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1"/>
  </p:notesMasterIdLst>
  <p:sldIdLst>
    <p:sldId id="256" r:id="rId2"/>
    <p:sldId id="257" r:id="rId3"/>
    <p:sldId id="417" r:id="rId4"/>
    <p:sldId id="258" r:id="rId5"/>
    <p:sldId id="259" r:id="rId6"/>
    <p:sldId id="260" r:id="rId7"/>
    <p:sldId id="261" r:id="rId8"/>
    <p:sldId id="262" r:id="rId9"/>
    <p:sldId id="430" r:id="rId10"/>
    <p:sldId id="264" r:id="rId11"/>
    <p:sldId id="342"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426" r:id="rId33"/>
    <p:sldId id="425" r:id="rId34"/>
    <p:sldId id="285" r:id="rId35"/>
    <p:sldId id="286" r:id="rId36"/>
    <p:sldId id="287" r:id="rId37"/>
    <p:sldId id="288" r:id="rId38"/>
    <p:sldId id="289" r:id="rId39"/>
    <p:sldId id="290" r:id="rId40"/>
    <p:sldId id="291" r:id="rId41"/>
    <p:sldId id="292" r:id="rId42"/>
    <p:sldId id="293" r:id="rId43"/>
    <p:sldId id="294" r:id="rId44"/>
    <p:sldId id="295" r:id="rId45"/>
    <p:sldId id="443" r:id="rId46"/>
    <p:sldId id="296" r:id="rId47"/>
    <p:sldId id="423" r:id="rId48"/>
    <p:sldId id="297" r:id="rId49"/>
    <p:sldId id="428" r:id="rId50"/>
    <p:sldId id="429" r:id="rId51"/>
    <p:sldId id="300" r:id="rId52"/>
    <p:sldId id="301" r:id="rId53"/>
    <p:sldId id="302" r:id="rId54"/>
    <p:sldId id="303" r:id="rId55"/>
    <p:sldId id="304" r:id="rId56"/>
    <p:sldId id="305" r:id="rId57"/>
    <p:sldId id="306" r:id="rId58"/>
    <p:sldId id="427" r:id="rId59"/>
    <p:sldId id="310" r:id="rId60"/>
    <p:sldId id="311" r:id="rId61"/>
    <p:sldId id="312" r:id="rId62"/>
    <p:sldId id="313" r:id="rId63"/>
    <p:sldId id="314" r:id="rId64"/>
    <p:sldId id="422" r:id="rId65"/>
    <p:sldId id="315" r:id="rId66"/>
    <p:sldId id="316" r:id="rId67"/>
    <p:sldId id="317" r:id="rId68"/>
    <p:sldId id="431" r:id="rId69"/>
    <p:sldId id="432" r:id="rId70"/>
    <p:sldId id="320" r:id="rId71"/>
    <p:sldId id="321" r:id="rId72"/>
    <p:sldId id="322" r:id="rId73"/>
    <p:sldId id="323" r:id="rId74"/>
    <p:sldId id="324" r:id="rId75"/>
    <p:sldId id="325" r:id="rId76"/>
    <p:sldId id="326" r:id="rId77"/>
    <p:sldId id="327" r:id="rId78"/>
    <p:sldId id="328" r:id="rId79"/>
    <p:sldId id="329" r:id="rId80"/>
    <p:sldId id="330" r:id="rId81"/>
    <p:sldId id="433" r:id="rId82"/>
    <p:sldId id="434" r:id="rId83"/>
    <p:sldId id="444" r:id="rId84"/>
    <p:sldId id="435" r:id="rId85"/>
    <p:sldId id="436" r:id="rId86"/>
    <p:sldId id="437" r:id="rId87"/>
    <p:sldId id="438" r:id="rId88"/>
    <p:sldId id="331" r:id="rId89"/>
    <p:sldId id="332" r:id="rId90"/>
    <p:sldId id="333" r:id="rId91"/>
    <p:sldId id="336" r:id="rId92"/>
    <p:sldId id="334" r:id="rId93"/>
    <p:sldId id="335" r:id="rId94"/>
    <p:sldId id="418" r:id="rId95"/>
    <p:sldId id="337" r:id="rId96"/>
    <p:sldId id="338" r:id="rId97"/>
    <p:sldId id="339" r:id="rId98"/>
    <p:sldId id="340" r:id="rId99"/>
    <p:sldId id="341" r:id="rId100"/>
    <p:sldId id="343" r:id="rId101"/>
    <p:sldId id="344" r:id="rId102"/>
    <p:sldId id="345" r:id="rId103"/>
    <p:sldId id="346" r:id="rId104"/>
    <p:sldId id="347" r:id="rId105"/>
    <p:sldId id="348" r:id="rId106"/>
    <p:sldId id="349" r:id="rId107"/>
    <p:sldId id="350" r:id="rId108"/>
    <p:sldId id="351" r:id="rId109"/>
    <p:sldId id="352" r:id="rId110"/>
    <p:sldId id="353" r:id="rId111"/>
    <p:sldId id="354" r:id="rId112"/>
    <p:sldId id="355" r:id="rId113"/>
    <p:sldId id="356" r:id="rId114"/>
    <p:sldId id="357" r:id="rId115"/>
    <p:sldId id="358" r:id="rId116"/>
    <p:sldId id="359" r:id="rId117"/>
    <p:sldId id="360" r:id="rId118"/>
    <p:sldId id="361" r:id="rId119"/>
    <p:sldId id="362" r:id="rId120"/>
    <p:sldId id="363" r:id="rId121"/>
    <p:sldId id="364" r:id="rId122"/>
    <p:sldId id="365" r:id="rId123"/>
    <p:sldId id="366" r:id="rId124"/>
    <p:sldId id="367" r:id="rId125"/>
    <p:sldId id="368" r:id="rId126"/>
    <p:sldId id="369" r:id="rId127"/>
    <p:sldId id="370" r:id="rId128"/>
    <p:sldId id="371" r:id="rId129"/>
    <p:sldId id="372" r:id="rId130"/>
    <p:sldId id="373" r:id="rId131"/>
    <p:sldId id="374" r:id="rId132"/>
    <p:sldId id="375" r:id="rId133"/>
    <p:sldId id="376" r:id="rId134"/>
    <p:sldId id="377" r:id="rId135"/>
    <p:sldId id="378" r:id="rId136"/>
    <p:sldId id="379" r:id="rId137"/>
    <p:sldId id="380" r:id="rId138"/>
    <p:sldId id="440" r:id="rId139"/>
    <p:sldId id="439" r:id="rId140"/>
    <p:sldId id="383" r:id="rId141"/>
    <p:sldId id="384" r:id="rId142"/>
    <p:sldId id="385" r:id="rId143"/>
    <p:sldId id="386" r:id="rId144"/>
    <p:sldId id="387" r:id="rId145"/>
    <p:sldId id="388" r:id="rId146"/>
    <p:sldId id="441" r:id="rId147"/>
    <p:sldId id="420" r:id="rId148"/>
    <p:sldId id="390" r:id="rId149"/>
    <p:sldId id="391" r:id="rId150"/>
    <p:sldId id="397" r:id="rId151"/>
    <p:sldId id="392" r:id="rId152"/>
    <p:sldId id="393" r:id="rId153"/>
    <p:sldId id="394" r:id="rId154"/>
    <p:sldId id="395" r:id="rId155"/>
    <p:sldId id="398" r:id="rId156"/>
    <p:sldId id="442" r:id="rId157"/>
    <p:sldId id="400" r:id="rId158"/>
    <p:sldId id="401" r:id="rId159"/>
    <p:sldId id="402" r:id="rId160"/>
    <p:sldId id="403" r:id="rId161"/>
    <p:sldId id="404" r:id="rId162"/>
    <p:sldId id="405" r:id="rId163"/>
    <p:sldId id="406" r:id="rId164"/>
    <p:sldId id="407" r:id="rId165"/>
    <p:sldId id="408" r:id="rId166"/>
    <p:sldId id="409" r:id="rId167"/>
    <p:sldId id="410" r:id="rId168"/>
    <p:sldId id="411" r:id="rId169"/>
    <p:sldId id="416" r:id="rId1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33" autoAdjust="0"/>
    <p:restoredTop sz="91262" autoAdjust="0"/>
  </p:normalViewPr>
  <p:slideViewPr>
    <p:cSldViewPr>
      <p:cViewPr>
        <p:scale>
          <a:sx n="50" d="100"/>
          <a:sy n="50" d="100"/>
        </p:scale>
        <p:origin x="-1186"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tableStyles" Target="tableStyle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593B95-BDD5-4C5D-ABA3-8C1B6E896619}" type="datetimeFigureOut">
              <a:rPr lang="en-US" smtClean="0"/>
              <a:t>5/6/2017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66B826-C3B5-4397-9C38-E168172C777A}" type="slidenum">
              <a:rPr lang="en-US" smtClean="0"/>
              <a:t>‹#›</a:t>
            </a:fld>
            <a:endParaRPr lang="en-US"/>
          </a:p>
        </p:txBody>
      </p:sp>
    </p:spTree>
    <p:extLst>
      <p:ext uri="{BB962C8B-B14F-4D97-AF65-F5344CB8AC3E}">
        <p14:creationId xmlns:p14="http://schemas.microsoft.com/office/powerpoint/2010/main" val="299391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Extra Question </a:t>
            </a:r>
            <a:r>
              <a:rPr lang="en-US" smtClean="0"/>
              <a:t>Pool 2016.  </a:t>
            </a:r>
            <a:r>
              <a:rPr lang="en-US" dirty="0" smtClean="0"/>
              <a:t>The</a:t>
            </a:r>
            <a:r>
              <a:rPr lang="en-US" baseline="0" dirty="0" smtClean="0"/>
              <a:t> Western Washington Ham Training Team makes these slides available to teach Amateur Technician Radio Licensing Classes.  Daniel Stevens KL7WM, Training Coordinator, Howard Swartz, W7HS, Slide master, Dustin Lomax, KF7FK,  Leading Instructor, LW Abel, K7LWA, Enthusiasm Leader. </a:t>
            </a:r>
            <a:endParaRPr lang="en-US" dirty="0" smtClean="0"/>
          </a:p>
          <a:p>
            <a:endParaRPr lang="en-US" dirty="0"/>
          </a:p>
        </p:txBody>
      </p:sp>
      <p:sp>
        <p:nvSpPr>
          <p:cNvPr id="4" name="Slide Number Placeholder 3"/>
          <p:cNvSpPr>
            <a:spLocks noGrp="1"/>
          </p:cNvSpPr>
          <p:nvPr>
            <p:ph type="sldNum" sz="quarter" idx="10"/>
          </p:nvPr>
        </p:nvSpPr>
        <p:spPr/>
        <p:txBody>
          <a:bodyPr/>
          <a:lstStyle/>
          <a:p>
            <a:fld id="{4E66B826-C3B5-4397-9C38-E168172C777A}" type="slidenum">
              <a:rPr lang="en-US" smtClean="0"/>
              <a:t>1</a:t>
            </a:fld>
            <a:endParaRPr lang="en-US"/>
          </a:p>
        </p:txBody>
      </p:sp>
    </p:spTree>
    <p:extLst>
      <p:ext uri="{BB962C8B-B14F-4D97-AF65-F5344CB8AC3E}">
        <p14:creationId xmlns:p14="http://schemas.microsoft.com/office/powerpoint/2010/main" val="175233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6BA4246-2C74-4BE8-81F6-B64A9E57887E}" type="slidenum">
              <a:rPr lang="en-US" altLang="en-US" smtClean="0"/>
              <a:pPr eaLnBrk="1" hangingPunct="1">
                <a:spcBef>
                  <a:spcPct val="0"/>
                </a:spcBef>
              </a:pPr>
              <a:t>150</a:t>
            </a:fld>
            <a:endParaRPr lang="en-US" altLang="en-US"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200" y="0"/>
            <a:ext cx="8991600" cy="2209800"/>
          </a:xfrm>
        </p:spPr>
        <p:txBody>
          <a:bodyPr>
            <a:normAutofit/>
          </a:bodyPr>
          <a:lstStyle>
            <a:lvl1pPr>
              <a:defRPr sz="3200">
                <a:solidFill>
                  <a:schemeClr val="bg1">
                    <a:lumMod val="95000"/>
                    <a:lumOff val="5000"/>
                  </a:schemeClr>
                </a:solidFill>
                <a:latin typeface="Impact" panose="020B0806030902050204" pitchFamily="34" charset="0"/>
              </a:defRPr>
            </a:lvl1pPr>
          </a:lstStyle>
          <a:p>
            <a:r>
              <a:rPr lang="en-US" dirty="0" smtClean="0"/>
              <a:t/>
            </a:r>
            <a:br>
              <a:rPr lang="en-US" dirty="0" smtClean="0"/>
            </a:br>
            <a:r>
              <a:rPr lang="en-US" dirty="0" smtClean="0"/>
              <a:t/>
            </a:r>
            <a:br>
              <a:rPr lang="en-US" dirty="0" smtClean="0"/>
            </a:br>
            <a:r>
              <a:rPr lang="en-US" dirty="0" smtClean="0"/>
              <a:t>Click to edit Master title style</a:t>
            </a:r>
            <a:endParaRPr lang="en-US" dirty="0"/>
          </a:p>
        </p:txBody>
      </p:sp>
      <p:sp>
        <p:nvSpPr>
          <p:cNvPr id="3" name="Subtitle 2"/>
          <p:cNvSpPr>
            <a:spLocks noGrp="1"/>
          </p:cNvSpPr>
          <p:nvPr>
            <p:ph type="subTitle" idx="1"/>
          </p:nvPr>
        </p:nvSpPr>
        <p:spPr>
          <a:xfrm>
            <a:off x="1371600" y="2514600"/>
            <a:ext cx="6400800" cy="3657600"/>
          </a:xfrm>
        </p:spPr>
        <p:txBody>
          <a:bodyPr>
            <a:normAutofit/>
          </a:bodyPr>
          <a:lstStyle>
            <a:lvl1pPr marL="0" indent="0" algn="l">
              <a:buNone/>
              <a:defRPr sz="2400" b="0">
                <a:solidFill>
                  <a:schemeClr val="bg1">
                    <a:lumMod val="95000"/>
                    <a:lumOff val="5000"/>
                  </a:schemeClr>
                </a:solidFill>
                <a:latin typeface="Lucida Sans Unicode" panose="020B0602030504020204" pitchFamily="34" charset="0"/>
                <a:cs typeface="Lucida Sans Unicode" panose="020B0602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Date Placeholder 8"/>
          <p:cNvSpPr>
            <a:spLocks noGrp="1"/>
          </p:cNvSpPr>
          <p:nvPr>
            <p:ph type="dt" sz="half" idx="10"/>
          </p:nvPr>
        </p:nvSpPr>
        <p:spPr/>
        <p:txBody>
          <a:bodyPr/>
          <a:lstStyle/>
          <a:p>
            <a:fld id="{C7BF53D2-B577-456E-9DB2-0EA0B12B7180}" type="datetime1">
              <a:rPr lang="en-US" smtClean="0"/>
              <a:t>5/6/2017</a:t>
            </a:fld>
            <a:endParaRPr lang="en-US"/>
          </a:p>
        </p:txBody>
      </p:sp>
      <p:sp>
        <p:nvSpPr>
          <p:cNvPr id="11" name="Slide Number Placeholder 10"/>
          <p:cNvSpPr>
            <a:spLocks noGrp="1"/>
          </p:cNvSpPr>
          <p:nvPr>
            <p:ph type="sldNum" sz="quarter" idx="12"/>
          </p:nvPr>
        </p:nvSpPr>
        <p:spPr/>
        <p:txBody>
          <a:bodyPr/>
          <a:lstStyle>
            <a:lvl1pPr>
              <a:defRPr>
                <a:solidFill>
                  <a:schemeClr val="bg1">
                    <a:lumMod val="95000"/>
                    <a:lumOff val="5000"/>
                  </a:schemeClr>
                </a:solidFill>
              </a:defRPr>
            </a:lvl1pPr>
          </a:lstStyle>
          <a:p>
            <a:fld id="{5A2483EB-AB9C-40AC-9AA1-C2AD9590A9DB}" type="slidenum">
              <a:rPr lang="en-US" smtClean="0"/>
              <a:t>‹#›</a:t>
            </a:fld>
            <a:endParaRPr lang="en-US"/>
          </a:p>
        </p:txBody>
      </p:sp>
      <p:sp>
        <p:nvSpPr>
          <p:cNvPr id="12" name="Footer Placeholder 11"/>
          <p:cNvSpPr>
            <a:spLocks noGrp="1"/>
          </p:cNvSpPr>
          <p:nvPr>
            <p:ph type="ftr" sz="quarter" idx="13"/>
          </p:nvPr>
        </p:nvSpPr>
        <p:spPr/>
        <p:txBody>
          <a:bodyPr/>
          <a:lstStyle>
            <a:lvl1pPr>
              <a:defRPr>
                <a:solidFill>
                  <a:schemeClr val="bg1">
                    <a:lumMod val="95000"/>
                    <a:lumOff val="5000"/>
                  </a:schemeClr>
                </a:solidFill>
              </a:defRPr>
            </a:lvl1pPr>
          </a:lstStyle>
          <a:p>
            <a:r>
              <a:rPr lang="en-US" dirty="0" smtClean="0"/>
              <a:t>Commission Rules 2012</a:t>
            </a:r>
            <a:endParaRPr lang="en-US" dirty="0"/>
          </a:p>
        </p:txBody>
      </p:sp>
    </p:spTree>
    <p:extLst>
      <p:ext uri="{BB962C8B-B14F-4D97-AF65-F5344CB8AC3E}">
        <p14:creationId xmlns:p14="http://schemas.microsoft.com/office/powerpoint/2010/main" val="25750631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EE2FADA9-BD11-4CF7-8388-13663CD88AE6}" type="slidenum">
              <a:rPr lang="en-US"/>
              <a:pPr>
                <a:defRPr/>
              </a:pPr>
              <a:t>‹#›</a:t>
            </a:fld>
            <a:r>
              <a:rPr lang="en-US" dirty="0"/>
              <a:t>/155</a:t>
            </a:r>
          </a:p>
        </p:txBody>
      </p:sp>
      <p:sp>
        <p:nvSpPr>
          <p:cNvPr id="5" name="Rectangle 14"/>
          <p:cNvSpPr>
            <a:spLocks noGrp="1" noChangeArrowheads="1"/>
          </p:cNvSpPr>
          <p:nvPr>
            <p:ph type="ftr" sz="quarter" idx="11"/>
          </p:nvPr>
        </p:nvSpPr>
        <p:spPr/>
        <p:txBody>
          <a:bodyPr/>
          <a:lstStyle>
            <a:lvl1pPr>
              <a:defRPr/>
            </a:lvl1pPr>
          </a:lstStyle>
          <a:p>
            <a:pPr>
              <a:defRPr/>
            </a:pPr>
            <a:r>
              <a:rPr lang="en-US" smtClean="0"/>
              <a:t>Commission Rules</a:t>
            </a:r>
            <a:endParaRPr lang="en-US"/>
          </a:p>
        </p:txBody>
      </p:sp>
    </p:spTree>
    <p:extLst>
      <p:ext uri="{BB962C8B-B14F-4D97-AF65-F5344CB8AC3E}">
        <p14:creationId xmlns:p14="http://schemas.microsoft.com/office/powerpoint/2010/main" val="3762574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60000"/>
                <a:lumOff val="40000"/>
              </a:schemeClr>
            </a:gs>
            <a:gs pos="31000">
              <a:schemeClr val="bg2">
                <a:lumMod val="66000"/>
                <a:lumOff val="34000"/>
              </a:schemeClr>
            </a:gs>
            <a:gs pos="87000">
              <a:schemeClr val="bg2">
                <a:lumMod val="75000"/>
                <a:alpha val="78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0BB75-072A-430F-BE19-332E117DF4AA}" type="datetime1">
              <a:rPr lang="en-US" smtClean="0"/>
              <a:t>5/6/2017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95000"/>
                    <a:lumOff val="5000"/>
                  </a:schemeClr>
                </a:solidFill>
              </a:defRPr>
            </a:lvl1pPr>
          </a:lstStyle>
          <a:p>
            <a:r>
              <a:rPr lang="en-US" smtClean="0"/>
              <a:t>Commission Rules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95000"/>
                    <a:lumOff val="5000"/>
                  </a:schemeClr>
                </a:solidFill>
              </a:defRPr>
            </a:lvl1pPr>
          </a:lstStyle>
          <a:p>
            <a:fld id="{5A2483EB-AB9C-40AC-9AA1-C2AD9590A9DB}" type="slidenum">
              <a:rPr lang="en-US" smtClean="0"/>
              <a:t>‹#›</a:t>
            </a:fld>
            <a:endParaRPr lang="en-US"/>
          </a:p>
        </p:txBody>
      </p:sp>
    </p:spTree>
    <p:extLst>
      <p:ext uri="{BB962C8B-B14F-4D97-AF65-F5344CB8AC3E}">
        <p14:creationId xmlns:p14="http://schemas.microsoft.com/office/powerpoint/2010/main" val="759531428"/>
      </p:ext>
    </p:extLst>
  </p:cSld>
  <p:clrMap bg1="dk1" tx1="lt1" bg2="dk2" tx2="lt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hdr="0" dt="0"/>
  <p:txStyles>
    <p:titleStyle>
      <a:lvl1pPr algn="ctr" defTabSz="914400" rtl="0" eaLnBrk="1" latinLnBrk="0" hangingPunct="1">
        <a:spcBef>
          <a:spcPct val="0"/>
        </a:spcBef>
        <a:buNone/>
        <a:defRPr lang="en-US" sz="3200" kern="1200" dirty="0">
          <a:solidFill>
            <a:schemeClr val="bg1">
              <a:lumMod val="95000"/>
              <a:lumOff val="5000"/>
            </a:schemeClr>
          </a:solidFill>
          <a:latin typeface="Impact" panose="020B080603090205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2pPr>
      <a:lvl3pPr marL="1143000" indent="-22860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3pPr>
      <a:lvl4pPr marL="1600200" indent="-22860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4pPr>
      <a:lvl5pPr marL="2057400" indent="-228600" algn="l" defTabSz="914400" rtl="0" eaLnBrk="1" latinLnBrk="0" hangingPunct="1">
        <a:spcBef>
          <a:spcPct val="20000"/>
        </a:spcBef>
        <a:buFont typeface="Arial" panose="020B0604020202020204" pitchFamily="34" charset="0"/>
        <a:buChar char="»"/>
        <a:defRPr lang="en-US" sz="2400" b="0" kern="1200" dirty="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hyperlink" Target="http://www.fcc.gov/oet/info/maps/canline/canline.gi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SUBELEMENT </a:t>
            </a:r>
            <a:r>
              <a:rPr lang="en-US" dirty="0" smtClean="0">
                <a:latin typeface="Arial Black" panose="020B0A04020102020204" pitchFamily="34" charset="0"/>
              </a:rPr>
              <a:t> E1 </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pPr algn="ctr"/>
            <a:r>
              <a:rPr lang="en-US" dirty="0"/>
              <a:t>COMMISSION’S RULES </a:t>
            </a:r>
            <a:endParaRPr lang="en-US" dirty="0" smtClean="0"/>
          </a:p>
          <a:p>
            <a:pPr algn="ctr"/>
            <a:endParaRPr lang="en-US" dirty="0"/>
          </a:p>
          <a:p>
            <a:pPr algn="ctr"/>
            <a:r>
              <a:rPr lang="en-US" dirty="0" smtClean="0"/>
              <a:t>[</a:t>
            </a:r>
            <a:r>
              <a:rPr lang="en-US" dirty="0"/>
              <a:t>6 Exam Questions - 6 Groups]</a:t>
            </a:r>
          </a:p>
          <a:p>
            <a:endParaRPr lang="en-US" dirty="0"/>
          </a:p>
        </p:txBody>
      </p:sp>
      <p:sp>
        <p:nvSpPr>
          <p:cNvPr id="4" name="Footer Placeholder 3"/>
          <p:cNvSpPr>
            <a:spLocks noGrp="1"/>
          </p:cNvSpPr>
          <p:nvPr>
            <p:ph type="ftr" sz="quarter" idx="13"/>
          </p:nvPr>
        </p:nvSpPr>
        <p:spPr/>
        <p:txBody>
          <a:bodyPr/>
          <a:lstStyle/>
          <a:p>
            <a:r>
              <a:rPr lang="en-US" smtClean="0"/>
              <a:t>Commission Rules</a:t>
            </a:r>
            <a:endParaRPr lang="en-US"/>
          </a:p>
        </p:txBody>
      </p:sp>
      <p:sp>
        <p:nvSpPr>
          <p:cNvPr id="5" name="Slide Number Placeholder 4"/>
          <p:cNvSpPr>
            <a:spLocks noGrp="1"/>
          </p:cNvSpPr>
          <p:nvPr>
            <p:ph type="sldNum" sz="quarter" idx="12"/>
          </p:nvPr>
        </p:nvSpPr>
        <p:spPr/>
        <p:txBody>
          <a:bodyPr/>
          <a:lstStyle/>
          <a:p>
            <a:fld id="{5A2483EB-AB9C-40AC-9AA1-C2AD9590A9DB}" type="slidenum">
              <a:rPr lang="en-US" smtClean="0"/>
              <a:t>1</a:t>
            </a:fld>
            <a:endParaRPr lang="en-US"/>
          </a:p>
        </p:txBody>
      </p:sp>
    </p:spTree>
    <p:extLst>
      <p:ext uri="{BB962C8B-B14F-4D97-AF65-F5344CB8AC3E}">
        <p14:creationId xmlns:p14="http://schemas.microsoft.com/office/powerpoint/2010/main" val="2138741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514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E1A03  </a:t>
            </a:r>
            <a:r>
              <a:rPr lang="en-US" dirty="0" smtClean="0">
                <a:latin typeface="Arial Black" panose="020B0A04020102020204" pitchFamily="34" charset="0"/>
              </a:rPr>
              <a:t>  With </a:t>
            </a:r>
            <a:r>
              <a:rPr lang="en-US" dirty="0">
                <a:latin typeface="Arial Black" panose="020B0A04020102020204" pitchFamily="34" charset="0"/>
              </a:rPr>
              <a:t>your transceiver displaying the carrier frequency of phone signals, you hear a </a:t>
            </a:r>
            <a:r>
              <a:rPr lang="en-US" dirty="0" smtClean="0">
                <a:latin typeface="Arial Black" panose="020B0A04020102020204" pitchFamily="34" charset="0"/>
              </a:rPr>
              <a:t>station's </a:t>
            </a:r>
            <a:r>
              <a:rPr lang="en-US" dirty="0">
                <a:latin typeface="Arial Black" panose="020B0A04020102020204" pitchFamily="34" charset="0"/>
              </a:rPr>
              <a:t>CQ on 14.349 MHz USB. Is it legal to return the call using upper sideband on the same frequency?</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762000" y="2590800"/>
            <a:ext cx="7772400" cy="3505200"/>
          </a:xfrm>
        </p:spPr>
        <p:txBody>
          <a:bodyPr/>
          <a:lstStyle/>
          <a:p>
            <a:r>
              <a:rPr lang="en-US" i="1" dirty="0"/>
              <a:t>A. Yes, because you were not the station calling CQ</a:t>
            </a:r>
            <a:endParaRPr lang="en-US" dirty="0"/>
          </a:p>
          <a:p>
            <a:r>
              <a:rPr lang="en-US" i="1" dirty="0"/>
              <a:t>B. Yes, because the displayed frequency is within the 20 meter band</a:t>
            </a:r>
            <a:endParaRPr lang="en-US" dirty="0"/>
          </a:p>
          <a:p>
            <a:r>
              <a:rPr lang="en-US" b="1" dirty="0">
                <a:solidFill>
                  <a:srgbClr val="FFC000"/>
                </a:solidFill>
              </a:rPr>
              <a:t>C. No, the sideband will extend beyond the band edge </a:t>
            </a:r>
          </a:p>
          <a:p>
            <a:r>
              <a:rPr lang="en-US" i="1" dirty="0"/>
              <a:t>D. No, U.S. stations are not permitted to use phone emissions above 14.340 MHz</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a:t>
            </a:fld>
            <a:endParaRPr lang="en-US" dirty="0"/>
          </a:p>
        </p:txBody>
      </p:sp>
      <p:sp>
        <p:nvSpPr>
          <p:cNvPr id="5" name="Footer Placeholder 4"/>
          <p:cNvSpPr>
            <a:spLocks noGrp="1"/>
          </p:cNvSpPr>
          <p:nvPr>
            <p:ph type="ftr" sz="quarter" idx="13"/>
          </p:nvPr>
        </p:nvSpPr>
        <p:spPr/>
        <p:txBody>
          <a:bodyPr/>
          <a:lstStyle/>
          <a:p>
            <a:r>
              <a:rPr lang="en-US" smtClean="0"/>
              <a:t>Commission Rules</a:t>
            </a:r>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2339" t="65099" r="3835" b="30123"/>
          <a:stretch/>
        </p:blipFill>
        <p:spPr>
          <a:xfrm>
            <a:off x="1981200" y="5867400"/>
            <a:ext cx="5333998" cy="533400"/>
          </a:xfrm>
          <a:prstGeom prst="rect">
            <a:avLst/>
          </a:prstGeom>
        </p:spPr>
      </p:pic>
    </p:spTree>
    <p:extLst>
      <p:ext uri="{BB962C8B-B14F-4D97-AF65-F5344CB8AC3E}">
        <p14:creationId xmlns:p14="http://schemas.microsoft.com/office/powerpoint/2010/main" val="197232086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E1D05  </a:t>
            </a:r>
            <a:r>
              <a:rPr lang="en-US" dirty="0" smtClean="0">
                <a:latin typeface="Arial Black" panose="020B0A04020102020204" pitchFamily="34" charset="0"/>
              </a:rPr>
              <a:t>  What </a:t>
            </a:r>
            <a:r>
              <a:rPr lang="en-US" dirty="0">
                <a:latin typeface="Arial Black" panose="020B0A04020102020204" pitchFamily="34" charset="0"/>
              </a:rPr>
              <a:t>class of licensee is authorized to be the control operator of a space station?</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All except Technician Class</a:t>
            </a:r>
            <a:endParaRPr lang="en-US" dirty="0"/>
          </a:p>
          <a:p>
            <a:r>
              <a:rPr lang="en-US" i="1" dirty="0"/>
              <a:t>B. Only General, Advanced or Amateur Extra Class</a:t>
            </a:r>
            <a:endParaRPr lang="en-US" dirty="0"/>
          </a:p>
          <a:p>
            <a:r>
              <a:rPr lang="en-US" sz="2800" b="1" i="1" dirty="0">
                <a:solidFill>
                  <a:srgbClr val="FFC000"/>
                </a:solidFill>
              </a:rPr>
              <a:t>C. </a:t>
            </a:r>
            <a:r>
              <a:rPr lang="en-US" sz="2800" b="1" i="1" dirty="0" smtClean="0">
                <a:solidFill>
                  <a:srgbClr val="FFC000"/>
                </a:solidFill>
              </a:rPr>
              <a:t>Any class with appropriate operator privileges</a:t>
            </a:r>
            <a:endParaRPr lang="en-US" sz="2800" b="1" dirty="0">
              <a:solidFill>
                <a:srgbClr val="FFC000"/>
              </a:solidFill>
            </a:endParaRPr>
          </a:p>
          <a:p>
            <a:r>
              <a:rPr lang="en-US" i="1" dirty="0"/>
              <a:t>D. Only Amateur Extra Class</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100</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408508116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E1D06  </a:t>
            </a:r>
            <a:r>
              <a:rPr lang="en-US" dirty="0" smtClean="0">
                <a:latin typeface="Arial Black" panose="020B0A04020102020204" pitchFamily="34" charset="0"/>
              </a:rPr>
              <a:t>  Which </a:t>
            </a:r>
            <a:r>
              <a:rPr lang="en-US" dirty="0">
                <a:latin typeface="Arial Black" panose="020B0A04020102020204" pitchFamily="34" charset="0"/>
              </a:rPr>
              <a:t>of the </a:t>
            </a:r>
            <a:r>
              <a:rPr lang="en-US" dirty="0" smtClean="0">
                <a:latin typeface="Arial Black" panose="020B0A04020102020204" pitchFamily="34" charset="0"/>
              </a:rPr>
              <a:t>following is a requirement of a </a:t>
            </a:r>
            <a:r>
              <a:rPr lang="en-US" dirty="0">
                <a:latin typeface="Arial Black" panose="020B0A04020102020204" pitchFamily="34" charset="0"/>
              </a:rPr>
              <a:t>space </a:t>
            </a:r>
            <a:r>
              <a:rPr lang="en-US" dirty="0" smtClean="0">
                <a:latin typeface="Arial Black" panose="020B0A04020102020204" pitchFamily="34" charset="0"/>
              </a:rPr>
              <a:t>station?</a:t>
            </a:r>
            <a:r>
              <a:rPr lang="en-US" dirty="0">
                <a:latin typeface="Arial Black" panose="020B0A04020102020204" pitchFamily="34" charset="0"/>
              </a:rPr>
              <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152400" y="2057400"/>
            <a:ext cx="8839200" cy="4114800"/>
          </a:xfrm>
        </p:spPr>
        <p:txBody>
          <a:bodyPr/>
          <a:lstStyle/>
          <a:p>
            <a:r>
              <a:rPr lang="en-US" i="1" dirty="0"/>
              <a:t>A. The space station must be capable of terminating transmissions by telecommand when directed by the FCC</a:t>
            </a:r>
            <a:endParaRPr lang="en-US" dirty="0"/>
          </a:p>
          <a:p>
            <a:r>
              <a:rPr lang="en-US" i="1" dirty="0"/>
              <a:t>B. The space station must cease all transmissions after 5 years</a:t>
            </a:r>
            <a:endParaRPr lang="en-US" dirty="0"/>
          </a:p>
          <a:p>
            <a:r>
              <a:rPr lang="en-US" i="1" dirty="0"/>
              <a:t>C. The space station must be capable of changing its orbit whenever such a change is ordered by NASA</a:t>
            </a:r>
            <a:endParaRPr lang="en-US" dirty="0"/>
          </a:p>
          <a:p>
            <a:r>
              <a:rPr lang="en-US" i="1" dirty="0"/>
              <a:t>D. All of these choices are correct</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101</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08836897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E1D06    Which of the following is a requirement of a space station?</a:t>
            </a:r>
            <a:br>
              <a:rPr lang="en-US" dirty="0">
                <a:latin typeface="Arial Black" panose="020B0A04020102020204" pitchFamily="34" charset="0"/>
              </a:rPr>
            </a:br>
            <a:endParaRPr lang="en-US" dirty="0"/>
          </a:p>
        </p:txBody>
      </p:sp>
      <p:sp>
        <p:nvSpPr>
          <p:cNvPr id="3" name="Subtitle 2"/>
          <p:cNvSpPr>
            <a:spLocks noGrp="1"/>
          </p:cNvSpPr>
          <p:nvPr>
            <p:ph type="subTitle" idx="1"/>
          </p:nvPr>
        </p:nvSpPr>
        <p:spPr>
          <a:xfrm>
            <a:off x="152400" y="2057400"/>
            <a:ext cx="8839200" cy="4114800"/>
          </a:xfrm>
        </p:spPr>
        <p:txBody>
          <a:bodyPr/>
          <a:lstStyle/>
          <a:p>
            <a:r>
              <a:rPr lang="en-US" sz="2800" b="1" i="1" dirty="0">
                <a:solidFill>
                  <a:srgbClr val="FFC000"/>
                </a:solidFill>
              </a:rPr>
              <a:t>A. The space station must be capable of terminating transmissions by telecommand when directed by the FCC</a:t>
            </a:r>
            <a:endParaRPr lang="en-US" sz="2800" b="1" dirty="0">
              <a:solidFill>
                <a:srgbClr val="FFC000"/>
              </a:solidFill>
            </a:endParaRPr>
          </a:p>
          <a:p>
            <a:r>
              <a:rPr lang="en-US" i="1" dirty="0"/>
              <a:t>B. The space station must cease all transmissions after 5 years</a:t>
            </a:r>
            <a:endParaRPr lang="en-US" dirty="0"/>
          </a:p>
          <a:p>
            <a:r>
              <a:rPr lang="en-US" i="1" dirty="0"/>
              <a:t>C. The space station must be capable of changing its orbit whenever such a change is ordered by NASA</a:t>
            </a:r>
            <a:endParaRPr lang="en-US" dirty="0"/>
          </a:p>
          <a:p>
            <a:r>
              <a:rPr lang="en-US" i="1" dirty="0"/>
              <a:t>D. All of these choices are correct</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102</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52001096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E1D07  </a:t>
            </a:r>
            <a:r>
              <a:rPr lang="en-US" dirty="0" smtClean="0">
                <a:latin typeface="Arial Black" panose="020B0A04020102020204" pitchFamily="34" charset="0"/>
              </a:rPr>
              <a:t>  Which </a:t>
            </a:r>
            <a:r>
              <a:rPr lang="en-US" dirty="0">
                <a:latin typeface="Arial Black" panose="020B0A04020102020204" pitchFamily="34" charset="0"/>
              </a:rPr>
              <a:t>amateur service HF bands have frequencies authorized </a:t>
            </a:r>
            <a:r>
              <a:rPr lang="en-US" dirty="0" smtClean="0">
                <a:latin typeface="Arial Black" panose="020B0A04020102020204" pitchFamily="34" charset="0"/>
              </a:rPr>
              <a:t>for </a:t>
            </a:r>
            <a:r>
              <a:rPr lang="en-US" dirty="0">
                <a:latin typeface="Arial Black" panose="020B0A04020102020204" pitchFamily="34" charset="0"/>
              </a:rPr>
              <a:t>space stations?</a:t>
            </a:r>
          </a:p>
        </p:txBody>
      </p:sp>
      <p:sp>
        <p:nvSpPr>
          <p:cNvPr id="3" name="Subtitle 2"/>
          <p:cNvSpPr>
            <a:spLocks noGrp="1"/>
          </p:cNvSpPr>
          <p:nvPr>
            <p:ph type="subTitle" idx="1"/>
          </p:nvPr>
        </p:nvSpPr>
        <p:spPr>
          <a:xfrm>
            <a:off x="838200" y="2209800"/>
            <a:ext cx="7620000" cy="3657600"/>
          </a:xfrm>
        </p:spPr>
        <p:txBody>
          <a:bodyPr/>
          <a:lstStyle/>
          <a:p>
            <a:r>
              <a:rPr lang="en-US" i="1" dirty="0"/>
              <a:t>A. Only </a:t>
            </a:r>
            <a:r>
              <a:rPr lang="en-US" i="1" dirty="0" smtClean="0"/>
              <a:t>40 m</a:t>
            </a:r>
            <a:r>
              <a:rPr lang="en-US" i="1" dirty="0"/>
              <a:t>, </a:t>
            </a:r>
            <a:r>
              <a:rPr lang="en-US" i="1" dirty="0" smtClean="0"/>
              <a:t>20 m</a:t>
            </a:r>
            <a:r>
              <a:rPr lang="en-US" i="1" dirty="0"/>
              <a:t>, </a:t>
            </a:r>
            <a:r>
              <a:rPr lang="en-US" i="1" dirty="0" smtClean="0"/>
              <a:t>17 m</a:t>
            </a:r>
            <a:r>
              <a:rPr lang="en-US" i="1" dirty="0"/>
              <a:t>, </a:t>
            </a:r>
            <a:r>
              <a:rPr lang="en-US" i="1" dirty="0" smtClean="0"/>
              <a:t>15 m</a:t>
            </a:r>
            <a:r>
              <a:rPr lang="en-US" i="1" dirty="0"/>
              <a:t>, </a:t>
            </a:r>
            <a:r>
              <a:rPr lang="en-US" i="1" dirty="0" smtClean="0"/>
              <a:t>12 m </a:t>
            </a:r>
            <a:r>
              <a:rPr lang="en-US" i="1" dirty="0"/>
              <a:t>and </a:t>
            </a:r>
            <a:r>
              <a:rPr lang="en-US" i="1" dirty="0" smtClean="0"/>
              <a:t>10 m</a:t>
            </a:r>
            <a:endParaRPr lang="en-US" dirty="0"/>
          </a:p>
          <a:p>
            <a:r>
              <a:rPr lang="en-US" i="1" dirty="0"/>
              <a:t>B. Only </a:t>
            </a:r>
            <a:r>
              <a:rPr lang="en-US" i="1" dirty="0" smtClean="0"/>
              <a:t>40 m</a:t>
            </a:r>
            <a:r>
              <a:rPr lang="en-US" i="1" dirty="0"/>
              <a:t>, </a:t>
            </a:r>
            <a:r>
              <a:rPr lang="en-US" i="1" dirty="0" smtClean="0"/>
              <a:t>20 m</a:t>
            </a:r>
            <a:r>
              <a:rPr lang="en-US" i="1" dirty="0"/>
              <a:t>, </a:t>
            </a:r>
            <a:r>
              <a:rPr lang="en-US" i="1" dirty="0" smtClean="0"/>
              <a:t>17 m</a:t>
            </a:r>
            <a:r>
              <a:rPr lang="en-US" i="1" dirty="0"/>
              <a:t>, </a:t>
            </a:r>
            <a:r>
              <a:rPr lang="en-US" i="1" dirty="0" smtClean="0"/>
              <a:t>15 m </a:t>
            </a:r>
            <a:r>
              <a:rPr lang="en-US" i="1" dirty="0"/>
              <a:t>and </a:t>
            </a:r>
            <a:r>
              <a:rPr lang="en-US" i="1" dirty="0" smtClean="0"/>
              <a:t>10 m </a:t>
            </a:r>
            <a:r>
              <a:rPr lang="en-US" i="1" dirty="0"/>
              <a:t>bands</a:t>
            </a:r>
            <a:endParaRPr lang="en-US" dirty="0"/>
          </a:p>
          <a:p>
            <a:r>
              <a:rPr lang="en-US" i="1" dirty="0"/>
              <a:t>C. </a:t>
            </a:r>
            <a:r>
              <a:rPr lang="en-US" i="1" dirty="0" smtClean="0"/>
              <a:t>40 m</a:t>
            </a:r>
            <a:r>
              <a:rPr lang="en-US" i="1" dirty="0"/>
              <a:t>, </a:t>
            </a:r>
            <a:r>
              <a:rPr lang="en-US" i="1" dirty="0" smtClean="0"/>
              <a:t>30 m</a:t>
            </a:r>
            <a:r>
              <a:rPr lang="en-US" i="1" dirty="0"/>
              <a:t>, </a:t>
            </a:r>
            <a:r>
              <a:rPr lang="en-US" i="1" dirty="0" smtClean="0"/>
              <a:t>20 m</a:t>
            </a:r>
            <a:r>
              <a:rPr lang="en-US" i="1" dirty="0"/>
              <a:t>, </a:t>
            </a:r>
            <a:r>
              <a:rPr lang="en-US" i="1" dirty="0" smtClean="0"/>
              <a:t>15 m</a:t>
            </a:r>
            <a:r>
              <a:rPr lang="en-US" i="1" dirty="0"/>
              <a:t>, </a:t>
            </a:r>
            <a:r>
              <a:rPr lang="en-US" i="1" dirty="0" smtClean="0"/>
              <a:t>12 m </a:t>
            </a:r>
            <a:r>
              <a:rPr lang="en-US" i="1" dirty="0"/>
              <a:t>and </a:t>
            </a:r>
            <a:r>
              <a:rPr lang="en-US" i="1" dirty="0" smtClean="0"/>
              <a:t>10 m </a:t>
            </a:r>
            <a:r>
              <a:rPr lang="en-US" i="1" dirty="0"/>
              <a:t>bands</a:t>
            </a:r>
            <a:endParaRPr lang="en-US" dirty="0"/>
          </a:p>
          <a:p>
            <a:r>
              <a:rPr lang="en-US" i="1" dirty="0"/>
              <a:t>D. All HF bands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103</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27844776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E1D07  </a:t>
            </a:r>
            <a:r>
              <a:rPr lang="en-US" dirty="0" smtClean="0">
                <a:latin typeface="Arial Black" panose="020B0A04020102020204" pitchFamily="34" charset="0"/>
              </a:rPr>
              <a:t>  Which </a:t>
            </a:r>
            <a:r>
              <a:rPr lang="en-US" dirty="0">
                <a:latin typeface="Arial Black" panose="020B0A04020102020204" pitchFamily="34" charset="0"/>
              </a:rPr>
              <a:t>amateur service HF bands have frequencies authorized </a:t>
            </a:r>
            <a:r>
              <a:rPr lang="en-US" dirty="0" smtClean="0">
                <a:latin typeface="Arial Black" panose="020B0A04020102020204" pitchFamily="34" charset="0"/>
              </a:rPr>
              <a:t>for </a:t>
            </a:r>
            <a:r>
              <a:rPr lang="en-US" dirty="0">
                <a:latin typeface="Arial Black" panose="020B0A04020102020204" pitchFamily="34" charset="0"/>
              </a:rPr>
              <a:t>space stations?</a:t>
            </a:r>
          </a:p>
        </p:txBody>
      </p:sp>
      <p:sp>
        <p:nvSpPr>
          <p:cNvPr id="3" name="Subtitle 2"/>
          <p:cNvSpPr>
            <a:spLocks noGrp="1"/>
          </p:cNvSpPr>
          <p:nvPr>
            <p:ph type="subTitle" idx="1"/>
          </p:nvPr>
        </p:nvSpPr>
        <p:spPr>
          <a:xfrm>
            <a:off x="838200" y="2209800"/>
            <a:ext cx="7620000" cy="3657600"/>
          </a:xfrm>
        </p:spPr>
        <p:txBody>
          <a:bodyPr/>
          <a:lstStyle/>
          <a:p>
            <a:r>
              <a:rPr lang="en-US" b="1" i="1" dirty="0">
                <a:solidFill>
                  <a:srgbClr val="FFC000"/>
                </a:solidFill>
              </a:rPr>
              <a:t>A. Only </a:t>
            </a:r>
            <a:r>
              <a:rPr lang="en-US" b="1" i="1" dirty="0" smtClean="0">
                <a:solidFill>
                  <a:srgbClr val="FFC000"/>
                </a:solidFill>
              </a:rPr>
              <a:t>40 m</a:t>
            </a:r>
            <a:r>
              <a:rPr lang="en-US" b="1" i="1" dirty="0">
                <a:solidFill>
                  <a:srgbClr val="FFC000"/>
                </a:solidFill>
              </a:rPr>
              <a:t>, </a:t>
            </a:r>
            <a:r>
              <a:rPr lang="en-US" b="1" i="1" dirty="0" smtClean="0">
                <a:solidFill>
                  <a:srgbClr val="FFC000"/>
                </a:solidFill>
              </a:rPr>
              <a:t>20 m</a:t>
            </a:r>
            <a:r>
              <a:rPr lang="en-US" b="1" i="1" dirty="0">
                <a:solidFill>
                  <a:srgbClr val="FFC000"/>
                </a:solidFill>
              </a:rPr>
              <a:t>, </a:t>
            </a:r>
            <a:r>
              <a:rPr lang="en-US" b="1" i="1" dirty="0" smtClean="0">
                <a:solidFill>
                  <a:srgbClr val="FFC000"/>
                </a:solidFill>
              </a:rPr>
              <a:t>17 m</a:t>
            </a:r>
            <a:r>
              <a:rPr lang="en-US" b="1" i="1" dirty="0">
                <a:solidFill>
                  <a:srgbClr val="FFC000"/>
                </a:solidFill>
              </a:rPr>
              <a:t>, </a:t>
            </a:r>
            <a:r>
              <a:rPr lang="en-US" b="1" i="1" dirty="0" smtClean="0">
                <a:solidFill>
                  <a:srgbClr val="FFC000"/>
                </a:solidFill>
              </a:rPr>
              <a:t>15 m</a:t>
            </a:r>
            <a:r>
              <a:rPr lang="en-US" b="1" i="1" dirty="0">
                <a:solidFill>
                  <a:srgbClr val="FFC000"/>
                </a:solidFill>
              </a:rPr>
              <a:t>, </a:t>
            </a:r>
            <a:r>
              <a:rPr lang="en-US" b="1" i="1" dirty="0" smtClean="0">
                <a:solidFill>
                  <a:srgbClr val="FFC000"/>
                </a:solidFill>
              </a:rPr>
              <a:t>12 m </a:t>
            </a:r>
            <a:r>
              <a:rPr lang="en-US" b="1" i="1" dirty="0">
                <a:solidFill>
                  <a:srgbClr val="FFC000"/>
                </a:solidFill>
              </a:rPr>
              <a:t>and </a:t>
            </a:r>
            <a:r>
              <a:rPr lang="en-US" b="1" i="1" dirty="0" smtClean="0">
                <a:solidFill>
                  <a:srgbClr val="FFC000"/>
                </a:solidFill>
              </a:rPr>
              <a:t>10 m</a:t>
            </a:r>
            <a:endParaRPr lang="en-US" b="1" dirty="0">
              <a:solidFill>
                <a:srgbClr val="FFC000"/>
              </a:solidFill>
            </a:endParaRPr>
          </a:p>
          <a:p>
            <a:r>
              <a:rPr lang="en-US" i="1" dirty="0"/>
              <a:t>B. Only </a:t>
            </a:r>
            <a:r>
              <a:rPr lang="en-US" i="1" dirty="0" smtClean="0"/>
              <a:t>40 m</a:t>
            </a:r>
            <a:r>
              <a:rPr lang="en-US" i="1" dirty="0"/>
              <a:t>, </a:t>
            </a:r>
            <a:r>
              <a:rPr lang="en-US" i="1" dirty="0" smtClean="0"/>
              <a:t>20 m</a:t>
            </a:r>
            <a:r>
              <a:rPr lang="en-US" i="1" dirty="0"/>
              <a:t>, </a:t>
            </a:r>
            <a:r>
              <a:rPr lang="en-US" i="1" dirty="0" smtClean="0"/>
              <a:t>17 m</a:t>
            </a:r>
            <a:r>
              <a:rPr lang="en-US" i="1" dirty="0"/>
              <a:t>, </a:t>
            </a:r>
            <a:r>
              <a:rPr lang="en-US" i="1" dirty="0" smtClean="0"/>
              <a:t>15 m </a:t>
            </a:r>
            <a:r>
              <a:rPr lang="en-US" i="1" dirty="0"/>
              <a:t>and </a:t>
            </a:r>
            <a:r>
              <a:rPr lang="en-US" i="1" dirty="0" smtClean="0"/>
              <a:t>10 m </a:t>
            </a:r>
            <a:r>
              <a:rPr lang="en-US" i="1" dirty="0"/>
              <a:t>bands</a:t>
            </a:r>
            <a:endParaRPr lang="en-US" dirty="0"/>
          </a:p>
          <a:p>
            <a:r>
              <a:rPr lang="en-US" i="1" dirty="0"/>
              <a:t>C. </a:t>
            </a:r>
            <a:r>
              <a:rPr lang="en-US" i="1" dirty="0" smtClean="0"/>
              <a:t>40 m</a:t>
            </a:r>
            <a:r>
              <a:rPr lang="en-US" i="1" dirty="0"/>
              <a:t>, </a:t>
            </a:r>
            <a:r>
              <a:rPr lang="en-US" i="1" dirty="0" smtClean="0"/>
              <a:t>30 m</a:t>
            </a:r>
            <a:r>
              <a:rPr lang="en-US" i="1" dirty="0"/>
              <a:t>, </a:t>
            </a:r>
            <a:r>
              <a:rPr lang="en-US" i="1" dirty="0" smtClean="0"/>
              <a:t>20 m</a:t>
            </a:r>
            <a:r>
              <a:rPr lang="en-US" i="1" dirty="0"/>
              <a:t>, </a:t>
            </a:r>
            <a:r>
              <a:rPr lang="en-US" i="1" dirty="0" smtClean="0"/>
              <a:t>15 m</a:t>
            </a:r>
            <a:r>
              <a:rPr lang="en-US" i="1" dirty="0"/>
              <a:t>, </a:t>
            </a:r>
            <a:r>
              <a:rPr lang="en-US" i="1" dirty="0" smtClean="0"/>
              <a:t>12 m </a:t>
            </a:r>
            <a:r>
              <a:rPr lang="en-US" i="1" dirty="0"/>
              <a:t>and </a:t>
            </a:r>
            <a:r>
              <a:rPr lang="en-US" i="1" dirty="0" smtClean="0"/>
              <a:t>10 m </a:t>
            </a:r>
            <a:r>
              <a:rPr lang="en-US" i="1" dirty="0"/>
              <a:t>bands</a:t>
            </a:r>
            <a:endParaRPr lang="en-US" dirty="0"/>
          </a:p>
          <a:p>
            <a:r>
              <a:rPr lang="en-US" i="1" dirty="0"/>
              <a:t>D. All HF bands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104</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2978168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E1D08  </a:t>
            </a:r>
            <a:r>
              <a:rPr lang="en-US" dirty="0" smtClean="0">
                <a:latin typeface="Arial Black" panose="020B0A04020102020204" pitchFamily="34" charset="0"/>
              </a:rPr>
              <a:t>  Which </a:t>
            </a:r>
            <a:r>
              <a:rPr lang="en-US" dirty="0">
                <a:latin typeface="Arial Black" panose="020B0A04020102020204" pitchFamily="34" charset="0"/>
              </a:rPr>
              <a:t>VHF amateur service bands have frequencies available for space stations?</a:t>
            </a:r>
          </a:p>
        </p:txBody>
      </p:sp>
      <p:sp>
        <p:nvSpPr>
          <p:cNvPr id="3" name="Subtitle 2"/>
          <p:cNvSpPr>
            <a:spLocks noGrp="1"/>
          </p:cNvSpPr>
          <p:nvPr>
            <p:ph type="subTitle" idx="1"/>
          </p:nvPr>
        </p:nvSpPr>
        <p:spPr/>
        <p:txBody>
          <a:bodyPr/>
          <a:lstStyle/>
          <a:p>
            <a:r>
              <a:rPr lang="en-US" i="1" dirty="0"/>
              <a:t>A. 6 meters and 2 meters</a:t>
            </a:r>
            <a:endParaRPr lang="en-US" dirty="0"/>
          </a:p>
          <a:p>
            <a:r>
              <a:rPr lang="en-US" i="1" dirty="0"/>
              <a:t>B. 6 meters, 2 meters, and 1.25 meters</a:t>
            </a:r>
            <a:endParaRPr lang="en-US" dirty="0"/>
          </a:p>
          <a:p>
            <a:r>
              <a:rPr lang="en-US" i="1" dirty="0"/>
              <a:t>C. 2 meters and 1.25 meters</a:t>
            </a:r>
            <a:endParaRPr lang="en-US" dirty="0"/>
          </a:p>
          <a:p>
            <a:r>
              <a:rPr lang="en-US" i="1" dirty="0"/>
              <a:t>D. 2 meters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105</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85175997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E1D08  </a:t>
            </a:r>
            <a:r>
              <a:rPr lang="en-US" dirty="0" smtClean="0">
                <a:latin typeface="Arial Black" panose="020B0A04020102020204" pitchFamily="34" charset="0"/>
              </a:rPr>
              <a:t>  Which </a:t>
            </a:r>
            <a:r>
              <a:rPr lang="en-US" dirty="0">
                <a:latin typeface="Arial Black" panose="020B0A04020102020204" pitchFamily="34" charset="0"/>
              </a:rPr>
              <a:t>VHF amateur service bands have frequencies available for space stations?</a:t>
            </a:r>
          </a:p>
        </p:txBody>
      </p:sp>
      <p:sp>
        <p:nvSpPr>
          <p:cNvPr id="3" name="Subtitle 2"/>
          <p:cNvSpPr>
            <a:spLocks noGrp="1"/>
          </p:cNvSpPr>
          <p:nvPr>
            <p:ph type="subTitle" idx="1"/>
          </p:nvPr>
        </p:nvSpPr>
        <p:spPr/>
        <p:txBody>
          <a:bodyPr/>
          <a:lstStyle/>
          <a:p>
            <a:r>
              <a:rPr lang="en-US" i="1" dirty="0"/>
              <a:t>A. 6 meters and 2 meters</a:t>
            </a:r>
            <a:endParaRPr lang="en-US" dirty="0"/>
          </a:p>
          <a:p>
            <a:r>
              <a:rPr lang="en-US" i="1" dirty="0"/>
              <a:t>B. 6 meters, 2 meters, and 1.25 meters</a:t>
            </a:r>
            <a:endParaRPr lang="en-US" dirty="0"/>
          </a:p>
          <a:p>
            <a:r>
              <a:rPr lang="en-US" i="1" dirty="0"/>
              <a:t>C. 2 meters and 1.25 meters</a:t>
            </a:r>
            <a:endParaRPr lang="en-US" dirty="0"/>
          </a:p>
          <a:p>
            <a:r>
              <a:rPr lang="en-US" sz="2800" b="1" i="1" dirty="0">
                <a:solidFill>
                  <a:srgbClr val="FFC000"/>
                </a:solidFill>
              </a:rPr>
              <a:t>D. 2 meters</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106</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91181740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E1D09  </a:t>
            </a:r>
            <a:r>
              <a:rPr lang="en-US" dirty="0" smtClean="0">
                <a:latin typeface="Arial Black" panose="020B0A04020102020204" pitchFamily="34" charset="0"/>
              </a:rPr>
              <a:t>  Which UHF amateur </a:t>
            </a:r>
            <a:r>
              <a:rPr lang="en-US" dirty="0">
                <a:latin typeface="Arial Black" panose="020B0A04020102020204" pitchFamily="34" charset="0"/>
              </a:rPr>
              <a:t>service </a:t>
            </a:r>
            <a:r>
              <a:rPr lang="en-US" dirty="0" smtClean="0">
                <a:latin typeface="Arial Black" panose="020B0A04020102020204" pitchFamily="34" charset="0"/>
              </a:rPr>
              <a:t>bands </a:t>
            </a:r>
            <a:r>
              <a:rPr lang="en-US" dirty="0">
                <a:latin typeface="Arial Black" panose="020B0A04020102020204" pitchFamily="34" charset="0"/>
              </a:rPr>
              <a:t>have frequencies available for a space station?</a:t>
            </a:r>
          </a:p>
        </p:txBody>
      </p:sp>
      <p:sp>
        <p:nvSpPr>
          <p:cNvPr id="3" name="Subtitle 2"/>
          <p:cNvSpPr>
            <a:spLocks noGrp="1"/>
          </p:cNvSpPr>
          <p:nvPr>
            <p:ph type="subTitle" idx="1"/>
          </p:nvPr>
        </p:nvSpPr>
        <p:spPr/>
        <p:txBody>
          <a:bodyPr/>
          <a:lstStyle/>
          <a:p>
            <a:r>
              <a:rPr lang="en-US" i="1" dirty="0"/>
              <a:t>A. 70 cm</a:t>
            </a:r>
            <a:endParaRPr lang="en-US" dirty="0"/>
          </a:p>
          <a:p>
            <a:r>
              <a:rPr lang="en-US" i="1" dirty="0"/>
              <a:t>B. 70 cm</a:t>
            </a:r>
            <a:r>
              <a:rPr lang="en-US" i="1" dirty="0" smtClean="0"/>
              <a:t>, </a:t>
            </a:r>
            <a:r>
              <a:rPr lang="en-US" i="1" dirty="0"/>
              <a:t>13 cm</a:t>
            </a:r>
            <a:endParaRPr lang="en-US" dirty="0"/>
          </a:p>
          <a:p>
            <a:r>
              <a:rPr lang="en-US" i="1" dirty="0"/>
              <a:t>C. 70 cm and 33 cm</a:t>
            </a:r>
            <a:endParaRPr lang="en-US" dirty="0"/>
          </a:p>
          <a:p>
            <a:r>
              <a:rPr lang="en-US" i="1" dirty="0"/>
              <a:t>D. 33 cm and 13 cm</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107</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10403791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E1D09    Which UHF amateur service bands have frequencies available for a space station?</a:t>
            </a:r>
            <a:endParaRPr lang="en-US" dirty="0"/>
          </a:p>
        </p:txBody>
      </p:sp>
      <p:sp>
        <p:nvSpPr>
          <p:cNvPr id="3" name="Subtitle 2"/>
          <p:cNvSpPr>
            <a:spLocks noGrp="1"/>
          </p:cNvSpPr>
          <p:nvPr>
            <p:ph type="subTitle" idx="1"/>
          </p:nvPr>
        </p:nvSpPr>
        <p:spPr/>
        <p:txBody>
          <a:bodyPr/>
          <a:lstStyle/>
          <a:p>
            <a:r>
              <a:rPr lang="en-US" i="1" dirty="0"/>
              <a:t>A. 70 cm</a:t>
            </a:r>
            <a:endParaRPr lang="en-US" dirty="0"/>
          </a:p>
          <a:p>
            <a:r>
              <a:rPr lang="en-US" sz="2800" b="1" i="1" dirty="0">
                <a:solidFill>
                  <a:srgbClr val="FFC000"/>
                </a:solidFill>
              </a:rPr>
              <a:t>B. 70 </a:t>
            </a:r>
            <a:r>
              <a:rPr lang="en-US" sz="2800" b="1" i="1" dirty="0" smtClean="0">
                <a:solidFill>
                  <a:srgbClr val="FFC000"/>
                </a:solidFill>
              </a:rPr>
              <a:t>cm, </a:t>
            </a:r>
            <a:r>
              <a:rPr lang="en-US" sz="2800" b="1" i="1" dirty="0">
                <a:solidFill>
                  <a:srgbClr val="FFC000"/>
                </a:solidFill>
              </a:rPr>
              <a:t>13 cm</a:t>
            </a:r>
            <a:endParaRPr lang="en-US" sz="2800" b="1" dirty="0">
              <a:solidFill>
                <a:srgbClr val="FFC000"/>
              </a:solidFill>
            </a:endParaRPr>
          </a:p>
          <a:p>
            <a:r>
              <a:rPr lang="en-US" i="1" dirty="0"/>
              <a:t>C. 70 cm and 33 cm</a:t>
            </a:r>
            <a:endParaRPr lang="en-US" dirty="0"/>
          </a:p>
          <a:p>
            <a:r>
              <a:rPr lang="en-US" i="1" dirty="0"/>
              <a:t>D. 33 cm and 13 cm</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108</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93859956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E1D10  </a:t>
            </a:r>
            <a:r>
              <a:rPr lang="en-US" dirty="0" smtClean="0">
                <a:latin typeface="Arial Black" panose="020B0A04020102020204" pitchFamily="34" charset="0"/>
              </a:rPr>
              <a:t>  Which </a:t>
            </a:r>
            <a:r>
              <a:rPr lang="en-US" dirty="0">
                <a:latin typeface="Arial Black" panose="020B0A04020102020204" pitchFamily="34" charset="0"/>
              </a:rPr>
              <a:t>amateur stations are eligible to be telecommand stations?</a:t>
            </a:r>
          </a:p>
        </p:txBody>
      </p:sp>
      <p:sp>
        <p:nvSpPr>
          <p:cNvPr id="3" name="Subtitle 2"/>
          <p:cNvSpPr>
            <a:spLocks noGrp="1"/>
          </p:cNvSpPr>
          <p:nvPr>
            <p:ph type="subTitle" idx="1"/>
          </p:nvPr>
        </p:nvSpPr>
        <p:spPr>
          <a:xfrm>
            <a:off x="685800" y="2133600"/>
            <a:ext cx="7848600" cy="4038600"/>
          </a:xfrm>
        </p:spPr>
        <p:txBody>
          <a:bodyPr/>
          <a:lstStyle/>
          <a:p>
            <a:r>
              <a:rPr lang="en-US" i="1" dirty="0"/>
              <a:t>A. Any amateur station designated by NASA</a:t>
            </a:r>
            <a:endParaRPr lang="en-US" dirty="0"/>
          </a:p>
          <a:p>
            <a:r>
              <a:rPr lang="en-US" i="1" dirty="0"/>
              <a:t>B. Any amateur station so designated by the space station licensee, subject to the privileges of the class of operator license held by the control operator</a:t>
            </a:r>
            <a:endParaRPr lang="en-US" dirty="0"/>
          </a:p>
          <a:p>
            <a:r>
              <a:rPr lang="en-US" i="1" dirty="0"/>
              <a:t>C. Any amateur station so designated by the ITU</a:t>
            </a:r>
            <a:endParaRPr lang="en-US" dirty="0"/>
          </a:p>
          <a:p>
            <a:r>
              <a:rPr lang="en-US" i="1" dirty="0"/>
              <a:t>D.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109</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615339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762000"/>
            <a:ext cx="7239000" cy="5410200"/>
          </a:xfrm>
        </p:spPr>
        <p:txBody>
          <a:bodyPr/>
          <a:lstStyle/>
          <a:p>
            <a:pPr algn="ctr"/>
            <a:r>
              <a:rPr lang="en-US" altLang="en-US" i="1" dirty="0">
                <a:solidFill>
                  <a:srgbClr val="FF0000"/>
                </a:solidFill>
              </a:rPr>
              <a:t> </a:t>
            </a:r>
            <a:r>
              <a:rPr lang="en-US" altLang="en-US" sz="2900" dirty="0">
                <a:latin typeface="Arial Black" panose="020B0A04020102020204" pitchFamily="34" charset="0"/>
                <a:ea typeface="+mj-ea"/>
                <a:cs typeface="+mj-cs"/>
              </a:rPr>
              <a:t>14.349 MHz + 3 KHz = 14.352 </a:t>
            </a:r>
            <a:r>
              <a:rPr lang="en-US" altLang="en-US" sz="2900" dirty="0" err="1">
                <a:latin typeface="Arial Black" panose="020B0A04020102020204" pitchFamily="34" charset="0"/>
                <a:ea typeface="+mj-ea"/>
                <a:cs typeface="+mj-cs"/>
              </a:rPr>
              <a:t>MHz</a:t>
            </a:r>
            <a:r>
              <a:rPr lang="en-US" altLang="en-US" sz="2900" dirty="0" err="1">
                <a:latin typeface="Impact" panose="020B0806030902050204" pitchFamily="34" charset="0"/>
                <a:ea typeface="+mj-ea"/>
                <a:cs typeface="+mj-cs"/>
              </a:rPr>
              <a:t>.</a:t>
            </a:r>
            <a:r>
              <a:rPr lang="en-US" altLang="en-US" sz="2900" dirty="0">
                <a:latin typeface="Impact" panose="020B0806030902050204" pitchFamily="34" charset="0"/>
                <a:ea typeface="+mj-ea"/>
                <a:cs typeface="+mj-cs"/>
              </a:rPr>
              <a:t> </a:t>
            </a:r>
            <a:endParaRPr lang="en-US" sz="2900" dirty="0">
              <a:latin typeface="Impact" panose="020B0806030902050204" pitchFamily="34" charset="0"/>
              <a:ea typeface="+mj-ea"/>
              <a:cs typeface="+mj-cs"/>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11</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grpSp>
        <p:nvGrpSpPr>
          <p:cNvPr id="6" name="Group 22"/>
          <p:cNvGrpSpPr>
            <a:grpSpLocks noChangeAspect="1"/>
          </p:cNvGrpSpPr>
          <p:nvPr/>
        </p:nvGrpSpPr>
        <p:grpSpPr bwMode="auto">
          <a:xfrm>
            <a:off x="565689" y="1600200"/>
            <a:ext cx="8050231" cy="3544338"/>
            <a:chOff x="2657" y="5830"/>
            <a:chExt cx="5082" cy="2238"/>
          </a:xfrm>
        </p:grpSpPr>
        <p:sp>
          <p:nvSpPr>
            <p:cNvPr id="7" name="AutoShape 23"/>
            <p:cNvSpPr>
              <a:spLocks noChangeAspect="1" noChangeArrowheads="1"/>
            </p:cNvSpPr>
            <p:nvPr/>
          </p:nvSpPr>
          <p:spPr bwMode="auto">
            <a:xfrm>
              <a:off x="2657" y="5830"/>
              <a:ext cx="5082" cy="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Verdana" pitchFamily="34" charset="0"/>
              </a:endParaRPr>
            </a:p>
          </p:txBody>
        </p:sp>
        <p:sp>
          <p:nvSpPr>
            <p:cNvPr id="8" name="Line 24"/>
            <p:cNvSpPr>
              <a:spLocks noChangeShapeType="1"/>
            </p:cNvSpPr>
            <p:nvPr/>
          </p:nvSpPr>
          <p:spPr bwMode="auto">
            <a:xfrm>
              <a:off x="2911" y="7216"/>
              <a:ext cx="450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25"/>
            <p:cNvSpPr>
              <a:spLocks noChangeShapeType="1"/>
            </p:cNvSpPr>
            <p:nvPr/>
          </p:nvSpPr>
          <p:spPr bwMode="auto">
            <a:xfrm flipV="1">
              <a:off x="5198" y="6356"/>
              <a:ext cx="0" cy="86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26"/>
            <p:cNvSpPr>
              <a:spLocks noChangeArrowheads="1"/>
            </p:cNvSpPr>
            <p:nvPr/>
          </p:nvSpPr>
          <p:spPr bwMode="auto">
            <a:xfrm>
              <a:off x="3433" y="6577"/>
              <a:ext cx="1504" cy="639"/>
            </a:xfrm>
            <a:prstGeom prst="rect">
              <a:avLst/>
            </a:prstGeom>
            <a:solidFill>
              <a:srgbClr val="BBE0E3"/>
            </a:solidFill>
            <a:ln w="9525">
              <a:solidFill>
                <a:srgbClr val="000000"/>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Verdana" pitchFamily="34" charset="0"/>
              </a:endParaRPr>
            </a:p>
          </p:txBody>
        </p:sp>
        <p:sp>
          <p:nvSpPr>
            <p:cNvPr id="11" name="Rectangle 27"/>
            <p:cNvSpPr>
              <a:spLocks noChangeArrowheads="1"/>
            </p:cNvSpPr>
            <p:nvPr/>
          </p:nvSpPr>
          <p:spPr bwMode="auto">
            <a:xfrm>
              <a:off x="5459" y="6577"/>
              <a:ext cx="1504" cy="639"/>
            </a:xfrm>
            <a:prstGeom prst="rect">
              <a:avLst/>
            </a:prstGeom>
            <a:solidFill>
              <a:srgbClr val="BBE0E3"/>
            </a:solidFill>
            <a:ln w="9525">
              <a:solidFill>
                <a:srgbClr val="000000"/>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Verdana" pitchFamily="34" charset="0"/>
              </a:endParaRPr>
            </a:p>
          </p:txBody>
        </p:sp>
        <p:sp>
          <p:nvSpPr>
            <p:cNvPr id="12" name="Text Box 28"/>
            <p:cNvSpPr txBox="1">
              <a:spLocks noChangeArrowheads="1"/>
            </p:cNvSpPr>
            <p:nvPr/>
          </p:nvSpPr>
          <p:spPr bwMode="auto">
            <a:xfrm>
              <a:off x="4690" y="5830"/>
              <a:ext cx="1044" cy="44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a:solidFill>
                    <a:schemeClr val="bg1">
                      <a:lumMod val="95000"/>
                      <a:lumOff val="5000"/>
                    </a:schemeClr>
                  </a:solidFill>
                  <a:latin typeface="Lucida Sans Unicode" panose="020B0602030504020204" pitchFamily="34" charset="0"/>
                  <a:cs typeface="Lucida Sans Unicode" panose="020B0602030504020204" pitchFamily="34" charset="0"/>
                </a:rPr>
                <a:t>Carrier Frequency</a:t>
              </a:r>
            </a:p>
          </p:txBody>
        </p:sp>
        <p:sp>
          <p:nvSpPr>
            <p:cNvPr id="13" name="Text Box 29"/>
            <p:cNvSpPr txBox="1">
              <a:spLocks noChangeArrowheads="1"/>
            </p:cNvSpPr>
            <p:nvPr/>
          </p:nvSpPr>
          <p:spPr bwMode="auto">
            <a:xfrm>
              <a:off x="2657" y="7495"/>
              <a:ext cx="1525" cy="44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i="1" dirty="0">
                  <a:solidFill>
                    <a:schemeClr val="bg1">
                      <a:lumMod val="95000"/>
                      <a:lumOff val="5000"/>
                    </a:schemeClr>
                  </a:solidFill>
                  <a:latin typeface="Lucida Sans Unicode" panose="020B0602030504020204" pitchFamily="34" charset="0"/>
                  <a:cs typeface="Lucida Sans Unicode" panose="020B0602030504020204" pitchFamily="34" charset="0"/>
                </a:rPr>
                <a:t>Carrier Frequency</a:t>
              </a:r>
              <a:br>
                <a:rPr lang="en-US" altLang="en-US" sz="1600" i="1" dirty="0">
                  <a:solidFill>
                    <a:schemeClr val="bg1">
                      <a:lumMod val="95000"/>
                      <a:lumOff val="5000"/>
                    </a:schemeClr>
                  </a:solidFill>
                  <a:latin typeface="Lucida Sans Unicode" panose="020B0602030504020204" pitchFamily="34" charset="0"/>
                  <a:cs typeface="Lucida Sans Unicode" panose="020B0602030504020204" pitchFamily="34" charset="0"/>
                </a:rPr>
              </a:br>
              <a:r>
                <a:rPr lang="en-US" altLang="en-US" sz="1600" i="1" dirty="0">
                  <a:solidFill>
                    <a:schemeClr val="bg1">
                      <a:lumMod val="95000"/>
                      <a:lumOff val="5000"/>
                    </a:schemeClr>
                  </a:solidFill>
                  <a:latin typeface="Lucida Sans Unicode" panose="020B0602030504020204" pitchFamily="34" charset="0"/>
                  <a:cs typeface="Lucida Sans Unicode" panose="020B0602030504020204" pitchFamily="34" charset="0"/>
                </a:rPr>
                <a:t>       -2.8 KHz</a:t>
              </a:r>
            </a:p>
          </p:txBody>
        </p:sp>
        <p:sp>
          <p:nvSpPr>
            <p:cNvPr id="14" name="Text Box 30"/>
            <p:cNvSpPr txBox="1">
              <a:spLocks noChangeArrowheads="1"/>
            </p:cNvSpPr>
            <p:nvPr/>
          </p:nvSpPr>
          <p:spPr bwMode="auto">
            <a:xfrm>
              <a:off x="3695" y="6751"/>
              <a:ext cx="1046" cy="44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i="1" dirty="0">
                  <a:solidFill>
                    <a:schemeClr val="bg1">
                      <a:lumMod val="95000"/>
                      <a:lumOff val="5000"/>
                    </a:schemeClr>
                  </a:solidFill>
                  <a:latin typeface="Lucida Sans Unicode" panose="020B0602030504020204" pitchFamily="34" charset="0"/>
                  <a:cs typeface="Lucida Sans Unicode" panose="020B0602030504020204" pitchFamily="34" charset="0"/>
                </a:rPr>
                <a:t>Lower </a:t>
              </a:r>
              <a:br>
                <a:rPr lang="en-US" altLang="en-US" sz="1600" i="1" dirty="0">
                  <a:solidFill>
                    <a:schemeClr val="bg1">
                      <a:lumMod val="95000"/>
                      <a:lumOff val="5000"/>
                    </a:schemeClr>
                  </a:solidFill>
                  <a:latin typeface="Lucida Sans Unicode" panose="020B0602030504020204" pitchFamily="34" charset="0"/>
                  <a:cs typeface="Lucida Sans Unicode" panose="020B0602030504020204" pitchFamily="34" charset="0"/>
                </a:rPr>
              </a:br>
              <a:r>
                <a:rPr lang="en-US" altLang="en-US" sz="1600" i="1" dirty="0">
                  <a:solidFill>
                    <a:schemeClr val="bg1">
                      <a:lumMod val="95000"/>
                      <a:lumOff val="5000"/>
                    </a:schemeClr>
                  </a:solidFill>
                  <a:latin typeface="Lucida Sans Unicode" panose="020B0602030504020204" pitchFamily="34" charset="0"/>
                  <a:cs typeface="Lucida Sans Unicode" panose="020B0602030504020204" pitchFamily="34" charset="0"/>
                </a:rPr>
                <a:t>Side band</a:t>
              </a:r>
            </a:p>
          </p:txBody>
        </p:sp>
        <p:sp>
          <p:nvSpPr>
            <p:cNvPr id="15" name="Text Box 31"/>
            <p:cNvSpPr txBox="1">
              <a:spLocks noChangeArrowheads="1"/>
            </p:cNvSpPr>
            <p:nvPr/>
          </p:nvSpPr>
          <p:spPr bwMode="auto">
            <a:xfrm>
              <a:off x="5655" y="6802"/>
              <a:ext cx="1046" cy="44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i="1" dirty="0">
                  <a:solidFill>
                    <a:schemeClr val="bg1">
                      <a:lumMod val="95000"/>
                      <a:lumOff val="5000"/>
                    </a:schemeClr>
                  </a:solidFill>
                  <a:latin typeface="Lucida Sans Unicode" panose="020B0602030504020204" pitchFamily="34" charset="0"/>
                  <a:cs typeface="Lucida Sans Unicode" panose="020B0602030504020204" pitchFamily="34" charset="0"/>
                </a:rPr>
                <a:t>Upper </a:t>
              </a:r>
              <a:br>
                <a:rPr lang="en-US" altLang="en-US" sz="1600" i="1" dirty="0">
                  <a:solidFill>
                    <a:schemeClr val="bg1">
                      <a:lumMod val="95000"/>
                      <a:lumOff val="5000"/>
                    </a:schemeClr>
                  </a:solidFill>
                  <a:latin typeface="Lucida Sans Unicode" panose="020B0602030504020204" pitchFamily="34" charset="0"/>
                  <a:cs typeface="Lucida Sans Unicode" panose="020B0602030504020204" pitchFamily="34" charset="0"/>
                </a:rPr>
              </a:br>
              <a:r>
                <a:rPr lang="en-US" altLang="en-US" sz="1600" i="1" dirty="0">
                  <a:solidFill>
                    <a:schemeClr val="bg1">
                      <a:lumMod val="95000"/>
                      <a:lumOff val="5000"/>
                    </a:schemeClr>
                  </a:solidFill>
                  <a:latin typeface="Lucida Sans Unicode" panose="020B0602030504020204" pitchFamily="34" charset="0"/>
                  <a:cs typeface="Lucida Sans Unicode" panose="020B0602030504020204" pitchFamily="34" charset="0"/>
                </a:rPr>
                <a:t>Side band</a:t>
              </a:r>
            </a:p>
          </p:txBody>
        </p:sp>
        <p:sp>
          <p:nvSpPr>
            <p:cNvPr id="16" name="Text Box 32"/>
            <p:cNvSpPr txBox="1">
              <a:spLocks noChangeArrowheads="1"/>
            </p:cNvSpPr>
            <p:nvPr/>
          </p:nvSpPr>
          <p:spPr bwMode="auto">
            <a:xfrm>
              <a:off x="4545" y="7495"/>
              <a:ext cx="784" cy="44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i="1" dirty="0">
                  <a:solidFill>
                    <a:schemeClr val="bg1">
                      <a:lumMod val="95000"/>
                      <a:lumOff val="5000"/>
                    </a:schemeClr>
                  </a:solidFill>
                  <a:latin typeface="Lucida Sans Unicode" panose="020B0602030504020204" pitchFamily="34" charset="0"/>
                  <a:cs typeface="Lucida Sans Unicode" panose="020B0602030504020204" pitchFamily="34" charset="0"/>
                </a:rPr>
                <a:t>Carrier </a:t>
              </a:r>
              <a:br>
                <a:rPr lang="en-US" altLang="en-US" sz="1600" i="1" dirty="0">
                  <a:solidFill>
                    <a:schemeClr val="bg1">
                      <a:lumMod val="95000"/>
                      <a:lumOff val="5000"/>
                    </a:schemeClr>
                  </a:solidFill>
                  <a:latin typeface="Lucida Sans Unicode" panose="020B0602030504020204" pitchFamily="34" charset="0"/>
                  <a:cs typeface="Lucida Sans Unicode" panose="020B0602030504020204" pitchFamily="34" charset="0"/>
                </a:rPr>
              </a:br>
              <a:r>
                <a:rPr lang="en-US" altLang="en-US" sz="1600" i="1" dirty="0">
                  <a:solidFill>
                    <a:schemeClr val="bg1">
                      <a:lumMod val="95000"/>
                      <a:lumOff val="5000"/>
                    </a:schemeClr>
                  </a:solidFill>
                  <a:latin typeface="Lucida Sans Unicode" panose="020B0602030504020204" pitchFamily="34" charset="0"/>
                  <a:cs typeface="Lucida Sans Unicode" panose="020B0602030504020204" pitchFamily="34" charset="0"/>
                </a:rPr>
                <a:t>- 300 Hz</a:t>
              </a:r>
            </a:p>
          </p:txBody>
        </p:sp>
        <p:sp>
          <p:nvSpPr>
            <p:cNvPr id="17" name="Text Box 33"/>
            <p:cNvSpPr txBox="1">
              <a:spLocks noChangeArrowheads="1"/>
            </p:cNvSpPr>
            <p:nvPr/>
          </p:nvSpPr>
          <p:spPr bwMode="auto">
            <a:xfrm>
              <a:off x="6384" y="7627"/>
              <a:ext cx="1355" cy="44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i="1" dirty="0">
                  <a:solidFill>
                    <a:schemeClr val="bg1">
                      <a:lumMod val="95000"/>
                      <a:lumOff val="5000"/>
                    </a:schemeClr>
                  </a:solidFill>
                  <a:latin typeface="Lucida Sans Unicode" panose="020B0602030504020204" pitchFamily="34" charset="0"/>
                  <a:cs typeface="Lucida Sans Unicode" panose="020B0602030504020204" pitchFamily="34" charset="0"/>
                </a:rPr>
                <a:t>Carrier Frequency</a:t>
              </a:r>
              <a:br>
                <a:rPr lang="en-US" altLang="en-US" sz="1600" i="1" dirty="0">
                  <a:solidFill>
                    <a:schemeClr val="bg1">
                      <a:lumMod val="95000"/>
                      <a:lumOff val="5000"/>
                    </a:schemeClr>
                  </a:solidFill>
                  <a:latin typeface="Lucida Sans Unicode" panose="020B0602030504020204" pitchFamily="34" charset="0"/>
                  <a:cs typeface="Lucida Sans Unicode" panose="020B0602030504020204" pitchFamily="34" charset="0"/>
                </a:rPr>
              </a:br>
              <a:r>
                <a:rPr lang="en-US" altLang="en-US" sz="1600" i="1" dirty="0">
                  <a:solidFill>
                    <a:schemeClr val="bg1">
                      <a:lumMod val="95000"/>
                      <a:lumOff val="5000"/>
                    </a:schemeClr>
                  </a:solidFill>
                  <a:latin typeface="Lucida Sans Unicode" panose="020B0602030504020204" pitchFamily="34" charset="0"/>
                  <a:cs typeface="Lucida Sans Unicode" panose="020B0602030504020204" pitchFamily="34" charset="0"/>
                </a:rPr>
                <a:t>       +2.8 KHz</a:t>
              </a:r>
            </a:p>
          </p:txBody>
        </p:sp>
        <p:sp>
          <p:nvSpPr>
            <p:cNvPr id="18" name="Text Box 34"/>
            <p:cNvSpPr txBox="1">
              <a:spLocks noChangeArrowheads="1"/>
            </p:cNvSpPr>
            <p:nvPr/>
          </p:nvSpPr>
          <p:spPr bwMode="auto">
            <a:xfrm>
              <a:off x="5264" y="7495"/>
              <a:ext cx="783" cy="44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i="1" dirty="0">
                  <a:solidFill>
                    <a:schemeClr val="bg1">
                      <a:lumMod val="95000"/>
                      <a:lumOff val="5000"/>
                    </a:schemeClr>
                  </a:solidFill>
                  <a:latin typeface="Lucida Sans Unicode" panose="020B0602030504020204" pitchFamily="34" charset="0"/>
                  <a:cs typeface="Lucida Sans Unicode" panose="020B0602030504020204" pitchFamily="34" charset="0"/>
                </a:rPr>
                <a:t>Carrier </a:t>
              </a:r>
              <a:br>
                <a:rPr lang="en-US" altLang="en-US" sz="1600" i="1" dirty="0">
                  <a:solidFill>
                    <a:schemeClr val="bg1">
                      <a:lumMod val="95000"/>
                      <a:lumOff val="5000"/>
                    </a:schemeClr>
                  </a:solidFill>
                  <a:latin typeface="Lucida Sans Unicode" panose="020B0602030504020204" pitchFamily="34" charset="0"/>
                  <a:cs typeface="Lucida Sans Unicode" panose="020B0602030504020204" pitchFamily="34" charset="0"/>
                </a:rPr>
              </a:br>
              <a:r>
                <a:rPr lang="en-US" altLang="en-US" sz="1600" i="1" dirty="0">
                  <a:solidFill>
                    <a:schemeClr val="bg1">
                      <a:lumMod val="95000"/>
                      <a:lumOff val="5000"/>
                    </a:schemeClr>
                  </a:solidFill>
                  <a:latin typeface="Lucida Sans Unicode" panose="020B0602030504020204" pitchFamily="34" charset="0"/>
                  <a:cs typeface="Lucida Sans Unicode" panose="020B0602030504020204" pitchFamily="34" charset="0"/>
                </a:rPr>
                <a:t>+300 Hz</a:t>
              </a:r>
            </a:p>
          </p:txBody>
        </p:sp>
        <p:sp>
          <p:nvSpPr>
            <p:cNvPr id="19" name="Line 35"/>
            <p:cNvSpPr>
              <a:spLocks noChangeShapeType="1"/>
            </p:cNvSpPr>
            <p:nvPr/>
          </p:nvSpPr>
          <p:spPr bwMode="auto">
            <a:xfrm flipV="1">
              <a:off x="3433" y="7274"/>
              <a:ext cx="0" cy="23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Line 36"/>
            <p:cNvSpPr>
              <a:spLocks noChangeShapeType="1"/>
            </p:cNvSpPr>
            <p:nvPr/>
          </p:nvSpPr>
          <p:spPr bwMode="auto">
            <a:xfrm flipV="1">
              <a:off x="4937" y="7274"/>
              <a:ext cx="0" cy="23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Line 37"/>
            <p:cNvSpPr>
              <a:spLocks noChangeShapeType="1"/>
            </p:cNvSpPr>
            <p:nvPr/>
          </p:nvSpPr>
          <p:spPr bwMode="auto">
            <a:xfrm flipV="1">
              <a:off x="5459" y="7274"/>
              <a:ext cx="0" cy="23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Line 38"/>
            <p:cNvSpPr>
              <a:spLocks noChangeShapeType="1"/>
            </p:cNvSpPr>
            <p:nvPr/>
          </p:nvSpPr>
          <p:spPr bwMode="auto">
            <a:xfrm flipV="1">
              <a:off x="7028" y="7274"/>
              <a:ext cx="0" cy="23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99178307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E1D10  </a:t>
            </a:r>
            <a:r>
              <a:rPr lang="en-US" dirty="0" smtClean="0">
                <a:latin typeface="Arial Black" panose="020B0A04020102020204" pitchFamily="34" charset="0"/>
              </a:rPr>
              <a:t>  Which </a:t>
            </a:r>
            <a:r>
              <a:rPr lang="en-US" dirty="0">
                <a:latin typeface="Arial Black" panose="020B0A04020102020204" pitchFamily="34" charset="0"/>
              </a:rPr>
              <a:t>amateur stations are eligible to be telecommand stations?</a:t>
            </a:r>
          </a:p>
        </p:txBody>
      </p:sp>
      <p:sp>
        <p:nvSpPr>
          <p:cNvPr id="3" name="Subtitle 2"/>
          <p:cNvSpPr>
            <a:spLocks noGrp="1"/>
          </p:cNvSpPr>
          <p:nvPr>
            <p:ph type="subTitle" idx="1"/>
          </p:nvPr>
        </p:nvSpPr>
        <p:spPr>
          <a:xfrm>
            <a:off x="685800" y="2133600"/>
            <a:ext cx="7848600" cy="4038600"/>
          </a:xfrm>
        </p:spPr>
        <p:txBody>
          <a:bodyPr/>
          <a:lstStyle/>
          <a:p>
            <a:r>
              <a:rPr lang="en-US" i="1" dirty="0"/>
              <a:t>A. Any amateur station designated by NASA</a:t>
            </a:r>
            <a:endParaRPr lang="en-US" dirty="0"/>
          </a:p>
          <a:p>
            <a:r>
              <a:rPr lang="en-US" sz="2800" b="1" i="1" dirty="0">
                <a:solidFill>
                  <a:srgbClr val="FFC000"/>
                </a:solidFill>
              </a:rPr>
              <a:t>B. Any amateur station so designated by the space station licensee, subject to the privileges of the class of operator license held by the control operator</a:t>
            </a:r>
            <a:endParaRPr lang="en-US" sz="2800" b="1" dirty="0">
              <a:solidFill>
                <a:srgbClr val="FFC000"/>
              </a:solidFill>
            </a:endParaRPr>
          </a:p>
          <a:p>
            <a:r>
              <a:rPr lang="en-US" i="1" dirty="0"/>
              <a:t>C. Any amateur station so designated by the ITU</a:t>
            </a:r>
            <a:endParaRPr lang="en-US" dirty="0"/>
          </a:p>
          <a:p>
            <a:r>
              <a:rPr lang="en-US" i="1" dirty="0"/>
              <a:t>D.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110</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54014865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E1D11  </a:t>
            </a:r>
            <a:r>
              <a:rPr lang="en-US" dirty="0" smtClean="0">
                <a:latin typeface="Arial Black" panose="020B0A04020102020204" pitchFamily="34" charset="0"/>
              </a:rPr>
              <a:t>  Which </a:t>
            </a:r>
            <a:r>
              <a:rPr lang="en-US" dirty="0">
                <a:latin typeface="Arial Black" panose="020B0A04020102020204" pitchFamily="34" charset="0"/>
              </a:rPr>
              <a:t>amateur stations are eligible to operate as Earth stations?</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609600" y="1981200"/>
            <a:ext cx="7924800" cy="4191000"/>
          </a:xfrm>
        </p:spPr>
        <p:txBody>
          <a:bodyPr>
            <a:normAutofit/>
          </a:bodyPr>
          <a:lstStyle/>
          <a:p>
            <a:r>
              <a:rPr lang="en-US" i="1" dirty="0"/>
              <a:t>A. Any amateur station whose licensee has filed a pre-space notification with the FCC’s International Bureau</a:t>
            </a:r>
            <a:endParaRPr lang="en-US" dirty="0"/>
          </a:p>
          <a:p>
            <a:r>
              <a:rPr lang="en-US" i="1" dirty="0"/>
              <a:t>B. Only those of General, Advanced or Amateur Extra Class operators</a:t>
            </a:r>
            <a:endParaRPr lang="en-US" dirty="0"/>
          </a:p>
          <a:p>
            <a:r>
              <a:rPr lang="en-US" i="1" dirty="0"/>
              <a:t>C. Only those of Amateur Extra Class operators</a:t>
            </a:r>
            <a:endParaRPr lang="en-US" dirty="0"/>
          </a:p>
          <a:p>
            <a:r>
              <a:rPr lang="en-US" i="1" dirty="0"/>
              <a:t>D. Any amateur station, subject to the privileges of the class of operator license held by the control operator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111</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100139608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E1D11  </a:t>
            </a:r>
            <a:r>
              <a:rPr lang="en-US" dirty="0" smtClean="0">
                <a:latin typeface="Arial Black" panose="020B0A04020102020204" pitchFamily="34" charset="0"/>
              </a:rPr>
              <a:t>  Which </a:t>
            </a:r>
            <a:r>
              <a:rPr lang="en-US" dirty="0">
                <a:latin typeface="Arial Black" panose="020B0A04020102020204" pitchFamily="34" charset="0"/>
              </a:rPr>
              <a:t>amateur stations are eligible to operate as Earth stations?</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609600" y="1981200"/>
            <a:ext cx="7924800" cy="4191000"/>
          </a:xfrm>
        </p:spPr>
        <p:txBody>
          <a:bodyPr>
            <a:normAutofit/>
          </a:bodyPr>
          <a:lstStyle/>
          <a:p>
            <a:r>
              <a:rPr lang="en-US" i="1" dirty="0"/>
              <a:t>A. Any amateur station whose licensee has filed a pre-space notification with the FCC’s International Bureau</a:t>
            </a:r>
            <a:endParaRPr lang="en-US" dirty="0"/>
          </a:p>
          <a:p>
            <a:r>
              <a:rPr lang="en-US" i="1" dirty="0"/>
              <a:t>B. Only those of General, Advanced or Amateur Extra Class operators</a:t>
            </a:r>
            <a:endParaRPr lang="en-US" dirty="0"/>
          </a:p>
          <a:p>
            <a:r>
              <a:rPr lang="en-US" i="1" dirty="0"/>
              <a:t>C. Only those of Amateur Extra Class operators</a:t>
            </a:r>
            <a:endParaRPr lang="en-US" dirty="0"/>
          </a:p>
          <a:p>
            <a:r>
              <a:rPr lang="en-US" sz="2800" b="1" i="1" dirty="0">
                <a:solidFill>
                  <a:srgbClr val="FFC000"/>
                </a:solidFill>
              </a:rPr>
              <a:t>D. Any amateur station, subject to the privileges of the class of operator license held by the control operator</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112</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67733134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E1E Volunteer examiner program</a:t>
            </a:r>
            <a:r>
              <a:rPr lang="en-US" dirty="0" smtClean="0">
                <a:latin typeface="Arial Black" panose="020B0A04020102020204" pitchFamily="34" charset="0"/>
              </a:rPr>
              <a:t>:</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pPr algn="ctr"/>
            <a:r>
              <a:rPr lang="en-US" dirty="0"/>
              <a:t>definitions; qualifications; preparation and administration of exams; accreditation; question pools; documentation requirements</a:t>
            </a:r>
          </a:p>
        </p:txBody>
      </p:sp>
      <p:sp>
        <p:nvSpPr>
          <p:cNvPr id="4" name="Slide Number Placeholder 3"/>
          <p:cNvSpPr>
            <a:spLocks noGrp="1"/>
          </p:cNvSpPr>
          <p:nvPr>
            <p:ph type="sldNum" sz="quarter" idx="12"/>
          </p:nvPr>
        </p:nvSpPr>
        <p:spPr/>
        <p:txBody>
          <a:bodyPr/>
          <a:lstStyle/>
          <a:p>
            <a:fld id="{5A2483EB-AB9C-40AC-9AA1-C2AD9590A9DB}" type="slidenum">
              <a:rPr lang="en-US" smtClean="0"/>
              <a:t>113</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pic>
        <p:nvPicPr>
          <p:cNvPr id="3074" name="Picture 2" descr="http://www.albemarleradio.org/sites/default/files/VEC_pat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343400"/>
            <a:ext cx="2128837" cy="2138362"/>
          </a:xfrm>
          <a:prstGeom prst="rect">
            <a:avLst/>
          </a:prstGeom>
          <a:extLst>
            <a:ext uri="{909E8E84-426E-40DD-AFC4-6F175D3DCCD1}">
              <a14:hiddenFill xmlns:a14="http://schemas.microsoft.com/office/drawing/2010/main">
                <a:solidFill>
                  <a:srgbClr val="FFFFFF"/>
                </a:solidFill>
              </a14:hiddenFill>
            </a:ext>
          </a:extLst>
        </p:spPr>
      </p:pic>
      <p:pic>
        <p:nvPicPr>
          <p:cNvPr id="3078" name="Picture 6" descr="http://texashams.org/w5yi-austin/w5yi-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445793"/>
            <a:ext cx="1876425" cy="193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14045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E1E01  </a:t>
            </a:r>
            <a:r>
              <a:rPr lang="en-US" dirty="0" smtClean="0">
                <a:latin typeface="Arial Black" panose="020B0A04020102020204" pitchFamily="34" charset="0"/>
              </a:rPr>
              <a:t>  What </a:t>
            </a:r>
            <a:r>
              <a:rPr lang="en-US" dirty="0">
                <a:latin typeface="Arial Black" panose="020B0A04020102020204" pitchFamily="34" charset="0"/>
              </a:rPr>
              <a:t>is the minimum number of qualified VEs required to administer an Element 4 amateur operator license examination?</a:t>
            </a:r>
          </a:p>
        </p:txBody>
      </p:sp>
      <p:sp>
        <p:nvSpPr>
          <p:cNvPr id="3" name="Subtitle 2"/>
          <p:cNvSpPr>
            <a:spLocks noGrp="1"/>
          </p:cNvSpPr>
          <p:nvPr>
            <p:ph type="subTitle" idx="1"/>
          </p:nvPr>
        </p:nvSpPr>
        <p:spPr/>
        <p:txBody>
          <a:bodyPr/>
          <a:lstStyle/>
          <a:p>
            <a:r>
              <a:rPr lang="en-US" i="1" dirty="0"/>
              <a:t>A. 5</a:t>
            </a:r>
            <a:endParaRPr lang="en-US" dirty="0"/>
          </a:p>
          <a:p>
            <a:r>
              <a:rPr lang="en-US" i="1" dirty="0"/>
              <a:t>B. 2</a:t>
            </a:r>
            <a:endParaRPr lang="en-US" dirty="0"/>
          </a:p>
          <a:p>
            <a:r>
              <a:rPr lang="en-US" i="1" dirty="0"/>
              <a:t>C. 4</a:t>
            </a:r>
            <a:endParaRPr lang="en-US" dirty="0"/>
          </a:p>
          <a:p>
            <a:r>
              <a:rPr lang="en-US" i="1" dirty="0"/>
              <a:t>D. 3</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114</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406476228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E1E01    What is the minimum number of qualified VEs required to administer an Element 4 amateur operator license examination?</a:t>
            </a:r>
            <a:endParaRPr lang="en-US" dirty="0"/>
          </a:p>
        </p:txBody>
      </p:sp>
      <p:sp>
        <p:nvSpPr>
          <p:cNvPr id="3" name="Subtitle 2"/>
          <p:cNvSpPr>
            <a:spLocks noGrp="1"/>
          </p:cNvSpPr>
          <p:nvPr>
            <p:ph type="subTitle" idx="1"/>
          </p:nvPr>
        </p:nvSpPr>
        <p:spPr/>
        <p:txBody>
          <a:bodyPr/>
          <a:lstStyle/>
          <a:p>
            <a:r>
              <a:rPr lang="en-US" i="1" dirty="0"/>
              <a:t>A. 5</a:t>
            </a:r>
            <a:endParaRPr lang="en-US" dirty="0"/>
          </a:p>
          <a:p>
            <a:r>
              <a:rPr lang="en-US" i="1" dirty="0"/>
              <a:t>B. 2</a:t>
            </a:r>
            <a:endParaRPr lang="en-US" dirty="0"/>
          </a:p>
          <a:p>
            <a:r>
              <a:rPr lang="en-US" i="1" dirty="0"/>
              <a:t>C. 4</a:t>
            </a:r>
            <a:endParaRPr lang="en-US" dirty="0"/>
          </a:p>
          <a:p>
            <a:r>
              <a:rPr lang="en-US" sz="2800" b="1" i="1" dirty="0">
                <a:solidFill>
                  <a:srgbClr val="FFC000"/>
                </a:solidFill>
              </a:rPr>
              <a:t>D. 3</a:t>
            </a:r>
            <a:endParaRPr lang="en-US" sz="2800" b="1" dirty="0">
              <a:solidFill>
                <a:srgbClr val="FFC000"/>
              </a:solidFill>
            </a:endParaRPr>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115</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pic>
        <p:nvPicPr>
          <p:cNvPr id="5122" name="Picture 2" descr="http://images.clipartof.com/thumbnails/28606-Clipart-Illustration-Of-Three-Black-Silhouetted-People-Standing-With-Their-Arms-Crossed-Over-White.jpg"/>
          <p:cNvPicPr>
            <a:picLocks noChangeAspect="1" noChangeArrowheads="1"/>
          </p:cNvPicPr>
          <p:nvPr/>
        </p:nvPicPr>
        <p:blipFill rotWithShape="1">
          <a:blip r:embed="rId2">
            <a:extLst>
              <a:ext uri="{28A0092B-C50C-407E-A947-70E740481C1C}">
                <a14:useLocalDpi xmlns:a14="http://schemas.microsoft.com/office/drawing/2010/main" val="0"/>
              </a:ext>
            </a:extLst>
          </a:blip>
          <a:srcRect r="14894"/>
          <a:stretch/>
        </p:blipFill>
        <p:spPr bwMode="auto">
          <a:xfrm>
            <a:off x="4572000" y="3352800"/>
            <a:ext cx="1981199" cy="2476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79695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E1E02  </a:t>
            </a:r>
            <a:r>
              <a:rPr lang="en-US" dirty="0" smtClean="0">
                <a:latin typeface="Arial Black" panose="020B0A04020102020204" pitchFamily="34" charset="0"/>
              </a:rPr>
              <a:t>  Where </a:t>
            </a:r>
            <a:r>
              <a:rPr lang="en-US" dirty="0">
                <a:latin typeface="Arial Black" panose="020B0A04020102020204" pitchFamily="34" charset="0"/>
              </a:rPr>
              <a:t>are the questions for all written </a:t>
            </a:r>
            <a:r>
              <a:rPr lang="en-US" dirty="0" smtClean="0">
                <a:latin typeface="Arial Black" panose="020B0A04020102020204" pitchFamily="34" charset="0"/>
              </a:rPr>
              <a:t>U.S. </a:t>
            </a:r>
            <a:r>
              <a:rPr lang="en-US" dirty="0">
                <a:latin typeface="Arial Black" panose="020B0A04020102020204" pitchFamily="34" charset="0"/>
              </a:rPr>
              <a:t>amateur license examinations listed</a:t>
            </a:r>
            <a:r>
              <a:rPr lang="en-US" dirty="0" smtClean="0">
                <a:latin typeface="Arial Black" panose="020B0A04020102020204" pitchFamily="34" charset="0"/>
              </a:rPr>
              <a:t>?</a:t>
            </a:r>
            <a:endParaRPr lang="en-US" dirty="0">
              <a:latin typeface="Arial Black" panose="020B0A04020102020204" pitchFamily="34" charset="0"/>
            </a:endParaRPr>
          </a:p>
        </p:txBody>
      </p:sp>
      <p:sp>
        <p:nvSpPr>
          <p:cNvPr id="3" name="Subtitle 2"/>
          <p:cNvSpPr>
            <a:spLocks noGrp="1"/>
          </p:cNvSpPr>
          <p:nvPr>
            <p:ph type="subTitle" idx="1"/>
          </p:nvPr>
        </p:nvSpPr>
        <p:spPr>
          <a:xfrm>
            <a:off x="304800" y="2438400"/>
            <a:ext cx="7924800" cy="3657600"/>
          </a:xfrm>
        </p:spPr>
        <p:txBody>
          <a:bodyPr/>
          <a:lstStyle/>
          <a:p>
            <a:r>
              <a:rPr lang="en-US" i="1" dirty="0"/>
              <a:t>A. In FCC Part 97</a:t>
            </a:r>
            <a:endParaRPr lang="en-US" dirty="0"/>
          </a:p>
          <a:p>
            <a:r>
              <a:rPr lang="en-US" i="1" dirty="0"/>
              <a:t>B. In a question pool maintained by the FCC</a:t>
            </a:r>
            <a:endParaRPr lang="en-US" dirty="0"/>
          </a:p>
          <a:p>
            <a:r>
              <a:rPr lang="en-US" i="1" dirty="0"/>
              <a:t>C. In a question pool maintained by all the VECs</a:t>
            </a:r>
            <a:endParaRPr lang="en-US" dirty="0"/>
          </a:p>
          <a:p>
            <a:r>
              <a:rPr lang="en-US" i="1" dirty="0"/>
              <a:t>D. In the appropriate FCC Report and Order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116</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402793924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E1E02    Where are the questions for all written U.S. amateur license examinations listed?</a:t>
            </a:r>
            <a:endParaRPr lang="en-US" dirty="0"/>
          </a:p>
        </p:txBody>
      </p:sp>
      <p:sp>
        <p:nvSpPr>
          <p:cNvPr id="3" name="Subtitle 2"/>
          <p:cNvSpPr>
            <a:spLocks noGrp="1"/>
          </p:cNvSpPr>
          <p:nvPr>
            <p:ph type="subTitle" idx="1"/>
          </p:nvPr>
        </p:nvSpPr>
        <p:spPr>
          <a:xfrm>
            <a:off x="304800" y="2438400"/>
            <a:ext cx="8610600" cy="3657600"/>
          </a:xfrm>
        </p:spPr>
        <p:txBody>
          <a:bodyPr/>
          <a:lstStyle/>
          <a:p>
            <a:r>
              <a:rPr lang="en-US" i="1" dirty="0"/>
              <a:t>A. In FCC Part 97</a:t>
            </a:r>
            <a:endParaRPr lang="en-US" dirty="0"/>
          </a:p>
          <a:p>
            <a:r>
              <a:rPr lang="en-US" i="1" dirty="0"/>
              <a:t>B. In a question pool maintained by the FCC</a:t>
            </a:r>
            <a:endParaRPr lang="en-US" dirty="0"/>
          </a:p>
          <a:p>
            <a:r>
              <a:rPr lang="en-US" sz="2800" b="1" i="1" dirty="0">
                <a:solidFill>
                  <a:srgbClr val="FFC000"/>
                </a:solidFill>
              </a:rPr>
              <a:t>C. In a question pool maintained by all the VECs</a:t>
            </a:r>
            <a:endParaRPr lang="en-US" sz="2800" b="1" dirty="0">
              <a:solidFill>
                <a:srgbClr val="FFC000"/>
              </a:solidFill>
            </a:endParaRPr>
          </a:p>
          <a:p>
            <a:r>
              <a:rPr lang="en-US" i="1" dirty="0"/>
              <a:t>D. In the appropriate FCC Report and Order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117</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116310062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E1E03  </a:t>
            </a:r>
            <a:r>
              <a:rPr lang="en-US" dirty="0" smtClean="0">
                <a:latin typeface="Arial Black" panose="020B0A04020102020204" pitchFamily="34" charset="0"/>
              </a:rPr>
              <a:t>  What </a:t>
            </a:r>
            <a:r>
              <a:rPr lang="en-US" dirty="0">
                <a:latin typeface="Arial Black" panose="020B0A04020102020204" pitchFamily="34" charset="0"/>
              </a:rPr>
              <a:t>is a Volunteer Examiner Coordinator?</a:t>
            </a:r>
          </a:p>
        </p:txBody>
      </p:sp>
      <p:sp>
        <p:nvSpPr>
          <p:cNvPr id="3" name="Subtitle 2"/>
          <p:cNvSpPr>
            <a:spLocks noGrp="1"/>
          </p:cNvSpPr>
          <p:nvPr>
            <p:ph type="subTitle" idx="1"/>
          </p:nvPr>
        </p:nvSpPr>
        <p:spPr>
          <a:xfrm>
            <a:off x="533400" y="2057400"/>
            <a:ext cx="8001000" cy="4114800"/>
          </a:xfrm>
        </p:spPr>
        <p:txBody>
          <a:bodyPr>
            <a:normAutofit/>
          </a:bodyPr>
          <a:lstStyle/>
          <a:p>
            <a:r>
              <a:rPr lang="en-US" i="1" dirty="0"/>
              <a:t>A. A person who has volunteered to administer amateur operator license examinations</a:t>
            </a:r>
            <a:endParaRPr lang="en-US" dirty="0"/>
          </a:p>
          <a:p>
            <a:r>
              <a:rPr lang="en-US" i="1" dirty="0"/>
              <a:t>B. A person who has volunteered to prepare amateur operator license examinations</a:t>
            </a:r>
            <a:endParaRPr lang="en-US" dirty="0"/>
          </a:p>
          <a:p>
            <a:r>
              <a:rPr lang="en-US" i="1" dirty="0"/>
              <a:t>C. An organization that has entered into an agreement with the FCC to coordinate amateur operator license examinations </a:t>
            </a:r>
            <a:endParaRPr lang="en-US" dirty="0"/>
          </a:p>
          <a:p>
            <a:r>
              <a:rPr lang="en-US" i="1" dirty="0"/>
              <a:t>D. The person who has entered into an agreement with the FCC to be the VE session manager</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118</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181974390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E1E03    What is a Volunteer Examiner Coordinator?</a:t>
            </a:r>
            <a:endParaRPr lang="en-US" dirty="0"/>
          </a:p>
        </p:txBody>
      </p:sp>
      <p:sp>
        <p:nvSpPr>
          <p:cNvPr id="3" name="Subtitle 2"/>
          <p:cNvSpPr>
            <a:spLocks noGrp="1"/>
          </p:cNvSpPr>
          <p:nvPr>
            <p:ph type="subTitle" idx="1"/>
          </p:nvPr>
        </p:nvSpPr>
        <p:spPr>
          <a:xfrm>
            <a:off x="533400" y="2057400"/>
            <a:ext cx="8001000" cy="4114800"/>
          </a:xfrm>
        </p:spPr>
        <p:txBody>
          <a:bodyPr>
            <a:normAutofit/>
          </a:bodyPr>
          <a:lstStyle/>
          <a:p>
            <a:r>
              <a:rPr lang="en-US" i="1" dirty="0"/>
              <a:t>A. A person who has volunteered to administer amateur operator license examinations</a:t>
            </a:r>
            <a:endParaRPr lang="en-US" dirty="0"/>
          </a:p>
          <a:p>
            <a:r>
              <a:rPr lang="en-US" i="1" dirty="0"/>
              <a:t>B. A person who has volunteered to prepare amateur operator license examinations</a:t>
            </a:r>
            <a:endParaRPr lang="en-US" dirty="0"/>
          </a:p>
          <a:p>
            <a:r>
              <a:rPr lang="en-US" sz="2800" b="1" i="1" dirty="0">
                <a:solidFill>
                  <a:srgbClr val="FFC000"/>
                </a:solidFill>
              </a:rPr>
              <a:t>C. An organization that has entered into an agreement with the FCC to coordinate amateur operator license examinations </a:t>
            </a:r>
            <a:endParaRPr lang="en-US" sz="2800" b="1" dirty="0">
              <a:solidFill>
                <a:srgbClr val="FFC000"/>
              </a:solidFill>
            </a:endParaRPr>
          </a:p>
          <a:p>
            <a:r>
              <a:rPr lang="en-US" i="1" dirty="0"/>
              <a:t>D. The person who has entered into an agreement with the FCC to be the VE session manager</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119</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704710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E1A04  </a:t>
            </a:r>
            <a:r>
              <a:rPr lang="en-US" dirty="0" smtClean="0">
                <a:latin typeface="Arial Black" panose="020B0A04020102020204" pitchFamily="34" charset="0"/>
              </a:rPr>
              <a:t>  With </a:t>
            </a:r>
            <a:r>
              <a:rPr lang="en-US" dirty="0">
                <a:latin typeface="Arial Black" panose="020B0A04020102020204" pitchFamily="34" charset="0"/>
              </a:rPr>
              <a:t>your transceiver displaying the carrier frequency of phone signals, you hear a DX station calling CQ on 3.601 MHz LSB. Is it legal to return the call using lower sideband on the same frequency?</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533400" y="2590800"/>
            <a:ext cx="8229600" cy="3581400"/>
          </a:xfrm>
        </p:spPr>
        <p:txBody>
          <a:bodyPr/>
          <a:lstStyle/>
          <a:p>
            <a:r>
              <a:rPr lang="en-US" i="1" dirty="0"/>
              <a:t>A. Yes, because the DX station initiated the contact</a:t>
            </a:r>
            <a:endParaRPr lang="en-US" dirty="0"/>
          </a:p>
          <a:p>
            <a:r>
              <a:rPr lang="en-US" i="1" dirty="0"/>
              <a:t>B. Yes, because the displayed frequency is within the 75 meter phone band segment</a:t>
            </a:r>
            <a:endParaRPr lang="en-US" dirty="0"/>
          </a:p>
          <a:p>
            <a:r>
              <a:rPr lang="en-US" i="1" dirty="0"/>
              <a:t>C. No, </a:t>
            </a:r>
            <a:r>
              <a:rPr lang="en-US" i="1" dirty="0" smtClean="0"/>
              <a:t>the sideband </a:t>
            </a:r>
            <a:r>
              <a:rPr lang="en-US" i="1" dirty="0"/>
              <a:t>will extend beyond the edge of the phone band segment</a:t>
            </a:r>
            <a:endParaRPr lang="en-US" dirty="0"/>
          </a:p>
          <a:p>
            <a:r>
              <a:rPr lang="en-US" i="1" dirty="0"/>
              <a:t>D. No, </a:t>
            </a:r>
            <a:r>
              <a:rPr lang="en-US" i="1" dirty="0" smtClean="0"/>
              <a:t>U.S. </a:t>
            </a:r>
            <a:r>
              <a:rPr lang="en-US" i="1" dirty="0"/>
              <a:t>stations are not permitted to use phone emissions below 3.610 MHz</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6334249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0"/>
            <a:ext cx="8991600" cy="19812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E1E04  </a:t>
            </a:r>
            <a:r>
              <a:rPr lang="en-US" dirty="0" smtClean="0">
                <a:latin typeface="Arial Black" panose="020B0A04020102020204" pitchFamily="34" charset="0"/>
              </a:rPr>
              <a:t>  Which </a:t>
            </a:r>
            <a:r>
              <a:rPr lang="en-US" dirty="0">
                <a:latin typeface="Arial Black" panose="020B0A04020102020204" pitchFamily="34" charset="0"/>
              </a:rPr>
              <a:t>of the following best describes the Volunteer Examiner accreditation process?</a:t>
            </a:r>
          </a:p>
        </p:txBody>
      </p:sp>
      <p:sp>
        <p:nvSpPr>
          <p:cNvPr id="3" name="Subtitle 2"/>
          <p:cNvSpPr>
            <a:spLocks noGrp="1"/>
          </p:cNvSpPr>
          <p:nvPr>
            <p:ph type="subTitle" idx="1"/>
          </p:nvPr>
        </p:nvSpPr>
        <p:spPr>
          <a:xfrm>
            <a:off x="609600" y="2286000"/>
            <a:ext cx="7696200" cy="3886200"/>
          </a:xfrm>
        </p:spPr>
        <p:txBody>
          <a:bodyPr>
            <a:normAutofit fontScale="92500" lnSpcReduction="10000"/>
          </a:bodyPr>
          <a:lstStyle/>
          <a:p>
            <a:r>
              <a:rPr lang="en-US" i="1" dirty="0"/>
              <a:t>A. Each General, Advanced and Amateur Extra Class operator is automatically accredited as a VE when the license is granted</a:t>
            </a:r>
            <a:endParaRPr lang="en-US" dirty="0"/>
          </a:p>
          <a:p>
            <a:r>
              <a:rPr lang="en-US" i="1" dirty="0"/>
              <a:t>B. The amateur operator applying must pass a VE examination administered by the FCC Enforcement Bureau</a:t>
            </a:r>
            <a:endParaRPr lang="en-US" dirty="0"/>
          </a:p>
          <a:p>
            <a:r>
              <a:rPr lang="en-US" i="1" dirty="0"/>
              <a:t>C. The prospective VE obtains accreditation from the FCC</a:t>
            </a:r>
            <a:endParaRPr lang="en-US" dirty="0"/>
          </a:p>
          <a:p>
            <a:r>
              <a:rPr lang="en-US" i="1" dirty="0"/>
              <a:t>D. The procedure by which a VEC confirms that the VE applicant meets FCC requirements to serve as an examiner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120</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10254600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0"/>
            <a:ext cx="8991600" cy="1981200"/>
          </a:xfrm>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E1E03    What is a Volunteer Examiner Coordinator?</a:t>
            </a:r>
            <a:endParaRPr lang="en-US" dirty="0"/>
          </a:p>
        </p:txBody>
      </p:sp>
      <p:sp>
        <p:nvSpPr>
          <p:cNvPr id="3" name="Subtitle 2"/>
          <p:cNvSpPr>
            <a:spLocks noGrp="1"/>
          </p:cNvSpPr>
          <p:nvPr>
            <p:ph type="subTitle" idx="1"/>
          </p:nvPr>
        </p:nvSpPr>
        <p:spPr>
          <a:xfrm>
            <a:off x="609600" y="2286000"/>
            <a:ext cx="7696200" cy="3886200"/>
          </a:xfrm>
        </p:spPr>
        <p:txBody>
          <a:bodyPr>
            <a:normAutofit fontScale="92500" lnSpcReduction="10000"/>
          </a:bodyPr>
          <a:lstStyle/>
          <a:p>
            <a:r>
              <a:rPr lang="en-US" i="1" dirty="0"/>
              <a:t>A. Each General, Advanced and Amateur Extra Class operator is automatically accredited as a VE when the license is granted</a:t>
            </a:r>
            <a:endParaRPr lang="en-US" dirty="0"/>
          </a:p>
          <a:p>
            <a:r>
              <a:rPr lang="en-US" i="1" dirty="0"/>
              <a:t>B. The amateur operator applying must pass a VE examination administered by the FCC Enforcement Bureau</a:t>
            </a:r>
            <a:endParaRPr lang="en-US" dirty="0"/>
          </a:p>
          <a:p>
            <a:r>
              <a:rPr lang="en-US" i="1" dirty="0"/>
              <a:t>C. The prospective VE obtains accreditation from the FCC</a:t>
            </a:r>
            <a:endParaRPr lang="en-US" dirty="0"/>
          </a:p>
          <a:p>
            <a:r>
              <a:rPr lang="en-US" sz="2600" b="1" i="1" dirty="0">
                <a:solidFill>
                  <a:srgbClr val="FFC000"/>
                </a:solidFill>
              </a:rPr>
              <a:t>D. The procedure by which a VEC confirms that the VE applicant meets FCC requirements to serve as an examiner</a:t>
            </a:r>
            <a:endParaRPr lang="en-US" sz="26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121</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8239246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E1E05  </a:t>
            </a:r>
            <a:r>
              <a:rPr lang="en-US" dirty="0" smtClean="0">
                <a:latin typeface="Arial Black" panose="020B0A04020102020204" pitchFamily="34" charset="0"/>
              </a:rPr>
              <a:t>  What </a:t>
            </a:r>
            <a:r>
              <a:rPr lang="en-US" dirty="0">
                <a:latin typeface="Arial Black" panose="020B0A04020102020204" pitchFamily="34" charset="0"/>
              </a:rPr>
              <a:t>is the minimum passing score on amateur operator license examinations?</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Minimum passing score of 70%</a:t>
            </a:r>
            <a:endParaRPr lang="en-US" dirty="0"/>
          </a:p>
          <a:p>
            <a:r>
              <a:rPr lang="en-US" i="1" dirty="0"/>
              <a:t>B. Minimum passing score of 74%</a:t>
            </a:r>
            <a:endParaRPr lang="en-US" dirty="0"/>
          </a:p>
          <a:p>
            <a:r>
              <a:rPr lang="en-US" i="1" dirty="0"/>
              <a:t>C. Minimum passing score of 80%</a:t>
            </a:r>
            <a:endParaRPr lang="en-US" dirty="0"/>
          </a:p>
          <a:p>
            <a:r>
              <a:rPr lang="en-US" i="1" dirty="0"/>
              <a:t>D. Minimum passing score of 77%</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122</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7866250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E1E05    What is the minimum passing score on amateur operator license examinations?</a:t>
            </a:r>
            <a:br>
              <a:rPr lang="en-US" dirty="0">
                <a:latin typeface="Arial Black" panose="020B0A04020102020204" pitchFamily="34" charset="0"/>
              </a:rPr>
            </a:br>
            <a:endParaRPr lang="en-US" dirty="0"/>
          </a:p>
        </p:txBody>
      </p:sp>
      <p:sp>
        <p:nvSpPr>
          <p:cNvPr id="3" name="Subtitle 2"/>
          <p:cNvSpPr>
            <a:spLocks noGrp="1"/>
          </p:cNvSpPr>
          <p:nvPr>
            <p:ph type="subTitle" idx="1"/>
          </p:nvPr>
        </p:nvSpPr>
        <p:spPr/>
        <p:txBody>
          <a:bodyPr/>
          <a:lstStyle/>
          <a:p>
            <a:r>
              <a:rPr lang="en-US" i="1" dirty="0"/>
              <a:t>A. Minimum passing score of 70%</a:t>
            </a:r>
            <a:endParaRPr lang="en-US" dirty="0"/>
          </a:p>
          <a:p>
            <a:r>
              <a:rPr lang="en-US" sz="2800" b="1" i="1" dirty="0">
                <a:solidFill>
                  <a:srgbClr val="FFC000"/>
                </a:solidFill>
              </a:rPr>
              <a:t>B. Minimum passing score of 74%</a:t>
            </a:r>
            <a:endParaRPr lang="en-US" sz="2800" b="1" dirty="0">
              <a:solidFill>
                <a:srgbClr val="FFC000"/>
              </a:solidFill>
            </a:endParaRPr>
          </a:p>
          <a:p>
            <a:r>
              <a:rPr lang="en-US" i="1" dirty="0"/>
              <a:t>C. Minimum passing score of 80%</a:t>
            </a:r>
            <a:endParaRPr lang="en-US" dirty="0"/>
          </a:p>
          <a:p>
            <a:r>
              <a:rPr lang="en-US" i="1" dirty="0"/>
              <a:t>D. Minimum passing score of 77%</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123</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27758988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E1E06  </a:t>
            </a:r>
            <a:r>
              <a:rPr lang="en-US" dirty="0" smtClean="0">
                <a:latin typeface="Arial Black" panose="020B0A04020102020204" pitchFamily="34" charset="0"/>
              </a:rPr>
              <a:t>  Who </a:t>
            </a:r>
            <a:r>
              <a:rPr lang="en-US" dirty="0">
                <a:latin typeface="Arial Black" panose="020B0A04020102020204" pitchFamily="34" charset="0"/>
              </a:rPr>
              <a:t>is responsible for the proper conduct and necessary supervision during an amateur operator license examination session?</a:t>
            </a:r>
          </a:p>
        </p:txBody>
      </p:sp>
      <p:sp>
        <p:nvSpPr>
          <p:cNvPr id="3" name="Subtitle 2"/>
          <p:cNvSpPr>
            <a:spLocks noGrp="1"/>
          </p:cNvSpPr>
          <p:nvPr>
            <p:ph type="subTitle" idx="1"/>
          </p:nvPr>
        </p:nvSpPr>
        <p:spPr/>
        <p:txBody>
          <a:bodyPr/>
          <a:lstStyle/>
          <a:p>
            <a:r>
              <a:rPr lang="en-US" i="1" dirty="0"/>
              <a:t>A. The VEC coordinating the session</a:t>
            </a:r>
            <a:endParaRPr lang="en-US" dirty="0"/>
          </a:p>
          <a:p>
            <a:r>
              <a:rPr lang="en-US" i="1" dirty="0"/>
              <a:t>B. The FCC</a:t>
            </a:r>
            <a:endParaRPr lang="en-US" dirty="0"/>
          </a:p>
          <a:p>
            <a:r>
              <a:rPr lang="en-US" i="1" dirty="0"/>
              <a:t>C. Each administering VE</a:t>
            </a:r>
            <a:endParaRPr lang="en-US" dirty="0"/>
          </a:p>
          <a:p>
            <a:r>
              <a:rPr lang="en-US" i="1" dirty="0"/>
              <a:t>D. The VE session manager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124</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404200981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E1E06    Who is responsible for the proper conduct and necessary supervision during an amateur operator license examination session?</a:t>
            </a:r>
            <a:endParaRPr lang="en-US" dirty="0"/>
          </a:p>
        </p:txBody>
      </p:sp>
      <p:sp>
        <p:nvSpPr>
          <p:cNvPr id="3" name="Subtitle 2"/>
          <p:cNvSpPr>
            <a:spLocks noGrp="1"/>
          </p:cNvSpPr>
          <p:nvPr>
            <p:ph type="subTitle" idx="1"/>
          </p:nvPr>
        </p:nvSpPr>
        <p:spPr/>
        <p:txBody>
          <a:bodyPr/>
          <a:lstStyle/>
          <a:p>
            <a:r>
              <a:rPr lang="en-US" i="1" dirty="0"/>
              <a:t>A. The VEC coordinating the session</a:t>
            </a:r>
            <a:endParaRPr lang="en-US" dirty="0"/>
          </a:p>
          <a:p>
            <a:r>
              <a:rPr lang="en-US" i="1" dirty="0"/>
              <a:t>B. The FCC</a:t>
            </a:r>
            <a:endParaRPr lang="en-US" dirty="0"/>
          </a:p>
          <a:p>
            <a:r>
              <a:rPr lang="en-US" sz="2800" b="1" i="1" dirty="0">
                <a:solidFill>
                  <a:srgbClr val="FFC000"/>
                </a:solidFill>
              </a:rPr>
              <a:t>C. Each administering VE</a:t>
            </a:r>
            <a:endParaRPr lang="en-US" sz="2800" b="1" dirty="0">
              <a:solidFill>
                <a:srgbClr val="FFC000"/>
              </a:solidFill>
            </a:endParaRPr>
          </a:p>
          <a:p>
            <a:r>
              <a:rPr lang="en-US" i="1" dirty="0"/>
              <a:t>D. The VE session manager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125</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99881844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E1E07  </a:t>
            </a:r>
            <a:r>
              <a:rPr lang="en-US" dirty="0" smtClean="0">
                <a:latin typeface="Arial Black" panose="020B0A04020102020204" pitchFamily="34" charset="0"/>
              </a:rPr>
              <a:t>  What </a:t>
            </a:r>
            <a:r>
              <a:rPr lang="en-US" dirty="0">
                <a:latin typeface="Arial Black" panose="020B0A04020102020204" pitchFamily="34" charset="0"/>
              </a:rPr>
              <a:t>should a VE do if a candidate fails to comply with the examiner’s instructions during an amateur operator license examination?</a:t>
            </a:r>
          </a:p>
        </p:txBody>
      </p:sp>
      <p:sp>
        <p:nvSpPr>
          <p:cNvPr id="3" name="Subtitle 2"/>
          <p:cNvSpPr>
            <a:spLocks noGrp="1"/>
          </p:cNvSpPr>
          <p:nvPr>
            <p:ph type="subTitle" idx="1"/>
          </p:nvPr>
        </p:nvSpPr>
        <p:spPr>
          <a:xfrm>
            <a:off x="609600" y="2362200"/>
            <a:ext cx="7924800" cy="3810000"/>
          </a:xfrm>
        </p:spPr>
        <p:txBody>
          <a:bodyPr/>
          <a:lstStyle/>
          <a:p>
            <a:r>
              <a:rPr lang="en-US" i="1" dirty="0"/>
              <a:t>A. Warn the candidate that continued failure to comply will result in termination of the examination</a:t>
            </a:r>
            <a:endParaRPr lang="en-US" dirty="0"/>
          </a:p>
          <a:p>
            <a:r>
              <a:rPr lang="en-US" i="1" dirty="0"/>
              <a:t>B. Immediately terminate the candidate’s examination</a:t>
            </a:r>
            <a:endParaRPr lang="en-US" dirty="0"/>
          </a:p>
          <a:p>
            <a:r>
              <a:rPr lang="en-US" i="1" dirty="0"/>
              <a:t>C. Allow the candidate to complete the examination, but invalidate the results</a:t>
            </a:r>
            <a:endParaRPr lang="en-US" dirty="0"/>
          </a:p>
          <a:p>
            <a:r>
              <a:rPr lang="en-US" i="1" dirty="0"/>
              <a:t>D. Immediately terminate everyone’s examination and close the session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126</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7843629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E1E07    What should a VE do if a candidate fails to comply with the examiner’s instructions during an amateur operator license examination?</a:t>
            </a:r>
            <a:endParaRPr lang="en-US" dirty="0"/>
          </a:p>
        </p:txBody>
      </p:sp>
      <p:sp>
        <p:nvSpPr>
          <p:cNvPr id="3" name="Subtitle 2"/>
          <p:cNvSpPr>
            <a:spLocks noGrp="1"/>
          </p:cNvSpPr>
          <p:nvPr>
            <p:ph type="subTitle" idx="1"/>
          </p:nvPr>
        </p:nvSpPr>
        <p:spPr>
          <a:xfrm>
            <a:off x="609600" y="2362200"/>
            <a:ext cx="7924800" cy="3810000"/>
          </a:xfrm>
        </p:spPr>
        <p:txBody>
          <a:bodyPr/>
          <a:lstStyle/>
          <a:p>
            <a:r>
              <a:rPr lang="en-US" i="1" dirty="0"/>
              <a:t>A. Warn the candidate that continued failure to comply will result in termination of the examination</a:t>
            </a:r>
            <a:endParaRPr lang="en-US" dirty="0"/>
          </a:p>
          <a:p>
            <a:r>
              <a:rPr lang="en-US" sz="2800" b="1" i="1" dirty="0">
                <a:solidFill>
                  <a:srgbClr val="FFC000"/>
                </a:solidFill>
              </a:rPr>
              <a:t>B. Immediately terminate the candidate’s examination</a:t>
            </a:r>
            <a:endParaRPr lang="en-US" sz="2800" b="1" dirty="0">
              <a:solidFill>
                <a:srgbClr val="FFC000"/>
              </a:solidFill>
            </a:endParaRPr>
          </a:p>
          <a:p>
            <a:r>
              <a:rPr lang="en-US" i="1" dirty="0"/>
              <a:t>C. Allow the candidate to complete the examination, but invalidate the results</a:t>
            </a:r>
            <a:endParaRPr lang="en-US" dirty="0"/>
          </a:p>
          <a:p>
            <a:r>
              <a:rPr lang="en-US" i="1" dirty="0"/>
              <a:t>D. Immediately terminate everyone’s examination and close the session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127</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08009139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E1E08  </a:t>
            </a:r>
            <a:r>
              <a:rPr lang="en-US" dirty="0" smtClean="0">
                <a:latin typeface="Arial Black" panose="020B0A04020102020204" pitchFamily="34" charset="0"/>
              </a:rPr>
              <a:t>  To </a:t>
            </a:r>
            <a:r>
              <a:rPr lang="en-US" dirty="0">
                <a:latin typeface="Arial Black" panose="020B0A04020102020204" pitchFamily="34" charset="0"/>
              </a:rPr>
              <a:t>which of the following examinees may a VE not administer an examination?</a:t>
            </a:r>
          </a:p>
        </p:txBody>
      </p:sp>
      <p:sp>
        <p:nvSpPr>
          <p:cNvPr id="3" name="Subtitle 2"/>
          <p:cNvSpPr>
            <a:spLocks noGrp="1"/>
          </p:cNvSpPr>
          <p:nvPr>
            <p:ph type="subTitle" idx="1"/>
          </p:nvPr>
        </p:nvSpPr>
        <p:spPr>
          <a:xfrm>
            <a:off x="533400" y="2514600"/>
            <a:ext cx="8001000" cy="3657600"/>
          </a:xfrm>
        </p:spPr>
        <p:txBody>
          <a:bodyPr/>
          <a:lstStyle/>
          <a:p>
            <a:r>
              <a:rPr lang="en-US" i="1" dirty="0"/>
              <a:t>A. Employees of the VE</a:t>
            </a:r>
            <a:endParaRPr lang="en-US" dirty="0"/>
          </a:p>
          <a:p>
            <a:r>
              <a:rPr lang="en-US" i="1" dirty="0"/>
              <a:t>B. Friends of the VE</a:t>
            </a:r>
            <a:endParaRPr lang="en-US" dirty="0"/>
          </a:p>
          <a:p>
            <a:r>
              <a:rPr lang="en-US" i="1" dirty="0"/>
              <a:t>C. Relatives of the VE as listed in the FCC rules</a:t>
            </a:r>
            <a:endParaRPr lang="en-US" dirty="0"/>
          </a:p>
          <a:p>
            <a:r>
              <a:rPr lang="en-US" i="1" dirty="0"/>
              <a:t>D.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128</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15041459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E1E08    To which of the following examinees may a VE not administer an examination?</a:t>
            </a:r>
            <a:endParaRPr lang="en-US" dirty="0"/>
          </a:p>
        </p:txBody>
      </p:sp>
      <p:sp>
        <p:nvSpPr>
          <p:cNvPr id="3" name="Subtitle 2"/>
          <p:cNvSpPr>
            <a:spLocks noGrp="1"/>
          </p:cNvSpPr>
          <p:nvPr>
            <p:ph type="subTitle" idx="1"/>
          </p:nvPr>
        </p:nvSpPr>
        <p:spPr>
          <a:xfrm>
            <a:off x="533400" y="2514600"/>
            <a:ext cx="8305800" cy="3657600"/>
          </a:xfrm>
        </p:spPr>
        <p:txBody>
          <a:bodyPr/>
          <a:lstStyle/>
          <a:p>
            <a:r>
              <a:rPr lang="en-US" i="1" dirty="0"/>
              <a:t>A. Employees of the VE</a:t>
            </a:r>
            <a:endParaRPr lang="en-US" dirty="0"/>
          </a:p>
          <a:p>
            <a:r>
              <a:rPr lang="en-US" i="1" dirty="0"/>
              <a:t>B. Friends of the VE</a:t>
            </a:r>
            <a:endParaRPr lang="en-US" dirty="0"/>
          </a:p>
          <a:p>
            <a:r>
              <a:rPr lang="en-US" sz="2800" b="1" i="1" dirty="0">
                <a:solidFill>
                  <a:srgbClr val="FFC000"/>
                </a:solidFill>
              </a:rPr>
              <a:t>C. Relatives of the VE as listed in the FCC rules</a:t>
            </a:r>
            <a:endParaRPr lang="en-US" sz="2800" b="1" dirty="0">
              <a:solidFill>
                <a:srgbClr val="FFC000"/>
              </a:solidFill>
            </a:endParaRPr>
          </a:p>
          <a:p>
            <a:r>
              <a:rPr lang="en-US" i="1" dirty="0"/>
              <a:t>D.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129</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126093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E1A04  </a:t>
            </a:r>
            <a:r>
              <a:rPr lang="en-US" dirty="0" smtClean="0">
                <a:latin typeface="Arial Black" panose="020B0A04020102020204" pitchFamily="34" charset="0"/>
              </a:rPr>
              <a:t>  With </a:t>
            </a:r>
            <a:r>
              <a:rPr lang="en-US" dirty="0">
                <a:latin typeface="Arial Black" panose="020B0A04020102020204" pitchFamily="34" charset="0"/>
              </a:rPr>
              <a:t>your transceiver displaying the carrier frequency of phone signals, you hear a DX station calling CQ on 3.601 MHz LSB. Is it legal to return the call using lower sideband on the same frequency?</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533400" y="2590800"/>
            <a:ext cx="8229600" cy="3581400"/>
          </a:xfrm>
        </p:spPr>
        <p:txBody>
          <a:bodyPr/>
          <a:lstStyle/>
          <a:p>
            <a:r>
              <a:rPr lang="en-US" i="1" dirty="0"/>
              <a:t>A. Yes, because the DX station initiated the contact</a:t>
            </a:r>
            <a:endParaRPr lang="en-US" dirty="0"/>
          </a:p>
          <a:p>
            <a:r>
              <a:rPr lang="en-US" i="1" dirty="0"/>
              <a:t>B. Yes, because the displayed frequency is within the 75 meter phone band segment</a:t>
            </a:r>
            <a:endParaRPr lang="en-US" dirty="0"/>
          </a:p>
          <a:p>
            <a:r>
              <a:rPr lang="en-US" sz="2800" b="1" i="1" dirty="0">
                <a:solidFill>
                  <a:srgbClr val="FFC000"/>
                </a:solidFill>
              </a:rPr>
              <a:t>C. No, </a:t>
            </a:r>
            <a:r>
              <a:rPr lang="en-US" sz="2800" b="1" i="1" dirty="0" smtClean="0">
                <a:solidFill>
                  <a:srgbClr val="FFC000"/>
                </a:solidFill>
              </a:rPr>
              <a:t>the sideband </a:t>
            </a:r>
            <a:r>
              <a:rPr lang="en-US" sz="2800" b="1" i="1" dirty="0">
                <a:solidFill>
                  <a:srgbClr val="FFC000"/>
                </a:solidFill>
              </a:rPr>
              <a:t>will extend beyond the edge of the phone band segment</a:t>
            </a:r>
            <a:endParaRPr lang="en-US" sz="2800" b="1" dirty="0">
              <a:solidFill>
                <a:srgbClr val="FFC000"/>
              </a:solidFill>
            </a:endParaRPr>
          </a:p>
          <a:p>
            <a:r>
              <a:rPr lang="en-US" i="1" dirty="0"/>
              <a:t>D. No, </a:t>
            </a:r>
            <a:r>
              <a:rPr lang="en-US" i="1" dirty="0" smtClean="0"/>
              <a:t>U.S. </a:t>
            </a:r>
            <a:r>
              <a:rPr lang="en-US" i="1" dirty="0"/>
              <a:t>stations are not permitted to use phone emissions below 3.610 MHz</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1194" t="83333" r="1545" b="10494"/>
          <a:stretch/>
        </p:blipFill>
        <p:spPr>
          <a:xfrm>
            <a:off x="1447800" y="5562600"/>
            <a:ext cx="6377937" cy="787399"/>
          </a:xfrm>
          <a:prstGeom prst="rect">
            <a:avLst/>
          </a:prstGeom>
        </p:spPr>
      </p:pic>
      <p:sp>
        <p:nvSpPr>
          <p:cNvPr id="7" name="Rectangle 6"/>
          <p:cNvSpPr/>
          <p:nvPr/>
        </p:nvSpPr>
        <p:spPr>
          <a:xfrm>
            <a:off x="152400" y="6349999"/>
            <a:ext cx="3817071" cy="369332"/>
          </a:xfrm>
          <a:prstGeom prst="rect">
            <a:avLst/>
          </a:prstGeom>
        </p:spPr>
        <p:txBody>
          <a:bodyPr wrap="none">
            <a:spAutoFit/>
          </a:bodyPr>
          <a:lstStyle/>
          <a:p>
            <a:r>
              <a:rPr lang="de-DE" b="1" i="1" dirty="0">
                <a:solidFill>
                  <a:srgbClr val="FFC000"/>
                </a:solidFill>
              </a:rPr>
              <a:t>(3.601 MHz - .003 MHz = 3.598 MHz)</a:t>
            </a:r>
            <a:endParaRPr lang="en-US" dirty="0">
              <a:solidFill>
                <a:srgbClr val="FFC000"/>
              </a:solidFill>
            </a:endParaRPr>
          </a:p>
        </p:txBody>
      </p:sp>
    </p:spTree>
    <p:extLst>
      <p:ext uri="{BB962C8B-B14F-4D97-AF65-F5344CB8AC3E}">
        <p14:creationId xmlns:p14="http://schemas.microsoft.com/office/powerpoint/2010/main" val="204627335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E1E09  </a:t>
            </a:r>
            <a:r>
              <a:rPr lang="en-US" dirty="0" smtClean="0">
                <a:latin typeface="Arial Black" panose="020B0A04020102020204" pitchFamily="34" charset="0"/>
              </a:rPr>
              <a:t>  What </a:t>
            </a:r>
            <a:r>
              <a:rPr lang="en-US" dirty="0">
                <a:latin typeface="Arial Black" panose="020B0A04020102020204" pitchFamily="34" charset="0"/>
              </a:rPr>
              <a:t>may be the penalty for a VE who fraudulently administers or certifies an examination?</a:t>
            </a:r>
          </a:p>
        </p:txBody>
      </p:sp>
      <p:sp>
        <p:nvSpPr>
          <p:cNvPr id="3" name="Subtitle 2"/>
          <p:cNvSpPr>
            <a:spLocks noGrp="1"/>
          </p:cNvSpPr>
          <p:nvPr>
            <p:ph type="subTitle" idx="1"/>
          </p:nvPr>
        </p:nvSpPr>
        <p:spPr>
          <a:xfrm>
            <a:off x="990600" y="2514600"/>
            <a:ext cx="7467600" cy="3657600"/>
          </a:xfrm>
        </p:spPr>
        <p:txBody>
          <a:bodyPr/>
          <a:lstStyle/>
          <a:p>
            <a:r>
              <a:rPr lang="en-US" i="1" dirty="0"/>
              <a:t>A. Revocation of the VE’s amateur station license grant and the suspension of the VE’s amateur operator license grant</a:t>
            </a:r>
            <a:endParaRPr lang="en-US" dirty="0"/>
          </a:p>
          <a:p>
            <a:r>
              <a:rPr lang="en-US" i="1" dirty="0"/>
              <a:t>B. A fine of up to $1000 per occurrence</a:t>
            </a:r>
            <a:endParaRPr lang="en-US" dirty="0"/>
          </a:p>
          <a:p>
            <a:r>
              <a:rPr lang="en-US" i="1" dirty="0"/>
              <a:t>C. A sentence of up to one year in prison</a:t>
            </a:r>
            <a:endParaRPr lang="en-US" dirty="0"/>
          </a:p>
          <a:p>
            <a:r>
              <a:rPr lang="en-US" i="1" dirty="0"/>
              <a:t>D.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130</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35483682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E1E09    What may be the penalty for a VE who fraudulently administers or certifies an examination?</a:t>
            </a:r>
            <a:endParaRPr lang="en-US" dirty="0"/>
          </a:p>
        </p:txBody>
      </p:sp>
      <p:sp>
        <p:nvSpPr>
          <p:cNvPr id="3" name="Subtitle 2"/>
          <p:cNvSpPr>
            <a:spLocks noGrp="1"/>
          </p:cNvSpPr>
          <p:nvPr>
            <p:ph type="subTitle" idx="1"/>
          </p:nvPr>
        </p:nvSpPr>
        <p:spPr>
          <a:xfrm>
            <a:off x="990600" y="2514600"/>
            <a:ext cx="7467600" cy="3657600"/>
          </a:xfrm>
        </p:spPr>
        <p:txBody>
          <a:bodyPr/>
          <a:lstStyle/>
          <a:p>
            <a:r>
              <a:rPr lang="en-US" sz="2800" b="1" i="1" dirty="0">
                <a:solidFill>
                  <a:srgbClr val="FFC000"/>
                </a:solidFill>
              </a:rPr>
              <a:t>A. Revocation of the VE’s amateur station license grant and the suspension of the VE’s amateur operator license grant</a:t>
            </a:r>
            <a:endParaRPr lang="en-US" sz="2800" b="1" dirty="0">
              <a:solidFill>
                <a:srgbClr val="FFC000"/>
              </a:solidFill>
            </a:endParaRPr>
          </a:p>
          <a:p>
            <a:r>
              <a:rPr lang="en-US" i="1" dirty="0"/>
              <a:t>B. A fine of up to $1000 per occurrence</a:t>
            </a:r>
            <a:endParaRPr lang="en-US" dirty="0"/>
          </a:p>
          <a:p>
            <a:r>
              <a:rPr lang="en-US" i="1" dirty="0"/>
              <a:t>C. A sentence of up to one year in prison</a:t>
            </a:r>
            <a:endParaRPr lang="en-US" dirty="0"/>
          </a:p>
          <a:p>
            <a:r>
              <a:rPr lang="en-US" i="1" dirty="0"/>
              <a:t>D.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131</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19313288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E1E10  </a:t>
            </a:r>
            <a:r>
              <a:rPr lang="en-US" dirty="0" smtClean="0">
                <a:latin typeface="Arial Black" panose="020B0A04020102020204" pitchFamily="34" charset="0"/>
              </a:rPr>
              <a:t>  What </a:t>
            </a:r>
            <a:r>
              <a:rPr lang="en-US" dirty="0">
                <a:latin typeface="Arial Black" panose="020B0A04020102020204" pitchFamily="34" charset="0"/>
              </a:rPr>
              <a:t>must the administering VEs do after the administration of a successful examination for an amateur operator license?</a:t>
            </a:r>
          </a:p>
        </p:txBody>
      </p:sp>
      <p:sp>
        <p:nvSpPr>
          <p:cNvPr id="3" name="Subtitle 2"/>
          <p:cNvSpPr>
            <a:spLocks noGrp="1"/>
          </p:cNvSpPr>
          <p:nvPr>
            <p:ph type="subTitle" idx="1"/>
          </p:nvPr>
        </p:nvSpPr>
        <p:spPr>
          <a:xfrm>
            <a:off x="533400" y="2514600"/>
            <a:ext cx="8001000" cy="3657600"/>
          </a:xfrm>
        </p:spPr>
        <p:txBody>
          <a:bodyPr>
            <a:normAutofit/>
          </a:bodyPr>
          <a:lstStyle/>
          <a:p>
            <a:r>
              <a:rPr lang="en-US" i="1" dirty="0"/>
              <a:t>A. They must collect and send the documents to the NCVEC for grading</a:t>
            </a:r>
            <a:endParaRPr lang="en-US" dirty="0"/>
          </a:p>
          <a:p>
            <a:r>
              <a:rPr lang="en-US" i="1" dirty="0"/>
              <a:t>B. They must collect and submit the documents to the coordinating VEC for grading</a:t>
            </a:r>
            <a:endParaRPr lang="en-US" dirty="0"/>
          </a:p>
          <a:p>
            <a:r>
              <a:rPr lang="en-US" i="1" dirty="0"/>
              <a:t>C. They must submit the application document to the coordinating VEC according to the coordinating VEC instructions</a:t>
            </a:r>
            <a:endParaRPr lang="en-US" dirty="0"/>
          </a:p>
          <a:p>
            <a:r>
              <a:rPr lang="en-US" i="1" dirty="0"/>
              <a:t>D. They must collect and send the documents to the FCC according to instructions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132</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42769333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E1E10    What must the administering VEs do after the administration of a successful examination for an amateur operator license?</a:t>
            </a:r>
            <a:endParaRPr lang="en-US" dirty="0"/>
          </a:p>
        </p:txBody>
      </p:sp>
      <p:sp>
        <p:nvSpPr>
          <p:cNvPr id="3" name="Subtitle 2"/>
          <p:cNvSpPr>
            <a:spLocks noGrp="1"/>
          </p:cNvSpPr>
          <p:nvPr>
            <p:ph type="subTitle" idx="1"/>
          </p:nvPr>
        </p:nvSpPr>
        <p:spPr>
          <a:xfrm>
            <a:off x="533400" y="2514600"/>
            <a:ext cx="8001000" cy="3657600"/>
          </a:xfrm>
        </p:spPr>
        <p:txBody>
          <a:bodyPr>
            <a:normAutofit lnSpcReduction="10000"/>
          </a:bodyPr>
          <a:lstStyle/>
          <a:p>
            <a:r>
              <a:rPr lang="en-US" i="1" dirty="0"/>
              <a:t>A. They must collect and send the documents to the NCVEC for grading</a:t>
            </a:r>
            <a:endParaRPr lang="en-US" dirty="0"/>
          </a:p>
          <a:p>
            <a:r>
              <a:rPr lang="en-US" i="1" dirty="0"/>
              <a:t>B. They must collect and submit the documents to the coordinating VEC for grading</a:t>
            </a:r>
            <a:endParaRPr lang="en-US" dirty="0"/>
          </a:p>
          <a:p>
            <a:r>
              <a:rPr lang="en-US" sz="2800" b="1" i="1" dirty="0">
                <a:solidFill>
                  <a:srgbClr val="FFC000"/>
                </a:solidFill>
              </a:rPr>
              <a:t>C. They must submit the application document to the coordinating VEC according to the coordinating VEC instructions</a:t>
            </a:r>
            <a:endParaRPr lang="en-US" sz="2800" b="1" dirty="0">
              <a:solidFill>
                <a:srgbClr val="FFC000"/>
              </a:solidFill>
            </a:endParaRPr>
          </a:p>
          <a:p>
            <a:r>
              <a:rPr lang="en-US" i="1" dirty="0"/>
              <a:t>D. They must collect and send the documents to the FCC according to instructions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133</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89341894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E1E11  </a:t>
            </a:r>
            <a:r>
              <a:rPr lang="en-US" dirty="0" smtClean="0">
                <a:latin typeface="Arial Black" panose="020B0A04020102020204" pitchFamily="34" charset="0"/>
              </a:rPr>
              <a:t>  What </a:t>
            </a:r>
            <a:r>
              <a:rPr lang="en-US" dirty="0">
                <a:latin typeface="Arial Black" panose="020B0A04020102020204" pitchFamily="34" charset="0"/>
              </a:rPr>
              <a:t>must the VE team do if an examinee scores a passing grade on all examination elements needed for an upgrade or new license?</a:t>
            </a:r>
          </a:p>
        </p:txBody>
      </p:sp>
      <p:sp>
        <p:nvSpPr>
          <p:cNvPr id="3" name="Subtitle 2"/>
          <p:cNvSpPr>
            <a:spLocks noGrp="1"/>
          </p:cNvSpPr>
          <p:nvPr>
            <p:ph type="subTitle" idx="1"/>
          </p:nvPr>
        </p:nvSpPr>
        <p:spPr>
          <a:xfrm>
            <a:off x="762000" y="2514600"/>
            <a:ext cx="7696200" cy="3657600"/>
          </a:xfrm>
        </p:spPr>
        <p:txBody>
          <a:bodyPr>
            <a:normAutofit/>
          </a:bodyPr>
          <a:lstStyle/>
          <a:p>
            <a:r>
              <a:rPr lang="en-US" i="1" dirty="0"/>
              <a:t>A. Photocopy all examination documents and forward them to the FCC for processing</a:t>
            </a:r>
            <a:endParaRPr lang="en-US" dirty="0"/>
          </a:p>
          <a:p>
            <a:r>
              <a:rPr lang="en-US" i="1" dirty="0"/>
              <a:t>B. Three VEs must certify that the examinee is qualified for the license grant and that they have complied with the administering VE requirements</a:t>
            </a:r>
            <a:endParaRPr lang="en-US" dirty="0"/>
          </a:p>
          <a:p>
            <a:r>
              <a:rPr lang="en-US" i="1" dirty="0"/>
              <a:t>C. Issue the examinee the new or upgrade license</a:t>
            </a:r>
            <a:endParaRPr lang="en-US" dirty="0"/>
          </a:p>
          <a:p>
            <a:r>
              <a:rPr lang="en-US" i="1" dirty="0"/>
              <a:t>D. All these choices are correct</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134</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08600552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E1E11    What must the VE team do if an examinee scores a passing grade on all examination elements needed for an upgrade or new license?</a:t>
            </a:r>
            <a:endParaRPr lang="en-US" dirty="0"/>
          </a:p>
        </p:txBody>
      </p:sp>
      <p:sp>
        <p:nvSpPr>
          <p:cNvPr id="3" name="Subtitle 2"/>
          <p:cNvSpPr>
            <a:spLocks noGrp="1"/>
          </p:cNvSpPr>
          <p:nvPr>
            <p:ph type="subTitle" idx="1"/>
          </p:nvPr>
        </p:nvSpPr>
        <p:spPr>
          <a:xfrm>
            <a:off x="762000" y="2514600"/>
            <a:ext cx="7696200" cy="3657600"/>
          </a:xfrm>
        </p:spPr>
        <p:txBody>
          <a:bodyPr>
            <a:normAutofit/>
          </a:bodyPr>
          <a:lstStyle/>
          <a:p>
            <a:r>
              <a:rPr lang="en-US" i="1" dirty="0"/>
              <a:t>A. Photocopy all examination documents and forward them to the FCC for processing</a:t>
            </a:r>
            <a:endParaRPr lang="en-US" dirty="0"/>
          </a:p>
          <a:p>
            <a:r>
              <a:rPr lang="en-US" sz="2800" b="1" i="1" dirty="0">
                <a:solidFill>
                  <a:srgbClr val="FFC000"/>
                </a:solidFill>
              </a:rPr>
              <a:t>B. Three VEs must certify that the examinee is qualified for the license grant and that they have complied with the administering VE requirements</a:t>
            </a:r>
            <a:endParaRPr lang="en-US" sz="2800" b="1" dirty="0">
              <a:solidFill>
                <a:srgbClr val="FFC000"/>
              </a:solidFill>
            </a:endParaRPr>
          </a:p>
          <a:p>
            <a:r>
              <a:rPr lang="en-US" i="1" dirty="0"/>
              <a:t>C. Issue the examinee the new or upgrade license</a:t>
            </a:r>
            <a:endParaRPr lang="en-US" dirty="0"/>
          </a:p>
          <a:p>
            <a:r>
              <a:rPr lang="en-US" i="1" dirty="0"/>
              <a:t>D. All these choices are correct</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135</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33803159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E1E12  </a:t>
            </a:r>
            <a:r>
              <a:rPr lang="en-US" dirty="0" smtClean="0">
                <a:latin typeface="Arial Black" panose="020B0A04020102020204" pitchFamily="34" charset="0"/>
              </a:rPr>
              <a:t>  What </a:t>
            </a:r>
            <a:r>
              <a:rPr lang="en-US" dirty="0">
                <a:latin typeface="Arial Black" panose="020B0A04020102020204" pitchFamily="34" charset="0"/>
              </a:rPr>
              <a:t>must the VE team do with the application form if the examinee does not pass the exam?</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762000" y="2209800"/>
            <a:ext cx="7620000" cy="3657600"/>
          </a:xfrm>
        </p:spPr>
        <p:txBody>
          <a:bodyPr/>
          <a:lstStyle/>
          <a:p>
            <a:r>
              <a:rPr lang="en-US" i="1" dirty="0"/>
              <a:t>A. Return the application document to the examinee</a:t>
            </a:r>
            <a:endParaRPr lang="en-US" dirty="0"/>
          </a:p>
          <a:p>
            <a:r>
              <a:rPr lang="en-US" i="1" dirty="0"/>
              <a:t>B. Maintain the application form with the VEC’s records</a:t>
            </a:r>
            <a:endParaRPr lang="en-US" dirty="0"/>
          </a:p>
          <a:p>
            <a:r>
              <a:rPr lang="en-US" i="1" dirty="0"/>
              <a:t>C. Send the application form to the FCC and inform the FCC of the grade</a:t>
            </a:r>
            <a:endParaRPr lang="en-US" dirty="0"/>
          </a:p>
          <a:p>
            <a:r>
              <a:rPr lang="en-US" i="1" dirty="0"/>
              <a:t>D. Destroy</a:t>
            </a:r>
            <a:r>
              <a:rPr lang="en-US" dirty="0"/>
              <a:t> </a:t>
            </a:r>
            <a:r>
              <a:rPr lang="en-US" i="1" dirty="0"/>
              <a:t>the application form</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136</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163839280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t>
            </a:r>
            <a:br>
              <a:rPr lang="en-US" dirty="0"/>
            </a:br>
            <a:r>
              <a:rPr lang="en-US" dirty="0" smtClean="0"/>
              <a:t>    </a:t>
            </a:r>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E1E12    What must the VE team do with the application form if the examinee does not pass the exam?</a:t>
            </a:r>
            <a:br>
              <a:rPr lang="en-US" dirty="0">
                <a:latin typeface="Arial Black" panose="020B0A04020102020204" pitchFamily="34" charset="0"/>
              </a:rPr>
            </a:br>
            <a:r>
              <a:rPr lang="en-US" dirty="0"/>
              <a:t/>
            </a:r>
            <a:br>
              <a:rPr lang="en-US" dirty="0"/>
            </a:br>
            <a:endParaRPr lang="en-US" dirty="0"/>
          </a:p>
        </p:txBody>
      </p:sp>
      <p:sp>
        <p:nvSpPr>
          <p:cNvPr id="3" name="Subtitle 2"/>
          <p:cNvSpPr>
            <a:spLocks noGrp="1"/>
          </p:cNvSpPr>
          <p:nvPr>
            <p:ph type="subTitle" idx="1"/>
          </p:nvPr>
        </p:nvSpPr>
        <p:spPr>
          <a:xfrm>
            <a:off x="762000" y="2209800"/>
            <a:ext cx="7620000" cy="3657600"/>
          </a:xfrm>
        </p:spPr>
        <p:txBody>
          <a:bodyPr/>
          <a:lstStyle/>
          <a:p>
            <a:r>
              <a:rPr lang="en-US" sz="2800" b="1" i="1" dirty="0">
                <a:solidFill>
                  <a:srgbClr val="FFC000"/>
                </a:solidFill>
              </a:rPr>
              <a:t>A. Return the application document to the examinee</a:t>
            </a:r>
            <a:endParaRPr lang="en-US" sz="2800" b="1" dirty="0">
              <a:solidFill>
                <a:srgbClr val="FFC000"/>
              </a:solidFill>
            </a:endParaRPr>
          </a:p>
          <a:p>
            <a:r>
              <a:rPr lang="en-US" i="1" dirty="0"/>
              <a:t>B. Maintain the application form with the VEC’s records</a:t>
            </a:r>
            <a:endParaRPr lang="en-US" dirty="0"/>
          </a:p>
          <a:p>
            <a:r>
              <a:rPr lang="en-US" i="1" dirty="0"/>
              <a:t>C. Send the application form to the FCC and inform the FCC of the grade</a:t>
            </a:r>
            <a:endParaRPr lang="en-US" dirty="0"/>
          </a:p>
          <a:p>
            <a:r>
              <a:rPr lang="en-US" i="1" dirty="0"/>
              <a:t>D. Destroy</a:t>
            </a:r>
            <a:r>
              <a:rPr lang="en-US" dirty="0"/>
              <a:t> </a:t>
            </a:r>
            <a:r>
              <a:rPr lang="en-US" i="1" dirty="0"/>
              <a:t>the application form</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137</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132086828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858962"/>
          </a:xfrm>
        </p:spPr>
        <p:txBody>
          <a:bodyPr>
            <a:normAutofit fontScale="90000"/>
          </a:bodyPr>
          <a:lstStyle/>
          <a:p>
            <a:r>
              <a:rPr lang="en-US" dirty="0">
                <a:latin typeface="Arial Black" panose="020B0A04020102020204" pitchFamily="34" charset="0"/>
              </a:rPr>
              <a:t>E1E13 </a:t>
            </a:r>
            <a:r>
              <a:rPr lang="en-US" dirty="0" smtClean="0">
                <a:latin typeface="Arial Black" panose="020B0A04020102020204" pitchFamily="34" charset="0"/>
              </a:rPr>
              <a:t>   Which of </a:t>
            </a:r>
            <a:r>
              <a:rPr lang="en-US" dirty="0">
                <a:latin typeface="Arial Black" panose="020B0A04020102020204" pitchFamily="34" charset="0"/>
              </a:rPr>
              <a:t>these choices is an acceptable method for monitoring the applicants if a VEC opts to conduct an exam session remotely?</a:t>
            </a:r>
            <a:br>
              <a:rPr lang="en-US" dirty="0">
                <a:latin typeface="Arial Black" panose="020B0A04020102020204" pitchFamily="34" charset="0"/>
              </a:rPr>
            </a:br>
            <a:endParaRPr lang="en-US" dirty="0">
              <a:latin typeface="Arial Black" panose="020B0A04020102020204" pitchFamily="34" charset="0"/>
            </a:endParaRPr>
          </a:p>
        </p:txBody>
      </p:sp>
      <p:sp>
        <p:nvSpPr>
          <p:cNvPr id="3" name="Content Placeholder 2"/>
          <p:cNvSpPr>
            <a:spLocks noGrp="1"/>
          </p:cNvSpPr>
          <p:nvPr>
            <p:ph idx="1"/>
          </p:nvPr>
        </p:nvSpPr>
        <p:spPr>
          <a:xfrm>
            <a:off x="457200" y="2332037"/>
            <a:ext cx="8229600" cy="4525963"/>
          </a:xfrm>
        </p:spPr>
        <p:txBody>
          <a:bodyPr/>
          <a:lstStyle/>
          <a:p>
            <a:pPr marL="0" indent="0">
              <a:buNone/>
            </a:pPr>
            <a:r>
              <a:rPr lang="en-US" i="1" dirty="0"/>
              <a:t>A. Record the exam session on video tape for later review by the</a:t>
            </a:r>
          </a:p>
          <a:p>
            <a:pPr marL="0" indent="0">
              <a:buNone/>
            </a:pPr>
            <a:r>
              <a:rPr lang="en-US" i="1" dirty="0"/>
              <a:t>VE team</a:t>
            </a:r>
          </a:p>
          <a:p>
            <a:pPr marL="0" indent="0">
              <a:buNone/>
            </a:pPr>
            <a:r>
              <a:rPr lang="en-US" i="1" dirty="0"/>
              <a:t>B. Use a real-time video link and the Internet to connect the exam session to the observing VEs</a:t>
            </a:r>
          </a:p>
          <a:p>
            <a:pPr marL="0" indent="0">
              <a:buNone/>
            </a:pPr>
            <a:r>
              <a:rPr lang="en-US" i="1" dirty="0"/>
              <a:t>C. The exam proctor observes the applicants and reports any violations</a:t>
            </a:r>
          </a:p>
          <a:p>
            <a:pPr marL="0" indent="0">
              <a:buNone/>
            </a:pPr>
            <a:r>
              <a:rPr lang="en-US" i="1" dirty="0"/>
              <a:t>D. Have each applicant sign an affidavit stating that all session rules were followed</a:t>
            </a:r>
          </a:p>
        </p:txBody>
      </p:sp>
      <p:sp>
        <p:nvSpPr>
          <p:cNvPr id="4" name="Slide Number Placeholder 3"/>
          <p:cNvSpPr>
            <a:spLocks noGrp="1"/>
          </p:cNvSpPr>
          <p:nvPr>
            <p:ph type="sldNum" sz="quarter" idx="10"/>
          </p:nvPr>
        </p:nvSpPr>
        <p:spPr/>
        <p:txBody>
          <a:bodyPr/>
          <a:lstStyle/>
          <a:p>
            <a:pPr>
              <a:defRPr/>
            </a:pPr>
            <a:fld id="{EE2FADA9-BD11-4CF7-8388-13663CD88AE6}" type="slidenum">
              <a:rPr lang="en-US" smtClean="0"/>
              <a:pPr>
                <a:defRPr/>
              </a:pPr>
              <a:t>138</a:t>
            </a:fld>
            <a:r>
              <a:rPr lang="en-US" smtClean="0"/>
              <a:t>/155</a:t>
            </a:r>
            <a:endParaRPr lang="en-US" dirty="0"/>
          </a:p>
        </p:txBody>
      </p:sp>
      <p:sp>
        <p:nvSpPr>
          <p:cNvPr id="5" name="Footer Placeholder 4"/>
          <p:cNvSpPr>
            <a:spLocks noGrp="1"/>
          </p:cNvSpPr>
          <p:nvPr>
            <p:ph type="ftr" sz="quarter" idx="11"/>
          </p:nvPr>
        </p:nvSpPr>
        <p:spPr/>
        <p:txBody>
          <a:bodyPr/>
          <a:lstStyle/>
          <a:p>
            <a:pPr>
              <a:defRPr/>
            </a:pPr>
            <a:r>
              <a:rPr lang="en-US" smtClean="0"/>
              <a:t>Commission Rules</a:t>
            </a:r>
            <a:endParaRPr lang="en-US"/>
          </a:p>
        </p:txBody>
      </p:sp>
    </p:spTree>
    <p:extLst>
      <p:ext uri="{BB962C8B-B14F-4D97-AF65-F5344CB8AC3E}">
        <p14:creationId xmlns:p14="http://schemas.microsoft.com/office/powerpoint/2010/main" val="388658283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858962"/>
          </a:xfrm>
        </p:spPr>
        <p:txBody>
          <a:bodyPr>
            <a:normAutofit fontScale="90000"/>
          </a:bodyPr>
          <a:lstStyle/>
          <a:p>
            <a:r>
              <a:rPr lang="en-US" dirty="0">
                <a:latin typeface="Arial Black" panose="020B0A04020102020204" pitchFamily="34" charset="0"/>
              </a:rPr>
              <a:t>E1E13 </a:t>
            </a:r>
            <a:r>
              <a:rPr lang="en-US" dirty="0" smtClean="0">
                <a:latin typeface="Arial Black" panose="020B0A04020102020204" pitchFamily="34" charset="0"/>
              </a:rPr>
              <a:t>   Which of </a:t>
            </a:r>
            <a:r>
              <a:rPr lang="en-US" dirty="0">
                <a:latin typeface="Arial Black" panose="020B0A04020102020204" pitchFamily="34" charset="0"/>
              </a:rPr>
              <a:t>these choices is an acceptable method for monitoring the applicants if a VEC opts to conduct an exam session remotely?</a:t>
            </a:r>
            <a:br>
              <a:rPr lang="en-US" dirty="0">
                <a:latin typeface="Arial Black" panose="020B0A04020102020204" pitchFamily="34" charset="0"/>
              </a:rPr>
            </a:br>
            <a:endParaRPr lang="en-US" dirty="0">
              <a:latin typeface="Arial Black" panose="020B0A04020102020204" pitchFamily="34" charset="0"/>
            </a:endParaRPr>
          </a:p>
        </p:txBody>
      </p:sp>
      <p:sp>
        <p:nvSpPr>
          <p:cNvPr id="3" name="Content Placeholder 2"/>
          <p:cNvSpPr>
            <a:spLocks noGrp="1"/>
          </p:cNvSpPr>
          <p:nvPr>
            <p:ph idx="1"/>
          </p:nvPr>
        </p:nvSpPr>
        <p:spPr>
          <a:xfrm>
            <a:off x="457200" y="2332037"/>
            <a:ext cx="8229600" cy="4525963"/>
          </a:xfrm>
        </p:spPr>
        <p:txBody>
          <a:bodyPr/>
          <a:lstStyle/>
          <a:p>
            <a:pPr marL="0" indent="0">
              <a:buNone/>
            </a:pPr>
            <a:r>
              <a:rPr lang="en-US" i="1" dirty="0"/>
              <a:t>A. Record the exam session on video tape for later review by the</a:t>
            </a:r>
          </a:p>
          <a:p>
            <a:pPr marL="0" indent="0">
              <a:buNone/>
            </a:pPr>
            <a:r>
              <a:rPr lang="en-US" i="1" dirty="0"/>
              <a:t>VE team</a:t>
            </a:r>
          </a:p>
          <a:p>
            <a:pPr marL="0" indent="0">
              <a:buNone/>
            </a:pPr>
            <a:r>
              <a:rPr lang="en-US" b="1" i="1" dirty="0">
                <a:solidFill>
                  <a:srgbClr val="FFC000"/>
                </a:solidFill>
              </a:rPr>
              <a:t>B. Use a real-time video link and the Internet to connect the exam session to the observing VEs</a:t>
            </a:r>
          </a:p>
          <a:p>
            <a:pPr marL="0" indent="0">
              <a:buNone/>
            </a:pPr>
            <a:r>
              <a:rPr lang="en-US" i="1" dirty="0"/>
              <a:t>C. The exam proctor observes the applicants and reports any violations</a:t>
            </a:r>
          </a:p>
          <a:p>
            <a:pPr marL="0" indent="0">
              <a:buNone/>
            </a:pPr>
            <a:r>
              <a:rPr lang="en-US" i="1" dirty="0"/>
              <a:t>D. Have each applicant sign an affidavit stating that all session rules were followed</a:t>
            </a:r>
          </a:p>
        </p:txBody>
      </p:sp>
      <p:sp>
        <p:nvSpPr>
          <p:cNvPr id="4" name="Slide Number Placeholder 3"/>
          <p:cNvSpPr>
            <a:spLocks noGrp="1"/>
          </p:cNvSpPr>
          <p:nvPr>
            <p:ph type="sldNum" sz="quarter" idx="10"/>
          </p:nvPr>
        </p:nvSpPr>
        <p:spPr/>
        <p:txBody>
          <a:bodyPr/>
          <a:lstStyle/>
          <a:p>
            <a:pPr>
              <a:defRPr/>
            </a:pPr>
            <a:fld id="{EE2FADA9-BD11-4CF7-8388-13663CD88AE6}" type="slidenum">
              <a:rPr lang="en-US" smtClean="0"/>
              <a:pPr>
                <a:defRPr/>
              </a:pPr>
              <a:t>139</a:t>
            </a:fld>
            <a:r>
              <a:rPr lang="en-US" smtClean="0"/>
              <a:t>/155</a:t>
            </a:r>
            <a:endParaRPr lang="en-US" dirty="0"/>
          </a:p>
        </p:txBody>
      </p:sp>
      <p:sp>
        <p:nvSpPr>
          <p:cNvPr id="5" name="Footer Placeholder 4"/>
          <p:cNvSpPr>
            <a:spLocks noGrp="1"/>
          </p:cNvSpPr>
          <p:nvPr>
            <p:ph type="ftr" sz="quarter" idx="11"/>
          </p:nvPr>
        </p:nvSpPr>
        <p:spPr/>
        <p:txBody>
          <a:bodyPr/>
          <a:lstStyle/>
          <a:p>
            <a:pPr>
              <a:defRPr/>
            </a:pPr>
            <a:r>
              <a:rPr lang="en-US" smtClean="0"/>
              <a:t>Commission Rules</a:t>
            </a:r>
            <a:endParaRPr lang="en-US"/>
          </a:p>
        </p:txBody>
      </p:sp>
    </p:spTree>
    <p:extLst>
      <p:ext uri="{BB962C8B-B14F-4D97-AF65-F5344CB8AC3E}">
        <p14:creationId xmlns:p14="http://schemas.microsoft.com/office/powerpoint/2010/main" val="462120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E1A05   What </a:t>
            </a:r>
            <a:r>
              <a:rPr lang="en-US" dirty="0">
                <a:latin typeface="Arial Black" panose="020B0A04020102020204" pitchFamily="34" charset="0"/>
              </a:rPr>
              <a:t>is the maximum power output permitted on the 60 meter band?</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762000" y="1981200"/>
            <a:ext cx="7772400" cy="3657600"/>
          </a:xfrm>
        </p:spPr>
        <p:txBody>
          <a:bodyPr/>
          <a:lstStyle/>
          <a:p>
            <a:r>
              <a:rPr lang="en-US" i="1" dirty="0"/>
              <a:t>A. 50 watts PEP effective radiated power relative to an isotropic radiator</a:t>
            </a:r>
            <a:endParaRPr lang="en-US" dirty="0"/>
          </a:p>
          <a:p>
            <a:r>
              <a:rPr lang="en-US" i="1" dirty="0"/>
              <a:t>B. 50 watts PEP effective radiated power relative to a dipole</a:t>
            </a:r>
            <a:endParaRPr lang="en-US" dirty="0"/>
          </a:p>
          <a:p>
            <a:r>
              <a:rPr lang="en-US" i="1" dirty="0"/>
              <a:t>C. 100 watts PEP effective radiated power relative to the gain of a half-wave dipole</a:t>
            </a:r>
            <a:endParaRPr lang="en-US" dirty="0"/>
          </a:p>
          <a:p>
            <a:r>
              <a:rPr lang="en-US" i="1" dirty="0"/>
              <a:t>D. 100 watts PEP effective radiated power relative to an isotropic radiator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90407686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E1E14  </a:t>
            </a:r>
            <a:r>
              <a:rPr lang="en-US" dirty="0" smtClean="0">
                <a:latin typeface="Arial Black" panose="020B0A04020102020204" pitchFamily="34" charset="0"/>
              </a:rPr>
              <a:t>  For </a:t>
            </a:r>
            <a:r>
              <a:rPr lang="en-US" dirty="0">
                <a:latin typeface="Arial Black" panose="020B0A04020102020204" pitchFamily="34" charset="0"/>
              </a:rPr>
              <a:t>which types of out-of-pocket expenses do the Part 97 rules state that VEs and VECs may be reimbursed?</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609600" y="2514600"/>
            <a:ext cx="8001000" cy="3657600"/>
          </a:xfrm>
        </p:spPr>
        <p:txBody>
          <a:bodyPr>
            <a:normAutofit/>
          </a:bodyPr>
          <a:lstStyle/>
          <a:p>
            <a:r>
              <a:rPr lang="en-US" i="1" dirty="0"/>
              <a:t>A. Preparing, processing, administering and coordinating an examination for an amateur radio license</a:t>
            </a:r>
            <a:endParaRPr lang="en-US" dirty="0"/>
          </a:p>
          <a:p>
            <a:r>
              <a:rPr lang="en-US" i="1" dirty="0"/>
              <a:t>B. Teaching an amateur operator license examination preparation course</a:t>
            </a:r>
            <a:endParaRPr lang="en-US" dirty="0"/>
          </a:p>
          <a:p>
            <a:r>
              <a:rPr lang="en-US" i="1" dirty="0"/>
              <a:t>C. No expenses are authorized for reimbursement</a:t>
            </a:r>
            <a:endParaRPr lang="en-US" dirty="0"/>
          </a:p>
          <a:p>
            <a:r>
              <a:rPr lang="en-US" i="1" dirty="0"/>
              <a:t>D. Providing amateur operator license examination preparation training materials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140</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60944387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E1E14    For which types of out-of-pocket expenses do the Part 97 rules state that VEs and VECs may be reimbursed?</a:t>
            </a:r>
            <a:br>
              <a:rPr lang="en-US" dirty="0">
                <a:latin typeface="Arial Black" panose="020B0A04020102020204" pitchFamily="34" charset="0"/>
              </a:rPr>
            </a:br>
            <a:endParaRPr lang="en-US" dirty="0"/>
          </a:p>
        </p:txBody>
      </p:sp>
      <p:sp>
        <p:nvSpPr>
          <p:cNvPr id="3" name="Subtitle 2"/>
          <p:cNvSpPr>
            <a:spLocks noGrp="1"/>
          </p:cNvSpPr>
          <p:nvPr>
            <p:ph type="subTitle" idx="1"/>
          </p:nvPr>
        </p:nvSpPr>
        <p:spPr>
          <a:xfrm>
            <a:off x="609600" y="2514600"/>
            <a:ext cx="8001000" cy="3657600"/>
          </a:xfrm>
        </p:spPr>
        <p:txBody>
          <a:bodyPr>
            <a:normAutofit/>
          </a:bodyPr>
          <a:lstStyle/>
          <a:p>
            <a:r>
              <a:rPr lang="en-US" sz="2800" b="1" i="1" dirty="0">
                <a:solidFill>
                  <a:srgbClr val="FFC000"/>
                </a:solidFill>
              </a:rPr>
              <a:t>A. Preparing, processing, administering and coordinating an examination for an amateur radio license</a:t>
            </a:r>
            <a:endParaRPr lang="en-US" sz="2800" b="1" dirty="0">
              <a:solidFill>
                <a:srgbClr val="FFC000"/>
              </a:solidFill>
            </a:endParaRPr>
          </a:p>
          <a:p>
            <a:r>
              <a:rPr lang="en-US" i="1" dirty="0"/>
              <a:t>B. Teaching an amateur operator license examination preparation course</a:t>
            </a:r>
            <a:endParaRPr lang="en-US" dirty="0"/>
          </a:p>
          <a:p>
            <a:r>
              <a:rPr lang="en-US" i="1" dirty="0"/>
              <a:t>C. No expenses are authorized for reimbursement</a:t>
            </a:r>
            <a:endParaRPr lang="en-US" dirty="0"/>
          </a:p>
          <a:p>
            <a:r>
              <a:rPr lang="en-US" i="1" dirty="0"/>
              <a:t>D. Providing amateur operator license examination preparation training materials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141</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122318205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E1F Miscellaneous rules</a:t>
            </a:r>
          </a:p>
        </p:txBody>
      </p:sp>
      <p:sp>
        <p:nvSpPr>
          <p:cNvPr id="3" name="Subtitle 2"/>
          <p:cNvSpPr>
            <a:spLocks noGrp="1"/>
          </p:cNvSpPr>
          <p:nvPr>
            <p:ph type="subTitle" idx="1"/>
          </p:nvPr>
        </p:nvSpPr>
        <p:spPr/>
        <p:txBody>
          <a:bodyPr/>
          <a:lstStyle/>
          <a:p>
            <a:pPr algn="ctr"/>
            <a:r>
              <a:rPr lang="en-US" dirty="0"/>
              <a:t>external RF power </a:t>
            </a:r>
            <a:r>
              <a:rPr lang="en-US" dirty="0" smtClean="0"/>
              <a:t>amplifiers; </a:t>
            </a:r>
            <a:r>
              <a:rPr lang="en-US" dirty="0"/>
              <a:t>business communications; compensated communications; spread spectrum; auxiliary stations; reciprocal operating </a:t>
            </a:r>
            <a:r>
              <a:rPr lang="en-US" dirty="0" smtClean="0"/>
              <a:t>privileges; special </a:t>
            </a:r>
            <a:r>
              <a:rPr lang="en-US" dirty="0"/>
              <a:t>temporary authority</a:t>
            </a:r>
          </a:p>
        </p:txBody>
      </p:sp>
      <p:sp>
        <p:nvSpPr>
          <p:cNvPr id="4" name="Slide Number Placeholder 3"/>
          <p:cNvSpPr>
            <a:spLocks noGrp="1"/>
          </p:cNvSpPr>
          <p:nvPr>
            <p:ph type="sldNum" sz="quarter" idx="12"/>
          </p:nvPr>
        </p:nvSpPr>
        <p:spPr/>
        <p:txBody>
          <a:bodyPr/>
          <a:lstStyle/>
          <a:p>
            <a:fld id="{5A2483EB-AB9C-40AC-9AA1-C2AD9590A9DB}" type="slidenum">
              <a:rPr lang="en-US" smtClean="0"/>
              <a:t>142</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176772416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E1F01  </a:t>
            </a:r>
            <a:r>
              <a:rPr lang="en-US" dirty="0" smtClean="0">
                <a:latin typeface="Arial Black" panose="020B0A04020102020204" pitchFamily="34" charset="0"/>
              </a:rPr>
              <a:t>  On </a:t>
            </a:r>
            <a:r>
              <a:rPr lang="en-US" dirty="0">
                <a:latin typeface="Arial Black" panose="020B0A04020102020204" pitchFamily="34" charset="0"/>
              </a:rPr>
              <a:t>what frequencies are spread spectrum transmissions permitted?</a:t>
            </a:r>
          </a:p>
        </p:txBody>
      </p:sp>
      <p:sp>
        <p:nvSpPr>
          <p:cNvPr id="3" name="Subtitle 2"/>
          <p:cNvSpPr>
            <a:spLocks noGrp="1"/>
          </p:cNvSpPr>
          <p:nvPr>
            <p:ph type="subTitle" idx="1"/>
          </p:nvPr>
        </p:nvSpPr>
        <p:spPr>
          <a:xfrm>
            <a:off x="457200" y="2362200"/>
            <a:ext cx="8458200" cy="3657600"/>
          </a:xfrm>
        </p:spPr>
        <p:txBody>
          <a:bodyPr/>
          <a:lstStyle/>
          <a:p>
            <a:r>
              <a:rPr lang="en-US" i="1" dirty="0"/>
              <a:t>A. Only on amateur frequencies above 50 MHz</a:t>
            </a:r>
            <a:endParaRPr lang="en-US" dirty="0"/>
          </a:p>
          <a:p>
            <a:r>
              <a:rPr lang="en-US" i="1" dirty="0"/>
              <a:t>B. Only on amateur frequencies above 222 MHz</a:t>
            </a:r>
            <a:endParaRPr lang="en-US" dirty="0"/>
          </a:p>
          <a:p>
            <a:r>
              <a:rPr lang="en-US" i="1" dirty="0"/>
              <a:t>C. Only on amateur frequencies above 420 MHz</a:t>
            </a:r>
            <a:endParaRPr lang="en-US" dirty="0"/>
          </a:p>
          <a:p>
            <a:r>
              <a:rPr lang="en-US" i="1" dirty="0"/>
              <a:t>D. Only on amateur frequencies above 144 MHz</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143</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78869428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E1F01    On what frequencies are spread spectrum transmissions permitted?</a:t>
            </a:r>
            <a:endParaRPr lang="en-US" dirty="0"/>
          </a:p>
        </p:txBody>
      </p:sp>
      <p:sp>
        <p:nvSpPr>
          <p:cNvPr id="3" name="Subtitle 2"/>
          <p:cNvSpPr>
            <a:spLocks noGrp="1"/>
          </p:cNvSpPr>
          <p:nvPr>
            <p:ph type="subTitle" idx="1"/>
          </p:nvPr>
        </p:nvSpPr>
        <p:spPr>
          <a:xfrm>
            <a:off x="457200" y="2362200"/>
            <a:ext cx="8458200" cy="3657600"/>
          </a:xfrm>
        </p:spPr>
        <p:txBody>
          <a:bodyPr/>
          <a:lstStyle/>
          <a:p>
            <a:r>
              <a:rPr lang="en-US" i="1" dirty="0"/>
              <a:t>A. Only on amateur frequencies above 50 MHz</a:t>
            </a:r>
            <a:endParaRPr lang="en-US" dirty="0"/>
          </a:p>
          <a:p>
            <a:r>
              <a:rPr lang="en-US" sz="2800" b="1" i="1" dirty="0">
                <a:solidFill>
                  <a:srgbClr val="FFC000"/>
                </a:solidFill>
              </a:rPr>
              <a:t>B. Only on amateur frequencies above 222 MHz</a:t>
            </a:r>
            <a:endParaRPr lang="en-US" sz="2800" b="1" dirty="0">
              <a:solidFill>
                <a:srgbClr val="FFC000"/>
              </a:solidFill>
            </a:endParaRPr>
          </a:p>
          <a:p>
            <a:r>
              <a:rPr lang="en-US" i="1" dirty="0"/>
              <a:t>C. Only on amateur frequencies above 420 MHz</a:t>
            </a:r>
            <a:endParaRPr lang="en-US" dirty="0"/>
          </a:p>
          <a:p>
            <a:r>
              <a:rPr lang="en-US" i="1" dirty="0"/>
              <a:t>D. Only on amateur frequencies above 144 MHz</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144</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04073763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Arial Black" panose="020B0A04020102020204" pitchFamily="34" charset="0"/>
              </a:rPr>
              <a:t>E1F02  </a:t>
            </a:r>
            <a:r>
              <a:rPr lang="en-US" dirty="0" smtClean="0">
                <a:latin typeface="Arial Black" panose="020B0A04020102020204" pitchFamily="34" charset="0"/>
              </a:rPr>
              <a:t>  What </a:t>
            </a:r>
            <a:r>
              <a:rPr lang="en-US" dirty="0">
                <a:latin typeface="Arial Black" panose="020B0A04020102020204" pitchFamily="34" charset="0"/>
              </a:rPr>
              <a:t>privileges are authorized in the U.S. to persons holding an amateur service license granted by the Government of Canada?</a:t>
            </a:r>
          </a:p>
        </p:txBody>
      </p:sp>
      <p:sp>
        <p:nvSpPr>
          <p:cNvPr id="3" name="Subtitle 2"/>
          <p:cNvSpPr>
            <a:spLocks noGrp="1"/>
          </p:cNvSpPr>
          <p:nvPr>
            <p:ph type="subTitle" idx="1"/>
          </p:nvPr>
        </p:nvSpPr>
        <p:spPr/>
        <p:txBody>
          <a:bodyPr/>
          <a:lstStyle/>
          <a:p>
            <a:r>
              <a:rPr lang="en-US" i="1" dirty="0"/>
              <a:t>A. None, they must obtain a U.S. license</a:t>
            </a:r>
          </a:p>
          <a:p>
            <a:r>
              <a:rPr lang="en-US" i="1" dirty="0"/>
              <a:t>B. All privileges of the Extra Class license</a:t>
            </a:r>
          </a:p>
          <a:p>
            <a:r>
              <a:rPr lang="en-US" i="1" dirty="0"/>
              <a:t>C. The operating terms and conditions of the Canadian amateur service license, not to exceed U.S. Extra Class privileges</a:t>
            </a:r>
          </a:p>
          <a:p>
            <a:r>
              <a:rPr lang="en-US" i="1" dirty="0"/>
              <a:t>D. Full privileges, up to and including those of the Extra Class License, on the 80, 40, 20, 15, and 10 meter bands</a:t>
            </a:r>
          </a:p>
        </p:txBody>
      </p:sp>
      <p:sp>
        <p:nvSpPr>
          <p:cNvPr id="4" name="Slide Number Placeholder 3"/>
          <p:cNvSpPr>
            <a:spLocks noGrp="1"/>
          </p:cNvSpPr>
          <p:nvPr>
            <p:ph type="sldNum" sz="quarter" idx="12"/>
          </p:nvPr>
        </p:nvSpPr>
        <p:spPr/>
        <p:txBody>
          <a:bodyPr/>
          <a:lstStyle/>
          <a:p>
            <a:fld id="{5A2483EB-AB9C-40AC-9AA1-C2AD9590A9DB}" type="slidenum">
              <a:rPr lang="en-US" smtClean="0"/>
              <a:t>145</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6791040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Arial Black" panose="020B0A04020102020204" pitchFamily="34" charset="0"/>
              </a:rPr>
              <a:t>E1F02  </a:t>
            </a:r>
            <a:r>
              <a:rPr lang="en-US" dirty="0" smtClean="0">
                <a:latin typeface="Arial Black" panose="020B0A04020102020204" pitchFamily="34" charset="0"/>
              </a:rPr>
              <a:t>  What </a:t>
            </a:r>
            <a:r>
              <a:rPr lang="en-US" dirty="0">
                <a:latin typeface="Arial Black" panose="020B0A04020102020204" pitchFamily="34" charset="0"/>
              </a:rPr>
              <a:t>privileges are authorized in the U.S. to persons holding an amateur service license granted by the Government of Canada?</a:t>
            </a:r>
          </a:p>
        </p:txBody>
      </p:sp>
      <p:sp>
        <p:nvSpPr>
          <p:cNvPr id="3" name="Subtitle 2"/>
          <p:cNvSpPr>
            <a:spLocks noGrp="1"/>
          </p:cNvSpPr>
          <p:nvPr>
            <p:ph type="subTitle" idx="1"/>
          </p:nvPr>
        </p:nvSpPr>
        <p:spPr/>
        <p:txBody>
          <a:bodyPr/>
          <a:lstStyle/>
          <a:p>
            <a:r>
              <a:rPr lang="en-US" i="1" dirty="0"/>
              <a:t>A. None, they must obtain a U.S. license</a:t>
            </a:r>
          </a:p>
          <a:p>
            <a:r>
              <a:rPr lang="en-US" i="1" dirty="0"/>
              <a:t>B. All privileges of the Extra Class license</a:t>
            </a:r>
          </a:p>
          <a:p>
            <a:r>
              <a:rPr lang="en-US" b="1" i="1" dirty="0">
                <a:solidFill>
                  <a:srgbClr val="FFC000"/>
                </a:solidFill>
              </a:rPr>
              <a:t>C. The operating terms and conditions of the Canadian amateur service license, not to exceed U.S. Extra Class privileges</a:t>
            </a:r>
          </a:p>
          <a:p>
            <a:r>
              <a:rPr lang="en-US" i="1" dirty="0"/>
              <a:t>D. Full privileges, up to and including those of the Extra Class License, on the 80, 40, 20, 15, and 10 meter bands</a:t>
            </a:r>
          </a:p>
        </p:txBody>
      </p:sp>
      <p:sp>
        <p:nvSpPr>
          <p:cNvPr id="4" name="Slide Number Placeholder 3"/>
          <p:cNvSpPr>
            <a:spLocks noGrp="1"/>
          </p:cNvSpPr>
          <p:nvPr>
            <p:ph type="sldNum" sz="quarter" idx="12"/>
          </p:nvPr>
        </p:nvSpPr>
        <p:spPr/>
        <p:txBody>
          <a:bodyPr/>
          <a:lstStyle/>
          <a:p>
            <a:fld id="{5A2483EB-AB9C-40AC-9AA1-C2AD9590A9DB}" type="slidenum">
              <a:rPr lang="en-US" smtClean="0"/>
              <a:t>146</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121466579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524000"/>
          </a:xfrm>
        </p:spPr>
        <p:txBody>
          <a:bodyPr>
            <a:normAutofit fontScale="90000"/>
          </a:bodyPr>
          <a:lstStyle/>
          <a:p>
            <a:r>
              <a:rPr lang="en-US" b="1" dirty="0">
                <a:latin typeface="Arial Black" panose="020B0A04020102020204" pitchFamily="34" charset="0"/>
              </a:rPr>
              <a:t>US Amateurs May Handle Third-Party Traffic </a:t>
            </a:r>
            <a:r>
              <a:rPr lang="en-US" b="1" dirty="0" smtClean="0">
                <a:latin typeface="Arial Black" panose="020B0A04020102020204" pitchFamily="34" charset="0"/>
              </a:rPr>
              <a:t>With:</a:t>
            </a:r>
            <a:r>
              <a:rPr lang="en-US" b="1" dirty="0">
                <a:latin typeface="Arial Black" panose="020B0A04020102020204" pitchFamily="34" charset="0"/>
              </a:rPr>
              <a:t/>
            </a:r>
            <a:br>
              <a:rPr lang="en-US" b="1" dirty="0">
                <a:latin typeface="Arial Black" panose="020B0A04020102020204" pitchFamily="34" charset="0"/>
              </a:rPr>
            </a:br>
            <a:endParaRPr lang="en-US" dirty="0">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fld id="{87899DCF-37DD-484C-B32D-554AB02649E1}" type="slidenum">
              <a:rPr lang="en-US" smtClean="0"/>
              <a:pPr/>
              <a:t>147</a:t>
            </a:fld>
            <a:endParaRPr lang="en-US" dirty="0"/>
          </a:p>
        </p:txBody>
      </p:sp>
      <p:sp>
        <p:nvSpPr>
          <p:cNvPr id="5" name="Footer Placeholder 4"/>
          <p:cNvSpPr>
            <a:spLocks noGrp="1"/>
          </p:cNvSpPr>
          <p:nvPr>
            <p:ph type="ftr" sz="quarter" idx="13"/>
          </p:nvPr>
        </p:nvSpPr>
        <p:spPr/>
        <p:txBody>
          <a:bodyPr/>
          <a:lstStyle/>
          <a:p>
            <a:r>
              <a:rPr lang="en-US" smtClean="0"/>
              <a:t>FCC Rules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634554185"/>
              </p:ext>
            </p:extLst>
          </p:nvPr>
        </p:nvGraphicFramePr>
        <p:xfrm>
          <a:off x="914400" y="1143000"/>
          <a:ext cx="2667000" cy="4834788"/>
        </p:xfrm>
        <a:graphic>
          <a:graphicData uri="http://schemas.openxmlformats.org/drawingml/2006/table">
            <a:tbl>
              <a:tblPr/>
              <a:tblGrid>
                <a:gridCol w="1333500"/>
                <a:gridCol w="1333500"/>
              </a:tblGrid>
              <a:tr h="174075">
                <a:tc>
                  <a:txBody>
                    <a:bodyPr/>
                    <a:lstStyle/>
                    <a:p>
                      <a:r>
                        <a:rPr lang="en-US" sz="900" dirty="0">
                          <a:solidFill>
                            <a:schemeClr val="bg1"/>
                          </a:solidFill>
                        </a:rPr>
                        <a:t>V2</a:t>
                      </a:r>
                    </a:p>
                  </a:txBody>
                  <a:tcPr marL="43519" marR="43519" marT="21759" marB="21759" anchor="ctr">
                    <a:lnL>
                      <a:noFill/>
                    </a:lnL>
                    <a:lnR>
                      <a:noFill/>
                    </a:lnR>
                    <a:lnT>
                      <a:noFill/>
                    </a:lnT>
                    <a:lnB>
                      <a:noFill/>
                    </a:lnB>
                  </a:tcPr>
                </a:tc>
                <a:tc>
                  <a:txBody>
                    <a:bodyPr/>
                    <a:lstStyle/>
                    <a:p>
                      <a:r>
                        <a:rPr lang="en-US" sz="900">
                          <a:solidFill>
                            <a:schemeClr val="bg1"/>
                          </a:solidFill>
                        </a:rPr>
                        <a:t>Antigua/Barbuda</a:t>
                      </a:r>
                    </a:p>
                  </a:txBody>
                  <a:tcPr marL="43519" marR="43519" marT="21759" marB="21759" anchor="ctr">
                    <a:lnL>
                      <a:noFill/>
                    </a:lnL>
                    <a:lnR>
                      <a:noFill/>
                    </a:lnR>
                    <a:lnT>
                      <a:noFill/>
                    </a:lnT>
                    <a:lnB>
                      <a:noFill/>
                    </a:lnB>
                  </a:tcPr>
                </a:tc>
              </a:tr>
              <a:tr h="174075">
                <a:tc>
                  <a:txBody>
                    <a:bodyPr/>
                    <a:lstStyle/>
                    <a:p>
                      <a:r>
                        <a:rPr lang="en-US" sz="900" dirty="0">
                          <a:solidFill>
                            <a:schemeClr val="bg1"/>
                          </a:solidFill>
                        </a:rPr>
                        <a:t>LO-LW</a:t>
                      </a:r>
                    </a:p>
                  </a:txBody>
                  <a:tcPr marL="43519" marR="43519" marT="21759" marB="21759" anchor="ctr">
                    <a:lnL>
                      <a:noFill/>
                    </a:lnL>
                    <a:lnR>
                      <a:noFill/>
                    </a:lnR>
                    <a:lnT>
                      <a:noFill/>
                    </a:lnT>
                    <a:lnB>
                      <a:noFill/>
                    </a:lnB>
                  </a:tcPr>
                </a:tc>
                <a:tc>
                  <a:txBody>
                    <a:bodyPr/>
                    <a:lstStyle/>
                    <a:p>
                      <a:r>
                        <a:rPr lang="en-US" sz="900">
                          <a:solidFill>
                            <a:schemeClr val="bg1"/>
                          </a:solidFill>
                        </a:rPr>
                        <a:t>Argentina</a:t>
                      </a:r>
                    </a:p>
                  </a:txBody>
                  <a:tcPr marL="43519" marR="43519" marT="21759" marB="21759" anchor="ctr">
                    <a:lnL>
                      <a:noFill/>
                    </a:lnL>
                    <a:lnR>
                      <a:noFill/>
                    </a:lnR>
                    <a:lnT>
                      <a:noFill/>
                    </a:lnT>
                    <a:lnB>
                      <a:noFill/>
                    </a:lnB>
                  </a:tcPr>
                </a:tc>
              </a:tr>
              <a:tr h="174075">
                <a:tc>
                  <a:txBody>
                    <a:bodyPr/>
                    <a:lstStyle/>
                    <a:p>
                      <a:r>
                        <a:rPr lang="en-US" sz="900" dirty="0">
                          <a:solidFill>
                            <a:schemeClr val="bg1"/>
                          </a:solidFill>
                        </a:rPr>
                        <a:t>VK</a:t>
                      </a:r>
                    </a:p>
                  </a:txBody>
                  <a:tcPr marL="43519" marR="43519" marT="21759" marB="21759" anchor="ctr">
                    <a:lnL>
                      <a:noFill/>
                    </a:lnL>
                    <a:lnR>
                      <a:noFill/>
                    </a:lnR>
                    <a:lnT>
                      <a:noFill/>
                    </a:lnT>
                    <a:lnB>
                      <a:noFill/>
                    </a:lnB>
                  </a:tcPr>
                </a:tc>
                <a:tc>
                  <a:txBody>
                    <a:bodyPr/>
                    <a:lstStyle/>
                    <a:p>
                      <a:r>
                        <a:rPr lang="en-US" sz="900">
                          <a:solidFill>
                            <a:schemeClr val="bg1"/>
                          </a:solidFill>
                        </a:rPr>
                        <a:t>Australia</a:t>
                      </a:r>
                    </a:p>
                  </a:txBody>
                  <a:tcPr marL="43519" marR="43519" marT="21759" marB="21759" anchor="ctr">
                    <a:lnL>
                      <a:noFill/>
                    </a:lnL>
                    <a:lnR>
                      <a:noFill/>
                    </a:lnR>
                    <a:lnT>
                      <a:noFill/>
                    </a:lnT>
                    <a:lnB>
                      <a:noFill/>
                    </a:lnB>
                  </a:tcPr>
                </a:tc>
              </a:tr>
              <a:tr h="174075">
                <a:tc>
                  <a:txBody>
                    <a:bodyPr/>
                    <a:lstStyle/>
                    <a:p>
                      <a:r>
                        <a:rPr lang="en-US" sz="900" dirty="0">
                          <a:solidFill>
                            <a:schemeClr val="bg1"/>
                          </a:solidFill>
                        </a:rPr>
                        <a:t>V3</a:t>
                      </a:r>
                    </a:p>
                  </a:txBody>
                  <a:tcPr marL="43519" marR="43519" marT="21759" marB="21759" anchor="ctr">
                    <a:lnL>
                      <a:noFill/>
                    </a:lnL>
                    <a:lnR>
                      <a:noFill/>
                    </a:lnR>
                    <a:lnT>
                      <a:noFill/>
                    </a:lnT>
                    <a:lnB>
                      <a:noFill/>
                    </a:lnB>
                  </a:tcPr>
                </a:tc>
                <a:tc>
                  <a:txBody>
                    <a:bodyPr/>
                    <a:lstStyle/>
                    <a:p>
                      <a:r>
                        <a:rPr lang="en-US" sz="900">
                          <a:solidFill>
                            <a:schemeClr val="bg1"/>
                          </a:solidFill>
                        </a:rPr>
                        <a:t>Belize</a:t>
                      </a:r>
                    </a:p>
                  </a:txBody>
                  <a:tcPr marL="43519" marR="43519" marT="21759" marB="21759" anchor="ctr">
                    <a:lnL>
                      <a:noFill/>
                    </a:lnL>
                    <a:lnR>
                      <a:noFill/>
                    </a:lnR>
                    <a:lnT>
                      <a:noFill/>
                    </a:lnT>
                    <a:lnB>
                      <a:noFill/>
                    </a:lnB>
                  </a:tcPr>
                </a:tc>
              </a:tr>
              <a:tr h="174075">
                <a:tc>
                  <a:txBody>
                    <a:bodyPr/>
                    <a:lstStyle/>
                    <a:p>
                      <a:r>
                        <a:rPr lang="en-US" sz="900" dirty="0">
                          <a:solidFill>
                            <a:schemeClr val="bg1"/>
                          </a:solidFill>
                        </a:rPr>
                        <a:t>CP</a:t>
                      </a:r>
                    </a:p>
                  </a:txBody>
                  <a:tcPr marL="43519" marR="43519" marT="21759" marB="21759" anchor="ctr">
                    <a:lnL>
                      <a:noFill/>
                    </a:lnL>
                    <a:lnR>
                      <a:noFill/>
                    </a:lnR>
                    <a:lnT>
                      <a:noFill/>
                    </a:lnT>
                    <a:lnB>
                      <a:noFill/>
                    </a:lnB>
                  </a:tcPr>
                </a:tc>
                <a:tc>
                  <a:txBody>
                    <a:bodyPr/>
                    <a:lstStyle/>
                    <a:p>
                      <a:r>
                        <a:rPr lang="en-US" sz="900">
                          <a:solidFill>
                            <a:schemeClr val="bg1"/>
                          </a:solidFill>
                        </a:rPr>
                        <a:t>Bolivia</a:t>
                      </a:r>
                    </a:p>
                  </a:txBody>
                  <a:tcPr marL="43519" marR="43519" marT="21759" marB="21759" anchor="ctr">
                    <a:lnL>
                      <a:noFill/>
                    </a:lnL>
                    <a:lnR>
                      <a:noFill/>
                    </a:lnR>
                    <a:lnT>
                      <a:noFill/>
                    </a:lnT>
                    <a:lnB>
                      <a:noFill/>
                    </a:lnB>
                  </a:tcPr>
                </a:tc>
              </a:tr>
              <a:tr h="174075">
                <a:tc>
                  <a:txBody>
                    <a:bodyPr/>
                    <a:lstStyle/>
                    <a:p>
                      <a:r>
                        <a:rPr lang="en-US" sz="900" dirty="0">
                          <a:solidFill>
                            <a:schemeClr val="bg1"/>
                          </a:solidFill>
                        </a:rPr>
                        <a:t>E7</a:t>
                      </a:r>
                    </a:p>
                  </a:txBody>
                  <a:tcPr marL="43519" marR="43519" marT="21759" marB="21759" anchor="ctr">
                    <a:lnL>
                      <a:noFill/>
                    </a:lnL>
                    <a:lnR>
                      <a:noFill/>
                    </a:lnR>
                    <a:lnT>
                      <a:noFill/>
                    </a:lnT>
                    <a:lnB>
                      <a:noFill/>
                    </a:lnB>
                  </a:tcPr>
                </a:tc>
                <a:tc>
                  <a:txBody>
                    <a:bodyPr/>
                    <a:lstStyle/>
                    <a:p>
                      <a:r>
                        <a:rPr lang="en-US" sz="900">
                          <a:solidFill>
                            <a:schemeClr val="bg1"/>
                          </a:solidFill>
                        </a:rPr>
                        <a:t>Bosnia-Herzegovina</a:t>
                      </a:r>
                    </a:p>
                  </a:txBody>
                  <a:tcPr marL="43519" marR="43519" marT="21759" marB="21759" anchor="ctr">
                    <a:lnL>
                      <a:noFill/>
                    </a:lnL>
                    <a:lnR>
                      <a:noFill/>
                    </a:lnR>
                    <a:lnT>
                      <a:noFill/>
                    </a:lnT>
                    <a:lnB>
                      <a:noFill/>
                    </a:lnB>
                  </a:tcPr>
                </a:tc>
              </a:tr>
              <a:tr h="174075">
                <a:tc>
                  <a:txBody>
                    <a:bodyPr/>
                    <a:lstStyle/>
                    <a:p>
                      <a:r>
                        <a:rPr lang="en-US" sz="900" dirty="0">
                          <a:solidFill>
                            <a:schemeClr val="bg1"/>
                          </a:solidFill>
                        </a:rPr>
                        <a:t>PP-PY</a:t>
                      </a:r>
                    </a:p>
                  </a:txBody>
                  <a:tcPr marL="43519" marR="43519" marT="21759" marB="21759" anchor="ctr">
                    <a:lnL>
                      <a:noFill/>
                    </a:lnL>
                    <a:lnR>
                      <a:noFill/>
                    </a:lnR>
                    <a:lnT>
                      <a:noFill/>
                    </a:lnT>
                    <a:lnB>
                      <a:noFill/>
                    </a:lnB>
                  </a:tcPr>
                </a:tc>
                <a:tc>
                  <a:txBody>
                    <a:bodyPr/>
                    <a:lstStyle/>
                    <a:p>
                      <a:r>
                        <a:rPr lang="en-US" sz="900">
                          <a:solidFill>
                            <a:schemeClr val="bg1"/>
                          </a:solidFill>
                        </a:rPr>
                        <a:t>Brazil</a:t>
                      </a:r>
                    </a:p>
                  </a:txBody>
                  <a:tcPr marL="43519" marR="43519" marT="21759" marB="21759" anchor="ctr">
                    <a:lnL>
                      <a:noFill/>
                    </a:lnL>
                    <a:lnR>
                      <a:noFill/>
                    </a:lnR>
                    <a:lnT>
                      <a:noFill/>
                    </a:lnT>
                    <a:lnB>
                      <a:noFill/>
                    </a:lnB>
                  </a:tcPr>
                </a:tc>
              </a:tr>
              <a:tr h="174075">
                <a:tc>
                  <a:txBody>
                    <a:bodyPr/>
                    <a:lstStyle/>
                    <a:p>
                      <a:r>
                        <a:rPr lang="en-US" sz="900" dirty="0">
                          <a:solidFill>
                            <a:schemeClr val="bg1"/>
                          </a:solidFill>
                        </a:rPr>
                        <a:t>VE, VO, VY</a:t>
                      </a:r>
                    </a:p>
                  </a:txBody>
                  <a:tcPr marL="43519" marR="43519" marT="21759" marB="21759" anchor="ctr">
                    <a:lnL>
                      <a:noFill/>
                    </a:lnL>
                    <a:lnR>
                      <a:noFill/>
                    </a:lnR>
                    <a:lnT>
                      <a:noFill/>
                    </a:lnT>
                    <a:lnB>
                      <a:noFill/>
                    </a:lnB>
                  </a:tcPr>
                </a:tc>
                <a:tc>
                  <a:txBody>
                    <a:bodyPr/>
                    <a:lstStyle/>
                    <a:p>
                      <a:r>
                        <a:rPr lang="en-US" sz="900">
                          <a:solidFill>
                            <a:schemeClr val="bg1"/>
                          </a:solidFill>
                        </a:rPr>
                        <a:t>Canada</a:t>
                      </a:r>
                    </a:p>
                  </a:txBody>
                  <a:tcPr marL="43519" marR="43519" marT="21759" marB="21759" anchor="ctr">
                    <a:lnL>
                      <a:noFill/>
                    </a:lnL>
                    <a:lnR>
                      <a:noFill/>
                    </a:lnR>
                    <a:lnT>
                      <a:noFill/>
                    </a:lnT>
                    <a:lnB>
                      <a:noFill/>
                    </a:lnB>
                  </a:tcPr>
                </a:tc>
              </a:tr>
              <a:tr h="174075">
                <a:tc>
                  <a:txBody>
                    <a:bodyPr/>
                    <a:lstStyle/>
                    <a:p>
                      <a:r>
                        <a:rPr lang="en-US" sz="900" dirty="0">
                          <a:solidFill>
                            <a:schemeClr val="bg1"/>
                          </a:solidFill>
                        </a:rPr>
                        <a:t>CA-CE</a:t>
                      </a:r>
                    </a:p>
                  </a:txBody>
                  <a:tcPr marL="43519" marR="43519" marT="21759" marB="21759" anchor="ctr">
                    <a:lnL>
                      <a:noFill/>
                    </a:lnL>
                    <a:lnR>
                      <a:noFill/>
                    </a:lnR>
                    <a:lnT>
                      <a:noFill/>
                    </a:lnT>
                    <a:lnB>
                      <a:noFill/>
                    </a:lnB>
                  </a:tcPr>
                </a:tc>
                <a:tc>
                  <a:txBody>
                    <a:bodyPr/>
                    <a:lstStyle/>
                    <a:p>
                      <a:r>
                        <a:rPr lang="en-US" sz="900">
                          <a:solidFill>
                            <a:schemeClr val="bg1"/>
                          </a:solidFill>
                        </a:rPr>
                        <a:t>Chile</a:t>
                      </a:r>
                    </a:p>
                  </a:txBody>
                  <a:tcPr marL="43519" marR="43519" marT="21759" marB="21759" anchor="ctr">
                    <a:lnL>
                      <a:noFill/>
                    </a:lnL>
                    <a:lnR>
                      <a:noFill/>
                    </a:lnR>
                    <a:lnT>
                      <a:noFill/>
                    </a:lnT>
                    <a:lnB>
                      <a:noFill/>
                    </a:lnB>
                  </a:tcPr>
                </a:tc>
              </a:tr>
              <a:tr h="174075">
                <a:tc>
                  <a:txBody>
                    <a:bodyPr/>
                    <a:lstStyle/>
                    <a:p>
                      <a:r>
                        <a:rPr lang="en-US" sz="900" dirty="0">
                          <a:solidFill>
                            <a:schemeClr val="bg1"/>
                          </a:solidFill>
                        </a:rPr>
                        <a:t>HJ-HK</a:t>
                      </a:r>
                    </a:p>
                  </a:txBody>
                  <a:tcPr marL="43519" marR="43519" marT="21759" marB="21759" anchor="ctr">
                    <a:lnL>
                      <a:noFill/>
                    </a:lnL>
                    <a:lnR>
                      <a:noFill/>
                    </a:lnR>
                    <a:lnT>
                      <a:noFill/>
                    </a:lnT>
                    <a:lnB>
                      <a:noFill/>
                    </a:lnB>
                  </a:tcPr>
                </a:tc>
                <a:tc>
                  <a:txBody>
                    <a:bodyPr/>
                    <a:lstStyle/>
                    <a:p>
                      <a:r>
                        <a:rPr lang="en-US" sz="900">
                          <a:solidFill>
                            <a:schemeClr val="bg1"/>
                          </a:solidFill>
                        </a:rPr>
                        <a:t>Colombia</a:t>
                      </a:r>
                    </a:p>
                  </a:txBody>
                  <a:tcPr marL="43519" marR="43519" marT="21759" marB="21759" anchor="ctr">
                    <a:lnL>
                      <a:noFill/>
                    </a:lnL>
                    <a:lnR>
                      <a:noFill/>
                    </a:lnR>
                    <a:lnT>
                      <a:noFill/>
                    </a:lnT>
                    <a:lnB>
                      <a:noFill/>
                    </a:lnB>
                  </a:tcPr>
                </a:tc>
              </a:tr>
              <a:tr h="174075">
                <a:tc>
                  <a:txBody>
                    <a:bodyPr/>
                    <a:lstStyle/>
                    <a:p>
                      <a:r>
                        <a:rPr lang="en-US" sz="900" dirty="0">
                          <a:solidFill>
                            <a:schemeClr val="bg1"/>
                          </a:solidFill>
                        </a:rPr>
                        <a:t>D6</a:t>
                      </a:r>
                    </a:p>
                  </a:txBody>
                  <a:tcPr marL="43519" marR="43519" marT="21759" marB="21759" anchor="ctr">
                    <a:lnL>
                      <a:noFill/>
                    </a:lnL>
                    <a:lnR>
                      <a:noFill/>
                    </a:lnR>
                    <a:lnT>
                      <a:noFill/>
                    </a:lnT>
                    <a:lnB>
                      <a:noFill/>
                    </a:lnB>
                  </a:tcPr>
                </a:tc>
                <a:tc>
                  <a:txBody>
                    <a:bodyPr/>
                    <a:lstStyle/>
                    <a:p>
                      <a:r>
                        <a:rPr lang="en-US" sz="900">
                          <a:solidFill>
                            <a:schemeClr val="bg1"/>
                          </a:solidFill>
                        </a:rPr>
                        <a:t>Comoros (Federal Islamic Republic of)</a:t>
                      </a:r>
                    </a:p>
                  </a:txBody>
                  <a:tcPr marL="43519" marR="43519" marT="21759" marB="21759" anchor="ctr">
                    <a:lnL>
                      <a:noFill/>
                    </a:lnL>
                    <a:lnR>
                      <a:noFill/>
                    </a:lnR>
                    <a:lnT>
                      <a:noFill/>
                    </a:lnT>
                    <a:lnB>
                      <a:noFill/>
                    </a:lnB>
                  </a:tcPr>
                </a:tc>
              </a:tr>
              <a:tr h="174075">
                <a:tc>
                  <a:txBody>
                    <a:bodyPr/>
                    <a:lstStyle/>
                    <a:p>
                      <a:r>
                        <a:rPr lang="en-US" sz="900" dirty="0">
                          <a:solidFill>
                            <a:schemeClr val="bg1"/>
                          </a:solidFill>
                        </a:rPr>
                        <a:t>TI, TE</a:t>
                      </a:r>
                    </a:p>
                  </a:txBody>
                  <a:tcPr marL="43519" marR="43519" marT="21759" marB="21759" anchor="ctr">
                    <a:lnL>
                      <a:noFill/>
                    </a:lnL>
                    <a:lnR>
                      <a:noFill/>
                    </a:lnR>
                    <a:lnT>
                      <a:noFill/>
                    </a:lnT>
                    <a:lnB>
                      <a:noFill/>
                    </a:lnB>
                  </a:tcPr>
                </a:tc>
                <a:tc>
                  <a:txBody>
                    <a:bodyPr/>
                    <a:lstStyle/>
                    <a:p>
                      <a:r>
                        <a:rPr lang="en-US" sz="900">
                          <a:solidFill>
                            <a:schemeClr val="bg1"/>
                          </a:solidFill>
                        </a:rPr>
                        <a:t>Costa Rica</a:t>
                      </a:r>
                    </a:p>
                  </a:txBody>
                  <a:tcPr marL="43519" marR="43519" marT="21759" marB="21759" anchor="ctr">
                    <a:lnL>
                      <a:noFill/>
                    </a:lnL>
                    <a:lnR>
                      <a:noFill/>
                    </a:lnR>
                    <a:lnT>
                      <a:noFill/>
                    </a:lnT>
                    <a:lnB>
                      <a:noFill/>
                    </a:lnB>
                  </a:tcPr>
                </a:tc>
              </a:tr>
              <a:tr h="174075">
                <a:tc>
                  <a:txBody>
                    <a:bodyPr/>
                    <a:lstStyle/>
                    <a:p>
                      <a:r>
                        <a:rPr lang="en-US" sz="900" dirty="0">
                          <a:solidFill>
                            <a:schemeClr val="bg1"/>
                          </a:solidFill>
                        </a:rPr>
                        <a:t>CM, CO</a:t>
                      </a:r>
                    </a:p>
                  </a:txBody>
                  <a:tcPr marL="43519" marR="43519" marT="21759" marB="21759" anchor="ctr">
                    <a:lnL>
                      <a:noFill/>
                    </a:lnL>
                    <a:lnR>
                      <a:noFill/>
                    </a:lnR>
                    <a:lnT>
                      <a:noFill/>
                    </a:lnT>
                    <a:lnB>
                      <a:noFill/>
                    </a:lnB>
                  </a:tcPr>
                </a:tc>
                <a:tc>
                  <a:txBody>
                    <a:bodyPr/>
                    <a:lstStyle/>
                    <a:p>
                      <a:r>
                        <a:rPr lang="en-US" sz="900">
                          <a:solidFill>
                            <a:schemeClr val="bg1"/>
                          </a:solidFill>
                        </a:rPr>
                        <a:t>Cuba</a:t>
                      </a:r>
                    </a:p>
                  </a:txBody>
                  <a:tcPr marL="43519" marR="43519" marT="21759" marB="21759" anchor="ctr">
                    <a:lnL>
                      <a:noFill/>
                    </a:lnL>
                    <a:lnR>
                      <a:noFill/>
                    </a:lnR>
                    <a:lnT>
                      <a:noFill/>
                    </a:lnT>
                    <a:lnB>
                      <a:noFill/>
                    </a:lnB>
                  </a:tcPr>
                </a:tc>
              </a:tr>
              <a:tr h="174075">
                <a:tc>
                  <a:txBody>
                    <a:bodyPr/>
                    <a:lstStyle/>
                    <a:p>
                      <a:r>
                        <a:rPr lang="en-US" sz="900">
                          <a:solidFill>
                            <a:schemeClr val="bg1"/>
                          </a:solidFill>
                        </a:rPr>
                        <a:t>HI</a:t>
                      </a:r>
                    </a:p>
                  </a:txBody>
                  <a:tcPr marL="43519" marR="43519" marT="21759" marB="21759" anchor="ctr">
                    <a:lnL>
                      <a:noFill/>
                    </a:lnL>
                    <a:lnR>
                      <a:noFill/>
                    </a:lnR>
                    <a:lnT>
                      <a:noFill/>
                    </a:lnT>
                    <a:lnB>
                      <a:noFill/>
                    </a:lnB>
                  </a:tcPr>
                </a:tc>
                <a:tc>
                  <a:txBody>
                    <a:bodyPr/>
                    <a:lstStyle/>
                    <a:p>
                      <a:r>
                        <a:rPr lang="en-US" sz="900" dirty="0">
                          <a:solidFill>
                            <a:schemeClr val="bg1"/>
                          </a:solidFill>
                        </a:rPr>
                        <a:t>Dominican Republic</a:t>
                      </a:r>
                    </a:p>
                  </a:txBody>
                  <a:tcPr marL="43519" marR="43519" marT="21759" marB="21759" anchor="ctr">
                    <a:lnL>
                      <a:noFill/>
                    </a:lnL>
                    <a:lnR>
                      <a:noFill/>
                    </a:lnR>
                    <a:lnT>
                      <a:noFill/>
                    </a:lnT>
                    <a:lnB>
                      <a:noFill/>
                    </a:lnB>
                  </a:tcPr>
                </a:tc>
              </a:tr>
              <a:tr h="174075">
                <a:tc>
                  <a:txBody>
                    <a:bodyPr/>
                    <a:lstStyle/>
                    <a:p>
                      <a:r>
                        <a:rPr lang="en-US" sz="900">
                          <a:solidFill>
                            <a:schemeClr val="bg1"/>
                          </a:solidFill>
                        </a:rPr>
                        <a:t>J7</a:t>
                      </a:r>
                    </a:p>
                  </a:txBody>
                  <a:tcPr marL="43519" marR="43519" marT="21759" marB="21759" anchor="ctr">
                    <a:lnL>
                      <a:noFill/>
                    </a:lnL>
                    <a:lnR>
                      <a:noFill/>
                    </a:lnR>
                    <a:lnT>
                      <a:noFill/>
                    </a:lnT>
                    <a:lnB>
                      <a:noFill/>
                    </a:lnB>
                  </a:tcPr>
                </a:tc>
                <a:tc>
                  <a:txBody>
                    <a:bodyPr/>
                    <a:lstStyle/>
                    <a:p>
                      <a:r>
                        <a:rPr lang="en-US" sz="900" dirty="0">
                          <a:solidFill>
                            <a:schemeClr val="bg1"/>
                          </a:solidFill>
                        </a:rPr>
                        <a:t>Dominica</a:t>
                      </a:r>
                    </a:p>
                  </a:txBody>
                  <a:tcPr marL="43519" marR="43519" marT="21759" marB="21759" anchor="ctr">
                    <a:lnL>
                      <a:noFill/>
                    </a:lnL>
                    <a:lnR>
                      <a:noFill/>
                    </a:lnR>
                    <a:lnT>
                      <a:noFill/>
                    </a:lnT>
                    <a:lnB>
                      <a:noFill/>
                    </a:lnB>
                  </a:tcPr>
                </a:tc>
              </a:tr>
              <a:tr h="174075">
                <a:tc>
                  <a:txBody>
                    <a:bodyPr/>
                    <a:lstStyle/>
                    <a:p>
                      <a:r>
                        <a:rPr lang="en-US" sz="900">
                          <a:solidFill>
                            <a:schemeClr val="bg1"/>
                          </a:solidFill>
                        </a:rPr>
                        <a:t>HC-HD</a:t>
                      </a:r>
                    </a:p>
                  </a:txBody>
                  <a:tcPr marL="43519" marR="43519" marT="21759" marB="21759" anchor="ctr">
                    <a:lnL>
                      <a:noFill/>
                    </a:lnL>
                    <a:lnR>
                      <a:noFill/>
                    </a:lnR>
                    <a:lnT>
                      <a:noFill/>
                    </a:lnT>
                    <a:lnB>
                      <a:noFill/>
                    </a:lnB>
                  </a:tcPr>
                </a:tc>
                <a:tc>
                  <a:txBody>
                    <a:bodyPr/>
                    <a:lstStyle/>
                    <a:p>
                      <a:r>
                        <a:rPr lang="en-US" sz="900" dirty="0">
                          <a:solidFill>
                            <a:schemeClr val="bg1"/>
                          </a:solidFill>
                        </a:rPr>
                        <a:t>Ecuador</a:t>
                      </a:r>
                    </a:p>
                  </a:txBody>
                  <a:tcPr marL="43519" marR="43519" marT="21759" marB="21759" anchor="ctr">
                    <a:lnL>
                      <a:noFill/>
                    </a:lnL>
                    <a:lnR>
                      <a:noFill/>
                    </a:lnR>
                    <a:lnT>
                      <a:noFill/>
                    </a:lnT>
                    <a:lnB>
                      <a:noFill/>
                    </a:lnB>
                  </a:tcPr>
                </a:tc>
              </a:tr>
              <a:tr h="174075">
                <a:tc>
                  <a:txBody>
                    <a:bodyPr/>
                    <a:lstStyle/>
                    <a:p>
                      <a:r>
                        <a:rPr lang="en-US" sz="900">
                          <a:solidFill>
                            <a:schemeClr val="bg1"/>
                          </a:solidFill>
                        </a:rPr>
                        <a:t>YS</a:t>
                      </a:r>
                    </a:p>
                  </a:txBody>
                  <a:tcPr marL="43519" marR="43519" marT="21759" marB="21759" anchor="ctr">
                    <a:lnL>
                      <a:noFill/>
                    </a:lnL>
                    <a:lnR>
                      <a:noFill/>
                    </a:lnR>
                    <a:lnT>
                      <a:noFill/>
                    </a:lnT>
                    <a:lnB>
                      <a:noFill/>
                    </a:lnB>
                  </a:tcPr>
                </a:tc>
                <a:tc>
                  <a:txBody>
                    <a:bodyPr/>
                    <a:lstStyle/>
                    <a:p>
                      <a:r>
                        <a:rPr lang="en-US" sz="900" dirty="0">
                          <a:solidFill>
                            <a:schemeClr val="bg1"/>
                          </a:solidFill>
                        </a:rPr>
                        <a:t>El Salvador</a:t>
                      </a:r>
                    </a:p>
                  </a:txBody>
                  <a:tcPr marL="43519" marR="43519" marT="21759" marB="21759" anchor="ctr">
                    <a:lnL>
                      <a:noFill/>
                    </a:lnL>
                    <a:lnR>
                      <a:noFill/>
                    </a:lnR>
                    <a:lnT>
                      <a:noFill/>
                    </a:lnT>
                    <a:lnB>
                      <a:noFill/>
                    </a:lnB>
                  </a:tcPr>
                </a:tc>
              </a:tr>
              <a:tr h="174075">
                <a:tc>
                  <a:txBody>
                    <a:bodyPr/>
                    <a:lstStyle/>
                    <a:p>
                      <a:r>
                        <a:rPr lang="en-US" sz="900">
                          <a:solidFill>
                            <a:schemeClr val="bg1"/>
                          </a:solidFill>
                        </a:rPr>
                        <a:t>C5</a:t>
                      </a:r>
                    </a:p>
                  </a:txBody>
                  <a:tcPr marL="43519" marR="43519" marT="21759" marB="21759" anchor="ctr">
                    <a:lnL>
                      <a:noFill/>
                    </a:lnL>
                    <a:lnR>
                      <a:noFill/>
                    </a:lnR>
                    <a:lnT>
                      <a:noFill/>
                    </a:lnT>
                    <a:lnB>
                      <a:noFill/>
                    </a:lnB>
                  </a:tcPr>
                </a:tc>
                <a:tc>
                  <a:txBody>
                    <a:bodyPr/>
                    <a:lstStyle/>
                    <a:p>
                      <a:r>
                        <a:rPr lang="en-US" sz="900" dirty="0">
                          <a:solidFill>
                            <a:schemeClr val="bg1"/>
                          </a:solidFill>
                        </a:rPr>
                        <a:t>Gambia, The</a:t>
                      </a:r>
                    </a:p>
                  </a:txBody>
                  <a:tcPr marL="43519" marR="43519" marT="21759" marB="21759" anchor="ctr">
                    <a:lnL>
                      <a:noFill/>
                    </a:lnL>
                    <a:lnR>
                      <a:noFill/>
                    </a:lnR>
                    <a:lnT>
                      <a:noFill/>
                    </a:lnT>
                    <a:lnB>
                      <a:noFill/>
                    </a:lnB>
                  </a:tcPr>
                </a:tc>
              </a:tr>
              <a:tr h="174075">
                <a:tc>
                  <a:txBody>
                    <a:bodyPr/>
                    <a:lstStyle/>
                    <a:p>
                      <a:r>
                        <a:rPr lang="en-US" sz="900">
                          <a:solidFill>
                            <a:schemeClr val="bg1"/>
                          </a:solidFill>
                        </a:rPr>
                        <a:t>9G</a:t>
                      </a:r>
                    </a:p>
                  </a:txBody>
                  <a:tcPr marL="43519" marR="43519" marT="21759" marB="21759" anchor="ctr">
                    <a:lnL>
                      <a:noFill/>
                    </a:lnL>
                    <a:lnR>
                      <a:noFill/>
                    </a:lnR>
                    <a:lnT>
                      <a:noFill/>
                    </a:lnT>
                    <a:lnB>
                      <a:noFill/>
                    </a:lnB>
                  </a:tcPr>
                </a:tc>
                <a:tc>
                  <a:txBody>
                    <a:bodyPr/>
                    <a:lstStyle/>
                    <a:p>
                      <a:r>
                        <a:rPr lang="en-US" sz="900" dirty="0">
                          <a:solidFill>
                            <a:schemeClr val="bg1"/>
                          </a:solidFill>
                        </a:rPr>
                        <a:t>Ghana</a:t>
                      </a:r>
                    </a:p>
                  </a:txBody>
                  <a:tcPr marL="43519" marR="43519" marT="21759" marB="21759" anchor="ctr">
                    <a:lnL>
                      <a:noFill/>
                    </a:lnL>
                    <a:lnR>
                      <a:noFill/>
                    </a:lnR>
                    <a:lnT>
                      <a:noFill/>
                    </a:lnT>
                    <a:lnB>
                      <a:noFill/>
                    </a:lnB>
                  </a:tcPr>
                </a:tc>
              </a:tr>
              <a:tr h="174075">
                <a:tc>
                  <a:txBody>
                    <a:bodyPr/>
                    <a:lstStyle/>
                    <a:p>
                      <a:r>
                        <a:rPr lang="en-US" sz="900">
                          <a:solidFill>
                            <a:schemeClr val="bg1"/>
                          </a:solidFill>
                        </a:rPr>
                        <a:t>J3</a:t>
                      </a:r>
                    </a:p>
                  </a:txBody>
                  <a:tcPr marL="43519" marR="43519" marT="21759" marB="21759" anchor="ctr">
                    <a:lnL>
                      <a:noFill/>
                    </a:lnL>
                    <a:lnR>
                      <a:noFill/>
                    </a:lnR>
                    <a:lnT>
                      <a:noFill/>
                    </a:lnT>
                    <a:lnB>
                      <a:noFill/>
                    </a:lnB>
                  </a:tcPr>
                </a:tc>
                <a:tc>
                  <a:txBody>
                    <a:bodyPr/>
                    <a:lstStyle/>
                    <a:p>
                      <a:r>
                        <a:rPr lang="en-US" sz="900" dirty="0">
                          <a:solidFill>
                            <a:schemeClr val="bg1"/>
                          </a:solidFill>
                        </a:rPr>
                        <a:t>Grenada</a:t>
                      </a:r>
                    </a:p>
                  </a:txBody>
                  <a:tcPr marL="43519" marR="43519" marT="21759" marB="21759" anchor="ctr">
                    <a:lnL>
                      <a:noFill/>
                    </a:lnL>
                    <a:lnR>
                      <a:noFill/>
                    </a:lnR>
                    <a:lnT>
                      <a:noFill/>
                    </a:lnT>
                    <a:lnB>
                      <a:noFill/>
                    </a:lnB>
                  </a:tcPr>
                </a:tc>
              </a:tr>
              <a:tr h="174075">
                <a:tc>
                  <a:txBody>
                    <a:bodyPr/>
                    <a:lstStyle/>
                    <a:p>
                      <a:r>
                        <a:rPr lang="en-US" sz="900">
                          <a:solidFill>
                            <a:schemeClr val="bg1"/>
                          </a:solidFill>
                        </a:rPr>
                        <a:t>TG</a:t>
                      </a:r>
                    </a:p>
                  </a:txBody>
                  <a:tcPr marL="43519" marR="43519" marT="21759" marB="21759" anchor="ctr">
                    <a:lnL>
                      <a:noFill/>
                    </a:lnL>
                    <a:lnR>
                      <a:noFill/>
                    </a:lnR>
                    <a:lnT>
                      <a:noFill/>
                    </a:lnT>
                    <a:lnB>
                      <a:noFill/>
                    </a:lnB>
                  </a:tcPr>
                </a:tc>
                <a:tc>
                  <a:txBody>
                    <a:bodyPr/>
                    <a:lstStyle/>
                    <a:p>
                      <a:r>
                        <a:rPr lang="en-US" sz="900" dirty="0">
                          <a:solidFill>
                            <a:schemeClr val="bg1"/>
                          </a:solidFill>
                        </a:rPr>
                        <a:t>Guatemala</a:t>
                      </a:r>
                    </a:p>
                  </a:txBody>
                  <a:tcPr marL="43519" marR="43519" marT="21759" marB="21759" anchor="ctr">
                    <a:lnL>
                      <a:noFill/>
                    </a:lnL>
                    <a:lnR>
                      <a:noFill/>
                    </a:lnR>
                    <a:lnT>
                      <a:noFill/>
                    </a:lnT>
                    <a:lnB>
                      <a:noFill/>
                    </a:lnB>
                  </a:tcPr>
                </a:tc>
              </a:tr>
              <a:tr h="174075">
                <a:tc>
                  <a:txBody>
                    <a:bodyPr/>
                    <a:lstStyle/>
                    <a:p>
                      <a:r>
                        <a:rPr lang="en-US" sz="900">
                          <a:solidFill>
                            <a:schemeClr val="bg1"/>
                          </a:solidFill>
                        </a:rPr>
                        <a:t>8R</a:t>
                      </a:r>
                    </a:p>
                  </a:txBody>
                  <a:tcPr marL="43519" marR="43519" marT="21759" marB="21759" anchor="ctr">
                    <a:lnL>
                      <a:noFill/>
                    </a:lnL>
                    <a:lnR>
                      <a:noFill/>
                    </a:lnR>
                    <a:lnT>
                      <a:noFill/>
                    </a:lnT>
                    <a:lnB>
                      <a:noFill/>
                    </a:lnB>
                  </a:tcPr>
                </a:tc>
                <a:tc>
                  <a:txBody>
                    <a:bodyPr/>
                    <a:lstStyle/>
                    <a:p>
                      <a:r>
                        <a:rPr lang="en-US" sz="900" dirty="0">
                          <a:solidFill>
                            <a:schemeClr val="bg1"/>
                          </a:solidFill>
                        </a:rPr>
                        <a:t>Guyana</a:t>
                      </a:r>
                    </a:p>
                  </a:txBody>
                  <a:tcPr marL="43519" marR="43519" marT="21759" marB="21759" anchor="ctr">
                    <a:lnL>
                      <a:noFill/>
                    </a:lnL>
                    <a:lnR>
                      <a:noFill/>
                    </a:lnR>
                    <a:lnT>
                      <a:noFill/>
                    </a:lnT>
                    <a:lnB>
                      <a:noFill/>
                    </a:lnB>
                  </a:tcPr>
                </a:tc>
              </a:tr>
              <a:tr h="174075">
                <a:tc>
                  <a:txBody>
                    <a:bodyPr/>
                    <a:lstStyle/>
                    <a:p>
                      <a:r>
                        <a:rPr lang="en-US" sz="900">
                          <a:solidFill>
                            <a:schemeClr val="bg1"/>
                          </a:solidFill>
                        </a:rPr>
                        <a:t>HH</a:t>
                      </a:r>
                    </a:p>
                  </a:txBody>
                  <a:tcPr marL="43519" marR="43519" marT="21759" marB="21759" anchor="ctr">
                    <a:lnL>
                      <a:noFill/>
                    </a:lnL>
                    <a:lnR>
                      <a:noFill/>
                    </a:lnR>
                    <a:lnT>
                      <a:noFill/>
                    </a:lnT>
                    <a:lnB>
                      <a:noFill/>
                    </a:lnB>
                  </a:tcPr>
                </a:tc>
                <a:tc>
                  <a:txBody>
                    <a:bodyPr/>
                    <a:lstStyle/>
                    <a:p>
                      <a:r>
                        <a:rPr lang="en-US" sz="900" dirty="0">
                          <a:solidFill>
                            <a:schemeClr val="bg1"/>
                          </a:solidFill>
                        </a:rPr>
                        <a:t>Haiti</a:t>
                      </a:r>
                    </a:p>
                  </a:txBody>
                  <a:tcPr marL="43519" marR="43519" marT="21759" marB="21759" anchor="ctr">
                    <a:lnL>
                      <a:noFill/>
                    </a:lnL>
                    <a:lnR>
                      <a:noFill/>
                    </a:lnR>
                    <a:lnT>
                      <a:noFill/>
                    </a:lnT>
                    <a:lnB>
                      <a:noFill/>
                    </a:lnB>
                  </a:tcPr>
                </a:tc>
              </a:tr>
              <a:tr h="174075">
                <a:tc>
                  <a:txBody>
                    <a:bodyPr/>
                    <a:lstStyle/>
                    <a:p>
                      <a:r>
                        <a:rPr lang="en-US" sz="900">
                          <a:solidFill>
                            <a:schemeClr val="bg1"/>
                          </a:solidFill>
                        </a:rPr>
                        <a:t>HQ-HR</a:t>
                      </a:r>
                    </a:p>
                  </a:txBody>
                  <a:tcPr marL="43519" marR="43519" marT="21759" marB="21759" anchor="ctr">
                    <a:lnL>
                      <a:noFill/>
                    </a:lnL>
                    <a:lnR>
                      <a:noFill/>
                    </a:lnR>
                    <a:lnT>
                      <a:noFill/>
                    </a:lnT>
                    <a:lnB>
                      <a:noFill/>
                    </a:lnB>
                  </a:tcPr>
                </a:tc>
                <a:tc>
                  <a:txBody>
                    <a:bodyPr/>
                    <a:lstStyle/>
                    <a:p>
                      <a:r>
                        <a:rPr lang="en-US" sz="900" dirty="0">
                          <a:solidFill>
                            <a:schemeClr val="bg1"/>
                          </a:solidFill>
                        </a:rPr>
                        <a:t>Honduras</a:t>
                      </a:r>
                    </a:p>
                  </a:txBody>
                  <a:tcPr marL="43519" marR="43519" marT="21759" marB="21759" anchor="ctr">
                    <a:lnL>
                      <a:noFill/>
                    </a:lnL>
                    <a:lnR>
                      <a:noFill/>
                    </a:lnR>
                    <a:lnT>
                      <a:noFill/>
                    </a:lnT>
                    <a:lnB>
                      <a:noFill/>
                    </a:lnB>
                  </a:tcPr>
                </a:tc>
              </a:tr>
              <a:tr h="174075">
                <a:tc>
                  <a:txBody>
                    <a:bodyPr/>
                    <a:lstStyle/>
                    <a:p>
                      <a:r>
                        <a:rPr lang="en-US" sz="900">
                          <a:solidFill>
                            <a:schemeClr val="bg1"/>
                          </a:solidFill>
                        </a:rPr>
                        <a:t>4X, 4Z</a:t>
                      </a:r>
                    </a:p>
                  </a:txBody>
                  <a:tcPr marL="43519" marR="43519" marT="21759" marB="21759" anchor="ctr">
                    <a:lnL>
                      <a:noFill/>
                    </a:lnL>
                    <a:lnR>
                      <a:noFill/>
                    </a:lnR>
                    <a:lnT>
                      <a:noFill/>
                    </a:lnT>
                    <a:lnB>
                      <a:noFill/>
                    </a:lnB>
                  </a:tcPr>
                </a:tc>
                <a:tc>
                  <a:txBody>
                    <a:bodyPr/>
                    <a:lstStyle/>
                    <a:p>
                      <a:r>
                        <a:rPr lang="en-US" sz="900" dirty="0">
                          <a:solidFill>
                            <a:schemeClr val="bg1"/>
                          </a:solidFill>
                        </a:rPr>
                        <a:t>Israel</a:t>
                      </a:r>
                    </a:p>
                  </a:txBody>
                  <a:tcPr marL="43519" marR="43519" marT="21759" marB="21759" anchor="ctr">
                    <a:lnL>
                      <a:noFill/>
                    </a:lnL>
                    <a:lnR>
                      <a:noFill/>
                    </a:lnR>
                    <a:lnT>
                      <a:noFill/>
                    </a:lnT>
                    <a:lnB>
                      <a:noFill/>
                    </a:lnB>
                  </a:tcPr>
                </a:tc>
              </a:tr>
              <a:tr h="174075">
                <a:tc>
                  <a:txBody>
                    <a:bodyPr/>
                    <a:lstStyle/>
                    <a:p>
                      <a:r>
                        <a:rPr lang="en-US" sz="900">
                          <a:solidFill>
                            <a:schemeClr val="bg1"/>
                          </a:solidFill>
                        </a:rPr>
                        <a:t>6Y</a:t>
                      </a:r>
                    </a:p>
                  </a:txBody>
                  <a:tcPr marL="43519" marR="43519" marT="21759" marB="21759" anchor="ctr">
                    <a:lnL>
                      <a:noFill/>
                    </a:lnL>
                    <a:lnR>
                      <a:noFill/>
                    </a:lnR>
                    <a:lnT>
                      <a:noFill/>
                    </a:lnT>
                    <a:lnB>
                      <a:noFill/>
                    </a:lnB>
                  </a:tcPr>
                </a:tc>
                <a:tc>
                  <a:txBody>
                    <a:bodyPr/>
                    <a:lstStyle/>
                    <a:p>
                      <a:r>
                        <a:rPr lang="en-US" sz="900" dirty="0">
                          <a:solidFill>
                            <a:schemeClr val="bg1"/>
                          </a:solidFill>
                        </a:rPr>
                        <a:t>Jamaica</a:t>
                      </a:r>
                    </a:p>
                  </a:txBody>
                  <a:tcPr marL="43519" marR="43519" marT="21759" marB="21759" anchor="ctr">
                    <a:lnL>
                      <a:noFill/>
                    </a:lnL>
                    <a:lnR>
                      <a:noFill/>
                    </a:lnR>
                    <a:lnT>
                      <a:noFill/>
                    </a:lnT>
                    <a:lnB>
                      <a:noFill/>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913344179"/>
              </p:ext>
            </p:extLst>
          </p:nvPr>
        </p:nvGraphicFramePr>
        <p:xfrm>
          <a:off x="5981700" y="1143000"/>
          <a:ext cx="2514600" cy="4697664"/>
        </p:xfrm>
        <a:graphic>
          <a:graphicData uri="http://schemas.openxmlformats.org/drawingml/2006/table">
            <a:tbl>
              <a:tblPr/>
              <a:tblGrid>
                <a:gridCol w="1257300"/>
                <a:gridCol w="1257300"/>
              </a:tblGrid>
              <a:tr h="182232">
                <a:tc>
                  <a:txBody>
                    <a:bodyPr/>
                    <a:lstStyle/>
                    <a:p>
                      <a:r>
                        <a:rPr lang="en-US" sz="900" dirty="0">
                          <a:solidFill>
                            <a:schemeClr val="bg1"/>
                          </a:solidFill>
                        </a:rPr>
                        <a:t>JY</a:t>
                      </a:r>
                    </a:p>
                  </a:txBody>
                  <a:tcPr marL="47145" marR="47145" marT="23573" marB="23573" anchor="ctr">
                    <a:lnL>
                      <a:noFill/>
                    </a:lnL>
                    <a:lnR>
                      <a:noFill/>
                    </a:lnR>
                    <a:lnT>
                      <a:noFill/>
                    </a:lnT>
                    <a:lnB>
                      <a:noFill/>
                    </a:lnB>
                  </a:tcPr>
                </a:tc>
                <a:tc>
                  <a:txBody>
                    <a:bodyPr/>
                    <a:lstStyle/>
                    <a:p>
                      <a:r>
                        <a:rPr lang="en-US" sz="900">
                          <a:solidFill>
                            <a:schemeClr val="bg1"/>
                          </a:solidFill>
                        </a:rPr>
                        <a:t>Jordan</a:t>
                      </a:r>
                    </a:p>
                  </a:txBody>
                  <a:tcPr marL="47145" marR="47145" marT="23573" marB="23573" anchor="ctr">
                    <a:lnL>
                      <a:noFill/>
                    </a:lnL>
                    <a:lnR>
                      <a:noFill/>
                    </a:lnR>
                    <a:lnT>
                      <a:noFill/>
                    </a:lnT>
                    <a:lnB>
                      <a:noFill/>
                    </a:lnB>
                  </a:tcPr>
                </a:tc>
              </a:tr>
              <a:tr h="182232">
                <a:tc>
                  <a:txBody>
                    <a:bodyPr/>
                    <a:lstStyle/>
                    <a:p>
                      <a:r>
                        <a:rPr lang="en-US" sz="900" dirty="0">
                          <a:solidFill>
                            <a:schemeClr val="bg1"/>
                          </a:solidFill>
                        </a:rPr>
                        <a:t>EL</a:t>
                      </a:r>
                    </a:p>
                  </a:txBody>
                  <a:tcPr marL="47145" marR="47145" marT="23573" marB="23573" anchor="ctr">
                    <a:lnL>
                      <a:noFill/>
                    </a:lnL>
                    <a:lnR>
                      <a:noFill/>
                    </a:lnR>
                    <a:lnT>
                      <a:noFill/>
                    </a:lnT>
                    <a:lnB>
                      <a:noFill/>
                    </a:lnB>
                  </a:tcPr>
                </a:tc>
                <a:tc>
                  <a:txBody>
                    <a:bodyPr/>
                    <a:lstStyle/>
                    <a:p>
                      <a:r>
                        <a:rPr lang="en-US" sz="900">
                          <a:solidFill>
                            <a:schemeClr val="bg1"/>
                          </a:solidFill>
                        </a:rPr>
                        <a:t>Liberia</a:t>
                      </a:r>
                    </a:p>
                  </a:txBody>
                  <a:tcPr marL="47145" marR="47145" marT="23573" marB="23573" anchor="ctr">
                    <a:lnL>
                      <a:noFill/>
                    </a:lnL>
                    <a:lnR>
                      <a:noFill/>
                    </a:lnR>
                    <a:lnT>
                      <a:noFill/>
                    </a:lnT>
                    <a:lnB>
                      <a:noFill/>
                    </a:lnB>
                  </a:tcPr>
                </a:tc>
              </a:tr>
              <a:tr h="182232">
                <a:tc>
                  <a:txBody>
                    <a:bodyPr/>
                    <a:lstStyle/>
                    <a:p>
                      <a:r>
                        <a:rPr lang="en-US" sz="900" dirty="0">
                          <a:solidFill>
                            <a:schemeClr val="bg1"/>
                          </a:solidFill>
                        </a:rPr>
                        <a:t>V7</a:t>
                      </a:r>
                    </a:p>
                  </a:txBody>
                  <a:tcPr marL="47145" marR="47145" marT="23573" marB="23573" anchor="ctr">
                    <a:lnL>
                      <a:noFill/>
                    </a:lnL>
                    <a:lnR>
                      <a:noFill/>
                    </a:lnR>
                    <a:lnT>
                      <a:noFill/>
                    </a:lnT>
                    <a:lnB>
                      <a:noFill/>
                    </a:lnB>
                  </a:tcPr>
                </a:tc>
                <a:tc>
                  <a:txBody>
                    <a:bodyPr/>
                    <a:lstStyle/>
                    <a:p>
                      <a:r>
                        <a:rPr lang="en-US" sz="900">
                          <a:solidFill>
                            <a:schemeClr val="bg1"/>
                          </a:solidFill>
                        </a:rPr>
                        <a:t>Marshall Islands</a:t>
                      </a:r>
                    </a:p>
                  </a:txBody>
                  <a:tcPr marL="47145" marR="47145" marT="23573" marB="23573" anchor="ctr">
                    <a:lnL>
                      <a:noFill/>
                    </a:lnL>
                    <a:lnR>
                      <a:noFill/>
                    </a:lnR>
                    <a:lnT>
                      <a:noFill/>
                    </a:lnT>
                    <a:lnB>
                      <a:noFill/>
                    </a:lnB>
                  </a:tcPr>
                </a:tc>
              </a:tr>
              <a:tr h="182232">
                <a:tc>
                  <a:txBody>
                    <a:bodyPr/>
                    <a:lstStyle/>
                    <a:p>
                      <a:r>
                        <a:rPr lang="en-US" sz="900" dirty="0">
                          <a:solidFill>
                            <a:schemeClr val="bg1"/>
                          </a:solidFill>
                        </a:rPr>
                        <a:t>XA-XI</a:t>
                      </a:r>
                    </a:p>
                  </a:txBody>
                  <a:tcPr marL="47145" marR="47145" marT="23573" marB="23573" anchor="ctr">
                    <a:lnL>
                      <a:noFill/>
                    </a:lnL>
                    <a:lnR>
                      <a:noFill/>
                    </a:lnR>
                    <a:lnT>
                      <a:noFill/>
                    </a:lnT>
                    <a:lnB>
                      <a:noFill/>
                    </a:lnB>
                  </a:tcPr>
                </a:tc>
                <a:tc>
                  <a:txBody>
                    <a:bodyPr/>
                    <a:lstStyle/>
                    <a:p>
                      <a:r>
                        <a:rPr lang="en-US" sz="900">
                          <a:solidFill>
                            <a:schemeClr val="bg1"/>
                          </a:solidFill>
                        </a:rPr>
                        <a:t>Mexico</a:t>
                      </a:r>
                    </a:p>
                  </a:txBody>
                  <a:tcPr marL="47145" marR="47145" marT="23573" marB="23573" anchor="ctr">
                    <a:lnL>
                      <a:noFill/>
                    </a:lnL>
                    <a:lnR>
                      <a:noFill/>
                    </a:lnR>
                    <a:lnT>
                      <a:noFill/>
                    </a:lnT>
                    <a:lnB>
                      <a:noFill/>
                    </a:lnB>
                  </a:tcPr>
                </a:tc>
              </a:tr>
              <a:tr h="182232">
                <a:tc>
                  <a:txBody>
                    <a:bodyPr/>
                    <a:lstStyle/>
                    <a:p>
                      <a:r>
                        <a:rPr lang="en-US" sz="900" dirty="0">
                          <a:solidFill>
                            <a:schemeClr val="bg1"/>
                          </a:solidFill>
                        </a:rPr>
                        <a:t>V6</a:t>
                      </a:r>
                    </a:p>
                  </a:txBody>
                  <a:tcPr marL="47145" marR="47145" marT="23573" marB="23573" anchor="ctr">
                    <a:lnL>
                      <a:noFill/>
                    </a:lnL>
                    <a:lnR>
                      <a:noFill/>
                    </a:lnR>
                    <a:lnT>
                      <a:noFill/>
                    </a:lnT>
                    <a:lnB>
                      <a:noFill/>
                    </a:lnB>
                  </a:tcPr>
                </a:tc>
                <a:tc>
                  <a:txBody>
                    <a:bodyPr/>
                    <a:lstStyle/>
                    <a:p>
                      <a:r>
                        <a:rPr lang="en-US" sz="900">
                          <a:solidFill>
                            <a:schemeClr val="bg1"/>
                          </a:solidFill>
                        </a:rPr>
                        <a:t>Micronesia, Federated States of</a:t>
                      </a:r>
                    </a:p>
                  </a:txBody>
                  <a:tcPr marL="47145" marR="47145" marT="23573" marB="23573" anchor="ctr">
                    <a:lnL>
                      <a:noFill/>
                    </a:lnL>
                    <a:lnR>
                      <a:noFill/>
                    </a:lnR>
                    <a:lnT>
                      <a:noFill/>
                    </a:lnT>
                    <a:lnB>
                      <a:noFill/>
                    </a:lnB>
                  </a:tcPr>
                </a:tc>
              </a:tr>
              <a:tr h="182232">
                <a:tc>
                  <a:txBody>
                    <a:bodyPr/>
                    <a:lstStyle/>
                    <a:p>
                      <a:r>
                        <a:rPr lang="en-US" sz="900" dirty="0">
                          <a:solidFill>
                            <a:schemeClr val="bg1"/>
                          </a:solidFill>
                        </a:rPr>
                        <a:t>YN</a:t>
                      </a:r>
                    </a:p>
                  </a:txBody>
                  <a:tcPr marL="47145" marR="47145" marT="23573" marB="23573" anchor="ctr">
                    <a:lnL>
                      <a:noFill/>
                    </a:lnL>
                    <a:lnR>
                      <a:noFill/>
                    </a:lnR>
                    <a:lnT>
                      <a:noFill/>
                    </a:lnT>
                    <a:lnB>
                      <a:noFill/>
                    </a:lnB>
                  </a:tcPr>
                </a:tc>
                <a:tc>
                  <a:txBody>
                    <a:bodyPr/>
                    <a:lstStyle/>
                    <a:p>
                      <a:r>
                        <a:rPr lang="en-US" sz="900">
                          <a:solidFill>
                            <a:schemeClr val="bg1"/>
                          </a:solidFill>
                        </a:rPr>
                        <a:t>Nicaragua</a:t>
                      </a:r>
                    </a:p>
                  </a:txBody>
                  <a:tcPr marL="47145" marR="47145" marT="23573" marB="23573" anchor="ctr">
                    <a:lnL>
                      <a:noFill/>
                    </a:lnL>
                    <a:lnR>
                      <a:noFill/>
                    </a:lnR>
                    <a:lnT>
                      <a:noFill/>
                    </a:lnT>
                    <a:lnB>
                      <a:noFill/>
                    </a:lnB>
                  </a:tcPr>
                </a:tc>
              </a:tr>
              <a:tr h="182232">
                <a:tc>
                  <a:txBody>
                    <a:bodyPr/>
                    <a:lstStyle/>
                    <a:p>
                      <a:r>
                        <a:rPr lang="en-US" sz="900" dirty="0">
                          <a:solidFill>
                            <a:schemeClr val="bg1"/>
                          </a:solidFill>
                        </a:rPr>
                        <a:t>HO-HP</a:t>
                      </a:r>
                    </a:p>
                  </a:txBody>
                  <a:tcPr marL="47145" marR="47145" marT="23573" marB="23573" anchor="ctr">
                    <a:lnL>
                      <a:noFill/>
                    </a:lnL>
                    <a:lnR>
                      <a:noFill/>
                    </a:lnR>
                    <a:lnT>
                      <a:noFill/>
                    </a:lnT>
                    <a:lnB>
                      <a:noFill/>
                    </a:lnB>
                  </a:tcPr>
                </a:tc>
                <a:tc>
                  <a:txBody>
                    <a:bodyPr/>
                    <a:lstStyle/>
                    <a:p>
                      <a:r>
                        <a:rPr lang="en-US" sz="900">
                          <a:solidFill>
                            <a:schemeClr val="bg1"/>
                          </a:solidFill>
                        </a:rPr>
                        <a:t>Panama</a:t>
                      </a:r>
                    </a:p>
                  </a:txBody>
                  <a:tcPr marL="47145" marR="47145" marT="23573" marB="23573" anchor="ctr">
                    <a:lnL>
                      <a:noFill/>
                    </a:lnL>
                    <a:lnR>
                      <a:noFill/>
                    </a:lnR>
                    <a:lnT>
                      <a:noFill/>
                    </a:lnT>
                    <a:lnB>
                      <a:noFill/>
                    </a:lnB>
                  </a:tcPr>
                </a:tc>
              </a:tr>
              <a:tr h="182232">
                <a:tc>
                  <a:txBody>
                    <a:bodyPr/>
                    <a:lstStyle/>
                    <a:p>
                      <a:r>
                        <a:rPr lang="en-US" sz="900" dirty="0">
                          <a:solidFill>
                            <a:schemeClr val="bg1"/>
                          </a:solidFill>
                        </a:rPr>
                        <a:t>ZP</a:t>
                      </a:r>
                    </a:p>
                  </a:txBody>
                  <a:tcPr marL="47145" marR="47145" marT="23573" marB="23573" anchor="ctr">
                    <a:lnL>
                      <a:noFill/>
                    </a:lnL>
                    <a:lnR>
                      <a:noFill/>
                    </a:lnR>
                    <a:lnT>
                      <a:noFill/>
                    </a:lnT>
                    <a:lnB>
                      <a:noFill/>
                    </a:lnB>
                  </a:tcPr>
                </a:tc>
                <a:tc>
                  <a:txBody>
                    <a:bodyPr/>
                    <a:lstStyle/>
                    <a:p>
                      <a:r>
                        <a:rPr lang="en-US" sz="900">
                          <a:solidFill>
                            <a:schemeClr val="bg1"/>
                          </a:solidFill>
                        </a:rPr>
                        <a:t>Paraguay</a:t>
                      </a:r>
                    </a:p>
                  </a:txBody>
                  <a:tcPr marL="47145" marR="47145" marT="23573" marB="23573" anchor="ctr">
                    <a:lnL>
                      <a:noFill/>
                    </a:lnL>
                    <a:lnR>
                      <a:noFill/>
                    </a:lnR>
                    <a:lnT>
                      <a:noFill/>
                    </a:lnT>
                    <a:lnB>
                      <a:noFill/>
                    </a:lnB>
                  </a:tcPr>
                </a:tc>
              </a:tr>
              <a:tr h="182232">
                <a:tc>
                  <a:txBody>
                    <a:bodyPr/>
                    <a:lstStyle/>
                    <a:p>
                      <a:r>
                        <a:rPr lang="en-US" sz="900" dirty="0">
                          <a:solidFill>
                            <a:schemeClr val="bg1"/>
                          </a:solidFill>
                        </a:rPr>
                        <a:t>OA-OC</a:t>
                      </a:r>
                    </a:p>
                  </a:txBody>
                  <a:tcPr marL="47145" marR="47145" marT="23573" marB="23573" anchor="ctr">
                    <a:lnL>
                      <a:noFill/>
                    </a:lnL>
                    <a:lnR>
                      <a:noFill/>
                    </a:lnR>
                    <a:lnT>
                      <a:noFill/>
                    </a:lnT>
                    <a:lnB>
                      <a:noFill/>
                    </a:lnB>
                  </a:tcPr>
                </a:tc>
                <a:tc>
                  <a:txBody>
                    <a:bodyPr/>
                    <a:lstStyle/>
                    <a:p>
                      <a:r>
                        <a:rPr lang="en-US" sz="900">
                          <a:solidFill>
                            <a:schemeClr val="bg1"/>
                          </a:solidFill>
                        </a:rPr>
                        <a:t>Peru</a:t>
                      </a:r>
                    </a:p>
                  </a:txBody>
                  <a:tcPr marL="47145" marR="47145" marT="23573" marB="23573" anchor="ctr">
                    <a:lnL>
                      <a:noFill/>
                    </a:lnL>
                    <a:lnR>
                      <a:noFill/>
                    </a:lnR>
                    <a:lnT>
                      <a:noFill/>
                    </a:lnT>
                    <a:lnB>
                      <a:noFill/>
                    </a:lnB>
                  </a:tcPr>
                </a:tc>
              </a:tr>
              <a:tr h="182232">
                <a:tc>
                  <a:txBody>
                    <a:bodyPr/>
                    <a:lstStyle/>
                    <a:p>
                      <a:r>
                        <a:rPr lang="en-US" sz="900" dirty="0">
                          <a:solidFill>
                            <a:schemeClr val="bg1"/>
                          </a:solidFill>
                        </a:rPr>
                        <a:t>DU-DZ</a:t>
                      </a:r>
                    </a:p>
                  </a:txBody>
                  <a:tcPr marL="47145" marR="47145" marT="23573" marB="23573" anchor="ctr">
                    <a:lnL>
                      <a:noFill/>
                    </a:lnL>
                    <a:lnR>
                      <a:noFill/>
                    </a:lnR>
                    <a:lnT>
                      <a:noFill/>
                    </a:lnT>
                    <a:lnB>
                      <a:noFill/>
                    </a:lnB>
                  </a:tcPr>
                </a:tc>
                <a:tc>
                  <a:txBody>
                    <a:bodyPr/>
                    <a:lstStyle/>
                    <a:p>
                      <a:r>
                        <a:rPr lang="en-US" sz="900">
                          <a:solidFill>
                            <a:schemeClr val="bg1"/>
                          </a:solidFill>
                        </a:rPr>
                        <a:t>Philippines</a:t>
                      </a:r>
                    </a:p>
                  </a:txBody>
                  <a:tcPr marL="47145" marR="47145" marT="23573" marB="23573" anchor="ctr">
                    <a:lnL>
                      <a:noFill/>
                    </a:lnL>
                    <a:lnR>
                      <a:noFill/>
                    </a:lnR>
                    <a:lnT>
                      <a:noFill/>
                    </a:lnT>
                    <a:lnB>
                      <a:noFill/>
                    </a:lnB>
                  </a:tcPr>
                </a:tc>
              </a:tr>
              <a:tr h="182232">
                <a:tc>
                  <a:txBody>
                    <a:bodyPr/>
                    <a:lstStyle/>
                    <a:p>
                      <a:r>
                        <a:rPr lang="en-US" sz="900">
                          <a:solidFill>
                            <a:schemeClr val="bg1"/>
                          </a:solidFill>
                        </a:rPr>
                        <a:t>VR6</a:t>
                      </a:r>
                    </a:p>
                  </a:txBody>
                  <a:tcPr marL="47145" marR="47145" marT="23573" marB="23573" anchor="ctr">
                    <a:lnL>
                      <a:noFill/>
                    </a:lnL>
                    <a:lnR>
                      <a:noFill/>
                    </a:lnR>
                    <a:lnT>
                      <a:noFill/>
                    </a:lnT>
                    <a:lnB>
                      <a:noFill/>
                    </a:lnB>
                  </a:tcPr>
                </a:tc>
                <a:tc>
                  <a:txBody>
                    <a:bodyPr/>
                    <a:lstStyle/>
                    <a:p>
                      <a:r>
                        <a:rPr lang="en-US" sz="900" dirty="0">
                          <a:solidFill>
                            <a:schemeClr val="bg1"/>
                          </a:solidFill>
                        </a:rPr>
                        <a:t>Pitcairn Island*</a:t>
                      </a:r>
                    </a:p>
                  </a:txBody>
                  <a:tcPr marL="47145" marR="47145" marT="23573" marB="23573" anchor="ctr">
                    <a:lnL>
                      <a:noFill/>
                    </a:lnL>
                    <a:lnR>
                      <a:noFill/>
                    </a:lnR>
                    <a:lnT>
                      <a:noFill/>
                    </a:lnT>
                    <a:lnB>
                      <a:noFill/>
                    </a:lnB>
                  </a:tcPr>
                </a:tc>
              </a:tr>
              <a:tr h="182232">
                <a:tc>
                  <a:txBody>
                    <a:bodyPr/>
                    <a:lstStyle/>
                    <a:p>
                      <a:r>
                        <a:rPr lang="en-US" sz="900">
                          <a:solidFill>
                            <a:schemeClr val="bg1"/>
                          </a:solidFill>
                        </a:rPr>
                        <a:t>V4</a:t>
                      </a:r>
                    </a:p>
                  </a:txBody>
                  <a:tcPr marL="47145" marR="47145" marT="23573" marB="23573" anchor="ctr">
                    <a:lnL>
                      <a:noFill/>
                    </a:lnL>
                    <a:lnR>
                      <a:noFill/>
                    </a:lnR>
                    <a:lnT>
                      <a:noFill/>
                    </a:lnT>
                    <a:lnB>
                      <a:noFill/>
                    </a:lnB>
                  </a:tcPr>
                </a:tc>
                <a:tc>
                  <a:txBody>
                    <a:bodyPr/>
                    <a:lstStyle/>
                    <a:p>
                      <a:r>
                        <a:rPr lang="en-US" sz="900" dirty="0">
                          <a:solidFill>
                            <a:schemeClr val="bg1"/>
                          </a:solidFill>
                        </a:rPr>
                        <a:t>St. Kitts/Nevis</a:t>
                      </a:r>
                    </a:p>
                  </a:txBody>
                  <a:tcPr marL="47145" marR="47145" marT="23573" marB="23573" anchor="ctr">
                    <a:lnL>
                      <a:noFill/>
                    </a:lnL>
                    <a:lnR>
                      <a:noFill/>
                    </a:lnR>
                    <a:lnT>
                      <a:noFill/>
                    </a:lnT>
                    <a:lnB>
                      <a:noFill/>
                    </a:lnB>
                  </a:tcPr>
                </a:tc>
              </a:tr>
              <a:tr h="182232">
                <a:tc>
                  <a:txBody>
                    <a:bodyPr/>
                    <a:lstStyle/>
                    <a:p>
                      <a:r>
                        <a:rPr lang="en-US" sz="900">
                          <a:solidFill>
                            <a:schemeClr val="bg1"/>
                          </a:solidFill>
                        </a:rPr>
                        <a:t>J6</a:t>
                      </a:r>
                    </a:p>
                  </a:txBody>
                  <a:tcPr marL="47145" marR="47145" marT="23573" marB="23573" anchor="ctr">
                    <a:lnL>
                      <a:noFill/>
                    </a:lnL>
                    <a:lnR>
                      <a:noFill/>
                    </a:lnR>
                    <a:lnT>
                      <a:noFill/>
                    </a:lnT>
                    <a:lnB>
                      <a:noFill/>
                    </a:lnB>
                  </a:tcPr>
                </a:tc>
                <a:tc>
                  <a:txBody>
                    <a:bodyPr/>
                    <a:lstStyle/>
                    <a:p>
                      <a:r>
                        <a:rPr lang="en-US" sz="900" dirty="0">
                          <a:solidFill>
                            <a:schemeClr val="bg1"/>
                          </a:solidFill>
                        </a:rPr>
                        <a:t>St. Lucia</a:t>
                      </a:r>
                    </a:p>
                  </a:txBody>
                  <a:tcPr marL="47145" marR="47145" marT="23573" marB="23573" anchor="ctr">
                    <a:lnL>
                      <a:noFill/>
                    </a:lnL>
                    <a:lnR>
                      <a:noFill/>
                    </a:lnR>
                    <a:lnT>
                      <a:noFill/>
                    </a:lnT>
                    <a:lnB>
                      <a:noFill/>
                    </a:lnB>
                  </a:tcPr>
                </a:tc>
              </a:tr>
              <a:tr h="182232">
                <a:tc>
                  <a:txBody>
                    <a:bodyPr/>
                    <a:lstStyle/>
                    <a:p>
                      <a:r>
                        <a:rPr lang="en-US" sz="900">
                          <a:solidFill>
                            <a:schemeClr val="bg1"/>
                          </a:solidFill>
                        </a:rPr>
                        <a:t>J8</a:t>
                      </a:r>
                    </a:p>
                  </a:txBody>
                  <a:tcPr marL="47145" marR="47145" marT="23573" marB="23573" anchor="ctr">
                    <a:lnL>
                      <a:noFill/>
                    </a:lnL>
                    <a:lnR>
                      <a:noFill/>
                    </a:lnR>
                    <a:lnT>
                      <a:noFill/>
                    </a:lnT>
                    <a:lnB>
                      <a:noFill/>
                    </a:lnB>
                  </a:tcPr>
                </a:tc>
                <a:tc>
                  <a:txBody>
                    <a:bodyPr/>
                    <a:lstStyle/>
                    <a:p>
                      <a:r>
                        <a:rPr lang="en-US" sz="900" dirty="0">
                          <a:solidFill>
                            <a:schemeClr val="bg1"/>
                          </a:solidFill>
                        </a:rPr>
                        <a:t>St. Vincent and the Grenadines</a:t>
                      </a:r>
                    </a:p>
                  </a:txBody>
                  <a:tcPr marL="47145" marR="47145" marT="23573" marB="23573" anchor="ctr">
                    <a:lnL>
                      <a:noFill/>
                    </a:lnL>
                    <a:lnR>
                      <a:noFill/>
                    </a:lnR>
                    <a:lnT>
                      <a:noFill/>
                    </a:lnT>
                    <a:lnB>
                      <a:noFill/>
                    </a:lnB>
                  </a:tcPr>
                </a:tc>
              </a:tr>
              <a:tr h="182232">
                <a:tc>
                  <a:txBody>
                    <a:bodyPr/>
                    <a:lstStyle/>
                    <a:p>
                      <a:r>
                        <a:rPr lang="en-US" sz="900">
                          <a:solidFill>
                            <a:schemeClr val="bg1"/>
                          </a:solidFill>
                        </a:rPr>
                        <a:t>9L</a:t>
                      </a:r>
                    </a:p>
                  </a:txBody>
                  <a:tcPr marL="47145" marR="47145" marT="23573" marB="23573" anchor="ctr">
                    <a:lnL>
                      <a:noFill/>
                    </a:lnL>
                    <a:lnR>
                      <a:noFill/>
                    </a:lnR>
                    <a:lnT>
                      <a:noFill/>
                    </a:lnT>
                    <a:lnB>
                      <a:noFill/>
                    </a:lnB>
                  </a:tcPr>
                </a:tc>
                <a:tc>
                  <a:txBody>
                    <a:bodyPr/>
                    <a:lstStyle/>
                    <a:p>
                      <a:r>
                        <a:rPr lang="en-US" sz="900" dirty="0">
                          <a:solidFill>
                            <a:schemeClr val="bg1"/>
                          </a:solidFill>
                        </a:rPr>
                        <a:t>Sierra Leone</a:t>
                      </a:r>
                    </a:p>
                  </a:txBody>
                  <a:tcPr marL="47145" marR="47145" marT="23573" marB="23573" anchor="ctr">
                    <a:lnL>
                      <a:noFill/>
                    </a:lnL>
                    <a:lnR>
                      <a:noFill/>
                    </a:lnR>
                    <a:lnT>
                      <a:noFill/>
                    </a:lnT>
                    <a:lnB>
                      <a:noFill/>
                    </a:lnB>
                  </a:tcPr>
                </a:tc>
              </a:tr>
              <a:tr h="182232">
                <a:tc>
                  <a:txBody>
                    <a:bodyPr/>
                    <a:lstStyle/>
                    <a:p>
                      <a:r>
                        <a:rPr lang="en-US" sz="900">
                          <a:solidFill>
                            <a:schemeClr val="bg1"/>
                          </a:solidFill>
                        </a:rPr>
                        <a:t>ZR-ZU</a:t>
                      </a:r>
                    </a:p>
                  </a:txBody>
                  <a:tcPr marL="47145" marR="47145" marT="23573" marB="23573" anchor="ctr">
                    <a:lnL>
                      <a:noFill/>
                    </a:lnL>
                    <a:lnR>
                      <a:noFill/>
                    </a:lnR>
                    <a:lnT>
                      <a:noFill/>
                    </a:lnT>
                    <a:lnB>
                      <a:noFill/>
                    </a:lnB>
                  </a:tcPr>
                </a:tc>
                <a:tc>
                  <a:txBody>
                    <a:bodyPr/>
                    <a:lstStyle/>
                    <a:p>
                      <a:r>
                        <a:rPr lang="en-US" sz="900" dirty="0">
                          <a:solidFill>
                            <a:schemeClr val="bg1"/>
                          </a:solidFill>
                        </a:rPr>
                        <a:t>South Africa</a:t>
                      </a:r>
                    </a:p>
                  </a:txBody>
                  <a:tcPr marL="47145" marR="47145" marT="23573" marB="23573" anchor="ctr">
                    <a:lnL>
                      <a:noFill/>
                    </a:lnL>
                    <a:lnR>
                      <a:noFill/>
                    </a:lnR>
                    <a:lnT>
                      <a:noFill/>
                    </a:lnT>
                    <a:lnB>
                      <a:noFill/>
                    </a:lnB>
                  </a:tcPr>
                </a:tc>
              </a:tr>
              <a:tr h="182232">
                <a:tc>
                  <a:txBody>
                    <a:bodyPr/>
                    <a:lstStyle/>
                    <a:p>
                      <a:r>
                        <a:rPr lang="en-US" sz="900">
                          <a:solidFill>
                            <a:schemeClr val="bg1"/>
                          </a:solidFill>
                        </a:rPr>
                        <a:t>3DA</a:t>
                      </a:r>
                    </a:p>
                  </a:txBody>
                  <a:tcPr marL="47145" marR="47145" marT="23573" marB="23573" anchor="ctr">
                    <a:lnL>
                      <a:noFill/>
                    </a:lnL>
                    <a:lnR>
                      <a:noFill/>
                    </a:lnR>
                    <a:lnT>
                      <a:noFill/>
                    </a:lnT>
                    <a:lnB>
                      <a:noFill/>
                    </a:lnB>
                  </a:tcPr>
                </a:tc>
                <a:tc>
                  <a:txBody>
                    <a:bodyPr/>
                    <a:lstStyle/>
                    <a:p>
                      <a:r>
                        <a:rPr lang="en-US" sz="900" dirty="0">
                          <a:solidFill>
                            <a:schemeClr val="bg1"/>
                          </a:solidFill>
                        </a:rPr>
                        <a:t>Swaziland</a:t>
                      </a:r>
                    </a:p>
                  </a:txBody>
                  <a:tcPr marL="47145" marR="47145" marT="23573" marB="23573" anchor="ctr">
                    <a:lnL>
                      <a:noFill/>
                    </a:lnL>
                    <a:lnR>
                      <a:noFill/>
                    </a:lnR>
                    <a:lnT>
                      <a:noFill/>
                    </a:lnT>
                    <a:lnB>
                      <a:noFill/>
                    </a:lnB>
                  </a:tcPr>
                </a:tc>
              </a:tr>
              <a:tr h="182232">
                <a:tc>
                  <a:txBody>
                    <a:bodyPr/>
                    <a:lstStyle/>
                    <a:p>
                      <a:r>
                        <a:rPr lang="en-US" sz="900">
                          <a:solidFill>
                            <a:schemeClr val="bg1"/>
                          </a:solidFill>
                        </a:rPr>
                        <a:t>9Y-9Z</a:t>
                      </a:r>
                    </a:p>
                  </a:txBody>
                  <a:tcPr marL="47145" marR="47145" marT="23573" marB="23573" anchor="ctr">
                    <a:lnL>
                      <a:noFill/>
                    </a:lnL>
                    <a:lnR>
                      <a:noFill/>
                    </a:lnR>
                    <a:lnT>
                      <a:noFill/>
                    </a:lnT>
                    <a:lnB>
                      <a:noFill/>
                    </a:lnB>
                  </a:tcPr>
                </a:tc>
                <a:tc>
                  <a:txBody>
                    <a:bodyPr/>
                    <a:lstStyle/>
                    <a:p>
                      <a:r>
                        <a:rPr lang="en-US" sz="900" dirty="0">
                          <a:solidFill>
                            <a:schemeClr val="bg1"/>
                          </a:solidFill>
                        </a:rPr>
                        <a:t>Trinidad/Tobago</a:t>
                      </a:r>
                    </a:p>
                  </a:txBody>
                  <a:tcPr marL="47145" marR="47145" marT="23573" marB="23573" anchor="ctr">
                    <a:lnL>
                      <a:noFill/>
                    </a:lnL>
                    <a:lnR>
                      <a:noFill/>
                    </a:lnR>
                    <a:lnT>
                      <a:noFill/>
                    </a:lnT>
                    <a:lnB>
                      <a:noFill/>
                    </a:lnB>
                  </a:tcPr>
                </a:tc>
              </a:tr>
              <a:tr h="182232">
                <a:tc>
                  <a:txBody>
                    <a:bodyPr/>
                    <a:lstStyle/>
                    <a:p>
                      <a:r>
                        <a:rPr lang="en-US" sz="900">
                          <a:solidFill>
                            <a:schemeClr val="bg1"/>
                          </a:solidFill>
                        </a:rPr>
                        <a:t>TA-TC</a:t>
                      </a:r>
                    </a:p>
                  </a:txBody>
                  <a:tcPr marL="47145" marR="47145" marT="23573" marB="23573" anchor="ctr">
                    <a:lnL>
                      <a:noFill/>
                    </a:lnL>
                    <a:lnR>
                      <a:noFill/>
                    </a:lnR>
                    <a:lnT>
                      <a:noFill/>
                    </a:lnT>
                    <a:lnB>
                      <a:noFill/>
                    </a:lnB>
                  </a:tcPr>
                </a:tc>
                <a:tc>
                  <a:txBody>
                    <a:bodyPr/>
                    <a:lstStyle/>
                    <a:p>
                      <a:r>
                        <a:rPr lang="en-US" sz="900" dirty="0">
                          <a:solidFill>
                            <a:schemeClr val="bg1"/>
                          </a:solidFill>
                        </a:rPr>
                        <a:t>Turkey</a:t>
                      </a:r>
                    </a:p>
                  </a:txBody>
                  <a:tcPr marL="47145" marR="47145" marT="23573" marB="23573" anchor="ctr">
                    <a:lnL>
                      <a:noFill/>
                    </a:lnL>
                    <a:lnR>
                      <a:noFill/>
                    </a:lnR>
                    <a:lnT>
                      <a:noFill/>
                    </a:lnT>
                    <a:lnB>
                      <a:noFill/>
                    </a:lnB>
                  </a:tcPr>
                </a:tc>
              </a:tr>
              <a:tr h="182232">
                <a:tc>
                  <a:txBody>
                    <a:bodyPr/>
                    <a:lstStyle/>
                    <a:p>
                      <a:r>
                        <a:rPr lang="en-US" sz="900">
                          <a:solidFill>
                            <a:schemeClr val="bg1"/>
                          </a:solidFill>
                        </a:rPr>
                        <a:t>GB</a:t>
                      </a:r>
                    </a:p>
                  </a:txBody>
                  <a:tcPr marL="47145" marR="47145" marT="23573" marB="23573" anchor="ctr">
                    <a:lnL>
                      <a:noFill/>
                    </a:lnL>
                    <a:lnR>
                      <a:noFill/>
                    </a:lnR>
                    <a:lnT>
                      <a:noFill/>
                    </a:lnT>
                    <a:lnB>
                      <a:noFill/>
                    </a:lnB>
                  </a:tcPr>
                </a:tc>
                <a:tc>
                  <a:txBody>
                    <a:bodyPr/>
                    <a:lstStyle/>
                    <a:p>
                      <a:r>
                        <a:rPr lang="en-US" sz="900" dirty="0">
                          <a:solidFill>
                            <a:schemeClr val="bg1"/>
                          </a:solidFill>
                        </a:rPr>
                        <a:t>United Kingdom</a:t>
                      </a:r>
                    </a:p>
                  </a:txBody>
                  <a:tcPr marL="47145" marR="47145" marT="23573" marB="23573" anchor="ctr">
                    <a:lnL>
                      <a:noFill/>
                    </a:lnL>
                    <a:lnR>
                      <a:noFill/>
                    </a:lnR>
                    <a:lnT>
                      <a:noFill/>
                    </a:lnT>
                    <a:lnB>
                      <a:noFill/>
                    </a:lnB>
                  </a:tcPr>
                </a:tc>
              </a:tr>
              <a:tr h="182232">
                <a:tc>
                  <a:txBody>
                    <a:bodyPr/>
                    <a:lstStyle/>
                    <a:p>
                      <a:r>
                        <a:rPr lang="en-US" sz="900">
                          <a:solidFill>
                            <a:schemeClr val="bg1"/>
                          </a:solidFill>
                        </a:rPr>
                        <a:t>CV-CX</a:t>
                      </a:r>
                    </a:p>
                  </a:txBody>
                  <a:tcPr marL="47145" marR="47145" marT="23573" marB="23573" anchor="ctr">
                    <a:lnL>
                      <a:noFill/>
                    </a:lnL>
                    <a:lnR>
                      <a:noFill/>
                    </a:lnR>
                    <a:lnT>
                      <a:noFill/>
                    </a:lnT>
                    <a:lnB>
                      <a:noFill/>
                    </a:lnB>
                  </a:tcPr>
                </a:tc>
                <a:tc>
                  <a:txBody>
                    <a:bodyPr/>
                    <a:lstStyle/>
                    <a:p>
                      <a:r>
                        <a:rPr lang="en-US" sz="900" dirty="0">
                          <a:solidFill>
                            <a:schemeClr val="bg1"/>
                          </a:solidFill>
                        </a:rPr>
                        <a:t>Uruguay</a:t>
                      </a:r>
                    </a:p>
                  </a:txBody>
                  <a:tcPr marL="47145" marR="47145" marT="23573" marB="23573" anchor="ctr">
                    <a:lnL>
                      <a:noFill/>
                    </a:lnL>
                    <a:lnR>
                      <a:noFill/>
                    </a:lnR>
                    <a:lnT>
                      <a:noFill/>
                    </a:lnT>
                    <a:lnB>
                      <a:noFill/>
                    </a:lnB>
                  </a:tcPr>
                </a:tc>
              </a:tr>
              <a:tr h="182232">
                <a:tc>
                  <a:txBody>
                    <a:bodyPr/>
                    <a:lstStyle/>
                    <a:p>
                      <a:r>
                        <a:rPr lang="en-US" sz="900">
                          <a:solidFill>
                            <a:schemeClr val="bg1"/>
                          </a:solidFill>
                        </a:rPr>
                        <a:t>YV-YY</a:t>
                      </a:r>
                    </a:p>
                  </a:txBody>
                  <a:tcPr marL="47145" marR="47145" marT="23573" marB="23573" anchor="ctr">
                    <a:lnL>
                      <a:noFill/>
                    </a:lnL>
                    <a:lnR>
                      <a:noFill/>
                    </a:lnR>
                    <a:lnT>
                      <a:noFill/>
                    </a:lnT>
                    <a:lnB>
                      <a:noFill/>
                    </a:lnB>
                  </a:tcPr>
                </a:tc>
                <a:tc>
                  <a:txBody>
                    <a:bodyPr/>
                    <a:lstStyle/>
                    <a:p>
                      <a:r>
                        <a:rPr lang="en-US" sz="900" dirty="0">
                          <a:solidFill>
                            <a:schemeClr val="bg1"/>
                          </a:solidFill>
                        </a:rPr>
                        <a:t>Venezuela</a:t>
                      </a:r>
                    </a:p>
                  </a:txBody>
                  <a:tcPr marL="47145" marR="47145" marT="23573" marB="23573" anchor="ctr">
                    <a:lnL>
                      <a:noFill/>
                    </a:lnL>
                    <a:lnR>
                      <a:noFill/>
                    </a:lnR>
                    <a:lnT>
                      <a:noFill/>
                    </a:lnT>
                    <a:lnB>
                      <a:noFill/>
                    </a:lnB>
                  </a:tcPr>
                </a:tc>
              </a:tr>
              <a:tr h="182232">
                <a:tc>
                  <a:txBody>
                    <a:bodyPr/>
                    <a:lstStyle/>
                    <a:p>
                      <a:r>
                        <a:rPr lang="en-US" sz="900">
                          <a:solidFill>
                            <a:schemeClr val="bg1"/>
                          </a:solidFill>
                        </a:rPr>
                        <a:t>4U1ITU</a:t>
                      </a:r>
                    </a:p>
                  </a:txBody>
                  <a:tcPr marL="47145" marR="47145" marT="23573" marB="23573" anchor="ctr">
                    <a:lnL>
                      <a:noFill/>
                    </a:lnL>
                    <a:lnR>
                      <a:noFill/>
                    </a:lnR>
                    <a:lnT>
                      <a:noFill/>
                    </a:lnT>
                    <a:lnB>
                      <a:noFill/>
                    </a:lnB>
                  </a:tcPr>
                </a:tc>
                <a:tc>
                  <a:txBody>
                    <a:bodyPr/>
                    <a:lstStyle/>
                    <a:p>
                      <a:r>
                        <a:rPr lang="en-US" sz="900" dirty="0">
                          <a:solidFill>
                            <a:schemeClr val="bg1"/>
                          </a:solidFill>
                        </a:rPr>
                        <a:t>ITU - Geneva</a:t>
                      </a:r>
                    </a:p>
                  </a:txBody>
                  <a:tcPr marL="47145" marR="47145" marT="23573" marB="23573" anchor="ctr">
                    <a:lnL>
                      <a:noFill/>
                    </a:lnL>
                    <a:lnR>
                      <a:noFill/>
                    </a:lnR>
                    <a:lnT>
                      <a:noFill/>
                    </a:lnT>
                    <a:lnB>
                      <a:noFill/>
                    </a:lnB>
                  </a:tcPr>
                </a:tc>
              </a:tr>
              <a:tr h="182232">
                <a:tc>
                  <a:txBody>
                    <a:bodyPr/>
                    <a:lstStyle/>
                    <a:p>
                      <a:r>
                        <a:rPr lang="en-US" sz="900" dirty="0">
                          <a:solidFill>
                            <a:schemeClr val="bg1"/>
                          </a:solidFill>
                        </a:rPr>
                        <a:t>4U1VIC</a:t>
                      </a:r>
                    </a:p>
                  </a:txBody>
                  <a:tcPr marL="47145" marR="47145" marT="23573" marB="23573" anchor="ctr">
                    <a:lnL>
                      <a:noFill/>
                    </a:lnL>
                    <a:lnR>
                      <a:noFill/>
                    </a:lnR>
                    <a:lnT>
                      <a:noFill/>
                    </a:lnT>
                    <a:lnB>
                      <a:noFill/>
                    </a:lnB>
                  </a:tcPr>
                </a:tc>
                <a:tc>
                  <a:txBody>
                    <a:bodyPr/>
                    <a:lstStyle/>
                    <a:p>
                      <a:r>
                        <a:rPr lang="en-US" sz="900" dirty="0">
                          <a:solidFill>
                            <a:schemeClr val="bg1"/>
                          </a:solidFill>
                        </a:rPr>
                        <a:t>VIC - Vienna</a:t>
                      </a:r>
                    </a:p>
                  </a:txBody>
                  <a:tcPr marL="47145" marR="47145" marT="23573" marB="23573" anchor="ctr">
                    <a:lnL>
                      <a:noFill/>
                    </a:lnL>
                    <a:lnR>
                      <a:noFill/>
                    </a:lnR>
                    <a:lnT>
                      <a:noFill/>
                    </a:lnT>
                    <a:lnB>
                      <a:noFill/>
                    </a:lnB>
                  </a:tcPr>
                </a:tc>
              </a:tr>
            </a:tbl>
          </a:graphicData>
        </a:graphic>
      </p:graphicFrame>
      <p:sp>
        <p:nvSpPr>
          <p:cNvPr id="11" name="Rectangle 10"/>
          <p:cNvSpPr/>
          <p:nvPr/>
        </p:nvSpPr>
        <p:spPr>
          <a:xfrm>
            <a:off x="1828800" y="6027003"/>
            <a:ext cx="5410200" cy="369332"/>
          </a:xfrm>
          <a:prstGeom prst="rect">
            <a:avLst/>
          </a:prstGeom>
        </p:spPr>
        <p:txBody>
          <a:bodyPr wrap="square">
            <a:spAutoFit/>
          </a:bodyPr>
          <a:lstStyle/>
          <a:p>
            <a:r>
              <a:rPr lang="en-US" dirty="0">
                <a:solidFill>
                  <a:schemeClr val="bg1"/>
                </a:solidFill>
              </a:rPr>
              <a:t>http://www.arrl.org/third-party-operating-agreements</a:t>
            </a:r>
          </a:p>
        </p:txBody>
      </p:sp>
      <p:pic>
        <p:nvPicPr>
          <p:cNvPr id="2050" name="Picture 2" descr="http://lift2013.files.wordpress.com/2013/09/flags-globe-54142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41"/>
          <a:stretch/>
        </p:blipFill>
        <p:spPr bwMode="auto">
          <a:xfrm>
            <a:off x="3733800" y="2590800"/>
            <a:ext cx="1752600" cy="170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77837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E1F03  </a:t>
            </a:r>
            <a:r>
              <a:rPr lang="en-US" dirty="0" smtClean="0">
                <a:latin typeface="Arial Black" panose="020B0A04020102020204" pitchFamily="34" charset="0"/>
              </a:rPr>
              <a:t>  Under </a:t>
            </a:r>
            <a:r>
              <a:rPr lang="en-US" dirty="0">
                <a:latin typeface="Arial Black" panose="020B0A04020102020204" pitchFamily="34" charset="0"/>
              </a:rPr>
              <a:t>what circumstances may a dealer sell an external RF power amplifier capable of operation below 144 MHz if it has not been granted FCC certification?</a:t>
            </a:r>
          </a:p>
        </p:txBody>
      </p:sp>
      <p:sp>
        <p:nvSpPr>
          <p:cNvPr id="3" name="Subtitle 2"/>
          <p:cNvSpPr>
            <a:spLocks noGrp="1"/>
          </p:cNvSpPr>
          <p:nvPr>
            <p:ph type="subTitle" idx="1"/>
          </p:nvPr>
        </p:nvSpPr>
        <p:spPr>
          <a:xfrm>
            <a:off x="457200" y="2514600"/>
            <a:ext cx="8229600" cy="3657600"/>
          </a:xfrm>
        </p:spPr>
        <p:txBody>
          <a:bodyPr>
            <a:normAutofit lnSpcReduction="10000"/>
          </a:bodyPr>
          <a:lstStyle/>
          <a:p>
            <a:r>
              <a:rPr lang="en-US" i="1" dirty="0"/>
              <a:t>A. It was purchased in used condition from an amateur operator and is sold to another amateur operator for use at that operator's station</a:t>
            </a:r>
            <a:endParaRPr lang="en-US" dirty="0"/>
          </a:p>
          <a:p>
            <a:r>
              <a:rPr lang="en-US" i="1" dirty="0"/>
              <a:t>B. The equipment dealer assembled it from a kit</a:t>
            </a:r>
            <a:endParaRPr lang="en-US" dirty="0"/>
          </a:p>
          <a:p>
            <a:r>
              <a:rPr lang="en-US" i="1" dirty="0"/>
              <a:t>C. It was imported from a manufacturer in a country that does not require certification of RF power amplifiers</a:t>
            </a:r>
            <a:endParaRPr lang="en-US" dirty="0"/>
          </a:p>
          <a:p>
            <a:r>
              <a:rPr lang="en-US" i="1" dirty="0"/>
              <a:t>D. It was imported from a manufacturer in another </a:t>
            </a:r>
            <a:r>
              <a:rPr lang="en-US" i="1" dirty="0" smtClean="0"/>
              <a:t>country </a:t>
            </a:r>
            <a:r>
              <a:rPr lang="en-US" i="1" dirty="0"/>
              <a:t>and </a:t>
            </a:r>
            <a:r>
              <a:rPr lang="en-US" i="1" dirty="0" smtClean="0"/>
              <a:t> </a:t>
            </a:r>
            <a:r>
              <a:rPr lang="en-US" i="1" dirty="0"/>
              <a:t>was certificated by that country’s government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148</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12943217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E1F03    Under what circumstances may a dealer sell an external RF power amplifier capable of operation below 144 MHz if it has not been granted FCC certification?</a:t>
            </a:r>
            <a:endParaRPr lang="en-US" dirty="0"/>
          </a:p>
        </p:txBody>
      </p:sp>
      <p:sp>
        <p:nvSpPr>
          <p:cNvPr id="3" name="Subtitle 2"/>
          <p:cNvSpPr>
            <a:spLocks noGrp="1"/>
          </p:cNvSpPr>
          <p:nvPr>
            <p:ph type="subTitle" idx="1"/>
          </p:nvPr>
        </p:nvSpPr>
        <p:spPr>
          <a:xfrm>
            <a:off x="457200" y="2514600"/>
            <a:ext cx="8229600" cy="3657600"/>
          </a:xfrm>
        </p:spPr>
        <p:txBody>
          <a:bodyPr>
            <a:normAutofit fontScale="92500" lnSpcReduction="20000"/>
          </a:bodyPr>
          <a:lstStyle/>
          <a:p>
            <a:r>
              <a:rPr lang="en-US" sz="2800" b="1" i="1" dirty="0">
                <a:solidFill>
                  <a:srgbClr val="FFC000"/>
                </a:solidFill>
              </a:rPr>
              <a:t>A. It was purchased in used condition from an amateur operator and is sold to another amateur operator for use at that operator's station</a:t>
            </a:r>
            <a:endParaRPr lang="en-US" sz="2800" b="1" dirty="0">
              <a:solidFill>
                <a:srgbClr val="FFC000"/>
              </a:solidFill>
            </a:endParaRPr>
          </a:p>
          <a:p>
            <a:r>
              <a:rPr lang="en-US" sz="2600" i="1" dirty="0"/>
              <a:t>B. The equipment dealer assembled it from a kit</a:t>
            </a:r>
            <a:endParaRPr lang="en-US" sz="2600" dirty="0"/>
          </a:p>
          <a:p>
            <a:r>
              <a:rPr lang="en-US" sz="2600" i="1" dirty="0"/>
              <a:t>C. It was imported from a manufacturer in a country that does not require certification of RF power amplifiers</a:t>
            </a:r>
            <a:endParaRPr lang="en-US" sz="2600" dirty="0"/>
          </a:p>
          <a:p>
            <a:r>
              <a:rPr lang="en-US" sz="2600" i="1" dirty="0"/>
              <a:t>D. It was imported from a manufacturer in another </a:t>
            </a:r>
            <a:r>
              <a:rPr lang="en-US" sz="2600" i="1" dirty="0" smtClean="0"/>
              <a:t>country </a:t>
            </a:r>
            <a:r>
              <a:rPr lang="en-US" sz="2600" i="1" dirty="0"/>
              <a:t>and </a:t>
            </a:r>
            <a:r>
              <a:rPr lang="en-US" sz="2600" i="1" dirty="0" smtClean="0"/>
              <a:t>was </a:t>
            </a:r>
            <a:r>
              <a:rPr lang="en-US" sz="2600" i="1" dirty="0"/>
              <a:t>certificated by that country’s government</a:t>
            </a:r>
            <a:endParaRPr lang="en-US" sz="2600" dirty="0"/>
          </a:p>
        </p:txBody>
      </p:sp>
      <p:sp>
        <p:nvSpPr>
          <p:cNvPr id="4" name="Slide Number Placeholder 3"/>
          <p:cNvSpPr>
            <a:spLocks noGrp="1"/>
          </p:cNvSpPr>
          <p:nvPr>
            <p:ph type="sldNum" sz="quarter" idx="12"/>
          </p:nvPr>
        </p:nvSpPr>
        <p:spPr/>
        <p:txBody>
          <a:bodyPr/>
          <a:lstStyle/>
          <a:p>
            <a:fld id="{5A2483EB-AB9C-40AC-9AA1-C2AD9590A9DB}" type="slidenum">
              <a:rPr lang="en-US" smtClean="0"/>
              <a:t>149</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450923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E1A05  </a:t>
            </a:r>
            <a:r>
              <a:rPr lang="en-US" dirty="0" smtClean="0">
                <a:latin typeface="Arial Black" panose="020B0A04020102020204" pitchFamily="34" charset="0"/>
              </a:rPr>
              <a:t>  What </a:t>
            </a:r>
            <a:r>
              <a:rPr lang="en-US" dirty="0">
                <a:latin typeface="Arial Black" panose="020B0A04020102020204" pitchFamily="34" charset="0"/>
              </a:rPr>
              <a:t>is the maximum power output permitted on the 60 meter band?</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762000" y="1981200"/>
            <a:ext cx="7772400" cy="3657600"/>
          </a:xfrm>
        </p:spPr>
        <p:txBody>
          <a:bodyPr/>
          <a:lstStyle/>
          <a:p>
            <a:r>
              <a:rPr lang="en-US" i="1" dirty="0"/>
              <a:t>A. 50 watts PEP effective radiated power relative to an isotropic radiator</a:t>
            </a:r>
            <a:endParaRPr lang="en-US" dirty="0"/>
          </a:p>
          <a:p>
            <a:r>
              <a:rPr lang="en-US" i="1" dirty="0"/>
              <a:t>B. 50 watts PEP effective radiated power relative to a dipole</a:t>
            </a:r>
            <a:endParaRPr lang="en-US" dirty="0"/>
          </a:p>
          <a:p>
            <a:r>
              <a:rPr lang="en-US" sz="2800" b="1" i="1" dirty="0">
                <a:solidFill>
                  <a:srgbClr val="FFC000"/>
                </a:solidFill>
              </a:rPr>
              <a:t>C. 100 watts PEP effective radiated power relative to the gain of a half-wave dipole</a:t>
            </a:r>
            <a:endParaRPr lang="en-US" sz="2800" b="1" dirty="0">
              <a:solidFill>
                <a:srgbClr val="FFC000"/>
              </a:solidFill>
            </a:endParaRPr>
          </a:p>
          <a:p>
            <a:r>
              <a:rPr lang="en-US" i="1" dirty="0"/>
              <a:t>D. 100 watts PEP effective radiated power relative to an isotropic radiator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64417565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382000" y="6248400"/>
            <a:ext cx="457200" cy="476250"/>
          </a:xfrm>
        </p:spPr>
        <p:txBody>
          <a:bodyPr/>
          <a:lstStyle/>
          <a:p>
            <a:pPr algn="l">
              <a:defRPr/>
            </a:pPr>
            <a:fld id="{5044E03A-CF18-4E74-AFFF-9275B7C08584}" type="slidenum">
              <a:rPr lang="en-US"/>
              <a:pPr algn="l">
                <a:defRPr/>
              </a:pPr>
              <a:t>150</a:t>
            </a:fld>
            <a:endParaRPr lang="en-US" dirty="0"/>
          </a:p>
        </p:txBody>
      </p:sp>
      <p:sp>
        <p:nvSpPr>
          <p:cNvPr id="846850" name="Rectangle 2"/>
          <p:cNvSpPr>
            <a:spLocks noGrp="1" noRot="1" noChangeArrowheads="1"/>
          </p:cNvSpPr>
          <p:nvPr>
            <p:ph type="title"/>
          </p:nvPr>
        </p:nvSpPr>
        <p:spPr>
          <a:xfrm>
            <a:off x="152400" y="0"/>
            <a:ext cx="8839200" cy="1600200"/>
          </a:xfrm>
        </p:spPr>
        <p:txBody>
          <a:bodyPr/>
          <a:lstStyle/>
          <a:p>
            <a:pPr algn="ctr">
              <a:defRPr/>
            </a:pPr>
            <a:r>
              <a:rPr lang="en-US" dirty="0" smtClean="0">
                <a:latin typeface="Arial Black" panose="020B0A04020102020204" pitchFamily="34" charset="0"/>
              </a:rPr>
              <a:t>FCC Line A</a:t>
            </a:r>
            <a:endParaRPr lang="en-US" dirty="0">
              <a:latin typeface="Arial Black" panose="020B0A04020102020204" pitchFamily="34" charset="0"/>
            </a:endParaRPr>
          </a:p>
        </p:txBody>
      </p:sp>
      <p:pic>
        <p:nvPicPr>
          <p:cNvPr id="50181" name="Picture 3" descr="Map">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914400" y="1828800"/>
            <a:ext cx="7280275" cy="3967163"/>
          </a:xfr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Commission Rules</a:t>
            </a:r>
            <a:endParaRPr lang="en-US"/>
          </a:p>
        </p:txBody>
      </p:sp>
    </p:spTree>
    <p:extLst>
      <p:ext uri="{BB962C8B-B14F-4D97-AF65-F5344CB8AC3E}">
        <p14:creationId xmlns:p14="http://schemas.microsoft.com/office/powerpoint/2010/main" val="207354185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E1F04  </a:t>
            </a:r>
            <a:r>
              <a:rPr lang="en-US" dirty="0" smtClean="0">
                <a:latin typeface="Arial Black" panose="020B0A04020102020204" pitchFamily="34" charset="0"/>
              </a:rPr>
              <a:t>  Which </a:t>
            </a:r>
            <a:r>
              <a:rPr lang="en-US" dirty="0">
                <a:latin typeface="Arial Black" panose="020B0A04020102020204" pitchFamily="34" charset="0"/>
              </a:rPr>
              <a:t>of the following geographic descriptions approximately describes "Line A"?</a:t>
            </a:r>
          </a:p>
        </p:txBody>
      </p:sp>
      <p:sp>
        <p:nvSpPr>
          <p:cNvPr id="3" name="Subtitle 2"/>
          <p:cNvSpPr>
            <a:spLocks noGrp="1"/>
          </p:cNvSpPr>
          <p:nvPr>
            <p:ph type="subTitle" idx="1"/>
          </p:nvPr>
        </p:nvSpPr>
        <p:spPr>
          <a:xfrm>
            <a:off x="609600" y="2514600"/>
            <a:ext cx="7848600" cy="3657600"/>
          </a:xfrm>
        </p:spPr>
        <p:txBody>
          <a:bodyPr/>
          <a:lstStyle/>
          <a:p>
            <a:r>
              <a:rPr lang="en-US" i="1" dirty="0"/>
              <a:t>A. A line roughly parallel to and south of the </a:t>
            </a:r>
            <a:r>
              <a:rPr lang="en-US" i="1" dirty="0" smtClean="0"/>
              <a:t>U.S.-</a:t>
            </a:r>
            <a:r>
              <a:rPr lang="en-US" i="1" dirty="0"/>
              <a:t>Canadian border</a:t>
            </a:r>
            <a:endParaRPr lang="en-US" dirty="0"/>
          </a:p>
          <a:p>
            <a:r>
              <a:rPr lang="en-US" i="1" dirty="0"/>
              <a:t>B. A line roughly parallel to and west of the </a:t>
            </a:r>
            <a:r>
              <a:rPr lang="en-US" i="1" dirty="0" smtClean="0"/>
              <a:t>U.S. </a:t>
            </a:r>
            <a:r>
              <a:rPr lang="en-US" i="1" dirty="0"/>
              <a:t>Atlantic coastline</a:t>
            </a:r>
            <a:endParaRPr lang="en-US" dirty="0"/>
          </a:p>
          <a:p>
            <a:r>
              <a:rPr lang="en-US" i="1" dirty="0"/>
              <a:t>C. A line roughly parallel to and north of the </a:t>
            </a:r>
            <a:r>
              <a:rPr lang="en-US" i="1" dirty="0" smtClean="0"/>
              <a:t>U.S.-Mexican </a:t>
            </a:r>
            <a:r>
              <a:rPr lang="en-US" i="1" dirty="0"/>
              <a:t>border and Gulf coastline</a:t>
            </a:r>
            <a:endParaRPr lang="en-US" dirty="0"/>
          </a:p>
          <a:p>
            <a:r>
              <a:rPr lang="en-US" i="1" dirty="0"/>
              <a:t>D. A line roughly parallel to and east of the </a:t>
            </a:r>
            <a:r>
              <a:rPr lang="en-US" i="1" dirty="0" smtClean="0"/>
              <a:t>U.S. </a:t>
            </a:r>
            <a:r>
              <a:rPr lang="en-US" i="1" dirty="0"/>
              <a:t>Pacific coastline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151</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412865616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E1F04    Which of the following geographic descriptions approximately describes "Line A"?</a:t>
            </a:r>
            <a:endParaRPr lang="en-US" dirty="0"/>
          </a:p>
        </p:txBody>
      </p:sp>
      <p:sp>
        <p:nvSpPr>
          <p:cNvPr id="3" name="Subtitle 2"/>
          <p:cNvSpPr>
            <a:spLocks noGrp="1"/>
          </p:cNvSpPr>
          <p:nvPr>
            <p:ph type="subTitle" idx="1"/>
          </p:nvPr>
        </p:nvSpPr>
        <p:spPr>
          <a:xfrm>
            <a:off x="609600" y="2514600"/>
            <a:ext cx="7848600" cy="3657600"/>
          </a:xfrm>
        </p:spPr>
        <p:txBody>
          <a:bodyPr/>
          <a:lstStyle/>
          <a:p>
            <a:r>
              <a:rPr lang="en-US" sz="2800" b="1" i="1" dirty="0">
                <a:solidFill>
                  <a:srgbClr val="FFC000"/>
                </a:solidFill>
              </a:rPr>
              <a:t>A. A line roughly parallel to and south of the </a:t>
            </a:r>
            <a:r>
              <a:rPr lang="en-US" sz="2800" b="1" i="1" dirty="0" smtClean="0">
                <a:solidFill>
                  <a:srgbClr val="FFC000"/>
                </a:solidFill>
              </a:rPr>
              <a:t>U.S.-Canadian </a:t>
            </a:r>
            <a:r>
              <a:rPr lang="en-US" sz="2800" b="1" i="1" dirty="0">
                <a:solidFill>
                  <a:srgbClr val="FFC000"/>
                </a:solidFill>
              </a:rPr>
              <a:t>border</a:t>
            </a:r>
            <a:endParaRPr lang="en-US" sz="2800" b="1" dirty="0">
              <a:solidFill>
                <a:srgbClr val="FFC000"/>
              </a:solidFill>
            </a:endParaRPr>
          </a:p>
          <a:p>
            <a:r>
              <a:rPr lang="en-US" i="1" dirty="0"/>
              <a:t>B. A line roughly parallel to and west of the </a:t>
            </a:r>
            <a:r>
              <a:rPr lang="en-US" i="1" dirty="0" smtClean="0"/>
              <a:t>U.S. </a:t>
            </a:r>
            <a:r>
              <a:rPr lang="en-US" i="1" dirty="0"/>
              <a:t>Atlantic coastline</a:t>
            </a:r>
            <a:endParaRPr lang="en-US" dirty="0"/>
          </a:p>
          <a:p>
            <a:r>
              <a:rPr lang="en-US" i="1" dirty="0"/>
              <a:t>C. A line roughly parallel to and north of the </a:t>
            </a:r>
            <a:r>
              <a:rPr lang="en-US" i="1" dirty="0" smtClean="0"/>
              <a:t>U.S.-Mexican </a:t>
            </a:r>
            <a:r>
              <a:rPr lang="en-US" i="1" dirty="0"/>
              <a:t>border and Gulf coastline</a:t>
            </a:r>
            <a:endParaRPr lang="en-US" dirty="0"/>
          </a:p>
          <a:p>
            <a:r>
              <a:rPr lang="en-US" i="1" dirty="0"/>
              <a:t>D. A line roughly parallel to and east of the </a:t>
            </a:r>
            <a:r>
              <a:rPr lang="en-US" i="1" dirty="0" smtClean="0"/>
              <a:t>U.S. </a:t>
            </a:r>
            <a:r>
              <a:rPr lang="en-US" i="1" dirty="0"/>
              <a:t>Pacific coastline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152</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36002437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t>
            </a:r>
            <a:br>
              <a:rPr lang="en-US" dirty="0" smtClean="0">
                <a:latin typeface="Arial Black" panose="020B0A04020102020204" pitchFamily="34" charset="0"/>
              </a:rPr>
            </a:br>
            <a:r>
              <a:rPr lang="en-US" dirty="0" smtClean="0">
                <a:latin typeface="Arial Black" panose="020B0A04020102020204" pitchFamily="34" charset="0"/>
              </a:rPr>
              <a:t>E1F05    Amateur stations may not transmit in which of the following frequency segments if they are located in the contiguous 48 states and north of Line A?</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a:t>
            </a:r>
            <a:r>
              <a:rPr lang="en-US" i="1" dirty="0" smtClean="0"/>
              <a:t>440 MHz </a:t>
            </a:r>
            <a:r>
              <a:rPr lang="en-US" i="1" dirty="0"/>
              <a:t>- 450 MHz </a:t>
            </a:r>
            <a:endParaRPr lang="en-US" dirty="0"/>
          </a:p>
          <a:p>
            <a:r>
              <a:rPr lang="en-US" i="1" dirty="0"/>
              <a:t>B. </a:t>
            </a:r>
            <a:r>
              <a:rPr lang="en-US" i="1" dirty="0" smtClean="0"/>
              <a:t>53 MHz </a:t>
            </a:r>
            <a:r>
              <a:rPr lang="en-US" i="1" dirty="0"/>
              <a:t>- 54 MHz</a:t>
            </a:r>
            <a:endParaRPr lang="en-US" dirty="0"/>
          </a:p>
          <a:p>
            <a:r>
              <a:rPr lang="en-US" i="1" dirty="0"/>
              <a:t>C. </a:t>
            </a:r>
            <a:r>
              <a:rPr lang="en-US" i="1" dirty="0" smtClean="0"/>
              <a:t>222 MHz </a:t>
            </a:r>
            <a:r>
              <a:rPr lang="en-US" i="1" dirty="0"/>
              <a:t>- 223 MHz</a:t>
            </a:r>
            <a:endParaRPr lang="en-US" dirty="0"/>
          </a:p>
          <a:p>
            <a:r>
              <a:rPr lang="en-US" i="1" dirty="0"/>
              <a:t>D. 420 </a:t>
            </a:r>
            <a:r>
              <a:rPr lang="en-US" i="1" dirty="0" smtClean="0"/>
              <a:t> MHz- </a:t>
            </a:r>
            <a:r>
              <a:rPr lang="en-US" i="1" dirty="0"/>
              <a:t>430 MHz</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153</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20559015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E1F05    Amateur stations may not transmit in which of the following frequency segments if they are located in the contiguous 48 states and north of Line A?</a:t>
            </a:r>
            <a:endParaRPr lang="en-US" dirty="0"/>
          </a:p>
        </p:txBody>
      </p:sp>
      <p:sp>
        <p:nvSpPr>
          <p:cNvPr id="3" name="Subtitle 2"/>
          <p:cNvSpPr>
            <a:spLocks noGrp="1"/>
          </p:cNvSpPr>
          <p:nvPr>
            <p:ph type="subTitle" idx="1"/>
          </p:nvPr>
        </p:nvSpPr>
        <p:spPr/>
        <p:txBody>
          <a:bodyPr/>
          <a:lstStyle/>
          <a:p>
            <a:r>
              <a:rPr lang="en-US" i="1" dirty="0"/>
              <a:t>A. </a:t>
            </a:r>
            <a:r>
              <a:rPr lang="en-US" i="1" dirty="0" smtClean="0"/>
              <a:t>440 MHz </a:t>
            </a:r>
            <a:r>
              <a:rPr lang="en-US" i="1" dirty="0"/>
              <a:t>- 450 MHz </a:t>
            </a:r>
            <a:endParaRPr lang="en-US" dirty="0"/>
          </a:p>
          <a:p>
            <a:r>
              <a:rPr lang="en-US" i="1" dirty="0"/>
              <a:t>B. </a:t>
            </a:r>
            <a:r>
              <a:rPr lang="en-US" i="1" dirty="0" smtClean="0"/>
              <a:t>53 MHz </a:t>
            </a:r>
            <a:r>
              <a:rPr lang="en-US" i="1" dirty="0"/>
              <a:t>- 54 MHz</a:t>
            </a:r>
            <a:endParaRPr lang="en-US" dirty="0"/>
          </a:p>
          <a:p>
            <a:r>
              <a:rPr lang="en-US" i="1" dirty="0"/>
              <a:t>C. </a:t>
            </a:r>
            <a:r>
              <a:rPr lang="en-US" i="1" dirty="0" smtClean="0"/>
              <a:t>222 MHz </a:t>
            </a:r>
            <a:r>
              <a:rPr lang="en-US" i="1" dirty="0"/>
              <a:t>- 223 MHz</a:t>
            </a:r>
            <a:endParaRPr lang="en-US" dirty="0"/>
          </a:p>
          <a:p>
            <a:r>
              <a:rPr lang="en-US" sz="2800" b="1" i="1" dirty="0">
                <a:solidFill>
                  <a:srgbClr val="FFC000"/>
                </a:solidFill>
              </a:rPr>
              <a:t>D. </a:t>
            </a:r>
            <a:r>
              <a:rPr lang="en-US" sz="2800" b="1" i="1" dirty="0" smtClean="0">
                <a:solidFill>
                  <a:srgbClr val="FFC000"/>
                </a:solidFill>
              </a:rPr>
              <a:t>420 MHz </a:t>
            </a:r>
            <a:r>
              <a:rPr lang="en-US" sz="2800" b="1" i="1" dirty="0">
                <a:solidFill>
                  <a:srgbClr val="FFC000"/>
                </a:solidFill>
              </a:rPr>
              <a:t>- 430 MHz</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154</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2767" t="20092" r="6165" b="75779"/>
          <a:stretch/>
        </p:blipFill>
        <p:spPr>
          <a:xfrm>
            <a:off x="838199" y="5087007"/>
            <a:ext cx="7727731" cy="693684"/>
          </a:xfrm>
          <a:prstGeom prst="rect">
            <a:avLst/>
          </a:prstGeom>
        </p:spPr>
      </p:pic>
    </p:spTree>
    <p:extLst>
      <p:ext uri="{BB962C8B-B14F-4D97-AF65-F5344CB8AC3E}">
        <p14:creationId xmlns:p14="http://schemas.microsoft.com/office/powerpoint/2010/main" val="231844864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30362"/>
          </a:xfrm>
        </p:spPr>
        <p:txBody>
          <a:bodyPr>
            <a:normAutofit fontScale="90000"/>
          </a:bodyPr>
          <a:lstStyle/>
          <a:p>
            <a:r>
              <a:rPr lang="en-US" dirty="0">
                <a:latin typeface="Arial Black" panose="020B0A04020102020204" pitchFamily="34" charset="0"/>
              </a:rPr>
              <a:t>E1F06  </a:t>
            </a:r>
            <a:r>
              <a:rPr lang="en-US" dirty="0" smtClean="0">
                <a:latin typeface="Arial Black" panose="020B0A04020102020204" pitchFamily="34" charset="0"/>
              </a:rPr>
              <a:t>  Under </a:t>
            </a:r>
            <a:r>
              <a:rPr lang="en-US" dirty="0">
                <a:latin typeface="Arial Black" panose="020B0A04020102020204" pitchFamily="34" charset="0"/>
              </a:rPr>
              <a:t>what circumstances might the FCC issue a Special Temporary Authority (STA) to an amateur station?</a:t>
            </a:r>
          </a:p>
        </p:txBody>
      </p:sp>
      <p:sp>
        <p:nvSpPr>
          <p:cNvPr id="3" name="Content Placeholder 2"/>
          <p:cNvSpPr>
            <a:spLocks noGrp="1"/>
          </p:cNvSpPr>
          <p:nvPr>
            <p:ph idx="1"/>
          </p:nvPr>
        </p:nvSpPr>
        <p:spPr>
          <a:xfrm>
            <a:off x="381000" y="2286000"/>
            <a:ext cx="8229600" cy="4267200"/>
          </a:xfrm>
        </p:spPr>
        <p:txBody>
          <a:bodyPr/>
          <a:lstStyle/>
          <a:p>
            <a:pPr marL="0" indent="0">
              <a:buNone/>
            </a:pPr>
            <a:r>
              <a:rPr lang="en-US" i="1" dirty="0"/>
              <a:t>A. To provide for experimental amateur communications</a:t>
            </a:r>
          </a:p>
          <a:p>
            <a:pPr marL="0" indent="0">
              <a:buNone/>
            </a:pPr>
            <a:r>
              <a:rPr lang="en-US" i="1" dirty="0"/>
              <a:t>B. To allow regular operation on Land Mobile channels</a:t>
            </a:r>
          </a:p>
          <a:p>
            <a:pPr marL="0" indent="0">
              <a:buNone/>
            </a:pPr>
            <a:r>
              <a:rPr lang="en-US" i="1" dirty="0"/>
              <a:t>C. To provide additional spectrum for personal use</a:t>
            </a:r>
          </a:p>
          <a:p>
            <a:pPr marL="0" indent="0">
              <a:buNone/>
            </a:pPr>
            <a:r>
              <a:rPr lang="en-US" i="1" dirty="0"/>
              <a:t>D. To provide temporary operation while awaiting normal licensing</a:t>
            </a:r>
          </a:p>
        </p:txBody>
      </p:sp>
      <p:sp>
        <p:nvSpPr>
          <p:cNvPr id="4" name="Slide Number Placeholder 3"/>
          <p:cNvSpPr>
            <a:spLocks noGrp="1"/>
          </p:cNvSpPr>
          <p:nvPr>
            <p:ph type="sldNum" sz="quarter" idx="10"/>
          </p:nvPr>
        </p:nvSpPr>
        <p:spPr/>
        <p:txBody>
          <a:bodyPr/>
          <a:lstStyle/>
          <a:p>
            <a:pPr>
              <a:defRPr/>
            </a:pPr>
            <a:fld id="{EE2FADA9-BD11-4CF7-8388-13663CD88AE6}" type="slidenum">
              <a:rPr lang="en-US" smtClean="0"/>
              <a:pPr>
                <a:defRPr/>
              </a:pPr>
              <a:t>155</a:t>
            </a:fld>
            <a:r>
              <a:rPr lang="en-US" smtClean="0"/>
              <a:t>/155</a:t>
            </a:r>
            <a:endParaRPr lang="en-US" dirty="0"/>
          </a:p>
        </p:txBody>
      </p:sp>
      <p:sp>
        <p:nvSpPr>
          <p:cNvPr id="5" name="Footer Placeholder 4"/>
          <p:cNvSpPr>
            <a:spLocks noGrp="1"/>
          </p:cNvSpPr>
          <p:nvPr>
            <p:ph type="ftr" sz="quarter" idx="11"/>
          </p:nvPr>
        </p:nvSpPr>
        <p:spPr/>
        <p:txBody>
          <a:bodyPr/>
          <a:lstStyle/>
          <a:p>
            <a:pPr>
              <a:defRPr/>
            </a:pPr>
            <a:r>
              <a:rPr lang="en-US" smtClean="0"/>
              <a:t>Commission Rules</a:t>
            </a:r>
            <a:endParaRPr lang="en-US"/>
          </a:p>
        </p:txBody>
      </p:sp>
    </p:spTree>
    <p:extLst>
      <p:ext uri="{BB962C8B-B14F-4D97-AF65-F5344CB8AC3E}">
        <p14:creationId xmlns:p14="http://schemas.microsoft.com/office/powerpoint/2010/main" val="294182867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30362"/>
          </a:xfrm>
        </p:spPr>
        <p:txBody>
          <a:bodyPr>
            <a:normAutofit fontScale="90000"/>
          </a:bodyPr>
          <a:lstStyle/>
          <a:p>
            <a:r>
              <a:rPr lang="en-US" dirty="0">
                <a:latin typeface="Arial Black" panose="020B0A04020102020204" pitchFamily="34" charset="0"/>
              </a:rPr>
              <a:t>E1F06  </a:t>
            </a:r>
            <a:r>
              <a:rPr lang="en-US" dirty="0" smtClean="0">
                <a:latin typeface="Arial Black" panose="020B0A04020102020204" pitchFamily="34" charset="0"/>
              </a:rPr>
              <a:t>  Under </a:t>
            </a:r>
            <a:r>
              <a:rPr lang="en-US" dirty="0">
                <a:latin typeface="Arial Black" panose="020B0A04020102020204" pitchFamily="34" charset="0"/>
              </a:rPr>
              <a:t>what circumstances might the FCC issue a Special Temporary Authority (STA) to an amateur station?</a:t>
            </a:r>
          </a:p>
        </p:txBody>
      </p:sp>
      <p:sp>
        <p:nvSpPr>
          <p:cNvPr id="3" name="Content Placeholder 2"/>
          <p:cNvSpPr>
            <a:spLocks noGrp="1"/>
          </p:cNvSpPr>
          <p:nvPr>
            <p:ph idx="1"/>
          </p:nvPr>
        </p:nvSpPr>
        <p:spPr>
          <a:xfrm>
            <a:off x="381000" y="2286000"/>
            <a:ext cx="8229600" cy="4267200"/>
          </a:xfrm>
        </p:spPr>
        <p:txBody>
          <a:bodyPr/>
          <a:lstStyle/>
          <a:p>
            <a:pPr marL="0" indent="0">
              <a:buNone/>
            </a:pPr>
            <a:r>
              <a:rPr lang="en-US" b="1" i="1" dirty="0">
                <a:solidFill>
                  <a:srgbClr val="FFC000"/>
                </a:solidFill>
              </a:rPr>
              <a:t>A. To provide for experimental amateur communications</a:t>
            </a:r>
          </a:p>
          <a:p>
            <a:pPr marL="0" indent="0">
              <a:buNone/>
            </a:pPr>
            <a:r>
              <a:rPr lang="en-US" i="1" dirty="0"/>
              <a:t>B. To allow regular operation on Land Mobile channels</a:t>
            </a:r>
          </a:p>
          <a:p>
            <a:pPr marL="0" indent="0">
              <a:buNone/>
            </a:pPr>
            <a:r>
              <a:rPr lang="en-US" i="1" dirty="0"/>
              <a:t>C. To provide additional spectrum for personal use</a:t>
            </a:r>
          </a:p>
          <a:p>
            <a:pPr marL="0" indent="0">
              <a:buNone/>
            </a:pPr>
            <a:r>
              <a:rPr lang="en-US" i="1" dirty="0"/>
              <a:t>D. To provide temporary operation while awaiting normal licensing</a:t>
            </a:r>
          </a:p>
        </p:txBody>
      </p:sp>
      <p:sp>
        <p:nvSpPr>
          <p:cNvPr id="4" name="Slide Number Placeholder 3"/>
          <p:cNvSpPr>
            <a:spLocks noGrp="1"/>
          </p:cNvSpPr>
          <p:nvPr>
            <p:ph type="sldNum" sz="quarter" idx="10"/>
          </p:nvPr>
        </p:nvSpPr>
        <p:spPr/>
        <p:txBody>
          <a:bodyPr/>
          <a:lstStyle/>
          <a:p>
            <a:pPr>
              <a:defRPr/>
            </a:pPr>
            <a:fld id="{EE2FADA9-BD11-4CF7-8388-13663CD88AE6}" type="slidenum">
              <a:rPr lang="en-US" smtClean="0"/>
              <a:pPr>
                <a:defRPr/>
              </a:pPr>
              <a:t>156</a:t>
            </a:fld>
            <a:r>
              <a:rPr lang="en-US" smtClean="0"/>
              <a:t>/155</a:t>
            </a:r>
            <a:endParaRPr lang="en-US" dirty="0"/>
          </a:p>
        </p:txBody>
      </p:sp>
      <p:sp>
        <p:nvSpPr>
          <p:cNvPr id="5" name="Footer Placeholder 4"/>
          <p:cNvSpPr>
            <a:spLocks noGrp="1"/>
          </p:cNvSpPr>
          <p:nvPr>
            <p:ph type="ftr" sz="quarter" idx="11"/>
          </p:nvPr>
        </p:nvSpPr>
        <p:spPr/>
        <p:txBody>
          <a:bodyPr/>
          <a:lstStyle/>
          <a:p>
            <a:pPr>
              <a:defRPr/>
            </a:pPr>
            <a:r>
              <a:rPr lang="en-US" smtClean="0"/>
              <a:t>Commission Rules</a:t>
            </a:r>
            <a:endParaRPr lang="en-US"/>
          </a:p>
        </p:txBody>
      </p:sp>
    </p:spTree>
    <p:extLst>
      <p:ext uri="{BB962C8B-B14F-4D97-AF65-F5344CB8AC3E}">
        <p14:creationId xmlns:p14="http://schemas.microsoft.com/office/powerpoint/2010/main" val="338928970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E1F07  </a:t>
            </a:r>
            <a:r>
              <a:rPr lang="en-US" dirty="0" smtClean="0">
                <a:latin typeface="Arial Black" panose="020B0A04020102020204" pitchFamily="34" charset="0"/>
              </a:rPr>
              <a:t>  When </a:t>
            </a:r>
            <a:r>
              <a:rPr lang="en-US" dirty="0">
                <a:latin typeface="Arial Black" panose="020B0A04020102020204" pitchFamily="34" charset="0"/>
              </a:rPr>
              <a:t>may an amateur station send a message to a business?</a:t>
            </a:r>
          </a:p>
        </p:txBody>
      </p:sp>
      <p:sp>
        <p:nvSpPr>
          <p:cNvPr id="3" name="Subtitle 2"/>
          <p:cNvSpPr>
            <a:spLocks noGrp="1"/>
          </p:cNvSpPr>
          <p:nvPr>
            <p:ph type="subTitle" idx="1"/>
          </p:nvPr>
        </p:nvSpPr>
        <p:spPr>
          <a:xfrm>
            <a:off x="533400" y="2133600"/>
            <a:ext cx="8077200" cy="4038600"/>
          </a:xfrm>
        </p:spPr>
        <p:txBody>
          <a:bodyPr>
            <a:normAutofit/>
          </a:bodyPr>
          <a:lstStyle/>
          <a:p>
            <a:r>
              <a:rPr lang="en-US" i="1" dirty="0"/>
              <a:t>A. When the total money involved does not exceed $25</a:t>
            </a:r>
            <a:endParaRPr lang="en-US" dirty="0"/>
          </a:p>
          <a:p>
            <a:r>
              <a:rPr lang="en-US" i="1" dirty="0"/>
              <a:t>B. When the control operator is employed by the FCC or another government agency</a:t>
            </a:r>
            <a:endParaRPr lang="en-US" dirty="0"/>
          </a:p>
          <a:p>
            <a:r>
              <a:rPr lang="en-US" i="1" dirty="0"/>
              <a:t>C. When transmitting international third-party communications</a:t>
            </a:r>
            <a:endParaRPr lang="en-US" dirty="0"/>
          </a:p>
          <a:p>
            <a:r>
              <a:rPr lang="en-US" i="1" dirty="0"/>
              <a:t>D. When neither the amateur nor his or her employer has a pecuniary interest in the communications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157</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150400805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E1F07    When may an amateur station send a message to a business?</a:t>
            </a:r>
            <a:endParaRPr lang="en-US" dirty="0"/>
          </a:p>
        </p:txBody>
      </p:sp>
      <p:sp>
        <p:nvSpPr>
          <p:cNvPr id="3" name="Subtitle 2"/>
          <p:cNvSpPr>
            <a:spLocks noGrp="1"/>
          </p:cNvSpPr>
          <p:nvPr>
            <p:ph type="subTitle" idx="1"/>
          </p:nvPr>
        </p:nvSpPr>
        <p:spPr>
          <a:xfrm>
            <a:off x="533400" y="2133600"/>
            <a:ext cx="8077200" cy="4038600"/>
          </a:xfrm>
        </p:spPr>
        <p:txBody>
          <a:bodyPr>
            <a:normAutofit/>
          </a:bodyPr>
          <a:lstStyle/>
          <a:p>
            <a:r>
              <a:rPr lang="en-US" i="1" dirty="0"/>
              <a:t>A. When the total money involved does not exceed $25</a:t>
            </a:r>
            <a:endParaRPr lang="en-US" dirty="0"/>
          </a:p>
          <a:p>
            <a:r>
              <a:rPr lang="en-US" i="1" dirty="0"/>
              <a:t>B. When the control operator is employed by the FCC or another government agency</a:t>
            </a:r>
            <a:endParaRPr lang="en-US" dirty="0"/>
          </a:p>
          <a:p>
            <a:r>
              <a:rPr lang="en-US" i="1" dirty="0"/>
              <a:t>C. When transmitting international third-party communications</a:t>
            </a:r>
            <a:endParaRPr lang="en-US" dirty="0"/>
          </a:p>
          <a:p>
            <a:r>
              <a:rPr lang="en-US" sz="2800" b="1" i="1" dirty="0">
                <a:solidFill>
                  <a:srgbClr val="FFC000"/>
                </a:solidFill>
              </a:rPr>
              <a:t>D. When neither the amateur nor his or her employer has a pecuniary interest in the communications</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158</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162354011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E1F08  </a:t>
            </a:r>
            <a:r>
              <a:rPr lang="en-US" dirty="0" smtClean="0">
                <a:latin typeface="Arial Black" panose="020B0A04020102020204" pitchFamily="34" charset="0"/>
              </a:rPr>
              <a:t>  Which </a:t>
            </a:r>
            <a:r>
              <a:rPr lang="en-US" dirty="0">
                <a:latin typeface="Arial Black" panose="020B0A04020102020204" pitchFamily="34" charset="0"/>
              </a:rPr>
              <a:t>of the following types of amateur station communications are prohibited?</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685800" y="2057400"/>
            <a:ext cx="7924800" cy="4114800"/>
          </a:xfrm>
        </p:spPr>
        <p:txBody>
          <a:bodyPr>
            <a:normAutofit/>
          </a:bodyPr>
          <a:lstStyle/>
          <a:p>
            <a:r>
              <a:rPr lang="en-US" i="1" dirty="0"/>
              <a:t>A. Communications transmitted for hire or material compensation, except as otherwise provided in the rules</a:t>
            </a:r>
            <a:endParaRPr lang="en-US" dirty="0"/>
          </a:p>
          <a:p>
            <a:r>
              <a:rPr lang="en-US" i="1" dirty="0"/>
              <a:t>B. Communications that have a political content, except as allowed by the Fairness Doctrine</a:t>
            </a:r>
            <a:endParaRPr lang="en-US" dirty="0"/>
          </a:p>
          <a:p>
            <a:r>
              <a:rPr lang="en-US" i="1" dirty="0"/>
              <a:t>C. Communications that have a religious content</a:t>
            </a:r>
            <a:endParaRPr lang="en-US" dirty="0"/>
          </a:p>
          <a:p>
            <a:r>
              <a:rPr lang="en-US" i="1" dirty="0"/>
              <a:t>D. Communications in a language other than English</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159</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926522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E1A06  </a:t>
            </a:r>
            <a:r>
              <a:rPr lang="en-US" dirty="0" smtClean="0">
                <a:latin typeface="Arial Black" panose="020B0A04020102020204" pitchFamily="34" charset="0"/>
              </a:rPr>
              <a:t>  </a:t>
            </a:r>
            <a:r>
              <a:rPr lang="en-US" dirty="0">
                <a:latin typeface="Arial Black" panose="020B0A04020102020204" pitchFamily="34" charset="0"/>
              </a:rPr>
              <a:t>Where must the carrier frequency of a CW signal be set to comply with FCC rules for 60 meter operation? </a:t>
            </a:r>
            <a:br>
              <a:rPr lang="en-US" dirty="0">
                <a:latin typeface="Arial Black" panose="020B0A04020102020204" pitchFamily="34" charset="0"/>
              </a:rPr>
            </a:br>
            <a:endParaRPr lang="en-US" dirty="0">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16</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
        <p:nvSpPr>
          <p:cNvPr id="7" name="Subtitle 2"/>
          <p:cNvSpPr txBox="1">
            <a:spLocks/>
          </p:cNvSpPr>
          <p:nvPr/>
        </p:nvSpPr>
        <p:spPr>
          <a:xfrm>
            <a:off x="1143000" y="1905000"/>
            <a:ext cx="6781800" cy="36576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lang="en-US" sz="2400" b="0" kern="120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1pPr>
            <a:lvl2pPr marL="457200" indent="0" algn="ctr" defTabSz="914400" rtl="0" eaLnBrk="1" latinLnBrk="0" hangingPunct="1">
              <a:spcBef>
                <a:spcPct val="20000"/>
              </a:spcBef>
              <a:buFont typeface="Arial" panose="020B0604020202020204" pitchFamily="34" charset="0"/>
              <a:buNone/>
              <a:defRPr lang="en-US" sz="2400" b="0" kern="1200">
                <a:solidFill>
                  <a:schemeClr val="tx1">
                    <a:tint val="75000"/>
                  </a:schemeClr>
                </a:solidFill>
                <a:latin typeface="Lucida Sans Unicode" panose="020B0602030504020204" pitchFamily="34" charset="0"/>
                <a:ea typeface="+mn-ea"/>
                <a:cs typeface="Lucida Sans Unicode" panose="020B0602030504020204" pitchFamily="34" charset="0"/>
              </a:defRPr>
            </a:lvl2pPr>
            <a:lvl3pPr marL="914400" indent="0" algn="ctr" defTabSz="914400" rtl="0" eaLnBrk="1" latinLnBrk="0" hangingPunct="1">
              <a:spcBef>
                <a:spcPct val="20000"/>
              </a:spcBef>
              <a:buFont typeface="Arial" panose="020B0604020202020204" pitchFamily="34" charset="0"/>
              <a:buNone/>
              <a:defRPr lang="en-US" sz="2400" b="0" kern="1200">
                <a:solidFill>
                  <a:schemeClr val="tx1">
                    <a:tint val="75000"/>
                  </a:schemeClr>
                </a:solidFill>
                <a:latin typeface="Lucida Sans Unicode" panose="020B0602030504020204" pitchFamily="34" charset="0"/>
                <a:ea typeface="+mn-ea"/>
                <a:cs typeface="Lucida Sans Unicode" panose="020B0602030504020204" pitchFamily="34" charset="0"/>
              </a:defRPr>
            </a:lvl3pPr>
            <a:lvl4pPr marL="1371600" indent="0" algn="ctr" defTabSz="914400" rtl="0" eaLnBrk="1" latinLnBrk="0" hangingPunct="1">
              <a:spcBef>
                <a:spcPct val="20000"/>
              </a:spcBef>
              <a:buFont typeface="Arial" panose="020B0604020202020204" pitchFamily="34" charset="0"/>
              <a:buNone/>
              <a:defRPr lang="en-US" sz="2400" b="0" kern="1200">
                <a:solidFill>
                  <a:schemeClr val="tx1">
                    <a:tint val="75000"/>
                  </a:schemeClr>
                </a:solidFill>
                <a:latin typeface="Lucida Sans Unicode" panose="020B0602030504020204" pitchFamily="34" charset="0"/>
                <a:ea typeface="+mn-ea"/>
                <a:cs typeface="Lucida Sans Unicode" panose="020B0602030504020204" pitchFamily="34" charset="0"/>
              </a:defRPr>
            </a:lvl4pPr>
            <a:lvl5pPr marL="1828800" indent="0" algn="ctr" defTabSz="914400" rtl="0" eaLnBrk="1" latinLnBrk="0" hangingPunct="1">
              <a:spcBef>
                <a:spcPct val="20000"/>
              </a:spcBef>
              <a:buFont typeface="Arial" panose="020B0604020202020204" pitchFamily="34" charset="0"/>
              <a:buNone/>
              <a:defRPr lang="en-US" sz="2400" b="0" kern="1200">
                <a:solidFill>
                  <a:schemeClr val="tx1">
                    <a:tint val="75000"/>
                  </a:schemeClr>
                </a:solidFill>
                <a:latin typeface="Lucida Sans Unicode" panose="020B0602030504020204" pitchFamily="34" charset="0"/>
                <a:ea typeface="+mn-ea"/>
                <a:cs typeface="Lucida Sans Unicode" panose="020B0602030504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t> </a:t>
            </a:r>
          </a:p>
          <a:p>
            <a:r>
              <a:rPr lang="en-US" dirty="0"/>
              <a:t>A. At the lowest frequency of the channel</a:t>
            </a:r>
          </a:p>
          <a:p>
            <a:r>
              <a:rPr lang="en-US" dirty="0"/>
              <a:t>B. At the center frequency of the channel</a:t>
            </a:r>
          </a:p>
          <a:p>
            <a:r>
              <a:rPr lang="en-US" dirty="0"/>
              <a:t>C. At the highest frequency of the channel</a:t>
            </a:r>
          </a:p>
          <a:p>
            <a:r>
              <a:rPr lang="en-US" dirty="0"/>
              <a:t>D. On any frequency where the signal’s sidebands are within the channel</a:t>
            </a:r>
          </a:p>
        </p:txBody>
      </p:sp>
    </p:spTree>
    <p:extLst>
      <p:ext uri="{BB962C8B-B14F-4D97-AF65-F5344CB8AC3E}">
        <p14:creationId xmlns:p14="http://schemas.microsoft.com/office/powerpoint/2010/main" val="51488959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E1F08    Which of the following types of amateur station communications are prohibited?</a:t>
            </a:r>
            <a:br>
              <a:rPr lang="en-US" dirty="0">
                <a:latin typeface="Arial Black" panose="020B0A04020102020204" pitchFamily="34" charset="0"/>
              </a:rPr>
            </a:br>
            <a:endParaRPr lang="en-US" dirty="0"/>
          </a:p>
        </p:txBody>
      </p:sp>
      <p:sp>
        <p:nvSpPr>
          <p:cNvPr id="3" name="Subtitle 2"/>
          <p:cNvSpPr>
            <a:spLocks noGrp="1"/>
          </p:cNvSpPr>
          <p:nvPr>
            <p:ph type="subTitle" idx="1"/>
          </p:nvPr>
        </p:nvSpPr>
        <p:spPr>
          <a:xfrm>
            <a:off x="685800" y="2057400"/>
            <a:ext cx="7924800" cy="4114800"/>
          </a:xfrm>
        </p:spPr>
        <p:txBody>
          <a:bodyPr>
            <a:normAutofit/>
          </a:bodyPr>
          <a:lstStyle/>
          <a:p>
            <a:r>
              <a:rPr lang="en-US" sz="2800" b="1" i="1" dirty="0">
                <a:solidFill>
                  <a:srgbClr val="FFC000"/>
                </a:solidFill>
              </a:rPr>
              <a:t>A. Communications transmitted for hire or material compensation, except as otherwise provided in the rules</a:t>
            </a:r>
            <a:endParaRPr lang="en-US" sz="2800" b="1" dirty="0">
              <a:solidFill>
                <a:srgbClr val="FFC000"/>
              </a:solidFill>
            </a:endParaRPr>
          </a:p>
          <a:p>
            <a:r>
              <a:rPr lang="en-US" i="1" dirty="0"/>
              <a:t>B. Communications that have a political content, except as allowed by the Fairness Doctrine</a:t>
            </a:r>
            <a:endParaRPr lang="en-US" dirty="0"/>
          </a:p>
          <a:p>
            <a:r>
              <a:rPr lang="en-US" i="1" dirty="0"/>
              <a:t>C. Communications that have a religious content</a:t>
            </a:r>
            <a:endParaRPr lang="en-US" dirty="0"/>
          </a:p>
          <a:p>
            <a:r>
              <a:rPr lang="en-US" i="1" dirty="0"/>
              <a:t>D. Communications in a language other than English</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160</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41431376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E1F09  </a:t>
            </a:r>
            <a:r>
              <a:rPr lang="en-US" dirty="0" smtClean="0">
                <a:latin typeface="Arial Black" panose="020B0A04020102020204" pitchFamily="34" charset="0"/>
              </a:rPr>
              <a:t>  Which </a:t>
            </a:r>
            <a:r>
              <a:rPr lang="en-US" dirty="0">
                <a:latin typeface="Arial Black" panose="020B0A04020102020204" pitchFamily="34" charset="0"/>
              </a:rPr>
              <a:t>of the following conditions apply when transmitting spread spectrum emission?</a:t>
            </a:r>
          </a:p>
        </p:txBody>
      </p:sp>
      <p:sp>
        <p:nvSpPr>
          <p:cNvPr id="3" name="Subtitle 2"/>
          <p:cNvSpPr>
            <a:spLocks noGrp="1"/>
          </p:cNvSpPr>
          <p:nvPr>
            <p:ph type="subTitle" idx="1"/>
          </p:nvPr>
        </p:nvSpPr>
        <p:spPr>
          <a:xfrm>
            <a:off x="457200" y="2286000"/>
            <a:ext cx="8229600" cy="4038600"/>
          </a:xfrm>
        </p:spPr>
        <p:txBody>
          <a:bodyPr>
            <a:normAutofit/>
          </a:bodyPr>
          <a:lstStyle/>
          <a:p>
            <a:r>
              <a:rPr lang="en-US" i="1" dirty="0"/>
              <a:t>A. A station transmitting SS emission must not cause harmful interference to other stations employing other authorized emissions</a:t>
            </a:r>
            <a:endParaRPr lang="en-US" dirty="0"/>
          </a:p>
          <a:p>
            <a:r>
              <a:rPr lang="en-US" i="1" dirty="0"/>
              <a:t>B. The transmitting station must be in an area regulated by the FCC or in a country that permits SS emissions</a:t>
            </a:r>
            <a:endParaRPr lang="en-US" dirty="0"/>
          </a:p>
          <a:p>
            <a:r>
              <a:rPr lang="en-US" i="1" dirty="0"/>
              <a:t>C. The transmission must not be used to obscure the meaning of any communication</a:t>
            </a:r>
            <a:endParaRPr lang="en-US" dirty="0"/>
          </a:p>
          <a:p>
            <a:r>
              <a:rPr lang="en-US" i="1" dirty="0"/>
              <a:t>D.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161</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69345632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E1F09    Which of the following conditions apply when transmitting spread spectrum emission?</a:t>
            </a:r>
            <a:endParaRPr lang="en-US" dirty="0"/>
          </a:p>
        </p:txBody>
      </p:sp>
      <p:sp>
        <p:nvSpPr>
          <p:cNvPr id="3" name="Subtitle 2"/>
          <p:cNvSpPr>
            <a:spLocks noGrp="1"/>
          </p:cNvSpPr>
          <p:nvPr>
            <p:ph type="subTitle" idx="1"/>
          </p:nvPr>
        </p:nvSpPr>
        <p:spPr>
          <a:xfrm>
            <a:off x="457200" y="2286000"/>
            <a:ext cx="8229600" cy="4038600"/>
          </a:xfrm>
        </p:spPr>
        <p:txBody>
          <a:bodyPr>
            <a:normAutofit/>
          </a:bodyPr>
          <a:lstStyle/>
          <a:p>
            <a:r>
              <a:rPr lang="en-US" i="1" dirty="0"/>
              <a:t>A. A station transmitting SS emission must not cause harmful interference to other stations employing other authorized emissions</a:t>
            </a:r>
            <a:endParaRPr lang="en-US" dirty="0"/>
          </a:p>
          <a:p>
            <a:r>
              <a:rPr lang="en-US" i="1" dirty="0"/>
              <a:t>B. The transmitting station must be in an area regulated by the FCC or in a country that permits SS emissions</a:t>
            </a:r>
            <a:endParaRPr lang="en-US" dirty="0"/>
          </a:p>
          <a:p>
            <a:r>
              <a:rPr lang="en-US" i="1" dirty="0"/>
              <a:t>C. The transmission must not be used to obscure the meaning of any communication</a:t>
            </a:r>
            <a:endParaRPr lang="en-US" dirty="0"/>
          </a:p>
          <a:p>
            <a:r>
              <a:rPr lang="en-US" sz="2800" b="1" i="1" dirty="0">
                <a:solidFill>
                  <a:srgbClr val="FFC000"/>
                </a:solidFill>
              </a:rPr>
              <a:t>D. All of these choices are correct</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162</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52822072"/>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E1F10  </a:t>
            </a:r>
            <a:r>
              <a:rPr lang="en-US" dirty="0" smtClean="0">
                <a:latin typeface="Arial Black" panose="020B0A04020102020204" pitchFamily="34" charset="0"/>
              </a:rPr>
              <a:t>  What </a:t>
            </a:r>
            <a:r>
              <a:rPr lang="en-US" dirty="0">
                <a:latin typeface="Arial Black" panose="020B0A04020102020204" pitchFamily="34" charset="0"/>
              </a:rPr>
              <a:t>is the </a:t>
            </a:r>
            <a:r>
              <a:rPr lang="en-US" dirty="0" smtClean="0">
                <a:latin typeface="Arial Black" panose="020B0A04020102020204" pitchFamily="34" charset="0"/>
              </a:rPr>
              <a:t>maximum permitted </a:t>
            </a:r>
            <a:r>
              <a:rPr lang="en-US" dirty="0">
                <a:latin typeface="Arial Black" panose="020B0A04020102020204" pitchFamily="34" charset="0"/>
              </a:rPr>
              <a:t>transmitter </a:t>
            </a:r>
            <a:r>
              <a:rPr lang="en-US" dirty="0" smtClean="0">
                <a:latin typeface="Arial Black" panose="020B0A04020102020204" pitchFamily="34" charset="0"/>
              </a:rPr>
              <a:t>peak envelope power </a:t>
            </a:r>
            <a:r>
              <a:rPr lang="en-US" dirty="0">
                <a:latin typeface="Arial Black" panose="020B0A04020102020204" pitchFamily="34" charset="0"/>
              </a:rPr>
              <a:t>for an amateur station transmitting spread spectrum communications?</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1 W</a:t>
            </a:r>
            <a:endParaRPr lang="en-US" dirty="0"/>
          </a:p>
          <a:p>
            <a:r>
              <a:rPr lang="en-US" i="1" dirty="0"/>
              <a:t>B. 1.5 W</a:t>
            </a:r>
            <a:endParaRPr lang="en-US" dirty="0"/>
          </a:p>
          <a:p>
            <a:r>
              <a:rPr lang="en-US" i="1" dirty="0"/>
              <a:t>C. 10 W</a:t>
            </a:r>
            <a:endParaRPr lang="en-US" dirty="0"/>
          </a:p>
          <a:p>
            <a:r>
              <a:rPr lang="en-US" i="1" dirty="0"/>
              <a:t>D. 1.5 kW</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163</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70916628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E1F10    What is the maximum permitted transmitter peak envelope power for an amateur station transmitting spread spectrum communications?</a:t>
            </a:r>
            <a:br>
              <a:rPr lang="en-US" dirty="0">
                <a:latin typeface="Arial Black" panose="020B0A04020102020204" pitchFamily="34" charset="0"/>
              </a:rPr>
            </a:br>
            <a:endParaRPr lang="en-US" dirty="0"/>
          </a:p>
        </p:txBody>
      </p:sp>
      <p:sp>
        <p:nvSpPr>
          <p:cNvPr id="3" name="Subtitle 2"/>
          <p:cNvSpPr>
            <a:spLocks noGrp="1"/>
          </p:cNvSpPr>
          <p:nvPr>
            <p:ph type="subTitle" idx="1"/>
          </p:nvPr>
        </p:nvSpPr>
        <p:spPr/>
        <p:txBody>
          <a:bodyPr/>
          <a:lstStyle/>
          <a:p>
            <a:r>
              <a:rPr lang="en-US" i="1" dirty="0"/>
              <a:t>A. 1 W</a:t>
            </a:r>
            <a:endParaRPr lang="en-US" dirty="0"/>
          </a:p>
          <a:p>
            <a:r>
              <a:rPr lang="en-US" i="1" dirty="0"/>
              <a:t>B. 1.5 W</a:t>
            </a:r>
            <a:endParaRPr lang="en-US" dirty="0"/>
          </a:p>
          <a:p>
            <a:r>
              <a:rPr lang="en-US" sz="2800" b="1" i="1" dirty="0">
                <a:solidFill>
                  <a:srgbClr val="FFC000"/>
                </a:solidFill>
              </a:rPr>
              <a:t>C. 10 W</a:t>
            </a:r>
            <a:endParaRPr lang="en-US" sz="2800" b="1" dirty="0">
              <a:solidFill>
                <a:srgbClr val="FFC000"/>
              </a:solidFill>
            </a:endParaRPr>
          </a:p>
          <a:p>
            <a:r>
              <a:rPr lang="en-US" i="1" dirty="0"/>
              <a:t>D. 1.5 kW</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164</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372100696"/>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de-DE" dirty="0">
                <a:latin typeface="Arial Black" panose="020B0A04020102020204" pitchFamily="34" charset="0"/>
              </a:rPr>
              <a:t> </a:t>
            </a: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E1F11  </a:t>
            </a:r>
            <a:r>
              <a:rPr lang="en-US" dirty="0" smtClean="0">
                <a:latin typeface="Arial Black" panose="020B0A04020102020204" pitchFamily="34" charset="0"/>
              </a:rPr>
              <a:t>  Which </a:t>
            </a:r>
            <a:r>
              <a:rPr lang="en-US" dirty="0">
                <a:latin typeface="Arial Black" panose="020B0A04020102020204" pitchFamily="34" charset="0"/>
              </a:rPr>
              <a:t>of the following best describes one of the standards that must be met by an external RF power amplifier if it is to qualify for a grant of FCC certification?</a:t>
            </a:r>
          </a:p>
        </p:txBody>
      </p:sp>
      <p:sp>
        <p:nvSpPr>
          <p:cNvPr id="3" name="Subtitle 2"/>
          <p:cNvSpPr>
            <a:spLocks noGrp="1"/>
          </p:cNvSpPr>
          <p:nvPr>
            <p:ph type="subTitle" idx="1"/>
          </p:nvPr>
        </p:nvSpPr>
        <p:spPr>
          <a:xfrm>
            <a:off x="609600" y="2667000"/>
            <a:ext cx="8077200" cy="3810000"/>
          </a:xfrm>
        </p:spPr>
        <p:txBody>
          <a:bodyPr>
            <a:normAutofit/>
          </a:bodyPr>
          <a:lstStyle/>
          <a:p>
            <a:r>
              <a:rPr lang="en-US" i="1" dirty="0"/>
              <a:t>A. It must produce full legal output when driven by not more than 5 watts of mean RF input power</a:t>
            </a:r>
            <a:endParaRPr lang="en-US" dirty="0"/>
          </a:p>
          <a:p>
            <a:r>
              <a:rPr lang="en-US" i="1" dirty="0"/>
              <a:t>B. It must be capable of external RF switching between its input and output networks</a:t>
            </a:r>
            <a:endParaRPr lang="en-US" dirty="0"/>
          </a:p>
          <a:p>
            <a:r>
              <a:rPr lang="en-US" i="1" dirty="0"/>
              <a:t>C. It must exhibit a gain of 0 dB or less over its full output range</a:t>
            </a:r>
            <a:endParaRPr lang="en-US" dirty="0"/>
          </a:p>
          <a:p>
            <a:r>
              <a:rPr lang="en-US" i="1" dirty="0"/>
              <a:t>D. It must satisfy the FCC's spurious emission standards when operated at the lesser of 1500 </a:t>
            </a:r>
            <a:r>
              <a:rPr lang="en-US" i="1" dirty="0" smtClean="0"/>
              <a:t>watts </a:t>
            </a:r>
            <a:r>
              <a:rPr lang="en-US" i="1" dirty="0"/>
              <a:t>or its full output power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165</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95285413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de-DE" dirty="0">
                <a:latin typeface="Arial Black" panose="020B0A04020102020204" pitchFamily="34" charset="0"/>
              </a:rPr>
              <a:t> </a:t>
            </a: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E1F11    Which of the following best describes one of the standards that must be met by an external RF power amplifier if it is to qualify for a grant of FCC certification?</a:t>
            </a:r>
            <a:endParaRPr lang="en-US" dirty="0"/>
          </a:p>
        </p:txBody>
      </p:sp>
      <p:sp>
        <p:nvSpPr>
          <p:cNvPr id="3" name="Subtitle 2"/>
          <p:cNvSpPr>
            <a:spLocks noGrp="1"/>
          </p:cNvSpPr>
          <p:nvPr>
            <p:ph type="subTitle" idx="1"/>
          </p:nvPr>
        </p:nvSpPr>
        <p:spPr>
          <a:xfrm>
            <a:off x="609600" y="2667000"/>
            <a:ext cx="8077200" cy="3810000"/>
          </a:xfrm>
        </p:spPr>
        <p:txBody>
          <a:bodyPr>
            <a:normAutofit/>
          </a:bodyPr>
          <a:lstStyle/>
          <a:p>
            <a:r>
              <a:rPr lang="en-US" i="1" dirty="0"/>
              <a:t>A. It must produce full legal output when driven by not more than 5 watts of mean RF input power</a:t>
            </a:r>
            <a:endParaRPr lang="en-US" dirty="0"/>
          </a:p>
          <a:p>
            <a:r>
              <a:rPr lang="en-US" i="1" dirty="0"/>
              <a:t>B. It must be capable of external RF switching between its input and output networks</a:t>
            </a:r>
            <a:endParaRPr lang="en-US" dirty="0"/>
          </a:p>
          <a:p>
            <a:r>
              <a:rPr lang="en-US" i="1" dirty="0"/>
              <a:t>C. It must exhibit a gain of 0 dB or less over its full output range</a:t>
            </a:r>
            <a:endParaRPr lang="en-US" dirty="0"/>
          </a:p>
          <a:p>
            <a:r>
              <a:rPr lang="en-US" sz="2800" b="1" i="1" dirty="0">
                <a:solidFill>
                  <a:srgbClr val="FFC000"/>
                </a:solidFill>
              </a:rPr>
              <a:t>D. It must satisfy the FCC's spurious emission standards when operated at the lesser of 1500 </a:t>
            </a:r>
            <a:r>
              <a:rPr lang="en-US" sz="2800" b="1" i="1" dirty="0" smtClean="0">
                <a:solidFill>
                  <a:srgbClr val="FFC000"/>
                </a:solidFill>
              </a:rPr>
              <a:t>watts </a:t>
            </a:r>
            <a:r>
              <a:rPr lang="en-US" sz="2800" b="1" i="1" dirty="0">
                <a:solidFill>
                  <a:srgbClr val="FFC000"/>
                </a:solidFill>
              </a:rPr>
              <a:t>or its full output power</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166</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866075504"/>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E1F12  </a:t>
            </a:r>
            <a:r>
              <a:rPr lang="en-US" dirty="0" smtClean="0">
                <a:latin typeface="Arial Black" panose="020B0A04020102020204" pitchFamily="34" charset="0"/>
              </a:rPr>
              <a:t>  Who </a:t>
            </a:r>
            <a:r>
              <a:rPr lang="en-US" dirty="0">
                <a:latin typeface="Arial Black" panose="020B0A04020102020204" pitchFamily="34" charset="0"/>
              </a:rPr>
              <a:t>may be the control operator of an auxiliary station?</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1371600" y="2133600"/>
            <a:ext cx="6400800" cy="4038600"/>
          </a:xfrm>
        </p:spPr>
        <p:txBody>
          <a:bodyPr/>
          <a:lstStyle/>
          <a:p>
            <a:r>
              <a:rPr lang="en-US" i="1" dirty="0"/>
              <a:t>A. Any licensed amateur operator</a:t>
            </a:r>
            <a:endParaRPr lang="en-US" dirty="0"/>
          </a:p>
          <a:p>
            <a:r>
              <a:rPr lang="en-US" i="1" dirty="0"/>
              <a:t>B. Only Technician, General, Advanced or Amateur Extra Class operators</a:t>
            </a:r>
            <a:endParaRPr lang="en-US" dirty="0"/>
          </a:p>
          <a:p>
            <a:r>
              <a:rPr lang="en-US" i="1" dirty="0"/>
              <a:t>C. Only General, Advanced or Amateur Extra Class operators</a:t>
            </a:r>
            <a:endParaRPr lang="en-US" dirty="0"/>
          </a:p>
          <a:p>
            <a:r>
              <a:rPr lang="en-US" i="1" dirty="0"/>
              <a:t>D. Only Amateur Extra Class operators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167</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133655680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E1F12    Who may be the control operator of an auxiliary station?</a:t>
            </a:r>
            <a:br>
              <a:rPr lang="en-US" dirty="0">
                <a:latin typeface="Arial Black" panose="020B0A04020102020204" pitchFamily="34" charset="0"/>
              </a:rPr>
            </a:br>
            <a:endParaRPr lang="en-US" dirty="0"/>
          </a:p>
        </p:txBody>
      </p:sp>
      <p:sp>
        <p:nvSpPr>
          <p:cNvPr id="3" name="Subtitle 2"/>
          <p:cNvSpPr>
            <a:spLocks noGrp="1"/>
          </p:cNvSpPr>
          <p:nvPr>
            <p:ph type="subTitle" idx="1"/>
          </p:nvPr>
        </p:nvSpPr>
        <p:spPr>
          <a:xfrm>
            <a:off x="1371600" y="2133600"/>
            <a:ext cx="6400800" cy="4038600"/>
          </a:xfrm>
        </p:spPr>
        <p:txBody>
          <a:bodyPr/>
          <a:lstStyle/>
          <a:p>
            <a:r>
              <a:rPr lang="en-US" i="1" dirty="0"/>
              <a:t>A. Any licensed amateur operator</a:t>
            </a:r>
            <a:endParaRPr lang="en-US" dirty="0"/>
          </a:p>
          <a:p>
            <a:r>
              <a:rPr lang="en-US" sz="2800" b="1" i="1" dirty="0">
                <a:solidFill>
                  <a:srgbClr val="FFC000"/>
                </a:solidFill>
              </a:rPr>
              <a:t>B. Only Technician, General, Advanced or Amateur Extra Class operators</a:t>
            </a:r>
            <a:endParaRPr lang="en-US" sz="2800" b="1" dirty="0">
              <a:solidFill>
                <a:srgbClr val="FFC000"/>
              </a:solidFill>
            </a:endParaRPr>
          </a:p>
          <a:p>
            <a:r>
              <a:rPr lang="en-US" i="1" dirty="0"/>
              <a:t>C. Only General, Advanced or Amateur Extra Class operators</a:t>
            </a:r>
            <a:endParaRPr lang="en-US" dirty="0"/>
          </a:p>
          <a:p>
            <a:r>
              <a:rPr lang="en-US" i="1" dirty="0"/>
              <a:t>D. Only Amateur Extra Class operators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168</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162377484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0"/>
            <a:ext cx="8991600" cy="3124200"/>
          </a:xfrm>
        </p:spPr>
        <p:txBody>
          <a:bodyPr/>
          <a:lstStyle/>
          <a:p>
            <a:r>
              <a:rPr lang="en-US" dirty="0" smtClean="0">
                <a:latin typeface="Arial Black" panose="020B0A04020102020204" pitchFamily="34" charset="0"/>
              </a:rPr>
              <a:t>End of</a:t>
            </a:r>
            <a:br>
              <a:rPr lang="en-US" dirty="0" smtClean="0">
                <a:latin typeface="Arial Black" panose="020B0A04020102020204" pitchFamily="34" charset="0"/>
              </a:rPr>
            </a:br>
            <a:r>
              <a:rPr lang="en-US" dirty="0" smtClean="0">
                <a:latin typeface="Arial Black" panose="020B0A04020102020204" pitchFamily="34" charset="0"/>
              </a:rPr>
              <a:t>SUBELEMENT  E1 </a:t>
            </a:r>
            <a:endParaRPr lang="en-US" dirty="0">
              <a:latin typeface="Arial Black" panose="020B0A04020102020204" pitchFamily="34" charset="0"/>
            </a:endParaRPr>
          </a:p>
        </p:txBody>
      </p:sp>
      <p:sp>
        <p:nvSpPr>
          <p:cNvPr id="3" name="Subtitle 2"/>
          <p:cNvSpPr>
            <a:spLocks noGrp="1"/>
          </p:cNvSpPr>
          <p:nvPr>
            <p:ph type="subTitle" idx="1"/>
          </p:nvPr>
        </p:nvSpPr>
        <p:spPr>
          <a:xfrm>
            <a:off x="1371600" y="3733800"/>
            <a:ext cx="6400800" cy="2438400"/>
          </a:xfrm>
        </p:spPr>
        <p:txBody>
          <a:bodyPr/>
          <a:lstStyle/>
          <a:p>
            <a:pPr algn="ctr"/>
            <a:r>
              <a:rPr lang="en-US" dirty="0"/>
              <a:t>COMMISSION’S RULES </a:t>
            </a:r>
            <a:endParaRPr lang="en-US" dirty="0" smtClean="0"/>
          </a:p>
          <a:p>
            <a:pPr algn="ctr"/>
            <a:endParaRPr lang="en-US" dirty="0"/>
          </a:p>
          <a:p>
            <a:endParaRPr lang="en-US" dirty="0"/>
          </a:p>
        </p:txBody>
      </p:sp>
      <p:sp>
        <p:nvSpPr>
          <p:cNvPr id="4" name="Footer Placeholder 3"/>
          <p:cNvSpPr>
            <a:spLocks noGrp="1"/>
          </p:cNvSpPr>
          <p:nvPr>
            <p:ph type="ftr" sz="quarter" idx="13"/>
          </p:nvPr>
        </p:nvSpPr>
        <p:spPr/>
        <p:txBody>
          <a:bodyPr/>
          <a:lstStyle/>
          <a:p>
            <a:r>
              <a:rPr lang="en-US" smtClean="0"/>
              <a:t>Commission Rules</a:t>
            </a:r>
            <a:endParaRPr lang="en-US"/>
          </a:p>
        </p:txBody>
      </p:sp>
      <p:sp>
        <p:nvSpPr>
          <p:cNvPr id="5" name="Slide Number Placeholder 4"/>
          <p:cNvSpPr>
            <a:spLocks noGrp="1"/>
          </p:cNvSpPr>
          <p:nvPr>
            <p:ph type="sldNum" sz="quarter" idx="12"/>
          </p:nvPr>
        </p:nvSpPr>
        <p:spPr/>
        <p:txBody>
          <a:bodyPr/>
          <a:lstStyle/>
          <a:p>
            <a:fld id="{5A2483EB-AB9C-40AC-9AA1-C2AD9590A9DB}" type="slidenum">
              <a:rPr lang="en-US" smtClean="0"/>
              <a:t>169</a:t>
            </a:fld>
            <a:endParaRPr lang="en-US"/>
          </a:p>
        </p:txBody>
      </p:sp>
    </p:spTree>
    <p:extLst>
      <p:ext uri="{BB962C8B-B14F-4D97-AF65-F5344CB8AC3E}">
        <p14:creationId xmlns:p14="http://schemas.microsoft.com/office/powerpoint/2010/main" val="1814190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E1A06    Where must the carrier frequency of a CW signal be set to comply with FCC rules for 60 meter operation?</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1295400" y="1905000"/>
            <a:ext cx="7315200" cy="3657600"/>
          </a:xfrm>
        </p:spPr>
        <p:txBody>
          <a:bodyPr/>
          <a:lstStyle/>
          <a:p>
            <a:r>
              <a:rPr lang="en-US" dirty="0"/>
              <a:t>A. At the lowest frequency of the channel</a:t>
            </a:r>
          </a:p>
          <a:p>
            <a:r>
              <a:rPr lang="en-US" sz="2800" b="1" i="1" dirty="0">
                <a:solidFill>
                  <a:srgbClr val="FFC000"/>
                </a:solidFill>
              </a:rPr>
              <a:t>B. At the center frequency of the channel</a:t>
            </a:r>
          </a:p>
          <a:p>
            <a:r>
              <a:rPr lang="en-US" dirty="0"/>
              <a:t>C. At the highest frequency of the channel</a:t>
            </a:r>
          </a:p>
          <a:p>
            <a:r>
              <a:rPr lang="en-US" dirty="0"/>
              <a:t>D. On any frequency where the signal’s sidebands are within the channel</a:t>
            </a:r>
          </a:p>
        </p:txBody>
      </p:sp>
      <p:sp>
        <p:nvSpPr>
          <p:cNvPr id="4" name="Slide Number Placeholder 3"/>
          <p:cNvSpPr>
            <a:spLocks noGrp="1"/>
          </p:cNvSpPr>
          <p:nvPr>
            <p:ph type="sldNum" sz="quarter" idx="12"/>
          </p:nvPr>
        </p:nvSpPr>
        <p:spPr/>
        <p:txBody>
          <a:bodyPr/>
          <a:lstStyle/>
          <a:p>
            <a:fld id="{5A2483EB-AB9C-40AC-9AA1-C2AD9590A9DB}" type="slidenum">
              <a:rPr lang="en-US" smtClean="0"/>
              <a:t>17</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34321" r="65190" b="37407"/>
          <a:stretch/>
        </p:blipFill>
        <p:spPr>
          <a:xfrm>
            <a:off x="2819400" y="4191000"/>
            <a:ext cx="3383753" cy="2167468"/>
          </a:xfrm>
          <a:prstGeom prst="rect">
            <a:avLst/>
          </a:prstGeom>
        </p:spPr>
      </p:pic>
    </p:spTree>
    <p:extLst>
      <p:ext uri="{BB962C8B-B14F-4D97-AF65-F5344CB8AC3E}">
        <p14:creationId xmlns:p14="http://schemas.microsoft.com/office/powerpoint/2010/main" val="833695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E1A07  </a:t>
            </a:r>
            <a:r>
              <a:rPr lang="en-US" dirty="0" smtClean="0">
                <a:latin typeface="Arial Black" panose="020B0A04020102020204" pitchFamily="34" charset="0"/>
              </a:rPr>
              <a:t> Which </a:t>
            </a:r>
            <a:r>
              <a:rPr lang="en-US" dirty="0">
                <a:latin typeface="Arial Black" panose="020B0A04020102020204" pitchFamily="34" charset="0"/>
              </a:rPr>
              <a:t>amateur band requires transmission on specific channels rather than on a </a:t>
            </a:r>
            <a:r>
              <a:rPr lang="en-US" dirty="0" smtClean="0">
                <a:latin typeface="Arial Black" panose="020B0A04020102020204" pitchFamily="34" charset="0"/>
              </a:rPr>
              <a:t>range of frequencies? </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12 meter band</a:t>
            </a:r>
            <a:endParaRPr lang="en-US" dirty="0"/>
          </a:p>
          <a:p>
            <a:r>
              <a:rPr lang="en-US" i="1" dirty="0"/>
              <a:t>B. 17 meter band</a:t>
            </a:r>
            <a:endParaRPr lang="en-US" dirty="0"/>
          </a:p>
          <a:p>
            <a:r>
              <a:rPr lang="en-US" i="1" dirty="0"/>
              <a:t>C. 30 meter band</a:t>
            </a:r>
            <a:endParaRPr lang="en-US" dirty="0"/>
          </a:p>
          <a:p>
            <a:r>
              <a:rPr lang="en-US" i="1" dirty="0"/>
              <a:t>D. 60 meter band</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18</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1580007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E1A07   Which amateur band requires transmission on specific channels rather than on a range of frequencies? </a:t>
            </a:r>
            <a:endParaRPr lang="en-US" dirty="0"/>
          </a:p>
        </p:txBody>
      </p:sp>
      <p:sp>
        <p:nvSpPr>
          <p:cNvPr id="3" name="Subtitle 2"/>
          <p:cNvSpPr>
            <a:spLocks noGrp="1"/>
          </p:cNvSpPr>
          <p:nvPr>
            <p:ph type="subTitle" idx="1"/>
          </p:nvPr>
        </p:nvSpPr>
        <p:spPr/>
        <p:txBody>
          <a:bodyPr/>
          <a:lstStyle/>
          <a:p>
            <a:r>
              <a:rPr lang="en-US" i="1" dirty="0"/>
              <a:t>A. 12 meter band</a:t>
            </a:r>
            <a:endParaRPr lang="en-US" dirty="0"/>
          </a:p>
          <a:p>
            <a:r>
              <a:rPr lang="en-US" i="1" dirty="0"/>
              <a:t>B. 17 meter band</a:t>
            </a:r>
            <a:endParaRPr lang="en-US" dirty="0"/>
          </a:p>
          <a:p>
            <a:r>
              <a:rPr lang="en-US" i="1" dirty="0"/>
              <a:t>C. 30 meter band</a:t>
            </a:r>
            <a:endParaRPr lang="en-US" dirty="0"/>
          </a:p>
          <a:p>
            <a:r>
              <a:rPr lang="en-US" sz="3200" b="1" i="1" dirty="0">
                <a:solidFill>
                  <a:srgbClr val="FFC000"/>
                </a:solidFill>
              </a:rPr>
              <a:t>D. 60 meter band</a:t>
            </a:r>
            <a:endParaRPr lang="en-US" sz="32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19</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34321" r="65190" b="37407"/>
          <a:stretch/>
        </p:blipFill>
        <p:spPr>
          <a:xfrm>
            <a:off x="5334000" y="4114800"/>
            <a:ext cx="3383753" cy="2167468"/>
          </a:xfrm>
          <a:prstGeom prst="rect">
            <a:avLst/>
          </a:prstGeom>
        </p:spPr>
      </p:pic>
    </p:spTree>
    <p:extLst>
      <p:ext uri="{BB962C8B-B14F-4D97-AF65-F5344CB8AC3E}">
        <p14:creationId xmlns:p14="http://schemas.microsoft.com/office/powerpoint/2010/main" val="429501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762000"/>
            <a:ext cx="8382000" cy="5638800"/>
          </a:xfrm>
        </p:spPr>
        <p:txBody>
          <a:bodyPr>
            <a:normAutofit fontScale="55000" lnSpcReduction="20000"/>
          </a:bodyPr>
          <a:lstStyle/>
          <a:p>
            <a:r>
              <a:rPr lang="en-US" sz="3300" b="1" dirty="0">
                <a:solidFill>
                  <a:srgbClr val="FFC000"/>
                </a:solidFill>
              </a:rPr>
              <a:t>E1A Operating Standards: </a:t>
            </a:r>
            <a:r>
              <a:rPr lang="en-US" sz="2500" dirty="0"/>
              <a:t>frequency privileges; emission standards; automatic message forwarding; frequency sharing; stations aboard ships or aircraft</a:t>
            </a:r>
          </a:p>
          <a:p>
            <a:r>
              <a:rPr lang="en-US" sz="2500" dirty="0"/>
              <a:t> </a:t>
            </a:r>
          </a:p>
          <a:p>
            <a:r>
              <a:rPr lang="en-US" sz="3300" b="1" dirty="0">
                <a:solidFill>
                  <a:srgbClr val="FFC000"/>
                </a:solidFill>
              </a:rPr>
              <a:t>E1B Station restrictions and special operations: </a:t>
            </a:r>
            <a:r>
              <a:rPr lang="en-US" sz="2500" dirty="0"/>
              <a:t>restrictions on station location; general operating restrictions, spurious emissions, control operator reimbursement; antenna structure restrictions; RACES operations</a:t>
            </a:r>
          </a:p>
          <a:p>
            <a:r>
              <a:rPr lang="en-US" sz="2500" dirty="0"/>
              <a:t> </a:t>
            </a:r>
          </a:p>
          <a:p>
            <a:r>
              <a:rPr lang="en-US" sz="3300" b="1" dirty="0">
                <a:solidFill>
                  <a:srgbClr val="FFC000"/>
                </a:solidFill>
              </a:rPr>
              <a:t>E1C Station control: </a:t>
            </a:r>
            <a:r>
              <a:rPr lang="en-US" sz="2500" dirty="0"/>
              <a:t>definitions and restrictions pertaining to local, automatic and remote control operation; control operator responsibilities for remote and automatically controlled stations</a:t>
            </a:r>
          </a:p>
          <a:p>
            <a:r>
              <a:rPr lang="en-US" sz="2500" dirty="0"/>
              <a:t> </a:t>
            </a:r>
          </a:p>
          <a:p>
            <a:r>
              <a:rPr lang="en-US" sz="3300" b="1" dirty="0">
                <a:solidFill>
                  <a:srgbClr val="FFC000"/>
                </a:solidFill>
              </a:rPr>
              <a:t>E1D Amateur Satellite service: </a:t>
            </a:r>
            <a:r>
              <a:rPr lang="en-US" sz="2500" dirty="0"/>
              <a:t>definitions and purpose; license requirements for space stations; available frequencies and bands; telecommand and telemetry operations; restrictions, and special provisions; notification requirements</a:t>
            </a:r>
          </a:p>
          <a:p>
            <a:r>
              <a:rPr lang="en-US" sz="2500" dirty="0"/>
              <a:t> </a:t>
            </a:r>
          </a:p>
          <a:p>
            <a:r>
              <a:rPr lang="en-US" sz="3300" b="1" dirty="0">
                <a:solidFill>
                  <a:srgbClr val="FFC000"/>
                </a:solidFill>
              </a:rPr>
              <a:t>E1E Volunteer examiner program: </a:t>
            </a:r>
            <a:r>
              <a:rPr lang="en-US" sz="2500" dirty="0"/>
              <a:t>definitions, qualifications, preparation and administration of exams; accreditation; question pools; documentation requirements</a:t>
            </a:r>
          </a:p>
          <a:p>
            <a:r>
              <a:rPr lang="en-US" sz="2500" dirty="0"/>
              <a:t> </a:t>
            </a:r>
          </a:p>
          <a:p>
            <a:r>
              <a:rPr lang="en-US" sz="3300" b="1" dirty="0">
                <a:solidFill>
                  <a:srgbClr val="FFC000"/>
                </a:solidFill>
              </a:rPr>
              <a:t>E1F Miscellaneous rules: </a:t>
            </a:r>
            <a:r>
              <a:rPr lang="en-US" sz="2900" dirty="0"/>
              <a:t>external RF power amplifiers; national quiet zone; business communications; compensated communications; spread spectrum; auxiliary stations; reciprocal operating privileges; IARP and CEPT licenses; third party communications with foreign countries; special temporary authority</a:t>
            </a:r>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250043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E1A08  </a:t>
            </a:r>
            <a:r>
              <a:rPr lang="en-US" dirty="0" smtClean="0">
                <a:latin typeface="Arial Black" panose="020B0A04020102020204" pitchFamily="34" charset="0"/>
              </a:rPr>
              <a:t>  If </a:t>
            </a:r>
            <a:r>
              <a:rPr lang="en-US" dirty="0">
                <a:latin typeface="Arial Black" panose="020B0A04020102020204" pitchFamily="34" charset="0"/>
              </a:rPr>
              <a:t>a station in a message forwarding system inadvertently forwards a message that is in violation of FCC rules, who is primarily accountable for the rules violation?</a:t>
            </a:r>
          </a:p>
        </p:txBody>
      </p:sp>
      <p:sp>
        <p:nvSpPr>
          <p:cNvPr id="3" name="Subtitle 2"/>
          <p:cNvSpPr>
            <a:spLocks noGrp="1"/>
          </p:cNvSpPr>
          <p:nvPr>
            <p:ph type="subTitle" idx="1"/>
          </p:nvPr>
        </p:nvSpPr>
        <p:spPr>
          <a:xfrm>
            <a:off x="381000" y="2438400"/>
            <a:ext cx="8229600" cy="3733800"/>
          </a:xfrm>
        </p:spPr>
        <p:txBody>
          <a:bodyPr>
            <a:normAutofit/>
          </a:bodyPr>
          <a:lstStyle/>
          <a:p>
            <a:r>
              <a:rPr lang="en-US" dirty="0"/>
              <a:t>A</a:t>
            </a:r>
            <a:r>
              <a:rPr lang="en-US" i="1" dirty="0"/>
              <a:t>. The control operator of the packet bulletin board station</a:t>
            </a:r>
            <a:endParaRPr lang="en-US" dirty="0"/>
          </a:p>
          <a:p>
            <a:r>
              <a:rPr lang="en-US" i="1" dirty="0"/>
              <a:t>B. The control operator of the originating station</a:t>
            </a:r>
            <a:endParaRPr lang="en-US" dirty="0"/>
          </a:p>
          <a:p>
            <a:r>
              <a:rPr lang="en-US" i="1" dirty="0"/>
              <a:t>C. The control operators of all the stations in the system</a:t>
            </a:r>
            <a:endParaRPr lang="en-US" dirty="0"/>
          </a:p>
          <a:p>
            <a:r>
              <a:rPr lang="en-US" i="1" dirty="0"/>
              <a:t>D. The control operators of all the stations in the system not authenticating the source from which they accept communications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20</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4250492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E1A08  </a:t>
            </a:r>
            <a:r>
              <a:rPr lang="en-US" dirty="0" smtClean="0">
                <a:latin typeface="Arial Black" panose="020B0A04020102020204" pitchFamily="34" charset="0"/>
              </a:rPr>
              <a:t>  If </a:t>
            </a:r>
            <a:r>
              <a:rPr lang="en-US" dirty="0">
                <a:latin typeface="Arial Black" panose="020B0A04020102020204" pitchFamily="34" charset="0"/>
              </a:rPr>
              <a:t>a station in a message forwarding system inadvertently forwards a message that is in violation of FCC rules, who is primarily accountable for the rules violation?</a:t>
            </a:r>
          </a:p>
        </p:txBody>
      </p:sp>
      <p:sp>
        <p:nvSpPr>
          <p:cNvPr id="3" name="Subtitle 2"/>
          <p:cNvSpPr>
            <a:spLocks noGrp="1"/>
          </p:cNvSpPr>
          <p:nvPr>
            <p:ph type="subTitle" idx="1"/>
          </p:nvPr>
        </p:nvSpPr>
        <p:spPr>
          <a:xfrm>
            <a:off x="381000" y="2438400"/>
            <a:ext cx="8229600" cy="3733800"/>
          </a:xfrm>
        </p:spPr>
        <p:txBody>
          <a:bodyPr>
            <a:normAutofit lnSpcReduction="10000"/>
          </a:bodyPr>
          <a:lstStyle/>
          <a:p>
            <a:r>
              <a:rPr lang="en-US" dirty="0"/>
              <a:t>A</a:t>
            </a:r>
            <a:r>
              <a:rPr lang="en-US" i="1" dirty="0"/>
              <a:t>. The control operator of the packet bulletin board station</a:t>
            </a:r>
            <a:endParaRPr lang="en-US" dirty="0"/>
          </a:p>
          <a:p>
            <a:r>
              <a:rPr lang="en-US" sz="2800" b="1" i="1" dirty="0">
                <a:solidFill>
                  <a:srgbClr val="FFC000"/>
                </a:solidFill>
              </a:rPr>
              <a:t>B. The control operator of the originating station</a:t>
            </a:r>
            <a:endParaRPr lang="en-US" sz="2800" b="1" dirty="0">
              <a:solidFill>
                <a:srgbClr val="FFC000"/>
              </a:solidFill>
            </a:endParaRPr>
          </a:p>
          <a:p>
            <a:r>
              <a:rPr lang="en-US" i="1" dirty="0"/>
              <a:t>C. The control operators of all the stations in the system</a:t>
            </a:r>
            <a:endParaRPr lang="en-US" dirty="0"/>
          </a:p>
          <a:p>
            <a:r>
              <a:rPr lang="en-US" i="1" dirty="0"/>
              <a:t>D. The control operators of all the stations in the system not authenticating the source from which they accept communications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21</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1944375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E1A09  </a:t>
            </a:r>
            <a:r>
              <a:rPr lang="en-US" dirty="0" smtClean="0">
                <a:latin typeface="Arial Black" panose="020B0A04020102020204" pitchFamily="34" charset="0"/>
              </a:rPr>
              <a:t>  What </a:t>
            </a:r>
            <a:r>
              <a:rPr lang="en-US" dirty="0">
                <a:latin typeface="Arial Black" panose="020B0A04020102020204" pitchFamily="34" charset="0"/>
              </a:rPr>
              <a:t>is the first action you should take if your digital message forwarding station inadvertently forwards a communication that violates FCC rules?</a:t>
            </a:r>
          </a:p>
        </p:txBody>
      </p:sp>
      <p:sp>
        <p:nvSpPr>
          <p:cNvPr id="3" name="Subtitle 2"/>
          <p:cNvSpPr>
            <a:spLocks noGrp="1"/>
          </p:cNvSpPr>
          <p:nvPr>
            <p:ph type="subTitle" idx="1"/>
          </p:nvPr>
        </p:nvSpPr>
        <p:spPr>
          <a:xfrm>
            <a:off x="304800" y="2514600"/>
            <a:ext cx="8534400" cy="3657600"/>
          </a:xfrm>
        </p:spPr>
        <p:txBody>
          <a:bodyPr/>
          <a:lstStyle/>
          <a:p>
            <a:r>
              <a:rPr lang="en-US" i="1" dirty="0"/>
              <a:t>A. Discontinue forwarding the communication as soon as you become aware of it</a:t>
            </a:r>
            <a:endParaRPr lang="en-US" dirty="0"/>
          </a:p>
          <a:p>
            <a:r>
              <a:rPr lang="en-US" i="1" dirty="0"/>
              <a:t>B. Notify the originating station that the communication does not comply with FCC rules</a:t>
            </a:r>
            <a:endParaRPr lang="en-US" dirty="0"/>
          </a:p>
          <a:p>
            <a:r>
              <a:rPr lang="en-US" i="1" dirty="0"/>
              <a:t>C. Notify the nearest FCC Field Engineer’s office</a:t>
            </a:r>
            <a:endParaRPr lang="en-US" dirty="0"/>
          </a:p>
          <a:p>
            <a:r>
              <a:rPr lang="en-US" i="1" dirty="0"/>
              <a:t>D. Discontinue forwarding all messages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22</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102231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E1A09  </a:t>
            </a:r>
            <a:r>
              <a:rPr lang="en-US" dirty="0" smtClean="0">
                <a:latin typeface="Arial Black" panose="020B0A04020102020204" pitchFamily="34" charset="0"/>
              </a:rPr>
              <a:t>  What </a:t>
            </a:r>
            <a:r>
              <a:rPr lang="en-US" dirty="0">
                <a:latin typeface="Arial Black" panose="020B0A04020102020204" pitchFamily="34" charset="0"/>
              </a:rPr>
              <a:t>is the first action you should take if your digital message forwarding station inadvertently forwards a communication that violates FCC rules?</a:t>
            </a:r>
          </a:p>
        </p:txBody>
      </p:sp>
      <p:sp>
        <p:nvSpPr>
          <p:cNvPr id="3" name="Subtitle 2"/>
          <p:cNvSpPr>
            <a:spLocks noGrp="1"/>
          </p:cNvSpPr>
          <p:nvPr>
            <p:ph type="subTitle" idx="1"/>
          </p:nvPr>
        </p:nvSpPr>
        <p:spPr>
          <a:xfrm>
            <a:off x="304800" y="2514600"/>
            <a:ext cx="8534400" cy="3657600"/>
          </a:xfrm>
        </p:spPr>
        <p:txBody>
          <a:bodyPr/>
          <a:lstStyle/>
          <a:p>
            <a:r>
              <a:rPr lang="en-US" sz="2800" b="1" i="1" dirty="0">
                <a:solidFill>
                  <a:srgbClr val="FFC000"/>
                </a:solidFill>
              </a:rPr>
              <a:t>A. Discontinue forwarding the communication as soon as you become aware of it</a:t>
            </a:r>
            <a:endParaRPr lang="en-US" sz="2800" b="1" dirty="0">
              <a:solidFill>
                <a:srgbClr val="FFC000"/>
              </a:solidFill>
            </a:endParaRPr>
          </a:p>
          <a:p>
            <a:r>
              <a:rPr lang="en-US" i="1" dirty="0"/>
              <a:t>B. Notify the originating station that the communication does not comply with FCC rules</a:t>
            </a:r>
            <a:endParaRPr lang="en-US" dirty="0"/>
          </a:p>
          <a:p>
            <a:r>
              <a:rPr lang="en-US" i="1" dirty="0"/>
              <a:t>C. Notify the nearest FCC Field Engineer’s office</a:t>
            </a:r>
            <a:endParaRPr lang="en-US" dirty="0"/>
          </a:p>
          <a:p>
            <a:r>
              <a:rPr lang="en-US" i="1" dirty="0"/>
              <a:t>D. Discontinue forwarding all messages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23</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452898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t>
            </a:r>
            <a:br>
              <a:rPr lang="en-US" dirty="0" smtClean="0">
                <a:latin typeface="Arial Black" panose="020B0A04020102020204" pitchFamily="34" charset="0"/>
              </a:rPr>
            </a:br>
            <a:r>
              <a:rPr lang="en-US" dirty="0" smtClean="0">
                <a:latin typeface="Arial Black" panose="020B0A04020102020204" pitchFamily="34" charset="0"/>
              </a:rPr>
              <a:t>E1A10    If an amateur station is installed aboard a ship or aircraft, what condition must be met before the station is operated?</a:t>
            </a:r>
            <a:endParaRPr lang="en-US" dirty="0">
              <a:latin typeface="Arial Black" panose="020B0A04020102020204" pitchFamily="34" charset="0"/>
            </a:endParaRPr>
          </a:p>
        </p:txBody>
      </p:sp>
      <p:sp>
        <p:nvSpPr>
          <p:cNvPr id="3" name="Subtitle 2"/>
          <p:cNvSpPr>
            <a:spLocks noGrp="1"/>
          </p:cNvSpPr>
          <p:nvPr>
            <p:ph type="subTitle" idx="1"/>
          </p:nvPr>
        </p:nvSpPr>
        <p:spPr>
          <a:xfrm>
            <a:off x="381000" y="2514600"/>
            <a:ext cx="8305800" cy="3657600"/>
          </a:xfrm>
        </p:spPr>
        <p:txBody>
          <a:bodyPr>
            <a:normAutofit lnSpcReduction="10000"/>
          </a:bodyPr>
          <a:lstStyle/>
          <a:p>
            <a:r>
              <a:rPr lang="en-US" i="1" dirty="0"/>
              <a:t>A. Its operation must be approved by the master of the ship or the pilot in command of the aircraft</a:t>
            </a:r>
            <a:endParaRPr lang="en-US" dirty="0"/>
          </a:p>
          <a:p>
            <a:r>
              <a:rPr lang="en-US" i="1" dirty="0"/>
              <a:t>B. The amateur station operator must </a:t>
            </a:r>
            <a:r>
              <a:rPr lang="en-US" i="1" dirty="0" smtClean="0"/>
              <a:t>agree not to </a:t>
            </a:r>
            <a:r>
              <a:rPr lang="en-US" i="1" dirty="0"/>
              <a:t>transmit when the main </a:t>
            </a:r>
            <a:r>
              <a:rPr lang="en-US" i="1" dirty="0" smtClean="0"/>
              <a:t>radio of the ship </a:t>
            </a:r>
            <a:r>
              <a:rPr lang="en-US" i="1" dirty="0"/>
              <a:t>or aircraft </a:t>
            </a:r>
            <a:r>
              <a:rPr lang="en-US" i="1" dirty="0" smtClean="0"/>
              <a:t>is </a:t>
            </a:r>
            <a:r>
              <a:rPr lang="en-US" i="1" dirty="0"/>
              <a:t>in use</a:t>
            </a:r>
            <a:endParaRPr lang="en-US" dirty="0"/>
          </a:p>
          <a:p>
            <a:r>
              <a:rPr lang="en-US" i="1" dirty="0"/>
              <a:t>C. </a:t>
            </a:r>
            <a:r>
              <a:rPr lang="en-US" i="1" dirty="0" smtClean="0"/>
              <a:t>The amateur station </a:t>
            </a:r>
            <a:r>
              <a:rPr lang="en-US" i="1" dirty="0"/>
              <a:t>must have a power supply that is completely independent of the main ship or aircraft power supply</a:t>
            </a:r>
            <a:endParaRPr lang="en-US" dirty="0"/>
          </a:p>
          <a:p>
            <a:r>
              <a:rPr lang="en-US" i="1" dirty="0"/>
              <a:t>D. </a:t>
            </a:r>
            <a:r>
              <a:rPr lang="en-US" i="1" dirty="0" smtClean="0"/>
              <a:t>The amateur </a:t>
            </a:r>
            <a:r>
              <a:rPr lang="en-US" i="1" dirty="0"/>
              <a:t>operator must have an FCC Marine or Aircraft endorsement on his or her amateur license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24</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037060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E1A10  </a:t>
            </a:r>
            <a:r>
              <a:rPr lang="en-US" dirty="0" smtClean="0">
                <a:latin typeface="Arial Black" panose="020B0A04020102020204" pitchFamily="34" charset="0"/>
              </a:rPr>
              <a:t>  If </a:t>
            </a:r>
            <a:r>
              <a:rPr lang="en-US" dirty="0">
                <a:latin typeface="Arial Black" panose="020B0A04020102020204" pitchFamily="34" charset="0"/>
              </a:rPr>
              <a:t>an amateur station is installed aboard a ship or aircraft, what condition must be met before the station is operated?</a:t>
            </a:r>
          </a:p>
        </p:txBody>
      </p:sp>
      <p:sp>
        <p:nvSpPr>
          <p:cNvPr id="3" name="Subtitle 2"/>
          <p:cNvSpPr>
            <a:spLocks noGrp="1"/>
          </p:cNvSpPr>
          <p:nvPr>
            <p:ph type="subTitle" idx="1"/>
          </p:nvPr>
        </p:nvSpPr>
        <p:spPr>
          <a:xfrm>
            <a:off x="381000" y="2514600"/>
            <a:ext cx="8305800" cy="3657600"/>
          </a:xfrm>
        </p:spPr>
        <p:txBody>
          <a:bodyPr>
            <a:normAutofit fontScale="92500"/>
          </a:bodyPr>
          <a:lstStyle/>
          <a:p>
            <a:r>
              <a:rPr lang="en-US" sz="2800" b="1" i="1" dirty="0">
                <a:solidFill>
                  <a:srgbClr val="FFC000"/>
                </a:solidFill>
              </a:rPr>
              <a:t>A. Its operation must be approved by the master of the ship or the pilot in command of the aircraft</a:t>
            </a:r>
            <a:endParaRPr lang="en-US" sz="2800" b="1" dirty="0">
              <a:solidFill>
                <a:srgbClr val="FFC000"/>
              </a:solidFill>
            </a:endParaRPr>
          </a:p>
          <a:p>
            <a:r>
              <a:rPr lang="en-US" i="1" dirty="0"/>
              <a:t>B. The amateur station operator must agree not to transmit when the main radio of the ship or aircraft is in use</a:t>
            </a:r>
            <a:endParaRPr lang="en-US" dirty="0"/>
          </a:p>
          <a:p>
            <a:r>
              <a:rPr lang="en-US" i="1" dirty="0"/>
              <a:t>C. The amateur station must have a power supply that is completely independent of the main ship or aircraft power supply</a:t>
            </a:r>
            <a:endParaRPr lang="en-US" dirty="0"/>
          </a:p>
          <a:p>
            <a:r>
              <a:rPr lang="en-US" i="1" dirty="0"/>
              <a:t>D. The amateur operator must have an FCC Marine or Aircraft endorsement on his or her amateur license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25</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079800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E1A11  </a:t>
            </a:r>
            <a:r>
              <a:rPr lang="en-US" dirty="0" smtClean="0">
                <a:latin typeface="Arial Black" panose="020B0A04020102020204" pitchFamily="34" charset="0"/>
              </a:rPr>
              <a:t>  Which of the following describes </a:t>
            </a:r>
            <a:r>
              <a:rPr lang="en-US" dirty="0">
                <a:latin typeface="Arial Black" panose="020B0A04020102020204" pitchFamily="34" charset="0"/>
              </a:rPr>
              <a:t>authorization or </a:t>
            </a:r>
            <a:r>
              <a:rPr lang="en-US" dirty="0" smtClean="0">
                <a:latin typeface="Arial Black" panose="020B0A04020102020204" pitchFamily="34" charset="0"/>
              </a:rPr>
              <a:t>licensing </a:t>
            </a:r>
            <a:r>
              <a:rPr lang="en-US" dirty="0">
                <a:latin typeface="Arial Black" panose="020B0A04020102020204" pitchFamily="34" charset="0"/>
              </a:rPr>
              <a:t>required when operating an amateur station aboard a </a:t>
            </a:r>
            <a:r>
              <a:rPr lang="en-US" dirty="0" smtClean="0">
                <a:latin typeface="Arial Black" panose="020B0A04020102020204" pitchFamily="34" charset="0"/>
              </a:rPr>
              <a:t>U.S.-registered </a:t>
            </a:r>
            <a:r>
              <a:rPr lang="en-US" dirty="0">
                <a:latin typeface="Arial Black" panose="020B0A04020102020204" pitchFamily="34" charset="0"/>
              </a:rPr>
              <a:t>vessel in international waters?</a:t>
            </a:r>
          </a:p>
        </p:txBody>
      </p:sp>
      <p:sp>
        <p:nvSpPr>
          <p:cNvPr id="3" name="Subtitle 2"/>
          <p:cNvSpPr>
            <a:spLocks noGrp="1"/>
          </p:cNvSpPr>
          <p:nvPr>
            <p:ph type="subTitle" idx="1"/>
          </p:nvPr>
        </p:nvSpPr>
        <p:spPr>
          <a:xfrm>
            <a:off x="228600" y="2438400"/>
            <a:ext cx="8534400" cy="3733800"/>
          </a:xfrm>
        </p:spPr>
        <p:txBody>
          <a:bodyPr/>
          <a:lstStyle/>
          <a:p>
            <a:r>
              <a:rPr lang="en-US" i="1" dirty="0"/>
              <a:t>A. Any amateur license with an FCC Marine or Aircraft endorsement</a:t>
            </a:r>
            <a:endParaRPr lang="en-US" dirty="0"/>
          </a:p>
          <a:p>
            <a:r>
              <a:rPr lang="en-US" i="1" dirty="0"/>
              <a:t>B. Any FCC-issued amateur </a:t>
            </a:r>
            <a:r>
              <a:rPr lang="en-US" i="1" dirty="0" smtClean="0"/>
              <a:t>license.</a:t>
            </a:r>
          </a:p>
          <a:p>
            <a:r>
              <a:rPr lang="en-US" i="1" dirty="0" smtClean="0"/>
              <a:t>C</a:t>
            </a:r>
            <a:r>
              <a:rPr lang="en-US" i="1" dirty="0"/>
              <a:t>. Only General class or higher amateur licenses</a:t>
            </a:r>
            <a:endParaRPr lang="en-US" dirty="0"/>
          </a:p>
          <a:p>
            <a:r>
              <a:rPr lang="en-US" i="1" dirty="0"/>
              <a:t>D. An unrestricted Radiotelephone Operator Permit</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26</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8245017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E1A11    Which of the following describes authorization or licensing required when operating an amateur station aboard a U.S.-registered vessel in international waters?</a:t>
            </a:r>
          </a:p>
        </p:txBody>
      </p:sp>
      <p:sp>
        <p:nvSpPr>
          <p:cNvPr id="3" name="Subtitle 2"/>
          <p:cNvSpPr>
            <a:spLocks noGrp="1"/>
          </p:cNvSpPr>
          <p:nvPr>
            <p:ph type="subTitle" idx="1"/>
          </p:nvPr>
        </p:nvSpPr>
        <p:spPr>
          <a:xfrm>
            <a:off x="228600" y="2438400"/>
            <a:ext cx="8534400" cy="3733800"/>
          </a:xfrm>
        </p:spPr>
        <p:txBody>
          <a:bodyPr/>
          <a:lstStyle/>
          <a:p>
            <a:r>
              <a:rPr lang="en-US" i="1" dirty="0"/>
              <a:t>A. Any amateur license with an FCC Marine or Aircraft endorsement</a:t>
            </a:r>
            <a:endParaRPr lang="en-US" dirty="0"/>
          </a:p>
          <a:p>
            <a:r>
              <a:rPr lang="en-US" sz="2800" b="1" i="1" dirty="0">
                <a:solidFill>
                  <a:srgbClr val="FFC000"/>
                </a:solidFill>
              </a:rPr>
              <a:t>B. Any FCC-issued amateur license </a:t>
            </a:r>
            <a:r>
              <a:rPr lang="en-US" sz="2800" b="1" i="1" dirty="0" smtClean="0">
                <a:solidFill>
                  <a:srgbClr val="FFC000"/>
                </a:solidFill>
              </a:rPr>
              <a:t>.</a:t>
            </a:r>
          </a:p>
          <a:p>
            <a:r>
              <a:rPr lang="en-US" i="1" dirty="0" smtClean="0"/>
              <a:t>C</a:t>
            </a:r>
            <a:r>
              <a:rPr lang="en-US" i="1" dirty="0"/>
              <a:t>. Only General class or higher amateur licenses</a:t>
            </a:r>
            <a:endParaRPr lang="en-US" dirty="0"/>
          </a:p>
          <a:p>
            <a:r>
              <a:rPr lang="en-US" i="1" dirty="0"/>
              <a:t>D. An unrestricted Radiotelephone Operator Permit</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27</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1900798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E1A12  </a:t>
            </a:r>
            <a:r>
              <a:rPr lang="en-US" dirty="0" smtClean="0">
                <a:latin typeface="Arial Black" panose="020B0A04020102020204" pitchFamily="34" charset="0"/>
              </a:rPr>
              <a:t>  With </a:t>
            </a:r>
            <a:r>
              <a:rPr lang="en-US" dirty="0">
                <a:latin typeface="Arial Black" panose="020B0A04020102020204" pitchFamily="34" charset="0"/>
              </a:rPr>
              <a:t>your transceiver displaying the carrier frequency of CW signals, you hear a DX station's CQ on 3.500 MHz. Is it legal to return the call using CW on the same frequency?</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381000" y="2362200"/>
            <a:ext cx="8305800" cy="3810000"/>
          </a:xfrm>
        </p:spPr>
        <p:txBody>
          <a:bodyPr/>
          <a:lstStyle/>
          <a:p>
            <a:r>
              <a:rPr lang="en-US" i="1" dirty="0"/>
              <a:t>A. Yes, the DX station initiated the contact</a:t>
            </a:r>
            <a:endParaRPr lang="en-US" dirty="0"/>
          </a:p>
          <a:p>
            <a:r>
              <a:rPr lang="en-US" i="1" dirty="0"/>
              <a:t>B. Yes, the displayed frequency is within the 80 meter CW band segment</a:t>
            </a:r>
            <a:endParaRPr lang="en-US" dirty="0"/>
          </a:p>
          <a:p>
            <a:r>
              <a:rPr lang="en-US" i="1" dirty="0"/>
              <a:t>C. No, </a:t>
            </a:r>
            <a:r>
              <a:rPr lang="en-US" i="1" dirty="0" smtClean="0"/>
              <a:t>one of the sidebands of the </a:t>
            </a:r>
            <a:r>
              <a:rPr lang="en-US" i="1" dirty="0"/>
              <a:t>CW signal will be out of the band.</a:t>
            </a:r>
            <a:endParaRPr lang="en-US" dirty="0"/>
          </a:p>
          <a:p>
            <a:r>
              <a:rPr lang="en-US" i="1" dirty="0"/>
              <a:t>D. No, </a:t>
            </a:r>
            <a:r>
              <a:rPr lang="en-US" i="1" dirty="0" smtClean="0"/>
              <a:t>U.S. </a:t>
            </a:r>
            <a:r>
              <a:rPr lang="en-US" i="1" dirty="0"/>
              <a:t>stations are not permitted to use CW emissions below 3.525 MHz</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28</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6114323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E1A12  </a:t>
            </a:r>
            <a:r>
              <a:rPr lang="en-US" dirty="0" smtClean="0">
                <a:latin typeface="Arial Black" panose="020B0A04020102020204" pitchFamily="34" charset="0"/>
              </a:rPr>
              <a:t>  With </a:t>
            </a:r>
            <a:r>
              <a:rPr lang="en-US" dirty="0">
                <a:latin typeface="Arial Black" panose="020B0A04020102020204" pitchFamily="34" charset="0"/>
              </a:rPr>
              <a:t>your transceiver displaying the carrier frequency of CW signals, you hear a DX station's CQ on 3.500 MHz. Is it legal to return the call using CW on the same frequency?</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381000" y="2362200"/>
            <a:ext cx="8305800" cy="3810000"/>
          </a:xfrm>
        </p:spPr>
        <p:txBody>
          <a:bodyPr/>
          <a:lstStyle/>
          <a:p>
            <a:r>
              <a:rPr lang="en-US" i="1" dirty="0"/>
              <a:t>A. Yes, the DX station initiated the contact</a:t>
            </a:r>
            <a:endParaRPr lang="en-US" dirty="0"/>
          </a:p>
          <a:p>
            <a:r>
              <a:rPr lang="en-US" i="1" dirty="0"/>
              <a:t>B. Yes, the displayed frequency is within the 80 meter CW band segment</a:t>
            </a:r>
            <a:endParaRPr lang="en-US" dirty="0"/>
          </a:p>
          <a:p>
            <a:r>
              <a:rPr lang="en-US" sz="2800" b="1" i="1" dirty="0">
                <a:solidFill>
                  <a:srgbClr val="FFC000"/>
                </a:solidFill>
              </a:rPr>
              <a:t>C. No, </a:t>
            </a:r>
            <a:r>
              <a:rPr lang="en-US" sz="2800" b="1" i="1" dirty="0" smtClean="0">
                <a:solidFill>
                  <a:srgbClr val="FFC000"/>
                </a:solidFill>
              </a:rPr>
              <a:t>one of the sidebands of </a:t>
            </a:r>
            <a:r>
              <a:rPr lang="en-US" sz="2800" b="1" i="1" dirty="0">
                <a:solidFill>
                  <a:srgbClr val="FFC000"/>
                </a:solidFill>
              </a:rPr>
              <a:t>the CW signal will be out of the band.</a:t>
            </a:r>
            <a:endParaRPr lang="en-US" sz="2800" b="1" dirty="0">
              <a:solidFill>
                <a:srgbClr val="FFC000"/>
              </a:solidFill>
            </a:endParaRPr>
          </a:p>
          <a:p>
            <a:r>
              <a:rPr lang="en-US" i="1" dirty="0"/>
              <a:t>D. No, </a:t>
            </a:r>
            <a:r>
              <a:rPr lang="en-US" i="1" dirty="0" smtClean="0"/>
              <a:t>U.S. </a:t>
            </a:r>
            <a:r>
              <a:rPr lang="en-US" i="1" dirty="0"/>
              <a:t>stations are not permitted to use CW emissions below 3.525 MHz</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29</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5326" r="65834" b="65517"/>
          <a:stretch/>
        </p:blipFill>
        <p:spPr>
          <a:xfrm>
            <a:off x="5105400" y="5029200"/>
            <a:ext cx="2970818" cy="1313794"/>
          </a:xfrm>
          <a:prstGeom prst="rect">
            <a:avLst/>
          </a:prstGeom>
        </p:spPr>
      </p:pic>
    </p:spTree>
    <p:extLst>
      <p:ext uri="{BB962C8B-B14F-4D97-AF65-F5344CB8AC3E}">
        <p14:creationId xmlns:p14="http://schemas.microsoft.com/office/powerpoint/2010/main" val="2972149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2"/>
            <a:ext cx="8229600" cy="833718"/>
          </a:xfrm>
        </p:spPr>
        <p:txBody>
          <a:bodyPr/>
          <a:lstStyle/>
          <a:p>
            <a:r>
              <a:rPr lang="en-US" dirty="0" smtClean="0">
                <a:latin typeface="Arial Black" panose="020B0A04020102020204" pitchFamily="34" charset="0"/>
              </a:rPr>
              <a:t>Band Plan</a:t>
            </a:r>
            <a:endParaRPr lang="en-US" dirty="0">
              <a:latin typeface="Arial Black" panose="020B0A040201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762000"/>
            <a:ext cx="7033926" cy="5547642"/>
          </a:xfrm>
        </p:spPr>
      </p:pic>
      <p:sp>
        <p:nvSpPr>
          <p:cNvPr id="4" name="Slide Number Placeholder 3"/>
          <p:cNvSpPr>
            <a:spLocks noGrp="1"/>
          </p:cNvSpPr>
          <p:nvPr>
            <p:ph type="sldNum" sz="quarter" idx="10"/>
          </p:nvPr>
        </p:nvSpPr>
        <p:spPr/>
        <p:txBody>
          <a:bodyPr/>
          <a:lstStyle/>
          <a:p>
            <a:pPr>
              <a:defRPr/>
            </a:pPr>
            <a:fld id="{EE2FADA9-BD11-4CF7-8388-13663CD88AE6}" type="slidenum">
              <a:rPr lang="en-US" smtClean="0"/>
              <a:pPr>
                <a:defRPr/>
              </a:pPr>
              <a:t>3</a:t>
            </a:fld>
            <a:r>
              <a:rPr lang="en-US" smtClean="0"/>
              <a:t>/155</a:t>
            </a:r>
            <a:endParaRPr lang="en-US" dirty="0"/>
          </a:p>
        </p:txBody>
      </p:sp>
      <p:sp>
        <p:nvSpPr>
          <p:cNvPr id="5" name="Footer Placeholder 4"/>
          <p:cNvSpPr>
            <a:spLocks noGrp="1"/>
          </p:cNvSpPr>
          <p:nvPr>
            <p:ph type="ftr" sz="quarter" idx="11"/>
          </p:nvPr>
        </p:nvSpPr>
        <p:spPr/>
        <p:txBody>
          <a:bodyPr/>
          <a:lstStyle/>
          <a:p>
            <a:pPr>
              <a:defRPr/>
            </a:pPr>
            <a:r>
              <a:rPr lang="en-US" smtClean="0"/>
              <a:t>Commission Rules</a:t>
            </a:r>
            <a:endParaRPr lang="en-US"/>
          </a:p>
        </p:txBody>
      </p:sp>
    </p:spTree>
    <p:extLst>
      <p:ext uri="{BB962C8B-B14F-4D97-AF65-F5344CB8AC3E}">
        <p14:creationId xmlns:p14="http://schemas.microsoft.com/office/powerpoint/2010/main" val="7355333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E1A13  </a:t>
            </a:r>
            <a:r>
              <a:rPr lang="en-US" dirty="0" smtClean="0">
                <a:latin typeface="Arial Black" panose="020B0A04020102020204" pitchFamily="34" charset="0"/>
              </a:rPr>
              <a:t>  Who </a:t>
            </a:r>
            <a:r>
              <a:rPr lang="en-US" dirty="0">
                <a:latin typeface="Arial Black" panose="020B0A04020102020204" pitchFamily="34" charset="0"/>
              </a:rPr>
              <a:t>must be in physical control of the station apparatus of an amateur station aboard any vessel or craft that is documented or registered in the United States?</a:t>
            </a:r>
          </a:p>
        </p:txBody>
      </p:sp>
      <p:sp>
        <p:nvSpPr>
          <p:cNvPr id="3" name="Subtitle 2"/>
          <p:cNvSpPr>
            <a:spLocks noGrp="1"/>
          </p:cNvSpPr>
          <p:nvPr>
            <p:ph type="subTitle" idx="1"/>
          </p:nvPr>
        </p:nvSpPr>
        <p:spPr>
          <a:xfrm>
            <a:off x="152400" y="2514600"/>
            <a:ext cx="8763000" cy="3657600"/>
          </a:xfrm>
        </p:spPr>
        <p:txBody>
          <a:bodyPr>
            <a:normAutofit/>
          </a:bodyPr>
          <a:lstStyle/>
          <a:p>
            <a:r>
              <a:rPr lang="en-US" i="1" dirty="0"/>
              <a:t>A. Only a person with an FCC Marine Radio </a:t>
            </a:r>
            <a:endParaRPr lang="en-US" dirty="0"/>
          </a:p>
          <a:p>
            <a:r>
              <a:rPr lang="en-US" i="1" dirty="0"/>
              <a:t>B. Any person holding an </a:t>
            </a:r>
            <a:r>
              <a:rPr lang="en-US" i="1" dirty="0" smtClean="0"/>
              <a:t>FCC issued </a:t>
            </a:r>
            <a:r>
              <a:rPr lang="en-US" i="1" dirty="0"/>
              <a:t>amateur license or who is authorized for alien reciprocal operation</a:t>
            </a:r>
            <a:endParaRPr lang="en-US" dirty="0"/>
          </a:p>
          <a:p>
            <a:r>
              <a:rPr lang="en-US" i="1" dirty="0"/>
              <a:t>C. Only a person named in an amateur station license grant</a:t>
            </a:r>
            <a:endParaRPr lang="en-US" dirty="0"/>
          </a:p>
          <a:p>
            <a:r>
              <a:rPr lang="en-US" i="1" dirty="0"/>
              <a:t>D. Any person named in an amateur station license grant or a person holding an unrestricted Radiotelephone Operator Permit  </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30</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110458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latin typeface="Arial Black" panose="020B0A04020102020204" pitchFamily="34" charset="0"/>
              </a:rPr>
              <a:t> </a:t>
            </a:r>
            <a:br>
              <a:rPr lang="en-US" b="1" dirty="0">
                <a:latin typeface="Arial Black" panose="020B0A04020102020204" pitchFamily="34" charset="0"/>
              </a:rPr>
            </a:br>
            <a:r>
              <a:rPr lang="en-US" b="1" dirty="0">
                <a:latin typeface="Arial Black" panose="020B0A04020102020204" pitchFamily="34" charset="0"/>
              </a:rPr>
              <a:t>E1A13  </a:t>
            </a:r>
            <a:r>
              <a:rPr lang="en-US" b="1" dirty="0" smtClean="0">
                <a:latin typeface="Arial Black" panose="020B0A04020102020204" pitchFamily="34" charset="0"/>
              </a:rPr>
              <a:t>  Who </a:t>
            </a:r>
            <a:r>
              <a:rPr lang="en-US" b="1" dirty="0">
                <a:latin typeface="Arial Black" panose="020B0A04020102020204" pitchFamily="34" charset="0"/>
              </a:rPr>
              <a:t>must be in physical control of the station apparatus of an amateur station aboard any vessel or craft that is documented or registered in the United States?</a:t>
            </a:r>
          </a:p>
        </p:txBody>
      </p:sp>
      <p:sp>
        <p:nvSpPr>
          <p:cNvPr id="3" name="Subtitle 2"/>
          <p:cNvSpPr>
            <a:spLocks noGrp="1"/>
          </p:cNvSpPr>
          <p:nvPr>
            <p:ph type="subTitle" idx="1"/>
          </p:nvPr>
        </p:nvSpPr>
        <p:spPr>
          <a:xfrm>
            <a:off x="152400" y="2514600"/>
            <a:ext cx="8763000" cy="3657600"/>
          </a:xfrm>
        </p:spPr>
        <p:txBody>
          <a:bodyPr>
            <a:normAutofit lnSpcReduction="10000"/>
          </a:bodyPr>
          <a:lstStyle/>
          <a:p>
            <a:r>
              <a:rPr lang="en-US" i="1" dirty="0"/>
              <a:t>A. Only a person with an FCC Marine Radio </a:t>
            </a:r>
            <a:endParaRPr lang="en-US" dirty="0"/>
          </a:p>
          <a:p>
            <a:r>
              <a:rPr lang="en-US" sz="2800" b="1" i="1" dirty="0">
                <a:solidFill>
                  <a:srgbClr val="FFC000"/>
                </a:solidFill>
              </a:rPr>
              <a:t>B. Any person holding an </a:t>
            </a:r>
            <a:r>
              <a:rPr lang="en-US" sz="2800" b="1" i="1" dirty="0" smtClean="0">
                <a:solidFill>
                  <a:srgbClr val="FFC000"/>
                </a:solidFill>
              </a:rPr>
              <a:t>FCC issued </a:t>
            </a:r>
            <a:r>
              <a:rPr lang="en-US" sz="2800" b="1" i="1" dirty="0">
                <a:solidFill>
                  <a:srgbClr val="FFC000"/>
                </a:solidFill>
              </a:rPr>
              <a:t>amateur license or who is authorized for alien reciprocal operation</a:t>
            </a:r>
            <a:endParaRPr lang="en-US" sz="2800" b="1" dirty="0">
              <a:solidFill>
                <a:srgbClr val="FFC000"/>
              </a:solidFill>
            </a:endParaRPr>
          </a:p>
          <a:p>
            <a:r>
              <a:rPr lang="en-US" i="1" dirty="0"/>
              <a:t>C. Only a person named in an amateur station license grant</a:t>
            </a:r>
            <a:endParaRPr lang="en-US" dirty="0"/>
          </a:p>
          <a:p>
            <a:r>
              <a:rPr lang="en-US" i="1" dirty="0"/>
              <a:t>D. Any person named in an amateur station license grant or a person holding an unrestricted Radiotelephone Operator Permit  </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31</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7802787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a:latin typeface="Arial Black" panose="020B0A04020102020204" pitchFamily="34" charset="0"/>
              </a:rPr>
              <a:t>E1A14 </a:t>
            </a:r>
            <a:r>
              <a:rPr lang="en-US" dirty="0" smtClean="0">
                <a:latin typeface="Arial Black" panose="020B0A04020102020204" pitchFamily="34" charset="0"/>
              </a:rPr>
              <a:t>   What </a:t>
            </a:r>
            <a:r>
              <a:rPr lang="en-US" dirty="0">
                <a:latin typeface="Arial Black" panose="020B0A04020102020204" pitchFamily="34" charset="0"/>
              </a:rPr>
              <a:t>is the maximum bandwidth for a data emission on 60 meters?</a:t>
            </a:r>
            <a:br>
              <a:rPr lang="en-US" dirty="0">
                <a:latin typeface="Arial Black" panose="020B0A04020102020204" pitchFamily="34" charset="0"/>
              </a:rPr>
            </a:br>
            <a:endParaRPr lang="en-US" dirty="0">
              <a:latin typeface="Arial Black" panose="020B0A04020102020204" pitchFamily="34" charset="0"/>
            </a:endParaRPr>
          </a:p>
        </p:txBody>
      </p:sp>
      <p:sp>
        <p:nvSpPr>
          <p:cNvPr id="3" name="Content Placeholder 2"/>
          <p:cNvSpPr>
            <a:spLocks noGrp="1"/>
          </p:cNvSpPr>
          <p:nvPr>
            <p:ph idx="1"/>
          </p:nvPr>
        </p:nvSpPr>
        <p:spPr>
          <a:xfrm>
            <a:off x="1600200" y="1981200"/>
            <a:ext cx="7086600" cy="3657600"/>
          </a:xfrm>
        </p:spPr>
        <p:txBody>
          <a:bodyPr/>
          <a:lstStyle/>
          <a:p>
            <a:pPr marL="0" indent="0">
              <a:buNone/>
            </a:pPr>
            <a:r>
              <a:rPr lang="de-DE" i="1" dirty="0"/>
              <a:t>A. 60 Hz</a:t>
            </a:r>
            <a:endParaRPr lang="en-US" i="1" dirty="0"/>
          </a:p>
          <a:p>
            <a:pPr marL="0" indent="0">
              <a:buNone/>
            </a:pPr>
            <a:r>
              <a:rPr lang="de-DE" i="1" dirty="0"/>
              <a:t>B. 170 Hz</a:t>
            </a:r>
            <a:endParaRPr lang="en-US" i="1" dirty="0"/>
          </a:p>
          <a:p>
            <a:pPr marL="0" indent="0">
              <a:buNone/>
            </a:pPr>
            <a:r>
              <a:rPr lang="de-DE" i="1" dirty="0"/>
              <a:t>C. 1.5 kHz</a:t>
            </a:r>
            <a:endParaRPr lang="en-US" i="1" dirty="0"/>
          </a:p>
          <a:p>
            <a:pPr marL="0" indent="0">
              <a:buNone/>
            </a:pPr>
            <a:r>
              <a:rPr lang="de-DE" i="1" dirty="0"/>
              <a:t>D. 2.8 kHz</a:t>
            </a:r>
            <a:endParaRPr lang="en-US" i="1" dirty="0"/>
          </a:p>
          <a:p>
            <a:pPr marL="0" indent="0">
              <a:buNone/>
            </a:pPr>
            <a:endParaRPr lang="en-US" i="1" dirty="0"/>
          </a:p>
        </p:txBody>
      </p:sp>
      <p:sp>
        <p:nvSpPr>
          <p:cNvPr id="4" name="Slide Number Placeholder 3"/>
          <p:cNvSpPr>
            <a:spLocks noGrp="1"/>
          </p:cNvSpPr>
          <p:nvPr>
            <p:ph type="sldNum" sz="quarter" idx="10"/>
          </p:nvPr>
        </p:nvSpPr>
        <p:spPr/>
        <p:txBody>
          <a:bodyPr/>
          <a:lstStyle/>
          <a:p>
            <a:pPr>
              <a:defRPr/>
            </a:pPr>
            <a:fld id="{EE2FADA9-BD11-4CF7-8388-13663CD88AE6}" type="slidenum">
              <a:rPr lang="en-US" smtClean="0"/>
              <a:pPr>
                <a:defRPr/>
              </a:pPr>
              <a:t>32</a:t>
            </a:fld>
            <a:r>
              <a:rPr lang="en-US" smtClean="0"/>
              <a:t>/155</a:t>
            </a:r>
            <a:endParaRPr lang="en-US" dirty="0"/>
          </a:p>
        </p:txBody>
      </p:sp>
      <p:sp>
        <p:nvSpPr>
          <p:cNvPr id="5" name="Footer Placeholder 4"/>
          <p:cNvSpPr>
            <a:spLocks noGrp="1"/>
          </p:cNvSpPr>
          <p:nvPr>
            <p:ph type="ftr" sz="quarter" idx="11"/>
          </p:nvPr>
        </p:nvSpPr>
        <p:spPr/>
        <p:txBody>
          <a:bodyPr/>
          <a:lstStyle/>
          <a:p>
            <a:pPr>
              <a:defRPr/>
            </a:pPr>
            <a:r>
              <a:rPr lang="en-US" smtClean="0"/>
              <a:t>Commission Rules</a:t>
            </a:r>
            <a:endParaRPr lang="en-US"/>
          </a:p>
        </p:txBody>
      </p:sp>
    </p:spTree>
    <p:extLst>
      <p:ext uri="{BB962C8B-B14F-4D97-AF65-F5344CB8AC3E}">
        <p14:creationId xmlns:p14="http://schemas.microsoft.com/office/powerpoint/2010/main" val="169301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a:latin typeface="Arial Black" panose="020B0A04020102020204" pitchFamily="34" charset="0"/>
              </a:rPr>
              <a:t>E1A14 </a:t>
            </a:r>
            <a:r>
              <a:rPr lang="en-US" dirty="0" smtClean="0">
                <a:latin typeface="Arial Black" panose="020B0A04020102020204" pitchFamily="34" charset="0"/>
              </a:rPr>
              <a:t>   What </a:t>
            </a:r>
            <a:r>
              <a:rPr lang="en-US" dirty="0">
                <a:latin typeface="Arial Black" panose="020B0A04020102020204" pitchFamily="34" charset="0"/>
              </a:rPr>
              <a:t>is the maximum bandwidth for a data emission on 60 meters?</a:t>
            </a:r>
            <a:br>
              <a:rPr lang="en-US" dirty="0">
                <a:latin typeface="Arial Black" panose="020B0A04020102020204" pitchFamily="34" charset="0"/>
              </a:rPr>
            </a:br>
            <a:endParaRPr lang="en-US" dirty="0">
              <a:latin typeface="Arial Black" panose="020B0A04020102020204" pitchFamily="34" charset="0"/>
            </a:endParaRPr>
          </a:p>
        </p:txBody>
      </p:sp>
      <p:sp>
        <p:nvSpPr>
          <p:cNvPr id="3" name="Content Placeholder 2"/>
          <p:cNvSpPr>
            <a:spLocks noGrp="1"/>
          </p:cNvSpPr>
          <p:nvPr>
            <p:ph idx="1"/>
          </p:nvPr>
        </p:nvSpPr>
        <p:spPr>
          <a:xfrm>
            <a:off x="1600200" y="1981200"/>
            <a:ext cx="7086600" cy="3657600"/>
          </a:xfrm>
        </p:spPr>
        <p:txBody>
          <a:bodyPr/>
          <a:lstStyle/>
          <a:p>
            <a:pPr marL="0" indent="0">
              <a:buNone/>
            </a:pPr>
            <a:r>
              <a:rPr lang="de-DE" i="1" dirty="0"/>
              <a:t>A. 60 Hz</a:t>
            </a:r>
            <a:endParaRPr lang="en-US" i="1" dirty="0"/>
          </a:p>
          <a:p>
            <a:pPr marL="0" indent="0">
              <a:buNone/>
            </a:pPr>
            <a:r>
              <a:rPr lang="de-DE" i="1" dirty="0"/>
              <a:t>B. 170 Hz</a:t>
            </a:r>
            <a:endParaRPr lang="en-US" i="1" dirty="0"/>
          </a:p>
          <a:p>
            <a:pPr marL="0" indent="0">
              <a:buNone/>
            </a:pPr>
            <a:r>
              <a:rPr lang="de-DE" i="1" dirty="0"/>
              <a:t>C. 1.5 kHz</a:t>
            </a:r>
            <a:endParaRPr lang="en-US" i="1" dirty="0"/>
          </a:p>
          <a:p>
            <a:pPr marL="0" indent="0">
              <a:buNone/>
            </a:pPr>
            <a:r>
              <a:rPr lang="de-DE" sz="2800" b="1" i="1" dirty="0">
                <a:solidFill>
                  <a:srgbClr val="FFC000"/>
                </a:solidFill>
              </a:rPr>
              <a:t>D. 2.8 kHz</a:t>
            </a:r>
            <a:endParaRPr lang="en-US" sz="2800" b="1" i="1" dirty="0">
              <a:solidFill>
                <a:srgbClr val="FFC000"/>
              </a:solidFill>
            </a:endParaRPr>
          </a:p>
          <a:p>
            <a:pPr marL="0" indent="0">
              <a:buNone/>
            </a:pPr>
            <a:endParaRPr lang="en-US" i="1" dirty="0"/>
          </a:p>
        </p:txBody>
      </p:sp>
      <p:sp>
        <p:nvSpPr>
          <p:cNvPr id="4" name="Slide Number Placeholder 3"/>
          <p:cNvSpPr>
            <a:spLocks noGrp="1"/>
          </p:cNvSpPr>
          <p:nvPr>
            <p:ph type="sldNum" sz="quarter" idx="10"/>
          </p:nvPr>
        </p:nvSpPr>
        <p:spPr/>
        <p:txBody>
          <a:bodyPr/>
          <a:lstStyle/>
          <a:p>
            <a:pPr>
              <a:defRPr/>
            </a:pPr>
            <a:fld id="{EE2FADA9-BD11-4CF7-8388-13663CD88AE6}" type="slidenum">
              <a:rPr lang="en-US" smtClean="0"/>
              <a:pPr>
                <a:defRPr/>
              </a:pPr>
              <a:t>33</a:t>
            </a:fld>
            <a:r>
              <a:rPr lang="en-US" smtClean="0"/>
              <a:t>/155</a:t>
            </a:r>
            <a:endParaRPr lang="en-US" dirty="0"/>
          </a:p>
        </p:txBody>
      </p:sp>
      <p:sp>
        <p:nvSpPr>
          <p:cNvPr id="5" name="Footer Placeholder 4"/>
          <p:cNvSpPr>
            <a:spLocks noGrp="1"/>
          </p:cNvSpPr>
          <p:nvPr>
            <p:ph type="ftr" sz="quarter" idx="11"/>
          </p:nvPr>
        </p:nvSpPr>
        <p:spPr/>
        <p:txBody>
          <a:bodyPr/>
          <a:lstStyle/>
          <a:p>
            <a:pPr>
              <a:defRPr/>
            </a:pPr>
            <a:r>
              <a:rPr lang="en-US" smtClean="0"/>
              <a:t>Commission Rules</a:t>
            </a:r>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34321" r="65190" b="37407"/>
          <a:stretch/>
        </p:blipFill>
        <p:spPr>
          <a:xfrm>
            <a:off x="4648200" y="3429000"/>
            <a:ext cx="4145753" cy="2655568"/>
          </a:xfrm>
          <a:prstGeom prst="rect">
            <a:avLst/>
          </a:prstGeom>
        </p:spPr>
      </p:pic>
    </p:spTree>
    <p:extLst>
      <p:ext uri="{BB962C8B-B14F-4D97-AF65-F5344CB8AC3E}">
        <p14:creationId xmlns:p14="http://schemas.microsoft.com/office/powerpoint/2010/main" val="29924598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E1B Station restrictions and special operations</a:t>
            </a:r>
          </a:p>
        </p:txBody>
      </p:sp>
      <p:sp>
        <p:nvSpPr>
          <p:cNvPr id="3" name="Subtitle 2"/>
          <p:cNvSpPr>
            <a:spLocks noGrp="1"/>
          </p:cNvSpPr>
          <p:nvPr>
            <p:ph type="subTitle" idx="1"/>
          </p:nvPr>
        </p:nvSpPr>
        <p:spPr/>
        <p:txBody>
          <a:bodyPr/>
          <a:lstStyle/>
          <a:p>
            <a:pPr algn="ctr"/>
            <a:r>
              <a:rPr lang="en-US" dirty="0"/>
              <a:t>restrictions on station location; general operating </a:t>
            </a:r>
            <a:r>
              <a:rPr lang="en-US" dirty="0" smtClean="0"/>
              <a:t>restrictions: </a:t>
            </a:r>
            <a:r>
              <a:rPr lang="en-US" dirty="0"/>
              <a:t>spurious emissions, control operator reimbursement; antenna structure restrictions; RACES </a:t>
            </a:r>
            <a:r>
              <a:rPr lang="en-US" dirty="0" smtClean="0"/>
              <a:t>operations: national quiet zone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34</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577214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E1B01  </a:t>
            </a:r>
            <a:r>
              <a:rPr lang="en-US" dirty="0" smtClean="0">
                <a:latin typeface="Arial Black" panose="020B0A04020102020204" pitchFamily="34" charset="0"/>
              </a:rPr>
              <a:t>  Which </a:t>
            </a:r>
            <a:r>
              <a:rPr lang="en-US" dirty="0">
                <a:latin typeface="Arial Black" panose="020B0A04020102020204" pitchFamily="34" charset="0"/>
              </a:rPr>
              <a:t>of the following constitutes a spurious emission?</a:t>
            </a:r>
          </a:p>
        </p:txBody>
      </p:sp>
      <p:sp>
        <p:nvSpPr>
          <p:cNvPr id="3" name="Subtitle 2"/>
          <p:cNvSpPr>
            <a:spLocks noGrp="1"/>
          </p:cNvSpPr>
          <p:nvPr>
            <p:ph type="subTitle" idx="1"/>
          </p:nvPr>
        </p:nvSpPr>
        <p:spPr>
          <a:xfrm>
            <a:off x="304800" y="2514600"/>
            <a:ext cx="8458200" cy="3657600"/>
          </a:xfrm>
        </p:spPr>
        <p:txBody>
          <a:bodyPr>
            <a:normAutofit/>
          </a:bodyPr>
          <a:lstStyle/>
          <a:p>
            <a:r>
              <a:rPr lang="en-US" i="1" dirty="0"/>
              <a:t>A. An amateur station transmission made at random without the proper call sign identification</a:t>
            </a:r>
            <a:endParaRPr lang="en-US" dirty="0"/>
          </a:p>
          <a:p>
            <a:r>
              <a:rPr lang="en-US" i="1" dirty="0"/>
              <a:t>B. A signal transmitted to prevent its detection by any station other than the intended recipient</a:t>
            </a:r>
            <a:endParaRPr lang="en-US" dirty="0"/>
          </a:p>
          <a:p>
            <a:r>
              <a:rPr lang="en-US" i="1" dirty="0"/>
              <a:t>C. Any </a:t>
            </a:r>
            <a:r>
              <a:rPr lang="en-US" i="1" dirty="0" smtClean="0"/>
              <a:t>transmitted </a:t>
            </a:r>
            <a:r>
              <a:rPr lang="en-US" i="1" dirty="0"/>
              <a:t>signal that </a:t>
            </a:r>
            <a:r>
              <a:rPr lang="en-US" i="1" dirty="0" smtClean="0"/>
              <a:t>unintentionally interferes </a:t>
            </a:r>
            <a:r>
              <a:rPr lang="en-US" i="1" dirty="0"/>
              <a:t>with another licensed radio station</a:t>
            </a:r>
            <a:endParaRPr lang="en-US" dirty="0"/>
          </a:p>
          <a:p>
            <a:r>
              <a:rPr lang="en-US" i="1" dirty="0"/>
              <a:t>D. An emission outside its necessary bandwidth that can be reduced or eliminated without affecting the information transmitted</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35</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528231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E1B01  </a:t>
            </a:r>
            <a:r>
              <a:rPr lang="en-US" dirty="0" smtClean="0">
                <a:latin typeface="Arial Black" panose="020B0A04020102020204" pitchFamily="34" charset="0"/>
              </a:rPr>
              <a:t>  Which </a:t>
            </a:r>
            <a:r>
              <a:rPr lang="en-US" dirty="0">
                <a:latin typeface="Arial Black" panose="020B0A04020102020204" pitchFamily="34" charset="0"/>
              </a:rPr>
              <a:t>of the following constitutes a spurious emission?</a:t>
            </a:r>
          </a:p>
        </p:txBody>
      </p:sp>
      <p:sp>
        <p:nvSpPr>
          <p:cNvPr id="3" name="Subtitle 2"/>
          <p:cNvSpPr>
            <a:spLocks noGrp="1"/>
          </p:cNvSpPr>
          <p:nvPr>
            <p:ph type="subTitle" idx="1"/>
          </p:nvPr>
        </p:nvSpPr>
        <p:spPr>
          <a:xfrm>
            <a:off x="304800" y="2514600"/>
            <a:ext cx="8458200" cy="3657600"/>
          </a:xfrm>
        </p:spPr>
        <p:txBody>
          <a:bodyPr>
            <a:normAutofit lnSpcReduction="10000"/>
          </a:bodyPr>
          <a:lstStyle/>
          <a:p>
            <a:r>
              <a:rPr lang="en-US" i="1" dirty="0"/>
              <a:t>A. An amateur station transmission made at random without the proper call sign identification</a:t>
            </a:r>
            <a:endParaRPr lang="en-US" dirty="0"/>
          </a:p>
          <a:p>
            <a:r>
              <a:rPr lang="en-US" i="1" dirty="0"/>
              <a:t>B. A signal transmitted to prevent its detection by any station other than the intended recipient</a:t>
            </a:r>
            <a:endParaRPr lang="en-US" dirty="0"/>
          </a:p>
          <a:p>
            <a:r>
              <a:rPr lang="en-US" i="1" dirty="0"/>
              <a:t>C. Any </a:t>
            </a:r>
            <a:r>
              <a:rPr lang="en-US" i="1" dirty="0" smtClean="0"/>
              <a:t>transmitted </a:t>
            </a:r>
            <a:r>
              <a:rPr lang="en-US" i="1" dirty="0"/>
              <a:t>signal that </a:t>
            </a:r>
            <a:r>
              <a:rPr lang="en-US" i="1" dirty="0" smtClean="0"/>
              <a:t>unintentionally interferes </a:t>
            </a:r>
            <a:r>
              <a:rPr lang="en-US" i="1" dirty="0"/>
              <a:t>with another licensed radio station</a:t>
            </a:r>
            <a:endParaRPr lang="en-US" dirty="0"/>
          </a:p>
          <a:p>
            <a:r>
              <a:rPr lang="en-US" sz="2800" b="1" i="1" dirty="0">
                <a:solidFill>
                  <a:srgbClr val="FFC000"/>
                </a:solidFill>
              </a:rPr>
              <a:t>D. An emission outside its necessary bandwidth that can be reduced or eliminated without affecting the information transmitted</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36</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14512718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E1B02  </a:t>
            </a:r>
            <a:r>
              <a:rPr lang="en-US" dirty="0" smtClean="0">
                <a:latin typeface="Arial Black" panose="020B0A04020102020204" pitchFamily="34" charset="0"/>
              </a:rPr>
              <a:t>  Which </a:t>
            </a:r>
            <a:r>
              <a:rPr lang="en-US" dirty="0">
                <a:latin typeface="Arial Black" panose="020B0A04020102020204" pitchFamily="34" charset="0"/>
              </a:rPr>
              <a:t>of the following factors might cause the physical location of an amateur station apparatus or antenna structure to be restricted?</a:t>
            </a:r>
          </a:p>
        </p:txBody>
      </p:sp>
      <p:sp>
        <p:nvSpPr>
          <p:cNvPr id="3" name="Subtitle 2"/>
          <p:cNvSpPr>
            <a:spLocks noGrp="1"/>
          </p:cNvSpPr>
          <p:nvPr>
            <p:ph type="subTitle" idx="1"/>
          </p:nvPr>
        </p:nvSpPr>
        <p:spPr>
          <a:xfrm>
            <a:off x="381000" y="2514600"/>
            <a:ext cx="8305800" cy="3657600"/>
          </a:xfrm>
        </p:spPr>
        <p:txBody>
          <a:bodyPr>
            <a:normAutofit/>
          </a:bodyPr>
          <a:lstStyle/>
          <a:p>
            <a:r>
              <a:rPr lang="en-US" i="1" dirty="0"/>
              <a:t>A. The location is near an area of political conflict </a:t>
            </a:r>
            <a:endParaRPr lang="en-US" dirty="0"/>
          </a:p>
          <a:p>
            <a:r>
              <a:rPr lang="en-US" i="1" dirty="0"/>
              <a:t>B. The location is of geographical or horticultural importance </a:t>
            </a:r>
            <a:endParaRPr lang="en-US" dirty="0"/>
          </a:p>
          <a:p>
            <a:r>
              <a:rPr lang="en-US" i="1" dirty="0"/>
              <a:t>C. The location is in an ITU </a:t>
            </a:r>
            <a:r>
              <a:rPr lang="en-US" i="1" dirty="0" smtClean="0"/>
              <a:t>Zone </a:t>
            </a:r>
            <a:r>
              <a:rPr lang="en-US" i="1" dirty="0"/>
              <a:t>designated for coordination with one or more foreign governments</a:t>
            </a:r>
            <a:endParaRPr lang="en-US" dirty="0"/>
          </a:p>
          <a:p>
            <a:r>
              <a:rPr lang="en-US" i="1" dirty="0"/>
              <a:t>D. The location is of environmental importance or significant in American history, architecture, or culture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37</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7747344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E1B02  </a:t>
            </a:r>
            <a:r>
              <a:rPr lang="en-US" dirty="0" smtClean="0">
                <a:latin typeface="Arial Black" panose="020B0A04020102020204" pitchFamily="34" charset="0"/>
              </a:rPr>
              <a:t>  Which </a:t>
            </a:r>
            <a:r>
              <a:rPr lang="en-US" dirty="0">
                <a:latin typeface="Arial Black" panose="020B0A04020102020204" pitchFamily="34" charset="0"/>
              </a:rPr>
              <a:t>of the following factors might cause the physical location of an amateur station apparatus or antenna structure to be restricted?</a:t>
            </a:r>
          </a:p>
        </p:txBody>
      </p:sp>
      <p:sp>
        <p:nvSpPr>
          <p:cNvPr id="3" name="Subtitle 2"/>
          <p:cNvSpPr>
            <a:spLocks noGrp="1"/>
          </p:cNvSpPr>
          <p:nvPr>
            <p:ph type="subTitle" idx="1"/>
          </p:nvPr>
        </p:nvSpPr>
        <p:spPr>
          <a:xfrm>
            <a:off x="381000" y="2514600"/>
            <a:ext cx="8305800" cy="3657600"/>
          </a:xfrm>
        </p:spPr>
        <p:txBody>
          <a:bodyPr>
            <a:normAutofit/>
          </a:bodyPr>
          <a:lstStyle/>
          <a:p>
            <a:r>
              <a:rPr lang="en-US" i="1" dirty="0"/>
              <a:t>A. The location is near an area of political conflict </a:t>
            </a:r>
            <a:endParaRPr lang="en-US" dirty="0"/>
          </a:p>
          <a:p>
            <a:r>
              <a:rPr lang="en-US" i="1" dirty="0"/>
              <a:t>B. The location is of geographical or horticultural importance </a:t>
            </a:r>
            <a:endParaRPr lang="en-US" dirty="0"/>
          </a:p>
          <a:p>
            <a:r>
              <a:rPr lang="en-US" i="1" dirty="0"/>
              <a:t>C. The location is in an ITU </a:t>
            </a:r>
            <a:r>
              <a:rPr lang="en-US" i="1" dirty="0" smtClean="0"/>
              <a:t>Zone </a:t>
            </a:r>
            <a:r>
              <a:rPr lang="en-US" i="1" dirty="0"/>
              <a:t>designated for coordination with one or more foreign governments</a:t>
            </a:r>
            <a:endParaRPr lang="en-US" dirty="0"/>
          </a:p>
          <a:p>
            <a:r>
              <a:rPr lang="en-US" sz="2800" b="1" i="1" dirty="0">
                <a:solidFill>
                  <a:srgbClr val="FFC000"/>
                </a:solidFill>
              </a:rPr>
              <a:t>D. The location is of environmental importance or significant in American history, architecture, or culture</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38</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8679010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E1B03  </a:t>
            </a:r>
            <a:r>
              <a:rPr lang="en-US" dirty="0" smtClean="0">
                <a:latin typeface="Arial Black" panose="020B0A04020102020204" pitchFamily="34" charset="0"/>
              </a:rPr>
              <a:t>  Within </a:t>
            </a:r>
            <a:r>
              <a:rPr lang="en-US" dirty="0">
                <a:latin typeface="Arial Black" panose="020B0A04020102020204" pitchFamily="34" charset="0"/>
              </a:rPr>
              <a:t>what distance must an amateur station protect an FCC monitoring facility from harmful interference?</a:t>
            </a:r>
          </a:p>
        </p:txBody>
      </p:sp>
      <p:sp>
        <p:nvSpPr>
          <p:cNvPr id="3" name="Subtitle 2"/>
          <p:cNvSpPr>
            <a:spLocks noGrp="1"/>
          </p:cNvSpPr>
          <p:nvPr>
            <p:ph type="subTitle" idx="1"/>
          </p:nvPr>
        </p:nvSpPr>
        <p:spPr/>
        <p:txBody>
          <a:bodyPr/>
          <a:lstStyle/>
          <a:p>
            <a:r>
              <a:rPr lang="en-US" i="1" dirty="0"/>
              <a:t>A. 1 mile</a:t>
            </a:r>
            <a:endParaRPr lang="en-US" dirty="0"/>
          </a:p>
          <a:p>
            <a:r>
              <a:rPr lang="en-US" i="1" dirty="0"/>
              <a:t>B. 3 miles</a:t>
            </a:r>
            <a:endParaRPr lang="en-US" dirty="0"/>
          </a:p>
          <a:p>
            <a:r>
              <a:rPr lang="en-US" i="1" dirty="0"/>
              <a:t>C. 10 miles</a:t>
            </a:r>
            <a:endParaRPr lang="en-US" dirty="0"/>
          </a:p>
          <a:p>
            <a:r>
              <a:rPr lang="en-US" i="1" dirty="0"/>
              <a:t>D. 30 miles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39</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1894947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E1A Operating Standards: </a:t>
            </a:r>
          </a:p>
        </p:txBody>
      </p:sp>
      <p:sp>
        <p:nvSpPr>
          <p:cNvPr id="3" name="Subtitle 2"/>
          <p:cNvSpPr>
            <a:spLocks noGrp="1"/>
          </p:cNvSpPr>
          <p:nvPr>
            <p:ph type="subTitle" idx="1"/>
          </p:nvPr>
        </p:nvSpPr>
        <p:spPr/>
        <p:txBody>
          <a:bodyPr/>
          <a:lstStyle/>
          <a:p>
            <a:pPr algn="ctr"/>
            <a:r>
              <a:rPr lang="en-US" dirty="0"/>
              <a:t>frequency privileges; emission standards; automatic message forwarding; frequency sharing; stations aboard ships or aircraft </a:t>
            </a:r>
          </a:p>
        </p:txBody>
      </p:sp>
      <p:sp>
        <p:nvSpPr>
          <p:cNvPr id="4" name="Slide Number Placeholder 3"/>
          <p:cNvSpPr>
            <a:spLocks noGrp="1"/>
          </p:cNvSpPr>
          <p:nvPr>
            <p:ph type="sldNum" sz="quarter" idx="12"/>
          </p:nvPr>
        </p:nvSpPr>
        <p:spPr/>
        <p:txBody>
          <a:bodyPr/>
          <a:lstStyle/>
          <a:p>
            <a:fld id="{5A2483EB-AB9C-40AC-9AA1-C2AD9590A9DB}" type="slidenum">
              <a:rPr lang="en-US" smtClean="0"/>
              <a:t>4</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7117291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E1B03  </a:t>
            </a:r>
            <a:r>
              <a:rPr lang="en-US" dirty="0" smtClean="0">
                <a:latin typeface="Arial Black" panose="020B0A04020102020204" pitchFamily="34" charset="0"/>
              </a:rPr>
              <a:t>  Within </a:t>
            </a:r>
            <a:r>
              <a:rPr lang="en-US" dirty="0">
                <a:latin typeface="Arial Black" panose="020B0A04020102020204" pitchFamily="34" charset="0"/>
              </a:rPr>
              <a:t>what distance must an amateur station protect an FCC monitoring facility from harmful interference?</a:t>
            </a:r>
          </a:p>
        </p:txBody>
      </p:sp>
      <p:sp>
        <p:nvSpPr>
          <p:cNvPr id="3" name="Subtitle 2"/>
          <p:cNvSpPr>
            <a:spLocks noGrp="1"/>
          </p:cNvSpPr>
          <p:nvPr>
            <p:ph type="subTitle" idx="1"/>
          </p:nvPr>
        </p:nvSpPr>
        <p:spPr/>
        <p:txBody>
          <a:bodyPr/>
          <a:lstStyle/>
          <a:p>
            <a:r>
              <a:rPr lang="en-US" sz="2800" b="1" i="1" dirty="0">
                <a:solidFill>
                  <a:srgbClr val="FFC000"/>
                </a:solidFill>
              </a:rPr>
              <a:t>A. 1 mile</a:t>
            </a:r>
            <a:endParaRPr lang="en-US" sz="2800" b="1" dirty="0">
              <a:solidFill>
                <a:srgbClr val="FFC000"/>
              </a:solidFill>
            </a:endParaRPr>
          </a:p>
          <a:p>
            <a:r>
              <a:rPr lang="en-US" i="1" dirty="0"/>
              <a:t>B. 3 miles</a:t>
            </a:r>
            <a:endParaRPr lang="en-US" dirty="0"/>
          </a:p>
          <a:p>
            <a:r>
              <a:rPr lang="en-US" i="1" dirty="0"/>
              <a:t>C. 10 miles</a:t>
            </a:r>
            <a:endParaRPr lang="en-US" dirty="0"/>
          </a:p>
          <a:p>
            <a:r>
              <a:rPr lang="en-US" i="1" dirty="0"/>
              <a:t>D. 30 miles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40</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41119452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 y="152400"/>
            <a:ext cx="8991600" cy="2209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E1B04  </a:t>
            </a:r>
            <a:r>
              <a:rPr lang="en-US" dirty="0" smtClean="0">
                <a:latin typeface="Arial Black" panose="020B0A04020102020204" pitchFamily="34" charset="0"/>
              </a:rPr>
              <a:t>  What </a:t>
            </a:r>
            <a:r>
              <a:rPr lang="en-US" dirty="0">
                <a:latin typeface="Arial Black" panose="020B0A04020102020204" pitchFamily="34" charset="0"/>
              </a:rPr>
              <a:t>must be done before placing an amateur station within an officially designated wilderness area or wildlife preserve, or an area listed in the National Register of Historical Places?</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457200" y="2514600"/>
            <a:ext cx="8153400" cy="3810000"/>
          </a:xfrm>
        </p:spPr>
        <p:txBody>
          <a:bodyPr/>
          <a:lstStyle/>
          <a:p>
            <a:r>
              <a:rPr lang="en-US" i="1" dirty="0"/>
              <a:t>A. A proposal must be submitted to the National Park Service</a:t>
            </a:r>
            <a:endParaRPr lang="en-US" dirty="0"/>
          </a:p>
          <a:p>
            <a:r>
              <a:rPr lang="en-US" i="1" dirty="0"/>
              <a:t>B. A letter of intent must be filed with the National Audubon Society</a:t>
            </a:r>
            <a:endParaRPr lang="en-US" dirty="0"/>
          </a:p>
          <a:p>
            <a:r>
              <a:rPr lang="en-US" i="1" dirty="0"/>
              <a:t>C. An Environmental Assessment must be submitted to the FCC</a:t>
            </a:r>
            <a:endParaRPr lang="en-US" dirty="0"/>
          </a:p>
          <a:p>
            <a:r>
              <a:rPr lang="en-US" i="1" dirty="0"/>
              <a:t>D. A form FSD-15 must be submitted to the Department of the Interior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41</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948643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 y="152400"/>
            <a:ext cx="8991600" cy="2209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E1B04  </a:t>
            </a:r>
            <a:r>
              <a:rPr lang="en-US" dirty="0" smtClean="0">
                <a:latin typeface="Arial Black" panose="020B0A04020102020204" pitchFamily="34" charset="0"/>
              </a:rPr>
              <a:t>  What </a:t>
            </a:r>
            <a:r>
              <a:rPr lang="en-US" dirty="0">
                <a:latin typeface="Arial Black" panose="020B0A04020102020204" pitchFamily="34" charset="0"/>
              </a:rPr>
              <a:t>must be done before placing an amateur station within an officially designated wilderness area or wildlife preserve, or an area listed in the National Register of Historical Places?</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457200" y="2514600"/>
            <a:ext cx="8153400" cy="3810000"/>
          </a:xfrm>
        </p:spPr>
        <p:txBody>
          <a:bodyPr/>
          <a:lstStyle/>
          <a:p>
            <a:r>
              <a:rPr lang="en-US" i="1" dirty="0"/>
              <a:t>A. A proposal must be submitted to the National Park Service</a:t>
            </a:r>
            <a:endParaRPr lang="en-US" dirty="0"/>
          </a:p>
          <a:p>
            <a:r>
              <a:rPr lang="en-US" i="1" dirty="0"/>
              <a:t>B. A letter of intent must be filed with the National Audubon Society</a:t>
            </a:r>
            <a:endParaRPr lang="en-US" dirty="0"/>
          </a:p>
          <a:p>
            <a:r>
              <a:rPr lang="en-US" sz="2800" b="1" i="1" dirty="0">
                <a:solidFill>
                  <a:srgbClr val="FFC000"/>
                </a:solidFill>
              </a:rPr>
              <a:t>C. An Environmental Assessment must be submitted to the FCC</a:t>
            </a:r>
            <a:endParaRPr lang="en-US" sz="2800" b="1" dirty="0">
              <a:solidFill>
                <a:srgbClr val="FFC000"/>
              </a:solidFill>
            </a:endParaRPr>
          </a:p>
          <a:p>
            <a:r>
              <a:rPr lang="en-US" i="1" dirty="0"/>
              <a:t>D. A form FSD-15 must be submitted to the Department of the Interior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42</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201744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E1B05  </a:t>
            </a:r>
            <a:r>
              <a:rPr lang="en-US" dirty="0" smtClean="0">
                <a:latin typeface="Arial Black" panose="020B0A04020102020204" pitchFamily="34" charset="0"/>
              </a:rPr>
              <a:t>  </a:t>
            </a:r>
            <a:r>
              <a:rPr lang="en-US" dirty="0">
                <a:latin typeface="Arial Black" panose="020B0A04020102020204" pitchFamily="34" charset="0"/>
              </a:rPr>
              <a:t>What is the National Radio Quiet Zone?</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1371600" y="2057400"/>
            <a:ext cx="6400800" cy="4114800"/>
          </a:xfrm>
        </p:spPr>
        <p:txBody>
          <a:bodyPr/>
          <a:lstStyle/>
          <a:p>
            <a:r>
              <a:rPr lang="en-US" dirty="0"/>
              <a:t>A. An area in Puerto Rico surrounding the Arecibo Radio Telescope</a:t>
            </a:r>
          </a:p>
          <a:p>
            <a:r>
              <a:rPr lang="en-US" dirty="0"/>
              <a:t>B. An area in New Mexico surrounding the White Sands Test Area</a:t>
            </a:r>
          </a:p>
          <a:p>
            <a:r>
              <a:rPr lang="en-US" dirty="0"/>
              <a:t>C. An area surrounding the National Radio Astronomy Observatory</a:t>
            </a:r>
          </a:p>
          <a:p>
            <a:r>
              <a:rPr lang="en-US" dirty="0"/>
              <a:t>D. An area in Florida surrounding Cape Canaveral</a:t>
            </a:r>
          </a:p>
        </p:txBody>
      </p:sp>
      <p:sp>
        <p:nvSpPr>
          <p:cNvPr id="4" name="Slide Number Placeholder 3"/>
          <p:cNvSpPr>
            <a:spLocks noGrp="1"/>
          </p:cNvSpPr>
          <p:nvPr>
            <p:ph type="sldNum" sz="quarter" idx="12"/>
          </p:nvPr>
        </p:nvSpPr>
        <p:spPr/>
        <p:txBody>
          <a:bodyPr/>
          <a:lstStyle/>
          <a:p>
            <a:fld id="{5A2483EB-AB9C-40AC-9AA1-C2AD9590A9DB}" type="slidenum">
              <a:rPr lang="en-US" smtClean="0"/>
              <a:t>43</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5395897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E1B05    What is the National Radio Quiet Zone?</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endParaRPr lang="en-US" dirty="0"/>
          </a:p>
        </p:txBody>
      </p:sp>
      <p:sp>
        <p:nvSpPr>
          <p:cNvPr id="3" name="Subtitle 2"/>
          <p:cNvSpPr>
            <a:spLocks noGrp="1"/>
          </p:cNvSpPr>
          <p:nvPr>
            <p:ph type="subTitle" idx="1"/>
          </p:nvPr>
        </p:nvSpPr>
        <p:spPr>
          <a:xfrm>
            <a:off x="1371600" y="1905000"/>
            <a:ext cx="6400800" cy="3657600"/>
          </a:xfrm>
        </p:spPr>
        <p:txBody>
          <a:bodyPr>
            <a:normAutofit lnSpcReduction="10000"/>
          </a:bodyPr>
          <a:lstStyle/>
          <a:p>
            <a:r>
              <a:rPr lang="en-US" dirty="0"/>
              <a:t>A. An area in Puerto Rico surrounding the Arecibo Radio Telescope</a:t>
            </a:r>
          </a:p>
          <a:p>
            <a:r>
              <a:rPr lang="en-US" dirty="0"/>
              <a:t>B. An area in New Mexico surrounding the White Sands Test Area</a:t>
            </a:r>
          </a:p>
          <a:p>
            <a:r>
              <a:rPr lang="en-US" sz="2800" b="1" i="1" dirty="0">
                <a:solidFill>
                  <a:srgbClr val="FFC000"/>
                </a:solidFill>
              </a:rPr>
              <a:t>C. An area surrounding the National Radio Astronomy Observatory</a:t>
            </a:r>
          </a:p>
          <a:p>
            <a:r>
              <a:rPr lang="en-US" dirty="0"/>
              <a:t>D. An area in Florida surrounding Cape Canaveral</a:t>
            </a:r>
          </a:p>
        </p:txBody>
      </p:sp>
      <p:sp>
        <p:nvSpPr>
          <p:cNvPr id="4" name="Slide Number Placeholder 3"/>
          <p:cNvSpPr>
            <a:spLocks noGrp="1"/>
          </p:cNvSpPr>
          <p:nvPr>
            <p:ph type="sldNum" sz="quarter" idx="12"/>
          </p:nvPr>
        </p:nvSpPr>
        <p:spPr/>
        <p:txBody>
          <a:bodyPr/>
          <a:lstStyle/>
          <a:p>
            <a:fld id="{5A2483EB-AB9C-40AC-9AA1-C2AD9590A9DB}" type="slidenum">
              <a:rPr lang="en-US" smtClean="0"/>
              <a:t>44</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871927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dirty="0">
                <a:latin typeface="Arial Black" panose="020B0A04020102020204" pitchFamily="34" charset="0"/>
              </a:rPr>
              <a:t>The National Radio Astronomy Observatory sites are located in Green Bank West Virginia, Socorro New Mexico, and</a:t>
            </a:r>
            <a:br>
              <a:rPr lang="en-US" dirty="0">
                <a:latin typeface="Arial Black" panose="020B0A04020102020204" pitchFamily="34" charset="0"/>
              </a:rPr>
            </a:br>
            <a:r>
              <a:rPr lang="en-US" dirty="0">
                <a:latin typeface="Arial Black" panose="020B0A04020102020204" pitchFamily="34" charset="0"/>
              </a:rPr>
              <a:t>Charlottesville NC.</a:t>
            </a:r>
          </a:p>
        </p:txBody>
      </p:sp>
      <p:sp>
        <p:nvSpPr>
          <p:cNvPr id="4" name="Slide Number Placeholder 3"/>
          <p:cNvSpPr>
            <a:spLocks noGrp="1"/>
          </p:cNvSpPr>
          <p:nvPr>
            <p:ph type="sldNum" sz="quarter" idx="10"/>
          </p:nvPr>
        </p:nvSpPr>
        <p:spPr/>
        <p:txBody>
          <a:bodyPr/>
          <a:lstStyle/>
          <a:p>
            <a:pPr>
              <a:defRPr/>
            </a:pPr>
            <a:fld id="{EE2FADA9-BD11-4CF7-8388-13663CD88AE6}" type="slidenum">
              <a:rPr lang="en-US" smtClean="0"/>
              <a:pPr>
                <a:defRPr/>
              </a:pPr>
              <a:t>45</a:t>
            </a:fld>
            <a:r>
              <a:rPr lang="en-US" smtClean="0"/>
              <a:t>/155</a:t>
            </a:r>
            <a:endParaRPr lang="en-US" dirty="0"/>
          </a:p>
        </p:txBody>
      </p:sp>
      <p:sp>
        <p:nvSpPr>
          <p:cNvPr id="5" name="Footer Placeholder 4"/>
          <p:cNvSpPr>
            <a:spLocks noGrp="1"/>
          </p:cNvSpPr>
          <p:nvPr>
            <p:ph type="ftr" sz="quarter" idx="11"/>
          </p:nvPr>
        </p:nvSpPr>
        <p:spPr/>
        <p:txBody>
          <a:bodyPr/>
          <a:lstStyle/>
          <a:p>
            <a:pPr>
              <a:defRPr/>
            </a:pPr>
            <a:r>
              <a:rPr lang="en-US" smtClean="0"/>
              <a:t>Commission Rules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552825"/>
            <a:ext cx="3594845" cy="2194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512" r="13556"/>
          <a:stretch/>
        </p:blipFill>
        <p:spPr bwMode="auto">
          <a:xfrm>
            <a:off x="457200" y="2438400"/>
            <a:ext cx="4524962"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02102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E1B06  </a:t>
            </a:r>
            <a:r>
              <a:rPr lang="en-US" dirty="0" smtClean="0">
                <a:latin typeface="Arial Black" panose="020B0A04020102020204" pitchFamily="34" charset="0"/>
              </a:rPr>
              <a:t>  Which </a:t>
            </a:r>
            <a:r>
              <a:rPr lang="en-US" dirty="0">
                <a:latin typeface="Arial Black" panose="020B0A04020102020204" pitchFamily="34" charset="0"/>
              </a:rPr>
              <a:t>of the following additional rules apply if you are installing an amateur station antenna at a site at or near a public use airport?</a:t>
            </a:r>
          </a:p>
        </p:txBody>
      </p:sp>
      <p:sp>
        <p:nvSpPr>
          <p:cNvPr id="3" name="Subtitle 2"/>
          <p:cNvSpPr>
            <a:spLocks noGrp="1"/>
          </p:cNvSpPr>
          <p:nvPr>
            <p:ph type="subTitle" idx="1"/>
          </p:nvPr>
        </p:nvSpPr>
        <p:spPr>
          <a:xfrm>
            <a:off x="533400" y="2438400"/>
            <a:ext cx="8001000" cy="3733800"/>
          </a:xfrm>
        </p:spPr>
        <p:txBody>
          <a:bodyPr>
            <a:normAutofit/>
          </a:bodyPr>
          <a:lstStyle/>
          <a:p>
            <a:r>
              <a:rPr lang="en-US" i="1" dirty="0"/>
              <a:t>A. You may have to notify the Federal Aviation Administration and register it with the FCC as required by Part 17 of FCC rules</a:t>
            </a:r>
            <a:endParaRPr lang="en-US" dirty="0"/>
          </a:p>
          <a:p>
            <a:r>
              <a:rPr lang="en-US" i="1" dirty="0"/>
              <a:t>B. No special rules apply if your antenna structure will be less than 300 feet in height</a:t>
            </a:r>
            <a:endParaRPr lang="en-US" dirty="0"/>
          </a:p>
          <a:p>
            <a:r>
              <a:rPr lang="en-US" i="1" dirty="0"/>
              <a:t>C. You must file an Environmental Impact Statement with the EPA before construction begins</a:t>
            </a:r>
            <a:endParaRPr lang="en-US" dirty="0"/>
          </a:p>
          <a:p>
            <a:r>
              <a:rPr lang="en-US" i="1" dirty="0"/>
              <a:t>D. You must obtain a construction permit from the airport zoning authority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46</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3328321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347663" y="395288"/>
            <a:ext cx="8642350" cy="868362"/>
          </a:xfrm>
        </p:spPr>
        <p:txBody>
          <a:bodyPr>
            <a:noAutofit/>
          </a:bodyPr>
          <a:lstStyle/>
          <a:p>
            <a:r>
              <a:rPr lang="en-US" altLang="en-US" dirty="0" smtClean="0">
                <a:latin typeface="Arial Black" panose="020B0A04020102020204" pitchFamily="34" charset="0"/>
              </a:rPr>
              <a:t>Amateur Radio Towers</a:t>
            </a:r>
            <a:br>
              <a:rPr lang="en-US" altLang="en-US" dirty="0" smtClean="0">
                <a:latin typeface="Arial Black" panose="020B0A04020102020204" pitchFamily="34" charset="0"/>
              </a:rPr>
            </a:br>
            <a:r>
              <a:rPr lang="en-US" altLang="en-US" dirty="0" smtClean="0">
                <a:latin typeface="Arial Black" panose="020B0A04020102020204" pitchFamily="34" charset="0"/>
              </a:rPr>
              <a:t>Near a Public Airport</a:t>
            </a:r>
          </a:p>
        </p:txBody>
      </p:sp>
      <p:sp>
        <p:nvSpPr>
          <p:cNvPr id="116739" name="Rectangle 3"/>
          <p:cNvSpPr>
            <a:spLocks noGrp="1" noChangeArrowheads="1"/>
          </p:cNvSpPr>
          <p:nvPr>
            <p:ph type="body" idx="1"/>
          </p:nvPr>
        </p:nvSpPr>
        <p:spPr/>
        <p:txBody>
          <a:bodyPr/>
          <a:lstStyle/>
          <a:p>
            <a:endParaRPr lang="en-US" altLang="en-US" smtClean="0"/>
          </a:p>
        </p:txBody>
      </p:sp>
      <p:pic>
        <p:nvPicPr>
          <p:cNvPr id="116740" name="Picture 4" descr="Antenna He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7" y="1470024"/>
            <a:ext cx="9144000" cy="5387975"/>
          </a:xfrm>
          <a:prstGeom prst="rect">
            <a:avLst/>
          </a:prstGeom>
          <a:noFill/>
          <a:extLst>
            <a:ext uri="{909E8E84-426E-40DD-AFC4-6F175D3DCCD1}">
              <a14:hiddenFill xmlns:a14="http://schemas.microsoft.com/office/drawing/2010/main">
                <a:solidFill>
                  <a:srgbClr val="FFFFFF"/>
                </a:solidFill>
              </a14:hiddenFill>
            </a:ext>
          </a:extLst>
        </p:spPr>
      </p:pic>
      <p:sp>
        <p:nvSpPr>
          <p:cNvPr id="116741" name="Text Box 5"/>
          <p:cNvSpPr txBox="1">
            <a:spLocks noChangeArrowheads="1"/>
          </p:cNvSpPr>
          <p:nvPr/>
        </p:nvSpPr>
        <p:spPr bwMode="auto">
          <a:xfrm>
            <a:off x="4840288" y="5387975"/>
            <a:ext cx="39195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chemeClr val="accent1"/>
                </a:solidFill>
                <a:latin typeface="Rockwell" pitchFamily="18" charset="0"/>
              </a:rPr>
              <a:t>Distances from runway and height permitted. 200 feet maximum is the only info needed.</a:t>
            </a:r>
          </a:p>
        </p:txBody>
      </p:sp>
    </p:spTree>
    <p:extLst>
      <p:ext uri="{BB962C8B-B14F-4D97-AF65-F5344CB8AC3E}">
        <p14:creationId xmlns:p14="http://schemas.microsoft.com/office/powerpoint/2010/main" val="36969512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E1B06  </a:t>
            </a:r>
            <a:r>
              <a:rPr lang="en-US" dirty="0" smtClean="0">
                <a:latin typeface="Arial Black" panose="020B0A04020102020204" pitchFamily="34" charset="0"/>
              </a:rPr>
              <a:t>  Which </a:t>
            </a:r>
            <a:r>
              <a:rPr lang="en-US" dirty="0">
                <a:latin typeface="Arial Black" panose="020B0A04020102020204" pitchFamily="34" charset="0"/>
              </a:rPr>
              <a:t>of the following additional rules apply if you are installing an amateur station antenna at a site at or near a public use airport?</a:t>
            </a:r>
          </a:p>
        </p:txBody>
      </p:sp>
      <p:sp>
        <p:nvSpPr>
          <p:cNvPr id="3" name="Subtitle 2"/>
          <p:cNvSpPr>
            <a:spLocks noGrp="1"/>
          </p:cNvSpPr>
          <p:nvPr>
            <p:ph type="subTitle" idx="1"/>
          </p:nvPr>
        </p:nvSpPr>
        <p:spPr>
          <a:xfrm>
            <a:off x="533400" y="2438400"/>
            <a:ext cx="8001000" cy="3733800"/>
          </a:xfrm>
        </p:spPr>
        <p:txBody>
          <a:bodyPr>
            <a:normAutofit lnSpcReduction="10000"/>
          </a:bodyPr>
          <a:lstStyle/>
          <a:p>
            <a:r>
              <a:rPr lang="en-US" sz="2800" b="1" i="1" dirty="0">
                <a:solidFill>
                  <a:srgbClr val="FFC000"/>
                </a:solidFill>
              </a:rPr>
              <a:t>A. You may have to notify the Federal Aviation Administration and register it with the FCC as required by Part 17 of FCC rules</a:t>
            </a:r>
            <a:endParaRPr lang="en-US" sz="2800" b="1" dirty="0">
              <a:solidFill>
                <a:srgbClr val="FFC000"/>
              </a:solidFill>
            </a:endParaRPr>
          </a:p>
          <a:p>
            <a:r>
              <a:rPr lang="en-US" i="1" dirty="0"/>
              <a:t>B. No special rules apply if your antenna structure will be less than 300 feet in height</a:t>
            </a:r>
            <a:endParaRPr lang="en-US" dirty="0"/>
          </a:p>
          <a:p>
            <a:r>
              <a:rPr lang="en-US" i="1" dirty="0"/>
              <a:t>C. You must file an Environmental Impact Statement with the EPA before construction begins</a:t>
            </a:r>
            <a:endParaRPr lang="en-US" dirty="0"/>
          </a:p>
          <a:p>
            <a:r>
              <a:rPr lang="en-US" i="1" dirty="0"/>
              <a:t>D. You must obtain a construction permit from the airport zoning authority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48</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8469774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E1B07    What </a:t>
            </a:r>
            <a:r>
              <a:rPr lang="en-US" dirty="0">
                <a:latin typeface="Arial Black" panose="020B0A04020102020204" pitchFamily="34" charset="0"/>
              </a:rPr>
              <a:t>is the highest modulation index permitted at the highest modulation frequency for angle </a:t>
            </a:r>
            <a:r>
              <a:rPr lang="en-US" dirty="0" smtClean="0">
                <a:latin typeface="Arial Black" panose="020B0A04020102020204" pitchFamily="34" charset="0"/>
              </a:rPr>
              <a:t>modulation below 29.0 </a:t>
            </a:r>
            <a:r>
              <a:rPr lang="en-US" dirty="0" err="1" smtClean="0">
                <a:latin typeface="Arial Black" panose="020B0A04020102020204" pitchFamily="34" charset="0"/>
              </a:rPr>
              <a:t>Mhz</a:t>
            </a:r>
            <a:r>
              <a:rPr lang="en-US" dirty="0" smtClean="0">
                <a:latin typeface="Arial Black" panose="020B0A04020102020204" pitchFamily="34" charset="0"/>
              </a:rPr>
              <a:t>?</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a:t>
            </a:r>
            <a:r>
              <a:rPr lang="en-US" i="1" dirty="0" smtClean="0"/>
              <a:t>0.5</a:t>
            </a:r>
            <a:endParaRPr lang="en-US" dirty="0"/>
          </a:p>
          <a:p>
            <a:r>
              <a:rPr lang="en-US" i="1" dirty="0"/>
              <a:t>B. 1.0</a:t>
            </a:r>
            <a:endParaRPr lang="en-US" dirty="0"/>
          </a:p>
          <a:p>
            <a:r>
              <a:rPr lang="en-US" i="1" dirty="0"/>
              <a:t>C. 2.0</a:t>
            </a:r>
            <a:endParaRPr lang="en-US" dirty="0"/>
          </a:p>
          <a:p>
            <a:r>
              <a:rPr lang="en-US" i="1" dirty="0"/>
              <a:t>D. 3.0</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49</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4131817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743200"/>
          </a:xfrm>
        </p:spPr>
        <p:txBody>
          <a:bodyPr>
            <a:normAutofit fontScale="90000"/>
          </a:bodyPr>
          <a:lstStyle/>
          <a:p>
            <a:r>
              <a:rPr lang="en-US" dirty="0">
                <a:latin typeface="Arial Black" panose="020B0A04020102020204" pitchFamily="34" charset="0"/>
              </a:rPr>
              <a:t>E1A01  </a:t>
            </a:r>
            <a:r>
              <a:rPr lang="en-US" dirty="0" smtClean="0">
                <a:latin typeface="Arial Black" panose="020B0A04020102020204" pitchFamily="34" charset="0"/>
              </a:rPr>
              <a:t> When </a:t>
            </a:r>
            <a:r>
              <a:rPr lang="en-US" dirty="0">
                <a:latin typeface="Arial Black" panose="020B0A04020102020204" pitchFamily="34" charset="0"/>
              </a:rPr>
              <a:t>using a transceiver that displays the carrier frequency of phone signals, which of the following displayed frequencies represents the highest </a:t>
            </a:r>
            <a:r>
              <a:rPr lang="en-US" sz="2800" dirty="0">
                <a:latin typeface="Arial Black" panose="020B0A04020102020204" pitchFamily="34" charset="0"/>
              </a:rPr>
              <a:t>frequency</a:t>
            </a:r>
            <a:r>
              <a:rPr lang="en-US" dirty="0">
                <a:latin typeface="Arial Black" panose="020B0A04020102020204" pitchFamily="34" charset="0"/>
              </a:rPr>
              <a:t> at which a properly adjusted USB emission will be totally within the band?</a:t>
            </a:r>
          </a:p>
        </p:txBody>
      </p:sp>
      <p:sp>
        <p:nvSpPr>
          <p:cNvPr id="3" name="Subtitle 2"/>
          <p:cNvSpPr>
            <a:spLocks noGrp="1"/>
          </p:cNvSpPr>
          <p:nvPr>
            <p:ph type="subTitle" idx="1"/>
          </p:nvPr>
        </p:nvSpPr>
        <p:spPr>
          <a:xfrm>
            <a:off x="1371600" y="2971800"/>
            <a:ext cx="6400800" cy="3200400"/>
          </a:xfrm>
        </p:spPr>
        <p:txBody>
          <a:bodyPr/>
          <a:lstStyle/>
          <a:p>
            <a:r>
              <a:rPr lang="en-US" i="1" dirty="0"/>
              <a:t>A. The exact upper band edge</a:t>
            </a:r>
            <a:endParaRPr lang="en-US" dirty="0"/>
          </a:p>
          <a:p>
            <a:r>
              <a:rPr lang="en-US" i="1" dirty="0"/>
              <a:t>B. 300 Hz below the upper band edge</a:t>
            </a:r>
            <a:endParaRPr lang="en-US" dirty="0"/>
          </a:p>
          <a:p>
            <a:r>
              <a:rPr lang="en-US" i="1" dirty="0"/>
              <a:t>C. 1 kHz below the upper band edge</a:t>
            </a:r>
            <a:endParaRPr lang="en-US" dirty="0"/>
          </a:p>
          <a:p>
            <a:r>
              <a:rPr lang="en-US" i="1" dirty="0"/>
              <a:t>D. 3 kHz below the upper band edge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6396940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E1B07    What </a:t>
            </a:r>
            <a:r>
              <a:rPr lang="en-US" dirty="0">
                <a:latin typeface="Arial Black" panose="020B0A04020102020204" pitchFamily="34" charset="0"/>
              </a:rPr>
              <a:t>is the highest modulation index permitted at the highest modulation frequency for angle </a:t>
            </a:r>
            <a:r>
              <a:rPr lang="en-US" dirty="0" smtClean="0">
                <a:latin typeface="Arial Black" panose="020B0A04020102020204" pitchFamily="34" charset="0"/>
              </a:rPr>
              <a:t>modulation below 29.0 </a:t>
            </a:r>
            <a:r>
              <a:rPr lang="en-US" dirty="0" err="1" smtClean="0">
                <a:latin typeface="Arial Black" panose="020B0A04020102020204" pitchFamily="34" charset="0"/>
              </a:rPr>
              <a:t>Mhz</a:t>
            </a:r>
            <a:r>
              <a:rPr lang="en-US" dirty="0" smtClean="0">
                <a:latin typeface="Arial Black" panose="020B0A04020102020204" pitchFamily="34" charset="0"/>
              </a:rPr>
              <a:t>?</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a:t>
            </a:r>
            <a:r>
              <a:rPr lang="en-US" i="1" dirty="0" smtClean="0"/>
              <a:t>0.5</a:t>
            </a:r>
            <a:endParaRPr lang="en-US" dirty="0"/>
          </a:p>
          <a:p>
            <a:r>
              <a:rPr lang="en-US" sz="2800" b="1" i="1" dirty="0">
                <a:solidFill>
                  <a:srgbClr val="FFC000"/>
                </a:solidFill>
              </a:rPr>
              <a:t>B. 1.0</a:t>
            </a:r>
            <a:endParaRPr lang="en-US" sz="2800" b="1" dirty="0">
              <a:solidFill>
                <a:srgbClr val="FFC000"/>
              </a:solidFill>
            </a:endParaRPr>
          </a:p>
          <a:p>
            <a:r>
              <a:rPr lang="en-US" i="1" dirty="0"/>
              <a:t>C. 2.0</a:t>
            </a:r>
            <a:endParaRPr lang="en-US" dirty="0"/>
          </a:p>
          <a:p>
            <a:r>
              <a:rPr lang="en-US" i="1" dirty="0"/>
              <a:t>D. 3.0</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50</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41835999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991600" cy="2209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E1B08  </a:t>
            </a:r>
            <a:r>
              <a:rPr lang="en-US" dirty="0" smtClean="0">
                <a:latin typeface="Arial Black" panose="020B0A04020102020204" pitchFamily="34" charset="0"/>
              </a:rPr>
              <a:t>  What </a:t>
            </a:r>
            <a:r>
              <a:rPr lang="en-US" dirty="0">
                <a:latin typeface="Arial Black" panose="020B0A04020102020204" pitchFamily="34" charset="0"/>
              </a:rPr>
              <a:t>limitations may the FCC place on an amateur station if its signal causes interference to domestic broadcast reception, assuming that the </a:t>
            </a:r>
            <a:r>
              <a:rPr lang="en-US" dirty="0" smtClean="0">
                <a:latin typeface="Arial Black" panose="020B0A04020102020204" pitchFamily="34" charset="0"/>
              </a:rPr>
              <a:t>receivers </a:t>
            </a:r>
            <a:r>
              <a:rPr lang="en-US" dirty="0">
                <a:latin typeface="Arial Black" panose="020B0A04020102020204" pitchFamily="34" charset="0"/>
              </a:rPr>
              <a:t>involved are of good engineering </a:t>
            </a:r>
            <a:r>
              <a:rPr lang="en-US" dirty="0" smtClean="0">
                <a:latin typeface="Arial Black" panose="020B0A04020102020204" pitchFamily="34" charset="0"/>
              </a:rPr>
              <a:t>design?</a:t>
            </a:r>
            <a:br>
              <a:rPr lang="en-US" dirty="0" smtClean="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457200" y="2667000"/>
            <a:ext cx="8153400" cy="3657600"/>
          </a:xfrm>
        </p:spPr>
        <p:txBody>
          <a:bodyPr>
            <a:normAutofit/>
          </a:bodyPr>
          <a:lstStyle/>
          <a:p>
            <a:r>
              <a:rPr lang="en-US" i="1" dirty="0"/>
              <a:t>A. The amateur station must cease operation</a:t>
            </a:r>
            <a:endParaRPr lang="en-US" dirty="0"/>
          </a:p>
          <a:p>
            <a:r>
              <a:rPr lang="en-US" i="1" dirty="0"/>
              <a:t>B. The amateur station must cease operation on all frequencies below 30 MHz</a:t>
            </a:r>
            <a:endParaRPr lang="en-US" dirty="0"/>
          </a:p>
          <a:p>
            <a:r>
              <a:rPr lang="en-US" i="1" dirty="0"/>
              <a:t>C. The amateur station must cease operation on all frequencies above 30 MHz</a:t>
            </a:r>
            <a:endParaRPr lang="en-US" dirty="0"/>
          </a:p>
          <a:p>
            <a:r>
              <a:rPr lang="en-US" i="1" dirty="0"/>
              <a:t>D. The amateur station must avoid transmitting during certain hours on frequencies that cause the interference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51</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1005241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 y="152400"/>
            <a:ext cx="8991600" cy="2209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E1B08    What limitations may the FCC place on an amateur station if its signal causes interference to domestic broadcast reception, assuming that the receivers involved are of good engineering design?</a:t>
            </a:r>
            <a:br>
              <a:rPr lang="en-US" dirty="0">
                <a:latin typeface="Arial Black" panose="020B0A04020102020204" pitchFamily="34" charset="0"/>
              </a:rPr>
            </a:br>
            <a:endParaRPr lang="en-US" dirty="0"/>
          </a:p>
        </p:txBody>
      </p:sp>
      <p:sp>
        <p:nvSpPr>
          <p:cNvPr id="3" name="Subtitle 2"/>
          <p:cNvSpPr>
            <a:spLocks noGrp="1"/>
          </p:cNvSpPr>
          <p:nvPr>
            <p:ph type="subTitle" idx="1"/>
          </p:nvPr>
        </p:nvSpPr>
        <p:spPr>
          <a:xfrm>
            <a:off x="457200" y="2667000"/>
            <a:ext cx="8153400" cy="3657600"/>
          </a:xfrm>
        </p:spPr>
        <p:txBody>
          <a:bodyPr>
            <a:normAutofit/>
          </a:bodyPr>
          <a:lstStyle/>
          <a:p>
            <a:r>
              <a:rPr lang="en-US" i="1" dirty="0"/>
              <a:t>A. The amateur station must cease operation</a:t>
            </a:r>
            <a:endParaRPr lang="en-US" dirty="0"/>
          </a:p>
          <a:p>
            <a:r>
              <a:rPr lang="en-US" i="1" dirty="0"/>
              <a:t>B. The amateur station must cease operation on all frequencies below 30 MHz</a:t>
            </a:r>
            <a:endParaRPr lang="en-US" dirty="0"/>
          </a:p>
          <a:p>
            <a:r>
              <a:rPr lang="en-US" i="1" dirty="0"/>
              <a:t>C. The amateur station must cease operation on all frequencies above 30 MHz</a:t>
            </a:r>
            <a:endParaRPr lang="en-US" dirty="0"/>
          </a:p>
          <a:p>
            <a:r>
              <a:rPr lang="en-US" sz="2800" b="1" i="1" dirty="0">
                <a:solidFill>
                  <a:srgbClr val="FFC000"/>
                </a:solidFill>
              </a:rPr>
              <a:t>D. The amateur station must avoid transmitting during certain hours on frequencies that cause the interference</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52</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7932611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Arial Black" panose="020B0A04020102020204" pitchFamily="34" charset="0"/>
              </a:rPr>
              <a:t> </a:t>
            </a: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E1B09  </a:t>
            </a:r>
            <a:r>
              <a:rPr lang="en-US" dirty="0" smtClean="0">
                <a:latin typeface="Arial Black" panose="020B0A04020102020204" pitchFamily="34" charset="0"/>
              </a:rPr>
              <a:t>  Which </a:t>
            </a:r>
            <a:r>
              <a:rPr lang="en-US" dirty="0">
                <a:latin typeface="Arial Black" panose="020B0A04020102020204" pitchFamily="34" charset="0"/>
              </a:rPr>
              <a:t>amateur stations may be operated </a:t>
            </a:r>
            <a:r>
              <a:rPr lang="en-US" dirty="0" smtClean="0">
                <a:latin typeface="Arial Black" panose="020B0A04020102020204" pitchFamily="34" charset="0"/>
              </a:rPr>
              <a:t>under RACES rules?</a:t>
            </a:r>
            <a:endParaRPr lang="en-US" dirty="0">
              <a:latin typeface="Arial Black" panose="020B0A04020102020204" pitchFamily="34" charset="0"/>
            </a:endParaRPr>
          </a:p>
        </p:txBody>
      </p:sp>
      <p:sp>
        <p:nvSpPr>
          <p:cNvPr id="3" name="Subtitle 2"/>
          <p:cNvSpPr>
            <a:spLocks noGrp="1"/>
          </p:cNvSpPr>
          <p:nvPr>
            <p:ph type="subTitle" idx="1"/>
          </p:nvPr>
        </p:nvSpPr>
        <p:spPr>
          <a:xfrm>
            <a:off x="381000" y="2514600"/>
            <a:ext cx="8305800" cy="3657600"/>
          </a:xfrm>
        </p:spPr>
        <p:txBody>
          <a:bodyPr>
            <a:normAutofit/>
          </a:bodyPr>
          <a:lstStyle/>
          <a:p>
            <a:r>
              <a:rPr lang="en-US" i="1" dirty="0"/>
              <a:t>A. Only those club stations licensed to Amateur Extra class operators</a:t>
            </a:r>
            <a:endParaRPr lang="en-US" dirty="0"/>
          </a:p>
          <a:p>
            <a:r>
              <a:rPr lang="en-US" i="1" dirty="0"/>
              <a:t>B. Any FCC-licensed amateur station except a Technician </a:t>
            </a:r>
            <a:r>
              <a:rPr lang="en-US" i="1" dirty="0" smtClean="0"/>
              <a:t>class</a:t>
            </a:r>
            <a:endParaRPr lang="en-US" dirty="0"/>
          </a:p>
          <a:p>
            <a:r>
              <a:rPr lang="en-US" i="1" dirty="0"/>
              <a:t>C. Any FCC-licensed amateur station certified by the responsible civil defense organization for the area served</a:t>
            </a:r>
            <a:endParaRPr lang="en-US" dirty="0"/>
          </a:p>
          <a:p>
            <a:r>
              <a:rPr lang="en-US" i="1" dirty="0"/>
              <a:t>D. Any FCC-licensed amateur station participating in the Military </a:t>
            </a:r>
            <a:r>
              <a:rPr lang="en-US" i="1" dirty="0" err="1" smtClean="0"/>
              <a:t>Afuxiliary</a:t>
            </a:r>
            <a:r>
              <a:rPr lang="en-US" i="1" dirty="0" smtClean="0"/>
              <a:t> </a:t>
            </a:r>
            <a:r>
              <a:rPr lang="en-US" i="1" dirty="0"/>
              <a:t>Radio System (MARS)</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53</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9726684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Arial Black" panose="020B0A04020102020204" pitchFamily="34" charset="0"/>
              </a:rPr>
              <a:t> </a:t>
            </a: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E1B09  </a:t>
            </a:r>
            <a:r>
              <a:rPr lang="en-US" dirty="0" smtClean="0">
                <a:latin typeface="Arial Black" panose="020B0A04020102020204" pitchFamily="34" charset="0"/>
              </a:rPr>
              <a:t>  Which </a:t>
            </a:r>
            <a:r>
              <a:rPr lang="en-US" dirty="0">
                <a:latin typeface="Arial Black" panose="020B0A04020102020204" pitchFamily="34" charset="0"/>
              </a:rPr>
              <a:t>amateur stations may be operated </a:t>
            </a:r>
            <a:r>
              <a:rPr lang="en-US" dirty="0" smtClean="0">
                <a:latin typeface="Arial Black" panose="020B0A04020102020204" pitchFamily="34" charset="0"/>
              </a:rPr>
              <a:t>under RACES rules?</a:t>
            </a:r>
            <a:endParaRPr lang="en-US" dirty="0">
              <a:latin typeface="Arial Black" panose="020B0A04020102020204" pitchFamily="34" charset="0"/>
            </a:endParaRPr>
          </a:p>
        </p:txBody>
      </p:sp>
      <p:sp>
        <p:nvSpPr>
          <p:cNvPr id="3" name="Subtitle 2"/>
          <p:cNvSpPr>
            <a:spLocks noGrp="1"/>
          </p:cNvSpPr>
          <p:nvPr>
            <p:ph type="subTitle" idx="1"/>
          </p:nvPr>
        </p:nvSpPr>
        <p:spPr>
          <a:xfrm>
            <a:off x="381000" y="2514600"/>
            <a:ext cx="8305800" cy="3657600"/>
          </a:xfrm>
        </p:spPr>
        <p:txBody>
          <a:bodyPr>
            <a:normAutofit lnSpcReduction="10000"/>
          </a:bodyPr>
          <a:lstStyle/>
          <a:p>
            <a:r>
              <a:rPr lang="en-US" i="1" dirty="0"/>
              <a:t>A. Only those club stations licensed to Amateur Extra class operators</a:t>
            </a:r>
            <a:endParaRPr lang="en-US" dirty="0"/>
          </a:p>
          <a:p>
            <a:r>
              <a:rPr lang="en-US" i="1" dirty="0"/>
              <a:t>B. Any FCC-licensed amateur station except a Technician </a:t>
            </a:r>
            <a:r>
              <a:rPr lang="en-US" i="1" dirty="0" smtClean="0"/>
              <a:t>class</a:t>
            </a:r>
            <a:endParaRPr lang="en-US" dirty="0"/>
          </a:p>
          <a:p>
            <a:r>
              <a:rPr lang="en-US" sz="2800" b="1" i="1" dirty="0">
                <a:solidFill>
                  <a:srgbClr val="FFC000"/>
                </a:solidFill>
              </a:rPr>
              <a:t>C. Any FCC-licensed amateur station certified by the responsible civil defense organization for the area served</a:t>
            </a:r>
            <a:endParaRPr lang="en-US" sz="2800" b="1" dirty="0">
              <a:solidFill>
                <a:srgbClr val="FFC000"/>
              </a:solidFill>
            </a:endParaRPr>
          </a:p>
          <a:p>
            <a:r>
              <a:rPr lang="en-US" i="1" dirty="0"/>
              <a:t>D. Any FCC-licensed amateur station participating in the Military </a:t>
            </a:r>
            <a:r>
              <a:rPr lang="en-US" i="1" dirty="0" err="1" smtClean="0"/>
              <a:t>Afuxiliary</a:t>
            </a:r>
            <a:r>
              <a:rPr lang="en-US" i="1" dirty="0" smtClean="0"/>
              <a:t> </a:t>
            </a:r>
            <a:r>
              <a:rPr lang="en-US" i="1" dirty="0"/>
              <a:t>Radio System (MARS)</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54</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11502251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E1B10  </a:t>
            </a:r>
            <a:r>
              <a:rPr lang="en-US" dirty="0" smtClean="0">
                <a:latin typeface="Arial Black" panose="020B0A04020102020204" pitchFamily="34" charset="0"/>
              </a:rPr>
              <a:t>  What </a:t>
            </a:r>
            <a:r>
              <a:rPr lang="en-US" dirty="0">
                <a:latin typeface="Arial Black" panose="020B0A04020102020204" pitchFamily="34" charset="0"/>
              </a:rPr>
              <a:t>frequencies are authorized to an amateur station </a:t>
            </a:r>
            <a:r>
              <a:rPr lang="en-US" dirty="0" smtClean="0">
                <a:latin typeface="Arial Black" panose="020B0A04020102020204" pitchFamily="34" charset="0"/>
              </a:rPr>
              <a:t>operating under RACES rules?</a:t>
            </a:r>
            <a:endParaRPr lang="en-US" dirty="0">
              <a:latin typeface="Arial Black" panose="020B0A04020102020204" pitchFamily="34" charset="0"/>
            </a:endParaRPr>
          </a:p>
        </p:txBody>
      </p:sp>
      <p:sp>
        <p:nvSpPr>
          <p:cNvPr id="3" name="Subtitle 2"/>
          <p:cNvSpPr>
            <a:spLocks noGrp="1"/>
          </p:cNvSpPr>
          <p:nvPr>
            <p:ph type="subTitle" idx="1"/>
          </p:nvPr>
        </p:nvSpPr>
        <p:spPr>
          <a:xfrm>
            <a:off x="609600" y="2514600"/>
            <a:ext cx="7848600" cy="3657600"/>
          </a:xfrm>
        </p:spPr>
        <p:txBody>
          <a:bodyPr/>
          <a:lstStyle/>
          <a:p>
            <a:r>
              <a:rPr lang="en-US" i="1" dirty="0"/>
              <a:t>A. All amateur service frequencies authorized to the control operator</a:t>
            </a:r>
            <a:endParaRPr lang="en-US" dirty="0"/>
          </a:p>
          <a:p>
            <a:r>
              <a:rPr lang="en-US" i="1" dirty="0"/>
              <a:t>B. Specific segments in the amateur service MF, HF, VHF and UHF bands</a:t>
            </a:r>
            <a:endParaRPr lang="en-US" dirty="0"/>
          </a:p>
          <a:p>
            <a:r>
              <a:rPr lang="en-US" i="1" dirty="0"/>
              <a:t>C. Specific local government channels</a:t>
            </a:r>
            <a:endParaRPr lang="en-US" dirty="0"/>
          </a:p>
          <a:p>
            <a:r>
              <a:rPr lang="en-US" i="1" dirty="0"/>
              <a:t>D. Military </a:t>
            </a:r>
            <a:r>
              <a:rPr lang="en-US" i="1" dirty="0" smtClean="0"/>
              <a:t>Auxiliary </a:t>
            </a:r>
            <a:r>
              <a:rPr lang="en-US" i="1" dirty="0"/>
              <a:t>Radio System (MARS) channels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55</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6271417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E1B10  </a:t>
            </a:r>
            <a:r>
              <a:rPr lang="en-US" dirty="0" smtClean="0">
                <a:latin typeface="Arial Black" panose="020B0A04020102020204" pitchFamily="34" charset="0"/>
              </a:rPr>
              <a:t>  What </a:t>
            </a:r>
            <a:r>
              <a:rPr lang="en-US" dirty="0">
                <a:latin typeface="Arial Black" panose="020B0A04020102020204" pitchFamily="34" charset="0"/>
              </a:rPr>
              <a:t>frequencies are authorized to an amateur station </a:t>
            </a:r>
            <a:r>
              <a:rPr lang="en-US" dirty="0" smtClean="0">
                <a:latin typeface="Arial Black" panose="020B0A04020102020204" pitchFamily="34" charset="0"/>
              </a:rPr>
              <a:t>operating under RACES rules?</a:t>
            </a:r>
            <a:endParaRPr lang="en-US" dirty="0">
              <a:latin typeface="Arial Black" panose="020B0A04020102020204" pitchFamily="34" charset="0"/>
            </a:endParaRPr>
          </a:p>
        </p:txBody>
      </p:sp>
      <p:sp>
        <p:nvSpPr>
          <p:cNvPr id="3" name="Subtitle 2"/>
          <p:cNvSpPr>
            <a:spLocks noGrp="1"/>
          </p:cNvSpPr>
          <p:nvPr>
            <p:ph type="subTitle" idx="1"/>
          </p:nvPr>
        </p:nvSpPr>
        <p:spPr>
          <a:xfrm>
            <a:off x="609600" y="2514600"/>
            <a:ext cx="7848600" cy="3657600"/>
          </a:xfrm>
        </p:spPr>
        <p:txBody>
          <a:bodyPr/>
          <a:lstStyle/>
          <a:p>
            <a:r>
              <a:rPr lang="en-US" sz="2800" b="1" i="1" dirty="0">
                <a:solidFill>
                  <a:srgbClr val="FFC000"/>
                </a:solidFill>
              </a:rPr>
              <a:t>A. All amateur service frequencies authorized to the control operator</a:t>
            </a:r>
            <a:endParaRPr lang="en-US" sz="2800" b="1" dirty="0">
              <a:solidFill>
                <a:srgbClr val="FFC000"/>
              </a:solidFill>
            </a:endParaRPr>
          </a:p>
          <a:p>
            <a:r>
              <a:rPr lang="en-US" i="1" dirty="0"/>
              <a:t>B. Specific segments in the amateur service MF, HF, VHF and UHF bands</a:t>
            </a:r>
            <a:endParaRPr lang="en-US" dirty="0"/>
          </a:p>
          <a:p>
            <a:r>
              <a:rPr lang="en-US" i="1" dirty="0"/>
              <a:t>C. Specific local government channels</a:t>
            </a:r>
            <a:endParaRPr lang="en-US" dirty="0"/>
          </a:p>
          <a:p>
            <a:r>
              <a:rPr lang="en-US" i="1" dirty="0"/>
              <a:t>D. Military </a:t>
            </a:r>
            <a:r>
              <a:rPr lang="en-US" i="1" dirty="0" smtClean="0"/>
              <a:t>Auxiliary Radio </a:t>
            </a:r>
            <a:r>
              <a:rPr lang="en-US" i="1" dirty="0"/>
              <a:t>System (MARS) channels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56</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1965844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8915400" cy="2895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E1B11  </a:t>
            </a:r>
            <a:r>
              <a:rPr lang="en-US" dirty="0" smtClean="0">
                <a:latin typeface="Arial Black" panose="020B0A04020102020204" pitchFamily="34" charset="0"/>
              </a:rPr>
              <a:t>  What </a:t>
            </a:r>
            <a:r>
              <a:rPr lang="en-US" dirty="0">
                <a:latin typeface="Arial Black" panose="020B0A04020102020204" pitchFamily="34" charset="0"/>
              </a:rPr>
              <a:t>is the permitted mean power of any spurious emission relative to the mean power of the fundamental emission from a station transmitter or external RF amplifier installed after January 1, </a:t>
            </a:r>
            <a:r>
              <a:rPr lang="en-US" dirty="0" smtClean="0">
                <a:latin typeface="Arial Black" panose="020B0A04020102020204" pitchFamily="34" charset="0"/>
              </a:rPr>
              <a:t>2003 </a:t>
            </a:r>
            <a:r>
              <a:rPr lang="en-US" dirty="0">
                <a:latin typeface="Arial Black" panose="020B0A04020102020204" pitchFamily="34" charset="0"/>
              </a:rPr>
              <a:t>and transmitting on a frequency below 30 MHZ?</a:t>
            </a:r>
          </a:p>
        </p:txBody>
      </p:sp>
      <p:sp>
        <p:nvSpPr>
          <p:cNvPr id="3" name="Subtitle 2"/>
          <p:cNvSpPr>
            <a:spLocks noGrp="1"/>
          </p:cNvSpPr>
          <p:nvPr>
            <p:ph type="subTitle" idx="1"/>
          </p:nvPr>
        </p:nvSpPr>
        <p:spPr>
          <a:xfrm>
            <a:off x="1371600" y="3733800"/>
            <a:ext cx="6400800" cy="2819400"/>
          </a:xfrm>
        </p:spPr>
        <p:txBody>
          <a:bodyPr/>
          <a:lstStyle/>
          <a:p>
            <a:r>
              <a:rPr lang="en-US" i="1" dirty="0"/>
              <a:t>A. At least 43 dB below</a:t>
            </a:r>
            <a:endParaRPr lang="en-US" dirty="0"/>
          </a:p>
          <a:p>
            <a:r>
              <a:rPr lang="en-US" i="1" dirty="0"/>
              <a:t>B. At least 53 dB below</a:t>
            </a:r>
            <a:endParaRPr lang="en-US" dirty="0"/>
          </a:p>
          <a:p>
            <a:r>
              <a:rPr lang="en-US" i="1" dirty="0"/>
              <a:t>C. At least 63 dB below</a:t>
            </a:r>
            <a:endParaRPr lang="en-US" dirty="0"/>
          </a:p>
          <a:p>
            <a:r>
              <a:rPr lang="en-US" i="1" dirty="0"/>
              <a:t>D. At least 73 dB below</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57</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6595503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8915400" cy="2895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E1B11  </a:t>
            </a:r>
            <a:r>
              <a:rPr lang="en-US" dirty="0" smtClean="0">
                <a:latin typeface="Arial Black" panose="020B0A04020102020204" pitchFamily="34" charset="0"/>
              </a:rPr>
              <a:t>  What </a:t>
            </a:r>
            <a:r>
              <a:rPr lang="en-US" dirty="0">
                <a:latin typeface="Arial Black" panose="020B0A04020102020204" pitchFamily="34" charset="0"/>
              </a:rPr>
              <a:t>is the permitted mean power of any spurious emission relative to the mean power of the fundamental emission from a station transmitter or external RF amplifier installed after January 1, </a:t>
            </a:r>
            <a:r>
              <a:rPr lang="en-US" dirty="0" smtClean="0">
                <a:latin typeface="Arial Black" panose="020B0A04020102020204" pitchFamily="34" charset="0"/>
              </a:rPr>
              <a:t>2003 </a:t>
            </a:r>
            <a:r>
              <a:rPr lang="en-US" dirty="0">
                <a:latin typeface="Arial Black" panose="020B0A04020102020204" pitchFamily="34" charset="0"/>
              </a:rPr>
              <a:t>and transmitting on a frequency below 30 MHZ?</a:t>
            </a:r>
          </a:p>
        </p:txBody>
      </p:sp>
      <p:sp>
        <p:nvSpPr>
          <p:cNvPr id="3" name="Subtitle 2"/>
          <p:cNvSpPr>
            <a:spLocks noGrp="1"/>
          </p:cNvSpPr>
          <p:nvPr>
            <p:ph type="subTitle" idx="1"/>
          </p:nvPr>
        </p:nvSpPr>
        <p:spPr>
          <a:xfrm>
            <a:off x="1371600" y="3733800"/>
            <a:ext cx="6400800" cy="2819400"/>
          </a:xfrm>
        </p:spPr>
        <p:txBody>
          <a:bodyPr/>
          <a:lstStyle/>
          <a:p>
            <a:r>
              <a:rPr lang="en-US" sz="2800" b="1" dirty="0">
                <a:solidFill>
                  <a:srgbClr val="FFC000"/>
                </a:solidFill>
              </a:rPr>
              <a:t>A. At least 43 dB below</a:t>
            </a:r>
          </a:p>
          <a:p>
            <a:r>
              <a:rPr lang="en-US" i="1" dirty="0"/>
              <a:t>B. At least 53 dB below</a:t>
            </a:r>
            <a:endParaRPr lang="en-US" dirty="0"/>
          </a:p>
          <a:p>
            <a:r>
              <a:rPr lang="en-US" i="1" dirty="0"/>
              <a:t>C. At least 63 dB below</a:t>
            </a:r>
            <a:endParaRPr lang="en-US" dirty="0"/>
          </a:p>
          <a:p>
            <a:r>
              <a:rPr lang="en-US" i="1" dirty="0"/>
              <a:t>D. At least 73 dB below</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58</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6402855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E1C Station Control</a:t>
            </a:r>
          </a:p>
        </p:txBody>
      </p:sp>
      <p:sp>
        <p:nvSpPr>
          <p:cNvPr id="3" name="Subtitle 2"/>
          <p:cNvSpPr>
            <a:spLocks noGrp="1"/>
          </p:cNvSpPr>
          <p:nvPr>
            <p:ph type="subTitle" idx="1"/>
          </p:nvPr>
        </p:nvSpPr>
        <p:spPr/>
        <p:txBody>
          <a:bodyPr/>
          <a:lstStyle/>
          <a:p>
            <a:pPr algn="ctr"/>
            <a:r>
              <a:rPr lang="en-US" dirty="0"/>
              <a:t>Definitions and restrictions pertaining to local, automatic and remote control operation; control operator responsibilities for remote and automatically controlled </a:t>
            </a:r>
            <a:r>
              <a:rPr lang="en-US" dirty="0" smtClean="0"/>
              <a:t>stations</a:t>
            </a:r>
            <a:r>
              <a:rPr lang="en-US" dirty="0"/>
              <a:t>; IARP and CEPT licenses; third party communications over automatically controlled stations</a:t>
            </a:r>
          </a:p>
        </p:txBody>
      </p:sp>
      <p:sp>
        <p:nvSpPr>
          <p:cNvPr id="4" name="Slide Number Placeholder 3"/>
          <p:cNvSpPr>
            <a:spLocks noGrp="1"/>
          </p:cNvSpPr>
          <p:nvPr>
            <p:ph type="sldNum" sz="quarter" idx="12"/>
          </p:nvPr>
        </p:nvSpPr>
        <p:spPr/>
        <p:txBody>
          <a:bodyPr/>
          <a:lstStyle/>
          <a:p>
            <a:fld id="{5A2483EB-AB9C-40AC-9AA1-C2AD9590A9DB}" type="slidenum">
              <a:rPr lang="en-US" smtClean="0"/>
              <a:t>59</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1460272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743200"/>
          </a:xfrm>
        </p:spPr>
        <p:txBody>
          <a:bodyPr>
            <a:normAutofit fontScale="90000"/>
          </a:bodyPr>
          <a:lstStyle/>
          <a:p>
            <a:r>
              <a:rPr lang="en-US" dirty="0">
                <a:latin typeface="Arial Black" panose="020B0A04020102020204" pitchFamily="34" charset="0"/>
              </a:rPr>
              <a:t>E1A01  </a:t>
            </a:r>
            <a:r>
              <a:rPr lang="en-US" dirty="0" smtClean="0">
                <a:latin typeface="Arial Black" panose="020B0A04020102020204" pitchFamily="34" charset="0"/>
              </a:rPr>
              <a:t> When </a:t>
            </a:r>
            <a:r>
              <a:rPr lang="en-US" dirty="0">
                <a:latin typeface="Arial Black" panose="020B0A04020102020204" pitchFamily="34" charset="0"/>
              </a:rPr>
              <a:t>using a transceiver that displays the carrier frequency of phone signals, which of the following displayed frequencies represents the highest frequency at which a properly adjusted USB emission will be totally within the band?</a:t>
            </a:r>
          </a:p>
        </p:txBody>
      </p:sp>
      <p:sp>
        <p:nvSpPr>
          <p:cNvPr id="3" name="Subtitle 2"/>
          <p:cNvSpPr>
            <a:spLocks noGrp="1"/>
          </p:cNvSpPr>
          <p:nvPr>
            <p:ph type="subTitle" idx="1"/>
          </p:nvPr>
        </p:nvSpPr>
        <p:spPr>
          <a:xfrm>
            <a:off x="1371600" y="2971800"/>
            <a:ext cx="7086600" cy="3200400"/>
          </a:xfrm>
        </p:spPr>
        <p:txBody>
          <a:bodyPr/>
          <a:lstStyle/>
          <a:p>
            <a:r>
              <a:rPr lang="en-US" i="1" dirty="0"/>
              <a:t>A. The exact upper band edge</a:t>
            </a:r>
            <a:endParaRPr lang="en-US" dirty="0"/>
          </a:p>
          <a:p>
            <a:r>
              <a:rPr lang="en-US" i="1" dirty="0"/>
              <a:t>B. 300 Hz below the upper band edge</a:t>
            </a:r>
            <a:endParaRPr lang="en-US" dirty="0"/>
          </a:p>
          <a:p>
            <a:r>
              <a:rPr lang="en-US" i="1" dirty="0"/>
              <a:t>C. 1 kHz below the upper band edge</a:t>
            </a:r>
            <a:endParaRPr lang="en-US" dirty="0"/>
          </a:p>
          <a:p>
            <a:r>
              <a:rPr lang="en-US" sz="2800" b="1" i="1" dirty="0">
                <a:solidFill>
                  <a:srgbClr val="FFC000"/>
                </a:solidFill>
              </a:rPr>
              <a:t>D. 3 kHz below the upper band edge</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6</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14203434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E1C01  </a:t>
            </a:r>
            <a:r>
              <a:rPr lang="en-US" dirty="0" smtClean="0">
                <a:latin typeface="Arial Black" panose="020B0A04020102020204" pitchFamily="34" charset="0"/>
              </a:rPr>
              <a:t>  What </a:t>
            </a:r>
            <a:r>
              <a:rPr lang="en-US" dirty="0">
                <a:latin typeface="Arial Black" panose="020B0A04020102020204" pitchFamily="34" charset="0"/>
              </a:rPr>
              <a:t>is a remotely controlled station?</a:t>
            </a:r>
          </a:p>
        </p:txBody>
      </p:sp>
      <p:sp>
        <p:nvSpPr>
          <p:cNvPr id="3" name="Subtitle 2"/>
          <p:cNvSpPr>
            <a:spLocks noGrp="1"/>
          </p:cNvSpPr>
          <p:nvPr>
            <p:ph type="subTitle" idx="1"/>
          </p:nvPr>
        </p:nvSpPr>
        <p:spPr>
          <a:xfrm>
            <a:off x="533400" y="2209800"/>
            <a:ext cx="8229600" cy="3962400"/>
          </a:xfrm>
        </p:spPr>
        <p:txBody>
          <a:bodyPr/>
          <a:lstStyle/>
          <a:p>
            <a:r>
              <a:rPr lang="en-US" i="1" dirty="0"/>
              <a:t>A. A station operated away from its regular home location</a:t>
            </a:r>
            <a:endParaRPr lang="en-US" dirty="0"/>
          </a:p>
          <a:p>
            <a:r>
              <a:rPr lang="en-US" i="1" dirty="0"/>
              <a:t>B. A station controlled by someone other than the licensee</a:t>
            </a:r>
            <a:endParaRPr lang="en-US" dirty="0"/>
          </a:p>
          <a:p>
            <a:r>
              <a:rPr lang="en-US" i="1" dirty="0"/>
              <a:t>C. A station operating under automatic control</a:t>
            </a:r>
            <a:endParaRPr lang="en-US" dirty="0"/>
          </a:p>
          <a:p>
            <a:r>
              <a:rPr lang="en-US" i="1" dirty="0"/>
              <a:t>D. A station controlled indirectly through a control link</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60</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12673507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E1C01  </a:t>
            </a:r>
            <a:r>
              <a:rPr lang="en-US" dirty="0" smtClean="0">
                <a:latin typeface="Arial Black" panose="020B0A04020102020204" pitchFamily="34" charset="0"/>
              </a:rPr>
              <a:t>  What </a:t>
            </a:r>
            <a:r>
              <a:rPr lang="en-US" dirty="0">
                <a:latin typeface="Arial Black" panose="020B0A04020102020204" pitchFamily="34" charset="0"/>
              </a:rPr>
              <a:t>is a remotely controlled station?</a:t>
            </a:r>
          </a:p>
        </p:txBody>
      </p:sp>
      <p:sp>
        <p:nvSpPr>
          <p:cNvPr id="3" name="Subtitle 2"/>
          <p:cNvSpPr>
            <a:spLocks noGrp="1"/>
          </p:cNvSpPr>
          <p:nvPr>
            <p:ph type="subTitle" idx="1"/>
          </p:nvPr>
        </p:nvSpPr>
        <p:spPr>
          <a:xfrm>
            <a:off x="533400" y="2209800"/>
            <a:ext cx="8229600" cy="3962400"/>
          </a:xfrm>
        </p:spPr>
        <p:txBody>
          <a:bodyPr/>
          <a:lstStyle/>
          <a:p>
            <a:r>
              <a:rPr lang="en-US" i="1" dirty="0"/>
              <a:t>A. A station operated away from its regular home location</a:t>
            </a:r>
            <a:endParaRPr lang="en-US" dirty="0"/>
          </a:p>
          <a:p>
            <a:r>
              <a:rPr lang="en-US" i="1" dirty="0"/>
              <a:t>B. A station controlled by someone other than the licensee</a:t>
            </a:r>
            <a:endParaRPr lang="en-US" dirty="0"/>
          </a:p>
          <a:p>
            <a:r>
              <a:rPr lang="en-US" i="1" dirty="0"/>
              <a:t>C. A station operating under automatic control</a:t>
            </a:r>
            <a:endParaRPr lang="en-US" dirty="0"/>
          </a:p>
          <a:p>
            <a:r>
              <a:rPr lang="en-US" sz="2800" b="1" i="1" dirty="0">
                <a:solidFill>
                  <a:srgbClr val="FFC000"/>
                </a:solidFill>
              </a:rPr>
              <a:t>D. A station controlled indirectly through a control link</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61</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724400"/>
            <a:ext cx="2619375" cy="1906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96507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Arial Black" panose="020B0A04020102020204" pitchFamily="34" charset="0"/>
              </a:rPr>
              <a:t> </a:t>
            </a:r>
            <a:br>
              <a:rPr lang="en-US" b="1" dirty="0">
                <a:latin typeface="Arial Black" panose="020B0A04020102020204" pitchFamily="34" charset="0"/>
              </a:rPr>
            </a:br>
            <a:r>
              <a:rPr lang="en-US" b="1" dirty="0">
                <a:latin typeface="Arial Black" panose="020B0A04020102020204" pitchFamily="34" charset="0"/>
              </a:rPr>
              <a:t>E1C02  </a:t>
            </a:r>
            <a:r>
              <a:rPr lang="en-US" b="1" dirty="0" smtClean="0">
                <a:latin typeface="Arial Black" panose="020B0A04020102020204" pitchFamily="34" charset="0"/>
              </a:rPr>
              <a:t>  What </a:t>
            </a:r>
            <a:r>
              <a:rPr lang="en-US" b="1" dirty="0">
                <a:latin typeface="Arial Black" panose="020B0A04020102020204" pitchFamily="34" charset="0"/>
              </a:rPr>
              <a:t>is meant by automatic control of a station?</a:t>
            </a:r>
          </a:p>
        </p:txBody>
      </p:sp>
      <p:sp>
        <p:nvSpPr>
          <p:cNvPr id="3" name="Subtitle 2"/>
          <p:cNvSpPr>
            <a:spLocks noGrp="1"/>
          </p:cNvSpPr>
          <p:nvPr>
            <p:ph type="subTitle" idx="1"/>
          </p:nvPr>
        </p:nvSpPr>
        <p:spPr>
          <a:xfrm>
            <a:off x="457200" y="2514600"/>
            <a:ext cx="8229600" cy="3657600"/>
          </a:xfrm>
        </p:spPr>
        <p:txBody>
          <a:bodyPr>
            <a:normAutofit/>
          </a:bodyPr>
          <a:lstStyle/>
          <a:p>
            <a:r>
              <a:rPr lang="en-US" i="1" dirty="0"/>
              <a:t>A. The use of devices and procedures for control so that the control operator does not have to be present at a control point</a:t>
            </a:r>
            <a:endParaRPr lang="en-US" dirty="0"/>
          </a:p>
          <a:p>
            <a:r>
              <a:rPr lang="en-US" i="1" dirty="0"/>
              <a:t>B. A station operating with its output power controlled automatically</a:t>
            </a:r>
            <a:endParaRPr lang="en-US" dirty="0"/>
          </a:p>
          <a:p>
            <a:r>
              <a:rPr lang="en-US" i="1" dirty="0"/>
              <a:t>C. Remotely controlling a station’s antenna pattern through a directional control link</a:t>
            </a:r>
            <a:endParaRPr lang="en-US" dirty="0"/>
          </a:p>
          <a:p>
            <a:r>
              <a:rPr lang="en-US" i="1" dirty="0"/>
              <a:t>D. The use of a control link between a control point and a locally controlled station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62</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7969321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E1C02  </a:t>
            </a:r>
            <a:r>
              <a:rPr lang="en-US" dirty="0" smtClean="0">
                <a:latin typeface="Arial Black" panose="020B0A04020102020204" pitchFamily="34" charset="0"/>
              </a:rPr>
              <a:t>  What </a:t>
            </a:r>
            <a:r>
              <a:rPr lang="en-US" dirty="0">
                <a:latin typeface="Arial Black" panose="020B0A04020102020204" pitchFamily="34" charset="0"/>
              </a:rPr>
              <a:t>is meant by automatic control of a station?</a:t>
            </a:r>
          </a:p>
        </p:txBody>
      </p:sp>
      <p:sp>
        <p:nvSpPr>
          <p:cNvPr id="3" name="Subtitle 2"/>
          <p:cNvSpPr>
            <a:spLocks noGrp="1"/>
          </p:cNvSpPr>
          <p:nvPr>
            <p:ph type="subTitle" idx="1"/>
          </p:nvPr>
        </p:nvSpPr>
        <p:spPr>
          <a:xfrm>
            <a:off x="457200" y="2514600"/>
            <a:ext cx="8229600" cy="3657600"/>
          </a:xfrm>
        </p:spPr>
        <p:txBody>
          <a:bodyPr>
            <a:normAutofit lnSpcReduction="10000"/>
          </a:bodyPr>
          <a:lstStyle/>
          <a:p>
            <a:r>
              <a:rPr lang="en-US" sz="2800" b="1" i="1" dirty="0">
                <a:solidFill>
                  <a:srgbClr val="FFC000"/>
                </a:solidFill>
              </a:rPr>
              <a:t>A. The use of devices and procedures for control so that the control operator does not have to be present at a control point</a:t>
            </a:r>
            <a:endParaRPr lang="en-US" sz="2800" b="1" dirty="0">
              <a:solidFill>
                <a:srgbClr val="FFC000"/>
              </a:solidFill>
            </a:endParaRPr>
          </a:p>
          <a:p>
            <a:r>
              <a:rPr lang="en-US" i="1" dirty="0"/>
              <a:t>B. A station operating with its output power controlled automatically</a:t>
            </a:r>
            <a:endParaRPr lang="en-US" dirty="0"/>
          </a:p>
          <a:p>
            <a:r>
              <a:rPr lang="en-US" i="1" dirty="0"/>
              <a:t>C. Remotely controlling a station’s antenna pattern through a directional control link</a:t>
            </a:r>
            <a:endParaRPr lang="en-US" dirty="0"/>
          </a:p>
          <a:p>
            <a:r>
              <a:rPr lang="en-US" i="1" dirty="0"/>
              <a:t>D. The use of a control link between a control point and a locally controlled station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63</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8545725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Repeater Operation</a:t>
            </a:r>
            <a:endParaRPr lang="en-US" dirty="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pPr>
              <a:defRPr/>
            </a:pPr>
            <a:fld id="{EE2FADA9-BD11-4CF7-8388-13663CD88AE6}" type="slidenum">
              <a:rPr lang="en-US" smtClean="0"/>
              <a:pPr>
                <a:defRPr/>
              </a:pPr>
              <a:t>64</a:t>
            </a:fld>
            <a:r>
              <a:rPr lang="en-US" smtClean="0"/>
              <a:t>/155</a:t>
            </a:r>
            <a:endParaRPr lang="en-US" dirty="0"/>
          </a:p>
        </p:txBody>
      </p:sp>
      <p:sp>
        <p:nvSpPr>
          <p:cNvPr id="5" name="Footer Placeholder 4"/>
          <p:cNvSpPr>
            <a:spLocks noGrp="1"/>
          </p:cNvSpPr>
          <p:nvPr>
            <p:ph type="ftr" sz="quarter" idx="11"/>
          </p:nvPr>
        </p:nvSpPr>
        <p:spPr/>
        <p:txBody>
          <a:bodyPr/>
          <a:lstStyle/>
          <a:p>
            <a:pPr>
              <a:defRPr/>
            </a:pPr>
            <a:r>
              <a:rPr lang="en-US" smtClean="0"/>
              <a:t>Commission Rules</a:t>
            </a:r>
            <a:endParaRPr lang="en-US"/>
          </a:p>
        </p:txBody>
      </p:sp>
      <p:pic>
        <p:nvPicPr>
          <p:cNvPr id="6" name="Picture 4" descr="Extra06 A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1"/>
            <a:ext cx="8432369" cy="4987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813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E1C03  </a:t>
            </a:r>
            <a:r>
              <a:rPr lang="en-US" dirty="0" smtClean="0">
                <a:latin typeface="Arial Black" panose="020B0A04020102020204" pitchFamily="34" charset="0"/>
              </a:rPr>
              <a:t>  How </a:t>
            </a:r>
            <a:r>
              <a:rPr lang="en-US" dirty="0">
                <a:latin typeface="Arial Black" panose="020B0A04020102020204" pitchFamily="34" charset="0"/>
              </a:rPr>
              <a:t>do the control operator responsibilities of a station under automatic control differ from one under local control?</a:t>
            </a:r>
          </a:p>
        </p:txBody>
      </p:sp>
      <p:sp>
        <p:nvSpPr>
          <p:cNvPr id="3" name="Subtitle 2"/>
          <p:cNvSpPr>
            <a:spLocks noGrp="1"/>
          </p:cNvSpPr>
          <p:nvPr>
            <p:ph type="subTitle" idx="1"/>
          </p:nvPr>
        </p:nvSpPr>
        <p:spPr>
          <a:xfrm>
            <a:off x="533400" y="2514600"/>
            <a:ext cx="8077200" cy="3657600"/>
          </a:xfrm>
        </p:spPr>
        <p:txBody>
          <a:bodyPr>
            <a:normAutofit/>
          </a:bodyPr>
          <a:lstStyle/>
          <a:p>
            <a:r>
              <a:rPr lang="en-US" i="1" dirty="0"/>
              <a:t>A. Under local control there is no control operator</a:t>
            </a:r>
            <a:endParaRPr lang="en-US" dirty="0"/>
          </a:p>
          <a:p>
            <a:r>
              <a:rPr lang="en-US" i="1" dirty="0"/>
              <a:t>B. Under automatic control the control operator is not required to be present at the control point</a:t>
            </a:r>
            <a:endParaRPr lang="en-US" dirty="0"/>
          </a:p>
          <a:p>
            <a:r>
              <a:rPr lang="en-US" i="1" dirty="0"/>
              <a:t>C. Under automatic control there is no control operator</a:t>
            </a:r>
            <a:endParaRPr lang="en-US" dirty="0"/>
          </a:p>
          <a:p>
            <a:r>
              <a:rPr lang="en-US" i="1" dirty="0"/>
              <a:t>D. Under local control a control operator is not required to be present at a control point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65</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0885302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E1C03  </a:t>
            </a:r>
            <a:r>
              <a:rPr lang="en-US" dirty="0" smtClean="0">
                <a:latin typeface="Arial Black" panose="020B0A04020102020204" pitchFamily="34" charset="0"/>
              </a:rPr>
              <a:t>  How </a:t>
            </a:r>
            <a:r>
              <a:rPr lang="en-US" dirty="0">
                <a:latin typeface="Arial Black" panose="020B0A04020102020204" pitchFamily="34" charset="0"/>
              </a:rPr>
              <a:t>do the control operator responsibilities of a station under automatic control differ from one under local control?</a:t>
            </a:r>
          </a:p>
        </p:txBody>
      </p:sp>
      <p:sp>
        <p:nvSpPr>
          <p:cNvPr id="3" name="Subtitle 2"/>
          <p:cNvSpPr>
            <a:spLocks noGrp="1"/>
          </p:cNvSpPr>
          <p:nvPr>
            <p:ph type="subTitle" idx="1"/>
          </p:nvPr>
        </p:nvSpPr>
        <p:spPr>
          <a:xfrm>
            <a:off x="533400" y="2514600"/>
            <a:ext cx="8077200" cy="3657600"/>
          </a:xfrm>
        </p:spPr>
        <p:txBody>
          <a:bodyPr>
            <a:normAutofit/>
          </a:bodyPr>
          <a:lstStyle/>
          <a:p>
            <a:r>
              <a:rPr lang="en-US" i="1" dirty="0"/>
              <a:t>A. Under local control there is no control operator</a:t>
            </a:r>
            <a:endParaRPr lang="en-US" dirty="0"/>
          </a:p>
          <a:p>
            <a:r>
              <a:rPr lang="en-US" sz="2800" b="1" i="1" dirty="0">
                <a:solidFill>
                  <a:srgbClr val="FFC000"/>
                </a:solidFill>
              </a:rPr>
              <a:t>B. Under automatic control the control operator is not required to be present at the control point</a:t>
            </a:r>
            <a:endParaRPr lang="en-US" sz="2800" b="1" dirty="0">
              <a:solidFill>
                <a:srgbClr val="FFC000"/>
              </a:solidFill>
            </a:endParaRPr>
          </a:p>
          <a:p>
            <a:r>
              <a:rPr lang="en-US" i="1" dirty="0"/>
              <a:t>C. Under automatic control there is no control operator</a:t>
            </a:r>
            <a:endParaRPr lang="en-US" dirty="0"/>
          </a:p>
          <a:p>
            <a:r>
              <a:rPr lang="en-US" i="1" dirty="0"/>
              <a:t>D. Under local control a control operator is not required to be present at a control point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66</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17670266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0"/>
            <a:ext cx="8991600" cy="2209800"/>
          </a:xfrm>
        </p:spPr>
        <p:txBody>
          <a:bodyPr/>
          <a:lstStyle/>
          <a:p>
            <a:r>
              <a:rPr lang="en-US" dirty="0">
                <a:latin typeface="Arial Black" panose="020B0A04020102020204" pitchFamily="34" charset="0"/>
              </a:rPr>
              <a:t>E1C04 </a:t>
            </a:r>
            <a:r>
              <a:rPr lang="en-US" dirty="0" smtClean="0">
                <a:latin typeface="Arial Black" panose="020B0A04020102020204" pitchFamily="34" charset="0"/>
              </a:rPr>
              <a:t>    What </a:t>
            </a:r>
            <a:r>
              <a:rPr lang="en-US" dirty="0">
                <a:latin typeface="Arial Black" panose="020B0A04020102020204" pitchFamily="34" charset="0"/>
              </a:rPr>
              <a:t>is meant by IARP?</a:t>
            </a:r>
          </a:p>
        </p:txBody>
      </p:sp>
      <p:sp>
        <p:nvSpPr>
          <p:cNvPr id="3" name="Subtitle 2"/>
          <p:cNvSpPr>
            <a:spLocks noGrp="1"/>
          </p:cNvSpPr>
          <p:nvPr>
            <p:ph type="subTitle" idx="1"/>
          </p:nvPr>
        </p:nvSpPr>
        <p:spPr>
          <a:xfrm>
            <a:off x="533400" y="2514600"/>
            <a:ext cx="8001000" cy="3657600"/>
          </a:xfrm>
        </p:spPr>
        <p:txBody>
          <a:bodyPr/>
          <a:lstStyle/>
          <a:p>
            <a:r>
              <a:rPr lang="en-US" dirty="0"/>
              <a:t>A. An international amateur radio permit that allows U.S. amateurs to operate in certain countries of the Americas</a:t>
            </a:r>
          </a:p>
          <a:p>
            <a:r>
              <a:rPr lang="en-US" dirty="0"/>
              <a:t>B. The internal amateur radio practices policy of the FCC</a:t>
            </a:r>
          </a:p>
          <a:p>
            <a:r>
              <a:rPr lang="en-US" dirty="0"/>
              <a:t>C. An indication of increased antenna reflected power</a:t>
            </a:r>
          </a:p>
          <a:p>
            <a:r>
              <a:rPr lang="en-US" dirty="0"/>
              <a:t>D. A forecast of intermittent aurora radio propagation</a:t>
            </a:r>
          </a:p>
        </p:txBody>
      </p:sp>
      <p:sp>
        <p:nvSpPr>
          <p:cNvPr id="4" name="Slide Number Placeholder 3"/>
          <p:cNvSpPr>
            <a:spLocks noGrp="1"/>
          </p:cNvSpPr>
          <p:nvPr>
            <p:ph type="sldNum" sz="quarter" idx="12"/>
          </p:nvPr>
        </p:nvSpPr>
        <p:spPr/>
        <p:txBody>
          <a:bodyPr/>
          <a:lstStyle/>
          <a:p>
            <a:fld id="{5A2483EB-AB9C-40AC-9AA1-C2AD9590A9DB}" type="slidenum">
              <a:rPr lang="en-US" smtClean="0"/>
              <a:t>67</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4577384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E1C04 </a:t>
            </a:r>
            <a:r>
              <a:rPr lang="en-US" dirty="0" smtClean="0">
                <a:latin typeface="Arial Black" panose="020B0A04020102020204" pitchFamily="34" charset="0"/>
              </a:rPr>
              <a:t>    What </a:t>
            </a:r>
            <a:r>
              <a:rPr lang="en-US" dirty="0">
                <a:latin typeface="Arial Black" panose="020B0A04020102020204" pitchFamily="34" charset="0"/>
              </a:rPr>
              <a:t>is meant by IARP?</a:t>
            </a:r>
          </a:p>
        </p:txBody>
      </p:sp>
      <p:sp>
        <p:nvSpPr>
          <p:cNvPr id="3" name="Subtitle 2"/>
          <p:cNvSpPr>
            <a:spLocks noGrp="1"/>
          </p:cNvSpPr>
          <p:nvPr>
            <p:ph type="subTitle" idx="1"/>
          </p:nvPr>
        </p:nvSpPr>
        <p:spPr>
          <a:xfrm>
            <a:off x="533400" y="2514600"/>
            <a:ext cx="8001000" cy="3657600"/>
          </a:xfrm>
        </p:spPr>
        <p:txBody>
          <a:bodyPr/>
          <a:lstStyle/>
          <a:p>
            <a:r>
              <a:rPr lang="en-US" b="1" i="1" dirty="0">
                <a:solidFill>
                  <a:srgbClr val="FFC000"/>
                </a:solidFill>
              </a:rPr>
              <a:t>A. An international amateur radio permit that allows U.S. amateurs to operate in certain countries of the Americas</a:t>
            </a:r>
          </a:p>
          <a:p>
            <a:r>
              <a:rPr lang="en-US" dirty="0"/>
              <a:t>B. The internal amateur radio practices policy of the FCC</a:t>
            </a:r>
          </a:p>
          <a:p>
            <a:r>
              <a:rPr lang="en-US" dirty="0"/>
              <a:t>C. An indication of increased antenna reflected power</a:t>
            </a:r>
          </a:p>
          <a:p>
            <a:r>
              <a:rPr lang="en-US" dirty="0"/>
              <a:t>D. A forecast of intermittent aurora radio propagation</a:t>
            </a:r>
          </a:p>
        </p:txBody>
      </p:sp>
      <p:sp>
        <p:nvSpPr>
          <p:cNvPr id="4" name="Slide Number Placeholder 3"/>
          <p:cNvSpPr>
            <a:spLocks noGrp="1"/>
          </p:cNvSpPr>
          <p:nvPr>
            <p:ph type="sldNum" sz="quarter" idx="12"/>
          </p:nvPr>
        </p:nvSpPr>
        <p:spPr/>
        <p:txBody>
          <a:bodyPr/>
          <a:lstStyle/>
          <a:p>
            <a:fld id="{5A2483EB-AB9C-40AC-9AA1-C2AD9590A9DB}" type="slidenum">
              <a:rPr lang="en-US" smtClean="0"/>
              <a:t>68</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9624438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E1C05  </a:t>
            </a:r>
            <a:r>
              <a:rPr lang="en-US" dirty="0" smtClean="0">
                <a:latin typeface="Arial Black" panose="020B0A04020102020204" pitchFamily="34" charset="0"/>
              </a:rPr>
              <a:t>  When </a:t>
            </a:r>
            <a:r>
              <a:rPr lang="en-US" dirty="0">
                <a:latin typeface="Arial Black" panose="020B0A04020102020204" pitchFamily="34" charset="0"/>
              </a:rPr>
              <a:t>may an automatically controlled station originate third party communications?</a:t>
            </a:r>
          </a:p>
        </p:txBody>
      </p:sp>
      <p:sp>
        <p:nvSpPr>
          <p:cNvPr id="3" name="Subtitle 2"/>
          <p:cNvSpPr>
            <a:spLocks noGrp="1"/>
          </p:cNvSpPr>
          <p:nvPr>
            <p:ph type="subTitle" idx="1"/>
          </p:nvPr>
        </p:nvSpPr>
        <p:spPr>
          <a:xfrm>
            <a:off x="457200" y="2514600"/>
            <a:ext cx="8153400" cy="3657600"/>
          </a:xfrm>
        </p:spPr>
        <p:txBody>
          <a:bodyPr/>
          <a:lstStyle/>
          <a:p>
            <a:r>
              <a:rPr lang="en-US" sz="2800" i="1" dirty="0">
                <a:solidFill>
                  <a:schemeClr val="bg1"/>
                </a:solidFill>
              </a:rPr>
              <a:t>A. Never</a:t>
            </a:r>
            <a:endParaRPr lang="en-US" sz="2800" dirty="0">
              <a:solidFill>
                <a:schemeClr val="bg1"/>
              </a:solidFill>
            </a:endParaRPr>
          </a:p>
          <a:p>
            <a:r>
              <a:rPr lang="en-US" i="1" dirty="0"/>
              <a:t>B. Only when </a:t>
            </a:r>
            <a:r>
              <a:rPr lang="en-US" i="1" dirty="0" smtClean="0"/>
              <a:t>transmitting </a:t>
            </a:r>
            <a:r>
              <a:rPr lang="en-US" i="1" dirty="0"/>
              <a:t>RTTY or data emissions</a:t>
            </a:r>
            <a:endParaRPr lang="en-US" dirty="0"/>
          </a:p>
          <a:p>
            <a:r>
              <a:rPr lang="en-US" i="1" dirty="0"/>
              <a:t>C. When </a:t>
            </a:r>
            <a:r>
              <a:rPr lang="en-US" i="1" dirty="0" smtClean="0"/>
              <a:t>agreed </a:t>
            </a:r>
            <a:r>
              <a:rPr lang="en-US" i="1" dirty="0"/>
              <a:t>upon by the sending </a:t>
            </a:r>
            <a:r>
              <a:rPr lang="en-US" i="1" dirty="0" smtClean="0"/>
              <a:t>or </a:t>
            </a:r>
            <a:r>
              <a:rPr lang="en-US" i="1" dirty="0"/>
              <a:t>receiving </a:t>
            </a:r>
            <a:r>
              <a:rPr lang="en-US" i="1" dirty="0" smtClean="0"/>
              <a:t>station</a:t>
            </a:r>
            <a:endParaRPr lang="en-US" dirty="0"/>
          </a:p>
          <a:p>
            <a:r>
              <a:rPr lang="en-US" i="1" dirty="0"/>
              <a:t>D. When approved by the National Telecommunication and Information Administration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69</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793806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514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E1A02  </a:t>
            </a:r>
            <a:r>
              <a:rPr lang="en-US" dirty="0" smtClean="0">
                <a:latin typeface="Arial Black" panose="020B0A04020102020204" pitchFamily="34" charset="0"/>
              </a:rPr>
              <a:t>  When </a:t>
            </a:r>
            <a:r>
              <a:rPr lang="en-US" dirty="0">
                <a:latin typeface="Arial Black" panose="020B0A04020102020204" pitchFamily="34" charset="0"/>
              </a:rPr>
              <a:t>using a transceiver that displays the carrier frequency of phone signals, which of the following displayed frequencies represents the lowest frequency at which a properly adjusted LSB emission will be totally within the band?</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1066800" y="2895600"/>
            <a:ext cx="7696200" cy="3276600"/>
          </a:xfrm>
        </p:spPr>
        <p:txBody>
          <a:bodyPr/>
          <a:lstStyle/>
          <a:p>
            <a:r>
              <a:rPr lang="en-US" i="1" dirty="0"/>
              <a:t>A. The exact lower band edge</a:t>
            </a:r>
            <a:endParaRPr lang="en-US" dirty="0"/>
          </a:p>
          <a:p>
            <a:r>
              <a:rPr lang="en-US" i="1" dirty="0"/>
              <a:t>B. 300 Hz above the lower band edge</a:t>
            </a:r>
            <a:endParaRPr lang="en-US" dirty="0"/>
          </a:p>
          <a:p>
            <a:r>
              <a:rPr lang="en-US" i="1" dirty="0"/>
              <a:t>C. 1 kHz above the lower band edge</a:t>
            </a:r>
            <a:endParaRPr lang="en-US" dirty="0"/>
          </a:p>
          <a:p>
            <a:r>
              <a:rPr lang="en-US" i="1" dirty="0"/>
              <a:t>D. 3 kHz above the lower band edge</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1704516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0"/>
            <a:ext cx="8991600" cy="2209800"/>
          </a:xfrm>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E1C05  </a:t>
            </a:r>
            <a:r>
              <a:rPr lang="en-US" dirty="0" smtClean="0">
                <a:latin typeface="Arial Black" panose="020B0A04020102020204" pitchFamily="34" charset="0"/>
              </a:rPr>
              <a:t>  When </a:t>
            </a:r>
            <a:r>
              <a:rPr lang="en-US" dirty="0">
                <a:latin typeface="Arial Black" panose="020B0A04020102020204" pitchFamily="34" charset="0"/>
              </a:rPr>
              <a:t>may an automatically controlled station originate third party communications?</a:t>
            </a:r>
          </a:p>
        </p:txBody>
      </p:sp>
      <p:sp>
        <p:nvSpPr>
          <p:cNvPr id="3" name="Subtitle 2"/>
          <p:cNvSpPr>
            <a:spLocks noGrp="1"/>
          </p:cNvSpPr>
          <p:nvPr>
            <p:ph type="subTitle" idx="1"/>
          </p:nvPr>
        </p:nvSpPr>
        <p:spPr>
          <a:xfrm>
            <a:off x="457200" y="2514600"/>
            <a:ext cx="8153400" cy="3657600"/>
          </a:xfrm>
        </p:spPr>
        <p:txBody>
          <a:bodyPr/>
          <a:lstStyle/>
          <a:p>
            <a:r>
              <a:rPr lang="en-US" sz="2800" b="1" i="1" dirty="0">
                <a:solidFill>
                  <a:srgbClr val="FFC000"/>
                </a:solidFill>
              </a:rPr>
              <a:t>A. Never</a:t>
            </a:r>
            <a:endParaRPr lang="en-US" sz="2800" b="1" dirty="0">
              <a:solidFill>
                <a:srgbClr val="FFC000"/>
              </a:solidFill>
            </a:endParaRPr>
          </a:p>
          <a:p>
            <a:r>
              <a:rPr lang="en-US" i="1" dirty="0"/>
              <a:t>B. Only when </a:t>
            </a:r>
            <a:r>
              <a:rPr lang="en-US" i="1" dirty="0" smtClean="0"/>
              <a:t>transmitting </a:t>
            </a:r>
            <a:r>
              <a:rPr lang="en-US" i="1" dirty="0"/>
              <a:t>RTTY or data emissions</a:t>
            </a:r>
            <a:endParaRPr lang="en-US" dirty="0"/>
          </a:p>
          <a:p>
            <a:r>
              <a:rPr lang="en-US" i="1" dirty="0"/>
              <a:t>C. When </a:t>
            </a:r>
            <a:r>
              <a:rPr lang="en-US" i="1" dirty="0" smtClean="0"/>
              <a:t>agreed </a:t>
            </a:r>
            <a:r>
              <a:rPr lang="en-US" i="1" dirty="0"/>
              <a:t>upon by the sending </a:t>
            </a:r>
            <a:r>
              <a:rPr lang="en-US" i="1" dirty="0" smtClean="0"/>
              <a:t>or </a:t>
            </a:r>
            <a:r>
              <a:rPr lang="en-US" i="1" dirty="0"/>
              <a:t>receiving </a:t>
            </a:r>
            <a:r>
              <a:rPr lang="en-US" i="1" dirty="0" smtClean="0"/>
              <a:t>station</a:t>
            </a:r>
            <a:endParaRPr lang="en-US" dirty="0"/>
          </a:p>
          <a:p>
            <a:r>
              <a:rPr lang="en-US" i="1" dirty="0"/>
              <a:t>D. When approved by the National Telecommunication and Information Administration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70</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12389788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E1C06  </a:t>
            </a:r>
            <a:r>
              <a:rPr lang="en-US" dirty="0" smtClean="0">
                <a:latin typeface="Arial Black" panose="020B0A04020102020204" pitchFamily="34" charset="0"/>
              </a:rPr>
              <a:t>  Which </a:t>
            </a:r>
            <a:r>
              <a:rPr lang="en-US" dirty="0">
                <a:latin typeface="Arial Black" panose="020B0A04020102020204" pitchFamily="34" charset="0"/>
              </a:rPr>
              <a:t>of the following statements concerning remotely controlled amateur stations is true?</a:t>
            </a:r>
          </a:p>
        </p:txBody>
      </p:sp>
      <p:sp>
        <p:nvSpPr>
          <p:cNvPr id="3" name="Subtitle 2"/>
          <p:cNvSpPr>
            <a:spLocks noGrp="1"/>
          </p:cNvSpPr>
          <p:nvPr>
            <p:ph type="subTitle" idx="1"/>
          </p:nvPr>
        </p:nvSpPr>
        <p:spPr>
          <a:xfrm>
            <a:off x="381000" y="2514600"/>
            <a:ext cx="8305800" cy="3657600"/>
          </a:xfrm>
        </p:spPr>
        <p:txBody>
          <a:bodyPr/>
          <a:lstStyle/>
          <a:p>
            <a:r>
              <a:rPr lang="en-US" i="1" dirty="0"/>
              <a:t>A. Only Extra Class operators may be the control operator of a remote station</a:t>
            </a:r>
            <a:endParaRPr lang="en-US" dirty="0"/>
          </a:p>
          <a:p>
            <a:r>
              <a:rPr lang="en-US" i="1" dirty="0"/>
              <a:t>B. A control operator need not be present at the control point</a:t>
            </a:r>
            <a:endParaRPr lang="en-US" dirty="0"/>
          </a:p>
          <a:p>
            <a:r>
              <a:rPr lang="en-US" i="1" dirty="0"/>
              <a:t>C. A control operator must be present at the control point</a:t>
            </a:r>
            <a:endParaRPr lang="en-US" dirty="0"/>
          </a:p>
          <a:p>
            <a:r>
              <a:rPr lang="en-US" i="1" dirty="0"/>
              <a:t>D. Repeater and auxiliary stations may not be remotely controlled</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71</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0778854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E1C06  </a:t>
            </a:r>
            <a:r>
              <a:rPr lang="en-US" dirty="0" smtClean="0">
                <a:latin typeface="Arial Black" panose="020B0A04020102020204" pitchFamily="34" charset="0"/>
              </a:rPr>
              <a:t>  Which </a:t>
            </a:r>
            <a:r>
              <a:rPr lang="en-US" dirty="0">
                <a:latin typeface="Arial Black" panose="020B0A04020102020204" pitchFamily="34" charset="0"/>
              </a:rPr>
              <a:t>of the following statements concerning remotely controlled amateur stations is true?</a:t>
            </a:r>
          </a:p>
        </p:txBody>
      </p:sp>
      <p:sp>
        <p:nvSpPr>
          <p:cNvPr id="3" name="Subtitle 2"/>
          <p:cNvSpPr>
            <a:spLocks noGrp="1"/>
          </p:cNvSpPr>
          <p:nvPr>
            <p:ph type="subTitle" idx="1"/>
          </p:nvPr>
        </p:nvSpPr>
        <p:spPr>
          <a:xfrm>
            <a:off x="381000" y="2514600"/>
            <a:ext cx="8305800" cy="3657600"/>
          </a:xfrm>
        </p:spPr>
        <p:txBody>
          <a:bodyPr/>
          <a:lstStyle/>
          <a:p>
            <a:r>
              <a:rPr lang="en-US" i="1" dirty="0"/>
              <a:t>A. Only Extra Class operators may be the control operator of a remote station</a:t>
            </a:r>
            <a:endParaRPr lang="en-US" dirty="0"/>
          </a:p>
          <a:p>
            <a:r>
              <a:rPr lang="en-US" i="1" dirty="0"/>
              <a:t>B. A control operator need not be present at the control point</a:t>
            </a:r>
            <a:endParaRPr lang="en-US" dirty="0"/>
          </a:p>
          <a:p>
            <a:r>
              <a:rPr lang="en-US" sz="2800" b="1" i="1" dirty="0">
                <a:solidFill>
                  <a:srgbClr val="FFC000"/>
                </a:solidFill>
              </a:rPr>
              <a:t>C. A control operator must be present at the control point</a:t>
            </a:r>
            <a:endParaRPr lang="en-US" sz="2800" b="1" dirty="0">
              <a:solidFill>
                <a:srgbClr val="FFC000"/>
              </a:solidFill>
            </a:endParaRPr>
          </a:p>
          <a:p>
            <a:r>
              <a:rPr lang="en-US" i="1" dirty="0"/>
              <a:t>D. Repeater and auxiliary stations may not be remotely controlled</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72</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4858893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E1C07  </a:t>
            </a:r>
            <a:r>
              <a:rPr lang="en-US" dirty="0" smtClean="0">
                <a:latin typeface="Arial Black" panose="020B0A04020102020204" pitchFamily="34" charset="0"/>
              </a:rPr>
              <a:t>  What </a:t>
            </a:r>
            <a:r>
              <a:rPr lang="en-US" dirty="0">
                <a:latin typeface="Arial Black" panose="020B0A04020102020204" pitchFamily="34" charset="0"/>
              </a:rPr>
              <a:t>is meant by local control?</a:t>
            </a:r>
          </a:p>
        </p:txBody>
      </p:sp>
      <p:sp>
        <p:nvSpPr>
          <p:cNvPr id="3" name="Subtitle 2"/>
          <p:cNvSpPr>
            <a:spLocks noGrp="1"/>
          </p:cNvSpPr>
          <p:nvPr>
            <p:ph type="subTitle" idx="1"/>
          </p:nvPr>
        </p:nvSpPr>
        <p:spPr>
          <a:xfrm>
            <a:off x="533400" y="2514600"/>
            <a:ext cx="8153400" cy="3657600"/>
          </a:xfrm>
        </p:spPr>
        <p:txBody>
          <a:bodyPr/>
          <a:lstStyle/>
          <a:p>
            <a:r>
              <a:rPr lang="en-US" i="1" dirty="0"/>
              <a:t>A. Controlling a station through a local auxiliary link</a:t>
            </a:r>
            <a:endParaRPr lang="en-US" dirty="0"/>
          </a:p>
          <a:p>
            <a:r>
              <a:rPr lang="en-US" i="1" dirty="0"/>
              <a:t>B. Automatically manipulating local station controls </a:t>
            </a:r>
            <a:endParaRPr lang="en-US" dirty="0"/>
          </a:p>
          <a:p>
            <a:r>
              <a:rPr lang="en-US" i="1" dirty="0"/>
              <a:t>C. Direct manipulation of the transmitter by a control operator</a:t>
            </a:r>
            <a:endParaRPr lang="en-US" dirty="0"/>
          </a:p>
          <a:p>
            <a:r>
              <a:rPr lang="en-US" i="1" dirty="0"/>
              <a:t>D. Controlling a repeater using a portable handheld transceiver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73</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8967306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E1C07  </a:t>
            </a:r>
            <a:r>
              <a:rPr lang="en-US" dirty="0" smtClean="0">
                <a:latin typeface="Arial Black" panose="020B0A04020102020204" pitchFamily="34" charset="0"/>
              </a:rPr>
              <a:t>  What </a:t>
            </a:r>
            <a:r>
              <a:rPr lang="en-US" dirty="0">
                <a:latin typeface="Arial Black" panose="020B0A04020102020204" pitchFamily="34" charset="0"/>
              </a:rPr>
              <a:t>is meant by local control?</a:t>
            </a:r>
          </a:p>
        </p:txBody>
      </p:sp>
      <p:sp>
        <p:nvSpPr>
          <p:cNvPr id="3" name="Subtitle 2"/>
          <p:cNvSpPr>
            <a:spLocks noGrp="1"/>
          </p:cNvSpPr>
          <p:nvPr>
            <p:ph type="subTitle" idx="1"/>
          </p:nvPr>
        </p:nvSpPr>
        <p:spPr>
          <a:xfrm>
            <a:off x="533400" y="2514600"/>
            <a:ext cx="8153400" cy="3657600"/>
          </a:xfrm>
        </p:spPr>
        <p:txBody>
          <a:bodyPr/>
          <a:lstStyle/>
          <a:p>
            <a:r>
              <a:rPr lang="en-US" i="1" dirty="0"/>
              <a:t>A. Controlling a station through a local auxiliary link</a:t>
            </a:r>
            <a:endParaRPr lang="en-US" dirty="0"/>
          </a:p>
          <a:p>
            <a:r>
              <a:rPr lang="en-US" i="1" dirty="0"/>
              <a:t>B. Automatically manipulating local station controls </a:t>
            </a:r>
            <a:endParaRPr lang="en-US" dirty="0"/>
          </a:p>
          <a:p>
            <a:r>
              <a:rPr lang="en-US" sz="2800" b="1" i="1" dirty="0">
                <a:solidFill>
                  <a:srgbClr val="FFC000"/>
                </a:solidFill>
              </a:rPr>
              <a:t>C. Direct manipulation of the transmitter by a control operator</a:t>
            </a:r>
            <a:endParaRPr lang="en-US" sz="2800" b="1" dirty="0">
              <a:solidFill>
                <a:srgbClr val="FFC000"/>
              </a:solidFill>
            </a:endParaRPr>
          </a:p>
          <a:p>
            <a:r>
              <a:rPr lang="en-US" i="1" dirty="0"/>
              <a:t>D. Controlling a repeater using a portable handheld transceiver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74</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11916132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E1C08  </a:t>
            </a:r>
            <a:r>
              <a:rPr lang="en-US" dirty="0" smtClean="0">
                <a:latin typeface="Arial Black" panose="020B0A04020102020204" pitchFamily="34" charset="0"/>
              </a:rPr>
              <a:t>  What </a:t>
            </a:r>
            <a:r>
              <a:rPr lang="en-US" dirty="0">
                <a:latin typeface="Arial Black" panose="020B0A04020102020204" pitchFamily="34" charset="0"/>
              </a:rPr>
              <a:t>is the maximum permissible duration of a remotely controlled station’s transmissions if its control link malfunctions?</a:t>
            </a:r>
          </a:p>
        </p:txBody>
      </p:sp>
      <p:sp>
        <p:nvSpPr>
          <p:cNvPr id="3" name="Subtitle 2"/>
          <p:cNvSpPr>
            <a:spLocks noGrp="1"/>
          </p:cNvSpPr>
          <p:nvPr>
            <p:ph type="subTitle" idx="1"/>
          </p:nvPr>
        </p:nvSpPr>
        <p:spPr/>
        <p:txBody>
          <a:bodyPr/>
          <a:lstStyle/>
          <a:p>
            <a:r>
              <a:rPr lang="en-US" i="1" dirty="0"/>
              <a:t>A. 30 seconds</a:t>
            </a:r>
            <a:endParaRPr lang="en-US" dirty="0"/>
          </a:p>
          <a:p>
            <a:r>
              <a:rPr lang="en-US" i="1" dirty="0"/>
              <a:t>B. 3 minutes </a:t>
            </a:r>
            <a:endParaRPr lang="en-US" dirty="0"/>
          </a:p>
          <a:p>
            <a:r>
              <a:rPr lang="en-US" i="1" dirty="0"/>
              <a:t>C. 5 minutes</a:t>
            </a:r>
            <a:endParaRPr lang="en-US" dirty="0"/>
          </a:p>
          <a:p>
            <a:r>
              <a:rPr lang="en-US" i="1" dirty="0"/>
              <a:t>D. 10 minutes</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75</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0879939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E1C08  </a:t>
            </a:r>
            <a:r>
              <a:rPr lang="en-US" dirty="0" smtClean="0">
                <a:latin typeface="Arial Black" panose="020B0A04020102020204" pitchFamily="34" charset="0"/>
              </a:rPr>
              <a:t>  What </a:t>
            </a:r>
            <a:r>
              <a:rPr lang="en-US" dirty="0">
                <a:latin typeface="Arial Black" panose="020B0A04020102020204" pitchFamily="34" charset="0"/>
              </a:rPr>
              <a:t>is the maximum permissible duration of a remotely controlled station’s transmissions if its control link malfunctions?</a:t>
            </a:r>
          </a:p>
        </p:txBody>
      </p:sp>
      <p:sp>
        <p:nvSpPr>
          <p:cNvPr id="3" name="Subtitle 2"/>
          <p:cNvSpPr>
            <a:spLocks noGrp="1"/>
          </p:cNvSpPr>
          <p:nvPr>
            <p:ph type="subTitle" idx="1"/>
          </p:nvPr>
        </p:nvSpPr>
        <p:spPr/>
        <p:txBody>
          <a:bodyPr/>
          <a:lstStyle/>
          <a:p>
            <a:r>
              <a:rPr lang="en-US" i="1" dirty="0"/>
              <a:t>A. 30 seconds</a:t>
            </a:r>
            <a:endParaRPr lang="en-US" dirty="0"/>
          </a:p>
          <a:p>
            <a:r>
              <a:rPr lang="en-US" sz="2800" b="1" i="1" dirty="0">
                <a:solidFill>
                  <a:srgbClr val="FFC000"/>
                </a:solidFill>
              </a:rPr>
              <a:t>B. 3 minutes </a:t>
            </a:r>
            <a:endParaRPr lang="en-US" sz="2800" b="1" dirty="0">
              <a:solidFill>
                <a:srgbClr val="FFC000"/>
              </a:solidFill>
            </a:endParaRPr>
          </a:p>
          <a:p>
            <a:r>
              <a:rPr lang="en-US" i="1" dirty="0"/>
              <a:t>C. 5 minutes</a:t>
            </a:r>
            <a:endParaRPr lang="en-US" dirty="0"/>
          </a:p>
          <a:p>
            <a:r>
              <a:rPr lang="en-US" i="1" dirty="0"/>
              <a:t>D. 10 minutes</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76</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9161507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E1C09  </a:t>
            </a:r>
            <a:r>
              <a:rPr lang="en-US" dirty="0" smtClean="0">
                <a:latin typeface="Arial Black" panose="020B0A04020102020204" pitchFamily="34" charset="0"/>
              </a:rPr>
              <a:t>  Which </a:t>
            </a:r>
            <a:r>
              <a:rPr lang="en-US" dirty="0">
                <a:latin typeface="Arial Black" panose="020B0A04020102020204" pitchFamily="34" charset="0"/>
              </a:rPr>
              <a:t>of </a:t>
            </a:r>
            <a:r>
              <a:rPr lang="en-US" dirty="0" smtClean="0">
                <a:latin typeface="Arial Black" panose="020B0A04020102020204" pitchFamily="34" charset="0"/>
              </a:rPr>
              <a:t>these ranges of </a:t>
            </a:r>
            <a:r>
              <a:rPr lang="en-US" dirty="0">
                <a:latin typeface="Arial Black" panose="020B0A04020102020204" pitchFamily="34" charset="0"/>
              </a:rPr>
              <a:t>frequencies </a:t>
            </a:r>
            <a:r>
              <a:rPr lang="en-US" dirty="0" smtClean="0">
                <a:latin typeface="Arial Black" panose="020B0A04020102020204" pitchFamily="34" charset="0"/>
              </a:rPr>
              <a:t>is </a:t>
            </a:r>
            <a:r>
              <a:rPr lang="en-US" dirty="0">
                <a:latin typeface="Arial Black" panose="020B0A04020102020204" pitchFamily="34" charset="0"/>
              </a:rPr>
              <a:t>available for an automatically controlled repeater operating below 30 MHz?</a:t>
            </a:r>
          </a:p>
        </p:txBody>
      </p:sp>
      <p:sp>
        <p:nvSpPr>
          <p:cNvPr id="3" name="Subtitle 2"/>
          <p:cNvSpPr>
            <a:spLocks noGrp="1"/>
          </p:cNvSpPr>
          <p:nvPr>
            <p:ph type="subTitle" idx="1"/>
          </p:nvPr>
        </p:nvSpPr>
        <p:spPr>
          <a:xfrm>
            <a:off x="1371600" y="2743200"/>
            <a:ext cx="6400800" cy="3429000"/>
          </a:xfrm>
        </p:spPr>
        <p:txBody>
          <a:bodyPr/>
          <a:lstStyle/>
          <a:p>
            <a:r>
              <a:rPr lang="en-US" i="1" dirty="0"/>
              <a:t>A. 18.110 </a:t>
            </a:r>
            <a:r>
              <a:rPr lang="en-US" i="1" dirty="0" smtClean="0"/>
              <a:t>MHz- </a:t>
            </a:r>
            <a:r>
              <a:rPr lang="en-US" i="1" dirty="0"/>
              <a:t>18.168 MHz</a:t>
            </a:r>
            <a:endParaRPr lang="en-US" dirty="0"/>
          </a:p>
          <a:p>
            <a:r>
              <a:rPr lang="en-US" i="1" dirty="0"/>
              <a:t>B. 24.940 </a:t>
            </a:r>
            <a:r>
              <a:rPr lang="en-US" i="1" dirty="0" smtClean="0"/>
              <a:t>MHz- </a:t>
            </a:r>
            <a:r>
              <a:rPr lang="en-US" i="1" dirty="0"/>
              <a:t>24.990 MHz </a:t>
            </a:r>
            <a:endParaRPr lang="en-US" dirty="0"/>
          </a:p>
          <a:p>
            <a:r>
              <a:rPr lang="en-US" i="1" dirty="0"/>
              <a:t>C. 10.100 </a:t>
            </a:r>
            <a:r>
              <a:rPr lang="en-US" i="1" dirty="0" smtClean="0"/>
              <a:t>MHz- </a:t>
            </a:r>
            <a:r>
              <a:rPr lang="en-US" i="1" dirty="0"/>
              <a:t>10.150 MHz</a:t>
            </a:r>
            <a:endParaRPr lang="en-US" dirty="0"/>
          </a:p>
          <a:p>
            <a:r>
              <a:rPr lang="en-US" i="1" dirty="0"/>
              <a:t>D. 29.500 </a:t>
            </a:r>
            <a:r>
              <a:rPr lang="en-US" i="1" dirty="0" smtClean="0"/>
              <a:t>MHz- </a:t>
            </a:r>
            <a:r>
              <a:rPr lang="en-US" i="1" dirty="0"/>
              <a:t>29.700 MHz</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77</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15635111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E1C09    Which of these ranges of frequencies is available for an automatically controlled repeater operating below 30 MHz?</a:t>
            </a:r>
            <a:endParaRPr lang="en-US" dirty="0"/>
          </a:p>
        </p:txBody>
      </p:sp>
      <p:sp>
        <p:nvSpPr>
          <p:cNvPr id="3" name="Subtitle 2"/>
          <p:cNvSpPr>
            <a:spLocks noGrp="1"/>
          </p:cNvSpPr>
          <p:nvPr>
            <p:ph type="subTitle" idx="1"/>
          </p:nvPr>
        </p:nvSpPr>
        <p:spPr>
          <a:xfrm>
            <a:off x="1371600" y="2743200"/>
            <a:ext cx="6400800" cy="3429000"/>
          </a:xfrm>
        </p:spPr>
        <p:txBody>
          <a:bodyPr/>
          <a:lstStyle/>
          <a:p>
            <a:r>
              <a:rPr lang="en-US" i="1" dirty="0"/>
              <a:t>A. 18.110 </a:t>
            </a:r>
            <a:r>
              <a:rPr lang="en-US" i="1" dirty="0" smtClean="0"/>
              <a:t>MHz- </a:t>
            </a:r>
            <a:r>
              <a:rPr lang="en-US" i="1" dirty="0"/>
              <a:t>18.168 MHz</a:t>
            </a:r>
            <a:endParaRPr lang="en-US" dirty="0"/>
          </a:p>
          <a:p>
            <a:r>
              <a:rPr lang="en-US" i="1" dirty="0"/>
              <a:t>B. 24.940 </a:t>
            </a:r>
            <a:r>
              <a:rPr lang="en-US" i="1" dirty="0" smtClean="0"/>
              <a:t>MHz- </a:t>
            </a:r>
            <a:r>
              <a:rPr lang="en-US" i="1" dirty="0"/>
              <a:t>24.990 MHz </a:t>
            </a:r>
            <a:endParaRPr lang="en-US" dirty="0"/>
          </a:p>
          <a:p>
            <a:r>
              <a:rPr lang="en-US" i="1" dirty="0"/>
              <a:t>C. 10.100 </a:t>
            </a:r>
            <a:r>
              <a:rPr lang="en-US" i="1" dirty="0" smtClean="0"/>
              <a:t>MHz- </a:t>
            </a:r>
            <a:r>
              <a:rPr lang="en-US" i="1" dirty="0"/>
              <a:t>10.150 MHz</a:t>
            </a:r>
            <a:endParaRPr lang="en-US" dirty="0"/>
          </a:p>
          <a:p>
            <a:r>
              <a:rPr lang="en-US" sz="2800" b="1" i="1" dirty="0">
                <a:solidFill>
                  <a:srgbClr val="FFC000"/>
                </a:solidFill>
              </a:rPr>
              <a:t>D. 29.500 </a:t>
            </a:r>
            <a:r>
              <a:rPr lang="en-US" sz="2800" b="1" i="1" dirty="0" smtClean="0">
                <a:solidFill>
                  <a:srgbClr val="FFC000"/>
                </a:solidFill>
              </a:rPr>
              <a:t>MHz- </a:t>
            </a:r>
            <a:r>
              <a:rPr lang="en-US" sz="2800" b="1" i="1" dirty="0">
                <a:solidFill>
                  <a:srgbClr val="FFC000"/>
                </a:solidFill>
              </a:rPr>
              <a:t>29.700 MHz</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78</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2129" t="43704" b="48889"/>
          <a:stretch/>
        </p:blipFill>
        <p:spPr>
          <a:xfrm>
            <a:off x="609600" y="4953000"/>
            <a:ext cx="8121854" cy="1193800"/>
          </a:xfrm>
          <a:prstGeom prst="rect">
            <a:avLst/>
          </a:prstGeom>
        </p:spPr>
      </p:pic>
    </p:spTree>
    <p:extLst>
      <p:ext uri="{BB962C8B-B14F-4D97-AF65-F5344CB8AC3E}">
        <p14:creationId xmlns:p14="http://schemas.microsoft.com/office/powerpoint/2010/main" val="3729922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E1C10  </a:t>
            </a:r>
            <a:r>
              <a:rPr lang="en-US" dirty="0" smtClean="0">
                <a:latin typeface="Arial Black" panose="020B0A04020102020204" pitchFamily="34" charset="0"/>
              </a:rPr>
              <a:t>  What </a:t>
            </a:r>
            <a:r>
              <a:rPr lang="en-US" dirty="0">
                <a:latin typeface="Arial Black" panose="020B0A04020102020204" pitchFamily="34" charset="0"/>
              </a:rPr>
              <a:t>types of amateur stations may automatically retransmit the radio signals of other amateur stations?</a:t>
            </a:r>
          </a:p>
        </p:txBody>
      </p:sp>
      <p:sp>
        <p:nvSpPr>
          <p:cNvPr id="3" name="Subtitle 2"/>
          <p:cNvSpPr>
            <a:spLocks noGrp="1"/>
          </p:cNvSpPr>
          <p:nvPr>
            <p:ph type="subTitle" idx="1"/>
          </p:nvPr>
        </p:nvSpPr>
        <p:spPr>
          <a:xfrm>
            <a:off x="381000" y="2667000"/>
            <a:ext cx="8382000" cy="3505200"/>
          </a:xfrm>
        </p:spPr>
        <p:txBody>
          <a:bodyPr/>
          <a:lstStyle/>
          <a:p>
            <a:r>
              <a:rPr lang="en-US" i="1" dirty="0"/>
              <a:t>A. Only beacon, repeater or space stations</a:t>
            </a:r>
            <a:endParaRPr lang="en-US" dirty="0"/>
          </a:p>
          <a:p>
            <a:r>
              <a:rPr lang="en-US" i="1" dirty="0"/>
              <a:t>B. Only auxiliary, repeater or space stations</a:t>
            </a:r>
            <a:endParaRPr lang="en-US" dirty="0"/>
          </a:p>
          <a:p>
            <a:r>
              <a:rPr lang="en-US" i="1" dirty="0"/>
              <a:t>C. Only earth stations, repeater stations or model craft</a:t>
            </a:r>
            <a:endParaRPr lang="en-US" dirty="0"/>
          </a:p>
          <a:p>
            <a:r>
              <a:rPr lang="en-US" i="1" dirty="0"/>
              <a:t>D. Only auxiliary, beacon or space stations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79</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484645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514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E1A02  </a:t>
            </a:r>
            <a:r>
              <a:rPr lang="en-US" dirty="0" smtClean="0">
                <a:latin typeface="Arial Black" panose="020B0A04020102020204" pitchFamily="34" charset="0"/>
              </a:rPr>
              <a:t>  When </a:t>
            </a:r>
            <a:r>
              <a:rPr lang="en-US" dirty="0">
                <a:latin typeface="Arial Black" panose="020B0A04020102020204" pitchFamily="34" charset="0"/>
              </a:rPr>
              <a:t>using a transceiver that displays the carrier frequency of phone signals, which of the following displayed frequencies represents the lowest frequency at which a properly adjusted LSB emission will be totally within the band?</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1066800" y="2895600"/>
            <a:ext cx="7696200" cy="3276600"/>
          </a:xfrm>
        </p:spPr>
        <p:txBody>
          <a:bodyPr/>
          <a:lstStyle/>
          <a:p>
            <a:r>
              <a:rPr lang="en-US" i="1" dirty="0"/>
              <a:t>A. The exact lower band edge</a:t>
            </a:r>
            <a:endParaRPr lang="en-US" dirty="0"/>
          </a:p>
          <a:p>
            <a:r>
              <a:rPr lang="en-US" i="1" dirty="0"/>
              <a:t>B. 300 Hz above the lower band edge</a:t>
            </a:r>
            <a:endParaRPr lang="en-US" dirty="0"/>
          </a:p>
          <a:p>
            <a:r>
              <a:rPr lang="en-US" i="1" dirty="0"/>
              <a:t>C. 1 kHz above the lower band edge</a:t>
            </a:r>
            <a:endParaRPr lang="en-US" dirty="0"/>
          </a:p>
          <a:p>
            <a:r>
              <a:rPr lang="en-US" sz="2800" b="1" i="1" dirty="0">
                <a:solidFill>
                  <a:srgbClr val="FFC000"/>
                </a:solidFill>
              </a:rPr>
              <a:t>D. 3 kHz above the lower band edge</a:t>
            </a:r>
            <a:endParaRPr lang="en-US" sz="2800" b="1" dirty="0">
              <a:solidFill>
                <a:srgbClr val="FFC000"/>
              </a:solidFill>
            </a:endParaRPr>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19614363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E1C10  </a:t>
            </a:r>
            <a:r>
              <a:rPr lang="en-US" dirty="0" smtClean="0">
                <a:latin typeface="Arial Black" panose="020B0A04020102020204" pitchFamily="34" charset="0"/>
              </a:rPr>
              <a:t>  What </a:t>
            </a:r>
            <a:r>
              <a:rPr lang="en-US" dirty="0">
                <a:latin typeface="Arial Black" panose="020B0A04020102020204" pitchFamily="34" charset="0"/>
              </a:rPr>
              <a:t>types of amateur stations may automatically retransmit the radio signals of other amateur stations?</a:t>
            </a:r>
          </a:p>
        </p:txBody>
      </p:sp>
      <p:sp>
        <p:nvSpPr>
          <p:cNvPr id="3" name="Subtitle 2"/>
          <p:cNvSpPr>
            <a:spLocks noGrp="1"/>
          </p:cNvSpPr>
          <p:nvPr>
            <p:ph type="subTitle" idx="1"/>
          </p:nvPr>
        </p:nvSpPr>
        <p:spPr>
          <a:xfrm>
            <a:off x="381000" y="2667000"/>
            <a:ext cx="8382000" cy="3505200"/>
          </a:xfrm>
        </p:spPr>
        <p:txBody>
          <a:bodyPr/>
          <a:lstStyle/>
          <a:p>
            <a:r>
              <a:rPr lang="en-US" i="1" dirty="0"/>
              <a:t>A. Only beacon, repeater or space stations</a:t>
            </a:r>
            <a:endParaRPr lang="en-US" dirty="0"/>
          </a:p>
          <a:p>
            <a:r>
              <a:rPr lang="en-US" sz="2800" b="1" i="1" dirty="0">
                <a:solidFill>
                  <a:srgbClr val="FFC000"/>
                </a:solidFill>
              </a:rPr>
              <a:t>B. Only auxiliary, repeater or space stations</a:t>
            </a:r>
            <a:endParaRPr lang="en-US" sz="2800" b="1" dirty="0">
              <a:solidFill>
                <a:srgbClr val="FFC000"/>
              </a:solidFill>
            </a:endParaRPr>
          </a:p>
          <a:p>
            <a:r>
              <a:rPr lang="en-US" i="1" dirty="0"/>
              <a:t>C. Only earth stations, repeater stations or model craft</a:t>
            </a:r>
            <a:endParaRPr lang="en-US" dirty="0"/>
          </a:p>
          <a:p>
            <a:r>
              <a:rPr lang="en-US" i="1" dirty="0"/>
              <a:t>D. Only auxiliary, beacon or space stations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80</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5478910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E1C11    Which </a:t>
            </a:r>
            <a:r>
              <a:rPr lang="en-US" dirty="0">
                <a:latin typeface="Arial Black" panose="020B0A04020102020204" pitchFamily="34" charset="0"/>
              </a:rPr>
              <a:t>of the following operating arrangements allows an FCC-licensed </a:t>
            </a:r>
            <a:r>
              <a:rPr lang="en-US" dirty="0" smtClean="0">
                <a:latin typeface="Arial Black" panose="020B0A04020102020204" pitchFamily="34" charset="0"/>
              </a:rPr>
              <a:t>U.S. </a:t>
            </a:r>
            <a:r>
              <a:rPr lang="en-US" dirty="0">
                <a:latin typeface="Arial Black" panose="020B0A04020102020204" pitchFamily="34" charset="0"/>
              </a:rPr>
              <a:t>citizen to operate in many European countries, and alien amateurs from many European countries to operate in the </a:t>
            </a:r>
            <a:r>
              <a:rPr lang="en-US" dirty="0" smtClean="0">
                <a:latin typeface="Arial Black" panose="020B0A04020102020204" pitchFamily="34" charset="0"/>
              </a:rPr>
              <a:t>U.S.?</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CEPT agreement</a:t>
            </a:r>
            <a:endParaRPr lang="en-US" dirty="0"/>
          </a:p>
          <a:p>
            <a:r>
              <a:rPr lang="en-US" i="1" dirty="0"/>
              <a:t>B. IARP agreement</a:t>
            </a:r>
            <a:endParaRPr lang="en-US" dirty="0"/>
          </a:p>
          <a:p>
            <a:r>
              <a:rPr lang="en-US" i="1" dirty="0"/>
              <a:t>C. ITU reciprocal license</a:t>
            </a:r>
            <a:endParaRPr lang="en-US" dirty="0"/>
          </a:p>
          <a:p>
            <a:r>
              <a:rPr lang="en-US" i="1" dirty="0"/>
              <a:t>D.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81</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13685254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E1C11    Which </a:t>
            </a:r>
            <a:r>
              <a:rPr lang="en-US" dirty="0">
                <a:latin typeface="Arial Black" panose="020B0A04020102020204" pitchFamily="34" charset="0"/>
              </a:rPr>
              <a:t>of the following operating arrangements allows an FCC-licensed </a:t>
            </a:r>
            <a:r>
              <a:rPr lang="en-US" dirty="0" smtClean="0">
                <a:latin typeface="Arial Black" panose="020B0A04020102020204" pitchFamily="34" charset="0"/>
              </a:rPr>
              <a:t>U.S. </a:t>
            </a:r>
            <a:r>
              <a:rPr lang="en-US" dirty="0">
                <a:latin typeface="Arial Black" panose="020B0A04020102020204" pitchFamily="34" charset="0"/>
              </a:rPr>
              <a:t>citizen to operate in many European countries, and alien amateurs from many European countries to operate in the </a:t>
            </a:r>
            <a:r>
              <a:rPr lang="en-US" dirty="0" smtClean="0">
                <a:latin typeface="Arial Black" panose="020B0A04020102020204" pitchFamily="34" charset="0"/>
              </a:rPr>
              <a:t>U.S.?</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b="1" i="1" dirty="0">
                <a:solidFill>
                  <a:srgbClr val="FFC000"/>
                </a:solidFill>
              </a:rPr>
              <a:t>A. CEPT agreement</a:t>
            </a:r>
          </a:p>
          <a:p>
            <a:r>
              <a:rPr lang="en-US" i="1" dirty="0"/>
              <a:t>B. IARP agreement</a:t>
            </a:r>
            <a:endParaRPr lang="en-US" dirty="0"/>
          </a:p>
          <a:p>
            <a:r>
              <a:rPr lang="en-US" i="1" dirty="0"/>
              <a:t>C. ITU reciprocal license</a:t>
            </a:r>
            <a:endParaRPr lang="en-US" dirty="0"/>
          </a:p>
          <a:p>
            <a:r>
              <a:rPr lang="en-US" i="1" dirty="0"/>
              <a:t>D.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82</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15396278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524000"/>
          </a:xfrm>
        </p:spPr>
        <p:txBody>
          <a:bodyPr>
            <a:normAutofit/>
          </a:bodyPr>
          <a:lstStyle/>
          <a:p>
            <a:r>
              <a:rPr lang="en-US" b="1" dirty="0"/>
              <a:t>US Amateurs May Handle Third-Party Traffic </a:t>
            </a:r>
            <a:r>
              <a:rPr lang="en-US" b="1" dirty="0" smtClean="0"/>
              <a:t>With:</a:t>
            </a:r>
            <a:r>
              <a:rPr lang="en-US" b="1" dirty="0"/>
              <a:t/>
            </a:r>
            <a:br>
              <a:rPr lang="en-US" b="1" dirty="0"/>
            </a:br>
            <a:endParaRPr lang="en-US"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83</a:t>
            </a:fld>
            <a:endParaRPr lang="en-US" dirty="0"/>
          </a:p>
        </p:txBody>
      </p:sp>
      <p:sp>
        <p:nvSpPr>
          <p:cNvPr id="5" name="Footer Placeholder 4"/>
          <p:cNvSpPr>
            <a:spLocks noGrp="1"/>
          </p:cNvSpPr>
          <p:nvPr>
            <p:ph type="ftr" sz="quarter" idx="13"/>
          </p:nvPr>
        </p:nvSpPr>
        <p:spPr/>
        <p:txBody>
          <a:bodyPr/>
          <a:lstStyle/>
          <a:p>
            <a:r>
              <a:rPr lang="en-US" smtClean="0"/>
              <a:t>FCC Rules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210041888"/>
              </p:ext>
            </p:extLst>
          </p:nvPr>
        </p:nvGraphicFramePr>
        <p:xfrm>
          <a:off x="914400" y="1143000"/>
          <a:ext cx="2667000" cy="4834788"/>
        </p:xfrm>
        <a:graphic>
          <a:graphicData uri="http://schemas.openxmlformats.org/drawingml/2006/table">
            <a:tbl>
              <a:tblPr/>
              <a:tblGrid>
                <a:gridCol w="1333500"/>
                <a:gridCol w="1333500"/>
              </a:tblGrid>
              <a:tr h="174075">
                <a:tc>
                  <a:txBody>
                    <a:bodyPr/>
                    <a:lstStyle/>
                    <a:p>
                      <a:r>
                        <a:rPr lang="en-US" sz="900" dirty="0">
                          <a:solidFill>
                            <a:schemeClr val="bg1"/>
                          </a:solidFill>
                        </a:rPr>
                        <a:t>V2</a:t>
                      </a:r>
                    </a:p>
                  </a:txBody>
                  <a:tcPr marL="43519" marR="43519" marT="21759" marB="21759" anchor="ctr">
                    <a:lnL>
                      <a:noFill/>
                    </a:lnL>
                    <a:lnR>
                      <a:noFill/>
                    </a:lnR>
                    <a:lnT>
                      <a:noFill/>
                    </a:lnT>
                    <a:lnB>
                      <a:noFill/>
                    </a:lnB>
                  </a:tcPr>
                </a:tc>
                <a:tc>
                  <a:txBody>
                    <a:bodyPr/>
                    <a:lstStyle/>
                    <a:p>
                      <a:r>
                        <a:rPr lang="en-US" sz="900">
                          <a:solidFill>
                            <a:schemeClr val="bg1"/>
                          </a:solidFill>
                        </a:rPr>
                        <a:t>Antigua/Barbuda</a:t>
                      </a:r>
                    </a:p>
                  </a:txBody>
                  <a:tcPr marL="43519" marR="43519" marT="21759" marB="21759" anchor="ctr">
                    <a:lnL>
                      <a:noFill/>
                    </a:lnL>
                    <a:lnR>
                      <a:noFill/>
                    </a:lnR>
                    <a:lnT>
                      <a:noFill/>
                    </a:lnT>
                    <a:lnB>
                      <a:noFill/>
                    </a:lnB>
                  </a:tcPr>
                </a:tc>
              </a:tr>
              <a:tr h="174075">
                <a:tc>
                  <a:txBody>
                    <a:bodyPr/>
                    <a:lstStyle/>
                    <a:p>
                      <a:r>
                        <a:rPr lang="en-US" sz="900" dirty="0">
                          <a:solidFill>
                            <a:schemeClr val="bg1"/>
                          </a:solidFill>
                        </a:rPr>
                        <a:t>LO-LW</a:t>
                      </a:r>
                    </a:p>
                  </a:txBody>
                  <a:tcPr marL="43519" marR="43519" marT="21759" marB="21759" anchor="ctr">
                    <a:lnL>
                      <a:noFill/>
                    </a:lnL>
                    <a:lnR>
                      <a:noFill/>
                    </a:lnR>
                    <a:lnT>
                      <a:noFill/>
                    </a:lnT>
                    <a:lnB>
                      <a:noFill/>
                    </a:lnB>
                  </a:tcPr>
                </a:tc>
                <a:tc>
                  <a:txBody>
                    <a:bodyPr/>
                    <a:lstStyle/>
                    <a:p>
                      <a:r>
                        <a:rPr lang="en-US" sz="900">
                          <a:solidFill>
                            <a:schemeClr val="bg1"/>
                          </a:solidFill>
                        </a:rPr>
                        <a:t>Argentina</a:t>
                      </a:r>
                    </a:p>
                  </a:txBody>
                  <a:tcPr marL="43519" marR="43519" marT="21759" marB="21759" anchor="ctr">
                    <a:lnL>
                      <a:noFill/>
                    </a:lnL>
                    <a:lnR>
                      <a:noFill/>
                    </a:lnR>
                    <a:lnT>
                      <a:noFill/>
                    </a:lnT>
                    <a:lnB>
                      <a:noFill/>
                    </a:lnB>
                  </a:tcPr>
                </a:tc>
              </a:tr>
              <a:tr h="174075">
                <a:tc>
                  <a:txBody>
                    <a:bodyPr/>
                    <a:lstStyle/>
                    <a:p>
                      <a:r>
                        <a:rPr lang="en-US" sz="900" dirty="0">
                          <a:solidFill>
                            <a:schemeClr val="bg1"/>
                          </a:solidFill>
                        </a:rPr>
                        <a:t>VK</a:t>
                      </a:r>
                    </a:p>
                  </a:txBody>
                  <a:tcPr marL="43519" marR="43519" marT="21759" marB="21759" anchor="ctr">
                    <a:lnL>
                      <a:noFill/>
                    </a:lnL>
                    <a:lnR>
                      <a:noFill/>
                    </a:lnR>
                    <a:lnT>
                      <a:noFill/>
                    </a:lnT>
                    <a:lnB>
                      <a:noFill/>
                    </a:lnB>
                  </a:tcPr>
                </a:tc>
                <a:tc>
                  <a:txBody>
                    <a:bodyPr/>
                    <a:lstStyle/>
                    <a:p>
                      <a:r>
                        <a:rPr lang="en-US" sz="900">
                          <a:solidFill>
                            <a:schemeClr val="bg1"/>
                          </a:solidFill>
                        </a:rPr>
                        <a:t>Australia</a:t>
                      </a:r>
                    </a:p>
                  </a:txBody>
                  <a:tcPr marL="43519" marR="43519" marT="21759" marB="21759" anchor="ctr">
                    <a:lnL>
                      <a:noFill/>
                    </a:lnL>
                    <a:lnR>
                      <a:noFill/>
                    </a:lnR>
                    <a:lnT>
                      <a:noFill/>
                    </a:lnT>
                    <a:lnB>
                      <a:noFill/>
                    </a:lnB>
                  </a:tcPr>
                </a:tc>
              </a:tr>
              <a:tr h="174075">
                <a:tc>
                  <a:txBody>
                    <a:bodyPr/>
                    <a:lstStyle/>
                    <a:p>
                      <a:r>
                        <a:rPr lang="en-US" sz="900" dirty="0">
                          <a:solidFill>
                            <a:schemeClr val="bg1"/>
                          </a:solidFill>
                        </a:rPr>
                        <a:t>V3</a:t>
                      </a:r>
                    </a:p>
                  </a:txBody>
                  <a:tcPr marL="43519" marR="43519" marT="21759" marB="21759" anchor="ctr">
                    <a:lnL>
                      <a:noFill/>
                    </a:lnL>
                    <a:lnR>
                      <a:noFill/>
                    </a:lnR>
                    <a:lnT>
                      <a:noFill/>
                    </a:lnT>
                    <a:lnB>
                      <a:noFill/>
                    </a:lnB>
                  </a:tcPr>
                </a:tc>
                <a:tc>
                  <a:txBody>
                    <a:bodyPr/>
                    <a:lstStyle/>
                    <a:p>
                      <a:r>
                        <a:rPr lang="en-US" sz="900">
                          <a:solidFill>
                            <a:schemeClr val="bg1"/>
                          </a:solidFill>
                        </a:rPr>
                        <a:t>Belize</a:t>
                      </a:r>
                    </a:p>
                  </a:txBody>
                  <a:tcPr marL="43519" marR="43519" marT="21759" marB="21759" anchor="ctr">
                    <a:lnL>
                      <a:noFill/>
                    </a:lnL>
                    <a:lnR>
                      <a:noFill/>
                    </a:lnR>
                    <a:lnT>
                      <a:noFill/>
                    </a:lnT>
                    <a:lnB>
                      <a:noFill/>
                    </a:lnB>
                  </a:tcPr>
                </a:tc>
              </a:tr>
              <a:tr h="174075">
                <a:tc>
                  <a:txBody>
                    <a:bodyPr/>
                    <a:lstStyle/>
                    <a:p>
                      <a:r>
                        <a:rPr lang="en-US" sz="900" dirty="0">
                          <a:solidFill>
                            <a:schemeClr val="bg1"/>
                          </a:solidFill>
                        </a:rPr>
                        <a:t>CP</a:t>
                      </a:r>
                    </a:p>
                  </a:txBody>
                  <a:tcPr marL="43519" marR="43519" marT="21759" marB="21759" anchor="ctr">
                    <a:lnL>
                      <a:noFill/>
                    </a:lnL>
                    <a:lnR>
                      <a:noFill/>
                    </a:lnR>
                    <a:lnT>
                      <a:noFill/>
                    </a:lnT>
                    <a:lnB>
                      <a:noFill/>
                    </a:lnB>
                  </a:tcPr>
                </a:tc>
                <a:tc>
                  <a:txBody>
                    <a:bodyPr/>
                    <a:lstStyle/>
                    <a:p>
                      <a:r>
                        <a:rPr lang="en-US" sz="900">
                          <a:solidFill>
                            <a:schemeClr val="bg1"/>
                          </a:solidFill>
                        </a:rPr>
                        <a:t>Bolivia</a:t>
                      </a:r>
                    </a:p>
                  </a:txBody>
                  <a:tcPr marL="43519" marR="43519" marT="21759" marB="21759" anchor="ctr">
                    <a:lnL>
                      <a:noFill/>
                    </a:lnL>
                    <a:lnR>
                      <a:noFill/>
                    </a:lnR>
                    <a:lnT>
                      <a:noFill/>
                    </a:lnT>
                    <a:lnB>
                      <a:noFill/>
                    </a:lnB>
                  </a:tcPr>
                </a:tc>
              </a:tr>
              <a:tr h="174075">
                <a:tc>
                  <a:txBody>
                    <a:bodyPr/>
                    <a:lstStyle/>
                    <a:p>
                      <a:r>
                        <a:rPr lang="en-US" sz="900" dirty="0">
                          <a:solidFill>
                            <a:schemeClr val="bg1"/>
                          </a:solidFill>
                        </a:rPr>
                        <a:t>E7</a:t>
                      </a:r>
                    </a:p>
                  </a:txBody>
                  <a:tcPr marL="43519" marR="43519" marT="21759" marB="21759" anchor="ctr">
                    <a:lnL>
                      <a:noFill/>
                    </a:lnL>
                    <a:lnR>
                      <a:noFill/>
                    </a:lnR>
                    <a:lnT>
                      <a:noFill/>
                    </a:lnT>
                    <a:lnB>
                      <a:noFill/>
                    </a:lnB>
                  </a:tcPr>
                </a:tc>
                <a:tc>
                  <a:txBody>
                    <a:bodyPr/>
                    <a:lstStyle/>
                    <a:p>
                      <a:r>
                        <a:rPr lang="en-US" sz="900">
                          <a:solidFill>
                            <a:schemeClr val="bg1"/>
                          </a:solidFill>
                        </a:rPr>
                        <a:t>Bosnia-Herzegovina</a:t>
                      </a:r>
                    </a:p>
                  </a:txBody>
                  <a:tcPr marL="43519" marR="43519" marT="21759" marB="21759" anchor="ctr">
                    <a:lnL>
                      <a:noFill/>
                    </a:lnL>
                    <a:lnR>
                      <a:noFill/>
                    </a:lnR>
                    <a:lnT>
                      <a:noFill/>
                    </a:lnT>
                    <a:lnB>
                      <a:noFill/>
                    </a:lnB>
                  </a:tcPr>
                </a:tc>
              </a:tr>
              <a:tr h="174075">
                <a:tc>
                  <a:txBody>
                    <a:bodyPr/>
                    <a:lstStyle/>
                    <a:p>
                      <a:r>
                        <a:rPr lang="en-US" sz="900" dirty="0">
                          <a:solidFill>
                            <a:schemeClr val="bg1"/>
                          </a:solidFill>
                        </a:rPr>
                        <a:t>PP-PY</a:t>
                      </a:r>
                    </a:p>
                  </a:txBody>
                  <a:tcPr marL="43519" marR="43519" marT="21759" marB="21759" anchor="ctr">
                    <a:lnL>
                      <a:noFill/>
                    </a:lnL>
                    <a:lnR>
                      <a:noFill/>
                    </a:lnR>
                    <a:lnT>
                      <a:noFill/>
                    </a:lnT>
                    <a:lnB>
                      <a:noFill/>
                    </a:lnB>
                  </a:tcPr>
                </a:tc>
                <a:tc>
                  <a:txBody>
                    <a:bodyPr/>
                    <a:lstStyle/>
                    <a:p>
                      <a:r>
                        <a:rPr lang="en-US" sz="900">
                          <a:solidFill>
                            <a:schemeClr val="bg1"/>
                          </a:solidFill>
                        </a:rPr>
                        <a:t>Brazil</a:t>
                      </a:r>
                    </a:p>
                  </a:txBody>
                  <a:tcPr marL="43519" marR="43519" marT="21759" marB="21759" anchor="ctr">
                    <a:lnL>
                      <a:noFill/>
                    </a:lnL>
                    <a:lnR>
                      <a:noFill/>
                    </a:lnR>
                    <a:lnT>
                      <a:noFill/>
                    </a:lnT>
                    <a:lnB>
                      <a:noFill/>
                    </a:lnB>
                  </a:tcPr>
                </a:tc>
              </a:tr>
              <a:tr h="174075">
                <a:tc>
                  <a:txBody>
                    <a:bodyPr/>
                    <a:lstStyle/>
                    <a:p>
                      <a:r>
                        <a:rPr lang="en-US" sz="900" dirty="0">
                          <a:solidFill>
                            <a:schemeClr val="bg1"/>
                          </a:solidFill>
                        </a:rPr>
                        <a:t>VE, VO, VY</a:t>
                      </a:r>
                    </a:p>
                  </a:txBody>
                  <a:tcPr marL="43519" marR="43519" marT="21759" marB="21759" anchor="ctr">
                    <a:lnL>
                      <a:noFill/>
                    </a:lnL>
                    <a:lnR>
                      <a:noFill/>
                    </a:lnR>
                    <a:lnT>
                      <a:noFill/>
                    </a:lnT>
                    <a:lnB>
                      <a:noFill/>
                    </a:lnB>
                  </a:tcPr>
                </a:tc>
                <a:tc>
                  <a:txBody>
                    <a:bodyPr/>
                    <a:lstStyle/>
                    <a:p>
                      <a:r>
                        <a:rPr lang="en-US" sz="900">
                          <a:solidFill>
                            <a:schemeClr val="bg1"/>
                          </a:solidFill>
                        </a:rPr>
                        <a:t>Canada</a:t>
                      </a:r>
                    </a:p>
                  </a:txBody>
                  <a:tcPr marL="43519" marR="43519" marT="21759" marB="21759" anchor="ctr">
                    <a:lnL>
                      <a:noFill/>
                    </a:lnL>
                    <a:lnR>
                      <a:noFill/>
                    </a:lnR>
                    <a:lnT>
                      <a:noFill/>
                    </a:lnT>
                    <a:lnB>
                      <a:noFill/>
                    </a:lnB>
                  </a:tcPr>
                </a:tc>
              </a:tr>
              <a:tr h="174075">
                <a:tc>
                  <a:txBody>
                    <a:bodyPr/>
                    <a:lstStyle/>
                    <a:p>
                      <a:r>
                        <a:rPr lang="en-US" sz="900" dirty="0">
                          <a:solidFill>
                            <a:schemeClr val="bg1"/>
                          </a:solidFill>
                        </a:rPr>
                        <a:t>CA-CE</a:t>
                      </a:r>
                    </a:p>
                  </a:txBody>
                  <a:tcPr marL="43519" marR="43519" marT="21759" marB="21759" anchor="ctr">
                    <a:lnL>
                      <a:noFill/>
                    </a:lnL>
                    <a:lnR>
                      <a:noFill/>
                    </a:lnR>
                    <a:lnT>
                      <a:noFill/>
                    </a:lnT>
                    <a:lnB>
                      <a:noFill/>
                    </a:lnB>
                  </a:tcPr>
                </a:tc>
                <a:tc>
                  <a:txBody>
                    <a:bodyPr/>
                    <a:lstStyle/>
                    <a:p>
                      <a:r>
                        <a:rPr lang="en-US" sz="900">
                          <a:solidFill>
                            <a:schemeClr val="bg1"/>
                          </a:solidFill>
                        </a:rPr>
                        <a:t>Chile</a:t>
                      </a:r>
                    </a:p>
                  </a:txBody>
                  <a:tcPr marL="43519" marR="43519" marT="21759" marB="21759" anchor="ctr">
                    <a:lnL>
                      <a:noFill/>
                    </a:lnL>
                    <a:lnR>
                      <a:noFill/>
                    </a:lnR>
                    <a:lnT>
                      <a:noFill/>
                    </a:lnT>
                    <a:lnB>
                      <a:noFill/>
                    </a:lnB>
                  </a:tcPr>
                </a:tc>
              </a:tr>
              <a:tr h="174075">
                <a:tc>
                  <a:txBody>
                    <a:bodyPr/>
                    <a:lstStyle/>
                    <a:p>
                      <a:r>
                        <a:rPr lang="en-US" sz="900" dirty="0">
                          <a:solidFill>
                            <a:schemeClr val="bg1"/>
                          </a:solidFill>
                        </a:rPr>
                        <a:t>HJ-HK</a:t>
                      </a:r>
                    </a:p>
                  </a:txBody>
                  <a:tcPr marL="43519" marR="43519" marT="21759" marB="21759" anchor="ctr">
                    <a:lnL>
                      <a:noFill/>
                    </a:lnL>
                    <a:lnR>
                      <a:noFill/>
                    </a:lnR>
                    <a:lnT>
                      <a:noFill/>
                    </a:lnT>
                    <a:lnB>
                      <a:noFill/>
                    </a:lnB>
                  </a:tcPr>
                </a:tc>
                <a:tc>
                  <a:txBody>
                    <a:bodyPr/>
                    <a:lstStyle/>
                    <a:p>
                      <a:r>
                        <a:rPr lang="en-US" sz="900">
                          <a:solidFill>
                            <a:schemeClr val="bg1"/>
                          </a:solidFill>
                        </a:rPr>
                        <a:t>Colombia</a:t>
                      </a:r>
                    </a:p>
                  </a:txBody>
                  <a:tcPr marL="43519" marR="43519" marT="21759" marB="21759" anchor="ctr">
                    <a:lnL>
                      <a:noFill/>
                    </a:lnL>
                    <a:lnR>
                      <a:noFill/>
                    </a:lnR>
                    <a:lnT>
                      <a:noFill/>
                    </a:lnT>
                    <a:lnB>
                      <a:noFill/>
                    </a:lnB>
                  </a:tcPr>
                </a:tc>
              </a:tr>
              <a:tr h="174075">
                <a:tc>
                  <a:txBody>
                    <a:bodyPr/>
                    <a:lstStyle/>
                    <a:p>
                      <a:r>
                        <a:rPr lang="en-US" sz="900" dirty="0">
                          <a:solidFill>
                            <a:schemeClr val="bg1"/>
                          </a:solidFill>
                        </a:rPr>
                        <a:t>D6</a:t>
                      </a:r>
                    </a:p>
                  </a:txBody>
                  <a:tcPr marL="43519" marR="43519" marT="21759" marB="21759" anchor="ctr">
                    <a:lnL>
                      <a:noFill/>
                    </a:lnL>
                    <a:lnR>
                      <a:noFill/>
                    </a:lnR>
                    <a:lnT>
                      <a:noFill/>
                    </a:lnT>
                    <a:lnB>
                      <a:noFill/>
                    </a:lnB>
                  </a:tcPr>
                </a:tc>
                <a:tc>
                  <a:txBody>
                    <a:bodyPr/>
                    <a:lstStyle/>
                    <a:p>
                      <a:r>
                        <a:rPr lang="en-US" sz="900">
                          <a:solidFill>
                            <a:schemeClr val="bg1"/>
                          </a:solidFill>
                        </a:rPr>
                        <a:t>Comoros (Federal Islamic Republic of)</a:t>
                      </a:r>
                    </a:p>
                  </a:txBody>
                  <a:tcPr marL="43519" marR="43519" marT="21759" marB="21759" anchor="ctr">
                    <a:lnL>
                      <a:noFill/>
                    </a:lnL>
                    <a:lnR>
                      <a:noFill/>
                    </a:lnR>
                    <a:lnT>
                      <a:noFill/>
                    </a:lnT>
                    <a:lnB>
                      <a:noFill/>
                    </a:lnB>
                  </a:tcPr>
                </a:tc>
              </a:tr>
              <a:tr h="174075">
                <a:tc>
                  <a:txBody>
                    <a:bodyPr/>
                    <a:lstStyle/>
                    <a:p>
                      <a:r>
                        <a:rPr lang="en-US" sz="900" dirty="0">
                          <a:solidFill>
                            <a:schemeClr val="bg1"/>
                          </a:solidFill>
                        </a:rPr>
                        <a:t>TI, TE</a:t>
                      </a:r>
                    </a:p>
                  </a:txBody>
                  <a:tcPr marL="43519" marR="43519" marT="21759" marB="21759" anchor="ctr">
                    <a:lnL>
                      <a:noFill/>
                    </a:lnL>
                    <a:lnR>
                      <a:noFill/>
                    </a:lnR>
                    <a:lnT>
                      <a:noFill/>
                    </a:lnT>
                    <a:lnB>
                      <a:noFill/>
                    </a:lnB>
                  </a:tcPr>
                </a:tc>
                <a:tc>
                  <a:txBody>
                    <a:bodyPr/>
                    <a:lstStyle/>
                    <a:p>
                      <a:r>
                        <a:rPr lang="en-US" sz="900">
                          <a:solidFill>
                            <a:schemeClr val="bg1"/>
                          </a:solidFill>
                        </a:rPr>
                        <a:t>Costa Rica</a:t>
                      </a:r>
                    </a:p>
                  </a:txBody>
                  <a:tcPr marL="43519" marR="43519" marT="21759" marB="21759" anchor="ctr">
                    <a:lnL>
                      <a:noFill/>
                    </a:lnL>
                    <a:lnR>
                      <a:noFill/>
                    </a:lnR>
                    <a:lnT>
                      <a:noFill/>
                    </a:lnT>
                    <a:lnB>
                      <a:noFill/>
                    </a:lnB>
                  </a:tcPr>
                </a:tc>
              </a:tr>
              <a:tr h="174075">
                <a:tc>
                  <a:txBody>
                    <a:bodyPr/>
                    <a:lstStyle/>
                    <a:p>
                      <a:r>
                        <a:rPr lang="en-US" sz="900" dirty="0">
                          <a:solidFill>
                            <a:schemeClr val="bg1"/>
                          </a:solidFill>
                        </a:rPr>
                        <a:t>CM, CO</a:t>
                      </a:r>
                    </a:p>
                  </a:txBody>
                  <a:tcPr marL="43519" marR="43519" marT="21759" marB="21759" anchor="ctr">
                    <a:lnL>
                      <a:noFill/>
                    </a:lnL>
                    <a:lnR>
                      <a:noFill/>
                    </a:lnR>
                    <a:lnT>
                      <a:noFill/>
                    </a:lnT>
                    <a:lnB>
                      <a:noFill/>
                    </a:lnB>
                  </a:tcPr>
                </a:tc>
                <a:tc>
                  <a:txBody>
                    <a:bodyPr/>
                    <a:lstStyle/>
                    <a:p>
                      <a:r>
                        <a:rPr lang="en-US" sz="900">
                          <a:solidFill>
                            <a:schemeClr val="bg1"/>
                          </a:solidFill>
                        </a:rPr>
                        <a:t>Cuba</a:t>
                      </a:r>
                    </a:p>
                  </a:txBody>
                  <a:tcPr marL="43519" marR="43519" marT="21759" marB="21759" anchor="ctr">
                    <a:lnL>
                      <a:noFill/>
                    </a:lnL>
                    <a:lnR>
                      <a:noFill/>
                    </a:lnR>
                    <a:lnT>
                      <a:noFill/>
                    </a:lnT>
                    <a:lnB>
                      <a:noFill/>
                    </a:lnB>
                  </a:tcPr>
                </a:tc>
              </a:tr>
              <a:tr h="174075">
                <a:tc>
                  <a:txBody>
                    <a:bodyPr/>
                    <a:lstStyle/>
                    <a:p>
                      <a:r>
                        <a:rPr lang="en-US" sz="900">
                          <a:solidFill>
                            <a:schemeClr val="bg1"/>
                          </a:solidFill>
                        </a:rPr>
                        <a:t>HI</a:t>
                      </a:r>
                    </a:p>
                  </a:txBody>
                  <a:tcPr marL="43519" marR="43519" marT="21759" marB="21759" anchor="ctr">
                    <a:lnL>
                      <a:noFill/>
                    </a:lnL>
                    <a:lnR>
                      <a:noFill/>
                    </a:lnR>
                    <a:lnT>
                      <a:noFill/>
                    </a:lnT>
                    <a:lnB>
                      <a:noFill/>
                    </a:lnB>
                  </a:tcPr>
                </a:tc>
                <a:tc>
                  <a:txBody>
                    <a:bodyPr/>
                    <a:lstStyle/>
                    <a:p>
                      <a:r>
                        <a:rPr lang="en-US" sz="900" dirty="0">
                          <a:solidFill>
                            <a:schemeClr val="bg1"/>
                          </a:solidFill>
                        </a:rPr>
                        <a:t>Dominican Republic</a:t>
                      </a:r>
                    </a:p>
                  </a:txBody>
                  <a:tcPr marL="43519" marR="43519" marT="21759" marB="21759" anchor="ctr">
                    <a:lnL>
                      <a:noFill/>
                    </a:lnL>
                    <a:lnR>
                      <a:noFill/>
                    </a:lnR>
                    <a:lnT>
                      <a:noFill/>
                    </a:lnT>
                    <a:lnB>
                      <a:noFill/>
                    </a:lnB>
                  </a:tcPr>
                </a:tc>
              </a:tr>
              <a:tr h="174075">
                <a:tc>
                  <a:txBody>
                    <a:bodyPr/>
                    <a:lstStyle/>
                    <a:p>
                      <a:r>
                        <a:rPr lang="en-US" sz="900">
                          <a:solidFill>
                            <a:schemeClr val="bg1"/>
                          </a:solidFill>
                        </a:rPr>
                        <a:t>J7</a:t>
                      </a:r>
                    </a:p>
                  </a:txBody>
                  <a:tcPr marL="43519" marR="43519" marT="21759" marB="21759" anchor="ctr">
                    <a:lnL>
                      <a:noFill/>
                    </a:lnL>
                    <a:lnR>
                      <a:noFill/>
                    </a:lnR>
                    <a:lnT>
                      <a:noFill/>
                    </a:lnT>
                    <a:lnB>
                      <a:noFill/>
                    </a:lnB>
                  </a:tcPr>
                </a:tc>
                <a:tc>
                  <a:txBody>
                    <a:bodyPr/>
                    <a:lstStyle/>
                    <a:p>
                      <a:r>
                        <a:rPr lang="en-US" sz="900" dirty="0">
                          <a:solidFill>
                            <a:schemeClr val="bg1"/>
                          </a:solidFill>
                        </a:rPr>
                        <a:t>Dominica</a:t>
                      </a:r>
                    </a:p>
                  </a:txBody>
                  <a:tcPr marL="43519" marR="43519" marT="21759" marB="21759" anchor="ctr">
                    <a:lnL>
                      <a:noFill/>
                    </a:lnL>
                    <a:lnR>
                      <a:noFill/>
                    </a:lnR>
                    <a:lnT>
                      <a:noFill/>
                    </a:lnT>
                    <a:lnB>
                      <a:noFill/>
                    </a:lnB>
                  </a:tcPr>
                </a:tc>
              </a:tr>
              <a:tr h="174075">
                <a:tc>
                  <a:txBody>
                    <a:bodyPr/>
                    <a:lstStyle/>
                    <a:p>
                      <a:r>
                        <a:rPr lang="en-US" sz="900">
                          <a:solidFill>
                            <a:schemeClr val="bg1"/>
                          </a:solidFill>
                        </a:rPr>
                        <a:t>HC-HD</a:t>
                      </a:r>
                    </a:p>
                  </a:txBody>
                  <a:tcPr marL="43519" marR="43519" marT="21759" marB="21759" anchor="ctr">
                    <a:lnL>
                      <a:noFill/>
                    </a:lnL>
                    <a:lnR>
                      <a:noFill/>
                    </a:lnR>
                    <a:lnT>
                      <a:noFill/>
                    </a:lnT>
                    <a:lnB>
                      <a:noFill/>
                    </a:lnB>
                  </a:tcPr>
                </a:tc>
                <a:tc>
                  <a:txBody>
                    <a:bodyPr/>
                    <a:lstStyle/>
                    <a:p>
                      <a:r>
                        <a:rPr lang="en-US" sz="900" dirty="0">
                          <a:solidFill>
                            <a:schemeClr val="bg1"/>
                          </a:solidFill>
                        </a:rPr>
                        <a:t>Ecuador</a:t>
                      </a:r>
                    </a:p>
                  </a:txBody>
                  <a:tcPr marL="43519" marR="43519" marT="21759" marB="21759" anchor="ctr">
                    <a:lnL>
                      <a:noFill/>
                    </a:lnL>
                    <a:lnR>
                      <a:noFill/>
                    </a:lnR>
                    <a:lnT>
                      <a:noFill/>
                    </a:lnT>
                    <a:lnB>
                      <a:noFill/>
                    </a:lnB>
                  </a:tcPr>
                </a:tc>
              </a:tr>
              <a:tr h="174075">
                <a:tc>
                  <a:txBody>
                    <a:bodyPr/>
                    <a:lstStyle/>
                    <a:p>
                      <a:r>
                        <a:rPr lang="en-US" sz="900">
                          <a:solidFill>
                            <a:schemeClr val="bg1"/>
                          </a:solidFill>
                        </a:rPr>
                        <a:t>YS</a:t>
                      </a:r>
                    </a:p>
                  </a:txBody>
                  <a:tcPr marL="43519" marR="43519" marT="21759" marB="21759" anchor="ctr">
                    <a:lnL>
                      <a:noFill/>
                    </a:lnL>
                    <a:lnR>
                      <a:noFill/>
                    </a:lnR>
                    <a:lnT>
                      <a:noFill/>
                    </a:lnT>
                    <a:lnB>
                      <a:noFill/>
                    </a:lnB>
                  </a:tcPr>
                </a:tc>
                <a:tc>
                  <a:txBody>
                    <a:bodyPr/>
                    <a:lstStyle/>
                    <a:p>
                      <a:r>
                        <a:rPr lang="en-US" sz="900" dirty="0">
                          <a:solidFill>
                            <a:schemeClr val="bg1"/>
                          </a:solidFill>
                        </a:rPr>
                        <a:t>El Salvador</a:t>
                      </a:r>
                    </a:p>
                  </a:txBody>
                  <a:tcPr marL="43519" marR="43519" marT="21759" marB="21759" anchor="ctr">
                    <a:lnL>
                      <a:noFill/>
                    </a:lnL>
                    <a:lnR>
                      <a:noFill/>
                    </a:lnR>
                    <a:lnT>
                      <a:noFill/>
                    </a:lnT>
                    <a:lnB>
                      <a:noFill/>
                    </a:lnB>
                  </a:tcPr>
                </a:tc>
              </a:tr>
              <a:tr h="174075">
                <a:tc>
                  <a:txBody>
                    <a:bodyPr/>
                    <a:lstStyle/>
                    <a:p>
                      <a:r>
                        <a:rPr lang="en-US" sz="900">
                          <a:solidFill>
                            <a:schemeClr val="bg1"/>
                          </a:solidFill>
                        </a:rPr>
                        <a:t>C5</a:t>
                      </a:r>
                    </a:p>
                  </a:txBody>
                  <a:tcPr marL="43519" marR="43519" marT="21759" marB="21759" anchor="ctr">
                    <a:lnL>
                      <a:noFill/>
                    </a:lnL>
                    <a:lnR>
                      <a:noFill/>
                    </a:lnR>
                    <a:lnT>
                      <a:noFill/>
                    </a:lnT>
                    <a:lnB>
                      <a:noFill/>
                    </a:lnB>
                  </a:tcPr>
                </a:tc>
                <a:tc>
                  <a:txBody>
                    <a:bodyPr/>
                    <a:lstStyle/>
                    <a:p>
                      <a:r>
                        <a:rPr lang="en-US" sz="900" dirty="0">
                          <a:solidFill>
                            <a:schemeClr val="bg1"/>
                          </a:solidFill>
                        </a:rPr>
                        <a:t>Gambia, The</a:t>
                      </a:r>
                    </a:p>
                  </a:txBody>
                  <a:tcPr marL="43519" marR="43519" marT="21759" marB="21759" anchor="ctr">
                    <a:lnL>
                      <a:noFill/>
                    </a:lnL>
                    <a:lnR>
                      <a:noFill/>
                    </a:lnR>
                    <a:lnT>
                      <a:noFill/>
                    </a:lnT>
                    <a:lnB>
                      <a:noFill/>
                    </a:lnB>
                  </a:tcPr>
                </a:tc>
              </a:tr>
              <a:tr h="174075">
                <a:tc>
                  <a:txBody>
                    <a:bodyPr/>
                    <a:lstStyle/>
                    <a:p>
                      <a:r>
                        <a:rPr lang="en-US" sz="900">
                          <a:solidFill>
                            <a:schemeClr val="bg1"/>
                          </a:solidFill>
                        </a:rPr>
                        <a:t>9G</a:t>
                      </a:r>
                    </a:p>
                  </a:txBody>
                  <a:tcPr marL="43519" marR="43519" marT="21759" marB="21759" anchor="ctr">
                    <a:lnL>
                      <a:noFill/>
                    </a:lnL>
                    <a:lnR>
                      <a:noFill/>
                    </a:lnR>
                    <a:lnT>
                      <a:noFill/>
                    </a:lnT>
                    <a:lnB>
                      <a:noFill/>
                    </a:lnB>
                  </a:tcPr>
                </a:tc>
                <a:tc>
                  <a:txBody>
                    <a:bodyPr/>
                    <a:lstStyle/>
                    <a:p>
                      <a:r>
                        <a:rPr lang="en-US" sz="900" dirty="0">
                          <a:solidFill>
                            <a:schemeClr val="bg1"/>
                          </a:solidFill>
                        </a:rPr>
                        <a:t>Ghana</a:t>
                      </a:r>
                    </a:p>
                  </a:txBody>
                  <a:tcPr marL="43519" marR="43519" marT="21759" marB="21759" anchor="ctr">
                    <a:lnL>
                      <a:noFill/>
                    </a:lnL>
                    <a:lnR>
                      <a:noFill/>
                    </a:lnR>
                    <a:lnT>
                      <a:noFill/>
                    </a:lnT>
                    <a:lnB>
                      <a:noFill/>
                    </a:lnB>
                  </a:tcPr>
                </a:tc>
              </a:tr>
              <a:tr h="174075">
                <a:tc>
                  <a:txBody>
                    <a:bodyPr/>
                    <a:lstStyle/>
                    <a:p>
                      <a:r>
                        <a:rPr lang="en-US" sz="900">
                          <a:solidFill>
                            <a:schemeClr val="bg1"/>
                          </a:solidFill>
                        </a:rPr>
                        <a:t>J3</a:t>
                      </a:r>
                    </a:p>
                  </a:txBody>
                  <a:tcPr marL="43519" marR="43519" marT="21759" marB="21759" anchor="ctr">
                    <a:lnL>
                      <a:noFill/>
                    </a:lnL>
                    <a:lnR>
                      <a:noFill/>
                    </a:lnR>
                    <a:lnT>
                      <a:noFill/>
                    </a:lnT>
                    <a:lnB>
                      <a:noFill/>
                    </a:lnB>
                  </a:tcPr>
                </a:tc>
                <a:tc>
                  <a:txBody>
                    <a:bodyPr/>
                    <a:lstStyle/>
                    <a:p>
                      <a:r>
                        <a:rPr lang="en-US" sz="900" dirty="0">
                          <a:solidFill>
                            <a:schemeClr val="bg1"/>
                          </a:solidFill>
                        </a:rPr>
                        <a:t>Grenada</a:t>
                      </a:r>
                    </a:p>
                  </a:txBody>
                  <a:tcPr marL="43519" marR="43519" marT="21759" marB="21759" anchor="ctr">
                    <a:lnL>
                      <a:noFill/>
                    </a:lnL>
                    <a:lnR>
                      <a:noFill/>
                    </a:lnR>
                    <a:lnT>
                      <a:noFill/>
                    </a:lnT>
                    <a:lnB>
                      <a:noFill/>
                    </a:lnB>
                  </a:tcPr>
                </a:tc>
              </a:tr>
              <a:tr h="174075">
                <a:tc>
                  <a:txBody>
                    <a:bodyPr/>
                    <a:lstStyle/>
                    <a:p>
                      <a:r>
                        <a:rPr lang="en-US" sz="900">
                          <a:solidFill>
                            <a:schemeClr val="bg1"/>
                          </a:solidFill>
                        </a:rPr>
                        <a:t>TG</a:t>
                      </a:r>
                    </a:p>
                  </a:txBody>
                  <a:tcPr marL="43519" marR="43519" marT="21759" marB="21759" anchor="ctr">
                    <a:lnL>
                      <a:noFill/>
                    </a:lnL>
                    <a:lnR>
                      <a:noFill/>
                    </a:lnR>
                    <a:lnT>
                      <a:noFill/>
                    </a:lnT>
                    <a:lnB>
                      <a:noFill/>
                    </a:lnB>
                  </a:tcPr>
                </a:tc>
                <a:tc>
                  <a:txBody>
                    <a:bodyPr/>
                    <a:lstStyle/>
                    <a:p>
                      <a:r>
                        <a:rPr lang="en-US" sz="900" dirty="0">
                          <a:solidFill>
                            <a:schemeClr val="bg1"/>
                          </a:solidFill>
                        </a:rPr>
                        <a:t>Guatemala</a:t>
                      </a:r>
                    </a:p>
                  </a:txBody>
                  <a:tcPr marL="43519" marR="43519" marT="21759" marB="21759" anchor="ctr">
                    <a:lnL>
                      <a:noFill/>
                    </a:lnL>
                    <a:lnR>
                      <a:noFill/>
                    </a:lnR>
                    <a:lnT>
                      <a:noFill/>
                    </a:lnT>
                    <a:lnB>
                      <a:noFill/>
                    </a:lnB>
                  </a:tcPr>
                </a:tc>
              </a:tr>
              <a:tr h="174075">
                <a:tc>
                  <a:txBody>
                    <a:bodyPr/>
                    <a:lstStyle/>
                    <a:p>
                      <a:r>
                        <a:rPr lang="en-US" sz="900">
                          <a:solidFill>
                            <a:schemeClr val="bg1"/>
                          </a:solidFill>
                        </a:rPr>
                        <a:t>8R</a:t>
                      </a:r>
                    </a:p>
                  </a:txBody>
                  <a:tcPr marL="43519" marR="43519" marT="21759" marB="21759" anchor="ctr">
                    <a:lnL>
                      <a:noFill/>
                    </a:lnL>
                    <a:lnR>
                      <a:noFill/>
                    </a:lnR>
                    <a:lnT>
                      <a:noFill/>
                    </a:lnT>
                    <a:lnB>
                      <a:noFill/>
                    </a:lnB>
                  </a:tcPr>
                </a:tc>
                <a:tc>
                  <a:txBody>
                    <a:bodyPr/>
                    <a:lstStyle/>
                    <a:p>
                      <a:r>
                        <a:rPr lang="en-US" sz="900" dirty="0">
                          <a:solidFill>
                            <a:schemeClr val="bg1"/>
                          </a:solidFill>
                        </a:rPr>
                        <a:t>Guyana</a:t>
                      </a:r>
                    </a:p>
                  </a:txBody>
                  <a:tcPr marL="43519" marR="43519" marT="21759" marB="21759" anchor="ctr">
                    <a:lnL>
                      <a:noFill/>
                    </a:lnL>
                    <a:lnR>
                      <a:noFill/>
                    </a:lnR>
                    <a:lnT>
                      <a:noFill/>
                    </a:lnT>
                    <a:lnB>
                      <a:noFill/>
                    </a:lnB>
                  </a:tcPr>
                </a:tc>
              </a:tr>
              <a:tr h="174075">
                <a:tc>
                  <a:txBody>
                    <a:bodyPr/>
                    <a:lstStyle/>
                    <a:p>
                      <a:r>
                        <a:rPr lang="en-US" sz="900">
                          <a:solidFill>
                            <a:schemeClr val="bg1"/>
                          </a:solidFill>
                        </a:rPr>
                        <a:t>HH</a:t>
                      </a:r>
                    </a:p>
                  </a:txBody>
                  <a:tcPr marL="43519" marR="43519" marT="21759" marB="21759" anchor="ctr">
                    <a:lnL>
                      <a:noFill/>
                    </a:lnL>
                    <a:lnR>
                      <a:noFill/>
                    </a:lnR>
                    <a:lnT>
                      <a:noFill/>
                    </a:lnT>
                    <a:lnB>
                      <a:noFill/>
                    </a:lnB>
                  </a:tcPr>
                </a:tc>
                <a:tc>
                  <a:txBody>
                    <a:bodyPr/>
                    <a:lstStyle/>
                    <a:p>
                      <a:r>
                        <a:rPr lang="en-US" sz="900" dirty="0">
                          <a:solidFill>
                            <a:schemeClr val="bg1"/>
                          </a:solidFill>
                        </a:rPr>
                        <a:t>Haiti</a:t>
                      </a:r>
                    </a:p>
                  </a:txBody>
                  <a:tcPr marL="43519" marR="43519" marT="21759" marB="21759" anchor="ctr">
                    <a:lnL>
                      <a:noFill/>
                    </a:lnL>
                    <a:lnR>
                      <a:noFill/>
                    </a:lnR>
                    <a:lnT>
                      <a:noFill/>
                    </a:lnT>
                    <a:lnB>
                      <a:noFill/>
                    </a:lnB>
                  </a:tcPr>
                </a:tc>
              </a:tr>
              <a:tr h="174075">
                <a:tc>
                  <a:txBody>
                    <a:bodyPr/>
                    <a:lstStyle/>
                    <a:p>
                      <a:r>
                        <a:rPr lang="en-US" sz="900">
                          <a:solidFill>
                            <a:schemeClr val="bg1"/>
                          </a:solidFill>
                        </a:rPr>
                        <a:t>HQ-HR</a:t>
                      </a:r>
                    </a:p>
                  </a:txBody>
                  <a:tcPr marL="43519" marR="43519" marT="21759" marB="21759" anchor="ctr">
                    <a:lnL>
                      <a:noFill/>
                    </a:lnL>
                    <a:lnR>
                      <a:noFill/>
                    </a:lnR>
                    <a:lnT>
                      <a:noFill/>
                    </a:lnT>
                    <a:lnB>
                      <a:noFill/>
                    </a:lnB>
                  </a:tcPr>
                </a:tc>
                <a:tc>
                  <a:txBody>
                    <a:bodyPr/>
                    <a:lstStyle/>
                    <a:p>
                      <a:r>
                        <a:rPr lang="en-US" sz="900" dirty="0">
                          <a:solidFill>
                            <a:schemeClr val="bg1"/>
                          </a:solidFill>
                        </a:rPr>
                        <a:t>Honduras</a:t>
                      </a:r>
                    </a:p>
                  </a:txBody>
                  <a:tcPr marL="43519" marR="43519" marT="21759" marB="21759" anchor="ctr">
                    <a:lnL>
                      <a:noFill/>
                    </a:lnL>
                    <a:lnR>
                      <a:noFill/>
                    </a:lnR>
                    <a:lnT>
                      <a:noFill/>
                    </a:lnT>
                    <a:lnB>
                      <a:noFill/>
                    </a:lnB>
                  </a:tcPr>
                </a:tc>
              </a:tr>
              <a:tr h="174075">
                <a:tc>
                  <a:txBody>
                    <a:bodyPr/>
                    <a:lstStyle/>
                    <a:p>
                      <a:r>
                        <a:rPr lang="en-US" sz="900">
                          <a:solidFill>
                            <a:schemeClr val="bg1"/>
                          </a:solidFill>
                        </a:rPr>
                        <a:t>4X, 4Z</a:t>
                      </a:r>
                    </a:p>
                  </a:txBody>
                  <a:tcPr marL="43519" marR="43519" marT="21759" marB="21759" anchor="ctr">
                    <a:lnL>
                      <a:noFill/>
                    </a:lnL>
                    <a:lnR>
                      <a:noFill/>
                    </a:lnR>
                    <a:lnT>
                      <a:noFill/>
                    </a:lnT>
                    <a:lnB>
                      <a:noFill/>
                    </a:lnB>
                  </a:tcPr>
                </a:tc>
                <a:tc>
                  <a:txBody>
                    <a:bodyPr/>
                    <a:lstStyle/>
                    <a:p>
                      <a:r>
                        <a:rPr lang="en-US" sz="900" dirty="0">
                          <a:solidFill>
                            <a:schemeClr val="bg1"/>
                          </a:solidFill>
                        </a:rPr>
                        <a:t>Israel</a:t>
                      </a:r>
                    </a:p>
                  </a:txBody>
                  <a:tcPr marL="43519" marR="43519" marT="21759" marB="21759" anchor="ctr">
                    <a:lnL>
                      <a:noFill/>
                    </a:lnL>
                    <a:lnR>
                      <a:noFill/>
                    </a:lnR>
                    <a:lnT>
                      <a:noFill/>
                    </a:lnT>
                    <a:lnB>
                      <a:noFill/>
                    </a:lnB>
                  </a:tcPr>
                </a:tc>
              </a:tr>
              <a:tr h="174075">
                <a:tc>
                  <a:txBody>
                    <a:bodyPr/>
                    <a:lstStyle/>
                    <a:p>
                      <a:r>
                        <a:rPr lang="en-US" sz="900">
                          <a:solidFill>
                            <a:schemeClr val="bg1"/>
                          </a:solidFill>
                        </a:rPr>
                        <a:t>6Y</a:t>
                      </a:r>
                    </a:p>
                  </a:txBody>
                  <a:tcPr marL="43519" marR="43519" marT="21759" marB="21759" anchor="ctr">
                    <a:lnL>
                      <a:noFill/>
                    </a:lnL>
                    <a:lnR>
                      <a:noFill/>
                    </a:lnR>
                    <a:lnT>
                      <a:noFill/>
                    </a:lnT>
                    <a:lnB>
                      <a:noFill/>
                    </a:lnB>
                  </a:tcPr>
                </a:tc>
                <a:tc>
                  <a:txBody>
                    <a:bodyPr/>
                    <a:lstStyle/>
                    <a:p>
                      <a:r>
                        <a:rPr lang="en-US" sz="900" dirty="0">
                          <a:solidFill>
                            <a:schemeClr val="bg1"/>
                          </a:solidFill>
                        </a:rPr>
                        <a:t>Jamaica</a:t>
                      </a:r>
                    </a:p>
                  </a:txBody>
                  <a:tcPr marL="43519" marR="43519" marT="21759" marB="21759" anchor="ctr">
                    <a:lnL>
                      <a:noFill/>
                    </a:lnL>
                    <a:lnR>
                      <a:noFill/>
                    </a:lnR>
                    <a:lnT>
                      <a:noFill/>
                    </a:lnT>
                    <a:lnB>
                      <a:noFill/>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430127976"/>
              </p:ext>
            </p:extLst>
          </p:nvPr>
        </p:nvGraphicFramePr>
        <p:xfrm>
          <a:off x="5981700" y="1143000"/>
          <a:ext cx="2514600" cy="4697664"/>
        </p:xfrm>
        <a:graphic>
          <a:graphicData uri="http://schemas.openxmlformats.org/drawingml/2006/table">
            <a:tbl>
              <a:tblPr/>
              <a:tblGrid>
                <a:gridCol w="1257300"/>
                <a:gridCol w="1257300"/>
              </a:tblGrid>
              <a:tr h="182232">
                <a:tc>
                  <a:txBody>
                    <a:bodyPr/>
                    <a:lstStyle/>
                    <a:p>
                      <a:r>
                        <a:rPr lang="en-US" sz="900" dirty="0">
                          <a:solidFill>
                            <a:schemeClr val="bg1"/>
                          </a:solidFill>
                        </a:rPr>
                        <a:t>JY</a:t>
                      </a:r>
                    </a:p>
                  </a:txBody>
                  <a:tcPr marL="47145" marR="47145" marT="23573" marB="23573" anchor="ctr">
                    <a:lnL>
                      <a:noFill/>
                    </a:lnL>
                    <a:lnR>
                      <a:noFill/>
                    </a:lnR>
                    <a:lnT>
                      <a:noFill/>
                    </a:lnT>
                    <a:lnB>
                      <a:noFill/>
                    </a:lnB>
                  </a:tcPr>
                </a:tc>
                <a:tc>
                  <a:txBody>
                    <a:bodyPr/>
                    <a:lstStyle/>
                    <a:p>
                      <a:r>
                        <a:rPr lang="en-US" sz="900">
                          <a:solidFill>
                            <a:schemeClr val="bg1"/>
                          </a:solidFill>
                        </a:rPr>
                        <a:t>Jordan</a:t>
                      </a:r>
                    </a:p>
                  </a:txBody>
                  <a:tcPr marL="47145" marR="47145" marT="23573" marB="23573" anchor="ctr">
                    <a:lnL>
                      <a:noFill/>
                    </a:lnL>
                    <a:lnR>
                      <a:noFill/>
                    </a:lnR>
                    <a:lnT>
                      <a:noFill/>
                    </a:lnT>
                    <a:lnB>
                      <a:noFill/>
                    </a:lnB>
                  </a:tcPr>
                </a:tc>
              </a:tr>
              <a:tr h="182232">
                <a:tc>
                  <a:txBody>
                    <a:bodyPr/>
                    <a:lstStyle/>
                    <a:p>
                      <a:r>
                        <a:rPr lang="en-US" sz="900" dirty="0">
                          <a:solidFill>
                            <a:schemeClr val="bg1"/>
                          </a:solidFill>
                        </a:rPr>
                        <a:t>EL</a:t>
                      </a:r>
                    </a:p>
                  </a:txBody>
                  <a:tcPr marL="47145" marR="47145" marT="23573" marB="23573" anchor="ctr">
                    <a:lnL>
                      <a:noFill/>
                    </a:lnL>
                    <a:lnR>
                      <a:noFill/>
                    </a:lnR>
                    <a:lnT>
                      <a:noFill/>
                    </a:lnT>
                    <a:lnB>
                      <a:noFill/>
                    </a:lnB>
                  </a:tcPr>
                </a:tc>
                <a:tc>
                  <a:txBody>
                    <a:bodyPr/>
                    <a:lstStyle/>
                    <a:p>
                      <a:r>
                        <a:rPr lang="en-US" sz="900">
                          <a:solidFill>
                            <a:schemeClr val="bg1"/>
                          </a:solidFill>
                        </a:rPr>
                        <a:t>Liberia</a:t>
                      </a:r>
                    </a:p>
                  </a:txBody>
                  <a:tcPr marL="47145" marR="47145" marT="23573" marB="23573" anchor="ctr">
                    <a:lnL>
                      <a:noFill/>
                    </a:lnL>
                    <a:lnR>
                      <a:noFill/>
                    </a:lnR>
                    <a:lnT>
                      <a:noFill/>
                    </a:lnT>
                    <a:lnB>
                      <a:noFill/>
                    </a:lnB>
                  </a:tcPr>
                </a:tc>
              </a:tr>
              <a:tr h="182232">
                <a:tc>
                  <a:txBody>
                    <a:bodyPr/>
                    <a:lstStyle/>
                    <a:p>
                      <a:r>
                        <a:rPr lang="en-US" sz="900" dirty="0">
                          <a:solidFill>
                            <a:schemeClr val="bg1"/>
                          </a:solidFill>
                        </a:rPr>
                        <a:t>V7</a:t>
                      </a:r>
                    </a:p>
                  </a:txBody>
                  <a:tcPr marL="47145" marR="47145" marT="23573" marB="23573" anchor="ctr">
                    <a:lnL>
                      <a:noFill/>
                    </a:lnL>
                    <a:lnR>
                      <a:noFill/>
                    </a:lnR>
                    <a:lnT>
                      <a:noFill/>
                    </a:lnT>
                    <a:lnB>
                      <a:noFill/>
                    </a:lnB>
                  </a:tcPr>
                </a:tc>
                <a:tc>
                  <a:txBody>
                    <a:bodyPr/>
                    <a:lstStyle/>
                    <a:p>
                      <a:r>
                        <a:rPr lang="en-US" sz="900">
                          <a:solidFill>
                            <a:schemeClr val="bg1"/>
                          </a:solidFill>
                        </a:rPr>
                        <a:t>Marshall Islands</a:t>
                      </a:r>
                    </a:p>
                  </a:txBody>
                  <a:tcPr marL="47145" marR="47145" marT="23573" marB="23573" anchor="ctr">
                    <a:lnL>
                      <a:noFill/>
                    </a:lnL>
                    <a:lnR>
                      <a:noFill/>
                    </a:lnR>
                    <a:lnT>
                      <a:noFill/>
                    </a:lnT>
                    <a:lnB>
                      <a:noFill/>
                    </a:lnB>
                  </a:tcPr>
                </a:tc>
              </a:tr>
              <a:tr h="182232">
                <a:tc>
                  <a:txBody>
                    <a:bodyPr/>
                    <a:lstStyle/>
                    <a:p>
                      <a:r>
                        <a:rPr lang="en-US" sz="900" dirty="0">
                          <a:solidFill>
                            <a:schemeClr val="bg1"/>
                          </a:solidFill>
                        </a:rPr>
                        <a:t>XA-XI</a:t>
                      </a:r>
                    </a:p>
                  </a:txBody>
                  <a:tcPr marL="47145" marR="47145" marT="23573" marB="23573" anchor="ctr">
                    <a:lnL>
                      <a:noFill/>
                    </a:lnL>
                    <a:lnR>
                      <a:noFill/>
                    </a:lnR>
                    <a:lnT>
                      <a:noFill/>
                    </a:lnT>
                    <a:lnB>
                      <a:noFill/>
                    </a:lnB>
                  </a:tcPr>
                </a:tc>
                <a:tc>
                  <a:txBody>
                    <a:bodyPr/>
                    <a:lstStyle/>
                    <a:p>
                      <a:r>
                        <a:rPr lang="en-US" sz="900">
                          <a:solidFill>
                            <a:schemeClr val="bg1"/>
                          </a:solidFill>
                        </a:rPr>
                        <a:t>Mexico</a:t>
                      </a:r>
                    </a:p>
                  </a:txBody>
                  <a:tcPr marL="47145" marR="47145" marT="23573" marB="23573" anchor="ctr">
                    <a:lnL>
                      <a:noFill/>
                    </a:lnL>
                    <a:lnR>
                      <a:noFill/>
                    </a:lnR>
                    <a:lnT>
                      <a:noFill/>
                    </a:lnT>
                    <a:lnB>
                      <a:noFill/>
                    </a:lnB>
                  </a:tcPr>
                </a:tc>
              </a:tr>
              <a:tr h="182232">
                <a:tc>
                  <a:txBody>
                    <a:bodyPr/>
                    <a:lstStyle/>
                    <a:p>
                      <a:r>
                        <a:rPr lang="en-US" sz="900" dirty="0">
                          <a:solidFill>
                            <a:schemeClr val="bg1"/>
                          </a:solidFill>
                        </a:rPr>
                        <a:t>V6</a:t>
                      </a:r>
                    </a:p>
                  </a:txBody>
                  <a:tcPr marL="47145" marR="47145" marT="23573" marB="23573" anchor="ctr">
                    <a:lnL>
                      <a:noFill/>
                    </a:lnL>
                    <a:lnR>
                      <a:noFill/>
                    </a:lnR>
                    <a:lnT>
                      <a:noFill/>
                    </a:lnT>
                    <a:lnB>
                      <a:noFill/>
                    </a:lnB>
                  </a:tcPr>
                </a:tc>
                <a:tc>
                  <a:txBody>
                    <a:bodyPr/>
                    <a:lstStyle/>
                    <a:p>
                      <a:r>
                        <a:rPr lang="en-US" sz="900">
                          <a:solidFill>
                            <a:schemeClr val="bg1"/>
                          </a:solidFill>
                        </a:rPr>
                        <a:t>Micronesia, Federated States of</a:t>
                      </a:r>
                    </a:p>
                  </a:txBody>
                  <a:tcPr marL="47145" marR="47145" marT="23573" marB="23573" anchor="ctr">
                    <a:lnL>
                      <a:noFill/>
                    </a:lnL>
                    <a:lnR>
                      <a:noFill/>
                    </a:lnR>
                    <a:lnT>
                      <a:noFill/>
                    </a:lnT>
                    <a:lnB>
                      <a:noFill/>
                    </a:lnB>
                  </a:tcPr>
                </a:tc>
              </a:tr>
              <a:tr h="182232">
                <a:tc>
                  <a:txBody>
                    <a:bodyPr/>
                    <a:lstStyle/>
                    <a:p>
                      <a:r>
                        <a:rPr lang="en-US" sz="900" dirty="0">
                          <a:solidFill>
                            <a:schemeClr val="bg1"/>
                          </a:solidFill>
                        </a:rPr>
                        <a:t>YN</a:t>
                      </a:r>
                    </a:p>
                  </a:txBody>
                  <a:tcPr marL="47145" marR="47145" marT="23573" marB="23573" anchor="ctr">
                    <a:lnL>
                      <a:noFill/>
                    </a:lnL>
                    <a:lnR>
                      <a:noFill/>
                    </a:lnR>
                    <a:lnT>
                      <a:noFill/>
                    </a:lnT>
                    <a:lnB>
                      <a:noFill/>
                    </a:lnB>
                  </a:tcPr>
                </a:tc>
                <a:tc>
                  <a:txBody>
                    <a:bodyPr/>
                    <a:lstStyle/>
                    <a:p>
                      <a:r>
                        <a:rPr lang="en-US" sz="900">
                          <a:solidFill>
                            <a:schemeClr val="bg1"/>
                          </a:solidFill>
                        </a:rPr>
                        <a:t>Nicaragua</a:t>
                      </a:r>
                    </a:p>
                  </a:txBody>
                  <a:tcPr marL="47145" marR="47145" marT="23573" marB="23573" anchor="ctr">
                    <a:lnL>
                      <a:noFill/>
                    </a:lnL>
                    <a:lnR>
                      <a:noFill/>
                    </a:lnR>
                    <a:lnT>
                      <a:noFill/>
                    </a:lnT>
                    <a:lnB>
                      <a:noFill/>
                    </a:lnB>
                  </a:tcPr>
                </a:tc>
              </a:tr>
              <a:tr h="182232">
                <a:tc>
                  <a:txBody>
                    <a:bodyPr/>
                    <a:lstStyle/>
                    <a:p>
                      <a:r>
                        <a:rPr lang="en-US" sz="900" dirty="0">
                          <a:solidFill>
                            <a:schemeClr val="bg1"/>
                          </a:solidFill>
                        </a:rPr>
                        <a:t>HO-HP</a:t>
                      </a:r>
                    </a:p>
                  </a:txBody>
                  <a:tcPr marL="47145" marR="47145" marT="23573" marB="23573" anchor="ctr">
                    <a:lnL>
                      <a:noFill/>
                    </a:lnL>
                    <a:lnR>
                      <a:noFill/>
                    </a:lnR>
                    <a:lnT>
                      <a:noFill/>
                    </a:lnT>
                    <a:lnB>
                      <a:noFill/>
                    </a:lnB>
                  </a:tcPr>
                </a:tc>
                <a:tc>
                  <a:txBody>
                    <a:bodyPr/>
                    <a:lstStyle/>
                    <a:p>
                      <a:r>
                        <a:rPr lang="en-US" sz="900">
                          <a:solidFill>
                            <a:schemeClr val="bg1"/>
                          </a:solidFill>
                        </a:rPr>
                        <a:t>Panama</a:t>
                      </a:r>
                    </a:p>
                  </a:txBody>
                  <a:tcPr marL="47145" marR="47145" marT="23573" marB="23573" anchor="ctr">
                    <a:lnL>
                      <a:noFill/>
                    </a:lnL>
                    <a:lnR>
                      <a:noFill/>
                    </a:lnR>
                    <a:lnT>
                      <a:noFill/>
                    </a:lnT>
                    <a:lnB>
                      <a:noFill/>
                    </a:lnB>
                  </a:tcPr>
                </a:tc>
              </a:tr>
              <a:tr h="182232">
                <a:tc>
                  <a:txBody>
                    <a:bodyPr/>
                    <a:lstStyle/>
                    <a:p>
                      <a:r>
                        <a:rPr lang="en-US" sz="900" dirty="0">
                          <a:solidFill>
                            <a:schemeClr val="bg1"/>
                          </a:solidFill>
                        </a:rPr>
                        <a:t>ZP</a:t>
                      </a:r>
                    </a:p>
                  </a:txBody>
                  <a:tcPr marL="47145" marR="47145" marT="23573" marB="23573" anchor="ctr">
                    <a:lnL>
                      <a:noFill/>
                    </a:lnL>
                    <a:lnR>
                      <a:noFill/>
                    </a:lnR>
                    <a:lnT>
                      <a:noFill/>
                    </a:lnT>
                    <a:lnB>
                      <a:noFill/>
                    </a:lnB>
                  </a:tcPr>
                </a:tc>
                <a:tc>
                  <a:txBody>
                    <a:bodyPr/>
                    <a:lstStyle/>
                    <a:p>
                      <a:r>
                        <a:rPr lang="en-US" sz="900">
                          <a:solidFill>
                            <a:schemeClr val="bg1"/>
                          </a:solidFill>
                        </a:rPr>
                        <a:t>Paraguay</a:t>
                      </a:r>
                    </a:p>
                  </a:txBody>
                  <a:tcPr marL="47145" marR="47145" marT="23573" marB="23573" anchor="ctr">
                    <a:lnL>
                      <a:noFill/>
                    </a:lnL>
                    <a:lnR>
                      <a:noFill/>
                    </a:lnR>
                    <a:lnT>
                      <a:noFill/>
                    </a:lnT>
                    <a:lnB>
                      <a:noFill/>
                    </a:lnB>
                  </a:tcPr>
                </a:tc>
              </a:tr>
              <a:tr h="182232">
                <a:tc>
                  <a:txBody>
                    <a:bodyPr/>
                    <a:lstStyle/>
                    <a:p>
                      <a:r>
                        <a:rPr lang="en-US" sz="900" dirty="0">
                          <a:solidFill>
                            <a:schemeClr val="bg1"/>
                          </a:solidFill>
                        </a:rPr>
                        <a:t>OA-OC</a:t>
                      </a:r>
                    </a:p>
                  </a:txBody>
                  <a:tcPr marL="47145" marR="47145" marT="23573" marB="23573" anchor="ctr">
                    <a:lnL>
                      <a:noFill/>
                    </a:lnL>
                    <a:lnR>
                      <a:noFill/>
                    </a:lnR>
                    <a:lnT>
                      <a:noFill/>
                    </a:lnT>
                    <a:lnB>
                      <a:noFill/>
                    </a:lnB>
                  </a:tcPr>
                </a:tc>
                <a:tc>
                  <a:txBody>
                    <a:bodyPr/>
                    <a:lstStyle/>
                    <a:p>
                      <a:r>
                        <a:rPr lang="en-US" sz="900">
                          <a:solidFill>
                            <a:schemeClr val="bg1"/>
                          </a:solidFill>
                        </a:rPr>
                        <a:t>Peru</a:t>
                      </a:r>
                    </a:p>
                  </a:txBody>
                  <a:tcPr marL="47145" marR="47145" marT="23573" marB="23573" anchor="ctr">
                    <a:lnL>
                      <a:noFill/>
                    </a:lnL>
                    <a:lnR>
                      <a:noFill/>
                    </a:lnR>
                    <a:lnT>
                      <a:noFill/>
                    </a:lnT>
                    <a:lnB>
                      <a:noFill/>
                    </a:lnB>
                  </a:tcPr>
                </a:tc>
              </a:tr>
              <a:tr h="182232">
                <a:tc>
                  <a:txBody>
                    <a:bodyPr/>
                    <a:lstStyle/>
                    <a:p>
                      <a:r>
                        <a:rPr lang="en-US" sz="900" dirty="0">
                          <a:solidFill>
                            <a:schemeClr val="bg1"/>
                          </a:solidFill>
                        </a:rPr>
                        <a:t>DU-DZ</a:t>
                      </a:r>
                    </a:p>
                  </a:txBody>
                  <a:tcPr marL="47145" marR="47145" marT="23573" marB="23573" anchor="ctr">
                    <a:lnL>
                      <a:noFill/>
                    </a:lnL>
                    <a:lnR>
                      <a:noFill/>
                    </a:lnR>
                    <a:lnT>
                      <a:noFill/>
                    </a:lnT>
                    <a:lnB>
                      <a:noFill/>
                    </a:lnB>
                  </a:tcPr>
                </a:tc>
                <a:tc>
                  <a:txBody>
                    <a:bodyPr/>
                    <a:lstStyle/>
                    <a:p>
                      <a:r>
                        <a:rPr lang="en-US" sz="900">
                          <a:solidFill>
                            <a:schemeClr val="bg1"/>
                          </a:solidFill>
                        </a:rPr>
                        <a:t>Philippines</a:t>
                      </a:r>
                    </a:p>
                  </a:txBody>
                  <a:tcPr marL="47145" marR="47145" marT="23573" marB="23573" anchor="ctr">
                    <a:lnL>
                      <a:noFill/>
                    </a:lnL>
                    <a:lnR>
                      <a:noFill/>
                    </a:lnR>
                    <a:lnT>
                      <a:noFill/>
                    </a:lnT>
                    <a:lnB>
                      <a:noFill/>
                    </a:lnB>
                  </a:tcPr>
                </a:tc>
              </a:tr>
              <a:tr h="182232">
                <a:tc>
                  <a:txBody>
                    <a:bodyPr/>
                    <a:lstStyle/>
                    <a:p>
                      <a:r>
                        <a:rPr lang="en-US" sz="900">
                          <a:solidFill>
                            <a:schemeClr val="bg1"/>
                          </a:solidFill>
                        </a:rPr>
                        <a:t>VR6</a:t>
                      </a:r>
                    </a:p>
                  </a:txBody>
                  <a:tcPr marL="47145" marR="47145" marT="23573" marB="23573" anchor="ctr">
                    <a:lnL>
                      <a:noFill/>
                    </a:lnL>
                    <a:lnR>
                      <a:noFill/>
                    </a:lnR>
                    <a:lnT>
                      <a:noFill/>
                    </a:lnT>
                    <a:lnB>
                      <a:noFill/>
                    </a:lnB>
                  </a:tcPr>
                </a:tc>
                <a:tc>
                  <a:txBody>
                    <a:bodyPr/>
                    <a:lstStyle/>
                    <a:p>
                      <a:r>
                        <a:rPr lang="en-US" sz="900" dirty="0">
                          <a:solidFill>
                            <a:schemeClr val="bg1"/>
                          </a:solidFill>
                        </a:rPr>
                        <a:t>Pitcairn Island*</a:t>
                      </a:r>
                    </a:p>
                  </a:txBody>
                  <a:tcPr marL="47145" marR="47145" marT="23573" marB="23573" anchor="ctr">
                    <a:lnL>
                      <a:noFill/>
                    </a:lnL>
                    <a:lnR>
                      <a:noFill/>
                    </a:lnR>
                    <a:lnT>
                      <a:noFill/>
                    </a:lnT>
                    <a:lnB>
                      <a:noFill/>
                    </a:lnB>
                  </a:tcPr>
                </a:tc>
              </a:tr>
              <a:tr h="182232">
                <a:tc>
                  <a:txBody>
                    <a:bodyPr/>
                    <a:lstStyle/>
                    <a:p>
                      <a:r>
                        <a:rPr lang="en-US" sz="900">
                          <a:solidFill>
                            <a:schemeClr val="bg1"/>
                          </a:solidFill>
                        </a:rPr>
                        <a:t>V4</a:t>
                      </a:r>
                    </a:p>
                  </a:txBody>
                  <a:tcPr marL="47145" marR="47145" marT="23573" marB="23573" anchor="ctr">
                    <a:lnL>
                      <a:noFill/>
                    </a:lnL>
                    <a:lnR>
                      <a:noFill/>
                    </a:lnR>
                    <a:lnT>
                      <a:noFill/>
                    </a:lnT>
                    <a:lnB>
                      <a:noFill/>
                    </a:lnB>
                  </a:tcPr>
                </a:tc>
                <a:tc>
                  <a:txBody>
                    <a:bodyPr/>
                    <a:lstStyle/>
                    <a:p>
                      <a:r>
                        <a:rPr lang="en-US" sz="900" dirty="0">
                          <a:solidFill>
                            <a:schemeClr val="bg1"/>
                          </a:solidFill>
                        </a:rPr>
                        <a:t>St. Kitts/Nevis</a:t>
                      </a:r>
                    </a:p>
                  </a:txBody>
                  <a:tcPr marL="47145" marR="47145" marT="23573" marB="23573" anchor="ctr">
                    <a:lnL>
                      <a:noFill/>
                    </a:lnL>
                    <a:lnR>
                      <a:noFill/>
                    </a:lnR>
                    <a:lnT>
                      <a:noFill/>
                    </a:lnT>
                    <a:lnB>
                      <a:noFill/>
                    </a:lnB>
                  </a:tcPr>
                </a:tc>
              </a:tr>
              <a:tr h="182232">
                <a:tc>
                  <a:txBody>
                    <a:bodyPr/>
                    <a:lstStyle/>
                    <a:p>
                      <a:r>
                        <a:rPr lang="en-US" sz="900">
                          <a:solidFill>
                            <a:schemeClr val="bg1"/>
                          </a:solidFill>
                        </a:rPr>
                        <a:t>J6</a:t>
                      </a:r>
                    </a:p>
                  </a:txBody>
                  <a:tcPr marL="47145" marR="47145" marT="23573" marB="23573" anchor="ctr">
                    <a:lnL>
                      <a:noFill/>
                    </a:lnL>
                    <a:lnR>
                      <a:noFill/>
                    </a:lnR>
                    <a:lnT>
                      <a:noFill/>
                    </a:lnT>
                    <a:lnB>
                      <a:noFill/>
                    </a:lnB>
                  </a:tcPr>
                </a:tc>
                <a:tc>
                  <a:txBody>
                    <a:bodyPr/>
                    <a:lstStyle/>
                    <a:p>
                      <a:r>
                        <a:rPr lang="en-US" sz="900" dirty="0">
                          <a:solidFill>
                            <a:schemeClr val="bg1"/>
                          </a:solidFill>
                        </a:rPr>
                        <a:t>St. Lucia</a:t>
                      </a:r>
                    </a:p>
                  </a:txBody>
                  <a:tcPr marL="47145" marR="47145" marT="23573" marB="23573" anchor="ctr">
                    <a:lnL>
                      <a:noFill/>
                    </a:lnL>
                    <a:lnR>
                      <a:noFill/>
                    </a:lnR>
                    <a:lnT>
                      <a:noFill/>
                    </a:lnT>
                    <a:lnB>
                      <a:noFill/>
                    </a:lnB>
                  </a:tcPr>
                </a:tc>
              </a:tr>
              <a:tr h="182232">
                <a:tc>
                  <a:txBody>
                    <a:bodyPr/>
                    <a:lstStyle/>
                    <a:p>
                      <a:r>
                        <a:rPr lang="en-US" sz="900">
                          <a:solidFill>
                            <a:schemeClr val="bg1"/>
                          </a:solidFill>
                        </a:rPr>
                        <a:t>J8</a:t>
                      </a:r>
                    </a:p>
                  </a:txBody>
                  <a:tcPr marL="47145" marR="47145" marT="23573" marB="23573" anchor="ctr">
                    <a:lnL>
                      <a:noFill/>
                    </a:lnL>
                    <a:lnR>
                      <a:noFill/>
                    </a:lnR>
                    <a:lnT>
                      <a:noFill/>
                    </a:lnT>
                    <a:lnB>
                      <a:noFill/>
                    </a:lnB>
                  </a:tcPr>
                </a:tc>
                <a:tc>
                  <a:txBody>
                    <a:bodyPr/>
                    <a:lstStyle/>
                    <a:p>
                      <a:r>
                        <a:rPr lang="en-US" sz="900" dirty="0">
                          <a:solidFill>
                            <a:schemeClr val="bg1"/>
                          </a:solidFill>
                        </a:rPr>
                        <a:t>St. Vincent and the Grenadines</a:t>
                      </a:r>
                    </a:p>
                  </a:txBody>
                  <a:tcPr marL="47145" marR="47145" marT="23573" marB="23573" anchor="ctr">
                    <a:lnL>
                      <a:noFill/>
                    </a:lnL>
                    <a:lnR>
                      <a:noFill/>
                    </a:lnR>
                    <a:lnT>
                      <a:noFill/>
                    </a:lnT>
                    <a:lnB>
                      <a:noFill/>
                    </a:lnB>
                  </a:tcPr>
                </a:tc>
              </a:tr>
              <a:tr h="182232">
                <a:tc>
                  <a:txBody>
                    <a:bodyPr/>
                    <a:lstStyle/>
                    <a:p>
                      <a:r>
                        <a:rPr lang="en-US" sz="900">
                          <a:solidFill>
                            <a:schemeClr val="bg1"/>
                          </a:solidFill>
                        </a:rPr>
                        <a:t>9L</a:t>
                      </a:r>
                    </a:p>
                  </a:txBody>
                  <a:tcPr marL="47145" marR="47145" marT="23573" marB="23573" anchor="ctr">
                    <a:lnL>
                      <a:noFill/>
                    </a:lnL>
                    <a:lnR>
                      <a:noFill/>
                    </a:lnR>
                    <a:lnT>
                      <a:noFill/>
                    </a:lnT>
                    <a:lnB>
                      <a:noFill/>
                    </a:lnB>
                  </a:tcPr>
                </a:tc>
                <a:tc>
                  <a:txBody>
                    <a:bodyPr/>
                    <a:lstStyle/>
                    <a:p>
                      <a:r>
                        <a:rPr lang="en-US" sz="900" dirty="0">
                          <a:solidFill>
                            <a:schemeClr val="bg1"/>
                          </a:solidFill>
                        </a:rPr>
                        <a:t>Sierra Leone</a:t>
                      </a:r>
                    </a:p>
                  </a:txBody>
                  <a:tcPr marL="47145" marR="47145" marT="23573" marB="23573" anchor="ctr">
                    <a:lnL>
                      <a:noFill/>
                    </a:lnL>
                    <a:lnR>
                      <a:noFill/>
                    </a:lnR>
                    <a:lnT>
                      <a:noFill/>
                    </a:lnT>
                    <a:lnB>
                      <a:noFill/>
                    </a:lnB>
                  </a:tcPr>
                </a:tc>
              </a:tr>
              <a:tr h="182232">
                <a:tc>
                  <a:txBody>
                    <a:bodyPr/>
                    <a:lstStyle/>
                    <a:p>
                      <a:r>
                        <a:rPr lang="en-US" sz="900">
                          <a:solidFill>
                            <a:schemeClr val="bg1"/>
                          </a:solidFill>
                        </a:rPr>
                        <a:t>ZR-ZU</a:t>
                      </a:r>
                    </a:p>
                  </a:txBody>
                  <a:tcPr marL="47145" marR="47145" marT="23573" marB="23573" anchor="ctr">
                    <a:lnL>
                      <a:noFill/>
                    </a:lnL>
                    <a:lnR>
                      <a:noFill/>
                    </a:lnR>
                    <a:lnT>
                      <a:noFill/>
                    </a:lnT>
                    <a:lnB>
                      <a:noFill/>
                    </a:lnB>
                  </a:tcPr>
                </a:tc>
                <a:tc>
                  <a:txBody>
                    <a:bodyPr/>
                    <a:lstStyle/>
                    <a:p>
                      <a:r>
                        <a:rPr lang="en-US" sz="900" dirty="0">
                          <a:solidFill>
                            <a:schemeClr val="bg1"/>
                          </a:solidFill>
                        </a:rPr>
                        <a:t>South Africa</a:t>
                      </a:r>
                    </a:p>
                  </a:txBody>
                  <a:tcPr marL="47145" marR="47145" marT="23573" marB="23573" anchor="ctr">
                    <a:lnL>
                      <a:noFill/>
                    </a:lnL>
                    <a:lnR>
                      <a:noFill/>
                    </a:lnR>
                    <a:lnT>
                      <a:noFill/>
                    </a:lnT>
                    <a:lnB>
                      <a:noFill/>
                    </a:lnB>
                  </a:tcPr>
                </a:tc>
              </a:tr>
              <a:tr h="182232">
                <a:tc>
                  <a:txBody>
                    <a:bodyPr/>
                    <a:lstStyle/>
                    <a:p>
                      <a:r>
                        <a:rPr lang="en-US" sz="900">
                          <a:solidFill>
                            <a:schemeClr val="bg1"/>
                          </a:solidFill>
                        </a:rPr>
                        <a:t>3DA</a:t>
                      </a:r>
                    </a:p>
                  </a:txBody>
                  <a:tcPr marL="47145" marR="47145" marT="23573" marB="23573" anchor="ctr">
                    <a:lnL>
                      <a:noFill/>
                    </a:lnL>
                    <a:lnR>
                      <a:noFill/>
                    </a:lnR>
                    <a:lnT>
                      <a:noFill/>
                    </a:lnT>
                    <a:lnB>
                      <a:noFill/>
                    </a:lnB>
                  </a:tcPr>
                </a:tc>
                <a:tc>
                  <a:txBody>
                    <a:bodyPr/>
                    <a:lstStyle/>
                    <a:p>
                      <a:r>
                        <a:rPr lang="en-US" sz="900" dirty="0">
                          <a:solidFill>
                            <a:schemeClr val="bg1"/>
                          </a:solidFill>
                        </a:rPr>
                        <a:t>Swaziland</a:t>
                      </a:r>
                    </a:p>
                  </a:txBody>
                  <a:tcPr marL="47145" marR="47145" marT="23573" marB="23573" anchor="ctr">
                    <a:lnL>
                      <a:noFill/>
                    </a:lnL>
                    <a:lnR>
                      <a:noFill/>
                    </a:lnR>
                    <a:lnT>
                      <a:noFill/>
                    </a:lnT>
                    <a:lnB>
                      <a:noFill/>
                    </a:lnB>
                  </a:tcPr>
                </a:tc>
              </a:tr>
              <a:tr h="182232">
                <a:tc>
                  <a:txBody>
                    <a:bodyPr/>
                    <a:lstStyle/>
                    <a:p>
                      <a:r>
                        <a:rPr lang="en-US" sz="900">
                          <a:solidFill>
                            <a:schemeClr val="bg1"/>
                          </a:solidFill>
                        </a:rPr>
                        <a:t>9Y-9Z</a:t>
                      </a:r>
                    </a:p>
                  </a:txBody>
                  <a:tcPr marL="47145" marR="47145" marT="23573" marB="23573" anchor="ctr">
                    <a:lnL>
                      <a:noFill/>
                    </a:lnL>
                    <a:lnR>
                      <a:noFill/>
                    </a:lnR>
                    <a:lnT>
                      <a:noFill/>
                    </a:lnT>
                    <a:lnB>
                      <a:noFill/>
                    </a:lnB>
                  </a:tcPr>
                </a:tc>
                <a:tc>
                  <a:txBody>
                    <a:bodyPr/>
                    <a:lstStyle/>
                    <a:p>
                      <a:r>
                        <a:rPr lang="en-US" sz="900" dirty="0">
                          <a:solidFill>
                            <a:schemeClr val="bg1"/>
                          </a:solidFill>
                        </a:rPr>
                        <a:t>Trinidad/Tobago</a:t>
                      </a:r>
                    </a:p>
                  </a:txBody>
                  <a:tcPr marL="47145" marR="47145" marT="23573" marB="23573" anchor="ctr">
                    <a:lnL>
                      <a:noFill/>
                    </a:lnL>
                    <a:lnR>
                      <a:noFill/>
                    </a:lnR>
                    <a:lnT>
                      <a:noFill/>
                    </a:lnT>
                    <a:lnB>
                      <a:noFill/>
                    </a:lnB>
                  </a:tcPr>
                </a:tc>
              </a:tr>
              <a:tr h="182232">
                <a:tc>
                  <a:txBody>
                    <a:bodyPr/>
                    <a:lstStyle/>
                    <a:p>
                      <a:r>
                        <a:rPr lang="en-US" sz="900">
                          <a:solidFill>
                            <a:schemeClr val="bg1"/>
                          </a:solidFill>
                        </a:rPr>
                        <a:t>TA-TC</a:t>
                      </a:r>
                    </a:p>
                  </a:txBody>
                  <a:tcPr marL="47145" marR="47145" marT="23573" marB="23573" anchor="ctr">
                    <a:lnL>
                      <a:noFill/>
                    </a:lnL>
                    <a:lnR>
                      <a:noFill/>
                    </a:lnR>
                    <a:lnT>
                      <a:noFill/>
                    </a:lnT>
                    <a:lnB>
                      <a:noFill/>
                    </a:lnB>
                  </a:tcPr>
                </a:tc>
                <a:tc>
                  <a:txBody>
                    <a:bodyPr/>
                    <a:lstStyle/>
                    <a:p>
                      <a:r>
                        <a:rPr lang="en-US" sz="900" dirty="0">
                          <a:solidFill>
                            <a:schemeClr val="bg1"/>
                          </a:solidFill>
                        </a:rPr>
                        <a:t>Turkey</a:t>
                      </a:r>
                    </a:p>
                  </a:txBody>
                  <a:tcPr marL="47145" marR="47145" marT="23573" marB="23573" anchor="ctr">
                    <a:lnL>
                      <a:noFill/>
                    </a:lnL>
                    <a:lnR>
                      <a:noFill/>
                    </a:lnR>
                    <a:lnT>
                      <a:noFill/>
                    </a:lnT>
                    <a:lnB>
                      <a:noFill/>
                    </a:lnB>
                  </a:tcPr>
                </a:tc>
              </a:tr>
              <a:tr h="182232">
                <a:tc>
                  <a:txBody>
                    <a:bodyPr/>
                    <a:lstStyle/>
                    <a:p>
                      <a:r>
                        <a:rPr lang="en-US" sz="900">
                          <a:solidFill>
                            <a:schemeClr val="bg1"/>
                          </a:solidFill>
                        </a:rPr>
                        <a:t>GB</a:t>
                      </a:r>
                    </a:p>
                  </a:txBody>
                  <a:tcPr marL="47145" marR="47145" marT="23573" marB="23573" anchor="ctr">
                    <a:lnL>
                      <a:noFill/>
                    </a:lnL>
                    <a:lnR>
                      <a:noFill/>
                    </a:lnR>
                    <a:lnT>
                      <a:noFill/>
                    </a:lnT>
                    <a:lnB>
                      <a:noFill/>
                    </a:lnB>
                  </a:tcPr>
                </a:tc>
                <a:tc>
                  <a:txBody>
                    <a:bodyPr/>
                    <a:lstStyle/>
                    <a:p>
                      <a:r>
                        <a:rPr lang="en-US" sz="900" dirty="0">
                          <a:solidFill>
                            <a:schemeClr val="bg1"/>
                          </a:solidFill>
                        </a:rPr>
                        <a:t>United Kingdom</a:t>
                      </a:r>
                    </a:p>
                  </a:txBody>
                  <a:tcPr marL="47145" marR="47145" marT="23573" marB="23573" anchor="ctr">
                    <a:lnL>
                      <a:noFill/>
                    </a:lnL>
                    <a:lnR>
                      <a:noFill/>
                    </a:lnR>
                    <a:lnT>
                      <a:noFill/>
                    </a:lnT>
                    <a:lnB>
                      <a:noFill/>
                    </a:lnB>
                  </a:tcPr>
                </a:tc>
              </a:tr>
              <a:tr h="182232">
                <a:tc>
                  <a:txBody>
                    <a:bodyPr/>
                    <a:lstStyle/>
                    <a:p>
                      <a:r>
                        <a:rPr lang="en-US" sz="900">
                          <a:solidFill>
                            <a:schemeClr val="bg1"/>
                          </a:solidFill>
                        </a:rPr>
                        <a:t>CV-CX</a:t>
                      </a:r>
                    </a:p>
                  </a:txBody>
                  <a:tcPr marL="47145" marR="47145" marT="23573" marB="23573" anchor="ctr">
                    <a:lnL>
                      <a:noFill/>
                    </a:lnL>
                    <a:lnR>
                      <a:noFill/>
                    </a:lnR>
                    <a:lnT>
                      <a:noFill/>
                    </a:lnT>
                    <a:lnB>
                      <a:noFill/>
                    </a:lnB>
                  </a:tcPr>
                </a:tc>
                <a:tc>
                  <a:txBody>
                    <a:bodyPr/>
                    <a:lstStyle/>
                    <a:p>
                      <a:r>
                        <a:rPr lang="en-US" sz="900" dirty="0">
                          <a:solidFill>
                            <a:schemeClr val="bg1"/>
                          </a:solidFill>
                        </a:rPr>
                        <a:t>Uruguay</a:t>
                      </a:r>
                    </a:p>
                  </a:txBody>
                  <a:tcPr marL="47145" marR="47145" marT="23573" marB="23573" anchor="ctr">
                    <a:lnL>
                      <a:noFill/>
                    </a:lnL>
                    <a:lnR>
                      <a:noFill/>
                    </a:lnR>
                    <a:lnT>
                      <a:noFill/>
                    </a:lnT>
                    <a:lnB>
                      <a:noFill/>
                    </a:lnB>
                  </a:tcPr>
                </a:tc>
              </a:tr>
              <a:tr h="182232">
                <a:tc>
                  <a:txBody>
                    <a:bodyPr/>
                    <a:lstStyle/>
                    <a:p>
                      <a:r>
                        <a:rPr lang="en-US" sz="900">
                          <a:solidFill>
                            <a:schemeClr val="bg1"/>
                          </a:solidFill>
                        </a:rPr>
                        <a:t>YV-YY</a:t>
                      </a:r>
                    </a:p>
                  </a:txBody>
                  <a:tcPr marL="47145" marR="47145" marT="23573" marB="23573" anchor="ctr">
                    <a:lnL>
                      <a:noFill/>
                    </a:lnL>
                    <a:lnR>
                      <a:noFill/>
                    </a:lnR>
                    <a:lnT>
                      <a:noFill/>
                    </a:lnT>
                    <a:lnB>
                      <a:noFill/>
                    </a:lnB>
                  </a:tcPr>
                </a:tc>
                <a:tc>
                  <a:txBody>
                    <a:bodyPr/>
                    <a:lstStyle/>
                    <a:p>
                      <a:r>
                        <a:rPr lang="en-US" sz="900" dirty="0">
                          <a:solidFill>
                            <a:schemeClr val="bg1"/>
                          </a:solidFill>
                        </a:rPr>
                        <a:t>Venezuela</a:t>
                      </a:r>
                    </a:p>
                  </a:txBody>
                  <a:tcPr marL="47145" marR="47145" marT="23573" marB="23573" anchor="ctr">
                    <a:lnL>
                      <a:noFill/>
                    </a:lnL>
                    <a:lnR>
                      <a:noFill/>
                    </a:lnR>
                    <a:lnT>
                      <a:noFill/>
                    </a:lnT>
                    <a:lnB>
                      <a:noFill/>
                    </a:lnB>
                  </a:tcPr>
                </a:tc>
              </a:tr>
              <a:tr h="182232">
                <a:tc>
                  <a:txBody>
                    <a:bodyPr/>
                    <a:lstStyle/>
                    <a:p>
                      <a:r>
                        <a:rPr lang="en-US" sz="900">
                          <a:solidFill>
                            <a:schemeClr val="bg1"/>
                          </a:solidFill>
                        </a:rPr>
                        <a:t>4U1ITU</a:t>
                      </a:r>
                    </a:p>
                  </a:txBody>
                  <a:tcPr marL="47145" marR="47145" marT="23573" marB="23573" anchor="ctr">
                    <a:lnL>
                      <a:noFill/>
                    </a:lnL>
                    <a:lnR>
                      <a:noFill/>
                    </a:lnR>
                    <a:lnT>
                      <a:noFill/>
                    </a:lnT>
                    <a:lnB>
                      <a:noFill/>
                    </a:lnB>
                  </a:tcPr>
                </a:tc>
                <a:tc>
                  <a:txBody>
                    <a:bodyPr/>
                    <a:lstStyle/>
                    <a:p>
                      <a:r>
                        <a:rPr lang="en-US" sz="900" dirty="0">
                          <a:solidFill>
                            <a:schemeClr val="bg1"/>
                          </a:solidFill>
                        </a:rPr>
                        <a:t>ITU - Geneva</a:t>
                      </a:r>
                    </a:p>
                  </a:txBody>
                  <a:tcPr marL="47145" marR="47145" marT="23573" marB="23573" anchor="ctr">
                    <a:lnL>
                      <a:noFill/>
                    </a:lnL>
                    <a:lnR>
                      <a:noFill/>
                    </a:lnR>
                    <a:lnT>
                      <a:noFill/>
                    </a:lnT>
                    <a:lnB>
                      <a:noFill/>
                    </a:lnB>
                  </a:tcPr>
                </a:tc>
              </a:tr>
              <a:tr h="182232">
                <a:tc>
                  <a:txBody>
                    <a:bodyPr/>
                    <a:lstStyle/>
                    <a:p>
                      <a:r>
                        <a:rPr lang="en-US" sz="900" dirty="0">
                          <a:solidFill>
                            <a:schemeClr val="bg1"/>
                          </a:solidFill>
                        </a:rPr>
                        <a:t>4U1VIC</a:t>
                      </a:r>
                    </a:p>
                  </a:txBody>
                  <a:tcPr marL="47145" marR="47145" marT="23573" marB="23573" anchor="ctr">
                    <a:lnL>
                      <a:noFill/>
                    </a:lnL>
                    <a:lnR>
                      <a:noFill/>
                    </a:lnR>
                    <a:lnT>
                      <a:noFill/>
                    </a:lnT>
                    <a:lnB>
                      <a:noFill/>
                    </a:lnB>
                  </a:tcPr>
                </a:tc>
                <a:tc>
                  <a:txBody>
                    <a:bodyPr/>
                    <a:lstStyle/>
                    <a:p>
                      <a:r>
                        <a:rPr lang="en-US" sz="900" dirty="0">
                          <a:solidFill>
                            <a:schemeClr val="bg1"/>
                          </a:solidFill>
                        </a:rPr>
                        <a:t>VIC - Vienna</a:t>
                      </a:r>
                    </a:p>
                  </a:txBody>
                  <a:tcPr marL="47145" marR="47145" marT="23573" marB="23573" anchor="ctr">
                    <a:lnL>
                      <a:noFill/>
                    </a:lnL>
                    <a:lnR>
                      <a:noFill/>
                    </a:lnR>
                    <a:lnT>
                      <a:noFill/>
                    </a:lnT>
                    <a:lnB>
                      <a:noFill/>
                    </a:lnB>
                  </a:tcPr>
                </a:tc>
              </a:tr>
            </a:tbl>
          </a:graphicData>
        </a:graphic>
      </p:graphicFrame>
      <p:sp>
        <p:nvSpPr>
          <p:cNvPr id="11" name="Rectangle 10"/>
          <p:cNvSpPr/>
          <p:nvPr/>
        </p:nvSpPr>
        <p:spPr>
          <a:xfrm>
            <a:off x="1828800" y="6027003"/>
            <a:ext cx="5410200" cy="369332"/>
          </a:xfrm>
          <a:prstGeom prst="rect">
            <a:avLst/>
          </a:prstGeom>
        </p:spPr>
        <p:txBody>
          <a:bodyPr wrap="square">
            <a:spAutoFit/>
          </a:bodyPr>
          <a:lstStyle/>
          <a:p>
            <a:r>
              <a:rPr lang="en-US" dirty="0">
                <a:solidFill>
                  <a:schemeClr val="bg1"/>
                </a:solidFill>
              </a:rPr>
              <a:t>http://www.arrl.org/third-party-operating-agreements</a:t>
            </a:r>
          </a:p>
        </p:txBody>
      </p:sp>
      <p:pic>
        <p:nvPicPr>
          <p:cNvPr id="2050" name="Picture 2" descr="http://lift2013.files.wordpress.com/2013/09/flags-globe-54142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41"/>
          <a:stretch/>
        </p:blipFill>
        <p:spPr bwMode="auto">
          <a:xfrm>
            <a:off x="3733800" y="2590800"/>
            <a:ext cx="1752600" cy="170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18942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E1C12    What </a:t>
            </a:r>
            <a:r>
              <a:rPr lang="en-US" dirty="0">
                <a:latin typeface="Arial Black" panose="020B0A04020102020204" pitchFamily="34" charset="0"/>
              </a:rPr>
              <a:t>types of communications may be transmitted to amateur stations in foreign countries?</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762000" y="2057400"/>
            <a:ext cx="7772400" cy="4114800"/>
          </a:xfrm>
        </p:spPr>
        <p:txBody>
          <a:bodyPr/>
          <a:lstStyle/>
          <a:p>
            <a:r>
              <a:rPr lang="en-US" i="1" dirty="0"/>
              <a:t>A. Business-related messages for non-profit organizations </a:t>
            </a:r>
            <a:endParaRPr lang="en-US" dirty="0"/>
          </a:p>
          <a:p>
            <a:r>
              <a:rPr lang="en-US" i="1" dirty="0"/>
              <a:t>B. Messages intended for connection to users of the maritime satellite service</a:t>
            </a:r>
            <a:endParaRPr lang="en-US" dirty="0"/>
          </a:p>
          <a:p>
            <a:r>
              <a:rPr lang="en-US" i="1" dirty="0"/>
              <a:t>C. Communications incidental to the purpose of the amateur service and remarks of a personal nature</a:t>
            </a:r>
            <a:endParaRPr lang="en-US" dirty="0"/>
          </a:p>
          <a:p>
            <a:r>
              <a:rPr lang="en-US" i="1" dirty="0"/>
              <a:t>D. All of these choices are correct</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84</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85771569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E1C12    What </a:t>
            </a:r>
            <a:r>
              <a:rPr lang="en-US" dirty="0">
                <a:latin typeface="Arial Black" panose="020B0A04020102020204" pitchFamily="34" charset="0"/>
              </a:rPr>
              <a:t>types of communications may be transmitted to amateur stations in foreign countries?</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762000" y="2057400"/>
            <a:ext cx="7772400" cy="4114800"/>
          </a:xfrm>
        </p:spPr>
        <p:txBody>
          <a:bodyPr/>
          <a:lstStyle/>
          <a:p>
            <a:r>
              <a:rPr lang="en-US" i="1" dirty="0"/>
              <a:t>A. Business-related messages for non-profit organizations </a:t>
            </a:r>
            <a:endParaRPr lang="en-US" dirty="0"/>
          </a:p>
          <a:p>
            <a:r>
              <a:rPr lang="en-US" i="1" dirty="0"/>
              <a:t>B. Messages intended for connection to users of the maritime satellite service</a:t>
            </a:r>
            <a:endParaRPr lang="en-US" dirty="0"/>
          </a:p>
          <a:p>
            <a:r>
              <a:rPr lang="en-US" b="1" i="1" dirty="0">
                <a:solidFill>
                  <a:srgbClr val="FFC000"/>
                </a:solidFill>
              </a:rPr>
              <a:t>C. Communications incidental to the purpose of the amateur service and remarks of a personal nature</a:t>
            </a:r>
          </a:p>
          <a:p>
            <a:r>
              <a:rPr lang="en-US" i="1" dirty="0"/>
              <a:t>D. All of these choices are correct</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85</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7874846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fontScale="90000"/>
          </a:bodyPr>
          <a:lstStyle/>
          <a:p>
            <a:r>
              <a:rPr lang="en-US" dirty="0">
                <a:latin typeface="Arial Black" panose="020B0A04020102020204" pitchFamily="34" charset="0"/>
              </a:rPr>
              <a:t>E1C13  </a:t>
            </a:r>
            <a:r>
              <a:rPr lang="en-US" dirty="0" smtClean="0">
                <a:latin typeface="Arial Black" panose="020B0A04020102020204" pitchFamily="34" charset="0"/>
              </a:rPr>
              <a:t>  Which </a:t>
            </a:r>
            <a:r>
              <a:rPr lang="en-US" dirty="0">
                <a:latin typeface="Arial Black" panose="020B0A04020102020204" pitchFamily="34" charset="0"/>
              </a:rPr>
              <a:t>of the following is required in order to operate in accordance with CEPT rules in foreign countries where permitted?</a:t>
            </a:r>
          </a:p>
        </p:txBody>
      </p:sp>
      <p:sp>
        <p:nvSpPr>
          <p:cNvPr id="3" name="Content Placeholder 2"/>
          <p:cNvSpPr>
            <a:spLocks noGrp="1"/>
          </p:cNvSpPr>
          <p:nvPr>
            <p:ph idx="1"/>
          </p:nvPr>
        </p:nvSpPr>
        <p:spPr>
          <a:xfrm>
            <a:off x="457200" y="2590800"/>
            <a:ext cx="8229600" cy="3535363"/>
          </a:xfrm>
        </p:spPr>
        <p:txBody>
          <a:bodyPr/>
          <a:lstStyle/>
          <a:p>
            <a:pPr marL="0" indent="0">
              <a:buNone/>
            </a:pPr>
            <a:r>
              <a:rPr lang="en-US" i="1" dirty="0"/>
              <a:t>A. You must identify in the official language of the country in which you are operating</a:t>
            </a:r>
          </a:p>
          <a:p>
            <a:pPr marL="0" indent="0">
              <a:buNone/>
            </a:pPr>
            <a:r>
              <a:rPr lang="en-US" i="1" dirty="0"/>
              <a:t>B. The U.S. embassy must approve of your operation</a:t>
            </a:r>
          </a:p>
          <a:p>
            <a:pPr marL="0" indent="0">
              <a:buNone/>
            </a:pPr>
            <a:r>
              <a:rPr lang="en-US" i="1" dirty="0" smtClean="0"/>
              <a:t>C. You must bring a copy of FCC Public Notice DA 11-221</a:t>
            </a:r>
            <a:endParaRPr lang="en-US" i="1" dirty="0"/>
          </a:p>
          <a:p>
            <a:pPr marL="0" indent="0">
              <a:buNone/>
            </a:pPr>
            <a:r>
              <a:rPr lang="en-US" i="1" dirty="0"/>
              <a:t>D. You must append "/CEPT" to your call sign</a:t>
            </a:r>
          </a:p>
          <a:p>
            <a:pPr marL="0" indent="0">
              <a:buNone/>
            </a:pPr>
            <a:endParaRPr lang="en-US" i="1" dirty="0"/>
          </a:p>
          <a:p>
            <a:pPr marL="0" indent="0">
              <a:buNone/>
            </a:pPr>
            <a:endParaRPr lang="en-US" i="1" dirty="0"/>
          </a:p>
        </p:txBody>
      </p:sp>
      <p:sp>
        <p:nvSpPr>
          <p:cNvPr id="4" name="Slide Number Placeholder 3"/>
          <p:cNvSpPr>
            <a:spLocks noGrp="1"/>
          </p:cNvSpPr>
          <p:nvPr>
            <p:ph type="sldNum" sz="quarter" idx="10"/>
          </p:nvPr>
        </p:nvSpPr>
        <p:spPr/>
        <p:txBody>
          <a:bodyPr/>
          <a:lstStyle/>
          <a:p>
            <a:pPr>
              <a:defRPr/>
            </a:pPr>
            <a:fld id="{EE2FADA9-BD11-4CF7-8388-13663CD88AE6}" type="slidenum">
              <a:rPr lang="en-US" smtClean="0"/>
              <a:pPr>
                <a:defRPr/>
              </a:pPr>
              <a:t>86</a:t>
            </a:fld>
            <a:r>
              <a:rPr lang="en-US" smtClean="0"/>
              <a:t>/155</a:t>
            </a:r>
            <a:endParaRPr lang="en-US" dirty="0"/>
          </a:p>
        </p:txBody>
      </p:sp>
      <p:sp>
        <p:nvSpPr>
          <p:cNvPr id="5" name="Footer Placeholder 4"/>
          <p:cNvSpPr>
            <a:spLocks noGrp="1"/>
          </p:cNvSpPr>
          <p:nvPr>
            <p:ph type="ftr" sz="quarter" idx="11"/>
          </p:nvPr>
        </p:nvSpPr>
        <p:spPr/>
        <p:txBody>
          <a:bodyPr/>
          <a:lstStyle/>
          <a:p>
            <a:pPr>
              <a:defRPr/>
            </a:pPr>
            <a:r>
              <a:rPr lang="en-US" smtClean="0"/>
              <a:t>Commission Rules</a:t>
            </a:r>
            <a:endParaRPr lang="en-US"/>
          </a:p>
        </p:txBody>
      </p:sp>
    </p:spTree>
    <p:extLst>
      <p:ext uri="{BB962C8B-B14F-4D97-AF65-F5344CB8AC3E}">
        <p14:creationId xmlns:p14="http://schemas.microsoft.com/office/powerpoint/2010/main" val="35803435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fontScale="90000"/>
          </a:bodyPr>
          <a:lstStyle/>
          <a:p>
            <a:r>
              <a:rPr lang="en-US" dirty="0">
                <a:latin typeface="Arial Black" panose="020B0A04020102020204" pitchFamily="34" charset="0"/>
              </a:rPr>
              <a:t>E1C13  </a:t>
            </a:r>
            <a:r>
              <a:rPr lang="en-US" dirty="0" smtClean="0">
                <a:latin typeface="Arial Black" panose="020B0A04020102020204" pitchFamily="34" charset="0"/>
              </a:rPr>
              <a:t>  Which </a:t>
            </a:r>
            <a:r>
              <a:rPr lang="en-US" dirty="0">
                <a:latin typeface="Arial Black" panose="020B0A04020102020204" pitchFamily="34" charset="0"/>
              </a:rPr>
              <a:t>of the following is required in order to operate in accordance with CEPT rules in foreign countries where permitted?</a:t>
            </a:r>
          </a:p>
        </p:txBody>
      </p:sp>
      <p:sp>
        <p:nvSpPr>
          <p:cNvPr id="3" name="Content Placeholder 2"/>
          <p:cNvSpPr>
            <a:spLocks noGrp="1"/>
          </p:cNvSpPr>
          <p:nvPr>
            <p:ph idx="1"/>
          </p:nvPr>
        </p:nvSpPr>
        <p:spPr>
          <a:xfrm>
            <a:off x="457200" y="2590800"/>
            <a:ext cx="8229600" cy="3535363"/>
          </a:xfrm>
        </p:spPr>
        <p:txBody>
          <a:bodyPr/>
          <a:lstStyle/>
          <a:p>
            <a:pPr marL="0" indent="0">
              <a:buNone/>
            </a:pPr>
            <a:r>
              <a:rPr lang="en-US" i="1" dirty="0"/>
              <a:t>A. You must identify in the official language of the country in which you are operating</a:t>
            </a:r>
          </a:p>
          <a:p>
            <a:pPr marL="0" indent="0">
              <a:buNone/>
            </a:pPr>
            <a:r>
              <a:rPr lang="en-US" i="1" dirty="0"/>
              <a:t>B. The U.S. embassy must approve of your operation</a:t>
            </a:r>
          </a:p>
          <a:p>
            <a:pPr marL="0" indent="0">
              <a:buNone/>
            </a:pPr>
            <a:r>
              <a:rPr lang="en-US" b="1" i="1" dirty="0">
                <a:solidFill>
                  <a:srgbClr val="FFC000"/>
                </a:solidFill>
              </a:rPr>
              <a:t>C. You must bring a copy of FCC Public Notice DA 11-221</a:t>
            </a:r>
          </a:p>
          <a:p>
            <a:pPr marL="0" indent="0">
              <a:buNone/>
            </a:pPr>
            <a:r>
              <a:rPr lang="en-US" i="1" dirty="0"/>
              <a:t>D. You must append "/CEPT" to your call sign</a:t>
            </a:r>
          </a:p>
          <a:p>
            <a:pPr marL="0" indent="0">
              <a:buNone/>
            </a:pPr>
            <a:endParaRPr lang="en-US" i="1" dirty="0"/>
          </a:p>
          <a:p>
            <a:pPr marL="0" indent="0">
              <a:buNone/>
            </a:pPr>
            <a:endParaRPr lang="en-US" i="1" dirty="0"/>
          </a:p>
        </p:txBody>
      </p:sp>
      <p:sp>
        <p:nvSpPr>
          <p:cNvPr id="4" name="Slide Number Placeholder 3"/>
          <p:cNvSpPr>
            <a:spLocks noGrp="1"/>
          </p:cNvSpPr>
          <p:nvPr>
            <p:ph type="sldNum" sz="quarter" idx="10"/>
          </p:nvPr>
        </p:nvSpPr>
        <p:spPr/>
        <p:txBody>
          <a:bodyPr/>
          <a:lstStyle/>
          <a:p>
            <a:pPr>
              <a:defRPr/>
            </a:pPr>
            <a:fld id="{EE2FADA9-BD11-4CF7-8388-13663CD88AE6}" type="slidenum">
              <a:rPr lang="en-US" smtClean="0"/>
              <a:pPr>
                <a:defRPr/>
              </a:pPr>
              <a:t>87</a:t>
            </a:fld>
            <a:r>
              <a:rPr lang="en-US" smtClean="0"/>
              <a:t>/155</a:t>
            </a:r>
            <a:endParaRPr lang="en-US" dirty="0"/>
          </a:p>
        </p:txBody>
      </p:sp>
      <p:sp>
        <p:nvSpPr>
          <p:cNvPr id="5" name="Footer Placeholder 4"/>
          <p:cNvSpPr>
            <a:spLocks noGrp="1"/>
          </p:cNvSpPr>
          <p:nvPr>
            <p:ph type="ftr" sz="quarter" idx="11"/>
          </p:nvPr>
        </p:nvSpPr>
        <p:spPr/>
        <p:txBody>
          <a:bodyPr/>
          <a:lstStyle/>
          <a:p>
            <a:pPr>
              <a:defRPr/>
            </a:pPr>
            <a:r>
              <a:rPr lang="en-US" smtClean="0"/>
              <a:t>Commission Rules</a:t>
            </a:r>
            <a:endParaRPr lang="en-US"/>
          </a:p>
        </p:txBody>
      </p:sp>
    </p:spTree>
    <p:extLst>
      <p:ext uri="{BB962C8B-B14F-4D97-AF65-F5344CB8AC3E}">
        <p14:creationId xmlns:p14="http://schemas.microsoft.com/office/powerpoint/2010/main" val="297220440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E1D Amateur Satellite </a:t>
            </a:r>
          </a:p>
        </p:txBody>
      </p:sp>
      <p:sp>
        <p:nvSpPr>
          <p:cNvPr id="3" name="Subtitle 2"/>
          <p:cNvSpPr>
            <a:spLocks noGrp="1"/>
          </p:cNvSpPr>
          <p:nvPr>
            <p:ph type="subTitle" idx="1"/>
          </p:nvPr>
        </p:nvSpPr>
        <p:spPr/>
        <p:txBody>
          <a:bodyPr/>
          <a:lstStyle/>
          <a:p>
            <a:pPr algn="ctr"/>
            <a:r>
              <a:rPr lang="en-US" dirty="0"/>
              <a:t>definitions and purpose; license requirements for space stations; available frequencies and bands; telecommand and telemetry operations; </a:t>
            </a:r>
            <a:r>
              <a:rPr lang="en-US" dirty="0" smtClean="0"/>
              <a:t>restrictions, </a:t>
            </a:r>
            <a:r>
              <a:rPr lang="en-US" dirty="0"/>
              <a:t>and special provisions; notification requirements</a:t>
            </a:r>
          </a:p>
        </p:txBody>
      </p:sp>
      <p:sp>
        <p:nvSpPr>
          <p:cNvPr id="4" name="Slide Number Placeholder 3"/>
          <p:cNvSpPr>
            <a:spLocks noGrp="1"/>
          </p:cNvSpPr>
          <p:nvPr>
            <p:ph type="sldNum" sz="quarter" idx="12"/>
          </p:nvPr>
        </p:nvSpPr>
        <p:spPr/>
        <p:txBody>
          <a:bodyPr/>
          <a:lstStyle/>
          <a:p>
            <a:fld id="{5A2483EB-AB9C-40AC-9AA1-C2AD9590A9DB}" type="slidenum">
              <a:rPr lang="en-US" smtClean="0"/>
              <a:t>88</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5697186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E1D01  </a:t>
            </a:r>
            <a:r>
              <a:rPr lang="en-US" dirty="0" smtClean="0">
                <a:latin typeface="Arial Black" panose="020B0A04020102020204" pitchFamily="34" charset="0"/>
              </a:rPr>
              <a:t>  What </a:t>
            </a:r>
            <a:r>
              <a:rPr lang="en-US" dirty="0">
                <a:latin typeface="Arial Black" panose="020B0A04020102020204" pitchFamily="34" charset="0"/>
              </a:rPr>
              <a:t>is the definition of the term telemetry?</a:t>
            </a:r>
          </a:p>
        </p:txBody>
      </p:sp>
      <p:sp>
        <p:nvSpPr>
          <p:cNvPr id="3" name="Subtitle 2"/>
          <p:cNvSpPr>
            <a:spLocks noGrp="1"/>
          </p:cNvSpPr>
          <p:nvPr>
            <p:ph type="subTitle" idx="1"/>
          </p:nvPr>
        </p:nvSpPr>
        <p:spPr>
          <a:xfrm>
            <a:off x="533400" y="2514600"/>
            <a:ext cx="8001000" cy="3657600"/>
          </a:xfrm>
        </p:spPr>
        <p:txBody>
          <a:bodyPr>
            <a:normAutofit/>
          </a:bodyPr>
          <a:lstStyle/>
          <a:p>
            <a:r>
              <a:rPr lang="en-US" i="1" dirty="0"/>
              <a:t>A. One-way transmission of measurements at a distance from the measuring instrument</a:t>
            </a:r>
            <a:endParaRPr lang="en-US" dirty="0"/>
          </a:p>
          <a:p>
            <a:r>
              <a:rPr lang="en-US" i="1" dirty="0"/>
              <a:t>B. Two-way radiotelephone transmissions in excess of 1000 feet </a:t>
            </a:r>
            <a:endParaRPr lang="en-US" dirty="0"/>
          </a:p>
          <a:p>
            <a:r>
              <a:rPr lang="en-US" i="1" dirty="0"/>
              <a:t>C. Two-way single channel transmissions of data</a:t>
            </a:r>
            <a:endParaRPr lang="en-US" dirty="0"/>
          </a:p>
          <a:p>
            <a:r>
              <a:rPr lang="en-US" i="1" dirty="0"/>
              <a:t>D. One-way transmission that initiates, modifies, or terminates the functions of a device at a distance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89</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578126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514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E1A03  </a:t>
            </a:r>
            <a:r>
              <a:rPr lang="en-US" dirty="0" smtClean="0">
                <a:latin typeface="Arial Black" panose="020B0A04020102020204" pitchFamily="34" charset="0"/>
              </a:rPr>
              <a:t>  With </a:t>
            </a:r>
            <a:r>
              <a:rPr lang="en-US" dirty="0">
                <a:latin typeface="Arial Black" panose="020B0A04020102020204" pitchFamily="34" charset="0"/>
              </a:rPr>
              <a:t>your transceiver displaying the carrier frequency of phone signals, you hear </a:t>
            </a:r>
            <a:r>
              <a:rPr lang="en-US" dirty="0" smtClean="0">
                <a:latin typeface="Arial Black" panose="020B0A04020102020204" pitchFamily="34" charset="0"/>
              </a:rPr>
              <a:t>a station calling CQ </a:t>
            </a:r>
            <a:r>
              <a:rPr lang="en-US" dirty="0">
                <a:latin typeface="Arial Black" panose="020B0A04020102020204" pitchFamily="34" charset="0"/>
              </a:rPr>
              <a:t>on 14.349 MHz USB. Is it legal to return the call using upper sideband on the same frequency?</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762000" y="2667000"/>
            <a:ext cx="7772400" cy="3505200"/>
          </a:xfrm>
        </p:spPr>
        <p:txBody>
          <a:bodyPr/>
          <a:lstStyle/>
          <a:p>
            <a:r>
              <a:rPr lang="en-US" i="1" dirty="0"/>
              <a:t>A. Yes, because </a:t>
            </a:r>
            <a:r>
              <a:rPr lang="en-US" i="1" dirty="0" smtClean="0"/>
              <a:t>you were not the station calling CQ</a:t>
            </a:r>
            <a:endParaRPr lang="en-US" dirty="0"/>
          </a:p>
          <a:p>
            <a:r>
              <a:rPr lang="en-US" i="1" dirty="0"/>
              <a:t>B. Yes, because the displayed frequency is within the 20 meter band</a:t>
            </a:r>
            <a:endParaRPr lang="en-US" dirty="0"/>
          </a:p>
          <a:p>
            <a:r>
              <a:rPr lang="en-US" i="1" dirty="0"/>
              <a:t>C. No</a:t>
            </a:r>
            <a:r>
              <a:rPr lang="en-US" i="1" dirty="0" smtClean="0"/>
              <a:t>, the sideband will </a:t>
            </a:r>
            <a:r>
              <a:rPr lang="en-US" i="1" dirty="0"/>
              <a:t>extend beyond the band </a:t>
            </a:r>
            <a:r>
              <a:rPr lang="en-US" i="1" dirty="0" smtClean="0"/>
              <a:t>edge </a:t>
            </a:r>
            <a:endParaRPr lang="en-US" dirty="0"/>
          </a:p>
          <a:p>
            <a:r>
              <a:rPr lang="en-US" i="1" dirty="0"/>
              <a:t>D. No, </a:t>
            </a:r>
            <a:r>
              <a:rPr lang="en-US" i="1" dirty="0" smtClean="0"/>
              <a:t>U.S. </a:t>
            </a:r>
            <a:r>
              <a:rPr lang="en-US" i="1" dirty="0"/>
              <a:t>stations are not permitted to use phone emissions above 14.340 MHz</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51979823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E1D01  </a:t>
            </a:r>
            <a:r>
              <a:rPr lang="en-US" dirty="0" smtClean="0">
                <a:latin typeface="Arial Black" panose="020B0A04020102020204" pitchFamily="34" charset="0"/>
              </a:rPr>
              <a:t>  What </a:t>
            </a:r>
            <a:r>
              <a:rPr lang="en-US" dirty="0">
                <a:latin typeface="Arial Black" panose="020B0A04020102020204" pitchFamily="34" charset="0"/>
              </a:rPr>
              <a:t>is the definition of the term telemetry?</a:t>
            </a:r>
          </a:p>
        </p:txBody>
      </p:sp>
      <p:sp>
        <p:nvSpPr>
          <p:cNvPr id="3" name="Subtitle 2"/>
          <p:cNvSpPr>
            <a:spLocks noGrp="1"/>
          </p:cNvSpPr>
          <p:nvPr>
            <p:ph type="subTitle" idx="1"/>
          </p:nvPr>
        </p:nvSpPr>
        <p:spPr>
          <a:xfrm>
            <a:off x="533400" y="2514600"/>
            <a:ext cx="8001000" cy="3657600"/>
          </a:xfrm>
        </p:spPr>
        <p:txBody>
          <a:bodyPr>
            <a:normAutofit/>
          </a:bodyPr>
          <a:lstStyle/>
          <a:p>
            <a:r>
              <a:rPr lang="en-US" sz="2800" b="1" i="1" dirty="0">
                <a:solidFill>
                  <a:srgbClr val="FFC000"/>
                </a:solidFill>
              </a:rPr>
              <a:t>A. One-way transmission of measurements at a distance from the measuring instrument</a:t>
            </a:r>
            <a:endParaRPr lang="en-US" sz="2800" b="1" dirty="0">
              <a:solidFill>
                <a:srgbClr val="FFC000"/>
              </a:solidFill>
            </a:endParaRPr>
          </a:p>
          <a:p>
            <a:r>
              <a:rPr lang="en-US" i="1" dirty="0"/>
              <a:t>B. Two-way radiotelephone transmissions in excess of 1000 feet </a:t>
            </a:r>
            <a:endParaRPr lang="en-US" dirty="0"/>
          </a:p>
          <a:p>
            <a:r>
              <a:rPr lang="en-US" i="1" dirty="0"/>
              <a:t>C. Two-way single channel transmissions of data</a:t>
            </a:r>
            <a:endParaRPr lang="en-US" dirty="0"/>
          </a:p>
          <a:p>
            <a:r>
              <a:rPr lang="en-US" i="1" dirty="0"/>
              <a:t>D. One-way transmission that initiates, modifies, or terminates the functions of a device at a distance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90</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130501091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2483EB-AB9C-40AC-9AA1-C2AD9590A9DB}" type="slidenum">
              <a:rPr lang="en-US" smtClean="0"/>
              <a:t>91</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609600"/>
            <a:ext cx="4572000" cy="213360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3448" t="13725" r="32897" b="24850"/>
          <a:stretch/>
        </p:blipFill>
        <p:spPr>
          <a:xfrm>
            <a:off x="4800600" y="2819400"/>
            <a:ext cx="4088524" cy="351045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898567"/>
            <a:ext cx="4572000" cy="3352121"/>
          </a:xfrm>
          <a:prstGeom prst="rect">
            <a:avLst/>
          </a:prstGeom>
        </p:spPr>
      </p:pic>
      <p:sp>
        <p:nvSpPr>
          <p:cNvPr id="9" name="TextBox 8"/>
          <p:cNvSpPr txBox="1"/>
          <p:nvPr/>
        </p:nvSpPr>
        <p:spPr>
          <a:xfrm>
            <a:off x="2819400" y="24825"/>
            <a:ext cx="3596882" cy="584775"/>
          </a:xfrm>
          <a:prstGeom prst="rect">
            <a:avLst/>
          </a:prstGeom>
          <a:noFill/>
        </p:spPr>
        <p:txBody>
          <a:bodyPr wrap="none" rtlCol="0">
            <a:spAutoFit/>
          </a:bodyPr>
          <a:lstStyle/>
          <a:p>
            <a:r>
              <a:rPr lang="en-US" sz="3200" dirty="0">
                <a:solidFill>
                  <a:schemeClr val="bg1">
                    <a:lumMod val="95000"/>
                    <a:lumOff val="5000"/>
                  </a:schemeClr>
                </a:solidFill>
                <a:latin typeface="Arial Black" panose="020B0A04020102020204" pitchFamily="34" charset="0"/>
                <a:ea typeface="+mj-ea"/>
                <a:cs typeface="+mj-cs"/>
              </a:rPr>
              <a:t>Ham </a:t>
            </a:r>
            <a:r>
              <a:rPr lang="en-US" sz="3200" dirty="0" smtClean="0">
                <a:solidFill>
                  <a:schemeClr val="bg1">
                    <a:lumMod val="95000"/>
                    <a:lumOff val="5000"/>
                  </a:schemeClr>
                </a:solidFill>
                <a:latin typeface="Arial Black" panose="020B0A04020102020204" pitchFamily="34" charset="0"/>
                <a:ea typeface="+mj-ea"/>
                <a:cs typeface="+mj-cs"/>
              </a:rPr>
              <a:t>Satellite's</a:t>
            </a:r>
            <a:endParaRPr lang="en-US" sz="3200" dirty="0">
              <a:solidFill>
                <a:schemeClr val="bg1">
                  <a:lumMod val="95000"/>
                  <a:lumOff val="5000"/>
                </a:schemeClr>
              </a:solidFill>
              <a:latin typeface="Arial Black" panose="020B0A04020102020204" pitchFamily="34" charset="0"/>
              <a:ea typeface="+mj-ea"/>
              <a:cs typeface="+mj-cs"/>
            </a:endParaRPr>
          </a:p>
        </p:txBody>
      </p:sp>
    </p:spTree>
    <p:extLst>
      <p:ext uri="{BB962C8B-B14F-4D97-AF65-F5344CB8AC3E}">
        <p14:creationId xmlns:p14="http://schemas.microsoft.com/office/powerpoint/2010/main" val="322131565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E1D02  </a:t>
            </a:r>
            <a:r>
              <a:rPr lang="en-US" dirty="0" smtClean="0">
                <a:latin typeface="Arial Black" panose="020B0A04020102020204" pitchFamily="34" charset="0"/>
              </a:rPr>
              <a:t>  What </a:t>
            </a:r>
            <a:r>
              <a:rPr lang="en-US" dirty="0">
                <a:latin typeface="Arial Black" panose="020B0A04020102020204" pitchFamily="34" charset="0"/>
              </a:rPr>
              <a:t>is the amateur satellite service?</a:t>
            </a:r>
          </a:p>
        </p:txBody>
      </p:sp>
      <p:sp>
        <p:nvSpPr>
          <p:cNvPr id="3" name="Subtitle 2"/>
          <p:cNvSpPr>
            <a:spLocks noGrp="1"/>
          </p:cNvSpPr>
          <p:nvPr>
            <p:ph type="subTitle" idx="1"/>
          </p:nvPr>
        </p:nvSpPr>
        <p:spPr>
          <a:xfrm>
            <a:off x="533400" y="2057400"/>
            <a:ext cx="8077200" cy="4114800"/>
          </a:xfrm>
        </p:spPr>
        <p:txBody>
          <a:bodyPr>
            <a:normAutofit/>
          </a:bodyPr>
          <a:lstStyle/>
          <a:p>
            <a:r>
              <a:rPr lang="en-US" i="1" dirty="0"/>
              <a:t>A. A radio navigation service using satellites for the purpose of self training, intercommunication and technical studies carried out by amateurs</a:t>
            </a:r>
            <a:endParaRPr lang="en-US" dirty="0"/>
          </a:p>
          <a:p>
            <a:r>
              <a:rPr lang="en-US" i="1" dirty="0"/>
              <a:t>B. A spacecraft launching service for amateur-built satellites</a:t>
            </a:r>
            <a:endParaRPr lang="en-US" dirty="0"/>
          </a:p>
          <a:p>
            <a:r>
              <a:rPr lang="en-US" i="1" dirty="0"/>
              <a:t>C. A radio communications service using amateur radio stations on satellites</a:t>
            </a:r>
            <a:endParaRPr lang="en-US" dirty="0"/>
          </a:p>
          <a:p>
            <a:r>
              <a:rPr lang="en-US" i="1" dirty="0"/>
              <a:t>D. A radio communications service using stations on Earth satellites for public service broadcast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92</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7754503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E1D02  </a:t>
            </a:r>
            <a:r>
              <a:rPr lang="en-US" dirty="0" smtClean="0">
                <a:latin typeface="Arial Black" panose="020B0A04020102020204" pitchFamily="34" charset="0"/>
              </a:rPr>
              <a:t>  What </a:t>
            </a:r>
            <a:r>
              <a:rPr lang="en-US" dirty="0">
                <a:latin typeface="Arial Black" panose="020B0A04020102020204" pitchFamily="34" charset="0"/>
              </a:rPr>
              <a:t>is the amateur satellite service?</a:t>
            </a:r>
          </a:p>
        </p:txBody>
      </p:sp>
      <p:sp>
        <p:nvSpPr>
          <p:cNvPr id="3" name="Subtitle 2"/>
          <p:cNvSpPr>
            <a:spLocks noGrp="1"/>
          </p:cNvSpPr>
          <p:nvPr>
            <p:ph type="subTitle" idx="1"/>
          </p:nvPr>
        </p:nvSpPr>
        <p:spPr>
          <a:xfrm>
            <a:off x="533400" y="2057400"/>
            <a:ext cx="8077200" cy="4114800"/>
          </a:xfrm>
        </p:spPr>
        <p:txBody>
          <a:bodyPr>
            <a:normAutofit/>
          </a:bodyPr>
          <a:lstStyle/>
          <a:p>
            <a:r>
              <a:rPr lang="en-US" i="1" dirty="0"/>
              <a:t>A. A radio navigation service using satellites for the purpose of self training, intercommunication and technical studies carried out by amateurs</a:t>
            </a:r>
            <a:endParaRPr lang="en-US" dirty="0"/>
          </a:p>
          <a:p>
            <a:r>
              <a:rPr lang="en-US" i="1" dirty="0"/>
              <a:t>B. A spacecraft launching service for amateur-built satellites</a:t>
            </a:r>
            <a:endParaRPr lang="en-US" dirty="0"/>
          </a:p>
          <a:p>
            <a:r>
              <a:rPr lang="en-US" sz="2800" b="1" i="1" dirty="0">
                <a:solidFill>
                  <a:srgbClr val="FFC000"/>
                </a:solidFill>
              </a:rPr>
              <a:t>C. A radio communications service using amateur radio stations on satellites</a:t>
            </a:r>
            <a:endParaRPr lang="en-US" sz="2800" b="1" dirty="0">
              <a:solidFill>
                <a:srgbClr val="FFC000"/>
              </a:solidFill>
            </a:endParaRPr>
          </a:p>
          <a:p>
            <a:r>
              <a:rPr lang="en-US" i="1" dirty="0"/>
              <a:t>D. A radio communications service using stations on Earth satellites for public service broadcast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93</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34303866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E2FADA9-BD11-4CF7-8388-13663CD88AE6}" type="slidenum">
              <a:rPr lang="en-US" smtClean="0"/>
              <a:pPr>
                <a:defRPr/>
              </a:pPr>
              <a:t>94</a:t>
            </a:fld>
            <a:r>
              <a:rPr lang="en-US" smtClean="0"/>
              <a:t>/155</a:t>
            </a:r>
            <a:endParaRPr lang="en-US" dirty="0"/>
          </a:p>
        </p:txBody>
      </p:sp>
      <p:sp>
        <p:nvSpPr>
          <p:cNvPr id="5" name="Footer Placeholder 4"/>
          <p:cNvSpPr>
            <a:spLocks noGrp="1"/>
          </p:cNvSpPr>
          <p:nvPr>
            <p:ph type="ftr" sz="quarter" idx="11"/>
          </p:nvPr>
        </p:nvSpPr>
        <p:spPr/>
        <p:txBody>
          <a:bodyPr/>
          <a:lstStyle/>
          <a:p>
            <a:pPr>
              <a:defRPr/>
            </a:pPr>
            <a:r>
              <a:rPr lang="en-US" smtClean="0"/>
              <a:t>Commission Rules</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5810250" cy="5744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349695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E1D03  </a:t>
            </a:r>
            <a:r>
              <a:rPr lang="en-US" dirty="0" smtClean="0">
                <a:latin typeface="Arial Black" panose="020B0A04020102020204" pitchFamily="34" charset="0"/>
              </a:rPr>
              <a:t>  What </a:t>
            </a:r>
            <a:r>
              <a:rPr lang="en-US" dirty="0">
                <a:latin typeface="Arial Black" panose="020B0A04020102020204" pitchFamily="34" charset="0"/>
              </a:rPr>
              <a:t>is a telecommand station in the amateur satellite service?</a:t>
            </a:r>
          </a:p>
        </p:txBody>
      </p:sp>
      <p:sp>
        <p:nvSpPr>
          <p:cNvPr id="3" name="Subtitle 2"/>
          <p:cNvSpPr>
            <a:spLocks noGrp="1"/>
          </p:cNvSpPr>
          <p:nvPr>
            <p:ph type="subTitle" idx="1"/>
          </p:nvPr>
        </p:nvSpPr>
        <p:spPr>
          <a:xfrm>
            <a:off x="457200" y="2133600"/>
            <a:ext cx="8305800" cy="4038600"/>
          </a:xfrm>
        </p:spPr>
        <p:txBody>
          <a:bodyPr>
            <a:normAutofit/>
          </a:bodyPr>
          <a:lstStyle/>
          <a:p>
            <a:r>
              <a:rPr lang="en-US" i="1" dirty="0"/>
              <a:t>A. An amateur station located on the Earth’s surface for </a:t>
            </a:r>
            <a:r>
              <a:rPr lang="en-US" i="1" dirty="0" smtClean="0"/>
              <a:t>communication </a:t>
            </a:r>
            <a:r>
              <a:rPr lang="en-US" i="1" dirty="0"/>
              <a:t>with other Earth stations by means of Earth satellites</a:t>
            </a:r>
            <a:endParaRPr lang="en-US" dirty="0"/>
          </a:p>
          <a:p>
            <a:r>
              <a:rPr lang="en-US" i="1" dirty="0"/>
              <a:t>B. An amateur station that transmits communications to initiate, modify or terminate functions of a space station</a:t>
            </a:r>
            <a:endParaRPr lang="en-US" dirty="0"/>
          </a:p>
          <a:p>
            <a:r>
              <a:rPr lang="en-US" i="1" dirty="0"/>
              <a:t>C. An amateur station located more than 50 km above the Earth’s surface</a:t>
            </a:r>
            <a:endParaRPr lang="en-US" dirty="0"/>
          </a:p>
          <a:p>
            <a:r>
              <a:rPr lang="en-US" i="1" dirty="0"/>
              <a:t>D. An amateur station that transmits telemetry consisting of measurements of upper </a:t>
            </a:r>
            <a:r>
              <a:rPr lang="en-US" i="1" dirty="0" smtClean="0"/>
              <a:t>atmosphere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95</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200137369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E1D03  </a:t>
            </a:r>
            <a:r>
              <a:rPr lang="en-US" dirty="0" smtClean="0">
                <a:latin typeface="Arial Black" panose="020B0A04020102020204" pitchFamily="34" charset="0"/>
              </a:rPr>
              <a:t>  What </a:t>
            </a:r>
            <a:r>
              <a:rPr lang="en-US" dirty="0">
                <a:latin typeface="Arial Black" panose="020B0A04020102020204" pitchFamily="34" charset="0"/>
              </a:rPr>
              <a:t>is a telecommand station in the amateur satellite service?</a:t>
            </a:r>
          </a:p>
        </p:txBody>
      </p:sp>
      <p:sp>
        <p:nvSpPr>
          <p:cNvPr id="3" name="Subtitle 2"/>
          <p:cNvSpPr>
            <a:spLocks noGrp="1"/>
          </p:cNvSpPr>
          <p:nvPr>
            <p:ph type="subTitle" idx="1"/>
          </p:nvPr>
        </p:nvSpPr>
        <p:spPr>
          <a:xfrm>
            <a:off x="457200" y="2133600"/>
            <a:ext cx="8305800" cy="4038600"/>
          </a:xfrm>
        </p:spPr>
        <p:txBody>
          <a:bodyPr>
            <a:normAutofit lnSpcReduction="10000"/>
          </a:bodyPr>
          <a:lstStyle/>
          <a:p>
            <a:r>
              <a:rPr lang="en-US" i="1" dirty="0"/>
              <a:t>A. An amateur station located on the Earth’s surface for </a:t>
            </a:r>
            <a:r>
              <a:rPr lang="en-US" i="1" dirty="0" smtClean="0"/>
              <a:t>communication </a:t>
            </a:r>
            <a:r>
              <a:rPr lang="en-US" i="1" dirty="0"/>
              <a:t>with other Earth stations by means of Earth satellites</a:t>
            </a:r>
            <a:endParaRPr lang="en-US" dirty="0"/>
          </a:p>
          <a:p>
            <a:r>
              <a:rPr lang="en-US" sz="2800" b="1" i="1" dirty="0">
                <a:solidFill>
                  <a:srgbClr val="FFC000"/>
                </a:solidFill>
              </a:rPr>
              <a:t>B. An amateur station that transmits communications to initiate, modify or terminate functions of a space station</a:t>
            </a:r>
            <a:endParaRPr lang="en-US" sz="2800" b="1" dirty="0">
              <a:solidFill>
                <a:srgbClr val="FFC000"/>
              </a:solidFill>
            </a:endParaRPr>
          </a:p>
          <a:p>
            <a:r>
              <a:rPr lang="en-US" i="1" dirty="0"/>
              <a:t>C. An amateur station located more than 50 km above the Earth’s surface</a:t>
            </a:r>
            <a:endParaRPr lang="en-US" dirty="0"/>
          </a:p>
          <a:p>
            <a:r>
              <a:rPr lang="en-US" i="1" dirty="0"/>
              <a:t>D. An amateur station that transmits telemetry consisting of measurements of upper </a:t>
            </a:r>
            <a:r>
              <a:rPr lang="en-US" i="1" dirty="0" smtClean="0"/>
              <a:t>atmosphere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96</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98700556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E1D04  </a:t>
            </a:r>
            <a:r>
              <a:rPr lang="en-US" dirty="0" smtClean="0">
                <a:latin typeface="Arial Black" panose="020B0A04020102020204" pitchFamily="34" charset="0"/>
              </a:rPr>
              <a:t>   What </a:t>
            </a:r>
            <a:r>
              <a:rPr lang="en-US" dirty="0">
                <a:latin typeface="Arial Black" panose="020B0A04020102020204" pitchFamily="34" charset="0"/>
              </a:rPr>
              <a:t>is an Earth station in the amateur satellite service?</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685800" y="1905000"/>
            <a:ext cx="7924800" cy="4267200"/>
          </a:xfrm>
        </p:spPr>
        <p:txBody>
          <a:bodyPr>
            <a:normAutofit/>
          </a:bodyPr>
          <a:lstStyle/>
          <a:p>
            <a:r>
              <a:rPr lang="en-US" i="1" dirty="0"/>
              <a:t>A. An amateur station within 50 km of the Earth's surface intended for communications with amateur stations by means of objects in space</a:t>
            </a:r>
            <a:endParaRPr lang="en-US" dirty="0"/>
          </a:p>
          <a:p>
            <a:r>
              <a:rPr lang="en-US" i="1" dirty="0"/>
              <a:t>B. An amateur station that is not able to communicate using amateur satellites</a:t>
            </a:r>
            <a:endParaRPr lang="en-US" dirty="0"/>
          </a:p>
          <a:p>
            <a:r>
              <a:rPr lang="en-US" i="1" dirty="0"/>
              <a:t>C. An amateur station that transmits telemetry consisting of measurement of upper </a:t>
            </a:r>
            <a:r>
              <a:rPr lang="en-US" i="1" dirty="0" smtClean="0"/>
              <a:t>atmosphere</a:t>
            </a:r>
            <a:endParaRPr lang="en-US" dirty="0"/>
          </a:p>
          <a:p>
            <a:r>
              <a:rPr lang="en-US" i="1" dirty="0"/>
              <a:t>D. Any amateur station on the surface of the Earth</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97</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135021477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E1D04  </a:t>
            </a:r>
            <a:r>
              <a:rPr lang="en-US" dirty="0" smtClean="0">
                <a:latin typeface="Arial Black" panose="020B0A04020102020204" pitchFamily="34" charset="0"/>
              </a:rPr>
              <a:t>   What </a:t>
            </a:r>
            <a:r>
              <a:rPr lang="en-US" dirty="0">
                <a:latin typeface="Arial Black" panose="020B0A04020102020204" pitchFamily="34" charset="0"/>
              </a:rPr>
              <a:t>is an Earth station in the amateur satellite service?</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685800" y="1905000"/>
            <a:ext cx="7924800" cy="4267200"/>
          </a:xfrm>
        </p:spPr>
        <p:txBody>
          <a:bodyPr>
            <a:normAutofit/>
          </a:bodyPr>
          <a:lstStyle/>
          <a:p>
            <a:r>
              <a:rPr lang="en-US" b="1" i="1" dirty="0">
                <a:solidFill>
                  <a:srgbClr val="FFC000"/>
                </a:solidFill>
              </a:rPr>
              <a:t>A. An amateur station within 50 km of the Earth's surface intended for communications with amateur stations by means of objects in space</a:t>
            </a:r>
            <a:endParaRPr lang="en-US" b="1" dirty="0">
              <a:solidFill>
                <a:srgbClr val="FFC000"/>
              </a:solidFill>
            </a:endParaRPr>
          </a:p>
          <a:p>
            <a:r>
              <a:rPr lang="en-US" i="1" dirty="0"/>
              <a:t>B. An amateur station that is not able to communicate using amateur satellites</a:t>
            </a:r>
            <a:endParaRPr lang="en-US" dirty="0"/>
          </a:p>
          <a:p>
            <a:r>
              <a:rPr lang="en-US" i="1" dirty="0"/>
              <a:t>C. An amateur station that transmits telemetry consisting of measurement of upper </a:t>
            </a:r>
            <a:r>
              <a:rPr lang="en-US" i="1" dirty="0" smtClean="0"/>
              <a:t>atmosphere</a:t>
            </a:r>
            <a:endParaRPr lang="en-US" dirty="0"/>
          </a:p>
          <a:p>
            <a:r>
              <a:rPr lang="en-US" i="1" dirty="0"/>
              <a:t>D. Any amateur station on the surface of the Earth</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98</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100957695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E1D05  </a:t>
            </a:r>
            <a:r>
              <a:rPr lang="en-US" dirty="0" smtClean="0">
                <a:latin typeface="Arial Black" panose="020B0A04020102020204" pitchFamily="34" charset="0"/>
              </a:rPr>
              <a:t>  What </a:t>
            </a:r>
            <a:r>
              <a:rPr lang="en-US" dirty="0">
                <a:latin typeface="Arial Black" panose="020B0A04020102020204" pitchFamily="34" charset="0"/>
              </a:rPr>
              <a:t>class of licensee is authorized to be the control operator of a space station?</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All except Technician Class</a:t>
            </a:r>
            <a:endParaRPr lang="en-US" dirty="0"/>
          </a:p>
          <a:p>
            <a:r>
              <a:rPr lang="en-US" i="1" dirty="0"/>
              <a:t>B. Only General, Advanced or Amateur Extra Class</a:t>
            </a:r>
            <a:endParaRPr lang="en-US" dirty="0"/>
          </a:p>
          <a:p>
            <a:r>
              <a:rPr lang="en-US" i="1" dirty="0"/>
              <a:t>C. </a:t>
            </a:r>
            <a:r>
              <a:rPr lang="en-US" i="1" dirty="0" smtClean="0"/>
              <a:t>Any class with appropriate operator privileges</a:t>
            </a:r>
            <a:endParaRPr lang="en-US" dirty="0"/>
          </a:p>
          <a:p>
            <a:r>
              <a:rPr lang="en-US" i="1" dirty="0"/>
              <a:t>D. Only Amateur Extra Class</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99</a:t>
            </a:fld>
            <a:endParaRPr lang="en-US"/>
          </a:p>
        </p:txBody>
      </p:sp>
      <p:sp>
        <p:nvSpPr>
          <p:cNvPr id="5" name="Footer Placeholder 4"/>
          <p:cNvSpPr>
            <a:spLocks noGrp="1"/>
          </p:cNvSpPr>
          <p:nvPr>
            <p:ph type="ftr" sz="quarter" idx="13"/>
          </p:nvPr>
        </p:nvSpPr>
        <p:spPr/>
        <p:txBody>
          <a:bodyPr/>
          <a:lstStyle/>
          <a:p>
            <a:r>
              <a:rPr lang="en-US" smtClean="0"/>
              <a:t>Commission Rules</a:t>
            </a:r>
            <a:endParaRPr lang="en-US"/>
          </a:p>
        </p:txBody>
      </p:sp>
    </p:spTree>
    <p:extLst>
      <p:ext uri="{BB962C8B-B14F-4D97-AF65-F5344CB8AC3E}">
        <p14:creationId xmlns:p14="http://schemas.microsoft.com/office/powerpoint/2010/main" val="3146856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Howard Temp">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Howard Temp</Template>
  <TotalTime>1616</TotalTime>
  <Words>8418</Words>
  <Application>Microsoft Office PowerPoint</Application>
  <PresentationFormat>On-screen Show (4:3)</PresentationFormat>
  <Paragraphs>1341</Paragraphs>
  <Slides>169</Slides>
  <Notes>2</Notes>
  <HiddenSlides>0</HiddenSlides>
  <MMClips>0</MMClips>
  <ScaleCrop>false</ScaleCrop>
  <HeadingPairs>
    <vt:vector size="4" baseType="variant">
      <vt:variant>
        <vt:lpstr>Theme</vt:lpstr>
      </vt:variant>
      <vt:variant>
        <vt:i4>1</vt:i4>
      </vt:variant>
      <vt:variant>
        <vt:lpstr>Slide Titles</vt:lpstr>
      </vt:variant>
      <vt:variant>
        <vt:i4>169</vt:i4>
      </vt:variant>
    </vt:vector>
  </HeadingPairs>
  <TitlesOfParts>
    <vt:vector size="170" baseType="lpstr">
      <vt:lpstr>Howard Temp</vt:lpstr>
      <vt:lpstr>SUBELEMENT  E1 </vt:lpstr>
      <vt:lpstr>PowerPoint Presentation</vt:lpstr>
      <vt:lpstr>Band Plan</vt:lpstr>
      <vt:lpstr>E1A Operating Standards: </vt:lpstr>
      <vt:lpstr>E1A01   When using a transceiver that displays the carrier frequency of phone signals, which of the following displayed frequencies represents the highest frequency at which a properly adjusted USB emission will be totally within the band?</vt:lpstr>
      <vt:lpstr>E1A01   When using a transceiver that displays the carrier frequency of phone signals, which of the following displayed frequencies represents the highest frequency at which a properly adjusted USB emission will be totally within the band?</vt:lpstr>
      <vt:lpstr>  E1A02    When using a transceiver that displays the carrier frequency of phone signals, which of the following displayed frequencies represents the lowest frequency at which a properly adjusted LSB emission will be totally within the band? </vt:lpstr>
      <vt:lpstr>  E1A02    When using a transceiver that displays the carrier frequency of phone signals, which of the following displayed frequencies represents the lowest frequency at which a properly adjusted LSB emission will be totally within the band? </vt:lpstr>
      <vt:lpstr>  E1A03    With your transceiver displaying the carrier frequency of phone signals, you hear a station calling CQ on 14.349 MHz USB. Is it legal to return the call using upper sideband on the same frequency? </vt:lpstr>
      <vt:lpstr>  E1A03    With your transceiver displaying the carrier frequency of phone signals, you hear a station's CQ on 14.349 MHz USB. Is it legal to return the call using upper sideband on the same frequency? </vt:lpstr>
      <vt:lpstr>PowerPoint Presentation</vt:lpstr>
      <vt:lpstr>  E1A04    With your transceiver displaying the carrier frequency of phone signals, you hear a DX station calling CQ on 3.601 MHz LSB. Is it legal to return the call using lower sideband on the same frequency? </vt:lpstr>
      <vt:lpstr>  E1A04    With your transceiver displaying the carrier frequency of phone signals, you hear a DX station calling CQ on 3.601 MHz LSB. Is it legal to return the call using lower sideband on the same frequency? </vt:lpstr>
      <vt:lpstr>  E1A05   What is the maximum power output permitted on the 60 meter band? </vt:lpstr>
      <vt:lpstr>  E1A05    What is the maximum power output permitted on the 60 meter band? </vt:lpstr>
      <vt:lpstr>  E1A06    Where must the carrier frequency of a CW signal be set to comply with FCC rules for 60 meter operation?  </vt:lpstr>
      <vt:lpstr>E1A06    Where must the carrier frequency of a CW signal be set to comply with FCC rules for 60 meter operation? </vt:lpstr>
      <vt:lpstr>  E1A07   Which amateur band requires transmission on specific channels rather than on a range of frequencies? </vt:lpstr>
      <vt:lpstr>  E1A07   Which amateur band requires transmission on specific channels rather than on a range of frequencies? </vt:lpstr>
      <vt:lpstr>  E1A08    If a station in a message forwarding system inadvertently forwards a message that is in violation of FCC rules, who is primarily accountable for the rules violation?</vt:lpstr>
      <vt:lpstr>  E1A08    If a station in a message forwarding system inadvertently forwards a message that is in violation of FCC rules, who is primarily accountable for the rules violation?</vt:lpstr>
      <vt:lpstr>  E1A09    What is the first action you should take if your digital message forwarding station inadvertently forwards a communication that violates FCC rules?</vt:lpstr>
      <vt:lpstr>  E1A09    What is the first action you should take if your digital message forwarding station inadvertently forwards a communication that violates FCC rules?</vt:lpstr>
      <vt:lpstr>  E1A10    If an amateur station is installed aboard a ship or aircraft, what condition must be met before the station is operated?</vt:lpstr>
      <vt:lpstr>  E1A10    If an amateur station is installed aboard a ship or aircraft, what condition must be met before the station is operated?</vt:lpstr>
      <vt:lpstr>  E1A11    Which of the following describes authorization or licensing required when operating an amateur station aboard a U.S.-registered vessel in international waters?</vt:lpstr>
      <vt:lpstr>  E1A11    Which of the following describes authorization or licensing required when operating an amateur station aboard a U.S.-registered vessel in international waters?</vt:lpstr>
      <vt:lpstr>  E1A12    With your transceiver displaying the carrier frequency of CW signals, you hear a DX station's CQ on 3.500 MHz. Is it legal to return the call using CW on the same frequency? </vt:lpstr>
      <vt:lpstr>  E1A12    With your transceiver displaying the carrier frequency of CW signals, you hear a DX station's CQ on 3.500 MHz. Is it legal to return the call using CW on the same frequency? </vt:lpstr>
      <vt:lpstr>  E1A13    Who must be in physical control of the station apparatus of an amateur station aboard any vessel or craft that is documented or registered in the United States?</vt:lpstr>
      <vt:lpstr>  E1A13    Who must be in physical control of the station apparatus of an amateur station aboard any vessel or craft that is documented or registered in the United States?</vt:lpstr>
      <vt:lpstr>E1A14    What is the maximum bandwidth for a data emission on 60 meters? </vt:lpstr>
      <vt:lpstr>E1A14    What is the maximum bandwidth for a data emission on 60 meters? </vt:lpstr>
      <vt:lpstr>E1B Station restrictions and special operations</vt:lpstr>
      <vt:lpstr>  E1B01    Which of the following constitutes a spurious emission?</vt:lpstr>
      <vt:lpstr>  E1B01    Which of the following constitutes a spurious emission?</vt:lpstr>
      <vt:lpstr>  E1B02    Which of the following factors might cause the physical location of an amateur station apparatus or antenna structure to be restricted?</vt:lpstr>
      <vt:lpstr>  E1B02    Which of the following factors might cause the physical location of an amateur station apparatus or antenna structure to be restricted?</vt:lpstr>
      <vt:lpstr>  E1B03    Within what distance must an amateur station protect an FCC monitoring facility from harmful interference?</vt:lpstr>
      <vt:lpstr>  E1B03    Within what distance must an amateur station protect an FCC monitoring facility from harmful interference?</vt:lpstr>
      <vt:lpstr>  E1B04    What must be done before placing an amateur station within an officially designated wilderness area or wildlife preserve, or an area listed in the National Register of Historical Places? </vt:lpstr>
      <vt:lpstr>  E1B04    What must be done before placing an amateur station within an officially designated wilderness area or wildlife preserve, or an area listed in the National Register of Historical Places? </vt:lpstr>
      <vt:lpstr>  E1B05    What is the National Radio Quiet Zone?  </vt:lpstr>
      <vt:lpstr>  E1B05    What is the National Radio Quiet Zone?  </vt:lpstr>
      <vt:lpstr>The National Radio Astronomy Observatory sites are located in Green Bank West Virginia, Socorro New Mexico, and Charlottesville NC.</vt:lpstr>
      <vt:lpstr>  E1B06    Which of the following additional rules apply if you are installing an amateur station antenna at a site at or near a public use airport?</vt:lpstr>
      <vt:lpstr>Amateur Radio Towers Near a Public Airport</vt:lpstr>
      <vt:lpstr>  E1B06    Which of the following additional rules apply if you are installing an amateur station antenna at a site at or near a public use airport?</vt:lpstr>
      <vt:lpstr>  E1B07    What is the highest modulation index permitted at the highest modulation frequency for angle modulation below 29.0 Mhz?</vt:lpstr>
      <vt:lpstr>  E1B07    What is the highest modulation index permitted at the highest modulation frequency for angle modulation below 29.0 Mhz?</vt:lpstr>
      <vt:lpstr>  E1B08    What limitations may the FCC place on an amateur station if its signal causes interference to domestic broadcast reception, assuming that the receivers involved are of good engineering design? </vt:lpstr>
      <vt:lpstr>  E1B08    What limitations may the FCC place on an amateur station if its signal causes interference to domestic broadcast reception, assuming that the receivers involved are of good engineering design? </vt:lpstr>
      <vt:lpstr>  E1B09    Which amateur stations may be operated under RACES rules?</vt:lpstr>
      <vt:lpstr>  E1B09    Which amateur stations may be operated under RACES rules?</vt:lpstr>
      <vt:lpstr>  E1B10    What frequencies are authorized to an amateur station operating under RACES rules?</vt:lpstr>
      <vt:lpstr>  E1B10    What frequencies are authorized to an amateur station operating under RACES rules?</vt:lpstr>
      <vt:lpstr>  E1B11    What is the permitted mean power of any spurious emission relative to the mean power of the fundamental emission from a station transmitter or external RF amplifier installed after January 1, 2003 and transmitting on a frequency below 30 MHZ?</vt:lpstr>
      <vt:lpstr>  E1B11    What is the permitted mean power of any spurious emission relative to the mean power of the fundamental emission from a station transmitter or external RF amplifier installed after January 1, 2003 and transmitting on a frequency below 30 MHZ?</vt:lpstr>
      <vt:lpstr>E1C Station Control</vt:lpstr>
      <vt:lpstr>  E1C01    What is a remotely controlled station?</vt:lpstr>
      <vt:lpstr>  E1C01    What is a remotely controlled station?</vt:lpstr>
      <vt:lpstr>  E1C02    What is meant by automatic control of a station?</vt:lpstr>
      <vt:lpstr>  E1C02    What is meant by automatic control of a station?</vt:lpstr>
      <vt:lpstr>Repeater Operation</vt:lpstr>
      <vt:lpstr>  E1C03    How do the control operator responsibilities of a station under automatic control differ from one under local control?</vt:lpstr>
      <vt:lpstr>  E1C03    How do the control operator responsibilities of a station under automatic control differ from one under local control?</vt:lpstr>
      <vt:lpstr>E1C04     What is meant by IARP?</vt:lpstr>
      <vt:lpstr>E1C04     What is meant by IARP?</vt:lpstr>
      <vt:lpstr>  E1C05    When may an automatically controlled station originate third party communications?</vt:lpstr>
      <vt:lpstr>  E1C05    When may an automatically controlled station originate third party communications?</vt:lpstr>
      <vt:lpstr>  E1C06    Which of the following statements concerning remotely controlled amateur stations is true?</vt:lpstr>
      <vt:lpstr>  E1C06    Which of the following statements concerning remotely controlled amateur stations is true?</vt:lpstr>
      <vt:lpstr>  E1C07    What is meant by local control?</vt:lpstr>
      <vt:lpstr>  E1C07    What is meant by local control?</vt:lpstr>
      <vt:lpstr>  E1C08    What is the maximum permissible duration of a remotely controlled station’s transmissions if its control link malfunctions?</vt:lpstr>
      <vt:lpstr>  E1C08    What is the maximum permissible duration of a remotely controlled station’s transmissions if its control link malfunctions?</vt:lpstr>
      <vt:lpstr>  E1C09    Which of these ranges of frequencies is available for an automatically controlled repeater operating below 30 MHz?</vt:lpstr>
      <vt:lpstr>  E1C09    Which of these ranges of frequencies is available for an automatically controlled repeater operating below 30 MHz?</vt:lpstr>
      <vt:lpstr>  E1C10    What types of amateur stations may automatically retransmit the radio signals of other amateur stations?</vt:lpstr>
      <vt:lpstr>  E1C10    What types of amateur stations may automatically retransmit the radio signals of other amateur stations?</vt:lpstr>
      <vt:lpstr>  E1C11    Which of the following operating arrangements allows an FCC-licensed U.S. citizen to operate in many European countries, and alien amateurs from many European countries to operate in the U.S.?</vt:lpstr>
      <vt:lpstr>  E1C11    Which of the following operating arrangements allows an FCC-licensed U.S. citizen to operate in many European countries, and alien amateurs from many European countries to operate in the U.S.?</vt:lpstr>
      <vt:lpstr>US Amateurs May Handle Third-Party Traffic With: </vt:lpstr>
      <vt:lpstr>  E1C12    What types of communications may be transmitted to amateur stations in foreign countries? </vt:lpstr>
      <vt:lpstr>  E1C12    What types of communications may be transmitted to amateur stations in foreign countries? </vt:lpstr>
      <vt:lpstr>E1C13    Which of the following is required in order to operate in accordance with CEPT rules in foreign countries where permitted?</vt:lpstr>
      <vt:lpstr>E1C13    Which of the following is required in order to operate in accordance with CEPT rules in foreign countries where permitted?</vt:lpstr>
      <vt:lpstr>E1D Amateur Satellite </vt:lpstr>
      <vt:lpstr>E1D01    What is the definition of the term telemetry?</vt:lpstr>
      <vt:lpstr>E1D01    What is the definition of the term telemetry?</vt:lpstr>
      <vt:lpstr>PowerPoint Presentation</vt:lpstr>
      <vt:lpstr>  E1D02    What is the amateur satellite service?</vt:lpstr>
      <vt:lpstr>  E1D02    What is the amateur satellite service?</vt:lpstr>
      <vt:lpstr>PowerPoint Presentation</vt:lpstr>
      <vt:lpstr>  E1D03    What is a telecommand station in the amateur satellite service?</vt:lpstr>
      <vt:lpstr>  E1D03    What is a telecommand station in the amateur satellite service?</vt:lpstr>
      <vt:lpstr>  E1D04     What is an Earth station in the amateur satellite service? </vt:lpstr>
      <vt:lpstr>  E1D04     What is an Earth station in the amateur satellite service? </vt:lpstr>
      <vt:lpstr>  E1D05    What class of licensee is authorized to be the control operator of a space station? </vt:lpstr>
      <vt:lpstr>  E1D05    What class of licensee is authorized to be the control operator of a space station? </vt:lpstr>
      <vt:lpstr>  E1D06    Which of the following is a requirement of a space station? </vt:lpstr>
      <vt:lpstr>  E1D06    Which of the following is a requirement of a space station? </vt:lpstr>
      <vt:lpstr>  E1D07    Which amateur service HF bands have frequencies authorized for space stations?</vt:lpstr>
      <vt:lpstr>  E1D07    Which amateur service HF bands have frequencies authorized for space stations?</vt:lpstr>
      <vt:lpstr>  E1D08    Which VHF amateur service bands have frequencies available for space stations?</vt:lpstr>
      <vt:lpstr>  E1D08    Which VHF amateur service bands have frequencies available for space stations?</vt:lpstr>
      <vt:lpstr>  E1D09    Which UHF amateur service bands have frequencies available for a space station?</vt:lpstr>
      <vt:lpstr>  E1D09    Which UHF amateur service bands have frequencies available for a space station?</vt:lpstr>
      <vt:lpstr>  E1D10    Which amateur stations are eligible to be telecommand stations?</vt:lpstr>
      <vt:lpstr>  E1D10    Which amateur stations are eligible to be telecommand stations?</vt:lpstr>
      <vt:lpstr>  E1D11    Which amateur stations are eligible to operate as Earth stations? </vt:lpstr>
      <vt:lpstr>  E1D11    Which amateur stations are eligible to operate as Earth stations? </vt:lpstr>
      <vt:lpstr>  E1E Volunteer examiner program:</vt:lpstr>
      <vt:lpstr>  E1E01    What is the minimum number of qualified VEs required to administer an Element 4 amateur operator license examination?</vt:lpstr>
      <vt:lpstr>  E1E01    What is the minimum number of qualified VEs required to administer an Element 4 amateur operator license examination?</vt:lpstr>
      <vt:lpstr>  E1E02    Where are the questions for all written U.S. amateur license examinations listed?</vt:lpstr>
      <vt:lpstr>  E1E02    Where are the questions for all written U.S. amateur license examinations listed?</vt:lpstr>
      <vt:lpstr>  E1E03    What is a Volunteer Examiner Coordinator?</vt:lpstr>
      <vt:lpstr>  E1E03    What is a Volunteer Examiner Coordinator?</vt:lpstr>
      <vt:lpstr>  E1E04    Which of the following best describes the Volunteer Examiner accreditation process?</vt:lpstr>
      <vt:lpstr>  E1E03    What is a Volunteer Examiner Coordinator?</vt:lpstr>
      <vt:lpstr>  E1E05    What is the minimum passing score on amateur operator license examinations? </vt:lpstr>
      <vt:lpstr>  E1E05    What is the minimum passing score on amateur operator license examinations? </vt:lpstr>
      <vt:lpstr>  E1E06    Who is responsible for the proper conduct and necessary supervision during an amateur operator license examination session?</vt:lpstr>
      <vt:lpstr>  E1E06    Who is responsible for the proper conduct and necessary supervision during an amateur operator license examination session?</vt:lpstr>
      <vt:lpstr>  E1E07    What should a VE do if a candidate fails to comply with the examiner’s instructions during an amateur operator license examination?</vt:lpstr>
      <vt:lpstr>  E1E07    What should a VE do if a candidate fails to comply with the examiner’s instructions during an amateur operator license examination?</vt:lpstr>
      <vt:lpstr>  E1E08    To which of the following examinees may a VE not administer an examination?</vt:lpstr>
      <vt:lpstr>  E1E08    To which of the following examinees may a VE not administer an examination?</vt:lpstr>
      <vt:lpstr>  E1E09    What may be the penalty for a VE who fraudulently administers or certifies an examination?</vt:lpstr>
      <vt:lpstr>  E1E09    What may be the penalty for a VE who fraudulently administers or certifies an examination?</vt:lpstr>
      <vt:lpstr>  E1E10    What must the administering VEs do after the administration of a successful examination for an amateur operator license?</vt:lpstr>
      <vt:lpstr>  E1E10    What must the administering VEs do after the administration of a successful examination for an amateur operator license?</vt:lpstr>
      <vt:lpstr>  E1E11    What must the VE team do if an examinee scores a passing grade on all examination elements needed for an upgrade or new license?</vt:lpstr>
      <vt:lpstr>  E1E11    What must the VE team do if an examinee scores a passing grade on all examination elements needed for an upgrade or new license?</vt:lpstr>
      <vt:lpstr>  E1E12    What must the VE team do with the application form if the examinee does not pass the exam? </vt:lpstr>
      <vt:lpstr>        E1E12    What must the VE team do with the application form if the examinee does not pass the exam?  </vt:lpstr>
      <vt:lpstr>E1E13    Which of these choices is an acceptable method for monitoring the applicants if a VEC opts to conduct an exam session remotely? </vt:lpstr>
      <vt:lpstr>E1E13    Which of these choices is an acceptable method for monitoring the applicants if a VEC opts to conduct an exam session remotely? </vt:lpstr>
      <vt:lpstr>  E1E14    For which types of out-of-pocket expenses do the Part 97 rules state that VEs and VECs may be reimbursed? </vt:lpstr>
      <vt:lpstr>  E1E14    For which types of out-of-pocket expenses do the Part 97 rules state that VEs and VECs may be reimbursed? </vt:lpstr>
      <vt:lpstr>E1F Miscellaneous rules</vt:lpstr>
      <vt:lpstr>  E1F01    On what frequencies are spread spectrum transmissions permitted?</vt:lpstr>
      <vt:lpstr>  E1F01    On what frequencies are spread spectrum transmissions permitted?</vt:lpstr>
      <vt:lpstr>E1F02    What privileges are authorized in the U.S. to persons holding an amateur service license granted by the Government of Canada?</vt:lpstr>
      <vt:lpstr>E1F02    What privileges are authorized in the U.S. to persons holding an amateur service license granted by the Government of Canada?</vt:lpstr>
      <vt:lpstr>US Amateurs May Handle Third-Party Traffic With: </vt:lpstr>
      <vt:lpstr>  E1F03    Under what circumstances may a dealer sell an external RF power amplifier capable of operation below 144 MHz if it has not been granted FCC certification?</vt:lpstr>
      <vt:lpstr>  E1F03    Under what circumstances may a dealer sell an external RF power amplifier capable of operation below 144 MHz if it has not been granted FCC certification?</vt:lpstr>
      <vt:lpstr>FCC Line A</vt:lpstr>
      <vt:lpstr>  E1F04    Which of the following geographic descriptions approximately describes "Line A"?</vt:lpstr>
      <vt:lpstr>  E1F04    Which of the following geographic descriptions approximately describes "Line A"?</vt:lpstr>
      <vt:lpstr>  E1F05    Amateur stations may not transmit in which of the following frequency segments if they are located in the contiguous 48 states and north of Line A?</vt:lpstr>
      <vt:lpstr>  E1F05    Amateur stations may not transmit in which of the following frequency segments if they are located in the contiguous 48 states and north of Line A?</vt:lpstr>
      <vt:lpstr>E1F06    Under what circumstances might the FCC issue a Special Temporary Authority (STA) to an amateur station?</vt:lpstr>
      <vt:lpstr>E1F06    Under what circumstances might the FCC issue a Special Temporary Authority (STA) to an amateur station?</vt:lpstr>
      <vt:lpstr>E1F07    When may an amateur station send a message to a business?</vt:lpstr>
      <vt:lpstr>E1F07    When may an amateur station send a message to a business?</vt:lpstr>
      <vt:lpstr>  E1F08    Which of the following types of amateur station communications are prohibited? </vt:lpstr>
      <vt:lpstr>  E1F08    Which of the following types of amateur station communications are prohibited? </vt:lpstr>
      <vt:lpstr>  E1F09    Which of the following conditions apply when transmitting spread spectrum emission?</vt:lpstr>
      <vt:lpstr>  E1F09    Which of the following conditions apply when transmitting spread spectrum emission?</vt:lpstr>
      <vt:lpstr>  E1F10    What is the maximum permitted transmitter peak envelope power for an amateur station transmitting spread spectrum communications? </vt:lpstr>
      <vt:lpstr>  E1F10    What is the maximum permitted transmitter peak envelope power for an amateur station transmitting spread spectrum communications? </vt:lpstr>
      <vt:lpstr>  E1F11    Which of the following best describes one of the standards that must be met by an external RF power amplifier if it is to qualify for a grant of FCC certification?</vt:lpstr>
      <vt:lpstr>  E1F11    Which of the following best describes one of the standards that must be met by an external RF power amplifier if it is to qualify for a grant of FCC certification?</vt:lpstr>
      <vt:lpstr>  E1F12    Who may be the control operator of an auxiliary station? </vt:lpstr>
      <vt:lpstr>  E1F12    Who may be the control operator of an auxiliary station? </vt:lpstr>
      <vt:lpstr>End of SUBELEMENT  E1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SUBELEMENT  E1</dc:title>
  <dc:creator>Howard Schultz</dc:creator>
  <cp:lastModifiedBy>Daniel Stevens</cp:lastModifiedBy>
  <cp:revision>89</cp:revision>
  <dcterms:created xsi:type="dcterms:W3CDTF">2014-03-18T13:21:20Z</dcterms:created>
  <dcterms:modified xsi:type="dcterms:W3CDTF">2017-05-06T07:05:57Z</dcterms:modified>
</cp:coreProperties>
</file>