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81"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605" y="-3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552F4-EED6-4F79-9B3F-7A4815916E99}" type="datetimeFigureOut">
              <a:rPr lang="en-US" smtClean="0"/>
              <a:t>9/11/2016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126273-9704-454D-AF97-93C9C6D6490B}" type="slidenum">
              <a:rPr lang="en-US" smtClean="0"/>
              <a:t>‹#›</a:t>
            </a:fld>
            <a:endParaRPr lang="en-US"/>
          </a:p>
        </p:txBody>
      </p:sp>
    </p:spTree>
    <p:extLst>
      <p:ext uri="{BB962C8B-B14F-4D97-AF65-F5344CB8AC3E}">
        <p14:creationId xmlns:p14="http://schemas.microsoft.com/office/powerpoint/2010/main" val="1529907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 Question Pool </a:t>
            </a:r>
            <a:r>
              <a:rPr lang="en-US" dirty="0" smtClean="0"/>
              <a:t>2016.  </a:t>
            </a:r>
            <a:r>
              <a:rPr lang="en-US" dirty="0" smtClean="0"/>
              <a:t>The</a:t>
            </a:r>
            <a:r>
              <a:rPr lang="en-US" baseline="0" dirty="0" smtClean="0"/>
              <a:t> Western Washington Ham Training Team makes these slides available to teach Amateur Technician Radio Licensing Classes.  Daniel Stevens KL7WM, Training Coordinator, Howard Swartz, W7HS, Slide master, Dustin Lomax, KF7FK,  Leading Instructor, LW Abel, K7LWA, Enthusiasm Leader.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C126273-9704-454D-AF97-93C9C6D6490B}" type="slidenum">
              <a:rPr lang="en-US" smtClean="0"/>
              <a:t>1</a:t>
            </a:fld>
            <a:endParaRPr lang="en-US"/>
          </a:p>
        </p:txBody>
      </p:sp>
    </p:spTree>
    <p:extLst>
      <p:ext uri="{BB962C8B-B14F-4D97-AF65-F5344CB8AC3E}">
        <p14:creationId xmlns:p14="http://schemas.microsoft.com/office/powerpoint/2010/main" val="1335215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0"/>
            <a:ext cx="7772400" cy="1470025"/>
          </a:xfrm>
        </p:spPr>
        <p:txBody>
          <a:bodyPr>
            <a:normAutofit/>
          </a:bodyPr>
          <a:lstStyle>
            <a:lvl1pPr>
              <a:defRPr sz="3200">
                <a:solidFill>
                  <a:schemeClr val="bg1">
                    <a:lumMod val="95000"/>
                    <a:lumOff val="5000"/>
                  </a:schemeClr>
                </a:solidFill>
                <a:latin typeface="Impact" panose="020B0806030902050204" pitchFamily="34" charset="0"/>
              </a:defRPr>
            </a:lvl1pPr>
          </a:lstStyle>
          <a:p>
            <a:r>
              <a:rPr lang="en-US" dirty="0" smtClean="0"/>
              <a:t/>
            </a:r>
            <a:br>
              <a:rPr lang="en-US" dirty="0" smtClean="0"/>
            </a:br>
            <a:r>
              <a:rPr lang="en-US" dirty="0" smtClean="0"/>
              <a:t/>
            </a:r>
            <a:br>
              <a:rPr lang="en-US" dirty="0" smtClean="0"/>
            </a:br>
            <a:r>
              <a:rPr lang="en-US" dirty="0" smtClean="0"/>
              <a:t>Click to edit Master title style</a:t>
            </a:r>
            <a:endParaRPr lang="en-US" dirty="0"/>
          </a:p>
        </p:txBody>
      </p:sp>
      <p:sp>
        <p:nvSpPr>
          <p:cNvPr id="3" name="Subtitle 2"/>
          <p:cNvSpPr>
            <a:spLocks noGrp="1"/>
          </p:cNvSpPr>
          <p:nvPr>
            <p:ph type="subTitle" idx="1"/>
          </p:nvPr>
        </p:nvSpPr>
        <p:spPr>
          <a:xfrm>
            <a:off x="1371600" y="2514600"/>
            <a:ext cx="6400800" cy="3657600"/>
          </a:xfrm>
        </p:spPr>
        <p:txBody>
          <a:bodyPr>
            <a:normAutofit/>
          </a:bodyPr>
          <a:lstStyle>
            <a:lvl1pPr marL="0" indent="0" algn="l">
              <a:buNone/>
              <a:defRPr sz="2400" b="0">
                <a:solidFill>
                  <a:schemeClr val="bg1">
                    <a:lumMod val="95000"/>
                    <a:lumOff val="5000"/>
                  </a:schemeClr>
                </a:solidFill>
                <a:latin typeface="Lucida Sans Unicode" panose="020B0602030504020204" pitchFamily="34" charset="0"/>
                <a:cs typeface="Lucida Sans Unicode" panose="020B0602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8"/>
          <p:cNvSpPr>
            <a:spLocks noGrp="1"/>
          </p:cNvSpPr>
          <p:nvPr>
            <p:ph type="dt" sz="half" idx="10"/>
          </p:nvPr>
        </p:nvSpPr>
        <p:spPr/>
        <p:txBody>
          <a:bodyPr/>
          <a:lstStyle/>
          <a:p>
            <a:fld id="{D44970A3-AD7D-45F7-82A6-60F1CB6FB512}" type="datetime1">
              <a:rPr lang="en-US" smtClean="0"/>
              <a:t>9/11/2016</a:t>
            </a:fld>
            <a:endParaRPr lang="en-US"/>
          </a:p>
        </p:txBody>
      </p:sp>
      <p:sp>
        <p:nvSpPr>
          <p:cNvPr id="11" name="Slide Number Placeholder 10"/>
          <p:cNvSpPr>
            <a:spLocks noGrp="1"/>
          </p:cNvSpPr>
          <p:nvPr>
            <p:ph type="sldNum" sz="quarter" idx="12"/>
          </p:nvPr>
        </p:nvSpPr>
        <p:spPr/>
        <p:txBody>
          <a:bodyPr/>
          <a:lstStyle>
            <a:lvl1pPr>
              <a:defRPr>
                <a:solidFill>
                  <a:schemeClr val="bg1">
                    <a:lumMod val="95000"/>
                    <a:lumOff val="5000"/>
                  </a:schemeClr>
                </a:solidFill>
              </a:defRPr>
            </a:lvl1pPr>
          </a:lstStyle>
          <a:p>
            <a:fld id="{5A2483EB-AB9C-40AC-9AA1-C2AD9590A9DB}" type="slidenum">
              <a:rPr lang="en-US" smtClean="0"/>
              <a:t>‹#›</a:t>
            </a:fld>
            <a:endParaRPr lang="en-US"/>
          </a:p>
        </p:txBody>
      </p:sp>
      <p:sp>
        <p:nvSpPr>
          <p:cNvPr id="12" name="Footer Placeholder 11"/>
          <p:cNvSpPr>
            <a:spLocks noGrp="1"/>
          </p:cNvSpPr>
          <p:nvPr>
            <p:ph type="ftr" sz="quarter" idx="13"/>
          </p:nvPr>
        </p:nvSpPr>
        <p:spPr/>
        <p:txBody>
          <a:bodyPr/>
          <a:lstStyle>
            <a:lvl1pPr>
              <a:defRPr>
                <a:solidFill>
                  <a:schemeClr val="bg1">
                    <a:lumMod val="95000"/>
                    <a:lumOff val="5000"/>
                  </a:schemeClr>
                </a:solidFill>
              </a:defRPr>
            </a:lvl1pPr>
          </a:lstStyle>
          <a:p>
            <a:r>
              <a:rPr lang="en-US" smtClean="0"/>
              <a:t>Safety</a:t>
            </a:r>
            <a:endParaRPr lang="en-US"/>
          </a:p>
        </p:txBody>
      </p:sp>
    </p:spTree>
    <p:extLst>
      <p:ext uri="{BB962C8B-B14F-4D97-AF65-F5344CB8AC3E}">
        <p14:creationId xmlns:p14="http://schemas.microsoft.com/office/powerpoint/2010/main" val="25750631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lumMod val="60000"/>
                <a:lumOff val="40000"/>
              </a:schemeClr>
            </a:gs>
            <a:gs pos="31000">
              <a:schemeClr val="bg2">
                <a:lumMod val="66000"/>
                <a:lumOff val="34000"/>
              </a:schemeClr>
            </a:gs>
            <a:gs pos="87000">
              <a:schemeClr val="bg2">
                <a:lumMod val="75000"/>
                <a:alpha val="78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1BC4-77B7-45B1-A48D-B69F715B6B47}" type="datetime1">
              <a:rPr lang="en-US" smtClean="0"/>
              <a:t>9/11/2016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95000"/>
                    <a:lumOff val="5000"/>
                  </a:schemeClr>
                </a:solidFill>
              </a:defRPr>
            </a:lvl1pPr>
          </a:lstStyle>
          <a:p>
            <a:r>
              <a:rPr lang="en-US" smtClean="0"/>
              <a:t>Safety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95000"/>
                    <a:lumOff val="5000"/>
                  </a:schemeClr>
                </a:solidFill>
              </a:defRPr>
            </a:lvl1pPr>
          </a:lstStyle>
          <a:p>
            <a:fld id="{5A2483EB-AB9C-40AC-9AA1-C2AD9590A9DB}" type="slidenum">
              <a:rPr lang="en-US" smtClean="0"/>
              <a:t>‹#›</a:t>
            </a:fld>
            <a:endParaRPr lang="en-US"/>
          </a:p>
        </p:txBody>
      </p:sp>
    </p:spTree>
    <p:extLst>
      <p:ext uri="{BB962C8B-B14F-4D97-AF65-F5344CB8AC3E}">
        <p14:creationId xmlns:p14="http://schemas.microsoft.com/office/powerpoint/2010/main" val="759531428"/>
      </p:ext>
    </p:extLst>
  </p:cSld>
  <p:clrMap bg1="dk1" tx1="lt1" bg2="dk2" tx2="lt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dt="0"/>
  <p:txStyles>
    <p:titleStyle>
      <a:lvl1pPr algn="ctr" defTabSz="914400" rtl="0" eaLnBrk="1" latinLnBrk="0" hangingPunct="1">
        <a:spcBef>
          <a:spcPct val="0"/>
        </a:spcBef>
        <a:buNone/>
        <a:defRPr lang="en-US" sz="3200" kern="1200" dirty="0">
          <a:solidFill>
            <a:schemeClr val="bg1">
              <a:lumMod val="95000"/>
              <a:lumOff val="5000"/>
            </a:schemeClr>
          </a:solidFill>
          <a:latin typeface="Impact" panose="020B080603090205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1pPr>
      <a:lvl2pPr marL="742950" indent="-28575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2pPr>
      <a:lvl3pPr marL="1143000" indent="-2286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3pPr>
      <a:lvl4pPr marL="1600200" indent="-228600" algn="l" defTabSz="914400" rtl="0" eaLnBrk="1" latinLnBrk="0" hangingPunct="1">
        <a:spcBef>
          <a:spcPct val="20000"/>
        </a:spcBef>
        <a:buFont typeface="Arial" panose="020B0604020202020204" pitchFamily="34" charset="0"/>
        <a:buChar char="–"/>
        <a:defRPr lang="en-US" sz="2400" b="0" kern="1200" dirty="0" smtClean="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4pPr>
      <a:lvl5pPr marL="2057400" indent="-228600" algn="l" defTabSz="914400" rtl="0" eaLnBrk="1" latinLnBrk="0" hangingPunct="1">
        <a:spcBef>
          <a:spcPct val="20000"/>
        </a:spcBef>
        <a:buFont typeface="Arial" panose="020B0604020202020204" pitchFamily="34" charset="0"/>
        <a:buChar char="»"/>
        <a:defRPr lang="en-US" sz="2400" b="0" kern="1200" dirty="0">
          <a:solidFill>
            <a:schemeClr val="bg1">
              <a:lumMod val="95000"/>
              <a:lumOff val="5000"/>
            </a:schemeClr>
          </a:solidFill>
          <a:latin typeface="Lucida Sans Unicode" panose="020B0602030504020204" pitchFamily="34" charset="0"/>
          <a:ea typeface="+mn-ea"/>
          <a:cs typeface="Lucida Sans Unicode" panose="020B0602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Black" panose="020B0A04020102020204" pitchFamily="34" charset="0"/>
              </a:rPr>
              <a:t>SUBELEMENT  E 10 </a:t>
            </a:r>
            <a:endParaRPr lang="en-US" dirty="0">
              <a:latin typeface="Arial Black" panose="020B0A04020102020204" pitchFamily="34" charset="0"/>
            </a:endParaRPr>
          </a:p>
        </p:txBody>
      </p:sp>
      <p:sp>
        <p:nvSpPr>
          <p:cNvPr id="3" name="Subtitle 2"/>
          <p:cNvSpPr>
            <a:spLocks noGrp="1"/>
          </p:cNvSpPr>
          <p:nvPr>
            <p:ph type="subTitle" idx="1"/>
          </p:nvPr>
        </p:nvSpPr>
        <p:spPr/>
        <p:txBody>
          <a:bodyPr>
            <a:normAutofit/>
          </a:bodyPr>
          <a:lstStyle/>
          <a:p>
            <a:pPr algn="ctr"/>
            <a:r>
              <a:rPr lang="en-US" sz="3600" b="1" dirty="0"/>
              <a:t>SAFETY </a:t>
            </a:r>
          </a:p>
          <a:p>
            <a:pPr algn="ctr"/>
            <a:r>
              <a:rPr lang="en-US" sz="3600" b="1" dirty="0" smtClean="0"/>
              <a:t>[</a:t>
            </a:r>
            <a:r>
              <a:rPr lang="en-US" sz="3600" b="1" dirty="0"/>
              <a:t>1 exam question -– 1 group]</a:t>
            </a:r>
          </a:p>
          <a:p>
            <a:r>
              <a:rPr lang="en-US" sz="3600" b="1" dirty="0"/>
              <a:t> </a:t>
            </a:r>
          </a:p>
          <a:p>
            <a:pPr algn="ctr"/>
            <a:endParaRPr lang="en-US" sz="3600" b="1" dirty="0"/>
          </a:p>
        </p:txBody>
      </p:sp>
      <p:sp>
        <p:nvSpPr>
          <p:cNvPr id="4" name="Footer Placeholder 3"/>
          <p:cNvSpPr>
            <a:spLocks noGrp="1"/>
          </p:cNvSpPr>
          <p:nvPr>
            <p:ph type="ftr" sz="quarter" idx="13"/>
          </p:nvPr>
        </p:nvSpPr>
        <p:spPr/>
        <p:txBody>
          <a:bodyPr/>
          <a:lstStyle/>
          <a:p>
            <a:r>
              <a:rPr lang="en-US" smtClean="0"/>
              <a:t>Safety</a:t>
            </a:r>
            <a:endParaRPr lang="en-US"/>
          </a:p>
        </p:txBody>
      </p:sp>
      <p:sp>
        <p:nvSpPr>
          <p:cNvPr id="5" name="Slide Number Placeholder 4"/>
          <p:cNvSpPr>
            <a:spLocks noGrp="1"/>
          </p:cNvSpPr>
          <p:nvPr>
            <p:ph type="sldNum" sz="quarter" idx="12"/>
          </p:nvPr>
        </p:nvSpPr>
        <p:spPr/>
        <p:txBody>
          <a:bodyPr/>
          <a:lstStyle/>
          <a:p>
            <a:fld id="{5A2483EB-AB9C-40AC-9AA1-C2AD9590A9DB}" type="slidenum">
              <a:rPr lang="en-US" smtClean="0"/>
              <a:t>1</a:t>
            </a:fld>
            <a:endParaRPr lang="en-US"/>
          </a:p>
        </p:txBody>
      </p:sp>
    </p:spTree>
    <p:extLst>
      <p:ext uri="{BB962C8B-B14F-4D97-AF65-F5344CB8AC3E}">
        <p14:creationId xmlns:p14="http://schemas.microsoft.com/office/powerpoint/2010/main" val="2138741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6106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E0A04    When evaluating a site with multiple transmitters operating at the same time, the operators and licensees of which transmitters are responsible for mitigating over-exposure situations?</a:t>
            </a:r>
            <a:endParaRPr lang="en-US" dirty="0"/>
          </a:p>
        </p:txBody>
      </p:sp>
      <p:sp>
        <p:nvSpPr>
          <p:cNvPr id="3" name="Subtitle 2"/>
          <p:cNvSpPr>
            <a:spLocks noGrp="1"/>
          </p:cNvSpPr>
          <p:nvPr>
            <p:ph type="subTitle" idx="1"/>
          </p:nvPr>
        </p:nvSpPr>
        <p:spPr>
          <a:xfrm>
            <a:off x="990600" y="2514600"/>
            <a:ext cx="7391400" cy="3657600"/>
          </a:xfrm>
        </p:spPr>
        <p:txBody>
          <a:bodyPr/>
          <a:lstStyle/>
          <a:p>
            <a:endParaRPr lang="en-US" dirty="0" smtClean="0"/>
          </a:p>
          <a:p>
            <a:r>
              <a:rPr lang="en-US" dirty="0" smtClean="0"/>
              <a:t>A</a:t>
            </a:r>
            <a:r>
              <a:rPr lang="en-US" i="1" dirty="0"/>
              <a:t>. Only the most powerful transmitter</a:t>
            </a:r>
            <a:endParaRPr lang="en-US" dirty="0"/>
          </a:p>
          <a:p>
            <a:r>
              <a:rPr lang="en-US" i="1" dirty="0"/>
              <a:t>B. Only commercial transmitters</a:t>
            </a:r>
            <a:endParaRPr lang="en-US" dirty="0"/>
          </a:p>
          <a:p>
            <a:r>
              <a:rPr lang="en-US" sz="2800" b="1" i="1" dirty="0">
                <a:solidFill>
                  <a:srgbClr val="FFC000"/>
                </a:solidFill>
              </a:rPr>
              <a:t>C. Each transmitter that produces </a:t>
            </a:r>
            <a:r>
              <a:rPr lang="en-US" sz="2800" b="1" i="1" dirty="0" smtClean="0">
                <a:solidFill>
                  <a:srgbClr val="FFC000"/>
                </a:solidFill>
              </a:rPr>
              <a:t>5 percent or </a:t>
            </a:r>
            <a:r>
              <a:rPr lang="en-US" sz="2800" b="1" i="1" dirty="0">
                <a:solidFill>
                  <a:srgbClr val="FFC000"/>
                </a:solidFill>
              </a:rPr>
              <a:t>more of its </a:t>
            </a:r>
            <a:r>
              <a:rPr lang="en-US" sz="2800" b="1" i="1" dirty="0" smtClean="0">
                <a:solidFill>
                  <a:srgbClr val="FFC000"/>
                </a:solidFill>
              </a:rPr>
              <a:t>MPE </a:t>
            </a:r>
            <a:r>
              <a:rPr lang="en-US" sz="2800" b="1" i="1" dirty="0">
                <a:solidFill>
                  <a:srgbClr val="FFC000"/>
                </a:solidFill>
              </a:rPr>
              <a:t>limit at accessible locations</a:t>
            </a:r>
            <a:endParaRPr lang="en-US" sz="2800" b="1" dirty="0">
              <a:solidFill>
                <a:srgbClr val="FFC000"/>
              </a:solidFill>
            </a:endParaRPr>
          </a:p>
          <a:p>
            <a:r>
              <a:rPr lang="en-US" i="1" dirty="0"/>
              <a:t>D. Each transmitter operating with a duty-cycle greater than </a:t>
            </a:r>
            <a:r>
              <a:rPr lang="en-US" i="1" dirty="0" smtClean="0"/>
              <a:t>50 percent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10</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943805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E0A05    </a:t>
            </a:r>
            <a:r>
              <a:rPr lang="en-US" dirty="0" smtClean="0">
                <a:latin typeface="Arial Black" panose="020B0A04020102020204" pitchFamily="34" charset="0"/>
              </a:rPr>
              <a:t>What </a:t>
            </a:r>
            <a:r>
              <a:rPr lang="en-US" dirty="0">
                <a:latin typeface="Arial Black" panose="020B0A04020102020204" pitchFamily="34" charset="0"/>
              </a:rPr>
              <a:t>is one of the potential hazards of using microwaves in the amateur radio bands?</a:t>
            </a:r>
          </a:p>
        </p:txBody>
      </p:sp>
      <p:sp>
        <p:nvSpPr>
          <p:cNvPr id="3" name="Subtitle 2"/>
          <p:cNvSpPr>
            <a:spLocks noGrp="1"/>
          </p:cNvSpPr>
          <p:nvPr>
            <p:ph type="subTitle" idx="1"/>
          </p:nvPr>
        </p:nvSpPr>
        <p:spPr>
          <a:xfrm>
            <a:off x="762000" y="1981200"/>
            <a:ext cx="7543800" cy="4191000"/>
          </a:xfrm>
        </p:spPr>
        <p:txBody>
          <a:bodyPr/>
          <a:lstStyle/>
          <a:p>
            <a:r>
              <a:rPr lang="en-US" i="1" dirty="0"/>
              <a:t>A. Microwaves are ionizing radiation</a:t>
            </a:r>
            <a:endParaRPr lang="en-US" dirty="0"/>
          </a:p>
          <a:p>
            <a:r>
              <a:rPr lang="en-US" i="1" dirty="0"/>
              <a:t>B. The high gain antennas commonly used can result in high exposure levels</a:t>
            </a:r>
            <a:endParaRPr lang="en-US" dirty="0"/>
          </a:p>
          <a:p>
            <a:r>
              <a:rPr lang="en-US" i="1" dirty="0"/>
              <a:t>C. Microwaves often travel long distances by ionospheric reflection</a:t>
            </a:r>
            <a:endParaRPr lang="en-US" dirty="0"/>
          </a:p>
          <a:p>
            <a:r>
              <a:rPr lang="en-US" i="1" dirty="0"/>
              <a:t>D. The extremely high frequency energy can damage the joints of antenna structures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11</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5884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E0A05    What is one of the potential hazards of using microwaves in the amateur radio bands?</a:t>
            </a:r>
            <a:endParaRPr lang="en-US" dirty="0"/>
          </a:p>
        </p:txBody>
      </p:sp>
      <p:sp>
        <p:nvSpPr>
          <p:cNvPr id="3" name="Subtitle 2"/>
          <p:cNvSpPr>
            <a:spLocks noGrp="1"/>
          </p:cNvSpPr>
          <p:nvPr>
            <p:ph type="subTitle" idx="1"/>
          </p:nvPr>
        </p:nvSpPr>
        <p:spPr>
          <a:xfrm>
            <a:off x="762000" y="1981200"/>
            <a:ext cx="7543800" cy="4191000"/>
          </a:xfrm>
        </p:spPr>
        <p:txBody>
          <a:bodyPr/>
          <a:lstStyle/>
          <a:p>
            <a:r>
              <a:rPr lang="en-US" i="1" dirty="0"/>
              <a:t>A. Microwaves are ionizing radiation</a:t>
            </a:r>
            <a:endParaRPr lang="en-US" dirty="0"/>
          </a:p>
          <a:p>
            <a:r>
              <a:rPr lang="en-US" sz="2800" b="1" i="1" dirty="0">
                <a:solidFill>
                  <a:srgbClr val="FFC000"/>
                </a:solidFill>
              </a:rPr>
              <a:t>B. The high gain antennas commonly used can result in high exposure levels</a:t>
            </a:r>
            <a:endParaRPr lang="en-US" sz="2800" b="1" dirty="0">
              <a:solidFill>
                <a:srgbClr val="FFC000"/>
              </a:solidFill>
            </a:endParaRPr>
          </a:p>
          <a:p>
            <a:r>
              <a:rPr lang="en-US" i="1" dirty="0"/>
              <a:t>C. Microwaves often travel long distances by ionospheric reflection</a:t>
            </a:r>
            <a:endParaRPr lang="en-US" dirty="0"/>
          </a:p>
          <a:p>
            <a:r>
              <a:rPr lang="en-US" i="1" dirty="0"/>
              <a:t>D. The extremely high frequency energy can damage the joints of antenna structures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12</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029326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E0A06    </a:t>
            </a:r>
            <a:r>
              <a:rPr lang="en-US" dirty="0" smtClean="0">
                <a:latin typeface="Arial Black" panose="020B0A04020102020204" pitchFamily="34" charset="0"/>
              </a:rPr>
              <a:t>Why </a:t>
            </a:r>
            <a:r>
              <a:rPr lang="en-US" dirty="0">
                <a:latin typeface="Arial Black" panose="020B0A04020102020204" pitchFamily="34" charset="0"/>
              </a:rPr>
              <a:t>are there separate electric (E) and magnetic (H) field MPE limits?</a:t>
            </a:r>
          </a:p>
        </p:txBody>
      </p:sp>
      <p:sp>
        <p:nvSpPr>
          <p:cNvPr id="3" name="Subtitle 2"/>
          <p:cNvSpPr>
            <a:spLocks noGrp="1"/>
          </p:cNvSpPr>
          <p:nvPr>
            <p:ph type="subTitle" idx="1"/>
          </p:nvPr>
        </p:nvSpPr>
        <p:spPr>
          <a:xfrm>
            <a:off x="838200" y="2133600"/>
            <a:ext cx="7391400" cy="4038600"/>
          </a:xfrm>
        </p:spPr>
        <p:txBody>
          <a:bodyPr/>
          <a:lstStyle/>
          <a:p>
            <a:r>
              <a:rPr lang="en-US" i="1" dirty="0"/>
              <a:t>A. The body reacts to electromagnetic radiation from both the E and H fields</a:t>
            </a:r>
            <a:endParaRPr lang="en-US" dirty="0"/>
          </a:p>
          <a:p>
            <a:r>
              <a:rPr lang="en-US" i="1" dirty="0"/>
              <a:t>B. Ground reflections and scattering make the field impedance vary with location</a:t>
            </a:r>
            <a:endParaRPr lang="en-US" dirty="0"/>
          </a:p>
          <a:p>
            <a:r>
              <a:rPr lang="en-US" i="1" dirty="0"/>
              <a:t>C. E field and H field radiation intensity peaks can occur at different locations</a:t>
            </a:r>
            <a:endParaRPr lang="en-US" dirty="0"/>
          </a:p>
          <a:p>
            <a:r>
              <a:rPr lang="en-US" i="1" dirty="0"/>
              <a:t>D. All of these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13</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1956594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E0A06    Why are there separate electric (E) and magnetic (H) field MPE limits?</a:t>
            </a:r>
            <a:endParaRPr lang="en-US" dirty="0"/>
          </a:p>
        </p:txBody>
      </p:sp>
      <p:sp>
        <p:nvSpPr>
          <p:cNvPr id="3" name="Subtitle 2"/>
          <p:cNvSpPr>
            <a:spLocks noGrp="1"/>
          </p:cNvSpPr>
          <p:nvPr>
            <p:ph type="subTitle" idx="1"/>
          </p:nvPr>
        </p:nvSpPr>
        <p:spPr>
          <a:xfrm>
            <a:off x="838200" y="2133600"/>
            <a:ext cx="7391400" cy="4038600"/>
          </a:xfrm>
        </p:spPr>
        <p:txBody>
          <a:bodyPr/>
          <a:lstStyle/>
          <a:p>
            <a:r>
              <a:rPr lang="en-US" i="1" dirty="0"/>
              <a:t>A. The body reacts to electromagnetic radiation from both the E and H fields</a:t>
            </a:r>
            <a:endParaRPr lang="en-US" dirty="0"/>
          </a:p>
          <a:p>
            <a:r>
              <a:rPr lang="en-US" i="1" dirty="0"/>
              <a:t>B. Ground reflections and scattering make the field impedance vary with location</a:t>
            </a:r>
            <a:endParaRPr lang="en-US" dirty="0"/>
          </a:p>
          <a:p>
            <a:r>
              <a:rPr lang="en-US" i="1" dirty="0"/>
              <a:t>C. E field and H field radiation intensity peaks can occur at different locations</a:t>
            </a:r>
            <a:endParaRPr lang="en-US" dirty="0"/>
          </a:p>
          <a:p>
            <a:r>
              <a:rPr lang="en-US" sz="2800" b="1" i="1" dirty="0">
                <a:solidFill>
                  <a:srgbClr val="FFC000"/>
                </a:solidFill>
              </a:rPr>
              <a:t>D. All of these choices are correct</a:t>
            </a:r>
            <a:endParaRPr lang="en-US" sz="2800" b="1" dirty="0">
              <a:solidFill>
                <a:srgbClr val="FFC000"/>
              </a:solidFill>
            </a:endParaRPr>
          </a:p>
        </p:txBody>
      </p:sp>
      <p:sp>
        <p:nvSpPr>
          <p:cNvPr id="4" name="Slide Number Placeholder 3"/>
          <p:cNvSpPr>
            <a:spLocks noGrp="1"/>
          </p:cNvSpPr>
          <p:nvPr>
            <p:ph type="sldNum" sz="quarter" idx="12"/>
          </p:nvPr>
        </p:nvSpPr>
        <p:spPr/>
        <p:txBody>
          <a:bodyPr/>
          <a:lstStyle/>
          <a:p>
            <a:fld id="{5A2483EB-AB9C-40AC-9AA1-C2AD9590A9DB}" type="slidenum">
              <a:rPr lang="en-US" smtClean="0"/>
              <a:t>14</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18835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3820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E0A07  </a:t>
            </a:r>
            <a:r>
              <a:rPr lang="en-US" dirty="0" smtClean="0">
                <a:latin typeface="Arial Black" panose="020B0A04020102020204" pitchFamily="34" charset="0"/>
              </a:rPr>
              <a:t>  How </a:t>
            </a:r>
            <a:r>
              <a:rPr lang="en-US" dirty="0">
                <a:latin typeface="Arial Black" panose="020B0A04020102020204" pitchFamily="34" charset="0"/>
              </a:rPr>
              <a:t>may dangerous levels of carbon monoxide from an emergency generator be detected?</a:t>
            </a:r>
          </a:p>
        </p:txBody>
      </p:sp>
      <p:sp>
        <p:nvSpPr>
          <p:cNvPr id="3" name="Subtitle 2"/>
          <p:cNvSpPr>
            <a:spLocks noGrp="1"/>
          </p:cNvSpPr>
          <p:nvPr>
            <p:ph type="subTitle" idx="1"/>
          </p:nvPr>
        </p:nvSpPr>
        <p:spPr/>
        <p:txBody>
          <a:bodyPr/>
          <a:lstStyle/>
          <a:p>
            <a:r>
              <a:rPr lang="en-US" i="1" dirty="0"/>
              <a:t>A. By the odor</a:t>
            </a:r>
            <a:endParaRPr lang="en-US" dirty="0"/>
          </a:p>
          <a:p>
            <a:r>
              <a:rPr lang="en-US" i="1" dirty="0"/>
              <a:t>B. Only with a carbon monoxide detector</a:t>
            </a:r>
            <a:endParaRPr lang="en-US" dirty="0"/>
          </a:p>
          <a:p>
            <a:r>
              <a:rPr lang="en-US" i="1" dirty="0"/>
              <a:t>C. Any ordinary smoke detector can be used</a:t>
            </a:r>
            <a:endParaRPr lang="en-US" dirty="0"/>
          </a:p>
          <a:p>
            <a:r>
              <a:rPr lang="en-US" i="1" dirty="0"/>
              <a:t>D. By the yellowish appearance of the gas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15</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415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3820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E0A07    How may dangerous levels of carbon monoxide from an emergency generator be detected?</a:t>
            </a:r>
            <a:endParaRPr lang="en-US" dirty="0"/>
          </a:p>
        </p:txBody>
      </p:sp>
      <p:sp>
        <p:nvSpPr>
          <p:cNvPr id="3" name="Subtitle 2"/>
          <p:cNvSpPr>
            <a:spLocks noGrp="1"/>
          </p:cNvSpPr>
          <p:nvPr>
            <p:ph type="subTitle" idx="1"/>
          </p:nvPr>
        </p:nvSpPr>
        <p:spPr/>
        <p:txBody>
          <a:bodyPr/>
          <a:lstStyle/>
          <a:p>
            <a:r>
              <a:rPr lang="en-US" i="1" dirty="0"/>
              <a:t>A. By the odor</a:t>
            </a:r>
            <a:endParaRPr lang="en-US" dirty="0"/>
          </a:p>
          <a:p>
            <a:r>
              <a:rPr lang="en-US" sz="2800" b="1" i="1" dirty="0">
                <a:solidFill>
                  <a:srgbClr val="FFC000"/>
                </a:solidFill>
              </a:rPr>
              <a:t>B. Only with a carbon monoxide detector</a:t>
            </a:r>
            <a:endParaRPr lang="en-US" sz="2800" b="1" dirty="0">
              <a:solidFill>
                <a:srgbClr val="FFC000"/>
              </a:solidFill>
            </a:endParaRPr>
          </a:p>
          <a:p>
            <a:r>
              <a:rPr lang="en-US" i="1" dirty="0"/>
              <a:t>C. Any ordinary smoke detector can be used</a:t>
            </a:r>
            <a:endParaRPr lang="en-US" dirty="0"/>
          </a:p>
          <a:p>
            <a:r>
              <a:rPr lang="en-US" i="1" dirty="0"/>
              <a:t>D. By the yellowish appearance of the gas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16</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1188734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E0A08  </a:t>
            </a:r>
            <a:r>
              <a:rPr lang="en-US" dirty="0" smtClean="0">
                <a:latin typeface="Arial Black" panose="020B0A04020102020204" pitchFamily="34" charset="0"/>
              </a:rPr>
              <a:t>  What </a:t>
            </a:r>
            <a:r>
              <a:rPr lang="en-US" dirty="0">
                <a:latin typeface="Arial Black" panose="020B0A04020102020204" pitchFamily="34" charset="0"/>
              </a:rPr>
              <a:t>does SAR measure?</a:t>
            </a:r>
          </a:p>
        </p:txBody>
      </p:sp>
      <p:sp>
        <p:nvSpPr>
          <p:cNvPr id="3" name="Subtitle 2"/>
          <p:cNvSpPr>
            <a:spLocks noGrp="1"/>
          </p:cNvSpPr>
          <p:nvPr>
            <p:ph type="subTitle" idx="1"/>
          </p:nvPr>
        </p:nvSpPr>
        <p:spPr>
          <a:xfrm>
            <a:off x="762000" y="1905000"/>
            <a:ext cx="7772400" cy="4267200"/>
          </a:xfrm>
        </p:spPr>
        <p:txBody>
          <a:bodyPr/>
          <a:lstStyle/>
          <a:p>
            <a:r>
              <a:rPr lang="en-US" i="1" dirty="0"/>
              <a:t>A. Synthetic Aperture Ratio of the human body</a:t>
            </a:r>
            <a:endParaRPr lang="en-US" dirty="0"/>
          </a:p>
          <a:p>
            <a:r>
              <a:rPr lang="en-US" i="1" dirty="0"/>
              <a:t>B. Signal Amplification Rating</a:t>
            </a:r>
            <a:endParaRPr lang="en-US" dirty="0"/>
          </a:p>
          <a:p>
            <a:r>
              <a:rPr lang="en-US" i="1" dirty="0"/>
              <a:t>C. The rate at which RF energy is absorbed by the body</a:t>
            </a:r>
            <a:endParaRPr lang="en-US" dirty="0"/>
          </a:p>
          <a:p>
            <a:r>
              <a:rPr lang="en-US" i="1" dirty="0"/>
              <a:t>D. The rate of RF energy reflected from stationary terrain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17</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58260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E0A08    What does SAR measure?</a:t>
            </a:r>
            <a:endParaRPr lang="en-US" dirty="0"/>
          </a:p>
        </p:txBody>
      </p:sp>
      <p:sp>
        <p:nvSpPr>
          <p:cNvPr id="3" name="Subtitle 2"/>
          <p:cNvSpPr>
            <a:spLocks noGrp="1"/>
          </p:cNvSpPr>
          <p:nvPr>
            <p:ph type="subTitle" idx="1"/>
          </p:nvPr>
        </p:nvSpPr>
        <p:spPr>
          <a:xfrm>
            <a:off x="762000" y="1905000"/>
            <a:ext cx="7772400" cy="4267200"/>
          </a:xfrm>
        </p:spPr>
        <p:txBody>
          <a:bodyPr/>
          <a:lstStyle/>
          <a:p>
            <a:r>
              <a:rPr lang="en-US" i="1" dirty="0"/>
              <a:t>A. Synthetic Aperture Ratio of the human body</a:t>
            </a:r>
            <a:endParaRPr lang="en-US" dirty="0"/>
          </a:p>
          <a:p>
            <a:r>
              <a:rPr lang="en-US" i="1" dirty="0"/>
              <a:t>B. Signal Amplification Rating</a:t>
            </a:r>
            <a:endParaRPr lang="en-US" dirty="0"/>
          </a:p>
          <a:p>
            <a:r>
              <a:rPr lang="en-US" sz="2800" b="1" i="1" dirty="0">
                <a:solidFill>
                  <a:srgbClr val="FFC000"/>
                </a:solidFill>
              </a:rPr>
              <a:t>C. The rate at which RF energy is absorbed by the body</a:t>
            </a:r>
            <a:endParaRPr lang="en-US" sz="2800" b="1" dirty="0">
              <a:solidFill>
                <a:srgbClr val="FFC000"/>
              </a:solidFill>
            </a:endParaRPr>
          </a:p>
          <a:p>
            <a:r>
              <a:rPr lang="en-US" i="1" dirty="0"/>
              <a:t>D. The rate of RF energy reflected from stationary terrain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18</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
        <p:nvSpPr>
          <p:cNvPr id="6" name="TextBox 5"/>
          <p:cNvSpPr txBox="1"/>
          <p:nvPr/>
        </p:nvSpPr>
        <p:spPr>
          <a:xfrm>
            <a:off x="1143000" y="5181600"/>
            <a:ext cx="6096000" cy="523220"/>
          </a:xfrm>
          <a:prstGeom prst="rect">
            <a:avLst/>
          </a:prstGeom>
          <a:noFill/>
        </p:spPr>
        <p:txBody>
          <a:bodyPr wrap="square" rtlCol="0">
            <a:spAutoFit/>
          </a:bodyPr>
          <a:lstStyle/>
          <a:p>
            <a:r>
              <a:rPr lang="en-US" sz="2800" dirty="0" smtClean="0">
                <a:solidFill>
                  <a:srgbClr val="FFFF00"/>
                </a:solidFill>
              </a:rPr>
              <a:t>SAR  is  Specific </a:t>
            </a:r>
            <a:r>
              <a:rPr lang="en-US" sz="2800" dirty="0" err="1" smtClean="0">
                <a:solidFill>
                  <a:srgbClr val="FFFF00"/>
                </a:solidFill>
              </a:rPr>
              <a:t>Absorbtion</a:t>
            </a:r>
            <a:r>
              <a:rPr lang="en-US" sz="2800" dirty="0" smtClean="0">
                <a:solidFill>
                  <a:srgbClr val="FFFF00"/>
                </a:solidFill>
              </a:rPr>
              <a:t> Rate</a:t>
            </a:r>
            <a:endParaRPr lang="en-US" sz="2800" dirty="0">
              <a:solidFill>
                <a:srgbClr val="FFFF00"/>
              </a:solidFill>
            </a:endParaRPr>
          </a:p>
        </p:txBody>
      </p:sp>
    </p:spTree>
    <p:extLst>
      <p:ext uri="{BB962C8B-B14F-4D97-AF65-F5344CB8AC3E}">
        <p14:creationId xmlns:p14="http://schemas.microsoft.com/office/powerpoint/2010/main" val="3812216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610600" cy="21336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E0A09    </a:t>
            </a:r>
            <a:r>
              <a:rPr lang="en-US" dirty="0" smtClean="0">
                <a:latin typeface="Arial Black" panose="020B0A04020102020204" pitchFamily="34" charset="0"/>
              </a:rPr>
              <a:t>Which </a:t>
            </a:r>
            <a:r>
              <a:rPr lang="en-US" dirty="0">
                <a:latin typeface="Arial Black" panose="020B0A04020102020204" pitchFamily="34" charset="0"/>
              </a:rPr>
              <a:t>insulating material commonly used as a thermal conductor for some types of electronic devices is extremely toxic if broken or crushed and the particles are accidentally inhaled?</a:t>
            </a:r>
          </a:p>
        </p:txBody>
      </p:sp>
      <p:sp>
        <p:nvSpPr>
          <p:cNvPr id="3" name="Subtitle 2"/>
          <p:cNvSpPr>
            <a:spLocks noGrp="1"/>
          </p:cNvSpPr>
          <p:nvPr>
            <p:ph type="subTitle" idx="1"/>
          </p:nvPr>
        </p:nvSpPr>
        <p:spPr>
          <a:xfrm>
            <a:off x="1371600" y="2743200"/>
            <a:ext cx="6400800" cy="3429000"/>
          </a:xfrm>
        </p:spPr>
        <p:txBody>
          <a:bodyPr/>
          <a:lstStyle/>
          <a:p>
            <a:endParaRPr lang="en-US" i="1" dirty="0" smtClean="0"/>
          </a:p>
          <a:p>
            <a:r>
              <a:rPr lang="en-US" i="1" dirty="0" smtClean="0"/>
              <a:t>A</a:t>
            </a:r>
            <a:r>
              <a:rPr lang="en-US" i="1" dirty="0"/>
              <a:t>. Mica</a:t>
            </a:r>
            <a:endParaRPr lang="en-US" dirty="0"/>
          </a:p>
          <a:p>
            <a:r>
              <a:rPr lang="en-US" i="1" dirty="0"/>
              <a:t>B. Zinc oxide</a:t>
            </a:r>
            <a:endParaRPr lang="en-US" dirty="0"/>
          </a:p>
          <a:p>
            <a:r>
              <a:rPr lang="en-US" i="1" dirty="0"/>
              <a:t>C. Beryllium Oxide</a:t>
            </a:r>
            <a:endParaRPr lang="en-US" dirty="0"/>
          </a:p>
          <a:p>
            <a:r>
              <a:rPr lang="en-US" i="1" dirty="0"/>
              <a:t>D. Uranium </a:t>
            </a:r>
            <a:r>
              <a:rPr lang="en-US" i="1" dirty="0" smtClean="0"/>
              <a:t>Hexafluoride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19</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924161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001000" cy="4495800"/>
          </a:xfrm>
        </p:spPr>
        <p:txBody>
          <a:bodyPr/>
          <a:lstStyle/>
          <a:p>
            <a:r>
              <a:rPr lang="en-US" sz="2800" b="1" dirty="0">
                <a:solidFill>
                  <a:srgbClr val="FFC000"/>
                </a:solidFill>
              </a:rPr>
              <a:t>E0A Safety: </a:t>
            </a:r>
            <a:r>
              <a:rPr lang="en-US" dirty="0"/>
              <a:t>amateur radio safety practices; RF radiation hazards; hazardous </a:t>
            </a:r>
            <a:r>
              <a:rPr lang="en-US" dirty="0" smtClean="0"/>
              <a:t>materials; grounding</a:t>
            </a:r>
            <a:endParaRPr lang="en-US" dirty="0"/>
          </a:p>
          <a:p>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840559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610600" cy="21336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US" dirty="0">
                <a:latin typeface="Arial Black" panose="020B0A04020102020204" pitchFamily="34" charset="0"/>
              </a:rPr>
              <a:t>E0A09    Which insulating material commonly used as a thermal conductor for some types of electronic devices is extremely toxic if broken or crushed and the particles are accidentally inhaled?</a:t>
            </a:r>
            <a:endParaRPr lang="en-US" dirty="0"/>
          </a:p>
        </p:txBody>
      </p:sp>
      <p:sp>
        <p:nvSpPr>
          <p:cNvPr id="3" name="Subtitle 2"/>
          <p:cNvSpPr>
            <a:spLocks noGrp="1"/>
          </p:cNvSpPr>
          <p:nvPr>
            <p:ph type="subTitle" idx="1"/>
          </p:nvPr>
        </p:nvSpPr>
        <p:spPr>
          <a:xfrm>
            <a:off x="1371600" y="2743200"/>
            <a:ext cx="6400800" cy="3429000"/>
          </a:xfrm>
        </p:spPr>
        <p:txBody>
          <a:bodyPr/>
          <a:lstStyle/>
          <a:p>
            <a:endParaRPr lang="en-US" i="1" dirty="0" smtClean="0"/>
          </a:p>
          <a:p>
            <a:r>
              <a:rPr lang="en-US" i="1" dirty="0" smtClean="0"/>
              <a:t>A</a:t>
            </a:r>
            <a:r>
              <a:rPr lang="en-US" i="1" dirty="0"/>
              <a:t>. Mica</a:t>
            </a:r>
            <a:endParaRPr lang="en-US" dirty="0"/>
          </a:p>
          <a:p>
            <a:r>
              <a:rPr lang="en-US" i="1" dirty="0"/>
              <a:t>B. Zinc oxide</a:t>
            </a:r>
            <a:endParaRPr lang="en-US" dirty="0"/>
          </a:p>
          <a:p>
            <a:r>
              <a:rPr lang="en-US" sz="2800" b="1" i="1" dirty="0">
                <a:solidFill>
                  <a:srgbClr val="FFC000"/>
                </a:solidFill>
              </a:rPr>
              <a:t>C. Beryllium Oxide</a:t>
            </a:r>
            <a:endParaRPr lang="en-US" sz="2800" b="1" dirty="0">
              <a:solidFill>
                <a:srgbClr val="FFC000"/>
              </a:solidFill>
            </a:endParaRPr>
          </a:p>
          <a:p>
            <a:r>
              <a:rPr lang="en-US" i="1" dirty="0"/>
              <a:t>D. Uranium </a:t>
            </a:r>
            <a:r>
              <a:rPr lang="en-US" i="1" dirty="0" smtClean="0"/>
              <a:t>Hexafluoride</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20</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692341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6106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E0A10  </a:t>
            </a:r>
            <a:r>
              <a:rPr lang="en-US" dirty="0" smtClean="0">
                <a:latin typeface="Arial Black" panose="020B0A04020102020204" pitchFamily="34" charset="0"/>
              </a:rPr>
              <a:t>  What </a:t>
            </a:r>
            <a:r>
              <a:rPr lang="en-US" dirty="0" smtClean="0">
                <a:latin typeface="Arial Black" panose="020B0A04020102020204" pitchFamily="34" charset="0"/>
              </a:rPr>
              <a:t>toxic material may be present </a:t>
            </a:r>
            <a:r>
              <a:rPr lang="en-US" dirty="0">
                <a:latin typeface="Arial Black" panose="020B0A04020102020204" pitchFamily="34" charset="0"/>
              </a:rPr>
              <a:t>in some electronic components such as </a:t>
            </a:r>
            <a:r>
              <a:rPr lang="en-US" dirty="0" smtClean="0">
                <a:latin typeface="Arial Black" panose="020B0A04020102020204" pitchFamily="34" charset="0"/>
              </a:rPr>
              <a:t>high voltage </a:t>
            </a:r>
            <a:r>
              <a:rPr lang="en-US" dirty="0">
                <a:latin typeface="Arial Black" panose="020B0A04020102020204" pitchFamily="34" charset="0"/>
              </a:rPr>
              <a:t>capacitors and </a:t>
            </a:r>
            <a:r>
              <a:rPr lang="en-US" dirty="0" smtClean="0">
                <a:latin typeface="Arial Black" panose="020B0A04020102020204" pitchFamily="34" charset="0"/>
              </a:rPr>
              <a:t>transformers?</a:t>
            </a:r>
            <a:endParaRPr lang="en-US" dirty="0">
              <a:latin typeface="Arial Black" panose="020B0A04020102020204" pitchFamily="34" charset="0"/>
            </a:endParaRPr>
          </a:p>
        </p:txBody>
      </p:sp>
      <p:sp>
        <p:nvSpPr>
          <p:cNvPr id="3" name="Subtitle 2"/>
          <p:cNvSpPr>
            <a:spLocks noGrp="1"/>
          </p:cNvSpPr>
          <p:nvPr>
            <p:ph type="subTitle" idx="1"/>
          </p:nvPr>
        </p:nvSpPr>
        <p:spPr/>
        <p:txBody>
          <a:bodyPr/>
          <a:lstStyle/>
          <a:p>
            <a:r>
              <a:rPr lang="en-US" i="1" dirty="0"/>
              <a:t>A. Polychlorinated </a:t>
            </a:r>
            <a:r>
              <a:rPr lang="en-US" i="1" dirty="0" smtClean="0"/>
              <a:t>Biphenyls</a:t>
            </a:r>
            <a:endParaRPr lang="en-US" dirty="0"/>
          </a:p>
          <a:p>
            <a:r>
              <a:rPr lang="en-US" i="1" dirty="0"/>
              <a:t>B. Polyethylene</a:t>
            </a:r>
            <a:endParaRPr lang="en-US" dirty="0"/>
          </a:p>
          <a:p>
            <a:r>
              <a:rPr lang="en-US" i="1" dirty="0"/>
              <a:t>C. </a:t>
            </a:r>
            <a:r>
              <a:rPr lang="en-US" i="1" dirty="0" err="1"/>
              <a:t>Polytetrafluroethylene</a:t>
            </a:r>
            <a:endParaRPr lang="en-US" dirty="0"/>
          </a:p>
          <a:p>
            <a:r>
              <a:rPr lang="en-US" i="1" dirty="0"/>
              <a:t>D. Polymorphic silicon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21</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1375715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6106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E0A10    What toxic material may be present in some electronic components such as high voltage capacitors and transformers?</a:t>
            </a:r>
            <a:endParaRPr lang="en-US" dirty="0"/>
          </a:p>
        </p:txBody>
      </p:sp>
      <p:sp>
        <p:nvSpPr>
          <p:cNvPr id="3" name="Subtitle 2"/>
          <p:cNvSpPr>
            <a:spLocks noGrp="1"/>
          </p:cNvSpPr>
          <p:nvPr>
            <p:ph type="subTitle" idx="1"/>
          </p:nvPr>
        </p:nvSpPr>
        <p:spPr/>
        <p:txBody>
          <a:bodyPr/>
          <a:lstStyle/>
          <a:p>
            <a:r>
              <a:rPr lang="en-US" sz="2800" b="1" i="1" dirty="0">
                <a:solidFill>
                  <a:srgbClr val="FFC000"/>
                </a:solidFill>
              </a:rPr>
              <a:t>A. Polychlorinated </a:t>
            </a:r>
            <a:r>
              <a:rPr lang="en-US" sz="2800" i="1" dirty="0">
                <a:solidFill>
                  <a:srgbClr val="FFC000"/>
                </a:solidFill>
              </a:rPr>
              <a:t>B</a:t>
            </a:r>
            <a:r>
              <a:rPr lang="en-US" sz="2800" b="1" i="1" dirty="0" smtClean="0">
                <a:solidFill>
                  <a:srgbClr val="FFC000"/>
                </a:solidFill>
              </a:rPr>
              <a:t>iphenyls</a:t>
            </a:r>
            <a:endParaRPr lang="en-US" sz="2800" b="1" dirty="0">
              <a:solidFill>
                <a:srgbClr val="FFC000"/>
              </a:solidFill>
            </a:endParaRPr>
          </a:p>
          <a:p>
            <a:r>
              <a:rPr lang="en-US" i="1" dirty="0"/>
              <a:t>B. Polyethylene</a:t>
            </a:r>
            <a:endParaRPr lang="en-US" dirty="0"/>
          </a:p>
          <a:p>
            <a:r>
              <a:rPr lang="en-US" i="1" dirty="0"/>
              <a:t>C. </a:t>
            </a:r>
            <a:r>
              <a:rPr lang="en-US" i="1" dirty="0" err="1"/>
              <a:t>Polytetrafluroethylene</a:t>
            </a:r>
            <a:endParaRPr lang="en-US" dirty="0"/>
          </a:p>
          <a:p>
            <a:r>
              <a:rPr lang="en-US" i="1" dirty="0"/>
              <a:t>D. Polymorphic silicon</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22</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1560736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534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E0A11  </a:t>
            </a:r>
            <a:r>
              <a:rPr lang="en-US" dirty="0" smtClean="0">
                <a:latin typeface="Arial Black" panose="020B0A04020102020204" pitchFamily="34" charset="0"/>
              </a:rPr>
              <a:t>  Which </a:t>
            </a:r>
            <a:r>
              <a:rPr lang="en-US" dirty="0">
                <a:latin typeface="Arial Black" panose="020B0A04020102020204" pitchFamily="34" charset="0"/>
              </a:rPr>
              <a:t>of the following injuries can result from using high-power UHF or microwave transmitters?</a:t>
            </a:r>
          </a:p>
        </p:txBody>
      </p:sp>
      <p:sp>
        <p:nvSpPr>
          <p:cNvPr id="3" name="Subtitle 2"/>
          <p:cNvSpPr>
            <a:spLocks noGrp="1"/>
          </p:cNvSpPr>
          <p:nvPr>
            <p:ph type="subTitle" idx="1"/>
          </p:nvPr>
        </p:nvSpPr>
        <p:spPr>
          <a:xfrm>
            <a:off x="762000" y="2057400"/>
            <a:ext cx="7620000" cy="4114800"/>
          </a:xfrm>
        </p:spPr>
        <p:txBody>
          <a:bodyPr/>
          <a:lstStyle/>
          <a:p>
            <a:r>
              <a:rPr lang="en-US" i="1" dirty="0"/>
              <a:t>A. Hearing loss caused by high voltage corona discharge</a:t>
            </a:r>
            <a:endParaRPr lang="en-US" dirty="0"/>
          </a:p>
          <a:p>
            <a:r>
              <a:rPr lang="en-US" i="1" dirty="0"/>
              <a:t>B. Blood clotting from the intense magnetic field</a:t>
            </a:r>
            <a:endParaRPr lang="en-US" dirty="0"/>
          </a:p>
          <a:p>
            <a:r>
              <a:rPr lang="en-US" i="1" dirty="0"/>
              <a:t>C. Localized heating of the body from RF exposure in excess of the MPE limits</a:t>
            </a:r>
            <a:endParaRPr lang="en-US" dirty="0"/>
          </a:p>
          <a:p>
            <a:r>
              <a:rPr lang="en-US" i="1" dirty="0"/>
              <a:t>D. Ingestion of ozone gas from the cooling system</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23</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243206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534400" cy="19812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E0A11    Which of the following injuries can result from using high-power UHF or microwave transmitters?</a:t>
            </a:r>
            <a:endParaRPr lang="en-US" dirty="0"/>
          </a:p>
        </p:txBody>
      </p:sp>
      <p:sp>
        <p:nvSpPr>
          <p:cNvPr id="3" name="Subtitle 2"/>
          <p:cNvSpPr>
            <a:spLocks noGrp="1"/>
          </p:cNvSpPr>
          <p:nvPr>
            <p:ph type="subTitle" idx="1"/>
          </p:nvPr>
        </p:nvSpPr>
        <p:spPr>
          <a:xfrm>
            <a:off x="762000" y="2057400"/>
            <a:ext cx="7620000" cy="4114800"/>
          </a:xfrm>
        </p:spPr>
        <p:txBody>
          <a:bodyPr/>
          <a:lstStyle/>
          <a:p>
            <a:r>
              <a:rPr lang="en-US" i="1" dirty="0"/>
              <a:t>A. Hearing loss caused by high voltage corona discharge</a:t>
            </a:r>
            <a:endParaRPr lang="en-US" dirty="0"/>
          </a:p>
          <a:p>
            <a:r>
              <a:rPr lang="en-US" i="1" dirty="0"/>
              <a:t>B. Blood clotting from the intense magnetic field</a:t>
            </a:r>
            <a:endParaRPr lang="en-US" dirty="0"/>
          </a:p>
          <a:p>
            <a:r>
              <a:rPr lang="en-US" sz="2800" b="1" i="1" dirty="0">
                <a:solidFill>
                  <a:srgbClr val="FFC000"/>
                </a:solidFill>
              </a:rPr>
              <a:t>C. Localized heating of the body from RF exposure in excess of the MPE limits</a:t>
            </a:r>
            <a:endParaRPr lang="en-US" sz="2800" b="1" dirty="0">
              <a:solidFill>
                <a:srgbClr val="FFC000"/>
              </a:solidFill>
            </a:endParaRPr>
          </a:p>
          <a:p>
            <a:r>
              <a:rPr lang="en-US" i="1" dirty="0"/>
              <a:t>D. Ingestion of ozone gas from the cooling system</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24</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770950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3124200"/>
          </a:xfrm>
        </p:spPr>
        <p:txBody>
          <a:bodyPr/>
          <a:lstStyle/>
          <a:p>
            <a:r>
              <a:rPr lang="en-US" dirty="0" smtClean="0">
                <a:latin typeface="Arial Black" panose="020B0A04020102020204" pitchFamily="34" charset="0"/>
              </a:rPr>
              <a:t>End of</a:t>
            </a:r>
            <a:br>
              <a:rPr lang="en-US" dirty="0" smtClean="0">
                <a:latin typeface="Arial Black" panose="020B0A04020102020204" pitchFamily="34" charset="0"/>
              </a:rPr>
            </a:br>
            <a:r>
              <a:rPr lang="en-US" dirty="0" smtClean="0">
                <a:latin typeface="Arial Black" panose="020B0A04020102020204" pitchFamily="34" charset="0"/>
              </a:rPr>
              <a:t>SUBELEMENT  E 10 </a:t>
            </a:r>
            <a:endParaRPr lang="en-US" dirty="0">
              <a:latin typeface="Arial Black" panose="020B0A04020102020204" pitchFamily="34" charset="0"/>
            </a:endParaRPr>
          </a:p>
        </p:txBody>
      </p:sp>
      <p:sp>
        <p:nvSpPr>
          <p:cNvPr id="3" name="Subtitle 2"/>
          <p:cNvSpPr>
            <a:spLocks noGrp="1"/>
          </p:cNvSpPr>
          <p:nvPr>
            <p:ph type="subTitle" idx="1"/>
          </p:nvPr>
        </p:nvSpPr>
        <p:spPr>
          <a:xfrm>
            <a:off x="1371600" y="3352800"/>
            <a:ext cx="6400800" cy="2819400"/>
          </a:xfrm>
        </p:spPr>
        <p:txBody>
          <a:bodyPr/>
          <a:lstStyle/>
          <a:p>
            <a:pPr algn="ctr"/>
            <a:r>
              <a:rPr lang="en-US" dirty="0"/>
              <a:t>SAFETY </a:t>
            </a:r>
          </a:p>
          <a:p>
            <a:r>
              <a:rPr lang="en-US" dirty="0"/>
              <a:t> </a:t>
            </a:r>
          </a:p>
          <a:p>
            <a:pPr algn="ctr"/>
            <a:endParaRPr lang="en-US" dirty="0"/>
          </a:p>
        </p:txBody>
      </p:sp>
      <p:sp>
        <p:nvSpPr>
          <p:cNvPr id="4" name="Footer Placeholder 3"/>
          <p:cNvSpPr>
            <a:spLocks noGrp="1"/>
          </p:cNvSpPr>
          <p:nvPr>
            <p:ph type="ftr" sz="quarter" idx="13"/>
          </p:nvPr>
        </p:nvSpPr>
        <p:spPr/>
        <p:txBody>
          <a:bodyPr/>
          <a:lstStyle/>
          <a:p>
            <a:r>
              <a:rPr lang="en-US" smtClean="0"/>
              <a:t>Safety</a:t>
            </a:r>
            <a:endParaRPr lang="en-US"/>
          </a:p>
        </p:txBody>
      </p:sp>
      <p:sp>
        <p:nvSpPr>
          <p:cNvPr id="5" name="Slide Number Placeholder 4"/>
          <p:cNvSpPr>
            <a:spLocks noGrp="1"/>
          </p:cNvSpPr>
          <p:nvPr>
            <p:ph type="sldNum" sz="quarter" idx="12"/>
          </p:nvPr>
        </p:nvSpPr>
        <p:spPr/>
        <p:txBody>
          <a:bodyPr/>
          <a:lstStyle/>
          <a:p>
            <a:fld id="{5A2483EB-AB9C-40AC-9AA1-C2AD9590A9DB}" type="slidenum">
              <a:rPr lang="en-US" smtClean="0"/>
              <a:t>25</a:t>
            </a:fld>
            <a:endParaRPr lang="en-US"/>
          </a:p>
        </p:txBody>
      </p:sp>
    </p:spTree>
    <p:extLst>
      <p:ext uri="{BB962C8B-B14F-4D97-AF65-F5344CB8AC3E}">
        <p14:creationId xmlns:p14="http://schemas.microsoft.com/office/powerpoint/2010/main" val="150970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534400" cy="2286000"/>
          </a:xfrm>
        </p:spPr>
        <p:txBody>
          <a:bodyPr>
            <a:normAutofit/>
          </a:bodyPr>
          <a:lstStyle/>
          <a:p>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E0A01     What </a:t>
            </a:r>
            <a:r>
              <a:rPr lang="en-US" dirty="0">
                <a:latin typeface="Arial Black" panose="020B0A04020102020204" pitchFamily="34" charset="0"/>
              </a:rPr>
              <a:t>is the primary function of an external earth connection or ground rod?</a:t>
            </a:r>
          </a:p>
        </p:txBody>
      </p:sp>
      <p:sp>
        <p:nvSpPr>
          <p:cNvPr id="3" name="Subtitle 2"/>
          <p:cNvSpPr>
            <a:spLocks noGrp="1"/>
          </p:cNvSpPr>
          <p:nvPr>
            <p:ph type="subTitle" idx="1"/>
          </p:nvPr>
        </p:nvSpPr>
        <p:spPr>
          <a:xfrm>
            <a:off x="685800" y="2362200"/>
            <a:ext cx="7772400" cy="3810000"/>
          </a:xfrm>
        </p:spPr>
        <p:txBody>
          <a:bodyPr>
            <a:normAutofit/>
          </a:bodyPr>
          <a:lstStyle/>
          <a:p>
            <a:r>
              <a:rPr lang="en-US" i="1" dirty="0" smtClean="0"/>
              <a:t>A. Reduce received noise</a:t>
            </a:r>
          </a:p>
          <a:p>
            <a:r>
              <a:rPr lang="en-US" i="1" dirty="0" smtClean="0"/>
              <a:t>B. Lightning protection</a:t>
            </a:r>
          </a:p>
          <a:p>
            <a:r>
              <a:rPr lang="en-US" i="1" dirty="0" smtClean="0"/>
              <a:t>C. Reduce RF current flow between pieces of equipment</a:t>
            </a:r>
          </a:p>
          <a:p>
            <a:r>
              <a:rPr lang="en-US" i="1" dirty="0" smtClean="0"/>
              <a:t>D. Reduce RFI to telephones and home entertainment systems</a:t>
            </a:r>
            <a:endParaRPr lang="en-US" i="1" dirty="0"/>
          </a:p>
        </p:txBody>
      </p:sp>
      <p:sp>
        <p:nvSpPr>
          <p:cNvPr id="4" name="Slide Number Placeholder 3"/>
          <p:cNvSpPr>
            <a:spLocks noGrp="1"/>
          </p:cNvSpPr>
          <p:nvPr>
            <p:ph type="sldNum" sz="quarter" idx="12"/>
          </p:nvPr>
        </p:nvSpPr>
        <p:spPr/>
        <p:txBody>
          <a:bodyPr/>
          <a:lstStyle/>
          <a:p>
            <a:fld id="{5A2483EB-AB9C-40AC-9AA1-C2AD9590A9DB}" type="slidenum">
              <a:rPr lang="en-US" smtClean="0"/>
              <a:t>3</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147157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534400" cy="2286000"/>
          </a:xfrm>
        </p:spPr>
        <p:txBody>
          <a:bodyPr>
            <a:normAutofit/>
          </a:bodyPr>
          <a:lstStyle/>
          <a:p>
            <a:r>
              <a:rPr lang="en-US" dirty="0">
                <a:latin typeface="Arial Black" panose="020B0A04020102020204" pitchFamily="34" charset="0"/>
              </a:rPr>
              <a:t/>
            </a:r>
            <a:br>
              <a:rPr lang="en-US" dirty="0">
                <a:latin typeface="Arial Black" panose="020B0A04020102020204" pitchFamily="34" charset="0"/>
              </a:rPr>
            </a:br>
            <a:r>
              <a:rPr lang="en-US" dirty="0" smtClean="0">
                <a:latin typeface="Arial Black" panose="020B0A04020102020204" pitchFamily="34" charset="0"/>
              </a:rPr>
              <a:t>E0A01     What </a:t>
            </a:r>
            <a:r>
              <a:rPr lang="en-US" dirty="0">
                <a:latin typeface="Arial Black" panose="020B0A04020102020204" pitchFamily="34" charset="0"/>
              </a:rPr>
              <a:t>is the primary function of an external earth connection or ground rod?</a:t>
            </a:r>
          </a:p>
        </p:txBody>
      </p:sp>
      <p:sp>
        <p:nvSpPr>
          <p:cNvPr id="3" name="Subtitle 2"/>
          <p:cNvSpPr>
            <a:spLocks noGrp="1"/>
          </p:cNvSpPr>
          <p:nvPr>
            <p:ph type="subTitle" idx="1"/>
          </p:nvPr>
        </p:nvSpPr>
        <p:spPr>
          <a:xfrm>
            <a:off x="685800" y="2362200"/>
            <a:ext cx="7772400" cy="3810000"/>
          </a:xfrm>
        </p:spPr>
        <p:txBody>
          <a:bodyPr>
            <a:normAutofit/>
          </a:bodyPr>
          <a:lstStyle/>
          <a:p>
            <a:r>
              <a:rPr lang="en-US" i="1" dirty="0"/>
              <a:t>A. Reduce received noise</a:t>
            </a:r>
          </a:p>
          <a:p>
            <a:r>
              <a:rPr lang="en-US" sz="2800" b="1" i="1" dirty="0">
                <a:solidFill>
                  <a:srgbClr val="FFC000"/>
                </a:solidFill>
              </a:rPr>
              <a:t>B. Lightning protection</a:t>
            </a:r>
          </a:p>
          <a:p>
            <a:r>
              <a:rPr lang="en-US" i="1" dirty="0"/>
              <a:t>C. Reduce RF current flow between pieces of equipment</a:t>
            </a:r>
          </a:p>
          <a:p>
            <a:r>
              <a:rPr lang="en-US" i="1" dirty="0"/>
              <a:t>D. Reduce RFI to telephones and home entertainment systems</a:t>
            </a:r>
          </a:p>
        </p:txBody>
      </p:sp>
      <p:sp>
        <p:nvSpPr>
          <p:cNvPr id="4" name="Slide Number Placeholder 3"/>
          <p:cNvSpPr>
            <a:spLocks noGrp="1"/>
          </p:cNvSpPr>
          <p:nvPr>
            <p:ph type="sldNum" sz="quarter" idx="12"/>
          </p:nvPr>
        </p:nvSpPr>
        <p:spPr/>
        <p:txBody>
          <a:bodyPr/>
          <a:lstStyle/>
          <a:p>
            <a:fld id="{5A2483EB-AB9C-40AC-9AA1-C2AD9590A9DB}" type="slidenum">
              <a:rPr lang="en-US" smtClean="0"/>
              <a:t>4</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95319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0"/>
            <a:ext cx="87630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E0A02  </a:t>
            </a:r>
            <a:r>
              <a:rPr lang="en-US" dirty="0" smtClean="0">
                <a:latin typeface="Arial Black" panose="020B0A04020102020204" pitchFamily="34" charset="0"/>
              </a:rPr>
              <a:t>  When </a:t>
            </a:r>
            <a:r>
              <a:rPr lang="en-US" dirty="0">
                <a:latin typeface="Arial Black" panose="020B0A04020102020204" pitchFamily="34" charset="0"/>
              </a:rPr>
              <a:t>evaluating RF exposure levels from your station at a neighbor’s home, what must you do?</a:t>
            </a:r>
          </a:p>
        </p:txBody>
      </p:sp>
      <p:sp>
        <p:nvSpPr>
          <p:cNvPr id="3" name="Subtitle 2"/>
          <p:cNvSpPr>
            <a:spLocks noGrp="1"/>
          </p:cNvSpPr>
          <p:nvPr>
            <p:ph type="subTitle" idx="1"/>
          </p:nvPr>
        </p:nvSpPr>
        <p:spPr>
          <a:xfrm>
            <a:off x="914400" y="2209800"/>
            <a:ext cx="7391400" cy="3962400"/>
          </a:xfrm>
        </p:spPr>
        <p:txBody>
          <a:bodyPr/>
          <a:lstStyle/>
          <a:p>
            <a:r>
              <a:rPr lang="en-US" i="1" dirty="0"/>
              <a:t>A. Make sure signals from your station are less than the controlled MPE limits</a:t>
            </a:r>
            <a:endParaRPr lang="en-US" dirty="0"/>
          </a:p>
          <a:p>
            <a:r>
              <a:rPr lang="en-US" i="1" dirty="0"/>
              <a:t>B. Make sure signals from your station are less than the uncontrolled MPE limits</a:t>
            </a:r>
            <a:endParaRPr lang="en-US" dirty="0"/>
          </a:p>
          <a:p>
            <a:r>
              <a:rPr lang="en-US" i="1" dirty="0"/>
              <a:t>C. You need only evaluate exposure levels on your own property</a:t>
            </a:r>
            <a:endParaRPr lang="en-US" dirty="0"/>
          </a:p>
          <a:p>
            <a:r>
              <a:rPr lang="en-US" i="1" dirty="0"/>
              <a:t>D. Advise your neighbors of the results of your tests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5</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2523076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0"/>
            <a:ext cx="8763000" cy="1828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a:latin typeface="Arial Black" panose="020B0A04020102020204" pitchFamily="34" charset="0"/>
              </a:rPr>
              <a:t>E0A02    When evaluating RF exposure levels from your station at a neighbor’s home, what must you do?</a:t>
            </a:r>
            <a:endParaRPr lang="en-US" dirty="0"/>
          </a:p>
        </p:txBody>
      </p:sp>
      <p:sp>
        <p:nvSpPr>
          <p:cNvPr id="3" name="Subtitle 2"/>
          <p:cNvSpPr>
            <a:spLocks noGrp="1"/>
          </p:cNvSpPr>
          <p:nvPr>
            <p:ph type="subTitle" idx="1"/>
          </p:nvPr>
        </p:nvSpPr>
        <p:spPr>
          <a:xfrm>
            <a:off x="914400" y="2209800"/>
            <a:ext cx="7391400" cy="3962400"/>
          </a:xfrm>
        </p:spPr>
        <p:txBody>
          <a:bodyPr/>
          <a:lstStyle/>
          <a:p>
            <a:r>
              <a:rPr lang="en-US" i="1" dirty="0"/>
              <a:t>A. Make sure signals from your station are less than the controlled MPE limits</a:t>
            </a:r>
            <a:endParaRPr lang="en-US" dirty="0"/>
          </a:p>
          <a:p>
            <a:r>
              <a:rPr lang="en-US" sz="2800" b="1" i="1" dirty="0">
                <a:solidFill>
                  <a:srgbClr val="FFC000"/>
                </a:solidFill>
              </a:rPr>
              <a:t>B. Make sure signals from your station are less than the uncontrolled MPE limits</a:t>
            </a:r>
            <a:endParaRPr lang="en-US" sz="2800" b="1" dirty="0">
              <a:solidFill>
                <a:srgbClr val="FFC000"/>
              </a:solidFill>
            </a:endParaRPr>
          </a:p>
          <a:p>
            <a:r>
              <a:rPr lang="en-US" i="1" dirty="0"/>
              <a:t>C. You need only evaluate exposure levels on your own property</a:t>
            </a:r>
            <a:endParaRPr lang="en-US" dirty="0"/>
          </a:p>
          <a:p>
            <a:r>
              <a:rPr lang="en-US" i="1" dirty="0"/>
              <a:t>D. Advise your neighbors of the results of your tests</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6</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048739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6868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E0A03    </a:t>
            </a:r>
            <a:r>
              <a:rPr lang="en-US" dirty="0" smtClean="0">
                <a:latin typeface="Arial Black" panose="020B0A04020102020204" pitchFamily="34" charset="0"/>
              </a:rPr>
              <a:t>Which </a:t>
            </a:r>
            <a:r>
              <a:rPr lang="en-US" dirty="0">
                <a:latin typeface="Arial Black" panose="020B0A04020102020204" pitchFamily="34" charset="0"/>
              </a:rPr>
              <a:t>of the following would be a practical way to estimate whether the RF fields produced by an amateur radio station are within permissible MPE limits?</a:t>
            </a:r>
          </a:p>
        </p:txBody>
      </p:sp>
      <p:sp>
        <p:nvSpPr>
          <p:cNvPr id="3" name="Subtitle 2"/>
          <p:cNvSpPr>
            <a:spLocks noGrp="1"/>
          </p:cNvSpPr>
          <p:nvPr>
            <p:ph type="subTitle" idx="1"/>
          </p:nvPr>
        </p:nvSpPr>
        <p:spPr>
          <a:xfrm>
            <a:off x="914400" y="2438400"/>
            <a:ext cx="7391400" cy="3733800"/>
          </a:xfrm>
        </p:spPr>
        <p:txBody>
          <a:bodyPr/>
          <a:lstStyle/>
          <a:p>
            <a:endParaRPr lang="en-US" i="1" dirty="0" smtClean="0"/>
          </a:p>
          <a:p>
            <a:r>
              <a:rPr lang="en-US" i="1" dirty="0" smtClean="0"/>
              <a:t>A</a:t>
            </a:r>
            <a:r>
              <a:rPr lang="en-US" i="1" dirty="0"/>
              <a:t>. Use a calibrated antenna analyzer</a:t>
            </a:r>
            <a:endParaRPr lang="en-US" dirty="0"/>
          </a:p>
          <a:p>
            <a:r>
              <a:rPr lang="en-US" i="1" dirty="0"/>
              <a:t>B. Use a hand calculator plus Smith-chart equations to calculate the fields</a:t>
            </a:r>
            <a:endParaRPr lang="en-US" dirty="0"/>
          </a:p>
          <a:p>
            <a:r>
              <a:rPr lang="en-US" i="1" dirty="0"/>
              <a:t>C. Use an antenna modeling program to calculate field strength at accessible locations</a:t>
            </a:r>
            <a:endParaRPr lang="en-US" dirty="0"/>
          </a:p>
          <a:p>
            <a:r>
              <a:rPr lang="en-US" i="1" dirty="0"/>
              <a:t>D. All of the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7</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3855711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534400" cy="22098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E0A03    </a:t>
            </a:r>
            <a:r>
              <a:rPr lang="en-US" dirty="0">
                <a:latin typeface="Arial Black" panose="020B0A04020102020204" pitchFamily="34" charset="0"/>
              </a:rPr>
              <a:t>Which of the following would be a practical way to estimate whether the RF fields produced by an amateur radio station are within permissible MPE limits?</a:t>
            </a:r>
            <a:endParaRPr lang="en-US" dirty="0"/>
          </a:p>
        </p:txBody>
      </p:sp>
      <p:sp>
        <p:nvSpPr>
          <p:cNvPr id="3" name="Subtitle 2"/>
          <p:cNvSpPr>
            <a:spLocks noGrp="1"/>
          </p:cNvSpPr>
          <p:nvPr>
            <p:ph type="subTitle" idx="1"/>
          </p:nvPr>
        </p:nvSpPr>
        <p:spPr>
          <a:xfrm>
            <a:off x="914400" y="2438400"/>
            <a:ext cx="7391400" cy="3733800"/>
          </a:xfrm>
        </p:spPr>
        <p:txBody>
          <a:bodyPr/>
          <a:lstStyle/>
          <a:p>
            <a:endParaRPr lang="en-US" i="1" dirty="0" smtClean="0"/>
          </a:p>
          <a:p>
            <a:r>
              <a:rPr lang="en-US" i="1" dirty="0" smtClean="0"/>
              <a:t>A</a:t>
            </a:r>
            <a:r>
              <a:rPr lang="en-US" i="1" dirty="0"/>
              <a:t>. Use a calibrated antenna analyzer</a:t>
            </a:r>
            <a:endParaRPr lang="en-US" dirty="0"/>
          </a:p>
          <a:p>
            <a:r>
              <a:rPr lang="en-US" i="1" dirty="0"/>
              <a:t>B. Use a hand calculator plus Smith-chart equations to calculate the fields</a:t>
            </a:r>
            <a:endParaRPr lang="en-US" dirty="0"/>
          </a:p>
          <a:p>
            <a:r>
              <a:rPr lang="en-US" sz="2800" b="1" i="1" dirty="0">
                <a:solidFill>
                  <a:srgbClr val="FFC000"/>
                </a:solidFill>
              </a:rPr>
              <a:t>C. Use an antenna modeling program to calculate field strength at accessible locations</a:t>
            </a:r>
            <a:endParaRPr lang="en-US" sz="2800" b="1" dirty="0">
              <a:solidFill>
                <a:srgbClr val="FFC000"/>
              </a:solidFill>
            </a:endParaRPr>
          </a:p>
          <a:p>
            <a:r>
              <a:rPr lang="en-US" i="1" dirty="0"/>
              <a:t>D. All of the choices are correct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8</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58349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610600" cy="2057400"/>
          </a:xfrm>
        </p:spPr>
        <p:txBody>
          <a:bodyPr>
            <a:normAutofit fontScale="90000"/>
          </a:bodyPr>
          <a:lstStyle/>
          <a:p>
            <a:r>
              <a:rPr lang="en-US" dirty="0">
                <a:latin typeface="Arial Black" panose="020B0A04020102020204" pitchFamily="34" charset="0"/>
              </a:rPr>
              <a:t> </a:t>
            </a:r>
            <a:br>
              <a:rPr lang="en-US" dirty="0">
                <a:latin typeface="Arial Black" panose="020B0A04020102020204" pitchFamily="34" charset="0"/>
              </a:rPr>
            </a:br>
            <a:r>
              <a:rPr lang="en-US" dirty="0" smtClean="0">
                <a:latin typeface="Arial Black" panose="020B0A04020102020204" pitchFamily="34" charset="0"/>
              </a:rPr>
              <a:t/>
            </a:r>
            <a:br>
              <a:rPr lang="en-US" dirty="0" smtClean="0">
                <a:latin typeface="Arial Black" panose="020B0A04020102020204" pitchFamily="34" charset="0"/>
              </a:rPr>
            </a:br>
            <a:r>
              <a:rPr lang="en-US" dirty="0" smtClean="0">
                <a:latin typeface="Arial Black" panose="020B0A04020102020204" pitchFamily="34" charset="0"/>
              </a:rPr>
              <a:t>E0A04    </a:t>
            </a:r>
            <a:r>
              <a:rPr lang="en-US" dirty="0" smtClean="0">
                <a:latin typeface="Arial Black" panose="020B0A04020102020204" pitchFamily="34" charset="0"/>
              </a:rPr>
              <a:t>When </a:t>
            </a:r>
            <a:r>
              <a:rPr lang="en-US" dirty="0">
                <a:latin typeface="Arial Black" panose="020B0A04020102020204" pitchFamily="34" charset="0"/>
              </a:rPr>
              <a:t>evaluating a site with multiple transmitters operating at the same time, the operators and licensees of which transmitters are responsible for mitigating over-exposure situations?</a:t>
            </a:r>
          </a:p>
        </p:txBody>
      </p:sp>
      <p:sp>
        <p:nvSpPr>
          <p:cNvPr id="3" name="Subtitle 2"/>
          <p:cNvSpPr>
            <a:spLocks noGrp="1"/>
          </p:cNvSpPr>
          <p:nvPr>
            <p:ph type="subTitle" idx="1"/>
          </p:nvPr>
        </p:nvSpPr>
        <p:spPr>
          <a:xfrm>
            <a:off x="990600" y="2514600"/>
            <a:ext cx="7391400" cy="3657600"/>
          </a:xfrm>
        </p:spPr>
        <p:txBody>
          <a:bodyPr/>
          <a:lstStyle/>
          <a:p>
            <a:endParaRPr lang="en-US" dirty="0" smtClean="0"/>
          </a:p>
          <a:p>
            <a:r>
              <a:rPr lang="en-US" dirty="0" smtClean="0"/>
              <a:t>A</a:t>
            </a:r>
            <a:r>
              <a:rPr lang="en-US" i="1" dirty="0"/>
              <a:t>. Only the most powerful transmitter</a:t>
            </a:r>
            <a:endParaRPr lang="en-US" dirty="0"/>
          </a:p>
          <a:p>
            <a:r>
              <a:rPr lang="en-US" i="1" dirty="0"/>
              <a:t>B. Only commercial transmitters</a:t>
            </a:r>
            <a:endParaRPr lang="en-US" dirty="0"/>
          </a:p>
          <a:p>
            <a:r>
              <a:rPr lang="en-US" i="1" dirty="0"/>
              <a:t>C. Each transmitter that produces </a:t>
            </a:r>
            <a:r>
              <a:rPr lang="en-US" i="1" dirty="0" smtClean="0"/>
              <a:t>5 percent or </a:t>
            </a:r>
            <a:r>
              <a:rPr lang="en-US" i="1" dirty="0"/>
              <a:t>more of its MPE </a:t>
            </a:r>
            <a:r>
              <a:rPr lang="en-US" i="1" dirty="0" smtClean="0"/>
              <a:t>limit </a:t>
            </a:r>
            <a:r>
              <a:rPr lang="en-US" i="1" dirty="0"/>
              <a:t>at accessible locations</a:t>
            </a:r>
            <a:endParaRPr lang="en-US" dirty="0"/>
          </a:p>
          <a:p>
            <a:r>
              <a:rPr lang="en-US" i="1" dirty="0"/>
              <a:t>D. Each transmitter operating with a duty-cycle greater than </a:t>
            </a:r>
            <a:r>
              <a:rPr lang="en-US" i="1" dirty="0" smtClean="0"/>
              <a:t>50 percent</a:t>
            </a:r>
            <a:endParaRPr lang="en-US" dirty="0"/>
          </a:p>
        </p:txBody>
      </p:sp>
      <p:sp>
        <p:nvSpPr>
          <p:cNvPr id="4" name="Slide Number Placeholder 3"/>
          <p:cNvSpPr>
            <a:spLocks noGrp="1"/>
          </p:cNvSpPr>
          <p:nvPr>
            <p:ph type="sldNum" sz="quarter" idx="12"/>
          </p:nvPr>
        </p:nvSpPr>
        <p:spPr/>
        <p:txBody>
          <a:bodyPr/>
          <a:lstStyle/>
          <a:p>
            <a:fld id="{5A2483EB-AB9C-40AC-9AA1-C2AD9590A9DB}" type="slidenum">
              <a:rPr lang="en-US" smtClean="0"/>
              <a:t>9</a:t>
            </a:fld>
            <a:endParaRPr lang="en-US"/>
          </a:p>
        </p:txBody>
      </p:sp>
      <p:sp>
        <p:nvSpPr>
          <p:cNvPr id="5" name="Footer Placeholder 4"/>
          <p:cNvSpPr>
            <a:spLocks noGrp="1"/>
          </p:cNvSpPr>
          <p:nvPr>
            <p:ph type="ftr" sz="quarter" idx="13"/>
          </p:nvPr>
        </p:nvSpPr>
        <p:spPr/>
        <p:txBody>
          <a:bodyPr/>
          <a:lstStyle/>
          <a:p>
            <a:r>
              <a:rPr lang="en-US" smtClean="0"/>
              <a:t>Safety</a:t>
            </a:r>
            <a:endParaRPr lang="en-US"/>
          </a:p>
        </p:txBody>
      </p:sp>
    </p:spTree>
    <p:extLst>
      <p:ext uri="{BB962C8B-B14F-4D97-AF65-F5344CB8AC3E}">
        <p14:creationId xmlns:p14="http://schemas.microsoft.com/office/powerpoint/2010/main" val="688558067"/>
      </p:ext>
    </p:extLst>
  </p:cSld>
  <p:clrMapOvr>
    <a:masterClrMapping/>
  </p:clrMapOvr>
</p:sld>
</file>

<file path=ppt/theme/theme1.xml><?xml version="1.0" encoding="utf-8"?>
<a:theme xmlns:a="http://schemas.openxmlformats.org/drawingml/2006/main" name="Howard Te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ritannic Bold"/>
        <a:ea typeface=""/>
        <a:cs typeface=""/>
      </a:majorFont>
      <a:minorFont>
        <a:latin typeface="Times New Roman"/>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Howard Temp</Template>
  <TotalTime>107</TotalTime>
  <Words>947</Words>
  <Application>Microsoft Office PowerPoint</Application>
  <PresentationFormat>On-screen Show (4:3)</PresentationFormat>
  <Paragraphs>177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Howard Temp</vt:lpstr>
      <vt:lpstr>SUBELEMENT  E 10 </vt:lpstr>
      <vt:lpstr>PowerPoint Presentation</vt:lpstr>
      <vt:lpstr> E0A01     What is the primary function of an external earth connection or ground rod?</vt:lpstr>
      <vt:lpstr> E0A01     What is the primary function of an external earth connection or ground rod?</vt:lpstr>
      <vt:lpstr>  E0A02    When evaluating RF exposure levels from your station at a neighbor’s home, what must you do?</vt:lpstr>
      <vt:lpstr>  E0A02    When evaluating RF exposure levels from your station at a neighbor’s home, what must you do?</vt:lpstr>
      <vt:lpstr>   E0A03    Which of the following would be a practical way to estimate whether the RF fields produced by an amateur radio station are within permissible MPE limits?</vt:lpstr>
      <vt:lpstr>   E0A03    Which of the following would be a practical way to estimate whether the RF fields produced by an amateur radio station are within permissible MPE limits?</vt:lpstr>
      <vt:lpstr>   E0A04    When evaluating a site with multiple transmitters operating at the same time, the operators and licensees of which transmitters are responsible for mitigating over-exposure situations?</vt:lpstr>
      <vt:lpstr>   E0A04    When evaluating a site with multiple transmitters operating at the same time, the operators and licensees of which transmitters are responsible for mitigating over-exposure situations?</vt:lpstr>
      <vt:lpstr>   E0A05    What is one of the potential hazards of using microwaves in the amateur radio bands?</vt:lpstr>
      <vt:lpstr>   E0A05    What is one of the potential hazards of using microwaves in the amateur radio bands?</vt:lpstr>
      <vt:lpstr>   E0A06    Why are there separate electric (E) and magnetic (H) field MPE limits?</vt:lpstr>
      <vt:lpstr>   E0A06    Why are there separate electric (E) and magnetic (H) field MPE limits?</vt:lpstr>
      <vt:lpstr>  E0A07    How may dangerous levels of carbon monoxide from an emergency generator be detected?</vt:lpstr>
      <vt:lpstr>  E0A07    How may dangerous levels of carbon monoxide from an emergency generator be detected?</vt:lpstr>
      <vt:lpstr>  E0A08    What does SAR measure?</vt:lpstr>
      <vt:lpstr>  E0A08    What does SAR measure?</vt:lpstr>
      <vt:lpstr>   E0A09    Which insulating material commonly used as a thermal conductor for some types of electronic devices is extremely toxic if broken or crushed and the particles are accidentally inhaled?</vt:lpstr>
      <vt:lpstr>   E0A09    Which insulating material commonly used as a thermal conductor for some types of electronic devices is extremely toxic if broken or crushed and the particles are accidentally inhaled?</vt:lpstr>
      <vt:lpstr>  E0A10    What toxic material may be present in some electronic components such as high voltage capacitors and transformers?</vt:lpstr>
      <vt:lpstr>  E0A10    What toxic material may be present in some electronic components such as high voltage capacitors and transformers?</vt:lpstr>
      <vt:lpstr>  E0A11    Which of the following injuries can result from using high-power UHF or microwave transmitters?</vt:lpstr>
      <vt:lpstr>  E0A11    Which of the following injuries can result from using high-power UHF or microwave transmitters?</vt:lpstr>
      <vt:lpstr>End of SUBELEMENT  E 10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SUBELEMENT  E 10 </dc:title>
  <dc:creator>Howard Schultz</dc:creator>
  <cp:lastModifiedBy>Daniel Stevens</cp:lastModifiedBy>
  <cp:revision>9</cp:revision>
  <dcterms:created xsi:type="dcterms:W3CDTF">2014-03-26T13:17:54Z</dcterms:created>
  <dcterms:modified xsi:type="dcterms:W3CDTF">2016-09-12T04:30:08Z</dcterms:modified>
</cp:coreProperties>
</file>