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2"/>
  </p:notesMasterIdLst>
  <p:sldIdLst>
    <p:sldId id="256" r:id="rId2"/>
    <p:sldId id="257" r:id="rId3"/>
    <p:sldId id="402" r:id="rId4"/>
    <p:sldId id="258" r:id="rId5"/>
    <p:sldId id="259" r:id="rId6"/>
    <p:sldId id="260" r:id="rId7"/>
    <p:sldId id="261" r:id="rId8"/>
    <p:sldId id="262" r:id="rId9"/>
    <p:sldId id="263" r:id="rId10"/>
    <p:sldId id="40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400" r:id="rId30"/>
    <p:sldId id="282" r:id="rId31"/>
    <p:sldId id="283" r:id="rId32"/>
    <p:sldId id="408" r:id="rId33"/>
    <p:sldId id="409"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404" r:id="rId48"/>
    <p:sldId id="297" r:id="rId49"/>
    <p:sldId id="298" r:id="rId50"/>
    <p:sldId id="410"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407"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411" r:id="rId83"/>
    <p:sldId id="330" r:id="rId84"/>
    <p:sldId id="332" r:id="rId85"/>
    <p:sldId id="333" r:id="rId86"/>
    <p:sldId id="334" r:id="rId87"/>
    <p:sldId id="335" r:id="rId88"/>
    <p:sldId id="401" r:id="rId89"/>
    <p:sldId id="336" r:id="rId90"/>
    <p:sldId id="337" r:id="rId91"/>
    <p:sldId id="338" r:id="rId92"/>
    <p:sldId id="425" r:id="rId93"/>
    <p:sldId id="340" r:id="rId94"/>
    <p:sldId id="412" r:id="rId95"/>
    <p:sldId id="342" r:id="rId96"/>
    <p:sldId id="343" r:id="rId97"/>
    <p:sldId id="344" r:id="rId98"/>
    <p:sldId id="345" r:id="rId99"/>
    <p:sldId id="346" r:id="rId100"/>
    <p:sldId id="347" r:id="rId101"/>
    <p:sldId id="413" r:id="rId102"/>
    <p:sldId id="414" r:id="rId103"/>
    <p:sldId id="348" r:id="rId104"/>
    <p:sldId id="349" r:id="rId105"/>
    <p:sldId id="350" r:id="rId106"/>
    <p:sldId id="351" r:id="rId107"/>
    <p:sldId id="415" r:id="rId108"/>
    <p:sldId id="353" r:id="rId109"/>
    <p:sldId id="354" r:id="rId110"/>
    <p:sldId id="355" r:id="rId111"/>
    <p:sldId id="356" r:id="rId112"/>
    <p:sldId id="357" r:id="rId113"/>
    <p:sldId id="358" r:id="rId114"/>
    <p:sldId id="359" r:id="rId115"/>
    <p:sldId id="416" r:id="rId116"/>
    <p:sldId id="361" r:id="rId117"/>
    <p:sldId id="362" r:id="rId118"/>
    <p:sldId id="363" r:id="rId119"/>
    <p:sldId id="364" r:id="rId120"/>
    <p:sldId id="365" r:id="rId121"/>
    <p:sldId id="366" r:id="rId122"/>
    <p:sldId id="405" r:id="rId123"/>
    <p:sldId id="367" r:id="rId124"/>
    <p:sldId id="368" r:id="rId125"/>
    <p:sldId id="369" r:id="rId126"/>
    <p:sldId id="370" r:id="rId127"/>
    <p:sldId id="371" r:id="rId128"/>
    <p:sldId id="372" r:id="rId129"/>
    <p:sldId id="417" r:id="rId130"/>
    <p:sldId id="418" r:id="rId131"/>
    <p:sldId id="419" r:id="rId132"/>
    <p:sldId id="420" r:id="rId133"/>
    <p:sldId id="373" r:id="rId134"/>
    <p:sldId id="374" r:id="rId135"/>
    <p:sldId id="375" r:id="rId136"/>
    <p:sldId id="376" r:id="rId137"/>
    <p:sldId id="377" r:id="rId138"/>
    <p:sldId id="421" r:id="rId139"/>
    <p:sldId id="378" r:id="rId140"/>
    <p:sldId id="380" r:id="rId141"/>
    <p:sldId id="381" r:id="rId142"/>
    <p:sldId id="382" r:id="rId143"/>
    <p:sldId id="422" r:id="rId144"/>
    <p:sldId id="384" r:id="rId145"/>
    <p:sldId id="385" r:id="rId146"/>
    <p:sldId id="386" r:id="rId147"/>
    <p:sldId id="387" r:id="rId148"/>
    <p:sldId id="388" r:id="rId149"/>
    <p:sldId id="389" r:id="rId150"/>
    <p:sldId id="390" r:id="rId151"/>
    <p:sldId id="391" r:id="rId152"/>
    <p:sldId id="392" r:id="rId153"/>
    <p:sldId id="393" r:id="rId154"/>
    <p:sldId id="394" r:id="rId155"/>
    <p:sldId id="395" r:id="rId156"/>
    <p:sldId id="396" r:id="rId157"/>
    <p:sldId id="423" r:id="rId158"/>
    <p:sldId id="397" r:id="rId159"/>
    <p:sldId id="424" r:id="rId160"/>
    <p:sldId id="398"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3" autoAdjust="0"/>
    <p:restoredTop sz="94660"/>
  </p:normalViewPr>
  <p:slideViewPr>
    <p:cSldViewPr>
      <p:cViewPr>
        <p:scale>
          <a:sx n="50" d="100"/>
          <a:sy n="50" d="100"/>
        </p:scale>
        <p:origin x="-11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C5B9A-217F-4A66-BEE2-D2A96E313E4A}" type="datetimeFigureOut">
              <a:rPr lang="en-US" smtClean="0"/>
              <a:t>5/5/2017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3BF15-F9A1-47AB-89B5-33419AF24FFC}" type="slidenum">
              <a:rPr lang="en-US" smtClean="0"/>
              <a:t>‹#›</a:t>
            </a:fld>
            <a:endParaRPr lang="en-US"/>
          </a:p>
        </p:txBody>
      </p:sp>
    </p:spTree>
    <p:extLst>
      <p:ext uri="{BB962C8B-B14F-4D97-AF65-F5344CB8AC3E}">
        <p14:creationId xmlns:p14="http://schemas.microsoft.com/office/powerpoint/2010/main" val="270965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Pool 2016.  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B3BF15-F9A1-47AB-89B5-33419AF24FFC}" type="slidenum">
              <a:rPr lang="en-US" smtClean="0"/>
              <a:t>1</a:t>
            </a:fld>
            <a:endParaRPr lang="en-US"/>
          </a:p>
        </p:txBody>
      </p:sp>
    </p:spTree>
    <p:extLst>
      <p:ext uri="{BB962C8B-B14F-4D97-AF65-F5344CB8AC3E}">
        <p14:creationId xmlns:p14="http://schemas.microsoft.com/office/powerpoint/2010/main" val="255989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641921D2-191E-416C-B542-5F99A358B154}" type="datetime1">
              <a:rPr lang="en-US" smtClean="0"/>
              <a:t>5/5/2017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Operating Procedures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297C7AE-C053-4BD1-AEA3-FAFBB9D38900}"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Modulation Modes 2010</a:t>
            </a:r>
          </a:p>
        </p:txBody>
      </p:sp>
    </p:spTree>
    <p:extLst>
      <p:ext uri="{BB962C8B-B14F-4D97-AF65-F5344CB8AC3E}">
        <p14:creationId xmlns:p14="http://schemas.microsoft.com/office/powerpoint/2010/main" val="4135045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3552C-8F21-4158-9242-07B9CF31F8E5}" type="datetime1">
              <a:rPr lang="en-US" smtClean="0"/>
              <a:t>5/5/2017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Operating Procedures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NTSC-PAL-SECAM.pn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NTSC-PAL-SECAM.png"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SUBELEMENT E2 </a:t>
            </a:r>
          </a:p>
        </p:txBody>
      </p:sp>
      <p:sp>
        <p:nvSpPr>
          <p:cNvPr id="3" name="Subtitle 2"/>
          <p:cNvSpPr>
            <a:spLocks noGrp="1"/>
          </p:cNvSpPr>
          <p:nvPr>
            <p:ph type="subTitle" idx="1"/>
          </p:nvPr>
        </p:nvSpPr>
        <p:spPr/>
        <p:txBody>
          <a:bodyPr>
            <a:normAutofit/>
          </a:bodyPr>
          <a:lstStyle/>
          <a:p>
            <a:pPr algn="ctr"/>
            <a:r>
              <a:rPr lang="en-US" sz="3600" b="1" dirty="0"/>
              <a:t>OPERATING PROCEDURES </a:t>
            </a:r>
            <a:endParaRPr lang="en-US" sz="3600" b="1" dirty="0" smtClean="0"/>
          </a:p>
          <a:p>
            <a:pPr algn="ctr"/>
            <a:endParaRPr lang="en-US" sz="3600" b="1" dirty="0"/>
          </a:p>
          <a:p>
            <a:pPr algn="ctr"/>
            <a:r>
              <a:rPr lang="en-US" sz="3600" b="1" dirty="0" smtClean="0"/>
              <a:t>[</a:t>
            </a:r>
            <a:r>
              <a:rPr lang="en-US" sz="3600" b="1" dirty="0"/>
              <a:t>5 Exam Questions - 5 Groups]</a:t>
            </a:r>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Satellite Mode Chart</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
        <p:nvSpPr>
          <p:cNvPr id="8" name="Text Box 4"/>
          <p:cNvSpPr txBox="1">
            <a:spLocks noChangeArrowheads="1"/>
          </p:cNvSpPr>
          <p:nvPr/>
        </p:nvSpPr>
        <p:spPr bwMode="auto">
          <a:xfrm>
            <a:off x="304800" y="1676400"/>
            <a:ext cx="868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u="sng" dirty="0" smtClean="0">
                <a:solidFill>
                  <a:srgbClr val="FFC000"/>
                </a:solidFill>
                <a:latin typeface="Rockwell" pitchFamily="18" charset="0"/>
              </a:rPr>
              <a:t>Freq. </a:t>
            </a:r>
            <a:r>
              <a:rPr lang="en-US" altLang="en-US" sz="2400" b="1" u="sng" dirty="0">
                <a:solidFill>
                  <a:srgbClr val="FFC000"/>
                </a:solidFill>
                <a:latin typeface="Rockwell" pitchFamily="18" charset="0"/>
              </a:rPr>
              <a:t>Bands		Frequency Range		Modes</a:t>
            </a:r>
          </a:p>
          <a:p>
            <a:pPr eaLnBrk="1" hangingPunct="1">
              <a:lnSpc>
                <a:spcPct val="50000"/>
              </a:lnSpc>
              <a:spcBef>
                <a:spcPct val="50000"/>
              </a:spcBef>
            </a:pPr>
            <a:r>
              <a:rPr lang="en-US" altLang="en-US" sz="2400" dirty="0">
                <a:solidFill>
                  <a:srgbClr val="FFC000"/>
                </a:solidFill>
                <a:latin typeface="Rockwell" pitchFamily="18" charset="0"/>
              </a:rPr>
              <a:t>High Frequency	</a:t>
            </a:r>
            <a:r>
              <a:rPr lang="en-US" altLang="en-US" sz="2400" dirty="0" smtClean="0">
                <a:solidFill>
                  <a:srgbClr val="FFC000"/>
                </a:solidFill>
                <a:latin typeface="Rockwell" pitchFamily="18" charset="0"/>
              </a:rPr>
              <a:t>21 </a:t>
            </a:r>
            <a:r>
              <a:rPr lang="en-US" altLang="en-US" sz="2400" dirty="0">
                <a:solidFill>
                  <a:srgbClr val="FFC000"/>
                </a:solidFill>
                <a:latin typeface="Rockwell" pitchFamily="18" charset="0"/>
              </a:rPr>
              <a:t>– 30 MHz		</a:t>
            </a:r>
            <a:r>
              <a:rPr lang="en-US" altLang="en-US" sz="2400" dirty="0" smtClean="0">
                <a:solidFill>
                  <a:srgbClr val="FFC000"/>
                </a:solidFill>
                <a:latin typeface="Rockwell" pitchFamily="18" charset="0"/>
              </a:rPr>
              <a:t>	Mode </a:t>
            </a:r>
            <a:r>
              <a:rPr lang="en-US" altLang="en-US" sz="2400" dirty="0">
                <a:solidFill>
                  <a:srgbClr val="FFC000"/>
                </a:solidFill>
                <a:latin typeface="Rockwell" pitchFamily="18" charset="0"/>
              </a:rPr>
              <a:t>H</a:t>
            </a:r>
          </a:p>
          <a:p>
            <a:pPr eaLnBrk="1" hangingPunct="1">
              <a:lnSpc>
                <a:spcPct val="50000"/>
              </a:lnSpc>
              <a:spcBef>
                <a:spcPct val="50000"/>
              </a:spcBef>
            </a:pPr>
            <a:r>
              <a:rPr lang="en-US" altLang="en-US" sz="2400" dirty="0">
                <a:solidFill>
                  <a:srgbClr val="FFC000"/>
                </a:solidFill>
                <a:latin typeface="Rockwell" pitchFamily="18" charset="0"/>
              </a:rPr>
              <a:t>VHF			144 – 146 MHz		Mode V</a:t>
            </a:r>
          </a:p>
          <a:p>
            <a:pPr eaLnBrk="1" hangingPunct="1">
              <a:lnSpc>
                <a:spcPct val="50000"/>
              </a:lnSpc>
              <a:spcBef>
                <a:spcPct val="50000"/>
              </a:spcBef>
            </a:pPr>
            <a:r>
              <a:rPr lang="en-US" altLang="en-US" sz="2400" dirty="0">
                <a:solidFill>
                  <a:srgbClr val="FFC000"/>
                </a:solidFill>
                <a:latin typeface="Rockwell" pitchFamily="18" charset="0"/>
              </a:rPr>
              <a:t>UHF			435 – 438 MHz		Mode U</a:t>
            </a:r>
          </a:p>
          <a:p>
            <a:pPr eaLnBrk="1" hangingPunct="1">
              <a:lnSpc>
                <a:spcPct val="50000"/>
              </a:lnSpc>
              <a:spcBef>
                <a:spcPct val="50000"/>
              </a:spcBef>
            </a:pPr>
            <a:endParaRPr lang="en-US" altLang="en-US" sz="2400" smtClean="0">
              <a:solidFill>
                <a:srgbClr val="FFC000"/>
              </a:solidFill>
              <a:latin typeface="Rockwell" pitchFamily="18" charset="0"/>
            </a:endParaRPr>
          </a:p>
          <a:p>
            <a:pPr eaLnBrk="1" hangingPunct="1">
              <a:lnSpc>
                <a:spcPct val="50000"/>
              </a:lnSpc>
              <a:spcBef>
                <a:spcPct val="50000"/>
              </a:spcBef>
            </a:pPr>
            <a:r>
              <a:rPr lang="en-US" altLang="en-US" sz="2400" smtClean="0">
                <a:solidFill>
                  <a:srgbClr val="FFC000"/>
                </a:solidFill>
                <a:latin typeface="Rockwell" pitchFamily="18" charset="0"/>
              </a:rPr>
              <a:t>L </a:t>
            </a:r>
            <a:r>
              <a:rPr lang="en-US" altLang="en-US" sz="2400" dirty="0">
                <a:solidFill>
                  <a:srgbClr val="FFC000"/>
                </a:solidFill>
                <a:latin typeface="Rockwell" pitchFamily="18" charset="0"/>
              </a:rPr>
              <a:t>band		</a:t>
            </a:r>
            <a:r>
              <a:rPr lang="en-US" altLang="en-US" sz="2400" dirty="0" smtClean="0">
                <a:solidFill>
                  <a:srgbClr val="FFC000"/>
                </a:solidFill>
                <a:latin typeface="Rockwell" pitchFamily="18" charset="0"/>
              </a:rPr>
              <a:t>1.26-1.27 </a:t>
            </a:r>
            <a:r>
              <a:rPr lang="en-US" altLang="en-US" sz="2400" dirty="0">
                <a:solidFill>
                  <a:srgbClr val="FFC000"/>
                </a:solidFill>
                <a:latin typeface="Rockwell" pitchFamily="18" charset="0"/>
              </a:rPr>
              <a:t>GHz		</a:t>
            </a:r>
            <a:r>
              <a:rPr lang="en-US" altLang="en-US" sz="2400" dirty="0" smtClean="0">
                <a:solidFill>
                  <a:srgbClr val="FFC000"/>
                </a:solidFill>
                <a:latin typeface="Rockwell" pitchFamily="18" charset="0"/>
              </a:rPr>
              <a:t>Mode </a:t>
            </a:r>
            <a:r>
              <a:rPr lang="en-US" altLang="en-US" sz="2400" dirty="0">
                <a:solidFill>
                  <a:srgbClr val="FFC000"/>
                </a:solidFill>
                <a:latin typeface="Rockwell" pitchFamily="18" charset="0"/>
              </a:rPr>
              <a:t>L</a:t>
            </a:r>
          </a:p>
          <a:p>
            <a:pPr eaLnBrk="1" hangingPunct="1">
              <a:lnSpc>
                <a:spcPct val="50000"/>
              </a:lnSpc>
              <a:spcBef>
                <a:spcPct val="50000"/>
              </a:spcBef>
            </a:pPr>
            <a:r>
              <a:rPr lang="en-US" altLang="en-US" sz="2400" dirty="0">
                <a:solidFill>
                  <a:srgbClr val="FFC000"/>
                </a:solidFill>
                <a:latin typeface="Rockwell" pitchFamily="18" charset="0"/>
              </a:rPr>
              <a:t>S band		</a:t>
            </a:r>
            <a:r>
              <a:rPr lang="en-US" altLang="en-US" sz="2400" dirty="0" smtClean="0">
                <a:solidFill>
                  <a:srgbClr val="FFC000"/>
                </a:solidFill>
                <a:latin typeface="Rockwell" pitchFamily="18" charset="0"/>
              </a:rPr>
              <a:t>2.4-2.45 </a:t>
            </a:r>
            <a:r>
              <a:rPr lang="en-US" altLang="en-US" sz="2400" dirty="0">
                <a:solidFill>
                  <a:srgbClr val="FFC000"/>
                </a:solidFill>
                <a:latin typeface="Rockwell" pitchFamily="18" charset="0"/>
              </a:rPr>
              <a:t>GHz		</a:t>
            </a:r>
            <a:r>
              <a:rPr lang="en-US" altLang="en-US" sz="2400" dirty="0" smtClean="0">
                <a:solidFill>
                  <a:srgbClr val="FFC000"/>
                </a:solidFill>
                <a:latin typeface="Rockwell" pitchFamily="18" charset="0"/>
              </a:rPr>
              <a:t>	Mode </a:t>
            </a:r>
            <a:r>
              <a:rPr lang="en-US" altLang="en-US" sz="2400" dirty="0">
                <a:solidFill>
                  <a:srgbClr val="FFC000"/>
                </a:solidFill>
                <a:latin typeface="Rockwell" pitchFamily="18" charset="0"/>
              </a:rPr>
              <a:t>S</a:t>
            </a:r>
          </a:p>
          <a:p>
            <a:pPr eaLnBrk="1" hangingPunct="1">
              <a:lnSpc>
                <a:spcPct val="50000"/>
              </a:lnSpc>
              <a:spcBef>
                <a:spcPct val="50000"/>
              </a:spcBef>
            </a:pPr>
            <a:r>
              <a:rPr lang="en-US" altLang="en-US" sz="2400" dirty="0">
                <a:solidFill>
                  <a:srgbClr val="FFC000"/>
                </a:solidFill>
                <a:latin typeface="Rockwell" pitchFamily="18" charset="0"/>
              </a:rPr>
              <a:t>C band		5.8 GHz			Mode C</a:t>
            </a:r>
          </a:p>
          <a:p>
            <a:pPr eaLnBrk="1" hangingPunct="1">
              <a:lnSpc>
                <a:spcPct val="50000"/>
              </a:lnSpc>
              <a:spcBef>
                <a:spcPct val="50000"/>
              </a:spcBef>
            </a:pPr>
            <a:r>
              <a:rPr lang="en-US" altLang="en-US" sz="2400" dirty="0">
                <a:solidFill>
                  <a:srgbClr val="FFC000"/>
                </a:solidFill>
                <a:latin typeface="Rockwell" pitchFamily="18" charset="0"/>
              </a:rPr>
              <a:t>X band		</a:t>
            </a:r>
            <a:r>
              <a:rPr lang="en-US" altLang="en-US" sz="2400" dirty="0" smtClean="0">
                <a:solidFill>
                  <a:srgbClr val="FFC000"/>
                </a:solidFill>
                <a:latin typeface="Rockwell" pitchFamily="18" charset="0"/>
              </a:rPr>
              <a:t>10.4 </a:t>
            </a:r>
            <a:r>
              <a:rPr lang="en-US" altLang="en-US" sz="2400" dirty="0">
                <a:solidFill>
                  <a:srgbClr val="FFC000"/>
                </a:solidFill>
                <a:latin typeface="Rockwell" pitchFamily="18" charset="0"/>
              </a:rPr>
              <a:t>GHz			Mode X</a:t>
            </a:r>
          </a:p>
          <a:p>
            <a:pPr eaLnBrk="1" hangingPunct="1">
              <a:lnSpc>
                <a:spcPct val="50000"/>
              </a:lnSpc>
              <a:spcBef>
                <a:spcPct val="50000"/>
              </a:spcBef>
            </a:pPr>
            <a:r>
              <a:rPr lang="en-US" altLang="en-US" sz="2400" dirty="0">
                <a:solidFill>
                  <a:srgbClr val="FFC000"/>
                </a:solidFill>
                <a:latin typeface="Rockwell" pitchFamily="18" charset="0"/>
              </a:rPr>
              <a:t>K band		24 GHz			Mode K</a:t>
            </a:r>
          </a:p>
        </p:txBody>
      </p:sp>
    </p:spTree>
    <p:extLst>
      <p:ext uri="{BB962C8B-B14F-4D97-AF65-F5344CB8AC3E}">
        <p14:creationId xmlns:p14="http://schemas.microsoft.com/office/powerpoint/2010/main" val="1631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E2C12    What might help to restore contact when DX signals become too weak to copy across an entire HF band a few hours after sunset?</a:t>
            </a:r>
            <a:endParaRPr lang="en-US" dirty="0"/>
          </a:p>
        </p:txBody>
      </p:sp>
      <p:sp>
        <p:nvSpPr>
          <p:cNvPr id="3" name="Subtitle 2"/>
          <p:cNvSpPr>
            <a:spLocks noGrp="1"/>
          </p:cNvSpPr>
          <p:nvPr>
            <p:ph type="subTitle" idx="1"/>
          </p:nvPr>
        </p:nvSpPr>
        <p:spPr>
          <a:xfrm>
            <a:off x="838200" y="2133600"/>
            <a:ext cx="7543800" cy="4038600"/>
          </a:xfrm>
        </p:spPr>
        <p:txBody>
          <a:bodyPr/>
          <a:lstStyle/>
          <a:p>
            <a:r>
              <a:rPr lang="en-US" i="1" dirty="0"/>
              <a:t>A. Switch to a higher frequency HF band</a:t>
            </a:r>
            <a:endParaRPr lang="en-US" dirty="0"/>
          </a:p>
          <a:p>
            <a:r>
              <a:rPr lang="en-US" sz="2800" b="1" i="1" dirty="0">
                <a:solidFill>
                  <a:srgbClr val="FFC000"/>
                </a:solidFill>
              </a:rPr>
              <a:t>B. Switch to a lower frequency HF band</a:t>
            </a:r>
            <a:endParaRPr lang="en-US" sz="2800" b="1" dirty="0">
              <a:solidFill>
                <a:srgbClr val="FFC000"/>
              </a:solidFill>
            </a:endParaRPr>
          </a:p>
          <a:p>
            <a:r>
              <a:rPr lang="en-US" i="1" dirty="0"/>
              <a:t>C. Wait 90 minutes or so for the signal degradation to pass</a:t>
            </a:r>
            <a:endParaRPr lang="en-US" dirty="0"/>
          </a:p>
          <a:p>
            <a:r>
              <a:rPr lang="en-US" i="1" dirty="0"/>
              <a:t>D. Wait 24 hours before attempting another communication on the band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97572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2392362"/>
          </a:xfrm>
        </p:spPr>
        <p:txBody>
          <a:bodyPr>
            <a:normAutofit fontScale="90000"/>
          </a:bodyPr>
          <a:lstStyle/>
          <a:p>
            <a:r>
              <a:rPr lang="en-US" dirty="0">
                <a:latin typeface="Arial Black" panose="020B0A04020102020204" pitchFamily="34" charset="0"/>
              </a:rPr>
              <a:t>E2C13  </a:t>
            </a:r>
            <a:r>
              <a:rPr lang="en-US" dirty="0" smtClean="0">
                <a:latin typeface="Arial Black" panose="020B0A04020102020204" pitchFamily="34" charset="0"/>
              </a:rPr>
              <a:t> What </a:t>
            </a:r>
            <a:r>
              <a:rPr lang="en-US" dirty="0">
                <a:latin typeface="Arial Black" panose="020B0A04020102020204" pitchFamily="34" charset="0"/>
              </a:rPr>
              <a:t>indicator is required to be used by U.S.-licensed operators when operating a station via remote control where the transmitter is located in the U.S.?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457200" y="2743200"/>
            <a:ext cx="8229600" cy="3505200"/>
          </a:xfrm>
        </p:spPr>
        <p:txBody>
          <a:bodyPr/>
          <a:lstStyle/>
          <a:p>
            <a:r>
              <a:rPr lang="en-US" i="1" dirty="0"/>
              <a:t>A. / followed by the USPS two letter abbreviation for the state in which the remote station is located</a:t>
            </a:r>
          </a:p>
          <a:p>
            <a:r>
              <a:rPr lang="en-US" i="1" dirty="0"/>
              <a:t>B. /R# where # is the district of the remote station</a:t>
            </a:r>
          </a:p>
          <a:p>
            <a:r>
              <a:rPr lang="en-US" i="1" dirty="0"/>
              <a:t>C. The ARRL section of the remote station</a:t>
            </a:r>
          </a:p>
          <a:p>
            <a:r>
              <a:rPr lang="en-US" i="1" dirty="0"/>
              <a:t>D. No additional indicator is required</a:t>
            </a:r>
          </a:p>
          <a:p>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101</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16876066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2392362"/>
          </a:xfrm>
        </p:spPr>
        <p:txBody>
          <a:bodyPr>
            <a:normAutofit fontScale="90000"/>
          </a:bodyPr>
          <a:lstStyle/>
          <a:p>
            <a:r>
              <a:rPr lang="en-US" dirty="0">
                <a:latin typeface="Arial Black" panose="020B0A04020102020204" pitchFamily="34" charset="0"/>
              </a:rPr>
              <a:t>E2C13  </a:t>
            </a:r>
            <a:r>
              <a:rPr lang="en-US" dirty="0" smtClean="0">
                <a:latin typeface="Arial Black" panose="020B0A04020102020204" pitchFamily="34" charset="0"/>
              </a:rPr>
              <a:t> What </a:t>
            </a:r>
            <a:r>
              <a:rPr lang="en-US" dirty="0">
                <a:latin typeface="Arial Black" panose="020B0A04020102020204" pitchFamily="34" charset="0"/>
              </a:rPr>
              <a:t>indicator is required to be used by U.S.-licensed operators when operating a station via remote control where the transmitter is located in the U.S.?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457200" y="2743200"/>
            <a:ext cx="8229600" cy="3505200"/>
          </a:xfrm>
        </p:spPr>
        <p:txBody>
          <a:bodyPr/>
          <a:lstStyle/>
          <a:p>
            <a:r>
              <a:rPr lang="en-US" i="1" dirty="0"/>
              <a:t>A. / followed by the USPS two letter abbreviation for the state in which the remote station is located</a:t>
            </a:r>
          </a:p>
          <a:p>
            <a:r>
              <a:rPr lang="en-US" i="1" dirty="0"/>
              <a:t>B. /R# where # is the district of the remote station</a:t>
            </a:r>
          </a:p>
          <a:p>
            <a:r>
              <a:rPr lang="en-US" i="1" dirty="0"/>
              <a:t>C. The ARRL section of the remote station</a:t>
            </a:r>
          </a:p>
          <a:p>
            <a:r>
              <a:rPr lang="en-US" sz="2800" b="1" i="1" dirty="0">
                <a:solidFill>
                  <a:srgbClr val="FFC000"/>
                </a:solidFill>
              </a:rPr>
              <a:t>D. No additional indicator is required</a:t>
            </a:r>
          </a:p>
          <a:p>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102</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32334601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E2D Operating </a:t>
            </a:r>
            <a:r>
              <a:rPr lang="en-US" dirty="0" smtClean="0"/>
              <a:t>methods</a:t>
            </a:r>
            <a:endParaRPr lang="en-US" dirty="0"/>
          </a:p>
        </p:txBody>
      </p:sp>
      <p:sp>
        <p:nvSpPr>
          <p:cNvPr id="3" name="Subtitle 2"/>
          <p:cNvSpPr>
            <a:spLocks noGrp="1"/>
          </p:cNvSpPr>
          <p:nvPr>
            <p:ph type="subTitle" idx="1"/>
          </p:nvPr>
        </p:nvSpPr>
        <p:spPr/>
        <p:txBody>
          <a:bodyPr/>
          <a:lstStyle/>
          <a:p>
            <a:pPr algn="ctr"/>
            <a:r>
              <a:rPr lang="en-US" dirty="0"/>
              <a:t>VHF and UHF digital </a:t>
            </a:r>
            <a:r>
              <a:rPr lang="en-US" dirty="0" smtClean="0"/>
              <a:t>modes and procedures; APRS; EME </a:t>
            </a:r>
            <a:r>
              <a:rPr lang="en-US" dirty="0" err="1" smtClean="0"/>
              <a:t>procdures</a:t>
            </a:r>
            <a:r>
              <a:rPr lang="en-US" dirty="0" smtClean="0"/>
              <a:t>, meteor scatter procedures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316918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E2D01    Which </a:t>
            </a:r>
            <a:r>
              <a:rPr lang="en-US" dirty="0">
                <a:latin typeface="Arial Black" panose="020B0A04020102020204" pitchFamily="34" charset="0"/>
              </a:rPr>
              <a:t>of the following digital modes is especially designed for use for meteor scatter signals?</a:t>
            </a:r>
          </a:p>
        </p:txBody>
      </p:sp>
      <p:sp>
        <p:nvSpPr>
          <p:cNvPr id="3" name="Subtitle 2"/>
          <p:cNvSpPr>
            <a:spLocks noGrp="1"/>
          </p:cNvSpPr>
          <p:nvPr>
            <p:ph type="subTitle" idx="1"/>
          </p:nvPr>
        </p:nvSpPr>
        <p:spPr/>
        <p:txBody>
          <a:bodyPr/>
          <a:lstStyle/>
          <a:p>
            <a:r>
              <a:rPr lang="en-US" i="1" dirty="0"/>
              <a:t>A. WSPR</a:t>
            </a:r>
            <a:endParaRPr lang="en-US" dirty="0"/>
          </a:p>
          <a:p>
            <a:r>
              <a:rPr lang="en-US" i="1" dirty="0"/>
              <a:t>B. FSK441</a:t>
            </a:r>
            <a:endParaRPr lang="en-US" dirty="0"/>
          </a:p>
          <a:p>
            <a:r>
              <a:rPr lang="en-US" i="1" dirty="0"/>
              <a:t>C. </a:t>
            </a:r>
            <a:r>
              <a:rPr lang="en-US" i="1" dirty="0" err="1"/>
              <a:t>Hellschreiber</a:t>
            </a:r>
            <a:endParaRPr lang="en-US" dirty="0"/>
          </a:p>
          <a:p>
            <a:r>
              <a:rPr lang="en-US" i="1" dirty="0"/>
              <a:t>D. APRS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34419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E2D01    Which of the following digital modes is especially designed for use for meteor scatter signals?</a:t>
            </a:r>
            <a:endParaRPr lang="en-US" dirty="0"/>
          </a:p>
        </p:txBody>
      </p:sp>
      <p:sp>
        <p:nvSpPr>
          <p:cNvPr id="3" name="Subtitle 2"/>
          <p:cNvSpPr>
            <a:spLocks noGrp="1"/>
          </p:cNvSpPr>
          <p:nvPr>
            <p:ph type="subTitle" idx="1"/>
          </p:nvPr>
        </p:nvSpPr>
        <p:spPr/>
        <p:txBody>
          <a:bodyPr/>
          <a:lstStyle/>
          <a:p>
            <a:r>
              <a:rPr lang="en-US" i="1" dirty="0"/>
              <a:t>A. WSPR</a:t>
            </a:r>
            <a:endParaRPr lang="en-US" dirty="0"/>
          </a:p>
          <a:p>
            <a:r>
              <a:rPr lang="en-US" sz="2800" b="1" i="1" dirty="0">
                <a:solidFill>
                  <a:srgbClr val="FFC000"/>
                </a:solidFill>
              </a:rPr>
              <a:t>B. FSK441</a:t>
            </a:r>
            <a:endParaRPr lang="en-US" sz="2800" b="1" dirty="0">
              <a:solidFill>
                <a:srgbClr val="FFC000"/>
              </a:solidFill>
            </a:endParaRPr>
          </a:p>
          <a:p>
            <a:r>
              <a:rPr lang="en-US" i="1" dirty="0"/>
              <a:t>C. </a:t>
            </a:r>
            <a:r>
              <a:rPr lang="en-US" i="1" dirty="0" err="1"/>
              <a:t>Hellschreiber</a:t>
            </a:r>
            <a:endParaRPr lang="en-US" dirty="0"/>
          </a:p>
          <a:p>
            <a:r>
              <a:rPr lang="en-US" i="1" dirty="0"/>
              <a:t>D. APRS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725720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rmAutofit fontScale="90000"/>
          </a:bodyPr>
          <a:lstStyle/>
          <a:p>
            <a:r>
              <a:rPr lang="en-US" dirty="0">
                <a:latin typeface="Arial Black" panose="020B0A04020102020204" pitchFamily="34" charset="0"/>
              </a:rPr>
              <a:t>E2D02  </a:t>
            </a:r>
            <a:r>
              <a:rPr lang="en-US" dirty="0" smtClean="0">
                <a:latin typeface="Arial Black" panose="020B0A04020102020204" pitchFamily="34" charset="0"/>
              </a:rPr>
              <a:t>  Which </a:t>
            </a:r>
            <a:r>
              <a:rPr lang="en-US" dirty="0">
                <a:latin typeface="Arial Black" panose="020B0A04020102020204" pitchFamily="34" charset="0"/>
              </a:rPr>
              <a:t>of the following is a good technique for making meteor scatter contacts?</a:t>
            </a:r>
          </a:p>
        </p:txBody>
      </p:sp>
      <p:sp>
        <p:nvSpPr>
          <p:cNvPr id="3" name="Subtitle 2"/>
          <p:cNvSpPr>
            <a:spLocks noGrp="1"/>
          </p:cNvSpPr>
          <p:nvPr>
            <p:ph type="subTitle" idx="1"/>
          </p:nvPr>
        </p:nvSpPr>
        <p:spPr>
          <a:xfrm>
            <a:off x="990600" y="1828800"/>
            <a:ext cx="6705600" cy="4648200"/>
          </a:xfrm>
        </p:spPr>
        <p:txBody>
          <a:bodyPr/>
          <a:lstStyle/>
          <a:p>
            <a:r>
              <a:rPr lang="en-US" i="1" dirty="0"/>
              <a:t>A. 15 second timed transmission sequences with stations alternating based on location</a:t>
            </a:r>
          </a:p>
          <a:p>
            <a:r>
              <a:rPr lang="en-US" i="1" dirty="0"/>
              <a:t>B. Use of high speed CW or digital modes</a:t>
            </a:r>
          </a:p>
          <a:p>
            <a:r>
              <a:rPr lang="en-US" i="1" dirty="0"/>
              <a:t>C. Short transmission with rapidly repeated call signs and signal reports</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106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7342592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rmAutofit fontScale="90000"/>
          </a:bodyPr>
          <a:lstStyle/>
          <a:p>
            <a:r>
              <a:rPr lang="en-US" dirty="0">
                <a:latin typeface="Arial Black" panose="020B0A04020102020204" pitchFamily="34" charset="0"/>
              </a:rPr>
              <a:t>E2D02  </a:t>
            </a:r>
            <a:r>
              <a:rPr lang="en-US" dirty="0" smtClean="0">
                <a:latin typeface="Arial Black" panose="020B0A04020102020204" pitchFamily="34" charset="0"/>
              </a:rPr>
              <a:t>  Which </a:t>
            </a:r>
            <a:r>
              <a:rPr lang="en-US" dirty="0">
                <a:latin typeface="Arial Black" panose="020B0A04020102020204" pitchFamily="34" charset="0"/>
              </a:rPr>
              <a:t>of the following is a good technique for making meteor scatter contacts?</a:t>
            </a:r>
          </a:p>
        </p:txBody>
      </p:sp>
      <p:sp>
        <p:nvSpPr>
          <p:cNvPr id="3" name="Subtitle 2"/>
          <p:cNvSpPr>
            <a:spLocks noGrp="1"/>
          </p:cNvSpPr>
          <p:nvPr>
            <p:ph type="subTitle" idx="1"/>
          </p:nvPr>
        </p:nvSpPr>
        <p:spPr>
          <a:xfrm>
            <a:off x="990600" y="1828800"/>
            <a:ext cx="6705600" cy="4648200"/>
          </a:xfrm>
        </p:spPr>
        <p:txBody>
          <a:bodyPr/>
          <a:lstStyle/>
          <a:p>
            <a:r>
              <a:rPr lang="en-US" i="1" dirty="0"/>
              <a:t>A. 15 second timed transmission sequences with stations alternating based on location</a:t>
            </a:r>
          </a:p>
          <a:p>
            <a:r>
              <a:rPr lang="en-US" i="1" dirty="0"/>
              <a:t>B. Use of high speed CW or digital modes</a:t>
            </a:r>
          </a:p>
          <a:p>
            <a:r>
              <a:rPr lang="en-US" i="1" dirty="0"/>
              <a:t>C. Short transmission with rapidly repeated call signs and signal reports</a:t>
            </a:r>
          </a:p>
          <a:p>
            <a:r>
              <a:rPr lang="en-US" sz="2800" b="1" i="1" dirty="0">
                <a:solidFill>
                  <a:srgbClr val="FFC000"/>
                </a:solidFill>
              </a:rPr>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107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
        <p:nvSpPr>
          <p:cNvPr id="7" name="Rectangle 6"/>
          <p:cNvSpPr/>
          <p:nvPr/>
        </p:nvSpPr>
        <p:spPr>
          <a:xfrm>
            <a:off x="1295400" y="4648200"/>
            <a:ext cx="6096000" cy="1200329"/>
          </a:xfrm>
          <a:prstGeom prst="rect">
            <a:avLst/>
          </a:prstGeom>
        </p:spPr>
        <p:txBody>
          <a:bodyPr wrap="square">
            <a:spAutoFit/>
          </a:bodyPr>
          <a:lstStyle/>
          <a:p>
            <a:r>
              <a:rPr lang="en-US" b="1" i="1" dirty="0"/>
              <a:t>When attempting an EME contact on 432 MHz two-and-one-half minute time sequences are used, where one station</a:t>
            </a:r>
          </a:p>
          <a:p>
            <a:r>
              <a:rPr lang="en-US" b="1" i="1" dirty="0"/>
              <a:t>transmits for a full 2.5 minutes and then receives for the following 2.5 minutes.</a:t>
            </a:r>
            <a:endParaRPr lang="en-US" dirty="0"/>
          </a:p>
        </p:txBody>
      </p:sp>
    </p:spTree>
    <p:extLst>
      <p:ext uri="{BB962C8B-B14F-4D97-AF65-F5344CB8AC3E}">
        <p14:creationId xmlns:p14="http://schemas.microsoft.com/office/powerpoint/2010/main" val="17761518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E2D03  </a:t>
            </a:r>
            <a:r>
              <a:rPr lang="en-US" dirty="0" smtClean="0">
                <a:latin typeface="Arial Black" panose="020B0A04020102020204" pitchFamily="34" charset="0"/>
              </a:rPr>
              <a:t>  Which </a:t>
            </a:r>
            <a:r>
              <a:rPr lang="en-US" dirty="0">
                <a:latin typeface="Arial Black" panose="020B0A04020102020204" pitchFamily="34" charset="0"/>
              </a:rPr>
              <a:t>of the following digital modes is especially useful for EME communications?</a:t>
            </a:r>
          </a:p>
        </p:txBody>
      </p:sp>
      <p:sp>
        <p:nvSpPr>
          <p:cNvPr id="3" name="Subtitle 2"/>
          <p:cNvSpPr>
            <a:spLocks noGrp="1"/>
          </p:cNvSpPr>
          <p:nvPr>
            <p:ph type="subTitle" idx="1"/>
          </p:nvPr>
        </p:nvSpPr>
        <p:spPr/>
        <p:txBody>
          <a:bodyPr/>
          <a:lstStyle/>
          <a:p>
            <a:r>
              <a:rPr lang="en-US" i="1" dirty="0"/>
              <a:t>A. FSK441</a:t>
            </a:r>
            <a:endParaRPr lang="en-US" dirty="0"/>
          </a:p>
          <a:p>
            <a:r>
              <a:rPr lang="en-US" i="1" dirty="0"/>
              <a:t>B. PACTOR III</a:t>
            </a:r>
            <a:endParaRPr lang="en-US" dirty="0"/>
          </a:p>
          <a:p>
            <a:r>
              <a:rPr lang="en-US" i="1" dirty="0"/>
              <a:t>C. Olivia</a:t>
            </a:r>
            <a:endParaRPr lang="en-US" dirty="0"/>
          </a:p>
          <a:p>
            <a:r>
              <a:rPr lang="en-US" i="1" dirty="0"/>
              <a:t>D. JT65</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512172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E2D03    Which of the following digital modes is especially useful for EME communications?</a:t>
            </a:r>
            <a:endParaRPr lang="en-US" dirty="0"/>
          </a:p>
        </p:txBody>
      </p:sp>
      <p:sp>
        <p:nvSpPr>
          <p:cNvPr id="3" name="Subtitle 2"/>
          <p:cNvSpPr>
            <a:spLocks noGrp="1"/>
          </p:cNvSpPr>
          <p:nvPr>
            <p:ph type="subTitle" idx="1"/>
          </p:nvPr>
        </p:nvSpPr>
        <p:spPr/>
        <p:txBody>
          <a:bodyPr/>
          <a:lstStyle/>
          <a:p>
            <a:r>
              <a:rPr lang="en-US" i="1" dirty="0"/>
              <a:t>A. FSK441</a:t>
            </a:r>
            <a:endParaRPr lang="en-US" dirty="0"/>
          </a:p>
          <a:p>
            <a:r>
              <a:rPr lang="en-US" i="1" dirty="0"/>
              <a:t>B. PACTOR III</a:t>
            </a:r>
            <a:endParaRPr lang="en-US" dirty="0"/>
          </a:p>
          <a:p>
            <a:r>
              <a:rPr lang="en-US" i="1" dirty="0"/>
              <a:t>C. Olivia</a:t>
            </a:r>
            <a:endParaRPr lang="en-US" dirty="0"/>
          </a:p>
          <a:p>
            <a:r>
              <a:rPr lang="en-US" sz="2800" b="1" i="1" dirty="0">
                <a:solidFill>
                  <a:srgbClr val="FFC000"/>
                </a:solidFill>
              </a:rPr>
              <a:t>D. JT65</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6648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E2A04  </a:t>
            </a:r>
            <a:r>
              <a:rPr lang="en-US" dirty="0" smtClean="0">
                <a:latin typeface="Arial Black" panose="020B0A04020102020204" pitchFamily="34" charset="0"/>
              </a:rPr>
              <a:t>  What </a:t>
            </a:r>
            <a:r>
              <a:rPr lang="en-US" dirty="0">
                <a:latin typeface="Arial Black" panose="020B0A04020102020204" pitchFamily="34" charset="0"/>
              </a:rPr>
              <a:t>is meant by the term mode as applied to an amateur radio satellite?</a:t>
            </a:r>
          </a:p>
        </p:txBody>
      </p:sp>
      <p:sp>
        <p:nvSpPr>
          <p:cNvPr id="3" name="Subtitle 2"/>
          <p:cNvSpPr>
            <a:spLocks noGrp="1"/>
          </p:cNvSpPr>
          <p:nvPr>
            <p:ph type="subTitle" idx="1"/>
          </p:nvPr>
        </p:nvSpPr>
        <p:spPr>
          <a:xfrm>
            <a:off x="990600" y="2133600"/>
            <a:ext cx="7467600" cy="4038600"/>
          </a:xfrm>
        </p:spPr>
        <p:txBody>
          <a:bodyPr/>
          <a:lstStyle/>
          <a:p>
            <a:r>
              <a:rPr lang="en-US" i="1" dirty="0"/>
              <a:t>A. The type of signals that can be relayed through the satellite</a:t>
            </a:r>
            <a:endParaRPr lang="en-US" dirty="0"/>
          </a:p>
          <a:p>
            <a:r>
              <a:rPr lang="en-US" i="1" dirty="0"/>
              <a:t>B. The satellite's uplink and downlink frequency bands</a:t>
            </a:r>
            <a:endParaRPr lang="en-US" dirty="0"/>
          </a:p>
          <a:p>
            <a:r>
              <a:rPr lang="en-US" i="1" dirty="0"/>
              <a:t>C. The satellite's orientation with respect to the Earth</a:t>
            </a:r>
            <a:endParaRPr lang="en-US" dirty="0"/>
          </a:p>
          <a:p>
            <a:r>
              <a:rPr lang="en-US" i="1" dirty="0"/>
              <a:t>D. Whether the satellite is in a polar or equatorial orbit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597194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E2D04  </a:t>
            </a:r>
            <a:r>
              <a:rPr lang="en-US" dirty="0" smtClean="0">
                <a:latin typeface="Arial Black" panose="020B0A04020102020204" pitchFamily="34" charset="0"/>
              </a:rPr>
              <a:t>  What </a:t>
            </a:r>
            <a:r>
              <a:rPr lang="en-US" dirty="0">
                <a:latin typeface="Arial Black" panose="020B0A04020102020204" pitchFamily="34" charset="0"/>
              </a:rPr>
              <a:t>is the purpose of digital store-and-forward functions on an Amateur Radio satellite?</a:t>
            </a:r>
          </a:p>
        </p:txBody>
      </p:sp>
      <p:sp>
        <p:nvSpPr>
          <p:cNvPr id="3" name="Subtitle 2"/>
          <p:cNvSpPr>
            <a:spLocks noGrp="1"/>
          </p:cNvSpPr>
          <p:nvPr>
            <p:ph type="subTitle" idx="1"/>
          </p:nvPr>
        </p:nvSpPr>
        <p:spPr>
          <a:xfrm>
            <a:off x="838200" y="2057400"/>
            <a:ext cx="7620000" cy="4114800"/>
          </a:xfrm>
        </p:spPr>
        <p:txBody>
          <a:bodyPr/>
          <a:lstStyle/>
          <a:p>
            <a:r>
              <a:rPr lang="en-US" i="1" dirty="0"/>
              <a:t>A. To upload operational software for the transponder</a:t>
            </a:r>
            <a:endParaRPr lang="en-US" dirty="0"/>
          </a:p>
          <a:p>
            <a:r>
              <a:rPr lang="en-US" i="1" dirty="0"/>
              <a:t>B. To delay download of telemetry between satellites </a:t>
            </a:r>
            <a:endParaRPr lang="en-US" dirty="0"/>
          </a:p>
          <a:p>
            <a:r>
              <a:rPr lang="en-US" i="1" dirty="0"/>
              <a:t>C. To store digital messages in the satellite for later download by other stations</a:t>
            </a:r>
            <a:endParaRPr lang="en-US" dirty="0"/>
          </a:p>
          <a:p>
            <a:r>
              <a:rPr lang="en-US" i="1" dirty="0"/>
              <a:t>D. To relay messages between satellites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3985823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E2D04    What is the purpose of digital store-and-forward functions on an Amateur Radio satellite?</a:t>
            </a:r>
            <a:endParaRPr lang="en-US" dirty="0"/>
          </a:p>
        </p:txBody>
      </p:sp>
      <p:sp>
        <p:nvSpPr>
          <p:cNvPr id="3" name="Subtitle 2"/>
          <p:cNvSpPr>
            <a:spLocks noGrp="1"/>
          </p:cNvSpPr>
          <p:nvPr>
            <p:ph type="subTitle" idx="1"/>
          </p:nvPr>
        </p:nvSpPr>
        <p:spPr>
          <a:xfrm>
            <a:off x="838200" y="2057400"/>
            <a:ext cx="7620000" cy="4114800"/>
          </a:xfrm>
        </p:spPr>
        <p:txBody>
          <a:bodyPr/>
          <a:lstStyle/>
          <a:p>
            <a:r>
              <a:rPr lang="en-US" i="1" dirty="0"/>
              <a:t>A. To upload operational software for the transponder</a:t>
            </a:r>
            <a:endParaRPr lang="en-US" dirty="0"/>
          </a:p>
          <a:p>
            <a:r>
              <a:rPr lang="en-US" i="1" dirty="0"/>
              <a:t>B. To delay download of telemetry between satellites </a:t>
            </a:r>
            <a:endParaRPr lang="en-US" dirty="0"/>
          </a:p>
          <a:p>
            <a:r>
              <a:rPr lang="en-US" sz="2800" b="1" i="1" dirty="0">
                <a:solidFill>
                  <a:srgbClr val="FFC000"/>
                </a:solidFill>
              </a:rPr>
              <a:t>C. To store digital messages in the satellite for later download by other stations</a:t>
            </a:r>
            <a:endParaRPr lang="en-US" sz="2800" b="1" dirty="0">
              <a:solidFill>
                <a:srgbClr val="FFC000"/>
              </a:solidFill>
            </a:endParaRPr>
          </a:p>
          <a:p>
            <a:r>
              <a:rPr lang="en-US" i="1" dirty="0"/>
              <a:t>D. To relay messages between satellites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23626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E2D05  </a:t>
            </a:r>
            <a:r>
              <a:rPr lang="en-US" dirty="0" smtClean="0">
                <a:latin typeface="Arial Black" panose="020B0A04020102020204" pitchFamily="34" charset="0"/>
              </a:rPr>
              <a:t>  Which </a:t>
            </a:r>
            <a:r>
              <a:rPr lang="en-US" dirty="0">
                <a:latin typeface="Arial Black" panose="020B0A04020102020204" pitchFamily="34" charset="0"/>
              </a:rPr>
              <a:t>of the following techniques is normally used by low Earth orbiting digital satellites to relay messages around the world?</a:t>
            </a:r>
          </a:p>
        </p:txBody>
      </p:sp>
      <p:sp>
        <p:nvSpPr>
          <p:cNvPr id="3" name="Subtitle 2"/>
          <p:cNvSpPr>
            <a:spLocks noGrp="1"/>
          </p:cNvSpPr>
          <p:nvPr>
            <p:ph type="subTitle" idx="1"/>
          </p:nvPr>
        </p:nvSpPr>
        <p:spPr/>
        <p:txBody>
          <a:bodyPr/>
          <a:lstStyle/>
          <a:p>
            <a:r>
              <a:rPr lang="en-US" i="1" dirty="0"/>
              <a:t>A. </a:t>
            </a:r>
            <a:r>
              <a:rPr lang="en-US" i="1" dirty="0" err="1"/>
              <a:t>Digipeating</a:t>
            </a:r>
            <a:endParaRPr lang="en-US" dirty="0"/>
          </a:p>
          <a:p>
            <a:r>
              <a:rPr lang="en-US" i="1" dirty="0"/>
              <a:t>B. Store-and-forward</a:t>
            </a:r>
            <a:endParaRPr lang="en-US" dirty="0"/>
          </a:p>
          <a:p>
            <a:r>
              <a:rPr lang="en-US" i="1" dirty="0"/>
              <a:t>C. Multi-satellite relaying</a:t>
            </a:r>
            <a:endParaRPr lang="en-US" dirty="0"/>
          </a:p>
          <a:p>
            <a:r>
              <a:rPr lang="en-US" i="1" dirty="0"/>
              <a:t>D. Node hopping</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584959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E2D05    Which of the following techniques is normally used by low Earth orbiting digital satellites to relay messages around the world?</a:t>
            </a:r>
            <a:endParaRPr lang="en-US" dirty="0"/>
          </a:p>
        </p:txBody>
      </p:sp>
      <p:sp>
        <p:nvSpPr>
          <p:cNvPr id="3" name="Subtitle 2"/>
          <p:cNvSpPr>
            <a:spLocks noGrp="1"/>
          </p:cNvSpPr>
          <p:nvPr>
            <p:ph type="subTitle" idx="1"/>
          </p:nvPr>
        </p:nvSpPr>
        <p:spPr/>
        <p:txBody>
          <a:bodyPr/>
          <a:lstStyle/>
          <a:p>
            <a:r>
              <a:rPr lang="en-US" i="1" dirty="0"/>
              <a:t>A. </a:t>
            </a:r>
            <a:r>
              <a:rPr lang="en-US" i="1" dirty="0" err="1"/>
              <a:t>Digipeating</a:t>
            </a:r>
            <a:endParaRPr lang="en-US" dirty="0"/>
          </a:p>
          <a:p>
            <a:r>
              <a:rPr lang="en-US" sz="2800" b="1" i="1" dirty="0">
                <a:solidFill>
                  <a:srgbClr val="FFC000"/>
                </a:solidFill>
              </a:rPr>
              <a:t>B. Store-and-forward</a:t>
            </a:r>
            <a:endParaRPr lang="en-US" sz="2800" b="1" dirty="0">
              <a:solidFill>
                <a:srgbClr val="FFC000"/>
              </a:solidFill>
            </a:endParaRPr>
          </a:p>
          <a:p>
            <a:r>
              <a:rPr lang="en-US" i="1" dirty="0"/>
              <a:t>C. Multi-satellite relaying</a:t>
            </a:r>
            <a:endParaRPr lang="en-US" dirty="0"/>
          </a:p>
          <a:p>
            <a:r>
              <a:rPr lang="en-US" i="1" dirty="0"/>
              <a:t>D. Node hopping</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0907462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E2D06  </a:t>
            </a:r>
            <a:r>
              <a:rPr lang="en-US" dirty="0" smtClean="0">
                <a:latin typeface="Arial Black" panose="020B0A04020102020204" pitchFamily="34" charset="0"/>
              </a:rPr>
              <a:t>  Which </a:t>
            </a:r>
            <a:r>
              <a:rPr lang="en-US" dirty="0">
                <a:latin typeface="Arial Black" panose="020B0A04020102020204" pitchFamily="34" charset="0"/>
              </a:rPr>
              <a:t>of the following describes a method of establishing EME contacts?</a:t>
            </a:r>
          </a:p>
        </p:txBody>
      </p:sp>
      <p:sp>
        <p:nvSpPr>
          <p:cNvPr id="3" name="Subtitle 2"/>
          <p:cNvSpPr>
            <a:spLocks noGrp="1"/>
          </p:cNvSpPr>
          <p:nvPr>
            <p:ph type="subTitle" idx="1"/>
          </p:nvPr>
        </p:nvSpPr>
        <p:spPr/>
        <p:txBody>
          <a:bodyPr/>
          <a:lstStyle/>
          <a:p>
            <a:r>
              <a:rPr lang="en-US" i="1" dirty="0"/>
              <a:t>A. Time synchronous transmissions alternately from each station</a:t>
            </a:r>
          </a:p>
          <a:p>
            <a:r>
              <a:rPr lang="en-US" i="1" dirty="0"/>
              <a:t>B. Storing and forwarding digital messages</a:t>
            </a:r>
          </a:p>
          <a:p>
            <a:r>
              <a:rPr lang="en-US" i="1" dirty="0"/>
              <a:t>C. Judging optimum transmission times by monitoring beacons reflected from the Moon</a:t>
            </a:r>
          </a:p>
          <a:p>
            <a:r>
              <a:rPr lang="en-US" i="1" dirty="0"/>
              <a:t>D. High speed CW identification to avoid fading</a:t>
            </a:r>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545404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E2D06  </a:t>
            </a:r>
            <a:r>
              <a:rPr lang="en-US" dirty="0" smtClean="0">
                <a:latin typeface="Arial Black" panose="020B0A04020102020204" pitchFamily="34" charset="0"/>
              </a:rPr>
              <a:t>  Which </a:t>
            </a:r>
            <a:r>
              <a:rPr lang="en-US" dirty="0">
                <a:latin typeface="Arial Black" panose="020B0A04020102020204" pitchFamily="34" charset="0"/>
              </a:rPr>
              <a:t>of the following describes a method of establishing EME contacts?</a:t>
            </a:r>
          </a:p>
        </p:txBody>
      </p:sp>
      <p:sp>
        <p:nvSpPr>
          <p:cNvPr id="3" name="Subtitle 2"/>
          <p:cNvSpPr>
            <a:spLocks noGrp="1"/>
          </p:cNvSpPr>
          <p:nvPr>
            <p:ph type="subTitle" idx="1"/>
          </p:nvPr>
        </p:nvSpPr>
        <p:spPr/>
        <p:txBody>
          <a:bodyPr>
            <a:normAutofit lnSpcReduction="10000"/>
          </a:bodyPr>
          <a:lstStyle/>
          <a:p>
            <a:r>
              <a:rPr lang="en-US" sz="2800" b="1" i="1" dirty="0">
                <a:solidFill>
                  <a:srgbClr val="FFC000"/>
                </a:solidFill>
              </a:rPr>
              <a:t>A. Time synchronous transmissions alternately from each station</a:t>
            </a:r>
          </a:p>
          <a:p>
            <a:r>
              <a:rPr lang="en-US" i="1" dirty="0"/>
              <a:t>B. Storing and forwarding digital messages</a:t>
            </a:r>
          </a:p>
          <a:p>
            <a:r>
              <a:rPr lang="en-US" i="1" dirty="0"/>
              <a:t>C. Judging optimum transmission times by monitoring beacons reflected from the Moon</a:t>
            </a:r>
          </a:p>
          <a:p>
            <a:r>
              <a:rPr lang="en-US" i="1" dirty="0"/>
              <a:t>D. High speed CW identification to avoid fading</a:t>
            </a:r>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800265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E2D07  </a:t>
            </a:r>
            <a:r>
              <a:rPr lang="en-US" dirty="0" smtClean="0">
                <a:latin typeface="Arial Black" panose="020B0A04020102020204" pitchFamily="34" charset="0"/>
              </a:rPr>
              <a:t>  What digital protocol </a:t>
            </a:r>
            <a:r>
              <a:rPr lang="en-US" dirty="0">
                <a:latin typeface="Arial Black" panose="020B0A04020102020204" pitchFamily="34" charset="0"/>
              </a:rPr>
              <a:t>is used by APRS?</a:t>
            </a:r>
          </a:p>
        </p:txBody>
      </p:sp>
      <p:sp>
        <p:nvSpPr>
          <p:cNvPr id="3" name="Subtitle 2"/>
          <p:cNvSpPr>
            <a:spLocks noGrp="1"/>
          </p:cNvSpPr>
          <p:nvPr>
            <p:ph type="subTitle" idx="1"/>
          </p:nvPr>
        </p:nvSpPr>
        <p:spPr/>
        <p:txBody>
          <a:bodyPr/>
          <a:lstStyle/>
          <a:p>
            <a:r>
              <a:rPr lang="en-US" i="1" dirty="0"/>
              <a:t>A. PACTOR </a:t>
            </a:r>
            <a:endParaRPr lang="en-US" dirty="0"/>
          </a:p>
          <a:p>
            <a:r>
              <a:rPr lang="en-US" i="1" dirty="0"/>
              <a:t>B. 802.11</a:t>
            </a:r>
            <a:endParaRPr lang="en-US" dirty="0"/>
          </a:p>
          <a:p>
            <a:r>
              <a:rPr lang="en-US" i="1" dirty="0"/>
              <a:t>C. AX.25</a:t>
            </a:r>
            <a:endParaRPr lang="en-US" dirty="0"/>
          </a:p>
          <a:p>
            <a:r>
              <a:rPr lang="en-US" i="1" dirty="0"/>
              <a:t>D. AMTOR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0424838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E2D07    What digital protocol is used by APRS?</a:t>
            </a:r>
            <a:endParaRPr lang="en-US" dirty="0"/>
          </a:p>
        </p:txBody>
      </p:sp>
      <p:sp>
        <p:nvSpPr>
          <p:cNvPr id="3" name="Subtitle 2"/>
          <p:cNvSpPr>
            <a:spLocks noGrp="1"/>
          </p:cNvSpPr>
          <p:nvPr>
            <p:ph type="subTitle" idx="1"/>
          </p:nvPr>
        </p:nvSpPr>
        <p:spPr/>
        <p:txBody>
          <a:bodyPr/>
          <a:lstStyle/>
          <a:p>
            <a:r>
              <a:rPr lang="en-US" i="1" dirty="0"/>
              <a:t>A. PACTOR </a:t>
            </a:r>
            <a:endParaRPr lang="en-US" dirty="0"/>
          </a:p>
          <a:p>
            <a:r>
              <a:rPr lang="en-US" i="1" dirty="0"/>
              <a:t>B. 802.11</a:t>
            </a:r>
            <a:endParaRPr lang="en-US" dirty="0"/>
          </a:p>
          <a:p>
            <a:r>
              <a:rPr lang="en-US" sz="2800" b="1" i="1" dirty="0">
                <a:solidFill>
                  <a:srgbClr val="FFC000"/>
                </a:solidFill>
              </a:rPr>
              <a:t>C. AX.25</a:t>
            </a:r>
            <a:endParaRPr lang="en-US" sz="2800" b="1" dirty="0">
              <a:solidFill>
                <a:srgbClr val="FFC000"/>
              </a:solidFill>
            </a:endParaRPr>
          </a:p>
          <a:p>
            <a:r>
              <a:rPr lang="en-US" i="1" dirty="0"/>
              <a:t>D. AMTOR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51431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cs typeface="Arial" panose="020B0604020202020204" pitchFamily="34" charset="0"/>
              </a:rPr>
              <a:t> </a:t>
            </a:r>
            <a:br>
              <a:rPr lang="en-US" dirty="0">
                <a:latin typeface="Arial Black" panose="020B0A04020102020204" pitchFamily="34" charset="0"/>
                <a:cs typeface="Arial" panose="020B0604020202020204" pitchFamily="34" charset="0"/>
              </a:rPr>
            </a:br>
            <a:r>
              <a:rPr lang="en-US" dirty="0" smtClean="0">
                <a:latin typeface="Arial Black" panose="020B0A04020102020204" pitchFamily="34" charset="0"/>
                <a:cs typeface="Arial" panose="020B0604020202020204" pitchFamily="34" charset="0"/>
              </a:rPr>
              <a:t/>
            </a:r>
            <a:br>
              <a:rPr lang="en-US" dirty="0" smtClean="0">
                <a:latin typeface="Arial Black" panose="020B0A04020102020204" pitchFamily="34" charset="0"/>
                <a:cs typeface="Arial" panose="020B0604020202020204" pitchFamily="34" charset="0"/>
              </a:rPr>
            </a:br>
            <a:r>
              <a:rPr lang="en-US" dirty="0" smtClean="0">
                <a:latin typeface="Arial Black" panose="020B0A04020102020204" pitchFamily="34" charset="0"/>
                <a:cs typeface="Arial" panose="020B0604020202020204" pitchFamily="34" charset="0"/>
              </a:rPr>
              <a:t>E2D08    What type of </a:t>
            </a:r>
            <a:r>
              <a:rPr lang="en-US" dirty="0">
                <a:latin typeface="Arial Black" panose="020B0A04020102020204" pitchFamily="34" charset="0"/>
                <a:cs typeface="Arial" panose="020B0604020202020204" pitchFamily="34" charset="0"/>
              </a:rPr>
              <a:t>packet </a:t>
            </a:r>
            <a:r>
              <a:rPr lang="en-US" dirty="0" smtClean="0">
                <a:latin typeface="Arial Black" panose="020B0A04020102020204" pitchFamily="34" charset="0"/>
                <a:cs typeface="Arial" panose="020B0604020202020204" pitchFamily="34" charset="0"/>
              </a:rPr>
              <a:t>frame </a:t>
            </a:r>
            <a:r>
              <a:rPr lang="en-US" dirty="0">
                <a:latin typeface="Arial Black" panose="020B0A04020102020204" pitchFamily="34" charset="0"/>
                <a:cs typeface="Arial" panose="020B0604020202020204" pitchFamily="34" charset="0"/>
              </a:rPr>
              <a:t>is used to transmit APRS beacon data?</a:t>
            </a:r>
            <a:br>
              <a:rPr lang="en-US" dirty="0">
                <a:latin typeface="Arial Black" panose="020B0A04020102020204" pitchFamily="34" charset="0"/>
                <a:cs typeface="Arial" panose="020B0604020202020204" pitchFamily="34" charset="0"/>
              </a:rPr>
            </a:br>
            <a:endParaRPr lang="en-US" dirty="0">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i="1" dirty="0"/>
              <a:t>A. Unnumbered Information</a:t>
            </a:r>
            <a:endParaRPr lang="en-US" dirty="0"/>
          </a:p>
          <a:p>
            <a:r>
              <a:rPr lang="en-US" i="1" dirty="0"/>
              <a:t>B. Disconnect</a:t>
            </a:r>
            <a:endParaRPr lang="en-US" dirty="0"/>
          </a:p>
          <a:p>
            <a:r>
              <a:rPr lang="en-US" i="1" dirty="0"/>
              <a:t>C. Acknowledgement</a:t>
            </a:r>
            <a:endParaRPr lang="en-US" dirty="0"/>
          </a:p>
          <a:p>
            <a:r>
              <a:rPr lang="en-US" i="1" dirty="0"/>
              <a:t>D. Connect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5675232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cs typeface="Arial" panose="020B0604020202020204" pitchFamily="34" charset="0"/>
              </a:rPr>
              <a:t> </a:t>
            </a:r>
            <a:br>
              <a:rPr lang="en-US" dirty="0">
                <a:latin typeface="Arial Black" panose="020B0A04020102020204" pitchFamily="34" charset="0"/>
                <a:cs typeface="Arial" panose="020B0604020202020204" pitchFamily="34" charset="0"/>
              </a:rPr>
            </a:br>
            <a:r>
              <a:rPr lang="en-US" dirty="0">
                <a:latin typeface="Arial Black" panose="020B0A04020102020204" pitchFamily="34" charset="0"/>
                <a:cs typeface="Arial" panose="020B0604020202020204" pitchFamily="34" charset="0"/>
              </a:rPr>
              <a:t/>
            </a:r>
            <a:br>
              <a:rPr lang="en-US" dirty="0">
                <a:latin typeface="Arial Black" panose="020B0A04020102020204" pitchFamily="34" charset="0"/>
                <a:cs typeface="Arial" panose="020B0604020202020204" pitchFamily="34" charset="0"/>
              </a:rPr>
            </a:br>
            <a:r>
              <a:rPr lang="en-US" dirty="0">
                <a:latin typeface="Arial Black" panose="020B0A04020102020204" pitchFamily="34" charset="0"/>
                <a:cs typeface="Arial" panose="020B0604020202020204" pitchFamily="34" charset="0"/>
              </a:rPr>
              <a:t>E2D08    What type of packet frame is used to transmit APRS beacon data?</a:t>
            </a:r>
            <a:br>
              <a:rPr lang="en-US" dirty="0">
                <a:latin typeface="Arial Black" panose="020B0A04020102020204" pitchFamily="34" charset="0"/>
                <a:cs typeface="Arial" panose="020B0604020202020204" pitchFamily="34" charset="0"/>
              </a:rPr>
            </a:b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Unnumbered Information</a:t>
            </a:r>
            <a:endParaRPr lang="en-US" sz="2800" b="1" dirty="0">
              <a:solidFill>
                <a:srgbClr val="FFC000"/>
              </a:solidFill>
            </a:endParaRPr>
          </a:p>
          <a:p>
            <a:r>
              <a:rPr lang="en-US" i="1" dirty="0"/>
              <a:t>B. Disconnect</a:t>
            </a:r>
            <a:endParaRPr lang="en-US" dirty="0"/>
          </a:p>
          <a:p>
            <a:r>
              <a:rPr lang="en-US" i="1" dirty="0"/>
              <a:t>C. Acknowledgement</a:t>
            </a:r>
            <a:endParaRPr lang="en-US" dirty="0"/>
          </a:p>
          <a:p>
            <a:r>
              <a:rPr lang="en-US" i="1" dirty="0"/>
              <a:t>D. Connect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6805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E2A04    What is meant by the term mode as applied to an amateur radio satellite?</a:t>
            </a:r>
            <a:endParaRPr lang="en-US" dirty="0"/>
          </a:p>
        </p:txBody>
      </p:sp>
      <p:sp>
        <p:nvSpPr>
          <p:cNvPr id="3" name="Subtitle 2"/>
          <p:cNvSpPr>
            <a:spLocks noGrp="1"/>
          </p:cNvSpPr>
          <p:nvPr>
            <p:ph type="subTitle" idx="1"/>
          </p:nvPr>
        </p:nvSpPr>
        <p:spPr>
          <a:xfrm>
            <a:off x="990600" y="2133600"/>
            <a:ext cx="7467600" cy="4038600"/>
          </a:xfrm>
        </p:spPr>
        <p:txBody>
          <a:bodyPr/>
          <a:lstStyle/>
          <a:p>
            <a:r>
              <a:rPr lang="en-US" i="1" dirty="0"/>
              <a:t>A. The type of signals that can be relayed through the satellite</a:t>
            </a:r>
            <a:endParaRPr lang="en-US" dirty="0"/>
          </a:p>
          <a:p>
            <a:r>
              <a:rPr lang="en-US" sz="2800" b="1" i="1" dirty="0">
                <a:solidFill>
                  <a:srgbClr val="FFC000"/>
                </a:solidFill>
              </a:rPr>
              <a:t>B. The satellite's uplink and downlink frequency bands</a:t>
            </a:r>
            <a:endParaRPr lang="en-US" sz="2800" b="1" dirty="0">
              <a:solidFill>
                <a:srgbClr val="FFC000"/>
              </a:solidFill>
            </a:endParaRPr>
          </a:p>
          <a:p>
            <a:r>
              <a:rPr lang="en-US" i="1" dirty="0"/>
              <a:t>C. The satellite's orientation with respect to the Earth</a:t>
            </a:r>
            <a:endParaRPr lang="en-US" dirty="0"/>
          </a:p>
          <a:p>
            <a:r>
              <a:rPr lang="en-US" i="1" dirty="0"/>
              <a:t>D. Whether the satellite is in a polar or equatorial orbit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5158727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E2D09     </a:t>
            </a:r>
            <a:r>
              <a:rPr lang="en-US" dirty="0">
                <a:latin typeface="Arial Black" panose="020B0A04020102020204" pitchFamily="34" charset="0"/>
              </a:rPr>
              <a:t>W</a:t>
            </a:r>
            <a:r>
              <a:rPr lang="en-US" dirty="0" smtClean="0">
                <a:latin typeface="Arial Black" panose="020B0A04020102020204" pitchFamily="34" charset="0"/>
              </a:rPr>
              <a:t>hich </a:t>
            </a:r>
            <a:r>
              <a:rPr lang="en-US" dirty="0">
                <a:latin typeface="Arial Black" panose="020B0A04020102020204" pitchFamily="34" charset="0"/>
              </a:rPr>
              <a:t>of these </a:t>
            </a:r>
            <a:r>
              <a:rPr lang="en-US" dirty="0" smtClean="0">
                <a:latin typeface="Arial Black" panose="020B0A04020102020204" pitchFamily="34" charset="0"/>
              </a:rPr>
              <a:t>digital </a:t>
            </a:r>
            <a:r>
              <a:rPr lang="en-US" dirty="0">
                <a:latin typeface="Arial Black" panose="020B0A04020102020204" pitchFamily="34" charset="0"/>
              </a:rPr>
              <a:t>modes has the fastest data </a:t>
            </a:r>
            <a:r>
              <a:rPr lang="en-US" dirty="0" smtClean="0">
                <a:latin typeface="Arial Black" panose="020B0A04020102020204" pitchFamily="34" charset="0"/>
              </a:rPr>
              <a:t>throughput under clear communication conditions?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AMTOR</a:t>
            </a:r>
            <a:endParaRPr lang="en-US" dirty="0"/>
          </a:p>
          <a:p>
            <a:r>
              <a:rPr lang="en-US" i="1" dirty="0"/>
              <a:t>B. </a:t>
            </a:r>
            <a:r>
              <a:rPr lang="en-US" i="1" dirty="0" smtClean="0"/>
              <a:t>170 Hz </a:t>
            </a:r>
            <a:r>
              <a:rPr lang="en-US" i="1" dirty="0"/>
              <a:t>shift, 45 baud RTTY</a:t>
            </a:r>
            <a:endParaRPr lang="en-US" dirty="0"/>
          </a:p>
          <a:p>
            <a:r>
              <a:rPr lang="en-US" i="1" dirty="0"/>
              <a:t>C. PSK31</a:t>
            </a:r>
            <a:endParaRPr lang="en-US" dirty="0"/>
          </a:p>
          <a:p>
            <a:r>
              <a:rPr lang="en-US" i="1" dirty="0"/>
              <a:t>D. </a:t>
            </a:r>
            <a:r>
              <a:rPr lang="en-US" i="1" dirty="0" smtClean="0"/>
              <a:t>300 baud </a:t>
            </a:r>
            <a:r>
              <a:rPr lang="en-US" i="1" dirty="0"/>
              <a:t>packet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481569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E2D09     Which of these digital modes has the fastest data throughput under clear communication conditions?</a:t>
            </a:r>
            <a:endParaRPr lang="en-US" dirty="0"/>
          </a:p>
        </p:txBody>
      </p:sp>
      <p:sp>
        <p:nvSpPr>
          <p:cNvPr id="3" name="Subtitle 2"/>
          <p:cNvSpPr>
            <a:spLocks noGrp="1"/>
          </p:cNvSpPr>
          <p:nvPr>
            <p:ph type="subTitle" idx="1"/>
          </p:nvPr>
        </p:nvSpPr>
        <p:spPr/>
        <p:txBody>
          <a:bodyPr/>
          <a:lstStyle/>
          <a:p>
            <a:r>
              <a:rPr lang="en-US" i="1" dirty="0"/>
              <a:t>A. AMTOR</a:t>
            </a:r>
            <a:endParaRPr lang="en-US" dirty="0"/>
          </a:p>
          <a:p>
            <a:r>
              <a:rPr lang="en-US" i="1" dirty="0"/>
              <a:t>B. </a:t>
            </a:r>
            <a:r>
              <a:rPr lang="en-US" i="1" dirty="0" smtClean="0"/>
              <a:t>170 Hz </a:t>
            </a:r>
            <a:r>
              <a:rPr lang="en-US" i="1" dirty="0"/>
              <a:t>shift, 45 baud RTTY</a:t>
            </a:r>
            <a:endParaRPr lang="en-US" dirty="0"/>
          </a:p>
          <a:p>
            <a:r>
              <a:rPr lang="en-US" i="1" dirty="0"/>
              <a:t>C. PSK31</a:t>
            </a:r>
            <a:endParaRPr lang="en-US" dirty="0"/>
          </a:p>
          <a:p>
            <a:r>
              <a:rPr lang="en-US" sz="2800" b="1" i="1" dirty="0">
                <a:solidFill>
                  <a:srgbClr val="FFC000"/>
                </a:solidFill>
              </a:rPr>
              <a:t>D. </a:t>
            </a:r>
            <a:r>
              <a:rPr lang="en-US" sz="2800" b="1" i="1" dirty="0" smtClean="0">
                <a:solidFill>
                  <a:srgbClr val="FFC000"/>
                </a:solidFill>
              </a:rPr>
              <a:t>300 baud </a:t>
            </a:r>
            <a:r>
              <a:rPr lang="en-US" sz="2800" b="1" i="1" dirty="0">
                <a:solidFill>
                  <a:srgbClr val="FFC000"/>
                </a:solidFill>
              </a:rPr>
              <a:t>packet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6609881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APRS Mobile Setup</a:t>
            </a:r>
            <a:endParaRPr lang="en-US" dirty="0">
              <a:latin typeface="Arial Black" panose="020B0A04020102020204" pitchFamily="34" charset="0"/>
            </a:endParaRPr>
          </a:p>
        </p:txBody>
      </p:sp>
      <p:sp>
        <p:nvSpPr>
          <p:cNvPr id="3" name="Subtitle 2"/>
          <p:cNvSpPr>
            <a:spLocks noGrp="1"/>
          </p:cNvSpPr>
          <p:nvPr>
            <p:ph type="subTitle" idx="1"/>
          </p:nvPr>
        </p:nvSpPr>
        <p:spPr>
          <a:xfrm>
            <a:off x="609600" y="1478756"/>
            <a:ext cx="3429000" cy="3657600"/>
          </a:xfrm>
        </p:spPr>
        <p:txBody>
          <a:bodyPr>
            <a:normAutofit/>
          </a:bodyPr>
          <a:lstStyle/>
          <a:p>
            <a:r>
              <a:rPr lang="en-US" altLang="en-US" sz="2800" dirty="0">
                <a:solidFill>
                  <a:srgbClr val="FFC000"/>
                </a:solidFill>
                <a:latin typeface="Rockwell" pitchFamily="18" charset="0"/>
              </a:rPr>
              <a:t>Kenwood dual </a:t>
            </a:r>
            <a:r>
              <a:rPr lang="en-US" altLang="en-US" sz="2800" dirty="0" err="1">
                <a:solidFill>
                  <a:srgbClr val="FFC000"/>
                </a:solidFill>
                <a:latin typeface="Rockwell" pitchFamily="18" charset="0"/>
              </a:rPr>
              <a:t>bander</a:t>
            </a:r>
            <a:r>
              <a:rPr lang="en-US" altLang="en-US" sz="2800" dirty="0">
                <a:solidFill>
                  <a:srgbClr val="FFC000"/>
                </a:solidFill>
                <a:latin typeface="Rockwell" pitchFamily="18" charset="0"/>
              </a:rPr>
              <a:t> plugged into the </a:t>
            </a:r>
            <a:r>
              <a:rPr lang="en-US" altLang="en-US" sz="2800" dirty="0" err="1">
                <a:solidFill>
                  <a:srgbClr val="FFC000"/>
                </a:solidFill>
                <a:latin typeface="Rockwell" pitchFamily="18" charset="0"/>
              </a:rPr>
              <a:t>Avmap</a:t>
            </a:r>
            <a:r>
              <a:rPr lang="en-US" altLang="en-US" sz="2800" dirty="0">
                <a:solidFill>
                  <a:srgbClr val="FFC000"/>
                </a:solidFill>
                <a:latin typeface="Rockwell" pitchFamily="18" charset="0"/>
              </a:rPr>
              <a:t> G5 GPS position plotter</a:t>
            </a:r>
            <a:endParaRPr lang="en-US" sz="2800"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descr="8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42770"/>
            <a:ext cx="5431577" cy="434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E2D10  </a:t>
            </a:r>
            <a:r>
              <a:rPr lang="en-US" dirty="0" smtClean="0">
                <a:latin typeface="Arial Black" panose="020B0A04020102020204" pitchFamily="34" charset="0"/>
              </a:rPr>
              <a:t>  How </a:t>
            </a:r>
            <a:r>
              <a:rPr lang="en-US" dirty="0">
                <a:latin typeface="Arial Black" panose="020B0A04020102020204" pitchFamily="34" charset="0"/>
              </a:rPr>
              <a:t>can an APRS station be used to help support a public service communications activity?</a:t>
            </a:r>
          </a:p>
        </p:txBody>
      </p:sp>
      <p:sp>
        <p:nvSpPr>
          <p:cNvPr id="3" name="Subtitle 2"/>
          <p:cNvSpPr>
            <a:spLocks noGrp="1"/>
          </p:cNvSpPr>
          <p:nvPr>
            <p:ph type="subTitle" idx="1"/>
          </p:nvPr>
        </p:nvSpPr>
        <p:spPr>
          <a:xfrm>
            <a:off x="609600" y="2057400"/>
            <a:ext cx="7924800" cy="4114800"/>
          </a:xfrm>
        </p:spPr>
        <p:txBody>
          <a:bodyPr>
            <a:normAutofit/>
          </a:bodyPr>
          <a:lstStyle/>
          <a:p>
            <a:r>
              <a:rPr lang="en-US" i="1" dirty="0"/>
              <a:t>A. An APRS station with an emergency medical technician can automatically transmit medical data to the nearest hospital</a:t>
            </a:r>
            <a:endParaRPr lang="en-US" dirty="0"/>
          </a:p>
          <a:p>
            <a:r>
              <a:rPr lang="en-US" i="1" dirty="0"/>
              <a:t>B. APRS stations with General Personnel Scanners can automatically relay the participant numbers and time as they pass the check points</a:t>
            </a:r>
            <a:endParaRPr lang="en-US" dirty="0"/>
          </a:p>
          <a:p>
            <a:r>
              <a:rPr lang="en-US" i="1" dirty="0"/>
              <a:t>C. An APRS station with a GPS unit can automatically transmit information to show a mobile station's position during the event</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6852347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E2D10    How can an APRS station be used to help support a public service communications activity?</a:t>
            </a:r>
            <a:endParaRPr lang="en-US" dirty="0"/>
          </a:p>
        </p:txBody>
      </p:sp>
      <p:sp>
        <p:nvSpPr>
          <p:cNvPr id="3" name="Subtitle 2"/>
          <p:cNvSpPr>
            <a:spLocks noGrp="1"/>
          </p:cNvSpPr>
          <p:nvPr>
            <p:ph type="subTitle" idx="1"/>
          </p:nvPr>
        </p:nvSpPr>
        <p:spPr>
          <a:xfrm>
            <a:off x="609600" y="2057400"/>
            <a:ext cx="7924800" cy="4114800"/>
          </a:xfrm>
        </p:spPr>
        <p:txBody>
          <a:bodyPr>
            <a:normAutofit lnSpcReduction="10000"/>
          </a:bodyPr>
          <a:lstStyle/>
          <a:p>
            <a:r>
              <a:rPr lang="en-US" i="1" dirty="0"/>
              <a:t>A. An APRS station with an emergency medical technician can automatically transmit medical data to the nearest hospital</a:t>
            </a:r>
            <a:endParaRPr lang="en-US" dirty="0"/>
          </a:p>
          <a:p>
            <a:r>
              <a:rPr lang="en-US" i="1" dirty="0"/>
              <a:t>B. APRS stations with General Personnel Scanners can automatically relay the participant numbers and time as they pass the check points</a:t>
            </a:r>
            <a:endParaRPr lang="en-US" dirty="0"/>
          </a:p>
          <a:p>
            <a:r>
              <a:rPr lang="en-US" sz="2800" b="1" i="1" dirty="0">
                <a:solidFill>
                  <a:srgbClr val="FFC000"/>
                </a:solidFill>
              </a:rPr>
              <a:t>C. An APRS station with a GPS unit can automatically transmit information to show a mobile station's position during the event</a:t>
            </a:r>
            <a:endParaRPr lang="en-US" sz="2800" b="1" dirty="0">
              <a:solidFill>
                <a:srgbClr val="FFC000"/>
              </a:solidFill>
            </a:endParaRPr>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837572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cs typeface="Arial" panose="020B0604020202020204" pitchFamily="34" charset="0"/>
              </a:rPr>
              <a:t> </a:t>
            </a:r>
            <a:br>
              <a:rPr lang="en-US" dirty="0">
                <a:latin typeface="Arial Black" panose="020B0A04020102020204" pitchFamily="34" charset="0"/>
                <a:cs typeface="Arial" panose="020B0604020202020204" pitchFamily="34" charset="0"/>
              </a:rPr>
            </a:br>
            <a:r>
              <a:rPr lang="en-US" dirty="0" smtClean="0">
                <a:latin typeface="Arial Black" panose="020B0A04020102020204" pitchFamily="34" charset="0"/>
                <a:cs typeface="Arial" panose="020B0604020202020204" pitchFamily="34" charset="0"/>
              </a:rPr>
              <a:t/>
            </a:r>
            <a:br>
              <a:rPr lang="en-US" dirty="0" smtClean="0">
                <a:latin typeface="Arial Black" panose="020B0A04020102020204" pitchFamily="34" charset="0"/>
                <a:cs typeface="Arial" panose="020B0604020202020204" pitchFamily="34" charset="0"/>
              </a:rPr>
            </a:br>
            <a:r>
              <a:rPr lang="en-US" dirty="0" smtClean="0">
                <a:latin typeface="Arial Black" panose="020B0A04020102020204" pitchFamily="34" charset="0"/>
                <a:cs typeface="Arial" panose="020B0604020202020204" pitchFamily="34" charset="0"/>
              </a:rPr>
              <a:t>E2D11    Which </a:t>
            </a:r>
            <a:r>
              <a:rPr lang="en-US" dirty="0">
                <a:latin typeface="Arial Black" panose="020B0A04020102020204" pitchFamily="34" charset="0"/>
                <a:cs typeface="Arial" panose="020B0604020202020204" pitchFamily="34" charset="0"/>
              </a:rPr>
              <a:t>of the following data are used by the APRS network communicate your location?</a:t>
            </a:r>
            <a:br>
              <a:rPr lang="en-US" dirty="0">
                <a:latin typeface="Arial Black" panose="020B0A04020102020204" pitchFamily="34" charset="0"/>
                <a:cs typeface="Arial" panose="020B0604020202020204" pitchFamily="34" charset="0"/>
              </a:rPr>
            </a:br>
            <a:endParaRPr lang="en-US" dirty="0">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i="1" dirty="0"/>
              <a:t>A. Polar coordinates</a:t>
            </a:r>
            <a:endParaRPr lang="en-US" dirty="0"/>
          </a:p>
          <a:p>
            <a:r>
              <a:rPr lang="en-US" i="1" dirty="0"/>
              <a:t>B. Time and frequency</a:t>
            </a:r>
            <a:endParaRPr lang="en-US" dirty="0"/>
          </a:p>
          <a:p>
            <a:r>
              <a:rPr lang="en-US" i="1" dirty="0"/>
              <a:t>C. Radio direction finding </a:t>
            </a:r>
            <a:r>
              <a:rPr lang="en-US" i="1" dirty="0" smtClean="0"/>
              <a:t>spectrum analysis</a:t>
            </a:r>
            <a:endParaRPr lang="en-US" dirty="0"/>
          </a:p>
          <a:p>
            <a:r>
              <a:rPr lang="en-US" i="1" dirty="0"/>
              <a:t>D. Latitude and longitude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94668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cs typeface="Arial" panose="020B0604020202020204" pitchFamily="34" charset="0"/>
              </a:rPr>
              <a:t> </a:t>
            </a:r>
            <a:br>
              <a:rPr lang="en-US" dirty="0">
                <a:latin typeface="Arial Black" panose="020B0A04020102020204" pitchFamily="34" charset="0"/>
                <a:cs typeface="Arial" panose="020B0604020202020204" pitchFamily="34" charset="0"/>
              </a:rPr>
            </a:br>
            <a:r>
              <a:rPr lang="en-US" dirty="0">
                <a:latin typeface="Arial Black" panose="020B0A04020102020204" pitchFamily="34" charset="0"/>
                <a:cs typeface="Arial" panose="020B0604020202020204" pitchFamily="34" charset="0"/>
              </a:rPr>
              <a:t/>
            </a:r>
            <a:br>
              <a:rPr lang="en-US" dirty="0">
                <a:latin typeface="Arial Black" panose="020B0A04020102020204" pitchFamily="34" charset="0"/>
                <a:cs typeface="Arial" panose="020B0604020202020204" pitchFamily="34" charset="0"/>
              </a:rPr>
            </a:br>
            <a:r>
              <a:rPr lang="en-US" dirty="0">
                <a:latin typeface="Arial Black" panose="020B0A04020102020204" pitchFamily="34" charset="0"/>
                <a:cs typeface="Arial" panose="020B0604020202020204" pitchFamily="34" charset="0"/>
              </a:rPr>
              <a:t>E2D11    Which of the following data are used by the APRS network communicate your location?</a:t>
            </a:r>
            <a:br>
              <a:rPr lang="en-US" dirty="0">
                <a:latin typeface="Arial Black" panose="020B0A04020102020204" pitchFamily="34" charset="0"/>
                <a:cs typeface="Arial" panose="020B0604020202020204" pitchFamily="34" charset="0"/>
              </a:rPr>
            </a:br>
            <a:endParaRPr lang="en-US" dirty="0"/>
          </a:p>
        </p:txBody>
      </p:sp>
      <p:sp>
        <p:nvSpPr>
          <p:cNvPr id="3" name="Subtitle 2"/>
          <p:cNvSpPr>
            <a:spLocks noGrp="1"/>
          </p:cNvSpPr>
          <p:nvPr>
            <p:ph type="subTitle" idx="1"/>
          </p:nvPr>
        </p:nvSpPr>
        <p:spPr/>
        <p:txBody>
          <a:bodyPr/>
          <a:lstStyle/>
          <a:p>
            <a:r>
              <a:rPr lang="en-US" i="1" dirty="0"/>
              <a:t>A. Polar coordinates</a:t>
            </a:r>
            <a:endParaRPr lang="en-US" dirty="0"/>
          </a:p>
          <a:p>
            <a:r>
              <a:rPr lang="en-US" i="1" dirty="0"/>
              <a:t>B. Time and frequency</a:t>
            </a:r>
            <a:endParaRPr lang="en-US" dirty="0"/>
          </a:p>
          <a:p>
            <a:r>
              <a:rPr lang="en-US" i="1" dirty="0"/>
              <a:t>C. Radio direction finding LOPs</a:t>
            </a:r>
            <a:endParaRPr lang="en-US" dirty="0"/>
          </a:p>
          <a:p>
            <a:r>
              <a:rPr lang="en-US" sz="2800" b="1" i="1" dirty="0">
                <a:solidFill>
                  <a:srgbClr val="FFC000"/>
                </a:solidFill>
              </a:rPr>
              <a:t>D. Latitude and longitude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9349383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E2D12  </a:t>
            </a:r>
            <a:r>
              <a:rPr lang="en-US" dirty="0" smtClean="0">
                <a:latin typeface="Arial Black" panose="020B0A04020102020204" pitchFamily="34" charset="0"/>
              </a:rPr>
              <a:t>  How </a:t>
            </a:r>
            <a:r>
              <a:rPr lang="en-US" dirty="0">
                <a:latin typeface="Arial Black" panose="020B0A04020102020204" pitchFamily="34" charset="0"/>
              </a:rPr>
              <a:t>does JT65 improve EME communications?</a:t>
            </a:r>
          </a:p>
        </p:txBody>
      </p:sp>
      <p:sp>
        <p:nvSpPr>
          <p:cNvPr id="3" name="Subtitle 2"/>
          <p:cNvSpPr>
            <a:spLocks noGrp="1"/>
          </p:cNvSpPr>
          <p:nvPr>
            <p:ph type="subTitle" idx="1"/>
          </p:nvPr>
        </p:nvSpPr>
        <p:spPr/>
        <p:txBody>
          <a:bodyPr/>
          <a:lstStyle/>
          <a:p>
            <a:pPr marL="457200" lvl="0" indent="-457200">
              <a:buFont typeface="+mj-lt"/>
              <a:buAutoNum type="alphaUcPeriod"/>
            </a:pPr>
            <a:r>
              <a:rPr lang="en-US" i="1" dirty="0"/>
              <a:t>It can decode signals many dB below the noise floor using FEC</a:t>
            </a:r>
            <a:endParaRPr lang="en-US" dirty="0"/>
          </a:p>
          <a:p>
            <a:pPr marL="457200" lvl="0" indent="-457200">
              <a:buFont typeface="+mj-lt"/>
              <a:buAutoNum type="alphaUcPeriod"/>
            </a:pPr>
            <a:r>
              <a:rPr lang="en-US" i="1" dirty="0"/>
              <a:t>It controls the receiver to track Doppler shift</a:t>
            </a:r>
            <a:endParaRPr lang="en-US" dirty="0"/>
          </a:p>
          <a:p>
            <a:pPr marL="457200" lvl="0" indent="-457200">
              <a:buFont typeface="+mj-lt"/>
              <a:buAutoNum type="alphaUcPeriod"/>
            </a:pPr>
            <a:r>
              <a:rPr lang="en-US" i="1" dirty="0"/>
              <a:t>It supplies signals to guide the antenna to track the Moon</a:t>
            </a:r>
            <a:endParaRPr lang="en-US" dirty="0"/>
          </a:p>
          <a:p>
            <a:pPr marL="457200" lvl="0" indent="-457200">
              <a:buFont typeface="+mj-lt"/>
              <a:buAutoNum type="alphaUcPeriod"/>
            </a:pPr>
            <a:r>
              <a:rPr lang="en-US" i="1" dirty="0"/>
              <a:t>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186787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E2D12    How does JT65 improve EME communications?</a:t>
            </a:r>
            <a:endParaRPr lang="en-US" dirty="0"/>
          </a:p>
        </p:txBody>
      </p:sp>
      <p:sp>
        <p:nvSpPr>
          <p:cNvPr id="3" name="Subtitle 2"/>
          <p:cNvSpPr>
            <a:spLocks noGrp="1"/>
          </p:cNvSpPr>
          <p:nvPr>
            <p:ph type="subTitle" idx="1"/>
          </p:nvPr>
        </p:nvSpPr>
        <p:spPr/>
        <p:txBody>
          <a:bodyPr/>
          <a:lstStyle/>
          <a:p>
            <a:pPr marL="457200" lvl="0" indent="-457200">
              <a:buFont typeface="+mj-lt"/>
              <a:buAutoNum type="alphaUcPeriod"/>
            </a:pPr>
            <a:r>
              <a:rPr lang="en-US" sz="2800" b="1" i="1" dirty="0">
                <a:solidFill>
                  <a:srgbClr val="FFC000"/>
                </a:solidFill>
              </a:rPr>
              <a:t>It can decode signals many dB below the noise floor using FEC</a:t>
            </a:r>
            <a:endParaRPr lang="en-US" sz="2800" b="1" dirty="0">
              <a:solidFill>
                <a:srgbClr val="FFC000"/>
              </a:solidFill>
            </a:endParaRPr>
          </a:p>
          <a:p>
            <a:pPr marL="457200" lvl="0" indent="-457200">
              <a:buFont typeface="+mj-lt"/>
              <a:buAutoNum type="alphaUcPeriod"/>
            </a:pPr>
            <a:r>
              <a:rPr lang="en-US" i="1" dirty="0"/>
              <a:t>It controls the receiver to track Doppler shift</a:t>
            </a:r>
            <a:endParaRPr lang="en-US" dirty="0"/>
          </a:p>
          <a:p>
            <a:pPr marL="457200" lvl="0" indent="-457200">
              <a:buFont typeface="+mj-lt"/>
              <a:buAutoNum type="alphaUcPeriod"/>
            </a:pPr>
            <a:r>
              <a:rPr lang="en-US" i="1" dirty="0"/>
              <a:t>It supplies signals to guide the antenna to track the Moon</a:t>
            </a:r>
            <a:endParaRPr lang="en-US" dirty="0"/>
          </a:p>
          <a:p>
            <a:pPr marL="457200" lvl="0" indent="-457200">
              <a:buFont typeface="+mj-lt"/>
              <a:buAutoNum type="alphaUcPeriod"/>
            </a:pPr>
            <a:r>
              <a:rPr lang="en-US" i="1" dirty="0"/>
              <a:t>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8547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E2D13 </a:t>
            </a:r>
            <a:r>
              <a:rPr lang="en-US" dirty="0" smtClean="0">
                <a:latin typeface="Arial Black" panose="020B0A04020102020204" pitchFamily="34" charset="0"/>
              </a:rPr>
              <a:t>   What </a:t>
            </a:r>
            <a:r>
              <a:rPr lang="en-US" dirty="0">
                <a:latin typeface="Arial Black" panose="020B0A04020102020204" pitchFamily="34" charset="0"/>
              </a:rPr>
              <a:t>type of modulation is used for JT65 contacts?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295400" y="1828800"/>
            <a:ext cx="6934200" cy="3916363"/>
          </a:xfrm>
        </p:spPr>
        <p:txBody>
          <a:bodyPr/>
          <a:lstStyle/>
          <a:p>
            <a:pPr marL="0" indent="0">
              <a:buNone/>
            </a:pPr>
            <a:r>
              <a:rPr lang="en-US" i="1" dirty="0"/>
              <a:t>A. Multi-tone AFSK</a:t>
            </a:r>
          </a:p>
          <a:p>
            <a:pPr marL="0" indent="0">
              <a:buNone/>
            </a:pPr>
            <a:r>
              <a:rPr lang="en-US" i="1" dirty="0"/>
              <a:t>B. PSK</a:t>
            </a:r>
          </a:p>
          <a:p>
            <a:pPr marL="0" indent="0">
              <a:buNone/>
            </a:pPr>
            <a:r>
              <a:rPr lang="en-US" i="1" dirty="0"/>
              <a:t>C. RTTY</a:t>
            </a:r>
          </a:p>
          <a:p>
            <a:pPr marL="0" indent="0">
              <a:buNone/>
            </a:pPr>
            <a:r>
              <a:rPr lang="en-US" i="1" dirty="0"/>
              <a:t>D. IEEE 802.11</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129</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81871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E2A05  </a:t>
            </a:r>
            <a:r>
              <a:rPr lang="en-US" dirty="0" smtClean="0">
                <a:latin typeface="Arial Black" panose="020B0A04020102020204" pitchFamily="34" charset="0"/>
              </a:rPr>
              <a:t>  What </a:t>
            </a:r>
            <a:r>
              <a:rPr lang="en-US" dirty="0">
                <a:latin typeface="Arial Black" panose="020B0A04020102020204" pitchFamily="34" charset="0"/>
              </a:rPr>
              <a:t>do the letters in a satellite's mode designator specify?</a:t>
            </a:r>
          </a:p>
        </p:txBody>
      </p:sp>
      <p:sp>
        <p:nvSpPr>
          <p:cNvPr id="3" name="Subtitle 2"/>
          <p:cNvSpPr>
            <a:spLocks noGrp="1"/>
          </p:cNvSpPr>
          <p:nvPr>
            <p:ph type="subTitle" idx="1"/>
          </p:nvPr>
        </p:nvSpPr>
        <p:spPr>
          <a:xfrm>
            <a:off x="762000" y="1828800"/>
            <a:ext cx="7772400" cy="4343400"/>
          </a:xfrm>
        </p:spPr>
        <p:txBody>
          <a:bodyPr/>
          <a:lstStyle/>
          <a:p>
            <a:r>
              <a:rPr lang="en-US" i="1" dirty="0"/>
              <a:t>A. Power limits for uplink and downlink transmissions</a:t>
            </a:r>
            <a:endParaRPr lang="en-US" dirty="0"/>
          </a:p>
          <a:p>
            <a:r>
              <a:rPr lang="en-US" i="1" dirty="0"/>
              <a:t>B. The location of the ground control station</a:t>
            </a:r>
            <a:endParaRPr lang="en-US" dirty="0"/>
          </a:p>
          <a:p>
            <a:r>
              <a:rPr lang="en-US" i="1" dirty="0"/>
              <a:t>C. The polarization of uplink and downlink signals</a:t>
            </a:r>
            <a:endParaRPr lang="en-US" dirty="0"/>
          </a:p>
          <a:p>
            <a:r>
              <a:rPr lang="en-US" i="1" dirty="0"/>
              <a:t>D. The uplink and downlink frequency ranges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729956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E2D13 </a:t>
            </a:r>
            <a:r>
              <a:rPr lang="en-US" dirty="0" smtClean="0">
                <a:latin typeface="Arial Black" panose="020B0A04020102020204" pitchFamily="34" charset="0"/>
              </a:rPr>
              <a:t>   What </a:t>
            </a:r>
            <a:r>
              <a:rPr lang="en-US" dirty="0">
                <a:latin typeface="Arial Black" panose="020B0A04020102020204" pitchFamily="34" charset="0"/>
              </a:rPr>
              <a:t>type of modulation is used for JT65 contacts?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295400" y="1828800"/>
            <a:ext cx="6934200" cy="3916363"/>
          </a:xfrm>
        </p:spPr>
        <p:txBody>
          <a:bodyPr/>
          <a:lstStyle/>
          <a:p>
            <a:pPr marL="0" indent="0">
              <a:buNone/>
            </a:pPr>
            <a:r>
              <a:rPr lang="en-US" sz="2800" b="1" i="1" dirty="0">
                <a:solidFill>
                  <a:srgbClr val="FFC000"/>
                </a:solidFill>
              </a:rPr>
              <a:t>A. Multi-tone AFSK</a:t>
            </a:r>
          </a:p>
          <a:p>
            <a:pPr marL="0" indent="0">
              <a:buNone/>
            </a:pPr>
            <a:r>
              <a:rPr lang="en-US" i="1" dirty="0"/>
              <a:t>B. PSK</a:t>
            </a:r>
          </a:p>
          <a:p>
            <a:pPr marL="0" indent="0">
              <a:buNone/>
            </a:pPr>
            <a:r>
              <a:rPr lang="en-US" i="1" dirty="0"/>
              <a:t>C. RTTY</a:t>
            </a:r>
          </a:p>
          <a:p>
            <a:pPr marL="0" indent="0">
              <a:buNone/>
            </a:pPr>
            <a:r>
              <a:rPr lang="en-US" i="1" dirty="0"/>
              <a:t>D. IEEE 802.11</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130</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24008496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E2D14 </a:t>
            </a:r>
            <a:r>
              <a:rPr lang="en-US" dirty="0" smtClean="0">
                <a:latin typeface="Arial Black" panose="020B0A04020102020204" pitchFamily="34" charset="0"/>
              </a:rPr>
              <a:t>   What </a:t>
            </a:r>
            <a:r>
              <a:rPr lang="en-US" dirty="0">
                <a:latin typeface="Arial Black" panose="020B0A04020102020204" pitchFamily="34" charset="0"/>
              </a:rPr>
              <a:t>is one advantage of using JT65 coding?</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i="1" dirty="0"/>
              <a:t>A. Uses only a 65 Hz bandwidth</a:t>
            </a:r>
          </a:p>
          <a:p>
            <a:pPr marL="0" indent="0">
              <a:buNone/>
            </a:pPr>
            <a:r>
              <a:rPr lang="en-US" i="1" dirty="0"/>
              <a:t>B. The ability to decode signals which have a very low signal to noise ratio</a:t>
            </a:r>
          </a:p>
          <a:p>
            <a:pPr marL="0" indent="0">
              <a:buNone/>
            </a:pPr>
            <a:r>
              <a:rPr lang="en-US" i="1" dirty="0"/>
              <a:t>C. Easily copied by ear if necessary</a:t>
            </a:r>
          </a:p>
          <a:p>
            <a:pPr marL="0" indent="0">
              <a:buNone/>
            </a:pPr>
            <a:r>
              <a:rPr lang="en-US" i="1" dirty="0"/>
              <a:t>D. Permits fast-scan TV transmissions over narrow bandwidth</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131</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3419636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E2D14 </a:t>
            </a:r>
            <a:r>
              <a:rPr lang="en-US" dirty="0" smtClean="0">
                <a:latin typeface="Arial Black" panose="020B0A04020102020204" pitchFamily="34" charset="0"/>
              </a:rPr>
              <a:t>   What </a:t>
            </a:r>
            <a:r>
              <a:rPr lang="en-US" dirty="0">
                <a:latin typeface="Arial Black" panose="020B0A04020102020204" pitchFamily="34" charset="0"/>
              </a:rPr>
              <a:t>is one advantage of using JT65 coding?</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i="1" dirty="0"/>
              <a:t>A. Uses only a 65 Hz bandwidth</a:t>
            </a:r>
          </a:p>
          <a:p>
            <a:pPr marL="0" indent="0">
              <a:buNone/>
            </a:pPr>
            <a:r>
              <a:rPr lang="en-US" sz="2800" b="1" i="1" dirty="0">
                <a:solidFill>
                  <a:srgbClr val="FFC000"/>
                </a:solidFill>
              </a:rPr>
              <a:t>B. The ability to decode signals which have a very low signal to noise ratio</a:t>
            </a:r>
          </a:p>
          <a:p>
            <a:pPr marL="0" indent="0">
              <a:buNone/>
            </a:pPr>
            <a:r>
              <a:rPr lang="en-US" i="1" dirty="0"/>
              <a:t>C. Easily copied by ear if necessary</a:t>
            </a:r>
          </a:p>
          <a:p>
            <a:pPr marL="0" indent="0">
              <a:buNone/>
            </a:pPr>
            <a:r>
              <a:rPr lang="en-US" i="1" dirty="0"/>
              <a:t>D. Permits fast-scan TV transmissions over narrow bandwidth</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132</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39670475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E2E Operating methods</a:t>
            </a:r>
          </a:p>
        </p:txBody>
      </p:sp>
      <p:sp>
        <p:nvSpPr>
          <p:cNvPr id="3" name="Subtitle 2"/>
          <p:cNvSpPr>
            <a:spLocks noGrp="1"/>
          </p:cNvSpPr>
          <p:nvPr>
            <p:ph type="subTitle" idx="1"/>
          </p:nvPr>
        </p:nvSpPr>
        <p:spPr/>
        <p:txBody>
          <a:bodyPr/>
          <a:lstStyle/>
          <a:p>
            <a:pPr algn="ctr"/>
            <a:r>
              <a:rPr lang="en-US" dirty="0"/>
              <a:t>operating HF digital </a:t>
            </a:r>
            <a:r>
              <a:rPr lang="en-US" dirty="0" smtClean="0"/>
              <a:t>modes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343480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E2E01  </a:t>
            </a:r>
            <a:r>
              <a:rPr lang="en-US" dirty="0" smtClean="0">
                <a:latin typeface="Arial Black" panose="020B0A04020102020204" pitchFamily="34" charset="0"/>
              </a:rPr>
              <a:t>  Which </a:t>
            </a:r>
            <a:r>
              <a:rPr lang="en-US" dirty="0">
                <a:latin typeface="Arial Black" panose="020B0A04020102020204" pitchFamily="34" charset="0"/>
              </a:rPr>
              <a:t>type of modulation is common for data emissions below 30 MHz?</a:t>
            </a:r>
          </a:p>
        </p:txBody>
      </p:sp>
      <p:sp>
        <p:nvSpPr>
          <p:cNvPr id="3" name="Subtitle 2"/>
          <p:cNvSpPr>
            <a:spLocks noGrp="1"/>
          </p:cNvSpPr>
          <p:nvPr>
            <p:ph type="subTitle" idx="1"/>
          </p:nvPr>
        </p:nvSpPr>
        <p:spPr/>
        <p:txBody>
          <a:bodyPr/>
          <a:lstStyle/>
          <a:p>
            <a:r>
              <a:rPr lang="en-US" i="1" dirty="0"/>
              <a:t>A. DTMF tones modulating an FM signal</a:t>
            </a:r>
            <a:endParaRPr lang="en-US" dirty="0"/>
          </a:p>
          <a:p>
            <a:r>
              <a:rPr lang="en-US" i="1" dirty="0"/>
              <a:t>B. FSK</a:t>
            </a:r>
            <a:endParaRPr lang="en-US" dirty="0"/>
          </a:p>
          <a:p>
            <a:r>
              <a:rPr lang="en-US" i="1" dirty="0"/>
              <a:t>C. Pulse modulation</a:t>
            </a:r>
            <a:endParaRPr lang="en-US" dirty="0"/>
          </a:p>
          <a:p>
            <a:r>
              <a:rPr lang="en-US" i="1" dirty="0"/>
              <a:t>D. Spread spectrum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691634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E2E01    Which type of modulation is common for data emissions below 30 MHz?</a:t>
            </a:r>
            <a:endParaRPr lang="en-US" dirty="0"/>
          </a:p>
        </p:txBody>
      </p:sp>
      <p:sp>
        <p:nvSpPr>
          <p:cNvPr id="3" name="Subtitle 2"/>
          <p:cNvSpPr>
            <a:spLocks noGrp="1"/>
          </p:cNvSpPr>
          <p:nvPr>
            <p:ph type="subTitle" idx="1"/>
          </p:nvPr>
        </p:nvSpPr>
        <p:spPr/>
        <p:txBody>
          <a:bodyPr/>
          <a:lstStyle/>
          <a:p>
            <a:r>
              <a:rPr lang="en-US" i="1" dirty="0"/>
              <a:t>A. DTMF tones modulating an FM signal</a:t>
            </a:r>
            <a:endParaRPr lang="en-US" dirty="0"/>
          </a:p>
          <a:p>
            <a:r>
              <a:rPr lang="en-US" sz="2800" b="1" i="1" dirty="0">
                <a:solidFill>
                  <a:srgbClr val="FFC000"/>
                </a:solidFill>
              </a:rPr>
              <a:t>B. FSK</a:t>
            </a:r>
            <a:endParaRPr lang="en-US" sz="2800" b="1" dirty="0">
              <a:solidFill>
                <a:srgbClr val="FFC000"/>
              </a:solidFill>
            </a:endParaRPr>
          </a:p>
          <a:p>
            <a:r>
              <a:rPr lang="en-US" i="1" dirty="0"/>
              <a:t>C. Pulse modulation</a:t>
            </a:r>
            <a:endParaRPr lang="en-US" dirty="0"/>
          </a:p>
          <a:p>
            <a:r>
              <a:rPr lang="en-US" i="1" dirty="0"/>
              <a:t>D. Spread spectrum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0287820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E2E02  </a:t>
            </a:r>
            <a:r>
              <a:rPr lang="en-US" dirty="0" smtClean="0">
                <a:latin typeface="Arial Black" panose="020B0A04020102020204" pitchFamily="34" charset="0"/>
              </a:rPr>
              <a:t>  What </a:t>
            </a:r>
            <a:r>
              <a:rPr lang="en-US" dirty="0">
                <a:latin typeface="Arial Black" panose="020B0A04020102020204" pitchFamily="34" charset="0"/>
              </a:rPr>
              <a:t>do the letters FEC mean as they relate to digital operation?</a:t>
            </a:r>
          </a:p>
        </p:txBody>
      </p:sp>
      <p:sp>
        <p:nvSpPr>
          <p:cNvPr id="3" name="Subtitle 2"/>
          <p:cNvSpPr>
            <a:spLocks noGrp="1"/>
          </p:cNvSpPr>
          <p:nvPr>
            <p:ph type="subTitle" idx="1"/>
          </p:nvPr>
        </p:nvSpPr>
        <p:spPr/>
        <p:txBody>
          <a:bodyPr/>
          <a:lstStyle/>
          <a:p>
            <a:r>
              <a:rPr lang="en-US" i="1" dirty="0"/>
              <a:t>A. Forward Error Correction</a:t>
            </a:r>
            <a:endParaRPr lang="en-US" dirty="0"/>
          </a:p>
          <a:p>
            <a:r>
              <a:rPr lang="en-US" i="1" dirty="0"/>
              <a:t>B. First Error Correction</a:t>
            </a:r>
            <a:endParaRPr lang="en-US" dirty="0"/>
          </a:p>
          <a:p>
            <a:r>
              <a:rPr lang="en-US" i="1" dirty="0"/>
              <a:t>C. Fatal Error Correction</a:t>
            </a:r>
            <a:endParaRPr lang="en-US" dirty="0"/>
          </a:p>
          <a:p>
            <a:r>
              <a:rPr lang="en-US" i="1" dirty="0"/>
              <a:t>D. Final Error Correction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598740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E2E02    What do the letters FEC mean as they relate to digital operation?</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Forward Error Correction</a:t>
            </a:r>
            <a:endParaRPr lang="en-US" sz="2800" b="1" dirty="0">
              <a:solidFill>
                <a:srgbClr val="FFC000"/>
              </a:solidFill>
            </a:endParaRPr>
          </a:p>
          <a:p>
            <a:r>
              <a:rPr lang="en-US" i="1" dirty="0"/>
              <a:t>B. First Error Correction</a:t>
            </a:r>
            <a:endParaRPr lang="en-US" dirty="0"/>
          </a:p>
          <a:p>
            <a:r>
              <a:rPr lang="en-US" i="1" dirty="0"/>
              <a:t>C. Fatal Error Correction</a:t>
            </a:r>
            <a:endParaRPr lang="en-US" dirty="0"/>
          </a:p>
          <a:p>
            <a:r>
              <a:rPr lang="en-US" i="1" dirty="0"/>
              <a:t>D. Final Error Correction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2963808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E2E03 </a:t>
            </a:r>
            <a:r>
              <a:rPr lang="en-US" dirty="0" smtClean="0">
                <a:latin typeface="Arial Black" panose="020B0A04020102020204" pitchFamily="34" charset="0"/>
              </a:rPr>
              <a:t>   How </a:t>
            </a:r>
            <a:r>
              <a:rPr lang="en-US" dirty="0">
                <a:latin typeface="Arial Black" panose="020B0A04020102020204" pitchFamily="34" charset="0"/>
              </a:rPr>
              <a:t>is the timing of JT65 contacts organized?</a:t>
            </a:r>
          </a:p>
        </p:txBody>
      </p:sp>
      <p:sp>
        <p:nvSpPr>
          <p:cNvPr id="3" name="Subtitle 2"/>
          <p:cNvSpPr>
            <a:spLocks noGrp="1"/>
          </p:cNvSpPr>
          <p:nvPr>
            <p:ph type="subTitle" idx="1"/>
          </p:nvPr>
        </p:nvSpPr>
        <p:spPr>
          <a:xfrm>
            <a:off x="990600" y="1676400"/>
            <a:ext cx="7315200" cy="4495800"/>
          </a:xfrm>
        </p:spPr>
        <p:txBody>
          <a:bodyPr>
            <a:normAutofit/>
          </a:bodyPr>
          <a:lstStyle/>
          <a:p>
            <a:endParaRPr lang="en-US" i="1" dirty="0" smtClean="0"/>
          </a:p>
          <a:p>
            <a:r>
              <a:rPr lang="en-US" i="1" dirty="0" smtClean="0"/>
              <a:t>A</a:t>
            </a:r>
            <a:r>
              <a:rPr lang="en-US" i="1" dirty="0"/>
              <a:t>. By exchanging ACK/NAK packets</a:t>
            </a:r>
          </a:p>
          <a:p>
            <a:r>
              <a:rPr lang="en-US" i="1" dirty="0"/>
              <a:t>B. Stations take turns on alternate days</a:t>
            </a:r>
          </a:p>
          <a:p>
            <a:r>
              <a:rPr lang="en-US" i="1" dirty="0"/>
              <a:t>C. Alternating transmissions at 1 minute intervals</a:t>
            </a:r>
          </a:p>
          <a:p>
            <a:r>
              <a:rPr lang="en-US" i="1" dirty="0"/>
              <a:t>D. It depends on the lunar phase</a:t>
            </a:r>
          </a:p>
        </p:txBody>
      </p:sp>
      <p:sp>
        <p:nvSpPr>
          <p:cNvPr id="4" name="Slide Number Placeholder 3"/>
          <p:cNvSpPr>
            <a:spLocks noGrp="1"/>
          </p:cNvSpPr>
          <p:nvPr>
            <p:ph type="sldNum" sz="quarter" idx="12"/>
          </p:nvPr>
        </p:nvSpPr>
        <p:spPr/>
        <p:txBody>
          <a:bodyPr/>
          <a:lstStyle/>
          <a:p>
            <a:fld id="{5A2483EB-AB9C-40AC-9AA1-C2AD9590A9DB}" type="slidenum">
              <a:rPr lang="en-US" smtClean="0"/>
              <a:t>138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219849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E2E03 </a:t>
            </a:r>
            <a:r>
              <a:rPr lang="en-US" dirty="0" smtClean="0">
                <a:latin typeface="Arial Black" panose="020B0A04020102020204" pitchFamily="34" charset="0"/>
              </a:rPr>
              <a:t>   How </a:t>
            </a:r>
            <a:r>
              <a:rPr lang="en-US" dirty="0">
                <a:latin typeface="Arial Black" panose="020B0A04020102020204" pitchFamily="34" charset="0"/>
              </a:rPr>
              <a:t>is the timing of JT65 contacts organized?</a:t>
            </a:r>
          </a:p>
        </p:txBody>
      </p:sp>
      <p:sp>
        <p:nvSpPr>
          <p:cNvPr id="3" name="Subtitle 2"/>
          <p:cNvSpPr>
            <a:spLocks noGrp="1"/>
          </p:cNvSpPr>
          <p:nvPr>
            <p:ph type="subTitle" idx="1"/>
          </p:nvPr>
        </p:nvSpPr>
        <p:spPr>
          <a:xfrm>
            <a:off x="990600" y="1676400"/>
            <a:ext cx="7315200" cy="4495800"/>
          </a:xfrm>
        </p:spPr>
        <p:txBody>
          <a:bodyPr>
            <a:normAutofit/>
          </a:bodyPr>
          <a:lstStyle/>
          <a:p>
            <a:endParaRPr lang="en-US" i="1" dirty="0" smtClean="0"/>
          </a:p>
          <a:p>
            <a:r>
              <a:rPr lang="en-US" i="1" dirty="0" smtClean="0"/>
              <a:t>A</a:t>
            </a:r>
            <a:r>
              <a:rPr lang="en-US" i="1" dirty="0"/>
              <a:t>. By exchanging ACK/NAK packets</a:t>
            </a:r>
          </a:p>
          <a:p>
            <a:r>
              <a:rPr lang="en-US" i="1" dirty="0"/>
              <a:t>B. Stations take turns on alternate days</a:t>
            </a:r>
          </a:p>
          <a:p>
            <a:r>
              <a:rPr lang="en-US" sz="2800" b="1" i="1" dirty="0">
                <a:solidFill>
                  <a:srgbClr val="FFC000"/>
                </a:solidFill>
              </a:rPr>
              <a:t>C. Alternating transmissions at 1 minute intervals</a:t>
            </a:r>
          </a:p>
          <a:p>
            <a:r>
              <a:rPr lang="en-US" i="1" dirty="0"/>
              <a:t>D. It depends on the lunar phase</a:t>
            </a:r>
          </a:p>
        </p:txBody>
      </p:sp>
      <p:sp>
        <p:nvSpPr>
          <p:cNvPr id="4" name="Slide Number Placeholder 3"/>
          <p:cNvSpPr>
            <a:spLocks noGrp="1"/>
          </p:cNvSpPr>
          <p:nvPr>
            <p:ph type="sldNum" sz="quarter" idx="12"/>
          </p:nvPr>
        </p:nvSpPr>
        <p:spPr/>
        <p:txBody>
          <a:bodyPr/>
          <a:lstStyle/>
          <a:p>
            <a:fld id="{5A2483EB-AB9C-40AC-9AA1-C2AD9590A9DB}" type="slidenum">
              <a:rPr lang="en-US" smtClean="0"/>
              <a:t>139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2932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E2A05    What do the letters in a satellite's mode designator specify?</a:t>
            </a:r>
            <a:endParaRPr lang="en-US" dirty="0"/>
          </a:p>
        </p:txBody>
      </p:sp>
      <p:sp>
        <p:nvSpPr>
          <p:cNvPr id="3" name="Subtitle 2"/>
          <p:cNvSpPr>
            <a:spLocks noGrp="1"/>
          </p:cNvSpPr>
          <p:nvPr>
            <p:ph type="subTitle" idx="1"/>
          </p:nvPr>
        </p:nvSpPr>
        <p:spPr>
          <a:xfrm>
            <a:off x="762000" y="1828800"/>
            <a:ext cx="7772400" cy="4343400"/>
          </a:xfrm>
        </p:spPr>
        <p:txBody>
          <a:bodyPr/>
          <a:lstStyle/>
          <a:p>
            <a:r>
              <a:rPr lang="en-US" i="1" dirty="0"/>
              <a:t>A. Power limits for uplink and downlink transmissions</a:t>
            </a:r>
            <a:endParaRPr lang="en-US" dirty="0"/>
          </a:p>
          <a:p>
            <a:r>
              <a:rPr lang="en-US" i="1" dirty="0"/>
              <a:t>B. The location of the ground control station</a:t>
            </a:r>
            <a:endParaRPr lang="en-US" dirty="0"/>
          </a:p>
          <a:p>
            <a:r>
              <a:rPr lang="en-US" i="1" dirty="0"/>
              <a:t>C. The polarization of uplink and downlink signals</a:t>
            </a:r>
            <a:endParaRPr lang="en-US" dirty="0"/>
          </a:p>
          <a:p>
            <a:r>
              <a:rPr lang="en-US" sz="2800" b="1" i="1" dirty="0">
                <a:solidFill>
                  <a:srgbClr val="FFC000"/>
                </a:solidFill>
              </a:rPr>
              <a:t>D. The uplink and downlink frequency ranges</a:t>
            </a:r>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
        <p:nvSpPr>
          <p:cNvPr id="6" name="Rectangle 5"/>
          <p:cNvSpPr/>
          <p:nvPr/>
        </p:nvSpPr>
        <p:spPr>
          <a:xfrm>
            <a:off x="2971800" y="4038600"/>
            <a:ext cx="5562600" cy="369332"/>
          </a:xfrm>
          <a:prstGeom prst="rect">
            <a:avLst/>
          </a:prstGeom>
        </p:spPr>
        <p:txBody>
          <a:bodyPr wrap="square">
            <a:spAutoFit/>
          </a:bodyPr>
          <a:lstStyle/>
          <a:p>
            <a:pPr algn="ctr"/>
            <a:r>
              <a:rPr lang="en-US" sz="1400" b="1" i="1" dirty="0">
                <a:solidFill>
                  <a:srgbClr val="FFC000"/>
                </a:solidFill>
                <a:latin typeface="Lucida Sans Unicode" panose="020B0602030504020204" pitchFamily="34" charset="0"/>
                <a:cs typeface="Lucida Sans Unicode" panose="020B0602030504020204" pitchFamily="34" charset="0"/>
              </a:rPr>
              <a:t>The following table summarizes the mode designators</a:t>
            </a:r>
            <a:r>
              <a:rPr lang="en-US" b="1" i="1" dirty="0" smtClean="0">
                <a:solidFill>
                  <a:srgbClr val="FFC000"/>
                </a:solidFill>
              </a:rPr>
              <a:t>:</a:t>
            </a:r>
            <a:endParaRPr lang="en-US" b="1" i="1" dirty="0">
              <a:solidFill>
                <a:srgbClr val="FFC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21161342"/>
              </p:ext>
            </p:extLst>
          </p:nvPr>
        </p:nvGraphicFramePr>
        <p:xfrm>
          <a:off x="4000500" y="4495800"/>
          <a:ext cx="3505200" cy="1737360"/>
        </p:xfrm>
        <a:graphic>
          <a:graphicData uri="http://schemas.openxmlformats.org/drawingml/2006/table">
            <a:tbl>
              <a:tblPr firstRow="1" bandRow="1">
                <a:tableStyleId>{5C22544A-7EE6-4342-B048-85BDC9FD1C3A}</a:tableStyleId>
              </a:tblPr>
              <a:tblGrid>
                <a:gridCol w="1168400"/>
                <a:gridCol w="1168400"/>
                <a:gridCol w="1168400"/>
              </a:tblGrid>
              <a:tr h="495434">
                <a:tc>
                  <a:txBody>
                    <a:bodyPr/>
                    <a:lstStyle/>
                    <a:p>
                      <a:pPr algn="ctr"/>
                      <a:r>
                        <a:rPr lang="en-US" sz="1400" dirty="0" smtClean="0"/>
                        <a:t>Mode</a:t>
                      </a:r>
                      <a:endParaRPr lang="en-US" sz="1400" dirty="0"/>
                    </a:p>
                  </a:txBody>
                  <a:tcPr/>
                </a:tc>
                <a:tc>
                  <a:txBody>
                    <a:bodyPr/>
                    <a:lstStyle/>
                    <a:p>
                      <a:pPr algn="ctr"/>
                      <a:r>
                        <a:rPr lang="en-US" sz="1400" dirty="0" smtClean="0"/>
                        <a:t>Satellite Receiving</a:t>
                      </a:r>
                      <a:endParaRPr lang="en-US" sz="1400" dirty="0"/>
                    </a:p>
                  </a:txBody>
                  <a:tcPr/>
                </a:tc>
                <a:tc>
                  <a:txBody>
                    <a:bodyPr/>
                    <a:lstStyle/>
                    <a:p>
                      <a:pPr algn="ctr"/>
                      <a:r>
                        <a:rPr lang="en-US" sz="1400" dirty="0" smtClean="0"/>
                        <a:t>Satellite</a:t>
                      </a:r>
                      <a:r>
                        <a:rPr lang="en-US" sz="1400" baseline="0" dirty="0" smtClean="0"/>
                        <a:t> Trans</a:t>
                      </a:r>
                      <a:endParaRPr lang="en-US" sz="1400" dirty="0"/>
                    </a:p>
                  </a:txBody>
                  <a:tcPr/>
                </a:tc>
              </a:tr>
              <a:tr h="291432">
                <a:tc>
                  <a:txBody>
                    <a:bodyPr/>
                    <a:lstStyle/>
                    <a:p>
                      <a:pPr algn="ctr"/>
                      <a:r>
                        <a:rPr lang="en-US" sz="1400" dirty="0" smtClean="0"/>
                        <a:t>V/H</a:t>
                      </a:r>
                      <a:endParaRPr lang="en-US" sz="1400" dirty="0"/>
                    </a:p>
                  </a:txBody>
                  <a:tcPr/>
                </a:tc>
                <a:tc>
                  <a:txBody>
                    <a:bodyPr/>
                    <a:lstStyle/>
                    <a:p>
                      <a:pPr algn="ctr"/>
                      <a:r>
                        <a:rPr lang="en-US" sz="1400" dirty="0" smtClean="0"/>
                        <a:t>VHF</a:t>
                      </a:r>
                      <a:endParaRPr lang="en-US" sz="1400" dirty="0"/>
                    </a:p>
                  </a:txBody>
                  <a:tcPr/>
                </a:tc>
                <a:tc>
                  <a:txBody>
                    <a:bodyPr/>
                    <a:lstStyle/>
                    <a:p>
                      <a:pPr algn="ctr"/>
                      <a:r>
                        <a:rPr lang="en-US" sz="1400" dirty="0" smtClean="0"/>
                        <a:t>HF</a:t>
                      </a:r>
                      <a:endParaRPr lang="en-US" sz="1400" dirty="0"/>
                    </a:p>
                  </a:txBody>
                  <a:tcPr/>
                </a:tc>
              </a:tr>
              <a:tr h="291432">
                <a:tc>
                  <a:txBody>
                    <a:bodyPr/>
                    <a:lstStyle/>
                    <a:p>
                      <a:pPr algn="ctr"/>
                      <a:r>
                        <a:rPr lang="en-US" sz="1400" dirty="0" smtClean="0"/>
                        <a:t>U/V</a:t>
                      </a:r>
                      <a:endParaRPr lang="en-US" sz="1400" dirty="0"/>
                    </a:p>
                  </a:txBody>
                  <a:tcPr/>
                </a:tc>
                <a:tc>
                  <a:txBody>
                    <a:bodyPr/>
                    <a:lstStyle/>
                    <a:p>
                      <a:pPr algn="ctr"/>
                      <a:r>
                        <a:rPr lang="en-US" sz="1400" dirty="0" smtClean="0"/>
                        <a:t>UHF</a:t>
                      </a:r>
                      <a:endParaRPr lang="en-US" sz="1400" dirty="0"/>
                    </a:p>
                  </a:txBody>
                  <a:tcPr/>
                </a:tc>
                <a:tc>
                  <a:txBody>
                    <a:bodyPr/>
                    <a:lstStyle/>
                    <a:p>
                      <a:pPr algn="ctr"/>
                      <a:r>
                        <a:rPr lang="en-US" sz="1400" dirty="0" smtClean="0"/>
                        <a:t>VHF</a:t>
                      </a:r>
                      <a:endParaRPr lang="en-US" sz="1400" dirty="0"/>
                    </a:p>
                  </a:txBody>
                  <a:tcPr/>
                </a:tc>
              </a:tr>
              <a:tr h="291432">
                <a:tc>
                  <a:txBody>
                    <a:bodyPr/>
                    <a:lstStyle/>
                    <a:p>
                      <a:pPr algn="ctr"/>
                      <a:r>
                        <a:rPr lang="en-US" sz="1400" dirty="0" smtClean="0"/>
                        <a:t>V/U</a:t>
                      </a:r>
                      <a:endParaRPr lang="en-US" sz="1400" dirty="0"/>
                    </a:p>
                  </a:txBody>
                  <a:tcPr/>
                </a:tc>
                <a:tc>
                  <a:txBody>
                    <a:bodyPr/>
                    <a:lstStyle/>
                    <a:p>
                      <a:pPr algn="ctr"/>
                      <a:r>
                        <a:rPr lang="en-US" sz="1400" dirty="0" smtClean="0"/>
                        <a:t>VHF</a:t>
                      </a:r>
                      <a:endParaRPr lang="en-US" sz="1400" dirty="0"/>
                    </a:p>
                  </a:txBody>
                  <a:tcPr/>
                </a:tc>
                <a:tc>
                  <a:txBody>
                    <a:bodyPr/>
                    <a:lstStyle/>
                    <a:p>
                      <a:pPr algn="ctr"/>
                      <a:r>
                        <a:rPr lang="en-US" sz="1400" dirty="0" smtClean="0"/>
                        <a:t>UHF</a:t>
                      </a:r>
                      <a:endParaRPr lang="en-US" sz="1400" dirty="0"/>
                    </a:p>
                  </a:txBody>
                  <a:tcPr/>
                </a:tc>
              </a:tr>
              <a:tr h="291432">
                <a:tc>
                  <a:txBody>
                    <a:bodyPr/>
                    <a:lstStyle/>
                    <a:p>
                      <a:pPr algn="ctr"/>
                      <a:r>
                        <a:rPr lang="en-US" sz="1400" dirty="0" smtClean="0"/>
                        <a:t>L/U</a:t>
                      </a:r>
                      <a:endParaRPr lang="en-US" sz="1400" dirty="0"/>
                    </a:p>
                  </a:txBody>
                  <a:tcPr/>
                </a:tc>
                <a:tc>
                  <a:txBody>
                    <a:bodyPr/>
                    <a:lstStyle/>
                    <a:p>
                      <a:pPr algn="ctr"/>
                      <a:r>
                        <a:rPr lang="en-US" sz="1400" dirty="0" smtClean="0"/>
                        <a:t>L-Band</a:t>
                      </a:r>
                      <a:endParaRPr lang="en-US" sz="1400" dirty="0"/>
                    </a:p>
                  </a:txBody>
                  <a:tcPr/>
                </a:tc>
                <a:tc>
                  <a:txBody>
                    <a:bodyPr/>
                    <a:lstStyle/>
                    <a:p>
                      <a:pPr algn="ctr"/>
                      <a:r>
                        <a:rPr lang="en-US" sz="1400" dirty="0" smtClean="0"/>
                        <a:t>UHF</a:t>
                      </a:r>
                      <a:endParaRPr lang="en-US" sz="1400" dirty="0"/>
                    </a:p>
                  </a:txBody>
                  <a:tcPr/>
                </a:tc>
              </a:tr>
            </a:tbl>
          </a:graphicData>
        </a:graphic>
      </p:graphicFrame>
    </p:spTree>
    <p:extLst>
      <p:ext uri="{BB962C8B-B14F-4D97-AF65-F5344CB8AC3E}">
        <p14:creationId xmlns:p14="http://schemas.microsoft.com/office/powerpoint/2010/main" val="8864845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E2E04  </a:t>
            </a:r>
            <a:r>
              <a:rPr lang="en-US" dirty="0" smtClean="0">
                <a:latin typeface="Arial Black" panose="020B0A04020102020204" pitchFamily="34" charset="0"/>
              </a:rPr>
              <a:t>  What </a:t>
            </a:r>
            <a:r>
              <a:rPr lang="en-US" dirty="0">
                <a:latin typeface="Arial Black" panose="020B0A04020102020204" pitchFamily="34" charset="0"/>
              </a:rPr>
              <a:t>is indicated when one of the ellipses in an </a:t>
            </a:r>
            <a:r>
              <a:rPr lang="en-US" dirty="0" smtClean="0">
                <a:latin typeface="Arial Black" panose="020B0A04020102020204" pitchFamily="34" charset="0"/>
              </a:rPr>
              <a:t>FSAK </a:t>
            </a:r>
            <a:r>
              <a:rPr lang="en-US" dirty="0">
                <a:latin typeface="Arial Black" panose="020B0A04020102020204" pitchFamily="34" charset="0"/>
              </a:rPr>
              <a:t>crossed-ellipse display suddenly disappears?</a:t>
            </a:r>
          </a:p>
        </p:txBody>
      </p:sp>
      <p:sp>
        <p:nvSpPr>
          <p:cNvPr id="3" name="Subtitle 2"/>
          <p:cNvSpPr>
            <a:spLocks noGrp="1"/>
          </p:cNvSpPr>
          <p:nvPr>
            <p:ph type="subTitle" idx="1"/>
          </p:nvPr>
        </p:nvSpPr>
        <p:spPr/>
        <p:txBody>
          <a:bodyPr/>
          <a:lstStyle/>
          <a:p>
            <a:r>
              <a:rPr lang="en-US" i="1" dirty="0"/>
              <a:t>A. Selective fading has occurred</a:t>
            </a:r>
            <a:endParaRPr lang="en-US" dirty="0"/>
          </a:p>
          <a:p>
            <a:r>
              <a:rPr lang="en-US" i="1" dirty="0"/>
              <a:t>B. One of the signal filters i</a:t>
            </a:r>
            <a:r>
              <a:rPr lang="en-US" i="1" dirty="0" smtClean="0"/>
              <a:t>s </a:t>
            </a:r>
            <a:r>
              <a:rPr lang="en-US" i="1" dirty="0"/>
              <a:t>saturated</a:t>
            </a:r>
            <a:endParaRPr lang="en-US" dirty="0"/>
          </a:p>
          <a:p>
            <a:r>
              <a:rPr lang="en-US" i="1" dirty="0"/>
              <a:t>C. The receiver has drifted 5 kHz from the desired receive frequency</a:t>
            </a:r>
            <a:endParaRPr lang="en-US" dirty="0"/>
          </a:p>
          <a:p>
            <a:r>
              <a:rPr lang="en-US" i="1" dirty="0"/>
              <a:t>D. The mark and space signal have been inverted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4919101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E2E04    What is indicated when one of the ellipses in an FSAK crossed-ellipse display suddenly disappears?</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Selective fading has occurred</a:t>
            </a:r>
            <a:endParaRPr lang="en-US" sz="2800" b="1" dirty="0">
              <a:solidFill>
                <a:srgbClr val="FFC000"/>
              </a:solidFill>
            </a:endParaRPr>
          </a:p>
          <a:p>
            <a:r>
              <a:rPr lang="en-US" i="1" dirty="0"/>
              <a:t>B. One of the signal filters i</a:t>
            </a:r>
            <a:r>
              <a:rPr lang="en-US" i="1" dirty="0" smtClean="0"/>
              <a:t>s </a:t>
            </a:r>
            <a:r>
              <a:rPr lang="en-US" i="1" dirty="0"/>
              <a:t>saturated</a:t>
            </a:r>
            <a:endParaRPr lang="en-US" dirty="0"/>
          </a:p>
          <a:p>
            <a:r>
              <a:rPr lang="en-US" i="1" dirty="0"/>
              <a:t>C. The receiver has drifted 5 kHz from the desired receive frequency</a:t>
            </a:r>
            <a:endParaRPr lang="en-US" dirty="0"/>
          </a:p>
          <a:p>
            <a:r>
              <a:rPr lang="en-US" i="1" dirty="0"/>
              <a:t>D. The mark and space signal have been inverted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58925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E2E05 </a:t>
            </a:r>
            <a:r>
              <a:rPr lang="en-US" dirty="0" smtClean="0">
                <a:latin typeface="Arial Black" panose="020B0A04020102020204" pitchFamily="34" charset="0"/>
              </a:rPr>
              <a:t>   Which </a:t>
            </a:r>
            <a:r>
              <a:rPr lang="en-US" dirty="0">
                <a:latin typeface="Arial Black" panose="020B0A04020102020204" pitchFamily="34" charset="0"/>
              </a:rPr>
              <a:t>type of digital mode does not support keyboard-to-keyboard operation?</a:t>
            </a:r>
          </a:p>
        </p:txBody>
      </p:sp>
      <p:sp>
        <p:nvSpPr>
          <p:cNvPr id="3" name="Subtitle 2"/>
          <p:cNvSpPr>
            <a:spLocks noGrp="1"/>
          </p:cNvSpPr>
          <p:nvPr>
            <p:ph type="subTitle" idx="1"/>
          </p:nvPr>
        </p:nvSpPr>
        <p:spPr>
          <a:xfrm>
            <a:off x="1295400" y="1981200"/>
            <a:ext cx="6477000" cy="3962400"/>
          </a:xfrm>
        </p:spPr>
        <p:txBody>
          <a:bodyPr/>
          <a:lstStyle/>
          <a:p>
            <a:r>
              <a:rPr lang="en-US" dirty="0"/>
              <a:t>A. </a:t>
            </a:r>
            <a:r>
              <a:rPr lang="en-US" dirty="0" err="1"/>
              <a:t>Winlink</a:t>
            </a:r>
            <a:endParaRPr lang="en-US" dirty="0"/>
          </a:p>
          <a:p>
            <a:r>
              <a:rPr lang="en-US" dirty="0"/>
              <a:t>B. RTTY</a:t>
            </a:r>
          </a:p>
          <a:p>
            <a:r>
              <a:rPr lang="en-US" dirty="0"/>
              <a:t>C. PSK31</a:t>
            </a:r>
          </a:p>
          <a:p>
            <a:r>
              <a:rPr lang="en-US" dirty="0"/>
              <a:t>D. MFSK</a:t>
            </a:r>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721522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E2E05 </a:t>
            </a:r>
            <a:r>
              <a:rPr lang="en-US" dirty="0" smtClean="0">
                <a:latin typeface="Arial Black" panose="020B0A04020102020204" pitchFamily="34" charset="0"/>
              </a:rPr>
              <a:t>   Which </a:t>
            </a:r>
            <a:r>
              <a:rPr lang="en-US" dirty="0">
                <a:latin typeface="Arial Black" panose="020B0A04020102020204" pitchFamily="34" charset="0"/>
              </a:rPr>
              <a:t>type of digital mode does not support keyboard-to-keyboard operation?</a:t>
            </a:r>
          </a:p>
        </p:txBody>
      </p:sp>
      <p:sp>
        <p:nvSpPr>
          <p:cNvPr id="3" name="Subtitle 2"/>
          <p:cNvSpPr>
            <a:spLocks noGrp="1"/>
          </p:cNvSpPr>
          <p:nvPr>
            <p:ph type="subTitle" idx="1"/>
          </p:nvPr>
        </p:nvSpPr>
        <p:spPr>
          <a:xfrm>
            <a:off x="1295400" y="1981200"/>
            <a:ext cx="6477000" cy="3962400"/>
          </a:xfrm>
        </p:spPr>
        <p:txBody>
          <a:bodyPr/>
          <a:lstStyle/>
          <a:p>
            <a:r>
              <a:rPr lang="en-US" sz="2800" b="1" i="1" dirty="0">
                <a:solidFill>
                  <a:srgbClr val="FFC000"/>
                </a:solidFill>
              </a:rPr>
              <a:t>A. </a:t>
            </a:r>
            <a:r>
              <a:rPr lang="en-US" sz="2800" b="1" i="1" dirty="0" err="1">
                <a:solidFill>
                  <a:srgbClr val="FFC000"/>
                </a:solidFill>
              </a:rPr>
              <a:t>Winlink</a:t>
            </a:r>
            <a:endParaRPr lang="en-US" sz="2800" b="1" i="1" dirty="0">
              <a:solidFill>
                <a:srgbClr val="FFC000"/>
              </a:solidFill>
            </a:endParaRPr>
          </a:p>
          <a:p>
            <a:r>
              <a:rPr lang="en-US" i="1" dirty="0"/>
              <a:t>B. RTTY</a:t>
            </a:r>
          </a:p>
          <a:p>
            <a:r>
              <a:rPr lang="en-US" i="1" dirty="0"/>
              <a:t>C. PSK31</a:t>
            </a:r>
          </a:p>
          <a:p>
            <a:r>
              <a:rPr lang="en-US" i="1" dirty="0"/>
              <a:t>D. MFSK</a:t>
            </a:r>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5129186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E2E06  </a:t>
            </a:r>
            <a:r>
              <a:rPr lang="en-US" dirty="0" smtClean="0">
                <a:latin typeface="Arial Black" panose="020B0A04020102020204" pitchFamily="34" charset="0"/>
              </a:rPr>
              <a:t>  What </a:t>
            </a:r>
            <a:r>
              <a:rPr lang="en-US" dirty="0">
                <a:latin typeface="Arial Black" panose="020B0A04020102020204" pitchFamily="34" charset="0"/>
              </a:rPr>
              <a:t>is the most common data rate used for HF </a:t>
            </a:r>
            <a:r>
              <a:rPr lang="en-US" dirty="0" smtClean="0">
                <a:latin typeface="Arial Black" panose="020B0A04020102020204" pitchFamily="34" charset="0"/>
              </a:rPr>
              <a:t>packet?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48 baud</a:t>
            </a:r>
            <a:endParaRPr lang="en-US" dirty="0"/>
          </a:p>
          <a:p>
            <a:r>
              <a:rPr lang="en-US" i="1" dirty="0"/>
              <a:t>B. 110 baud</a:t>
            </a:r>
            <a:endParaRPr lang="en-US" dirty="0"/>
          </a:p>
          <a:p>
            <a:r>
              <a:rPr lang="en-US" i="1" dirty="0"/>
              <a:t>C. 300 baud</a:t>
            </a:r>
            <a:endParaRPr lang="en-US" dirty="0"/>
          </a:p>
          <a:p>
            <a:r>
              <a:rPr lang="en-US" i="1" dirty="0"/>
              <a:t>D. 1200 baud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719262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E2E06    What is the most common data rate used for HF packet?</a:t>
            </a:r>
            <a:endParaRPr lang="en-US" dirty="0"/>
          </a:p>
        </p:txBody>
      </p:sp>
      <p:sp>
        <p:nvSpPr>
          <p:cNvPr id="3" name="Subtitle 2"/>
          <p:cNvSpPr>
            <a:spLocks noGrp="1"/>
          </p:cNvSpPr>
          <p:nvPr>
            <p:ph type="subTitle" idx="1"/>
          </p:nvPr>
        </p:nvSpPr>
        <p:spPr/>
        <p:txBody>
          <a:bodyPr/>
          <a:lstStyle/>
          <a:p>
            <a:r>
              <a:rPr lang="en-US" i="1" dirty="0"/>
              <a:t>A. 48 baud</a:t>
            </a:r>
            <a:endParaRPr lang="en-US" dirty="0"/>
          </a:p>
          <a:p>
            <a:r>
              <a:rPr lang="en-US" i="1" dirty="0"/>
              <a:t>B. 110 baud</a:t>
            </a:r>
            <a:endParaRPr lang="en-US" dirty="0"/>
          </a:p>
          <a:p>
            <a:r>
              <a:rPr lang="en-US" sz="2800" b="1" i="1" dirty="0">
                <a:solidFill>
                  <a:srgbClr val="FFC000"/>
                </a:solidFill>
              </a:rPr>
              <a:t>C. 300 baud</a:t>
            </a:r>
            <a:endParaRPr lang="en-US" sz="2800" b="1" dirty="0">
              <a:solidFill>
                <a:srgbClr val="FFC000"/>
              </a:solidFill>
            </a:endParaRPr>
          </a:p>
          <a:p>
            <a:r>
              <a:rPr lang="en-US" i="1" dirty="0"/>
              <a:t>D. 1200 baud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184396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E2E07  </a:t>
            </a:r>
            <a:r>
              <a:rPr lang="en-US" dirty="0" smtClean="0">
                <a:latin typeface="Arial Black" panose="020B0A04020102020204" pitchFamily="34" charset="0"/>
              </a:rPr>
              <a:t>  What </a:t>
            </a:r>
            <a:r>
              <a:rPr lang="en-US" dirty="0">
                <a:latin typeface="Arial Black" panose="020B0A04020102020204" pitchFamily="34" charset="0"/>
              </a:rPr>
              <a:t>is the typical bandwidth of a properly modulated MFSK16 signal?</a:t>
            </a:r>
          </a:p>
        </p:txBody>
      </p:sp>
      <p:sp>
        <p:nvSpPr>
          <p:cNvPr id="3" name="Subtitle 2"/>
          <p:cNvSpPr>
            <a:spLocks noGrp="1"/>
          </p:cNvSpPr>
          <p:nvPr>
            <p:ph type="subTitle" idx="1"/>
          </p:nvPr>
        </p:nvSpPr>
        <p:spPr/>
        <p:txBody>
          <a:bodyPr/>
          <a:lstStyle/>
          <a:p>
            <a:r>
              <a:rPr lang="en-US" i="1" dirty="0"/>
              <a:t>A. 31 Hz</a:t>
            </a:r>
            <a:endParaRPr lang="en-US" dirty="0"/>
          </a:p>
          <a:p>
            <a:r>
              <a:rPr lang="en-US" i="1" dirty="0"/>
              <a:t>B. 316 Hz</a:t>
            </a:r>
            <a:endParaRPr lang="en-US" dirty="0"/>
          </a:p>
          <a:p>
            <a:r>
              <a:rPr lang="en-US" i="1" dirty="0"/>
              <a:t>C. 550 Hz</a:t>
            </a:r>
            <a:endParaRPr lang="en-US" dirty="0"/>
          </a:p>
          <a:p>
            <a:r>
              <a:rPr lang="en-US" i="1" dirty="0"/>
              <a:t>D. 2.16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534934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E2E07    What is the typical bandwidth of a properly modulated MFSK16 signal?</a:t>
            </a:r>
            <a:endParaRPr lang="en-US" dirty="0"/>
          </a:p>
        </p:txBody>
      </p:sp>
      <p:sp>
        <p:nvSpPr>
          <p:cNvPr id="3" name="Subtitle 2"/>
          <p:cNvSpPr>
            <a:spLocks noGrp="1"/>
          </p:cNvSpPr>
          <p:nvPr>
            <p:ph type="subTitle" idx="1"/>
          </p:nvPr>
        </p:nvSpPr>
        <p:spPr/>
        <p:txBody>
          <a:bodyPr/>
          <a:lstStyle/>
          <a:p>
            <a:r>
              <a:rPr lang="en-US" i="1" dirty="0"/>
              <a:t>A. 31 Hz</a:t>
            </a:r>
            <a:endParaRPr lang="en-US" dirty="0"/>
          </a:p>
          <a:p>
            <a:r>
              <a:rPr lang="en-US" sz="2800" b="1" i="1" dirty="0">
                <a:solidFill>
                  <a:srgbClr val="FFC000"/>
                </a:solidFill>
              </a:rPr>
              <a:t>B. 316 Hz</a:t>
            </a:r>
            <a:endParaRPr lang="en-US" sz="2800" b="1" dirty="0">
              <a:solidFill>
                <a:srgbClr val="FFC000"/>
              </a:solidFill>
            </a:endParaRPr>
          </a:p>
          <a:p>
            <a:r>
              <a:rPr lang="en-US" i="1" dirty="0"/>
              <a:t>C. 550 Hz</a:t>
            </a:r>
            <a:endParaRPr lang="en-US" dirty="0"/>
          </a:p>
          <a:p>
            <a:r>
              <a:rPr lang="en-US" i="1" dirty="0"/>
              <a:t>D. 2.16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575169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E2E08  </a:t>
            </a:r>
            <a:r>
              <a:rPr lang="en-US" dirty="0" smtClean="0">
                <a:latin typeface="Arial Black" panose="020B0A04020102020204" pitchFamily="34" charset="0"/>
              </a:rPr>
              <a:t>  Which </a:t>
            </a:r>
            <a:r>
              <a:rPr lang="en-US" dirty="0">
                <a:latin typeface="Arial Black" panose="020B0A04020102020204" pitchFamily="34" charset="0"/>
              </a:rPr>
              <a:t>of the following HF digital modes can be used to transfer binary files?</a:t>
            </a:r>
          </a:p>
        </p:txBody>
      </p:sp>
      <p:sp>
        <p:nvSpPr>
          <p:cNvPr id="3" name="Subtitle 2"/>
          <p:cNvSpPr>
            <a:spLocks noGrp="1"/>
          </p:cNvSpPr>
          <p:nvPr>
            <p:ph type="subTitle" idx="1"/>
          </p:nvPr>
        </p:nvSpPr>
        <p:spPr/>
        <p:txBody>
          <a:bodyPr/>
          <a:lstStyle/>
          <a:p>
            <a:r>
              <a:rPr lang="en-US" i="1" dirty="0"/>
              <a:t>A. </a:t>
            </a:r>
            <a:r>
              <a:rPr lang="en-US" i="1" dirty="0" err="1"/>
              <a:t>Hellschreiber</a:t>
            </a:r>
            <a:endParaRPr lang="en-US" dirty="0"/>
          </a:p>
          <a:p>
            <a:r>
              <a:rPr lang="en-US" i="1" dirty="0"/>
              <a:t>B. PACTOR</a:t>
            </a:r>
            <a:endParaRPr lang="en-US" dirty="0"/>
          </a:p>
          <a:p>
            <a:r>
              <a:rPr lang="en-US" i="1" dirty="0"/>
              <a:t>C. RTTY</a:t>
            </a:r>
            <a:endParaRPr lang="en-US" dirty="0"/>
          </a:p>
          <a:p>
            <a:r>
              <a:rPr lang="en-US" i="1" dirty="0"/>
              <a:t>D. AMTOR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88669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E2E08    Which of the following HF digital modes can be used to transfer binary files?</a:t>
            </a:r>
            <a:endParaRPr lang="en-US" dirty="0"/>
          </a:p>
        </p:txBody>
      </p:sp>
      <p:sp>
        <p:nvSpPr>
          <p:cNvPr id="3" name="Subtitle 2"/>
          <p:cNvSpPr>
            <a:spLocks noGrp="1"/>
          </p:cNvSpPr>
          <p:nvPr>
            <p:ph type="subTitle" idx="1"/>
          </p:nvPr>
        </p:nvSpPr>
        <p:spPr/>
        <p:txBody>
          <a:bodyPr/>
          <a:lstStyle/>
          <a:p>
            <a:r>
              <a:rPr lang="en-US" i="1" dirty="0"/>
              <a:t>A. </a:t>
            </a:r>
            <a:r>
              <a:rPr lang="en-US" i="1" dirty="0" err="1"/>
              <a:t>Hellschreiber</a:t>
            </a:r>
            <a:endParaRPr lang="en-US" dirty="0"/>
          </a:p>
          <a:p>
            <a:r>
              <a:rPr lang="en-US" sz="2800" b="1" i="1" dirty="0">
                <a:solidFill>
                  <a:srgbClr val="FFC000"/>
                </a:solidFill>
              </a:rPr>
              <a:t>B. PACTOR</a:t>
            </a:r>
            <a:endParaRPr lang="en-US" sz="2800" b="1" dirty="0">
              <a:solidFill>
                <a:srgbClr val="FFC000"/>
              </a:solidFill>
            </a:endParaRPr>
          </a:p>
          <a:p>
            <a:r>
              <a:rPr lang="en-US" i="1" dirty="0"/>
              <a:t>C. RTTY</a:t>
            </a:r>
            <a:endParaRPr lang="en-US" dirty="0"/>
          </a:p>
          <a:p>
            <a:r>
              <a:rPr lang="en-US" i="1" dirty="0"/>
              <a:t>D. AMTOR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11942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E2A06  </a:t>
            </a:r>
            <a:r>
              <a:rPr lang="en-US" dirty="0" smtClean="0">
                <a:latin typeface="Arial Black" panose="020B0A04020102020204" pitchFamily="34" charset="0"/>
              </a:rPr>
              <a:t>  On </a:t>
            </a:r>
            <a:r>
              <a:rPr lang="en-US" dirty="0">
                <a:latin typeface="Arial Black" panose="020B0A04020102020204" pitchFamily="34" charset="0"/>
              </a:rPr>
              <a:t>what band would a satellite receive signals if it were operating in mode U/V?</a:t>
            </a:r>
          </a:p>
        </p:txBody>
      </p:sp>
      <p:sp>
        <p:nvSpPr>
          <p:cNvPr id="3" name="Subtitle 2"/>
          <p:cNvSpPr>
            <a:spLocks noGrp="1"/>
          </p:cNvSpPr>
          <p:nvPr>
            <p:ph type="subTitle" idx="1"/>
          </p:nvPr>
        </p:nvSpPr>
        <p:spPr/>
        <p:txBody>
          <a:bodyPr/>
          <a:lstStyle/>
          <a:p>
            <a:r>
              <a:rPr lang="en-US" i="1" dirty="0"/>
              <a:t>A. </a:t>
            </a:r>
            <a:r>
              <a:rPr lang="en-US" i="1" dirty="0" smtClean="0"/>
              <a:t>435 MHz-438 </a:t>
            </a:r>
            <a:r>
              <a:rPr lang="en-US" i="1" dirty="0"/>
              <a:t>MHz</a:t>
            </a:r>
            <a:endParaRPr lang="en-US" dirty="0"/>
          </a:p>
          <a:p>
            <a:r>
              <a:rPr lang="en-US" i="1" dirty="0"/>
              <a:t>B. </a:t>
            </a:r>
            <a:r>
              <a:rPr lang="en-US" i="1" dirty="0" smtClean="0"/>
              <a:t>144 MHz-146 </a:t>
            </a:r>
            <a:r>
              <a:rPr lang="en-US" i="1" dirty="0"/>
              <a:t>MHz</a:t>
            </a:r>
            <a:endParaRPr lang="en-US" dirty="0"/>
          </a:p>
          <a:p>
            <a:r>
              <a:rPr lang="en-US" i="1" dirty="0"/>
              <a:t>C. </a:t>
            </a:r>
            <a:r>
              <a:rPr lang="en-US" i="1" dirty="0" smtClean="0"/>
              <a:t>50.0 MHz-50.2 </a:t>
            </a:r>
            <a:r>
              <a:rPr lang="en-US" i="1" dirty="0"/>
              <a:t>MHz</a:t>
            </a:r>
            <a:endParaRPr lang="en-US" dirty="0"/>
          </a:p>
          <a:p>
            <a:r>
              <a:rPr lang="en-US" i="1" dirty="0"/>
              <a:t>D. 29.5 </a:t>
            </a:r>
            <a:r>
              <a:rPr lang="en-US" i="1" dirty="0" smtClean="0"/>
              <a:t>MHz - 29.7 </a:t>
            </a:r>
            <a:r>
              <a:rPr lang="en-US" i="1" dirty="0"/>
              <a:t>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414640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E2E09  </a:t>
            </a:r>
            <a:r>
              <a:rPr lang="en-US" dirty="0" smtClean="0">
                <a:latin typeface="Arial Black" panose="020B0A04020102020204" pitchFamily="34" charset="0"/>
              </a:rPr>
              <a:t>  Which </a:t>
            </a:r>
            <a:r>
              <a:rPr lang="en-US" dirty="0">
                <a:latin typeface="Arial Black" panose="020B0A04020102020204" pitchFamily="34" charset="0"/>
              </a:rPr>
              <a:t>of the following HF digital modes uses variable-length coding for bandwidth efficiency?</a:t>
            </a:r>
          </a:p>
        </p:txBody>
      </p:sp>
      <p:sp>
        <p:nvSpPr>
          <p:cNvPr id="3" name="Subtitle 2"/>
          <p:cNvSpPr>
            <a:spLocks noGrp="1"/>
          </p:cNvSpPr>
          <p:nvPr>
            <p:ph type="subTitle" idx="1"/>
          </p:nvPr>
        </p:nvSpPr>
        <p:spPr/>
        <p:txBody>
          <a:bodyPr/>
          <a:lstStyle/>
          <a:p>
            <a:r>
              <a:rPr lang="en-US" i="1" dirty="0"/>
              <a:t>A. RTTY</a:t>
            </a:r>
            <a:endParaRPr lang="en-US" dirty="0"/>
          </a:p>
          <a:p>
            <a:r>
              <a:rPr lang="en-US" i="1" dirty="0"/>
              <a:t>B. PACTOR</a:t>
            </a:r>
            <a:endParaRPr lang="en-US" dirty="0"/>
          </a:p>
          <a:p>
            <a:r>
              <a:rPr lang="en-US" i="1" dirty="0"/>
              <a:t>C. MT63</a:t>
            </a:r>
            <a:endParaRPr lang="en-US" dirty="0"/>
          </a:p>
          <a:p>
            <a:r>
              <a:rPr lang="en-US" i="1" dirty="0"/>
              <a:t>D. PSK31</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935678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E2E09    Which of the following HF digital modes uses variable-length coding for bandwidth efficiency?</a:t>
            </a:r>
            <a:endParaRPr lang="en-US" dirty="0"/>
          </a:p>
        </p:txBody>
      </p:sp>
      <p:sp>
        <p:nvSpPr>
          <p:cNvPr id="3" name="Subtitle 2"/>
          <p:cNvSpPr>
            <a:spLocks noGrp="1"/>
          </p:cNvSpPr>
          <p:nvPr>
            <p:ph type="subTitle" idx="1"/>
          </p:nvPr>
        </p:nvSpPr>
        <p:spPr/>
        <p:txBody>
          <a:bodyPr/>
          <a:lstStyle/>
          <a:p>
            <a:r>
              <a:rPr lang="en-US" i="1" dirty="0"/>
              <a:t>A. RTTY</a:t>
            </a:r>
            <a:endParaRPr lang="en-US" dirty="0"/>
          </a:p>
          <a:p>
            <a:r>
              <a:rPr lang="en-US" i="1" dirty="0"/>
              <a:t>B. PACTOR</a:t>
            </a:r>
            <a:endParaRPr lang="en-US" dirty="0"/>
          </a:p>
          <a:p>
            <a:r>
              <a:rPr lang="en-US" i="1" dirty="0"/>
              <a:t>C. MT63</a:t>
            </a:r>
            <a:endParaRPr lang="en-US" dirty="0"/>
          </a:p>
          <a:p>
            <a:r>
              <a:rPr lang="en-US" sz="2800" b="1" i="1" dirty="0">
                <a:solidFill>
                  <a:srgbClr val="FFC000"/>
                </a:solidFill>
              </a:rPr>
              <a:t>D. PSK31</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811092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E2E10  </a:t>
            </a:r>
            <a:r>
              <a:rPr lang="en-US" dirty="0" smtClean="0">
                <a:latin typeface="Arial Black" panose="020B0A04020102020204" pitchFamily="34" charset="0"/>
              </a:rPr>
              <a:t>  Which </a:t>
            </a:r>
            <a:r>
              <a:rPr lang="en-US" dirty="0">
                <a:latin typeface="Arial Black" panose="020B0A04020102020204" pitchFamily="34" charset="0"/>
              </a:rPr>
              <a:t>of these digital </a:t>
            </a:r>
            <a:r>
              <a:rPr lang="en-US" dirty="0" smtClean="0">
                <a:latin typeface="Arial Black" panose="020B0A04020102020204" pitchFamily="34" charset="0"/>
              </a:rPr>
              <a:t>modes </a:t>
            </a:r>
            <a:r>
              <a:rPr lang="en-US" dirty="0">
                <a:latin typeface="Arial Black" panose="020B0A04020102020204" pitchFamily="34" charset="0"/>
              </a:rPr>
              <a:t>has the narrowest bandwidth?</a:t>
            </a:r>
          </a:p>
        </p:txBody>
      </p:sp>
      <p:sp>
        <p:nvSpPr>
          <p:cNvPr id="3" name="Subtitle 2"/>
          <p:cNvSpPr>
            <a:spLocks noGrp="1"/>
          </p:cNvSpPr>
          <p:nvPr>
            <p:ph type="subTitle" idx="1"/>
          </p:nvPr>
        </p:nvSpPr>
        <p:spPr/>
        <p:txBody>
          <a:bodyPr/>
          <a:lstStyle/>
          <a:p>
            <a:r>
              <a:rPr lang="en-US" i="1" dirty="0"/>
              <a:t>A. MFSK16</a:t>
            </a:r>
            <a:endParaRPr lang="en-US" dirty="0"/>
          </a:p>
          <a:p>
            <a:r>
              <a:rPr lang="en-US" i="1" dirty="0"/>
              <a:t>B. </a:t>
            </a:r>
            <a:r>
              <a:rPr lang="en-US" i="1" dirty="0" smtClean="0"/>
              <a:t>170 Hz </a:t>
            </a:r>
            <a:r>
              <a:rPr lang="en-US" i="1" dirty="0"/>
              <a:t>shift, 45 baud RTTY</a:t>
            </a:r>
            <a:endParaRPr lang="en-US" dirty="0"/>
          </a:p>
          <a:p>
            <a:r>
              <a:rPr lang="en-US" i="1" dirty="0"/>
              <a:t>C. PSK31</a:t>
            </a:r>
            <a:endParaRPr lang="en-US" dirty="0"/>
          </a:p>
          <a:p>
            <a:r>
              <a:rPr lang="en-US" i="1" dirty="0"/>
              <a:t>D. 300-baud packet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583256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E2E10    Which of these digital modes has the narrowest bandwidth?</a:t>
            </a:r>
            <a:endParaRPr lang="en-US" dirty="0"/>
          </a:p>
        </p:txBody>
      </p:sp>
      <p:sp>
        <p:nvSpPr>
          <p:cNvPr id="3" name="Subtitle 2"/>
          <p:cNvSpPr>
            <a:spLocks noGrp="1"/>
          </p:cNvSpPr>
          <p:nvPr>
            <p:ph type="subTitle" idx="1"/>
          </p:nvPr>
        </p:nvSpPr>
        <p:spPr/>
        <p:txBody>
          <a:bodyPr/>
          <a:lstStyle/>
          <a:p>
            <a:r>
              <a:rPr lang="en-US" i="1" dirty="0"/>
              <a:t>A. MFSK16</a:t>
            </a:r>
            <a:endParaRPr lang="en-US" dirty="0"/>
          </a:p>
          <a:p>
            <a:r>
              <a:rPr lang="en-US" i="1" dirty="0"/>
              <a:t>B. </a:t>
            </a:r>
            <a:r>
              <a:rPr lang="en-US" i="1" dirty="0" smtClean="0"/>
              <a:t>170 Hz </a:t>
            </a:r>
            <a:r>
              <a:rPr lang="en-US" i="1" dirty="0"/>
              <a:t>shift, 45 baud RTTY</a:t>
            </a:r>
            <a:endParaRPr lang="en-US" dirty="0"/>
          </a:p>
          <a:p>
            <a:r>
              <a:rPr lang="en-US" sz="2800" b="1" i="1" dirty="0">
                <a:solidFill>
                  <a:srgbClr val="FFC000"/>
                </a:solidFill>
              </a:rPr>
              <a:t>C. PSK31</a:t>
            </a:r>
            <a:endParaRPr lang="en-US" sz="2800" b="1" dirty="0">
              <a:solidFill>
                <a:srgbClr val="FFC000"/>
              </a:solidFill>
            </a:endParaRPr>
          </a:p>
          <a:p>
            <a:r>
              <a:rPr lang="en-US" i="1" dirty="0"/>
              <a:t>D. 300-baud packet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4525551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E2E11  </a:t>
            </a:r>
            <a:r>
              <a:rPr lang="en-US" dirty="0" smtClean="0">
                <a:latin typeface="Arial Black" panose="020B0A04020102020204" pitchFamily="34" charset="0"/>
              </a:rPr>
              <a:t>   What </a:t>
            </a:r>
            <a:r>
              <a:rPr lang="en-US" dirty="0">
                <a:latin typeface="Arial Black" panose="020B0A04020102020204" pitchFamily="34" charset="0"/>
              </a:rPr>
              <a:t>is the difference between direct FSK and audio FSK?</a:t>
            </a:r>
          </a:p>
        </p:txBody>
      </p:sp>
      <p:sp>
        <p:nvSpPr>
          <p:cNvPr id="3" name="Subtitle 2"/>
          <p:cNvSpPr>
            <a:spLocks noGrp="1"/>
          </p:cNvSpPr>
          <p:nvPr>
            <p:ph type="subTitle" idx="1"/>
          </p:nvPr>
        </p:nvSpPr>
        <p:spPr>
          <a:xfrm>
            <a:off x="762000" y="1905000"/>
            <a:ext cx="7696200" cy="4267200"/>
          </a:xfrm>
        </p:spPr>
        <p:txBody>
          <a:bodyPr/>
          <a:lstStyle/>
          <a:p>
            <a:r>
              <a:rPr lang="en-US" i="1" dirty="0"/>
              <a:t>A. Direct FSK applies the data signal to the transmitter VFO</a:t>
            </a:r>
            <a:endParaRPr lang="en-US" dirty="0"/>
          </a:p>
          <a:p>
            <a:r>
              <a:rPr lang="en-US" i="1" dirty="0"/>
              <a:t>B. Audio FSK has a superior frequency response</a:t>
            </a:r>
            <a:endParaRPr lang="en-US" dirty="0"/>
          </a:p>
          <a:p>
            <a:r>
              <a:rPr lang="en-US" i="1" dirty="0"/>
              <a:t>C. Direct FSK uses a DC-coupled data connection</a:t>
            </a:r>
            <a:endParaRPr lang="en-US" dirty="0"/>
          </a:p>
          <a:p>
            <a:r>
              <a:rPr lang="en-US" i="1" dirty="0"/>
              <a:t>D. Audio FSK can be performed anywhere in the transmit chain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691876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E2E11     What is the difference between direct FSK and audio FSK?</a:t>
            </a:r>
            <a:endParaRPr lang="en-US" dirty="0"/>
          </a:p>
        </p:txBody>
      </p:sp>
      <p:sp>
        <p:nvSpPr>
          <p:cNvPr id="3" name="Subtitle 2"/>
          <p:cNvSpPr>
            <a:spLocks noGrp="1"/>
          </p:cNvSpPr>
          <p:nvPr>
            <p:ph type="subTitle" idx="1"/>
          </p:nvPr>
        </p:nvSpPr>
        <p:spPr>
          <a:xfrm>
            <a:off x="762000" y="1905000"/>
            <a:ext cx="7696200" cy="4267200"/>
          </a:xfrm>
        </p:spPr>
        <p:txBody>
          <a:bodyPr/>
          <a:lstStyle/>
          <a:p>
            <a:r>
              <a:rPr lang="en-US" sz="2800" b="1" i="1" dirty="0">
                <a:solidFill>
                  <a:srgbClr val="FFC000"/>
                </a:solidFill>
              </a:rPr>
              <a:t>A. Direct FSK applies the data signal to the transmitter VFO</a:t>
            </a:r>
            <a:endParaRPr lang="en-US" sz="2800" b="1" dirty="0">
              <a:solidFill>
                <a:srgbClr val="FFC000"/>
              </a:solidFill>
            </a:endParaRPr>
          </a:p>
          <a:p>
            <a:r>
              <a:rPr lang="en-US" i="1" dirty="0"/>
              <a:t>B. Audio FSK has a superior frequency response</a:t>
            </a:r>
            <a:endParaRPr lang="en-US" dirty="0"/>
          </a:p>
          <a:p>
            <a:r>
              <a:rPr lang="en-US" i="1" dirty="0"/>
              <a:t>C. Direct FSK uses a DC-coupled data connection</a:t>
            </a:r>
            <a:endParaRPr lang="en-US" dirty="0"/>
          </a:p>
          <a:p>
            <a:r>
              <a:rPr lang="en-US" i="1" dirty="0"/>
              <a:t>D. Audio FSK can be performed anywhere in the transmit chain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876246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E2E12 </a:t>
            </a:r>
            <a:r>
              <a:rPr lang="en-US" dirty="0" smtClean="0">
                <a:latin typeface="Arial Black" panose="020B0A04020102020204" pitchFamily="34" charset="0"/>
              </a:rPr>
              <a:t>   Which </a:t>
            </a:r>
            <a:r>
              <a:rPr lang="en-US" dirty="0">
                <a:latin typeface="Arial Black" panose="020B0A04020102020204" pitchFamily="34" charset="0"/>
              </a:rPr>
              <a:t>type of control is used by stations using the Automatic Link Enable (ALE) protocol?</a:t>
            </a:r>
          </a:p>
        </p:txBody>
      </p:sp>
      <p:sp>
        <p:nvSpPr>
          <p:cNvPr id="3" name="Subtitle 2"/>
          <p:cNvSpPr>
            <a:spLocks noGrp="1"/>
          </p:cNvSpPr>
          <p:nvPr>
            <p:ph type="subTitle" idx="1"/>
          </p:nvPr>
        </p:nvSpPr>
        <p:spPr/>
        <p:txBody>
          <a:bodyPr/>
          <a:lstStyle/>
          <a:p>
            <a:r>
              <a:rPr lang="en-US" i="1" dirty="0"/>
              <a:t>A. Local</a:t>
            </a:r>
          </a:p>
          <a:p>
            <a:r>
              <a:rPr lang="en-US" i="1" dirty="0"/>
              <a:t>B. Remote</a:t>
            </a:r>
          </a:p>
          <a:p>
            <a:r>
              <a:rPr lang="en-US" i="1" dirty="0"/>
              <a:t>C. Automatic</a:t>
            </a:r>
          </a:p>
          <a:p>
            <a:r>
              <a:rPr lang="en-US" i="1" dirty="0"/>
              <a:t>D. ALE can use any type of control</a:t>
            </a:r>
          </a:p>
        </p:txBody>
      </p:sp>
      <p:sp>
        <p:nvSpPr>
          <p:cNvPr id="4" name="Slide Number Placeholder 3"/>
          <p:cNvSpPr>
            <a:spLocks noGrp="1"/>
          </p:cNvSpPr>
          <p:nvPr>
            <p:ph type="sldNum" sz="quarter" idx="12"/>
          </p:nvPr>
        </p:nvSpPr>
        <p:spPr/>
        <p:txBody>
          <a:bodyPr/>
          <a:lstStyle/>
          <a:p>
            <a:fld id="{5A2483EB-AB9C-40AC-9AA1-C2AD9590A9DB}" type="slidenum">
              <a:rPr lang="en-US" smtClean="0"/>
              <a:t>156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757462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E2E12 </a:t>
            </a:r>
            <a:r>
              <a:rPr lang="en-US" dirty="0" smtClean="0">
                <a:latin typeface="Arial Black" panose="020B0A04020102020204" pitchFamily="34" charset="0"/>
              </a:rPr>
              <a:t>   Which </a:t>
            </a:r>
            <a:r>
              <a:rPr lang="en-US" dirty="0">
                <a:latin typeface="Arial Black" panose="020B0A04020102020204" pitchFamily="34" charset="0"/>
              </a:rPr>
              <a:t>type of control is used by stations using the Automatic Link Enable (ALE) protocol?</a:t>
            </a:r>
          </a:p>
        </p:txBody>
      </p:sp>
      <p:sp>
        <p:nvSpPr>
          <p:cNvPr id="3" name="Subtitle 2"/>
          <p:cNvSpPr>
            <a:spLocks noGrp="1"/>
          </p:cNvSpPr>
          <p:nvPr>
            <p:ph type="subTitle" idx="1"/>
          </p:nvPr>
        </p:nvSpPr>
        <p:spPr/>
        <p:txBody>
          <a:bodyPr/>
          <a:lstStyle/>
          <a:p>
            <a:r>
              <a:rPr lang="en-US" i="1" dirty="0"/>
              <a:t>A. Local</a:t>
            </a:r>
          </a:p>
          <a:p>
            <a:r>
              <a:rPr lang="en-US" i="1" dirty="0"/>
              <a:t>B. Remote</a:t>
            </a:r>
          </a:p>
          <a:p>
            <a:r>
              <a:rPr lang="en-US" sz="2800" b="1" i="1" dirty="0">
                <a:solidFill>
                  <a:srgbClr val="FFC000"/>
                </a:solidFill>
              </a:rPr>
              <a:t>C. Automatic</a:t>
            </a:r>
          </a:p>
          <a:p>
            <a:r>
              <a:rPr lang="en-US" i="1" dirty="0"/>
              <a:t>D. ALE can use any type of control</a:t>
            </a:r>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5552050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E2E13 </a:t>
            </a:r>
            <a:r>
              <a:rPr lang="en-US" dirty="0" smtClean="0">
                <a:latin typeface="Arial Black" panose="020B0A04020102020204" pitchFamily="34" charset="0"/>
              </a:rPr>
              <a:t>   Which </a:t>
            </a:r>
            <a:r>
              <a:rPr lang="en-US" dirty="0">
                <a:latin typeface="Arial Black" panose="020B0A04020102020204" pitchFamily="34" charset="0"/>
              </a:rPr>
              <a:t>of the following is a possible reason that attempts to initiate contact with a digital station on a clear frequency are unsuccessful?</a:t>
            </a:r>
          </a:p>
        </p:txBody>
      </p:sp>
      <p:sp>
        <p:nvSpPr>
          <p:cNvPr id="3" name="Subtitle 2"/>
          <p:cNvSpPr>
            <a:spLocks noGrp="1"/>
          </p:cNvSpPr>
          <p:nvPr>
            <p:ph type="subTitle" idx="1"/>
          </p:nvPr>
        </p:nvSpPr>
        <p:spPr>
          <a:xfrm>
            <a:off x="1371600" y="2667000"/>
            <a:ext cx="6400800" cy="3505200"/>
          </a:xfrm>
        </p:spPr>
        <p:txBody>
          <a:bodyPr>
            <a:normAutofit/>
          </a:bodyPr>
          <a:lstStyle/>
          <a:p>
            <a:r>
              <a:rPr lang="en-US" i="1" dirty="0"/>
              <a:t>A. Your transmit frequency is incorrect</a:t>
            </a:r>
          </a:p>
          <a:p>
            <a:r>
              <a:rPr lang="en-US" i="1" dirty="0"/>
              <a:t>B. The protocol version you are using is not the supported by the digital station</a:t>
            </a:r>
          </a:p>
          <a:p>
            <a:r>
              <a:rPr lang="en-US" i="1" dirty="0"/>
              <a:t>C. Another station you are unable to hear is using the frequency</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273873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E2E13 </a:t>
            </a:r>
            <a:r>
              <a:rPr lang="en-US" dirty="0" smtClean="0">
                <a:latin typeface="Arial Black" panose="020B0A04020102020204" pitchFamily="34" charset="0"/>
              </a:rPr>
              <a:t>   Which </a:t>
            </a:r>
            <a:r>
              <a:rPr lang="en-US" dirty="0">
                <a:latin typeface="Arial Black" panose="020B0A04020102020204" pitchFamily="34" charset="0"/>
              </a:rPr>
              <a:t>of the following is a possible reason that attempts to initiate contact with a digital station on a clear frequency are unsuccessful?</a:t>
            </a:r>
          </a:p>
        </p:txBody>
      </p:sp>
      <p:sp>
        <p:nvSpPr>
          <p:cNvPr id="3" name="Subtitle 2"/>
          <p:cNvSpPr>
            <a:spLocks noGrp="1"/>
          </p:cNvSpPr>
          <p:nvPr>
            <p:ph type="subTitle" idx="1"/>
          </p:nvPr>
        </p:nvSpPr>
        <p:spPr>
          <a:xfrm>
            <a:off x="1371600" y="2667000"/>
            <a:ext cx="6400800" cy="3505200"/>
          </a:xfrm>
        </p:spPr>
        <p:txBody>
          <a:bodyPr>
            <a:normAutofit/>
          </a:bodyPr>
          <a:lstStyle/>
          <a:p>
            <a:r>
              <a:rPr lang="en-US" i="1" dirty="0"/>
              <a:t>A. Your transmit frequency is incorrect</a:t>
            </a:r>
          </a:p>
          <a:p>
            <a:r>
              <a:rPr lang="en-US" i="1" dirty="0"/>
              <a:t>B. The protocol version you are using is not the supported by the digital station</a:t>
            </a:r>
          </a:p>
          <a:p>
            <a:r>
              <a:rPr lang="en-US" i="1" dirty="0"/>
              <a:t>C. Another station you are unable to hear is using the frequency</a:t>
            </a:r>
          </a:p>
          <a:p>
            <a:r>
              <a:rPr lang="en-US" sz="2800" b="1" i="1" dirty="0">
                <a:solidFill>
                  <a:srgbClr val="FFC000"/>
                </a:solidFill>
              </a:rPr>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169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E2A06    On what band would a satellite receive signals if it were operating in mode U/V?</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a:t>
            </a:r>
            <a:r>
              <a:rPr lang="en-US" sz="2800" b="1" i="1" dirty="0" smtClean="0">
                <a:solidFill>
                  <a:srgbClr val="FFC000"/>
                </a:solidFill>
              </a:rPr>
              <a:t>435 MHz-438 </a:t>
            </a:r>
            <a:r>
              <a:rPr lang="en-US" sz="2800" b="1" i="1" dirty="0">
                <a:solidFill>
                  <a:srgbClr val="FFC000"/>
                </a:solidFill>
              </a:rPr>
              <a:t>MHz</a:t>
            </a:r>
            <a:endParaRPr lang="en-US" sz="2800" b="1" dirty="0">
              <a:solidFill>
                <a:srgbClr val="FFC000"/>
              </a:solidFill>
            </a:endParaRPr>
          </a:p>
          <a:p>
            <a:r>
              <a:rPr lang="en-US" i="1" dirty="0"/>
              <a:t>B. </a:t>
            </a:r>
            <a:r>
              <a:rPr lang="en-US" i="1" dirty="0" smtClean="0"/>
              <a:t>144 MHz-146 </a:t>
            </a:r>
            <a:r>
              <a:rPr lang="en-US" i="1" dirty="0"/>
              <a:t>MHz</a:t>
            </a:r>
            <a:endParaRPr lang="en-US" dirty="0"/>
          </a:p>
          <a:p>
            <a:r>
              <a:rPr lang="en-US" i="1" dirty="0"/>
              <a:t>C. </a:t>
            </a:r>
            <a:r>
              <a:rPr lang="en-US" i="1" dirty="0" smtClean="0"/>
              <a:t>50.0 MHz-50.2 </a:t>
            </a:r>
            <a:r>
              <a:rPr lang="en-US" i="1" dirty="0"/>
              <a:t>MHz</a:t>
            </a:r>
            <a:endParaRPr lang="en-US" dirty="0"/>
          </a:p>
          <a:p>
            <a:r>
              <a:rPr lang="en-US" i="1" dirty="0"/>
              <a:t>D. 29.5 </a:t>
            </a:r>
            <a:r>
              <a:rPr lang="en-US" i="1" dirty="0" smtClean="0"/>
              <a:t>MHz - </a:t>
            </a:r>
            <a:r>
              <a:rPr lang="en-US" i="1" dirty="0"/>
              <a:t>29.7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56047125"/>
              </p:ext>
            </p:extLst>
          </p:nvPr>
        </p:nvGraphicFramePr>
        <p:xfrm>
          <a:off x="4953000" y="4114800"/>
          <a:ext cx="3505200" cy="1737360"/>
        </p:xfrm>
        <a:graphic>
          <a:graphicData uri="http://schemas.openxmlformats.org/drawingml/2006/table">
            <a:tbl>
              <a:tblPr firstRow="1" bandRow="1">
                <a:tableStyleId>{5C22544A-7EE6-4342-B048-85BDC9FD1C3A}</a:tableStyleId>
              </a:tblPr>
              <a:tblGrid>
                <a:gridCol w="1168400"/>
                <a:gridCol w="1168400"/>
                <a:gridCol w="1168400"/>
              </a:tblGrid>
              <a:tr h="495434">
                <a:tc>
                  <a:txBody>
                    <a:bodyPr/>
                    <a:lstStyle/>
                    <a:p>
                      <a:pPr algn="ctr"/>
                      <a:r>
                        <a:rPr lang="en-US" sz="1400" dirty="0" smtClean="0"/>
                        <a:t>Mode</a:t>
                      </a:r>
                      <a:endParaRPr lang="en-US" sz="1400" dirty="0"/>
                    </a:p>
                  </a:txBody>
                  <a:tcPr/>
                </a:tc>
                <a:tc>
                  <a:txBody>
                    <a:bodyPr/>
                    <a:lstStyle/>
                    <a:p>
                      <a:pPr algn="ctr"/>
                      <a:r>
                        <a:rPr lang="en-US" sz="1400" dirty="0" smtClean="0"/>
                        <a:t>Satellite Receiving</a:t>
                      </a:r>
                      <a:endParaRPr lang="en-US" sz="1400" dirty="0"/>
                    </a:p>
                  </a:txBody>
                  <a:tcPr/>
                </a:tc>
                <a:tc>
                  <a:txBody>
                    <a:bodyPr/>
                    <a:lstStyle/>
                    <a:p>
                      <a:pPr algn="ctr"/>
                      <a:r>
                        <a:rPr lang="en-US" sz="1400" dirty="0" smtClean="0"/>
                        <a:t>Satellite</a:t>
                      </a:r>
                      <a:r>
                        <a:rPr lang="en-US" sz="1400" baseline="0" dirty="0" smtClean="0"/>
                        <a:t> Trans</a:t>
                      </a:r>
                      <a:endParaRPr lang="en-US" sz="1400" dirty="0"/>
                    </a:p>
                  </a:txBody>
                  <a:tcPr/>
                </a:tc>
              </a:tr>
              <a:tr h="291432">
                <a:tc>
                  <a:txBody>
                    <a:bodyPr/>
                    <a:lstStyle/>
                    <a:p>
                      <a:pPr algn="ctr"/>
                      <a:r>
                        <a:rPr lang="en-US" sz="1400" dirty="0" smtClean="0"/>
                        <a:t>V/H</a:t>
                      </a:r>
                      <a:endParaRPr lang="en-US" sz="1400" dirty="0"/>
                    </a:p>
                  </a:txBody>
                  <a:tcPr/>
                </a:tc>
                <a:tc>
                  <a:txBody>
                    <a:bodyPr/>
                    <a:lstStyle/>
                    <a:p>
                      <a:pPr algn="ctr"/>
                      <a:r>
                        <a:rPr lang="en-US" sz="1400" dirty="0" smtClean="0"/>
                        <a:t>VHF</a:t>
                      </a:r>
                      <a:endParaRPr lang="en-US" sz="1400" dirty="0"/>
                    </a:p>
                  </a:txBody>
                  <a:tcPr/>
                </a:tc>
                <a:tc>
                  <a:txBody>
                    <a:bodyPr/>
                    <a:lstStyle/>
                    <a:p>
                      <a:pPr algn="ctr"/>
                      <a:r>
                        <a:rPr lang="en-US" sz="1400" dirty="0" smtClean="0"/>
                        <a:t>HF</a:t>
                      </a:r>
                      <a:endParaRPr lang="en-US" sz="1400" dirty="0"/>
                    </a:p>
                  </a:txBody>
                  <a:tcPr/>
                </a:tc>
              </a:tr>
              <a:tr h="291432">
                <a:tc>
                  <a:txBody>
                    <a:bodyPr/>
                    <a:lstStyle/>
                    <a:p>
                      <a:pPr algn="ctr"/>
                      <a:r>
                        <a:rPr lang="en-US" sz="1400" dirty="0" smtClean="0"/>
                        <a:t>U/V</a:t>
                      </a:r>
                      <a:endParaRPr lang="en-US" sz="1400" dirty="0"/>
                    </a:p>
                  </a:txBody>
                  <a:tcPr/>
                </a:tc>
                <a:tc>
                  <a:txBody>
                    <a:bodyPr/>
                    <a:lstStyle/>
                    <a:p>
                      <a:pPr algn="ctr"/>
                      <a:r>
                        <a:rPr lang="en-US" sz="1400" dirty="0" smtClean="0"/>
                        <a:t>UHF</a:t>
                      </a:r>
                      <a:endParaRPr lang="en-US" sz="1400" dirty="0"/>
                    </a:p>
                  </a:txBody>
                  <a:tcPr/>
                </a:tc>
                <a:tc>
                  <a:txBody>
                    <a:bodyPr/>
                    <a:lstStyle/>
                    <a:p>
                      <a:pPr algn="ctr"/>
                      <a:r>
                        <a:rPr lang="en-US" sz="1400" dirty="0" smtClean="0"/>
                        <a:t>VHF</a:t>
                      </a:r>
                      <a:endParaRPr lang="en-US" sz="1400" dirty="0"/>
                    </a:p>
                  </a:txBody>
                  <a:tcPr/>
                </a:tc>
              </a:tr>
              <a:tr h="291432">
                <a:tc>
                  <a:txBody>
                    <a:bodyPr/>
                    <a:lstStyle/>
                    <a:p>
                      <a:pPr algn="ctr"/>
                      <a:r>
                        <a:rPr lang="en-US" sz="1400" dirty="0" smtClean="0"/>
                        <a:t>V/U</a:t>
                      </a:r>
                      <a:endParaRPr lang="en-US" sz="1400" dirty="0"/>
                    </a:p>
                  </a:txBody>
                  <a:tcPr/>
                </a:tc>
                <a:tc>
                  <a:txBody>
                    <a:bodyPr/>
                    <a:lstStyle/>
                    <a:p>
                      <a:pPr algn="ctr"/>
                      <a:r>
                        <a:rPr lang="en-US" sz="1400" dirty="0" smtClean="0"/>
                        <a:t>VHF</a:t>
                      </a:r>
                      <a:endParaRPr lang="en-US" sz="1400" dirty="0"/>
                    </a:p>
                  </a:txBody>
                  <a:tcPr/>
                </a:tc>
                <a:tc>
                  <a:txBody>
                    <a:bodyPr/>
                    <a:lstStyle/>
                    <a:p>
                      <a:pPr algn="ctr"/>
                      <a:r>
                        <a:rPr lang="en-US" sz="1400" dirty="0" smtClean="0"/>
                        <a:t>UHF</a:t>
                      </a:r>
                      <a:endParaRPr lang="en-US" sz="1400" dirty="0"/>
                    </a:p>
                  </a:txBody>
                  <a:tcPr/>
                </a:tc>
              </a:tr>
              <a:tr h="291432">
                <a:tc>
                  <a:txBody>
                    <a:bodyPr/>
                    <a:lstStyle/>
                    <a:p>
                      <a:pPr algn="ctr"/>
                      <a:r>
                        <a:rPr lang="en-US" sz="1400" dirty="0" smtClean="0"/>
                        <a:t>L/U</a:t>
                      </a:r>
                      <a:endParaRPr lang="en-US" sz="1400" dirty="0"/>
                    </a:p>
                  </a:txBody>
                  <a:tcPr/>
                </a:tc>
                <a:tc>
                  <a:txBody>
                    <a:bodyPr/>
                    <a:lstStyle/>
                    <a:p>
                      <a:pPr algn="ctr"/>
                      <a:r>
                        <a:rPr lang="en-US" sz="1400" dirty="0" smtClean="0"/>
                        <a:t>L-Band</a:t>
                      </a:r>
                      <a:endParaRPr lang="en-US" sz="1400" dirty="0"/>
                    </a:p>
                  </a:txBody>
                  <a:tcPr/>
                </a:tc>
                <a:tc>
                  <a:txBody>
                    <a:bodyPr/>
                    <a:lstStyle/>
                    <a:p>
                      <a:pPr algn="ctr"/>
                      <a:r>
                        <a:rPr lang="en-US" sz="1400" dirty="0" smtClean="0"/>
                        <a:t>UHF</a:t>
                      </a:r>
                      <a:endParaRPr lang="en-US" sz="1400" dirty="0"/>
                    </a:p>
                  </a:txBody>
                  <a:tcPr/>
                </a:tc>
              </a:tr>
            </a:tbl>
          </a:graphicData>
        </a:graphic>
      </p:graphicFrame>
    </p:spTree>
    <p:extLst>
      <p:ext uri="{BB962C8B-B14F-4D97-AF65-F5344CB8AC3E}">
        <p14:creationId xmlns:p14="http://schemas.microsoft.com/office/powerpoint/2010/main" val="6920589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4290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a:t>
            </a:r>
            <a:r>
              <a:rPr lang="en-US" dirty="0">
                <a:latin typeface="Arial Black" panose="020B0A04020102020204" pitchFamily="34" charset="0"/>
              </a:rPr>
              <a:t>E2 </a:t>
            </a:r>
          </a:p>
        </p:txBody>
      </p:sp>
      <p:sp>
        <p:nvSpPr>
          <p:cNvPr id="3" name="Subtitle 2"/>
          <p:cNvSpPr>
            <a:spLocks noGrp="1"/>
          </p:cNvSpPr>
          <p:nvPr>
            <p:ph type="subTitle" idx="1"/>
          </p:nvPr>
        </p:nvSpPr>
        <p:spPr>
          <a:xfrm>
            <a:off x="1371600" y="3352800"/>
            <a:ext cx="6400800" cy="2819400"/>
          </a:xfrm>
        </p:spPr>
        <p:txBody>
          <a:bodyPr/>
          <a:lstStyle/>
          <a:p>
            <a:pPr algn="ctr"/>
            <a:r>
              <a:rPr lang="en-US" dirty="0"/>
              <a:t>OPERATING PROCEDURES </a:t>
            </a:r>
            <a:endParaRPr lang="en-US" dirty="0" smtClean="0"/>
          </a:p>
          <a:p>
            <a:pPr algn="ctr"/>
            <a:endParaRPr lang="en-US" dirty="0"/>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160</a:t>
            </a:fld>
            <a:endParaRPr lang="en-US"/>
          </a:p>
        </p:txBody>
      </p:sp>
    </p:spTree>
    <p:extLst>
      <p:ext uri="{BB962C8B-B14F-4D97-AF65-F5344CB8AC3E}">
        <p14:creationId xmlns:p14="http://schemas.microsoft.com/office/powerpoint/2010/main" val="40937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E2A07  </a:t>
            </a:r>
            <a:r>
              <a:rPr lang="en-US" dirty="0" smtClean="0">
                <a:latin typeface="Arial Black" panose="020B0A04020102020204" pitchFamily="34" charset="0"/>
              </a:rPr>
              <a:t>  Which </a:t>
            </a:r>
            <a:r>
              <a:rPr lang="en-US" dirty="0">
                <a:latin typeface="Arial Black" panose="020B0A04020102020204" pitchFamily="34" charset="0"/>
              </a:rPr>
              <a:t>of the following types of signals can be relayed through a linear transponder?</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FM and CW</a:t>
            </a:r>
            <a:endParaRPr lang="en-US" dirty="0"/>
          </a:p>
          <a:p>
            <a:r>
              <a:rPr lang="en-US" i="1" dirty="0"/>
              <a:t>B. SSB and SSTV</a:t>
            </a:r>
            <a:endParaRPr lang="en-US" dirty="0"/>
          </a:p>
          <a:p>
            <a:r>
              <a:rPr lang="en-US" i="1" dirty="0"/>
              <a:t>C. PSK and Packet</a:t>
            </a:r>
            <a:endParaRPr lang="en-US" dirty="0"/>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1293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E2A07    Which of the following types of signals can be relayed through a linear transponder?</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i="1" dirty="0"/>
              <a:t>A. FM and CW</a:t>
            </a:r>
            <a:endParaRPr lang="en-US" dirty="0"/>
          </a:p>
          <a:p>
            <a:r>
              <a:rPr lang="en-US" i="1" dirty="0"/>
              <a:t>B. SSB and SSTV</a:t>
            </a:r>
            <a:endParaRPr lang="en-US" dirty="0"/>
          </a:p>
          <a:p>
            <a:r>
              <a:rPr lang="en-US" i="1" dirty="0"/>
              <a:t>C. PSK and Packet</a:t>
            </a:r>
            <a:endParaRPr lang="en-US" dirty="0"/>
          </a:p>
          <a:p>
            <a:r>
              <a:rPr lang="en-US" sz="2800" b="1" i="1" dirty="0">
                <a:solidFill>
                  <a:srgbClr val="FFC000"/>
                </a:solidFill>
              </a:rPr>
              <a:t>D. All of these choices are correct</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2145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E2A08  </a:t>
            </a:r>
            <a:r>
              <a:rPr lang="en-US" dirty="0" smtClean="0">
                <a:latin typeface="Arial Black" panose="020B0A04020102020204" pitchFamily="34" charset="0"/>
              </a:rPr>
              <a:t>  Why </a:t>
            </a:r>
            <a:r>
              <a:rPr lang="en-US" dirty="0">
                <a:latin typeface="Arial Black" panose="020B0A04020102020204" pitchFamily="34" charset="0"/>
              </a:rPr>
              <a:t>should effective radiated power to a satellite which uses a linear transponder be limited?</a:t>
            </a:r>
          </a:p>
        </p:txBody>
      </p:sp>
      <p:sp>
        <p:nvSpPr>
          <p:cNvPr id="3" name="Subtitle 2"/>
          <p:cNvSpPr>
            <a:spLocks noGrp="1"/>
          </p:cNvSpPr>
          <p:nvPr>
            <p:ph type="subTitle" idx="1"/>
          </p:nvPr>
        </p:nvSpPr>
        <p:spPr>
          <a:xfrm>
            <a:off x="990600" y="1981200"/>
            <a:ext cx="7315200" cy="4191000"/>
          </a:xfrm>
        </p:spPr>
        <p:txBody>
          <a:bodyPr/>
          <a:lstStyle/>
          <a:p>
            <a:r>
              <a:rPr lang="en-US" i="1" dirty="0"/>
              <a:t>A. To prevent creating errors in the satellite telemetry</a:t>
            </a:r>
            <a:endParaRPr lang="en-US" dirty="0"/>
          </a:p>
          <a:p>
            <a:r>
              <a:rPr lang="en-US" i="1" dirty="0"/>
              <a:t>B. To avoid reducing the downlink power to all other users</a:t>
            </a:r>
            <a:endParaRPr lang="en-US" dirty="0"/>
          </a:p>
          <a:p>
            <a:r>
              <a:rPr lang="en-US" i="1" dirty="0"/>
              <a:t>C. To prevent the satellite from emitting </a:t>
            </a:r>
            <a:r>
              <a:rPr lang="en-US" i="1" dirty="0" smtClean="0"/>
              <a:t>out-of-band </a:t>
            </a:r>
            <a:r>
              <a:rPr lang="en-US" i="1" dirty="0"/>
              <a:t>signals</a:t>
            </a:r>
            <a:endParaRPr lang="en-US" dirty="0"/>
          </a:p>
          <a:p>
            <a:r>
              <a:rPr lang="en-US" i="1" dirty="0"/>
              <a:t>D. To avoid interfering with terrestrial QSOs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14128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7772400" cy="5638800"/>
          </a:xfrm>
        </p:spPr>
        <p:txBody>
          <a:bodyPr>
            <a:normAutofit fontScale="92500" lnSpcReduction="20000"/>
          </a:bodyPr>
          <a:lstStyle/>
          <a:p>
            <a:r>
              <a:rPr lang="en-US" sz="2600" b="1" dirty="0">
                <a:solidFill>
                  <a:srgbClr val="FFC000"/>
                </a:solidFill>
              </a:rPr>
              <a:t>E2A Amateur radio in space: </a:t>
            </a:r>
            <a:r>
              <a:rPr lang="en-US" dirty="0"/>
              <a:t>amateur satellites; orbital mechanics; frequencies and modes; satellite hardware; satellite </a:t>
            </a:r>
            <a:r>
              <a:rPr lang="en-US" dirty="0" smtClean="0"/>
              <a:t>operations; experimental telemetry applications</a:t>
            </a:r>
            <a:endParaRPr lang="en-US" dirty="0"/>
          </a:p>
          <a:p>
            <a:r>
              <a:rPr lang="en-US" dirty="0"/>
              <a:t> </a:t>
            </a:r>
          </a:p>
          <a:p>
            <a:r>
              <a:rPr lang="en-US" sz="2600" b="1" dirty="0">
                <a:solidFill>
                  <a:srgbClr val="FFC000"/>
                </a:solidFill>
              </a:rPr>
              <a:t>E2B Television practices: </a:t>
            </a:r>
            <a:r>
              <a:rPr lang="en-US" dirty="0"/>
              <a:t>fast scan television standards and techniques; slow scan television standards and techniques</a:t>
            </a:r>
          </a:p>
          <a:p>
            <a:r>
              <a:rPr lang="en-US" dirty="0"/>
              <a:t> </a:t>
            </a:r>
          </a:p>
          <a:p>
            <a:r>
              <a:rPr lang="en-US" sz="2600" b="1" dirty="0">
                <a:solidFill>
                  <a:srgbClr val="FFC000"/>
                </a:solidFill>
              </a:rPr>
              <a:t>E2C Operating methods: </a:t>
            </a:r>
            <a:r>
              <a:rPr lang="en-US" dirty="0"/>
              <a:t>contest and DX operating; spread-spectrum transmissions; selecting an operating frequency</a:t>
            </a:r>
          </a:p>
          <a:p>
            <a:r>
              <a:rPr lang="en-US" dirty="0"/>
              <a:t> </a:t>
            </a:r>
          </a:p>
          <a:p>
            <a:r>
              <a:rPr lang="en-US" sz="2600" b="1" dirty="0">
                <a:solidFill>
                  <a:srgbClr val="FFC000"/>
                </a:solidFill>
              </a:rPr>
              <a:t>E2D Operating methods: </a:t>
            </a:r>
            <a:r>
              <a:rPr lang="en-US" dirty="0"/>
              <a:t>VHF and UHF digital modes; APRS</a:t>
            </a:r>
          </a:p>
          <a:p>
            <a:r>
              <a:rPr lang="en-US" dirty="0"/>
              <a:t> </a:t>
            </a:r>
          </a:p>
          <a:p>
            <a:r>
              <a:rPr lang="en-US" sz="2600" b="1" dirty="0">
                <a:solidFill>
                  <a:srgbClr val="FFC000"/>
                </a:solidFill>
              </a:rPr>
              <a:t>E2E Operating methods: </a:t>
            </a:r>
            <a:r>
              <a:rPr lang="en-US" dirty="0"/>
              <a:t>operating HF digital modes; error correction</a:t>
            </a:r>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2</a:t>
            </a:fld>
            <a:endParaRPr lang="en-US"/>
          </a:p>
        </p:txBody>
      </p:sp>
    </p:spTree>
    <p:extLst>
      <p:ext uri="{BB962C8B-B14F-4D97-AF65-F5344CB8AC3E}">
        <p14:creationId xmlns:p14="http://schemas.microsoft.com/office/powerpoint/2010/main" val="27633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E2A08    Why should effective radiated power to a satellite which uses a linear transponder be limited?</a:t>
            </a:r>
            <a:endParaRPr lang="en-US" dirty="0"/>
          </a:p>
        </p:txBody>
      </p:sp>
      <p:sp>
        <p:nvSpPr>
          <p:cNvPr id="3" name="Subtitle 2"/>
          <p:cNvSpPr>
            <a:spLocks noGrp="1"/>
          </p:cNvSpPr>
          <p:nvPr>
            <p:ph type="subTitle" idx="1"/>
          </p:nvPr>
        </p:nvSpPr>
        <p:spPr>
          <a:xfrm>
            <a:off x="990600" y="1981200"/>
            <a:ext cx="7315200" cy="4191000"/>
          </a:xfrm>
        </p:spPr>
        <p:txBody>
          <a:bodyPr/>
          <a:lstStyle/>
          <a:p>
            <a:r>
              <a:rPr lang="en-US" i="1" dirty="0"/>
              <a:t>A. To prevent creating errors in the satellite telemetry</a:t>
            </a:r>
            <a:endParaRPr lang="en-US" dirty="0"/>
          </a:p>
          <a:p>
            <a:r>
              <a:rPr lang="en-US" sz="2800" b="1" i="1" dirty="0">
                <a:solidFill>
                  <a:srgbClr val="FFC000"/>
                </a:solidFill>
              </a:rPr>
              <a:t>B. To avoid reducing the downlink power to all other users</a:t>
            </a:r>
            <a:endParaRPr lang="en-US" sz="2800" b="1" dirty="0">
              <a:solidFill>
                <a:srgbClr val="FFC000"/>
              </a:solidFill>
            </a:endParaRPr>
          </a:p>
          <a:p>
            <a:r>
              <a:rPr lang="en-US" i="1" dirty="0"/>
              <a:t>C. To prevent the satellite from emitting </a:t>
            </a:r>
            <a:r>
              <a:rPr lang="en-US" i="1" dirty="0" smtClean="0"/>
              <a:t>out-of</a:t>
            </a:r>
            <a:r>
              <a:rPr lang="en-US" i="1" dirty="0"/>
              <a:t>-</a:t>
            </a:r>
            <a:r>
              <a:rPr lang="en-US" i="1" dirty="0" smtClean="0"/>
              <a:t>band </a:t>
            </a:r>
            <a:r>
              <a:rPr lang="en-US" i="1" dirty="0"/>
              <a:t>signals</a:t>
            </a:r>
            <a:endParaRPr lang="en-US" dirty="0"/>
          </a:p>
          <a:p>
            <a:r>
              <a:rPr lang="en-US" i="1" dirty="0"/>
              <a:t>D. To avoid interfering with terrestrial QSOs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6453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E2A09  </a:t>
            </a:r>
            <a:r>
              <a:rPr lang="en-US" dirty="0" smtClean="0">
                <a:latin typeface="Arial Black" panose="020B0A04020102020204" pitchFamily="34" charset="0"/>
              </a:rPr>
              <a:t>  What </a:t>
            </a:r>
            <a:r>
              <a:rPr lang="en-US" dirty="0">
                <a:latin typeface="Arial Black" panose="020B0A04020102020204" pitchFamily="34" charset="0"/>
              </a:rPr>
              <a:t>do the terms L band and S band specify with regard to satellite communications?</a:t>
            </a:r>
          </a:p>
        </p:txBody>
      </p:sp>
      <p:sp>
        <p:nvSpPr>
          <p:cNvPr id="3" name="Subtitle 2"/>
          <p:cNvSpPr>
            <a:spLocks noGrp="1"/>
          </p:cNvSpPr>
          <p:nvPr>
            <p:ph type="subTitle" idx="1"/>
          </p:nvPr>
        </p:nvSpPr>
        <p:spPr>
          <a:xfrm>
            <a:off x="762000" y="2057400"/>
            <a:ext cx="7543800" cy="3352800"/>
          </a:xfrm>
        </p:spPr>
        <p:txBody>
          <a:bodyPr/>
          <a:lstStyle/>
          <a:p>
            <a:r>
              <a:rPr lang="en-US" i="1" dirty="0"/>
              <a:t>A. The 23 centimeter and 13 centimeter bands</a:t>
            </a:r>
            <a:endParaRPr lang="en-US" dirty="0"/>
          </a:p>
          <a:p>
            <a:r>
              <a:rPr lang="en-US" i="1" dirty="0"/>
              <a:t>B. The 2 meter and 70 centimeter bands</a:t>
            </a:r>
            <a:endParaRPr lang="en-US" dirty="0"/>
          </a:p>
          <a:p>
            <a:r>
              <a:rPr lang="en-US" i="1" dirty="0"/>
              <a:t>C. FM and Digital Store-and-Forward systems</a:t>
            </a:r>
            <a:endParaRPr lang="en-US" dirty="0"/>
          </a:p>
          <a:p>
            <a:r>
              <a:rPr lang="en-US" i="1" dirty="0"/>
              <a:t>D. Which sideband to use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7159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E2A09    What do the terms L band and S band specify with regard to satellite communications?</a:t>
            </a:r>
            <a:endParaRPr lang="en-US" dirty="0"/>
          </a:p>
        </p:txBody>
      </p:sp>
      <p:sp>
        <p:nvSpPr>
          <p:cNvPr id="3" name="Subtitle 2"/>
          <p:cNvSpPr>
            <a:spLocks noGrp="1"/>
          </p:cNvSpPr>
          <p:nvPr>
            <p:ph type="subTitle" idx="1"/>
          </p:nvPr>
        </p:nvSpPr>
        <p:spPr>
          <a:xfrm>
            <a:off x="762000" y="2057400"/>
            <a:ext cx="8001000" cy="3352800"/>
          </a:xfrm>
        </p:spPr>
        <p:txBody>
          <a:bodyPr/>
          <a:lstStyle/>
          <a:p>
            <a:r>
              <a:rPr lang="en-US" sz="2800" b="1" i="1" dirty="0">
                <a:solidFill>
                  <a:srgbClr val="FFC000"/>
                </a:solidFill>
              </a:rPr>
              <a:t>A. The 23 centimeter and 13 centimeter bands</a:t>
            </a:r>
            <a:endParaRPr lang="en-US" sz="2800" b="1" dirty="0">
              <a:solidFill>
                <a:srgbClr val="FFC000"/>
              </a:solidFill>
            </a:endParaRPr>
          </a:p>
          <a:p>
            <a:r>
              <a:rPr lang="en-US" i="1" dirty="0"/>
              <a:t>B. The 2 meter and 70 centimeter bands</a:t>
            </a:r>
            <a:endParaRPr lang="en-US" dirty="0"/>
          </a:p>
          <a:p>
            <a:r>
              <a:rPr lang="en-US" i="1" dirty="0"/>
              <a:t>C. FM and Digital Store-and-Forward systems</a:t>
            </a:r>
            <a:endParaRPr lang="en-US" dirty="0"/>
          </a:p>
          <a:p>
            <a:r>
              <a:rPr lang="en-US" i="1" dirty="0"/>
              <a:t>D. Which sideband to use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70489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E2A10  </a:t>
            </a:r>
            <a:r>
              <a:rPr lang="en-US" dirty="0" smtClean="0">
                <a:latin typeface="Arial Black" panose="020B0A04020102020204" pitchFamily="34" charset="0"/>
              </a:rPr>
              <a:t>  Why </a:t>
            </a:r>
            <a:r>
              <a:rPr lang="en-US" dirty="0">
                <a:latin typeface="Arial Black" panose="020B0A04020102020204" pitchFamily="34" charset="0"/>
              </a:rPr>
              <a:t>may the received signal from an amateur satellite exhibit a rapidly repeating fading effect?</a:t>
            </a:r>
          </a:p>
        </p:txBody>
      </p:sp>
      <p:sp>
        <p:nvSpPr>
          <p:cNvPr id="3" name="Subtitle 2"/>
          <p:cNvSpPr>
            <a:spLocks noGrp="1"/>
          </p:cNvSpPr>
          <p:nvPr>
            <p:ph type="subTitle" idx="1"/>
          </p:nvPr>
        </p:nvSpPr>
        <p:spPr>
          <a:xfrm>
            <a:off x="990600" y="2209800"/>
            <a:ext cx="7543800" cy="3962400"/>
          </a:xfrm>
        </p:spPr>
        <p:txBody>
          <a:bodyPr/>
          <a:lstStyle/>
          <a:p>
            <a:r>
              <a:rPr lang="en-US" i="1" dirty="0"/>
              <a:t>A. Because the satellite is spinning</a:t>
            </a:r>
            <a:endParaRPr lang="en-US" dirty="0"/>
          </a:p>
          <a:p>
            <a:r>
              <a:rPr lang="en-US" i="1" dirty="0"/>
              <a:t>B. Because of ionospheric absorption</a:t>
            </a:r>
            <a:endParaRPr lang="en-US" dirty="0"/>
          </a:p>
          <a:p>
            <a:r>
              <a:rPr lang="en-US" i="1" dirty="0"/>
              <a:t>C. Because of the satellite's low orbital altitude</a:t>
            </a:r>
            <a:endParaRPr lang="en-US" dirty="0"/>
          </a:p>
          <a:p>
            <a:r>
              <a:rPr lang="en-US" i="1" dirty="0"/>
              <a:t>D. Because of the Doppler Effect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22796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E2A10    Why may the received signal from an amateur satellite exhibit a rapidly repeating fading effect?</a:t>
            </a:r>
            <a:endParaRPr lang="en-US" dirty="0"/>
          </a:p>
        </p:txBody>
      </p:sp>
      <p:sp>
        <p:nvSpPr>
          <p:cNvPr id="3" name="Subtitle 2"/>
          <p:cNvSpPr>
            <a:spLocks noGrp="1"/>
          </p:cNvSpPr>
          <p:nvPr>
            <p:ph type="subTitle" idx="1"/>
          </p:nvPr>
        </p:nvSpPr>
        <p:spPr>
          <a:xfrm>
            <a:off x="990600" y="2209800"/>
            <a:ext cx="7543800" cy="3962400"/>
          </a:xfrm>
        </p:spPr>
        <p:txBody>
          <a:bodyPr/>
          <a:lstStyle/>
          <a:p>
            <a:r>
              <a:rPr lang="en-US" sz="2800" b="1" i="1" dirty="0">
                <a:solidFill>
                  <a:srgbClr val="FFC000"/>
                </a:solidFill>
              </a:rPr>
              <a:t>A. Because the satellite is spinning</a:t>
            </a:r>
            <a:endParaRPr lang="en-US" sz="2800" b="1" dirty="0">
              <a:solidFill>
                <a:srgbClr val="FFC000"/>
              </a:solidFill>
            </a:endParaRPr>
          </a:p>
          <a:p>
            <a:r>
              <a:rPr lang="en-US" i="1" dirty="0"/>
              <a:t>B. Because of ionospheric absorption</a:t>
            </a:r>
            <a:endParaRPr lang="en-US" dirty="0"/>
          </a:p>
          <a:p>
            <a:r>
              <a:rPr lang="en-US" i="1" dirty="0"/>
              <a:t>C. Because of the satellite's low orbital altitude</a:t>
            </a:r>
            <a:endParaRPr lang="en-US" dirty="0"/>
          </a:p>
          <a:p>
            <a:r>
              <a:rPr lang="en-US" i="1" dirty="0"/>
              <a:t>D. Because of the Doppler Effect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70774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E2A11  </a:t>
            </a:r>
            <a:r>
              <a:rPr lang="en-US" dirty="0" smtClean="0">
                <a:latin typeface="Arial Black" panose="020B0A04020102020204" pitchFamily="34" charset="0"/>
              </a:rPr>
              <a:t>  What </a:t>
            </a:r>
            <a:r>
              <a:rPr lang="en-US" dirty="0">
                <a:latin typeface="Arial Black" panose="020B0A04020102020204" pitchFamily="34" charset="0"/>
              </a:rPr>
              <a:t>type of antenna can be used to minimize the effects of spin modulation and Faraday rotation?</a:t>
            </a:r>
          </a:p>
        </p:txBody>
      </p:sp>
      <p:sp>
        <p:nvSpPr>
          <p:cNvPr id="3" name="Subtitle 2"/>
          <p:cNvSpPr>
            <a:spLocks noGrp="1"/>
          </p:cNvSpPr>
          <p:nvPr>
            <p:ph type="subTitle" idx="1"/>
          </p:nvPr>
        </p:nvSpPr>
        <p:spPr/>
        <p:txBody>
          <a:bodyPr/>
          <a:lstStyle/>
          <a:p>
            <a:r>
              <a:rPr lang="en-US" i="1" dirty="0"/>
              <a:t>A. A linearly polarized antenna</a:t>
            </a:r>
            <a:endParaRPr lang="en-US" dirty="0"/>
          </a:p>
          <a:p>
            <a:r>
              <a:rPr lang="en-US" i="1" dirty="0"/>
              <a:t>B. A circularly polarized antenna</a:t>
            </a:r>
            <a:endParaRPr lang="en-US" dirty="0"/>
          </a:p>
          <a:p>
            <a:r>
              <a:rPr lang="en-US" i="1" dirty="0"/>
              <a:t>C. An isotropic antenna</a:t>
            </a:r>
            <a:endParaRPr lang="en-US" dirty="0"/>
          </a:p>
          <a:p>
            <a:r>
              <a:rPr lang="en-US" i="1" dirty="0"/>
              <a:t>D. A log-periodic dipole array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134075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E2A11    What type of antenna can be used to minimize the effects of spin modulation and Faraday rotation?</a:t>
            </a:r>
            <a:endParaRPr lang="en-US" dirty="0"/>
          </a:p>
        </p:txBody>
      </p:sp>
      <p:sp>
        <p:nvSpPr>
          <p:cNvPr id="3" name="Subtitle 2"/>
          <p:cNvSpPr>
            <a:spLocks noGrp="1"/>
          </p:cNvSpPr>
          <p:nvPr>
            <p:ph type="subTitle" idx="1"/>
          </p:nvPr>
        </p:nvSpPr>
        <p:spPr/>
        <p:txBody>
          <a:bodyPr/>
          <a:lstStyle/>
          <a:p>
            <a:r>
              <a:rPr lang="en-US" i="1" dirty="0"/>
              <a:t>A. A linearly polarized antenna</a:t>
            </a:r>
            <a:endParaRPr lang="en-US" dirty="0"/>
          </a:p>
          <a:p>
            <a:r>
              <a:rPr lang="en-US" sz="2800" b="1" i="1" dirty="0">
                <a:solidFill>
                  <a:srgbClr val="FFC000"/>
                </a:solidFill>
              </a:rPr>
              <a:t>B. A circularly polarized antenna</a:t>
            </a:r>
            <a:endParaRPr lang="en-US" sz="2800" b="1" dirty="0">
              <a:solidFill>
                <a:srgbClr val="FFC000"/>
              </a:solidFill>
            </a:endParaRPr>
          </a:p>
          <a:p>
            <a:r>
              <a:rPr lang="en-US" i="1" dirty="0"/>
              <a:t>C. An isotropic antenna</a:t>
            </a:r>
            <a:endParaRPr lang="en-US" dirty="0"/>
          </a:p>
          <a:p>
            <a:r>
              <a:rPr lang="en-US" i="1" dirty="0"/>
              <a:t>D. A log-periodic dipole array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80402"/>
            <a:ext cx="2743200" cy="20376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608284"/>
            <a:ext cx="2905125" cy="1809750"/>
          </a:xfrm>
          <a:prstGeom prst="rect">
            <a:avLst/>
          </a:prstGeom>
        </p:spPr>
      </p:pic>
    </p:spTree>
    <p:extLst>
      <p:ext uri="{BB962C8B-B14F-4D97-AF65-F5344CB8AC3E}">
        <p14:creationId xmlns:p14="http://schemas.microsoft.com/office/powerpoint/2010/main" val="408337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E2A12  </a:t>
            </a:r>
            <a:r>
              <a:rPr lang="en-US" dirty="0" smtClean="0">
                <a:latin typeface="Arial Black" panose="020B0A04020102020204" pitchFamily="34" charset="0"/>
              </a:rPr>
              <a:t>  What </a:t>
            </a:r>
            <a:r>
              <a:rPr lang="en-US" dirty="0">
                <a:latin typeface="Arial Black" panose="020B0A04020102020204" pitchFamily="34" charset="0"/>
              </a:rPr>
              <a:t>is one way to predict the location of a satellite at a given time?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457200" y="1600200"/>
            <a:ext cx="8077200" cy="4572000"/>
          </a:xfrm>
        </p:spPr>
        <p:txBody>
          <a:bodyPr/>
          <a:lstStyle/>
          <a:p>
            <a:r>
              <a:rPr lang="en-US" i="1" dirty="0"/>
              <a:t>A. By means of the Doppler data for the specified satellite</a:t>
            </a:r>
            <a:endParaRPr lang="en-US" dirty="0"/>
          </a:p>
          <a:p>
            <a:r>
              <a:rPr lang="en-US" i="1" dirty="0"/>
              <a:t>B. By subtracting the mean anomaly from the orbital inclination</a:t>
            </a:r>
            <a:endParaRPr lang="en-US" dirty="0"/>
          </a:p>
          <a:p>
            <a:r>
              <a:rPr lang="en-US" i="1" dirty="0"/>
              <a:t>C. By adding the mean anomaly to the orbital inclination</a:t>
            </a:r>
            <a:endParaRPr lang="en-US" dirty="0"/>
          </a:p>
          <a:p>
            <a:r>
              <a:rPr lang="en-US" i="1" dirty="0"/>
              <a:t>D. By calculations using the </a:t>
            </a:r>
            <a:r>
              <a:rPr lang="en-US" i="1" dirty="0" err="1"/>
              <a:t>Keplerian</a:t>
            </a:r>
            <a:r>
              <a:rPr lang="en-US" i="1" dirty="0"/>
              <a:t> elements for the specified satellite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1180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E2A12    What is one way to predict the location of a satellite at a given time?</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457200" y="1600200"/>
            <a:ext cx="8077200" cy="4572000"/>
          </a:xfrm>
        </p:spPr>
        <p:txBody>
          <a:bodyPr/>
          <a:lstStyle/>
          <a:p>
            <a:r>
              <a:rPr lang="en-US" i="1" dirty="0"/>
              <a:t>A. By means of the Doppler data for the specified satellite</a:t>
            </a:r>
            <a:endParaRPr lang="en-US" dirty="0"/>
          </a:p>
          <a:p>
            <a:r>
              <a:rPr lang="en-US" i="1" dirty="0"/>
              <a:t>B. By subtracting the mean anomaly from the orbital inclination</a:t>
            </a:r>
            <a:endParaRPr lang="en-US" dirty="0"/>
          </a:p>
          <a:p>
            <a:r>
              <a:rPr lang="en-US" i="1" dirty="0"/>
              <a:t>C. By adding the mean anomaly to the orbital inclination</a:t>
            </a:r>
            <a:endParaRPr lang="en-US" dirty="0"/>
          </a:p>
          <a:p>
            <a:r>
              <a:rPr lang="en-US" sz="2800" b="1" i="1" dirty="0">
                <a:solidFill>
                  <a:srgbClr val="FFC000"/>
                </a:solidFill>
              </a:rPr>
              <a:t>D. By calculations using the </a:t>
            </a:r>
            <a:r>
              <a:rPr lang="en-US" sz="2800" b="1" i="1" dirty="0" err="1">
                <a:solidFill>
                  <a:srgbClr val="FFC000"/>
                </a:solidFill>
              </a:rPr>
              <a:t>Keplerian</a:t>
            </a:r>
            <a:r>
              <a:rPr lang="en-US" sz="2800" b="1" i="1" dirty="0">
                <a:solidFill>
                  <a:srgbClr val="FFC000"/>
                </a:solidFill>
              </a:rPr>
              <a:t> elements for the specified satellite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35467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6553200" cy="2583698"/>
          </a:xfrm>
          <a:prstGeom prst="rect">
            <a:avLst/>
          </a:prstGeom>
          <a:solidFill>
            <a:schemeClr val="tx1"/>
          </a:solidFill>
        </p:spPr>
      </p:pic>
      <p:sp>
        <p:nvSpPr>
          <p:cNvPr id="7" name="Rectangle 6"/>
          <p:cNvSpPr/>
          <p:nvPr/>
        </p:nvSpPr>
        <p:spPr>
          <a:xfrm>
            <a:off x="533400" y="3200400"/>
            <a:ext cx="8077200" cy="3046988"/>
          </a:xfrm>
          <a:prstGeom prst="rect">
            <a:avLst/>
          </a:prstGeom>
        </p:spPr>
        <p:txBody>
          <a:bodyPr wrap="square">
            <a:spAutoFit/>
          </a:bodyPr>
          <a:lstStyle/>
          <a:p>
            <a:pPr algn="ctr"/>
            <a:r>
              <a:rPr lang="en-US" sz="2400" b="1" i="1" dirty="0">
                <a:solidFill>
                  <a:schemeClr val="bg1">
                    <a:lumMod val="95000"/>
                    <a:lumOff val="5000"/>
                  </a:schemeClr>
                </a:solidFill>
                <a:latin typeface="Lucida Sans Unicode" panose="020B0602030504020204" pitchFamily="34" charset="0"/>
                <a:cs typeface="Lucida Sans Unicode" panose="020B0602030504020204" pitchFamily="34" charset="0"/>
              </a:rPr>
              <a:t>Example </a:t>
            </a:r>
            <a:r>
              <a:rPr lang="en-US" sz="2400" b="1" i="1" dirty="0" err="1">
                <a:solidFill>
                  <a:schemeClr val="bg1">
                    <a:lumMod val="95000"/>
                    <a:lumOff val="5000"/>
                  </a:schemeClr>
                </a:solidFill>
                <a:latin typeface="Lucida Sans Unicode" panose="020B0602030504020204" pitchFamily="34" charset="0"/>
                <a:cs typeface="Lucida Sans Unicode" panose="020B0602030504020204" pitchFamily="34" charset="0"/>
              </a:rPr>
              <a:t>Keplerian</a:t>
            </a:r>
            <a:r>
              <a:rPr lang="en-US" sz="2400" b="1" i="1" dirty="0">
                <a:solidFill>
                  <a:schemeClr val="bg1">
                    <a:lumMod val="95000"/>
                    <a:lumOff val="5000"/>
                  </a:schemeClr>
                </a:solidFill>
                <a:latin typeface="Lucida Sans Unicode" panose="020B0602030504020204" pitchFamily="34" charset="0"/>
                <a:cs typeface="Lucida Sans Unicode" panose="020B0602030504020204" pitchFamily="34" charset="0"/>
              </a:rPr>
              <a:t> Data from monthly ARRL report</a:t>
            </a:r>
          </a:p>
          <a:p>
            <a:endParaRPr lang="en-US" sz="1400" i="1" dirty="0" smtClean="0">
              <a:solidFill>
                <a:schemeClr val="bg1">
                  <a:lumMod val="95000"/>
                  <a:lumOff val="5000"/>
                </a:schemeClr>
              </a:solidFill>
              <a:latin typeface="Lucida Sans Unicode" panose="020B0602030504020204" pitchFamily="34" charset="0"/>
              <a:cs typeface="Lucida Sans Unicode" panose="020B0602030504020204" pitchFamily="34" charset="0"/>
            </a:endParaRPr>
          </a:p>
          <a:p>
            <a:r>
              <a:rPr lang="en-US" sz="1400" i="1" dirty="0" smtClean="0">
                <a:solidFill>
                  <a:schemeClr val="bg1">
                    <a:lumMod val="95000"/>
                    <a:lumOff val="5000"/>
                  </a:schemeClr>
                </a:solidFill>
                <a:latin typeface="Lucida Sans Unicode" panose="020B0602030504020204" pitchFamily="34" charset="0"/>
                <a:cs typeface="Lucida Sans Unicode" panose="020B0602030504020204" pitchFamily="34" charset="0"/>
              </a:rPr>
              <a:t>Satellite </a:t>
            </a:r>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AO-07</a:t>
            </a:r>
          </a:p>
          <a:p>
            <a:r>
              <a:rPr lang="pl-PL" sz="1400" i="1" dirty="0">
                <a:solidFill>
                  <a:schemeClr val="bg1">
                    <a:lumMod val="95000"/>
                    <a:lumOff val="5000"/>
                  </a:schemeClr>
                </a:solidFill>
                <a:latin typeface="Lucida Sans Unicode" panose="020B0602030504020204" pitchFamily="34" charset="0"/>
                <a:cs typeface="Lucida Sans Unicode" panose="020B0602030504020204" pitchFamily="34" charset="0"/>
              </a:rPr>
              <a:t>1 07530U 74089B 12030.76241720 -.00000027 +00000-0 +10000-3 0 02940</a:t>
            </a:r>
          </a:p>
          <a:p>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2 07530 101.3983 033.3460 0011821 193.4266 166.6489 </a:t>
            </a:r>
            <a:r>
              <a:rPr lang="en-US" sz="1400" i="1" dirty="0" smtClean="0">
                <a:solidFill>
                  <a:schemeClr val="bg1">
                    <a:lumMod val="95000"/>
                    <a:lumOff val="5000"/>
                  </a:schemeClr>
                </a:solidFill>
                <a:latin typeface="Lucida Sans Unicode" panose="020B0602030504020204" pitchFamily="34" charset="0"/>
                <a:cs typeface="Lucida Sans Unicode" panose="020B0602030504020204" pitchFamily="34" charset="0"/>
              </a:rPr>
              <a:t>12.53587393702707</a:t>
            </a:r>
          </a:p>
          <a:p>
            <a:endPar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endParaRPr>
          </a:p>
          <a:p>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Satellite AO-16</a:t>
            </a:r>
          </a:p>
          <a:p>
            <a:r>
              <a:rPr lang="pl-PL" sz="1400" i="1" dirty="0">
                <a:solidFill>
                  <a:schemeClr val="bg1">
                    <a:lumMod val="95000"/>
                    <a:lumOff val="5000"/>
                  </a:schemeClr>
                </a:solidFill>
                <a:latin typeface="Lucida Sans Unicode" panose="020B0602030504020204" pitchFamily="34" charset="0"/>
                <a:cs typeface="Lucida Sans Unicode" panose="020B0602030504020204" pitchFamily="34" charset="0"/>
              </a:rPr>
              <a:t>1 20439U 90005D 12030.88295038 +.00000148 +00000-0 +70839-4 0 04002</a:t>
            </a:r>
          </a:p>
          <a:p>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2 20439 098.4139 338.2452 0010117 206.4703 153.5962 14.32012962150202</a:t>
            </a:r>
          </a:p>
          <a:p>
            <a:endParaRPr lang="en-US" sz="1400" i="1" dirty="0" smtClean="0">
              <a:solidFill>
                <a:schemeClr val="bg1">
                  <a:lumMod val="95000"/>
                  <a:lumOff val="5000"/>
                </a:schemeClr>
              </a:solidFill>
              <a:latin typeface="Lucida Sans Unicode" panose="020B0602030504020204" pitchFamily="34" charset="0"/>
              <a:cs typeface="Lucida Sans Unicode" panose="020B0602030504020204" pitchFamily="34" charset="0"/>
            </a:endParaRPr>
          </a:p>
          <a:p>
            <a:r>
              <a:rPr lang="en-US" sz="1400" i="1" dirty="0" smtClean="0">
                <a:solidFill>
                  <a:schemeClr val="bg1">
                    <a:lumMod val="95000"/>
                    <a:lumOff val="5000"/>
                  </a:schemeClr>
                </a:solidFill>
                <a:latin typeface="Lucida Sans Unicode" panose="020B0602030504020204" pitchFamily="34" charset="0"/>
                <a:cs typeface="Lucida Sans Unicode" panose="020B0602030504020204" pitchFamily="34" charset="0"/>
              </a:rPr>
              <a:t>Satellite </a:t>
            </a:r>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AO-27</a:t>
            </a:r>
          </a:p>
          <a:p>
            <a:r>
              <a:rPr lang="pl-PL" sz="1400" i="1" dirty="0">
                <a:solidFill>
                  <a:schemeClr val="bg1">
                    <a:lumMod val="95000"/>
                    <a:lumOff val="5000"/>
                  </a:schemeClr>
                </a:solidFill>
                <a:latin typeface="Lucida Sans Unicode" panose="020B0602030504020204" pitchFamily="34" charset="0"/>
                <a:cs typeface="Lucida Sans Unicode" panose="020B0602030504020204" pitchFamily="34" charset="0"/>
              </a:rPr>
              <a:t>1 22825U 93061C 12030.93151253 +.00000113 +00000-0 +61456-4 0 00344</a:t>
            </a:r>
          </a:p>
          <a:p>
            <a:r>
              <a:rPr lang="en-US" sz="1400" i="1" dirty="0">
                <a:solidFill>
                  <a:schemeClr val="bg1">
                    <a:lumMod val="95000"/>
                    <a:lumOff val="5000"/>
                  </a:schemeClr>
                </a:solidFill>
                <a:latin typeface="Lucida Sans Unicode" panose="020B0602030504020204" pitchFamily="34" charset="0"/>
                <a:cs typeface="Lucida Sans Unicode" panose="020B0602030504020204" pitchFamily="34" charset="0"/>
              </a:rPr>
              <a:t>2 22825 098.5601 336.0086 0008243 332.3578 027.7165 14.29425966956729</a:t>
            </a:r>
          </a:p>
        </p:txBody>
      </p:sp>
    </p:spTree>
    <p:extLst>
      <p:ext uri="{BB962C8B-B14F-4D97-AF65-F5344CB8AC3E}">
        <p14:creationId xmlns:p14="http://schemas.microsoft.com/office/powerpoint/2010/main" val="184640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Satellite Orbit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4" descr="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13724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3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E2A13  </a:t>
            </a:r>
            <a:r>
              <a:rPr lang="en-US" dirty="0" smtClean="0">
                <a:latin typeface="Arial Black" panose="020B0A04020102020204" pitchFamily="34" charset="0"/>
              </a:rPr>
              <a:t>  What </a:t>
            </a:r>
            <a:r>
              <a:rPr lang="en-US" dirty="0">
                <a:latin typeface="Arial Black" panose="020B0A04020102020204" pitchFamily="34" charset="0"/>
              </a:rPr>
              <a:t>type of satellite appears to stay in one position in the sky?</a:t>
            </a:r>
          </a:p>
        </p:txBody>
      </p:sp>
      <p:sp>
        <p:nvSpPr>
          <p:cNvPr id="3" name="Subtitle 2"/>
          <p:cNvSpPr>
            <a:spLocks noGrp="1"/>
          </p:cNvSpPr>
          <p:nvPr>
            <p:ph type="subTitle" idx="1"/>
          </p:nvPr>
        </p:nvSpPr>
        <p:spPr/>
        <p:txBody>
          <a:bodyPr/>
          <a:lstStyle/>
          <a:p>
            <a:r>
              <a:rPr lang="en-US" i="1" dirty="0"/>
              <a:t>A. HEO</a:t>
            </a:r>
            <a:endParaRPr lang="en-US" dirty="0"/>
          </a:p>
          <a:p>
            <a:r>
              <a:rPr lang="en-US" i="1" dirty="0"/>
              <a:t>B. Geostationary</a:t>
            </a:r>
            <a:endParaRPr lang="en-US" dirty="0"/>
          </a:p>
          <a:p>
            <a:r>
              <a:rPr lang="en-US" i="1" dirty="0"/>
              <a:t>C. Geomagnetic</a:t>
            </a:r>
            <a:endParaRPr lang="en-US" dirty="0"/>
          </a:p>
          <a:p>
            <a:r>
              <a:rPr lang="en-US" i="1" dirty="0"/>
              <a:t>D. LEO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8758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E2A13    What type of satellite appears to stay in one position in the sky?</a:t>
            </a:r>
            <a:endParaRPr lang="en-US" dirty="0"/>
          </a:p>
        </p:txBody>
      </p:sp>
      <p:sp>
        <p:nvSpPr>
          <p:cNvPr id="3" name="Subtitle 2"/>
          <p:cNvSpPr>
            <a:spLocks noGrp="1"/>
          </p:cNvSpPr>
          <p:nvPr>
            <p:ph type="subTitle" idx="1"/>
          </p:nvPr>
        </p:nvSpPr>
        <p:spPr/>
        <p:txBody>
          <a:bodyPr/>
          <a:lstStyle/>
          <a:p>
            <a:r>
              <a:rPr lang="en-US" i="1" dirty="0"/>
              <a:t>A. HEO</a:t>
            </a:r>
            <a:endParaRPr lang="en-US" dirty="0"/>
          </a:p>
          <a:p>
            <a:r>
              <a:rPr lang="en-US" sz="2800" b="1" i="1" dirty="0">
                <a:solidFill>
                  <a:srgbClr val="FFC000"/>
                </a:solidFill>
              </a:rPr>
              <a:t>B. Geostationary</a:t>
            </a:r>
            <a:endParaRPr lang="en-US" sz="2800" b="1" dirty="0">
              <a:solidFill>
                <a:srgbClr val="FFC000"/>
              </a:solidFill>
            </a:endParaRPr>
          </a:p>
          <a:p>
            <a:r>
              <a:rPr lang="en-US" i="1" dirty="0"/>
              <a:t>C. Geomagnetic</a:t>
            </a:r>
            <a:endParaRPr lang="en-US" dirty="0"/>
          </a:p>
          <a:p>
            <a:r>
              <a:rPr lang="en-US" i="1" dirty="0"/>
              <a:t>D. LEO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56149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latin typeface="Arial Black" panose="020B0A04020102020204" pitchFamily="34" charset="0"/>
              </a:rPr>
              <a:t>E2A14  </a:t>
            </a:r>
            <a:r>
              <a:rPr lang="en-US" dirty="0" smtClean="0">
                <a:latin typeface="Arial Black" panose="020B0A04020102020204" pitchFamily="34" charset="0"/>
              </a:rPr>
              <a:t>  What </a:t>
            </a:r>
            <a:r>
              <a:rPr lang="en-US" dirty="0">
                <a:latin typeface="Arial Black" panose="020B0A04020102020204" pitchFamily="34" charset="0"/>
              </a:rPr>
              <a:t>technology is used to track, in real time, balloons carrying amateur radio transmitters?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066800" y="2057400"/>
            <a:ext cx="7086600" cy="3657600"/>
          </a:xfrm>
        </p:spPr>
        <p:txBody>
          <a:bodyPr/>
          <a:lstStyle/>
          <a:p>
            <a:pPr marL="0" indent="0">
              <a:buNone/>
            </a:pPr>
            <a:r>
              <a:rPr lang="en-US" i="1" dirty="0"/>
              <a:t>A. Radar</a:t>
            </a:r>
          </a:p>
          <a:p>
            <a:pPr marL="0" indent="0">
              <a:buNone/>
            </a:pPr>
            <a:r>
              <a:rPr lang="en-US" i="1" dirty="0"/>
              <a:t>B. Bandwidth compressed LORAN</a:t>
            </a:r>
          </a:p>
          <a:p>
            <a:pPr marL="0" indent="0">
              <a:buNone/>
            </a:pPr>
            <a:r>
              <a:rPr lang="en-US" i="1" dirty="0"/>
              <a:t>C. APRS</a:t>
            </a:r>
          </a:p>
          <a:p>
            <a:pPr marL="0" indent="0">
              <a:buNone/>
            </a:pPr>
            <a:r>
              <a:rPr lang="en-US" i="1" dirty="0"/>
              <a:t>D. Doppler shift of beacon signals</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419395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latin typeface="Arial Black" panose="020B0A04020102020204" pitchFamily="34" charset="0"/>
              </a:rPr>
              <a:t>E2A14  </a:t>
            </a:r>
            <a:r>
              <a:rPr lang="en-US" dirty="0" smtClean="0">
                <a:latin typeface="Arial Black" panose="020B0A04020102020204" pitchFamily="34" charset="0"/>
              </a:rPr>
              <a:t>  What </a:t>
            </a:r>
            <a:r>
              <a:rPr lang="en-US" dirty="0">
                <a:latin typeface="Arial Black" panose="020B0A04020102020204" pitchFamily="34" charset="0"/>
              </a:rPr>
              <a:t>technology is used to track, in real time, balloons carrying amateur radio transmitters?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066800" y="2057400"/>
            <a:ext cx="7086600" cy="3657600"/>
          </a:xfrm>
        </p:spPr>
        <p:txBody>
          <a:bodyPr/>
          <a:lstStyle/>
          <a:p>
            <a:pPr marL="0" indent="0">
              <a:buNone/>
            </a:pPr>
            <a:r>
              <a:rPr lang="en-US" i="1" dirty="0"/>
              <a:t>A. Radar</a:t>
            </a:r>
          </a:p>
          <a:p>
            <a:pPr marL="0" indent="0">
              <a:buNone/>
            </a:pPr>
            <a:r>
              <a:rPr lang="en-US" i="1" dirty="0"/>
              <a:t>B. Bandwidth compressed LORAN</a:t>
            </a:r>
          </a:p>
          <a:p>
            <a:pPr marL="0" indent="0">
              <a:buNone/>
            </a:pPr>
            <a:r>
              <a:rPr lang="en-US" b="1" i="1" dirty="0">
                <a:solidFill>
                  <a:srgbClr val="FFC000"/>
                </a:solidFill>
              </a:rPr>
              <a:t>C. APRS</a:t>
            </a:r>
          </a:p>
          <a:p>
            <a:pPr marL="0" indent="0">
              <a:buNone/>
            </a:pPr>
            <a:r>
              <a:rPr lang="en-US" i="1" dirty="0"/>
              <a:t>D. Doppler shift of beacon signals</a:t>
            </a: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8297C7AE-C053-4BD1-AEA3-FAFBB9D38900}"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Modulation Modes 2010</a:t>
            </a:r>
            <a:endParaRPr lang="en-US"/>
          </a:p>
        </p:txBody>
      </p:sp>
    </p:spTree>
    <p:extLst>
      <p:ext uri="{BB962C8B-B14F-4D97-AF65-F5344CB8AC3E}">
        <p14:creationId xmlns:p14="http://schemas.microsoft.com/office/powerpoint/2010/main" val="879272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E2B Television practices</a:t>
            </a:r>
          </a:p>
        </p:txBody>
      </p:sp>
      <p:sp>
        <p:nvSpPr>
          <p:cNvPr id="3" name="Subtitle 2"/>
          <p:cNvSpPr>
            <a:spLocks noGrp="1"/>
          </p:cNvSpPr>
          <p:nvPr>
            <p:ph type="subTitle" idx="1"/>
          </p:nvPr>
        </p:nvSpPr>
        <p:spPr/>
        <p:txBody>
          <a:bodyPr/>
          <a:lstStyle/>
          <a:p>
            <a:pPr algn="ctr"/>
            <a:r>
              <a:rPr lang="en-US" dirty="0"/>
              <a:t>fast scan television standards and techniques; slow scan television standards and techniques </a:t>
            </a:r>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60459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E2B01  </a:t>
            </a:r>
            <a:r>
              <a:rPr lang="en-US" dirty="0" smtClean="0">
                <a:latin typeface="Arial Black" panose="020B0A04020102020204" pitchFamily="34" charset="0"/>
              </a:rPr>
              <a:t>  How </a:t>
            </a:r>
            <a:r>
              <a:rPr lang="en-US" dirty="0">
                <a:latin typeface="Arial Black" panose="020B0A04020102020204" pitchFamily="34" charset="0"/>
              </a:rPr>
              <a:t>many times per second is a new frame transmitted in a fast-scan (NTSC) television system?</a:t>
            </a:r>
          </a:p>
        </p:txBody>
      </p:sp>
      <p:sp>
        <p:nvSpPr>
          <p:cNvPr id="3" name="Subtitle 2"/>
          <p:cNvSpPr>
            <a:spLocks noGrp="1"/>
          </p:cNvSpPr>
          <p:nvPr>
            <p:ph type="subTitle" idx="1"/>
          </p:nvPr>
        </p:nvSpPr>
        <p:spPr/>
        <p:txBody>
          <a:bodyPr/>
          <a:lstStyle/>
          <a:p>
            <a:r>
              <a:rPr lang="en-US" i="1" dirty="0"/>
              <a:t>A. 30</a:t>
            </a:r>
            <a:endParaRPr lang="en-US" dirty="0"/>
          </a:p>
          <a:p>
            <a:r>
              <a:rPr lang="en-US" i="1" dirty="0"/>
              <a:t>B. 60</a:t>
            </a:r>
            <a:endParaRPr lang="en-US" dirty="0"/>
          </a:p>
          <a:p>
            <a:r>
              <a:rPr lang="en-US" i="1" dirty="0"/>
              <a:t>C. 90</a:t>
            </a:r>
            <a:endParaRPr lang="en-US" dirty="0"/>
          </a:p>
          <a:p>
            <a:r>
              <a:rPr lang="en-US" i="1" dirty="0"/>
              <a:t>D. 120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2776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E2B01    How many times per second is a new frame transmitted in a fast-scan (NTSC) television system?</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30</a:t>
            </a:r>
            <a:endParaRPr lang="en-US" sz="2800" b="1" dirty="0">
              <a:solidFill>
                <a:srgbClr val="FFC000"/>
              </a:solidFill>
            </a:endParaRPr>
          </a:p>
          <a:p>
            <a:r>
              <a:rPr lang="en-US" i="1" dirty="0"/>
              <a:t>B. 60</a:t>
            </a:r>
            <a:endParaRPr lang="en-US" dirty="0"/>
          </a:p>
          <a:p>
            <a:r>
              <a:rPr lang="en-US" i="1" dirty="0"/>
              <a:t>C. 90</a:t>
            </a:r>
            <a:endParaRPr lang="en-US" dirty="0"/>
          </a:p>
          <a:p>
            <a:r>
              <a:rPr lang="en-US" i="1" dirty="0"/>
              <a:t>D. 120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13584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E2B02  </a:t>
            </a:r>
            <a:r>
              <a:rPr lang="en-US" dirty="0" smtClean="0">
                <a:latin typeface="Arial Black" panose="020B0A04020102020204" pitchFamily="34" charset="0"/>
              </a:rPr>
              <a:t>  How </a:t>
            </a:r>
            <a:r>
              <a:rPr lang="en-US" dirty="0">
                <a:latin typeface="Arial Black" panose="020B0A04020102020204" pitchFamily="34" charset="0"/>
              </a:rPr>
              <a:t>many horizontal lines make up a fast-scan (NTSC) television frame?</a:t>
            </a:r>
          </a:p>
        </p:txBody>
      </p:sp>
      <p:sp>
        <p:nvSpPr>
          <p:cNvPr id="3" name="Subtitle 2"/>
          <p:cNvSpPr>
            <a:spLocks noGrp="1"/>
          </p:cNvSpPr>
          <p:nvPr>
            <p:ph type="subTitle" idx="1"/>
          </p:nvPr>
        </p:nvSpPr>
        <p:spPr/>
        <p:txBody>
          <a:bodyPr/>
          <a:lstStyle/>
          <a:p>
            <a:r>
              <a:rPr lang="en-US" i="1" dirty="0"/>
              <a:t>A. 30</a:t>
            </a:r>
            <a:endParaRPr lang="en-US" dirty="0"/>
          </a:p>
          <a:p>
            <a:r>
              <a:rPr lang="en-US" i="1" dirty="0"/>
              <a:t>B. 60</a:t>
            </a:r>
            <a:endParaRPr lang="en-US" dirty="0"/>
          </a:p>
          <a:p>
            <a:r>
              <a:rPr lang="en-US" i="1" dirty="0"/>
              <a:t>C. 525</a:t>
            </a:r>
            <a:endParaRPr lang="en-US" dirty="0"/>
          </a:p>
          <a:p>
            <a:r>
              <a:rPr lang="en-US" i="1" dirty="0"/>
              <a:t>D. 1080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01288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E2B02    How many horizontal lines make up a fast-scan (NTSC) television frame?</a:t>
            </a:r>
            <a:endParaRPr lang="en-US" dirty="0"/>
          </a:p>
        </p:txBody>
      </p:sp>
      <p:sp>
        <p:nvSpPr>
          <p:cNvPr id="3" name="Subtitle 2"/>
          <p:cNvSpPr>
            <a:spLocks noGrp="1"/>
          </p:cNvSpPr>
          <p:nvPr>
            <p:ph type="subTitle" idx="1"/>
          </p:nvPr>
        </p:nvSpPr>
        <p:spPr/>
        <p:txBody>
          <a:bodyPr/>
          <a:lstStyle/>
          <a:p>
            <a:r>
              <a:rPr lang="en-US" i="1" dirty="0"/>
              <a:t>A. 30</a:t>
            </a:r>
            <a:endParaRPr lang="en-US" dirty="0"/>
          </a:p>
          <a:p>
            <a:r>
              <a:rPr lang="en-US" i="1" dirty="0"/>
              <a:t>B. 60</a:t>
            </a:r>
            <a:endParaRPr lang="en-US" dirty="0"/>
          </a:p>
          <a:p>
            <a:r>
              <a:rPr lang="en-US" b="1" i="1" dirty="0">
                <a:solidFill>
                  <a:srgbClr val="FFC000"/>
                </a:solidFill>
              </a:rPr>
              <a:t>C. 525</a:t>
            </a:r>
            <a:endParaRPr lang="en-US" b="1" dirty="0">
              <a:solidFill>
                <a:srgbClr val="FFC000"/>
              </a:solidFill>
            </a:endParaRPr>
          </a:p>
          <a:p>
            <a:r>
              <a:rPr lang="en-US" i="1" dirty="0"/>
              <a:t>D. 1080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11682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E2B03  </a:t>
            </a:r>
            <a:r>
              <a:rPr lang="en-US" dirty="0" smtClean="0">
                <a:latin typeface="Arial Black" panose="020B0A04020102020204" pitchFamily="34" charset="0"/>
              </a:rPr>
              <a:t>  How </a:t>
            </a:r>
            <a:r>
              <a:rPr lang="en-US" dirty="0">
                <a:latin typeface="Arial Black" panose="020B0A04020102020204" pitchFamily="34" charset="0"/>
              </a:rPr>
              <a:t>is an interlaced scanning pattern generated in a fast-scan (NTSC) television system?</a:t>
            </a:r>
          </a:p>
        </p:txBody>
      </p:sp>
      <p:sp>
        <p:nvSpPr>
          <p:cNvPr id="3" name="Subtitle 2"/>
          <p:cNvSpPr>
            <a:spLocks noGrp="1"/>
          </p:cNvSpPr>
          <p:nvPr>
            <p:ph type="subTitle" idx="1"/>
          </p:nvPr>
        </p:nvSpPr>
        <p:spPr>
          <a:xfrm>
            <a:off x="533400" y="2057400"/>
            <a:ext cx="8077200" cy="4114800"/>
          </a:xfrm>
        </p:spPr>
        <p:txBody>
          <a:bodyPr/>
          <a:lstStyle/>
          <a:p>
            <a:r>
              <a:rPr lang="en-US" i="1" dirty="0"/>
              <a:t>A. By scanning two fields simultaneously</a:t>
            </a:r>
            <a:endParaRPr lang="en-US" dirty="0"/>
          </a:p>
          <a:p>
            <a:r>
              <a:rPr lang="en-US" i="1" dirty="0"/>
              <a:t>B. By scanning each field from bottom to top</a:t>
            </a:r>
            <a:endParaRPr lang="en-US" dirty="0"/>
          </a:p>
          <a:p>
            <a:r>
              <a:rPr lang="en-US" i="1" dirty="0"/>
              <a:t>C. By scanning lines from left to right in one field and right to left in the next</a:t>
            </a:r>
            <a:endParaRPr lang="en-US" dirty="0"/>
          </a:p>
          <a:p>
            <a:r>
              <a:rPr lang="en-US" i="1" dirty="0"/>
              <a:t>D. By scanning odd </a:t>
            </a:r>
            <a:r>
              <a:rPr lang="en-US" i="1" dirty="0" smtClean="0"/>
              <a:t>numbered </a:t>
            </a:r>
            <a:r>
              <a:rPr lang="en-US" i="1" dirty="0"/>
              <a:t>lines in one field and even numbered l</a:t>
            </a:r>
            <a:r>
              <a:rPr lang="en-US" i="1" dirty="0" smtClean="0"/>
              <a:t>ines in </a:t>
            </a:r>
            <a:r>
              <a:rPr lang="en-US" i="1" dirty="0"/>
              <a:t>the next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38805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E2A01  </a:t>
            </a:r>
            <a:r>
              <a:rPr lang="en-US" dirty="0" smtClean="0">
                <a:latin typeface="Arial Black" panose="020B0A04020102020204" pitchFamily="34" charset="0"/>
              </a:rPr>
              <a:t>  What </a:t>
            </a:r>
            <a:r>
              <a:rPr lang="en-US" dirty="0">
                <a:latin typeface="Arial Black" panose="020B0A04020102020204" pitchFamily="34" charset="0"/>
              </a:rPr>
              <a:t>is the direction of an ascending pass for an amateur satellite?</a:t>
            </a:r>
          </a:p>
        </p:txBody>
      </p:sp>
      <p:sp>
        <p:nvSpPr>
          <p:cNvPr id="3" name="Subtitle 2"/>
          <p:cNvSpPr>
            <a:spLocks noGrp="1"/>
          </p:cNvSpPr>
          <p:nvPr>
            <p:ph type="subTitle" idx="1"/>
          </p:nvPr>
        </p:nvSpPr>
        <p:spPr/>
        <p:txBody>
          <a:bodyPr/>
          <a:lstStyle/>
          <a:p>
            <a:r>
              <a:rPr lang="en-US" i="1" dirty="0"/>
              <a:t>A. From west to east</a:t>
            </a:r>
            <a:endParaRPr lang="en-US" dirty="0"/>
          </a:p>
          <a:p>
            <a:r>
              <a:rPr lang="en-US" i="1" dirty="0"/>
              <a:t>B. From east to west</a:t>
            </a:r>
            <a:endParaRPr lang="en-US" dirty="0"/>
          </a:p>
          <a:p>
            <a:r>
              <a:rPr lang="en-US" i="1" dirty="0"/>
              <a:t>C. From south to north</a:t>
            </a:r>
            <a:endParaRPr lang="en-US" dirty="0"/>
          </a:p>
          <a:p>
            <a:r>
              <a:rPr lang="en-US" i="1" dirty="0"/>
              <a:t>D. From north to south</a:t>
            </a:r>
            <a:endParaRPr lang="en-US" dirty="0"/>
          </a:p>
          <a:p>
            <a:endParaRPr lang="en-US" dirty="0"/>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4</a:t>
            </a:fld>
            <a:endParaRPr lang="en-US"/>
          </a:p>
        </p:txBody>
      </p:sp>
    </p:spTree>
    <p:extLst>
      <p:ext uri="{BB962C8B-B14F-4D97-AF65-F5344CB8AC3E}">
        <p14:creationId xmlns:p14="http://schemas.microsoft.com/office/powerpoint/2010/main" val="388406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E2B03    How is an interlaced scanning pattern generated in a fast-scan (NTSC) television system?</a:t>
            </a:r>
            <a:endParaRPr lang="en-US" dirty="0"/>
          </a:p>
        </p:txBody>
      </p:sp>
      <p:sp>
        <p:nvSpPr>
          <p:cNvPr id="3" name="Subtitle 2"/>
          <p:cNvSpPr>
            <a:spLocks noGrp="1"/>
          </p:cNvSpPr>
          <p:nvPr>
            <p:ph type="subTitle" idx="1"/>
          </p:nvPr>
        </p:nvSpPr>
        <p:spPr>
          <a:xfrm>
            <a:off x="533400" y="2057400"/>
            <a:ext cx="8077200" cy="4114800"/>
          </a:xfrm>
        </p:spPr>
        <p:txBody>
          <a:bodyPr/>
          <a:lstStyle/>
          <a:p>
            <a:r>
              <a:rPr lang="en-US" i="1" dirty="0"/>
              <a:t>A. By scanning two fields simultaneously</a:t>
            </a:r>
            <a:endParaRPr lang="en-US" dirty="0"/>
          </a:p>
          <a:p>
            <a:r>
              <a:rPr lang="en-US" i="1" dirty="0"/>
              <a:t>B. By scanning each field from bottom to top</a:t>
            </a:r>
            <a:endParaRPr lang="en-US" dirty="0"/>
          </a:p>
          <a:p>
            <a:r>
              <a:rPr lang="en-US" i="1" dirty="0"/>
              <a:t>C. By scanning lines from left to right in one field and right to left in the next</a:t>
            </a:r>
            <a:endParaRPr lang="en-US" dirty="0"/>
          </a:p>
          <a:p>
            <a:r>
              <a:rPr lang="en-US" sz="2800" b="1" i="1" dirty="0">
                <a:solidFill>
                  <a:srgbClr val="FFC000"/>
                </a:solidFill>
              </a:rPr>
              <a:t>D. By scanning odd numbered lines in one field and even numbered </a:t>
            </a:r>
            <a:r>
              <a:rPr lang="en-US" sz="2800" b="1" i="1" dirty="0" smtClean="0">
                <a:solidFill>
                  <a:srgbClr val="FFC000"/>
                </a:solidFill>
              </a:rPr>
              <a:t>lines </a:t>
            </a:r>
            <a:r>
              <a:rPr lang="en-US" sz="2800" b="1" i="1" dirty="0">
                <a:solidFill>
                  <a:srgbClr val="FFC000"/>
                </a:solidFill>
              </a:rPr>
              <a:t>in the next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365698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E2B04  </a:t>
            </a:r>
            <a:r>
              <a:rPr lang="en-US" dirty="0" smtClean="0">
                <a:latin typeface="Arial Black" panose="020B0A04020102020204" pitchFamily="34" charset="0"/>
              </a:rPr>
              <a:t>  What </a:t>
            </a:r>
            <a:r>
              <a:rPr lang="en-US" dirty="0">
                <a:latin typeface="Arial Black" panose="020B0A04020102020204" pitchFamily="34" charset="0"/>
              </a:rPr>
              <a:t>is blanking in a video signal?</a:t>
            </a:r>
          </a:p>
        </p:txBody>
      </p:sp>
      <p:sp>
        <p:nvSpPr>
          <p:cNvPr id="3" name="Subtitle 2"/>
          <p:cNvSpPr>
            <a:spLocks noGrp="1"/>
          </p:cNvSpPr>
          <p:nvPr>
            <p:ph type="subTitle" idx="1"/>
          </p:nvPr>
        </p:nvSpPr>
        <p:spPr>
          <a:xfrm>
            <a:off x="609600" y="1828800"/>
            <a:ext cx="7924800" cy="4343400"/>
          </a:xfrm>
        </p:spPr>
        <p:txBody>
          <a:bodyPr/>
          <a:lstStyle/>
          <a:p>
            <a:r>
              <a:rPr lang="en-US" i="1" dirty="0"/>
              <a:t>A. Synchronization of the horizontal and vertical sync pulses</a:t>
            </a:r>
            <a:endParaRPr lang="en-US" dirty="0"/>
          </a:p>
          <a:p>
            <a:r>
              <a:rPr lang="en-US" i="1" dirty="0"/>
              <a:t>B. Turning off the scanning beam while it is traveling from right to left or from bottom to top</a:t>
            </a:r>
            <a:endParaRPr lang="en-US" dirty="0"/>
          </a:p>
          <a:p>
            <a:r>
              <a:rPr lang="en-US" i="1" dirty="0"/>
              <a:t>C. Turning off the scanning beam at the conclusion of a transmission</a:t>
            </a:r>
            <a:endParaRPr lang="en-US" dirty="0"/>
          </a:p>
          <a:p>
            <a:r>
              <a:rPr lang="en-US" i="1" dirty="0"/>
              <a:t>D. Transmitting a black and white test pattern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75862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E2B04    What is blanking in a video signal?</a:t>
            </a:r>
            <a:endParaRPr lang="en-US" dirty="0"/>
          </a:p>
        </p:txBody>
      </p:sp>
      <p:sp>
        <p:nvSpPr>
          <p:cNvPr id="3" name="Subtitle 2"/>
          <p:cNvSpPr>
            <a:spLocks noGrp="1"/>
          </p:cNvSpPr>
          <p:nvPr>
            <p:ph type="subTitle" idx="1"/>
          </p:nvPr>
        </p:nvSpPr>
        <p:spPr>
          <a:xfrm>
            <a:off x="609600" y="1828800"/>
            <a:ext cx="7924800" cy="4343400"/>
          </a:xfrm>
        </p:spPr>
        <p:txBody>
          <a:bodyPr/>
          <a:lstStyle/>
          <a:p>
            <a:r>
              <a:rPr lang="en-US" i="1" dirty="0"/>
              <a:t>A. Synchronization of the horizontal and vertical sync pulses</a:t>
            </a:r>
            <a:endParaRPr lang="en-US" dirty="0"/>
          </a:p>
          <a:p>
            <a:r>
              <a:rPr lang="en-US" sz="2800" b="1" i="1" dirty="0">
                <a:solidFill>
                  <a:srgbClr val="FFC000"/>
                </a:solidFill>
              </a:rPr>
              <a:t>B. Turning off the scanning beam while it is traveling from right to left or from bottom to top</a:t>
            </a:r>
            <a:endParaRPr lang="en-US" sz="2800" b="1" dirty="0">
              <a:solidFill>
                <a:srgbClr val="FFC000"/>
              </a:solidFill>
            </a:endParaRPr>
          </a:p>
          <a:p>
            <a:r>
              <a:rPr lang="en-US" i="1" dirty="0"/>
              <a:t>C. Turning off the scanning beam at the conclusion of a transmission</a:t>
            </a:r>
            <a:endParaRPr lang="en-US" dirty="0"/>
          </a:p>
          <a:p>
            <a:r>
              <a:rPr lang="en-US" i="1" dirty="0"/>
              <a:t>D. Transmitting a black and white test pattern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829912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E2B05  </a:t>
            </a:r>
            <a:r>
              <a:rPr lang="en-US" dirty="0" smtClean="0">
                <a:latin typeface="Arial Black" panose="020B0A04020102020204" pitchFamily="34" charset="0"/>
              </a:rPr>
              <a:t>  Which </a:t>
            </a:r>
            <a:r>
              <a:rPr lang="en-US" dirty="0">
                <a:latin typeface="Arial Black" panose="020B0A04020102020204" pitchFamily="34" charset="0"/>
              </a:rPr>
              <a:t>of the following is an advantage of using vestigial sideband for standard fast- scan TV transmissions? </a:t>
            </a:r>
          </a:p>
        </p:txBody>
      </p:sp>
      <p:sp>
        <p:nvSpPr>
          <p:cNvPr id="3" name="Subtitle 2"/>
          <p:cNvSpPr>
            <a:spLocks noGrp="1"/>
          </p:cNvSpPr>
          <p:nvPr>
            <p:ph type="subTitle" idx="1"/>
          </p:nvPr>
        </p:nvSpPr>
        <p:spPr>
          <a:xfrm>
            <a:off x="533400" y="2057400"/>
            <a:ext cx="8001000" cy="4114800"/>
          </a:xfrm>
        </p:spPr>
        <p:txBody>
          <a:bodyPr>
            <a:normAutofit/>
          </a:bodyPr>
          <a:lstStyle/>
          <a:p>
            <a:r>
              <a:rPr lang="en-US" i="1" dirty="0"/>
              <a:t>A. The vestigial sideband carries the audio information</a:t>
            </a:r>
            <a:endParaRPr lang="en-US" dirty="0"/>
          </a:p>
          <a:p>
            <a:r>
              <a:rPr lang="en-US" i="1" dirty="0"/>
              <a:t>B. The vestigial sideband contains </a:t>
            </a:r>
            <a:r>
              <a:rPr lang="en-US" i="1" dirty="0" err="1"/>
              <a:t>chroma</a:t>
            </a:r>
            <a:r>
              <a:rPr lang="en-US" i="1" dirty="0"/>
              <a:t> information</a:t>
            </a:r>
            <a:endParaRPr lang="en-US" dirty="0"/>
          </a:p>
          <a:p>
            <a:r>
              <a:rPr lang="en-US" i="1" dirty="0"/>
              <a:t>C. Vestigial sideband reduces bandwidth while allowing for simple video detector circuitry </a:t>
            </a:r>
            <a:endParaRPr lang="en-US" dirty="0"/>
          </a:p>
          <a:p>
            <a:r>
              <a:rPr lang="en-US" i="1" dirty="0"/>
              <a:t>D. Vestigial sideband provides high frequency emphasis to sharpen the picture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95834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E2B05    Which of the following is an advantage of using vestigial sideband for standard fast- scan TV transmissions? </a:t>
            </a:r>
            <a:endParaRPr lang="en-US" dirty="0"/>
          </a:p>
        </p:txBody>
      </p:sp>
      <p:sp>
        <p:nvSpPr>
          <p:cNvPr id="3" name="Subtitle 2"/>
          <p:cNvSpPr>
            <a:spLocks noGrp="1"/>
          </p:cNvSpPr>
          <p:nvPr>
            <p:ph type="subTitle" idx="1"/>
          </p:nvPr>
        </p:nvSpPr>
        <p:spPr>
          <a:xfrm>
            <a:off x="533400" y="2057400"/>
            <a:ext cx="8001000" cy="4114800"/>
          </a:xfrm>
        </p:spPr>
        <p:txBody>
          <a:bodyPr>
            <a:normAutofit/>
          </a:bodyPr>
          <a:lstStyle/>
          <a:p>
            <a:r>
              <a:rPr lang="en-US" i="1" dirty="0"/>
              <a:t>A. The vestigial sideband carries the audio information</a:t>
            </a:r>
            <a:endParaRPr lang="en-US" dirty="0"/>
          </a:p>
          <a:p>
            <a:r>
              <a:rPr lang="en-US" i="1" dirty="0"/>
              <a:t>B. The vestigial sideband contains </a:t>
            </a:r>
            <a:r>
              <a:rPr lang="en-US" i="1" dirty="0" err="1"/>
              <a:t>chroma</a:t>
            </a:r>
            <a:r>
              <a:rPr lang="en-US" i="1" dirty="0"/>
              <a:t> information</a:t>
            </a:r>
            <a:endParaRPr lang="en-US" dirty="0"/>
          </a:p>
          <a:p>
            <a:r>
              <a:rPr lang="en-US" sz="2800" b="1" i="1" dirty="0">
                <a:solidFill>
                  <a:srgbClr val="FFC000"/>
                </a:solidFill>
              </a:rPr>
              <a:t>C. Vestigial sideband reduces bandwidth while allowing for simple video detector circuitry </a:t>
            </a:r>
            <a:endParaRPr lang="en-US" sz="2800" b="1" dirty="0">
              <a:solidFill>
                <a:srgbClr val="FFC000"/>
              </a:solidFill>
            </a:endParaRPr>
          </a:p>
          <a:p>
            <a:r>
              <a:rPr lang="en-US" i="1" dirty="0"/>
              <a:t>D. Vestigial sideband provides high frequency emphasis to sharpen the picture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67723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E2B06  </a:t>
            </a:r>
            <a:r>
              <a:rPr lang="en-US" dirty="0" smtClean="0">
                <a:latin typeface="Arial Black" panose="020B0A04020102020204" pitchFamily="34" charset="0"/>
              </a:rPr>
              <a:t>  What </a:t>
            </a:r>
            <a:r>
              <a:rPr lang="en-US" dirty="0">
                <a:latin typeface="Arial Black" panose="020B0A04020102020204" pitchFamily="34" charset="0"/>
              </a:rPr>
              <a:t>is vestigial sideband modulation?</a:t>
            </a:r>
          </a:p>
        </p:txBody>
      </p:sp>
      <p:sp>
        <p:nvSpPr>
          <p:cNvPr id="3" name="Subtitle 2"/>
          <p:cNvSpPr>
            <a:spLocks noGrp="1"/>
          </p:cNvSpPr>
          <p:nvPr>
            <p:ph type="subTitle" idx="1"/>
          </p:nvPr>
        </p:nvSpPr>
        <p:spPr>
          <a:xfrm>
            <a:off x="762000" y="1600200"/>
            <a:ext cx="7772400" cy="4572000"/>
          </a:xfrm>
        </p:spPr>
        <p:txBody>
          <a:bodyPr>
            <a:normAutofit/>
          </a:bodyPr>
          <a:lstStyle/>
          <a:p>
            <a:r>
              <a:rPr lang="en-US" i="1" dirty="0"/>
              <a:t>A. Amplitude modulation in which one complete sideband and a portion of the other are transmitted</a:t>
            </a:r>
            <a:endParaRPr lang="en-US" dirty="0"/>
          </a:p>
          <a:p>
            <a:r>
              <a:rPr lang="en-US" i="1" dirty="0"/>
              <a:t>B. A type of modulation in which one sideband is inverted </a:t>
            </a:r>
            <a:endParaRPr lang="en-US" dirty="0"/>
          </a:p>
          <a:p>
            <a:r>
              <a:rPr lang="en-US" i="1" dirty="0"/>
              <a:t>C. Narrow-band FM </a:t>
            </a:r>
            <a:r>
              <a:rPr lang="en-US" i="1" dirty="0" smtClean="0"/>
              <a:t>modulation </a:t>
            </a:r>
            <a:r>
              <a:rPr lang="en-US" i="1" dirty="0"/>
              <a:t>achieved by filtering one sideband from the audio before frequency modulating the carrier </a:t>
            </a:r>
            <a:endParaRPr lang="en-US" dirty="0"/>
          </a:p>
          <a:p>
            <a:r>
              <a:rPr lang="en-US" i="1" dirty="0"/>
              <a:t>D. Spread spectrum modulation achieved by applying FM modulation following single sideband amplitude modulation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71255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E2B06    What is vestigial sideband modulation?</a:t>
            </a:r>
            <a:endParaRPr lang="en-US" dirty="0"/>
          </a:p>
        </p:txBody>
      </p:sp>
      <p:sp>
        <p:nvSpPr>
          <p:cNvPr id="3" name="Subtitle 2"/>
          <p:cNvSpPr>
            <a:spLocks noGrp="1"/>
          </p:cNvSpPr>
          <p:nvPr>
            <p:ph type="subTitle" idx="1"/>
          </p:nvPr>
        </p:nvSpPr>
        <p:spPr>
          <a:xfrm>
            <a:off x="762000" y="1600200"/>
            <a:ext cx="7772400" cy="4572000"/>
          </a:xfrm>
        </p:spPr>
        <p:txBody>
          <a:bodyPr>
            <a:normAutofit/>
          </a:bodyPr>
          <a:lstStyle/>
          <a:p>
            <a:r>
              <a:rPr lang="en-US" sz="2800" b="1" i="1" dirty="0">
                <a:solidFill>
                  <a:srgbClr val="FFC000"/>
                </a:solidFill>
              </a:rPr>
              <a:t>A. Amplitude modulation in which one complete sideband and a portion of the other are transmitted</a:t>
            </a:r>
            <a:endParaRPr lang="en-US" sz="2800" b="1" dirty="0">
              <a:solidFill>
                <a:srgbClr val="FFC000"/>
              </a:solidFill>
            </a:endParaRPr>
          </a:p>
          <a:p>
            <a:r>
              <a:rPr lang="en-US" i="1" dirty="0"/>
              <a:t>B. A type of modulation in which one sideband is inverted </a:t>
            </a:r>
            <a:endParaRPr lang="en-US" dirty="0"/>
          </a:p>
          <a:p>
            <a:r>
              <a:rPr lang="en-US" i="1" dirty="0"/>
              <a:t>C. Narrow-band FM </a:t>
            </a:r>
            <a:r>
              <a:rPr lang="en-US" i="1" dirty="0" err="1" smtClean="0"/>
              <a:t>tmodulation</a:t>
            </a:r>
            <a:r>
              <a:rPr lang="en-US" i="1" dirty="0" smtClean="0"/>
              <a:t> </a:t>
            </a:r>
            <a:r>
              <a:rPr lang="en-US" i="1" dirty="0"/>
              <a:t>achieved by filtering one sideband from the audio before frequency modulating the carrier </a:t>
            </a:r>
            <a:endParaRPr lang="en-US" dirty="0"/>
          </a:p>
          <a:p>
            <a:r>
              <a:rPr lang="en-US" i="1" dirty="0"/>
              <a:t>D. Spread spectrum modulation achieved by applying FM modulation following single sideband amplitude modulation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617902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Arial Black" panose="020B0A04020102020204" pitchFamily="34" charset="0"/>
              </a:rPr>
              <a:t>Vestigal</a:t>
            </a:r>
            <a:r>
              <a:rPr lang="en-US" dirty="0" smtClean="0">
                <a:latin typeface="Arial Black" panose="020B0A04020102020204" pitchFamily="34" charset="0"/>
              </a:rPr>
              <a:t> Sideband Modulation</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6" name="Picture 7" descr="Extra05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4648200" cy="516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E2B07  </a:t>
            </a:r>
            <a:r>
              <a:rPr lang="en-US" dirty="0" smtClean="0">
                <a:latin typeface="Arial Black" panose="020B0A04020102020204" pitchFamily="34" charset="0"/>
              </a:rPr>
              <a:t>  What </a:t>
            </a:r>
            <a:r>
              <a:rPr lang="en-US" dirty="0">
                <a:latin typeface="Arial Black" panose="020B0A04020102020204" pitchFamily="34" charset="0"/>
              </a:rPr>
              <a:t>is the name of the signal component that carries color information in NTSC video?</a:t>
            </a:r>
          </a:p>
        </p:txBody>
      </p:sp>
      <p:sp>
        <p:nvSpPr>
          <p:cNvPr id="3" name="Subtitle 2"/>
          <p:cNvSpPr>
            <a:spLocks noGrp="1"/>
          </p:cNvSpPr>
          <p:nvPr>
            <p:ph type="subTitle" idx="1"/>
          </p:nvPr>
        </p:nvSpPr>
        <p:spPr/>
        <p:txBody>
          <a:bodyPr/>
          <a:lstStyle/>
          <a:p>
            <a:r>
              <a:rPr lang="en-US" i="1" dirty="0"/>
              <a:t>A. Luminance</a:t>
            </a:r>
            <a:endParaRPr lang="en-US" dirty="0"/>
          </a:p>
          <a:p>
            <a:r>
              <a:rPr lang="en-US" i="1" dirty="0"/>
              <a:t>B. Chroma</a:t>
            </a:r>
            <a:endParaRPr lang="en-US" dirty="0"/>
          </a:p>
          <a:p>
            <a:r>
              <a:rPr lang="en-US" i="1" dirty="0"/>
              <a:t>C. Hue</a:t>
            </a:r>
            <a:endParaRPr lang="en-US" dirty="0"/>
          </a:p>
          <a:p>
            <a:r>
              <a:rPr lang="en-US" i="1" dirty="0"/>
              <a:t>D. Spectral Intensity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88771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E2B07    What is the name of the signal component that carries color information in NTSC video?</a:t>
            </a:r>
            <a:endParaRPr lang="en-US" dirty="0"/>
          </a:p>
        </p:txBody>
      </p:sp>
      <p:sp>
        <p:nvSpPr>
          <p:cNvPr id="3" name="Subtitle 2"/>
          <p:cNvSpPr>
            <a:spLocks noGrp="1"/>
          </p:cNvSpPr>
          <p:nvPr>
            <p:ph type="subTitle" idx="1"/>
          </p:nvPr>
        </p:nvSpPr>
        <p:spPr/>
        <p:txBody>
          <a:bodyPr/>
          <a:lstStyle/>
          <a:p>
            <a:r>
              <a:rPr lang="en-US" i="1" dirty="0"/>
              <a:t>A. Luminance</a:t>
            </a:r>
            <a:endParaRPr lang="en-US" dirty="0"/>
          </a:p>
          <a:p>
            <a:r>
              <a:rPr lang="en-US" sz="2800" b="1" i="1" dirty="0">
                <a:solidFill>
                  <a:srgbClr val="FFC000"/>
                </a:solidFill>
              </a:rPr>
              <a:t>B. Chroma</a:t>
            </a:r>
            <a:endParaRPr lang="en-US" sz="2800" b="1" dirty="0">
              <a:solidFill>
                <a:srgbClr val="FFC000"/>
              </a:solidFill>
            </a:endParaRPr>
          </a:p>
          <a:p>
            <a:r>
              <a:rPr lang="en-US" i="1" dirty="0"/>
              <a:t>C. Hue</a:t>
            </a:r>
            <a:endParaRPr lang="en-US" dirty="0"/>
          </a:p>
          <a:p>
            <a:r>
              <a:rPr lang="en-US" i="1" dirty="0"/>
              <a:t>D. Spectral Intensity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2338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E2A01    What is the direction of an ascending pass for an amateur satellite?</a:t>
            </a:r>
            <a:endParaRPr lang="en-US" dirty="0"/>
          </a:p>
        </p:txBody>
      </p:sp>
      <p:sp>
        <p:nvSpPr>
          <p:cNvPr id="3" name="Subtitle 2"/>
          <p:cNvSpPr>
            <a:spLocks noGrp="1"/>
          </p:cNvSpPr>
          <p:nvPr>
            <p:ph type="subTitle" idx="1"/>
          </p:nvPr>
        </p:nvSpPr>
        <p:spPr/>
        <p:txBody>
          <a:bodyPr/>
          <a:lstStyle/>
          <a:p>
            <a:r>
              <a:rPr lang="en-US" i="1" dirty="0"/>
              <a:t>A. From west to east</a:t>
            </a:r>
            <a:endParaRPr lang="en-US" dirty="0"/>
          </a:p>
          <a:p>
            <a:r>
              <a:rPr lang="en-US" i="1" dirty="0"/>
              <a:t>B. From east to west</a:t>
            </a:r>
            <a:endParaRPr lang="en-US" dirty="0"/>
          </a:p>
          <a:p>
            <a:r>
              <a:rPr lang="en-US" sz="2800" b="1" i="1" dirty="0">
                <a:solidFill>
                  <a:srgbClr val="FFC000"/>
                </a:solidFill>
              </a:rPr>
              <a:t>C. From south to north</a:t>
            </a:r>
            <a:endParaRPr lang="en-US" sz="2800" b="1" dirty="0">
              <a:solidFill>
                <a:srgbClr val="FFC000"/>
              </a:solidFill>
            </a:endParaRPr>
          </a:p>
          <a:p>
            <a:r>
              <a:rPr lang="en-US" i="1" dirty="0"/>
              <a:t>D. From north to south</a:t>
            </a:r>
            <a:endParaRPr lang="en-US" dirty="0"/>
          </a:p>
          <a:p>
            <a:endParaRPr lang="en-US" dirty="0"/>
          </a:p>
        </p:txBody>
      </p:sp>
      <p:sp>
        <p:nvSpPr>
          <p:cNvPr id="4" name="Footer Placeholder 3"/>
          <p:cNvSpPr>
            <a:spLocks noGrp="1"/>
          </p:cNvSpPr>
          <p:nvPr>
            <p:ph type="ftr" sz="quarter" idx="13"/>
          </p:nvPr>
        </p:nvSpPr>
        <p:spPr/>
        <p:txBody>
          <a:bodyPr/>
          <a:lstStyle/>
          <a:p>
            <a:r>
              <a:rPr lang="en-US" smtClean="0"/>
              <a:t>Operating Procedures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5</a:t>
            </a:fld>
            <a:endParaRPr lang="en-US"/>
          </a:p>
        </p:txBody>
      </p:sp>
    </p:spTree>
    <p:extLst>
      <p:ext uri="{BB962C8B-B14F-4D97-AF65-F5344CB8AC3E}">
        <p14:creationId xmlns:p14="http://schemas.microsoft.com/office/powerpoint/2010/main" val="123453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E2B08    Which of the following is a common method of transmitting accompanying audio with amateur fast-scan television?</a:t>
            </a:r>
            <a:endParaRPr lang="en-US" dirty="0"/>
          </a:p>
        </p:txBody>
      </p:sp>
      <p:sp>
        <p:nvSpPr>
          <p:cNvPr id="3" name="Subtitle 2"/>
          <p:cNvSpPr>
            <a:spLocks noGrp="1"/>
          </p:cNvSpPr>
          <p:nvPr>
            <p:ph type="subTitle" idx="1"/>
          </p:nvPr>
        </p:nvSpPr>
        <p:spPr>
          <a:xfrm>
            <a:off x="685800" y="2514600"/>
            <a:ext cx="7848600" cy="3657600"/>
          </a:xfrm>
        </p:spPr>
        <p:txBody>
          <a:bodyPr/>
          <a:lstStyle/>
          <a:p>
            <a:r>
              <a:rPr lang="en-US" i="1" dirty="0"/>
              <a:t>A. Frequency-modulated sub-carrier</a:t>
            </a:r>
            <a:endParaRPr lang="en-US" dirty="0"/>
          </a:p>
          <a:p>
            <a:r>
              <a:rPr lang="en-US" i="1" dirty="0"/>
              <a:t>B. A separate VHF or UHF audio link</a:t>
            </a:r>
            <a:endParaRPr lang="en-US" dirty="0"/>
          </a:p>
          <a:p>
            <a:r>
              <a:rPr lang="en-US" i="1" dirty="0"/>
              <a:t>C. Frequency modulation of the video carrier</a:t>
            </a:r>
            <a:endParaRPr lang="en-US" dirty="0"/>
          </a:p>
          <a:p>
            <a:r>
              <a:rPr lang="en-US" i="1" dirty="0">
                <a:solidFill>
                  <a:schemeClr val="bg1"/>
                </a:solidFill>
              </a:rPr>
              <a:t>D. All of these choices are correct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116874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E2B08    Which of the following is a common method of transmitting accompanying audio with amateur fast-scan television?</a:t>
            </a:r>
            <a:endParaRPr lang="en-US" dirty="0"/>
          </a:p>
        </p:txBody>
      </p:sp>
      <p:sp>
        <p:nvSpPr>
          <p:cNvPr id="3" name="Subtitle 2"/>
          <p:cNvSpPr>
            <a:spLocks noGrp="1"/>
          </p:cNvSpPr>
          <p:nvPr>
            <p:ph type="subTitle" idx="1"/>
          </p:nvPr>
        </p:nvSpPr>
        <p:spPr>
          <a:xfrm>
            <a:off x="685800" y="2514600"/>
            <a:ext cx="7848600" cy="3657600"/>
          </a:xfrm>
        </p:spPr>
        <p:txBody>
          <a:bodyPr/>
          <a:lstStyle/>
          <a:p>
            <a:r>
              <a:rPr lang="en-US" i="1" dirty="0"/>
              <a:t>A. Frequency-modulated sub-carrier</a:t>
            </a:r>
            <a:endParaRPr lang="en-US" dirty="0"/>
          </a:p>
          <a:p>
            <a:r>
              <a:rPr lang="en-US" i="1" dirty="0"/>
              <a:t>B. A separate VHF or UHF audio link</a:t>
            </a:r>
            <a:endParaRPr lang="en-US" dirty="0"/>
          </a:p>
          <a:p>
            <a:r>
              <a:rPr lang="en-US" i="1" dirty="0"/>
              <a:t>C. Frequency modulation of the video carrier</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1255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E2B09  </a:t>
            </a:r>
            <a:r>
              <a:rPr lang="en-US" dirty="0" smtClean="0">
                <a:latin typeface="Arial Black" panose="020B0A04020102020204" pitchFamily="34" charset="0"/>
              </a:rPr>
              <a:t>  What </a:t>
            </a:r>
            <a:r>
              <a:rPr lang="en-US" dirty="0">
                <a:latin typeface="Arial Black" panose="020B0A04020102020204" pitchFamily="34" charset="0"/>
              </a:rPr>
              <a:t>hardware, other than a receiver with SSB capability and a suitable computer, is needed to decode SSTV using Digital Radio </a:t>
            </a:r>
            <a:r>
              <a:rPr lang="en-US" dirty="0" err="1">
                <a:latin typeface="Arial Black" panose="020B0A04020102020204" pitchFamily="34" charset="0"/>
              </a:rPr>
              <a:t>Mondiale</a:t>
            </a:r>
            <a:r>
              <a:rPr lang="en-US" dirty="0">
                <a:latin typeface="Arial Black" panose="020B0A04020102020204" pitchFamily="34" charset="0"/>
              </a:rPr>
              <a:t> (DRM)?</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 special IF converter </a:t>
            </a:r>
            <a:endParaRPr lang="en-US" dirty="0"/>
          </a:p>
          <a:p>
            <a:r>
              <a:rPr lang="en-US" i="1" dirty="0"/>
              <a:t>B. A special front end limiter</a:t>
            </a:r>
            <a:endParaRPr lang="en-US" dirty="0"/>
          </a:p>
          <a:p>
            <a:r>
              <a:rPr lang="en-US" i="1" dirty="0"/>
              <a:t>C. A special notch filter to remove synchronization pulses</a:t>
            </a:r>
            <a:endParaRPr lang="en-US" dirty="0"/>
          </a:p>
          <a:p>
            <a:r>
              <a:rPr lang="en-US" i="1" dirty="0"/>
              <a:t>D. No other hardware is needed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66628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E2B09    What hardware, other than a receiver with SSB capability and a suitable computer, is needed to decode SSTV using Digital Radio </a:t>
            </a:r>
            <a:r>
              <a:rPr lang="en-US" dirty="0" err="1">
                <a:latin typeface="Arial Black" panose="020B0A04020102020204" pitchFamily="34" charset="0"/>
              </a:rPr>
              <a:t>Mondiale</a:t>
            </a:r>
            <a:r>
              <a:rPr lang="en-US" dirty="0">
                <a:latin typeface="Arial Black" panose="020B0A04020102020204" pitchFamily="34" charset="0"/>
              </a:rPr>
              <a:t> (DRM)?</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i="1" dirty="0"/>
              <a:t>A. A special IF converter </a:t>
            </a:r>
            <a:endParaRPr lang="en-US" dirty="0"/>
          </a:p>
          <a:p>
            <a:r>
              <a:rPr lang="en-US" i="1" dirty="0"/>
              <a:t>B. A special front end limiter</a:t>
            </a:r>
            <a:endParaRPr lang="en-US" dirty="0"/>
          </a:p>
          <a:p>
            <a:r>
              <a:rPr lang="en-US" i="1" dirty="0"/>
              <a:t>C. A special notch filter to remove synchronization pulses</a:t>
            </a:r>
            <a:endParaRPr lang="en-US" dirty="0"/>
          </a:p>
          <a:p>
            <a:r>
              <a:rPr lang="en-US" sz="2800" b="1" i="1" dirty="0">
                <a:solidFill>
                  <a:srgbClr val="FFC000"/>
                </a:solidFill>
              </a:rPr>
              <a:t>D. No other hardware is needed</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948935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E2B10  </a:t>
            </a:r>
            <a:r>
              <a:rPr lang="en-US" dirty="0" smtClean="0">
                <a:latin typeface="Arial Black" panose="020B0A04020102020204" pitchFamily="34" charset="0"/>
              </a:rPr>
              <a:t>  Which </a:t>
            </a:r>
            <a:r>
              <a:rPr lang="en-US" dirty="0">
                <a:latin typeface="Arial Black" panose="020B0A04020102020204" pitchFamily="34" charset="0"/>
              </a:rPr>
              <a:t>of the following is an acceptable bandwidth for Digital Radio </a:t>
            </a:r>
            <a:r>
              <a:rPr lang="en-US" dirty="0" err="1">
                <a:latin typeface="Arial Black" panose="020B0A04020102020204" pitchFamily="34" charset="0"/>
              </a:rPr>
              <a:t>Mondiale</a:t>
            </a:r>
            <a:r>
              <a:rPr lang="en-US" dirty="0">
                <a:latin typeface="Arial Black" panose="020B0A04020102020204" pitchFamily="34" charset="0"/>
              </a:rPr>
              <a:t> (DRM) based voice or SSTV digital transmissions made on the HF amateur bands?</a:t>
            </a:r>
          </a:p>
        </p:txBody>
      </p:sp>
      <p:sp>
        <p:nvSpPr>
          <p:cNvPr id="3" name="Subtitle 2"/>
          <p:cNvSpPr>
            <a:spLocks noGrp="1"/>
          </p:cNvSpPr>
          <p:nvPr>
            <p:ph type="subTitle" idx="1"/>
          </p:nvPr>
        </p:nvSpPr>
        <p:spPr/>
        <p:txBody>
          <a:bodyPr/>
          <a:lstStyle/>
          <a:p>
            <a:r>
              <a:rPr lang="en-US" i="1" dirty="0"/>
              <a:t>A. 3 KHz</a:t>
            </a:r>
            <a:endParaRPr lang="en-US" dirty="0"/>
          </a:p>
          <a:p>
            <a:r>
              <a:rPr lang="en-US" i="1" dirty="0"/>
              <a:t>B. 10 KHz</a:t>
            </a:r>
            <a:endParaRPr lang="en-US" dirty="0"/>
          </a:p>
          <a:p>
            <a:r>
              <a:rPr lang="en-US" i="1" dirty="0"/>
              <a:t>C. 15 KHz</a:t>
            </a:r>
            <a:endParaRPr lang="en-US" dirty="0"/>
          </a:p>
          <a:p>
            <a:r>
              <a:rPr lang="en-US" i="1" dirty="0"/>
              <a:t>D. 20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42773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E2B10    Which of the following is an acceptable bandwidth for Digital Radio </a:t>
            </a:r>
            <a:r>
              <a:rPr lang="en-US" dirty="0" err="1">
                <a:latin typeface="Arial Black" panose="020B0A04020102020204" pitchFamily="34" charset="0"/>
              </a:rPr>
              <a:t>Mondiale</a:t>
            </a:r>
            <a:r>
              <a:rPr lang="en-US" dirty="0">
                <a:latin typeface="Arial Black" panose="020B0A04020102020204" pitchFamily="34" charset="0"/>
              </a:rPr>
              <a:t> (DRM) based voice or SSTV digital transmissions made on the HF amateur bands?</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3 KHz</a:t>
            </a:r>
            <a:endParaRPr lang="en-US" sz="2800" b="1" dirty="0">
              <a:solidFill>
                <a:srgbClr val="FFC000"/>
              </a:solidFill>
            </a:endParaRPr>
          </a:p>
          <a:p>
            <a:r>
              <a:rPr lang="en-US" i="1" dirty="0"/>
              <a:t>B. 10 KHz</a:t>
            </a:r>
            <a:endParaRPr lang="en-US" dirty="0"/>
          </a:p>
          <a:p>
            <a:r>
              <a:rPr lang="en-US" i="1" dirty="0"/>
              <a:t>C. 15 KHz</a:t>
            </a:r>
            <a:endParaRPr lang="en-US" dirty="0"/>
          </a:p>
          <a:p>
            <a:r>
              <a:rPr lang="en-US" i="1" dirty="0"/>
              <a:t>D. 20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211005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E2B11  </a:t>
            </a:r>
            <a:r>
              <a:rPr lang="en-US" dirty="0" smtClean="0">
                <a:latin typeface="Arial Black" panose="020B0A04020102020204" pitchFamily="34" charset="0"/>
              </a:rPr>
              <a:t>  What </a:t>
            </a:r>
            <a:r>
              <a:rPr lang="en-US" dirty="0">
                <a:latin typeface="Arial Black" panose="020B0A04020102020204" pitchFamily="34" charset="0"/>
              </a:rPr>
              <a:t>is the function of the Vertical Interval Signaling (VIS) code </a:t>
            </a:r>
            <a:r>
              <a:rPr lang="en-US" dirty="0" smtClean="0">
                <a:latin typeface="Arial Black" panose="020B0A04020102020204" pitchFamily="34" charset="0"/>
              </a:rPr>
              <a:t>sent </a:t>
            </a:r>
            <a:r>
              <a:rPr lang="en-US" dirty="0">
                <a:latin typeface="Arial Black" panose="020B0A04020102020204" pitchFamily="34" charset="0"/>
              </a:rPr>
              <a:t>as part of an SSTV transmission?</a:t>
            </a:r>
          </a:p>
        </p:txBody>
      </p:sp>
      <p:sp>
        <p:nvSpPr>
          <p:cNvPr id="3" name="Subtitle 2"/>
          <p:cNvSpPr>
            <a:spLocks noGrp="1"/>
          </p:cNvSpPr>
          <p:nvPr>
            <p:ph type="subTitle" idx="1"/>
          </p:nvPr>
        </p:nvSpPr>
        <p:spPr>
          <a:xfrm>
            <a:off x="1066800" y="2057400"/>
            <a:ext cx="7162800" cy="4114800"/>
          </a:xfrm>
        </p:spPr>
        <p:txBody>
          <a:bodyPr/>
          <a:lstStyle/>
          <a:p>
            <a:r>
              <a:rPr lang="en-US" i="1" dirty="0"/>
              <a:t>A. To lock the color burst oscillator in color SSTV images</a:t>
            </a:r>
            <a:endParaRPr lang="en-US" dirty="0"/>
          </a:p>
          <a:p>
            <a:r>
              <a:rPr lang="en-US" i="1" dirty="0"/>
              <a:t>B. To identify the SSTV mode being used</a:t>
            </a:r>
            <a:endParaRPr lang="en-US" dirty="0"/>
          </a:p>
          <a:p>
            <a:r>
              <a:rPr lang="en-US" i="1" dirty="0"/>
              <a:t>C. To provide vertical synchronization</a:t>
            </a:r>
            <a:endParaRPr lang="en-US" dirty="0"/>
          </a:p>
          <a:p>
            <a:r>
              <a:rPr lang="en-US" i="1" dirty="0"/>
              <a:t>D. To identify the call sign of the station transmitting</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23465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E2B11    What is the function of the Vertical Interval Signaling (VIS) code sent as part of an SSTV transmission?</a:t>
            </a:r>
            <a:endParaRPr lang="en-US" dirty="0"/>
          </a:p>
        </p:txBody>
      </p:sp>
      <p:sp>
        <p:nvSpPr>
          <p:cNvPr id="3" name="Subtitle 2"/>
          <p:cNvSpPr>
            <a:spLocks noGrp="1"/>
          </p:cNvSpPr>
          <p:nvPr>
            <p:ph type="subTitle" idx="1"/>
          </p:nvPr>
        </p:nvSpPr>
        <p:spPr>
          <a:xfrm>
            <a:off x="1066800" y="2057400"/>
            <a:ext cx="7162800" cy="4114800"/>
          </a:xfrm>
        </p:spPr>
        <p:txBody>
          <a:bodyPr/>
          <a:lstStyle/>
          <a:p>
            <a:r>
              <a:rPr lang="en-US" i="1" dirty="0"/>
              <a:t>A. To lock the color burst oscillator in color SSTV images</a:t>
            </a:r>
            <a:endParaRPr lang="en-US" dirty="0"/>
          </a:p>
          <a:p>
            <a:r>
              <a:rPr lang="en-US" sz="2800" b="1" i="1" dirty="0">
                <a:solidFill>
                  <a:srgbClr val="FFC000"/>
                </a:solidFill>
              </a:rPr>
              <a:t>B. To identify the SSTV mode being used</a:t>
            </a:r>
            <a:endParaRPr lang="en-US" sz="2800" b="1" dirty="0">
              <a:solidFill>
                <a:srgbClr val="FFC000"/>
              </a:solidFill>
            </a:endParaRPr>
          </a:p>
          <a:p>
            <a:r>
              <a:rPr lang="en-US" i="1" dirty="0"/>
              <a:t>C. To provide vertical synchronization</a:t>
            </a:r>
            <a:endParaRPr lang="en-US" dirty="0"/>
          </a:p>
          <a:p>
            <a:r>
              <a:rPr lang="en-US" i="1" dirty="0"/>
              <a:t>D. To identify the call sign of the station transmitting</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25012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E2B12  </a:t>
            </a:r>
            <a:r>
              <a:rPr lang="en-US" dirty="0" smtClean="0">
                <a:latin typeface="Arial Black" panose="020B0A04020102020204" pitchFamily="34" charset="0"/>
              </a:rPr>
              <a:t>  How </a:t>
            </a:r>
            <a:r>
              <a:rPr lang="en-US" dirty="0">
                <a:latin typeface="Arial Black" panose="020B0A04020102020204" pitchFamily="34" charset="0"/>
              </a:rPr>
              <a:t>are analog SSTV images typically transmitted on the HF bands?</a:t>
            </a:r>
          </a:p>
        </p:txBody>
      </p:sp>
      <p:sp>
        <p:nvSpPr>
          <p:cNvPr id="3" name="Subtitle 2"/>
          <p:cNvSpPr>
            <a:spLocks noGrp="1"/>
          </p:cNvSpPr>
          <p:nvPr>
            <p:ph type="subTitle" idx="1"/>
          </p:nvPr>
        </p:nvSpPr>
        <p:spPr>
          <a:xfrm>
            <a:off x="457200" y="1752600"/>
            <a:ext cx="8077200" cy="4419600"/>
          </a:xfrm>
        </p:spPr>
        <p:txBody>
          <a:bodyPr/>
          <a:lstStyle/>
          <a:p>
            <a:r>
              <a:rPr lang="en-US" i="1" dirty="0"/>
              <a:t>A. Video is converted to equivalent </a:t>
            </a:r>
            <a:r>
              <a:rPr lang="en-US" i="1" dirty="0" err="1"/>
              <a:t>Baudot</a:t>
            </a:r>
            <a:r>
              <a:rPr lang="en-US" i="1" dirty="0"/>
              <a:t> representation</a:t>
            </a:r>
            <a:endParaRPr lang="en-US" dirty="0"/>
          </a:p>
          <a:p>
            <a:r>
              <a:rPr lang="en-US" i="1" dirty="0"/>
              <a:t>B. Video is converted to equivalent ASCII representation</a:t>
            </a:r>
            <a:endParaRPr lang="en-US" dirty="0"/>
          </a:p>
          <a:p>
            <a:r>
              <a:rPr lang="en-US" i="1" dirty="0"/>
              <a:t>C. Varying tone frequencies representing the video are transmitted using PSK</a:t>
            </a:r>
            <a:endParaRPr lang="en-US" dirty="0"/>
          </a:p>
          <a:p>
            <a:r>
              <a:rPr lang="en-US" i="1" dirty="0"/>
              <a:t>D. Varying tone frequencies representing the video are transmitted using single sideband</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111105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E2B12    How are analog SSTV images typically transmitted on the HF bands?</a:t>
            </a:r>
            <a:endParaRPr lang="en-US" dirty="0"/>
          </a:p>
        </p:txBody>
      </p:sp>
      <p:sp>
        <p:nvSpPr>
          <p:cNvPr id="3" name="Subtitle 2"/>
          <p:cNvSpPr>
            <a:spLocks noGrp="1"/>
          </p:cNvSpPr>
          <p:nvPr>
            <p:ph type="subTitle" idx="1"/>
          </p:nvPr>
        </p:nvSpPr>
        <p:spPr>
          <a:xfrm>
            <a:off x="457200" y="1752600"/>
            <a:ext cx="8077200" cy="4419600"/>
          </a:xfrm>
        </p:spPr>
        <p:txBody>
          <a:bodyPr/>
          <a:lstStyle/>
          <a:p>
            <a:r>
              <a:rPr lang="en-US" i="1" dirty="0"/>
              <a:t>A. Video is converted to equivalent </a:t>
            </a:r>
            <a:r>
              <a:rPr lang="en-US" i="1" dirty="0" err="1"/>
              <a:t>Baudot</a:t>
            </a:r>
            <a:r>
              <a:rPr lang="en-US" i="1" dirty="0"/>
              <a:t> representation</a:t>
            </a:r>
            <a:endParaRPr lang="en-US" dirty="0"/>
          </a:p>
          <a:p>
            <a:r>
              <a:rPr lang="en-US" i="1" dirty="0"/>
              <a:t>B. Video is converted to equivalent ASCII representation</a:t>
            </a:r>
            <a:endParaRPr lang="en-US" dirty="0"/>
          </a:p>
          <a:p>
            <a:r>
              <a:rPr lang="en-US" i="1" dirty="0"/>
              <a:t>C. Varying tone frequencies representing the video are transmitted using PSK</a:t>
            </a:r>
            <a:endParaRPr lang="en-US" dirty="0"/>
          </a:p>
          <a:p>
            <a:r>
              <a:rPr lang="en-US" sz="2800" b="1" i="1" dirty="0">
                <a:solidFill>
                  <a:srgbClr val="FFC000"/>
                </a:solidFill>
              </a:rPr>
              <a:t>D. Varying tone frequencies representing the video are transmitted using single sideband</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58254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E2A02  </a:t>
            </a:r>
            <a:r>
              <a:rPr lang="en-US" dirty="0" smtClean="0">
                <a:latin typeface="Arial Black" panose="020B0A04020102020204" pitchFamily="34" charset="0"/>
              </a:rPr>
              <a:t>  What </a:t>
            </a:r>
            <a:r>
              <a:rPr lang="en-US" dirty="0">
                <a:latin typeface="Arial Black" panose="020B0A04020102020204" pitchFamily="34" charset="0"/>
              </a:rPr>
              <a:t>is the direction of a descending pass for an amateur satellite?</a:t>
            </a:r>
          </a:p>
        </p:txBody>
      </p:sp>
      <p:sp>
        <p:nvSpPr>
          <p:cNvPr id="3" name="Subtitle 2"/>
          <p:cNvSpPr>
            <a:spLocks noGrp="1"/>
          </p:cNvSpPr>
          <p:nvPr>
            <p:ph type="subTitle" idx="1"/>
          </p:nvPr>
        </p:nvSpPr>
        <p:spPr/>
        <p:txBody>
          <a:bodyPr/>
          <a:lstStyle/>
          <a:p>
            <a:r>
              <a:rPr lang="en-US" i="1" dirty="0"/>
              <a:t>A. From north to south</a:t>
            </a:r>
            <a:endParaRPr lang="en-US" dirty="0"/>
          </a:p>
          <a:p>
            <a:r>
              <a:rPr lang="en-US" i="1" dirty="0"/>
              <a:t>B. From west to east</a:t>
            </a:r>
            <a:endParaRPr lang="en-US" dirty="0"/>
          </a:p>
          <a:p>
            <a:r>
              <a:rPr lang="en-US" i="1" dirty="0"/>
              <a:t>C. From east to west</a:t>
            </a:r>
            <a:endParaRPr lang="en-US" dirty="0"/>
          </a:p>
          <a:p>
            <a:r>
              <a:rPr lang="en-US" i="1" dirty="0"/>
              <a:t>D. From south to north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896219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E2B13  </a:t>
            </a:r>
            <a:r>
              <a:rPr lang="en-US" dirty="0" smtClean="0">
                <a:latin typeface="Arial Black" panose="020B0A04020102020204" pitchFamily="34" charset="0"/>
              </a:rPr>
              <a:t>  How </a:t>
            </a:r>
            <a:r>
              <a:rPr lang="en-US" dirty="0">
                <a:latin typeface="Arial Black" panose="020B0A04020102020204" pitchFamily="34" charset="0"/>
              </a:rPr>
              <a:t>many lines are commonly used in each frame </a:t>
            </a:r>
            <a:r>
              <a:rPr lang="en-US" dirty="0" smtClean="0">
                <a:latin typeface="Arial Black" panose="020B0A04020102020204" pitchFamily="34" charset="0"/>
              </a:rPr>
              <a:t>of </a:t>
            </a:r>
            <a:r>
              <a:rPr lang="en-US" dirty="0">
                <a:latin typeface="Arial Black" panose="020B0A04020102020204" pitchFamily="34" charset="0"/>
              </a:rPr>
              <a:t>an amateur slow-scan color television picture?</a:t>
            </a:r>
          </a:p>
        </p:txBody>
      </p:sp>
      <p:sp>
        <p:nvSpPr>
          <p:cNvPr id="3" name="Subtitle 2"/>
          <p:cNvSpPr>
            <a:spLocks noGrp="1"/>
          </p:cNvSpPr>
          <p:nvPr>
            <p:ph type="subTitle" idx="1"/>
          </p:nvPr>
        </p:nvSpPr>
        <p:spPr/>
        <p:txBody>
          <a:bodyPr/>
          <a:lstStyle/>
          <a:p>
            <a:r>
              <a:rPr lang="en-US" i="1" dirty="0"/>
              <a:t>A. 30 </a:t>
            </a:r>
            <a:r>
              <a:rPr lang="en-US" i="1" dirty="0" smtClean="0"/>
              <a:t>or </a:t>
            </a:r>
            <a:r>
              <a:rPr lang="en-US" i="1" dirty="0"/>
              <a:t>60</a:t>
            </a:r>
            <a:endParaRPr lang="en-US" dirty="0"/>
          </a:p>
          <a:p>
            <a:r>
              <a:rPr lang="en-US" i="1" dirty="0"/>
              <a:t>B. 60 or 100</a:t>
            </a:r>
            <a:endParaRPr lang="en-US" dirty="0"/>
          </a:p>
          <a:p>
            <a:r>
              <a:rPr lang="en-US" i="1" dirty="0"/>
              <a:t>C. 128 or 256</a:t>
            </a:r>
            <a:endParaRPr lang="en-US" dirty="0"/>
          </a:p>
          <a:p>
            <a:r>
              <a:rPr lang="en-US" i="1" dirty="0"/>
              <a:t>D. 180 or 360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60142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E2B13    How many lines are commonly used in each frame of an amateur slow-scan color television picture?</a:t>
            </a:r>
            <a:endParaRPr lang="en-US" dirty="0"/>
          </a:p>
        </p:txBody>
      </p:sp>
      <p:sp>
        <p:nvSpPr>
          <p:cNvPr id="3" name="Subtitle 2"/>
          <p:cNvSpPr>
            <a:spLocks noGrp="1"/>
          </p:cNvSpPr>
          <p:nvPr>
            <p:ph type="subTitle" idx="1"/>
          </p:nvPr>
        </p:nvSpPr>
        <p:spPr/>
        <p:txBody>
          <a:bodyPr/>
          <a:lstStyle/>
          <a:p>
            <a:r>
              <a:rPr lang="en-US" i="1" dirty="0"/>
              <a:t>A. 30 </a:t>
            </a:r>
            <a:r>
              <a:rPr lang="en-US" i="1" dirty="0" smtClean="0"/>
              <a:t>or 60</a:t>
            </a:r>
            <a:endParaRPr lang="en-US" dirty="0"/>
          </a:p>
          <a:p>
            <a:r>
              <a:rPr lang="en-US" i="1" dirty="0"/>
              <a:t>B. 60 or 100</a:t>
            </a:r>
            <a:endParaRPr lang="en-US" dirty="0"/>
          </a:p>
          <a:p>
            <a:r>
              <a:rPr lang="en-US" sz="2800" b="1" i="1" dirty="0">
                <a:solidFill>
                  <a:srgbClr val="FFC000"/>
                </a:solidFill>
              </a:rPr>
              <a:t>C. 128 or 256</a:t>
            </a:r>
            <a:endParaRPr lang="en-US" sz="2800" b="1" dirty="0">
              <a:solidFill>
                <a:srgbClr val="FFC000"/>
              </a:solidFill>
            </a:endParaRPr>
          </a:p>
          <a:p>
            <a:r>
              <a:rPr lang="en-US" i="1" dirty="0"/>
              <a:t>D. 180 or 360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2401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E2B14  </a:t>
            </a:r>
            <a:r>
              <a:rPr lang="en-US" dirty="0" smtClean="0">
                <a:latin typeface="Arial Black" panose="020B0A04020102020204" pitchFamily="34" charset="0"/>
              </a:rPr>
              <a:t>  What </a:t>
            </a:r>
            <a:r>
              <a:rPr lang="en-US" dirty="0">
                <a:latin typeface="Arial Black" panose="020B0A04020102020204" pitchFamily="34" charset="0"/>
              </a:rPr>
              <a:t>aspect of an amateur slow-scan television signal encodes the brightness of the picture?</a:t>
            </a:r>
          </a:p>
        </p:txBody>
      </p:sp>
      <p:sp>
        <p:nvSpPr>
          <p:cNvPr id="3" name="Subtitle 2"/>
          <p:cNvSpPr>
            <a:spLocks noGrp="1"/>
          </p:cNvSpPr>
          <p:nvPr>
            <p:ph type="subTitle" idx="1"/>
          </p:nvPr>
        </p:nvSpPr>
        <p:spPr/>
        <p:txBody>
          <a:bodyPr/>
          <a:lstStyle/>
          <a:p>
            <a:r>
              <a:rPr lang="en-US" i="1" dirty="0"/>
              <a:t>A. Tone frequency</a:t>
            </a:r>
            <a:endParaRPr lang="en-US" dirty="0"/>
          </a:p>
          <a:p>
            <a:r>
              <a:rPr lang="en-US" i="1" dirty="0"/>
              <a:t>B. Tone amplitude</a:t>
            </a:r>
            <a:endParaRPr lang="en-US" dirty="0"/>
          </a:p>
          <a:p>
            <a:r>
              <a:rPr lang="en-US" i="1" dirty="0"/>
              <a:t>C. Sync amplitude</a:t>
            </a:r>
            <a:endParaRPr lang="en-US" dirty="0"/>
          </a:p>
          <a:p>
            <a:r>
              <a:rPr lang="en-US" i="1" dirty="0"/>
              <a:t>D. Sync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7913609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E2B14    What aspect of an amateur slow-scan television signal encodes the brightness of the picture?</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Tone frequency</a:t>
            </a:r>
            <a:endParaRPr lang="en-US" sz="2800" b="1" dirty="0">
              <a:solidFill>
                <a:srgbClr val="FFC000"/>
              </a:solidFill>
            </a:endParaRPr>
          </a:p>
          <a:p>
            <a:r>
              <a:rPr lang="en-US" i="1" dirty="0"/>
              <a:t>B. Tone amplitude</a:t>
            </a:r>
            <a:endParaRPr lang="en-US" dirty="0"/>
          </a:p>
          <a:p>
            <a:r>
              <a:rPr lang="en-US" i="1" dirty="0"/>
              <a:t>C. Sync amplitude</a:t>
            </a:r>
            <a:endParaRPr lang="en-US" dirty="0"/>
          </a:p>
          <a:p>
            <a:r>
              <a:rPr lang="en-US" i="1" dirty="0"/>
              <a:t>D. Sync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57468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E2B15  </a:t>
            </a:r>
            <a:r>
              <a:rPr lang="en-US" dirty="0" smtClean="0">
                <a:latin typeface="Arial Black" panose="020B0A04020102020204" pitchFamily="34" charset="0"/>
              </a:rPr>
              <a:t>  What </a:t>
            </a:r>
            <a:r>
              <a:rPr lang="en-US" dirty="0">
                <a:latin typeface="Arial Black" panose="020B0A04020102020204" pitchFamily="34" charset="0"/>
              </a:rPr>
              <a:t>signals SSTV receiving equipment to begin a new picture line?</a:t>
            </a:r>
          </a:p>
        </p:txBody>
      </p:sp>
      <p:sp>
        <p:nvSpPr>
          <p:cNvPr id="3" name="Subtitle 2"/>
          <p:cNvSpPr>
            <a:spLocks noGrp="1"/>
          </p:cNvSpPr>
          <p:nvPr>
            <p:ph type="subTitle" idx="1"/>
          </p:nvPr>
        </p:nvSpPr>
        <p:spPr/>
        <p:txBody>
          <a:bodyPr/>
          <a:lstStyle/>
          <a:p>
            <a:r>
              <a:rPr lang="en-US" i="1" dirty="0"/>
              <a:t>A. Specific tone frequencies</a:t>
            </a:r>
            <a:endParaRPr lang="en-US" dirty="0"/>
          </a:p>
          <a:p>
            <a:r>
              <a:rPr lang="en-US" i="1" dirty="0"/>
              <a:t>B. Elapsed time</a:t>
            </a:r>
            <a:endParaRPr lang="en-US" dirty="0"/>
          </a:p>
          <a:p>
            <a:r>
              <a:rPr lang="en-US" i="1" dirty="0"/>
              <a:t>C. Specific tone amplitudes</a:t>
            </a:r>
            <a:endParaRPr lang="en-US" dirty="0"/>
          </a:p>
          <a:p>
            <a:r>
              <a:rPr lang="en-US" i="1" dirty="0"/>
              <a:t>D. A two-tone signal</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61159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E2B15    What signals SSTV receiving equipment to begin a new picture line?</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Specific tone frequencies</a:t>
            </a:r>
            <a:endParaRPr lang="en-US" sz="2800" b="1" dirty="0">
              <a:solidFill>
                <a:srgbClr val="FFC000"/>
              </a:solidFill>
            </a:endParaRPr>
          </a:p>
          <a:p>
            <a:r>
              <a:rPr lang="en-US" i="1" dirty="0"/>
              <a:t>B. Elapsed time</a:t>
            </a:r>
            <a:endParaRPr lang="en-US" dirty="0"/>
          </a:p>
          <a:p>
            <a:r>
              <a:rPr lang="en-US" i="1" dirty="0"/>
              <a:t>C. Specific tone amplitudes</a:t>
            </a:r>
            <a:endParaRPr lang="en-US" dirty="0"/>
          </a:p>
          <a:p>
            <a:r>
              <a:rPr lang="en-US" i="1" dirty="0"/>
              <a:t>D. A two-tone signal</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8740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E2B16  </a:t>
            </a:r>
            <a:r>
              <a:rPr lang="en-US" dirty="0" smtClean="0">
                <a:latin typeface="Arial Black" panose="020B0A04020102020204" pitchFamily="34" charset="0"/>
              </a:rPr>
              <a:t>  Which </a:t>
            </a:r>
            <a:r>
              <a:rPr lang="en-US" dirty="0">
                <a:latin typeface="Arial Black" panose="020B0A04020102020204" pitchFamily="34" charset="0"/>
              </a:rPr>
              <a:t>is a</a:t>
            </a:r>
            <a:r>
              <a:rPr lang="en-US" dirty="0" smtClean="0">
                <a:latin typeface="Arial Black" panose="020B0A04020102020204" pitchFamily="34" charset="0"/>
              </a:rPr>
              <a:t> </a:t>
            </a:r>
            <a:r>
              <a:rPr lang="en-US" dirty="0">
                <a:latin typeface="Arial Black" panose="020B0A04020102020204" pitchFamily="34" charset="0"/>
              </a:rPr>
              <a:t>video standard used by North American Fast Scan ATV stations?</a:t>
            </a:r>
          </a:p>
        </p:txBody>
      </p:sp>
      <p:sp>
        <p:nvSpPr>
          <p:cNvPr id="3" name="Subtitle 2"/>
          <p:cNvSpPr>
            <a:spLocks noGrp="1"/>
          </p:cNvSpPr>
          <p:nvPr>
            <p:ph type="subTitle" idx="1"/>
          </p:nvPr>
        </p:nvSpPr>
        <p:spPr/>
        <p:txBody>
          <a:bodyPr/>
          <a:lstStyle/>
          <a:p>
            <a:r>
              <a:rPr lang="en-US" i="1" dirty="0"/>
              <a:t>A. PAL</a:t>
            </a:r>
            <a:endParaRPr lang="en-US" dirty="0"/>
          </a:p>
          <a:p>
            <a:r>
              <a:rPr lang="en-US" i="1" dirty="0"/>
              <a:t>B. DRM</a:t>
            </a:r>
            <a:endParaRPr lang="en-US" dirty="0"/>
          </a:p>
          <a:p>
            <a:r>
              <a:rPr lang="en-US" i="1" dirty="0"/>
              <a:t>C. Scottie</a:t>
            </a:r>
            <a:endParaRPr lang="en-US" dirty="0"/>
          </a:p>
          <a:p>
            <a:r>
              <a:rPr lang="en-US" i="1" dirty="0"/>
              <a:t>D. NTSC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969136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553200" y="6248400"/>
            <a:ext cx="2133600" cy="476250"/>
          </a:xfrm>
        </p:spPr>
        <p:txBody>
          <a:bodyPr/>
          <a:lstStyle/>
          <a:p>
            <a:pPr algn="r">
              <a:defRPr/>
            </a:pPr>
            <a:r>
              <a:rPr lang="en-US"/>
              <a:t>Modulation Modes 2010</a:t>
            </a:r>
          </a:p>
        </p:txBody>
      </p:sp>
      <p:sp>
        <p:nvSpPr>
          <p:cNvPr id="6" name="Slide Number Placeholder 4"/>
          <p:cNvSpPr>
            <a:spLocks noGrp="1"/>
          </p:cNvSpPr>
          <p:nvPr>
            <p:ph type="sldNum" sz="quarter" idx="10"/>
          </p:nvPr>
        </p:nvSpPr>
        <p:spPr>
          <a:xfrm>
            <a:off x="304800" y="6248400"/>
            <a:ext cx="5715000" cy="476250"/>
          </a:xfrm>
        </p:spPr>
        <p:txBody>
          <a:bodyPr/>
          <a:lstStyle/>
          <a:p>
            <a:pPr algn="l">
              <a:defRPr/>
            </a:pPr>
            <a:fld id="{D8D98500-0A31-439C-A60D-49347AF86F6F}" type="slidenum">
              <a:rPr lang="en-US"/>
              <a:pPr algn="l">
                <a:defRPr/>
              </a:pPr>
              <a:t>67</a:t>
            </a:fld>
            <a:endParaRPr lang="en-US"/>
          </a:p>
        </p:txBody>
      </p:sp>
      <p:sp>
        <p:nvSpPr>
          <p:cNvPr id="1099778" name="Rectangle 2"/>
          <p:cNvSpPr>
            <a:spLocks noGrp="1" noRot="1" noChangeArrowheads="1"/>
          </p:cNvSpPr>
          <p:nvPr>
            <p:ph type="title"/>
          </p:nvPr>
        </p:nvSpPr>
        <p:spPr>
          <a:xfrm>
            <a:off x="152400" y="0"/>
            <a:ext cx="8839200" cy="1905000"/>
          </a:xfrm>
        </p:spPr>
        <p:txBody>
          <a:bodyPr/>
          <a:lstStyle/>
          <a:p>
            <a:pPr algn="ctr">
              <a:defRPr/>
            </a:pPr>
            <a:r>
              <a:rPr lang="en-US" dirty="0">
                <a:solidFill>
                  <a:schemeClr val="bg1"/>
                </a:solidFill>
                <a:latin typeface="Arial Black" panose="020B0A04020102020204" pitchFamily="34" charset="0"/>
              </a:rPr>
              <a:t>National Television Systems Committee</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(NTSC)</a:t>
            </a:r>
          </a:p>
        </p:txBody>
      </p:sp>
      <p:sp>
        <p:nvSpPr>
          <p:cNvPr id="1099779" name="Rectangle 3"/>
          <p:cNvSpPr>
            <a:spLocks noGrp="1" noChangeArrowheads="1"/>
          </p:cNvSpPr>
          <p:nvPr>
            <p:ph type="body" idx="1"/>
          </p:nvPr>
        </p:nvSpPr>
        <p:spPr>
          <a:xfrm>
            <a:off x="0" y="1600200"/>
            <a:ext cx="9144000" cy="5029200"/>
          </a:xfrm>
        </p:spPr>
        <p:txBody>
          <a:bodyPr/>
          <a:lstStyle/>
          <a:p>
            <a:pPr>
              <a:defRPr/>
            </a:pPr>
            <a:r>
              <a:rPr lang="en-US"/>
              <a:t>Television Standards</a:t>
            </a:r>
          </a:p>
          <a:p>
            <a:pPr marL="687388" lvl="1">
              <a:defRPr/>
            </a:pPr>
            <a:r>
              <a:rPr lang="en-US"/>
              <a:t>NTSC – Canada, US, Japan, South Korea</a:t>
            </a:r>
          </a:p>
          <a:p>
            <a:pPr marL="687388" lvl="1">
              <a:defRPr/>
            </a:pPr>
            <a:r>
              <a:rPr lang="en-US"/>
              <a:t>PAL</a:t>
            </a:r>
          </a:p>
          <a:p>
            <a:pPr marL="687388" lvl="1">
              <a:defRPr/>
            </a:pPr>
            <a:r>
              <a:rPr lang="en-US"/>
              <a:t>SECAM </a:t>
            </a:r>
          </a:p>
        </p:txBody>
      </p:sp>
      <p:pic>
        <p:nvPicPr>
          <p:cNvPr id="101382" name="Picture 5" descr="██ NTSC██ PAL, or switching to PAL██ SECAM██ no information">
            <a:hlinkClick r:id="rId2" tooltip="██ NTSC██ PAL, or switching to PAL██ SECAM██ no informa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67000"/>
            <a:ext cx="65532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386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E2B16    Which is a video standard used by North American Fast Scan ATV stations?</a:t>
            </a:r>
            <a:endParaRPr lang="en-US" dirty="0"/>
          </a:p>
        </p:txBody>
      </p:sp>
      <p:sp>
        <p:nvSpPr>
          <p:cNvPr id="3" name="Subtitle 2"/>
          <p:cNvSpPr>
            <a:spLocks noGrp="1"/>
          </p:cNvSpPr>
          <p:nvPr>
            <p:ph type="subTitle" idx="1"/>
          </p:nvPr>
        </p:nvSpPr>
        <p:spPr/>
        <p:txBody>
          <a:bodyPr/>
          <a:lstStyle/>
          <a:p>
            <a:r>
              <a:rPr lang="en-US" i="1" dirty="0"/>
              <a:t>A. PAL</a:t>
            </a:r>
            <a:endParaRPr lang="en-US" dirty="0"/>
          </a:p>
          <a:p>
            <a:r>
              <a:rPr lang="en-US" i="1" dirty="0"/>
              <a:t>B. DRM</a:t>
            </a:r>
            <a:endParaRPr lang="en-US" dirty="0"/>
          </a:p>
          <a:p>
            <a:r>
              <a:rPr lang="en-US" i="1" dirty="0"/>
              <a:t>C. Scottie</a:t>
            </a:r>
            <a:endParaRPr lang="en-US" dirty="0"/>
          </a:p>
          <a:p>
            <a:r>
              <a:rPr lang="en-US" sz="2800" b="1" i="1" dirty="0">
                <a:solidFill>
                  <a:srgbClr val="FFC000"/>
                </a:solidFill>
              </a:rPr>
              <a:t>D. NTSC</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pic>
        <p:nvPicPr>
          <p:cNvPr id="11" name="Picture 5" descr="██ NTSC██ PAL, or switching to PAL██ SECAM██ no information">
            <a:hlinkClick r:id="rId2" tooltip="██ NTSC██ PAL, or switching to PAL██ SECAM██ no informa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58190"/>
            <a:ext cx="5486399" cy="311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09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E2B17  </a:t>
            </a:r>
            <a:r>
              <a:rPr lang="en-US" dirty="0" smtClean="0">
                <a:latin typeface="Arial Black" panose="020B0A04020102020204" pitchFamily="34" charset="0"/>
              </a:rPr>
              <a:t>  What </a:t>
            </a:r>
            <a:r>
              <a:rPr lang="en-US" dirty="0">
                <a:latin typeface="Arial Black" panose="020B0A04020102020204" pitchFamily="34" charset="0"/>
              </a:rPr>
              <a:t>is the approximate bandwidth of a slow-scan TV signal?</a:t>
            </a:r>
          </a:p>
        </p:txBody>
      </p:sp>
      <p:sp>
        <p:nvSpPr>
          <p:cNvPr id="3" name="Subtitle 2"/>
          <p:cNvSpPr>
            <a:spLocks noGrp="1"/>
          </p:cNvSpPr>
          <p:nvPr>
            <p:ph type="subTitle" idx="1"/>
          </p:nvPr>
        </p:nvSpPr>
        <p:spPr/>
        <p:txBody>
          <a:bodyPr/>
          <a:lstStyle/>
          <a:p>
            <a:r>
              <a:rPr lang="en-US" i="1" dirty="0"/>
              <a:t>A. 600 Hz</a:t>
            </a:r>
            <a:endParaRPr lang="en-US" dirty="0"/>
          </a:p>
          <a:p>
            <a:r>
              <a:rPr lang="en-US" i="1" dirty="0"/>
              <a:t>B. 3 kHz</a:t>
            </a:r>
            <a:endParaRPr lang="en-US" dirty="0"/>
          </a:p>
          <a:p>
            <a:r>
              <a:rPr lang="en-US" i="1" dirty="0"/>
              <a:t>C. 2 MHz</a:t>
            </a:r>
            <a:endParaRPr lang="en-US" dirty="0"/>
          </a:p>
          <a:p>
            <a:r>
              <a:rPr lang="en-US" i="1" dirty="0"/>
              <a:t>D. 6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00990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E2A02    What is the direction of a descending pass for an amateur satellite?</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From north to south</a:t>
            </a:r>
            <a:endParaRPr lang="en-US" sz="2800" b="1" dirty="0">
              <a:solidFill>
                <a:srgbClr val="FFC000"/>
              </a:solidFill>
            </a:endParaRPr>
          </a:p>
          <a:p>
            <a:r>
              <a:rPr lang="en-US" i="1" dirty="0"/>
              <a:t>B. From west to east</a:t>
            </a:r>
            <a:endParaRPr lang="en-US" dirty="0"/>
          </a:p>
          <a:p>
            <a:r>
              <a:rPr lang="en-US" i="1" dirty="0"/>
              <a:t>C. From east to west</a:t>
            </a:r>
            <a:endParaRPr lang="en-US" dirty="0"/>
          </a:p>
          <a:p>
            <a:r>
              <a:rPr lang="en-US" i="1" dirty="0"/>
              <a:t>D. From south to north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42646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E2B17    What is the approximate bandwidth of a slow-scan TV signal?</a:t>
            </a:r>
            <a:endParaRPr lang="en-US" dirty="0"/>
          </a:p>
        </p:txBody>
      </p:sp>
      <p:sp>
        <p:nvSpPr>
          <p:cNvPr id="3" name="Subtitle 2"/>
          <p:cNvSpPr>
            <a:spLocks noGrp="1"/>
          </p:cNvSpPr>
          <p:nvPr>
            <p:ph type="subTitle" idx="1"/>
          </p:nvPr>
        </p:nvSpPr>
        <p:spPr/>
        <p:txBody>
          <a:bodyPr/>
          <a:lstStyle/>
          <a:p>
            <a:r>
              <a:rPr lang="en-US" i="1" dirty="0"/>
              <a:t>A. 600 Hz</a:t>
            </a:r>
            <a:endParaRPr lang="en-US" dirty="0"/>
          </a:p>
          <a:p>
            <a:r>
              <a:rPr lang="en-US" sz="2800" b="1" i="1" dirty="0">
                <a:solidFill>
                  <a:srgbClr val="FFC000"/>
                </a:solidFill>
              </a:rPr>
              <a:t>B. 3 kHz</a:t>
            </a:r>
            <a:endParaRPr lang="en-US" sz="2800" b="1" dirty="0">
              <a:solidFill>
                <a:srgbClr val="FFC000"/>
              </a:solidFill>
            </a:endParaRPr>
          </a:p>
          <a:p>
            <a:r>
              <a:rPr lang="en-US" i="1" dirty="0"/>
              <a:t>C. 2 MHz</a:t>
            </a:r>
            <a:endParaRPr lang="en-US" dirty="0"/>
          </a:p>
          <a:p>
            <a:r>
              <a:rPr lang="en-US" i="1" dirty="0"/>
              <a:t>D. 6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4416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E2B18  </a:t>
            </a:r>
            <a:r>
              <a:rPr lang="en-US" dirty="0" smtClean="0">
                <a:latin typeface="Arial Black" panose="020B0A04020102020204" pitchFamily="34" charset="0"/>
              </a:rPr>
              <a:t>   On </a:t>
            </a:r>
            <a:r>
              <a:rPr lang="en-US" dirty="0">
                <a:latin typeface="Arial Black" panose="020B0A04020102020204" pitchFamily="34" charset="0"/>
              </a:rPr>
              <a:t>which of the following frequencies is one likely to find FM ATV transmissions?</a:t>
            </a:r>
          </a:p>
        </p:txBody>
      </p:sp>
      <p:sp>
        <p:nvSpPr>
          <p:cNvPr id="3" name="Subtitle 2"/>
          <p:cNvSpPr>
            <a:spLocks noGrp="1"/>
          </p:cNvSpPr>
          <p:nvPr>
            <p:ph type="subTitle" idx="1"/>
          </p:nvPr>
        </p:nvSpPr>
        <p:spPr/>
        <p:txBody>
          <a:bodyPr/>
          <a:lstStyle/>
          <a:p>
            <a:r>
              <a:rPr lang="en-US" i="1" dirty="0"/>
              <a:t>A. 14.230 MHz</a:t>
            </a:r>
            <a:endParaRPr lang="en-US" dirty="0"/>
          </a:p>
          <a:p>
            <a:r>
              <a:rPr lang="en-US" i="1" dirty="0"/>
              <a:t>B. 29.6 MHz</a:t>
            </a:r>
            <a:endParaRPr lang="en-US" dirty="0"/>
          </a:p>
          <a:p>
            <a:r>
              <a:rPr lang="en-US" i="1" dirty="0"/>
              <a:t>C. 52.525 MHz</a:t>
            </a:r>
            <a:endParaRPr lang="en-US" dirty="0"/>
          </a:p>
          <a:p>
            <a:r>
              <a:rPr lang="en-US" i="1" dirty="0"/>
              <a:t>D. 1255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93298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E2B18     On which of the following frequencies is one likely to find FM ATV transmissions?</a:t>
            </a:r>
            <a:endParaRPr lang="en-US" dirty="0"/>
          </a:p>
        </p:txBody>
      </p:sp>
      <p:sp>
        <p:nvSpPr>
          <p:cNvPr id="3" name="Subtitle 2"/>
          <p:cNvSpPr>
            <a:spLocks noGrp="1"/>
          </p:cNvSpPr>
          <p:nvPr>
            <p:ph type="subTitle" idx="1"/>
          </p:nvPr>
        </p:nvSpPr>
        <p:spPr/>
        <p:txBody>
          <a:bodyPr/>
          <a:lstStyle/>
          <a:p>
            <a:r>
              <a:rPr lang="en-US" i="1" dirty="0"/>
              <a:t>A. 14.230 MHz</a:t>
            </a:r>
            <a:endParaRPr lang="en-US" dirty="0"/>
          </a:p>
          <a:p>
            <a:r>
              <a:rPr lang="en-US" i="1" dirty="0"/>
              <a:t>B. 29.6 MHz</a:t>
            </a:r>
            <a:endParaRPr lang="en-US" dirty="0"/>
          </a:p>
          <a:p>
            <a:r>
              <a:rPr lang="en-US" i="1" dirty="0"/>
              <a:t>C. 52.525 MHz</a:t>
            </a:r>
            <a:endParaRPr lang="en-US" dirty="0"/>
          </a:p>
          <a:p>
            <a:r>
              <a:rPr lang="en-US" sz="2800" b="1" i="1" dirty="0">
                <a:solidFill>
                  <a:srgbClr val="FFC000"/>
                </a:solidFill>
              </a:rPr>
              <a:t>D. 1255 MHz</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54832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E2B19  </a:t>
            </a:r>
            <a:r>
              <a:rPr lang="en-US" dirty="0" smtClean="0">
                <a:latin typeface="Arial Black" panose="020B0A04020102020204" pitchFamily="34" charset="0"/>
              </a:rPr>
              <a:t>  What </a:t>
            </a:r>
            <a:r>
              <a:rPr lang="en-US" dirty="0">
                <a:latin typeface="Arial Black" panose="020B0A04020102020204" pitchFamily="34" charset="0"/>
              </a:rPr>
              <a:t>special operating frequency restrictions are imposed on slow scan TV transmissions?</a:t>
            </a:r>
          </a:p>
        </p:txBody>
      </p:sp>
      <p:sp>
        <p:nvSpPr>
          <p:cNvPr id="3" name="Subtitle 2"/>
          <p:cNvSpPr>
            <a:spLocks noGrp="1"/>
          </p:cNvSpPr>
          <p:nvPr>
            <p:ph type="subTitle" idx="1"/>
          </p:nvPr>
        </p:nvSpPr>
        <p:spPr>
          <a:xfrm>
            <a:off x="762000" y="1981200"/>
            <a:ext cx="7620000" cy="4191000"/>
          </a:xfrm>
        </p:spPr>
        <p:txBody>
          <a:bodyPr>
            <a:normAutofit/>
          </a:bodyPr>
          <a:lstStyle/>
          <a:p>
            <a:r>
              <a:rPr lang="en-US" i="1" dirty="0"/>
              <a:t>A. None; they are allowed on all amateur frequencies</a:t>
            </a:r>
            <a:endParaRPr lang="en-US" dirty="0"/>
          </a:p>
          <a:p>
            <a:r>
              <a:rPr lang="en-US" i="1" dirty="0"/>
              <a:t>B. They are restricted to 7.245 MHz, 14.245 MHz, 21.345, MHz, and 28.945 MHz</a:t>
            </a:r>
            <a:endParaRPr lang="en-US" dirty="0"/>
          </a:p>
          <a:p>
            <a:r>
              <a:rPr lang="en-US" i="1" dirty="0"/>
              <a:t>C. They are restricted to phone band segments and their bandwidth can be no greater than that of a voice signal of the same modulation type</a:t>
            </a:r>
            <a:endParaRPr lang="en-US" dirty="0"/>
          </a:p>
          <a:p>
            <a:r>
              <a:rPr lang="en-US" i="1" dirty="0"/>
              <a:t>D. They are not permitted above 54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092762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E2B19    What special operating frequency restrictions are imposed on slow scan TV transmissions?</a:t>
            </a:r>
            <a:endParaRPr lang="en-US" dirty="0"/>
          </a:p>
        </p:txBody>
      </p:sp>
      <p:sp>
        <p:nvSpPr>
          <p:cNvPr id="3" name="Subtitle 2"/>
          <p:cNvSpPr>
            <a:spLocks noGrp="1"/>
          </p:cNvSpPr>
          <p:nvPr>
            <p:ph type="subTitle" idx="1"/>
          </p:nvPr>
        </p:nvSpPr>
        <p:spPr>
          <a:xfrm>
            <a:off x="762000" y="1981200"/>
            <a:ext cx="7620000" cy="4191000"/>
          </a:xfrm>
        </p:spPr>
        <p:txBody>
          <a:bodyPr>
            <a:normAutofit/>
          </a:bodyPr>
          <a:lstStyle/>
          <a:p>
            <a:r>
              <a:rPr lang="en-US" i="1" dirty="0"/>
              <a:t>A. None; they are allowed on all amateur frequencies</a:t>
            </a:r>
            <a:endParaRPr lang="en-US" dirty="0"/>
          </a:p>
          <a:p>
            <a:r>
              <a:rPr lang="en-US" i="1" dirty="0"/>
              <a:t>B. They are restricted to 7.245 MHz, 14.245 MHz, 21.345, MHz, and 28.945 MHz</a:t>
            </a:r>
            <a:endParaRPr lang="en-US" dirty="0"/>
          </a:p>
          <a:p>
            <a:r>
              <a:rPr lang="en-US" sz="2800" b="1" i="1" dirty="0">
                <a:solidFill>
                  <a:srgbClr val="FFC000"/>
                </a:solidFill>
              </a:rPr>
              <a:t>C. They are restricted to phone band segments and their bandwidth can be no greater than that of a voice signal of the same modulation type</a:t>
            </a:r>
            <a:endParaRPr lang="en-US" sz="2800" b="1" dirty="0">
              <a:solidFill>
                <a:srgbClr val="FFC000"/>
              </a:solidFill>
            </a:endParaRPr>
          </a:p>
          <a:p>
            <a:r>
              <a:rPr lang="en-US" i="1" dirty="0"/>
              <a:t>D. They are not permitted above 54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49884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E2C Operating methods</a:t>
            </a:r>
          </a:p>
        </p:txBody>
      </p:sp>
      <p:sp>
        <p:nvSpPr>
          <p:cNvPr id="3" name="Subtitle 2"/>
          <p:cNvSpPr>
            <a:spLocks noGrp="1"/>
          </p:cNvSpPr>
          <p:nvPr>
            <p:ph type="subTitle" idx="1"/>
          </p:nvPr>
        </p:nvSpPr>
        <p:spPr/>
        <p:txBody>
          <a:bodyPr/>
          <a:lstStyle/>
          <a:p>
            <a:pPr algn="ctr"/>
            <a:r>
              <a:rPr lang="en-US" dirty="0"/>
              <a:t>contest and DX operating; </a:t>
            </a:r>
            <a:r>
              <a:rPr lang="en-US" dirty="0" smtClean="0"/>
              <a:t>remote </a:t>
            </a:r>
            <a:r>
              <a:rPr lang="en-US" dirty="0"/>
              <a:t>transmissions; </a:t>
            </a:r>
            <a:r>
              <a:rPr lang="en-US" dirty="0" smtClean="0"/>
              <a:t>Cabrillo format; </a:t>
            </a:r>
            <a:r>
              <a:rPr lang="en-US" dirty="0" err="1" smtClean="0"/>
              <a:t>QSLing</a:t>
            </a:r>
            <a:r>
              <a:rPr lang="en-US" dirty="0" smtClean="0"/>
              <a:t>; RF network connected systems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18862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E2C01  </a:t>
            </a:r>
            <a:r>
              <a:rPr lang="en-US" dirty="0" smtClean="0">
                <a:latin typeface="Arial Black" panose="020B0A04020102020204" pitchFamily="34" charset="0"/>
              </a:rPr>
              <a:t>  Which </a:t>
            </a:r>
            <a:r>
              <a:rPr lang="en-US" dirty="0">
                <a:latin typeface="Arial Black" panose="020B0A04020102020204" pitchFamily="34" charset="0"/>
              </a:rPr>
              <a:t>of the following is true about contest operating?</a:t>
            </a:r>
          </a:p>
        </p:txBody>
      </p:sp>
      <p:sp>
        <p:nvSpPr>
          <p:cNvPr id="3" name="Subtitle 2"/>
          <p:cNvSpPr>
            <a:spLocks noGrp="1"/>
          </p:cNvSpPr>
          <p:nvPr>
            <p:ph type="subTitle" idx="1"/>
          </p:nvPr>
        </p:nvSpPr>
        <p:spPr>
          <a:xfrm>
            <a:off x="381000" y="1676400"/>
            <a:ext cx="8153400" cy="4495800"/>
          </a:xfrm>
        </p:spPr>
        <p:txBody>
          <a:bodyPr/>
          <a:lstStyle/>
          <a:p>
            <a:r>
              <a:rPr lang="en-US" i="1" dirty="0"/>
              <a:t>A. Operators are permitted to make contacts even if they do not submit a log</a:t>
            </a:r>
            <a:endParaRPr lang="en-US" dirty="0"/>
          </a:p>
          <a:p>
            <a:r>
              <a:rPr lang="en-US" i="1" dirty="0"/>
              <a:t>B. Interference to other amateurs is unavoidable and therefore acceptable</a:t>
            </a:r>
            <a:endParaRPr lang="en-US" dirty="0"/>
          </a:p>
          <a:p>
            <a:r>
              <a:rPr lang="en-US" i="1" dirty="0"/>
              <a:t>C. It is mandatory to transmit the call sign of the station being worked as part of every transmission to that station</a:t>
            </a:r>
            <a:endParaRPr lang="en-US" dirty="0"/>
          </a:p>
          <a:p>
            <a:r>
              <a:rPr lang="en-US" i="1" dirty="0"/>
              <a:t>D. Every contest requires a signal report in the exchange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4527447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E2C01    Which of the following is true about contest operating?</a:t>
            </a:r>
            <a:endParaRPr lang="en-US" dirty="0"/>
          </a:p>
        </p:txBody>
      </p:sp>
      <p:sp>
        <p:nvSpPr>
          <p:cNvPr id="3" name="Subtitle 2"/>
          <p:cNvSpPr>
            <a:spLocks noGrp="1"/>
          </p:cNvSpPr>
          <p:nvPr>
            <p:ph type="subTitle" idx="1"/>
          </p:nvPr>
        </p:nvSpPr>
        <p:spPr>
          <a:xfrm>
            <a:off x="381000" y="1676400"/>
            <a:ext cx="8153400" cy="4495800"/>
          </a:xfrm>
        </p:spPr>
        <p:txBody>
          <a:bodyPr/>
          <a:lstStyle/>
          <a:p>
            <a:r>
              <a:rPr lang="en-US" sz="2800" b="1" i="1" dirty="0">
                <a:solidFill>
                  <a:srgbClr val="FFC000"/>
                </a:solidFill>
              </a:rPr>
              <a:t>A. Operators are permitted to make contacts even if they do not submit a log</a:t>
            </a:r>
            <a:endParaRPr lang="en-US" sz="2800" b="1" dirty="0">
              <a:solidFill>
                <a:srgbClr val="FFC000"/>
              </a:solidFill>
            </a:endParaRPr>
          </a:p>
          <a:p>
            <a:r>
              <a:rPr lang="en-US" i="1" dirty="0"/>
              <a:t>B. Interference to other amateurs is unavoidable and therefore acceptable</a:t>
            </a:r>
            <a:endParaRPr lang="en-US" dirty="0"/>
          </a:p>
          <a:p>
            <a:r>
              <a:rPr lang="en-US" i="1" dirty="0"/>
              <a:t>C. It is mandatory to transmit the call sign of the station being worked as part of every transmission to that station</a:t>
            </a:r>
            <a:endParaRPr lang="en-US" dirty="0"/>
          </a:p>
          <a:p>
            <a:r>
              <a:rPr lang="en-US" i="1" dirty="0"/>
              <a:t>D. Every contest requires a signal report in the exchange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71804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E2C02  </a:t>
            </a:r>
            <a:r>
              <a:rPr lang="en-US" dirty="0" smtClean="0">
                <a:latin typeface="Arial Black" panose="020B0A04020102020204" pitchFamily="34" charset="0"/>
              </a:rPr>
              <a:t>  Which </a:t>
            </a:r>
            <a:r>
              <a:rPr lang="en-US" dirty="0">
                <a:latin typeface="Arial Black" panose="020B0A04020102020204" pitchFamily="34" charset="0"/>
              </a:rPr>
              <a:t>of the following best describes the term </a:t>
            </a:r>
            <a:r>
              <a:rPr lang="en-US" dirty="0" smtClean="0">
                <a:latin typeface="Arial Black" panose="020B0A04020102020204" pitchFamily="34" charset="0"/>
              </a:rPr>
              <a:t>self-spotting </a:t>
            </a:r>
            <a:r>
              <a:rPr lang="en-US" dirty="0">
                <a:latin typeface="Arial Black" panose="020B0A04020102020204" pitchFamily="34" charset="0"/>
              </a:rPr>
              <a:t>in regards to </a:t>
            </a:r>
            <a:r>
              <a:rPr lang="en-US" dirty="0" smtClean="0">
                <a:latin typeface="Arial Black" panose="020B0A04020102020204" pitchFamily="34" charset="0"/>
              </a:rPr>
              <a:t>HF contest </a:t>
            </a:r>
            <a:r>
              <a:rPr lang="en-US" dirty="0">
                <a:latin typeface="Arial Black" panose="020B0A04020102020204" pitchFamily="34" charset="0"/>
              </a:rPr>
              <a:t>operating?</a:t>
            </a:r>
          </a:p>
        </p:txBody>
      </p:sp>
      <p:sp>
        <p:nvSpPr>
          <p:cNvPr id="3" name="Subtitle 2"/>
          <p:cNvSpPr>
            <a:spLocks noGrp="1"/>
          </p:cNvSpPr>
          <p:nvPr>
            <p:ph type="subTitle" idx="1"/>
          </p:nvPr>
        </p:nvSpPr>
        <p:spPr>
          <a:xfrm>
            <a:off x="228600" y="1981200"/>
            <a:ext cx="8534400" cy="4191000"/>
          </a:xfrm>
        </p:spPr>
        <p:txBody>
          <a:bodyPr>
            <a:normAutofit/>
          </a:bodyPr>
          <a:lstStyle/>
          <a:p>
            <a:r>
              <a:rPr lang="en-US" i="1" dirty="0"/>
              <a:t>A. The generally prohibited practice of posting one’s own call sign and frequency on </a:t>
            </a:r>
            <a:r>
              <a:rPr lang="en-US" i="1" dirty="0" smtClean="0"/>
              <a:t>a </a:t>
            </a:r>
            <a:r>
              <a:rPr lang="en-US" i="1" dirty="0"/>
              <a:t>spotting network</a:t>
            </a:r>
            <a:endParaRPr lang="en-US" dirty="0"/>
          </a:p>
          <a:p>
            <a:r>
              <a:rPr lang="en-US" i="1" dirty="0"/>
              <a:t>B. The acceptable practice of manually posting the call signs of stations on a </a:t>
            </a:r>
            <a:r>
              <a:rPr lang="en-US" i="1" dirty="0" smtClean="0"/>
              <a:t>spotting </a:t>
            </a:r>
            <a:r>
              <a:rPr lang="en-US" i="1" dirty="0"/>
              <a:t>network</a:t>
            </a:r>
            <a:endParaRPr lang="en-US" dirty="0"/>
          </a:p>
          <a:p>
            <a:r>
              <a:rPr lang="en-US" i="1" dirty="0"/>
              <a:t>C. A manual technique for rapidly zero beating or tuning to a station’s frequency before calling that station</a:t>
            </a:r>
            <a:endParaRPr lang="en-US" dirty="0"/>
          </a:p>
          <a:p>
            <a:r>
              <a:rPr lang="en-US" i="1" dirty="0"/>
              <a:t>D. An automatic method for rapidly zero beating or tuning to a station’s frequency before calling that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04106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E2C02    Which of the following best describes the term self-spotting in regards to </a:t>
            </a:r>
            <a:r>
              <a:rPr lang="en-US" dirty="0" smtClean="0">
                <a:latin typeface="Arial Black" panose="020B0A04020102020204" pitchFamily="34" charset="0"/>
              </a:rPr>
              <a:t>HF </a:t>
            </a:r>
            <a:r>
              <a:rPr lang="en-US" dirty="0">
                <a:latin typeface="Arial Black" panose="020B0A04020102020204" pitchFamily="34" charset="0"/>
              </a:rPr>
              <a:t>contest operating?</a:t>
            </a:r>
            <a:endParaRPr lang="en-US" dirty="0"/>
          </a:p>
        </p:txBody>
      </p:sp>
      <p:sp>
        <p:nvSpPr>
          <p:cNvPr id="3" name="Subtitle 2"/>
          <p:cNvSpPr>
            <a:spLocks noGrp="1"/>
          </p:cNvSpPr>
          <p:nvPr>
            <p:ph type="subTitle" idx="1"/>
          </p:nvPr>
        </p:nvSpPr>
        <p:spPr>
          <a:xfrm>
            <a:off x="228600" y="1981200"/>
            <a:ext cx="8534400" cy="4191000"/>
          </a:xfrm>
        </p:spPr>
        <p:txBody>
          <a:bodyPr>
            <a:normAutofit lnSpcReduction="10000"/>
          </a:bodyPr>
          <a:lstStyle/>
          <a:p>
            <a:r>
              <a:rPr lang="en-US" sz="2800" b="1" i="1" dirty="0">
                <a:solidFill>
                  <a:srgbClr val="FFC000"/>
                </a:solidFill>
              </a:rPr>
              <a:t>A. The generally prohibited practice of posting one’s own call sign and frequency on </a:t>
            </a:r>
            <a:r>
              <a:rPr lang="en-US" sz="2800" b="1" i="1" dirty="0" smtClean="0">
                <a:solidFill>
                  <a:srgbClr val="FFC000"/>
                </a:solidFill>
              </a:rPr>
              <a:t>a </a:t>
            </a:r>
            <a:r>
              <a:rPr lang="en-US" sz="2800" b="1" i="1" dirty="0">
                <a:solidFill>
                  <a:srgbClr val="FFC000"/>
                </a:solidFill>
              </a:rPr>
              <a:t>spotting network</a:t>
            </a:r>
            <a:endParaRPr lang="en-US" sz="2800" b="1" dirty="0">
              <a:solidFill>
                <a:srgbClr val="FFC000"/>
              </a:solidFill>
            </a:endParaRPr>
          </a:p>
          <a:p>
            <a:r>
              <a:rPr lang="en-US" i="1" dirty="0"/>
              <a:t>B. The acceptable practice of manually posting the call signs of stations on a </a:t>
            </a:r>
            <a:r>
              <a:rPr lang="en-US" i="1" dirty="0" smtClean="0"/>
              <a:t>spotting </a:t>
            </a:r>
            <a:r>
              <a:rPr lang="en-US" i="1" dirty="0"/>
              <a:t>network</a:t>
            </a:r>
            <a:endParaRPr lang="en-US" dirty="0"/>
          </a:p>
          <a:p>
            <a:r>
              <a:rPr lang="en-US" i="1" dirty="0"/>
              <a:t>C. A manual technique for rapidly zero beating or tuning to a station’s frequency before calling that station</a:t>
            </a:r>
            <a:endParaRPr lang="en-US" dirty="0"/>
          </a:p>
          <a:p>
            <a:r>
              <a:rPr lang="en-US" i="1" dirty="0"/>
              <a:t>D. An automatic method for rapidly zero beating or tuning to a station’s frequency before calling that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16779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E2A03  </a:t>
            </a:r>
            <a:r>
              <a:rPr lang="en-US" dirty="0" smtClean="0">
                <a:latin typeface="Arial Black" panose="020B0A04020102020204" pitchFamily="34" charset="0"/>
              </a:rPr>
              <a:t>  What </a:t>
            </a:r>
            <a:r>
              <a:rPr lang="en-US" dirty="0">
                <a:latin typeface="Arial Black" panose="020B0A04020102020204" pitchFamily="34" charset="0"/>
              </a:rPr>
              <a:t>is the orbital period of an Earth satellite?</a:t>
            </a:r>
          </a:p>
        </p:txBody>
      </p:sp>
      <p:sp>
        <p:nvSpPr>
          <p:cNvPr id="3" name="Subtitle 2"/>
          <p:cNvSpPr>
            <a:spLocks noGrp="1"/>
          </p:cNvSpPr>
          <p:nvPr>
            <p:ph type="subTitle" idx="1"/>
          </p:nvPr>
        </p:nvSpPr>
        <p:spPr>
          <a:xfrm>
            <a:off x="838200" y="1828800"/>
            <a:ext cx="7467600" cy="4343400"/>
          </a:xfrm>
        </p:spPr>
        <p:txBody>
          <a:bodyPr/>
          <a:lstStyle/>
          <a:p>
            <a:r>
              <a:rPr lang="en-US" i="1" dirty="0"/>
              <a:t>A. The point of maximum height of a satellite's orbit</a:t>
            </a:r>
            <a:endParaRPr lang="en-US" dirty="0"/>
          </a:p>
          <a:p>
            <a:r>
              <a:rPr lang="en-US" i="1" dirty="0"/>
              <a:t>B. The point of minimum height of a satellite's orbit</a:t>
            </a:r>
            <a:endParaRPr lang="en-US" dirty="0"/>
          </a:p>
          <a:p>
            <a:r>
              <a:rPr lang="en-US" i="1" dirty="0"/>
              <a:t>C. The time it takes for a satellite to complete one revolution around the Earth</a:t>
            </a:r>
            <a:endParaRPr lang="en-US" dirty="0"/>
          </a:p>
          <a:p>
            <a:r>
              <a:rPr lang="en-US" i="1" dirty="0"/>
              <a:t>D. The time it takes for a satellite to travel from perigee to apogee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008544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E2C03  </a:t>
            </a:r>
            <a:r>
              <a:rPr lang="en-US" dirty="0" smtClean="0">
                <a:latin typeface="Arial Black" panose="020B0A04020102020204" pitchFamily="34" charset="0"/>
              </a:rPr>
              <a:t>   From </a:t>
            </a:r>
            <a:r>
              <a:rPr lang="en-US" dirty="0">
                <a:latin typeface="Arial Black" panose="020B0A04020102020204" pitchFamily="34" charset="0"/>
              </a:rPr>
              <a:t>which of the following bands is amateur radio contesting generally excluded?</a:t>
            </a:r>
          </a:p>
        </p:txBody>
      </p:sp>
      <p:sp>
        <p:nvSpPr>
          <p:cNvPr id="3" name="Subtitle 2"/>
          <p:cNvSpPr>
            <a:spLocks noGrp="1"/>
          </p:cNvSpPr>
          <p:nvPr>
            <p:ph type="subTitle" idx="1"/>
          </p:nvPr>
        </p:nvSpPr>
        <p:spPr/>
        <p:txBody>
          <a:bodyPr/>
          <a:lstStyle/>
          <a:p>
            <a:r>
              <a:rPr lang="en-US" i="1" dirty="0"/>
              <a:t>A. 30 </a:t>
            </a:r>
            <a:r>
              <a:rPr lang="en-US" i="1" dirty="0" smtClean="0"/>
              <a:t>m</a:t>
            </a:r>
            <a:endParaRPr lang="en-US" dirty="0"/>
          </a:p>
          <a:p>
            <a:r>
              <a:rPr lang="en-US" i="1" dirty="0"/>
              <a:t>B. 6 </a:t>
            </a:r>
            <a:r>
              <a:rPr lang="en-US" i="1" dirty="0" smtClean="0"/>
              <a:t>m</a:t>
            </a:r>
            <a:endParaRPr lang="en-US" dirty="0"/>
          </a:p>
          <a:p>
            <a:r>
              <a:rPr lang="en-US" i="1" dirty="0"/>
              <a:t>C. 2 </a:t>
            </a:r>
            <a:r>
              <a:rPr lang="en-US" i="1" dirty="0" smtClean="0"/>
              <a:t>m</a:t>
            </a:r>
            <a:endParaRPr lang="en-US" dirty="0"/>
          </a:p>
          <a:p>
            <a:r>
              <a:rPr lang="en-US" i="1" dirty="0"/>
              <a:t>D. 33 cm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1812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E2C03     From which of the following bands is amateur radio contesting generally excluded?</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30 </a:t>
            </a:r>
            <a:r>
              <a:rPr lang="en-US" sz="2800" b="1" i="1" dirty="0" smtClean="0">
                <a:solidFill>
                  <a:srgbClr val="FFC000"/>
                </a:solidFill>
              </a:rPr>
              <a:t>m</a:t>
            </a:r>
            <a:endParaRPr lang="en-US" sz="2800" b="1" dirty="0">
              <a:solidFill>
                <a:srgbClr val="FFC000"/>
              </a:solidFill>
            </a:endParaRPr>
          </a:p>
          <a:p>
            <a:r>
              <a:rPr lang="en-US" i="1" dirty="0"/>
              <a:t>B. 6 </a:t>
            </a:r>
            <a:r>
              <a:rPr lang="en-US" i="1" dirty="0" smtClean="0"/>
              <a:t>m</a:t>
            </a:r>
            <a:endParaRPr lang="en-US" dirty="0"/>
          </a:p>
          <a:p>
            <a:r>
              <a:rPr lang="en-US" i="1" dirty="0"/>
              <a:t>C. 2 </a:t>
            </a:r>
            <a:r>
              <a:rPr lang="en-US" i="1" dirty="0" smtClean="0"/>
              <a:t>m</a:t>
            </a:r>
            <a:endParaRPr lang="en-US" dirty="0"/>
          </a:p>
          <a:p>
            <a:r>
              <a:rPr lang="en-US" i="1" dirty="0"/>
              <a:t>D. 33 cm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472967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E2C04  </a:t>
            </a:r>
            <a:r>
              <a:rPr lang="en-US" dirty="0" smtClean="0">
                <a:latin typeface="Arial Black" panose="020B0A04020102020204" pitchFamily="34" charset="0"/>
              </a:rPr>
              <a:t>  What </a:t>
            </a:r>
            <a:r>
              <a:rPr lang="en-US" dirty="0">
                <a:latin typeface="Arial Black" panose="020B0A04020102020204" pitchFamily="34" charset="0"/>
              </a:rPr>
              <a:t>type of transmission is most often used for a ham radio mesh network?</a:t>
            </a:r>
          </a:p>
        </p:txBody>
      </p:sp>
      <p:sp>
        <p:nvSpPr>
          <p:cNvPr id="3" name="Subtitle 2"/>
          <p:cNvSpPr>
            <a:spLocks noGrp="1"/>
          </p:cNvSpPr>
          <p:nvPr>
            <p:ph type="subTitle" idx="1"/>
          </p:nvPr>
        </p:nvSpPr>
        <p:spPr/>
        <p:txBody>
          <a:bodyPr/>
          <a:lstStyle/>
          <a:p>
            <a:r>
              <a:rPr lang="en-US" i="1" dirty="0"/>
              <a:t>A. Spread spectrum in the 2.4 GHz band</a:t>
            </a:r>
          </a:p>
          <a:p>
            <a:r>
              <a:rPr lang="en-US" i="1" dirty="0"/>
              <a:t>B. Multiple Frequency Shift Keying in the 10 GHz band</a:t>
            </a:r>
          </a:p>
          <a:p>
            <a:r>
              <a:rPr lang="en-US" i="1" dirty="0"/>
              <a:t>C. Store and forward on the 440 MHz band</a:t>
            </a:r>
          </a:p>
          <a:p>
            <a:r>
              <a:rPr lang="en-US" i="1" dirty="0"/>
              <a:t>D. Frequency division multiplex in the 24 GHz band</a:t>
            </a:r>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780498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E2C04  </a:t>
            </a:r>
            <a:r>
              <a:rPr lang="en-US" dirty="0" smtClean="0">
                <a:latin typeface="Arial Black" panose="020B0A04020102020204" pitchFamily="34" charset="0"/>
              </a:rPr>
              <a:t>  What </a:t>
            </a:r>
            <a:r>
              <a:rPr lang="en-US" dirty="0">
                <a:latin typeface="Arial Black" panose="020B0A04020102020204" pitchFamily="34" charset="0"/>
              </a:rPr>
              <a:t>type of transmission is most often used for a ham radio mesh network?</a:t>
            </a:r>
          </a:p>
        </p:txBody>
      </p:sp>
      <p:sp>
        <p:nvSpPr>
          <p:cNvPr id="3" name="Subtitle 2"/>
          <p:cNvSpPr>
            <a:spLocks noGrp="1"/>
          </p:cNvSpPr>
          <p:nvPr>
            <p:ph type="subTitle" idx="1"/>
          </p:nvPr>
        </p:nvSpPr>
        <p:spPr/>
        <p:txBody>
          <a:bodyPr/>
          <a:lstStyle/>
          <a:p>
            <a:r>
              <a:rPr lang="en-US" b="1" i="1" dirty="0">
                <a:solidFill>
                  <a:srgbClr val="FFC000"/>
                </a:solidFill>
              </a:rPr>
              <a:t>A. Spread spectrum in the 2.4 GHz band</a:t>
            </a:r>
          </a:p>
          <a:p>
            <a:r>
              <a:rPr lang="en-US" i="1" dirty="0"/>
              <a:t>B. Multiple Frequency Shift Keying in the 10 GHz band</a:t>
            </a:r>
          </a:p>
          <a:p>
            <a:r>
              <a:rPr lang="en-US" i="1" dirty="0"/>
              <a:t>C. Store and forward on the 440 MHz band</a:t>
            </a:r>
          </a:p>
          <a:p>
            <a:r>
              <a:rPr lang="en-US" i="1" dirty="0"/>
              <a:t>D. Frequency division multiplex in the 24 GHz band</a:t>
            </a:r>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48796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E2C05  </a:t>
            </a:r>
            <a:r>
              <a:rPr lang="en-US" dirty="0" smtClean="0">
                <a:latin typeface="Arial Black" panose="020B0A04020102020204" pitchFamily="34" charset="0"/>
              </a:rPr>
              <a:t>  What </a:t>
            </a:r>
            <a:r>
              <a:rPr lang="en-US" dirty="0">
                <a:latin typeface="Arial Black" panose="020B0A04020102020204" pitchFamily="34" charset="0"/>
              </a:rPr>
              <a:t>is the function of a DX QSL Manager?</a:t>
            </a:r>
          </a:p>
        </p:txBody>
      </p:sp>
      <p:sp>
        <p:nvSpPr>
          <p:cNvPr id="3" name="Subtitle 2"/>
          <p:cNvSpPr>
            <a:spLocks noGrp="1"/>
          </p:cNvSpPr>
          <p:nvPr>
            <p:ph type="subTitle" idx="1"/>
          </p:nvPr>
        </p:nvSpPr>
        <p:spPr>
          <a:xfrm>
            <a:off x="762000" y="1752600"/>
            <a:ext cx="7696200" cy="4419600"/>
          </a:xfrm>
        </p:spPr>
        <p:txBody>
          <a:bodyPr/>
          <a:lstStyle/>
          <a:p>
            <a:r>
              <a:rPr lang="en-US" i="1" dirty="0"/>
              <a:t>A. To allocate frequencies for </a:t>
            </a:r>
            <a:r>
              <a:rPr lang="en-US" i="1" dirty="0" err="1"/>
              <a:t>DXpeditions</a:t>
            </a:r>
            <a:endParaRPr lang="en-US" dirty="0"/>
          </a:p>
          <a:p>
            <a:r>
              <a:rPr lang="en-US" i="1" dirty="0"/>
              <a:t>B. To handle the receiving and sending of confirmation cards for a DX station</a:t>
            </a:r>
            <a:endParaRPr lang="en-US" dirty="0"/>
          </a:p>
          <a:p>
            <a:r>
              <a:rPr lang="en-US" i="1" dirty="0"/>
              <a:t>C. To run a net to allow many stations to contact a rare DX station</a:t>
            </a:r>
            <a:endParaRPr lang="en-US" dirty="0"/>
          </a:p>
          <a:p>
            <a:r>
              <a:rPr lang="en-US" i="1" dirty="0"/>
              <a:t>D. To relay calls to and from a DX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32787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E2C05    What is the function of a DX QSL Manager?</a:t>
            </a:r>
            <a:endParaRPr lang="en-US" dirty="0"/>
          </a:p>
        </p:txBody>
      </p:sp>
      <p:sp>
        <p:nvSpPr>
          <p:cNvPr id="3" name="Subtitle 2"/>
          <p:cNvSpPr>
            <a:spLocks noGrp="1"/>
          </p:cNvSpPr>
          <p:nvPr>
            <p:ph type="subTitle" idx="1"/>
          </p:nvPr>
        </p:nvSpPr>
        <p:spPr>
          <a:xfrm>
            <a:off x="762000" y="1752600"/>
            <a:ext cx="7696200" cy="4419600"/>
          </a:xfrm>
        </p:spPr>
        <p:txBody>
          <a:bodyPr/>
          <a:lstStyle/>
          <a:p>
            <a:r>
              <a:rPr lang="en-US" i="1" dirty="0"/>
              <a:t>A. To allocate frequencies for </a:t>
            </a:r>
            <a:r>
              <a:rPr lang="en-US" i="1" dirty="0" err="1"/>
              <a:t>DXpeditions</a:t>
            </a:r>
            <a:endParaRPr lang="en-US" dirty="0"/>
          </a:p>
          <a:p>
            <a:r>
              <a:rPr lang="en-US" sz="2800" b="1" i="1" dirty="0">
                <a:solidFill>
                  <a:srgbClr val="FFC000"/>
                </a:solidFill>
              </a:rPr>
              <a:t>B. To handle the receiving and sending of confirmation cards for a DX station</a:t>
            </a:r>
            <a:endParaRPr lang="en-US" sz="2800" b="1" dirty="0">
              <a:solidFill>
                <a:srgbClr val="FFC000"/>
              </a:solidFill>
            </a:endParaRPr>
          </a:p>
          <a:p>
            <a:r>
              <a:rPr lang="en-US" i="1" dirty="0"/>
              <a:t>C. To run a net to allow many stations to contact a rare DX station</a:t>
            </a:r>
            <a:endParaRPr lang="en-US" dirty="0"/>
          </a:p>
          <a:p>
            <a:r>
              <a:rPr lang="en-US" i="1" dirty="0"/>
              <a:t>D. To relay calls to and from a DX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0888322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E2C06  </a:t>
            </a:r>
            <a:r>
              <a:rPr lang="en-US" dirty="0" smtClean="0">
                <a:latin typeface="Arial Black" panose="020B0A04020102020204" pitchFamily="34" charset="0"/>
              </a:rPr>
              <a:t>  During </a:t>
            </a:r>
            <a:r>
              <a:rPr lang="en-US" dirty="0">
                <a:latin typeface="Arial Black" panose="020B0A04020102020204" pitchFamily="34" charset="0"/>
              </a:rPr>
              <a:t>a VHF/UHF contest, in which band segment would you expect to find the highest level of activity?</a:t>
            </a:r>
          </a:p>
        </p:txBody>
      </p:sp>
      <p:sp>
        <p:nvSpPr>
          <p:cNvPr id="3" name="Subtitle 2"/>
          <p:cNvSpPr>
            <a:spLocks noGrp="1"/>
          </p:cNvSpPr>
          <p:nvPr>
            <p:ph type="subTitle" idx="1"/>
          </p:nvPr>
        </p:nvSpPr>
        <p:spPr>
          <a:xfrm>
            <a:off x="533400" y="2133600"/>
            <a:ext cx="8153400" cy="4191000"/>
          </a:xfrm>
        </p:spPr>
        <p:txBody>
          <a:bodyPr/>
          <a:lstStyle/>
          <a:p>
            <a:r>
              <a:rPr lang="en-US" i="1" dirty="0"/>
              <a:t>A. At the top of each band, usually in a segment reserved for contests</a:t>
            </a:r>
            <a:endParaRPr lang="en-US" dirty="0"/>
          </a:p>
          <a:p>
            <a:r>
              <a:rPr lang="en-US" i="1" dirty="0"/>
              <a:t>B. In the middle of each band, usually on the national calling frequency</a:t>
            </a:r>
            <a:endParaRPr lang="en-US" dirty="0"/>
          </a:p>
          <a:p>
            <a:r>
              <a:rPr lang="en-US" i="1" dirty="0"/>
              <a:t>C. In the weak signal segment of the band, with most of the activity near the calling frequency</a:t>
            </a:r>
            <a:endParaRPr lang="en-US" dirty="0"/>
          </a:p>
          <a:p>
            <a:r>
              <a:rPr lang="en-US" i="1" dirty="0"/>
              <a:t>D. In the middle of the band, usually 25 kHz above the national calling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9409928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E2C06    During a VHF/UHF contest, in which band segment would you expect to find the highest level of activity?</a:t>
            </a:r>
            <a:endParaRPr lang="en-US" dirty="0"/>
          </a:p>
        </p:txBody>
      </p:sp>
      <p:sp>
        <p:nvSpPr>
          <p:cNvPr id="3" name="Subtitle 2"/>
          <p:cNvSpPr>
            <a:spLocks noGrp="1"/>
          </p:cNvSpPr>
          <p:nvPr>
            <p:ph type="subTitle" idx="1"/>
          </p:nvPr>
        </p:nvSpPr>
        <p:spPr>
          <a:xfrm>
            <a:off x="533400" y="2133600"/>
            <a:ext cx="8153400" cy="4191000"/>
          </a:xfrm>
        </p:spPr>
        <p:txBody>
          <a:bodyPr/>
          <a:lstStyle/>
          <a:p>
            <a:r>
              <a:rPr lang="en-US" i="1" dirty="0"/>
              <a:t>A. At the top of each band, usually in a segment reserved for contests</a:t>
            </a:r>
            <a:endParaRPr lang="en-US" dirty="0"/>
          </a:p>
          <a:p>
            <a:r>
              <a:rPr lang="en-US" i="1" dirty="0"/>
              <a:t>B. In the middle of each band, usually on the national calling frequency</a:t>
            </a:r>
            <a:endParaRPr lang="en-US" dirty="0"/>
          </a:p>
          <a:p>
            <a:r>
              <a:rPr lang="en-US" sz="2800" b="1" i="1" dirty="0">
                <a:solidFill>
                  <a:srgbClr val="FFC000"/>
                </a:solidFill>
              </a:rPr>
              <a:t>C. In the weak signal segment of the band, with most of the activity near the calling frequency</a:t>
            </a:r>
            <a:endParaRPr lang="en-US" sz="2800" b="1" dirty="0">
              <a:solidFill>
                <a:srgbClr val="FFC000"/>
              </a:solidFill>
            </a:endParaRPr>
          </a:p>
          <a:p>
            <a:r>
              <a:rPr lang="en-US" i="1" dirty="0"/>
              <a:t>D. In the middle of the band, usually 25 kHz above the national calling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64540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609600"/>
            <a:ext cx="7772400" cy="5562600"/>
          </a:xfrm>
        </p:spPr>
        <p:txBody>
          <a:bodyPr>
            <a:normAutofit/>
          </a:bodyPr>
          <a:lstStyle/>
          <a:p>
            <a:pPr algn="ctr"/>
            <a:r>
              <a:rPr lang="en-US" sz="3200" b="1" u="sng" dirty="0"/>
              <a:t>CW and weak signal: </a:t>
            </a:r>
            <a:endParaRPr lang="en-US" sz="3200" b="1" u="sng" dirty="0" smtClean="0"/>
          </a:p>
          <a:p>
            <a:pPr algn="ctr"/>
            <a:r>
              <a:rPr lang="en-US" b="1" i="1" dirty="0" smtClean="0"/>
              <a:t>144.000 </a:t>
            </a:r>
            <a:r>
              <a:rPr lang="en-US" b="1" i="1" dirty="0"/>
              <a:t>to 144.100</a:t>
            </a:r>
          </a:p>
          <a:p>
            <a:pPr algn="ctr"/>
            <a:r>
              <a:rPr lang="en-US" b="1" i="1" dirty="0"/>
              <a:t>222.000 to 223.400</a:t>
            </a:r>
          </a:p>
          <a:p>
            <a:pPr algn="ctr"/>
            <a:r>
              <a:rPr lang="en-US" b="1" i="1" dirty="0"/>
              <a:t>432.000 to 432.125</a:t>
            </a:r>
          </a:p>
          <a:p>
            <a:pPr algn="ctr"/>
            <a:r>
              <a:rPr lang="en-US" b="1" i="1" dirty="0"/>
              <a:t>902.000 to </a:t>
            </a:r>
            <a:r>
              <a:rPr lang="en-US" b="1" i="1" dirty="0" smtClean="0"/>
              <a:t>902.400</a:t>
            </a:r>
          </a:p>
          <a:p>
            <a:pPr algn="ctr"/>
            <a:endParaRPr lang="en-US" b="1" i="1" dirty="0"/>
          </a:p>
          <a:p>
            <a:pPr algn="ctr"/>
            <a:r>
              <a:rPr lang="en-US" sz="3200" b="1" u="sng" dirty="0"/>
              <a:t>National calling frequencies: </a:t>
            </a:r>
          </a:p>
          <a:p>
            <a:pPr algn="ctr"/>
            <a:r>
              <a:rPr lang="en-US" b="1" i="1" dirty="0" smtClean="0"/>
              <a:t>144.200 </a:t>
            </a:r>
            <a:r>
              <a:rPr lang="en-US" b="1" i="1" dirty="0"/>
              <a:t>SSB and 146.52 FM</a:t>
            </a:r>
          </a:p>
          <a:p>
            <a:pPr algn="ctr"/>
            <a:r>
              <a:rPr lang="en-US" b="1" i="1" dirty="0"/>
              <a:t>222.100 SSB and 223.500 FM</a:t>
            </a:r>
          </a:p>
          <a:p>
            <a:pPr algn="ctr"/>
            <a:r>
              <a:rPr lang="en-US" b="1" i="1" dirty="0"/>
              <a:t>432.100 SSB and 446.000 FM</a:t>
            </a:r>
          </a:p>
          <a:p>
            <a:pPr algn="ctr"/>
            <a:r>
              <a:rPr lang="en-US" b="1" i="1" dirty="0"/>
              <a:t>902.100 </a:t>
            </a:r>
            <a:r>
              <a:rPr lang="en-US" b="1" i="1" dirty="0" smtClean="0"/>
              <a:t>SSB and 1296.100 SSB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17253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E2C07  </a:t>
            </a:r>
            <a:r>
              <a:rPr lang="en-US" dirty="0" smtClean="0">
                <a:latin typeface="Arial Black" panose="020B0A04020102020204" pitchFamily="34" charset="0"/>
              </a:rPr>
              <a:t>  What </a:t>
            </a:r>
            <a:r>
              <a:rPr lang="en-US" dirty="0">
                <a:latin typeface="Arial Black" panose="020B0A04020102020204" pitchFamily="34" charset="0"/>
              </a:rPr>
              <a:t>is the Cabrillo format?</a:t>
            </a:r>
          </a:p>
        </p:txBody>
      </p:sp>
      <p:sp>
        <p:nvSpPr>
          <p:cNvPr id="3" name="Subtitle 2"/>
          <p:cNvSpPr>
            <a:spLocks noGrp="1"/>
          </p:cNvSpPr>
          <p:nvPr>
            <p:ph type="subTitle" idx="1"/>
          </p:nvPr>
        </p:nvSpPr>
        <p:spPr>
          <a:xfrm>
            <a:off x="1066800" y="1676400"/>
            <a:ext cx="6705600" cy="4495800"/>
          </a:xfrm>
        </p:spPr>
        <p:txBody>
          <a:bodyPr/>
          <a:lstStyle/>
          <a:p>
            <a:r>
              <a:rPr lang="en-US" i="1" dirty="0"/>
              <a:t>A. A standard for submission of electronic contest logs</a:t>
            </a:r>
            <a:endParaRPr lang="en-US" dirty="0"/>
          </a:p>
          <a:p>
            <a:r>
              <a:rPr lang="en-US" i="1" dirty="0"/>
              <a:t>B. A method of exchanging information during a contest QSO</a:t>
            </a:r>
            <a:endParaRPr lang="en-US" dirty="0"/>
          </a:p>
          <a:p>
            <a:r>
              <a:rPr lang="en-US" i="1" dirty="0"/>
              <a:t>C. The most common set of contest rules</a:t>
            </a:r>
            <a:endParaRPr lang="en-US" dirty="0"/>
          </a:p>
          <a:p>
            <a:r>
              <a:rPr lang="en-US" i="1" dirty="0"/>
              <a:t>D. The rules of order for meetings between contest sponsors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31133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E2A03    What is the orbital period of an Earth satellite?</a:t>
            </a:r>
            <a:endParaRPr lang="en-US" dirty="0"/>
          </a:p>
        </p:txBody>
      </p:sp>
      <p:sp>
        <p:nvSpPr>
          <p:cNvPr id="3" name="Subtitle 2"/>
          <p:cNvSpPr>
            <a:spLocks noGrp="1"/>
          </p:cNvSpPr>
          <p:nvPr>
            <p:ph type="subTitle" idx="1"/>
          </p:nvPr>
        </p:nvSpPr>
        <p:spPr>
          <a:xfrm>
            <a:off x="838200" y="1828800"/>
            <a:ext cx="7467600" cy="4343400"/>
          </a:xfrm>
        </p:spPr>
        <p:txBody>
          <a:bodyPr/>
          <a:lstStyle/>
          <a:p>
            <a:r>
              <a:rPr lang="en-US" i="1" dirty="0"/>
              <a:t>A. The point of maximum height of a satellite's orbit</a:t>
            </a:r>
            <a:endParaRPr lang="en-US" dirty="0"/>
          </a:p>
          <a:p>
            <a:r>
              <a:rPr lang="en-US" i="1" dirty="0"/>
              <a:t>B. The point of minimum height of a satellite's orbit</a:t>
            </a:r>
            <a:endParaRPr lang="en-US" dirty="0"/>
          </a:p>
          <a:p>
            <a:r>
              <a:rPr lang="en-US" sz="2800" b="1" i="1" dirty="0">
                <a:solidFill>
                  <a:srgbClr val="FFC000"/>
                </a:solidFill>
              </a:rPr>
              <a:t>C. The time it takes for a satellite to complete one revolution around the Earth</a:t>
            </a:r>
            <a:endParaRPr lang="en-US" sz="2800" b="1" dirty="0">
              <a:solidFill>
                <a:srgbClr val="FFC000"/>
              </a:solidFill>
            </a:endParaRPr>
          </a:p>
          <a:p>
            <a:r>
              <a:rPr lang="en-US" i="1" dirty="0"/>
              <a:t>D. The time it takes for a satellite to travel from perigee to apogee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0028226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E2C07    What is the Cabrillo format?</a:t>
            </a:r>
            <a:endParaRPr lang="en-US" dirty="0"/>
          </a:p>
        </p:txBody>
      </p:sp>
      <p:sp>
        <p:nvSpPr>
          <p:cNvPr id="3" name="Subtitle 2"/>
          <p:cNvSpPr>
            <a:spLocks noGrp="1"/>
          </p:cNvSpPr>
          <p:nvPr>
            <p:ph type="subTitle" idx="1"/>
          </p:nvPr>
        </p:nvSpPr>
        <p:spPr>
          <a:xfrm>
            <a:off x="1066800" y="1676400"/>
            <a:ext cx="6705600" cy="4495800"/>
          </a:xfrm>
        </p:spPr>
        <p:txBody>
          <a:bodyPr/>
          <a:lstStyle/>
          <a:p>
            <a:r>
              <a:rPr lang="en-US" sz="2800" b="1" i="1" dirty="0">
                <a:solidFill>
                  <a:srgbClr val="FFC000"/>
                </a:solidFill>
              </a:rPr>
              <a:t>A. A standard for submission of electronic contest logs</a:t>
            </a:r>
            <a:endParaRPr lang="en-US" sz="2800" b="1" dirty="0">
              <a:solidFill>
                <a:srgbClr val="FFC000"/>
              </a:solidFill>
            </a:endParaRPr>
          </a:p>
          <a:p>
            <a:r>
              <a:rPr lang="en-US" i="1" dirty="0"/>
              <a:t>B. A method of exchanging information during a contest QSO</a:t>
            </a:r>
            <a:endParaRPr lang="en-US" dirty="0"/>
          </a:p>
          <a:p>
            <a:r>
              <a:rPr lang="en-US" i="1" dirty="0"/>
              <a:t>C. The most common set of contest rules</a:t>
            </a:r>
            <a:endParaRPr lang="en-US" dirty="0"/>
          </a:p>
          <a:p>
            <a:r>
              <a:rPr lang="en-US" i="1" dirty="0"/>
              <a:t>D. The rules of order for meetings between contest sponsors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9062014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E2C08 Which </a:t>
            </a:r>
            <a:r>
              <a:rPr lang="en-US" dirty="0">
                <a:latin typeface="Arial Black" panose="020B0A04020102020204" pitchFamily="34" charset="0"/>
              </a:rPr>
              <a:t>of the following contacts may be confirmed through the U.S. QSL bureau system?</a:t>
            </a:r>
          </a:p>
        </p:txBody>
      </p:sp>
      <p:sp>
        <p:nvSpPr>
          <p:cNvPr id="3" name="Subtitle 2"/>
          <p:cNvSpPr>
            <a:spLocks noGrp="1"/>
          </p:cNvSpPr>
          <p:nvPr>
            <p:ph type="subTitle" idx="1"/>
          </p:nvPr>
        </p:nvSpPr>
        <p:spPr>
          <a:xfrm>
            <a:off x="685800" y="1676400"/>
            <a:ext cx="7696200" cy="4495800"/>
          </a:xfrm>
        </p:spPr>
        <p:txBody>
          <a:bodyPr>
            <a:normAutofit/>
          </a:bodyPr>
          <a:lstStyle/>
          <a:p>
            <a:endParaRPr lang="en-US" dirty="0" smtClean="0"/>
          </a:p>
          <a:p>
            <a:r>
              <a:rPr lang="en-US" dirty="0" smtClean="0"/>
              <a:t>A</a:t>
            </a:r>
            <a:r>
              <a:rPr lang="en-US" dirty="0"/>
              <a:t>. Special event contacts between stations in the U.S.</a:t>
            </a:r>
          </a:p>
          <a:p>
            <a:r>
              <a:rPr lang="en-US" dirty="0"/>
              <a:t>B. Contacts between a U.S. station and a non-U.S. station</a:t>
            </a:r>
          </a:p>
          <a:p>
            <a:r>
              <a:rPr lang="en-US" dirty="0"/>
              <a:t>C. Repeater contacts between U.S. club members</a:t>
            </a:r>
          </a:p>
          <a:p>
            <a:r>
              <a:rPr lang="en-US" dirty="0"/>
              <a:t>D. Contacts using tactical call signs</a:t>
            </a:r>
          </a:p>
        </p:txBody>
      </p:sp>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18889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76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E2C08 Which </a:t>
            </a:r>
            <a:r>
              <a:rPr lang="en-US" dirty="0">
                <a:latin typeface="Arial Black" panose="020B0A04020102020204" pitchFamily="34" charset="0"/>
              </a:rPr>
              <a:t>of the following contacts may be confirmed through the U.S. QSL bureau system?</a:t>
            </a:r>
          </a:p>
        </p:txBody>
      </p:sp>
      <p:sp>
        <p:nvSpPr>
          <p:cNvPr id="3" name="Subtitle 2"/>
          <p:cNvSpPr>
            <a:spLocks noGrp="1"/>
          </p:cNvSpPr>
          <p:nvPr>
            <p:ph type="subTitle" idx="1"/>
          </p:nvPr>
        </p:nvSpPr>
        <p:spPr>
          <a:xfrm>
            <a:off x="685800" y="1676400"/>
            <a:ext cx="7696200" cy="4495800"/>
          </a:xfrm>
        </p:spPr>
        <p:txBody>
          <a:bodyPr>
            <a:normAutofit/>
          </a:bodyPr>
          <a:lstStyle/>
          <a:p>
            <a:endParaRPr lang="en-US" dirty="0" smtClean="0"/>
          </a:p>
          <a:p>
            <a:r>
              <a:rPr lang="en-US" dirty="0" smtClean="0"/>
              <a:t>A</a:t>
            </a:r>
            <a:r>
              <a:rPr lang="en-US" dirty="0"/>
              <a:t>. Special event contacts between stations in the U.S.</a:t>
            </a:r>
          </a:p>
          <a:p>
            <a:r>
              <a:rPr lang="en-US" sz="2800" b="1" i="1" dirty="0">
                <a:solidFill>
                  <a:srgbClr val="FFFF00"/>
                </a:solidFill>
              </a:rPr>
              <a:t>B. Contacts between a U.S. station and a non-U.S. station</a:t>
            </a:r>
          </a:p>
          <a:p>
            <a:r>
              <a:rPr lang="en-US" dirty="0"/>
              <a:t>C. Repeater contacts between U.S. club members</a:t>
            </a:r>
          </a:p>
          <a:p>
            <a:r>
              <a:rPr lang="en-US" dirty="0"/>
              <a:t>D. Contacts using tactical call signs</a:t>
            </a:r>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3164279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smtClean="0">
                <a:latin typeface="Arial Black" panose="020B0A04020102020204" pitchFamily="34" charset="0"/>
              </a:rPr>
              <a:t>E2C09    What type of equipment is commonly used to implement a ham radio mesh network?</a:t>
            </a:r>
            <a:endParaRPr lang="en-US" dirty="0">
              <a:latin typeface="Arial Black" panose="020B0A04020102020204"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r>
              <a:rPr lang="en-US" i="1" dirty="0"/>
              <a:t>A. A 2 meter VHF transceiver with a 1200 baud modem</a:t>
            </a:r>
          </a:p>
          <a:p>
            <a:r>
              <a:rPr lang="en-US" i="1" dirty="0"/>
              <a:t>B. An optical cable connection between the USB ports of 2 separate computers</a:t>
            </a:r>
          </a:p>
          <a:p>
            <a:r>
              <a:rPr lang="en-US" i="1" dirty="0"/>
              <a:t>C. A standard wireless router running custom software</a:t>
            </a:r>
          </a:p>
          <a:p>
            <a:r>
              <a:rPr lang="en-US" i="1" dirty="0"/>
              <a:t>D. A 440 MHz transceiver with a 9600 baud modem</a:t>
            </a:r>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182707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smtClean="0">
                <a:latin typeface="Arial Black" panose="020B0A04020102020204" pitchFamily="34" charset="0"/>
              </a:rPr>
              <a:t>E2C09    What type of equipment is commonly used to implement a ham radio mesh network?</a:t>
            </a:r>
            <a:endParaRPr lang="en-US" dirty="0">
              <a:latin typeface="Arial Black" panose="020B0A04020102020204"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r>
              <a:rPr lang="en-US" i="1" dirty="0"/>
              <a:t>A. A 2 meter VHF transceiver with a 1200 baud modem</a:t>
            </a:r>
          </a:p>
          <a:p>
            <a:r>
              <a:rPr lang="en-US" i="1" dirty="0"/>
              <a:t>B. An optical cable connection between the USB ports of 2 separate computers</a:t>
            </a:r>
          </a:p>
          <a:p>
            <a:r>
              <a:rPr lang="en-US" b="1" i="1" dirty="0">
                <a:solidFill>
                  <a:srgbClr val="FFC000"/>
                </a:solidFill>
              </a:rPr>
              <a:t>C. A standard wireless router running custom software</a:t>
            </a:r>
          </a:p>
          <a:p>
            <a:r>
              <a:rPr lang="en-US" i="1" dirty="0"/>
              <a:t>D. A 440 MHz transceiver with a 9600 baud modem</a:t>
            </a:r>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527110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E2C10  </a:t>
            </a:r>
            <a:r>
              <a:rPr lang="en-US" dirty="0" smtClean="0">
                <a:latin typeface="Arial Black" panose="020B0A04020102020204" pitchFamily="34" charset="0"/>
              </a:rPr>
              <a:t>  Why </a:t>
            </a:r>
            <a:r>
              <a:rPr lang="en-US" dirty="0">
                <a:latin typeface="Arial Black" panose="020B0A04020102020204" pitchFamily="34" charset="0"/>
              </a:rPr>
              <a:t>might a DX station state that they are listening on another frequency?</a:t>
            </a:r>
          </a:p>
        </p:txBody>
      </p:sp>
      <p:sp>
        <p:nvSpPr>
          <p:cNvPr id="3" name="Subtitle 2"/>
          <p:cNvSpPr>
            <a:spLocks noGrp="1"/>
          </p:cNvSpPr>
          <p:nvPr>
            <p:ph type="subTitle" idx="1"/>
          </p:nvPr>
        </p:nvSpPr>
        <p:spPr>
          <a:xfrm>
            <a:off x="914400" y="1981200"/>
            <a:ext cx="7467600" cy="4191000"/>
          </a:xfrm>
        </p:spPr>
        <p:txBody>
          <a:bodyPr/>
          <a:lstStyle/>
          <a:p>
            <a:r>
              <a:rPr lang="en-US" i="1" dirty="0"/>
              <a:t>A. Because the DX station may be transmitting on a frequency that is prohibited to some responding stations</a:t>
            </a:r>
            <a:endParaRPr lang="en-US" dirty="0"/>
          </a:p>
          <a:p>
            <a:r>
              <a:rPr lang="en-US" i="1" dirty="0"/>
              <a:t>B. To separate the calling stations from the DX station</a:t>
            </a:r>
            <a:endParaRPr lang="en-US" dirty="0"/>
          </a:p>
          <a:p>
            <a:r>
              <a:rPr lang="en-US" i="1" dirty="0"/>
              <a:t>C. To </a:t>
            </a:r>
            <a:r>
              <a:rPr lang="en-US" i="1" dirty="0" smtClean="0"/>
              <a:t>improve operating efficiency by reducing interference</a:t>
            </a:r>
          </a:p>
          <a:p>
            <a:r>
              <a:rPr lang="en-US" i="1" dirty="0" smtClean="0"/>
              <a:t>D</a:t>
            </a:r>
            <a:r>
              <a:rPr lang="en-US" i="1" dirty="0"/>
              <a:t>.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4268186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E2C10    Why might a DX station state that they are listening on another frequency?</a:t>
            </a:r>
            <a:endParaRPr lang="en-US" dirty="0"/>
          </a:p>
        </p:txBody>
      </p:sp>
      <p:sp>
        <p:nvSpPr>
          <p:cNvPr id="3" name="Subtitle 2"/>
          <p:cNvSpPr>
            <a:spLocks noGrp="1"/>
          </p:cNvSpPr>
          <p:nvPr>
            <p:ph type="subTitle" idx="1"/>
          </p:nvPr>
        </p:nvSpPr>
        <p:spPr>
          <a:xfrm>
            <a:off x="914400" y="1981200"/>
            <a:ext cx="7467600" cy="4191000"/>
          </a:xfrm>
        </p:spPr>
        <p:txBody>
          <a:bodyPr/>
          <a:lstStyle/>
          <a:p>
            <a:r>
              <a:rPr lang="en-US" i="1" dirty="0"/>
              <a:t>A. Because the DX station may be transmitting on a frequency that is prohibited to some responding stations</a:t>
            </a:r>
            <a:endParaRPr lang="en-US" dirty="0"/>
          </a:p>
          <a:p>
            <a:r>
              <a:rPr lang="en-US" i="1" dirty="0"/>
              <a:t>B. To separate the calling stations from the DX station</a:t>
            </a:r>
            <a:endParaRPr lang="en-US" dirty="0"/>
          </a:p>
          <a:p>
            <a:r>
              <a:rPr lang="en-US" i="1" dirty="0"/>
              <a:t>C. To improve operating efficiency by reducing interference</a:t>
            </a:r>
          </a:p>
          <a:p>
            <a:r>
              <a:rPr lang="en-US" sz="2800" b="1" i="1" dirty="0" smtClean="0">
                <a:solidFill>
                  <a:srgbClr val="FFC000"/>
                </a:solidFill>
              </a:rPr>
              <a:t>D</a:t>
            </a:r>
            <a:r>
              <a:rPr lang="en-US" sz="2800" b="1" i="1" dirty="0">
                <a:solidFill>
                  <a:srgbClr val="FFC000"/>
                </a:solidFill>
              </a:rPr>
              <a:t>.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4254951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E2C11  </a:t>
            </a:r>
            <a:r>
              <a:rPr lang="en-US" dirty="0" smtClean="0">
                <a:latin typeface="Arial Black" panose="020B0A04020102020204" pitchFamily="34" charset="0"/>
              </a:rPr>
              <a:t>  How </a:t>
            </a:r>
            <a:r>
              <a:rPr lang="en-US" dirty="0">
                <a:latin typeface="Arial Black" panose="020B0A04020102020204" pitchFamily="34" charset="0"/>
              </a:rPr>
              <a:t>should you generally identify </a:t>
            </a:r>
          </a:p>
        </p:txBody>
      </p:sp>
      <p:sp>
        <p:nvSpPr>
          <p:cNvPr id="3" name="Subtitle 2"/>
          <p:cNvSpPr>
            <a:spLocks noGrp="1"/>
          </p:cNvSpPr>
          <p:nvPr>
            <p:ph type="subTitle" idx="1"/>
          </p:nvPr>
        </p:nvSpPr>
        <p:spPr>
          <a:xfrm>
            <a:off x="990600" y="1676400"/>
            <a:ext cx="7239000" cy="4495800"/>
          </a:xfrm>
        </p:spPr>
        <p:txBody>
          <a:bodyPr/>
          <a:lstStyle/>
          <a:p>
            <a:r>
              <a:rPr lang="en-US" i="1" dirty="0"/>
              <a:t>A. Send your full call sign once or twice</a:t>
            </a:r>
            <a:endParaRPr lang="en-US" dirty="0"/>
          </a:p>
          <a:p>
            <a:r>
              <a:rPr lang="en-US" i="1" dirty="0"/>
              <a:t>B. Send only the last two letters of your call sign until you make contact</a:t>
            </a:r>
            <a:endParaRPr lang="en-US" dirty="0"/>
          </a:p>
          <a:p>
            <a:r>
              <a:rPr lang="en-US" i="1" dirty="0"/>
              <a:t>C. Send your full call sign and grid square</a:t>
            </a:r>
            <a:endParaRPr lang="en-US" dirty="0"/>
          </a:p>
          <a:p>
            <a:r>
              <a:rPr lang="en-US" i="1" dirty="0"/>
              <a:t>D. Send the call sign of the DX station three times, the words </a:t>
            </a:r>
            <a:r>
              <a:rPr lang="en-US" i="1" dirty="0" smtClean="0"/>
              <a:t>“this is” </a:t>
            </a:r>
            <a:r>
              <a:rPr lang="en-US" i="1" dirty="0"/>
              <a:t>then your call sign three times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8271247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E2C11    How should you generally identify </a:t>
            </a:r>
            <a:endParaRPr lang="en-US" dirty="0"/>
          </a:p>
        </p:txBody>
      </p:sp>
      <p:sp>
        <p:nvSpPr>
          <p:cNvPr id="3" name="Subtitle 2"/>
          <p:cNvSpPr>
            <a:spLocks noGrp="1"/>
          </p:cNvSpPr>
          <p:nvPr>
            <p:ph type="subTitle" idx="1"/>
          </p:nvPr>
        </p:nvSpPr>
        <p:spPr>
          <a:xfrm>
            <a:off x="990600" y="1676400"/>
            <a:ext cx="7239000" cy="4495800"/>
          </a:xfrm>
        </p:spPr>
        <p:txBody>
          <a:bodyPr/>
          <a:lstStyle/>
          <a:p>
            <a:r>
              <a:rPr lang="en-US" sz="2800" b="1" i="1" dirty="0">
                <a:solidFill>
                  <a:srgbClr val="FFC000"/>
                </a:solidFill>
              </a:rPr>
              <a:t>A. Send your full call sign once or twice</a:t>
            </a:r>
            <a:endParaRPr lang="en-US" sz="2800" b="1" dirty="0">
              <a:solidFill>
                <a:srgbClr val="FFC000"/>
              </a:solidFill>
            </a:endParaRPr>
          </a:p>
          <a:p>
            <a:r>
              <a:rPr lang="en-US" i="1" dirty="0"/>
              <a:t>B. Send only the last two letters of your call sign until you make contact</a:t>
            </a:r>
            <a:endParaRPr lang="en-US" dirty="0"/>
          </a:p>
          <a:p>
            <a:r>
              <a:rPr lang="en-US" i="1" dirty="0"/>
              <a:t>C. Send your full call sign and grid square</a:t>
            </a:r>
            <a:endParaRPr lang="en-US" dirty="0"/>
          </a:p>
          <a:p>
            <a:r>
              <a:rPr lang="en-US" i="1" dirty="0"/>
              <a:t>D. Send the call sign of the DX station three times, the words </a:t>
            </a:r>
            <a:r>
              <a:rPr lang="en-US" i="1" dirty="0" smtClean="0"/>
              <a:t>“this is” </a:t>
            </a:r>
            <a:r>
              <a:rPr lang="en-US" i="1" dirty="0"/>
              <a:t>then your call sign three times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2221097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E2C12  </a:t>
            </a:r>
            <a:r>
              <a:rPr lang="en-US" dirty="0" smtClean="0">
                <a:latin typeface="Arial Black" panose="020B0A04020102020204" pitchFamily="34" charset="0"/>
              </a:rPr>
              <a:t>  What </a:t>
            </a:r>
            <a:r>
              <a:rPr lang="en-US" dirty="0">
                <a:latin typeface="Arial Black" panose="020B0A04020102020204" pitchFamily="34" charset="0"/>
              </a:rPr>
              <a:t>might help to restore contact when DX signals become too weak to copy across an entire HF band a few hours after sunset?</a:t>
            </a:r>
          </a:p>
        </p:txBody>
      </p:sp>
      <p:sp>
        <p:nvSpPr>
          <p:cNvPr id="3" name="Subtitle 2"/>
          <p:cNvSpPr>
            <a:spLocks noGrp="1"/>
          </p:cNvSpPr>
          <p:nvPr>
            <p:ph type="subTitle" idx="1"/>
          </p:nvPr>
        </p:nvSpPr>
        <p:spPr>
          <a:xfrm>
            <a:off x="838200" y="2133600"/>
            <a:ext cx="7543800" cy="4038600"/>
          </a:xfrm>
        </p:spPr>
        <p:txBody>
          <a:bodyPr/>
          <a:lstStyle/>
          <a:p>
            <a:r>
              <a:rPr lang="en-US" i="1" dirty="0"/>
              <a:t>A. Switch to a higher frequency HF band</a:t>
            </a:r>
            <a:endParaRPr lang="en-US" dirty="0"/>
          </a:p>
          <a:p>
            <a:r>
              <a:rPr lang="en-US" i="1" dirty="0"/>
              <a:t>B. Switch to a lower frequency HF band</a:t>
            </a:r>
            <a:endParaRPr lang="en-US" dirty="0"/>
          </a:p>
          <a:p>
            <a:r>
              <a:rPr lang="en-US" i="1" dirty="0"/>
              <a:t>C. Wait 90 minutes or so for the signal degradation to pass</a:t>
            </a:r>
            <a:endParaRPr lang="en-US" dirty="0"/>
          </a:p>
          <a:p>
            <a:r>
              <a:rPr lang="en-US" i="1" dirty="0"/>
              <a:t>D. Wait 24 hours before attempting another communication on the band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Operating Procedures</a:t>
            </a:r>
            <a:endParaRPr lang="en-US"/>
          </a:p>
        </p:txBody>
      </p:sp>
    </p:spTree>
    <p:extLst>
      <p:ext uri="{BB962C8B-B14F-4D97-AF65-F5344CB8AC3E}">
        <p14:creationId xmlns:p14="http://schemas.microsoft.com/office/powerpoint/2010/main" val="3246612036"/>
      </p:ext>
    </p:extLst>
  </p:cSld>
  <p:clrMapOvr>
    <a:masterClrMapping/>
  </p:clrMapOvr>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1769</TotalTime>
  <Words>5692</Words>
  <Application>Microsoft Office PowerPoint</Application>
  <PresentationFormat>On-screen Show (4:3)</PresentationFormat>
  <Paragraphs>1156</Paragraphs>
  <Slides>160</Slides>
  <Notes>1</Notes>
  <HiddenSlides>0</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Howard Temp</vt:lpstr>
      <vt:lpstr>SUBELEMENT E2 </vt:lpstr>
      <vt:lpstr>PowerPoint Presentation</vt:lpstr>
      <vt:lpstr>Satellite Orbit</vt:lpstr>
      <vt:lpstr>  E2A01    What is the direction of an ascending pass for an amateur satellite?</vt:lpstr>
      <vt:lpstr>  E2A01    What is the direction of an ascending pass for an amateur satellite?</vt:lpstr>
      <vt:lpstr>  E2A02    What is the direction of a descending pass for an amateur satellite?</vt:lpstr>
      <vt:lpstr>  E2A02    What is the direction of a descending pass for an amateur satellite?</vt:lpstr>
      <vt:lpstr>  E2A03    What is the orbital period of an Earth satellite?</vt:lpstr>
      <vt:lpstr>  E2A03    What is the orbital period of an Earth satellite?</vt:lpstr>
      <vt:lpstr>Satellite Mode Chart</vt:lpstr>
      <vt:lpstr>  E2A04    What is meant by the term mode as applied to an amateur radio satellite?</vt:lpstr>
      <vt:lpstr>  E2A04    What is meant by the term mode as applied to an amateur radio satellite?</vt:lpstr>
      <vt:lpstr>  E2A05    What do the letters in a satellite's mode designator specify?</vt:lpstr>
      <vt:lpstr>  E2A05    What do the letters in a satellite's mode designator specify?</vt:lpstr>
      <vt:lpstr>  E2A06    On what band would a satellite receive signals if it were operating in mode U/V?</vt:lpstr>
      <vt:lpstr>  E2A06    On what band would a satellite receive signals if it were operating in mode U/V?</vt:lpstr>
      <vt:lpstr>  E2A07    Which of the following types of signals can be relayed through a linear transponder? </vt:lpstr>
      <vt:lpstr>  E2A07    Which of the following types of signals can be relayed through a linear transponder? </vt:lpstr>
      <vt:lpstr>  E2A08    Why should effective radiated power to a satellite which uses a linear transponder be limited?</vt:lpstr>
      <vt:lpstr>  E2A08    Why should effective radiated power to a satellite which uses a linear transponder be limited?</vt:lpstr>
      <vt:lpstr>  E2A09    What do the terms L band and S band specify with regard to satellite communications?</vt:lpstr>
      <vt:lpstr>  E2A09    What do the terms L band and S band specify with regard to satellite communications?</vt:lpstr>
      <vt:lpstr>  E2A10    Why may the received signal from an amateur satellite exhibit a rapidly repeating fading effect?</vt:lpstr>
      <vt:lpstr>  E2A10    Why may the received signal from an amateur satellite exhibit a rapidly repeating fading effect?</vt:lpstr>
      <vt:lpstr>  E2A11    What type of antenna can be used to minimize the effects of spin modulation and Faraday rotation?</vt:lpstr>
      <vt:lpstr>  E2A11    What type of antenna can be used to minimize the effects of spin modulation and Faraday rotation?</vt:lpstr>
      <vt:lpstr>  E2A12    What is one way to predict the location of a satellite at a given time? </vt:lpstr>
      <vt:lpstr>  E2A12    What is one way to predict the location of a satellite at a given time? </vt:lpstr>
      <vt:lpstr>PowerPoint Presentation</vt:lpstr>
      <vt:lpstr>  E2A13    What type of satellite appears to stay in one position in the sky?</vt:lpstr>
      <vt:lpstr>  E2A13    What type of satellite appears to stay in one position in the sky?</vt:lpstr>
      <vt:lpstr>E2A14    What technology is used to track, in real time, balloons carrying amateur radio transmitters? </vt:lpstr>
      <vt:lpstr>E2A14    What technology is used to track, in real time, balloons carrying amateur radio transmitters? </vt:lpstr>
      <vt:lpstr>E2B Television practices</vt:lpstr>
      <vt:lpstr>  E2B01    How many times per second is a new frame transmitted in a fast-scan (NTSC) television system?</vt:lpstr>
      <vt:lpstr>  E2B01    How many times per second is a new frame transmitted in a fast-scan (NTSC) television system?</vt:lpstr>
      <vt:lpstr>  E2B02    How many horizontal lines make up a fast-scan (NTSC) television frame?</vt:lpstr>
      <vt:lpstr>  E2B02    How many horizontal lines make up a fast-scan (NTSC) television frame?</vt:lpstr>
      <vt:lpstr>  E2B03    How is an interlaced scanning pattern generated in a fast-scan (NTSC) television system?</vt:lpstr>
      <vt:lpstr>  E2B03    How is an interlaced scanning pattern generated in a fast-scan (NTSC) television system?</vt:lpstr>
      <vt:lpstr>  E2B04    What is blanking in a video signal?</vt:lpstr>
      <vt:lpstr>  E2B04    What is blanking in a video signal?</vt:lpstr>
      <vt:lpstr>  E2B05    Which of the following is an advantage of using vestigial sideband for standard fast- scan TV transmissions? </vt:lpstr>
      <vt:lpstr>  E2B05    Which of the following is an advantage of using vestigial sideband for standard fast- scan TV transmissions? </vt:lpstr>
      <vt:lpstr>  E2B06    What is vestigial sideband modulation?</vt:lpstr>
      <vt:lpstr>  E2B06    What is vestigial sideband modulation?</vt:lpstr>
      <vt:lpstr>Vestigal Sideband Modulation</vt:lpstr>
      <vt:lpstr>  E2B07    What is the name of the signal component that carries color information in NTSC video?</vt:lpstr>
      <vt:lpstr>  E2B07    What is the name of the signal component that carries color information in NTSC video?</vt:lpstr>
      <vt:lpstr>  E2B08    Which of the following is a common method of transmitting accompanying audio with amateur fast-scan television?</vt:lpstr>
      <vt:lpstr>  E2B08    Which of the following is a common method of transmitting accompanying audio with amateur fast-scan television?</vt:lpstr>
      <vt:lpstr>  E2B09    What hardware, other than a receiver with SSB capability and a suitable computer, is needed to decode SSTV using Digital Radio Mondiale (DRM)? </vt:lpstr>
      <vt:lpstr>  E2B09    What hardware, other than a receiver with SSB capability and a suitable computer, is needed to decode SSTV using Digital Radio Mondiale (DRM)? </vt:lpstr>
      <vt:lpstr>  E2B10    Which of the following is an acceptable bandwidth for Digital Radio Mondiale (DRM) based voice or SSTV digital transmissions made on the HF amateur bands?</vt:lpstr>
      <vt:lpstr>  E2B10    Which of the following is an acceptable bandwidth for Digital Radio Mondiale (DRM) based voice or SSTV digital transmissions made on the HF amateur bands?</vt:lpstr>
      <vt:lpstr>  E2B11    What is the function of the Vertical Interval Signaling (VIS) code sent as part of an SSTV transmission?</vt:lpstr>
      <vt:lpstr>  E2B11    What is the function of the Vertical Interval Signaling (VIS) code sent as part of an SSTV transmission?</vt:lpstr>
      <vt:lpstr>  E2B12    How are analog SSTV images typically transmitted on the HF bands?</vt:lpstr>
      <vt:lpstr>  E2B12    How are analog SSTV images typically transmitted on the HF bands?</vt:lpstr>
      <vt:lpstr>  E2B13    How many lines are commonly used in each frame of an amateur slow-scan color television picture?</vt:lpstr>
      <vt:lpstr>  E2B13    How many lines are commonly used in each frame of an amateur slow-scan color television picture?</vt:lpstr>
      <vt:lpstr>  E2B14    What aspect of an amateur slow-scan television signal encodes the brightness of the picture?</vt:lpstr>
      <vt:lpstr>  E2B14    What aspect of an amateur slow-scan television signal encodes the brightness of the picture?</vt:lpstr>
      <vt:lpstr>  E2B15    What signals SSTV receiving equipment to begin a new picture line?</vt:lpstr>
      <vt:lpstr>  E2B15    What signals SSTV receiving equipment to begin a new picture line?</vt:lpstr>
      <vt:lpstr>  E2B16    Which is a video standard used by North American Fast Scan ATV stations?</vt:lpstr>
      <vt:lpstr>National Television Systems Committee (NTSC)</vt:lpstr>
      <vt:lpstr>  E2B16    Which is a video standard used by North American Fast Scan ATV stations?</vt:lpstr>
      <vt:lpstr>  E2B17    What is the approximate bandwidth of a slow-scan TV signal?</vt:lpstr>
      <vt:lpstr>  E2B17    What is the approximate bandwidth of a slow-scan TV signal?</vt:lpstr>
      <vt:lpstr>  E2B18     On which of the following frequencies is one likely to find FM ATV transmissions?</vt:lpstr>
      <vt:lpstr>  E2B18     On which of the following frequencies is one likely to find FM ATV transmissions?</vt:lpstr>
      <vt:lpstr>  E2B19    What special operating frequency restrictions are imposed on slow scan TV transmissions?</vt:lpstr>
      <vt:lpstr>  E2B19    What special operating frequency restrictions are imposed on slow scan TV transmissions?</vt:lpstr>
      <vt:lpstr>E2C Operating methods</vt:lpstr>
      <vt:lpstr>  E2C01    Which of the following is true about contest operating?</vt:lpstr>
      <vt:lpstr>  E2C01    Which of the following is true about contest operating?</vt:lpstr>
      <vt:lpstr>  E2C02    Which of the following best describes the term self-spotting in regards to HF contest operating?</vt:lpstr>
      <vt:lpstr>  E2C02    Which of the following best describes the term self-spotting in regards to HF contest operating?</vt:lpstr>
      <vt:lpstr>  E2C03     From which of the following bands is amateur radio contesting generally excluded?</vt:lpstr>
      <vt:lpstr>  E2C03     From which of the following bands is amateur radio contesting generally excluded?</vt:lpstr>
      <vt:lpstr>E2C04    What type of transmission is most often used for a ham radio mesh network?</vt:lpstr>
      <vt:lpstr>E2C04    What type of transmission is most often used for a ham radio mesh network?</vt:lpstr>
      <vt:lpstr>  E2C05    What is the function of a DX QSL Manager?</vt:lpstr>
      <vt:lpstr>  E2C05    What is the function of a DX QSL Manager?</vt:lpstr>
      <vt:lpstr>  E2C06    During a VHF/UHF contest, in which band segment would you expect to find the highest level of activity?</vt:lpstr>
      <vt:lpstr>  E2C06    During a VHF/UHF contest, in which band segment would you expect to find the highest level of activity?</vt:lpstr>
      <vt:lpstr>PowerPoint Presentation</vt:lpstr>
      <vt:lpstr>  E2C07    What is the Cabrillo format?</vt:lpstr>
      <vt:lpstr>  E2C07    What is the Cabrillo format?</vt:lpstr>
      <vt:lpstr> E2C08 Which of the following contacts may be confirmed through the U.S. QSL bureau system?</vt:lpstr>
      <vt:lpstr> E2C08 Which of the following contacts may be confirmed through the U.S. QSL bureau system?</vt:lpstr>
      <vt:lpstr>E2C09    What type of equipment is commonly used to implement a ham radio mesh network?</vt:lpstr>
      <vt:lpstr>E2C09    What type of equipment is commonly used to implement a ham radio mesh network?</vt:lpstr>
      <vt:lpstr>  E2C10    Why might a DX station state that they are listening on another frequency?</vt:lpstr>
      <vt:lpstr>  E2C10    Why might a DX station state that they are listening on another frequency?</vt:lpstr>
      <vt:lpstr>  E2C11    How should you generally identify </vt:lpstr>
      <vt:lpstr>  E2C11    How should you generally identify </vt:lpstr>
      <vt:lpstr>  E2C12    What might help to restore contact when DX signals become too weak to copy across an entire HF band a few hours after sunset?</vt:lpstr>
      <vt:lpstr>  E2C12    What might help to restore contact when DX signals become too weak to copy across an entire HF band a few hours after sunset?</vt:lpstr>
      <vt:lpstr>E2C13   What indicator is required to be used by U.S.-licensed operators when operating a station via remote control where the transmitter is located in the U.S.? </vt:lpstr>
      <vt:lpstr>E2C13   What indicator is required to be used by U.S.-licensed operators when operating a station via remote control where the transmitter is located in the U.S.? </vt:lpstr>
      <vt:lpstr>E2D Operating methods</vt:lpstr>
      <vt:lpstr> E2D01    Which of the following digital modes is especially designed for use for meteor scatter signals?</vt:lpstr>
      <vt:lpstr> E2D01    Which of the following digital modes is especially designed for use for meteor scatter signals?</vt:lpstr>
      <vt:lpstr>E2D02    Which of the following is a good technique for making meteor scatter contacts?</vt:lpstr>
      <vt:lpstr>E2D02    Which of the following is a good technique for making meteor scatter contacts?</vt:lpstr>
      <vt:lpstr>  E2D03    Which of the following digital modes is especially useful for EME communications?</vt:lpstr>
      <vt:lpstr>  E2D03    Which of the following digital modes is especially useful for EME communications?</vt:lpstr>
      <vt:lpstr>  E2D04    What is the purpose of digital store-and-forward functions on an Amateur Radio satellite?</vt:lpstr>
      <vt:lpstr>  E2D04    What is the purpose of digital store-and-forward functions on an Amateur Radio satellite?</vt:lpstr>
      <vt:lpstr>  E2D05    Which of the following techniques is normally used by low Earth orbiting digital satellites to relay messages around the world?</vt:lpstr>
      <vt:lpstr>  E2D05    Which of the following techniques is normally used by low Earth orbiting digital satellites to relay messages around the world?</vt:lpstr>
      <vt:lpstr>  E2D06    Which of the following describes a method of establishing EME contacts?</vt:lpstr>
      <vt:lpstr>  E2D06    Which of the following describes a method of establishing EME contacts?</vt:lpstr>
      <vt:lpstr>  E2D07    What digital protocol is used by APRS?</vt:lpstr>
      <vt:lpstr>  E2D07    What digital protocol is used by APRS?</vt:lpstr>
      <vt:lpstr>   E2D08    What type of packet frame is used to transmit APRS beacon data? </vt:lpstr>
      <vt:lpstr>   E2D08    What type of packet frame is used to transmit APRS beacon data? </vt:lpstr>
      <vt:lpstr>   E2D09     Which of these digital modes has the fastest data throughput under clear communication conditions?</vt:lpstr>
      <vt:lpstr>   E2D09     Which of these digital modes has the fastest data throughput under clear communication conditions?</vt:lpstr>
      <vt:lpstr>APRS Mobile Setup</vt:lpstr>
      <vt:lpstr>  E2D10    How can an APRS station be used to help support a public service communications activity?</vt:lpstr>
      <vt:lpstr>  E2D10    How can an APRS station be used to help support a public service communications activity?</vt:lpstr>
      <vt:lpstr>   E2D11    Which of the following data are used by the APRS network communicate your location? </vt:lpstr>
      <vt:lpstr>   E2D11    Which of the following data are used by the APRS network communicate your location? </vt:lpstr>
      <vt:lpstr>  E2D12    How does JT65 improve EME communications?</vt:lpstr>
      <vt:lpstr>  E2D12    How does JT65 improve EME communications?</vt:lpstr>
      <vt:lpstr>  E2D13    What type of modulation is used for JT65 contacts? </vt:lpstr>
      <vt:lpstr>  E2D13    What type of modulation is used for JT65 contacts? </vt:lpstr>
      <vt:lpstr>  E2D14    What is one advantage of using JT65 coding? </vt:lpstr>
      <vt:lpstr>  E2D14    What is one advantage of using JT65 coding? </vt:lpstr>
      <vt:lpstr>E2E Operating methods</vt:lpstr>
      <vt:lpstr>  E2E01    Which type of modulation is common for data emissions below 30 MHz?</vt:lpstr>
      <vt:lpstr>  E2E01    Which type of modulation is common for data emissions below 30 MHz?</vt:lpstr>
      <vt:lpstr>  E2E02    What do the letters FEC mean as they relate to digital operation?</vt:lpstr>
      <vt:lpstr>  E2E02    What do the letters FEC mean as they relate to digital operation?</vt:lpstr>
      <vt:lpstr>  E2E03    How is the timing of JT65 contacts organized?</vt:lpstr>
      <vt:lpstr>  E2E03    How is the timing of JT65 contacts organized?</vt:lpstr>
      <vt:lpstr>  E2E04    What is indicated when one of the ellipses in an FSAK crossed-ellipse display suddenly disappears?</vt:lpstr>
      <vt:lpstr>  E2E04    What is indicated when one of the ellipses in an FSAK crossed-ellipse display suddenly disappears?</vt:lpstr>
      <vt:lpstr>  E2E05    Which type of digital mode does not support keyboard-to-keyboard operation?</vt:lpstr>
      <vt:lpstr>  E2E05    Which type of digital mode does not support keyboard-to-keyboard operation?</vt:lpstr>
      <vt:lpstr>  E2E06    What is the most common data rate used for HF packet?</vt:lpstr>
      <vt:lpstr>  E2E06    What is the most common data rate used for HF packet?</vt:lpstr>
      <vt:lpstr>  E2E07    What is the typical bandwidth of a properly modulated MFSK16 signal?</vt:lpstr>
      <vt:lpstr>  E2E07    What is the typical bandwidth of a properly modulated MFSK16 signal?</vt:lpstr>
      <vt:lpstr>  E2E08    Which of the following HF digital modes can be used to transfer binary files?</vt:lpstr>
      <vt:lpstr>  E2E08    Which of the following HF digital modes can be used to transfer binary files?</vt:lpstr>
      <vt:lpstr>  E2E09    Which of the following HF digital modes uses variable-length coding for bandwidth efficiency?</vt:lpstr>
      <vt:lpstr>  E2E09    Which of the following HF digital modes uses variable-length coding for bandwidth efficiency?</vt:lpstr>
      <vt:lpstr>  E2E10    Which of these digital modes has the narrowest bandwidth?</vt:lpstr>
      <vt:lpstr>  E2E10    Which of these digital modes has the narrowest bandwidth?</vt:lpstr>
      <vt:lpstr>  E2E11     What is the difference between direct FSK and audio FSK?</vt:lpstr>
      <vt:lpstr>  E2E11     What is the difference between direct FSK and audio FSK?</vt:lpstr>
      <vt:lpstr>  E2E12    Which type of control is used by stations using the Automatic Link Enable (ALE) protocol?</vt:lpstr>
      <vt:lpstr>  E2E12    Which type of control is used by stations using the Automatic Link Enable (ALE) protocol?</vt:lpstr>
      <vt:lpstr>  E2E13    Which of the following is a possible reason that attempts to initiate contact with a digital station on a clear frequency are unsuccessful?</vt:lpstr>
      <vt:lpstr>  E2E13    Which of the following is a possible reason that attempts to initiate contact with a digital station on a clear frequency are unsuccessful?</vt:lpstr>
      <vt:lpstr>End of SUBELEMENT E2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E2</dc:title>
  <dc:creator>Howard Schultz</dc:creator>
  <cp:lastModifiedBy>Daniel Stevens</cp:lastModifiedBy>
  <cp:revision>55</cp:revision>
  <dcterms:created xsi:type="dcterms:W3CDTF">2014-03-24T16:51:22Z</dcterms:created>
  <dcterms:modified xsi:type="dcterms:W3CDTF">2017-05-06T07:05:19Z</dcterms:modified>
</cp:coreProperties>
</file>