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398" r:id="rId2"/>
    <p:sldId id="399" r:id="rId3"/>
    <p:sldId id="400" r:id="rId4"/>
    <p:sldId id="401" r:id="rId5"/>
    <p:sldId id="402" r:id="rId6"/>
    <p:sldId id="403" r:id="rId7"/>
    <p:sldId id="404" r:id="rId8"/>
    <p:sldId id="405" r:id="rId9"/>
    <p:sldId id="406" r:id="rId10"/>
    <p:sldId id="477" r:id="rId11"/>
    <p:sldId id="408" r:id="rId12"/>
    <p:sldId id="478" r:id="rId13"/>
    <p:sldId id="410" r:id="rId14"/>
    <p:sldId id="479" r:id="rId15"/>
    <p:sldId id="412" r:id="rId16"/>
    <p:sldId id="480" r:id="rId17"/>
    <p:sldId id="414" r:id="rId18"/>
    <p:sldId id="415" r:id="rId19"/>
    <p:sldId id="416" r:id="rId20"/>
    <p:sldId id="417" r:id="rId21"/>
    <p:sldId id="418" r:id="rId22"/>
    <p:sldId id="481" r:id="rId23"/>
    <p:sldId id="419" r:id="rId24"/>
    <p:sldId id="482" r:id="rId25"/>
    <p:sldId id="483" r:id="rId26"/>
    <p:sldId id="484" r:id="rId27"/>
    <p:sldId id="485" r:id="rId28"/>
    <p:sldId id="486" r:id="rId29"/>
    <p:sldId id="487" r:id="rId30"/>
    <p:sldId id="488" r:id="rId31"/>
    <p:sldId id="489" r:id="rId32"/>
    <p:sldId id="493" r:id="rId33"/>
    <p:sldId id="490" r:id="rId34"/>
    <p:sldId id="494" r:id="rId35"/>
    <p:sldId id="492" r:id="rId36"/>
    <p:sldId id="495" r:id="rId37"/>
    <p:sldId id="420" r:id="rId38"/>
    <p:sldId id="421" r:id="rId39"/>
    <p:sldId id="422" r:id="rId40"/>
    <p:sldId id="423" r:id="rId41"/>
    <p:sldId id="424" r:id="rId42"/>
    <p:sldId id="425" r:id="rId43"/>
    <p:sldId id="426" r:id="rId44"/>
    <p:sldId id="427" r:id="rId45"/>
    <p:sldId id="496" r:id="rId46"/>
    <p:sldId id="429" r:id="rId47"/>
    <p:sldId id="430" r:id="rId48"/>
    <p:sldId id="431" r:id="rId49"/>
    <p:sldId id="432" r:id="rId50"/>
    <p:sldId id="433" r:id="rId51"/>
    <p:sldId id="434" r:id="rId52"/>
    <p:sldId id="435" r:id="rId53"/>
    <p:sldId id="436" r:id="rId54"/>
    <p:sldId id="437" r:id="rId55"/>
    <p:sldId id="497" r:id="rId56"/>
    <p:sldId id="439" r:id="rId57"/>
    <p:sldId id="498" r:id="rId58"/>
    <p:sldId id="440" r:id="rId59"/>
    <p:sldId id="499" r:id="rId60"/>
    <p:sldId id="441" r:id="rId61"/>
    <p:sldId id="500" r:id="rId62"/>
    <p:sldId id="442" r:id="rId63"/>
    <p:sldId id="501" r:id="rId64"/>
    <p:sldId id="502" r:id="rId65"/>
    <p:sldId id="503" r:id="rId66"/>
    <p:sldId id="443" r:id="rId67"/>
    <p:sldId id="444" r:id="rId68"/>
    <p:sldId id="504" r:id="rId69"/>
    <p:sldId id="445" r:id="rId70"/>
    <p:sldId id="505" r:id="rId71"/>
    <p:sldId id="473" r:id="rId72"/>
    <p:sldId id="474" r:id="rId73"/>
    <p:sldId id="448" r:id="rId74"/>
    <p:sldId id="506" r:id="rId75"/>
    <p:sldId id="450" r:id="rId76"/>
    <p:sldId id="507" r:id="rId77"/>
    <p:sldId id="452" r:id="rId78"/>
    <p:sldId id="508" r:id="rId79"/>
    <p:sldId id="454" r:id="rId80"/>
    <p:sldId id="455" r:id="rId81"/>
    <p:sldId id="456" r:id="rId82"/>
    <p:sldId id="509" r:id="rId83"/>
    <p:sldId id="475" r:id="rId84"/>
    <p:sldId id="458" r:id="rId85"/>
    <p:sldId id="510" r:id="rId86"/>
    <p:sldId id="476" r:id="rId87"/>
    <p:sldId id="460" r:id="rId88"/>
    <p:sldId id="511" r:id="rId89"/>
    <p:sldId id="462" r:id="rId90"/>
    <p:sldId id="512" r:id="rId91"/>
    <p:sldId id="464" r:id="rId92"/>
    <p:sldId id="513" r:id="rId93"/>
    <p:sldId id="466" r:id="rId94"/>
    <p:sldId id="514" r:id="rId95"/>
    <p:sldId id="468" r:id="rId96"/>
    <p:sldId id="469" r:id="rId97"/>
    <p:sldId id="470" r:id="rId98"/>
    <p:sldId id="471" r:id="rId99"/>
    <p:sldId id="515" r:id="rId100"/>
    <p:sldId id="516" r:id="rId101"/>
    <p:sldId id="472"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3" autoAdjust="0"/>
    <p:restoredTop sz="94660"/>
  </p:normalViewPr>
  <p:slideViewPr>
    <p:cSldViewPr>
      <p:cViewPr>
        <p:scale>
          <a:sx n="50" d="100"/>
          <a:sy n="50" d="100"/>
        </p:scale>
        <p:origin x="-121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C5B9A-217F-4A66-BEE2-D2A96E313E4A}" type="datetimeFigureOut">
              <a:rPr lang="en-US" smtClean="0"/>
              <a:t>5/5/2017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3BF15-F9A1-47AB-89B5-33419AF24FFC}" type="slidenum">
              <a:rPr lang="en-US" smtClean="0"/>
              <a:t>‹#›</a:t>
            </a:fld>
            <a:endParaRPr lang="en-US"/>
          </a:p>
        </p:txBody>
      </p:sp>
    </p:spTree>
    <p:extLst>
      <p:ext uri="{BB962C8B-B14F-4D97-AF65-F5344CB8AC3E}">
        <p14:creationId xmlns:p14="http://schemas.microsoft.com/office/powerpoint/2010/main" val="270965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Pool 2016.  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B3BF15-F9A1-47AB-89B5-33419AF24FFC}" type="slidenum">
              <a:rPr lang="en-US" smtClean="0"/>
              <a:t>1</a:t>
            </a:fld>
            <a:endParaRPr lang="en-US"/>
          </a:p>
        </p:txBody>
      </p:sp>
    </p:spTree>
    <p:extLst>
      <p:ext uri="{BB962C8B-B14F-4D97-AF65-F5344CB8AC3E}">
        <p14:creationId xmlns:p14="http://schemas.microsoft.com/office/powerpoint/2010/main" val="278045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8"/>
          <p:cNvSpPr>
            <a:spLocks noGrp="1"/>
          </p:cNvSpPr>
          <p:nvPr>
            <p:ph type="dt" sz="half" idx="10"/>
          </p:nvPr>
        </p:nvSpPr>
        <p:spPr/>
        <p:txBody>
          <a:bodyPr/>
          <a:lstStyle/>
          <a:p>
            <a:fld id="{641921D2-191E-416C-B542-5F99A358B154}" type="datetime1">
              <a:rPr lang="en-US" smtClean="0"/>
              <a:t>5/5/2017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smtClean="0"/>
              <a:t>Operating Procedures</a:t>
            </a:r>
            <a:endParaRPr lang="en-US"/>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3552C-8F21-4158-9242-07B9CF31F8E5}" type="datetime1">
              <a:rPr lang="en-US" smtClean="0"/>
              <a:t>5/5/2017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Operating Procedures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SUBELEMENT E3 </a:t>
            </a:r>
          </a:p>
        </p:txBody>
      </p:sp>
      <p:sp>
        <p:nvSpPr>
          <p:cNvPr id="3" name="Subtitle 2"/>
          <p:cNvSpPr>
            <a:spLocks noGrp="1"/>
          </p:cNvSpPr>
          <p:nvPr>
            <p:ph type="subTitle" idx="1"/>
          </p:nvPr>
        </p:nvSpPr>
        <p:spPr/>
        <p:txBody>
          <a:bodyPr>
            <a:normAutofit/>
          </a:bodyPr>
          <a:lstStyle/>
          <a:p>
            <a:pPr algn="ctr"/>
            <a:r>
              <a:rPr lang="en-US" sz="3600" b="1" dirty="0"/>
              <a:t>RADIO WAVE PROPAGATION </a:t>
            </a:r>
            <a:endParaRPr lang="en-US" sz="3600" b="1" dirty="0" smtClean="0"/>
          </a:p>
          <a:p>
            <a:pPr algn="ctr"/>
            <a:endParaRPr lang="en-US" sz="3600" b="1" dirty="0" smtClean="0"/>
          </a:p>
          <a:p>
            <a:pPr algn="ctr"/>
            <a:r>
              <a:rPr lang="en-US" sz="3600" b="1" dirty="0" smtClean="0"/>
              <a:t>[</a:t>
            </a:r>
            <a:r>
              <a:rPr lang="en-US" sz="3600" b="1" dirty="0"/>
              <a:t>3 Exam Questions - 3 Groups]</a:t>
            </a:r>
          </a:p>
        </p:txBody>
      </p:sp>
      <p:sp>
        <p:nvSpPr>
          <p:cNvPr id="4" name="Slide Number Placeholder 3"/>
          <p:cNvSpPr>
            <a:spLocks noGrp="1"/>
          </p:cNvSpPr>
          <p:nvPr>
            <p:ph type="sldNum" sz="quarter" idx="12"/>
          </p:nvPr>
        </p:nvSpPr>
        <p:spPr/>
        <p:txBody>
          <a:bodyPr/>
          <a:lstStyle/>
          <a:p>
            <a:fld id="{5A2483EB-AB9C-40AC-9AA1-C2AD9590A9DB}" type="slidenum">
              <a:rPr lang="en-US" smtClean="0"/>
              <a:t>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13423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E3A04  </a:t>
            </a:r>
            <a:r>
              <a:rPr lang="en-US" dirty="0" smtClean="0">
                <a:latin typeface="Arial Black" panose="020B0A04020102020204" pitchFamily="34" charset="0"/>
              </a:rPr>
              <a:t>  What </a:t>
            </a:r>
            <a:r>
              <a:rPr lang="en-US" dirty="0">
                <a:latin typeface="Arial Black" panose="020B0A04020102020204" pitchFamily="34" charset="0"/>
              </a:rPr>
              <a:t>do Hepburn maps predict?</a:t>
            </a:r>
          </a:p>
        </p:txBody>
      </p:sp>
      <p:sp>
        <p:nvSpPr>
          <p:cNvPr id="3" name="Subtitle 2"/>
          <p:cNvSpPr>
            <a:spLocks noGrp="1"/>
          </p:cNvSpPr>
          <p:nvPr>
            <p:ph type="subTitle" idx="1"/>
          </p:nvPr>
        </p:nvSpPr>
        <p:spPr>
          <a:xfrm>
            <a:off x="609600" y="1905000"/>
            <a:ext cx="7620000" cy="4267200"/>
          </a:xfrm>
        </p:spPr>
        <p:txBody>
          <a:bodyPr/>
          <a:lstStyle/>
          <a:p>
            <a:r>
              <a:rPr lang="en-US" i="1" dirty="0"/>
              <a:t>A. Sporadic E propagation</a:t>
            </a:r>
          </a:p>
          <a:p>
            <a:r>
              <a:rPr lang="en-US" i="1" dirty="0"/>
              <a:t>B. Locations of </a:t>
            </a:r>
            <a:r>
              <a:rPr lang="en-US" i="1" dirty="0" err="1"/>
              <a:t>auroral</a:t>
            </a:r>
            <a:r>
              <a:rPr lang="en-US" i="1" dirty="0"/>
              <a:t> reflecting zones</a:t>
            </a:r>
          </a:p>
          <a:p>
            <a:r>
              <a:rPr lang="en-US" i="1" dirty="0"/>
              <a:t>C. Likelihood of rain-scatter along cold or warm fronts</a:t>
            </a:r>
          </a:p>
          <a:p>
            <a:r>
              <a:rPr lang="en-US" sz="2800" b="1" i="1" dirty="0">
                <a:solidFill>
                  <a:srgbClr val="FFC000"/>
                </a:solidFill>
              </a:rPr>
              <a:t>D. Probability of tropospheric propagation</a:t>
            </a:r>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5849212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E3C15 </a:t>
            </a:r>
            <a:r>
              <a:rPr lang="en-US" dirty="0" smtClean="0">
                <a:latin typeface="Arial Black" panose="020B0A04020102020204" pitchFamily="34" charset="0"/>
              </a:rPr>
              <a:t>    What </a:t>
            </a:r>
            <a:r>
              <a:rPr lang="en-US" dirty="0">
                <a:latin typeface="Arial Black" panose="020B0A04020102020204" pitchFamily="34" charset="0"/>
              </a:rPr>
              <a:t>might a sudden rise in radio background noise indicate?</a:t>
            </a:r>
          </a:p>
        </p:txBody>
      </p:sp>
      <p:sp>
        <p:nvSpPr>
          <p:cNvPr id="3" name="Subtitle 2"/>
          <p:cNvSpPr>
            <a:spLocks noGrp="1"/>
          </p:cNvSpPr>
          <p:nvPr>
            <p:ph type="subTitle" idx="1"/>
          </p:nvPr>
        </p:nvSpPr>
        <p:spPr>
          <a:xfrm>
            <a:off x="914400" y="2514600"/>
            <a:ext cx="7772400" cy="3657600"/>
          </a:xfrm>
        </p:spPr>
        <p:txBody>
          <a:bodyPr/>
          <a:lstStyle/>
          <a:p>
            <a:r>
              <a:rPr lang="en-US" i="1" dirty="0"/>
              <a:t>A. A meteor ping</a:t>
            </a:r>
          </a:p>
          <a:p>
            <a:r>
              <a:rPr lang="en-US" sz="2800" b="1" i="1" dirty="0">
                <a:solidFill>
                  <a:srgbClr val="FFFF00"/>
                </a:solidFill>
              </a:rPr>
              <a:t>B. A solar flare has occurred</a:t>
            </a:r>
          </a:p>
          <a:p>
            <a:r>
              <a:rPr lang="en-US" i="1" dirty="0"/>
              <a:t>C. Increased </a:t>
            </a:r>
            <a:r>
              <a:rPr lang="en-US" i="1" dirty="0" err="1"/>
              <a:t>transequatorial</a:t>
            </a:r>
            <a:r>
              <a:rPr lang="en-US" i="1" dirty="0"/>
              <a:t> propagation likely</a:t>
            </a:r>
          </a:p>
          <a:p>
            <a:r>
              <a:rPr lang="en-US" i="1" dirty="0">
                <a:solidFill>
                  <a:schemeClr val="bg1"/>
                </a:solidFill>
              </a:rPr>
              <a:t>D. Long-path propagation is occurring</a:t>
            </a:r>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00391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124200"/>
          </a:xfrm>
        </p:spPr>
        <p:txBody>
          <a:bodyPr/>
          <a:lstStyle/>
          <a:p>
            <a:r>
              <a:rPr lang="en-US" dirty="0" smtClean="0">
                <a:latin typeface="Arial Black" panose="020B0A04020102020204" pitchFamily="34" charset="0"/>
              </a:rPr>
              <a:t>End of</a:t>
            </a:r>
            <a:br>
              <a:rPr lang="en-US" dirty="0" smtClean="0">
                <a:latin typeface="Arial Black" panose="020B0A04020102020204" pitchFamily="34" charset="0"/>
              </a:rPr>
            </a:br>
            <a:r>
              <a:rPr lang="en-US" dirty="0" smtClean="0">
                <a:latin typeface="Arial Black" panose="020B0A04020102020204" pitchFamily="34" charset="0"/>
              </a:rPr>
              <a:t>SUBELEMENT E3 </a:t>
            </a:r>
            <a:endParaRPr lang="en-US" dirty="0">
              <a:latin typeface="Arial Black" panose="020B0A04020102020204" pitchFamily="34" charset="0"/>
            </a:endParaRPr>
          </a:p>
        </p:txBody>
      </p:sp>
      <p:sp>
        <p:nvSpPr>
          <p:cNvPr id="3" name="Subtitle 2"/>
          <p:cNvSpPr>
            <a:spLocks noGrp="1"/>
          </p:cNvSpPr>
          <p:nvPr>
            <p:ph type="subTitle" idx="1"/>
          </p:nvPr>
        </p:nvSpPr>
        <p:spPr>
          <a:xfrm>
            <a:off x="1371600" y="3657600"/>
            <a:ext cx="6400800" cy="2514600"/>
          </a:xfrm>
        </p:spPr>
        <p:txBody>
          <a:bodyPr/>
          <a:lstStyle/>
          <a:p>
            <a:pPr algn="ctr"/>
            <a:r>
              <a:rPr lang="en-US" dirty="0" smtClean="0"/>
              <a:t> WAVE PROPAGATION</a:t>
            </a:r>
          </a:p>
          <a:p>
            <a:pPr algn="ctr"/>
            <a:endParaRPr lang="en-US" dirty="0"/>
          </a:p>
        </p:txBody>
      </p:sp>
      <p:sp>
        <p:nvSpPr>
          <p:cNvPr id="4" name="Footer Placeholder 3"/>
          <p:cNvSpPr>
            <a:spLocks noGrp="1"/>
          </p:cNvSpPr>
          <p:nvPr>
            <p:ph type="ftr" sz="quarter" idx="13"/>
          </p:nvPr>
        </p:nvSpPr>
        <p:spPr/>
        <p:txBody>
          <a:bodyPr/>
          <a:lstStyle/>
          <a:p>
            <a:r>
              <a:rPr lang="en-US" smtClean="0"/>
              <a:t>Operating Procedures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101</a:t>
            </a:fld>
            <a:endParaRPr lang="en-US"/>
          </a:p>
        </p:txBody>
      </p:sp>
    </p:spTree>
    <p:extLst>
      <p:ext uri="{BB962C8B-B14F-4D97-AF65-F5344CB8AC3E}">
        <p14:creationId xmlns:p14="http://schemas.microsoft.com/office/powerpoint/2010/main" val="3275354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E3A05   Tropospheric </a:t>
            </a:r>
            <a:r>
              <a:rPr lang="en-US" dirty="0">
                <a:latin typeface="Arial Black" panose="020B0A04020102020204" pitchFamily="34" charset="0"/>
              </a:rPr>
              <a:t>propagation of microwave signals often occurs along what weather related structure?</a:t>
            </a:r>
          </a:p>
        </p:txBody>
      </p:sp>
      <p:sp>
        <p:nvSpPr>
          <p:cNvPr id="3" name="Subtitle 2"/>
          <p:cNvSpPr>
            <a:spLocks noGrp="1"/>
          </p:cNvSpPr>
          <p:nvPr>
            <p:ph type="subTitle" idx="1"/>
          </p:nvPr>
        </p:nvSpPr>
        <p:spPr>
          <a:xfrm>
            <a:off x="1143000" y="2286000"/>
            <a:ext cx="7467600" cy="3886200"/>
          </a:xfrm>
        </p:spPr>
        <p:txBody>
          <a:bodyPr/>
          <a:lstStyle/>
          <a:p>
            <a:r>
              <a:rPr lang="en-US" i="1" dirty="0"/>
              <a:t>A. Gray-line</a:t>
            </a:r>
          </a:p>
          <a:p>
            <a:r>
              <a:rPr lang="en-US" i="1" dirty="0"/>
              <a:t>B. Lightning discharges</a:t>
            </a:r>
          </a:p>
          <a:p>
            <a:r>
              <a:rPr lang="en-US" i="1" dirty="0"/>
              <a:t>C. Warm and cold fronts</a:t>
            </a:r>
          </a:p>
          <a:p>
            <a:r>
              <a:rPr lang="en-US" i="1" dirty="0"/>
              <a:t>D. Sprites and jets</a:t>
            </a:r>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0894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E3A05   Tropospheric </a:t>
            </a:r>
            <a:r>
              <a:rPr lang="en-US" dirty="0">
                <a:latin typeface="Arial Black" panose="020B0A04020102020204" pitchFamily="34" charset="0"/>
              </a:rPr>
              <a:t>propagation of microwave signals often occurs along what weather related structure?</a:t>
            </a:r>
          </a:p>
        </p:txBody>
      </p:sp>
      <p:sp>
        <p:nvSpPr>
          <p:cNvPr id="3" name="Subtitle 2"/>
          <p:cNvSpPr>
            <a:spLocks noGrp="1"/>
          </p:cNvSpPr>
          <p:nvPr>
            <p:ph type="subTitle" idx="1"/>
          </p:nvPr>
        </p:nvSpPr>
        <p:spPr>
          <a:xfrm>
            <a:off x="1143000" y="2286000"/>
            <a:ext cx="7467600" cy="3886200"/>
          </a:xfrm>
        </p:spPr>
        <p:txBody>
          <a:bodyPr/>
          <a:lstStyle/>
          <a:p>
            <a:r>
              <a:rPr lang="en-US" i="1" dirty="0"/>
              <a:t>A. Gray-line</a:t>
            </a:r>
          </a:p>
          <a:p>
            <a:r>
              <a:rPr lang="en-US" i="1" dirty="0"/>
              <a:t>B. Lightning discharges</a:t>
            </a:r>
          </a:p>
          <a:p>
            <a:r>
              <a:rPr lang="en-US" sz="2800" b="1" i="1" dirty="0">
                <a:solidFill>
                  <a:srgbClr val="FFC000"/>
                </a:solidFill>
              </a:rPr>
              <a:t>C. Warm and cold fronts</a:t>
            </a:r>
          </a:p>
          <a:p>
            <a:r>
              <a:rPr lang="en-US" i="1" dirty="0"/>
              <a:t>D. Sprites and jets</a:t>
            </a:r>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666935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E3A06 </a:t>
            </a:r>
            <a:r>
              <a:rPr lang="en-US" dirty="0" smtClean="0">
                <a:latin typeface="Arial Black" panose="020B0A04020102020204" pitchFamily="34" charset="0"/>
              </a:rPr>
              <a:t>  Which </a:t>
            </a:r>
            <a:r>
              <a:rPr lang="en-US" dirty="0">
                <a:latin typeface="Arial Black" panose="020B0A04020102020204" pitchFamily="34" charset="0"/>
              </a:rPr>
              <a:t>of the following is required for microwave propagation via rain scatter?</a:t>
            </a:r>
          </a:p>
        </p:txBody>
      </p:sp>
      <p:sp>
        <p:nvSpPr>
          <p:cNvPr id="3" name="Subtitle 2"/>
          <p:cNvSpPr>
            <a:spLocks noGrp="1"/>
          </p:cNvSpPr>
          <p:nvPr>
            <p:ph type="subTitle" idx="1"/>
          </p:nvPr>
        </p:nvSpPr>
        <p:spPr/>
        <p:txBody>
          <a:bodyPr/>
          <a:lstStyle/>
          <a:p>
            <a:r>
              <a:rPr lang="en-US" i="1" dirty="0"/>
              <a:t>A. Rain droplets must be electrically charged</a:t>
            </a:r>
          </a:p>
          <a:p>
            <a:r>
              <a:rPr lang="en-US" i="1" dirty="0"/>
              <a:t>B. Rain droplets must be within the E layer</a:t>
            </a:r>
          </a:p>
          <a:p>
            <a:r>
              <a:rPr lang="en-US" i="1" dirty="0"/>
              <a:t>C. The rain must be within radio range of both stations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23603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E3A06 </a:t>
            </a:r>
            <a:r>
              <a:rPr lang="en-US" dirty="0" smtClean="0">
                <a:latin typeface="Arial Black" panose="020B0A04020102020204" pitchFamily="34" charset="0"/>
              </a:rPr>
              <a:t>  Which </a:t>
            </a:r>
            <a:r>
              <a:rPr lang="en-US" dirty="0">
                <a:latin typeface="Arial Black" panose="020B0A04020102020204" pitchFamily="34" charset="0"/>
              </a:rPr>
              <a:t>of the following is required for microwave propagation via rain scatter?</a:t>
            </a:r>
          </a:p>
        </p:txBody>
      </p:sp>
      <p:sp>
        <p:nvSpPr>
          <p:cNvPr id="3" name="Subtitle 2"/>
          <p:cNvSpPr>
            <a:spLocks noGrp="1"/>
          </p:cNvSpPr>
          <p:nvPr>
            <p:ph type="subTitle" idx="1"/>
          </p:nvPr>
        </p:nvSpPr>
        <p:spPr/>
        <p:txBody>
          <a:bodyPr/>
          <a:lstStyle/>
          <a:p>
            <a:r>
              <a:rPr lang="en-US" i="1" dirty="0"/>
              <a:t>A. Rain droplets must be electrically charged</a:t>
            </a:r>
          </a:p>
          <a:p>
            <a:r>
              <a:rPr lang="en-US" i="1" dirty="0"/>
              <a:t>B. Rain droplets must be within the E layer</a:t>
            </a:r>
          </a:p>
          <a:p>
            <a:r>
              <a:rPr lang="en-US" sz="2800" b="1" i="1" dirty="0">
                <a:solidFill>
                  <a:srgbClr val="FFC000"/>
                </a:solidFill>
              </a:rPr>
              <a:t>C. The rain must be within radio range of both stations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193712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E3A07    Atmospheric </a:t>
            </a:r>
            <a:r>
              <a:rPr lang="en-US" dirty="0">
                <a:latin typeface="Arial Black" panose="020B0A04020102020204" pitchFamily="34" charset="0"/>
              </a:rPr>
              <a:t>ducts capable of propagating microwave signals often form over what geographic feature?</a:t>
            </a:r>
          </a:p>
        </p:txBody>
      </p:sp>
      <p:sp>
        <p:nvSpPr>
          <p:cNvPr id="3" name="Subtitle 2"/>
          <p:cNvSpPr>
            <a:spLocks noGrp="1"/>
          </p:cNvSpPr>
          <p:nvPr>
            <p:ph type="subTitle" idx="1"/>
          </p:nvPr>
        </p:nvSpPr>
        <p:spPr/>
        <p:txBody>
          <a:bodyPr/>
          <a:lstStyle/>
          <a:p>
            <a:r>
              <a:rPr lang="en-US" i="1" dirty="0"/>
              <a:t>A. Mountain ranges</a:t>
            </a:r>
          </a:p>
          <a:p>
            <a:r>
              <a:rPr lang="en-US" i="1" dirty="0"/>
              <a:t>B. Forests</a:t>
            </a:r>
          </a:p>
          <a:p>
            <a:r>
              <a:rPr lang="en-US" i="1" dirty="0"/>
              <a:t>C. Bodies of water</a:t>
            </a:r>
          </a:p>
          <a:p>
            <a:r>
              <a:rPr lang="en-US" i="1" dirty="0"/>
              <a:t>D. Urban areas</a:t>
            </a:r>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06291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E3A07    Atmospheric </a:t>
            </a:r>
            <a:r>
              <a:rPr lang="en-US" dirty="0">
                <a:latin typeface="Arial Black" panose="020B0A04020102020204" pitchFamily="34" charset="0"/>
              </a:rPr>
              <a:t>ducts capable of propagating microwave signals often form over what geographic feature?</a:t>
            </a:r>
          </a:p>
        </p:txBody>
      </p:sp>
      <p:sp>
        <p:nvSpPr>
          <p:cNvPr id="3" name="Subtitle 2"/>
          <p:cNvSpPr>
            <a:spLocks noGrp="1"/>
          </p:cNvSpPr>
          <p:nvPr>
            <p:ph type="subTitle" idx="1"/>
          </p:nvPr>
        </p:nvSpPr>
        <p:spPr/>
        <p:txBody>
          <a:bodyPr/>
          <a:lstStyle/>
          <a:p>
            <a:r>
              <a:rPr lang="en-US" i="1" dirty="0"/>
              <a:t>A. Mountain ranges</a:t>
            </a:r>
          </a:p>
          <a:p>
            <a:r>
              <a:rPr lang="en-US" i="1" dirty="0"/>
              <a:t>B. Forests</a:t>
            </a:r>
          </a:p>
          <a:p>
            <a:r>
              <a:rPr lang="en-US" sz="2800" b="1" i="1" dirty="0">
                <a:solidFill>
                  <a:srgbClr val="FFC000"/>
                </a:solidFill>
              </a:rPr>
              <a:t>C. Bodies of water</a:t>
            </a:r>
          </a:p>
          <a:p>
            <a:r>
              <a:rPr lang="en-US" i="1" dirty="0"/>
              <a:t>D. Urban areas</a:t>
            </a:r>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57500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E3A08    When </a:t>
            </a:r>
            <a:r>
              <a:rPr lang="en-US" dirty="0">
                <a:latin typeface="Arial Black" panose="020B0A04020102020204" pitchFamily="34" charset="0"/>
              </a:rPr>
              <a:t>a meteor strikes the Earth's atmosphere, a cylindrical region of free electrons is formed at what layer of the ionosphere?</a:t>
            </a:r>
          </a:p>
        </p:txBody>
      </p:sp>
      <p:sp>
        <p:nvSpPr>
          <p:cNvPr id="3" name="Subtitle 2"/>
          <p:cNvSpPr>
            <a:spLocks noGrp="1"/>
          </p:cNvSpPr>
          <p:nvPr>
            <p:ph type="subTitle" idx="1"/>
          </p:nvPr>
        </p:nvSpPr>
        <p:spPr/>
        <p:txBody>
          <a:bodyPr/>
          <a:lstStyle/>
          <a:p>
            <a:r>
              <a:rPr lang="en-US" i="1" dirty="0"/>
              <a:t>A. The E layer</a:t>
            </a:r>
            <a:endParaRPr lang="en-US" dirty="0"/>
          </a:p>
          <a:p>
            <a:r>
              <a:rPr lang="en-US" i="1" dirty="0"/>
              <a:t>B. The F1 layer</a:t>
            </a:r>
            <a:endParaRPr lang="en-US" dirty="0"/>
          </a:p>
          <a:p>
            <a:r>
              <a:rPr lang="en-US" i="1" dirty="0"/>
              <a:t>C. The F2 layer</a:t>
            </a:r>
            <a:endParaRPr lang="en-US" dirty="0"/>
          </a:p>
          <a:p>
            <a:r>
              <a:rPr lang="en-US" i="1" dirty="0"/>
              <a:t>D. The D layer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8822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E3A08    </a:t>
            </a:r>
            <a:r>
              <a:rPr lang="en-US" dirty="0">
                <a:latin typeface="Arial Black" panose="020B0A04020102020204" pitchFamily="34" charset="0"/>
              </a:rPr>
              <a:t>When a meteor strikes the Earth's atmosphere, a cylindrical region of free electrons is formed at what layer of the ionosphere?</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The E layer</a:t>
            </a:r>
            <a:endParaRPr lang="en-US" sz="2800" b="1" dirty="0">
              <a:solidFill>
                <a:srgbClr val="FFC000"/>
              </a:solidFill>
            </a:endParaRPr>
          </a:p>
          <a:p>
            <a:r>
              <a:rPr lang="en-US" i="1" dirty="0"/>
              <a:t>B. The F1 layer</a:t>
            </a:r>
            <a:endParaRPr lang="en-US" dirty="0"/>
          </a:p>
          <a:p>
            <a:r>
              <a:rPr lang="en-US" i="1" dirty="0"/>
              <a:t>C. The F2 layer</a:t>
            </a:r>
            <a:endParaRPr lang="en-US" dirty="0"/>
          </a:p>
          <a:p>
            <a:r>
              <a:rPr lang="en-US" i="1" dirty="0"/>
              <a:t>D. The D layer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7970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E3A09  </a:t>
            </a:r>
            <a:r>
              <a:rPr lang="en-US" dirty="0" smtClean="0">
                <a:latin typeface="Arial Black" panose="020B0A04020102020204" pitchFamily="34" charset="0"/>
              </a:rPr>
              <a:t> Which </a:t>
            </a:r>
            <a:r>
              <a:rPr lang="en-US" dirty="0">
                <a:latin typeface="Arial Black" panose="020B0A04020102020204" pitchFamily="34" charset="0"/>
              </a:rPr>
              <a:t>of the following frequency </a:t>
            </a:r>
            <a:r>
              <a:rPr lang="en-US" dirty="0" smtClean="0">
                <a:latin typeface="Arial Black" panose="020B0A04020102020204" pitchFamily="34" charset="0"/>
              </a:rPr>
              <a:t>range </a:t>
            </a:r>
            <a:r>
              <a:rPr lang="en-US" dirty="0">
                <a:latin typeface="Arial Black" panose="020B0A04020102020204" pitchFamily="34" charset="0"/>
              </a:rPr>
              <a:t>is </a:t>
            </a:r>
            <a:r>
              <a:rPr lang="en-US" dirty="0" smtClean="0">
                <a:latin typeface="Arial Black" panose="020B0A04020102020204" pitchFamily="34" charset="0"/>
              </a:rPr>
              <a:t>most </a:t>
            </a:r>
            <a:r>
              <a:rPr lang="en-US" dirty="0">
                <a:latin typeface="Arial Black" panose="020B0A04020102020204" pitchFamily="34" charset="0"/>
              </a:rPr>
              <a:t>suited for </a:t>
            </a:r>
            <a:r>
              <a:rPr lang="en-US" dirty="0" smtClean="0">
                <a:latin typeface="Arial Black" panose="020B0A04020102020204" pitchFamily="34" charset="0"/>
              </a:rPr>
              <a:t>meteor scatter </a:t>
            </a:r>
            <a:r>
              <a:rPr lang="en-US" dirty="0">
                <a:latin typeface="Arial Black" panose="020B0A04020102020204" pitchFamily="34" charset="0"/>
              </a:rPr>
              <a:t>communications?</a:t>
            </a:r>
          </a:p>
        </p:txBody>
      </p:sp>
      <p:sp>
        <p:nvSpPr>
          <p:cNvPr id="3" name="Subtitle 2"/>
          <p:cNvSpPr>
            <a:spLocks noGrp="1"/>
          </p:cNvSpPr>
          <p:nvPr>
            <p:ph type="subTitle" idx="1"/>
          </p:nvPr>
        </p:nvSpPr>
        <p:spPr/>
        <p:txBody>
          <a:bodyPr/>
          <a:lstStyle/>
          <a:p>
            <a:r>
              <a:rPr lang="en-US" i="1" dirty="0"/>
              <a:t>A. 1.8 </a:t>
            </a:r>
            <a:r>
              <a:rPr lang="en-US" i="1" dirty="0" smtClean="0"/>
              <a:t>MHz - </a:t>
            </a:r>
            <a:r>
              <a:rPr lang="en-US" i="1" dirty="0"/>
              <a:t>1.9 MHz</a:t>
            </a:r>
            <a:endParaRPr lang="en-US" dirty="0"/>
          </a:p>
          <a:p>
            <a:r>
              <a:rPr lang="en-US" i="1" dirty="0"/>
              <a:t>B. 10 </a:t>
            </a:r>
            <a:r>
              <a:rPr lang="en-US" i="1" dirty="0" smtClean="0"/>
              <a:t>MHz - </a:t>
            </a:r>
            <a:r>
              <a:rPr lang="en-US" i="1" dirty="0"/>
              <a:t>14 MHz</a:t>
            </a:r>
            <a:endParaRPr lang="en-US" dirty="0"/>
          </a:p>
          <a:p>
            <a:r>
              <a:rPr lang="en-US" i="1" dirty="0"/>
              <a:t>C. 28 </a:t>
            </a:r>
            <a:r>
              <a:rPr lang="en-US" i="1" dirty="0" smtClean="0"/>
              <a:t>MHz - </a:t>
            </a:r>
            <a:r>
              <a:rPr lang="en-US" i="1" dirty="0"/>
              <a:t>148 MHz</a:t>
            </a:r>
            <a:endParaRPr lang="en-US" dirty="0"/>
          </a:p>
          <a:p>
            <a:r>
              <a:rPr lang="en-US" i="1" dirty="0"/>
              <a:t>D. 220 </a:t>
            </a:r>
            <a:r>
              <a:rPr lang="en-US" i="1" dirty="0" smtClean="0"/>
              <a:t>MHz - </a:t>
            </a:r>
            <a:r>
              <a:rPr lang="en-US" i="1" dirty="0"/>
              <a:t>450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9127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3400"/>
            <a:ext cx="7848600" cy="5562600"/>
          </a:xfrm>
        </p:spPr>
        <p:txBody>
          <a:bodyPr>
            <a:normAutofit lnSpcReduction="10000"/>
          </a:bodyPr>
          <a:lstStyle/>
          <a:p>
            <a:r>
              <a:rPr lang="en-US" sz="2800" b="1" dirty="0">
                <a:solidFill>
                  <a:srgbClr val="FFC000"/>
                </a:solidFill>
              </a:rPr>
              <a:t>E3A </a:t>
            </a:r>
            <a:r>
              <a:rPr lang="en-US" sz="2800" b="1" dirty="0" smtClean="0">
                <a:solidFill>
                  <a:srgbClr val="FFC000"/>
                </a:solidFill>
              </a:rPr>
              <a:t>  </a:t>
            </a:r>
            <a:r>
              <a:rPr lang="en-US" sz="2600" b="1" dirty="0" err="1" smtClean="0">
                <a:solidFill>
                  <a:srgbClr val="FFC000"/>
                </a:solidFill>
              </a:rPr>
              <a:t>Electronmagnetic</a:t>
            </a:r>
            <a:r>
              <a:rPr lang="en-US" sz="2600" b="1" dirty="0" smtClean="0">
                <a:solidFill>
                  <a:srgbClr val="FFC000"/>
                </a:solidFill>
              </a:rPr>
              <a:t> waves;:Earth-Moon-Earth communications; meteor scatter; microwave </a:t>
            </a:r>
            <a:r>
              <a:rPr lang="en-US" sz="2600" b="1" dirty="0" err="1" smtClean="0">
                <a:solidFill>
                  <a:srgbClr val="FFC000"/>
                </a:solidFill>
              </a:rPr>
              <a:t>troprospheric</a:t>
            </a:r>
            <a:r>
              <a:rPr lang="en-US" sz="2600" b="1" dirty="0" smtClean="0">
                <a:solidFill>
                  <a:srgbClr val="FFC000"/>
                </a:solidFill>
              </a:rPr>
              <a:t> and scatter propagation; aurora </a:t>
            </a:r>
            <a:r>
              <a:rPr lang="en-US" sz="2600" b="1" dirty="0" err="1" smtClean="0">
                <a:solidFill>
                  <a:srgbClr val="FFC000"/>
                </a:solidFill>
              </a:rPr>
              <a:t>propgation</a:t>
            </a:r>
            <a:endParaRPr lang="en-US" sz="2600" dirty="0"/>
          </a:p>
          <a:p>
            <a:r>
              <a:rPr lang="en-US" dirty="0"/>
              <a:t> </a:t>
            </a:r>
          </a:p>
          <a:p>
            <a:r>
              <a:rPr lang="en-US" sz="2800" b="1" dirty="0">
                <a:solidFill>
                  <a:srgbClr val="FFC000"/>
                </a:solidFill>
              </a:rPr>
              <a:t>E3B Propagation and technique, trans-equatorial</a:t>
            </a:r>
            <a:r>
              <a:rPr lang="en-US" dirty="0"/>
              <a:t>; long path; gray-line; multi-path propagation</a:t>
            </a:r>
          </a:p>
          <a:p>
            <a:r>
              <a:rPr lang="en-US" dirty="0"/>
              <a:t> </a:t>
            </a:r>
          </a:p>
          <a:p>
            <a:r>
              <a:rPr lang="en-US" sz="2800" b="1" dirty="0">
                <a:solidFill>
                  <a:srgbClr val="FFC000"/>
                </a:solidFill>
              </a:rPr>
              <a:t>E3C Propagation and technique, Aurora propagation; </a:t>
            </a:r>
            <a:r>
              <a:rPr lang="en-US" dirty="0"/>
              <a:t>selective fading; radio-path horizon; take-off angle over flat or sloping terrain; effects of ground on propagation; less common propagation modes</a:t>
            </a:r>
          </a:p>
        </p:txBody>
      </p:sp>
      <p:sp>
        <p:nvSpPr>
          <p:cNvPr id="4" name="Slide Number Placeholder 3"/>
          <p:cNvSpPr>
            <a:spLocks noGrp="1"/>
          </p:cNvSpPr>
          <p:nvPr>
            <p:ph type="sldNum" sz="quarter" idx="12"/>
          </p:nvPr>
        </p:nvSpPr>
        <p:spPr/>
        <p:txBody>
          <a:bodyPr/>
          <a:lstStyle/>
          <a:p>
            <a:fld id="{5A2483EB-AB9C-40AC-9AA1-C2AD9590A9DB}" type="slidenum">
              <a:rPr lang="en-US" smtClean="0"/>
              <a:t>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78252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E3A09   Which of the following frequency range is most suited for meteor scatter communications?</a:t>
            </a:r>
            <a:endParaRPr lang="en-US" dirty="0"/>
          </a:p>
        </p:txBody>
      </p:sp>
      <p:sp>
        <p:nvSpPr>
          <p:cNvPr id="3" name="Subtitle 2"/>
          <p:cNvSpPr>
            <a:spLocks noGrp="1"/>
          </p:cNvSpPr>
          <p:nvPr>
            <p:ph type="subTitle" idx="1"/>
          </p:nvPr>
        </p:nvSpPr>
        <p:spPr/>
        <p:txBody>
          <a:bodyPr/>
          <a:lstStyle/>
          <a:p>
            <a:r>
              <a:rPr lang="en-US" i="1" dirty="0"/>
              <a:t>A. 1.8 </a:t>
            </a:r>
            <a:r>
              <a:rPr lang="en-US" i="1" dirty="0" smtClean="0"/>
              <a:t> MHz- </a:t>
            </a:r>
            <a:r>
              <a:rPr lang="en-US" i="1" dirty="0"/>
              <a:t>1.9 MHz</a:t>
            </a:r>
            <a:endParaRPr lang="en-US" dirty="0"/>
          </a:p>
          <a:p>
            <a:r>
              <a:rPr lang="en-US" i="1" dirty="0"/>
              <a:t>B. </a:t>
            </a:r>
            <a:r>
              <a:rPr lang="en-US" i="1" dirty="0" smtClean="0"/>
              <a:t>10 MHz </a:t>
            </a:r>
            <a:r>
              <a:rPr lang="en-US" i="1" dirty="0"/>
              <a:t>- 14 MHz</a:t>
            </a:r>
            <a:endParaRPr lang="en-US" dirty="0"/>
          </a:p>
          <a:p>
            <a:r>
              <a:rPr lang="en-US" sz="2800" b="1" i="1" dirty="0">
                <a:solidFill>
                  <a:srgbClr val="FFC000"/>
                </a:solidFill>
              </a:rPr>
              <a:t>C. </a:t>
            </a:r>
            <a:r>
              <a:rPr lang="en-US" sz="2800" b="1" i="1" dirty="0" smtClean="0">
                <a:solidFill>
                  <a:srgbClr val="FFC000"/>
                </a:solidFill>
              </a:rPr>
              <a:t>28 MHz </a:t>
            </a:r>
            <a:r>
              <a:rPr lang="en-US" sz="2800" b="1" i="1" dirty="0">
                <a:solidFill>
                  <a:srgbClr val="FFC000"/>
                </a:solidFill>
              </a:rPr>
              <a:t>- 148 MHz</a:t>
            </a:r>
            <a:endParaRPr lang="en-US" sz="2800" b="1" dirty="0">
              <a:solidFill>
                <a:srgbClr val="FFC000"/>
              </a:solidFill>
            </a:endParaRPr>
          </a:p>
          <a:p>
            <a:r>
              <a:rPr lang="en-US" i="1" dirty="0"/>
              <a:t>D. </a:t>
            </a:r>
            <a:r>
              <a:rPr lang="en-US" i="1" dirty="0" smtClean="0"/>
              <a:t>220 MHz </a:t>
            </a:r>
            <a:r>
              <a:rPr lang="en-US" i="1" dirty="0"/>
              <a:t>- 450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27677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E3A10 </a:t>
            </a:r>
            <a:r>
              <a:rPr lang="en-US" dirty="0" smtClean="0">
                <a:latin typeface="Arial Black" panose="020B0A04020102020204" pitchFamily="34" charset="0"/>
              </a:rPr>
              <a:t>   Which </a:t>
            </a:r>
            <a:r>
              <a:rPr lang="en-US" dirty="0">
                <a:latin typeface="Arial Black" panose="020B0A04020102020204" pitchFamily="34" charset="0"/>
              </a:rPr>
              <a:t>type of atmospheric structure can create a path for microwave propagation?</a:t>
            </a:r>
          </a:p>
        </p:txBody>
      </p:sp>
      <p:sp>
        <p:nvSpPr>
          <p:cNvPr id="3" name="Subtitle 2"/>
          <p:cNvSpPr>
            <a:spLocks noGrp="1"/>
          </p:cNvSpPr>
          <p:nvPr>
            <p:ph type="subTitle" idx="1"/>
          </p:nvPr>
        </p:nvSpPr>
        <p:spPr>
          <a:xfrm>
            <a:off x="1143000" y="2057400"/>
            <a:ext cx="7467600" cy="4114800"/>
          </a:xfrm>
        </p:spPr>
        <p:txBody>
          <a:bodyPr/>
          <a:lstStyle/>
          <a:p>
            <a:r>
              <a:rPr lang="en-US" i="1" dirty="0"/>
              <a:t>A. The jet stream</a:t>
            </a:r>
          </a:p>
          <a:p>
            <a:r>
              <a:rPr lang="en-US" i="1" dirty="0"/>
              <a:t>B. Temperature inversion</a:t>
            </a:r>
          </a:p>
          <a:p>
            <a:r>
              <a:rPr lang="en-US" i="1" dirty="0"/>
              <a:t>C. Wind shear</a:t>
            </a:r>
          </a:p>
          <a:p>
            <a:r>
              <a:rPr lang="en-US" i="1" dirty="0"/>
              <a:t>D. Dust devil</a:t>
            </a:r>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675669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E3A10 </a:t>
            </a:r>
            <a:r>
              <a:rPr lang="en-US" dirty="0" smtClean="0">
                <a:latin typeface="Arial Black" panose="020B0A04020102020204" pitchFamily="34" charset="0"/>
              </a:rPr>
              <a:t>   Which </a:t>
            </a:r>
            <a:r>
              <a:rPr lang="en-US" dirty="0">
                <a:latin typeface="Arial Black" panose="020B0A04020102020204" pitchFamily="34" charset="0"/>
              </a:rPr>
              <a:t>type of atmospheric structure can create a path for microwave propagation?</a:t>
            </a:r>
          </a:p>
        </p:txBody>
      </p:sp>
      <p:sp>
        <p:nvSpPr>
          <p:cNvPr id="3" name="Subtitle 2"/>
          <p:cNvSpPr>
            <a:spLocks noGrp="1"/>
          </p:cNvSpPr>
          <p:nvPr>
            <p:ph type="subTitle" idx="1"/>
          </p:nvPr>
        </p:nvSpPr>
        <p:spPr>
          <a:xfrm>
            <a:off x="1143000" y="2057400"/>
            <a:ext cx="7467600" cy="4114800"/>
          </a:xfrm>
        </p:spPr>
        <p:txBody>
          <a:bodyPr/>
          <a:lstStyle/>
          <a:p>
            <a:r>
              <a:rPr lang="en-US" i="1" dirty="0"/>
              <a:t>A. The jet stream</a:t>
            </a:r>
          </a:p>
          <a:p>
            <a:r>
              <a:rPr lang="en-US" sz="2800" b="1" i="1" dirty="0">
                <a:solidFill>
                  <a:srgbClr val="FFC000"/>
                </a:solidFill>
              </a:rPr>
              <a:t>B. Temperature inversion</a:t>
            </a:r>
          </a:p>
          <a:p>
            <a:r>
              <a:rPr lang="en-US" i="1" dirty="0"/>
              <a:t>C. Wind shear</a:t>
            </a:r>
          </a:p>
          <a:p>
            <a:r>
              <a:rPr lang="en-US" i="1" dirty="0"/>
              <a:t>D. Dust devil</a:t>
            </a:r>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43376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E3A11 </a:t>
            </a:r>
            <a:r>
              <a:rPr lang="en-US" dirty="0" smtClean="0">
                <a:latin typeface="Arial Black" panose="020B0A04020102020204" pitchFamily="34" charset="0"/>
              </a:rPr>
              <a:t>   What </a:t>
            </a:r>
            <a:r>
              <a:rPr lang="en-US" dirty="0">
                <a:latin typeface="Arial Black" panose="020B0A04020102020204" pitchFamily="34" charset="0"/>
              </a:rPr>
              <a:t>is a typical range for tropospheric propagation of microwave signals?</a:t>
            </a:r>
          </a:p>
        </p:txBody>
      </p:sp>
      <p:sp>
        <p:nvSpPr>
          <p:cNvPr id="3" name="Subtitle 2"/>
          <p:cNvSpPr>
            <a:spLocks noGrp="1"/>
          </p:cNvSpPr>
          <p:nvPr>
            <p:ph type="subTitle" idx="1"/>
          </p:nvPr>
        </p:nvSpPr>
        <p:spPr>
          <a:xfrm>
            <a:off x="1371600" y="1981200"/>
            <a:ext cx="7239000" cy="4191000"/>
          </a:xfrm>
        </p:spPr>
        <p:txBody>
          <a:bodyPr/>
          <a:lstStyle/>
          <a:p>
            <a:r>
              <a:rPr lang="en-US" dirty="0"/>
              <a:t>A. 10 miles to 50 miles</a:t>
            </a:r>
          </a:p>
          <a:p>
            <a:r>
              <a:rPr lang="en-US" dirty="0"/>
              <a:t>B. 100 miles to 300 miles</a:t>
            </a:r>
          </a:p>
          <a:p>
            <a:r>
              <a:rPr lang="en-US" dirty="0"/>
              <a:t>C. 1200 miles</a:t>
            </a:r>
          </a:p>
          <a:p>
            <a:r>
              <a:rPr lang="en-US" dirty="0"/>
              <a:t>D. 2500 miles</a:t>
            </a:r>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88883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E3A11 </a:t>
            </a:r>
            <a:r>
              <a:rPr lang="en-US" dirty="0" smtClean="0">
                <a:latin typeface="Arial Black" panose="020B0A04020102020204" pitchFamily="34" charset="0"/>
              </a:rPr>
              <a:t>   What </a:t>
            </a:r>
            <a:r>
              <a:rPr lang="en-US" dirty="0">
                <a:latin typeface="Arial Black" panose="020B0A04020102020204" pitchFamily="34" charset="0"/>
              </a:rPr>
              <a:t>is a typical range for tropospheric propagation of microwave signals?</a:t>
            </a:r>
          </a:p>
        </p:txBody>
      </p:sp>
      <p:sp>
        <p:nvSpPr>
          <p:cNvPr id="3" name="Subtitle 2"/>
          <p:cNvSpPr>
            <a:spLocks noGrp="1"/>
          </p:cNvSpPr>
          <p:nvPr>
            <p:ph type="subTitle" idx="1"/>
          </p:nvPr>
        </p:nvSpPr>
        <p:spPr>
          <a:xfrm>
            <a:off x="1371600" y="1981200"/>
            <a:ext cx="7239000" cy="4191000"/>
          </a:xfrm>
        </p:spPr>
        <p:txBody>
          <a:bodyPr/>
          <a:lstStyle/>
          <a:p>
            <a:r>
              <a:rPr lang="en-US" i="1" dirty="0"/>
              <a:t>A. 10 miles to 50 miles</a:t>
            </a:r>
          </a:p>
          <a:p>
            <a:r>
              <a:rPr lang="en-US" sz="2800" b="1" i="1" dirty="0">
                <a:solidFill>
                  <a:srgbClr val="FFC000"/>
                </a:solidFill>
              </a:rPr>
              <a:t>B. 100 miles to 300 miles</a:t>
            </a:r>
          </a:p>
          <a:p>
            <a:r>
              <a:rPr lang="en-US" i="1" dirty="0"/>
              <a:t>C. 1200 miles</a:t>
            </a:r>
          </a:p>
          <a:p>
            <a:r>
              <a:rPr lang="en-US" i="1" dirty="0"/>
              <a:t>D. 2500 miles</a:t>
            </a:r>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67568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E3A12 </a:t>
            </a:r>
            <a:r>
              <a:rPr lang="en-US" dirty="0" smtClean="0">
                <a:latin typeface="Arial Black" panose="020B0A04020102020204" pitchFamily="34" charset="0"/>
              </a:rPr>
              <a:t>   What </a:t>
            </a:r>
            <a:r>
              <a:rPr lang="en-US" dirty="0">
                <a:latin typeface="Arial Black" panose="020B0A04020102020204" pitchFamily="34" charset="0"/>
              </a:rPr>
              <a:t>is the cause of </a:t>
            </a:r>
            <a:r>
              <a:rPr lang="en-US" dirty="0" err="1">
                <a:latin typeface="Arial Black" panose="020B0A04020102020204" pitchFamily="34" charset="0"/>
              </a:rPr>
              <a:t>auroral</a:t>
            </a:r>
            <a:r>
              <a:rPr lang="en-US" dirty="0">
                <a:latin typeface="Arial Black" panose="020B0A04020102020204" pitchFamily="34" charset="0"/>
              </a:rPr>
              <a:t> activity?</a:t>
            </a:r>
          </a:p>
        </p:txBody>
      </p:sp>
      <p:sp>
        <p:nvSpPr>
          <p:cNvPr id="3" name="Subtitle 2"/>
          <p:cNvSpPr>
            <a:spLocks noGrp="1"/>
          </p:cNvSpPr>
          <p:nvPr>
            <p:ph type="subTitle" idx="1"/>
          </p:nvPr>
        </p:nvSpPr>
        <p:spPr>
          <a:xfrm>
            <a:off x="838200" y="1828800"/>
            <a:ext cx="7772400" cy="4343400"/>
          </a:xfrm>
        </p:spPr>
        <p:txBody>
          <a:bodyPr/>
          <a:lstStyle/>
          <a:p>
            <a:r>
              <a:rPr lang="en-US" i="1" dirty="0"/>
              <a:t>A. The interaction in the F2 layer between the solar wind and the Van Allen belt</a:t>
            </a:r>
          </a:p>
          <a:p>
            <a:r>
              <a:rPr lang="en-US" i="1" dirty="0"/>
              <a:t>B. A low sunspot level combined with tropospheric ducting</a:t>
            </a:r>
          </a:p>
          <a:p>
            <a:r>
              <a:rPr lang="en-US" i="1" dirty="0"/>
              <a:t>C. The interaction in the E layer of charged particles from the Sun with the Earth’s magnetic field</a:t>
            </a:r>
          </a:p>
          <a:p>
            <a:r>
              <a:rPr lang="en-US" i="1" dirty="0"/>
              <a:t>D. Meteor showers concentrated in the extreme northern and southern latitudes</a:t>
            </a:r>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67568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E3A12 </a:t>
            </a:r>
            <a:r>
              <a:rPr lang="en-US" dirty="0" smtClean="0">
                <a:latin typeface="Arial Black" panose="020B0A04020102020204" pitchFamily="34" charset="0"/>
              </a:rPr>
              <a:t>   What </a:t>
            </a:r>
            <a:r>
              <a:rPr lang="en-US" dirty="0">
                <a:latin typeface="Arial Black" panose="020B0A04020102020204" pitchFamily="34" charset="0"/>
              </a:rPr>
              <a:t>is the cause of </a:t>
            </a:r>
            <a:r>
              <a:rPr lang="en-US" dirty="0" err="1">
                <a:latin typeface="Arial Black" panose="020B0A04020102020204" pitchFamily="34" charset="0"/>
              </a:rPr>
              <a:t>auroral</a:t>
            </a:r>
            <a:r>
              <a:rPr lang="en-US" dirty="0">
                <a:latin typeface="Arial Black" panose="020B0A04020102020204" pitchFamily="34" charset="0"/>
              </a:rPr>
              <a:t> activity?</a:t>
            </a:r>
          </a:p>
        </p:txBody>
      </p:sp>
      <p:sp>
        <p:nvSpPr>
          <p:cNvPr id="3" name="Subtitle 2"/>
          <p:cNvSpPr>
            <a:spLocks noGrp="1"/>
          </p:cNvSpPr>
          <p:nvPr>
            <p:ph type="subTitle" idx="1"/>
          </p:nvPr>
        </p:nvSpPr>
        <p:spPr>
          <a:xfrm>
            <a:off x="838200" y="1828800"/>
            <a:ext cx="7772400" cy="4343400"/>
          </a:xfrm>
        </p:spPr>
        <p:txBody>
          <a:bodyPr/>
          <a:lstStyle/>
          <a:p>
            <a:r>
              <a:rPr lang="en-US" i="1" dirty="0"/>
              <a:t>A. The interaction in the F2 layer between the solar wind and the Van Allen belt</a:t>
            </a:r>
          </a:p>
          <a:p>
            <a:r>
              <a:rPr lang="en-US" i="1" dirty="0"/>
              <a:t>B. A low sunspot level combined with tropospheric ducting</a:t>
            </a:r>
          </a:p>
          <a:p>
            <a:r>
              <a:rPr lang="en-US" sz="2800" b="1" i="1" dirty="0">
                <a:solidFill>
                  <a:srgbClr val="FFC000"/>
                </a:solidFill>
              </a:rPr>
              <a:t>C. The interaction in the E layer of charged particles from the Sun with the Earth’s magnetic field</a:t>
            </a:r>
          </a:p>
          <a:p>
            <a:r>
              <a:rPr lang="en-US" i="1" dirty="0"/>
              <a:t>D. Meteor showers concentrated in the extreme northern and southern latitudes</a:t>
            </a:r>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903910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E3A13 </a:t>
            </a:r>
            <a:r>
              <a:rPr lang="en-US" dirty="0" smtClean="0">
                <a:latin typeface="Arial Black" panose="020B0A04020102020204" pitchFamily="34" charset="0"/>
              </a:rPr>
              <a:t>    Which </a:t>
            </a:r>
            <a:r>
              <a:rPr lang="en-US" dirty="0">
                <a:latin typeface="Arial Black" panose="020B0A04020102020204" pitchFamily="34" charset="0"/>
              </a:rPr>
              <a:t>emission mode is best for aurora propagation?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295400" y="1752600"/>
            <a:ext cx="6400800" cy="3657600"/>
          </a:xfrm>
        </p:spPr>
        <p:txBody>
          <a:bodyPr/>
          <a:lstStyle/>
          <a:p>
            <a:r>
              <a:rPr lang="en-US" i="1" dirty="0"/>
              <a:t>A. CW</a:t>
            </a:r>
          </a:p>
          <a:p>
            <a:r>
              <a:rPr lang="en-US" i="1" dirty="0"/>
              <a:t>B. SSB</a:t>
            </a:r>
          </a:p>
          <a:p>
            <a:r>
              <a:rPr lang="en-US" i="1" dirty="0"/>
              <a:t>C. FM</a:t>
            </a:r>
          </a:p>
          <a:p>
            <a:r>
              <a:rPr lang="en-US" i="1" dirty="0"/>
              <a:t>D. RTTY</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52646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E3A13 </a:t>
            </a:r>
            <a:r>
              <a:rPr lang="en-US" dirty="0" smtClean="0">
                <a:latin typeface="Arial Black" panose="020B0A04020102020204" pitchFamily="34" charset="0"/>
              </a:rPr>
              <a:t>    Which </a:t>
            </a:r>
            <a:r>
              <a:rPr lang="en-US" dirty="0">
                <a:latin typeface="Arial Black" panose="020B0A04020102020204" pitchFamily="34" charset="0"/>
              </a:rPr>
              <a:t>emission mode is best for aurora propagation?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295400" y="1752600"/>
            <a:ext cx="6400800" cy="3657600"/>
          </a:xfrm>
        </p:spPr>
        <p:txBody>
          <a:bodyPr/>
          <a:lstStyle/>
          <a:p>
            <a:r>
              <a:rPr lang="en-US" sz="2800" b="1" i="1" dirty="0">
                <a:solidFill>
                  <a:srgbClr val="FFC000"/>
                </a:solidFill>
              </a:rPr>
              <a:t>A. CW</a:t>
            </a:r>
          </a:p>
          <a:p>
            <a:r>
              <a:rPr lang="en-US" i="1" dirty="0"/>
              <a:t>B. SSB</a:t>
            </a:r>
          </a:p>
          <a:p>
            <a:r>
              <a:rPr lang="en-US" i="1" dirty="0"/>
              <a:t>C. FM</a:t>
            </a:r>
          </a:p>
          <a:p>
            <a:r>
              <a:rPr lang="en-US" i="1" dirty="0"/>
              <a:t>D. RTTY</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109045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E3A14     From </a:t>
            </a:r>
            <a:r>
              <a:rPr lang="en-US" dirty="0">
                <a:latin typeface="Arial Black" panose="020B0A04020102020204" pitchFamily="34" charset="0"/>
              </a:rPr>
              <a:t>the contiguous 48 states, in which approximate direction should an antenna be pointed to take maximum advantage of aurora propagation?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743200"/>
            <a:ext cx="6400800" cy="3429000"/>
          </a:xfrm>
        </p:spPr>
        <p:txBody>
          <a:bodyPr/>
          <a:lstStyle/>
          <a:p>
            <a:r>
              <a:rPr lang="en-US" i="1" dirty="0"/>
              <a:t>A. South</a:t>
            </a:r>
          </a:p>
          <a:p>
            <a:r>
              <a:rPr lang="en-US" i="1" dirty="0"/>
              <a:t>B. North</a:t>
            </a:r>
          </a:p>
          <a:p>
            <a:r>
              <a:rPr lang="en-US" i="1" dirty="0"/>
              <a:t>C. East</a:t>
            </a:r>
          </a:p>
          <a:p>
            <a:r>
              <a:rPr lang="en-US" i="1" dirty="0"/>
              <a:t>D. West</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64512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E3A01    What </a:t>
            </a:r>
            <a:r>
              <a:rPr lang="en-US" dirty="0">
                <a:latin typeface="Arial Black" panose="020B0A04020102020204" pitchFamily="34" charset="0"/>
              </a:rPr>
              <a:t>is the approximate maximum separation measured along the surface of the Earth between two stations communicating by Moon bounce?</a:t>
            </a:r>
          </a:p>
        </p:txBody>
      </p:sp>
      <p:sp>
        <p:nvSpPr>
          <p:cNvPr id="3" name="Subtitle 2"/>
          <p:cNvSpPr>
            <a:spLocks noGrp="1"/>
          </p:cNvSpPr>
          <p:nvPr>
            <p:ph type="subTitle" idx="1"/>
          </p:nvPr>
        </p:nvSpPr>
        <p:spPr>
          <a:xfrm>
            <a:off x="1371600" y="2743200"/>
            <a:ext cx="6400800" cy="3657600"/>
          </a:xfrm>
        </p:spPr>
        <p:txBody>
          <a:bodyPr/>
          <a:lstStyle/>
          <a:p>
            <a:r>
              <a:rPr lang="en-US" i="1" dirty="0"/>
              <a:t>A. 500 miles, if the Moon is at perigee</a:t>
            </a:r>
            <a:endParaRPr lang="en-US" dirty="0"/>
          </a:p>
          <a:p>
            <a:r>
              <a:rPr lang="en-US" i="1" dirty="0"/>
              <a:t>B. 2000 miles, if the Moon is at apogee</a:t>
            </a:r>
            <a:endParaRPr lang="en-US" dirty="0"/>
          </a:p>
          <a:p>
            <a:r>
              <a:rPr lang="en-US" i="1" dirty="0"/>
              <a:t>C. 5000 miles, if the Moon is at perigee</a:t>
            </a:r>
            <a:endParaRPr lang="en-US" dirty="0"/>
          </a:p>
          <a:p>
            <a:r>
              <a:rPr lang="en-US" i="1" dirty="0"/>
              <a:t>D. 12,000 miles, </a:t>
            </a:r>
            <a:r>
              <a:rPr lang="en-US" i="1" dirty="0" smtClean="0"/>
              <a:t>if the Moon is visible by both stations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30180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E3A14     From </a:t>
            </a:r>
            <a:r>
              <a:rPr lang="en-US" dirty="0">
                <a:latin typeface="Arial Black" panose="020B0A04020102020204" pitchFamily="34" charset="0"/>
              </a:rPr>
              <a:t>the contiguous 48 states, in which approximate direction should an antenna be pointed to take maximum advantage of aurora propagation?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743200"/>
            <a:ext cx="6400800" cy="3429000"/>
          </a:xfrm>
        </p:spPr>
        <p:txBody>
          <a:bodyPr/>
          <a:lstStyle/>
          <a:p>
            <a:r>
              <a:rPr lang="en-US" i="1" dirty="0"/>
              <a:t>A. South</a:t>
            </a:r>
          </a:p>
          <a:p>
            <a:r>
              <a:rPr lang="en-US" sz="2800" b="1" i="1" dirty="0">
                <a:solidFill>
                  <a:srgbClr val="FFC000"/>
                </a:solidFill>
              </a:rPr>
              <a:t>B. North</a:t>
            </a:r>
          </a:p>
          <a:p>
            <a:r>
              <a:rPr lang="en-US" i="1" dirty="0"/>
              <a:t>C. East</a:t>
            </a:r>
          </a:p>
          <a:p>
            <a:r>
              <a:rPr lang="en-US" i="1" dirty="0"/>
              <a:t>D. West</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20676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E3A15 </a:t>
            </a:r>
            <a:r>
              <a:rPr lang="en-US" dirty="0" smtClean="0">
                <a:latin typeface="Arial Black" panose="020B0A04020102020204" pitchFamily="34" charset="0"/>
              </a:rPr>
              <a:t>   What </a:t>
            </a:r>
            <a:r>
              <a:rPr lang="en-US" dirty="0">
                <a:latin typeface="Arial Black" panose="020B0A04020102020204" pitchFamily="34" charset="0"/>
              </a:rPr>
              <a:t>is an electromagnetic wave?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533400" y="1447800"/>
            <a:ext cx="7924800" cy="4876800"/>
          </a:xfrm>
        </p:spPr>
        <p:txBody>
          <a:bodyPr/>
          <a:lstStyle/>
          <a:p>
            <a:r>
              <a:rPr lang="en-US" i="1" dirty="0"/>
              <a:t>A. A wave of alternating current, in the core of an electromagnet</a:t>
            </a:r>
          </a:p>
          <a:p>
            <a:r>
              <a:rPr lang="en-US" i="1" dirty="0"/>
              <a:t>B. A wave consisting of two electric fields at parallel right angles to each other</a:t>
            </a:r>
          </a:p>
          <a:p>
            <a:r>
              <a:rPr lang="en-US" i="1" dirty="0"/>
              <a:t>C. A wave consisting of an electric field and a magnetic field oscillating at right angles to each other</a:t>
            </a:r>
          </a:p>
          <a:p>
            <a:r>
              <a:rPr lang="en-US" i="1" dirty="0"/>
              <a:t>D. A wave consisting of two magnetic fields at right angles to each other</a:t>
            </a:r>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15427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E3A15 </a:t>
            </a:r>
            <a:r>
              <a:rPr lang="en-US" dirty="0" smtClean="0">
                <a:latin typeface="Arial Black" panose="020B0A04020102020204" pitchFamily="34" charset="0"/>
              </a:rPr>
              <a:t>   What </a:t>
            </a:r>
            <a:r>
              <a:rPr lang="en-US" dirty="0">
                <a:latin typeface="Arial Black" panose="020B0A04020102020204" pitchFamily="34" charset="0"/>
              </a:rPr>
              <a:t>is an electromagnetic wave?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533400" y="1447800"/>
            <a:ext cx="7924800" cy="4876800"/>
          </a:xfrm>
        </p:spPr>
        <p:txBody>
          <a:bodyPr/>
          <a:lstStyle/>
          <a:p>
            <a:r>
              <a:rPr lang="en-US" i="1" dirty="0"/>
              <a:t>A. A wave of alternating current, in the core of an electromagnet</a:t>
            </a:r>
          </a:p>
          <a:p>
            <a:r>
              <a:rPr lang="en-US" i="1" dirty="0"/>
              <a:t>B. A wave consisting of two electric fields at parallel right angles to each other</a:t>
            </a:r>
          </a:p>
          <a:p>
            <a:r>
              <a:rPr lang="en-US" sz="2800" b="1" i="1" dirty="0">
                <a:solidFill>
                  <a:srgbClr val="FFC000"/>
                </a:solidFill>
              </a:rPr>
              <a:t>C. A wave consisting of an electric field and a magnetic field oscillating at right angles to each other</a:t>
            </a:r>
          </a:p>
          <a:p>
            <a:r>
              <a:rPr lang="en-US" i="1" dirty="0"/>
              <a:t>D. A wave consisting of two magnetic fields at right angles to each other</a:t>
            </a:r>
          </a:p>
        </p:txBody>
      </p:sp>
      <p:sp>
        <p:nvSpPr>
          <p:cNvPr id="4" name="Slide Number Placeholder 3"/>
          <p:cNvSpPr>
            <a:spLocks noGrp="1"/>
          </p:cNvSpPr>
          <p:nvPr>
            <p:ph type="sldNum" sz="quarter" idx="12"/>
          </p:nvPr>
        </p:nvSpPr>
        <p:spPr/>
        <p:txBody>
          <a:bodyPr/>
          <a:lstStyle/>
          <a:p>
            <a:fld id="{5A2483EB-AB9C-40AC-9AA1-C2AD9590A9DB}" type="slidenum">
              <a:rPr lang="en-US" smtClean="0"/>
              <a:t>32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220" y="4953000"/>
            <a:ext cx="2371980" cy="168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69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E3A16    Which </a:t>
            </a:r>
            <a:r>
              <a:rPr lang="en-US" dirty="0">
                <a:latin typeface="Arial Black" panose="020B0A04020102020204" pitchFamily="34" charset="0"/>
              </a:rPr>
              <a:t>of the following best describes electromagnetic waves traveling in free space?</a:t>
            </a:r>
          </a:p>
        </p:txBody>
      </p:sp>
      <p:sp>
        <p:nvSpPr>
          <p:cNvPr id="3" name="Subtitle 2"/>
          <p:cNvSpPr>
            <a:spLocks noGrp="1"/>
          </p:cNvSpPr>
          <p:nvPr>
            <p:ph type="subTitle" idx="1"/>
          </p:nvPr>
        </p:nvSpPr>
        <p:spPr>
          <a:xfrm>
            <a:off x="762000" y="1905000"/>
            <a:ext cx="7924800" cy="4419600"/>
          </a:xfrm>
        </p:spPr>
        <p:txBody>
          <a:bodyPr/>
          <a:lstStyle/>
          <a:p>
            <a:r>
              <a:rPr lang="en-US" i="1" dirty="0"/>
              <a:t>A. Electric and magnetic fields become aligned as they travel</a:t>
            </a:r>
          </a:p>
          <a:p>
            <a:r>
              <a:rPr lang="en-US" i="1" dirty="0"/>
              <a:t>B. The energy propagates through a medium with a high refractive index</a:t>
            </a:r>
          </a:p>
          <a:p>
            <a:r>
              <a:rPr lang="en-US" i="1" dirty="0"/>
              <a:t>C. The waves are reflected by the ionosphere and return to their source</a:t>
            </a:r>
          </a:p>
          <a:p>
            <a:r>
              <a:rPr lang="en-US" i="1" dirty="0"/>
              <a:t>D. Changing electric and magnetic fields propagate the energy</a:t>
            </a:r>
          </a:p>
        </p:txBody>
      </p:sp>
      <p:sp>
        <p:nvSpPr>
          <p:cNvPr id="4" name="Slide Number Placeholder 3"/>
          <p:cNvSpPr>
            <a:spLocks noGrp="1"/>
          </p:cNvSpPr>
          <p:nvPr>
            <p:ph type="sldNum" sz="quarter" idx="12"/>
          </p:nvPr>
        </p:nvSpPr>
        <p:spPr/>
        <p:txBody>
          <a:bodyPr/>
          <a:lstStyle/>
          <a:p>
            <a:fld id="{5A2483EB-AB9C-40AC-9AA1-C2AD9590A9DB}" type="slidenum">
              <a:rPr lang="en-US" smtClean="0"/>
              <a:t>33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55480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E3A16    Which </a:t>
            </a:r>
            <a:r>
              <a:rPr lang="en-US" dirty="0">
                <a:latin typeface="Arial Black" panose="020B0A04020102020204" pitchFamily="34" charset="0"/>
              </a:rPr>
              <a:t>of the following best describes electromagnetic waves traveling in free space?</a:t>
            </a:r>
          </a:p>
        </p:txBody>
      </p:sp>
      <p:sp>
        <p:nvSpPr>
          <p:cNvPr id="3" name="Subtitle 2"/>
          <p:cNvSpPr>
            <a:spLocks noGrp="1"/>
          </p:cNvSpPr>
          <p:nvPr>
            <p:ph type="subTitle" idx="1"/>
          </p:nvPr>
        </p:nvSpPr>
        <p:spPr>
          <a:xfrm>
            <a:off x="762000" y="1905000"/>
            <a:ext cx="7924800" cy="4419600"/>
          </a:xfrm>
        </p:spPr>
        <p:txBody>
          <a:bodyPr/>
          <a:lstStyle/>
          <a:p>
            <a:r>
              <a:rPr lang="en-US" i="1" dirty="0"/>
              <a:t>A. Electric and magnetic fields become aligned as they travel</a:t>
            </a:r>
          </a:p>
          <a:p>
            <a:r>
              <a:rPr lang="en-US" i="1" dirty="0"/>
              <a:t>B. The energy propagates through a medium with a high refractive index</a:t>
            </a:r>
          </a:p>
          <a:p>
            <a:r>
              <a:rPr lang="en-US" i="1" dirty="0"/>
              <a:t>C. The waves are reflected by the ionosphere and return to their source</a:t>
            </a:r>
          </a:p>
          <a:p>
            <a:r>
              <a:rPr lang="en-US" sz="2800" b="1" i="1" dirty="0">
                <a:solidFill>
                  <a:srgbClr val="FFC000"/>
                </a:solidFill>
              </a:rPr>
              <a:t>D. Changing electric and magnetic fields propagate the energy</a:t>
            </a:r>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77175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E3A17 </a:t>
            </a:r>
            <a:r>
              <a:rPr lang="en-US" dirty="0" smtClean="0">
                <a:latin typeface="Arial Black" panose="020B0A04020102020204" pitchFamily="34" charset="0"/>
              </a:rPr>
              <a:t>   What </a:t>
            </a:r>
            <a:r>
              <a:rPr lang="en-US" dirty="0">
                <a:latin typeface="Arial Black" panose="020B0A04020102020204" pitchFamily="34" charset="0"/>
              </a:rPr>
              <a:t>is meant by circularly polarized electromagnetic waves?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990600" y="1828800"/>
            <a:ext cx="7239000" cy="4648200"/>
          </a:xfrm>
        </p:spPr>
        <p:txBody>
          <a:bodyPr/>
          <a:lstStyle/>
          <a:p>
            <a:r>
              <a:rPr lang="en-US" i="1" dirty="0"/>
              <a:t>A. Waves with an electric field bent into a circular shape</a:t>
            </a:r>
          </a:p>
          <a:p>
            <a:r>
              <a:rPr lang="en-US" i="1" dirty="0"/>
              <a:t>B. Waves with a rotating electric field</a:t>
            </a:r>
          </a:p>
          <a:p>
            <a:r>
              <a:rPr lang="en-US" i="1" dirty="0"/>
              <a:t>C. Waves that circle the Earth</a:t>
            </a:r>
          </a:p>
          <a:p>
            <a:r>
              <a:rPr lang="en-US" i="1" dirty="0"/>
              <a:t>D. Waves produced by a loop antenna</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818946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E3A17 </a:t>
            </a:r>
            <a:r>
              <a:rPr lang="en-US" dirty="0" smtClean="0">
                <a:latin typeface="Arial Black" panose="020B0A04020102020204" pitchFamily="34" charset="0"/>
              </a:rPr>
              <a:t>   What </a:t>
            </a:r>
            <a:r>
              <a:rPr lang="en-US" dirty="0">
                <a:latin typeface="Arial Black" panose="020B0A04020102020204" pitchFamily="34" charset="0"/>
              </a:rPr>
              <a:t>is meant by circularly polarized electromagnetic waves?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990600" y="1828800"/>
            <a:ext cx="7239000" cy="4648200"/>
          </a:xfrm>
        </p:spPr>
        <p:txBody>
          <a:bodyPr/>
          <a:lstStyle/>
          <a:p>
            <a:r>
              <a:rPr lang="en-US" i="1" dirty="0"/>
              <a:t>A. Waves with an electric field bent into a circular shape</a:t>
            </a:r>
          </a:p>
          <a:p>
            <a:r>
              <a:rPr lang="en-US" sz="2800" b="1" i="1" dirty="0">
                <a:solidFill>
                  <a:srgbClr val="FFC000"/>
                </a:solidFill>
              </a:rPr>
              <a:t>B. Waves with a rotating electric field</a:t>
            </a:r>
          </a:p>
          <a:p>
            <a:r>
              <a:rPr lang="en-US" i="1" dirty="0"/>
              <a:t>C. Waves that circle the Earth</a:t>
            </a:r>
          </a:p>
          <a:p>
            <a:r>
              <a:rPr lang="en-US" i="1" dirty="0"/>
              <a:t>D. Waves produced by a loop antenna</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191000"/>
            <a:ext cx="3394409" cy="2114550"/>
          </a:xfrm>
          <a:prstGeom prst="rect">
            <a:avLst/>
          </a:prstGeom>
        </p:spPr>
      </p:pic>
    </p:spTree>
    <p:extLst>
      <p:ext uri="{BB962C8B-B14F-4D97-AF65-F5344CB8AC3E}">
        <p14:creationId xmlns:p14="http://schemas.microsoft.com/office/powerpoint/2010/main" val="747063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E3B </a:t>
            </a:r>
            <a:r>
              <a:rPr lang="en-US" dirty="0" smtClean="0">
                <a:latin typeface="Arial Black" panose="020B0A04020102020204" pitchFamily="34" charset="0"/>
              </a:rPr>
              <a:t>Propagation </a:t>
            </a:r>
            <a:r>
              <a:rPr lang="en-US" dirty="0">
                <a:latin typeface="Arial Black" panose="020B0A04020102020204" pitchFamily="34" charset="0"/>
              </a:rPr>
              <a:t>and technique</a:t>
            </a:r>
          </a:p>
        </p:txBody>
      </p:sp>
      <p:sp>
        <p:nvSpPr>
          <p:cNvPr id="3" name="Subtitle 2"/>
          <p:cNvSpPr>
            <a:spLocks noGrp="1"/>
          </p:cNvSpPr>
          <p:nvPr>
            <p:ph type="subTitle" idx="1"/>
          </p:nvPr>
        </p:nvSpPr>
        <p:spPr/>
        <p:txBody>
          <a:bodyPr/>
          <a:lstStyle/>
          <a:p>
            <a:pPr algn="ctr"/>
            <a:r>
              <a:rPr lang="en-US" dirty="0" err="1" smtClean="0"/>
              <a:t>Transequatorial</a:t>
            </a:r>
            <a:r>
              <a:rPr lang="en-US" dirty="0" smtClean="0"/>
              <a:t> propagation; </a:t>
            </a:r>
            <a:r>
              <a:rPr lang="en-US" dirty="0"/>
              <a:t>long </a:t>
            </a:r>
            <a:r>
              <a:rPr lang="en-US" dirty="0" smtClean="0"/>
              <a:t>path; </a:t>
            </a:r>
            <a:r>
              <a:rPr lang="en-US" dirty="0"/>
              <a:t>gray-line; </a:t>
            </a:r>
            <a:r>
              <a:rPr lang="en-US" dirty="0" smtClean="0"/>
              <a:t>multi-path; ordinary and extraordinary waves; chordal hop, sporadic E mechanisms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48279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E3B01  </a:t>
            </a:r>
            <a:r>
              <a:rPr lang="en-US" dirty="0" smtClean="0">
                <a:latin typeface="Arial Black" panose="020B0A04020102020204" pitchFamily="34" charset="0"/>
              </a:rPr>
              <a:t>  What </a:t>
            </a:r>
            <a:r>
              <a:rPr lang="en-US" dirty="0">
                <a:latin typeface="Arial Black" panose="020B0A04020102020204" pitchFamily="34" charset="0"/>
              </a:rPr>
              <a:t>is </a:t>
            </a:r>
            <a:r>
              <a:rPr lang="en-US" dirty="0" err="1">
                <a:latin typeface="Arial Black" panose="020B0A04020102020204" pitchFamily="34" charset="0"/>
              </a:rPr>
              <a:t>transequatorial</a:t>
            </a:r>
            <a:r>
              <a:rPr lang="en-US" dirty="0">
                <a:latin typeface="Arial Black" panose="020B0A04020102020204" pitchFamily="34" charset="0"/>
              </a:rPr>
              <a:t> propagation?</a:t>
            </a:r>
          </a:p>
        </p:txBody>
      </p:sp>
      <p:sp>
        <p:nvSpPr>
          <p:cNvPr id="3" name="Subtitle 2"/>
          <p:cNvSpPr>
            <a:spLocks noGrp="1"/>
          </p:cNvSpPr>
          <p:nvPr>
            <p:ph type="subTitle" idx="1"/>
          </p:nvPr>
        </p:nvSpPr>
        <p:spPr>
          <a:xfrm>
            <a:off x="685800" y="1447800"/>
            <a:ext cx="7772400" cy="4724400"/>
          </a:xfrm>
        </p:spPr>
        <p:txBody>
          <a:bodyPr>
            <a:normAutofit/>
          </a:bodyPr>
          <a:lstStyle/>
          <a:p>
            <a:r>
              <a:rPr lang="en-US" i="1" dirty="0"/>
              <a:t>A. Propagation between two mid-latitude points at approximately the same distance north and south of the magnetic equator</a:t>
            </a:r>
            <a:endParaRPr lang="en-US" dirty="0"/>
          </a:p>
          <a:p>
            <a:r>
              <a:rPr lang="en-US" i="1" dirty="0"/>
              <a:t>B. Propagation between any two points located on the magnetic equator</a:t>
            </a:r>
            <a:endParaRPr lang="en-US" dirty="0"/>
          </a:p>
          <a:p>
            <a:r>
              <a:rPr lang="en-US" i="1" dirty="0"/>
              <a:t>C. Propagation between two continents by way of ducts along the magnetic equator</a:t>
            </a:r>
            <a:endParaRPr lang="en-US" dirty="0"/>
          </a:p>
          <a:p>
            <a:r>
              <a:rPr lang="en-US" i="1" dirty="0"/>
              <a:t>D. Propagation between two stations at the same latitude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647768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E3B01    What is </a:t>
            </a:r>
            <a:r>
              <a:rPr lang="en-US" dirty="0" err="1">
                <a:latin typeface="Arial Black" panose="020B0A04020102020204" pitchFamily="34" charset="0"/>
              </a:rPr>
              <a:t>transequatorial</a:t>
            </a:r>
            <a:r>
              <a:rPr lang="en-US" dirty="0">
                <a:latin typeface="Arial Black" panose="020B0A04020102020204" pitchFamily="34" charset="0"/>
              </a:rPr>
              <a:t> propagation?</a:t>
            </a:r>
            <a:endParaRPr lang="en-US" dirty="0"/>
          </a:p>
        </p:txBody>
      </p:sp>
      <p:sp>
        <p:nvSpPr>
          <p:cNvPr id="3" name="Subtitle 2"/>
          <p:cNvSpPr>
            <a:spLocks noGrp="1"/>
          </p:cNvSpPr>
          <p:nvPr>
            <p:ph type="subTitle" idx="1"/>
          </p:nvPr>
        </p:nvSpPr>
        <p:spPr>
          <a:xfrm>
            <a:off x="685800" y="1447800"/>
            <a:ext cx="7772400" cy="4724400"/>
          </a:xfrm>
        </p:spPr>
        <p:txBody>
          <a:bodyPr>
            <a:normAutofit/>
          </a:bodyPr>
          <a:lstStyle/>
          <a:p>
            <a:r>
              <a:rPr lang="en-US" sz="2800" b="1" i="1" dirty="0">
                <a:solidFill>
                  <a:srgbClr val="FFC000"/>
                </a:solidFill>
              </a:rPr>
              <a:t>A. Propagation between two mid-latitude points at approximately the same distance north and south of the magnetic equator</a:t>
            </a:r>
            <a:endParaRPr lang="en-US" sz="2800" b="1" dirty="0">
              <a:solidFill>
                <a:srgbClr val="FFC000"/>
              </a:solidFill>
            </a:endParaRPr>
          </a:p>
          <a:p>
            <a:r>
              <a:rPr lang="en-US" i="1" dirty="0"/>
              <a:t>B. Propagation between any two points located on the magnetic equator</a:t>
            </a:r>
            <a:endParaRPr lang="en-US" dirty="0"/>
          </a:p>
          <a:p>
            <a:r>
              <a:rPr lang="en-US" i="1" dirty="0"/>
              <a:t>C. Propagation between two continents by way of ducts along the magnetic equator</a:t>
            </a:r>
            <a:endParaRPr lang="en-US" dirty="0"/>
          </a:p>
          <a:p>
            <a:r>
              <a:rPr lang="en-US" i="1" dirty="0"/>
              <a:t>D. Propagation between two stations at the same latitude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6001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E3A01    What is the approximate maximum separation measured along the surface of the Earth between two stations communicating by Moon bounce?</a:t>
            </a:r>
            <a:endParaRPr lang="en-US" dirty="0"/>
          </a:p>
        </p:txBody>
      </p:sp>
      <p:sp>
        <p:nvSpPr>
          <p:cNvPr id="3" name="Subtitle 2"/>
          <p:cNvSpPr>
            <a:spLocks noGrp="1"/>
          </p:cNvSpPr>
          <p:nvPr>
            <p:ph type="subTitle" idx="1"/>
          </p:nvPr>
        </p:nvSpPr>
        <p:spPr>
          <a:xfrm>
            <a:off x="1371600" y="2743200"/>
            <a:ext cx="6400800" cy="3657600"/>
          </a:xfrm>
        </p:spPr>
        <p:txBody>
          <a:bodyPr/>
          <a:lstStyle/>
          <a:p>
            <a:r>
              <a:rPr lang="en-US" i="1" dirty="0"/>
              <a:t>A. 500 miles, if the Moon is at perigee</a:t>
            </a:r>
            <a:endParaRPr lang="en-US" dirty="0"/>
          </a:p>
          <a:p>
            <a:r>
              <a:rPr lang="en-US" i="1" dirty="0"/>
              <a:t>B. 2000 miles, if the Moon is at apogee</a:t>
            </a:r>
            <a:endParaRPr lang="en-US" dirty="0"/>
          </a:p>
          <a:p>
            <a:r>
              <a:rPr lang="en-US" i="1" dirty="0"/>
              <a:t>C. 5000 miles, if the Moon is at perigee</a:t>
            </a:r>
            <a:endParaRPr lang="en-US" dirty="0"/>
          </a:p>
          <a:p>
            <a:r>
              <a:rPr lang="en-US" sz="2800" b="1" i="1" dirty="0">
                <a:solidFill>
                  <a:srgbClr val="FFC000"/>
                </a:solidFill>
              </a:rPr>
              <a:t>D. 12,000 miles, </a:t>
            </a:r>
            <a:r>
              <a:rPr lang="en-US" sz="2800" b="1" i="1" dirty="0" smtClean="0">
                <a:solidFill>
                  <a:srgbClr val="FFC000"/>
                </a:solidFill>
              </a:rPr>
              <a:t>if the Moon is visible by both stations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3889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E3B02  </a:t>
            </a:r>
            <a:r>
              <a:rPr lang="en-US" dirty="0" smtClean="0">
                <a:latin typeface="Arial Black" panose="020B0A04020102020204" pitchFamily="34" charset="0"/>
              </a:rPr>
              <a:t>  What </a:t>
            </a:r>
            <a:r>
              <a:rPr lang="en-US" dirty="0">
                <a:latin typeface="Arial Black" panose="020B0A04020102020204" pitchFamily="34" charset="0"/>
              </a:rPr>
              <a:t>is the approximate maximum range for signals using </a:t>
            </a:r>
            <a:r>
              <a:rPr lang="en-US" dirty="0" err="1">
                <a:latin typeface="Arial Black" panose="020B0A04020102020204" pitchFamily="34" charset="0"/>
              </a:rPr>
              <a:t>transequatorial</a:t>
            </a:r>
            <a:r>
              <a:rPr lang="en-US" dirty="0">
                <a:latin typeface="Arial Black" panose="020B0A04020102020204" pitchFamily="34" charset="0"/>
              </a:rPr>
              <a:t> propagation?</a:t>
            </a:r>
          </a:p>
        </p:txBody>
      </p:sp>
      <p:sp>
        <p:nvSpPr>
          <p:cNvPr id="3" name="Subtitle 2"/>
          <p:cNvSpPr>
            <a:spLocks noGrp="1"/>
          </p:cNvSpPr>
          <p:nvPr>
            <p:ph type="subTitle" idx="1"/>
          </p:nvPr>
        </p:nvSpPr>
        <p:spPr/>
        <p:txBody>
          <a:bodyPr/>
          <a:lstStyle/>
          <a:p>
            <a:r>
              <a:rPr lang="en-US" i="1" dirty="0"/>
              <a:t>A. 1000 miles</a:t>
            </a:r>
            <a:endParaRPr lang="en-US" dirty="0"/>
          </a:p>
          <a:p>
            <a:r>
              <a:rPr lang="en-US" i="1" dirty="0"/>
              <a:t>B. 2500 miles</a:t>
            </a:r>
            <a:endParaRPr lang="en-US" dirty="0"/>
          </a:p>
          <a:p>
            <a:r>
              <a:rPr lang="en-US" i="1" dirty="0"/>
              <a:t>C. 5000 miles</a:t>
            </a:r>
            <a:endParaRPr lang="en-US" dirty="0"/>
          </a:p>
          <a:p>
            <a:r>
              <a:rPr lang="en-US" i="1" dirty="0"/>
              <a:t>D. 7500 miles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35640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E3B02    What is the approximate maximum range for signals using </a:t>
            </a:r>
            <a:r>
              <a:rPr lang="en-US" dirty="0" err="1">
                <a:latin typeface="Arial Black" panose="020B0A04020102020204" pitchFamily="34" charset="0"/>
              </a:rPr>
              <a:t>transequatorial</a:t>
            </a:r>
            <a:r>
              <a:rPr lang="en-US" dirty="0">
                <a:latin typeface="Arial Black" panose="020B0A04020102020204" pitchFamily="34" charset="0"/>
              </a:rPr>
              <a:t> propagation?</a:t>
            </a:r>
            <a:endParaRPr lang="en-US" dirty="0"/>
          </a:p>
        </p:txBody>
      </p:sp>
      <p:sp>
        <p:nvSpPr>
          <p:cNvPr id="3" name="Subtitle 2"/>
          <p:cNvSpPr>
            <a:spLocks noGrp="1"/>
          </p:cNvSpPr>
          <p:nvPr>
            <p:ph type="subTitle" idx="1"/>
          </p:nvPr>
        </p:nvSpPr>
        <p:spPr/>
        <p:txBody>
          <a:bodyPr/>
          <a:lstStyle/>
          <a:p>
            <a:r>
              <a:rPr lang="en-US" i="1" dirty="0"/>
              <a:t>A. 1000 miles</a:t>
            </a:r>
            <a:endParaRPr lang="en-US" dirty="0"/>
          </a:p>
          <a:p>
            <a:r>
              <a:rPr lang="en-US" i="1" dirty="0"/>
              <a:t>B. 2500 miles</a:t>
            </a:r>
            <a:endParaRPr lang="en-US" dirty="0"/>
          </a:p>
          <a:p>
            <a:r>
              <a:rPr lang="en-US" sz="2800" b="1" i="1" dirty="0">
                <a:solidFill>
                  <a:srgbClr val="FFC000"/>
                </a:solidFill>
              </a:rPr>
              <a:t>C. 5000 miles</a:t>
            </a:r>
            <a:endParaRPr lang="en-US" sz="2800" b="1" dirty="0">
              <a:solidFill>
                <a:srgbClr val="FFC000"/>
              </a:solidFill>
            </a:endParaRPr>
          </a:p>
          <a:p>
            <a:r>
              <a:rPr lang="en-US" i="1" dirty="0"/>
              <a:t>D. 7500 miles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75425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E3B03  </a:t>
            </a:r>
            <a:r>
              <a:rPr lang="en-US" dirty="0" smtClean="0">
                <a:latin typeface="Arial Black" panose="020B0A04020102020204" pitchFamily="34" charset="0"/>
              </a:rPr>
              <a:t>  What </a:t>
            </a:r>
            <a:r>
              <a:rPr lang="en-US" dirty="0">
                <a:latin typeface="Arial Black" panose="020B0A04020102020204" pitchFamily="34" charset="0"/>
              </a:rPr>
              <a:t>is the best time of day for </a:t>
            </a:r>
            <a:r>
              <a:rPr lang="en-US" dirty="0" err="1">
                <a:latin typeface="Arial Black" panose="020B0A04020102020204" pitchFamily="34" charset="0"/>
              </a:rPr>
              <a:t>transequatorial</a:t>
            </a:r>
            <a:r>
              <a:rPr lang="en-US" dirty="0">
                <a:latin typeface="Arial Black" panose="020B0A04020102020204" pitchFamily="34" charset="0"/>
              </a:rPr>
              <a:t> propagation?</a:t>
            </a:r>
          </a:p>
        </p:txBody>
      </p:sp>
      <p:sp>
        <p:nvSpPr>
          <p:cNvPr id="3" name="Subtitle 2"/>
          <p:cNvSpPr>
            <a:spLocks noGrp="1"/>
          </p:cNvSpPr>
          <p:nvPr>
            <p:ph type="subTitle" idx="1"/>
          </p:nvPr>
        </p:nvSpPr>
        <p:spPr/>
        <p:txBody>
          <a:bodyPr/>
          <a:lstStyle/>
          <a:p>
            <a:r>
              <a:rPr lang="en-US" i="1" dirty="0"/>
              <a:t>A. Morning</a:t>
            </a:r>
            <a:endParaRPr lang="en-US" dirty="0"/>
          </a:p>
          <a:p>
            <a:r>
              <a:rPr lang="en-US" i="1" dirty="0"/>
              <a:t>B. Noon</a:t>
            </a:r>
            <a:endParaRPr lang="en-US" dirty="0"/>
          </a:p>
          <a:p>
            <a:r>
              <a:rPr lang="en-US" i="1" dirty="0"/>
              <a:t>C. Afternoon or early evening</a:t>
            </a:r>
            <a:endParaRPr lang="en-US" dirty="0"/>
          </a:p>
          <a:p>
            <a:r>
              <a:rPr lang="en-US" i="1" dirty="0"/>
              <a:t>D. Late at night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577057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E3B03    What is the best time of day for </a:t>
            </a:r>
            <a:r>
              <a:rPr lang="en-US" dirty="0" err="1">
                <a:latin typeface="Arial Black" panose="020B0A04020102020204" pitchFamily="34" charset="0"/>
              </a:rPr>
              <a:t>transequatorial</a:t>
            </a:r>
            <a:r>
              <a:rPr lang="en-US" dirty="0">
                <a:latin typeface="Arial Black" panose="020B0A04020102020204" pitchFamily="34" charset="0"/>
              </a:rPr>
              <a:t> propagation?</a:t>
            </a:r>
            <a:endParaRPr lang="en-US" dirty="0"/>
          </a:p>
        </p:txBody>
      </p:sp>
      <p:sp>
        <p:nvSpPr>
          <p:cNvPr id="3" name="Subtitle 2"/>
          <p:cNvSpPr>
            <a:spLocks noGrp="1"/>
          </p:cNvSpPr>
          <p:nvPr>
            <p:ph type="subTitle" idx="1"/>
          </p:nvPr>
        </p:nvSpPr>
        <p:spPr/>
        <p:txBody>
          <a:bodyPr/>
          <a:lstStyle/>
          <a:p>
            <a:r>
              <a:rPr lang="en-US" i="1" dirty="0"/>
              <a:t>A. Morning</a:t>
            </a:r>
            <a:endParaRPr lang="en-US" dirty="0"/>
          </a:p>
          <a:p>
            <a:r>
              <a:rPr lang="en-US" i="1" dirty="0"/>
              <a:t>B. Noon</a:t>
            </a:r>
            <a:endParaRPr lang="en-US" dirty="0"/>
          </a:p>
          <a:p>
            <a:r>
              <a:rPr lang="en-US" sz="2800" b="1" i="1" dirty="0">
                <a:solidFill>
                  <a:srgbClr val="FFC000"/>
                </a:solidFill>
              </a:rPr>
              <a:t>C. Afternoon or early evening</a:t>
            </a:r>
            <a:endParaRPr lang="en-US" sz="2800" b="1" dirty="0">
              <a:solidFill>
                <a:srgbClr val="FFC000"/>
              </a:solidFill>
            </a:endParaRPr>
          </a:p>
          <a:p>
            <a:r>
              <a:rPr lang="en-US" i="1" dirty="0"/>
              <a:t>D. Late at night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85920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E3B04 </a:t>
            </a:r>
            <a:r>
              <a:rPr lang="en-US" dirty="0" smtClean="0">
                <a:latin typeface="Arial Black" panose="020B0A04020102020204" pitchFamily="34" charset="0"/>
              </a:rPr>
              <a:t>   What </a:t>
            </a:r>
            <a:r>
              <a:rPr lang="en-US" dirty="0">
                <a:latin typeface="Arial Black" panose="020B0A04020102020204" pitchFamily="34" charset="0"/>
              </a:rPr>
              <a:t>is meant by the terms extraordinary and ordinary waves?</a:t>
            </a:r>
          </a:p>
        </p:txBody>
      </p:sp>
      <p:sp>
        <p:nvSpPr>
          <p:cNvPr id="3" name="Subtitle 2"/>
          <p:cNvSpPr>
            <a:spLocks noGrp="1"/>
          </p:cNvSpPr>
          <p:nvPr>
            <p:ph type="subTitle" idx="1"/>
          </p:nvPr>
        </p:nvSpPr>
        <p:spPr/>
        <p:txBody>
          <a:bodyPr/>
          <a:lstStyle/>
          <a:p>
            <a:r>
              <a:rPr lang="en-US" i="1" dirty="0"/>
              <a:t>A. Extraordinary waves describe rare long skip propagation compared to ordinary waves which travel shorter distances</a:t>
            </a:r>
          </a:p>
          <a:p>
            <a:r>
              <a:rPr lang="en-US" i="1" dirty="0"/>
              <a:t>B. Independent waves created in the ionosphere that are elliptically polarized</a:t>
            </a:r>
          </a:p>
          <a:p>
            <a:r>
              <a:rPr lang="en-US" i="1" dirty="0"/>
              <a:t>C. Long path and short path waves</a:t>
            </a:r>
          </a:p>
          <a:p>
            <a:r>
              <a:rPr lang="en-US" i="1" dirty="0"/>
              <a:t>D. Refracted rays and reflected waves</a:t>
            </a:r>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918186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E3B04 </a:t>
            </a:r>
            <a:r>
              <a:rPr lang="en-US" dirty="0" smtClean="0">
                <a:latin typeface="Arial Black" panose="020B0A04020102020204" pitchFamily="34" charset="0"/>
              </a:rPr>
              <a:t>   What </a:t>
            </a:r>
            <a:r>
              <a:rPr lang="en-US" dirty="0">
                <a:latin typeface="Arial Black" panose="020B0A04020102020204" pitchFamily="34" charset="0"/>
              </a:rPr>
              <a:t>is meant by the terms extraordinary and ordinary waves?</a:t>
            </a:r>
          </a:p>
        </p:txBody>
      </p:sp>
      <p:sp>
        <p:nvSpPr>
          <p:cNvPr id="3" name="Subtitle 2"/>
          <p:cNvSpPr>
            <a:spLocks noGrp="1"/>
          </p:cNvSpPr>
          <p:nvPr>
            <p:ph type="subTitle" idx="1"/>
          </p:nvPr>
        </p:nvSpPr>
        <p:spPr/>
        <p:txBody>
          <a:bodyPr/>
          <a:lstStyle/>
          <a:p>
            <a:r>
              <a:rPr lang="en-US" i="1" dirty="0"/>
              <a:t>A. Extraordinary waves describe rare long skip propagation compared to ordinary waves which travel shorter distances</a:t>
            </a:r>
          </a:p>
          <a:p>
            <a:r>
              <a:rPr lang="en-US" sz="2800" b="1" i="1" dirty="0">
                <a:solidFill>
                  <a:srgbClr val="FFC000"/>
                </a:solidFill>
              </a:rPr>
              <a:t>B. Independent waves created in the ionosphere that are elliptically polarized</a:t>
            </a:r>
          </a:p>
          <a:p>
            <a:r>
              <a:rPr lang="en-US" i="1" dirty="0"/>
              <a:t>C. Long path and short path waves</a:t>
            </a:r>
          </a:p>
          <a:p>
            <a:r>
              <a:rPr lang="en-US" i="1" dirty="0"/>
              <a:t>D. Refracted rays and reflected waves</a:t>
            </a:r>
          </a:p>
        </p:txBody>
      </p:sp>
      <p:sp>
        <p:nvSpPr>
          <p:cNvPr id="4" name="Slide Number Placeholder 3"/>
          <p:cNvSpPr>
            <a:spLocks noGrp="1"/>
          </p:cNvSpPr>
          <p:nvPr>
            <p:ph type="sldNum" sz="quarter" idx="12"/>
          </p:nvPr>
        </p:nvSpPr>
        <p:spPr/>
        <p:txBody>
          <a:bodyPr/>
          <a:lstStyle/>
          <a:p>
            <a:fld id="{5A2483EB-AB9C-40AC-9AA1-C2AD9590A9DB}" type="slidenum">
              <a:rPr lang="en-US" smtClean="0"/>
              <a:t>45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55574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E3B05  </a:t>
            </a:r>
            <a:r>
              <a:rPr lang="en-US" dirty="0" smtClean="0">
                <a:latin typeface="Arial Black" panose="020B0A04020102020204" pitchFamily="34" charset="0"/>
              </a:rPr>
              <a:t>  Which </a:t>
            </a:r>
            <a:r>
              <a:rPr lang="en-US" dirty="0">
                <a:latin typeface="Arial Black" panose="020B0A04020102020204" pitchFamily="34" charset="0"/>
              </a:rPr>
              <a:t>amateur bands typically support long-path propagation?</a:t>
            </a:r>
          </a:p>
        </p:txBody>
      </p:sp>
      <p:sp>
        <p:nvSpPr>
          <p:cNvPr id="3" name="Subtitle 2"/>
          <p:cNvSpPr>
            <a:spLocks noGrp="1"/>
          </p:cNvSpPr>
          <p:nvPr>
            <p:ph type="subTitle" idx="1"/>
          </p:nvPr>
        </p:nvSpPr>
        <p:spPr/>
        <p:txBody>
          <a:bodyPr/>
          <a:lstStyle/>
          <a:p>
            <a:r>
              <a:rPr lang="en-US" i="1" dirty="0"/>
              <a:t>A. 160 </a:t>
            </a:r>
            <a:r>
              <a:rPr lang="en-US" i="1" dirty="0" err="1" smtClean="0"/>
              <a:t>metersto</a:t>
            </a:r>
            <a:r>
              <a:rPr lang="en-US" i="1" dirty="0" smtClean="0"/>
              <a:t> </a:t>
            </a:r>
            <a:r>
              <a:rPr lang="en-US" i="1" dirty="0"/>
              <a:t>40 meters</a:t>
            </a:r>
            <a:endParaRPr lang="en-US" dirty="0"/>
          </a:p>
          <a:p>
            <a:r>
              <a:rPr lang="en-US" i="1" dirty="0"/>
              <a:t>B. 30 </a:t>
            </a:r>
            <a:r>
              <a:rPr lang="en-US" i="1" dirty="0" smtClean="0"/>
              <a:t>meters to </a:t>
            </a:r>
            <a:r>
              <a:rPr lang="en-US" i="1" dirty="0"/>
              <a:t>10 meters</a:t>
            </a:r>
            <a:endParaRPr lang="en-US" dirty="0"/>
          </a:p>
          <a:p>
            <a:r>
              <a:rPr lang="en-US" i="1" dirty="0"/>
              <a:t>C. 160 </a:t>
            </a:r>
            <a:r>
              <a:rPr lang="en-US" i="1" dirty="0" smtClean="0"/>
              <a:t>meters to </a:t>
            </a:r>
            <a:r>
              <a:rPr lang="en-US" i="1" dirty="0"/>
              <a:t>10 meters</a:t>
            </a:r>
            <a:endParaRPr lang="en-US" dirty="0"/>
          </a:p>
          <a:p>
            <a:r>
              <a:rPr lang="en-US" i="1" dirty="0"/>
              <a:t>D. 6 meters to 2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901557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E3B05    Which amateur bands typically support long-path propagation?</a:t>
            </a:r>
            <a:endParaRPr lang="en-US" dirty="0"/>
          </a:p>
        </p:txBody>
      </p:sp>
      <p:sp>
        <p:nvSpPr>
          <p:cNvPr id="3" name="Subtitle 2"/>
          <p:cNvSpPr>
            <a:spLocks noGrp="1"/>
          </p:cNvSpPr>
          <p:nvPr>
            <p:ph type="subTitle" idx="1"/>
          </p:nvPr>
        </p:nvSpPr>
        <p:spPr/>
        <p:txBody>
          <a:bodyPr/>
          <a:lstStyle/>
          <a:p>
            <a:r>
              <a:rPr lang="en-US" i="1" dirty="0"/>
              <a:t>A. 160 </a:t>
            </a:r>
            <a:r>
              <a:rPr lang="en-US" i="1" dirty="0" smtClean="0"/>
              <a:t>meters to </a:t>
            </a:r>
            <a:r>
              <a:rPr lang="en-US" i="1" dirty="0"/>
              <a:t>40 meters</a:t>
            </a:r>
            <a:endParaRPr lang="en-US" dirty="0"/>
          </a:p>
          <a:p>
            <a:r>
              <a:rPr lang="en-US" i="1" dirty="0"/>
              <a:t>B. 30 </a:t>
            </a:r>
            <a:r>
              <a:rPr lang="en-US" i="1" dirty="0" smtClean="0"/>
              <a:t>meters to </a:t>
            </a:r>
            <a:r>
              <a:rPr lang="en-US" i="1" dirty="0"/>
              <a:t>10 meters</a:t>
            </a:r>
            <a:endParaRPr lang="en-US" dirty="0"/>
          </a:p>
          <a:p>
            <a:r>
              <a:rPr lang="en-US" sz="2800" b="1" i="1" dirty="0">
                <a:solidFill>
                  <a:srgbClr val="FFC000"/>
                </a:solidFill>
              </a:rPr>
              <a:t>C. 160 to 10 meters</a:t>
            </a:r>
            <a:endParaRPr lang="en-US" sz="2800" b="1" dirty="0">
              <a:solidFill>
                <a:srgbClr val="FFC000"/>
              </a:solidFill>
            </a:endParaRPr>
          </a:p>
          <a:p>
            <a:r>
              <a:rPr lang="en-US" i="1" dirty="0"/>
              <a:t>D. 6 meters to 2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227251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E3B06  </a:t>
            </a:r>
            <a:r>
              <a:rPr lang="en-US" dirty="0" smtClean="0">
                <a:latin typeface="Arial Black" panose="020B0A04020102020204" pitchFamily="34" charset="0"/>
              </a:rPr>
              <a:t>  Which </a:t>
            </a:r>
            <a:r>
              <a:rPr lang="en-US" dirty="0">
                <a:latin typeface="Arial Black" panose="020B0A04020102020204" pitchFamily="34" charset="0"/>
              </a:rPr>
              <a:t>of the following amateur bands most frequently provides long-path propagation?</a:t>
            </a:r>
          </a:p>
        </p:txBody>
      </p:sp>
      <p:sp>
        <p:nvSpPr>
          <p:cNvPr id="3" name="Subtitle 2"/>
          <p:cNvSpPr>
            <a:spLocks noGrp="1"/>
          </p:cNvSpPr>
          <p:nvPr>
            <p:ph type="subTitle" idx="1"/>
          </p:nvPr>
        </p:nvSpPr>
        <p:spPr/>
        <p:txBody>
          <a:bodyPr/>
          <a:lstStyle/>
          <a:p>
            <a:r>
              <a:rPr lang="en-US" i="1" dirty="0"/>
              <a:t>A. 80 meters</a:t>
            </a:r>
            <a:endParaRPr lang="en-US" dirty="0"/>
          </a:p>
          <a:p>
            <a:r>
              <a:rPr lang="en-US" i="1" dirty="0"/>
              <a:t>B. 20 meters</a:t>
            </a:r>
            <a:endParaRPr lang="en-US" dirty="0"/>
          </a:p>
          <a:p>
            <a:r>
              <a:rPr lang="en-US" i="1" dirty="0"/>
              <a:t>C. 10 meters</a:t>
            </a:r>
            <a:endParaRPr lang="en-US" dirty="0"/>
          </a:p>
          <a:p>
            <a:r>
              <a:rPr lang="en-US" i="1" dirty="0"/>
              <a:t>D. 6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148094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E3B06    Which of the following amateur bands most frequently provides long-path propagation?</a:t>
            </a:r>
            <a:endParaRPr lang="en-US" dirty="0"/>
          </a:p>
        </p:txBody>
      </p:sp>
      <p:sp>
        <p:nvSpPr>
          <p:cNvPr id="3" name="Subtitle 2"/>
          <p:cNvSpPr>
            <a:spLocks noGrp="1"/>
          </p:cNvSpPr>
          <p:nvPr>
            <p:ph type="subTitle" idx="1"/>
          </p:nvPr>
        </p:nvSpPr>
        <p:spPr/>
        <p:txBody>
          <a:bodyPr/>
          <a:lstStyle/>
          <a:p>
            <a:r>
              <a:rPr lang="en-US" i="1" dirty="0"/>
              <a:t>A. 80 meters</a:t>
            </a:r>
            <a:endParaRPr lang="en-US" dirty="0"/>
          </a:p>
          <a:p>
            <a:r>
              <a:rPr lang="en-US" sz="2800" b="1" i="1" dirty="0">
                <a:solidFill>
                  <a:srgbClr val="FFC000"/>
                </a:solidFill>
              </a:rPr>
              <a:t>B. 20 meters</a:t>
            </a:r>
            <a:endParaRPr lang="en-US" sz="2800" b="1" dirty="0">
              <a:solidFill>
                <a:srgbClr val="FFC000"/>
              </a:solidFill>
            </a:endParaRPr>
          </a:p>
          <a:p>
            <a:r>
              <a:rPr lang="en-US" i="1" dirty="0"/>
              <a:t>C. 10 meters</a:t>
            </a:r>
            <a:endParaRPr lang="en-US" dirty="0"/>
          </a:p>
          <a:p>
            <a:r>
              <a:rPr lang="en-US" i="1" dirty="0"/>
              <a:t>D. 6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65144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E3A02  </a:t>
            </a:r>
            <a:r>
              <a:rPr lang="en-US" dirty="0" smtClean="0">
                <a:latin typeface="Arial Black" panose="020B0A04020102020204" pitchFamily="34" charset="0"/>
              </a:rPr>
              <a:t>  What </a:t>
            </a:r>
            <a:r>
              <a:rPr lang="en-US" dirty="0">
                <a:latin typeface="Arial Black" panose="020B0A04020102020204" pitchFamily="34" charset="0"/>
              </a:rPr>
              <a:t>characterizes </a:t>
            </a:r>
            <a:r>
              <a:rPr lang="en-US" dirty="0" err="1">
                <a:latin typeface="Arial Black" panose="020B0A04020102020204" pitchFamily="34" charset="0"/>
              </a:rPr>
              <a:t>libration</a:t>
            </a:r>
            <a:r>
              <a:rPr lang="en-US" dirty="0">
                <a:latin typeface="Arial Black" panose="020B0A04020102020204" pitchFamily="34" charset="0"/>
              </a:rPr>
              <a:t> fading of an </a:t>
            </a:r>
            <a:r>
              <a:rPr lang="en-US" dirty="0" smtClean="0">
                <a:latin typeface="Arial Black" panose="020B0A04020102020204" pitchFamily="34" charset="0"/>
              </a:rPr>
              <a:t>EME </a:t>
            </a:r>
            <a:r>
              <a:rPr lang="en-US" dirty="0">
                <a:latin typeface="Arial Black" panose="020B0A04020102020204" pitchFamily="34" charset="0"/>
              </a:rPr>
              <a:t>signal?</a:t>
            </a:r>
          </a:p>
        </p:txBody>
      </p:sp>
      <p:sp>
        <p:nvSpPr>
          <p:cNvPr id="3" name="Subtitle 2"/>
          <p:cNvSpPr>
            <a:spLocks noGrp="1"/>
          </p:cNvSpPr>
          <p:nvPr>
            <p:ph type="subTitle" idx="1"/>
          </p:nvPr>
        </p:nvSpPr>
        <p:spPr>
          <a:xfrm>
            <a:off x="685800" y="1905000"/>
            <a:ext cx="7848600" cy="4267200"/>
          </a:xfrm>
        </p:spPr>
        <p:txBody>
          <a:bodyPr/>
          <a:lstStyle/>
          <a:p>
            <a:r>
              <a:rPr lang="en-US" i="1" dirty="0"/>
              <a:t>A. A slow change in the pitch of the CW signal</a:t>
            </a:r>
            <a:endParaRPr lang="en-US" dirty="0"/>
          </a:p>
          <a:p>
            <a:r>
              <a:rPr lang="en-US" i="1" dirty="0"/>
              <a:t>B. A fluttery irregular fading</a:t>
            </a:r>
            <a:endParaRPr lang="en-US" dirty="0"/>
          </a:p>
          <a:p>
            <a:r>
              <a:rPr lang="en-US" i="1" dirty="0"/>
              <a:t>C. A gradual loss of signal as the Sun rises</a:t>
            </a:r>
            <a:endParaRPr lang="en-US" dirty="0"/>
          </a:p>
          <a:p>
            <a:r>
              <a:rPr lang="en-US" i="1" dirty="0"/>
              <a:t>D. The returning echo is several Hertz lower in frequency than the transmitted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27623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E3B07  </a:t>
            </a:r>
            <a:r>
              <a:rPr lang="en-US" dirty="0" smtClean="0">
                <a:latin typeface="Arial Black" panose="020B0A04020102020204" pitchFamily="34" charset="0"/>
              </a:rPr>
              <a:t>  Which </a:t>
            </a:r>
            <a:r>
              <a:rPr lang="en-US" dirty="0">
                <a:latin typeface="Arial Black" panose="020B0A04020102020204" pitchFamily="34" charset="0"/>
              </a:rPr>
              <a:t>of the following could account for hearing an echo on the received signal of a distant station?</a:t>
            </a:r>
          </a:p>
        </p:txBody>
      </p:sp>
      <p:sp>
        <p:nvSpPr>
          <p:cNvPr id="3" name="Subtitle 2"/>
          <p:cNvSpPr>
            <a:spLocks noGrp="1"/>
          </p:cNvSpPr>
          <p:nvPr>
            <p:ph type="subTitle" idx="1"/>
          </p:nvPr>
        </p:nvSpPr>
        <p:spPr>
          <a:xfrm>
            <a:off x="762000" y="2514600"/>
            <a:ext cx="7772400" cy="3657600"/>
          </a:xfrm>
        </p:spPr>
        <p:txBody>
          <a:bodyPr/>
          <a:lstStyle/>
          <a:p>
            <a:r>
              <a:rPr lang="en-US" i="1" dirty="0"/>
              <a:t>A. High D layer absorption</a:t>
            </a:r>
            <a:endParaRPr lang="en-US" dirty="0"/>
          </a:p>
          <a:p>
            <a:r>
              <a:rPr lang="en-US" i="1" dirty="0"/>
              <a:t>B. Meteor scatter</a:t>
            </a:r>
            <a:endParaRPr lang="en-US" dirty="0"/>
          </a:p>
          <a:p>
            <a:r>
              <a:rPr lang="en-US" i="1" dirty="0"/>
              <a:t>C. Transmit frequency is higher than the MUF</a:t>
            </a:r>
            <a:endParaRPr lang="en-US" dirty="0"/>
          </a:p>
          <a:p>
            <a:r>
              <a:rPr lang="en-US" i="1" dirty="0"/>
              <a:t>D. Receipt of a signal by more than one path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665928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E3B07    Which of the following could account for hearing an echo on the received signal of a distant station?</a:t>
            </a:r>
            <a:endParaRPr lang="en-US" dirty="0"/>
          </a:p>
        </p:txBody>
      </p:sp>
      <p:sp>
        <p:nvSpPr>
          <p:cNvPr id="3" name="Subtitle 2"/>
          <p:cNvSpPr>
            <a:spLocks noGrp="1"/>
          </p:cNvSpPr>
          <p:nvPr>
            <p:ph type="subTitle" idx="1"/>
          </p:nvPr>
        </p:nvSpPr>
        <p:spPr>
          <a:xfrm>
            <a:off x="762000" y="2514600"/>
            <a:ext cx="7772400" cy="3657600"/>
          </a:xfrm>
        </p:spPr>
        <p:txBody>
          <a:bodyPr/>
          <a:lstStyle/>
          <a:p>
            <a:r>
              <a:rPr lang="en-US" i="1" dirty="0"/>
              <a:t>A. High D layer absorption</a:t>
            </a:r>
            <a:endParaRPr lang="en-US" dirty="0"/>
          </a:p>
          <a:p>
            <a:r>
              <a:rPr lang="en-US" i="1" dirty="0"/>
              <a:t>B. Meteor scatter</a:t>
            </a:r>
            <a:endParaRPr lang="en-US" dirty="0"/>
          </a:p>
          <a:p>
            <a:r>
              <a:rPr lang="en-US" i="1" dirty="0"/>
              <a:t>C. Transmit frequency is higher than the MUF</a:t>
            </a:r>
            <a:endParaRPr lang="en-US" dirty="0"/>
          </a:p>
          <a:p>
            <a:r>
              <a:rPr lang="en-US" sz="2800" b="1" i="1" dirty="0">
                <a:solidFill>
                  <a:srgbClr val="FFC000"/>
                </a:solidFill>
              </a:rPr>
              <a:t>D. Receipt of a signal by more than one path</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2014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E3B08  </a:t>
            </a:r>
            <a:r>
              <a:rPr lang="en-US" dirty="0" smtClean="0">
                <a:latin typeface="Arial Black" panose="020B0A04020102020204" pitchFamily="34" charset="0"/>
              </a:rPr>
              <a:t>   What </a:t>
            </a:r>
            <a:r>
              <a:rPr lang="en-US" dirty="0">
                <a:latin typeface="Arial Black" panose="020B0A04020102020204" pitchFamily="34" charset="0"/>
              </a:rPr>
              <a:t>type of HF propagation is probably occurring if radio signals travel along the terminator between daylight and darkness?</a:t>
            </a:r>
          </a:p>
        </p:txBody>
      </p:sp>
      <p:sp>
        <p:nvSpPr>
          <p:cNvPr id="3" name="Subtitle 2"/>
          <p:cNvSpPr>
            <a:spLocks noGrp="1"/>
          </p:cNvSpPr>
          <p:nvPr>
            <p:ph type="subTitle" idx="1"/>
          </p:nvPr>
        </p:nvSpPr>
        <p:spPr/>
        <p:txBody>
          <a:bodyPr/>
          <a:lstStyle/>
          <a:p>
            <a:r>
              <a:rPr lang="en-US" i="1" dirty="0"/>
              <a:t>A. </a:t>
            </a:r>
            <a:r>
              <a:rPr lang="en-US" i="1" dirty="0" err="1"/>
              <a:t>Transequatorial</a:t>
            </a:r>
            <a:endParaRPr lang="en-US" dirty="0"/>
          </a:p>
          <a:p>
            <a:r>
              <a:rPr lang="en-US" i="1" dirty="0"/>
              <a:t>B. Sporadic-E</a:t>
            </a:r>
            <a:endParaRPr lang="en-US" dirty="0"/>
          </a:p>
          <a:p>
            <a:r>
              <a:rPr lang="en-US" i="1" dirty="0"/>
              <a:t>C. Long-path</a:t>
            </a:r>
            <a:endParaRPr lang="en-US" dirty="0"/>
          </a:p>
          <a:p>
            <a:r>
              <a:rPr lang="en-US" i="1" dirty="0"/>
              <a:t>D. Gray-line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875750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E3B08     What type of HF propagation is probably occurring if radio signals travel along the terminator between daylight and darkness?</a:t>
            </a:r>
            <a:endParaRPr lang="en-US" dirty="0"/>
          </a:p>
        </p:txBody>
      </p:sp>
      <p:sp>
        <p:nvSpPr>
          <p:cNvPr id="3" name="Subtitle 2"/>
          <p:cNvSpPr>
            <a:spLocks noGrp="1"/>
          </p:cNvSpPr>
          <p:nvPr>
            <p:ph type="subTitle" idx="1"/>
          </p:nvPr>
        </p:nvSpPr>
        <p:spPr/>
        <p:txBody>
          <a:bodyPr/>
          <a:lstStyle/>
          <a:p>
            <a:r>
              <a:rPr lang="en-US" i="1" dirty="0"/>
              <a:t>A. </a:t>
            </a:r>
            <a:r>
              <a:rPr lang="en-US" i="1" dirty="0" err="1"/>
              <a:t>Transequatorial</a:t>
            </a:r>
            <a:endParaRPr lang="en-US" dirty="0"/>
          </a:p>
          <a:p>
            <a:r>
              <a:rPr lang="en-US" i="1" dirty="0"/>
              <a:t>B. Sporadic-E</a:t>
            </a:r>
            <a:endParaRPr lang="en-US" dirty="0"/>
          </a:p>
          <a:p>
            <a:r>
              <a:rPr lang="en-US" i="1" dirty="0"/>
              <a:t>C. Long-path</a:t>
            </a:r>
            <a:endParaRPr lang="en-US" dirty="0"/>
          </a:p>
          <a:p>
            <a:r>
              <a:rPr lang="en-US" sz="2800" b="1" i="1" dirty="0">
                <a:solidFill>
                  <a:srgbClr val="FFC000"/>
                </a:solidFill>
              </a:rPr>
              <a:t>D. Gray-line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71800"/>
            <a:ext cx="3900487" cy="299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929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E3B09 </a:t>
            </a:r>
            <a:r>
              <a:rPr lang="en-US" dirty="0" smtClean="0">
                <a:latin typeface="Arial Black" panose="020B0A04020102020204" pitchFamily="34" charset="0"/>
              </a:rPr>
              <a:t>    At </a:t>
            </a:r>
            <a:r>
              <a:rPr lang="en-US" dirty="0">
                <a:latin typeface="Arial Black" panose="020B0A04020102020204" pitchFamily="34" charset="0"/>
              </a:rPr>
              <a:t>what time of year is Sporadic E propagation most likely to occur?</a:t>
            </a:r>
          </a:p>
        </p:txBody>
      </p:sp>
      <p:sp>
        <p:nvSpPr>
          <p:cNvPr id="3" name="Subtitle 2"/>
          <p:cNvSpPr>
            <a:spLocks noGrp="1"/>
          </p:cNvSpPr>
          <p:nvPr>
            <p:ph type="subTitle" idx="1"/>
          </p:nvPr>
        </p:nvSpPr>
        <p:spPr>
          <a:xfrm>
            <a:off x="609600" y="1752600"/>
            <a:ext cx="7924800" cy="4419600"/>
          </a:xfrm>
        </p:spPr>
        <p:txBody>
          <a:bodyPr/>
          <a:lstStyle/>
          <a:p>
            <a:r>
              <a:rPr lang="en-US" i="1" dirty="0"/>
              <a:t>A. Around the solstices, especially the summer solstice</a:t>
            </a:r>
          </a:p>
          <a:p>
            <a:r>
              <a:rPr lang="en-US" i="1" dirty="0"/>
              <a:t>B. Around the solstices, especially the winter solstice</a:t>
            </a:r>
          </a:p>
          <a:p>
            <a:r>
              <a:rPr lang="en-US" i="1" dirty="0"/>
              <a:t>C. Around the equinoxes, especially the spring equinox</a:t>
            </a:r>
          </a:p>
          <a:p>
            <a:r>
              <a:rPr lang="en-US" i="1" dirty="0"/>
              <a:t>D. Around the equinoxes, especially the fall equinox</a:t>
            </a:r>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62572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E3B09 </a:t>
            </a:r>
            <a:r>
              <a:rPr lang="en-US" dirty="0" smtClean="0">
                <a:latin typeface="Arial Black" panose="020B0A04020102020204" pitchFamily="34" charset="0"/>
              </a:rPr>
              <a:t>    At </a:t>
            </a:r>
            <a:r>
              <a:rPr lang="en-US" dirty="0">
                <a:latin typeface="Arial Black" panose="020B0A04020102020204" pitchFamily="34" charset="0"/>
              </a:rPr>
              <a:t>what time of year is Sporadic E propagation most likely to occur?</a:t>
            </a:r>
          </a:p>
        </p:txBody>
      </p:sp>
      <p:sp>
        <p:nvSpPr>
          <p:cNvPr id="3" name="Subtitle 2"/>
          <p:cNvSpPr>
            <a:spLocks noGrp="1"/>
          </p:cNvSpPr>
          <p:nvPr>
            <p:ph type="subTitle" idx="1"/>
          </p:nvPr>
        </p:nvSpPr>
        <p:spPr>
          <a:xfrm>
            <a:off x="609600" y="1752600"/>
            <a:ext cx="7924800" cy="4419600"/>
          </a:xfrm>
        </p:spPr>
        <p:txBody>
          <a:bodyPr/>
          <a:lstStyle/>
          <a:p>
            <a:r>
              <a:rPr lang="en-US" sz="2800" b="1" i="1" dirty="0">
                <a:solidFill>
                  <a:srgbClr val="FFC000"/>
                </a:solidFill>
              </a:rPr>
              <a:t>A. Around the solstices, especially the summer solstice</a:t>
            </a:r>
          </a:p>
          <a:p>
            <a:r>
              <a:rPr lang="en-US" i="1" dirty="0"/>
              <a:t>B. Around the solstices, especially the winter solstice</a:t>
            </a:r>
          </a:p>
          <a:p>
            <a:r>
              <a:rPr lang="en-US" i="1" dirty="0"/>
              <a:t>C. Around the equinoxes, especially the spring equinox</a:t>
            </a:r>
          </a:p>
          <a:p>
            <a:r>
              <a:rPr lang="en-US" i="1" dirty="0"/>
              <a:t>D. Around the equinoxes, especially the fall equinox</a:t>
            </a:r>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672681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E3B10  </a:t>
            </a:r>
            <a:r>
              <a:rPr lang="en-US" dirty="0" smtClean="0">
                <a:latin typeface="Arial Black" panose="020B0A04020102020204" pitchFamily="34" charset="0"/>
              </a:rPr>
              <a:t>  What </a:t>
            </a:r>
            <a:r>
              <a:rPr lang="en-US" dirty="0">
                <a:latin typeface="Arial Black" panose="020B0A04020102020204" pitchFamily="34" charset="0"/>
              </a:rPr>
              <a:t>is the cause of gray-line propagation?</a:t>
            </a:r>
          </a:p>
        </p:txBody>
      </p:sp>
      <p:sp>
        <p:nvSpPr>
          <p:cNvPr id="3" name="Subtitle 2"/>
          <p:cNvSpPr>
            <a:spLocks noGrp="1"/>
          </p:cNvSpPr>
          <p:nvPr>
            <p:ph type="subTitle" idx="1"/>
          </p:nvPr>
        </p:nvSpPr>
        <p:spPr>
          <a:xfrm>
            <a:off x="762000" y="1676400"/>
            <a:ext cx="7772400" cy="4495800"/>
          </a:xfrm>
        </p:spPr>
        <p:txBody>
          <a:bodyPr>
            <a:normAutofit/>
          </a:bodyPr>
          <a:lstStyle/>
          <a:p>
            <a:r>
              <a:rPr lang="en-US" i="1" dirty="0"/>
              <a:t>A. At midday, the Sun </a:t>
            </a:r>
            <a:r>
              <a:rPr lang="en-US" i="1" dirty="0" smtClean="0"/>
              <a:t>super heats directly the </a:t>
            </a:r>
            <a:r>
              <a:rPr lang="en-US" i="1" dirty="0"/>
              <a:t>ionosphere causing increased refraction of radio waves</a:t>
            </a:r>
            <a:endParaRPr lang="en-US" dirty="0"/>
          </a:p>
          <a:p>
            <a:r>
              <a:rPr lang="en-US" i="1" dirty="0"/>
              <a:t>B. At </a:t>
            </a:r>
            <a:r>
              <a:rPr lang="en-US" i="1" dirty="0" smtClean="0"/>
              <a:t>twilight and sunrise, </a:t>
            </a:r>
            <a:r>
              <a:rPr lang="en-US" i="1" dirty="0"/>
              <a:t>D-layer absorption </a:t>
            </a:r>
            <a:r>
              <a:rPr lang="en-US" i="1" dirty="0" smtClean="0"/>
              <a:t>is low </a:t>
            </a:r>
            <a:r>
              <a:rPr lang="en-US" i="1" dirty="0"/>
              <a:t>while E-layer and F-layer propagation </a:t>
            </a:r>
            <a:r>
              <a:rPr lang="en-US" i="1" dirty="0" smtClean="0"/>
              <a:t>remains high </a:t>
            </a:r>
            <a:endParaRPr lang="en-US" dirty="0"/>
          </a:p>
          <a:p>
            <a:r>
              <a:rPr lang="en-US" i="1" dirty="0"/>
              <a:t>C. In darkness, solar absorption drops greatly while atmospheric ionization remains steady</a:t>
            </a:r>
            <a:endParaRPr lang="en-US" dirty="0"/>
          </a:p>
          <a:p>
            <a:r>
              <a:rPr lang="en-US" i="1" dirty="0"/>
              <a:t>D. At mid afternoon, the Sun heats the ionosphere decreasing radio wave refraction and the MUF</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90253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E3B10  </a:t>
            </a:r>
            <a:r>
              <a:rPr lang="en-US" dirty="0" smtClean="0">
                <a:latin typeface="Arial Black" panose="020B0A04020102020204" pitchFamily="34" charset="0"/>
              </a:rPr>
              <a:t>  What </a:t>
            </a:r>
            <a:r>
              <a:rPr lang="en-US" dirty="0">
                <a:latin typeface="Arial Black" panose="020B0A04020102020204" pitchFamily="34" charset="0"/>
              </a:rPr>
              <a:t>is the cause of gray-line propagation?</a:t>
            </a:r>
          </a:p>
        </p:txBody>
      </p:sp>
      <p:sp>
        <p:nvSpPr>
          <p:cNvPr id="3" name="Subtitle 2"/>
          <p:cNvSpPr>
            <a:spLocks noGrp="1"/>
          </p:cNvSpPr>
          <p:nvPr>
            <p:ph type="subTitle" idx="1"/>
          </p:nvPr>
        </p:nvSpPr>
        <p:spPr>
          <a:xfrm>
            <a:off x="762000" y="1676400"/>
            <a:ext cx="7772400" cy="4495800"/>
          </a:xfrm>
        </p:spPr>
        <p:txBody>
          <a:bodyPr>
            <a:normAutofit/>
          </a:bodyPr>
          <a:lstStyle/>
          <a:p>
            <a:r>
              <a:rPr lang="en-US" i="1" dirty="0"/>
              <a:t>A. At midday, the Sun </a:t>
            </a:r>
            <a:r>
              <a:rPr lang="en-US" i="1" dirty="0" smtClean="0"/>
              <a:t>super heats directly the </a:t>
            </a:r>
            <a:r>
              <a:rPr lang="en-US" i="1" dirty="0"/>
              <a:t>ionosphere causing increased refraction of radio waves</a:t>
            </a:r>
          </a:p>
          <a:p>
            <a:r>
              <a:rPr lang="en-US" sz="2800" b="1" i="1" dirty="0">
                <a:solidFill>
                  <a:srgbClr val="FFC000"/>
                </a:solidFill>
              </a:rPr>
              <a:t>B. At </a:t>
            </a:r>
            <a:r>
              <a:rPr lang="en-US" sz="2800" b="1" i="1" dirty="0" smtClean="0">
                <a:solidFill>
                  <a:srgbClr val="FFC000"/>
                </a:solidFill>
              </a:rPr>
              <a:t>twilight and sunrise, </a:t>
            </a:r>
            <a:r>
              <a:rPr lang="en-US" sz="2800" b="1" i="1" dirty="0">
                <a:solidFill>
                  <a:srgbClr val="FFC000"/>
                </a:solidFill>
              </a:rPr>
              <a:t>D-layer absorption </a:t>
            </a:r>
            <a:r>
              <a:rPr lang="en-US" sz="2800" b="1" i="1" dirty="0" smtClean="0">
                <a:solidFill>
                  <a:srgbClr val="FFC000"/>
                </a:solidFill>
              </a:rPr>
              <a:t>is low </a:t>
            </a:r>
            <a:r>
              <a:rPr lang="en-US" sz="2800" b="1" i="1" dirty="0">
                <a:solidFill>
                  <a:srgbClr val="FFC000"/>
                </a:solidFill>
              </a:rPr>
              <a:t>while E-layer and F-layer propagation </a:t>
            </a:r>
            <a:r>
              <a:rPr lang="en-US" sz="2800" b="1" i="1" dirty="0" smtClean="0">
                <a:solidFill>
                  <a:srgbClr val="FFC000"/>
                </a:solidFill>
              </a:rPr>
              <a:t>remains high </a:t>
            </a:r>
            <a:endParaRPr lang="en-US" sz="2800" b="1" i="1" dirty="0">
              <a:solidFill>
                <a:srgbClr val="FFC000"/>
              </a:solidFill>
            </a:endParaRPr>
          </a:p>
          <a:p>
            <a:r>
              <a:rPr lang="en-US" i="1" dirty="0"/>
              <a:t>C. In darkness, solar absorption drops greatly while atmospheric ionization remains steady</a:t>
            </a:r>
          </a:p>
          <a:p>
            <a:r>
              <a:rPr lang="en-US" i="1" dirty="0"/>
              <a:t>D. At mid afternoon, the Sun heats the ionosphere decreasing radio wave refraction and the MUF</a:t>
            </a:r>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777507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E3B11 </a:t>
            </a:r>
            <a:r>
              <a:rPr lang="en-US" dirty="0" smtClean="0">
                <a:latin typeface="Arial Black" panose="020B0A04020102020204" pitchFamily="34" charset="0"/>
              </a:rPr>
              <a:t>   At </a:t>
            </a:r>
            <a:r>
              <a:rPr lang="en-US" dirty="0">
                <a:latin typeface="Arial Black" panose="020B0A04020102020204" pitchFamily="34" charset="0"/>
              </a:rPr>
              <a:t>what time of day is Sporadic-E propagation most likely to occur?</a:t>
            </a:r>
          </a:p>
        </p:txBody>
      </p:sp>
      <p:sp>
        <p:nvSpPr>
          <p:cNvPr id="3" name="Subtitle 2"/>
          <p:cNvSpPr>
            <a:spLocks noGrp="1"/>
          </p:cNvSpPr>
          <p:nvPr>
            <p:ph type="subTitle" idx="1"/>
          </p:nvPr>
        </p:nvSpPr>
        <p:spPr>
          <a:xfrm>
            <a:off x="762000" y="2133600"/>
            <a:ext cx="7772400" cy="4038600"/>
          </a:xfrm>
        </p:spPr>
        <p:txBody>
          <a:bodyPr>
            <a:normAutofit/>
          </a:bodyPr>
          <a:lstStyle/>
          <a:p>
            <a:r>
              <a:rPr lang="en-US" i="1" dirty="0"/>
              <a:t>A. Around sunset</a:t>
            </a:r>
          </a:p>
          <a:p>
            <a:r>
              <a:rPr lang="en-US" i="1" dirty="0"/>
              <a:t>B. Around sunrise</a:t>
            </a:r>
          </a:p>
          <a:p>
            <a:r>
              <a:rPr lang="en-US" i="1" dirty="0"/>
              <a:t>C. Early evening</a:t>
            </a:r>
          </a:p>
          <a:p>
            <a:r>
              <a:rPr lang="en-US" i="1" dirty="0"/>
              <a:t>D. Any time</a:t>
            </a:r>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0121557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E3B11 </a:t>
            </a:r>
            <a:r>
              <a:rPr lang="en-US" dirty="0" smtClean="0">
                <a:latin typeface="Arial Black" panose="020B0A04020102020204" pitchFamily="34" charset="0"/>
              </a:rPr>
              <a:t>   At </a:t>
            </a:r>
            <a:r>
              <a:rPr lang="en-US" dirty="0">
                <a:latin typeface="Arial Black" panose="020B0A04020102020204" pitchFamily="34" charset="0"/>
              </a:rPr>
              <a:t>what time of day is Sporadic-E propagation most likely to occur?</a:t>
            </a:r>
          </a:p>
        </p:txBody>
      </p:sp>
      <p:sp>
        <p:nvSpPr>
          <p:cNvPr id="3" name="Subtitle 2"/>
          <p:cNvSpPr>
            <a:spLocks noGrp="1"/>
          </p:cNvSpPr>
          <p:nvPr>
            <p:ph type="subTitle" idx="1"/>
          </p:nvPr>
        </p:nvSpPr>
        <p:spPr>
          <a:xfrm>
            <a:off x="762000" y="2133600"/>
            <a:ext cx="7772400" cy="4038600"/>
          </a:xfrm>
        </p:spPr>
        <p:txBody>
          <a:bodyPr>
            <a:normAutofit/>
          </a:bodyPr>
          <a:lstStyle/>
          <a:p>
            <a:r>
              <a:rPr lang="en-US" i="1" dirty="0"/>
              <a:t>A. Around sunset</a:t>
            </a:r>
          </a:p>
          <a:p>
            <a:r>
              <a:rPr lang="en-US" i="1" dirty="0"/>
              <a:t>B. Around sunrise</a:t>
            </a:r>
          </a:p>
          <a:p>
            <a:r>
              <a:rPr lang="en-US" i="1" dirty="0"/>
              <a:t>C. Early evening</a:t>
            </a:r>
          </a:p>
          <a:p>
            <a:r>
              <a:rPr lang="en-US" sz="2800" b="1" i="1" dirty="0">
                <a:solidFill>
                  <a:srgbClr val="FFC000"/>
                </a:solidFill>
              </a:rPr>
              <a:t>D. Any time</a:t>
            </a:r>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3680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E3A02    What characterizes </a:t>
            </a:r>
            <a:r>
              <a:rPr lang="en-US" dirty="0" err="1">
                <a:latin typeface="Arial Black" panose="020B0A04020102020204" pitchFamily="34" charset="0"/>
              </a:rPr>
              <a:t>libration</a:t>
            </a:r>
            <a:r>
              <a:rPr lang="en-US" dirty="0">
                <a:latin typeface="Arial Black" panose="020B0A04020102020204" pitchFamily="34" charset="0"/>
              </a:rPr>
              <a:t> fading of an EME signal?</a:t>
            </a:r>
            <a:endParaRPr lang="en-US" dirty="0"/>
          </a:p>
        </p:txBody>
      </p:sp>
      <p:sp>
        <p:nvSpPr>
          <p:cNvPr id="3" name="Subtitle 2"/>
          <p:cNvSpPr>
            <a:spLocks noGrp="1"/>
          </p:cNvSpPr>
          <p:nvPr>
            <p:ph type="subTitle" idx="1"/>
          </p:nvPr>
        </p:nvSpPr>
        <p:spPr>
          <a:xfrm>
            <a:off x="685800" y="1905000"/>
            <a:ext cx="7848600" cy="4267200"/>
          </a:xfrm>
        </p:spPr>
        <p:txBody>
          <a:bodyPr/>
          <a:lstStyle/>
          <a:p>
            <a:r>
              <a:rPr lang="en-US" i="1" dirty="0"/>
              <a:t>A. A slow change in the pitch of the CW signal</a:t>
            </a:r>
            <a:endParaRPr lang="en-US" dirty="0"/>
          </a:p>
          <a:p>
            <a:r>
              <a:rPr lang="en-US" sz="2800" b="1" i="1" dirty="0">
                <a:solidFill>
                  <a:srgbClr val="FFC000"/>
                </a:solidFill>
              </a:rPr>
              <a:t>B. A fluttery irregular fading</a:t>
            </a:r>
            <a:endParaRPr lang="en-US" sz="2800" b="1" dirty="0">
              <a:solidFill>
                <a:srgbClr val="FFC000"/>
              </a:solidFill>
            </a:endParaRPr>
          </a:p>
          <a:p>
            <a:r>
              <a:rPr lang="en-US" i="1" dirty="0"/>
              <a:t>C. A gradual loss of signal as the Sun rises</a:t>
            </a:r>
            <a:endParaRPr lang="en-US" dirty="0"/>
          </a:p>
          <a:p>
            <a:r>
              <a:rPr lang="en-US" i="1" dirty="0"/>
              <a:t>D. The returning echo is several Hertz lower in frequency than the transmitted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56614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E3B12 </a:t>
            </a:r>
            <a:r>
              <a:rPr lang="en-US" dirty="0" smtClean="0">
                <a:latin typeface="Arial Black" panose="020B0A04020102020204" pitchFamily="34" charset="0"/>
              </a:rPr>
              <a:t>    What </a:t>
            </a:r>
            <a:r>
              <a:rPr lang="en-US" dirty="0">
                <a:latin typeface="Arial Black" panose="020B0A04020102020204" pitchFamily="34" charset="0"/>
              </a:rPr>
              <a:t>is the primary characteristic of chordal hop propagation?</a:t>
            </a:r>
          </a:p>
        </p:txBody>
      </p:sp>
      <p:sp>
        <p:nvSpPr>
          <p:cNvPr id="3" name="Subtitle 2"/>
          <p:cNvSpPr>
            <a:spLocks noGrp="1"/>
          </p:cNvSpPr>
          <p:nvPr>
            <p:ph type="subTitle" idx="1"/>
          </p:nvPr>
        </p:nvSpPr>
        <p:spPr>
          <a:xfrm>
            <a:off x="838200" y="1981200"/>
            <a:ext cx="7620000" cy="4191000"/>
          </a:xfrm>
        </p:spPr>
        <p:txBody>
          <a:bodyPr/>
          <a:lstStyle/>
          <a:p>
            <a:r>
              <a:rPr lang="en-US" i="1" dirty="0"/>
              <a:t>A. Propagation away from the great circle bearing between stations</a:t>
            </a:r>
          </a:p>
          <a:p>
            <a:r>
              <a:rPr lang="en-US" i="1" dirty="0"/>
              <a:t>B. Successive ionospheric reflections without an intermediate reflection from the ground</a:t>
            </a:r>
          </a:p>
          <a:p>
            <a:r>
              <a:rPr lang="en-US" i="1" dirty="0"/>
              <a:t>C. Propagation across the geomagnetic equator</a:t>
            </a:r>
          </a:p>
          <a:p>
            <a:r>
              <a:rPr lang="en-US" i="1" dirty="0"/>
              <a:t>D. Signals reflected back toward the transmitting station</a:t>
            </a:r>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655328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E3B12 </a:t>
            </a:r>
            <a:r>
              <a:rPr lang="en-US" dirty="0" smtClean="0">
                <a:latin typeface="Arial Black" panose="020B0A04020102020204" pitchFamily="34" charset="0"/>
              </a:rPr>
              <a:t>    What </a:t>
            </a:r>
            <a:r>
              <a:rPr lang="en-US" dirty="0">
                <a:latin typeface="Arial Black" panose="020B0A04020102020204" pitchFamily="34" charset="0"/>
              </a:rPr>
              <a:t>is the primary characteristic of chordal hop propagation?</a:t>
            </a:r>
          </a:p>
        </p:txBody>
      </p:sp>
      <p:sp>
        <p:nvSpPr>
          <p:cNvPr id="3" name="Subtitle 2"/>
          <p:cNvSpPr>
            <a:spLocks noGrp="1"/>
          </p:cNvSpPr>
          <p:nvPr>
            <p:ph type="subTitle" idx="1"/>
          </p:nvPr>
        </p:nvSpPr>
        <p:spPr>
          <a:xfrm>
            <a:off x="838200" y="1981200"/>
            <a:ext cx="7620000" cy="4191000"/>
          </a:xfrm>
        </p:spPr>
        <p:txBody>
          <a:bodyPr/>
          <a:lstStyle/>
          <a:p>
            <a:r>
              <a:rPr lang="en-US" i="1" dirty="0"/>
              <a:t>A. Propagation away from the great circle bearing between stations</a:t>
            </a:r>
          </a:p>
          <a:p>
            <a:r>
              <a:rPr lang="en-US" sz="2800" b="1" i="1" dirty="0">
                <a:solidFill>
                  <a:srgbClr val="FFC000"/>
                </a:solidFill>
              </a:rPr>
              <a:t>B. Successive ionospheric reflections without an intermediate reflection from the ground</a:t>
            </a:r>
          </a:p>
          <a:p>
            <a:r>
              <a:rPr lang="en-US" i="1" dirty="0"/>
              <a:t>C. Propagation across the geomagnetic equator</a:t>
            </a:r>
          </a:p>
          <a:p>
            <a:r>
              <a:rPr lang="en-US" i="1" dirty="0"/>
              <a:t>D. Signals reflected back toward the transmitting station</a:t>
            </a:r>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4027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E3B13 </a:t>
            </a:r>
            <a:r>
              <a:rPr lang="en-US" dirty="0" smtClean="0">
                <a:latin typeface="Arial Black" panose="020B0A04020102020204" pitchFamily="34" charset="0"/>
              </a:rPr>
              <a:t>    Why </a:t>
            </a:r>
            <a:r>
              <a:rPr lang="en-US" dirty="0">
                <a:latin typeface="Arial Black" panose="020B0A04020102020204" pitchFamily="34" charset="0"/>
              </a:rPr>
              <a:t>is chordal hop propagation desirable?</a:t>
            </a:r>
          </a:p>
        </p:txBody>
      </p:sp>
      <p:sp>
        <p:nvSpPr>
          <p:cNvPr id="3" name="Subtitle 2"/>
          <p:cNvSpPr>
            <a:spLocks noGrp="1"/>
          </p:cNvSpPr>
          <p:nvPr>
            <p:ph type="subTitle" idx="1"/>
          </p:nvPr>
        </p:nvSpPr>
        <p:spPr>
          <a:xfrm>
            <a:off x="838200" y="1905000"/>
            <a:ext cx="7620000" cy="4267200"/>
          </a:xfrm>
        </p:spPr>
        <p:txBody>
          <a:bodyPr/>
          <a:lstStyle/>
          <a:p>
            <a:r>
              <a:rPr lang="en-US" dirty="0"/>
              <a:t>A. The signal experiences less loss along the path compared to normal skip propagation</a:t>
            </a:r>
          </a:p>
          <a:p>
            <a:r>
              <a:rPr lang="en-US" dirty="0"/>
              <a:t>B. The MUF for chordal hop propagation is much lower than for normal skip propagation</a:t>
            </a:r>
          </a:p>
          <a:p>
            <a:r>
              <a:rPr lang="en-US" dirty="0"/>
              <a:t>C. Atmospheric noise is lower in the direction of chordal hop propagation</a:t>
            </a:r>
          </a:p>
          <a:p>
            <a:r>
              <a:rPr lang="en-US" dirty="0"/>
              <a:t>D. Signals travel faster along ionospheric chords</a:t>
            </a:r>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137060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E3B13 </a:t>
            </a:r>
            <a:r>
              <a:rPr lang="en-US" dirty="0" smtClean="0">
                <a:latin typeface="Arial Black" panose="020B0A04020102020204" pitchFamily="34" charset="0"/>
              </a:rPr>
              <a:t>    Why </a:t>
            </a:r>
            <a:r>
              <a:rPr lang="en-US" dirty="0">
                <a:latin typeface="Arial Black" panose="020B0A04020102020204" pitchFamily="34" charset="0"/>
              </a:rPr>
              <a:t>is chordal hop propagation desirable?</a:t>
            </a:r>
          </a:p>
        </p:txBody>
      </p:sp>
      <p:sp>
        <p:nvSpPr>
          <p:cNvPr id="3" name="Subtitle 2"/>
          <p:cNvSpPr>
            <a:spLocks noGrp="1"/>
          </p:cNvSpPr>
          <p:nvPr>
            <p:ph type="subTitle" idx="1"/>
          </p:nvPr>
        </p:nvSpPr>
        <p:spPr>
          <a:xfrm>
            <a:off x="838200" y="1905000"/>
            <a:ext cx="7620000" cy="4267200"/>
          </a:xfrm>
        </p:spPr>
        <p:txBody>
          <a:bodyPr/>
          <a:lstStyle/>
          <a:p>
            <a:r>
              <a:rPr lang="en-US" sz="2800" b="1" i="1" dirty="0">
                <a:solidFill>
                  <a:srgbClr val="FFC000"/>
                </a:solidFill>
              </a:rPr>
              <a:t>A. The signal experiences less loss along the path compared to normal skip propagation</a:t>
            </a:r>
          </a:p>
          <a:p>
            <a:r>
              <a:rPr lang="en-US" i="1" dirty="0"/>
              <a:t>B. The MUF for chordal hop propagation is much lower than for normal skip propagation</a:t>
            </a:r>
          </a:p>
          <a:p>
            <a:r>
              <a:rPr lang="en-US" i="1" dirty="0"/>
              <a:t>C. Atmospheric noise is lower in the direction of chordal hop propagation</a:t>
            </a:r>
          </a:p>
          <a:p>
            <a:r>
              <a:rPr lang="en-US" i="1" dirty="0"/>
              <a:t>D. Signals travel faster along ionospheric chords</a:t>
            </a:r>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4740271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E3B14 </a:t>
            </a:r>
            <a:r>
              <a:rPr lang="en-US" dirty="0" smtClean="0">
                <a:latin typeface="Arial Black" panose="020B0A04020102020204" pitchFamily="34" charset="0"/>
              </a:rPr>
              <a:t>    What </a:t>
            </a:r>
            <a:r>
              <a:rPr lang="en-US" dirty="0">
                <a:latin typeface="Arial Black" panose="020B0A04020102020204" pitchFamily="34" charset="0"/>
              </a:rPr>
              <a:t>happens to linearly polarized radio waves that split into ordinary and extraordinary waves in the ionosphere?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They are bent toward the magnetic poles</a:t>
            </a:r>
          </a:p>
          <a:p>
            <a:r>
              <a:rPr lang="en-US" i="1" dirty="0"/>
              <a:t>B. Their polarization is randomly modified</a:t>
            </a:r>
          </a:p>
          <a:p>
            <a:r>
              <a:rPr lang="en-US" i="1" dirty="0"/>
              <a:t>C. They become elliptically polarized</a:t>
            </a:r>
          </a:p>
          <a:p>
            <a:r>
              <a:rPr lang="en-US" i="1" dirty="0"/>
              <a:t>D. They become phase-locked</a:t>
            </a:r>
          </a:p>
          <a:p>
            <a:r>
              <a:rPr lang="en-US" i="1" dirty="0"/>
              <a:t>~~</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682586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E3B14 </a:t>
            </a:r>
            <a:r>
              <a:rPr lang="en-US" dirty="0" smtClean="0">
                <a:latin typeface="Arial Black" panose="020B0A04020102020204" pitchFamily="34" charset="0"/>
              </a:rPr>
              <a:t>    What </a:t>
            </a:r>
            <a:r>
              <a:rPr lang="en-US" dirty="0">
                <a:latin typeface="Arial Black" panose="020B0A04020102020204" pitchFamily="34" charset="0"/>
              </a:rPr>
              <a:t>happens to linearly polarized radio waves that split into ordinary and extraordinary waves in the ionosphere?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They are bent toward the magnetic poles</a:t>
            </a:r>
          </a:p>
          <a:p>
            <a:r>
              <a:rPr lang="en-US" i="1" dirty="0"/>
              <a:t>B. Their polarization is randomly modified</a:t>
            </a:r>
            <a:endParaRPr lang="en-US" sz="2800" b="1" i="1" dirty="0">
              <a:solidFill>
                <a:srgbClr val="FFC000"/>
              </a:solidFill>
            </a:endParaRPr>
          </a:p>
          <a:p>
            <a:r>
              <a:rPr lang="en-US" sz="2800" b="1" i="1" dirty="0">
                <a:solidFill>
                  <a:srgbClr val="FFC000"/>
                </a:solidFill>
              </a:rPr>
              <a:t>C. They become elliptically polarized</a:t>
            </a:r>
          </a:p>
          <a:p>
            <a:r>
              <a:rPr lang="en-US" i="1" dirty="0"/>
              <a:t>D. They become phase-locked</a:t>
            </a:r>
          </a:p>
          <a:p>
            <a:r>
              <a:rPr lang="en-US" i="1" dirty="0"/>
              <a:t>~~</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55377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E3C Propagation </a:t>
            </a:r>
          </a:p>
        </p:txBody>
      </p:sp>
      <p:sp>
        <p:nvSpPr>
          <p:cNvPr id="3" name="Subtitle 2"/>
          <p:cNvSpPr>
            <a:spLocks noGrp="1"/>
          </p:cNvSpPr>
          <p:nvPr>
            <p:ph type="subTitle" idx="1"/>
          </p:nvPr>
        </p:nvSpPr>
        <p:spPr/>
        <p:txBody>
          <a:bodyPr/>
          <a:lstStyle/>
          <a:p>
            <a:r>
              <a:rPr lang="en-US" dirty="0" smtClean="0"/>
              <a:t>Radio-path </a:t>
            </a:r>
            <a:r>
              <a:rPr lang="en-US" dirty="0"/>
              <a:t>horizon; less common propagation modes; propagation prediction techniques and modeling; space weather parameters and amateur radio</a:t>
            </a:r>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265257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E3C01 </a:t>
            </a:r>
            <a:r>
              <a:rPr lang="en-US" dirty="0" smtClean="0">
                <a:latin typeface="Arial Black" panose="020B0A04020102020204" pitchFamily="34" charset="0"/>
              </a:rPr>
              <a:t>   What </a:t>
            </a:r>
            <a:r>
              <a:rPr lang="en-US" dirty="0">
                <a:latin typeface="Arial Black" panose="020B0A04020102020204" pitchFamily="34" charset="0"/>
              </a:rPr>
              <a:t>does the term ray tracing describe in regard to radio communications?</a:t>
            </a:r>
          </a:p>
        </p:txBody>
      </p:sp>
      <p:sp>
        <p:nvSpPr>
          <p:cNvPr id="3" name="Subtitle 2"/>
          <p:cNvSpPr>
            <a:spLocks noGrp="1"/>
          </p:cNvSpPr>
          <p:nvPr>
            <p:ph type="subTitle" idx="1"/>
          </p:nvPr>
        </p:nvSpPr>
        <p:spPr>
          <a:xfrm>
            <a:off x="533400" y="2362200"/>
            <a:ext cx="7924800" cy="3810000"/>
          </a:xfrm>
        </p:spPr>
        <p:txBody>
          <a:bodyPr/>
          <a:lstStyle/>
          <a:p>
            <a:r>
              <a:rPr lang="en-US" i="1" dirty="0"/>
              <a:t>A. The process in which an electronic display presents a pattern</a:t>
            </a:r>
          </a:p>
          <a:p>
            <a:r>
              <a:rPr lang="en-US" i="1" dirty="0"/>
              <a:t>B. Modeling a radio wave's path through the ionosphere</a:t>
            </a:r>
          </a:p>
          <a:p>
            <a:r>
              <a:rPr lang="en-US" i="1" dirty="0"/>
              <a:t>C. Determining the radiation pattern from an array of antennas</a:t>
            </a:r>
          </a:p>
          <a:p>
            <a:r>
              <a:rPr lang="en-US" i="1" dirty="0"/>
              <a:t>D. Evaluating high voltage sources for X-Rays</a:t>
            </a:r>
          </a:p>
        </p:txBody>
      </p:sp>
      <p:sp>
        <p:nvSpPr>
          <p:cNvPr id="4" name="Slide Number Placeholder 3"/>
          <p:cNvSpPr>
            <a:spLocks noGrp="1"/>
          </p:cNvSpPr>
          <p:nvPr>
            <p:ph type="sldNum" sz="quarter" idx="12"/>
          </p:nvPr>
        </p:nvSpPr>
        <p:spPr/>
        <p:txBody>
          <a:bodyPr/>
          <a:lstStyle/>
          <a:p>
            <a:fld id="{5A2483EB-AB9C-40AC-9AA1-C2AD9590A9DB}" type="slidenum">
              <a:rPr lang="en-US" smtClean="0"/>
              <a:t>67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50531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E3C01 </a:t>
            </a:r>
            <a:r>
              <a:rPr lang="en-US" dirty="0" smtClean="0">
                <a:latin typeface="Arial Black" panose="020B0A04020102020204" pitchFamily="34" charset="0"/>
              </a:rPr>
              <a:t>   What </a:t>
            </a:r>
            <a:r>
              <a:rPr lang="en-US" dirty="0">
                <a:latin typeface="Arial Black" panose="020B0A04020102020204" pitchFamily="34" charset="0"/>
              </a:rPr>
              <a:t>does the term ray tracing describe in regard to radio communications?</a:t>
            </a:r>
          </a:p>
        </p:txBody>
      </p:sp>
      <p:sp>
        <p:nvSpPr>
          <p:cNvPr id="3" name="Subtitle 2"/>
          <p:cNvSpPr>
            <a:spLocks noGrp="1"/>
          </p:cNvSpPr>
          <p:nvPr>
            <p:ph type="subTitle" idx="1"/>
          </p:nvPr>
        </p:nvSpPr>
        <p:spPr>
          <a:xfrm>
            <a:off x="533400" y="2362200"/>
            <a:ext cx="7924800" cy="3810000"/>
          </a:xfrm>
        </p:spPr>
        <p:txBody>
          <a:bodyPr/>
          <a:lstStyle/>
          <a:p>
            <a:r>
              <a:rPr lang="en-US" i="1" dirty="0"/>
              <a:t>A. The process in which an electronic display presents a pattern</a:t>
            </a:r>
          </a:p>
          <a:p>
            <a:r>
              <a:rPr lang="en-US" sz="2800" b="1" i="1" dirty="0">
                <a:solidFill>
                  <a:srgbClr val="FFC000"/>
                </a:solidFill>
              </a:rPr>
              <a:t>B. Modeling a radio wave's path through the ionosphere</a:t>
            </a:r>
          </a:p>
          <a:p>
            <a:r>
              <a:rPr lang="en-US" i="1" dirty="0"/>
              <a:t>C. Determining the radiation pattern from an array of antennas</a:t>
            </a:r>
          </a:p>
          <a:p>
            <a:r>
              <a:rPr lang="en-US" i="1" dirty="0"/>
              <a:t>D. Evaluating high voltage sources for X-Rays</a:t>
            </a:r>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3396353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E3C02 </a:t>
            </a:r>
            <a:r>
              <a:rPr lang="en-US" dirty="0" smtClean="0">
                <a:latin typeface="Arial Black" panose="020B0A04020102020204" pitchFamily="34" charset="0"/>
              </a:rPr>
              <a:t>   What </a:t>
            </a:r>
            <a:r>
              <a:rPr lang="en-US" dirty="0">
                <a:latin typeface="Arial Black" panose="020B0A04020102020204" pitchFamily="34" charset="0"/>
              </a:rPr>
              <a:t>is indicated by a rising A or K index?</a:t>
            </a:r>
          </a:p>
        </p:txBody>
      </p:sp>
      <p:sp>
        <p:nvSpPr>
          <p:cNvPr id="3" name="Subtitle 2"/>
          <p:cNvSpPr>
            <a:spLocks noGrp="1"/>
          </p:cNvSpPr>
          <p:nvPr>
            <p:ph type="subTitle" idx="1"/>
          </p:nvPr>
        </p:nvSpPr>
        <p:spPr>
          <a:xfrm>
            <a:off x="533400" y="2362200"/>
            <a:ext cx="7924800" cy="3810000"/>
          </a:xfrm>
        </p:spPr>
        <p:txBody>
          <a:bodyPr/>
          <a:lstStyle/>
          <a:p>
            <a:r>
              <a:rPr lang="en-US" i="1" dirty="0"/>
              <a:t>A. Increasing disruption of the geomagnetic field</a:t>
            </a:r>
          </a:p>
          <a:p>
            <a:r>
              <a:rPr lang="en-US" i="1" dirty="0"/>
              <a:t>B. Decreasing disruption of the geomagnetic field</a:t>
            </a:r>
          </a:p>
          <a:p>
            <a:r>
              <a:rPr lang="en-US" i="1" dirty="0"/>
              <a:t>C. Higher levels of solar UV radiation</a:t>
            </a:r>
          </a:p>
          <a:p>
            <a:r>
              <a:rPr lang="en-US" i="1" dirty="0"/>
              <a:t>D. An increase in the critical frequency</a:t>
            </a:r>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9734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E3A03    When </a:t>
            </a:r>
            <a:r>
              <a:rPr lang="en-US" dirty="0">
                <a:latin typeface="Arial Black" panose="020B0A04020102020204" pitchFamily="34" charset="0"/>
              </a:rPr>
              <a:t>scheduling EME contacts, which of these conditions will generally result in the least path loss?</a:t>
            </a:r>
          </a:p>
        </p:txBody>
      </p:sp>
      <p:sp>
        <p:nvSpPr>
          <p:cNvPr id="3" name="Subtitle 2"/>
          <p:cNvSpPr>
            <a:spLocks noGrp="1"/>
          </p:cNvSpPr>
          <p:nvPr>
            <p:ph type="subTitle" idx="1"/>
          </p:nvPr>
        </p:nvSpPr>
        <p:spPr/>
        <p:txBody>
          <a:bodyPr/>
          <a:lstStyle/>
          <a:p>
            <a:r>
              <a:rPr lang="en-US" i="1" dirty="0"/>
              <a:t>A. When the Moon is at perigee</a:t>
            </a:r>
            <a:endParaRPr lang="en-US" dirty="0"/>
          </a:p>
          <a:p>
            <a:r>
              <a:rPr lang="en-US" i="1" dirty="0"/>
              <a:t>B. When the Moon is full</a:t>
            </a:r>
            <a:endParaRPr lang="en-US" dirty="0"/>
          </a:p>
          <a:p>
            <a:r>
              <a:rPr lang="en-US" i="1" dirty="0"/>
              <a:t>C. When the Moon is at apogee</a:t>
            </a:r>
            <a:endParaRPr lang="en-US" dirty="0"/>
          </a:p>
          <a:p>
            <a:r>
              <a:rPr lang="en-US" i="1" dirty="0"/>
              <a:t>D. When the MUF is above 30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202898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E3C02 </a:t>
            </a:r>
            <a:r>
              <a:rPr lang="en-US" dirty="0" smtClean="0">
                <a:latin typeface="Arial Black" panose="020B0A04020102020204" pitchFamily="34" charset="0"/>
              </a:rPr>
              <a:t>   What </a:t>
            </a:r>
            <a:r>
              <a:rPr lang="en-US" dirty="0">
                <a:latin typeface="Arial Black" panose="020B0A04020102020204" pitchFamily="34" charset="0"/>
              </a:rPr>
              <a:t>is indicated by a rising A or K index?</a:t>
            </a:r>
          </a:p>
        </p:txBody>
      </p:sp>
      <p:sp>
        <p:nvSpPr>
          <p:cNvPr id="3" name="Subtitle 2"/>
          <p:cNvSpPr>
            <a:spLocks noGrp="1"/>
          </p:cNvSpPr>
          <p:nvPr>
            <p:ph type="subTitle" idx="1"/>
          </p:nvPr>
        </p:nvSpPr>
        <p:spPr>
          <a:xfrm>
            <a:off x="533400" y="2362200"/>
            <a:ext cx="7924800" cy="3810000"/>
          </a:xfrm>
        </p:spPr>
        <p:txBody>
          <a:bodyPr/>
          <a:lstStyle/>
          <a:p>
            <a:r>
              <a:rPr lang="en-US" sz="2800" b="1" i="1" dirty="0">
                <a:solidFill>
                  <a:srgbClr val="FFC000"/>
                </a:solidFill>
              </a:rPr>
              <a:t>A. Increasing disruption of the geomagnetic field</a:t>
            </a:r>
          </a:p>
          <a:p>
            <a:r>
              <a:rPr lang="en-US" i="1" dirty="0"/>
              <a:t>B. Decreasing disruption of the geomagnetic field</a:t>
            </a:r>
          </a:p>
          <a:p>
            <a:r>
              <a:rPr lang="en-US" i="1" dirty="0"/>
              <a:t>C. Higher levels of solar UV radiation</a:t>
            </a:r>
          </a:p>
          <a:p>
            <a:r>
              <a:rPr lang="en-US" i="1" dirty="0"/>
              <a:t>D. An increase in the critical frequency</a:t>
            </a:r>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401385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Solar Flare / Sun Spots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4953000" cy="3302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124200"/>
            <a:ext cx="3438881" cy="3105150"/>
          </a:xfrm>
          <a:prstGeom prst="rect">
            <a:avLst/>
          </a:prstGeom>
        </p:spPr>
      </p:pic>
    </p:spTree>
    <p:extLst>
      <p:ext uri="{BB962C8B-B14F-4D97-AF65-F5344CB8AC3E}">
        <p14:creationId xmlns:p14="http://schemas.microsoft.com/office/powerpoint/2010/main" val="26110144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Aurora Borealis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61429"/>
            <a:ext cx="6313279" cy="3548063"/>
          </a:xfrm>
          <a:prstGeom prst="rect">
            <a:avLst/>
          </a:prstGeom>
        </p:spPr>
      </p:pic>
    </p:spTree>
    <p:extLst>
      <p:ext uri="{BB962C8B-B14F-4D97-AF65-F5344CB8AC3E}">
        <p14:creationId xmlns:p14="http://schemas.microsoft.com/office/powerpoint/2010/main" val="32937104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t> </a:t>
            </a:r>
            <a:br>
              <a:rPr lang="en-US" dirty="0"/>
            </a:br>
            <a:r>
              <a:rPr lang="en-US" dirty="0"/>
              <a:t>E3C03  </a:t>
            </a:r>
            <a:r>
              <a:rPr lang="en-US" dirty="0" smtClean="0"/>
              <a:t>    Which </a:t>
            </a:r>
            <a:r>
              <a:rPr lang="en-US" dirty="0"/>
              <a:t>of the following signal paths is most likely to experience high levels of absorption when the A index or K index is elevated?</a:t>
            </a:r>
          </a:p>
        </p:txBody>
      </p:sp>
      <p:sp>
        <p:nvSpPr>
          <p:cNvPr id="3" name="Subtitle 2"/>
          <p:cNvSpPr>
            <a:spLocks noGrp="1"/>
          </p:cNvSpPr>
          <p:nvPr>
            <p:ph type="subTitle" idx="1"/>
          </p:nvPr>
        </p:nvSpPr>
        <p:spPr/>
        <p:txBody>
          <a:bodyPr/>
          <a:lstStyle/>
          <a:p>
            <a:r>
              <a:rPr lang="en-US" i="1" dirty="0"/>
              <a:t>A. </a:t>
            </a:r>
            <a:r>
              <a:rPr lang="en-US" i="1" dirty="0" err="1"/>
              <a:t>Transequatorial</a:t>
            </a:r>
            <a:r>
              <a:rPr lang="en-US" i="1" dirty="0"/>
              <a:t> propagation</a:t>
            </a:r>
          </a:p>
          <a:p>
            <a:r>
              <a:rPr lang="en-US" i="1" dirty="0"/>
              <a:t>B. Polar paths</a:t>
            </a:r>
          </a:p>
          <a:p>
            <a:r>
              <a:rPr lang="en-US" i="1" dirty="0"/>
              <a:t>C. Sporadic-E</a:t>
            </a:r>
          </a:p>
          <a:p>
            <a:r>
              <a:rPr lang="en-US" i="1" dirty="0"/>
              <a:t>D. NVIS</a:t>
            </a:r>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181837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t> </a:t>
            </a:r>
            <a:br>
              <a:rPr lang="en-US" dirty="0"/>
            </a:br>
            <a:r>
              <a:rPr lang="en-US" dirty="0"/>
              <a:t>E3C03  </a:t>
            </a:r>
            <a:r>
              <a:rPr lang="en-US" dirty="0" smtClean="0"/>
              <a:t>    Which </a:t>
            </a:r>
            <a:r>
              <a:rPr lang="en-US" dirty="0"/>
              <a:t>of the following signal paths is most likely to experience high levels of absorption when the A index or K index is elevated?</a:t>
            </a:r>
          </a:p>
        </p:txBody>
      </p:sp>
      <p:sp>
        <p:nvSpPr>
          <p:cNvPr id="3" name="Subtitle 2"/>
          <p:cNvSpPr>
            <a:spLocks noGrp="1"/>
          </p:cNvSpPr>
          <p:nvPr>
            <p:ph type="subTitle" idx="1"/>
          </p:nvPr>
        </p:nvSpPr>
        <p:spPr/>
        <p:txBody>
          <a:bodyPr/>
          <a:lstStyle/>
          <a:p>
            <a:r>
              <a:rPr lang="en-US" i="1" dirty="0"/>
              <a:t>A. </a:t>
            </a:r>
            <a:r>
              <a:rPr lang="en-US" i="1" dirty="0" err="1"/>
              <a:t>Transequatorial</a:t>
            </a:r>
            <a:r>
              <a:rPr lang="en-US" i="1" dirty="0"/>
              <a:t> propagation</a:t>
            </a:r>
          </a:p>
          <a:p>
            <a:r>
              <a:rPr lang="en-US" sz="2800" b="1" i="1" dirty="0">
                <a:solidFill>
                  <a:srgbClr val="FFC000"/>
                </a:solidFill>
              </a:rPr>
              <a:t>B. Polar paths</a:t>
            </a:r>
          </a:p>
          <a:p>
            <a:r>
              <a:rPr lang="en-US" i="1" dirty="0"/>
              <a:t>C. Sporadic-E</a:t>
            </a:r>
          </a:p>
          <a:p>
            <a:r>
              <a:rPr lang="en-US" i="1" dirty="0"/>
              <a:t>D. NVIS</a:t>
            </a:r>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119303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E3C04 </a:t>
            </a:r>
            <a:r>
              <a:rPr lang="en-US" dirty="0" smtClean="0">
                <a:latin typeface="Arial Black" panose="020B0A04020102020204" pitchFamily="34" charset="0"/>
              </a:rPr>
              <a:t>    What </a:t>
            </a:r>
            <a:r>
              <a:rPr lang="en-US" dirty="0">
                <a:latin typeface="Arial Black" panose="020B0A04020102020204" pitchFamily="34" charset="0"/>
              </a:rPr>
              <a:t>does the value of </a:t>
            </a:r>
            <a:r>
              <a:rPr lang="en-US" dirty="0" err="1">
                <a:latin typeface="Arial Black" panose="020B0A04020102020204" pitchFamily="34" charset="0"/>
              </a:rPr>
              <a:t>Bz</a:t>
            </a:r>
            <a:r>
              <a:rPr lang="en-US" dirty="0">
                <a:latin typeface="Arial Black" panose="020B0A04020102020204" pitchFamily="34" charset="0"/>
              </a:rPr>
              <a:t> (B sub Z) represent?</a:t>
            </a:r>
          </a:p>
        </p:txBody>
      </p:sp>
      <p:sp>
        <p:nvSpPr>
          <p:cNvPr id="3" name="Subtitle 2"/>
          <p:cNvSpPr>
            <a:spLocks noGrp="1"/>
          </p:cNvSpPr>
          <p:nvPr>
            <p:ph type="subTitle" idx="1"/>
          </p:nvPr>
        </p:nvSpPr>
        <p:spPr/>
        <p:txBody>
          <a:bodyPr/>
          <a:lstStyle/>
          <a:p>
            <a:r>
              <a:rPr lang="en-US" i="1" dirty="0"/>
              <a:t>A. Geomagnetic field stability</a:t>
            </a:r>
          </a:p>
          <a:p>
            <a:r>
              <a:rPr lang="en-US" i="1" dirty="0"/>
              <a:t>B. Critical frequency for vertical transmissions</a:t>
            </a:r>
          </a:p>
          <a:p>
            <a:r>
              <a:rPr lang="en-US" i="1" dirty="0"/>
              <a:t>C. Direction and strength of the interplanetary magnetic field</a:t>
            </a:r>
          </a:p>
          <a:p>
            <a:r>
              <a:rPr lang="en-US" i="1" dirty="0"/>
              <a:t>D. Duration of long-delayed echoes</a:t>
            </a:r>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6194089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E3C04 </a:t>
            </a:r>
            <a:r>
              <a:rPr lang="en-US" dirty="0" smtClean="0">
                <a:latin typeface="Arial Black" panose="020B0A04020102020204" pitchFamily="34" charset="0"/>
              </a:rPr>
              <a:t>    What </a:t>
            </a:r>
            <a:r>
              <a:rPr lang="en-US" dirty="0">
                <a:latin typeface="Arial Black" panose="020B0A04020102020204" pitchFamily="34" charset="0"/>
              </a:rPr>
              <a:t>does the value of </a:t>
            </a:r>
            <a:r>
              <a:rPr lang="en-US" dirty="0" err="1">
                <a:latin typeface="Arial Black" panose="020B0A04020102020204" pitchFamily="34" charset="0"/>
              </a:rPr>
              <a:t>Bz</a:t>
            </a:r>
            <a:r>
              <a:rPr lang="en-US" dirty="0">
                <a:latin typeface="Arial Black" panose="020B0A04020102020204" pitchFamily="34" charset="0"/>
              </a:rPr>
              <a:t> (B sub Z) represent?</a:t>
            </a:r>
          </a:p>
        </p:txBody>
      </p:sp>
      <p:sp>
        <p:nvSpPr>
          <p:cNvPr id="3" name="Subtitle 2"/>
          <p:cNvSpPr>
            <a:spLocks noGrp="1"/>
          </p:cNvSpPr>
          <p:nvPr>
            <p:ph type="subTitle" idx="1"/>
          </p:nvPr>
        </p:nvSpPr>
        <p:spPr/>
        <p:txBody>
          <a:bodyPr/>
          <a:lstStyle/>
          <a:p>
            <a:r>
              <a:rPr lang="en-US" i="1" dirty="0"/>
              <a:t>A. Geomagnetic field stability</a:t>
            </a:r>
          </a:p>
          <a:p>
            <a:r>
              <a:rPr lang="en-US" i="1" dirty="0"/>
              <a:t>B. Critical frequency for vertical transmissions</a:t>
            </a:r>
          </a:p>
          <a:p>
            <a:r>
              <a:rPr lang="en-US" sz="2800" b="1" i="1" dirty="0">
                <a:solidFill>
                  <a:srgbClr val="FFC000"/>
                </a:solidFill>
              </a:rPr>
              <a:t>C. Direction and strength of the interplanetary magnetic field</a:t>
            </a:r>
          </a:p>
          <a:p>
            <a:r>
              <a:rPr lang="en-US" i="1" dirty="0"/>
              <a:t>D. Duration of long-delayed echoes</a:t>
            </a:r>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805043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E3C05 </a:t>
            </a:r>
            <a:r>
              <a:rPr lang="en-US" dirty="0" smtClean="0">
                <a:latin typeface="Arial Black" panose="020B0A04020102020204" pitchFamily="34" charset="0"/>
              </a:rPr>
              <a:t>    What </a:t>
            </a:r>
            <a:r>
              <a:rPr lang="en-US" dirty="0">
                <a:latin typeface="Arial Black" panose="020B0A04020102020204" pitchFamily="34" charset="0"/>
              </a:rPr>
              <a:t>orientation of </a:t>
            </a:r>
            <a:r>
              <a:rPr lang="en-US" dirty="0" err="1">
                <a:latin typeface="Arial Black" panose="020B0A04020102020204" pitchFamily="34" charset="0"/>
              </a:rPr>
              <a:t>Bz</a:t>
            </a:r>
            <a:r>
              <a:rPr lang="en-US" dirty="0">
                <a:latin typeface="Arial Black" panose="020B0A04020102020204" pitchFamily="34" charset="0"/>
              </a:rPr>
              <a:t> (B sub z) increases the likelihood that incoming particles from the Sun will cause disturbed conditions?</a:t>
            </a:r>
          </a:p>
        </p:txBody>
      </p:sp>
      <p:sp>
        <p:nvSpPr>
          <p:cNvPr id="3" name="Subtitle 2"/>
          <p:cNvSpPr>
            <a:spLocks noGrp="1"/>
          </p:cNvSpPr>
          <p:nvPr>
            <p:ph type="subTitle" idx="1"/>
          </p:nvPr>
        </p:nvSpPr>
        <p:spPr>
          <a:xfrm>
            <a:off x="1371600" y="2362200"/>
            <a:ext cx="7086600" cy="3810000"/>
          </a:xfrm>
        </p:spPr>
        <p:txBody>
          <a:bodyPr/>
          <a:lstStyle/>
          <a:p>
            <a:r>
              <a:rPr lang="en-US" i="1" dirty="0"/>
              <a:t>A. Southward</a:t>
            </a:r>
          </a:p>
          <a:p>
            <a:r>
              <a:rPr lang="en-US" i="1" dirty="0"/>
              <a:t>B. Northward</a:t>
            </a:r>
          </a:p>
          <a:p>
            <a:r>
              <a:rPr lang="en-US" i="1" dirty="0"/>
              <a:t>C. Eastward</a:t>
            </a:r>
          </a:p>
          <a:p>
            <a:r>
              <a:rPr lang="en-US" i="1" dirty="0"/>
              <a:t>D. Westward</a:t>
            </a:r>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257088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E3C05 </a:t>
            </a:r>
            <a:r>
              <a:rPr lang="en-US" dirty="0" smtClean="0">
                <a:latin typeface="Arial Black" panose="020B0A04020102020204" pitchFamily="34" charset="0"/>
              </a:rPr>
              <a:t>    What </a:t>
            </a:r>
            <a:r>
              <a:rPr lang="en-US" dirty="0">
                <a:latin typeface="Arial Black" panose="020B0A04020102020204" pitchFamily="34" charset="0"/>
              </a:rPr>
              <a:t>orientation of </a:t>
            </a:r>
            <a:r>
              <a:rPr lang="en-US" dirty="0" err="1">
                <a:latin typeface="Arial Black" panose="020B0A04020102020204" pitchFamily="34" charset="0"/>
              </a:rPr>
              <a:t>Bz</a:t>
            </a:r>
            <a:r>
              <a:rPr lang="en-US" dirty="0">
                <a:latin typeface="Arial Black" panose="020B0A04020102020204" pitchFamily="34" charset="0"/>
              </a:rPr>
              <a:t> (B sub z) increases the likelihood that incoming particles from the Sun will cause disturbed conditions?</a:t>
            </a:r>
          </a:p>
        </p:txBody>
      </p:sp>
      <p:sp>
        <p:nvSpPr>
          <p:cNvPr id="3" name="Subtitle 2"/>
          <p:cNvSpPr>
            <a:spLocks noGrp="1"/>
          </p:cNvSpPr>
          <p:nvPr>
            <p:ph type="subTitle" idx="1"/>
          </p:nvPr>
        </p:nvSpPr>
        <p:spPr>
          <a:xfrm>
            <a:off x="1371600" y="2362200"/>
            <a:ext cx="7086600" cy="3810000"/>
          </a:xfrm>
        </p:spPr>
        <p:txBody>
          <a:bodyPr/>
          <a:lstStyle/>
          <a:p>
            <a:r>
              <a:rPr lang="en-US" sz="2800" b="1" i="1" dirty="0">
                <a:solidFill>
                  <a:srgbClr val="FFC000"/>
                </a:solidFill>
              </a:rPr>
              <a:t>A. Southward</a:t>
            </a:r>
          </a:p>
          <a:p>
            <a:r>
              <a:rPr lang="en-US" i="1" dirty="0"/>
              <a:t>B. Northward</a:t>
            </a:r>
          </a:p>
          <a:p>
            <a:r>
              <a:rPr lang="en-US" i="1" dirty="0"/>
              <a:t>C. Eastward</a:t>
            </a:r>
          </a:p>
          <a:p>
            <a:r>
              <a:rPr lang="en-US" i="1" dirty="0"/>
              <a:t>D. Westward</a:t>
            </a:r>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64481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E3C06    By </a:t>
            </a:r>
            <a:r>
              <a:rPr lang="en-US" dirty="0">
                <a:latin typeface="Arial Black" panose="020B0A04020102020204" pitchFamily="34" charset="0"/>
              </a:rPr>
              <a:t>how much does the VHF/UHF </a:t>
            </a:r>
            <a:r>
              <a:rPr lang="en-US" dirty="0" smtClean="0">
                <a:latin typeface="Arial Black" panose="020B0A04020102020204" pitchFamily="34" charset="0"/>
              </a:rPr>
              <a:t>radio </a:t>
            </a:r>
            <a:r>
              <a:rPr lang="en-US" dirty="0">
                <a:latin typeface="Arial Black" panose="020B0A04020102020204" pitchFamily="34" charset="0"/>
              </a:rPr>
              <a:t>horizon distance exceed the geometric horizon?</a:t>
            </a:r>
          </a:p>
        </p:txBody>
      </p:sp>
      <p:sp>
        <p:nvSpPr>
          <p:cNvPr id="3" name="Subtitle 2"/>
          <p:cNvSpPr>
            <a:spLocks noGrp="1"/>
          </p:cNvSpPr>
          <p:nvPr>
            <p:ph type="subTitle" idx="1"/>
          </p:nvPr>
        </p:nvSpPr>
        <p:spPr>
          <a:xfrm>
            <a:off x="685800" y="2514600"/>
            <a:ext cx="7848600" cy="3657600"/>
          </a:xfrm>
        </p:spPr>
        <p:txBody>
          <a:bodyPr/>
          <a:lstStyle/>
          <a:p>
            <a:r>
              <a:rPr lang="en-US" i="1" dirty="0"/>
              <a:t>A. By approximately </a:t>
            </a:r>
            <a:r>
              <a:rPr lang="en-US" i="1" dirty="0" smtClean="0"/>
              <a:t>15 percent </a:t>
            </a:r>
            <a:r>
              <a:rPr lang="en-US" i="1" dirty="0"/>
              <a:t>of the distance</a:t>
            </a:r>
            <a:endParaRPr lang="en-US" dirty="0"/>
          </a:p>
          <a:p>
            <a:r>
              <a:rPr lang="en-US" i="1" dirty="0"/>
              <a:t>B. By approximately twice </a:t>
            </a:r>
            <a:r>
              <a:rPr lang="en-US" i="1" dirty="0" smtClean="0"/>
              <a:t>he </a:t>
            </a:r>
            <a:r>
              <a:rPr lang="en-US" i="1" dirty="0"/>
              <a:t>distance</a:t>
            </a:r>
            <a:endParaRPr lang="en-US" dirty="0"/>
          </a:p>
          <a:p>
            <a:r>
              <a:rPr lang="en-US" i="1" dirty="0"/>
              <a:t>C. By approximately </a:t>
            </a:r>
            <a:r>
              <a:rPr lang="en-US" i="1" dirty="0" smtClean="0"/>
              <a:t>50 percent of </a:t>
            </a:r>
            <a:r>
              <a:rPr lang="en-US" i="1" dirty="0"/>
              <a:t>the distance</a:t>
            </a:r>
            <a:endParaRPr lang="en-US" dirty="0"/>
          </a:p>
          <a:p>
            <a:r>
              <a:rPr lang="en-US" i="1" dirty="0"/>
              <a:t>D. By approximately four times the distance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0370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E3A03    </a:t>
            </a:r>
            <a:r>
              <a:rPr lang="en-US" dirty="0">
                <a:latin typeface="Arial Black" panose="020B0A04020102020204" pitchFamily="34" charset="0"/>
              </a:rPr>
              <a:t>When scheduling EME contacts, which of these conditions will generally result in the least path loss?</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When the Moon is at perigee</a:t>
            </a:r>
            <a:endParaRPr lang="en-US" sz="2800" b="1" dirty="0">
              <a:solidFill>
                <a:srgbClr val="FFC000"/>
              </a:solidFill>
            </a:endParaRPr>
          </a:p>
          <a:p>
            <a:r>
              <a:rPr lang="en-US" i="1" dirty="0"/>
              <a:t>B. When the Moon is full</a:t>
            </a:r>
            <a:endParaRPr lang="en-US" dirty="0"/>
          </a:p>
          <a:p>
            <a:r>
              <a:rPr lang="en-US" i="1" dirty="0"/>
              <a:t>C. When the Moon is at apogee</a:t>
            </a:r>
            <a:endParaRPr lang="en-US" dirty="0"/>
          </a:p>
          <a:p>
            <a:r>
              <a:rPr lang="en-US" i="1" dirty="0"/>
              <a:t>D. When the MUF is above 30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548855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E3C06    By how much does the VHF/UHF radio horizon distance exceed the geometric horizon?</a:t>
            </a:r>
            <a:endParaRPr lang="en-US" dirty="0"/>
          </a:p>
        </p:txBody>
      </p:sp>
      <p:sp>
        <p:nvSpPr>
          <p:cNvPr id="3" name="Subtitle 2"/>
          <p:cNvSpPr>
            <a:spLocks noGrp="1"/>
          </p:cNvSpPr>
          <p:nvPr>
            <p:ph type="subTitle" idx="1"/>
          </p:nvPr>
        </p:nvSpPr>
        <p:spPr>
          <a:xfrm>
            <a:off x="685800" y="2514600"/>
            <a:ext cx="7848600" cy="3657600"/>
          </a:xfrm>
        </p:spPr>
        <p:txBody>
          <a:bodyPr/>
          <a:lstStyle/>
          <a:p>
            <a:r>
              <a:rPr lang="en-US" sz="2800" b="1" i="1" dirty="0">
                <a:solidFill>
                  <a:srgbClr val="FFC000"/>
                </a:solidFill>
              </a:rPr>
              <a:t>A. By approximately </a:t>
            </a:r>
            <a:r>
              <a:rPr lang="en-US" sz="2800" b="1" i="1" dirty="0" smtClean="0">
                <a:solidFill>
                  <a:srgbClr val="FFC000"/>
                </a:solidFill>
              </a:rPr>
              <a:t>15 percent </a:t>
            </a:r>
            <a:r>
              <a:rPr lang="en-US" sz="2800" b="1" i="1" dirty="0">
                <a:solidFill>
                  <a:srgbClr val="FFC000"/>
                </a:solidFill>
              </a:rPr>
              <a:t>of the distance</a:t>
            </a:r>
            <a:endParaRPr lang="en-US" sz="2800" b="1" dirty="0">
              <a:solidFill>
                <a:srgbClr val="FFC000"/>
              </a:solidFill>
            </a:endParaRPr>
          </a:p>
          <a:p>
            <a:r>
              <a:rPr lang="en-US" i="1" dirty="0"/>
              <a:t>B. By approximately twice the distance</a:t>
            </a:r>
            <a:endParaRPr lang="en-US" dirty="0"/>
          </a:p>
          <a:p>
            <a:r>
              <a:rPr lang="en-US" i="1" dirty="0"/>
              <a:t>C. By approximately </a:t>
            </a:r>
            <a:r>
              <a:rPr lang="en-US" i="1" dirty="0" smtClean="0"/>
              <a:t>50 percent of </a:t>
            </a:r>
            <a:r>
              <a:rPr lang="en-US" i="1" dirty="0"/>
              <a:t>the distance</a:t>
            </a:r>
            <a:endParaRPr lang="en-US" dirty="0"/>
          </a:p>
          <a:p>
            <a:r>
              <a:rPr lang="en-US" i="1" dirty="0"/>
              <a:t>D. By approximately four times the distance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260307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E3C07 </a:t>
            </a:r>
            <a:r>
              <a:rPr lang="en-US" dirty="0" smtClean="0">
                <a:latin typeface="Arial Black" panose="020B0A04020102020204" pitchFamily="34" charset="0"/>
              </a:rPr>
              <a:t>    Which </a:t>
            </a:r>
            <a:r>
              <a:rPr lang="en-US" dirty="0">
                <a:latin typeface="Arial Black" panose="020B0A04020102020204" pitchFamily="34" charset="0"/>
              </a:rPr>
              <a:t>of the following descriptors indicates the greatest solar flare intensity?</a:t>
            </a:r>
          </a:p>
        </p:txBody>
      </p:sp>
      <p:sp>
        <p:nvSpPr>
          <p:cNvPr id="3" name="Subtitle 2"/>
          <p:cNvSpPr>
            <a:spLocks noGrp="1"/>
          </p:cNvSpPr>
          <p:nvPr>
            <p:ph type="subTitle" idx="1"/>
          </p:nvPr>
        </p:nvSpPr>
        <p:spPr>
          <a:xfrm>
            <a:off x="1219200" y="2133600"/>
            <a:ext cx="7162800" cy="4038600"/>
          </a:xfrm>
        </p:spPr>
        <p:txBody>
          <a:bodyPr/>
          <a:lstStyle/>
          <a:p>
            <a:r>
              <a:rPr lang="en-US" i="1" dirty="0"/>
              <a:t>A. Class A</a:t>
            </a:r>
          </a:p>
          <a:p>
            <a:r>
              <a:rPr lang="en-US" i="1" dirty="0"/>
              <a:t>B. Class B</a:t>
            </a:r>
          </a:p>
          <a:p>
            <a:r>
              <a:rPr lang="en-US" i="1" dirty="0"/>
              <a:t>C. Class M</a:t>
            </a:r>
          </a:p>
          <a:p>
            <a:r>
              <a:rPr lang="en-US" i="1" dirty="0"/>
              <a:t>D. Class X</a:t>
            </a:r>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204447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E3C07 </a:t>
            </a:r>
            <a:r>
              <a:rPr lang="en-US" dirty="0" smtClean="0">
                <a:latin typeface="Arial Black" panose="020B0A04020102020204" pitchFamily="34" charset="0"/>
              </a:rPr>
              <a:t>    Which </a:t>
            </a:r>
            <a:r>
              <a:rPr lang="en-US" dirty="0">
                <a:latin typeface="Arial Black" panose="020B0A04020102020204" pitchFamily="34" charset="0"/>
              </a:rPr>
              <a:t>of the following descriptors indicates the greatest solar flare intensity?</a:t>
            </a:r>
          </a:p>
        </p:txBody>
      </p:sp>
      <p:sp>
        <p:nvSpPr>
          <p:cNvPr id="3" name="Subtitle 2"/>
          <p:cNvSpPr>
            <a:spLocks noGrp="1"/>
          </p:cNvSpPr>
          <p:nvPr>
            <p:ph type="subTitle" idx="1"/>
          </p:nvPr>
        </p:nvSpPr>
        <p:spPr>
          <a:xfrm>
            <a:off x="1219200" y="2133600"/>
            <a:ext cx="7162800" cy="4038600"/>
          </a:xfrm>
        </p:spPr>
        <p:txBody>
          <a:bodyPr/>
          <a:lstStyle/>
          <a:p>
            <a:r>
              <a:rPr lang="en-US" i="1" dirty="0"/>
              <a:t>A. Class A</a:t>
            </a:r>
          </a:p>
          <a:p>
            <a:r>
              <a:rPr lang="en-US" i="1" dirty="0"/>
              <a:t>B. Class B</a:t>
            </a:r>
          </a:p>
          <a:p>
            <a:r>
              <a:rPr lang="en-US" i="1" dirty="0"/>
              <a:t>C. Class M</a:t>
            </a:r>
          </a:p>
          <a:p>
            <a:r>
              <a:rPr lang="en-US" sz="2800" b="1" i="1" dirty="0">
                <a:solidFill>
                  <a:srgbClr val="FFC000"/>
                </a:solidFill>
              </a:rPr>
              <a:t>D. Class X</a:t>
            </a:r>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2539482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Radiowave</a:t>
            </a:r>
            <a:r>
              <a:rPr lang="en-US" dirty="0" smtClean="0"/>
              <a:t> take off pattern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26" y="4109667"/>
            <a:ext cx="3914274" cy="215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50306"/>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Extra07 M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63" y="1001294"/>
            <a:ext cx="4267200" cy="307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E3C08 </a:t>
            </a:r>
            <a:r>
              <a:rPr lang="en-US" dirty="0" smtClean="0">
                <a:latin typeface="Arial Black" panose="020B0A04020102020204" pitchFamily="34" charset="0"/>
              </a:rPr>
              <a:t>    What </a:t>
            </a:r>
            <a:r>
              <a:rPr lang="en-US" dirty="0">
                <a:latin typeface="Arial Black" panose="020B0A04020102020204" pitchFamily="34" charset="0"/>
              </a:rPr>
              <a:t>does the space weather term G5 mean?</a:t>
            </a:r>
          </a:p>
        </p:txBody>
      </p:sp>
      <p:sp>
        <p:nvSpPr>
          <p:cNvPr id="3" name="Subtitle 2"/>
          <p:cNvSpPr>
            <a:spLocks noGrp="1"/>
          </p:cNvSpPr>
          <p:nvPr>
            <p:ph type="subTitle" idx="1"/>
          </p:nvPr>
        </p:nvSpPr>
        <p:spPr/>
        <p:txBody>
          <a:bodyPr/>
          <a:lstStyle/>
          <a:p>
            <a:r>
              <a:rPr lang="en-US" i="1" dirty="0"/>
              <a:t>A. An extreme geomagnetic storm</a:t>
            </a:r>
          </a:p>
          <a:p>
            <a:r>
              <a:rPr lang="en-US" i="1" dirty="0"/>
              <a:t>B. Very low solar activity</a:t>
            </a:r>
          </a:p>
          <a:p>
            <a:r>
              <a:rPr lang="en-US" i="1" dirty="0"/>
              <a:t>C. Moderate solar wind</a:t>
            </a:r>
          </a:p>
          <a:p>
            <a:r>
              <a:rPr lang="en-US" i="1" dirty="0"/>
              <a:t>D. Waning sunspot numbers</a:t>
            </a:r>
          </a:p>
        </p:txBody>
      </p:sp>
      <p:sp>
        <p:nvSpPr>
          <p:cNvPr id="4" name="Slide Number Placeholder 3"/>
          <p:cNvSpPr>
            <a:spLocks noGrp="1"/>
          </p:cNvSpPr>
          <p:nvPr>
            <p:ph type="sldNum" sz="quarter" idx="12"/>
          </p:nvPr>
        </p:nvSpPr>
        <p:spPr/>
        <p:txBody>
          <a:bodyPr/>
          <a:lstStyle/>
          <a:p>
            <a:fld id="{5A2483EB-AB9C-40AC-9AA1-C2AD9590A9DB}" type="slidenum">
              <a:rPr lang="en-US" smtClean="0"/>
              <a:t>84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3976352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E3C08 </a:t>
            </a:r>
            <a:r>
              <a:rPr lang="en-US" dirty="0" smtClean="0">
                <a:latin typeface="Arial Black" panose="020B0A04020102020204" pitchFamily="34" charset="0"/>
              </a:rPr>
              <a:t>    What </a:t>
            </a:r>
            <a:r>
              <a:rPr lang="en-US" dirty="0">
                <a:latin typeface="Arial Black" panose="020B0A04020102020204" pitchFamily="34" charset="0"/>
              </a:rPr>
              <a:t>does the space weather term G5 mean?</a:t>
            </a:r>
          </a:p>
        </p:txBody>
      </p:sp>
      <p:sp>
        <p:nvSpPr>
          <p:cNvPr id="3" name="Subtitle 2"/>
          <p:cNvSpPr>
            <a:spLocks noGrp="1"/>
          </p:cNvSpPr>
          <p:nvPr>
            <p:ph type="subTitle" idx="1"/>
          </p:nvPr>
        </p:nvSpPr>
        <p:spPr/>
        <p:txBody>
          <a:bodyPr/>
          <a:lstStyle/>
          <a:p>
            <a:r>
              <a:rPr lang="en-US" sz="2800" b="1" i="1" dirty="0">
                <a:solidFill>
                  <a:srgbClr val="FFC000"/>
                </a:solidFill>
              </a:rPr>
              <a:t>A. An extreme geomagnetic storm</a:t>
            </a:r>
          </a:p>
          <a:p>
            <a:r>
              <a:rPr lang="en-US" i="1" dirty="0"/>
              <a:t>B. Very low solar activity</a:t>
            </a:r>
          </a:p>
          <a:p>
            <a:r>
              <a:rPr lang="en-US" i="1" dirty="0"/>
              <a:t>C. Moderate solar wind</a:t>
            </a:r>
          </a:p>
          <a:p>
            <a:r>
              <a:rPr lang="en-US" i="1" dirty="0"/>
              <a:t>D. Waning sunspot numbers</a:t>
            </a:r>
          </a:p>
        </p:txBody>
      </p:sp>
      <p:sp>
        <p:nvSpPr>
          <p:cNvPr id="4" name="Slide Number Placeholder 3"/>
          <p:cNvSpPr>
            <a:spLocks noGrp="1"/>
          </p:cNvSpPr>
          <p:nvPr>
            <p:ph type="sldNum" sz="quarter" idx="12"/>
          </p:nvPr>
        </p:nvSpPr>
        <p:spPr/>
        <p:txBody>
          <a:bodyPr/>
          <a:lstStyle/>
          <a:p>
            <a:fld id="{5A2483EB-AB9C-40AC-9AA1-C2AD9590A9DB}" type="slidenum">
              <a:rPr lang="en-US" smtClean="0"/>
              <a:t>85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3142775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t>Pedersen Ray</a:t>
            </a:r>
            <a:endParaRPr lang="en-US" dirty="0"/>
          </a:p>
        </p:txBody>
      </p:sp>
      <p:sp>
        <p:nvSpPr>
          <p:cNvPr id="3" name="Subtitle 2"/>
          <p:cNvSpPr>
            <a:spLocks noGrp="1"/>
          </p:cNvSpPr>
          <p:nvPr>
            <p:ph type="subTitle" idx="1"/>
          </p:nvPr>
        </p:nvSpPr>
        <p:spPr>
          <a:xfrm>
            <a:off x="1066800" y="3581400"/>
            <a:ext cx="7239000" cy="2895600"/>
          </a:xfrm>
        </p:spPr>
        <p:txBody>
          <a:bodyPr>
            <a:normAutofit fontScale="70000" lnSpcReduction="20000"/>
          </a:bodyPr>
          <a:lstStyle/>
          <a:p>
            <a:r>
              <a:rPr lang="en-US" b="1" i="1" dirty="0"/>
              <a:t>Paths 4 and 5 shown above are Pedersen rays or high-angle rays. These rays are not refracted sufficiently to return directly</a:t>
            </a:r>
          </a:p>
          <a:p>
            <a:r>
              <a:rPr lang="en-US" b="1" i="1" dirty="0"/>
              <a:t>to the earth but don't have a high enough angle to penetrate (like ray 6). They get trapped in the ionosphere often exiting</a:t>
            </a:r>
          </a:p>
          <a:p>
            <a:r>
              <a:rPr lang="en-US" b="1" i="1" dirty="0"/>
              <a:t>where there is a big gradient in electron density (at dusk and dawn). The plots below are the result of both high and low</a:t>
            </a:r>
          </a:p>
          <a:p>
            <a:r>
              <a:rPr lang="en-US" b="1" i="1" dirty="0"/>
              <a:t>angle rays being present at the same time. An effect that we are normally unaware of!</a:t>
            </a:r>
          </a:p>
          <a:p>
            <a:r>
              <a:rPr lang="en-US" b="1" i="1" dirty="0"/>
              <a:t>Given this model, we might reasonably expect to see four components on an oblique path as it fades out: o and x wave from</a:t>
            </a:r>
          </a:p>
          <a:p>
            <a:r>
              <a:rPr lang="en-US" b="1" i="1" dirty="0"/>
              <a:t>the low angle path and o and x waves from the high angle path. Each with different Doppler shifts.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762000"/>
            <a:ext cx="55054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1611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E3C09 </a:t>
            </a:r>
            <a:r>
              <a:rPr lang="en-US" dirty="0" smtClean="0">
                <a:latin typeface="Arial Black" panose="020B0A04020102020204" pitchFamily="34" charset="0"/>
              </a:rPr>
              <a:t>    How </a:t>
            </a:r>
            <a:r>
              <a:rPr lang="en-US" dirty="0">
                <a:latin typeface="Arial Black" panose="020B0A04020102020204" pitchFamily="34" charset="0"/>
              </a:rPr>
              <a:t>does the intensity of an X3 flare compare to that of an X2 flare?</a:t>
            </a:r>
          </a:p>
        </p:txBody>
      </p:sp>
      <p:sp>
        <p:nvSpPr>
          <p:cNvPr id="3" name="Subtitle 2"/>
          <p:cNvSpPr>
            <a:spLocks noGrp="1"/>
          </p:cNvSpPr>
          <p:nvPr>
            <p:ph type="subTitle" idx="1"/>
          </p:nvPr>
        </p:nvSpPr>
        <p:spPr/>
        <p:txBody>
          <a:bodyPr/>
          <a:lstStyle/>
          <a:p>
            <a:r>
              <a:rPr lang="en-US" i="1" dirty="0"/>
              <a:t>A. 10 percent greater</a:t>
            </a:r>
          </a:p>
          <a:p>
            <a:r>
              <a:rPr lang="en-US" i="1" dirty="0"/>
              <a:t>B. 50 percent greater</a:t>
            </a:r>
          </a:p>
          <a:p>
            <a:r>
              <a:rPr lang="en-US" i="1" dirty="0"/>
              <a:t>C. Twice as great</a:t>
            </a:r>
          </a:p>
          <a:p>
            <a:r>
              <a:rPr lang="en-US" i="1" dirty="0"/>
              <a:t>D. Four times as great</a:t>
            </a:r>
          </a:p>
        </p:txBody>
      </p:sp>
      <p:sp>
        <p:nvSpPr>
          <p:cNvPr id="4" name="Slide Number Placeholder 3"/>
          <p:cNvSpPr>
            <a:spLocks noGrp="1"/>
          </p:cNvSpPr>
          <p:nvPr>
            <p:ph type="sldNum" sz="quarter" idx="12"/>
          </p:nvPr>
        </p:nvSpPr>
        <p:spPr/>
        <p:txBody>
          <a:bodyPr/>
          <a:lstStyle/>
          <a:p>
            <a:fld id="{5A2483EB-AB9C-40AC-9AA1-C2AD9590A9DB}" type="slidenum">
              <a:rPr lang="en-US" smtClean="0"/>
              <a:t>87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4908876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E3C09 </a:t>
            </a:r>
            <a:r>
              <a:rPr lang="en-US" dirty="0" smtClean="0">
                <a:latin typeface="Arial Black" panose="020B0A04020102020204" pitchFamily="34" charset="0"/>
              </a:rPr>
              <a:t>    How </a:t>
            </a:r>
            <a:r>
              <a:rPr lang="en-US" dirty="0">
                <a:latin typeface="Arial Black" panose="020B0A04020102020204" pitchFamily="34" charset="0"/>
              </a:rPr>
              <a:t>does the intensity of an X3 flare compare to that of an X2 flare?</a:t>
            </a:r>
          </a:p>
        </p:txBody>
      </p:sp>
      <p:sp>
        <p:nvSpPr>
          <p:cNvPr id="3" name="Subtitle 2"/>
          <p:cNvSpPr>
            <a:spLocks noGrp="1"/>
          </p:cNvSpPr>
          <p:nvPr>
            <p:ph type="subTitle" idx="1"/>
          </p:nvPr>
        </p:nvSpPr>
        <p:spPr/>
        <p:txBody>
          <a:bodyPr/>
          <a:lstStyle/>
          <a:p>
            <a:r>
              <a:rPr lang="en-US" i="1" dirty="0"/>
              <a:t>A. 10 percent greater</a:t>
            </a:r>
          </a:p>
          <a:p>
            <a:r>
              <a:rPr lang="en-US" i="1" dirty="0"/>
              <a:t>B. 50 percent greater</a:t>
            </a:r>
          </a:p>
          <a:p>
            <a:r>
              <a:rPr lang="en-US" sz="2800" b="1" i="1" dirty="0">
                <a:solidFill>
                  <a:srgbClr val="FFC000"/>
                </a:solidFill>
              </a:rPr>
              <a:t>C. Twice as great</a:t>
            </a:r>
          </a:p>
          <a:p>
            <a:r>
              <a:rPr lang="en-US" i="1" dirty="0"/>
              <a:t>D. Four times as great</a:t>
            </a:r>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325584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9050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E3C10 </a:t>
            </a:r>
            <a:r>
              <a:rPr lang="en-US" dirty="0" smtClean="0">
                <a:latin typeface="Arial Black" panose="020B0A04020102020204" pitchFamily="34" charset="0"/>
              </a:rPr>
              <a:t>    What </a:t>
            </a:r>
            <a:r>
              <a:rPr lang="en-US" dirty="0">
                <a:latin typeface="Arial Black" panose="020B0A04020102020204" pitchFamily="34" charset="0"/>
              </a:rPr>
              <a:t>does the 304A solar parameter measure?</a:t>
            </a:r>
          </a:p>
        </p:txBody>
      </p:sp>
      <p:sp>
        <p:nvSpPr>
          <p:cNvPr id="3" name="Subtitle 2"/>
          <p:cNvSpPr>
            <a:spLocks noGrp="1"/>
          </p:cNvSpPr>
          <p:nvPr>
            <p:ph type="subTitle" idx="1"/>
          </p:nvPr>
        </p:nvSpPr>
        <p:spPr>
          <a:xfrm>
            <a:off x="533400" y="2438400"/>
            <a:ext cx="8077200" cy="3733800"/>
          </a:xfrm>
        </p:spPr>
        <p:txBody>
          <a:bodyPr/>
          <a:lstStyle/>
          <a:p>
            <a:r>
              <a:rPr lang="en-US" i="1" dirty="0"/>
              <a:t>A. The ratio of X-Ray flux to radio flux, correlated to sunspot number</a:t>
            </a:r>
          </a:p>
          <a:p>
            <a:r>
              <a:rPr lang="en-US" i="1" dirty="0"/>
              <a:t>B. UV emissions at 304 angstroms, correlated to solar flux index</a:t>
            </a:r>
          </a:p>
          <a:p>
            <a:r>
              <a:rPr lang="en-US" i="1" dirty="0"/>
              <a:t>C. The solar wind velocity at 304 degrees from the solar equator, correlated to solar activity</a:t>
            </a:r>
          </a:p>
          <a:p>
            <a:r>
              <a:rPr lang="en-US" i="1" dirty="0"/>
              <a:t>D. The solar emission at 304 GHz, correlated to X-Ray flare levels</a:t>
            </a:r>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8607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E3A04  </a:t>
            </a:r>
            <a:r>
              <a:rPr lang="en-US" dirty="0" smtClean="0">
                <a:latin typeface="Arial Black" panose="020B0A04020102020204" pitchFamily="34" charset="0"/>
              </a:rPr>
              <a:t>  What </a:t>
            </a:r>
            <a:r>
              <a:rPr lang="en-US" dirty="0">
                <a:latin typeface="Arial Black" panose="020B0A04020102020204" pitchFamily="34" charset="0"/>
              </a:rPr>
              <a:t>do Hepburn maps predict?</a:t>
            </a:r>
          </a:p>
        </p:txBody>
      </p:sp>
      <p:sp>
        <p:nvSpPr>
          <p:cNvPr id="3" name="Subtitle 2"/>
          <p:cNvSpPr>
            <a:spLocks noGrp="1"/>
          </p:cNvSpPr>
          <p:nvPr>
            <p:ph type="subTitle" idx="1"/>
          </p:nvPr>
        </p:nvSpPr>
        <p:spPr>
          <a:xfrm>
            <a:off x="609600" y="1905000"/>
            <a:ext cx="7620000" cy="4267200"/>
          </a:xfrm>
        </p:spPr>
        <p:txBody>
          <a:bodyPr/>
          <a:lstStyle/>
          <a:p>
            <a:r>
              <a:rPr lang="en-US" i="1" dirty="0"/>
              <a:t>A. Sporadic E propagation</a:t>
            </a:r>
          </a:p>
          <a:p>
            <a:r>
              <a:rPr lang="en-US" i="1" dirty="0"/>
              <a:t>B. Locations of </a:t>
            </a:r>
            <a:r>
              <a:rPr lang="en-US" i="1" dirty="0" err="1"/>
              <a:t>auroral</a:t>
            </a:r>
            <a:r>
              <a:rPr lang="en-US" i="1" dirty="0"/>
              <a:t> reflecting zones</a:t>
            </a:r>
          </a:p>
          <a:p>
            <a:r>
              <a:rPr lang="en-US" i="1" dirty="0"/>
              <a:t>C. Likelihood of rain-scatter along cold or warm fronts</a:t>
            </a:r>
          </a:p>
          <a:p>
            <a:r>
              <a:rPr lang="en-US" i="1" dirty="0"/>
              <a:t>D. Probability of tropospheric propagation</a:t>
            </a:r>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5046411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9050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E3C10 </a:t>
            </a:r>
            <a:r>
              <a:rPr lang="en-US" dirty="0" smtClean="0">
                <a:latin typeface="Arial Black" panose="020B0A04020102020204" pitchFamily="34" charset="0"/>
              </a:rPr>
              <a:t>    What </a:t>
            </a:r>
            <a:r>
              <a:rPr lang="en-US" dirty="0">
                <a:latin typeface="Arial Black" panose="020B0A04020102020204" pitchFamily="34" charset="0"/>
              </a:rPr>
              <a:t>does the 304A solar parameter measure?</a:t>
            </a:r>
          </a:p>
        </p:txBody>
      </p:sp>
      <p:sp>
        <p:nvSpPr>
          <p:cNvPr id="3" name="Subtitle 2"/>
          <p:cNvSpPr>
            <a:spLocks noGrp="1"/>
          </p:cNvSpPr>
          <p:nvPr>
            <p:ph type="subTitle" idx="1"/>
          </p:nvPr>
        </p:nvSpPr>
        <p:spPr>
          <a:xfrm>
            <a:off x="533400" y="2438400"/>
            <a:ext cx="8077200" cy="3733800"/>
          </a:xfrm>
        </p:spPr>
        <p:txBody>
          <a:bodyPr/>
          <a:lstStyle/>
          <a:p>
            <a:r>
              <a:rPr lang="en-US" i="1" dirty="0"/>
              <a:t>A. The ratio of X-Ray flux to radio flux, correlated to sunspot number</a:t>
            </a:r>
          </a:p>
          <a:p>
            <a:r>
              <a:rPr lang="en-US" sz="2800" b="1" i="1" dirty="0">
                <a:solidFill>
                  <a:srgbClr val="FFC000"/>
                </a:solidFill>
              </a:rPr>
              <a:t>B. UV emissions at 304 angstroms, correlated to solar flux index</a:t>
            </a:r>
          </a:p>
          <a:p>
            <a:r>
              <a:rPr lang="en-US" i="1" dirty="0"/>
              <a:t>C. The solar wind velocity at 304 degrees from the solar equator, correlated to solar activity</a:t>
            </a:r>
          </a:p>
          <a:p>
            <a:r>
              <a:rPr lang="en-US" i="1" dirty="0"/>
              <a:t>D. The solar emission at 304 GHz, correlated to X-Ray flare levels</a:t>
            </a:r>
          </a:p>
        </p:txBody>
      </p:sp>
      <p:sp>
        <p:nvSpPr>
          <p:cNvPr id="4" name="Slide Number Placeholder 3"/>
          <p:cNvSpPr>
            <a:spLocks noGrp="1"/>
          </p:cNvSpPr>
          <p:nvPr>
            <p:ph type="sldNum" sz="quarter" idx="12"/>
          </p:nvPr>
        </p:nvSpPr>
        <p:spPr/>
        <p:txBody>
          <a:bodyPr/>
          <a:lstStyle/>
          <a:p>
            <a:fld id="{5A2483EB-AB9C-40AC-9AA1-C2AD9590A9DB}" type="slidenum">
              <a:rPr lang="en-US" smtClean="0"/>
              <a:t>90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286121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a:bodyPr>
          <a:lstStyle/>
          <a:p>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E3C11 </a:t>
            </a:r>
            <a:r>
              <a:rPr lang="en-US" dirty="0">
                <a:latin typeface="Arial Black" panose="020B0A04020102020204" pitchFamily="34" charset="0"/>
              </a:rPr>
              <a:t> </a:t>
            </a:r>
            <a:r>
              <a:rPr lang="en-US" dirty="0" smtClean="0">
                <a:latin typeface="Arial Black" panose="020B0A04020102020204" pitchFamily="34" charset="0"/>
              </a:rPr>
              <a:t>   What </a:t>
            </a:r>
            <a:r>
              <a:rPr lang="en-US" dirty="0">
                <a:latin typeface="Arial Black" panose="020B0A04020102020204" pitchFamily="34" charset="0"/>
              </a:rPr>
              <a:t>does VOACAP software model?</a:t>
            </a:r>
          </a:p>
        </p:txBody>
      </p:sp>
      <p:sp>
        <p:nvSpPr>
          <p:cNvPr id="3" name="Subtitle 2"/>
          <p:cNvSpPr>
            <a:spLocks noGrp="1"/>
          </p:cNvSpPr>
          <p:nvPr>
            <p:ph type="subTitle" idx="1"/>
          </p:nvPr>
        </p:nvSpPr>
        <p:spPr/>
        <p:txBody>
          <a:bodyPr/>
          <a:lstStyle/>
          <a:p>
            <a:r>
              <a:rPr lang="en-US" i="1" dirty="0"/>
              <a:t>A. AC voltage and impedance</a:t>
            </a:r>
          </a:p>
          <a:p>
            <a:r>
              <a:rPr lang="fr-FR" i="1" dirty="0"/>
              <a:t>B. VHF radio propagation</a:t>
            </a:r>
            <a:endParaRPr lang="en-US" i="1" dirty="0"/>
          </a:p>
          <a:p>
            <a:r>
              <a:rPr lang="fr-FR" i="1" dirty="0"/>
              <a:t>C. HF propagation</a:t>
            </a:r>
            <a:endParaRPr lang="en-US" i="1" dirty="0"/>
          </a:p>
          <a:p>
            <a:r>
              <a:rPr lang="fr-FR" i="1" dirty="0"/>
              <a:t>D. AC</a:t>
            </a:r>
            <a:r>
              <a:rPr lang="en-US" i="1" dirty="0"/>
              <a:t> current</a:t>
            </a:r>
            <a:r>
              <a:rPr lang="fr-FR" i="1" dirty="0"/>
              <a:t> and </a:t>
            </a:r>
            <a:r>
              <a:rPr lang="fr-FR" i="1" dirty="0" err="1"/>
              <a:t>impedance</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91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906085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a:bodyPr>
          <a:lstStyle/>
          <a:p>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E3C11 </a:t>
            </a:r>
            <a:r>
              <a:rPr lang="en-US" dirty="0">
                <a:latin typeface="Arial Black" panose="020B0A04020102020204" pitchFamily="34" charset="0"/>
              </a:rPr>
              <a:t> </a:t>
            </a:r>
            <a:r>
              <a:rPr lang="en-US" dirty="0" smtClean="0">
                <a:latin typeface="Arial Black" panose="020B0A04020102020204" pitchFamily="34" charset="0"/>
              </a:rPr>
              <a:t>   What </a:t>
            </a:r>
            <a:r>
              <a:rPr lang="en-US" dirty="0">
                <a:latin typeface="Arial Black" panose="020B0A04020102020204" pitchFamily="34" charset="0"/>
              </a:rPr>
              <a:t>does VOACAP software model?</a:t>
            </a:r>
          </a:p>
        </p:txBody>
      </p:sp>
      <p:sp>
        <p:nvSpPr>
          <p:cNvPr id="3" name="Subtitle 2"/>
          <p:cNvSpPr>
            <a:spLocks noGrp="1"/>
          </p:cNvSpPr>
          <p:nvPr>
            <p:ph type="subTitle" idx="1"/>
          </p:nvPr>
        </p:nvSpPr>
        <p:spPr/>
        <p:txBody>
          <a:bodyPr/>
          <a:lstStyle/>
          <a:p>
            <a:r>
              <a:rPr lang="en-US" i="1" dirty="0"/>
              <a:t>A. AC voltage and impedance</a:t>
            </a:r>
          </a:p>
          <a:p>
            <a:r>
              <a:rPr lang="fr-FR" i="1" dirty="0"/>
              <a:t>B. VHF radio propagation</a:t>
            </a:r>
            <a:endParaRPr lang="en-US" i="1" dirty="0"/>
          </a:p>
          <a:p>
            <a:r>
              <a:rPr lang="fr-FR" sz="2800" b="1" i="1" dirty="0">
                <a:solidFill>
                  <a:srgbClr val="FFFF00"/>
                </a:solidFill>
              </a:rPr>
              <a:t>C. HF propagation</a:t>
            </a:r>
            <a:endParaRPr lang="en-US" sz="2800" b="1" i="1" dirty="0">
              <a:solidFill>
                <a:srgbClr val="FFFF00"/>
              </a:solidFill>
            </a:endParaRPr>
          </a:p>
          <a:p>
            <a:r>
              <a:rPr lang="fr-FR" i="1" dirty="0"/>
              <a:t>D. AC</a:t>
            </a:r>
            <a:r>
              <a:rPr lang="en-US" i="1" dirty="0"/>
              <a:t> current</a:t>
            </a:r>
            <a:r>
              <a:rPr lang="fr-FR" i="1" dirty="0"/>
              <a:t> and </a:t>
            </a:r>
            <a:r>
              <a:rPr lang="fr-FR" i="1" dirty="0" err="1"/>
              <a:t>impedance</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50462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E3C12 </a:t>
            </a:r>
            <a:r>
              <a:rPr lang="en-US" dirty="0" smtClean="0">
                <a:latin typeface="Arial Black" panose="020B0A04020102020204" pitchFamily="34" charset="0"/>
              </a:rPr>
              <a:t>   How </a:t>
            </a:r>
            <a:r>
              <a:rPr lang="en-US" dirty="0">
                <a:latin typeface="Arial Black" panose="020B0A04020102020204" pitchFamily="34" charset="0"/>
              </a:rPr>
              <a:t>does the maximum distance of ground-wave propagation change when the signal frequency is increased?</a:t>
            </a:r>
          </a:p>
        </p:txBody>
      </p:sp>
      <p:sp>
        <p:nvSpPr>
          <p:cNvPr id="3" name="Subtitle 2"/>
          <p:cNvSpPr>
            <a:spLocks noGrp="1"/>
          </p:cNvSpPr>
          <p:nvPr>
            <p:ph type="subTitle" idx="1"/>
          </p:nvPr>
        </p:nvSpPr>
        <p:spPr/>
        <p:txBody>
          <a:bodyPr/>
          <a:lstStyle/>
          <a:p>
            <a:r>
              <a:rPr lang="en-US" i="1" dirty="0"/>
              <a:t>A. It stays the same</a:t>
            </a:r>
          </a:p>
          <a:p>
            <a:r>
              <a:rPr lang="en-US" i="1" dirty="0"/>
              <a:t>B. It increases</a:t>
            </a:r>
          </a:p>
          <a:p>
            <a:r>
              <a:rPr lang="en-US" i="1" dirty="0"/>
              <a:t>C. It decreases</a:t>
            </a:r>
          </a:p>
          <a:p>
            <a:r>
              <a:rPr lang="en-US" i="1" dirty="0"/>
              <a:t>D. It peaks at roughly 14 MHz</a:t>
            </a:r>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876086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E3C12 </a:t>
            </a:r>
            <a:r>
              <a:rPr lang="en-US" dirty="0" smtClean="0">
                <a:latin typeface="Arial Black" panose="020B0A04020102020204" pitchFamily="34" charset="0"/>
              </a:rPr>
              <a:t>   How </a:t>
            </a:r>
            <a:r>
              <a:rPr lang="en-US" dirty="0">
                <a:latin typeface="Arial Black" panose="020B0A04020102020204" pitchFamily="34" charset="0"/>
              </a:rPr>
              <a:t>does the maximum distance of ground-wave propagation change when the signal frequency is increased?</a:t>
            </a:r>
          </a:p>
        </p:txBody>
      </p:sp>
      <p:sp>
        <p:nvSpPr>
          <p:cNvPr id="3" name="Subtitle 2"/>
          <p:cNvSpPr>
            <a:spLocks noGrp="1"/>
          </p:cNvSpPr>
          <p:nvPr>
            <p:ph type="subTitle" idx="1"/>
          </p:nvPr>
        </p:nvSpPr>
        <p:spPr/>
        <p:txBody>
          <a:bodyPr/>
          <a:lstStyle/>
          <a:p>
            <a:r>
              <a:rPr lang="en-US" i="1" dirty="0"/>
              <a:t>A. It stays the same</a:t>
            </a:r>
          </a:p>
          <a:p>
            <a:r>
              <a:rPr lang="en-US" i="1" dirty="0"/>
              <a:t>B. It increases</a:t>
            </a:r>
          </a:p>
          <a:p>
            <a:r>
              <a:rPr lang="en-US" sz="2800" b="1" i="1" dirty="0">
                <a:solidFill>
                  <a:srgbClr val="FFFF00"/>
                </a:solidFill>
              </a:rPr>
              <a:t>C. It decreases</a:t>
            </a:r>
          </a:p>
          <a:p>
            <a:r>
              <a:rPr lang="en-US" i="1" dirty="0"/>
              <a:t>D. It peaks at roughly 14 MHz</a:t>
            </a:r>
          </a:p>
        </p:txBody>
      </p:sp>
      <p:sp>
        <p:nvSpPr>
          <p:cNvPr id="4" name="Slide Number Placeholder 3"/>
          <p:cNvSpPr>
            <a:spLocks noGrp="1"/>
          </p:cNvSpPr>
          <p:nvPr>
            <p:ph type="sldNum" sz="quarter" idx="12"/>
          </p:nvPr>
        </p:nvSpPr>
        <p:spPr/>
        <p:txBody>
          <a:bodyPr/>
          <a:lstStyle/>
          <a:p>
            <a:fld id="{5A2483EB-AB9C-40AC-9AA1-C2AD9590A9DB}" type="slidenum">
              <a:rPr lang="en-US" smtClean="0"/>
              <a:t>94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496323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E3C13  </a:t>
            </a:r>
            <a:r>
              <a:rPr lang="en-US" dirty="0" smtClean="0">
                <a:latin typeface="Arial Black" panose="020B0A04020102020204" pitchFamily="34" charset="0"/>
              </a:rPr>
              <a:t>  What </a:t>
            </a:r>
            <a:r>
              <a:rPr lang="en-US" dirty="0">
                <a:latin typeface="Arial Black" panose="020B0A04020102020204" pitchFamily="34" charset="0"/>
              </a:rPr>
              <a:t>type of polarization is best for ground-wave propagation?</a:t>
            </a:r>
          </a:p>
        </p:txBody>
      </p:sp>
      <p:sp>
        <p:nvSpPr>
          <p:cNvPr id="3" name="Subtitle 2"/>
          <p:cNvSpPr>
            <a:spLocks noGrp="1"/>
          </p:cNvSpPr>
          <p:nvPr>
            <p:ph type="subTitle" idx="1"/>
          </p:nvPr>
        </p:nvSpPr>
        <p:spPr/>
        <p:txBody>
          <a:bodyPr/>
          <a:lstStyle/>
          <a:p>
            <a:r>
              <a:rPr lang="en-US" i="1" dirty="0"/>
              <a:t>A. Vertical</a:t>
            </a:r>
            <a:endParaRPr lang="en-US" dirty="0"/>
          </a:p>
          <a:p>
            <a:r>
              <a:rPr lang="en-US" i="1" dirty="0"/>
              <a:t>B. Horizontal</a:t>
            </a:r>
            <a:endParaRPr lang="en-US" dirty="0"/>
          </a:p>
          <a:p>
            <a:r>
              <a:rPr lang="en-US" i="1" dirty="0"/>
              <a:t>C. Circular</a:t>
            </a:r>
            <a:endParaRPr lang="en-US" dirty="0"/>
          </a:p>
          <a:p>
            <a:r>
              <a:rPr lang="en-US" i="1" dirty="0"/>
              <a:t>D. Elliptical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2042925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E3C13    What type of polarization is best for ground-wave propagation?</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Vertical</a:t>
            </a:r>
            <a:endParaRPr lang="en-US" sz="2800" b="1" dirty="0">
              <a:solidFill>
                <a:srgbClr val="FFC000"/>
              </a:solidFill>
            </a:endParaRPr>
          </a:p>
          <a:p>
            <a:r>
              <a:rPr lang="en-US" i="1" dirty="0"/>
              <a:t>B. Horizontal</a:t>
            </a:r>
            <a:endParaRPr lang="en-US" dirty="0"/>
          </a:p>
          <a:p>
            <a:r>
              <a:rPr lang="en-US" i="1" dirty="0"/>
              <a:t>C. Circular</a:t>
            </a:r>
            <a:endParaRPr lang="en-US" dirty="0"/>
          </a:p>
          <a:p>
            <a:r>
              <a:rPr lang="en-US" i="1" dirty="0"/>
              <a:t>D. Elliptical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5746568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E3C14  </a:t>
            </a:r>
            <a:r>
              <a:rPr lang="en-US" dirty="0" smtClean="0">
                <a:latin typeface="Arial Black" panose="020B0A04020102020204" pitchFamily="34" charset="0"/>
              </a:rPr>
              <a:t>  Why </a:t>
            </a:r>
            <a:r>
              <a:rPr lang="en-US" dirty="0">
                <a:latin typeface="Arial Black" panose="020B0A04020102020204" pitchFamily="34" charset="0"/>
              </a:rPr>
              <a:t>does the radio-path horizon distance exceed the geometric horizon?</a:t>
            </a:r>
          </a:p>
        </p:txBody>
      </p:sp>
      <p:sp>
        <p:nvSpPr>
          <p:cNvPr id="3" name="Subtitle 2"/>
          <p:cNvSpPr>
            <a:spLocks noGrp="1"/>
          </p:cNvSpPr>
          <p:nvPr>
            <p:ph type="subTitle" idx="1"/>
          </p:nvPr>
        </p:nvSpPr>
        <p:spPr>
          <a:xfrm>
            <a:off x="533400" y="2514600"/>
            <a:ext cx="8229600" cy="3657600"/>
          </a:xfrm>
        </p:spPr>
        <p:txBody>
          <a:bodyPr/>
          <a:lstStyle/>
          <a:p>
            <a:r>
              <a:rPr lang="en-US" i="1" dirty="0"/>
              <a:t>A. E-region skip</a:t>
            </a:r>
            <a:endParaRPr lang="en-US" dirty="0"/>
          </a:p>
          <a:p>
            <a:r>
              <a:rPr lang="en-US" i="1" dirty="0"/>
              <a:t>B. D-region skip</a:t>
            </a:r>
            <a:endParaRPr lang="en-US" dirty="0"/>
          </a:p>
          <a:p>
            <a:r>
              <a:rPr lang="en-US" i="1" dirty="0"/>
              <a:t>C. Downward bending due to aurora refraction</a:t>
            </a:r>
            <a:endParaRPr lang="en-US" dirty="0"/>
          </a:p>
          <a:p>
            <a:r>
              <a:rPr lang="en-US" i="1" dirty="0"/>
              <a:t>D. Downward bending due to density variations in the atmosphere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342212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E3C14    Why does the radio-path horizon distance exceed the geometric horizon?</a:t>
            </a:r>
            <a:endParaRPr lang="en-US" dirty="0"/>
          </a:p>
        </p:txBody>
      </p:sp>
      <p:sp>
        <p:nvSpPr>
          <p:cNvPr id="3" name="Subtitle 2"/>
          <p:cNvSpPr>
            <a:spLocks noGrp="1"/>
          </p:cNvSpPr>
          <p:nvPr>
            <p:ph type="subTitle" idx="1"/>
          </p:nvPr>
        </p:nvSpPr>
        <p:spPr>
          <a:xfrm>
            <a:off x="533400" y="2514600"/>
            <a:ext cx="8229600" cy="3657600"/>
          </a:xfrm>
        </p:spPr>
        <p:txBody>
          <a:bodyPr/>
          <a:lstStyle/>
          <a:p>
            <a:r>
              <a:rPr lang="en-US" i="1" dirty="0"/>
              <a:t>A. E-region skip</a:t>
            </a:r>
            <a:endParaRPr lang="en-US" dirty="0"/>
          </a:p>
          <a:p>
            <a:r>
              <a:rPr lang="en-US" i="1" dirty="0"/>
              <a:t>B. D-region skip</a:t>
            </a:r>
            <a:endParaRPr lang="en-US" dirty="0"/>
          </a:p>
          <a:p>
            <a:r>
              <a:rPr lang="en-US" i="1" dirty="0"/>
              <a:t>C. Downward bending due to aurora refraction</a:t>
            </a:r>
            <a:endParaRPr lang="en-US" dirty="0"/>
          </a:p>
          <a:p>
            <a:r>
              <a:rPr lang="en-US" sz="2800" b="1" i="1" dirty="0">
                <a:solidFill>
                  <a:srgbClr val="FFC000"/>
                </a:solidFill>
              </a:rPr>
              <a:t>D. Downward bending due to density variations in the atmosphere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4256687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E3C15 </a:t>
            </a:r>
            <a:r>
              <a:rPr lang="en-US" dirty="0" smtClean="0">
                <a:latin typeface="Arial Black" panose="020B0A04020102020204" pitchFamily="34" charset="0"/>
              </a:rPr>
              <a:t>    What </a:t>
            </a:r>
            <a:r>
              <a:rPr lang="en-US" dirty="0">
                <a:latin typeface="Arial Black" panose="020B0A04020102020204" pitchFamily="34" charset="0"/>
              </a:rPr>
              <a:t>might a sudden rise in radio background noise indicate?</a:t>
            </a:r>
          </a:p>
        </p:txBody>
      </p:sp>
      <p:sp>
        <p:nvSpPr>
          <p:cNvPr id="3" name="Subtitle 2"/>
          <p:cNvSpPr>
            <a:spLocks noGrp="1"/>
          </p:cNvSpPr>
          <p:nvPr>
            <p:ph type="subTitle" idx="1"/>
          </p:nvPr>
        </p:nvSpPr>
        <p:spPr>
          <a:xfrm>
            <a:off x="533400" y="2514600"/>
            <a:ext cx="8229600" cy="3657600"/>
          </a:xfrm>
        </p:spPr>
        <p:txBody>
          <a:bodyPr/>
          <a:lstStyle/>
          <a:p>
            <a:r>
              <a:rPr lang="en-US" i="1" dirty="0"/>
              <a:t>A. A meteor ping</a:t>
            </a:r>
          </a:p>
          <a:p>
            <a:r>
              <a:rPr lang="en-US" i="1" dirty="0"/>
              <a:t>B. A solar flare has occurred</a:t>
            </a:r>
          </a:p>
          <a:p>
            <a:r>
              <a:rPr lang="en-US" i="1" dirty="0"/>
              <a:t>C. Increased </a:t>
            </a:r>
            <a:r>
              <a:rPr lang="en-US" i="1" dirty="0" err="1"/>
              <a:t>transequatorial</a:t>
            </a:r>
            <a:r>
              <a:rPr lang="en-US" i="1" dirty="0"/>
              <a:t> propagation likely</a:t>
            </a:r>
          </a:p>
          <a:p>
            <a:r>
              <a:rPr lang="en-US" i="1" dirty="0"/>
              <a:t>D. Long-path propagation is occurring</a:t>
            </a:r>
          </a:p>
        </p:txBody>
      </p:sp>
      <p:sp>
        <p:nvSpPr>
          <p:cNvPr id="4" name="Slide Number Placeholder 3"/>
          <p:cNvSpPr>
            <a:spLocks noGrp="1"/>
          </p:cNvSpPr>
          <p:nvPr>
            <p:ph type="sldNum" sz="quarter" idx="12"/>
          </p:nvPr>
        </p:nvSpPr>
        <p:spPr/>
        <p:txBody>
          <a:bodyPr/>
          <a:lstStyle/>
          <a:p>
            <a:fld id="{5A2483EB-AB9C-40AC-9AA1-C2AD9590A9DB}" type="slidenum">
              <a:rPr lang="en-US" smtClean="0"/>
              <a:t>99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50715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1604</TotalTime>
  <Words>3359</Words>
  <Application>Microsoft Office PowerPoint</Application>
  <PresentationFormat>On-screen Show (4:3)</PresentationFormat>
  <Paragraphs>691</Paragraphs>
  <Slides>101</Slides>
  <Notes>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Howard Temp</vt:lpstr>
      <vt:lpstr>SUBELEMENT E3 </vt:lpstr>
      <vt:lpstr>PowerPoint Presentation</vt:lpstr>
      <vt:lpstr>    E3A01    What is the approximate maximum separation measured along the surface of the Earth between two stations communicating by Moon bounce?</vt:lpstr>
      <vt:lpstr>    E3A01    What is the approximate maximum separation measured along the surface of the Earth between two stations communicating by Moon bounce?</vt:lpstr>
      <vt:lpstr>  E3A02    What characterizes libration fading of an EME signal?</vt:lpstr>
      <vt:lpstr>  E3A02    What characterizes libration fading of an EME signal?</vt:lpstr>
      <vt:lpstr>   E3A03    When scheduling EME contacts, which of these conditions will generally result in the least path loss?</vt:lpstr>
      <vt:lpstr>   E3A03    When scheduling EME contacts, which of these conditions will generally result in the least path loss?</vt:lpstr>
      <vt:lpstr>  E3A04    What do Hepburn maps predict?</vt:lpstr>
      <vt:lpstr>  E3A04    What do Hepburn maps predict?</vt:lpstr>
      <vt:lpstr>   E3A05   Tropospheric propagation of microwave signals often occurs along what weather related structure?</vt:lpstr>
      <vt:lpstr>   E3A05   Tropospheric propagation of microwave signals often occurs along what weather related structure?</vt:lpstr>
      <vt:lpstr>  E3A06   Which of the following is required for microwave propagation via rain scatter?</vt:lpstr>
      <vt:lpstr>  E3A06   Which of the following is required for microwave propagation via rain scatter?</vt:lpstr>
      <vt:lpstr>   E3A07    Atmospheric ducts capable of propagating microwave signals often form over what geographic feature?</vt:lpstr>
      <vt:lpstr>   E3A07    Atmospheric ducts capable of propagating microwave signals often form over what geographic feature?</vt:lpstr>
      <vt:lpstr>   E3A08    When a meteor strikes the Earth's atmosphere, a cylindrical region of free electrons is formed at what layer of the ionosphere?</vt:lpstr>
      <vt:lpstr>   E3A08    When a meteor strikes the Earth's atmosphere, a cylindrical region of free electrons is formed at what layer of the ionosphere?</vt:lpstr>
      <vt:lpstr>  E3A09   Which of the following frequency range is most suited for meteor scatter communications?</vt:lpstr>
      <vt:lpstr>  E3A09   Which of the following frequency range is most suited for meteor scatter communications?</vt:lpstr>
      <vt:lpstr>  E3A10    Which type of atmospheric structure can create a path for microwave propagation?</vt:lpstr>
      <vt:lpstr>  E3A10    Which type of atmospheric structure can create a path for microwave propagation?</vt:lpstr>
      <vt:lpstr>  E3A11    What is a typical range for tropospheric propagation of microwave signals?</vt:lpstr>
      <vt:lpstr>  E3A11    What is a typical range for tropospheric propagation of microwave signals?</vt:lpstr>
      <vt:lpstr>  E3A12    What is the cause of auroral activity?</vt:lpstr>
      <vt:lpstr>  E3A12    What is the cause of auroral activity?</vt:lpstr>
      <vt:lpstr>  E3A13     Which emission mode is best for aurora propagation? </vt:lpstr>
      <vt:lpstr>  E3A13     Which emission mode is best for aurora propagation? </vt:lpstr>
      <vt:lpstr>   E3A14     From the contiguous 48 states, in which approximate direction should an antenna be pointed to take maximum advantage of aurora propagation? </vt:lpstr>
      <vt:lpstr>   E3A14     From the contiguous 48 states, in which approximate direction should an antenna be pointed to take maximum advantage of aurora propagation? </vt:lpstr>
      <vt:lpstr>  E3A15    What is an electromagnetic wave? </vt:lpstr>
      <vt:lpstr>  E3A15    What is an electromagnetic wave? </vt:lpstr>
      <vt:lpstr>  E3A16    Which of the following best describes electromagnetic waves traveling in free space?</vt:lpstr>
      <vt:lpstr>  E3A16    Which of the following best describes electromagnetic waves traveling in free space?</vt:lpstr>
      <vt:lpstr>  E3A17    What is meant by circularly polarized electromagnetic waves? </vt:lpstr>
      <vt:lpstr>  E3A17    What is meant by circularly polarized electromagnetic waves? </vt:lpstr>
      <vt:lpstr>E3B Propagation and technique</vt:lpstr>
      <vt:lpstr>  E3B01    What is transequatorial propagation?</vt:lpstr>
      <vt:lpstr>  E3B01    What is transequatorial propagation?</vt:lpstr>
      <vt:lpstr>  E3B02    What is the approximate maximum range for signals using transequatorial propagation?</vt:lpstr>
      <vt:lpstr>  E3B02    What is the approximate maximum range for signals using transequatorial propagation?</vt:lpstr>
      <vt:lpstr>  E3B03    What is the best time of day for transequatorial propagation?</vt:lpstr>
      <vt:lpstr>  E3B03    What is the best time of day for transequatorial propagation?</vt:lpstr>
      <vt:lpstr>  E3B04    What is meant by the terms extraordinary and ordinary waves?</vt:lpstr>
      <vt:lpstr>  E3B04    What is meant by the terms extraordinary and ordinary waves?</vt:lpstr>
      <vt:lpstr>  E3B05    Which amateur bands typically support long-path propagation?</vt:lpstr>
      <vt:lpstr>  E3B05    Which amateur bands typically support long-path propagation?</vt:lpstr>
      <vt:lpstr>  E3B06    Which of the following amateur bands most frequently provides long-path propagation?</vt:lpstr>
      <vt:lpstr>  E3B06    Which of the following amateur bands most frequently provides long-path propagation?</vt:lpstr>
      <vt:lpstr>  E3B07    Which of the following could account for hearing an echo on the received signal of a distant station?</vt:lpstr>
      <vt:lpstr>  E3B07    Which of the following could account for hearing an echo on the received signal of a distant station?</vt:lpstr>
      <vt:lpstr>  E3B08     What type of HF propagation is probably occurring if radio signals travel along the terminator between daylight and darkness?</vt:lpstr>
      <vt:lpstr>  E3B08     What type of HF propagation is probably occurring if radio signals travel along the terminator between daylight and darkness?</vt:lpstr>
      <vt:lpstr>  E3B09     At what time of year is Sporadic E propagation most likely to occur?</vt:lpstr>
      <vt:lpstr>  E3B09     At what time of year is Sporadic E propagation most likely to occur?</vt:lpstr>
      <vt:lpstr>  E3B10    What is the cause of gray-line propagation?</vt:lpstr>
      <vt:lpstr>  E3B10    What is the cause of gray-line propagation?</vt:lpstr>
      <vt:lpstr>  E3B11    At what time of day is Sporadic-E propagation most likely to occur?</vt:lpstr>
      <vt:lpstr>  E3B11    At what time of day is Sporadic-E propagation most likely to occur?</vt:lpstr>
      <vt:lpstr>  E3B12     What is the primary characteristic of chordal hop propagation?</vt:lpstr>
      <vt:lpstr>  E3B12     What is the primary characteristic of chordal hop propagation?</vt:lpstr>
      <vt:lpstr>  E3B13     Why is chordal hop propagation desirable?</vt:lpstr>
      <vt:lpstr>  E3B13     Why is chordal hop propagation desirable?</vt:lpstr>
      <vt:lpstr>  E3B14     What happens to linearly polarized radio waves that split into ordinary and extraordinary waves in the ionosphere? </vt:lpstr>
      <vt:lpstr>  E3B14     What happens to linearly polarized radio waves that split into ordinary and extraordinary waves in the ionosphere? </vt:lpstr>
      <vt:lpstr>E3C Propagation </vt:lpstr>
      <vt:lpstr>  E3C01    What does the term ray tracing describe in regard to radio communications?</vt:lpstr>
      <vt:lpstr>  E3C01    What does the term ray tracing describe in regard to radio communications?</vt:lpstr>
      <vt:lpstr>  E3C02    What is indicated by a rising A or K index?</vt:lpstr>
      <vt:lpstr>  E3C02    What is indicated by a rising A or K index?</vt:lpstr>
      <vt:lpstr>Solar Flare / Sun Spots</vt:lpstr>
      <vt:lpstr>Aurora Borealis</vt:lpstr>
      <vt:lpstr>  E3C03      Which of the following signal paths is most likely to experience high levels of absorption when the A index or K index is elevated?</vt:lpstr>
      <vt:lpstr>  E3C03      Which of the following signal paths is most likely to experience high levels of absorption when the A index or K index is elevated?</vt:lpstr>
      <vt:lpstr>  E3C04     What does the value of Bz (B sub Z) represent?</vt:lpstr>
      <vt:lpstr>  E3C04     What does the value of Bz (B sub Z) represent?</vt:lpstr>
      <vt:lpstr>  E3C05     What orientation of Bz (B sub z) increases the likelihood that incoming particles from the Sun will cause disturbed conditions?</vt:lpstr>
      <vt:lpstr>  E3C05     What orientation of Bz (B sub z) increases the likelihood that incoming particles from the Sun will cause disturbed conditions?</vt:lpstr>
      <vt:lpstr> E3C06    By how much does the VHF/UHF radio horizon distance exceed the geometric horizon?</vt:lpstr>
      <vt:lpstr> E3C06    By how much does the VHF/UHF radio horizon distance exceed the geometric horizon?</vt:lpstr>
      <vt:lpstr>  E3C07     Which of the following descriptors indicates the greatest solar flare intensity?</vt:lpstr>
      <vt:lpstr>  E3C07     Which of the following descriptors indicates the greatest solar flare intensity?</vt:lpstr>
      <vt:lpstr>Radiowave take off pattern</vt:lpstr>
      <vt:lpstr>  E3C08     What does the space weather term G5 mean?</vt:lpstr>
      <vt:lpstr>  E3C08     What does the space weather term G5 mean?</vt:lpstr>
      <vt:lpstr>Pedersen Ray</vt:lpstr>
      <vt:lpstr>  E3C09     How does the intensity of an X3 flare compare to that of an X2 flare?</vt:lpstr>
      <vt:lpstr>  E3C09     How does the intensity of an X3 flare compare to that of an X2 flare?</vt:lpstr>
      <vt:lpstr>  E3C10     What does the 304A solar parameter measure?</vt:lpstr>
      <vt:lpstr>  E3C10     What does the 304A solar parameter measure?</vt:lpstr>
      <vt:lpstr>   E3C11     What does VOACAP software model?</vt:lpstr>
      <vt:lpstr>   E3C11     What does VOACAP software model?</vt:lpstr>
      <vt:lpstr>  E3C12    How does the maximum distance of ground-wave propagation change when the signal frequency is increased?</vt:lpstr>
      <vt:lpstr>  E3C12    How does the maximum distance of ground-wave propagation change when the signal frequency is increased?</vt:lpstr>
      <vt:lpstr>  E3C13    What type of polarization is best for ground-wave propagation?</vt:lpstr>
      <vt:lpstr>  E3C13    What type of polarization is best for ground-wave propagation?</vt:lpstr>
      <vt:lpstr>  E3C14    Why does the radio-path horizon distance exceed the geometric horizon?</vt:lpstr>
      <vt:lpstr>  E3C14    Why does the radio-path horizon distance exceed the geometric horizon?</vt:lpstr>
      <vt:lpstr>  E3C15     What might a sudden rise in radio background noise indicate?</vt:lpstr>
      <vt:lpstr>  E3C15     What might a sudden rise in radio background noise indicate?</vt:lpstr>
      <vt:lpstr>End of SUBELEMENT E3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E2</dc:title>
  <dc:creator>Howard Schultz</dc:creator>
  <cp:lastModifiedBy>Daniel Stevens</cp:lastModifiedBy>
  <cp:revision>45</cp:revision>
  <dcterms:created xsi:type="dcterms:W3CDTF">2014-03-24T16:51:22Z</dcterms:created>
  <dcterms:modified xsi:type="dcterms:W3CDTF">2017-05-06T07:05:01Z</dcterms:modified>
</cp:coreProperties>
</file>