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0"/>
  </p:notesMasterIdLst>
  <p:sldIdLst>
    <p:sldId id="256" r:id="rId2"/>
    <p:sldId id="257" r:id="rId3"/>
    <p:sldId id="403" r:id="rId4"/>
    <p:sldId id="258" r:id="rId5"/>
    <p:sldId id="408" r:id="rId6"/>
    <p:sldId id="259" r:id="rId7"/>
    <p:sldId id="409" r:id="rId8"/>
    <p:sldId id="262" r:id="rId9"/>
    <p:sldId id="410" r:id="rId10"/>
    <p:sldId id="264" r:id="rId11"/>
    <p:sldId id="411" r:id="rId12"/>
    <p:sldId id="265" r:id="rId13"/>
    <p:sldId id="412" r:id="rId14"/>
    <p:sldId id="266" r:id="rId15"/>
    <p:sldId id="413" r:id="rId16"/>
    <p:sldId id="404" r:id="rId17"/>
    <p:sldId id="405" r:id="rId18"/>
    <p:sldId id="270" r:id="rId19"/>
    <p:sldId id="414" r:id="rId20"/>
    <p:sldId id="272" r:id="rId21"/>
    <p:sldId id="273" r:id="rId22"/>
    <p:sldId id="274" r:id="rId23"/>
    <p:sldId id="415" r:id="rId24"/>
    <p:sldId id="276" r:id="rId25"/>
    <p:sldId id="416" r:id="rId26"/>
    <p:sldId id="417" r:id="rId27"/>
    <p:sldId id="418" r:id="rId28"/>
    <p:sldId id="419" r:id="rId29"/>
    <p:sldId id="281" r:id="rId30"/>
    <p:sldId id="420" r:id="rId31"/>
    <p:sldId id="421" r:id="rId32"/>
    <p:sldId id="423" r:id="rId33"/>
    <p:sldId id="422" r:id="rId34"/>
    <p:sldId id="424" r:id="rId35"/>
    <p:sldId id="425" r:id="rId36"/>
    <p:sldId id="282" r:id="rId37"/>
    <p:sldId id="283" r:id="rId38"/>
    <p:sldId id="284" r:id="rId39"/>
    <p:sldId id="285" r:id="rId40"/>
    <p:sldId id="286" r:id="rId41"/>
    <p:sldId id="287" r:id="rId42"/>
    <p:sldId id="288" r:id="rId43"/>
    <p:sldId id="289" r:id="rId44"/>
    <p:sldId id="290" r:id="rId45"/>
    <p:sldId id="291" r:id="rId46"/>
    <p:sldId id="426" r:id="rId47"/>
    <p:sldId id="292" r:id="rId48"/>
    <p:sldId id="293" r:id="rId49"/>
    <p:sldId id="294" r:id="rId50"/>
    <p:sldId id="295" r:id="rId51"/>
    <p:sldId id="427" r:id="rId52"/>
    <p:sldId id="297" r:id="rId53"/>
    <p:sldId id="298" r:id="rId54"/>
    <p:sldId id="299" r:id="rId55"/>
    <p:sldId id="300" r:id="rId56"/>
    <p:sldId id="301" r:id="rId57"/>
    <p:sldId id="302" r:id="rId58"/>
    <p:sldId id="303" r:id="rId59"/>
    <p:sldId id="304" r:id="rId60"/>
    <p:sldId id="305" r:id="rId61"/>
    <p:sldId id="306" r:id="rId62"/>
    <p:sldId id="434" r:id="rId63"/>
    <p:sldId id="435" r:id="rId64"/>
    <p:sldId id="438" r:id="rId65"/>
    <p:sldId id="437" r:id="rId66"/>
    <p:sldId id="436" r:id="rId67"/>
    <p:sldId id="433" r:id="rId68"/>
    <p:sldId id="307" r:id="rId69"/>
    <p:sldId id="428" r:id="rId70"/>
    <p:sldId id="309" r:id="rId71"/>
    <p:sldId id="310" r:id="rId72"/>
    <p:sldId id="311" r:id="rId73"/>
    <p:sldId id="312" r:id="rId74"/>
    <p:sldId id="429" r:id="rId75"/>
    <p:sldId id="430" r:id="rId76"/>
    <p:sldId id="431" r:id="rId77"/>
    <p:sldId id="432" r:id="rId78"/>
    <p:sldId id="313" r:id="rId79"/>
    <p:sldId id="314" r:id="rId80"/>
    <p:sldId id="315" r:id="rId81"/>
    <p:sldId id="316" r:id="rId82"/>
    <p:sldId id="317" r:id="rId83"/>
    <p:sldId id="318" r:id="rId84"/>
    <p:sldId id="319" r:id="rId85"/>
    <p:sldId id="320" r:id="rId86"/>
    <p:sldId id="321" r:id="rId87"/>
    <p:sldId id="322" r:id="rId88"/>
    <p:sldId id="323" r:id="rId89"/>
    <p:sldId id="324" r:id="rId90"/>
    <p:sldId id="325" r:id="rId91"/>
    <p:sldId id="439" r:id="rId92"/>
    <p:sldId id="326" r:id="rId93"/>
    <p:sldId id="327" r:id="rId94"/>
    <p:sldId id="440" r:id="rId95"/>
    <p:sldId id="328" r:id="rId96"/>
    <p:sldId id="330" r:id="rId97"/>
    <p:sldId id="331" r:id="rId98"/>
    <p:sldId id="332" r:id="rId99"/>
    <p:sldId id="333" r:id="rId100"/>
    <p:sldId id="334" r:id="rId101"/>
    <p:sldId id="335" r:id="rId102"/>
    <p:sldId id="336" r:id="rId103"/>
    <p:sldId id="337" r:id="rId104"/>
    <p:sldId id="338" r:id="rId105"/>
    <p:sldId id="339" r:id="rId106"/>
    <p:sldId id="340" r:id="rId107"/>
    <p:sldId id="341" r:id="rId108"/>
    <p:sldId id="441" r:id="rId109"/>
    <p:sldId id="342" r:id="rId110"/>
    <p:sldId id="343" r:id="rId111"/>
    <p:sldId id="442" r:id="rId112"/>
    <p:sldId id="443" r:id="rId113"/>
    <p:sldId id="444" r:id="rId114"/>
    <p:sldId id="445" r:id="rId115"/>
    <p:sldId id="344" r:id="rId116"/>
    <p:sldId id="345" r:id="rId117"/>
    <p:sldId id="346" r:id="rId118"/>
    <p:sldId id="347" r:id="rId119"/>
    <p:sldId id="348" r:id="rId120"/>
    <p:sldId id="349" r:id="rId121"/>
    <p:sldId id="350" r:id="rId122"/>
    <p:sldId id="351" r:id="rId123"/>
    <p:sldId id="352" r:id="rId124"/>
    <p:sldId id="353" r:id="rId125"/>
    <p:sldId id="354" r:id="rId126"/>
    <p:sldId id="355" r:id="rId127"/>
    <p:sldId id="356" r:id="rId128"/>
    <p:sldId id="357" r:id="rId129"/>
    <p:sldId id="358" r:id="rId130"/>
    <p:sldId id="359" r:id="rId131"/>
    <p:sldId id="360" r:id="rId132"/>
    <p:sldId id="361" r:id="rId133"/>
    <p:sldId id="362" r:id="rId134"/>
    <p:sldId id="363" r:id="rId135"/>
    <p:sldId id="364" r:id="rId136"/>
    <p:sldId id="365" r:id="rId137"/>
    <p:sldId id="366" r:id="rId138"/>
    <p:sldId id="367" r:id="rId139"/>
    <p:sldId id="368" r:id="rId140"/>
    <p:sldId id="369" r:id="rId141"/>
    <p:sldId id="370" r:id="rId142"/>
    <p:sldId id="371" r:id="rId143"/>
    <p:sldId id="372" r:id="rId144"/>
    <p:sldId id="373" r:id="rId145"/>
    <p:sldId id="374" r:id="rId146"/>
    <p:sldId id="375" r:id="rId147"/>
    <p:sldId id="376" r:id="rId148"/>
    <p:sldId id="377" r:id="rId149"/>
    <p:sldId id="378" r:id="rId150"/>
    <p:sldId id="379" r:id="rId151"/>
    <p:sldId id="380" r:id="rId152"/>
    <p:sldId id="381" r:id="rId153"/>
    <p:sldId id="382" r:id="rId154"/>
    <p:sldId id="383" r:id="rId155"/>
    <p:sldId id="384" r:id="rId156"/>
    <p:sldId id="385" r:id="rId157"/>
    <p:sldId id="386" r:id="rId158"/>
    <p:sldId id="387" r:id="rId159"/>
    <p:sldId id="407" r:id="rId160"/>
    <p:sldId id="388" r:id="rId161"/>
    <p:sldId id="389" r:id="rId162"/>
    <p:sldId id="390" r:id="rId163"/>
    <p:sldId id="391" r:id="rId164"/>
    <p:sldId id="392" r:id="rId165"/>
    <p:sldId id="393" r:id="rId166"/>
    <p:sldId id="394" r:id="rId167"/>
    <p:sldId id="395" r:id="rId168"/>
    <p:sldId id="396" r:id="rId169"/>
    <p:sldId id="397" r:id="rId170"/>
    <p:sldId id="398" r:id="rId171"/>
    <p:sldId id="399" r:id="rId172"/>
    <p:sldId id="400" r:id="rId173"/>
    <p:sldId id="401" r:id="rId174"/>
    <p:sldId id="447" r:id="rId175"/>
    <p:sldId id="448" r:id="rId176"/>
    <p:sldId id="446" r:id="rId177"/>
    <p:sldId id="449" r:id="rId178"/>
    <p:sldId id="402" r:id="rId1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710" autoAdjust="0"/>
  </p:normalViewPr>
  <p:slideViewPr>
    <p:cSldViewPr>
      <p:cViewPr varScale="1">
        <p:scale>
          <a:sx n="47" d="100"/>
          <a:sy n="47" d="100"/>
        </p:scale>
        <p:origin x="-1349"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80" Type="http://schemas.openxmlformats.org/officeDocument/2006/relationships/notesMaster" Target="notesMasters/notesMaster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7C00CD-B051-4BFD-BFDB-6587C745FD40}" type="doc">
      <dgm:prSet loTypeId="urn:microsoft.com/office/officeart/2005/8/layout/chevron1" loCatId="process" qsTypeId="urn:microsoft.com/office/officeart/2005/8/quickstyle/simple1" qsCatId="simple" csTypeId="urn:microsoft.com/office/officeart/2005/8/colors/accent1_2" csCatId="accent1" phldr="1"/>
      <dgm:spPr/>
    </dgm:pt>
    <dgm:pt modelId="{BE9EDC42-2A80-42F7-86D9-4BD22CF39833}">
      <dgm:prSet phldrT="[Text]"/>
      <dgm:spPr/>
      <dgm:t>
        <a:bodyPr/>
        <a:lstStyle/>
        <a:p>
          <a:r>
            <a:rPr lang="en-US" dirty="0" smtClean="0"/>
            <a:t>Transmitter</a:t>
          </a:r>
          <a:endParaRPr lang="en-US" dirty="0"/>
        </a:p>
      </dgm:t>
    </dgm:pt>
    <dgm:pt modelId="{6399FCAC-0405-4146-8651-4FFD5C04D160}" type="parTrans" cxnId="{8A68615F-A2DE-4357-B320-0F675FA4B16C}">
      <dgm:prSet/>
      <dgm:spPr/>
      <dgm:t>
        <a:bodyPr/>
        <a:lstStyle/>
        <a:p>
          <a:endParaRPr lang="en-US"/>
        </a:p>
      </dgm:t>
    </dgm:pt>
    <dgm:pt modelId="{CDE9DA18-E2D9-4D82-B7E3-7046155904F9}" type="sibTrans" cxnId="{8A68615F-A2DE-4357-B320-0F675FA4B16C}">
      <dgm:prSet/>
      <dgm:spPr/>
      <dgm:t>
        <a:bodyPr/>
        <a:lstStyle/>
        <a:p>
          <a:endParaRPr lang="en-US"/>
        </a:p>
      </dgm:t>
    </dgm:pt>
    <dgm:pt modelId="{856CB342-7FCB-4534-B4E7-D4E5896FC83F}">
      <dgm:prSet phldrT="[Text]"/>
      <dgm:spPr/>
      <dgm:t>
        <a:bodyPr/>
        <a:lstStyle/>
        <a:p>
          <a:r>
            <a:rPr lang="en-US" dirty="0" smtClean="0"/>
            <a:t>Power Attenuator</a:t>
          </a:r>
          <a:endParaRPr lang="en-US" dirty="0"/>
        </a:p>
      </dgm:t>
    </dgm:pt>
    <dgm:pt modelId="{15B70818-41AA-439B-B5A9-8D69D2E5DD59}" type="parTrans" cxnId="{FC60F9BA-79E4-4883-8F18-7F4114843159}">
      <dgm:prSet/>
      <dgm:spPr/>
      <dgm:t>
        <a:bodyPr/>
        <a:lstStyle/>
        <a:p>
          <a:endParaRPr lang="en-US"/>
        </a:p>
      </dgm:t>
    </dgm:pt>
    <dgm:pt modelId="{FD87B718-60BC-42DF-856B-87B61CB00FBB}" type="sibTrans" cxnId="{FC60F9BA-79E4-4883-8F18-7F4114843159}">
      <dgm:prSet/>
      <dgm:spPr/>
      <dgm:t>
        <a:bodyPr/>
        <a:lstStyle/>
        <a:p>
          <a:endParaRPr lang="en-US"/>
        </a:p>
      </dgm:t>
    </dgm:pt>
    <dgm:pt modelId="{200FD771-1354-4D71-849B-DD5D42B717BD}">
      <dgm:prSet phldrT="[Text]"/>
      <dgm:spPr/>
      <dgm:t>
        <a:bodyPr/>
        <a:lstStyle/>
        <a:p>
          <a:r>
            <a:rPr lang="en-US" dirty="0" smtClean="0"/>
            <a:t>Spectrum </a:t>
          </a:r>
          <a:r>
            <a:rPr lang="en-US" dirty="0" err="1" smtClean="0"/>
            <a:t>Analyser</a:t>
          </a:r>
          <a:endParaRPr lang="en-US" dirty="0"/>
        </a:p>
      </dgm:t>
    </dgm:pt>
    <dgm:pt modelId="{84843F86-D52B-4FC5-BD35-3F88C30C9514}" type="parTrans" cxnId="{FCAB6771-ABD4-416E-8BA9-01B8322374EC}">
      <dgm:prSet/>
      <dgm:spPr/>
      <dgm:t>
        <a:bodyPr/>
        <a:lstStyle/>
        <a:p>
          <a:endParaRPr lang="en-US"/>
        </a:p>
      </dgm:t>
    </dgm:pt>
    <dgm:pt modelId="{39B01357-7589-4F5A-AF23-0CF9AC78CDC5}" type="sibTrans" cxnId="{FCAB6771-ABD4-416E-8BA9-01B8322374EC}">
      <dgm:prSet/>
      <dgm:spPr/>
      <dgm:t>
        <a:bodyPr/>
        <a:lstStyle/>
        <a:p>
          <a:endParaRPr lang="en-US"/>
        </a:p>
      </dgm:t>
    </dgm:pt>
    <dgm:pt modelId="{ADEAACB7-76C2-4E26-86DD-0E44706E79B4}" type="pres">
      <dgm:prSet presAssocID="{C87C00CD-B051-4BFD-BFDB-6587C745FD40}" presName="Name0" presStyleCnt="0">
        <dgm:presLayoutVars>
          <dgm:dir/>
          <dgm:animLvl val="lvl"/>
          <dgm:resizeHandles val="exact"/>
        </dgm:presLayoutVars>
      </dgm:prSet>
      <dgm:spPr/>
    </dgm:pt>
    <dgm:pt modelId="{179F196B-55F0-4352-9644-688657644052}" type="pres">
      <dgm:prSet presAssocID="{BE9EDC42-2A80-42F7-86D9-4BD22CF39833}" presName="parTxOnly" presStyleLbl="node1" presStyleIdx="0" presStyleCnt="3">
        <dgm:presLayoutVars>
          <dgm:chMax val="0"/>
          <dgm:chPref val="0"/>
          <dgm:bulletEnabled val="1"/>
        </dgm:presLayoutVars>
      </dgm:prSet>
      <dgm:spPr/>
      <dgm:t>
        <a:bodyPr/>
        <a:lstStyle/>
        <a:p>
          <a:endParaRPr lang="en-US"/>
        </a:p>
      </dgm:t>
    </dgm:pt>
    <dgm:pt modelId="{6EE0AA50-413D-4898-9F0A-95B3841B42E4}" type="pres">
      <dgm:prSet presAssocID="{CDE9DA18-E2D9-4D82-B7E3-7046155904F9}" presName="parTxOnlySpace" presStyleCnt="0"/>
      <dgm:spPr/>
    </dgm:pt>
    <dgm:pt modelId="{BE5B9D6E-3617-4E32-8290-F9BAA0039BDD}" type="pres">
      <dgm:prSet presAssocID="{856CB342-7FCB-4534-B4E7-D4E5896FC83F}" presName="parTxOnly" presStyleLbl="node1" presStyleIdx="1" presStyleCnt="3">
        <dgm:presLayoutVars>
          <dgm:chMax val="0"/>
          <dgm:chPref val="0"/>
          <dgm:bulletEnabled val="1"/>
        </dgm:presLayoutVars>
      </dgm:prSet>
      <dgm:spPr/>
      <dgm:t>
        <a:bodyPr/>
        <a:lstStyle/>
        <a:p>
          <a:endParaRPr lang="en-US"/>
        </a:p>
      </dgm:t>
    </dgm:pt>
    <dgm:pt modelId="{A2CF63A3-09B5-4863-8F05-240E157A2FF3}" type="pres">
      <dgm:prSet presAssocID="{FD87B718-60BC-42DF-856B-87B61CB00FBB}" presName="parTxOnlySpace" presStyleCnt="0"/>
      <dgm:spPr/>
    </dgm:pt>
    <dgm:pt modelId="{6519A912-5178-4A0C-A604-B09A22053DC3}" type="pres">
      <dgm:prSet presAssocID="{200FD771-1354-4D71-849B-DD5D42B717BD}" presName="parTxOnly" presStyleLbl="node1" presStyleIdx="2" presStyleCnt="3">
        <dgm:presLayoutVars>
          <dgm:chMax val="0"/>
          <dgm:chPref val="0"/>
          <dgm:bulletEnabled val="1"/>
        </dgm:presLayoutVars>
      </dgm:prSet>
      <dgm:spPr/>
      <dgm:t>
        <a:bodyPr/>
        <a:lstStyle/>
        <a:p>
          <a:endParaRPr lang="en-US"/>
        </a:p>
      </dgm:t>
    </dgm:pt>
  </dgm:ptLst>
  <dgm:cxnLst>
    <dgm:cxn modelId="{65E347AA-A92D-42F9-A326-ABD13DC816C1}" type="presOf" srcId="{200FD771-1354-4D71-849B-DD5D42B717BD}" destId="{6519A912-5178-4A0C-A604-B09A22053DC3}" srcOrd="0" destOrd="0" presId="urn:microsoft.com/office/officeart/2005/8/layout/chevron1"/>
    <dgm:cxn modelId="{FC60F9BA-79E4-4883-8F18-7F4114843159}" srcId="{C87C00CD-B051-4BFD-BFDB-6587C745FD40}" destId="{856CB342-7FCB-4534-B4E7-D4E5896FC83F}" srcOrd="1" destOrd="0" parTransId="{15B70818-41AA-439B-B5A9-8D69D2E5DD59}" sibTransId="{FD87B718-60BC-42DF-856B-87B61CB00FBB}"/>
    <dgm:cxn modelId="{8A68615F-A2DE-4357-B320-0F675FA4B16C}" srcId="{C87C00CD-B051-4BFD-BFDB-6587C745FD40}" destId="{BE9EDC42-2A80-42F7-86D9-4BD22CF39833}" srcOrd="0" destOrd="0" parTransId="{6399FCAC-0405-4146-8651-4FFD5C04D160}" sibTransId="{CDE9DA18-E2D9-4D82-B7E3-7046155904F9}"/>
    <dgm:cxn modelId="{CE7D6948-94D7-4318-9C5A-C6FBC7924120}" type="presOf" srcId="{856CB342-7FCB-4534-B4E7-D4E5896FC83F}" destId="{BE5B9D6E-3617-4E32-8290-F9BAA0039BDD}" srcOrd="0" destOrd="0" presId="urn:microsoft.com/office/officeart/2005/8/layout/chevron1"/>
    <dgm:cxn modelId="{CD32E3E2-6B6E-42EE-B50E-1633F425BFF4}" type="presOf" srcId="{BE9EDC42-2A80-42F7-86D9-4BD22CF39833}" destId="{179F196B-55F0-4352-9644-688657644052}" srcOrd="0" destOrd="0" presId="urn:microsoft.com/office/officeart/2005/8/layout/chevron1"/>
    <dgm:cxn modelId="{397C5176-FA4A-4520-A603-42DC81619778}" type="presOf" srcId="{C87C00CD-B051-4BFD-BFDB-6587C745FD40}" destId="{ADEAACB7-76C2-4E26-86DD-0E44706E79B4}" srcOrd="0" destOrd="0" presId="urn:microsoft.com/office/officeart/2005/8/layout/chevron1"/>
    <dgm:cxn modelId="{FCAB6771-ABD4-416E-8BA9-01B8322374EC}" srcId="{C87C00CD-B051-4BFD-BFDB-6587C745FD40}" destId="{200FD771-1354-4D71-849B-DD5D42B717BD}" srcOrd="2" destOrd="0" parTransId="{84843F86-D52B-4FC5-BD35-3F88C30C9514}" sibTransId="{39B01357-7589-4F5A-AF23-0CF9AC78CDC5}"/>
    <dgm:cxn modelId="{AB44C7C6-2B21-4F4F-AEB9-0D0C1C79E6F4}" type="presParOf" srcId="{ADEAACB7-76C2-4E26-86DD-0E44706E79B4}" destId="{179F196B-55F0-4352-9644-688657644052}" srcOrd="0" destOrd="0" presId="urn:microsoft.com/office/officeart/2005/8/layout/chevron1"/>
    <dgm:cxn modelId="{6CBB681A-A3D0-4C18-942B-57FAD5E0E1D4}" type="presParOf" srcId="{ADEAACB7-76C2-4E26-86DD-0E44706E79B4}" destId="{6EE0AA50-413D-4898-9F0A-95B3841B42E4}" srcOrd="1" destOrd="0" presId="urn:microsoft.com/office/officeart/2005/8/layout/chevron1"/>
    <dgm:cxn modelId="{5F844D9B-2D2F-4F46-B6B5-96F7D68CFBB9}" type="presParOf" srcId="{ADEAACB7-76C2-4E26-86DD-0E44706E79B4}" destId="{BE5B9D6E-3617-4E32-8290-F9BAA0039BDD}" srcOrd="2" destOrd="0" presId="urn:microsoft.com/office/officeart/2005/8/layout/chevron1"/>
    <dgm:cxn modelId="{29DF00FF-FE46-4D9C-B840-20E1DF676C59}" type="presParOf" srcId="{ADEAACB7-76C2-4E26-86DD-0E44706E79B4}" destId="{A2CF63A3-09B5-4863-8F05-240E157A2FF3}" srcOrd="3" destOrd="0" presId="urn:microsoft.com/office/officeart/2005/8/layout/chevron1"/>
    <dgm:cxn modelId="{EE2AE22F-649D-4824-A554-7D007F2C1CFE}" type="presParOf" srcId="{ADEAACB7-76C2-4E26-86DD-0E44706E79B4}" destId="{6519A912-5178-4A0C-A604-B09A22053DC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F196B-55F0-4352-9644-688657644052}">
      <dsp:nvSpPr>
        <dsp:cNvPr id="0" name=""/>
        <dsp:cNvSpPr/>
      </dsp:nvSpPr>
      <dsp:spPr>
        <a:xfrm>
          <a:off x="1785" y="403026"/>
          <a:ext cx="2175867" cy="8703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Transmitter</a:t>
          </a:r>
          <a:endParaRPr lang="en-US" sz="2000" kern="1200" dirty="0"/>
        </a:p>
      </dsp:txBody>
      <dsp:txXfrm>
        <a:off x="436958" y="403026"/>
        <a:ext cx="1305521" cy="870346"/>
      </dsp:txXfrm>
    </dsp:sp>
    <dsp:sp modelId="{BE5B9D6E-3617-4E32-8290-F9BAA0039BDD}">
      <dsp:nvSpPr>
        <dsp:cNvPr id="0" name=""/>
        <dsp:cNvSpPr/>
      </dsp:nvSpPr>
      <dsp:spPr>
        <a:xfrm>
          <a:off x="1960066" y="403026"/>
          <a:ext cx="2175867" cy="8703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Power Attenuator</a:t>
          </a:r>
          <a:endParaRPr lang="en-US" sz="2000" kern="1200" dirty="0"/>
        </a:p>
      </dsp:txBody>
      <dsp:txXfrm>
        <a:off x="2395239" y="403026"/>
        <a:ext cx="1305521" cy="870346"/>
      </dsp:txXfrm>
    </dsp:sp>
    <dsp:sp modelId="{6519A912-5178-4A0C-A604-B09A22053DC3}">
      <dsp:nvSpPr>
        <dsp:cNvPr id="0" name=""/>
        <dsp:cNvSpPr/>
      </dsp:nvSpPr>
      <dsp:spPr>
        <a:xfrm>
          <a:off x="3918346" y="403026"/>
          <a:ext cx="2175867" cy="870346"/>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t>Spectrum </a:t>
          </a:r>
          <a:r>
            <a:rPr lang="en-US" sz="2000" kern="1200" dirty="0" err="1" smtClean="0"/>
            <a:t>Analyser</a:t>
          </a:r>
          <a:endParaRPr lang="en-US" sz="2000" kern="1200" dirty="0"/>
        </a:p>
      </dsp:txBody>
      <dsp:txXfrm>
        <a:off x="4353519" y="403026"/>
        <a:ext cx="1305521" cy="870346"/>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AAC8DF-CF75-4607-A374-EE8D8E651E20}" type="datetimeFigureOut">
              <a:rPr lang="en-US" smtClean="0"/>
              <a:t>5/5/2017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A44F48-6168-45C7-B879-F4A25E86DDE8}" type="slidenum">
              <a:rPr lang="en-US" smtClean="0"/>
              <a:t>‹#›</a:t>
            </a:fld>
            <a:endParaRPr lang="en-US"/>
          </a:p>
        </p:txBody>
      </p:sp>
    </p:spTree>
    <p:extLst>
      <p:ext uri="{BB962C8B-B14F-4D97-AF65-F5344CB8AC3E}">
        <p14:creationId xmlns:p14="http://schemas.microsoft.com/office/powerpoint/2010/main" val="7392702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Extra Question Pool 2016.  The</a:t>
            </a:r>
            <a:r>
              <a:rPr lang="en-US" baseline="0" dirty="0" smtClean="0"/>
              <a:t> Western Washington Ham Training Team makes these slides available to teach Amateur Technician Radio Licensing Classes.  Daniel Stevens KL7WM, Training Coordinator, Howard Swartz, W7HS, Slide master, Dustin Lomax, KF7FK,  Leading Instructor, LW Abel, K7LWA, Enthusiasm Leader.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AA44F48-6168-45C7-B879-F4A25E86DDE8}" type="slidenum">
              <a:rPr lang="en-US" smtClean="0"/>
              <a:t>1</a:t>
            </a:fld>
            <a:endParaRPr lang="en-US"/>
          </a:p>
        </p:txBody>
      </p:sp>
    </p:spTree>
    <p:extLst>
      <p:ext uri="{BB962C8B-B14F-4D97-AF65-F5344CB8AC3E}">
        <p14:creationId xmlns:p14="http://schemas.microsoft.com/office/powerpoint/2010/main" val="2071680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09600" y="0"/>
            <a:ext cx="7772400" cy="1470025"/>
          </a:xfrm>
        </p:spPr>
        <p:txBody>
          <a:bodyPr>
            <a:normAutofit/>
          </a:bodyPr>
          <a:lstStyle>
            <a:lvl1pPr>
              <a:defRPr sz="3200">
                <a:solidFill>
                  <a:schemeClr val="bg1">
                    <a:lumMod val="95000"/>
                    <a:lumOff val="5000"/>
                  </a:schemeClr>
                </a:solidFill>
                <a:latin typeface="Impact" panose="020B0806030902050204" pitchFamily="34" charset="0"/>
              </a:defRPr>
            </a:lvl1pPr>
          </a:lstStyle>
          <a:p>
            <a:r>
              <a:rPr lang="en-US" dirty="0" smtClean="0"/>
              <a:t/>
            </a:r>
            <a:br>
              <a:rPr lang="en-US" dirty="0" smtClean="0"/>
            </a:br>
            <a:r>
              <a:rPr lang="en-US" dirty="0" smtClean="0"/>
              <a:t/>
            </a:r>
            <a:br>
              <a:rPr lang="en-US" dirty="0" smtClean="0"/>
            </a:br>
            <a:r>
              <a:rPr lang="en-US" dirty="0" smtClean="0"/>
              <a:t>Click to edit Master title style</a:t>
            </a:r>
            <a:endParaRPr lang="en-US" dirty="0"/>
          </a:p>
        </p:txBody>
      </p:sp>
      <p:sp>
        <p:nvSpPr>
          <p:cNvPr id="3" name="Subtitle 2"/>
          <p:cNvSpPr>
            <a:spLocks noGrp="1"/>
          </p:cNvSpPr>
          <p:nvPr>
            <p:ph type="subTitle" idx="1"/>
          </p:nvPr>
        </p:nvSpPr>
        <p:spPr>
          <a:xfrm>
            <a:off x="1371600" y="2514600"/>
            <a:ext cx="6400800" cy="3657600"/>
          </a:xfrm>
        </p:spPr>
        <p:txBody>
          <a:bodyPr>
            <a:normAutofit/>
          </a:bodyPr>
          <a:lstStyle>
            <a:lvl1pPr marL="0" indent="0" algn="l">
              <a:buNone/>
              <a:defRPr sz="2400" b="0">
                <a:solidFill>
                  <a:schemeClr val="bg1">
                    <a:lumMod val="95000"/>
                    <a:lumOff val="5000"/>
                  </a:schemeClr>
                </a:solidFill>
                <a:latin typeface="Lucida Sans Unicode" panose="020B0602030504020204" pitchFamily="34" charset="0"/>
                <a:cs typeface="Lucida Sans Unicode" panose="020B0602030504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Date Placeholder 8"/>
          <p:cNvSpPr>
            <a:spLocks noGrp="1"/>
          </p:cNvSpPr>
          <p:nvPr>
            <p:ph type="dt" sz="half" idx="10"/>
          </p:nvPr>
        </p:nvSpPr>
        <p:spPr/>
        <p:txBody>
          <a:bodyPr/>
          <a:lstStyle/>
          <a:p>
            <a:fld id="{EB3E4D99-EC5F-4CE3-AD3E-DD2CEC80214B}" type="datetime1">
              <a:rPr lang="en-US" smtClean="0"/>
              <a:t>5/5/2017</a:t>
            </a:fld>
            <a:endParaRPr lang="en-US"/>
          </a:p>
        </p:txBody>
      </p:sp>
      <p:sp>
        <p:nvSpPr>
          <p:cNvPr id="11" name="Slide Number Placeholder 10"/>
          <p:cNvSpPr>
            <a:spLocks noGrp="1"/>
          </p:cNvSpPr>
          <p:nvPr>
            <p:ph type="sldNum" sz="quarter" idx="12"/>
          </p:nvPr>
        </p:nvSpPr>
        <p:spPr/>
        <p:txBody>
          <a:bodyPr/>
          <a:lstStyle>
            <a:lvl1pPr>
              <a:defRPr>
                <a:solidFill>
                  <a:schemeClr val="bg1">
                    <a:lumMod val="95000"/>
                    <a:lumOff val="5000"/>
                  </a:schemeClr>
                </a:solidFill>
              </a:defRPr>
            </a:lvl1pPr>
          </a:lstStyle>
          <a:p>
            <a:fld id="{5A2483EB-AB9C-40AC-9AA1-C2AD9590A9DB}" type="slidenum">
              <a:rPr lang="en-US" smtClean="0"/>
              <a:t>‹#›</a:t>
            </a:fld>
            <a:endParaRPr lang="en-US"/>
          </a:p>
        </p:txBody>
      </p:sp>
      <p:sp>
        <p:nvSpPr>
          <p:cNvPr id="12" name="Footer Placeholder 11"/>
          <p:cNvSpPr>
            <a:spLocks noGrp="1"/>
          </p:cNvSpPr>
          <p:nvPr>
            <p:ph type="ftr" sz="quarter" idx="13"/>
          </p:nvPr>
        </p:nvSpPr>
        <p:spPr/>
        <p:txBody>
          <a:bodyPr/>
          <a:lstStyle>
            <a:lvl1pPr>
              <a:defRPr>
                <a:solidFill>
                  <a:schemeClr val="bg1">
                    <a:lumMod val="95000"/>
                    <a:lumOff val="5000"/>
                  </a:schemeClr>
                </a:solidFill>
              </a:defRPr>
            </a:lvl1pPr>
          </a:lstStyle>
          <a:p>
            <a:r>
              <a:rPr lang="en-US" smtClean="0"/>
              <a:t>Amateur Practices</a:t>
            </a:r>
            <a:endParaRPr lang="en-US"/>
          </a:p>
        </p:txBody>
      </p:sp>
    </p:spTree>
    <p:extLst>
      <p:ext uri="{BB962C8B-B14F-4D97-AF65-F5344CB8AC3E}">
        <p14:creationId xmlns:p14="http://schemas.microsoft.com/office/powerpoint/2010/main" val="257506313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chemeClr val="bg2">
                <a:lumMod val="60000"/>
                <a:lumOff val="40000"/>
              </a:schemeClr>
            </a:gs>
            <a:gs pos="31000">
              <a:schemeClr val="bg2">
                <a:lumMod val="66000"/>
                <a:lumOff val="34000"/>
              </a:schemeClr>
            </a:gs>
            <a:gs pos="87000">
              <a:schemeClr val="bg2">
                <a:lumMod val="75000"/>
                <a:alpha val="78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21DA5-C1FF-4896-8931-45683C791C99}" type="datetime1">
              <a:rPr lang="en-US" smtClean="0"/>
              <a:t>5/5/2017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lumMod val="95000"/>
                    <a:lumOff val="5000"/>
                  </a:schemeClr>
                </a:solidFill>
              </a:defRPr>
            </a:lvl1pPr>
          </a:lstStyle>
          <a:p>
            <a:r>
              <a:rPr lang="en-US" smtClean="0"/>
              <a:t>Amateur Practices</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lumMod val="95000"/>
                    <a:lumOff val="5000"/>
                  </a:schemeClr>
                </a:solidFill>
              </a:defRPr>
            </a:lvl1pPr>
          </a:lstStyle>
          <a:p>
            <a:fld id="{5A2483EB-AB9C-40AC-9AA1-C2AD9590A9DB}" type="slidenum">
              <a:rPr lang="en-US" smtClean="0"/>
              <a:t>‹#›</a:t>
            </a:fld>
            <a:endParaRPr lang="en-US"/>
          </a:p>
        </p:txBody>
      </p:sp>
    </p:spTree>
    <p:extLst>
      <p:ext uri="{BB962C8B-B14F-4D97-AF65-F5344CB8AC3E}">
        <p14:creationId xmlns:p14="http://schemas.microsoft.com/office/powerpoint/2010/main" val="759531428"/>
      </p:ext>
    </p:extLst>
  </p:cSld>
  <p:clrMap bg1="dk1" tx1="lt1" bg2="dk2" tx2="lt2" accent1="accent1" accent2="accent2" accent3="accent3" accent4="accent4" accent5="accent5" accent6="accent6" hlink="hlink" folHlink="folHlink"/>
  <p:sldLayoutIdLst>
    <p:sldLayoutId id="2147483661" r:id="rId1"/>
  </p:sldLayoutIdLst>
  <p:timing>
    <p:tnLst>
      <p:par>
        <p:cTn id="1" dur="indefinite" restart="never" nodeType="tmRoot"/>
      </p:par>
    </p:tnLst>
  </p:timing>
  <p:hf hdr="0" dt="0"/>
  <p:txStyles>
    <p:titleStyle>
      <a:lvl1pPr algn="ctr" defTabSz="914400" rtl="0" eaLnBrk="1" latinLnBrk="0" hangingPunct="1">
        <a:spcBef>
          <a:spcPct val="0"/>
        </a:spcBef>
        <a:buNone/>
        <a:defRPr lang="en-US" sz="3200" kern="1200" dirty="0">
          <a:solidFill>
            <a:schemeClr val="bg1">
              <a:lumMod val="95000"/>
              <a:lumOff val="5000"/>
            </a:schemeClr>
          </a:solidFill>
          <a:latin typeface="Impact" panose="020B080603090205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1pPr>
      <a:lvl2pPr marL="742950" indent="-28575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2pPr>
      <a:lvl3pPr marL="11430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3pPr>
      <a:lvl4pPr marL="1600200" indent="-228600" algn="l" defTabSz="914400" rtl="0" eaLnBrk="1" latinLnBrk="0" hangingPunct="1">
        <a:spcBef>
          <a:spcPct val="20000"/>
        </a:spcBef>
        <a:buFont typeface="Arial" panose="020B0604020202020204" pitchFamily="34" charset="0"/>
        <a:buChar char="–"/>
        <a:defRPr lang="en-US" sz="2400" b="0" kern="1200" dirty="0" smtClean="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4pPr>
      <a:lvl5pPr marL="2057400" indent="-228600" algn="l" defTabSz="914400" rtl="0" eaLnBrk="1" latinLnBrk="0" hangingPunct="1">
        <a:spcBef>
          <a:spcPct val="20000"/>
        </a:spcBef>
        <a:buFont typeface="Arial" panose="020B0604020202020204" pitchFamily="34" charset="0"/>
        <a:buChar char="»"/>
        <a:defRPr lang="en-US" sz="2400" b="0" kern="1200" dirty="0">
          <a:solidFill>
            <a:schemeClr val="bg1">
              <a:lumMod val="95000"/>
              <a:lumOff val="5000"/>
            </a:schemeClr>
          </a:solidFill>
          <a:latin typeface="Lucida Sans Unicode" panose="020B0602030504020204" pitchFamily="34" charset="0"/>
          <a:ea typeface="+mn-ea"/>
          <a:cs typeface="Lucida Sans Unicode" panose="020B0602030504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SUBELEMENT E4 </a:t>
            </a:r>
          </a:p>
        </p:txBody>
      </p:sp>
      <p:sp>
        <p:nvSpPr>
          <p:cNvPr id="3" name="Subtitle 2"/>
          <p:cNvSpPr>
            <a:spLocks noGrp="1"/>
          </p:cNvSpPr>
          <p:nvPr>
            <p:ph type="subTitle" idx="1"/>
          </p:nvPr>
        </p:nvSpPr>
        <p:spPr/>
        <p:txBody>
          <a:bodyPr>
            <a:normAutofit/>
          </a:bodyPr>
          <a:lstStyle/>
          <a:p>
            <a:pPr algn="ctr"/>
            <a:r>
              <a:rPr lang="en-US" sz="3600" b="1" dirty="0"/>
              <a:t>AMATEUR PRACTICES </a:t>
            </a:r>
            <a:endParaRPr lang="en-US" sz="3600" b="1" dirty="0" smtClean="0"/>
          </a:p>
          <a:p>
            <a:pPr algn="ctr"/>
            <a:endParaRPr lang="en-US" sz="3600" b="1" dirty="0"/>
          </a:p>
          <a:p>
            <a:pPr algn="ctr"/>
            <a:r>
              <a:rPr lang="en-US" sz="3600" b="1" dirty="0" smtClean="0"/>
              <a:t>[</a:t>
            </a:r>
            <a:r>
              <a:rPr lang="en-US" sz="3600" b="1" dirty="0"/>
              <a:t>5 Exam Questions - 5 Groups]</a:t>
            </a:r>
          </a:p>
          <a:p>
            <a:r>
              <a:rPr lang="en-US" sz="3600" b="1" dirty="0"/>
              <a:t> </a:t>
            </a:r>
          </a:p>
        </p:txBody>
      </p:sp>
      <p:sp>
        <p:nvSpPr>
          <p:cNvPr id="4" name="Footer Placeholder 3"/>
          <p:cNvSpPr>
            <a:spLocks noGrp="1"/>
          </p:cNvSpPr>
          <p:nvPr>
            <p:ph type="ftr" sz="quarter" idx="13"/>
          </p:nvPr>
        </p:nvSpPr>
        <p:spPr/>
        <p:txBody>
          <a:bodyPr/>
          <a:lstStyle/>
          <a:p>
            <a:r>
              <a:rPr lang="en-US" smtClean="0"/>
              <a:t>Amateur Practices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1</a:t>
            </a:fld>
            <a:endParaRPr lang="en-US"/>
          </a:p>
        </p:txBody>
      </p:sp>
    </p:spTree>
    <p:extLst>
      <p:ext uri="{BB962C8B-B14F-4D97-AF65-F5344CB8AC3E}">
        <p14:creationId xmlns:p14="http://schemas.microsoft.com/office/powerpoint/2010/main" val="21387418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438400"/>
          </a:xfrm>
        </p:spPr>
        <p:txBody>
          <a:bodyPr>
            <a:normAutofit/>
          </a:bodyPr>
          <a:lstStyle/>
          <a:p>
            <a:r>
              <a:rPr lang="en-US" dirty="0">
                <a:latin typeface="Arial Black" panose="020B0A04020102020204" pitchFamily="34" charset="0"/>
              </a:rPr>
              <a:t>E4A04  </a:t>
            </a:r>
            <a:r>
              <a:rPr lang="en-US" dirty="0" smtClean="0">
                <a:latin typeface="Arial Black" panose="020B0A04020102020204" pitchFamily="34" charset="0"/>
              </a:rPr>
              <a:t>   What </a:t>
            </a:r>
            <a:r>
              <a:rPr lang="en-US" dirty="0">
                <a:latin typeface="Arial Black" panose="020B0A04020102020204" pitchFamily="34" charset="0"/>
              </a:rPr>
              <a:t>determines the upper frequency limit for a computer soundcard-based oscilloscope program?</a:t>
            </a:r>
          </a:p>
        </p:txBody>
      </p:sp>
      <p:sp>
        <p:nvSpPr>
          <p:cNvPr id="3" name="Subtitle 2"/>
          <p:cNvSpPr>
            <a:spLocks noGrp="1"/>
          </p:cNvSpPr>
          <p:nvPr>
            <p:ph type="subTitle" idx="1"/>
          </p:nvPr>
        </p:nvSpPr>
        <p:spPr>
          <a:xfrm>
            <a:off x="1219200" y="2667000"/>
            <a:ext cx="6400800" cy="3657600"/>
          </a:xfrm>
        </p:spPr>
        <p:txBody>
          <a:bodyPr/>
          <a:lstStyle/>
          <a:p>
            <a:r>
              <a:rPr lang="en-US" i="1" dirty="0"/>
              <a:t>A. Analog-to-digital conversion speed of the soundcard</a:t>
            </a:r>
          </a:p>
          <a:p>
            <a:r>
              <a:rPr lang="en-US" i="1" dirty="0"/>
              <a:t>B. Amount of memory on the soundcard</a:t>
            </a:r>
          </a:p>
          <a:p>
            <a:r>
              <a:rPr lang="en-US" i="1" dirty="0"/>
              <a:t>C. Q of the interface of the interface circuit</a:t>
            </a:r>
          </a:p>
          <a:p>
            <a:r>
              <a:rPr lang="en-US"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52519986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E4C11    Which </a:t>
            </a:r>
            <a:r>
              <a:rPr lang="en-US" dirty="0">
                <a:latin typeface="Arial Black" panose="020B0A04020102020204" pitchFamily="34" charset="0"/>
              </a:rPr>
              <a:t>of the following is a desirable amount of selectivity for an amateur SSB phone receiver?</a:t>
            </a:r>
          </a:p>
        </p:txBody>
      </p:sp>
      <p:sp>
        <p:nvSpPr>
          <p:cNvPr id="3" name="Subtitle 2"/>
          <p:cNvSpPr>
            <a:spLocks noGrp="1"/>
          </p:cNvSpPr>
          <p:nvPr>
            <p:ph type="subTitle" idx="1"/>
          </p:nvPr>
        </p:nvSpPr>
        <p:spPr/>
        <p:txBody>
          <a:bodyPr/>
          <a:lstStyle/>
          <a:p>
            <a:r>
              <a:rPr lang="en-US" i="1" dirty="0"/>
              <a:t>A. 1 kHz</a:t>
            </a:r>
            <a:endParaRPr lang="en-US" dirty="0"/>
          </a:p>
          <a:p>
            <a:r>
              <a:rPr lang="en-US" i="1" dirty="0"/>
              <a:t>B. 2.4 kHz</a:t>
            </a:r>
            <a:endParaRPr lang="en-US" dirty="0"/>
          </a:p>
          <a:p>
            <a:r>
              <a:rPr lang="en-US" i="1" dirty="0"/>
              <a:t>C. 4.2 kHz</a:t>
            </a:r>
            <a:endParaRPr lang="en-US" dirty="0"/>
          </a:p>
          <a:p>
            <a:r>
              <a:rPr lang="en-US" i="1" dirty="0"/>
              <a:t>D. 4.8 kHz</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9346911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E4C11    Which </a:t>
            </a:r>
            <a:r>
              <a:rPr lang="en-US" dirty="0">
                <a:latin typeface="Arial Black" panose="020B0A04020102020204" pitchFamily="34" charset="0"/>
              </a:rPr>
              <a:t>of the following is a desirable amount of selectivity for an amateur SSB phone receiver?</a:t>
            </a:r>
          </a:p>
        </p:txBody>
      </p:sp>
      <p:sp>
        <p:nvSpPr>
          <p:cNvPr id="3" name="Subtitle 2"/>
          <p:cNvSpPr>
            <a:spLocks noGrp="1"/>
          </p:cNvSpPr>
          <p:nvPr>
            <p:ph type="subTitle" idx="1"/>
          </p:nvPr>
        </p:nvSpPr>
        <p:spPr/>
        <p:txBody>
          <a:bodyPr/>
          <a:lstStyle/>
          <a:p>
            <a:r>
              <a:rPr lang="en-US" i="1" dirty="0"/>
              <a:t>A. 1 kHz</a:t>
            </a:r>
            <a:endParaRPr lang="en-US" dirty="0"/>
          </a:p>
          <a:p>
            <a:r>
              <a:rPr lang="en-US" sz="2800" b="1" i="1" dirty="0">
                <a:solidFill>
                  <a:srgbClr val="FFC000"/>
                </a:solidFill>
              </a:rPr>
              <a:t>B. 2.4 kHz</a:t>
            </a:r>
            <a:endParaRPr lang="en-US" sz="2800" b="1" dirty="0">
              <a:solidFill>
                <a:srgbClr val="FFC000"/>
              </a:solidFill>
            </a:endParaRPr>
          </a:p>
          <a:p>
            <a:r>
              <a:rPr lang="en-US" i="1" dirty="0"/>
              <a:t>C. 4.2 kHz</a:t>
            </a:r>
            <a:endParaRPr lang="en-US" dirty="0"/>
          </a:p>
          <a:p>
            <a:r>
              <a:rPr lang="en-US" i="1" dirty="0"/>
              <a:t>D. 4.8 kHz</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97018005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E4C12    What </a:t>
            </a:r>
            <a:r>
              <a:rPr lang="en-US" dirty="0">
                <a:latin typeface="Arial Black" panose="020B0A04020102020204" pitchFamily="34" charset="0"/>
              </a:rPr>
              <a:t>is an undesirable effect of using too wide a filter bandwidth in the IF section of a receiver?</a:t>
            </a:r>
          </a:p>
        </p:txBody>
      </p:sp>
      <p:sp>
        <p:nvSpPr>
          <p:cNvPr id="3" name="Subtitle 2"/>
          <p:cNvSpPr>
            <a:spLocks noGrp="1"/>
          </p:cNvSpPr>
          <p:nvPr>
            <p:ph type="subTitle" idx="1"/>
          </p:nvPr>
        </p:nvSpPr>
        <p:spPr/>
        <p:txBody>
          <a:bodyPr/>
          <a:lstStyle/>
          <a:p>
            <a:r>
              <a:rPr lang="en-US" i="1" dirty="0"/>
              <a:t>A. Output-offset overshoot</a:t>
            </a:r>
            <a:endParaRPr lang="en-US" dirty="0"/>
          </a:p>
          <a:p>
            <a:r>
              <a:rPr lang="en-US" i="1" dirty="0"/>
              <a:t>B. Filter ringing</a:t>
            </a:r>
            <a:endParaRPr lang="en-US" dirty="0"/>
          </a:p>
          <a:p>
            <a:r>
              <a:rPr lang="en-US" i="1" dirty="0"/>
              <a:t>C. Thermal-noise distortion</a:t>
            </a:r>
            <a:endParaRPr lang="en-US" dirty="0"/>
          </a:p>
          <a:p>
            <a:r>
              <a:rPr lang="en-US" i="1" dirty="0"/>
              <a:t>D. Undesired signals may be heard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41128597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E4C12    What </a:t>
            </a:r>
            <a:r>
              <a:rPr lang="en-US" dirty="0">
                <a:latin typeface="Arial Black" panose="020B0A04020102020204" pitchFamily="34" charset="0"/>
              </a:rPr>
              <a:t>is an undesirable effect of using too wide a filter bandwidth in the IF section of a receiver?</a:t>
            </a:r>
          </a:p>
        </p:txBody>
      </p:sp>
      <p:sp>
        <p:nvSpPr>
          <p:cNvPr id="3" name="Subtitle 2"/>
          <p:cNvSpPr>
            <a:spLocks noGrp="1"/>
          </p:cNvSpPr>
          <p:nvPr>
            <p:ph type="subTitle" idx="1"/>
          </p:nvPr>
        </p:nvSpPr>
        <p:spPr/>
        <p:txBody>
          <a:bodyPr/>
          <a:lstStyle/>
          <a:p>
            <a:r>
              <a:rPr lang="en-US" i="1" dirty="0"/>
              <a:t>A. Output-offset overshoot</a:t>
            </a:r>
            <a:endParaRPr lang="en-US" dirty="0"/>
          </a:p>
          <a:p>
            <a:r>
              <a:rPr lang="en-US" i="1" dirty="0"/>
              <a:t>B. Filter ringing</a:t>
            </a:r>
            <a:endParaRPr lang="en-US" dirty="0"/>
          </a:p>
          <a:p>
            <a:r>
              <a:rPr lang="en-US" i="1" dirty="0"/>
              <a:t>C. Thermal-noise distortion</a:t>
            </a:r>
            <a:endParaRPr lang="en-US" dirty="0"/>
          </a:p>
          <a:p>
            <a:r>
              <a:rPr lang="en-US" sz="2800" b="1" i="1" dirty="0">
                <a:solidFill>
                  <a:srgbClr val="FFC000"/>
                </a:solidFill>
              </a:rPr>
              <a:t>D. Undesired signals may be heard</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103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4489390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E4C13  </a:t>
            </a:r>
            <a:r>
              <a:rPr lang="en-US" dirty="0" smtClean="0">
                <a:latin typeface="Arial Black" panose="020B0A04020102020204" pitchFamily="34" charset="0"/>
              </a:rPr>
              <a:t>  How </a:t>
            </a:r>
            <a:r>
              <a:rPr lang="en-US" dirty="0">
                <a:latin typeface="Arial Black" panose="020B0A04020102020204" pitchFamily="34" charset="0"/>
              </a:rPr>
              <a:t>does a narrow-band roofing filter affect receiver performance?</a:t>
            </a:r>
          </a:p>
        </p:txBody>
      </p:sp>
      <p:sp>
        <p:nvSpPr>
          <p:cNvPr id="3" name="Subtitle 2"/>
          <p:cNvSpPr>
            <a:spLocks noGrp="1"/>
          </p:cNvSpPr>
          <p:nvPr>
            <p:ph type="subTitle" idx="1"/>
          </p:nvPr>
        </p:nvSpPr>
        <p:spPr>
          <a:xfrm>
            <a:off x="762000" y="1981200"/>
            <a:ext cx="7848600" cy="4191000"/>
          </a:xfrm>
        </p:spPr>
        <p:txBody>
          <a:bodyPr/>
          <a:lstStyle/>
          <a:p>
            <a:r>
              <a:rPr lang="en-US" i="1" dirty="0"/>
              <a:t>A. It improves sensitivity by reducing front end noise</a:t>
            </a:r>
            <a:endParaRPr lang="en-US" dirty="0"/>
          </a:p>
          <a:p>
            <a:r>
              <a:rPr lang="en-US" i="1" dirty="0"/>
              <a:t>B. It improves intelligibility by using low Q circuitry to reduce ringing</a:t>
            </a:r>
            <a:endParaRPr lang="en-US" dirty="0"/>
          </a:p>
          <a:p>
            <a:r>
              <a:rPr lang="en-US" i="1" dirty="0"/>
              <a:t>C. It improves dynamic range by attenuating strong signals near the receive frequency</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76493488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E4C13  </a:t>
            </a:r>
            <a:r>
              <a:rPr lang="en-US" dirty="0" smtClean="0">
                <a:latin typeface="Arial Black" panose="020B0A04020102020204" pitchFamily="34" charset="0"/>
              </a:rPr>
              <a:t>  How </a:t>
            </a:r>
            <a:r>
              <a:rPr lang="en-US" dirty="0">
                <a:latin typeface="Arial Black" panose="020B0A04020102020204" pitchFamily="34" charset="0"/>
              </a:rPr>
              <a:t>does a narrow-band roofing filter affect receiver performance?</a:t>
            </a:r>
          </a:p>
        </p:txBody>
      </p:sp>
      <p:sp>
        <p:nvSpPr>
          <p:cNvPr id="3" name="Subtitle 2"/>
          <p:cNvSpPr>
            <a:spLocks noGrp="1"/>
          </p:cNvSpPr>
          <p:nvPr>
            <p:ph type="subTitle" idx="1"/>
          </p:nvPr>
        </p:nvSpPr>
        <p:spPr>
          <a:xfrm>
            <a:off x="762000" y="1981200"/>
            <a:ext cx="7848600" cy="4191000"/>
          </a:xfrm>
        </p:spPr>
        <p:txBody>
          <a:bodyPr/>
          <a:lstStyle/>
          <a:p>
            <a:r>
              <a:rPr lang="en-US" i="1" dirty="0"/>
              <a:t>A. It improves sensitivity by reducing front end noise</a:t>
            </a:r>
            <a:endParaRPr lang="en-US" dirty="0"/>
          </a:p>
          <a:p>
            <a:r>
              <a:rPr lang="en-US" i="1" dirty="0"/>
              <a:t>B. It improves intelligibility by using low Q circuitry to reduce ringing</a:t>
            </a:r>
            <a:endParaRPr lang="en-US" dirty="0"/>
          </a:p>
          <a:p>
            <a:r>
              <a:rPr lang="en-US" sz="2800" b="1" i="1" dirty="0">
                <a:solidFill>
                  <a:srgbClr val="FFC000"/>
                </a:solidFill>
              </a:rPr>
              <a:t>C. It improves dynamic range by attenuating strong signals near the receive frequency</a:t>
            </a:r>
            <a:endParaRPr lang="en-US" sz="2800" b="1" dirty="0">
              <a:solidFill>
                <a:srgbClr val="FFC000"/>
              </a:solidFill>
            </a:endParaRPr>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4322147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6670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E4C14     What </a:t>
            </a:r>
            <a:r>
              <a:rPr lang="en-US" dirty="0">
                <a:latin typeface="Arial Black" panose="020B0A04020102020204" pitchFamily="34" charset="0"/>
              </a:rPr>
              <a:t>transmit frequency might generate an image response signal in a receiver tuned to 14.300 MHz and which uses a 455 kHz IF frequency?</a:t>
            </a:r>
          </a:p>
        </p:txBody>
      </p:sp>
      <p:sp>
        <p:nvSpPr>
          <p:cNvPr id="3" name="Subtitle 2"/>
          <p:cNvSpPr>
            <a:spLocks noGrp="1"/>
          </p:cNvSpPr>
          <p:nvPr>
            <p:ph type="subTitle" idx="1"/>
          </p:nvPr>
        </p:nvSpPr>
        <p:spPr>
          <a:xfrm>
            <a:off x="1371600" y="3124200"/>
            <a:ext cx="6400800" cy="3048000"/>
          </a:xfrm>
        </p:spPr>
        <p:txBody>
          <a:bodyPr/>
          <a:lstStyle/>
          <a:p>
            <a:r>
              <a:rPr lang="en-US" i="1" dirty="0"/>
              <a:t>A. 13.845 MHz</a:t>
            </a:r>
            <a:endParaRPr lang="en-US" dirty="0"/>
          </a:p>
          <a:p>
            <a:r>
              <a:rPr lang="en-US" i="1" dirty="0"/>
              <a:t>B. 14.755 MHz</a:t>
            </a:r>
            <a:endParaRPr lang="en-US" dirty="0"/>
          </a:p>
          <a:p>
            <a:r>
              <a:rPr lang="en-US" i="1" dirty="0"/>
              <a:t>C. 14.445 MHz</a:t>
            </a:r>
            <a:endParaRPr lang="en-US" dirty="0"/>
          </a:p>
          <a:p>
            <a:r>
              <a:rPr lang="en-US" dirty="0"/>
              <a:t>D</a:t>
            </a:r>
            <a:r>
              <a:rPr lang="en-US" i="1" dirty="0"/>
              <a:t>. 15.210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926854083"/>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6670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E4C14     What </a:t>
            </a:r>
            <a:r>
              <a:rPr lang="en-US" dirty="0">
                <a:latin typeface="Arial Black" panose="020B0A04020102020204" pitchFamily="34" charset="0"/>
              </a:rPr>
              <a:t>transmit frequency might generate an image response signal in a receiver tuned to 14.300 MHz and which uses a 455 kHz IF frequency?</a:t>
            </a:r>
          </a:p>
        </p:txBody>
      </p:sp>
      <p:sp>
        <p:nvSpPr>
          <p:cNvPr id="3" name="Subtitle 2"/>
          <p:cNvSpPr>
            <a:spLocks noGrp="1"/>
          </p:cNvSpPr>
          <p:nvPr>
            <p:ph type="subTitle" idx="1"/>
          </p:nvPr>
        </p:nvSpPr>
        <p:spPr>
          <a:xfrm>
            <a:off x="1371600" y="3124200"/>
            <a:ext cx="6400800" cy="3048000"/>
          </a:xfrm>
        </p:spPr>
        <p:txBody>
          <a:bodyPr/>
          <a:lstStyle/>
          <a:p>
            <a:r>
              <a:rPr lang="en-US" i="1" dirty="0"/>
              <a:t>A. 13.845 MHz</a:t>
            </a:r>
            <a:endParaRPr lang="en-US" dirty="0"/>
          </a:p>
          <a:p>
            <a:r>
              <a:rPr lang="en-US" i="1" dirty="0"/>
              <a:t>B. 14.755 MHz</a:t>
            </a:r>
            <a:endParaRPr lang="en-US" dirty="0"/>
          </a:p>
          <a:p>
            <a:r>
              <a:rPr lang="en-US" i="1" dirty="0"/>
              <a:t>C. 14.445 MHz</a:t>
            </a:r>
            <a:endParaRPr lang="en-US" dirty="0"/>
          </a:p>
          <a:p>
            <a:r>
              <a:rPr lang="en-US" sz="2800" b="1" dirty="0">
                <a:solidFill>
                  <a:srgbClr val="FFC000"/>
                </a:solidFill>
              </a:rPr>
              <a:t>D</a:t>
            </a:r>
            <a:r>
              <a:rPr lang="en-US" sz="2800" b="1" i="1" dirty="0">
                <a:solidFill>
                  <a:srgbClr val="FFC000"/>
                </a:solidFill>
              </a:rPr>
              <a:t>. 15.210 MHz</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107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
        <p:nvSpPr>
          <p:cNvPr id="7" name="TextBox 6"/>
          <p:cNvSpPr txBox="1"/>
          <p:nvPr/>
        </p:nvSpPr>
        <p:spPr>
          <a:xfrm>
            <a:off x="4343400" y="2644676"/>
            <a:ext cx="4800600" cy="2308324"/>
          </a:xfrm>
          <a:prstGeom prst="rect">
            <a:avLst/>
          </a:prstGeom>
          <a:noFill/>
        </p:spPr>
        <p:txBody>
          <a:bodyPr wrap="square" rtlCol="0">
            <a:spAutoFit/>
          </a:bodyPr>
          <a:lstStyle/>
          <a:p>
            <a:r>
              <a:rPr lang="en-US" sz="2400" dirty="0" smtClean="0">
                <a:solidFill>
                  <a:srgbClr val="FFFF00"/>
                </a:solidFill>
              </a:rPr>
              <a:t>14,300            14,300</a:t>
            </a:r>
          </a:p>
          <a:p>
            <a:r>
              <a:rPr lang="en-US" sz="2400" u="sng" dirty="0">
                <a:solidFill>
                  <a:srgbClr val="FFFF00"/>
                </a:solidFill>
              </a:rPr>
              <a:t> </a:t>
            </a:r>
            <a:r>
              <a:rPr lang="en-US" sz="2400" u="sng" dirty="0" smtClean="0">
                <a:solidFill>
                  <a:srgbClr val="FFFF00"/>
                </a:solidFill>
              </a:rPr>
              <a:t>  - 455             +  455</a:t>
            </a:r>
          </a:p>
          <a:p>
            <a:r>
              <a:rPr lang="en-US" sz="2400" b="1" dirty="0" smtClean="0">
                <a:solidFill>
                  <a:srgbClr val="FFFF00"/>
                </a:solidFill>
              </a:rPr>
              <a:t>13,845</a:t>
            </a:r>
            <a:r>
              <a:rPr lang="en-US" sz="2400" dirty="0" smtClean="0">
                <a:solidFill>
                  <a:srgbClr val="FFFF00"/>
                </a:solidFill>
              </a:rPr>
              <a:t>   </a:t>
            </a:r>
            <a:r>
              <a:rPr lang="en-US" sz="2400" b="1" dirty="0" smtClean="0">
                <a:solidFill>
                  <a:srgbClr val="FFFF00"/>
                </a:solidFill>
              </a:rPr>
              <a:t>VFO</a:t>
            </a:r>
            <a:r>
              <a:rPr lang="en-US" sz="2400" dirty="0" smtClean="0">
                <a:solidFill>
                  <a:srgbClr val="FFFF00"/>
                </a:solidFill>
              </a:rPr>
              <a:t> 14,755   2</a:t>
            </a:r>
            <a:r>
              <a:rPr lang="en-US" sz="2400" baseline="30000" dirty="0" smtClean="0">
                <a:solidFill>
                  <a:srgbClr val="FFFF00"/>
                </a:solidFill>
              </a:rPr>
              <a:t>nd</a:t>
            </a:r>
            <a:r>
              <a:rPr lang="en-US" sz="2400" dirty="0" smtClean="0">
                <a:solidFill>
                  <a:srgbClr val="FFFF00"/>
                </a:solidFill>
              </a:rPr>
              <a:t> harmonic</a:t>
            </a:r>
          </a:p>
          <a:p>
            <a:r>
              <a:rPr lang="en-US" sz="2400" u="sng" dirty="0">
                <a:solidFill>
                  <a:srgbClr val="FFFF00"/>
                </a:solidFill>
              </a:rPr>
              <a:t> </a:t>
            </a:r>
            <a:r>
              <a:rPr lang="en-US" sz="2400" u="sng" dirty="0" smtClean="0">
                <a:solidFill>
                  <a:srgbClr val="FFFF00"/>
                </a:solidFill>
              </a:rPr>
              <a:t>  - 455              + 455</a:t>
            </a:r>
          </a:p>
          <a:p>
            <a:r>
              <a:rPr lang="en-US" sz="2400" dirty="0" smtClean="0">
                <a:solidFill>
                  <a:srgbClr val="FFFF00"/>
                </a:solidFill>
              </a:rPr>
              <a:t>13,390             </a:t>
            </a:r>
            <a:r>
              <a:rPr lang="en-US" sz="2400" b="1" dirty="0" smtClean="0">
                <a:solidFill>
                  <a:srgbClr val="FFFF00"/>
                </a:solidFill>
              </a:rPr>
              <a:t>15,210</a:t>
            </a:r>
            <a:r>
              <a:rPr lang="en-US" sz="2400" dirty="0" smtClean="0">
                <a:solidFill>
                  <a:srgbClr val="FFFF00"/>
                </a:solidFill>
              </a:rPr>
              <a:t>   </a:t>
            </a:r>
            <a:r>
              <a:rPr lang="en-US" sz="2400" b="1" dirty="0" smtClean="0">
                <a:solidFill>
                  <a:srgbClr val="FFFF00"/>
                </a:solidFill>
              </a:rPr>
              <a:t>3</a:t>
            </a:r>
            <a:r>
              <a:rPr lang="en-US" sz="2400" b="1" baseline="30000" dirty="0" smtClean="0">
                <a:solidFill>
                  <a:srgbClr val="FFFF00"/>
                </a:solidFill>
              </a:rPr>
              <a:t>rd</a:t>
            </a:r>
            <a:r>
              <a:rPr lang="en-US" sz="2400" b="1" dirty="0" smtClean="0">
                <a:solidFill>
                  <a:srgbClr val="FFFF00"/>
                </a:solidFill>
              </a:rPr>
              <a:t> harmonic</a:t>
            </a:r>
          </a:p>
          <a:p>
            <a:endParaRPr lang="en-US" sz="2400" dirty="0">
              <a:solidFill>
                <a:srgbClr val="FFFF00"/>
              </a:solidFill>
            </a:endParaRPr>
          </a:p>
        </p:txBody>
      </p:sp>
    </p:spTree>
    <p:extLst>
      <p:ext uri="{BB962C8B-B14F-4D97-AF65-F5344CB8AC3E}">
        <p14:creationId xmlns:p14="http://schemas.microsoft.com/office/powerpoint/2010/main" val="30055051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IMAGE IF SIGNAL</a:t>
            </a:r>
            <a:endParaRPr lang="en-US" dirty="0">
              <a:latin typeface="Arial Black" panose="020B0A04020102020204" pitchFamily="34" charset="0"/>
            </a:endParaRPr>
          </a:p>
        </p:txBody>
      </p:sp>
      <p:sp>
        <p:nvSpPr>
          <p:cNvPr id="3" name="Subtitle 2"/>
          <p:cNvSpPr>
            <a:spLocks noGrp="1"/>
          </p:cNvSpPr>
          <p:nvPr>
            <p:ph type="subTitle" idx="1"/>
          </p:nvPr>
        </p:nvSpPr>
        <p:spPr>
          <a:xfrm>
            <a:off x="685800" y="1447800"/>
            <a:ext cx="7239000" cy="4724400"/>
          </a:xfrm>
        </p:spPr>
        <p:txBody>
          <a:bodyPr>
            <a:normAutofit/>
          </a:bodyPr>
          <a:lstStyle/>
          <a:p>
            <a:r>
              <a:rPr lang="en-US" b="1" i="1" dirty="0" smtClean="0"/>
              <a:t>1   When </a:t>
            </a:r>
            <a:r>
              <a:rPr lang="en-US" b="1" i="1" dirty="0"/>
              <a:t>a local oscillator signal is mixed with an incoming signal in generates the sum and the difference of the two signals. </a:t>
            </a:r>
            <a:endParaRPr lang="en-US" b="1" i="1" dirty="0" smtClean="0"/>
          </a:p>
          <a:p>
            <a:pPr marL="457200" indent="-457200">
              <a:buAutoNum type="arabicPlain" startAt="2"/>
            </a:pPr>
            <a:r>
              <a:rPr lang="en-US" b="1" i="1" dirty="0" smtClean="0"/>
              <a:t>If </a:t>
            </a:r>
            <a:r>
              <a:rPr lang="en-US" b="1" i="1" dirty="0"/>
              <a:t>we assume High side mix (the LO is higher than the tuned frequency then the LO will be the tuned frequency + 455KHz. </a:t>
            </a:r>
            <a:endParaRPr lang="en-US" b="1" i="1" dirty="0" smtClean="0"/>
          </a:p>
          <a:p>
            <a:pPr marL="457200" indent="-457200">
              <a:buAutoNum type="arabicPlain" startAt="2"/>
            </a:pPr>
            <a:r>
              <a:rPr lang="en-US" b="1" i="1" dirty="0" smtClean="0"/>
              <a:t>A </a:t>
            </a:r>
            <a:r>
              <a:rPr lang="en-US" b="1" i="1" dirty="0"/>
              <a:t>signal 455 KHz above the LO would also generate a 455 KHz IF spurious or image signal. </a:t>
            </a:r>
            <a:endParaRPr lang="en-US" b="1" i="1" dirty="0" smtClean="0"/>
          </a:p>
          <a:p>
            <a:r>
              <a:rPr lang="en-US" b="1" i="1" dirty="0" smtClean="0"/>
              <a:t>So </a:t>
            </a:r>
            <a:r>
              <a:rPr lang="en-US" b="1" i="1" dirty="0"/>
              <a:t>taking the receive frequency of 14.300 MHz and 2 times the IF frequency of 0.455 MHz (14.300 – (2x.455) we get 15.210 MHz.</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15063468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E4C15    What </a:t>
            </a:r>
            <a:r>
              <a:rPr lang="en-US" dirty="0">
                <a:latin typeface="Arial Black" panose="020B0A04020102020204" pitchFamily="34" charset="0"/>
              </a:rPr>
              <a:t>is </a:t>
            </a:r>
            <a:r>
              <a:rPr lang="en-US" dirty="0" smtClean="0">
                <a:latin typeface="Arial Black" panose="020B0A04020102020204" pitchFamily="34" charset="0"/>
              </a:rPr>
              <a:t>usually the primary </a:t>
            </a:r>
            <a:r>
              <a:rPr lang="en-US" dirty="0">
                <a:latin typeface="Arial Black" panose="020B0A04020102020204" pitchFamily="34" charset="0"/>
              </a:rPr>
              <a:t>source of noise </a:t>
            </a:r>
            <a:r>
              <a:rPr lang="en-US" dirty="0" smtClean="0">
                <a:latin typeface="Arial Black" panose="020B0A04020102020204" pitchFamily="34" charset="0"/>
              </a:rPr>
              <a:t>that is </a:t>
            </a:r>
            <a:r>
              <a:rPr lang="en-US" dirty="0">
                <a:latin typeface="Arial Black" panose="020B0A04020102020204" pitchFamily="34" charset="0"/>
              </a:rPr>
              <a:t>heard from an HF receiver with an antenna connected?</a:t>
            </a:r>
          </a:p>
        </p:txBody>
      </p:sp>
      <p:sp>
        <p:nvSpPr>
          <p:cNvPr id="3" name="Subtitle 2"/>
          <p:cNvSpPr>
            <a:spLocks noGrp="1"/>
          </p:cNvSpPr>
          <p:nvPr>
            <p:ph type="subTitle" idx="1"/>
          </p:nvPr>
        </p:nvSpPr>
        <p:spPr/>
        <p:txBody>
          <a:bodyPr/>
          <a:lstStyle/>
          <a:p>
            <a:r>
              <a:rPr lang="en-US" i="1" dirty="0"/>
              <a:t>A. Detector noise</a:t>
            </a:r>
            <a:endParaRPr lang="en-US" dirty="0"/>
          </a:p>
          <a:p>
            <a:r>
              <a:rPr lang="en-US" i="1" dirty="0"/>
              <a:t>B. Induction motor noise</a:t>
            </a:r>
            <a:endParaRPr lang="en-US" dirty="0"/>
          </a:p>
          <a:p>
            <a:r>
              <a:rPr lang="en-US" i="1" dirty="0"/>
              <a:t>C. Receiver front-end noise</a:t>
            </a:r>
            <a:endParaRPr lang="en-US" dirty="0"/>
          </a:p>
          <a:p>
            <a:r>
              <a:rPr lang="en-US" i="1" dirty="0"/>
              <a:t>D. Atmospheric noise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109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380873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438400"/>
          </a:xfrm>
        </p:spPr>
        <p:txBody>
          <a:bodyPr>
            <a:normAutofit/>
          </a:bodyPr>
          <a:lstStyle/>
          <a:p>
            <a:r>
              <a:rPr lang="en-US" dirty="0">
                <a:latin typeface="Arial Black" panose="020B0A04020102020204" pitchFamily="34" charset="0"/>
              </a:rPr>
              <a:t>E4A04  </a:t>
            </a:r>
            <a:r>
              <a:rPr lang="en-US" dirty="0" smtClean="0">
                <a:latin typeface="Arial Black" panose="020B0A04020102020204" pitchFamily="34" charset="0"/>
              </a:rPr>
              <a:t>   What </a:t>
            </a:r>
            <a:r>
              <a:rPr lang="en-US" dirty="0">
                <a:latin typeface="Arial Black" panose="020B0A04020102020204" pitchFamily="34" charset="0"/>
              </a:rPr>
              <a:t>determines the upper frequency limit for a computer soundcard-based oscilloscope program?</a:t>
            </a:r>
          </a:p>
        </p:txBody>
      </p:sp>
      <p:sp>
        <p:nvSpPr>
          <p:cNvPr id="3" name="Subtitle 2"/>
          <p:cNvSpPr>
            <a:spLocks noGrp="1"/>
          </p:cNvSpPr>
          <p:nvPr>
            <p:ph type="subTitle" idx="1"/>
          </p:nvPr>
        </p:nvSpPr>
        <p:spPr>
          <a:xfrm>
            <a:off x="1219200" y="2667000"/>
            <a:ext cx="6400800" cy="3657600"/>
          </a:xfrm>
        </p:spPr>
        <p:txBody>
          <a:bodyPr/>
          <a:lstStyle/>
          <a:p>
            <a:r>
              <a:rPr lang="en-US" sz="2800" b="1" i="1" dirty="0">
                <a:solidFill>
                  <a:srgbClr val="FFFF00"/>
                </a:solidFill>
              </a:rPr>
              <a:t>A. Analog-to-digital conversion speed of the soundcard</a:t>
            </a:r>
          </a:p>
          <a:p>
            <a:r>
              <a:rPr lang="en-US" i="1" dirty="0">
                <a:solidFill>
                  <a:schemeClr val="bg1"/>
                </a:solidFill>
              </a:rPr>
              <a:t>B. Amount of memory on the soundcard</a:t>
            </a:r>
          </a:p>
          <a:p>
            <a:r>
              <a:rPr lang="en-US" i="1" dirty="0"/>
              <a:t>C. Q of the interface of the interface circuit</a:t>
            </a:r>
          </a:p>
          <a:p>
            <a:r>
              <a:rPr lang="en-US"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12926682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E4C15    What </a:t>
            </a:r>
            <a:r>
              <a:rPr lang="en-US" dirty="0">
                <a:latin typeface="Arial Black" panose="020B0A04020102020204" pitchFamily="34" charset="0"/>
              </a:rPr>
              <a:t>is </a:t>
            </a:r>
            <a:r>
              <a:rPr lang="en-US" dirty="0" smtClean="0">
                <a:latin typeface="Arial Black" panose="020B0A04020102020204" pitchFamily="34" charset="0"/>
              </a:rPr>
              <a:t>usually the </a:t>
            </a:r>
            <a:r>
              <a:rPr lang="en-US" dirty="0">
                <a:latin typeface="Arial Black" panose="020B0A04020102020204" pitchFamily="34" charset="0"/>
              </a:rPr>
              <a:t>primary source of noise that </a:t>
            </a:r>
            <a:r>
              <a:rPr lang="en-US" dirty="0" smtClean="0">
                <a:latin typeface="Arial Black" panose="020B0A04020102020204" pitchFamily="34" charset="0"/>
              </a:rPr>
              <a:t>is </a:t>
            </a:r>
            <a:r>
              <a:rPr lang="en-US" dirty="0">
                <a:latin typeface="Arial Black" panose="020B0A04020102020204" pitchFamily="34" charset="0"/>
              </a:rPr>
              <a:t>heard from an HF receiver with an antenna connected?</a:t>
            </a:r>
          </a:p>
        </p:txBody>
      </p:sp>
      <p:sp>
        <p:nvSpPr>
          <p:cNvPr id="3" name="Subtitle 2"/>
          <p:cNvSpPr>
            <a:spLocks noGrp="1"/>
          </p:cNvSpPr>
          <p:nvPr>
            <p:ph type="subTitle" idx="1"/>
          </p:nvPr>
        </p:nvSpPr>
        <p:spPr/>
        <p:txBody>
          <a:bodyPr/>
          <a:lstStyle/>
          <a:p>
            <a:r>
              <a:rPr lang="en-US" i="1" dirty="0"/>
              <a:t>A. Detector noise</a:t>
            </a:r>
            <a:endParaRPr lang="en-US" dirty="0"/>
          </a:p>
          <a:p>
            <a:r>
              <a:rPr lang="en-US" i="1" dirty="0"/>
              <a:t>B. Induction motor noise</a:t>
            </a:r>
            <a:endParaRPr lang="en-US" dirty="0"/>
          </a:p>
          <a:p>
            <a:r>
              <a:rPr lang="en-US" i="1" dirty="0"/>
              <a:t>C. Receiver front-end noise</a:t>
            </a:r>
            <a:endParaRPr lang="en-US" dirty="0"/>
          </a:p>
          <a:p>
            <a:r>
              <a:rPr lang="en-US" sz="2800" b="1" i="1" dirty="0">
                <a:solidFill>
                  <a:srgbClr val="FFC000"/>
                </a:solidFill>
              </a:rPr>
              <a:t>D. Atmospheric noise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110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5539902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E4C16     Which of the following is caused by missing codes in an SDR receiver’s analog-to-digital converter?</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i="1" dirty="0"/>
              <a:t>A. Distortion</a:t>
            </a:r>
          </a:p>
          <a:p>
            <a:r>
              <a:rPr lang="en-US" i="1" dirty="0"/>
              <a:t>B. Overload</a:t>
            </a:r>
          </a:p>
          <a:p>
            <a:r>
              <a:rPr lang="en-US" i="1" dirty="0"/>
              <a:t>C. Loss of sensitivity</a:t>
            </a:r>
          </a:p>
          <a:p>
            <a:r>
              <a:rPr lang="en-US" i="1" dirty="0"/>
              <a:t>D. Excess output level</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111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86699424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E4C16     Which of the following is caused by missing codes in an SDR receiver’s analog-to-digital converter?</a:t>
            </a:r>
            <a:br>
              <a:rPr lang="en-US" dirty="0" smtClean="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sz="3200" b="1" i="1" dirty="0">
                <a:solidFill>
                  <a:srgbClr val="FFC000"/>
                </a:solidFill>
              </a:rPr>
              <a:t>A. Distortion</a:t>
            </a:r>
          </a:p>
          <a:p>
            <a:r>
              <a:rPr lang="en-US" i="1" dirty="0"/>
              <a:t>B. Overload</a:t>
            </a:r>
          </a:p>
          <a:p>
            <a:r>
              <a:rPr lang="en-US" i="1" dirty="0"/>
              <a:t>C. Loss of sensitivity</a:t>
            </a:r>
          </a:p>
          <a:p>
            <a:r>
              <a:rPr lang="en-US" i="1" dirty="0"/>
              <a:t>D. Excess output level</a:t>
            </a:r>
          </a:p>
          <a:p>
            <a:endParaRPr lang="en-US" i="1" dirty="0"/>
          </a:p>
        </p:txBody>
      </p:sp>
      <p:sp>
        <p:nvSpPr>
          <p:cNvPr id="4" name="Slide Number Placeholder 3"/>
          <p:cNvSpPr>
            <a:spLocks noGrp="1"/>
          </p:cNvSpPr>
          <p:nvPr>
            <p:ph type="sldNum" sz="quarter" idx="12"/>
          </p:nvPr>
        </p:nvSpPr>
        <p:spPr/>
        <p:txBody>
          <a:bodyPr/>
          <a:lstStyle/>
          <a:p>
            <a:fld id="{5A2483EB-AB9C-40AC-9AA1-C2AD9590A9DB}" type="slidenum">
              <a:rPr lang="en-US" smtClean="0"/>
              <a:t>112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05363646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E4C17     Which </a:t>
            </a:r>
            <a:r>
              <a:rPr lang="en-US" dirty="0">
                <a:latin typeface="Arial Black" panose="020B0A04020102020204" pitchFamily="34" charset="0"/>
              </a:rPr>
              <a:t>of the following has the largest effect on an SDR receiver’s linearity?</a:t>
            </a:r>
          </a:p>
        </p:txBody>
      </p:sp>
      <p:sp>
        <p:nvSpPr>
          <p:cNvPr id="3" name="Subtitle 2"/>
          <p:cNvSpPr>
            <a:spLocks noGrp="1"/>
          </p:cNvSpPr>
          <p:nvPr>
            <p:ph type="subTitle" idx="1"/>
          </p:nvPr>
        </p:nvSpPr>
        <p:spPr/>
        <p:txBody>
          <a:bodyPr/>
          <a:lstStyle/>
          <a:p>
            <a:r>
              <a:rPr lang="en-US" i="1" dirty="0"/>
              <a:t>A. CPU register width in bits</a:t>
            </a:r>
          </a:p>
          <a:p>
            <a:r>
              <a:rPr lang="en-US" i="1" dirty="0"/>
              <a:t>B. Anti-aliasing input filter bandwidth</a:t>
            </a:r>
          </a:p>
          <a:p>
            <a:r>
              <a:rPr lang="en-US" i="1" dirty="0"/>
              <a:t>C. RAM speed used for data storage</a:t>
            </a:r>
          </a:p>
          <a:p>
            <a:r>
              <a:rPr lang="en-US" i="1" dirty="0"/>
              <a:t>D. Analog-to-digital converter sample width in bits</a:t>
            </a:r>
          </a:p>
        </p:txBody>
      </p:sp>
      <p:sp>
        <p:nvSpPr>
          <p:cNvPr id="4" name="Slide Number Placeholder 3"/>
          <p:cNvSpPr>
            <a:spLocks noGrp="1"/>
          </p:cNvSpPr>
          <p:nvPr>
            <p:ph type="sldNum" sz="quarter" idx="12"/>
          </p:nvPr>
        </p:nvSpPr>
        <p:spPr/>
        <p:txBody>
          <a:bodyPr/>
          <a:lstStyle/>
          <a:p>
            <a:fld id="{5A2483EB-AB9C-40AC-9AA1-C2AD9590A9DB}" type="slidenum">
              <a:rPr lang="en-US" smtClean="0"/>
              <a:t>113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651788230"/>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E4C17     Which </a:t>
            </a:r>
            <a:r>
              <a:rPr lang="en-US" dirty="0">
                <a:latin typeface="Arial Black" panose="020B0A04020102020204" pitchFamily="34" charset="0"/>
              </a:rPr>
              <a:t>of the following has the largest effect on an SDR receiver’s linearity?</a:t>
            </a:r>
          </a:p>
        </p:txBody>
      </p:sp>
      <p:sp>
        <p:nvSpPr>
          <p:cNvPr id="3" name="Subtitle 2"/>
          <p:cNvSpPr>
            <a:spLocks noGrp="1"/>
          </p:cNvSpPr>
          <p:nvPr>
            <p:ph type="subTitle" idx="1"/>
          </p:nvPr>
        </p:nvSpPr>
        <p:spPr/>
        <p:txBody>
          <a:bodyPr/>
          <a:lstStyle/>
          <a:p>
            <a:r>
              <a:rPr lang="en-US" i="1" dirty="0"/>
              <a:t>A. CPU register width in bits</a:t>
            </a:r>
          </a:p>
          <a:p>
            <a:r>
              <a:rPr lang="en-US" i="1" dirty="0"/>
              <a:t>B. Anti-aliasing input filter bandwidth</a:t>
            </a:r>
          </a:p>
          <a:p>
            <a:r>
              <a:rPr lang="en-US" i="1" dirty="0"/>
              <a:t>C. RAM speed used for data storage</a:t>
            </a:r>
          </a:p>
          <a:p>
            <a:r>
              <a:rPr lang="en-US" sz="3200" b="1" i="1" dirty="0">
                <a:solidFill>
                  <a:srgbClr val="FFC000"/>
                </a:solidFill>
              </a:rPr>
              <a:t>D. Analog-to-digital converter sample width in bits</a:t>
            </a:r>
          </a:p>
        </p:txBody>
      </p:sp>
      <p:sp>
        <p:nvSpPr>
          <p:cNvPr id="4" name="Slide Number Placeholder 3"/>
          <p:cNvSpPr>
            <a:spLocks noGrp="1"/>
          </p:cNvSpPr>
          <p:nvPr>
            <p:ph type="sldNum" sz="quarter" idx="12"/>
          </p:nvPr>
        </p:nvSpPr>
        <p:spPr/>
        <p:txBody>
          <a:bodyPr/>
          <a:lstStyle/>
          <a:p>
            <a:fld id="{5A2483EB-AB9C-40AC-9AA1-C2AD9590A9DB}" type="slidenum">
              <a:rPr lang="en-US" smtClean="0"/>
              <a:t>114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23348702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lstStyle/>
          <a:p>
            <a:r>
              <a:rPr lang="en-US" dirty="0">
                <a:latin typeface="Arial Black" panose="020B0A04020102020204" pitchFamily="34" charset="0"/>
              </a:rPr>
              <a:t>E4D Receiver performance characteristics</a:t>
            </a:r>
          </a:p>
        </p:txBody>
      </p:sp>
      <p:sp>
        <p:nvSpPr>
          <p:cNvPr id="3" name="Subtitle 2"/>
          <p:cNvSpPr>
            <a:spLocks noGrp="1"/>
          </p:cNvSpPr>
          <p:nvPr>
            <p:ph type="subTitle" idx="1"/>
          </p:nvPr>
        </p:nvSpPr>
        <p:spPr/>
        <p:txBody>
          <a:bodyPr/>
          <a:lstStyle/>
          <a:p>
            <a:pPr algn="ctr"/>
            <a:r>
              <a:rPr lang="en-US" dirty="0"/>
              <a:t>blocking dynamic range; intermodulation and cross-modulation interference; 3rd order intercept; desensitization; </a:t>
            </a:r>
            <a:r>
              <a:rPr lang="en-US" dirty="0" err="1" smtClean="0"/>
              <a:t>preselector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1893253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E4D01  </a:t>
            </a:r>
            <a:r>
              <a:rPr lang="en-US" dirty="0" smtClean="0">
                <a:latin typeface="Arial Black" panose="020B0A04020102020204" pitchFamily="34" charset="0"/>
              </a:rPr>
              <a:t>  What </a:t>
            </a:r>
            <a:r>
              <a:rPr lang="en-US" dirty="0">
                <a:latin typeface="Arial Black" panose="020B0A04020102020204" pitchFamily="34" charset="0"/>
              </a:rPr>
              <a:t>is meant by the blocking dynamic range of a receiver?</a:t>
            </a:r>
          </a:p>
        </p:txBody>
      </p:sp>
      <p:sp>
        <p:nvSpPr>
          <p:cNvPr id="3" name="Subtitle 2"/>
          <p:cNvSpPr>
            <a:spLocks noGrp="1"/>
          </p:cNvSpPr>
          <p:nvPr>
            <p:ph type="subTitle" idx="1"/>
          </p:nvPr>
        </p:nvSpPr>
        <p:spPr>
          <a:xfrm>
            <a:off x="609600" y="2057400"/>
            <a:ext cx="7924800" cy="4114800"/>
          </a:xfrm>
        </p:spPr>
        <p:txBody>
          <a:bodyPr>
            <a:normAutofit lnSpcReduction="10000"/>
          </a:bodyPr>
          <a:lstStyle/>
          <a:p>
            <a:r>
              <a:rPr lang="en-US" i="1" dirty="0"/>
              <a:t>A. The difference in dB between the noise floor and the level of an incoming signal which will cause 1 dB of gain compression</a:t>
            </a:r>
            <a:endParaRPr lang="en-US" dirty="0"/>
          </a:p>
          <a:p>
            <a:r>
              <a:rPr lang="en-US" i="1" dirty="0"/>
              <a:t>B. The minimum difference in dB between the levels of two FM signals which will cause one signal to block the other</a:t>
            </a:r>
            <a:endParaRPr lang="en-US" dirty="0"/>
          </a:p>
          <a:p>
            <a:r>
              <a:rPr lang="en-US" i="1" dirty="0"/>
              <a:t>C. The difference in dB between the noise floor and the third order intercept point</a:t>
            </a:r>
            <a:endParaRPr lang="en-US" dirty="0"/>
          </a:p>
          <a:p>
            <a:r>
              <a:rPr lang="en-US" i="1" dirty="0"/>
              <a:t>D. The minimum difference in dB between two signals which produce third order intermodulation products greater than the noise floor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1218002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E4D01  </a:t>
            </a:r>
            <a:r>
              <a:rPr lang="en-US" dirty="0" smtClean="0">
                <a:latin typeface="Arial Black" panose="020B0A04020102020204" pitchFamily="34" charset="0"/>
              </a:rPr>
              <a:t>  What </a:t>
            </a:r>
            <a:r>
              <a:rPr lang="en-US" dirty="0">
                <a:latin typeface="Arial Black" panose="020B0A04020102020204" pitchFamily="34" charset="0"/>
              </a:rPr>
              <a:t>is meant by the blocking dynamic range of a receiver?</a:t>
            </a:r>
          </a:p>
        </p:txBody>
      </p:sp>
      <p:sp>
        <p:nvSpPr>
          <p:cNvPr id="3" name="Subtitle 2"/>
          <p:cNvSpPr>
            <a:spLocks noGrp="1"/>
          </p:cNvSpPr>
          <p:nvPr>
            <p:ph type="subTitle" idx="1"/>
          </p:nvPr>
        </p:nvSpPr>
        <p:spPr>
          <a:xfrm>
            <a:off x="609600" y="2057400"/>
            <a:ext cx="7924800" cy="4114800"/>
          </a:xfrm>
        </p:spPr>
        <p:txBody>
          <a:bodyPr>
            <a:normAutofit lnSpcReduction="10000"/>
          </a:bodyPr>
          <a:lstStyle/>
          <a:p>
            <a:r>
              <a:rPr lang="en-US" sz="2800" b="1" i="1" dirty="0">
                <a:solidFill>
                  <a:srgbClr val="FFC000"/>
                </a:solidFill>
              </a:rPr>
              <a:t>A. The difference in dB between the noise floor and the level of an incoming signal which will cause 1 dB of gain compression</a:t>
            </a:r>
            <a:endParaRPr lang="en-US" sz="2800" b="1" dirty="0">
              <a:solidFill>
                <a:srgbClr val="FFC000"/>
              </a:solidFill>
            </a:endParaRPr>
          </a:p>
          <a:p>
            <a:r>
              <a:rPr lang="en-US" i="1" dirty="0"/>
              <a:t>B. The minimum difference in dB between the levels of two FM signals which will cause one signal to block the other</a:t>
            </a:r>
            <a:endParaRPr lang="en-US" dirty="0"/>
          </a:p>
          <a:p>
            <a:r>
              <a:rPr lang="en-US" i="1" dirty="0"/>
              <a:t>C. The difference in dB between the noise floor and the third order intercept point</a:t>
            </a:r>
            <a:endParaRPr lang="en-US" dirty="0"/>
          </a:p>
          <a:p>
            <a:r>
              <a:rPr lang="en-US" i="1" dirty="0"/>
              <a:t>D. The minimum difference in dB between two signals which produce third order intermodulation products greater than the noise floor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8950962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E4D02    Which </a:t>
            </a:r>
            <a:r>
              <a:rPr lang="en-US" dirty="0">
                <a:latin typeface="Arial Black" panose="020B0A04020102020204" pitchFamily="34" charset="0"/>
              </a:rPr>
              <a:t>of the following describes two problems caused by poor dynamic range in a communications receiver?</a:t>
            </a:r>
          </a:p>
        </p:txBody>
      </p:sp>
      <p:sp>
        <p:nvSpPr>
          <p:cNvPr id="3" name="Subtitle 2"/>
          <p:cNvSpPr>
            <a:spLocks noGrp="1"/>
          </p:cNvSpPr>
          <p:nvPr>
            <p:ph type="subTitle" idx="1"/>
          </p:nvPr>
        </p:nvSpPr>
        <p:spPr>
          <a:xfrm>
            <a:off x="838200" y="2362200"/>
            <a:ext cx="7696200" cy="3810000"/>
          </a:xfrm>
        </p:spPr>
        <p:txBody>
          <a:bodyPr>
            <a:normAutofit/>
          </a:bodyPr>
          <a:lstStyle/>
          <a:p>
            <a:r>
              <a:rPr lang="en-US" i="1" dirty="0"/>
              <a:t>A. Cross-modulation of the desired signal and desensitization from strong adjacent signals</a:t>
            </a:r>
            <a:endParaRPr lang="en-US" dirty="0"/>
          </a:p>
          <a:p>
            <a:r>
              <a:rPr lang="en-US" i="1" dirty="0"/>
              <a:t>B. Oscillator instability requiring frequent retuning and loss of ability to recover the opposite sideband</a:t>
            </a:r>
            <a:endParaRPr lang="en-US" dirty="0"/>
          </a:p>
          <a:p>
            <a:r>
              <a:rPr lang="en-US" i="1" dirty="0"/>
              <a:t>C. Cross-modulation of the desired signal and insufficient audio power to operate the speaker</a:t>
            </a:r>
            <a:endParaRPr lang="en-US" dirty="0"/>
          </a:p>
          <a:p>
            <a:r>
              <a:rPr lang="en-US" i="1" dirty="0"/>
              <a:t>D. Oscillator instability and severe audio distortion of all but the strongest received signals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14701878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E4D02    Which </a:t>
            </a:r>
            <a:r>
              <a:rPr lang="en-US" dirty="0">
                <a:latin typeface="Arial Black" panose="020B0A04020102020204" pitchFamily="34" charset="0"/>
              </a:rPr>
              <a:t>of the following describes two problems caused by poor dynamic range in a communications receiver?</a:t>
            </a:r>
          </a:p>
        </p:txBody>
      </p:sp>
      <p:sp>
        <p:nvSpPr>
          <p:cNvPr id="3" name="Subtitle 2"/>
          <p:cNvSpPr>
            <a:spLocks noGrp="1"/>
          </p:cNvSpPr>
          <p:nvPr>
            <p:ph type="subTitle" idx="1"/>
          </p:nvPr>
        </p:nvSpPr>
        <p:spPr>
          <a:xfrm>
            <a:off x="838200" y="2286000"/>
            <a:ext cx="7696200" cy="3886200"/>
          </a:xfrm>
        </p:spPr>
        <p:txBody>
          <a:bodyPr>
            <a:normAutofit lnSpcReduction="10000"/>
          </a:bodyPr>
          <a:lstStyle/>
          <a:p>
            <a:r>
              <a:rPr lang="en-US" sz="2800" b="1" i="1" dirty="0">
                <a:solidFill>
                  <a:srgbClr val="FFC000"/>
                </a:solidFill>
              </a:rPr>
              <a:t>A. Cross-modulation of the desired signal and desensitization from strong adjacent signals</a:t>
            </a:r>
            <a:endParaRPr lang="en-US" sz="2800" b="1" dirty="0">
              <a:solidFill>
                <a:srgbClr val="FFC000"/>
              </a:solidFill>
            </a:endParaRPr>
          </a:p>
          <a:p>
            <a:r>
              <a:rPr lang="en-US" i="1" dirty="0"/>
              <a:t>B. Oscillator instability requiring frequent retuning and loss of ability to recover the opposite sideband</a:t>
            </a:r>
            <a:endParaRPr lang="en-US" dirty="0"/>
          </a:p>
          <a:p>
            <a:r>
              <a:rPr lang="en-US" i="1" dirty="0"/>
              <a:t>C. Cross-modulation of the desired signal and insufficient audio power to operate the speaker</a:t>
            </a:r>
            <a:endParaRPr lang="en-US" dirty="0"/>
          </a:p>
          <a:p>
            <a:r>
              <a:rPr lang="en-US" i="1" dirty="0"/>
              <a:t>D. Oscillator instability and severe audio distortion of all but the strongest received signals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119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342715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E4A05     What </a:t>
            </a:r>
            <a:r>
              <a:rPr lang="en-US" dirty="0">
                <a:latin typeface="Arial Black" panose="020B0A04020102020204" pitchFamily="34" charset="0"/>
              </a:rPr>
              <a:t>might be an advantage of a digital vs an analog oscilloscope?</a:t>
            </a:r>
          </a:p>
        </p:txBody>
      </p:sp>
      <p:sp>
        <p:nvSpPr>
          <p:cNvPr id="3" name="Subtitle 2"/>
          <p:cNvSpPr>
            <a:spLocks noGrp="1"/>
          </p:cNvSpPr>
          <p:nvPr>
            <p:ph type="subTitle" idx="1"/>
          </p:nvPr>
        </p:nvSpPr>
        <p:spPr>
          <a:xfrm>
            <a:off x="990600" y="2057400"/>
            <a:ext cx="7162800" cy="4114800"/>
          </a:xfrm>
        </p:spPr>
        <p:txBody>
          <a:bodyPr/>
          <a:lstStyle/>
          <a:p>
            <a:r>
              <a:rPr lang="en-US" sz="2800" i="1" dirty="0"/>
              <a:t>A. Automatic amplitude and frequency numerical readout</a:t>
            </a:r>
          </a:p>
          <a:p>
            <a:r>
              <a:rPr lang="en-US" sz="2800" i="1" dirty="0"/>
              <a:t>B. Storage of traces for future reference</a:t>
            </a:r>
          </a:p>
          <a:p>
            <a:r>
              <a:rPr lang="en-US" sz="2800" i="1" dirty="0"/>
              <a:t>C. Manipulation of time base after trace capture</a:t>
            </a:r>
          </a:p>
          <a:p>
            <a:r>
              <a:rPr lang="en-US" sz="2800" i="1" dirty="0"/>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80471895"/>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E4D03    How </a:t>
            </a:r>
            <a:r>
              <a:rPr lang="en-US" dirty="0">
                <a:latin typeface="Arial Black" panose="020B0A04020102020204" pitchFamily="34" charset="0"/>
              </a:rPr>
              <a:t>can intermodulation interference between two repeaters occur?</a:t>
            </a:r>
          </a:p>
        </p:txBody>
      </p:sp>
      <p:sp>
        <p:nvSpPr>
          <p:cNvPr id="3" name="Subtitle 2"/>
          <p:cNvSpPr>
            <a:spLocks noGrp="1"/>
          </p:cNvSpPr>
          <p:nvPr>
            <p:ph type="subTitle" idx="1"/>
          </p:nvPr>
        </p:nvSpPr>
        <p:spPr>
          <a:xfrm>
            <a:off x="685800" y="2057400"/>
            <a:ext cx="7924800" cy="4114800"/>
          </a:xfrm>
        </p:spPr>
        <p:txBody>
          <a:bodyPr>
            <a:normAutofit lnSpcReduction="10000"/>
          </a:bodyPr>
          <a:lstStyle/>
          <a:p>
            <a:r>
              <a:rPr lang="en-US" i="1" dirty="0"/>
              <a:t>A. When the repeaters are in close proximity and the signals cause feedback in the final amplifier of one or both transmitters</a:t>
            </a:r>
            <a:endParaRPr lang="en-US" dirty="0"/>
          </a:p>
          <a:p>
            <a:r>
              <a:rPr lang="en-US" i="1" dirty="0"/>
              <a:t>B. When the repeaters are in close proximity and the signals mix in the final amplifier of one or both transmitters</a:t>
            </a:r>
            <a:endParaRPr lang="en-US" dirty="0"/>
          </a:p>
          <a:p>
            <a:r>
              <a:rPr lang="en-US" i="1" dirty="0"/>
              <a:t>C. When the signals from the transmitters are reflected out of phase from airplanes passing overhead</a:t>
            </a:r>
            <a:endParaRPr lang="en-US" dirty="0"/>
          </a:p>
          <a:p>
            <a:r>
              <a:rPr lang="en-US" i="1" dirty="0"/>
              <a:t>D. When the signals from the transmitters are reflected in phase from airplanes passing overhead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9478160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E4D03    How </a:t>
            </a:r>
            <a:r>
              <a:rPr lang="en-US" dirty="0">
                <a:latin typeface="Arial Black" panose="020B0A04020102020204" pitchFamily="34" charset="0"/>
              </a:rPr>
              <a:t>can intermodulation interference between two repeaters occur?</a:t>
            </a:r>
          </a:p>
        </p:txBody>
      </p:sp>
      <p:sp>
        <p:nvSpPr>
          <p:cNvPr id="3" name="Subtitle 2"/>
          <p:cNvSpPr>
            <a:spLocks noGrp="1"/>
          </p:cNvSpPr>
          <p:nvPr>
            <p:ph type="subTitle" idx="1"/>
          </p:nvPr>
        </p:nvSpPr>
        <p:spPr>
          <a:xfrm>
            <a:off x="685800" y="2057400"/>
            <a:ext cx="7924800" cy="4114800"/>
          </a:xfrm>
        </p:spPr>
        <p:txBody>
          <a:bodyPr>
            <a:normAutofit lnSpcReduction="10000"/>
          </a:bodyPr>
          <a:lstStyle/>
          <a:p>
            <a:r>
              <a:rPr lang="en-US" i="1" dirty="0"/>
              <a:t>A. When the repeaters are in close proximity and the signals cause feedback in the final amplifier of one or both transmitters</a:t>
            </a:r>
            <a:endParaRPr lang="en-US" dirty="0"/>
          </a:p>
          <a:p>
            <a:r>
              <a:rPr lang="en-US" sz="2800" b="1" i="1" dirty="0">
                <a:solidFill>
                  <a:srgbClr val="FFC000"/>
                </a:solidFill>
              </a:rPr>
              <a:t>B. When the repeaters are in close proximity and the signals mix in the final amplifier of one or both transmitters</a:t>
            </a:r>
            <a:endParaRPr lang="en-US" sz="2800" b="1" dirty="0">
              <a:solidFill>
                <a:srgbClr val="FFC000"/>
              </a:solidFill>
            </a:endParaRPr>
          </a:p>
          <a:p>
            <a:r>
              <a:rPr lang="en-US" i="1" dirty="0"/>
              <a:t>C. When the signals from the transmitters are reflected out of phase from airplanes passing overhead</a:t>
            </a:r>
            <a:endParaRPr lang="en-US" dirty="0"/>
          </a:p>
          <a:p>
            <a:r>
              <a:rPr lang="en-US" i="1" dirty="0"/>
              <a:t>D. When the signals from the transmitters are reflected in phase from airplanes passing overhead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52376544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E4D04    Which </a:t>
            </a:r>
            <a:r>
              <a:rPr lang="en-US" dirty="0">
                <a:latin typeface="Arial Black" panose="020B0A04020102020204" pitchFamily="34" charset="0"/>
              </a:rPr>
              <a:t>of the following may reduce or eliminate intermodulation interference in a repeater caused by another transmitter operating in close proximity? </a:t>
            </a:r>
          </a:p>
        </p:txBody>
      </p:sp>
      <p:sp>
        <p:nvSpPr>
          <p:cNvPr id="3" name="Subtitle 2"/>
          <p:cNvSpPr>
            <a:spLocks noGrp="1"/>
          </p:cNvSpPr>
          <p:nvPr>
            <p:ph type="subTitle" idx="1"/>
          </p:nvPr>
        </p:nvSpPr>
        <p:spPr>
          <a:xfrm>
            <a:off x="1371600" y="2743200"/>
            <a:ext cx="6400800" cy="3429000"/>
          </a:xfrm>
        </p:spPr>
        <p:txBody>
          <a:bodyPr/>
          <a:lstStyle/>
          <a:p>
            <a:r>
              <a:rPr lang="en-US" i="1" dirty="0"/>
              <a:t>A. A band-pass filter in the feed line between the transmitter and receiver </a:t>
            </a:r>
            <a:endParaRPr lang="en-US" dirty="0"/>
          </a:p>
          <a:p>
            <a:r>
              <a:rPr lang="en-US" i="1" dirty="0"/>
              <a:t>B. A properly terminated circulator at the output of the transmitter</a:t>
            </a:r>
            <a:endParaRPr lang="en-US" dirty="0"/>
          </a:p>
          <a:p>
            <a:r>
              <a:rPr lang="en-US" i="1" dirty="0"/>
              <a:t>C. A Class C final amplifier</a:t>
            </a:r>
            <a:endParaRPr lang="en-US" dirty="0"/>
          </a:p>
          <a:p>
            <a:r>
              <a:rPr lang="en-US" i="1" dirty="0"/>
              <a:t>D. A Class D final amplifier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918602004"/>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E4D04    Which </a:t>
            </a:r>
            <a:r>
              <a:rPr lang="en-US" dirty="0">
                <a:latin typeface="Arial Black" panose="020B0A04020102020204" pitchFamily="34" charset="0"/>
              </a:rPr>
              <a:t>of the following may reduce or eliminate intermodulation interference in a repeater caused by another transmitter operating in close proximity? </a:t>
            </a:r>
          </a:p>
        </p:txBody>
      </p:sp>
      <p:sp>
        <p:nvSpPr>
          <p:cNvPr id="3" name="Subtitle 2"/>
          <p:cNvSpPr>
            <a:spLocks noGrp="1"/>
          </p:cNvSpPr>
          <p:nvPr>
            <p:ph type="subTitle" idx="1"/>
          </p:nvPr>
        </p:nvSpPr>
        <p:spPr>
          <a:xfrm>
            <a:off x="1371600" y="2743200"/>
            <a:ext cx="6400800" cy="3429000"/>
          </a:xfrm>
        </p:spPr>
        <p:txBody>
          <a:bodyPr/>
          <a:lstStyle/>
          <a:p>
            <a:r>
              <a:rPr lang="en-US" i="1" dirty="0"/>
              <a:t>A. A band-pass filter in the feed line between the transmitter and receiver </a:t>
            </a:r>
            <a:endParaRPr lang="en-US" dirty="0"/>
          </a:p>
          <a:p>
            <a:r>
              <a:rPr lang="en-US" sz="2800" b="1" i="1" dirty="0">
                <a:solidFill>
                  <a:srgbClr val="FFC000"/>
                </a:solidFill>
              </a:rPr>
              <a:t>B. A properly terminated circulator at the output of the transmitter</a:t>
            </a:r>
            <a:endParaRPr lang="en-US" sz="2800" b="1" dirty="0">
              <a:solidFill>
                <a:srgbClr val="FFC000"/>
              </a:solidFill>
            </a:endParaRPr>
          </a:p>
          <a:p>
            <a:r>
              <a:rPr lang="en-US" i="1" dirty="0"/>
              <a:t>C. A Class C final amplifier</a:t>
            </a:r>
            <a:endParaRPr lang="en-US" dirty="0"/>
          </a:p>
          <a:p>
            <a:r>
              <a:rPr lang="en-US" i="1" dirty="0"/>
              <a:t>D. A Class D final amplifier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21211427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19050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t>
            </a:r>
            <a:r>
              <a:rPr lang="en-US" dirty="0" smtClean="0">
                <a:latin typeface="Arial Black" panose="020B0A04020102020204" pitchFamily="34" charset="0"/>
              </a:rPr>
              <a:t>E4D05   What </a:t>
            </a:r>
            <a:r>
              <a:rPr lang="en-US" dirty="0">
                <a:latin typeface="Arial Black" panose="020B0A04020102020204" pitchFamily="34" charset="0"/>
              </a:rPr>
              <a:t>transmitter frequencies would cause an intermodulation-product signal in a receiver tuned to 146.70 MHz when a nearby station transmits on 146.52 MHz?  </a:t>
            </a:r>
          </a:p>
        </p:txBody>
      </p:sp>
      <p:sp>
        <p:nvSpPr>
          <p:cNvPr id="3" name="Subtitle 2"/>
          <p:cNvSpPr>
            <a:spLocks noGrp="1"/>
          </p:cNvSpPr>
          <p:nvPr>
            <p:ph type="subTitle" idx="1"/>
          </p:nvPr>
        </p:nvSpPr>
        <p:spPr>
          <a:xfrm>
            <a:off x="1371600" y="2590800"/>
            <a:ext cx="6400800" cy="3581400"/>
          </a:xfrm>
        </p:spPr>
        <p:txBody>
          <a:bodyPr/>
          <a:lstStyle/>
          <a:p>
            <a:r>
              <a:rPr lang="en-US" i="1" dirty="0"/>
              <a:t>A. 146.34 MHz and 146.61 MHz</a:t>
            </a:r>
            <a:endParaRPr lang="en-US" dirty="0"/>
          </a:p>
          <a:p>
            <a:r>
              <a:rPr lang="en-US" i="1" dirty="0"/>
              <a:t>B. 146.88 MHz and 146.34 MHz</a:t>
            </a:r>
            <a:endParaRPr lang="en-US" dirty="0"/>
          </a:p>
          <a:p>
            <a:r>
              <a:rPr lang="en-US" i="1" dirty="0"/>
              <a:t>C. 146.10 MHz and 147.30 MHz</a:t>
            </a:r>
            <a:endParaRPr lang="en-US" dirty="0"/>
          </a:p>
          <a:p>
            <a:r>
              <a:rPr lang="en-US" i="1" dirty="0"/>
              <a:t>D. 173.35 MHz and 139.40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6737754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86800" cy="19050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E4D05   What transmitter frequencies would cause an intermodulation-product signal in a receiver tuned to 146.70 MHz when a nearby station transmits on 146.52 MHz?  </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sz="2800" b="1" i="1" dirty="0">
                <a:solidFill>
                  <a:srgbClr val="FFC000"/>
                </a:solidFill>
              </a:rPr>
              <a:t>A. 146.34 MHz and 146.61 MHz</a:t>
            </a:r>
            <a:endParaRPr lang="en-US" sz="2800" b="1" dirty="0">
              <a:solidFill>
                <a:srgbClr val="FFC000"/>
              </a:solidFill>
            </a:endParaRPr>
          </a:p>
          <a:p>
            <a:r>
              <a:rPr lang="en-US" i="1" dirty="0"/>
              <a:t>B. 146.88 MHz and 146.34 MHz</a:t>
            </a:r>
            <a:endParaRPr lang="en-US" dirty="0"/>
          </a:p>
          <a:p>
            <a:r>
              <a:rPr lang="en-US" i="1" dirty="0"/>
              <a:t>C. 146.10 MHz and 147.30 MHz</a:t>
            </a:r>
            <a:endParaRPr lang="en-US" dirty="0"/>
          </a:p>
          <a:p>
            <a:r>
              <a:rPr lang="en-US" i="1" dirty="0"/>
              <a:t>D. 173.35 MHz and 139.40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6" name="Picture 6" descr="Extra06 A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1435" y="4267200"/>
            <a:ext cx="5336165" cy="2301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66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E4D06  </a:t>
            </a:r>
            <a:r>
              <a:rPr lang="en-US" dirty="0" smtClean="0">
                <a:latin typeface="Arial Black" panose="020B0A04020102020204" pitchFamily="34" charset="0"/>
              </a:rPr>
              <a:t>   What </a:t>
            </a:r>
            <a:r>
              <a:rPr lang="en-US" dirty="0">
                <a:latin typeface="Arial Black" panose="020B0A04020102020204" pitchFamily="34" charset="0"/>
              </a:rPr>
              <a:t>is the term for unwanted signals generated by the mixing of two or more signals?</a:t>
            </a:r>
          </a:p>
        </p:txBody>
      </p:sp>
      <p:sp>
        <p:nvSpPr>
          <p:cNvPr id="3" name="Subtitle 2"/>
          <p:cNvSpPr>
            <a:spLocks noGrp="1"/>
          </p:cNvSpPr>
          <p:nvPr>
            <p:ph type="subTitle" idx="1"/>
          </p:nvPr>
        </p:nvSpPr>
        <p:spPr/>
        <p:txBody>
          <a:bodyPr/>
          <a:lstStyle/>
          <a:p>
            <a:r>
              <a:rPr lang="en-US" i="1" dirty="0"/>
              <a:t>A. Amplifier desensitization</a:t>
            </a:r>
            <a:endParaRPr lang="en-US" dirty="0"/>
          </a:p>
          <a:p>
            <a:r>
              <a:rPr lang="en-US" i="1" dirty="0"/>
              <a:t>B. Neutralization</a:t>
            </a:r>
            <a:endParaRPr lang="en-US" dirty="0"/>
          </a:p>
          <a:p>
            <a:r>
              <a:rPr lang="en-US" i="1" dirty="0"/>
              <a:t>C. Adjacent channel interference</a:t>
            </a:r>
            <a:endParaRPr lang="en-US" dirty="0"/>
          </a:p>
          <a:p>
            <a:r>
              <a:rPr lang="en-US" i="1" dirty="0"/>
              <a:t>D. Intermodulation interference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58456326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E4D06  </a:t>
            </a:r>
            <a:r>
              <a:rPr lang="en-US" dirty="0" smtClean="0">
                <a:latin typeface="Arial Black" panose="020B0A04020102020204" pitchFamily="34" charset="0"/>
              </a:rPr>
              <a:t>   What </a:t>
            </a:r>
            <a:r>
              <a:rPr lang="en-US" dirty="0">
                <a:latin typeface="Arial Black" panose="020B0A04020102020204" pitchFamily="34" charset="0"/>
              </a:rPr>
              <a:t>is the term for unwanted signals generated by the mixing of two or more signals?</a:t>
            </a:r>
          </a:p>
        </p:txBody>
      </p:sp>
      <p:sp>
        <p:nvSpPr>
          <p:cNvPr id="3" name="Subtitle 2"/>
          <p:cNvSpPr>
            <a:spLocks noGrp="1"/>
          </p:cNvSpPr>
          <p:nvPr>
            <p:ph type="subTitle" idx="1"/>
          </p:nvPr>
        </p:nvSpPr>
        <p:spPr/>
        <p:txBody>
          <a:bodyPr/>
          <a:lstStyle/>
          <a:p>
            <a:r>
              <a:rPr lang="en-US" i="1" dirty="0"/>
              <a:t>A. Amplifier desensitization</a:t>
            </a:r>
            <a:endParaRPr lang="en-US" dirty="0"/>
          </a:p>
          <a:p>
            <a:r>
              <a:rPr lang="en-US" i="1" dirty="0"/>
              <a:t>B. Neutralization</a:t>
            </a:r>
            <a:endParaRPr lang="en-US" dirty="0"/>
          </a:p>
          <a:p>
            <a:r>
              <a:rPr lang="en-US" i="1" dirty="0"/>
              <a:t>C. Adjacent channel interference</a:t>
            </a:r>
            <a:endParaRPr lang="en-US" dirty="0"/>
          </a:p>
          <a:p>
            <a:r>
              <a:rPr lang="en-US" sz="2800" b="1" i="1" dirty="0">
                <a:solidFill>
                  <a:srgbClr val="FFC000"/>
                </a:solidFill>
              </a:rPr>
              <a:t>D. Intermodulation interference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127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719963714"/>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de-DE" dirty="0" smtClean="0">
                <a:latin typeface="Arial Black" panose="020B0A04020102020204" pitchFamily="34" charset="0"/>
              </a:rPr>
              <a:t> </a:t>
            </a: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E4D07    Which of the following describes the most significant effect of an off-frequency signal when it is causing cross-modulation interference to a desired signal?</a:t>
            </a:r>
            <a:endParaRPr lang="en-US" dirty="0">
              <a:latin typeface="Arial Black" panose="020B0A04020102020204" pitchFamily="34" charset="0"/>
            </a:endParaRPr>
          </a:p>
        </p:txBody>
      </p:sp>
      <p:sp>
        <p:nvSpPr>
          <p:cNvPr id="3" name="Subtitle 2"/>
          <p:cNvSpPr>
            <a:spLocks noGrp="1"/>
          </p:cNvSpPr>
          <p:nvPr>
            <p:ph type="subTitle" idx="1"/>
          </p:nvPr>
        </p:nvSpPr>
        <p:spPr>
          <a:xfrm>
            <a:off x="1371600" y="2898842"/>
            <a:ext cx="6400800" cy="3273357"/>
          </a:xfrm>
        </p:spPr>
        <p:txBody>
          <a:bodyPr/>
          <a:lstStyle/>
          <a:p>
            <a:r>
              <a:rPr lang="en-US" i="1" dirty="0"/>
              <a:t>A. A large increase in background noise</a:t>
            </a:r>
            <a:endParaRPr lang="en-US" dirty="0"/>
          </a:p>
          <a:p>
            <a:r>
              <a:rPr lang="en-US" i="1" dirty="0"/>
              <a:t>B. A reduction in apparent signal strength </a:t>
            </a:r>
            <a:endParaRPr lang="en-US" dirty="0"/>
          </a:p>
          <a:p>
            <a:r>
              <a:rPr lang="en-US" i="1" dirty="0"/>
              <a:t>C. The desired signal can no longer be heard</a:t>
            </a:r>
            <a:endParaRPr lang="en-US" dirty="0"/>
          </a:p>
          <a:p>
            <a:r>
              <a:rPr lang="en-US" i="1" dirty="0"/>
              <a:t>D. The off-frequency unwanted signal is heard in addition to the desired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128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34326714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fontScale="90000"/>
          </a:bodyPr>
          <a:lstStyle/>
          <a:p>
            <a:r>
              <a:rPr lang="de-DE" dirty="0">
                <a:latin typeface="Arial Black" panose="020B0A04020102020204" pitchFamily="34" charset="0"/>
              </a:rPr>
              <a:t> </a:t>
            </a: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E4D07    Which </a:t>
            </a:r>
            <a:r>
              <a:rPr lang="en-US" dirty="0">
                <a:latin typeface="Arial Black" panose="020B0A04020102020204" pitchFamily="34" charset="0"/>
              </a:rPr>
              <a:t>of the following describes the most significant effect of an off-frequency signal when it is causing cross-modulation interference to a desired signal?</a:t>
            </a:r>
          </a:p>
        </p:txBody>
      </p:sp>
      <p:sp>
        <p:nvSpPr>
          <p:cNvPr id="3" name="Subtitle 2"/>
          <p:cNvSpPr>
            <a:spLocks noGrp="1"/>
          </p:cNvSpPr>
          <p:nvPr>
            <p:ph type="subTitle" idx="1"/>
          </p:nvPr>
        </p:nvSpPr>
        <p:spPr>
          <a:xfrm>
            <a:off x="1371600" y="2895600"/>
            <a:ext cx="6400800" cy="3276600"/>
          </a:xfrm>
        </p:spPr>
        <p:txBody>
          <a:bodyPr/>
          <a:lstStyle/>
          <a:p>
            <a:r>
              <a:rPr lang="en-US" i="1" dirty="0"/>
              <a:t>A. A large increase in background noise</a:t>
            </a:r>
            <a:endParaRPr lang="en-US" dirty="0"/>
          </a:p>
          <a:p>
            <a:r>
              <a:rPr lang="en-US" i="1" dirty="0"/>
              <a:t>B. A reduction in apparent signal strength </a:t>
            </a:r>
            <a:endParaRPr lang="en-US" dirty="0"/>
          </a:p>
          <a:p>
            <a:r>
              <a:rPr lang="en-US" i="1" dirty="0"/>
              <a:t>C. The desired signal can no longer be heard</a:t>
            </a:r>
            <a:endParaRPr lang="en-US" dirty="0"/>
          </a:p>
          <a:p>
            <a:r>
              <a:rPr lang="en-US" sz="2800" b="1" i="1" dirty="0">
                <a:solidFill>
                  <a:srgbClr val="FFC000"/>
                </a:solidFill>
              </a:rPr>
              <a:t>D. The off-frequency unwanted signal is heard in addition to the desired signal</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129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249670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E4A05     What </a:t>
            </a:r>
            <a:r>
              <a:rPr lang="en-US" dirty="0">
                <a:latin typeface="Arial Black" panose="020B0A04020102020204" pitchFamily="34" charset="0"/>
              </a:rPr>
              <a:t>might be an advantage of a digital vs an analog oscilloscope?</a:t>
            </a:r>
          </a:p>
        </p:txBody>
      </p:sp>
      <p:sp>
        <p:nvSpPr>
          <p:cNvPr id="3" name="Subtitle 2"/>
          <p:cNvSpPr>
            <a:spLocks noGrp="1"/>
          </p:cNvSpPr>
          <p:nvPr>
            <p:ph type="subTitle" idx="1"/>
          </p:nvPr>
        </p:nvSpPr>
        <p:spPr>
          <a:xfrm>
            <a:off x="990600" y="2057400"/>
            <a:ext cx="7162800" cy="4114800"/>
          </a:xfrm>
        </p:spPr>
        <p:txBody>
          <a:bodyPr/>
          <a:lstStyle/>
          <a:p>
            <a:r>
              <a:rPr lang="en-US" sz="2800" i="1" dirty="0">
                <a:solidFill>
                  <a:schemeClr val="bg1"/>
                </a:solidFill>
              </a:rPr>
              <a:t>A. Automatic amplitude and frequency numerical readout</a:t>
            </a:r>
          </a:p>
          <a:p>
            <a:r>
              <a:rPr lang="en-US" sz="2800" i="1" dirty="0"/>
              <a:t>B. Storage of traces for future reference</a:t>
            </a:r>
          </a:p>
          <a:p>
            <a:r>
              <a:rPr lang="en-US" sz="2800" i="1" dirty="0"/>
              <a:t>C. Manipulation of time base after trace capture</a:t>
            </a:r>
          </a:p>
          <a:p>
            <a:r>
              <a:rPr lang="en-US" sz="3200" b="1" i="1" dirty="0">
                <a:solidFill>
                  <a:srgbClr val="FFFF00"/>
                </a:solidFill>
              </a:rPr>
              <a:t>D. All of these choices are correct</a:t>
            </a:r>
          </a:p>
        </p:txBody>
      </p:sp>
      <p:sp>
        <p:nvSpPr>
          <p:cNvPr id="4" name="Slide Number Placeholder 3"/>
          <p:cNvSpPr>
            <a:spLocks noGrp="1"/>
          </p:cNvSpPr>
          <p:nvPr>
            <p:ph type="sldNum" sz="quarter" idx="12"/>
          </p:nvPr>
        </p:nvSpPr>
        <p:spPr/>
        <p:txBody>
          <a:bodyPr/>
          <a:lstStyle/>
          <a:p>
            <a:fld id="{5A2483EB-AB9C-40AC-9AA1-C2AD9590A9DB}" type="slidenum">
              <a:rPr lang="en-US" smtClean="0"/>
              <a:t>13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079491932"/>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E4D08    What </a:t>
            </a:r>
            <a:r>
              <a:rPr lang="en-US" dirty="0">
                <a:latin typeface="Arial Black" panose="020B0A04020102020204" pitchFamily="34" charset="0"/>
              </a:rPr>
              <a:t>causes intermodulation in an electronic circuit?</a:t>
            </a:r>
          </a:p>
        </p:txBody>
      </p:sp>
      <p:sp>
        <p:nvSpPr>
          <p:cNvPr id="3" name="Subtitle 2"/>
          <p:cNvSpPr>
            <a:spLocks noGrp="1"/>
          </p:cNvSpPr>
          <p:nvPr>
            <p:ph type="subTitle" idx="1"/>
          </p:nvPr>
        </p:nvSpPr>
        <p:spPr/>
        <p:txBody>
          <a:bodyPr/>
          <a:lstStyle/>
          <a:p>
            <a:r>
              <a:rPr lang="en-US" i="1" dirty="0"/>
              <a:t>A. Too little gain</a:t>
            </a:r>
            <a:endParaRPr lang="en-US" dirty="0"/>
          </a:p>
          <a:p>
            <a:r>
              <a:rPr lang="en-US" i="1" dirty="0"/>
              <a:t>B. Lack of neutralization</a:t>
            </a:r>
            <a:endParaRPr lang="en-US" dirty="0"/>
          </a:p>
          <a:p>
            <a:r>
              <a:rPr lang="en-US" i="1" dirty="0"/>
              <a:t>C. Nonlinear circuits or devices</a:t>
            </a:r>
            <a:endParaRPr lang="en-US" dirty="0"/>
          </a:p>
          <a:p>
            <a:r>
              <a:rPr lang="en-US" i="1" dirty="0"/>
              <a:t>D. Positive feedback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046627675"/>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E4D08    What </a:t>
            </a:r>
            <a:r>
              <a:rPr lang="en-US" dirty="0">
                <a:latin typeface="Arial Black" panose="020B0A04020102020204" pitchFamily="34" charset="0"/>
              </a:rPr>
              <a:t>causes intermodulation in an electronic circuit?</a:t>
            </a:r>
          </a:p>
        </p:txBody>
      </p:sp>
      <p:sp>
        <p:nvSpPr>
          <p:cNvPr id="3" name="Subtitle 2"/>
          <p:cNvSpPr>
            <a:spLocks noGrp="1"/>
          </p:cNvSpPr>
          <p:nvPr>
            <p:ph type="subTitle" idx="1"/>
          </p:nvPr>
        </p:nvSpPr>
        <p:spPr/>
        <p:txBody>
          <a:bodyPr/>
          <a:lstStyle/>
          <a:p>
            <a:r>
              <a:rPr lang="en-US" i="1" dirty="0"/>
              <a:t>A. Too little gain</a:t>
            </a:r>
            <a:endParaRPr lang="en-US" dirty="0"/>
          </a:p>
          <a:p>
            <a:r>
              <a:rPr lang="en-US" i="1" dirty="0"/>
              <a:t>B. Lack of neutralization</a:t>
            </a:r>
            <a:endParaRPr lang="en-US" dirty="0"/>
          </a:p>
          <a:p>
            <a:r>
              <a:rPr lang="en-US" sz="2800" b="1" i="1" dirty="0">
                <a:solidFill>
                  <a:srgbClr val="FFC000"/>
                </a:solidFill>
              </a:rPr>
              <a:t>C. Nonlinear circuits or devices</a:t>
            </a:r>
            <a:endParaRPr lang="en-US" sz="2800" b="1" dirty="0">
              <a:solidFill>
                <a:srgbClr val="FFC000"/>
              </a:solidFill>
            </a:endParaRPr>
          </a:p>
          <a:p>
            <a:r>
              <a:rPr lang="en-US" i="1" dirty="0"/>
              <a:t>D. Positive feedback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879405854"/>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E4D09    What </a:t>
            </a:r>
            <a:r>
              <a:rPr lang="en-US" dirty="0">
                <a:latin typeface="Arial Black" panose="020B0A04020102020204" pitchFamily="34" charset="0"/>
              </a:rPr>
              <a:t>is the purpose of the </a:t>
            </a:r>
            <a:r>
              <a:rPr lang="en-US" dirty="0" err="1">
                <a:latin typeface="Arial Black" panose="020B0A04020102020204" pitchFamily="34" charset="0"/>
              </a:rPr>
              <a:t>preselector</a:t>
            </a:r>
            <a:r>
              <a:rPr lang="en-US" dirty="0">
                <a:latin typeface="Arial Black" panose="020B0A04020102020204" pitchFamily="34" charset="0"/>
              </a:rPr>
              <a:t> in a communications receiver?</a:t>
            </a:r>
          </a:p>
        </p:txBody>
      </p:sp>
      <p:sp>
        <p:nvSpPr>
          <p:cNvPr id="3" name="Subtitle 2"/>
          <p:cNvSpPr>
            <a:spLocks noGrp="1"/>
          </p:cNvSpPr>
          <p:nvPr>
            <p:ph type="subTitle" idx="1"/>
          </p:nvPr>
        </p:nvSpPr>
        <p:spPr>
          <a:xfrm>
            <a:off x="838200" y="2362200"/>
            <a:ext cx="7696200" cy="3657600"/>
          </a:xfrm>
        </p:spPr>
        <p:txBody>
          <a:bodyPr/>
          <a:lstStyle/>
          <a:p>
            <a:r>
              <a:rPr lang="en-US" i="1" dirty="0"/>
              <a:t>A. To store often-used frequencies</a:t>
            </a:r>
            <a:endParaRPr lang="en-US" dirty="0"/>
          </a:p>
          <a:p>
            <a:r>
              <a:rPr lang="en-US" i="1" dirty="0"/>
              <a:t>B. To provide a range of AGC time constants</a:t>
            </a:r>
            <a:endParaRPr lang="en-US" dirty="0"/>
          </a:p>
          <a:p>
            <a:r>
              <a:rPr lang="en-US" i="1" dirty="0"/>
              <a:t>C. To increase rejection of unwanted signals </a:t>
            </a:r>
            <a:endParaRPr lang="en-US" dirty="0"/>
          </a:p>
          <a:p>
            <a:r>
              <a:rPr lang="en-US" i="1" dirty="0"/>
              <a:t>D. To allow selection of the optimum RF amplifier device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69066752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E4D09    What </a:t>
            </a:r>
            <a:r>
              <a:rPr lang="en-US" dirty="0">
                <a:latin typeface="Arial Black" panose="020B0A04020102020204" pitchFamily="34" charset="0"/>
              </a:rPr>
              <a:t>is the purpose of the </a:t>
            </a:r>
            <a:r>
              <a:rPr lang="en-US" dirty="0" err="1">
                <a:latin typeface="Arial Black" panose="020B0A04020102020204" pitchFamily="34" charset="0"/>
              </a:rPr>
              <a:t>preselector</a:t>
            </a:r>
            <a:r>
              <a:rPr lang="en-US" dirty="0">
                <a:latin typeface="Arial Black" panose="020B0A04020102020204" pitchFamily="34" charset="0"/>
              </a:rPr>
              <a:t> in a communications receiver?</a:t>
            </a:r>
          </a:p>
        </p:txBody>
      </p:sp>
      <p:sp>
        <p:nvSpPr>
          <p:cNvPr id="3" name="Subtitle 2"/>
          <p:cNvSpPr>
            <a:spLocks noGrp="1"/>
          </p:cNvSpPr>
          <p:nvPr>
            <p:ph type="subTitle" idx="1"/>
          </p:nvPr>
        </p:nvSpPr>
        <p:spPr>
          <a:xfrm>
            <a:off x="838200" y="2362200"/>
            <a:ext cx="7696200" cy="3657600"/>
          </a:xfrm>
        </p:spPr>
        <p:txBody>
          <a:bodyPr/>
          <a:lstStyle/>
          <a:p>
            <a:r>
              <a:rPr lang="en-US" i="1" dirty="0"/>
              <a:t>A. To store often-used frequencies</a:t>
            </a:r>
            <a:endParaRPr lang="en-US" dirty="0"/>
          </a:p>
          <a:p>
            <a:r>
              <a:rPr lang="en-US" i="1" dirty="0"/>
              <a:t>B. To provide a range of AGC time constants</a:t>
            </a:r>
            <a:endParaRPr lang="en-US" dirty="0"/>
          </a:p>
          <a:p>
            <a:r>
              <a:rPr lang="en-US" sz="2800" b="1" i="1" dirty="0">
                <a:solidFill>
                  <a:srgbClr val="FFC000"/>
                </a:solidFill>
              </a:rPr>
              <a:t>C. To increase rejection of unwanted signals </a:t>
            </a:r>
            <a:endParaRPr lang="en-US" sz="2800" b="1" dirty="0">
              <a:solidFill>
                <a:srgbClr val="FFC000"/>
              </a:solidFill>
            </a:endParaRPr>
          </a:p>
          <a:p>
            <a:r>
              <a:rPr lang="en-US" i="1" dirty="0"/>
              <a:t>D. To allow selection of the optimum RF amplifier device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05375983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E4D10  </a:t>
            </a:r>
            <a:r>
              <a:rPr lang="en-US" dirty="0" smtClean="0">
                <a:latin typeface="Arial Black" panose="020B0A04020102020204" pitchFamily="34" charset="0"/>
              </a:rPr>
              <a:t>  What </a:t>
            </a:r>
            <a:r>
              <a:rPr lang="en-US" dirty="0">
                <a:latin typeface="Arial Black" panose="020B0A04020102020204" pitchFamily="34" charset="0"/>
              </a:rPr>
              <a:t>does a third-order intercept level of 40 </a:t>
            </a:r>
            <a:r>
              <a:rPr lang="en-US" dirty="0" err="1">
                <a:latin typeface="Arial Black" panose="020B0A04020102020204" pitchFamily="34" charset="0"/>
              </a:rPr>
              <a:t>dBm</a:t>
            </a:r>
            <a:r>
              <a:rPr lang="en-US" dirty="0">
                <a:latin typeface="Arial Black" panose="020B0A04020102020204" pitchFamily="34" charset="0"/>
              </a:rPr>
              <a:t> mean with respect to receiver performance? </a:t>
            </a:r>
          </a:p>
        </p:txBody>
      </p:sp>
      <p:sp>
        <p:nvSpPr>
          <p:cNvPr id="3" name="Subtitle 2"/>
          <p:cNvSpPr>
            <a:spLocks noGrp="1"/>
          </p:cNvSpPr>
          <p:nvPr>
            <p:ph type="subTitle" idx="1"/>
          </p:nvPr>
        </p:nvSpPr>
        <p:spPr>
          <a:xfrm>
            <a:off x="381000" y="2057400"/>
            <a:ext cx="8305800" cy="4114800"/>
          </a:xfrm>
        </p:spPr>
        <p:txBody>
          <a:bodyPr>
            <a:normAutofit lnSpcReduction="10000"/>
          </a:bodyPr>
          <a:lstStyle/>
          <a:p>
            <a:r>
              <a:rPr lang="en-US" i="1" dirty="0"/>
              <a:t>A. Signals less than 40 </a:t>
            </a:r>
            <a:r>
              <a:rPr lang="en-US" i="1" dirty="0" err="1"/>
              <a:t>dBm</a:t>
            </a:r>
            <a:r>
              <a:rPr lang="en-US" i="1" dirty="0"/>
              <a:t> will not generate audible third-order intermodulation products</a:t>
            </a:r>
            <a:endParaRPr lang="en-US" dirty="0"/>
          </a:p>
          <a:p>
            <a:r>
              <a:rPr lang="en-US" i="1" dirty="0"/>
              <a:t>B. The receiver can tolerate signals up to 40 dB above the noise floor without producing third-order intermodulation products</a:t>
            </a:r>
            <a:endParaRPr lang="en-US" dirty="0"/>
          </a:p>
          <a:p>
            <a:r>
              <a:rPr lang="en-US" i="1" dirty="0"/>
              <a:t>C. A pair of 40 </a:t>
            </a:r>
            <a:r>
              <a:rPr lang="en-US" i="1" dirty="0" err="1"/>
              <a:t>dBm</a:t>
            </a:r>
            <a:r>
              <a:rPr lang="en-US" i="1" dirty="0"/>
              <a:t> signals will theoretically generate a third-order intermodulation product with the same level as the input signals</a:t>
            </a:r>
            <a:endParaRPr lang="en-US" dirty="0"/>
          </a:p>
          <a:p>
            <a:r>
              <a:rPr lang="en-US" i="1" dirty="0"/>
              <a:t>D. A pair of 1 </a:t>
            </a:r>
            <a:r>
              <a:rPr lang="en-US" i="1" dirty="0" err="1"/>
              <a:t>mW</a:t>
            </a:r>
            <a:r>
              <a:rPr lang="en-US" i="1" dirty="0"/>
              <a:t> input signals will produce a third-order intermodulation product which is 40 dB stronger than the input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285326346"/>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E4D10  </a:t>
            </a:r>
            <a:r>
              <a:rPr lang="en-US" dirty="0" smtClean="0">
                <a:latin typeface="Arial Black" panose="020B0A04020102020204" pitchFamily="34" charset="0"/>
              </a:rPr>
              <a:t>  What </a:t>
            </a:r>
            <a:r>
              <a:rPr lang="en-US" dirty="0">
                <a:latin typeface="Arial Black" panose="020B0A04020102020204" pitchFamily="34" charset="0"/>
              </a:rPr>
              <a:t>does a third-order intercept level of 40 </a:t>
            </a:r>
            <a:r>
              <a:rPr lang="en-US" dirty="0" err="1">
                <a:latin typeface="Arial Black" panose="020B0A04020102020204" pitchFamily="34" charset="0"/>
              </a:rPr>
              <a:t>dBm</a:t>
            </a:r>
            <a:r>
              <a:rPr lang="en-US" dirty="0">
                <a:latin typeface="Arial Black" panose="020B0A04020102020204" pitchFamily="34" charset="0"/>
              </a:rPr>
              <a:t> mean with respect to receiver performance? </a:t>
            </a:r>
          </a:p>
        </p:txBody>
      </p:sp>
      <p:sp>
        <p:nvSpPr>
          <p:cNvPr id="3" name="Subtitle 2"/>
          <p:cNvSpPr>
            <a:spLocks noGrp="1"/>
          </p:cNvSpPr>
          <p:nvPr>
            <p:ph type="subTitle" idx="1"/>
          </p:nvPr>
        </p:nvSpPr>
        <p:spPr>
          <a:xfrm>
            <a:off x="381000" y="2057400"/>
            <a:ext cx="8305800" cy="4114800"/>
          </a:xfrm>
        </p:spPr>
        <p:txBody>
          <a:bodyPr>
            <a:normAutofit fontScale="92500" lnSpcReduction="10000"/>
          </a:bodyPr>
          <a:lstStyle/>
          <a:p>
            <a:r>
              <a:rPr lang="en-US" i="1" dirty="0"/>
              <a:t>A. Signals less than 40 </a:t>
            </a:r>
            <a:r>
              <a:rPr lang="en-US" i="1" dirty="0" err="1"/>
              <a:t>dBm</a:t>
            </a:r>
            <a:r>
              <a:rPr lang="en-US" i="1" dirty="0"/>
              <a:t> will not generate audible third-order intermodulation products</a:t>
            </a:r>
            <a:endParaRPr lang="en-US" dirty="0"/>
          </a:p>
          <a:p>
            <a:r>
              <a:rPr lang="en-US" i="1" dirty="0"/>
              <a:t>B. The receiver can tolerate signals up to 40 dB above the noise floor without producing third-order intermodulation products</a:t>
            </a:r>
            <a:endParaRPr lang="en-US" dirty="0"/>
          </a:p>
          <a:p>
            <a:r>
              <a:rPr lang="en-US" sz="2800" b="1" i="1" dirty="0">
                <a:solidFill>
                  <a:srgbClr val="FFC000"/>
                </a:solidFill>
              </a:rPr>
              <a:t>C. A pair of 40 </a:t>
            </a:r>
            <a:r>
              <a:rPr lang="en-US" sz="2800" b="1" i="1" dirty="0" err="1">
                <a:solidFill>
                  <a:srgbClr val="FFC000"/>
                </a:solidFill>
              </a:rPr>
              <a:t>dBm</a:t>
            </a:r>
            <a:r>
              <a:rPr lang="en-US" sz="2800" b="1" i="1" dirty="0">
                <a:solidFill>
                  <a:srgbClr val="FFC000"/>
                </a:solidFill>
              </a:rPr>
              <a:t> signals will theoretically generate a third-order intermodulation product with the same level as the input signals</a:t>
            </a:r>
            <a:endParaRPr lang="en-US" sz="2800" b="1" dirty="0">
              <a:solidFill>
                <a:srgbClr val="FFC000"/>
              </a:solidFill>
            </a:endParaRPr>
          </a:p>
          <a:p>
            <a:r>
              <a:rPr lang="en-US" i="1" dirty="0"/>
              <a:t>D. A pair of 1 </a:t>
            </a:r>
            <a:r>
              <a:rPr lang="en-US" i="1" dirty="0" err="1"/>
              <a:t>mW</a:t>
            </a:r>
            <a:r>
              <a:rPr lang="en-US" i="1" dirty="0"/>
              <a:t> input signals will produce a third-order intermodulation product which is 40 dB stronger than the input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16649657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E4D11    Why </a:t>
            </a:r>
            <a:r>
              <a:rPr lang="en-US" dirty="0">
                <a:latin typeface="Arial Black" panose="020B0A04020102020204" pitchFamily="34" charset="0"/>
              </a:rPr>
              <a:t>are third-order intermodulation products created within a receiver of particular interest compared to other products?</a:t>
            </a:r>
          </a:p>
        </p:txBody>
      </p:sp>
      <p:sp>
        <p:nvSpPr>
          <p:cNvPr id="3" name="Subtitle 2"/>
          <p:cNvSpPr>
            <a:spLocks noGrp="1"/>
          </p:cNvSpPr>
          <p:nvPr>
            <p:ph type="subTitle" idx="1"/>
          </p:nvPr>
        </p:nvSpPr>
        <p:spPr>
          <a:xfrm>
            <a:off x="685800" y="2286000"/>
            <a:ext cx="7772400" cy="3886200"/>
          </a:xfrm>
        </p:spPr>
        <p:txBody>
          <a:bodyPr>
            <a:normAutofit lnSpcReduction="10000"/>
          </a:bodyPr>
          <a:lstStyle/>
          <a:p>
            <a:r>
              <a:rPr lang="en-US" i="1" dirty="0"/>
              <a:t>A. The third-order product of two signals which are in the band of interest is also likely to be within the band</a:t>
            </a:r>
            <a:endParaRPr lang="en-US" dirty="0"/>
          </a:p>
          <a:p>
            <a:r>
              <a:rPr lang="en-US" i="1" dirty="0"/>
              <a:t>B. The third-order intercept is much higher than other orders</a:t>
            </a:r>
            <a:endParaRPr lang="en-US" dirty="0"/>
          </a:p>
          <a:p>
            <a:r>
              <a:rPr lang="en-US" i="1" dirty="0"/>
              <a:t>C. Third-order products are an indication of poor image rejection</a:t>
            </a:r>
            <a:endParaRPr lang="en-US" dirty="0"/>
          </a:p>
          <a:p>
            <a:r>
              <a:rPr lang="en-US" i="1" dirty="0"/>
              <a:t>D. Third-order intermodulation produces three products for every input signal within the band of interest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312746658"/>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E4D11    Why </a:t>
            </a:r>
            <a:r>
              <a:rPr lang="en-US" dirty="0">
                <a:latin typeface="Arial Black" panose="020B0A04020102020204" pitchFamily="34" charset="0"/>
              </a:rPr>
              <a:t>are third-order intermodulation products created within a receiver of particular interest compared to other products?</a:t>
            </a:r>
          </a:p>
        </p:txBody>
      </p:sp>
      <p:sp>
        <p:nvSpPr>
          <p:cNvPr id="3" name="Subtitle 2"/>
          <p:cNvSpPr>
            <a:spLocks noGrp="1"/>
          </p:cNvSpPr>
          <p:nvPr>
            <p:ph type="subTitle" idx="1"/>
          </p:nvPr>
        </p:nvSpPr>
        <p:spPr>
          <a:xfrm>
            <a:off x="685800" y="2286000"/>
            <a:ext cx="7772400" cy="3886200"/>
          </a:xfrm>
        </p:spPr>
        <p:txBody>
          <a:bodyPr>
            <a:normAutofit lnSpcReduction="10000"/>
          </a:bodyPr>
          <a:lstStyle/>
          <a:p>
            <a:r>
              <a:rPr lang="en-US" sz="2800" b="1" i="1" dirty="0">
                <a:solidFill>
                  <a:srgbClr val="FFC000"/>
                </a:solidFill>
              </a:rPr>
              <a:t>A. The third-order product of two signals which are in the band of interest is also likely to be within the band</a:t>
            </a:r>
            <a:endParaRPr lang="en-US" sz="2800" b="1" dirty="0">
              <a:solidFill>
                <a:srgbClr val="FFC000"/>
              </a:solidFill>
            </a:endParaRPr>
          </a:p>
          <a:p>
            <a:r>
              <a:rPr lang="en-US" i="1" dirty="0"/>
              <a:t>B. The third-order intercept is much higher than other orders</a:t>
            </a:r>
            <a:endParaRPr lang="en-US" dirty="0"/>
          </a:p>
          <a:p>
            <a:r>
              <a:rPr lang="en-US" i="1" dirty="0"/>
              <a:t>C. Third-order products are an indication of poor image rejection</a:t>
            </a:r>
            <a:endParaRPr lang="en-US" dirty="0"/>
          </a:p>
          <a:p>
            <a:r>
              <a:rPr lang="en-US" i="1" dirty="0"/>
              <a:t>D. Third-order intermodulation produces three products for every input signal within the band of interest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584753134"/>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E4D12    What </a:t>
            </a:r>
            <a:r>
              <a:rPr lang="en-US" dirty="0">
                <a:latin typeface="Arial Black" panose="020B0A04020102020204" pitchFamily="34" charset="0"/>
              </a:rPr>
              <a:t>is the term for the reduction in receiver sensitivity caused by a strong signal near the received frequency?</a:t>
            </a:r>
          </a:p>
        </p:txBody>
      </p:sp>
      <p:sp>
        <p:nvSpPr>
          <p:cNvPr id="3" name="Subtitle 2"/>
          <p:cNvSpPr>
            <a:spLocks noGrp="1"/>
          </p:cNvSpPr>
          <p:nvPr>
            <p:ph type="subTitle" idx="1"/>
          </p:nvPr>
        </p:nvSpPr>
        <p:spPr/>
        <p:txBody>
          <a:bodyPr/>
          <a:lstStyle/>
          <a:p>
            <a:r>
              <a:rPr lang="en-US" i="1" dirty="0"/>
              <a:t>A. Desensitization</a:t>
            </a:r>
            <a:endParaRPr lang="en-US" dirty="0"/>
          </a:p>
          <a:p>
            <a:r>
              <a:rPr lang="en-US" i="1" dirty="0"/>
              <a:t>B. Quieting</a:t>
            </a:r>
            <a:endParaRPr lang="en-US" dirty="0"/>
          </a:p>
          <a:p>
            <a:r>
              <a:rPr lang="en-US" i="1" dirty="0"/>
              <a:t>C. Cross-modulation interference</a:t>
            </a:r>
            <a:endParaRPr lang="en-US" dirty="0"/>
          </a:p>
          <a:p>
            <a:r>
              <a:rPr lang="en-US" i="1" dirty="0"/>
              <a:t>D. Squelch gain rollback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185215871"/>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E4D12    What </a:t>
            </a:r>
            <a:r>
              <a:rPr lang="en-US" dirty="0">
                <a:latin typeface="Arial Black" panose="020B0A04020102020204" pitchFamily="34" charset="0"/>
              </a:rPr>
              <a:t>is the term for the reduction in receiver sensitivity caused by a strong signal near the received frequency?</a:t>
            </a:r>
          </a:p>
        </p:txBody>
      </p:sp>
      <p:sp>
        <p:nvSpPr>
          <p:cNvPr id="3" name="Subtitle 2"/>
          <p:cNvSpPr>
            <a:spLocks noGrp="1"/>
          </p:cNvSpPr>
          <p:nvPr>
            <p:ph type="subTitle" idx="1"/>
          </p:nvPr>
        </p:nvSpPr>
        <p:spPr/>
        <p:txBody>
          <a:bodyPr/>
          <a:lstStyle/>
          <a:p>
            <a:r>
              <a:rPr lang="en-US" sz="2800" b="1" i="1" dirty="0">
                <a:solidFill>
                  <a:srgbClr val="FFC000"/>
                </a:solidFill>
              </a:rPr>
              <a:t>A. Desensitization</a:t>
            </a:r>
            <a:endParaRPr lang="en-US" sz="2800" b="1" dirty="0">
              <a:solidFill>
                <a:srgbClr val="FFC000"/>
              </a:solidFill>
            </a:endParaRPr>
          </a:p>
          <a:p>
            <a:r>
              <a:rPr lang="en-US" i="1" dirty="0"/>
              <a:t>B. Quieting</a:t>
            </a:r>
            <a:endParaRPr lang="en-US" dirty="0"/>
          </a:p>
          <a:p>
            <a:r>
              <a:rPr lang="en-US" i="1" dirty="0"/>
              <a:t>C. Cross-modulation interference</a:t>
            </a:r>
            <a:endParaRPr lang="en-US" dirty="0"/>
          </a:p>
          <a:p>
            <a:r>
              <a:rPr lang="en-US" i="1" dirty="0"/>
              <a:t>D. Squelch gain rollback</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139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6355952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23622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E4A06     What </a:t>
            </a:r>
            <a:r>
              <a:rPr lang="en-US" dirty="0">
                <a:latin typeface="Arial Black" panose="020B0A04020102020204" pitchFamily="34" charset="0"/>
              </a:rPr>
              <a:t>is the effect of aliasing in a digital or computer-based oscilloscope?</a:t>
            </a:r>
            <a:br>
              <a:rPr lang="en-US" dirty="0">
                <a:latin typeface="Arial Black" panose="020B0A04020102020204" pitchFamily="34" charset="0"/>
              </a:rPr>
            </a:br>
            <a:r>
              <a:rPr lang="en-US" dirty="0">
                <a:latin typeface="Arial Black" panose="020B0A04020102020204" pitchFamily="34" charset="0"/>
              </a:rPr>
              <a:t>A. False signals are displayed</a:t>
            </a:r>
          </a:p>
        </p:txBody>
      </p:sp>
      <p:sp>
        <p:nvSpPr>
          <p:cNvPr id="3" name="Subtitle 2"/>
          <p:cNvSpPr>
            <a:spLocks noGrp="1"/>
          </p:cNvSpPr>
          <p:nvPr>
            <p:ph type="subTitle" idx="1"/>
          </p:nvPr>
        </p:nvSpPr>
        <p:spPr/>
        <p:txBody>
          <a:bodyPr/>
          <a:lstStyle/>
          <a:p>
            <a:r>
              <a:rPr lang="en-US" i="1" dirty="0"/>
              <a:t>A. False signals are displayed</a:t>
            </a:r>
          </a:p>
          <a:p>
            <a:r>
              <a:rPr lang="en-US" i="1" dirty="0"/>
              <a:t>B. All signals will have a DC offset</a:t>
            </a:r>
          </a:p>
          <a:p>
            <a:r>
              <a:rPr lang="en-US" i="1" dirty="0"/>
              <a:t>C. Calibration of the vertical scale is no longer valid</a:t>
            </a:r>
          </a:p>
          <a:p>
            <a:r>
              <a:rPr lang="en-US" i="1" dirty="0"/>
              <a:t>D. False triggering occurs</a:t>
            </a:r>
          </a:p>
        </p:txBody>
      </p:sp>
      <p:sp>
        <p:nvSpPr>
          <p:cNvPr id="4" name="Slide Number Placeholder 3"/>
          <p:cNvSpPr>
            <a:spLocks noGrp="1"/>
          </p:cNvSpPr>
          <p:nvPr>
            <p:ph type="sldNum" sz="quarter" idx="12"/>
          </p:nvPr>
        </p:nvSpPr>
        <p:spPr/>
        <p:txBody>
          <a:bodyPr/>
          <a:lstStyle/>
          <a:p>
            <a:fld id="{5A2483EB-AB9C-40AC-9AA1-C2AD9590A9DB}" type="slidenum">
              <a:rPr lang="en-US" smtClean="0"/>
              <a:t>14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254337129"/>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E4D13  </a:t>
            </a:r>
            <a:r>
              <a:rPr lang="en-US" dirty="0" smtClean="0">
                <a:latin typeface="Arial Black" panose="020B0A04020102020204" pitchFamily="34" charset="0"/>
              </a:rPr>
              <a:t>  Which </a:t>
            </a:r>
            <a:r>
              <a:rPr lang="en-US" dirty="0">
                <a:latin typeface="Arial Black" panose="020B0A04020102020204" pitchFamily="34" charset="0"/>
              </a:rPr>
              <a:t>of the following can cause receiver desensitization?</a:t>
            </a:r>
          </a:p>
        </p:txBody>
      </p:sp>
      <p:sp>
        <p:nvSpPr>
          <p:cNvPr id="3" name="Subtitle 2"/>
          <p:cNvSpPr>
            <a:spLocks noGrp="1"/>
          </p:cNvSpPr>
          <p:nvPr>
            <p:ph type="subTitle" idx="1"/>
          </p:nvPr>
        </p:nvSpPr>
        <p:spPr/>
        <p:txBody>
          <a:bodyPr/>
          <a:lstStyle/>
          <a:p>
            <a:r>
              <a:rPr lang="en-US" i="1" dirty="0"/>
              <a:t>A. Audio gain adjusted too low</a:t>
            </a:r>
            <a:endParaRPr lang="en-US" dirty="0"/>
          </a:p>
          <a:p>
            <a:r>
              <a:rPr lang="en-US" i="1" dirty="0"/>
              <a:t>B. Strong </a:t>
            </a:r>
            <a:r>
              <a:rPr lang="en-US" i="1" dirty="0" smtClean="0"/>
              <a:t>adjacent channel </a:t>
            </a:r>
            <a:r>
              <a:rPr lang="en-US" i="1" dirty="0"/>
              <a:t>signals</a:t>
            </a:r>
            <a:endParaRPr lang="en-US" dirty="0"/>
          </a:p>
          <a:p>
            <a:r>
              <a:rPr lang="en-US" i="1" dirty="0"/>
              <a:t>C. Audio bias adjusted too high</a:t>
            </a:r>
            <a:endParaRPr lang="en-US" dirty="0"/>
          </a:p>
          <a:p>
            <a:r>
              <a:rPr lang="en-US" i="1" dirty="0"/>
              <a:t>D. Squelch gain misadjusted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754318554"/>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E4D13  </a:t>
            </a:r>
            <a:r>
              <a:rPr lang="en-US" dirty="0" smtClean="0">
                <a:latin typeface="Arial Black" panose="020B0A04020102020204" pitchFamily="34" charset="0"/>
              </a:rPr>
              <a:t>  Which </a:t>
            </a:r>
            <a:r>
              <a:rPr lang="en-US" dirty="0">
                <a:latin typeface="Arial Black" panose="020B0A04020102020204" pitchFamily="34" charset="0"/>
              </a:rPr>
              <a:t>of the following can cause receiver desensitization?</a:t>
            </a:r>
          </a:p>
        </p:txBody>
      </p:sp>
      <p:sp>
        <p:nvSpPr>
          <p:cNvPr id="3" name="Subtitle 2"/>
          <p:cNvSpPr>
            <a:spLocks noGrp="1"/>
          </p:cNvSpPr>
          <p:nvPr>
            <p:ph type="subTitle" idx="1"/>
          </p:nvPr>
        </p:nvSpPr>
        <p:spPr/>
        <p:txBody>
          <a:bodyPr/>
          <a:lstStyle/>
          <a:p>
            <a:r>
              <a:rPr lang="en-US" i="1" dirty="0"/>
              <a:t>A. Audio gain adjusted too low</a:t>
            </a:r>
            <a:endParaRPr lang="en-US" dirty="0"/>
          </a:p>
          <a:p>
            <a:r>
              <a:rPr lang="en-US" sz="2800" b="1" i="1" dirty="0">
                <a:solidFill>
                  <a:srgbClr val="FFC000"/>
                </a:solidFill>
              </a:rPr>
              <a:t>B. Strong </a:t>
            </a:r>
            <a:r>
              <a:rPr lang="en-US" sz="2800" b="1" i="1" dirty="0" smtClean="0">
                <a:solidFill>
                  <a:srgbClr val="FFC000"/>
                </a:solidFill>
              </a:rPr>
              <a:t>adjacent channel </a:t>
            </a:r>
            <a:r>
              <a:rPr lang="en-US" sz="2800" b="1" i="1" dirty="0">
                <a:solidFill>
                  <a:srgbClr val="FFC000"/>
                </a:solidFill>
              </a:rPr>
              <a:t>signals</a:t>
            </a:r>
            <a:endParaRPr lang="en-US" sz="2800" b="1" dirty="0">
              <a:solidFill>
                <a:srgbClr val="FFC000"/>
              </a:solidFill>
            </a:endParaRPr>
          </a:p>
          <a:p>
            <a:r>
              <a:rPr lang="en-US" i="1" dirty="0"/>
              <a:t>C. Audio bias adjusted too high</a:t>
            </a:r>
            <a:endParaRPr lang="en-US" dirty="0"/>
          </a:p>
          <a:p>
            <a:r>
              <a:rPr lang="en-US" i="1" dirty="0"/>
              <a:t>D. Squelch gain misadjusted</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858066436"/>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E4D14    Which </a:t>
            </a:r>
            <a:r>
              <a:rPr lang="en-US" dirty="0">
                <a:latin typeface="Arial Black" panose="020B0A04020102020204" pitchFamily="34" charset="0"/>
              </a:rPr>
              <a:t>of the following is a way to reduce the likelihood of receiver desensitization?</a:t>
            </a:r>
          </a:p>
        </p:txBody>
      </p:sp>
      <p:sp>
        <p:nvSpPr>
          <p:cNvPr id="3" name="Subtitle 2"/>
          <p:cNvSpPr>
            <a:spLocks noGrp="1"/>
          </p:cNvSpPr>
          <p:nvPr>
            <p:ph type="subTitle" idx="1"/>
          </p:nvPr>
        </p:nvSpPr>
        <p:spPr>
          <a:xfrm>
            <a:off x="838200" y="2514600"/>
            <a:ext cx="7696200" cy="3657600"/>
          </a:xfrm>
        </p:spPr>
        <p:txBody>
          <a:bodyPr/>
          <a:lstStyle/>
          <a:p>
            <a:r>
              <a:rPr lang="en-US" i="1" dirty="0"/>
              <a:t>A. Decrease the RF bandwidth of the receiver</a:t>
            </a:r>
            <a:endParaRPr lang="en-US" dirty="0"/>
          </a:p>
          <a:p>
            <a:r>
              <a:rPr lang="en-US" i="1" dirty="0"/>
              <a:t>B. Raise the receiver IF frequency </a:t>
            </a:r>
            <a:endParaRPr lang="en-US" dirty="0"/>
          </a:p>
          <a:p>
            <a:r>
              <a:rPr lang="en-US" i="1" dirty="0"/>
              <a:t>C. Increase the receiver front end gain</a:t>
            </a:r>
            <a:endParaRPr lang="en-US" dirty="0"/>
          </a:p>
          <a:p>
            <a:r>
              <a:rPr lang="en-US" i="1" dirty="0"/>
              <a:t>D. Switch from fast AGC to slow AGC</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12473472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E4D14    Which </a:t>
            </a:r>
            <a:r>
              <a:rPr lang="en-US" dirty="0">
                <a:latin typeface="Arial Black" panose="020B0A04020102020204" pitchFamily="34" charset="0"/>
              </a:rPr>
              <a:t>of the following is a way to reduce the likelihood of receiver desensitization?</a:t>
            </a:r>
          </a:p>
        </p:txBody>
      </p:sp>
      <p:sp>
        <p:nvSpPr>
          <p:cNvPr id="3" name="Subtitle 2"/>
          <p:cNvSpPr>
            <a:spLocks noGrp="1"/>
          </p:cNvSpPr>
          <p:nvPr>
            <p:ph type="subTitle" idx="1"/>
          </p:nvPr>
        </p:nvSpPr>
        <p:spPr>
          <a:xfrm>
            <a:off x="838200" y="2514600"/>
            <a:ext cx="7696200" cy="3657600"/>
          </a:xfrm>
        </p:spPr>
        <p:txBody>
          <a:bodyPr/>
          <a:lstStyle/>
          <a:p>
            <a:r>
              <a:rPr lang="en-US" sz="2800" b="1" i="1" dirty="0">
                <a:solidFill>
                  <a:srgbClr val="FFC000"/>
                </a:solidFill>
              </a:rPr>
              <a:t>A. Decrease the RF bandwidth of the receiver</a:t>
            </a:r>
            <a:endParaRPr lang="en-US" sz="2800" b="1" dirty="0">
              <a:solidFill>
                <a:srgbClr val="FFC000"/>
              </a:solidFill>
            </a:endParaRPr>
          </a:p>
          <a:p>
            <a:r>
              <a:rPr lang="en-US" i="1" dirty="0"/>
              <a:t>B. Raise the receiver IF frequency </a:t>
            </a:r>
            <a:endParaRPr lang="en-US" dirty="0"/>
          </a:p>
          <a:p>
            <a:r>
              <a:rPr lang="en-US" i="1" dirty="0"/>
              <a:t>C. Increase the receiver front end gain</a:t>
            </a:r>
            <a:endParaRPr lang="en-US" dirty="0"/>
          </a:p>
          <a:p>
            <a:r>
              <a:rPr lang="en-US" i="1" dirty="0"/>
              <a:t>D. Switch from fast AGC to slow AGC</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40064327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E4E Noise suppression</a:t>
            </a:r>
          </a:p>
        </p:txBody>
      </p:sp>
      <p:sp>
        <p:nvSpPr>
          <p:cNvPr id="3" name="Subtitle 2"/>
          <p:cNvSpPr>
            <a:spLocks noGrp="1"/>
          </p:cNvSpPr>
          <p:nvPr>
            <p:ph type="subTitle" idx="1"/>
          </p:nvPr>
        </p:nvSpPr>
        <p:spPr/>
        <p:txBody>
          <a:bodyPr/>
          <a:lstStyle/>
          <a:p>
            <a:pPr algn="ctr"/>
            <a:r>
              <a:rPr lang="en-US" dirty="0"/>
              <a:t>system noise; electrical appliance noise; line noise; locating noise sources; DSP noise reduction; noise </a:t>
            </a:r>
            <a:r>
              <a:rPr lang="en-US" dirty="0" err="1" smtClean="0"/>
              <a:t>blankers</a:t>
            </a:r>
            <a:r>
              <a:rPr lang="en-US" dirty="0" smtClean="0"/>
              <a:t>; grounding for signals</a:t>
            </a:r>
            <a:endParaRPr lang="en-US" dirty="0"/>
          </a:p>
          <a:p>
            <a:pPr algn="ctr"/>
            <a:r>
              <a:rPr lang="en-US" dirty="0"/>
              <a:t> </a:t>
            </a:r>
          </a:p>
        </p:txBody>
      </p:sp>
      <p:sp>
        <p:nvSpPr>
          <p:cNvPr id="4" name="Slide Number Placeholder 3"/>
          <p:cNvSpPr>
            <a:spLocks noGrp="1"/>
          </p:cNvSpPr>
          <p:nvPr>
            <p:ph type="sldNum" sz="quarter" idx="12"/>
          </p:nvPr>
        </p:nvSpPr>
        <p:spPr/>
        <p:txBody>
          <a:bodyPr/>
          <a:lstStyle/>
          <a:p>
            <a:fld id="{5A2483EB-AB9C-40AC-9AA1-C2AD9590A9DB}" type="slidenum">
              <a:rPr lang="en-US" smtClean="0"/>
              <a:t>144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206215608"/>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a:latin typeface="Arial Black" panose="020B0A04020102020204" pitchFamily="34" charset="0"/>
              </a:rPr>
              <a:t>E4E01  </a:t>
            </a:r>
            <a:r>
              <a:rPr lang="en-US" dirty="0" smtClean="0">
                <a:latin typeface="Arial Black" panose="020B0A04020102020204" pitchFamily="34" charset="0"/>
              </a:rPr>
              <a:t>  Which </a:t>
            </a:r>
            <a:r>
              <a:rPr lang="en-US" dirty="0">
                <a:latin typeface="Arial Black" panose="020B0A04020102020204" pitchFamily="34" charset="0"/>
              </a:rPr>
              <a:t>of the following types of receiver noise can often be reduced by use of a receiver noise blanker?</a:t>
            </a:r>
          </a:p>
        </p:txBody>
      </p:sp>
      <p:sp>
        <p:nvSpPr>
          <p:cNvPr id="3" name="Subtitle 2"/>
          <p:cNvSpPr>
            <a:spLocks noGrp="1"/>
          </p:cNvSpPr>
          <p:nvPr>
            <p:ph type="subTitle" idx="1"/>
          </p:nvPr>
        </p:nvSpPr>
        <p:spPr/>
        <p:txBody>
          <a:bodyPr/>
          <a:lstStyle/>
          <a:p>
            <a:r>
              <a:rPr lang="en-US" i="1" dirty="0"/>
              <a:t>A. Ignition noise</a:t>
            </a:r>
            <a:endParaRPr lang="en-US" dirty="0"/>
          </a:p>
          <a:p>
            <a:r>
              <a:rPr lang="en-US" i="1" dirty="0"/>
              <a:t>B. Broadband white noise</a:t>
            </a:r>
            <a:endParaRPr lang="en-US" dirty="0"/>
          </a:p>
          <a:p>
            <a:r>
              <a:rPr lang="en-US" i="1" dirty="0"/>
              <a:t>C. Heterodyne interference</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686088670"/>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t>
            </a:r>
            <a:br>
              <a:rPr lang="en-US" dirty="0" smtClean="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E4E01    Which of the following types of receiver noise can often be reduced by use of a receiver noise blanker?</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r>
              <a:rPr lang="en-US" sz="2800" b="1" i="1" dirty="0">
                <a:solidFill>
                  <a:srgbClr val="FFC000"/>
                </a:solidFill>
              </a:rPr>
              <a:t>A. Ignition noise</a:t>
            </a:r>
            <a:endParaRPr lang="en-US" sz="2800" b="1" dirty="0">
              <a:solidFill>
                <a:srgbClr val="FFC000"/>
              </a:solidFill>
            </a:endParaRPr>
          </a:p>
          <a:p>
            <a:r>
              <a:rPr lang="en-US" i="1" dirty="0"/>
              <a:t>B. Broadband white noise</a:t>
            </a:r>
            <a:endParaRPr lang="en-US" dirty="0"/>
          </a:p>
          <a:p>
            <a:r>
              <a:rPr lang="en-US" i="1" dirty="0"/>
              <a:t>C. Heterodyne interference</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69566471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E4E02    Which </a:t>
            </a:r>
            <a:r>
              <a:rPr lang="en-US" dirty="0">
                <a:latin typeface="Arial Black" panose="020B0A04020102020204" pitchFamily="34" charset="0"/>
              </a:rPr>
              <a:t>of the following types of receiver noise can often be reduced with a DSP noise filter?</a:t>
            </a:r>
          </a:p>
        </p:txBody>
      </p:sp>
      <p:sp>
        <p:nvSpPr>
          <p:cNvPr id="3" name="Subtitle 2"/>
          <p:cNvSpPr>
            <a:spLocks noGrp="1"/>
          </p:cNvSpPr>
          <p:nvPr>
            <p:ph type="subTitle" idx="1"/>
          </p:nvPr>
        </p:nvSpPr>
        <p:spPr/>
        <p:txBody>
          <a:bodyPr/>
          <a:lstStyle/>
          <a:p>
            <a:r>
              <a:rPr lang="en-US" i="1" dirty="0"/>
              <a:t>A. Broadband white noise</a:t>
            </a:r>
            <a:endParaRPr lang="en-US" dirty="0"/>
          </a:p>
          <a:p>
            <a:r>
              <a:rPr lang="en-US" i="1" dirty="0"/>
              <a:t>B. Ignition noise</a:t>
            </a:r>
            <a:endParaRPr lang="en-US" dirty="0"/>
          </a:p>
          <a:p>
            <a:r>
              <a:rPr lang="en-US" i="1" dirty="0"/>
              <a:t>C. Power line noise</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554539545"/>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E4E02    Which </a:t>
            </a:r>
            <a:r>
              <a:rPr lang="en-US" dirty="0">
                <a:latin typeface="Arial Black" panose="020B0A04020102020204" pitchFamily="34" charset="0"/>
              </a:rPr>
              <a:t>of the following types of receiver noise can often be reduced with a DSP noise filter?</a:t>
            </a:r>
          </a:p>
        </p:txBody>
      </p:sp>
      <p:sp>
        <p:nvSpPr>
          <p:cNvPr id="3" name="Subtitle 2"/>
          <p:cNvSpPr>
            <a:spLocks noGrp="1"/>
          </p:cNvSpPr>
          <p:nvPr>
            <p:ph type="subTitle" idx="1"/>
          </p:nvPr>
        </p:nvSpPr>
        <p:spPr/>
        <p:txBody>
          <a:bodyPr/>
          <a:lstStyle/>
          <a:p>
            <a:r>
              <a:rPr lang="en-US" i="1" dirty="0"/>
              <a:t>A. Broadband white noise</a:t>
            </a:r>
            <a:endParaRPr lang="en-US" dirty="0"/>
          </a:p>
          <a:p>
            <a:r>
              <a:rPr lang="en-US" i="1" dirty="0"/>
              <a:t>B. Ignition noise</a:t>
            </a:r>
            <a:endParaRPr lang="en-US" dirty="0"/>
          </a:p>
          <a:p>
            <a:r>
              <a:rPr lang="en-US" i="1" dirty="0"/>
              <a:t>C. Power line noise</a:t>
            </a:r>
            <a:endParaRPr lang="en-US" dirty="0"/>
          </a:p>
          <a:p>
            <a:r>
              <a:rPr lang="en-US" sz="2800" b="1" i="1" dirty="0">
                <a:solidFill>
                  <a:srgbClr val="FFC000"/>
                </a:solidFill>
              </a:rPr>
              <a:t>D. All of these choices are correct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148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31720588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E4E03    Which </a:t>
            </a:r>
            <a:r>
              <a:rPr lang="en-US" dirty="0">
                <a:latin typeface="Arial Black" panose="020B0A04020102020204" pitchFamily="34" charset="0"/>
              </a:rPr>
              <a:t>of the following signals might a receiver noise blanker be able to remove from desired signals?</a:t>
            </a:r>
          </a:p>
        </p:txBody>
      </p:sp>
      <p:sp>
        <p:nvSpPr>
          <p:cNvPr id="3" name="Subtitle 2"/>
          <p:cNvSpPr>
            <a:spLocks noGrp="1"/>
          </p:cNvSpPr>
          <p:nvPr>
            <p:ph type="subTitle" idx="1"/>
          </p:nvPr>
        </p:nvSpPr>
        <p:spPr>
          <a:xfrm>
            <a:off x="609600" y="2514600"/>
            <a:ext cx="7924800" cy="3657600"/>
          </a:xfrm>
        </p:spPr>
        <p:txBody>
          <a:bodyPr/>
          <a:lstStyle/>
          <a:p>
            <a:r>
              <a:rPr lang="en-US" i="1" dirty="0"/>
              <a:t>A. Signals which are constant at all IF levels</a:t>
            </a:r>
            <a:endParaRPr lang="en-US" dirty="0"/>
          </a:p>
          <a:p>
            <a:r>
              <a:rPr lang="en-US" i="1" dirty="0"/>
              <a:t>B. Signals which appear across a wide bandwidth</a:t>
            </a:r>
            <a:endParaRPr lang="en-US" dirty="0"/>
          </a:p>
          <a:p>
            <a:r>
              <a:rPr lang="en-US" i="1" dirty="0"/>
              <a:t>C. Signals which appear at one IF but not another</a:t>
            </a:r>
            <a:endParaRPr lang="en-US" dirty="0"/>
          </a:p>
          <a:p>
            <a:r>
              <a:rPr lang="en-US" i="1" dirty="0"/>
              <a:t>D. Signals which have a sharply peaked frequency distribution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149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6231608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52400"/>
            <a:ext cx="7772400" cy="23622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E4A06     What </a:t>
            </a:r>
            <a:r>
              <a:rPr lang="en-US" dirty="0">
                <a:latin typeface="Arial Black" panose="020B0A04020102020204" pitchFamily="34" charset="0"/>
              </a:rPr>
              <a:t>is the effect of aliasing in a digital or computer-based oscilloscope?</a:t>
            </a:r>
            <a:br>
              <a:rPr lang="en-US" dirty="0">
                <a:latin typeface="Arial Black" panose="020B0A04020102020204" pitchFamily="34" charset="0"/>
              </a:rPr>
            </a:br>
            <a:r>
              <a:rPr lang="en-US" dirty="0">
                <a:latin typeface="Arial Black" panose="020B0A04020102020204" pitchFamily="34" charset="0"/>
              </a:rPr>
              <a:t>A. False signals are displayed</a:t>
            </a:r>
          </a:p>
        </p:txBody>
      </p:sp>
      <p:sp>
        <p:nvSpPr>
          <p:cNvPr id="3" name="Subtitle 2"/>
          <p:cNvSpPr>
            <a:spLocks noGrp="1"/>
          </p:cNvSpPr>
          <p:nvPr>
            <p:ph type="subTitle" idx="1"/>
          </p:nvPr>
        </p:nvSpPr>
        <p:spPr/>
        <p:txBody>
          <a:bodyPr/>
          <a:lstStyle/>
          <a:p>
            <a:r>
              <a:rPr lang="en-US" sz="2800" b="1" i="1" dirty="0">
                <a:solidFill>
                  <a:srgbClr val="FFC000"/>
                </a:solidFill>
              </a:rPr>
              <a:t>A. False signals are displayed</a:t>
            </a:r>
          </a:p>
          <a:p>
            <a:r>
              <a:rPr lang="en-US" i="1" dirty="0"/>
              <a:t>B. All signals will have a DC offset</a:t>
            </a:r>
          </a:p>
          <a:p>
            <a:r>
              <a:rPr lang="en-US" i="1" dirty="0"/>
              <a:t>C. Calibration of the vertical scale is no longer valid</a:t>
            </a:r>
          </a:p>
          <a:p>
            <a:r>
              <a:rPr lang="en-US" i="1" dirty="0"/>
              <a:t>D. False triggering occurs</a:t>
            </a:r>
          </a:p>
        </p:txBody>
      </p:sp>
      <p:sp>
        <p:nvSpPr>
          <p:cNvPr id="4" name="Slide Number Placeholder 3"/>
          <p:cNvSpPr>
            <a:spLocks noGrp="1"/>
          </p:cNvSpPr>
          <p:nvPr>
            <p:ph type="sldNum" sz="quarter" idx="12"/>
          </p:nvPr>
        </p:nvSpPr>
        <p:spPr/>
        <p:txBody>
          <a:bodyPr/>
          <a:lstStyle/>
          <a:p>
            <a:fld id="{5A2483EB-AB9C-40AC-9AA1-C2AD9590A9DB}" type="slidenum">
              <a:rPr lang="en-US" smtClean="0"/>
              <a:t>15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979777654"/>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E4E03    Which </a:t>
            </a:r>
            <a:r>
              <a:rPr lang="en-US" dirty="0">
                <a:latin typeface="Arial Black" panose="020B0A04020102020204" pitchFamily="34" charset="0"/>
              </a:rPr>
              <a:t>of the following signals might a receiver noise blanker be able to remove from desired signals?</a:t>
            </a:r>
          </a:p>
        </p:txBody>
      </p:sp>
      <p:sp>
        <p:nvSpPr>
          <p:cNvPr id="3" name="Subtitle 2"/>
          <p:cNvSpPr>
            <a:spLocks noGrp="1"/>
          </p:cNvSpPr>
          <p:nvPr>
            <p:ph type="subTitle" idx="1"/>
          </p:nvPr>
        </p:nvSpPr>
        <p:spPr>
          <a:xfrm>
            <a:off x="609600" y="2514600"/>
            <a:ext cx="7924800" cy="3657600"/>
          </a:xfrm>
        </p:spPr>
        <p:txBody>
          <a:bodyPr/>
          <a:lstStyle/>
          <a:p>
            <a:r>
              <a:rPr lang="en-US" i="1" dirty="0"/>
              <a:t>A. Signals which are constant at all IF levels</a:t>
            </a:r>
            <a:endParaRPr lang="en-US" dirty="0"/>
          </a:p>
          <a:p>
            <a:r>
              <a:rPr lang="en-US" sz="2800" b="1" i="1" dirty="0">
                <a:solidFill>
                  <a:srgbClr val="FFC000"/>
                </a:solidFill>
              </a:rPr>
              <a:t>B. Signals which appear across a wide bandwidth</a:t>
            </a:r>
            <a:endParaRPr lang="en-US" sz="2800" b="1" dirty="0">
              <a:solidFill>
                <a:srgbClr val="FFC000"/>
              </a:solidFill>
            </a:endParaRPr>
          </a:p>
          <a:p>
            <a:r>
              <a:rPr lang="en-US" i="1" dirty="0"/>
              <a:t>C. Signals which appear at one IF but not another</a:t>
            </a:r>
            <a:endParaRPr lang="en-US" dirty="0"/>
          </a:p>
          <a:p>
            <a:r>
              <a:rPr lang="en-US" i="1" dirty="0"/>
              <a:t>D. Signals which have a sharply peaked frequency distribution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00844930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E4E04    How </a:t>
            </a:r>
            <a:r>
              <a:rPr lang="en-US" dirty="0">
                <a:latin typeface="Arial Black" panose="020B0A04020102020204" pitchFamily="34" charset="0"/>
              </a:rPr>
              <a:t>can conducted and radiated noise caused by an automobile alternator be suppressed?</a:t>
            </a:r>
          </a:p>
        </p:txBody>
      </p:sp>
      <p:sp>
        <p:nvSpPr>
          <p:cNvPr id="3" name="Subtitle 2"/>
          <p:cNvSpPr>
            <a:spLocks noGrp="1"/>
          </p:cNvSpPr>
          <p:nvPr>
            <p:ph type="subTitle" idx="1"/>
          </p:nvPr>
        </p:nvSpPr>
        <p:spPr>
          <a:xfrm>
            <a:off x="533400" y="2209800"/>
            <a:ext cx="8001000" cy="3962400"/>
          </a:xfrm>
        </p:spPr>
        <p:txBody>
          <a:bodyPr>
            <a:normAutofit lnSpcReduction="10000"/>
          </a:bodyPr>
          <a:lstStyle/>
          <a:p>
            <a:r>
              <a:rPr lang="en-US" i="1" dirty="0"/>
              <a:t>A. By installing filter capacitors in series with the DC power lead and </a:t>
            </a:r>
            <a:r>
              <a:rPr lang="en-US" i="1" dirty="0" smtClean="0"/>
              <a:t> </a:t>
            </a:r>
            <a:r>
              <a:rPr lang="en-US" i="1" dirty="0"/>
              <a:t>a blocking capacitor in the field lead</a:t>
            </a:r>
            <a:endParaRPr lang="en-US" dirty="0"/>
          </a:p>
          <a:p>
            <a:r>
              <a:rPr lang="en-US" i="1" dirty="0"/>
              <a:t>B. By installing a noise suppression resistor and a blocking capacitor in both leads</a:t>
            </a:r>
            <a:endParaRPr lang="en-US" dirty="0"/>
          </a:p>
          <a:p>
            <a:r>
              <a:rPr lang="en-US" i="1" dirty="0"/>
              <a:t>C. By installing a high-pass filter in series with the radio's power lead and a low-pass filter in parallel with the field lead</a:t>
            </a:r>
            <a:endParaRPr lang="en-US" dirty="0"/>
          </a:p>
          <a:p>
            <a:r>
              <a:rPr lang="en-US" i="1" dirty="0"/>
              <a:t>D. By connecting the radio's power leads directly to the battery and by installing coaxial capacitors in line with the alternator leads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78164525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E4E04    How </a:t>
            </a:r>
            <a:r>
              <a:rPr lang="en-US" dirty="0">
                <a:latin typeface="Arial Black" panose="020B0A04020102020204" pitchFamily="34" charset="0"/>
              </a:rPr>
              <a:t>can conducted and radiated noise caused by an automobile alternator be suppressed?</a:t>
            </a:r>
          </a:p>
        </p:txBody>
      </p:sp>
      <p:sp>
        <p:nvSpPr>
          <p:cNvPr id="3" name="Subtitle 2"/>
          <p:cNvSpPr>
            <a:spLocks noGrp="1"/>
          </p:cNvSpPr>
          <p:nvPr>
            <p:ph type="subTitle" idx="1"/>
          </p:nvPr>
        </p:nvSpPr>
        <p:spPr>
          <a:xfrm>
            <a:off x="533400" y="2209800"/>
            <a:ext cx="8001000" cy="3962400"/>
          </a:xfrm>
        </p:spPr>
        <p:txBody>
          <a:bodyPr>
            <a:normAutofit lnSpcReduction="10000"/>
          </a:bodyPr>
          <a:lstStyle/>
          <a:p>
            <a:r>
              <a:rPr lang="en-US" i="1" dirty="0"/>
              <a:t>A. By installing filter capacitors in series with the DC power lead </a:t>
            </a:r>
            <a:r>
              <a:rPr lang="en-US" i="1" dirty="0" smtClean="0"/>
              <a:t>and </a:t>
            </a:r>
            <a:r>
              <a:rPr lang="en-US" i="1" dirty="0"/>
              <a:t>a blocking capacitor in the field lead</a:t>
            </a:r>
            <a:endParaRPr lang="en-US" dirty="0"/>
          </a:p>
          <a:p>
            <a:r>
              <a:rPr lang="en-US" i="1" dirty="0"/>
              <a:t>B. By installing a noise suppression resistor and a blocking capacitor in both leads</a:t>
            </a:r>
            <a:endParaRPr lang="en-US" dirty="0"/>
          </a:p>
          <a:p>
            <a:r>
              <a:rPr lang="en-US" i="1" dirty="0"/>
              <a:t>C. By installing a high-pass filter in series with the radio's power lead and a low-pass filter in parallel with the field lead</a:t>
            </a:r>
            <a:endParaRPr lang="en-US" dirty="0"/>
          </a:p>
          <a:p>
            <a:r>
              <a:rPr lang="en-US" sz="2600" b="1" i="1" dirty="0">
                <a:solidFill>
                  <a:srgbClr val="FFC000"/>
                </a:solidFill>
              </a:rPr>
              <a:t>D. By connecting the radio's power leads directly to the battery and by installing coaxial capacitors in line with the alternator leads</a:t>
            </a:r>
            <a:endParaRPr lang="en-US" sz="26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152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4544278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E4E05  </a:t>
            </a:r>
            <a:r>
              <a:rPr lang="en-US" dirty="0" smtClean="0">
                <a:latin typeface="Arial Black" panose="020B0A04020102020204" pitchFamily="34" charset="0"/>
              </a:rPr>
              <a:t>  How </a:t>
            </a:r>
            <a:r>
              <a:rPr lang="en-US" dirty="0">
                <a:latin typeface="Arial Black" panose="020B0A04020102020204" pitchFamily="34" charset="0"/>
              </a:rPr>
              <a:t>can noise from an electric motor be suppressed?</a:t>
            </a:r>
          </a:p>
        </p:txBody>
      </p:sp>
      <p:sp>
        <p:nvSpPr>
          <p:cNvPr id="3" name="Subtitle 2"/>
          <p:cNvSpPr>
            <a:spLocks noGrp="1"/>
          </p:cNvSpPr>
          <p:nvPr>
            <p:ph type="subTitle" idx="1"/>
          </p:nvPr>
        </p:nvSpPr>
        <p:spPr>
          <a:xfrm>
            <a:off x="685800" y="2057400"/>
            <a:ext cx="7924800" cy="4114800"/>
          </a:xfrm>
        </p:spPr>
        <p:txBody>
          <a:bodyPr/>
          <a:lstStyle/>
          <a:p>
            <a:r>
              <a:rPr lang="en-US" i="1" dirty="0"/>
              <a:t>A. By installing a high pass filter in series with the motor’s power leads</a:t>
            </a:r>
            <a:endParaRPr lang="en-US" dirty="0"/>
          </a:p>
          <a:p>
            <a:r>
              <a:rPr lang="en-US" i="1" dirty="0"/>
              <a:t>B. By installing a brute-force AC-line filter in series with the motor leads</a:t>
            </a:r>
            <a:endParaRPr lang="en-US" dirty="0"/>
          </a:p>
          <a:p>
            <a:r>
              <a:rPr lang="en-US" i="1" dirty="0"/>
              <a:t>C. By installing a bypass capacitor in series with the motor leads</a:t>
            </a:r>
            <a:endParaRPr lang="en-US" dirty="0"/>
          </a:p>
          <a:p>
            <a:r>
              <a:rPr lang="en-US" i="1" dirty="0"/>
              <a:t>D. By using a ground-fault current interrupter in the circuit used to power the motor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07218897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E4E05  </a:t>
            </a:r>
            <a:r>
              <a:rPr lang="en-US" dirty="0" smtClean="0">
                <a:latin typeface="Arial Black" panose="020B0A04020102020204" pitchFamily="34" charset="0"/>
              </a:rPr>
              <a:t>  How </a:t>
            </a:r>
            <a:r>
              <a:rPr lang="en-US" dirty="0">
                <a:latin typeface="Arial Black" panose="020B0A04020102020204" pitchFamily="34" charset="0"/>
              </a:rPr>
              <a:t>can noise from an electric motor be suppressed?</a:t>
            </a:r>
          </a:p>
        </p:txBody>
      </p:sp>
      <p:sp>
        <p:nvSpPr>
          <p:cNvPr id="3" name="Subtitle 2"/>
          <p:cNvSpPr>
            <a:spLocks noGrp="1"/>
          </p:cNvSpPr>
          <p:nvPr>
            <p:ph type="subTitle" idx="1"/>
          </p:nvPr>
        </p:nvSpPr>
        <p:spPr>
          <a:xfrm>
            <a:off x="685800" y="2057400"/>
            <a:ext cx="7924800" cy="4114800"/>
          </a:xfrm>
        </p:spPr>
        <p:txBody>
          <a:bodyPr/>
          <a:lstStyle/>
          <a:p>
            <a:r>
              <a:rPr lang="en-US" i="1" dirty="0"/>
              <a:t>A. By installing a high pass filter in series with the motor’s power leads</a:t>
            </a:r>
            <a:endParaRPr lang="en-US" dirty="0"/>
          </a:p>
          <a:p>
            <a:r>
              <a:rPr lang="en-US" sz="2800" b="1" i="1" dirty="0">
                <a:solidFill>
                  <a:srgbClr val="FFC000"/>
                </a:solidFill>
              </a:rPr>
              <a:t>B. By installing a brute-force AC-line filter in series with the motor leads</a:t>
            </a:r>
            <a:endParaRPr lang="en-US" sz="2800" b="1" dirty="0">
              <a:solidFill>
                <a:srgbClr val="FFC000"/>
              </a:solidFill>
            </a:endParaRPr>
          </a:p>
          <a:p>
            <a:r>
              <a:rPr lang="en-US" i="1" dirty="0"/>
              <a:t>C. By installing a bypass capacitor in series with the motor leads</a:t>
            </a:r>
            <a:endParaRPr lang="en-US" dirty="0"/>
          </a:p>
          <a:p>
            <a:r>
              <a:rPr lang="en-US" i="1" dirty="0"/>
              <a:t>D. By using a ground-fault current interrupter in the circuit used to power the motor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720700232"/>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67818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E4E06  </a:t>
            </a:r>
            <a:r>
              <a:rPr lang="en-US" dirty="0" smtClean="0">
                <a:latin typeface="Arial Black" panose="020B0A04020102020204" pitchFamily="34" charset="0"/>
              </a:rPr>
              <a:t>  What </a:t>
            </a:r>
            <a:r>
              <a:rPr lang="en-US" dirty="0">
                <a:latin typeface="Arial Black" panose="020B0A04020102020204" pitchFamily="34" charset="0"/>
              </a:rPr>
              <a:t>is a major cause of atmospheric static?</a:t>
            </a:r>
          </a:p>
        </p:txBody>
      </p:sp>
      <p:sp>
        <p:nvSpPr>
          <p:cNvPr id="3" name="Subtitle 2"/>
          <p:cNvSpPr>
            <a:spLocks noGrp="1"/>
          </p:cNvSpPr>
          <p:nvPr>
            <p:ph type="subTitle" idx="1"/>
          </p:nvPr>
        </p:nvSpPr>
        <p:spPr/>
        <p:txBody>
          <a:bodyPr/>
          <a:lstStyle/>
          <a:p>
            <a:r>
              <a:rPr lang="en-US" i="1" dirty="0"/>
              <a:t>A. Solar radio frequency emissions</a:t>
            </a:r>
            <a:endParaRPr lang="en-US" dirty="0"/>
          </a:p>
          <a:p>
            <a:r>
              <a:rPr lang="en-US" i="1" dirty="0"/>
              <a:t>B. Thunderstorms</a:t>
            </a:r>
            <a:endParaRPr lang="en-US" dirty="0"/>
          </a:p>
          <a:p>
            <a:r>
              <a:rPr lang="en-US" i="1" dirty="0"/>
              <a:t>C. Geomagnetic storms</a:t>
            </a:r>
            <a:endParaRPr lang="en-US" dirty="0"/>
          </a:p>
          <a:p>
            <a:r>
              <a:rPr lang="en-US" i="1" dirty="0"/>
              <a:t>D. Meteor showers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538520210"/>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0"/>
            <a:ext cx="6781800" cy="1470025"/>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E4E06  </a:t>
            </a:r>
            <a:r>
              <a:rPr lang="en-US" dirty="0" smtClean="0">
                <a:latin typeface="Arial Black" panose="020B0A04020102020204" pitchFamily="34" charset="0"/>
              </a:rPr>
              <a:t>  What </a:t>
            </a:r>
            <a:r>
              <a:rPr lang="en-US" dirty="0">
                <a:latin typeface="Arial Black" panose="020B0A04020102020204" pitchFamily="34" charset="0"/>
              </a:rPr>
              <a:t>is a major cause of atmospheric static?</a:t>
            </a:r>
          </a:p>
        </p:txBody>
      </p:sp>
      <p:sp>
        <p:nvSpPr>
          <p:cNvPr id="3" name="Subtitle 2"/>
          <p:cNvSpPr>
            <a:spLocks noGrp="1"/>
          </p:cNvSpPr>
          <p:nvPr>
            <p:ph type="subTitle" idx="1"/>
          </p:nvPr>
        </p:nvSpPr>
        <p:spPr/>
        <p:txBody>
          <a:bodyPr/>
          <a:lstStyle/>
          <a:p>
            <a:r>
              <a:rPr lang="en-US" i="1" dirty="0"/>
              <a:t>A. Solar radio frequency emissions</a:t>
            </a:r>
            <a:endParaRPr lang="en-US" dirty="0"/>
          </a:p>
          <a:p>
            <a:r>
              <a:rPr lang="en-US" sz="2800" b="1" i="1" dirty="0">
                <a:solidFill>
                  <a:srgbClr val="FFC000"/>
                </a:solidFill>
              </a:rPr>
              <a:t>B. Thunderstorms</a:t>
            </a:r>
            <a:endParaRPr lang="en-US" sz="2800" b="1" dirty="0">
              <a:solidFill>
                <a:srgbClr val="FFC000"/>
              </a:solidFill>
            </a:endParaRPr>
          </a:p>
          <a:p>
            <a:r>
              <a:rPr lang="en-US" i="1" dirty="0"/>
              <a:t>C. Geomagnetic storms</a:t>
            </a:r>
            <a:endParaRPr lang="en-US" dirty="0"/>
          </a:p>
          <a:p>
            <a:r>
              <a:rPr lang="en-US" i="1" dirty="0"/>
              <a:t>D. Meteor showers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167059860"/>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E4E07    How </a:t>
            </a:r>
            <a:r>
              <a:rPr lang="en-US" dirty="0">
                <a:latin typeface="Arial Black" panose="020B0A04020102020204" pitchFamily="34" charset="0"/>
              </a:rPr>
              <a:t>can you determine if line noise interference is being generated within your home?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85800" y="2057400"/>
            <a:ext cx="8001000" cy="4114800"/>
          </a:xfrm>
        </p:spPr>
        <p:txBody>
          <a:bodyPr/>
          <a:lstStyle/>
          <a:p>
            <a:r>
              <a:rPr lang="en-US" i="1" dirty="0"/>
              <a:t>A. By checking the power line voltage with a time domain </a:t>
            </a:r>
            <a:r>
              <a:rPr lang="en-US" i="1" dirty="0" err="1"/>
              <a:t>reflectometer</a:t>
            </a:r>
            <a:endParaRPr lang="en-US" dirty="0"/>
          </a:p>
          <a:p>
            <a:r>
              <a:rPr lang="en-US" i="1" dirty="0"/>
              <a:t>B. By observing the AC power line waveform with an oscilloscope</a:t>
            </a:r>
            <a:endParaRPr lang="en-US" dirty="0"/>
          </a:p>
          <a:p>
            <a:r>
              <a:rPr lang="en-US" i="1" dirty="0"/>
              <a:t>C. By turning off the AC power line main circuit breaker and listening on a battery operated radio</a:t>
            </a:r>
            <a:endParaRPr lang="en-US" dirty="0"/>
          </a:p>
          <a:p>
            <a:r>
              <a:rPr lang="en-US" i="1" dirty="0"/>
              <a:t>D. By observing the AC power line voltage with a spectrum analyzer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853545495"/>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E4E07    How </a:t>
            </a:r>
            <a:r>
              <a:rPr lang="en-US" dirty="0">
                <a:latin typeface="Arial Black" panose="020B0A04020102020204" pitchFamily="34" charset="0"/>
              </a:rPr>
              <a:t>can you determine if line noise interference is being generated within your home?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685800" y="2057400"/>
            <a:ext cx="8001000" cy="4114800"/>
          </a:xfrm>
        </p:spPr>
        <p:txBody>
          <a:bodyPr/>
          <a:lstStyle/>
          <a:p>
            <a:r>
              <a:rPr lang="en-US" i="1" dirty="0"/>
              <a:t>A. By checking the power line voltage with a time domain </a:t>
            </a:r>
            <a:r>
              <a:rPr lang="en-US" i="1" dirty="0" err="1"/>
              <a:t>reflectometer</a:t>
            </a:r>
            <a:endParaRPr lang="en-US" dirty="0"/>
          </a:p>
          <a:p>
            <a:r>
              <a:rPr lang="en-US" i="1" dirty="0"/>
              <a:t>B. By observing the AC power line waveform with an oscilloscope</a:t>
            </a:r>
            <a:endParaRPr lang="en-US" dirty="0"/>
          </a:p>
          <a:p>
            <a:r>
              <a:rPr lang="en-US" sz="2800" b="1" i="1" dirty="0">
                <a:solidFill>
                  <a:srgbClr val="FFC000"/>
                </a:solidFill>
              </a:rPr>
              <a:t>C. By turning off the AC power line main circuit breaker and listening on a battery operated radio</a:t>
            </a:r>
            <a:endParaRPr lang="en-US" sz="2800" b="1" dirty="0">
              <a:solidFill>
                <a:srgbClr val="FFC000"/>
              </a:solidFill>
            </a:endParaRPr>
          </a:p>
          <a:p>
            <a:r>
              <a:rPr lang="en-US" i="1" dirty="0"/>
              <a:t>D. By observing the AC power line voltage with a spectrum analyzer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227923629"/>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04800"/>
            <a:ext cx="8001000" cy="2514600"/>
          </a:xfrm>
        </p:spPr>
        <p:txBody>
          <a:bodyPr>
            <a:normAutofit fontScale="92500" lnSpcReduction="20000"/>
          </a:bodyPr>
          <a:lstStyle/>
          <a:p>
            <a:r>
              <a:rPr lang="en-US" b="1" i="1" dirty="0"/>
              <a:t>The principal aim of any data-transmission system is to </a:t>
            </a:r>
            <a:endParaRPr lang="en-US" b="1" i="1" dirty="0" smtClean="0"/>
          </a:p>
          <a:p>
            <a:r>
              <a:rPr lang="en-US" b="1" i="1" dirty="0" smtClean="0"/>
              <a:t>send </a:t>
            </a:r>
            <a:r>
              <a:rPr lang="en-US" b="1" i="1" dirty="0"/>
              <a:t>data from one location to another, </a:t>
            </a:r>
            <a:endParaRPr lang="en-US" b="1" i="1" dirty="0" smtClean="0"/>
          </a:p>
          <a:p>
            <a:r>
              <a:rPr lang="en-US" b="1" i="1" dirty="0" smtClean="0"/>
              <a:t>whether </a:t>
            </a:r>
            <a:r>
              <a:rPr lang="en-US" b="1" i="1" dirty="0"/>
              <a:t>within a single </a:t>
            </a:r>
            <a:r>
              <a:rPr lang="en-US" b="1" i="1" dirty="0" smtClean="0"/>
              <a:t>box or </a:t>
            </a:r>
            <a:r>
              <a:rPr lang="en-US" b="1" i="1" dirty="0"/>
              <a:t>enclosure, between boxes within an enclosure, between enclosures within a building or defined area, or </a:t>
            </a:r>
            <a:r>
              <a:rPr lang="en-US" b="1" i="1" dirty="0" smtClean="0"/>
              <a:t>between buildings</a:t>
            </a:r>
            <a:r>
              <a:rPr lang="en-US" b="1" i="1" dirty="0"/>
              <a:t>. </a:t>
            </a:r>
            <a:endParaRPr lang="en-US" b="1" i="1" dirty="0" smtClean="0"/>
          </a:p>
          <a:p>
            <a:r>
              <a:rPr lang="en-US" b="1" i="1" dirty="0" smtClean="0"/>
              <a:t>Figure </a:t>
            </a:r>
            <a:r>
              <a:rPr lang="en-US" b="1" i="1" dirty="0"/>
              <a:t>1 illustrates an RS-485 signaling situation in which the </a:t>
            </a:r>
            <a:r>
              <a:rPr lang="en-US" b="1" u="sng" dirty="0"/>
              <a:t>buildings </a:t>
            </a:r>
            <a:r>
              <a:rPr lang="en-US" b="1" dirty="0"/>
              <a:t>are supplied from different power</a:t>
            </a:r>
          </a:p>
          <a:p>
            <a:r>
              <a:rPr lang="en-US" b="1" dirty="0"/>
              <a:t>circuits.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159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819400"/>
            <a:ext cx="8392118"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004127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62000" y="2971800"/>
            <a:ext cx="7848600" cy="3505200"/>
          </a:xfrm>
        </p:spPr>
        <p:txBody>
          <a:bodyPr>
            <a:normAutofit fontScale="92500" lnSpcReduction="10000"/>
          </a:bodyPr>
          <a:lstStyle/>
          <a:p>
            <a:r>
              <a:rPr lang="en-US" b="1" i="1" dirty="0">
                <a:latin typeface="Arial Black" panose="020B0A04020102020204" pitchFamily="34" charset="0"/>
              </a:rPr>
              <a:t>If two separate (non-harmonically related) audio tones are applied to the </a:t>
            </a:r>
            <a:r>
              <a:rPr lang="en-US" b="1" i="1" dirty="0" err="1">
                <a:latin typeface="Arial Black" panose="020B0A04020102020204" pitchFamily="34" charset="0"/>
              </a:rPr>
              <a:t>the</a:t>
            </a:r>
            <a:r>
              <a:rPr lang="en-US" b="1" i="1" dirty="0">
                <a:latin typeface="Arial Black" panose="020B0A04020102020204" pitchFamily="34" charset="0"/>
              </a:rPr>
              <a:t> microphone input of a SSB transmitter we</a:t>
            </a:r>
          </a:p>
          <a:p>
            <a:r>
              <a:rPr lang="en-US" b="1" i="1" dirty="0">
                <a:latin typeface="Arial Black" panose="020B0A04020102020204" pitchFamily="34" charset="0"/>
              </a:rPr>
              <a:t>would expect to see only two signals in the RF output (Carrier ± tone 1 and the carrier ±tone2). In the illustration below</a:t>
            </a:r>
          </a:p>
          <a:p>
            <a:r>
              <a:rPr lang="en-US" b="1" i="1" dirty="0">
                <a:latin typeface="Arial Black" panose="020B0A04020102020204" pitchFamily="34" charset="0"/>
              </a:rPr>
              <a:t>you can see that there two smaller signals about 55dB bellow the two RF signals. These are intermodulation distortion</a:t>
            </a:r>
          </a:p>
          <a:p>
            <a:r>
              <a:rPr lang="en-US" b="1" i="1" dirty="0">
                <a:latin typeface="Arial Black" panose="020B0A04020102020204" pitchFamily="34" charset="0"/>
              </a:rPr>
              <a:t>products.</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270681"/>
            <a:ext cx="3957637" cy="2448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42205599"/>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E4E08    What </a:t>
            </a:r>
            <a:r>
              <a:rPr lang="en-US" dirty="0">
                <a:latin typeface="Arial Black" panose="020B0A04020102020204" pitchFamily="34" charset="0"/>
              </a:rPr>
              <a:t>type of signal is picked up by electrical wiring near a radio antenna?</a:t>
            </a:r>
          </a:p>
        </p:txBody>
      </p:sp>
      <p:sp>
        <p:nvSpPr>
          <p:cNvPr id="3" name="Subtitle 2"/>
          <p:cNvSpPr>
            <a:spLocks noGrp="1"/>
          </p:cNvSpPr>
          <p:nvPr>
            <p:ph type="subTitle" idx="1"/>
          </p:nvPr>
        </p:nvSpPr>
        <p:spPr>
          <a:xfrm>
            <a:off x="990600" y="2209800"/>
            <a:ext cx="7315200" cy="3962400"/>
          </a:xfrm>
        </p:spPr>
        <p:txBody>
          <a:bodyPr/>
          <a:lstStyle/>
          <a:p>
            <a:r>
              <a:rPr lang="en-US" i="1" dirty="0"/>
              <a:t>A. A common-mode signal at the frequency of the radio transmitter</a:t>
            </a:r>
            <a:endParaRPr lang="en-US" dirty="0"/>
          </a:p>
          <a:p>
            <a:r>
              <a:rPr lang="en-US" i="1" dirty="0"/>
              <a:t>B. An electrical-sparking signal</a:t>
            </a:r>
            <a:endParaRPr lang="en-US" dirty="0"/>
          </a:p>
          <a:p>
            <a:r>
              <a:rPr lang="en-US" i="1" dirty="0"/>
              <a:t>C. A differential-mode signal at the AC power line frequency</a:t>
            </a:r>
            <a:endParaRPr lang="en-US" dirty="0"/>
          </a:p>
          <a:p>
            <a:r>
              <a:rPr lang="en-US" i="1" dirty="0"/>
              <a:t>D. Harmonics of the AC power line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35116025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E4E08    What </a:t>
            </a:r>
            <a:r>
              <a:rPr lang="en-US" dirty="0">
                <a:latin typeface="Arial Black" panose="020B0A04020102020204" pitchFamily="34" charset="0"/>
              </a:rPr>
              <a:t>type of signal is picked up by electrical wiring near a radio antenna?</a:t>
            </a:r>
          </a:p>
        </p:txBody>
      </p:sp>
      <p:sp>
        <p:nvSpPr>
          <p:cNvPr id="3" name="Subtitle 2"/>
          <p:cNvSpPr>
            <a:spLocks noGrp="1"/>
          </p:cNvSpPr>
          <p:nvPr>
            <p:ph type="subTitle" idx="1"/>
          </p:nvPr>
        </p:nvSpPr>
        <p:spPr>
          <a:xfrm>
            <a:off x="990600" y="2209800"/>
            <a:ext cx="7315200" cy="3962400"/>
          </a:xfrm>
        </p:spPr>
        <p:txBody>
          <a:bodyPr/>
          <a:lstStyle/>
          <a:p>
            <a:r>
              <a:rPr lang="en-US" sz="2800" b="1" i="1" dirty="0">
                <a:solidFill>
                  <a:srgbClr val="FFC000"/>
                </a:solidFill>
              </a:rPr>
              <a:t>A. A common-mode signal at the frequency of the radio transmitter</a:t>
            </a:r>
            <a:endParaRPr lang="en-US" sz="2800" b="1" dirty="0">
              <a:solidFill>
                <a:srgbClr val="FFC000"/>
              </a:solidFill>
            </a:endParaRPr>
          </a:p>
          <a:p>
            <a:r>
              <a:rPr lang="en-US" i="1" dirty="0"/>
              <a:t>B. An electrical-sparking signal</a:t>
            </a:r>
            <a:endParaRPr lang="en-US" dirty="0"/>
          </a:p>
          <a:p>
            <a:r>
              <a:rPr lang="en-US" i="1" dirty="0"/>
              <a:t>C. A differential-mode signal at the AC power line frequency</a:t>
            </a:r>
            <a:endParaRPr lang="en-US" dirty="0"/>
          </a:p>
          <a:p>
            <a:r>
              <a:rPr lang="en-US" i="1" dirty="0"/>
              <a:t>D. Harmonics of the AC power line frequency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563916778"/>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E4E09  </a:t>
            </a:r>
            <a:r>
              <a:rPr lang="en-US" dirty="0" smtClean="0">
                <a:latin typeface="Arial Black" panose="020B0A04020102020204" pitchFamily="34" charset="0"/>
              </a:rPr>
              <a:t>  What </a:t>
            </a:r>
            <a:r>
              <a:rPr lang="en-US" dirty="0">
                <a:latin typeface="Arial Black" panose="020B0A04020102020204" pitchFamily="34" charset="0"/>
              </a:rPr>
              <a:t>undesirable effect can occur when using an IF noise blanker?</a:t>
            </a:r>
          </a:p>
        </p:txBody>
      </p:sp>
      <p:sp>
        <p:nvSpPr>
          <p:cNvPr id="3" name="Subtitle 2"/>
          <p:cNvSpPr>
            <a:spLocks noGrp="1"/>
          </p:cNvSpPr>
          <p:nvPr>
            <p:ph type="subTitle" idx="1"/>
          </p:nvPr>
        </p:nvSpPr>
        <p:spPr>
          <a:xfrm>
            <a:off x="762000" y="1905000"/>
            <a:ext cx="7848600" cy="4267200"/>
          </a:xfrm>
        </p:spPr>
        <p:txBody>
          <a:bodyPr/>
          <a:lstStyle/>
          <a:p>
            <a:r>
              <a:rPr lang="en-US" i="1" dirty="0"/>
              <a:t>A. Received audio in the speech range might have an echo effect</a:t>
            </a:r>
            <a:endParaRPr lang="en-US" dirty="0"/>
          </a:p>
          <a:p>
            <a:r>
              <a:rPr lang="en-US" i="1" dirty="0"/>
              <a:t>B. The audio frequency bandwidth of the received signal might be compressed</a:t>
            </a:r>
            <a:endParaRPr lang="en-US" dirty="0"/>
          </a:p>
          <a:p>
            <a:r>
              <a:rPr lang="en-US" i="1" dirty="0"/>
              <a:t>C. Nearby signals may appear to be excessively wide even if they meet emission standards</a:t>
            </a:r>
            <a:endParaRPr lang="en-US" dirty="0"/>
          </a:p>
          <a:p>
            <a:r>
              <a:rPr lang="en-US" i="1" dirty="0"/>
              <a:t>D. FM signals can no longer be demodulated</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00294020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E4E09  </a:t>
            </a:r>
            <a:r>
              <a:rPr lang="en-US" dirty="0" smtClean="0">
                <a:latin typeface="Arial Black" panose="020B0A04020102020204" pitchFamily="34" charset="0"/>
              </a:rPr>
              <a:t>  What </a:t>
            </a:r>
            <a:r>
              <a:rPr lang="en-US" dirty="0">
                <a:latin typeface="Arial Black" panose="020B0A04020102020204" pitchFamily="34" charset="0"/>
              </a:rPr>
              <a:t>undesirable effect can occur when using an IF noise blanker?</a:t>
            </a:r>
          </a:p>
        </p:txBody>
      </p:sp>
      <p:sp>
        <p:nvSpPr>
          <p:cNvPr id="3" name="Subtitle 2"/>
          <p:cNvSpPr>
            <a:spLocks noGrp="1"/>
          </p:cNvSpPr>
          <p:nvPr>
            <p:ph type="subTitle" idx="1"/>
          </p:nvPr>
        </p:nvSpPr>
        <p:spPr>
          <a:xfrm>
            <a:off x="762000" y="1905000"/>
            <a:ext cx="7848600" cy="4267200"/>
          </a:xfrm>
        </p:spPr>
        <p:txBody>
          <a:bodyPr/>
          <a:lstStyle/>
          <a:p>
            <a:r>
              <a:rPr lang="en-US" i="1" dirty="0"/>
              <a:t>A. Received audio in the speech range might have an echo effect</a:t>
            </a:r>
            <a:endParaRPr lang="en-US" dirty="0"/>
          </a:p>
          <a:p>
            <a:r>
              <a:rPr lang="en-US" i="1" dirty="0"/>
              <a:t>B. The audio frequency bandwidth of the received signal might be compressed</a:t>
            </a:r>
            <a:endParaRPr lang="en-US" dirty="0"/>
          </a:p>
          <a:p>
            <a:r>
              <a:rPr lang="en-US" sz="2800" b="1" i="1" dirty="0">
                <a:solidFill>
                  <a:srgbClr val="FFC000"/>
                </a:solidFill>
              </a:rPr>
              <a:t>C. Nearby signals may appear to be excessively wide even if they meet emission standards</a:t>
            </a:r>
            <a:endParaRPr lang="en-US" sz="2800" b="1" dirty="0">
              <a:solidFill>
                <a:srgbClr val="FFC000"/>
              </a:solidFill>
            </a:endParaRPr>
          </a:p>
          <a:p>
            <a:r>
              <a:rPr lang="en-US" i="1" dirty="0"/>
              <a:t>D. FM signals can no longer be demodulated</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313955651"/>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E4E10    What </a:t>
            </a:r>
            <a:r>
              <a:rPr lang="en-US" dirty="0">
                <a:latin typeface="Arial Black" panose="020B0A04020102020204" pitchFamily="34" charset="0"/>
              </a:rPr>
              <a:t>is a common characteristic of interference caused by a touch controlled electrical device?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533400" y="2362200"/>
            <a:ext cx="8001000" cy="3810000"/>
          </a:xfrm>
        </p:spPr>
        <p:txBody>
          <a:bodyPr>
            <a:normAutofit/>
          </a:bodyPr>
          <a:lstStyle/>
          <a:p>
            <a:r>
              <a:rPr lang="en-US" i="1" dirty="0"/>
              <a:t>A. The interfering signal sounds like AC hum on an AM receiver or a carrier modulated by 60 Hz hum on a SSB or CW receiver</a:t>
            </a:r>
            <a:endParaRPr lang="en-US" dirty="0"/>
          </a:p>
          <a:p>
            <a:r>
              <a:rPr lang="en-US" i="1" dirty="0"/>
              <a:t>B. The interfering signal may drift slowly across the HF spectrum</a:t>
            </a:r>
            <a:endParaRPr lang="en-US" dirty="0"/>
          </a:p>
          <a:p>
            <a:r>
              <a:rPr lang="en-US" i="1" dirty="0"/>
              <a:t>C. The interfering signal can be several kHz in width and usually repeats at regular intervals across a HF band</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161893654"/>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E4E10    What </a:t>
            </a:r>
            <a:r>
              <a:rPr lang="en-US" dirty="0">
                <a:latin typeface="Arial Black" panose="020B0A04020102020204" pitchFamily="34" charset="0"/>
              </a:rPr>
              <a:t>is a common characteristic of interference caused by a touch controlled electrical device?</a:t>
            </a:r>
            <a:br>
              <a:rPr lang="en-US" dirty="0">
                <a:latin typeface="Arial Black" panose="020B0A04020102020204" pitchFamily="34" charset="0"/>
              </a:rPr>
            </a:br>
            <a:endParaRPr lang="en-US" dirty="0">
              <a:latin typeface="Arial Black" panose="020B0A04020102020204" pitchFamily="34" charset="0"/>
            </a:endParaRPr>
          </a:p>
        </p:txBody>
      </p:sp>
      <p:sp>
        <p:nvSpPr>
          <p:cNvPr id="3" name="Subtitle 2"/>
          <p:cNvSpPr>
            <a:spLocks noGrp="1"/>
          </p:cNvSpPr>
          <p:nvPr>
            <p:ph type="subTitle" idx="1"/>
          </p:nvPr>
        </p:nvSpPr>
        <p:spPr>
          <a:xfrm>
            <a:off x="533400" y="2362200"/>
            <a:ext cx="8001000" cy="3810000"/>
          </a:xfrm>
        </p:spPr>
        <p:txBody>
          <a:bodyPr>
            <a:normAutofit/>
          </a:bodyPr>
          <a:lstStyle/>
          <a:p>
            <a:r>
              <a:rPr lang="en-US" i="1" dirty="0"/>
              <a:t>A. The interfering signal sounds like AC hum on an AM receiver or a carrier modulated by 60 Hz hum on a SSB or CW receiver</a:t>
            </a:r>
            <a:endParaRPr lang="en-US" dirty="0"/>
          </a:p>
          <a:p>
            <a:r>
              <a:rPr lang="en-US" i="1" dirty="0"/>
              <a:t>B. The interfering signal may drift slowly across the HF spectrum</a:t>
            </a:r>
            <a:endParaRPr lang="en-US" dirty="0"/>
          </a:p>
          <a:p>
            <a:r>
              <a:rPr lang="en-US" i="1" dirty="0"/>
              <a:t>C. The interfering signal can be several kHz in width and usually repeats at regular intervals across a HF band</a:t>
            </a:r>
            <a:endParaRPr lang="en-US" dirty="0"/>
          </a:p>
          <a:p>
            <a:r>
              <a:rPr lang="en-US" sz="2800" b="1" i="1" dirty="0">
                <a:solidFill>
                  <a:srgbClr val="FFC000"/>
                </a:solidFill>
              </a:rPr>
              <a:t>D. All of these choices are correct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165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86201893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E4E11    Which </a:t>
            </a:r>
            <a:r>
              <a:rPr lang="en-US" dirty="0">
                <a:latin typeface="Arial Black" panose="020B0A04020102020204" pitchFamily="34" charset="0"/>
              </a:rPr>
              <a:t>is the most likely cause if you are hearing combinations of local AM broadcast signals within one or more of the MF or HF ham bands? </a:t>
            </a:r>
          </a:p>
        </p:txBody>
      </p:sp>
      <p:sp>
        <p:nvSpPr>
          <p:cNvPr id="3" name="Subtitle 2"/>
          <p:cNvSpPr>
            <a:spLocks noGrp="1"/>
          </p:cNvSpPr>
          <p:nvPr>
            <p:ph type="subTitle" idx="1"/>
          </p:nvPr>
        </p:nvSpPr>
        <p:spPr>
          <a:xfrm>
            <a:off x="685800" y="2743200"/>
            <a:ext cx="7696200" cy="3429000"/>
          </a:xfrm>
        </p:spPr>
        <p:txBody>
          <a:bodyPr/>
          <a:lstStyle/>
          <a:p>
            <a:r>
              <a:rPr lang="en-US" i="1" dirty="0"/>
              <a:t>A. The broadcast station is transmitting an over-modulated signal</a:t>
            </a:r>
            <a:endParaRPr lang="en-US" dirty="0"/>
          </a:p>
          <a:p>
            <a:r>
              <a:rPr lang="en-US" i="1" dirty="0"/>
              <a:t>B. Nearby corroded metal joints are mixing and re-radiating the broadcast signals</a:t>
            </a:r>
            <a:endParaRPr lang="en-US" dirty="0"/>
          </a:p>
          <a:p>
            <a:r>
              <a:rPr lang="en-US" i="1" dirty="0"/>
              <a:t>C. You are receiving sky wave signals from a distant station </a:t>
            </a:r>
            <a:endParaRPr lang="en-US" dirty="0"/>
          </a:p>
          <a:p>
            <a:r>
              <a:rPr lang="en-US" i="1" dirty="0"/>
              <a:t>D. Your station receiver IF amplifier stage is defective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43780034"/>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E4E11    Which </a:t>
            </a:r>
            <a:r>
              <a:rPr lang="en-US" dirty="0">
                <a:latin typeface="Arial Black" panose="020B0A04020102020204" pitchFamily="34" charset="0"/>
              </a:rPr>
              <a:t>is the most likely cause if you are hearing combinations of local AM broadcast signals within one or more of the MF or HF ham bands? </a:t>
            </a:r>
          </a:p>
        </p:txBody>
      </p:sp>
      <p:sp>
        <p:nvSpPr>
          <p:cNvPr id="3" name="Subtitle 2"/>
          <p:cNvSpPr>
            <a:spLocks noGrp="1"/>
          </p:cNvSpPr>
          <p:nvPr>
            <p:ph type="subTitle" idx="1"/>
          </p:nvPr>
        </p:nvSpPr>
        <p:spPr>
          <a:xfrm>
            <a:off x="685800" y="2667000"/>
            <a:ext cx="7696200" cy="3505200"/>
          </a:xfrm>
        </p:spPr>
        <p:txBody>
          <a:bodyPr/>
          <a:lstStyle/>
          <a:p>
            <a:r>
              <a:rPr lang="en-US" i="1" dirty="0"/>
              <a:t>A. The broadcast station is transmitting an over-modulated signal</a:t>
            </a:r>
            <a:endParaRPr lang="en-US" dirty="0"/>
          </a:p>
          <a:p>
            <a:r>
              <a:rPr lang="en-US" sz="2800" b="1" i="1" dirty="0">
                <a:solidFill>
                  <a:srgbClr val="FFC000"/>
                </a:solidFill>
              </a:rPr>
              <a:t>B. Nearby corroded metal joints are mixing and re-radiating the broadcast signals</a:t>
            </a:r>
            <a:endParaRPr lang="en-US" sz="2800" b="1" dirty="0">
              <a:solidFill>
                <a:srgbClr val="FFC000"/>
              </a:solidFill>
            </a:endParaRPr>
          </a:p>
          <a:p>
            <a:r>
              <a:rPr lang="en-US" i="1" dirty="0"/>
              <a:t>C. You are receiving sky wave signals from a distant station </a:t>
            </a:r>
            <a:endParaRPr lang="en-US" dirty="0"/>
          </a:p>
          <a:p>
            <a:r>
              <a:rPr lang="en-US" i="1" dirty="0"/>
              <a:t>D. Your station receiver IF amplifier stage is defective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286057979"/>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E4E12    What </a:t>
            </a:r>
            <a:r>
              <a:rPr lang="en-US" dirty="0">
                <a:latin typeface="Arial Black" panose="020B0A04020102020204" pitchFamily="34" charset="0"/>
              </a:rPr>
              <a:t>is one disadvantage of using some types of automatic DSP notch-filters when attempting to copy CW signals?</a:t>
            </a:r>
          </a:p>
        </p:txBody>
      </p:sp>
      <p:sp>
        <p:nvSpPr>
          <p:cNvPr id="3" name="Subtitle 2"/>
          <p:cNvSpPr>
            <a:spLocks noGrp="1"/>
          </p:cNvSpPr>
          <p:nvPr>
            <p:ph type="subTitle" idx="1"/>
          </p:nvPr>
        </p:nvSpPr>
        <p:spPr>
          <a:xfrm>
            <a:off x="762000" y="2438400"/>
            <a:ext cx="7696200" cy="3733800"/>
          </a:xfrm>
        </p:spPr>
        <p:txBody>
          <a:bodyPr>
            <a:normAutofit/>
          </a:bodyPr>
          <a:lstStyle/>
          <a:p>
            <a:r>
              <a:rPr lang="en-US" i="1" dirty="0"/>
              <a:t>A. </a:t>
            </a:r>
            <a:r>
              <a:rPr lang="en-US" i="1" dirty="0" smtClean="0"/>
              <a:t>A DSP </a:t>
            </a:r>
            <a:r>
              <a:rPr lang="en-US" i="1" dirty="0"/>
              <a:t>filter can remove the desired signal at the same time as it removes interfering signals</a:t>
            </a:r>
            <a:endParaRPr lang="en-US" dirty="0"/>
          </a:p>
          <a:p>
            <a:r>
              <a:rPr lang="en-US" i="1" dirty="0"/>
              <a:t>B. Any nearby signal passing through the DSP system will overwhelm the desired signal</a:t>
            </a:r>
            <a:endParaRPr lang="en-US" dirty="0"/>
          </a:p>
          <a:p>
            <a:r>
              <a:rPr lang="en-US" i="1" dirty="0"/>
              <a:t>C. Received CW signals will appear to be modulated at the DSP clock frequency</a:t>
            </a:r>
            <a:endParaRPr lang="en-US" dirty="0"/>
          </a:p>
          <a:p>
            <a:r>
              <a:rPr lang="en-US" i="1" dirty="0"/>
              <a:t>D. Ringing in the DSP filter will completely remove the spaces between the CW characters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68213621"/>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E4E12    What </a:t>
            </a:r>
            <a:r>
              <a:rPr lang="en-US" dirty="0">
                <a:latin typeface="Arial Black" panose="020B0A04020102020204" pitchFamily="34" charset="0"/>
              </a:rPr>
              <a:t>is one disadvantage of using some types of automatic DSP notch-filters when attempting to copy CW signals?</a:t>
            </a:r>
          </a:p>
        </p:txBody>
      </p:sp>
      <p:sp>
        <p:nvSpPr>
          <p:cNvPr id="3" name="Subtitle 2"/>
          <p:cNvSpPr>
            <a:spLocks noGrp="1"/>
          </p:cNvSpPr>
          <p:nvPr>
            <p:ph type="subTitle" idx="1"/>
          </p:nvPr>
        </p:nvSpPr>
        <p:spPr>
          <a:xfrm>
            <a:off x="762000" y="2438400"/>
            <a:ext cx="7696200" cy="3733800"/>
          </a:xfrm>
        </p:spPr>
        <p:txBody>
          <a:bodyPr>
            <a:normAutofit lnSpcReduction="10000"/>
          </a:bodyPr>
          <a:lstStyle/>
          <a:p>
            <a:r>
              <a:rPr lang="en-US" sz="2800" b="1" i="1" dirty="0">
                <a:solidFill>
                  <a:srgbClr val="FFC000"/>
                </a:solidFill>
              </a:rPr>
              <a:t>A. </a:t>
            </a:r>
            <a:r>
              <a:rPr lang="en-US" sz="2800" b="1" i="1" dirty="0" smtClean="0">
                <a:solidFill>
                  <a:srgbClr val="FFC000"/>
                </a:solidFill>
              </a:rPr>
              <a:t>A DSP </a:t>
            </a:r>
            <a:r>
              <a:rPr lang="en-US" sz="2800" b="1" i="1" dirty="0">
                <a:solidFill>
                  <a:srgbClr val="FFC000"/>
                </a:solidFill>
              </a:rPr>
              <a:t>filter can remove the desired signal at the same time as it removes interfering signals</a:t>
            </a:r>
            <a:endParaRPr lang="en-US" sz="2800" b="1" dirty="0">
              <a:solidFill>
                <a:srgbClr val="FFC000"/>
              </a:solidFill>
            </a:endParaRPr>
          </a:p>
          <a:p>
            <a:r>
              <a:rPr lang="en-US" i="1" dirty="0"/>
              <a:t>B. Any nearby signal passing through the DSP system will overwhelm the desired signal</a:t>
            </a:r>
            <a:endParaRPr lang="en-US" dirty="0"/>
          </a:p>
          <a:p>
            <a:r>
              <a:rPr lang="en-US" i="1" dirty="0"/>
              <a:t>C. Received CW signals will appear to be modulated at the DSP clock frequency</a:t>
            </a:r>
            <a:endParaRPr lang="en-US" dirty="0"/>
          </a:p>
          <a:p>
            <a:r>
              <a:rPr lang="en-US" i="1" dirty="0"/>
              <a:t>D. Ringing in the DSP filter will completely remove the spaces between the CW characters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169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5415384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2057400"/>
          </a:xfrm>
        </p:spPr>
        <p:txBody>
          <a:bodyPr>
            <a:normAutofit/>
          </a:bodyPr>
          <a:lstStyle/>
          <a:p>
            <a:r>
              <a:rPr lang="en-US" b="1" i="1" dirty="0">
                <a:latin typeface="Arial Black" panose="020B0A04020102020204" pitchFamily="34" charset="0"/>
              </a:rPr>
              <a:t>These are some common antenna analyzers. The one the far left is made by MFJ and is the most commonly used </a:t>
            </a:r>
            <a:r>
              <a:rPr lang="en-US" b="1" i="1" dirty="0" smtClean="0">
                <a:latin typeface="Arial Black" panose="020B0A04020102020204" pitchFamily="34" charset="0"/>
              </a:rPr>
              <a:t>by amateur </a:t>
            </a:r>
            <a:r>
              <a:rPr lang="en-US" b="1" i="1" dirty="0">
                <a:latin typeface="Arial Black" panose="020B0A04020102020204" pitchFamily="34" charset="0"/>
              </a:rPr>
              <a:t>radio operator.</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91275"/>
            <a:ext cx="1905000" cy="34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905000"/>
            <a:ext cx="3190875" cy="20940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5948" y="3999012"/>
            <a:ext cx="2834327" cy="2309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75696" y="2438401"/>
            <a:ext cx="2243163" cy="328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0224156"/>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E4E13    What </a:t>
            </a:r>
            <a:r>
              <a:rPr lang="en-US" dirty="0">
                <a:latin typeface="Arial Black" panose="020B0A04020102020204" pitchFamily="34" charset="0"/>
              </a:rPr>
              <a:t>might be the cause of a loud roaring or buzzing AC line interference that comes and goes at intervals?</a:t>
            </a:r>
          </a:p>
        </p:txBody>
      </p:sp>
      <p:sp>
        <p:nvSpPr>
          <p:cNvPr id="3" name="Subtitle 2"/>
          <p:cNvSpPr>
            <a:spLocks noGrp="1"/>
          </p:cNvSpPr>
          <p:nvPr>
            <p:ph type="subTitle" idx="1"/>
          </p:nvPr>
        </p:nvSpPr>
        <p:spPr>
          <a:xfrm>
            <a:off x="990600" y="2667000"/>
            <a:ext cx="7162800" cy="3505200"/>
          </a:xfrm>
        </p:spPr>
        <p:txBody>
          <a:bodyPr/>
          <a:lstStyle/>
          <a:p>
            <a:r>
              <a:rPr lang="en-US" i="1" dirty="0"/>
              <a:t>A. Arcing contacts in a thermostatically controlled device</a:t>
            </a:r>
            <a:endParaRPr lang="en-US" dirty="0"/>
          </a:p>
          <a:p>
            <a:r>
              <a:rPr lang="en-US" i="1" dirty="0"/>
              <a:t>B. A defective doorbell or doorbell transformer inside a nearby residence</a:t>
            </a:r>
            <a:endParaRPr lang="en-US" dirty="0"/>
          </a:p>
          <a:p>
            <a:r>
              <a:rPr lang="en-US" i="1" dirty="0"/>
              <a:t>C. A malfunctioning illuminated advertising display</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745641914"/>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E4E13    What </a:t>
            </a:r>
            <a:r>
              <a:rPr lang="en-US" dirty="0">
                <a:latin typeface="Arial Black" panose="020B0A04020102020204" pitchFamily="34" charset="0"/>
              </a:rPr>
              <a:t>might be the cause of a loud roaring or buzzing AC line interference that comes and goes at intervals?</a:t>
            </a:r>
          </a:p>
        </p:txBody>
      </p:sp>
      <p:sp>
        <p:nvSpPr>
          <p:cNvPr id="3" name="Subtitle 2"/>
          <p:cNvSpPr>
            <a:spLocks noGrp="1"/>
          </p:cNvSpPr>
          <p:nvPr>
            <p:ph type="subTitle" idx="1"/>
          </p:nvPr>
        </p:nvSpPr>
        <p:spPr>
          <a:xfrm>
            <a:off x="990600" y="2667000"/>
            <a:ext cx="7162800" cy="3505200"/>
          </a:xfrm>
        </p:spPr>
        <p:txBody>
          <a:bodyPr/>
          <a:lstStyle/>
          <a:p>
            <a:r>
              <a:rPr lang="en-US" i="1" dirty="0"/>
              <a:t>A. Arcing contacts in a thermostatically controlled device</a:t>
            </a:r>
            <a:endParaRPr lang="en-US" dirty="0"/>
          </a:p>
          <a:p>
            <a:r>
              <a:rPr lang="en-US" i="1" dirty="0"/>
              <a:t>B. A defective doorbell or doorbell transformer inside a nearby residence</a:t>
            </a:r>
            <a:endParaRPr lang="en-US" dirty="0"/>
          </a:p>
          <a:p>
            <a:r>
              <a:rPr lang="en-US" i="1" dirty="0"/>
              <a:t>C. A malfunctioning illuminated advertising display</a:t>
            </a:r>
            <a:endParaRPr lang="en-US" dirty="0"/>
          </a:p>
          <a:p>
            <a:r>
              <a:rPr lang="en-US" sz="2800" b="1" i="1" dirty="0">
                <a:solidFill>
                  <a:srgbClr val="FFC000"/>
                </a:solidFill>
              </a:rPr>
              <a:t>D. All of these choices are correct</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171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250463615"/>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E4E14    What </a:t>
            </a:r>
            <a:r>
              <a:rPr lang="en-US" dirty="0">
                <a:latin typeface="Arial Black" panose="020B0A04020102020204" pitchFamily="34" charset="0"/>
              </a:rPr>
              <a:t>is one type of electrical interference that might be caused by the operation of a nearby personal computer?</a:t>
            </a:r>
          </a:p>
        </p:txBody>
      </p:sp>
      <p:sp>
        <p:nvSpPr>
          <p:cNvPr id="3" name="Subtitle 2"/>
          <p:cNvSpPr>
            <a:spLocks noGrp="1"/>
          </p:cNvSpPr>
          <p:nvPr>
            <p:ph type="subTitle" idx="1"/>
          </p:nvPr>
        </p:nvSpPr>
        <p:spPr>
          <a:xfrm>
            <a:off x="1066800" y="2362200"/>
            <a:ext cx="7086600" cy="3810000"/>
          </a:xfrm>
        </p:spPr>
        <p:txBody>
          <a:bodyPr/>
          <a:lstStyle/>
          <a:p>
            <a:r>
              <a:rPr lang="en-US" i="1" dirty="0"/>
              <a:t>A. A loud AC hum in the audio output of your station receiver</a:t>
            </a:r>
            <a:endParaRPr lang="en-US" dirty="0"/>
          </a:p>
          <a:p>
            <a:r>
              <a:rPr lang="en-US" i="1" dirty="0"/>
              <a:t>B. A clicking noise at intervals of a few seconds</a:t>
            </a:r>
            <a:endParaRPr lang="en-US" dirty="0"/>
          </a:p>
          <a:p>
            <a:r>
              <a:rPr lang="en-US" i="1" dirty="0"/>
              <a:t>C. The appearance of unstable modulated or unmodulated signals at specific frequencies</a:t>
            </a:r>
            <a:endParaRPr lang="en-US" dirty="0"/>
          </a:p>
          <a:p>
            <a:r>
              <a:rPr lang="en-US" i="1" dirty="0"/>
              <a:t>D. A whining type noise that continually pulses off and 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010984116"/>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E4E14    What </a:t>
            </a:r>
            <a:r>
              <a:rPr lang="en-US" dirty="0">
                <a:latin typeface="Arial Black" panose="020B0A04020102020204" pitchFamily="34" charset="0"/>
              </a:rPr>
              <a:t>is one type of electrical interference that might be caused by the operation of a nearby personal computer?</a:t>
            </a:r>
          </a:p>
        </p:txBody>
      </p:sp>
      <p:sp>
        <p:nvSpPr>
          <p:cNvPr id="3" name="Subtitle 2"/>
          <p:cNvSpPr>
            <a:spLocks noGrp="1"/>
          </p:cNvSpPr>
          <p:nvPr>
            <p:ph type="subTitle" idx="1"/>
          </p:nvPr>
        </p:nvSpPr>
        <p:spPr>
          <a:xfrm>
            <a:off x="1066800" y="2362200"/>
            <a:ext cx="7086600" cy="3810000"/>
          </a:xfrm>
        </p:spPr>
        <p:txBody>
          <a:bodyPr/>
          <a:lstStyle/>
          <a:p>
            <a:r>
              <a:rPr lang="en-US" i="1" dirty="0"/>
              <a:t>A. A loud AC hum in the audio output of your station receiver</a:t>
            </a:r>
            <a:endParaRPr lang="en-US" dirty="0"/>
          </a:p>
          <a:p>
            <a:r>
              <a:rPr lang="en-US" i="1" dirty="0"/>
              <a:t>B. A clicking noise at intervals of a few seconds</a:t>
            </a:r>
            <a:endParaRPr lang="en-US" dirty="0"/>
          </a:p>
          <a:p>
            <a:r>
              <a:rPr lang="en-US" sz="2800" b="1" i="1" dirty="0">
                <a:solidFill>
                  <a:srgbClr val="FFC000"/>
                </a:solidFill>
              </a:rPr>
              <a:t>C. The appearance of unstable modulated or unmodulated signals at specific frequencies</a:t>
            </a:r>
            <a:endParaRPr lang="en-US" sz="2800" b="1" dirty="0">
              <a:solidFill>
                <a:srgbClr val="FFC000"/>
              </a:solidFill>
            </a:endParaRPr>
          </a:p>
          <a:p>
            <a:r>
              <a:rPr lang="en-US" i="1" dirty="0"/>
              <a:t>D. A whining type noise that continually pulses off and 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173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861344022"/>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E4E15     Which </a:t>
            </a:r>
            <a:r>
              <a:rPr lang="en-US" dirty="0">
                <a:latin typeface="Arial Black" panose="020B0A04020102020204" pitchFamily="34" charset="0"/>
              </a:rPr>
              <a:t>of the following can cause shielded cables to radiate or receive interference?</a:t>
            </a:r>
          </a:p>
        </p:txBody>
      </p:sp>
      <p:sp>
        <p:nvSpPr>
          <p:cNvPr id="3" name="Subtitle 2"/>
          <p:cNvSpPr>
            <a:spLocks noGrp="1"/>
          </p:cNvSpPr>
          <p:nvPr>
            <p:ph type="subTitle" idx="1"/>
          </p:nvPr>
        </p:nvSpPr>
        <p:spPr>
          <a:xfrm>
            <a:off x="1066800" y="2362200"/>
            <a:ext cx="7086600" cy="3810000"/>
          </a:xfrm>
        </p:spPr>
        <p:txBody>
          <a:bodyPr/>
          <a:lstStyle/>
          <a:p>
            <a:r>
              <a:rPr lang="en-US" i="1" dirty="0"/>
              <a:t>A. Low inductance ground connections at both ends of the shield</a:t>
            </a:r>
          </a:p>
          <a:p>
            <a:r>
              <a:rPr lang="en-US" i="1" dirty="0"/>
              <a:t>B. Common mode currents on the shield and conductors</a:t>
            </a:r>
          </a:p>
          <a:p>
            <a:r>
              <a:rPr lang="en-US" i="1" dirty="0"/>
              <a:t>C. Use of braided shielding material</a:t>
            </a:r>
          </a:p>
          <a:p>
            <a:r>
              <a:rPr lang="en-US" i="1" dirty="0"/>
              <a:t>D. Tying all ground connections to a common point resulting in differential mode currents in the shield</a:t>
            </a:r>
          </a:p>
        </p:txBody>
      </p:sp>
      <p:sp>
        <p:nvSpPr>
          <p:cNvPr id="4" name="Slide Number Placeholder 3"/>
          <p:cNvSpPr>
            <a:spLocks noGrp="1"/>
          </p:cNvSpPr>
          <p:nvPr>
            <p:ph type="sldNum" sz="quarter" idx="12"/>
          </p:nvPr>
        </p:nvSpPr>
        <p:spPr/>
        <p:txBody>
          <a:bodyPr/>
          <a:lstStyle/>
          <a:p>
            <a:fld id="{5A2483EB-AB9C-40AC-9AA1-C2AD9590A9DB}" type="slidenum">
              <a:rPr lang="en-US" smtClean="0"/>
              <a:t>174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681715311"/>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E4E15     Which </a:t>
            </a:r>
            <a:r>
              <a:rPr lang="en-US" dirty="0">
                <a:latin typeface="Arial Black" panose="020B0A04020102020204" pitchFamily="34" charset="0"/>
              </a:rPr>
              <a:t>of the following can cause shielded cables to radiate or receive interference?</a:t>
            </a:r>
          </a:p>
        </p:txBody>
      </p:sp>
      <p:sp>
        <p:nvSpPr>
          <p:cNvPr id="3" name="Subtitle 2"/>
          <p:cNvSpPr>
            <a:spLocks noGrp="1"/>
          </p:cNvSpPr>
          <p:nvPr>
            <p:ph type="subTitle" idx="1"/>
          </p:nvPr>
        </p:nvSpPr>
        <p:spPr>
          <a:xfrm>
            <a:off x="1066800" y="2362200"/>
            <a:ext cx="7086600" cy="3810000"/>
          </a:xfrm>
        </p:spPr>
        <p:txBody>
          <a:bodyPr/>
          <a:lstStyle/>
          <a:p>
            <a:r>
              <a:rPr lang="en-US" i="1" dirty="0"/>
              <a:t>A. Low inductance ground connections at both ends of the shield</a:t>
            </a:r>
          </a:p>
          <a:p>
            <a:r>
              <a:rPr lang="en-US" sz="2800" b="1" i="1" dirty="0">
                <a:solidFill>
                  <a:srgbClr val="FFC000"/>
                </a:solidFill>
              </a:rPr>
              <a:t>B. Common mode currents on the shield and conductors</a:t>
            </a:r>
          </a:p>
          <a:p>
            <a:r>
              <a:rPr lang="en-US" i="1" dirty="0"/>
              <a:t>C. Use of braided shielding material</a:t>
            </a:r>
          </a:p>
          <a:p>
            <a:r>
              <a:rPr lang="en-US" i="1" dirty="0"/>
              <a:t>D. Tying all ground connections to a common point resulting in differential mode currents in the shield</a:t>
            </a:r>
          </a:p>
        </p:txBody>
      </p:sp>
      <p:sp>
        <p:nvSpPr>
          <p:cNvPr id="4" name="Slide Number Placeholder 3"/>
          <p:cNvSpPr>
            <a:spLocks noGrp="1"/>
          </p:cNvSpPr>
          <p:nvPr>
            <p:ph type="sldNum" sz="quarter" idx="12"/>
          </p:nvPr>
        </p:nvSpPr>
        <p:spPr/>
        <p:txBody>
          <a:bodyPr/>
          <a:lstStyle/>
          <a:p>
            <a:fld id="{5A2483EB-AB9C-40AC-9AA1-C2AD9590A9DB}" type="slidenum">
              <a:rPr lang="en-US" smtClean="0"/>
              <a:t>175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089658617"/>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E4E16     What </a:t>
            </a:r>
            <a:r>
              <a:rPr lang="en-US" dirty="0">
                <a:latin typeface="Arial Black" panose="020B0A04020102020204" pitchFamily="34" charset="0"/>
              </a:rPr>
              <a:t>current flows equally on all conductors of an unshielded multi-conductor cable?</a:t>
            </a:r>
          </a:p>
        </p:txBody>
      </p:sp>
      <p:sp>
        <p:nvSpPr>
          <p:cNvPr id="3" name="Subtitle 2"/>
          <p:cNvSpPr>
            <a:spLocks noGrp="1"/>
          </p:cNvSpPr>
          <p:nvPr>
            <p:ph type="subTitle" idx="1"/>
          </p:nvPr>
        </p:nvSpPr>
        <p:spPr>
          <a:xfrm>
            <a:off x="1066800" y="2362200"/>
            <a:ext cx="7086600" cy="3810000"/>
          </a:xfrm>
        </p:spPr>
        <p:txBody>
          <a:bodyPr/>
          <a:lstStyle/>
          <a:p>
            <a:r>
              <a:rPr lang="en-US" i="1" dirty="0"/>
              <a:t>A. Differential-mode current</a:t>
            </a:r>
          </a:p>
          <a:p>
            <a:r>
              <a:rPr lang="en-US" i="1" dirty="0"/>
              <a:t>B. Common-mode current</a:t>
            </a:r>
          </a:p>
          <a:p>
            <a:r>
              <a:rPr lang="en-US" i="1" dirty="0"/>
              <a:t>C. Reactive current only</a:t>
            </a:r>
          </a:p>
          <a:p>
            <a:r>
              <a:rPr lang="en-US" i="1" dirty="0"/>
              <a:t>D. Return current</a:t>
            </a:r>
          </a:p>
        </p:txBody>
      </p:sp>
      <p:sp>
        <p:nvSpPr>
          <p:cNvPr id="4" name="Slide Number Placeholder 3"/>
          <p:cNvSpPr>
            <a:spLocks noGrp="1"/>
          </p:cNvSpPr>
          <p:nvPr>
            <p:ph type="sldNum" sz="quarter" idx="12"/>
          </p:nvPr>
        </p:nvSpPr>
        <p:spPr/>
        <p:txBody>
          <a:bodyPr/>
          <a:lstStyle/>
          <a:p>
            <a:fld id="{5A2483EB-AB9C-40AC-9AA1-C2AD9590A9DB}" type="slidenum">
              <a:rPr lang="en-US" smtClean="0"/>
              <a:t>176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681715311"/>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a:latin typeface="Arial Black" panose="020B0A04020102020204" pitchFamily="34" charset="0"/>
              </a:rPr>
              <a:t/>
            </a:r>
            <a:br>
              <a:rPr lang="en-US" dirty="0">
                <a:latin typeface="Arial Black" panose="020B0A04020102020204" pitchFamily="34" charset="0"/>
              </a:rPr>
            </a:br>
            <a:r>
              <a:rPr lang="en-US" dirty="0" smtClean="0">
                <a:latin typeface="Arial Black" panose="020B0A04020102020204" pitchFamily="34" charset="0"/>
              </a:rPr>
              <a:t>E4E16     What </a:t>
            </a:r>
            <a:r>
              <a:rPr lang="en-US" dirty="0">
                <a:latin typeface="Arial Black" panose="020B0A04020102020204" pitchFamily="34" charset="0"/>
              </a:rPr>
              <a:t>current flows equally on all conductors of an unshielded multi-conductor cable?</a:t>
            </a:r>
          </a:p>
        </p:txBody>
      </p:sp>
      <p:sp>
        <p:nvSpPr>
          <p:cNvPr id="3" name="Subtitle 2"/>
          <p:cNvSpPr>
            <a:spLocks noGrp="1"/>
          </p:cNvSpPr>
          <p:nvPr>
            <p:ph type="subTitle" idx="1"/>
          </p:nvPr>
        </p:nvSpPr>
        <p:spPr>
          <a:xfrm>
            <a:off x="1066800" y="2362200"/>
            <a:ext cx="7086600" cy="3810000"/>
          </a:xfrm>
        </p:spPr>
        <p:txBody>
          <a:bodyPr/>
          <a:lstStyle/>
          <a:p>
            <a:r>
              <a:rPr lang="en-US" i="1" dirty="0"/>
              <a:t>A. Differential-mode current</a:t>
            </a:r>
          </a:p>
          <a:p>
            <a:r>
              <a:rPr lang="en-US" sz="2800" b="1" i="1" dirty="0">
                <a:solidFill>
                  <a:srgbClr val="FFC000"/>
                </a:solidFill>
              </a:rPr>
              <a:t>B. Common-mode current</a:t>
            </a:r>
          </a:p>
          <a:p>
            <a:r>
              <a:rPr lang="en-US" i="1" dirty="0"/>
              <a:t>C. Reactive current only</a:t>
            </a:r>
          </a:p>
          <a:p>
            <a:r>
              <a:rPr lang="en-US" i="1" dirty="0"/>
              <a:t>D. Return current</a:t>
            </a:r>
          </a:p>
        </p:txBody>
      </p:sp>
      <p:sp>
        <p:nvSpPr>
          <p:cNvPr id="4" name="Slide Number Placeholder 3"/>
          <p:cNvSpPr>
            <a:spLocks noGrp="1"/>
          </p:cNvSpPr>
          <p:nvPr>
            <p:ph type="sldNum" sz="quarter" idx="12"/>
          </p:nvPr>
        </p:nvSpPr>
        <p:spPr/>
        <p:txBody>
          <a:bodyPr/>
          <a:lstStyle/>
          <a:p>
            <a:fld id="{5A2483EB-AB9C-40AC-9AA1-C2AD9590A9DB}" type="slidenum">
              <a:rPr lang="en-US" smtClean="0"/>
              <a:t>177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637241589"/>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048000"/>
          </a:xfrm>
        </p:spPr>
        <p:txBody>
          <a:bodyPr/>
          <a:lstStyle/>
          <a:p>
            <a:r>
              <a:rPr lang="en-US" smtClean="0"/>
              <a:t>End of</a:t>
            </a:r>
            <a:br>
              <a:rPr lang="en-US" smtClean="0"/>
            </a:br>
            <a:r>
              <a:rPr lang="en-US" smtClean="0"/>
              <a:t>SUBELEMENT </a:t>
            </a:r>
            <a:r>
              <a:rPr lang="en-US" dirty="0"/>
              <a:t>E4 </a:t>
            </a:r>
          </a:p>
        </p:txBody>
      </p:sp>
      <p:sp>
        <p:nvSpPr>
          <p:cNvPr id="3" name="Subtitle 2"/>
          <p:cNvSpPr>
            <a:spLocks noGrp="1"/>
          </p:cNvSpPr>
          <p:nvPr>
            <p:ph type="subTitle" idx="1"/>
          </p:nvPr>
        </p:nvSpPr>
        <p:spPr>
          <a:xfrm>
            <a:off x="1371600" y="3733800"/>
            <a:ext cx="6400800" cy="2438400"/>
          </a:xfrm>
        </p:spPr>
        <p:txBody>
          <a:bodyPr/>
          <a:lstStyle/>
          <a:p>
            <a:pPr algn="ctr"/>
            <a:r>
              <a:rPr lang="en-US" dirty="0"/>
              <a:t>AMATEUR PRACTICES </a:t>
            </a:r>
            <a:endParaRPr lang="en-US" dirty="0" smtClean="0"/>
          </a:p>
          <a:p>
            <a:pPr algn="ctr"/>
            <a:endParaRPr lang="en-US" dirty="0"/>
          </a:p>
          <a:p>
            <a:r>
              <a:rPr lang="en-US" dirty="0"/>
              <a:t> </a:t>
            </a:r>
          </a:p>
        </p:txBody>
      </p:sp>
      <p:sp>
        <p:nvSpPr>
          <p:cNvPr id="4" name="Footer Placeholder 3"/>
          <p:cNvSpPr>
            <a:spLocks noGrp="1"/>
          </p:cNvSpPr>
          <p:nvPr>
            <p:ph type="ftr" sz="quarter" idx="13"/>
          </p:nvPr>
        </p:nvSpPr>
        <p:spPr/>
        <p:txBody>
          <a:bodyPr/>
          <a:lstStyle/>
          <a:p>
            <a:r>
              <a:rPr lang="en-US" smtClean="0"/>
              <a:t>Amateur Practices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178</a:t>
            </a:fld>
            <a:endParaRPr lang="en-US"/>
          </a:p>
        </p:txBody>
      </p:sp>
    </p:spTree>
    <p:extLst>
      <p:ext uri="{BB962C8B-B14F-4D97-AF65-F5344CB8AC3E}">
        <p14:creationId xmlns:p14="http://schemas.microsoft.com/office/powerpoint/2010/main" val="2095250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E4A07  </a:t>
            </a:r>
            <a:r>
              <a:rPr lang="en-US" dirty="0" smtClean="0">
                <a:latin typeface="Arial Black" panose="020B0A04020102020204" pitchFamily="34" charset="0"/>
              </a:rPr>
              <a:t>  Which </a:t>
            </a:r>
            <a:r>
              <a:rPr lang="en-US" dirty="0">
                <a:latin typeface="Arial Black" panose="020B0A04020102020204" pitchFamily="34" charset="0"/>
              </a:rPr>
              <a:t>of the following is an advantage of using an antenna analyzer compared to an SWR bridge to measure antenna SWR?</a:t>
            </a:r>
          </a:p>
        </p:txBody>
      </p:sp>
      <p:sp>
        <p:nvSpPr>
          <p:cNvPr id="3" name="Subtitle 2"/>
          <p:cNvSpPr>
            <a:spLocks noGrp="1"/>
          </p:cNvSpPr>
          <p:nvPr>
            <p:ph type="subTitle" idx="1"/>
          </p:nvPr>
        </p:nvSpPr>
        <p:spPr/>
        <p:txBody>
          <a:bodyPr/>
          <a:lstStyle/>
          <a:p>
            <a:r>
              <a:rPr lang="en-US" i="1" dirty="0"/>
              <a:t>A. Antenna analyzers automatically tune your antenna for resonance</a:t>
            </a:r>
            <a:endParaRPr lang="en-US" dirty="0"/>
          </a:p>
          <a:p>
            <a:r>
              <a:rPr lang="en-US" i="1" dirty="0"/>
              <a:t>B. Antenna analyzers do not need an external RF source </a:t>
            </a:r>
            <a:endParaRPr lang="en-US" dirty="0"/>
          </a:p>
          <a:p>
            <a:r>
              <a:rPr lang="en-US" i="1" dirty="0"/>
              <a:t>C. Antenna analyzers display a time-varying representation of the modulation envelope</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0843126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E4A07  </a:t>
            </a:r>
            <a:r>
              <a:rPr lang="en-US" dirty="0" smtClean="0">
                <a:latin typeface="Arial Black" panose="020B0A04020102020204" pitchFamily="34" charset="0"/>
              </a:rPr>
              <a:t>  Which </a:t>
            </a:r>
            <a:r>
              <a:rPr lang="en-US" dirty="0">
                <a:latin typeface="Arial Black" panose="020B0A04020102020204" pitchFamily="34" charset="0"/>
              </a:rPr>
              <a:t>of the following is an advantage of using an antenna analyzer compared to an SWR bridge to measure antenna SWR?</a:t>
            </a:r>
          </a:p>
        </p:txBody>
      </p:sp>
      <p:sp>
        <p:nvSpPr>
          <p:cNvPr id="3" name="Subtitle 2"/>
          <p:cNvSpPr>
            <a:spLocks noGrp="1"/>
          </p:cNvSpPr>
          <p:nvPr>
            <p:ph type="subTitle" idx="1"/>
          </p:nvPr>
        </p:nvSpPr>
        <p:spPr/>
        <p:txBody>
          <a:bodyPr/>
          <a:lstStyle/>
          <a:p>
            <a:r>
              <a:rPr lang="en-US" i="1" dirty="0"/>
              <a:t>A. Antenna analyzers automatically tune your antenna for resonance</a:t>
            </a:r>
            <a:endParaRPr lang="en-US" dirty="0"/>
          </a:p>
          <a:p>
            <a:r>
              <a:rPr lang="en-US" sz="2800" b="1" i="1" dirty="0">
                <a:solidFill>
                  <a:srgbClr val="FFC000"/>
                </a:solidFill>
              </a:rPr>
              <a:t>B. Antenna analyzers do not need an external RF source </a:t>
            </a:r>
            <a:endParaRPr lang="en-US" sz="2800" b="1" dirty="0">
              <a:solidFill>
                <a:srgbClr val="FFC000"/>
              </a:solidFill>
            </a:endParaRPr>
          </a:p>
          <a:p>
            <a:r>
              <a:rPr lang="en-US" i="1" dirty="0"/>
              <a:t>C. Antenna analyzers display a time-varying representation of the modulation envelope</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19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953664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3400" y="457200"/>
            <a:ext cx="8153400" cy="5715000"/>
          </a:xfrm>
        </p:spPr>
        <p:txBody>
          <a:bodyPr>
            <a:normAutofit fontScale="77500" lnSpcReduction="20000"/>
          </a:bodyPr>
          <a:lstStyle/>
          <a:p>
            <a:r>
              <a:rPr lang="en-US" sz="2800" b="1" dirty="0">
                <a:solidFill>
                  <a:srgbClr val="FFC000"/>
                </a:solidFill>
              </a:rPr>
              <a:t>E4A Test equipment: </a:t>
            </a:r>
            <a:r>
              <a:rPr lang="en-US" dirty="0"/>
              <a:t>analog and digital instruments; spectrum and network analyzers, antenna analyzers; oscilloscopes</a:t>
            </a:r>
            <a:r>
              <a:rPr lang="en-US" dirty="0" smtClean="0"/>
              <a:t>; </a:t>
            </a:r>
            <a:r>
              <a:rPr lang="en-US" dirty="0"/>
              <a:t>RF </a:t>
            </a:r>
            <a:r>
              <a:rPr lang="en-US" dirty="0" smtClean="0"/>
              <a:t>measurements; computer </a:t>
            </a:r>
            <a:r>
              <a:rPr lang="en-US" dirty="0" err="1" smtClean="0"/>
              <a:t>aidedmeasurements</a:t>
            </a:r>
            <a:endParaRPr lang="en-US" dirty="0"/>
          </a:p>
          <a:p>
            <a:r>
              <a:rPr lang="en-US" dirty="0"/>
              <a:t> </a:t>
            </a:r>
          </a:p>
          <a:p>
            <a:r>
              <a:rPr lang="en-US" sz="2800" b="1" dirty="0">
                <a:solidFill>
                  <a:srgbClr val="FFC000"/>
                </a:solidFill>
              </a:rPr>
              <a:t>E4B Measurement technique and limitations: </a:t>
            </a:r>
            <a:r>
              <a:rPr lang="en-US" dirty="0"/>
              <a:t>instrument accuracy and performance limitations; probes; techniques to minimize errors; measurement of "Q"; instrument </a:t>
            </a:r>
            <a:r>
              <a:rPr lang="en-US" dirty="0" smtClean="0"/>
              <a:t>calibration; S parameters; vector network </a:t>
            </a:r>
            <a:r>
              <a:rPr lang="en-US" dirty="0" err="1" smtClean="0"/>
              <a:t>analyers</a:t>
            </a:r>
            <a:endParaRPr lang="en-US" dirty="0"/>
          </a:p>
          <a:p>
            <a:r>
              <a:rPr lang="en-US" dirty="0"/>
              <a:t> </a:t>
            </a:r>
          </a:p>
          <a:p>
            <a:r>
              <a:rPr lang="en-US" sz="2800" b="1" dirty="0">
                <a:solidFill>
                  <a:srgbClr val="FFC000"/>
                </a:solidFill>
              </a:rPr>
              <a:t>E4C Receiver performance characteristics</a:t>
            </a:r>
            <a:r>
              <a:rPr lang="en-US" dirty="0"/>
              <a:t>, phase noise, </a:t>
            </a:r>
            <a:r>
              <a:rPr lang="en-US" dirty="0" smtClean="0"/>
              <a:t>noise </a:t>
            </a:r>
            <a:r>
              <a:rPr lang="en-US" dirty="0"/>
              <a:t>floor, image rejection, MDS, signal-to-noise-ratio; </a:t>
            </a:r>
            <a:r>
              <a:rPr lang="en-US" dirty="0" smtClean="0"/>
              <a:t>selectivity; </a:t>
            </a:r>
            <a:r>
              <a:rPr lang="en-US" dirty="0" err="1" smtClean="0"/>
              <a:t>effercts</a:t>
            </a:r>
            <a:r>
              <a:rPr lang="en-US" dirty="0" smtClean="0"/>
              <a:t> of SDR receiver non-linearity</a:t>
            </a:r>
            <a:endParaRPr lang="en-US" dirty="0"/>
          </a:p>
          <a:p>
            <a:r>
              <a:rPr lang="en-US" dirty="0"/>
              <a:t> </a:t>
            </a:r>
          </a:p>
          <a:p>
            <a:r>
              <a:rPr lang="en-US" sz="2800" b="1" dirty="0">
                <a:solidFill>
                  <a:srgbClr val="FFC000"/>
                </a:solidFill>
              </a:rPr>
              <a:t>E4D Receiver performance characteristics</a:t>
            </a:r>
            <a:r>
              <a:rPr lang="en-US" dirty="0"/>
              <a:t>, blocking dynamic range, intermodulation and cross-modulation interference; 3rd order intercept; desensitization; </a:t>
            </a:r>
            <a:r>
              <a:rPr lang="en-US" dirty="0" err="1" smtClean="0"/>
              <a:t>preselector</a:t>
            </a:r>
            <a:endParaRPr lang="en-US" dirty="0"/>
          </a:p>
          <a:p>
            <a:r>
              <a:rPr lang="en-US" dirty="0"/>
              <a:t> </a:t>
            </a:r>
          </a:p>
          <a:p>
            <a:r>
              <a:rPr lang="en-US" sz="2800" b="1" dirty="0">
                <a:solidFill>
                  <a:srgbClr val="FFC000"/>
                </a:solidFill>
              </a:rPr>
              <a:t>E4E Noise suppression: </a:t>
            </a:r>
            <a:r>
              <a:rPr lang="en-US" dirty="0"/>
              <a:t>system noise; electrical appliance noise; line noise; locating noise sources; DSP noise reduction; noise </a:t>
            </a:r>
            <a:r>
              <a:rPr lang="en-US" dirty="0" err="1" smtClean="0"/>
              <a:t>blankers</a:t>
            </a:r>
            <a:r>
              <a:rPr lang="en-US" dirty="0" smtClean="0"/>
              <a:t>; grounding for signals</a:t>
            </a:r>
            <a:endParaRPr lang="en-US" dirty="0"/>
          </a:p>
          <a:p>
            <a:endParaRPr lang="en-US" dirty="0"/>
          </a:p>
        </p:txBody>
      </p:sp>
      <p:sp>
        <p:nvSpPr>
          <p:cNvPr id="2" name="Footer Placeholder 1"/>
          <p:cNvSpPr>
            <a:spLocks noGrp="1"/>
          </p:cNvSpPr>
          <p:nvPr>
            <p:ph type="ftr" sz="quarter" idx="13"/>
          </p:nvPr>
        </p:nvSpPr>
        <p:spPr/>
        <p:txBody>
          <a:bodyPr/>
          <a:lstStyle/>
          <a:p>
            <a:r>
              <a:rPr lang="en-US" smtClean="0"/>
              <a:t>Amateur Practices</a:t>
            </a:r>
            <a:endParaRPr lang="en-US"/>
          </a:p>
        </p:txBody>
      </p:sp>
      <p:sp>
        <p:nvSpPr>
          <p:cNvPr id="4" name="Slide Number Placeholder 3"/>
          <p:cNvSpPr>
            <a:spLocks noGrp="1"/>
          </p:cNvSpPr>
          <p:nvPr>
            <p:ph type="sldNum" sz="quarter" idx="12"/>
          </p:nvPr>
        </p:nvSpPr>
        <p:spPr/>
        <p:txBody>
          <a:bodyPr/>
          <a:lstStyle/>
          <a:p>
            <a:fld id="{5A2483EB-AB9C-40AC-9AA1-C2AD9590A9DB}" type="slidenum">
              <a:rPr lang="en-US" smtClean="0"/>
              <a:t>2</a:t>
            </a:fld>
            <a:endParaRPr lang="en-US"/>
          </a:p>
        </p:txBody>
      </p:sp>
    </p:spTree>
    <p:extLst>
      <p:ext uri="{BB962C8B-B14F-4D97-AF65-F5344CB8AC3E}">
        <p14:creationId xmlns:p14="http://schemas.microsoft.com/office/powerpoint/2010/main" val="20181034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E4A08  </a:t>
            </a:r>
            <a:r>
              <a:rPr lang="en-US" dirty="0" smtClean="0">
                <a:latin typeface="Arial Black" panose="020B0A04020102020204" pitchFamily="34" charset="0"/>
              </a:rPr>
              <a:t>  Which </a:t>
            </a:r>
            <a:r>
              <a:rPr lang="en-US" dirty="0">
                <a:latin typeface="Arial Black" panose="020B0A04020102020204" pitchFamily="34" charset="0"/>
              </a:rPr>
              <a:t>of the following </a:t>
            </a:r>
            <a:r>
              <a:rPr lang="en-US" dirty="0" smtClean="0">
                <a:latin typeface="Arial Black" panose="020B0A04020102020204" pitchFamily="34" charset="0"/>
              </a:rPr>
              <a:t>instrument </a:t>
            </a:r>
            <a:r>
              <a:rPr lang="en-US" dirty="0">
                <a:latin typeface="Arial Black" panose="020B0A04020102020204" pitchFamily="34" charset="0"/>
              </a:rPr>
              <a:t>would be best for measuring the SWR of a beam antenna?</a:t>
            </a:r>
          </a:p>
        </p:txBody>
      </p:sp>
      <p:sp>
        <p:nvSpPr>
          <p:cNvPr id="3" name="Subtitle 2"/>
          <p:cNvSpPr>
            <a:spLocks noGrp="1"/>
          </p:cNvSpPr>
          <p:nvPr>
            <p:ph type="subTitle" idx="1"/>
          </p:nvPr>
        </p:nvSpPr>
        <p:spPr/>
        <p:txBody>
          <a:bodyPr/>
          <a:lstStyle/>
          <a:p>
            <a:r>
              <a:rPr lang="en-US" i="1" dirty="0"/>
              <a:t>A. A spectrum analyzer</a:t>
            </a:r>
            <a:endParaRPr lang="en-US" dirty="0"/>
          </a:p>
          <a:p>
            <a:r>
              <a:rPr lang="en-US" i="1" dirty="0"/>
              <a:t>B. A Q meter</a:t>
            </a:r>
            <a:endParaRPr lang="en-US" dirty="0"/>
          </a:p>
          <a:p>
            <a:r>
              <a:rPr lang="en-US" i="1" dirty="0"/>
              <a:t>C. An ohmmeter</a:t>
            </a:r>
            <a:endParaRPr lang="en-US" dirty="0"/>
          </a:p>
          <a:p>
            <a:r>
              <a:rPr lang="en-US" i="1" dirty="0"/>
              <a:t>D. An antenna analyzer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225022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E4A08  </a:t>
            </a:r>
            <a:r>
              <a:rPr lang="en-US" dirty="0" smtClean="0">
                <a:latin typeface="Arial Black" panose="020B0A04020102020204" pitchFamily="34" charset="0"/>
              </a:rPr>
              <a:t>  Which </a:t>
            </a:r>
            <a:r>
              <a:rPr lang="en-US" dirty="0">
                <a:latin typeface="Arial Black" panose="020B0A04020102020204" pitchFamily="34" charset="0"/>
              </a:rPr>
              <a:t>of the following </a:t>
            </a:r>
            <a:r>
              <a:rPr lang="en-US" dirty="0" smtClean="0">
                <a:latin typeface="Arial Black" panose="020B0A04020102020204" pitchFamily="34" charset="0"/>
              </a:rPr>
              <a:t>instrument </a:t>
            </a:r>
            <a:r>
              <a:rPr lang="en-US" dirty="0">
                <a:latin typeface="Arial Black" panose="020B0A04020102020204" pitchFamily="34" charset="0"/>
              </a:rPr>
              <a:t>would be best for measuring the SWR of a beam antenna?</a:t>
            </a:r>
          </a:p>
        </p:txBody>
      </p:sp>
      <p:sp>
        <p:nvSpPr>
          <p:cNvPr id="3" name="Subtitle 2"/>
          <p:cNvSpPr>
            <a:spLocks noGrp="1"/>
          </p:cNvSpPr>
          <p:nvPr>
            <p:ph type="subTitle" idx="1"/>
          </p:nvPr>
        </p:nvSpPr>
        <p:spPr/>
        <p:txBody>
          <a:bodyPr/>
          <a:lstStyle/>
          <a:p>
            <a:r>
              <a:rPr lang="en-US" i="1" dirty="0"/>
              <a:t>A. A spectrum analyzer</a:t>
            </a:r>
            <a:endParaRPr lang="en-US" dirty="0"/>
          </a:p>
          <a:p>
            <a:r>
              <a:rPr lang="en-US" i="1" dirty="0"/>
              <a:t>B. A Q meter</a:t>
            </a:r>
            <a:endParaRPr lang="en-US" dirty="0"/>
          </a:p>
          <a:p>
            <a:r>
              <a:rPr lang="en-US" i="1" dirty="0"/>
              <a:t>C. An ohmmeter</a:t>
            </a:r>
            <a:endParaRPr lang="en-US" dirty="0"/>
          </a:p>
          <a:p>
            <a:r>
              <a:rPr lang="en-US" sz="2800" b="1" i="1" dirty="0">
                <a:solidFill>
                  <a:srgbClr val="FFC000"/>
                </a:solidFill>
              </a:rPr>
              <a:t>D. An antenna analyzer</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21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982280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82000" cy="2209800"/>
          </a:xfrm>
        </p:spPr>
        <p:txBody>
          <a:bodyPr>
            <a:normAutofit fontScale="90000"/>
          </a:bodyPr>
          <a:lstStyle/>
          <a:p>
            <a:r>
              <a:rPr lang="en-US" dirty="0">
                <a:latin typeface="Arial Black" panose="020B0A04020102020204" pitchFamily="34" charset="0"/>
              </a:rPr>
              <a:t>E4A09  </a:t>
            </a:r>
            <a:r>
              <a:rPr lang="en-US" dirty="0" smtClean="0">
                <a:latin typeface="Arial Black" panose="020B0A04020102020204" pitchFamily="34" charset="0"/>
              </a:rPr>
              <a:t>   When </a:t>
            </a:r>
            <a:r>
              <a:rPr lang="en-US" dirty="0">
                <a:latin typeface="Arial Black" panose="020B0A04020102020204" pitchFamily="34" charset="0"/>
              </a:rPr>
              <a:t>using a computer’s soundcard input to digitize signals, what is the highest frequency signal that can be digitized without aliasing?</a:t>
            </a:r>
          </a:p>
        </p:txBody>
      </p:sp>
      <p:sp>
        <p:nvSpPr>
          <p:cNvPr id="3" name="Subtitle 2"/>
          <p:cNvSpPr>
            <a:spLocks noGrp="1"/>
          </p:cNvSpPr>
          <p:nvPr>
            <p:ph type="subTitle" idx="1"/>
          </p:nvPr>
        </p:nvSpPr>
        <p:spPr>
          <a:xfrm>
            <a:off x="685800" y="2438400"/>
            <a:ext cx="8001000" cy="3733800"/>
          </a:xfrm>
        </p:spPr>
        <p:txBody>
          <a:bodyPr>
            <a:normAutofit/>
          </a:bodyPr>
          <a:lstStyle/>
          <a:p>
            <a:r>
              <a:rPr lang="en-US" i="1" dirty="0"/>
              <a:t>A. The same as the sample rate</a:t>
            </a:r>
          </a:p>
          <a:p>
            <a:r>
              <a:rPr lang="en-US" i="1" dirty="0"/>
              <a:t>B. One-half the sample rate</a:t>
            </a:r>
          </a:p>
          <a:p>
            <a:r>
              <a:rPr lang="en-US" i="1" dirty="0"/>
              <a:t>C. One-tenth the sample rate</a:t>
            </a:r>
          </a:p>
          <a:p>
            <a:r>
              <a:rPr lang="en-US" i="1" dirty="0"/>
              <a:t>D. It depends on how the data is stored internally</a:t>
            </a:r>
          </a:p>
        </p:txBody>
      </p:sp>
      <p:sp>
        <p:nvSpPr>
          <p:cNvPr id="4" name="Slide Number Placeholder 3"/>
          <p:cNvSpPr>
            <a:spLocks noGrp="1"/>
          </p:cNvSpPr>
          <p:nvPr>
            <p:ph type="sldNum" sz="quarter" idx="12"/>
          </p:nvPr>
        </p:nvSpPr>
        <p:spPr/>
        <p:txBody>
          <a:bodyPr/>
          <a:lstStyle/>
          <a:p>
            <a:fld id="{5A2483EB-AB9C-40AC-9AA1-C2AD9590A9DB}" type="slidenum">
              <a:rPr lang="en-US" smtClean="0"/>
              <a:t>22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2311694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82000" cy="2209800"/>
          </a:xfrm>
        </p:spPr>
        <p:txBody>
          <a:bodyPr>
            <a:normAutofit fontScale="90000"/>
          </a:bodyPr>
          <a:lstStyle/>
          <a:p>
            <a:r>
              <a:rPr lang="en-US" dirty="0">
                <a:latin typeface="Arial Black" panose="020B0A04020102020204" pitchFamily="34" charset="0"/>
              </a:rPr>
              <a:t>E4A09  </a:t>
            </a:r>
            <a:r>
              <a:rPr lang="en-US" dirty="0" smtClean="0">
                <a:latin typeface="Arial Black" panose="020B0A04020102020204" pitchFamily="34" charset="0"/>
              </a:rPr>
              <a:t>   When </a:t>
            </a:r>
            <a:r>
              <a:rPr lang="en-US" dirty="0">
                <a:latin typeface="Arial Black" panose="020B0A04020102020204" pitchFamily="34" charset="0"/>
              </a:rPr>
              <a:t>using a computer’s soundcard input to digitize signals, what is the highest frequency signal that can be digitized without aliasing?</a:t>
            </a:r>
          </a:p>
        </p:txBody>
      </p:sp>
      <p:sp>
        <p:nvSpPr>
          <p:cNvPr id="3" name="Subtitle 2"/>
          <p:cNvSpPr>
            <a:spLocks noGrp="1"/>
          </p:cNvSpPr>
          <p:nvPr>
            <p:ph type="subTitle" idx="1"/>
          </p:nvPr>
        </p:nvSpPr>
        <p:spPr>
          <a:xfrm>
            <a:off x="685800" y="2438400"/>
            <a:ext cx="8001000" cy="3733800"/>
          </a:xfrm>
        </p:spPr>
        <p:txBody>
          <a:bodyPr>
            <a:normAutofit/>
          </a:bodyPr>
          <a:lstStyle/>
          <a:p>
            <a:r>
              <a:rPr lang="en-US" i="1" dirty="0"/>
              <a:t>A. The same as the sample rate</a:t>
            </a:r>
          </a:p>
          <a:p>
            <a:r>
              <a:rPr lang="en-US" sz="2800" b="1" i="1" dirty="0">
                <a:solidFill>
                  <a:srgbClr val="FFC000"/>
                </a:solidFill>
              </a:rPr>
              <a:t>B. One-half the sample rate</a:t>
            </a:r>
          </a:p>
          <a:p>
            <a:r>
              <a:rPr lang="en-US" i="1" dirty="0"/>
              <a:t>C. One-tenth the sample rate</a:t>
            </a:r>
          </a:p>
          <a:p>
            <a:r>
              <a:rPr lang="en-US" i="1" dirty="0"/>
              <a:t>D. It depends on how the data is stored internally</a:t>
            </a:r>
          </a:p>
        </p:txBody>
      </p:sp>
      <p:sp>
        <p:nvSpPr>
          <p:cNvPr id="4" name="Slide Number Placeholder 3"/>
          <p:cNvSpPr>
            <a:spLocks noGrp="1"/>
          </p:cNvSpPr>
          <p:nvPr>
            <p:ph type="sldNum" sz="quarter" idx="12"/>
          </p:nvPr>
        </p:nvSpPr>
        <p:spPr/>
        <p:txBody>
          <a:bodyPr/>
          <a:lstStyle/>
          <a:p>
            <a:fld id="{5A2483EB-AB9C-40AC-9AA1-C2AD9590A9DB}" type="slidenum">
              <a:rPr lang="en-US" smtClean="0"/>
              <a:t>23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241133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a:bodyPr>
          <a:lstStyle/>
          <a:p>
            <a:r>
              <a:rPr lang="en-US" dirty="0">
                <a:latin typeface="Arial Black" panose="020B0A04020102020204" pitchFamily="34" charset="0"/>
              </a:rPr>
              <a:t>E4A10  </a:t>
            </a:r>
            <a:r>
              <a:rPr lang="en-US" dirty="0" smtClean="0">
                <a:latin typeface="Arial Black" panose="020B0A04020102020204" pitchFamily="34" charset="0"/>
              </a:rPr>
              <a:t>   Which </a:t>
            </a:r>
            <a:r>
              <a:rPr lang="en-US" dirty="0">
                <a:latin typeface="Arial Black" panose="020B0A04020102020204" pitchFamily="34" charset="0"/>
              </a:rPr>
              <a:t>of the following displays multiple digital signal states simultaneously?</a:t>
            </a:r>
          </a:p>
        </p:txBody>
      </p:sp>
      <p:sp>
        <p:nvSpPr>
          <p:cNvPr id="3" name="Subtitle 2"/>
          <p:cNvSpPr>
            <a:spLocks noGrp="1"/>
          </p:cNvSpPr>
          <p:nvPr>
            <p:ph type="subTitle" idx="1"/>
          </p:nvPr>
        </p:nvSpPr>
        <p:spPr>
          <a:xfrm>
            <a:off x="990600" y="2209800"/>
            <a:ext cx="7543800" cy="3962400"/>
          </a:xfrm>
        </p:spPr>
        <p:txBody>
          <a:bodyPr>
            <a:normAutofit/>
          </a:bodyPr>
          <a:lstStyle/>
          <a:p>
            <a:r>
              <a:rPr lang="en-US" i="1" dirty="0"/>
              <a:t>A. Network analyzer</a:t>
            </a:r>
          </a:p>
          <a:p>
            <a:r>
              <a:rPr lang="en-US" i="1" dirty="0"/>
              <a:t>B. Bit error rate tester</a:t>
            </a:r>
          </a:p>
          <a:p>
            <a:r>
              <a:rPr lang="en-US" i="1" dirty="0"/>
              <a:t>C. Modulation monitor</a:t>
            </a:r>
          </a:p>
          <a:p>
            <a:r>
              <a:rPr lang="en-US" i="1" dirty="0"/>
              <a:t>D. Logic analyzer</a:t>
            </a:r>
          </a:p>
        </p:txBody>
      </p:sp>
      <p:sp>
        <p:nvSpPr>
          <p:cNvPr id="4" name="Slide Number Placeholder 3"/>
          <p:cNvSpPr>
            <a:spLocks noGrp="1"/>
          </p:cNvSpPr>
          <p:nvPr>
            <p:ph type="sldNum" sz="quarter" idx="12"/>
          </p:nvPr>
        </p:nvSpPr>
        <p:spPr/>
        <p:txBody>
          <a:bodyPr/>
          <a:lstStyle/>
          <a:p>
            <a:fld id="{5A2483EB-AB9C-40AC-9AA1-C2AD9590A9DB}" type="slidenum">
              <a:rPr lang="en-US" smtClean="0"/>
              <a:t>24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17579408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a:bodyPr>
          <a:lstStyle/>
          <a:p>
            <a:r>
              <a:rPr lang="en-US" dirty="0">
                <a:latin typeface="Arial Black" panose="020B0A04020102020204" pitchFamily="34" charset="0"/>
              </a:rPr>
              <a:t>E4A10  </a:t>
            </a:r>
            <a:r>
              <a:rPr lang="en-US" dirty="0" smtClean="0">
                <a:latin typeface="Arial Black" panose="020B0A04020102020204" pitchFamily="34" charset="0"/>
              </a:rPr>
              <a:t>   Which </a:t>
            </a:r>
            <a:r>
              <a:rPr lang="en-US" dirty="0">
                <a:latin typeface="Arial Black" panose="020B0A04020102020204" pitchFamily="34" charset="0"/>
              </a:rPr>
              <a:t>of the following displays multiple digital signal states simultaneously?</a:t>
            </a:r>
          </a:p>
        </p:txBody>
      </p:sp>
      <p:sp>
        <p:nvSpPr>
          <p:cNvPr id="3" name="Subtitle 2"/>
          <p:cNvSpPr>
            <a:spLocks noGrp="1"/>
          </p:cNvSpPr>
          <p:nvPr>
            <p:ph type="subTitle" idx="1"/>
          </p:nvPr>
        </p:nvSpPr>
        <p:spPr>
          <a:xfrm>
            <a:off x="990600" y="2209800"/>
            <a:ext cx="7543800" cy="3962400"/>
          </a:xfrm>
        </p:spPr>
        <p:txBody>
          <a:bodyPr>
            <a:normAutofit/>
          </a:bodyPr>
          <a:lstStyle/>
          <a:p>
            <a:r>
              <a:rPr lang="en-US" i="1" dirty="0"/>
              <a:t>A. Network analyzer</a:t>
            </a:r>
          </a:p>
          <a:p>
            <a:r>
              <a:rPr lang="en-US" i="1" dirty="0"/>
              <a:t>B. Bit error rate tester</a:t>
            </a:r>
          </a:p>
          <a:p>
            <a:r>
              <a:rPr lang="en-US" i="1" dirty="0"/>
              <a:t>C. Modulation monitor</a:t>
            </a:r>
          </a:p>
          <a:p>
            <a:r>
              <a:rPr lang="en-US" sz="2800" b="1" i="1" dirty="0">
                <a:solidFill>
                  <a:srgbClr val="FFC000"/>
                </a:solidFill>
              </a:rPr>
              <a:t>D. Logic analyzer</a:t>
            </a:r>
          </a:p>
        </p:txBody>
      </p:sp>
      <p:sp>
        <p:nvSpPr>
          <p:cNvPr id="4" name="Slide Number Placeholder 3"/>
          <p:cNvSpPr>
            <a:spLocks noGrp="1"/>
          </p:cNvSpPr>
          <p:nvPr>
            <p:ph type="sldNum" sz="quarter" idx="12"/>
          </p:nvPr>
        </p:nvSpPr>
        <p:spPr/>
        <p:txBody>
          <a:bodyPr/>
          <a:lstStyle/>
          <a:p>
            <a:fld id="{5A2483EB-AB9C-40AC-9AA1-C2AD9590A9DB}" type="slidenum">
              <a:rPr lang="en-US" smtClean="0"/>
              <a:t>25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28741983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E4A11    Which </a:t>
            </a:r>
            <a:r>
              <a:rPr lang="en-US" dirty="0">
                <a:latin typeface="Arial Black" panose="020B0A04020102020204" pitchFamily="34" charset="0"/>
              </a:rPr>
              <a:t>of the following is good practice when using an oscilloscope probe?</a:t>
            </a:r>
          </a:p>
        </p:txBody>
      </p:sp>
      <p:sp>
        <p:nvSpPr>
          <p:cNvPr id="3" name="Subtitle 2"/>
          <p:cNvSpPr>
            <a:spLocks noGrp="1"/>
          </p:cNvSpPr>
          <p:nvPr>
            <p:ph type="subTitle" idx="1"/>
          </p:nvPr>
        </p:nvSpPr>
        <p:spPr>
          <a:xfrm>
            <a:off x="457200" y="1981200"/>
            <a:ext cx="8229600" cy="4191000"/>
          </a:xfrm>
        </p:spPr>
        <p:txBody>
          <a:bodyPr/>
          <a:lstStyle/>
          <a:p>
            <a:r>
              <a:rPr lang="en-US" i="1" dirty="0"/>
              <a:t>A. Keep the signal ground connection of the probe as short as possible</a:t>
            </a:r>
            <a:endParaRPr lang="en-US" dirty="0"/>
          </a:p>
          <a:p>
            <a:r>
              <a:rPr lang="en-US" i="1" dirty="0"/>
              <a:t>B. Never use a high impedance probe to measure a low impedance circuit</a:t>
            </a:r>
            <a:endParaRPr lang="en-US" dirty="0"/>
          </a:p>
          <a:p>
            <a:r>
              <a:rPr lang="en-US" i="1" dirty="0"/>
              <a:t>C. Never use a DC-coupled probe to measure an AC circuit</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5312814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E4A11    Which </a:t>
            </a:r>
            <a:r>
              <a:rPr lang="en-US" dirty="0">
                <a:latin typeface="Arial Black" panose="020B0A04020102020204" pitchFamily="34" charset="0"/>
              </a:rPr>
              <a:t>of the following is good practice when using an oscilloscope probe?</a:t>
            </a:r>
          </a:p>
        </p:txBody>
      </p:sp>
      <p:sp>
        <p:nvSpPr>
          <p:cNvPr id="3" name="Subtitle 2"/>
          <p:cNvSpPr>
            <a:spLocks noGrp="1"/>
          </p:cNvSpPr>
          <p:nvPr>
            <p:ph type="subTitle" idx="1"/>
          </p:nvPr>
        </p:nvSpPr>
        <p:spPr>
          <a:xfrm>
            <a:off x="457200" y="1981200"/>
            <a:ext cx="8229600" cy="4191000"/>
          </a:xfrm>
        </p:spPr>
        <p:txBody>
          <a:bodyPr/>
          <a:lstStyle/>
          <a:p>
            <a:r>
              <a:rPr lang="en-US" b="1" dirty="0">
                <a:solidFill>
                  <a:srgbClr val="FFC000"/>
                </a:solidFill>
              </a:rPr>
              <a:t>A. Keep the signal ground connection of the probe as short as possible</a:t>
            </a:r>
          </a:p>
          <a:p>
            <a:r>
              <a:rPr lang="en-US" i="1" dirty="0"/>
              <a:t>B. Never use a high impedance probe to measure a low impedance circuit</a:t>
            </a:r>
            <a:endParaRPr lang="en-US" dirty="0"/>
          </a:p>
          <a:p>
            <a:r>
              <a:rPr lang="en-US" i="1" dirty="0"/>
              <a:t>C. Never use a DC-coupled probe to measure an AC circuit</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82707976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2819400"/>
          </a:xfrm>
        </p:spPr>
        <p:txBody>
          <a:bodyPr>
            <a:normAutofit/>
          </a:bodyPr>
          <a:lstStyle/>
          <a:p>
            <a:r>
              <a:rPr lang="en-US" dirty="0">
                <a:latin typeface="Arial Black" panose="020B0A04020102020204" pitchFamily="34" charset="0"/>
              </a:rPr>
              <a:t> </a:t>
            </a:r>
            <a:r>
              <a:rPr lang="en-US" dirty="0" smtClean="0">
                <a:latin typeface="Arial Black" panose="020B0A04020102020204" pitchFamily="34" charset="0"/>
              </a:rPr>
              <a:t>E4A12    Which </a:t>
            </a:r>
            <a:r>
              <a:rPr lang="en-US" dirty="0">
                <a:latin typeface="Arial Black" panose="020B0A04020102020204" pitchFamily="34" charset="0"/>
              </a:rPr>
              <a:t>of the following procedures is an important precaution to follow when connecting a spectrum analyzer to a transmitter output?</a:t>
            </a:r>
          </a:p>
        </p:txBody>
      </p:sp>
      <p:sp>
        <p:nvSpPr>
          <p:cNvPr id="3" name="Subtitle 2"/>
          <p:cNvSpPr>
            <a:spLocks noGrp="1"/>
          </p:cNvSpPr>
          <p:nvPr>
            <p:ph type="subTitle" idx="1"/>
          </p:nvPr>
        </p:nvSpPr>
        <p:spPr>
          <a:xfrm>
            <a:off x="685800" y="2743200"/>
            <a:ext cx="7848600" cy="3352800"/>
          </a:xfrm>
        </p:spPr>
        <p:txBody>
          <a:bodyPr/>
          <a:lstStyle/>
          <a:p>
            <a:r>
              <a:rPr lang="en-US" i="1" dirty="0"/>
              <a:t>A. Use high quality double shielded coaxial cables to reduce signal losses</a:t>
            </a:r>
            <a:endParaRPr lang="en-US" dirty="0"/>
          </a:p>
          <a:p>
            <a:r>
              <a:rPr lang="en-US" i="1" dirty="0">
                <a:solidFill>
                  <a:schemeClr val="bg1"/>
                </a:solidFill>
              </a:rPr>
              <a:t>B. Attenuate the transmitter output going to the spectrum analyzer</a:t>
            </a:r>
            <a:endParaRPr lang="en-US" dirty="0">
              <a:solidFill>
                <a:schemeClr val="bg1"/>
              </a:solidFill>
            </a:endParaRPr>
          </a:p>
          <a:p>
            <a:r>
              <a:rPr lang="en-US" i="1" dirty="0"/>
              <a:t>C. Match the antenna to the load</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9540966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2819400"/>
          </a:xfrm>
        </p:spPr>
        <p:txBody>
          <a:bodyPr>
            <a:normAutofit/>
          </a:bodyPr>
          <a:lstStyle/>
          <a:p>
            <a:r>
              <a:rPr lang="en-US" dirty="0">
                <a:latin typeface="Arial Black" panose="020B0A04020102020204" pitchFamily="34" charset="0"/>
              </a:rPr>
              <a:t> </a:t>
            </a:r>
            <a:r>
              <a:rPr lang="en-US" dirty="0" smtClean="0">
                <a:latin typeface="Arial Black" panose="020B0A04020102020204" pitchFamily="34" charset="0"/>
              </a:rPr>
              <a:t>E4A12    Which </a:t>
            </a:r>
            <a:r>
              <a:rPr lang="en-US" dirty="0">
                <a:latin typeface="Arial Black" panose="020B0A04020102020204" pitchFamily="34" charset="0"/>
              </a:rPr>
              <a:t>of the following procedures is an important precaution to follow when connecting a spectrum analyzer to a transmitter output?</a:t>
            </a:r>
          </a:p>
        </p:txBody>
      </p:sp>
      <p:sp>
        <p:nvSpPr>
          <p:cNvPr id="3" name="Subtitle 2"/>
          <p:cNvSpPr>
            <a:spLocks noGrp="1"/>
          </p:cNvSpPr>
          <p:nvPr>
            <p:ph type="subTitle" idx="1"/>
          </p:nvPr>
        </p:nvSpPr>
        <p:spPr>
          <a:xfrm>
            <a:off x="685800" y="2743200"/>
            <a:ext cx="7848600" cy="3352800"/>
          </a:xfrm>
        </p:spPr>
        <p:txBody>
          <a:bodyPr/>
          <a:lstStyle/>
          <a:p>
            <a:r>
              <a:rPr lang="en-US" i="1" dirty="0"/>
              <a:t>A. Use high quality double shielded coaxial cables to reduce signal losses</a:t>
            </a:r>
            <a:endParaRPr lang="en-US" dirty="0"/>
          </a:p>
          <a:p>
            <a:r>
              <a:rPr lang="en-US" sz="2800" b="1" i="1" dirty="0">
                <a:solidFill>
                  <a:srgbClr val="FFC000"/>
                </a:solidFill>
              </a:rPr>
              <a:t>B. Attenuate the transmitter output going to the spectrum analyzer</a:t>
            </a:r>
            <a:endParaRPr lang="en-US" sz="2800" b="1" dirty="0">
              <a:solidFill>
                <a:srgbClr val="FFC000"/>
              </a:solidFill>
            </a:endParaRPr>
          </a:p>
          <a:p>
            <a:r>
              <a:rPr lang="en-US" i="1" dirty="0"/>
              <a:t>C. Match the antenna to the load</a:t>
            </a:r>
            <a:endParaRPr lang="en-US" dirty="0"/>
          </a:p>
          <a:p>
            <a:r>
              <a:rPr lang="en-US" i="1" dirty="0"/>
              <a:t>D. All of these choices are correct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29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graphicFrame>
        <p:nvGraphicFramePr>
          <p:cNvPr id="6" name="Diagram 5"/>
          <p:cNvGraphicFramePr/>
          <p:nvPr>
            <p:extLst>
              <p:ext uri="{D42A27DB-BD31-4B8C-83A1-F6EECF244321}">
                <p14:modId xmlns:p14="http://schemas.microsoft.com/office/powerpoint/2010/main" val="1723399505"/>
              </p:ext>
            </p:extLst>
          </p:nvPr>
        </p:nvGraphicFramePr>
        <p:xfrm>
          <a:off x="1524000" y="5105400"/>
          <a:ext cx="6096000" cy="167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98129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42988" y="4402931"/>
            <a:ext cx="2590800" cy="914400"/>
          </a:xfrm>
        </p:spPr>
        <p:txBody>
          <a:bodyPr/>
          <a:lstStyle/>
          <a:p>
            <a:r>
              <a:rPr lang="en-US" b="1" dirty="0"/>
              <a:t>Oscilloscope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455068"/>
            <a:ext cx="3609976" cy="1947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424361"/>
            <a:ext cx="3491313" cy="21795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le 1"/>
          <p:cNvSpPr txBox="1">
            <a:spLocks/>
          </p:cNvSpPr>
          <p:nvPr/>
        </p:nvSpPr>
        <p:spPr>
          <a:xfrm>
            <a:off x="5181600" y="4603938"/>
            <a:ext cx="35814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3200" kern="1200">
                <a:solidFill>
                  <a:schemeClr val="bg1">
                    <a:lumMod val="95000"/>
                    <a:lumOff val="5000"/>
                  </a:schemeClr>
                </a:solidFill>
                <a:latin typeface="Impact" panose="020B0806030902050204" pitchFamily="34" charset="0"/>
                <a:ea typeface="+mj-ea"/>
                <a:cs typeface="+mj-cs"/>
              </a:defRPr>
            </a:lvl1pPr>
          </a:lstStyle>
          <a:p>
            <a:r>
              <a:rPr lang="en-US" b="1" dirty="0"/>
              <a:t>Spectrum Analyzer</a:t>
            </a:r>
            <a:endParaRPr lang="en-US" dirty="0"/>
          </a:p>
        </p:txBody>
      </p:sp>
      <p:sp>
        <p:nvSpPr>
          <p:cNvPr id="11" name="Title 1"/>
          <p:cNvSpPr txBox="1">
            <a:spLocks/>
          </p:cNvSpPr>
          <p:nvPr/>
        </p:nvSpPr>
        <p:spPr>
          <a:xfrm>
            <a:off x="2514600" y="457200"/>
            <a:ext cx="4038600" cy="914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lang="en-US" sz="3200" kern="1200">
                <a:solidFill>
                  <a:schemeClr val="bg1">
                    <a:lumMod val="95000"/>
                    <a:lumOff val="5000"/>
                  </a:schemeClr>
                </a:solidFill>
                <a:latin typeface="Impact" panose="020B0806030902050204" pitchFamily="34" charset="0"/>
                <a:ea typeface="+mj-ea"/>
                <a:cs typeface="+mj-cs"/>
              </a:defRPr>
            </a:lvl1pPr>
          </a:lstStyle>
          <a:p>
            <a:r>
              <a:rPr lang="en-US" b="1" dirty="0" smtClean="0"/>
              <a:t>The Scoop on Scopes</a:t>
            </a:r>
            <a:endParaRPr lang="en-US" dirty="0"/>
          </a:p>
        </p:txBody>
      </p:sp>
    </p:spTree>
    <p:extLst>
      <p:ext uri="{BB962C8B-B14F-4D97-AF65-F5344CB8AC3E}">
        <p14:creationId xmlns:p14="http://schemas.microsoft.com/office/powerpoint/2010/main" val="13739364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E4A13    How </a:t>
            </a:r>
            <a:r>
              <a:rPr lang="en-US" dirty="0">
                <a:latin typeface="Arial Black" panose="020B0A04020102020204" pitchFamily="34" charset="0"/>
              </a:rPr>
              <a:t>is the compensation of an oscilloscope probe typically adjusted?</a:t>
            </a:r>
          </a:p>
        </p:txBody>
      </p:sp>
      <p:sp>
        <p:nvSpPr>
          <p:cNvPr id="3" name="Subtitle 2"/>
          <p:cNvSpPr>
            <a:spLocks noGrp="1"/>
          </p:cNvSpPr>
          <p:nvPr>
            <p:ph type="subTitle" idx="1"/>
          </p:nvPr>
        </p:nvSpPr>
        <p:spPr>
          <a:xfrm>
            <a:off x="609600" y="2133600"/>
            <a:ext cx="7924800" cy="3657600"/>
          </a:xfrm>
        </p:spPr>
        <p:txBody>
          <a:bodyPr>
            <a:normAutofit lnSpcReduction="10000"/>
          </a:bodyPr>
          <a:lstStyle/>
          <a:p>
            <a:r>
              <a:rPr lang="en-US" i="1" dirty="0"/>
              <a:t>A. A square wave is displayed and the probe is adjusted until the horizontal portions of the displayed wave are as nearly flat as possible</a:t>
            </a:r>
            <a:endParaRPr lang="en-US" dirty="0"/>
          </a:p>
          <a:p>
            <a:r>
              <a:rPr lang="en-US" i="1" dirty="0"/>
              <a:t>B. A high frequency sine wave is displayed and the probe is adjusted for maximum amplitude</a:t>
            </a:r>
            <a:endParaRPr lang="en-US" dirty="0"/>
          </a:p>
          <a:p>
            <a:r>
              <a:rPr lang="en-US" i="1" dirty="0"/>
              <a:t>C. A frequency standard is displayed and the probe is adjusted until the deflection time is accurate</a:t>
            </a:r>
            <a:endParaRPr lang="en-US" dirty="0"/>
          </a:p>
          <a:p>
            <a:r>
              <a:rPr lang="en-US" i="1" dirty="0"/>
              <a:t>D. A DC voltage standard is displayed and the probe is adjusted until the displayed voltage is accurate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830968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E4A13    How </a:t>
            </a:r>
            <a:r>
              <a:rPr lang="en-US" dirty="0">
                <a:latin typeface="Arial Black" panose="020B0A04020102020204" pitchFamily="34" charset="0"/>
              </a:rPr>
              <a:t>is the compensation of an oscilloscope probe typically adjusted?</a:t>
            </a:r>
          </a:p>
        </p:txBody>
      </p:sp>
      <p:sp>
        <p:nvSpPr>
          <p:cNvPr id="3" name="Subtitle 2"/>
          <p:cNvSpPr>
            <a:spLocks noGrp="1"/>
          </p:cNvSpPr>
          <p:nvPr>
            <p:ph type="subTitle" idx="1"/>
          </p:nvPr>
        </p:nvSpPr>
        <p:spPr>
          <a:xfrm>
            <a:off x="609600" y="2133600"/>
            <a:ext cx="7924800" cy="3657600"/>
          </a:xfrm>
        </p:spPr>
        <p:txBody>
          <a:bodyPr>
            <a:normAutofit fontScale="92500"/>
          </a:bodyPr>
          <a:lstStyle/>
          <a:p>
            <a:r>
              <a:rPr lang="en-US" sz="2800" b="1" dirty="0">
                <a:solidFill>
                  <a:srgbClr val="FFC000"/>
                </a:solidFill>
              </a:rPr>
              <a:t>A. A square wave is displayed and the probe is adjusted until the horizontal portions of the displayed wave are as nearly flat as possible</a:t>
            </a:r>
          </a:p>
          <a:p>
            <a:r>
              <a:rPr lang="en-US" i="1" dirty="0"/>
              <a:t>B. A high frequency sine wave is displayed and the probe is adjusted for maximum amplitude</a:t>
            </a:r>
            <a:endParaRPr lang="en-US" dirty="0"/>
          </a:p>
          <a:p>
            <a:r>
              <a:rPr lang="en-US" i="1" dirty="0"/>
              <a:t>C. A frequency standard is displayed and the probe is adjusted until the deflection time is accurate</a:t>
            </a:r>
            <a:endParaRPr lang="en-US" dirty="0"/>
          </a:p>
          <a:p>
            <a:r>
              <a:rPr lang="en-US" i="1" dirty="0"/>
              <a:t>D. A DC voltage standard is displayed and the probe is adjusted until the displayed voltage is accurate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919889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a:bodyPr>
          <a:lstStyle/>
          <a:p>
            <a:r>
              <a:rPr lang="en-US" dirty="0">
                <a:latin typeface="Arial Black" panose="020B0A04020102020204" pitchFamily="34" charset="0"/>
              </a:rPr>
              <a:t>E4A14  </a:t>
            </a:r>
            <a:r>
              <a:rPr lang="en-US" dirty="0" smtClean="0">
                <a:latin typeface="Arial Black" panose="020B0A04020102020204" pitchFamily="34" charset="0"/>
              </a:rPr>
              <a:t>   What </a:t>
            </a:r>
            <a:r>
              <a:rPr lang="en-US" dirty="0">
                <a:latin typeface="Arial Black" panose="020B0A04020102020204" pitchFamily="34" charset="0"/>
              </a:rPr>
              <a:t>is the purpose of the </a:t>
            </a:r>
            <a:r>
              <a:rPr lang="en-US" dirty="0" err="1">
                <a:latin typeface="Arial Black" panose="020B0A04020102020204" pitchFamily="34" charset="0"/>
              </a:rPr>
              <a:t>prescaler</a:t>
            </a:r>
            <a:r>
              <a:rPr lang="en-US" dirty="0">
                <a:latin typeface="Arial Black" panose="020B0A04020102020204" pitchFamily="34" charset="0"/>
              </a:rPr>
              <a:t> function on a frequency counter?</a:t>
            </a:r>
          </a:p>
        </p:txBody>
      </p:sp>
      <p:sp>
        <p:nvSpPr>
          <p:cNvPr id="3" name="Subtitle 2"/>
          <p:cNvSpPr>
            <a:spLocks noGrp="1"/>
          </p:cNvSpPr>
          <p:nvPr>
            <p:ph type="subTitle" idx="1"/>
          </p:nvPr>
        </p:nvSpPr>
        <p:spPr>
          <a:xfrm>
            <a:off x="609600" y="1752600"/>
            <a:ext cx="7924800" cy="4419600"/>
          </a:xfrm>
        </p:spPr>
        <p:txBody>
          <a:bodyPr>
            <a:normAutofit/>
          </a:bodyPr>
          <a:lstStyle/>
          <a:p>
            <a:r>
              <a:rPr lang="en-US" i="1" dirty="0"/>
              <a:t>A. It amplifies low level signals for more accurate counting</a:t>
            </a:r>
          </a:p>
          <a:p>
            <a:r>
              <a:rPr lang="en-US" i="1" dirty="0"/>
              <a:t>B. It multiplies a higher frequency signal so a low-frequency counter can display the operating frequency</a:t>
            </a:r>
          </a:p>
          <a:p>
            <a:r>
              <a:rPr lang="en-US" i="1" dirty="0"/>
              <a:t>C. It prevents oscillation in a low-frequency counter circuit</a:t>
            </a:r>
          </a:p>
          <a:p>
            <a:r>
              <a:rPr lang="en-US" i="1" dirty="0"/>
              <a:t>D. It divides a higher frequency signal so a low-frequency counter can display the input frequency</a:t>
            </a:r>
          </a:p>
        </p:txBody>
      </p:sp>
      <p:sp>
        <p:nvSpPr>
          <p:cNvPr id="4" name="Slide Number Placeholder 3"/>
          <p:cNvSpPr>
            <a:spLocks noGrp="1"/>
          </p:cNvSpPr>
          <p:nvPr>
            <p:ph type="sldNum" sz="quarter" idx="12"/>
          </p:nvPr>
        </p:nvSpPr>
        <p:spPr/>
        <p:txBody>
          <a:bodyPr/>
          <a:lstStyle/>
          <a:p>
            <a:fld id="{5A2483EB-AB9C-40AC-9AA1-C2AD9590A9DB}" type="slidenum">
              <a:rPr lang="en-US" smtClean="0"/>
              <a:t>32</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40020811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a:bodyPr>
          <a:lstStyle/>
          <a:p>
            <a:r>
              <a:rPr lang="en-US" dirty="0">
                <a:latin typeface="Arial Black" panose="020B0A04020102020204" pitchFamily="34" charset="0"/>
              </a:rPr>
              <a:t>E4A14  </a:t>
            </a:r>
            <a:r>
              <a:rPr lang="en-US" dirty="0" smtClean="0">
                <a:latin typeface="Arial Black" panose="020B0A04020102020204" pitchFamily="34" charset="0"/>
              </a:rPr>
              <a:t>   What </a:t>
            </a:r>
            <a:r>
              <a:rPr lang="en-US" dirty="0">
                <a:latin typeface="Arial Black" panose="020B0A04020102020204" pitchFamily="34" charset="0"/>
              </a:rPr>
              <a:t>is the purpose of the </a:t>
            </a:r>
            <a:r>
              <a:rPr lang="en-US" dirty="0" err="1">
                <a:latin typeface="Arial Black" panose="020B0A04020102020204" pitchFamily="34" charset="0"/>
              </a:rPr>
              <a:t>prescaler</a:t>
            </a:r>
            <a:r>
              <a:rPr lang="en-US" dirty="0">
                <a:latin typeface="Arial Black" panose="020B0A04020102020204" pitchFamily="34" charset="0"/>
              </a:rPr>
              <a:t> function on a frequency counter?</a:t>
            </a:r>
          </a:p>
        </p:txBody>
      </p:sp>
      <p:sp>
        <p:nvSpPr>
          <p:cNvPr id="3" name="Subtitle 2"/>
          <p:cNvSpPr>
            <a:spLocks noGrp="1"/>
          </p:cNvSpPr>
          <p:nvPr>
            <p:ph type="subTitle" idx="1"/>
          </p:nvPr>
        </p:nvSpPr>
        <p:spPr>
          <a:xfrm>
            <a:off x="609600" y="1752600"/>
            <a:ext cx="7924800" cy="4419600"/>
          </a:xfrm>
        </p:spPr>
        <p:txBody>
          <a:bodyPr>
            <a:normAutofit/>
          </a:bodyPr>
          <a:lstStyle/>
          <a:p>
            <a:r>
              <a:rPr lang="en-US" i="1" dirty="0"/>
              <a:t>A. It amplifies low level signals for more accurate counting</a:t>
            </a:r>
          </a:p>
          <a:p>
            <a:r>
              <a:rPr lang="en-US" i="1" dirty="0"/>
              <a:t>B. It multiplies a higher frequency signal so a low-frequency counter can display the operating frequency</a:t>
            </a:r>
          </a:p>
          <a:p>
            <a:r>
              <a:rPr lang="en-US" i="1" dirty="0"/>
              <a:t>C. It prevents oscillation in a low-frequency counter circuit</a:t>
            </a:r>
          </a:p>
          <a:p>
            <a:r>
              <a:rPr lang="en-US" sz="2800" b="1" i="1" dirty="0">
                <a:solidFill>
                  <a:srgbClr val="FFC000"/>
                </a:solidFill>
              </a:rPr>
              <a:t>D. It divides a higher frequency signal so a low-frequency counter can display the input frequency</a:t>
            </a:r>
          </a:p>
        </p:txBody>
      </p:sp>
      <p:sp>
        <p:nvSpPr>
          <p:cNvPr id="4" name="Slide Number Placeholder 3"/>
          <p:cNvSpPr>
            <a:spLocks noGrp="1"/>
          </p:cNvSpPr>
          <p:nvPr>
            <p:ph type="sldNum" sz="quarter" idx="12"/>
          </p:nvPr>
        </p:nvSpPr>
        <p:spPr/>
        <p:txBody>
          <a:bodyPr/>
          <a:lstStyle/>
          <a:p>
            <a:fld id="{5A2483EB-AB9C-40AC-9AA1-C2AD9590A9DB}" type="slidenum">
              <a:rPr lang="en-US" smtClean="0"/>
              <a:t>33</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19651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a:bodyPr>
          <a:lstStyle/>
          <a:p>
            <a:r>
              <a:rPr lang="en-US" dirty="0">
                <a:latin typeface="Arial Black" panose="020B0A04020102020204" pitchFamily="34" charset="0"/>
              </a:rPr>
              <a:t>E4A15  </a:t>
            </a:r>
            <a:r>
              <a:rPr lang="en-US" dirty="0" smtClean="0">
                <a:latin typeface="Arial Black" panose="020B0A04020102020204" pitchFamily="34" charset="0"/>
              </a:rPr>
              <a:t>   What </a:t>
            </a:r>
            <a:r>
              <a:rPr lang="en-US" dirty="0">
                <a:latin typeface="Arial Black" panose="020B0A04020102020204" pitchFamily="34" charset="0"/>
              </a:rPr>
              <a:t>is an advantage of a period-measuring frequency counter over a direct-count type?</a:t>
            </a:r>
          </a:p>
        </p:txBody>
      </p:sp>
      <p:sp>
        <p:nvSpPr>
          <p:cNvPr id="3" name="Subtitle 2"/>
          <p:cNvSpPr>
            <a:spLocks noGrp="1"/>
          </p:cNvSpPr>
          <p:nvPr>
            <p:ph type="subTitle" idx="1"/>
          </p:nvPr>
        </p:nvSpPr>
        <p:spPr>
          <a:xfrm>
            <a:off x="609600" y="2133600"/>
            <a:ext cx="7924800" cy="4038600"/>
          </a:xfrm>
        </p:spPr>
        <p:txBody>
          <a:bodyPr>
            <a:normAutofit/>
          </a:bodyPr>
          <a:lstStyle/>
          <a:p>
            <a:r>
              <a:rPr lang="en-US" i="1" dirty="0"/>
              <a:t>A. It can run on battery power for remote measurements</a:t>
            </a:r>
          </a:p>
          <a:p>
            <a:r>
              <a:rPr lang="en-US" i="1" dirty="0"/>
              <a:t>B. It does not require an expensive high-precision time base</a:t>
            </a:r>
          </a:p>
          <a:p>
            <a:r>
              <a:rPr lang="en-US" i="1" dirty="0"/>
              <a:t>C. It provides improved resolution of low-frequency signals within a comparable time period</a:t>
            </a:r>
          </a:p>
          <a:p>
            <a:r>
              <a:rPr lang="en-US" i="1" dirty="0"/>
              <a:t>D. It can directly measure the modulation index of an FM transmitter</a:t>
            </a:r>
          </a:p>
        </p:txBody>
      </p:sp>
      <p:sp>
        <p:nvSpPr>
          <p:cNvPr id="4" name="Slide Number Placeholder 3"/>
          <p:cNvSpPr>
            <a:spLocks noGrp="1"/>
          </p:cNvSpPr>
          <p:nvPr>
            <p:ph type="sldNum" sz="quarter" idx="12"/>
          </p:nvPr>
        </p:nvSpPr>
        <p:spPr/>
        <p:txBody>
          <a:bodyPr/>
          <a:lstStyle/>
          <a:p>
            <a:fld id="{5A2483EB-AB9C-40AC-9AA1-C2AD9590A9DB}" type="slidenum">
              <a:rPr lang="en-US" smtClean="0"/>
              <a:t>34</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252976912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a:bodyPr>
          <a:lstStyle/>
          <a:p>
            <a:r>
              <a:rPr lang="en-US" dirty="0">
                <a:latin typeface="Arial Black" panose="020B0A04020102020204" pitchFamily="34" charset="0"/>
              </a:rPr>
              <a:t>E4A15  </a:t>
            </a:r>
            <a:r>
              <a:rPr lang="en-US" dirty="0" smtClean="0">
                <a:latin typeface="Arial Black" panose="020B0A04020102020204" pitchFamily="34" charset="0"/>
              </a:rPr>
              <a:t>   What </a:t>
            </a:r>
            <a:r>
              <a:rPr lang="en-US" dirty="0">
                <a:latin typeface="Arial Black" panose="020B0A04020102020204" pitchFamily="34" charset="0"/>
              </a:rPr>
              <a:t>is an advantage of a period-measuring frequency counter over a direct-count type?</a:t>
            </a:r>
          </a:p>
        </p:txBody>
      </p:sp>
      <p:sp>
        <p:nvSpPr>
          <p:cNvPr id="3" name="Subtitle 2"/>
          <p:cNvSpPr>
            <a:spLocks noGrp="1"/>
          </p:cNvSpPr>
          <p:nvPr>
            <p:ph type="subTitle" idx="1"/>
          </p:nvPr>
        </p:nvSpPr>
        <p:spPr>
          <a:xfrm>
            <a:off x="609600" y="2133600"/>
            <a:ext cx="7924800" cy="4038600"/>
          </a:xfrm>
        </p:spPr>
        <p:txBody>
          <a:bodyPr>
            <a:normAutofit/>
          </a:bodyPr>
          <a:lstStyle/>
          <a:p>
            <a:r>
              <a:rPr lang="en-US" i="1" dirty="0"/>
              <a:t>A. It can run on battery power for remote measurements</a:t>
            </a:r>
          </a:p>
          <a:p>
            <a:r>
              <a:rPr lang="en-US" i="1" dirty="0"/>
              <a:t>B. It does not require an expensive high-precision time base</a:t>
            </a:r>
          </a:p>
          <a:p>
            <a:r>
              <a:rPr lang="en-US" sz="2800" b="1" i="1" dirty="0">
                <a:solidFill>
                  <a:srgbClr val="FFC000"/>
                </a:solidFill>
              </a:rPr>
              <a:t>C. It provides improved resolution of low-frequency signals within a comparable time period</a:t>
            </a:r>
          </a:p>
          <a:p>
            <a:r>
              <a:rPr lang="en-US" i="1" dirty="0"/>
              <a:t>D. It can directly measure the modulation index of an FM transmitter</a:t>
            </a:r>
          </a:p>
        </p:txBody>
      </p:sp>
      <p:sp>
        <p:nvSpPr>
          <p:cNvPr id="4" name="Slide Number Placeholder 3"/>
          <p:cNvSpPr>
            <a:spLocks noGrp="1"/>
          </p:cNvSpPr>
          <p:nvPr>
            <p:ph type="sldNum" sz="quarter" idx="12"/>
          </p:nvPr>
        </p:nvSpPr>
        <p:spPr/>
        <p:txBody>
          <a:bodyPr/>
          <a:lstStyle/>
          <a:p>
            <a:fld id="{5A2483EB-AB9C-40AC-9AA1-C2AD9590A9DB}" type="slidenum">
              <a:rPr lang="en-US" smtClean="0"/>
              <a:t>35</a:t>
            </a:fld>
            <a:endParaRPr lang="en-US"/>
          </a:p>
        </p:txBody>
      </p:sp>
      <p:sp>
        <p:nvSpPr>
          <p:cNvPr id="5" name="Footer Placeholder 4"/>
          <p:cNvSpPr>
            <a:spLocks noGrp="1"/>
          </p:cNvSpPr>
          <p:nvPr>
            <p:ph type="ftr" sz="quarter" idx="13"/>
          </p:nvPr>
        </p:nvSpPr>
        <p:spPr/>
        <p:txBody>
          <a:bodyPr/>
          <a:lstStyle/>
          <a:p>
            <a:r>
              <a:rPr lang="en-US" smtClean="0"/>
              <a:t>Practical Circuits</a:t>
            </a:r>
            <a:endParaRPr lang="en-US"/>
          </a:p>
        </p:txBody>
      </p:sp>
    </p:spTree>
    <p:extLst>
      <p:ext uri="{BB962C8B-B14F-4D97-AF65-F5344CB8AC3E}">
        <p14:creationId xmlns:p14="http://schemas.microsoft.com/office/powerpoint/2010/main" val="372998873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E4B Measurement </a:t>
            </a:r>
            <a:r>
              <a:rPr lang="en-US" dirty="0" smtClean="0">
                <a:latin typeface="Arial Black" panose="020B0A04020102020204" pitchFamily="34" charset="0"/>
              </a:rPr>
              <a:t>technique </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pPr algn="ctr"/>
            <a:r>
              <a:rPr lang="en-US" dirty="0" smtClean="0"/>
              <a:t>And limitations; instrument accuracy </a:t>
            </a:r>
            <a:r>
              <a:rPr lang="en-US" dirty="0"/>
              <a:t>and performance limitations; probes; techniques to minimize errors; measurement of </a:t>
            </a:r>
            <a:r>
              <a:rPr lang="en-US" dirty="0" smtClean="0"/>
              <a:t>“Q”; </a:t>
            </a:r>
            <a:r>
              <a:rPr lang="en-US" dirty="0"/>
              <a:t>instrument </a:t>
            </a:r>
            <a:r>
              <a:rPr lang="en-US" dirty="0" smtClean="0"/>
              <a:t>calibration; S parameters; </a:t>
            </a:r>
            <a:r>
              <a:rPr lang="en-US" dirty="0" err="1" smtClean="0"/>
              <a:t>vectornetwork</a:t>
            </a:r>
            <a:r>
              <a:rPr lang="en-US" dirty="0" smtClean="0"/>
              <a:t> analyzers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4156757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E4B01  </a:t>
            </a:r>
            <a:r>
              <a:rPr lang="en-US" dirty="0" smtClean="0">
                <a:latin typeface="Arial Black" panose="020B0A04020102020204" pitchFamily="34" charset="0"/>
              </a:rPr>
              <a:t>  Which </a:t>
            </a:r>
            <a:r>
              <a:rPr lang="en-US" dirty="0">
                <a:latin typeface="Arial Black" panose="020B0A04020102020204" pitchFamily="34" charset="0"/>
              </a:rPr>
              <a:t>of the following factors most affects the accuracy of a frequency counter?</a:t>
            </a:r>
          </a:p>
        </p:txBody>
      </p:sp>
      <p:sp>
        <p:nvSpPr>
          <p:cNvPr id="3" name="Subtitle 2"/>
          <p:cNvSpPr>
            <a:spLocks noGrp="1"/>
          </p:cNvSpPr>
          <p:nvPr>
            <p:ph type="subTitle" idx="1"/>
          </p:nvPr>
        </p:nvSpPr>
        <p:spPr/>
        <p:txBody>
          <a:bodyPr/>
          <a:lstStyle/>
          <a:p>
            <a:r>
              <a:rPr lang="en-US" i="1" dirty="0"/>
              <a:t>A. Input attenuator accuracy</a:t>
            </a:r>
            <a:endParaRPr lang="en-US" dirty="0"/>
          </a:p>
          <a:p>
            <a:r>
              <a:rPr lang="en-US" i="1" dirty="0"/>
              <a:t>B. Time base accuracy</a:t>
            </a:r>
            <a:endParaRPr lang="en-US" dirty="0"/>
          </a:p>
          <a:p>
            <a:r>
              <a:rPr lang="en-US" i="1" dirty="0"/>
              <a:t>C. Decade divider accuracy</a:t>
            </a:r>
            <a:endParaRPr lang="en-US" dirty="0"/>
          </a:p>
          <a:p>
            <a:r>
              <a:rPr lang="en-US" i="1" dirty="0"/>
              <a:t>D. Temperature coefficient of the logic</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97505450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E4B01  </a:t>
            </a:r>
            <a:r>
              <a:rPr lang="en-US" dirty="0" smtClean="0">
                <a:latin typeface="Arial Black" panose="020B0A04020102020204" pitchFamily="34" charset="0"/>
              </a:rPr>
              <a:t>  Which </a:t>
            </a:r>
            <a:r>
              <a:rPr lang="en-US" dirty="0">
                <a:latin typeface="Arial Black" panose="020B0A04020102020204" pitchFamily="34" charset="0"/>
              </a:rPr>
              <a:t>of the following factors most affects the accuracy of a frequency counter?</a:t>
            </a:r>
          </a:p>
        </p:txBody>
      </p:sp>
      <p:sp>
        <p:nvSpPr>
          <p:cNvPr id="3" name="Subtitle 2"/>
          <p:cNvSpPr>
            <a:spLocks noGrp="1"/>
          </p:cNvSpPr>
          <p:nvPr>
            <p:ph type="subTitle" idx="1"/>
          </p:nvPr>
        </p:nvSpPr>
        <p:spPr/>
        <p:txBody>
          <a:bodyPr/>
          <a:lstStyle/>
          <a:p>
            <a:r>
              <a:rPr lang="en-US" i="1" dirty="0"/>
              <a:t>A. Input attenuator accuracy</a:t>
            </a:r>
            <a:endParaRPr lang="en-US" dirty="0"/>
          </a:p>
          <a:p>
            <a:r>
              <a:rPr lang="en-US" sz="2800" b="1" i="1" dirty="0">
                <a:solidFill>
                  <a:srgbClr val="FFC000"/>
                </a:solidFill>
              </a:rPr>
              <a:t>B. Time base accuracy</a:t>
            </a:r>
            <a:endParaRPr lang="en-US" sz="2800" b="1" dirty="0">
              <a:solidFill>
                <a:srgbClr val="FFC000"/>
              </a:solidFill>
            </a:endParaRPr>
          </a:p>
          <a:p>
            <a:r>
              <a:rPr lang="en-US" i="1" dirty="0"/>
              <a:t>C. Decade divider accuracy</a:t>
            </a:r>
            <a:endParaRPr lang="en-US" dirty="0"/>
          </a:p>
          <a:p>
            <a:r>
              <a:rPr lang="en-US" i="1" dirty="0"/>
              <a:t>D. Temperature coefficient of the logic</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495800"/>
            <a:ext cx="4781550" cy="1781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00450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E4B02    What </a:t>
            </a:r>
            <a:r>
              <a:rPr lang="en-US" dirty="0">
                <a:latin typeface="Arial Black" panose="020B0A04020102020204" pitchFamily="34" charset="0"/>
              </a:rPr>
              <a:t>is an advantage of using a bridge circuit to measure impedance?</a:t>
            </a:r>
          </a:p>
        </p:txBody>
      </p:sp>
      <p:sp>
        <p:nvSpPr>
          <p:cNvPr id="3" name="Subtitle 2"/>
          <p:cNvSpPr>
            <a:spLocks noGrp="1"/>
          </p:cNvSpPr>
          <p:nvPr>
            <p:ph type="subTitle" idx="1"/>
          </p:nvPr>
        </p:nvSpPr>
        <p:spPr>
          <a:xfrm>
            <a:off x="609600" y="1828800"/>
            <a:ext cx="8001000" cy="4343400"/>
          </a:xfrm>
        </p:spPr>
        <p:txBody>
          <a:bodyPr/>
          <a:lstStyle/>
          <a:p>
            <a:r>
              <a:rPr lang="en-US" i="1" dirty="0"/>
              <a:t>A. It provides an excellent match under all conditions</a:t>
            </a:r>
            <a:endParaRPr lang="en-US" dirty="0"/>
          </a:p>
          <a:p>
            <a:r>
              <a:rPr lang="en-US" i="1" dirty="0"/>
              <a:t>B. It is relatively immune to drift in the signal generator source</a:t>
            </a:r>
            <a:endParaRPr lang="en-US" dirty="0"/>
          </a:p>
          <a:p>
            <a:r>
              <a:rPr lang="en-US" i="1" dirty="0"/>
              <a:t>C. </a:t>
            </a:r>
            <a:r>
              <a:rPr lang="en-US" i="1" dirty="0" smtClean="0"/>
              <a:t>It is  very precise in obtaining a signal null</a:t>
            </a:r>
            <a:endParaRPr lang="en-US" dirty="0"/>
          </a:p>
          <a:p>
            <a:r>
              <a:rPr lang="en-US" i="1" dirty="0"/>
              <a:t>D. It can display results directly in Smith chart format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39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907406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E4A01    Which </a:t>
            </a:r>
            <a:r>
              <a:rPr lang="en-US" dirty="0">
                <a:latin typeface="Arial Black" panose="020B0A04020102020204" pitchFamily="34" charset="0"/>
              </a:rPr>
              <a:t>of the following parameter determines the bandwidth of a digital or computer-based oscilloscope?</a:t>
            </a:r>
          </a:p>
        </p:txBody>
      </p:sp>
      <p:sp>
        <p:nvSpPr>
          <p:cNvPr id="3" name="Subtitle 2"/>
          <p:cNvSpPr>
            <a:spLocks noGrp="1"/>
          </p:cNvSpPr>
          <p:nvPr>
            <p:ph type="subTitle" idx="1"/>
          </p:nvPr>
        </p:nvSpPr>
        <p:spPr>
          <a:xfrm>
            <a:off x="990600" y="2590800"/>
            <a:ext cx="7696200" cy="3581400"/>
          </a:xfrm>
        </p:spPr>
        <p:txBody>
          <a:bodyPr>
            <a:normAutofit/>
          </a:bodyPr>
          <a:lstStyle/>
          <a:p>
            <a:r>
              <a:rPr lang="en-US" i="1" dirty="0"/>
              <a:t>A. Input capacitance</a:t>
            </a:r>
          </a:p>
          <a:p>
            <a:r>
              <a:rPr lang="en-US" i="1" dirty="0"/>
              <a:t>B. Input impedance</a:t>
            </a:r>
          </a:p>
          <a:p>
            <a:r>
              <a:rPr lang="en-US" i="1" dirty="0"/>
              <a:t>C. Sampling rate</a:t>
            </a:r>
          </a:p>
          <a:p>
            <a:r>
              <a:rPr lang="en-US" i="1" dirty="0"/>
              <a:t>D. Sample resolution</a:t>
            </a:r>
          </a:p>
        </p:txBody>
      </p:sp>
      <p:sp>
        <p:nvSpPr>
          <p:cNvPr id="4" name="Footer Placeholder 3"/>
          <p:cNvSpPr>
            <a:spLocks noGrp="1"/>
          </p:cNvSpPr>
          <p:nvPr>
            <p:ph type="ftr" sz="quarter" idx="13"/>
          </p:nvPr>
        </p:nvSpPr>
        <p:spPr/>
        <p:txBody>
          <a:bodyPr/>
          <a:lstStyle/>
          <a:p>
            <a:r>
              <a:rPr lang="en-US" smtClean="0"/>
              <a:t>Amateur Practices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4</a:t>
            </a:fld>
            <a:endParaRPr lang="en-US"/>
          </a:p>
        </p:txBody>
      </p:sp>
    </p:spTree>
    <p:extLst>
      <p:ext uri="{BB962C8B-B14F-4D97-AF65-F5344CB8AC3E}">
        <p14:creationId xmlns:p14="http://schemas.microsoft.com/office/powerpoint/2010/main" val="269668334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E4B02    What </a:t>
            </a:r>
            <a:r>
              <a:rPr lang="en-US" dirty="0">
                <a:latin typeface="Arial Black" panose="020B0A04020102020204" pitchFamily="34" charset="0"/>
              </a:rPr>
              <a:t>is an advantage of using a bridge circuit to measure impedance?</a:t>
            </a:r>
          </a:p>
        </p:txBody>
      </p:sp>
      <p:sp>
        <p:nvSpPr>
          <p:cNvPr id="3" name="Subtitle 2"/>
          <p:cNvSpPr>
            <a:spLocks noGrp="1"/>
          </p:cNvSpPr>
          <p:nvPr>
            <p:ph type="subTitle" idx="1"/>
          </p:nvPr>
        </p:nvSpPr>
        <p:spPr>
          <a:xfrm>
            <a:off x="609600" y="1828800"/>
            <a:ext cx="8001000" cy="4343400"/>
          </a:xfrm>
        </p:spPr>
        <p:txBody>
          <a:bodyPr/>
          <a:lstStyle/>
          <a:p>
            <a:r>
              <a:rPr lang="en-US" i="1" dirty="0"/>
              <a:t>A. It provides an excellent match under all conditions</a:t>
            </a:r>
            <a:endParaRPr lang="en-US" dirty="0"/>
          </a:p>
          <a:p>
            <a:r>
              <a:rPr lang="en-US" i="1" dirty="0"/>
              <a:t>B. It is relatively immune to drift in the signal generator source</a:t>
            </a:r>
            <a:endParaRPr lang="en-US" dirty="0"/>
          </a:p>
          <a:p>
            <a:r>
              <a:rPr lang="en-US" sz="3200" b="1" i="1" dirty="0">
                <a:solidFill>
                  <a:srgbClr val="FFC000"/>
                </a:solidFill>
              </a:rPr>
              <a:t>C. It is  very precise in obtaining a signal null</a:t>
            </a:r>
            <a:endParaRPr lang="en-US" sz="3200" b="1" dirty="0">
              <a:solidFill>
                <a:srgbClr val="FFC000"/>
              </a:solidFill>
            </a:endParaRPr>
          </a:p>
          <a:p>
            <a:r>
              <a:rPr lang="en-US" i="1" dirty="0" smtClean="0"/>
              <a:t>D</a:t>
            </a:r>
            <a:r>
              <a:rPr lang="en-US" i="1" dirty="0"/>
              <a:t>. It can display results directly in Smith chart format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795198"/>
            <a:ext cx="2030837"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99126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82000" cy="2590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E4B03  </a:t>
            </a:r>
            <a:r>
              <a:rPr lang="en-US" dirty="0" smtClean="0">
                <a:latin typeface="Arial Black" panose="020B0A04020102020204" pitchFamily="34" charset="0"/>
              </a:rPr>
              <a:t>  If </a:t>
            </a:r>
            <a:r>
              <a:rPr lang="en-US" dirty="0">
                <a:latin typeface="Arial Black" panose="020B0A04020102020204" pitchFamily="34" charset="0"/>
              </a:rPr>
              <a:t>a frequency counter with a specified accuracy of +/- 1.0 ppm reads 146,520,000 Hz, what is the most the actual frequency being measured could differ from the reading?</a:t>
            </a:r>
          </a:p>
        </p:txBody>
      </p:sp>
      <p:sp>
        <p:nvSpPr>
          <p:cNvPr id="3" name="Subtitle 2"/>
          <p:cNvSpPr>
            <a:spLocks noGrp="1"/>
          </p:cNvSpPr>
          <p:nvPr>
            <p:ph type="subTitle" idx="1"/>
          </p:nvPr>
        </p:nvSpPr>
        <p:spPr>
          <a:xfrm>
            <a:off x="1371600" y="2819400"/>
            <a:ext cx="6400800" cy="3352800"/>
          </a:xfrm>
        </p:spPr>
        <p:txBody>
          <a:bodyPr/>
          <a:lstStyle/>
          <a:p>
            <a:r>
              <a:rPr lang="en-US" i="1" dirty="0"/>
              <a:t>A. 165.2 Hz</a:t>
            </a:r>
            <a:endParaRPr lang="en-US" dirty="0"/>
          </a:p>
          <a:p>
            <a:r>
              <a:rPr lang="en-US" i="1" dirty="0"/>
              <a:t>B. 14.652 kHz</a:t>
            </a:r>
            <a:endParaRPr lang="en-US" dirty="0"/>
          </a:p>
          <a:p>
            <a:r>
              <a:rPr lang="en-US" i="1" dirty="0"/>
              <a:t>C. 146.52 Hz</a:t>
            </a:r>
            <a:endParaRPr lang="en-US" dirty="0"/>
          </a:p>
          <a:p>
            <a:r>
              <a:rPr lang="en-US" i="1" dirty="0"/>
              <a:t>D. 1.4652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6674343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534400" cy="2590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E4B03  </a:t>
            </a:r>
            <a:r>
              <a:rPr lang="en-US" dirty="0" smtClean="0">
                <a:latin typeface="Arial Black" panose="020B0A04020102020204" pitchFamily="34" charset="0"/>
              </a:rPr>
              <a:t>  If </a:t>
            </a:r>
            <a:r>
              <a:rPr lang="en-US" dirty="0">
                <a:latin typeface="Arial Black" panose="020B0A04020102020204" pitchFamily="34" charset="0"/>
              </a:rPr>
              <a:t>a frequency counter with a specified accuracy of +/- 1.0 ppm reads 146,520,000 Hz, what is the most the actual frequency being measured could differ from the reading?</a:t>
            </a:r>
          </a:p>
        </p:txBody>
      </p:sp>
      <p:sp>
        <p:nvSpPr>
          <p:cNvPr id="3" name="Subtitle 2"/>
          <p:cNvSpPr>
            <a:spLocks noGrp="1"/>
          </p:cNvSpPr>
          <p:nvPr>
            <p:ph type="subTitle" idx="1"/>
          </p:nvPr>
        </p:nvSpPr>
        <p:spPr>
          <a:xfrm>
            <a:off x="1371600" y="2819400"/>
            <a:ext cx="6400800" cy="3352800"/>
          </a:xfrm>
        </p:spPr>
        <p:txBody>
          <a:bodyPr/>
          <a:lstStyle/>
          <a:p>
            <a:r>
              <a:rPr lang="en-US" i="1" dirty="0"/>
              <a:t>A. 165.2 Hz</a:t>
            </a:r>
            <a:endParaRPr lang="en-US" dirty="0"/>
          </a:p>
          <a:p>
            <a:r>
              <a:rPr lang="en-US" i="1" dirty="0"/>
              <a:t>B. 14.652 kHz</a:t>
            </a:r>
            <a:endParaRPr lang="en-US" dirty="0"/>
          </a:p>
          <a:p>
            <a:r>
              <a:rPr lang="en-US" sz="2800" b="1" i="1" dirty="0">
                <a:solidFill>
                  <a:srgbClr val="FFC000"/>
                </a:solidFill>
              </a:rPr>
              <a:t>C. 146.52 Hz</a:t>
            </a:r>
            <a:endParaRPr lang="en-US" sz="2800" b="1" dirty="0">
              <a:solidFill>
                <a:srgbClr val="FFC000"/>
              </a:solidFill>
            </a:endParaRPr>
          </a:p>
          <a:p>
            <a:r>
              <a:rPr lang="en-US" i="1" dirty="0"/>
              <a:t>D. 1.4652 MHz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
        <p:nvSpPr>
          <p:cNvPr id="6" name="TextBox 5"/>
          <p:cNvSpPr txBox="1"/>
          <p:nvPr/>
        </p:nvSpPr>
        <p:spPr>
          <a:xfrm>
            <a:off x="4541520" y="3337560"/>
            <a:ext cx="4038600" cy="830997"/>
          </a:xfrm>
          <a:prstGeom prst="rect">
            <a:avLst/>
          </a:prstGeom>
          <a:noFill/>
        </p:spPr>
        <p:txBody>
          <a:bodyPr wrap="square" rtlCol="0">
            <a:spAutoFit/>
          </a:bodyPr>
          <a:lstStyle/>
          <a:p>
            <a:r>
              <a:rPr lang="en-US" sz="2400" b="1" u="sng" dirty="0" smtClean="0">
                <a:solidFill>
                  <a:srgbClr val="FFFF00"/>
                </a:solidFill>
              </a:rPr>
              <a:t>146.520.000 * 1</a:t>
            </a:r>
            <a:r>
              <a:rPr lang="en-US" sz="2400" b="1" dirty="0" smtClean="0">
                <a:solidFill>
                  <a:srgbClr val="FFFF00"/>
                </a:solidFill>
              </a:rPr>
              <a:t>  =  146.52</a:t>
            </a:r>
          </a:p>
          <a:p>
            <a:r>
              <a:rPr lang="en-US" sz="2400" b="1" dirty="0" smtClean="0">
                <a:solidFill>
                  <a:srgbClr val="FFFF00"/>
                </a:solidFill>
              </a:rPr>
              <a:t>    1,000,000</a:t>
            </a:r>
            <a:endParaRPr lang="en-US" sz="2400" b="1" dirty="0">
              <a:solidFill>
                <a:srgbClr val="FFFF00"/>
              </a:solidFill>
            </a:endParaRPr>
          </a:p>
        </p:txBody>
      </p:sp>
    </p:spTree>
    <p:extLst>
      <p:ext uri="{BB962C8B-B14F-4D97-AF65-F5344CB8AC3E}">
        <p14:creationId xmlns:p14="http://schemas.microsoft.com/office/powerpoint/2010/main" val="4386097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E4B04  </a:t>
            </a:r>
            <a:r>
              <a:rPr lang="en-US" dirty="0" smtClean="0">
                <a:latin typeface="Arial Black" panose="020B0A04020102020204" pitchFamily="34" charset="0"/>
              </a:rPr>
              <a:t>  If </a:t>
            </a:r>
            <a:r>
              <a:rPr lang="en-US" dirty="0">
                <a:latin typeface="Arial Black" panose="020B0A04020102020204" pitchFamily="34" charset="0"/>
              </a:rPr>
              <a:t>a frequency counter with a specified accuracy of +/- 0.1 ppm reads 146,520,000 Hz, what is the most the actual frequency being measured could differ from the reading?</a:t>
            </a:r>
          </a:p>
        </p:txBody>
      </p:sp>
      <p:sp>
        <p:nvSpPr>
          <p:cNvPr id="3" name="Subtitle 2"/>
          <p:cNvSpPr>
            <a:spLocks noGrp="1"/>
          </p:cNvSpPr>
          <p:nvPr>
            <p:ph type="subTitle" idx="1"/>
          </p:nvPr>
        </p:nvSpPr>
        <p:spPr>
          <a:xfrm>
            <a:off x="1371600" y="2895600"/>
            <a:ext cx="6400800" cy="3276600"/>
          </a:xfrm>
        </p:spPr>
        <p:txBody>
          <a:bodyPr/>
          <a:lstStyle/>
          <a:p>
            <a:r>
              <a:rPr lang="en-US" i="1" dirty="0"/>
              <a:t>A. 14.652 Hz</a:t>
            </a:r>
            <a:endParaRPr lang="en-US" dirty="0"/>
          </a:p>
          <a:p>
            <a:r>
              <a:rPr lang="en-US" i="1" dirty="0"/>
              <a:t>B. 0.1 MHz</a:t>
            </a:r>
            <a:endParaRPr lang="en-US" dirty="0"/>
          </a:p>
          <a:p>
            <a:r>
              <a:rPr lang="en-US" i="1" dirty="0"/>
              <a:t>C. 1.4652 Hz</a:t>
            </a:r>
            <a:endParaRPr lang="en-US" dirty="0"/>
          </a:p>
          <a:p>
            <a:r>
              <a:rPr lang="en-US" i="1" dirty="0"/>
              <a:t>D. 1.4652 kHz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6314804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E4B04  </a:t>
            </a:r>
            <a:r>
              <a:rPr lang="en-US" dirty="0" smtClean="0">
                <a:latin typeface="Arial Black" panose="020B0A04020102020204" pitchFamily="34" charset="0"/>
              </a:rPr>
              <a:t>  If </a:t>
            </a:r>
            <a:r>
              <a:rPr lang="en-US" dirty="0">
                <a:latin typeface="Arial Black" panose="020B0A04020102020204" pitchFamily="34" charset="0"/>
              </a:rPr>
              <a:t>a frequency counter with a specified accuracy of +/- 0.1 ppm reads 146,520,000 Hz, what is the most the actual frequency being measured could differ from the reading?</a:t>
            </a:r>
          </a:p>
        </p:txBody>
      </p:sp>
      <p:sp>
        <p:nvSpPr>
          <p:cNvPr id="3" name="Subtitle 2"/>
          <p:cNvSpPr>
            <a:spLocks noGrp="1"/>
          </p:cNvSpPr>
          <p:nvPr>
            <p:ph type="subTitle" idx="1"/>
          </p:nvPr>
        </p:nvSpPr>
        <p:spPr>
          <a:xfrm>
            <a:off x="1371600" y="2895600"/>
            <a:ext cx="6400800" cy="3276600"/>
          </a:xfrm>
        </p:spPr>
        <p:txBody>
          <a:bodyPr/>
          <a:lstStyle/>
          <a:p>
            <a:r>
              <a:rPr lang="en-US" sz="2800" b="1" i="1" dirty="0">
                <a:solidFill>
                  <a:srgbClr val="FFC000"/>
                </a:solidFill>
              </a:rPr>
              <a:t>A. 14.652 Hz</a:t>
            </a:r>
            <a:endParaRPr lang="en-US" sz="2800" b="1" dirty="0">
              <a:solidFill>
                <a:srgbClr val="FFC000"/>
              </a:solidFill>
            </a:endParaRPr>
          </a:p>
          <a:p>
            <a:r>
              <a:rPr lang="en-US" i="1" dirty="0"/>
              <a:t>B. 0.1 MHz</a:t>
            </a:r>
            <a:endParaRPr lang="en-US" dirty="0"/>
          </a:p>
          <a:p>
            <a:r>
              <a:rPr lang="en-US" i="1" dirty="0"/>
              <a:t>C. 1.4652 Hz</a:t>
            </a:r>
            <a:endParaRPr lang="en-US" dirty="0"/>
          </a:p>
          <a:p>
            <a:r>
              <a:rPr lang="en-US" i="1" dirty="0"/>
              <a:t>D. 1.4652 kHz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
        <p:nvSpPr>
          <p:cNvPr id="6" name="TextBox 5"/>
          <p:cNvSpPr txBox="1"/>
          <p:nvPr/>
        </p:nvSpPr>
        <p:spPr>
          <a:xfrm>
            <a:off x="4541520" y="3337560"/>
            <a:ext cx="4038600" cy="830997"/>
          </a:xfrm>
          <a:prstGeom prst="rect">
            <a:avLst/>
          </a:prstGeom>
          <a:noFill/>
        </p:spPr>
        <p:txBody>
          <a:bodyPr wrap="square" rtlCol="0">
            <a:spAutoFit/>
          </a:bodyPr>
          <a:lstStyle/>
          <a:p>
            <a:r>
              <a:rPr lang="en-US" sz="2400" b="1" u="sng" dirty="0" smtClean="0">
                <a:solidFill>
                  <a:srgbClr val="FFFF00"/>
                </a:solidFill>
              </a:rPr>
              <a:t>146.520.000</a:t>
            </a:r>
            <a:r>
              <a:rPr lang="en-US" sz="2400" b="1" dirty="0" smtClean="0">
                <a:solidFill>
                  <a:srgbClr val="FFFF00"/>
                </a:solidFill>
              </a:rPr>
              <a:t>  * 0.1  =   14 . 652</a:t>
            </a:r>
          </a:p>
          <a:p>
            <a:r>
              <a:rPr lang="en-US" sz="2400" b="1" dirty="0" smtClean="0">
                <a:solidFill>
                  <a:srgbClr val="FFFF00"/>
                </a:solidFill>
              </a:rPr>
              <a:t>   1,000,000</a:t>
            </a:r>
            <a:endParaRPr lang="en-US" sz="2400" b="1" dirty="0">
              <a:solidFill>
                <a:srgbClr val="FFFF00"/>
              </a:solidFill>
            </a:endParaRPr>
          </a:p>
        </p:txBody>
      </p:sp>
    </p:spTree>
    <p:extLst>
      <p:ext uri="{BB962C8B-B14F-4D97-AF65-F5344CB8AC3E}">
        <p14:creationId xmlns:p14="http://schemas.microsoft.com/office/powerpoint/2010/main" val="6793276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0"/>
            <a:ext cx="8458200" cy="2743200"/>
          </a:xfrm>
        </p:spPr>
        <p:txBody>
          <a:bodyPr>
            <a:normAutofit fontScale="90000"/>
          </a:bodyPr>
          <a:lstStyle/>
          <a:p>
            <a:r>
              <a:rPr lang="en-US" dirty="0">
                <a:latin typeface="Arial Black" panose="020B0A04020102020204" pitchFamily="34" charset="0"/>
              </a:rPr>
              <a:t>E4B05  </a:t>
            </a:r>
            <a:r>
              <a:rPr lang="en-US" dirty="0" smtClean="0">
                <a:latin typeface="Arial Black" panose="020B0A04020102020204" pitchFamily="34" charset="0"/>
              </a:rPr>
              <a:t>  If </a:t>
            </a:r>
            <a:r>
              <a:rPr lang="en-US" dirty="0">
                <a:latin typeface="Arial Black" panose="020B0A04020102020204" pitchFamily="34" charset="0"/>
              </a:rPr>
              <a:t>a frequency counter with a specified accuracy of +/- 10 ppm reads 146,520,000 Hz, what is the most the actual frequency being measured could differ from the reading?</a:t>
            </a:r>
          </a:p>
        </p:txBody>
      </p:sp>
      <p:sp>
        <p:nvSpPr>
          <p:cNvPr id="3" name="Subtitle 2"/>
          <p:cNvSpPr>
            <a:spLocks noGrp="1"/>
          </p:cNvSpPr>
          <p:nvPr>
            <p:ph type="subTitle" idx="1"/>
          </p:nvPr>
        </p:nvSpPr>
        <p:spPr>
          <a:xfrm>
            <a:off x="1371600" y="2819400"/>
            <a:ext cx="6400800" cy="3352800"/>
          </a:xfrm>
        </p:spPr>
        <p:txBody>
          <a:bodyPr/>
          <a:lstStyle/>
          <a:p>
            <a:r>
              <a:rPr lang="en-US" i="1" dirty="0"/>
              <a:t>A. 146.52 Hz</a:t>
            </a:r>
            <a:endParaRPr lang="en-US" dirty="0"/>
          </a:p>
          <a:p>
            <a:r>
              <a:rPr lang="en-US" i="1" dirty="0"/>
              <a:t>B. 10 Hz</a:t>
            </a:r>
            <a:endParaRPr lang="en-US" dirty="0"/>
          </a:p>
          <a:p>
            <a:r>
              <a:rPr lang="en-US" i="1" dirty="0"/>
              <a:t>C. 146.52 kHz</a:t>
            </a:r>
            <a:endParaRPr lang="en-US" dirty="0"/>
          </a:p>
          <a:p>
            <a:r>
              <a:rPr lang="en-US" i="1" dirty="0"/>
              <a:t>D. 1465.20 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6781604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 y="0"/>
            <a:ext cx="86106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E4B05  </a:t>
            </a:r>
            <a:r>
              <a:rPr lang="en-US" dirty="0" smtClean="0">
                <a:latin typeface="Arial Black" panose="020B0A04020102020204" pitchFamily="34" charset="0"/>
              </a:rPr>
              <a:t>  If </a:t>
            </a:r>
            <a:r>
              <a:rPr lang="en-US" dirty="0">
                <a:latin typeface="Arial Black" panose="020B0A04020102020204" pitchFamily="34" charset="0"/>
              </a:rPr>
              <a:t>a frequency counter with a specified accuracy of +/- 10 ppm reads 146,520,000 Hz, what is the most the actual frequency being measured could differ from the reading?</a:t>
            </a:r>
          </a:p>
        </p:txBody>
      </p:sp>
      <p:sp>
        <p:nvSpPr>
          <p:cNvPr id="3" name="Subtitle 2"/>
          <p:cNvSpPr>
            <a:spLocks noGrp="1"/>
          </p:cNvSpPr>
          <p:nvPr>
            <p:ph type="subTitle" idx="1"/>
          </p:nvPr>
        </p:nvSpPr>
        <p:spPr>
          <a:xfrm>
            <a:off x="1371600" y="2819400"/>
            <a:ext cx="6400800" cy="3352800"/>
          </a:xfrm>
        </p:spPr>
        <p:txBody>
          <a:bodyPr/>
          <a:lstStyle/>
          <a:p>
            <a:r>
              <a:rPr lang="en-US" i="1" dirty="0"/>
              <a:t>A. 146.52 Hz</a:t>
            </a:r>
            <a:endParaRPr lang="en-US" dirty="0"/>
          </a:p>
          <a:p>
            <a:r>
              <a:rPr lang="en-US" i="1" dirty="0"/>
              <a:t>B. 10 Hz</a:t>
            </a:r>
            <a:endParaRPr lang="en-US" dirty="0"/>
          </a:p>
          <a:p>
            <a:r>
              <a:rPr lang="en-US" i="1" dirty="0"/>
              <a:t>C. 146.52 kHz</a:t>
            </a:r>
            <a:endParaRPr lang="en-US" dirty="0"/>
          </a:p>
          <a:p>
            <a:r>
              <a:rPr lang="en-US" sz="2800" i="1" dirty="0">
                <a:solidFill>
                  <a:schemeClr val="bg1"/>
                </a:solidFill>
              </a:rPr>
              <a:t>D. 1465.20 Hz</a:t>
            </a:r>
            <a:endParaRPr lang="en-US" sz="2800" dirty="0">
              <a:solidFill>
                <a:schemeClr val="bg1"/>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1416721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220" y="0"/>
            <a:ext cx="8610600" cy="22860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E4B05  </a:t>
            </a:r>
            <a:r>
              <a:rPr lang="en-US" dirty="0" smtClean="0">
                <a:latin typeface="Arial Black" panose="020B0A04020102020204" pitchFamily="34" charset="0"/>
              </a:rPr>
              <a:t>  If </a:t>
            </a:r>
            <a:r>
              <a:rPr lang="en-US" dirty="0">
                <a:latin typeface="Arial Black" panose="020B0A04020102020204" pitchFamily="34" charset="0"/>
              </a:rPr>
              <a:t>a frequency counter with a specified accuracy of +/- 10 ppm reads 146,520,000 Hz, what is the most the actual frequency being measured could differ from the reading?</a:t>
            </a:r>
          </a:p>
        </p:txBody>
      </p:sp>
      <p:sp>
        <p:nvSpPr>
          <p:cNvPr id="3" name="Subtitle 2"/>
          <p:cNvSpPr>
            <a:spLocks noGrp="1"/>
          </p:cNvSpPr>
          <p:nvPr>
            <p:ph type="subTitle" idx="1"/>
          </p:nvPr>
        </p:nvSpPr>
        <p:spPr>
          <a:xfrm>
            <a:off x="1371600" y="2819400"/>
            <a:ext cx="6400800" cy="3352800"/>
          </a:xfrm>
        </p:spPr>
        <p:txBody>
          <a:bodyPr/>
          <a:lstStyle/>
          <a:p>
            <a:r>
              <a:rPr lang="en-US" i="1" dirty="0"/>
              <a:t>A. 146.52 Hz</a:t>
            </a:r>
            <a:endParaRPr lang="en-US" dirty="0"/>
          </a:p>
          <a:p>
            <a:r>
              <a:rPr lang="en-US" i="1" dirty="0"/>
              <a:t>B. 10 Hz</a:t>
            </a:r>
            <a:endParaRPr lang="en-US" dirty="0"/>
          </a:p>
          <a:p>
            <a:r>
              <a:rPr lang="en-US" i="1" dirty="0"/>
              <a:t>C. 146.52 kHz</a:t>
            </a:r>
            <a:endParaRPr lang="en-US" dirty="0"/>
          </a:p>
          <a:p>
            <a:r>
              <a:rPr lang="en-US" sz="2800" b="1" i="1" dirty="0">
                <a:solidFill>
                  <a:srgbClr val="FFC000"/>
                </a:solidFill>
              </a:rPr>
              <a:t>D. 1465.20 Hz</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
        <p:nvSpPr>
          <p:cNvPr id="6" name="TextBox 5"/>
          <p:cNvSpPr txBox="1"/>
          <p:nvPr/>
        </p:nvSpPr>
        <p:spPr>
          <a:xfrm>
            <a:off x="4541520" y="3337560"/>
            <a:ext cx="4038600" cy="830997"/>
          </a:xfrm>
          <a:prstGeom prst="rect">
            <a:avLst/>
          </a:prstGeom>
          <a:noFill/>
        </p:spPr>
        <p:txBody>
          <a:bodyPr wrap="square" rtlCol="0">
            <a:spAutoFit/>
          </a:bodyPr>
          <a:lstStyle/>
          <a:p>
            <a:r>
              <a:rPr lang="en-US" sz="2400" b="1" u="sng" dirty="0" smtClean="0">
                <a:solidFill>
                  <a:srgbClr val="FFFF00"/>
                </a:solidFill>
              </a:rPr>
              <a:t>146.520.000 * 10</a:t>
            </a:r>
            <a:r>
              <a:rPr lang="en-US" sz="2400" b="1" dirty="0" smtClean="0">
                <a:solidFill>
                  <a:srgbClr val="FFFF00"/>
                </a:solidFill>
              </a:rPr>
              <a:t>    =   1,465.2</a:t>
            </a:r>
          </a:p>
          <a:p>
            <a:r>
              <a:rPr lang="en-US" sz="2400" b="1" dirty="0" smtClean="0">
                <a:solidFill>
                  <a:srgbClr val="FFFF00"/>
                </a:solidFill>
              </a:rPr>
              <a:t>    1,000,000</a:t>
            </a:r>
            <a:endParaRPr lang="en-US" sz="2400" b="1" dirty="0">
              <a:solidFill>
                <a:srgbClr val="FFFF00"/>
              </a:solidFill>
            </a:endParaRPr>
          </a:p>
        </p:txBody>
      </p:sp>
    </p:spTree>
    <p:extLst>
      <p:ext uri="{BB962C8B-B14F-4D97-AF65-F5344CB8AC3E}">
        <p14:creationId xmlns:p14="http://schemas.microsoft.com/office/powerpoint/2010/main" val="37513893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971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E4B06  </a:t>
            </a:r>
            <a:r>
              <a:rPr lang="en-US" dirty="0" smtClean="0">
                <a:latin typeface="Arial Black" panose="020B0A04020102020204" pitchFamily="34" charset="0"/>
              </a:rPr>
              <a:t>  How </a:t>
            </a:r>
            <a:r>
              <a:rPr lang="en-US" dirty="0">
                <a:latin typeface="Arial Black" panose="020B0A04020102020204" pitchFamily="34" charset="0"/>
              </a:rPr>
              <a:t>much power is being absorbed by the load when a directional power meter connected between a transmitter and a terminating load reads 100 watts forward power and 25 watts reflected power?</a:t>
            </a:r>
          </a:p>
        </p:txBody>
      </p:sp>
      <p:sp>
        <p:nvSpPr>
          <p:cNvPr id="3" name="Subtitle 2"/>
          <p:cNvSpPr>
            <a:spLocks noGrp="1"/>
          </p:cNvSpPr>
          <p:nvPr>
            <p:ph type="subTitle" idx="1"/>
          </p:nvPr>
        </p:nvSpPr>
        <p:spPr>
          <a:xfrm>
            <a:off x="1371600" y="3429000"/>
            <a:ext cx="6400800" cy="2743200"/>
          </a:xfrm>
        </p:spPr>
        <p:txBody>
          <a:bodyPr/>
          <a:lstStyle/>
          <a:p>
            <a:r>
              <a:rPr lang="en-US" i="1" dirty="0"/>
              <a:t>A. 100 watts</a:t>
            </a:r>
            <a:endParaRPr lang="en-US" dirty="0"/>
          </a:p>
          <a:p>
            <a:r>
              <a:rPr lang="en-US" i="1" dirty="0"/>
              <a:t>B. 125 watts</a:t>
            </a:r>
            <a:endParaRPr lang="en-US" dirty="0"/>
          </a:p>
          <a:p>
            <a:r>
              <a:rPr lang="en-US" i="1" dirty="0"/>
              <a:t>C. 25 watts</a:t>
            </a:r>
            <a:endParaRPr lang="en-US" dirty="0"/>
          </a:p>
          <a:p>
            <a:r>
              <a:rPr lang="en-US" i="1" dirty="0"/>
              <a:t>D. 75 watts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48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32822204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971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E4B06  </a:t>
            </a:r>
            <a:r>
              <a:rPr lang="en-US" dirty="0" smtClean="0">
                <a:latin typeface="Arial Black" panose="020B0A04020102020204" pitchFamily="34" charset="0"/>
              </a:rPr>
              <a:t>  How </a:t>
            </a:r>
            <a:r>
              <a:rPr lang="en-US" dirty="0">
                <a:latin typeface="Arial Black" panose="020B0A04020102020204" pitchFamily="34" charset="0"/>
              </a:rPr>
              <a:t>much power is being absorbed by the load when a directional power meter connected between a transmitter and a terminating load reads 100 watts forward power and 25 watts reflected power?</a:t>
            </a:r>
          </a:p>
        </p:txBody>
      </p:sp>
      <p:sp>
        <p:nvSpPr>
          <p:cNvPr id="3" name="Subtitle 2"/>
          <p:cNvSpPr>
            <a:spLocks noGrp="1"/>
          </p:cNvSpPr>
          <p:nvPr>
            <p:ph type="subTitle" idx="1"/>
          </p:nvPr>
        </p:nvSpPr>
        <p:spPr>
          <a:xfrm>
            <a:off x="1371600" y="3429000"/>
            <a:ext cx="6400800" cy="2743200"/>
          </a:xfrm>
        </p:spPr>
        <p:txBody>
          <a:bodyPr/>
          <a:lstStyle/>
          <a:p>
            <a:r>
              <a:rPr lang="en-US" i="1" dirty="0"/>
              <a:t>A. 100 watts</a:t>
            </a:r>
            <a:endParaRPr lang="en-US" dirty="0"/>
          </a:p>
          <a:p>
            <a:r>
              <a:rPr lang="en-US" i="1" dirty="0"/>
              <a:t>B. 125 watts</a:t>
            </a:r>
            <a:endParaRPr lang="en-US" dirty="0"/>
          </a:p>
          <a:p>
            <a:r>
              <a:rPr lang="en-US" i="1" dirty="0"/>
              <a:t>C. 25 watts</a:t>
            </a:r>
            <a:endParaRPr lang="en-US" dirty="0"/>
          </a:p>
          <a:p>
            <a:r>
              <a:rPr lang="en-US" sz="2800" b="1" i="1" dirty="0">
                <a:solidFill>
                  <a:srgbClr val="FFC000"/>
                </a:solidFill>
              </a:rPr>
              <a:t>D. 75 watts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49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
        <p:nvSpPr>
          <p:cNvPr id="6" name="TextBox 5"/>
          <p:cNvSpPr txBox="1"/>
          <p:nvPr/>
        </p:nvSpPr>
        <p:spPr>
          <a:xfrm>
            <a:off x="5334000" y="3886200"/>
            <a:ext cx="3505200" cy="1569660"/>
          </a:xfrm>
          <a:prstGeom prst="rect">
            <a:avLst/>
          </a:prstGeom>
          <a:noFill/>
        </p:spPr>
        <p:txBody>
          <a:bodyPr wrap="square" rtlCol="0">
            <a:spAutoFit/>
          </a:bodyPr>
          <a:lstStyle/>
          <a:p>
            <a:r>
              <a:rPr lang="en-US" sz="2400" dirty="0" smtClean="0">
                <a:solidFill>
                  <a:srgbClr val="FFFF00"/>
                </a:solidFill>
              </a:rPr>
              <a:t>100 watts</a:t>
            </a:r>
          </a:p>
          <a:p>
            <a:r>
              <a:rPr lang="en-US" sz="2400" dirty="0" smtClean="0">
                <a:solidFill>
                  <a:srgbClr val="FFFF00"/>
                </a:solidFill>
              </a:rPr>
              <a:t>-</a:t>
            </a:r>
            <a:r>
              <a:rPr lang="en-US" sz="2400" u="sng" dirty="0" smtClean="0">
                <a:solidFill>
                  <a:srgbClr val="FFFF00"/>
                </a:solidFill>
              </a:rPr>
              <a:t>25 watts</a:t>
            </a:r>
          </a:p>
          <a:p>
            <a:endParaRPr lang="en-US" sz="2400" u="sng" dirty="0" smtClean="0">
              <a:solidFill>
                <a:srgbClr val="FFFF00"/>
              </a:solidFill>
            </a:endParaRPr>
          </a:p>
          <a:p>
            <a:r>
              <a:rPr lang="en-US" sz="2400" dirty="0">
                <a:solidFill>
                  <a:srgbClr val="FFFF00"/>
                </a:solidFill>
              </a:rPr>
              <a:t> </a:t>
            </a:r>
            <a:r>
              <a:rPr lang="en-US" sz="2400" dirty="0" smtClean="0">
                <a:solidFill>
                  <a:srgbClr val="FFFF00"/>
                </a:solidFill>
              </a:rPr>
              <a:t>75 watts</a:t>
            </a:r>
            <a:endParaRPr lang="en-US" sz="2400" dirty="0">
              <a:solidFill>
                <a:srgbClr val="FFFF00"/>
              </a:solidFill>
            </a:endParaRPr>
          </a:p>
        </p:txBody>
      </p:sp>
    </p:spTree>
    <p:extLst>
      <p:ext uri="{BB962C8B-B14F-4D97-AF65-F5344CB8AC3E}">
        <p14:creationId xmlns:p14="http://schemas.microsoft.com/office/powerpoint/2010/main" val="38219753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0574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E4A01    Which </a:t>
            </a:r>
            <a:r>
              <a:rPr lang="en-US" dirty="0">
                <a:latin typeface="Arial Black" panose="020B0A04020102020204" pitchFamily="34" charset="0"/>
              </a:rPr>
              <a:t>of the following parameter determines the bandwidth of a digital or computer-based oscilloscope?</a:t>
            </a:r>
          </a:p>
        </p:txBody>
      </p:sp>
      <p:sp>
        <p:nvSpPr>
          <p:cNvPr id="3" name="Subtitle 2"/>
          <p:cNvSpPr>
            <a:spLocks noGrp="1"/>
          </p:cNvSpPr>
          <p:nvPr>
            <p:ph type="subTitle" idx="1"/>
          </p:nvPr>
        </p:nvSpPr>
        <p:spPr>
          <a:xfrm>
            <a:off x="990600" y="2590800"/>
            <a:ext cx="7696200" cy="3581400"/>
          </a:xfrm>
        </p:spPr>
        <p:txBody>
          <a:bodyPr>
            <a:normAutofit/>
          </a:bodyPr>
          <a:lstStyle/>
          <a:p>
            <a:r>
              <a:rPr lang="en-US" i="1" dirty="0"/>
              <a:t>A. Input capacitance</a:t>
            </a:r>
          </a:p>
          <a:p>
            <a:r>
              <a:rPr lang="en-US" i="1" dirty="0"/>
              <a:t>B. Input impedance</a:t>
            </a:r>
          </a:p>
          <a:p>
            <a:r>
              <a:rPr lang="en-US" sz="2800" b="1" i="1" dirty="0">
                <a:solidFill>
                  <a:srgbClr val="FFC000"/>
                </a:solidFill>
              </a:rPr>
              <a:t>C. Sampling rate</a:t>
            </a:r>
          </a:p>
          <a:p>
            <a:r>
              <a:rPr lang="en-US" i="1" dirty="0"/>
              <a:t>D. Sample resolution</a:t>
            </a:r>
          </a:p>
        </p:txBody>
      </p:sp>
      <p:sp>
        <p:nvSpPr>
          <p:cNvPr id="4" name="Footer Placeholder 3"/>
          <p:cNvSpPr>
            <a:spLocks noGrp="1"/>
          </p:cNvSpPr>
          <p:nvPr>
            <p:ph type="ftr" sz="quarter" idx="13"/>
          </p:nvPr>
        </p:nvSpPr>
        <p:spPr/>
        <p:txBody>
          <a:bodyPr/>
          <a:lstStyle/>
          <a:p>
            <a:r>
              <a:rPr lang="en-US" smtClean="0"/>
              <a:t>Amateur Practices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5</a:t>
            </a:fld>
            <a:endParaRPr lang="en-US"/>
          </a:p>
        </p:txBody>
      </p:sp>
    </p:spTree>
    <p:extLst>
      <p:ext uri="{BB962C8B-B14F-4D97-AF65-F5344CB8AC3E}">
        <p14:creationId xmlns:p14="http://schemas.microsoft.com/office/powerpoint/2010/main" val="394150319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E4B07  </a:t>
            </a:r>
            <a:r>
              <a:rPr lang="en-US" dirty="0" smtClean="0">
                <a:latin typeface="Arial Black" panose="020B0A04020102020204" pitchFamily="34" charset="0"/>
              </a:rPr>
              <a:t>  What </a:t>
            </a:r>
            <a:r>
              <a:rPr lang="en-US" dirty="0">
                <a:latin typeface="Arial Black" panose="020B0A04020102020204" pitchFamily="34" charset="0"/>
              </a:rPr>
              <a:t>do the subscripts of S parameters represent?</a:t>
            </a:r>
          </a:p>
        </p:txBody>
      </p:sp>
      <p:sp>
        <p:nvSpPr>
          <p:cNvPr id="3" name="Subtitle 2"/>
          <p:cNvSpPr>
            <a:spLocks noGrp="1"/>
          </p:cNvSpPr>
          <p:nvPr>
            <p:ph type="subTitle" idx="1"/>
          </p:nvPr>
        </p:nvSpPr>
        <p:spPr>
          <a:xfrm>
            <a:off x="685800" y="2133600"/>
            <a:ext cx="8001000" cy="4038600"/>
          </a:xfrm>
        </p:spPr>
        <p:txBody>
          <a:bodyPr/>
          <a:lstStyle/>
          <a:p>
            <a:r>
              <a:rPr lang="en-US" i="1" dirty="0"/>
              <a:t>A. The port or ports at which measurements are made</a:t>
            </a:r>
          </a:p>
          <a:p>
            <a:r>
              <a:rPr lang="en-US" i="1" dirty="0"/>
              <a:t>B. The relative time between measurements</a:t>
            </a:r>
          </a:p>
          <a:p>
            <a:r>
              <a:rPr lang="en-US" i="1" dirty="0"/>
              <a:t>C. Relative quality of the data</a:t>
            </a:r>
          </a:p>
          <a:p>
            <a:r>
              <a:rPr lang="en-US" i="1" dirty="0"/>
              <a:t>D. Frequency order of the measurements</a:t>
            </a:r>
          </a:p>
        </p:txBody>
      </p:sp>
      <p:sp>
        <p:nvSpPr>
          <p:cNvPr id="4" name="Slide Number Placeholder 3"/>
          <p:cNvSpPr>
            <a:spLocks noGrp="1"/>
          </p:cNvSpPr>
          <p:nvPr>
            <p:ph type="sldNum" sz="quarter" idx="12"/>
          </p:nvPr>
        </p:nvSpPr>
        <p:spPr/>
        <p:txBody>
          <a:bodyPr/>
          <a:lstStyle/>
          <a:p>
            <a:fld id="{5A2483EB-AB9C-40AC-9AA1-C2AD9590A9DB}" type="slidenum">
              <a:rPr lang="en-US" smtClean="0"/>
              <a:t>50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613828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latin typeface="Arial Black" panose="020B0A04020102020204" pitchFamily="34" charset="0"/>
              </a:rPr>
              <a:t>E4B07  </a:t>
            </a:r>
            <a:r>
              <a:rPr lang="en-US" dirty="0" smtClean="0">
                <a:latin typeface="Arial Black" panose="020B0A04020102020204" pitchFamily="34" charset="0"/>
              </a:rPr>
              <a:t>  What </a:t>
            </a:r>
            <a:r>
              <a:rPr lang="en-US" dirty="0">
                <a:latin typeface="Arial Black" panose="020B0A04020102020204" pitchFamily="34" charset="0"/>
              </a:rPr>
              <a:t>do the subscripts of S parameters represent?</a:t>
            </a:r>
          </a:p>
        </p:txBody>
      </p:sp>
      <p:sp>
        <p:nvSpPr>
          <p:cNvPr id="3" name="Subtitle 2"/>
          <p:cNvSpPr>
            <a:spLocks noGrp="1"/>
          </p:cNvSpPr>
          <p:nvPr>
            <p:ph type="subTitle" idx="1"/>
          </p:nvPr>
        </p:nvSpPr>
        <p:spPr>
          <a:xfrm>
            <a:off x="685800" y="2133600"/>
            <a:ext cx="8001000" cy="4038600"/>
          </a:xfrm>
        </p:spPr>
        <p:txBody>
          <a:bodyPr/>
          <a:lstStyle/>
          <a:p>
            <a:r>
              <a:rPr lang="en-US" sz="2800" b="1" i="1" dirty="0">
                <a:solidFill>
                  <a:srgbClr val="FFC000"/>
                </a:solidFill>
              </a:rPr>
              <a:t>A. The port or ports at which measurements are made</a:t>
            </a:r>
          </a:p>
          <a:p>
            <a:r>
              <a:rPr lang="en-US" i="1" dirty="0"/>
              <a:t>B. The relative time between measurements</a:t>
            </a:r>
          </a:p>
          <a:p>
            <a:r>
              <a:rPr lang="en-US" i="1" dirty="0"/>
              <a:t>C. Relative quality of the data</a:t>
            </a:r>
          </a:p>
          <a:p>
            <a:r>
              <a:rPr lang="en-US" i="1" dirty="0"/>
              <a:t>D. Frequency order of the measurements</a:t>
            </a:r>
          </a:p>
        </p:txBody>
      </p:sp>
      <p:sp>
        <p:nvSpPr>
          <p:cNvPr id="4" name="Slide Number Placeholder 3"/>
          <p:cNvSpPr>
            <a:spLocks noGrp="1"/>
          </p:cNvSpPr>
          <p:nvPr>
            <p:ph type="sldNum" sz="quarter" idx="12"/>
          </p:nvPr>
        </p:nvSpPr>
        <p:spPr/>
        <p:txBody>
          <a:bodyPr/>
          <a:lstStyle/>
          <a:p>
            <a:fld id="{5A2483EB-AB9C-40AC-9AA1-C2AD9590A9DB}" type="slidenum">
              <a:rPr lang="en-US" smtClean="0"/>
              <a:t>51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196407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E4B08  </a:t>
            </a:r>
            <a:r>
              <a:rPr lang="en-US" dirty="0" smtClean="0">
                <a:latin typeface="Arial Black" panose="020B0A04020102020204" pitchFamily="34" charset="0"/>
              </a:rPr>
              <a:t>  Which </a:t>
            </a:r>
            <a:r>
              <a:rPr lang="en-US" dirty="0">
                <a:latin typeface="Arial Black" panose="020B0A04020102020204" pitchFamily="34" charset="0"/>
              </a:rPr>
              <a:t>of the following is a characteristic of a good DC voltmeter?</a:t>
            </a:r>
          </a:p>
        </p:txBody>
      </p:sp>
      <p:sp>
        <p:nvSpPr>
          <p:cNvPr id="3" name="Subtitle 2"/>
          <p:cNvSpPr>
            <a:spLocks noGrp="1"/>
          </p:cNvSpPr>
          <p:nvPr>
            <p:ph type="subTitle" idx="1"/>
          </p:nvPr>
        </p:nvSpPr>
        <p:spPr/>
        <p:txBody>
          <a:bodyPr/>
          <a:lstStyle/>
          <a:p>
            <a:r>
              <a:rPr lang="en-US" i="1" dirty="0"/>
              <a:t>A. High reluctance input</a:t>
            </a:r>
            <a:endParaRPr lang="en-US" dirty="0"/>
          </a:p>
          <a:p>
            <a:r>
              <a:rPr lang="en-US" i="1" dirty="0"/>
              <a:t>B. Low reluctance input</a:t>
            </a:r>
            <a:endParaRPr lang="en-US" dirty="0"/>
          </a:p>
          <a:p>
            <a:r>
              <a:rPr lang="en-US" i="1" dirty="0"/>
              <a:t>C. High impedance input</a:t>
            </a:r>
            <a:endParaRPr lang="en-US" dirty="0"/>
          </a:p>
          <a:p>
            <a:r>
              <a:rPr lang="en-US" i="1" dirty="0"/>
              <a:t>D. Low impedance input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30603988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E4B08  </a:t>
            </a:r>
            <a:r>
              <a:rPr lang="en-US" dirty="0" smtClean="0">
                <a:latin typeface="Arial Black" panose="020B0A04020102020204" pitchFamily="34" charset="0"/>
              </a:rPr>
              <a:t>  Which </a:t>
            </a:r>
            <a:r>
              <a:rPr lang="en-US" dirty="0">
                <a:latin typeface="Arial Black" panose="020B0A04020102020204" pitchFamily="34" charset="0"/>
              </a:rPr>
              <a:t>of the following is a characteristic of a good DC voltmeter?</a:t>
            </a:r>
          </a:p>
        </p:txBody>
      </p:sp>
      <p:sp>
        <p:nvSpPr>
          <p:cNvPr id="3" name="Subtitle 2"/>
          <p:cNvSpPr>
            <a:spLocks noGrp="1"/>
          </p:cNvSpPr>
          <p:nvPr>
            <p:ph type="subTitle" idx="1"/>
          </p:nvPr>
        </p:nvSpPr>
        <p:spPr/>
        <p:txBody>
          <a:bodyPr/>
          <a:lstStyle/>
          <a:p>
            <a:r>
              <a:rPr lang="en-US" i="1" dirty="0"/>
              <a:t>A. High reluctance input</a:t>
            </a:r>
            <a:endParaRPr lang="en-US" dirty="0"/>
          </a:p>
          <a:p>
            <a:r>
              <a:rPr lang="en-US" i="1" dirty="0"/>
              <a:t>B. Low reluctance input</a:t>
            </a:r>
            <a:endParaRPr lang="en-US" dirty="0"/>
          </a:p>
          <a:p>
            <a:r>
              <a:rPr lang="en-US" sz="2800" b="1" i="1" dirty="0">
                <a:solidFill>
                  <a:srgbClr val="FFC000"/>
                </a:solidFill>
              </a:rPr>
              <a:t>C. High impedance input</a:t>
            </a:r>
            <a:endParaRPr lang="en-US" sz="2800" b="1" dirty="0">
              <a:solidFill>
                <a:srgbClr val="FFC000"/>
              </a:solidFill>
            </a:endParaRPr>
          </a:p>
          <a:p>
            <a:r>
              <a:rPr lang="en-US" i="1" dirty="0"/>
              <a:t>D. Low impedance input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9909623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2438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E4B09  </a:t>
            </a:r>
            <a:r>
              <a:rPr lang="en-US" dirty="0" smtClean="0">
                <a:latin typeface="Arial Black" panose="020B0A04020102020204" pitchFamily="34" charset="0"/>
              </a:rPr>
              <a:t>  What </a:t>
            </a:r>
            <a:r>
              <a:rPr lang="en-US" dirty="0">
                <a:latin typeface="Arial Black" panose="020B0A04020102020204" pitchFamily="34" charset="0"/>
              </a:rPr>
              <a:t>is indicated if the current reading on an RF ammeter placed in series with the antenna feed line of a transmitter increases as the transmitter is tuned to resonance?</a:t>
            </a:r>
          </a:p>
        </p:txBody>
      </p:sp>
      <p:sp>
        <p:nvSpPr>
          <p:cNvPr id="3" name="Subtitle 2"/>
          <p:cNvSpPr>
            <a:spLocks noGrp="1"/>
          </p:cNvSpPr>
          <p:nvPr>
            <p:ph type="subTitle" idx="1"/>
          </p:nvPr>
        </p:nvSpPr>
        <p:spPr>
          <a:xfrm>
            <a:off x="609600" y="2819400"/>
            <a:ext cx="7924800" cy="3352800"/>
          </a:xfrm>
        </p:spPr>
        <p:txBody>
          <a:bodyPr/>
          <a:lstStyle/>
          <a:p>
            <a:r>
              <a:rPr lang="en-US" i="1" dirty="0"/>
              <a:t>A. There is possibly a short to ground in the feed line</a:t>
            </a:r>
            <a:endParaRPr lang="en-US" dirty="0"/>
          </a:p>
          <a:p>
            <a:r>
              <a:rPr lang="en-US" i="1" dirty="0"/>
              <a:t>B. The transmitter is not properly neutralized</a:t>
            </a:r>
            <a:endParaRPr lang="en-US" dirty="0"/>
          </a:p>
          <a:p>
            <a:r>
              <a:rPr lang="en-US" i="1" dirty="0"/>
              <a:t>C. There is an impedance mismatch between the antenna and feed line</a:t>
            </a:r>
            <a:endParaRPr lang="en-US" dirty="0"/>
          </a:p>
          <a:p>
            <a:r>
              <a:rPr lang="en-US" i="1" dirty="0"/>
              <a:t>D. There is more power going into the antenna</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66953000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0"/>
            <a:ext cx="8610600" cy="24384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E4B09  </a:t>
            </a:r>
            <a:r>
              <a:rPr lang="en-US" dirty="0" smtClean="0">
                <a:latin typeface="Arial Black" panose="020B0A04020102020204" pitchFamily="34" charset="0"/>
              </a:rPr>
              <a:t>  What </a:t>
            </a:r>
            <a:r>
              <a:rPr lang="en-US" dirty="0">
                <a:latin typeface="Arial Black" panose="020B0A04020102020204" pitchFamily="34" charset="0"/>
              </a:rPr>
              <a:t>is indicated if the current reading on an RF ammeter placed in series with the antenna feed line of a transmitter increases as the transmitter is tuned to resonance?</a:t>
            </a:r>
          </a:p>
        </p:txBody>
      </p:sp>
      <p:sp>
        <p:nvSpPr>
          <p:cNvPr id="3" name="Subtitle 2"/>
          <p:cNvSpPr>
            <a:spLocks noGrp="1"/>
          </p:cNvSpPr>
          <p:nvPr>
            <p:ph type="subTitle" idx="1"/>
          </p:nvPr>
        </p:nvSpPr>
        <p:spPr>
          <a:xfrm>
            <a:off x="609600" y="2819400"/>
            <a:ext cx="7924800" cy="3352800"/>
          </a:xfrm>
        </p:spPr>
        <p:txBody>
          <a:bodyPr/>
          <a:lstStyle/>
          <a:p>
            <a:r>
              <a:rPr lang="en-US" i="1" dirty="0"/>
              <a:t>A. There is possibly a short to ground in the feed line</a:t>
            </a:r>
            <a:endParaRPr lang="en-US" dirty="0"/>
          </a:p>
          <a:p>
            <a:r>
              <a:rPr lang="en-US" i="1" dirty="0"/>
              <a:t>B. The transmitter is not properly neutralized</a:t>
            </a:r>
            <a:endParaRPr lang="en-US" dirty="0"/>
          </a:p>
          <a:p>
            <a:r>
              <a:rPr lang="en-US" i="1" dirty="0"/>
              <a:t>C. There is an impedance mismatch between the antenna and feed line</a:t>
            </a:r>
            <a:endParaRPr lang="en-US" dirty="0"/>
          </a:p>
          <a:p>
            <a:r>
              <a:rPr lang="en-US" sz="2800" b="1" i="1" dirty="0">
                <a:solidFill>
                  <a:srgbClr val="FFC000"/>
                </a:solidFill>
              </a:rPr>
              <a:t>D. There is more power going into the antenna</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55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8186038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E4B10  </a:t>
            </a:r>
            <a:r>
              <a:rPr lang="en-US" dirty="0" smtClean="0">
                <a:latin typeface="Arial Black" panose="020B0A04020102020204" pitchFamily="34" charset="0"/>
              </a:rPr>
              <a:t>  Which </a:t>
            </a:r>
            <a:r>
              <a:rPr lang="en-US" dirty="0">
                <a:latin typeface="Arial Black" panose="020B0A04020102020204" pitchFamily="34" charset="0"/>
              </a:rPr>
              <a:t>of the following describes a method to measure intermodulation distortion in an SSB transmitter?</a:t>
            </a:r>
          </a:p>
        </p:txBody>
      </p:sp>
      <p:sp>
        <p:nvSpPr>
          <p:cNvPr id="3" name="Subtitle 2"/>
          <p:cNvSpPr>
            <a:spLocks noGrp="1"/>
          </p:cNvSpPr>
          <p:nvPr>
            <p:ph type="subTitle" idx="1"/>
          </p:nvPr>
        </p:nvSpPr>
        <p:spPr>
          <a:xfrm>
            <a:off x="533400" y="2133600"/>
            <a:ext cx="8077200" cy="4038600"/>
          </a:xfrm>
        </p:spPr>
        <p:txBody>
          <a:bodyPr>
            <a:normAutofit fontScale="92500" lnSpcReduction="10000"/>
          </a:bodyPr>
          <a:lstStyle/>
          <a:p>
            <a:r>
              <a:rPr lang="en-US" i="1" dirty="0"/>
              <a:t>A. Modulate the transmitter with two non-harmonically related radio frequencies and observe the RF output with a spectrum analyzer</a:t>
            </a:r>
            <a:endParaRPr lang="en-US" dirty="0"/>
          </a:p>
          <a:p>
            <a:r>
              <a:rPr lang="en-US" i="1" dirty="0"/>
              <a:t>B. Modulate the transmitter with two non-harmonically related audio frequencies and observe the RF output with a spectrum analyzer</a:t>
            </a:r>
            <a:endParaRPr lang="en-US" dirty="0"/>
          </a:p>
          <a:p>
            <a:r>
              <a:rPr lang="en-US" i="1" dirty="0"/>
              <a:t>C. Modulate the transmitter with two harmonically related audio frequencies and observe the RF output with a peak reading wattmeter</a:t>
            </a:r>
            <a:endParaRPr lang="en-US" dirty="0"/>
          </a:p>
          <a:p>
            <a:r>
              <a:rPr lang="en-US" i="1" dirty="0"/>
              <a:t>D. Modulate the transmitter with two harmonically related audio frequencies and observe the RF output with a logic analyzer</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132265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E4B10  </a:t>
            </a:r>
            <a:r>
              <a:rPr lang="en-US" dirty="0" smtClean="0">
                <a:latin typeface="Arial Black" panose="020B0A04020102020204" pitchFamily="34" charset="0"/>
              </a:rPr>
              <a:t>  Which </a:t>
            </a:r>
            <a:r>
              <a:rPr lang="en-US" dirty="0">
                <a:latin typeface="Arial Black" panose="020B0A04020102020204" pitchFamily="34" charset="0"/>
              </a:rPr>
              <a:t>of the following describes a method to measure intermodulation distortion in an SSB transmitter?</a:t>
            </a:r>
          </a:p>
        </p:txBody>
      </p:sp>
      <p:sp>
        <p:nvSpPr>
          <p:cNvPr id="3" name="Subtitle 2"/>
          <p:cNvSpPr>
            <a:spLocks noGrp="1"/>
          </p:cNvSpPr>
          <p:nvPr>
            <p:ph type="subTitle" idx="1"/>
          </p:nvPr>
        </p:nvSpPr>
        <p:spPr>
          <a:xfrm>
            <a:off x="533400" y="2209800"/>
            <a:ext cx="8077200" cy="4343400"/>
          </a:xfrm>
        </p:spPr>
        <p:txBody>
          <a:bodyPr>
            <a:normAutofit fontScale="92500" lnSpcReduction="20000"/>
          </a:bodyPr>
          <a:lstStyle/>
          <a:p>
            <a:r>
              <a:rPr lang="en-US" i="1" dirty="0"/>
              <a:t>A. Modulate the transmitter with two non-harmonically related radio frequencies and observe the RF output with a spectrum analyzer</a:t>
            </a:r>
            <a:endParaRPr lang="en-US" dirty="0"/>
          </a:p>
          <a:p>
            <a:r>
              <a:rPr lang="en-US" sz="3000" b="1" i="1" dirty="0">
                <a:solidFill>
                  <a:srgbClr val="FFC000"/>
                </a:solidFill>
              </a:rPr>
              <a:t>B. Modulate the transmitter with two non-harmonically related audio frequencies and observe the RF output with a spectrum analyzer</a:t>
            </a:r>
            <a:endParaRPr lang="en-US" sz="3000" b="1" dirty="0">
              <a:solidFill>
                <a:srgbClr val="FFC000"/>
              </a:solidFill>
            </a:endParaRPr>
          </a:p>
          <a:p>
            <a:r>
              <a:rPr lang="en-US" i="1" dirty="0"/>
              <a:t>C. Modulate the transmitter with two harmonically related audio frequencies and observe the RF output with a peak reading wattmeter</a:t>
            </a:r>
            <a:endParaRPr lang="en-US" dirty="0"/>
          </a:p>
          <a:p>
            <a:r>
              <a:rPr lang="en-US" i="1" dirty="0"/>
              <a:t>D. Modulate the transmitter with two harmonically related audio frequencies and observe the RF output with a logic analyzer</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0904857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E4B11  </a:t>
            </a:r>
            <a:r>
              <a:rPr lang="en-US" dirty="0" smtClean="0">
                <a:latin typeface="Arial Black" panose="020B0A04020102020204" pitchFamily="34" charset="0"/>
              </a:rPr>
              <a:t>  How </a:t>
            </a:r>
            <a:r>
              <a:rPr lang="en-US" dirty="0">
                <a:latin typeface="Arial Black" panose="020B0A04020102020204" pitchFamily="34" charset="0"/>
              </a:rPr>
              <a:t>should </a:t>
            </a:r>
            <a:r>
              <a:rPr lang="en-US" dirty="0" smtClean="0">
                <a:latin typeface="Arial Black" panose="020B0A04020102020204" pitchFamily="34" charset="0"/>
              </a:rPr>
              <a:t>an </a:t>
            </a:r>
            <a:r>
              <a:rPr lang="en-US" dirty="0">
                <a:latin typeface="Arial Black" panose="020B0A04020102020204" pitchFamily="34" charset="0"/>
              </a:rPr>
              <a:t>antenna analyzer be connected when measuring antenna resonance and feed point impedance?</a:t>
            </a:r>
          </a:p>
        </p:txBody>
      </p:sp>
      <p:sp>
        <p:nvSpPr>
          <p:cNvPr id="3" name="Subtitle 2"/>
          <p:cNvSpPr>
            <a:spLocks noGrp="1"/>
          </p:cNvSpPr>
          <p:nvPr>
            <p:ph type="subTitle" idx="1"/>
          </p:nvPr>
        </p:nvSpPr>
        <p:spPr>
          <a:xfrm>
            <a:off x="609600" y="2286000"/>
            <a:ext cx="7924800" cy="3886200"/>
          </a:xfrm>
        </p:spPr>
        <p:txBody>
          <a:bodyPr/>
          <a:lstStyle/>
          <a:p>
            <a:r>
              <a:rPr lang="en-US" i="1" dirty="0"/>
              <a:t>A. Loosely couple the analyzer near the antenna base</a:t>
            </a:r>
            <a:endParaRPr lang="en-US" dirty="0"/>
          </a:p>
          <a:p>
            <a:r>
              <a:rPr lang="en-US" i="1" dirty="0"/>
              <a:t>B. Connect the analyzer via a high-impedance transformer to the antenna</a:t>
            </a:r>
            <a:endParaRPr lang="en-US" dirty="0"/>
          </a:p>
          <a:p>
            <a:r>
              <a:rPr lang="en-US" i="1" dirty="0"/>
              <a:t>C. </a:t>
            </a:r>
            <a:r>
              <a:rPr lang="en-US" i="1" dirty="0" smtClean="0"/>
              <a:t>Loosely couple the </a:t>
            </a:r>
            <a:r>
              <a:rPr lang="en-US" i="1" dirty="0"/>
              <a:t>antenna and a dummy load to the analyzer</a:t>
            </a:r>
            <a:endParaRPr lang="en-US" dirty="0"/>
          </a:p>
          <a:p>
            <a:r>
              <a:rPr lang="en-US" i="1" dirty="0"/>
              <a:t>D. Connect the antenna feed line directly to the analyzer's connector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58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2838777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752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E4B11    How </a:t>
            </a:r>
            <a:r>
              <a:rPr lang="en-US" dirty="0">
                <a:latin typeface="Arial Black" panose="020B0A04020102020204" pitchFamily="34" charset="0"/>
              </a:rPr>
              <a:t>should </a:t>
            </a:r>
            <a:r>
              <a:rPr lang="en-US" dirty="0" smtClean="0">
                <a:latin typeface="Arial Black" panose="020B0A04020102020204" pitchFamily="34" charset="0"/>
              </a:rPr>
              <a:t>an </a:t>
            </a:r>
            <a:r>
              <a:rPr lang="en-US" dirty="0">
                <a:latin typeface="Arial Black" panose="020B0A04020102020204" pitchFamily="34" charset="0"/>
              </a:rPr>
              <a:t>antenna analyzer be connected when measuring antenna resonance and feed point impedance?</a:t>
            </a:r>
          </a:p>
        </p:txBody>
      </p:sp>
      <p:sp>
        <p:nvSpPr>
          <p:cNvPr id="3" name="Subtitle 2"/>
          <p:cNvSpPr>
            <a:spLocks noGrp="1"/>
          </p:cNvSpPr>
          <p:nvPr>
            <p:ph type="subTitle" idx="1"/>
          </p:nvPr>
        </p:nvSpPr>
        <p:spPr>
          <a:xfrm>
            <a:off x="609600" y="2209800"/>
            <a:ext cx="7924800" cy="3962400"/>
          </a:xfrm>
        </p:spPr>
        <p:txBody>
          <a:bodyPr/>
          <a:lstStyle/>
          <a:p>
            <a:r>
              <a:rPr lang="en-US" i="1" dirty="0"/>
              <a:t>A. Loosely couple the analyzer near the antenna base</a:t>
            </a:r>
            <a:endParaRPr lang="en-US" dirty="0"/>
          </a:p>
          <a:p>
            <a:r>
              <a:rPr lang="en-US" i="1" dirty="0"/>
              <a:t>B. </a:t>
            </a:r>
            <a:r>
              <a:rPr lang="en-US" i="1" dirty="0" smtClean="0"/>
              <a:t>Loosely couple </a:t>
            </a:r>
            <a:r>
              <a:rPr lang="en-US" i="1" dirty="0"/>
              <a:t>the analyzer via a high-impedance transformer to the antenna</a:t>
            </a:r>
            <a:endParaRPr lang="en-US" dirty="0"/>
          </a:p>
          <a:p>
            <a:r>
              <a:rPr lang="en-US" i="1" dirty="0"/>
              <a:t>C. Connect the antenna and a dummy load to the analyzer</a:t>
            </a:r>
            <a:endParaRPr lang="en-US" dirty="0"/>
          </a:p>
          <a:p>
            <a:r>
              <a:rPr lang="en-US" sz="2800" b="1" i="1" dirty="0">
                <a:solidFill>
                  <a:srgbClr val="FFC000"/>
                </a:solidFill>
              </a:rPr>
              <a:t>D. Connect the antenna feed line directly to the analyzer's connector</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59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
        <p:nvSpPr>
          <p:cNvPr id="6" name="Rectangle 5"/>
          <p:cNvSpPr/>
          <p:nvPr/>
        </p:nvSpPr>
        <p:spPr>
          <a:xfrm>
            <a:off x="1143000" y="5562600"/>
            <a:ext cx="8153400" cy="954107"/>
          </a:xfrm>
          <a:prstGeom prst="rect">
            <a:avLst/>
          </a:prstGeom>
        </p:spPr>
        <p:txBody>
          <a:bodyPr wrap="square">
            <a:spAutoFit/>
          </a:bodyPr>
          <a:lstStyle/>
          <a:p>
            <a:r>
              <a:rPr lang="en-US" b="1" i="1" dirty="0"/>
              <a:t>Never connect an antenna analyzer to a transmitter or measure an antenna </a:t>
            </a:r>
            <a:endParaRPr lang="en-US" b="1" i="1" dirty="0" smtClean="0"/>
          </a:p>
          <a:p>
            <a:r>
              <a:rPr lang="en-US" b="1" i="1" dirty="0" smtClean="0"/>
              <a:t>in </a:t>
            </a:r>
            <a:r>
              <a:rPr lang="en-US" b="1" i="1" dirty="0"/>
              <a:t>close proximity to an active transmitting</a:t>
            </a:r>
          </a:p>
          <a:p>
            <a:r>
              <a:rPr lang="en-US" b="1" i="1" dirty="0"/>
              <a:t>antenna. </a:t>
            </a:r>
            <a:r>
              <a:rPr lang="en-US" sz="2000" b="1" i="1" dirty="0">
                <a:solidFill>
                  <a:srgbClr val="FFC000"/>
                </a:solidFill>
              </a:rPr>
              <a:t>This could destroy the antenna analyzer.</a:t>
            </a:r>
            <a:endParaRPr lang="en-US" sz="2000" dirty="0">
              <a:solidFill>
                <a:srgbClr val="FFC000"/>
              </a:solidFill>
            </a:endParaRPr>
          </a:p>
        </p:txBody>
      </p:sp>
    </p:spTree>
    <p:extLst>
      <p:ext uri="{BB962C8B-B14F-4D97-AF65-F5344CB8AC3E}">
        <p14:creationId xmlns:p14="http://schemas.microsoft.com/office/powerpoint/2010/main" val="22454628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E4A02     Which </a:t>
            </a:r>
            <a:r>
              <a:rPr lang="en-US" dirty="0">
                <a:latin typeface="Arial Black" panose="020B0A04020102020204" pitchFamily="34" charset="0"/>
              </a:rPr>
              <a:t>of the following parameters would a spectrum analyzer display on the vertical and horizontal axes?</a:t>
            </a:r>
          </a:p>
        </p:txBody>
      </p:sp>
      <p:sp>
        <p:nvSpPr>
          <p:cNvPr id="3" name="Subtitle 2"/>
          <p:cNvSpPr>
            <a:spLocks noGrp="1"/>
          </p:cNvSpPr>
          <p:nvPr>
            <p:ph type="subTitle" idx="1"/>
          </p:nvPr>
        </p:nvSpPr>
        <p:spPr>
          <a:xfrm>
            <a:off x="533400" y="2362200"/>
            <a:ext cx="7772400" cy="3810000"/>
          </a:xfrm>
        </p:spPr>
        <p:txBody>
          <a:bodyPr>
            <a:normAutofit/>
          </a:bodyPr>
          <a:lstStyle/>
          <a:p>
            <a:r>
              <a:rPr lang="en-US" i="1" dirty="0"/>
              <a:t>A. RF amplitude and time</a:t>
            </a:r>
          </a:p>
          <a:p>
            <a:r>
              <a:rPr lang="en-US" i="1" dirty="0"/>
              <a:t>B. RF amplitude and frequency</a:t>
            </a:r>
          </a:p>
          <a:p>
            <a:r>
              <a:rPr lang="en-US" i="1" dirty="0"/>
              <a:t>C. SWR and frequency</a:t>
            </a:r>
          </a:p>
          <a:p>
            <a:r>
              <a:rPr lang="en-US" i="1" dirty="0"/>
              <a:t>D. SWR and time</a:t>
            </a:r>
          </a:p>
        </p:txBody>
      </p:sp>
      <p:sp>
        <p:nvSpPr>
          <p:cNvPr id="4" name="Footer Placeholder 3"/>
          <p:cNvSpPr>
            <a:spLocks noGrp="1"/>
          </p:cNvSpPr>
          <p:nvPr>
            <p:ph type="ftr" sz="quarter" idx="13"/>
          </p:nvPr>
        </p:nvSpPr>
        <p:spPr/>
        <p:txBody>
          <a:bodyPr/>
          <a:lstStyle/>
          <a:p>
            <a:r>
              <a:rPr lang="en-US" smtClean="0"/>
              <a:t>Amateur Practices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6</a:t>
            </a:fld>
            <a:endParaRPr lang="en-US"/>
          </a:p>
        </p:txBody>
      </p:sp>
    </p:spTree>
    <p:extLst>
      <p:ext uri="{BB962C8B-B14F-4D97-AF65-F5344CB8AC3E}">
        <p14:creationId xmlns:p14="http://schemas.microsoft.com/office/powerpoint/2010/main" val="302008347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E4B12  </a:t>
            </a:r>
            <a:r>
              <a:rPr lang="en-US" dirty="0" smtClean="0">
                <a:latin typeface="Arial Black" panose="020B0A04020102020204" pitchFamily="34" charset="0"/>
              </a:rPr>
              <a:t>  What </a:t>
            </a:r>
            <a:r>
              <a:rPr lang="en-US" dirty="0">
                <a:latin typeface="Arial Black" panose="020B0A04020102020204" pitchFamily="34" charset="0"/>
              </a:rPr>
              <a:t>is the significance of voltmeter sensitivity expressed in ohms per volt?</a:t>
            </a:r>
          </a:p>
        </p:txBody>
      </p:sp>
      <p:sp>
        <p:nvSpPr>
          <p:cNvPr id="3" name="Subtitle 2"/>
          <p:cNvSpPr>
            <a:spLocks noGrp="1"/>
          </p:cNvSpPr>
          <p:nvPr>
            <p:ph type="subTitle" idx="1"/>
          </p:nvPr>
        </p:nvSpPr>
        <p:spPr>
          <a:xfrm>
            <a:off x="685800" y="1981200"/>
            <a:ext cx="7848600" cy="4191000"/>
          </a:xfrm>
        </p:spPr>
        <p:txBody>
          <a:bodyPr>
            <a:normAutofit fontScale="92500" lnSpcReduction="10000"/>
          </a:bodyPr>
          <a:lstStyle/>
          <a:p>
            <a:r>
              <a:rPr lang="en-US" i="1" dirty="0"/>
              <a:t>A. The full scale reading of the voltmeter multiplied by its ohms per volt rating will indicate the input impedance of the voltmeter</a:t>
            </a:r>
          </a:p>
          <a:p>
            <a:r>
              <a:rPr lang="en-US" i="1" dirty="0"/>
              <a:t>B. When used as a galvanometer, the reading in volts multiplied by the ohms per volt rating will determine the power drawn by the device under test</a:t>
            </a:r>
          </a:p>
          <a:p>
            <a:r>
              <a:rPr lang="en-US" i="1" dirty="0"/>
              <a:t>C. When used as an ohmmeter, the reading in ohms divided by the ohms per volt rating will determine the voltage applied to the circuit</a:t>
            </a:r>
          </a:p>
          <a:p>
            <a:r>
              <a:rPr lang="en-US" i="1" dirty="0"/>
              <a:t>D. When used as an ammeter, the full scale reading in amps divided by ohms per volt rating will determine the size of shunt needed</a:t>
            </a:r>
          </a:p>
        </p:txBody>
      </p:sp>
      <p:sp>
        <p:nvSpPr>
          <p:cNvPr id="4" name="Slide Number Placeholder 3"/>
          <p:cNvSpPr>
            <a:spLocks noGrp="1"/>
          </p:cNvSpPr>
          <p:nvPr>
            <p:ph type="sldNum" sz="quarter" idx="12"/>
          </p:nvPr>
        </p:nvSpPr>
        <p:spPr/>
        <p:txBody>
          <a:bodyPr/>
          <a:lstStyle/>
          <a:p>
            <a:fld id="{5A2483EB-AB9C-40AC-9AA1-C2AD9590A9DB}" type="slidenum">
              <a:rPr lang="en-US" smtClean="0"/>
              <a:t>60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46815442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E4B12  </a:t>
            </a:r>
            <a:r>
              <a:rPr lang="en-US" dirty="0" smtClean="0">
                <a:latin typeface="Arial Black" panose="020B0A04020102020204" pitchFamily="34" charset="0"/>
              </a:rPr>
              <a:t>  What </a:t>
            </a:r>
            <a:r>
              <a:rPr lang="en-US" dirty="0">
                <a:latin typeface="Arial Black" panose="020B0A04020102020204" pitchFamily="34" charset="0"/>
              </a:rPr>
              <a:t>is the significance of voltmeter sensitivity expressed in ohms per volt?</a:t>
            </a:r>
          </a:p>
        </p:txBody>
      </p:sp>
      <p:sp>
        <p:nvSpPr>
          <p:cNvPr id="3" name="Subtitle 2"/>
          <p:cNvSpPr>
            <a:spLocks noGrp="1"/>
          </p:cNvSpPr>
          <p:nvPr>
            <p:ph type="subTitle" idx="1"/>
          </p:nvPr>
        </p:nvSpPr>
        <p:spPr>
          <a:xfrm>
            <a:off x="685800" y="1981200"/>
            <a:ext cx="7848600" cy="4191000"/>
          </a:xfrm>
        </p:spPr>
        <p:txBody>
          <a:bodyPr>
            <a:normAutofit fontScale="77500" lnSpcReduction="20000"/>
          </a:bodyPr>
          <a:lstStyle/>
          <a:p>
            <a:r>
              <a:rPr lang="en-US" sz="3300" b="1" i="1" dirty="0">
                <a:solidFill>
                  <a:srgbClr val="FFC000"/>
                </a:solidFill>
              </a:rPr>
              <a:t>A. The </a:t>
            </a:r>
            <a:r>
              <a:rPr lang="en-US" sz="3600" b="1" i="1" dirty="0">
                <a:solidFill>
                  <a:srgbClr val="FFC000"/>
                </a:solidFill>
              </a:rPr>
              <a:t>full</a:t>
            </a:r>
            <a:r>
              <a:rPr lang="en-US" sz="3300" b="1" i="1" dirty="0">
                <a:solidFill>
                  <a:srgbClr val="FFC000"/>
                </a:solidFill>
              </a:rPr>
              <a:t> scale reading of the voltmeter multiplied by its ohms per volt rating will indicate the input impedance of the voltmeter</a:t>
            </a:r>
          </a:p>
          <a:p>
            <a:r>
              <a:rPr lang="en-US" sz="2800" i="1" dirty="0"/>
              <a:t>B. When used as a galvanometer, the reading in volts multiplied by the ohms per volt rating will determine the power drawn by the device under test</a:t>
            </a:r>
          </a:p>
          <a:p>
            <a:r>
              <a:rPr lang="en-US" sz="2800" i="1" dirty="0"/>
              <a:t>C. When used as an ohmmeter, the reading in ohms divided by the ohms per volt rating will determine the voltage applied to the circuit</a:t>
            </a:r>
          </a:p>
          <a:p>
            <a:r>
              <a:rPr lang="en-US" sz="2800" i="1" dirty="0"/>
              <a:t>D. When used as an ammeter, the full scale reading in amps divided by ohms per volt rating will determine the size of shunt needed</a:t>
            </a:r>
          </a:p>
        </p:txBody>
      </p:sp>
      <p:sp>
        <p:nvSpPr>
          <p:cNvPr id="4" name="Slide Number Placeholder 3"/>
          <p:cNvSpPr>
            <a:spLocks noGrp="1"/>
          </p:cNvSpPr>
          <p:nvPr>
            <p:ph type="sldNum" sz="quarter" idx="12"/>
          </p:nvPr>
        </p:nvSpPr>
        <p:spPr/>
        <p:txBody>
          <a:bodyPr/>
          <a:lstStyle/>
          <a:p>
            <a:fld id="{5A2483EB-AB9C-40AC-9AA1-C2AD9590A9DB}" type="slidenum">
              <a:rPr lang="en-US" smtClean="0"/>
              <a:t>61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64902240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S Parameters</a:t>
            </a:r>
            <a:endParaRPr lang="en-US" dirty="0">
              <a:latin typeface="Arial Black" panose="020B0A04020102020204" pitchFamily="34" charset="0"/>
            </a:endParaRPr>
          </a:p>
        </p:txBody>
      </p:sp>
      <p:sp>
        <p:nvSpPr>
          <p:cNvPr id="3" name="Subtitle 2"/>
          <p:cNvSpPr>
            <a:spLocks noGrp="1"/>
          </p:cNvSpPr>
          <p:nvPr>
            <p:ph type="subTitle" idx="1"/>
          </p:nvPr>
        </p:nvSpPr>
        <p:spPr>
          <a:xfrm>
            <a:off x="685800" y="1371600"/>
            <a:ext cx="7924800" cy="4800600"/>
          </a:xfrm>
        </p:spPr>
        <p:txBody>
          <a:bodyPr>
            <a:noAutofit/>
          </a:bodyPr>
          <a:lstStyle/>
          <a:p>
            <a:r>
              <a:rPr lang="en-US" dirty="0"/>
              <a:t>The </a:t>
            </a:r>
            <a:r>
              <a:rPr lang="en-US" b="1" dirty="0"/>
              <a:t>ease </a:t>
            </a:r>
            <a:r>
              <a:rPr lang="en-US" dirty="0"/>
              <a:t>with which </a:t>
            </a:r>
            <a:r>
              <a:rPr lang="en-US" b="1" dirty="0"/>
              <a:t>S</a:t>
            </a:r>
            <a:r>
              <a:rPr lang="en-US" b="1" dirty="0" smtClean="0"/>
              <a:t>cattering </a:t>
            </a:r>
            <a:r>
              <a:rPr lang="en-US" b="1" dirty="0"/>
              <a:t>P</a:t>
            </a:r>
            <a:r>
              <a:rPr lang="en-US" b="1" dirty="0" smtClean="0"/>
              <a:t>arameters </a:t>
            </a:r>
            <a:r>
              <a:rPr lang="en-US" dirty="0"/>
              <a:t>can be measured makes them especially well suited for describing transistors and other active devices. </a:t>
            </a:r>
            <a:endParaRPr lang="en-US" dirty="0" smtClean="0"/>
          </a:p>
          <a:p>
            <a:r>
              <a:rPr lang="en-US" b="1" dirty="0" smtClean="0"/>
              <a:t>Measuring </a:t>
            </a:r>
            <a:r>
              <a:rPr lang="en-US" dirty="0"/>
              <a:t>most other parameters calls for the input and output of the device to be successively opened and short circuited. This can be hard to do, especially at RF frequencies where lead inductance and capacitance make short and open circuits difficult to obtain. </a:t>
            </a:r>
            <a:endParaRPr lang="en-US" dirty="0" smtClean="0"/>
          </a:p>
          <a:p>
            <a:r>
              <a:rPr lang="en-US" dirty="0" smtClean="0"/>
              <a:t>At </a:t>
            </a:r>
            <a:r>
              <a:rPr lang="en-US" b="1" dirty="0"/>
              <a:t>higher frequencies </a:t>
            </a:r>
            <a:r>
              <a:rPr lang="en-US" dirty="0"/>
              <a:t>these measurements typically require tuning stubs, separately adjusted at each measurement frequency, </a:t>
            </a:r>
          </a:p>
        </p:txBody>
      </p:sp>
      <p:sp>
        <p:nvSpPr>
          <p:cNvPr id="4" name="Slide Number Placeholder 3"/>
          <p:cNvSpPr>
            <a:spLocks noGrp="1"/>
          </p:cNvSpPr>
          <p:nvPr>
            <p:ph type="sldNum" sz="quarter" idx="12"/>
          </p:nvPr>
        </p:nvSpPr>
        <p:spPr/>
        <p:txBody>
          <a:bodyPr/>
          <a:lstStyle/>
          <a:p>
            <a:fld id="{5A2483EB-AB9C-40AC-9AA1-C2AD9590A9DB}" type="slidenum">
              <a:rPr lang="en-US" smtClean="0"/>
              <a:t>62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2258603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S Parameters</a:t>
            </a:r>
            <a:endParaRPr lang="en-US" dirty="0"/>
          </a:p>
        </p:txBody>
      </p:sp>
      <p:sp>
        <p:nvSpPr>
          <p:cNvPr id="3" name="Subtitle 2"/>
          <p:cNvSpPr>
            <a:spLocks noGrp="1"/>
          </p:cNvSpPr>
          <p:nvPr>
            <p:ph type="subTitle" idx="1"/>
          </p:nvPr>
        </p:nvSpPr>
        <p:spPr>
          <a:xfrm>
            <a:off x="990600" y="1447800"/>
            <a:ext cx="7162800" cy="4191000"/>
          </a:xfrm>
        </p:spPr>
        <p:txBody>
          <a:bodyPr/>
          <a:lstStyle/>
          <a:p>
            <a:r>
              <a:rPr lang="en-US" b="1" dirty="0"/>
              <a:t>S-parameters</a:t>
            </a:r>
            <a:r>
              <a:rPr lang="en-US" dirty="0"/>
              <a:t>, on the other hand, are usually measured with the device imbedded between a 50 Ω load and source, and there is very little chance for oscillations to occur.</a:t>
            </a:r>
          </a:p>
        </p:txBody>
      </p:sp>
      <p:sp>
        <p:nvSpPr>
          <p:cNvPr id="4" name="Slide Number Placeholder 3"/>
          <p:cNvSpPr>
            <a:spLocks noGrp="1"/>
          </p:cNvSpPr>
          <p:nvPr>
            <p:ph type="sldNum" sz="quarter" idx="12"/>
          </p:nvPr>
        </p:nvSpPr>
        <p:spPr/>
        <p:txBody>
          <a:bodyPr/>
          <a:lstStyle/>
          <a:p>
            <a:fld id="{5A2483EB-AB9C-40AC-9AA1-C2AD9590A9DB}" type="slidenum">
              <a:rPr lang="en-US" smtClean="0"/>
              <a:t>63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577" y="3276600"/>
            <a:ext cx="6391275"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354824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S Parameters</a:t>
            </a:r>
            <a:endParaRPr lang="en-US" dirty="0"/>
          </a:p>
        </p:txBody>
      </p:sp>
      <p:sp>
        <p:nvSpPr>
          <p:cNvPr id="3" name="Subtitle 2"/>
          <p:cNvSpPr>
            <a:spLocks noGrp="1"/>
          </p:cNvSpPr>
          <p:nvPr>
            <p:ph type="subTitle" idx="1"/>
          </p:nvPr>
        </p:nvSpPr>
        <p:spPr>
          <a:xfrm>
            <a:off x="914400" y="1600200"/>
            <a:ext cx="7315200" cy="4572000"/>
          </a:xfrm>
        </p:spPr>
        <p:txBody>
          <a:bodyPr>
            <a:normAutofit/>
          </a:bodyPr>
          <a:lstStyle/>
          <a:p>
            <a:r>
              <a:rPr lang="en-US" dirty="0"/>
              <a:t>Another important advantage of s-parameters stems from  the fact that traveling waves, unlike terminal voltages and  currents, do not vary in magnitude at points along a lossless  transmission line. </a:t>
            </a:r>
            <a:endParaRPr lang="en-US" dirty="0" smtClean="0"/>
          </a:p>
          <a:p>
            <a:r>
              <a:rPr lang="en-US" dirty="0" smtClean="0"/>
              <a:t>This </a:t>
            </a:r>
            <a:r>
              <a:rPr lang="en-US" dirty="0"/>
              <a:t>means that scattering parameters can  be measured on a device located at some distance from the  measurement transducers, provided that the measuring device  and the transducers are connected by low-loss transmission lines</a:t>
            </a:r>
          </a:p>
        </p:txBody>
      </p:sp>
      <p:sp>
        <p:nvSpPr>
          <p:cNvPr id="4" name="Slide Number Placeholder 3"/>
          <p:cNvSpPr>
            <a:spLocks noGrp="1"/>
          </p:cNvSpPr>
          <p:nvPr>
            <p:ph type="sldNum" sz="quarter" idx="12"/>
          </p:nvPr>
        </p:nvSpPr>
        <p:spPr/>
        <p:txBody>
          <a:bodyPr/>
          <a:lstStyle/>
          <a:p>
            <a:fld id="{5A2483EB-AB9C-40AC-9AA1-C2AD9590A9DB}" type="slidenum">
              <a:rPr lang="en-US" smtClean="0"/>
              <a:t>64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7965593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S Parameters</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23" y="1447800"/>
            <a:ext cx="8110954"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55932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latin typeface="Arial Black" panose="020B0A04020102020204" pitchFamily="34" charset="0"/>
              </a:rPr>
              <a:t>S Parameters</a:t>
            </a:r>
            <a:endParaRPr lang="en-US" dirty="0"/>
          </a:p>
        </p:txBody>
      </p:sp>
      <p:sp>
        <p:nvSpPr>
          <p:cNvPr id="3" name="Subtitle 2"/>
          <p:cNvSpPr>
            <a:spLocks noGrp="1"/>
          </p:cNvSpPr>
          <p:nvPr>
            <p:ph type="subTitle" idx="1"/>
          </p:nvPr>
        </p:nvSpPr>
        <p:spPr/>
        <p:txBody>
          <a:bodyPr/>
          <a:lstStyle/>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66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6429" y="1295400"/>
            <a:ext cx="7362463" cy="5102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655932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S PARAMETERS</a:t>
            </a:r>
            <a:endParaRPr lang="en-US" dirty="0">
              <a:latin typeface="Arial Black" panose="020B0A04020102020204" pitchFamily="34" charset="0"/>
            </a:endParaRPr>
          </a:p>
        </p:txBody>
      </p:sp>
      <p:sp>
        <p:nvSpPr>
          <p:cNvPr id="3" name="Subtitle 2"/>
          <p:cNvSpPr>
            <a:spLocks noGrp="1"/>
          </p:cNvSpPr>
          <p:nvPr>
            <p:ph type="subTitle" idx="1"/>
          </p:nvPr>
        </p:nvSpPr>
        <p:spPr/>
        <p:txBody>
          <a:bodyPr/>
          <a:lstStyle/>
          <a:p>
            <a:endParaRPr lang="en-US" dirty="0"/>
          </a:p>
          <a:p>
            <a:r>
              <a:rPr lang="en-US" dirty="0"/>
              <a:t>The previous four equations show that s-parameters are simply related to power gain and mismatch loss,   quantities which are often of more interest than the corresponding voltage functions: </a:t>
            </a:r>
            <a:endParaRPr lang="en-US" dirty="0">
              <a:effectLst/>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67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247774"/>
            <a:ext cx="6424405" cy="5153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078952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normAutofit/>
          </a:bodyPr>
          <a:lstStyle/>
          <a:p>
            <a:r>
              <a:rPr lang="en-US" dirty="0">
                <a:latin typeface="Arial Black" panose="020B0A04020102020204" pitchFamily="34" charset="0"/>
              </a:rPr>
              <a:t>E4B13  </a:t>
            </a:r>
            <a:r>
              <a:rPr lang="en-US" dirty="0" smtClean="0">
                <a:latin typeface="Arial Black" panose="020B0A04020102020204" pitchFamily="34" charset="0"/>
              </a:rPr>
              <a:t>   Which </a:t>
            </a:r>
            <a:r>
              <a:rPr lang="en-US" dirty="0">
                <a:latin typeface="Arial Black" panose="020B0A04020102020204" pitchFamily="34" charset="0"/>
              </a:rPr>
              <a:t>S parameter is equivalent to forward gain?</a:t>
            </a:r>
          </a:p>
        </p:txBody>
      </p:sp>
      <p:sp>
        <p:nvSpPr>
          <p:cNvPr id="3" name="Subtitle 2"/>
          <p:cNvSpPr>
            <a:spLocks noGrp="1"/>
          </p:cNvSpPr>
          <p:nvPr>
            <p:ph type="subTitle" idx="1"/>
          </p:nvPr>
        </p:nvSpPr>
        <p:spPr>
          <a:xfrm>
            <a:off x="990600" y="1981200"/>
            <a:ext cx="7086600" cy="3505200"/>
          </a:xfrm>
        </p:spPr>
        <p:txBody>
          <a:bodyPr>
            <a:normAutofit/>
          </a:bodyPr>
          <a:lstStyle/>
          <a:p>
            <a:r>
              <a:rPr lang="en-US" i="1" dirty="0"/>
              <a:t>A. S11</a:t>
            </a:r>
          </a:p>
          <a:p>
            <a:r>
              <a:rPr lang="en-US" i="1" dirty="0"/>
              <a:t>B. S12</a:t>
            </a:r>
          </a:p>
          <a:p>
            <a:r>
              <a:rPr lang="en-US" i="1" dirty="0"/>
              <a:t>C. S21</a:t>
            </a:r>
          </a:p>
          <a:p>
            <a:r>
              <a:rPr lang="en-US" i="1" dirty="0"/>
              <a:t>D. S22</a:t>
            </a:r>
          </a:p>
        </p:txBody>
      </p:sp>
      <p:sp>
        <p:nvSpPr>
          <p:cNvPr id="4" name="Slide Number Placeholder 3"/>
          <p:cNvSpPr>
            <a:spLocks noGrp="1"/>
          </p:cNvSpPr>
          <p:nvPr>
            <p:ph type="sldNum" sz="quarter" idx="12"/>
          </p:nvPr>
        </p:nvSpPr>
        <p:spPr/>
        <p:txBody>
          <a:bodyPr/>
          <a:lstStyle/>
          <a:p>
            <a:fld id="{5A2483EB-AB9C-40AC-9AA1-C2AD9590A9DB}" type="slidenum">
              <a:rPr lang="en-US" smtClean="0"/>
              <a:t>68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09865042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304800"/>
            <a:ext cx="7772400" cy="1470025"/>
          </a:xfrm>
        </p:spPr>
        <p:txBody>
          <a:bodyPr>
            <a:normAutofit/>
          </a:bodyPr>
          <a:lstStyle/>
          <a:p>
            <a:r>
              <a:rPr lang="en-US" dirty="0">
                <a:latin typeface="Arial Black" panose="020B0A04020102020204" pitchFamily="34" charset="0"/>
              </a:rPr>
              <a:t>E4B13  </a:t>
            </a:r>
            <a:r>
              <a:rPr lang="en-US" dirty="0" smtClean="0">
                <a:latin typeface="Arial Black" panose="020B0A04020102020204" pitchFamily="34" charset="0"/>
              </a:rPr>
              <a:t>   Which </a:t>
            </a:r>
            <a:r>
              <a:rPr lang="en-US" dirty="0">
                <a:latin typeface="Arial Black" panose="020B0A04020102020204" pitchFamily="34" charset="0"/>
              </a:rPr>
              <a:t>S parameter is equivalent to forward gain?</a:t>
            </a:r>
          </a:p>
        </p:txBody>
      </p:sp>
      <p:sp>
        <p:nvSpPr>
          <p:cNvPr id="3" name="Subtitle 2"/>
          <p:cNvSpPr>
            <a:spLocks noGrp="1"/>
          </p:cNvSpPr>
          <p:nvPr>
            <p:ph type="subTitle" idx="1"/>
          </p:nvPr>
        </p:nvSpPr>
        <p:spPr>
          <a:xfrm>
            <a:off x="990600" y="1981200"/>
            <a:ext cx="7086600" cy="3505200"/>
          </a:xfrm>
        </p:spPr>
        <p:txBody>
          <a:bodyPr>
            <a:normAutofit/>
          </a:bodyPr>
          <a:lstStyle/>
          <a:p>
            <a:r>
              <a:rPr lang="en-US" i="1" dirty="0"/>
              <a:t>A. S11</a:t>
            </a:r>
          </a:p>
          <a:p>
            <a:r>
              <a:rPr lang="en-US" i="1" dirty="0"/>
              <a:t>B. S12</a:t>
            </a:r>
          </a:p>
          <a:p>
            <a:r>
              <a:rPr lang="en-US" sz="3200" b="1" i="1" dirty="0">
                <a:solidFill>
                  <a:srgbClr val="FFC000"/>
                </a:solidFill>
              </a:rPr>
              <a:t>C. S21</a:t>
            </a:r>
          </a:p>
          <a:p>
            <a:r>
              <a:rPr lang="en-US" i="1" dirty="0"/>
              <a:t>D. S22</a:t>
            </a:r>
          </a:p>
        </p:txBody>
      </p:sp>
      <p:sp>
        <p:nvSpPr>
          <p:cNvPr id="4" name="Slide Number Placeholder 3"/>
          <p:cNvSpPr>
            <a:spLocks noGrp="1"/>
          </p:cNvSpPr>
          <p:nvPr>
            <p:ph type="sldNum" sz="quarter" idx="12"/>
          </p:nvPr>
        </p:nvSpPr>
        <p:spPr/>
        <p:txBody>
          <a:bodyPr/>
          <a:lstStyle/>
          <a:p>
            <a:fld id="{5A2483EB-AB9C-40AC-9AA1-C2AD9590A9DB}" type="slidenum">
              <a:rPr lang="en-US" smtClean="0"/>
              <a:t>69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022819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E4A02     Which </a:t>
            </a:r>
            <a:r>
              <a:rPr lang="en-US" dirty="0">
                <a:latin typeface="Arial Black" panose="020B0A04020102020204" pitchFamily="34" charset="0"/>
              </a:rPr>
              <a:t>of the following parameters would a spectrum analyzer display on the vertical and horizontal axes?</a:t>
            </a:r>
          </a:p>
        </p:txBody>
      </p:sp>
      <p:sp>
        <p:nvSpPr>
          <p:cNvPr id="3" name="Subtitle 2"/>
          <p:cNvSpPr>
            <a:spLocks noGrp="1"/>
          </p:cNvSpPr>
          <p:nvPr>
            <p:ph type="subTitle" idx="1"/>
          </p:nvPr>
        </p:nvSpPr>
        <p:spPr>
          <a:xfrm>
            <a:off x="609600" y="2209800"/>
            <a:ext cx="7772400" cy="3810000"/>
          </a:xfrm>
        </p:spPr>
        <p:txBody>
          <a:bodyPr>
            <a:normAutofit/>
          </a:bodyPr>
          <a:lstStyle/>
          <a:p>
            <a:r>
              <a:rPr lang="en-US" i="1" dirty="0"/>
              <a:t>A. RF amplitude and time</a:t>
            </a:r>
          </a:p>
          <a:p>
            <a:r>
              <a:rPr lang="en-US" sz="2800" i="1" dirty="0">
                <a:solidFill>
                  <a:srgbClr val="FFC000"/>
                </a:solidFill>
              </a:rPr>
              <a:t>B. RF amplitude and frequency</a:t>
            </a:r>
          </a:p>
          <a:p>
            <a:r>
              <a:rPr lang="en-US" i="1" dirty="0"/>
              <a:t>C. SWR and frequency</a:t>
            </a:r>
          </a:p>
          <a:p>
            <a:r>
              <a:rPr lang="en-US" i="1" dirty="0"/>
              <a:t>D. SWR and time</a:t>
            </a:r>
          </a:p>
        </p:txBody>
      </p:sp>
      <p:sp>
        <p:nvSpPr>
          <p:cNvPr id="4" name="Footer Placeholder 3"/>
          <p:cNvSpPr>
            <a:spLocks noGrp="1"/>
          </p:cNvSpPr>
          <p:nvPr>
            <p:ph type="ftr" sz="quarter" idx="13"/>
          </p:nvPr>
        </p:nvSpPr>
        <p:spPr/>
        <p:txBody>
          <a:bodyPr/>
          <a:lstStyle/>
          <a:p>
            <a:r>
              <a:rPr lang="en-US" smtClean="0"/>
              <a:t>Amateur Practices</a:t>
            </a:r>
            <a:endParaRPr lang="en-US"/>
          </a:p>
        </p:txBody>
      </p:sp>
      <p:sp>
        <p:nvSpPr>
          <p:cNvPr id="5" name="Slide Number Placeholder 4"/>
          <p:cNvSpPr>
            <a:spLocks noGrp="1"/>
          </p:cNvSpPr>
          <p:nvPr>
            <p:ph type="sldNum" sz="quarter" idx="12"/>
          </p:nvPr>
        </p:nvSpPr>
        <p:spPr/>
        <p:txBody>
          <a:bodyPr/>
          <a:lstStyle/>
          <a:p>
            <a:fld id="{5A2483EB-AB9C-40AC-9AA1-C2AD9590A9DB}" type="slidenum">
              <a:rPr lang="en-US" smtClean="0"/>
              <a:t>7</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9428" y="3065579"/>
            <a:ext cx="3829050" cy="367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2715190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a:bodyPr>
          <a:lstStyle/>
          <a:p>
            <a:r>
              <a:rPr lang="en-US" dirty="0">
                <a:latin typeface="Arial Black" panose="020B0A04020102020204" pitchFamily="34" charset="0"/>
              </a:rPr>
              <a:t>E4B14  </a:t>
            </a:r>
            <a:r>
              <a:rPr lang="en-US" dirty="0" smtClean="0">
                <a:latin typeface="Arial Black" panose="020B0A04020102020204" pitchFamily="34" charset="0"/>
              </a:rPr>
              <a:t>  What </a:t>
            </a:r>
            <a:r>
              <a:rPr lang="en-US" dirty="0">
                <a:latin typeface="Arial Black" panose="020B0A04020102020204" pitchFamily="34" charset="0"/>
              </a:rPr>
              <a:t>happens if a dip meter is too tightly coupled to a tuned circuit being checked?</a:t>
            </a:r>
          </a:p>
        </p:txBody>
      </p:sp>
      <p:sp>
        <p:nvSpPr>
          <p:cNvPr id="3" name="Subtitle 2"/>
          <p:cNvSpPr>
            <a:spLocks noGrp="1"/>
          </p:cNvSpPr>
          <p:nvPr>
            <p:ph type="subTitle" idx="1"/>
          </p:nvPr>
        </p:nvSpPr>
        <p:spPr>
          <a:xfrm>
            <a:off x="1371600" y="2286000"/>
            <a:ext cx="6400800" cy="3657600"/>
          </a:xfrm>
        </p:spPr>
        <p:txBody>
          <a:bodyPr/>
          <a:lstStyle/>
          <a:p>
            <a:r>
              <a:rPr lang="en-US" i="1" dirty="0"/>
              <a:t>A. Harmonics are generated</a:t>
            </a:r>
            <a:endParaRPr lang="en-US" dirty="0"/>
          </a:p>
          <a:p>
            <a:r>
              <a:rPr lang="en-US" i="1" dirty="0"/>
              <a:t>B. A less accurate reading results</a:t>
            </a:r>
            <a:endParaRPr lang="en-US" dirty="0"/>
          </a:p>
          <a:p>
            <a:r>
              <a:rPr lang="en-US" i="1" dirty="0"/>
              <a:t>C. Cross modulation occurs</a:t>
            </a:r>
            <a:endParaRPr lang="en-US" dirty="0"/>
          </a:p>
          <a:p>
            <a:r>
              <a:rPr lang="en-US" i="1" dirty="0"/>
              <a:t>D. Intermodulation distortion occurs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99280943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81200"/>
          </a:xfrm>
        </p:spPr>
        <p:txBody>
          <a:bodyPr>
            <a:normAutofit/>
          </a:bodyPr>
          <a:lstStyle/>
          <a:p>
            <a:r>
              <a:rPr lang="en-US" dirty="0">
                <a:latin typeface="Arial Black" panose="020B0A04020102020204" pitchFamily="34" charset="0"/>
              </a:rPr>
              <a:t>E4B14  </a:t>
            </a:r>
            <a:r>
              <a:rPr lang="en-US" dirty="0" smtClean="0">
                <a:latin typeface="Arial Black" panose="020B0A04020102020204" pitchFamily="34" charset="0"/>
              </a:rPr>
              <a:t>  What </a:t>
            </a:r>
            <a:r>
              <a:rPr lang="en-US" dirty="0">
                <a:latin typeface="Arial Black" panose="020B0A04020102020204" pitchFamily="34" charset="0"/>
              </a:rPr>
              <a:t>happens if a dip meter is too tightly coupled to a tuned circuit being checked?</a:t>
            </a:r>
          </a:p>
        </p:txBody>
      </p:sp>
      <p:sp>
        <p:nvSpPr>
          <p:cNvPr id="3" name="Subtitle 2"/>
          <p:cNvSpPr>
            <a:spLocks noGrp="1"/>
          </p:cNvSpPr>
          <p:nvPr>
            <p:ph type="subTitle" idx="1"/>
          </p:nvPr>
        </p:nvSpPr>
        <p:spPr>
          <a:xfrm>
            <a:off x="1371600" y="2286000"/>
            <a:ext cx="6400800" cy="3657600"/>
          </a:xfrm>
        </p:spPr>
        <p:txBody>
          <a:bodyPr/>
          <a:lstStyle/>
          <a:p>
            <a:r>
              <a:rPr lang="en-US" i="1" dirty="0"/>
              <a:t>A. Harmonics are generated</a:t>
            </a:r>
            <a:endParaRPr lang="en-US" dirty="0"/>
          </a:p>
          <a:p>
            <a:r>
              <a:rPr lang="en-US" sz="2800" b="1" i="1" dirty="0">
                <a:solidFill>
                  <a:srgbClr val="FFC000"/>
                </a:solidFill>
              </a:rPr>
              <a:t>B. A less accurate reading results</a:t>
            </a:r>
            <a:endParaRPr lang="en-US" sz="2800" b="1" dirty="0">
              <a:solidFill>
                <a:srgbClr val="FFC000"/>
              </a:solidFill>
            </a:endParaRPr>
          </a:p>
          <a:p>
            <a:r>
              <a:rPr lang="en-US" i="1" dirty="0"/>
              <a:t>C. Cross modulation occurs</a:t>
            </a:r>
            <a:endParaRPr lang="en-US" dirty="0"/>
          </a:p>
          <a:p>
            <a:r>
              <a:rPr lang="en-US" i="1" dirty="0"/>
              <a:t>D. Intermodulation distortion occurs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343400"/>
            <a:ext cx="3112129"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297659"/>
            <a:ext cx="2209800" cy="2389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5999214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E4B15  </a:t>
            </a:r>
            <a:r>
              <a:rPr lang="en-US" dirty="0" smtClean="0">
                <a:latin typeface="Arial Black" panose="020B0A04020102020204" pitchFamily="34" charset="0"/>
              </a:rPr>
              <a:t>  Which </a:t>
            </a:r>
            <a:r>
              <a:rPr lang="en-US" dirty="0">
                <a:latin typeface="Arial Black" panose="020B0A04020102020204" pitchFamily="34" charset="0"/>
              </a:rPr>
              <a:t>of the following can be used as a relative measurement of the Q for a series-tuned circuit?</a:t>
            </a:r>
          </a:p>
        </p:txBody>
      </p:sp>
      <p:sp>
        <p:nvSpPr>
          <p:cNvPr id="3" name="Subtitle 2"/>
          <p:cNvSpPr>
            <a:spLocks noGrp="1"/>
          </p:cNvSpPr>
          <p:nvPr>
            <p:ph type="subTitle" idx="1"/>
          </p:nvPr>
        </p:nvSpPr>
        <p:spPr/>
        <p:txBody>
          <a:bodyPr/>
          <a:lstStyle/>
          <a:p>
            <a:r>
              <a:rPr lang="en-US" i="1" dirty="0"/>
              <a:t>A. The inductance to capacitance ratio</a:t>
            </a:r>
            <a:endParaRPr lang="en-US" dirty="0"/>
          </a:p>
          <a:p>
            <a:r>
              <a:rPr lang="en-US" i="1" dirty="0"/>
              <a:t>B. The frequency shift</a:t>
            </a:r>
            <a:endParaRPr lang="en-US" dirty="0"/>
          </a:p>
          <a:p>
            <a:r>
              <a:rPr lang="en-US" i="1" dirty="0"/>
              <a:t>C. The bandwidth of the circuit's frequency response</a:t>
            </a:r>
            <a:endParaRPr lang="en-US" dirty="0"/>
          </a:p>
          <a:p>
            <a:r>
              <a:rPr lang="en-US" i="1" dirty="0"/>
              <a:t>D. The resonant frequency of the circuit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97236194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E4B15  </a:t>
            </a:r>
            <a:r>
              <a:rPr lang="en-US" dirty="0" smtClean="0">
                <a:latin typeface="Arial Black" panose="020B0A04020102020204" pitchFamily="34" charset="0"/>
              </a:rPr>
              <a:t>  Which </a:t>
            </a:r>
            <a:r>
              <a:rPr lang="en-US" dirty="0">
                <a:latin typeface="Arial Black" panose="020B0A04020102020204" pitchFamily="34" charset="0"/>
              </a:rPr>
              <a:t>of the following can be used as a relative measurement of the Q for a series-tuned circuit?</a:t>
            </a:r>
          </a:p>
        </p:txBody>
      </p:sp>
      <p:sp>
        <p:nvSpPr>
          <p:cNvPr id="3" name="Subtitle 2"/>
          <p:cNvSpPr>
            <a:spLocks noGrp="1"/>
          </p:cNvSpPr>
          <p:nvPr>
            <p:ph type="subTitle" idx="1"/>
          </p:nvPr>
        </p:nvSpPr>
        <p:spPr/>
        <p:txBody>
          <a:bodyPr/>
          <a:lstStyle/>
          <a:p>
            <a:r>
              <a:rPr lang="en-US" i="1" dirty="0"/>
              <a:t>A. The inductance to capacitance ratio</a:t>
            </a:r>
            <a:endParaRPr lang="en-US" dirty="0"/>
          </a:p>
          <a:p>
            <a:r>
              <a:rPr lang="en-US" i="1" dirty="0"/>
              <a:t>B. The frequency shift</a:t>
            </a:r>
            <a:endParaRPr lang="en-US" dirty="0"/>
          </a:p>
          <a:p>
            <a:r>
              <a:rPr lang="en-US" sz="2800" b="1" i="1" dirty="0">
                <a:solidFill>
                  <a:srgbClr val="FFC000"/>
                </a:solidFill>
              </a:rPr>
              <a:t>C. The bandwidth of the circuit's frequency response</a:t>
            </a:r>
            <a:endParaRPr lang="en-US" sz="2800" b="1" dirty="0">
              <a:solidFill>
                <a:srgbClr val="FFC000"/>
              </a:solidFill>
            </a:endParaRPr>
          </a:p>
          <a:p>
            <a:r>
              <a:rPr lang="en-US" i="1" dirty="0"/>
              <a:t>D. The resonant frequency of the circuit</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23439656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a:bodyPr>
          <a:lstStyle/>
          <a:p>
            <a:r>
              <a:rPr lang="en-US" dirty="0">
                <a:latin typeface="Arial Black" panose="020B0A04020102020204" pitchFamily="34" charset="0"/>
              </a:rPr>
              <a:t>E4B16  </a:t>
            </a:r>
            <a:r>
              <a:rPr lang="en-US" dirty="0" smtClean="0">
                <a:latin typeface="Arial Black" panose="020B0A04020102020204" pitchFamily="34" charset="0"/>
              </a:rPr>
              <a:t>   Which </a:t>
            </a:r>
            <a:r>
              <a:rPr lang="en-US" dirty="0">
                <a:latin typeface="Arial Black" panose="020B0A04020102020204" pitchFamily="34" charset="0"/>
              </a:rPr>
              <a:t>S parameter represents return loss or SWR?</a:t>
            </a:r>
          </a:p>
        </p:txBody>
      </p:sp>
      <p:sp>
        <p:nvSpPr>
          <p:cNvPr id="3" name="Subtitle 2"/>
          <p:cNvSpPr>
            <a:spLocks noGrp="1"/>
          </p:cNvSpPr>
          <p:nvPr>
            <p:ph type="subTitle" idx="1"/>
          </p:nvPr>
        </p:nvSpPr>
        <p:spPr>
          <a:xfrm>
            <a:off x="1371600" y="2286000"/>
            <a:ext cx="6400800" cy="3657600"/>
          </a:xfrm>
        </p:spPr>
        <p:txBody>
          <a:bodyPr/>
          <a:lstStyle/>
          <a:p>
            <a:r>
              <a:rPr lang="en-US" i="1" dirty="0"/>
              <a:t>A. S11</a:t>
            </a:r>
          </a:p>
          <a:p>
            <a:r>
              <a:rPr lang="en-US" i="1" dirty="0"/>
              <a:t>B. S12</a:t>
            </a:r>
          </a:p>
          <a:p>
            <a:r>
              <a:rPr lang="en-US" i="1" dirty="0"/>
              <a:t>C. S21</a:t>
            </a:r>
          </a:p>
          <a:p>
            <a:r>
              <a:rPr lang="en-US" i="1" dirty="0"/>
              <a:t>D. S22</a:t>
            </a:r>
          </a:p>
        </p:txBody>
      </p:sp>
      <p:sp>
        <p:nvSpPr>
          <p:cNvPr id="4" name="Slide Number Placeholder 3"/>
          <p:cNvSpPr>
            <a:spLocks noGrp="1"/>
          </p:cNvSpPr>
          <p:nvPr>
            <p:ph type="sldNum" sz="quarter" idx="12"/>
          </p:nvPr>
        </p:nvSpPr>
        <p:spPr/>
        <p:txBody>
          <a:bodyPr/>
          <a:lstStyle/>
          <a:p>
            <a:fld id="{5A2483EB-AB9C-40AC-9AA1-C2AD9590A9DB}" type="slidenum">
              <a:rPr lang="en-US" smtClean="0"/>
              <a:t>74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6161868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905000"/>
          </a:xfrm>
        </p:spPr>
        <p:txBody>
          <a:bodyPr>
            <a:normAutofit/>
          </a:bodyPr>
          <a:lstStyle/>
          <a:p>
            <a:r>
              <a:rPr lang="en-US" dirty="0">
                <a:latin typeface="Arial Black" panose="020B0A04020102020204" pitchFamily="34" charset="0"/>
              </a:rPr>
              <a:t>E4B16  </a:t>
            </a:r>
            <a:r>
              <a:rPr lang="en-US" dirty="0" smtClean="0">
                <a:latin typeface="Arial Black" panose="020B0A04020102020204" pitchFamily="34" charset="0"/>
              </a:rPr>
              <a:t>   Which </a:t>
            </a:r>
            <a:r>
              <a:rPr lang="en-US" dirty="0">
                <a:latin typeface="Arial Black" panose="020B0A04020102020204" pitchFamily="34" charset="0"/>
              </a:rPr>
              <a:t>S parameter represents return loss or SWR?</a:t>
            </a:r>
          </a:p>
        </p:txBody>
      </p:sp>
      <p:sp>
        <p:nvSpPr>
          <p:cNvPr id="3" name="Subtitle 2"/>
          <p:cNvSpPr>
            <a:spLocks noGrp="1"/>
          </p:cNvSpPr>
          <p:nvPr>
            <p:ph type="subTitle" idx="1"/>
          </p:nvPr>
        </p:nvSpPr>
        <p:spPr>
          <a:xfrm>
            <a:off x="1371600" y="2286000"/>
            <a:ext cx="6400800" cy="3657600"/>
          </a:xfrm>
        </p:spPr>
        <p:txBody>
          <a:bodyPr/>
          <a:lstStyle/>
          <a:p>
            <a:r>
              <a:rPr lang="en-US" sz="3200" b="1" i="1" dirty="0">
                <a:solidFill>
                  <a:srgbClr val="FFC000"/>
                </a:solidFill>
              </a:rPr>
              <a:t>A. S11</a:t>
            </a:r>
          </a:p>
          <a:p>
            <a:r>
              <a:rPr lang="en-US" i="1" dirty="0"/>
              <a:t>B. S12</a:t>
            </a:r>
          </a:p>
          <a:p>
            <a:r>
              <a:rPr lang="en-US" i="1" dirty="0"/>
              <a:t>C. S21</a:t>
            </a:r>
          </a:p>
          <a:p>
            <a:r>
              <a:rPr lang="en-US" i="1" dirty="0"/>
              <a:t>D. S22</a:t>
            </a:r>
          </a:p>
        </p:txBody>
      </p:sp>
      <p:sp>
        <p:nvSpPr>
          <p:cNvPr id="4" name="Slide Number Placeholder 3"/>
          <p:cNvSpPr>
            <a:spLocks noGrp="1"/>
          </p:cNvSpPr>
          <p:nvPr>
            <p:ph type="sldNum" sz="quarter" idx="12"/>
          </p:nvPr>
        </p:nvSpPr>
        <p:spPr/>
        <p:txBody>
          <a:bodyPr/>
          <a:lstStyle/>
          <a:p>
            <a:fld id="{5A2483EB-AB9C-40AC-9AA1-C2AD9590A9DB}" type="slidenum">
              <a:rPr lang="en-US" smtClean="0"/>
              <a:t>75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92927032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2438400"/>
          </a:xfrm>
        </p:spPr>
        <p:txBody>
          <a:bodyPr>
            <a:normAutofit/>
          </a:bodyPr>
          <a:lstStyle/>
          <a:p>
            <a:r>
              <a:rPr lang="en-US" dirty="0">
                <a:latin typeface="Arial Black" panose="020B0A04020102020204" pitchFamily="34" charset="0"/>
              </a:rPr>
              <a:t>E4B17  </a:t>
            </a:r>
            <a:r>
              <a:rPr lang="en-US" dirty="0" smtClean="0">
                <a:latin typeface="Arial Black" panose="020B0A04020102020204" pitchFamily="34" charset="0"/>
              </a:rPr>
              <a:t>   What </a:t>
            </a:r>
            <a:r>
              <a:rPr lang="en-US" dirty="0">
                <a:latin typeface="Arial Black" panose="020B0A04020102020204" pitchFamily="34" charset="0"/>
              </a:rPr>
              <a:t>three test loads are used to calibrate a standard RF vector network analyzer</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Subtitle 2"/>
          <p:cNvSpPr>
            <a:spLocks noGrp="1"/>
          </p:cNvSpPr>
          <p:nvPr>
            <p:ph type="subTitle" idx="1"/>
          </p:nvPr>
        </p:nvSpPr>
        <p:spPr>
          <a:xfrm>
            <a:off x="1295400" y="2514600"/>
            <a:ext cx="6400800" cy="3657600"/>
          </a:xfrm>
        </p:spPr>
        <p:txBody>
          <a:bodyPr/>
          <a:lstStyle/>
          <a:p>
            <a:r>
              <a:rPr lang="en-US" i="1" dirty="0"/>
              <a:t>A. 50 ohms, 75 ohms, and 90 ohms</a:t>
            </a:r>
          </a:p>
          <a:p>
            <a:r>
              <a:rPr lang="en-US" i="1" dirty="0"/>
              <a:t>B. Short circuit, open circuit, and 50 ohms</a:t>
            </a:r>
          </a:p>
          <a:p>
            <a:r>
              <a:rPr lang="en-US" i="1" dirty="0"/>
              <a:t>C. Short circuit, open circuit, and resonant circuit</a:t>
            </a:r>
          </a:p>
          <a:p>
            <a:r>
              <a:rPr lang="en-US" i="1" dirty="0"/>
              <a:t>D. 50 ohms through 1/8 wavelength, 1/4 wavelength, and 1/2 wavelength of coaxial cable</a:t>
            </a:r>
          </a:p>
        </p:txBody>
      </p:sp>
      <p:sp>
        <p:nvSpPr>
          <p:cNvPr id="4" name="Slide Number Placeholder 3"/>
          <p:cNvSpPr>
            <a:spLocks noGrp="1"/>
          </p:cNvSpPr>
          <p:nvPr>
            <p:ph type="sldNum" sz="quarter" idx="12"/>
          </p:nvPr>
        </p:nvSpPr>
        <p:spPr/>
        <p:txBody>
          <a:bodyPr/>
          <a:lstStyle/>
          <a:p>
            <a:fld id="{5A2483EB-AB9C-40AC-9AA1-C2AD9590A9DB}" type="slidenum">
              <a:rPr lang="en-US" smtClean="0"/>
              <a:t>76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97183325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6200"/>
            <a:ext cx="7772400" cy="2438400"/>
          </a:xfrm>
        </p:spPr>
        <p:txBody>
          <a:bodyPr>
            <a:normAutofit/>
          </a:bodyPr>
          <a:lstStyle/>
          <a:p>
            <a:r>
              <a:rPr lang="en-US" dirty="0">
                <a:latin typeface="Arial Black" panose="020B0A04020102020204" pitchFamily="34" charset="0"/>
              </a:rPr>
              <a:t>E4B17  </a:t>
            </a:r>
            <a:r>
              <a:rPr lang="en-US" dirty="0" smtClean="0">
                <a:latin typeface="Arial Black" panose="020B0A04020102020204" pitchFamily="34" charset="0"/>
              </a:rPr>
              <a:t>   What </a:t>
            </a:r>
            <a:r>
              <a:rPr lang="en-US" dirty="0">
                <a:latin typeface="Arial Black" panose="020B0A04020102020204" pitchFamily="34" charset="0"/>
              </a:rPr>
              <a:t>three test loads are used to calibrate a standard RF vector network analyzer</a:t>
            </a:r>
            <a:r>
              <a:rPr lang="en-US" dirty="0" smtClean="0">
                <a:latin typeface="Arial Black" panose="020B0A04020102020204" pitchFamily="34" charset="0"/>
              </a:rPr>
              <a:t>?</a:t>
            </a:r>
            <a:endParaRPr lang="en-US" dirty="0">
              <a:latin typeface="Arial Black" panose="020B0A04020102020204" pitchFamily="34" charset="0"/>
            </a:endParaRPr>
          </a:p>
        </p:txBody>
      </p:sp>
      <p:sp>
        <p:nvSpPr>
          <p:cNvPr id="3" name="Subtitle 2"/>
          <p:cNvSpPr>
            <a:spLocks noGrp="1"/>
          </p:cNvSpPr>
          <p:nvPr>
            <p:ph type="subTitle" idx="1"/>
          </p:nvPr>
        </p:nvSpPr>
        <p:spPr>
          <a:xfrm>
            <a:off x="1295400" y="2514600"/>
            <a:ext cx="6400800" cy="3657600"/>
          </a:xfrm>
        </p:spPr>
        <p:txBody>
          <a:bodyPr/>
          <a:lstStyle/>
          <a:p>
            <a:r>
              <a:rPr lang="en-US" i="1" dirty="0"/>
              <a:t>A. 50 ohms, 75 ohms, and 90 ohms</a:t>
            </a:r>
          </a:p>
          <a:p>
            <a:r>
              <a:rPr lang="en-US" sz="2800" b="1" i="1" dirty="0">
                <a:solidFill>
                  <a:srgbClr val="FFC000"/>
                </a:solidFill>
              </a:rPr>
              <a:t>B. Short circuit, open circuit, and 50 ohms</a:t>
            </a:r>
          </a:p>
          <a:p>
            <a:r>
              <a:rPr lang="en-US" i="1" dirty="0"/>
              <a:t>C. Short circuit, open circuit, and resonant circuit</a:t>
            </a:r>
          </a:p>
          <a:p>
            <a:r>
              <a:rPr lang="en-US" i="1" dirty="0"/>
              <a:t>D. 50 ohms through 1/8 wavelength, 1/4 wavelength, and 1/2 wavelength of coaxial cable</a:t>
            </a:r>
          </a:p>
        </p:txBody>
      </p:sp>
      <p:sp>
        <p:nvSpPr>
          <p:cNvPr id="4" name="Slide Number Placeholder 3"/>
          <p:cNvSpPr>
            <a:spLocks noGrp="1"/>
          </p:cNvSpPr>
          <p:nvPr>
            <p:ph type="sldNum" sz="quarter" idx="12"/>
          </p:nvPr>
        </p:nvSpPr>
        <p:spPr/>
        <p:txBody>
          <a:bodyPr/>
          <a:lstStyle/>
          <a:p>
            <a:fld id="{5A2483EB-AB9C-40AC-9AA1-C2AD9590A9DB}" type="slidenum">
              <a:rPr lang="en-US" smtClean="0"/>
              <a:t>77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0020527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 Receiver performance characteristics</a:t>
            </a:r>
          </a:p>
        </p:txBody>
      </p:sp>
      <p:sp>
        <p:nvSpPr>
          <p:cNvPr id="3" name="Subtitle 2"/>
          <p:cNvSpPr>
            <a:spLocks noGrp="1"/>
          </p:cNvSpPr>
          <p:nvPr>
            <p:ph type="subTitle" idx="1"/>
          </p:nvPr>
        </p:nvSpPr>
        <p:spPr/>
        <p:txBody>
          <a:bodyPr/>
          <a:lstStyle/>
          <a:p>
            <a:pPr algn="ctr"/>
            <a:r>
              <a:rPr lang="en-US" dirty="0"/>
              <a:t>phase </a:t>
            </a:r>
            <a:r>
              <a:rPr lang="en-US" dirty="0" smtClean="0"/>
              <a:t>noise, </a:t>
            </a:r>
            <a:r>
              <a:rPr lang="en-US" dirty="0"/>
              <a:t>noise </a:t>
            </a:r>
            <a:r>
              <a:rPr lang="en-US" dirty="0" smtClean="0"/>
              <a:t>floor, </a:t>
            </a:r>
            <a:r>
              <a:rPr lang="en-US" dirty="0"/>
              <a:t>image </a:t>
            </a:r>
            <a:r>
              <a:rPr lang="en-US" dirty="0" smtClean="0"/>
              <a:t>rejection, MDS, signal-to-noise-ratio, selectivity; effects of SDR receiver non-linearity</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124761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E4C01  </a:t>
            </a:r>
            <a:r>
              <a:rPr lang="en-US" dirty="0" smtClean="0">
                <a:latin typeface="Arial Black" panose="020B0A04020102020204" pitchFamily="34" charset="0"/>
              </a:rPr>
              <a:t>  What </a:t>
            </a:r>
            <a:r>
              <a:rPr lang="en-US" dirty="0">
                <a:latin typeface="Arial Black" panose="020B0A04020102020204" pitchFamily="34" charset="0"/>
              </a:rPr>
              <a:t>is an effect of excessive phase noise in the local oscillator section of a receiver?</a:t>
            </a:r>
          </a:p>
        </p:txBody>
      </p:sp>
      <p:sp>
        <p:nvSpPr>
          <p:cNvPr id="3" name="Subtitle 2"/>
          <p:cNvSpPr>
            <a:spLocks noGrp="1"/>
          </p:cNvSpPr>
          <p:nvPr>
            <p:ph type="subTitle" idx="1"/>
          </p:nvPr>
        </p:nvSpPr>
        <p:spPr>
          <a:xfrm>
            <a:off x="609600" y="1981200"/>
            <a:ext cx="7924800" cy="4191000"/>
          </a:xfrm>
        </p:spPr>
        <p:txBody>
          <a:bodyPr/>
          <a:lstStyle/>
          <a:p>
            <a:r>
              <a:rPr lang="en-US" i="1" dirty="0"/>
              <a:t>A. It limits the receiver’s ability to receive strong signals</a:t>
            </a:r>
            <a:endParaRPr lang="en-US" dirty="0"/>
          </a:p>
          <a:p>
            <a:r>
              <a:rPr lang="en-US" i="1" dirty="0"/>
              <a:t>B. It reduces receiver sensitivity</a:t>
            </a:r>
            <a:endParaRPr lang="en-US" dirty="0"/>
          </a:p>
          <a:p>
            <a:r>
              <a:rPr lang="en-US" i="1" dirty="0"/>
              <a:t>C. It decreases receiver third-order intermodulation distortion dynamic range</a:t>
            </a:r>
            <a:endParaRPr lang="en-US" dirty="0"/>
          </a:p>
          <a:p>
            <a:r>
              <a:rPr lang="en-US" i="1" dirty="0"/>
              <a:t>D. It can cause strong signals on nearby frequencies to interfere with reception of weak signals</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79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6600670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05800" cy="2743200"/>
          </a:xfrm>
        </p:spPr>
        <p:txBody>
          <a:bodyPr>
            <a:normAutofit/>
          </a:bodyPr>
          <a:lstStyle/>
          <a:p>
            <a:r>
              <a:rPr lang="en-US" dirty="0">
                <a:latin typeface="Arial Black" panose="020B0A04020102020204" pitchFamily="34" charset="0"/>
              </a:rPr>
              <a:t>E4A03  </a:t>
            </a:r>
            <a:r>
              <a:rPr lang="en-US" dirty="0" smtClean="0">
                <a:latin typeface="Arial Black" panose="020B0A04020102020204" pitchFamily="34" charset="0"/>
              </a:rPr>
              <a:t>   Which </a:t>
            </a:r>
            <a:r>
              <a:rPr lang="en-US" dirty="0">
                <a:latin typeface="Arial Black" panose="020B0A04020102020204" pitchFamily="34" charset="0"/>
              </a:rPr>
              <a:t>of the following test instrument is used to display spurious signals and/or intermodulation distortion products in an SSB transmitter?</a:t>
            </a:r>
          </a:p>
        </p:txBody>
      </p:sp>
      <p:sp>
        <p:nvSpPr>
          <p:cNvPr id="3" name="Subtitle 2"/>
          <p:cNvSpPr>
            <a:spLocks noGrp="1"/>
          </p:cNvSpPr>
          <p:nvPr>
            <p:ph type="subTitle" idx="1"/>
          </p:nvPr>
        </p:nvSpPr>
        <p:spPr>
          <a:xfrm>
            <a:off x="1371600" y="2895600"/>
            <a:ext cx="6400800" cy="3276600"/>
          </a:xfrm>
        </p:spPr>
        <p:txBody>
          <a:bodyPr/>
          <a:lstStyle/>
          <a:p>
            <a:r>
              <a:rPr lang="en-US" i="1" dirty="0"/>
              <a:t>A. A wattmeter</a:t>
            </a:r>
          </a:p>
          <a:p>
            <a:r>
              <a:rPr lang="en-US" i="1" dirty="0"/>
              <a:t>B. A spectrum analyzer</a:t>
            </a:r>
          </a:p>
          <a:p>
            <a:r>
              <a:rPr lang="en-US" i="1" dirty="0"/>
              <a:t>C. A logic analyzer</a:t>
            </a:r>
          </a:p>
          <a:p>
            <a:r>
              <a:rPr lang="en-US" i="1" dirty="0"/>
              <a:t>D. A time-domain reflectometer</a:t>
            </a:r>
          </a:p>
        </p:txBody>
      </p:sp>
      <p:sp>
        <p:nvSpPr>
          <p:cNvPr id="4" name="Slide Number Placeholder 3"/>
          <p:cNvSpPr>
            <a:spLocks noGrp="1"/>
          </p:cNvSpPr>
          <p:nvPr>
            <p:ph type="sldNum" sz="quarter" idx="12"/>
          </p:nvPr>
        </p:nvSpPr>
        <p:spPr/>
        <p:txBody>
          <a:bodyPr/>
          <a:lstStyle/>
          <a:p>
            <a:fld id="{5A2483EB-AB9C-40AC-9AA1-C2AD9590A9DB}" type="slidenum">
              <a:rPr lang="en-US" smtClean="0"/>
              <a:t>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21399245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E4C01  </a:t>
            </a:r>
            <a:r>
              <a:rPr lang="en-US" dirty="0" smtClean="0">
                <a:latin typeface="Arial Black" panose="020B0A04020102020204" pitchFamily="34" charset="0"/>
              </a:rPr>
              <a:t>  What </a:t>
            </a:r>
            <a:r>
              <a:rPr lang="en-US" dirty="0">
                <a:latin typeface="Arial Black" panose="020B0A04020102020204" pitchFamily="34" charset="0"/>
              </a:rPr>
              <a:t>is an effect of excessive phase noise in the local oscillator section of a receiver?</a:t>
            </a:r>
          </a:p>
        </p:txBody>
      </p:sp>
      <p:sp>
        <p:nvSpPr>
          <p:cNvPr id="3" name="Subtitle 2"/>
          <p:cNvSpPr>
            <a:spLocks noGrp="1"/>
          </p:cNvSpPr>
          <p:nvPr>
            <p:ph type="subTitle" idx="1"/>
          </p:nvPr>
        </p:nvSpPr>
        <p:spPr>
          <a:xfrm>
            <a:off x="609600" y="1981200"/>
            <a:ext cx="7924800" cy="4191000"/>
          </a:xfrm>
        </p:spPr>
        <p:txBody>
          <a:bodyPr/>
          <a:lstStyle/>
          <a:p>
            <a:r>
              <a:rPr lang="en-US" i="1" dirty="0"/>
              <a:t>A. It limits the receiver’s ability to receive strong signals</a:t>
            </a:r>
            <a:endParaRPr lang="en-US" dirty="0"/>
          </a:p>
          <a:p>
            <a:r>
              <a:rPr lang="en-US" i="1" dirty="0"/>
              <a:t>B. It reduces receiver sensitivity</a:t>
            </a:r>
            <a:endParaRPr lang="en-US" dirty="0"/>
          </a:p>
          <a:p>
            <a:r>
              <a:rPr lang="en-US" i="1" dirty="0"/>
              <a:t>C. It decreases receiver third-order intermodulation distortion dynamic range</a:t>
            </a:r>
            <a:endParaRPr lang="en-US" dirty="0"/>
          </a:p>
          <a:p>
            <a:r>
              <a:rPr lang="en-US" sz="2800" b="1" i="1" dirty="0">
                <a:solidFill>
                  <a:srgbClr val="FFC000"/>
                </a:solidFill>
              </a:rPr>
              <a:t>D. It can cause strong signals on nearby frequencies to interfere with reception of weak signals</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80</a:t>
            </a:fld>
            <a:endParaRPr lang="en-US"/>
          </a:p>
        </p:txBody>
      </p:sp>
      <p:sp>
        <p:nvSpPr>
          <p:cNvPr id="5" name="Footer Placeholder 4"/>
          <p:cNvSpPr>
            <a:spLocks noGrp="1"/>
          </p:cNvSpPr>
          <p:nvPr>
            <p:ph type="ftr" sz="quarter" idx="13"/>
          </p:nvPr>
        </p:nvSpPr>
        <p:spPr>
          <a:xfrm>
            <a:off x="1981200" y="6289012"/>
            <a:ext cx="2895600" cy="365125"/>
          </a:xfrm>
        </p:spPr>
        <p:txBody>
          <a:bodyPr/>
          <a:lstStyle/>
          <a:p>
            <a:r>
              <a:rPr lang="en-US" dirty="0" smtClean="0"/>
              <a:t>Amateur Practices</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4991953"/>
            <a:ext cx="3333750"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648030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E4C02  </a:t>
            </a:r>
            <a:r>
              <a:rPr lang="en-US" dirty="0" smtClean="0">
                <a:latin typeface="Arial Black" panose="020B0A04020102020204" pitchFamily="34" charset="0"/>
              </a:rPr>
              <a:t>  Which </a:t>
            </a:r>
            <a:r>
              <a:rPr lang="en-US" dirty="0">
                <a:latin typeface="Arial Black" panose="020B0A04020102020204" pitchFamily="34" charset="0"/>
              </a:rPr>
              <a:t>of the following portions of a receiver can be effective in eliminating image signal interference?</a:t>
            </a:r>
          </a:p>
        </p:txBody>
      </p:sp>
      <p:sp>
        <p:nvSpPr>
          <p:cNvPr id="3" name="Subtitle 2"/>
          <p:cNvSpPr>
            <a:spLocks noGrp="1"/>
          </p:cNvSpPr>
          <p:nvPr>
            <p:ph type="subTitle" idx="1"/>
          </p:nvPr>
        </p:nvSpPr>
        <p:spPr/>
        <p:txBody>
          <a:bodyPr/>
          <a:lstStyle/>
          <a:p>
            <a:r>
              <a:rPr lang="en-US" i="1" dirty="0"/>
              <a:t>A. A front-end filter or pre-selector</a:t>
            </a:r>
            <a:endParaRPr lang="en-US" dirty="0"/>
          </a:p>
          <a:p>
            <a:r>
              <a:rPr lang="en-US" i="1" dirty="0"/>
              <a:t>B. A narrow IF filter</a:t>
            </a:r>
            <a:endParaRPr lang="en-US" dirty="0"/>
          </a:p>
          <a:p>
            <a:r>
              <a:rPr lang="en-US" i="1" dirty="0"/>
              <a:t>C. A notch filter</a:t>
            </a:r>
            <a:endParaRPr lang="en-US" dirty="0"/>
          </a:p>
          <a:p>
            <a:r>
              <a:rPr lang="en-US" i="1" dirty="0"/>
              <a:t>D. A properly adjusted product detector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08182826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18288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E4C02  </a:t>
            </a:r>
            <a:r>
              <a:rPr lang="en-US" dirty="0" smtClean="0">
                <a:latin typeface="Arial Black" panose="020B0A04020102020204" pitchFamily="34" charset="0"/>
              </a:rPr>
              <a:t>  Which </a:t>
            </a:r>
            <a:r>
              <a:rPr lang="en-US" dirty="0">
                <a:latin typeface="Arial Black" panose="020B0A04020102020204" pitchFamily="34" charset="0"/>
              </a:rPr>
              <a:t>of the following portions of a receiver can be effective in eliminating image signal interference?</a:t>
            </a:r>
          </a:p>
        </p:txBody>
      </p:sp>
      <p:sp>
        <p:nvSpPr>
          <p:cNvPr id="3" name="Subtitle 2"/>
          <p:cNvSpPr>
            <a:spLocks noGrp="1"/>
          </p:cNvSpPr>
          <p:nvPr>
            <p:ph type="subTitle" idx="1"/>
          </p:nvPr>
        </p:nvSpPr>
        <p:spPr/>
        <p:txBody>
          <a:bodyPr/>
          <a:lstStyle/>
          <a:p>
            <a:r>
              <a:rPr lang="en-US" sz="2800" b="1" i="1" dirty="0">
                <a:solidFill>
                  <a:srgbClr val="FFC000"/>
                </a:solidFill>
              </a:rPr>
              <a:t>A. A front-end filter or pre-selector</a:t>
            </a:r>
            <a:endParaRPr lang="en-US" sz="2800" b="1" dirty="0">
              <a:solidFill>
                <a:srgbClr val="FFC000"/>
              </a:solidFill>
            </a:endParaRPr>
          </a:p>
          <a:p>
            <a:r>
              <a:rPr lang="en-US" i="1" dirty="0"/>
              <a:t>B. A narrow IF filter</a:t>
            </a:r>
            <a:endParaRPr lang="en-US" dirty="0"/>
          </a:p>
          <a:p>
            <a:r>
              <a:rPr lang="en-US" i="1" dirty="0"/>
              <a:t>C. A notch filter</a:t>
            </a:r>
            <a:endParaRPr lang="en-US" dirty="0"/>
          </a:p>
          <a:p>
            <a:r>
              <a:rPr lang="en-US" i="1" dirty="0"/>
              <a:t>D. A properly adjusted product detector</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4495800"/>
            <a:ext cx="3692593"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434806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E4C03  </a:t>
            </a:r>
            <a:r>
              <a:rPr lang="en-US" dirty="0" smtClean="0">
                <a:latin typeface="Arial Black" panose="020B0A04020102020204" pitchFamily="34" charset="0"/>
              </a:rPr>
              <a:t>  What </a:t>
            </a:r>
            <a:r>
              <a:rPr lang="en-US" dirty="0">
                <a:latin typeface="Arial Black" panose="020B0A04020102020204" pitchFamily="34" charset="0"/>
              </a:rPr>
              <a:t>is the term for the blocking of one FM phone signal by another, stronger FM phone signal?</a:t>
            </a:r>
          </a:p>
        </p:txBody>
      </p:sp>
      <p:sp>
        <p:nvSpPr>
          <p:cNvPr id="3" name="Subtitle 2"/>
          <p:cNvSpPr>
            <a:spLocks noGrp="1"/>
          </p:cNvSpPr>
          <p:nvPr>
            <p:ph type="subTitle" idx="1"/>
          </p:nvPr>
        </p:nvSpPr>
        <p:spPr/>
        <p:txBody>
          <a:bodyPr/>
          <a:lstStyle/>
          <a:p>
            <a:r>
              <a:rPr lang="en-US" i="1" dirty="0"/>
              <a:t>A. Desensitization</a:t>
            </a:r>
            <a:endParaRPr lang="en-US" dirty="0"/>
          </a:p>
          <a:p>
            <a:r>
              <a:rPr lang="en-US" i="1" dirty="0"/>
              <a:t>B. Cross-modulation interference</a:t>
            </a:r>
            <a:endParaRPr lang="en-US" dirty="0"/>
          </a:p>
          <a:p>
            <a:r>
              <a:rPr lang="en-US" i="1" dirty="0"/>
              <a:t>C. Capture effect</a:t>
            </a:r>
            <a:endParaRPr lang="en-US" dirty="0"/>
          </a:p>
          <a:p>
            <a:r>
              <a:rPr lang="en-US" i="1" dirty="0"/>
              <a:t>D. Frequency discrimination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91705063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E4C03  </a:t>
            </a:r>
            <a:r>
              <a:rPr lang="en-US" dirty="0" smtClean="0">
                <a:latin typeface="Arial Black" panose="020B0A04020102020204" pitchFamily="34" charset="0"/>
              </a:rPr>
              <a:t>  What </a:t>
            </a:r>
            <a:r>
              <a:rPr lang="en-US" dirty="0">
                <a:latin typeface="Arial Black" panose="020B0A04020102020204" pitchFamily="34" charset="0"/>
              </a:rPr>
              <a:t>is the term for the blocking of one FM phone signal by another, stronger FM phone signal?</a:t>
            </a:r>
          </a:p>
        </p:txBody>
      </p:sp>
      <p:sp>
        <p:nvSpPr>
          <p:cNvPr id="3" name="Subtitle 2"/>
          <p:cNvSpPr>
            <a:spLocks noGrp="1"/>
          </p:cNvSpPr>
          <p:nvPr>
            <p:ph type="subTitle" idx="1"/>
          </p:nvPr>
        </p:nvSpPr>
        <p:spPr/>
        <p:txBody>
          <a:bodyPr/>
          <a:lstStyle/>
          <a:p>
            <a:r>
              <a:rPr lang="en-US" i="1" dirty="0"/>
              <a:t>A. Desensitization</a:t>
            </a:r>
            <a:endParaRPr lang="en-US" dirty="0"/>
          </a:p>
          <a:p>
            <a:r>
              <a:rPr lang="en-US" i="1" dirty="0"/>
              <a:t>B. Cross-modulation interference</a:t>
            </a:r>
            <a:endParaRPr lang="en-US" dirty="0"/>
          </a:p>
          <a:p>
            <a:r>
              <a:rPr lang="en-US" sz="2800" b="1" i="1" dirty="0">
                <a:solidFill>
                  <a:srgbClr val="FFC000"/>
                </a:solidFill>
              </a:rPr>
              <a:t>C. Capture effect</a:t>
            </a:r>
            <a:endParaRPr lang="en-US" sz="2800" b="1" dirty="0">
              <a:solidFill>
                <a:srgbClr val="FFC000"/>
              </a:solidFill>
            </a:endParaRPr>
          </a:p>
          <a:p>
            <a:r>
              <a:rPr lang="en-US" i="1" dirty="0"/>
              <a:t>D. Frequency discrimination</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03371439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E4C04  </a:t>
            </a:r>
            <a:r>
              <a:rPr lang="en-US" dirty="0" smtClean="0">
                <a:latin typeface="Arial Black" panose="020B0A04020102020204" pitchFamily="34" charset="0"/>
              </a:rPr>
              <a:t>  How </a:t>
            </a:r>
            <a:r>
              <a:rPr lang="en-US" dirty="0">
                <a:latin typeface="Arial Black" panose="020B0A04020102020204" pitchFamily="34" charset="0"/>
              </a:rPr>
              <a:t>is </a:t>
            </a:r>
            <a:r>
              <a:rPr lang="en-US" dirty="0" smtClean="0">
                <a:latin typeface="Arial Black" panose="020B0A04020102020204" pitchFamily="34" charset="0"/>
              </a:rPr>
              <a:t>the </a:t>
            </a:r>
            <a:r>
              <a:rPr lang="en-US" dirty="0">
                <a:latin typeface="Arial Black" panose="020B0A04020102020204" pitchFamily="34" charset="0"/>
              </a:rPr>
              <a:t>noise figure of a </a:t>
            </a:r>
            <a:r>
              <a:rPr lang="en-US" dirty="0" smtClean="0">
                <a:latin typeface="Arial Black" panose="020B0A04020102020204" pitchFamily="34" charset="0"/>
              </a:rPr>
              <a:t>receiver defined?</a:t>
            </a:r>
            <a:endParaRPr lang="en-US" dirty="0">
              <a:latin typeface="Arial Black" panose="020B0A04020102020204" pitchFamily="34" charset="0"/>
            </a:endParaRPr>
          </a:p>
        </p:txBody>
      </p:sp>
      <p:sp>
        <p:nvSpPr>
          <p:cNvPr id="3" name="Subtitle 2"/>
          <p:cNvSpPr>
            <a:spLocks noGrp="1"/>
          </p:cNvSpPr>
          <p:nvPr>
            <p:ph type="subTitle" idx="1"/>
          </p:nvPr>
        </p:nvSpPr>
        <p:spPr>
          <a:xfrm>
            <a:off x="762000" y="1752600"/>
            <a:ext cx="7696200" cy="4191000"/>
          </a:xfrm>
        </p:spPr>
        <p:txBody>
          <a:bodyPr>
            <a:normAutofit/>
          </a:bodyPr>
          <a:lstStyle/>
          <a:p>
            <a:r>
              <a:rPr lang="en-US" i="1" dirty="0"/>
              <a:t>A. The ratio of atmospheric noise to phase noise</a:t>
            </a:r>
            <a:endParaRPr lang="en-US" dirty="0"/>
          </a:p>
          <a:p>
            <a:r>
              <a:rPr lang="en-US" i="1" dirty="0"/>
              <a:t>B. The  </a:t>
            </a:r>
            <a:r>
              <a:rPr lang="en-US" i="1" dirty="0" smtClean="0"/>
              <a:t>ratio of the noise </a:t>
            </a:r>
            <a:r>
              <a:rPr lang="en-US" i="1" dirty="0"/>
              <a:t>bandwidth in </a:t>
            </a:r>
            <a:r>
              <a:rPr lang="en-US" i="1" dirty="0" smtClean="0"/>
              <a:t>Hertz to </a:t>
            </a:r>
            <a:r>
              <a:rPr lang="en-US" i="1" dirty="0"/>
              <a:t>the theoretical bandwidth of a resistive network</a:t>
            </a:r>
            <a:endParaRPr lang="en-US" dirty="0"/>
          </a:p>
          <a:p>
            <a:r>
              <a:rPr lang="en-US" i="1" dirty="0"/>
              <a:t>C. The ratio of thermal noise to atmospheric noise</a:t>
            </a:r>
            <a:endParaRPr lang="en-US" dirty="0"/>
          </a:p>
          <a:p>
            <a:r>
              <a:rPr lang="en-US" i="1" dirty="0"/>
              <a:t>D. The ratio in dB of the noise generated by the receiver </a:t>
            </a:r>
            <a:r>
              <a:rPr lang="en-US" i="1" dirty="0" smtClean="0"/>
              <a:t>to </a:t>
            </a:r>
            <a:r>
              <a:rPr lang="en-US" i="1" dirty="0"/>
              <a:t>the theoretical minimum noise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09725772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E4C04  </a:t>
            </a:r>
            <a:r>
              <a:rPr lang="en-US" dirty="0" smtClean="0">
                <a:latin typeface="Arial Black" panose="020B0A04020102020204" pitchFamily="34" charset="0"/>
              </a:rPr>
              <a:t>  How </a:t>
            </a:r>
            <a:r>
              <a:rPr lang="en-US" dirty="0">
                <a:latin typeface="Arial Black" panose="020B0A04020102020204" pitchFamily="34" charset="0"/>
              </a:rPr>
              <a:t>is </a:t>
            </a:r>
            <a:r>
              <a:rPr lang="en-US" dirty="0" smtClean="0">
                <a:latin typeface="Arial Black" panose="020B0A04020102020204" pitchFamily="34" charset="0"/>
              </a:rPr>
              <a:t>the </a:t>
            </a:r>
            <a:r>
              <a:rPr lang="en-US" dirty="0">
                <a:latin typeface="Arial Black" panose="020B0A04020102020204" pitchFamily="34" charset="0"/>
              </a:rPr>
              <a:t>noise figure of a </a:t>
            </a:r>
            <a:r>
              <a:rPr lang="en-US" dirty="0" smtClean="0">
                <a:latin typeface="Arial Black" panose="020B0A04020102020204" pitchFamily="34" charset="0"/>
              </a:rPr>
              <a:t>receiver defined?</a:t>
            </a:r>
            <a:endParaRPr lang="en-US" dirty="0">
              <a:latin typeface="Arial Black" panose="020B0A04020102020204" pitchFamily="34" charset="0"/>
            </a:endParaRPr>
          </a:p>
        </p:txBody>
      </p:sp>
      <p:sp>
        <p:nvSpPr>
          <p:cNvPr id="3" name="Subtitle 2"/>
          <p:cNvSpPr>
            <a:spLocks noGrp="1"/>
          </p:cNvSpPr>
          <p:nvPr>
            <p:ph type="subTitle" idx="1"/>
          </p:nvPr>
        </p:nvSpPr>
        <p:spPr>
          <a:xfrm>
            <a:off x="762000" y="1752600"/>
            <a:ext cx="7696200" cy="4191000"/>
          </a:xfrm>
        </p:spPr>
        <p:txBody>
          <a:bodyPr>
            <a:normAutofit/>
          </a:bodyPr>
          <a:lstStyle/>
          <a:p>
            <a:r>
              <a:rPr lang="en-US" i="1" dirty="0"/>
              <a:t>A. The ratio of atmospheric noise to phase noise</a:t>
            </a:r>
            <a:endParaRPr lang="en-US" dirty="0"/>
          </a:p>
          <a:p>
            <a:r>
              <a:rPr lang="en-US" i="1" dirty="0"/>
              <a:t>B. The </a:t>
            </a:r>
            <a:r>
              <a:rPr lang="en-US" i="1" dirty="0" smtClean="0"/>
              <a:t>ratio of the noise </a:t>
            </a:r>
            <a:r>
              <a:rPr lang="en-US" i="1" dirty="0"/>
              <a:t>bandwidth in </a:t>
            </a:r>
            <a:r>
              <a:rPr lang="en-US" i="1" dirty="0" smtClean="0"/>
              <a:t>Hertz </a:t>
            </a:r>
            <a:r>
              <a:rPr lang="en-US" i="1" dirty="0"/>
              <a:t>to the theoretical bandwidth of a resistive network</a:t>
            </a:r>
            <a:endParaRPr lang="en-US" dirty="0"/>
          </a:p>
          <a:p>
            <a:r>
              <a:rPr lang="en-US" i="1" dirty="0"/>
              <a:t>C. The ratio of thermal noise to atmospheric noise</a:t>
            </a:r>
            <a:endParaRPr lang="en-US" dirty="0"/>
          </a:p>
          <a:p>
            <a:r>
              <a:rPr lang="en-US" sz="2800" b="1" i="1" dirty="0">
                <a:solidFill>
                  <a:srgbClr val="FFC000"/>
                </a:solidFill>
              </a:rPr>
              <a:t>D. The ratio in dB of the noise generated by the </a:t>
            </a:r>
            <a:r>
              <a:rPr lang="en-US" sz="2800" b="1" i="1" dirty="0" smtClean="0">
                <a:solidFill>
                  <a:srgbClr val="FFC000"/>
                </a:solidFill>
              </a:rPr>
              <a:t>receiver </a:t>
            </a:r>
            <a:r>
              <a:rPr lang="en-US" sz="2800" b="1" i="1" dirty="0">
                <a:solidFill>
                  <a:srgbClr val="FFC000"/>
                </a:solidFill>
              </a:rPr>
              <a:t>to the theoretical minimum noise</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86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
        <p:nvSpPr>
          <p:cNvPr id="6" name="Rectangle 5"/>
          <p:cNvSpPr/>
          <p:nvPr/>
        </p:nvSpPr>
        <p:spPr>
          <a:xfrm>
            <a:off x="304800" y="4876800"/>
            <a:ext cx="8534400" cy="1938992"/>
          </a:xfrm>
          <a:prstGeom prst="rect">
            <a:avLst/>
          </a:prstGeom>
        </p:spPr>
        <p:txBody>
          <a:bodyPr wrap="square">
            <a:spAutoFit/>
          </a:bodyPr>
          <a:lstStyle/>
          <a:p>
            <a:r>
              <a:rPr lang="en-US" sz="2000" b="1" i="1" dirty="0"/>
              <a:t>The noise figure is a way of describing the amount of noise generated in a receiver, amp, transmission line, antenna </a:t>
            </a:r>
            <a:r>
              <a:rPr lang="en-US" sz="2000" b="1" i="1" dirty="0" smtClean="0"/>
              <a:t>system, or </a:t>
            </a:r>
            <a:r>
              <a:rPr lang="en-US" sz="2000" b="1" i="1" dirty="0"/>
              <a:t>other component. The noise figure of a component or system is defined as the signal-to-noise ratio at the input divided </a:t>
            </a:r>
            <a:r>
              <a:rPr lang="en-US" sz="2000" b="1" i="1" dirty="0" smtClean="0"/>
              <a:t>by the </a:t>
            </a:r>
            <a:r>
              <a:rPr lang="en-US" sz="2000" b="1" i="1" dirty="0"/>
              <a:t>signal-to-noise ratio at the output, with the input noise equal to the noise available from a matched resistance at </a:t>
            </a:r>
            <a:r>
              <a:rPr lang="en-US" sz="2000" b="1" i="1" dirty="0" smtClean="0"/>
              <a:t>a temperature </a:t>
            </a:r>
            <a:r>
              <a:rPr lang="en-US" sz="2000" b="1" i="1" dirty="0"/>
              <a:t>of T0=290 Kelvin.</a:t>
            </a:r>
            <a:endParaRPr lang="en-US" sz="2000" dirty="0"/>
          </a:p>
        </p:txBody>
      </p:sp>
    </p:spTree>
    <p:extLst>
      <p:ext uri="{BB962C8B-B14F-4D97-AF65-F5344CB8AC3E}">
        <p14:creationId xmlns:p14="http://schemas.microsoft.com/office/powerpoint/2010/main" val="341871199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E4C05  </a:t>
            </a:r>
            <a:r>
              <a:rPr lang="en-US" dirty="0" smtClean="0">
                <a:latin typeface="Arial Black" panose="020B0A04020102020204" pitchFamily="34" charset="0"/>
              </a:rPr>
              <a:t>  What </a:t>
            </a:r>
            <a:r>
              <a:rPr lang="en-US" dirty="0">
                <a:latin typeface="Arial Black" panose="020B0A04020102020204" pitchFamily="34" charset="0"/>
              </a:rPr>
              <a:t>does a value of -174 </a:t>
            </a:r>
            <a:r>
              <a:rPr lang="en-US" dirty="0" err="1">
                <a:latin typeface="Arial Black" panose="020B0A04020102020204" pitchFamily="34" charset="0"/>
              </a:rPr>
              <a:t>dBm</a:t>
            </a:r>
            <a:r>
              <a:rPr lang="en-US" dirty="0">
                <a:latin typeface="Arial Black" panose="020B0A04020102020204" pitchFamily="34" charset="0"/>
              </a:rPr>
              <a:t>/Hz represent with regard to the noise floor of a receiver?</a:t>
            </a:r>
          </a:p>
        </p:txBody>
      </p:sp>
      <p:sp>
        <p:nvSpPr>
          <p:cNvPr id="3" name="Subtitle 2"/>
          <p:cNvSpPr>
            <a:spLocks noGrp="1"/>
          </p:cNvSpPr>
          <p:nvPr>
            <p:ph type="subTitle" idx="1"/>
          </p:nvPr>
        </p:nvSpPr>
        <p:spPr>
          <a:xfrm>
            <a:off x="685800" y="1981200"/>
            <a:ext cx="7924800" cy="4191000"/>
          </a:xfrm>
        </p:spPr>
        <p:txBody>
          <a:bodyPr/>
          <a:lstStyle/>
          <a:p>
            <a:r>
              <a:rPr lang="en-US" i="1" dirty="0"/>
              <a:t>A. The minimum detectable signal as a function of receive frequency</a:t>
            </a:r>
            <a:endParaRPr lang="en-US" dirty="0"/>
          </a:p>
          <a:p>
            <a:r>
              <a:rPr lang="en-US" i="1" dirty="0"/>
              <a:t>B. The theoretical noise at the input of a perfect receiver at room temperature</a:t>
            </a:r>
            <a:endParaRPr lang="en-US" dirty="0"/>
          </a:p>
          <a:p>
            <a:r>
              <a:rPr lang="en-US" i="1" dirty="0"/>
              <a:t>C. The noise figure of a 1 Hz bandwidth receiver</a:t>
            </a:r>
            <a:endParaRPr lang="en-US" dirty="0"/>
          </a:p>
          <a:p>
            <a:r>
              <a:rPr lang="en-US" i="1" dirty="0"/>
              <a:t>D. The galactic noise contribution to minimum detectable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39517729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E4C05  </a:t>
            </a:r>
            <a:r>
              <a:rPr lang="en-US" dirty="0" smtClean="0">
                <a:latin typeface="Arial Black" panose="020B0A04020102020204" pitchFamily="34" charset="0"/>
              </a:rPr>
              <a:t>  What </a:t>
            </a:r>
            <a:r>
              <a:rPr lang="en-US" dirty="0">
                <a:latin typeface="Arial Black" panose="020B0A04020102020204" pitchFamily="34" charset="0"/>
              </a:rPr>
              <a:t>does a value of -174 </a:t>
            </a:r>
            <a:r>
              <a:rPr lang="en-US" dirty="0" err="1">
                <a:latin typeface="Arial Black" panose="020B0A04020102020204" pitchFamily="34" charset="0"/>
              </a:rPr>
              <a:t>dBm</a:t>
            </a:r>
            <a:r>
              <a:rPr lang="en-US" dirty="0">
                <a:latin typeface="Arial Black" panose="020B0A04020102020204" pitchFamily="34" charset="0"/>
              </a:rPr>
              <a:t>/Hz represent with regard to the noise floor of a receiver?</a:t>
            </a:r>
          </a:p>
        </p:txBody>
      </p:sp>
      <p:sp>
        <p:nvSpPr>
          <p:cNvPr id="3" name="Subtitle 2"/>
          <p:cNvSpPr>
            <a:spLocks noGrp="1"/>
          </p:cNvSpPr>
          <p:nvPr>
            <p:ph type="subTitle" idx="1"/>
          </p:nvPr>
        </p:nvSpPr>
        <p:spPr>
          <a:xfrm>
            <a:off x="685800" y="1981200"/>
            <a:ext cx="7924800" cy="4191000"/>
          </a:xfrm>
        </p:spPr>
        <p:txBody>
          <a:bodyPr/>
          <a:lstStyle/>
          <a:p>
            <a:r>
              <a:rPr lang="en-US" i="1" dirty="0"/>
              <a:t>A. The minimum detectable signal as a function of receive frequency</a:t>
            </a:r>
            <a:endParaRPr lang="en-US" dirty="0"/>
          </a:p>
          <a:p>
            <a:r>
              <a:rPr lang="en-US" sz="2800" b="1" i="1" dirty="0">
                <a:solidFill>
                  <a:srgbClr val="FFC000"/>
                </a:solidFill>
              </a:rPr>
              <a:t>B. The theoretical noise at the input of a perfect receiver at room temperature</a:t>
            </a:r>
            <a:endParaRPr lang="en-US" sz="2800" b="1" dirty="0">
              <a:solidFill>
                <a:srgbClr val="FFC000"/>
              </a:solidFill>
            </a:endParaRPr>
          </a:p>
          <a:p>
            <a:r>
              <a:rPr lang="en-US" i="1" dirty="0"/>
              <a:t>C. The noise figure of a 1 Hz bandwidth receiver</a:t>
            </a:r>
            <a:endParaRPr lang="en-US" dirty="0"/>
          </a:p>
          <a:p>
            <a:r>
              <a:rPr lang="en-US" i="1" dirty="0"/>
              <a:t>D. The galactic noise contribution to minimum detectable signal</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
        <p:nvSpPr>
          <p:cNvPr id="6" name="Rectangle 5"/>
          <p:cNvSpPr/>
          <p:nvPr/>
        </p:nvSpPr>
        <p:spPr>
          <a:xfrm>
            <a:off x="838200" y="5063319"/>
            <a:ext cx="7391400" cy="1200329"/>
          </a:xfrm>
          <a:prstGeom prst="rect">
            <a:avLst/>
          </a:prstGeom>
        </p:spPr>
        <p:txBody>
          <a:bodyPr wrap="square">
            <a:spAutoFit/>
          </a:bodyPr>
          <a:lstStyle/>
          <a:p>
            <a:r>
              <a:rPr lang="en-US" b="1" i="1" dirty="0"/>
              <a:t>This noise floor will be higher as the receiver bandwidth is increased. A receiver with a 10 KHz bandwidth will </a:t>
            </a:r>
            <a:r>
              <a:rPr lang="en-US" b="1" i="1" dirty="0" smtClean="0"/>
              <a:t>have 10,000 </a:t>
            </a:r>
            <a:r>
              <a:rPr lang="en-US" b="1" i="1" dirty="0"/>
              <a:t>times more noise or an additional 40dB of noise bringing the noise floor up to – 174dBm + 40 dB or -134 </a:t>
            </a:r>
            <a:r>
              <a:rPr lang="en-US" b="1" i="1" dirty="0" err="1"/>
              <a:t>dBm</a:t>
            </a:r>
            <a:r>
              <a:rPr lang="en-US" b="1" i="1" dirty="0"/>
              <a:t>.</a:t>
            </a:r>
            <a:endParaRPr lang="en-US" dirty="0"/>
          </a:p>
        </p:txBody>
      </p:sp>
    </p:spTree>
    <p:extLst>
      <p:ext uri="{BB962C8B-B14F-4D97-AF65-F5344CB8AC3E}">
        <p14:creationId xmlns:p14="http://schemas.microsoft.com/office/powerpoint/2010/main" val="308399568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124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E4C06  </a:t>
            </a:r>
            <a:r>
              <a:rPr lang="en-US" dirty="0" smtClean="0">
                <a:latin typeface="Arial Black" panose="020B0A04020102020204" pitchFamily="34" charset="0"/>
              </a:rPr>
              <a:t>   A </a:t>
            </a:r>
            <a:r>
              <a:rPr lang="en-US" dirty="0">
                <a:latin typeface="Arial Black" panose="020B0A04020102020204" pitchFamily="34" charset="0"/>
              </a:rPr>
              <a:t>CW receiver with the AGC off has an equivalent input noise power density of -174 </a:t>
            </a:r>
            <a:r>
              <a:rPr lang="en-US" dirty="0" err="1">
                <a:latin typeface="Arial Black" panose="020B0A04020102020204" pitchFamily="34" charset="0"/>
              </a:rPr>
              <a:t>dBm</a:t>
            </a:r>
            <a:r>
              <a:rPr lang="en-US" dirty="0">
                <a:latin typeface="Arial Black" panose="020B0A04020102020204" pitchFamily="34" charset="0"/>
              </a:rPr>
              <a:t>/Hz.  What would be the level of an unmodulated carrier input to this receiver that would yield an audio output SNR of 0 dB in a 400 Hz noise bandwidth? </a:t>
            </a:r>
          </a:p>
        </p:txBody>
      </p:sp>
      <p:sp>
        <p:nvSpPr>
          <p:cNvPr id="3" name="Subtitle 2"/>
          <p:cNvSpPr>
            <a:spLocks noGrp="1"/>
          </p:cNvSpPr>
          <p:nvPr>
            <p:ph type="subTitle" idx="1"/>
          </p:nvPr>
        </p:nvSpPr>
        <p:spPr>
          <a:xfrm>
            <a:off x="1371600" y="3505200"/>
            <a:ext cx="6400800" cy="2438400"/>
          </a:xfrm>
        </p:spPr>
        <p:txBody>
          <a:bodyPr/>
          <a:lstStyle/>
          <a:p>
            <a:r>
              <a:rPr lang="en-US" i="1" dirty="0"/>
              <a:t>A. </a:t>
            </a:r>
            <a:r>
              <a:rPr lang="en-US" i="1" dirty="0" smtClean="0"/>
              <a:t>-174 </a:t>
            </a:r>
            <a:r>
              <a:rPr lang="en-US" i="1" dirty="0" err="1"/>
              <a:t>dBm</a:t>
            </a:r>
            <a:endParaRPr lang="en-US" dirty="0"/>
          </a:p>
          <a:p>
            <a:r>
              <a:rPr lang="en-US" i="1" dirty="0"/>
              <a:t>B. -164 </a:t>
            </a:r>
            <a:r>
              <a:rPr lang="en-US" i="1" dirty="0" err="1"/>
              <a:t>dBm</a:t>
            </a:r>
            <a:endParaRPr lang="en-US" dirty="0"/>
          </a:p>
          <a:p>
            <a:r>
              <a:rPr lang="en-US" i="1" dirty="0"/>
              <a:t>C. -155 </a:t>
            </a:r>
            <a:r>
              <a:rPr lang="en-US" i="1" dirty="0" err="1"/>
              <a:t>dBm</a:t>
            </a:r>
            <a:endParaRPr lang="en-US" dirty="0"/>
          </a:p>
          <a:p>
            <a:r>
              <a:rPr lang="en-US" i="1" dirty="0"/>
              <a:t>D. -148 </a:t>
            </a:r>
            <a:r>
              <a:rPr lang="en-US" i="1" dirty="0" err="1"/>
              <a:t>dBm</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89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048632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0"/>
            <a:ext cx="8305800" cy="2743200"/>
          </a:xfrm>
        </p:spPr>
        <p:txBody>
          <a:bodyPr>
            <a:normAutofit/>
          </a:bodyPr>
          <a:lstStyle/>
          <a:p>
            <a:r>
              <a:rPr lang="en-US" dirty="0">
                <a:latin typeface="Arial Black" panose="020B0A04020102020204" pitchFamily="34" charset="0"/>
              </a:rPr>
              <a:t>E4A03  </a:t>
            </a:r>
            <a:r>
              <a:rPr lang="en-US" dirty="0" smtClean="0">
                <a:latin typeface="Arial Black" panose="020B0A04020102020204" pitchFamily="34" charset="0"/>
              </a:rPr>
              <a:t>   Which </a:t>
            </a:r>
            <a:r>
              <a:rPr lang="en-US" dirty="0">
                <a:latin typeface="Arial Black" panose="020B0A04020102020204" pitchFamily="34" charset="0"/>
              </a:rPr>
              <a:t>of the following test instrument is used to display spurious signals and/or intermodulation distortion products in an SSB transmitter?</a:t>
            </a:r>
          </a:p>
        </p:txBody>
      </p:sp>
      <p:sp>
        <p:nvSpPr>
          <p:cNvPr id="3" name="Subtitle 2"/>
          <p:cNvSpPr>
            <a:spLocks noGrp="1"/>
          </p:cNvSpPr>
          <p:nvPr>
            <p:ph type="subTitle" idx="1"/>
          </p:nvPr>
        </p:nvSpPr>
        <p:spPr>
          <a:xfrm>
            <a:off x="1371600" y="2895600"/>
            <a:ext cx="6400800" cy="3276600"/>
          </a:xfrm>
        </p:spPr>
        <p:txBody>
          <a:bodyPr/>
          <a:lstStyle/>
          <a:p>
            <a:r>
              <a:rPr lang="en-US" i="1" dirty="0"/>
              <a:t>A. A wattmeter</a:t>
            </a:r>
          </a:p>
          <a:p>
            <a:r>
              <a:rPr lang="en-US" sz="2800" b="1" i="1" dirty="0">
                <a:solidFill>
                  <a:srgbClr val="FFC000"/>
                </a:solidFill>
              </a:rPr>
              <a:t>B. A spectrum analyzer</a:t>
            </a:r>
          </a:p>
          <a:p>
            <a:r>
              <a:rPr lang="en-US" i="1" dirty="0"/>
              <a:t>C. A logic analyzer</a:t>
            </a:r>
          </a:p>
          <a:p>
            <a:r>
              <a:rPr lang="en-US" i="1" dirty="0"/>
              <a:t>D. A time-domain reflectometer</a:t>
            </a:r>
          </a:p>
        </p:txBody>
      </p:sp>
      <p:sp>
        <p:nvSpPr>
          <p:cNvPr id="4" name="Slide Number Placeholder 3"/>
          <p:cNvSpPr>
            <a:spLocks noGrp="1"/>
          </p:cNvSpPr>
          <p:nvPr>
            <p:ph type="sldNum" sz="quarter" idx="12"/>
          </p:nvPr>
        </p:nvSpPr>
        <p:spPr/>
        <p:txBody>
          <a:bodyPr/>
          <a:lstStyle/>
          <a:p>
            <a:fld id="{5A2483EB-AB9C-40AC-9AA1-C2AD9590A9DB}" type="slidenum">
              <a:rPr lang="en-US" smtClean="0"/>
              <a:t>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12455982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31242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E4C06  </a:t>
            </a:r>
            <a:r>
              <a:rPr lang="en-US" dirty="0" smtClean="0">
                <a:latin typeface="Arial Black" panose="020B0A04020102020204" pitchFamily="34" charset="0"/>
              </a:rPr>
              <a:t>   A </a:t>
            </a:r>
            <a:r>
              <a:rPr lang="en-US" dirty="0">
                <a:latin typeface="Arial Black" panose="020B0A04020102020204" pitchFamily="34" charset="0"/>
              </a:rPr>
              <a:t>CW receiver with the AGC off has an equivalent input noise power density of -174 </a:t>
            </a:r>
            <a:r>
              <a:rPr lang="en-US" dirty="0" err="1">
                <a:latin typeface="Arial Black" panose="020B0A04020102020204" pitchFamily="34" charset="0"/>
              </a:rPr>
              <a:t>dBm</a:t>
            </a:r>
            <a:r>
              <a:rPr lang="en-US" dirty="0">
                <a:latin typeface="Arial Black" panose="020B0A04020102020204" pitchFamily="34" charset="0"/>
              </a:rPr>
              <a:t>/Hz.  What would be the level of an unmodulated carrier input to this receiver that would yield an audio output SNR of 0 dB in a 400 Hz noise bandwidth? </a:t>
            </a:r>
          </a:p>
        </p:txBody>
      </p:sp>
      <p:sp>
        <p:nvSpPr>
          <p:cNvPr id="3" name="Subtitle 2"/>
          <p:cNvSpPr>
            <a:spLocks noGrp="1"/>
          </p:cNvSpPr>
          <p:nvPr>
            <p:ph type="subTitle" idx="1"/>
          </p:nvPr>
        </p:nvSpPr>
        <p:spPr>
          <a:xfrm>
            <a:off x="1371600" y="3505200"/>
            <a:ext cx="6400800" cy="2438400"/>
          </a:xfrm>
        </p:spPr>
        <p:txBody>
          <a:bodyPr/>
          <a:lstStyle/>
          <a:p>
            <a:r>
              <a:rPr lang="en-US" i="1" dirty="0"/>
              <a:t>A. </a:t>
            </a:r>
            <a:r>
              <a:rPr lang="en-US" i="1" dirty="0" smtClean="0"/>
              <a:t>-174 </a:t>
            </a:r>
            <a:r>
              <a:rPr lang="en-US" i="1" dirty="0" err="1"/>
              <a:t>dBm</a:t>
            </a:r>
            <a:endParaRPr lang="en-US" dirty="0"/>
          </a:p>
          <a:p>
            <a:r>
              <a:rPr lang="en-US" i="1" dirty="0"/>
              <a:t>B. -164 </a:t>
            </a:r>
            <a:r>
              <a:rPr lang="en-US" i="1" dirty="0" err="1"/>
              <a:t>dBm</a:t>
            </a:r>
            <a:endParaRPr lang="en-US" dirty="0"/>
          </a:p>
          <a:p>
            <a:r>
              <a:rPr lang="en-US" i="1" dirty="0"/>
              <a:t>C. -155 </a:t>
            </a:r>
            <a:r>
              <a:rPr lang="en-US" i="1" dirty="0" err="1"/>
              <a:t>dBm</a:t>
            </a:r>
            <a:endParaRPr lang="en-US" dirty="0"/>
          </a:p>
          <a:p>
            <a:r>
              <a:rPr lang="en-US" sz="2800" b="1" i="1" dirty="0">
                <a:solidFill>
                  <a:srgbClr val="FFC000"/>
                </a:solidFill>
              </a:rPr>
              <a:t>D. -148 </a:t>
            </a:r>
            <a:r>
              <a:rPr lang="en-US" sz="2800" b="1" i="1" dirty="0" err="1">
                <a:solidFill>
                  <a:srgbClr val="FFC000"/>
                </a:solidFill>
              </a:rPr>
              <a:t>dBm</a:t>
            </a:r>
            <a:endParaRPr lang="en-US" sz="2800" b="1" dirty="0">
              <a:solidFill>
                <a:srgbClr val="FFC000"/>
              </a:solidFill>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90</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9059405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rial Black" panose="020B0A04020102020204" pitchFamily="34" charset="0"/>
              </a:rPr>
              <a:t>THEORITICAL NOISE FLOOR</a:t>
            </a:r>
            <a:endParaRPr lang="en-US" dirty="0">
              <a:latin typeface="Arial Black" panose="020B0A04020102020204" pitchFamily="34" charset="0"/>
            </a:endParaRPr>
          </a:p>
        </p:txBody>
      </p:sp>
      <p:sp>
        <p:nvSpPr>
          <p:cNvPr id="4" name="Slide Number Placeholder 3"/>
          <p:cNvSpPr>
            <a:spLocks noGrp="1"/>
          </p:cNvSpPr>
          <p:nvPr>
            <p:ph type="sldNum" sz="quarter" idx="12"/>
          </p:nvPr>
        </p:nvSpPr>
        <p:spPr/>
        <p:txBody>
          <a:bodyPr/>
          <a:lstStyle/>
          <a:p>
            <a:fld id="{5A2483EB-AB9C-40AC-9AA1-C2AD9590A9DB}" type="slidenum">
              <a:rPr lang="en-US" smtClean="0"/>
              <a:t>91</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
        <p:nvSpPr>
          <p:cNvPr id="6" name="Subtitle 5"/>
          <p:cNvSpPr>
            <a:spLocks noGrp="1"/>
          </p:cNvSpPr>
          <p:nvPr>
            <p:ph type="subTitle" idx="1"/>
          </p:nvPr>
        </p:nvSpPr>
        <p:spPr>
          <a:xfrm>
            <a:off x="762000" y="1752600"/>
            <a:ext cx="7620000" cy="5041380"/>
          </a:xfrm>
          <a:prstGeom prst="rect">
            <a:avLst/>
          </a:prstGeom>
        </p:spPr>
        <p:txBody>
          <a:bodyPr wrap="square">
            <a:spAutoFit/>
          </a:bodyPr>
          <a:lstStyle/>
          <a:p>
            <a:r>
              <a:rPr lang="en-US" b="1" i="1" dirty="0"/>
              <a:t>This noise floor will be higher as the receiver bandwidth is increased. </a:t>
            </a:r>
            <a:endParaRPr lang="en-US" b="1" i="1" dirty="0" smtClean="0"/>
          </a:p>
          <a:p>
            <a:r>
              <a:rPr lang="en-US" b="1" i="1" dirty="0" smtClean="0"/>
              <a:t>A </a:t>
            </a:r>
            <a:r>
              <a:rPr lang="en-US" b="1" i="1" dirty="0"/>
              <a:t>receiver with a 400 KHz bandwidth will have </a:t>
            </a:r>
            <a:r>
              <a:rPr lang="en-US" b="1" i="1" dirty="0" smtClean="0"/>
              <a:t>400 times </a:t>
            </a:r>
            <a:r>
              <a:rPr lang="en-US" b="1" i="1" dirty="0"/>
              <a:t>more noise or </a:t>
            </a:r>
            <a:endParaRPr lang="en-US" b="1" i="1" dirty="0" smtClean="0"/>
          </a:p>
          <a:p>
            <a:r>
              <a:rPr lang="en-US" b="1" i="1" dirty="0" smtClean="0"/>
              <a:t>an </a:t>
            </a:r>
            <a:r>
              <a:rPr lang="en-US" b="1" i="1" dirty="0"/>
              <a:t>additional 26 dB </a:t>
            </a:r>
            <a:r>
              <a:rPr lang="en-US" b="1" i="1" dirty="0" smtClean="0"/>
              <a:t>o </a:t>
            </a:r>
            <a:r>
              <a:rPr lang="en-US" b="1" i="1" dirty="0"/>
              <a:t>noise bringing the noise floor up to – 174dBm + 26 dB or -148 </a:t>
            </a:r>
            <a:r>
              <a:rPr lang="en-US" b="1" i="1" dirty="0" err="1"/>
              <a:t>dBm</a:t>
            </a:r>
            <a:r>
              <a:rPr lang="en-US" b="1" i="1" dirty="0" smtClean="0"/>
              <a:t>.</a:t>
            </a:r>
          </a:p>
          <a:p>
            <a:endParaRPr lang="en-US" b="1" i="1" dirty="0" smtClean="0"/>
          </a:p>
          <a:p>
            <a:r>
              <a:rPr lang="en-US" b="1" i="1" dirty="0" smtClean="0"/>
              <a:t>dB</a:t>
            </a:r>
            <a:r>
              <a:rPr lang="en-US" b="1" i="1" dirty="0"/>
              <a:t>= </a:t>
            </a:r>
            <a:r>
              <a:rPr lang="en-US" b="1" i="1" dirty="0" smtClean="0"/>
              <a:t>10</a:t>
            </a:r>
            <a:r>
              <a:rPr lang="en-US" b="1" i="1" dirty="0"/>
              <a:t> </a:t>
            </a:r>
            <a:r>
              <a:rPr lang="en-US" b="1" i="1" dirty="0" smtClean="0"/>
              <a:t>* log (bw-2/bw-1</a:t>
            </a:r>
            <a:r>
              <a:rPr lang="en-US" b="1" i="1" dirty="0"/>
              <a:t>) </a:t>
            </a:r>
            <a:r>
              <a:rPr lang="en-US" b="1" i="1" dirty="0" smtClean="0"/>
              <a:t>  or   </a:t>
            </a:r>
          </a:p>
          <a:p>
            <a:r>
              <a:rPr lang="en-US" b="1" i="1" dirty="0" smtClean="0"/>
              <a:t>dB</a:t>
            </a:r>
            <a:r>
              <a:rPr lang="en-US" b="1" i="1" dirty="0"/>
              <a:t>= </a:t>
            </a:r>
            <a:r>
              <a:rPr lang="en-US" b="1" i="1" dirty="0" smtClean="0"/>
              <a:t>10 * log (400/1</a:t>
            </a:r>
            <a:r>
              <a:rPr lang="en-US" b="1" i="1" dirty="0"/>
              <a:t>) </a:t>
            </a:r>
            <a:r>
              <a:rPr lang="en-US" b="1" i="1" dirty="0" smtClean="0"/>
              <a:t> =  </a:t>
            </a:r>
            <a:r>
              <a:rPr lang="en-US" b="1" i="1" dirty="0"/>
              <a:t>10 (2.602) or </a:t>
            </a:r>
            <a:r>
              <a:rPr lang="en-US" b="1" i="1" dirty="0" smtClean="0"/>
              <a:t>dB=26    </a:t>
            </a:r>
          </a:p>
          <a:p>
            <a:r>
              <a:rPr lang="en-US" b="1" i="1" dirty="0" smtClean="0"/>
              <a:t>Therefore </a:t>
            </a:r>
            <a:r>
              <a:rPr lang="en-US" b="1" i="1" dirty="0"/>
              <a:t>the new noise floor will be -174 +26 or -148dBm</a:t>
            </a:r>
            <a:endParaRPr lang="en-US" dirty="0"/>
          </a:p>
          <a:p>
            <a:endParaRPr lang="en-US" dirty="0"/>
          </a:p>
        </p:txBody>
      </p:sp>
    </p:spTree>
    <p:extLst>
      <p:ext uri="{BB962C8B-B14F-4D97-AF65-F5344CB8AC3E}">
        <p14:creationId xmlns:p14="http://schemas.microsoft.com/office/powerpoint/2010/main" val="172650914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E4C07  </a:t>
            </a:r>
            <a:r>
              <a:rPr lang="en-US" dirty="0" smtClean="0">
                <a:latin typeface="Arial Black" panose="020B0A04020102020204" pitchFamily="34" charset="0"/>
              </a:rPr>
              <a:t>  What </a:t>
            </a:r>
            <a:r>
              <a:rPr lang="en-US" dirty="0">
                <a:latin typeface="Arial Black" panose="020B0A04020102020204" pitchFamily="34" charset="0"/>
              </a:rPr>
              <a:t>does the MDS of a receiver represent?</a:t>
            </a:r>
          </a:p>
        </p:txBody>
      </p:sp>
      <p:sp>
        <p:nvSpPr>
          <p:cNvPr id="3" name="Subtitle 2"/>
          <p:cNvSpPr>
            <a:spLocks noGrp="1"/>
          </p:cNvSpPr>
          <p:nvPr>
            <p:ph type="subTitle" idx="1"/>
          </p:nvPr>
        </p:nvSpPr>
        <p:spPr/>
        <p:txBody>
          <a:bodyPr/>
          <a:lstStyle/>
          <a:p>
            <a:r>
              <a:rPr lang="en-US" i="1" dirty="0"/>
              <a:t>A. The meter display sensitivity </a:t>
            </a:r>
            <a:endParaRPr lang="en-US" dirty="0"/>
          </a:p>
          <a:p>
            <a:r>
              <a:rPr lang="en-US" i="1" dirty="0"/>
              <a:t>B. The minimum discernible signal</a:t>
            </a:r>
            <a:endParaRPr lang="en-US" dirty="0"/>
          </a:p>
          <a:p>
            <a:r>
              <a:rPr lang="en-US" i="1" dirty="0"/>
              <a:t>C. The multiplex distortion stability</a:t>
            </a:r>
            <a:endParaRPr lang="en-US" dirty="0"/>
          </a:p>
          <a:p>
            <a:r>
              <a:rPr lang="en-US" i="1" dirty="0"/>
              <a:t>D. The maximum detectable spectrum</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92</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41361781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E4C07  </a:t>
            </a:r>
            <a:r>
              <a:rPr lang="en-US" dirty="0" smtClean="0">
                <a:latin typeface="Arial Black" panose="020B0A04020102020204" pitchFamily="34" charset="0"/>
              </a:rPr>
              <a:t>  What </a:t>
            </a:r>
            <a:r>
              <a:rPr lang="en-US" dirty="0">
                <a:latin typeface="Arial Black" panose="020B0A04020102020204" pitchFamily="34" charset="0"/>
              </a:rPr>
              <a:t>does the MDS of a receiver represent?</a:t>
            </a:r>
          </a:p>
        </p:txBody>
      </p:sp>
      <p:sp>
        <p:nvSpPr>
          <p:cNvPr id="3" name="Subtitle 2"/>
          <p:cNvSpPr>
            <a:spLocks noGrp="1"/>
          </p:cNvSpPr>
          <p:nvPr>
            <p:ph type="subTitle" idx="1"/>
          </p:nvPr>
        </p:nvSpPr>
        <p:spPr/>
        <p:txBody>
          <a:bodyPr/>
          <a:lstStyle/>
          <a:p>
            <a:r>
              <a:rPr lang="en-US" i="1" dirty="0"/>
              <a:t>A. The meter display sensitivity </a:t>
            </a:r>
            <a:endParaRPr lang="en-US" dirty="0"/>
          </a:p>
          <a:p>
            <a:r>
              <a:rPr lang="en-US" sz="2800" b="1" i="1" dirty="0">
                <a:solidFill>
                  <a:srgbClr val="FFC000"/>
                </a:solidFill>
              </a:rPr>
              <a:t>B. </a:t>
            </a:r>
            <a:r>
              <a:rPr lang="en-US" sz="2800" b="1" i="1" dirty="0" smtClean="0">
                <a:solidFill>
                  <a:srgbClr val="FFC000"/>
                </a:solidFill>
              </a:rPr>
              <a:t>The minimum discernible signal</a:t>
            </a:r>
            <a:endParaRPr lang="en-US" sz="2800" b="1" dirty="0" smtClean="0">
              <a:solidFill>
                <a:srgbClr val="FFC000"/>
              </a:solidFill>
            </a:endParaRPr>
          </a:p>
          <a:p>
            <a:r>
              <a:rPr lang="en-US" i="1" dirty="0" smtClean="0"/>
              <a:t>C. The multiplex distortion stability</a:t>
            </a:r>
            <a:endParaRPr lang="en-US" dirty="0" smtClean="0"/>
          </a:p>
          <a:p>
            <a:r>
              <a:rPr lang="en-US" i="1" dirty="0" smtClean="0"/>
              <a:t>D</a:t>
            </a:r>
            <a:r>
              <a:rPr lang="en-US" i="1" dirty="0"/>
              <a:t>. The maximum detectable spectrum</a:t>
            </a:r>
            <a:endParaRPr lang="en-US" dirty="0"/>
          </a:p>
          <a:p>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93</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818413722"/>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E4C08     An </a:t>
            </a:r>
            <a:r>
              <a:rPr lang="en-US" dirty="0">
                <a:latin typeface="Arial Black" panose="020B0A04020102020204" pitchFamily="34" charset="0"/>
              </a:rPr>
              <a:t>SDR receiver is overloaded when input signals exceed what level?</a:t>
            </a:r>
          </a:p>
        </p:txBody>
      </p:sp>
      <p:sp>
        <p:nvSpPr>
          <p:cNvPr id="3" name="Subtitle 2"/>
          <p:cNvSpPr>
            <a:spLocks noGrp="1"/>
          </p:cNvSpPr>
          <p:nvPr>
            <p:ph type="subTitle" idx="1"/>
          </p:nvPr>
        </p:nvSpPr>
        <p:spPr/>
        <p:txBody>
          <a:bodyPr/>
          <a:lstStyle/>
          <a:p>
            <a:r>
              <a:rPr lang="en-US" i="1" dirty="0"/>
              <a:t>A. One-half the maximum sample rate</a:t>
            </a:r>
          </a:p>
          <a:p>
            <a:r>
              <a:rPr lang="en-US" i="1" dirty="0"/>
              <a:t>B. One-half the maximum sampling buffer size</a:t>
            </a:r>
          </a:p>
          <a:p>
            <a:r>
              <a:rPr lang="en-US" i="1" dirty="0"/>
              <a:t>C. The maximum count value of the analog-to-digital converter</a:t>
            </a:r>
          </a:p>
          <a:p>
            <a:r>
              <a:rPr lang="en-US" i="1" dirty="0"/>
              <a:t>D. The reference voltage of the analog-to-digital converter</a:t>
            </a:r>
          </a:p>
        </p:txBody>
      </p:sp>
      <p:sp>
        <p:nvSpPr>
          <p:cNvPr id="4" name="Slide Number Placeholder 3"/>
          <p:cNvSpPr>
            <a:spLocks noGrp="1"/>
          </p:cNvSpPr>
          <p:nvPr>
            <p:ph type="sldNum" sz="quarter" idx="12"/>
          </p:nvPr>
        </p:nvSpPr>
        <p:spPr/>
        <p:txBody>
          <a:bodyPr/>
          <a:lstStyle/>
          <a:p>
            <a:fld id="{5A2483EB-AB9C-40AC-9AA1-C2AD9590A9DB}" type="slidenum">
              <a:rPr lang="en-US" smtClean="0"/>
              <a:t>94</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2616206946"/>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E4C08     An </a:t>
            </a:r>
            <a:r>
              <a:rPr lang="en-US" dirty="0">
                <a:latin typeface="Arial Black" panose="020B0A04020102020204" pitchFamily="34" charset="0"/>
              </a:rPr>
              <a:t>SDR receiver is overloaded when input signals exceed what level?</a:t>
            </a:r>
          </a:p>
        </p:txBody>
      </p:sp>
      <p:sp>
        <p:nvSpPr>
          <p:cNvPr id="3" name="Subtitle 2"/>
          <p:cNvSpPr>
            <a:spLocks noGrp="1"/>
          </p:cNvSpPr>
          <p:nvPr>
            <p:ph type="subTitle" idx="1"/>
          </p:nvPr>
        </p:nvSpPr>
        <p:spPr/>
        <p:txBody>
          <a:bodyPr/>
          <a:lstStyle/>
          <a:p>
            <a:r>
              <a:rPr lang="en-US" i="1" dirty="0"/>
              <a:t>A. One-half the maximum sample rate</a:t>
            </a:r>
          </a:p>
          <a:p>
            <a:r>
              <a:rPr lang="en-US" i="1" dirty="0"/>
              <a:t>B. One-half the maximum sampling buffer size</a:t>
            </a:r>
          </a:p>
          <a:p>
            <a:r>
              <a:rPr lang="en-US" sz="2800" b="1" i="1" dirty="0">
                <a:solidFill>
                  <a:srgbClr val="FFC000"/>
                </a:solidFill>
              </a:rPr>
              <a:t>C. The maximum count value of the analog-to-digital converter</a:t>
            </a:r>
          </a:p>
          <a:p>
            <a:r>
              <a:rPr lang="en-US" i="1" dirty="0"/>
              <a:t>D. The reference voltage of the analog-to-digital converter</a:t>
            </a:r>
          </a:p>
        </p:txBody>
      </p:sp>
      <p:sp>
        <p:nvSpPr>
          <p:cNvPr id="4" name="Slide Number Placeholder 3"/>
          <p:cNvSpPr>
            <a:spLocks noGrp="1"/>
          </p:cNvSpPr>
          <p:nvPr>
            <p:ph type="sldNum" sz="quarter" idx="12"/>
          </p:nvPr>
        </p:nvSpPr>
        <p:spPr/>
        <p:txBody>
          <a:bodyPr/>
          <a:lstStyle/>
          <a:p>
            <a:fld id="{5A2483EB-AB9C-40AC-9AA1-C2AD9590A9DB}" type="slidenum">
              <a:rPr lang="en-US" smtClean="0"/>
              <a:t>95</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283126260"/>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133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E4C09  </a:t>
            </a:r>
            <a:r>
              <a:rPr lang="en-US" dirty="0" smtClean="0">
                <a:latin typeface="Arial Black" panose="020B0A04020102020204" pitchFamily="34" charset="0"/>
              </a:rPr>
              <a:t>  Which </a:t>
            </a:r>
            <a:r>
              <a:rPr lang="en-US" dirty="0">
                <a:latin typeface="Arial Black" panose="020B0A04020102020204" pitchFamily="34" charset="0"/>
              </a:rPr>
              <a:t>of the following choices is a good reason for selecting a high frequency for the design of the IF in a conventional HF or VHF communications receiver?</a:t>
            </a:r>
          </a:p>
        </p:txBody>
      </p:sp>
      <p:sp>
        <p:nvSpPr>
          <p:cNvPr id="3" name="Subtitle 2"/>
          <p:cNvSpPr>
            <a:spLocks noGrp="1"/>
          </p:cNvSpPr>
          <p:nvPr>
            <p:ph type="subTitle" idx="1"/>
          </p:nvPr>
        </p:nvSpPr>
        <p:spPr>
          <a:xfrm>
            <a:off x="609600" y="2840476"/>
            <a:ext cx="7924800" cy="3331723"/>
          </a:xfrm>
        </p:spPr>
        <p:txBody>
          <a:bodyPr/>
          <a:lstStyle/>
          <a:p>
            <a:r>
              <a:rPr lang="en-US" i="1" dirty="0"/>
              <a:t>A. Fewer components in the receiver</a:t>
            </a:r>
            <a:endParaRPr lang="en-US" dirty="0"/>
          </a:p>
          <a:p>
            <a:r>
              <a:rPr lang="en-US" i="1" dirty="0"/>
              <a:t>B. Reduced drift</a:t>
            </a:r>
            <a:endParaRPr lang="en-US" dirty="0"/>
          </a:p>
          <a:p>
            <a:r>
              <a:rPr lang="en-US" i="1" dirty="0"/>
              <a:t>C. Easier for front-end circuitry to eliminate image responses</a:t>
            </a:r>
            <a:endParaRPr lang="en-US" dirty="0"/>
          </a:p>
          <a:p>
            <a:r>
              <a:rPr lang="en-US" i="1" dirty="0"/>
              <a:t>D. Improved receiver noise figure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96</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53674224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0"/>
            <a:ext cx="7772400" cy="2133600"/>
          </a:xfrm>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a:latin typeface="Arial Black" panose="020B0A04020102020204" pitchFamily="34" charset="0"/>
              </a:rPr>
              <a:t>E4C09  </a:t>
            </a:r>
            <a:r>
              <a:rPr lang="en-US" dirty="0" smtClean="0">
                <a:latin typeface="Arial Black" panose="020B0A04020102020204" pitchFamily="34" charset="0"/>
              </a:rPr>
              <a:t>  Which </a:t>
            </a:r>
            <a:r>
              <a:rPr lang="en-US" dirty="0">
                <a:latin typeface="Arial Black" panose="020B0A04020102020204" pitchFamily="34" charset="0"/>
              </a:rPr>
              <a:t>of the following choices is a good reason for selecting a high frequency for the design of the IF in a conventional HF or VHF communications receiver?</a:t>
            </a:r>
          </a:p>
        </p:txBody>
      </p:sp>
      <p:sp>
        <p:nvSpPr>
          <p:cNvPr id="3" name="Subtitle 2"/>
          <p:cNvSpPr>
            <a:spLocks noGrp="1"/>
          </p:cNvSpPr>
          <p:nvPr>
            <p:ph type="subTitle" idx="1"/>
          </p:nvPr>
        </p:nvSpPr>
        <p:spPr>
          <a:xfrm>
            <a:off x="609600" y="2819400"/>
            <a:ext cx="7924800" cy="3352800"/>
          </a:xfrm>
        </p:spPr>
        <p:txBody>
          <a:bodyPr/>
          <a:lstStyle/>
          <a:p>
            <a:r>
              <a:rPr lang="en-US" i="1" dirty="0"/>
              <a:t>A. Fewer components in the receiver</a:t>
            </a:r>
            <a:endParaRPr lang="en-US" dirty="0"/>
          </a:p>
          <a:p>
            <a:r>
              <a:rPr lang="en-US" i="1" dirty="0"/>
              <a:t>B. Reduced drift</a:t>
            </a:r>
            <a:endParaRPr lang="en-US" dirty="0"/>
          </a:p>
          <a:p>
            <a:r>
              <a:rPr lang="en-US" sz="2800" b="1" i="1" dirty="0">
                <a:solidFill>
                  <a:srgbClr val="FFC000"/>
                </a:solidFill>
              </a:rPr>
              <a:t>C. Easier for front-end circuitry to eliminate image responses</a:t>
            </a:r>
            <a:endParaRPr lang="en-US" sz="2800" b="1" dirty="0">
              <a:solidFill>
                <a:srgbClr val="FFC000"/>
              </a:solidFill>
            </a:endParaRPr>
          </a:p>
          <a:p>
            <a:r>
              <a:rPr lang="en-US" i="1" dirty="0"/>
              <a:t>D. Improved receiver noise figure</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97</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35606100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E4C10    Which </a:t>
            </a:r>
            <a:r>
              <a:rPr lang="en-US" dirty="0">
                <a:latin typeface="Arial Black" panose="020B0A04020102020204" pitchFamily="34" charset="0"/>
              </a:rPr>
              <a:t>of the following is a desirable amount of selectivity for an amateur RTTY HF receiver?</a:t>
            </a:r>
          </a:p>
        </p:txBody>
      </p:sp>
      <p:sp>
        <p:nvSpPr>
          <p:cNvPr id="3" name="Subtitle 2"/>
          <p:cNvSpPr>
            <a:spLocks noGrp="1"/>
          </p:cNvSpPr>
          <p:nvPr>
            <p:ph type="subTitle" idx="1"/>
          </p:nvPr>
        </p:nvSpPr>
        <p:spPr/>
        <p:txBody>
          <a:bodyPr/>
          <a:lstStyle/>
          <a:p>
            <a:r>
              <a:rPr lang="en-US" i="1" dirty="0"/>
              <a:t>A. 100 Hz</a:t>
            </a:r>
            <a:endParaRPr lang="en-US" dirty="0"/>
          </a:p>
          <a:p>
            <a:r>
              <a:rPr lang="en-US" i="1" dirty="0"/>
              <a:t>B. 300 Hz</a:t>
            </a:r>
            <a:endParaRPr lang="en-US" dirty="0"/>
          </a:p>
          <a:p>
            <a:r>
              <a:rPr lang="en-US" i="1" dirty="0"/>
              <a:t>C. 6000 Hz</a:t>
            </a:r>
            <a:endParaRPr lang="en-US" dirty="0"/>
          </a:p>
          <a:p>
            <a:r>
              <a:rPr lang="en-US" i="1" dirty="0"/>
              <a:t>D. 2400 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98</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333158451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latin typeface="Arial Black" panose="020B0A04020102020204" pitchFamily="34" charset="0"/>
              </a:rPr>
              <a:t> </a:t>
            </a:r>
            <a:br>
              <a:rPr lang="en-US" dirty="0">
                <a:latin typeface="Arial Black" panose="020B0A04020102020204" pitchFamily="34" charset="0"/>
              </a:rPr>
            </a:br>
            <a:r>
              <a:rPr lang="en-US" dirty="0" smtClean="0">
                <a:latin typeface="Arial Black" panose="020B0A04020102020204" pitchFamily="34" charset="0"/>
              </a:rPr>
              <a:t/>
            </a:r>
            <a:br>
              <a:rPr lang="en-US" dirty="0" smtClean="0">
                <a:latin typeface="Arial Black" panose="020B0A04020102020204" pitchFamily="34" charset="0"/>
              </a:rPr>
            </a:br>
            <a:r>
              <a:rPr lang="en-US" dirty="0" smtClean="0">
                <a:latin typeface="Arial Black" panose="020B0A04020102020204" pitchFamily="34" charset="0"/>
              </a:rPr>
              <a:t>E4C10    Which </a:t>
            </a:r>
            <a:r>
              <a:rPr lang="en-US" dirty="0">
                <a:latin typeface="Arial Black" panose="020B0A04020102020204" pitchFamily="34" charset="0"/>
              </a:rPr>
              <a:t>of the following is a desirable amount of selectivity for an amateur RTTY HF receiver?</a:t>
            </a:r>
          </a:p>
        </p:txBody>
      </p:sp>
      <p:sp>
        <p:nvSpPr>
          <p:cNvPr id="3" name="Subtitle 2"/>
          <p:cNvSpPr>
            <a:spLocks noGrp="1"/>
          </p:cNvSpPr>
          <p:nvPr>
            <p:ph type="subTitle" idx="1"/>
          </p:nvPr>
        </p:nvSpPr>
        <p:spPr/>
        <p:txBody>
          <a:bodyPr/>
          <a:lstStyle/>
          <a:p>
            <a:r>
              <a:rPr lang="en-US" i="1" dirty="0"/>
              <a:t>A. 100 Hz</a:t>
            </a:r>
            <a:endParaRPr lang="en-US" dirty="0"/>
          </a:p>
          <a:p>
            <a:r>
              <a:rPr lang="en-US" sz="2800" b="1" i="1" dirty="0">
                <a:solidFill>
                  <a:srgbClr val="FFC000"/>
                </a:solidFill>
              </a:rPr>
              <a:t>B. 300 Hz</a:t>
            </a:r>
            <a:endParaRPr lang="en-US" sz="2800" b="1" dirty="0">
              <a:solidFill>
                <a:srgbClr val="FFC000"/>
              </a:solidFill>
            </a:endParaRPr>
          </a:p>
          <a:p>
            <a:r>
              <a:rPr lang="en-US" i="1" dirty="0"/>
              <a:t>C. 6000 Hz</a:t>
            </a:r>
            <a:endParaRPr lang="en-US" dirty="0"/>
          </a:p>
          <a:p>
            <a:r>
              <a:rPr lang="en-US" i="1" dirty="0"/>
              <a:t>D. 2400 Hz</a:t>
            </a:r>
            <a:endParaRPr lang="en-US" dirty="0"/>
          </a:p>
        </p:txBody>
      </p:sp>
      <p:sp>
        <p:nvSpPr>
          <p:cNvPr id="4" name="Slide Number Placeholder 3"/>
          <p:cNvSpPr>
            <a:spLocks noGrp="1"/>
          </p:cNvSpPr>
          <p:nvPr>
            <p:ph type="sldNum" sz="quarter" idx="12"/>
          </p:nvPr>
        </p:nvSpPr>
        <p:spPr/>
        <p:txBody>
          <a:bodyPr/>
          <a:lstStyle/>
          <a:p>
            <a:fld id="{5A2483EB-AB9C-40AC-9AA1-C2AD9590A9DB}" type="slidenum">
              <a:rPr lang="en-US" smtClean="0"/>
              <a:t>99</a:t>
            </a:fld>
            <a:endParaRPr lang="en-US"/>
          </a:p>
        </p:txBody>
      </p:sp>
      <p:sp>
        <p:nvSpPr>
          <p:cNvPr id="5" name="Footer Placeholder 4"/>
          <p:cNvSpPr>
            <a:spLocks noGrp="1"/>
          </p:cNvSpPr>
          <p:nvPr>
            <p:ph type="ftr" sz="quarter" idx="13"/>
          </p:nvPr>
        </p:nvSpPr>
        <p:spPr/>
        <p:txBody>
          <a:bodyPr/>
          <a:lstStyle/>
          <a:p>
            <a:r>
              <a:rPr lang="en-US" smtClean="0"/>
              <a:t>Amateur Practices</a:t>
            </a:r>
            <a:endParaRPr lang="en-US"/>
          </a:p>
        </p:txBody>
      </p:sp>
    </p:spTree>
    <p:extLst>
      <p:ext uri="{BB962C8B-B14F-4D97-AF65-F5344CB8AC3E}">
        <p14:creationId xmlns:p14="http://schemas.microsoft.com/office/powerpoint/2010/main" val="196939445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ward Tem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Britannic Bold"/>
        <a:ea typeface=""/>
        <a:cs typeface=""/>
      </a:majorFont>
      <a:minorFont>
        <a:latin typeface="Times New Roman"/>
        <a:ea typeface=""/>
        <a:cs typeface=""/>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Howard Temp</Template>
  <TotalTime>1104</TotalTime>
  <Words>7669</Words>
  <Application>Microsoft Office PowerPoint</Application>
  <PresentationFormat>On-screen Show (4:3)</PresentationFormat>
  <Paragraphs>1243</Paragraphs>
  <Slides>178</Slides>
  <Notes>1</Notes>
  <HiddenSlides>0</HiddenSlides>
  <MMClips>0</MMClips>
  <ScaleCrop>false</ScaleCrop>
  <HeadingPairs>
    <vt:vector size="4" baseType="variant">
      <vt:variant>
        <vt:lpstr>Theme</vt:lpstr>
      </vt:variant>
      <vt:variant>
        <vt:i4>1</vt:i4>
      </vt:variant>
      <vt:variant>
        <vt:lpstr>Slide Titles</vt:lpstr>
      </vt:variant>
      <vt:variant>
        <vt:i4>178</vt:i4>
      </vt:variant>
    </vt:vector>
  </HeadingPairs>
  <TitlesOfParts>
    <vt:vector size="179" baseType="lpstr">
      <vt:lpstr>Howard Temp</vt:lpstr>
      <vt:lpstr>SUBELEMENT E4 </vt:lpstr>
      <vt:lpstr>PowerPoint Presentation</vt:lpstr>
      <vt:lpstr>Oscilloscope</vt:lpstr>
      <vt:lpstr> E4A01    Which of the following parameter determines the bandwidth of a digital or computer-based oscilloscope?</vt:lpstr>
      <vt:lpstr> E4A01    Which of the following parameter determines the bandwidth of a digital or computer-based oscilloscope?</vt:lpstr>
      <vt:lpstr> E4A02     Which of the following parameters would a spectrum analyzer display on the vertical and horizontal axes?</vt:lpstr>
      <vt:lpstr> E4A02     Which of the following parameters would a spectrum analyzer display on the vertical and horizontal axes?</vt:lpstr>
      <vt:lpstr>E4A03     Which of the following test instrument is used to display spurious signals and/or intermodulation distortion products in an SSB transmitter?</vt:lpstr>
      <vt:lpstr>E4A03     Which of the following test instrument is used to display spurious signals and/or intermodulation distortion products in an SSB transmitter?</vt:lpstr>
      <vt:lpstr>E4A04     What determines the upper frequency limit for a computer soundcard-based oscilloscope program?</vt:lpstr>
      <vt:lpstr>E4A04     What determines the upper frequency limit for a computer soundcard-based oscilloscope program?</vt:lpstr>
      <vt:lpstr> E4A05     What might be an advantage of a digital vs an analog oscilloscope?</vt:lpstr>
      <vt:lpstr> E4A05     What might be an advantage of a digital vs an analog oscilloscope?</vt:lpstr>
      <vt:lpstr> E4A06     What is the effect of aliasing in a digital or computer-based oscilloscope? A. False signals are displayed</vt:lpstr>
      <vt:lpstr> E4A06     What is the effect of aliasing in a digital or computer-based oscilloscope? A. False signals are displayed</vt:lpstr>
      <vt:lpstr>PowerPoint Presentation</vt:lpstr>
      <vt:lpstr>These are some common antenna analyzers. The one the far left is made by MFJ and is the most commonly used by amateur radio operator.</vt:lpstr>
      <vt:lpstr>  E4A07    Which of the following is an advantage of using an antenna analyzer compared to an SWR bridge to measure antenna SWR?</vt:lpstr>
      <vt:lpstr>  E4A07    Which of the following is an advantage of using an antenna analyzer compared to an SWR bridge to measure antenna SWR?</vt:lpstr>
      <vt:lpstr>  E4A08    Which of the following instrument would be best for measuring the SWR of a beam antenna?</vt:lpstr>
      <vt:lpstr>  E4A08    Which of the following instrument would be best for measuring the SWR of a beam antenna?</vt:lpstr>
      <vt:lpstr>E4A09     When using a computer’s soundcard input to digitize signals, what is the highest frequency signal that can be digitized without aliasing?</vt:lpstr>
      <vt:lpstr>E4A09     When using a computer’s soundcard input to digitize signals, what is the highest frequency signal that can be digitized without aliasing?</vt:lpstr>
      <vt:lpstr>E4A10     Which of the following displays multiple digital signal states simultaneously?</vt:lpstr>
      <vt:lpstr>E4A10     Which of the following displays multiple digital signal states simultaneously?</vt:lpstr>
      <vt:lpstr>  E4A11    Which of the following is good practice when using an oscilloscope probe?</vt:lpstr>
      <vt:lpstr>  E4A11    Which of the following is good practice when using an oscilloscope probe?</vt:lpstr>
      <vt:lpstr> E4A12    Which of the following procedures is an important precaution to follow when connecting a spectrum analyzer to a transmitter output?</vt:lpstr>
      <vt:lpstr> E4A12    Which of the following procedures is an important precaution to follow when connecting a spectrum analyzer to a transmitter output?</vt:lpstr>
      <vt:lpstr>  E4A13    How is the compensation of an oscilloscope probe typically adjusted?</vt:lpstr>
      <vt:lpstr>  E4A13    How is the compensation of an oscilloscope probe typically adjusted?</vt:lpstr>
      <vt:lpstr>E4A14     What is the purpose of the prescaler function on a frequency counter?</vt:lpstr>
      <vt:lpstr>E4A14     What is the purpose of the prescaler function on a frequency counter?</vt:lpstr>
      <vt:lpstr>E4A15     What is an advantage of a period-measuring frequency counter over a direct-count type?</vt:lpstr>
      <vt:lpstr>E4A15     What is an advantage of a period-measuring frequency counter over a direct-count type?</vt:lpstr>
      <vt:lpstr>E4B Measurement technique </vt:lpstr>
      <vt:lpstr>  E4B01    Which of the following factors most affects the accuracy of a frequency counter?</vt:lpstr>
      <vt:lpstr>  E4B01    Which of the following factors most affects the accuracy of a frequency counter?</vt:lpstr>
      <vt:lpstr> E4B02    What is an advantage of using a bridge circuit to measure impedance?</vt:lpstr>
      <vt:lpstr> E4B02    What is an advantage of using a bridge circuit to measure impedance?</vt:lpstr>
      <vt:lpstr>  E4B03    If a frequency counter with a specified accuracy of +/- 1.0 ppm reads 146,520,000 Hz, what is the most the actual frequency being measured could differ from the reading?</vt:lpstr>
      <vt:lpstr>  E4B03    If a frequency counter with a specified accuracy of +/- 1.0 ppm reads 146,520,000 Hz, what is the most the actual frequency being measured could differ from the reading?</vt:lpstr>
      <vt:lpstr>  E4B04    If a frequency counter with a specified accuracy of +/- 0.1 ppm reads 146,520,000 Hz, what is the most the actual frequency being measured could differ from the reading?</vt:lpstr>
      <vt:lpstr>  E4B04    If a frequency counter with a specified accuracy of +/- 0.1 ppm reads 146,520,000 Hz, what is the most the actual frequency being measured could differ from the reading?</vt:lpstr>
      <vt:lpstr>E4B05    If a frequency counter with a specified accuracy of +/- 10 ppm reads 146,520,000 Hz, what is the most the actual frequency being measured could differ from the reading?</vt:lpstr>
      <vt:lpstr>  E4B05    If a frequency counter with a specified accuracy of +/- 10 ppm reads 146,520,000 Hz, what is the most the actual frequency being measured could differ from the reading?</vt:lpstr>
      <vt:lpstr>  E4B05    If a frequency counter with a specified accuracy of +/- 10 ppm reads 146,520,000 Hz, what is the most the actual frequency being measured could differ from the reading?</vt:lpstr>
      <vt:lpstr>  E4B06    How much power is being absorbed by the load when a directional power meter connected between a transmitter and a terminating load reads 100 watts forward power and 25 watts reflected power?</vt:lpstr>
      <vt:lpstr>  E4B06    How much power is being absorbed by the load when a directional power meter connected between a transmitter and a terminating load reads 100 watts forward power and 25 watts reflected power?</vt:lpstr>
      <vt:lpstr>E4B07    What do the subscripts of S parameters represent?</vt:lpstr>
      <vt:lpstr>E4B07    What do the subscripts of S parameters represent?</vt:lpstr>
      <vt:lpstr>  E4B08    Which of the following is a characteristic of a good DC voltmeter?</vt:lpstr>
      <vt:lpstr>  E4B08    Which of the following is a characteristic of a good DC voltmeter?</vt:lpstr>
      <vt:lpstr>  E4B09    What is indicated if the current reading on an RF ammeter placed in series with the antenna feed line of a transmitter increases as the transmitter is tuned to resonance?</vt:lpstr>
      <vt:lpstr>  E4B09    What is indicated if the current reading on an RF ammeter placed in series with the antenna feed line of a transmitter increases as the transmitter is tuned to resonance?</vt:lpstr>
      <vt:lpstr>  E4B10    Which of the following describes a method to measure intermodulation distortion in an SSB transmitter?</vt:lpstr>
      <vt:lpstr>  E4B10    Which of the following describes a method to measure intermodulation distortion in an SSB transmitter?</vt:lpstr>
      <vt:lpstr>  E4B11    How should an antenna analyzer be connected when measuring antenna resonance and feed point impedance?</vt:lpstr>
      <vt:lpstr>  E4B11    How should an antenna analyzer be connected when measuring antenna resonance and feed point impedance?</vt:lpstr>
      <vt:lpstr>  E4B12    What is the significance of voltmeter sensitivity expressed in ohms per volt?</vt:lpstr>
      <vt:lpstr>  E4B12    What is the significance of voltmeter sensitivity expressed in ohms per volt?</vt:lpstr>
      <vt:lpstr>S Parameters</vt:lpstr>
      <vt:lpstr>S Parameters</vt:lpstr>
      <vt:lpstr>S Parameters</vt:lpstr>
      <vt:lpstr>S Parameters</vt:lpstr>
      <vt:lpstr>S Parameters</vt:lpstr>
      <vt:lpstr>S PARAMETERS</vt:lpstr>
      <vt:lpstr>E4B13     Which S parameter is equivalent to forward gain?</vt:lpstr>
      <vt:lpstr>E4B13     Which S parameter is equivalent to forward gain?</vt:lpstr>
      <vt:lpstr>E4B14    What happens if a dip meter is too tightly coupled to a tuned circuit being checked?</vt:lpstr>
      <vt:lpstr>E4B14    What happens if a dip meter is too tightly coupled to a tuned circuit being checked?</vt:lpstr>
      <vt:lpstr>  E4B15    Which of the following can be used as a relative measurement of the Q for a series-tuned circuit?</vt:lpstr>
      <vt:lpstr>  E4B15    Which of the following can be used as a relative measurement of the Q for a series-tuned circuit?</vt:lpstr>
      <vt:lpstr>E4B16     Which S parameter represents return loss or SWR?</vt:lpstr>
      <vt:lpstr>E4B16     Which S parameter represents return loss or SWR?</vt:lpstr>
      <vt:lpstr>E4B17     What three test loads are used to calibrate a standard RF vector network analyzer?</vt:lpstr>
      <vt:lpstr>E4B17     What three test loads are used to calibrate a standard RF vector network analyzer?</vt:lpstr>
      <vt:lpstr>  E4C Receiver performance characteristics</vt:lpstr>
      <vt:lpstr>  E4C01    What is an effect of excessive phase noise in the local oscillator section of a receiver?</vt:lpstr>
      <vt:lpstr>  E4C01    What is an effect of excessive phase noise in the local oscillator section of a receiver?</vt:lpstr>
      <vt:lpstr>  E4C02    Which of the following portions of a receiver can be effective in eliminating image signal interference?</vt:lpstr>
      <vt:lpstr>  E4C02    Which of the following portions of a receiver can be effective in eliminating image signal interference?</vt:lpstr>
      <vt:lpstr>  E4C03    What is the term for the blocking of one FM phone signal by another, stronger FM phone signal?</vt:lpstr>
      <vt:lpstr>  E4C03    What is the term for the blocking of one FM phone signal by another, stronger FM phone signal?</vt:lpstr>
      <vt:lpstr>  E4C04    How is the noise figure of a receiver defined?</vt:lpstr>
      <vt:lpstr>  E4C04    How is the noise figure of a receiver defined?</vt:lpstr>
      <vt:lpstr>  E4C05    What does a value of -174 dBm/Hz represent with regard to the noise floor of a receiver?</vt:lpstr>
      <vt:lpstr>  E4C05    What does a value of -174 dBm/Hz represent with regard to the noise floor of a receiver?</vt:lpstr>
      <vt:lpstr>  E4C06     A CW receiver with the AGC off has an equivalent input noise power density of -174 dBm/Hz.  What would be the level of an unmodulated carrier input to this receiver that would yield an audio output SNR of 0 dB in a 400 Hz noise bandwidth? </vt:lpstr>
      <vt:lpstr>  E4C06     A CW receiver with the AGC off has an equivalent input noise power density of -174 dBm/Hz.  What would be the level of an unmodulated carrier input to this receiver that would yield an audio output SNR of 0 dB in a 400 Hz noise bandwidth? </vt:lpstr>
      <vt:lpstr>THEORITICAL NOISE FLOOR</vt:lpstr>
      <vt:lpstr>  E4C07    What does the MDS of a receiver represent?</vt:lpstr>
      <vt:lpstr>  E4C07    What does the MDS of a receiver represent?</vt:lpstr>
      <vt:lpstr> E4C08     An SDR receiver is overloaded when input signals exceed what level?</vt:lpstr>
      <vt:lpstr> E4C08     An SDR receiver is overloaded when input signals exceed what level?</vt:lpstr>
      <vt:lpstr>  E4C09    Which of the following choices is a good reason for selecting a high frequency for the design of the IF in a conventional HF or VHF communications receiver?</vt:lpstr>
      <vt:lpstr>  E4C09    Which of the following choices is a good reason for selecting a high frequency for the design of the IF in a conventional HF or VHF communications receiver?</vt:lpstr>
      <vt:lpstr>   E4C10    Which of the following is a desirable amount of selectivity for an amateur RTTY HF receiver?</vt:lpstr>
      <vt:lpstr>   E4C10    Which of the following is a desirable amount of selectivity for an amateur RTTY HF receiver?</vt:lpstr>
      <vt:lpstr>   E4C11    Which of the following is a desirable amount of selectivity for an amateur SSB phone receiver?</vt:lpstr>
      <vt:lpstr>   E4C11    Which of the following is a desirable amount of selectivity for an amateur SSB phone receiver?</vt:lpstr>
      <vt:lpstr> E4C12    What is an undesirable effect of using too wide a filter bandwidth in the IF section of a receiver?</vt:lpstr>
      <vt:lpstr> E4C12    What is an undesirable effect of using too wide a filter bandwidth in the IF section of a receiver?</vt:lpstr>
      <vt:lpstr>  E4C13    How does a narrow-band roofing filter affect receiver performance?</vt:lpstr>
      <vt:lpstr>  E4C13    How does a narrow-band roofing filter affect receiver performance?</vt:lpstr>
      <vt:lpstr> E4C14     What transmit frequency might generate an image response signal in a receiver tuned to 14.300 MHz and which uses a 455 kHz IF frequency?</vt:lpstr>
      <vt:lpstr> E4C14     What transmit frequency might generate an image response signal in a receiver tuned to 14.300 MHz and which uses a 455 kHz IF frequency?</vt:lpstr>
      <vt:lpstr>IMAGE IF SIGNAL</vt:lpstr>
      <vt:lpstr>   E4C15    What is usually the primary source of noise that is heard from an HF receiver with an antenna connected?</vt:lpstr>
      <vt:lpstr>   E4C15    What is usually the primary source of noise that is heard from an HF receiver with an antenna connected?</vt:lpstr>
      <vt:lpstr>  E4C16     Which of the following is caused by missing codes in an SDR receiver’s analog-to-digital converter? </vt:lpstr>
      <vt:lpstr>  E4C16     Which of the following is caused by missing codes in an SDR receiver’s analog-to-digital converter? </vt:lpstr>
      <vt:lpstr>  E4C17     Which of the following has the largest effect on an SDR receiver’s linearity?</vt:lpstr>
      <vt:lpstr>  E4C17     Which of the following has the largest effect on an SDR receiver’s linearity?</vt:lpstr>
      <vt:lpstr>E4D Receiver performance characteristics</vt:lpstr>
      <vt:lpstr>  E4D01    What is meant by the blocking dynamic range of a receiver?</vt:lpstr>
      <vt:lpstr>  E4D01    What is meant by the blocking dynamic range of a receiver?</vt:lpstr>
      <vt:lpstr>   E4D02    Which of the following describes two problems caused by poor dynamic range in a communications receiver?</vt:lpstr>
      <vt:lpstr>   E4D02    Which of the following describes two problems caused by poor dynamic range in a communications receiver?</vt:lpstr>
      <vt:lpstr>   E4D03    How can intermodulation interference between two repeaters occur?</vt:lpstr>
      <vt:lpstr>   E4D03    How can intermodulation interference between two repeaters occur?</vt:lpstr>
      <vt:lpstr>   E4D04    Which of the following may reduce or eliminate intermodulation interference in a repeater caused by another transmitter operating in close proximity? </vt:lpstr>
      <vt:lpstr>   E4D04    Which of the following may reduce or eliminate intermodulation interference in a repeater caused by another transmitter operating in close proximity? </vt:lpstr>
      <vt:lpstr>   E4D05   What transmitter frequencies would cause an intermodulation-product signal in a receiver tuned to 146.70 MHz when a nearby station transmits on 146.52 MHz?  </vt:lpstr>
      <vt:lpstr>   E4D05   What transmitter frequencies would cause an intermodulation-product signal in a receiver tuned to 146.70 MHz when a nearby station transmits on 146.52 MHz?  </vt:lpstr>
      <vt:lpstr>  E4D06     What is the term for unwanted signals generated by the mixing of two or more signals?</vt:lpstr>
      <vt:lpstr>  E4D06     What is the term for unwanted signals generated by the mixing of two or more signals?</vt:lpstr>
      <vt:lpstr>   E4D07    Which of the following describes the most significant effect of an off-frequency signal when it is causing cross-modulation interference to a desired signal?</vt:lpstr>
      <vt:lpstr>   E4D07    Which of the following describes the most significant effect of an off-frequency signal when it is causing cross-modulation interference to a desired signal?</vt:lpstr>
      <vt:lpstr>   E4D08    What causes intermodulation in an electronic circuit?</vt:lpstr>
      <vt:lpstr>   E4D08    What causes intermodulation in an electronic circuit?</vt:lpstr>
      <vt:lpstr>   E4D09    What is the purpose of the preselector in a communications receiver?</vt:lpstr>
      <vt:lpstr>   E4D09    What is the purpose of the preselector in a communications receiver?</vt:lpstr>
      <vt:lpstr>  E4D10    What does a third-order intercept level of 40 dBm mean with respect to receiver performance? </vt:lpstr>
      <vt:lpstr>  E4D10    What does a third-order intercept level of 40 dBm mean with respect to receiver performance? </vt:lpstr>
      <vt:lpstr>   E4D11    Why are third-order intermodulation products created within a receiver of particular interest compared to other products?</vt:lpstr>
      <vt:lpstr>   E4D11    Why are third-order intermodulation products created within a receiver of particular interest compared to other products?</vt:lpstr>
      <vt:lpstr>   E4D12    What is the term for the reduction in receiver sensitivity caused by a strong signal near the received frequency?</vt:lpstr>
      <vt:lpstr>   E4D12    What is the term for the reduction in receiver sensitivity caused by a strong signal near the received frequency?</vt:lpstr>
      <vt:lpstr>  E4D13    Which of the following can cause receiver desensitization?</vt:lpstr>
      <vt:lpstr>  E4D13    Which of the following can cause receiver desensitization?</vt:lpstr>
      <vt:lpstr>   E4D14    Which of the following is a way to reduce the likelihood of receiver desensitization?</vt:lpstr>
      <vt:lpstr>   E4D14    Which of the following is a way to reduce the likelihood of receiver desensitization?</vt:lpstr>
      <vt:lpstr>E4E Noise suppression</vt:lpstr>
      <vt:lpstr>   E4E01    Which of the following types of receiver noise can often be reduced by use of a receiver noise blanker?</vt:lpstr>
      <vt:lpstr>    E4E01    Which of the following types of receiver noise can often be reduced by use of a receiver noise blanker?</vt:lpstr>
      <vt:lpstr>   E4E02    Which of the following types of receiver noise can often be reduced with a DSP noise filter?</vt:lpstr>
      <vt:lpstr>   E4E02    Which of the following types of receiver noise can often be reduced with a DSP noise filter?</vt:lpstr>
      <vt:lpstr>   E4E03    Which of the following signals might a receiver noise blanker be able to remove from desired signals?</vt:lpstr>
      <vt:lpstr>   E4E03    Which of the following signals might a receiver noise blanker be able to remove from desired signals?</vt:lpstr>
      <vt:lpstr>   E4E04    How can conducted and radiated noise caused by an automobile alternator be suppressed?</vt:lpstr>
      <vt:lpstr>   E4E04    How can conducted and radiated noise caused by an automobile alternator be suppressed?</vt:lpstr>
      <vt:lpstr>  E4E05    How can noise from an electric motor be suppressed?</vt:lpstr>
      <vt:lpstr>  E4E05    How can noise from an electric motor be suppressed?</vt:lpstr>
      <vt:lpstr>  E4E06    What is a major cause of atmospheric static?</vt:lpstr>
      <vt:lpstr>  E4E06    What is a major cause of atmospheric static?</vt:lpstr>
      <vt:lpstr>   E4E07    How can you determine if line noise interference is being generated within your home? </vt:lpstr>
      <vt:lpstr>   E4E07    How can you determine if line noise interference is being generated within your home? </vt:lpstr>
      <vt:lpstr>PowerPoint Presentation</vt:lpstr>
      <vt:lpstr>   E4E08    What type of signal is picked up by electrical wiring near a radio antenna?</vt:lpstr>
      <vt:lpstr>   E4E08    What type of signal is picked up by electrical wiring near a radio antenna?</vt:lpstr>
      <vt:lpstr>  E4E09    What undesirable effect can occur when using an IF noise blanker?</vt:lpstr>
      <vt:lpstr>  E4E09    What undesirable effect can occur when using an IF noise blanker?</vt:lpstr>
      <vt:lpstr>    E4E10    What is a common characteristic of interference caused by a touch controlled electrical device? </vt:lpstr>
      <vt:lpstr>    E4E10    What is a common characteristic of interference caused by a touch controlled electrical device? </vt:lpstr>
      <vt:lpstr>   E4E11    Which is the most likely cause if you are hearing combinations of local AM broadcast signals within one or more of the MF or HF ham bands? </vt:lpstr>
      <vt:lpstr>   E4E11    Which is the most likely cause if you are hearing combinations of local AM broadcast signals within one or more of the MF or HF ham bands? </vt:lpstr>
      <vt:lpstr>   E4E12    What is one disadvantage of using some types of automatic DSP notch-filters when attempting to copy CW signals?</vt:lpstr>
      <vt:lpstr>   E4E12    What is one disadvantage of using some types of automatic DSP notch-filters when attempting to copy CW signals?</vt:lpstr>
      <vt:lpstr>  E4E13    What might be the cause of a loud roaring or buzzing AC line interference that comes and goes at intervals?</vt:lpstr>
      <vt:lpstr>  E4E13    What might be the cause of a loud roaring or buzzing AC line interference that comes and goes at intervals?</vt:lpstr>
      <vt:lpstr>   E4E14    What is one type of electrical interference that might be caused by the operation of a nearby personal computer?</vt:lpstr>
      <vt:lpstr>   E4E14    What is one type of electrical interference that might be caused by the operation of a nearby personal computer?</vt:lpstr>
      <vt:lpstr> E4E15     Which of the following can cause shielded cables to radiate or receive interference?</vt:lpstr>
      <vt:lpstr> E4E15     Which of the following can cause shielded cables to radiate or receive interference?</vt:lpstr>
      <vt:lpstr>  E4E16     What current flows equally on all conductors of an unshielded multi-conductor cable?</vt:lpstr>
      <vt:lpstr>  E4E16     What current flows equally on all conductors of an unshielded multi-conductor cable?</vt:lpstr>
      <vt:lpstr>End of SUBELEMENT E4 </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SUBELEMENT E4 </dc:title>
  <dc:creator>Howard Schultz</dc:creator>
  <cp:lastModifiedBy>Daniel Stevens</cp:lastModifiedBy>
  <cp:revision>61</cp:revision>
  <dcterms:created xsi:type="dcterms:W3CDTF">2014-03-24T18:53:40Z</dcterms:created>
  <dcterms:modified xsi:type="dcterms:W3CDTF">2017-05-06T07:04:42Z</dcterms:modified>
</cp:coreProperties>
</file>