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8"/>
  </p:notesMasterIdLst>
  <p:sldIdLst>
    <p:sldId id="256" r:id="rId2"/>
    <p:sldId id="257" r:id="rId3"/>
    <p:sldId id="258" r:id="rId4"/>
    <p:sldId id="431" r:id="rId5"/>
    <p:sldId id="259" r:id="rId6"/>
    <p:sldId id="260" r:id="rId7"/>
    <p:sldId id="261" r:id="rId8"/>
    <p:sldId id="262" r:id="rId9"/>
    <p:sldId id="263" r:id="rId10"/>
    <p:sldId id="434" r:id="rId11"/>
    <p:sldId id="265" r:id="rId12"/>
    <p:sldId id="266" r:id="rId13"/>
    <p:sldId id="267" r:id="rId14"/>
    <p:sldId id="268" r:id="rId15"/>
    <p:sldId id="269" r:id="rId16"/>
    <p:sldId id="270" r:id="rId17"/>
    <p:sldId id="271" r:id="rId18"/>
    <p:sldId id="435"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436" r:id="rId69"/>
    <p:sldId id="437" r:id="rId70"/>
    <p:sldId id="323" r:id="rId71"/>
    <p:sldId id="325" r:id="rId72"/>
    <p:sldId id="326" r:id="rId73"/>
    <p:sldId id="327" r:id="rId74"/>
    <p:sldId id="328" r:id="rId75"/>
    <p:sldId id="329" r:id="rId76"/>
    <p:sldId id="330" r:id="rId77"/>
    <p:sldId id="331" r:id="rId78"/>
    <p:sldId id="332" r:id="rId79"/>
    <p:sldId id="438" r:id="rId80"/>
    <p:sldId id="439" r:id="rId81"/>
    <p:sldId id="335" r:id="rId82"/>
    <p:sldId id="336" r:id="rId83"/>
    <p:sldId id="337" r:id="rId84"/>
    <p:sldId id="440" r:id="rId85"/>
    <p:sldId id="339" r:id="rId86"/>
    <p:sldId id="340" r:id="rId87"/>
    <p:sldId id="341" r:id="rId88"/>
    <p:sldId id="342" r:id="rId89"/>
    <p:sldId id="343" r:id="rId90"/>
    <p:sldId id="344" r:id="rId91"/>
    <p:sldId id="345" r:id="rId92"/>
    <p:sldId id="346" r:id="rId93"/>
    <p:sldId id="441" r:id="rId94"/>
    <p:sldId id="442" r:id="rId95"/>
    <p:sldId id="347" r:id="rId96"/>
    <p:sldId id="443" r:id="rId97"/>
    <p:sldId id="444" r:id="rId98"/>
    <p:sldId id="445" r:id="rId99"/>
    <p:sldId id="446" r:id="rId100"/>
    <p:sldId id="447" r:id="rId101"/>
    <p:sldId id="448" r:id="rId102"/>
    <p:sldId id="354" r:id="rId103"/>
    <p:sldId id="449" r:id="rId104"/>
    <p:sldId id="450" r:id="rId105"/>
    <p:sldId id="451"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453" r:id="rId120"/>
    <p:sldId id="452" r:id="rId121"/>
    <p:sldId id="454" r:id="rId122"/>
    <p:sldId id="371" r:id="rId123"/>
    <p:sldId id="455" r:id="rId124"/>
    <p:sldId id="372" r:id="rId125"/>
    <p:sldId id="456" r:id="rId126"/>
    <p:sldId id="374" r:id="rId127"/>
    <p:sldId id="457" r:id="rId128"/>
    <p:sldId id="376" r:id="rId129"/>
    <p:sldId id="458" r:id="rId130"/>
    <p:sldId id="380" r:id="rId131"/>
    <p:sldId id="381" r:id="rId132"/>
    <p:sldId id="459" r:id="rId133"/>
    <p:sldId id="383" r:id="rId134"/>
    <p:sldId id="460" r:id="rId135"/>
    <p:sldId id="461" r:id="rId136"/>
    <p:sldId id="462" r:id="rId137"/>
    <p:sldId id="387" r:id="rId138"/>
    <p:sldId id="388" r:id="rId139"/>
    <p:sldId id="389" r:id="rId140"/>
    <p:sldId id="390" r:id="rId141"/>
    <p:sldId id="391" r:id="rId142"/>
    <p:sldId id="392" r:id="rId143"/>
    <p:sldId id="393" r:id="rId144"/>
    <p:sldId id="394" r:id="rId145"/>
    <p:sldId id="395" r:id="rId146"/>
    <p:sldId id="396" r:id="rId147"/>
    <p:sldId id="397" r:id="rId148"/>
    <p:sldId id="463" r:id="rId149"/>
    <p:sldId id="399" r:id="rId150"/>
    <p:sldId id="464" r:id="rId151"/>
    <p:sldId id="401" r:id="rId152"/>
    <p:sldId id="465" r:id="rId153"/>
    <p:sldId id="403" r:id="rId154"/>
    <p:sldId id="466" r:id="rId155"/>
    <p:sldId id="405" r:id="rId156"/>
    <p:sldId id="406" r:id="rId157"/>
    <p:sldId id="407" r:id="rId158"/>
    <p:sldId id="408" r:id="rId159"/>
    <p:sldId id="409" r:id="rId160"/>
    <p:sldId id="410" r:id="rId161"/>
    <p:sldId id="411" r:id="rId162"/>
    <p:sldId id="412" r:id="rId163"/>
    <p:sldId id="413" r:id="rId164"/>
    <p:sldId id="414" r:id="rId165"/>
    <p:sldId id="432" r:id="rId166"/>
    <p:sldId id="433" r:id="rId167"/>
    <p:sldId id="415" r:id="rId168"/>
    <p:sldId id="416" r:id="rId169"/>
    <p:sldId id="417" r:id="rId170"/>
    <p:sldId id="418" r:id="rId171"/>
    <p:sldId id="419" r:id="rId172"/>
    <p:sldId id="420" r:id="rId173"/>
    <p:sldId id="421" r:id="rId174"/>
    <p:sldId id="422" r:id="rId175"/>
    <p:sldId id="423" r:id="rId176"/>
    <p:sldId id="424" r:id="rId177"/>
    <p:sldId id="425" r:id="rId178"/>
    <p:sldId id="426" r:id="rId179"/>
    <p:sldId id="427" r:id="rId180"/>
    <p:sldId id="428" r:id="rId181"/>
    <p:sldId id="429" r:id="rId182"/>
    <p:sldId id="467" r:id="rId183"/>
    <p:sldId id="469" r:id="rId184"/>
    <p:sldId id="468" r:id="rId185"/>
    <p:sldId id="470" r:id="rId186"/>
    <p:sldId id="430" r:id="rId1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37" autoAdjust="0"/>
    <p:restoredTop sz="94660"/>
  </p:normalViewPr>
  <p:slideViewPr>
    <p:cSldViewPr>
      <p:cViewPr varScale="1">
        <p:scale>
          <a:sx n="50" d="100"/>
          <a:sy n="50" d="100"/>
        </p:scale>
        <p:origin x="-119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F77AD7-D0A4-4DFD-BAE2-6E8DBA6EB64A}" type="datetimeFigureOut">
              <a:rPr lang="en-US" smtClean="0"/>
              <a:t>5/13/2017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425A8A-6365-4867-9229-B86D49ED6157}" type="slidenum">
              <a:rPr lang="en-US" smtClean="0"/>
              <a:t>‹#›</a:t>
            </a:fld>
            <a:endParaRPr lang="en-US"/>
          </a:p>
        </p:txBody>
      </p:sp>
    </p:spTree>
    <p:extLst>
      <p:ext uri="{BB962C8B-B14F-4D97-AF65-F5344CB8AC3E}">
        <p14:creationId xmlns:p14="http://schemas.microsoft.com/office/powerpoint/2010/main" val="602008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Extra Question </a:t>
            </a:r>
            <a:r>
              <a:rPr lang="en-US" smtClean="0"/>
              <a:t>Pool 2016.  </a:t>
            </a:r>
            <a:r>
              <a:rPr lang="en-US" dirty="0" smtClean="0"/>
              <a:t>The</a:t>
            </a:r>
            <a:r>
              <a:rPr lang="en-US" baseline="0" dirty="0" smtClean="0"/>
              <a:t> Western Washington Ham Training Team makes these slides available to teach Amateur Technician Radio Licensing Classes.  Daniel Stevens KL7WM, Training Coordinator, Howard Swartz, W7HS, Slide master, Dustin Lomax, KF7FK,  Leading Instructor, LW Abel, K7LWA, Enthusiasm Leader.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4425A8A-6365-4867-9229-B86D49ED6157}" type="slidenum">
              <a:rPr lang="en-US" smtClean="0"/>
              <a:t>1</a:t>
            </a:fld>
            <a:endParaRPr lang="en-US"/>
          </a:p>
        </p:txBody>
      </p:sp>
    </p:spTree>
    <p:extLst>
      <p:ext uri="{BB962C8B-B14F-4D97-AF65-F5344CB8AC3E}">
        <p14:creationId xmlns:p14="http://schemas.microsoft.com/office/powerpoint/2010/main" val="883335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0"/>
            <a:ext cx="7772400" cy="1470025"/>
          </a:xfrm>
        </p:spPr>
        <p:txBody>
          <a:bodyPr>
            <a:normAutofit/>
          </a:bodyPr>
          <a:lstStyle>
            <a:lvl1pPr>
              <a:defRPr sz="3200">
                <a:solidFill>
                  <a:schemeClr val="bg1">
                    <a:lumMod val="95000"/>
                    <a:lumOff val="5000"/>
                  </a:schemeClr>
                </a:solidFill>
                <a:latin typeface="Impact" panose="020B0806030902050204" pitchFamily="34" charset="0"/>
              </a:defRPr>
            </a:lvl1pPr>
          </a:lstStyle>
          <a:p>
            <a:r>
              <a:rPr lang="en-US" dirty="0" smtClean="0"/>
              <a:t/>
            </a:r>
            <a:br>
              <a:rPr lang="en-US" dirty="0" smtClean="0"/>
            </a:br>
            <a:r>
              <a:rPr lang="en-US" dirty="0" smtClean="0"/>
              <a:t/>
            </a:r>
            <a:br>
              <a:rPr lang="en-US" dirty="0" smtClean="0"/>
            </a:br>
            <a:r>
              <a:rPr lang="en-US" dirty="0" smtClean="0"/>
              <a:t>Click to edit Master title style</a:t>
            </a:r>
            <a:endParaRPr lang="en-US" dirty="0"/>
          </a:p>
        </p:txBody>
      </p:sp>
      <p:sp>
        <p:nvSpPr>
          <p:cNvPr id="3" name="Subtitle 2"/>
          <p:cNvSpPr>
            <a:spLocks noGrp="1"/>
          </p:cNvSpPr>
          <p:nvPr>
            <p:ph type="subTitle" idx="1"/>
          </p:nvPr>
        </p:nvSpPr>
        <p:spPr>
          <a:xfrm>
            <a:off x="1371600" y="2514600"/>
            <a:ext cx="6400800" cy="3657600"/>
          </a:xfrm>
        </p:spPr>
        <p:txBody>
          <a:bodyPr>
            <a:normAutofit/>
          </a:bodyPr>
          <a:lstStyle>
            <a:lvl1pPr marL="0" indent="0" algn="l">
              <a:buNone/>
              <a:defRPr sz="2400" b="0">
                <a:solidFill>
                  <a:schemeClr val="bg1">
                    <a:lumMod val="95000"/>
                    <a:lumOff val="5000"/>
                  </a:schemeClr>
                </a:solidFill>
                <a:latin typeface="Lucida Sans Unicode" panose="020B0602030504020204" pitchFamily="34" charset="0"/>
                <a:cs typeface="Lucida Sans Unicode" panose="020B0602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8"/>
          <p:cNvSpPr>
            <a:spLocks noGrp="1"/>
          </p:cNvSpPr>
          <p:nvPr>
            <p:ph type="dt" sz="half" idx="10"/>
          </p:nvPr>
        </p:nvSpPr>
        <p:spPr/>
        <p:txBody>
          <a:bodyPr/>
          <a:lstStyle/>
          <a:p>
            <a:fld id="{ADF3628A-3FD9-4B9E-8BA6-0B5879DD12A8}" type="datetime1">
              <a:rPr lang="en-US" smtClean="0"/>
              <a:t>5/13/2017</a:t>
            </a:fld>
            <a:endParaRPr lang="en-US"/>
          </a:p>
        </p:txBody>
      </p:sp>
      <p:sp>
        <p:nvSpPr>
          <p:cNvPr id="11" name="Slide Number Placeholder 10"/>
          <p:cNvSpPr>
            <a:spLocks noGrp="1"/>
          </p:cNvSpPr>
          <p:nvPr>
            <p:ph type="sldNum" sz="quarter" idx="12"/>
          </p:nvPr>
        </p:nvSpPr>
        <p:spPr/>
        <p:txBody>
          <a:bodyPr/>
          <a:lstStyle>
            <a:lvl1pPr>
              <a:defRPr>
                <a:solidFill>
                  <a:schemeClr val="bg1">
                    <a:lumMod val="95000"/>
                    <a:lumOff val="5000"/>
                  </a:schemeClr>
                </a:solidFill>
              </a:defRPr>
            </a:lvl1pPr>
          </a:lstStyle>
          <a:p>
            <a:fld id="{5A2483EB-AB9C-40AC-9AA1-C2AD9590A9DB}" type="slidenum">
              <a:rPr lang="en-US" smtClean="0"/>
              <a:t>‹#›</a:t>
            </a:fld>
            <a:endParaRPr lang="en-US"/>
          </a:p>
        </p:txBody>
      </p:sp>
      <p:sp>
        <p:nvSpPr>
          <p:cNvPr id="12" name="Footer Placeholder 11"/>
          <p:cNvSpPr>
            <a:spLocks noGrp="1"/>
          </p:cNvSpPr>
          <p:nvPr>
            <p:ph type="ftr" sz="quarter" idx="13"/>
          </p:nvPr>
        </p:nvSpPr>
        <p:spPr/>
        <p:txBody>
          <a:bodyPr/>
          <a:lstStyle>
            <a:lvl1pPr>
              <a:defRPr>
                <a:solidFill>
                  <a:schemeClr val="bg1">
                    <a:lumMod val="95000"/>
                    <a:lumOff val="5000"/>
                  </a:schemeClr>
                </a:solidFill>
              </a:defRPr>
            </a:lvl1pPr>
          </a:lstStyle>
          <a:p>
            <a:r>
              <a:rPr lang="en-US" smtClean="0"/>
              <a:t>Circuit Components</a:t>
            </a:r>
            <a:endParaRPr lang="en-US"/>
          </a:p>
        </p:txBody>
      </p:sp>
    </p:spTree>
    <p:extLst>
      <p:ext uri="{BB962C8B-B14F-4D97-AF65-F5344CB8AC3E}">
        <p14:creationId xmlns:p14="http://schemas.microsoft.com/office/powerpoint/2010/main" val="25750631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60000"/>
                <a:lumOff val="40000"/>
              </a:schemeClr>
            </a:gs>
            <a:gs pos="31000">
              <a:schemeClr val="bg2">
                <a:lumMod val="66000"/>
                <a:lumOff val="34000"/>
              </a:schemeClr>
            </a:gs>
            <a:gs pos="87000">
              <a:schemeClr val="bg2">
                <a:lumMod val="75000"/>
                <a:alpha val="78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F5094-54B5-473B-9ED2-C2FFC3319C92}" type="datetime1">
              <a:rPr lang="en-US" smtClean="0"/>
              <a:t>5/13/2017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95000"/>
                    <a:lumOff val="5000"/>
                  </a:schemeClr>
                </a:solidFill>
              </a:defRPr>
            </a:lvl1pPr>
          </a:lstStyle>
          <a:p>
            <a:r>
              <a:rPr lang="en-US" smtClean="0"/>
              <a:t>Circuit Components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95000"/>
                    <a:lumOff val="5000"/>
                  </a:schemeClr>
                </a:solidFill>
              </a:defRPr>
            </a:lvl1pPr>
          </a:lstStyle>
          <a:p>
            <a:fld id="{5A2483EB-AB9C-40AC-9AA1-C2AD9590A9DB}" type="slidenum">
              <a:rPr lang="en-US" smtClean="0"/>
              <a:t>‹#›</a:t>
            </a:fld>
            <a:endParaRPr lang="en-US"/>
          </a:p>
        </p:txBody>
      </p:sp>
    </p:spTree>
    <p:extLst>
      <p:ext uri="{BB962C8B-B14F-4D97-AF65-F5344CB8AC3E}">
        <p14:creationId xmlns:p14="http://schemas.microsoft.com/office/powerpoint/2010/main" val="759531428"/>
      </p:ext>
    </p:extLst>
  </p:cSld>
  <p:clrMap bg1="dk1" tx1="lt1" bg2="dk2" tx2="lt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ctr" defTabSz="914400" rtl="0" eaLnBrk="1" latinLnBrk="0" hangingPunct="1">
        <a:spcBef>
          <a:spcPct val="0"/>
        </a:spcBef>
        <a:buNone/>
        <a:defRPr lang="en-US" sz="3200" kern="1200" dirty="0">
          <a:solidFill>
            <a:schemeClr val="bg1">
              <a:lumMod val="95000"/>
              <a:lumOff val="5000"/>
            </a:schemeClr>
          </a:solidFill>
          <a:latin typeface="Impact" panose="020B080603090205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2pPr>
      <a:lvl3pPr marL="1143000" indent="-22860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3pPr>
      <a:lvl4pPr marL="1600200" indent="-22860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4pPr>
      <a:lvl5pPr marL="2057400" indent="-228600" algn="l" defTabSz="914400" rtl="0" eaLnBrk="1" latinLnBrk="0" hangingPunct="1">
        <a:spcBef>
          <a:spcPct val="20000"/>
        </a:spcBef>
        <a:buFont typeface="Arial" panose="020B0604020202020204" pitchFamily="34" charset="0"/>
        <a:buChar char="»"/>
        <a:defRPr lang="en-US" sz="2400" b="0" kern="1200" dirty="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SUBELEMENT</a:t>
            </a:r>
            <a:r>
              <a:rPr lang="en-US" dirty="0"/>
              <a:t> E6 </a:t>
            </a:r>
          </a:p>
        </p:txBody>
      </p:sp>
      <p:sp>
        <p:nvSpPr>
          <p:cNvPr id="3" name="Subtitle 2"/>
          <p:cNvSpPr>
            <a:spLocks noGrp="1"/>
          </p:cNvSpPr>
          <p:nvPr>
            <p:ph type="subTitle" idx="1"/>
          </p:nvPr>
        </p:nvSpPr>
        <p:spPr/>
        <p:txBody>
          <a:bodyPr>
            <a:normAutofit/>
          </a:bodyPr>
          <a:lstStyle/>
          <a:p>
            <a:pPr algn="ctr"/>
            <a:r>
              <a:rPr lang="en-US" sz="3600" b="1" dirty="0"/>
              <a:t>CIRCUIT COMPONENTS </a:t>
            </a:r>
            <a:endParaRPr lang="en-US" sz="3600" b="1" dirty="0" smtClean="0"/>
          </a:p>
          <a:p>
            <a:pPr algn="ctr"/>
            <a:endParaRPr lang="en-US" sz="3600" b="1" dirty="0"/>
          </a:p>
          <a:p>
            <a:pPr algn="ctr"/>
            <a:endParaRPr lang="en-US" sz="3600" b="1" dirty="0" smtClean="0"/>
          </a:p>
          <a:p>
            <a:pPr algn="ctr"/>
            <a:r>
              <a:rPr lang="en-US" sz="3600" b="1" dirty="0" smtClean="0"/>
              <a:t>[</a:t>
            </a:r>
            <a:r>
              <a:rPr lang="en-US" sz="3600" b="1" dirty="0"/>
              <a:t>6 Exam Questions - 6 Groups]</a:t>
            </a:r>
          </a:p>
        </p:txBody>
      </p:sp>
      <p:sp>
        <p:nvSpPr>
          <p:cNvPr id="4" name="Footer Placeholder 3"/>
          <p:cNvSpPr>
            <a:spLocks noGrp="1"/>
          </p:cNvSpPr>
          <p:nvPr>
            <p:ph type="ftr" sz="quarter" idx="13"/>
          </p:nvPr>
        </p:nvSpPr>
        <p:spPr/>
        <p:txBody>
          <a:bodyPr/>
          <a:lstStyle/>
          <a:p>
            <a:r>
              <a:rPr lang="en-US" smtClean="0"/>
              <a:t>Circuit Components</a:t>
            </a:r>
            <a:endParaRPr lang="en-US"/>
          </a:p>
        </p:txBody>
      </p:sp>
      <p:sp>
        <p:nvSpPr>
          <p:cNvPr id="5" name="Slide Number Placeholder 4"/>
          <p:cNvSpPr>
            <a:spLocks noGrp="1"/>
          </p:cNvSpPr>
          <p:nvPr>
            <p:ph type="sldNum" sz="quarter" idx="12"/>
          </p:nvPr>
        </p:nvSpPr>
        <p:spPr/>
        <p:txBody>
          <a:bodyPr/>
          <a:lstStyle/>
          <a:p>
            <a:fld id="{5A2483EB-AB9C-40AC-9AA1-C2AD9590A9DB}" type="slidenum">
              <a:rPr lang="en-US" smtClean="0"/>
              <a:t>1</a:t>
            </a:fld>
            <a:endParaRPr lang="en-US"/>
          </a:p>
        </p:txBody>
      </p:sp>
    </p:spTree>
    <p:extLst>
      <p:ext uri="{BB962C8B-B14F-4D97-AF65-F5344CB8AC3E}">
        <p14:creationId xmlns:p14="http://schemas.microsoft.com/office/powerpoint/2010/main" val="213874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E6A03   Why </a:t>
            </a:r>
            <a:r>
              <a:rPr lang="en-US" dirty="0">
                <a:latin typeface="Arial Black" panose="020B0A04020102020204" pitchFamily="34" charset="0"/>
              </a:rPr>
              <a:t>does a PN-junction diode not conduct current when reverse biased?</a:t>
            </a:r>
          </a:p>
        </p:txBody>
      </p:sp>
      <p:sp>
        <p:nvSpPr>
          <p:cNvPr id="3" name="Subtitle 2"/>
          <p:cNvSpPr>
            <a:spLocks noGrp="1"/>
          </p:cNvSpPr>
          <p:nvPr>
            <p:ph type="subTitle" idx="1"/>
          </p:nvPr>
        </p:nvSpPr>
        <p:spPr/>
        <p:txBody>
          <a:bodyPr>
            <a:normAutofit fontScale="92500" lnSpcReduction="20000"/>
          </a:bodyPr>
          <a:lstStyle/>
          <a:p>
            <a:r>
              <a:rPr lang="en-US" i="1" dirty="0"/>
              <a:t>A. Only P-type semiconductor material can conduct current</a:t>
            </a:r>
          </a:p>
          <a:p>
            <a:r>
              <a:rPr lang="en-US" i="1" dirty="0"/>
              <a:t>B. Only N-type semiconductor material can conduct current</a:t>
            </a:r>
          </a:p>
          <a:p>
            <a:r>
              <a:rPr lang="en-US" sz="2800" i="1" dirty="0">
                <a:solidFill>
                  <a:srgbClr val="FFC000"/>
                </a:solidFill>
              </a:rPr>
              <a:t>C. Holes in P-type material and electrons in the N-type material are separated by the applied voltage, widening the depletion region</a:t>
            </a:r>
          </a:p>
          <a:p>
            <a:r>
              <a:rPr lang="en-US" i="1" dirty="0"/>
              <a:t>D. Excess holes in P-type material combine with the electrons in N-type material, converting the entire diode into an insulator</a:t>
            </a:r>
          </a:p>
        </p:txBody>
      </p:sp>
      <p:sp>
        <p:nvSpPr>
          <p:cNvPr id="4" name="Slide Number Placeholder 3"/>
          <p:cNvSpPr>
            <a:spLocks noGrp="1"/>
          </p:cNvSpPr>
          <p:nvPr>
            <p:ph type="sldNum" sz="quarter" idx="12"/>
          </p:nvPr>
        </p:nvSpPr>
        <p:spPr/>
        <p:txBody>
          <a:bodyPr/>
          <a:lstStyle/>
          <a:p>
            <a:fld id="{5A2483EB-AB9C-40AC-9AA1-C2AD9590A9DB}" type="slidenum">
              <a:rPr lang="en-US" smtClean="0"/>
              <a:t>10</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6390535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E6D03    Which of the following </a:t>
            </a:r>
            <a:r>
              <a:rPr lang="en-US" dirty="0">
                <a:latin typeface="Arial Black" panose="020B0A04020102020204" pitchFamily="34" charset="0"/>
              </a:rPr>
              <a:t>is </a:t>
            </a:r>
            <a:r>
              <a:rPr lang="en-US" dirty="0" smtClean="0">
                <a:latin typeface="Arial Black" panose="020B0A04020102020204" pitchFamily="34" charset="0"/>
              </a:rPr>
              <a:t>an </a:t>
            </a:r>
            <a:r>
              <a:rPr lang="en-US" dirty="0">
                <a:latin typeface="Arial Black" panose="020B0A04020102020204" pitchFamily="34" charset="0"/>
              </a:rPr>
              <a:t>aspect of the piezoelectric effect?</a:t>
            </a:r>
          </a:p>
        </p:txBody>
      </p:sp>
      <p:sp>
        <p:nvSpPr>
          <p:cNvPr id="3" name="Subtitle 2"/>
          <p:cNvSpPr>
            <a:spLocks noGrp="1"/>
          </p:cNvSpPr>
          <p:nvPr>
            <p:ph type="subTitle" idx="1"/>
          </p:nvPr>
        </p:nvSpPr>
        <p:spPr>
          <a:xfrm>
            <a:off x="1219200" y="1981200"/>
            <a:ext cx="6553200" cy="4191000"/>
          </a:xfrm>
        </p:spPr>
        <p:txBody>
          <a:bodyPr/>
          <a:lstStyle/>
          <a:p>
            <a:r>
              <a:rPr lang="en-US" i="1" dirty="0"/>
              <a:t>A</a:t>
            </a:r>
            <a:r>
              <a:rPr lang="en-US" i="1" dirty="0" smtClean="0"/>
              <a:t>. Mechanical deformation </a:t>
            </a:r>
            <a:r>
              <a:rPr lang="en-US" i="1" dirty="0"/>
              <a:t>of </a:t>
            </a:r>
            <a:r>
              <a:rPr lang="en-US" i="1" dirty="0" smtClean="0"/>
              <a:t>material </a:t>
            </a:r>
            <a:r>
              <a:rPr lang="en-US" i="1" dirty="0"/>
              <a:t>by the application of a voltage</a:t>
            </a:r>
            <a:endParaRPr lang="en-US" dirty="0"/>
          </a:p>
          <a:p>
            <a:r>
              <a:rPr lang="en-US" i="1" dirty="0"/>
              <a:t>B. Mechanical deformation of  </a:t>
            </a:r>
            <a:r>
              <a:rPr lang="en-US" i="1" dirty="0" smtClean="0"/>
              <a:t>material </a:t>
            </a:r>
            <a:r>
              <a:rPr lang="en-US" i="1" dirty="0"/>
              <a:t>by the application of a magnetic field</a:t>
            </a:r>
            <a:endParaRPr lang="en-US" dirty="0"/>
          </a:p>
          <a:p>
            <a:r>
              <a:rPr lang="en-US" i="1" dirty="0"/>
              <a:t>C. G</a:t>
            </a:r>
            <a:r>
              <a:rPr lang="en-US" i="1" dirty="0" smtClean="0"/>
              <a:t>eneration </a:t>
            </a:r>
            <a:r>
              <a:rPr lang="en-US" i="1" dirty="0"/>
              <a:t>of electrical energy </a:t>
            </a:r>
            <a:r>
              <a:rPr lang="en-US" i="1" dirty="0" smtClean="0"/>
              <a:t>in </a:t>
            </a:r>
            <a:r>
              <a:rPr lang="en-US" i="1" dirty="0"/>
              <a:t>the </a:t>
            </a:r>
            <a:r>
              <a:rPr lang="en-US" i="1" dirty="0" smtClean="0"/>
              <a:t>presence  of </a:t>
            </a:r>
            <a:r>
              <a:rPr lang="en-US" i="1" dirty="0"/>
              <a:t>light</a:t>
            </a:r>
            <a:endParaRPr lang="en-US" dirty="0"/>
          </a:p>
          <a:p>
            <a:r>
              <a:rPr lang="en-US" i="1" dirty="0"/>
              <a:t>D. </a:t>
            </a:r>
            <a:r>
              <a:rPr lang="en-US" i="1" dirty="0" smtClean="0"/>
              <a:t>Increased conductivity in the presence of light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100</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2012983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E6D03    Which of the following is an aspect of the piezoelectric effect?</a:t>
            </a:r>
            <a:endParaRPr lang="en-US" dirty="0"/>
          </a:p>
        </p:txBody>
      </p:sp>
      <p:sp>
        <p:nvSpPr>
          <p:cNvPr id="3" name="Subtitle 2"/>
          <p:cNvSpPr>
            <a:spLocks noGrp="1"/>
          </p:cNvSpPr>
          <p:nvPr>
            <p:ph type="subTitle" idx="1"/>
          </p:nvPr>
        </p:nvSpPr>
        <p:spPr>
          <a:xfrm>
            <a:off x="1219200" y="1676400"/>
            <a:ext cx="6553200" cy="4191000"/>
          </a:xfrm>
        </p:spPr>
        <p:txBody>
          <a:bodyPr>
            <a:normAutofit/>
          </a:bodyPr>
          <a:lstStyle/>
          <a:p>
            <a:r>
              <a:rPr lang="en-US" sz="2800" i="1" dirty="0">
                <a:solidFill>
                  <a:srgbClr val="FFC000"/>
                </a:solidFill>
              </a:rPr>
              <a:t>A. Mechanical deformation of material by the application of a voltage</a:t>
            </a:r>
            <a:endParaRPr lang="en-US" sz="2800" dirty="0">
              <a:solidFill>
                <a:srgbClr val="FFC000"/>
              </a:solidFill>
            </a:endParaRPr>
          </a:p>
          <a:p>
            <a:r>
              <a:rPr lang="en-US" i="1" dirty="0"/>
              <a:t>B. Mechanical deformation of  material by the application of a magnetic field</a:t>
            </a:r>
            <a:endParaRPr lang="en-US" dirty="0"/>
          </a:p>
          <a:p>
            <a:r>
              <a:rPr lang="en-US" i="1" dirty="0"/>
              <a:t>C. Generation of electrical energy in the presence  of light</a:t>
            </a:r>
            <a:endParaRPr lang="en-US" dirty="0"/>
          </a:p>
          <a:p>
            <a:r>
              <a:rPr lang="en-US" i="1" dirty="0"/>
              <a:t>D. Increased conductivity in the presence of light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101</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5007673"/>
            <a:ext cx="1514475" cy="165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364256"/>
            <a:ext cx="1076325" cy="1329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22421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E6D04  </a:t>
            </a:r>
            <a:r>
              <a:rPr lang="en-US" dirty="0" smtClean="0">
                <a:latin typeface="Arial Black" panose="020B0A04020102020204" pitchFamily="34" charset="0"/>
              </a:rPr>
              <a:t>   Which </a:t>
            </a:r>
            <a:r>
              <a:rPr lang="en-US" dirty="0">
                <a:latin typeface="Arial Black" panose="020B0A04020102020204" pitchFamily="34" charset="0"/>
              </a:rPr>
              <a:t>materials are commonly used as a slug core in a variable inductor?</a:t>
            </a:r>
          </a:p>
        </p:txBody>
      </p:sp>
      <p:sp>
        <p:nvSpPr>
          <p:cNvPr id="3" name="Subtitle 2"/>
          <p:cNvSpPr>
            <a:spLocks noGrp="1"/>
          </p:cNvSpPr>
          <p:nvPr>
            <p:ph type="subTitle" idx="1"/>
          </p:nvPr>
        </p:nvSpPr>
        <p:spPr>
          <a:xfrm>
            <a:off x="762000" y="1828800"/>
            <a:ext cx="7543800" cy="4343400"/>
          </a:xfrm>
        </p:spPr>
        <p:txBody>
          <a:bodyPr>
            <a:normAutofit/>
          </a:bodyPr>
          <a:lstStyle/>
          <a:p>
            <a:endParaRPr lang="en-US" i="1" dirty="0" smtClean="0"/>
          </a:p>
          <a:p>
            <a:r>
              <a:rPr lang="en-US" i="1" dirty="0" smtClean="0"/>
              <a:t>A</a:t>
            </a:r>
            <a:r>
              <a:rPr lang="en-US" i="1" dirty="0"/>
              <a:t>. Polystyrene and polyethylene</a:t>
            </a:r>
          </a:p>
          <a:p>
            <a:r>
              <a:rPr lang="en-US" i="1" dirty="0"/>
              <a:t>B. Ferrite and brass</a:t>
            </a:r>
          </a:p>
          <a:p>
            <a:r>
              <a:rPr lang="en-US" i="1" dirty="0"/>
              <a:t>C. Teflon and </a:t>
            </a:r>
            <a:r>
              <a:rPr lang="en-US" i="1" dirty="0" err="1"/>
              <a:t>Delrin</a:t>
            </a:r>
            <a:endParaRPr lang="en-US" i="1" dirty="0"/>
          </a:p>
          <a:p>
            <a:r>
              <a:rPr lang="en-US" i="1" dirty="0"/>
              <a:t>D. Cobalt and aluminum</a:t>
            </a:r>
          </a:p>
        </p:txBody>
      </p:sp>
      <p:sp>
        <p:nvSpPr>
          <p:cNvPr id="4" name="Slide Number Placeholder 3"/>
          <p:cNvSpPr>
            <a:spLocks noGrp="1"/>
          </p:cNvSpPr>
          <p:nvPr>
            <p:ph type="sldNum" sz="quarter" idx="12"/>
          </p:nvPr>
        </p:nvSpPr>
        <p:spPr/>
        <p:txBody>
          <a:bodyPr/>
          <a:lstStyle/>
          <a:p>
            <a:fld id="{5A2483EB-AB9C-40AC-9AA1-C2AD9590A9DB}" type="slidenum">
              <a:rPr lang="en-US" smtClean="0"/>
              <a:t>102</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8610647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E6D04  </a:t>
            </a:r>
            <a:r>
              <a:rPr lang="en-US" dirty="0" smtClean="0">
                <a:latin typeface="Arial Black" panose="020B0A04020102020204" pitchFamily="34" charset="0"/>
              </a:rPr>
              <a:t>   Which </a:t>
            </a:r>
            <a:r>
              <a:rPr lang="en-US" dirty="0">
                <a:latin typeface="Arial Black" panose="020B0A04020102020204" pitchFamily="34" charset="0"/>
              </a:rPr>
              <a:t>materials are commonly used as a slug core in a variable inductor?</a:t>
            </a:r>
          </a:p>
        </p:txBody>
      </p:sp>
      <p:sp>
        <p:nvSpPr>
          <p:cNvPr id="3" name="Subtitle 2"/>
          <p:cNvSpPr>
            <a:spLocks noGrp="1"/>
          </p:cNvSpPr>
          <p:nvPr>
            <p:ph type="subTitle" idx="1"/>
          </p:nvPr>
        </p:nvSpPr>
        <p:spPr>
          <a:xfrm>
            <a:off x="762000" y="1828800"/>
            <a:ext cx="7543800" cy="4343400"/>
          </a:xfrm>
        </p:spPr>
        <p:txBody>
          <a:bodyPr>
            <a:normAutofit/>
          </a:bodyPr>
          <a:lstStyle/>
          <a:p>
            <a:endParaRPr lang="en-US" i="1" dirty="0" smtClean="0"/>
          </a:p>
          <a:p>
            <a:r>
              <a:rPr lang="en-US" i="1" dirty="0" smtClean="0"/>
              <a:t>A</a:t>
            </a:r>
            <a:r>
              <a:rPr lang="en-US" i="1" dirty="0"/>
              <a:t>. Polystyrene and polyethylene</a:t>
            </a:r>
          </a:p>
          <a:p>
            <a:r>
              <a:rPr lang="en-US" sz="2800" i="1" dirty="0">
                <a:solidFill>
                  <a:srgbClr val="FFC000"/>
                </a:solidFill>
              </a:rPr>
              <a:t>B. Ferrite and brass</a:t>
            </a:r>
          </a:p>
          <a:p>
            <a:r>
              <a:rPr lang="en-US" i="1" dirty="0"/>
              <a:t>C. Teflon and </a:t>
            </a:r>
            <a:r>
              <a:rPr lang="en-US" i="1" dirty="0" err="1"/>
              <a:t>Delrin</a:t>
            </a:r>
            <a:endParaRPr lang="en-US" i="1" dirty="0"/>
          </a:p>
          <a:p>
            <a:r>
              <a:rPr lang="en-US" i="1" dirty="0"/>
              <a:t>D. Cobalt and aluminum</a:t>
            </a:r>
          </a:p>
        </p:txBody>
      </p:sp>
      <p:sp>
        <p:nvSpPr>
          <p:cNvPr id="4" name="Slide Number Placeholder 3"/>
          <p:cNvSpPr>
            <a:spLocks noGrp="1"/>
          </p:cNvSpPr>
          <p:nvPr>
            <p:ph type="sldNum" sz="quarter" idx="12"/>
          </p:nvPr>
        </p:nvSpPr>
        <p:spPr/>
        <p:txBody>
          <a:bodyPr/>
          <a:lstStyle/>
          <a:p>
            <a:fld id="{5A2483EB-AB9C-40AC-9AA1-C2AD9590A9DB}" type="slidenum">
              <a:rPr lang="en-US" smtClean="0"/>
              <a:t>103</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842042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E6D05    What </a:t>
            </a:r>
            <a:r>
              <a:rPr lang="en-US" dirty="0">
                <a:latin typeface="Arial Black" panose="020B0A04020102020204" pitchFamily="34" charset="0"/>
              </a:rPr>
              <a:t>is one reason for using ferrite </a:t>
            </a:r>
            <a:r>
              <a:rPr lang="en-US" dirty="0" smtClean="0">
                <a:latin typeface="Arial Black" panose="020B0A04020102020204" pitchFamily="34" charset="0"/>
              </a:rPr>
              <a:t>cores </a:t>
            </a:r>
            <a:r>
              <a:rPr lang="en-US" dirty="0">
                <a:latin typeface="Arial Black" panose="020B0A04020102020204" pitchFamily="34" charset="0"/>
              </a:rPr>
              <a:t>rather than </a:t>
            </a:r>
            <a:r>
              <a:rPr lang="en-US" dirty="0" smtClean="0">
                <a:latin typeface="Arial Black" panose="020B0A04020102020204" pitchFamily="34" charset="0"/>
              </a:rPr>
              <a:t>powdered-iron </a:t>
            </a:r>
            <a:r>
              <a:rPr lang="en-US" dirty="0">
                <a:latin typeface="Arial Black" panose="020B0A04020102020204" pitchFamily="34" charset="0"/>
              </a:rPr>
              <a:t>in an inductor?</a:t>
            </a:r>
          </a:p>
        </p:txBody>
      </p:sp>
      <p:sp>
        <p:nvSpPr>
          <p:cNvPr id="3" name="Subtitle 2"/>
          <p:cNvSpPr>
            <a:spLocks noGrp="1"/>
          </p:cNvSpPr>
          <p:nvPr>
            <p:ph type="subTitle" idx="1"/>
          </p:nvPr>
        </p:nvSpPr>
        <p:spPr>
          <a:xfrm>
            <a:off x="990600" y="2057400"/>
            <a:ext cx="7010400" cy="4114800"/>
          </a:xfrm>
        </p:spPr>
        <p:txBody>
          <a:bodyPr/>
          <a:lstStyle/>
          <a:p>
            <a:r>
              <a:rPr lang="en-US" i="1" dirty="0"/>
              <a:t>A. Ferrite </a:t>
            </a:r>
            <a:r>
              <a:rPr lang="en-US" i="1" dirty="0" err="1"/>
              <a:t>toroids</a:t>
            </a:r>
            <a:r>
              <a:rPr lang="en-US" i="1" dirty="0"/>
              <a:t> generally have lower initial </a:t>
            </a:r>
            <a:r>
              <a:rPr lang="en-US" i="1" dirty="0" smtClean="0"/>
              <a:t>permeability</a:t>
            </a:r>
            <a:endParaRPr lang="en-US" dirty="0"/>
          </a:p>
          <a:p>
            <a:r>
              <a:rPr lang="en-US" i="1" dirty="0"/>
              <a:t>B. Ferrite </a:t>
            </a:r>
            <a:r>
              <a:rPr lang="en-US" i="1" dirty="0" err="1" smtClean="0"/>
              <a:t>toroids</a:t>
            </a:r>
            <a:r>
              <a:rPr lang="en-US" i="1" dirty="0" smtClean="0"/>
              <a:t> </a:t>
            </a:r>
            <a:r>
              <a:rPr lang="en-US" i="1" dirty="0"/>
              <a:t>generally have better temperature stability</a:t>
            </a:r>
            <a:endParaRPr lang="en-US" dirty="0"/>
          </a:p>
          <a:p>
            <a:r>
              <a:rPr lang="en-US" i="1" dirty="0"/>
              <a:t>C. Ferrite </a:t>
            </a:r>
            <a:r>
              <a:rPr lang="en-US" i="1" dirty="0" err="1"/>
              <a:t>toroids</a:t>
            </a:r>
            <a:r>
              <a:rPr lang="en-US" i="1" dirty="0"/>
              <a:t> generally require fewer turns to produce a given inductance value</a:t>
            </a:r>
            <a:endParaRPr lang="en-US" dirty="0"/>
          </a:p>
          <a:p>
            <a:r>
              <a:rPr lang="en-US" i="1" dirty="0"/>
              <a:t>D. Ferrite </a:t>
            </a:r>
            <a:r>
              <a:rPr lang="en-US" i="1" dirty="0" err="1"/>
              <a:t>toroids</a:t>
            </a:r>
            <a:r>
              <a:rPr lang="en-US" i="1" dirty="0"/>
              <a:t> are easier to use with surface mount technology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104</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5623910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E6D05    What </a:t>
            </a:r>
            <a:r>
              <a:rPr lang="en-US" dirty="0">
                <a:latin typeface="Arial Black" panose="020B0A04020102020204" pitchFamily="34" charset="0"/>
              </a:rPr>
              <a:t>is one reason for using ferrite </a:t>
            </a:r>
            <a:r>
              <a:rPr lang="en-US" dirty="0" smtClean="0">
                <a:latin typeface="Arial Black" panose="020B0A04020102020204" pitchFamily="34" charset="0"/>
              </a:rPr>
              <a:t>cores </a:t>
            </a:r>
            <a:r>
              <a:rPr lang="en-US" dirty="0">
                <a:latin typeface="Arial Black" panose="020B0A04020102020204" pitchFamily="34" charset="0"/>
              </a:rPr>
              <a:t>rather than </a:t>
            </a:r>
            <a:r>
              <a:rPr lang="en-US" dirty="0" smtClean="0">
                <a:latin typeface="Arial Black" panose="020B0A04020102020204" pitchFamily="34" charset="0"/>
              </a:rPr>
              <a:t>powdered-iron </a:t>
            </a:r>
            <a:r>
              <a:rPr lang="en-US" dirty="0">
                <a:latin typeface="Arial Black" panose="020B0A04020102020204" pitchFamily="34" charset="0"/>
              </a:rPr>
              <a:t>in an inductor?</a:t>
            </a:r>
          </a:p>
        </p:txBody>
      </p:sp>
      <p:sp>
        <p:nvSpPr>
          <p:cNvPr id="3" name="Subtitle 2"/>
          <p:cNvSpPr>
            <a:spLocks noGrp="1"/>
          </p:cNvSpPr>
          <p:nvPr>
            <p:ph type="subTitle" idx="1"/>
          </p:nvPr>
        </p:nvSpPr>
        <p:spPr>
          <a:xfrm>
            <a:off x="990600" y="2057400"/>
            <a:ext cx="7010400" cy="4114800"/>
          </a:xfrm>
        </p:spPr>
        <p:txBody>
          <a:bodyPr/>
          <a:lstStyle/>
          <a:p>
            <a:r>
              <a:rPr lang="en-US" i="1" dirty="0"/>
              <a:t>A. Ferrite </a:t>
            </a:r>
            <a:r>
              <a:rPr lang="en-US" i="1" dirty="0" err="1"/>
              <a:t>toroids</a:t>
            </a:r>
            <a:r>
              <a:rPr lang="en-US" i="1" dirty="0"/>
              <a:t> generally have lower initial </a:t>
            </a:r>
            <a:r>
              <a:rPr lang="en-US" i="1" dirty="0" smtClean="0"/>
              <a:t>permeability</a:t>
            </a:r>
            <a:endParaRPr lang="en-US" dirty="0"/>
          </a:p>
          <a:p>
            <a:r>
              <a:rPr lang="en-US" i="1" dirty="0"/>
              <a:t>B. Ferrite </a:t>
            </a:r>
            <a:r>
              <a:rPr lang="en-US" i="1" dirty="0" err="1" smtClean="0"/>
              <a:t>toroids</a:t>
            </a:r>
            <a:r>
              <a:rPr lang="en-US" i="1" dirty="0" smtClean="0"/>
              <a:t> </a:t>
            </a:r>
            <a:r>
              <a:rPr lang="en-US" i="1" dirty="0"/>
              <a:t>generally have better temperature stability</a:t>
            </a:r>
            <a:endParaRPr lang="en-US" dirty="0"/>
          </a:p>
          <a:p>
            <a:r>
              <a:rPr lang="en-US" sz="2800" i="1" dirty="0">
                <a:solidFill>
                  <a:srgbClr val="FFC000"/>
                </a:solidFill>
              </a:rPr>
              <a:t>C. Ferrite </a:t>
            </a:r>
            <a:r>
              <a:rPr lang="en-US" sz="2800" i="1" dirty="0" err="1">
                <a:solidFill>
                  <a:srgbClr val="FFC000"/>
                </a:solidFill>
              </a:rPr>
              <a:t>toroids</a:t>
            </a:r>
            <a:r>
              <a:rPr lang="en-US" sz="2800" i="1" dirty="0">
                <a:solidFill>
                  <a:srgbClr val="FFC000"/>
                </a:solidFill>
              </a:rPr>
              <a:t> generally require fewer turns to produce a given inductance value</a:t>
            </a:r>
            <a:endParaRPr lang="en-US" sz="2800" dirty="0">
              <a:solidFill>
                <a:srgbClr val="FFC000"/>
              </a:solidFill>
            </a:endParaRPr>
          </a:p>
          <a:p>
            <a:r>
              <a:rPr lang="en-US" i="1" dirty="0"/>
              <a:t>D. Ferrite </a:t>
            </a:r>
            <a:r>
              <a:rPr lang="en-US" i="1" dirty="0" err="1"/>
              <a:t>toroids</a:t>
            </a:r>
            <a:r>
              <a:rPr lang="en-US" i="1" dirty="0"/>
              <a:t> are easier to use with surface mount technology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105</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6696775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E6D06  </a:t>
            </a:r>
            <a:r>
              <a:rPr lang="en-US" dirty="0" smtClean="0">
                <a:latin typeface="Arial Black" panose="020B0A04020102020204" pitchFamily="34" charset="0"/>
              </a:rPr>
              <a:t>  What </a:t>
            </a:r>
            <a:r>
              <a:rPr lang="en-US" dirty="0">
                <a:latin typeface="Arial Black" panose="020B0A04020102020204" pitchFamily="34" charset="0"/>
              </a:rPr>
              <a:t>core material property determines the inductance of a </a:t>
            </a:r>
            <a:r>
              <a:rPr lang="en-US" dirty="0" err="1">
                <a:latin typeface="Arial Black" panose="020B0A04020102020204" pitchFamily="34" charset="0"/>
              </a:rPr>
              <a:t>toroidal</a:t>
            </a:r>
            <a:r>
              <a:rPr lang="en-US" dirty="0">
                <a:latin typeface="Arial Black" panose="020B0A04020102020204" pitchFamily="34" charset="0"/>
              </a:rPr>
              <a:t> inductor?</a:t>
            </a:r>
          </a:p>
        </p:txBody>
      </p:sp>
      <p:sp>
        <p:nvSpPr>
          <p:cNvPr id="3" name="Subtitle 2"/>
          <p:cNvSpPr>
            <a:spLocks noGrp="1"/>
          </p:cNvSpPr>
          <p:nvPr>
            <p:ph type="subTitle" idx="1"/>
          </p:nvPr>
        </p:nvSpPr>
        <p:spPr/>
        <p:txBody>
          <a:bodyPr/>
          <a:lstStyle/>
          <a:p>
            <a:r>
              <a:rPr lang="en-US" i="1" dirty="0"/>
              <a:t>A. Thermal impedance</a:t>
            </a:r>
            <a:endParaRPr lang="en-US" dirty="0"/>
          </a:p>
          <a:p>
            <a:r>
              <a:rPr lang="en-US" i="1" dirty="0"/>
              <a:t>B. Resistance</a:t>
            </a:r>
            <a:endParaRPr lang="en-US" dirty="0"/>
          </a:p>
          <a:p>
            <a:r>
              <a:rPr lang="en-US" i="1" dirty="0"/>
              <a:t>C. Reactivity</a:t>
            </a:r>
            <a:endParaRPr lang="en-US" dirty="0"/>
          </a:p>
          <a:p>
            <a:r>
              <a:rPr lang="en-US" i="1" dirty="0"/>
              <a:t>D. Permeability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106</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44221601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E6D06  </a:t>
            </a:r>
            <a:r>
              <a:rPr lang="en-US" dirty="0" smtClean="0">
                <a:latin typeface="Arial Black" panose="020B0A04020102020204" pitchFamily="34" charset="0"/>
              </a:rPr>
              <a:t>  What </a:t>
            </a:r>
            <a:r>
              <a:rPr lang="en-US" dirty="0">
                <a:latin typeface="Arial Black" panose="020B0A04020102020204" pitchFamily="34" charset="0"/>
              </a:rPr>
              <a:t>core material property determines the inductance of a </a:t>
            </a:r>
            <a:r>
              <a:rPr lang="en-US" dirty="0" err="1">
                <a:latin typeface="Arial Black" panose="020B0A04020102020204" pitchFamily="34" charset="0"/>
              </a:rPr>
              <a:t>toroidal</a:t>
            </a:r>
            <a:r>
              <a:rPr lang="en-US" dirty="0">
                <a:latin typeface="Arial Black" panose="020B0A04020102020204" pitchFamily="34" charset="0"/>
              </a:rPr>
              <a:t> inductor?</a:t>
            </a:r>
          </a:p>
        </p:txBody>
      </p:sp>
      <p:sp>
        <p:nvSpPr>
          <p:cNvPr id="3" name="Subtitle 2"/>
          <p:cNvSpPr>
            <a:spLocks noGrp="1"/>
          </p:cNvSpPr>
          <p:nvPr>
            <p:ph type="subTitle" idx="1"/>
          </p:nvPr>
        </p:nvSpPr>
        <p:spPr/>
        <p:txBody>
          <a:bodyPr/>
          <a:lstStyle/>
          <a:p>
            <a:r>
              <a:rPr lang="en-US" i="1" dirty="0"/>
              <a:t>A. Thermal impedance</a:t>
            </a:r>
            <a:endParaRPr lang="en-US" dirty="0"/>
          </a:p>
          <a:p>
            <a:r>
              <a:rPr lang="en-US" i="1" dirty="0"/>
              <a:t>B. Resistance</a:t>
            </a:r>
            <a:endParaRPr lang="en-US" dirty="0"/>
          </a:p>
          <a:p>
            <a:r>
              <a:rPr lang="en-US" i="1" dirty="0"/>
              <a:t>C. Reactivity</a:t>
            </a:r>
            <a:endParaRPr lang="en-US" dirty="0"/>
          </a:p>
          <a:p>
            <a:r>
              <a:rPr lang="en-US" sz="2800" b="1" i="1" dirty="0">
                <a:solidFill>
                  <a:srgbClr val="FFC000"/>
                </a:solidFill>
              </a:rPr>
              <a:t>D. Permeability</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107</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06302169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763000" cy="19812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E6D07  </a:t>
            </a:r>
            <a:r>
              <a:rPr lang="en-US" dirty="0" smtClean="0">
                <a:latin typeface="Arial Black" panose="020B0A04020102020204" pitchFamily="34" charset="0"/>
              </a:rPr>
              <a:t>  What </a:t>
            </a:r>
            <a:r>
              <a:rPr lang="en-US" dirty="0">
                <a:latin typeface="Arial Black" panose="020B0A04020102020204" pitchFamily="34" charset="0"/>
              </a:rPr>
              <a:t>is the usable frequency range of inductors that use </a:t>
            </a:r>
            <a:r>
              <a:rPr lang="en-US" dirty="0" err="1">
                <a:latin typeface="Arial Black" panose="020B0A04020102020204" pitchFamily="34" charset="0"/>
              </a:rPr>
              <a:t>toroidal</a:t>
            </a:r>
            <a:r>
              <a:rPr lang="en-US" dirty="0">
                <a:latin typeface="Arial Black" panose="020B0A04020102020204" pitchFamily="34" charset="0"/>
              </a:rPr>
              <a:t> cores, assuming a correct selection of core material for the frequency being used?</a:t>
            </a:r>
          </a:p>
        </p:txBody>
      </p:sp>
      <p:sp>
        <p:nvSpPr>
          <p:cNvPr id="3" name="Subtitle 2"/>
          <p:cNvSpPr>
            <a:spLocks noGrp="1"/>
          </p:cNvSpPr>
          <p:nvPr>
            <p:ph type="subTitle" idx="1"/>
          </p:nvPr>
        </p:nvSpPr>
        <p:spPr>
          <a:xfrm>
            <a:off x="914400" y="2286000"/>
            <a:ext cx="7467600" cy="3886200"/>
          </a:xfrm>
        </p:spPr>
        <p:txBody>
          <a:bodyPr/>
          <a:lstStyle/>
          <a:p>
            <a:endParaRPr lang="en-US" i="1" dirty="0" smtClean="0"/>
          </a:p>
          <a:p>
            <a:r>
              <a:rPr lang="en-US" i="1" dirty="0" smtClean="0"/>
              <a:t>A</a:t>
            </a:r>
            <a:r>
              <a:rPr lang="en-US" i="1" dirty="0"/>
              <a:t>. From a few kHz to no more than 30 MHz</a:t>
            </a:r>
            <a:endParaRPr lang="en-US" dirty="0"/>
          </a:p>
          <a:p>
            <a:r>
              <a:rPr lang="en-US" i="1" dirty="0"/>
              <a:t>B. From less than 20 Hz to approximately 300 MHz</a:t>
            </a:r>
            <a:endParaRPr lang="en-US" dirty="0"/>
          </a:p>
          <a:p>
            <a:r>
              <a:rPr lang="en-US" i="1" dirty="0"/>
              <a:t>C. From approximately 10 Hz to no more than 3000 kHz</a:t>
            </a:r>
            <a:endParaRPr lang="en-US" dirty="0"/>
          </a:p>
          <a:p>
            <a:r>
              <a:rPr lang="en-US" i="1" dirty="0"/>
              <a:t>D. From about 100 kHz to at least 1000 GHz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108</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1266776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763000" cy="19812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E6D07  </a:t>
            </a:r>
            <a:r>
              <a:rPr lang="en-US" dirty="0" smtClean="0">
                <a:latin typeface="Arial Black" panose="020B0A04020102020204" pitchFamily="34" charset="0"/>
              </a:rPr>
              <a:t>  What </a:t>
            </a:r>
            <a:r>
              <a:rPr lang="en-US" dirty="0">
                <a:latin typeface="Arial Black" panose="020B0A04020102020204" pitchFamily="34" charset="0"/>
              </a:rPr>
              <a:t>is the usable frequency range of inductors that use </a:t>
            </a:r>
            <a:r>
              <a:rPr lang="en-US" dirty="0" err="1">
                <a:latin typeface="Arial Black" panose="020B0A04020102020204" pitchFamily="34" charset="0"/>
              </a:rPr>
              <a:t>toroidal</a:t>
            </a:r>
            <a:r>
              <a:rPr lang="en-US" dirty="0">
                <a:latin typeface="Arial Black" panose="020B0A04020102020204" pitchFamily="34" charset="0"/>
              </a:rPr>
              <a:t> cores, assuming a correct selection of core material for the frequency being used?</a:t>
            </a:r>
          </a:p>
        </p:txBody>
      </p:sp>
      <p:sp>
        <p:nvSpPr>
          <p:cNvPr id="3" name="Subtitle 2"/>
          <p:cNvSpPr>
            <a:spLocks noGrp="1"/>
          </p:cNvSpPr>
          <p:nvPr>
            <p:ph type="subTitle" idx="1"/>
          </p:nvPr>
        </p:nvSpPr>
        <p:spPr>
          <a:xfrm>
            <a:off x="914400" y="2286000"/>
            <a:ext cx="7467600" cy="3886200"/>
          </a:xfrm>
        </p:spPr>
        <p:txBody>
          <a:bodyPr/>
          <a:lstStyle/>
          <a:p>
            <a:endParaRPr lang="en-US" i="1" dirty="0" smtClean="0"/>
          </a:p>
          <a:p>
            <a:r>
              <a:rPr lang="en-US" i="1" dirty="0" smtClean="0"/>
              <a:t>A</a:t>
            </a:r>
            <a:r>
              <a:rPr lang="en-US" i="1" dirty="0"/>
              <a:t>. From a few kHz to no more than 30 MHz</a:t>
            </a:r>
            <a:endParaRPr lang="en-US" dirty="0"/>
          </a:p>
          <a:p>
            <a:r>
              <a:rPr lang="en-US" sz="2800" b="1" i="1" dirty="0">
                <a:solidFill>
                  <a:srgbClr val="FFC000"/>
                </a:solidFill>
              </a:rPr>
              <a:t>B. From less than 20 Hz to approximately 300 MHz</a:t>
            </a:r>
            <a:endParaRPr lang="en-US" sz="2800" b="1" dirty="0">
              <a:solidFill>
                <a:srgbClr val="FFC000"/>
              </a:solidFill>
            </a:endParaRPr>
          </a:p>
          <a:p>
            <a:r>
              <a:rPr lang="en-US" i="1" dirty="0"/>
              <a:t>C. From approximately 10 Hz to no more than 3000 kHz</a:t>
            </a:r>
            <a:endParaRPr lang="en-US" dirty="0"/>
          </a:p>
          <a:p>
            <a:r>
              <a:rPr lang="en-US" i="1" dirty="0"/>
              <a:t>D. From about 100 kHz to at least 1000 GHz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109</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4088209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E6A04  </a:t>
            </a:r>
            <a:r>
              <a:rPr lang="en-US" dirty="0" smtClean="0">
                <a:latin typeface="Arial Black" panose="020B0A04020102020204" pitchFamily="34" charset="0"/>
              </a:rPr>
              <a:t>  What </a:t>
            </a:r>
            <a:r>
              <a:rPr lang="en-US" dirty="0">
                <a:latin typeface="Arial Black" panose="020B0A04020102020204" pitchFamily="34" charset="0"/>
              </a:rPr>
              <a:t>is the name given to an impurity atom that adds holes to a semiconductor crystal structure?</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Insulator impurity</a:t>
            </a:r>
            <a:endParaRPr lang="en-US" dirty="0"/>
          </a:p>
          <a:p>
            <a:r>
              <a:rPr lang="en-US" i="1" dirty="0"/>
              <a:t>B. N-type impurity</a:t>
            </a:r>
            <a:endParaRPr lang="en-US" dirty="0"/>
          </a:p>
          <a:p>
            <a:r>
              <a:rPr lang="en-US" i="1" dirty="0"/>
              <a:t>C. Acceptor impurity</a:t>
            </a:r>
            <a:endParaRPr lang="en-US" dirty="0"/>
          </a:p>
          <a:p>
            <a:r>
              <a:rPr lang="en-US" i="1" dirty="0"/>
              <a:t>D. Donor impurity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9064263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E6D08  </a:t>
            </a:r>
            <a:r>
              <a:rPr lang="en-US" dirty="0" smtClean="0">
                <a:latin typeface="Arial Black" panose="020B0A04020102020204" pitchFamily="34" charset="0"/>
              </a:rPr>
              <a:t>  What </a:t>
            </a:r>
            <a:r>
              <a:rPr lang="en-US" dirty="0">
                <a:latin typeface="Arial Black" panose="020B0A04020102020204" pitchFamily="34" charset="0"/>
              </a:rPr>
              <a:t>is </a:t>
            </a:r>
            <a:r>
              <a:rPr lang="en-US" dirty="0" smtClean="0">
                <a:latin typeface="Arial Black" panose="020B0A04020102020204" pitchFamily="34" charset="0"/>
              </a:rPr>
              <a:t>one </a:t>
            </a:r>
            <a:r>
              <a:rPr lang="en-US" dirty="0">
                <a:latin typeface="Arial Black" panose="020B0A04020102020204" pitchFamily="34" charset="0"/>
              </a:rPr>
              <a:t>reason for using powdered-iron </a:t>
            </a:r>
            <a:r>
              <a:rPr lang="en-US" dirty="0" smtClean="0">
                <a:latin typeface="Arial Black" panose="020B0A04020102020204" pitchFamily="34" charset="0"/>
              </a:rPr>
              <a:t>cores </a:t>
            </a:r>
            <a:r>
              <a:rPr lang="en-US" dirty="0">
                <a:latin typeface="Arial Black" panose="020B0A04020102020204" pitchFamily="34" charset="0"/>
              </a:rPr>
              <a:t>rather than ferrite </a:t>
            </a:r>
            <a:r>
              <a:rPr lang="en-US" dirty="0" smtClean="0">
                <a:latin typeface="Arial Black" panose="020B0A04020102020204" pitchFamily="34" charset="0"/>
              </a:rPr>
              <a:t>cores </a:t>
            </a:r>
            <a:r>
              <a:rPr lang="en-US" dirty="0">
                <a:latin typeface="Arial Black" panose="020B0A04020102020204" pitchFamily="34" charset="0"/>
              </a:rPr>
              <a:t>in an inductor?</a:t>
            </a:r>
          </a:p>
        </p:txBody>
      </p:sp>
      <p:sp>
        <p:nvSpPr>
          <p:cNvPr id="3" name="Subtitle 2"/>
          <p:cNvSpPr>
            <a:spLocks noGrp="1"/>
          </p:cNvSpPr>
          <p:nvPr>
            <p:ph type="subTitle" idx="1"/>
          </p:nvPr>
        </p:nvSpPr>
        <p:spPr>
          <a:xfrm>
            <a:off x="762000" y="2133600"/>
            <a:ext cx="7543800" cy="4038600"/>
          </a:xfrm>
        </p:spPr>
        <p:txBody>
          <a:bodyPr>
            <a:normAutofit/>
          </a:bodyPr>
          <a:lstStyle/>
          <a:p>
            <a:r>
              <a:rPr lang="en-US" i="1" dirty="0"/>
              <a:t>A. Powdered-iron </a:t>
            </a:r>
            <a:r>
              <a:rPr lang="en-US" i="1" dirty="0" smtClean="0"/>
              <a:t>cores </a:t>
            </a:r>
            <a:r>
              <a:rPr lang="en-US" i="1" dirty="0"/>
              <a:t>generally have greater initial permeability</a:t>
            </a:r>
            <a:endParaRPr lang="en-US" dirty="0"/>
          </a:p>
          <a:p>
            <a:r>
              <a:rPr lang="en-US" i="1" dirty="0"/>
              <a:t>B. Powdered-iron </a:t>
            </a:r>
            <a:r>
              <a:rPr lang="en-US" i="1" dirty="0" smtClean="0"/>
              <a:t>ores </a:t>
            </a:r>
            <a:r>
              <a:rPr lang="en-US" i="1" dirty="0"/>
              <a:t>generally maintain their characteristics at higher currents</a:t>
            </a:r>
            <a:endParaRPr lang="en-US" dirty="0"/>
          </a:p>
          <a:p>
            <a:r>
              <a:rPr lang="en-US" i="1" dirty="0"/>
              <a:t>C. Powdered-iron </a:t>
            </a:r>
            <a:r>
              <a:rPr lang="en-US" i="1" dirty="0" smtClean="0"/>
              <a:t>cores </a:t>
            </a:r>
            <a:r>
              <a:rPr lang="en-US" i="1" dirty="0"/>
              <a:t>generally require fewer turns to produce a given inductance </a:t>
            </a:r>
            <a:endParaRPr lang="en-US" dirty="0"/>
          </a:p>
          <a:p>
            <a:r>
              <a:rPr lang="en-US" i="1" dirty="0"/>
              <a:t>D. Powdered-iron </a:t>
            </a:r>
            <a:r>
              <a:rPr lang="en-US" i="1" dirty="0" smtClean="0"/>
              <a:t>cores use smaller diameter wire for the same inductance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110</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40265038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E6D08    What is one reason for using powdered-iron cores rather than ferrite cores in an inductor?</a:t>
            </a:r>
            <a:endParaRPr lang="en-US" dirty="0"/>
          </a:p>
        </p:txBody>
      </p:sp>
      <p:sp>
        <p:nvSpPr>
          <p:cNvPr id="3" name="Subtitle 2"/>
          <p:cNvSpPr>
            <a:spLocks noGrp="1"/>
          </p:cNvSpPr>
          <p:nvPr>
            <p:ph type="subTitle" idx="1"/>
          </p:nvPr>
        </p:nvSpPr>
        <p:spPr>
          <a:xfrm>
            <a:off x="762000" y="2133600"/>
            <a:ext cx="7543800" cy="4038600"/>
          </a:xfrm>
        </p:spPr>
        <p:txBody>
          <a:bodyPr>
            <a:normAutofit/>
          </a:bodyPr>
          <a:lstStyle/>
          <a:p>
            <a:r>
              <a:rPr lang="en-US" i="1" dirty="0"/>
              <a:t>A. Powdered-iron cores generally have greater initial permeability</a:t>
            </a:r>
            <a:endParaRPr lang="en-US" dirty="0"/>
          </a:p>
          <a:p>
            <a:r>
              <a:rPr lang="en-US" i="1" dirty="0">
                <a:solidFill>
                  <a:srgbClr val="FFC000"/>
                </a:solidFill>
              </a:rPr>
              <a:t>B. Powdered-iron ores generally maintain their characteristics at higher currents</a:t>
            </a:r>
            <a:endParaRPr lang="en-US" dirty="0">
              <a:solidFill>
                <a:srgbClr val="FFC000"/>
              </a:solidFill>
            </a:endParaRPr>
          </a:p>
          <a:p>
            <a:r>
              <a:rPr lang="en-US" i="1" dirty="0"/>
              <a:t>C. Powdered-iron cores generally require fewer turns to produce a given inductance </a:t>
            </a:r>
            <a:endParaRPr lang="en-US" dirty="0"/>
          </a:p>
          <a:p>
            <a:r>
              <a:rPr lang="en-US" i="1" dirty="0"/>
              <a:t>D. Powdered-iron cores use smaller diameter wire for the same inductance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111</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5105400"/>
            <a:ext cx="1581150" cy="1581150"/>
          </a:xfrm>
          <a:prstGeom prst="rect">
            <a:avLst/>
          </a:prstGeom>
        </p:spPr>
      </p:pic>
    </p:spTree>
    <p:extLst>
      <p:ext uri="{BB962C8B-B14F-4D97-AF65-F5344CB8AC3E}">
        <p14:creationId xmlns:p14="http://schemas.microsoft.com/office/powerpoint/2010/main" val="20433195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E6D09    What </a:t>
            </a:r>
            <a:r>
              <a:rPr lang="en-US" dirty="0">
                <a:latin typeface="Arial Black" panose="020B0A04020102020204" pitchFamily="34" charset="0"/>
              </a:rPr>
              <a:t>devices are commonly used as VHF and UHF parasitic suppressors at the input and output terminals a</a:t>
            </a:r>
            <a:r>
              <a:rPr lang="en-US" dirty="0" smtClean="0">
                <a:latin typeface="Arial Black" panose="020B0A04020102020204" pitchFamily="34" charset="0"/>
              </a:rPr>
              <a:t> transistor </a:t>
            </a:r>
            <a:r>
              <a:rPr lang="en-US" dirty="0">
                <a:latin typeface="Arial Black" panose="020B0A04020102020204" pitchFamily="34" charset="0"/>
              </a:rPr>
              <a:t>HF </a:t>
            </a:r>
            <a:r>
              <a:rPr lang="en-US" dirty="0" smtClean="0">
                <a:latin typeface="Arial Black" panose="020B0A04020102020204" pitchFamily="34" charset="0"/>
              </a:rPr>
              <a:t>amplifier?</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endParaRPr lang="en-US" i="1" dirty="0" smtClean="0"/>
          </a:p>
          <a:p>
            <a:r>
              <a:rPr lang="en-US" i="1" dirty="0" smtClean="0"/>
              <a:t>A</a:t>
            </a:r>
            <a:r>
              <a:rPr lang="en-US" i="1" dirty="0"/>
              <a:t>. Electrolytic capacitors</a:t>
            </a:r>
            <a:endParaRPr lang="en-US" dirty="0"/>
          </a:p>
          <a:p>
            <a:r>
              <a:rPr lang="en-US" i="1" dirty="0"/>
              <a:t>B. Butterworth filters</a:t>
            </a:r>
            <a:endParaRPr lang="en-US" dirty="0"/>
          </a:p>
          <a:p>
            <a:r>
              <a:rPr lang="en-US" i="1" dirty="0"/>
              <a:t>C. Ferrite beads</a:t>
            </a:r>
            <a:endParaRPr lang="en-US" dirty="0"/>
          </a:p>
          <a:p>
            <a:r>
              <a:rPr lang="en-US" i="1" dirty="0"/>
              <a:t>D. Steel-core </a:t>
            </a:r>
            <a:r>
              <a:rPr lang="en-US" i="1" dirty="0" err="1"/>
              <a:t>toroids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112</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8608684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E6D09    What </a:t>
            </a:r>
            <a:r>
              <a:rPr lang="en-US" dirty="0">
                <a:latin typeface="Arial Black" panose="020B0A04020102020204" pitchFamily="34" charset="0"/>
              </a:rPr>
              <a:t>devices are commonly used as VHF and UHF parasitic suppressors at the input and output terminals a</a:t>
            </a:r>
            <a:r>
              <a:rPr lang="en-US" dirty="0" smtClean="0">
                <a:latin typeface="Arial Black" panose="020B0A04020102020204" pitchFamily="34" charset="0"/>
              </a:rPr>
              <a:t> transistor </a:t>
            </a:r>
            <a:r>
              <a:rPr lang="en-US" dirty="0">
                <a:latin typeface="Arial Black" panose="020B0A04020102020204" pitchFamily="34" charset="0"/>
              </a:rPr>
              <a:t>HF </a:t>
            </a:r>
            <a:r>
              <a:rPr lang="en-US" dirty="0" smtClean="0">
                <a:latin typeface="Arial Black" panose="020B0A04020102020204" pitchFamily="34" charset="0"/>
              </a:rPr>
              <a:t>amplifier?</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endParaRPr lang="en-US" i="1" dirty="0" smtClean="0"/>
          </a:p>
          <a:p>
            <a:r>
              <a:rPr lang="en-US" i="1" dirty="0" smtClean="0"/>
              <a:t>A</a:t>
            </a:r>
            <a:r>
              <a:rPr lang="en-US" i="1" dirty="0"/>
              <a:t>. Electrolytic capacitors</a:t>
            </a:r>
            <a:endParaRPr lang="en-US" dirty="0"/>
          </a:p>
          <a:p>
            <a:r>
              <a:rPr lang="en-US" i="1" dirty="0"/>
              <a:t>B. Butterworth filters</a:t>
            </a:r>
            <a:endParaRPr lang="en-US" dirty="0"/>
          </a:p>
          <a:p>
            <a:r>
              <a:rPr lang="en-US" sz="2800" b="1" i="1" dirty="0">
                <a:solidFill>
                  <a:srgbClr val="FFC000"/>
                </a:solidFill>
              </a:rPr>
              <a:t>C. Ferrite beads</a:t>
            </a:r>
            <a:endParaRPr lang="en-US" sz="2800" b="1" dirty="0">
              <a:solidFill>
                <a:srgbClr val="FFC000"/>
              </a:solidFill>
            </a:endParaRPr>
          </a:p>
          <a:p>
            <a:r>
              <a:rPr lang="en-US" i="1" dirty="0"/>
              <a:t>D. Steel-core </a:t>
            </a:r>
            <a:r>
              <a:rPr lang="en-US" i="1" dirty="0" err="1"/>
              <a:t>toroids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113</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381250" cy="2381250"/>
          </a:xfrm>
          <a:prstGeom prst="rect">
            <a:avLst/>
          </a:prstGeom>
        </p:spPr>
      </p:pic>
    </p:spTree>
    <p:extLst>
      <p:ext uri="{BB962C8B-B14F-4D97-AF65-F5344CB8AC3E}">
        <p14:creationId xmlns:p14="http://schemas.microsoft.com/office/powerpoint/2010/main" val="23594483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763000" cy="1752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E6D10  </a:t>
            </a:r>
            <a:r>
              <a:rPr lang="en-US" dirty="0" smtClean="0">
                <a:latin typeface="Arial Black" panose="020B0A04020102020204" pitchFamily="34" charset="0"/>
              </a:rPr>
              <a:t>  What </a:t>
            </a:r>
            <a:r>
              <a:rPr lang="en-US" dirty="0">
                <a:latin typeface="Arial Black" panose="020B0A04020102020204" pitchFamily="34" charset="0"/>
              </a:rPr>
              <a:t>is a primary advantage of using a </a:t>
            </a:r>
            <a:r>
              <a:rPr lang="en-US" dirty="0" err="1">
                <a:latin typeface="Arial Black" panose="020B0A04020102020204" pitchFamily="34" charset="0"/>
              </a:rPr>
              <a:t>toroidal</a:t>
            </a:r>
            <a:r>
              <a:rPr lang="en-US" dirty="0">
                <a:latin typeface="Arial Black" panose="020B0A04020102020204" pitchFamily="34" charset="0"/>
              </a:rPr>
              <a:t> core instead of a </a:t>
            </a:r>
            <a:r>
              <a:rPr lang="en-US" dirty="0" err="1">
                <a:latin typeface="Arial Black" panose="020B0A04020102020204" pitchFamily="34" charset="0"/>
              </a:rPr>
              <a:t>solenoidal</a:t>
            </a:r>
            <a:r>
              <a:rPr lang="en-US" dirty="0">
                <a:latin typeface="Arial Black" panose="020B0A04020102020204" pitchFamily="34" charset="0"/>
              </a:rPr>
              <a:t> core in an inductor?</a:t>
            </a:r>
          </a:p>
        </p:txBody>
      </p:sp>
      <p:sp>
        <p:nvSpPr>
          <p:cNvPr id="3" name="Subtitle 2"/>
          <p:cNvSpPr>
            <a:spLocks noGrp="1"/>
          </p:cNvSpPr>
          <p:nvPr>
            <p:ph type="subTitle" idx="1"/>
          </p:nvPr>
        </p:nvSpPr>
        <p:spPr>
          <a:xfrm>
            <a:off x="914400" y="2209800"/>
            <a:ext cx="7391400" cy="3962400"/>
          </a:xfrm>
        </p:spPr>
        <p:txBody>
          <a:bodyPr/>
          <a:lstStyle/>
          <a:p>
            <a:r>
              <a:rPr lang="en-US" i="1" dirty="0"/>
              <a:t>A. </a:t>
            </a:r>
            <a:r>
              <a:rPr lang="en-US" i="1" dirty="0" err="1"/>
              <a:t>Toroidal</a:t>
            </a:r>
            <a:r>
              <a:rPr lang="en-US" i="1" dirty="0"/>
              <a:t> cores confine most of the magnetic field within the core material</a:t>
            </a:r>
            <a:endParaRPr lang="en-US" dirty="0"/>
          </a:p>
          <a:p>
            <a:r>
              <a:rPr lang="en-US" i="1" dirty="0"/>
              <a:t>B. </a:t>
            </a:r>
            <a:r>
              <a:rPr lang="en-US" i="1" dirty="0" err="1"/>
              <a:t>Toroidal</a:t>
            </a:r>
            <a:r>
              <a:rPr lang="en-US" i="1" dirty="0"/>
              <a:t> cores make it easier to couple the magnetic energy into other components</a:t>
            </a:r>
            <a:endParaRPr lang="en-US" dirty="0"/>
          </a:p>
          <a:p>
            <a:r>
              <a:rPr lang="en-US" i="1" dirty="0"/>
              <a:t>C. </a:t>
            </a:r>
            <a:r>
              <a:rPr lang="en-US" i="1" dirty="0" err="1"/>
              <a:t>Toroidal</a:t>
            </a:r>
            <a:r>
              <a:rPr lang="en-US" i="1" dirty="0"/>
              <a:t> cores exhibit greater hysteresis</a:t>
            </a:r>
            <a:endParaRPr lang="en-US" dirty="0"/>
          </a:p>
          <a:p>
            <a:r>
              <a:rPr lang="en-US" i="1" dirty="0"/>
              <a:t>D. </a:t>
            </a:r>
            <a:r>
              <a:rPr lang="en-US" i="1" dirty="0" err="1"/>
              <a:t>Toroidal</a:t>
            </a:r>
            <a:r>
              <a:rPr lang="en-US" i="1" dirty="0"/>
              <a:t> cores have lower Q characteristics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114</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6428228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763000" cy="1752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E6D10  </a:t>
            </a:r>
            <a:r>
              <a:rPr lang="en-US" dirty="0" smtClean="0">
                <a:latin typeface="Arial Black" panose="020B0A04020102020204" pitchFamily="34" charset="0"/>
              </a:rPr>
              <a:t>  What </a:t>
            </a:r>
            <a:r>
              <a:rPr lang="en-US" dirty="0">
                <a:latin typeface="Arial Black" panose="020B0A04020102020204" pitchFamily="34" charset="0"/>
              </a:rPr>
              <a:t>is a primary advantage of using a </a:t>
            </a:r>
            <a:r>
              <a:rPr lang="en-US" dirty="0" err="1">
                <a:latin typeface="Arial Black" panose="020B0A04020102020204" pitchFamily="34" charset="0"/>
              </a:rPr>
              <a:t>toroidal</a:t>
            </a:r>
            <a:r>
              <a:rPr lang="en-US" dirty="0">
                <a:latin typeface="Arial Black" panose="020B0A04020102020204" pitchFamily="34" charset="0"/>
              </a:rPr>
              <a:t> core instead of a </a:t>
            </a:r>
            <a:r>
              <a:rPr lang="en-US" dirty="0" err="1">
                <a:latin typeface="Arial Black" panose="020B0A04020102020204" pitchFamily="34" charset="0"/>
              </a:rPr>
              <a:t>solenoidal</a:t>
            </a:r>
            <a:r>
              <a:rPr lang="en-US" dirty="0">
                <a:latin typeface="Arial Black" panose="020B0A04020102020204" pitchFamily="34" charset="0"/>
              </a:rPr>
              <a:t> core in an inductor?</a:t>
            </a:r>
          </a:p>
        </p:txBody>
      </p:sp>
      <p:sp>
        <p:nvSpPr>
          <p:cNvPr id="3" name="Subtitle 2"/>
          <p:cNvSpPr>
            <a:spLocks noGrp="1"/>
          </p:cNvSpPr>
          <p:nvPr>
            <p:ph type="subTitle" idx="1"/>
          </p:nvPr>
        </p:nvSpPr>
        <p:spPr>
          <a:xfrm>
            <a:off x="914400" y="2209800"/>
            <a:ext cx="7391400" cy="3962400"/>
          </a:xfrm>
        </p:spPr>
        <p:txBody>
          <a:bodyPr/>
          <a:lstStyle/>
          <a:p>
            <a:r>
              <a:rPr lang="en-US" sz="2800" b="1" i="1" dirty="0">
                <a:solidFill>
                  <a:srgbClr val="FFC000"/>
                </a:solidFill>
              </a:rPr>
              <a:t>A. </a:t>
            </a:r>
            <a:r>
              <a:rPr lang="en-US" sz="2800" b="1" i="1" dirty="0" err="1">
                <a:solidFill>
                  <a:srgbClr val="FFC000"/>
                </a:solidFill>
              </a:rPr>
              <a:t>Toroidal</a:t>
            </a:r>
            <a:r>
              <a:rPr lang="en-US" sz="2800" b="1" i="1" dirty="0">
                <a:solidFill>
                  <a:srgbClr val="FFC000"/>
                </a:solidFill>
              </a:rPr>
              <a:t> cores confine most of the magnetic field within the core material</a:t>
            </a:r>
            <a:endParaRPr lang="en-US" sz="2800" b="1" dirty="0">
              <a:solidFill>
                <a:srgbClr val="FFC000"/>
              </a:solidFill>
            </a:endParaRPr>
          </a:p>
          <a:p>
            <a:r>
              <a:rPr lang="en-US" i="1" dirty="0"/>
              <a:t>B. </a:t>
            </a:r>
            <a:r>
              <a:rPr lang="en-US" i="1" dirty="0" err="1"/>
              <a:t>Toroidal</a:t>
            </a:r>
            <a:r>
              <a:rPr lang="en-US" i="1" dirty="0"/>
              <a:t> cores make it easier to couple the magnetic energy into other components</a:t>
            </a:r>
            <a:endParaRPr lang="en-US" dirty="0"/>
          </a:p>
          <a:p>
            <a:r>
              <a:rPr lang="en-US" i="1" dirty="0"/>
              <a:t>C. </a:t>
            </a:r>
            <a:r>
              <a:rPr lang="en-US" i="1" dirty="0" err="1"/>
              <a:t>Toroidal</a:t>
            </a:r>
            <a:r>
              <a:rPr lang="en-US" i="1" dirty="0"/>
              <a:t> cores exhibit greater hysteresis</a:t>
            </a:r>
            <a:endParaRPr lang="en-US" dirty="0"/>
          </a:p>
          <a:p>
            <a:r>
              <a:rPr lang="en-US" i="1" dirty="0"/>
              <a:t>D. </a:t>
            </a:r>
            <a:r>
              <a:rPr lang="en-US" i="1" dirty="0" err="1"/>
              <a:t>Toroidal</a:t>
            </a:r>
            <a:r>
              <a:rPr lang="en-US" i="1" dirty="0"/>
              <a:t> cores have lower Q characteristics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115</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5147882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458200" cy="2057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E6D11     How </a:t>
            </a:r>
            <a:r>
              <a:rPr lang="en-US" dirty="0">
                <a:latin typeface="Arial Black" panose="020B0A04020102020204" pitchFamily="34" charset="0"/>
              </a:rPr>
              <a:t>many turns will be required to produce a 1-mH inductor using </a:t>
            </a:r>
            <a:r>
              <a:rPr lang="en-US" dirty="0" smtClean="0">
                <a:latin typeface="Arial Black" panose="020B0A04020102020204" pitchFamily="34" charset="0"/>
              </a:rPr>
              <a:t>a </a:t>
            </a:r>
            <a:r>
              <a:rPr lang="en-US" dirty="0">
                <a:latin typeface="Arial Black" panose="020B0A04020102020204" pitchFamily="34" charset="0"/>
              </a:rPr>
              <a:t>core that has an inductance index (A L) value of 523 </a:t>
            </a:r>
            <a:r>
              <a:rPr lang="en-US" dirty="0" err="1">
                <a:latin typeface="Arial Black" panose="020B0A04020102020204" pitchFamily="34" charset="0"/>
              </a:rPr>
              <a:t>millihenrys</a:t>
            </a:r>
            <a:r>
              <a:rPr lang="en-US" dirty="0">
                <a:latin typeface="Arial Black" panose="020B0A04020102020204" pitchFamily="34" charset="0"/>
              </a:rPr>
              <a:t>/1000 turns?</a:t>
            </a:r>
          </a:p>
        </p:txBody>
      </p:sp>
      <p:sp>
        <p:nvSpPr>
          <p:cNvPr id="3" name="Subtitle 2"/>
          <p:cNvSpPr>
            <a:spLocks noGrp="1"/>
          </p:cNvSpPr>
          <p:nvPr>
            <p:ph type="subTitle" idx="1"/>
          </p:nvPr>
        </p:nvSpPr>
        <p:spPr/>
        <p:txBody>
          <a:bodyPr/>
          <a:lstStyle/>
          <a:p>
            <a:endParaRPr lang="en-US" i="1" dirty="0" smtClean="0"/>
          </a:p>
          <a:p>
            <a:r>
              <a:rPr lang="en-US" i="1" dirty="0" smtClean="0"/>
              <a:t>A</a:t>
            </a:r>
            <a:r>
              <a:rPr lang="en-US" i="1" dirty="0"/>
              <a:t>. 2 turns</a:t>
            </a:r>
            <a:endParaRPr lang="en-US" dirty="0"/>
          </a:p>
          <a:p>
            <a:r>
              <a:rPr lang="en-US" i="1" dirty="0"/>
              <a:t>B. 4 turns</a:t>
            </a:r>
            <a:endParaRPr lang="en-US" dirty="0"/>
          </a:p>
          <a:p>
            <a:r>
              <a:rPr lang="en-US" i="1" dirty="0"/>
              <a:t>C. 43 turns</a:t>
            </a:r>
            <a:endParaRPr lang="en-US" dirty="0"/>
          </a:p>
          <a:p>
            <a:r>
              <a:rPr lang="en-US" i="1" dirty="0"/>
              <a:t>D. 229 turns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116</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3104367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458200" cy="2057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E6D11     How </a:t>
            </a:r>
            <a:r>
              <a:rPr lang="en-US" dirty="0">
                <a:latin typeface="Arial Black" panose="020B0A04020102020204" pitchFamily="34" charset="0"/>
              </a:rPr>
              <a:t>many turns will be required to produce a 1-mH inductor using </a:t>
            </a:r>
            <a:r>
              <a:rPr lang="en-US" dirty="0" smtClean="0">
                <a:latin typeface="Arial Black" panose="020B0A04020102020204" pitchFamily="34" charset="0"/>
              </a:rPr>
              <a:t>a </a:t>
            </a:r>
            <a:r>
              <a:rPr lang="en-US" dirty="0">
                <a:latin typeface="Arial Black" panose="020B0A04020102020204" pitchFamily="34" charset="0"/>
              </a:rPr>
              <a:t>core that has an inductance index (A L) value of 523 </a:t>
            </a:r>
            <a:r>
              <a:rPr lang="en-US" dirty="0" err="1">
                <a:latin typeface="Arial Black" panose="020B0A04020102020204" pitchFamily="34" charset="0"/>
              </a:rPr>
              <a:t>millihenrys</a:t>
            </a:r>
            <a:r>
              <a:rPr lang="en-US" dirty="0">
                <a:latin typeface="Arial Black" panose="020B0A04020102020204" pitchFamily="34" charset="0"/>
              </a:rPr>
              <a:t>/1000 turns?</a:t>
            </a:r>
          </a:p>
        </p:txBody>
      </p:sp>
      <p:sp>
        <p:nvSpPr>
          <p:cNvPr id="3" name="Subtitle 2"/>
          <p:cNvSpPr>
            <a:spLocks noGrp="1"/>
          </p:cNvSpPr>
          <p:nvPr>
            <p:ph type="subTitle" idx="1"/>
          </p:nvPr>
        </p:nvSpPr>
        <p:spPr/>
        <p:txBody>
          <a:bodyPr/>
          <a:lstStyle/>
          <a:p>
            <a:endParaRPr lang="en-US" i="1" dirty="0" smtClean="0"/>
          </a:p>
          <a:p>
            <a:r>
              <a:rPr lang="en-US" i="1" dirty="0" smtClean="0"/>
              <a:t>A</a:t>
            </a:r>
            <a:r>
              <a:rPr lang="en-US" i="1" dirty="0"/>
              <a:t>. 2 turns</a:t>
            </a:r>
            <a:endParaRPr lang="en-US" dirty="0"/>
          </a:p>
          <a:p>
            <a:r>
              <a:rPr lang="en-US" i="1" dirty="0"/>
              <a:t>B. 4 turns</a:t>
            </a:r>
            <a:endParaRPr lang="en-US" dirty="0"/>
          </a:p>
          <a:p>
            <a:r>
              <a:rPr lang="en-US" sz="2800" b="1" i="1" dirty="0">
                <a:solidFill>
                  <a:srgbClr val="FFC000"/>
                </a:solidFill>
              </a:rPr>
              <a:t>C. 43 turns</a:t>
            </a:r>
            <a:endParaRPr lang="en-US" sz="2800" b="1" dirty="0">
              <a:solidFill>
                <a:srgbClr val="FFC000"/>
              </a:solidFill>
            </a:endParaRPr>
          </a:p>
          <a:p>
            <a:r>
              <a:rPr lang="en-US" i="1" dirty="0"/>
              <a:t>D. 229 turns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117</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
        <p:nvSpPr>
          <p:cNvPr id="6" name="Rectangle 5"/>
          <p:cNvSpPr/>
          <p:nvPr/>
        </p:nvSpPr>
        <p:spPr>
          <a:xfrm>
            <a:off x="457200" y="4876800"/>
            <a:ext cx="8534400" cy="738664"/>
          </a:xfrm>
          <a:prstGeom prst="rect">
            <a:avLst/>
          </a:prstGeom>
        </p:spPr>
        <p:txBody>
          <a:bodyPr wrap="square">
            <a:spAutoFit/>
          </a:bodyPr>
          <a:lstStyle/>
          <a:p>
            <a:pPr algn="ctr"/>
            <a:r>
              <a:rPr lang="en-US" sz="2100" b="1" i="1" dirty="0">
                <a:solidFill>
                  <a:srgbClr val="FFC000"/>
                </a:solidFill>
              </a:rPr>
              <a:t>N turns = 1000 x (√ (L / AL)) </a:t>
            </a:r>
            <a:r>
              <a:rPr lang="en-US" sz="2100" b="1" i="1" dirty="0" smtClean="0">
                <a:solidFill>
                  <a:srgbClr val="FFC000"/>
                </a:solidFill>
              </a:rPr>
              <a:t>  or </a:t>
            </a:r>
          </a:p>
          <a:p>
            <a:pPr algn="ctr"/>
            <a:r>
              <a:rPr lang="en-US" sz="2100" b="1" i="1" dirty="0" smtClean="0">
                <a:solidFill>
                  <a:srgbClr val="FFC000"/>
                </a:solidFill>
              </a:rPr>
              <a:t>N </a:t>
            </a:r>
            <a:r>
              <a:rPr lang="en-US" sz="2100" b="1" i="1" dirty="0">
                <a:solidFill>
                  <a:srgbClr val="FFC000"/>
                </a:solidFill>
              </a:rPr>
              <a:t>turns = 1000 x (√ (1 / 523)) or 43.7 turns</a:t>
            </a:r>
            <a:endParaRPr lang="en-US" sz="2100" dirty="0">
              <a:solidFill>
                <a:srgbClr val="FFC000"/>
              </a:solidFill>
            </a:endParaRPr>
          </a:p>
        </p:txBody>
      </p:sp>
    </p:spTree>
    <p:extLst>
      <p:ext uri="{BB962C8B-B14F-4D97-AF65-F5344CB8AC3E}">
        <p14:creationId xmlns:p14="http://schemas.microsoft.com/office/powerpoint/2010/main" val="204750767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382000" cy="2209800"/>
          </a:xfrm>
        </p:spPr>
        <p:txBody>
          <a:bodyPr>
            <a:normAutofit/>
          </a:bodyPr>
          <a:lstStyle/>
          <a:p>
            <a:r>
              <a:rPr lang="en-US" dirty="0">
                <a:latin typeface="Arial Black" panose="020B0A04020102020204" pitchFamily="34" charset="0"/>
              </a:rPr>
              <a:t>E6D12  </a:t>
            </a:r>
            <a:r>
              <a:rPr lang="en-US" dirty="0" smtClean="0">
                <a:latin typeface="Arial Black" panose="020B0A04020102020204" pitchFamily="34" charset="0"/>
              </a:rPr>
              <a:t>   What </a:t>
            </a:r>
            <a:r>
              <a:rPr lang="en-US" dirty="0">
                <a:latin typeface="Arial Black" panose="020B0A04020102020204" pitchFamily="34" charset="0"/>
              </a:rPr>
              <a:t>is the definition of saturation in a ferrite core inductor?</a:t>
            </a:r>
          </a:p>
        </p:txBody>
      </p:sp>
      <p:sp>
        <p:nvSpPr>
          <p:cNvPr id="3" name="Subtitle 2"/>
          <p:cNvSpPr>
            <a:spLocks noGrp="1"/>
          </p:cNvSpPr>
          <p:nvPr>
            <p:ph type="subTitle" idx="1"/>
          </p:nvPr>
        </p:nvSpPr>
        <p:spPr>
          <a:xfrm>
            <a:off x="1371600" y="2286000"/>
            <a:ext cx="6400800" cy="3429000"/>
          </a:xfrm>
        </p:spPr>
        <p:txBody>
          <a:bodyPr>
            <a:normAutofit lnSpcReduction="10000"/>
          </a:bodyPr>
          <a:lstStyle/>
          <a:p>
            <a:r>
              <a:rPr lang="en-US" i="1" dirty="0"/>
              <a:t>A. The inductor windings are over coupled</a:t>
            </a:r>
          </a:p>
          <a:p>
            <a:r>
              <a:rPr lang="en-US" i="1" dirty="0"/>
              <a:t>B. The inductor’s voltage rating is exceeded causing a flashover</a:t>
            </a:r>
          </a:p>
          <a:p>
            <a:r>
              <a:rPr lang="en-US" i="1" dirty="0"/>
              <a:t>C. The ability of the inductor’s core to store magnetic energy has been exceeded</a:t>
            </a:r>
          </a:p>
          <a:p>
            <a:r>
              <a:rPr lang="en-US" i="1" dirty="0"/>
              <a:t>D. Adjacent inductors become over-coupled</a:t>
            </a:r>
          </a:p>
        </p:txBody>
      </p:sp>
      <p:sp>
        <p:nvSpPr>
          <p:cNvPr id="4" name="Slide Number Placeholder 3"/>
          <p:cNvSpPr>
            <a:spLocks noGrp="1"/>
          </p:cNvSpPr>
          <p:nvPr>
            <p:ph type="sldNum" sz="quarter" idx="12"/>
          </p:nvPr>
        </p:nvSpPr>
        <p:spPr/>
        <p:txBody>
          <a:bodyPr/>
          <a:lstStyle/>
          <a:p>
            <a:fld id="{5A2483EB-AB9C-40AC-9AA1-C2AD9590A9DB}" type="slidenum">
              <a:rPr lang="en-US" smtClean="0"/>
              <a:t>118</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1854497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382000" cy="2209800"/>
          </a:xfrm>
        </p:spPr>
        <p:txBody>
          <a:bodyPr>
            <a:normAutofit/>
          </a:bodyPr>
          <a:lstStyle/>
          <a:p>
            <a:r>
              <a:rPr lang="en-US" dirty="0">
                <a:latin typeface="Arial Black" panose="020B0A04020102020204" pitchFamily="34" charset="0"/>
              </a:rPr>
              <a:t>E6D12  </a:t>
            </a:r>
            <a:r>
              <a:rPr lang="en-US" dirty="0" smtClean="0">
                <a:latin typeface="Arial Black" panose="020B0A04020102020204" pitchFamily="34" charset="0"/>
              </a:rPr>
              <a:t>   What </a:t>
            </a:r>
            <a:r>
              <a:rPr lang="en-US" dirty="0">
                <a:latin typeface="Arial Black" panose="020B0A04020102020204" pitchFamily="34" charset="0"/>
              </a:rPr>
              <a:t>is the definition of saturation in a ferrite core inductor?</a:t>
            </a:r>
          </a:p>
        </p:txBody>
      </p:sp>
      <p:sp>
        <p:nvSpPr>
          <p:cNvPr id="3" name="Subtitle 2"/>
          <p:cNvSpPr>
            <a:spLocks noGrp="1"/>
          </p:cNvSpPr>
          <p:nvPr>
            <p:ph type="subTitle" idx="1"/>
          </p:nvPr>
        </p:nvSpPr>
        <p:spPr>
          <a:xfrm>
            <a:off x="1371600" y="2286000"/>
            <a:ext cx="6400800" cy="3429000"/>
          </a:xfrm>
        </p:spPr>
        <p:txBody>
          <a:bodyPr>
            <a:normAutofit fontScale="92500"/>
          </a:bodyPr>
          <a:lstStyle/>
          <a:p>
            <a:r>
              <a:rPr lang="en-US" i="1" dirty="0"/>
              <a:t>A. The inductor windings are over coupled</a:t>
            </a:r>
          </a:p>
          <a:p>
            <a:r>
              <a:rPr lang="en-US" i="1" dirty="0"/>
              <a:t>B. The inductor’s voltage rating is exceeded causing a flashover</a:t>
            </a:r>
          </a:p>
          <a:p>
            <a:r>
              <a:rPr lang="en-US" sz="2800" i="1" dirty="0">
                <a:solidFill>
                  <a:srgbClr val="FFC000"/>
                </a:solidFill>
              </a:rPr>
              <a:t>C. The ability of the inductor’s core to store magnetic energy has been exceeded</a:t>
            </a:r>
          </a:p>
          <a:p>
            <a:r>
              <a:rPr lang="en-US" i="1" dirty="0"/>
              <a:t>D. Adjacent inductors become over-coupled</a:t>
            </a:r>
          </a:p>
        </p:txBody>
      </p:sp>
      <p:sp>
        <p:nvSpPr>
          <p:cNvPr id="4" name="Slide Number Placeholder 3"/>
          <p:cNvSpPr>
            <a:spLocks noGrp="1"/>
          </p:cNvSpPr>
          <p:nvPr>
            <p:ph type="sldNum" sz="quarter" idx="12"/>
          </p:nvPr>
        </p:nvSpPr>
        <p:spPr/>
        <p:txBody>
          <a:bodyPr/>
          <a:lstStyle/>
          <a:p>
            <a:fld id="{5A2483EB-AB9C-40AC-9AA1-C2AD9590A9DB}" type="slidenum">
              <a:rPr lang="en-US" smtClean="0"/>
              <a:t>119</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625735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E6A04  </a:t>
            </a:r>
            <a:r>
              <a:rPr lang="en-US" dirty="0" smtClean="0">
                <a:latin typeface="Arial Black" panose="020B0A04020102020204" pitchFamily="34" charset="0"/>
              </a:rPr>
              <a:t>  What </a:t>
            </a:r>
            <a:r>
              <a:rPr lang="en-US" dirty="0">
                <a:latin typeface="Arial Black" panose="020B0A04020102020204" pitchFamily="34" charset="0"/>
              </a:rPr>
              <a:t>is the name given to an impurity atom that adds holes to a semiconductor crystal structure?</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Insulator impurity</a:t>
            </a:r>
            <a:endParaRPr lang="en-US" dirty="0"/>
          </a:p>
          <a:p>
            <a:r>
              <a:rPr lang="en-US" i="1" dirty="0"/>
              <a:t>B. N-type impurity</a:t>
            </a:r>
            <a:endParaRPr lang="en-US" dirty="0"/>
          </a:p>
          <a:p>
            <a:r>
              <a:rPr lang="en-US" sz="2800" b="1" i="1" dirty="0">
                <a:solidFill>
                  <a:srgbClr val="FFC000"/>
                </a:solidFill>
              </a:rPr>
              <a:t>C. Acceptor impurity</a:t>
            </a:r>
            <a:endParaRPr lang="en-US" sz="2800" b="1" dirty="0">
              <a:solidFill>
                <a:srgbClr val="FFC000"/>
              </a:solidFill>
            </a:endParaRPr>
          </a:p>
          <a:p>
            <a:r>
              <a:rPr lang="en-US" i="1" dirty="0"/>
              <a:t>D. Donor impurity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33045857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382000" cy="2209800"/>
          </a:xfrm>
        </p:spPr>
        <p:txBody>
          <a:bodyPr>
            <a:normAutofit/>
          </a:bodyPr>
          <a:lstStyle/>
          <a:p>
            <a:r>
              <a:rPr lang="en-US" dirty="0">
                <a:latin typeface="Arial Black" panose="020B0A04020102020204" pitchFamily="34" charset="0"/>
              </a:rPr>
              <a:t>E6D13  </a:t>
            </a:r>
            <a:r>
              <a:rPr lang="en-US" dirty="0" smtClean="0">
                <a:latin typeface="Arial Black" panose="020B0A04020102020204" pitchFamily="34" charset="0"/>
              </a:rPr>
              <a:t>   What </a:t>
            </a:r>
            <a:r>
              <a:rPr lang="en-US" dirty="0">
                <a:latin typeface="Arial Black" panose="020B0A04020102020204" pitchFamily="34" charset="0"/>
              </a:rPr>
              <a:t>is the primary cause of inductor self-resonance?</a:t>
            </a:r>
          </a:p>
        </p:txBody>
      </p:sp>
      <p:sp>
        <p:nvSpPr>
          <p:cNvPr id="3" name="Subtitle 2"/>
          <p:cNvSpPr>
            <a:spLocks noGrp="1"/>
          </p:cNvSpPr>
          <p:nvPr>
            <p:ph type="subTitle" idx="1"/>
          </p:nvPr>
        </p:nvSpPr>
        <p:spPr>
          <a:xfrm>
            <a:off x="1371600" y="2743200"/>
            <a:ext cx="6400800" cy="3429000"/>
          </a:xfrm>
        </p:spPr>
        <p:txBody>
          <a:bodyPr/>
          <a:lstStyle/>
          <a:p>
            <a:r>
              <a:rPr lang="en-US" i="1" dirty="0" smtClean="0"/>
              <a:t>A. Inter-turn capacitance</a:t>
            </a:r>
          </a:p>
          <a:p>
            <a:r>
              <a:rPr lang="en-US" i="1" dirty="0" smtClean="0"/>
              <a:t>B. The skin effect</a:t>
            </a:r>
          </a:p>
          <a:p>
            <a:r>
              <a:rPr lang="en-US" i="1" dirty="0" smtClean="0"/>
              <a:t>C. Inductive kickback</a:t>
            </a:r>
          </a:p>
          <a:p>
            <a:r>
              <a:rPr lang="en-US" i="1" dirty="0" smtClean="0"/>
              <a:t>D. Non-linear core hysteresis</a:t>
            </a:r>
            <a:endParaRPr lang="en-US" i="1" dirty="0"/>
          </a:p>
        </p:txBody>
      </p:sp>
      <p:sp>
        <p:nvSpPr>
          <p:cNvPr id="4" name="Slide Number Placeholder 3"/>
          <p:cNvSpPr>
            <a:spLocks noGrp="1"/>
          </p:cNvSpPr>
          <p:nvPr>
            <p:ph type="sldNum" sz="quarter" idx="12"/>
          </p:nvPr>
        </p:nvSpPr>
        <p:spPr/>
        <p:txBody>
          <a:bodyPr/>
          <a:lstStyle/>
          <a:p>
            <a:fld id="{5A2483EB-AB9C-40AC-9AA1-C2AD9590A9DB}" type="slidenum">
              <a:rPr lang="en-US" smtClean="0"/>
              <a:t>120</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82495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382000" cy="2209800"/>
          </a:xfrm>
        </p:spPr>
        <p:txBody>
          <a:bodyPr>
            <a:normAutofit/>
          </a:bodyPr>
          <a:lstStyle/>
          <a:p>
            <a:r>
              <a:rPr lang="en-US" dirty="0">
                <a:latin typeface="Arial Black" panose="020B0A04020102020204" pitchFamily="34" charset="0"/>
              </a:rPr>
              <a:t>E6D13  </a:t>
            </a:r>
            <a:r>
              <a:rPr lang="en-US" dirty="0" smtClean="0">
                <a:latin typeface="Arial Black" panose="020B0A04020102020204" pitchFamily="34" charset="0"/>
              </a:rPr>
              <a:t>   What </a:t>
            </a:r>
            <a:r>
              <a:rPr lang="en-US" dirty="0">
                <a:latin typeface="Arial Black" panose="020B0A04020102020204" pitchFamily="34" charset="0"/>
              </a:rPr>
              <a:t>is the primary cause of inductor self-resonance?</a:t>
            </a:r>
          </a:p>
        </p:txBody>
      </p:sp>
      <p:sp>
        <p:nvSpPr>
          <p:cNvPr id="3" name="Subtitle 2"/>
          <p:cNvSpPr>
            <a:spLocks noGrp="1"/>
          </p:cNvSpPr>
          <p:nvPr>
            <p:ph type="subTitle" idx="1"/>
          </p:nvPr>
        </p:nvSpPr>
        <p:spPr>
          <a:xfrm>
            <a:off x="1371600" y="2743200"/>
            <a:ext cx="6400800" cy="3429000"/>
          </a:xfrm>
        </p:spPr>
        <p:txBody>
          <a:bodyPr/>
          <a:lstStyle/>
          <a:p>
            <a:r>
              <a:rPr lang="en-US" sz="2800" i="1" dirty="0" smtClean="0">
                <a:solidFill>
                  <a:srgbClr val="FFC000"/>
                </a:solidFill>
              </a:rPr>
              <a:t>A. Inter-turn capacitance</a:t>
            </a:r>
          </a:p>
          <a:p>
            <a:r>
              <a:rPr lang="en-US" i="1" dirty="0" smtClean="0"/>
              <a:t>B. The skin effect</a:t>
            </a:r>
          </a:p>
          <a:p>
            <a:r>
              <a:rPr lang="en-US" i="1" dirty="0" smtClean="0"/>
              <a:t>C. Inductive kickback</a:t>
            </a:r>
          </a:p>
          <a:p>
            <a:r>
              <a:rPr lang="en-US" i="1" dirty="0" smtClean="0"/>
              <a:t>D. Non-linear core hysteresis</a:t>
            </a:r>
            <a:endParaRPr lang="en-US" i="1" dirty="0"/>
          </a:p>
        </p:txBody>
      </p:sp>
      <p:sp>
        <p:nvSpPr>
          <p:cNvPr id="4" name="Slide Number Placeholder 3"/>
          <p:cNvSpPr>
            <a:spLocks noGrp="1"/>
          </p:cNvSpPr>
          <p:nvPr>
            <p:ph type="sldNum" sz="quarter" idx="12"/>
          </p:nvPr>
        </p:nvSpPr>
        <p:spPr/>
        <p:txBody>
          <a:bodyPr/>
          <a:lstStyle/>
          <a:p>
            <a:fld id="{5A2483EB-AB9C-40AC-9AA1-C2AD9590A9DB}" type="slidenum">
              <a:rPr lang="en-US" smtClean="0"/>
              <a:t>121</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01242907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382000" cy="22098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E6D14     Which </a:t>
            </a:r>
            <a:r>
              <a:rPr lang="en-US" dirty="0">
                <a:latin typeface="Arial Black" panose="020B0A04020102020204" pitchFamily="34" charset="0"/>
              </a:rPr>
              <a:t>type of slug material decreases inductance when inserted into a coil?</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1371600" y="2743200"/>
            <a:ext cx="6400800" cy="3429000"/>
          </a:xfrm>
        </p:spPr>
        <p:txBody>
          <a:bodyPr/>
          <a:lstStyle/>
          <a:p>
            <a:r>
              <a:rPr lang="en-US" sz="2800" i="1" dirty="0"/>
              <a:t>A. Ceramic</a:t>
            </a:r>
          </a:p>
          <a:p>
            <a:r>
              <a:rPr lang="en-US" sz="2800" i="1" dirty="0"/>
              <a:t>B. Brass</a:t>
            </a:r>
          </a:p>
          <a:p>
            <a:r>
              <a:rPr lang="en-US" sz="2800" i="1" dirty="0"/>
              <a:t>C. Ferrite</a:t>
            </a:r>
          </a:p>
          <a:p>
            <a:r>
              <a:rPr lang="en-US" sz="2800" i="1" dirty="0"/>
              <a:t>D. Powdered-iron</a:t>
            </a:r>
          </a:p>
        </p:txBody>
      </p:sp>
      <p:sp>
        <p:nvSpPr>
          <p:cNvPr id="4" name="Slide Number Placeholder 3"/>
          <p:cNvSpPr>
            <a:spLocks noGrp="1"/>
          </p:cNvSpPr>
          <p:nvPr>
            <p:ph type="sldNum" sz="quarter" idx="12"/>
          </p:nvPr>
        </p:nvSpPr>
        <p:spPr/>
        <p:txBody>
          <a:bodyPr/>
          <a:lstStyle/>
          <a:p>
            <a:fld id="{5A2483EB-AB9C-40AC-9AA1-C2AD9590A9DB}" type="slidenum">
              <a:rPr lang="en-US" smtClean="0"/>
              <a:t>122</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4336955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382000" cy="22098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E6D14     Which </a:t>
            </a:r>
            <a:r>
              <a:rPr lang="en-US" dirty="0">
                <a:latin typeface="Arial Black" panose="020B0A04020102020204" pitchFamily="34" charset="0"/>
              </a:rPr>
              <a:t>type of slug material decreases inductance when inserted into a coil?</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1371600" y="2743200"/>
            <a:ext cx="6400800" cy="3429000"/>
          </a:xfrm>
        </p:spPr>
        <p:txBody>
          <a:bodyPr/>
          <a:lstStyle/>
          <a:p>
            <a:r>
              <a:rPr lang="en-US" sz="2800" i="1" dirty="0"/>
              <a:t>A. Ceramic</a:t>
            </a:r>
          </a:p>
          <a:p>
            <a:r>
              <a:rPr lang="en-US" sz="3200" i="1" dirty="0">
                <a:solidFill>
                  <a:srgbClr val="FFC000"/>
                </a:solidFill>
              </a:rPr>
              <a:t>B. Brass</a:t>
            </a:r>
          </a:p>
          <a:p>
            <a:r>
              <a:rPr lang="en-US" sz="2800" i="1" dirty="0"/>
              <a:t>C. Ferrite</a:t>
            </a:r>
          </a:p>
          <a:p>
            <a:r>
              <a:rPr lang="en-US" sz="2800" i="1" dirty="0"/>
              <a:t>D. Powdered-iron</a:t>
            </a:r>
          </a:p>
        </p:txBody>
      </p:sp>
      <p:sp>
        <p:nvSpPr>
          <p:cNvPr id="4" name="Slide Number Placeholder 3"/>
          <p:cNvSpPr>
            <a:spLocks noGrp="1"/>
          </p:cNvSpPr>
          <p:nvPr>
            <p:ph type="sldNum" sz="quarter" idx="12"/>
          </p:nvPr>
        </p:nvSpPr>
        <p:spPr/>
        <p:txBody>
          <a:bodyPr/>
          <a:lstStyle/>
          <a:p>
            <a:fld id="{5A2483EB-AB9C-40AC-9AA1-C2AD9590A9DB}" type="slidenum">
              <a:rPr lang="en-US" smtClean="0"/>
              <a:t>123</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87438561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E6D15     What </a:t>
            </a:r>
            <a:r>
              <a:rPr lang="en-US" dirty="0">
                <a:latin typeface="Arial Black" panose="020B0A04020102020204" pitchFamily="34" charset="0"/>
              </a:rPr>
              <a:t>is current in the primary winding of a transformer called if no load is attached to the secondary?</a:t>
            </a:r>
          </a:p>
        </p:txBody>
      </p:sp>
      <p:sp>
        <p:nvSpPr>
          <p:cNvPr id="3" name="Subtitle 2"/>
          <p:cNvSpPr>
            <a:spLocks noGrp="1"/>
          </p:cNvSpPr>
          <p:nvPr>
            <p:ph type="subTitle" idx="1"/>
          </p:nvPr>
        </p:nvSpPr>
        <p:spPr/>
        <p:txBody>
          <a:bodyPr/>
          <a:lstStyle/>
          <a:p>
            <a:r>
              <a:rPr lang="en-US" i="1" dirty="0"/>
              <a:t>A. Magnetizing current</a:t>
            </a:r>
          </a:p>
          <a:p>
            <a:r>
              <a:rPr lang="en-US" i="1" dirty="0"/>
              <a:t>B. Direct current</a:t>
            </a:r>
          </a:p>
          <a:p>
            <a:r>
              <a:rPr lang="en-US" i="1" dirty="0"/>
              <a:t>C. Excitation current</a:t>
            </a:r>
          </a:p>
          <a:p>
            <a:r>
              <a:rPr lang="en-US" i="1" dirty="0"/>
              <a:t>D. Stabilizing current</a:t>
            </a:r>
          </a:p>
        </p:txBody>
      </p:sp>
      <p:sp>
        <p:nvSpPr>
          <p:cNvPr id="4" name="Slide Number Placeholder 3"/>
          <p:cNvSpPr>
            <a:spLocks noGrp="1"/>
          </p:cNvSpPr>
          <p:nvPr>
            <p:ph type="sldNum" sz="quarter" idx="12"/>
          </p:nvPr>
        </p:nvSpPr>
        <p:spPr/>
        <p:txBody>
          <a:bodyPr/>
          <a:lstStyle/>
          <a:p>
            <a:fld id="{5A2483EB-AB9C-40AC-9AA1-C2AD9590A9DB}" type="slidenum">
              <a:rPr lang="en-US" smtClean="0"/>
              <a:t>124</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402803888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E6D15     What </a:t>
            </a:r>
            <a:r>
              <a:rPr lang="en-US" dirty="0">
                <a:latin typeface="Arial Black" panose="020B0A04020102020204" pitchFamily="34" charset="0"/>
              </a:rPr>
              <a:t>is current in the primary winding of a transformer called if no load is attached to the secondary?</a:t>
            </a:r>
          </a:p>
        </p:txBody>
      </p:sp>
      <p:sp>
        <p:nvSpPr>
          <p:cNvPr id="3" name="Subtitle 2"/>
          <p:cNvSpPr>
            <a:spLocks noGrp="1"/>
          </p:cNvSpPr>
          <p:nvPr>
            <p:ph type="subTitle" idx="1"/>
          </p:nvPr>
        </p:nvSpPr>
        <p:spPr/>
        <p:txBody>
          <a:bodyPr/>
          <a:lstStyle/>
          <a:p>
            <a:r>
              <a:rPr lang="en-US" sz="2800" i="1" dirty="0">
                <a:solidFill>
                  <a:srgbClr val="FFC000"/>
                </a:solidFill>
              </a:rPr>
              <a:t>A. Magnetizing current</a:t>
            </a:r>
          </a:p>
          <a:p>
            <a:r>
              <a:rPr lang="en-US" i="1" dirty="0"/>
              <a:t>B. Direct current</a:t>
            </a:r>
          </a:p>
          <a:p>
            <a:r>
              <a:rPr lang="en-US" i="1" dirty="0"/>
              <a:t>C. Excitation current</a:t>
            </a:r>
          </a:p>
          <a:p>
            <a:r>
              <a:rPr lang="en-US" i="1" dirty="0"/>
              <a:t>D. Stabilizing current</a:t>
            </a:r>
          </a:p>
        </p:txBody>
      </p:sp>
      <p:sp>
        <p:nvSpPr>
          <p:cNvPr id="4" name="Slide Number Placeholder 3"/>
          <p:cNvSpPr>
            <a:spLocks noGrp="1"/>
          </p:cNvSpPr>
          <p:nvPr>
            <p:ph type="sldNum" sz="quarter" idx="12"/>
          </p:nvPr>
        </p:nvSpPr>
        <p:spPr/>
        <p:txBody>
          <a:bodyPr/>
          <a:lstStyle/>
          <a:p>
            <a:fld id="{5A2483EB-AB9C-40AC-9AA1-C2AD9590A9DB}" type="slidenum">
              <a:rPr lang="en-US" smtClean="0"/>
              <a:t>125</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40694039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E6D16     What </a:t>
            </a:r>
            <a:r>
              <a:rPr lang="en-US" dirty="0">
                <a:latin typeface="Arial Black" panose="020B0A04020102020204" pitchFamily="34" charset="0"/>
              </a:rPr>
              <a:t>is the common name for a capacitor connected across a transformer secondary that is used to absorb transient voltage spikes?</a:t>
            </a:r>
          </a:p>
        </p:txBody>
      </p:sp>
      <p:sp>
        <p:nvSpPr>
          <p:cNvPr id="3" name="Subtitle 2"/>
          <p:cNvSpPr>
            <a:spLocks noGrp="1"/>
          </p:cNvSpPr>
          <p:nvPr>
            <p:ph type="subTitle" idx="1"/>
          </p:nvPr>
        </p:nvSpPr>
        <p:spPr>
          <a:xfrm>
            <a:off x="914400" y="2362200"/>
            <a:ext cx="7315200" cy="4343400"/>
          </a:xfrm>
        </p:spPr>
        <p:txBody>
          <a:bodyPr/>
          <a:lstStyle/>
          <a:p>
            <a:endParaRPr lang="en-US" i="1" dirty="0" smtClean="0"/>
          </a:p>
          <a:p>
            <a:r>
              <a:rPr lang="en-US" i="1" dirty="0" smtClean="0"/>
              <a:t>A</a:t>
            </a:r>
            <a:r>
              <a:rPr lang="en-US" i="1" dirty="0"/>
              <a:t>. Clipper capacitor</a:t>
            </a:r>
          </a:p>
          <a:p>
            <a:r>
              <a:rPr lang="en-US" i="1" dirty="0"/>
              <a:t>B. Trimmer capacitor</a:t>
            </a:r>
          </a:p>
          <a:p>
            <a:r>
              <a:rPr lang="en-US" i="1" dirty="0"/>
              <a:t>C. Feedback capacitor</a:t>
            </a:r>
          </a:p>
          <a:p>
            <a:r>
              <a:rPr lang="en-US" i="1" dirty="0"/>
              <a:t>D. Snubber capacitor</a:t>
            </a:r>
          </a:p>
        </p:txBody>
      </p:sp>
      <p:sp>
        <p:nvSpPr>
          <p:cNvPr id="4" name="Slide Number Placeholder 3"/>
          <p:cNvSpPr>
            <a:spLocks noGrp="1"/>
          </p:cNvSpPr>
          <p:nvPr>
            <p:ph type="sldNum" sz="quarter" idx="12"/>
          </p:nvPr>
        </p:nvSpPr>
        <p:spPr/>
        <p:txBody>
          <a:bodyPr/>
          <a:lstStyle/>
          <a:p>
            <a:fld id="{5A2483EB-AB9C-40AC-9AA1-C2AD9590A9DB}" type="slidenum">
              <a:rPr lang="en-US" smtClean="0"/>
              <a:t>126</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65201330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E6D16     What </a:t>
            </a:r>
            <a:r>
              <a:rPr lang="en-US" dirty="0">
                <a:latin typeface="Arial Black" panose="020B0A04020102020204" pitchFamily="34" charset="0"/>
              </a:rPr>
              <a:t>is the common name for a capacitor connected across a transformer secondary that is used to absorb transient voltage spikes?</a:t>
            </a:r>
          </a:p>
        </p:txBody>
      </p:sp>
      <p:sp>
        <p:nvSpPr>
          <p:cNvPr id="3" name="Subtitle 2"/>
          <p:cNvSpPr>
            <a:spLocks noGrp="1"/>
          </p:cNvSpPr>
          <p:nvPr>
            <p:ph type="subTitle" idx="1"/>
          </p:nvPr>
        </p:nvSpPr>
        <p:spPr>
          <a:xfrm>
            <a:off x="914400" y="2362200"/>
            <a:ext cx="7315200" cy="4343400"/>
          </a:xfrm>
        </p:spPr>
        <p:txBody>
          <a:bodyPr/>
          <a:lstStyle/>
          <a:p>
            <a:endParaRPr lang="en-US" i="1" dirty="0" smtClean="0"/>
          </a:p>
          <a:p>
            <a:r>
              <a:rPr lang="en-US" i="1" dirty="0" smtClean="0"/>
              <a:t>A</a:t>
            </a:r>
            <a:r>
              <a:rPr lang="en-US" i="1" dirty="0"/>
              <a:t>. Clipper capacitor</a:t>
            </a:r>
          </a:p>
          <a:p>
            <a:r>
              <a:rPr lang="en-US" i="1" dirty="0"/>
              <a:t>B. Trimmer capacitor</a:t>
            </a:r>
          </a:p>
          <a:p>
            <a:r>
              <a:rPr lang="en-US" i="1" dirty="0"/>
              <a:t>C. Feedback capacitor</a:t>
            </a:r>
          </a:p>
          <a:p>
            <a:r>
              <a:rPr lang="en-US" sz="2800" i="1" dirty="0">
                <a:solidFill>
                  <a:srgbClr val="FFC000"/>
                </a:solidFill>
              </a:rPr>
              <a:t>D. Snubber capacitor</a:t>
            </a:r>
          </a:p>
        </p:txBody>
      </p:sp>
      <p:sp>
        <p:nvSpPr>
          <p:cNvPr id="4" name="Slide Number Placeholder 3"/>
          <p:cNvSpPr>
            <a:spLocks noGrp="1"/>
          </p:cNvSpPr>
          <p:nvPr>
            <p:ph type="sldNum" sz="quarter" idx="12"/>
          </p:nvPr>
        </p:nvSpPr>
        <p:spPr/>
        <p:txBody>
          <a:bodyPr/>
          <a:lstStyle/>
          <a:p>
            <a:fld id="{5A2483EB-AB9C-40AC-9AA1-C2AD9590A9DB}" type="slidenum">
              <a:rPr lang="en-US" smtClean="0"/>
              <a:t>127</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5335098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E6D17     Why </a:t>
            </a:r>
            <a:r>
              <a:rPr lang="en-US" dirty="0">
                <a:latin typeface="Arial Black" panose="020B0A04020102020204" pitchFamily="34" charset="0"/>
              </a:rPr>
              <a:t>should core saturation of a conventional impedance matching transformer be avoided?</a:t>
            </a:r>
          </a:p>
        </p:txBody>
      </p:sp>
      <p:sp>
        <p:nvSpPr>
          <p:cNvPr id="3" name="Subtitle 2"/>
          <p:cNvSpPr>
            <a:spLocks noGrp="1"/>
          </p:cNvSpPr>
          <p:nvPr>
            <p:ph type="subTitle" idx="1"/>
          </p:nvPr>
        </p:nvSpPr>
        <p:spPr/>
        <p:txBody>
          <a:bodyPr/>
          <a:lstStyle/>
          <a:p>
            <a:r>
              <a:rPr lang="en-US" i="1" dirty="0"/>
              <a:t>A. Harmonics and distortion could result</a:t>
            </a:r>
          </a:p>
          <a:p>
            <a:r>
              <a:rPr lang="en-US" i="1" dirty="0"/>
              <a:t>B. Magnetic flux would increase with frequency</a:t>
            </a:r>
          </a:p>
          <a:p>
            <a:r>
              <a:rPr lang="en-US" i="1" dirty="0"/>
              <a:t>C. RF </a:t>
            </a:r>
            <a:r>
              <a:rPr lang="en-US" i="1" dirty="0" err="1"/>
              <a:t>susceptance</a:t>
            </a:r>
            <a:r>
              <a:rPr lang="en-US" i="1" dirty="0"/>
              <a:t> would increase</a:t>
            </a:r>
          </a:p>
          <a:p>
            <a:r>
              <a:rPr lang="en-US" i="1" dirty="0"/>
              <a:t>D. Temporary changes of the core permeability could result</a:t>
            </a:r>
          </a:p>
        </p:txBody>
      </p:sp>
      <p:sp>
        <p:nvSpPr>
          <p:cNvPr id="4" name="Slide Number Placeholder 3"/>
          <p:cNvSpPr>
            <a:spLocks noGrp="1"/>
          </p:cNvSpPr>
          <p:nvPr>
            <p:ph type="sldNum" sz="quarter" idx="12"/>
          </p:nvPr>
        </p:nvSpPr>
        <p:spPr/>
        <p:txBody>
          <a:bodyPr/>
          <a:lstStyle/>
          <a:p>
            <a:fld id="{5A2483EB-AB9C-40AC-9AA1-C2AD9590A9DB}" type="slidenum">
              <a:rPr lang="en-US" smtClean="0"/>
              <a:t>128</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43089692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E6D17     Why </a:t>
            </a:r>
            <a:r>
              <a:rPr lang="en-US" dirty="0">
                <a:latin typeface="Arial Black" panose="020B0A04020102020204" pitchFamily="34" charset="0"/>
              </a:rPr>
              <a:t>should core saturation of a conventional impedance matching transformer be avoided?</a:t>
            </a:r>
          </a:p>
        </p:txBody>
      </p:sp>
      <p:sp>
        <p:nvSpPr>
          <p:cNvPr id="3" name="Subtitle 2"/>
          <p:cNvSpPr>
            <a:spLocks noGrp="1"/>
          </p:cNvSpPr>
          <p:nvPr>
            <p:ph type="subTitle" idx="1"/>
          </p:nvPr>
        </p:nvSpPr>
        <p:spPr/>
        <p:txBody>
          <a:bodyPr/>
          <a:lstStyle/>
          <a:p>
            <a:r>
              <a:rPr lang="en-US" sz="2800" i="1" dirty="0">
                <a:solidFill>
                  <a:srgbClr val="FFC000"/>
                </a:solidFill>
              </a:rPr>
              <a:t>A. Harmonics and distortion could result</a:t>
            </a:r>
          </a:p>
          <a:p>
            <a:r>
              <a:rPr lang="en-US" i="1" dirty="0"/>
              <a:t>B. Magnetic flux would increase with frequency</a:t>
            </a:r>
          </a:p>
          <a:p>
            <a:r>
              <a:rPr lang="en-US" i="1" dirty="0"/>
              <a:t>C. RF </a:t>
            </a:r>
            <a:r>
              <a:rPr lang="en-US" i="1" dirty="0" err="1"/>
              <a:t>susceptance</a:t>
            </a:r>
            <a:r>
              <a:rPr lang="en-US" i="1" dirty="0"/>
              <a:t> would increase</a:t>
            </a:r>
          </a:p>
          <a:p>
            <a:r>
              <a:rPr lang="en-US" i="1" dirty="0"/>
              <a:t>D. Temporary changes of the core permeability could result</a:t>
            </a:r>
          </a:p>
        </p:txBody>
      </p:sp>
      <p:sp>
        <p:nvSpPr>
          <p:cNvPr id="4" name="Slide Number Placeholder 3"/>
          <p:cNvSpPr>
            <a:spLocks noGrp="1"/>
          </p:cNvSpPr>
          <p:nvPr>
            <p:ph type="sldNum" sz="quarter" idx="12"/>
          </p:nvPr>
        </p:nvSpPr>
        <p:spPr/>
        <p:txBody>
          <a:bodyPr/>
          <a:lstStyle/>
          <a:p>
            <a:fld id="{5A2483EB-AB9C-40AC-9AA1-C2AD9590A9DB}" type="slidenum">
              <a:rPr lang="en-US" smtClean="0"/>
              <a:t>129</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418040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E6A05  </a:t>
            </a:r>
            <a:r>
              <a:rPr lang="en-US" dirty="0" smtClean="0">
                <a:latin typeface="Arial Black" panose="020B0A04020102020204" pitchFamily="34" charset="0"/>
              </a:rPr>
              <a:t>  What </a:t>
            </a:r>
            <a:r>
              <a:rPr lang="en-US" dirty="0">
                <a:latin typeface="Arial Black" panose="020B0A04020102020204" pitchFamily="34" charset="0"/>
              </a:rPr>
              <a:t>is the alpha of a bipolar junction transistor?</a:t>
            </a:r>
          </a:p>
        </p:txBody>
      </p:sp>
      <p:sp>
        <p:nvSpPr>
          <p:cNvPr id="3" name="Subtitle 2"/>
          <p:cNvSpPr>
            <a:spLocks noGrp="1"/>
          </p:cNvSpPr>
          <p:nvPr>
            <p:ph type="subTitle" idx="1"/>
          </p:nvPr>
        </p:nvSpPr>
        <p:spPr>
          <a:xfrm>
            <a:off x="762000" y="1828800"/>
            <a:ext cx="7543800" cy="4343400"/>
          </a:xfrm>
        </p:spPr>
        <p:txBody>
          <a:bodyPr/>
          <a:lstStyle/>
          <a:p>
            <a:r>
              <a:rPr lang="en-US" i="1" dirty="0"/>
              <a:t>A. The change of collector current with respect to base current</a:t>
            </a:r>
            <a:endParaRPr lang="en-US" dirty="0"/>
          </a:p>
          <a:p>
            <a:r>
              <a:rPr lang="en-US" i="1" dirty="0"/>
              <a:t>B. The change of base current with respect to collector current</a:t>
            </a:r>
            <a:endParaRPr lang="en-US" dirty="0"/>
          </a:p>
          <a:p>
            <a:r>
              <a:rPr lang="en-US" i="1" dirty="0"/>
              <a:t>C. The change of collector current with respect to emitter current</a:t>
            </a:r>
            <a:endParaRPr lang="en-US" dirty="0"/>
          </a:p>
          <a:p>
            <a:r>
              <a:rPr lang="en-US" i="1" dirty="0"/>
              <a:t>D. The change of collector current with respect to gate current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9655288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E6E Analog </a:t>
            </a:r>
            <a:r>
              <a:rPr lang="en-US" dirty="0" smtClean="0">
                <a:latin typeface="Arial Black" panose="020B0A04020102020204" pitchFamily="34" charset="0"/>
              </a:rPr>
              <a:t>ICs</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pPr algn="ctr"/>
            <a:r>
              <a:rPr lang="en-US" dirty="0"/>
              <a:t>: MMICs, CCDs, Device packages</a:t>
            </a:r>
          </a:p>
        </p:txBody>
      </p:sp>
      <p:sp>
        <p:nvSpPr>
          <p:cNvPr id="4" name="Slide Number Placeholder 3"/>
          <p:cNvSpPr>
            <a:spLocks noGrp="1"/>
          </p:cNvSpPr>
          <p:nvPr>
            <p:ph type="sldNum" sz="quarter" idx="12"/>
          </p:nvPr>
        </p:nvSpPr>
        <p:spPr/>
        <p:txBody>
          <a:bodyPr/>
          <a:lstStyle/>
          <a:p>
            <a:fld id="{5A2483EB-AB9C-40AC-9AA1-C2AD9590A9DB}" type="slidenum">
              <a:rPr lang="en-US" smtClean="0"/>
              <a:t>130</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77218356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E6E01     Which </a:t>
            </a:r>
            <a:r>
              <a:rPr lang="en-US" dirty="0">
                <a:latin typeface="Arial Black" panose="020B0A04020102020204" pitchFamily="34" charset="0"/>
              </a:rPr>
              <a:t>of the following is true of a charge-coupled device (CCD)?</a:t>
            </a:r>
          </a:p>
        </p:txBody>
      </p:sp>
      <p:sp>
        <p:nvSpPr>
          <p:cNvPr id="3" name="Subtitle 2"/>
          <p:cNvSpPr>
            <a:spLocks noGrp="1"/>
          </p:cNvSpPr>
          <p:nvPr>
            <p:ph type="subTitle" idx="1"/>
          </p:nvPr>
        </p:nvSpPr>
        <p:spPr>
          <a:xfrm>
            <a:off x="914400" y="1676400"/>
            <a:ext cx="7315200" cy="4495800"/>
          </a:xfrm>
        </p:spPr>
        <p:txBody>
          <a:bodyPr/>
          <a:lstStyle/>
          <a:p>
            <a:endParaRPr lang="en-US" i="1" dirty="0" smtClean="0"/>
          </a:p>
          <a:p>
            <a:r>
              <a:rPr lang="en-US" i="1" dirty="0" smtClean="0"/>
              <a:t>A</a:t>
            </a:r>
            <a:r>
              <a:rPr lang="en-US" i="1" dirty="0"/>
              <a:t>. Its phase shift changes rapidly with frequency</a:t>
            </a:r>
          </a:p>
          <a:p>
            <a:r>
              <a:rPr lang="en-US" i="1" dirty="0"/>
              <a:t>B. It is a CMOS analog-to-digital converter</a:t>
            </a:r>
          </a:p>
          <a:p>
            <a:r>
              <a:rPr lang="en-US" i="1" dirty="0"/>
              <a:t>C. It samples an analog signal and passes it in stages from the input to the output</a:t>
            </a:r>
          </a:p>
          <a:p>
            <a:r>
              <a:rPr lang="en-US" i="1" dirty="0"/>
              <a:t>D. It is used in a battery charger circuit</a:t>
            </a:r>
          </a:p>
        </p:txBody>
      </p:sp>
      <p:sp>
        <p:nvSpPr>
          <p:cNvPr id="4" name="Slide Number Placeholder 3"/>
          <p:cNvSpPr>
            <a:spLocks noGrp="1"/>
          </p:cNvSpPr>
          <p:nvPr>
            <p:ph type="sldNum" sz="quarter" idx="12"/>
          </p:nvPr>
        </p:nvSpPr>
        <p:spPr/>
        <p:txBody>
          <a:bodyPr/>
          <a:lstStyle/>
          <a:p>
            <a:fld id="{5A2483EB-AB9C-40AC-9AA1-C2AD9590A9DB}" type="slidenum">
              <a:rPr lang="en-US" smtClean="0"/>
              <a:t>131</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419312373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E6E01     Which </a:t>
            </a:r>
            <a:r>
              <a:rPr lang="en-US" dirty="0">
                <a:latin typeface="Arial Black" panose="020B0A04020102020204" pitchFamily="34" charset="0"/>
              </a:rPr>
              <a:t>of the following is true of a charge-coupled device (CCD)?</a:t>
            </a:r>
          </a:p>
        </p:txBody>
      </p:sp>
      <p:sp>
        <p:nvSpPr>
          <p:cNvPr id="3" name="Subtitle 2"/>
          <p:cNvSpPr>
            <a:spLocks noGrp="1"/>
          </p:cNvSpPr>
          <p:nvPr>
            <p:ph type="subTitle" idx="1"/>
          </p:nvPr>
        </p:nvSpPr>
        <p:spPr>
          <a:xfrm>
            <a:off x="914400" y="1676400"/>
            <a:ext cx="7315200" cy="4495800"/>
          </a:xfrm>
        </p:spPr>
        <p:txBody>
          <a:bodyPr/>
          <a:lstStyle/>
          <a:p>
            <a:endParaRPr lang="en-US" i="1" dirty="0" smtClean="0"/>
          </a:p>
          <a:p>
            <a:r>
              <a:rPr lang="en-US" i="1" dirty="0" smtClean="0"/>
              <a:t>A</a:t>
            </a:r>
            <a:r>
              <a:rPr lang="en-US" i="1" dirty="0"/>
              <a:t>. Its phase shift changes rapidly with frequency</a:t>
            </a:r>
          </a:p>
          <a:p>
            <a:r>
              <a:rPr lang="en-US" i="1" dirty="0"/>
              <a:t>B. It is a CMOS analog-to-digital converter</a:t>
            </a:r>
          </a:p>
          <a:p>
            <a:r>
              <a:rPr lang="en-US" sz="2800" i="1" dirty="0">
                <a:solidFill>
                  <a:srgbClr val="FFC000"/>
                </a:solidFill>
              </a:rPr>
              <a:t>C. It samples an analog signal and passes it in stages from the input to the output</a:t>
            </a:r>
          </a:p>
          <a:p>
            <a:r>
              <a:rPr lang="en-US" i="1" dirty="0"/>
              <a:t>D. It is used in a battery charger circuit</a:t>
            </a:r>
          </a:p>
        </p:txBody>
      </p:sp>
      <p:sp>
        <p:nvSpPr>
          <p:cNvPr id="4" name="Slide Number Placeholder 3"/>
          <p:cNvSpPr>
            <a:spLocks noGrp="1"/>
          </p:cNvSpPr>
          <p:nvPr>
            <p:ph type="sldNum" sz="quarter" idx="12"/>
          </p:nvPr>
        </p:nvSpPr>
        <p:spPr/>
        <p:txBody>
          <a:bodyPr/>
          <a:lstStyle/>
          <a:p>
            <a:fld id="{5A2483EB-AB9C-40AC-9AA1-C2AD9590A9DB}" type="slidenum">
              <a:rPr lang="en-US" smtClean="0"/>
              <a:t>132</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28596485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E6E02     Which </a:t>
            </a:r>
            <a:r>
              <a:rPr lang="en-US" dirty="0">
                <a:latin typeface="Arial Black" panose="020B0A04020102020204" pitchFamily="34" charset="0"/>
              </a:rPr>
              <a:t>of the following device packages is a through-hole type?</a:t>
            </a:r>
          </a:p>
        </p:txBody>
      </p:sp>
      <p:sp>
        <p:nvSpPr>
          <p:cNvPr id="3" name="Subtitle 2"/>
          <p:cNvSpPr>
            <a:spLocks noGrp="1"/>
          </p:cNvSpPr>
          <p:nvPr>
            <p:ph type="subTitle" idx="1"/>
          </p:nvPr>
        </p:nvSpPr>
        <p:spPr>
          <a:xfrm>
            <a:off x="762000" y="2209800"/>
            <a:ext cx="7848600" cy="3962400"/>
          </a:xfrm>
        </p:spPr>
        <p:txBody>
          <a:bodyPr/>
          <a:lstStyle/>
          <a:p>
            <a:r>
              <a:rPr lang="en-US" i="1" dirty="0" smtClean="0"/>
              <a:t>A   </a:t>
            </a:r>
            <a:r>
              <a:rPr lang="en-US" i="1" dirty="0" smtClean="0"/>
              <a:t>DIP</a:t>
            </a:r>
            <a:endParaRPr lang="en-US" i="1" dirty="0"/>
          </a:p>
          <a:p>
            <a:r>
              <a:rPr lang="en-US" i="1" dirty="0"/>
              <a:t>B. </a:t>
            </a:r>
            <a:r>
              <a:rPr lang="en-US" i="1" dirty="0" smtClean="0"/>
              <a:t>  PLCC</a:t>
            </a:r>
            <a:endParaRPr lang="en-US" i="1" dirty="0"/>
          </a:p>
          <a:p>
            <a:r>
              <a:rPr lang="en-US" i="1" dirty="0" smtClean="0"/>
              <a:t>C   </a:t>
            </a:r>
            <a:r>
              <a:rPr lang="en-US" i="1" dirty="0" smtClean="0"/>
              <a:t>Ball </a:t>
            </a:r>
            <a:r>
              <a:rPr lang="en-US" i="1" dirty="0"/>
              <a:t>grid array</a:t>
            </a:r>
          </a:p>
          <a:p>
            <a:r>
              <a:rPr lang="en-US" i="1" dirty="0" smtClean="0"/>
              <a:t>D   </a:t>
            </a:r>
            <a:r>
              <a:rPr lang="en-US" i="1" dirty="0" smtClean="0"/>
              <a:t>SOT</a:t>
            </a:r>
            <a:endParaRPr lang="en-US" i="1" dirty="0"/>
          </a:p>
        </p:txBody>
      </p:sp>
      <p:sp>
        <p:nvSpPr>
          <p:cNvPr id="4" name="Slide Number Placeholder 3"/>
          <p:cNvSpPr>
            <a:spLocks noGrp="1"/>
          </p:cNvSpPr>
          <p:nvPr>
            <p:ph type="sldNum" sz="quarter" idx="12"/>
          </p:nvPr>
        </p:nvSpPr>
        <p:spPr/>
        <p:txBody>
          <a:bodyPr/>
          <a:lstStyle/>
          <a:p>
            <a:fld id="{5A2483EB-AB9C-40AC-9AA1-C2AD9590A9DB}" type="slidenum">
              <a:rPr lang="en-US" smtClean="0"/>
              <a:t>133</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49416223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E6E02     Which </a:t>
            </a:r>
            <a:r>
              <a:rPr lang="en-US" dirty="0">
                <a:latin typeface="Arial Black" panose="020B0A04020102020204" pitchFamily="34" charset="0"/>
              </a:rPr>
              <a:t>of the following device packages is a through-hole type?</a:t>
            </a:r>
          </a:p>
        </p:txBody>
      </p:sp>
      <p:sp>
        <p:nvSpPr>
          <p:cNvPr id="3" name="Subtitle 2"/>
          <p:cNvSpPr>
            <a:spLocks noGrp="1"/>
          </p:cNvSpPr>
          <p:nvPr>
            <p:ph type="subTitle" idx="1"/>
          </p:nvPr>
        </p:nvSpPr>
        <p:spPr>
          <a:xfrm>
            <a:off x="762000" y="2209800"/>
            <a:ext cx="7848600" cy="3962400"/>
          </a:xfrm>
        </p:spPr>
        <p:txBody>
          <a:bodyPr/>
          <a:lstStyle/>
          <a:p>
            <a:r>
              <a:rPr lang="en-US" sz="2800" i="1" dirty="0" smtClean="0">
                <a:solidFill>
                  <a:srgbClr val="FFC000"/>
                </a:solidFill>
              </a:rPr>
              <a:t>A   </a:t>
            </a:r>
            <a:r>
              <a:rPr lang="en-US" sz="2800" i="1" dirty="0" smtClean="0">
                <a:solidFill>
                  <a:srgbClr val="FFC000"/>
                </a:solidFill>
              </a:rPr>
              <a:t>DIP</a:t>
            </a:r>
            <a:endParaRPr lang="en-US" sz="2800" i="1" dirty="0">
              <a:solidFill>
                <a:srgbClr val="FFC000"/>
              </a:solidFill>
            </a:endParaRPr>
          </a:p>
          <a:p>
            <a:r>
              <a:rPr lang="en-US" i="1" dirty="0"/>
              <a:t>B. </a:t>
            </a:r>
            <a:r>
              <a:rPr lang="en-US" i="1" dirty="0" smtClean="0"/>
              <a:t>  PLCC</a:t>
            </a:r>
            <a:endParaRPr lang="en-US" i="1" dirty="0"/>
          </a:p>
          <a:p>
            <a:r>
              <a:rPr lang="en-US" i="1" dirty="0" smtClean="0"/>
              <a:t>C   </a:t>
            </a:r>
            <a:r>
              <a:rPr lang="en-US" i="1" dirty="0" smtClean="0"/>
              <a:t>Ball </a:t>
            </a:r>
            <a:r>
              <a:rPr lang="en-US" i="1" dirty="0"/>
              <a:t>grid array</a:t>
            </a:r>
          </a:p>
          <a:p>
            <a:r>
              <a:rPr lang="en-US" i="1" dirty="0" smtClean="0"/>
              <a:t>D   </a:t>
            </a:r>
            <a:r>
              <a:rPr lang="en-US" i="1" dirty="0" smtClean="0"/>
              <a:t>SOT</a:t>
            </a:r>
            <a:endParaRPr lang="en-US" i="1" dirty="0"/>
          </a:p>
        </p:txBody>
      </p:sp>
      <p:sp>
        <p:nvSpPr>
          <p:cNvPr id="4" name="Slide Number Placeholder 3"/>
          <p:cNvSpPr>
            <a:spLocks noGrp="1"/>
          </p:cNvSpPr>
          <p:nvPr>
            <p:ph type="sldNum" sz="quarter" idx="12"/>
          </p:nvPr>
        </p:nvSpPr>
        <p:spPr/>
        <p:txBody>
          <a:bodyPr/>
          <a:lstStyle/>
          <a:p>
            <a:fld id="{5A2483EB-AB9C-40AC-9AA1-C2AD9590A9DB}" type="slidenum">
              <a:rPr lang="en-US" smtClean="0"/>
              <a:t>134</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52261108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E6E03    Which </a:t>
            </a:r>
            <a:r>
              <a:rPr lang="en-US" dirty="0">
                <a:latin typeface="Arial Black" panose="020B0A04020102020204" pitchFamily="34" charset="0"/>
              </a:rPr>
              <a:t>of the following materials is likely to provide the highest frequency of operation when used in MMICs?</a:t>
            </a:r>
          </a:p>
        </p:txBody>
      </p:sp>
      <p:sp>
        <p:nvSpPr>
          <p:cNvPr id="3" name="Subtitle 2"/>
          <p:cNvSpPr>
            <a:spLocks noGrp="1"/>
          </p:cNvSpPr>
          <p:nvPr>
            <p:ph type="subTitle" idx="1"/>
          </p:nvPr>
        </p:nvSpPr>
        <p:spPr/>
        <p:txBody>
          <a:bodyPr/>
          <a:lstStyle/>
          <a:p>
            <a:r>
              <a:rPr lang="en-US" i="1" dirty="0"/>
              <a:t>A. Silicon</a:t>
            </a:r>
            <a:endParaRPr lang="en-US" dirty="0"/>
          </a:p>
          <a:p>
            <a:r>
              <a:rPr lang="en-US" i="1" dirty="0"/>
              <a:t>B. Silicon nitride</a:t>
            </a:r>
            <a:endParaRPr lang="en-US" dirty="0"/>
          </a:p>
          <a:p>
            <a:r>
              <a:rPr lang="en-US" i="1" dirty="0"/>
              <a:t>C. Silicon dioxide</a:t>
            </a:r>
            <a:endParaRPr lang="en-US" dirty="0"/>
          </a:p>
          <a:p>
            <a:r>
              <a:rPr lang="en-US" i="1" dirty="0"/>
              <a:t>D. Gallium nitride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135</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12301727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E6E03    Which </a:t>
            </a:r>
            <a:r>
              <a:rPr lang="en-US" dirty="0">
                <a:latin typeface="Arial Black" panose="020B0A04020102020204" pitchFamily="34" charset="0"/>
              </a:rPr>
              <a:t>of the following materials is likely to provide the highest frequency of operation when used in MMICs?</a:t>
            </a:r>
          </a:p>
        </p:txBody>
      </p:sp>
      <p:sp>
        <p:nvSpPr>
          <p:cNvPr id="3" name="Subtitle 2"/>
          <p:cNvSpPr>
            <a:spLocks noGrp="1"/>
          </p:cNvSpPr>
          <p:nvPr>
            <p:ph type="subTitle" idx="1"/>
          </p:nvPr>
        </p:nvSpPr>
        <p:spPr/>
        <p:txBody>
          <a:bodyPr/>
          <a:lstStyle/>
          <a:p>
            <a:r>
              <a:rPr lang="en-US" i="1" dirty="0"/>
              <a:t>A. Silicon</a:t>
            </a:r>
            <a:endParaRPr lang="en-US" dirty="0"/>
          </a:p>
          <a:p>
            <a:r>
              <a:rPr lang="en-US" i="1" dirty="0"/>
              <a:t>B. Silicon nitride</a:t>
            </a:r>
            <a:endParaRPr lang="en-US" dirty="0"/>
          </a:p>
          <a:p>
            <a:r>
              <a:rPr lang="en-US" i="1" dirty="0"/>
              <a:t>C. Silicon dioxide</a:t>
            </a:r>
            <a:endParaRPr lang="en-US" dirty="0"/>
          </a:p>
          <a:p>
            <a:r>
              <a:rPr lang="en-US" sz="2800" b="1" i="1" dirty="0">
                <a:solidFill>
                  <a:srgbClr val="FFC000"/>
                </a:solidFill>
              </a:rPr>
              <a:t>D. Gallium nitride</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136</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50225947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E6E04  </a:t>
            </a:r>
            <a:r>
              <a:rPr lang="en-US" dirty="0" smtClean="0">
                <a:latin typeface="Arial Black" panose="020B0A04020102020204" pitchFamily="34" charset="0"/>
              </a:rPr>
              <a:t>  Which is </a:t>
            </a:r>
            <a:r>
              <a:rPr lang="en-US" dirty="0">
                <a:latin typeface="Arial Black" panose="020B0A04020102020204" pitchFamily="34" charset="0"/>
              </a:rPr>
              <a:t>the most common input and output impedance of circuits that use MMICs?</a:t>
            </a:r>
          </a:p>
        </p:txBody>
      </p:sp>
      <p:sp>
        <p:nvSpPr>
          <p:cNvPr id="3" name="Subtitle 2"/>
          <p:cNvSpPr>
            <a:spLocks noGrp="1"/>
          </p:cNvSpPr>
          <p:nvPr>
            <p:ph type="subTitle" idx="1"/>
          </p:nvPr>
        </p:nvSpPr>
        <p:spPr/>
        <p:txBody>
          <a:bodyPr/>
          <a:lstStyle/>
          <a:p>
            <a:r>
              <a:rPr lang="en-US" i="1" dirty="0"/>
              <a:t>A. 50 ohms</a:t>
            </a:r>
            <a:endParaRPr lang="en-US" dirty="0"/>
          </a:p>
          <a:p>
            <a:r>
              <a:rPr lang="en-US" i="1" dirty="0"/>
              <a:t>B. 300 ohms</a:t>
            </a:r>
            <a:endParaRPr lang="en-US" dirty="0"/>
          </a:p>
          <a:p>
            <a:r>
              <a:rPr lang="en-US" i="1" dirty="0"/>
              <a:t>C. 450 ohms</a:t>
            </a:r>
            <a:endParaRPr lang="en-US" dirty="0"/>
          </a:p>
          <a:p>
            <a:r>
              <a:rPr lang="en-US" i="1" dirty="0"/>
              <a:t>D. 10 ohms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137</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40484966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E6E04  </a:t>
            </a:r>
            <a:r>
              <a:rPr lang="en-US" dirty="0" smtClean="0">
                <a:latin typeface="Arial Black" panose="020B0A04020102020204" pitchFamily="34" charset="0"/>
              </a:rPr>
              <a:t>  Which </a:t>
            </a:r>
            <a:r>
              <a:rPr lang="en-US" dirty="0">
                <a:latin typeface="Arial Black" panose="020B0A04020102020204" pitchFamily="34" charset="0"/>
              </a:rPr>
              <a:t>is the most common input and output impedance of circuits that use MMICs?</a:t>
            </a:r>
          </a:p>
        </p:txBody>
      </p:sp>
      <p:sp>
        <p:nvSpPr>
          <p:cNvPr id="3" name="Subtitle 2"/>
          <p:cNvSpPr>
            <a:spLocks noGrp="1"/>
          </p:cNvSpPr>
          <p:nvPr>
            <p:ph type="subTitle" idx="1"/>
          </p:nvPr>
        </p:nvSpPr>
        <p:spPr/>
        <p:txBody>
          <a:bodyPr/>
          <a:lstStyle/>
          <a:p>
            <a:r>
              <a:rPr lang="en-US" sz="2800" b="1" i="1" dirty="0">
                <a:solidFill>
                  <a:srgbClr val="FFC000"/>
                </a:solidFill>
              </a:rPr>
              <a:t>A. 50 ohms</a:t>
            </a:r>
            <a:endParaRPr lang="en-US" sz="2800" b="1" dirty="0">
              <a:solidFill>
                <a:srgbClr val="FFC000"/>
              </a:solidFill>
            </a:endParaRPr>
          </a:p>
          <a:p>
            <a:r>
              <a:rPr lang="en-US" i="1" dirty="0"/>
              <a:t>B. 300 ohms</a:t>
            </a:r>
            <a:endParaRPr lang="en-US" dirty="0"/>
          </a:p>
          <a:p>
            <a:r>
              <a:rPr lang="en-US" i="1" dirty="0"/>
              <a:t>C. 450 ohms</a:t>
            </a:r>
            <a:endParaRPr lang="en-US" dirty="0"/>
          </a:p>
          <a:p>
            <a:r>
              <a:rPr lang="en-US" i="1" dirty="0"/>
              <a:t>D. 10 ohms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138</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5138736" y="3733800"/>
            <a:ext cx="3614738" cy="2514600"/>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7023" r="68600"/>
          <a:stretch/>
        </p:blipFill>
        <p:spPr bwMode="auto">
          <a:xfrm>
            <a:off x="5138736" y="1647265"/>
            <a:ext cx="2270031" cy="2086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015564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E6E05  </a:t>
            </a:r>
            <a:r>
              <a:rPr lang="en-US" dirty="0" smtClean="0">
                <a:latin typeface="Arial Black" panose="020B0A04020102020204" pitchFamily="34" charset="0"/>
              </a:rPr>
              <a:t>    Which </a:t>
            </a:r>
            <a:r>
              <a:rPr lang="en-US" dirty="0">
                <a:latin typeface="Arial Black" panose="020B0A04020102020204" pitchFamily="34" charset="0"/>
              </a:rPr>
              <a:t>of the following noise figure values is typical of a low-noise UHF preamplifier?</a:t>
            </a:r>
          </a:p>
        </p:txBody>
      </p:sp>
      <p:sp>
        <p:nvSpPr>
          <p:cNvPr id="3" name="Subtitle 2"/>
          <p:cNvSpPr>
            <a:spLocks noGrp="1"/>
          </p:cNvSpPr>
          <p:nvPr>
            <p:ph type="subTitle" idx="1"/>
          </p:nvPr>
        </p:nvSpPr>
        <p:spPr/>
        <p:txBody>
          <a:bodyPr/>
          <a:lstStyle/>
          <a:p>
            <a:r>
              <a:rPr lang="en-US" i="1" dirty="0"/>
              <a:t>A. 2 dB</a:t>
            </a:r>
            <a:endParaRPr lang="en-US" dirty="0"/>
          </a:p>
          <a:p>
            <a:r>
              <a:rPr lang="en-US" i="1" dirty="0"/>
              <a:t>B. -10 dB</a:t>
            </a:r>
            <a:endParaRPr lang="en-US" dirty="0"/>
          </a:p>
          <a:p>
            <a:r>
              <a:rPr lang="en-US" i="1" dirty="0"/>
              <a:t>C. 44 </a:t>
            </a:r>
            <a:r>
              <a:rPr lang="en-US" i="1" dirty="0" err="1"/>
              <a:t>dBm</a:t>
            </a:r>
            <a:endParaRPr lang="en-US" dirty="0"/>
          </a:p>
          <a:p>
            <a:r>
              <a:rPr lang="en-US" i="1" dirty="0"/>
              <a:t>D. -20 </a:t>
            </a:r>
            <a:r>
              <a:rPr lang="en-US" i="1" dirty="0" err="1"/>
              <a:t>dBm</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139</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636746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E6A05  </a:t>
            </a:r>
            <a:r>
              <a:rPr lang="en-US" dirty="0" smtClean="0">
                <a:latin typeface="Arial Black" panose="020B0A04020102020204" pitchFamily="34" charset="0"/>
              </a:rPr>
              <a:t>  What </a:t>
            </a:r>
            <a:r>
              <a:rPr lang="en-US" dirty="0">
                <a:latin typeface="Arial Black" panose="020B0A04020102020204" pitchFamily="34" charset="0"/>
              </a:rPr>
              <a:t>is the alpha of a bipolar junction transistor?</a:t>
            </a:r>
          </a:p>
        </p:txBody>
      </p:sp>
      <p:sp>
        <p:nvSpPr>
          <p:cNvPr id="3" name="Subtitle 2"/>
          <p:cNvSpPr>
            <a:spLocks noGrp="1"/>
          </p:cNvSpPr>
          <p:nvPr>
            <p:ph type="subTitle" idx="1"/>
          </p:nvPr>
        </p:nvSpPr>
        <p:spPr>
          <a:xfrm>
            <a:off x="762000" y="1828800"/>
            <a:ext cx="7543800" cy="4343400"/>
          </a:xfrm>
        </p:spPr>
        <p:txBody>
          <a:bodyPr/>
          <a:lstStyle/>
          <a:p>
            <a:r>
              <a:rPr lang="en-US" i="1" dirty="0"/>
              <a:t>A. The change of collector current with respect to base current</a:t>
            </a:r>
            <a:endParaRPr lang="en-US" dirty="0"/>
          </a:p>
          <a:p>
            <a:r>
              <a:rPr lang="en-US" i="1" dirty="0"/>
              <a:t>B. The change of base current with respect to collector current</a:t>
            </a:r>
            <a:endParaRPr lang="en-US" dirty="0"/>
          </a:p>
          <a:p>
            <a:r>
              <a:rPr lang="en-US" sz="2800" b="1" i="1" dirty="0">
                <a:solidFill>
                  <a:srgbClr val="FFC000"/>
                </a:solidFill>
              </a:rPr>
              <a:t>C. The change of collector current with respect to emitter current</a:t>
            </a:r>
            <a:endParaRPr lang="en-US" sz="2800" b="1" dirty="0">
              <a:solidFill>
                <a:srgbClr val="FFC000"/>
              </a:solidFill>
            </a:endParaRPr>
          </a:p>
          <a:p>
            <a:r>
              <a:rPr lang="en-US" i="1" dirty="0"/>
              <a:t>D. The change of collector current with respect to gate current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04207987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E6E05  </a:t>
            </a:r>
            <a:r>
              <a:rPr lang="en-US" dirty="0" smtClean="0">
                <a:latin typeface="Arial Black" panose="020B0A04020102020204" pitchFamily="34" charset="0"/>
              </a:rPr>
              <a:t>    Which </a:t>
            </a:r>
            <a:r>
              <a:rPr lang="en-US" dirty="0">
                <a:latin typeface="Arial Black" panose="020B0A04020102020204" pitchFamily="34" charset="0"/>
              </a:rPr>
              <a:t>of the following noise figure values is typical of a low-noise UHF preamplifier?</a:t>
            </a:r>
          </a:p>
        </p:txBody>
      </p:sp>
      <p:sp>
        <p:nvSpPr>
          <p:cNvPr id="3" name="Subtitle 2"/>
          <p:cNvSpPr>
            <a:spLocks noGrp="1"/>
          </p:cNvSpPr>
          <p:nvPr>
            <p:ph type="subTitle" idx="1"/>
          </p:nvPr>
        </p:nvSpPr>
        <p:spPr/>
        <p:txBody>
          <a:bodyPr/>
          <a:lstStyle/>
          <a:p>
            <a:r>
              <a:rPr lang="en-US" sz="2800" b="1" i="1" dirty="0">
                <a:solidFill>
                  <a:srgbClr val="FFC000"/>
                </a:solidFill>
              </a:rPr>
              <a:t>A. 2 dB</a:t>
            </a:r>
            <a:endParaRPr lang="en-US" sz="2800" b="1" dirty="0">
              <a:solidFill>
                <a:srgbClr val="FFC000"/>
              </a:solidFill>
            </a:endParaRPr>
          </a:p>
          <a:p>
            <a:r>
              <a:rPr lang="en-US" i="1" dirty="0"/>
              <a:t>B. -10 dB</a:t>
            </a:r>
            <a:endParaRPr lang="en-US" dirty="0"/>
          </a:p>
          <a:p>
            <a:r>
              <a:rPr lang="en-US" i="1" dirty="0"/>
              <a:t>C. 44 </a:t>
            </a:r>
            <a:r>
              <a:rPr lang="en-US" i="1" dirty="0" err="1"/>
              <a:t>dBm</a:t>
            </a:r>
            <a:endParaRPr lang="en-US" dirty="0"/>
          </a:p>
          <a:p>
            <a:r>
              <a:rPr lang="en-US" i="1" dirty="0"/>
              <a:t>D. -20 </a:t>
            </a:r>
            <a:r>
              <a:rPr lang="en-US" i="1" dirty="0" err="1"/>
              <a:t>dBm</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140</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99441295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752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E6E06  </a:t>
            </a:r>
            <a:r>
              <a:rPr lang="en-US" dirty="0" smtClean="0">
                <a:latin typeface="Arial Black" panose="020B0A04020102020204" pitchFamily="34" charset="0"/>
              </a:rPr>
              <a:t>  What </a:t>
            </a:r>
            <a:r>
              <a:rPr lang="en-US" dirty="0">
                <a:latin typeface="Arial Black" panose="020B0A04020102020204" pitchFamily="34" charset="0"/>
              </a:rPr>
              <a:t>characteristics of the MMIC make it a popular choice for VHF through microwave circuits? </a:t>
            </a:r>
          </a:p>
        </p:txBody>
      </p:sp>
      <p:sp>
        <p:nvSpPr>
          <p:cNvPr id="3" name="Subtitle 2"/>
          <p:cNvSpPr>
            <a:spLocks noGrp="1"/>
          </p:cNvSpPr>
          <p:nvPr>
            <p:ph type="subTitle" idx="1"/>
          </p:nvPr>
        </p:nvSpPr>
        <p:spPr>
          <a:xfrm>
            <a:off x="609600" y="2057400"/>
            <a:ext cx="7924800" cy="4114800"/>
          </a:xfrm>
        </p:spPr>
        <p:txBody>
          <a:bodyPr>
            <a:normAutofit/>
          </a:bodyPr>
          <a:lstStyle/>
          <a:p>
            <a:endParaRPr lang="en-US" i="1" dirty="0" smtClean="0"/>
          </a:p>
          <a:p>
            <a:r>
              <a:rPr lang="en-US" i="1" dirty="0" smtClean="0"/>
              <a:t>A</a:t>
            </a:r>
            <a:r>
              <a:rPr lang="en-US" i="1" dirty="0"/>
              <a:t>. The ability to retrieve information from a single signal even in the presence of other strong signals.</a:t>
            </a:r>
            <a:endParaRPr lang="en-US" dirty="0"/>
          </a:p>
          <a:p>
            <a:r>
              <a:rPr lang="en-US" i="1" dirty="0"/>
              <a:t>B. Plate current that is controlled by a control grid</a:t>
            </a:r>
            <a:endParaRPr lang="en-US" dirty="0"/>
          </a:p>
          <a:p>
            <a:r>
              <a:rPr lang="en-US" i="1" dirty="0"/>
              <a:t>C. Nearly infinite gain, very high input impedance, and very low output impedance</a:t>
            </a:r>
            <a:endParaRPr lang="en-US" dirty="0"/>
          </a:p>
          <a:p>
            <a:r>
              <a:rPr lang="en-US" i="1" dirty="0"/>
              <a:t>D. Controlled gain, low noise figure, and constant input and output impedance over the specified frequency range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141</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10082492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752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E6E06  </a:t>
            </a:r>
            <a:r>
              <a:rPr lang="en-US" dirty="0" smtClean="0">
                <a:latin typeface="Arial Black" panose="020B0A04020102020204" pitchFamily="34" charset="0"/>
              </a:rPr>
              <a:t>  What </a:t>
            </a:r>
            <a:r>
              <a:rPr lang="en-US" dirty="0">
                <a:latin typeface="Arial Black" panose="020B0A04020102020204" pitchFamily="34" charset="0"/>
              </a:rPr>
              <a:t>characteristics of the MMIC make it a popular choice for VHF through microwave circuits? </a:t>
            </a:r>
          </a:p>
        </p:txBody>
      </p:sp>
      <p:sp>
        <p:nvSpPr>
          <p:cNvPr id="3" name="Subtitle 2"/>
          <p:cNvSpPr>
            <a:spLocks noGrp="1"/>
          </p:cNvSpPr>
          <p:nvPr>
            <p:ph type="subTitle" idx="1"/>
          </p:nvPr>
        </p:nvSpPr>
        <p:spPr>
          <a:xfrm>
            <a:off x="609600" y="2057400"/>
            <a:ext cx="7924800" cy="4114800"/>
          </a:xfrm>
        </p:spPr>
        <p:txBody>
          <a:bodyPr>
            <a:normAutofit/>
          </a:bodyPr>
          <a:lstStyle/>
          <a:p>
            <a:endParaRPr lang="en-US" i="1" dirty="0" smtClean="0"/>
          </a:p>
          <a:p>
            <a:r>
              <a:rPr lang="en-US" i="1" dirty="0" smtClean="0"/>
              <a:t>A</a:t>
            </a:r>
            <a:r>
              <a:rPr lang="en-US" i="1" dirty="0"/>
              <a:t>. The ability to retrieve information from a single signal even in the presence of other strong signals.</a:t>
            </a:r>
            <a:endParaRPr lang="en-US" dirty="0"/>
          </a:p>
          <a:p>
            <a:r>
              <a:rPr lang="en-US" i="1" dirty="0"/>
              <a:t>B. Plate current that is controlled by a control grid</a:t>
            </a:r>
            <a:endParaRPr lang="en-US" dirty="0"/>
          </a:p>
          <a:p>
            <a:r>
              <a:rPr lang="en-US" i="1" dirty="0"/>
              <a:t>C. Nearly infinite gain, very high input impedance, and very low output impedance</a:t>
            </a:r>
            <a:endParaRPr lang="en-US" dirty="0"/>
          </a:p>
          <a:p>
            <a:r>
              <a:rPr lang="en-US" sz="2800" b="1" i="1" dirty="0">
                <a:solidFill>
                  <a:srgbClr val="FFC000"/>
                </a:solidFill>
              </a:rPr>
              <a:t>D. Controlled gain, low noise figure, and constant input and output impedance over the specified frequency range</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142</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62029838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E6E07    Which </a:t>
            </a:r>
            <a:r>
              <a:rPr lang="en-US" dirty="0">
                <a:latin typeface="Arial Black" panose="020B0A04020102020204" pitchFamily="34" charset="0"/>
              </a:rPr>
              <a:t>of the following is typically used to construct a MMIC-based microwave amplifier? </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Ground-plane construction</a:t>
            </a:r>
            <a:endParaRPr lang="en-US" dirty="0"/>
          </a:p>
          <a:p>
            <a:r>
              <a:rPr lang="en-US" i="1" dirty="0"/>
              <a:t>B. </a:t>
            </a:r>
            <a:r>
              <a:rPr lang="en-US" i="1" dirty="0" err="1"/>
              <a:t>Microstrip</a:t>
            </a:r>
            <a:r>
              <a:rPr lang="en-US" i="1" dirty="0"/>
              <a:t> construction</a:t>
            </a:r>
            <a:endParaRPr lang="en-US" dirty="0"/>
          </a:p>
          <a:p>
            <a:r>
              <a:rPr lang="en-US" i="1" dirty="0"/>
              <a:t>C. Point-to-point construction</a:t>
            </a:r>
            <a:endParaRPr lang="en-US" dirty="0"/>
          </a:p>
          <a:p>
            <a:r>
              <a:rPr lang="en-US" i="1" dirty="0"/>
              <a:t>D. Wave-soldering construction</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143</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89173136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E6E07    Which </a:t>
            </a:r>
            <a:r>
              <a:rPr lang="en-US" dirty="0">
                <a:latin typeface="Arial Black" panose="020B0A04020102020204" pitchFamily="34" charset="0"/>
              </a:rPr>
              <a:t>of the following is typically used to construct a MMIC-based microwave amplifier? </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Ground-plane construction</a:t>
            </a:r>
            <a:endParaRPr lang="en-US" dirty="0"/>
          </a:p>
          <a:p>
            <a:r>
              <a:rPr lang="en-US" sz="2800" b="1" i="1" dirty="0">
                <a:solidFill>
                  <a:srgbClr val="FFC000"/>
                </a:solidFill>
              </a:rPr>
              <a:t>B. </a:t>
            </a:r>
            <a:r>
              <a:rPr lang="en-US" sz="2800" b="1" i="1" dirty="0" err="1">
                <a:solidFill>
                  <a:srgbClr val="FFC000"/>
                </a:solidFill>
              </a:rPr>
              <a:t>Microstrip</a:t>
            </a:r>
            <a:r>
              <a:rPr lang="en-US" sz="2800" b="1" i="1" dirty="0">
                <a:solidFill>
                  <a:srgbClr val="FFC000"/>
                </a:solidFill>
              </a:rPr>
              <a:t> construction</a:t>
            </a:r>
            <a:endParaRPr lang="en-US" sz="2800" b="1" dirty="0">
              <a:solidFill>
                <a:srgbClr val="FFC000"/>
              </a:solidFill>
            </a:endParaRPr>
          </a:p>
          <a:p>
            <a:r>
              <a:rPr lang="en-US" i="1" dirty="0"/>
              <a:t>C. Point-to-point construction</a:t>
            </a:r>
            <a:endParaRPr lang="en-US" dirty="0"/>
          </a:p>
          <a:p>
            <a:r>
              <a:rPr lang="en-US" i="1" dirty="0"/>
              <a:t>D. Wave-soldering construction</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144</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40068436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 E6E08    How is voltage from a  power supply </a:t>
            </a:r>
            <a:r>
              <a:rPr lang="en-US" dirty="0">
                <a:latin typeface="Arial Black" panose="020B0A04020102020204" pitchFamily="34" charset="0"/>
              </a:rPr>
              <a:t>normally furnished to the most common type of monolithic microwave integrated circuit (MMIC)?</a:t>
            </a:r>
          </a:p>
        </p:txBody>
      </p:sp>
      <p:sp>
        <p:nvSpPr>
          <p:cNvPr id="3" name="Subtitle 2"/>
          <p:cNvSpPr>
            <a:spLocks noGrp="1"/>
          </p:cNvSpPr>
          <p:nvPr>
            <p:ph type="subTitle" idx="1"/>
          </p:nvPr>
        </p:nvSpPr>
        <p:spPr>
          <a:xfrm>
            <a:off x="838200" y="1981200"/>
            <a:ext cx="7620000" cy="4191000"/>
          </a:xfrm>
        </p:spPr>
        <p:txBody>
          <a:bodyPr/>
          <a:lstStyle/>
          <a:p>
            <a:endParaRPr lang="en-US" i="1" dirty="0" smtClean="0"/>
          </a:p>
          <a:p>
            <a:endParaRPr lang="en-US" i="1" dirty="0"/>
          </a:p>
          <a:p>
            <a:r>
              <a:rPr lang="en-US" i="1" dirty="0" smtClean="0"/>
              <a:t>A</a:t>
            </a:r>
            <a:r>
              <a:rPr lang="en-US" i="1" dirty="0"/>
              <a:t>. Through a resistor and/or RF choke connected to the amplifier output lead</a:t>
            </a:r>
            <a:endParaRPr lang="en-US" dirty="0"/>
          </a:p>
          <a:p>
            <a:r>
              <a:rPr lang="en-US" i="1" dirty="0"/>
              <a:t>B. MMICs require no operating bias</a:t>
            </a:r>
            <a:endParaRPr lang="en-US" dirty="0"/>
          </a:p>
          <a:p>
            <a:r>
              <a:rPr lang="en-US" i="1" dirty="0"/>
              <a:t>C. Through a capacitor and RF choke connected to the amplifier input lead</a:t>
            </a:r>
            <a:endParaRPr lang="en-US" dirty="0"/>
          </a:p>
          <a:p>
            <a:r>
              <a:rPr lang="en-US" i="1" dirty="0"/>
              <a:t>D. Directly to the </a:t>
            </a:r>
            <a:r>
              <a:rPr lang="en-US" i="1" dirty="0" smtClean="0"/>
              <a:t>bias voltage </a:t>
            </a:r>
            <a:r>
              <a:rPr lang="en-US" i="1" dirty="0"/>
              <a:t>(VCC IN) lead</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145</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53639522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normAutofit fontScale="90000"/>
          </a:bodyPr>
          <a:lstStyle/>
          <a:p>
            <a:r>
              <a:rPr lang="en-US">
                <a:latin typeface="Arial Black" panose="020B0A04020102020204" pitchFamily="34" charset="0"/>
              </a:rPr>
              <a:t> </a:t>
            </a:r>
            <a:br>
              <a:rPr lang="en-US">
                <a:latin typeface="Arial Black" panose="020B0A04020102020204" pitchFamily="34" charset="0"/>
              </a:rPr>
            </a:br>
            <a:r>
              <a:rPr lang="en-US">
                <a:latin typeface="Arial Black" panose="020B0A04020102020204" pitchFamily="34" charset="0"/>
              </a:rPr>
              <a:t/>
            </a:r>
            <a:br>
              <a:rPr lang="en-US">
                <a:latin typeface="Arial Black" panose="020B0A04020102020204" pitchFamily="34" charset="0"/>
              </a:rPr>
            </a:br>
            <a:r>
              <a:rPr lang="en-US">
                <a:latin typeface="Arial Black" panose="020B0A04020102020204" pitchFamily="34" charset="0"/>
              </a:rPr>
              <a:t> E6E08    How is voltage from a  power supply normally furnished to the most common type of monolithic microwave integrated circuit (MMIC)?</a:t>
            </a:r>
            <a:endParaRPr lang="en-US" dirty="0">
              <a:latin typeface="Arial Black" panose="020B0A04020102020204" pitchFamily="34" charset="0"/>
            </a:endParaRPr>
          </a:p>
        </p:txBody>
      </p:sp>
      <p:sp>
        <p:nvSpPr>
          <p:cNvPr id="3" name="Subtitle 2"/>
          <p:cNvSpPr>
            <a:spLocks noGrp="1"/>
          </p:cNvSpPr>
          <p:nvPr>
            <p:ph type="subTitle" idx="1"/>
          </p:nvPr>
        </p:nvSpPr>
        <p:spPr>
          <a:xfrm>
            <a:off x="838200" y="1981200"/>
            <a:ext cx="7620000" cy="4191000"/>
          </a:xfrm>
        </p:spPr>
        <p:txBody>
          <a:bodyPr/>
          <a:lstStyle/>
          <a:p>
            <a:r>
              <a:rPr lang="en-US" sz="2800" b="1" i="1" dirty="0">
                <a:solidFill>
                  <a:srgbClr val="FFC000"/>
                </a:solidFill>
              </a:rPr>
              <a:t>A. Through a resistor and/or RF choke connected to the amplifier output lead</a:t>
            </a:r>
            <a:endParaRPr lang="en-US" sz="2800" b="1" dirty="0">
              <a:solidFill>
                <a:srgbClr val="FFC000"/>
              </a:solidFill>
            </a:endParaRPr>
          </a:p>
          <a:p>
            <a:r>
              <a:rPr lang="en-US" i="1" dirty="0"/>
              <a:t>B. MMICs require no operating bias</a:t>
            </a:r>
            <a:endParaRPr lang="en-US" dirty="0"/>
          </a:p>
          <a:p>
            <a:r>
              <a:rPr lang="en-US" i="1" dirty="0"/>
              <a:t>C. Through a capacitor and RF choke connected to the amplifier input lead</a:t>
            </a:r>
            <a:endParaRPr lang="en-US" dirty="0"/>
          </a:p>
          <a:p>
            <a:r>
              <a:rPr lang="en-US" i="1" dirty="0"/>
              <a:t>D. Directly to the </a:t>
            </a:r>
            <a:r>
              <a:rPr lang="en-US" i="1" dirty="0" err="1" smtClean="0"/>
              <a:t>biasvvoltage</a:t>
            </a:r>
            <a:r>
              <a:rPr lang="en-US" i="1" dirty="0" smtClean="0"/>
              <a:t> </a:t>
            </a:r>
            <a:r>
              <a:rPr lang="en-US" i="1" dirty="0"/>
              <a:t>(VCC IN) lead</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146</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586697"/>
            <a:ext cx="3276600" cy="228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66232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E6E09     Which </a:t>
            </a:r>
            <a:r>
              <a:rPr lang="en-US" dirty="0">
                <a:latin typeface="Arial Black" panose="020B0A04020102020204" pitchFamily="34" charset="0"/>
              </a:rPr>
              <a:t>of the following component package types would be most suitable for use at frequencies above the HF range?</a:t>
            </a:r>
          </a:p>
        </p:txBody>
      </p:sp>
      <p:sp>
        <p:nvSpPr>
          <p:cNvPr id="3" name="Subtitle 2"/>
          <p:cNvSpPr>
            <a:spLocks noGrp="1"/>
          </p:cNvSpPr>
          <p:nvPr>
            <p:ph type="subTitle" idx="1"/>
          </p:nvPr>
        </p:nvSpPr>
        <p:spPr/>
        <p:txBody>
          <a:bodyPr/>
          <a:lstStyle/>
          <a:p>
            <a:r>
              <a:rPr lang="en-US" i="1" dirty="0"/>
              <a:t>A. TO-220</a:t>
            </a:r>
          </a:p>
          <a:p>
            <a:r>
              <a:rPr lang="en-US" i="1" dirty="0"/>
              <a:t>B. Axial lead</a:t>
            </a:r>
          </a:p>
          <a:p>
            <a:r>
              <a:rPr lang="en-US" i="1" dirty="0"/>
              <a:t>C. Radial lead</a:t>
            </a:r>
          </a:p>
          <a:p>
            <a:r>
              <a:rPr lang="en-US" i="1" dirty="0"/>
              <a:t>D. Surface mount</a:t>
            </a:r>
          </a:p>
        </p:txBody>
      </p:sp>
      <p:sp>
        <p:nvSpPr>
          <p:cNvPr id="4" name="Slide Number Placeholder 3"/>
          <p:cNvSpPr>
            <a:spLocks noGrp="1"/>
          </p:cNvSpPr>
          <p:nvPr>
            <p:ph type="sldNum" sz="quarter" idx="12"/>
          </p:nvPr>
        </p:nvSpPr>
        <p:spPr/>
        <p:txBody>
          <a:bodyPr/>
          <a:lstStyle/>
          <a:p>
            <a:fld id="{5A2483EB-AB9C-40AC-9AA1-C2AD9590A9DB}" type="slidenum">
              <a:rPr lang="en-US" smtClean="0"/>
              <a:t>147</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67595868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E6E09     Which </a:t>
            </a:r>
            <a:r>
              <a:rPr lang="en-US" dirty="0">
                <a:latin typeface="Arial Black" panose="020B0A04020102020204" pitchFamily="34" charset="0"/>
              </a:rPr>
              <a:t>of the following component package types would be most suitable for use at frequencies above the HF range?</a:t>
            </a:r>
          </a:p>
        </p:txBody>
      </p:sp>
      <p:sp>
        <p:nvSpPr>
          <p:cNvPr id="3" name="Subtitle 2"/>
          <p:cNvSpPr>
            <a:spLocks noGrp="1"/>
          </p:cNvSpPr>
          <p:nvPr>
            <p:ph type="subTitle" idx="1"/>
          </p:nvPr>
        </p:nvSpPr>
        <p:spPr/>
        <p:txBody>
          <a:bodyPr/>
          <a:lstStyle/>
          <a:p>
            <a:r>
              <a:rPr lang="en-US" i="1" dirty="0"/>
              <a:t>A. TO-220</a:t>
            </a:r>
          </a:p>
          <a:p>
            <a:r>
              <a:rPr lang="en-US" i="1" dirty="0"/>
              <a:t>B. Axial lead</a:t>
            </a:r>
          </a:p>
          <a:p>
            <a:r>
              <a:rPr lang="en-US" i="1" dirty="0"/>
              <a:t>C. Radial lead</a:t>
            </a:r>
          </a:p>
          <a:p>
            <a:r>
              <a:rPr lang="en-US" sz="2800" i="1" dirty="0">
                <a:solidFill>
                  <a:srgbClr val="FFC000"/>
                </a:solidFill>
              </a:rPr>
              <a:t>D. Surface mount</a:t>
            </a:r>
          </a:p>
        </p:txBody>
      </p:sp>
      <p:sp>
        <p:nvSpPr>
          <p:cNvPr id="4" name="Slide Number Placeholder 3"/>
          <p:cNvSpPr>
            <a:spLocks noGrp="1"/>
          </p:cNvSpPr>
          <p:nvPr>
            <p:ph type="sldNum" sz="quarter" idx="12"/>
          </p:nvPr>
        </p:nvSpPr>
        <p:spPr/>
        <p:txBody>
          <a:bodyPr/>
          <a:lstStyle/>
          <a:p>
            <a:fld id="{5A2483EB-AB9C-40AC-9AA1-C2AD9590A9DB}" type="slidenum">
              <a:rPr lang="en-US" smtClean="0"/>
              <a:t>148</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72990054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E6E10     What </a:t>
            </a:r>
            <a:r>
              <a:rPr lang="en-US" dirty="0">
                <a:latin typeface="Arial Black" panose="020B0A04020102020204" pitchFamily="34" charset="0"/>
              </a:rPr>
              <a:t>is the packaging technique in which leadless components are soldered directly to circuit boards?</a:t>
            </a:r>
          </a:p>
        </p:txBody>
      </p:sp>
      <p:sp>
        <p:nvSpPr>
          <p:cNvPr id="3" name="Subtitle 2"/>
          <p:cNvSpPr>
            <a:spLocks noGrp="1"/>
          </p:cNvSpPr>
          <p:nvPr>
            <p:ph type="subTitle" idx="1"/>
          </p:nvPr>
        </p:nvSpPr>
        <p:spPr>
          <a:xfrm>
            <a:off x="838200" y="1752600"/>
            <a:ext cx="7772400" cy="4419600"/>
          </a:xfrm>
        </p:spPr>
        <p:txBody>
          <a:bodyPr>
            <a:normAutofit/>
          </a:bodyPr>
          <a:lstStyle/>
          <a:p>
            <a:endParaRPr lang="en-US" i="1" dirty="0" smtClean="0"/>
          </a:p>
          <a:p>
            <a:endParaRPr lang="en-US" i="1" dirty="0"/>
          </a:p>
          <a:p>
            <a:r>
              <a:rPr lang="en-US" i="1" dirty="0" smtClean="0"/>
              <a:t>A</a:t>
            </a:r>
            <a:r>
              <a:rPr lang="en-US" i="1" dirty="0"/>
              <a:t>. Direct soldering</a:t>
            </a:r>
          </a:p>
          <a:p>
            <a:r>
              <a:rPr lang="en-US" i="1" dirty="0"/>
              <a:t>B. Virtual lead mounting</a:t>
            </a:r>
          </a:p>
          <a:p>
            <a:r>
              <a:rPr lang="en-US" i="1" dirty="0"/>
              <a:t>C. Stripped lead</a:t>
            </a:r>
          </a:p>
          <a:p>
            <a:r>
              <a:rPr lang="en-US" i="1" dirty="0"/>
              <a:t>D. Surface mount</a:t>
            </a:r>
          </a:p>
        </p:txBody>
      </p:sp>
      <p:sp>
        <p:nvSpPr>
          <p:cNvPr id="4" name="Slide Number Placeholder 3"/>
          <p:cNvSpPr>
            <a:spLocks noGrp="1"/>
          </p:cNvSpPr>
          <p:nvPr>
            <p:ph type="sldNum" sz="quarter" idx="12"/>
          </p:nvPr>
        </p:nvSpPr>
        <p:spPr/>
        <p:txBody>
          <a:bodyPr/>
          <a:lstStyle/>
          <a:p>
            <a:fld id="{5A2483EB-AB9C-40AC-9AA1-C2AD9590A9DB}" type="slidenum">
              <a:rPr lang="en-US" smtClean="0"/>
              <a:t>149</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028543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86800" cy="1470025"/>
          </a:xfrm>
        </p:spPr>
        <p:txBody>
          <a:bodyPr>
            <a:normAutofit fontScale="90000"/>
          </a:bodyPr>
          <a:lstStyle/>
          <a:p>
            <a:r>
              <a:rPr lang="en-US" dirty="0" smtClean="0">
                <a:latin typeface="Arial Black" panose="020B0A04020102020204" pitchFamily="34" charset="0"/>
              </a:rPr>
              <a:t> </a:t>
            </a:r>
            <a:br>
              <a:rPr lang="en-US" dirty="0" smtClean="0">
                <a:latin typeface="Arial Black" panose="020B0A04020102020204" pitchFamily="34" charset="0"/>
              </a:rPr>
            </a:br>
            <a:r>
              <a:rPr lang="en-US" dirty="0" smtClean="0">
                <a:latin typeface="Arial Black" panose="020B0A04020102020204" pitchFamily="34" charset="0"/>
              </a:rPr>
              <a:t>E6A06    What is the beta of a bipolar junction transistor?</a:t>
            </a:r>
            <a:br>
              <a:rPr lang="en-US" dirty="0" smtClean="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1219200" y="1524000"/>
            <a:ext cx="6553200" cy="4648200"/>
          </a:xfrm>
        </p:spPr>
        <p:txBody>
          <a:bodyPr/>
          <a:lstStyle/>
          <a:p>
            <a:r>
              <a:rPr lang="en-US" i="1" dirty="0"/>
              <a:t>A. The frequency at which the current gain is reduced to 1</a:t>
            </a:r>
            <a:endParaRPr lang="en-US" dirty="0"/>
          </a:p>
          <a:p>
            <a:r>
              <a:rPr lang="en-US" i="1" dirty="0"/>
              <a:t>B. The change in collector current with respect to base current</a:t>
            </a:r>
            <a:endParaRPr lang="en-US" dirty="0"/>
          </a:p>
          <a:p>
            <a:r>
              <a:rPr lang="en-US" i="1" dirty="0"/>
              <a:t>C. The breakdown voltage of the base to collector junction</a:t>
            </a:r>
            <a:endParaRPr lang="en-US" dirty="0"/>
          </a:p>
          <a:p>
            <a:r>
              <a:rPr lang="en-US" i="1" dirty="0"/>
              <a:t>D. The switching speed of the transistor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99111970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E6E10     What </a:t>
            </a:r>
            <a:r>
              <a:rPr lang="en-US" dirty="0">
                <a:latin typeface="Arial Black" panose="020B0A04020102020204" pitchFamily="34" charset="0"/>
              </a:rPr>
              <a:t>is the packaging technique in which leadless components are soldered directly to circuit boards?</a:t>
            </a:r>
          </a:p>
        </p:txBody>
      </p:sp>
      <p:sp>
        <p:nvSpPr>
          <p:cNvPr id="3" name="Subtitle 2"/>
          <p:cNvSpPr>
            <a:spLocks noGrp="1"/>
          </p:cNvSpPr>
          <p:nvPr>
            <p:ph type="subTitle" idx="1"/>
          </p:nvPr>
        </p:nvSpPr>
        <p:spPr>
          <a:xfrm>
            <a:off x="838200" y="1752600"/>
            <a:ext cx="7772400" cy="4419600"/>
          </a:xfrm>
        </p:spPr>
        <p:txBody>
          <a:bodyPr>
            <a:normAutofit/>
          </a:bodyPr>
          <a:lstStyle/>
          <a:p>
            <a:endParaRPr lang="en-US" i="1" dirty="0" smtClean="0"/>
          </a:p>
          <a:p>
            <a:endParaRPr lang="en-US" i="1" dirty="0"/>
          </a:p>
          <a:p>
            <a:r>
              <a:rPr lang="en-US" i="1" dirty="0" smtClean="0"/>
              <a:t>A</a:t>
            </a:r>
            <a:r>
              <a:rPr lang="en-US" i="1" dirty="0"/>
              <a:t>. Direct soldering</a:t>
            </a:r>
          </a:p>
          <a:p>
            <a:r>
              <a:rPr lang="en-US" i="1" dirty="0"/>
              <a:t>B. Virtual lead mounting</a:t>
            </a:r>
          </a:p>
          <a:p>
            <a:r>
              <a:rPr lang="en-US" i="1" dirty="0"/>
              <a:t>C. Stripped lead</a:t>
            </a:r>
          </a:p>
          <a:p>
            <a:r>
              <a:rPr lang="en-US" sz="2800" i="1" dirty="0">
                <a:solidFill>
                  <a:srgbClr val="FFC000"/>
                </a:solidFill>
              </a:rPr>
              <a:t>D. Surface mount</a:t>
            </a:r>
          </a:p>
        </p:txBody>
      </p:sp>
      <p:sp>
        <p:nvSpPr>
          <p:cNvPr id="4" name="Slide Number Placeholder 3"/>
          <p:cNvSpPr>
            <a:spLocks noGrp="1"/>
          </p:cNvSpPr>
          <p:nvPr>
            <p:ph type="sldNum" sz="quarter" idx="12"/>
          </p:nvPr>
        </p:nvSpPr>
        <p:spPr/>
        <p:txBody>
          <a:bodyPr/>
          <a:lstStyle/>
          <a:p>
            <a:fld id="{5A2483EB-AB9C-40AC-9AA1-C2AD9590A9DB}" type="slidenum">
              <a:rPr lang="en-US" smtClean="0"/>
              <a:t>150</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47353104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E6E11     What is a characteristic of DIP packaging used for integrated circuits?</a:t>
            </a:r>
            <a:endParaRPr lang="en-US" dirty="0">
              <a:latin typeface="Arial Black" panose="020B0A04020102020204" pitchFamily="34" charset="0"/>
            </a:endParaRPr>
          </a:p>
        </p:txBody>
      </p:sp>
      <p:sp>
        <p:nvSpPr>
          <p:cNvPr id="3" name="Subtitle 2"/>
          <p:cNvSpPr>
            <a:spLocks noGrp="1"/>
          </p:cNvSpPr>
          <p:nvPr>
            <p:ph type="subTitle" idx="1"/>
          </p:nvPr>
        </p:nvSpPr>
        <p:spPr>
          <a:xfrm>
            <a:off x="1066800" y="2514600"/>
            <a:ext cx="6705600" cy="3657600"/>
          </a:xfrm>
        </p:spPr>
        <p:txBody>
          <a:bodyPr/>
          <a:lstStyle/>
          <a:p>
            <a:r>
              <a:rPr lang="en-US" i="1" dirty="0"/>
              <a:t>A. Package mounts in a direct inverted position</a:t>
            </a:r>
          </a:p>
          <a:p>
            <a:r>
              <a:rPr lang="en-US" i="1" dirty="0"/>
              <a:t>B. Low leakage doubly insulated package</a:t>
            </a:r>
          </a:p>
          <a:p>
            <a:r>
              <a:rPr lang="en-US" i="1" dirty="0"/>
              <a:t>C. Two chips in each package (Dual In Package)</a:t>
            </a:r>
          </a:p>
          <a:p>
            <a:r>
              <a:rPr lang="en-US" i="1" dirty="0"/>
              <a:t>D. A total of two rows of connecting pins placed on opposite sides of the package (Dual In-line Package)</a:t>
            </a:r>
          </a:p>
        </p:txBody>
      </p:sp>
      <p:sp>
        <p:nvSpPr>
          <p:cNvPr id="4" name="Slide Number Placeholder 3"/>
          <p:cNvSpPr>
            <a:spLocks noGrp="1"/>
          </p:cNvSpPr>
          <p:nvPr>
            <p:ph type="sldNum" sz="quarter" idx="12"/>
          </p:nvPr>
        </p:nvSpPr>
        <p:spPr/>
        <p:txBody>
          <a:bodyPr/>
          <a:lstStyle/>
          <a:p>
            <a:fld id="{5A2483EB-AB9C-40AC-9AA1-C2AD9590A9DB}" type="slidenum">
              <a:rPr lang="en-US" smtClean="0"/>
              <a:t>151</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43712688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E6E11     What is a characteristic of DIP packaging used for integrated circuits?</a:t>
            </a:r>
            <a:endParaRPr lang="en-US" dirty="0">
              <a:latin typeface="Arial Black" panose="020B0A04020102020204" pitchFamily="34" charset="0"/>
            </a:endParaRPr>
          </a:p>
        </p:txBody>
      </p:sp>
      <p:sp>
        <p:nvSpPr>
          <p:cNvPr id="3" name="Subtitle 2"/>
          <p:cNvSpPr>
            <a:spLocks noGrp="1"/>
          </p:cNvSpPr>
          <p:nvPr>
            <p:ph type="subTitle" idx="1"/>
          </p:nvPr>
        </p:nvSpPr>
        <p:spPr>
          <a:xfrm>
            <a:off x="1066800" y="2514600"/>
            <a:ext cx="6705600" cy="3657600"/>
          </a:xfrm>
        </p:spPr>
        <p:txBody>
          <a:bodyPr/>
          <a:lstStyle/>
          <a:p>
            <a:r>
              <a:rPr lang="en-US" i="1" dirty="0"/>
              <a:t>A. Package mounts in a direct inverted position</a:t>
            </a:r>
          </a:p>
          <a:p>
            <a:r>
              <a:rPr lang="en-US" i="1" dirty="0"/>
              <a:t>B. Low leakage doubly insulated package</a:t>
            </a:r>
          </a:p>
          <a:p>
            <a:r>
              <a:rPr lang="en-US" i="1" dirty="0"/>
              <a:t>C. Two chips in each package (Dual In Package)</a:t>
            </a:r>
          </a:p>
          <a:p>
            <a:r>
              <a:rPr lang="en-US" sz="2800" i="1" dirty="0">
                <a:solidFill>
                  <a:srgbClr val="FFC000"/>
                </a:solidFill>
              </a:rPr>
              <a:t>D. A total of two rows of connecting pins placed on opposite sides of the package (Dual In-line Package)</a:t>
            </a:r>
          </a:p>
        </p:txBody>
      </p:sp>
      <p:sp>
        <p:nvSpPr>
          <p:cNvPr id="4" name="Slide Number Placeholder 3"/>
          <p:cNvSpPr>
            <a:spLocks noGrp="1"/>
          </p:cNvSpPr>
          <p:nvPr>
            <p:ph type="sldNum" sz="quarter" idx="12"/>
          </p:nvPr>
        </p:nvSpPr>
        <p:spPr/>
        <p:txBody>
          <a:bodyPr/>
          <a:lstStyle/>
          <a:p>
            <a:fld id="{5A2483EB-AB9C-40AC-9AA1-C2AD9590A9DB}" type="slidenum">
              <a:rPr lang="en-US" smtClean="0"/>
              <a:t>152</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77169986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E6E12     Why </a:t>
            </a:r>
            <a:r>
              <a:rPr lang="en-US" dirty="0">
                <a:latin typeface="Arial Black" panose="020B0A04020102020204" pitchFamily="34" charset="0"/>
              </a:rPr>
              <a:t>are high-power RF amplifier ICs and transistors sometimes mounted in ceramic packages?</a:t>
            </a:r>
          </a:p>
        </p:txBody>
      </p:sp>
      <p:sp>
        <p:nvSpPr>
          <p:cNvPr id="3" name="Subtitle 2"/>
          <p:cNvSpPr>
            <a:spLocks noGrp="1"/>
          </p:cNvSpPr>
          <p:nvPr>
            <p:ph type="subTitle" idx="1"/>
          </p:nvPr>
        </p:nvSpPr>
        <p:spPr>
          <a:xfrm>
            <a:off x="914400" y="2057400"/>
            <a:ext cx="7620000" cy="4114800"/>
          </a:xfrm>
        </p:spPr>
        <p:txBody>
          <a:bodyPr/>
          <a:lstStyle/>
          <a:p>
            <a:endParaRPr lang="en-US" i="1" dirty="0" smtClean="0"/>
          </a:p>
          <a:p>
            <a:r>
              <a:rPr lang="en-US" i="1" dirty="0" smtClean="0"/>
              <a:t>A</a:t>
            </a:r>
            <a:r>
              <a:rPr lang="en-US" i="1" dirty="0"/>
              <a:t>. High-voltage insulating ability</a:t>
            </a:r>
          </a:p>
          <a:p>
            <a:r>
              <a:rPr lang="en-US" i="1" dirty="0"/>
              <a:t>B. Better dissipation of heat</a:t>
            </a:r>
          </a:p>
          <a:p>
            <a:r>
              <a:rPr lang="en-US" i="1" dirty="0"/>
              <a:t>C. Enhanced sensitivity to light</a:t>
            </a:r>
          </a:p>
          <a:p>
            <a:r>
              <a:rPr lang="en-US" i="1" dirty="0"/>
              <a:t>D. To provide a low-pass frequency response</a:t>
            </a:r>
          </a:p>
        </p:txBody>
      </p:sp>
      <p:sp>
        <p:nvSpPr>
          <p:cNvPr id="4" name="Slide Number Placeholder 3"/>
          <p:cNvSpPr>
            <a:spLocks noGrp="1"/>
          </p:cNvSpPr>
          <p:nvPr>
            <p:ph type="sldNum" sz="quarter" idx="12"/>
          </p:nvPr>
        </p:nvSpPr>
        <p:spPr/>
        <p:txBody>
          <a:bodyPr/>
          <a:lstStyle/>
          <a:p>
            <a:fld id="{5A2483EB-AB9C-40AC-9AA1-C2AD9590A9DB}" type="slidenum">
              <a:rPr lang="en-US" smtClean="0"/>
              <a:t>153</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14796315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E6E12     Why </a:t>
            </a:r>
            <a:r>
              <a:rPr lang="en-US" dirty="0">
                <a:latin typeface="Arial Black" panose="020B0A04020102020204" pitchFamily="34" charset="0"/>
              </a:rPr>
              <a:t>are high-power RF amplifier ICs and transistors sometimes mounted in ceramic packages?</a:t>
            </a:r>
          </a:p>
        </p:txBody>
      </p:sp>
      <p:sp>
        <p:nvSpPr>
          <p:cNvPr id="3" name="Subtitle 2"/>
          <p:cNvSpPr>
            <a:spLocks noGrp="1"/>
          </p:cNvSpPr>
          <p:nvPr>
            <p:ph type="subTitle" idx="1"/>
          </p:nvPr>
        </p:nvSpPr>
        <p:spPr>
          <a:xfrm>
            <a:off x="914400" y="2057400"/>
            <a:ext cx="7620000" cy="4114800"/>
          </a:xfrm>
        </p:spPr>
        <p:txBody>
          <a:bodyPr/>
          <a:lstStyle/>
          <a:p>
            <a:endParaRPr lang="en-US" i="1" dirty="0" smtClean="0"/>
          </a:p>
          <a:p>
            <a:r>
              <a:rPr lang="en-US" i="1" dirty="0" smtClean="0"/>
              <a:t>A</a:t>
            </a:r>
            <a:r>
              <a:rPr lang="en-US" i="1" dirty="0"/>
              <a:t>. High-voltage insulating ability</a:t>
            </a:r>
          </a:p>
          <a:p>
            <a:r>
              <a:rPr lang="en-US" sz="2800" i="1" dirty="0">
                <a:solidFill>
                  <a:srgbClr val="FFC000"/>
                </a:solidFill>
              </a:rPr>
              <a:t>B. Better dissipation of heat</a:t>
            </a:r>
          </a:p>
          <a:p>
            <a:r>
              <a:rPr lang="en-US" i="1" dirty="0"/>
              <a:t>C. Enhanced sensitivity to light</a:t>
            </a:r>
          </a:p>
          <a:p>
            <a:r>
              <a:rPr lang="en-US" i="1" dirty="0"/>
              <a:t>D. To provide a low-pass frequency response</a:t>
            </a:r>
          </a:p>
        </p:txBody>
      </p:sp>
      <p:sp>
        <p:nvSpPr>
          <p:cNvPr id="4" name="Slide Number Placeholder 3"/>
          <p:cNvSpPr>
            <a:spLocks noGrp="1"/>
          </p:cNvSpPr>
          <p:nvPr>
            <p:ph type="sldNum" sz="quarter" idx="12"/>
          </p:nvPr>
        </p:nvSpPr>
        <p:spPr/>
        <p:txBody>
          <a:bodyPr/>
          <a:lstStyle/>
          <a:p>
            <a:fld id="{5A2483EB-AB9C-40AC-9AA1-C2AD9590A9DB}" type="slidenum">
              <a:rPr lang="en-US" smtClean="0"/>
              <a:t>154</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40780756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E6F Optical components </a:t>
            </a:r>
          </a:p>
        </p:txBody>
      </p:sp>
      <p:sp>
        <p:nvSpPr>
          <p:cNvPr id="3" name="Subtitle 2"/>
          <p:cNvSpPr>
            <a:spLocks noGrp="1"/>
          </p:cNvSpPr>
          <p:nvPr>
            <p:ph type="subTitle" idx="1"/>
          </p:nvPr>
        </p:nvSpPr>
        <p:spPr/>
        <p:txBody>
          <a:bodyPr/>
          <a:lstStyle/>
          <a:p>
            <a:pPr algn="ctr"/>
            <a:r>
              <a:rPr lang="en-US" dirty="0"/>
              <a:t>photoconductive principles and effects, photovoltaic systems, optical couplers, optical sensors, and </a:t>
            </a:r>
            <a:r>
              <a:rPr lang="en-US" dirty="0" err="1" smtClean="0"/>
              <a:t>optoisolators</a:t>
            </a:r>
            <a:r>
              <a:rPr lang="en-US" dirty="0" smtClean="0"/>
              <a:t>; LCDs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155</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412700758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E6F01  </a:t>
            </a:r>
            <a:r>
              <a:rPr lang="en-US" dirty="0" smtClean="0">
                <a:latin typeface="Arial Black" panose="020B0A04020102020204" pitchFamily="34" charset="0"/>
              </a:rPr>
              <a:t>  What </a:t>
            </a:r>
            <a:r>
              <a:rPr lang="en-US" dirty="0">
                <a:latin typeface="Arial Black" panose="020B0A04020102020204" pitchFamily="34" charset="0"/>
              </a:rPr>
              <a:t>is photoconductivity?</a:t>
            </a:r>
          </a:p>
        </p:txBody>
      </p:sp>
      <p:sp>
        <p:nvSpPr>
          <p:cNvPr id="3" name="Subtitle 2"/>
          <p:cNvSpPr>
            <a:spLocks noGrp="1"/>
          </p:cNvSpPr>
          <p:nvPr>
            <p:ph type="subTitle" idx="1"/>
          </p:nvPr>
        </p:nvSpPr>
        <p:spPr>
          <a:xfrm>
            <a:off x="685800" y="1905000"/>
            <a:ext cx="7772400" cy="4267200"/>
          </a:xfrm>
        </p:spPr>
        <p:txBody>
          <a:bodyPr/>
          <a:lstStyle/>
          <a:p>
            <a:r>
              <a:rPr lang="en-US" i="1" dirty="0"/>
              <a:t>A. The conversion of photon energy to electromotive energy</a:t>
            </a:r>
            <a:endParaRPr lang="en-US" dirty="0"/>
          </a:p>
          <a:p>
            <a:r>
              <a:rPr lang="en-US" i="1" dirty="0"/>
              <a:t>B. The increased conductivity of an illuminated semiconductor</a:t>
            </a:r>
            <a:endParaRPr lang="en-US" dirty="0"/>
          </a:p>
          <a:p>
            <a:r>
              <a:rPr lang="en-US" i="1" dirty="0"/>
              <a:t>C. The conversion of electromotive energy to photon energy</a:t>
            </a:r>
            <a:endParaRPr lang="en-US" dirty="0"/>
          </a:p>
          <a:p>
            <a:r>
              <a:rPr lang="en-US" i="1" dirty="0"/>
              <a:t>D. The decreased conductivity of an illuminated semiconductor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156</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43112090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E6F01  </a:t>
            </a:r>
            <a:r>
              <a:rPr lang="en-US" dirty="0" smtClean="0">
                <a:latin typeface="Arial Black" panose="020B0A04020102020204" pitchFamily="34" charset="0"/>
              </a:rPr>
              <a:t>  What </a:t>
            </a:r>
            <a:r>
              <a:rPr lang="en-US" dirty="0">
                <a:latin typeface="Arial Black" panose="020B0A04020102020204" pitchFamily="34" charset="0"/>
              </a:rPr>
              <a:t>is photoconductivity?</a:t>
            </a:r>
          </a:p>
        </p:txBody>
      </p:sp>
      <p:sp>
        <p:nvSpPr>
          <p:cNvPr id="3" name="Subtitle 2"/>
          <p:cNvSpPr>
            <a:spLocks noGrp="1"/>
          </p:cNvSpPr>
          <p:nvPr>
            <p:ph type="subTitle" idx="1"/>
          </p:nvPr>
        </p:nvSpPr>
        <p:spPr>
          <a:xfrm>
            <a:off x="685800" y="1905000"/>
            <a:ext cx="7772400" cy="4267200"/>
          </a:xfrm>
        </p:spPr>
        <p:txBody>
          <a:bodyPr/>
          <a:lstStyle/>
          <a:p>
            <a:r>
              <a:rPr lang="en-US" i="1" dirty="0"/>
              <a:t>A. The conversion of photon energy to electromotive energy</a:t>
            </a:r>
            <a:endParaRPr lang="en-US" dirty="0"/>
          </a:p>
          <a:p>
            <a:r>
              <a:rPr lang="en-US" sz="2800" b="1" i="1" dirty="0">
                <a:solidFill>
                  <a:srgbClr val="FFC000"/>
                </a:solidFill>
              </a:rPr>
              <a:t>B. The increased conductivity of an illuminated semiconductor</a:t>
            </a:r>
            <a:endParaRPr lang="en-US" sz="2800" b="1" dirty="0">
              <a:solidFill>
                <a:srgbClr val="FFC000"/>
              </a:solidFill>
            </a:endParaRPr>
          </a:p>
          <a:p>
            <a:r>
              <a:rPr lang="en-US" i="1" dirty="0"/>
              <a:t>C. The conversion of electromotive energy to photon energy</a:t>
            </a:r>
            <a:endParaRPr lang="en-US" dirty="0"/>
          </a:p>
          <a:p>
            <a:r>
              <a:rPr lang="en-US" i="1" dirty="0"/>
              <a:t>D. The decreased conductivity of an illuminated semiconductor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157</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74327223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t>
            </a:r>
            <a:br>
              <a:rPr lang="en-US" dirty="0" smtClean="0">
                <a:latin typeface="Arial Black" panose="020B0A04020102020204" pitchFamily="34" charset="0"/>
              </a:rPr>
            </a:br>
            <a:r>
              <a:rPr lang="en-US" dirty="0" smtClean="0">
                <a:latin typeface="Arial Black" panose="020B0A04020102020204" pitchFamily="34" charset="0"/>
              </a:rPr>
              <a:t>E6F02    What happens to the conductivity of a photoconductive material when light shines on it?</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It increases</a:t>
            </a:r>
            <a:endParaRPr lang="en-US" dirty="0"/>
          </a:p>
          <a:p>
            <a:r>
              <a:rPr lang="en-US" i="1" dirty="0"/>
              <a:t>B. It decreases</a:t>
            </a:r>
            <a:endParaRPr lang="en-US" dirty="0"/>
          </a:p>
          <a:p>
            <a:r>
              <a:rPr lang="en-US" i="1" dirty="0"/>
              <a:t>C. It stays the same</a:t>
            </a:r>
            <a:endParaRPr lang="en-US" dirty="0"/>
          </a:p>
          <a:p>
            <a:r>
              <a:rPr lang="en-US" i="1" dirty="0"/>
              <a:t>D. It becomes unstable</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158</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94274143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t>
            </a:r>
            <a:br>
              <a:rPr lang="en-US" dirty="0" smtClean="0">
                <a:latin typeface="Arial Black" panose="020B0A04020102020204" pitchFamily="34" charset="0"/>
              </a:rPr>
            </a:br>
            <a:r>
              <a:rPr lang="en-US" dirty="0" smtClean="0">
                <a:latin typeface="Arial Black" panose="020B0A04020102020204" pitchFamily="34" charset="0"/>
              </a:rPr>
              <a:t>E6F02    What happens to the conductivity of a photoconductive material when light shines on it?</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sz="2800" b="1" i="1" dirty="0">
                <a:solidFill>
                  <a:srgbClr val="FFC000"/>
                </a:solidFill>
              </a:rPr>
              <a:t>A. It increases</a:t>
            </a:r>
            <a:endParaRPr lang="en-US" sz="2800" b="1" dirty="0">
              <a:solidFill>
                <a:srgbClr val="FFC000"/>
              </a:solidFill>
            </a:endParaRPr>
          </a:p>
          <a:p>
            <a:r>
              <a:rPr lang="en-US" i="1" dirty="0"/>
              <a:t>B. It decreases</a:t>
            </a:r>
            <a:endParaRPr lang="en-US" dirty="0"/>
          </a:p>
          <a:p>
            <a:r>
              <a:rPr lang="en-US" i="1" dirty="0"/>
              <a:t>C. It stays the same</a:t>
            </a:r>
            <a:endParaRPr lang="en-US" dirty="0"/>
          </a:p>
          <a:p>
            <a:r>
              <a:rPr lang="en-US" i="1" dirty="0"/>
              <a:t>D. It becomes unstable</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159</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4065439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86800" cy="1470025"/>
          </a:xfrm>
        </p:spPr>
        <p:txBody>
          <a:bodyPr>
            <a:normAutofit fontScale="90000"/>
          </a:bodyPr>
          <a:lstStyle/>
          <a:p>
            <a:r>
              <a:rPr lang="en-US" dirty="0" smtClean="0">
                <a:latin typeface="Arial Black" panose="020B0A04020102020204" pitchFamily="34" charset="0"/>
              </a:rPr>
              <a:t> </a:t>
            </a:r>
            <a:br>
              <a:rPr lang="en-US" dirty="0" smtClean="0">
                <a:latin typeface="Arial Black" panose="020B0A04020102020204" pitchFamily="34" charset="0"/>
              </a:rPr>
            </a:br>
            <a:r>
              <a:rPr lang="en-US" dirty="0" smtClean="0">
                <a:latin typeface="Arial Black" panose="020B0A04020102020204" pitchFamily="34" charset="0"/>
              </a:rPr>
              <a:t>E6A06    What is the beta of a bipolar junction transistor?</a:t>
            </a:r>
            <a:br>
              <a:rPr lang="en-US" dirty="0" smtClean="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1219200" y="1524000"/>
            <a:ext cx="6553200" cy="4648200"/>
          </a:xfrm>
        </p:spPr>
        <p:txBody>
          <a:bodyPr/>
          <a:lstStyle/>
          <a:p>
            <a:r>
              <a:rPr lang="en-US" i="1" dirty="0"/>
              <a:t>A. The frequency at which the current gain is reduced to 1</a:t>
            </a:r>
            <a:endParaRPr lang="en-US" dirty="0"/>
          </a:p>
          <a:p>
            <a:r>
              <a:rPr lang="en-US" sz="2800" b="1" i="1" dirty="0">
                <a:solidFill>
                  <a:srgbClr val="FFC000"/>
                </a:solidFill>
              </a:rPr>
              <a:t>B. The change in collector current with respect to base current</a:t>
            </a:r>
            <a:endParaRPr lang="en-US" sz="2800" b="1" dirty="0">
              <a:solidFill>
                <a:srgbClr val="FFC000"/>
              </a:solidFill>
            </a:endParaRPr>
          </a:p>
          <a:p>
            <a:r>
              <a:rPr lang="en-US" i="1" dirty="0"/>
              <a:t>C. The breakdown voltage of the base to collector junction</a:t>
            </a:r>
            <a:endParaRPr lang="en-US" dirty="0"/>
          </a:p>
          <a:p>
            <a:r>
              <a:rPr lang="en-US" i="1" dirty="0"/>
              <a:t>D. The switching speed of the transistor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72186610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E6F03  </a:t>
            </a:r>
            <a:r>
              <a:rPr lang="en-US" dirty="0" smtClean="0">
                <a:latin typeface="Arial Black" panose="020B0A04020102020204" pitchFamily="34" charset="0"/>
              </a:rPr>
              <a:t>   What </a:t>
            </a:r>
            <a:r>
              <a:rPr lang="en-US" dirty="0">
                <a:latin typeface="Arial Black" panose="020B0A04020102020204" pitchFamily="34" charset="0"/>
              </a:rPr>
              <a:t>is the most common configuration of an </a:t>
            </a:r>
            <a:r>
              <a:rPr lang="en-US" dirty="0" err="1">
                <a:latin typeface="Arial Black" panose="020B0A04020102020204" pitchFamily="34" charset="0"/>
              </a:rPr>
              <a:t>optoisolator</a:t>
            </a:r>
            <a:r>
              <a:rPr lang="en-US" dirty="0">
                <a:latin typeface="Arial Black" panose="020B0A04020102020204" pitchFamily="34" charset="0"/>
              </a:rPr>
              <a:t> or </a:t>
            </a:r>
            <a:r>
              <a:rPr lang="en-US" dirty="0" err="1">
                <a:latin typeface="Arial Black" panose="020B0A04020102020204" pitchFamily="34" charset="0"/>
              </a:rPr>
              <a:t>optocoupler</a:t>
            </a:r>
            <a:r>
              <a:rPr lang="en-US" dirty="0">
                <a:latin typeface="Arial Black" panose="020B0A04020102020204" pitchFamily="34" charset="0"/>
              </a:rPr>
              <a:t>?</a:t>
            </a:r>
          </a:p>
        </p:txBody>
      </p:sp>
      <p:sp>
        <p:nvSpPr>
          <p:cNvPr id="3" name="Subtitle 2"/>
          <p:cNvSpPr>
            <a:spLocks noGrp="1"/>
          </p:cNvSpPr>
          <p:nvPr>
            <p:ph type="subTitle" idx="1"/>
          </p:nvPr>
        </p:nvSpPr>
        <p:spPr>
          <a:xfrm>
            <a:off x="533400" y="2438400"/>
            <a:ext cx="8077200" cy="3733800"/>
          </a:xfrm>
        </p:spPr>
        <p:txBody>
          <a:bodyPr/>
          <a:lstStyle/>
          <a:p>
            <a:r>
              <a:rPr lang="en-US" i="1" dirty="0"/>
              <a:t>A. A lens and a photomultiplier</a:t>
            </a:r>
            <a:endParaRPr lang="en-US" dirty="0"/>
          </a:p>
          <a:p>
            <a:r>
              <a:rPr lang="en-US" i="1" dirty="0"/>
              <a:t>B. A frequency modulated helium-neon laser</a:t>
            </a:r>
            <a:endParaRPr lang="en-US" dirty="0"/>
          </a:p>
          <a:p>
            <a:r>
              <a:rPr lang="en-US" i="1" dirty="0"/>
              <a:t>C. An amplitude modulated helium-neon laser</a:t>
            </a:r>
            <a:endParaRPr lang="en-US" dirty="0"/>
          </a:p>
          <a:p>
            <a:r>
              <a:rPr lang="en-US" i="1" dirty="0"/>
              <a:t>D. An LED and a phototransistor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160</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418202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E6F03  </a:t>
            </a:r>
            <a:r>
              <a:rPr lang="en-US" dirty="0" smtClean="0">
                <a:latin typeface="Arial Black" panose="020B0A04020102020204" pitchFamily="34" charset="0"/>
              </a:rPr>
              <a:t>   What </a:t>
            </a:r>
            <a:r>
              <a:rPr lang="en-US" dirty="0">
                <a:latin typeface="Arial Black" panose="020B0A04020102020204" pitchFamily="34" charset="0"/>
              </a:rPr>
              <a:t>is the most common configuration of an </a:t>
            </a:r>
            <a:r>
              <a:rPr lang="en-US" dirty="0" err="1">
                <a:latin typeface="Arial Black" panose="020B0A04020102020204" pitchFamily="34" charset="0"/>
              </a:rPr>
              <a:t>optoisolator</a:t>
            </a:r>
            <a:r>
              <a:rPr lang="en-US" dirty="0">
                <a:latin typeface="Arial Black" panose="020B0A04020102020204" pitchFamily="34" charset="0"/>
              </a:rPr>
              <a:t> or </a:t>
            </a:r>
            <a:r>
              <a:rPr lang="en-US" dirty="0" err="1">
                <a:latin typeface="Arial Black" panose="020B0A04020102020204" pitchFamily="34" charset="0"/>
              </a:rPr>
              <a:t>optocoupler</a:t>
            </a:r>
            <a:r>
              <a:rPr lang="en-US" dirty="0">
                <a:latin typeface="Arial Black" panose="020B0A04020102020204" pitchFamily="34" charset="0"/>
              </a:rPr>
              <a:t>?</a:t>
            </a:r>
          </a:p>
        </p:txBody>
      </p:sp>
      <p:sp>
        <p:nvSpPr>
          <p:cNvPr id="3" name="Subtitle 2"/>
          <p:cNvSpPr>
            <a:spLocks noGrp="1"/>
          </p:cNvSpPr>
          <p:nvPr>
            <p:ph type="subTitle" idx="1"/>
          </p:nvPr>
        </p:nvSpPr>
        <p:spPr>
          <a:xfrm>
            <a:off x="533400" y="2438400"/>
            <a:ext cx="8077200" cy="3733800"/>
          </a:xfrm>
        </p:spPr>
        <p:txBody>
          <a:bodyPr/>
          <a:lstStyle/>
          <a:p>
            <a:r>
              <a:rPr lang="en-US" i="1" dirty="0"/>
              <a:t>A. A lens and a photomultiplier</a:t>
            </a:r>
            <a:endParaRPr lang="en-US" dirty="0"/>
          </a:p>
          <a:p>
            <a:r>
              <a:rPr lang="en-US" i="1" dirty="0"/>
              <a:t>B. A frequency modulated helium-neon laser</a:t>
            </a:r>
            <a:endParaRPr lang="en-US" dirty="0"/>
          </a:p>
          <a:p>
            <a:r>
              <a:rPr lang="en-US" i="1" dirty="0"/>
              <a:t>C. An amplitude modulated helium-neon laser</a:t>
            </a:r>
            <a:endParaRPr lang="en-US" dirty="0"/>
          </a:p>
          <a:p>
            <a:r>
              <a:rPr lang="en-US" sz="2800" b="1" i="1" dirty="0">
                <a:solidFill>
                  <a:srgbClr val="FFC000"/>
                </a:solidFill>
              </a:rPr>
              <a:t>D. An LED and a phototransistor</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161</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343400"/>
            <a:ext cx="3290887" cy="2037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757427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E6F04  </a:t>
            </a:r>
            <a:r>
              <a:rPr lang="en-US" dirty="0" smtClean="0">
                <a:latin typeface="Arial Black" panose="020B0A04020102020204" pitchFamily="34" charset="0"/>
              </a:rPr>
              <a:t>  What </a:t>
            </a:r>
            <a:r>
              <a:rPr lang="en-US" dirty="0">
                <a:latin typeface="Arial Black" panose="020B0A04020102020204" pitchFamily="34" charset="0"/>
              </a:rPr>
              <a:t>is the photovoltaic effect? </a:t>
            </a:r>
          </a:p>
        </p:txBody>
      </p:sp>
      <p:sp>
        <p:nvSpPr>
          <p:cNvPr id="3" name="Subtitle 2"/>
          <p:cNvSpPr>
            <a:spLocks noGrp="1"/>
          </p:cNvSpPr>
          <p:nvPr>
            <p:ph type="subTitle" idx="1"/>
          </p:nvPr>
        </p:nvSpPr>
        <p:spPr>
          <a:xfrm>
            <a:off x="990600" y="2133600"/>
            <a:ext cx="7315200" cy="4038600"/>
          </a:xfrm>
        </p:spPr>
        <p:txBody>
          <a:bodyPr/>
          <a:lstStyle/>
          <a:p>
            <a:r>
              <a:rPr lang="en-US" i="1" dirty="0"/>
              <a:t>A. The conversion of voltage to current when exposed to light</a:t>
            </a:r>
            <a:endParaRPr lang="en-US" dirty="0"/>
          </a:p>
          <a:p>
            <a:r>
              <a:rPr lang="en-US" i="1" dirty="0"/>
              <a:t>B. The conversion of light to electrical energy</a:t>
            </a:r>
            <a:endParaRPr lang="en-US" dirty="0"/>
          </a:p>
          <a:p>
            <a:r>
              <a:rPr lang="en-US" i="1" dirty="0"/>
              <a:t>C. The conversion of electrical energy to mechanical energy</a:t>
            </a:r>
            <a:endParaRPr lang="en-US" dirty="0"/>
          </a:p>
          <a:p>
            <a:r>
              <a:rPr lang="en-US" i="1" dirty="0"/>
              <a:t>D. The tendency of a battery to discharge when used outside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162</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52738849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E6F04  </a:t>
            </a:r>
            <a:r>
              <a:rPr lang="en-US" dirty="0" smtClean="0">
                <a:latin typeface="Arial Black" panose="020B0A04020102020204" pitchFamily="34" charset="0"/>
              </a:rPr>
              <a:t>  What </a:t>
            </a:r>
            <a:r>
              <a:rPr lang="en-US" dirty="0">
                <a:latin typeface="Arial Black" panose="020B0A04020102020204" pitchFamily="34" charset="0"/>
              </a:rPr>
              <a:t>is the photovoltaic effect? </a:t>
            </a:r>
          </a:p>
        </p:txBody>
      </p:sp>
      <p:sp>
        <p:nvSpPr>
          <p:cNvPr id="3" name="Subtitle 2"/>
          <p:cNvSpPr>
            <a:spLocks noGrp="1"/>
          </p:cNvSpPr>
          <p:nvPr>
            <p:ph type="subTitle" idx="1"/>
          </p:nvPr>
        </p:nvSpPr>
        <p:spPr>
          <a:xfrm>
            <a:off x="990600" y="2133600"/>
            <a:ext cx="7315200" cy="4038600"/>
          </a:xfrm>
        </p:spPr>
        <p:txBody>
          <a:bodyPr/>
          <a:lstStyle/>
          <a:p>
            <a:r>
              <a:rPr lang="en-US" i="1" dirty="0"/>
              <a:t>A. The conversion of voltage to current when exposed to light</a:t>
            </a:r>
            <a:endParaRPr lang="en-US" dirty="0"/>
          </a:p>
          <a:p>
            <a:r>
              <a:rPr lang="en-US" sz="2800" b="1" i="1" dirty="0">
                <a:solidFill>
                  <a:srgbClr val="FFC000"/>
                </a:solidFill>
              </a:rPr>
              <a:t>B. The conversion of light to electrical energy</a:t>
            </a:r>
            <a:endParaRPr lang="en-US" sz="2800" b="1" dirty="0">
              <a:solidFill>
                <a:srgbClr val="FFC000"/>
              </a:solidFill>
            </a:endParaRPr>
          </a:p>
          <a:p>
            <a:r>
              <a:rPr lang="en-US" i="1" dirty="0"/>
              <a:t>C. The conversion of electrical energy to mechanical energy</a:t>
            </a:r>
            <a:endParaRPr lang="en-US" dirty="0"/>
          </a:p>
          <a:p>
            <a:r>
              <a:rPr lang="en-US" i="1" dirty="0"/>
              <a:t>D. The tendency of a battery to discharge when used outside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163</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51269496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E6F05  </a:t>
            </a:r>
            <a:r>
              <a:rPr lang="en-US" dirty="0" smtClean="0">
                <a:latin typeface="Arial Black" panose="020B0A04020102020204" pitchFamily="34" charset="0"/>
              </a:rPr>
              <a:t>  Which </a:t>
            </a:r>
            <a:r>
              <a:rPr lang="en-US" dirty="0">
                <a:latin typeface="Arial Black" panose="020B0A04020102020204" pitchFamily="34" charset="0"/>
              </a:rPr>
              <a:t>describes an optical shaft encoder?</a:t>
            </a:r>
          </a:p>
        </p:txBody>
      </p:sp>
      <p:sp>
        <p:nvSpPr>
          <p:cNvPr id="3" name="Subtitle 2"/>
          <p:cNvSpPr>
            <a:spLocks noGrp="1"/>
          </p:cNvSpPr>
          <p:nvPr>
            <p:ph type="subTitle" idx="1"/>
          </p:nvPr>
        </p:nvSpPr>
        <p:spPr>
          <a:xfrm>
            <a:off x="609600" y="1752600"/>
            <a:ext cx="7924800" cy="4419600"/>
          </a:xfrm>
        </p:spPr>
        <p:txBody>
          <a:bodyPr>
            <a:normAutofit/>
          </a:bodyPr>
          <a:lstStyle/>
          <a:p>
            <a:r>
              <a:rPr lang="en-US" i="1" dirty="0"/>
              <a:t>A. A device which detects rotation of a control by interrupting a light source with a patterned wheel</a:t>
            </a:r>
            <a:endParaRPr lang="en-US" dirty="0"/>
          </a:p>
          <a:p>
            <a:r>
              <a:rPr lang="en-US" i="1" dirty="0"/>
              <a:t>B. A device which measures the strength </a:t>
            </a:r>
            <a:r>
              <a:rPr lang="en-US" i="1" dirty="0" smtClean="0"/>
              <a:t>of a </a:t>
            </a:r>
            <a:r>
              <a:rPr lang="en-US" i="1" dirty="0"/>
              <a:t>beam of light using analog to digital conversion</a:t>
            </a:r>
            <a:endParaRPr lang="en-US" dirty="0"/>
          </a:p>
          <a:p>
            <a:r>
              <a:rPr lang="en-US" i="1" dirty="0"/>
              <a:t>C. A digital encryption device often used to encrypt spacecraft control signals</a:t>
            </a:r>
            <a:endParaRPr lang="en-US" dirty="0"/>
          </a:p>
          <a:p>
            <a:r>
              <a:rPr lang="en-US" i="1" dirty="0"/>
              <a:t>D. A device for generating RTTY signals by means of a rotating light source.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164</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71483145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Optical shaft encoder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165</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68756"/>
            <a:ext cx="7528118" cy="4446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31246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Optical shaft encoder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166</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pic>
        <p:nvPicPr>
          <p:cNvPr id="6" name="Picture 4" descr="2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5" y="1752600"/>
            <a:ext cx="9036845" cy="423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59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E6F05  </a:t>
            </a:r>
            <a:r>
              <a:rPr lang="en-US" dirty="0" smtClean="0">
                <a:latin typeface="Arial Black" panose="020B0A04020102020204" pitchFamily="34" charset="0"/>
              </a:rPr>
              <a:t>  Which describes </a:t>
            </a:r>
            <a:r>
              <a:rPr lang="en-US" dirty="0">
                <a:latin typeface="Arial Black" panose="020B0A04020102020204" pitchFamily="34" charset="0"/>
              </a:rPr>
              <a:t>an optical shaft encoder?</a:t>
            </a:r>
          </a:p>
        </p:txBody>
      </p:sp>
      <p:sp>
        <p:nvSpPr>
          <p:cNvPr id="3" name="Subtitle 2"/>
          <p:cNvSpPr>
            <a:spLocks noGrp="1"/>
          </p:cNvSpPr>
          <p:nvPr>
            <p:ph type="subTitle" idx="1"/>
          </p:nvPr>
        </p:nvSpPr>
        <p:spPr>
          <a:xfrm>
            <a:off x="609600" y="1752600"/>
            <a:ext cx="7924800" cy="4419600"/>
          </a:xfrm>
        </p:spPr>
        <p:txBody>
          <a:bodyPr>
            <a:normAutofit/>
          </a:bodyPr>
          <a:lstStyle/>
          <a:p>
            <a:r>
              <a:rPr lang="en-US" sz="2800" b="1" i="1" dirty="0">
                <a:solidFill>
                  <a:srgbClr val="FFC000"/>
                </a:solidFill>
              </a:rPr>
              <a:t>A. A device which detects rotation of a control by interrupting a light source with a patterned wheel</a:t>
            </a:r>
            <a:endParaRPr lang="en-US" sz="2800" b="1" dirty="0">
              <a:solidFill>
                <a:srgbClr val="FFC000"/>
              </a:solidFill>
            </a:endParaRPr>
          </a:p>
          <a:p>
            <a:r>
              <a:rPr lang="en-US" i="1" dirty="0"/>
              <a:t>B. A device which measures the strength </a:t>
            </a:r>
            <a:r>
              <a:rPr lang="en-US" i="1" dirty="0" smtClean="0"/>
              <a:t>of a </a:t>
            </a:r>
            <a:r>
              <a:rPr lang="en-US" i="1" dirty="0"/>
              <a:t>beam of light using analog to digital conversion</a:t>
            </a:r>
            <a:endParaRPr lang="en-US" dirty="0"/>
          </a:p>
          <a:p>
            <a:r>
              <a:rPr lang="en-US" i="1" dirty="0"/>
              <a:t>C. A digital encryption device often used to encrypt spacecraft control signals</a:t>
            </a:r>
            <a:endParaRPr lang="en-US" dirty="0"/>
          </a:p>
          <a:p>
            <a:r>
              <a:rPr lang="en-US" i="1" dirty="0"/>
              <a:t>D. A device for generating RTTY signals by means of a rotating light source.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167</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401480478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E6F06  </a:t>
            </a:r>
            <a:r>
              <a:rPr lang="en-US" dirty="0" smtClean="0">
                <a:latin typeface="Arial Black" panose="020B0A04020102020204" pitchFamily="34" charset="0"/>
              </a:rPr>
              <a:t>  Which </a:t>
            </a:r>
            <a:r>
              <a:rPr lang="en-US" dirty="0">
                <a:latin typeface="Arial Black" panose="020B0A04020102020204" pitchFamily="34" charset="0"/>
              </a:rPr>
              <a:t>of these materials is affected the most by photoconductivity?</a:t>
            </a:r>
          </a:p>
        </p:txBody>
      </p:sp>
      <p:sp>
        <p:nvSpPr>
          <p:cNvPr id="3" name="Subtitle 2"/>
          <p:cNvSpPr>
            <a:spLocks noGrp="1"/>
          </p:cNvSpPr>
          <p:nvPr>
            <p:ph type="subTitle" idx="1"/>
          </p:nvPr>
        </p:nvSpPr>
        <p:spPr/>
        <p:txBody>
          <a:bodyPr/>
          <a:lstStyle/>
          <a:p>
            <a:r>
              <a:rPr lang="en-US" i="1" dirty="0"/>
              <a:t>A. A crystalline semiconductor</a:t>
            </a:r>
            <a:endParaRPr lang="en-US" dirty="0"/>
          </a:p>
          <a:p>
            <a:r>
              <a:rPr lang="en-US" i="1" dirty="0"/>
              <a:t>B. An ordinary metal</a:t>
            </a:r>
            <a:endParaRPr lang="en-US" dirty="0"/>
          </a:p>
          <a:p>
            <a:r>
              <a:rPr lang="en-US" i="1" dirty="0"/>
              <a:t>C. A heavy metal</a:t>
            </a:r>
            <a:endParaRPr lang="en-US" dirty="0"/>
          </a:p>
          <a:p>
            <a:r>
              <a:rPr lang="en-US" i="1" dirty="0"/>
              <a:t>D. A liquid semiconductor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168</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20699392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E6F06  </a:t>
            </a:r>
            <a:r>
              <a:rPr lang="en-US" dirty="0" smtClean="0">
                <a:latin typeface="Arial Black" panose="020B0A04020102020204" pitchFamily="34" charset="0"/>
              </a:rPr>
              <a:t>  Which </a:t>
            </a:r>
            <a:r>
              <a:rPr lang="en-US" dirty="0">
                <a:latin typeface="Arial Black" panose="020B0A04020102020204" pitchFamily="34" charset="0"/>
              </a:rPr>
              <a:t>of these materials is affected the most by photoconductivity?</a:t>
            </a:r>
          </a:p>
        </p:txBody>
      </p:sp>
      <p:sp>
        <p:nvSpPr>
          <p:cNvPr id="3" name="Subtitle 2"/>
          <p:cNvSpPr>
            <a:spLocks noGrp="1"/>
          </p:cNvSpPr>
          <p:nvPr>
            <p:ph type="subTitle" idx="1"/>
          </p:nvPr>
        </p:nvSpPr>
        <p:spPr/>
        <p:txBody>
          <a:bodyPr/>
          <a:lstStyle/>
          <a:p>
            <a:r>
              <a:rPr lang="en-US" sz="2800" b="1" i="1" dirty="0">
                <a:solidFill>
                  <a:srgbClr val="FFC000"/>
                </a:solidFill>
              </a:rPr>
              <a:t>A. A crystalline semiconductor</a:t>
            </a:r>
            <a:endParaRPr lang="en-US" sz="2800" b="1" dirty="0">
              <a:solidFill>
                <a:srgbClr val="FFC000"/>
              </a:solidFill>
            </a:endParaRPr>
          </a:p>
          <a:p>
            <a:r>
              <a:rPr lang="en-US" i="1" dirty="0"/>
              <a:t>B. An ordinary metal</a:t>
            </a:r>
            <a:endParaRPr lang="en-US" dirty="0"/>
          </a:p>
          <a:p>
            <a:r>
              <a:rPr lang="en-US" i="1" dirty="0"/>
              <a:t>C. A heavy metal</a:t>
            </a:r>
            <a:endParaRPr lang="en-US" dirty="0"/>
          </a:p>
          <a:p>
            <a:r>
              <a:rPr lang="en-US" i="1" dirty="0"/>
              <a:t>D. A liquid semiconductor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169</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184008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E6A07    Which </a:t>
            </a:r>
            <a:r>
              <a:rPr lang="en-US" dirty="0">
                <a:latin typeface="Arial Black" panose="020B0A04020102020204" pitchFamily="34" charset="0"/>
              </a:rPr>
              <a:t>of the following indicates that a silicon NPN junction transistor is biased on?</a:t>
            </a:r>
          </a:p>
        </p:txBody>
      </p:sp>
      <p:sp>
        <p:nvSpPr>
          <p:cNvPr id="3" name="Subtitle 2"/>
          <p:cNvSpPr>
            <a:spLocks noGrp="1"/>
          </p:cNvSpPr>
          <p:nvPr>
            <p:ph type="subTitle" idx="1"/>
          </p:nvPr>
        </p:nvSpPr>
        <p:spPr/>
        <p:txBody>
          <a:bodyPr/>
          <a:lstStyle/>
          <a:p>
            <a:r>
              <a:rPr lang="en-US" i="1" dirty="0"/>
              <a:t>A. Base-to-emitter resistance of approximately 6 to 7 ohms</a:t>
            </a:r>
          </a:p>
          <a:p>
            <a:r>
              <a:rPr lang="en-US" i="1" dirty="0"/>
              <a:t>B. Base-to-emitter resistance of approximately 0.6 to 0.7 ohms</a:t>
            </a:r>
          </a:p>
          <a:p>
            <a:r>
              <a:rPr lang="en-US" i="1" dirty="0"/>
              <a:t>C. Base-to-emitter voltage of approximately 6 to 7 volts</a:t>
            </a:r>
          </a:p>
          <a:p>
            <a:r>
              <a:rPr lang="en-US" i="1" dirty="0"/>
              <a:t>D. Base-to-emitter voltage of approximately 0.6 to 0.7 volts</a:t>
            </a:r>
          </a:p>
        </p:txBody>
      </p:sp>
      <p:sp>
        <p:nvSpPr>
          <p:cNvPr id="4" name="Slide Number Placeholder 3"/>
          <p:cNvSpPr>
            <a:spLocks noGrp="1"/>
          </p:cNvSpPr>
          <p:nvPr>
            <p:ph type="sldNum" sz="quarter" idx="12"/>
          </p:nvPr>
        </p:nvSpPr>
        <p:spPr/>
        <p:txBody>
          <a:bodyPr/>
          <a:lstStyle/>
          <a:p>
            <a:fld id="{5A2483EB-AB9C-40AC-9AA1-C2AD9590A9DB}" type="slidenum">
              <a:rPr lang="en-US" smtClean="0"/>
              <a:t>17</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69145156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E6F07  </a:t>
            </a:r>
            <a:r>
              <a:rPr lang="en-US" dirty="0" smtClean="0">
                <a:latin typeface="Arial Black" panose="020B0A04020102020204" pitchFamily="34" charset="0"/>
              </a:rPr>
              <a:t>  What </a:t>
            </a:r>
            <a:r>
              <a:rPr lang="en-US" dirty="0">
                <a:latin typeface="Arial Black" panose="020B0A04020102020204" pitchFamily="34" charset="0"/>
              </a:rPr>
              <a:t>is a solid state relay?</a:t>
            </a:r>
          </a:p>
        </p:txBody>
      </p:sp>
      <p:sp>
        <p:nvSpPr>
          <p:cNvPr id="3" name="Subtitle 2"/>
          <p:cNvSpPr>
            <a:spLocks noGrp="1"/>
          </p:cNvSpPr>
          <p:nvPr>
            <p:ph type="subTitle" idx="1"/>
          </p:nvPr>
        </p:nvSpPr>
        <p:spPr>
          <a:xfrm>
            <a:off x="914400" y="1828800"/>
            <a:ext cx="7543800" cy="4343400"/>
          </a:xfrm>
        </p:spPr>
        <p:txBody>
          <a:bodyPr/>
          <a:lstStyle/>
          <a:p>
            <a:r>
              <a:rPr lang="en-US" i="1" dirty="0"/>
              <a:t>A. A relay using transistors to drive the relay coil</a:t>
            </a:r>
            <a:endParaRPr lang="en-US" dirty="0"/>
          </a:p>
          <a:p>
            <a:r>
              <a:rPr lang="en-US" i="1" dirty="0"/>
              <a:t>B. A device that uses </a:t>
            </a:r>
            <a:r>
              <a:rPr lang="en-US" i="1" dirty="0" smtClean="0"/>
              <a:t>semiconductors </a:t>
            </a:r>
            <a:r>
              <a:rPr lang="en-US" i="1" dirty="0"/>
              <a:t>to implement the functions of an electromechanical relay</a:t>
            </a:r>
            <a:endParaRPr lang="en-US" dirty="0"/>
          </a:p>
          <a:p>
            <a:r>
              <a:rPr lang="en-US" i="1" dirty="0"/>
              <a:t>C. A mechanical relay that latches in the on or off state each time it is pulsed</a:t>
            </a:r>
            <a:endParaRPr lang="en-US" dirty="0"/>
          </a:p>
          <a:p>
            <a:r>
              <a:rPr lang="en-US" i="1" dirty="0"/>
              <a:t>D. A passive delay line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170</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81610397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E6F07  </a:t>
            </a:r>
            <a:r>
              <a:rPr lang="en-US" dirty="0" smtClean="0">
                <a:latin typeface="Arial Black" panose="020B0A04020102020204" pitchFamily="34" charset="0"/>
              </a:rPr>
              <a:t>  What </a:t>
            </a:r>
            <a:r>
              <a:rPr lang="en-US" dirty="0">
                <a:latin typeface="Arial Black" panose="020B0A04020102020204" pitchFamily="34" charset="0"/>
              </a:rPr>
              <a:t>is a solid state relay?</a:t>
            </a:r>
          </a:p>
        </p:txBody>
      </p:sp>
      <p:sp>
        <p:nvSpPr>
          <p:cNvPr id="3" name="Subtitle 2"/>
          <p:cNvSpPr>
            <a:spLocks noGrp="1"/>
          </p:cNvSpPr>
          <p:nvPr>
            <p:ph type="subTitle" idx="1"/>
          </p:nvPr>
        </p:nvSpPr>
        <p:spPr>
          <a:xfrm>
            <a:off x="914400" y="1828800"/>
            <a:ext cx="7543800" cy="4343400"/>
          </a:xfrm>
        </p:spPr>
        <p:txBody>
          <a:bodyPr/>
          <a:lstStyle/>
          <a:p>
            <a:r>
              <a:rPr lang="en-US" i="1" dirty="0"/>
              <a:t>A. A relay using transistors to drive the relay coil</a:t>
            </a:r>
            <a:endParaRPr lang="en-US" dirty="0"/>
          </a:p>
          <a:p>
            <a:r>
              <a:rPr lang="en-US" b="1" i="1" dirty="0">
                <a:solidFill>
                  <a:srgbClr val="FFC000"/>
                </a:solidFill>
              </a:rPr>
              <a:t>B. A device that uses </a:t>
            </a:r>
            <a:r>
              <a:rPr lang="en-US" b="1" i="1" dirty="0" smtClean="0">
                <a:solidFill>
                  <a:srgbClr val="FFC000"/>
                </a:solidFill>
              </a:rPr>
              <a:t>semiconductors </a:t>
            </a:r>
            <a:r>
              <a:rPr lang="en-US" b="1" i="1" dirty="0">
                <a:solidFill>
                  <a:srgbClr val="FFC000"/>
                </a:solidFill>
              </a:rPr>
              <a:t>to implement the functions of an electromechanical relay</a:t>
            </a:r>
            <a:endParaRPr lang="en-US" b="1" dirty="0">
              <a:solidFill>
                <a:srgbClr val="FFC000"/>
              </a:solidFill>
            </a:endParaRPr>
          </a:p>
          <a:p>
            <a:r>
              <a:rPr lang="en-US" i="1" dirty="0"/>
              <a:t>C. A mechanical relay that latches in the on or off state each time it is pulsed</a:t>
            </a:r>
            <a:endParaRPr lang="en-US" dirty="0"/>
          </a:p>
          <a:p>
            <a:r>
              <a:rPr lang="en-US" i="1" dirty="0"/>
              <a:t>D. A passive delay line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171</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45709882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E6F08  </a:t>
            </a:r>
            <a:r>
              <a:rPr lang="en-US" dirty="0" smtClean="0">
                <a:latin typeface="Arial Black" panose="020B0A04020102020204" pitchFamily="34" charset="0"/>
              </a:rPr>
              <a:t>  Why </a:t>
            </a:r>
            <a:r>
              <a:rPr lang="en-US" dirty="0">
                <a:latin typeface="Arial Black" panose="020B0A04020102020204" pitchFamily="34" charset="0"/>
              </a:rPr>
              <a:t>are </a:t>
            </a:r>
            <a:r>
              <a:rPr lang="en-US" dirty="0" err="1">
                <a:latin typeface="Arial Black" panose="020B0A04020102020204" pitchFamily="34" charset="0"/>
              </a:rPr>
              <a:t>optoisolators</a:t>
            </a:r>
            <a:r>
              <a:rPr lang="en-US" dirty="0">
                <a:latin typeface="Arial Black" panose="020B0A04020102020204" pitchFamily="34" charset="0"/>
              </a:rPr>
              <a:t> often used in conjunction with solid state circuits when switching </a:t>
            </a:r>
            <a:r>
              <a:rPr lang="en-US" dirty="0" smtClean="0">
                <a:latin typeface="Arial Black" panose="020B0A04020102020204" pitchFamily="34" charset="0"/>
              </a:rPr>
              <a:t>120VAC</a:t>
            </a:r>
            <a:r>
              <a:rPr lang="en-US" dirty="0">
                <a:latin typeface="Arial Black" panose="020B0A04020102020204" pitchFamily="34" charset="0"/>
              </a:rPr>
              <a:t>? </a:t>
            </a:r>
          </a:p>
        </p:txBody>
      </p:sp>
      <p:sp>
        <p:nvSpPr>
          <p:cNvPr id="3" name="Subtitle 2"/>
          <p:cNvSpPr>
            <a:spLocks noGrp="1"/>
          </p:cNvSpPr>
          <p:nvPr>
            <p:ph type="subTitle" idx="1"/>
          </p:nvPr>
        </p:nvSpPr>
        <p:spPr>
          <a:xfrm>
            <a:off x="762000" y="1981200"/>
            <a:ext cx="7772400" cy="4191000"/>
          </a:xfrm>
        </p:spPr>
        <p:txBody>
          <a:bodyPr>
            <a:normAutofit/>
          </a:bodyPr>
          <a:lstStyle/>
          <a:p>
            <a:r>
              <a:rPr lang="en-US" i="1" dirty="0"/>
              <a:t>A. </a:t>
            </a:r>
            <a:r>
              <a:rPr lang="en-US" i="1" dirty="0" err="1"/>
              <a:t>Optoisolators</a:t>
            </a:r>
            <a:r>
              <a:rPr lang="en-US" i="1" dirty="0"/>
              <a:t> provide a low impedance link between a control circuit and a power circuit</a:t>
            </a:r>
            <a:endParaRPr lang="en-US" dirty="0"/>
          </a:p>
          <a:p>
            <a:r>
              <a:rPr lang="en-US" i="1" dirty="0"/>
              <a:t>B. </a:t>
            </a:r>
            <a:r>
              <a:rPr lang="en-US" i="1" dirty="0" err="1"/>
              <a:t>Optoisolators</a:t>
            </a:r>
            <a:r>
              <a:rPr lang="en-US" i="1" dirty="0"/>
              <a:t> provide impedance matching between the control circuit and power circuit</a:t>
            </a:r>
            <a:endParaRPr lang="en-US" dirty="0"/>
          </a:p>
          <a:p>
            <a:r>
              <a:rPr lang="en-US" i="1" dirty="0"/>
              <a:t>C. </a:t>
            </a:r>
            <a:r>
              <a:rPr lang="en-US" i="1" dirty="0" err="1"/>
              <a:t>Optoisolators</a:t>
            </a:r>
            <a:r>
              <a:rPr lang="en-US" i="1" dirty="0"/>
              <a:t> provide a very high degree of electrical isolation between a control circuit and the circuit being switched</a:t>
            </a:r>
            <a:endParaRPr lang="en-US" dirty="0"/>
          </a:p>
          <a:p>
            <a:r>
              <a:rPr lang="en-US" i="1" dirty="0"/>
              <a:t>D. </a:t>
            </a:r>
            <a:r>
              <a:rPr lang="en-US" i="1" dirty="0" err="1"/>
              <a:t>Optoisolators</a:t>
            </a:r>
            <a:r>
              <a:rPr lang="en-US" i="1" dirty="0"/>
              <a:t> eliminate the effects of reflected light in the control circuit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172</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73425015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E6F08  </a:t>
            </a:r>
            <a:r>
              <a:rPr lang="en-US" dirty="0" smtClean="0">
                <a:latin typeface="Arial Black" panose="020B0A04020102020204" pitchFamily="34" charset="0"/>
              </a:rPr>
              <a:t>  Why </a:t>
            </a:r>
            <a:r>
              <a:rPr lang="en-US" dirty="0">
                <a:latin typeface="Arial Black" panose="020B0A04020102020204" pitchFamily="34" charset="0"/>
              </a:rPr>
              <a:t>are </a:t>
            </a:r>
            <a:r>
              <a:rPr lang="en-US" dirty="0" err="1">
                <a:latin typeface="Arial Black" panose="020B0A04020102020204" pitchFamily="34" charset="0"/>
              </a:rPr>
              <a:t>optoisolators</a:t>
            </a:r>
            <a:r>
              <a:rPr lang="en-US" dirty="0">
                <a:latin typeface="Arial Black" panose="020B0A04020102020204" pitchFamily="34" charset="0"/>
              </a:rPr>
              <a:t> often used in conjunction with solid state circuits when switching </a:t>
            </a:r>
            <a:r>
              <a:rPr lang="en-US" dirty="0" smtClean="0">
                <a:latin typeface="Arial Black" panose="020B0A04020102020204" pitchFamily="34" charset="0"/>
              </a:rPr>
              <a:t>120VAC</a:t>
            </a:r>
            <a:r>
              <a:rPr lang="en-US" dirty="0">
                <a:latin typeface="Arial Black" panose="020B0A04020102020204" pitchFamily="34" charset="0"/>
              </a:rPr>
              <a:t>? </a:t>
            </a:r>
          </a:p>
        </p:txBody>
      </p:sp>
      <p:sp>
        <p:nvSpPr>
          <p:cNvPr id="3" name="Subtitle 2"/>
          <p:cNvSpPr>
            <a:spLocks noGrp="1"/>
          </p:cNvSpPr>
          <p:nvPr>
            <p:ph type="subTitle" idx="1"/>
          </p:nvPr>
        </p:nvSpPr>
        <p:spPr>
          <a:xfrm>
            <a:off x="762000" y="1981200"/>
            <a:ext cx="7772400" cy="4191000"/>
          </a:xfrm>
        </p:spPr>
        <p:txBody>
          <a:bodyPr>
            <a:normAutofit/>
          </a:bodyPr>
          <a:lstStyle/>
          <a:p>
            <a:r>
              <a:rPr lang="en-US" i="1" dirty="0"/>
              <a:t>A. </a:t>
            </a:r>
            <a:r>
              <a:rPr lang="en-US" i="1" dirty="0" err="1"/>
              <a:t>Optoisolators</a:t>
            </a:r>
            <a:r>
              <a:rPr lang="en-US" i="1" dirty="0"/>
              <a:t> provide a low impedance link between a control circuit and a power circuit</a:t>
            </a:r>
            <a:endParaRPr lang="en-US" dirty="0"/>
          </a:p>
          <a:p>
            <a:r>
              <a:rPr lang="en-US" i="1" dirty="0"/>
              <a:t>B. </a:t>
            </a:r>
            <a:r>
              <a:rPr lang="en-US" i="1" dirty="0" err="1"/>
              <a:t>Optoisolators</a:t>
            </a:r>
            <a:r>
              <a:rPr lang="en-US" i="1" dirty="0"/>
              <a:t> provide impedance matching between the control circuit and power circuit</a:t>
            </a:r>
            <a:endParaRPr lang="en-US" dirty="0"/>
          </a:p>
          <a:p>
            <a:r>
              <a:rPr lang="en-US" b="1" i="1" dirty="0">
                <a:solidFill>
                  <a:srgbClr val="FFC000"/>
                </a:solidFill>
              </a:rPr>
              <a:t>C. </a:t>
            </a:r>
            <a:r>
              <a:rPr lang="en-US" b="1" i="1" dirty="0" err="1">
                <a:solidFill>
                  <a:srgbClr val="FFC000"/>
                </a:solidFill>
              </a:rPr>
              <a:t>Optoisolators</a:t>
            </a:r>
            <a:r>
              <a:rPr lang="en-US" b="1" i="1" dirty="0">
                <a:solidFill>
                  <a:srgbClr val="FFC000"/>
                </a:solidFill>
              </a:rPr>
              <a:t> provide a very high degree of electrical isolation between a control circuit and the circuit being switched</a:t>
            </a:r>
            <a:endParaRPr lang="en-US" b="1" dirty="0">
              <a:solidFill>
                <a:srgbClr val="FFC000"/>
              </a:solidFill>
            </a:endParaRPr>
          </a:p>
          <a:p>
            <a:r>
              <a:rPr lang="en-US" i="1" dirty="0"/>
              <a:t>D. </a:t>
            </a:r>
            <a:r>
              <a:rPr lang="en-US" i="1" dirty="0" err="1"/>
              <a:t>Optoisolators</a:t>
            </a:r>
            <a:r>
              <a:rPr lang="en-US" i="1" dirty="0"/>
              <a:t> eliminate the effects of reflected light in the control circuit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173</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74831296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382000" cy="1470025"/>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E6F09  </a:t>
            </a:r>
            <a:r>
              <a:rPr lang="en-US" dirty="0" smtClean="0">
                <a:latin typeface="Arial Black" panose="020B0A04020102020204" pitchFamily="34" charset="0"/>
              </a:rPr>
              <a:t>  What </a:t>
            </a:r>
            <a:r>
              <a:rPr lang="en-US" dirty="0">
                <a:latin typeface="Arial Black" panose="020B0A04020102020204" pitchFamily="34" charset="0"/>
              </a:rPr>
              <a:t>is the efficiency of a photovoltaic cell?</a:t>
            </a:r>
          </a:p>
        </p:txBody>
      </p:sp>
      <p:sp>
        <p:nvSpPr>
          <p:cNvPr id="3" name="Subtitle 2"/>
          <p:cNvSpPr>
            <a:spLocks noGrp="1"/>
          </p:cNvSpPr>
          <p:nvPr>
            <p:ph type="subTitle" idx="1"/>
          </p:nvPr>
        </p:nvSpPr>
        <p:spPr>
          <a:xfrm>
            <a:off x="1143000" y="1600200"/>
            <a:ext cx="6858000" cy="4572000"/>
          </a:xfrm>
        </p:spPr>
        <p:txBody>
          <a:bodyPr/>
          <a:lstStyle/>
          <a:p>
            <a:endParaRPr lang="en-US" i="1" dirty="0" smtClean="0"/>
          </a:p>
          <a:p>
            <a:r>
              <a:rPr lang="en-US" i="1" dirty="0" smtClean="0"/>
              <a:t>A</a:t>
            </a:r>
            <a:r>
              <a:rPr lang="en-US" i="1" dirty="0"/>
              <a:t>. The output RF power divided by the input </a:t>
            </a:r>
            <a:r>
              <a:rPr lang="en-US" i="1" dirty="0" smtClean="0"/>
              <a:t>DC </a:t>
            </a:r>
            <a:r>
              <a:rPr lang="en-US" i="1" dirty="0"/>
              <a:t>power</a:t>
            </a:r>
            <a:endParaRPr lang="en-US" dirty="0"/>
          </a:p>
          <a:p>
            <a:r>
              <a:rPr lang="en-US" i="1" dirty="0"/>
              <a:t>B. The effective payback period</a:t>
            </a:r>
            <a:endParaRPr lang="en-US" dirty="0"/>
          </a:p>
          <a:p>
            <a:r>
              <a:rPr lang="en-US" i="1" dirty="0"/>
              <a:t>C. The open-circuit voltage divided by the short-circuit current under full illumination</a:t>
            </a:r>
            <a:endParaRPr lang="en-US" dirty="0"/>
          </a:p>
          <a:p>
            <a:r>
              <a:rPr lang="en-US" i="1" dirty="0"/>
              <a:t>D. The relative fraction of light that is converted to current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174</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6524794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382000" cy="1470025"/>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E6F09  </a:t>
            </a:r>
            <a:r>
              <a:rPr lang="en-US" dirty="0" smtClean="0">
                <a:latin typeface="Arial Black" panose="020B0A04020102020204" pitchFamily="34" charset="0"/>
              </a:rPr>
              <a:t>  What </a:t>
            </a:r>
            <a:r>
              <a:rPr lang="en-US" dirty="0">
                <a:latin typeface="Arial Black" panose="020B0A04020102020204" pitchFamily="34" charset="0"/>
              </a:rPr>
              <a:t>is the efficiency of a photovoltaic cell?</a:t>
            </a:r>
          </a:p>
        </p:txBody>
      </p:sp>
      <p:sp>
        <p:nvSpPr>
          <p:cNvPr id="3" name="Subtitle 2"/>
          <p:cNvSpPr>
            <a:spLocks noGrp="1"/>
          </p:cNvSpPr>
          <p:nvPr>
            <p:ph type="subTitle" idx="1"/>
          </p:nvPr>
        </p:nvSpPr>
        <p:spPr>
          <a:xfrm>
            <a:off x="1143000" y="1600200"/>
            <a:ext cx="6858000" cy="4572000"/>
          </a:xfrm>
        </p:spPr>
        <p:txBody>
          <a:bodyPr/>
          <a:lstStyle/>
          <a:p>
            <a:endParaRPr lang="en-US" i="1" dirty="0" smtClean="0"/>
          </a:p>
          <a:p>
            <a:r>
              <a:rPr lang="en-US" i="1" dirty="0" smtClean="0"/>
              <a:t>A</a:t>
            </a:r>
            <a:r>
              <a:rPr lang="en-US" i="1" dirty="0"/>
              <a:t>. The output RF power divided by the input </a:t>
            </a:r>
            <a:r>
              <a:rPr lang="en-US" i="1" dirty="0" smtClean="0"/>
              <a:t>DC power</a:t>
            </a:r>
            <a:endParaRPr lang="en-US" dirty="0"/>
          </a:p>
          <a:p>
            <a:r>
              <a:rPr lang="en-US" i="1" dirty="0"/>
              <a:t>B. The effective payback period</a:t>
            </a:r>
            <a:endParaRPr lang="en-US" dirty="0"/>
          </a:p>
          <a:p>
            <a:r>
              <a:rPr lang="en-US" i="1" dirty="0"/>
              <a:t>C. The open-circuit voltage divided by the short-circuit current under full illumination</a:t>
            </a:r>
            <a:endParaRPr lang="en-US" dirty="0"/>
          </a:p>
          <a:p>
            <a:r>
              <a:rPr lang="en-US" sz="2800" b="1" i="1" dirty="0">
                <a:solidFill>
                  <a:srgbClr val="FFC000"/>
                </a:solidFill>
              </a:rPr>
              <a:t>D. The relative fraction of light that is converted to current</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175</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64564992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E6F10  </a:t>
            </a:r>
            <a:r>
              <a:rPr lang="en-US" dirty="0" smtClean="0">
                <a:latin typeface="Arial Black" panose="020B0A04020102020204" pitchFamily="34" charset="0"/>
              </a:rPr>
              <a:t>  What </a:t>
            </a:r>
            <a:r>
              <a:rPr lang="en-US" dirty="0">
                <a:latin typeface="Arial Black" panose="020B0A04020102020204" pitchFamily="34" charset="0"/>
              </a:rPr>
              <a:t>is the most common type of photovoltaic cell used for electrical power generation?</a:t>
            </a:r>
          </a:p>
        </p:txBody>
      </p:sp>
      <p:sp>
        <p:nvSpPr>
          <p:cNvPr id="3" name="Subtitle 2"/>
          <p:cNvSpPr>
            <a:spLocks noGrp="1"/>
          </p:cNvSpPr>
          <p:nvPr>
            <p:ph type="subTitle" idx="1"/>
          </p:nvPr>
        </p:nvSpPr>
        <p:spPr/>
        <p:txBody>
          <a:bodyPr/>
          <a:lstStyle/>
          <a:p>
            <a:r>
              <a:rPr lang="en-US" i="1" dirty="0"/>
              <a:t>A. Selenium</a:t>
            </a:r>
            <a:endParaRPr lang="en-US" dirty="0"/>
          </a:p>
          <a:p>
            <a:r>
              <a:rPr lang="en-US" i="1" dirty="0"/>
              <a:t>B. Silicon</a:t>
            </a:r>
            <a:endParaRPr lang="en-US" dirty="0"/>
          </a:p>
          <a:p>
            <a:r>
              <a:rPr lang="en-US" i="1" dirty="0"/>
              <a:t>C. Cadmium Sulfide</a:t>
            </a:r>
            <a:endParaRPr lang="en-US" dirty="0"/>
          </a:p>
          <a:p>
            <a:r>
              <a:rPr lang="en-US" i="1" dirty="0"/>
              <a:t>D. Copper oxide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176</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47199282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E6F10  </a:t>
            </a:r>
            <a:r>
              <a:rPr lang="en-US" dirty="0" smtClean="0">
                <a:latin typeface="Arial Black" panose="020B0A04020102020204" pitchFamily="34" charset="0"/>
              </a:rPr>
              <a:t>  What </a:t>
            </a:r>
            <a:r>
              <a:rPr lang="en-US" dirty="0">
                <a:latin typeface="Arial Black" panose="020B0A04020102020204" pitchFamily="34" charset="0"/>
              </a:rPr>
              <a:t>is the most common type of photovoltaic cell used for electrical power generation?</a:t>
            </a:r>
          </a:p>
        </p:txBody>
      </p:sp>
      <p:sp>
        <p:nvSpPr>
          <p:cNvPr id="3" name="Subtitle 2"/>
          <p:cNvSpPr>
            <a:spLocks noGrp="1"/>
          </p:cNvSpPr>
          <p:nvPr>
            <p:ph type="subTitle" idx="1"/>
          </p:nvPr>
        </p:nvSpPr>
        <p:spPr/>
        <p:txBody>
          <a:bodyPr/>
          <a:lstStyle/>
          <a:p>
            <a:r>
              <a:rPr lang="en-US" i="1" dirty="0"/>
              <a:t>A. Selenium</a:t>
            </a:r>
            <a:endParaRPr lang="en-US" dirty="0"/>
          </a:p>
          <a:p>
            <a:r>
              <a:rPr lang="en-US" sz="2800" b="1" i="1" dirty="0">
                <a:solidFill>
                  <a:srgbClr val="FFC000"/>
                </a:solidFill>
              </a:rPr>
              <a:t>B. Silicon</a:t>
            </a:r>
            <a:endParaRPr lang="en-US" sz="2800" b="1" dirty="0">
              <a:solidFill>
                <a:srgbClr val="FFC000"/>
              </a:solidFill>
            </a:endParaRPr>
          </a:p>
          <a:p>
            <a:r>
              <a:rPr lang="en-US" i="1" dirty="0"/>
              <a:t>C. Cadmium Sulfide</a:t>
            </a:r>
            <a:endParaRPr lang="en-US" dirty="0"/>
          </a:p>
          <a:p>
            <a:r>
              <a:rPr lang="en-US" i="1" dirty="0"/>
              <a:t>D. Copper oxide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177</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75984234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752600"/>
          </a:xfrm>
        </p:spPr>
        <p:txBody>
          <a:bodyPr>
            <a:normAutofit fontScale="90000"/>
          </a:bodyPr>
          <a:lstStyle/>
          <a:p>
            <a:r>
              <a:rPr lang="de-DE" dirty="0">
                <a:latin typeface="Arial Black" panose="020B0A04020102020204" pitchFamily="34" charset="0"/>
              </a:rPr>
              <a:t> </a:t>
            </a: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E6F11    What </a:t>
            </a:r>
            <a:r>
              <a:rPr lang="en-US" dirty="0">
                <a:latin typeface="Arial Black" panose="020B0A04020102020204" pitchFamily="34" charset="0"/>
              </a:rPr>
              <a:t>is the approximate open-circuit voltage produced by a fully-illuminated silicon photovoltaic cell?</a:t>
            </a:r>
          </a:p>
        </p:txBody>
      </p:sp>
      <p:sp>
        <p:nvSpPr>
          <p:cNvPr id="3" name="Subtitle 2"/>
          <p:cNvSpPr>
            <a:spLocks noGrp="1"/>
          </p:cNvSpPr>
          <p:nvPr>
            <p:ph type="subTitle" idx="1"/>
          </p:nvPr>
        </p:nvSpPr>
        <p:spPr/>
        <p:txBody>
          <a:bodyPr/>
          <a:lstStyle/>
          <a:p>
            <a:r>
              <a:rPr lang="en-US" i="1" dirty="0"/>
              <a:t>A. 0.1 V</a:t>
            </a:r>
            <a:endParaRPr lang="en-US" dirty="0"/>
          </a:p>
          <a:p>
            <a:r>
              <a:rPr lang="en-US" i="1" dirty="0"/>
              <a:t>B. 0.5 V</a:t>
            </a:r>
            <a:endParaRPr lang="en-US" dirty="0"/>
          </a:p>
          <a:p>
            <a:r>
              <a:rPr lang="en-US" i="1" dirty="0"/>
              <a:t>C. 1.5 V</a:t>
            </a:r>
            <a:endParaRPr lang="en-US" dirty="0"/>
          </a:p>
          <a:p>
            <a:r>
              <a:rPr lang="en-US" i="1" dirty="0"/>
              <a:t>D. 12 V</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178</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54947545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752600"/>
          </a:xfrm>
        </p:spPr>
        <p:txBody>
          <a:bodyPr>
            <a:normAutofit fontScale="90000"/>
          </a:bodyPr>
          <a:lstStyle/>
          <a:p>
            <a:r>
              <a:rPr lang="de-DE" dirty="0">
                <a:latin typeface="Arial Black" panose="020B0A04020102020204" pitchFamily="34" charset="0"/>
              </a:rPr>
              <a:t> </a:t>
            </a: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E6F11    What </a:t>
            </a:r>
            <a:r>
              <a:rPr lang="en-US" dirty="0">
                <a:latin typeface="Arial Black" panose="020B0A04020102020204" pitchFamily="34" charset="0"/>
              </a:rPr>
              <a:t>is the approximate open-circuit voltage produced by a fully-illuminated silicon photovoltaic cell?</a:t>
            </a:r>
          </a:p>
        </p:txBody>
      </p:sp>
      <p:sp>
        <p:nvSpPr>
          <p:cNvPr id="3" name="Subtitle 2"/>
          <p:cNvSpPr>
            <a:spLocks noGrp="1"/>
          </p:cNvSpPr>
          <p:nvPr>
            <p:ph type="subTitle" idx="1"/>
          </p:nvPr>
        </p:nvSpPr>
        <p:spPr/>
        <p:txBody>
          <a:bodyPr/>
          <a:lstStyle/>
          <a:p>
            <a:r>
              <a:rPr lang="en-US" i="1" dirty="0"/>
              <a:t>A. 0.1 V</a:t>
            </a:r>
            <a:endParaRPr lang="en-US" dirty="0"/>
          </a:p>
          <a:p>
            <a:r>
              <a:rPr lang="en-US" sz="2800" b="1" i="1" dirty="0">
                <a:solidFill>
                  <a:srgbClr val="FFC000"/>
                </a:solidFill>
              </a:rPr>
              <a:t>B. 0.5 V</a:t>
            </a:r>
            <a:endParaRPr lang="en-US" sz="2800" b="1" dirty="0">
              <a:solidFill>
                <a:srgbClr val="FFC000"/>
              </a:solidFill>
            </a:endParaRPr>
          </a:p>
          <a:p>
            <a:r>
              <a:rPr lang="en-US" i="1" dirty="0"/>
              <a:t>C. 1.5 V</a:t>
            </a:r>
            <a:endParaRPr lang="en-US" dirty="0"/>
          </a:p>
          <a:p>
            <a:r>
              <a:rPr lang="en-US" i="1" dirty="0"/>
              <a:t>D. 12 V</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179</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463897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E6A07    Which </a:t>
            </a:r>
            <a:r>
              <a:rPr lang="en-US" dirty="0">
                <a:latin typeface="Arial Black" panose="020B0A04020102020204" pitchFamily="34" charset="0"/>
              </a:rPr>
              <a:t>of the following indicates that a silicon NPN junction transistor is biased on?</a:t>
            </a:r>
          </a:p>
        </p:txBody>
      </p:sp>
      <p:sp>
        <p:nvSpPr>
          <p:cNvPr id="3" name="Subtitle 2"/>
          <p:cNvSpPr>
            <a:spLocks noGrp="1"/>
          </p:cNvSpPr>
          <p:nvPr>
            <p:ph type="subTitle" idx="1"/>
          </p:nvPr>
        </p:nvSpPr>
        <p:spPr/>
        <p:txBody>
          <a:bodyPr/>
          <a:lstStyle/>
          <a:p>
            <a:r>
              <a:rPr lang="en-US" i="1" dirty="0"/>
              <a:t>A. Base-to-emitter resistance of approximately 6 to 7 ohms</a:t>
            </a:r>
          </a:p>
          <a:p>
            <a:r>
              <a:rPr lang="en-US" i="1" dirty="0"/>
              <a:t>B. Base-to-emitter resistance of approximately 0.6 to 0.7 ohms</a:t>
            </a:r>
          </a:p>
          <a:p>
            <a:r>
              <a:rPr lang="en-US" i="1" dirty="0"/>
              <a:t>C. Base-to-emitter voltage of approximately 6 to 7 volts</a:t>
            </a:r>
          </a:p>
          <a:p>
            <a:r>
              <a:rPr lang="en-US" sz="2800" i="1" dirty="0">
                <a:solidFill>
                  <a:srgbClr val="FFC000"/>
                </a:solidFill>
              </a:rPr>
              <a:t>D. Base-to-emitter voltage of approximately 0.6 to 0.7 volts</a:t>
            </a:r>
          </a:p>
        </p:txBody>
      </p:sp>
      <p:sp>
        <p:nvSpPr>
          <p:cNvPr id="4" name="Slide Number Placeholder 3"/>
          <p:cNvSpPr>
            <a:spLocks noGrp="1"/>
          </p:cNvSpPr>
          <p:nvPr>
            <p:ph type="sldNum" sz="quarter" idx="12"/>
          </p:nvPr>
        </p:nvSpPr>
        <p:spPr/>
        <p:txBody>
          <a:bodyPr/>
          <a:lstStyle/>
          <a:p>
            <a:fld id="{5A2483EB-AB9C-40AC-9AA1-C2AD9590A9DB}" type="slidenum">
              <a:rPr lang="en-US" smtClean="0"/>
              <a:t>18</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4946050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de-DE" dirty="0">
                <a:latin typeface="Arial Black" panose="020B0A04020102020204" pitchFamily="34" charset="0"/>
              </a:rPr>
              <a:t> </a:t>
            </a: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E6F12    What </a:t>
            </a:r>
            <a:r>
              <a:rPr lang="en-US" dirty="0">
                <a:latin typeface="Arial Black" panose="020B0A04020102020204" pitchFamily="34" charset="0"/>
              </a:rPr>
              <a:t>absorbs the energy from light falling on a photovoltaic cell?</a:t>
            </a:r>
          </a:p>
        </p:txBody>
      </p:sp>
      <p:sp>
        <p:nvSpPr>
          <p:cNvPr id="3" name="Subtitle 2"/>
          <p:cNvSpPr>
            <a:spLocks noGrp="1"/>
          </p:cNvSpPr>
          <p:nvPr>
            <p:ph type="subTitle" idx="1"/>
          </p:nvPr>
        </p:nvSpPr>
        <p:spPr/>
        <p:txBody>
          <a:bodyPr/>
          <a:lstStyle/>
          <a:p>
            <a:r>
              <a:rPr lang="en-US" i="1" dirty="0"/>
              <a:t>A. Protons</a:t>
            </a:r>
            <a:endParaRPr lang="en-US" dirty="0"/>
          </a:p>
          <a:p>
            <a:r>
              <a:rPr lang="en-US" i="1" dirty="0"/>
              <a:t>B. Photons</a:t>
            </a:r>
            <a:endParaRPr lang="en-US" dirty="0"/>
          </a:p>
          <a:p>
            <a:r>
              <a:rPr lang="en-US" i="1" dirty="0"/>
              <a:t>C. Electrons</a:t>
            </a:r>
            <a:endParaRPr lang="en-US" dirty="0"/>
          </a:p>
          <a:p>
            <a:r>
              <a:rPr lang="en-US" i="1" dirty="0"/>
              <a:t>D. Holes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180</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105660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de-DE" dirty="0">
                <a:latin typeface="Arial Black" panose="020B0A04020102020204" pitchFamily="34" charset="0"/>
              </a:rPr>
              <a:t> </a:t>
            </a: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E6F12    What </a:t>
            </a:r>
            <a:r>
              <a:rPr lang="en-US" dirty="0">
                <a:latin typeface="Arial Black" panose="020B0A04020102020204" pitchFamily="34" charset="0"/>
              </a:rPr>
              <a:t>absorbs the energy from light falling on a photovoltaic cell?</a:t>
            </a:r>
          </a:p>
        </p:txBody>
      </p:sp>
      <p:sp>
        <p:nvSpPr>
          <p:cNvPr id="3" name="Subtitle 2"/>
          <p:cNvSpPr>
            <a:spLocks noGrp="1"/>
          </p:cNvSpPr>
          <p:nvPr>
            <p:ph type="subTitle" idx="1"/>
          </p:nvPr>
        </p:nvSpPr>
        <p:spPr/>
        <p:txBody>
          <a:bodyPr/>
          <a:lstStyle/>
          <a:p>
            <a:r>
              <a:rPr lang="en-US" i="1" dirty="0"/>
              <a:t>A. Protons</a:t>
            </a:r>
            <a:endParaRPr lang="en-US" dirty="0"/>
          </a:p>
          <a:p>
            <a:r>
              <a:rPr lang="en-US" i="1" dirty="0"/>
              <a:t>B. Photons</a:t>
            </a:r>
            <a:endParaRPr lang="en-US" dirty="0"/>
          </a:p>
          <a:p>
            <a:r>
              <a:rPr lang="en-US" sz="2800" b="1" i="1" dirty="0">
                <a:solidFill>
                  <a:srgbClr val="FFC000"/>
                </a:solidFill>
              </a:rPr>
              <a:t>C. Electrons</a:t>
            </a:r>
            <a:endParaRPr lang="en-US" sz="2800" b="1" dirty="0">
              <a:solidFill>
                <a:srgbClr val="FFC000"/>
              </a:solidFill>
            </a:endParaRPr>
          </a:p>
          <a:p>
            <a:r>
              <a:rPr lang="en-US" i="1" dirty="0"/>
              <a:t>D. Holes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181</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83717715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E6F13     What </a:t>
            </a:r>
            <a:r>
              <a:rPr lang="en-US" dirty="0">
                <a:latin typeface="Arial Black" panose="020B0A04020102020204" pitchFamily="34" charset="0"/>
              </a:rPr>
              <a:t>is a liquid crystal display (LCD)?</a:t>
            </a:r>
          </a:p>
        </p:txBody>
      </p:sp>
      <p:sp>
        <p:nvSpPr>
          <p:cNvPr id="3" name="Subtitle 2"/>
          <p:cNvSpPr>
            <a:spLocks noGrp="1"/>
          </p:cNvSpPr>
          <p:nvPr>
            <p:ph type="subTitle" idx="1"/>
          </p:nvPr>
        </p:nvSpPr>
        <p:spPr>
          <a:xfrm>
            <a:off x="990600" y="1981200"/>
            <a:ext cx="6400800" cy="3657600"/>
          </a:xfrm>
        </p:spPr>
        <p:txBody>
          <a:bodyPr>
            <a:normAutofit lnSpcReduction="10000"/>
          </a:bodyPr>
          <a:lstStyle/>
          <a:p>
            <a:r>
              <a:rPr lang="en-US" i="1" dirty="0"/>
              <a:t>A. A modern replacement for a quartz crystal oscillator which displays its fundamental frequency</a:t>
            </a:r>
          </a:p>
          <a:p>
            <a:r>
              <a:rPr lang="en-US" i="1" dirty="0"/>
              <a:t>B. A display utilizing a crystalline liquid and polarizing filters which becomes opaque when voltage is applied</a:t>
            </a:r>
          </a:p>
          <a:p>
            <a:r>
              <a:rPr lang="en-US" i="1" dirty="0"/>
              <a:t>C. A frequency-determining unit for a transmitter or receiver</a:t>
            </a:r>
          </a:p>
          <a:p>
            <a:r>
              <a:rPr lang="en-US" i="1" dirty="0"/>
              <a:t>D. A display that uses a glowing liquid to remain brightly lit in dim light</a:t>
            </a:r>
          </a:p>
        </p:txBody>
      </p:sp>
      <p:sp>
        <p:nvSpPr>
          <p:cNvPr id="4" name="Slide Number Placeholder 3"/>
          <p:cNvSpPr>
            <a:spLocks noGrp="1"/>
          </p:cNvSpPr>
          <p:nvPr>
            <p:ph type="sldNum" sz="quarter" idx="12"/>
          </p:nvPr>
        </p:nvSpPr>
        <p:spPr/>
        <p:txBody>
          <a:bodyPr/>
          <a:lstStyle/>
          <a:p>
            <a:fld id="{5A2483EB-AB9C-40AC-9AA1-C2AD9590A9DB}" type="slidenum">
              <a:rPr lang="en-US" smtClean="0"/>
              <a:t>182</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73506102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E6F13     What </a:t>
            </a:r>
            <a:r>
              <a:rPr lang="en-US" dirty="0">
                <a:latin typeface="Arial Black" panose="020B0A04020102020204" pitchFamily="34" charset="0"/>
              </a:rPr>
              <a:t>is a liquid crystal display (LCD)?</a:t>
            </a:r>
          </a:p>
        </p:txBody>
      </p:sp>
      <p:sp>
        <p:nvSpPr>
          <p:cNvPr id="3" name="Subtitle 2"/>
          <p:cNvSpPr>
            <a:spLocks noGrp="1"/>
          </p:cNvSpPr>
          <p:nvPr>
            <p:ph type="subTitle" idx="1"/>
          </p:nvPr>
        </p:nvSpPr>
        <p:spPr>
          <a:xfrm>
            <a:off x="990600" y="1981200"/>
            <a:ext cx="6400800" cy="3657600"/>
          </a:xfrm>
        </p:spPr>
        <p:txBody>
          <a:bodyPr>
            <a:normAutofit fontScale="92500" lnSpcReduction="20000"/>
          </a:bodyPr>
          <a:lstStyle/>
          <a:p>
            <a:r>
              <a:rPr lang="en-US" i="1" dirty="0"/>
              <a:t>A. A modern replacement for a quartz crystal oscillator which displays its fundamental frequency</a:t>
            </a:r>
          </a:p>
          <a:p>
            <a:r>
              <a:rPr lang="en-US" sz="2800" b="1" i="1" dirty="0">
                <a:solidFill>
                  <a:srgbClr val="FFFF00"/>
                </a:solidFill>
              </a:rPr>
              <a:t>B. A display utilizing a crystalline liquid and polarizing filters which becomes opaque when voltage is applied</a:t>
            </a:r>
          </a:p>
          <a:p>
            <a:r>
              <a:rPr lang="en-US" i="1" dirty="0"/>
              <a:t>C. A frequency-determining unit for a transmitter or receiver</a:t>
            </a:r>
          </a:p>
          <a:p>
            <a:r>
              <a:rPr lang="en-US" i="1" dirty="0"/>
              <a:t>D. A display that uses a glowing liquid to remain brightly lit in dim light</a:t>
            </a:r>
          </a:p>
        </p:txBody>
      </p:sp>
      <p:sp>
        <p:nvSpPr>
          <p:cNvPr id="4" name="Slide Number Placeholder 3"/>
          <p:cNvSpPr>
            <a:spLocks noGrp="1"/>
          </p:cNvSpPr>
          <p:nvPr>
            <p:ph type="sldNum" sz="quarter" idx="12"/>
          </p:nvPr>
        </p:nvSpPr>
        <p:spPr/>
        <p:txBody>
          <a:bodyPr/>
          <a:lstStyle/>
          <a:p>
            <a:fld id="{5A2483EB-AB9C-40AC-9AA1-C2AD9590A9DB}" type="slidenum">
              <a:rPr lang="en-US" smtClean="0"/>
              <a:t>183</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416009098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E6F14     Which </a:t>
            </a:r>
            <a:r>
              <a:rPr lang="en-US" dirty="0">
                <a:latin typeface="Arial Black" panose="020B0A04020102020204" pitchFamily="34" charset="0"/>
              </a:rPr>
              <a:t>of the following is true of LCD displays?</a:t>
            </a:r>
          </a:p>
        </p:txBody>
      </p:sp>
      <p:sp>
        <p:nvSpPr>
          <p:cNvPr id="3" name="Subtitle 2"/>
          <p:cNvSpPr>
            <a:spLocks noGrp="1"/>
          </p:cNvSpPr>
          <p:nvPr>
            <p:ph type="subTitle" idx="1"/>
          </p:nvPr>
        </p:nvSpPr>
        <p:spPr>
          <a:xfrm>
            <a:off x="990600" y="2133600"/>
            <a:ext cx="6400800" cy="3657600"/>
          </a:xfrm>
        </p:spPr>
        <p:txBody>
          <a:bodyPr/>
          <a:lstStyle/>
          <a:p>
            <a:r>
              <a:rPr lang="en-US" i="1" dirty="0"/>
              <a:t>A. They are hard to view in high ambient light conditions</a:t>
            </a:r>
          </a:p>
          <a:p>
            <a:r>
              <a:rPr lang="en-US" i="1" dirty="0"/>
              <a:t>B. They may be hard view through polarized lenses</a:t>
            </a:r>
          </a:p>
          <a:p>
            <a:r>
              <a:rPr lang="en-US" i="1" dirty="0"/>
              <a:t>C. They only display alphanumeric symbols</a:t>
            </a:r>
          </a:p>
          <a:p>
            <a:r>
              <a:rPr lang="en-US" i="1" dirty="0"/>
              <a:t>D. All of these choices are correct</a:t>
            </a:r>
          </a:p>
        </p:txBody>
      </p:sp>
      <p:sp>
        <p:nvSpPr>
          <p:cNvPr id="4" name="Slide Number Placeholder 3"/>
          <p:cNvSpPr>
            <a:spLocks noGrp="1"/>
          </p:cNvSpPr>
          <p:nvPr>
            <p:ph type="sldNum" sz="quarter" idx="12"/>
          </p:nvPr>
        </p:nvSpPr>
        <p:spPr/>
        <p:txBody>
          <a:bodyPr/>
          <a:lstStyle/>
          <a:p>
            <a:fld id="{5A2483EB-AB9C-40AC-9AA1-C2AD9590A9DB}" type="slidenum">
              <a:rPr lang="en-US" smtClean="0"/>
              <a:t>184</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73506102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E6F14     Which </a:t>
            </a:r>
            <a:r>
              <a:rPr lang="en-US" dirty="0">
                <a:latin typeface="Arial Black" panose="020B0A04020102020204" pitchFamily="34" charset="0"/>
              </a:rPr>
              <a:t>of the following is true of LCD displays?</a:t>
            </a:r>
          </a:p>
        </p:txBody>
      </p:sp>
      <p:sp>
        <p:nvSpPr>
          <p:cNvPr id="3" name="Subtitle 2"/>
          <p:cNvSpPr>
            <a:spLocks noGrp="1"/>
          </p:cNvSpPr>
          <p:nvPr>
            <p:ph type="subTitle" idx="1"/>
          </p:nvPr>
        </p:nvSpPr>
        <p:spPr>
          <a:xfrm>
            <a:off x="990600" y="2133600"/>
            <a:ext cx="6400800" cy="3657600"/>
          </a:xfrm>
        </p:spPr>
        <p:txBody>
          <a:bodyPr/>
          <a:lstStyle/>
          <a:p>
            <a:r>
              <a:rPr lang="en-US" i="1" dirty="0"/>
              <a:t>A. They are hard to view in high ambient light conditions</a:t>
            </a:r>
          </a:p>
          <a:p>
            <a:r>
              <a:rPr lang="en-US" sz="2800" i="1" dirty="0">
                <a:solidFill>
                  <a:srgbClr val="FFC000"/>
                </a:solidFill>
              </a:rPr>
              <a:t>B. They may be hard view through polarized lenses</a:t>
            </a:r>
          </a:p>
          <a:p>
            <a:r>
              <a:rPr lang="en-US" i="1" dirty="0"/>
              <a:t>C. They only display alphanumeric symbols</a:t>
            </a:r>
          </a:p>
          <a:p>
            <a:r>
              <a:rPr lang="en-US" i="1" dirty="0"/>
              <a:t>D. All of these choices are correct</a:t>
            </a:r>
          </a:p>
        </p:txBody>
      </p:sp>
      <p:sp>
        <p:nvSpPr>
          <p:cNvPr id="4" name="Slide Number Placeholder 3"/>
          <p:cNvSpPr>
            <a:spLocks noGrp="1"/>
          </p:cNvSpPr>
          <p:nvPr>
            <p:ph type="sldNum" sz="quarter" idx="12"/>
          </p:nvPr>
        </p:nvSpPr>
        <p:spPr/>
        <p:txBody>
          <a:bodyPr/>
          <a:lstStyle/>
          <a:p>
            <a:fld id="{5A2483EB-AB9C-40AC-9AA1-C2AD9590A9DB}" type="slidenum">
              <a:rPr lang="en-US" smtClean="0"/>
              <a:t>185</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82718187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3048000"/>
          </a:xfrm>
        </p:spPr>
        <p:txBody>
          <a:bodyPr/>
          <a:lstStyle/>
          <a:p>
            <a:r>
              <a:rPr lang="en-US" dirty="0" smtClean="0">
                <a:latin typeface="Arial Black" panose="020B0A04020102020204" pitchFamily="34" charset="0"/>
              </a:rPr>
              <a:t>End of</a:t>
            </a:r>
            <a:br>
              <a:rPr lang="en-US" dirty="0" smtClean="0">
                <a:latin typeface="Arial Black" panose="020B0A04020102020204" pitchFamily="34" charset="0"/>
              </a:rPr>
            </a:br>
            <a:r>
              <a:rPr lang="en-US" dirty="0" smtClean="0">
                <a:latin typeface="Arial Black" panose="020B0A04020102020204" pitchFamily="34" charset="0"/>
              </a:rPr>
              <a:t>SUBELEMENT </a:t>
            </a:r>
            <a:r>
              <a:rPr lang="en-US" dirty="0">
                <a:latin typeface="Arial Black" panose="020B0A04020102020204" pitchFamily="34" charset="0"/>
              </a:rPr>
              <a:t>E6 </a:t>
            </a:r>
          </a:p>
        </p:txBody>
      </p:sp>
      <p:sp>
        <p:nvSpPr>
          <p:cNvPr id="3" name="Subtitle 2"/>
          <p:cNvSpPr>
            <a:spLocks noGrp="1"/>
          </p:cNvSpPr>
          <p:nvPr>
            <p:ph type="subTitle" idx="1"/>
          </p:nvPr>
        </p:nvSpPr>
        <p:spPr>
          <a:xfrm>
            <a:off x="1371600" y="3581400"/>
            <a:ext cx="6400800" cy="2590800"/>
          </a:xfrm>
        </p:spPr>
        <p:txBody>
          <a:bodyPr/>
          <a:lstStyle/>
          <a:p>
            <a:pPr algn="ctr"/>
            <a:r>
              <a:rPr lang="en-US" dirty="0"/>
              <a:t>CIRCUIT COMPONENTS </a:t>
            </a:r>
            <a:endParaRPr lang="en-US" dirty="0" smtClean="0"/>
          </a:p>
          <a:p>
            <a:pPr algn="ctr"/>
            <a:endParaRPr lang="en-US" dirty="0"/>
          </a:p>
          <a:p>
            <a:pPr algn="ctr"/>
            <a:endParaRPr lang="en-US" dirty="0" smtClean="0"/>
          </a:p>
        </p:txBody>
      </p:sp>
      <p:sp>
        <p:nvSpPr>
          <p:cNvPr id="4" name="Footer Placeholder 3"/>
          <p:cNvSpPr>
            <a:spLocks noGrp="1"/>
          </p:cNvSpPr>
          <p:nvPr>
            <p:ph type="ftr" sz="quarter" idx="13"/>
          </p:nvPr>
        </p:nvSpPr>
        <p:spPr/>
        <p:txBody>
          <a:bodyPr/>
          <a:lstStyle/>
          <a:p>
            <a:r>
              <a:rPr lang="en-US" smtClean="0"/>
              <a:t>Circuit Components</a:t>
            </a:r>
            <a:endParaRPr lang="en-US"/>
          </a:p>
        </p:txBody>
      </p:sp>
      <p:sp>
        <p:nvSpPr>
          <p:cNvPr id="5" name="Slide Number Placeholder 4"/>
          <p:cNvSpPr>
            <a:spLocks noGrp="1"/>
          </p:cNvSpPr>
          <p:nvPr>
            <p:ph type="sldNum" sz="quarter" idx="12"/>
          </p:nvPr>
        </p:nvSpPr>
        <p:spPr/>
        <p:txBody>
          <a:bodyPr/>
          <a:lstStyle/>
          <a:p>
            <a:fld id="{5A2483EB-AB9C-40AC-9AA1-C2AD9590A9DB}" type="slidenum">
              <a:rPr lang="en-US" smtClean="0"/>
              <a:t>186</a:t>
            </a:fld>
            <a:endParaRPr lang="en-US"/>
          </a:p>
        </p:txBody>
      </p:sp>
    </p:spTree>
    <p:extLst>
      <p:ext uri="{BB962C8B-B14F-4D97-AF65-F5344CB8AC3E}">
        <p14:creationId xmlns:p14="http://schemas.microsoft.com/office/powerpoint/2010/main" val="1303240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534400" cy="1752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E6A08    What </a:t>
            </a:r>
            <a:r>
              <a:rPr lang="en-US" dirty="0">
                <a:latin typeface="Arial Black" panose="020B0A04020102020204" pitchFamily="34" charset="0"/>
              </a:rPr>
              <a:t>term indicates the frequency at which the grounded-base current gain of a transistor has decreased to 0.7 of the gain obtainable at 1 kHz?</a:t>
            </a:r>
          </a:p>
        </p:txBody>
      </p:sp>
      <p:sp>
        <p:nvSpPr>
          <p:cNvPr id="3" name="Subtitle 2"/>
          <p:cNvSpPr>
            <a:spLocks noGrp="1"/>
          </p:cNvSpPr>
          <p:nvPr>
            <p:ph type="subTitle" idx="1"/>
          </p:nvPr>
        </p:nvSpPr>
        <p:spPr/>
        <p:txBody>
          <a:bodyPr/>
          <a:lstStyle/>
          <a:p>
            <a:r>
              <a:rPr lang="en-US" i="1" dirty="0"/>
              <a:t>A. Corner frequency</a:t>
            </a:r>
            <a:endParaRPr lang="en-US" dirty="0"/>
          </a:p>
          <a:p>
            <a:r>
              <a:rPr lang="en-US" i="1" dirty="0"/>
              <a:t>B. Alpha rejection frequency</a:t>
            </a:r>
            <a:endParaRPr lang="en-US" dirty="0"/>
          </a:p>
          <a:p>
            <a:r>
              <a:rPr lang="en-US" i="1" dirty="0"/>
              <a:t>C. Beta cutoff frequency</a:t>
            </a:r>
            <a:endParaRPr lang="en-US" dirty="0"/>
          </a:p>
          <a:p>
            <a:r>
              <a:rPr lang="en-US" i="1" dirty="0"/>
              <a:t>D. Alpha cutoff frequency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19</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545235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382000" cy="5867400"/>
          </a:xfrm>
        </p:spPr>
        <p:txBody>
          <a:bodyPr>
            <a:normAutofit fontScale="77500" lnSpcReduction="20000"/>
          </a:bodyPr>
          <a:lstStyle/>
          <a:p>
            <a:r>
              <a:rPr lang="en-US" sz="2600" b="1" dirty="0">
                <a:solidFill>
                  <a:srgbClr val="FFC000"/>
                </a:solidFill>
              </a:rPr>
              <a:t>E6A Semiconductor materials and devices: </a:t>
            </a:r>
            <a:r>
              <a:rPr lang="en-US" dirty="0"/>
              <a:t>semiconductor materials germanium, silicon, P-type, N-type; transistor types: NPN, PNP, junction, field-effect transistors: enhancement mode; depletion mode; MOS; CMOS; N-channel; P-channel</a:t>
            </a:r>
          </a:p>
          <a:p>
            <a:r>
              <a:rPr lang="en-US" dirty="0"/>
              <a:t> </a:t>
            </a:r>
          </a:p>
          <a:p>
            <a:r>
              <a:rPr lang="en-US" sz="2600" b="1" dirty="0">
                <a:solidFill>
                  <a:srgbClr val="FFC000"/>
                </a:solidFill>
              </a:rPr>
              <a:t>E6B Semiconductor diodes</a:t>
            </a:r>
          </a:p>
          <a:p>
            <a:r>
              <a:rPr lang="en-US" dirty="0"/>
              <a:t> </a:t>
            </a:r>
          </a:p>
          <a:p>
            <a:r>
              <a:rPr lang="en-US" sz="2600" b="1" dirty="0">
                <a:solidFill>
                  <a:srgbClr val="FFC000"/>
                </a:solidFill>
              </a:rPr>
              <a:t>E6C Integrated circuits: </a:t>
            </a:r>
            <a:r>
              <a:rPr lang="en-US" dirty="0"/>
              <a:t>TTL digital integrated circuits; CMOS digital integrated circuits; gates</a:t>
            </a:r>
          </a:p>
          <a:p>
            <a:r>
              <a:rPr lang="en-US" dirty="0"/>
              <a:t> </a:t>
            </a:r>
          </a:p>
          <a:p>
            <a:r>
              <a:rPr lang="en-US" sz="2600" b="1" dirty="0">
                <a:solidFill>
                  <a:srgbClr val="FFC000"/>
                </a:solidFill>
              </a:rPr>
              <a:t>E6D Optical devices and </a:t>
            </a:r>
            <a:r>
              <a:rPr lang="en-US" sz="2600" b="1" dirty="0" err="1">
                <a:solidFill>
                  <a:srgbClr val="FFC000"/>
                </a:solidFill>
              </a:rPr>
              <a:t>toroids</a:t>
            </a:r>
            <a:r>
              <a:rPr lang="en-US" sz="2600" b="1" dirty="0">
                <a:solidFill>
                  <a:srgbClr val="FFC000"/>
                </a:solidFill>
              </a:rPr>
              <a:t>: </a:t>
            </a:r>
            <a:r>
              <a:rPr lang="en-US" dirty="0"/>
              <a:t>cathode-ray tube devices; charge-coupled devices (CCDs); liquid crystal displays (LCDs); </a:t>
            </a:r>
            <a:r>
              <a:rPr lang="en-US" dirty="0" err="1"/>
              <a:t>toroids</a:t>
            </a:r>
            <a:r>
              <a:rPr lang="en-US" dirty="0"/>
              <a:t>: permeability, core material, selecting, winding</a:t>
            </a:r>
          </a:p>
          <a:p>
            <a:r>
              <a:rPr lang="en-US" dirty="0"/>
              <a:t> </a:t>
            </a:r>
          </a:p>
          <a:p>
            <a:r>
              <a:rPr lang="en-US" sz="2600" b="1" dirty="0">
                <a:solidFill>
                  <a:srgbClr val="FFC000"/>
                </a:solidFill>
              </a:rPr>
              <a:t>E6E Piezoelectric crystals and MMICs: </a:t>
            </a:r>
            <a:r>
              <a:rPr lang="en-US" dirty="0"/>
              <a:t>quartz crystals; crystal oscillators and filters; monolithic amplifiers</a:t>
            </a:r>
          </a:p>
          <a:p>
            <a:r>
              <a:rPr lang="en-US" dirty="0"/>
              <a:t> </a:t>
            </a:r>
          </a:p>
          <a:p>
            <a:r>
              <a:rPr lang="en-US" dirty="0"/>
              <a:t> </a:t>
            </a:r>
          </a:p>
          <a:p>
            <a:r>
              <a:rPr lang="en-US" sz="2600" b="1" dirty="0">
                <a:solidFill>
                  <a:srgbClr val="FFC000"/>
                </a:solidFill>
              </a:rPr>
              <a:t>E6F Optical components and power systems: </a:t>
            </a:r>
            <a:r>
              <a:rPr lang="en-US" dirty="0"/>
              <a:t>photoconductive principles and effects, photovoltaic systems, optical couplers, optical sensors, and </a:t>
            </a:r>
            <a:r>
              <a:rPr lang="en-US" dirty="0" err="1"/>
              <a:t>optoisolators</a:t>
            </a:r>
            <a:endParaRPr lang="en-US" dirty="0"/>
          </a:p>
          <a:p>
            <a:endParaRPr lang="en-US" dirty="0"/>
          </a:p>
        </p:txBody>
      </p:sp>
      <p:sp>
        <p:nvSpPr>
          <p:cNvPr id="4" name="Footer Placeholder 3"/>
          <p:cNvSpPr>
            <a:spLocks noGrp="1"/>
          </p:cNvSpPr>
          <p:nvPr>
            <p:ph type="ftr" sz="quarter" idx="13"/>
          </p:nvPr>
        </p:nvSpPr>
        <p:spPr/>
        <p:txBody>
          <a:bodyPr/>
          <a:lstStyle/>
          <a:p>
            <a:r>
              <a:rPr lang="en-US" smtClean="0"/>
              <a:t>Circuit Components</a:t>
            </a:r>
            <a:endParaRPr lang="en-US"/>
          </a:p>
        </p:txBody>
      </p:sp>
      <p:sp>
        <p:nvSpPr>
          <p:cNvPr id="5" name="Slide Number Placeholder 4"/>
          <p:cNvSpPr>
            <a:spLocks noGrp="1"/>
          </p:cNvSpPr>
          <p:nvPr>
            <p:ph type="sldNum" sz="quarter" idx="12"/>
          </p:nvPr>
        </p:nvSpPr>
        <p:spPr/>
        <p:txBody>
          <a:bodyPr/>
          <a:lstStyle/>
          <a:p>
            <a:fld id="{5A2483EB-AB9C-40AC-9AA1-C2AD9590A9DB}" type="slidenum">
              <a:rPr lang="en-US" smtClean="0"/>
              <a:t>2</a:t>
            </a:fld>
            <a:endParaRPr lang="en-US"/>
          </a:p>
        </p:txBody>
      </p:sp>
    </p:spTree>
    <p:extLst>
      <p:ext uri="{BB962C8B-B14F-4D97-AF65-F5344CB8AC3E}">
        <p14:creationId xmlns:p14="http://schemas.microsoft.com/office/powerpoint/2010/main" val="2104769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534400" cy="1752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E6A08    What </a:t>
            </a:r>
            <a:r>
              <a:rPr lang="en-US" dirty="0">
                <a:latin typeface="Arial Black" panose="020B0A04020102020204" pitchFamily="34" charset="0"/>
              </a:rPr>
              <a:t>term indicates the frequency at which the grounded-base current gain of a transistor has decreased to 0.7 of the gain obtainable at 1 kHz?</a:t>
            </a:r>
          </a:p>
        </p:txBody>
      </p:sp>
      <p:sp>
        <p:nvSpPr>
          <p:cNvPr id="3" name="Subtitle 2"/>
          <p:cNvSpPr>
            <a:spLocks noGrp="1"/>
          </p:cNvSpPr>
          <p:nvPr>
            <p:ph type="subTitle" idx="1"/>
          </p:nvPr>
        </p:nvSpPr>
        <p:spPr/>
        <p:txBody>
          <a:bodyPr/>
          <a:lstStyle/>
          <a:p>
            <a:r>
              <a:rPr lang="en-US" i="1" dirty="0"/>
              <a:t>A. Corner frequency</a:t>
            </a:r>
            <a:endParaRPr lang="en-US" dirty="0"/>
          </a:p>
          <a:p>
            <a:r>
              <a:rPr lang="en-US" i="1" dirty="0"/>
              <a:t>B. Alpha rejection frequency</a:t>
            </a:r>
            <a:endParaRPr lang="en-US" dirty="0"/>
          </a:p>
          <a:p>
            <a:r>
              <a:rPr lang="en-US" i="1" dirty="0"/>
              <a:t>C. Beta cutoff frequency</a:t>
            </a:r>
            <a:endParaRPr lang="en-US" dirty="0"/>
          </a:p>
          <a:p>
            <a:r>
              <a:rPr lang="en-US" sz="2800" b="1" i="1" dirty="0">
                <a:solidFill>
                  <a:srgbClr val="FFC000"/>
                </a:solidFill>
              </a:rPr>
              <a:t>D. Alpha cutoff frequency</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20</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530716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E6A09  </a:t>
            </a:r>
            <a:r>
              <a:rPr lang="en-US" dirty="0" smtClean="0">
                <a:latin typeface="Arial Black" panose="020B0A04020102020204" pitchFamily="34" charset="0"/>
              </a:rPr>
              <a:t>  What </a:t>
            </a:r>
            <a:r>
              <a:rPr lang="en-US" dirty="0">
                <a:latin typeface="Arial Black" panose="020B0A04020102020204" pitchFamily="34" charset="0"/>
              </a:rPr>
              <a:t>is a depletion-mode FET?</a:t>
            </a:r>
          </a:p>
        </p:txBody>
      </p:sp>
      <p:sp>
        <p:nvSpPr>
          <p:cNvPr id="3" name="Subtitle 2"/>
          <p:cNvSpPr>
            <a:spLocks noGrp="1"/>
          </p:cNvSpPr>
          <p:nvPr>
            <p:ph type="subTitle" idx="1"/>
          </p:nvPr>
        </p:nvSpPr>
        <p:spPr>
          <a:xfrm>
            <a:off x="1143000" y="1676400"/>
            <a:ext cx="6629400" cy="4495800"/>
          </a:xfrm>
        </p:spPr>
        <p:txBody>
          <a:bodyPr/>
          <a:lstStyle/>
          <a:p>
            <a:r>
              <a:rPr lang="en-US" i="1" dirty="0"/>
              <a:t>A. An FET that exhibits a current flow between source and drain when no gate voltage is applied</a:t>
            </a:r>
            <a:endParaRPr lang="en-US" dirty="0"/>
          </a:p>
          <a:p>
            <a:r>
              <a:rPr lang="en-US" i="1" dirty="0"/>
              <a:t>B. An FET that has no current flow between source and drain when no gate voltage is applied</a:t>
            </a:r>
            <a:endParaRPr lang="en-US" dirty="0"/>
          </a:p>
          <a:p>
            <a:r>
              <a:rPr lang="en-US" i="1" dirty="0"/>
              <a:t>C. Any FET without a channel</a:t>
            </a:r>
            <a:endParaRPr lang="en-US" dirty="0"/>
          </a:p>
          <a:p>
            <a:r>
              <a:rPr lang="en-US" i="1" dirty="0"/>
              <a:t>D. Any FET for which holes are the majority carriers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21</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498588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t>
            </a:r>
            <a:br>
              <a:rPr lang="en-US" dirty="0" smtClean="0">
                <a:latin typeface="Arial Black" panose="020B0A04020102020204" pitchFamily="34" charset="0"/>
              </a:rPr>
            </a:br>
            <a:r>
              <a:rPr lang="en-US" dirty="0" smtClean="0">
                <a:latin typeface="Arial Black" panose="020B0A04020102020204" pitchFamily="34" charset="0"/>
              </a:rPr>
              <a:t>E6A09    What is a depletion-mode FET?</a:t>
            </a:r>
            <a:endParaRPr lang="en-US" dirty="0">
              <a:latin typeface="Arial Black" panose="020B0A04020102020204" pitchFamily="34" charset="0"/>
            </a:endParaRPr>
          </a:p>
        </p:txBody>
      </p:sp>
      <p:sp>
        <p:nvSpPr>
          <p:cNvPr id="3" name="Subtitle 2"/>
          <p:cNvSpPr>
            <a:spLocks noGrp="1"/>
          </p:cNvSpPr>
          <p:nvPr>
            <p:ph type="subTitle" idx="1"/>
          </p:nvPr>
        </p:nvSpPr>
        <p:spPr>
          <a:xfrm>
            <a:off x="1143000" y="1676400"/>
            <a:ext cx="6629400" cy="4495800"/>
          </a:xfrm>
        </p:spPr>
        <p:txBody>
          <a:bodyPr/>
          <a:lstStyle/>
          <a:p>
            <a:r>
              <a:rPr lang="en-US" sz="2800" b="1" i="1" dirty="0">
                <a:solidFill>
                  <a:srgbClr val="FFC000"/>
                </a:solidFill>
              </a:rPr>
              <a:t>A. An FET that exhibits a current flow between source and drain when no gate voltage is applied</a:t>
            </a:r>
            <a:endParaRPr lang="en-US" sz="2800" b="1" dirty="0">
              <a:solidFill>
                <a:srgbClr val="FFC000"/>
              </a:solidFill>
            </a:endParaRPr>
          </a:p>
          <a:p>
            <a:r>
              <a:rPr lang="en-US" i="1" dirty="0"/>
              <a:t>B. An FET that has no current flow between source and drain when no gate voltage is applied</a:t>
            </a:r>
            <a:endParaRPr lang="en-US" dirty="0"/>
          </a:p>
          <a:p>
            <a:r>
              <a:rPr lang="en-US" i="1" dirty="0"/>
              <a:t>C. Any FET without a channel</a:t>
            </a:r>
            <a:endParaRPr lang="en-US" dirty="0"/>
          </a:p>
          <a:p>
            <a:r>
              <a:rPr lang="en-US" i="1" dirty="0"/>
              <a:t>D. Any FET for which holes are the majority carriers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22</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276046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E6A10  </a:t>
            </a:r>
            <a:r>
              <a:rPr lang="en-US" dirty="0" smtClean="0">
                <a:latin typeface="Arial Black" panose="020B0A04020102020204" pitchFamily="34" charset="0"/>
              </a:rPr>
              <a:t>  In </a:t>
            </a:r>
            <a:r>
              <a:rPr lang="en-US" dirty="0">
                <a:latin typeface="Arial Black" panose="020B0A04020102020204" pitchFamily="34" charset="0"/>
              </a:rPr>
              <a:t>Figure E6-2, what is the schematic symbol for an N-channel dual-gate MOSFET?</a:t>
            </a:r>
          </a:p>
        </p:txBody>
      </p:sp>
      <p:sp>
        <p:nvSpPr>
          <p:cNvPr id="3" name="Subtitle 2"/>
          <p:cNvSpPr>
            <a:spLocks noGrp="1"/>
          </p:cNvSpPr>
          <p:nvPr>
            <p:ph type="subTitle" idx="1"/>
          </p:nvPr>
        </p:nvSpPr>
        <p:spPr/>
        <p:txBody>
          <a:bodyPr/>
          <a:lstStyle/>
          <a:p>
            <a:r>
              <a:rPr lang="en-US" i="1" dirty="0"/>
              <a:t>A. 2</a:t>
            </a:r>
            <a:endParaRPr lang="en-US" dirty="0"/>
          </a:p>
          <a:p>
            <a:r>
              <a:rPr lang="en-US" i="1" dirty="0"/>
              <a:t>B. 4</a:t>
            </a:r>
            <a:endParaRPr lang="en-US" dirty="0"/>
          </a:p>
          <a:p>
            <a:r>
              <a:rPr lang="en-US" i="1" dirty="0"/>
              <a:t>C. 5</a:t>
            </a:r>
            <a:endParaRPr lang="en-US" dirty="0"/>
          </a:p>
          <a:p>
            <a:r>
              <a:rPr lang="en-US" i="1" dirty="0"/>
              <a:t>D. 6</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23</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9412" t="21385" r="47451" b="34398"/>
          <a:stretch/>
        </p:blipFill>
        <p:spPr>
          <a:xfrm>
            <a:off x="4572000" y="2590800"/>
            <a:ext cx="3944470" cy="2832847"/>
          </a:xfrm>
          <a:prstGeom prst="rect">
            <a:avLst/>
          </a:prstGeom>
        </p:spPr>
      </p:pic>
    </p:spTree>
    <p:extLst>
      <p:ext uri="{BB962C8B-B14F-4D97-AF65-F5344CB8AC3E}">
        <p14:creationId xmlns:p14="http://schemas.microsoft.com/office/powerpoint/2010/main" val="1588233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E6A10  </a:t>
            </a:r>
            <a:r>
              <a:rPr lang="en-US" dirty="0" smtClean="0">
                <a:latin typeface="Arial Black" panose="020B0A04020102020204" pitchFamily="34" charset="0"/>
              </a:rPr>
              <a:t>  In </a:t>
            </a:r>
            <a:r>
              <a:rPr lang="en-US" dirty="0">
                <a:latin typeface="Arial Black" panose="020B0A04020102020204" pitchFamily="34" charset="0"/>
              </a:rPr>
              <a:t>Figure E6-2, what is the schematic symbol for an N-channel dual-gate MOSFET?</a:t>
            </a:r>
          </a:p>
        </p:txBody>
      </p:sp>
      <p:sp>
        <p:nvSpPr>
          <p:cNvPr id="3" name="Subtitle 2"/>
          <p:cNvSpPr>
            <a:spLocks noGrp="1"/>
          </p:cNvSpPr>
          <p:nvPr>
            <p:ph type="subTitle" idx="1"/>
          </p:nvPr>
        </p:nvSpPr>
        <p:spPr/>
        <p:txBody>
          <a:bodyPr/>
          <a:lstStyle/>
          <a:p>
            <a:r>
              <a:rPr lang="en-US" i="1" dirty="0"/>
              <a:t>A. 2</a:t>
            </a:r>
            <a:endParaRPr lang="en-US" dirty="0"/>
          </a:p>
          <a:p>
            <a:r>
              <a:rPr lang="en-US" sz="2800" b="1" i="1" dirty="0">
                <a:solidFill>
                  <a:srgbClr val="FFC000"/>
                </a:solidFill>
              </a:rPr>
              <a:t>B. 4</a:t>
            </a:r>
            <a:endParaRPr lang="en-US" sz="2800" b="1" dirty="0">
              <a:solidFill>
                <a:srgbClr val="FFC000"/>
              </a:solidFill>
            </a:endParaRPr>
          </a:p>
          <a:p>
            <a:r>
              <a:rPr lang="en-US" i="1" dirty="0"/>
              <a:t>C. 5</a:t>
            </a:r>
            <a:endParaRPr lang="en-US" dirty="0"/>
          </a:p>
          <a:p>
            <a:r>
              <a:rPr lang="en-US" i="1" dirty="0"/>
              <a:t>D. 6</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24</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9412" t="21385" r="47451" b="34398"/>
          <a:stretch/>
        </p:blipFill>
        <p:spPr>
          <a:xfrm>
            <a:off x="4572000" y="2590800"/>
            <a:ext cx="3944470" cy="2832847"/>
          </a:xfrm>
          <a:prstGeom prst="rect">
            <a:avLst/>
          </a:prstGeom>
        </p:spPr>
      </p:pic>
    </p:spTree>
    <p:extLst>
      <p:ext uri="{BB962C8B-B14F-4D97-AF65-F5344CB8AC3E}">
        <p14:creationId xmlns:p14="http://schemas.microsoft.com/office/powerpoint/2010/main" val="2688128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E6A11  </a:t>
            </a:r>
            <a:r>
              <a:rPr lang="en-US" dirty="0" smtClean="0">
                <a:latin typeface="Arial Black" panose="020B0A04020102020204" pitchFamily="34" charset="0"/>
              </a:rPr>
              <a:t>  In </a:t>
            </a:r>
            <a:r>
              <a:rPr lang="en-US" dirty="0">
                <a:latin typeface="Arial Black" panose="020B0A04020102020204" pitchFamily="34" charset="0"/>
              </a:rPr>
              <a:t>Figure E6-2, what is the schematic symbol for a P-channel junction FET?</a:t>
            </a:r>
          </a:p>
        </p:txBody>
      </p:sp>
      <p:sp>
        <p:nvSpPr>
          <p:cNvPr id="3" name="Subtitle 2"/>
          <p:cNvSpPr>
            <a:spLocks noGrp="1"/>
          </p:cNvSpPr>
          <p:nvPr>
            <p:ph type="subTitle" idx="1"/>
          </p:nvPr>
        </p:nvSpPr>
        <p:spPr/>
        <p:txBody>
          <a:bodyPr/>
          <a:lstStyle/>
          <a:p>
            <a:r>
              <a:rPr lang="en-US" i="1" dirty="0"/>
              <a:t>A. 1</a:t>
            </a:r>
            <a:endParaRPr lang="en-US" dirty="0"/>
          </a:p>
          <a:p>
            <a:r>
              <a:rPr lang="en-US" i="1" dirty="0"/>
              <a:t>B. 2</a:t>
            </a:r>
            <a:endParaRPr lang="en-US" dirty="0"/>
          </a:p>
          <a:p>
            <a:r>
              <a:rPr lang="en-US" i="1" dirty="0"/>
              <a:t>C. 3</a:t>
            </a:r>
            <a:endParaRPr lang="en-US" dirty="0"/>
          </a:p>
          <a:p>
            <a:r>
              <a:rPr lang="en-US" i="1" dirty="0"/>
              <a:t>D. 6</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25</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9412" t="21385" r="47451" b="34398"/>
          <a:stretch/>
        </p:blipFill>
        <p:spPr>
          <a:xfrm>
            <a:off x="4572000" y="2590800"/>
            <a:ext cx="3944470" cy="2832847"/>
          </a:xfrm>
          <a:prstGeom prst="rect">
            <a:avLst/>
          </a:prstGeom>
        </p:spPr>
      </p:pic>
    </p:spTree>
    <p:extLst>
      <p:ext uri="{BB962C8B-B14F-4D97-AF65-F5344CB8AC3E}">
        <p14:creationId xmlns:p14="http://schemas.microsoft.com/office/powerpoint/2010/main" val="1898744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E6A11  </a:t>
            </a:r>
            <a:r>
              <a:rPr lang="en-US" dirty="0" smtClean="0">
                <a:latin typeface="Arial Black" panose="020B0A04020102020204" pitchFamily="34" charset="0"/>
              </a:rPr>
              <a:t>  In </a:t>
            </a:r>
            <a:r>
              <a:rPr lang="en-US" dirty="0">
                <a:latin typeface="Arial Black" panose="020B0A04020102020204" pitchFamily="34" charset="0"/>
              </a:rPr>
              <a:t>Figure E6-2, what is the schematic </a:t>
            </a:r>
            <a:r>
              <a:rPr lang="en-US" dirty="0" smtClean="0">
                <a:latin typeface="Arial Black" panose="020B0A04020102020204" pitchFamily="34" charset="0"/>
              </a:rPr>
              <a:t>symbol </a:t>
            </a:r>
            <a:r>
              <a:rPr lang="en-US" dirty="0">
                <a:latin typeface="Arial Black" panose="020B0A04020102020204" pitchFamily="34" charset="0"/>
              </a:rPr>
              <a:t>for a P-channel junction FET?</a:t>
            </a:r>
          </a:p>
        </p:txBody>
      </p:sp>
      <p:sp>
        <p:nvSpPr>
          <p:cNvPr id="3" name="Subtitle 2"/>
          <p:cNvSpPr>
            <a:spLocks noGrp="1"/>
          </p:cNvSpPr>
          <p:nvPr>
            <p:ph type="subTitle" idx="1"/>
          </p:nvPr>
        </p:nvSpPr>
        <p:spPr/>
        <p:txBody>
          <a:bodyPr/>
          <a:lstStyle/>
          <a:p>
            <a:r>
              <a:rPr lang="en-US" sz="2800" b="1" i="1" dirty="0">
                <a:solidFill>
                  <a:srgbClr val="FFC000"/>
                </a:solidFill>
              </a:rPr>
              <a:t>A. 1</a:t>
            </a:r>
            <a:endParaRPr lang="en-US" sz="2800" b="1" dirty="0">
              <a:solidFill>
                <a:srgbClr val="FFC000"/>
              </a:solidFill>
            </a:endParaRPr>
          </a:p>
          <a:p>
            <a:r>
              <a:rPr lang="en-US" i="1" dirty="0"/>
              <a:t>B. 2</a:t>
            </a:r>
            <a:endParaRPr lang="en-US" dirty="0"/>
          </a:p>
          <a:p>
            <a:r>
              <a:rPr lang="en-US" i="1" dirty="0"/>
              <a:t>C. 3</a:t>
            </a:r>
            <a:endParaRPr lang="en-US" dirty="0"/>
          </a:p>
          <a:p>
            <a:r>
              <a:rPr lang="en-US" i="1" dirty="0"/>
              <a:t>D. 6</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26</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9412" t="21385" r="47451" b="34398"/>
          <a:stretch/>
        </p:blipFill>
        <p:spPr>
          <a:xfrm>
            <a:off x="4572000" y="2590800"/>
            <a:ext cx="3944470" cy="2832847"/>
          </a:xfrm>
          <a:prstGeom prst="rect">
            <a:avLst/>
          </a:prstGeom>
        </p:spPr>
      </p:pic>
    </p:spTree>
    <p:extLst>
      <p:ext uri="{BB962C8B-B14F-4D97-AF65-F5344CB8AC3E}">
        <p14:creationId xmlns:p14="http://schemas.microsoft.com/office/powerpoint/2010/main" val="224840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t>
            </a:r>
            <a:br>
              <a:rPr lang="en-US" dirty="0" smtClean="0">
                <a:latin typeface="Arial Black" panose="020B0A04020102020204" pitchFamily="34" charset="0"/>
              </a:rPr>
            </a:br>
            <a:r>
              <a:rPr lang="en-US" dirty="0" smtClean="0">
                <a:latin typeface="Arial Black" panose="020B0A04020102020204" pitchFamily="34" charset="0"/>
              </a:rPr>
              <a:t>E6A12    Why do many MOSFET devices have internally connected Zener diodes on the gates?</a:t>
            </a:r>
            <a:endParaRPr lang="en-US" dirty="0">
              <a:latin typeface="Arial Black" panose="020B0A04020102020204" pitchFamily="34" charset="0"/>
            </a:endParaRPr>
          </a:p>
        </p:txBody>
      </p:sp>
      <p:sp>
        <p:nvSpPr>
          <p:cNvPr id="3" name="Subtitle 2"/>
          <p:cNvSpPr>
            <a:spLocks noGrp="1"/>
          </p:cNvSpPr>
          <p:nvPr>
            <p:ph type="subTitle" idx="1"/>
          </p:nvPr>
        </p:nvSpPr>
        <p:spPr>
          <a:xfrm>
            <a:off x="609600" y="1828800"/>
            <a:ext cx="7848600" cy="4343400"/>
          </a:xfrm>
        </p:spPr>
        <p:txBody>
          <a:bodyPr>
            <a:normAutofit/>
          </a:bodyPr>
          <a:lstStyle/>
          <a:p>
            <a:r>
              <a:rPr lang="en-US" i="1" dirty="0"/>
              <a:t>A. To provide a voltage reference for the correct amount of reverse-bias gate voltage</a:t>
            </a:r>
            <a:endParaRPr lang="en-US" dirty="0"/>
          </a:p>
          <a:p>
            <a:r>
              <a:rPr lang="en-US" i="1" dirty="0"/>
              <a:t>B. To protect the substrate from excessive voltages</a:t>
            </a:r>
            <a:endParaRPr lang="en-US" dirty="0"/>
          </a:p>
          <a:p>
            <a:r>
              <a:rPr lang="en-US" i="1" dirty="0"/>
              <a:t>C. To keep the gate voltage within specifications and prevent the device from overheating</a:t>
            </a:r>
            <a:endParaRPr lang="en-US" dirty="0"/>
          </a:p>
          <a:p>
            <a:r>
              <a:rPr lang="en-US" i="1" dirty="0"/>
              <a:t>D. To reduce the chance of the gate insulation being punctured by static discharges or excessive voltages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27</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518982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E6A12  </a:t>
            </a:r>
            <a:r>
              <a:rPr lang="en-US" dirty="0" smtClean="0">
                <a:latin typeface="Arial Black" panose="020B0A04020102020204" pitchFamily="34" charset="0"/>
              </a:rPr>
              <a:t>  Why </a:t>
            </a:r>
            <a:r>
              <a:rPr lang="en-US" dirty="0">
                <a:latin typeface="Arial Black" panose="020B0A04020102020204" pitchFamily="34" charset="0"/>
              </a:rPr>
              <a:t>do many MOSFET devices have internally connected </a:t>
            </a:r>
            <a:r>
              <a:rPr lang="en-US" dirty="0" err="1">
                <a:latin typeface="Arial Black" panose="020B0A04020102020204" pitchFamily="34" charset="0"/>
              </a:rPr>
              <a:t>Zener</a:t>
            </a:r>
            <a:r>
              <a:rPr lang="en-US" dirty="0">
                <a:latin typeface="Arial Black" panose="020B0A04020102020204" pitchFamily="34" charset="0"/>
              </a:rPr>
              <a:t> diodes on the gates?</a:t>
            </a:r>
          </a:p>
        </p:txBody>
      </p:sp>
      <p:sp>
        <p:nvSpPr>
          <p:cNvPr id="3" name="Subtitle 2"/>
          <p:cNvSpPr>
            <a:spLocks noGrp="1"/>
          </p:cNvSpPr>
          <p:nvPr>
            <p:ph type="subTitle" idx="1"/>
          </p:nvPr>
        </p:nvSpPr>
        <p:spPr>
          <a:xfrm>
            <a:off x="609600" y="1828800"/>
            <a:ext cx="7848600" cy="4343400"/>
          </a:xfrm>
        </p:spPr>
        <p:txBody>
          <a:bodyPr>
            <a:normAutofit/>
          </a:bodyPr>
          <a:lstStyle/>
          <a:p>
            <a:r>
              <a:rPr lang="en-US" i="1" dirty="0"/>
              <a:t>A. To provide a voltage reference for the correct amount of reverse-bias gate voltage</a:t>
            </a:r>
            <a:endParaRPr lang="en-US" dirty="0"/>
          </a:p>
          <a:p>
            <a:r>
              <a:rPr lang="en-US" i="1" dirty="0"/>
              <a:t>B. To protect the substrate from excessive voltages</a:t>
            </a:r>
            <a:endParaRPr lang="en-US" dirty="0"/>
          </a:p>
          <a:p>
            <a:r>
              <a:rPr lang="en-US" i="1" dirty="0"/>
              <a:t>C. To keep the gate voltage within specifications and prevent the device from overheating</a:t>
            </a:r>
            <a:endParaRPr lang="en-US" dirty="0"/>
          </a:p>
          <a:p>
            <a:r>
              <a:rPr lang="en-US" sz="2800" b="1" i="1" dirty="0">
                <a:solidFill>
                  <a:srgbClr val="FFC000"/>
                </a:solidFill>
              </a:rPr>
              <a:t>D. To reduce the chance of the gate insulation being punctured by static discharges or excessive voltages</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28</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884633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E6A13  </a:t>
            </a:r>
            <a:r>
              <a:rPr lang="en-US" dirty="0" smtClean="0">
                <a:latin typeface="Arial Black" panose="020B0A04020102020204" pitchFamily="34" charset="0"/>
              </a:rPr>
              <a:t>  What </a:t>
            </a:r>
            <a:r>
              <a:rPr lang="en-US" dirty="0">
                <a:latin typeface="Arial Black" panose="020B0A04020102020204" pitchFamily="34" charset="0"/>
              </a:rPr>
              <a:t>do the initials CMOS stand for?</a:t>
            </a:r>
          </a:p>
        </p:txBody>
      </p:sp>
      <p:sp>
        <p:nvSpPr>
          <p:cNvPr id="3" name="Subtitle 2"/>
          <p:cNvSpPr>
            <a:spLocks noGrp="1"/>
          </p:cNvSpPr>
          <p:nvPr>
            <p:ph type="subTitle" idx="1"/>
          </p:nvPr>
        </p:nvSpPr>
        <p:spPr>
          <a:xfrm>
            <a:off x="914400" y="2057400"/>
            <a:ext cx="8001000" cy="4114800"/>
          </a:xfrm>
        </p:spPr>
        <p:txBody>
          <a:bodyPr/>
          <a:lstStyle/>
          <a:p>
            <a:r>
              <a:rPr lang="en-US" i="1" dirty="0"/>
              <a:t>A. Common Mode Oscillating System</a:t>
            </a:r>
            <a:endParaRPr lang="en-US" dirty="0"/>
          </a:p>
          <a:p>
            <a:r>
              <a:rPr lang="en-US" i="1" dirty="0"/>
              <a:t>B. Complementary Mica-Oxide Silicon</a:t>
            </a:r>
            <a:endParaRPr lang="en-US" dirty="0"/>
          </a:p>
          <a:p>
            <a:r>
              <a:rPr lang="en-US" i="1" dirty="0"/>
              <a:t>C. Complementary Metal-Oxide Semiconductor</a:t>
            </a:r>
            <a:endParaRPr lang="en-US" dirty="0"/>
          </a:p>
          <a:p>
            <a:r>
              <a:rPr lang="en-US" i="1" dirty="0"/>
              <a:t>D. Common Mode Organic Silicon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29</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34927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E6A Semiconductor materials and devices</a:t>
            </a:r>
          </a:p>
        </p:txBody>
      </p:sp>
      <p:sp>
        <p:nvSpPr>
          <p:cNvPr id="3" name="Subtitle 2"/>
          <p:cNvSpPr>
            <a:spLocks noGrp="1"/>
          </p:cNvSpPr>
          <p:nvPr>
            <p:ph type="subTitle" idx="1"/>
          </p:nvPr>
        </p:nvSpPr>
        <p:spPr/>
        <p:txBody>
          <a:bodyPr/>
          <a:lstStyle/>
          <a:p>
            <a:pPr algn="ctr"/>
            <a:r>
              <a:rPr lang="en-US" dirty="0"/>
              <a:t>semiconductor materials; germanium, silicon, P-type, N-type; transistor types: NPN, PNP, junction, field-effect transistors: enhancement mode; depletion mode; MOS; CMOS; N-channel; P-channel</a:t>
            </a:r>
          </a:p>
        </p:txBody>
      </p:sp>
      <p:sp>
        <p:nvSpPr>
          <p:cNvPr id="4" name="Slide Number Placeholder 3"/>
          <p:cNvSpPr>
            <a:spLocks noGrp="1"/>
          </p:cNvSpPr>
          <p:nvPr>
            <p:ph type="sldNum" sz="quarter" idx="12"/>
          </p:nvPr>
        </p:nvSpPr>
        <p:spPr/>
        <p:txBody>
          <a:bodyPr/>
          <a:lstStyle/>
          <a:p>
            <a:fld id="{5A2483EB-AB9C-40AC-9AA1-C2AD9590A9DB}" type="slidenum">
              <a:rPr lang="en-US" smtClean="0"/>
              <a:t>3</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750224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E6A13  </a:t>
            </a:r>
            <a:r>
              <a:rPr lang="en-US" dirty="0" smtClean="0">
                <a:latin typeface="Arial Black" panose="020B0A04020102020204" pitchFamily="34" charset="0"/>
              </a:rPr>
              <a:t>  What </a:t>
            </a:r>
            <a:r>
              <a:rPr lang="en-US" dirty="0">
                <a:latin typeface="Arial Black" panose="020B0A04020102020204" pitchFamily="34" charset="0"/>
              </a:rPr>
              <a:t>do the initials CMOS stand for?</a:t>
            </a:r>
          </a:p>
        </p:txBody>
      </p:sp>
      <p:sp>
        <p:nvSpPr>
          <p:cNvPr id="3" name="Subtitle 2"/>
          <p:cNvSpPr>
            <a:spLocks noGrp="1"/>
          </p:cNvSpPr>
          <p:nvPr>
            <p:ph type="subTitle" idx="1"/>
          </p:nvPr>
        </p:nvSpPr>
        <p:spPr>
          <a:xfrm>
            <a:off x="914400" y="2057400"/>
            <a:ext cx="8001000" cy="4114800"/>
          </a:xfrm>
        </p:spPr>
        <p:txBody>
          <a:bodyPr/>
          <a:lstStyle/>
          <a:p>
            <a:r>
              <a:rPr lang="en-US" i="1" dirty="0"/>
              <a:t>A. Common Mode Oscillating System</a:t>
            </a:r>
            <a:endParaRPr lang="en-US" dirty="0"/>
          </a:p>
          <a:p>
            <a:r>
              <a:rPr lang="en-US" i="1" dirty="0"/>
              <a:t>B. Complementary Mica-Oxide Silicon</a:t>
            </a:r>
            <a:endParaRPr lang="en-US" dirty="0"/>
          </a:p>
          <a:p>
            <a:r>
              <a:rPr lang="en-US" b="1" i="1" dirty="0">
                <a:solidFill>
                  <a:srgbClr val="FFC000"/>
                </a:solidFill>
              </a:rPr>
              <a:t>C. Complementary Metal-Oxide Semiconductor</a:t>
            </a:r>
            <a:endParaRPr lang="en-US" b="1" dirty="0">
              <a:solidFill>
                <a:srgbClr val="FFC000"/>
              </a:solidFill>
            </a:endParaRPr>
          </a:p>
          <a:p>
            <a:r>
              <a:rPr lang="en-US" i="1" dirty="0"/>
              <a:t>D. Common Mode Organic Silicon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30</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58123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E6A14    How </a:t>
            </a:r>
            <a:r>
              <a:rPr lang="en-US" dirty="0">
                <a:latin typeface="Arial Black" panose="020B0A04020102020204" pitchFamily="34" charset="0"/>
              </a:rPr>
              <a:t>does DC input impedance at the gate of a field-effect transistor compare with the DC input impedance of a bipolar transistor?</a:t>
            </a:r>
          </a:p>
        </p:txBody>
      </p:sp>
      <p:sp>
        <p:nvSpPr>
          <p:cNvPr id="3" name="Subtitle 2"/>
          <p:cNvSpPr>
            <a:spLocks noGrp="1"/>
          </p:cNvSpPr>
          <p:nvPr>
            <p:ph type="subTitle" idx="1"/>
          </p:nvPr>
        </p:nvSpPr>
        <p:spPr>
          <a:xfrm>
            <a:off x="838200" y="2667000"/>
            <a:ext cx="7162800" cy="4191000"/>
          </a:xfrm>
        </p:spPr>
        <p:txBody>
          <a:bodyPr/>
          <a:lstStyle/>
          <a:p>
            <a:r>
              <a:rPr lang="en-US" i="1" dirty="0"/>
              <a:t>A. They are both low impedance</a:t>
            </a:r>
            <a:endParaRPr lang="en-US" dirty="0"/>
          </a:p>
          <a:p>
            <a:r>
              <a:rPr lang="en-US" i="1" dirty="0"/>
              <a:t>B. An FET has low input impedance; a bipolar transistor has high input impedance</a:t>
            </a:r>
            <a:endParaRPr lang="en-US" dirty="0"/>
          </a:p>
          <a:p>
            <a:r>
              <a:rPr lang="en-US" i="1" dirty="0"/>
              <a:t>C. An FET has high input impedance; a bipolar transistor has low input impedance</a:t>
            </a:r>
            <a:endParaRPr lang="en-US" dirty="0"/>
          </a:p>
          <a:p>
            <a:r>
              <a:rPr lang="en-US" i="1" dirty="0"/>
              <a:t>D. They are both high impedance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31</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882492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E6A14    How </a:t>
            </a:r>
            <a:r>
              <a:rPr lang="en-US" dirty="0">
                <a:latin typeface="Arial Black" panose="020B0A04020102020204" pitchFamily="34" charset="0"/>
              </a:rPr>
              <a:t>does DC input impedance at the gate of a field-effect transistor compare with the DC input impedance of a bipolar transistor?</a:t>
            </a:r>
          </a:p>
        </p:txBody>
      </p:sp>
      <p:sp>
        <p:nvSpPr>
          <p:cNvPr id="3" name="Subtitle 2"/>
          <p:cNvSpPr>
            <a:spLocks noGrp="1"/>
          </p:cNvSpPr>
          <p:nvPr>
            <p:ph type="subTitle" idx="1"/>
          </p:nvPr>
        </p:nvSpPr>
        <p:spPr>
          <a:xfrm>
            <a:off x="838200" y="2661138"/>
            <a:ext cx="7162800" cy="4191000"/>
          </a:xfrm>
        </p:spPr>
        <p:txBody>
          <a:bodyPr/>
          <a:lstStyle/>
          <a:p>
            <a:r>
              <a:rPr lang="en-US" i="1" dirty="0"/>
              <a:t>A. They are both low impedance</a:t>
            </a:r>
            <a:endParaRPr lang="en-US" dirty="0"/>
          </a:p>
          <a:p>
            <a:r>
              <a:rPr lang="en-US" i="1" dirty="0"/>
              <a:t>B. An FET has low input impedance; a bipolar transistor has high input impedance</a:t>
            </a:r>
            <a:endParaRPr lang="en-US" dirty="0"/>
          </a:p>
          <a:p>
            <a:r>
              <a:rPr lang="en-US" sz="2800" b="1" i="1" dirty="0">
                <a:solidFill>
                  <a:srgbClr val="FFC000"/>
                </a:solidFill>
              </a:rPr>
              <a:t>C. An FET has high input impedance; a bipolar transistor has low input impedance</a:t>
            </a:r>
            <a:endParaRPr lang="en-US" sz="2800" b="1" dirty="0">
              <a:solidFill>
                <a:srgbClr val="FFC000"/>
              </a:solidFill>
            </a:endParaRPr>
          </a:p>
          <a:p>
            <a:r>
              <a:rPr lang="en-US" i="1" dirty="0"/>
              <a:t>D. They are both high impedance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32</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387436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E6A15  </a:t>
            </a:r>
            <a:r>
              <a:rPr lang="en-US" dirty="0" smtClean="0">
                <a:latin typeface="Arial Black" panose="020B0A04020102020204" pitchFamily="34" charset="0"/>
              </a:rPr>
              <a:t>  Which </a:t>
            </a:r>
            <a:r>
              <a:rPr lang="en-US" dirty="0">
                <a:latin typeface="Arial Black" panose="020B0A04020102020204" pitchFamily="34" charset="0"/>
              </a:rPr>
              <a:t>semiconductor </a:t>
            </a:r>
            <a:r>
              <a:rPr lang="en-US" dirty="0" smtClean="0">
                <a:latin typeface="Arial Black" panose="020B0A04020102020204" pitchFamily="34" charset="0"/>
              </a:rPr>
              <a:t>material </a:t>
            </a:r>
            <a:r>
              <a:rPr lang="en-US" dirty="0">
                <a:latin typeface="Arial Black" panose="020B0A04020102020204" pitchFamily="34" charset="0"/>
              </a:rPr>
              <a:t>contains </a:t>
            </a:r>
            <a:r>
              <a:rPr lang="en-US" dirty="0" smtClean="0">
                <a:latin typeface="Arial Black" panose="020B0A04020102020204" pitchFamily="34" charset="0"/>
              </a:rPr>
              <a:t>excess </a:t>
            </a:r>
            <a:r>
              <a:rPr lang="en-US" dirty="0">
                <a:latin typeface="Arial Black" panose="020B0A04020102020204" pitchFamily="34" charset="0"/>
              </a:rPr>
              <a:t>holes in the outer shell of electrons?</a:t>
            </a:r>
          </a:p>
        </p:txBody>
      </p:sp>
      <p:sp>
        <p:nvSpPr>
          <p:cNvPr id="3" name="Subtitle 2"/>
          <p:cNvSpPr>
            <a:spLocks noGrp="1"/>
          </p:cNvSpPr>
          <p:nvPr>
            <p:ph type="subTitle" idx="1"/>
          </p:nvPr>
        </p:nvSpPr>
        <p:spPr/>
        <p:txBody>
          <a:bodyPr/>
          <a:lstStyle/>
          <a:p>
            <a:r>
              <a:rPr lang="en-US" i="1" dirty="0"/>
              <a:t>A. N-type</a:t>
            </a:r>
            <a:endParaRPr lang="en-US" dirty="0"/>
          </a:p>
          <a:p>
            <a:r>
              <a:rPr lang="en-US" i="1" dirty="0"/>
              <a:t>B. P-type</a:t>
            </a:r>
            <a:endParaRPr lang="en-US" dirty="0"/>
          </a:p>
          <a:p>
            <a:r>
              <a:rPr lang="en-US" i="1" dirty="0"/>
              <a:t>C. Superconductor-type</a:t>
            </a:r>
            <a:endParaRPr lang="en-US" dirty="0"/>
          </a:p>
          <a:p>
            <a:r>
              <a:rPr lang="en-US" i="1" dirty="0"/>
              <a:t>D. Bipolar-type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33</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819918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E6A15  </a:t>
            </a:r>
            <a:r>
              <a:rPr lang="en-US" dirty="0" smtClean="0">
                <a:latin typeface="Arial Black" panose="020B0A04020102020204" pitchFamily="34" charset="0"/>
              </a:rPr>
              <a:t>  Which semiconductor material </a:t>
            </a:r>
            <a:r>
              <a:rPr lang="en-US" dirty="0">
                <a:latin typeface="Arial Black" panose="020B0A04020102020204" pitchFamily="34" charset="0"/>
              </a:rPr>
              <a:t>contains </a:t>
            </a:r>
            <a:r>
              <a:rPr lang="en-US" dirty="0" smtClean="0">
                <a:latin typeface="Arial Black" panose="020B0A04020102020204" pitchFamily="34" charset="0"/>
              </a:rPr>
              <a:t>excess </a:t>
            </a:r>
            <a:r>
              <a:rPr lang="en-US" dirty="0">
                <a:latin typeface="Arial Black" panose="020B0A04020102020204" pitchFamily="34" charset="0"/>
              </a:rPr>
              <a:t>holes in the outer shell of electrons?</a:t>
            </a:r>
          </a:p>
        </p:txBody>
      </p:sp>
      <p:sp>
        <p:nvSpPr>
          <p:cNvPr id="3" name="Subtitle 2"/>
          <p:cNvSpPr>
            <a:spLocks noGrp="1"/>
          </p:cNvSpPr>
          <p:nvPr>
            <p:ph type="subTitle" idx="1"/>
          </p:nvPr>
        </p:nvSpPr>
        <p:spPr/>
        <p:txBody>
          <a:bodyPr/>
          <a:lstStyle/>
          <a:p>
            <a:r>
              <a:rPr lang="en-US" i="1" dirty="0"/>
              <a:t>A. N-type</a:t>
            </a:r>
            <a:endParaRPr lang="en-US" dirty="0"/>
          </a:p>
          <a:p>
            <a:r>
              <a:rPr lang="en-US" sz="2800" b="1" i="1" dirty="0">
                <a:solidFill>
                  <a:srgbClr val="FFC000"/>
                </a:solidFill>
              </a:rPr>
              <a:t>B. P-type</a:t>
            </a:r>
            <a:endParaRPr lang="en-US" sz="2800" b="1" dirty="0">
              <a:solidFill>
                <a:srgbClr val="FFC000"/>
              </a:solidFill>
            </a:endParaRPr>
          </a:p>
          <a:p>
            <a:r>
              <a:rPr lang="en-US" i="1" dirty="0"/>
              <a:t>C. Superconductor-type</a:t>
            </a:r>
            <a:endParaRPr lang="en-US" dirty="0"/>
          </a:p>
          <a:p>
            <a:r>
              <a:rPr lang="en-US" i="1" dirty="0"/>
              <a:t>D. Bipolar-type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34</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59373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E6A16  </a:t>
            </a:r>
            <a:r>
              <a:rPr lang="en-US" dirty="0" smtClean="0">
                <a:latin typeface="Arial Black" panose="020B0A04020102020204" pitchFamily="34" charset="0"/>
              </a:rPr>
              <a:t>  What </a:t>
            </a:r>
            <a:r>
              <a:rPr lang="en-US" dirty="0">
                <a:latin typeface="Arial Black" panose="020B0A04020102020204" pitchFamily="34" charset="0"/>
              </a:rPr>
              <a:t>are the majority charge carriers in N-type semiconductor material?</a:t>
            </a:r>
          </a:p>
        </p:txBody>
      </p:sp>
      <p:sp>
        <p:nvSpPr>
          <p:cNvPr id="3" name="Subtitle 2"/>
          <p:cNvSpPr>
            <a:spLocks noGrp="1"/>
          </p:cNvSpPr>
          <p:nvPr>
            <p:ph type="subTitle" idx="1"/>
          </p:nvPr>
        </p:nvSpPr>
        <p:spPr/>
        <p:txBody>
          <a:bodyPr/>
          <a:lstStyle/>
          <a:p>
            <a:r>
              <a:rPr lang="en-US" i="1" dirty="0"/>
              <a:t>A. Holes</a:t>
            </a:r>
            <a:endParaRPr lang="en-US" dirty="0"/>
          </a:p>
          <a:p>
            <a:r>
              <a:rPr lang="en-US" i="1" dirty="0"/>
              <a:t>B. Free electrons</a:t>
            </a:r>
            <a:endParaRPr lang="en-US" dirty="0"/>
          </a:p>
          <a:p>
            <a:r>
              <a:rPr lang="en-US" i="1" dirty="0"/>
              <a:t>C. Free protons</a:t>
            </a:r>
            <a:endParaRPr lang="en-US" dirty="0"/>
          </a:p>
          <a:p>
            <a:r>
              <a:rPr lang="en-US" i="1" dirty="0"/>
              <a:t>D. Free neutrons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35</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190136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E6A16  </a:t>
            </a:r>
            <a:r>
              <a:rPr lang="en-US" dirty="0" smtClean="0">
                <a:latin typeface="Arial Black" panose="020B0A04020102020204" pitchFamily="34" charset="0"/>
              </a:rPr>
              <a:t>  What </a:t>
            </a:r>
            <a:r>
              <a:rPr lang="en-US" dirty="0">
                <a:latin typeface="Arial Black" panose="020B0A04020102020204" pitchFamily="34" charset="0"/>
              </a:rPr>
              <a:t>are the majority charge carriers in N-type semiconductor material?</a:t>
            </a:r>
          </a:p>
        </p:txBody>
      </p:sp>
      <p:sp>
        <p:nvSpPr>
          <p:cNvPr id="3" name="Subtitle 2"/>
          <p:cNvSpPr>
            <a:spLocks noGrp="1"/>
          </p:cNvSpPr>
          <p:nvPr>
            <p:ph type="subTitle" idx="1"/>
          </p:nvPr>
        </p:nvSpPr>
        <p:spPr/>
        <p:txBody>
          <a:bodyPr/>
          <a:lstStyle/>
          <a:p>
            <a:r>
              <a:rPr lang="en-US" i="1" dirty="0"/>
              <a:t>A. Holes</a:t>
            </a:r>
            <a:endParaRPr lang="en-US" dirty="0"/>
          </a:p>
          <a:p>
            <a:r>
              <a:rPr lang="en-US" sz="2800" b="1" i="1" dirty="0">
                <a:solidFill>
                  <a:srgbClr val="FFC000"/>
                </a:solidFill>
              </a:rPr>
              <a:t>B. Free electrons</a:t>
            </a:r>
            <a:endParaRPr lang="en-US" sz="2800" b="1" dirty="0">
              <a:solidFill>
                <a:srgbClr val="FFC000"/>
              </a:solidFill>
            </a:endParaRPr>
          </a:p>
          <a:p>
            <a:r>
              <a:rPr lang="en-US" i="1" dirty="0"/>
              <a:t>C. Free protons</a:t>
            </a:r>
            <a:endParaRPr lang="en-US" dirty="0"/>
          </a:p>
          <a:p>
            <a:r>
              <a:rPr lang="en-US" i="1" dirty="0"/>
              <a:t>D. Free neutrons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36</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856149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E6A17  </a:t>
            </a:r>
            <a:r>
              <a:rPr lang="en-US" dirty="0" smtClean="0">
                <a:latin typeface="Arial Black" panose="020B0A04020102020204" pitchFamily="34" charset="0"/>
              </a:rPr>
              <a:t>  What </a:t>
            </a:r>
            <a:r>
              <a:rPr lang="en-US" dirty="0">
                <a:latin typeface="Arial Black" panose="020B0A04020102020204" pitchFamily="34" charset="0"/>
              </a:rPr>
              <a:t>are the names of the three terminals of a field-effect transistor?</a:t>
            </a:r>
          </a:p>
        </p:txBody>
      </p:sp>
      <p:sp>
        <p:nvSpPr>
          <p:cNvPr id="3" name="Subtitle 2"/>
          <p:cNvSpPr>
            <a:spLocks noGrp="1"/>
          </p:cNvSpPr>
          <p:nvPr>
            <p:ph type="subTitle" idx="1"/>
          </p:nvPr>
        </p:nvSpPr>
        <p:spPr/>
        <p:txBody>
          <a:bodyPr/>
          <a:lstStyle/>
          <a:p>
            <a:r>
              <a:rPr lang="en-US" i="1" dirty="0"/>
              <a:t>A. Gate 1, gate 2, drain</a:t>
            </a:r>
            <a:endParaRPr lang="en-US" dirty="0"/>
          </a:p>
          <a:p>
            <a:r>
              <a:rPr lang="en-US" i="1" dirty="0"/>
              <a:t>B. Emitter, base, collector</a:t>
            </a:r>
            <a:endParaRPr lang="en-US" dirty="0"/>
          </a:p>
          <a:p>
            <a:r>
              <a:rPr lang="en-US" i="1" dirty="0"/>
              <a:t>C. Emitter, base 1, base 2</a:t>
            </a:r>
            <a:endParaRPr lang="en-US" dirty="0"/>
          </a:p>
          <a:p>
            <a:r>
              <a:rPr lang="en-US" i="1" dirty="0"/>
              <a:t>D. Gate, drain, source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37</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275793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E6A17  </a:t>
            </a:r>
            <a:r>
              <a:rPr lang="en-US" dirty="0" smtClean="0">
                <a:latin typeface="Arial Black" panose="020B0A04020102020204" pitchFamily="34" charset="0"/>
              </a:rPr>
              <a:t>  What </a:t>
            </a:r>
            <a:r>
              <a:rPr lang="en-US" dirty="0">
                <a:latin typeface="Arial Black" panose="020B0A04020102020204" pitchFamily="34" charset="0"/>
              </a:rPr>
              <a:t>are the names of the three terminals of a field-effect transistor?</a:t>
            </a:r>
          </a:p>
        </p:txBody>
      </p:sp>
      <p:sp>
        <p:nvSpPr>
          <p:cNvPr id="3" name="Subtitle 2"/>
          <p:cNvSpPr>
            <a:spLocks noGrp="1"/>
          </p:cNvSpPr>
          <p:nvPr>
            <p:ph type="subTitle" idx="1"/>
          </p:nvPr>
        </p:nvSpPr>
        <p:spPr/>
        <p:txBody>
          <a:bodyPr/>
          <a:lstStyle/>
          <a:p>
            <a:r>
              <a:rPr lang="en-US" i="1" dirty="0"/>
              <a:t>A. Gate 1, gate 2, drain</a:t>
            </a:r>
            <a:endParaRPr lang="en-US" dirty="0"/>
          </a:p>
          <a:p>
            <a:r>
              <a:rPr lang="en-US" i="1" dirty="0"/>
              <a:t>B. Emitter, base, collector</a:t>
            </a:r>
            <a:endParaRPr lang="en-US" dirty="0"/>
          </a:p>
          <a:p>
            <a:r>
              <a:rPr lang="en-US" i="1" dirty="0"/>
              <a:t>C. Emitter, base 1, base 2</a:t>
            </a:r>
            <a:endParaRPr lang="en-US" dirty="0"/>
          </a:p>
          <a:p>
            <a:r>
              <a:rPr lang="en-US" sz="2800" b="1" i="1" dirty="0">
                <a:solidFill>
                  <a:srgbClr val="FFC000"/>
                </a:solidFill>
              </a:rPr>
              <a:t>D. Gate, drain, source</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38</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893432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3352800"/>
          </a:xfrm>
        </p:spPr>
        <p:txBody>
          <a:bodyPr/>
          <a:lstStyle/>
          <a:p>
            <a:r>
              <a:rPr lang="en-US" dirty="0">
                <a:latin typeface="Arial Black" panose="020B0A04020102020204" pitchFamily="34" charset="0"/>
              </a:rPr>
              <a:t>E6B D</a:t>
            </a:r>
            <a:r>
              <a:rPr lang="en-US" dirty="0" smtClean="0">
                <a:latin typeface="Arial Black" panose="020B0A04020102020204" pitchFamily="34" charset="0"/>
              </a:rPr>
              <a:t>iodes</a:t>
            </a:r>
            <a:endParaRPr lang="en-US" dirty="0">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39</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124887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Black" panose="020B0A04020102020204" pitchFamily="34" charset="0"/>
              </a:rPr>
              <a:t>Transistor Construction</a:t>
            </a:r>
            <a:endParaRPr lang="en-US" dirty="0">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4</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88" t="3975" r="5048" b="2663"/>
          <a:stretch/>
        </p:blipFill>
        <p:spPr bwMode="auto">
          <a:xfrm>
            <a:off x="914400" y="1447800"/>
            <a:ext cx="3776134" cy="465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219200"/>
            <a:ext cx="3728808" cy="2703576"/>
          </a:xfrm>
          <a:prstGeom prst="rect">
            <a:avLst/>
          </a:prstGeom>
        </p:spPr>
      </p:pic>
    </p:spTree>
    <p:extLst>
      <p:ext uri="{BB962C8B-B14F-4D97-AF65-F5344CB8AC3E}">
        <p14:creationId xmlns:p14="http://schemas.microsoft.com/office/powerpoint/2010/main" val="40504671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E6B01  </a:t>
            </a:r>
            <a:r>
              <a:rPr lang="en-US" dirty="0" smtClean="0">
                <a:latin typeface="Arial Black" panose="020B0A04020102020204" pitchFamily="34" charset="0"/>
              </a:rPr>
              <a:t>  What </a:t>
            </a:r>
            <a:r>
              <a:rPr lang="en-US" dirty="0">
                <a:latin typeface="Arial Black" panose="020B0A04020102020204" pitchFamily="34" charset="0"/>
              </a:rPr>
              <a:t>is the most useful characteristic of a </a:t>
            </a:r>
            <a:r>
              <a:rPr lang="en-US" dirty="0" err="1">
                <a:latin typeface="Arial Black" panose="020B0A04020102020204" pitchFamily="34" charset="0"/>
              </a:rPr>
              <a:t>Zener</a:t>
            </a:r>
            <a:r>
              <a:rPr lang="en-US" dirty="0">
                <a:latin typeface="Arial Black" panose="020B0A04020102020204" pitchFamily="34" charset="0"/>
              </a:rPr>
              <a:t> diode?</a:t>
            </a:r>
          </a:p>
        </p:txBody>
      </p:sp>
      <p:sp>
        <p:nvSpPr>
          <p:cNvPr id="3" name="Subtitle 2"/>
          <p:cNvSpPr>
            <a:spLocks noGrp="1"/>
          </p:cNvSpPr>
          <p:nvPr>
            <p:ph type="subTitle" idx="1"/>
          </p:nvPr>
        </p:nvSpPr>
        <p:spPr>
          <a:xfrm>
            <a:off x="838200" y="1828800"/>
            <a:ext cx="7620000" cy="4343400"/>
          </a:xfrm>
        </p:spPr>
        <p:txBody>
          <a:bodyPr/>
          <a:lstStyle/>
          <a:p>
            <a:r>
              <a:rPr lang="en-US" i="1" dirty="0"/>
              <a:t>A. A constant current drop under conditions of varying voltage</a:t>
            </a:r>
            <a:endParaRPr lang="en-US" dirty="0"/>
          </a:p>
          <a:p>
            <a:r>
              <a:rPr lang="en-US" i="1" dirty="0"/>
              <a:t>B. A constant voltage drop under conditions of varying current</a:t>
            </a:r>
            <a:endParaRPr lang="en-US" dirty="0"/>
          </a:p>
          <a:p>
            <a:r>
              <a:rPr lang="en-US" i="1" dirty="0"/>
              <a:t>C. A negative resistance region</a:t>
            </a:r>
            <a:endParaRPr lang="en-US" dirty="0"/>
          </a:p>
          <a:p>
            <a:r>
              <a:rPr lang="en-US" i="1" dirty="0"/>
              <a:t>D. An internal capacitance that varies with the applied voltage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40</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009608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E6B01  </a:t>
            </a:r>
            <a:r>
              <a:rPr lang="en-US" dirty="0" smtClean="0">
                <a:latin typeface="Arial Black" panose="020B0A04020102020204" pitchFamily="34" charset="0"/>
              </a:rPr>
              <a:t>  What </a:t>
            </a:r>
            <a:r>
              <a:rPr lang="en-US" dirty="0">
                <a:latin typeface="Arial Black" panose="020B0A04020102020204" pitchFamily="34" charset="0"/>
              </a:rPr>
              <a:t>is the most useful characteristic of a </a:t>
            </a:r>
            <a:r>
              <a:rPr lang="en-US" dirty="0" err="1">
                <a:latin typeface="Arial Black" panose="020B0A04020102020204" pitchFamily="34" charset="0"/>
              </a:rPr>
              <a:t>Zener</a:t>
            </a:r>
            <a:r>
              <a:rPr lang="en-US" dirty="0">
                <a:latin typeface="Arial Black" panose="020B0A04020102020204" pitchFamily="34" charset="0"/>
              </a:rPr>
              <a:t> diode?</a:t>
            </a:r>
          </a:p>
        </p:txBody>
      </p:sp>
      <p:sp>
        <p:nvSpPr>
          <p:cNvPr id="3" name="Subtitle 2"/>
          <p:cNvSpPr>
            <a:spLocks noGrp="1"/>
          </p:cNvSpPr>
          <p:nvPr>
            <p:ph type="subTitle" idx="1"/>
          </p:nvPr>
        </p:nvSpPr>
        <p:spPr>
          <a:xfrm>
            <a:off x="838200" y="1828800"/>
            <a:ext cx="7620000" cy="4343400"/>
          </a:xfrm>
        </p:spPr>
        <p:txBody>
          <a:bodyPr/>
          <a:lstStyle/>
          <a:p>
            <a:r>
              <a:rPr lang="en-US" i="1" dirty="0"/>
              <a:t>A. A constant current drop under conditions of varying voltage</a:t>
            </a:r>
            <a:endParaRPr lang="en-US" dirty="0"/>
          </a:p>
          <a:p>
            <a:r>
              <a:rPr lang="en-US" sz="2800" b="1" i="1" dirty="0">
                <a:solidFill>
                  <a:srgbClr val="FFC000"/>
                </a:solidFill>
              </a:rPr>
              <a:t>B. A constant voltage drop under conditions of varying current</a:t>
            </a:r>
            <a:endParaRPr lang="en-US" sz="2800" b="1" dirty="0">
              <a:solidFill>
                <a:srgbClr val="FFC000"/>
              </a:solidFill>
            </a:endParaRPr>
          </a:p>
          <a:p>
            <a:r>
              <a:rPr lang="en-US" i="1" dirty="0"/>
              <a:t>C. A negative resistance region</a:t>
            </a:r>
            <a:endParaRPr lang="en-US" dirty="0"/>
          </a:p>
          <a:p>
            <a:r>
              <a:rPr lang="en-US" i="1" dirty="0"/>
              <a:t>D. An internal capacitance that varies with the applied voltage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41</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030998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E6B02    What </a:t>
            </a:r>
            <a:r>
              <a:rPr lang="en-US" dirty="0">
                <a:latin typeface="Arial Black" panose="020B0A04020102020204" pitchFamily="34" charset="0"/>
              </a:rPr>
              <a:t>is an important characteristic of a </a:t>
            </a:r>
            <a:r>
              <a:rPr lang="en-US" dirty="0" err="1">
                <a:latin typeface="Arial Black" panose="020B0A04020102020204" pitchFamily="34" charset="0"/>
              </a:rPr>
              <a:t>Schottky</a:t>
            </a:r>
            <a:r>
              <a:rPr lang="en-US" dirty="0">
                <a:latin typeface="Arial Black" panose="020B0A04020102020204" pitchFamily="34" charset="0"/>
              </a:rPr>
              <a:t> diode as compared to an ordinary silicon diode when used as a power supply rectifier?</a:t>
            </a:r>
          </a:p>
        </p:txBody>
      </p:sp>
      <p:sp>
        <p:nvSpPr>
          <p:cNvPr id="3" name="Subtitle 2"/>
          <p:cNvSpPr>
            <a:spLocks noGrp="1"/>
          </p:cNvSpPr>
          <p:nvPr>
            <p:ph type="subTitle" idx="1"/>
          </p:nvPr>
        </p:nvSpPr>
        <p:spPr/>
        <p:txBody>
          <a:bodyPr/>
          <a:lstStyle/>
          <a:p>
            <a:r>
              <a:rPr lang="en-US" i="1" dirty="0"/>
              <a:t>A. Much higher reverse voltage breakdown</a:t>
            </a:r>
            <a:endParaRPr lang="en-US" dirty="0"/>
          </a:p>
          <a:p>
            <a:r>
              <a:rPr lang="en-US" i="1" dirty="0"/>
              <a:t>B. Controlled reverse avalanche voltage</a:t>
            </a:r>
            <a:endParaRPr lang="en-US" dirty="0"/>
          </a:p>
          <a:p>
            <a:r>
              <a:rPr lang="en-US" i="1" dirty="0"/>
              <a:t>C. Enhanced carrier retention time</a:t>
            </a:r>
            <a:endParaRPr lang="en-US" dirty="0"/>
          </a:p>
          <a:p>
            <a:r>
              <a:rPr lang="en-US" i="1" dirty="0"/>
              <a:t>D. Less forward voltage drop</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42</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064580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E6B02    What </a:t>
            </a:r>
            <a:r>
              <a:rPr lang="en-US" dirty="0">
                <a:latin typeface="Arial Black" panose="020B0A04020102020204" pitchFamily="34" charset="0"/>
              </a:rPr>
              <a:t>is an important characteristic of a </a:t>
            </a:r>
            <a:r>
              <a:rPr lang="en-US" dirty="0" err="1">
                <a:latin typeface="Arial Black" panose="020B0A04020102020204" pitchFamily="34" charset="0"/>
              </a:rPr>
              <a:t>Schottky</a:t>
            </a:r>
            <a:r>
              <a:rPr lang="en-US" dirty="0">
                <a:latin typeface="Arial Black" panose="020B0A04020102020204" pitchFamily="34" charset="0"/>
              </a:rPr>
              <a:t> diode as compared to an ordinary silicon diode when used as a power supply rectifier?</a:t>
            </a:r>
          </a:p>
        </p:txBody>
      </p:sp>
      <p:sp>
        <p:nvSpPr>
          <p:cNvPr id="3" name="Subtitle 2"/>
          <p:cNvSpPr>
            <a:spLocks noGrp="1"/>
          </p:cNvSpPr>
          <p:nvPr>
            <p:ph type="subTitle" idx="1"/>
          </p:nvPr>
        </p:nvSpPr>
        <p:spPr/>
        <p:txBody>
          <a:bodyPr/>
          <a:lstStyle/>
          <a:p>
            <a:r>
              <a:rPr lang="en-US" i="1" dirty="0"/>
              <a:t>A. Much higher reverse voltage breakdown</a:t>
            </a:r>
            <a:endParaRPr lang="en-US" dirty="0"/>
          </a:p>
          <a:p>
            <a:r>
              <a:rPr lang="en-US" i="1" dirty="0"/>
              <a:t>B. Controlled reverse avalanche voltage</a:t>
            </a:r>
            <a:endParaRPr lang="en-US" dirty="0"/>
          </a:p>
          <a:p>
            <a:r>
              <a:rPr lang="en-US" i="1" dirty="0"/>
              <a:t>C. Enhanced carrier retention time</a:t>
            </a:r>
            <a:endParaRPr lang="en-US" dirty="0"/>
          </a:p>
          <a:p>
            <a:r>
              <a:rPr lang="en-US" sz="2800" b="1" i="1" dirty="0">
                <a:solidFill>
                  <a:srgbClr val="FFC000"/>
                </a:solidFill>
              </a:rPr>
              <a:t>D. Less forward voltage drop</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43</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755026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E6B03  </a:t>
            </a:r>
            <a:r>
              <a:rPr lang="en-US" dirty="0" smtClean="0">
                <a:latin typeface="Arial Black" panose="020B0A04020102020204" pitchFamily="34" charset="0"/>
              </a:rPr>
              <a:t>  What </a:t>
            </a:r>
            <a:r>
              <a:rPr lang="en-US" dirty="0">
                <a:latin typeface="Arial Black" panose="020B0A04020102020204" pitchFamily="34" charset="0"/>
              </a:rPr>
              <a:t>special type of diode is capable of both amplification and oscillation?</a:t>
            </a:r>
          </a:p>
        </p:txBody>
      </p:sp>
      <p:sp>
        <p:nvSpPr>
          <p:cNvPr id="3" name="Subtitle 2"/>
          <p:cNvSpPr>
            <a:spLocks noGrp="1"/>
          </p:cNvSpPr>
          <p:nvPr>
            <p:ph type="subTitle" idx="1"/>
          </p:nvPr>
        </p:nvSpPr>
        <p:spPr/>
        <p:txBody>
          <a:bodyPr/>
          <a:lstStyle/>
          <a:p>
            <a:r>
              <a:rPr lang="en-US" i="1" dirty="0"/>
              <a:t>A. Point contact</a:t>
            </a:r>
            <a:endParaRPr lang="en-US" dirty="0"/>
          </a:p>
          <a:p>
            <a:r>
              <a:rPr lang="en-US" i="1" dirty="0"/>
              <a:t>B. </a:t>
            </a:r>
            <a:r>
              <a:rPr lang="en-US" i="1" dirty="0" err="1"/>
              <a:t>Zener</a:t>
            </a:r>
            <a:endParaRPr lang="en-US" dirty="0"/>
          </a:p>
          <a:p>
            <a:r>
              <a:rPr lang="en-US" i="1" dirty="0"/>
              <a:t>C. Tunnel</a:t>
            </a:r>
            <a:endParaRPr lang="en-US" dirty="0"/>
          </a:p>
          <a:p>
            <a:r>
              <a:rPr lang="en-US" i="1" dirty="0"/>
              <a:t>D. Junction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44</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560713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E6B03  </a:t>
            </a:r>
            <a:r>
              <a:rPr lang="en-US" dirty="0" smtClean="0">
                <a:latin typeface="Arial Black" panose="020B0A04020102020204" pitchFamily="34" charset="0"/>
              </a:rPr>
              <a:t>  What </a:t>
            </a:r>
            <a:r>
              <a:rPr lang="en-US" dirty="0">
                <a:latin typeface="Arial Black" panose="020B0A04020102020204" pitchFamily="34" charset="0"/>
              </a:rPr>
              <a:t>special type of diode is capable of both amplification and oscillation?</a:t>
            </a:r>
          </a:p>
        </p:txBody>
      </p:sp>
      <p:sp>
        <p:nvSpPr>
          <p:cNvPr id="3" name="Subtitle 2"/>
          <p:cNvSpPr>
            <a:spLocks noGrp="1"/>
          </p:cNvSpPr>
          <p:nvPr>
            <p:ph type="subTitle" idx="1"/>
          </p:nvPr>
        </p:nvSpPr>
        <p:spPr/>
        <p:txBody>
          <a:bodyPr/>
          <a:lstStyle/>
          <a:p>
            <a:r>
              <a:rPr lang="en-US" i="1" dirty="0"/>
              <a:t>A. Point contact</a:t>
            </a:r>
            <a:endParaRPr lang="en-US" dirty="0"/>
          </a:p>
          <a:p>
            <a:r>
              <a:rPr lang="en-US" i="1" dirty="0"/>
              <a:t>B. </a:t>
            </a:r>
            <a:r>
              <a:rPr lang="en-US" i="1" dirty="0" err="1"/>
              <a:t>Zener</a:t>
            </a:r>
            <a:endParaRPr lang="en-US" dirty="0"/>
          </a:p>
          <a:p>
            <a:r>
              <a:rPr lang="en-US" sz="2800" b="1" i="1" dirty="0">
                <a:solidFill>
                  <a:srgbClr val="FFC000"/>
                </a:solidFill>
              </a:rPr>
              <a:t>C. Tunnel</a:t>
            </a:r>
            <a:endParaRPr lang="en-US" sz="2800" b="1" dirty="0">
              <a:solidFill>
                <a:srgbClr val="FFC000"/>
              </a:solidFill>
            </a:endParaRPr>
          </a:p>
          <a:p>
            <a:r>
              <a:rPr lang="en-US" i="1" dirty="0"/>
              <a:t>D. Junction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45</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810000"/>
            <a:ext cx="444817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3145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E6B04  </a:t>
            </a:r>
            <a:r>
              <a:rPr lang="en-US" dirty="0" smtClean="0">
                <a:latin typeface="Arial Black" panose="020B0A04020102020204" pitchFamily="34" charset="0"/>
              </a:rPr>
              <a:t>  What </a:t>
            </a:r>
            <a:r>
              <a:rPr lang="en-US" dirty="0">
                <a:latin typeface="Arial Black" panose="020B0A04020102020204" pitchFamily="34" charset="0"/>
              </a:rPr>
              <a:t>type of semiconductor device is designed for use as a voltage-controlled capacitor?</a:t>
            </a:r>
          </a:p>
        </p:txBody>
      </p:sp>
      <p:sp>
        <p:nvSpPr>
          <p:cNvPr id="3" name="Subtitle 2"/>
          <p:cNvSpPr>
            <a:spLocks noGrp="1"/>
          </p:cNvSpPr>
          <p:nvPr>
            <p:ph type="subTitle" idx="1"/>
          </p:nvPr>
        </p:nvSpPr>
        <p:spPr/>
        <p:txBody>
          <a:bodyPr/>
          <a:lstStyle/>
          <a:p>
            <a:r>
              <a:rPr lang="en-US" i="1" dirty="0"/>
              <a:t>A. </a:t>
            </a:r>
            <a:r>
              <a:rPr lang="en-US" i="1" dirty="0" err="1"/>
              <a:t>Varactor</a:t>
            </a:r>
            <a:r>
              <a:rPr lang="en-US" i="1" dirty="0"/>
              <a:t> diode</a:t>
            </a:r>
            <a:endParaRPr lang="en-US" dirty="0"/>
          </a:p>
          <a:p>
            <a:r>
              <a:rPr lang="en-US" i="1" dirty="0"/>
              <a:t>B. Tunnel diode</a:t>
            </a:r>
            <a:endParaRPr lang="en-US" dirty="0"/>
          </a:p>
          <a:p>
            <a:r>
              <a:rPr lang="en-US" i="1" dirty="0"/>
              <a:t>C. Silicon-controlled rectifier</a:t>
            </a:r>
            <a:endParaRPr lang="en-US" dirty="0"/>
          </a:p>
          <a:p>
            <a:r>
              <a:rPr lang="en-US" i="1" dirty="0"/>
              <a:t>D. </a:t>
            </a:r>
            <a:r>
              <a:rPr lang="en-US" i="1" dirty="0" err="1"/>
              <a:t>Zener</a:t>
            </a:r>
            <a:r>
              <a:rPr lang="en-US" i="1" dirty="0"/>
              <a:t> diode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46</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7108995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E6B04    What </a:t>
            </a:r>
            <a:r>
              <a:rPr lang="en-US" dirty="0">
                <a:latin typeface="Arial Black" panose="020B0A04020102020204" pitchFamily="34" charset="0"/>
              </a:rPr>
              <a:t>type of semiconductor device is designed for use as a voltage-controlled capacitor?</a:t>
            </a:r>
          </a:p>
        </p:txBody>
      </p:sp>
      <p:sp>
        <p:nvSpPr>
          <p:cNvPr id="3" name="Subtitle 2"/>
          <p:cNvSpPr>
            <a:spLocks noGrp="1"/>
          </p:cNvSpPr>
          <p:nvPr>
            <p:ph type="subTitle" idx="1"/>
          </p:nvPr>
        </p:nvSpPr>
        <p:spPr/>
        <p:txBody>
          <a:bodyPr/>
          <a:lstStyle/>
          <a:p>
            <a:r>
              <a:rPr lang="en-US" sz="2800" b="1" i="1" dirty="0">
                <a:solidFill>
                  <a:srgbClr val="FFC000"/>
                </a:solidFill>
              </a:rPr>
              <a:t>A. </a:t>
            </a:r>
            <a:r>
              <a:rPr lang="en-US" sz="2800" b="1" i="1" dirty="0" err="1">
                <a:solidFill>
                  <a:srgbClr val="FFC000"/>
                </a:solidFill>
              </a:rPr>
              <a:t>Varactor</a:t>
            </a:r>
            <a:r>
              <a:rPr lang="en-US" sz="2800" b="1" i="1" dirty="0">
                <a:solidFill>
                  <a:srgbClr val="FFC000"/>
                </a:solidFill>
              </a:rPr>
              <a:t> diode</a:t>
            </a:r>
            <a:endParaRPr lang="en-US" sz="2800" b="1" dirty="0">
              <a:solidFill>
                <a:srgbClr val="FFC000"/>
              </a:solidFill>
            </a:endParaRPr>
          </a:p>
          <a:p>
            <a:r>
              <a:rPr lang="en-US" i="1" dirty="0"/>
              <a:t>B. Tunnel diode</a:t>
            </a:r>
            <a:endParaRPr lang="en-US" dirty="0"/>
          </a:p>
          <a:p>
            <a:r>
              <a:rPr lang="en-US" i="1" dirty="0"/>
              <a:t>C. Silicon-controlled rectifier</a:t>
            </a:r>
            <a:endParaRPr lang="en-US" dirty="0"/>
          </a:p>
          <a:p>
            <a:r>
              <a:rPr lang="en-US" i="1" dirty="0"/>
              <a:t>D. </a:t>
            </a:r>
            <a:r>
              <a:rPr lang="en-US" i="1" dirty="0" err="1"/>
              <a:t>Zener</a:t>
            </a:r>
            <a:r>
              <a:rPr lang="en-US" i="1" dirty="0"/>
              <a:t> diode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47</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425" t="61786" r="16070" b="15513"/>
          <a:stretch/>
        </p:blipFill>
        <p:spPr bwMode="auto">
          <a:xfrm>
            <a:off x="5386668" y="2501153"/>
            <a:ext cx="1893794" cy="582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7380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E6B05  </a:t>
            </a:r>
            <a:r>
              <a:rPr lang="en-US" dirty="0" smtClean="0">
                <a:latin typeface="Arial Black" panose="020B0A04020102020204" pitchFamily="34" charset="0"/>
              </a:rPr>
              <a:t>  What </a:t>
            </a:r>
            <a:r>
              <a:rPr lang="en-US" dirty="0">
                <a:latin typeface="Arial Black" panose="020B0A04020102020204" pitchFamily="34" charset="0"/>
              </a:rPr>
              <a:t>characteristic of a PIN diode makes it useful as an RF switch or attenuator?</a:t>
            </a:r>
          </a:p>
        </p:txBody>
      </p:sp>
      <p:sp>
        <p:nvSpPr>
          <p:cNvPr id="3" name="Subtitle 2"/>
          <p:cNvSpPr>
            <a:spLocks noGrp="1"/>
          </p:cNvSpPr>
          <p:nvPr>
            <p:ph type="subTitle" idx="1"/>
          </p:nvPr>
        </p:nvSpPr>
        <p:spPr>
          <a:xfrm>
            <a:off x="990600" y="1905000"/>
            <a:ext cx="6781800" cy="4267200"/>
          </a:xfrm>
        </p:spPr>
        <p:txBody>
          <a:bodyPr/>
          <a:lstStyle/>
          <a:p>
            <a:r>
              <a:rPr lang="en-US" i="1" dirty="0"/>
              <a:t>A. Extremely high reverse breakdown voltage</a:t>
            </a:r>
            <a:endParaRPr lang="en-US" dirty="0"/>
          </a:p>
          <a:p>
            <a:r>
              <a:rPr lang="en-US" i="1" dirty="0"/>
              <a:t>B. Ability to dissipate large amounts of power</a:t>
            </a:r>
            <a:endParaRPr lang="en-US" dirty="0"/>
          </a:p>
          <a:p>
            <a:r>
              <a:rPr lang="en-US" i="1" dirty="0"/>
              <a:t>C. Reverse bias controls its forward voltage drop</a:t>
            </a:r>
            <a:endParaRPr lang="en-US" dirty="0"/>
          </a:p>
          <a:p>
            <a:r>
              <a:rPr lang="en-US" i="1" dirty="0"/>
              <a:t>D. A large region of intrinsic material</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48</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110596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E6B05  </a:t>
            </a:r>
            <a:r>
              <a:rPr lang="en-US" dirty="0" smtClean="0">
                <a:latin typeface="Arial Black" panose="020B0A04020102020204" pitchFamily="34" charset="0"/>
              </a:rPr>
              <a:t>  What </a:t>
            </a:r>
            <a:r>
              <a:rPr lang="en-US" dirty="0">
                <a:latin typeface="Arial Black" panose="020B0A04020102020204" pitchFamily="34" charset="0"/>
              </a:rPr>
              <a:t>characteristic of a PIN diode makes it useful as an RF switch or attenuator?</a:t>
            </a:r>
          </a:p>
        </p:txBody>
      </p:sp>
      <p:sp>
        <p:nvSpPr>
          <p:cNvPr id="3" name="Subtitle 2"/>
          <p:cNvSpPr>
            <a:spLocks noGrp="1"/>
          </p:cNvSpPr>
          <p:nvPr>
            <p:ph type="subTitle" idx="1"/>
          </p:nvPr>
        </p:nvSpPr>
        <p:spPr>
          <a:xfrm>
            <a:off x="990600" y="1905000"/>
            <a:ext cx="6781800" cy="4267200"/>
          </a:xfrm>
        </p:spPr>
        <p:txBody>
          <a:bodyPr/>
          <a:lstStyle/>
          <a:p>
            <a:r>
              <a:rPr lang="en-US" i="1" dirty="0"/>
              <a:t>A. Extremely high reverse breakdown voltage</a:t>
            </a:r>
            <a:endParaRPr lang="en-US" dirty="0"/>
          </a:p>
          <a:p>
            <a:r>
              <a:rPr lang="en-US" i="1" dirty="0"/>
              <a:t>B. Ability to dissipate large amounts of power</a:t>
            </a:r>
            <a:endParaRPr lang="en-US" dirty="0"/>
          </a:p>
          <a:p>
            <a:r>
              <a:rPr lang="en-US" i="1" dirty="0"/>
              <a:t>C. Reverse bias controls its forward voltage drop</a:t>
            </a:r>
            <a:endParaRPr lang="en-US" dirty="0"/>
          </a:p>
          <a:p>
            <a:r>
              <a:rPr lang="en-US" sz="2800" b="1" i="1" dirty="0">
                <a:solidFill>
                  <a:srgbClr val="FFC000"/>
                </a:solidFill>
              </a:rPr>
              <a:t>D. A large region of intrinsic material</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49</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042902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E6A01    In </a:t>
            </a:r>
            <a:r>
              <a:rPr lang="en-US" dirty="0">
                <a:latin typeface="Arial Black" panose="020B0A04020102020204" pitchFamily="34" charset="0"/>
              </a:rPr>
              <a:t>what application is gallium arsenide used as a semiconductor material in preference to germanium or silicon?</a:t>
            </a:r>
          </a:p>
        </p:txBody>
      </p:sp>
      <p:sp>
        <p:nvSpPr>
          <p:cNvPr id="3" name="Subtitle 2"/>
          <p:cNvSpPr>
            <a:spLocks noGrp="1"/>
          </p:cNvSpPr>
          <p:nvPr>
            <p:ph type="subTitle" idx="1"/>
          </p:nvPr>
        </p:nvSpPr>
        <p:spPr/>
        <p:txBody>
          <a:bodyPr/>
          <a:lstStyle/>
          <a:p>
            <a:r>
              <a:rPr lang="en-US" i="1" dirty="0"/>
              <a:t>A. In high-current rectifier circuits</a:t>
            </a:r>
            <a:endParaRPr lang="en-US" dirty="0"/>
          </a:p>
          <a:p>
            <a:r>
              <a:rPr lang="en-US" i="1" dirty="0"/>
              <a:t>B. In high-power audio circuits</a:t>
            </a:r>
            <a:endParaRPr lang="en-US" dirty="0"/>
          </a:p>
          <a:p>
            <a:r>
              <a:rPr lang="en-US" i="1" dirty="0"/>
              <a:t>C. </a:t>
            </a:r>
            <a:r>
              <a:rPr lang="en-US" i="1" dirty="0" smtClean="0"/>
              <a:t>In </a:t>
            </a:r>
            <a:r>
              <a:rPr lang="en-US" i="1" dirty="0"/>
              <a:t>microwave </a:t>
            </a:r>
            <a:r>
              <a:rPr lang="en-US" i="1" dirty="0" smtClean="0"/>
              <a:t>circuits</a:t>
            </a:r>
            <a:endParaRPr lang="en-US" dirty="0"/>
          </a:p>
          <a:p>
            <a:r>
              <a:rPr lang="en-US" i="1" dirty="0"/>
              <a:t>D. </a:t>
            </a:r>
            <a:r>
              <a:rPr lang="en-US" i="1" dirty="0" smtClean="0"/>
              <a:t>In </a:t>
            </a:r>
            <a:r>
              <a:rPr lang="en-US" i="1" dirty="0"/>
              <a:t>very low frequency RF circuits</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088530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E6B06  </a:t>
            </a:r>
            <a:r>
              <a:rPr lang="en-US" dirty="0" smtClean="0">
                <a:latin typeface="Arial Black" panose="020B0A04020102020204" pitchFamily="34" charset="0"/>
              </a:rPr>
              <a:t>  Which </a:t>
            </a:r>
            <a:r>
              <a:rPr lang="en-US" dirty="0">
                <a:latin typeface="Arial Black" panose="020B0A04020102020204" pitchFamily="34" charset="0"/>
              </a:rPr>
              <a:t>of the following is a common use of a hot-carrier diode?</a:t>
            </a:r>
          </a:p>
        </p:txBody>
      </p:sp>
      <p:sp>
        <p:nvSpPr>
          <p:cNvPr id="3" name="Subtitle 2"/>
          <p:cNvSpPr>
            <a:spLocks noGrp="1"/>
          </p:cNvSpPr>
          <p:nvPr>
            <p:ph type="subTitle" idx="1"/>
          </p:nvPr>
        </p:nvSpPr>
        <p:spPr/>
        <p:txBody>
          <a:bodyPr/>
          <a:lstStyle/>
          <a:p>
            <a:r>
              <a:rPr lang="en-US" i="1" dirty="0"/>
              <a:t>A. As balanced mixers in FM generation</a:t>
            </a:r>
            <a:endParaRPr lang="en-US" dirty="0"/>
          </a:p>
          <a:p>
            <a:r>
              <a:rPr lang="en-US" i="1" dirty="0"/>
              <a:t>B. As a variable capacitance in an automatic frequency control circuit</a:t>
            </a:r>
            <a:endParaRPr lang="en-US" dirty="0"/>
          </a:p>
          <a:p>
            <a:r>
              <a:rPr lang="en-US" i="1" dirty="0"/>
              <a:t>C. As a constant voltage reference in a power supply</a:t>
            </a:r>
            <a:endParaRPr lang="en-US" dirty="0"/>
          </a:p>
          <a:p>
            <a:r>
              <a:rPr lang="en-US" i="1" dirty="0"/>
              <a:t>D. As a VHF / UHF mixer or detector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50</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5882007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E6B06  </a:t>
            </a:r>
            <a:r>
              <a:rPr lang="en-US" dirty="0" smtClean="0">
                <a:latin typeface="Arial Black" panose="020B0A04020102020204" pitchFamily="34" charset="0"/>
              </a:rPr>
              <a:t>  Which </a:t>
            </a:r>
            <a:r>
              <a:rPr lang="en-US" dirty="0">
                <a:latin typeface="Arial Black" panose="020B0A04020102020204" pitchFamily="34" charset="0"/>
              </a:rPr>
              <a:t>of the following is a common use of a hot-carrier diode?</a:t>
            </a:r>
          </a:p>
        </p:txBody>
      </p:sp>
      <p:sp>
        <p:nvSpPr>
          <p:cNvPr id="3" name="Subtitle 2"/>
          <p:cNvSpPr>
            <a:spLocks noGrp="1"/>
          </p:cNvSpPr>
          <p:nvPr>
            <p:ph type="subTitle" idx="1"/>
          </p:nvPr>
        </p:nvSpPr>
        <p:spPr/>
        <p:txBody>
          <a:bodyPr/>
          <a:lstStyle/>
          <a:p>
            <a:r>
              <a:rPr lang="en-US" i="1" dirty="0"/>
              <a:t>A. As balanced mixers in FM generation</a:t>
            </a:r>
            <a:endParaRPr lang="en-US" dirty="0"/>
          </a:p>
          <a:p>
            <a:r>
              <a:rPr lang="en-US" i="1" dirty="0"/>
              <a:t>B. As a variable capacitance in an automatic frequency control circuit</a:t>
            </a:r>
            <a:endParaRPr lang="en-US" dirty="0"/>
          </a:p>
          <a:p>
            <a:r>
              <a:rPr lang="en-US" i="1" dirty="0"/>
              <a:t>C. As a constant voltage reference in a power supply</a:t>
            </a:r>
            <a:endParaRPr lang="en-US" dirty="0"/>
          </a:p>
          <a:p>
            <a:r>
              <a:rPr lang="en-US" sz="2800" b="1" i="1" dirty="0">
                <a:solidFill>
                  <a:srgbClr val="FFC000"/>
                </a:solidFill>
              </a:rPr>
              <a:t>D. As a VHF / UHF mixer or detector</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51</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8549001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E6B07  </a:t>
            </a:r>
            <a:r>
              <a:rPr lang="en-US" dirty="0" smtClean="0">
                <a:latin typeface="Arial Black" panose="020B0A04020102020204" pitchFamily="34" charset="0"/>
              </a:rPr>
              <a:t>  What </a:t>
            </a:r>
            <a:r>
              <a:rPr lang="en-US" dirty="0">
                <a:latin typeface="Arial Black" panose="020B0A04020102020204" pitchFamily="34" charset="0"/>
              </a:rPr>
              <a:t>is the failure mechanism when a junction diode fails due to excessive current? </a:t>
            </a:r>
          </a:p>
        </p:txBody>
      </p:sp>
      <p:sp>
        <p:nvSpPr>
          <p:cNvPr id="3" name="Subtitle 2"/>
          <p:cNvSpPr>
            <a:spLocks noGrp="1"/>
          </p:cNvSpPr>
          <p:nvPr>
            <p:ph type="subTitle" idx="1"/>
          </p:nvPr>
        </p:nvSpPr>
        <p:spPr/>
        <p:txBody>
          <a:bodyPr/>
          <a:lstStyle/>
          <a:p>
            <a:r>
              <a:rPr lang="en-US" i="1" dirty="0"/>
              <a:t>A. Excessive inverse voltage</a:t>
            </a:r>
            <a:endParaRPr lang="en-US" dirty="0"/>
          </a:p>
          <a:p>
            <a:r>
              <a:rPr lang="en-US" i="1" dirty="0"/>
              <a:t>B. Excessive junction temperature</a:t>
            </a:r>
            <a:endParaRPr lang="en-US" dirty="0"/>
          </a:p>
          <a:p>
            <a:r>
              <a:rPr lang="en-US" i="1" dirty="0"/>
              <a:t>C. Insufficient forward voltage</a:t>
            </a:r>
            <a:endParaRPr lang="en-US" dirty="0"/>
          </a:p>
          <a:p>
            <a:r>
              <a:rPr lang="en-US" i="1" dirty="0"/>
              <a:t>D. Charge carrier depletion</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52</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48245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E6B07  </a:t>
            </a:r>
            <a:r>
              <a:rPr lang="en-US" dirty="0" smtClean="0">
                <a:latin typeface="Arial Black" panose="020B0A04020102020204" pitchFamily="34" charset="0"/>
              </a:rPr>
              <a:t>  What </a:t>
            </a:r>
            <a:r>
              <a:rPr lang="en-US" dirty="0">
                <a:latin typeface="Arial Black" panose="020B0A04020102020204" pitchFamily="34" charset="0"/>
              </a:rPr>
              <a:t>is the failure mechanism when a junction diode fails due to excessive current? </a:t>
            </a:r>
          </a:p>
        </p:txBody>
      </p:sp>
      <p:sp>
        <p:nvSpPr>
          <p:cNvPr id="3" name="Subtitle 2"/>
          <p:cNvSpPr>
            <a:spLocks noGrp="1"/>
          </p:cNvSpPr>
          <p:nvPr>
            <p:ph type="subTitle" idx="1"/>
          </p:nvPr>
        </p:nvSpPr>
        <p:spPr/>
        <p:txBody>
          <a:bodyPr/>
          <a:lstStyle/>
          <a:p>
            <a:r>
              <a:rPr lang="en-US" i="1" dirty="0"/>
              <a:t>A. Excessive inverse voltage</a:t>
            </a:r>
            <a:endParaRPr lang="en-US" dirty="0"/>
          </a:p>
          <a:p>
            <a:r>
              <a:rPr lang="en-US" sz="2800" b="1" i="1" dirty="0">
                <a:solidFill>
                  <a:srgbClr val="FFC000"/>
                </a:solidFill>
              </a:rPr>
              <a:t>B. Excessive junction temperature</a:t>
            </a:r>
            <a:endParaRPr lang="en-US" sz="2800" b="1" dirty="0">
              <a:solidFill>
                <a:srgbClr val="FFC000"/>
              </a:solidFill>
            </a:endParaRPr>
          </a:p>
          <a:p>
            <a:r>
              <a:rPr lang="en-US" i="1" dirty="0"/>
              <a:t>C. Insufficient forward voltage</a:t>
            </a:r>
            <a:endParaRPr lang="en-US" dirty="0"/>
          </a:p>
          <a:p>
            <a:r>
              <a:rPr lang="en-US" i="1" dirty="0"/>
              <a:t>D. Charge carrier depletion</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53</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2743693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E6B08  </a:t>
            </a:r>
            <a:r>
              <a:rPr lang="en-US" dirty="0" smtClean="0">
                <a:latin typeface="Arial Black" panose="020B0A04020102020204" pitchFamily="34" charset="0"/>
              </a:rPr>
              <a:t>  Which </a:t>
            </a:r>
            <a:r>
              <a:rPr lang="en-US" dirty="0">
                <a:latin typeface="Arial Black" panose="020B0A04020102020204" pitchFamily="34" charset="0"/>
              </a:rPr>
              <a:t>of the following describes a type of semiconductor diode?</a:t>
            </a:r>
          </a:p>
        </p:txBody>
      </p:sp>
      <p:sp>
        <p:nvSpPr>
          <p:cNvPr id="3" name="Subtitle 2"/>
          <p:cNvSpPr>
            <a:spLocks noGrp="1"/>
          </p:cNvSpPr>
          <p:nvPr>
            <p:ph type="subTitle" idx="1"/>
          </p:nvPr>
        </p:nvSpPr>
        <p:spPr/>
        <p:txBody>
          <a:bodyPr/>
          <a:lstStyle/>
          <a:p>
            <a:r>
              <a:rPr lang="en-US" i="1" dirty="0"/>
              <a:t>A. Metal-semiconductor junction</a:t>
            </a:r>
            <a:endParaRPr lang="en-US" dirty="0"/>
          </a:p>
          <a:p>
            <a:r>
              <a:rPr lang="en-US" i="1" dirty="0"/>
              <a:t>B. Electrolytic rectifier</a:t>
            </a:r>
            <a:endParaRPr lang="en-US" dirty="0"/>
          </a:p>
          <a:p>
            <a:r>
              <a:rPr lang="en-US" i="1" dirty="0"/>
              <a:t>C. CMOS-field effect</a:t>
            </a:r>
            <a:endParaRPr lang="en-US" dirty="0"/>
          </a:p>
          <a:p>
            <a:r>
              <a:rPr lang="en-US" i="1" dirty="0"/>
              <a:t>D. Thermionic emission diode </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54</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5718062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E6B08  </a:t>
            </a:r>
            <a:r>
              <a:rPr lang="en-US" dirty="0" smtClean="0">
                <a:latin typeface="Arial Black" panose="020B0A04020102020204" pitchFamily="34" charset="0"/>
              </a:rPr>
              <a:t>  Which </a:t>
            </a:r>
            <a:r>
              <a:rPr lang="en-US" dirty="0">
                <a:latin typeface="Arial Black" panose="020B0A04020102020204" pitchFamily="34" charset="0"/>
              </a:rPr>
              <a:t>of the following describes a type of semiconductor diode?</a:t>
            </a:r>
          </a:p>
        </p:txBody>
      </p:sp>
      <p:sp>
        <p:nvSpPr>
          <p:cNvPr id="3" name="Subtitle 2"/>
          <p:cNvSpPr>
            <a:spLocks noGrp="1"/>
          </p:cNvSpPr>
          <p:nvPr>
            <p:ph type="subTitle" idx="1"/>
          </p:nvPr>
        </p:nvSpPr>
        <p:spPr/>
        <p:txBody>
          <a:bodyPr/>
          <a:lstStyle/>
          <a:p>
            <a:r>
              <a:rPr lang="en-US" sz="2800" b="1" i="1" dirty="0">
                <a:solidFill>
                  <a:srgbClr val="FFC000"/>
                </a:solidFill>
              </a:rPr>
              <a:t>A. Metal-semiconductor junction</a:t>
            </a:r>
            <a:endParaRPr lang="en-US" sz="2800" b="1" dirty="0">
              <a:solidFill>
                <a:srgbClr val="FFC000"/>
              </a:solidFill>
            </a:endParaRPr>
          </a:p>
          <a:p>
            <a:r>
              <a:rPr lang="en-US" i="1" dirty="0"/>
              <a:t>B. Electrolytic rectifier</a:t>
            </a:r>
            <a:endParaRPr lang="en-US" dirty="0"/>
          </a:p>
          <a:p>
            <a:r>
              <a:rPr lang="en-US" i="1" dirty="0"/>
              <a:t>C. CMOS-field effect</a:t>
            </a:r>
            <a:endParaRPr lang="en-US" dirty="0"/>
          </a:p>
          <a:p>
            <a:r>
              <a:rPr lang="en-US" i="1" dirty="0"/>
              <a:t>D. Thermionic emission diode </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55</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949739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E6B09  </a:t>
            </a:r>
            <a:r>
              <a:rPr lang="en-US" dirty="0" smtClean="0">
                <a:latin typeface="Arial Black" panose="020B0A04020102020204" pitchFamily="34" charset="0"/>
              </a:rPr>
              <a:t>  What </a:t>
            </a:r>
            <a:r>
              <a:rPr lang="en-US" dirty="0">
                <a:latin typeface="Arial Black" panose="020B0A04020102020204" pitchFamily="34" charset="0"/>
              </a:rPr>
              <a:t>is a common use for point contact diodes?</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As a constant current source</a:t>
            </a:r>
            <a:endParaRPr lang="en-US" dirty="0"/>
          </a:p>
          <a:p>
            <a:r>
              <a:rPr lang="en-US" i="1" dirty="0"/>
              <a:t>B. As a constant voltage source</a:t>
            </a:r>
            <a:endParaRPr lang="en-US" dirty="0"/>
          </a:p>
          <a:p>
            <a:r>
              <a:rPr lang="en-US" i="1" dirty="0"/>
              <a:t>C. As an RF detector</a:t>
            </a:r>
            <a:endParaRPr lang="en-US" dirty="0"/>
          </a:p>
          <a:p>
            <a:r>
              <a:rPr lang="en-US" i="1" dirty="0"/>
              <a:t>D. As a high voltage rectifier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56</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8281429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E6B09  </a:t>
            </a:r>
            <a:r>
              <a:rPr lang="en-US" dirty="0" smtClean="0">
                <a:latin typeface="Arial Black" panose="020B0A04020102020204" pitchFamily="34" charset="0"/>
              </a:rPr>
              <a:t>  What </a:t>
            </a:r>
            <a:r>
              <a:rPr lang="en-US" dirty="0">
                <a:latin typeface="Arial Black" panose="020B0A04020102020204" pitchFamily="34" charset="0"/>
              </a:rPr>
              <a:t>is a common use for point contact diodes?</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As a constant current source</a:t>
            </a:r>
            <a:endParaRPr lang="en-US" dirty="0"/>
          </a:p>
          <a:p>
            <a:r>
              <a:rPr lang="en-US" i="1" dirty="0"/>
              <a:t>B. As a constant voltage source</a:t>
            </a:r>
            <a:endParaRPr lang="en-US" dirty="0"/>
          </a:p>
          <a:p>
            <a:r>
              <a:rPr lang="en-US" sz="2800" b="1" i="1" dirty="0">
                <a:solidFill>
                  <a:srgbClr val="FFC000"/>
                </a:solidFill>
              </a:rPr>
              <a:t>C. As an RF detector</a:t>
            </a:r>
            <a:endParaRPr lang="en-US" sz="2800" b="1" dirty="0">
              <a:solidFill>
                <a:srgbClr val="FFC000"/>
              </a:solidFill>
            </a:endParaRPr>
          </a:p>
          <a:p>
            <a:r>
              <a:rPr lang="en-US" i="1" dirty="0"/>
              <a:t>D. As a high voltage rectifier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57</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4760753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E6B10  </a:t>
            </a:r>
            <a:r>
              <a:rPr lang="en-US" dirty="0" smtClean="0">
                <a:latin typeface="Arial Black" panose="020B0A04020102020204" pitchFamily="34" charset="0"/>
              </a:rPr>
              <a:t>  In </a:t>
            </a:r>
            <a:r>
              <a:rPr lang="en-US" dirty="0">
                <a:latin typeface="Arial Black" panose="020B0A04020102020204" pitchFamily="34" charset="0"/>
              </a:rPr>
              <a:t>Figure E6-3, what is the schematic symbol for a light-emitting diode?</a:t>
            </a:r>
          </a:p>
        </p:txBody>
      </p:sp>
      <p:sp>
        <p:nvSpPr>
          <p:cNvPr id="3" name="Subtitle 2"/>
          <p:cNvSpPr>
            <a:spLocks noGrp="1"/>
          </p:cNvSpPr>
          <p:nvPr>
            <p:ph type="subTitle" idx="1"/>
          </p:nvPr>
        </p:nvSpPr>
        <p:spPr/>
        <p:txBody>
          <a:bodyPr/>
          <a:lstStyle/>
          <a:p>
            <a:r>
              <a:rPr lang="en-US" i="1" dirty="0"/>
              <a:t>A. 1</a:t>
            </a:r>
            <a:endParaRPr lang="en-US" dirty="0"/>
          </a:p>
          <a:p>
            <a:r>
              <a:rPr lang="en-US" i="1" dirty="0"/>
              <a:t>B. 5</a:t>
            </a:r>
            <a:endParaRPr lang="en-US" dirty="0"/>
          </a:p>
          <a:p>
            <a:r>
              <a:rPr lang="en-US" i="1" dirty="0"/>
              <a:t>C. 6</a:t>
            </a:r>
            <a:endParaRPr lang="en-US" dirty="0"/>
          </a:p>
          <a:p>
            <a:r>
              <a:rPr lang="en-US" i="1" dirty="0"/>
              <a:t>D. 7</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58</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pic>
        <p:nvPicPr>
          <p:cNvPr id="6" name="Picture 21" descr="Extra05 A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500" y="3276600"/>
            <a:ext cx="5683725" cy="238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90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E6B10  </a:t>
            </a:r>
            <a:r>
              <a:rPr lang="en-US" dirty="0" smtClean="0">
                <a:latin typeface="Arial Black" panose="020B0A04020102020204" pitchFamily="34" charset="0"/>
              </a:rPr>
              <a:t>  In </a:t>
            </a:r>
            <a:r>
              <a:rPr lang="en-US" dirty="0">
                <a:latin typeface="Arial Black" panose="020B0A04020102020204" pitchFamily="34" charset="0"/>
              </a:rPr>
              <a:t>Figure E6-3, what is the schematic symbol for a light-emitting diode?</a:t>
            </a:r>
          </a:p>
        </p:txBody>
      </p:sp>
      <p:sp>
        <p:nvSpPr>
          <p:cNvPr id="3" name="Subtitle 2"/>
          <p:cNvSpPr>
            <a:spLocks noGrp="1"/>
          </p:cNvSpPr>
          <p:nvPr>
            <p:ph type="subTitle" idx="1"/>
          </p:nvPr>
        </p:nvSpPr>
        <p:spPr/>
        <p:txBody>
          <a:bodyPr/>
          <a:lstStyle/>
          <a:p>
            <a:r>
              <a:rPr lang="en-US" i="1" dirty="0"/>
              <a:t>A. 1</a:t>
            </a:r>
            <a:endParaRPr lang="en-US" dirty="0"/>
          </a:p>
          <a:p>
            <a:r>
              <a:rPr lang="en-US" sz="2800" b="1" i="1" dirty="0">
                <a:solidFill>
                  <a:srgbClr val="FFC000"/>
                </a:solidFill>
              </a:rPr>
              <a:t>B. 5</a:t>
            </a:r>
            <a:endParaRPr lang="en-US" sz="2800" b="1" dirty="0">
              <a:solidFill>
                <a:srgbClr val="FFC000"/>
              </a:solidFill>
            </a:endParaRPr>
          </a:p>
          <a:p>
            <a:r>
              <a:rPr lang="en-US" i="1" dirty="0"/>
              <a:t>C. 6</a:t>
            </a:r>
            <a:endParaRPr lang="en-US" dirty="0"/>
          </a:p>
          <a:p>
            <a:r>
              <a:rPr lang="en-US" i="1" dirty="0"/>
              <a:t>D. 7</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59</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pic>
        <p:nvPicPr>
          <p:cNvPr id="6" name="Picture 21" descr="Extra05 A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500" y="3276600"/>
            <a:ext cx="5683725" cy="238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84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E6A01    In </a:t>
            </a:r>
            <a:r>
              <a:rPr lang="en-US" dirty="0">
                <a:latin typeface="Arial Black" panose="020B0A04020102020204" pitchFamily="34" charset="0"/>
              </a:rPr>
              <a:t>what application is gallium arsenide used as a semiconductor material in preference to germanium or silicon?</a:t>
            </a:r>
          </a:p>
        </p:txBody>
      </p:sp>
      <p:sp>
        <p:nvSpPr>
          <p:cNvPr id="3" name="Subtitle 2"/>
          <p:cNvSpPr>
            <a:spLocks noGrp="1"/>
          </p:cNvSpPr>
          <p:nvPr>
            <p:ph type="subTitle" idx="1"/>
          </p:nvPr>
        </p:nvSpPr>
        <p:spPr/>
        <p:txBody>
          <a:bodyPr/>
          <a:lstStyle/>
          <a:p>
            <a:r>
              <a:rPr lang="en-US" i="1" dirty="0"/>
              <a:t>A. In high-current rectifier circuits</a:t>
            </a:r>
            <a:endParaRPr lang="en-US" dirty="0"/>
          </a:p>
          <a:p>
            <a:r>
              <a:rPr lang="en-US" i="1" dirty="0"/>
              <a:t>B. In high-power audio circuits</a:t>
            </a:r>
            <a:endParaRPr lang="en-US" dirty="0"/>
          </a:p>
          <a:p>
            <a:r>
              <a:rPr lang="en-US" sz="2800" b="1" i="1" dirty="0">
                <a:solidFill>
                  <a:srgbClr val="FFC000"/>
                </a:solidFill>
              </a:rPr>
              <a:t>C. </a:t>
            </a:r>
            <a:r>
              <a:rPr lang="en-US" sz="2800" b="1" i="1" dirty="0" smtClean="0">
                <a:solidFill>
                  <a:srgbClr val="FFC000"/>
                </a:solidFill>
              </a:rPr>
              <a:t>In </a:t>
            </a:r>
            <a:r>
              <a:rPr lang="en-US" sz="2800" b="1" i="1" dirty="0">
                <a:solidFill>
                  <a:srgbClr val="FFC000"/>
                </a:solidFill>
              </a:rPr>
              <a:t>microwave </a:t>
            </a:r>
            <a:r>
              <a:rPr lang="en-US" sz="2800" b="1" i="1" dirty="0" smtClean="0">
                <a:solidFill>
                  <a:srgbClr val="FFC000"/>
                </a:solidFill>
              </a:rPr>
              <a:t>circuits</a:t>
            </a:r>
            <a:endParaRPr lang="en-US" sz="2800" b="1" dirty="0">
              <a:solidFill>
                <a:srgbClr val="FFC000"/>
              </a:solidFill>
            </a:endParaRPr>
          </a:p>
          <a:p>
            <a:r>
              <a:rPr lang="en-US" i="1" dirty="0"/>
              <a:t>D. </a:t>
            </a:r>
            <a:r>
              <a:rPr lang="en-US" i="1" dirty="0" smtClean="0"/>
              <a:t>In </a:t>
            </a:r>
            <a:r>
              <a:rPr lang="en-US" i="1" dirty="0"/>
              <a:t>very low frequency RF circuits</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2405568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E6B11  </a:t>
            </a:r>
            <a:r>
              <a:rPr lang="en-US" dirty="0" smtClean="0">
                <a:latin typeface="Arial Black" panose="020B0A04020102020204" pitchFamily="34" charset="0"/>
              </a:rPr>
              <a:t>  What </a:t>
            </a:r>
            <a:r>
              <a:rPr lang="en-US" dirty="0">
                <a:latin typeface="Arial Black" panose="020B0A04020102020204" pitchFamily="34" charset="0"/>
              </a:rPr>
              <a:t>is used to control the attenuation of RF signals by a PIN diode?</a:t>
            </a:r>
          </a:p>
        </p:txBody>
      </p:sp>
      <p:sp>
        <p:nvSpPr>
          <p:cNvPr id="3" name="Subtitle 2"/>
          <p:cNvSpPr>
            <a:spLocks noGrp="1"/>
          </p:cNvSpPr>
          <p:nvPr>
            <p:ph type="subTitle" idx="1"/>
          </p:nvPr>
        </p:nvSpPr>
        <p:spPr/>
        <p:txBody>
          <a:bodyPr/>
          <a:lstStyle/>
          <a:p>
            <a:r>
              <a:rPr lang="en-US" i="1" dirty="0"/>
              <a:t>A. Forward DC bias current</a:t>
            </a:r>
            <a:endParaRPr lang="en-US" dirty="0"/>
          </a:p>
          <a:p>
            <a:r>
              <a:rPr lang="en-US" i="1" dirty="0"/>
              <a:t>B. A sub-harmonic pump signal</a:t>
            </a:r>
            <a:endParaRPr lang="en-US" dirty="0"/>
          </a:p>
          <a:p>
            <a:r>
              <a:rPr lang="en-US" i="1" dirty="0"/>
              <a:t>C. Reverse voltage larger than the RF signal</a:t>
            </a:r>
            <a:endParaRPr lang="en-US" dirty="0"/>
          </a:p>
          <a:p>
            <a:r>
              <a:rPr lang="en-US" i="1" dirty="0"/>
              <a:t>D. Capacitance of an RF coupling capacitor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60</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8289802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E6B11  </a:t>
            </a:r>
            <a:r>
              <a:rPr lang="en-US" dirty="0" smtClean="0">
                <a:latin typeface="Arial Black" panose="020B0A04020102020204" pitchFamily="34" charset="0"/>
              </a:rPr>
              <a:t>  What </a:t>
            </a:r>
            <a:r>
              <a:rPr lang="en-US" dirty="0">
                <a:latin typeface="Arial Black" panose="020B0A04020102020204" pitchFamily="34" charset="0"/>
              </a:rPr>
              <a:t>is used to control the attenuation of RF signals by a PIN diode?</a:t>
            </a:r>
          </a:p>
        </p:txBody>
      </p:sp>
      <p:sp>
        <p:nvSpPr>
          <p:cNvPr id="3" name="Subtitle 2"/>
          <p:cNvSpPr>
            <a:spLocks noGrp="1"/>
          </p:cNvSpPr>
          <p:nvPr>
            <p:ph type="subTitle" idx="1"/>
          </p:nvPr>
        </p:nvSpPr>
        <p:spPr/>
        <p:txBody>
          <a:bodyPr/>
          <a:lstStyle/>
          <a:p>
            <a:r>
              <a:rPr lang="en-US" sz="2800" b="1" i="1" dirty="0">
                <a:solidFill>
                  <a:srgbClr val="FFC000"/>
                </a:solidFill>
              </a:rPr>
              <a:t>A. Forward DC bias current</a:t>
            </a:r>
            <a:endParaRPr lang="en-US" sz="2800" b="1" dirty="0">
              <a:solidFill>
                <a:srgbClr val="FFC000"/>
              </a:solidFill>
            </a:endParaRPr>
          </a:p>
          <a:p>
            <a:r>
              <a:rPr lang="en-US" i="1" dirty="0"/>
              <a:t>B. A sub-harmonic pump signal</a:t>
            </a:r>
            <a:endParaRPr lang="en-US" dirty="0"/>
          </a:p>
          <a:p>
            <a:r>
              <a:rPr lang="en-US" i="1" dirty="0"/>
              <a:t>C. Reverse voltage larger than the RF signal</a:t>
            </a:r>
            <a:endParaRPr lang="en-US" dirty="0"/>
          </a:p>
          <a:p>
            <a:r>
              <a:rPr lang="en-US" i="1" dirty="0"/>
              <a:t>D. Capacitance of an RF coupling capacitor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61</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3967468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E6B12  </a:t>
            </a:r>
            <a:r>
              <a:rPr lang="en-US" dirty="0" smtClean="0">
                <a:latin typeface="Arial Black" panose="020B0A04020102020204" pitchFamily="34" charset="0"/>
              </a:rPr>
              <a:t>  What </a:t>
            </a:r>
            <a:r>
              <a:rPr lang="en-US" dirty="0">
                <a:latin typeface="Arial Black" panose="020B0A04020102020204" pitchFamily="34" charset="0"/>
              </a:rPr>
              <a:t>is one common use for PIN diodes?</a:t>
            </a:r>
          </a:p>
        </p:txBody>
      </p:sp>
      <p:sp>
        <p:nvSpPr>
          <p:cNvPr id="3" name="Subtitle 2"/>
          <p:cNvSpPr>
            <a:spLocks noGrp="1"/>
          </p:cNvSpPr>
          <p:nvPr>
            <p:ph type="subTitle" idx="1"/>
          </p:nvPr>
        </p:nvSpPr>
        <p:spPr/>
        <p:txBody>
          <a:bodyPr/>
          <a:lstStyle/>
          <a:p>
            <a:r>
              <a:rPr lang="en-US" i="1" dirty="0"/>
              <a:t>A. As a constant current source</a:t>
            </a:r>
            <a:endParaRPr lang="en-US" dirty="0"/>
          </a:p>
          <a:p>
            <a:r>
              <a:rPr lang="en-US" i="1" dirty="0"/>
              <a:t>B. As a constant voltage source</a:t>
            </a:r>
            <a:endParaRPr lang="en-US" dirty="0"/>
          </a:p>
          <a:p>
            <a:r>
              <a:rPr lang="en-US" i="1" dirty="0"/>
              <a:t>C. As an RF switch</a:t>
            </a:r>
            <a:endParaRPr lang="en-US" dirty="0"/>
          </a:p>
          <a:p>
            <a:r>
              <a:rPr lang="en-US" i="1" dirty="0"/>
              <a:t>D. As a high voltage rectifier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62</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9107918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t>
            </a:r>
            <a:br>
              <a:rPr lang="en-US" dirty="0" smtClean="0">
                <a:latin typeface="Arial Black" panose="020B0A04020102020204" pitchFamily="34" charset="0"/>
              </a:rPr>
            </a:br>
            <a:r>
              <a:rPr lang="en-US" dirty="0" smtClean="0">
                <a:latin typeface="Arial Black" panose="020B0A04020102020204" pitchFamily="34" charset="0"/>
              </a:rPr>
              <a:t>E6B12    What is one common use for PIN diodes?</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As a constant current source</a:t>
            </a:r>
            <a:endParaRPr lang="en-US" dirty="0"/>
          </a:p>
          <a:p>
            <a:r>
              <a:rPr lang="en-US" i="1" dirty="0"/>
              <a:t>B. As a constant voltage source</a:t>
            </a:r>
            <a:endParaRPr lang="en-US" dirty="0"/>
          </a:p>
          <a:p>
            <a:r>
              <a:rPr lang="en-US" sz="2800" b="1" i="1" dirty="0">
                <a:solidFill>
                  <a:srgbClr val="FFC000"/>
                </a:solidFill>
              </a:rPr>
              <a:t>C. As an RF switch</a:t>
            </a:r>
            <a:endParaRPr lang="en-US" sz="2800" b="1" dirty="0">
              <a:solidFill>
                <a:srgbClr val="FFC000"/>
              </a:solidFill>
            </a:endParaRPr>
          </a:p>
          <a:p>
            <a:r>
              <a:rPr lang="en-US" i="1" dirty="0"/>
              <a:t>D. As a high voltage rectifier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63</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9927023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E6B13  </a:t>
            </a:r>
            <a:r>
              <a:rPr lang="en-US" dirty="0" smtClean="0">
                <a:latin typeface="Arial Black" panose="020B0A04020102020204" pitchFamily="34" charset="0"/>
              </a:rPr>
              <a:t>  What </a:t>
            </a:r>
            <a:r>
              <a:rPr lang="en-US" dirty="0">
                <a:latin typeface="Arial Black" panose="020B0A04020102020204" pitchFamily="34" charset="0"/>
              </a:rPr>
              <a:t>type of bias is required for an LED to emit light?</a:t>
            </a:r>
          </a:p>
        </p:txBody>
      </p:sp>
      <p:sp>
        <p:nvSpPr>
          <p:cNvPr id="3" name="Subtitle 2"/>
          <p:cNvSpPr>
            <a:spLocks noGrp="1"/>
          </p:cNvSpPr>
          <p:nvPr>
            <p:ph type="subTitle" idx="1"/>
          </p:nvPr>
        </p:nvSpPr>
        <p:spPr/>
        <p:txBody>
          <a:bodyPr/>
          <a:lstStyle/>
          <a:p>
            <a:r>
              <a:rPr lang="en-US" i="1" dirty="0"/>
              <a:t>A. Reverse bias</a:t>
            </a:r>
            <a:endParaRPr lang="en-US" dirty="0"/>
          </a:p>
          <a:p>
            <a:r>
              <a:rPr lang="en-US" i="1" dirty="0"/>
              <a:t>B. Forward bias</a:t>
            </a:r>
            <a:endParaRPr lang="en-US" dirty="0"/>
          </a:p>
          <a:p>
            <a:r>
              <a:rPr lang="en-US" i="1" dirty="0"/>
              <a:t>C. Zero bias</a:t>
            </a:r>
            <a:endParaRPr lang="en-US" dirty="0"/>
          </a:p>
          <a:p>
            <a:r>
              <a:rPr lang="en-US" i="1" dirty="0"/>
              <a:t>D. Inductive bias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64</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7630877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E6B13  </a:t>
            </a:r>
            <a:r>
              <a:rPr lang="en-US" dirty="0" smtClean="0">
                <a:latin typeface="Arial Black" panose="020B0A04020102020204" pitchFamily="34" charset="0"/>
              </a:rPr>
              <a:t>  What </a:t>
            </a:r>
            <a:r>
              <a:rPr lang="en-US" dirty="0">
                <a:latin typeface="Arial Black" panose="020B0A04020102020204" pitchFamily="34" charset="0"/>
              </a:rPr>
              <a:t>type of bias is required for an LED to emit light?</a:t>
            </a:r>
          </a:p>
        </p:txBody>
      </p:sp>
      <p:sp>
        <p:nvSpPr>
          <p:cNvPr id="3" name="Subtitle 2"/>
          <p:cNvSpPr>
            <a:spLocks noGrp="1"/>
          </p:cNvSpPr>
          <p:nvPr>
            <p:ph type="subTitle" idx="1"/>
          </p:nvPr>
        </p:nvSpPr>
        <p:spPr/>
        <p:txBody>
          <a:bodyPr/>
          <a:lstStyle/>
          <a:p>
            <a:r>
              <a:rPr lang="en-US" i="1" dirty="0"/>
              <a:t>A. Reverse bias</a:t>
            </a:r>
            <a:endParaRPr lang="en-US" dirty="0"/>
          </a:p>
          <a:p>
            <a:r>
              <a:rPr lang="en-US" sz="2800" b="1" i="1" dirty="0">
                <a:solidFill>
                  <a:srgbClr val="FFC000"/>
                </a:solidFill>
              </a:rPr>
              <a:t>B. Forward bias</a:t>
            </a:r>
            <a:endParaRPr lang="en-US" sz="2800" b="1" dirty="0">
              <a:solidFill>
                <a:srgbClr val="FFC000"/>
              </a:solidFill>
            </a:endParaRPr>
          </a:p>
          <a:p>
            <a:r>
              <a:rPr lang="en-US" i="1" dirty="0"/>
              <a:t>C. Zero bias</a:t>
            </a:r>
            <a:endParaRPr lang="en-US" dirty="0"/>
          </a:p>
          <a:p>
            <a:r>
              <a:rPr lang="en-US" i="1" dirty="0"/>
              <a:t>D. Inductive bias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65</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207678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E6C Digital ICs</a:t>
            </a:r>
            <a:r>
              <a:rPr lang="en-US" dirty="0" smtClean="0">
                <a:latin typeface="Arial Black" panose="020B0A04020102020204" pitchFamily="34" charset="0"/>
              </a:rPr>
              <a:t>:</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pPr algn="ctr"/>
            <a:r>
              <a:rPr lang="en-US" dirty="0"/>
              <a:t>Families of digital ICs; gates; Programmable Logic Devices (PLDs)</a:t>
            </a:r>
          </a:p>
        </p:txBody>
      </p:sp>
      <p:sp>
        <p:nvSpPr>
          <p:cNvPr id="4" name="Slide Number Placeholder 3"/>
          <p:cNvSpPr>
            <a:spLocks noGrp="1"/>
          </p:cNvSpPr>
          <p:nvPr>
            <p:ph type="sldNum" sz="quarter" idx="12"/>
          </p:nvPr>
        </p:nvSpPr>
        <p:spPr/>
        <p:txBody>
          <a:bodyPr/>
          <a:lstStyle/>
          <a:p>
            <a:fld id="{5A2483EB-AB9C-40AC-9AA1-C2AD9590A9DB}" type="slidenum">
              <a:rPr lang="en-US" smtClean="0"/>
              <a:t>66</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5421232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E6C01    What </a:t>
            </a:r>
            <a:r>
              <a:rPr lang="en-US" dirty="0">
                <a:latin typeface="Arial Black" panose="020B0A04020102020204" pitchFamily="34" charset="0"/>
              </a:rPr>
              <a:t>is the function of hysteresis in a comparator?</a:t>
            </a:r>
          </a:p>
        </p:txBody>
      </p:sp>
      <p:sp>
        <p:nvSpPr>
          <p:cNvPr id="3" name="Subtitle 2"/>
          <p:cNvSpPr>
            <a:spLocks noGrp="1"/>
          </p:cNvSpPr>
          <p:nvPr>
            <p:ph type="subTitle" idx="1"/>
          </p:nvPr>
        </p:nvSpPr>
        <p:spPr/>
        <p:txBody>
          <a:bodyPr/>
          <a:lstStyle/>
          <a:p>
            <a:r>
              <a:rPr lang="en-US" i="1" dirty="0"/>
              <a:t>A. To prevent input noise from causing unstable output signals</a:t>
            </a:r>
          </a:p>
          <a:p>
            <a:r>
              <a:rPr lang="en-US" i="1" dirty="0"/>
              <a:t>B. To allow the comparator to be used with AC input signal</a:t>
            </a:r>
          </a:p>
          <a:p>
            <a:r>
              <a:rPr lang="en-US" i="1" dirty="0"/>
              <a:t>C. To cause the output to change states continually</a:t>
            </a:r>
          </a:p>
          <a:p>
            <a:r>
              <a:rPr lang="en-US" i="1" dirty="0"/>
              <a:t>D. To increase the sensitivity</a:t>
            </a:r>
          </a:p>
        </p:txBody>
      </p:sp>
      <p:sp>
        <p:nvSpPr>
          <p:cNvPr id="4" name="Slide Number Placeholder 3"/>
          <p:cNvSpPr>
            <a:spLocks noGrp="1"/>
          </p:cNvSpPr>
          <p:nvPr>
            <p:ph type="sldNum" sz="quarter" idx="12"/>
          </p:nvPr>
        </p:nvSpPr>
        <p:spPr/>
        <p:txBody>
          <a:bodyPr/>
          <a:lstStyle/>
          <a:p>
            <a:fld id="{5A2483EB-AB9C-40AC-9AA1-C2AD9590A9DB}" type="slidenum">
              <a:rPr lang="en-US" smtClean="0"/>
              <a:t>67</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281745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E6C01    What </a:t>
            </a:r>
            <a:r>
              <a:rPr lang="en-US" dirty="0">
                <a:latin typeface="Arial Black" panose="020B0A04020102020204" pitchFamily="34" charset="0"/>
              </a:rPr>
              <a:t>is the function of hysteresis in a comparator?</a:t>
            </a:r>
          </a:p>
        </p:txBody>
      </p:sp>
      <p:sp>
        <p:nvSpPr>
          <p:cNvPr id="3" name="Subtitle 2"/>
          <p:cNvSpPr>
            <a:spLocks noGrp="1"/>
          </p:cNvSpPr>
          <p:nvPr>
            <p:ph type="subTitle" idx="1"/>
          </p:nvPr>
        </p:nvSpPr>
        <p:spPr/>
        <p:txBody>
          <a:bodyPr/>
          <a:lstStyle/>
          <a:p>
            <a:r>
              <a:rPr lang="en-US" sz="2800" i="1" dirty="0">
                <a:solidFill>
                  <a:srgbClr val="FFC000"/>
                </a:solidFill>
              </a:rPr>
              <a:t>A. To prevent input noise from causing unstable output signals</a:t>
            </a:r>
          </a:p>
          <a:p>
            <a:r>
              <a:rPr lang="en-US" i="1" dirty="0"/>
              <a:t>B. To allow the comparator to be used with AC input signal</a:t>
            </a:r>
          </a:p>
          <a:p>
            <a:r>
              <a:rPr lang="en-US" i="1" dirty="0"/>
              <a:t>C. To cause the output to change states continually</a:t>
            </a:r>
          </a:p>
          <a:p>
            <a:r>
              <a:rPr lang="en-US" i="1" dirty="0"/>
              <a:t>D. To increase the sensitivity</a:t>
            </a:r>
          </a:p>
        </p:txBody>
      </p:sp>
      <p:sp>
        <p:nvSpPr>
          <p:cNvPr id="4" name="Slide Number Placeholder 3"/>
          <p:cNvSpPr>
            <a:spLocks noGrp="1"/>
          </p:cNvSpPr>
          <p:nvPr>
            <p:ph type="sldNum" sz="quarter" idx="12"/>
          </p:nvPr>
        </p:nvSpPr>
        <p:spPr/>
        <p:txBody>
          <a:bodyPr/>
          <a:lstStyle/>
          <a:p>
            <a:fld id="{5A2483EB-AB9C-40AC-9AA1-C2AD9590A9DB}" type="slidenum">
              <a:rPr lang="en-US" smtClean="0"/>
              <a:t>68</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9584334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E6C02    What </a:t>
            </a:r>
            <a:r>
              <a:rPr lang="en-US" dirty="0">
                <a:latin typeface="Arial Black" panose="020B0A04020102020204" pitchFamily="34" charset="0"/>
              </a:rPr>
              <a:t>happens when the level of a comparator’s input signal crosses the threshold?</a:t>
            </a:r>
          </a:p>
        </p:txBody>
      </p:sp>
      <p:sp>
        <p:nvSpPr>
          <p:cNvPr id="3" name="Subtitle 2"/>
          <p:cNvSpPr>
            <a:spLocks noGrp="1"/>
          </p:cNvSpPr>
          <p:nvPr>
            <p:ph type="subTitle" idx="1"/>
          </p:nvPr>
        </p:nvSpPr>
        <p:spPr>
          <a:xfrm>
            <a:off x="838200" y="2514600"/>
            <a:ext cx="7543800" cy="3657600"/>
          </a:xfrm>
        </p:spPr>
        <p:txBody>
          <a:bodyPr/>
          <a:lstStyle/>
          <a:p>
            <a:r>
              <a:rPr lang="en-US" i="1" dirty="0"/>
              <a:t>A. The IC input can be damaged</a:t>
            </a:r>
          </a:p>
          <a:p>
            <a:r>
              <a:rPr lang="en-US" i="1" dirty="0"/>
              <a:t>B. The comparator changes its output state</a:t>
            </a:r>
          </a:p>
          <a:p>
            <a:r>
              <a:rPr lang="en-US" i="1" dirty="0"/>
              <a:t>C. The comparator enters latch-up</a:t>
            </a:r>
          </a:p>
          <a:p>
            <a:r>
              <a:rPr lang="en-US" i="1" dirty="0"/>
              <a:t>D. The feedback loop becomes unstable</a:t>
            </a:r>
          </a:p>
        </p:txBody>
      </p:sp>
      <p:sp>
        <p:nvSpPr>
          <p:cNvPr id="4" name="Slide Number Placeholder 3"/>
          <p:cNvSpPr>
            <a:spLocks noGrp="1"/>
          </p:cNvSpPr>
          <p:nvPr>
            <p:ph type="sldNum" sz="quarter" idx="12"/>
          </p:nvPr>
        </p:nvSpPr>
        <p:spPr/>
        <p:txBody>
          <a:bodyPr/>
          <a:lstStyle/>
          <a:p>
            <a:fld id="{5A2483EB-AB9C-40AC-9AA1-C2AD9590A9DB}" type="slidenum">
              <a:rPr lang="en-US" smtClean="0"/>
              <a:t>69</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4013078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E6A02  </a:t>
            </a:r>
            <a:r>
              <a:rPr lang="en-US" dirty="0" smtClean="0">
                <a:latin typeface="Arial Black" panose="020B0A04020102020204" pitchFamily="34" charset="0"/>
              </a:rPr>
              <a:t>  Which </a:t>
            </a:r>
            <a:r>
              <a:rPr lang="en-US" dirty="0">
                <a:latin typeface="Arial Black" panose="020B0A04020102020204" pitchFamily="34" charset="0"/>
              </a:rPr>
              <a:t>of the following semiconductor materials contains excess free electrons?</a:t>
            </a:r>
          </a:p>
        </p:txBody>
      </p:sp>
      <p:sp>
        <p:nvSpPr>
          <p:cNvPr id="3" name="Subtitle 2"/>
          <p:cNvSpPr>
            <a:spLocks noGrp="1"/>
          </p:cNvSpPr>
          <p:nvPr>
            <p:ph type="subTitle" idx="1"/>
          </p:nvPr>
        </p:nvSpPr>
        <p:spPr/>
        <p:txBody>
          <a:bodyPr/>
          <a:lstStyle/>
          <a:p>
            <a:r>
              <a:rPr lang="en-US" i="1" dirty="0"/>
              <a:t>A. N-type</a:t>
            </a:r>
            <a:endParaRPr lang="en-US" dirty="0"/>
          </a:p>
          <a:p>
            <a:r>
              <a:rPr lang="en-US" i="1" dirty="0"/>
              <a:t>B. P-type</a:t>
            </a:r>
            <a:endParaRPr lang="en-US" dirty="0"/>
          </a:p>
          <a:p>
            <a:r>
              <a:rPr lang="en-US" i="1" dirty="0"/>
              <a:t>C. Bipolar</a:t>
            </a:r>
            <a:endParaRPr lang="en-US" dirty="0"/>
          </a:p>
          <a:p>
            <a:r>
              <a:rPr lang="en-US" i="1" dirty="0"/>
              <a:t>D. Insulated gate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8205458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E6C02    What </a:t>
            </a:r>
            <a:r>
              <a:rPr lang="en-US" dirty="0">
                <a:latin typeface="Arial Black" panose="020B0A04020102020204" pitchFamily="34" charset="0"/>
              </a:rPr>
              <a:t>happens when the level of a comparator’s input signal crosses the threshold?</a:t>
            </a:r>
          </a:p>
        </p:txBody>
      </p:sp>
      <p:sp>
        <p:nvSpPr>
          <p:cNvPr id="3" name="Subtitle 2"/>
          <p:cNvSpPr>
            <a:spLocks noGrp="1"/>
          </p:cNvSpPr>
          <p:nvPr>
            <p:ph type="subTitle" idx="1"/>
          </p:nvPr>
        </p:nvSpPr>
        <p:spPr>
          <a:xfrm>
            <a:off x="838200" y="2514600"/>
            <a:ext cx="7543800" cy="3657600"/>
          </a:xfrm>
        </p:spPr>
        <p:txBody>
          <a:bodyPr/>
          <a:lstStyle/>
          <a:p>
            <a:r>
              <a:rPr lang="en-US" i="1" dirty="0"/>
              <a:t>A. The IC input can be damaged</a:t>
            </a:r>
          </a:p>
          <a:p>
            <a:r>
              <a:rPr lang="en-US" sz="2800" i="1" dirty="0">
                <a:solidFill>
                  <a:srgbClr val="FFC000"/>
                </a:solidFill>
              </a:rPr>
              <a:t>B. The comparator changes its output state</a:t>
            </a:r>
          </a:p>
          <a:p>
            <a:r>
              <a:rPr lang="en-US" i="1" dirty="0"/>
              <a:t>C. The comparator enters latch-up</a:t>
            </a:r>
          </a:p>
          <a:p>
            <a:r>
              <a:rPr lang="en-US" i="1" dirty="0"/>
              <a:t>D. The feedback loop becomes unstable</a:t>
            </a:r>
          </a:p>
        </p:txBody>
      </p:sp>
      <p:sp>
        <p:nvSpPr>
          <p:cNvPr id="4" name="Slide Number Placeholder 3"/>
          <p:cNvSpPr>
            <a:spLocks noGrp="1"/>
          </p:cNvSpPr>
          <p:nvPr>
            <p:ph type="sldNum" sz="quarter" idx="12"/>
          </p:nvPr>
        </p:nvSpPr>
        <p:spPr/>
        <p:txBody>
          <a:bodyPr/>
          <a:lstStyle/>
          <a:p>
            <a:fld id="{5A2483EB-AB9C-40AC-9AA1-C2AD9590A9DB}" type="slidenum">
              <a:rPr lang="en-US" smtClean="0"/>
              <a:t>70</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4886793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839200" cy="1752600"/>
          </a:xfrm>
        </p:spPr>
        <p:txBody>
          <a:bodyPr>
            <a:normAutofit/>
          </a:bodyPr>
          <a:lstStyle/>
          <a:p>
            <a:r>
              <a:rPr lang="en-US" dirty="0" smtClean="0">
                <a:latin typeface="Arial Black" panose="020B0A04020102020204" pitchFamily="34" charset="0"/>
              </a:rPr>
              <a:t> </a:t>
            </a:r>
            <a:br>
              <a:rPr lang="en-US" dirty="0" smtClean="0">
                <a:latin typeface="Arial Black" panose="020B0A04020102020204" pitchFamily="34" charset="0"/>
              </a:rPr>
            </a:br>
            <a:r>
              <a:rPr lang="en-US" dirty="0" smtClean="0">
                <a:latin typeface="Arial Black" panose="020B0A04020102020204" pitchFamily="34" charset="0"/>
              </a:rPr>
              <a:t>E6C03    What is </a:t>
            </a:r>
            <a:r>
              <a:rPr lang="en-US" dirty="0" err="1" smtClean="0">
                <a:latin typeface="Arial Black" panose="020B0A04020102020204" pitchFamily="34" charset="0"/>
              </a:rPr>
              <a:t>tri-state</a:t>
            </a:r>
            <a:r>
              <a:rPr lang="en-US" dirty="0" smtClean="0">
                <a:latin typeface="Arial Black" panose="020B0A04020102020204" pitchFamily="34" charset="0"/>
              </a:rPr>
              <a:t> logic?</a:t>
            </a:r>
            <a:br>
              <a:rPr lang="en-US" dirty="0" smtClean="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Logic devices with 0, 1, and high impedance output states</a:t>
            </a:r>
            <a:endParaRPr lang="en-US" dirty="0"/>
          </a:p>
          <a:p>
            <a:r>
              <a:rPr lang="en-US" i="1" dirty="0"/>
              <a:t>B. Logic devices that utilize ternary math</a:t>
            </a:r>
            <a:endParaRPr lang="en-US" dirty="0"/>
          </a:p>
          <a:p>
            <a:r>
              <a:rPr lang="en-US" i="1" dirty="0"/>
              <a:t>C. Low power logic devices designed to operate at 3 volts</a:t>
            </a:r>
            <a:endParaRPr lang="en-US" dirty="0"/>
          </a:p>
          <a:p>
            <a:r>
              <a:rPr lang="en-US" i="1" dirty="0"/>
              <a:t>D. Proprietary logic devices manufactured by Tri-State Devices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71</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8023001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839200" cy="1752600"/>
          </a:xfrm>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E6C03    What is </a:t>
            </a:r>
            <a:r>
              <a:rPr lang="en-US" dirty="0" err="1">
                <a:latin typeface="Arial Black" panose="020B0A04020102020204" pitchFamily="34" charset="0"/>
              </a:rPr>
              <a:t>tri-state</a:t>
            </a:r>
            <a:r>
              <a:rPr lang="en-US" dirty="0">
                <a:latin typeface="Arial Black" panose="020B0A04020102020204" pitchFamily="34" charset="0"/>
              </a:rPr>
              <a:t> logic?</a:t>
            </a:r>
            <a:br>
              <a:rPr lang="en-US" dirty="0">
                <a:latin typeface="Arial Black" panose="020B0A04020102020204" pitchFamily="34" charset="0"/>
              </a:rPr>
            </a:br>
            <a:endParaRPr lang="en-US" dirty="0"/>
          </a:p>
        </p:txBody>
      </p:sp>
      <p:sp>
        <p:nvSpPr>
          <p:cNvPr id="3" name="Subtitle 2"/>
          <p:cNvSpPr>
            <a:spLocks noGrp="1"/>
          </p:cNvSpPr>
          <p:nvPr>
            <p:ph type="subTitle" idx="1"/>
          </p:nvPr>
        </p:nvSpPr>
        <p:spPr/>
        <p:txBody>
          <a:bodyPr/>
          <a:lstStyle/>
          <a:p>
            <a:r>
              <a:rPr lang="en-US" sz="2800" b="1" i="1" dirty="0">
                <a:solidFill>
                  <a:srgbClr val="FFC000"/>
                </a:solidFill>
              </a:rPr>
              <a:t>A. Logic devices with 0, 1, and high impedance output states</a:t>
            </a:r>
            <a:endParaRPr lang="en-US" sz="2800" b="1" dirty="0">
              <a:solidFill>
                <a:srgbClr val="FFC000"/>
              </a:solidFill>
            </a:endParaRPr>
          </a:p>
          <a:p>
            <a:r>
              <a:rPr lang="en-US" i="1" dirty="0"/>
              <a:t>B. Logic devices that utilize ternary math</a:t>
            </a:r>
            <a:endParaRPr lang="en-US" dirty="0"/>
          </a:p>
          <a:p>
            <a:r>
              <a:rPr lang="en-US" i="1" dirty="0"/>
              <a:t>C. Low power logic devices designed to operate at 3 volts</a:t>
            </a:r>
            <a:endParaRPr lang="en-US" dirty="0"/>
          </a:p>
          <a:p>
            <a:r>
              <a:rPr lang="en-US" i="1" dirty="0"/>
              <a:t>D. Proprietary logic devices manufactured by Tri-State Devices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72</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3877232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E6C04  </a:t>
            </a:r>
            <a:r>
              <a:rPr lang="en-US" dirty="0" smtClean="0">
                <a:latin typeface="Arial Black" panose="020B0A04020102020204" pitchFamily="34" charset="0"/>
              </a:rPr>
              <a:t>  What </a:t>
            </a:r>
            <a:r>
              <a:rPr lang="en-US" dirty="0">
                <a:latin typeface="Arial Black" panose="020B0A04020102020204" pitchFamily="34" charset="0"/>
              </a:rPr>
              <a:t>is the primary advantage of tri-state logic?</a:t>
            </a:r>
          </a:p>
        </p:txBody>
      </p:sp>
      <p:sp>
        <p:nvSpPr>
          <p:cNvPr id="3" name="Subtitle 2"/>
          <p:cNvSpPr>
            <a:spLocks noGrp="1"/>
          </p:cNvSpPr>
          <p:nvPr>
            <p:ph type="subTitle" idx="1"/>
          </p:nvPr>
        </p:nvSpPr>
        <p:spPr/>
        <p:txBody>
          <a:bodyPr/>
          <a:lstStyle/>
          <a:p>
            <a:r>
              <a:rPr lang="en-US" i="1" dirty="0"/>
              <a:t>A. Low power consumption</a:t>
            </a:r>
            <a:endParaRPr lang="en-US" dirty="0"/>
          </a:p>
          <a:p>
            <a:r>
              <a:rPr lang="en-US" i="1" dirty="0"/>
              <a:t>B. Ability to connect many device outputs to a common bus </a:t>
            </a:r>
            <a:endParaRPr lang="en-US" dirty="0"/>
          </a:p>
          <a:p>
            <a:r>
              <a:rPr lang="en-US" i="1" dirty="0"/>
              <a:t>C. High speed operation</a:t>
            </a:r>
            <a:endParaRPr lang="en-US" dirty="0"/>
          </a:p>
          <a:p>
            <a:r>
              <a:rPr lang="en-US" i="1" dirty="0"/>
              <a:t>D. More efficient arithmetic operations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73</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1584426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E6C04    What is the primary advantage of </a:t>
            </a:r>
            <a:r>
              <a:rPr lang="en-US" dirty="0" err="1">
                <a:latin typeface="Arial Black" panose="020B0A04020102020204" pitchFamily="34" charset="0"/>
              </a:rPr>
              <a:t>tri-state</a:t>
            </a:r>
            <a:r>
              <a:rPr lang="en-US" dirty="0">
                <a:latin typeface="Arial Black" panose="020B0A04020102020204" pitchFamily="34" charset="0"/>
              </a:rPr>
              <a:t> logic?</a:t>
            </a:r>
            <a:endParaRPr lang="en-US" dirty="0"/>
          </a:p>
        </p:txBody>
      </p:sp>
      <p:sp>
        <p:nvSpPr>
          <p:cNvPr id="3" name="Subtitle 2"/>
          <p:cNvSpPr>
            <a:spLocks noGrp="1"/>
          </p:cNvSpPr>
          <p:nvPr>
            <p:ph type="subTitle" idx="1"/>
          </p:nvPr>
        </p:nvSpPr>
        <p:spPr/>
        <p:txBody>
          <a:bodyPr/>
          <a:lstStyle/>
          <a:p>
            <a:r>
              <a:rPr lang="en-US" i="1" dirty="0"/>
              <a:t>A. Low power consumption</a:t>
            </a:r>
            <a:endParaRPr lang="en-US" dirty="0"/>
          </a:p>
          <a:p>
            <a:r>
              <a:rPr lang="en-US" sz="2800" b="1" i="1" dirty="0">
                <a:solidFill>
                  <a:srgbClr val="FFC000"/>
                </a:solidFill>
              </a:rPr>
              <a:t>B. Ability to connect many device outputs to a common bus </a:t>
            </a:r>
            <a:endParaRPr lang="en-US" sz="2800" b="1" dirty="0">
              <a:solidFill>
                <a:srgbClr val="FFC000"/>
              </a:solidFill>
            </a:endParaRPr>
          </a:p>
          <a:p>
            <a:r>
              <a:rPr lang="en-US" i="1" dirty="0"/>
              <a:t>C. High speed operation</a:t>
            </a:r>
            <a:endParaRPr lang="en-US" dirty="0"/>
          </a:p>
          <a:p>
            <a:r>
              <a:rPr lang="en-US" i="1" dirty="0"/>
              <a:t>D. More efficient arithmetic operations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74</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7249984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E6C05    What is </a:t>
            </a:r>
            <a:r>
              <a:rPr lang="en-US" dirty="0">
                <a:latin typeface="Arial Black" panose="020B0A04020102020204" pitchFamily="34" charset="0"/>
              </a:rPr>
              <a:t>an advantage of CMOS logic devices over TTL devices?</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Differential output capability</a:t>
            </a:r>
            <a:endParaRPr lang="en-US" dirty="0"/>
          </a:p>
          <a:p>
            <a:r>
              <a:rPr lang="en-US" i="1" dirty="0"/>
              <a:t>B. Lower distortion</a:t>
            </a:r>
            <a:endParaRPr lang="en-US" dirty="0"/>
          </a:p>
          <a:p>
            <a:r>
              <a:rPr lang="en-US" i="1" dirty="0"/>
              <a:t>C. Immune to damage from static discharge</a:t>
            </a:r>
            <a:endParaRPr lang="en-US" dirty="0"/>
          </a:p>
          <a:p>
            <a:r>
              <a:rPr lang="en-US" i="1" dirty="0"/>
              <a:t>D. Lower power consumption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75</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4313615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E6C05    What is an advantage of CMOS logic devices over TTL devices?</a:t>
            </a:r>
            <a:br>
              <a:rPr lang="en-US" dirty="0">
                <a:latin typeface="Arial Black" panose="020B0A04020102020204" pitchFamily="34" charset="0"/>
              </a:rPr>
            </a:br>
            <a:endParaRPr lang="en-US" dirty="0"/>
          </a:p>
        </p:txBody>
      </p:sp>
      <p:sp>
        <p:nvSpPr>
          <p:cNvPr id="3" name="Subtitle 2"/>
          <p:cNvSpPr>
            <a:spLocks noGrp="1"/>
          </p:cNvSpPr>
          <p:nvPr>
            <p:ph type="subTitle" idx="1"/>
          </p:nvPr>
        </p:nvSpPr>
        <p:spPr/>
        <p:txBody>
          <a:bodyPr/>
          <a:lstStyle/>
          <a:p>
            <a:r>
              <a:rPr lang="en-US" i="1" dirty="0"/>
              <a:t>A. Differential output capability</a:t>
            </a:r>
            <a:endParaRPr lang="en-US" dirty="0"/>
          </a:p>
          <a:p>
            <a:r>
              <a:rPr lang="en-US" i="1" dirty="0"/>
              <a:t>B. Lower distortion</a:t>
            </a:r>
            <a:endParaRPr lang="en-US" dirty="0"/>
          </a:p>
          <a:p>
            <a:r>
              <a:rPr lang="en-US" i="1" dirty="0"/>
              <a:t>C. Immune to damage from static discharge</a:t>
            </a:r>
            <a:endParaRPr lang="en-US" dirty="0"/>
          </a:p>
          <a:p>
            <a:r>
              <a:rPr lang="en-US" sz="2800" b="1" i="1" dirty="0">
                <a:solidFill>
                  <a:srgbClr val="FFC000"/>
                </a:solidFill>
              </a:rPr>
              <a:t>D. Lower power consumption</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76</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42042078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E6C06    Why </a:t>
            </a:r>
            <a:r>
              <a:rPr lang="en-US" dirty="0">
                <a:latin typeface="Arial Black" panose="020B0A04020102020204" pitchFamily="34" charset="0"/>
              </a:rPr>
              <a:t>do CMOS digital integrated circuits have high immunity to noise on the input signal or power supply?</a:t>
            </a:r>
          </a:p>
        </p:txBody>
      </p:sp>
      <p:sp>
        <p:nvSpPr>
          <p:cNvPr id="3" name="Subtitle 2"/>
          <p:cNvSpPr>
            <a:spLocks noGrp="1"/>
          </p:cNvSpPr>
          <p:nvPr>
            <p:ph type="subTitle" idx="1"/>
          </p:nvPr>
        </p:nvSpPr>
        <p:spPr>
          <a:xfrm>
            <a:off x="762000" y="2057400"/>
            <a:ext cx="7543800" cy="4114800"/>
          </a:xfrm>
        </p:spPr>
        <p:txBody>
          <a:bodyPr/>
          <a:lstStyle/>
          <a:p>
            <a:endParaRPr lang="en-US" i="1" dirty="0" smtClean="0"/>
          </a:p>
          <a:p>
            <a:r>
              <a:rPr lang="en-US" i="1" dirty="0" smtClean="0"/>
              <a:t>A</a:t>
            </a:r>
            <a:r>
              <a:rPr lang="en-US" i="1" dirty="0"/>
              <a:t>. Larger bypass capacitors are used in CMOS circuit design</a:t>
            </a:r>
            <a:endParaRPr lang="en-US" dirty="0"/>
          </a:p>
          <a:p>
            <a:r>
              <a:rPr lang="en-US" i="1" dirty="0"/>
              <a:t>B. The input switching threshold is about two times the power supply voltage</a:t>
            </a:r>
            <a:endParaRPr lang="en-US" dirty="0"/>
          </a:p>
          <a:p>
            <a:r>
              <a:rPr lang="en-US" i="1" dirty="0"/>
              <a:t>C. The input switching threshold is about one-half the power supply voltage</a:t>
            </a:r>
            <a:endParaRPr lang="en-US" dirty="0"/>
          </a:p>
          <a:p>
            <a:r>
              <a:rPr lang="en-US" i="1" dirty="0"/>
              <a:t>D. Input signals are stronger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77</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5884512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E6C06    Why </a:t>
            </a:r>
            <a:r>
              <a:rPr lang="en-US" dirty="0">
                <a:latin typeface="Arial Black" panose="020B0A04020102020204" pitchFamily="34" charset="0"/>
              </a:rPr>
              <a:t>do CMOS digital integrated circuits have high immunity to noise on the input signal or power supply?</a:t>
            </a:r>
          </a:p>
        </p:txBody>
      </p:sp>
      <p:sp>
        <p:nvSpPr>
          <p:cNvPr id="3" name="Subtitle 2"/>
          <p:cNvSpPr>
            <a:spLocks noGrp="1"/>
          </p:cNvSpPr>
          <p:nvPr>
            <p:ph type="subTitle" idx="1"/>
          </p:nvPr>
        </p:nvSpPr>
        <p:spPr>
          <a:xfrm>
            <a:off x="762000" y="2057400"/>
            <a:ext cx="7543800" cy="4114800"/>
          </a:xfrm>
        </p:spPr>
        <p:txBody>
          <a:bodyPr/>
          <a:lstStyle/>
          <a:p>
            <a:endParaRPr lang="en-US" i="1" dirty="0" smtClean="0"/>
          </a:p>
          <a:p>
            <a:r>
              <a:rPr lang="en-US" i="1" dirty="0" smtClean="0"/>
              <a:t>A</a:t>
            </a:r>
            <a:r>
              <a:rPr lang="en-US" i="1" dirty="0"/>
              <a:t>. Larger bypass capacitors are used in CMOS circuit design</a:t>
            </a:r>
            <a:endParaRPr lang="en-US" dirty="0"/>
          </a:p>
          <a:p>
            <a:r>
              <a:rPr lang="en-US" i="1" dirty="0"/>
              <a:t>B. The input switching threshold is about two times the power supply voltage</a:t>
            </a:r>
            <a:endParaRPr lang="en-US" dirty="0"/>
          </a:p>
          <a:p>
            <a:r>
              <a:rPr lang="en-US" sz="2800" b="1" i="1" dirty="0">
                <a:solidFill>
                  <a:srgbClr val="FFC000"/>
                </a:solidFill>
              </a:rPr>
              <a:t>C. The input switching threshold is about one-half the power supply voltage</a:t>
            </a:r>
            <a:endParaRPr lang="en-US" sz="2800" b="1" dirty="0">
              <a:solidFill>
                <a:srgbClr val="FFC000"/>
              </a:solidFill>
            </a:endParaRPr>
          </a:p>
          <a:p>
            <a:r>
              <a:rPr lang="en-US" i="1" dirty="0"/>
              <a:t>D. Input signals are stronger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78</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459828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E6C07   What </a:t>
            </a:r>
            <a:r>
              <a:rPr lang="en-US" dirty="0">
                <a:latin typeface="Arial Black" panose="020B0A04020102020204" pitchFamily="34" charset="0"/>
              </a:rPr>
              <a:t>best describes a pull-up or pull-down resistor?</a:t>
            </a:r>
          </a:p>
        </p:txBody>
      </p:sp>
      <p:sp>
        <p:nvSpPr>
          <p:cNvPr id="3" name="Subtitle 2"/>
          <p:cNvSpPr>
            <a:spLocks noGrp="1"/>
          </p:cNvSpPr>
          <p:nvPr>
            <p:ph type="subTitle" idx="1"/>
          </p:nvPr>
        </p:nvSpPr>
        <p:spPr>
          <a:xfrm>
            <a:off x="762000" y="2057400"/>
            <a:ext cx="7543800" cy="4114800"/>
          </a:xfrm>
        </p:spPr>
        <p:txBody>
          <a:bodyPr/>
          <a:lstStyle/>
          <a:p>
            <a:r>
              <a:rPr lang="en-US" i="1" dirty="0"/>
              <a:t>A. A resistor in a keying circuit used to reduce key clicks</a:t>
            </a:r>
          </a:p>
          <a:p>
            <a:r>
              <a:rPr lang="en-US" i="1" dirty="0"/>
              <a:t>B. A resistor connected to the positive or negative supply line used to establish a voltage when an input or output is an open circuit</a:t>
            </a:r>
          </a:p>
          <a:p>
            <a:r>
              <a:rPr lang="en-US" i="1" dirty="0"/>
              <a:t>C. A resistor that insures that an oscillator frequency does not drive lower over time</a:t>
            </a:r>
          </a:p>
          <a:p>
            <a:r>
              <a:rPr lang="en-US" i="1" dirty="0"/>
              <a:t>D. A resistor connected to an op-amp output that only functions when the logic output is false</a:t>
            </a:r>
          </a:p>
        </p:txBody>
      </p:sp>
      <p:sp>
        <p:nvSpPr>
          <p:cNvPr id="4" name="Slide Number Placeholder 3"/>
          <p:cNvSpPr>
            <a:spLocks noGrp="1"/>
          </p:cNvSpPr>
          <p:nvPr>
            <p:ph type="sldNum" sz="quarter" idx="12"/>
          </p:nvPr>
        </p:nvSpPr>
        <p:spPr/>
        <p:txBody>
          <a:bodyPr/>
          <a:lstStyle/>
          <a:p>
            <a:fld id="{5A2483EB-AB9C-40AC-9AA1-C2AD9590A9DB}" type="slidenum">
              <a:rPr lang="en-US" smtClean="0"/>
              <a:t>79</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900579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E6A02  </a:t>
            </a:r>
            <a:r>
              <a:rPr lang="en-US" dirty="0" smtClean="0">
                <a:latin typeface="Arial Black" panose="020B0A04020102020204" pitchFamily="34" charset="0"/>
              </a:rPr>
              <a:t>  Which </a:t>
            </a:r>
            <a:r>
              <a:rPr lang="en-US" dirty="0">
                <a:latin typeface="Arial Black" panose="020B0A04020102020204" pitchFamily="34" charset="0"/>
              </a:rPr>
              <a:t>of the following semiconductor materials contains excess free electrons?</a:t>
            </a:r>
          </a:p>
        </p:txBody>
      </p:sp>
      <p:sp>
        <p:nvSpPr>
          <p:cNvPr id="3" name="Subtitle 2"/>
          <p:cNvSpPr>
            <a:spLocks noGrp="1"/>
          </p:cNvSpPr>
          <p:nvPr>
            <p:ph type="subTitle" idx="1"/>
          </p:nvPr>
        </p:nvSpPr>
        <p:spPr/>
        <p:txBody>
          <a:bodyPr/>
          <a:lstStyle/>
          <a:p>
            <a:r>
              <a:rPr lang="en-US" sz="2800" b="1" i="1" dirty="0">
                <a:solidFill>
                  <a:srgbClr val="FFC000"/>
                </a:solidFill>
              </a:rPr>
              <a:t>A. N-type</a:t>
            </a:r>
            <a:endParaRPr lang="en-US" sz="2800" b="1" dirty="0">
              <a:solidFill>
                <a:srgbClr val="FFC000"/>
              </a:solidFill>
            </a:endParaRPr>
          </a:p>
          <a:p>
            <a:r>
              <a:rPr lang="en-US" i="1" dirty="0"/>
              <a:t>B. P-type</a:t>
            </a:r>
            <a:endParaRPr lang="en-US" dirty="0"/>
          </a:p>
          <a:p>
            <a:r>
              <a:rPr lang="en-US" i="1" dirty="0"/>
              <a:t>C. Bipolar</a:t>
            </a:r>
            <a:endParaRPr lang="en-US" dirty="0"/>
          </a:p>
          <a:p>
            <a:r>
              <a:rPr lang="en-US" i="1" dirty="0"/>
              <a:t>D. Insulated gate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0895200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E6C07   What </a:t>
            </a:r>
            <a:r>
              <a:rPr lang="en-US" dirty="0">
                <a:latin typeface="Arial Black" panose="020B0A04020102020204" pitchFamily="34" charset="0"/>
              </a:rPr>
              <a:t>best describes a pull-up or pull-down resistor?</a:t>
            </a:r>
          </a:p>
        </p:txBody>
      </p:sp>
      <p:sp>
        <p:nvSpPr>
          <p:cNvPr id="3" name="Subtitle 2"/>
          <p:cNvSpPr>
            <a:spLocks noGrp="1"/>
          </p:cNvSpPr>
          <p:nvPr>
            <p:ph type="subTitle" idx="1"/>
          </p:nvPr>
        </p:nvSpPr>
        <p:spPr>
          <a:xfrm>
            <a:off x="762000" y="2057400"/>
            <a:ext cx="7543800" cy="4114800"/>
          </a:xfrm>
        </p:spPr>
        <p:txBody>
          <a:bodyPr>
            <a:normAutofit lnSpcReduction="10000"/>
          </a:bodyPr>
          <a:lstStyle/>
          <a:p>
            <a:r>
              <a:rPr lang="en-US" i="1" dirty="0"/>
              <a:t>A. A resistor in a keying circuit used to reduce key clicks</a:t>
            </a:r>
          </a:p>
          <a:p>
            <a:r>
              <a:rPr lang="en-US" sz="2800" i="1" dirty="0">
                <a:solidFill>
                  <a:srgbClr val="FFC000"/>
                </a:solidFill>
              </a:rPr>
              <a:t>B. A resistor connected to the positive or negative supply line used to establish a voltage when an input or output is an open circuit</a:t>
            </a:r>
          </a:p>
          <a:p>
            <a:r>
              <a:rPr lang="en-US" i="1" dirty="0"/>
              <a:t>C. A resistor that insures that an oscillator frequency does not drive lower over time</a:t>
            </a:r>
          </a:p>
          <a:p>
            <a:r>
              <a:rPr lang="en-US" i="1" dirty="0"/>
              <a:t>D. A resistor connected to an op-amp output that only functions when the logic output is false</a:t>
            </a:r>
          </a:p>
        </p:txBody>
      </p:sp>
      <p:sp>
        <p:nvSpPr>
          <p:cNvPr id="4" name="Slide Number Placeholder 3"/>
          <p:cNvSpPr>
            <a:spLocks noGrp="1"/>
          </p:cNvSpPr>
          <p:nvPr>
            <p:ph type="sldNum" sz="quarter" idx="12"/>
          </p:nvPr>
        </p:nvSpPr>
        <p:spPr/>
        <p:txBody>
          <a:bodyPr/>
          <a:lstStyle/>
          <a:p>
            <a:fld id="{5A2483EB-AB9C-40AC-9AA1-C2AD9590A9DB}" type="slidenum">
              <a:rPr lang="en-US" smtClean="0"/>
              <a:t>80</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60967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E6C08  </a:t>
            </a:r>
            <a:r>
              <a:rPr lang="en-US" dirty="0" smtClean="0">
                <a:latin typeface="Arial Black" panose="020B0A04020102020204" pitchFamily="34" charset="0"/>
              </a:rPr>
              <a:t>  In </a:t>
            </a:r>
            <a:r>
              <a:rPr lang="en-US" dirty="0">
                <a:latin typeface="Arial Black" panose="020B0A04020102020204" pitchFamily="34" charset="0"/>
              </a:rPr>
              <a:t>Figure E6-5, what is the schematic symbol for a NAND gate?</a:t>
            </a:r>
          </a:p>
        </p:txBody>
      </p:sp>
      <p:sp>
        <p:nvSpPr>
          <p:cNvPr id="3" name="Subtitle 2"/>
          <p:cNvSpPr>
            <a:spLocks noGrp="1"/>
          </p:cNvSpPr>
          <p:nvPr>
            <p:ph type="subTitle" idx="1"/>
          </p:nvPr>
        </p:nvSpPr>
        <p:spPr/>
        <p:txBody>
          <a:bodyPr/>
          <a:lstStyle/>
          <a:p>
            <a:r>
              <a:rPr lang="en-US" i="1" dirty="0"/>
              <a:t>A. 1</a:t>
            </a:r>
            <a:endParaRPr lang="en-US" dirty="0"/>
          </a:p>
          <a:p>
            <a:r>
              <a:rPr lang="en-US" i="1" dirty="0"/>
              <a:t>B. 2</a:t>
            </a:r>
            <a:endParaRPr lang="en-US" dirty="0"/>
          </a:p>
          <a:p>
            <a:r>
              <a:rPr lang="en-US" i="1" dirty="0"/>
              <a:t>C. 3</a:t>
            </a:r>
            <a:endParaRPr lang="en-US" dirty="0"/>
          </a:p>
          <a:p>
            <a:r>
              <a:rPr lang="en-US" i="1" dirty="0"/>
              <a:t>D. 4</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81</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9412" t="22784" r="47843" b="27682"/>
          <a:stretch/>
        </p:blipFill>
        <p:spPr>
          <a:xfrm>
            <a:off x="4343400" y="1981200"/>
            <a:ext cx="3908612" cy="3173507"/>
          </a:xfrm>
          <a:prstGeom prst="rect">
            <a:avLst/>
          </a:prstGeom>
        </p:spPr>
      </p:pic>
    </p:spTree>
    <p:extLst>
      <p:ext uri="{BB962C8B-B14F-4D97-AF65-F5344CB8AC3E}">
        <p14:creationId xmlns:p14="http://schemas.microsoft.com/office/powerpoint/2010/main" val="36854544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E6C08  </a:t>
            </a:r>
            <a:r>
              <a:rPr lang="en-US" dirty="0" smtClean="0">
                <a:latin typeface="Arial Black" panose="020B0A04020102020204" pitchFamily="34" charset="0"/>
              </a:rPr>
              <a:t>  In </a:t>
            </a:r>
            <a:r>
              <a:rPr lang="en-US" dirty="0">
                <a:latin typeface="Arial Black" panose="020B0A04020102020204" pitchFamily="34" charset="0"/>
              </a:rPr>
              <a:t>Figure E6-5, what is the schematic symbol for a NAND gate?</a:t>
            </a:r>
          </a:p>
        </p:txBody>
      </p:sp>
      <p:sp>
        <p:nvSpPr>
          <p:cNvPr id="3" name="Subtitle 2"/>
          <p:cNvSpPr>
            <a:spLocks noGrp="1"/>
          </p:cNvSpPr>
          <p:nvPr>
            <p:ph type="subTitle" idx="1"/>
          </p:nvPr>
        </p:nvSpPr>
        <p:spPr/>
        <p:txBody>
          <a:bodyPr/>
          <a:lstStyle/>
          <a:p>
            <a:r>
              <a:rPr lang="en-US" i="1" dirty="0"/>
              <a:t>A. 1</a:t>
            </a:r>
            <a:endParaRPr lang="en-US" dirty="0"/>
          </a:p>
          <a:p>
            <a:r>
              <a:rPr lang="en-US" sz="2800" b="1" i="1" dirty="0">
                <a:solidFill>
                  <a:srgbClr val="FFC000"/>
                </a:solidFill>
              </a:rPr>
              <a:t>B. 2</a:t>
            </a:r>
            <a:endParaRPr lang="en-US" sz="2800" b="1" dirty="0">
              <a:solidFill>
                <a:srgbClr val="FFC000"/>
              </a:solidFill>
            </a:endParaRPr>
          </a:p>
          <a:p>
            <a:r>
              <a:rPr lang="en-US" i="1" dirty="0"/>
              <a:t>C. 3</a:t>
            </a:r>
            <a:endParaRPr lang="en-US" dirty="0"/>
          </a:p>
          <a:p>
            <a:r>
              <a:rPr lang="en-US" i="1" dirty="0"/>
              <a:t>D. 4</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82</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9412" t="22784" r="47843" b="27682"/>
          <a:stretch/>
        </p:blipFill>
        <p:spPr>
          <a:xfrm>
            <a:off x="4343400" y="1981200"/>
            <a:ext cx="3908612" cy="3173507"/>
          </a:xfrm>
          <a:prstGeom prst="rect">
            <a:avLst/>
          </a:prstGeom>
        </p:spPr>
      </p:pic>
    </p:spTree>
    <p:extLst>
      <p:ext uri="{BB962C8B-B14F-4D97-AF65-F5344CB8AC3E}">
        <p14:creationId xmlns:p14="http://schemas.microsoft.com/office/powerpoint/2010/main" val="35772355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E6C09    What </a:t>
            </a:r>
            <a:r>
              <a:rPr lang="en-US" dirty="0">
                <a:latin typeface="Arial Black" panose="020B0A04020102020204" pitchFamily="34" charset="0"/>
              </a:rPr>
              <a:t>is a Programmable Logic Device (PLD)?</a:t>
            </a:r>
          </a:p>
        </p:txBody>
      </p:sp>
      <p:sp>
        <p:nvSpPr>
          <p:cNvPr id="3" name="Subtitle 2"/>
          <p:cNvSpPr>
            <a:spLocks noGrp="1"/>
          </p:cNvSpPr>
          <p:nvPr>
            <p:ph type="subTitle" idx="1"/>
          </p:nvPr>
        </p:nvSpPr>
        <p:spPr/>
        <p:txBody>
          <a:bodyPr/>
          <a:lstStyle/>
          <a:p>
            <a:r>
              <a:rPr lang="en-US" i="1" dirty="0"/>
              <a:t>A. A device to control industrial equipment</a:t>
            </a:r>
          </a:p>
          <a:p>
            <a:r>
              <a:rPr lang="en-US" i="1" dirty="0"/>
              <a:t>B. A programmable collection of logic gates and circuits in a single integrated circuit</a:t>
            </a:r>
          </a:p>
          <a:p>
            <a:r>
              <a:rPr lang="en-US" i="1" dirty="0"/>
              <a:t>C. Programmable equipment used for testing digital logic integrated circuits</a:t>
            </a:r>
          </a:p>
          <a:p>
            <a:r>
              <a:rPr lang="en-US" i="1" dirty="0"/>
              <a:t>D. An algorithm for simulating logic functions during circuit design</a:t>
            </a:r>
          </a:p>
        </p:txBody>
      </p:sp>
      <p:sp>
        <p:nvSpPr>
          <p:cNvPr id="4" name="Slide Number Placeholder 3"/>
          <p:cNvSpPr>
            <a:spLocks noGrp="1"/>
          </p:cNvSpPr>
          <p:nvPr>
            <p:ph type="sldNum" sz="quarter" idx="12"/>
          </p:nvPr>
        </p:nvSpPr>
        <p:spPr/>
        <p:txBody>
          <a:bodyPr/>
          <a:lstStyle/>
          <a:p>
            <a:fld id="{5A2483EB-AB9C-40AC-9AA1-C2AD9590A9DB}" type="slidenum">
              <a:rPr lang="en-US" smtClean="0"/>
              <a:t>83</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8133706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E6C09    What </a:t>
            </a:r>
            <a:r>
              <a:rPr lang="en-US" dirty="0">
                <a:latin typeface="Arial Black" panose="020B0A04020102020204" pitchFamily="34" charset="0"/>
              </a:rPr>
              <a:t>is a Programmable Logic Device (PLD)?</a:t>
            </a:r>
          </a:p>
        </p:txBody>
      </p:sp>
      <p:sp>
        <p:nvSpPr>
          <p:cNvPr id="3" name="Subtitle 2"/>
          <p:cNvSpPr>
            <a:spLocks noGrp="1"/>
          </p:cNvSpPr>
          <p:nvPr>
            <p:ph type="subTitle" idx="1"/>
          </p:nvPr>
        </p:nvSpPr>
        <p:spPr/>
        <p:txBody>
          <a:bodyPr>
            <a:normAutofit lnSpcReduction="10000"/>
          </a:bodyPr>
          <a:lstStyle/>
          <a:p>
            <a:r>
              <a:rPr lang="en-US" i="1" dirty="0"/>
              <a:t>A. A device to control industrial equipment</a:t>
            </a:r>
          </a:p>
          <a:p>
            <a:r>
              <a:rPr lang="en-US" sz="2800" i="1" dirty="0">
                <a:solidFill>
                  <a:srgbClr val="FFC000"/>
                </a:solidFill>
              </a:rPr>
              <a:t>B. A programmable collection of logic gates and circuits in a single integrated circuit</a:t>
            </a:r>
          </a:p>
          <a:p>
            <a:r>
              <a:rPr lang="en-US" i="1" dirty="0"/>
              <a:t>C. Programmable equipment used for testing digital logic integrated circuits</a:t>
            </a:r>
          </a:p>
          <a:p>
            <a:r>
              <a:rPr lang="en-US" i="1" dirty="0"/>
              <a:t>D. An algorithm for simulating logic functions during circuit design</a:t>
            </a:r>
          </a:p>
        </p:txBody>
      </p:sp>
      <p:sp>
        <p:nvSpPr>
          <p:cNvPr id="4" name="Slide Number Placeholder 3"/>
          <p:cNvSpPr>
            <a:spLocks noGrp="1"/>
          </p:cNvSpPr>
          <p:nvPr>
            <p:ph type="sldNum" sz="quarter" idx="12"/>
          </p:nvPr>
        </p:nvSpPr>
        <p:spPr/>
        <p:txBody>
          <a:bodyPr/>
          <a:lstStyle/>
          <a:p>
            <a:fld id="{5A2483EB-AB9C-40AC-9AA1-C2AD9590A9DB}" type="slidenum">
              <a:rPr lang="en-US" smtClean="0"/>
              <a:t>84</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7718925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E6C10  </a:t>
            </a:r>
            <a:r>
              <a:rPr lang="en-US" dirty="0" smtClean="0">
                <a:latin typeface="Arial Black" panose="020B0A04020102020204" pitchFamily="34" charset="0"/>
              </a:rPr>
              <a:t>  In </a:t>
            </a:r>
            <a:r>
              <a:rPr lang="en-US" dirty="0">
                <a:latin typeface="Arial Black" panose="020B0A04020102020204" pitchFamily="34" charset="0"/>
              </a:rPr>
              <a:t>Figure E6-5, what is the schematic symbol for a NOR gate?</a:t>
            </a:r>
          </a:p>
        </p:txBody>
      </p:sp>
      <p:sp>
        <p:nvSpPr>
          <p:cNvPr id="3" name="Subtitle 2"/>
          <p:cNvSpPr>
            <a:spLocks noGrp="1"/>
          </p:cNvSpPr>
          <p:nvPr>
            <p:ph type="subTitle" idx="1"/>
          </p:nvPr>
        </p:nvSpPr>
        <p:spPr/>
        <p:txBody>
          <a:bodyPr/>
          <a:lstStyle/>
          <a:p>
            <a:r>
              <a:rPr lang="en-US" i="1" dirty="0"/>
              <a:t>A. 1</a:t>
            </a:r>
            <a:endParaRPr lang="en-US" dirty="0"/>
          </a:p>
          <a:p>
            <a:r>
              <a:rPr lang="en-US" i="1" dirty="0"/>
              <a:t>B. 2</a:t>
            </a:r>
            <a:endParaRPr lang="en-US" dirty="0"/>
          </a:p>
          <a:p>
            <a:r>
              <a:rPr lang="en-US" i="1" dirty="0"/>
              <a:t>C. 3</a:t>
            </a:r>
            <a:endParaRPr lang="en-US" dirty="0"/>
          </a:p>
          <a:p>
            <a:r>
              <a:rPr lang="en-US" i="1" dirty="0"/>
              <a:t>D. 4</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85</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9412" t="22784" r="47843" b="27682"/>
          <a:stretch/>
        </p:blipFill>
        <p:spPr>
          <a:xfrm>
            <a:off x="4343400" y="1981200"/>
            <a:ext cx="3908612" cy="3173507"/>
          </a:xfrm>
          <a:prstGeom prst="rect">
            <a:avLst/>
          </a:prstGeom>
        </p:spPr>
      </p:pic>
    </p:spTree>
    <p:extLst>
      <p:ext uri="{BB962C8B-B14F-4D97-AF65-F5344CB8AC3E}">
        <p14:creationId xmlns:p14="http://schemas.microsoft.com/office/powerpoint/2010/main" val="10758534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E6C10  </a:t>
            </a:r>
            <a:r>
              <a:rPr lang="en-US" dirty="0" smtClean="0">
                <a:latin typeface="Arial Black" panose="020B0A04020102020204" pitchFamily="34" charset="0"/>
              </a:rPr>
              <a:t>  In </a:t>
            </a:r>
            <a:r>
              <a:rPr lang="en-US" dirty="0">
                <a:latin typeface="Arial Black" panose="020B0A04020102020204" pitchFamily="34" charset="0"/>
              </a:rPr>
              <a:t>Figure E6-5, what is the schematic symbol for a NOR gate?</a:t>
            </a:r>
          </a:p>
        </p:txBody>
      </p:sp>
      <p:sp>
        <p:nvSpPr>
          <p:cNvPr id="3" name="Subtitle 2"/>
          <p:cNvSpPr>
            <a:spLocks noGrp="1"/>
          </p:cNvSpPr>
          <p:nvPr>
            <p:ph type="subTitle" idx="1"/>
          </p:nvPr>
        </p:nvSpPr>
        <p:spPr/>
        <p:txBody>
          <a:bodyPr/>
          <a:lstStyle/>
          <a:p>
            <a:r>
              <a:rPr lang="en-US" i="1" dirty="0"/>
              <a:t>A. 1</a:t>
            </a:r>
            <a:endParaRPr lang="en-US" dirty="0"/>
          </a:p>
          <a:p>
            <a:r>
              <a:rPr lang="en-US" i="1" dirty="0"/>
              <a:t>B. 2</a:t>
            </a:r>
            <a:endParaRPr lang="en-US" dirty="0"/>
          </a:p>
          <a:p>
            <a:r>
              <a:rPr lang="en-US" i="1" dirty="0"/>
              <a:t>C. 3</a:t>
            </a:r>
            <a:endParaRPr lang="en-US" dirty="0"/>
          </a:p>
          <a:p>
            <a:r>
              <a:rPr lang="en-US" sz="2800" b="1" i="1" dirty="0">
                <a:solidFill>
                  <a:srgbClr val="FFC000"/>
                </a:solidFill>
              </a:rPr>
              <a:t>D. 4</a:t>
            </a:r>
            <a:endParaRPr lang="en-US" sz="2800" b="1" dirty="0">
              <a:solidFill>
                <a:srgbClr val="FFC000"/>
              </a:solidFill>
            </a:endParaRPr>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86</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9412" t="22784" r="47843" b="27682"/>
          <a:stretch/>
        </p:blipFill>
        <p:spPr>
          <a:xfrm>
            <a:off x="4343400" y="1981200"/>
            <a:ext cx="3908612" cy="3173507"/>
          </a:xfrm>
          <a:prstGeom prst="rect">
            <a:avLst/>
          </a:prstGeom>
        </p:spPr>
      </p:pic>
    </p:spTree>
    <p:extLst>
      <p:ext uri="{BB962C8B-B14F-4D97-AF65-F5344CB8AC3E}">
        <p14:creationId xmlns:p14="http://schemas.microsoft.com/office/powerpoint/2010/main" val="26942122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E6C11  </a:t>
            </a:r>
            <a:r>
              <a:rPr lang="en-US" dirty="0" smtClean="0">
                <a:latin typeface="Arial Black" panose="020B0A04020102020204" pitchFamily="34" charset="0"/>
              </a:rPr>
              <a:t>  In </a:t>
            </a:r>
            <a:r>
              <a:rPr lang="en-US" dirty="0">
                <a:latin typeface="Arial Black" panose="020B0A04020102020204" pitchFamily="34" charset="0"/>
              </a:rPr>
              <a:t>Figure E6-5, what is the schematic symbol for the NOT operation (inverter)?</a:t>
            </a:r>
          </a:p>
        </p:txBody>
      </p:sp>
      <p:sp>
        <p:nvSpPr>
          <p:cNvPr id="3" name="Subtitle 2"/>
          <p:cNvSpPr>
            <a:spLocks noGrp="1"/>
          </p:cNvSpPr>
          <p:nvPr>
            <p:ph type="subTitle" idx="1"/>
          </p:nvPr>
        </p:nvSpPr>
        <p:spPr/>
        <p:txBody>
          <a:bodyPr/>
          <a:lstStyle/>
          <a:p>
            <a:r>
              <a:rPr lang="en-US" i="1" dirty="0"/>
              <a:t>A. 2</a:t>
            </a:r>
            <a:endParaRPr lang="en-US" dirty="0"/>
          </a:p>
          <a:p>
            <a:r>
              <a:rPr lang="en-US" i="1" dirty="0"/>
              <a:t>B. 4</a:t>
            </a:r>
            <a:endParaRPr lang="en-US" dirty="0"/>
          </a:p>
          <a:p>
            <a:r>
              <a:rPr lang="en-US" i="1" dirty="0"/>
              <a:t>C. 5</a:t>
            </a:r>
            <a:endParaRPr lang="en-US" dirty="0"/>
          </a:p>
          <a:p>
            <a:r>
              <a:rPr lang="en-US" i="1" dirty="0"/>
              <a:t>D. 6</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87</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9412" t="22784" r="47843" b="27682"/>
          <a:stretch/>
        </p:blipFill>
        <p:spPr>
          <a:xfrm>
            <a:off x="4343400" y="1981200"/>
            <a:ext cx="3908612" cy="3173507"/>
          </a:xfrm>
          <a:prstGeom prst="rect">
            <a:avLst/>
          </a:prstGeom>
        </p:spPr>
      </p:pic>
    </p:spTree>
    <p:extLst>
      <p:ext uri="{BB962C8B-B14F-4D97-AF65-F5344CB8AC3E}">
        <p14:creationId xmlns:p14="http://schemas.microsoft.com/office/powerpoint/2010/main" val="32371835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E6C11  </a:t>
            </a:r>
            <a:r>
              <a:rPr lang="en-US" dirty="0" smtClean="0">
                <a:latin typeface="Arial Black" panose="020B0A04020102020204" pitchFamily="34" charset="0"/>
              </a:rPr>
              <a:t>  In </a:t>
            </a:r>
            <a:r>
              <a:rPr lang="en-US" dirty="0">
                <a:latin typeface="Arial Black" panose="020B0A04020102020204" pitchFamily="34" charset="0"/>
              </a:rPr>
              <a:t>Figure E6-5, what is the schematic symbol for the NOT operation (inverter)?</a:t>
            </a:r>
          </a:p>
        </p:txBody>
      </p:sp>
      <p:sp>
        <p:nvSpPr>
          <p:cNvPr id="3" name="Subtitle 2"/>
          <p:cNvSpPr>
            <a:spLocks noGrp="1"/>
          </p:cNvSpPr>
          <p:nvPr>
            <p:ph type="subTitle" idx="1"/>
          </p:nvPr>
        </p:nvSpPr>
        <p:spPr/>
        <p:txBody>
          <a:bodyPr/>
          <a:lstStyle/>
          <a:p>
            <a:r>
              <a:rPr lang="en-US" i="1" dirty="0"/>
              <a:t>A. 2</a:t>
            </a:r>
            <a:endParaRPr lang="en-US" dirty="0"/>
          </a:p>
          <a:p>
            <a:r>
              <a:rPr lang="en-US" i="1" dirty="0"/>
              <a:t>B. 4</a:t>
            </a:r>
            <a:endParaRPr lang="en-US" dirty="0"/>
          </a:p>
          <a:p>
            <a:r>
              <a:rPr lang="en-US" sz="2800" b="1" i="1" dirty="0">
                <a:solidFill>
                  <a:srgbClr val="FFC000"/>
                </a:solidFill>
              </a:rPr>
              <a:t>C. 5</a:t>
            </a:r>
            <a:endParaRPr lang="en-US" sz="2800" b="1" dirty="0">
              <a:solidFill>
                <a:srgbClr val="FFC000"/>
              </a:solidFill>
            </a:endParaRPr>
          </a:p>
          <a:p>
            <a:r>
              <a:rPr lang="en-US" i="1" dirty="0"/>
              <a:t>D. 6</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88</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9412" t="22784" r="47843" b="27682"/>
          <a:stretch/>
        </p:blipFill>
        <p:spPr>
          <a:xfrm>
            <a:off x="4343400" y="1981200"/>
            <a:ext cx="3908612" cy="3173507"/>
          </a:xfrm>
          <a:prstGeom prst="rect">
            <a:avLst/>
          </a:prstGeom>
        </p:spPr>
      </p:pic>
    </p:spTree>
    <p:extLst>
      <p:ext uri="{BB962C8B-B14F-4D97-AF65-F5344CB8AC3E}">
        <p14:creationId xmlns:p14="http://schemas.microsoft.com/office/powerpoint/2010/main" val="10522661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E6C12  </a:t>
            </a:r>
            <a:r>
              <a:rPr lang="en-US" dirty="0" smtClean="0">
                <a:latin typeface="Arial Black" panose="020B0A04020102020204" pitchFamily="34" charset="0"/>
              </a:rPr>
              <a:t>  What </a:t>
            </a:r>
            <a:r>
              <a:rPr lang="en-US" dirty="0">
                <a:latin typeface="Arial Black" panose="020B0A04020102020204" pitchFamily="34" charset="0"/>
              </a:rPr>
              <a:t>is </a:t>
            </a:r>
            <a:r>
              <a:rPr lang="en-US" dirty="0" err="1">
                <a:latin typeface="Arial Black" panose="020B0A04020102020204" pitchFamily="34" charset="0"/>
              </a:rPr>
              <a:t>BiCMOS</a:t>
            </a:r>
            <a:r>
              <a:rPr lang="en-US" dirty="0">
                <a:latin typeface="Arial Black" panose="020B0A04020102020204" pitchFamily="34" charset="0"/>
              </a:rPr>
              <a:t> logic?</a:t>
            </a:r>
          </a:p>
        </p:txBody>
      </p:sp>
      <p:sp>
        <p:nvSpPr>
          <p:cNvPr id="3" name="Subtitle 2"/>
          <p:cNvSpPr>
            <a:spLocks noGrp="1"/>
          </p:cNvSpPr>
          <p:nvPr>
            <p:ph type="subTitle" idx="1"/>
          </p:nvPr>
        </p:nvSpPr>
        <p:spPr>
          <a:xfrm>
            <a:off x="838200" y="1752600"/>
            <a:ext cx="7543800" cy="4419600"/>
          </a:xfrm>
        </p:spPr>
        <p:txBody>
          <a:bodyPr/>
          <a:lstStyle/>
          <a:p>
            <a:r>
              <a:rPr lang="en-US" i="1" dirty="0"/>
              <a:t>A. A logic device with two CMOS circuits per package</a:t>
            </a:r>
            <a:endParaRPr lang="en-US" dirty="0"/>
          </a:p>
          <a:p>
            <a:r>
              <a:rPr lang="en-US" i="1" dirty="0"/>
              <a:t>B. </a:t>
            </a:r>
            <a:r>
              <a:rPr lang="en-US" i="1" dirty="0" smtClean="0"/>
              <a:t>A </a:t>
            </a:r>
            <a:r>
              <a:rPr lang="en-US" i="1" dirty="0"/>
              <a:t>FET logic family based on bimetallic semiconductors</a:t>
            </a:r>
            <a:endParaRPr lang="en-US" dirty="0"/>
          </a:p>
          <a:p>
            <a:r>
              <a:rPr lang="en-US" i="1" dirty="0"/>
              <a:t>C. A logic family based on bismuth CMOS devices</a:t>
            </a:r>
            <a:endParaRPr lang="en-US" dirty="0"/>
          </a:p>
          <a:p>
            <a:r>
              <a:rPr lang="en-US" i="1" dirty="0"/>
              <a:t>D. An integrated circuit logic family using both bipolar and CMOS transistors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89</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855084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E6A03   Why </a:t>
            </a:r>
            <a:r>
              <a:rPr lang="en-US" dirty="0">
                <a:latin typeface="Arial Black" panose="020B0A04020102020204" pitchFamily="34" charset="0"/>
              </a:rPr>
              <a:t>does a PN-junction diode not conduct current when reverse biased?</a:t>
            </a:r>
          </a:p>
        </p:txBody>
      </p:sp>
      <p:sp>
        <p:nvSpPr>
          <p:cNvPr id="3" name="Subtitle 2"/>
          <p:cNvSpPr>
            <a:spLocks noGrp="1"/>
          </p:cNvSpPr>
          <p:nvPr>
            <p:ph type="subTitle" idx="1"/>
          </p:nvPr>
        </p:nvSpPr>
        <p:spPr/>
        <p:txBody>
          <a:bodyPr>
            <a:normAutofit fontScale="92500" lnSpcReduction="10000"/>
          </a:bodyPr>
          <a:lstStyle/>
          <a:p>
            <a:r>
              <a:rPr lang="en-US" i="1" dirty="0"/>
              <a:t>A. Only P-type semiconductor material can conduct current</a:t>
            </a:r>
          </a:p>
          <a:p>
            <a:r>
              <a:rPr lang="en-US" i="1" dirty="0"/>
              <a:t>B. Only N-type semiconductor material can conduct current</a:t>
            </a:r>
          </a:p>
          <a:p>
            <a:r>
              <a:rPr lang="en-US" i="1" dirty="0"/>
              <a:t>C. Holes in P-type material and electrons in the N-type material are separated by the applied voltage, widening the depletion region</a:t>
            </a:r>
          </a:p>
          <a:p>
            <a:r>
              <a:rPr lang="en-US" i="1" dirty="0"/>
              <a:t>D. Excess holes in P-type material combine with the electrons in N-type material, converting the entire diode into an insulator</a:t>
            </a:r>
          </a:p>
        </p:txBody>
      </p:sp>
      <p:sp>
        <p:nvSpPr>
          <p:cNvPr id="4" name="Slide Number Placeholder 3"/>
          <p:cNvSpPr>
            <a:spLocks noGrp="1"/>
          </p:cNvSpPr>
          <p:nvPr>
            <p:ph type="sldNum" sz="quarter" idx="12"/>
          </p:nvPr>
        </p:nvSpPr>
        <p:spPr/>
        <p:txBody>
          <a:bodyPr/>
          <a:lstStyle/>
          <a:p>
            <a:fld id="{5A2483EB-AB9C-40AC-9AA1-C2AD9590A9DB}" type="slidenum">
              <a:rPr lang="en-US" smtClean="0"/>
              <a:t>9</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557612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E6C12  </a:t>
            </a:r>
            <a:r>
              <a:rPr lang="en-US" dirty="0" smtClean="0">
                <a:latin typeface="Arial Black" panose="020B0A04020102020204" pitchFamily="34" charset="0"/>
              </a:rPr>
              <a:t>  What </a:t>
            </a:r>
            <a:r>
              <a:rPr lang="en-US" dirty="0">
                <a:latin typeface="Arial Black" panose="020B0A04020102020204" pitchFamily="34" charset="0"/>
              </a:rPr>
              <a:t>is </a:t>
            </a:r>
            <a:r>
              <a:rPr lang="en-US" dirty="0" err="1">
                <a:latin typeface="Arial Black" panose="020B0A04020102020204" pitchFamily="34" charset="0"/>
              </a:rPr>
              <a:t>BiCMOS</a:t>
            </a:r>
            <a:r>
              <a:rPr lang="en-US" dirty="0">
                <a:latin typeface="Arial Black" panose="020B0A04020102020204" pitchFamily="34" charset="0"/>
              </a:rPr>
              <a:t> logic?</a:t>
            </a:r>
          </a:p>
        </p:txBody>
      </p:sp>
      <p:sp>
        <p:nvSpPr>
          <p:cNvPr id="3" name="Subtitle 2"/>
          <p:cNvSpPr>
            <a:spLocks noGrp="1"/>
          </p:cNvSpPr>
          <p:nvPr>
            <p:ph type="subTitle" idx="1"/>
          </p:nvPr>
        </p:nvSpPr>
        <p:spPr>
          <a:xfrm>
            <a:off x="838200" y="1752600"/>
            <a:ext cx="7543800" cy="4419600"/>
          </a:xfrm>
        </p:spPr>
        <p:txBody>
          <a:bodyPr/>
          <a:lstStyle/>
          <a:p>
            <a:r>
              <a:rPr lang="en-US" i="1" dirty="0"/>
              <a:t>A. A logic device with two CMOS circuits per package</a:t>
            </a:r>
            <a:endParaRPr lang="en-US" dirty="0"/>
          </a:p>
          <a:p>
            <a:r>
              <a:rPr lang="en-US" i="1" dirty="0"/>
              <a:t>B. </a:t>
            </a:r>
            <a:r>
              <a:rPr lang="en-US" i="1" dirty="0" smtClean="0"/>
              <a:t>A </a:t>
            </a:r>
            <a:r>
              <a:rPr lang="en-US" i="1" dirty="0"/>
              <a:t>FET logic family based on bimetallic semiconductors</a:t>
            </a:r>
            <a:endParaRPr lang="en-US" dirty="0"/>
          </a:p>
          <a:p>
            <a:r>
              <a:rPr lang="en-US" i="1" dirty="0"/>
              <a:t>C. A logic family based on bismuth CMOS devices</a:t>
            </a:r>
            <a:endParaRPr lang="en-US" dirty="0"/>
          </a:p>
          <a:p>
            <a:r>
              <a:rPr lang="en-US" sz="2800" b="1" i="1" dirty="0">
                <a:solidFill>
                  <a:srgbClr val="FFC000"/>
                </a:solidFill>
              </a:rPr>
              <a:t>D. An integrated circuit logic family using both bipolar and CMOS transistors</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90</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7127216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E6C13  </a:t>
            </a:r>
            <a:r>
              <a:rPr lang="en-US" dirty="0" smtClean="0">
                <a:latin typeface="Arial Black" panose="020B0A04020102020204" pitchFamily="34" charset="0"/>
              </a:rPr>
              <a:t>  Which </a:t>
            </a:r>
            <a:r>
              <a:rPr lang="en-US" dirty="0">
                <a:latin typeface="Arial Black" panose="020B0A04020102020204" pitchFamily="34" charset="0"/>
              </a:rPr>
              <a:t>of the following is an advantage of </a:t>
            </a:r>
            <a:r>
              <a:rPr lang="en-US" dirty="0" err="1">
                <a:latin typeface="Arial Black" panose="020B0A04020102020204" pitchFamily="34" charset="0"/>
              </a:rPr>
              <a:t>BiCMOS</a:t>
            </a:r>
            <a:r>
              <a:rPr lang="en-US" dirty="0">
                <a:latin typeface="Arial Black" panose="020B0A04020102020204" pitchFamily="34" charset="0"/>
              </a:rPr>
              <a:t> logic?</a:t>
            </a:r>
          </a:p>
        </p:txBody>
      </p:sp>
      <p:sp>
        <p:nvSpPr>
          <p:cNvPr id="3" name="Subtitle 2"/>
          <p:cNvSpPr>
            <a:spLocks noGrp="1"/>
          </p:cNvSpPr>
          <p:nvPr>
            <p:ph type="subTitle" idx="1"/>
          </p:nvPr>
        </p:nvSpPr>
        <p:spPr>
          <a:xfrm>
            <a:off x="685800" y="1828800"/>
            <a:ext cx="7772400" cy="4343400"/>
          </a:xfrm>
        </p:spPr>
        <p:txBody>
          <a:bodyPr/>
          <a:lstStyle/>
          <a:p>
            <a:r>
              <a:rPr lang="en-US" i="1" dirty="0"/>
              <a:t>A. Its simplicity results in much less expensive devices than standard CMOS</a:t>
            </a:r>
            <a:endParaRPr lang="en-US" dirty="0"/>
          </a:p>
          <a:p>
            <a:r>
              <a:rPr lang="en-US" i="1" dirty="0"/>
              <a:t>B. It is totally immune to electrostatic damage</a:t>
            </a:r>
            <a:endParaRPr lang="en-US" dirty="0"/>
          </a:p>
          <a:p>
            <a:r>
              <a:rPr lang="en-US" i="1" dirty="0"/>
              <a:t>C. It has the high input impedance of CMOS and the low output impedance of bipolar transistors</a:t>
            </a:r>
            <a:endParaRPr lang="en-US" dirty="0"/>
          </a:p>
          <a:p>
            <a:r>
              <a:rPr lang="en-US" i="1" dirty="0"/>
              <a:t>D. All of these choices are correct</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91</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7784408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E6C13  </a:t>
            </a:r>
            <a:r>
              <a:rPr lang="en-US" dirty="0" smtClean="0">
                <a:latin typeface="Arial Black" panose="020B0A04020102020204" pitchFamily="34" charset="0"/>
              </a:rPr>
              <a:t>  Which </a:t>
            </a:r>
            <a:r>
              <a:rPr lang="en-US" dirty="0">
                <a:latin typeface="Arial Black" panose="020B0A04020102020204" pitchFamily="34" charset="0"/>
              </a:rPr>
              <a:t>of the following is an advantage of </a:t>
            </a:r>
            <a:r>
              <a:rPr lang="en-US" dirty="0" err="1">
                <a:latin typeface="Arial Black" panose="020B0A04020102020204" pitchFamily="34" charset="0"/>
              </a:rPr>
              <a:t>BiCMOS</a:t>
            </a:r>
            <a:r>
              <a:rPr lang="en-US" dirty="0">
                <a:latin typeface="Arial Black" panose="020B0A04020102020204" pitchFamily="34" charset="0"/>
              </a:rPr>
              <a:t> logic?</a:t>
            </a:r>
          </a:p>
        </p:txBody>
      </p:sp>
      <p:sp>
        <p:nvSpPr>
          <p:cNvPr id="3" name="Subtitle 2"/>
          <p:cNvSpPr>
            <a:spLocks noGrp="1"/>
          </p:cNvSpPr>
          <p:nvPr>
            <p:ph type="subTitle" idx="1"/>
          </p:nvPr>
        </p:nvSpPr>
        <p:spPr>
          <a:xfrm>
            <a:off x="685800" y="1828800"/>
            <a:ext cx="7772400" cy="4343400"/>
          </a:xfrm>
        </p:spPr>
        <p:txBody>
          <a:bodyPr/>
          <a:lstStyle/>
          <a:p>
            <a:r>
              <a:rPr lang="en-US" i="1" dirty="0"/>
              <a:t>A. Its simplicity results in much less expensive devices than standard CMOS</a:t>
            </a:r>
            <a:endParaRPr lang="en-US" dirty="0"/>
          </a:p>
          <a:p>
            <a:r>
              <a:rPr lang="en-US" i="1" dirty="0"/>
              <a:t>B. It is totally immune to electrostatic damage</a:t>
            </a:r>
            <a:endParaRPr lang="en-US" dirty="0"/>
          </a:p>
          <a:p>
            <a:r>
              <a:rPr lang="en-US" sz="2800" b="1" i="1" dirty="0">
                <a:solidFill>
                  <a:srgbClr val="FFC000"/>
                </a:solidFill>
              </a:rPr>
              <a:t>C. It has the high input impedance of CMOS and the low output impedance of bipolar transistors</a:t>
            </a:r>
            <a:endParaRPr lang="en-US" sz="2800" b="1" dirty="0">
              <a:solidFill>
                <a:srgbClr val="FFC000"/>
              </a:solidFill>
            </a:endParaRPr>
          </a:p>
          <a:p>
            <a:r>
              <a:rPr lang="en-US" i="1" dirty="0"/>
              <a:t>D. All of these choices are correct</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92</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247172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E6C14  </a:t>
            </a:r>
            <a:r>
              <a:rPr lang="en-US" dirty="0" smtClean="0">
                <a:latin typeface="Arial Black" panose="020B0A04020102020204" pitchFamily="34" charset="0"/>
              </a:rPr>
              <a:t>  What </a:t>
            </a:r>
            <a:r>
              <a:rPr lang="en-US" dirty="0">
                <a:latin typeface="Arial Black" panose="020B0A04020102020204" pitchFamily="34" charset="0"/>
              </a:rPr>
              <a:t>is the primary advantage of using a Programmable Gate Array (PGA) in a logic circuit?</a:t>
            </a:r>
          </a:p>
        </p:txBody>
      </p:sp>
      <p:sp>
        <p:nvSpPr>
          <p:cNvPr id="3" name="Subtitle 2"/>
          <p:cNvSpPr>
            <a:spLocks noGrp="1"/>
          </p:cNvSpPr>
          <p:nvPr>
            <p:ph type="subTitle" idx="1"/>
          </p:nvPr>
        </p:nvSpPr>
        <p:spPr>
          <a:xfrm>
            <a:off x="685800" y="1828800"/>
            <a:ext cx="7772400" cy="4343400"/>
          </a:xfrm>
        </p:spPr>
        <p:txBody>
          <a:bodyPr/>
          <a:lstStyle/>
          <a:p>
            <a:endParaRPr lang="en-US" i="1" dirty="0" smtClean="0"/>
          </a:p>
          <a:p>
            <a:r>
              <a:rPr lang="en-US" i="1" dirty="0" smtClean="0"/>
              <a:t>A</a:t>
            </a:r>
            <a:r>
              <a:rPr lang="en-US" i="1" dirty="0"/>
              <a:t>. Many similar gates are less expensive than a mixture of gate types</a:t>
            </a:r>
          </a:p>
          <a:p>
            <a:r>
              <a:rPr lang="en-US" i="1" dirty="0"/>
              <a:t>B. Complex logic functions can be created in a single integrated circuit</a:t>
            </a:r>
          </a:p>
          <a:p>
            <a:r>
              <a:rPr lang="en-US" i="1" dirty="0"/>
              <a:t>C. A PGA contains its own internal power supply</a:t>
            </a:r>
          </a:p>
          <a:p>
            <a:r>
              <a:rPr lang="en-US" i="1" dirty="0"/>
              <a:t>D. All of these choices are correct</a:t>
            </a:r>
          </a:p>
          <a:p>
            <a:r>
              <a:rPr lang="en-US" i="1" dirty="0"/>
              <a:t>~~</a:t>
            </a:r>
          </a:p>
        </p:txBody>
      </p:sp>
      <p:sp>
        <p:nvSpPr>
          <p:cNvPr id="4" name="Slide Number Placeholder 3"/>
          <p:cNvSpPr>
            <a:spLocks noGrp="1"/>
          </p:cNvSpPr>
          <p:nvPr>
            <p:ph type="sldNum" sz="quarter" idx="12"/>
          </p:nvPr>
        </p:nvSpPr>
        <p:spPr/>
        <p:txBody>
          <a:bodyPr/>
          <a:lstStyle/>
          <a:p>
            <a:fld id="{5A2483EB-AB9C-40AC-9AA1-C2AD9590A9DB}" type="slidenum">
              <a:rPr lang="en-US" smtClean="0"/>
              <a:t>93</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1653685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E6C14  </a:t>
            </a:r>
            <a:r>
              <a:rPr lang="en-US" dirty="0" smtClean="0">
                <a:latin typeface="Arial Black" panose="020B0A04020102020204" pitchFamily="34" charset="0"/>
              </a:rPr>
              <a:t>  What </a:t>
            </a:r>
            <a:r>
              <a:rPr lang="en-US" dirty="0">
                <a:latin typeface="Arial Black" panose="020B0A04020102020204" pitchFamily="34" charset="0"/>
              </a:rPr>
              <a:t>is the primary advantage of using a Programmable Gate Array (PGA) in a logic circuit?</a:t>
            </a:r>
          </a:p>
        </p:txBody>
      </p:sp>
      <p:sp>
        <p:nvSpPr>
          <p:cNvPr id="3" name="Subtitle 2"/>
          <p:cNvSpPr>
            <a:spLocks noGrp="1"/>
          </p:cNvSpPr>
          <p:nvPr>
            <p:ph type="subTitle" idx="1"/>
          </p:nvPr>
        </p:nvSpPr>
        <p:spPr>
          <a:xfrm>
            <a:off x="685800" y="1828800"/>
            <a:ext cx="7772400" cy="4343400"/>
          </a:xfrm>
        </p:spPr>
        <p:txBody>
          <a:bodyPr/>
          <a:lstStyle/>
          <a:p>
            <a:endParaRPr lang="en-US" i="1" dirty="0" smtClean="0"/>
          </a:p>
          <a:p>
            <a:r>
              <a:rPr lang="en-US" i="1" dirty="0" smtClean="0"/>
              <a:t>A</a:t>
            </a:r>
            <a:r>
              <a:rPr lang="en-US" i="1" dirty="0"/>
              <a:t>. Many similar gates are less expensive than a mixture of gate types</a:t>
            </a:r>
          </a:p>
          <a:p>
            <a:r>
              <a:rPr lang="en-US" sz="2800" i="1" dirty="0">
                <a:solidFill>
                  <a:srgbClr val="FFC000"/>
                </a:solidFill>
              </a:rPr>
              <a:t>B. Complex logic functions can be created in a single integrated circuit</a:t>
            </a:r>
          </a:p>
          <a:p>
            <a:r>
              <a:rPr lang="en-US" i="1" dirty="0"/>
              <a:t>C. A PGA contains its own internal power supply</a:t>
            </a:r>
          </a:p>
          <a:p>
            <a:r>
              <a:rPr lang="en-US" i="1" dirty="0"/>
              <a:t>D. All of these choices are correct</a:t>
            </a:r>
          </a:p>
          <a:p>
            <a:r>
              <a:rPr lang="en-US" i="1" dirty="0"/>
              <a:t>~~</a:t>
            </a:r>
          </a:p>
        </p:txBody>
      </p:sp>
      <p:sp>
        <p:nvSpPr>
          <p:cNvPr id="4" name="Slide Number Placeholder 3"/>
          <p:cNvSpPr>
            <a:spLocks noGrp="1"/>
          </p:cNvSpPr>
          <p:nvPr>
            <p:ph type="sldNum" sz="quarter" idx="12"/>
          </p:nvPr>
        </p:nvSpPr>
        <p:spPr/>
        <p:txBody>
          <a:bodyPr/>
          <a:lstStyle/>
          <a:p>
            <a:fld id="{5A2483EB-AB9C-40AC-9AA1-C2AD9590A9DB}" type="slidenum">
              <a:rPr lang="en-US" smtClean="0"/>
              <a:t>94</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7886354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E6D </a:t>
            </a:r>
            <a:r>
              <a:rPr lang="en-US" dirty="0">
                <a:latin typeface="Arial Black" panose="020B0A04020102020204" pitchFamily="34" charset="0"/>
              </a:rPr>
              <a:t>Toroidal and Solenoidal Inductors</a:t>
            </a:r>
            <a:r>
              <a:rPr lang="en-US" dirty="0" smtClean="0">
                <a:latin typeface="Arial Black" panose="020B0A04020102020204" pitchFamily="34" charset="0"/>
              </a:rPr>
              <a:t>:</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pPr algn="ctr"/>
            <a:r>
              <a:rPr lang="en-US" dirty="0"/>
              <a:t>permeability, core material, selecting, winding; transformers; Piezoelectric devices</a:t>
            </a:r>
          </a:p>
        </p:txBody>
      </p:sp>
      <p:sp>
        <p:nvSpPr>
          <p:cNvPr id="4" name="Slide Number Placeholder 3"/>
          <p:cNvSpPr>
            <a:spLocks noGrp="1"/>
          </p:cNvSpPr>
          <p:nvPr>
            <p:ph type="sldNum" sz="quarter" idx="12"/>
          </p:nvPr>
        </p:nvSpPr>
        <p:spPr/>
        <p:txBody>
          <a:bodyPr/>
          <a:lstStyle/>
          <a:p>
            <a:fld id="{5A2483EB-AB9C-40AC-9AA1-C2AD9590A9DB}" type="slidenum">
              <a:rPr lang="en-US" smtClean="0"/>
              <a:t>95</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32234267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382000" cy="2209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E6D01    How </a:t>
            </a:r>
            <a:r>
              <a:rPr lang="en-US" dirty="0">
                <a:latin typeface="Arial Black" panose="020B0A04020102020204" pitchFamily="34" charset="0"/>
              </a:rPr>
              <a:t>many turns will be required to produce a 5-microhenry inductor using a powdered-iron toroidal core that has an inductance index (A L) value of 40 </a:t>
            </a:r>
            <a:r>
              <a:rPr lang="en-US" dirty="0" err="1">
                <a:latin typeface="Arial Black" panose="020B0A04020102020204" pitchFamily="34" charset="0"/>
              </a:rPr>
              <a:t>microhenrys</a:t>
            </a:r>
            <a:r>
              <a:rPr lang="en-US" dirty="0">
                <a:latin typeface="Arial Black" panose="020B0A04020102020204" pitchFamily="34" charset="0"/>
              </a:rPr>
              <a:t>/100 turns?</a:t>
            </a:r>
          </a:p>
        </p:txBody>
      </p:sp>
      <p:sp>
        <p:nvSpPr>
          <p:cNvPr id="3" name="Subtitle 2"/>
          <p:cNvSpPr>
            <a:spLocks noGrp="1"/>
          </p:cNvSpPr>
          <p:nvPr>
            <p:ph type="subTitle" idx="1"/>
          </p:nvPr>
        </p:nvSpPr>
        <p:spPr>
          <a:xfrm>
            <a:off x="1371600" y="2743200"/>
            <a:ext cx="6400800" cy="3429000"/>
          </a:xfrm>
        </p:spPr>
        <p:txBody>
          <a:bodyPr/>
          <a:lstStyle/>
          <a:p>
            <a:r>
              <a:rPr lang="en-US" i="1" dirty="0"/>
              <a:t>A. 35 turns</a:t>
            </a:r>
            <a:endParaRPr lang="en-US" dirty="0"/>
          </a:p>
          <a:p>
            <a:r>
              <a:rPr lang="en-US" i="1" dirty="0"/>
              <a:t>B. 13 turns</a:t>
            </a:r>
            <a:endParaRPr lang="en-US" dirty="0"/>
          </a:p>
          <a:p>
            <a:r>
              <a:rPr lang="en-US" i="1" dirty="0"/>
              <a:t>C. 79 turns</a:t>
            </a:r>
            <a:endParaRPr lang="en-US" dirty="0"/>
          </a:p>
          <a:p>
            <a:r>
              <a:rPr lang="en-US" i="1" dirty="0"/>
              <a:t>D. 141 turns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96</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312212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382000" cy="2209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E6D01    How </a:t>
            </a:r>
            <a:r>
              <a:rPr lang="en-US" dirty="0">
                <a:latin typeface="Arial Black" panose="020B0A04020102020204" pitchFamily="34" charset="0"/>
              </a:rPr>
              <a:t>many turns will be required to produce a 5-microhenry inductor using a powdered-iron toroidal core that has an inductance index (A L) value of 40 </a:t>
            </a:r>
            <a:r>
              <a:rPr lang="en-US" dirty="0" err="1">
                <a:latin typeface="Arial Black" panose="020B0A04020102020204" pitchFamily="34" charset="0"/>
              </a:rPr>
              <a:t>microhenrys</a:t>
            </a:r>
            <a:r>
              <a:rPr lang="en-US" dirty="0">
                <a:latin typeface="Arial Black" panose="020B0A04020102020204" pitchFamily="34" charset="0"/>
              </a:rPr>
              <a:t>/100 turns?</a:t>
            </a:r>
          </a:p>
        </p:txBody>
      </p:sp>
      <p:sp>
        <p:nvSpPr>
          <p:cNvPr id="3" name="Subtitle 2"/>
          <p:cNvSpPr>
            <a:spLocks noGrp="1"/>
          </p:cNvSpPr>
          <p:nvPr>
            <p:ph type="subTitle" idx="1"/>
          </p:nvPr>
        </p:nvSpPr>
        <p:spPr>
          <a:xfrm>
            <a:off x="1371600" y="2743200"/>
            <a:ext cx="6400800" cy="3429000"/>
          </a:xfrm>
        </p:spPr>
        <p:txBody>
          <a:bodyPr/>
          <a:lstStyle/>
          <a:p>
            <a:r>
              <a:rPr lang="en-US" sz="2800" b="1" i="1" dirty="0">
                <a:solidFill>
                  <a:srgbClr val="FFC000"/>
                </a:solidFill>
              </a:rPr>
              <a:t>A. 35 turns</a:t>
            </a:r>
            <a:endParaRPr lang="en-US" sz="2800" b="1" dirty="0">
              <a:solidFill>
                <a:srgbClr val="FFC000"/>
              </a:solidFill>
            </a:endParaRPr>
          </a:p>
          <a:p>
            <a:r>
              <a:rPr lang="en-US" i="1" dirty="0"/>
              <a:t>B. 13 turns</a:t>
            </a:r>
            <a:endParaRPr lang="en-US" dirty="0"/>
          </a:p>
          <a:p>
            <a:r>
              <a:rPr lang="en-US" i="1" dirty="0"/>
              <a:t>C. 79 turns</a:t>
            </a:r>
            <a:endParaRPr lang="en-US" dirty="0"/>
          </a:p>
          <a:p>
            <a:r>
              <a:rPr lang="en-US" i="1" dirty="0"/>
              <a:t>D. 141 turns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97</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
        <p:nvSpPr>
          <p:cNvPr id="6" name="Rectangle 5"/>
          <p:cNvSpPr/>
          <p:nvPr/>
        </p:nvSpPr>
        <p:spPr>
          <a:xfrm>
            <a:off x="35858" y="4953000"/>
            <a:ext cx="9108141" cy="800219"/>
          </a:xfrm>
          <a:prstGeom prst="rect">
            <a:avLst/>
          </a:prstGeom>
        </p:spPr>
        <p:txBody>
          <a:bodyPr wrap="square">
            <a:spAutoFit/>
          </a:bodyPr>
          <a:lstStyle/>
          <a:p>
            <a:pPr algn="ctr"/>
            <a:r>
              <a:rPr lang="en-US" sz="2300" b="1" i="1" dirty="0">
                <a:solidFill>
                  <a:srgbClr val="FFC000"/>
                </a:solidFill>
              </a:rPr>
              <a:t>N turns = 100 x (√ (L / AL</a:t>
            </a:r>
            <a:r>
              <a:rPr lang="en-US" sz="2300" b="1" i="1" dirty="0" smtClean="0">
                <a:solidFill>
                  <a:srgbClr val="FFC000"/>
                </a:solidFill>
              </a:rPr>
              <a:t>))    or</a:t>
            </a:r>
          </a:p>
          <a:p>
            <a:pPr algn="ctr"/>
            <a:r>
              <a:rPr lang="en-US" sz="2300" b="1" i="1" dirty="0" smtClean="0">
                <a:solidFill>
                  <a:srgbClr val="FFC000"/>
                </a:solidFill>
              </a:rPr>
              <a:t> </a:t>
            </a:r>
            <a:r>
              <a:rPr lang="en-US" sz="2300" b="1" i="1" dirty="0">
                <a:solidFill>
                  <a:srgbClr val="FFC000"/>
                </a:solidFill>
              </a:rPr>
              <a:t>N turns = 100 x (√ (5 / 40)) or 35.35 turns</a:t>
            </a:r>
            <a:endParaRPr lang="en-US" sz="2300" dirty="0">
              <a:solidFill>
                <a:srgbClr val="FFC000"/>
              </a:solidFill>
            </a:endParaRPr>
          </a:p>
        </p:txBody>
      </p:sp>
    </p:spTree>
    <p:extLst>
      <p:ext uri="{BB962C8B-B14F-4D97-AF65-F5344CB8AC3E}">
        <p14:creationId xmlns:p14="http://schemas.microsoft.com/office/powerpoint/2010/main" val="12113122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t>
            </a:r>
            <a:br>
              <a:rPr lang="en-US" dirty="0" smtClean="0">
                <a:latin typeface="Arial Black" panose="020B0A04020102020204" pitchFamily="34" charset="0"/>
              </a:rPr>
            </a:br>
            <a:r>
              <a:rPr lang="en-US" dirty="0" smtClean="0">
                <a:latin typeface="Arial Black" panose="020B0A04020102020204" pitchFamily="34" charset="0"/>
              </a:rPr>
              <a:t>E6D02</a:t>
            </a:r>
            <a:r>
              <a:rPr lang="en-US" dirty="0">
                <a:latin typeface="Arial Black" panose="020B0A04020102020204" pitchFamily="34" charset="0"/>
              </a:rPr>
              <a:t> </a:t>
            </a:r>
            <a:r>
              <a:rPr lang="en-US" dirty="0" smtClean="0">
                <a:latin typeface="Arial Black" panose="020B0A04020102020204" pitchFamily="34" charset="0"/>
              </a:rPr>
              <a:t>   What is the equivalent circuit of a quartz crystal?</a:t>
            </a:r>
            <a:endParaRPr lang="en-US" dirty="0">
              <a:latin typeface="Arial Black" panose="020B0A04020102020204" pitchFamily="34" charset="0"/>
            </a:endParaRPr>
          </a:p>
        </p:txBody>
      </p:sp>
      <p:sp>
        <p:nvSpPr>
          <p:cNvPr id="3" name="Subtitle 2"/>
          <p:cNvSpPr>
            <a:spLocks noGrp="1"/>
          </p:cNvSpPr>
          <p:nvPr>
            <p:ph type="subTitle" idx="1"/>
          </p:nvPr>
        </p:nvSpPr>
        <p:spPr>
          <a:xfrm>
            <a:off x="457200" y="1752600"/>
            <a:ext cx="8153400" cy="4419600"/>
          </a:xfrm>
        </p:spPr>
        <p:txBody>
          <a:bodyPr>
            <a:normAutofit fontScale="92500"/>
          </a:bodyPr>
          <a:lstStyle/>
          <a:p>
            <a:r>
              <a:rPr lang="en-US" i="1" dirty="0"/>
              <a:t>A. Motional capacitance, motional </a:t>
            </a:r>
            <a:r>
              <a:rPr lang="en-US" i="1" dirty="0" smtClean="0"/>
              <a:t>inductance, </a:t>
            </a:r>
            <a:r>
              <a:rPr lang="en-US" i="1" dirty="0"/>
              <a:t>and loss resistance in series, </a:t>
            </a:r>
            <a:r>
              <a:rPr lang="en-US" i="1" dirty="0" smtClean="0"/>
              <a:t>all in parallel with </a:t>
            </a:r>
            <a:r>
              <a:rPr lang="en-US" i="1" dirty="0"/>
              <a:t>a shunt </a:t>
            </a:r>
            <a:r>
              <a:rPr lang="en-US" i="1" dirty="0" smtClean="0"/>
              <a:t>capacitor </a:t>
            </a:r>
            <a:r>
              <a:rPr lang="en-US" i="1" dirty="0"/>
              <a:t>representing electrode and stray capacitance</a:t>
            </a:r>
            <a:endParaRPr lang="en-US" dirty="0"/>
          </a:p>
          <a:p>
            <a:r>
              <a:rPr lang="en-US" i="1" dirty="0"/>
              <a:t>B. Motional capacitance, motional inductance, loss resistance, and a capacitor representing electrode and stray capacitance all in parallel</a:t>
            </a:r>
            <a:endParaRPr lang="en-US" dirty="0"/>
          </a:p>
          <a:p>
            <a:r>
              <a:rPr lang="en-US" i="1" dirty="0"/>
              <a:t>C. Motional capacitance, motional inductance, loss resistance, and a capacitor </a:t>
            </a:r>
            <a:r>
              <a:rPr lang="en-US" i="1" dirty="0" smtClean="0"/>
              <a:t>representing electrode </a:t>
            </a:r>
            <a:r>
              <a:rPr lang="en-US" i="1" dirty="0"/>
              <a:t>and stray capacitance all in series</a:t>
            </a:r>
            <a:endParaRPr lang="en-US" dirty="0"/>
          </a:p>
          <a:p>
            <a:r>
              <a:rPr lang="en-US" i="1" dirty="0"/>
              <a:t>D. Motional inductance and loss resistance in series, paralleled with motional capacitance and a capacitor representing electrode and stray capacitance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98</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17599117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E6D02    What </a:t>
            </a:r>
            <a:r>
              <a:rPr lang="en-US" dirty="0">
                <a:latin typeface="Arial Black" panose="020B0A04020102020204" pitchFamily="34" charset="0"/>
              </a:rPr>
              <a:t>is the equivalent circuit of a quartz crystal?</a:t>
            </a:r>
          </a:p>
        </p:txBody>
      </p:sp>
      <p:sp>
        <p:nvSpPr>
          <p:cNvPr id="3" name="Subtitle 2"/>
          <p:cNvSpPr>
            <a:spLocks noGrp="1"/>
          </p:cNvSpPr>
          <p:nvPr>
            <p:ph type="subTitle" idx="1"/>
          </p:nvPr>
        </p:nvSpPr>
        <p:spPr>
          <a:xfrm>
            <a:off x="457200" y="1752600"/>
            <a:ext cx="8153400" cy="4419600"/>
          </a:xfrm>
        </p:spPr>
        <p:txBody>
          <a:bodyPr>
            <a:normAutofit fontScale="92500"/>
          </a:bodyPr>
          <a:lstStyle/>
          <a:p>
            <a:r>
              <a:rPr lang="en-US" b="1" i="1" dirty="0">
                <a:solidFill>
                  <a:srgbClr val="FFC000"/>
                </a:solidFill>
              </a:rPr>
              <a:t>A. Motional capacitance, motional inductance </a:t>
            </a:r>
            <a:r>
              <a:rPr lang="en-US" b="1" i="1" dirty="0" smtClean="0">
                <a:solidFill>
                  <a:srgbClr val="FFC000"/>
                </a:solidFill>
              </a:rPr>
              <a:t>,and </a:t>
            </a:r>
            <a:r>
              <a:rPr lang="en-US" b="1" i="1" dirty="0">
                <a:solidFill>
                  <a:srgbClr val="FFC000"/>
                </a:solidFill>
              </a:rPr>
              <a:t>loss resistance in series, </a:t>
            </a:r>
            <a:r>
              <a:rPr lang="en-US" b="1" i="1" dirty="0" smtClean="0">
                <a:solidFill>
                  <a:srgbClr val="FFC000"/>
                </a:solidFill>
              </a:rPr>
              <a:t>all in  parallel with </a:t>
            </a:r>
            <a:r>
              <a:rPr lang="en-US" b="1" i="1" dirty="0">
                <a:solidFill>
                  <a:srgbClr val="FFC000"/>
                </a:solidFill>
              </a:rPr>
              <a:t>a shunt </a:t>
            </a:r>
            <a:r>
              <a:rPr lang="en-US" b="1" i="1" dirty="0" smtClean="0">
                <a:solidFill>
                  <a:srgbClr val="FFC000"/>
                </a:solidFill>
              </a:rPr>
              <a:t>capacitor </a:t>
            </a:r>
            <a:r>
              <a:rPr lang="en-US" b="1" i="1" dirty="0">
                <a:solidFill>
                  <a:srgbClr val="FFC000"/>
                </a:solidFill>
              </a:rPr>
              <a:t>representing electrode and stray capacitance</a:t>
            </a:r>
            <a:endParaRPr lang="en-US" b="1" dirty="0">
              <a:solidFill>
                <a:srgbClr val="FFC000"/>
              </a:solidFill>
            </a:endParaRPr>
          </a:p>
          <a:p>
            <a:r>
              <a:rPr lang="en-US" i="1" dirty="0"/>
              <a:t>B. Motional capacitance, motional inductance, loss resistance, and a capacitor representing electrode and stray capacitance all in parallel</a:t>
            </a:r>
            <a:endParaRPr lang="en-US" dirty="0"/>
          </a:p>
          <a:p>
            <a:r>
              <a:rPr lang="en-US" i="1" dirty="0"/>
              <a:t>C. Motional capacitance, motional inductance, loss resistance, and a capacitor </a:t>
            </a:r>
            <a:r>
              <a:rPr lang="en-US" i="1" dirty="0" smtClean="0"/>
              <a:t>representing </a:t>
            </a:r>
            <a:r>
              <a:rPr lang="en-US" i="1" dirty="0"/>
              <a:t>electrode and stray capacitance all in series</a:t>
            </a:r>
            <a:endParaRPr lang="en-US" dirty="0"/>
          </a:p>
          <a:p>
            <a:r>
              <a:rPr lang="en-US" i="1" dirty="0"/>
              <a:t>D. Motional inductance and loss resistance in series, paralleled with motional capacitance and a capacitor representing electrode and stray </a:t>
            </a:r>
            <a:r>
              <a:rPr lang="en-US" i="1" dirty="0" smtClean="0"/>
              <a:t>capacitance </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99</a:t>
            </a:fld>
            <a:endParaRPr lang="en-US"/>
          </a:p>
        </p:txBody>
      </p:sp>
      <p:sp>
        <p:nvSpPr>
          <p:cNvPr id="5" name="Footer Placeholder 4"/>
          <p:cNvSpPr>
            <a:spLocks noGrp="1"/>
          </p:cNvSpPr>
          <p:nvPr>
            <p:ph type="ftr" sz="quarter" idx="13"/>
          </p:nvPr>
        </p:nvSpPr>
        <p:spPr/>
        <p:txBody>
          <a:bodyPr/>
          <a:lstStyle/>
          <a:p>
            <a:r>
              <a:rPr lang="en-US" smtClean="0"/>
              <a:t>Circuit Components</a:t>
            </a:r>
            <a:endParaRPr lang="en-US"/>
          </a:p>
        </p:txBody>
      </p:sp>
    </p:spTree>
    <p:extLst>
      <p:ext uri="{BB962C8B-B14F-4D97-AF65-F5344CB8AC3E}">
        <p14:creationId xmlns:p14="http://schemas.microsoft.com/office/powerpoint/2010/main" val="2886513655"/>
      </p:ext>
    </p:extLst>
  </p:cSld>
  <p:clrMapOvr>
    <a:masterClrMapping/>
  </p:clrMapOvr>
</p:sld>
</file>

<file path=ppt/theme/theme1.xml><?xml version="1.0" encoding="utf-8"?>
<a:theme xmlns:a="http://schemas.openxmlformats.org/drawingml/2006/main" name="Howard T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ritannic Bold"/>
        <a:ea typeface=""/>
        <a:cs typeface=""/>
      </a:majorFont>
      <a:minorFont>
        <a:latin typeface="Times New Roman"/>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Howard Temp</Template>
  <TotalTime>3308</TotalTime>
  <Words>6324</Words>
  <Application>Microsoft Office PowerPoint</Application>
  <PresentationFormat>On-screen Show (4:3)</PresentationFormat>
  <Paragraphs>1311</Paragraphs>
  <Slides>186</Slides>
  <Notes>1</Notes>
  <HiddenSlides>0</HiddenSlides>
  <MMClips>0</MMClips>
  <ScaleCrop>false</ScaleCrop>
  <HeadingPairs>
    <vt:vector size="4" baseType="variant">
      <vt:variant>
        <vt:lpstr>Theme</vt:lpstr>
      </vt:variant>
      <vt:variant>
        <vt:i4>1</vt:i4>
      </vt:variant>
      <vt:variant>
        <vt:lpstr>Slide Titles</vt:lpstr>
      </vt:variant>
      <vt:variant>
        <vt:i4>186</vt:i4>
      </vt:variant>
    </vt:vector>
  </HeadingPairs>
  <TitlesOfParts>
    <vt:vector size="187" baseType="lpstr">
      <vt:lpstr>Howard Temp</vt:lpstr>
      <vt:lpstr>SUBELEMENT E6 </vt:lpstr>
      <vt:lpstr>PowerPoint Presentation</vt:lpstr>
      <vt:lpstr>E6A Semiconductor materials and devices</vt:lpstr>
      <vt:lpstr>Transistor Construction</vt:lpstr>
      <vt:lpstr>   E6A01    In what application is gallium arsenide used as a semiconductor material in preference to germanium or silicon?</vt:lpstr>
      <vt:lpstr>   E6A01    In what application is gallium arsenide used as a semiconductor material in preference to germanium or silicon?</vt:lpstr>
      <vt:lpstr>  E6A02    Which of the following semiconductor materials contains excess free electrons?</vt:lpstr>
      <vt:lpstr>  E6A02    Which of the following semiconductor materials contains excess free electrons?</vt:lpstr>
      <vt:lpstr>  E6A03   Why does a PN-junction diode not conduct current when reverse biased?</vt:lpstr>
      <vt:lpstr>  E6A03   Why does a PN-junction diode not conduct current when reverse biased?</vt:lpstr>
      <vt:lpstr>  E6A04    What is the name given to an impurity atom that adds holes to a semiconductor crystal structure? </vt:lpstr>
      <vt:lpstr>  E6A04    What is the name given to an impurity atom that adds holes to a semiconductor crystal structure? </vt:lpstr>
      <vt:lpstr>  E6A05    What is the alpha of a bipolar junction transistor?</vt:lpstr>
      <vt:lpstr>  E6A05    What is the alpha of a bipolar junction transistor?</vt:lpstr>
      <vt:lpstr>  E6A06    What is the beta of a bipolar junction transistor? </vt:lpstr>
      <vt:lpstr>  E6A06    What is the beta of a bipolar junction transistor? </vt:lpstr>
      <vt:lpstr> E6A07    Which of the following indicates that a silicon NPN junction transistor is biased on?</vt:lpstr>
      <vt:lpstr> E6A07    Which of the following indicates that a silicon NPN junction transistor is biased on?</vt:lpstr>
      <vt:lpstr>   E6A08    What term indicates the frequency at which the grounded-base current gain of a transistor has decreased to 0.7 of the gain obtainable at 1 kHz?</vt:lpstr>
      <vt:lpstr>   E6A08    What term indicates the frequency at which the grounded-base current gain of a transistor has decreased to 0.7 of the gain obtainable at 1 kHz?</vt:lpstr>
      <vt:lpstr>  E6A09    What is a depletion-mode FET?</vt:lpstr>
      <vt:lpstr>  E6A09    What is a depletion-mode FET?</vt:lpstr>
      <vt:lpstr>  E6A10    In Figure E6-2, what is the schematic symbol for an N-channel dual-gate MOSFET?</vt:lpstr>
      <vt:lpstr>  E6A10    In Figure E6-2, what is the schematic symbol for an N-channel dual-gate MOSFET?</vt:lpstr>
      <vt:lpstr>  E6A11    In Figure E6-2, what is the schematic symbol for a P-channel junction FET?</vt:lpstr>
      <vt:lpstr>  E6A11    In Figure E6-2, what is the schematic symbol for a P-channel junction FET?</vt:lpstr>
      <vt:lpstr>  E6A12    Why do many MOSFET devices have internally connected Zener diodes on the gates?</vt:lpstr>
      <vt:lpstr>  E6A12    Why do many MOSFET devices have internally connected Zener diodes on the gates?</vt:lpstr>
      <vt:lpstr>  E6A13    What do the initials CMOS stand for?</vt:lpstr>
      <vt:lpstr>  E6A13    What do the initials CMOS stand for?</vt:lpstr>
      <vt:lpstr>    E6A14    How does DC input impedance at the gate of a field-effect transistor compare with the DC input impedance of a bipolar transistor?</vt:lpstr>
      <vt:lpstr>    E6A14    How does DC input impedance at the gate of a field-effect transistor compare with the DC input impedance of a bipolar transistor?</vt:lpstr>
      <vt:lpstr>  E6A15    Which semiconductor material contains excess holes in the outer shell of electrons?</vt:lpstr>
      <vt:lpstr>  E6A15    Which semiconductor material contains excess holes in the outer shell of electrons?</vt:lpstr>
      <vt:lpstr>  E6A16    What are the majority charge carriers in N-type semiconductor material?</vt:lpstr>
      <vt:lpstr>  E6A16    What are the majority charge carriers in N-type semiconductor material?</vt:lpstr>
      <vt:lpstr>  E6A17    What are the names of the three terminals of a field-effect transistor?</vt:lpstr>
      <vt:lpstr>  E6A17    What are the names of the three terminals of a field-effect transistor?</vt:lpstr>
      <vt:lpstr>E6B Diodes</vt:lpstr>
      <vt:lpstr>  E6B01    What is the most useful characteristic of a Zener diode?</vt:lpstr>
      <vt:lpstr>  E6B01    What is the most useful characteristic of a Zener diode?</vt:lpstr>
      <vt:lpstr>    E6B02    What is an important characteristic of a Schottky diode as compared to an ordinary silicon diode when used as a power supply rectifier?</vt:lpstr>
      <vt:lpstr>    E6B02    What is an important characteristic of a Schottky diode as compared to an ordinary silicon diode when used as a power supply rectifier?</vt:lpstr>
      <vt:lpstr>  E6B03    What special type of diode is capable of both amplification and oscillation?</vt:lpstr>
      <vt:lpstr>  E6B03    What special type of diode is capable of both amplification and oscillation?</vt:lpstr>
      <vt:lpstr>  E6B04    What type of semiconductor device is designed for use as a voltage-controlled capacitor?</vt:lpstr>
      <vt:lpstr>  E6B04    What type of semiconductor device is designed for use as a voltage-controlled capacitor?</vt:lpstr>
      <vt:lpstr>  E6B05    What characteristic of a PIN diode makes it useful as an RF switch or attenuator?</vt:lpstr>
      <vt:lpstr>  E6B05    What characteristic of a PIN diode makes it useful as an RF switch or attenuator?</vt:lpstr>
      <vt:lpstr>  E6B06    Which of the following is a common use of a hot-carrier diode?</vt:lpstr>
      <vt:lpstr>  E6B06    Which of the following is a common use of a hot-carrier diode?</vt:lpstr>
      <vt:lpstr>  E6B07    What is the failure mechanism when a junction diode fails due to excessive current? </vt:lpstr>
      <vt:lpstr>  E6B07    What is the failure mechanism when a junction diode fails due to excessive current? </vt:lpstr>
      <vt:lpstr>  E6B08    Which of the following describes a type of semiconductor diode?</vt:lpstr>
      <vt:lpstr>  E6B08    Which of the following describes a type of semiconductor diode?</vt:lpstr>
      <vt:lpstr>  E6B09    What is a common use for point contact diodes? </vt:lpstr>
      <vt:lpstr>  E6B09    What is a common use for point contact diodes? </vt:lpstr>
      <vt:lpstr>  E6B10    In Figure E6-3, what is the schematic symbol for a light-emitting diode?</vt:lpstr>
      <vt:lpstr>  E6B10    In Figure E6-3, what is the schematic symbol for a light-emitting diode?</vt:lpstr>
      <vt:lpstr>  E6B11    What is used to control the attenuation of RF signals by a PIN diode?</vt:lpstr>
      <vt:lpstr>  E6B11    What is used to control the attenuation of RF signals by a PIN diode?</vt:lpstr>
      <vt:lpstr>  E6B12    What is one common use for PIN diodes?</vt:lpstr>
      <vt:lpstr>  E6B12    What is one common use for PIN diodes?</vt:lpstr>
      <vt:lpstr>  E6B13    What type of bias is required for an LED to emit light?</vt:lpstr>
      <vt:lpstr>  E6B13    What type of bias is required for an LED to emit light?</vt:lpstr>
      <vt:lpstr>E6C Digital ICs:</vt:lpstr>
      <vt:lpstr> E6C01    What is the function of hysteresis in a comparator?</vt:lpstr>
      <vt:lpstr> E6C01    What is the function of hysteresis in a comparator?</vt:lpstr>
      <vt:lpstr>  E6C02    What happens when the level of a comparator’s input signal crosses the threshold?</vt:lpstr>
      <vt:lpstr>  E6C02    What happens when the level of a comparator’s input signal crosses the threshold?</vt:lpstr>
      <vt:lpstr>  E6C03    What is tri-state logic? </vt:lpstr>
      <vt:lpstr>  E6C03    What is tri-state logic? </vt:lpstr>
      <vt:lpstr>  E6C04    What is the primary advantage of tri-state logic?</vt:lpstr>
      <vt:lpstr>  E6C04    What is the primary advantage of tri-state logic?</vt:lpstr>
      <vt:lpstr>   E6C05    What is an advantage of CMOS logic devices over TTL devices? </vt:lpstr>
      <vt:lpstr>   E6C05    What is an advantage of CMOS logic devices over TTL devices? </vt:lpstr>
      <vt:lpstr>   E6C06    Why do CMOS digital integrated circuits have high immunity to noise on the input signal or power supply?</vt:lpstr>
      <vt:lpstr>   E6C06    Why do CMOS digital integrated circuits have high immunity to noise on the input signal or power supply?</vt:lpstr>
      <vt:lpstr> E6C07   What best describes a pull-up or pull-down resistor?</vt:lpstr>
      <vt:lpstr> E6C07   What best describes a pull-up or pull-down resistor?</vt:lpstr>
      <vt:lpstr>  E6C08    In Figure E6-5, what is the schematic symbol for a NAND gate?</vt:lpstr>
      <vt:lpstr>  E6C08    In Figure E6-5, what is the schematic symbol for a NAND gate?</vt:lpstr>
      <vt:lpstr> E6C09    What is a Programmable Logic Device (PLD)?</vt:lpstr>
      <vt:lpstr> E6C09    What is a Programmable Logic Device (PLD)?</vt:lpstr>
      <vt:lpstr>  E6C10    In Figure E6-5, what is the schematic symbol for a NOR gate?</vt:lpstr>
      <vt:lpstr>  E6C10    In Figure E6-5, what is the schematic symbol for a NOR gate?</vt:lpstr>
      <vt:lpstr>  E6C11    In Figure E6-5, what is the schematic symbol for the NOT operation (inverter)?</vt:lpstr>
      <vt:lpstr>  E6C11    In Figure E6-5, what is the schematic symbol for the NOT operation (inverter)?</vt:lpstr>
      <vt:lpstr>  E6C12    What is BiCMOS logic?</vt:lpstr>
      <vt:lpstr>  E6C12    What is BiCMOS logic?</vt:lpstr>
      <vt:lpstr>  E6C13    Which of the following is an advantage of BiCMOS logic?</vt:lpstr>
      <vt:lpstr>  E6C13    Which of the following is an advantage of BiCMOS logic?</vt:lpstr>
      <vt:lpstr>  E6C14    What is the primary advantage of using a Programmable Gate Array (PGA) in a logic circuit?</vt:lpstr>
      <vt:lpstr>  E6C14    What is the primary advantage of using a Programmable Gate Array (PGA) in a logic circuit?</vt:lpstr>
      <vt:lpstr> E6D Toroidal and Solenoidal Inductors:</vt:lpstr>
      <vt:lpstr>  E6D01    How many turns will be required to produce a 5-microhenry inductor using a powdered-iron toroidal core that has an inductance index (A L) value of 40 microhenrys/100 turns?</vt:lpstr>
      <vt:lpstr>  E6D01    How many turns will be required to produce a 5-microhenry inductor using a powdered-iron toroidal core that has an inductance index (A L) value of 40 microhenrys/100 turns?</vt:lpstr>
      <vt:lpstr>  E6D02    What is the equivalent circuit of a quartz crystal?</vt:lpstr>
      <vt:lpstr>  E6D02    What is the equivalent circuit of a quartz crystal?</vt:lpstr>
      <vt:lpstr>  E6D03    Which of the following is an aspect of the piezoelectric effect?</vt:lpstr>
      <vt:lpstr>  E6D03    Which of the following is an aspect of the piezoelectric effect?</vt:lpstr>
      <vt:lpstr>  E6D04     Which materials are commonly used as a slug core in a variable inductor?</vt:lpstr>
      <vt:lpstr>  E6D04     Which materials are commonly used as a slug core in a variable inductor?</vt:lpstr>
      <vt:lpstr>  E6D05    What is one reason for using ferrite cores rather than powdered-iron in an inductor?</vt:lpstr>
      <vt:lpstr>  E6D05    What is one reason for using ferrite cores rather than powdered-iron in an inductor?</vt:lpstr>
      <vt:lpstr>  E6D06    What core material property determines the inductance of a toroidal inductor?</vt:lpstr>
      <vt:lpstr>  E6D06    What core material property determines the inductance of a toroidal inductor?</vt:lpstr>
      <vt:lpstr>  E6D07    What is the usable frequency range of inductors that use toroidal cores, assuming a correct selection of core material for the frequency being used?</vt:lpstr>
      <vt:lpstr>  E6D07    What is the usable frequency range of inductors that use toroidal cores, assuming a correct selection of core material for the frequency being used?</vt:lpstr>
      <vt:lpstr>  E6D08    What is one reason for using powdered-iron cores rather than ferrite cores in an inductor?</vt:lpstr>
      <vt:lpstr>  E6D08    What is one reason for using powdered-iron cores rather than ferrite cores in an inductor?</vt:lpstr>
      <vt:lpstr>    E6D09    What devices are commonly used as VHF and UHF parasitic suppressors at the input and output terminals a transistor HF amplifier?</vt:lpstr>
      <vt:lpstr>    E6D09    What devices are commonly used as VHF and UHF parasitic suppressors at the input and output terminals a transistor HF amplifier?</vt:lpstr>
      <vt:lpstr>  E6D10    What is a primary advantage of using a toroidal core instead of a solenoidal core in an inductor?</vt:lpstr>
      <vt:lpstr>  E6D10    What is a primary advantage of using a toroidal core instead of a solenoidal core in an inductor?</vt:lpstr>
      <vt:lpstr>   E6D11     How many turns will be required to produce a 1-mH inductor using a core that has an inductance index (A L) value of 523 millihenrys/1000 turns?</vt:lpstr>
      <vt:lpstr>   E6D11     How many turns will be required to produce a 1-mH inductor using a core that has an inductance index (A L) value of 523 millihenrys/1000 turns?</vt:lpstr>
      <vt:lpstr>E6D12     What is the definition of saturation in a ferrite core inductor?</vt:lpstr>
      <vt:lpstr>E6D12     What is the definition of saturation in a ferrite core inductor?</vt:lpstr>
      <vt:lpstr>E6D13     What is the primary cause of inductor self-resonance?</vt:lpstr>
      <vt:lpstr>E6D13     What is the primary cause of inductor self-resonance?</vt:lpstr>
      <vt:lpstr> E6D14     Which type of slug material decreases inductance when inserted into a coil? </vt:lpstr>
      <vt:lpstr> E6D14     Which type of slug material decreases inductance when inserted into a coil? </vt:lpstr>
      <vt:lpstr>  E6D15     What is current in the primary winding of a transformer called if no load is attached to the secondary?</vt:lpstr>
      <vt:lpstr>  E6D15     What is current in the primary winding of a transformer called if no load is attached to the secondary?</vt:lpstr>
      <vt:lpstr>  E6D16     What is the common name for a capacitor connected across a transformer secondary that is used to absorb transient voltage spikes?</vt:lpstr>
      <vt:lpstr>  E6D16     What is the common name for a capacitor connected across a transformer secondary that is used to absorb transient voltage spikes?</vt:lpstr>
      <vt:lpstr>   E6D17     Why should core saturation of a conventional impedance matching transformer be avoided?</vt:lpstr>
      <vt:lpstr>   E6D17     Why should core saturation of a conventional impedance matching transformer be avoided?</vt:lpstr>
      <vt:lpstr>E6E Analog ICs</vt:lpstr>
      <vt:lpstr> E6E01     Which of the following is true of a charge-coupled device (CCD)?</vt:lpstr>
      <vt:lpstr> E6E01     Which of the following is true of a charge-coupled device (CCD)?</vt:lpstr>
      <vt:lpstr> E6E02     Which of the following device packages is a through-hole type?</vt:lpstr>
      <vt:lpstr> E6E02     Which of the following device packages is a through-hole type?</vt:lpstr>
      <vt:lpstr>   E6E03    Which of the following materials is likely to provide the highest frequency of operation when used in MMICs?</vt:lpstr>
      <vt:lpstr>   E6E03    Which of the following materials is likely to provide the highest frequency of operation when used in MMICs?</vt:lpstr>
      <vt:lpstr>  E6E04    Which is the most common input and output impedance of circuits that use MMICs?</vt:lpstr>
      <vt:lpstr>  E6E04    Which is the most common input and output impedance of circuits that use MMICs?</vt:lpstr>
      <vt:lpstr>  E6E05      Which of the following noise figure values is typical of a low-noise UHF preamplifier?</vt:lpstr>
      <vt:lpstr>  E6E05      Which of the following noise figure values is typical of a low-noise UHF preamplifier?</vt:lpstr>
      <vt:lpstr>  E6E06    What characteristics of the MMIC make it a popular choice for VHF through microwave circuits? </vt:lpstr>
      <vt:lpstr>  E6E06    What characteristics of the MMIC make it a popular choice for VHF through microwave circuits? </vt:lpstr>
      <vt:lpstr>   E6E07    Which of the following is typically used to construct a MMIC-based microwave amplifier?  </vt:lpstr>
      <vt:lpstr>   E6E07    Which of the following is typically used to construct a MMIC-based microwave amplifier?  </vt:lpstr>
      <vt:lpstr>    E6E08    How is voltage from a  power supply normally furnished to the most common type of monolithic microwave integrated circuit (MMIC)?</vt:lpstr>
      <vt:lpstr>    E6E08    How is voltage from a  power supply normally furnished to the most common type of monolithic microwave integrated circuit (MMIC)?</vt:lpstr>
      <vt:lpstr>  E6E09     Which of the following component package types would be most suitable for use at frequencies above the HF range?</vt:lpstr>
      <vt:lpstr>  E6E09     Which of the following component package types would be most suitable for use at frequencies above the HF range?</vt:lpstr>
      <vt:lpstr>  E6E10     What is the packaging technique in which leadless components are soldered directly to circuit boards?</vt:lpstr>
      <vt:lpstr>  E6E10     What is the packaging technique in which leadless components are soldered directly to circuit boards?</vt:lpstr>
      <vt:lpstr>  E6E11     What is a characteristic of DIP packaging used for integrated circuits?</vt:lpstr>
      <vt:lpstr>  E6E11     What is a characteristic of DIP packaging used for integrated circuits?</vt:lpstr>
      <vt:lpstr>  E6E12     Why are high-power RF amplifier ICs and transistors sometimes mounted in ceramic packages?</vt:lpstr>
      <vt:lpstr>  E6E12     Why are high-power RF amplifier ICs and transistors sometimes mounted in ceramic packages?</vt:lpstr>
      <vt:lpstr>E6F Optical components </vt:lpstr>
      <vt:lpstr>  E6F01    What is photoconductivity?</vt:lpstr>
      <vt:lpstr>  E6F01    What is photoconductivity?</vt:lpstr>
      <vt:lpstr>  E6F02    What happens to the conductivity of a photoconductive material when light shines on it?</vt:lpstr>
      <vt:lpstr>  E6F02    What happens to the conductivity of a photoconductive material when light shines on it?</vt:lpstr>
      <vt:lpstr>  E6F03     What is the most common configuration of an optoisolator or optocoupler?</vt:lpstr>
      <vt:lpstr>  E6F03     What is the most common configuration of an optoisolator or optocoupler?</vt:lpstr>
      <vt:lpstr>  E6F04    What is the photovoltaic effect? </vt:lpstr>
      <vt:lpstr>  E6F04    What is the photovoltaic effect? </vt:lpstr>
      <vt:lpstr>  E6F05    Which describes an optical shaft encoder?</vt:lpstr>
      <vt:lpstr>Optical shaft encoder</vt:lpstr>
      <vt:lpstr>Optical shaft encoder</vt:lpstr>
      <vt:lpstr>  E6F05    Which describes an optical shaft encoder?</vt:lpstr>
      <vt:lpstr>  E6F06    Which of these materials is affected the most by photoconductivity?</vt:lpstr>
      <vt:lpstr>  E6F06    Which of these materials is affected the most by photoconductivity?</vt:lpstr>
      <vt:lpstr>  E6F07    What is a solid state relay?</vt:lpstr>
      <vt:lpstr>  E6F07    What is a solid state relay?</vt:lpstr>
      <vt:lpstr>  E6F08    Why are optoisolators often used in conjunction with solid state circuits when switching 120VAC? </vt:lpstr>
      <vt:lpstr>  E6F08    Why are optoisolators often used in conjunction with solid state circuits when switching 120VAC? </vt:lpstr>
      <vt:lpstr>  E6F09    What is the efficiency of a photovoltaic cell?</vt:lpstr>
      <vt:lpstr>  E6F09    What is the efficiency of a photovoltaic cell?</vt:lpstr>
      <vt:lpstr>  E6F10    What is the most common type of photovoltaic cell used for electrical power generation?</vt:lpstr>
      <vt:lpstr>  E6F10    What is the most common type of photovoltaic cell used for electrical power generation?</vt:lpstr>
      <vt:lpstr>   E6F11    What is the approximate open-circuit voltage produced by a fully-illuminated silicon photovoltaic cell?</vt:lpstr>
      <vt:lpstr>   E6F11    What is the approximate open-circuit voltage produced by a fully-illuminated silicon photovoltaic cell?</vt:lpstr>
      <vt:lpstr>   E6F12    What absorbs the energy from light falling on a photovoltaic cell?</vt:lpstr>
      <vt:lpstr>   E6F12    What absorbs the energy from light falling on a photovoltaic cell?</vt:lpstr>
      <vt:lpstr> E6F13     What is a liquid crystal display (LCD)?</vt:lpstr>
      <vt:lpstr> E6F13     What is a liquid crystal display (LCD)?</vt:lpstr>
      <vt:lpstr> E6F14     Which of the following is true of LCD displays?</vt:lpstr>
      <vt:lpstr> E6F14     Which of the following is true of LCD displays?</vt:lpstr>
      <vt:lpstr>End of SUBELEMENT E6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SUBELEMENT E6 </dc:title>
  <dc:creator>Howard Schultz</dc:creator>
  <cp:lastModifiedBy>Daniel Stevens</cp:lastModifiedBy>
  <cp:revision>40</cp:revision>
  <dcterms:created xsi:type="dcterms:W3CDTF">2014-03-25T13:44:06Z</dcterms:created>
  <dcterms:modified xsi:type="dcterms:W3CDTF">2017-05-14T05:52:57Z</dcterms:modified>
</cp:coreProperties>
</file>