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4"/>
  </p:notesMasterIdLst>
  <p:sldIdLst>
    <p:sldId id="256" r:id="rId2"/>
    <p:sldId id="257" r:id="rId3"/>
    <p:sldId id="518" r:id="rId4"/>
    <p:sldId id="526" r:id="rId5"/>
    <p:sldId id="258" r:id="rId6"/>
    <p:sldId id="259" r:id="rId7"/>
    <p:sldId id="260" r:id="rId8"/>
    <p:sldId id="527"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528" r:id="rId23"/>
    <p:sldId id="525" r:id="rId24"/>
    <p:sldId id="276" r:id="rId25"/>
    <p:sldId id="277" r:id="rId26"/>
    <p:sldId id="278" r:id="rId27"/>
    <p:sldId id="279" r:id="rId28"/>
    <p:sldId id="280" r:id="rId29"/>
    <p:sldId id="281"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 id="314" r:id="rId57"/>
    <p:sldId id="315" r:id="rId58"/>
    <p:sldId id="529" r:id="rId59"/>
    <p:sldId id="317" r:id="rId60"/>
    <p:sldId id="318" r:id="rId61"/>
    <p:sldId id="319" r:id="rId62"/>
    <p:sldId id="320" r:id="rId63"/>
    <p:sldId id="322" r:id="rId64"/>
    <p:sldId id="530" r:id="rId65"/>
    <p:sldId id="324" r:id="rId66"/>
    <p:sldId id="325" r:id="rId67"/>
    <p:sldId id="332" r:id="rId68"/>
    <p:sldId id="523" r:id="rId69"/>
    <p:sldId id="333" r:id="rId70"/>
    <p:sldId id="334" r:id="rId71"/>
    <p:sldId id="335" r:id="rId72"/>
    <p:sldId id="336" r:id="rId73"/>
    <p:sldId id="337" r:id="rId74"/>
    <p:sldId id="338" r:id="rId75"/>
    <p:sldId id="339" r:id="rId76"/>
    <p:sldId id="340" r:id="rId77"/>
    <p:sldId id="341" r:id="rId78"/>
    <p:sldId id="342" r:id="rId79"/>
    <p:sldId id="343" r:id="rId80"/>
    <p:sldId id="344" r:id="rId81"/>
    <p:sldId id="520" r:id="rId82"/>
    <p:sldId id="345" r:id="rId83"/>
    <p:sldId id="346" r:id="rId84"/>
    <p:sldId id="532" r:id="rId85"/>
    <p:sldId id="531" r:id="rId86"/>
    <p:sldId id="533" r:id="rId87"/>
    <p:sldId id="534" r:id="rId88"/>
    <p:sldId id="351" r:id="rId89"/>
    <p:sldId id="352" r:id="rId90"/>
    <p:sldId id="353" r:id="rId91"/>
    <p:sldId id="354" r:id="rId92"/>
    <p:sldId id="355" r:id="rId93"/>
    <p:sldId id="356" r:id="rId94"/>
    <p:sldId id="357" r:id="rId95"/>
    <p:sldId id="358" r:id="rId96"/>
    <p:sldId id="359" r:id="rId97"/>
    <p:sldId id="360" r:id="rId98"/>
    <p:sldId id="536" r:id="rId99"/>
    <p:sldId id="535" r:id="rId100"/>
    <p:sldId id="361" r:id="rId101"/>
    <p:sldId id="362" r:id="rId102"/>
    <p:sldId id="363" r:id="rId103"/>
    <p:sldId id="364" r:id="rId104"/>
    <p:sldId id="365" r:id="rId105"/>
    <p:sldId id="366" r:id="rId106"/>
    <p:sldId id="367" r:id="rId107"/>
    <p:sldId id="368" r:id="rId108"/>
    <p:sldId id="369" r:id="rId109"/>
    <p:sldId id="370" r:id="rId110"/>
    <p:sldId id="371" r:id="rId111"/>
    <p:sldId id="372" r:id="rId112"/>
    <p:sldId id="373" r:id="rId113"/>
    <p:sldId id="374" r:id="rId114"/>
    <p:sldId id="375" r:id="rId115"/>
    <p:sldId id="376" r:id="rId116"/>
    <p:sldId id="377" r:id="rId117"/>
    <p:sldId id="378" r:id="rId118"/>
    <p:sldId id="537" r:id="rId119"/>
    <p:sldId id="538" r:id="rId120"/>
    <p:sldId id="540" r:id="rId121"/>
    <p:sldId id="382" r:id="rId122"/>
    <p:sldId id="541" r:id="rId123"/>
    <p:sldId id="384" r:id="rId124"/>
    <p:sldId id="542" r:id="rId125"/>
    <p:sldId id="386" r:id="rId126"/>
    <p:sldId id="543" r:id="rId127"/>
    <p:sldId id="388" r:id="rId128"/>
    <p:sldId id="389" r:id="rId129"/>
    <p:sldId id="390" r:id="rId130"/>
    <p:sldId id="391" r:id="rId131"/>
    <p:sldId id="392" r:id="rId132"/>
    <p:sldId id="544" r:id="rId133"/>
    <p:sldId id="516" r:id="rId134"/>
    <p:sldId id="396" r:id="rId135"/>
    <p:sldId id="397" r:id="rId136"/>
    <p:sldId id="398" r:id="rId137"/>
    <p:sldId id="399" r:id="rId138"/>
    <p:sldId id="400" r:id="rId139"/>
    <p:sldId id="522" r:id="rId140"/>
    <p:sldId id="401" r:id="rId141"/>
    <p:sldId id="402" r:id="rId142"/>
    <p:sldId id="403" r:id="rId143"/>
    <p:sldId id="404" r:id="rId144"/>
    <p:sldId id="405" r:id="rId145"/>
    <p:sldId id="406" r:id="rId146"/>
    <p:sldId id="407" r:id="rId147"/>
    <p:sldId id="408" r:id="rId148"/>
    <p:sldId id="409" r:id="rId149"/>
    <p:sldId id="410" r:id="rId150"/>
    <p:sldId id="411" r:id="rId151"/>
    <p:sldId id="412" r:id="rId152"/>
    <p:sldId id="413" r:id="rId153"/>
    <p:sldId id="414" r:id="rId154"/>
    <p:sldId id="415" r:id="rId155"/>
    <p:sldId id="416" r:id="rId156"/>
    <p:sldId id="417" r:id="rId157"/>
    <p:sldId id="418" r:id="rId158"/>
    <p:sldId id="419" r:id="rId159"/>
    <p:sldId id="420" r:id="rId160"/>
    <p:sldId id="425" r:id="rId161"/>
    <p:sldId id="545" r:id="rId162"/>
    <p:sldId id="546" r:id="rId163"/>
    <p:sldId id="547" r:id="rId164"/>
    <p:sldId id="548" r:id="rId165"/>
    <p:sldId id="550" r:id="rId166"/>
    <p:sldId id="549" r:id="rId167"/>
    <p:sldId id="581" r:id="rId168"/>
    <p:sldId id="432" r:id="rId169"/>
    <p:sldId id="434" r:id="rId170"/>
    <p:sldId id="551" r:id="rId171"/>
    <p:sldId id="436" r:id="rId172"/>
    <p:sldId id="552" r:id="rId173"/>
    <p:sldId id="438" r:id="rId174"/>
    <p:sldId id="553" r:id="rId175"/>
    <p:sldId id="440" r:id="rId176"/>
    <p:sldId id="554" r:id="rId177"/>
    <p:sldId id="442" r:id="rId178"/>
    <p:sldId id="555" r:id="rId179"/>
    <p:sldId id="444" r:id="rId180"/>
    <p:sldId id="556" r:id="rId181"/>
    <p:sldId id="446" r:id="rId182"/>
    <p:sldId id="557" r:id="rId183"/>
    <p:sldId id="562" r:id="rId184"/>
    <p:sldId id="558" r:id="rId185"/>
    <p:sldId id="559" r:id="rId186"/>
    <p:sldId id="563" r:id="rId187"/>
    <p:sldId id="560" r:id="rId188"/>
    <p:sldId id="564" r:id="rId189"/>
    <p:sldId id="561" r:id="rId190"/>
    <p:sldId id="565" r:id="rId191"/>
    <p:sldId id="566" r:id="rId192"/>
    <p:sldId id="568" r:id="rId193"/>
    <p:sldId id="567" r:id="rId194"/>
    <p:sldId id="569" r:id="rId195"/>
    <p:sldId id="448" r:id="rId196"/>
    <p:sldId id="570" r:id="rId197"/>
    <p:sldId id="571" r:id="rId198"/>
    <p:sldId id="451" r:id="rId199"/>
    <p:sldId id="452" r:id="rId200"/>
    <p:sldId id="572" r:id="rId201"/>
    <p:sldId id="573" r:id="rId202"/>
    <p:sldId id="574" r:id="rId203"/>
    <p:sldId id="575" r:id="rId204"/>
    <p:sldId id="457" r:id="rId205"/>
    <p:sldId id="458" r:id="rId206"/>
    <p:sldId id="459" r:id="rId207"/>
    <p:sldId id="460" r:id="rId208"/>
    <p:sldId id="461" r:id="rId209"/>
    <p:sldId id="462" r:id="rId210"/>
    <p:sldId id="463" r:id="rId211"/>
    <p:sldId id="464" r:id="rId212"/>
    <p:sldId id="465" r:id="rId213"/>
    <p:sldId id="466" r:id="rId214"/>
    <p:sldId id="467" r:id="rId215"/>
    <p:sldId id="468" r:id="rId216"/>
    <p:sldId id="469" r:id="rId217"/>
    <p:sldId id="470" r:id="rId218"/>
    <p:sldId id="471" r:id="rId219"/>
    <p:sldId id="472" r:id="rId220"/>
    <p:sldId id="479" r:id="rId221"/>
    <p:sldId id="524" r:id="rId222"/>
    <p:sldId id="480" r:id="rId223"/>
    <p:sldId id="481" r:id="rId224"/>
    <p:sldId id="482" r:id="rId225"/>
    <p:sldId id="576" r:id="rId226"/>
    <p:sldId id="484" r:id="rId227"/>
    <p:sldId id="485" r:id="rId228"/>
    <p:sldId id="486" r:id="rId229"/>
    <p:sldId id="487" r:id="rId230"/>
    <p:sldId id="488" r:id="rId231"/>
    <p:sldId id="489" r:id="rId232"/>
    <p:sldId id="490" r:id="rId233"/>
    <p:sldId id="491" r:id="rId234"/>
    <p:sldId id="492" r:id="rId235"/>
    <p:sldId id="577" r:id="rId236"/>
    <p:sldId id="494" r:id="rId237"/>
    <p:sldId id="578" r:id="rId238"/>
    <p:sldId id="496" r:id="rId239"/>
    <p:sldId id="497" r:id="rId240"/>
    <p:sldId id="498" r:id="rId241"/>
    <p:sldId id="499" r:id="rId242"/>
    <p:sldId id="500" r:id="rId243"/>
    <p:sldId id="501" r:id="rId244"/>
    <p:sldId id="502" r:id="rId245"/>
    <p:sldId id="579" r:id="rId246"/>
    <p:sldId id="504" r:id="rId247"/>
    <p:sldId id="580" r:id="rId248"/>
    <p:sldId id="506" r:id="rId249"/>
    <p:sldId id="507" r:id="rId250"/>
    <p:sldId id="508" r:id="rId251"/>
    <p:sldId id="509" r:id="rId252"/>
    <p:sldId id="517" r:id="rId2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03" autoAdjust="0"/>
    <p:restoredTop sz="94653" autoAdjust="0"/>
  </p:normalViewPr>
  <p:slideViewPr>
    <p:cSldViewPr>
      <p:cViewPr varScale="1">
        <p:scale>
          <a:sx n="48" d="100"/>
          <a:sy n="48" d="100"/>
        </p:scale>
        <p:origin x="-547" y="-67"/>
      </p:cViewPr>
      <p:guideLst>
        <p:guide orient="horz" pos="2160"/>
        <p:guide pos="2880"/>
      </p:guideLst>
    </p:cSldViewPr>
  </p:slideViewPr>
  <p:outlineViewPr>
    <p:cViewPr>
      <p:scale>
        <a:sx n="33" d="100"/>
        <a:sy n="33" d="100"/>
      </p:scale>
      <p:origin x="58" y="20142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tableStyles" Target="tableStyle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3" Type="http://schemas.openxmlformats.org/officeDocument/2006/relationships/slide" Target="slides/slide232.xml"/><Relationship Id="rId238" Type="http://schemas.openxmlformats.org/officeDocument/2006/relationships/slide" Target="slides/slide237.xml"/><Relationship Id="rId254" Type="http://schemas.openxmlformats.org/officeDocument/2006/relationships/notesMaster" Target="notesMasters/notesMaster1.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244" Type="http://schemas.openxmlformats.org/officeDocument/2006/relationships/slide" Target="slides/slide243.xml"/><Relationship Id="rId249" Type="http://schemas.openxmlformats.org/officeDocument/2006/relationships/slide" Target="slides/slide24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50" Type="http://schemas.openxmlformats.org/officeDocument/2006/relationships/slide" Target="slides/slide249.xml"/><Relationship Id="rId255" Type="http://schemas.openxmlformats.org/officeDocument/2006/relationships/presProps" Target="presProps.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viewProps" Target="viewProps.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theme" Target="theme/theme1.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697957-C107-4AEE-A046-B2D55A17377E}" type="datetimeFigureOut">
              <a:rPr lang="en-US" smtClean="0"/>
              <a:t>5/13/2017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479180-BE6B-4703-A7E3-46A1F245C363}" type="slidenum">
              <a:rPr lang="en-US" smtClean="0"/>
              <a:t>‹#›</a:t>
            </a:fld>
            <a:endParaRPr lang="en-US"/>
          </a:p>
        </p:txBody>
      </p:sp>
    </p:spTree>
    <p:extLst>
      <p:ext uri="{BB962C8B-B14F-4D97-AF65-F5344CB8AC3E}">
        <p14:creationId xmlns:p14="http://schemas.microsoft.com/office/powerpoint/2010/main" val="2645851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Extra Question Pool 2016.  The</a:t>
            </a:r>
            <a:r>
              <a:rPr lang="en-US" baseline="0" dirty="0" smtClean="0"/>
              <a:t> Western Washington Ham Training Team makes these slides available to teach Amateur Technician Radio Licensing Classes.  Daniel Stevens KL7WM, Training Coordinator, Howard Swartz, W7HS, Slide master, Dustin Lomax, KF7FK,  Leading Instructor, LW Abel, K7LWA, Enthusiasm Leader.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4479180-BE6B-4703-A7E3-46A1F245C363}" type="slidenum">
              <a:rPr lang="en-US" smtClean="0"/>
              <a:t>1</a:t>
            </a:fld>
            <a:endParaRPr lang="en-US"/>
          </a:p>
        </p:txBody>
      </p:sp>
    </p:spTree>
    <p:extLst>
      <p:ext uri="{BB962C8B-B14F-4D97-AF65-F5344CB8AC3E}">
        <p14:creationId xmlns:p14="http://schemas.microsoft.com/office/powerpoint/2010/main" val="3470897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 y="0"/>
            <a:ext cx="7772400" cy="1470025"/>
          </a:xfrm>
        </p:spPr>
        <p:txBody>
          <a:bodyPr>
            <a:normAutofit/>
          </a:bodyPr>
          <a:lstStyle>
            <a:lvl1pPr>
              <a:defRPr sz="3200">
                <a:solidFill>
                  <a:schemeClr val="bg1">
                    <a:lumMod val="95000"/>
                    <a:lumOff val="5000"/>
                  </a:schemeClr>
                </a:solidFill>
                <a:latin typeface="Impact" panose="020B0806030902050204" pitchFamily="34" charset="0"/>
              </a:defRPr>
            </a:lvl1pPr>
          </a:lstStyle>
          <a:p>
            <a:r>
              <a:rPr lang="en-US" dirty="0" smtClean="0"/>
              <a:t/>
            </a:r>
            <a:br>
              <a:rPr lang="en-US" dirty="0" smtClean="0"/>
            </a:br>
            <a:r>
              <a:rPr lang="en-US" dirty="0" smtClean="0"/>
              <a:t/>
            </a:r>
            <a:br>
              <a:rPr lang="en-US" dirty="0" smtClean="0"/>
            </a:br>
            <a:r>
              <a:rPr lang="en-US" dirty="0" smtClean="0"/>
              <a:t>Click to edit Master title style</a:t>
            </a:r>
            <a:endParaRPr lang="en-US" dirty="0"/>
          </a:p>
        </p:txBody>
      </p:sp>
      <p:sp>
        <p:nvSpPr>
          <p:cNvPr id="3" name="Subtitle 2"/>
          <p:cNvSpPr>
            <a:spLocks noGrp="1"/>
          </p:cNvSpPr>
          <p:nvPr>
            <p:ph type="subTitle" idx="1"/>
          </p:nvPr>
        </p:nvSpPr>
        <p:spPr>
          <a:xfrm>
            <a:off x="1371600" y="2514600"/>
            <a:ext cx="6400800" cy="3657600"/>
          </a:xfrm>
        </p:spPr>
        <p:txBody>
          <a:bodyPr>
            <a:normAutofit/>
          </a:bodyPr>
          <a:lstStyle>
            <a:lvl1pPr marL="0" indent="0" algn="l">
              <a:buNone/>
              <a:defRPr sz="2400" b="0">
                <a:solidFill>
                  <a:schemeClr val="bg1">
                    <a:lumMod val="95000"/>
                    <a:lumOff val="5000"/>
                  </a:schemeClr>
                </a:solidFill>
                <a:latin typeface="Lucida Sans Unicode" panose="020B0602030504020204" pitchFamily="34" charset="0"/>
                <a:cs typeface="Lucida Sans Unicode" panose="020B0602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Date Placeholder 8"/>
          <p:cNvSpPr>
            <a:spLocks noGrp="1"/>
          </p:cNvSpPr>
          <p:nvPr>
            <p:ph type="dt" sz="half" idx="10"/>
          </p:nvPr>
        </p:nvSpPr>
        <p:spPr/>
        <p:txBody>
          <a:bodyPr/>
          <a:lstStyle/>
          <a:p>
            <a:fld id="{37A681E4-25A3-4335-8019-0193326E5628}" type="datetime1">
              <a:rPr lang="en-US" smtClean="0"/>
              <a:t>5/13/2017</a:t>
            </a:fld>
            <a:endParaRPr lang="en-US"/>
          </a:p>
        </p:txBody>
      </p:sp>
      <p:sp>
        <p:nvSpPr>
          <p:cNvPr id="11" name="Slide Number Placeholder 10"/>
          <p:cNvSpPr>
            <a:spLocks noGrp="1"/>
          </p:cNvSpPr>
          <p:nvPr>
            <p:ph type="sldNum" sz="quarter" idx="12"/>
          </p:nvPr>
        </p:nvSpPr>
        <p:spPr/>
        <p:txBody>
          <a:bodyPr/>
          <a:lstStyle>
            <a:lvl1pPr>
              <a:defRPr>
                <a:solidFill>
                  <a:schemeClr val="bg1">
                    <a:lumMod val="95000"/>
                    <a:lumOff val="5000"/>
                  </a:schemeClr>
                </a:solidFill>
              </a:defRPr>
            </a:lvl1pPr>
          </a:lstStyle>
          <a:p>
            <a:fld id="{5A2483EB-AB9C-40AC-9AA1-C2AD9590A9DB}" type="slidenum">
              <a:rPr lang="en-US" smtClean="0"/>
              <a:t>‹#›</a:t>
            </a:fld>
            <a:endParaRPr lang="en-US"/>
          </a:p>
        </p:txBody>
      </p:sp>
      <p:sp>
        <p:nvSpPr>
          <p:cNvPr id="12" name="Footer Placeholder 11"/>
          <p:cNvSpPr>
            <a:spLocks noGrp="1"/>
          </p:cNvSpPr>
          <p:nvPr>
            <p:ph type="ftr" sz="quarter" idx="13"/>
          </p:nvPr>
        </p:nvSpPr>
        <p:spPr/>
        <p:txBody>
          <a:bodyPr/>
          <a:lstStyle>
            <a:lvl1pPr>
              <a:defRPr>
                <a:solidFill>
                  <a:schemeClr val="bg1">
                    <a:lumMod val="95000"/>
                    <a:lumOff val="5000"/>
                  </a:schemeClr>
                </a:solidFill>
              </a:defRPr>
            </a:lvl1pPr>
          </a:lstStyle>
          <a:p>
            <a:r>
              <a:rPr lang="en-US" smtClean="0"/>
              <a:t>Practical Circuits</a:t>
            </a:r>
            <a:endParaRPr lang="en-US"/>
          </a:p>
        </p:txBody>
      </p:sp>
    </p:spTree>
    <p:extLst>
      <p:ext uri="{BB962C8B-B14F-4D97-AF65-F5344CB8AC3E}">
        <p14:creationId xmlns:p14="http://schemas.microsoft.com/office/powerpoint/2010/main" val="257506313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2">
                <a:lumMod val="60000"/>
                <a:lumOff val="40000"/>
              </a:schemeClr>
            </a:gs>
            <a:gs pos="31000">
              <a:schemeClr val="bg2">
                <a:lumMod val="66000"/>
                <a:lumOff val="34000"/>
              </a:schemeClr>
            </a:gs>
            <a:gs pos="87000">
              <a:schemeClr val="bg2">
                <a:lumMod val="75000"/>
                <a:alpha val="78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7AF878-9F8A-44EE-90AB-7025158F4D49}" type="datetime1">
              <a:rPr lang="en-US" smtClean="0"/>
              <a:t>5/13/2017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lumMod val="95000"/>
                    <a:lumOff val="5000"/>
                  </a:schemeClr>
                </a:solidFill>
              </a:defRPr>
            </a:lvl1pPr>
          </a:lstStyle>
          <a:p>
            <a:r>
              <a:rPr lang="en-US" smtClean="0"/>
              <a:t>Practical Circuits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lumMod val="95000"/>
                    <a:lumOff val="5000"/>
                  </a:schemeClr>
                </a:solidFill>
              </a:defRPr>
            </a:lvl1pPr>
          </a:lstStyle>
          <a:p>
            <a:fld id="{5A2483EB-AB9C-40AC-9AA1-C2AD9590A9DB}" type="slidenum">
              <a:rPr lang="en-US" smtClean="0"/>
              <a:t>‹#›</a:t>
            </a:fld>
            <a:endParaRPr lang="en-US"/>
          </a:p>
        </p:txBody>
      </p:sp>
    </p:spTree>
    <p:extLst>
      <p:ext uri="{BB962C8B-B14F-4D97-AF65-F5344CB8AC3E}">
        <p14:creationId xmlns:p14="http://schemas.microsoft.com/office/powerpoint/2010/main" val="759531428"/>
      </p:ext>
    </p:extLst>
  </p:cSld>
  <p:clrMap bg1="dk1" tx1="lt1" bg2="dk2" tx2="lt2" accent1="accent1" accent2="accent2" accent3="accent3" accent4="accent4" accent5="accent5" accent6="accent6" hlink="hlink" folHlink="folHlink"/>
  <p:sldLayoutIdLst>
    <p:sldLayoutId id="2147483661" r:id="rId1"/>
  </p:sldLayoutIdLst>
  <p:timing>
    <p:tnLst>
      <p:par>
        <p:cTn id="1" dur="indefinite" restart="never" nodeType="tmRoot"/>
      </p:par>
    </p:tnLst>
  </p:timing>
  <p:hf hdr="0" dt="0"/>
  <p:txStyles>
    <p:titleStyle>
      <a:lvl1pPr algn="ctr" defTabSz="914400" rtl="0" eaLnBrk="1" latinLnBrk="0" hangingPunct="1">
        <a:spcBef>
          <a:spcPct val="0"/>
        </a:spcBef>
        <a:buNone/>
        <a:defRPr lang="en-US" sz="3200" kern="1200" dirty="0">
          <a:solidFill>
            <a:schemeClr val="bg1">
              <a:lumMod val="95000"/>
              <a:lumOff val="5000"/>
            </a:schemeClr>
          </a:solidFill>
          <a:latin typeface="Impact" panose="020B080603090205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lang="en-US" sz="2400" b="0" kern="1200" dirty="0" smtClean="0">
          <a:solidFill>
            <a:schemeClr val="bg1">
              <a:lumMod val="95000"/>
              <a:lumOff val="5000"/>
            </a:schemeClr>
          </a:solidFill>
          <a:latin typeface="Lucida Sans Unicode" panose="020B0602030504020204" pitchFamily="34" charset="0"/>
          <a:ea typeface="+mn-ea"/>
          <a:cs typeface="Lucida Sans Unicode" panose="020B0602030504020204" pitchFamily="34" charset="0"/>
        </a:defRPr>
      </a:lvl1pPr>
      <a:lvl2pPr marL="742950" indent="-285750" algn="l" defTabSz="914400" rtl="0" eaLnBrk="1" latinLnBrk="0" hangingPunct="1">
        <a:spcBef>
          <a:spcPct val="20000"/>
        </a:spcBef>
        <a:buFont typeface="Arial" panose="020B0604020202020204" pitchFamily="34" charset="0"/>
        <a:buChar char="–"/>
        <a:defRPr lang="en-US" sz="2400" b="0" kern="1200" dirty="0" smtClean="0">
          <a:solidFill>
            <a:schemeClr val="bg1">
              <a:lumMod val="95000"/>
              <a:lumOff val="5000"/>
            </a:schemeClr>
          </a:solidFill>
          <a:latin typeface="Lucida Sans Unicode" panose="020B0602030504020204" pitchFamily="34" charset="0"/>
          <a:ea typeface="+mn-ea"/>
          <a:cs typeface="Lucida Sans Unicode" panose="020B0602030504020204" pitchFamily="34" charset="0"/>
        </a:defRPr>
      </a:lvl2pPr>
      <a:lvl3pPr marL="1143000" indent="-228600" algn="l" defTabSz="914400" rtl="0" eaLnBrk="1" latinLnBrk="0" hangingPunct="1">
        <a:spcBef>
          <a:spcPct val="20000"/>
        </a:spcBef>
        <a:buFont typeface="Arial" panose="020B0604020202020204" pitchFamily="34" charset="0"/>
        <a:buChar char="•"/>
        <a:defRPr lang="en-US" sz="2400" b="0" kern="1200" dirty="0" smtClean="0">
          <a:solidFill>
            <a:schemeClr val="bg1">
              <a:lumMod val="95000"/>
              <a:lumOff val="5000"/>
            </a:schemeClr>
          </a:solidFill>
          <a:latin typeface="Lucida Sans Unicode" panose="020B0602030504020204" pitchFamily="34" charset="0"/>
          <a:ea typeface="+mn-ea"/>
          <a:cs typeface="Lucida Sans Unicode" panose="020B0602030504020204" pitchFamily="34" charset="0"/>
        </a:defRPr>
      </a:lvl3pPr>
      <a:lvl4pPr marL="1600200" indent="-228600" algn="l" defTabSz="914400" rtl="0" eaLnBrk="1" latinLnBrk="0" hangingPunct="1">
        <a:spcBef>
          <a:spcPct val="20000"/>
        </a:spcBef>
        <a:buFont typeface="Arial" panose="020B0604020202020204" pitchFamily="34" charset="0"/>
        <a:buChar char="–"/>
        <a:defRPr lang="en-US" sz="2400" b="0" kern="1200" dirty="0" smtClean="0">
          <a:solidFill>
            <a:schemeClr val="bg1">
              <a:lumMod val="95000"/>
              <a:lumOff val="5000"/>
            </a:schemeClr>
          </a:solidFill>
          <a:latin typeface="Lucida Sans Unicode" panose="020B0602030504020204" pitchFamily="34" charset="0"/>
          <a:ea typeface="+mn-ea"/>
          <a:cs typeface="Lucida Sans Unicode" panose="020B0602030504020204" pitchFamily="34" charset="0"/>
        </a:defRPr>
      </a:lvl4pPr>
      <a:lvl5pPr marL="2057400" indent="-228600" algn="l" defTabSz="914400" rtl="0" eaLnBrk="1" latinLnBrk="0" hangingPunct="1">
        <a:spcBef>
          <a:spcPct val="20000"/>
        </a:spcBef>
        <a:buFont typeface="Arial" panose="020B0604020202020204" pitchFamily="34" charset="0"/>
        <a:buChar char="»"/>
        <a:defRPr lang="en-US" sz="2400" b="0" kern="1200" dirty="0">
          <a:solidFill>
            <a:schemeClr val="bg1">
              <a:lumMod val="95000"/>
              <a:lumOff val="5000"/>
            </a:schemeClr>
          </a:solidFill>
          <a:latin typeface="Lucida Sans Unicode" panose="020B0602030504020204" pitchFamily="34" charset="0"/>
          <a:ea typeface="+mn-ea"/>
          <a:cs typeface="Lucida Sans Unicode" panose="020B0602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Arial Black" panose="020B0A04020102020204" pitchFamily="34" charset="0"/>
              </a:rPr>
              <a:t>SUBELEMENT E7 </a:t>
            </a:r>
            <a:endParaRPr lang="en-US" dirty="0">
              <a:latin typeface="Arial Black" panose="020B0A04020102020204" pitchFamily="34" charset="0"/>
            </a:endParaRPr>
          </a:p>
        </p:txBody>
      </p:sp>
      <p:sp>
        <p:nvSpPr>
          <p:cNvPr id="3" name="Subtitle 2"/>
          <p:cNvSpPr>
            <a:spLocks noGrp="1"/>
          </p:cNvSpPr>
          <p:nvPr>
            <p:ph type="subTitle" idx="1"/>
          </p:nvPr>
        </p:nvSpPr>
        <p:spPr/>
        <p:txBody>
          <a:bodyPr>
            <a:normAutofit/>
          </a:bodyPr>
          <a:lstStyle/>
          <a:p>
            <a:pPr algn="ctr"/>
            <a:r>
              <a:rPr lang="en-US" sz="3600" b="1" dirty="0"/>
              <a:t>PRACTICAL CIRCUITS </a:t>
            </a:r>
            <a:endParaRPr lang="en-US" sz="3600" b="1" dirty="0" smtClean="0"/>
          </a:p>
          <a:p>
            <a:pPr algn="ctr"/>
            <a:endParaRPr lang="en-US" sz="3600" b="1" dirty="0" smtClean="0"/>
          </a:p>
          <a:p>
            <a:pPr algn="ctr"/>
            <a:r>
              <a:rPr lang="en-US" sz="3600" b="1" dirty="0" smtClean="0"/>
              <a:t>[</a:t>
            </a:r>
            <a:r>
              <a:rPr lang="en-US" sz="3600" b="1" dirty="0"/>
              <a:t>8 Exam Questions - 8 Groups]</a:t>
            </a:r>
          </a:p>
        </p:txBody>
      </p:sp>
      <p:sp>
        <p:nvSpPr>
          <p:cNvPr id="4" name="Footer Placeholder 3"/>
          <p:cNvSpPr>
            <a:spLocks noGrp="1"/>
          </p:cNvSpPr>
          <p:nvPr>
            <p:ph type="ftr" sz="quarter" idx="13"/>
          </p:nvPr>
        </p:nvSpPr>
        <p:spPr/>
        <p:txBody>
          <a:bodyPr/>
          <a:lstStyle/>
          <a:p>
            <a:r>
              <a:rPr lang="en-US" dirty="0" smtClean="0"/>
              <a:t>Practical Circuits</a:t>
            </a:r>
            <a:endParaRPr lang="en-US" dirty="0"/>
          </a:p>
        </p:txBody>
      </p:sp>
      <p:sp>
        <p:nvSpPr>
          <p:cNvPr id="5" name="Slide Number Placeholder 4"/>
          <p:cNvSpPr>
            <a:spLocks noGrp="1"/>
          </p:cNvSpPr>
          <p:nvPr>
            <p:ph type="sldNum" sz="quarter" idx="12"/>
          </p:nvPr>
        </p:nvSpPr>
        <p:spPr/>
        <p:txBody>
          <a:bodyPr/>
          <a:lstStyle/>
          <a:p>
            <a:fld id="{5A2483EB-AB9C-40AC-9AA1-C2AD9590A9DB}" type="slidenum">
              <a:rPr lang="en-US" smtClean="0"/>
              <a:t>1</a:t>
            </a:fld>
            <a:endParaRPr lang="en-US" dirty="0"/>
          </a:p>
        </p:txBody>
      </p:sp>
    </p:spTree>
    <p:extLst>
      <p:ext uri="{BB962C8B-B14F-4D97-AF65-F5344CB8AC3E}">
        <p14:creationId xmlns:p14="http://schemas.microsoft.com/office/powerpoint/2010/main" val="21387418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E7A03    Which </a:t>
            </a:r>
            <a:r>
              <a:rPr lang="en-US" dirty="0">
                <a:latin typeface="Arial Black" panose="020B0A04020102020204" pitchFamily="34" charset="0"/>
              </a:rPr>
              <a:t>of the following can divide the frequency of a pulse train by 2?</a:t>
            </a:r>
          </a:p>
        </p:txBody>
      </p:sp>
      <p:sp>
        <p:nvSpPr>
          <p:cNvPr id="3" name="Subtitle 2"/>
          <p:cNvSpPr>
            <a:spLocks noGrp="1"/>
          </p:cNvSpPr>
          <p:nvPr>
            <p:ph type="subTitle" idx="1"/>
          </p:nvPr>
        </p:nvSpPr>
        <p:spPr/>
        <p:txBody>
          <a:bodyPr/>
          <a:lstStyle/>
          <a:p>
            <a:r>
              <a:rPr lang="en-US" i="1" dirty="0"/>
              <a:t>A. An XOR gate</a:t>
            </a:r>
            <a:endParaRPr lang="en-US" dirty="0"/>
          </a:p>
          <a:p>
            <a:r>
              <a:rPr lang="en-US" sz="2800" b="1" i="1" dirty="0">
                <a:solidFill>
                  <a:srgbClr val="FFC000"/>
                </a:solidFill>
              </a:rPr>
              <a:t>B. A flip-flop</a:t>
            </a:r>
            <a:endParaRPr lang="en-US" sz="2800" b="1" dirty="0">
              <a:solidFill>
                <a:srgbClr val="FFC000"/>
              </a:solidFill>
            </a:endParaRPr>
          </a:p>
          <a:p>
            <a:r>
              <a:rPr lang="en-US" i="1" dirty="0"/>
              <a:t>C. An OR gate</a:t>
            </a:r>
            <a:endParaRPr lang="en-US" dirty="0"/>
          </a:p>
          <a:p>
            <a:r>
              <a:rPr lang="en-US" i="1" dirty="0"/>
              <a:t>D. A multiplexer</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10</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248677561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5257800"/>
          </a:xfrm>
        </p:spPr>
        <p:txBody>
          <a:bodyPr/>
          <a:lstStyle/>
          <a:p>
            <a:r>
              <a:rPr lang="en-US" dirty="0">
                <a:latin typeface="Arial Black" panose="020B0A04020102020204" pitchFamily="34" charset="0"/>
              </a:rPr>
              <a:t>E7D Power supplies and voltage </a:t>
            </a:r>
            <a:r>
              <a:rPr lang="en-US" dirty="0" smtClean="0">
                <a:latin typeface="Arial Black" panose="020B0A04020102020204" pitchFamily="34" charset="0"/>
              </a:rPr>
              <a:t>regulators: Solar array charge controllers</a:t>
            </a:r>
            <a:endParaRPr lang="en-US" dirty="0">
              <a:latin typeface="Arial Black" panose="020B0A04020102020204" pitchFamily="34" charset="0"/>
            </a:endParaRPr>
          </a:p>
        </p:txBody>
      </p:sp>
      <p:sp>
        <p:nvSpPr>
          <p:cNvPr id="4" name="Slide Number Placeholder 3"/>
          <p:cNvSpPr>
            <a:spLocks noGrp="1"/>
          </p:cNvSpPr>
          <p:nvPr>
            <p:ph type="sldNum" sz="quarter" idx="12"/>
          </p:nvPr>
        </p:nvSpPr>
        <p:spPr/>
        <p:txBody>
          <a:bodyPr/>
          <a:lstStyle/>
          <a:p>
            <a:fld id="{5A2483EB-AB9C-40AC-9AA1-C2AD9590A9DB}" type="slidenum">
              <a:rPr lang="en-US" smtClean="0"/>
              <a:t>100</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334817096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E7D01  </a:t>
            </a:r>
            <a:r>
              <a:rPr lang="en-US" dirty="0" smtClean="0">
                <a:latin typeface="Arial Black" panose="020B0A04020102020204" pitchFamily="34" charset="0"/>
              </a:rPr>
              <a:t>  What </a:t>
            </a:r>
            <a:r>
              <a:rPr lang="en-US" dirty="0">
                <a:latin typeface="Arial Black" panose="020B0A04020102020204" pitchFamily="34" charset="0"/>
              </a:rPr>
              <a:t>is one characteristic of a linear electronic voltage regulator?</a:t>
            </a:r>
          </a:p>
        </p:txBody>
      </p:sp>
      <p:sp>
        <p:nvSpPr>
          <p:cNvPr id="3" name="Subtitle 2"/>
          <p:cNvSpPr>
            <a:spLocks noGrp="1"/>
          </p:cNvSpPr>
          <p:nvPr>
            <p:ph type="subTitle" idx="1"/>
          </p:nvPr>
        </p:nvSpPr>
        <p:spPr>
          <a:xfrm>
            <a:off x="914400" y="1828800"/>
            <a:ext cx="6858000" cy="4343400"/>
          </a:xfrm>
        </p:spPr>
        <p:txBody>
          <a:bodyPr/>
          <a:lstStyle/>
          <a:p>
            <a:r>
              <a:rPr lang="en-US" i="1" dirty="0"/>
              <a:t>A. It has a ramp voltage as its output</a:t>
            </a:r>
            <a:endParaRPr lang="en-US" dirty="0"/>
          </a:p>
          <a:p>
            <a:r>
              <a:rPr lang="en-US" i="1" dirty="0"/>
              <a:t>B. It eliminates the need for a pass transistor</a:t>
            </a:r>
            <a:endParaRPr lang="en-US" dirty="0"/>
          </a:p>
          <a:p>
            <a:r>
              <a:rPr lang="en-US" i="1" dirty="0"/>
              <a:t>C. The control element duty cycle is proportional to the line or load conditions</a:t>
            </a:r>
            <a:endParaRPr lang="en-US" dirty="0"/>
          </a:p>
          <a:p>
            <a:r>
              <a:rPr lang="en-US" i="1" dirty="0"/>
              <a:t>D. The conduction of a control element is varied to maintain a constant output voltage</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101</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97588370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E7D01  </a:t>
            </a:r>
            <a:r>
              <a:rPr lang="en-US" dirty="0" smtClean="0">
                <a:latin typeface="Arial Black" panose="020B0A04020102020204" pitchFamily="34" charset="0"/>
              </a:rPr>
              <a:t>  What </a:t>
            </a:r>
            <a:r>
              <a:rPr lang="en-US" dirty="0">
                <a:latin typeface="Arial Black" panose="020B0A04020102020204" pitchFamily="34" charset="0"/>
              </a:rPr>
              <a:t>is one characteristic of a linear electronic voltage regulator?</a:t>
            </a:r>
          </a:p>
        </p:txBody>
      </p:sp>
      <p:sp>
        <p:nvSpPr>
          <p:cNvPr id="3" name="Subtitle 2"/>
          <p:cNvSpPr>
            <a:spLocks noGrp="1"/>
          </p:cNvSpPr>
          <p:nvPr>
            <p:ph type="subTitle" idx="1"/>
          </p:nvPr>
        </p:nvSpPr>
        <p:spPr>
          <a:xfrm>
            <a:off x="914400" y="1828800"/>
            <a:ext cx="6858000" cy="4343400"/>
          </a:xfrm>
        </p:spPr>
        <p:txBody>
          <a:bodyPr/>
          <a:lstStyle/>
          <a:p>
            <a:r>
              <a:rPr lang="en-US" i="1" dirty="0"/>
              <a:t>A. It has a ramp voltage as its output</a:t>
            </a:r>
            <a:endParaRPr lang="en-US" dirty="0"/>
          </a:p>
          <a:p>
            <a:r>
              <a:rPr lang="en-US" i="1" dirty="0"/>
              <a:t>B. It eliminates the need for a pass transistor</a:t>
            </a:r>
            <a:endParaRPr lang="en-US" dirty="0"/>
          </a:p>
          <a:p>
            <a:r>
              <a:rPr lang="en-US" i="1" dirty="0"/>
              <a:t>C. The control element duty cycle is proportional to the line or load conditions</a:t>
            </a:r>
            <a:endParaRPr lang="en-US" dirty="0"/>
          </a:p>
          <a:p>
            <a:r>
              <a:rPr lang="en-US" sz="2800" b="1" i="1" dirty="0">
                <a:solidFill>
                  <a:srgbClr val="FFC000"/>
                </a:solidFill>
              </a:rPr>
              <a:t>D. The conduction of a control element is varied to maintain a constant output voltage</a:t>
            </a:r>
            <a:endParaRPr lang="en-US" sz="2800" b="1" dirty="0">
              <a:solidFill>
                <a:srgbClr val="FFC000"/>
              </a:solidFill>
            </a:endParaRPr>
          </a:p>
        </p:txBody>
      </p:sp>
      <p:sp>
        <p:nvSpPr>
          <p:cNvPr id="4" name="Slide Number Placeholder 3"/>
          <p:cNvSpPr>
            <a:spLocks noGrp="1"/>
          </p:cNvSpPr>
          <p:nvPr>
            <p:ph type="sldNum" sz="quarter" idx="12"/>
          </p:nvPr>
        </p:nvSpPr>
        <p:spPr/>
        <p:txBody>
          <a:bodyPr/>
          <a:lstStyle/>
          <a:p>
            <a:fld id="{5A2483EB-AB9C-40AC-9AA1-C2AD9590A9DB}" type="slidenum">
              <a:rPr lang="en-US" smtClean="0"/>
              <a:t>102</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4454066"/>
            <a:ext cx="3697941" cy="1970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918409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E7D02  </a:t>
            </a:r>
            <a:r>
              <a:rPr lang="en-US" dirty="0" smtClean="0">
                <a:latin typeface="Arial Black" panose="020B0A04020102020204" pitchFamily="34" charset="0"/>
              </a:rPr>
              <a:t>  What </a:t>
            </a:r>
            <a:r>
              <a:rPr lang="en-US" dirty="0">
                <a:latin typeface="Arial Black" panose="020B0A04020102020204" pitchFamily="34" charset="0"/>
              </a:rPr>
              <a:t>is one characteristic of a switching electronic voltage regulator?</a:t>
            </a:r>
          </a:p>
        </p:txBody>
      </p:sp>
      <p:sp>
        <p:nvSpPr>
          <p:cNvPr id="3" name="Subtitle 2"/>
          <p:cNvSpPr>
            <a:spLocks noGrp="1"/>
          </p:cNvSpPr>
          <p:nvPr>
            <p:ph type="subTitle" idx="1"/>
          </p:nvPr>
        </p:nvSpPr>
        <p:spPr>
          <a:xfrm>
            <a:off x="685800" y="1905000"/>
            <a:ext cx="7848600" cy="4267200"/>
          </a:xfrm>
        </p:spPr>
        <p:txBody>
          <a:bodyPr/>
          <a:lstStyle/>
          <a:p>
            <a:r>
              <a:rPr lang="en-US" i="1" dirty="0"/>
              <a:t>A. The resistance of a control element is varied in direct proportion to the line voltage or load current</a:t>
            </a:r>
            <a:endParaRPr lang="en-US" dirty="0"/>
          </a:p>
          <a:p>
            <a:r>
              <a:rPr lang="en-US" i="1" dirty="0"/>
              <a:t>B. It is generally less efficient than a linear regulator</a:t>
            </a:r>
            <a:endParaRPr lang="en-US" dirty="0"/>
          </a:p>
          <a:p>
            <a:r>
              <a:rPr lang="en-US" i="1" dirty="0"/>
              <a:t>C. The </a:t>
            </a:r>
            <a:r>
              <a:rPr lang="en-US" i="1" dirty="0" smtClean="0"/>
              <a:t>controlled </a:t>
            </a:r>
            <a:r>
              <a:rPr lang="en-US" i="1" dirty="0"/>
              <a:t>device’s duty cycle is </a:t>
            </a:r>
            <a:r>
              <a:rPr lang="en-US" i="1" dirty="0" smtClean="0"/>
              <a:t>charged </a:t>
            </a:r>
            <a:r>
              <a:rPr lang="en-US" i="1" dirty="0"/>
              <a:t>to produce a constant average output voltage</a:t>
            </a:r>
            <a:endParaRPr lang="en-US" dirty="0"/>
          </a:p>
          <a:p>
            <a:r>
              <a:rPr lang="en-US" i="1" dirty="0"/>
              <a:t>D. It gives a ramp voltage at its output</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103</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86408899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E7D02  </a:t>
            </a:r>
            <a:r>
              <a:rPr lang="en-US" dirty="0" smtClean="0">
                <a:latin typeface="Arial Black" panose="020B0A04020102020204" pitchFamily="34" charset="0"/>
              </a:rPr>
              <a:t>  What </a:t>
            </a:r>
            <a:r>
              <a:rPr lang="en-US" dirty="0">
                <a:latin typeface="Arial Black" panose="020B0A04020102020204" pitchFamily="34" charset="0"/>
              </a:rPr>
              <a:t>is one characteristic of a switching electronic voltage regulator?</a:t>
            </a:r>
          </a:p>
        </p:txBody>
      </p:sp>
      <p:sp>
        <p:nvSpPr>
          <p:cNvPr id="3" name="Subtitle 2"/>
          <p:cNvSpPr>
            <a:spLocks noGrp="1"/>
          </p:cNvSpPr>
          <p:nvPr>
            <p:ph type="subTitle" idx="1"/>
          </p:nvPr>
        </p:nvSpPr>
        <p:spPr>
          <a:xfrm>
            <a:off x="685800" y="1905000"/>
            <a:ext cx="7848600" cy="4267200"/>
          </a:xfrm>
        </p:spPr>
        <p:txBody>
          <a:bodyPr/>
          <a:lstStyle/>
          <a:p>
            <a:r>
              <a:rPr lang="en-US" i="1" dirty="0"/>
              <a:t>A. The resistance of a control element is varied in direct proportion to the line voltage or load current</a:t>
            </a:r>
            <a:endParaRPr lang="en-US" dirty="0"/>
          </a:p>
          <a:p>
            <a:r>
              <a:rPr lang="en-US" i="1" dirty="0"/>
              <a:t>B. It is generally less efficient than a linear regulator</a:t>
            </a:r>
            <a:endParaRPr lang="en-US" dirty="0"/>
          </a:p>
          <a:p>
            <a:r>
              <a:rPr lang="en-US" sz="2800" b="1" i="1" dirty="0">
                <a:solidFill>
                  <a:srgbClr val="FFC000"/>
                </a:solidFill>
              </a:rPr>
              <a:t>C. The </a:t>
            </a:r>
            <a:r>
              <a:rPr lang="en-US" sz="2800" b="1" i="1" dirty="0" smtClean="0">
                <a:solidFill>
                  <a:srgbClr val="FFC000"/>
                </a:solidFill>
              </a:rPr>
              <a:t>controlled device’s </a:t>
            </a:r>
            <a:r>
              <a:rPr lang="en-US" sz="2800" b="1" i="1" dirty="0">
                <a:solidFill>
                  <a:srgbClr val="FFC000"/>
                </a:solidFill>
              </a:rPr>
              <a:t>duty cycle is </a:t>
            </a:r>
            <a:r>
              <a:rPr lang="en-US" sz="2800" b="1" i="1" dirty="0" smtClean="0">
                <a:solidFill>
                  <a:srgbClr val="FFC000"/>
                </a:solidFill>
              </a:rPr>
              <a:t>charged </a:t>
            </a:r>
            <a:r>
              <a:rPr lang="en-US" sz="2800" b="1" i="1" dirty="0">
                <a:solidFill>
                  <a:srgbClr val="FFC000"/>
                </a:solidFill>
              </a:rPr>
              <a:t>to produce a constant average output voltage</a:t>
            </a:r>
            <a:endParaRPr lang="en-US" sz="2800" b="1" dirty="0">
              <a:solidFill>
                <a:srgbClr val="FFC000"/>
              </a:solidFill>
            </a:endParaRPr>
          </a:p>
          <a:p>
            <a:r>
              <a:rPr lang="en-US" i="1" dirty="0"/>
              <a:t>D. It gives a ramp voltage at its output</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104</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2806713867"/>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E7D03  </a:t>
            </a:r>
            <a:r>
              <a:rPr lang="en-US" dirty="0" smtClean="0">
                <a:latin typeface="Arial Black" panose="020B0A04020102020204" pitchFamily="34" charset="0"/>
              </a:rPr>
              <a:t>  What </a:t>
            </a:r>
            <a:r>
              <a:rPr lang="en-US" dirty="0">
                <a:latin typeface="Arial Black" panose="020B0A04020102020204" pitchFamily="34" charset="0"/>
              </a:rPr>
              <a:t>device is typically used as a stable reference voltage in a linear voltage regulator?</a:t>
            </a:r>
          </a:p>
        </p:txBody>
      </p:sp>
      <p:sp>
        <p:nvSpPr>
          <p:cNvPr id="3" name="Subtitle 2"/>
          <p:cNvSpPr>
            <a:spLocks noGrp="1"/>
          </p:cNvSpPr>
          <p:nvPr>
            <p:ph type="subTitle" idx="1"/>
          </p:nvPr>
        </p:nvSpPr>
        <p:spPr/>
        <p:txBody>
          <a:bodyPr/>
          <a:lstStyle/>
          <a:p>
            <a:r>
              <a:rPr lang="en-US" i="1" dirty="0"/>
              <a:t>A. A </a:t>
            </a:r>
            <a:r>
              <a:rPr lang="en-US" i="1" dirty="0" err="1"/>
              <a:t>Zener</a:t>
            </a:r>
            <a:r>
              <a:rPr lang="en-US" i="1" dirty="0"/>
              <a:t> diode</a:t>
            </a:r>
            <a:endParaRPr lang="en-US" dirty="0"/>
          </a:p>
          <a:p>
            <a:r>
              <a:rPr lang="en-US" i="1" dirty="0"/>
              <a:t>B. A tunnel diode</a:t>
            </a:r>
            <a:endParaRPr lang="en-US" dirty="0"/>
          </a:p>
          <a:p>
            <a:r>
              <a:rPr lang="en-US" i="1" dirty="0"/>
              <a:t>C. An SCR</a:t>
            </a:r>
            <a:endParaRPr lang="en-US" dirty="0"/>
          </a:p>
          <a:p>
            <a:r>
              <a:rPr lang="en-US" i="1" dirty="0"/>
              <a:t>D. A </a:t>
            </a:r>
            <a:r>
              <a:rPr lang="en-US" i="1" dirty="0" err="1"/>
              <a:t>varactor</a:t>
            </a:r>
            <a:r>
              <a:rPr lang="en-US" i="1" dirty="0"/>
              <a:t> diode</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105</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1975589958"/>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E7D03  </a:t>
            </a:r>
            <a:r>
              <a:rPr lang="en-US" dirty="0" smtClean="0">
                <a:latin typeface="Arial Black" panose="020B0A04020102020204" pitchFamily="34" charset="0"/>
              </a:rPr>
              <a:t>  What </a:t>
            </a:r>
            <a:r>
              <a:rPr lang="en-US" dirty="0">
                <a:latin typeface="Arial Black" panose="020B0A04020102020204" pitchFamily="34" charset="0"/>
              </a:rPr>
              <a:t>device is typically used as a stable reference voltage in a linear voltage regulator?</a:t>
            </a:r>
          </a:p>
        </p:txBody>
      </p:sp>
      <p:sp>
        <p:nvSpPr>
          <p:cNvPr id="3" name="Subtitle 2"/>
          <p:cNvSpPr>
            <a:spLocks noGrp="1"/>
          </p:cNvSpPr>
          <p:nvPr>
            <p:ph type="subTitle" idx="1"/>
          </p:nvPr>
        </p:nvSpPr>
        <p:spPr/>
        <p:txBody>
          <a:bodyPr/>
          <a:lstStyle/>
          <a:p>
            <a:r>
              <a:rPr lang="en-US" sz="2800" b="1" i="1" dirty="0">
                <a:solidFill>
                  <a:srgbClr val="FFC000"/>
                </a:solidFill>
              </a:rPr>
              <a:t>A. A </a:t>
            </a:r>
            <a:r>
              <a:rPr lang="en-US" sz="2800" b="1" i="1" dirty="0" err="1">
                <a:solidFill>
                  <a:srgbClr val="FFC000"/>
                </a:solidFill>
              </a:rPr>
              <a:t>Zener</a:t>
            </a:r>
            <a:r>
              <a:rPr lang="en-US" sz="2800" b="1" i="1" dirty="0">
                <a:solidFill>
                  <a:srgbClr val="FFC000"/>
                </a:solidFill>
              </a:rPr>
              <a:t> diode</a:t>
            </a:r>
            <a:endParaRPr lang="en-US" sz="2800" b="1" dirty="0">
              <a:solidFill>
                <a:srgbClr val="FFC000"/>
              </a:solidFill>
            </a:endParaRPr>
          </a:p>
          <a:p>
            <a:r>
              <a:rPr lang="en-US" i="1" dirty="0"/>
              <a:t>B. A tunnel diode</a:t>
            </a:r>
            <a:endParaRPr lang="en-US" dirty="0"/>
          </a:p>
          <a:p>
            <a:r>
              <a:rPr lang="en-US" i="1" dirty="0"/>
              <a:t>C. An SCR</a:t>
            </a:r>
            <a:endParaRPr lang="en-US" dirty="0"/>
          </a:p>
          <a:p>
            <a:r>
              <a:rPr lang="en-US" i="1" dirty="0"/>
              <a:t>D. A </a:t>
            </a:r>
            <a:r>
              <a:rPr lang="en-US" i="1" dirty="0" err="1"/>
              <a:t>varactor</a:t>
            </a:r>
            <a:r>
              <a:rPr lang="en-US" i="1" dirty="0"/>
              <a:t> diode</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106</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186223495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E7D04    Which </a:t>
            </a:r>
            <a:r>
              <a:rPr lang="en-US" dirty="0">
                <a:latin typeface="Arial Black" panose="020B0A04020102020204" pitchFamily="34" charset="0"/>
              </a:rPr>
              <a:t>of the following types of linear voltage regulator usually make the most efficient use of the primary power source?</a:t>
            </a:r>
          </a:p>
        </p:txBody>
      </p:sp>
      <p:sp>
        <p:nvSpPr>
          <p:cNvPr id="3" name="Subtitle 2"/>
          <p:cNvSpPr>
            <a:spLocks noGrp="1"/>
          </p:cNvSpPr>
          <p:nvPr>
            <p:ph type="subTitle" idx="1"/>
          </p:nvPr>
        </p:nvSpPr>
        <p:spPr/>
        <p:txBody>
          <a:bodyPr/>
          <a:lstStyle/>
          <a:p>
            <a:r>
              <a:rPr lang="en-US" i="1" dirty="0"/>
              <a:t>A. A series current source</a:t>
            </a:r>
            <a:endParaRPr lang="en-US" dirty="0"/>
          </a:p>
          <a:p>
            <a:r>
              <a:rPr lang="en-US" i="1" dirty="0"/>
              <a:t>B. A series regulator</a:t>
            </a:r>
            <a:endParaRPr lang="en-US" dirty="0"/>
          </a:p>
          <a:p>
            <a:r>
              <a:rPr lang="en-US" i="1" dirty="0"/>
              <a:t>C. A shunt regulator</a:t>
            </a:r>
            <a:endParaRPr lang="en-US" dirty="0"/>
          </a:p>
          <a:p>
            <a:r>
              <a:rPr lang="en-US" i="1" dirty="0"/>
              <a:t>D. A shunt current source</a:t>
            </a:r>
            <a:endParaRPr lang="en-US" dirty="0"/>
          </a:p>
          <a:p>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107</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18536694"/>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E7D04    Which </a:t>
            </a:r>
            <a:r>
              <a:rPr lang="en-US" dirty="0">
                <a:latin typeface="Arial Black" panose="020B0A04020102020204" pitchFamily="34" charset="0"/>
              </a:rPr>
              <a:t>of the following types of linear voltage regulator usually make the most efficient use of the primary power source?</a:t>
            </a:r>
          </a:p>
        </p:txBody>
      </p:sp>
      <p:sp>
        <p:nvSpPr>
          <p:cNvPr id="3" name="Subtitle 2"/>
          <p:cNvSpPr>
            <a:spLocks noGrp="1"/>
          </p:cNvSpPr>
          <p:nvPr>
            <p:ph type="subTitle" idx="1"/>
          </p:nvPr>
        </p:nvSpPr>
        <p:spPr/>
        <p:txBody>
          <a:bodyPr/>
          <a:lstStyle/>
          <a:p>
            <a:r>
              <a:rPr lang="en-US" i="1" dirty="0"/>
              <a:t>A. A series current source</a:t>
            </a:r>
            <a:endParaRPr lang="en-US" dirty="0"/>
          </a:p>
          <a:p>
            <a:r>
              <a:rPr lang="en-US" sz="2800" b="1" i="1" dirty="0">
                <a:solidFill>
                  <a:srgbClr val="FFC000"/>
                </a:solidFill>
              </a:rPr>
              <a:t>B. A series regulator</a:t>
            </a:r>
            <a:endParaRPr lang="en-US" sz="2800" b="1" dirty="0">
              <a:solidFill>
                <a:srgbClr val="FFC000"/>
              </a:solidFill>
            </a:endParaRPr>
          </a:p>
          <a:p>
            <a:r>
              <a:rPr lang="en-US" i="1" dirty="0"/>
              <a:t>C. A shunt regulator</a:t>
            </a:r>
            <a:endParaRPr lang="en-US" dirty="0"/>
          </a:p>
          <a:p>
            <a:r>
              <a:rPr lang="en-US" i="1" dirty="0"/>
              <a:t>D. A shunt current source</a:t>
            </a:r>
            <a:endParaRPr lang="en-US" dirty="0"/>
          </a:p>
          <a:p>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108</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496236668"/>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E7D05    Which </a:t>
            </a:r>
            <a:r>
              <a:rPr lang="en-US" dirty="0">
                <a:latin typeface="Arial Black" panose="020B0A04020102020204" pitchFamily="34" charset="0"/>
              </a:rPr>
              <a:t>of the following types of linear voltage regulator places a constant load on the unregulated voltage source?</a:t>
            </a:r>
          </a:p>
        </p:txBody>
      </p:sp>
      <p:sp>
        <p:nvSpPr>
          <p:cNvPr id="3" name="Subtitle 2"/>
          <p:cNvSpPr>
            <a:spLocks noGrp="1"/>
          </p:cNvSpPr>
          <p:nvPr>
            <p:ph type="subTitle" idx="1"/>
          </p:nvPr>
        </p:nvSpPr>
        <p:spPr/>
        <p:txBody>
          <a:bodyPr/>
          <a:lstStyle/>
          <a:p>
            <a:r>
              <a:rPr lang="en-US" i="1" dirty="0"/>
              <a:t>A. A constant current source</a:t>
            </a:r>
            <a:endParaRPr lang="en-US" dirty="0"/>
          </a:p>
          <a:p>
            <a:r>
              <a:rPr lang="en-US" i="1" dirty="0"/>
              <a:t>B. A series regulator</a:t>
            </a:r>
            <a:endParaRPr lang="en-US" dirty="0"/>
          </a:p>
          <a:p>
            <a:r>
              <a:rPr lang="en-US" i="1" dirty="0"/>
              <a:t>C. A shunt current source</a:t>
            </a:r>
            <a:endParaRPr lang="en-US" dirty="0"/>
          </a:p>
          <a:p>
            <a:r>
              <a:rPr lang="en-US" i="1" dirty="0"/>
              <a:t>D. A shunt regulator</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109</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1937092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E7A04    How </a:t>
            </a:r>
            <a:r>
              <a:rPr lang="en-US" dirty="0">
                <a:latin typeface="Arial Black" panose="020B0A04020102020204" pitchFamily="34" charset="0"/>
              </a:rPr>
              <a:t>many flip-flops are required to divide a signal frequency by 4?</a:t>
            </a:r>
          </a:p>
        </p:txBody>
      </p:sp>
      <p:sp>
        <p:nvSpPr>
          <p:cNvPr id="3" name="Subtitle 2"/>
          <p:cNvSpPr>
            <a:spLocks noGrp="1"/>
          </p:cNvSpPr>
          <p:nvPr>
            <p:ph type="subTitle" idx="1"/>
          </p:nvPr>
        </p:nvSpPr>
        <p:spPr/>
        <p:txBody>
          <a:bodyPr/>
          <a:lstStyle/>
          <a:p>
            <a:r>
              <a:rPr lang="en-US" i="1" dirty="0"/>
              <a:t>A. 1</a:t>
            </a:r>
            <a:endParaRPr lang="en-US" dirty="0"/>
          </a:p>
          <a:p>
            <a:r>
              <a:rPr lang="en-US" i="1" dirty="0"/>
              <a:t>B. 2</a:t>
            </a:r>
            <a:endParaRPr lang="en-US" dirty="0"/>
          </a:p>
          <a:p>
            <a:r>
              <a:rPr lang="en-US" i="1" dirty="0"/>
              <a:t>C. 4</a:t>
            </a:r>
            <a:endParaRPr lang="en-US" dirty="0"/>
          </a:p>
          <a:p>
            <a:r>
              <a:rPr lang="en-US" i="1" dirty="0"/>
              <a:t>D. 8</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11</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516321961"/>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E7D05    Which </a:t>
            </a:r>
            <a:r>
              <a:rPr lang="en-US" dirty="0">
                <a:latin typeface="Arial Black" panose="020B0A04020102020204" pitchFamily="34" charset="0"/>
              </a:rPr>
              <a:t>of the following types of linear voltage regulator places a constant load on the unregulated voltage source?</a:t>
            </a:r>
          </a:p>
        </p:txBody>
      </p:sp>
      <p:sp>
        <p:nvSpPr>
          <p:cNvPr id="3" name="Subtitle 2"/>
          <p:cNvSpPr>
            <a:spLocks noGrp="1"/>
          </p:cNvSpPr>
          <p:nvPr>
            <p:ph type="subTitle" idx="1"/>
          </p:nvPr>
        </p:nvSpPr>
        <p:spPr/>
        <p:txBody>
          <a:bodyPr/>
          <a:lstStyle/>
          <a:p>
            <a:r>
              <a:rPr lang="en-US" i="1" dirty="0"/>
              <a:t>A. A constant current source</a:t>
            </a:r>
            <a:endParaRPr lang="en-US" dirty="0"/>
          </a:p>
          <a:p>
            <a:r>
              <a:rPr lang="en-US" i="1" dirty="0"/>
              <a:t>B. A series regulator</a:t>
            </a:r>
            <a:endParaRPr lang="en-US" dirty="0"/>
          </a:p>
          <a:p>
            <a:r>
              <a:rPr lang="en-US" i="1" dirty="0"/>
              <a:t>C. A shunt current source</a:t>
            </a:r>
            <a:endParaRPr lang="en-US" dirty="0"/>
          </a:p>
          <a:p>
            <a:r>
              <a:rPr lang="en-US" sz="2800" b="1" i="1" dirty="0">
                <a:solidFill>
                  <a:srgbClr val="FFC000"/>
                </a:solidFill>
              </a:rPr>
              <a:t>D. A shunt regulator</a:t>
            </a:r>
            <a:endParaRPr lang="en-US" sz="2800" b="1" dirty="0">
              <a:solidFill>
                <a:srgbClr val="FFC000"/>
              </a:solidFill>
            </a:endParaRPr>
          </a:p>
        </p:txBody>
      </p:sp>
      <p:sp>
        <p:nvSpPr>
          <p:cNvPr id="4" name="Slide Number Placeholder 3"/>
          <p:cNvSpPr>
            <a:spLocks noGrp="1"/>
          </p:cNvSpPr>
          <p:nvPr>
            <p:ph type="sldNum" sz="quarter" idx="12"/>
          </p:nvPr>
        </p:nvSpPr>
        <p:spPr/>
        <p:txBody>
          <a:bodyPr/>
          <a:lstStyle/>
          <a:p>
            <a:fld id="{5A2483EB-AB9C-40AC-9AA1-C2AD9590A9DB}" type="slidenum">
              <a:rPr lang="en-US" smtClean="0"/>
              <a:t>110</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393138437"/>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E7D06  </a:t>
            </a:r>
            <a:r>
              <a:rPr lang="en-US" dirty="0" smtClean="0">
                <a:latin typeface="Arial Black" panose="020B0A04020102020204" pitchFamily="34" charset="0"/>
              </a:rPr>
              <a:t>  What </a:t>
            </a:r>
            <a:r>
              <a:rPr lang="en-US" dirty="0">
                <a:latin typeface="Arial Black" panose="020B0A04020102020204" pitchFamily="34" charset="0"/>
              </a:rPr>
              <a:t>is the purpose of Q1 in the circuit shown in Figure E7-3?</a:t>
            </a:r>
          </a:p>
        </p:txBody>
      </p:sp>
      <p:sp>
        <p:nvSpPr>
          <p:cNvPr id="3" name="Subtitle 2"/>
          <p:cNvSpPr>
            <a:spLocks noGrp="1"/>
          </p:cNvSpPr>
          <p:nvPr>
            <p:ph type="subTitle" idx="1"/>
          </p:nvPr>
        </p:nvSpPr>
        <p:spPr>
          <a:xfrm>
            <a:off x="914400" y="1828800"/>
            <a:ext cx="6553200" cy="4343400"/>
          </a:xfrm>
        </p:spPr>
        <p:txBody>
          <a:bodyPr/>
          <a:lstStyle/>
          <a:p>
            <a:r>
              <a:rPr lang="en-US" i="1" dirty="0"/>
              <a:t>A. It provides negative feedback to improve regulation</a:t>
            </a:r>
            <a:endParaRPr lang="en-US" dirty="0"/>
          </a:p>
          <a:p>
            <a:r>
              <a:rPr lang="en-US" i="1" dirty="0"/>
              <a:t>B. It provides a constant load for the voltage source</a:t>
            </a:r>
            <a:endParaRPr lang="en-US" dirty="0"/>
          </a:p>
          <a:p>
            <a:r>
              <a:rPr lang="en-US" i="1" dirty="0"/>
              <a:t>C. It increases the current-handling capability of the regulator </a:t>
            </a:r>
            <a:endParaRPr lang="en-US" dirty="0"/>
          </a:p>
          <a:p>
            <a:r>
              <a:rPr lang="en-US" i="1" dirty="0"/>
              <a:t>D. It provides D1 with current</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111</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pic>
        <p:nvPicPr>
          <p:cNvPr id="6" name="Picture 5" descr="2012-2016 Extra Class Diagrams.pdf - Adobe Reader"/>
          <p:cNvPicPr>
            <a:picLocks noChangeAspect="1"/>
          </p:cNvPicPr>
          <p:nvPr/>
        </p:nvPicPr>
        <p:blipFill rotWithShape="1">
          <a:blip r:embed="rId2">
            <a:extLst>
              <a:ext uri="{28A0092B-C50C-407E-A947-70E740481C1C}">
                <a14:useLocalDpi xmlns:a14="http://schemas.microsoft.com/office/drawing/2010/main" val="0"/>
              </a:ext>
            </a:extLst>
          </a:blip>
          <a:srcRect l="52549" t="26982" r="8824" b="27682"/>
          <a:stretch/>
        </p:blipFill>
        <p:spPr>
          <a:xfrm>
            <a:off x="6019800" y="4079214"/>
            <a:ext cx="2801360" cy="2303657"/>
          </a:xfrm>
          <a:prstGeom prst="rect">
            <a:avLst/>
          </a:prstGeom>
        </p:spPr>
      </p:pic>
    </p:spTree>
    <p:extLst>
      <p:ext uri="{BB962C8B-B14F-4D97-AF65-F5344CB8AC3E}">
        <p14:creationId xmlns:p14="http://schemas.microsoft.com/office/powerpoint/2010/main" val="2008573208"/>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latin typeface="Arial Black" panose="020B0A04020102020204" pitchFamily="34" charset="0"/>
              </a:rPr>
              <a:t> </a:t>
            </a:r>
            <a:br>
              <a:rPr lang="en-US" dirty="0" smtClean="0">
                <a:latin typeface="Arial Black" panose="020B0A04020102020204" pitchFamily="34" charset="0"/>
              </a:rPr>
            </a:br>
            <a:r>
              <a:rPr lang="en-US" dirty="0" smtClean="0">
                <a:latin typeface="Arial Black" panose="020B0A04020102020204" pitchFamily="34" charset="0"/>
              </a:rPr>
              <a:t>E7D06    What is the purpose of Q1 in the circuit shown in Figure E7-3?</a:t>
            </a:r>
            <a:endParaRPr lang="en-US" dirty="0">
              <a:latin typeface="Arial Black" panose="020B0A04020102020204" pitchFamily="34" charset="0"/>
            </a:endParaRPr>
          </a:p>
        </p:txBody>
      </p:sp>
      <p:sp>
        <p:nvSpPr>
          <p:cNvPr id="3" name="Subtitle 2"/>
          <p:cNvSpPr>
            <a:spLocks noGrp="1"/>
          </p:cNvSpPr>
          <p:nvPr>
            <p:ph type="subTitle" idx="1"/>
          </p:nvPr>
        </p:nvSpPr>
        <p:spPr>
          <a:xfrm>
            <a:off x="914400" y="1828800"/>
            <a:ext cx="6553200" cy="4343400"/>
          </a:xfrm>
        </p:spPr>
        <p:txBody>
          <a:bodyPr/>
          <a:lstStyle/>
          <a:p>
            <a:r>
              <a:rPr lang="en-US" i="1" dirty="0"/>
              <a:t>A. It provides negative feedback to improve regulation</a:t>
            </a:r>
            <a:endParaRPr lang="en-US" dirty="0"/>
          </a:p>
          <a:p>
            <a:r>
              <a:rPr lang="en-US" i="1" dirty="0"/>
              <a:t>B. It provides a constant load for the voltage source</a:t>
            </a:r>
            <a:endParaRPr lang="en-US" dirty="0"/>
          </a:p>
          <a:p>
            <a:r>
              <a:rPr lang="en-US" b="1" i="1" dirty="0">
                <a:solidFill>
                  <a:srgbClr val="FFC000"/>
                </a:solidFill>
              </a:rPr>
              <a:t>C. It increases the current-handling capability of the regulator </a:t>
            </a:r>
            <a:endParaRPr lang="en-US" b="1" dirty="0">
              <a:solidFill>
                <a:srgbClr val="FFC000"/>
              </a:solidFill>
            </a:endParaRPr>
          </a:p>
          <a:p>
            <a:r>
              <a:rPr lang="en-US" i="1" dirty="0"/>
              <a:t>D. It provides D1 with current</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112</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pic>
        <p:nvPicPr>
          <p:cNvPr id="6" name="Picture 5" descr="2012-2016 Extra Class Diagrams.pdf - Adobe Reader"/>
          <p:cNvPicPr>
            <a:picLocks noChangeAspect="1"/>
          </p:cNvPicPr>
          <p:nvPr/>
        </p:nvPicPr>
        <p:blipFill rotWithShape="1">
          <a:blip r:embed="rId2">
            <a:extLst>
              <a:ext uri="{28A0092B-C50C-407E-A947-70E740481C1C}">
                <a14:useLocalDpi xmlns:a14="http://schemas.microsoft.com/office/drawing/2010/main" val="0"/>
              </a:ext>
            </a:extLst>
          </a:blip>
          <a:srcRect l="52549" t="26982" r="8824" b="27682"/>
          <a:stretch/>
        </p:blipFill>
        <p:spPr>
          <a:xfrm>
            <a:off x="6019800" y="4079214"/>
            <a:ext cx="2801360" cy="2303657"/>
          </a:xfrm>
          <a:prstGeom prst="rect">
            <a:avLst/>
          </a:prstGeom>
        </p:spPr>
      </p:pic>
    </p:spTree>
    <p:extLst>
      <p:ext uri="{BB962C8B-B14F-4D97-AF65-F5344CB8AC3E}">
        <p14:creationId xmlns:p14="http://schemas.microsoft.com/office/powerpoint/2010/main" val="1075703897"/>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E7D07  </a:t>
            </a:r>
            <a:r>
              <a:rPr lang="en-US" dirty="0" smtClean="0">
                <a:latin typeface="Arial Black" panose="020B0A04020102020204" pitchFamily="34" charset="0"/>
              </a:rPr>
              <a:t>  What </a:t>
            </a:r>
            <a:r>
              <a:rPr lang="en-US" dirty="0">
                <a:latin typeface="Arial Black" panose="020B0A04020102020204" pitchFamily="34" charset="0"/>
              </a:rPr>
              <a:t>is the purpose of C2 in the circuit shown in Figure E7-3?</a:t>
            </a:r>
          </a:p>
        </p:txBody>
      </p:sp>
      <p:sp>
        <p:nvSpPr>
          <p:cNvPr id="3" name="Subtitle 2"/>
          <p:cNvSpPr>
            <a:spLocks noGrp="1"/>
          </p:cNvSpPr>
          <p:nvPr>
            <p:ph type="subTitle" idx="1"/>
          </p:nvPr>
        </p:nvSpPr>
        <p:spPr>
          <a:xfrm>
            <a:off x="1143000" y="1828800"/>
            <a:ext cx="6400800" cy="3657600"/>
          </a:xfrm>
        </p:spPr>
        <p:txBody>
          <a:bodyPr/>
          <a:lstStyle/>
          <a:p>
            <a:r>
              <a:rPr lang="en-US" i="1" dirty="0"/>
              <a:t>A. It bypasses hum around D1</a:t>
            </a:r>
            <a:endParaRPr lang="en-US" dirty="0"/>
          </a:p>
          <a:p>
            <a:r>
              <a:rPr lang="en-US" i="1" dirty="0"/>
              <a:t>B. It is a brute force filter for the output</a:t>
            </a:r>
            <a:endParaRPr lang="en-US" dirty="0"/>
          </a:p>
          <a:p>
            <a:r>
              <a:rPr lang="en-US" i="1" dirty="0"/>
              <a:t>C. To self-resonate at the hum frequency</a:t>
            </a:r>
            <a:endParaRPr lang="en-US" dirty="0"/>
          </a:p>
          <a:p>
            <a:r>
              <a:rPr lang="en-US" i="1" dirty="0"/>
              <a:t>D. To provide fixed DC bias for Q1</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113</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pic>
        <p:nvPicPr>
          <p:cNvPr id="6" name="Picture 5" descr="2012-2016 Extra Class Diagrams.pdf - Adobe Reader"/>
          <p:cNvPicPr>
            <a:picLocks noChangeAspect="1"/>
          </p:cNvPicPr>
          <p:nvPr/>
        </p:nvPicPr>
        <p:blipFill rotWithShape="1">
          <a:blip r:embed="rId2">
            <a:extLst>
              <a:ext uri="{28A0092B-C50C-407E-A947-70E740481C1C}">
                <a14:useLocalDpi xmlns:a14="http://schemas.microsoft.com/office/drawing/2010/main" val="0"/>
              </a:ext>
            </a:extLst>
          </a:blip>
          <a:srcRect l="52549" t="26982" r="8824" b="27682"/>
          <a:stretch/>
        </p:blipFill>
        <p:spPr>
          <a:xfrm>
            <a:off x="6019800" y="4079214"/>
            <a:ext cx="2801360" cy="2303657"/>
          </a:xfrm>
          <a:prstGeom prst="rect">
            <a:avLst/>
          </a:prstGeom>
        </p:spPr>
      </p:pic>
    </p:spTree>
    <p:extLst>
      <p:ext uri="{BB962C8B-B14F-4D97-AF65-F5344CB8AC3E}">
        <p14:creationId xmlns:p14="http://schemas.microsoft.com/office/powerpoint/2010/main" val="4287660845"/>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E7D07  </a:t>
            </a:r>
            <a:r>
              <a:rPr lang="en-US" dirty="0" smtClean="0">
                <a:latin typeface="Arial Black" panose="020B0A04020102020204" pitchFamily="34" charset="0"/>
              </a:rPr>
              <a:t>  What </a:t>
            </a:r>
            <a:r>
              <a:rPr lang="en-US" dirty="0">
                <a:latin typeface="Arial Black" panose="020B0A04020102020204" pitchFamily="34" charset="0"/>
              </a:rPr>
              <a:t>is the purpose of C2 in the circuit shown in Figure E7-3?</a:t>
            </a:r>
          </a:p>
        </p:txBody>
      </p:sp>
      <p:sp>
        <p:nvSpPr>
          <p:cNvPr id="3" name="Subtitle 2"/>
          <p:cNvSpPr>
            <a:spLocks noGrp="1"/>
          </p:cNvSpPr>
          <p:nvPr>
            <p:ph type="subTitle" idx="1"/>
          </p:nvPr>
        </p:nvSpPr>
        <p:spPr>
          <a:xfrm>
            <a:off x="1143000" y="1828800"/>
            <a:ext cx="6400800" cy="3657600"/>
          </a:xfrm>
        </p:spPr>
        <p:txBody>
          <a:bodyPr/>
          <a:lstStyle/>
          <a:p>
            <a:r>
              <a:rPr lang="en-US" sz="2800" b="1" i="1" dirty="0">
                <a:solidFill>
                  <a:srgbClr val="FFC000"/>
                </a:solidFill>
              </a:rPr>
              <a:t>A. It bypasses hum around D1</a:t>
            </a:r>
            <a:endParaRPr lang="en-US" sz="2800" b="1" dirty="0">
              <a:solidFill>
                <a:srgbClr val="FFC000"/>
              </a:solidFill>
            </a:endParaRPr>
          </a:p>
          <a:p>
            <a:r>
              <a:rPr lang="en-US" i="1" dirty="0"/>
              <a:t>B. It is a brute force filter for the output</a:t>
            </a:r>
            <a:endParaRPr lang="en-US" dirty="0"/>
          </a:p>
          <a:p>
            <a:r>
              <a:rPr lang="en-US" i="1" dirty="0"/>
              <a:t>C. To self-resonate at the hum frequency</a:t>
            </a:r>
            <a:endParaRPr lang="en-US" dirty="0"/>
          </a:p>
          <a:p>
            <a:r>
              <a:rPr lang="en-US" i="1" dirty="0"/>
              <a:t>D. To provide fixed DC bias for Q1</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114</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pic>
        <p:nvPicPr>
          <p:cNvPr id="6" name="Picture 5" descr="2012-2016 Extra Class Diagrams.pdf - Adobe Reader"/>
          <p:cNvPicPr>
            <a:picLocks noChangeAspect="1"/>
          </p:cNvPicPr>
          <p:nvPr/>
        </p:nvPicPr>
        <p:blipFill rotWithShape="1">
          <a:blip r:embed="rId2">
            <a:extLst>
              <a:ext uri="{28A0092B-C50C-407E-A947-70E740481C1C}">
                <a14:useLocalDpi xmlns:a14="http://schemas.microsoft.com/office/drawing/2010/main" val="0"/>
              </a:ext>
            </a:extLst>
          </a:blip>
          <a:srcRect l="52549" t="26982" r="8824" b="27682"/>
          <a:stretch/>
        </p:blipFill>
        <p:spPr>
          <a:xfrm>
            <a:off x="6019800" y="4079214"/>
            <a:ext cx="2801360" cy="2303657"/>
          </a:xfrm>
          <a:prstGeom prst="rect">
            <a:avLst/>
          </a:prstGeom>
        </p:spPr>
      </p:pic>
    </p:spTree>
    <p:extLst>
      <p:ext uri="{BB962C8B-B14F-4D97-AF65-F5344CB8AC3E}">
        <p14:creationId xmlns:p14="http://schemas.microsoft.com/office/powerpoint/2010/main" val="809684626"/>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0"/>
            <a:ext cx="8382000" cy="1470025"/>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E7D08 </a:t>
            </a:r>
            <a:r>
              <a:rPr lang="en-US" dirty="0" smtClean="0">
                <a:latin typeface="Arial Black" panose="020B0A04020102020204" pitchFamily="34" charset="0"/>
              </a:rPr>
              <a:t>   What </a:t>
            </a:r>
            <a:r>
              <a:rPr lang="en-US" dirty="0">
                <a:latin typeface="Arial Black" panose="020B0A04020102020204" pitchFamily="34" charset="0"/>
              </a:rPr>
              <a:t>type of circuit is shown in Figure E7-3?</a:t>
            </a:r>
          </a:p>
        </p:txBody>
      </p:sp>
      <p:sp>
        <p:nvSpPr>
          <p:cNvPr id="3" name="Subtitle 2"/>
          <p:cNvSpPr>
            <a:spLocks noGrp="1"/>
          </p:cNvSpPr>
          <p:nvPr>
            <p:ph type="subTitle" idx="1"/>
          </p:nvPr>
        </p:nvSpPr>
        <p:spPr>
          <a:xfrm>
            <a:off x="1066800" y="1752600"/>
            <a:ext cx="6400800" cy="3657600"/>
          </a:xfrm>
        </p:spPr>
        <p:txBody>
          <a:bodyPr/>
          <a:lstStyle/>
          <a:p>
            <a:r>
              <a:rPr lang="en-US" i="1" dirty="0"/>
              <a:t>A. Switching voltage regulator</a:t>
            </a:r>
            <a:endParaRPr lang="en-US" dirty="0"/>
          </a:p>
          <a:p>
            <a:r>
              <a:rPr lang="en-US" i="1" dirty="0"/>
              <a:t>B. Grounded emitter amplifier</a:t>
            </a:r>
            <a:endParaRPr lang="en-US" dirty="0"/>
          </a:p>
          <a:p>
            <a:r>
              <a:rPr lang="en-US" i="1" dirty="0"/>
              <a:t>C. Linear voltage regulator</a:t>
            </a:r>
            <a:endParaRPr lang="en-US" dirty="0"/>
          </a:p>
          <a:p>
            <a:r>
              <a:rPr lang="en-US" i="1" dirty="0"/>
              <a:t>D. Emitter follower</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115</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pic>
        <p:nvPicPr>
          <p:cNvPr id="6" name="Picture 5" descr="2012-2016 Extra Class Diagrams.pdf - Adobe Reader"/>
          <p:cNvPicPr>
            <a:picLocks noChangeAspect="1"/>
          </p:cNvPicPr>
          <p:nvPr/>
        </p:nvPicPr>
        <p:blipFill rotWithShape="1">
          <a:blip r:embed="rId2">
            <a:extLst>
              <a:ext uri="{28A0092B-C50C-407E-A947-70E740481C1C}">
                <a14:useLocalDpi xmlns:a14="http://schemas.microsoft.com/office/drawing/2010/main" val="0"/>
              </a:ext>
            </a:extLst>
          </a:blip>
          <a:srcRect l="52549" t="26982" r="8824" b="27682"/>
          <a:stretch/>
        </p:blipFill>
        <p:spPr>
          <a:xfrm>
            <a:off x="6019800" y="4079214"/>
            <a:ext cx="2801360" cy="2303657"/>
          </a:xfrm>
          <a:prstGeom prst="rect">
            <a:avLst/>
          </a:prstGeom>
        </p:spPr>
      </p:pic>
    </p:spTree>
    <p:extLst>
      <p:ext uri="{BB962C8B-B14F-4D97-AF65-F5344CB8AC3E}">
        <p14:creationId xmlns:p14="http://schemas.microsoft.com/office/powerpoint/2010/main" val="1589246566"/>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0"/>
            <a:ext cx="8382000" cy="1470025"/>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E7D08  </a:t>
            </a:r>
            <a:r>
              <a:rPr lang="en-US" dirty="0" smtClean="0">
                <a:latin typeface="Arial Black" panose="020B0A04020102020204" pitchFamily="34" charset="0"/>
              </a:rPr>
              <a:t>  What </a:t>
            </a:r>
            <a:r>
              <a:rPr lang="en-US" dirty="0">
                <a:latin typeface="Arial Black" panose="020B0A04020102020204" pitchFamily="34" charset="0"/>
              </a:rPr>
              <a:t>type of circuit is shown in Figure E7-3?</a:t>
            </a:r>
          </a:p>
        </p:txBody>
      </p:sp>
      <p:sp>
        <p:nvSpPr>
          <p:cNvPr id="3" name="Subtitle 2"/>
          <p:cNvSpPr>
            <a:spLocks noGrp="1"/>
          </p:cNvSpPr>
          <p:nvPr>
            <p:ph type="subTitle" idx="1"/>
          </p:nvPr>
        </p:nvSpPr>
        <p:spPr>
          <a:xfrm>
            <a:off x="1066800" y="1752600"/>
            <a:ext cx="6400800" cy="3657600"/>
          </a:xfrm>
        </p:spPr>
        <p:txBody>
          <a:bodyPr/>
          <a:lstStyle/>
          <a:p>
            <a:r>
              <a:rPr lang="en-US" i="1" dirty="0"/>
              <a:t>A. Switching voltage regulator</a:t>
            </a:r>
            <a:endParaRPr lang="en-US" dirty="0"/>
          </a:p>
          <a:p>
            <a:r>
              <a:rPr lang="en-US" i="1" dirty="0"/>
              <a:t>B. Grounded emitter amplifier</a:t>
            </a:r>
            <a:endParaRPr lang="en-US" dirty="0"/>
          </a:p>
          <a:p>
            <a:r>
              <a:rPr lang="en-US" sz="2800" b="1" i="1" dirty="0">
                <a:solidFill>
                  <a:srgbClr val="FFC000"/>
                </a:solidFill>
              </a:rPr>
              <a:t>C. Linear voltage regulator</a:t>
            </a:r>
            <a:endParaRPr lang="en-US" sz="2800" b="1" dirty="0">
              <a:solidFill>
                <a:srgbClr val="FFC000"/>
              </a:solidFill>
            </a:endParaRPr>
          </a:p>
          <a:p>
            <a:r>
              <a:rPr lang="en-US" i="1" dirty="0"/>
              <a:t>D. Emitter follower</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116</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pic>
        <p:nvPicPr>
          <p:cNvPr id="6" name="Picture 5" descr="2012-2016 Extra Class Diagrams.pdf - Adobe Reader"/>
          <p:cNvPicPr>
            <a:picLocks noChangeAspect="1"/>
          </p:cNvPicPr>
          <p:nvPr/>
        </p:nvPicPr>
        <p:blipFill rotWithShape="1">
          <a:blip r:embed="rId2">
            <a:extLst>
              <a:ext uri="{28A0092B-C50C-407E-A947-70E740481C1C}">
                <a14:useLocalDpi xmlns:a14="http://schemas.microsoft.com/office/drawing/2010/main" val="0"/>
              </a:ext>
            </a:extLst>
          </a:blip>
          <a:srcRect l="52549" t="26982" r="8824" b="27682"/>
          <a:stretch/>
        </p:blipFill>
        <p:spPr>
          <a:xfrm>
            <a:off x="6019800" y="4079214"/>
            <a:ext cx="2801360" cy="2303657"/>
          </a:xfrm>
          <a:prstGeom prst="rect">
            <a:avLst/>
          </a:prstGeom>
        </p:spPr>
      </p:pic>
    </p:spTree>
    <p:extLst>
      <p:ext uri="{BB962C8B-B14F-4D97-AF65-F5344CB8AC3E}">
        <p14:creationId xmlns:p14="http://schemas.microsoft.com/office/powerpoint/2010/main" val="3882540245"/>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E7D09     What </a:t>
            </a:r>
            <a:r>
              <a:rPr lang="en-US" dirty="0">
                <a:latin typeface="Arial Black" panose="020B0A04020102020204" pitchFamily="34" charset="0"/>
              </a:rPr>
              <a:t>is the main reason to use a charge controller with a solar power system?</a:t>
            </a:r>
          </a:p>
        </p:txBody>
      </p:sp>
      <p:sp>
        <p:nvSpPr>
          <p:cNvPr id="3" name="Subtitle 2"/>
          <p:cNvSpPr>
            <a:spLocks noGrp="1"/>
          </p:cNvSpPr>
          <p:nvPr>
            <p:ph type="subTitle" idx="1"/>
          </p:nvPr>
        </p:nvSpPr>
        <p:spPr>
          <a:xfrm>
            <a:off x="1219200" y="1828800"/>
            <a:ext cx="6400800" cy="3657600"/>
          </a:xfrm>
        </p:spPr>
        <p:txBody>
          <a:bodyPr/>
          <a:lstStyle/>
          <a:p>
            <a:r>
              <a:rPr lang="en-US" i="1" dirty="0"/>
              <a:t>A. Prevention of battery undercharge</a:t>
            </a:r>
          </a:p>
          <a:p>
            <a:r>
              <a:rPr lang="en-US" i="1" dirty="0"/>
              <a:t>B. Control of electrolyte levels during battery discharge</a:t>
            </a:r>
          </a:p>
          <a:p>
            <a:r>
              <a:rPr lang="en-US" i="1" dirty="0"/>
              <a:t>C. Prevention of battery damage due to overcharge</a:t>
            </a:r>
          </a:p>
          <a:p>
            <a:r>
              <a:rPr lang="en-US" i="1" dirty="0"/>
              <a:t>D. Matching of day and night charge rates</a:t>
            </a:r>
          </a:p>
        </p:txBody>
      </p:sp>
      <p:sp>
        <p:nvSpPr>
          <p:cNvPr id="4" name="Slide Number Placeholder 3"/>
          <p:cNvSpPr>
            <a:spLocks noGrp="1"/>
          </p:cNvSpPr>
          <p:nvPr>
            <p:ph type="sldNum" sz="quarter" idx="12"/>
          </p:nvPr>
        </p:nvSpPr>
        <p:spPr/>
        <p:txBody>
          <a:bodyPr/>
          <a:lstStyle/>
          <a:p>
            <a:fld id="{5A2483EB-AB9C-40AC-9AA1-C2AD9590A9DB}" type="slidenum">
              <a:rPr lang="en-US" smtClean="0"/>
              <a:t>117</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1043542943"/>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E7D09     What </a:t>
            </a:r>
            <a:r>
              <a:rPr lang="en-US" dirty="0">
                <a:latin typeface="Arial Black" panose="020B0A04020102020204" pitchFamily="34" charset="0"/>
              </a:rPr>
              <a:t>is the main reason to use a charge controller with a solar power system?</a:t>
            </a:r>
          </a:p>
        </p:txBody>
      </p:sp>
      <p:sp>
        <p:nvSpPr>
          <p:cNvPr id="3" name="Subtitle 2"/>
          <p:cNvSpPr>
            <a:spLocks noGrp="1"/>
          </p:cNvSpPr>
          <p:nvPr>
            <p:ph type="subTitle" idx="1"/>
          </p:nvPr>
        </p:nvSpPr>
        <p:spPr>
          <a:xfrm>
            <a:off x="1219200" y="1828800"/>
            <a:ext cx="6400800" cy="3657600"/>
          </a:xfrm>
        </p:spPr>
        <p:txBody>
          <a:bodyPr/>
          <a:lstStyle/>
          <a:p>
            <a:r>
              <a:rPr lang="en-US" i="1" dirty="0"/>
              <a:t>A. Prevention of battery undercharge</a:t>
            </a:r>
          </a:p>
          <a:p>
            <a:r>
              <a:rPr lang="en-US" i="1" dirty="0"/>
              <a:t>B. Control of electrolyte levels during battery discharge</a:t>
            </a:r>
          </a:p>
          <a:p>
            <a:r>
              <a:rPr lang="en-US" sz="2800" b="1" i="1" dirty="0">
                <a:solidFill>
                  <a:srgbClr val="FFC000"/>
                </a:solidFill>
              </a:rPr>
              <a:t>C. Prevention of battery damage due to overcharge</a:t>
            </a:r>
          </a:p>
          <a:p>
            <a:r>
              <a:rPr lang="en-US" i="1" dirty="0"/>
              <a:t>D. Matching of day and night charge rates</a:t>
            </a:r>
          </a:p>
        </p:txBody>
      </p:sp>
      <p:sp>
        <p:nvSpPr>
          <p:cNvPr id="4" name="Slide Number Placeholder 3"/>
          <p:cNvSpPr>
            <a:spLocks noGrp="1"/>
          </p:cNvSpPr>
          <p:nvPr>
            <p:ph type="sldNum" sz="quarter" idx="12"/>
          </p:nvPr>
        </p:nvSpPr>
        <p:spPr/>
        <p:txBody>
          <a:bodyPr/>
          <a:lstStyle/>
          <a:p>
            <a:fld id="{5A2483EB-AB9C-40AC-9AA1-C2AD9590A9DB}" type="slidenum">
              <a:rPr lang="en-US" smtClean="0"/>
              <a:t>118</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1437423980"/>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610600" cy="20574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E7D10    What </a:t>
            </a:r>
            <a:r>
              <a:rPr lang="en-US" dirty="0">
                <a:latin typeface="Arial Black" panose="020B0A04020102020204" pitchFamily="34" charset="0"/>
              </a:rPr>
              <a:t>is the primary reason that a high-frequency inverter type high-voltage power supply can be both less expensive and lighter in weight than a conventional power supply?</a:t>
            </a:r>
          </a:p>
        </p:txBody>
      </p:sp>
      <p:sp>
        <p:nvSpPr>
          <p:cNvPr id="3" name="Subtitle 2"/>
          <p:cNvSpPr>
            <a:spLocks noGrp="1"/>
          </p:cNvSpPr>
          <p:nvPr>
            <p:ph type="subTitle" idx="1"/>
          </p:nvPr>
        </p:nvSpPr>
        <p:spPr>
          <a:xfrm>
            <a:off x="762000" y="2514600"/>
            <a:ext cx="7620000" cy="4343400"/>
          </a:xfrm>
        </p:spPr>
        <p:txBody>
          <a:bodyPr>
            <a:normAutofit lnSpcReduction="10000"/>
          </a:bodyPr>
          <a:lstStyle/>
          <a:p>
            <a:endParaRPr lang="en-US" i="1" dirty="0" smtClean="0"/>
          </a:p>
          <a:p>
            <a:r>
              <a:rPr lang="en-US" i="1" dirty="0" smtClean="0"/>
              <a:t>A</a:t>
            </a:r>
            <a:r>
              <a:rPr lang="en-US" i="1" dirty="0"/>
              <a:t>. The inverter design does not require any output filtering</a:t>
            </a:r>
            <a:endParaRPr lang="en-US" dirty="0"/>
          </a:p>
          <a:p>
            <a:r>
              <a:rPr lang="en-US" i="1" dirty="0"/>
              <a:t>B. It uses a diode bridge rectifier for increased output</a:t>
            </a:r>
            <a:endParaRPr lang="en-US" dirty="0"/>
          </a:p>
          <a:p>
            <a:r>
              <a:rPr lang="en-US" i="1" dirty="0"/>
              <a:t>C. The high frequency inverter design uses much smaller transformers and filter components for an equivalent power output</a:t>
            </a:r>
            <a:endParaRPr lang="en-US" dirty="0"/>
          </a:p>
          <a:p>
            <a:r>
              <a:rPr lang="en-US" i="1" dirty="0"/>
              <a:t>D. It uses a large power-factor compensation capacitor to create "free power” from the unused portion of the AC cycle</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119</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3735724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E7A04    How </a:t>
            </a:r>
            <a:r>
              <a:rPr lang="en-US" dirty="0">
                <a:latin typeface="Arial Black" panose="020B0A04020102020204" pitchFamily="34" charset="0"/>
              </a:rPr>
              <a:t>many flip-flops are required to divide a signal frequency by 4?</a:t>
            </a:r>
          </a:p>
        </p:txBody>
      </p:sp>
      <p:sp>
        <p:nvSpPr>
          <p:cNvPr id="3" name="Subtitle 2"/>
          <p:cNvSpPr>
            <a:spLocks noGrp="1"/>
          </p:cNvSpPr>
          <p:nvPr>
            <p:ph type="subTitle" idx="1"/>
          </p:nvPr>
        </p:nvSpPr>
        <p:spPr/>
        <p:txBody>
          <a:bodyPr/>
          <a:lstStyle/>
          <a:p>
            <a:r>
              <a:rPr lang="en-US" i="1" dirty="0"/>
              <a:t>A. 1</a:t>
            </a:r>
            <a:endParaRPr lang="en-US" dirty="0"/>
          </a:p>
          <a:p>
            <a:r>
              <a:rPr lang="en-US" sz="2800" b="1" i="1" dirty="0">
                <a:solidFill>
                  <a:srgbClr val="FFC000"/>
                </a:solidFill>
              </a:rPr>
              <a:t>B. 2</a:t>
            </a:r>
            <a:endParaRPr lang="en-US" sz="2800" b="1" dirty="0">
              <a:solidFill>
                <a:srgbClr val="FFC000"/>
              </a:solidFill>
            </a:endParaRPr>
          </a:p>
          <a:p>
            <a:r>
              <a:rPr lang="en-US" i="1" dirty="0"/>
              <a:t>C. 4</a:t>
            </a:r>
            <a:endParaRPr lang="en-US" dirty="0"/>
          </a:p>
          <a:p>
            <a:r>
              <a:rPr lang="en-US" i="1" dirty="0"/>
              <a:t>D. 8</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12</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1740053535"/>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610600" cy="20574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E7D10    What </a:t>
            </a:r>
            <a:r>
              <a:rPr lang="en-US" dirty="0">
                <a:latin typeface="Arial Black" panose="020B0A04020102020204" pitchFamily="34" charset="0"/>
              </a:rPr>
              <a:t>is the primary reason that a high-frequency inverter type high-voltage power supply can be both less expensive and lighter in weight than a conventional power supply?</a:t>
            </a:r>
          </a:p>
        </p:txBody>
      </p:sp>
      <p:sp>
        <p:nvSpPr>
          <p:cNvPr id="3" name="Subtitle 2"/>
          <p:cNvSpPr>
            <a:spLocks noGrp="1"/>
          </p:cNvSpPr>
          <p:nvPr>
            <p:ph type="subTitle" idx="1"/>
          </p:nvPr>
        </p:nvSpPr>
        <p:spPr>
          <a:xfrm>
            <a:off x="762000" y="2514600"/>
            <a:ext cx="7620000" cy="4343400"/>
          </a:xfrm>
        </p:spPr>
        <p:txBody>
          <a:bodyPr>
            <a:normAutofit fontScale="92500"/>
          </a:bodyPr>
          <a:lstStyle/>
          <a:p>
            <a:endParaRPr lang="en-US" i="1" dirty="0" smtClean="0"/>
          </a:p>
          <a:p>
            <a:r>
              <a:rPr lang="en-US" i="1" dirty="0" smtClean="0"/>
              <a:t>A</a:t>
            </a:r>
            <a:r>
              <a:rPr lang="en-US" i="1" dirty="0"/>
              <a:t>. The inverter design does not require any output filtering</a:t>
            </a:r>
            <a:endParaRPr lang="en-US" dirty="0"/>
          </a:p>
          <a:p>
            <a:r>
              <a:rPr lang="en-US" i="1" dirty="0"/>
              <a:t>B. It uses a diode bridge rectifier for increased output</a:t>
            </a:r>
            <a:endParaRPr lang="en-US" dirty="0"/>
          </a:p>
          <a:p>
            <a:r>
              <a:rPr lang="en-US" sz="2800" b="1" i="1" dirty="0">
                <a:solidFill>
                  <a:srgbClr val="FFC000"/>
                </a:solidFill>
              </a:rPr>
              <a:t>C. The high frequency inverter design uses much smaller transformers and filter components for an equivalent power output</a:t>
            </a:r>
            <a:endParaRPr lang="en-US" sz="2800" b="1" dirty="0">
              <a:solidFill>
                <a:srgbClr val="FFC000"/>
              </a:solidFill>
            </a:endParaRPr>
          </a:p>
          <a:p>
            <a:r>
              <a:rPr lang="en-US" i="1" dirty="0"/>
              <a:t>D. It uses a large power-factor compensation capacitor to create "free power” from the unused portion of the AC cycle</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120</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642730306"/>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E7D11     What </a:t>
            </a:r>
            <a:r>
              <a:rPr lang="en-US" dirty="0">
                <a:latin typeface="Arial Black" panose="020B0A04020102020204" pitchFamily="34" charset="0"/>
              </a:rPr>
              <a:t>circuit element is controlled by a series analog voltage regulator to maintain a constant output voltage?</a:t>
            </a:r>
          </a:p>
        </p:txBody>
      </p:sp>
      <p:sp>
        <p:nvSpPr>
          <p:cNvPr id="3" name="Subtitle 2"/>
          <p:cNvSpPr>
            <a:spLocks noGrp="1"/>
          </p:cNvSpPr>
          <p:nvPr>
            <p:ph type="subTitle" idx="1"/>
          </p:nvPr>
        </p:nvSpPr>
        <p:spPr>
          <a:xfrm>
            <a:off x="838200" y="1905000"/>
            <a:ext cx="7467600" cy="4267200"/>
          </a:xfrm>
        </p:spPr>
        <p:txBody>
          <a:bodyPr/>
          <a:lstStyle/>
          <a:p>
            <a:endParaRPr lang="en-US" i="1" dirty="0" smtClean="0"/>
          </a:p>
          <a:p>
            <a:endParaRPr lang="en-US" i="1" dirty="0"/>
          </a:p>
          <a:p>
            <a:r>
              <a:rPr lang="en-US" i="1" dirty="0" smtClean="0"/>
              <a:t>A</a:t>
            </a:r>
            <a:r>
              <a:rPr lang="en-US" i="1" dirty="0"/>
              <a:t>. Reference voltage</a:t>
            </a:r>
          </a:p>
          <a:p>
            <a:r>
              <a:rPr lang="en-US" i="1" dirty="0"/>
              <a:t>B. Switching inductance</a:t>
            </a:r>
          </a:p>
          <a:p>
            <a:r>
              <a:rPr lang="en-US" i="1" dirty="0"/>
              <a:t>C. Error amplifier</a:t>
            </a:r>
          </a:p>
          <a:p>
            <a:r>
              <a:rPr lang="en-US" i="1" dirty="0"/>
              <a:t>D. Pass transistor</a:t>
            </a:r>
          </a:p>
        </p:txBody>
      </p:sp>
      <p:sp>
        <p:nvSpPr>
          <p:cNvPr id="4" name="Slide Number Placeholder 3"/>
          <p:cNvSpPr>
            <a:spLocks noGrp="1"/>
          </p:cNvSpPr>
          <p:nvPr>
            <p:ph type="sldNum" sz="quarter" idx="12"/>
          </p:nvPr>
        </p:nvSpPr>
        <p:spPr/>
        <p:txBody>
          <a:bodyPr/>
          <a:lstStyle/>
          <a:p>
            <a:fld id="{5A2483EB-AB9C-40AC-9AA1-C2AD9590A9DB}" type="slidenum">
              <a:rPr lang="en-US" smtClean="0"/>
              <a:t>121</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3555888961"/>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E7D11     What </a:t>
            </a:r>
            <a:r>
              <a:rPr lang="en-US" dirty="0">
                <a:latin typeface="Arial Black" panose="020B0A04020102020204" pitchFamily="34" charset="0"/>
              </a:rPr>
              <a:t>circuit element is controlled by a series analog voltage regulator to maintain a constant output voltage?</a:t>
            </a:r>
          </a:p>
        </p:txBody>
      </p:sp>
      <p:sp>
        <p:nvSpPr>
          <p:cNvPr id="3" name="Subtitle 2"/>
          <p:cNvSpPr>
            <a:spLocks noGrp="1"/>
          </p:cNvSpPr>
          <p:nvPr>
            <p:ph type="subTitle" idx="1"/>
          </p:nvPr>
        </p:nvSpPr>
        <p:spPr>
          <a:xfrm>
            <a:off x="838200" y="1905000"/>
            <a:ext cx="7467600" cy="4267200"/>
          </a:xfrm>
        </p:spPr>
        <p:txBody>
          <a:bodyPr/>
          <a:lstStyle/>
          <a:p>
            <a:endParaRPr lang="en-US" i="1" dirty="0" smtClean="0"/>
          </a:p>
          <a:p>
            <a:endParaRPr lang="en-US" i="1" dirty="0"/>
          </a:p>
          <a:p>
            <a:r>
              <a:rPr lang="en-US" i="1" dirty="0" smtClean="0"/>
              <a:t>A</a:t>
            </a:r>
            <a:r>
              <a:rPr lang="en-US" i="1" dirty="0"/>
              <a:t>. Reference voltage</a:t>
            </a:r>
          </a:p>
          <a:p>
            <a:r>
              <a:rPr lang="en-US" i="1" dirty="0"/>
              <a:t>B. Switching inductance</a:t>
            </a:r>
          </a:p>
          <a:p>
            <a:r>
              <a:rPr lang="en-US" i="1" dirty="0"/>
              <a:t>C. Error amplifier</a:t>
            </a:r>
          </a:p>
          <a:p>
            <a:r>
              <a:rPr lang="en-US" sz="2800" b="1" i="1" dirty="0">
                <a:solidFill>
                  <a:srgbClr val="FFC000"/>
                </a:solidFill>
              </a:rPr>
              <a:t>D. Pass transistor</a:t>
            </a:r>
          </a:p>
        </p:txBody>
      </p:sp>
      <p:sp>
        <p:nvSpPr>
          <p:cNvPr id="4" name="Slide Number Placeholder 3"/>
          <p:cNvSpPr>
            <a:spLocks noGrp="1"/>
          </p:cNvSpPr>
          <p:nvPr>
            <p:ph type="sldNum" sz="quarter" idx="12"/>
          </p:nvPr>
        </p:nvSpPr>
        <p:spPr/>
        <p:txBody>
          <a:bodyPr/>
          <a:lstStyle/>
          <a:p>
            <a:fld id="{5A2483EB-AB9C-40AC-9AA1-C2AD9590A9DB}" type="slidenum">
              <a:rPr lang="en-US" smtClean="0"/>
              <a:t>122</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3056795969"/>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E7D12  </a:t>
            </a:r>
            <a:r>
              <a:rPr lang="en-US" dirty="0" smtClean="0">
                <a:latin typeface="Arial Black" panose="020B0A04020102020204" pitchFamily="34" charset="0"/>
              </a:rPr>
              <a:t>  What </a:t>
            </a:r>
            <a:r>
              <a:rPr lang="en-US" dirty="0">
                <a:latin typeface="Arial Black" panose="020B0A04020102020204" pitchFamily="34" charset="0"/>
              </a:rPr>
              <a:t>is the drop-out voltage of an analog voltage regulator?</a:t>
            </a:r>
          </a:p>
        </p:txBody>
      </p:sp>
      <p:sp>
        <p:nvSpPr>
          <p:cNvPr id="3" name="Subtitle 2"/>
          <p:cNvSpPr>
            <a:spLocks noGrp="1"/>
          </p:cNvSpPr>
          <p:nvPr>
            <p:ph type="subTitle" idx="1"/>
          </p:nvPr>
        </p:nvSpPr>
        <p:spPr>
          <a:xfrm>
            <a:off x="1371600" y="1752600"/>
            <a:ext cx="6400800" cy="3657600"/>
          </a:xfrm>
        </p:spPr>
        <p:txBody>
          <a:bodyPr/>
          <a:lstStyle/>
          <a:p>
            <a:r>
              <a:rPr lang="en-US" i="1" dirty="0"/>
              <a:t>A. Minimum input voltage for rated power dissipation</a:t>
            </a:r>
          </a:p>
          <a:p>
            <a:r>
              <a:rPr lang="en-US" i="1" dirty="0"/>
              <a:t>B. Maximum amount that the output voltage drops when the input voltage is varied over its specified range</a:t>
            </a:r>
          </a:p>
          <a:p>
            <a:r>
              <a:rPr lang="en-US" i="1" dirty="0"/>
              <a:t>C. Minimum input-to-output voltage required to maintain regulation</a:t>
            </a:r>
          </a:p>
          <a:p>
            <a:r>
              <a:rPr lang="en-US" i="1" dirty="0"/>
              <a:t>D. Maximum amount that the output voltage may decrease at rated load</a:t>
            </a:r>
          </a:p>
        </p:txBody>
      </p:sp>
      <p:sp>
        <p:nvSpPr>
          <p:cNvPr id="4" name="Slide Number Placeholder 3"/>
          <p:cNvSpPr>
            <a:spLocks noGrp="1"/>
          </p:cNvSpPr>
          <p:nvPr>
            <p:ph type="sldNum" sz="quarter" idx="12"/>
          </p:nvPr>
        </p:nvSpPr>
        <p:spPr/>
        <p:txBody>
          <a:bodyPr/>
          <a:lstStyle/>
          <a:p>
            <a:fld id="{5A2483EB-AB9C-40AC-9AA1-C2AD9590A9DB}" type="slidenum">
              <a:rPr lang="en-US" smtClean="0"/>
              <a:t>123</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3006984582"/>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E7D12  </a:t>
            </a:r>
            <a:r>
              <a:rPr lang="en-US" dirty="0" smtClean="0">
                <a:latin typeface="Arial Black" panose="020B0A04020102020204" pitchFamily="34" charset="0"/>
              </a:rPr>
              <a:t>  What </a:t>
            </a:r>
            <a:r>
              <a:rPr lang="en-US" dirty="0">
                <a:latin typeface="Arial Black" panose="020B0A04020102020204" pitchFamily="34" charset="0"/>
              </a:rPr>
              <a:t>is the drop-out voltage of an analog voltage regulator?</a:t>
            </a:r>
          </a:p>
        </p:txBody>
      </p:sp>
      <p:sp>
        <p:nvSpPr>
          <p:cNvPr id="3" name="Subtitle 2"/>
          <p:cNvSpPr>
            <a:spLocks noGrp="1"/>
          </p:cNvSpPr>
          <p:nvPr>
            <p:ph type="subTitle" idx="1"/>
          </p:nvPr>
        </p:nvSpPr>
        <p:spPr>
          <a:xfrm>
            <a:off x="1371600" y="1752600"/>
            <a:ext cx="6400800" cy="4191000"/>
          </a:xfrm>
        </p:spPr>
        <p:txBody>
          <a:bodyPr>
            <a:normAutofit/>
          </a:bodyPr>
          <a:lstStyle/>
          <a:p>
            <a:r>
              <a:rPr lang="en-US" i="1" dirty="0"/>
              <a:t>A. Minimum input voltage for rated power dissipation</a:t>
            </a:r>
          </a:p>
          <a:p>
            <a:r>
              <a:rPr lang="en-US" i="1" dirty="0"/>
              <a:t>B. Maximum amount that the output voltage drops when the input voltage is varied over its specified range</a:t>
            </a:r>
          </a:p>
          <a:p>
            <a:r>
              <a:rPr lang="en-US" sz="2800" b="1" i="1" dirty="0">
                <a:solidFill>
                  <a:srgbClr val="FFC000"/>
                </a:solidFill>
              </a:rPr>
              <a:t>C. Minimum input-to-output voltage required to maintain regulation</a:t>
            </a:r>
          </a:p>
          <a:p>
            <a:r>
              <a:rPr lang="en-US" i="1" dirty="0"/>
              <a:t>D. Maximum amount that the output voltage may decrease at rated load</a:t>
            </a:r>
          </a:p>
        </p:txBody>
      </p:sp>
      <p:sp>
        <p:nvSpPr>
          <p:cNvPr id="4" name="Slide Number Placeholder 3"/>
          <p:cNvSpPr>
            <a:spLocks noGrp="1"/>
          </p:cNvSpPr>
          <p:nvPr>
            <p:ph type="sldNum" sz="quarter" idx="12"/>
          </p:nvPr>
        </p:nvSpPr>
        <p:spPr/>
        <p:txBody>
          <a:bodyPr/>
          <a:lstStyle/>
          <a:p>
            <a:fld id="{5A2483EB-AB9C-40AC-9AA1-C2AD9590A9DB}" type="slidenum">
              <a:rPr lang="en-US" smtClean="0"/>
              <a:t>124</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2809528970"/>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latin typeface="Arial Black" panose="020B0A04020102020204" pitchFamily="34" charset="0"/>
              </a:rPr>
              <a:t/>
            </a:r>
            <a:br>
              <a:rPr lang="en-US" dirty="0" smtClean="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smtClean="0">
                <a:latin typeface="Arial Black" panose="020B0A04020102020204" pitchFamily="34" charset="0"/>
              </a:rPr>
              <a:t>E7D13     What </a:t>
            </a:r>
            <a:r>
              <a:rPr lang="en-US" dirty="0">
                <a:latin typeface="Arial Black" panose="020B0A04020102020204" pitchFamily="34" charset="0"/>
              </a:rPr>
              <a:t>is the equation for calculating power dissipation by a series connected linear voltage regulator?</a:t>
            </a:r>
          </a:p>
        </p:txBody>
      </p:sp>
      <p:sp>
        <p:nvSpPr>
          <p:cNvPr id="3" name="Subtitle 2"/>
          <p:cNvSpPr>
            <a:spLocks noGrp="1"/>
          </p:cNvSpPr>
          <p:nvPr>
            <p:ph type="subTitle" idx="1"/>
          </p:nvPr>
        </p:nvSpPr>
        <p:spPr>
          <a:xfrm>
            <a:off x="1295400" y="1905000"/>
            <a:ext cx="6934200" cy="3657600"/>
          </a:xfrm>
        </p:spPr>
        <p:txBody>
          <a:bodyPr/>
          <a:lstStyle/>
          <a:p>
            <a:endParaRPr lang="en-US" i="1" dirty="0" smtClean="0"/>
          </a:p>
          <a:p>
            <a:r>
              <a:rPr lang="en-US" i="1" dirty="0" smtClean="0"/>
              <a:t>A. Input voltage multiplied by input current</a:t>
            </a:r>
          </a:p>
          <a:p>
            <a:r>
              <a:rPr lang="en-US" i="1" dirty="0" smtClean="0"/>
              <a:t>B. Input voltage divided by output current</a:t>
            </a:r>
          </a:p>
          <a:p>
            <a:r>
              <a:rPr lang="en-US" i="1" dirty="0" smtClean="0"/>
              <a:t>C. Voltage difference from input to output multiplied by output current</a:t>
            </a:r>
          </a:p>
          <a:p>
            <a:r>
              <a:rPr lang="en-US" i="1" dirty="0" smtClean="0"/>
              <a:t>D. Output voltage multiplied by output current</a:t>
            </a:r>
            <a:endParaRPr lang="en-US" i="1" dirty="0"/>
          </a:p>
        </p:txBody>
      </p:sp>
      <p:sp>
        <p:nvSpPr>
          <p:cNvPr id="4" name="Slide Number Placeholder 3"/>
          <p:cNvSpPr>
            <a:spLocks noGrp="1"/>
          </p:cNvSpPr>
          <p:nvPr>
            <p:ph type="sldNum" sz="quarter" idx="12"/>
          </p:nvPr>
        </p:nvSpPr>
        <p:spPr/>
        <p:txBody>
          <a:bodyPr/>
          <a:lstStyle/>
          <a:p>
            <a:fld id="{5A2483EB-AB9C-40AC-9AA1-C2AD9590A9DB}" type="slidenum">
              <a:rPr lang="en-US" smtClean="0"/>
              <a:t>125</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3434698830"/>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latin typeface="Arial Black" panose="020B0A04020102020204" pitchFamily="34" charset="0"/>
              </a:rPr>
              <a:t/>
            </a:r>
            <a:br>
              <a:rPr lang="en-US" dirty="0" smtClean="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smtClean="0">
                <a:latin typeface="Arial Black" panose="020B0A04020102020204" pitchFamily="34" charset="0"/>
              </a:rPr>
              <a:t>E7D13     What </a:t>
            </a:r>
            <a:r>
              <a:rPr lang="en-US" dirty="0">
                <a:latin typeface="Arial Black" panose="020B0A04020102020204" pitchFamily="34" charset="0"/>
              </a:rPr>
              <a:t>is the equation for calculating power dissipation by a series connected linear voltage regulator?</a:t>
            </a:r>
          </a:p>
        </p:txBody>
      </p:sp>
      <p:sp>
        <p:nvSpPr>
          <p:cNvPr id="3" name="Subtitle 2"/>
          <p:cNvSpPr>
            <a:spLocks noGrp="1"/>
          </p:cNvSpPr>
          <p:nvPr>
            <p:ph type="subTitle" idx="1"/>
          </p:nvPr>
        </p:nvSpPr>
        <p:spPr>
          <a:xfrm>
            <a:off x="1295400" y="1905000"/>
            <a:ext cx="6934200" cy="3657600"/>
          </a:xfrm>
        </p:spPr>
        <p:txBody>
          <a:bodyPr/>
          <a:lstStyle/>
          <a:p>
            <a:endParaRPr lang="en-US" i="1" dirty="0" smtClean="0"/>
          </a:p>
          <a:p>
            <a:r>
              <a:rPr lang="en-US" i="1" dirty="0" smtClean="0"/>
              <a:t>A. Input voltage multiplied by input current</a:t>
            </a:r>
          </a:p>
          <a:p>
            <a:r>
              <a:rPr lang="en-US" i="1" dirty="0" smtClean="0"/>
              <a:t>B. Input voltage divided by output current</a:t>
            </a:r>
          </a:p>
          <a:p>
            <a:r>
              <a:rPr lang="en-US" sz="2800" b="1" i="1" dirty="0" smtClean="0">
                <a:solidFill>
                  <a:srgbClr val="FFC000"/>
                </a:solidFill>
              </a:rPr>
              <a:t>C. Voltage difference from input to output multiplied by output current</a:t>
            </a:r>
          </a:p>
          <a:p>
            <a:r>
              <a:rPr lang="en-US" i="1" dirty="0" smtClean="0"/>
              <a:t>D. Output voltage multiplied by output current</a:t>
            </a:r>
            <a:endParaRPr lang="en-US" i="1" dirty="0"/>
          </a:p>
        </p:txBody>
      </p:sp>
      <p:sp>
        <p:nvSpPr>
          <p:cNvPr id="4" name="Slide Number Placeholder 3"/>
          <p:cNvSpPr>
            <a:spLocks noGrp="1"/>
          </p:cNvSpPr>
          <p:nvPr>
            <p:ph type="sldNum" sz="quarter" idx="12"/>
          </p:nvPr>
        </p:nvSpPr>
        <p:spPr/>
        <p:txBody>
          <a:bodyPr/>
          <a:lstStyle/>
          <a:p>
            <a:fld id="{5A2483EB-AB9C-40AC-9AA1-C2AD9590A9DB}" type="slidenum">
              <a:rPr lang="en-US" smtClean="0"/>
              <a:t>126</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636489690"/>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458200" cy="1470025"/>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E7D14  </a:t>
            </a:r>
            <a:r>
              <a:rPr lang="en-US" dirty="0" smtClean="0">
                <a:latin typeface="Arial Black" panose="020B0A04020102020204" pitchFamily="34" charset="0"/>
              </a:rPr>
              <a:t>  What </a:t>
            </a:r>
            <a:r>
              <a:rPr lang="en-US" dirty="0">
                <a:latin typeface="Arial Black" panose="020B0A04020102020204" pitchFamily="34" charset="0"/>
              </a:rPr>
              <a:t>is one purpose of a "bleeder" resistor in a </a:t>
            </a:r>
            <a:r>
              <a:rPr lang="en-US" dirty="0" smtClean="0">
                <a:latin typeface="Arial Black" panose="020B0A04020102020204" pitchFamily="34" charset="0"/>
              </a:rPr>
              <a:t>conventional unregulated power </a:t>
            </a:r>
            <a:r>
              <a:rPr lang="en-US" dirty="0">
                <a:latin typeface="Arial Black" panose="020B0A04020102020204" pitchFamily="34" charset="0"/>
              </a:rPr>
              <a:t>supply?</a:t>
            </a:r>
          </a:p>
        </p:txBody>
      </p:sp>
      <p:sp>
        <p:nvSpPr>
          <p:cNvPr id="3" name="Subtitle 2"/>
          <p:cNvSpPr>
            <a:spLocks noGrp="1"/>
          </p:cNvSpPr>
          <p:nvPr>
            <p:ph type="subTitle" idx="1"/>
          </p:nvPr>
        </p:nvSpPr>
        <p:spPr>
          <a:xfrm>
            <a:off x="990600" y="1981200"/>
            <a:ext cx="7239000" cy="4191000"/>
          </a:xfrm>
        </p:spPr>
        <p:txBody>
          <a:bodyPr/>
          <a:lstStyle/>
          <a:p>
            <a:r>
              <a:rPr lang="en-US" i="1" dirty="0"/>
              <a:t>A. To cut down on waste heat generated by the power supply</a:t>
            </a:r>
            <a:endParaRPr lang="en-US" dirty="0"/>
          </a:p>
          <a:p>
            <a:r>
              <a:rPr lang="en-US" i="1" dirty="0"/>
              <a:t>B. To balance the low-voltage filament windings</a:t>
            </a:r>
            <a:endParaRPr lang="en-US" dirty="0"/>
          </a:p>
          <a:p>
            <a:r>
              <a:rPr lang="en-US" i="1" dirty="0"/>
              <a:t>C. To improve output voltage regulation</a:t>
            </a:r>
            <a:endParaRPr lang="en-US" dirty="0"/>
          </a:p>
          <a:p>
            <a:r>
              <a:rPr lang="en-US" i="1" dirty="0"/>
              <a:t>D. To boost the amount of output current</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127</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142190406"/>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458200" cy="1470025"/>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E7D14  </a:t>
            </a:r>
            <a:r>
              <a:rPr lang="en-US" dirty="0" smtClean="0">
                <a:latin typeface="Arial Black" panose="020B0A04020102020204" pitchFamily="34" charset="0"/>
              </a:rPr>
              <a:t>  What </a:t>
            </a:r>
            <a:r>
              <a:rPr lang="en-US" dirty="0">
                <a:latin typeface="Arial Black" panose="020B0A04020102020204" pitchFamily="34" charset="0"/>
              </a:rPr>
              <a:t>is one purpose of a "bleeder" resistor in a conventional </a:t>
            </a:r>
            <a:r>
              <a:rPr lang="en-US" dirty="0" smtClean="0">
                <a:latin typeface="Arial Black" panose="020B0A04020102020204" pitchFamily="34" charset="0"/>
              </a:rPr>
              <a:t>unregulated </a:t>
            </a:r>
            <a:r>
              <a:rPr lang="en-US" dirty="0">
                <a:latin typeface="Arial Black" panose="020B0A04020102020204" pitchFamily="34" charset="0"/>
              </a:rPr>
              <a:t>power supply?</a:t>
            </a:r>
          </a:p>
        </p:txBody>
      </p:sp>
      <p:sp>
        <p:nvSpPr>
          <p:cNvPr id="3" name="Subtitle 2"/>
          <p:cNvSpPr>
            <a:spLocks noGrp="1"/>
          </p:cNvSpPr>
          <p:nvPr>
            <p:ph type="subTitle" idx="1"/>
          </p:nvPr>
        </p:nvSpPr>
        <p:spPr>
          <a:xfrm>
            <a:off x="990600" y="1981200"/>
            <a:ext cx="7239000" cy="4191000"/>
          </a:xfrm>
        </p:spPr>
        <p:txBody>
          <a:bodyPr/>
          <a:lstStyle/>
          <a:p>
            <a:r>
              <a:rPr lang="en-US" i="1" dirty="0"/>
              <a:t>A. To cut down on waste heat generated by the power supply</a:t>
            </a:r>
            <a:endParaRPr lang="en-US" dirty="0"/>
          </a:p>
          <a:p>
            <a:r>
              <a:rPr lang="en-US" i="1" dirty="0"/>
              <a:t>B. To balance the low-voltage filament windings</a:t>
            </a:r>
            <a:endParaRPr lang="en-US" dirty="0"/>
          </a:p>
          <a:p>
            <a:r>
              <a:rPr lang="en-US" sz="2800" b="1" i="1" dirty="0">
                <a:solidFill>
                  <a:srgbClr val="FFC000"/>
                </a:solidFill>
              </a:rPr>
              <a:t>C. To improve output voltage regulation</a:t>
            </a:r>
            <a:endParaRPr lang="en-US" sz="2800" b="1" dirty="0">
              <a:solidFill>
                <a:srgbClr val="FFC000"/>
              </a:solidFill>
            </a:endParaRPr>
          </a:p>
          <a:p>
            <a:r>
              <a:rPr lang="en-US" i="1" dirty="0"/>
              <a:t>D. To boost the amount of output current</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128</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3145536305"/>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E7D15  </a:t>
            </a:r>
            <a:r>
              <a:rPr lang="en-US" dirty="0" smtClean="0">
                <a:latin typeface="Arial Black" panose="020B0A04020102020204" pitchFamily="34" charset="0"/>
              </a:rPr>
              <a:t>  What </a:t>
            </a:r>
            <a:r>
              <a:rPr lang="en-US" dirty="0">
                <a:latin typeface="Arial Black" panose="020B0A04020102020204" pitchFamily="34" charset="0"/>
              </a:rPr>
              <a:t>is the purpose of a "step-start" circuit in a </a:t>
            </a:r>
            <a:r>
              <a:rPr lang="en-US" dirty="0" smtClean="0">
                <a:latin typeface="Arial Black" panose="020B0A04020102020204" pitchFamily="34" charset="0"/>
              </a:rPr>
              <a:t>high voltage </a:t>
            </a:r>
            <a:r>
              <a:rPr lang="en-US" dirty="0">
                <a:latin typeface="Arial Black" panose="020B0A04020102020204" pitchFamily="34" charset="0"/>
              </a:rPr>
              <a:t>power supply?</a:t>
            </a:r>
          </a:p>
        </p:txBody>
      </p:sp>
      <p:sp>
        <p:nvSpPr>
          <p:cNvPr id="3" name="Subtitle 2"/>
          <p:cNvSpPr>
            <a:spLocks noGrp="1"/>
          </p:cNvSpPr>
          <p:nvPr>
            <p:ph type="subTitle" idx="1"/>
          </p:nvPr>
        </p:nvSpPr>
        <p:spPr>
          <a:xfrm>
            <a:off x="914400" y="1905000"/>
            <a:ext cx="7315200" cy="4267200"/>
          </a:xfrm>
        </p:spPr>
        <p:txBody>
          <a:bodyPr/>
          <a:lstStyle/>
          <a:p>
            <a:r>
              <a:rPr lang="en-US" i="1" dirty="0"/>
              <a:t>A. To provide a dual-voltage output for reduced power applications</a:t>
            </a:r>
            <a:endParaRPr lang="en-US" dirty="0"/>
          </a:p>
          <a:p>
            <a:r>
              <a:rPr lang="en-US" i="1" dirty="0"/>
              <a:t>B. To compensate for variations of the incoming line voltage</a:t>
            </a:r>
            <a:endParaRPr lang="en-US" dirty="0"/>
          </a:p>
          <a:p>
            <a:r>
              <a:rPr lang="en-US" i="1" dirty="0"/>
              <a:t>C. To allow for remote control of the power supply</a:t>
            </a:r>
            <a:endParaRPr lang="en-US" dirty="0"/>
          </a:p>
          <a:p>
            <a:r>
              <a:rPr lang="en-US" i="1" dirty="0"/>
              <a:t>D. To allow the filter capacitors to charge gradually</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129</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28378826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smtClean="0">
                <a:latin typeface="Arial Black" panose="020B0A04020102020204" pitchFamily="34" charset="0"/>
              </a:rPr>
              <a:t>E7A05    Which </a:t>
            </a:r>
            <a:r>
              <a:rPr lang="en-US" dirty="0">
                <a:latin typeface="Arial Black" panose="020B0A04020102020204" pitchFamily="34" charset="0"/>
              </a:rPr>
              <a:t>of the following is a circuit that continuously alternates between two states without an external clock?</a:t>
            </a:r>
          </a:p>
        </p:txBody>
      </p:sp>
      <p:sp>
        <p:nvSpPr>
          <p:cNvPr id="3" name="Subtitle 2"/>
          <p:cNvSpPr>
            <a:spLocks noGrp="1"/>
          </p:cNvSpPr>
          <p:nvPr>
            <p:ph type="subTitle" idx="1"/>
          </p:nvPr>
        </p:nvSpPr>
        <p:spPr/>
        <p:txBody>
          <a:bodyPr/>
          <a:lstStyle/>
          <a:p>
            <a:r>
              <a:rPr lang="en-US" i="1" dirty="0"/>
              <a:t>A. </a:t>
            </a:r>
            <a:r>
              <a:rPr lang="en-US" i="1" dirty="0" err="1"/>
              <a:t>Monostable</a:t>
            </a:r>
            <a:r>
              <a:rPr lang="en-US" i="1" dirty="0"/>
              <a:t> </a:t>
            </a:r>
            <a:r>
              <a:rPr lang="en-US" i="1" dirty="0" err="1"/>
              <a:t>multivibrator</a:t>
            </a:r>
            <a:endParaRPr lang="en-US" dirty="0"/>
          </a:p>
          <a:p>
            <a:r>
              <a:rPr lang="en-US" i="1" dirty="0"/>
              <a:t>B. J-K flip-flop</a:t>
            </a:r>
            <a:endParaRPr lang="en-US" dirty="0"/>
          </a:p>
          <a:p>
            <a:r>
              <a:rPr lang="en-US" i="1" dirty="0"/>
              <a:t>C. T flip-flop</a:t>
            </a:r>
            <a:endParaRPr lang="en-US" dirty="0"/>
          </a:p>
          <a:p>
            <a:r>
              <a:rPr lang="en-US" i="1" dirty="0"/>
              <a:t>D. </a:t>
            </a:r>
            <a:r>
              <a:rPr lang="en-US" i="1" dirty="0" err="1"/>
              <a:t>Astable</a:t>
            </a:r>
            <a:r>
              <a:rPr lang="en-US" i="1" dirty="0"/>
              <a:t> </a:t>
            </a:r>
            <a:r>
              <a:rPr lang="en-US" i="1" dirty="0" err="1"/>
              <a:t>multivibrator</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13</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281458890"/>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E7D15  </a:t>
            </a:r>
            <a:r>
              <a:rPr lang="en-US" dirty="0" smtClean="0">
                <a:latin typeface="Arial Black" panose="020B0A04020102020204" pitchFamily="34" charset="0"/>
              </a:rPr>
              <a:t>  What </a:t>
            </a:r>
            <a:r>
              <a:rPr lang="en-US" dirty="0">
                <a:latin typeface="Arial Black" panose="020B0A04020102020204" pitchFamily="34" charset="0"/>
              </a:rPr>
              <a:t>is the purpose of a "step-start" circuit in a </a:t>
            </a:r>
            <a:r>
              <a:rPr lang="en-US" dirty="0" smtClean="0">
                <a:latin typeface="Arial Black" panose="020B0A04020102020204" pitchFamily="34" charset="0"/>
              </a:rPr>
              <a:t>high voltage </a:t>
            </a:r>
            <a:r>
              <a:rPr lang="en-US" dirty="0">
                <a:latin typeface="Arial Black" panose="020B0A04020102020204" pitchFamily="34" charset="0"/>
              </a:rPr>
              <a:t>power supply?</a:t>
            </a:r>
          </a:p>
        </p:txBody>
      </p:sp>
      <p:sp>
        <p:nvSpPr>
          <p:cNvPr id="3" name="Subtitle 2"/>
          <p:cNvSpPr>
            <a:spLocks noGrp="1"/>
          </p:cNvSpPr>
          <p:nvPr>
            <p:ph type="subTitle" idx="1"/>
          </p:nvPr>
        </p:nvSpPr>
        <p:spPr>
          <a:xfrm>
            <a:off x="914400" y="1905000"/>
            <a:ext cx="7315200" cy="4267200"/>
          </a:xfrm>
        </p:spPr>
        <p:txBody>
          <a:bodyPr/>
          <a:lstStyle/>
          <a:p>
            <a:r>
              <a:rPr lang="en-US" i="1" dirty="0"/>
              <a:t>A. To provide a dual-voltage output for reduced power applications</a:t>
            </a:r>
            <a:endParaRPr lang="en-US" dirty="0"/>
          </a:p>
          <a:p>
            <a:r>
              <a:rPr lang="en-US" i="1" dirty="0"/>
              <a:t>B. To compensate for variations of the incoming line voltage</a:t>
            </a:r>
            <a:endParaRPr lang="en-US" dirty="0"/>
          </a:p>
          <a:p>
            <a:r>
              <a:rPr lang="en-US" i="1" dirty="0"/>
              <a:t>C. To allow for remote control of the power supply</a:t>
            </a:r>
            <a:endParaRPr lang="en-US" dirty="0"/>
          </a:p>
          <a:p>
            <a:r>
              <a:rPr lang="en-US" sz="2800" b="1" i="1" dirty="0">
                <a:solidFill>
                  <a:srgbClr val="FFC000"/>
                </a:solidFill>
              </a:rPr>
              <a:t>D. To allow the filter capacitors to charge gradually</a:t>
            </a:r>
            <a:endParaRPr lang="en-US" sz="2800" b="1" dirty="0">
              <a:solidFill>
                <a:srgbClr val="FFC000"/>
              </a:solidFill>
            </a:endParaRPr>
          </a:p>
        </p:txBody>
      </p:sp>
      <p:sp>
        <p:nvSpPr>
          <p:cNvPr id="4" name="Slide Number Placeholder 3"/>
          <p:cNvSpPr>
            <a:spLocks noGrp="1"/>
          </p:cNvSpPr>
          <p:nvPr>
            <p:ph type="sldNum" sz="quarter" idx="12"/>
          </p:nvPr>
        </p:nvSpPr>
        <p:spPr/>
        <p:txBody>
          <a:bodyPr/>
          <a:lstStyle/>
          <a:p>
            <a:fld id="{5A2483EB-AB9C-40AC-9AA1-C2AD9590A9DB}" type="slidenum">
              <a:rPr lang="en-US" smtClean="0"/>
              <a:t>130</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3099757970"/>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8610600" cy="22860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E7D16     When </a:t>
            </a:r>
            <a:r>
              <a:rPr lang="en-US" dirty="0">
                <a:latin typeface="Arial Black" panose="020B0A04020102020204" pitchFamily="34" charset="0"/>
              </a:rPr>
              <a:t>several electrolytic filter capacitors are connected in series to increase the operating voltage of a power supply filter circuit, why should resistors be connected across each capacitor?</a:t>
            </a:r>
          </a:p>
        </p:txBody>
      </p:sp>
      <p:sp>
        <p:nvSpPr>
          <p:cNvPr id="3" name="Subtitle 2"/>
          <p:cNvSpPr>
            <a:spLocks noGrp="1"/>
          </p:cNvSpPr>
          <p:nvPr>
            <p:ph type="subTitle" idx="1"/>
          </p:nvPr>
        </p:nvSpPr>
        <p:spPr>
          <a:xfrm>
            <a:off x="914400" y="2514600"/>
            <a:ext cx="7315200" cy="4419600"/>
          </a:xfrm>
        </p:spPr>
        <p:txBody>
          <a:bodyPr/>
          <a:lstStyle/>
          <a:p>
            <a:endParaRPr lang="en-US" i="1" dirty="0" smtClean="0"/>
          </a:p>
          <a:p>
            <a:r>
              <a:rPr lang="en-US" i="1" dirty="0" smtClean="0"/>
              <a:t>A</a:t>
            </a:r>
            <a:r>
              <a:rPr lang="en-US" i="1" dirty="0"/>
              <a:t>. To equalize, as much as possible, the voltage drop across each capacitor</a:t>
            </a:r>
            <a:endParaRPr lang="en-US" dirty="0"/>
          </a:p>
          <a:p>
            <a:r>
              <a:rPr lang="en-US" i="1" dirty="0"/>
              <a:t>B. To provide a safety bleeder to discharge the capacitors when the supply is off</a:t>
            </a:r>
            <a:endParaRPr lang="en-US" dirty="0"/>
          </a:p>
          <a:p>
            <a:r>
              <a:rPr lang="en-US" i="1" dirty="0"/>
              <a:t>C. To provide a minimum load current to reduce voltage excursions at light loads</a:t>
            </a:r>
            <a:endParaRPr lang="en-US" dirty="0"/>
          </a:p>
          <a:p>
            <a:r>
              <a:rPr lang="en-US" i="1" dirty="0"/>
              <a:t>D. All of these choices are correct</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131</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3081628924"/>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8610600" cy="22860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E7D16     When </a:t>
            </a:r>
            <a:r>
              <a:rPr lang="en-US" dirty="0">
                <a:latin typeface="Arial Black" panose="020B0A04020102020204" pitchFamily="34" charset="0"/>
              </a:rPr>
              <a:t>several electrolytic filter capacitors are connected in series to increase the operating voltage of a power supply filter circuit, why should resistors be connected across each capacitor?</a:t>
            </a:r>
          </a:p>
        </p:txBody>
      </p:sp>
      <p:sp>
        <p:nvSpPr>
          <p:cNvPr id="3" name="Subtitle 2"/>
          <p:cNvSpPr>
            <a:spLocks noGrp="1"/>
          </p:cNvSpPr>
          <p:nvPr>
            <p:ph type="subTitle" idx="1"/>
          </p:nvPr>
        </p:nvSpPr>
        <p:spPr>
          <a:xfrm>
            <a:off x="914400" y="2514600"/>
            <a:ext cx="7315200" cy="4419600"/>
          </a:xfrm>
        </p:spPr>
        <p:txBody>
          <a:bodyPr/>
          <a:lstStyle/>
          <a:p>
            <a:endParaRPr lang="en-US" i="1" dirty="0" smtClean="0"/>
          </a:p>
          <a:p>
            <a:r>
              <a:rPr lang="en-US" i="1" dirty="0" smtClean="0"/>
              <a:t>A</a:t>
            </a:r>
            <a:r>
              <a:rPr lang="en-US" i="1" dirty="0"/>
              <a:t>. To equalize, as much as possible, the voltage drop across each capacitor</a:t>
            </a:r>
            <a:endParaRPr lang="en-US" dirty="0"/>
          </a:p>
          <a:p>
            <a:r>
              <a:rPr lang="en-US" i="1" dirty="0"/>
              <a:t>B. To provide a safety bleeder to discharge the capacitors when the supply is off</a:t>
            </a:r>
            <a:endParaRPr lang="en-US" dirty="0"/>
          </a:p>
          <a:p>
            <a:r>
              <a:rPr lang="en-US" i="1" dirty="0"/>
              <a:t>C. To provide a minimum load current to reduce voltage excursions at light loads</a:t>
            </a:r>
            <a:endParaRPr lang="en-US" dirty="0"/>
          </a:p>
          <a:p>
            <a:r>
              <a:rPr lang="en-US" sz="2800" b="1" i="1" dirty="0">
                <a:solidFill>
                  <a:srgbClr val="FFC000"/>
                </a:solidFill>
              </a:rPr>
              <a:t>D. All of these choices are correct</a:t>
            </a:r>
            <a:endParaRPr lang="en-US" sz="2800" b="1" dirty="0">
              <a:solidFill>
                <a:srgbClr val="FFC000"/>
              </a:solidFill>
            </a:endParaRPr>
          </a:p>
        </p:txBody>
      </p:sp>
      <p:sp>
        <p:nvSpPr>
          <p:cNvPr id="4" name="Slide Number Placeholder 3"/>
          <p:cNvSpPr>
            <a:spLocks noGrp="1"/>
          </p:cNvSpPr>
          <p:nvPr>
            <p:ph type="sldNum" sz="quarter" idx="12"/>
          </p:nvPr>
        </p:nvSpPr>
        <p:spPr/>
        <p:txBody>
          <a:bodyPr/>
          <a:lstStyle/>
          <a:p>
            <a:fld id="{5A2483EB-AB9C-40AC-9AA1-C2AD9590A9DB}" type="slidenum">
              <a:rPr lang="en-US" smtClean="0"/>
              <a:t>132</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65766392"/>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5029200"/>
          </a:xfrm>
        </p:spPr>
        <p:txBody>
          <a:bodyPr>
            <a:normAutofit/>
          </a:bodyPr>
          <a:lstStyle/>
          <a:p>
            <a:r>
              <a:rPr lang="en-US" sz="6000" dirty="0" smtClean="0">
                <a:latin typeface="Arial Black" panose="020B0A04020102020204" pitchFamily="34" charset="0"/>
              </a:rPr>
              <a:t>Halfway Point</a:t>
            </a:r>
            <a:br>
              <a:rPr lang="en-US" sz="6000" dirty="0" smtClean="0">
                <a:latin typeface="Arial Black" panose="020B0A04020102020204" pitchFamily="34" charset="0"/>
              </a:rPr>
            </a:br>
            <a:r>
              <a:rPr lang="en-US" sz="6000" dirty="0" smtClean="0">
                <a:latin typeface="Arial Black" panose="020B0A04020102020204" pitchFamily="34" charset="0"/>
              </a:rPr>
              <a:t>15 Min Break ???</a:t>
            </a:r>
            <a:endParaRPr lang="en-US" sz="6000" dirty="0">
              <a:latin typeface="Arial Black" panose="020B0A04020102020204" pitchFamily="34" charset="0"/>
            </a:endParaRPr>
          </a:p>
        </p:txBody>
      </p:sp>
      <p:sp>
        <p:nvSpPr>
          <p:cNvPr id="4" name="Slide Number Placeholder 3"/>
          <p:cNvSpPr>
            <a:spLocks noGrp="1"/>
          </p:cNvSpPr>
          <p:nvPr>
            <p:ph type="sldNum" sz="quarter" idx="12"/>
          </p:nvPr>
        </p:nvSpPr>
        <p:spPr/>
        <p:txBody>
          <a:bodyPr/>
          <a:lstStyle/>
          <a:p>
            <a:fld id="{5A2483EB-AB9C-40AC-9AA1-C2AD9590A9DB}" type="slidenum">
              <a:rPr lang="en-US" smtClean="0"/>
              <a:t>133</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4285904244"/>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Arial Black" panose="020B0A04020102020204" pitchFamily="34" charset="0"/>
              </a:rPr>
              <a:t>E7E Modulation and demodulation</a:t>
            </a:r>
          </a:p>
        </p:txBody>
      </p:sp>
      <p:sp>
        <p:nvSpPr>
          <p:cNvPr id="3" name="Subtitle 2"/>
          <p:cNvSpPr>
            <a:spLocks noGrp="1"/>
          </p:cNvSpPr>
          <p:nvPr>
            <p:ph type="subTitle" idx="1"/>
          </p:nvPr>
        </p:nvSpPr>
        <p:spPr/>
        <p:txBody>
          <a:bodyPr/>
          <a:lstStyle/>
          <a:p>
            <a:pPr algn="ctr"/>
            <a:r>
              <a:rPr lang="en-US" dirty="0"/>
              <a:t>reactance, phase and balanced modulators; detectors; mixer </a:t>
            </a:r>
            <a:r>
              <a:rPr lang="en-US" dirty="0" smtClean="0"/>
              <a:t>stages</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134</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1525218397"/>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E7E01    Which </a:t>
            </a:r>
            <a:r>
              <a:rPr lang="en-US" dirty="0">
                <a:latin typeface="Arial Black" panose="020B0A04020102020204" pitchFamily="34" charset="0"/>
              </a:rPr>
              <a:t>of the following can be used to generate FM phone emissions?</a:t>
            </a:r>
          </a:p>
        </p:txBody>
      </p:sp>
      <p:sp>
        <p:nvSpPr>
          <p:cNvPr id="3" name="Subtitle 2"/>
          <p:cNvSpPr>
            <a:spLocks noGrp="1"/>
          </p:cNvSpPr>
          <p:nvPr>
            <p:ph type="subTitle" idx="1"/>
          </p:nvPr>
        </p:nvSpPr>
        <p:spPr>
          <a:xfrm>
            <a:off x="533400" y="2209800"/>
            <a:ext cx="8001000" cy="3962400"/>
          </a:xfrm>
        </p:spPr>
        <p:txBody>
          <a:bodyPr/>
          <a:lstStyle/>
          <a:p>
            <a:r>
              <a:rPr lang="en-US" i="1" dirty="0"/>
              <a:t>A. A balanced modulator on the audio amplifier</a:t>
            </a:r>
            <a:endParaRPr lang="en-US" dirty="0"/>
          </a:p>
          <a:p>
            <a:r>
              <a:rPr lang="en-US" i="1" dirty="0"/>
              <a:t>B. A reactance modulator on the oscillator</a:t>
            </a:r>
            <a:endParaRPr lang="en-US" dirty="0"/>
          </a:p>
          <a:p>
            <a:r>
              <a:rPr lang="en-US" i="1" dirty="0"/>
              <a:t>C. A reactance modulator on the final amplifier</a:t>
            </a:r>
            <a:endParaRPr lang="en-US" dirty="0"/>
          </a:p>
          <a:p>
            <a:r>
              <a:rPr lang="en-US" i="1" dirty="0"/>
              <a:t>D. A balanced modulator on the oscillator</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135</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3176912520"/>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E7E01    Which </a:t>
            </a:r>
            <a:r>
              <a:rPr lang="en-US" dirty="0">
                <a:latin typeface="Arial Black" panose="020B0A04020102020204" pitchFamily="34" charset="0"/>
              </a:rPr>
              <a:t>of the following can be used to generate FM phone emissions?</a:t>
            </a:r>
          </a:p>
        </p:txBody>
      </p:sp>
      <p:sp>
        <p:nvSpPr>
          <p:cNvPr id="3" name="Subtitle 2"/>
          <p:cNvSpPr>
            <a:spLocks noGrp="1"/>
          </p:cNvSpPr>
          <p:nvPr>
            <p:ph type="subTitle" idx="1"/>
          </p:nvPr>
        </p:nvSpPr>
        <p:spPr>
          <a:xfrm>
            <a:off x="533400" y="2209800"/>
            <a:ext cx="8001000" cy="3962400"/>
          </a:xfrm>
        </p:spPr>
        <p:txBody>
          <a:bodyPr/>
          <a:lstStyle/>
          <a:p>
            <a:r>
              <a:rPr lang="en-US" i="1" dirty="0"/>
              <a:t>A. A balanced modulator on the audio amplifier</a:t>
            </a:r>
            <a:endParaRPr lang="en-US" dirty="0"/>
          </a:p>
          <a:p>
            <a:r>
              <a:rPr lang="en-US" sz="2800" b="1" i="1" dirty="0">
                <a:solidFill>
                  <a:srgbClr val="FFC000"/>
                </a:solidFill>
              </a:rPr>
              <a:t>B. A reactance modulator on the oscillator</a:t>
            </a:r>
            <a:endParaRPr lang="en-US" sz="2800" b="1" dirty="0">
              <a:solidFill>
                <a:srgbClr val="FFC000"/>
              </a:solidFill>
            </a:endParaRPr>
          </a:p>
          <a:p>
            <a:r>
              <a:rPr lang="en-US" i="1" dirty="0"/>
              <a:t>C. A reactance modulator on the final amplifier</a:t>
            </a:r>
            <a:endParaRPr lang="en-US" dirty="0"/>
          </a:p>
          <a:p>
            <a:r>
              <a:rPr lang="en-US" i="1" dirty="0"/>
              <a:t>D. A balanced modulator on the oscillator</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136</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3636213043"/>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8610600" cy="1470025"/>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E7E02  </a:t>
            </a:r>
            <a:r>
              <a:rPr lang="en-US" dirty="0" smtClean="0">
                <a:latin typeface="Arial Black" panose="020B0A04020102020204" pitchFamily="34" charset="0"/>
              </a:rPr>
              <a:t>  What </a:t>
            </a:r>
            <a:r>
              <a:rPr lang="en-US" dirty="0">
                <a:latin typeface="Arial Black" panose="020B0A04020102020204" pitchFamily="34" charset="0"/>
              </a:rPr>
              <a:t>is the function of a reactance modulator?</a:t>
            </a:r>
          </a:p>
        </p:txBody>
      </p:sp>
      <p:sp>
        <p:nvSpPr>
          <p:cNvPr id="3" name="Subtitle 2"/>
          <p:cNvSpPr>
            <a:spLocks noGrp="1"/>
          </p:cNvSpPr>
          <p:nvPr>
            <p:ph type="subTitle" idx="1"/>
          </p:nvPr>
        </p:nvSpPr>
        <p:spPr>
          <a:xfrm>
            <a:off x="762000" y="1905000"/>
            <a:ext cx="7467600" cy="4267200"/>
          </a:xfrm>
        </p:spPr>
        <p:txBody>
          <a:bodyPr>
            <a:normAutofit/>
          </a:bodyPr>
          <a:lstStyle/>
          <a:p>
            <a:r>
              <a:rPr lang="en-US" i="1" dirty="0"/>
              <a:t>A. To produce PM signals by using an electrically variable resistance</a:t>
            </a:r>
            <a:endParaRPr lang="en-US" dirty="0"/>
          </a:p>
          <a:p>
            <a:r>
              <a:rPr lang="en-US" i="1" dirty="0"/>
              <a:t>B. To produce AM signals by using an electrically variable inductance or capacitance</a:t>
            </a:r>
            <a:endParaRPr lang="en-US" dirty="0"/>
          </a:p>
          <a:p>
            <a:r>
              <a:rPr lang="en-US" i="1" dirty="0"/>
              <a:t>C. To produce AM signals by using an electrically variable resistance</a:t>
            </a:r>
            <a:endParaRPr lang="en-US" dirty="0"/>
          </a:p>
          <a:p>
            <a:r>
              <a:rPr lang="en-US" i="1" dirty="0"/>
              <a:t>D. To produce PM signals by using an electrically variable inductance or capacitance</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137</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4182270834"/>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8610600" cy="1470025"/>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E7E02  </a:t>
            </a:r>
            <a:r>
              <a:rPr lang="en-US" dirty="0" smtClean="0">
                <a:latin typeface="Arial Black" panose="020B0A04020102020204" pitchFamily="34" charset="0"/>
              </a:rPr>
              <a:t>  What </a:t>
            </a:r>
            <a:r>
              <a:rPr lang="en-US" dirty="0">
                <a:latin typeface="Arial Black" panose="020B0A04020102020204" pitchFamily="34" charset="0"/>
              </a:rPr>
              <a:t>is the function of a reactance modulator?</a:t>
            </a:r>
          </a:p>
        </p:txBody>
      </p:sp>
      <p:sp>
        <p:nvSpPr>
          <p:cNvPr id="3" name="Subtitle 2"/>
          <p:cNvSpPr>
            <a:spLocks noGrp="1"/>
          </p:cNvSpPr>
          <p:nvPr>
            <p:ph type="subTitle" idx="1"/>
          </p:nvPr>
        </p:nvSpPr>
        <p:spPr>
          <a:xfrm>
            <a:off x="762000" y="1905000"/>
            <a:ext cx="7467600" cy="4267200"/>
          </a:xfrm>
        </p:spPr>
        <p:txBody>
          <a:bodyPr>
            <a:normAutofit/>
          </a:bodyPr>
          <a:lstStyle/>
          <a:p>
            <a:r>
              <a:rPr lang="en-US" i="1" dirty="0"/>
              <a:t>A. To produce PM signals by using an electrically variable resistance</a:t>
            </a:r>
            <a:endParaRPr lang="en-US" dirty="0"/>
          </a:p>
          <a:p>
            <a:r>
              <a:rPr lang="en-US" i="1" dirty="0"/>
              <a:t>B. To produce AM signals by using an electrically variable inductance or capacitance</a:t>
            </a:r>
            <a:endParaRPr lang="en-US" dirty="0"/>
          </a:p>
          <a:p>
            <a:r>
              <a:rPr lang="en-US" i="1" dirty="0"/>
              <a:t>C. To produce AM signals by using an electrically variable resistance</a:t>
            </a:r>
            <a:endParaRPr lang="en-US" dirty="0"/>
          </a:p>
          <a:p>
            <a:r>
              <a:rPr lang="en-US" sz="2800" b="1" i="1" dirty="0">
                <a:solidFill>
                  <a:srgbClr val="FFC000"/>
                </a:solidFill>
              </a:rPr>
              <a:t>D. To produce PM signals by using an electrically variable inductance or capacitance</a:t>
            </a:r>
            <a:endParaRPr lang="en-US" sz="2800" b="1" dirty="0">
              <a:solidFill>
                <a:srgbClr val="FFC000"/>
              </a:solidFill>
            </a:endParaRPr>
          </a:p>
        </p:txBody>
      </p:sp>
      <p:sp>
        <p:nvSpPr>
          <p:cNvPr id="4" name="Slide Number Placeholder 3"/>
          <p:cNvSpPr>
            <a:spLocks noGrp="1"/>
          </p:cNvSpPr>
          <p:nvPr>
            <p:ph type="sldNum" sz="quarter" idx="12"/>
          </p:nvPr>
        </p:nvSpPr>
        <p:spPr/>
        <p:txBody>
          <a:bodyPr/>
          <a:lstStyle/>
          <a:p>
            <a:fld id="{5A2483EB-AB9C-40AC-9AA1-C2AD9590A9DB}" type="slidenum">
              <a:rPr lang="en-US" smtClean="0"/>
              <a:t>138</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3852234311"/>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8610600" cy="1470025"/>
          </a:xfrm>
        </p:spPr>
        <p:txBody>
          <a:bodyPr>
            <a:normAutofit/>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Reactance modulator</a:t>
            </a:r>
            <a:endParaRPr lang="en-US" dirty="0">
              <a:latin typeface="Arial Black" panose="020B0A04020102020204" pitchFamily="34" charset="0"/>
            </a:endParaRPr>
          </a:p>
        </p:txBody>
      </p:sp>
      <p:sp>
        <p:nvSpPr>
          <p:cNvPr id="4" name="Slide Number Placeholder 3"/>
          <p:cNvSpPr>
            <a:spLocks noGrp="1"/>
          </p:cNvSpPr>
          <p:nvPr>
            <p:ph type="sldNum" sz="quarter" idx="12"/>
          </p:nvPr>
        </p:nvSpPr>
        <p:spPr/>
        <p:txBody>
          <a:bodyPr/>
          <a:lstStyle/>
          <a:p>
            <a:fld id="{5A2483EB-AB9C-40AC-9AA1-C2AD9590A9DB}" type="slidenum">
              <a:rPr lang="en-US" smtClean="0"/>
              <a:t>139</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pic>
        <p:nvPicPr>
          <p:cNvPr id="7" name="Picture 5" descr="1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057400"/>
            <a:ext cx="8458200" cy="296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6189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smtClean="0">
                <a:latin typeface="Arial Black" panose="020B0A04020102020204" pitchFamily="34" charset="0"/>
              </a:rPr>
              <a:t>E7A05    Which </a:t>
            </a:r>
            <a:r>
              <a:rPr lang="en-US" dirty="0">
                <a:latin typeface="Arial Black" panose="020B0A04020102020204" pitchFamily="34" charset="0"/>
              </a:rPr>
              <a:t>of the following is a circuit that continuously alternates between two states without an external clock?</a:t>
            </a:r>
          </a:p>
        </p:txBody>
      </p:sp>
      <p:sp>
        <p:nvSpPr>
          <p:cNvPr id="3" name="Subtitle 2"/>
          <p:cNvSpPr>
            <a:spLocks noGrp="1"/>
          </p:cNvSpPr>
          <p:nvPr>
            <p:ph type="subTitle" idx="1"/>
          </p:nvPr>
        </p:nvSpPr>
        <p:spPr/>
        <p:txBody>
          <a:bodyPr/>
          <a:lstStyle/>
          <a:p>
            <a:r>
              <a:rPr lang="en-US" i="1" dirty="0"/>
              <a:t>A. </a:t>
            </a:r>
            <a:r>
              <a:rPr lang="en-US" i="1" dirty="0" err="1"/>
              <a:t>Monostable</a:t>
            </a:r>
            <a:r>
              <a:rPr lang="en-US" i="1" dirty="0"/>
              <a:t> </a:t>
            </a:r>
            <a:r>
              <a:rPr lang="en-US" i="1" dirty="0" err="1"/>
              <a:t>multivibrator</a:t>
            </a:r>
            <a:endParaRPr lang="en-US" dirty="0"/>
          </a:p>
          <a:p>
            <a:r>
              <a:rPr lang="en-US" i="1" dirty="0"/>
              <a:t>B. J-K flip-flop</a:t>
            </a:r>
            <a:endParaRPr lang="en-US" dirty="0"/>
          </a:p>
          <a:p>
            <a:r>
              <a:rPr lang="en-US" i="1" dirty="0"/>
              <a:t>C. T flip-flop</a:t>
            </a:r>
            <a:endParaRPr lang="en-US" dirty="0"/>
          </a:p>
          <a:p>
            <a:r>
              <a:rPr lang="en-US" sz="2800" b="1" i="1" dirty="0">
                <a:solidFill>
                  <a:srgbClr val="FFC000"/>
                </a:solidFill>
              </a:rPr>
              <a:t>D. </a:t>
            </a:r>
            <a:r>
              <a:rPr lang="en-US" sz="2800" b="1" i="1" dirty="0" err="1">
                <a:solidFill>
                  <a:srgbClr val="FFC000"/>
                </a:solidFill>
              </a:rPr>
              <a:t>Astable</a:t>
            </a:r>
            <a:r>
              <a:rPr lang="en-US" sz="2800" b="1" i="1" dirty="0">
                <a:solidFill>
                  <a:srgbClr val="FFC000"/>
                </a:solidFill>
              </a:rPr>
              <a:t> </a:t>
            </a:r>
            <a:r>
              <a:rPr lang="en-US" sz="2800" b="1" i="1" dirty="0" err="1">
                <a:solidFill>
                  <a:srgbClr val="FFC000"/>
                </a:solidFill>
              </a:rPr>
              <a:t>multivibrator</a:t>
            </a:r>
            <a:endParaRPr lang="en-US" sz="2800" b="1" dirty="0">
              <a:solidFill>
                <a:srgbClr val="FFC000"/>
              </a:solidFill>
            </a:endParaRPr>
          </a:p>
        </p:txBody>
      </p:sp>
      <p:sp>
        <p:nvSpPr>
          <p:cNvPr id="4" name="Slide Number Placeholder 3"/>
          <p:cNvSpPr>
            <a:spLocks noGrp="1"/>
          </p:cNvSpPr>
          <p:nvPr>
            <p:ph type="sldNum" sz="quarter" idx="12"/>
          </p:nvPr>
        </p:nvSpPr>
        <p:spPr/>
        <p:txBody>
          <a:bodyPr/>
          <a:lstStyle/>
          <a:p>
            <a:fld id="{5A2483EB-AB9C-40AC-9AA1-C2AD9590A9DB}" type="slidenum">
              <a:rPr lang="en-US" smtClean="0"/>
              <a:t>14</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1657912609"/>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0"/>
            <a:ext cx="8839200" cy="1470025"/>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E7E03  </a:t>
            </a:r>
            <a:r>
              <a:rPr lang="en-US" dirty="0" smtClean="0">
                <a:latin typeface="Arial Black" panose="020B0A04020102020204" pitchFamily="34" charset="0"/>
              </a:rPr>
              <a:t>   How </a:t>
            </a:r>
            <a:r>
              <a:rPr lang="en-US" dirty="0">
                <a:latin typeface="Arial Black" panose="020B0A04020102020204" pitchFamily="34" charset="0"/>
              </a:rPr>
              <a:t>does an analog phase modulator function?</a:t>
            </a:r>
          </a:p>
        </p:txBody>
      </p:sp>
      <p:sp>
        <p:nvSpPr>
          <p:cNvPr id="3" name="Subtitle 2"/>
          <p:cNvSpPr>
            <a:spLocks noGrp="1"/>
          </p:cNvSpPr>
          <p:nvPr>
            <p:ph type="subTitle" idx="1"/>
          </p:nvPr>
        </p:nvSpPr>
        <p:spPr>
          <a:xfrm>
            <a:off x="381000" y="1752600"/>
            <a:ext cx="8229600" cy="4267200"/>
          </a:xfrm>
        </p:spPr>
        <p:txBody>
          <a:bodyPr/>
          <a:lstStyle/>
          <a:p>
            <a:r>
              <a:rPr lang="en-US" i="1" dirty="0"/>
              <a:t>A. By varying the tuning of a microphone preamplifier to produce PM signals</a:t>
            </a:r>
            <a:endParaRPr lang="en-US" dirty="0"/>
          </a:p>
          <a:p>
            <a:r>
              <a:rPr lang="en-US" i="1" dirty="0"/>
              <a:t>B. By varying the tuning of an amplifier tank circuit to produce AM signals</a:t>
            </a:r>
            <a:endParaRPr lang="en-US" dirty="0"/>
          </a:p>
          <a:p>
            <a:r>
              <a:rPr lang="en-US" i="1" dirty="0"/>
              <a:t>C. By varying the tuning of an amplifier tank circuit to produce PM signals</a:t>
            </a:r>
            <a:endParaRPr lang="en-US" dirty="0"/>
          </a:p>
          <a:p>
            <a:r>
              <a:rPr lang="en-US" i="1" dirty="0"/>
              <a:t>D. By varying the tuning of a microphone preamplifier to produce AM signals</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140</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270269961"/>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0"/>
            <a:ext cx="8839200" cy="1470025"/>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E7E03  </a:t>
            </a:r>
            <a:r>
              <a:rPr lang="en-US" dirty="0" smtClean="0">
                <a:latin typeface="Arial Black" panose="020B0A04020102020204" pitchFamily="34" charset="0"/>
              </a:rPr>
              <a:t>   How </a:t>
            </a:r>
            <a:r>
              <a:rPr lang="en-US" dirty="0">
                <a:latin typeface="Arial Black" panose="020B0A04020102020204" pitchFamily="34" charset="0"/>
              </a:rPr>
              <a:t>does an analog phase modulator function?</a:t>
            </a:r>
          </a:p>
        </p:txBody>
      </p:sp>
      <p:sp>
        <p:nvSpPr>
          <p:cNvPr id="3" name="Subtitle 2"/>
          <p:cNvSpPr>
            <a:spLocks noGrp="1"/>
          </p:cNvSpPr>
          <p:nvPr>
            <p:ph type="subTitle" idx="1"/>
          </p:nvPr>
        </p:nvSpPr>
        <p:spPr>
          <a:xfrm>
            <a:off x="381000" y="1752600"/>
            <a:ext cx="8229600" cy="4267200"/>
          </a:xfrm>
        </p:spPr>
        <p:txBody>
          <a:bodyPr/>
          <a:lstStyle/>
          <a:p>
            <a:r>
              <a:rPr lang="en-US" i="1" dirty="0"/>
              <a:t>A. By varying the tuning of a microphone preamplifier to produce PM signals</a:t>
            </a:r>
            <a:endParaRPr lang="en-US" dirty="0"/>
          </a:p>
          <a:p>
            <a:r>
              <a:rPr lang="en-US" i="1" dirty="0"/>
              <a:t>B. By varying the tuning of an amplifier tank circuit to produce AM signals</a:t>
            </a:r>
            <a:endParaRPr lang="en-US" dirty="0"/>
          </a:p>
          <a:p>
            <a:r>
              <a:rPr lang="en-US" sz="2800" b="1" i="1" dirty="0">
                <a:solidFill>
                  <a:srgbClr val="FFC000"/>
                </a:solidFill>
              </a:rPr>
              <a:t>C. By varying the tuning of an amplifier tank circuit to produce PM signals</a:t>
            </a:r>
            <a:endParaRPr lang="en-US" sz="2800" b="1" dirty="0">
              <a:solidFill>
                <a:srgbClr val="FFC000"/>
              </a:solidFill>
            </a:endParaRPr>
          </a:p>
          <a:p>
            <a:r>
              <a:rPr lang="en-US" i="1" dirty="0"/>
              <a:t>D. By varying the tuning of a microphone preamplifier to produce AM signals</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141</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1997988558"/>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E7E04  </a:t>
            </a:r>
            <a:r>
              <a:rPr lang="en-US" dirty="0" smtClean="0">
                <a:latin typeface="Arial Black" panose="020B0A04020102020204" pitchFamily="34" charset="0"/>
              </a:rPr>
              <a:t>  What </a:t>
            </a:r>
            <a:r>
              <a:rPr lang="en-US" dirty="0">
                <a:latin typeface="Arial Black" panose="020B0A04020102020204" pitchFamily="34" charset="0"/>
              </a:rPr>
              <a:t>is one way a single-sideband phone signal can be generated?</a:t>
            </a:r>
          </a:p>
        </p:txBody>
      </p:sp>
      <p:sp>
        <p:nvSpPr>
          <p:cNvPr id="3" name="Subtitle 2"/>
          <p:cNvSpPr>
            <a:spLocks noGrp="1"/>
          </p:cNvSpPr>
          <p:nvPr>
            <p:ph type="subTitle" idx="1"/>
          </p:nvPr>
        </p:nvSpPr>
        <p:spPr>
          <a:xfrm>
            <a:off x="1447800" y="1828800"/>
            <a:ext cx="6096000" cy="4343400"/>
          </a:xfrm>
        </p:spPr>
        <p:txBody>
          <a:bodyPr/>
          <a:lstStyle/>
          <a:p>
            <a:r>
              <a:rPr lang="en-US" i="1" dirty="0"/>
              <a:t>A. By using a balanced modulator followed by a filter</a:t>
            </a:r>
            <a:endParaRPr lang="en-US" dirty="0"/>
          </a:p>
          <a:p>
            <a:r>
              <a:rPr lang="en-US" i="1" dirty="0"/>
              <a:t>B. By using a reactance modulator followed by a mixer</a:t>
            </a:r>
            <a:endParaRPr lang="en-US" dirty="0"/>
          </a:p>
          <a:p>
            <a:r>
              <a:rPr lang="en-US" i="1" dirty="0"/>
              <a:t>C. By using a loop modulator followed by a mixer</a:t>
            </a:r>
            <a:endParaRPr lang="en-US" dirty="0"/>
          </a:p>
          <a:p>
            <a:r>
              <a:rPr lang="en-US" i="1" dirty="0"/>
              <a:t>D. By driving a product detector with a DSB signal</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142</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3939560435"/>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E7E04  </a:t>
            </a:r>
            <a:r>
              <a:rPr lang="en-US" dirty="0" smtClean="0">
                <a:latin typeface="Arial Black" panose="020B0A04020102020204" pitchFamily="34" charset="0"/>
              </a:rPr>
              <a:t>  What </a:t>
            </a:r>
            <a:r>
              <a:rPr lang="en-US" dirty="0">
                <a:latin typeface="Arial Black" panose="020B0A04020102020204" pitchFamily="34" charset="0"/>
              </a:rPr>
              <a:t>is one way a single-sideband phone signal can be generated?</a:t>
            </a:r>
          </a:p>
        </p:txBody>
      </p:sp>
      <p:sp>
        <p:nvSpPr>
          <p:cNvPr id="3" name="Subtitle 2"/>
          <p:cNvSpPr>
            <a:spLocks noGrp="1"/>
          </p:cNvSpPr>
          <p:nvPr>
            <p:ph type="subTitle" idx="1"/>
          </p:nvPr>
        </p:nvSpPr>
        <p:spPr>
          <a:xfrm>
            <a:off x="1447800" y="1828800"/>
            <a:ext cx="6096000" cy="4343400"/>
          </a:xfrm>
        </p:spPr>
        <p:txBody>
          <a:bodyPr/>
          <a:lstStyle/>
          <a:p>
            <a:r>
              <a:rPr lang="en-US" sz="2800" b="1" i="1" dirty="0">
                <a:solidFill>
                  <a:srgbClr val="FFC000"/>
                </a:solidFill>
              </a:rPr>
              <a:t>A. By using a balanced modulator followed by a filter</a:t>
            </a:r>
            <a:endParaRPr lang="en-US" sz="2800" b="1" dirty="0">
              <a:solidFill>
                <a:srgbClr val="FFC000"/>
              </a:solidFill>
            </a:endParaRPr>
          </a:p>
          <a:p>
            <a:r>
              <a:rPr lang="en-US" i="1" dirty="0"/>
              <a:t>B. By using a reactance modulator followed by a mixer</a:t>
            </a:r>
            <a:endParaRPr lang="en-US" dirty="0"/>
          </a:p>
          <a:p>
            <a:r>
              <a:rPr lang="en-US" i="1" dirty="0"/>
              <a:t>C. By using a loop modulator followed by a mixer</a:t>
            </a:r>
            <a:endParaRPr lang="en-US" dirty="0"/>
          </a:p>
          <a:p>
            <a:r>
              <a:rPr lang="en-US" i="1" dirty="0"/>
              <a:t>D. By driving a product detector with a DSB signal</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143</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400362577"/>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8610600" cy="16764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E7E05  </a:t>
            </a:r>
            <a:r>
              <a:rPr lang="en-US" dirty="0" smtClean="0">
                <a:latin typeface="Arial Black" panose="020B0A04020102020204" pitchFamily="34" charset="0"/>
              </a:rPr>
              <a:t>  What </a:t>
            </a:r>
            <a:r>
              <a:rPr lang="en-US" dirty="0">
                <a:latin typeface="Arial Black" panose="020B0A04020102020204" pitchFamily="34" charset="0"/>
              </a:rPr>
              <a:t>circuit is added to an FM transmitter to boost the higher audio frequencies?</a:t>
            </a:r>
          </a:p>
        </p:txBody>
      </p:sp>
      <p:sp>
        <p:nvSpPr>
          <p:cNvPr id="3" name="Subtitle 2"/>
          <p:cNvSpPr>
            <a:spLocks noGrp="1"/>
          </p:cNvSpPr>
          <p:nvPr>
            <p:ph type="subTitle" idx="1"/>
          </p:nvPr>
        </p:nvSpPr>
        <p:spPr>
          <a:xfrm>
            <a:off x="1371600" y="2057400"/>
            <a:ext cx="6400800" cy="3657600"/>
          </a:xfrm>
        </p:spPr>
        <p:txBody>
          <a:bodyPr/>
          <a:lstStyle/>
          <a:p>
            <a:r>
              <a:rPr lang="en-US" i="1" dirty="0"/>
              <a:t>A. A de-emphasis network</a:t>
            </a:r>
            <a:endParaRPr lang="en-US" dirty="0"/>
          </a:p>
          <a:p>
            <a:r>
              <a:rPr lang="en-US" i="1" dirty="0"/>
              <a:t>B. A heterodyne suppressor</a:t>
            </a:r>
            <a:endParaRPr lang="en-US" dirty="0"/>
          </a:p>
          <a:p>
            <a:r>
              <a:rPr lang="en-US" i="1" dirty="0"/>
              <a:t>C. An audio </a:t>
            </a:r>
            <a:r>
              <a:rPr lang="en-US" i="1" dirty="0" err="1"/>
              <a:t>prescaler</a:t>
            </a:r>
            <a:endParaRPr lang="en-US" dirty="0"/>
          </a:p>
          <a:p>
            <a:r>
              <a:rPr lang="en-US" i="1" dirty="0"/>
              <a:t>D. A pre-emphasis network</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144</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3071415732"/>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8610600" cy="16764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E7E05  </a:t>
            </a:r>
            <a:r>
              <a:rPr lang="en-US" dirty="0" smtClean="0">
                <a:latin typeface="Arial Black" panose="020B0A04020102020204" pitchFamily="34" charset="0"/>
              </a:rPr>
              <a:t>  What </a:t>
            </a:r>
            <a:r>
              <a:rPr lang="en-US" dirty="0">
                <a:latin typeface="Arial Black" panose="020B0A04020102020204" pitchFamily="34" charset="0"/>
              </a:rPr>
              <a:t>circuit is added to an FM transmitter to boost the higher audio frequencies?</a:t>
            </a:r>
          </a:p>
        </p:txBody>
      </p:sp>
      <p:sp>
        <p:nvSpPr>
          <p:cNvPr id="3" name="Subtitle 2"/>
          <p:cNvSpPr>
            <a:spLocks noGrp="1"/>
          </p:cNvSpPr>
          <p:nvPr>
            <p:ph type="subTitle" idx="1"/>
          </p:nvPr>
        </p:nvSpPr>
        <p:spPr>
          <a:xfrm>
            <a:off x="1371600" y="2057400"/>
            <a:ext cx="6400800" cy="3657600"/>
          </a:xfrm>
        </p:spPr>
        <p:txBody>
          <a:bodyPr/>
          <a:lstStyle/>
          <a:p>
            <a:r>
              <a:rPr lang="en-US" i="1" dirty="0"/>
              <a:t>A. A de-emphasis network</a:t>
            </a:r>
            <a:endParaRPr lang="en-US" dirty="0"/>
          </a:p>
          <a:p>
            <a:r>
              <a:rPr lang="en-US" i="1" dirty="0"/>
              <a:t>B. A heterodyne suppressor</a:t>
            </a:r>
            <a:endParaRPr lang="en-US" dirty="0"/>
          </a:p>
          <a:p>
            <a:r>
              <a:rPr lang="en-US" i="1" dirty="0"/>
              <a:t>C. An audio </a:t>
            </a:r>
            <a:r>
              <a:rPr lang="en-US" i="1" dirty="0" err="1"/>
              <a:t>prescaler</a:t>
            </a:r>
            <a:endParaRPr lang="en-US" dirty="0"/>
          </a:p>
          <a:p>
            <a:r>
              <a:rPr lang="en-US" sz="2800" b="1" i="1" dirty="0">
                <a:solidFill>
                  <a:srgbClr val="FFC000"/>
                </a:solidFill>
              </a:rPr>
              <a:t>D. A pre-emphasis network</a:t>
            </a:r>
            <a:endParaRPr lang="en-US" sz="2800" b="1" dirty="0">
              <a:solidFill>
                <a:srgbClr val="FFC000"/>
              </a:solidFill>
            </a:endParaRPr>
          </a:p>
        </p:txBody>
      </p:sp>
      <p:sp>
        <p:nvSpPr>
          <p:cNvPr id="4" name="Slide Number Placeholder 3"/>
          <p:cNvSpPr>
            <a:spLocks noGrp="1"/>
          </p:cNvSpPr>
          <p:nvPr>
            <p:ph type="sldNum" sz="quarter" idx="12"/>
          </p:nvPr>
        </p:nvSpPr>
        <p:spPr/>
        <p:txBody>
          <a:bodyPr/>
          <a:lstStyle/>
          <a:p>
            <a:fld id="{5A2483EB-AB9C-40AC-9AA1-C2AD9590A9DB}" type="slidenum">
              <a:rPr lang="en-US" smtClean="0"/>
              <a:t>145</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962400"/>
            <a:ext cx="3881718" cy="2466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532125"/>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E7E06  </a:t>
            </a:r>
            <a:r>
              <a:rPr lang="en-US" dirty="0" smtClean="0">
                <a:latin typeface="Arial Black" panose="020B0A04020102020204" pitchFamily="34" charset="0"/>
              </a:rPr>
              <a:t>  Why </a:t>
            </a:r>
            <a:r>
              <a:rPr lang="en-US" dirty="0">
                <a:latin typeface="Arial Black" panose="020B0A04020102020204" pitchFamily="34" charset="0"/>
              </a:rPr>
              <a:t>is de-emphasis commonly used in FM communications receivers?</a:t>
            </a:r>
          </a:p>
        </p:txBody>
      </p:sp>
      <p:sp>
        <p:nvSpPr>
          <p:cNvPr id="3" name="Subtitle 2"/>
          <p:cNvSpPr>
            <a:spLocks noGrp="1"/>
          </p:cNvSpPr>
          <p:nvPr>
            <p:ph type="subTitle" idx="1"/>
          </p:nvPr>
        </p:nvSpPr>
        <p:spPr/>
        <p:txBody>
          <a:bodyPr/>
          <a:lstStyle/>
          <a:p>
            <a:r>
              <a:rPr lang="en-US" i="1" dirty="0"/>
              <a:t>A. For compatibility with transmitters using phase modulation</a:t>
            </a:r>
            <a:endParaRPr lang="en-US" dirty="0"/>
          </a:p>
          <a:p>
            <a:r>
              <a:rPr lang="en-US" i="1" dirty="0"/>
              <a:t>B. To reduce impulse noise reception</a:t>
            </a:r>
            <a:endParaRPr lang="en-US" dirty="0"/>
          </a:p>
          <a:p>
            <a:r>
              <a:rPr lang="en-US" i="1" dirty="0"/>
              <a:t>C. For higher efficiency</a:t>
            </a:r>
            <a:endParaRPr lang="en-US" dirty="0"/>
          </a:p>
          <a:p>
            <a:r>
              <a:rPr lang="en-US" i="1" dirty="0"/>
              <a:t>D. To remove third-order distortion products</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146</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3908145615"/>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E7E06  </a:t>
            </a:r>
            <a:r>
              <a:rPr lang="en-US" dirty="0" smtClean="0">
                <a:latin typeface="Arial Black" panose="020B0A04020102020204" pitchFamily="34" charset="0"/>
              </a:rPr>
              <a:t>  Why </a:t>
            </a:r>
            <a:r>
              <a:rPr lang="en-US" dirty="0">
                <a:latin typeface="Arial Black" panose="020B0A04020102020204" pitchFamily="34" charset="0"/>
              </a:rPr>
              <a:t>is de-emphasis commonly used in FM communications receivers?</a:t>
            </a:r>
          </a:p>
        </p:txBody>
      </p:sp>
      <p:sp>
        <p:nvSpPr>
          <p:cNvPr id="3" name="Subtitle 2"/>
          <p:cNvSpPr>
            <a:spLocks noGrp="1"/>
          </p:cNvSpPr>
          <p:nvPr>
            <p:ph type="subTitle" idx="1"/>
          </p:nvPr>
        </p:nvSpPr>
        <p:spPr>
          <a:xfrm>
            <a:off x="1371600" y="2514600"/>
            <a:ext cx="6705600" cy="3657600"/>
          </a:xfrm>
        </p:spPr>
        <p:txBody>
          <a:bodyPr/>
          <a:lstStyle/>
          <a:p>
            <a:r>
              <a:rPr lang="en-US" sz="2800" b="1" i="1" dirty="0">
                <a:solidFill>
                  <a:srgbClr val="FFC000"/>
                </a:solidFill>
              </a:rPr>
              <a:t>A. For compatibility with transmitters using phase modulation</a:t>
            </a:r>
            <a:endParaRPr lang="en-US" sz="2800" b="1" dirty="0">
              <a:solidFill>
                <a:srgbClr val="FFC000"/>
              </a:solidFill>
            </a:endParaRPr>
          </a:p>
          <a:p>
            <a:r>
              <a:rPr lang="en-US" i="1" dirty="0"/>
              <a:t>B. To reduce impulse noise reception</a:t>
            </a:r>
            <a:endParaRPr lang="en-US" dirty="0"/>
          </a:p>
          <a:p>
            <a:r>
              <a:rPr lang="en-US" i="1" dirty="0"/>
              <a:t>C. For higher efficiency</a:t>
            </a:r>
            <a:endParaRPr lang="en-US" dirty="0"/>
          </a:p>
          <a:p>
            <a:r>
              <a:rPr lang="en-US" i="1" dirty="0"/>
              <a:t>D. To remove third-order distortion products</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147</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107" r="8112"/>
          <a:stretch/>
        </p:blipFill>
        <p:spPr bwMode="auto">
          <a:xfrm>
            <a:off x="3886200" y="4823836"/>
            <a:ext cx="3467099" cy="2034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7437166"/>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E7E07  </a:t>
            </a:r>
            <a:r>
              <a:rPr lang="en-US" dirty="0" smtClean="0">
                <a:latin typeface="Arial Black" panose="020B0A04020102020204" pitchFamily="34" charset="0"/>
              </a:rPr>
              <a:t>  What </a:t>
            </a:r>
            <a:r>
              <a:rPr lang="en-US" dirty="0">
                <a:latin typeface="Arial Black" panose="020B0A04020102020204" pitchFamily="34" charset="0"/>
              </a:rPr>
              <a:t>is meant by the term baseband in radio communications?</a:t>
            </a:r>
          </a:p>
        </p:txBody>
      </p:sp>
      <p:sp>
        <p:nvSpPr>
          <p:cNvPr id="3" name="Subtitle 2"/>
          <p:cNvSpPr>
            <a:spLocks noGrp="1"/>
          </p:cNvSpPr>
          <p:nvPr>
            <p:ph type="subTitle" idx="1"/>
          </p:nvPr>
        </p:nvSpPr>
        <p:spPr>
          <a:xfrm>
            <a:off x="838200" y="1828800"/>
            <a:ext cx="7543800" cy="4343400"/>
          </a:xfrm>
        </p:spPr>
        <p:txBody>
          <a:bodyPr/>
          <a:lstStyle/>
          <a:p>
            <a:r>
              <a:rPr lang="en-US" i="1" dirty="0"/>
              <a:t>A. The lowest frequency band that the transmitter or receiver covers</a:t>
            </a:r>
            <a:endParaRPr lang="en-US" dirty="0"/>
          </a:p>
          <a:p>
            <a:r>
              <a:rPr lang="en-US" i="1" dirty="0"/>
              <a:t>B. The frequency components present in the modulating signal </a:t>
            </a:r>
            <a:endParaRPr lang="en-US" dirty="0"/>
          </a:p>
          <a:p>
            <a:r>
              <a:rPr lang="en-US" i="1" dirty="0"/>
              <a:t>C. The unmodulated bandwidth of the transmitted signal</a:t>
            </a:r>
            <a:endParaRPr lang="en-US" dirty="0"/>
          </a:p>
          <a:p>
            <a:r>
              <a:rPr lang="en-US" i="1" dirty="0"/>
              <a:t>D. The basic oscillator frequency in an FM transmitter that is multiplied to increase the deviation and carrier frequency</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148</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649476546"/>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E7E07  </a:t>
            </a:r>
            <a:r>
              <a:rPr lang="en-US" dirty="0" smtClean="0">
                <a:latin typeface="Arial Black" panose="020B0A04020102020204" pitchFamily="34" charset="0"/>
              </a:rPr>
              <a:t>  What </a:t>
            </a:r>
            <a:r>
              <a:rPr lang="en-US" dirty="0">
                <a:latin typeface="Arial Black" panose="020B0A04020102020204" pitchFamily="34" charset="0"/>
              </a:rPr>
              <a:t>is meant by the term baseband in radio communications?</a:t>
            </a:r>
          </a:p>
        </p:txBody>
      </p:sp>
      <p:sp>
        <p:nvSpPr>
          <p:cNvPr id="3" name="Subtitle 2"/>
          <p:cNvSpPr>
            <a:spLocks noGrp="1"/>
          </p:cNvSpPr>
          <p:nvPr>
            <p:ph type="subTitle" idx="1"/>
          </p:nvPr>
        </p:nvSpPr>
        <p:spPr>
          <a:xfrm>
            <a:off x="838200" y="1828800"/>
            <a:ext cx="7543800" cy="4343400"/>
          </a:xfrm>
        </p:spPr>
        <p:txBody>
          <a:bodyPr/>
          <a:lstStyle/>
          <a:p>
            <a:r>
              <a:rPr lang="en-US" i="1" dirty="0"/>
              <a:t>A. The lowest frequency band that the transmitter or receiver covers</a:t>
            </a:r>
            <a:endParaRPr lang="en-US" dirty="0"/>
          </a:p>
          <a:p>
            <a:r>
              <a:rPr lang="en-US" sz="2800" b="1" i="1" dirty="0">
                <a:solidFill>
                  <a:srgbClr val="FFC000"/>
                </a:solidFill>
              </a:rPr>
              <a:t>B. The frequency components present in the modulating signal </a:t>
            </a:r>
            <a:endParaRPr lang="en-US" sz="2800" b="1" dirty="0">
              <a:solidFill>
                <a:srgbClr val="FFC000"/>
              </a:solidFill>
            </a:endParaRPr>
          </a:p>
          <a:p>
            <a:r>
              <a:rPr lang="en-US" i="1" dirty="0"/>
              <a:t>C. The unmodulated bandwidth of the transmitted signal</a:t>
            </a:r>
            <a:endParaRPr lang="en-US" dirty="0"/>
          </a:p>
          <a:p>
            <a:r>
              <a:rPr lang="en-US" i="1" dirty="0"/>
              <a:t>D. The basic oscillator frequency in an FM transmitter that is multiplied to increase the deviation and carrier frequency</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149</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16319846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a:latin typeface="Arial Black" panose="020B0A04020102020204" pitchFamily="34" charset="0"/>
              </a:rPr>
              <a:t> </a:t>
            </a:r>
            <a:r>
              <a:rPr lang="en-US" dirty="0">
                <a:latin typeface="Arial Black" panose="020B0A04020102020204" pitchFamily="34" charset="0"/>
              </a:rPr>
              <a:t/>
            </a:r>
            <a:br>
              <a:rPr lang="en-US" dirty="0">
                <a:latin typeface="Arial Black" panose="020B0A04020102020204" pitchFamily="34" charset="0"/>
              </a:rPr>
            </a:br>
            <a:r>
              <a:rPr lang="en-US" dirty="0">
                <a:latin typeface="Arial Black" panose="020B0A04020102020204" pitchFamily="34" charset="0"/>
              </a:rPr>
              <a:t>E7A06  </a:t>
            </a:r>
            <a:r>
              <a:rPr lang="en-US" dirty="0" smtClean="0">
                <a:latin typeface="Arial Black" panose="020B0A04020102020204" pitchFamily="34" charset="0"/>
              </a:rPr>
              <a:t>  What </a:t>
            </a:r>
            <a:r>
              <a:rPr lang="en-US" dirty="0">
                <a:latin typeface="Arial Black" panose="020B0A04020102020204" pitchFamily="34" charset="0"/>
              </a:rPr>
              <a:t>is a characteristic of a </a:t>
            </a:r>
            <a:r>
              <a:rPr lang="en-US" dirty="0" err="1">
                <a:latin typeface="Arial Black" panose="020B0A04020102020204" pitchFamily="34" charset="0"/>
              </a:rPr>
              <a:t>monostable</a:t>
            </a:r>
            <a:r>
              <a:rPr lang="en-US" dirty="0">
                <a:latin typeface="Arial Black" panose="020B0A04020102020204" pitchFamily="34" charset="0"/>
              </a:rPr>
              <a:t> </a:t>
            </a:r>
            <a:r>
              <a:rPr lang="en-US" dirty="0" err="1">
                <a:latin typeface="Arial Black" panose="020B0A04020102020204" pitchFamily="34" charset="0"/>
              </a:rPr>
              <a:t>multivibrator</a:t>
            </a:r>
            <a:r>
              <a:rPr lang="en-US" dirty="0">
                <a:latin typeface="Arial Black" panose="020B0A04020102020204" pitchFamily="34" charset="0"/>
              </a:rPr>
              <a:t>?</a:t>
            </a:r>
          </a:p>
        </p:txBody>
      </p:sp>
      <p:sp>
        <p:nvSpPr>
          <p:cNvPr id="3" name="Subtitle 2"/>
          <p:cNvSpPr>
            <a:spLocks noGrp="1"/>
          </p:cNvSpPr>
          <p:nvPr>
            <p:ph type="subTitle" idx="1"/>
          </p:nvPr>
        </p:nvSpPr>
        <p:spPr>
          <a:xfrm>
            <a:off x="990600" y="1905000"/>
            <a:ext cx="7239000" cy="4267200"/>
          </a:xfrm>
        </p:spPr>
        <p:txBody>
          <a:bodyPr>
            <a:normAutofit/>
          </a:bodyPr>
          <a:lstStyle/>
          <a:p>
            <a:r>
              <a:rPr lang="en-US" i="1" dirty="0"/>
              <a:t>A. It switches momentarily to the opposite binary state and then </a:t>
            </a:r>
            <a:r>
              <a:rPr lang="en-US" i="1" dirty="0" smtClean="0"/>
              <a:t>returns, to its original state after </a:t>
            </a:r>
            <a:r>
              <a:rPr lang="en-US" i="1" dirty="0"/>
              <a:t>a set </a:t>
            </a:r>
            <a:r>
              <a:rPr lang="en-US" i="1" dirty="0" smtClean="0"/>
              <a:t>time</a:t>
            </a:r>
            <a:endParaRPr lang="en-US" dirty="0"/>
          </a:p>
          <a:p>
            <a:r>
              <a:rPr lang="en-US" i="1" dirty="0"/>
              <a:t>B. It </a:t>
            </a:r>
            <a:r>
              <a:rPr lang="en-US" i="1" dirty="0" smtClean="0"/>
              <a:t>produces </a:t>
            </a:r>
            <a:r>
              <a:rPr lang="en-US" i="1" dirty="0"/>
              <a:t>a continuous square wave oscillating between 1 and 0</a:t>
            </a:r>
            <a:endParaRPr lang="en-US" dirty="0"/>
          </a:p>
          <a:p>
            <a:r>
              <a:rPr lang="en-US" i="1" dirty="0"/>
              <a:t>C. It stores one bit of data in either a 0 or 1 state</a:t>
            </a:r>
            <a:endParaRPr lang="en-US" dirty="0"/>
          </a:p>
          <a:p>
            <a:r>
              <a:rPr lang="en-US" i="1" dirty="0"/>
              <a:t>D. It maintains a constant output voltage, regardless of variations in the input voltage</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15</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3100783592"/>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E7E08  </a:t>
            </a:r>
            <a:r>
              <a:rPr lang="en-US" dirty="0" smtClean="0">
                <a:latin typeface="Arial Black" panose="020B0A04020102020204" pitchFamily="34" charset="0"/>
              </a:rPr>
              <a:t>  What </a:t>
            </a:r>
            <a:r>
              <a:rPr lang="en-US" dirty="0">
                <a:latin typeface="Arial Black" panose="020B0A04020102020204" pitchFamily="34" charset="0"/>
              </a:rPr>
              <a:t>are the principal frequencies that appear at the output of a mixer circuit?</a:t>
            </a:r>
          </a:p>
        </p:txBody>
      </p:sp>
      <p:sp>
        <p:nvSpPr>
          <p:cNvPr id="3" name="Subtitle 2"/>
          <p:cNvSpPr>
            <a:spLocks noGrp="1"/>
          </p:cNvSpPr>
          <p:nvPr>
            <p:ph type="subTitle" idx="1"/>
          </p:nvPr>
        </p:nvSpPr>
        <p:spPr>
          <a:xfrm>
            <a:off x="838200" y="2057400"/>
            <a:ext cx="7315200" cy="4114800"/>
          </a:xfrm>
        </p:spPr>
        <p:txBody>
          <a:bodyPr/>
          <a:lstStyle/>
          <a:p>
            <a:r>
              <a:rPr lang="en-US" i="1" dirty="0"/>
              <a:t>A. Two and four times the original frequency</a:t>
            </a:r>
            <a:endParaRPr lang="en-US" dirty="0"/>
          </a:p>
          <a:p>
            <a:r>
              <a:rPr lang="en-US" i="1" dirty="0"/>
              <a:t>B. The sum, difference and square root of the input frequencies</a:t>
            </a:r>
            <a:endParaRPr lang="en-US" dirty="0"/>
          </a:p>
          <a:p>
            <a:r>
              <a:rPr lang="en-US" i="1" dirty="0"/>
              <a:t>C. The two input frequencies along with their sum and difference frequencies</a:t>
            </a:r>
            <a:endParaRPr lang="en-US" dirty="0"/>
          </a:p>
          <a:p>
            <a:r>
              <a:rPr lang="en-US" i="1" dirty="0"/>
              <a:t>D. 1.414 and 0.707 times the input frequency</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150</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3272698039"/>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E7E08  </a:t>
            </a:r>
            <a:r>
              <a:rPr lang="en-US" dirty="0" smtClean="0">
                <a:latin typeface="Arial Black" panose="020B0A04020102020204" pitchFamily="34" charset="0"/>
              </a:rPr>
              <a:t>  What </a:t>
            </a:r>
            <a:r>
              <a:rPr lang="en-US" dirty="0">
                <a:latin typeface="Arial Black" panose="020B0A04020102020204" pitchFamily="34" charset="0"/>
              </a:rPr>
              <a:t>are the principal frequencies that appear at the output of a mixer circuit?</a:t>
            </a:r>
          </a:p>
        </p:txBody>
      </p:sp>
      <p:sp>
        <p:nvSpPr>
          <p:cNvPr id="3" name="Subtitle 2"/>
          <p:cNvSpPr>
            <a:spLocks noGrp="1"/>
          </p:cNvSpPr>
          <p:nvPr>
            <p:ph type="subTitle" idx="1"/>
          </p:nvPr>
        </p:nvSpPr>
        <p:spPr>
          <a:xfrm>
            <a:off x="838200" y="2057400"/>
            <a:ext cx="7315200" cy="4114800"/>
          </a:xfrm>
        </p:spPr>
        <p:txBody>
          <a:bodyPr/>
          <a:lstStyle/>
          <a:p>
            <a:r>
              <a:rPr lang="en-US" i="1" dirty="0"/>
              <a:t>A. Two and four times the original frequency</a:t>
            </a:r>
            <a:endParaRPr lang="en-US" dirty="0"/>
          </a:p>
          <a:p>
            <a:r>
              <a:rPr lang="en-US" i="1" dirty="0"/>
              <a:t>B. The sum, difference and square root of the input frequencies</a:t>
            </a:r>
            <a:endParaRPr lang="en-US" dirty="0"/>
          </a:p>
          <a:p>
            <a:r>
              <a:rPr lang="en-US" sz="2800" b="1" i="1" dirty="0">
                <a:solidFill>
                  <a:srgbClr val="FFC000"/>
                </a:solidFill>
              </a:rPr>
              <a:t>C. The two input frequencies along with their sum and difference frequencies</a:t>
            </a:r>
            <a:endParaRPr lang="en-US" sz="2800" b="1" dirty="0">
              <a:solidFill>
                <a:srgbClr val="FFC000"/>
              </a:solidFill>
            </a:endParaRPr>
          </a:p>
          <a:p>
            <a:r>
              <a:rPr lang="en-US" i="1" dirty="0"/>
              <a:t>D. 1.414 and 0.707 times the input frequency</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151</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846760804"/>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E7E09  </a:t>
            </a:r>
            <a:r>
              <a:rPr lang="en-US" dirty="0" smtClean="0">
                <a:latin typeface="Arial Black" panose="020B0A04020102020204" pitchFamily="34" charset="0"/>
              </a:rPr>
              <a:t>  What </a:t>
            </a:r>
            <a:r>
              <a:rPr lang="en-US" dirty="0">
                <a:latin typeface="Arial Black" panose="020B0A04020102020204" pitchFamily="34" charset="0"/>
              </a:rPr>
              <a:t>occurs when an excessive amount of signal energy reaches a mixer circuit?</a:t>
            </a:r>
          </a:p>
        </p:txBody>
      </p:sp>
      <p:sp>
        <p:nvSpPr>
          <p:cNvPr id="3" name="Subtitle 2"/>
          <p:cNvSpPr>
            <a:spLocks noGrp="1"/>
          </p:cNvSpPr>
          <p:nvPr>
            <p:ph type="subTitle" idx="1"/>
          </p:nvPr>
        </p:nvSpPr>
        <p:spPr>
          <a:xfrm>
            <a:off x="1143000" y="2133600"/>
            <a:ext cx="7162800" cy="4038600"/>
          </a:xfrm>
        </p:spPr>
        <p:txBody>
          <a:bodyPr/>
          <a:lstStyle/>
          <a:p>
            <a:r>
              <a:rPr lang="en-US" i="1" dirty="0"/>
              <a:t>A. Spurious mixer products are generated</a:t>
            </a:r>
            <a:endParaRPr lang="en-US" dirty="0"/>
          </a:p>
          <a:p>
            <a:r>
              <a:rPr lang="en-US" i="1" dirty="0"/>
              <a:t>B. Mixer blanking occurs</a:t>
            </a:r>
            <a:endParaRPr lang="en-US" dirty="0"/>
          </a:p>
          <a:p>
            <a:r>
              <a:rPr lang="en-US" i="1" dirty="0"/>
              <a:t>C. Automatic limiting occurs</a:t>
            </a:r>
            <a:endParaRPr lang="en-US" dirty="0"/>
          </a:p>
          <a:p>
            <a:r>
              <a:rPr lang="en-US" i="1" dirty="0"/>
              <a:t>D. A beat frequency is generated</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152</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2310355393"/>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latin typeface="Arial Black" panose="020B0A04020102020204" pitchFamily="34" charset="0"/>
              </a:rPr>
              <a:t> </a:t>
            </a:r>
            <a:br>
              <a:rPr lang="en-US" dirty="0" smtClean="0">
                <a:latin typeface="Arial Black" panose="020B0A04020102020204" pitchFamily="34" charset="0"/>
              </a:rPr>
            </a:br>
            <a:r>
              <a:rPr lang="en-US" dirty="0" smtClean="0">
                <a:latin typeface="Arial Black" panose="020B0A04020102020204" pitchFamily="34" charset="0"/>
              </a:rPr>
              <a:t>E7E09    What occurs when an excessive amount of signal energy reaches a mixer circuit?</a:t>
            </a:r>
            <a:endParaRPr lang="en-US" dirty="0">
              <a:latin typeface="Arial Black" panose="020B0A04020102020204" pitchFamily="34" charset="0"/>
            </a:endParaRPr>
          </a:p>
        </p:txBody>
      </p:sp>
      <p:sp>
        <p:nvSpPr>
          <p:cNvPr id="3" name="Subtitle 2"/>
          <p:cNvSpPr>
            <a:spLocks noGrp="1"/>
          </p:cNvSpPr>
          <p:nvPr>
            <p:ph type="subTitle" idx="1"/>
          </p:nvPr>
        </p:nvSpPr>
        <p:spPr>
          <a:xfrm>
            <a:off x="1143000" y="2133600"/>
            <a:ext cx="7543800" cy="4038600"/>
          </a:xfrm>
        </p:spPr>
        <p:txBody>
          <a:bodyPr/>
          <a:lstStyle/>
          <a:p>
            <a:r>
              <a:rPr lang="en-US" sz="2800" b="1" i="1" dirty="0">
                <a:solidFill>
                  <a:srgbClr val="FFC000"/>
                </a:solidFill>
              </a:rPr>
              <a:t>A. Spurious mixer products are generated</a:t>
            </a:r>
            <a:endParaRPr lang="en-US" sz="2800" b="1" dirty="0">
              <a:solidFill>
                <a:srgbClr val="FFC000"/>
              </a:solidFill>
            </a:endParaRPr>
          </a:p>
          <a:p>
            <a:r>
              <a:rPr lang="en-US" i="1" dirty="0"/>
              <a:t>B. Mixer blanking occurs</a:t>
            </a:r>
            <a:endParaRPr lang="en-US" dirty="0"/>
          </a:p>
          <a:p>
            <a:r>
              <a:rPr lang="en-US" i="1" dirty="0"/>
              <a:t>C. Automatic limiting occurs</a:t>
            </a:r>
            <a:endParaRPr lang="en-US" dirty="0"/>
          </a:p>
          <a:p>
            <a:r>
              <a:rPr lang="en-US" i="1" dirty="0"/>
              <a:t>D. A beat frequency is generated</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153</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3568936825"/>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a:latin typeface="Arial Black" panose="020B0A04020102020204" pitchFamily="34" charset="0"/>
              </a:rPr>
              <a:t> </a:t>
            </a:r>
            <a:r>
              <a:rPr lang="en-US" dirty="0">
                <a:latin typeface="Arial Black" panose="020B0A04020102020204" pitchFamily="34" charset="0"/>
              </a:rPr>
              <a:t/>
            </a:r>
            <a:br>
              <a:rPr lang="en-US" dirty="0">
                <a:latin typeface="Arial Black" panose="020B0A04020102020204" pitchFamily="34" charset="0"/>
              </a:rPr>
            </a:br>
            <a:r>
              <a:rPr lang="en-US" dirty="0">
                <a:latin typeface="Arial Black" panose="020B0A04020102020204" pitchFamily="34" charset="0"/>
              </a:rPr>
              <a:t>E7E10  </a:t>
            </a:r>
            <a:r>
              <a:rPr lang="en-US" dirty="0" smtClean="0">
                <a:latin typeface="Arial Black" panose="020B0A04020102020204" pitchFamily="34" charset="0"/>
              </a:rPr>
              <a:t>  How </a:t>
            </a:r>
            <a:r>
              <a:rPr lang="en-US" dirty="0">
                <a:latin typeface="Arial Black" panose="020B0A04020102020204" pitchFamily="34" charset="0"/>
              </a:rPr>
              <a:t>does a diode detector function?</a:t>
            </a:r>
          </a:p>
        </p:txBody>
      </p:sp>
      <p:sp>
        <p:nvSpPr>
          <p:cNvPr id="3" name="Subtitle 2"/>
          <p:cNvSpPr>
            <a:spLocks noGrp="1"/>
          </p:cNvSpPr>
          <p:nvPr>
            <p:ph type="subTitle" idx="1"/>
          </p:nvPr>
        </p:nvSpPr>
        <p:spPr>
          <a:xfrm>
            <a:off x="914400" y="1524000"/>
            <a:ext cx="7772400" cy="4267200"/>
          </a:xfrm>
        </p:spPr>
        <p:txBody>
          <a:bodyPr/>
          <a:lstStyle/>
          <a:p>
            <a:r>
              <a:rPr lang="en-US" i="1" dirty="0"/>
              <a:t>A. By rectification and filtering of RF signals</a:t>
            </a:r>
            <a:endParaRPr lang="en-US" dirty="0"/>
          </a:p>
          <a:p>
            <a:r>
              <a:rPr lang="en-US" i="1" dirty="0"/>
              <a:t>B. By breakdown of the </a:t>
            </a:r>
            <a:r>
              <a:rPr lang="en-US" i="1" dirty="0" err="1"/>
              <a:t>Zener</a:t>
            </a:r>
            <a:r>
              <a:rPr lang="en-US" i="1" dirty="0"/>
              <a:t> voltage</a:t>
            </a:r>
            <a:endParaRPr lang="en-US" dirty="0"/>
          </a:p>
          <a:p>
            <a:r>
              <a:rPr lang="en-US" i="1" dirty="0"/>
              <a:t>C. By mixing signals with noise in the transition region of the diode</a:t>
            </a:r>
            <a:endParaRPr lang="en-US" dirty="0"/>
          </a:p>
          <a:p>
            <a:r>
              <a:rPr lang="en-US" i="1" dirty="0"/>
              <a:t>D. By sensing the change of reactance in the diode with respect to frequency</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154</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532096614"/>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a:latin typeface="Arial Black" panose="020B0A04020102020204" pitchFamily="34" charset="0"/>
              </a:rPr>
              <a:t> </a:t>
            </a:r>
            <a:r>
              <a:rPr lang="en-US" dirty="0">
                <a:latin typeface="Arial Black" panose="020B0A04020102020204" pitchFamily="34" charset="0"/>
              </a:rPr>
              <a:t/>
            </a:r>
            <a:br>
              <a:rPr lang="en-US" dirty="0">
                <a:latin typeface="Arial Black" panose="020B0A04020102020204" pitchFamily="34" charset="0"/>
              </a:rPr>
            </a:br>
            <a:r>
              <a:rPr lang="en-US" dirty="0">
                <a:latin typeface="Arial Black" panose="020B0A04020102020204" pitchFamily="34" charset="0"/>
              </a:rPr>
              <a:t>E7E10  </a:t>
            </a:r>
            <a:r>
              <a:rPr lang="en-US" dirty="0" smtClean="0">
                <a:latin typeface="Arial Black" panose="020B0A04020102020204" pitchFamily="34" charset="0"/>
              </a:rPr>
              <a:t>  How </a:t>
            </a:r>
            <a:r>
              <a:rPr lang="en-US" dirty="0">
                <a:latin typeface="Arial Black" panose="020B0A04020102020204" pitchFamily="34" charset="0"/>
              </a:rPr>
              <a:t>does a diode detector function?</a:t>
            </a:r>
          </a:p>
        </p:txBody>
      </p:sp>
      <p:sp>
        <p:nvSpPr>
          <p:cNvPr id="3" name="Subtitle 2"/>
          <p:cNvSpPr>
            <a:spLocks noGrp="1"/>
          </p:cNvSpPr>
          <p:nvPr>
            <p:ph type="subTitle" idx="1"/>
          </p:nvPr>
        </p:nvSpPr>
        <p:spPr>
          <a:xfrm>
            <a:off x="914400" y="1524000"/>
            <a:ext cx="7772400" cy="4267200"/>
          </a:xfrm>
        </p:spPr>
        <p:txBody>
          <a:bodyPr/>
          <a:lstStyle/>
          <a:p>
            <a:r>
              <a:rPr lang="en-US" sz="2800" b="1" i="1" dirty="0">
                <a:solidFill>
                  <a:srgbClr val="FFC000"/>
                </a:solidFill>
              </a:rPr>
              <a:t>A. By rectification and filtering of RF signals</a:t>
            </a:r>
            <a:endParaRPr lang="en-US" sz="2800" b="1" dirty="0">
              <a:solidFill>
                <a:srgbClr val="FFC000"/>
              </a:solidFill>
            </a:endParaRPr>
          </a:p>
          <a:p>
            <a:r>
              <a:rPr lang="en-US" i="1" dirty="0"/>
              <a:t>B. By breakdown of the </a:t>
            </a:r>
            <a:r>
              <a:rPr lang="en-US" i="1" dirty="0" err="1"/>
              <a:t>Zener</a:t>
            </a:r>
            <a:r>
              <a:rPr lang="en-US" i="1" dirty="0"/>
              <a:t> voltage</a:t>
            </a:r>
            <a:endParaRPr lang="en-US" dirty="0"/>
          </a:p>
          <a:p>
            <a:r>
              <a:rPr lang="en-US" i="1" dirty="0"/>
              <a:t>C. By mixing signals with noise in the transition region of the diode</a:t>
            </a:r>
            <a:endParaRPr lang="en-US" dirty="0"/>
          </a:p>
          <a:p>
            <a:r>
              <a:rPr lang="en-US" i="1" dirty="0"/>
              <a:t>D. By sensing the change of reactance in the diode with respect to frequency</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155</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4553" y="4191000"/>
            <a:ext cx="5267325" cy="2288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228600" y="4979479"/>
            <a:ext cx="2819400" cy="1477328"/>
          </a:xfrm>
          <a:prstGeom prst="rect">
            <a:avLst/>
          </a:prstGeom>
        </p:spPr>
        <p:txBody>
          <a:bodyPr wrap="square">
            <a:spAutoFit/>
          </a:bodyPr>
          <a:lstStyle/>
          <a:p>
            <a:r>
              <a:rPr lang="en-US" altLang="en-US" sz="1600" b="1" dirty="0">
                <a:solidFill>
                  <a:srgbClr val="FFC000"/>
                </a:solidFill>
              </a:rPr>
              <a:t> </a:t>
            </a:r>
            <a:r>
              <a:rPr lang="en-US" altLang="en-US" dirty="0">
                <a:solidFill>
                  <a:srgbClr val="FFC000"/>
                </a:solidFill>
                <a:latin typeface="Verdana" pitchFamily="34" charset="0"/>
              </a:rPr>
              <a:t>Since a </a:t>
            </a:r>
            <a:r>
              <a:rPr lang="en-US" altLang="en-US" b="1" i="1" dirty="0">
                <a:solidFill>
                  <a:srgbClr val="FFC000"/>
                </a:solidFill>
                <a:latin typeface="Verdana" pitchFamily="34" charset="0"/>
              </a:rPr>
              <a:t>diode </a:t>
            </a:r>
            <a:r>
              <a:rPr lang="en-US" altLang="en-US" dirty="0">
                <a:solidFill>
                  <a:srgbClr val="FFC000"/>
                </a:solidFill>
                <a:latin typeface="Verdana" pitchFamily="34" charset="0"/>
              </a:rPr>
              <a:t>only conducts for half of the AC signal, it </a:t>
            </a:r>
            <a:r>
              <a:rPr lang="en-US" altLang="en-US" b="1" i="1" dirty="0">
                <a:solidFill>
                  <a:srgbClr val="FFC000"/>
                </a:solidFill>
                <a:latin typeface="Verdana" pitchFamily="34" charset="0"/>
              </a:rPr>
              <a:t>may be used as a rectifier</a:t>
            </a:r>
            <a:endParaRPr lang="en-US" dirty="0">
              <a:solidFill>
                <a:srgbClr val="FFC000"/>
              </a:solidFill>
            </a:endParaRPr>
          </a:p>
        </p:txBody>
      </p:sp>
    </p:spTree>
    <p:extLst>
      <p:ext uri="{BB962C8B-B14F-4D97-AF65-F5344CB8AC3E}">
        <p14:creationId xmlns:p14="http://schemas.microsoft.com/office/powerpoint/2010/main" val="2500900147"/>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E7E11  </a:t>
            </a:r>
            <a:r>
              <a:rPr lang="en-US" dirty="0" smtClean="0">
                <a:latin typeface="Arial Black" panose="020B0A04020102020204" pitchFamily="34" charset="0"/>
              </a:rPr>
              <a:t>  Which type </a:t>
            </a:r>
            <a:r>
              <a:rPr lang="en-US" dirty="0">
                <a:latin typeface="Arial Black" panose="020B0A04020102020204" pitchFamily="34" charset="0"/>
              </a:rPr>
              <a:t>of detector is </a:t>
            </a:r>
            <a:r>
              <a:rPr lang="en-US" dirty="0" smtClean="0">
                <a:latin typeface="Arial Black" panose="020B0A04020102020204" pitchFamily="34" charset="0"/>
              </a:rPr>
              <a:t>used </a:t>
            </a:r>
            <a:r>
              <a:rPr lang="en-US" dirty="0">
                <a:latin typeface="Arial Black" panose="020B0A04020102020204" pitchFamily="34" charset="0"/>
              </a:rPr>
              <a:t>for demodulating SSB signals?</a:t>
            </a:r>
          </a:p>
        </p:txBody>
      </p:sp>
      <p:sp>
        <p:nvSpPr>
          <p:cNvPr id="3" name="Subtitle 2"/>
          <p:cNvSpPr>
            <a:spLocks noGrp="1"/>
          </p:cNvSpPr>
          <p:nvPr>
            <p:ph type="subTitle" idx="1"/>
          </p:nvPr>
        </p:nvSpPr>
        <p:spPr/>
        <p:txBody>
          <a:bodyPr/>
          <a:lstStyle/>
          <a:p>
            <a:r>
              <a:rPr lang="en-US" i="1" dirty="0"/>
              <a:t>A. Discriminator</a:t>
            </a:r>
            <a:endParaRPr lang="en-US" dirty="0"/>
          </a:p>
          <a:p>
            <a:r>
              <a:rPr lang="en-US" i="1" dirty="0"/>
              <a:t>B. Phase detector</a:t>
            </a:r>
            <a:endParaRPr lang="en-US" dirty="0"/>
          </a:p>
          <a:p>
            <a:r>
              <a:rPr lang="en-US" i="1" dirty="0"/>
              <a:t>C. Product detector</a:t>
            </a:r>
            <a:endParaRPr lang="en-US" dirty="0"/>
          </a:p>
          <a:p>
            <a:r>
              <a:rPr lang="en-US" i="1" dirty="0"/>
              <a:t>D. Phase comparator</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156</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3395537419"/>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E7E11    Which type of detector is used for demodulating SSB signals?</a:t>
            </a:r>
            <a:endParaRPr lang="en-US" dirty="0"/>
          </a:p>
        </p:txBody>
      </p:sp>
      <p:sp>
        <p:nvSpPr>
          <p:cNvPr id="3" name="Subtitle 2"/>
          <p:cNvSpPr>
            <a:spLocks noGrp="1"/>
          </p:cNvSpPr>
          <p:nvPr>
            <p:ph type="subTitle" idx="1"/>
          </p:nvPr>
        </p:nvSpPr>
        <p:spPr/>
        <p:txBody>
          <a:bodyPr/>
          <a:lstStyle/>
          <a:p>
            <a:r>
              <a:rPr lang="en-US" i="1" dirty="0"/>
              <a:t>A. Discriminator</a:t>
            </a:r>
            <a:endParaRPr lang="en-US" dirty="0"/>
          </a:p>
          <a:p>
            <a:r>
              <a:rPr lang="en-US" i="1" dirty="0"/>
              <a:t>B. Phase detector</a:t>
            </a:r>
            <a:endParaRPr lang="en-US" dirty="0"/>
          </a:p>
          <a:p>
            <a:r>
              <a:rPr lang="en-US" sz="2800" b="1" i="1" dirty="0">
                <a:solidFill>
                  <a:srgbClr val="FFC000"/>
                </a:solidFill>
              </a:rPr>
              <a:t>C. Product detector</a:t>
            </a:r>
            <a:endParaRPr lang="en-US" sz="2800" b="1" dirty="0">
              <a:solidFill>
                <a:srgbClr val="FFC000"/>
              </a:solidFill>
            </a:endParaRPr>
          </a:p>
          <a:p>
            <a:r>
              <a:rPr lang="en-US" i="1" dirty="0"/>
              <a:t>D. Phase comparator</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157</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3519588001"/>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E7E12  </a:t>
            </a:r>
            <a:r>
              <a:rPr lang="en-US" dirty="0" smtClean="0">
                <a:latin typeface="Arial Black" panose="020B0A04020102020204" pitchFamily="34" charset="0"/>
              </a:rPr>
              <a:t>  What </a:t>
            </a:r>
            <a:r>
              <a:rPr lang="en-US" dirty="0">
                <a:latin typeface="Arial Black" panose="020B0A04020102020204" pitchFamily="34" charset="0"/>
              </a:rPr>
              <a:t>is a frequency discriminator stage in a FM receiver?</a:t>
            </a:r>
          </a:p>
        </p:txBody>
      </p:sp>
      <p:sp>
        <p:nvSpPr>
          <p:cNvPr id="3" name="Subtitle 2"/>
          <p:cNvSpPr>
            <a:spLocks noGrp="1"/>
          </p:cNvSpPr>
          <p:nvPr>
            <p:ph type="subTitle" idx="1"/>
          </p:nvPr>
        </p:nvSpPr>
        <p:spPr>
          <a:xfrm>
            <a:off x="1371600" y="1524000"/>
            <a:ext cx="6400800" cy="3657600"/>
          </a:xfrm>
        </p:spPr>
        <p:txBody>
          <a:bodyPr/>
          <a:lstStyle/>
          <a:p>
            <a:r>
              <a:rPr lang="en-US" i="1" dirty="0"/>
              <a:t>A. An FM generator circuit</a:t>
            </a:r>
            <a:endParaRPr lang="en-US" dirty="0"/>
          </a:p>
          <a:p>
            <a:r>
              <a:rPr lang="en-US" i="1" dirty="0"/>
              <a:t>B. A circuit for filtering two closely adjacent signals</a:t>
            </a:r>
            <a:endParaRPr lang="en-US" dirty="0"/>
          </a:p>
          <a:p>
            <a:r>
              <a:rPr lang="en-US" i="1" dirty="0"/>
              <a:t>C. An automatic band-switching circuit</a:t>
            </a:r>
            <a:endParaRPr lang="en-US" dirty="0"/>
          </a:p>
          <a:p>
            <a:r>
              <a:rPr lang="en-US" i="1" dirty="0"/>
              <a:t>D. A circuit for detecting FM signals</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158</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3347863050"/>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E7E12  </a:t>
            </a:r>
            <a:r>
              <a:rPr lang="en-US" dirty="0" smtClean="0">
                <a:latin typeface="Arial Black" panose="020B0A04020102020204" pitchFamily="34" charset="0"/>
              </a:rPr>
              <a:t>  What </a:t>
            </a:r>
            <a:r>
              <a:rPr lang="en-US" dirty="0">
                <a:latin typeface="Arial Black" panose="020B0A04020102020204" pitchFamily="34" charset="0"/>
              </a:rPr>
              <a:t>is a frequency discriminator stage in a FM receiver?</a:t>
            </a:r>
          </a:p>
        </p:txBody>
      </p:sp>
      <p:sp>
        <p:nvSpPr>
          <p:cNvPr id="4" name="Slide Number Placeholder 3"/>
          <p:cNvSpPr>
            <a:spLocks noGrp="1"/>
          </p:cNvSpPr>
          <p:nvPr>
            <p:ph type="sldNum" sz="quarter" idx="12"/>
          </p:nvPr>
        </p:nvSpPr>
        <p:spPr/>
        <p:txBody>
          <a:bodyPr/>
          <a:lstStyle/>
          <a:p>
            <a:fld id="{5A2483EB-AB9C-40AC-9AA1-C2AD9590A9DB}" type="slidenum">
              <a:rPr lang="en-US" smtClean="0"/>
              <a:t>159</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pic>
        <p:nvPicPr>
          <p:cNvPr id="1433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65" r="5760"/>
          <a:stretch/>
        </p:blipFill>
        <p:spPr bwMode="auto">
          <a:xfrm>
            <a:off x="-1" y="3962400"/>
            <a:ext cx="8986267" cy="2918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Subtitle 2"/>
          <p:cNvSpPr>
            <a:spLocks noGrp="1"/>
          </p:cNvSpPr>
          <p:nvPr>
            <p:ph type="subTitle" idx="1"/>
          </p:nvPr>
        </p:nvSpPr>
        <p:spPr>
          <a:xfrm>
            <a:off x="1371600" y="1524000"/>
            <a:ext cx="6400800" cy="3657600"/>
          </a:xfrm>
        </p:spPr>
        <p:txBody>
          <a:bodyPr/>
          <a:lstStyle/>
          <a:p>
            <a:r>
              <a:rPr lang="en-US" i="1" dirty="0"/>
              <a:t>A. An FM generator circuit</a:t>
            </a:r>
            <a:endParaRPr lang="en-US" dirty="0"/>
          </a:p>
          <a:p>
            <a:r>
              <a:rPr lang="en-US" i="1" dirty="0"/>
              <a:t>B. A circuit for filtering two closely adjacent signals</a:t>
            </a:r>
            <a:endParaRPr lang="en-US" dirty="0"/>
          </a:p>
          <a:p>
            <a:r>
              <a:rPr lang="en-US" i="1" dirty="0"/>
              <a:t>C. An automatic band-switching circuit</a:t>
            </a:r>
            <a:endParaRPr lang="en-US" dirty="0"/>
          </a:p>
          <a:p>
            <a:r>
              <a:rPr lang="en-US" sz="2800" b="1" i="1" dirty="0">
                <a:solidFill>
                  <a:srgbClr val="FFC000"/>
                </a:solidFill>
              </a:rPr>
              <a:t>D. A circuit for detecting FM signals</a:t>
            </a:r>
            <a:endParaRPr lang="en-US" sz="2800" b="1" dirty="0">
              <a:solidFill>
                <a:srgbClr val="FFC000"/>
              </a:solidFill>
            </a:endParaRPr>
          </a:p>
        </p:txBody>
      </p:sp>
    </p:spTree>
    <p:extLst>
      <p:ext uri="{BB962C8B-B14F-4D97-AF65-F5344CB8AC3E}">
        <p14:creationId xmlns:p14="http://schemas.microsoft.com/office/powerpoint/2010/main" val="12360080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a:latin typeface="Arial Black" panose="020B0A04020102020204" pitchFamily="34" charset="0"/>
              </a:rPr>
              <a:t> </a:t>
            </a:r>
            <a:r>
              <a:rPr lang="en-US" dirty="0">
                <a:latin typeface="Arial Black" panose="020B0A04020102020204" pitchFamily="34" charset="0"/>
              </a:rPr>
              <a:t/>
            </a:r>
            <a:br>
              <a:rPr lang="en-US" dirty="0">
                <a:latin typeface="Arial Black" panose="020B0A04020102020204" pitchFamily="34" charset="0"/>
              </a:rPr>
            </a:br>
            <a:r>
              <a:rPr lang="en-US" dirty="0">
                <a:latin typeface="Arial Black" panose="020B0A04020102020204" pitchFamily="34" charset="0"/>
              </a:rPr>
              <a:t>E7A06  </a:t>
            </a:r>
            <a:r>
              <a:rPr lang="en-US" dirty="0" smtClean="0">
                <a:latin typeface="Arial Black" panose="020B0A04020102020204" pitchFamily="34" charset="0"/>
              </a:rPr>
              <a:t>  What </a:t>
            </a:r>
            <a:r>
              <a:rPr lang="en-US" dirty="0">
                <a:latin typeface="Arial Black" panose="020B0A04020102020204" pitchFamily="34" charset="0"/>
              </a:rPr>
              <a:t>is a characteristic of a </a:t>
            </a:r>
            <a:r>
              <a:rPr lang="en-US" dirty="0" err="1">
                <a:latin typeface="Arial Black" panose="020B0A04020102020204" pitchFamily="34" charset="0"/>
              </a:rPr>
              <a:t>monostable</a:t>
            </a:r>
            <a:r>
              <a:rPr lang="en-US" dirty="0">
                <a:latin typeface="Arial Black" panose="020B0A04020102020204" pitchFamily="34" charset="0"/>
              </a:rPr>
              <a:t> </a:t>
            </a:r>
            <a:r>
              <a:rPr lang="en-US" dirty="0" err="1">
                <a:latin typeface="Arial Black" panose="020B0A04020102020204" pitchFamily="34" charset="0"/>
              </a:rPr>
              <a:t>multivibrator</a:t>
            </a:r>
            <a:r>
              <a:rPr lang="en-US" dirty="0">
                <a:latin typeface="Arial Black" panose="020B0A04020102020204" pitchFamily="34" charset="0"/>
              </a:rPr>
              <a:t>?</a:t>
            </a:r>
          </a:p>
        </p:txBody>
      </p:sp>
      <p:sp>
        <p:nvSpPr>
          <p:cNvPr id="3" name="Subtitle 2"/>
          <p:cNvSpPr>
            <a:spLocks noGrp="1"/>
          </p:cNvSpPr>
          <p:nvPr>
            <p:ph type="subTitle" idx="1"/>
          </p:nvPr>
        </p:nvSpPr>
        <p:spPr>
          <a:xfrm>
            <a:off x="990600" y="1905000"/>
            <a:ext cx="7239000" cy="4267200"/>
          </a:xfrm>
        </p:spPr>
        <p:txBody>
          <a:bodyPr>
            <a:normAutofit/>
          </a:bodyPr>
          <a:lstStyle/>
          <a:p>
            <a:r>
              <a:rPr lang="en-US" sz="2800" b="1" i="1" dirty="0">
                <a:solidFill>
                  <a:srgbClr val="FFC000"/>
                </a:solidFill>
              </a:rPr>
              <a:t>A. It switches momentarily to the opposite binary state and then </a:t>
            </a:r>
            <a:r>
              <a:rPr lang="en-US" sz="2800" b="1" i="1" dirty="0" smtClean="0">
                <a:solidFill>
                  <a:srgbClr val="FFC000"/>
                </a:solidFill>
              </a:rPr>
              <a:t>returns, to its original state after </a:t>
            </a:r>
            <a:r>
              <a:rPr lang="en-US" sz="2800" b="1" i="1" dirty="0">
                <a:solidFill>
                  <a:srgbClr val="FFC000"/>
                </a:solidFill>
              </a:rPr>
              <a:t>a set time</a:t>
            </a:r>
            <a:r>
              <a:rPr lang="en-US" sz="2800" b="1" i="1" dirty="0" smtClean="0">
                <a:solidFill>
                  <a:srgbClr val="FFC000"/>
                </a:solidFill>
              </a:rPr>
              <a:t>,</a:t>
            </a:r>
            <a:endParaRPr lang="en-US" sz="2800" b="1" dirty="0">
              <a:solidFill>
                <a:srgbClr val="FFC000"/>
              </a:solidFill>
            </a:endParaRPr>
          </a:p>
          <a:p>
            <a:r>
              <a:rPr lang="en-US" i="1" dirty="0"/>
              <a:t>B. It </a:t>
            </a:r>
            <a:r>
              <a:rPr lang="en-US" i="1" dirty="0" smtClean="0"/>
              <a:t>produces </a:t>
            </a:r>
            <a:r>
              <a:rPr lang="en-US" i="1" dirty="0"/>
              <a:t>a continuous square wave oscillating between 1 and 0</a:t>
            </a:r>
            <a:endParaRPr lang="en-US" dirty="0"/>
          </a:p>
          <a:p>
            <a:r>
              <a:rPr lang="en-US" i="1" dirty="0"/>
              <a:t>C. It stores one bit of data in either a 0 or 1 state</a:t>
            </a:r>
            <a:endParaRPr lang="en-US" dirty="0"/>
          </a:p>
          <a:p>
            <a:r>
              <a:rPr lang="en-US" i="1" dirty="0"/>
              <a:t>D. It maintains a constant output voltage, regardless of variations in the input voltage</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16</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3713915882"/>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E7F </a:t>
            </a:r>
            <a:r>
              <a:rPr lang="en-US" dirty="0">
                <a:latin typeface="Arial Black" panose="020B0A04020102020204" pitchFamily="34" charset="0"/>
              </a:rPr>
              <a:t>DSP filtering and other operations;</a:t>
            </a:r>
          </a:p>
        </p:txBody>
      </p:sp>
      <p:sp>
        <p:nvSpPr>
          <p:cNvPr id="3" name="Subtitle 2"/>
          <p:cNvSpPr>
            <a:spLocks noGrp="1"/>
          </p:cNvSpPr>
          <p:nvPr>
            <p:ph type="subTitle" idx="1"/>
          </p:nvPr>
        </p:nvSpPr>
        <p:spPr/>
        <p:txBody>
          <a:bodyPr/>
          <a:lstStyle/>
          <a:p>
            <a:r>
              <a:rPr lang="en-US" dirty="0" smtClean="0"/>
              <a:t>Software </a:t>
            </a:r>
            <a:r>
              <a:rPr lang="en-US" dirty="0"/>
              <a:t>Defined Radio Fundamentals; DSP modulation and demodulation</a:t>
            </a:r>
          </a:p>
        </p:txBody>
      </p:sp>
      <p:sp>
        <p:nvSpPr>
          <p:cNvPr id="4" name="Slide Number Placeholder 3"/>
          <p:cNvSpPr>
            <a:spLocks noGrp="1"/>
          </p:cNvSpPr>
          <p:nvPr>
            <p:ph type="sldNum" sz="quarter" idx="12"/>
          </p:nvPr>
        </p:nvSpPr>
        <p:spPr/>
        <p:txBody>
          <a:bodyPr/>
          <a:lstStyle/>
          <a:p>
            <a:fld id="{5A2483EB-AB9C-40AC-9AA1-C2AD9590A9DB}" type="slidenum">
              <a:rPr lang="en-US" smtClean="0"/>
              <a:t>160</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303265500"/>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E7F01    What </a:t>
            </a:r>
            <a:r>
              <a:rPr lang="en-US" dirty="0">
                <a:latin typeface="Arial Black" panose="020B0A04020102020204" pitchFamily="34" charset="0"/>
              </a:rPr>
              <a:t>is meant by direct digital conversion as applied to software defined radios?</a:t>
            </a:r>
          </a:p>
        </p:txBody>
      </p:sp>
      <p:sp>
        <p:nvSpPr>
          <p:cNvPr id="3" name="Subtitle 2"/>
          <p:cNvSpPr>
            <a:spLocks noGrp="1"/>
          </p:cNvSpPr>
          <p:nvPr>
            <p:ph type="subTitle" idx="1"/>
          </p:nvPr>
        </p:nvSpPr>
        <p:spPr>
          <a:xfrm>
            <a:off x="990600" y="1752600"/>
            <a:ext cx="7010400" cy="4419600"/>
          </a:xfrm>
        </p:spPr>
        <p:txBody>
          <a:bodyPr>
            <a:normAutofit/>
          </a:bodyPr>
          <a:lstStyle/>
          <a:p>
            <a:endParaRPr lang="en-US" i="1" dirty="0" smtClean="0"/>
          </a:p>
          <a:p>
            <a:r>
              <a:rPr lang="en-US" i="1" dirty="0" smtClean="0"/>
              <a:t>A</a:t>
            </a:r>
            <a:r>
              <a:rPr lang="en-US" i="1" dirty="0"/>
              <a:t>. Software is converted from source code to object code during operation of the receiver</a:t>
            </a:r>
          </a:p>
          <a:p>
            <a:r>
              <a:rPr lang="en-US" i="1" dirty="0"/>
              <a:t>B. Incoming RF is converted to a control voltage for a voltage controlled oscillator</a:t>
            </a:r>
          </a:p>
          <a:p>
            <a:r>
              <a:rPr lang="en-US" i="1" dirty="0"/>
              <a:t>C. Incoming RF is digitized by an analog-to-digital converter without being mixed with a local oscillator signal</a:t>
            </a:r>
          </a:p>
          <a:p>
            <a:r>
              <a:rPr lang="en-US" i="1" dirty="0"/>
              <a:t>D. A switching mixer is used to generate I and Q signals directly from the RF </a:t>
            </a:r>
            <a:r>
              <a:rPr lang="en-US" i="1" dirty="0" smtClean="0"/>
              <a:t>input</a:t>
            </a:r>
            <a:endParaRPr lang="en-US" i="1" dirty="0"/>
          </a:p>
        </p:txBody>
      </p:sp>
      <p:sp>
        <p:nvSpPr>
          <p:cNvPr id="4" name="Slide Number Placeholder 3"/>
          <p:cNvSpPr>
            <a:spLocks noGrp="1"/>
          </p:cNvSpPr>
          <p:nvPr>
            <p:ph type="sldNum" sz="quarter" idx="12"/>
          </p:nvPr>
        </p:nvSpPr>
        <p:spPr/>
        <p:txBody>
          <a:bodyPr/>
          <a:lstStyle/>
          <a:p>
            <a:fld id="{5A2483EB-AB9C-40AC-9AA1-C2AD9590A9DB}" type="slidenum">
              <a:rPr lang="en-US" smtClean="0"/>
              <a:t>161</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2862416916"/>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E7F01    What </a:t>
            </a:r>
            <a:r>
              <a:rPr lang="en-US" dirty="0">
                <a:latin typeface="Arial Black" panose="020B0A04020102020204" pitchFamily="34" charset="0"/>
              </a:rPr>
              <a:t>is meant by direct digital conversion as applied to software defined radios?</a:t>
            </a:r>
          </a:p>
        </p:txBody>
      </p:sp>
      <p:sp>
        <p:nvSpPr>
          <p:cNvPr id="3" name="Subtitle 2"/>
          <p:cNvSpPr>
            <a:spLocks noGrp="1"/>
          </p:cNvSpPr>
          <p:nvPr>
            <p:ph type="subTitle" idx="1"/>
          </p:nvPr>
        </p:nvSpPr>
        <p:spPr>
          <a:xfrm>
            <a:off x="990600" y="1752600"/>
            <a:ext cx="7010400" cy="4419600"/>
          </a:xfrm>
        </p:spPr>
        <p:txBody>
          <a:bodyPr>
            <a:normAutofit lnSpcReduction="10000"/>
          </a:bodyPr>
          <a:lstStyle/>
          <a:p>
            <a:endParaRPr lang="en-US" i="1" dirty="0" smtClean="0"/>
          </a:p>
          <a:p>
            <a:r>
              <a:rPr lang="en-US" i="1" dirty="0" smtClean="0"/>
              <a:t>A</a:t>
            </a:r>
            <a:r>
              <a:rPr lang="en-US" i="1" dirty="0"/>
              <a:t>. Software is converted from source code to object code during operation of the receiver</a:t>
            </a:r>
          </a:p>
          <a:p>
            <a:r>
              <a:rPr lang="en-US" i="1" dirty="0"/>
              <a:t>B. Incoming RF is converted to a control voltage for a voltage controlled oscillator</a:t>
            </a:r>
          </a:p>
          <a:p>
            <a:r>
              <a:rPr lang="en-US" sz="2800" b="1" i="1" dirty="0">
                <a:solidFill>
                  <a:srgbClr val="FFC000"/>
                </a:solidFill>
              </a:rPr>
              <a:t>C. Incoming RF is digitized by an analog-to-digital converter without being mixed with a local oscillator signal</a:t>
            </a:r>
          </a:p>
          <a:p>
            <a:r>
              <a:rPr lang="en-US" i="1" dirty="0"/>
              <a:t>D. A switching mixer is used to generate I and Q signals directly from the RF </a:t>
            </a:r>
            <a:r>
              <a:rPr lang="en-US" i="1" dirty="0" smtClean="0"/>
              <a:t>input</a:t>
            </a:r>
            <a:endParaRPr lang="en-US" i="1" dirty="0"/>
          </a:p>
        </p:txBody>
      </p:sp>
      <p:sp>
        <p:nvSpPr>
          <p:cNvPr id="4" name="Slide Number Placeholder 3"/>
          <p:cNvSpPr>
            <a:spLocks noGrp="1"/>
          </p:cNvSpPr>
          <p:nvPr>
            <p:ph type="sldNum" sz="quarter" idx="12"/>
          </p:nvPr>
        </p:nvSpPr>
        <p:spPr/>
        <p:txBody>
          <a:bodyPr/>
          <a:lstStyle/>
          <a:p>
            <a:fld id="{5A2483EB-AB9C-40AC-9AA1-C2AD9590A9DB}" type="slidenum">
              <a:rPr lang="en-US" smtClean="0"/>
              <a:t>162</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4283392190"/>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2133600"/>
          </a:xfrm>
        </p:spPr>
        <p:txBody>
          <a:bodyPr rtlCol="0">
            <a:normAutofit fontScale="90000"/>
          </a:bodyPr>
          <a:lstStyle/>
          <a:p>
            <a:pPr fontAlgn="auto">
              <a:spcAft>
                <a:spcPts val="0"/>
              </a:spcAft>
              <a:defRPr/>
            </a:pPr>
            <a:r>
              <a:rPr dirty="0">
                <a:latin typeface="Arial Black" panose="020B0A04020102020204" pitchFamily="34" charset="0"/>
              </a:rPr>
              <a:t> </a:t>
            </a:r>
            <a:br>
              <a:rPr dirty="0">
                <a:latin typeface="Arial Black" panose="020B0A04020102020204" pitchFamily="34" charset="0"/>
              </a:rPr>
            </a:br>
            <a:r>
              <a:rPr dirty="0" smtClean="0">
                <a:latin typeface="Arial Black" panose="020B0A04020102020204" pitchFamily="34" charset="0"/>
              </a:rPr>
              <a:t/>
            </a:r>
            <a:br>
              <a:rPr dirty="0" smtClean="0">
                <a:latin typeface="Arial Black" panose="020B0A04020102020204" pitchFamily="34" charset="0"/>
              </a:rPr>
            </a:br>
            <a:r>
              <a:rPr dirty="0" smtClean="0">
                <a:latin typeface="Arial Black" panose="020B0A04020102020204" pitchFamily="34" charset="0"/>
              </a:rPr>
              <a:t>E7F02    What </a:t>
            </a:r>
            <a:r>
              <a:rPr dirty="0">
                <a:latin typeface="Arial Black" panose="020B0A04020102020204" pitchFamily="34" charset="0"/>
              </a:rPr>
              <a:t>kind of digital signal processing audio filter </a:t>
            </a:r>
            <a:r>
              <a:rPr dirty="0" smtClean="0">
                <a:latin typeface="Arial Black" panose="020B0A04020102020204" pitchFamily="34" charset="0"/>
              </a:rPr>
              <a:t>is used </a:t>
            </a:r>
            <a:r>
              <a:rPr dirty="0">
                <a:latin typeface="Arial Black" panose="020B0A04020102020204" pitchFamily="34" charset="0"/>
              </a:rPr>
              <a:t>to remove unwanted noise from a received SSB signal?</a:t>
            </a:r>
            <a:br>
              <a:rPr dirty="0">
                <a:latin typeface="Arial Black" panose="020B0A04020102020204" pitchFamily="34" charset="0"/>
              </a:rPr>
            </a:br>
            <a:endParaRPr dirty="0">
              <a:latin typeface="Arial Black" panose="020B0A04020102020204" pitchFamily="34" charset="0"/>
            </a:endParaRPr>
          </a:p>
        </p:txBody>
      </p:sp>
      <p:sp>
        <p:nvSpPr>
          <p:cNvPr id="101379" name="Subtitle 2"/>
          <p:cNvSpPr>
            <a:spLocks noGrp="1"/>
          </p:cNvSpPr>
          <p:nvPr>
            <p:ph type="subTitle" idx="1"/>
          </p:nvPr>
        </p:nvSpPr>
        <p:spPr/>
        <p:txBody>
          <a:bodyPr/>
          <a:lstStyle/>
          <a:p>
            <a:r>
              <a:rPr altLang="en-US" i="1" smtClean="0">
                <a:solidFill>
                  <a:srgbClr val="0D0D0D"/>
                </a:solidFill>
              </a:rPr>
              <a:t>A. An adaptive filter</a:t>
            </a:r>
            <a:endParaRPr altLang="en-US" smtClean="0">
              <a:solidFill>
                <a:srgbClr val="0D0D0D"/>
              </a:solidFill>
            </a:endParaRPr>
          </a:p>
          <a:p>
            <a:r>
              <a:rPr altLang="en-US" i="1" smtClean="0">
                <a:solidFill>
                  <a:srgbClr val="0D0D0D"/>
                </a:solidFill>
              </a:rPr>
              <a:t>B. A crystal-lattice filter</a:t>
            </a:r>
            <a:endParaRPr altLang="en-US" smtClean="0">
              <a:solidFill>
                <a:srgbClr val="0D0D0D"/>
              </a:solidFill>
            </a:endParaRPr>
          </a:p>
          <a:p>
            <a:r>
              <a:rPr altLang="en-US" i="1" smtClean="0">
                <a:solidFill>
                  <a:srgbClr val="0D0D0D"/>
                </a:solidFill>
              </a:rPr>
              <a:t>C. A Hilbert-transform filter</a:t>
            </a:r>
            <a:endParaRPr altLang="en-US" smtClean="0">
              <a:solidFill>
                <a:srgbClr val="0D0D0D"/>
              </a:solidFill>
            </a:endParaRPr>
          </a:p>
          <a:p>
            <a:r>
              <a:rPr altLang="en-US" i="1" smtClean="0">
                <a:solidFill>
                  <a:srgbClr val="0D0D0D"/>
                </a:solidFill>
              </a:rPr>
              <a:t>D. A phase-inverting filter</a:t>
            </a:r>
            <a:endParaRPr altLang="en-US" smtClean="0">
              <a:solidFill>
                <a:srgbClr val="0D0D0D"/>
              </a:solidFill>
            </a:endParaRPr>
          </a:p>
        </p:txBody>
      </p:sp>
      <p:sp>
        <p:nvSpPr>
          <p:cNvPr id="4" name="Slide Number Placeholder 3"/>
          <p:cNvSpPr>
            <a:spLocks noGrp="1"/>
          </p:cNvSpPr>
          <p:nvPr>
            <p:ph type="sldNum" sz="quarter" idx="12"/>
          </p:nvPr>
        </p:nvSpPr>
        <p:spPr/>
        <p:txBody>
          <a:bodyPr/>
          <a:lstStyle/>
          <a:p>
            <a:pPr>
              <a:defRPr/>
            </a:pPr>
            <a:fld id="{EC5B38EF-9732-456E-B42E-2ED49095DE73}" type="slidenum">
              <a:rPr lang="en-US"/>
              <a:pPr>
                <a:defRPr/>
              </a:pPr>
              <a:t>163</a:t>
            </a:fld>
            <a:endParaRPr lang="en-US"/>
          </a:p>
        </p:txBody>
      </p:sp>
      <p:sp>
        <p:nvSpPr>
          <p:cNvPr id="5" name="Footer Placeholder 4"/>
          <p:cNvSpPr>
            <a:spLocks noGrp="1"/>
          </p:cNvSpPr>
          <p:nvPr>
            <p:ph type="ftr" sz="quarter" idx="4294967295"/>
          </p:nvPr>
        </p:nvSpPr>
        <p:spPr>
          <a:xfrm>
            <a:off x="3124200" y="6356350"/>
            <a:ext cx="2895600" cy="365125"/>
          </a:xfrm>
          <a:prstGeom prst="rect">
            <a:avLst/>
          </a:prstGeom>
        </p:spPr>
        <p:txBody>
          <a:bodyPr/>
          <a:lstStyle/>
          <a:p>
            <a:pPr>
              <a:defRPr/>
            </a:pPr>
            <a:r>
              <a:rPr lang="en-US"/>
              <a:t>Practical Circuits</a:t>
            </a:r>
          </a:p>
        </p:txBody>
      </p:sp>
    </p:spTree>
    <p:extLst>
      <p:ext uri="{BB962C8B-B14F-4D97-AF65-F5344CB8AC3E}">
        <p14:creationId xmlns:p14="http://schemas.microsoft.com/office/powerpoint/2010/main" val="2249482942"/>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2133600"/>
          </a:xfrm>
        </p:spPr>
        <p:txBody>
          <a:bodyPr rtlCol="0">
            <a:normAutofit fontScale="90000"/>
          </a:bodyPr>
          <a:lstStyle/>
          <a:p>
            <a:pPr fontAlgn="auto">
              <a:spcAft>
                <a:spcPts val="0"/>
              </a:spcAft>
              <a:defRPr/>
            </a:pPr>
            <a:r>
              <a:rPr dirty="0">
                <a:latin typeface="Arial Black" panose="020B0A04020102020204" pitchFamily="34" charset="0"/>
              </a:rPr>
              <a:t> </a:t>
            </a:r>
            <a:br>
              <a:rPr dirty="0">
                <a:latin typeface="Arial Black" panose="020B0A04020102020204" pitchFamily="34" charset="0"/>
              </a:rPr>
            </a:br>
            <a:r>
              <a:rPr dirty="0" smtClean="0">
                <a:latin typeface="Arial Black" panose="020B0A04020102020204" pitchFamily="34" charset="0"/>
              </a:rPr>
              <a:t/>
            </a:r>
            <a:br>
              <a:rPr dirty="0" smtClean="0">
                <a:latin typeface="Arial Black" panose="020B0A04020102020204" pitchFamily="34" charset="0"/>
              </a:rPr>
            </a:br>
            <a:r>
              <a:rPr dirty="0" smtClean="0">
                <a:latin typeface="Arial Black" panose="020B0A04020102020204" pitchFamily="34" charset="0"/>
              </a:rPr>
              <a:t>E7F02    What </a:t>
            </a:r>
            <a:r>
              <a:rPr dirty="0">
                <a:latin typeface="Arial Black" panose="020B0A04020102020204" pitchFamily="34" charset="0"/>
              </a:rPr>
              <a:t>kind of digital signal processing audio filter </a:t>
            </a:r>
            <a:r>
              <a:rPr dirty="0" smtClean="0">
                <a:latin typeface="Arial Black" panose="020B0A04020102020204" pitchFamily="34" charset="0"/>
              </a:rPr>
              <a:t>is used </a:t>
            </a:r>
            <a:r>
              <a:rPr dirty="0">
                <a:latin typeface="Arial Black" panose="020B0A04020102020204" pitchFamily="34" charset="0"/>
              </a:rPr>
              <a:t>to remove unwanted noise from a received SSB signal?</a:t>
            </a:r>
            <a:br>
              <a:rPr dirty="0">
                <a:latin typeface="Arial Black" panose="020B0A04020102020204" pitchFamily="34" charset="0"/>
              </a:rPr>
            </a:br>
            <a:endParaRPr dirty="0">
              <a:latin typeface="Arial Black" panose="020B0A04020102020204" pitchFamily="34" charset="0"/>
            </a:endParaRPr>
          </a:p>
        </p:txBody>
      </p:sp>
      <p:sp>
        <p:nvSpPr>
          <p:cNvPr id="101379" name="Subtitle 2"/>
          <p:cNvSpPr>
            <a:spLocks noGrp="1"/>
          </p:cNvSpPr>
          <p:nvPr>
            <p:ph type="subTitle" idx="1"/>
          </p:nvPr>
        </p:nvSpPr>
        <p:spPr/>
        <p:txBody>
          <a:bodyPr/>
          <a:lstStyle/>
          <a:p>
            <a:r>
              <a:rPr altLang="en-US" sz="2800" b="1" i="1" dirty="0" smtClean="0">
                <a:solidFill>
                  <a:srgbClr val="FFC000"/>
                </a:solidFill>
              </a:rPr>
              <a:t>A. An adaptive filter</a:t>
            </a:r>
            <a:endParaRPr altLang="en-US" sz="2800" b="1" dirty="0" smtClean="0">
              <a:solidFill>
                <a:srgbClr val="FFC000"/>
              </a:solidFill>
            </a:endParaRPr>
          </a:p>
          <a:p>
            <a:r>
              <a:rPr altLang="en-US" i="1" dirty="0" smtClean="0">
                <a:solidFill>
                  <a:srgbClr val="0D0D0D"/>
                </a:solidFill>
              </a:rPr>
              <a:t>B. A crystal-lattice filter</a:t>
            </a:r>
            <a:endParaRPr altLang="en-US" dirty="0" smtClean="0">
              <a:solidFill>
                <a:srgbClr val="0D0D0D"/>
              </a:solidFill>
            </a:endParaRPr>
          </a:p>
          <a:p>
            <a:r>
              <a:rPr altLang="en-US" i="1" dirty="0" smtClean="0">
                <a:solidFill>
                  <a:srgbClr val="0D0D0D"/>
                </a:solidFill>
              </a:rPr>
              <a:t>C. A Hilbert-transform filter</a:t>
            </a:r>
            <a:endParaRPr altLang="en-US" dirty="0" smtClean="0">
              <a:solidFill>
                <a:srgbClr val="0D0D0D"/>
              </a:solidFill>
            </a:endParaRPr>
          </a:p>
          <a:p>
            <a:r>
              <a:rPr altLang="en-US" i="1" dirty="0" smtClean="0">
                <a:solidFill>
                  <a:srgbClr val="0D0D0D"/>
                </a:solidFill>
              </a:rPr>
              <a:t>D. A phase-inverting filter</a:t>
            </a:r>
            <a:endParaRPr altLang="en-US" dirty="0" smtClean="0">
              <a:solidFill>
                <a:srgbClr val="0D0D0D"/>
              </a:solidFill>
            </a:endParaRPr>
          </a:p>
        </p:txBody>
      </p:sp>
      <p:sp>
        <p:nvSpPr>
          <p:cNvPr id="4" name="Slide Number Placeholder 3"/>
          <p:cNvSpPr>
            <a:spLocks noGrp="1"/>
          </p:cNvSpPr>
          <p:nvPr>
            <p:ph type="sldNum" sz="quarter" idx="12"/>
          </p:nvPr>
        </p:nvSpPr>
        <p:spPr/>
        <p:txBody>
          <a:bodyPr/>
          <a:lstStyle/>
          <a:p>
            <a:pPr>
              <a:defRPr/>
            </a:pPr>
            <a:fld id="{EC5B38EF-9732-456E-B42E-2ED49095DE73}" type="slidenum">
              <a:rPr lang="en-US"/>
              <a:pPr>
                <a:defRPr/>
              </a:pPr>
              <a:t>164</a:t>
            </a:fld>
            <a:endParaRPr lang="en-US"/>
          </a:p>
        </p:txBody>
      </p:sp>
      <p:sp>
        <p:nvSpPr>
          <p:cNvPr id="5" name="Footer Placeholder 4"/>
          <p:cNvSpPr>
            <a:spLocks noGrp="1"/>
          </p:cNvSpPr>
          <p:nvPr>
            <p:ph type="ftr" sz="quarter" idx="4294967295"/>
          </p:nvPr>
        </p:nvSpPr>
        <p:spPr>
          <a:xfrm>
            <a:off x="3124200" y="6356350"/>
            <a:ext cx="2895600" cy="365125"/>
          </a:xfrm>
          <a:prstGeom prst="rect">
            <a:avLst/>
          </a:prstGeom>
        </p:spPr>
        <p:txBody>
          <a:bodyPr/>
          <a:lstStyle/>
          <a:p>
            <a:pPr>
              <a:defRPr/>
            </a:pPr>
            <a:r>
              <a:rPr lang="en-US"/>
              <a:t>Practical Circuits</a:t>
            </a:r>
          </a:p>
        </p:txBody>
      </p:sp>
    </p:spTree>
    <p:extLst>
      <p:ext uri="{BB962C8B-B14F-4D97-AF65-F5344CB8AC3E}">
        <p14:creationId xmlns:p14="http://schemas.microsoft.com/office/powerpoint/2010/main" val="1082036135"/>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normAutofit fontScale="90000"/>
          </a:bodyPr>
          <a:lstStyle/>
          <a:p>
            <a:pPr fontAlgn="auto">
              <a:spcAft>
                <a:spcPts val="0"/>
              </a:spcAft>
              <a:defRPr/>
            </a:pPr>
            <a:r>
              <a:rPr dirty="0">
                <a:latin typeface="Arial Black" panose="020B0A04020102020204" pitchFamily="34" charset="0"/>
              </a:rPr>
              <a:t> </a:t>
            </a:r>
            <a:br>
              <a:rPr dirty="0">
                <a:latin typeface="Arial Black" panose="020B0A04020102020204" pitchFamily="34" charset="0"/>
              </a:rPr>
            </a:br>
            <a:r>
              <a:rPr dirty="0" smtClean="0">
                <a:latin typeface="Arial Black" panose="020B0A04020102020204" pitchFamily="34" charset="0"/>
              </a:rPr>
              <a:t>E7F03    What </a:t>
            </a:r>
            <a:r>
              <a:rPr dirty="0">
                <a:latin typeface="Arial Black" panose="020B0A04020102020204" pitchFamily="34" charset="0"/>
              </a:rPr>
              <a:t>type of digital signal processing filter </a:t>
            </a:r>
            <a:r>
              <a:rPr dirty="0" smtClean="0">
                <a:latin typeface="Arial Black" panose="020B0A04020102020204" pitchFamily="34" charset="0"/>
              </a:rPr>
              <a:t>is used </a:t>
            </a:r>
            <a:r>
              <a:rPr dirty="0">
                <a:latin typeface="Arial Black" panose="020B0A04020102020204" pitchFamily="34" charset="0"/>
              </a:rPr>
              <a:t>to generate an SSB signal?</a:t>
            </a:r>
          </a:p>
        </p:txBody>
      </p:sp>
      <p:sp>
        <p:nvSpPr>
          <p:cNvPr id="104451" name="Subtitle 2"/>
          <p:cNvSpPr>
            <a:spLocks noGrp="1"/>
          </p:cNvSpPr>
          <p:nvPr>
            <p:ph type="subTitle" idx="1"/>
          </p:nvPr>
        </p:nvSpPr>
        <p:spPr/>
        <p:txBody>
          <a:bodyPr/>
          <a:lstStyle/>
          <a:p>
            <a:r>
              <a:rPr altLang="en-US" i="1" dirty="0" smtClean="0">
                <a:solidFill>
                  <a:srgbClr val="0D0D0D"/>
                </a:solidFill>
              </a:rPr>
              <a:t>A. An adaptive filter</a:t>
            </a:r>
            <a:endParaRPr altLang="en-US" dirty="0" smtClean="0">
              <a:solidFill>
                <a:srgbClr val="0D0D0D"/>
              </a:solidFill>
            </a:endParaRPr>
          </a:p>
          <a:p>
            <a:r>
              <a:rPr altLang="en-US" i="1" dirty="0" smtClean="0">
                <a:solidFill>
                  <a:srgbClr val="0D0D0D"/>
                </a:solidFill>
              </a:rPr>
              <a:t>B. A notch filter</a:t>
            </a:r>
            <a:endParaRPr altLang="en-US" dirty="0" smtClean="0">
              <a:solidFill>
                <a:srgbClr val="0D0D0D"/>
              </a:solidFill>
            </a:endParaRPr>
          </a:p>
          <a:p>
            <a:r>
              <a:rPr altLang="en-US" i="1" dirty="0" smtClean="0">
                <a:solidFill>
                  <a:schemeClr val="bg1"/>
                </a:solidFill>
              </a:rPr>
              <a:t>C. A Hilbert-transform filter</a:t>
            </a:r>
            <a:endParaRPr altLang="en-US" dirty="0" smtClean="0">
              <a:solidFill>
                <a:schemeClr val="bg1"/>
              </a:solidFill>
            </a:endParaRPr>
          </a:p>
          <a:p>
            <a:r>
              <a:rPr altLang="en-US" i="1" dirty="0" smtClean="0">
                <a:solidFill>
                  <a:srgbClr val="0D0D0D"/>
                </a:solidFill>
              </a:rPr>
              <a:t>D. An elliptical filter</a:t>
            </a:r>
            <a:endParaRPr altLang="en-US" dirty="0" smtClean="0">
              <a:solidFill>
                <a:srgbClr val="0D0D0D"/>
              </a:solidFill>
            </a:endParaRPr>
          </a:p>
          <a:p>
            <a:endParaRPr altLang="en-US" dirty="0" smtClean="0">
              <a:solidFill>
                <a:srgbClr val="0D0D0D"/>
              </a:solidFill>
            </a:endParaRPr>
          </a:p>
        </p:txBody>
      </p:sp>
      <p:sp>
        <p:nvSpPr>
          <p:cNvPr id="4" name="Slide Number Placeholder 3"/>
          <p:cNvSpPr>
            <a:spLocks noGrp="1"/>
          </p:cNvSpPr>
          <p:nvPr>
            <p:ph type="sldNum" sz="quarter" idx="12"/>
          </p:nvPr>
        </p:nvSpPr>
        <p:spPr/>
        <p:txBody>
          <a:bodyPr/>
          <a:lstStyle/>
          <a:p>
            <a:pPr>
              <a:defRPr/>
            </a:pPr>
            <a:fld id="{A465954A-C40C-4DB9-BA0C-C5C086D072A9}" type="slidenum">
              <a:rPr lang="en-US"/>
              <a:pPr>
                <a:defRPr/>
              </a:pPr>
              <a:t>165</a:t>
            </a:fld>
            <a:endParaRPr lang="en-US"/>
          </a:p>
        </p:txBody>
      </p:sp>
      <p:sp>
        <p:nvSpPr>
          <p:cNvPr id="5" name="Footer Placeholder 4"/>
          <p:cNvSpPr>
            <a:spLocks noGrp="1"/>
          </p:cNvSpPr>
          <p:nvPr>
            <p:ph type="ftr" sz="quarter" idx="4294967295"/>
          </p:nvPr>
        </p:nvSpPr>
        <p:spPr>
          <a:xfrm>
            <a:off x="3124200" y="6356350"/>
            <a:ext cx="2895600" cy="365125"/>
          </a:xfrm>
          <a:prstGeom prst="rect">
            <a:avLst/>
          </a:prstGeom>
        </p:spPr>
        <p:txBody>
          <a:bodyPr/>
          <a:lstStyle/>
          <a:p>
            <a:pPr>
              <a:defRPr/>
            </a:pPr>
            <a:r>
              <a:rPr lang="en-US"/>
              <a:t>Practical Circuits</a:t>
            </a:r>
          </a:p>
        </p:txBody>
      </p:sp>
    </p:spTree>
    <p:extLst>
      <p:ext uri="{BB962C8B-B14F-4D97-AF65-F5344CB8AC3E}">
        <p14:creationId xmlns:p14="http://schemas.microsoft.com/office/powerpoint/2010/main" val="3873350373"/>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normAutofit fontScale="90000"/>
          </a:bodyPr>
          <a:lstStyle/>
          <a:p>
            <a:pPr fontAlgn="auto">
              <a:spcAft>
                <a:spcPts val="0"/>
              </a:spcAft>
              <a:defRPr/>
            </a:pPr>
            <a:r>
              <a:rPr dirty="0">
                <a:latin typeface="Arial Black" panose="020B0A04020102020204" pitchFamily="34" charset="0"/>
              </a:rPr>
              <a:t> </a:t>
            </a:r>
            <a:br>
              <a:rPr dirty="0">
                <a:latin typeface="Arial Black" panose="020B0A04020102020204" pitchFamily="34" charset="0"/>
              </a:rPr>
            </a:br>
            <a:r>
              <a:rPr dirty="0" smtClean="0">
                <a:latin typeface="Arial Black" panose="020B0A04020102020204" pitchFamily="34" charset="0"/>
              </a:rPr>
              <a:t>E7F03    What </a:t>
            </a:r>
            <a:r>
              <a:rPr dirty="0">
                <a:latin typeface="Arial Black" panose="020B0A04020102020204" pitchFamily="34" charset="0"/>
              </a:rPr>
              <a:t>type of digital signal processing filter </a:t>
            </a:r>
            <a:r>
              <a:rPr dirty="0" smtClean="0">
                <a:latin typeface="Arial Black" panose="020B0A04020102020204" pitchFamily="34" charset="0"/>
              </a:rPr>
              <a:t>is used </a:t>
            </a:r>
            <a:r>
              <a:rPr dirty="0">
                <a:latin typeface="Arial Black" panose="020B0A04020102020204" pitchFamily="34" charset="0"/>
              </a:rPr>
              <a:t>to generate an SSB signal?</a:t>
            </a:r>
          </a:p>
        </p:txBody>
      </p:sp>
      <p:sp>
        <p:nvSpPr>
          <p:cNvPr id="104451" name="Subtitle 2"/>
          <p:cNvSpPr>
            <a:spLocks noGrp="1"/>
          </p:cNvSpPr>
          <p:nvPr>
            <p:ph type="subTitle" idx="1"/>
          </p:nvPr>
        </p:nvSpPr>
        <p:spPr/>
        <p:txBody>
          <a:bodyPr/>
          <a:lstStyle/>
          <a:p>
            <a:r>
              <a:rPr altLang="en-US" i="1" smtClean="0">
                <a:solidFill>
                  <a:srgbClr val="0D0D0D"/>
                </a:solidFill>
              </a:rPr>
              <a:t>A. An adaptive filter</a:t>
            </a:r>
            <a:endParaRPr altLang="en-US" smtClean="0">
              <a:solidFill>
                <a:srgbClr val="0D0D0D"/>
              </a:solidFill>
            </a:endParaRPr>
          </a:p>
          <a:p>
            <a:r>
              <a:rPr altLang="en-US" i="1" smtClean="0">
                <a:solidFill>
                  <a:srgbClr val="0D0D0D"/>
                </a:solidFill>
              </a:rPr>
              <a:t>B. A notch filter</a:t>
            </a:r>
            <a:endParaRPr altLang="en-US" smtClean="0">
              <a:solidFill>
                <a:srgbClr val="0D0D0D"/>
              </a:solidFill>
            </a:endParaRPr>
          </a:p>
          <a:p>
            <a:r>
              <a:rPr altLang="en-US" sz="2800" b="1" i="1" smtClean="0">
                <a:solidFill>
                  <a:srgbClr val="FFC000"/>
                </a:solidFill>
              </a:rPr>
              <a:t>C. A Hilbert-transform filter</a:t>
            </a:r>
            <a:endParaRPr altLang="en-US" sz="2800" b="1" smtClean="0">
              <a:solidFill>
                <a:srgbClr val="FFC000"/>
              </a:solidFill>
            </a:endParaRPr>
          </a:p>
          <a:p>
            <a:r>
              <a:rPr altLang="en-US" i="1" smtClean="0">
                <a:solidFill>
                  <a:srgbClr val="0D0D0D"/>
                </a:solidFill>
              </a:rPr>
              <a:t>D. An elliptical filter</a:t>
            </a:r>
            <a:endParaRPr altLang="en-US" smtClean="0">
              <a:solidFill>
                <a:srgbClr val="0D0D0D"/>
              </a:solidFill>
            </a:endParaRPr>
          </a:p>
          <a:p>
            <a:endParaRPr altLang="en-US" smtClean="0">
              <a:solidFill>
                <a:srgbClr val="0D0D0D"/>
              </a:solidFill>
            </a:endParaRPr>
          </a:p>
        </p:txBody>
      </p:sp>
      <p:sp>
        <p:nvSpPr>
          <p:cNvPr id="4" name="Slide Number Placeholder 3"/>
          <p:cNvSpPr>
            <a:spLocks noGrp="1"/>
          </p:cNvSpPr>
          <p:nvPr>
            <p:ph type="sldNum" sz="quarter" idx="12"/>
          </p:nvPr>
        </p:nvSpPr>
        <p:spPr/>
        <p:txBody>
          <a:bodyPr/>
          <a:lstStyle/>
          <a:p>
            <a:pPr>
              <a:defRPr/>
            </a:pPr>
            <a:fld id="{A465954A-C40C-4DB9-BA0C-C5C086D072A9}" type="slidenum">
              <a:rPr lang="en-US"/>
              <a:pPr>
                <a:defRPr/>
              </a:pPr>
              <a:t>166</a:t>
            </a:fld>
            <a:endParaRPr lang="en-US"/>
          </a:p>
        </p:txBody>
      </p:sp>
      <p:sp>
        <p:nvSpPr>
          <p:cNvPr id="5" name="Footer Placeholder 4"/>
          <p:cNvSpPr>
            <a:spLocks noGrp="1"/>
          </p:cNvSpPr>
          <p:nvPr>
            <p:ph type="ftr" sz="quarter" idx="4294967295"/>
          </p:nvPr>
        </p:nvSpPr>
        <p:spPr>
          <a:xfrm>
            <a:off x="3124200" y="6356350"/>
            <a:ext cx="2895600" cy="365125"/>
          </a:xfrm>
          <a:prstGeom prst="rect">
            <a:avLst/>
          </a:prstGeom>
        </p:spPr>
        <p:txBody>
          <a:bodyPr/>
          <a:lstStyle/>
          <a:p>
            <a:pPr>
              <a:defRPr/>
            </a:pPr>
            <a:r>
              <a:rPr lang="en-US"/>
              <a:t>Practical Circuits</a:t>
            </a:r>
          </a:p>
        </p:txBody>
      </p:sp>
      <p:sp>
        <p:nvSpPr>
          <p:cNvPr id="104454" name="Rectangle 5"/>
          <p:cNvSpPr>
            <a:spLocks noChangeArrowheads="1"/>
          </p:cNvSpPr>
          <p:nvPr/>
        </p:nvSpPr>
        <p:spPr bwMode="auto">
          <a:xfrm>
            <a:off x="533400" y="4876800"/>
            <a:ext cx="8077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r>
              <a:rPr lang="en-US" altLang="en-US" sz="2800" b="1">
                <a:solidFill>
                  <a:srgbClr val="FFC000"/>
                </a:solidFill>
              </a:rPr>
              <a:t>The Hilbert transform is a linear operator in mathematics and in signal processing</a:t>
            </a:r>
            <a:r>
              <a:rPr lang="en-US" altLang="en-US" b="1"/>
              <a:t>.</a:t>
            </a:r>
            <a:endParaRPr lang="en-US" altLang="en-US"/>
          </a:p>
        </p:txBody>
      </p:sp>
    </p:spTree>
    <p:extLst>
      <p:ext uri="{BB962C8B-B14F-4D97-AF65-F5344CB8AC3E}">
        <p14:creationId xmlns:p14="http://schemas.microsoft.com/office/powerpoint/2010/main" val="2079905412"/>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828800"/>
          </a:xfrm>
        </p:spPr>
        <p:txBody>
          <a:bodyPr>
            <a:normAutofit fontScale="90000"/>
          </a:bodyPr>
          <a:lstStyle/>
          <a:p>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E7F04     What </a:t>
            </a:r>
            <a:r>
              <a:rPr lang="en-US" dirty="0">
                <a:latin typeface="Arial Black" panose="020B0A04020102020204" pitchFamily="34" charset="0"/>
              </a:rPr>
              <a:t>is a common method of generating an SSB signal using digital signal processing?</a:t>
            </a:r>
          </a:p>
        </p:txBody>
      </p:sp>
      <p:sp>
        <p:nvSpPr>
          <p:cNvPr id="3" name="Subtitle 2"/>
          <p:cNvSpPr>
            <a:spLocks noGrp="1"/>
          </p:cNvSpPr>
          <p:nvPr>
            <p:ph type="subTitle" idx="1"/>
          </p:nvPr>
        </p:nvSpPr>
        <p:spPr/>
        <p:txBody>
          <a:bodyPr/>
          <a:lstStyle/>
          <a:p>
            <a:r>
              <a:rPr lang="en-US" i="1" dirty="0"/>
              <a:t>A. Mixing products are converted to voltages and subtracted by adder circuits</a:t>
            </a:r>
          </a:p>
          <a:p>
            <a:r>
              <a:rPr lang="en-US" i="1" dirty="0"/>
              <a:t>B. A frequency synthesizer removes the unwanted sidebands</a:t>
            </a:r>
          </a:p>
          <a:p>
            <a:r>
              <a:rPr lang="en-US" i="1" dirty="0"/>
              <a:t>C. Emulation of quartz crystal filter characteristics</a:t>
            </a:r>
          </a:p>
          <a:p>
            <a:r>
              <a:rPr lang="de-DE" i="1" dirty="0">
                <a:solidFill>
                  <a:schemeClr val="bg1"/>
                </a:solidFill>
              </a:rPr>
              <a:t>D. Combine signals with a quadrature phase relationship</a:t>
            </a:r>
            <a:endParaRPr lang="en-US" i="1" dirty="0">
              <a:solidFill>
                <a:schemeClr val="bg1"/>
              </a:solidFill>
            </a:endParaRPr>
          </a:p>
        </p:txBody>
      </p:sp>
      <p:sp>
        <p:nvSpPr>
          <p:cNvPr id="4" name="Slide Number Placeholder 3"/>
          <p:cNvSpPr>
            <a:spLocks noGrp="1"/>
          </p:cNvSpPr>
          <p:nvPr>
            <p:ph type="sldNum" sz="quarter" idx="12"/>
          </p:nvPr>
        </p:nvSpPr>
        <p:spPr/>
        <p:txBody>
          <a:bodyPr/>
          <a:lstStyle/>
          <a:p>
            <a:fld id="{5A2483EB-AB9C-40AC-9AA1-C2AD9590A9DB}" type="slidenum">
              <a:rPr lang="en-US" smtClean="0"/>
              <a:t>167</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2308513625"/>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828800"/>
          </a:xfrm>
        </p:spPr>
        <p:txBody>
          <a:bodyPr>
            <a:normAutofit fontScale="90000"/>
          </a:bodyPr>
          <a:lstStyle/>
          <a:p>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E7F04     What </a:t>
            </a:r>
            <a:r>
              <a:rPr lang="en-US" dirty="0">
                <a:latin typeface="Arial Black" panose="020B0A04020102020204" pitchFamily="34" charset="0"/>
              </a:rPr>
              <a:t>is a common method of generating an SSB signal using digital signal processing?</a:t>
            </a:r>
          </a:p>
        </p:txBody>
      </p:sp>
      <p:sp>
        <p:nvSpPr>
          <p:cNvPr id="3" name="Subtitle 2"/>
          <p:cNvSpPr>
            <a:spLocks noGrp="1"/>
          </p:cNvSpPr>
          <p:nvPr>
            <p:ph type="subTitle" idx="1"/>
          </p:nvPr>
        </p:nvSpPr>
        <p:spPr/>
        <p:txBody>
          <a:bodyPr/>
          <a:lstStyle/>
          <a:p>
            <a:r>
              <a:rPr lang="en-US" i="1" dirty="0"/>
              <a:t>A. Mixing products are converted to voltages and subtracted by adder circuits</a:t>
            </a:r>
          </a:p>
          <a:p>
            <a:r>
              <a:rPr lang="en-US" i="1" dirty="0"/>
              <a:t>B. A frequency synthesizer removes the unwanted sidebands</a:t>
            </a:r>
          </a:p>
          <a:p>
            <a:r>
              <a:rPr lang="en-US" i="1" dirty="0"/>
              <a:t>C. Emulation of quartz crystal filter characteristics</a:t>
            </a:r>
          </a:p>
          <a:p>
            <a:r>
              <a:rPr lang="de-DE" sz="2800" b="1" i="1" dirty="0">
                <a:solidFill>
                  <a:srgbClr val="FFC000"/>
                </a:solidFill>
              </a:rPr>
              <a:t>D. Combine signals with a quadrature phase relationship</a:t>
            </a:r>
            <a:endParaRPr lang="en-US" sz="2800" b="1" i="1" dirty="0">
              <a:solidFill>
                <a:srgbClr val="FFC000"/>
              </a:solidFill>
            </a:endParaRPr>
          </a:p>
        </p:txBody>
      </p:sp>
      <p:sp>
        <p:nvSpPr>
          <p:cNvPr id="4" name="Slide Number Placeholder 3"/>
          <p:cNvSpPr>
            <a:spLocks noGrp="1"/>
          </p:cNvSpPr>
          <p:nvPr>
            <p:ph type="sldNum" sz="quarter" idx="12"/>
          </p:nvPr>
        </p:nvSpPr>
        <p:spPr/>
        <p:txBody>
          <a:bodyPr/>
          <a:lstStyle/>
          <a:p>
            <a:fld id="{5A2483EB-AB9C-40AC-9AA1-C2AD9590A9DB}" type="slidenum">
              <a:rPr lang="en-US" smtClean="0"/>
              <a:t>168</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3160600416"/>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981200"/>
          </a:xfrm>
        </p:spPr>
        <p:txBody>
          <a:bodyPr>
            <a:normAutofit fontScale="90000"/>
          </a:bodyPr>
          <a:lstStyle/>
          <a:p>
            <a:r>
              <a:rPr lang="en-US" dirty="0" smtClean="0">
                <a:latin typeface="Arial Black" panose="020B0A04020102020204" pitchFamily="34" charset="0"/>
              </a:rPr>
              <a:t/>
            </a:r>
            <a:br>
              <a:rPr lang="en-US" dirty="0" smtClean="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smtClean="0">
                <a:latin typeface="Arial Black" panose="020B0A04020102020204" pitchFamily="34" charset="0"/>
              </a:rPr>
              <a:t>E7F05     How </a:t>
            </a:r>
            <a:r>
              <a:rPr lang="en-US" dirty="0">
                <a:latin typeface="Arial Black" panose="020B0A04020102020204" pitchFamily="34" charset="0"/>
              </a:rPr>
              <a:t>frequently must an analog signal be sampled by an analog-to-digital converter so that the signal can be accurately reproduced?</a:t>
            </a:r>
          </a:p>
        </p:txBody>
      </p:sp>
      <p:sp>
        <p:nvSpPr>
          <p:cNvPr id="3" name="Subtitle 2"/>
          <p:cNvSpPr>
            <a:spLocks noGrp="1"/>
          </p:cNvSpPr>
          <p:nvPr>
            <p:ph type="subTitle" idx="1"/>
          </p:nvPr>
        </p:nvSpPr>
        <p:spPr>
          <a:xfrm>
            <a:off x="762000" y="2514600"/>
            <a:ext cx="7467600" cy="3657600"/>
          </a:xfrm>
        </p:spPr>
        <p:txBody>
          <a:bodyPr>
            <a:normAutofit lnSpcReduction="10000"/>
          </a:bodyPr>
          <a:lstStyle/>
          <a:p>
            <a:endParaRPr lang="en-US" i="1" dirty="0" smtClean="0"/>
          </a:p>
          <a:p>
            <a:r>
              <a:rPr lang="en-US" i="1" dirty="0" smtClean="0"/>
              <a:t>A</a:t>
            </a:r>
            <a:r>
              <a:rPr lang="en-US" i="1" dirty="0"/>
              <a:t>. At half the rate of the highest frequency component of the signal</a:t>
            </a:r>
          </a:p>
          <a:p>
            <a:r>
              <a:rPr lang="en-US" i="1" dirty="0"/>
              <a:t>B. At twice the rate of the highest frequency component of the signal</a:t>
            </a:r>
          </a:p>
          <a:p>
            <a:r>
              <a:rPr lang="en-US" i="1" dirty="0"/>
              <a:t>C. At the same rate as the highest frequency component of the signal</a:t>
            </a:r>
          </a:p>
          <a:p>
            <a:r>
              <a:rPr lang="en-US" i="1" dirty="0"/>
              <a:t>D. At four times the rate of the highest frequency component of the signal</a:t>
            </a:r>
          </a:p>
          <a:p>
            <a:endParaRPr lang="en-US" i="1" dirty="0"/>
          </a:p>
        </p:txBody>
      </p:sp>
      <p:sp>
        <p:nvSpPr>
          <p:cNvPr id="4" name="Slide Number Placeholder 3"/>
          <p:cNvSpPr>
            <a:spLocks noGrp="1"/>
          </p:cNvSpPr>
          <p:nvPr>
            <p:ph type="sldNum" sz="quarter" idx="12"/>
          </p:nvPr>
        </p:nvSpPr>
        <p:spPr/>
        <p:txBody>
          <a:bodyPr/>
          <a:lstStyle/>
          <a:p>
            <a:fld id="{5A2483EB-AB9C-40AC-9AA1-C2AD9590A9DB}" type="slidenum">
              <a:rPr lang="en-US" smtClean="0"/>
              <a:t>169</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4386792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a:latin typeface="Arial Black" panose="020B0A04020102020204" pitchFamily="34" charset="0"/>
              </a:rPr>
              <a:t> </a:t>
            </a:r>
            <a:r>
              <a:rPr lang="en-US" dirty="0">
                <a:latin typeface="Arial Black" panose="020B0A04020102020204" pitchFamily="34" charset="0"/>
              </a:rPr>
              <a:t/>
            </a:r>
            <a:br>
              <a:rPr lang="en-US" dirty="0">
                <a:latin typeface="Arial Black" panose="020B0A04020102020204" pitchFamily="34" charset="0"/>
              </a:rPr>
            </a:br>
            <a:r>
              <a:rPr lang="en-US" dirty="0">
                <a:latin typeface="Arial Black" panose="020B0A04020102020204" pitchFamily="34" charset="0"/>
              </a:rPr>
              <a:t>E7A07  </a:t>
            </a:r>
            <a:r>
              <a:rPr lang="en-US" dirty="0" smtClean="0">
                <a:latin typeface="Arial Black" panose="020B0A04020102020204" pitchFamily="34" charset="0"/>
              </a:rPr>
              <a:t>  What </a:t>
            </a:r>
            <a:r>
              <a:rPr lang="en-US" dirty="0">
                <a:latin typeface="Arial Black" panose="020B0A04020102020204" pitchFamily="34" charset="0"/>
              </a:rPr>
              <a:t>logical operation does a NAND gate perform?</a:t>
            </a:r>
          </a:p>
        </p:txBody>
      </p:sp>
      <p:sp>
        <p:nvSpPr>
          <p:cNvPr id="3" name="Subtitle 2"/>
          <p:cNvSpPr>
            <a:spLocks noGrp="1"/>
          </p:cNvSpPr>
          <p:nvPr>
            <p:ph type="subTitle" idx="1"/>
          </p:nvPr>
        </p:nvSpPr>
        <p:spPr>
          <a:xfrm>
            <a:off x="1143000" y="1828800"/>
            <a:ext cx="7010400" cy="4343400"/>
          </a:xfrm>
        </p:spPr>
        <p:txBody>
          <a:bodyPr/>
          <a:lstStyle/>
          <a:p>
            <a:r>
              <a:rPr lang="en-US" i="1" dirty="0"/>
              <a:t>A. It </a:t>
            </a:r>
            <a:r>
              <a:rPr lang="en-US" i="1" dirty="0" smtClean="0"/>
              <a:t>produces </a:t>
            </a:r>
            <a:r>
              <a:rPr lang="en-US" i="1" dirty="0"/>
              <a:t>logic "0" at its output only when all inputs are logic "0"</a:t>
            </a:r>
            <a:endParaRPr lang="en-US" dirty="0"/>
          </a:p>
          <a:p>
            <a:r>
              <a:rPr lang="en-US" i="1" dirty="0"/>
              <a:t>B. It </a:t>
            </a:r>
            <a:r>
              <a:rPr lang="en-US" i="1" dirty="0" smtClean="0"/>
              <a:t>produces </a:t>
            </a:r>
            <a:r>
              <a:rPr lang="en-US" i="1" dirty="0"/>
              <a:t>logic "1" at its output only when all inputs are logic "1"</a:t>
            </a:r>
            <a:endParaRPr lang="en-US" dirty="0"/>
          </a:p>
          <a:p>
            <a:r>
              <a:rPr lang="en-US" i="1" dirty="0"/>
              <a:t>C. It </a:t>
            </a:r>
            <a:r>
              <a:rPr lang="en-US" i="1" dirty="0" smtClean="0"/>
              <a:t>produces </a:t>
            </a:r>
            <a:r>
              <a:rPr lang="en-US" i="1" dirty="0"/>
              <a:t>logic "0" at its output if some but not all </a:t>
            </a:r>
            <a:r>
              <a:rPr lang="en-US" i="1" dirty="0" smtClean="0"/>
              <a:t> </a:t>
            </a:r>
            <a:r>
              <a:rPr lang="en-US" i="1" dirty="0"/>
              <a:t>inputs are logic "1"</a:t>
            </a:r>
            <a:endParaRPr lang="en-US" dirty="0"/>
          </a:p>
          <a:p>
            <a:r>
              <a:rPr lang="en-US" i="1" dirty="0"/>
              <a:t>D. It </a:t>
            </a:r>
            <a:r>
              <a:rPr lang="en-US" i="1" dirty="0" smtClean="0"/>
              <a:t>produces </a:t>
            </a:r>
            <a:r>
              <a:rPr lang="en-US" i="1" dirty="0"/>
              <a:t>logic "0" at its output only when all inputs are logic "1"</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17</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1804336896"/>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981200"/>
          </a:xfrm>
        </p:spPr>
        <p:txBody>
          <a:bodyPr>
            <a:normAutofit fontScale="90000"/>
          </a:bodyPr>
          <a:lstStyle/>
          <a:p>
            <a:r>
              <a:rPr lang="en-US" dirty="0" smtClean="0">
                <a:latin typeface="Arial Black" panose="020B0A04020102020204" pitchFamily="34" charset="0"/>
              </a:rPr>
              <a:t/>
            </a:r>
            <a:br>
              <a:rPr lang="en-US" dirty="0" smtClean="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smtClean="0">
                <a:latin typeface="Arial Black" panose="020B0A04020102020204" pitchFamily="34" charset="0"/>
              </a:rPr>
              <a:t>E7F05     How </a:t>
            </a:r>
            <a:r>
              <a:rPr lang="en-US" dirty="0">
                <a:latin typeface="Arial Black" panose="020B0A04020102020204" pitchFamily="34" charset="0"/>
              </a:rPr>
              <a:t>frequently must an analog signal be sampled by an analog-to-digital converter so that the signal can be accurately reproduced?</a:t>
            </a:r>
          </a:p>
        </p:txBody>
      </p:sp>
      <p:sp>
        <p:nvSpPr>
          <p:cNvPr id="3" name="Subtitle 2"/>
          <p:cNvSpPr>
            <a:spLocks noGrp="1"/>
          </p:cNvSpPr>
          <p:nvPr>
            <p:ph type="subTitle" idx="1"/>
          </p:nvPr>
        </p:nvSpPr>
        <p:spPr>
          <a:xfrm>
            <a:off x="762000" y="2514600"/>
            <a:ext cx="7467600" cy="3657600"/>
          </a:xfrm>
        </p:spPr>
        <p:txBody>
          <a:bodyPr>
            <a:normAutofit lnSpcReduction="10000"/>
          </a:bodyPr>
          <a:lstStyle/>
          <a:p>
            <a:endParaRPr lang="en-US" i="1" dirty="0" smtClean="0"/>
          </a:p>
          <a:p>
            <a:r>
              <a:rPr lang="en-US" i="1" dirty="0" smtClean="0"/>
              <a:t>A</a:t>
            </a:r>
            <a:r>
              <a:rPr lang="en-US" i="1" dirty="0"/>
              <a:t>. At half the rate of the highest frequency component of the signal</a:t>
            </a:r>
          </a:p>
          <a:p>
            <a:r>
              <a:rPr lang="en-US" sz="2800" b="1" i="1" dirty="0">
                <a:solidFill>
                  <a:srgbClr val="FFC000"/>
                </a:solidFill>
              </a:rPr>
              <a:t>B. At twice the rate of the highest frequency component of the signal</a:t>
            </a:r>
          </a:p>
          <a:p>
            <a:r>
              <a:rPr lang="en-US" i="1" dirty="0"/>
              <a:t>C. At the same rate as the highest frequency component of the signal</a:t>
            </a:r>
          </a:p>
          <a:p>
            <a:r>
              <a:rPr lang="en-US" i="1" dirty="0"/>
              <a:t>D. At four times the rate of the highest frequency component of the signal</a:t>
            </a:r>
          </a:p>
          <a:p>
            <a:endParaRPr lang="en-US" i="1" dirty="0"/>
          </a:p>
        </p:txBody>
      </p:sp>
      <p:sp>
        <p:nvSpPr>
          <p:cNvPr id="4" name="Slide Number Placeholder 3"/>
          <p:cNvSpPr>
            <a:spLocks noGrp="1"/>
          </p:cNvSpPr>
          <p:nvPr>
            <p:ph type="sldNum" sz="quarter" idx="12"/>
          </p:nvPr>
        </p:nvSpPr>
        <p:spPr/>
        <p:txBody>
          <a:bodyPr/>
          <a:lstStyle/>
          <a:p>
            <a:fld id="{5A2483EB-AB9C-40AC-9AA1-C2AD9590A9DB}" type="slidenum">
              <a:rPr lang="en-US" smtClean="0"/>
              <a:t>170</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4096440436"/>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2514600"/>
          </a:xfrm>
        </p:spPr>
        <p:txBody>
          <a:bodyPr>
            <a:normAutofit fontScale="90000"/>
          </a:bodyPr>
          <a:lstStyle/>
          <a:p>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E7F06    What </a:t>
            </a:r>
            <a:r>
              <a:rPr lang="en-US" dirty="0">
                <a:latin typeface="Arial Black" panose="020B0A04020102020204" pitchFamily="34" charset="0"/>
              </a:rPr>
              <a:t>is the minimum number of bits required for an analog-to-digital converter to sample a signal with a range of 1 volt at a resolution of 1 millivolt?</a:t>
            </a:r>
          </a:p>
        </p:txBody>
      </p:sp>
      <p:sp>
        <p:nvSpPr>
          <p:cNvPr id="3" name="Subtitle 2"/>
          <p:cNvSpPr>
            <a:spLocks noGrp="1"/>
          </p:cNvSpPr>
          <p:nvPr>
            <p:ph type="subTitle" idx="1"/>
          </p:nvPr>
        </p:nvSpPr>
        <p:spPr>
          <a:xfrm>
            <a:off x="1066800" y="2514600"/>
            <a:ext cx="7086600" cy="3962400"/>
          </a:xfrm>
        </p:spPr>
        <p:txBody>
          <a:bodyPr/>
          <a:lstStyle/>
          <a:p>
            <a:endParaRPr lang="en-US" i="1" dirty="0" smtClean="0"/>
          </a:p>
          <a:p>
            <a:r>
              <a:rPr lang="en-US" i="1" dirty="0" smtClean="0"/>
              <a:t>A</a:t>
            </a:r>
            <a:r>
              <a:rPr lang="en-US" i="1" dirty="0"/>
              <a:t>. 4 bits</a:t>
            </a:r>
          </a:p>
          <a:p>
            <a:r>
              <a:rPr lang="en-US" i="1" dirty="0"/>
              <a:t>B. 6 bits</a:t>
            </a:r>
          </a:p>
          <a:p>
            <a:r>
              <a:rPr lang="en-US" i="1" dirty="0"/>
              <a:t>C. 8 bits</a:t>
            </a:r>
          </a:p>
          <a:p>
            <a:r>
              <a:rPr lang="en-US" i="1" dirty="0"/>
              <a:t>D. 10 bits</a:t>
            </a:r>
          </a:p>
        </p:txBody>
      </p:sp>
      <p:sp>
        <p:nvSpPr>
          <p:cNvPr id="4" name="Slide Number Placeholder 3"/>
          <p:cNvSpPr>
            <a:spLocks noGrp="1"/>
          </p:cNvSpPr>
          <p:nvPr>
            <p:ph type="sldNum" sz="quarter" idx="12"/>
          </p:nvPr>
        </p:nvSpPr>
        <p:spPr/>
        <p:txBody>
          <a:bodyPr/>
          <a:lstStyle/>
          <a:p>
            <a:fld id="{5A2483EB-AB9C-40AC-9AA1-C2AD9590A9DB}" type="slidenum">
              <a:rPr lang="en-US" smtClean="0"/>
              <a:t>171</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3782144756"/>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2514600"/>
          </a:xfrm>
        </p:spPr>
        <p:txBody>
          <a:bodyPr>
            <a:normAutofit fontScale="90000"/>
          </a:bodyPr>
          <a:lstStyle/>
          <a:p>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E7F06    What </a:t>
            </a:r>
            <a:r>
              <a:rPr lang="en-US" dirty="0">
                <a:latin typeface="Arial Black" panose="020B0A04020102020204" pitchFamily="34" charset="0"/>
              </a:rPr>
              <a:t>is the minimum number of bits required for an analog-to-digital converter to sample a signal with a range of 1 volt at a resolution of 1 millivolt?</a:t>
            </a:r>
          </a:p>
        </p:txBody>
      </p:sp>
      <p:sp>
        <p:nvSpPr>
          <p:cNvPr id="3" name="Subtitle 2"/>
          <p:cNvSpPr>
            <a:spLocks noGrp="1"/>
          </p:cNvSpPr>
          <p:nvPr>
            <p:ph type="subTitle" idx="1"/>
          </p:nvPr>
        </p:nvSpPr>
        <p:spPr>
          <a:xfrm>
            <a:off x="1066800" y="2514600"/>
            <a:ext cx="7086600" cy="3962400"/>
          </a:xfrm>
        </p:spPr>
        <p:txBody>
          <a:bodyPr/>
          <a:lstStyle/>
          <a:p>
            <a:endParaRPr lang="en-US" i="1" dirty="0" smtClean="0"/>
          </a:p>
          <a:p>
            <a:r>
              <a:rPr lang="en-US" i="1" dirty="0" smtClean="0"/>
              <a:t>A</a:t>
            </a:r>
            <a:r>
              <a:rPr lang="en-US" i="1" dirty="0"/>
              <a:t>. 4 bits</a:t>
            </a:r>
          </a:p>
          <a:p>
            <a:r>
              <a:rPr lang="en-US" i="1" dirty="0"/>
              <a:t>B. 6 bits</a:t>
            </a:r>
          </a:p>
          <a:p>
            <a:r>
              <a:rPr lang="en-US" i="1" dirty="0"/>
              <a:t>C. 8 bits</a:t>
            </a:r>
          </a:p>
          <a:p>
            <a:r>
              <a:rPr lang="en-US" sz="2800" b="1" i="1" dirty="0">
                <a:solidFill>
                  <a:srgbClr val="FFC000"/>
                </a:solidFill>
              </a:rPr>
              <a:t>D. 10 bits</a:t>
            </a:r>
          </a:p>
        </p:txBody>
      </p:sp>
      <p:sp>
        <p:nvSpPr>
          <p:cNvPr id="4" name="Slide Number Placeholder 3"/>
          <p:cNvSpPr>
            <a:spLocks noGrp="1"/>
          </p:cNvSpPr>
          <p:nvPr>
            <p:ph type="sldNum" sz="quarter" idx="12"/>
          </p:nvPr>
        </p:nvSpPr>
        <p:spPr/>
        <p:txBody>
          <a:bodyPr/>
          <a:lstStyle/>
          <a:p>
            <a:fld id="{5A2483EB-AB9C-40AC-9AA1-C2AD9590A9DB}" type="slidenum">
              <a:rPr lang="en-US" smtClean="0"/>
              <a:t>172</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537641138"/>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981200"/>
          </a:xfrm>
        </p:spPr>
        <p:txBody>
          <a:bodyPr>
            <a:normAutofit/>
          </a:bodyPr>
          <a:lstStyle/>
          <a:p>
            <a:r>
              <a:rPr lang="en-US" dirty="0">
                <a:latin typeface="Arial Black" panose="020B0A04020102020204" pitchFamily="34" charset="0"/>
              </a:rPr>
              <a:t>E7F07  </a:t>
            </a:r>
            <a:r>
              <a:rPr lang="en-US" dirty="0" smtClean="0">
                <a:latin typeface="Arial Black" panose="020B0A04020102020204" pitchFamily="34" charset="0"/>
              </a:rPr>
              <a:t>   What </a:t>
            </a:r>
            <a:r>
              <a:rPr lang="en-US" dirty="0">
                <a:latin typeface="Arial Black" panose="020B0A04020102020204" pitchFamily="34" charset="0"/>
              </a:rPr>
              <a:t>function can a Fast Fourier Transform perform?</a:t>
            </a:r>
          </a:p>
        </p:txBody>
      </p:sp>
      <p:sp>
        <p:nvSpPr>
          <p:cNvPr id="3" name="Subtitle 2"/>
          <p:cNvSpPr>
            <a:spLocks noGrp="1"/>
          </p:cNvSpPr>
          <p:nvPr>
            <p:ph type="subTitle" idx="1"/>
          </p:nvPr>
        </p:nvSpPr>
        <p:spPr>
          <a:xfrm>
            <a:off x="1371600" y="1981200"/>
            <a:ext cx="6400800" cy="4419600"/>
          </a:xfrm>
        </p:spPr>
        <p:txBody>
          <a:bodyPr/>
          <a:lstStyle/>
          <a:p>
            <a:r>
              <a:rPr lang="en-US" i="1" dirty="0" smtClean="0"/>
              <a:t>A. Converting analog signals to digital form</a:t>
            </a:r>
          </a:p>
          <a:p>
            <a:r>
              <a:rPr lang="en-US" i="1" dirty="0" smtClean="0"/>
              <a:t>B. Converting digital signals to analog form</a:t>
            </a:r>
          </a:p>
          <a:p>
            <a:r>
              <a:rPr lang="en-US" i="1" dirty="0" smtClean="0"/>
              <a:t>C. Converting digital signals from the time domain to the frequency domain</a:t>
            </a:r>
          </a:p>
          <a:p>
            <a:r>
              <a:rPr lang="en-US" i="1" dirty="0" smtClean="0"/>
              <a:t>D. Converting 8-bit data to 16 bit data</a:t>
            </a:r>
            <a:endParaRPr lang="en-US" i="1" dirty="0"/>
          </a:p>
        </p:txBody>
      </p:sp>
      <p:sp>
        <p:nvSpPr>
          <p:cNvPr id="4" name="Slide Number Placeholder 3"/>
          <p:cNvSpPr>
            <a:spLocks noGrp="1"/>
          </p:cNvSpPr>
          <p:nvPr>
            <p:ph type="sldNum" sz="quarter" idx="12"/>
          </p:nvPr>
        </p:nvSpPr>
        <p:spPr/>
        <p:txBody>
          <a:bodyPr/>
          <a:lstStyle/>
          <a:p>
            <a:fld id="{5A2483EB-AB9C-40AC-9AA1-C2AD9590A9DB}" type="slidenum">
              <a:rPr lang="en-US" smtClean="0"/>
              <a:t>173</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457938507"/>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981200"/>
          </a:xfrm>
        </p:spPr>
        <p:txBody>
          <a:bodyPr>
            <a:normAutofit/>
          </a:bodyPr>
          <a:lstStyle/>
          <a:p>
            <a:r>
              <a:rPr lang="en-US" dirty="0">
                <a:latin typeface="Arial Black" panose="020B0A04020102020204" pitchFamily="34" charset="0"/>
              </a:rPr>
              <a:t>E7F07  </a:t>
            </a:r>
            <a:r>
              <a:rPr lang="en-US" dirty="0" smtClean="0">
                <a:latin typeface="Arial Black" panose="020B0A04020102020204" pitchFamily="34" charset="0"/>
              </a:rPr>
              <a:t>   What </a:t>
            </a:r>
            <a:r>
              <a:rPr lang="en-US" dirty="0">
                <a:latin typeface="Arial Black" panose="020B0A04020102020204" pitchFamily="34" charset="0"/>
              </a:rPr>
              <a:t>function can a Fast Fourier Transform perform?</a:t>
            </a:r>
          </a:p>
        </p:txBody>
      </p:sp>
      <p:sp>
        <p:nvSpPr>
          <p:cNvPr id="3" name="Subtitle 2"/>
          <p:cNvSpPr>
            <a:spLocks noGrp="1"/>
          </p:cNvSpPr>
          <p:nvPr>
            <p:ph type="subTitle" idx="1"/>
          </p:nvPr>
        </p:nvSpPr>
        <p:spPr>
          <a:xfrm>
            <a:off x="1371600" y="1981200"/>
            <a:ext cx="6400800" cy="4419600"/>
          </a:xfrm>
        </p:spPr>
        <p:txBody>
          <a:bodyPr/>
          <a:lstStyle/>
          <a:p>
            <a:r>
              <a:rPr lang="en-US" i="1" dirty="0" smtClean="0"/>
              <a:t>A. Converting analog signals to digital form</a:t>
            </a:r>
          </a:p>
          <a:p>
            <a:r>
              <a:rPr lang="en-US" i="1" dirty="0" smtClean="0"/>
              <a:t>B. Converting digital signals to analog form</a:t>
            </a:r>
          </a:p>
          <a:p>
            <a:r>
              <a:rPr lang="en-US" sz="2800" b="1" i="1" dirty="0" smtClean="0">
                <a:solidFill>
                  <a:srgbClr val="FFC000"/>
                </a:solidFill>
              </a:rPr>
              <a:t>C. Converting digital signals from the time domain to the frequency domain</a:t>
            </a:r>
          </a:p>
          <a:p>
            <a:r>
              <a:rPr lang="en-US" i="1" dirty="0" smtClean="0"/>
              <a:t>D. Converting 8-bit data to 16 bit data</a:t>
            </a:r>
            <a:endParaRPr lang="en-US" i="1" dirty="0"/>
          </a:p>
        </p:txBody>
      </p:sp>
      <p:sp>
        <p:nvSpPr>
          <p:cNvPr id="4" name="Slide Number Placeholder 3"/>
          <p:cNvSpPr>
            <a:spLocks noGrp="1"/>
          </p:cNvSpPr>
          <p:nvPr>
            <p:ph type="sldNum" sz="quarter" idx="12"/>
          </p:nvPr>
        </p:nvSpPr>
        <p:spPr/>
        <p:txBody>
          <a:bodyPr/>
          <a:lstStyle/>
          <a:p>
            <a:fld id="{5A2483EB-AB9C-40AC-9AA1-C2AD9590A9DB}" type="slidenum">
              <a:rPr lang="en-US" smtClean="0"/>
              <a:t>174</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3441905159"/>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E7F08  </a:t>
            </a:r>
            <a:r>
              <a:rPr lang="en-US" dirty="0" smtClean="0">
                <a:latin typeface="Arial Black" panose="020B0A04020102020204" pitchFamily="34" charset="0"/>
              </a:rPr>
              <a:t>   What </a:t>
            </a:r>
            <a:r>
              <a:rPr lang="en-US" dirty="0">
                <a:latin typeface="Arial Black" panose="020B0A04020102020204" pitchFamily="34" charset="0"/>
              </a:rPr>
              <a:t>is the function of decimation with regard to digital filters?</a:t>
            </a:r>
          </a:p>
        </p:txBody>
      </p:sp>
      <p:sp>
        <p:nvSpPr>
          <p:cNvPr id="3" name="Subtitle 2"/>
          <p:cNvSpPr>
            <a:spLocks noGrp="1"/>
          </p:cNvSpPr>
          <p:nvPr>
            <p:ph type="subTitle" idx="1"/>
          </p:nvPr>
        </p:nvSpPr>
        <p:spPr>
          <a:xfrm>
            <a:off x="838200" y="2133600"/>
            <a:ext cx="7391400" cy="4038600"/>
          </a:xfrm>
        </p:spPr>
        <p:txBody>
          <a:bodyPr/>
          <a:lstStyle/>
          <a:p>
            <a:r>
              <a:rPr lang="en-US" i="1" dirty="0"/>
              <a:t>A. Converting data to binary code decimal form</a:t>
            </a:r>
          </a:p>
          <a:p>
            <a:r>
              <a:rPr lang="en-US" i="1" dirty="0"/>
              <a:t>B. Reducing the effective sample rate by removing samples</a:t>
            </a:r>
          </a:p>
          <a:p>
            <a:r>
              <a:rPr lang="en-US" i="1" dirty="0"/>
              <a:t>C. Attenuating the signal</a:t>
            </a:r>
          </a:p>
          <a:p>
            <a:r>
              <a:rPr lang="en-US" i="1" dirty="0"/>
              <a:t>D. Removing unnecessary significant digits</a:t>
            </a:r>
          </a:p>
        </p:txBody>
      </p:sp>
      <p:sp>
        <p:nvSpPr>
          <p:cNvPr id="4" name="Slide Number Placeholder 3"/>
          <p:cNvSpPr>
            <a:spLocks noGrp="1"/>
          </p:cNvSpPr>
          <p:nvPr>
            <p:ph type="sldNum" sz="quarter" idx="12"/>
          </p:nvPr>
        </p:nvSpPr>
        <p:spPr/>
        <p:txBody>
          <a:bodyPr/>
          <a:lstStyle/>
          <a:p>
            <a:fld id="{5A2483EB-AB9C-40AC-9AA1-C2AD9590A9DB}" type="slidenum">
              <a:rPr lang="en-US" smtClean="0"/>
              <a:t>175</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4120413617"/>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E7F08  </a:t>
            </a:r>
            <a:r>
              <a:rPr lang="en-US" dirty="0" smtClean="0">
                <a:latin typeface="Arial Black" panose="020B0A04020102020204" pitchFamily="34" charset="0"/>
              </a:rPr>
              <a:t>   What </a:t>
            </a:r>
            <a:r>
              <a:rPr lang="en-US" dirty="0">
                <a:latin typeface="Arial Black" panose="020B0A04020102020204" pitchFamily="34" charset="0"/>
              </a:rPr>
              <a:t>is the function of decimation with regard to digital filters?</a:t>
            </a:r>
          </a:p>
        </p:txBody>
      </p:sp>
      <p:sp>
        <p:nvSpPr>
          <p:cNvPr id="3" name="Subtitle 2"/>
          <p:cNvSpPr>
            <a:spLocks noGrp="1"/>
          </p:cNvSpPr>
          <p:nvPr>
            <p:ph type="subTitle" idx="1"/>
          </p:nvPr>
        </p:nvSpPr>
        <p:spPr>
          <a:xfrm>
            <a:off x="838200" y="2133600"/>
            <a:ext cx="7391400" cy="4038600"/>
          </a:xfrm>
        </p:spPr>
        <p:txBody>
          <a:bodyPr/>
          <a:lstStyle/>
          <a:p>
            <a:r>
              <a:rPr lang="en-US" i="1" dirty="0"/>
              <a:t>A. Converting data to binary code decimal form</a:t>
            </a:r>
          </a:p>
          <a:p>
            <a:r>
              <a:rPr lang="en-US" sz="2800" b="1" i="1" dirty="0">
                <a:solidFill>
                  <a:srgbClr val="FFC000"/>
                </a:solidFill>
              </a:rPr>
              <a:t>B. Reducing the effective sample rate by removing samples</a:t>
            </a:r>
          </a:p>
          <a:p>
            <a:r>
              <a:rPr lang="en-US" i="1" dirty="0"/>
              <a:t>C. Attenuating the signal</a:t>
            </a:r>
          </a:p>
          <a:p>
            <a:r>
              <a:rPr lang="en-US" i="1" dirty="0"/>
              <a:t>D. Removing unnecessary significant digits</a:t>
            </a:r>
          </a:p>
        </p:txBody>
      </p:sp>
      <p:sp>
        <p:nvSpPr>
          <p:cNvPr id="4" name="Slide Number Placeholder 3"/>
          <p:cNvSpPr>
            <a:spLocks noGrp="1"/>
          </p:cNvSpPr>
          <p:nvPr>
            <p:ph type="sldNum" sz="quarter" idx="12"/>
          </p:nvPr>
        </p:nvSpPr>
        <p:spPr/>
        <p:txBody>
          <a:bodyPr/>
          <a:lstStyle/>
          <a:p>
            <a:fld id="{5A2483EB-AB9C-40AC-9AA1-C2AD9590A9DB}" type="slidenum">
              <a:rPr lang="en-US" smtClean="0"/>
              <a:t>176</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1414285517"/>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752600"/>
          </a:xfrm>
        </p:spPr>
        <p:txBody>
          <a:bodyPr>
            <a:normAutofit fontScale="90000"/>
          </a:bodyPr>
          <a:lstStyle/>
          <a:p>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E7F09     Why </a:t>
            </a:r>
            <a:r>
              <a:rPr lang="en-US" dirty="0">
                <a:latin typeface="Arial Black" panose="020B0A04020102020204" pitchFamily="34" charset="0"/>
              </a:rPr>
              <a:t>is an anti-aliasing digital filter required in a digital decimator?</a:t>
            </a:r>
          </a:p>
        </p:txBody>
      </p:sp>
      <p:sp>
        <p:nvSpPr>
          <p:cNvPr id="3" name="Subtitle 2"/>
          <p:cNvSpPr>
            <a:spLocks noGrp="1"/>
          </p:cNvSpPr>
          <p:nvPr>
            <p:ph type="subTitle" idx="1"/>
          </p:nvPr>
        </p:nvSpPr>
        <p:spPr>
          <a:xfrm>
            <a:off x="762000" y="1981200"/>
            <a:ext cx="7391400" cy="4191000"/>
          </a:xfrm>
        </p:spPr>
        <p:txBody>
          <a:bodyPr/>
          <a:lstStyle/>
          <a:p>
            <a:r>
              <a:rPr lang="en-US" i="1" dirty="0"/>
              <a:t>A. It removes high-frequency signal components which would otherwise be reproduced as lower frequency components</a:t>
            </a:r>
          </a:p>
          <a:p>
            <a:r>
              <a:rPr lang="en-US" i="1" dirty="0"/>
              <a:t>B. It peaks the response of the decimator, improving bandwidth</a:t>
            </a:r>
          </a:p>
          <a:p>
            <a:r>
              <a:rPr lang="en-US" i="1" dirty="0"/>
              <a:t>C. It removes low frequency signal components to eliminate the need for DC restoration</a:t>
            </a:r>
          </a:p>
          <a:p>
            <a:r>
              <a:rPr lang="en-US" i="1" dirty="0"/>
              <a:t>D. It notches out the sampling frequency to avoid sampling errors</a:t>
            </a:r>
          </a:p>
        </p:txBody>
      </p:sp>
      <p:sp>
        <p:nvSpPr>
          <p:cNvPr id="4" name="Slide Number Placeholder 3"/>
          <p:cNvSpPr>
            <a:spLocks noGrp="1"/>
          </p:cNvSpPr>
          <p:nvPr>
            <p:ph type="sldNum" sz="quarter" idx="12"/>
          </p:nvPr>
        </p:nvSpPr>
        <p:spPr/>
        <p:txBody>
          <a:bodyPr/>
          <a:lstStyle/>
          <a:p>
            <a:fld id="{5A2483EB-AB9C-40AC-9AA1-C2AD9590A9DB}" type="slidenum">
              <a:rPr lang="en-US" smtClean="0"/>
              <a:t>177</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1505967425"/>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752600"/>
          </a:xfrm>
        </p:spPr>
        <p:txBody>
          <a:bodyPr>
            <a:normAutofit fontScale="90000"/>
          </a:bodyPr>
          <a:lstStyle/>
          <a:p>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E7F09     Why </a:t>
            </a:r>
            <a:r>
              <a:rPr lang="en-US" dirty="0">
                <a:latin typeface="Arial Black" panose="020B0A04020102020204" pitchFamily="34" charset="0"/>
              </a:rPr>
              <a:t>is an anti-aliasing digital filter required in a digital decimator?</a:t>
            </a:r>
          </a:p>
        </p:txBody>
      </p:sp>
      <p:sp>
        <p:nvSpPr>
          <p:cNvPr id="3" name="Subtitle 2"/>
          <p:cNvSpPr>
            <a:spLocks noGrp="1"/>
          </p:cNvSpPr>
          <p:nvPr>
            <p:ph type="subTitle" idx="1"/>
          </p:nvPr>
        </p:nvSpPr>
        <p:spPr>
          <a:xfrm>
            <a:off x="762000" y="1981200"/>
            <a:ext cx="7391400" cy="4191000"/>
          </a:xfrm>
        </p:spPr>
        <p:txBody>
          <a:bodyPr>
            <a:normAutofit lnSpcReduction="10000"/>
          </a:bodyPr>
          <a:lstStyle/>
          <a:p>
            <a:r>
              <a:rPr lang="en-US" sz="2800" b="1" i="1" dirty="0">
                <a:solidFill>
                  <a:srgbClr val="FFC000"/>
                </a:solidFill>
              </a:rPr>
              <a:t>A. It removes high-frequency signal components which would otherwise be reproduced as lower frequency components</a:t>
            </a:r>
          </a:p>
          <a:p>
            <a:r>
              <a:rPr lang="en-US" i="1" dirty="0"/>
              <a:t>B. It peaks the response of the decimator, improving bandwidth</a:t>
            </a:r>
          </a:p>
          <a:p>
            <a:r>
              <a:rPr lang="en-US" i="1" dirty="0"/>
              <a:t>C. It removes low frequency signal components to eliminate the need for DC restoration</a:t>
            </a:r>
          </a:p>
          <a:p>
            <a:r>
              <a:rPr lang="en-US" i="1" dirty="0"/>
              <a:t>D. It notches out the sampling frequency to avoid sampling errors</a:t>
            </a:r>
          </a:p>
        </p:txBody>
      </p:sp>
      <p:sp>
        <p:nvSpPr>
          <p:cNvPr id="4" name="Slide Number Placeholder 3"/>
          <p:cNvSpPr>
            <a:spLocks noGrp="1"/>
          </p:cNvSpPr>
          <p:nvPr>
            <p:ph type="sldNum" sz="quarter" idx="12"/>
          </p:nvPr>
        </p:nvSpPr>
        <p:spPr/>
        <p:txBody>
          <a:bodyPr/>
          <a:lstStyle/>
          <a:p>
            <a:fld id="{5A2483EB-AB9C-40AC-9AA1-C2AD9590A9DB}" type="slidenum">
              <a:rPr lang="en-US" smtClean="0"/>
              <a:t>178</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2567813136"/>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9812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E7F10     What </a:t>
            </a:r>
            <a:r>
              <a:rPr lang="en-US" dirty="0">
                <a:latin typeface="Arial Black" panose="020B0A04020102020204" pitchFamily="34" charset="0"/>
              </a:rPr>
              <a:t>aspect of receiver analog-to-digital conversion determines the maximum receive bandwidth of a Direct Digital Conversion SDR?</a:t>
            </a:r>
          </a:p>
        </p:txBody>
      </p:sp>
      <p:sp>
        <p:nvSpPr>
          <p:cNvPr id="3" name="Subtitle 2"/>
          <p:cNvSpPr>
            <a:spLocks noGrp="1"/>
          </p:cNvSpPr>
          <p:nvPr>
            <p:ph type="subTitle" idx="1"/>
          </p:nvPr>
        </p:nvSpPr>
        <p:spPr/>
        <p:txBody>
          <a:bodyPr/>
          <a:lstStyle/>
          <a:p>
            <a:endParaRPr lang="en-US" i="1" dirty="0" smtClean="0"/>
          </a:p>
          <a:p>
            <a:r>
              <a:rPr lang="en-US" i="1" dirty="0" smtClean="0"/>
              <a:t>A</a:t>
            </a:r>
            <a:r>
              <a:rPr lang="en-US" i="1" dirty="0"/>
              <a:t>. Sample rate</a:t>
            </a:r>
          </a:p>
          <a:p>
            <a:r>
              <a:rPr lang="en-US" i="1" dirty="0"/>
              <a:t>B. Sample width in bits</a:t>
            </a:r>
          </a:p>
          <a:p>
            <a:r>
              <a:rPr lang="en-US" i="1" dirty="0"/>
              <a:t>C. Sample clock phase noise</a:t>
            </a:r>
          </a:p>
          <a:p>
            <a:r>
              <a:rPr lang="en-US" i="1" dirty="0"/>
              <a:t>D. Processor latency</a:t>
            </a:r>
          </a:p>
        </p:txBody>
      </p:sp>
      <p:sp>
        <p:nvSpPr>
          <p:cNvPr id="4" name="Slide Number Placeholder 3"/>
          <p:cNvSpPr>
            <a:spLocks noGrp="1"/>
          </p:cNvSpPr>
          <p:nvPr>
            <p:ph type="sldNum" sz="quarter" idx="12"/>
          </p:nvPr>
        </p:nvSpPr>
        <p:spPr/>
        <p:txBody>
          <a:bodyPr/>
          <a:lstStyle/>
          <a:p>
            <a:fld id="{5A2483EB-AB9C-40AC-9AA1-C2AD9590A9DB}" type="slidenum">
              <a:rPr lang="en-US" smtClean="0"/>
              <a:t>179</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21722440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a:latin typeface="Arial Black" panose="020B0A04020102020204" pitchFamily="34" charset="0"/>
              </a:rPr>
              <a:t> </a:t>
            </a:r>
            <a:r>
              <a:rPr lang="en-US" dirty="0">
                <a:latin typeface="Arial Black" panose="020B0A04020102020204" pitchFamily="34" charset="0"/>
              </a:rPr>
              <a:t/>
            </a:r>
            <a:br>
              <a:rPr lang="en-US" dirty="0">
                <a:latin typeface="Arial Black" panose="020B0A04020102020204" pitchFamily="34" charset="0"/>
              </a:rPr>
            </a:br>
            <a:r>
              <a:rPr lang="en-US" dirty="0">
                <a:latin typeface="Arial Black" panose="020B0A04020102020204" pitchFamily="34" charset="0"/>
              </a:rPr>
              <a:t>E7A07  </a:t>
            </a:r>
            <a:r>
              <a:rPr lang="en-US" dirty="0" smtClean="0">
                <a:latin typeface="Arial Black" panose="020B0A04020102020204" pitchFamily="34" charset="0"/>
              </a:rPr>
              <a:t>  What </a:t>
            </a:r>
            <a:r>
              <a:rPr lang="en-US" dirty="0">
                <a:latin typeface="Arial Black" panose="020B0A04020102020204" pitchFamily="34" charset="0"/>
              </a:rPr>
              <a:t>logical operation does a NAND gate perform?</a:t>
            </a:r>
          </a:p>
        </p:txBody>
      </p:sp>
      <p:sp>
        <p:nvSpPr>
          <p:cNvPr id="3" name="Subtitle 2"/>
          <p:cNvSpPr>
            <a:spLocks noGrp="1"/>
          </p:cNvSpPr>
          <p:nvPr>
            <p:ph type="subTitle" idx="1"/>
          </p:nvPr>
        </p:nvSpPr>
        <p:spPr>
          <a:xfrm>
            <a:off x="1143000" y="1828800"/>
            <a:ext cx="7010400" cy="4343400"/>
          </a:xfrm>
        </p:spPr>
        <p:txBody>
          <a:bodyPr/>
          <a:lstStyle/>
          <a:p>
            <a:r>
              <a:rPr lang="en-US" i="1" dirty="0"/>
              <a:t>A. It </a:t>
            </a:r>
            <a:r>
              <a:rPr lang="en-US" i="1" dirty="0" smtClean="0"/>
              <a:t>produces </a:t>
            </a:r>
            <a:r>
              <a:rPr lang="en-US" i="1" dirty="0"/>
              <a:t>logic "0" at its output only when all inputs are logic "0"</a:t>
            </a:r>
            <a:endParaRPr lang="en-US" dirty="0"/>
          </a:p>
          <a:p>
            <a:r>
              <a:rPr lang="en-US" i="1" dirty="0"/>
              <a:t>B. It </a:t>
            </a:r>
            <a:r>
              <a:rPr lang="en-US" i="1" dirty="0" smtClean="0"/>
              <a:t>produces </a:t>
            </a:r>
            <a:r>
              <a:rPr lang="en-US" i="1" dirty="0"/>
              <a:t>logic "1" at its output only when all inputs are logic "1"</a:t>
            </a:r>
            <a:endParaRPr lang="en-US" dirty="0"/>
          </a:p>
          <a:p>
            <a:r>
              <a:rPr lang="en-US" i="1" dirty="0"/>
              <a:t>C. It </a:t>
            </a:r>
            <a:r>
              <a:rPr lang="en-US" i="1" dirty="0" smtClean="0"/>
              <a:t>produces </a:t>
            </a:r>
            <a:r>
              <a:rPr lang="en-US" i="1" dirty="0"/>
              <a:t>logic "0" at its output if some but not all </a:t>
            </a:r>
            <a:r>
              <a:rPr lang="en-US" i="1" dirty="0" smtClean="0"/>
              <a:t>inputs </a:t>
            </a:r>
            <a:r>
              <a:rPr lang="en-US" i="1" dirty="0"/>
              <a:t>are logic "1"</a:t>
            </a:r>
            <a:endParaRPr lang="en-US" dirty="0"/>
          </a:p>
          <a:p>
            <a:r>
              <a:rPr lang="en-US" sz="2800" b="1" i="1" dirty="0">
                <a:solidFill>
                  <a:srgbClr val="FFC000"/>
                </a:solidFill>
              </a:rPr>
              <a:t>D. It </a:t>
            </a:r>
            <a:r>
              <a:rPr lang="en-US" sz="2800" b="1" i="1" dirty="0" smtClean="0">
                <a:solidFill>
                  <a:srgbClr val="FFC000"/>
                </a:solidFill>
              </a:rPr>
              <a:t>produces </a:t>
            </a:r>
            <a:r>
              <a:rPr lang="en-US" sz="2800" b="1" i="1" dirty="0">
                <a:solidFill>
                  <a:srgbClr val="FFC000"/>
                </a:solidFill>
              </a:rPr>
              <a:t>logic "0" at its output only when all inputs are logic "1"</a:t>
            </a:r>
            <a:endParaRPr lang="en-US" sz="2800" b="1" dirty="0">
              <a:solidFill>
                <a:srgbClr val="FFC000"/>
              </a:solidFill>
            </a:endParaRPr>
          </a:p>
        </p:txBody>
      </p:sp>
      <p:sp>
        <p:nvSpPr>
          <p:cNvPr id="4" name="Slide Number Placeholder 3"/>
          <p:cNvSpPr>
            <a:spLocks noGrp="1"/>
          </p:cNvSpPr>
          <p:nvPr>
            <p:ph type="sldNum" sz="quarter" idx="12"/>
          </p:nvPr>
        </p:nvSpPr>
        <p:spPr/>
        <p:txBody>
          <a:bodyPr/>
          <a:lstStyle/>
          <a:p>
            <a:fld id="{5A2483EB-AB9C-40AC-9AA1-C2AD9590A9DB}" type="slidenum">
              <a:rPr lang="en-US" smtClean="0"/>
              <a:t>18</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3363694721"/>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9812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E7F10     What </a:t>
            </a:r>
            <a:r>
              <a:rPr lang="en-US" dirty="0">
                <a:latin typeface="Arial Black" panose="020B0A04020102020204" pitchFamily="34" charset="0"/>
              </a:rPr>
              <a:t>aspect of receiver analog-to-digital conversion determines the maximum receive bandwidth of a Direct Digital Conversion SDR?</a:t>
            </a:r>
          </a:p>
        </p:txBody>
      </p:sp>
      <p:sp>
        <p:nvSpPr>
          <p:cNvPr id="3" name="Subtitle 2"/>
          <p:cNvSpPr>
            <a:spLocks noGrp="1"/>
          </p:cNvSpPr>
          <p:nvPr>
            <p:ph type="subTitle" idx="1"/>
          </p:nvPr>
        </p:nvSpPr>
        <p:spPr/>
        <p:txBody>
          <a:bodyPr/>
          <a:lstStyle/>
          <a:p>
            <a:endParaRPr lang="en-US" i="1" dirty="0" smtClean="0"/>
          </a:p>
          <a:p>
            <a:r>
              <a:rPr lang="en-US" sz="2800" b="1" i="1" dirty="0" smtClean="0">
                <a:solidFill>
                  <a:srgbClr val="FFC000"/>
                </a:solidFill>
              </a:rPr>
              <a:t>A</a:t>
            </a:r>
            <a:r>
              <a:rPr lang="en-US" sz="2800" b="1" i="1" dirty="0">
                <a:solidFill>
                  <a:srgbClr val="FFC000"/>
                </a:solidFill>
              </a:rPr>
              <a:t>. Sample rate</a:t>
            </a:r>
          </a:p>
          <a:p>
            <a:r>
              <a:rPr lang="en-US" i="1" dirty="0"/>
              <a:t>B. Sample width in bits</a:t>
            </a:r>
          </a:p>
          <a:p>
            <a:r>
              <a:rPr lang="en-US" i="1" dirty="0"/>
              <a:t>C. Sample clock phase noise</a:t>
            </a:r>
          </a:p>
          <a:p>
            <a:r>
              <a:rPr lang="en-US" i="1" dirty="0"/>
              <a:t>D. Processor latency</a:t>
            </a:r>
          </a:p>
        </p:txBody>
      </p:sp>
      <p:sp>
        <p:nvSpPr>
          <p:cNvPr id="4" name="Slide Number Placeholder 3"/>
          <p:cNvSpPr>
            <a:spLocks noGrp="1"/>
          </p:cNvSpPr>
          <p:nvPr>
            <p:ph type="sldNum" sz="quarter" idx="12"/>
          </p:nvPr>
        </p:nvSpPr>
        <p:spPr/>
        <p:txBody>
          <a:bodyPr/>
          <a:lstStyle/>
          <a:p>
            <a:fld id="{5A2483EB-AB9C-40AC-9AA1-C2AD9590A9DB}" type="slidenum">
              <a:rPr lang="en-US" smtClean="0"/>
              <a:t>180</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1492640298"/>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981200"/>
          </a:xfrm>
        </p:spPr>
        <p:txBody>
          <a:bodyPr>
            <a:normAutofit fontScale="90000"/>
          </a:bodyPr>
          <a:lstStyle/>
          <a:p>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E7F11     What </a:t>
            </a:r>
            <a:r>
              <a:rPr lang="en-US" dirty="0">
                <a:latin typeface="Arial Black" panose="020B0A04020102020204" pitchFamily="34" charset="0"/>
              </a:rPr>
              <a:t>sets the minimum detectable signal level for an SDR in the absence of atmospheric or thermal noise?</a:t>
            </a:r>
          </a:p>
        </p:txBody>
      </p:sp>
      <p:sp>
        <p:nvSpPr>
          <p:cNvPr id="3" name="Subtitle 2"/>
          <p:cNvSpPr>
            <a:spLocks noGrp="1"/>
          </p:cNvSpPr>
          <p:nvPr>
            <p:ph type="subTitle" idx="1"/>
          </p:nvPr>
        </p:nvSpPr>
        <p:spPr>
          <a:xfrm>
            <a:off x="762000" y="2133600"/>
            <a:ext cx="7010400" cy="4038600"/>
          </a:xfrm>
        </p:spPr>
        <p:txBody>
          <a:bodyPr/>
          <a:lstStyle/>
          <a:p>
            <a:endParaRPr lang="en-US" i="1" dirty="0" smtClean="0"/>
          </a:p>
          <a:p>
            <a:r>
              <a:rPr lang="en-US" i="1" dirty="0" smtClean="0"/>
              <a:t>A</a:t>
            </a:r>
            <a:r>
              <a:rPr lang="en-US" i="1" dirty="0"/>
              <a:t>. Sample clock phase noise</a:t>
            </a:r>
          </a:p>
          <a:p>
            <a:r>
              <a:rPr lang="en-US" i="1" dirty="0"/>
              <a:t>B. Reference voltage level and sample width in bits</a:t>
            </a:r>
          </a:p>
          <a:p>
            <a:r>
              <a:rPr lang="en-US" i="1" dirty="0"/>
              <a:t>C. Data storage transfer rate</a:t>
            </a:r>
          </a:p>
          <a:p>
            <a:r>
              <a:rPr lang="en-US" i="1" dirty="0"/>
              <a:t>D. Missing codes and jitter</a:t>
            </a:r>
          </a:p>
        </p:txBody>
      </p:sp>
      <p:sp>
        <p:nvSpPr>
          <p:cNvPr id="4" name="Slide Number Placeholder 3"/>
          <p:cNvSpPr>
            <a:spLocks noGrp="1"/>
          </p:cNvSpPr>
          <p:nvPr>
            <p:ph type="sldNum" sz="quarter" idx="12"/>
          </p:nvPr>
        </p:nvSpPr>
        <p:spPr/>
        <p:txBody>
          <a:bodyPr/>
          <a:lstStyle/>
          <a:p>
            <a:fld id="{5A2483EB-AB9C-40AC-9AA1-C2AD9590A9DB}" type="slidenum">
              <a:rPr lang="en-US" smtClean="0"/>
              <a:t>181</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4093976133"/>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981200"/>
          </a:xfrm>
        </p:spPr>
        <p:txBody>
          <a:bodyPr>
            <a:normAutofit fontScale="90000"/>
          </a:bodyPr>
          <a:lstStyle/>
          <a:p>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E7F11     What </a:t>
            </a:r>
            <a:r>
              <a:rPr lang="en-US" dirty="0">
                <a:latin typeface="Arial Black" panose="020B0A04020102020204" pitchFamily="34" charset="0"/>
              </a:rPr>
              <a:t>sets the minimum detectable signal level for an SDR in the absence of atmospheric or thermal noise?</a:t>
            </a:r>
          </a:p>
        </p:txBody>
      </p:sp>
      <p:sp>
        <p:nvSpPr>
          <p:cNvPr id="3" name="Subtitle 2"/>
          <p:cNvSpPr>
            <a:spLocks noGrp="1"/>
          </p:cNvSpPr>
          <p:nvPr>
            <p:ph type="subTitle" idx="1"/>
          </p:nvPr>
        </p:nvSpPr>
        <p:spPr>
          <a:xfrm>
            <a:off x="762000" y="2133600"/>
            <a:ext cx="7010400" cy="4038600"/>
          </a:xfrm>
        </p:spPr>
        <p:txBody>
          <a:bodyPr/>
          <a:lstStyle/>
          <a:p>
            <a:endParaRPr lang="en-US" i="1" dirty="0" smtClean="0"/>
          </a:p>
          <a:p>
            <a:r>
              <a:rPr lang="en-US" i="1" dirty="0" smtClean="0"/>
              <a:t>A</a:t>
            </a:r>
            <a:r>
              <a:rPr lang="en-US" i="1" dirty="0"/>
              <a:t>. Sample clock phase noise</a:t>
            </a:r>
          </a:p>
          <a:p>
            <a:r>
              <a:rPr lang="en-US" sz="2800" b="1" i="1" dirty="0">
                <a:solidFill>
                  <a:srgbClr val="FFC000"/>
                </a:solidFill>
              </a:rPr>
              <a:t>B. Reference voltage level and sample width in bits</a:t>
            </a:r>
          </a:p>
          <a:p>
            <a:r>
              <a:rPr lang="en-US" i="1" dirty="0"/>
              <a:t>C. Data storage transfer rate</a:t>
            </a:r>
          </a:p>
          <a:p>
            <a:r>
              <a:rPr lang="en-US" i="1" dirty="0"/>
              <a:t>D. Missing codes and jitter</a:t>
            </a:r>
          </a:p>
        </p:txBody>
      </p:sp>
      <p:sp>
        <p:nvSpPr>
          <p:cNvPr id="4" name="Slide Number Placeholder 3"/>
          <p:cNvSpPr>
            <a:spLocks noGrp="1"/>
          </p:cNvSpPr>
          <p:nvPr>
            <p:ph type="sldNum" sz="quarter" idx="12"/>
          </p:nvPr>
        </p:nvSpPr>
        <p:spPr/>
        <p:txBody>
          <a:bodyPr/>
          <a:lstStyle/>
          <a:p>
            <a:fld id="{5A2483EB-AB9C-40AC-9AA1-C2AD9590A9DB}" type="slidenum">
              <a:rPr lang="en-US" smtClean="0"/>
              <a:t>182</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2754282934"/>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981200"/>
          </a:xfrm>
        </p:spPr>
        <p:txBody>
          <a:bodyPr>
            <a:normAutofit fontScale="90000"/>
          </a:bodyPr>
          <a:lstStyle/>
          <a:p>
            <a:r>
              <a:rPr lang="de-DE" dirty="0" smtClean="0">
                <a:latin typeface="Arial Black" panose="020B0A04020102020204" pitchFamily="34" charset="0"/>
              </a:rPr>
              <a:t/>
            </a:r>
            <a:br>
              <a:rPr lang="de-DE" dirty="0" smtClean="0">
                <a:latin typeface="Arial Black" panose="020B0A04020102020204" pitchFamily="34" charset="0"/>
              </a:rPr>
            </a:br>
            <a:r>
              <a:rPr lang="de-DE" dirty="0" smtClean="0">
                <a:latin typeface="Arial Black" panose="020B0A04020102020204" pitchFamily="34" charset="0"/>
              </a:rPr>
              <a:t>E7F12     </a:t>
            </a:r>
            <a:r>
              <a:rPr lang="en-US" dirty="0" smtClean="0">
                <a:latin typeface="Arial Black" panose="020B0A04020102020204" pitchFamily="34" charset="0"/>
              </a:rPr>
              <a:t>What </a:t>
            </a:r>
            <a:r>
              <a:rPr lang="en-US" dirty="0">
                <a:latin typeface="Arial Black" panose="020B0A04020102020204" pitchFamily="34" charset="0"/>
              </a:rPr>
              <a:t>digital process is applied to I and Q signals in order to recover the baseband modulation information?</a:t>
            </a:r>
          </a:p>
        </p:txBody>
      </p:sp>
      <p:sp>
        <p:nvSpPr>
          <p:cNvPr id="3" name="Subtitle 2"/>
          <p:cNvSpPr>
            <a:spLocks noGrp="1"/>
          </p:cNvSpPr>
          <p:nvPr>
            <p:ph type="subTitle" idx="1"/>
          </p:nvPr>
        </p:nvSpPr>
        <p:spPr>
          <a:xfrm>
            <a:off x="762000" y="2133600"/>
            <a:ext cx="7010400" cy="4038600"/>
          </a:xfrm>
        </p:spPr>
        <p:txBody>
          <a:bodyPr/>
          <a:lstStyle/>
          <a:p>
            <a:endParaRPr lang="en-US" i="1" dirty="0"/>
          </a:p>
          <a:p>
            <a:r>
              <a:rPr lang="en-US" i="1" dirty="0" smtClean="0"/>
              <a:t>A</a:t>
            </a:r>
            <a:r>
              <a:rPr lang="en-US" i="1" dirty="0"/>
              <a:t>. Fast Fourier Transform</a:t>
            </a:r>
          </a:p>
          <a:p>
            <a:r>
              <a:rPr lang="en-US" i="1" dirty="0"/>
              <a:t>B. Decimation</a:t>
            </a:r>
          </a:p>
          <a:p>
            <a:r>
              <a:rPr lang="en-US" i="1" dirty="0"/>
              <a:t>C. Signal conditioning</a:t>
            </a:r>
          </a:p>
          <a:p>
            <a:r>
              <a:rPr lang="en-US" i="1" dirty="0"/>
              <a:t>D. Quadrature mixing</a:t>
            </a:r>
          </a:p>
        </p:txBody>
      </p:sp>
      <p:sp>
        <p:nvSpPr>
          <p:cNvPr id="4" name="Slide Number Placeholder 3"/>
          <p:cNvSpPr>
            <a:spLocks noGrp="1"/>
          </p:cNvSpPr>
          <p:nvPr>
            <p:ph type="sldNum" sz="quarter" idx="12"/>
          </p:nvPr>
        </p:nvSpPr>
        <p:spPr/>
        <p:txBody>
          <a:bodyPr/>
          <a:lstStyle/>
          <a:p>
            <a:fld id="{5A2483EB-AB9C-40AC-9AA1-C2AD9590A9DB}" type="slidenum">
              <a:rPr lang="en-US" smtClean="0"/>
              <a:t>183</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3467269978"/>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981200"/>
          </a:xfrm>
        </p:spPr>
        <p:txBody>
          <a:bodyPr>
            <a:normAutofit fontScale="90000"/>
          </a:bodyPr>
          <a:lstStyle/>
          <a:p>
            <a:r>
              <a:rPr lang="de-DE" dirty="0" smtClean="0">
                <a:latin typeface="Arial Black" panose="020B0A04020102020204" pitchFamily="34" charset="0"/>
              </a:rPr>
              <a:t/>
            </a:r>
            <a:br>
              <a:rPr lang="de-DE" dirty="0" smtClean="0">
                <a:latin typeface="Arial Black" panose="020B0A04020102020204" pitchFamily="34" charset="0"/>
              </a:rPr>
            </a:br>
            <a:r>
              <a:rPr lang="de-DE" dirty="0" smtClean="0">
                <a:latin typeface="Arial Black" panose="020B0A04020102020204" pitchFamily="34" charset="0"/>
              </a:rPr>
              <a:t>E7F12     </a:t>
            </a:r>
            <a:r>
              <a:rPr lang="en-US" dirty="0" smtClean="0">
                <a:latin typeface="Arial Black" panose="020B0A04020102020204" pitchFamily="34" charset="0"/>
              </a:rPr>
              <a:t>What </a:t>
            </a:r>
            <a:r>
              <a:rPr lang="en-US" dirty="0">
                <a:latin typeface="Arial Black" panose="020B0A04020102020204" pitchFamily="34" charset="0"/>
              </a:rPr>
              <a:t>digital process is applied to I and Q signals in order to recover the baseband modulation information?</a:t>
            </a:r>
          </a:p>
        </p:txBody>
      </p:sp>
      <p:sp>
        <p:nvSpPr>
          <p:cNvPr id="3" name="Subtitle 2"/>
          <p:cNvSpPr>
            <a:spLocks noGrp="1"/>
          </p:cNvSpPr>
          <p:nvPr>
            <p:ph type="subTitle" idx="1"/>
          </p:nvPr>
        </p:nvSpPr>
        <p:spPr>
          <a:xfrm>
            <a:off x="762000" y="2133600"/>
            <a:ext cx="7010400" cy="4038600"/>
          </a:xfrm>
        </p:spPr>
        <p:txBody>
          <a:bodyPr/>
          <a:lstStyle/>
          <a:p>
            <a:endParaRPr lang="en-US" i="1" dirty="0"/>
          </a:p>
          <a:p>
            <a:r>
              <a:rPr lang="en-US" sz="2800" b="1" i="1" dirty="0" smtClean="0">
                <a:solidFill>
                  <a:srgbClr val="FFC000"/>
                </a:solidFill>
              </a:rPr>
              <a:t>A</a:t>
            </a:r>
            <a:r>
              <a:rPr lang="en-US" sz="2800" b="1" i="1" dirty="0">
                <a:solidFill>
                  <a:srgbClr val="FFC000"/>
                </a:solidFill>
              </a:rPr>
              <a:t>. Fast Fourier Transform</a:t>
            </a:r>
          </a:p>
          <a:p>
            <a:r>
              <a:rPr lang="en-US" i="1" dirty="0"/>
              <a:t>B. Decimation</a:t>
            </a:r>
          </a:p>
          <a:p>
            <a:r>
              <a:rPr lang="en-US" i="1" dirty="0"/>
              <a:t>C. Signal conditioning</a:t>
            </a:r>
          </a:p>
          <a:p>
            <a:r>
              <a:rPr lang="en-US" i="1" dirty="0"/>
              <a:t>D. Quadrature mixing</a:t>
            </a:r>
          </a:p>
        </p:txBody>
      </p:sp>
      <p:sp>
        <p:nvSpPr>
          <p:cNvPr id="4" name="Slide Number Placeholder 3"/>
          <p:cNvSpPr>
            <a:spLocks noGrp="1"/>
          </p:cNvSpPr>
          <p:nvPr>
            <p:ph type="sldNum" sz="quarter" idx="12"/>
          </p:nvPr>
        </p:nvSpPr>
        <p:spPr/>
        <p:txBody>
          <a:bodyPr/>
          <a:lstStyle/>
          <a:p>
            <a:fld id="{5A2483EB-AB9C-40AC-9AA1-C2AD9590A9DB}" type="slidenum">
              <a:rPr lang="en-US" smtClean="0"/>
              <a:t>184</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1697307900"/>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9812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 </a:t>
            </a:r>
            <a:r>
              <a:rPr lang="en-US" dirty="0" smtClean="0">
                <a:latin typeface="Arial Black" panose="020B0A04020102020204" pitchFamily="34" charset="0"/>
              </a:rPr>
              <a:t>E7F13     What </a:t>
            </a:r>
            <a:r>
              <a:rPr lang="en-US" dirty="0">
                <a:latin typeface="Arial Black" panose="020B0A04020102020204" pitchFamily="34" charset="0"/>
              </a:rPr>
              <a:t>is the function of taps in a digital signal processing filter?</a:t>
            </a:r>
          </a:p>
        </p:txBody>
      </p:sp>
      <p:sp>
        <p:nvSpPr>
          <p:cNvPr id="3" name="Subtitle 2"/>
          <p:cNvSpPr>
            <a:spLocks noGrp="1"/>
          </p:cNvSpPr>
          <p:nvPr>
            <p:ph type="subTitle" idx="1"/>
          </p:nvPr>
        </p:nvSpPr>
        <p:spPr>
          <a:xfrm>
            <a:off x="762000" y="2133600"/>
            <a:ext cx="7010400" cy="4038600"/>
          </a:xfrm>
        </p:spPr>
        <p:txBody>
          <a:bodyPr/>
          <a:lstStyle/>
          <a:p>
            <a:r>
              <a:rPr lang="en-US" i="1" dirty="0"/>
              <a:t>A. To reduce excess signal pressure levels</a:t>
            </a:r>
          </a:p>
          <a:p>
            <a:r>
              <a:rPr lang="en-US" i="1" dirty="0"/>
              <a:t>B. Provide access for debugging software</a:t>
            </a:r>
          </a:p>
          <a:p>
            <a:r>
              <a:rPr lang="en-US" i="1" dirty="0"/>
              <a:t>C. Select the point at which baseband signals are generated</a:t>
            </a:r>
          </a:p>
          <a:p>
            <a:r>
              <a:rPr lang="en-US" i="1" dirty="0"/>
              <a:t>D. Provide incremental signal delays for filter algorithms</a:t>
            </a:r>
          </a:p>
        </p:txBody>
      </p:sp>
      <p:sp>
        <p:nvSpPr>
          <p:cNvPr id="4" name="Slide Number Placeholder 3"/>
          <p:cNvSpPr>
            <a:spLocks noGrp="1"/>
          </p:cNvSpPr>
          <p:nvPr>
            <p:ph type="sldNum" sz="quarter" idx="12"/>
          </p:nvPr>
        </p:nvSpPr>
        <p:spPr/>
        <p:txBody>
          <a:bodyPr/>
          <a:lstStyle/>
          <a:p>
            <a:fld id="{5A2483EB-AB9C-40AC-9AA1-C2AD9590A9DB}" type="slidenum">
              <a:rPr lang="en-US" smtClean="0"/>
              <a:t>185</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1697307900"/>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9812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 </a:t>
            </a:r>
            <a:r>
              <a:rPr lang="en-US" dirty="0" smtClean="0">
                <a:latin typeface="Arial Black" panose="020B0A04020102020204" pitchFamily="34" charset="0"/>
              </a:rPr>
              <a:t>E7F13     What </a:t>
            </a:r>
            <a:r>
              <a:rPr lang="en-US" dirty="0">
                <a:latin typeface="Arial Black" panose="020B0A04020102020204" pitchFamily="34" charset="0"/>
              </a:rPr>
              <a:t>is the function of taps in a digital signal processing filter?</a:t>
            </a:r>
          </a:p>
        </p:txBody>
      </p:sp>
      <p:sp>
        <p:nvSpPr>
          <p:cNvPr id="3" name="Subtitle 2"/>
          <p:cNvSpPr>
            <a:spLocks noGrp="1"/>
          </p:cNvSpPr>
          <p:nvPr>
            <p:ph type="subTitle" idx="1"/>
          </p:nvPr>
        </p:nvSpPr>
        <p:spPr>
          <a:xfrm>
            <a:off x="762000" y="2133600"/>
            <a:ext cx="7010400" cy="4038600"/>
          </a:xfrm>
        </p:spPr>
        <p:txBody>
          <a:bodyPr/>
          <a:lstStyle/>
          <a:p>
            <a:r>
              <a:rPr lang="en-US" i="1" dirty="0"/>
              <a:t>A. To reduce excess signal pressure levels</a:t>
            </a:r>
          </a:p>
          <a:p>
            <a:r>
              <a:rPr lang="en-US" i="1" dirty="0"/>
              <a:t>B. Provide access for debugging software</a:t>
            </a:r>
          </a:p>
          <a:p>
            <a:r>
              <a:rPr lang="en-US" i="1" dirty="0"/>
              <a:t>C. Select the point at which baseband signals are generated</a:t>
            </a:r>
          </a:p>
          <a:p>
            <a:r>
              <a:rPr lang="en-US" sz="2800" b="1" i="1" dirty="0">
                <a:solidFill>
                  <a:srgbClr val="FFC000"/>
                </a:solidFill>
              </a:rPr>
              <a:t>D. Provide incremental signal delays for filter algorithms</a:t>
            </a:r>
          </a:p>
        </p:txBody>
      </p:sp>
      <p:sp>
        <p:nvSpPr>
          <p:cNvPr id="4" name="Slide Number Placeholder 3"/>
          <p:cNvSpPr>
            <a:spLocks noGrp="1"/>
          </p:cNvSpPr>
          <p:nvPr>
            <p:ph type="sldNum" sz="quarter" idx="12"/>
          </p:nvPr>
        </p:nvSpPr>
        <p:spPr/>
        <p:txBody>
          <a:bodyPr/>
          <a:lstStyle/>
          <a:p>
            <a:fld id="{5A2483EB-AB9C-40AC-9AA1-C2AD9590A9DB}" type="slidenum">
              <a:rPr lang="en-US" smtClean="0"/>
              <a:t>186</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3538055745"/>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9812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E7F14  </a:t>
            </a:r>
            <a:r>
              <a:rPr lang="en-US" dirty="0" smtClean="0">
                <a:latin typeface="Arial Black" panose="020B0A04020102020204" pitchFamily="34" charset="0"/>
              </a:rPr>
              <a:t>   Which </a:t>
            </a:r>
            <a:r>
              <a:rPr lang="en-US" dirty="0">
                <a:latin typeface="Arial Black" panose="020B0A04020102020204" pitchFamily="34" charset="0"/>
              </a:rPr>
              <a:t>of the following would allow a digital signal processing filter to create a sharper filter response?</a:t>
            </a:r>
          </a:p>
        </p:txBody>
      </p:sp>
      <p:sp>
        <p:nvSpPr>
          <p:cNvPr id="3" name="Subtitle 2"/>
          <p:cNvSpPr>
            <a:spLocks noGrp="1"/>
          </p:cNvSpPr>
          <p:nvPr>
            <p:ph type="subTitle" idx="1"/>
          </p:nvPr>
        </p:nvSpPr>
        <p:spPr>
          <a:xfrm>
            <a:off x="762000" y="2133600"/>
            <a:ext cx="7010400" cy="4038600"/>
          </a:xfrm>
        </p:spPr>
        <p:txBody>
          <a:bodyPr/>
          <a:lstStyle/>
          <a:p>
            <a:endParaRPr lang="en-US" i="1" dirty="0" smtClean="0"/>
          </a:p>
          <a:p>
            <a:r>
              <a:rPr lang="en-US" i="1" dirty="0" smtClean="0"/>
              <a:t>A</a:t>
            </a:r>
            <a:r>
              <a:rPr lang="en-US" i="1" dirty="0"/>
              <a:t>. Higher data rate</a:t>
            </a:r>
          </a:p>
          <a:p>
            <a:r>
              <a:rPr lang="en-US" i="1" dirty="0"/>
              <a:t>B. More taps</a:t>
            </a:r>
          </a:p>
          <a:p>
            <a:r>
              <a:rPr lang="en-US" i="1" dirty="0"/>
              <a:t>C. Complex phasor representations</a:t>
            </a:r>
          </a:p>
          <a:p>
            <a:r>
              <a:rPr lang="en-US" i="1" dirty="0"/>
              <a:t>D. Double-precision math routines</a:t>
            </a:r>
          </a:p>
        </p:txBody>
      </p:sp>
      <p:sp>
        <p:nvSpPr>
          <p:cNvPr id="4" name="Slide Number Placeholder 3"/>
          <p:cNvSpPr>
            <a:spLocks noGrp="1"/>
          </p:cNvSpPr>
          <p:nvPr>
            <p:ph type="sldNum" sz="quarter" idx="12"/>
          </p:nvPr>
        </p:nvSpPr>
        <p:spPr/>
        <p:txBody>
          <a:bodyPr/>
          <a:lstStyle/>
          <a:p>
            <a:fld id="{5A2483EB-AB9C-40AC-9AA1-C2AD9590A9DB}" type="slidenum">
              <a:rPr lang="en-US" smtClean="0"/>
              <a:t>187</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1697307900"/>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9812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E7F14  </a:t>
            </a:r>
            <a:r>
              <a:rPr lang="en-US" dirty="0" smtClean="0">
                <a:latin typeface="Arial Black" panose="020B0A04020102020204" pitchFamily="34" charset="0"/>
              </a:rPr>
              <a:t>   Which </a:t>
            </a:r>
            <a:r>
              <a:rPr lang="en-US" dirty="0">
                <a:latin typeface="Arial Black" panose="020B0A04020102020204" pitchFamily="34" charset="0"/>
              </a:rPr>
              <a:t>of the following would allow a digital signal processing filter to create a sharper filter response?</a:t>
            </a:r>
          </a:p>
        </p:txBody>
      </p:sp>
      <p:sp>
        <p:nvSpPr>
          <p:cNvPr id="3" name="Subtitle 2"/>
          <p:cNvSpPr>
            <a:spLocks noGrp="1"/>
          </p:cNvSpPr>
          <p:nvPr>
            <p:ph type="subTitle" idx="1"/>
          </p:nvPr>
        </p:nvSpPr>
        <p:spPr>
          <a:xfrm>
            <a:off x="762000" y="2133600"/>
            <a:ext cx="7010400" cy="4038600"/>
          </a:xfrm>
        </p:spPr>
        <p:txBody>
          <a:bodyPr/>
          <a:lstStyle/>
          <a:p>
            <a:endParaRPr lang="en-US" i="1" dirty="0" smtClean="0"/>
          </a:p>
          <a:p>
            <a:r>
              <a:rPr lang="en-US" i="1" dirty="0" smtClean="0"/>
              <a:t>A</a:t>
            </a:r>
            <a:r>
              <a:rPr lang="en-US" i="1" dirty="0"/>
              <a:t>. Higher data rate</a:t>
            </a:r>
          </a:p>
          <a:p>
            <a:r>
              <a:rPr lang="en-US" sz="2800" b="1" i="1" dirty="0">
                <a:solidFill>
                  <a:srgbClr val="FFC000"/>
                </a:solidFill>
              </a:rPr>
              <a:t>B. More taps</a:t>
            </a:r>
          </a:p>
          <a:p>
            <a:r>
              <a:rPr lang="en-US" i="1" dirty="0"/>
              <a:t>C. Complex phasor representations</a:t>
            </a:r>
          </a:p>
          <a:p>
            <a:r>
              <a:rPr lang="en-US" i="1" dirty="0"/>
              <a:t>D. Double-precision math routines</a:t>
            </a:r>
          </a:p>
        </p:txBody>
      </p:sp>
      <p:sp>
        <p:nvSpPr>
          <p:cNvPr id="4" name="Slide Number Placeholder 3"/>
          <p:cNvSpPr>
            <a:spLocks noGrp="1"/>
          </p:cNvSpPr>
          <p:nvPr>
            <p:ph type="sldNum" sz="quarter" idx="12"/>
          </p:nvPr>
        </p:nvSpPr>
        <p:spPr/>
        <p:txBody>
          <a:bodyPr/>
          <a:lstStyle/>
          <a:p>
            <a:fld id="{5A2483EB-AB9C-40AC-9AA1-C2AD9590A9DB}" type="slidenum">
              <a:rPr lang="en-US" smtClean="0"/>
              <a:t>188</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1480158277"/>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981200"/>
          </a:xfrm>
        </p:spPr>
        <p:txBody>
          <a:bodyPr>
            <a:normAutofit fontScale="90000"/>
          </a:bodyPr>
          <a:lstStyle/>
          <a:p>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E7F15     Which </a:t>
            </a:r>
            <a:r>
              <a:rPr lang="en-US" dirty="0">
                <a:latin typeface="Arial Black" panose="020B0A04020102020204" pitchFamily="34" charset="0"/>
              </a:rPr>
              <a:t>of the following is an advantage of a Finite Impulse Response (FIR) filter vs an Infinite Impulse Response (IIR) digital filter?</a:t>
            </a:r>
          </a:p>
        </p:txBody>
      </p:sp>
      <p:sp>
        <p:nvSpPr>
          <p:cNvPr id="3" name="Subtitle 2"/>
          <p:cNvSpPr>
            <a:spLocks noGrp="1"/>
          </p:cNvSpPr>
          <p:nvPr>
            <p:ph type="subTitle" idx="1"/>
          </p:nvPr>
        </p:nvSpPr>
        <p:spPr>
          <a:xfrm>
            <a:off x="762000" y="2133600"/>
            <a:ext cx="7010400" cy="4038600"/>
          </a:xfrm>
        </p:spPr>
        <p:txBody>
          <a:bodyPr/>
          <a:lstStyle/>
          <a:p>
            <a:endParaRPr lang="en-US" i="1" dirty="0" smtClean="0"/>
          </a:p>
          <a:p>
            <a:r>
              <a:rPr lang="en-US" i="1" dirty="0" smtClean="0"/>
              <a:t>A</a:t>
            </a:r>
            <a:r>
              <a:rPr lang="en-US" i="1" dirty="0"/>
              <a:t>. FIR filters delay all frequency components of the signal by the same amount</a:t>
            </a:r>
          </a:p>
          <a:p>
            <a:r>
              <a:rPr lang="en-US" i="1" dirty="0"/>
              <a:t>B. FIR filters are easier to implement for a given set of passband </a:t>
            </a:r>
            <a:r>
              <a:rPr lang="en-US" i="1" dirty="0" err="1"/>
              <a:t>rolloff</a:t>
            </a:r>
            <a:r>
              <a:rPr lang="en-US" i="1" dirty="0"/>
              <a:t> requirements</a:t>
            </a:r>
          </a:p>
          <a:p>
            <a:r>
              <a:rPr lang="en-US" i="1" dirty="0"/>
              <a:t>C. FIR filters can respond faster to impulses</a:t>
            </a:r>
          </a:p>
          <a:p>
            <a:r>
              <a:rPr lang="en-US" i="1" dirty="0"/>
              <a:t>D. All of these choices are correct</a:t>
            </a:r>
          </a:p>
        </p:txBody>
      </p:sp>
      <p:sp>
        <p:nvSpPr>
          <p:cNvPr id="4" name="Slide Number Placeholder 3"/>
          <p:cNvSpPr>
            <a:spLocks noGrp="1"/>
          </p:cNvSpPr>
          <p:nvPr>
            <p:ph type="sldNum" sz="quarter" idx="12"/>
          </p:nvPr>
        </p:nvSpPr>
        <p:spPr/>
        <p:txBody>
          <a:bodyPr/>
          <a:lstStyle/>
          <a:p>
            <a:fld id="{5A2483EB-AB9C-40AC-9AA1-C2AD9590A9DB}" type="slidenum">
              <a:rPr lang="en-US" smtClean="0"/>
              <a:t>189</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16973079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E7A08  </a:t>
            </a:r>
            <a:r>
              <a:rPr lang="en-US" dirty="0" smtClean="0">
                <a:latin typeface="Arial Black" panose="020B0A04020102020204" pitchFamily="34" charset="0"/>
              </a:rPr>
              <a:t>  What </a:t>
            </a:r>
            <a:r>
              <a:rPr lang="en-US" dirty="0">
                <a:latin typeface="Arial Black" panose="020B0A04020102020204" pitchFamily="34" charset="0"/>
              </a:rPr>
              <a:t>logical operation does an OR gate perform?</a:t>
            </a:r>
          </a:p>
        </p:txBody>
      </p:sp>
      <p:sp>
        <p:nvSpPr>
          <p:cNvPr id="3" name="Subtitle 2"/>
          <p:cNvSpPr>
            <a:spLocks noGrp="1"/>
          </p:cNvSpPr>
          <p:nvPr>
            <p:ph type="subTitle" idx="1"/>
          </p:nvPr>
        </p:nvSpPr>
        <p:spPr>
          <a:xfrm>
            <a:off x="990600" y="1981200"/>
            <a:ext cx="7162800" cy="4191000"/>
          </a:xfrm>
        </p:spPr>
        <p:txBody>
          <a:bodyPr/>
          <a:lstStyle/>
          <a:p>
            <a:r>
              <a:rPr lang="en-US" i="1" dirty="0"/>
              <a:t>A. It </a:t>
            </a:r>
            <a:r>
              <a:rPr lang="en-US" i="1" dirty="0" smtClean="0"/>
              <a:t>produces </a:t>
            </a:r>
            <a:r>
              <a:rPr lang="en-US" i="1" dirty="0"/>
              <a:t>logic "1" at its output if any or all inputs are logic "1"</a:t>
            </a:r>
            <a:endParaRPr lang="en-US" dirty="0"/>
          </a:p>
          <a:p>
            <a:r>
              <a:rPr lang="en-US" i="1" dirty="0"/>
              <a:t>B. It </a:t>
            </a:r>
            <a:r>
              <a:rPr lang="en-US" i="1" dirty="0" smtClean="0"/>
              <a:t>produces </a:t>
            </a:r>
            <a:r>
              <a:rPr lang="en-US" i="1" dirty="0"/>
              <a:t>logic "0" at its output if all inputs are logic "1"</a:t>
            </a:r>
            <a:endParaRPr lang="en-US" dirty="0"/>
          </a:p>
          <a:p>
            <a:r>
              <a:rPr lang="en-US" i="1" dirty="0"/>
              <a:t>C. It only </a:t>
            </a:r>
            <a:r>
              <a:rPr lang="en-US" i="1" dirty="0" smtClean="0"/>
              <a:t>produces </a:t>
            </a:r>
            <a:r>
              <a:rPr lang="en-US" i="1" dirty="0"/>
              <a:t>logic "0" at its output when all inputs are logic "1"</a:t>
            </a:r>
            <a:endParaRPr lang="en-US" dirty="0"/>
          </a:p>
          <a:p>
            <a:r>
              <a:rPr lang="en-US" i="1" dirty="0"/>
              <a:t>D. It </a:t>
            </a:r>
            <a:r>
              <a:rPr lang="en-US" i="1" dirty="0" smtClean="0"/>
              <a:t>produces </a:t>
            </a:r>
            <a:r>
              <a:rPr lang="en-US" i="1" dirty="0"/>
              <a:t>logic "1" at its output if all inputs are logic "0"</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19</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2016109054"/>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981200"/>
          </a:xfrm>
        </p:spPr>
        <p:txBody>
          <a:bodyPr>
            <a:normAutofit fontScale="90000"/>
          </a:bodyPr>
          <a:lstStyle/>
          <a:p>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E7F15     Which </a:t>
            </a:r>
            <a:r>
              <a:rPr lang="en-US" dirty="0">
                <a:latin typeface="Arial Black" panose="020B0A04020102020204" pitchFamily="34" charset="0"/>
              </a:rPr>
              <a:t>of the following is an advantage of a Finite Impulse Response (FIR) filter vs an Infinite Impulse Response (IIR) digital filter?</a:t>
            </a:r>
          </a:p>
        </p:txBody>
      </p:sp>
      <p:sp>
        <p:nvSpPr>
          <p:cNvPr id="3" name="Subtitle 2"/>
          <p:cNvSpPr>
            <a:spLocks noGrp="1"/>
          </p:cNvSpPr>
          <p:nvPr>
            <p:ph type="subTitle" idx="1"/>
          </p:nvPr>
        </p:nvSpPr>
        <p:spPr>
          <a:xfrm>
            <a:off x="762000" y="2133600"/>
            <a:ext cx="7010400" cy="4038600"/>
          </a:xfrm>
        </p:spPr>
        <p:txBody>
          <a:bodyPr/>
          <a:lstStyle/>
          <a:p>
            <a:endParaRPr lang="en-US" i="1" dirty="0" smtClean="0"/>
          </a:p>
          <a:p>
            <a:r>
              <a:rPr lang="en-US" sz="2800" b="1" i="1" dirty="0" smtClean="0">
                <a:solidFill>
                  <a:srgbClr val="FFC000"/>
                </a:solidFill>
              </a:rPr>
              <a:t>A</a:t>
            </a:r>
            <a:r>
              <a:rPr lang="en-US" sz="2800" b="1" i="1" dirty="0">
                <a:solidFill>
                  <a:srgbClr val="FFC000"/>
                </a:solidFill>
              </a:rPr>
              <a:t>. FIR filters delay all frequency components of the signal by the same amount</a:t>
            </a:r>
          </a:p>
          <a:p>
            <a:r>
              <a:rPr lang="en-US" i="1" dirty="0"/>
              <a:t>B. FIR filters are easier to implement for a given set of passband </a:t>
            </a:r>
            <a:r>
              <a:rPr lang="en-US" i="1" dirty="0" err="1"/>
              <a:t>rolloff</a:t>
            </a:r>
            <a:r>
              <a:rPr lang="en-US" i="1" dirty="0"/>
              <a:t> requirements</a:t>
            </a:r>
          </a:p>
          <a:p>
            <a:r>
              <a:rPr lang="en-US" i="1" dirty="0"/>
              <a:t>C. FIR filters can respond faster to impulses</a:t>
            </a:r>
          </a:p>
          <a:p>
            <a:r>
              <a:rPr lang="en-US" i="1" dirty="0"/>
              <a:t>D. All of these choices are correct</a:t>
            </a:r>
          </a:p>
        </p:txBody>
      </p:sp>
      <p:sp>
        <p:nvSpPr>
          <p:cNvPr id="4" name="Slide Number Placeholder 3"/>
          <p:cNvSpPr>
            <a:spLocks noGrp="1"/>
          </p:cNvSpPr>
          <p:nvPr>
            <p:ph type="sldNum" sz="quarter" idx="12"/>
          </p:nvPr>
        </p:nvSpPr>
        <p:spPr/>
        <p:txBody>
          <a:bodyPr/>
          <a:lstStyle/>
          <a:p>
            <a:fld id="{5A2483EB-AB9C-40AC-9AA1-C2AD9590A9DB}" type="slidenum">
              <a:rPr lang="en-US" smtClean="0"/>
              <a:t>190</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4194876693"/>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981200"/>
          </a:xfrm>
        </p:spPr>
        <p:txBody>
          <a:bodyPr>
            <a:normAutofit fontScale="90000"/>
          </a:bodyPr>
          <a:lstStyle/>
          <a:p>
            <a:r>
              <a:rPr lang="en-US" dirty="0">
                <a:latin typeface="Arial Black" panose="020B0A04020102020204" pitchFamily="34" charset="0"/>
              </a:rPr>
              <a:t/>
            </a:r>
            <a:br>
              <a:rPr lang="en-US" dirty="0">
                <a:latin typeface="Arial Black" panose="020B0A04020102020204" pitchFamily="34" charset="0"/>
              </a:rPr>
            </a:br>
            <a:r>
              <a:rPr lang="en-US" dirty="0" smtClean="0">
                <a:latin typeface="Arial Black" panose="020B0A04020102020204" pitchFamily="34" charset="0"/>
              </a:rPr>
              <a:t>E7F16     How </a:t>
            </a:r>
            <a:r>
              <a:rPr lang="en-US" dirty="0">
                <a:latin typeface="Arial Black" panose="020B0A04020102020204" pitchFamily="34" charset="0"/>
              </a:rPr>
              <a:t>might the sampling rate of an existing digital signal be adjusted by a factor of 3/4?</a:t>
            </a:r>
          </a:p>
        </p:txBody>
      </p:sp>
      <p:sp>
        <p:nvSpPr>
          <p:cNvPr id="3" name="Subtitle 2"/>
          <p:cNvSpPr>
            <a:spLocks noGrp="1"/>
          </p:cNvSpPr>
          <p:nvPr>
            <p:ph type="subTitle" idx="1"/>
          </p:nvPr>
        </p:nvSpPr>
        <p:spPr>
          <a:xfrm>
            <a:off x="762000" y="2133600"/>
            <a:ext cx="7010400" cy="4038600"/>
          </a:xfrm>
        </p:spPr>
        <p:txBody>
          <a:bodyPr/>
          <a:lstStyle/>
          <a:p>
            <a:endParaRPr lang="en-US" i="1" dirty="0" smtClean="0"/>
          </a:p>
          <a:p>
            <a:r>
              <a:rPr lang="en-US" i="1" dirty="0" smtClean="0"/>
              <a:t>A</a:t>
            </a:r>
            <a:r>
              <a:rPr lang="en-US" i="1" dirty="0"/>
              <a:t>. Change the gain by a factor of 3/4</a:t>
            </a:r>
          </a:p>
          <a:p>
            <a:r>
              <a:rPr lang="en-US" i="1" dirty="0"/>
              <a:t>B. Multiply each sample value by a factor of 3/4</a:t>
            </a:r>
          </a:p>
          <a:p>
            <a:r>
              <a:rPr lang="en-US" i="1" dirty="0"/>
              <a:t>C. Add 3 to each input value and subtract 4 from each output value</a:t>
            </a:r>
          </a:p>
          <a:p>
            <a:r>
              <a:rPr lang="en-US" i="1" dirty="0"/>
              <a:t>D. Interpolate by a factor of three, then decimate by a factor of four</a:t>
            </a:r>
          </a:p>
        </p:txBody>
      </p:sp>
      <p:sp>
        <p:nvSpPr>
          <p:cNvPr id="4" name="Slide Number Placeholder 3"/>
          <p:cNvSpPr>
            <a:spLocks noGrp="1"/>
          </p:cNvSpPr>
          <p:nvPr>
            <p:ph type="sldNum" sz="quarter" idx="12"/>
          </p:nvPr>
        </p:nvSpPr>
        <p:spPr/>
        <p:txBody>
          <a:bodyPr/>
          <a:lstStyle/>
          <a:p>
            <a:fld id="{5A2483EB-AB9C-40AC-9AA1-C2AD9590A9DB}" type="slidenum">
              <a:rPr lang="en-US" smtClean="0"/>
              <a:t>191</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2184235406"/>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981200"/>
          </a:xfrm>
        </p:spPr>
        <p:txBody>
          <a:bodyPr>
            <a:normAutofit fontScale="90000"/>
          </a:bodyPr>
          <a:lstStyle/>
          <a:p>
            <a:r>
              <a:rPr lang="en-US" dirty="0">
                <a:latin typeface="Arial Black" panose="020B0A04020102020204" pitchFamily="34" charset="0"/>
              </a:rPr>
              <a:t/>
            </a:r>
            <a:br>
              <a:rPr lang="en-US" dirty="0">
                <a:latin typeface="Arial Black" panose="020B0A04020102020204" pitchFamily="34" charset="0"/>
              </a:rPr>
            </a:br>
            <a:r>
              <a:rPr lang="en-US" dirty="0" smtClean="0">
                <a:latin typeface="Arial Black" panose="020B0A04020102020204" pitchFamily="34" charset="0"/>
              </a:rPr>
              <a:t>E7F16     How </a:t>
            </a:r>
            <a:r>
              <a:rPr lang="en-US" dirty="0">
                <a:latin typeface="Arial Black" panose="020B0A04020102020204" pitchFamily="34" charset="0"/>
              </a:rPr>
              <a:t>might the sampling rate of an existing digital signal be adjusted by a factor of 3/4?</a:t>
            </a:r>
          </a:p>
        </p:txBody>
      </p:sp>
      <p:sp>
        <p:nvSpPr>
          <p:cNvPr id="3" name="Subtitle 2"/>
          <p:cNvSpPr>
            <a:spLocks noGrp="1"/>
          </p:cNvSpPr>
          <p:nvPr>
            <p:ph type="subTitle" idx="1"/>
          </p:nvPr>
        </p:nvSpPr>
        <p:spPr>
          <a:xfrm>
            <a:off x="762000" y="2133600"/>
            <a:ext cx="7010400" cy="4038600"/>
          </a:xfrm>
        </p:spPr>
        <p:txBody>
          <a:bodyPr/>
          <a:lstStyle/>
          <a:p>
            <a:endParaRPr lang="en-US" i="1" dirty="0" smtClean="0"/>
          </a:p>
          <a:p>
            <a:r>
              <a:rPr lang="en-US" i="1" dirty="0" smtClean="0"/>
              <a:t>A</a:t>
            </a:r>
            <a:r>
              <a:rPr lang="en-US" i="1" dirty="0"/>
              <a:t>. Change the gain by a factor of 3/4</a:t>
            </a:r>
          </a:p>
          <a:p>
            <a:r>
              <a:rPr lang="en-US" i="1" dirty="0"/>
              <a:t>B. Multiply each sample value by a factor of 3/4</a:t>
            </a:r>
          </a:p>
          <a:p>
            <a:r>
              <a:rPr lang="en-US" i="1" dirty="0"/>
              <a:t>C. Add 3 to each input value and subtract 4 from each output value</a:t>
            </a:r>
          </a:p>
          <a:p>
            <a:r>
              <a:rPr lang="en-US" sz="2800" b="1" i="1" dirty="0">
                <a:solidFill>
                  <a:srgbClr val="FFC000"/>
                </a:solidFill>
              </a:rPr>
              <a:t>D. Interpolate by a factor of three, then decimate by a factor of four</a:t>
            </a:r>
          </a:p>
        </p:txBody>
      </p:sp>
      <p:sp>
        <p:nvSpPr>
          <p:cNvPr id="4" name="Slide Number Placeholder 3"/>
          <p:cNvSpPr>
            <a:spLocks noGrp="1"/>
          </p:cNvSpPr>
          <p:nvPr>
            <p:ph type="sldNum" sz="quarter" idx="12"/>
          </p:nvPr>
        </p:nvSpPr>
        <p:spPr/>
        <p:txBody>
          <a:bodyPr/>
          <a:lstStyle/>
          <a:p>
            <a:fld id="{5A2483EB-AB9C-40AC-9AA1-C2AD9590A9DB}" type="slidenum">
              <a:rPr lang="en-US" smtClean="0"/>
              <a:t>192</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2343084002"/>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981200"/>
          </a:xfrm>
        </p:spPr>
        <p:txBody>
          <a:bodyPr>
            <a:normAutofit/>
          </a:bodyPr>
          <a:lstStyle/>
          <a:p>
            <a:r>
              <a:rPr lang="en-US" dirty="0">
                <a:latin typeface="Arial Black" panose="020B0A04020102020204" pitchFamily="34" charset="0"/>
              </a:rPr>
              <a:t>E7F17  </a:t>
            </a:r>
            <a:r>
              <a:rPr lang="en-US" dirty="0" smtClean="0">
                <a:latin typeface="Arial Black" panose="020B0A04020102020204" pitchFamily="34" charset="0"/>
              </a:rPr>
              <a:t>   What </a:t>
            </a:r>
            <a:r>
              <a:rPr lang="en-US" dirty="0">
                <a:latin typeface="Arial Black" panose="020B0A04020102020204" pitchFamily="34" charset="0"/>
              </a:rPr>
              <a:t>do the letters I and Q in I/Q Modulation represent?</a:t>
            </a:r>
          </a:p>
        </p:txBody>
      </p:sp>
      <p:sp>
        <p:nvSpPr>
          <p:cNvPr id="3" name="Subtitle 2"/>
          <p:cNvSpPr>
            <a:spLocks noGrp="1"/>
          </p:cNvSpPr>
          <p:nvPr>
            <p:ph type="subTitle" idx="1"/>
          </p:nvPr>
        </p:nvSpPr>
        <p:spPr>
          <a:xfrm>
            <a:off x="762000" y="2133600"/>
            <a:ext cx="7010400" cy="4038600"/>
          </a:xfrm>
        </p:spPr>
        <p:txBody>
          <a:bodyPr/>
          <a:lstStyle/>
          <a:p>
            <a:r>
              <a:rPr lang="en-US" i="1" dirty="0"/>
              <a:t>A. Inactive and Quiescent</a:t>
            </a:r>
          </a:p>
          <a:p>
            <a:r>
              <a:rPr lang="en-US" i="1" dirty="0"/>
              <a:t>B. Instantaneous and Quasi-stable</a:t>
            </a:r>
          </a:p>
          <a:p>
            <a:r>
              <a:rPr lang="en-US" i="1" dirty="0"/>
              <a:t>C. Instantaneous and Quenched</a:t>
            </a:r>
          </a:p>
          <a:p>
            <a:r>
              <a:rPr lang="en-US" i="1" dirty="0"/>
              <a:t>D. In-phase and Quadrature</a:t>
            </a:r>
          </a:p>
        </p:txBody>
      </p:sp>
      <p:sp>
        <p:nvSpPr>
          <p:cNvPr id="4" name="Slide Number Placeholder 3"/>
          <p:cNvSpPr>
            <a:spLocks noGrp="1"/>
          </p:cNvSpPr>
          <p:nvPr>
            <p:ph type="sldNum" sz="quarter" idx="12"/>
          </p:nvPr>
        </p:nvSpPr>
        <p:spPr/>
        <p:txBody>
          <a:bodyPr/>
          <a:lstStyle/>
          <a:p>
            <a:fld id="{5A2483EB-AB9C-40AC-9AA1-C2AD9590A9DB}" type="slidenum">
              <a:rPr lang="en-US" smtClean="0"/>
              <a:t>193</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2184235406"/>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981200"/>
          </a:xfrm>
        </p:spPr>
        <p:txBody>
          <a:bodyPr>
            <a:normAutofit/>
          </a:bodyPr>
          <a:lstStyle/>
          <a:p>
            <a:r>
              <a:rPr lang="en-US" dirty="0">
                <a:latin typeface="Arial Black" panose="020B0A04020102020204" pitchFamily="34" charset="0"/>
              </a:rPr>
              <a:t>E7F17  </a:t>
            </a:r>
            <a:r>
              <a:rPr lang="en-US" dirty="0" smtClean="0">
                <a:latin typeface="Arial Black" panose="020B0A04020102020204" pitchFamily="34" charset="0"/>
              </a:rPr>
              <a:t>   What </a:t>
            </a:r>
            <a:r>
              <a:rPr lang="en-US" dirty="0">
                <a:latin typeface="Arial Black" panose="020B0A04020102020204" pitchFamily="34" charset="0"/>
              </a:rPr>
              <a:t>do the letters I and Q in I/Q Modulation represent?</a:t>
            </a:r>
          </a:p>
        </p:txBody>
      </p:sp>
      <p:sp>
        <p:nvSpPr>
          <p:cNvPr id="3" name="Subtitle 2"/>
          <p:cNvSpPr>
            <a:spLocks noGrp="1"/>
          </p:cNvSpPr>
          <p:nvPr>
            <p:ph type="subTitle" idx="1"/>
          </p:nvPr>
        </p:nvSpPr>
        <p:spPr>
          <a:xfrm>
            <a:off x="762000" y="2133600"/>
            <a:ext cx="7010400" cy="4038600"/>
          </a:xfrm>
        </p:spPr>
        <p:txBody>
          <a:bodyPr/>
          <a:lstStyle/>
          <a:p>
            <a:r>
              <a:rPr lang="en-US" i="1" dirty="0"/>
              <a:t>A. Inactive and Quiescent</a:t>
            </a:r>
          </a:p>
          <a:p>
            <a:r>
              <a:rPr lang="en-US" i="1" dirty="0"/>
              <a:t>B. Instantaneous and Quasi-stable</a:t>
            </a:r>
          </a:p>
          <a:p>
            <a:r>
              <a:rPr lang="en-US" i="1" dirty="0"/>
              <a:t>C. Instantaneous and Quenched</a:t>
            </a:r>
          </a:p>
          <a:p>
            <a:r>
              <a:rPr lang="en-US" sz="2800" b="1" i="1" dirty="0">
                <a:solidFill>
                  <a:srgbClr val="FFC000"/>
                </a:solidFill>
              </a:rPr>
              <a:t>D. In-phase and Quadrature</a:t>
            </a:r>
          </a:p>
        </p:txBody>
      </p:sp>
      <p:sp>
        <p:nvSpPr>
          <p:cNvPr id="4" name="Slide Number Placeholder 3"/>
          <p:cNvSpPr>
            <a:spLocks noGrp="1"/>
          </p:cNvSpPr>
          <p:nvPr>
            <p:ph type="sldNum" sz="quarter" idx="12"/>
          </p:nvPr>
        </p:nvSpPr>
        <p:spPr/>
        <p:txBody>
          <a:bodyPr/>
          <a:lstStyle/>
          <a:p>
            <a:fld id="{5A2483EB-AB9C-40AC-9AA1-C2AD9590A9DB}" type="slidenum">
              <a:rPr lang="en-US" smtClean="0"/>
              <a:t>194</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2500425588"/>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E7G </a:t>
            </a:r>
            <a:r>
              <a:rPr lang="en-US" dirty="0">
                <a:latin typeface="Arial Black" panose="020B0A04020102020204" pitchFamily="34" charset="0"/>
              </a:rPr>
              <a:t>Active filters and </a:t>
            </a:r>
            <a:r>
              <a:rPr lang="en-US" dirty="0" smtClean="0">
                <a:latin typeface="Arial Black" panose="020B0A04020102020204" pitchFamily="34" charset="0"/>
              </a:rPr>
              <a:t>op-amps circuits</a:t>
            </a:r>
            <a:endParaRPr lang="en-US" dirty="0">
              <a:latin typeface="Arial Black" panose="020B0A04020102020204" pitchFamily="34" charset="0"/>
            </a:endParaRPr>
          </a:p>
        </p:txBody>
      </p:sp>
      <p:sp>
        <p:nvSpPr>
          <p:cNvPr id="3" name="Subtitle 2"/>
          <p:cNvSpPr>
            <a:spLocks noGrp="1"/>
          </p:cNvSpPr>
          <p:nvPr>
            <p:ph type="subTitle" idx="1"/>
          </p:nvPr>
        </p:nvSpPr>
        <p:spPr/>
        <p:txBody>
          <a:bodyPr/>
          <a:lstStyle/>
          <a:p>
            <a:pPr algn="ctr"/>
            <a:r>
              <a:rPr lang="en-US" dirty="0"/>
              <a:t>active audio filters; characteristics; basic circuit design; operational amplifiers</a:t>
            </a:r>
          </a:p>
        </p:txBody>
      </p:sp>
      <p:sp>
        <p:nvSpPr>
          <p:cNvPr id="4" name="Slide Number Placeholder 3"/>
          <p:cNvSpPr>
            <a:spLocks noGrp="1"/>
          </p:cNvSpPr>
          <p:nvPr>
            <p:ph type="sldNum" sz="quarter" idx="12"/>
          </p:nvPr>
        </p:nvSpPr>
        <p:spPr/>
        <p:txBody>
          <a:bodyPr/>
          <a:lstStyle/>
          <a:p>
            <a:fld id="{5A2483EB-AB9C-40AC-9AA1-C2AD9590A9DB}" type="slidenum">
              <a:rPr lang="en-US" smtClean="0"/>
              <a:t>195</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1553254450"/>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7526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E7G01    What </a:t>
            </a:r>
            <a:r>
              <a:rPr lang="en-US" dirty="0">
                <a:latin typeface="Arial Black" panose="020B0A04020102020204" pitchFamily="34" charset="0"/>
              </a:rPr>
              <a:t>is the typical output impedance of an integrated circuit op-amp?</a:t>
            </a:r>
            <a:br>
              <a:rPr lang="en-US" dirty="0">
                <a:latin typeface="Arial Black" panose="020B0A04020102020204" pitchFamily="34" charset="0"/>
              </a:rPr>
            </a:br>
            <a:endParaRPr lang="en-US" dirty="0">
              <a:latin typeface="Arial Black" panose="020B0A04020102020204" pitchFamily="34" charset="0"/>
            </a:endParaRPr>
          </a:p>
        </p:txBody>
      </p:sp>
      <p:sp>
        <p:nvSpPr>
          <p:cNvPr id="3" name="Subtitle 2"/>
          <p:cNvSpPr>
            <a:spLocks noGrp="1"/>
          </p:cNvSpPr>
          <p:nvPr>
            <p:ph type="subTitle" idx="1"/>
          </p:nvPr>
        </p:nvSpPr>
        <p:spPr/>
        <p:txBody>
          <a:bodyPr/>
          <a:lstStyle/>
          <a:p>
            <a:r>
              <a:rPr lang="en-US" i="1" dirty="0"/>
              <a:t>A. Very low</a:t>
            </a:r>
            <a:endParaRPr lang="en-US" dirty="0"/>
          </a:p>
          <a:p>
            <a:r>
              <a:rPr lang="en-US" i="1" dirty="0"/>
              <a:t>B. Very high</a:t>
            </a:r>
            <a:endParaRPr lang="en-US" dirty="0"/>
          </a:p>
          <a:p>
            <a:r>
              <a:rPr lang="en-US" i="1" dirty="0"/>
              <a:t>C. 100 ohms</a:t>
            </a:r>
            <a:endParaRPr lang="en-US" dirty="0"/>
          </a:p>
          <a:p>
            <a:r>
              <a:rPr lang="en-US" i="1" dirty="0"/>
              <a:t>D. 1000 ohms</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196</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1591252463"/>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7526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E7G01    What </a:t>
            </a:r>
            <a:r>
              <a:rPr lang="en-US" dirty="0">
                <a:latin typeface="Arial Black" panose="020B0A04020102020204" pitchFamily="34" charset="0"/>
              </a:rPr>
              <a:t>is the typical output impedance of an integrated circuit op-amp?</a:t>
            </a:r>
            <a:br>
              <a:rPr lang="en-US" dirty="0">
                <a:latin typeface="Arial Black" panose="020B0A04020102020204" pitchFamily="34" charset="0"/>
              </a:rPr>
            </a:br>
            <a:endParaRPr lang="en-US" dirty="0">
              <a:latin typeface="Arial Black" panose="020B0A04020102020204" pitchFamily="34" charset="0"/>
            </a:endParaRPr>
          </a:p>
        </p:txBody>
      </p:sp>
      <p:sp>
        <p:nvSpPr>
          <p:cNvPr id="3" name="Subtitle 2"/>
          <p:cNvSpPr>
            <a:spLocks noGrp="1"/>
          </p:cNvSpPr>
          <p:nvPr>
            <p:ph type="subTitle" idx="1"/>
          </p:nvPr>
        </p:nvSpPr>
        <p:spPr/>
        <p:txBody>
          <a:bodyPr/>
          <a:lstStyle/>
          <a:p>
            <a:r>
              <a:rPr lang="en-US" sz="2800" b="1" i="1" dirty="0">
                <a:solidFill>
                  <a:srgbClr val="FFC000"/>
                </a:solidFill>
              </a:rPr>
              <a:t>A. Very low</a:t>
            </a:r>
            <a:endParaRPr lang="en-US" sz="2800" b="1" dirty="0">
              <a:solidFill>
                <a:srgbClr val="FFC000"/>
              </a:solidFill>
            </a:endParaRPr>
          </a:p>
          <a:p>
            <a:r>
              <a:rPr lang="en-US" i="1" dirty="0"/>
              <a:t>B. Very high</a:t>
            </a:r>
            <a:endParaRPr lang="en-US" dirty="0"/>
          </a:p>
          <a:p>
            <a:r>
              <a:rPr lang="en-US" i="1" dirty="0"/>
              <a:t>C. 100 ohms</a:t>
            </a:r>
            <a:endParaRPr lang="en-US" dirty="0"/>
          </a:p>
          <a:p>
            <a:r>
              <a:rPr lang="en-US" i="1" dirty="0"/>
              <a:t>D. 1000 ohms</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197</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390929780"/>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E7G02  </a:t>
            </a:r>
            <a:r>
              <a:rPr lang="en-US" dirty="0" smtClean="0">
                <a:latin typeface="Arial Black" panose="020B0A04020102020204" pitchFamily="34" charset="0"/>
              </a:rPr>
              <a:t> What </a:t>
            </a:r>
            <a:r>
              <a:rPr lang="en-US" dirty="0">
                <a:latin typeface="Arial Black" panose="020B0A04020102020204" pitchFamily="34" charset="0"/>
              </a:rPr>
              <a:t>is the effect of ringing in a filter?</a:t>
            </a:r>
          </a:p>
        </p:txBody>
      </p:sp>
      <p:sp>
        <p:nvSpPr>
          <p:cNvPr id="3" name="Subtitle 2"/>
          <p:cNvSpPr>
            <a:spLocks noGrp="1"/>
          </p:cNvSpPr>
          <p:nvPr>
            <p:ph type="subTitle" idx="1"/>
          </p:nvPr>
        </p:nvSpPr>
        <p:spPr>
          <a:xfrm>
            <a:off x="1143000" y="2057400"/>
            <a:ext cx="6629400" cy="4114800"/>
          </a:xfrm>
        </p:spPr>
        <p:txBody>
          <a:bodyPr/>
          <a:lstStyle/>
          <a:p>
            <a:r>
              <a:rPr lang="en-US" i="1" dirty="0"/>
              <a:t>A. An echo caused by a long time delay</a:t>
            </a:r>
            <a:endParaRPr lang="en-US" dirty="0"/>
          </a:p>
          <a:p>
            <a:r>
              <a:rPr lang="en-US" i="1" dirty="0"/>
              <a:t>B. A reduction in high frequency response</a:t>
            </a:r>
            <a:endParaRPr lang="en-US" dirty="0"/>
          </a:p>
          <a:p>
            <a:r>
              <a:rPr lang="en-US" i="1" dirty="0"/>
              <a:t>C. Partial cancellation of the signal over a range of frequencies</a:t>
            </a:r>
            <a:endParaRPr lang="en-US" dirty="0"/>
          </a:p>
          <a:p>
            <a:r>
              <a:rPr lang="en-US" i="1" dirty="0"/>
              <a:t>D. Undesired oscillations added to the desired signal</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198</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3690525738"/>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 </a:t>
            </a:r>
            <a:br>
              <a:rPr lang="en-US" dirty="0"/>
            </a:br>
            <a:r>
              <a:rPr lang="en-US" dirty="0">
                <a:latin typeface="Arial Black" panose="020B0A04020102020204" pitchFamily="34" charset="0"/>
              </a:rPr>
              <a:t>E7G02</a:t>
            </a:r>
            <a:r>
              <a:rPr lang="en-US" dirty="0"/>
              <a:t>  </a:t>
            </a:r>
            <a:r>
              <a:rPr lang="en-US" dirty="0" smtClean="0"/>
              <a:t> What </a:t>
            </a:r>
            <a:r>
              <a:rPr lang="en-US" dirty="0"/>
              <a:t>is the effect of ringing in a filter?</a:t>
            </a:r>
          </a:p>
        </p:txBody>
      </p:sp>
      <p:sp>
        <p:nvSpPr>
          <p:cNvPr id="3" name="Subtitle 2"/>
          <p:cNvSpPr>
            <a:spLocks noGrp="1"/>
          </p:cNvSpPr>
          <p:nvPr>
            <p:ph type="subTitle" idx="1"/>
          </p:nvPr>
        </p:nvSpPr>
        <p:spPr>
          <a:xfrm>
            <a:off x="1143000" y="2057400"/>
            <a:ext cx="6629400" cy="4114800"/>
          </a:xfrm>
        </p:spPr>
        <p:txBody>
          <a:bodyPr/>
          <a:lstStyle/>
          <a:p>
            <a:r>
              <a:rPr lang="en-US" i="1" dirty="0"/>
              <a:t>A. An echo caused by a long time delay</a:t>
            </a:r>
            <a:endParaRPr lang="en-US" dirty="0"/>
          </a:p>
          <a:p>
            <a:r>
              <a:rPr lang="en-US" i="1" dirty="0"/>
              <a:t>B. A reduction in high frequency response</a:t>
            </a:r>
            <a:endParaRPr lang="en-US" dirty="0"/>
          </a:p>
          <a:p>
            <a:r>
              <a:rPr lang="en-US" i="1" dirty="0"/>
              <a:t>C. Partial cancellation of the signal over a range of frequencies</a:t>
            </a:r>
            <a:endParaRPr lang="en-US" dirty="0"/>
          </a:p>
          <a:p>
            <a:r>
              <a:rPr lang="en-US" sz="2800" b="1" i="1" dirty="0">
                <a:solidFill>
                  <a:srgbClr val="FFC000"/>
                </a:solidFill>
              </a:rPr>
              <a:t>D. Undesired oscillations added to the desired signal</a:t>
            </a:r>
            <a:endParaRPr lang="en-US" sz="2800" b="1" dirty="0">
              <a:solidFill>
                <a:srgbClr val="FFC000"/>
              </a:solidFill>
            </a:endParaRPr>
          </a:p>
        </p:txBody>
      </p:sp>
      <p:sp>
        <p:nvSpPr>
          <p:cNvPr id="4" name="Slide Number Placeholder 3"/>
          <p:cNvSpPr>
            <a:spLocks noGrp="1"/>
          </p:cNvSpPr>
          <p:nvPr>
            <p:ph type="sldNum" sz="quarter" idx="12"/>
          </p:nvPr>
        </p:nvSpPr>
        <p:spPr/>
        <p:txBody>
          <a:bodyPr/>
          <a:lstStyle/>
          <a:p>
            <a:fld id="{5A2483EB-AB9C-40AC-9AA1-C2AD9590A9DB}" type="slidenum">
              <a:rPr lang="en-US" smtClean="0"/>
              <a:t>199</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34083484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381000"/>
            <a:ext cx="8305800" cy="5791200"/>
          </a:xfrm>
        </p:spPr>
        <p:txBody>
          <a:bodyPr>
            <a:normAutofit fontScale="62500" lnSpcReduction="20000"/>
          </a:bodyPr>
          <a:lstStyle/>
          <a:p>
            <a:r>
              <a:rPr lang="en-US" sz="2600" b="1" dirty="0">
                <a:solidFill>
                  <a:srgbClr val="FFC000"/>
                </a:solidFill>
              </a:rPr>
              <a:t>E7A Digital circuits: digital circuit principles and logic circuits: </a:t>
            </a:r>
            <a:r>
              <a:rPr lang="en-US" dirty="0"/>
              <a:t>classes of logic elements; positive and negative logic; frequency dividers; truth tables</a:t>
            </a:r>
          </a:p>
          <a:p>
            <a:r>
              <a:rPr lang="en-US" dirty="0"/>
              <a:t> </a:t>
            </a:r>
          </a:p>
          <a:p>
            <a:r>
              <a:rPr lang="en-US" sz="2600" b="1" dirty="0">
                <a:solidFill>
                  <a:srgbClr val="FFC000"/>
                </a:solidFill>
              </a:rPr>
              <a:t>E7B Amplifiers: </a:t>
            </a:r>
            <a:r>
              <a:rPr lang="en-US" dirty="0"/>
              <a:t>Class of operation; vacuum tube and solid-state circuits; distortion and intermodulation; spurious and parasitic suppression; microwave amplifiers</a:t>
            </a:r>
          </a:p>
          <a:p>
            <a:r>
              <a:rPr lang="en-US" dirty="0"/>
              <a:t> </a:t>
            </a:r>
          </a:p>
          <a:p>
            <a:r>
              <a:rPr lang="en-US" sz="2600" b="1" dirty="0">
                <a:solidFill>
                  <a:srgbClr val="FFC000"/>
                </a:solidFill>
              </a:rPr>
              <a:t>E7C Filters and matching networks: </a:t>
            </a:r>
            <a:r>
              <a:rPr lang="en-US" dirty="0"/>
              <a:t>filters and impedance matching networks: types of networks; types of filters; filter applications; filter characteristics; impedance matching; DSP filtering</a:t>
            </a:r>
          </a:p>
          <a:p>
            <a:r>
              <a:rPr lang="en-US" dirty="0"/>
              <a:t> </a:t>
            </a:r>
          </a:p>
          <a:p>
            <a:r>
              <a:rPr lang="en-US" sz="2600" b="1" dirty="0">
                <a:solidFill>
                  <a:srgbClr val="FFC000"/>
                </a:solidFill>
              </a:rPr>
              <a:t>E7D Power supplies and voltage regulators</a:t>
            </a:r>
          </a:p>
          <a:p>
            <a:r>
              <a:rPr lang="en-US" dirty="0"/>
              <a:t> </a:t>
            </a:r>
          </a:p>
          <a:p>
            <a:r>
              <a:rPr lang="en-US" sz="2600" b="1" dirty="0">
                <a:solidFill>
                  <a:srgbClr val="FFC000"/>
                </a:solidFill>
              </a:rPr>
              <a:t>E7E Modulation and demodulation: </a:t>
            </a:r>
            <a:r>
              <a:rPr lang="en-US" dirty="0"/>
              <a:t>reactance, phase and balanced modulators; detectors; mixer stages; DSP modulation and demodulation; software defined radio systems</a:t>
            </a:r>
          </a:p>
          <a:p>
            <a:r>
              <a:rPr lang="en-US" dirty="0"/>
              <a:t> </a:t>
            </a:r>
          </a:p>
          <a:p>
            <a:r>
              <a:rPr lang="en-US" sz="2600" b="1" dirty="0">
                <a:solidFill>
                  <a:srgbClr val="FFC000"/>
                </a:solidFill>
              </a:rPr>
              <a:t>E7F Frequency markers and counters: </a:t>
            </a:r>
            <a:r>
              <a:rPr lang="en-US" dirty="0"/>
              <a:t>frequency divider circuits; frequency marker generators; frequency counters</a:t>
            </a:r>
          </a:p>
          <a:p>
            <a:r>
              <a:rPr lang="en-US" dirty="0"/>
              <a:t> </a:t>
            </a:r>
          </a:p>
          <a:p>
            <a:r>
              <a:rPr lang="en-US" sz="2600" b="1" dirty="0">
                <a:solidFill>
                  <a:srgbClr val="FFC000"/>
                </a:solidFill>
              </a:rPr>
              <a:t>E7G Active filters and op-amps: </a:t>
            </a:r>
            <a:r>
              <a:rPr lang="en-US" dirty="0"/>
              <a:t>active audio filters; characteristics; basic circuit design; operational amplifiers</a:t>
            </a:r>
          </a:p>
          <a:p>
            <a:r>
              <a:rPr lang="en-US" dirty="0"/>
              <a:t> </a:t>
            </a:r>
          </a:p>
          <a:p>
            <a:r>
              <a:rPr lang="en-US" sz="2600" b="1" dirty="0">
                <a:solidFill>
                  <a:srgbClr val="FFC000"/>
                </a:solidFill>
              </a:rPr>
              <a:t>E7H Oscillators and signal sources: </a:t>
            </a:r>
            <a:r>
              <a:rPr lang="en-US" dirty="0"/>
              <a:t>types of oscillators; synthesizers and phase-locked loops; direct digital synthesizers</a:t>
            </a:r>
          </a:p>
        </p:txBody>
      </p:sp>
      <p:sp>
        <p:nvSpPr>
          <p:cNvPr id="4" name="Slide Number Placeholder 3"/>
          <p:cNvSpPr>
            <a:spLocks noGrp="1"/>
          </p:cNvSpPr>
          <p:nvPr>
            <p:ph type="sldNum" sz="quarter" idx="12"/>
          </p:nvPr>
        </p:nvSpPr>
        <p:spPr/>
        <p:txBody>
          <a:bodyPr/>
          <a:lstStyle/>
          <a:p>
            <a:fld id="{5A2483EB-AB9C-40AC-9AA1-C2AD9590A9DB}" type="slidenum">
              <a:rPr lang="en-US" smtClean="0"/>
              <a:t>2</a:t>
            </a:fld>
            <a:endParaRPr lang="en-US" dirty="0"/>
          </a:p>
        </p:txBody>
      </p:sp>
      <p:sp>
        <p:nvSpPr>
          <p:cNvPr id="5" name="Footer Placeholder 4"/>
          <p:cNvSpPr>
            <a:spLocks noGrp="1"/>
          </p:cNvSpPr>
          <p:nvPr>
            <p:ph type="ftr" sz="quarter" idx="13"/>
          </p:nvPr>
        </p:nvSpPr>
        <p:spPr/>
        <p:txBody>
          <a:bodyPr/>
          <a:lstStyle/>
          <a:p>
            <a:r>
              <a:rPr lang="en-US" dirty="0" smtClean="0"/>
              <a:t>Practical Circuits</a:t>
            </a:r>
            <a:endParaRPr lang="en-US" dirty="0"/>
          </a:p>
        </p:txBody>
      </p:sp>
    </p:spTree>
    <p:extLst>
      <p:ext uri="{BB962C8B-B14F-4D97-AF65-F5344CB8AC3E}">
        <p14:creationId xmlns:p14="http://schemas.microsoft.com/office/powerpoint/2010/main" val="34010297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E7A08  </a:t>
            </a:r>
            <a:r>
              <a:rPr lang="en-US" dirty="0" smtClean="0">
                <a:latin typeface="Arial Black" panose="020B0A04020102020204" pitchFamily="34" charset="0"/>
              </a:rPr>
              <a:t>  What </a:t>
            </a:r>
            <a:r>
              <a:rPr lang="en-US" dirty="0">
                <a:latin typeface="Arial Black" panose="020B0A04020102020204" pitchFamily="34" charset="0"/>
              </a:rPr>
              <a:t>logical operation does an OR gate perform?</a:t>
            </a:r>
          </a:p>
        </p:txBody>
      </p:sp>
      <p:sp>
        <p:nvSpPr>
          <p:cNvPr id="3" name="Subtitle 2"/>
          <p:cNvSpPr>
            <a:spLocks noGrp="1"/>
          </p:cNvSpPr>
          <p:nvPr>
            <p:ph type="subTitle" idx="1"/>
          </p:nvPr>
        </p:nvSpPr>
        <p:spPr>
          <a:xfrm>
            <a:off x="990600" y="1981200"/>
            <a:ext cx="7162800" cy="4191000"/>
          </a:xfrm>
        </p:spPr>
        <p:txBody>
          <a:bodyPr/>
          <a:lstStyle/>
          <a:p>
            <a:r>
              <a:rPr lang="en-US" sz="2800" b="1" i="1" dirty="0">
                <a:solidFill>
                  <a:srgbClr val="FFC000"/>
                </a:solidFill>
              </a:rPr>
              <a:t>A. It produces </a:t>
            </a:r>
            <a:r>
              <a:rPr lang="en-US" sz="2800" b="1" i="1" dirty="0" smtClean="0">
                <a:solidFill>
                  <a:srgbClr val="FFC000"/>
                </a:solidFill>
              </a:rPr>
              <a:t>logic </a:t>
            </a:r>
            <a:r>
              <a:rPr lang="en-US" sz="2800" b="1" i="1" dirty="0">
                <a:solidFill>
                  <a:srgbClr val="FFC000"/>
                </a:solidFill>
              </a:rPr>
              <a:t>"1" at its output if any or all inputs are logic "1"</a:t>
            </a:r>
            <a:endParaRPr lang="en-US" sz="2800" b="1" dirty="0">
              <a:solidFill>
                <a:srgbClr val="FFC000"/>
              </a:solidFill>
            </a:endParaRPr>
          </a:p>
          <a:p>
            <a:r>
              <a:rPr lang="en-US" i="1" dirty="0"/>
              <a:t>B. It </a:t>
            </a:r>
            <a:r>
              <a:rPr lang="en-US" i="1" dirty="0" smtClean="0"/>
              <a:t>produces </a:t>
            </a:r>
            <a:r>
              <a:rPr lang="en-US" i="1" dirty="0"/>
              <a:t>logic "0" at its output if all inputs are logic "1"</a:t>
            </a:r>
            <a:endParaRPr lang="en-US" dirty="0"/>
          </a:p>
          <a:p>
            <a:r>
              <a:rPr lang="en-US" i="1" dirty="0"/>
              <a:t>C. It only </a:t>
            </a:r>
            <a:r>
              <a:rPr lang="en-US" i="1" dirty="0" smtClean="0"/>
              <a:t>produces </a:t>
            </a:r>
            <a:r>
              <a:rPr lang="en-US" i="1" dirty="0"/>
              <a:t>logic "0" at its output when all inputs are logic "1"</a:t>
            </a:r>
            <a:endParaRPr lang="en-US" dirty="0"/>
          </a:p>
          <a:p>
            <a:r>
              <a:rPr lang="en-US" i="1" dirty="0"/>
              <a:t>D. It </a:t>
            </a:r>
            <a:r>
              <a:rPr lang="en-US" i="1" dirty="0" smtClean="0"/>
              <a:t>produces </a:t>
            </a:r>
            <a:r>
              <a:rPr lang="en-US" i="1" dirty="0"/>
              <a:t>logic "1" at its output if all inputs are logic "0"</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20</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2562085944"/>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8288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E7G03    What </a:t>
            </a:r>
            <a:r>
              <a:rPr lang="en-US" dirty="0">
                <a:latin typeface="Arial Black" panose="020B0A04020102020204" pitchFamily="34" charset="0"/>
              </a:rPr>
              <a:t>is the typical input impedance of an integrated circuit op-amp?</a:t>
            </a:r>
          </a:p>
        </p:txBody>
      </p:sp>
      <p:sp>
        <p:nvSpPr>
          <p:cNvPr id="3" name="Subtitle 2"/>
          <p:cNvSpPr>
            <a:spLocks noGrp="1"/>
          </p:cNvSpPr>
          <p:nvPr>
            <p:ph type="subTitle" idx="1"/>
          </p:nvPr>
        </p:nvSpPr>
        <p:spPr/>
        <p:txBody>
          <a:bodyPr/>
          <a:lstStyle/>
          <a:p>
            <a:r>
              <a:rPr lang="en-US" i="1" dirty="0"/>
              <a:t>A. 100 ohms</a:t>
            </a:r>
            <a:endParaRPr lang="en-US" dirty="0"/>
          </a:p>
          <a:p>
            <a:r>
              <a:rPr lang="en-US" i="1" dirty="0"/>
              <a:t>B. 1000 ohms</a:t>
            </a:r>
            <a:endParaRPr lang="en-US" dirty="0"/>
          </a:p>
          <a:p>
            <a:r>
              <a:rPr lang="en-US" i="1" dirty="0"/>
              <a:t>C. Very low</a:t>
            </a:r>
            <a:endParaRPr lang="en-US" dirty="0"/>
          </a:p>
          <a:p>
            <a:r>
              <a:rPr lang="en-US" i="1" dirty="0"/>
              <a:t>D. Very high</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200</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1340780733"/>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8288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E7G03    What </a:t>
            </a:r>
            <a:r>
              <a:rPr lang="en-US" dirty="0">
                <a:latin typeface="Arial Black" panose="020B0A04020102020204" pitchFamily="34" charset="0"/>
              </a:rPr>
              <a:t>is the typical input impedance of an integrated circuit op-amp?</a:t>
            </a:r>
          </a:p>
        </p:txBody>
      </p:sp>
      <p:sp>
        <p:nvSpPr>
          <p:cNvPr id="3" name="Subtitle 2"/>
          <p:cNvSpPr>
            <a:spLocks noGrp="1"/>
          </p:cNvSpPr>
          <p:nvPr>
            <p:ph type="subTitle" idx="1"/>
          </p:nvPr>
        </p:nvSpPr>
        <p:spPr/>
        <p:txBody>
          <a:bodyPr/>
          <a:lstStyle/>
          <a:p>
            <a:r>
              <a:rPr lang="en-US" i="1" dirty="0"/>
              <a:t>A. 100 ohms</a:t>
            </a:r>
            <a:endParaRPr lang="en-US" dirty="0"/>
          </a:p>
          <a:p>
            <a:r>
              <a:rPr lang="en-US" i="1" dirty="0"/>
              <a:t>B. 1000 ohms</a:t>
            </a:r>
            <a:endParaRPr lang="en-US" dirty="0"/>
          </a:p>
          <a:p>
            <a:r>
              <a:rPr lang="en-US" i="1" dirty="0"/>
              <a:t>C. Very low</a:t>
            </a:r>
            <a:endParaRPr lang="en-US" dirty="0"/>
          </a:p>
          <a:p>
            <a:r>
              <a:rPr lang="en-US" sz="2800" b="1" i="1" dirty="0">
                <a:solidFill>
                  <a:srgbClr val="FFC000"/>
                </a:solidFill>
              </a:rPr>
              <a:t>D. Very high</a:t>
            </a:r>
            <a:endParaRPr lang="en-US" sz="2800" b="1" dirty="0">
              <a:solidFill>
                <a:srgbClr val="FFC000"/>
              </a:solidFill>
            </a:endParaRPr>
          </a:p>
        </p:txBody>
      </p:sp>
      <p:sp>
        <p:nvSpPr>
          <p:cNvPr id="4" name="Slide Number Placeholder 3"/>
          <p:cNvSpPr>
            <a:spLocks noGrp="1"/>
          </p:cNvSpPr>
          <p:nvPr>
            <p:ph type="sldNum" sz="quarter" idx="12"/>
          </p:nvPr>
        </p:nvSpPr>
        <p:spPr/>
        <p:txBody>
          <a:bodyPr/>
          <a:lstStyle/>
          <a:p>
            <a:fld id="{5A2483EB-AB9C-40AC-9AA1-C2AD9590A9DB}" type="slidenum">
              <a:rPr lang="en-US" smtClean="0"/>
              <a:t>201</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3991267064"/>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E7G04    What </a:t>
            </a:r>
            <a:r>
              <a:rPr lang="en-US" dirty="0">
                <a:latin typeface="Arial Black" panose="020B0A04020102020204" pitchFamily="34" charset="0"/>
              </a:rPr>
              <a:t>is meant by the term op-amp </a:t>
            </a:r>
            <a:r>
              <a:rPr lang="en-US" dirty="0" smtClean="0">
                <a:latin typeface="Arial Black" panose="020B0A04020102020204" pitchFamily="34" charset="0"/>
              </a:rPr>
              <a:t>input offset </a:t>
            </a:r>
            <a:r>
              <a:rPr lang="en-US" dirty="0">
                <a:latin typeface="Arial Black" panose="020B0A04020102020204" pitchFamily="34" charset="0"/>
              </a:rPr>
              <a:t>voltage?</a:t>
            </a:r>
          </a:p>
        </p:txBody>
      </p:sp>
      <p:sp>
        <p:nvSpPr>
          <p:cNvPr id="3" name="Subtitle 2"/>
          <p:cNvSpPr>
            <a:spLocks noGrp="1"/>
          </p:cNvSpPr>
          <p:nvPr>
            <p:ph type="subTitle" idx="1"/>
          </p:nvPr>
        </p:nvSpPr>
        <p:spPr>
          <a:xfrm>
            <a:off x="762000" y="1600200"/>
            <a:ext cx="7543800" cy="4572000"/>
          </a:xfrm>
        </p:spPr>
        <p:txBody>
          <a:bodyPr>
            <a:normAutofit/>
          </a:bodyPr>
          <a:lstStyle/>
          <a:p>
            <a:r>
              <a:rPr lang="en-US" i="1" dirty="0"/>
              <a:t>A. The output voltage of the op-amp minus its input voltage</a:t>
            </a:r>
            <a:endParaRPr lang="en-US" dirty="0"/>
          </a:p>
          <a:p>
            <a:r>
              <a:rPr lang="en-US" i="1" dirty="0"/>
              <a:t>B. The difference between the output voltage of the op-amp and the input voltage required in the immediately following stage</a:t>
            </a:r>
            <a:endParaRPr lang="en-US" dirty="0"/>
          </a:p>
          <a:p>
            <a:r>
              <a:rPr lang="en-US" i="1" dirty="0"/>
              <a:t>C. The differential input voltage needed to bring the </a:t>
            </a:r>
            <a:r>
              <a:rPr lang="en-US" i="1" dirty="0" smtClean="0"/>
              <a:t>open loop </a:t>
            </a:r>
            <a:r>
              <a:rPr lang="en-US" i="1" dirty="0"/>
              <a:t>output voltage to zero</a:t>
            </a:r>
            <a:endParaRPr lang="en-US" dirty="0"/>
          </a:p>
          <a:p>
            <a:r>
              <a:rPr lang="en-US" i="1" dirty="0"/>
              <a:t>D. The potential between the amplifier input terminals of the op-amp in an open-loop condition</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202</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2898349218"/>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E7G04    What </a:t>
            </a:r>
            <a:r>
              <a:rPr lang="en-US" dirty="0">
                <a:latin typeface="Arial Black" panose="020B0A04020102020204" pitchFamily="34" charset="0"/>
              </a:rPr>
              <a:t>is meant by the term op-amp </a:t>
            </a:r>
            <a:r>
              <a:rPr lang="en-US" dirty="0" smtClean="0">
                <a:latin typeface="Arial Black" panose="020B0A04020102020204" pitchFamily="34" charset="0"/>
              </a:rPr>
              <a:t>input offset </a:t>
            </a:r>
            <a:r>
              <a:rPr lang="en-US" dirty="0">
                <a:latin typeface="Arial Black" panose="020B0A04020102020204" pitchFamily="34" charset="0"/>
              </a:rPr>
              <a:t>voltage?</a:t>
            </a:r>
          </a:p>
        </p:txBody>
      </p:sp>
      <p:sp>
        <p:nvSpPr>
          <p:cNvPr id="3" name="Subtitle 2"/>
          <p:cNvSpPr>
            <a:spLocks noGrp="1"/>
          </p:cNvSpPr>
          <p:nvPr>
            <p:ph type="subTitle" idx="1"/>
          </p:nvPr>
        </p:nvSpPr>
        <p:spPr>
          <a:xfrm>
            <a:off x="762000" y="1600200"/>
            <a:ext cx="7543800" cy="4572000"/>
          </a:xfrm>
        </p:spPr>
        <p:txBody>
          <a:bodyPr>
            <a:normAutofit/>
          </a:bodyPr>
          <a:lstStyle/>
          <a:p>
            <a:r>
              <a:rPr lang="en-US" i="1" dirty="0"/>
              <a:t>A. The output voltage of the op-amp minus its input voltage</a:t>
            </a:r>
            <a:endParaRPr lang="en-US" dirty="0"/>
          </a:p>
          <a:p>
            <a:r>
              <a:rPr lang="en-US" i="1" dirty="0"/>
              <a:t>B. The difference between the output voltage of the op-amp and the input voltage required in the immediately following stage</a:t>
            </a:r>
            <a:endParaRPr lang="en-US" dirty="0"/>
          </a:p>
          <a:p>
            <a:r>
              <a:rPr lang="en-US" sz="2800" b="1" i="1" dirty="0">
                <a:solidFill>
                  <a:srgbClr val="FFC000"/>
                </a:solidFill>
              </a:rPr>
              <a:t>C. The differential input voltage needed to bring the </a:t>
            </a:r>
            <a:r>
              <a:rPr lang="en-US" sz="2800" b="1" i="1" dirty="0" smtClean="0">
                <a:solidFill>
                  <a:srgbClr val="FFC000"/>
                </a:solidFill>
              </a:rPr>
              <a:t>open loop </a:t>
            </a:r>
            <a:r>
              <a:rPr lang="en-US" sz="2800" b="1" i="1" dirty="0">
                <a:solidFill>
                  <a:srgbClr val="FFC000"/>
                </a:solidFill>
              </a:rPr>
              <a:t>output voltage to zero</a:t>
            </a:r>
            <a:endParaRPr lang="en-US" sz="2800" b="1" dirty="0">
              <a:solidFill>
                <a:srgbClr val="FFC000"/>
              </a:solidFill>
            </a:endParaRPr>
          </a:p>
          <a:p>
            <a:r>
              <a:rPr lang="en-US" i="1" dirty="0"/>
              <a:t>D. The potential between the amplifier input terminals of the op-amp in an open-loop condition</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203</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1642265192"/>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smtClean="0">
                <a:latin typeface="Arial Black" panose="020B0A04020102020204" pitchFamily="34" charset="0"/>
              </a:rPr>
              <a:t>E7G05    How </a:t>
            </a:r>
            <a:r>
              <a:rPr lang="en-US" dirty="0">
                <a:latin typeface="Arial Black" panose="020B0A04020102020204" pitchFamily="34" charset="0"/>
              </a:rPr>
              <a:t>can unwanted ringing and audio instability be prevented in a multi-section op-amp RC audio filter circuit?</a:t>
            </a:r>
          </a:p>
        </p:txBody>
      </p:sp>
      <p:sp>
        <p:nvSpPr>
          <p:cNvPr id="3" name="Subtitle 2"/>
          <p:cNvSpPr>
            <a:spLocks noGrp="1"/>
          </p:cNvSpPr>
          <p:nvPr>
            <p:ph type="subTitle" idx="1"/>
          </p:nvPr>
        </p:nvSpPr>
        <p:spPr/>
        <p:txBody>
          <a:bodyPr/>
          <a:lstStyle/>
          <a:p>
            <a:r>
              <a:rPr lang="en-US" i="1" dirty="0"/>
              <a:t>A. Restrict both gain and Q</a:t>
            </a:r>
            <a:endParaRPr lang="en-US" dirty="0"/>
          </a:p>
          <a:p>
            <a:r>
              <a:rPr lang="en-US" i="1" dirty="0"/>
              <a:t>B. Restrict </a:t>
            </a:r>
            <a:r>
              <a:rPr lang="en-US" i="1" dirty="0" smtClean="0"/>
              <a:t>gain </a:t>
            </a:r>
            <a:r>
              <a:rPr lang="en-US" i="1" dirty="0"/>
              <a:t>but increase Q</a:t>
            </a:r>
            <a:endParaRPr lang="en-US" dirty="0"/>
          </a:p>
          <a:p>
            <a:r>
              <a:rPr lang="en-US" i="1" dirty="0"/>
              <a:t>C. Restrict </a:t>
            </a:r>
            <a:r>
              <a:rPr lang="en-US" i="1" dirty="0" smtClean="0"/>
              <a:t>Q </a:t>
            </a:r>
            <a:r>
              <a:rPr lang="en-US" i="1" dirty="0"/>
              <a:t>but increase gain</a:t>
            </a:r>
            <a:endParaRPr lang="en-US" dirty="0"/>
          </a:p>
          <a:p>
            <a:r>
              <a:rPr lang="en-US" i="1" dirty="0"/>
              <a:t>D. Increase both gain and Q</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204</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234082030"/>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smtClean="0">
                <a:latin typeface="Arial Black" panose="020B0A04020102020204" pitchFamily="34" charset="0"/>
              </a:rPr>
              <a:t>E7G05    How </a:t>
            </a:r>
            <a:r>
              <a:rPr lang="en-US" dirty="0">
                <a:latin typeface="Arial Black" panose="020B0A04020102020204" pitchFamily="34" charset="0"/>
              </a:rPr>
              <a:t>can unwanted ringing and audio instability be prevented in a multi-section op-amp RC audio filter circuit?</a:t>
            </a:r>
          </a:p>
        </p:txBody>
      </p:sp>
      <p:sp>
        <p:nvSpPr>
          <p:cNvPr id="3" name="Subtitle 2"/>
          <p:cNvSpPr>
            <a:spLocks noGrp="1"/>
          </p:cNvSpPr>
          <p:nvPr>
            <p:ph type="subTitle" idx="1"/>
          </p:nvPr>
        </p:nvSpPr>
        <p:spPr/>
        <p:txBody>
          <a:bodyPr/>
          <a:lstStyle/>
          <a:p>
            <a:r>
              <a:rPr lang="en-US" sz="2800" b="1" i="1" dirty="0">
                <a:solidFill>
                  <a:srgbClr val="FFC000"/>
                </a:solidFill>
              </a:rPr>
              <a:t>A. Restrict both gain and Q</a:t>
            </a:r>
            <a:endParaRPr lang="en-US" sz="2800" b="1" dirty="0">
              <a:solidFill>
                <a:srgbClr val="FFC000"/>
              </a:solidFill>
            </a:endParaRPr>
          </a:p>
          <a:p>
            <a:r>
              <a:rPr lang="en-US" i="1" dirty="0"/>
              <a:t>B. Restrict </a:t>
            </a:r>
            <a:r>
              <a:rPr lang="en-US" i="1" dirty="0" smtClean="0"/>
              <a:t>gain </a:t>
            </a:r>
            <a:r>
              <a:rPr lang="en-US" i="1" dirty="0"/>
              <a:t>but increase Q</a:t>
            </a:r>
            <a:endParaRPr lang="en-US" dirty="0"/>
          </a:p>
          <a:p>
            <a:r>
              <a:rPr lang="en-US" i="1" dirty="0"/>
              <a:t>C. Restrict </a:t>
            </a:r>
            <a:r>
              <a:rPr lang="en-US" i="1" dirty="0" smtClean="0"/>
              <a:t>Q </a:t>
            </a:r>
            <a:r>
              <a:rPr lang="en-US" i="1" dirty="0"/>
              <a:t>but increase gain</a:t>
            </a:r>
            <a:endParaRPr lang="en-US" dirty="0"/>
          </a:p>
          <a:p>
            <a:r>
              <a:rPr lang="en-US" i="1" dirty="0"/>
              <a:t>D. Increase both gain and Q</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205</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1396068813"/>
      </p:ext>
    </p:extLst>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a:latin typeface="Arial Black" panose="020B0A04020102020204" pitchFamily="34" charset="0"/>
              </a:rPr>
              <a:t> </a:t>
            </a:r>
            <a:r>
              <a:rPr lang="en-US" dirty="0">
                <a:latin typeface="Arial Black" panose="020B0A04020102020204" pitchFamily="34" charset="0"/>
              </a:rPr>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E7G06    Which </a:t>
            </a:r>
            <a:r>
              <a:rPr lang="en-US" dirty="0">
                <a:latin typeface="Arial Black" panose="020B0A04020102020204" pitchFamily="34" charset="0"/>
              </a:rPr>
              <a:t>of the following is the most appropriate use of an op-amp active filter?</a:t>
            </a:r>
          </a:p>
        </p:txBody>
      </p:sp>
      <p:sp>
        <p:nvSpPr>
          <p:cNvPr id="3" name="Subtitle 2"/>
          <p:cNvSpPr>
            <a:spLocks noGrp="1"/>
          </p:cNvSpPr>
          <p:nvPr>
            <p:ph type="subTitle" idx="1"/>
          </p:nvPr>
        </p:nvSpPr>
        <p:spPr>
          <a:xfrm>
            <a:off x="914400" y="2209800"/>
            <a:ext cx="6858000" cy="3962400"/>
          </a:xfrm>
        </p:spPr>
        <p:txBody>
          <a:bodyPr/>
          <a:lstStyle/>
          <a:p>
            <a:r>
              <a:rPr lang="en-US" i="1" dirty="0"/>
              <a:t>A. As a high-pass filter used to block RFI at the input to receivers</a:t>
            </a:r>
            <a:endParaRPr lang="en-US" dirty="0"/>
          </a:p>
          <a:p>
            <a:r>
              <a:rPr lang="en-US" i="1" dirty="0"/>
              <a:t>B. As a low-pass filter used between a transmitter and a transmission line</a:t>
            </a:r>
            <a:endParaRPr lang="en-US" dirty="0"/>
          </a:p>
          <a:p>
            <a:r>
              <a:rPr lang="en-US" i="1" dirty="0"/>
              <a:t>C. For smoothing </a:t>
            </a:r>
            <a:r>
              <a:rPr lang="en-US" i="1" dirty="0" smtClean="0"/>
              <a:t>power supply </a:t>
            </a:r>
            <a:r>
              <a:rPr lang="en-US" i="1" dirty="0"/>
              <a:t>output</a:t>
            </a:r>
            <a:endParaRPr lang="en-US" dirty="0"/>
          </a:p>
          <a:p>
            <a:r>
              <a:rPr lang="en-US" i="1" dirty="0"/>
              <a:t>D. As an audio filter in a receiver</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206</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2502044958"/>
      </p:ext>
    </p:extLst>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a:latin typeface="Arial Black" panose="020B0A04020102020204" pitchFamily="34" charset="0"/>
              </a:rPr>
              <a:t> </a:t>
            </a:r>
            <a:r>
              <a:rPr lang="en-US" dirty="0">
                <a:latin typeface="Arial Black" panose="020B0A04020102020204" pitchFamily="34" charset="0"/>
              </a:rPr>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E7G06    Which </a:t>
            </a:r>
            <a:r>
              <a:rPr lang="en-US" dirty="0">
                <a:latin typeface="Arial Black" panose="020B0A04020102020204" pitchFamily="34" charset="0"/>
              </a:rPr>
              <a:t>of the following is the most appropriate use of an op-amp active filter?</a:t>
            </a:r>
          </a:p>
        </p:txBody>
      </p:sp>
      <p:sp>
        <p:nvSpPr>
          <p:cNvPr id="3" name="Subtitle 2"/>
          <p:cNvSpPr>
            <a:spLocks noGrp="1"/>
          </p:cNvSpPr>
          <p:nvPr>
            <p:ph type="subTitle" idx="1"/>
          </p:nvPr>
        </p:nvSpPr>
        <p:spPr>
          <a:xfrm>
            <a:off x="914400" y="2209800"/>
            <a:ext cx="6858000" cy="3962400"/>
          </a:xfrm>
        </p:spPr>
        <p:txBody>
          <a:bodyPr/>
          <a:lstStyle/>
          <a:p>
            <a:r>
              <a:rPr lang="en-US" i="1" dirty="0"/>
              <a:t>A. As a high-pass filter used to block RFI at the input to receivers</a:t>
            </a:r>
            <a:endParaRPr lang="en-US" dirty="0"/>
          </a:p>
          <a:p>
            <a:r>
              <a:rPr lang="en-US" i="1" dirty="0"/>
              <a:t>B. As a low-pass filter used between a transmitter and a transmission line</a:t>
            </a:r>
            <a:endParaRPr lang="en-US" dirty="0"/>
          </a:p>
          <a:p>
            <a:r>
              <a:rPr lang="en-US" i="1" dirty="0"/>
              <a:t>C. For smoothing </a:t>
            </a:r>
            <a:r>
              <a:rPr lang="en-US" i="1" dirty="0" smtClean="0"/>
              <a:t>power supply </a:t>
            </a:r>
            <a:r>
              <a:rPr lang="en-US" i="1" dirty="0"/>
              <a:t>output</a:t>
            </a:r>
            <a:endParaRPr lang="en-US" dirty="0"/>
          </a:p>
          <a:p>
            <a:r>
              <a:rPr lang="en-US" sz="2800" b="1" i="1" dirty="0">
                <a:solidFill>
                  <a:srgbClr val="FFC000"/>
                </a:solidFill>
              </a:rPr>
              <a:t>D. As an audio filter in a receiver</a:t>
            </a:r>
            <a:endParaRPr lang="en-US" sz="2800" b="1" dirty="0">
              <a:solidFill>
                <a:srgbClr val="FFC000"/>
              </a:solidFill>
            </a:endParaRPr>
          </a:p>
        </p:txBody>
      </p:sp>
      <p:sp>
        <p:nvSpPr>
          <p:cNvPr id="4" name="Slide Number Placeholder 3"/>
          <p:cNvSpPr>
            <a:spLocks noGrp="1"/>
          </p:cNvSpPr>
          <p:nvPr>
            <p:ph type="sldNum" sz="quarter" idx="12"/>
          </p:nvPr>
        </p:nvSpPr>
        <p:spPr/>
        <p:txBody>
          <a:bodyPr/>
          <a:lstStyle/>
          <a:p>
            <a:fld id="{5A2483EB-AB9C-40AC-9AA1-C2AD9590A9DB}" type="slidenum">
              <a:rPr lang="en-US" smtClean="0"/>
              <a:t>207</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1213245249"/>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E7G07    What </a:t>
            </a:r>
            <a:r>
              <a:rPr lang="en-US" dirty="0">
                <a:latin typeface="Arial Black" panose="020B0A04020102020204" pitchFamily="34" charset="0"/>
              </a:rPr>
              <a:t>magnitude of voltage gain can be expected from the circuit in Figure E7-4 when R1 is 10 ohms and RF is 470 ohms?</a:t>
            </a:r>
          </a:p>
        </p:txBody>
      </p:sp>
      <p:sp>
        <p:nvSpPr>
          <p:cNvPr id="3" name="Subtitle 2"/>
          <p:cNvSpPr>
            <a:spLocks noGrp="1"/>
          </p:cNvSpPr>
          <p:nvPr>
            <p:ph type="subTitle" idx="1"/>
          </p:nvPr>
        </p:nvSpPr>
        <p:spPr/>
        <p:txBody>
          <a:bodyPr/>
          <a:lstStyle/>
          <a:p>
            <a:r>
              <a:rPr lang="en-US" i="1" dirty="0"/>
              <a:t>A. 0.21</a:t>
            </a:r>
            <a:endParaRPr lang="en-US" dirty="0"/>
          </a:p>
          <a:p>
            <a:r>
              <a:rPr lang="en-US" i="1" dirty="0"/>
              <a:t>B. 94</a:t>
            </a:r>
            <a:endParaRPr lang="en-US" dirty="0"/>
          </a:p>
          <a:p>
            <a:r>
              <a:rPr lang="en-US" i="1" dirty="0"/>
              <a:t>C. 47</a:t>
            </a:r>
            <a:endParaRPr lang="en-US" dirty="0"/>
          </a:p>
          <a:p>
            <a:r>
              <a:rPr lang="en-US" i="1" dirty="0"/>
              <a:t>D. 24</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208</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3557" y="2133600"/>
            <a:ext cx="4449843" cy="3686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2514038"/>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E7G07    What </a:t>
            </a:r>
            <a:r>
              <a:rPr lang="en-US" dirty="0">
                <a:latin typeface="Arial Black" panose="020B0A04020102020204" pitchFamily="34" charset="0"/>
              </a:rPr>
              <a:t>magnitude of voltage gain can be expected from the circuit in Figure E7-4 when R1 is 10 ohms and RF is 470 ohms?</a:t>
            </a:r>
          </a:p>
        </p:txBody>
      </p:sp>
      <p:sp>
        <p:nvSpPr>
          <p:cNvPr id="3" name="Subtitle 2"/>
          <p:cNvSpPr>
            <a:spLocks noGrp="1"/>
          </p:cNvSpPr>
          <p:nvPr>
            <p:ph type="subTitle" idx="1"/>
          </p:nvPr>
        </p:nvSpPr>
        <p:spPr/>
        <p:txBody>
          <a:bodyPr/>
          <a:lstStyle/>
          <a:p>
            <a:r>
              <a:rPr lang="en-US" i="1" dirty="0"/>
              <a:t>A. 0.21</a:t>
            </a:r>
            <a:endParaRPr lang="en-US" dirty="0"/>
          </a:p>
          <a:p>
            <a:r>
              <a:rPr lang="en-US" i="1" dirty="0"/>
              <a:t>B. 94</a:t>
            </a:r>
            <a:endParaRPr lang="en-US" dirty="0"/>
          </a:p>
          <a:p>
            <a:r>
              <a:rPr lang="en-US" sz="2800" b="1" i="1" dirty="0">
                <a:solidFill>
                  <a:srgbClr val="FFC000"/>
                </a:solidFill>
              </a:rPr>
              <a:t>C. 47</a:t>
            </a:r>
            <a:endParaRPr lang="en-US" sz="2800" b="1" dirty="0">
              <a:solidFill>
                <a:srgbClr val="FFC000"/>
              </a:solidFill>
            </a:endParaRPr>
          </a:p>
          <a:p>
            <a:r>
              <a:rPr lang="en-US" i="1" dirty="0"/>
              <a:t>D. 24</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209</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3557" y="2133600"/>
            <a:ext cx="4449843" cy="3686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362200" y="5943600"/>
            <a:ext cx="6858000" cy="523220"/>
          </a:xfrm>
          <a:prstGeom prst="rect">
            <a:avLst/>
          </a:prstGeom>
          <a:noFill/>
        </p:spPr>
        <p:txBody>
          <a:bodyPr wrap="square" rtlCol="0">
            <a:spAutoFit/>
          </a:bodyPr>
          <a:lstStyle/>
          <a:p>
            <a:r>
              <a:rPr lang="en-US" sz="2800" i="1" dirty="0" smtClean="0">
                <a:solidFill>
                  <a:srgbClr val="FFFF00"/>
                </a:solidFill>
              </a:rPr>
              <a:t>Gain  =  RF  /  R1    =  470  /  10   =  47</a:t>
            </a:r>
            <a:endParaRPr lang="en-US" sz="2800" i="1" dirty="0">
              <a:solidFill>
                <a:srgbClr val="FFFF00"/>
              </a:solidFill>
            </a:endParaRPr>
          </a:p>
        </p:txBody>
      </p:sp>
    </p:spTree>
    <p:extLst>
      <p:ext uri="{BB962C8B-B14F-4D97-AF65-F5344CB8AC3E}">
        <p14:creationId xmlns:p14="http://schemas.microsoft.com/office/powerpoint/2010/main" val="6053165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E7A09     What </a:t>
            </a:r>
            <a:r>
              <a:rPr lang="en-US" dirty="0">
                <a:latin typeface="Arial Black" panose="020B0A04020102020204" pitchFamily="34" charset="0"/>
              </a:rPr>
              <a:t>logical operation is performed by an exclusive NOR gate?</a:t>
            </a:r>
          </a:p>
        </p:txBody>
      </p:sp>
      <p:sp>
        <p:nvSpPr>
          <p:cNvPr id="3" name="Subtitle 2"/>
          <p:cNvSpPr>
            <a:spLocks noGrp="1"/>
          </p:cNvSpPr>
          <p:nvPr>
            <p:ph type="subTitle" idx="1"/>
          </p:nvPr>
        </p:nvSpPr>
        <p:spPr>
          <a:xfrm>
            <a:off x="685800" y="1981200"/>
            <a:ext cx="7543800" cy="4191000"/>
          </a:xfrm>
        </p:spPr>
        <p:txBody>
          <a:bodyPr/>
          <a:lstStyle/>
          <a:p>
            <a:r>
              <a:rPr lang="en-US" i="1" dirty="0"/>
              <a:t>A. It produces logic "0" at its output only if all inputs are logic "0"</a:t>
            </a:r>
          </a:p>
          <a:p>
            <a:r>
              <a:rPr lang="en-US" i="1" dirty="0"/>
              <a:t>B. It produces logic "1" at its output only if all inputs are logic "1"</a:t>
            </a:r>
          </a:p>
          <a:p>
            <a:r>
              <a:rPr lang="en-US" i="1" dirty="0"/>
              <a:t>C. It produces logic "0" at its output if any single input is logic "1"</a:t>
            </a:r>
          </a:p>
          <a:p>
            <a:r>
              <a:rPr lang="en-US" i="1" dirty="0"/>
              <a:t>D. It produces logic "1" at its output if any single input is logic "1"</a:t>
            </a:r>
          </a:p>
        </p:txBody>
      </p:sp>
      <p:sp>
        <p:nvSpPr>
          <p:cNvPr id="4" name="Slide Number Placeholder 3"/>
          <p:cNvSpPr>
            <a:spLocks noGrp="1"/>
          </p:cNvSpPr>
          <p:nvPr>
            <p:ph type="sldNum" sz="quarter" idx="12"/>
          </p:nvPr>
        </p:nvSpPr>
        <p:spPr/>
        <p:txBody>
          <a:bodyPr/>
          <a:lstStyle/>
          <a:p>
            <a:fld id="{5A2483EB-AB9C-40AC-9AA1-C2AD9590A9DB}" type="slidenum">
              <a:rPr lang="en-US" smtClean="0"/>
              <a:t>21</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309858300"/>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E7G08    How </a:t>
            </a:r>
            <a:r>
              <a:rPr lang="en-US" dirty="0">
                <a:latin typeface="Arial Black" panose="020B0A04020102020204" pitchFamily="34" charset="0"/>
              </a:rPr>
              <a:t>does the gain of an ideal operational amplifier vary with frequency?</a:t>
            </a:r>
          </a:p>
        </p:txBody>
      </p:sp>
      <p:sp>
        <p:nvSpPr>
          <p:cNvPr id="3" name="Subtitle 2"/>
          <p:cNvSpPr>
            <a:spLocks noGrp="1"/>
          </p:cNvSpPr>
          <p:nvPr>
            <p:ph type="subTitle" idx="1"/>
          </p:nvPr>
        </p:nvSpPr>
        <p:spPr/>
        <p:txBody>
          <a:bodyPr/>
          <a:lstStyle/>
          <a:p>
            <a:r>
              <a:rPr lang="en-US" i="1" dirty="0"/>
              <a:t>A. It increases linearly with increasing frequency</a:t>
            </a:r>
            <a:endParaRPr lang="en-US" dirty="0"/>
          </a:p>
          <a:p>
            <a:r>
              <a:rPr lang="en-US" i="1" dirty="0"/>
              <a:t>B. It decreases linearly with increasing frequency</a:t>
            </a:r>
            <a:endParaRPr lang="en-US" dirty="0"/>
          </a:p>
          <a:p>
            <a:r>
              <a:rPr lang="en-US" i="1" dirty="0"/>
              <a:t>C. It decreases logarithmically with increasing frequency</a:t>
            </a:r>
            <a:endParaRPr lang="en-US" dirty="0"/>
          </a:p>
          <a:p>
            <a:r>
              <a:rPr lang="en-US" i="1" dirty="0"/>
              <a:t>D. It does not vary with frequency</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210</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1607131379"/>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E7G08    How </a:t>
            </a:r>
            <a:r>
              <a:rPr lang="en-US" dirty="0">
                <a:latin typeface="Arial Black" panose="020B0A04020102020204" pitchFamily="34" charset="0"/>
              </a:rPr>
              <a:t>does the gain of an ideal operational amplifier vary with frequency?</a:t>
            </a:r>
          </a:p>
        </p:txBody>
      </p:sp>
      <p:sp>
        <p:nvSpPr>
          <p:cNvPr id="3" name="Subtitle 2"/>
          <p:cNvSpPr>
            <a:spLocks noGrp="1"/>
          </p:cNvSpPr>
          <p:nvPr>
            <p:ph type="subTitle" idx="1"/>
          </p:nvPr>
        </p:nvSpPr>
        <p:spPr/>
        <p:txBody>
          <a:bodyPr/>
          <a:lstStyle/>
          <a:p>
            <a:r>
              <a:rPr lang="en-US" i="1" dirty="0"/>
              <a:t>A. It increases linearly with increasing frequency</a:t>
            </a:r>
            <a:endParaRPr lang="en-US" dirty="0"/>
          </a:p>
          <a:p>
            <a:r>
              <a:rPr lang="en-US" i="1" dirty="0"/>
              <a:t>B. It decreases linearly with increasing frequency</a:t>
            </a:r>
            <a:endParaRPr lang="en-US" dirty="0"/>
          </a:p>
          <a:p>
            <a:r>
              <a:rPr lang="en-US" i="1" dirty="0"/>
              <a:t>C. It decreases logarithmically with increasing frequency</a:t>
            </a:r>
            <a:endParaRPr lang="en-US" dirty="0"/>
          </a:p>
          <a:p>
            <a:r>
              <a:rPr lang="en-US" sz="2800" b="1" i="1" dirty="0">
                <a:solidFill>
                  <a:srgbClr val="FFC000"/>
                </a:solidFill>
              </a:rPr>
              <a:t>D. It does not vary with frequency</a:t>
            </a:r>
            <a:endParaRPr lang="en-US" sz="2800" b="1" dirty="0">
              <a:solidFill>
                <a:srgbClr val="FFC000"/>
              </a:solidFill>
            </a:endParaRPr>
          </a:p>
        </p:txBody>
      </p:sp>
      <p:sp>
        <p:nvSpPr>
          <p:cNvPr id="4" name="Slide Number Placeholder 3"/>
          <p:cNvSpPr>
            <a:spLocks noGrp="1"/>
          </p:cNvSpPr>
          <p:nvPr>
            <p:ph type="sldNum" sz="quarter" idx="12"/>
          </p:nvPr>
        </p:nvSpPr>
        <p:spPr/>
        <p:txBody>
          <a:bodyPr/>
          <a:lstStyle/>
          <a:p>
            <a:fld id="{5A2483EB-AB9C-40AC-9AA1-C2AD9590A9DB}" type="slidenum">
              <a:rPr lang="en-US" smtClean="0"/>
              <a:t>211</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3625691265"/>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8610600" cy="19050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E7G09  </a:t>
            </a:r>
            <a:r>
              <a:rPr lang="en-US" dirty="0" smtClean="0">
                <a:latin typeface="Arial Black" panose="020B0A04020102020204" pitchFamily="34" charset="0"/>
              </a:rPr>
              <a:t>  What </a:t>
            </a:r>
            <a:r>
              <a:rPr lang="en-US" dirty="0">
                <a:latin typeface="Arial Black" panose="020B0A04020102020204" pitchFamily="34" charset="0"/>
              </a:rPr>
              <a:t>will be the output voltage of the circuit shown in Figure E7-4 if R1 is 1000 ohms, RF is 10,000 ohms, and 0.23 volts </a:t>
            </a:r>
            <a:r>
              <a:rPr lang="en-US" dirty="0" smtClean="0">
                <a:latin typeface="Arial Black" panose="020B0A04020102020204" pitchFamily="34" charset="0"/>
              </a:rPr>
              <a:t>DC </a:t>
            </a:r>
            <a:r>
              <a:rPr lang="en-US" dirty="0">
                <a:latin typeface="Arial Black" panose="020B0A04020102020204" pitchFamily="34" charset="0"/>
              </a:rPr>
              <a:t>is applied to the input?</a:t>
            </a:r>
          </a:p>
        </p:txBody>
      </p:sp>
      <p:sp>
        <p:nvSpPr>
          <p:cNvPr id="3" name="Subtitle 2"/>
          <p:cNvSpPr>
            <a:spLocks noGrp="1"/>
          </p:cNvSpPr>
          <p:nvPr>
            <p:ph type="subTitle" idx="1"/>
          </p:nvPr>
        </p:nvSpPr>
        <p:spPr/>
        <p:txBody>
          <a:bodyPr/>
          <a:lstStyle/>
          <a:p>
            <a:r>
              <a:rPr lang="en-US" i="1" dirty="0"/>
              <a:t>A. 0.23 volts</a:t>
            </a:r>
            <a:endParaRPr lang="en-US" dirty="0"/>
          </a:p>
          <a:p>
            <a:r>
              <a:rPr lang="en-US" i="1" dirty="0"/>
              <a:t>B. 2.3 volts</a:t>
            </a:r>
            <a:endParaRPr lang="en-US" dirty="0"/>
          </a:p>
          <a:p>
            <a:r>
              <a:rPr lang="en-US" i="1" dirty="0"/>
              <a:t>C. -0.23 volts</a:t>
            </a:r>
            <a:endParaRPr lang="en-US" dirty="0"/>
          </a:p>
          <a:p>
            <a:r>
              <a:rPr lang="en-US" i="1" dirty="0"/>
              <a:t>D. -2.3 volts</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212</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9621" y="2286000"/>
            <a:ext cx="3529979" cy="2924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3355138"/>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8610600" cy="19050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E7G09  </a:t>
            </a:r>
            <a:r>
              <a:rPr lang="en-US" dirty="0" smtClean="0">
                <a:latin typeface="Arial Black" panose="020B0A04020102020204" pitchFamily="34" charset="0"/>
              </a:rPr>
              <a:t>  What </a:t>
            </a:r>
            <a:r>
              <a:rPr lang="en-US" dirty="0">
                <a:latin typeface="Arial Black" panose="020B0A04020102020204" pitchFamily="34" charset="0"/>
              </a:rPr>
              <a:t>will be the output voltage of the circuit shown in Figure E7-4 if R1 is 1000 ohms, RF is 10,000 ohms, and 0.23 volts </a:t>
            </a:r>
            <a:r>
              <a:rPr lang="en-US" dirty="0" smtClean="0">
                <a:latin typeface="Arial Black" panose="020B0A04020102020204" pitchFamily="34" charset="0"/>
              </a:rPr>
              <a:t>DC </a:t>
            </a:r>
            <a:r>
              <a:rPr lang="en-US" dirty="0">
                <a:latin typeface="Arial Black" panose="020B0A04020102020204" pitchFamily="34" charset="0"/>
              </a:rPr>
              <a:t>is applied to the input?</a:t>
            </a:r>
          </a:p>
        </p:txBody>
      </p:sp>
      <p:sp>
        <p:nvSpPr>
          <p:cNvPr id="3" name="Subtitle 2"/>
          <p:cNvSpPr>
            <a:spLocks noGrp="1"/>
          </p:cNvSpPr>
          <p:nvPr>
            <p:ph type="subTitle" idx="1"/>
          </p:nvPr>
        </p:nvSpPr>
        <p:spPr/>
        <p:txBody>
          <a:bodyPr/>
          <a:lstStyle/>
          <a:p>
            <a:r>
              <a:rPr lang="en-US" i="1" dirty="0"/>
              <a:t>A. 0.23 volts</a:t>
            </a:r>
            <a:endParaRPr lang="en-US" dirty="0"/>
          </a:p>
          <a:p>
            <a:r>
              <a:rPr lang="en-US" i="1" dirty="0"/>
              <a:t>B. 2.3 volts</a:t>
            </a:r>
            <a:endParaRPr lang="en-US" dirty="0"/>
          </a:p>
          <a:p>
            <a:r>
              <a:rPr lang="en-US" i="1" dirty="0"/>
              <a:t>C. -0.23 volts</a:t>
            </a:r>
            <a:endParaRPr lang="en-US" dirty="0"/>
          </a:p>
          <a:p>
            <a:r>
              <a:rPr lang="en-US" sz="2800" b="1" i="1" dirty="0">
                <a:solidFill>
                  <a:srgbClr val="FFC000"/>
                </a:solidFill>
              </a:rPr>
              <a:t>D. -2.3 volts</a:t>
            </a:r>
            <a:endParaRPr lang="en-US" sz="2800" b="1" dirty="0">
              <a:solidFill>
                <a:srgbClr val="FFC000"/>
              </a:solidFill>
            </a:endParaRPr>
          </a:p>
        </p:txBody>
      </p:sp>
      <p:sp>
        <p:nvSpPr>
          <p:cNvPr id="4" name="Slide Number Placeholder 3"/>
          <p:cNvSpPr>
            <a:spLocks noGrp="1"/>
          </p:cNvSpPr>
          <p:nvPr>
            <p:ph type="sldNum" sz="quarter" idx="12"/>
          </p:nvPr>
        </p:nvSpPr>
        <p:spPr/>
        <p:txBody>
          <a:bodyPr/>
          <a:lstStyle/>
          <a:p>
            <a:fld id="{5A2483EB-AB9C-40AC-9AA1-C2AD9590A9DB}" type="slidenum">
              <a:rPr lang="en-US" smtClean="0"/>
              <a:t>213</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9621" y="2286000"/>
            <a:ext cx="3529979" cy="2924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1371600" y="5334000"/>
            <a:ext cx="7165744" cy="1384995"/>
          </a:xfrm>
          <a:prstGeom prst="rect">
            <a:avLst/>
          </a:prstGeom>
        </p:spPr>
        <p:txBody>
          <a:bodyPr wrap="none">
            <a:spAutoFit/>
          </a:bodyPr>
          <a:lstStyle/>
          <a:p>
            <a:r>
              <a:rPr lang="en-US" sz="2800" i="1" dirty="0">
                <a:solidFill>
                  <a:srgbClr val="FFFF00"/>
                </a:solidFill>
              </a:rPr>
              <a:t>Gain  =  RF  /  R1    =  </a:t>
            </a:r>
            <a:r>
              <a:rPr lang="en-US" sz="2800" i="1" dirty="0" smtClean="0">
                <a:solidFill>
                  <a:srgbClr val="FFFF00"/>
                </a:solidFill>
              </a:rPr>
              <a:t>10,000  </a:t>
            </a:r>
            <a:r>
              <a:rPr lang="en-US" sz="2800" i="1" dirty="0">
                <a:solidFill>
                  <a:srgbClr val="FFFF00"/>
                </a:solidFill>
              </a:rPr>
              <a:t>/  </a:t>
            </a:r>
            <a:r>
              <a:rPr lang="en-US" sz="2800" i="1" dirty="0" smtClean="0">
                <a:solidFill>
                  <a:srgbClr val="FFFF00"/>
                </a:solidFill>
              </a:rPr>
              <a:t>1,000   </a:t>
            </a:r>
            <a:r>
              <a:rPr lang="en-US" sz="2800" i="1" dirty="0">
                <a:solidFill>
                  <a:srgbClr val="FFFF00"/>
                </a:solidFill>
              </a:rPr>
              <a:t>=  </a:t>
            </a:r>
            <a:r>
              <a:rPr lang="en-US" sz="2800" i="1" dirty="0" smtClean="0">
                <a:solidFill>
                  <a:srgbClr val="FFFF00"/>
                </a:solidFill>
              </a:rPr>
              <a:t>10</a:t>
            </a:r>
          </a:p>
          <a:p>
            <a:r>
              <a:rPr lang="en-US" sz="2800" i="1" dirty="0" smtClean="0">
                <a:solidFill>
                  <a:srgbClr val="FFFF00"/>
                </a:solidFill>
              </a:rPr>
              <a:t>Gain * Input  =  - Output  = 10  * 0.23  = -2.3 V</a:t>
            </a:r>
          </a:p>
          <a:p>
            <a:endParaRPr lang="en-US" sz="2800" i="1" dirty="0">
              <a:solidFill>
                <a:srgbClr val="FFFF00"/>
              </a:solidFill>
            </a:endParaRPr>
          </a:p>
        </p:txBody>
      </p:sp>
    </p:spTree>
    <p:extLst>
      <p:ext uri="{BB962C8B-B14F-4D97-AF65-F5344CB8AC3E}">
        <p14:creationId xmlns:p14="http://schemas.microsoft.com/office/powerpoint/2010/main" val="211245896"/>
      </p:ext>
    </p:extLst>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8288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E7G10    What </a:t>
            </a:r>
            <a:r>
              <a:rPr lang="en-US" dirty="0">
                <a:latin typeface="Arial Black" panose="020B0A04020102020204" pitchFamily="34" charset="0"/>
              </a:rPr>
              <a:t>absolute voltage gain can be expected from the circuit in Figure E7-4 when R1 is 1800 ohms and RF is 68 </a:t>
            </a:r>
            <a:r>
              <a:rPr lang="en-US" dirty="0" err="1">
                <a:latin typeface="Arial Black" panose="020B0A04020102020204" pitchFamily="34" charset="0"/>
              </a:rPr>
              <a:t>kilohms</a:t>
            </a:r>
            <a:r>
              <a:rPr lang="en-US" dirty="0">
                <a:latin typeface="Arial Black" panose="020B0A04020102020204" pitchFamily="34" charset="0"/>
              </a:rPr>
              <a:t>?</a:t>
            </a:r>
          </a:p>
        </p:txBody>
      </p:sp>
      <p:sp>
        <p:nvSpPr>
          <p:cNvPr id="3" name="Subtitle 2"/>
          <p:cNvSpPr>
            <a:spLocks noGrp="1"/>
          </p:cNvSpPr>
          <p:nvPr>
            <p:ph type="subTitle" idx="1"/>
          </p:nvPr>
        </p:nvSpPr>
        <p:spPr/>
        <p:txBody>
          <a:bodyPr/>
          <a:lstStyle/>
          <a:p>
            <a:r>
              <a:rPr lang="en-US" i="1" dirty="0"/>
              <a:t>A. 1</a:t>
            </a:r>
            <a:endParaRPr lang="en-US" dirty="0"/>
          </a:p>
          <a:p>
            <a:r>
              <a:rPr lang="en-US" i="1" dirty="0"/>
              <a:t>B. 0.03</a:t>
            </a:r>
            <a:endParaRPr lang="en-US" dirty="0"/>
          </a:p>
          <a:p>
            <a:r>
              <a:rPr lang="en-US" i="1" dirty="0"/>
              <a:t>C. 38</a:t>
            </a:r>
            <a:endParaRPr lang="en-US" dirty="0"/>
          </a:p>
          <a:p>
            <a:r>
              <a:rPr lang="en-US" i="1" dirty="0"/>
              <a:t>D. 76</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214</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286000"/>
            <a:ext cx="3529979" cy="2924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0248423"/>
      </p:ext>
    </p:extLst>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8288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E7G10    What </a:t>
            </a:r>
            <a:r>
              <a:rPr lang="en-US" dirty="0">
                <a:latin typeface="Arial Black" panose="020B0A04020102020204" pitchFamily="34" charset="0"/>
              </a:rPr>
              <a:t>absolute voltage gain can be expected from the circuit in Figure E7-4 when R1 is 1800 ohms and RF is 68 </a:t>
            </a:r>
            <a:r>
              <a:rPr lang="en-US" dirty="0" err="1">
                <a:latin typeface="Arial Black" panose="020B0A04020102020204" pitchFamily="34" charset="0"/>
              </a:rPr>
              <a:t>kilohms</a:t>
            </a:r>
            <a:r>
              <a:rPr lang="en-US" dirty="0">
                <a:latin typeface="Arial Black" panose="020B0A04020102020204" pitchFamily="34" charset="0"/>
              </a:rPr>
              <a:t>?</a:t>
            </a:r>
          </a:p>
        </p:txBody>
      </p:sp>
      <p:sp>
        <p:nvSpPr>
          <p:cNvPr id="3" name="Subtitle 2"/>
          <p:cNvSpPr>
            <a:spLocks noGrp="1"/>
          </p:cNvSpPr>
          <p:nvPr>
            <p:ph type="subTitle" idx="1"/>
          </p:nvPr>
        </p:nvSpPr>
        <p:spPr/>
        <p:txBody>
          <a:bodyPr/>
          <a:lstStyle/>
          <a:p>
            <a:r>
              <a:rPr lang="en-US" i="1" dirty="0"/>
              <a:t>A. 1</a:t>
            </a:r>
            <a:endParaRPr lang="en-US" dirty="0"/>
          </a:p>
          <a:p>
            <a:r>
              <a:rPr lang="en-US" i="1" dirty="0"/>
              <a:t>B. 0.03</a:t>
            </a:r>
            <a:endParaRPr lang="en-US" dirty="0"/>
          </a:p>
          <a:p>
            <a:r>
              <a:rPr lang="en-US" sz="2800" b="1" i="1" dirty="0">
                <a:solidFill>
                  <a:srgbClr val="FFC000"/>
                </a:solidFill>
              </a:rPr>
              <a:t>C. 38</a:t>
            </a:r>
            <a:endParaRPr lang="en-US" sz="2800" b="1" dirty="0">
              <a:solidFill>
                <a:srgbClr val="FFC000"/>
              </a:solidFill>
            </a:endParaRPr>
          </a:p>
          <a:p>
            <a:r>
              <a:rPr lang="en-US" i="1" dirty="0"/>
              <a:t>D. 76</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215</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286000"/>
            <a:ext cx="3529979" cy="2924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1905000" y="5334000"/>
            <a:ext cx="6974986" cy="523220"/>
          </a:xfrm>
          <a:prstGeom prst="rect">
            <a:avLst/>
          </a:prstGeom>
        </p:spPr>
        <p:txBody>
          <a:bodyPr wrap="none">
            <a:spAutoFit/>
          </a:bodyPr>
          <a:lstStyle/>
          <a:p>
            <a:r>
              <a:rPr lang="en-US" sz="2800" i="1" dirty="0">
                <a:solidFill>
                  <a:srgbClr val="FFFF00"/>
                </a:solidFill>
              </a:rPr>
              <a:t>Gain  =  RF  /  R1 </a:t>
            </a:r>
            <a:r>
              <a:rPr lang="en-US" sz="2800" i="1" dirty="0" smtClean="0">
                <a:solidFill>
                  <a:srgbClr val="FFFF00"/>
                </a:solidFill>
              </a:rPr>
              <a:t> </a:t>
            </a:r>
            <a:r>
              <a:rPr lang="en-US" sz="2800" i="1" dirty="0">
                <a:solidFill>
                  <a:srgbClr val="FFFF00"/>
                </a:solidFill>
              </a:rPr>
              <a:t>=  </a:t>
            </a:r>
            <a:r>
              <a:rPr lang="en-US" sz="2800" i="1" dirty="0" smtClean="0">
                <a:solidFill>
                  <a:srgbClr val="FFFF00"/>
                </a:solidFill>
              </a:rPr>
              <a:t>68,000  </a:t>
            </a:r>
            <a:r>
              <a:rPr lang="en-US" sz="2800" i="1" dirty="0">
                <a:solidFill>
                  <a:srgbClr val="FFFF00"/>
                </a:solidFill>
              </a:rPr>
              <a:t>/  </a:t>
            </a:r>
            <a:r>
              <a:rPr lang="en-US" sz="2800" i="1" dirty="0" smtClean="0">
                <a:solidFill>
                  <a:srgbClr val="FFFF00"/>
                </a:solidFill>
              </a:rPr>
              <a:t>1,800  =  37.7</a:t>
            </a:r>
            <a:endParaRPr lang="en-US" sz="2800" i="1" dirty="0">
              <a:solidFill>
                <a:srgbClr val="FFFF00"/>
              </a:solidFill>
            </a:endParaRPr>
          </a:p>
        </p:txBody>
      </p:sp>
    </p:spTree>
    <p:extLst>
      <p:ext uri="{BB962C8B-B14F-4D97-AF65-F5344CB8AC3E}">
        <p14:creationId xmlns:p14="http://schemas.microsoft.com/office/powerpoint/2010/main" val="3814730060"/>
      </p:ext>
    </p:extLst>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20574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E7G11  </a:t>
            </a:r>
            <a:r>
              <a:rPr lang="en-US" dirty="0" smtClean="0">
                <a:latin typeface="Arial Black" panose="020B0A04020102020204" pitchFamily="34" charset="0"/>
              </a:rPr>
              <a:t>    What </a:t>
            </a:r>
            <a:r>
              <a:rPr lang="en-US" dirty="0">
                <a:latin typeface="Arial Black" panose="020B0A04020102020204" pitchFamily="34" charset="0"/>
              </a:rPr>
              <a:t>absolute voltage gain can be expected from the circuit in Figure E7-4 when R1 is 3300 ohms and RF is 47 </a:t>
            </a:r>
            <a:r>
              <a:rPr lang="en-US" dirty="0" err="1">
                <a:latin typeface="Arial Black" panose="020B0A04020102020204" pitchFamily="34" charset="0"/>
              </a:rPr>
              <a:t>kilohms</a:t>
            </a:r>
            <a:r>
              <a:rPr lang="en-US" dirty="0">
                <a:latin typeface="Arial Black" panose="020B0A04020102020204" pitchFamily="34" charset="0"/>
              </a:rPr>
              <a:t>?</a:t>
            </a:r>
          </a:p>
        </p:txBody>
      </p:sp>
      <p:sp>
        <p:nvSpPr>
          <p:cNvPr id="3" name="Subtitle 2"/>
          <p:cNvSpPr>
            <a:spLocks noGrp="1"/>
          </p:cNvSpPr>
          <p:nvPr>
            <p:ph type="subTitle" idx="1"/>
          </p:nvPr>
        </p:nvSpPr>
        <p:spPr/>
        <p:txBody>
          <a:bodyPr/>
          <a:lstStyle/>
          <a:p>
            <a:r>
              <a:rPr lang="en-US" i="1" dirty="0"/>
              <a:t>A. 28</a:t>
            </a:r>
            <a:endParaRPr lang="en-US" dirty="0"/>
          </a:p>
          <a:p>
            <a:r>
              <a:rPr lang="en-US" i="1" dirty="0"/>
              <a:t>B. 14</a:t>
            </a:r>
            <a:endParaRPr lang="en-US" dirty="0"/>
          </a:p>
          <a:p>
            <a:r>
              <a:rPr lang="en-US" i="1" dirty="0"/>
              <a:t>C. 7</a:t>
            </a:r>
            <a:endParaRPr lang="en-US" dirty="0"/>
          </a:p>
          <a:p>
            <a:r>
              <a:rPr lang="en-US" i="1" dirty="0"/>
              <a:t>D. 0.07</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216</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9621" y="2286000"/>
            <a:ext cx="3529979" cy="2924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4021665"/>
      </p:ext>
    </p:extLst>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20574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E7G11  </a:t>
            </a:r>
            <a:r>
              <a:rPr lang="en-US" dirty="0" smtClean="0">
                <a:latin typeface="Arial Black" panose="020B0A04020102020204" pitchFamily="34" charset="0"/>
              </a:rPr>
              <a:t>    What </a:t>
            </a:r>
            <a:r>
              <a:rPr lang="en-US" dirty="0">
                <a:latin typeface="Arial Black" panose="020B0A04020102020204" pitchFamily="34" charset="0"/>
              </a:rPr>
              <a:t>absolute voltage gain can be expected from the circuit in Figure E7-4 when R1 is 3300 ohms and RF is 47 </a:t>
            </a:r>
            <a:r>
              <a:rPr lang="en-US" dirty="0" err="1">
                <a:latin typeface="Arial Black" panose="020B0A04020102020204" pitchFamily="34" charset="0"/>
              </a:rPr>
              <a:t>kilohms</a:t>
            </a:r>
            <a:r>
              <a:rPr lang="en-US" dirty="0">
                <a:latin typeface="Arial Black" panose="020B0A04020102020204" pitchFamily="34" charset="0"/>
              </a:rPr>
              <a:t>?</a:t>
            </a:r>
          </a:p>
        </p:txBody>
      </p:sp>
      <p:sp>
        <p:nvSpPr>
          <p:cNvPr id="3" name="Subtitle 2"/>
          <p:cNvSpPr>
            <a:spLocks noGrp="1"/>
          </p:cNvSpPr>
          <p:nvPr>
            <p:ph type="subTitle" idx="1"/>
          </p:nvPr>
        </p:nvSpPr>
        <p:spPr/>
        <p:txBody>
          <a:bodyPr/>
          <a:lstStyle/>
          <a:p>
            <a:r>
              <a:rPr lang="en-US" i="1" dirty="0"/>
              <a:t>A. 28</a:t>
            </a:r>
            <a:endParaRPr lang="en-US" dirty="0"/>
          </a:p>
          <a:p>
            <a:r>
              <a:rPr lang="en-US" sz="2800" b="1" i="1" dirty="0">
                <a:solidFill>
                  <a:srgbClr val="FFC000"/>
                </a:solidFill>
              </a:rPr>
              <a:t>B. 14</a:t>
            </a:r>
            <a:endParaRPr lang="en-US" sz="2800" b="1" dirty="0">
              <a:solidFill>
                <a:srgbClr val="FFC000"/>
              </a:solidFill>
            </a:endParaRPr>
          </a:p>
          <a:p>
            <a:r>
              <a:rPr lang="en-US" i="1" dirty="0"/>
              <a:t>C. 7</a:t>
            </a:r>
            <a:endParaRPr lang="en-US" dirty="0"/>
          </a:p>
          <a:p>
            <a:r>
              <a:rPr lang="en-US" i="1" dirty="0"/>
              <a:t>D. 0.07</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217</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9621" y="2286000"/>
            <a:ext cx="3529979" cy="2924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1752600" y="5421868"/>
            <a:ext cx="6974986" cy="523220"/>
          </a:xfrm>
          <a:prstGeom prst="rect">
            <a:avLst/>
          </a:prstGeom>
        </p:spPr>
        <p:txBody>
          <a:bodyPr wrap="none">
            <a:spAutoFit/>
          </a:bodyPr>
          <a:lstStyle/>
          <a:p>
            <a:r>
              <a:rPr lang="en-US" sz="2800" i="1" dirty="0">
                <a:solidFill>
                  <a:srgbClr val="FFFF00"/>
                </a:solidFill>
              </a:rPr>
              <a:t>Gain  =  RF  /  R1 </a:t>
            </a:r>
            <a:r>
              <a:rPr lang="en-US" sz="2800" i="1" dirty="0" smtClean="0">
                <a:solidFill>
                  <a:srgbClr val="FFFF00"/>
                </a:solidFill>
              </a:rPr>
              <a:t> </a:t>
            </a:r>
            <a:r>
              <a:rPr lang="en-US" sz="2800" i="1" dirty="0">
                <a:solidFill>
                  <a:srgbClr val="FFFF00"/>
                </a:solidFill>
              </a:rPr>
              <a:t>=  </a:t>
            </a:r>
            <a:r>
              <a:rPr lang="en-US" sz="2800" i="1" dirty="0" smtClean="0">
                <a:solidFill>
                  <a:srgbClr val="FFFF00"/>
                </a:solidFill>
              </a:rPr>
              <a:t>47,000  </a:t>
            </a:r>
            <a:r>
              <a:rPr lang="en-US" sz="2800" i="1" dirty="0">
                <a:solidFill>
                  <a:srgbClr val="FFFF00"/>
                </a:solidFill>
              </a:rPr>
              <a:t>/ </a:t>
            </a:r>
            <a:r>
              <a:rPr lang="en-US" sz="2800" i="1" dirty="0" smtClean="0">
                <a:solidFill>
                  <a:srgbClr val="FFFF00"/>
                </a:solidFill>
              </a:rPr>
              <a:t>3300   </a:t>
            </a:r>
            <a:r>
              <a:rPr lang="en-US" sz="2800" i="1" dirty="0">
                <a:solidFill>
                  <a:srgbClr val="FFFF00"/>
                </a:solidFill>
              </a:rPr>
              <a:t>=  </a:t>
            </a:r>
            <a:r>
              <a:rPr lang="en-US" sz="2800" i="1" dirty="0" smtClean="0">
                <a:solidFill>
                  <a:srgbClr val="FFFF00"/>
                </a:solidFill>
              </a:rPr>
              <a:t>14.24</a:t>
            </a:r>
            <a:endParaRPr lang="en-US" sz="2800" i="1" dirty="0">
              <a:solidFill>
                <a:srgbClr val="FFFF00"/>
              </a:solidFill>
            </a:endParaRPr>
          </a:p>
        </p:txBody>
      </p:sp>
    </p:spTree>
    <p:extLst>
      <p:ext uri="{BB962C8B-B14F-4D97-AF65-F5344CB8AC3E}">
        <p14:creationId xmlns:p14="http://schemas.microsoft.com/office/powerpoint/2010/main" val="109042965"/>
      </p:ext>
    </p:extLst>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E7G12  </a:t>
            </a:r>
            <a:r>
              <a:rPr lang="en-US" dirty="0" smtClean="0">
                <a:latin typeface="Arial Black" panose="020B0A04020102020204" pitchFamily="34" charset="0"/>
              </a:rPr>
              <a:t>  What </a:t>
            </a:r>
            <a:r>
              <a:rPr lang="en-US" dirty="0">
                <a:latin typeface="Arial Black" panose="020B0A04020102020204" pitchFamily="34" charset="0"/>
              </a:rPr>
              <a:t>is an integrated circuit operational amplifier?</a:t>
            </a:r>
          </a:p>
        </p:txBody>
      </p:sp>
      <p:sp>
        <p:nvSpPr>
          <p:cNvPr id="3" name="Subtitle 2"/>
          <p:cNvSpPr>
            <a:spLocks noGrp="1"/>
          </p:cNvSpPr>
          <p:nvPr>
            <p:ph type="subTitle" idx="1"/>
          </p:nvPr>
        </p:nvSpPr>
        <p:spPr>
          <a:xfrm>
            <a:off x="838200" y="1905000"/>
            <a:ext cx="7467600" cy="4267200"/>
          </a:xfrm>
        </p:spPr>
        <p:txBody>
          <a:bodyPr>
            <a:normAutofit lnSpcReduction="10000"/>
          </a:bodyPr>
          <a:lstStyle/>
          <a:p>
            <a:r>
              <a:rPr lang="en-US" i="1" dirty="0"/>
              <a:t>A. A high-gain, direct-coupled differential amplifier with very high input </a:t>
            </a:r>
            <a:r>
              <a:rPr lang="en-US" i="1" dirty="0" smtClean="0"/>
              <a:t>impedance and </a:t>
            </a:r>
            <a:r>
              <a:rPr lang="en-US" i="1" dirty="0"/>
              <a:t>very low output impedance</a:t>
            </a:r>
            <a:endParaRPr lang="en-US" dirty="0"/>
          </a:p>
          <a:p>
            <a:r>
              <a:rPr lang="en-US" i="1" dirty="0"/>
              <a:t>B. A digital audio amplifier whose characteristics are determined by components external to the amplifier</a:t>
            </a:r>
            <a:endParaRPr lang="en-US" dirty="0"/>
          </a:p>
          <a:p>
            <a:r>
              <a:rPr lang="en-US" i="1" dirty="0"/>
              <a:t>C. An amplifier used to increase the average output of frequency modulated amateur signals to the legal limit</a:t>
            </a:r>
            <a:endParaRPr lang="en-US" dirty="0"/>
          </a:p>
          <a:p>
            <a:r>
              <a:rPr lang="en-US" i="1" dirty="0"/>
              <a:t>D. </a:t>
            </a:r>
            <a:r>
              <a:rPr lang="en-US" i="1" dirty="0" smtClean="0"/>
              <a:t>A </a:t>
            </a:r>
            <a:r>
              <a:rPr lang="en-US" i="1" dirty="0"/>
              <a:t>RF amplifier used in the UHF and microwave regions</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218</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3065018759"/>
      </p:ext>
    </p:extLst>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E7G12  </a:t>
            </a:r>
            <a:r>
              <a:rPr lang="en-US" dirty="0" smtClean="0">
                <a:latin typeface="Arial Black" panose="020B0A04020102020204" pitchFamily="34" charset="0"/>
              </a:rPr>
              <a:t>  What </a:t>
            </a:r>
            <a:r>
              <a:rPr lang="en-US" dirty="0">
                <a:latin typeface="Arial Black" panose="020B0A04020102020204" pitchFamily="34" charset="0"/>
              </a:rPr>
              <a:t>is an integrated circuit operational amplifier?</a:t>
            </a:r>
          </a:p>
        </p:txBody>
      </p:sp>
      <p:sp>
        <p:nvSpPr>
          <p:cNvPr id="3" name="Subtitle 2"/>
          <p:cNvSpPr>
            <a:spLocks noGrp="1"/>
          </p:cNvSpPr>
          <p:nvPr>
            <p:ph type="subTitle" idx="1"/>
          </p:nvPr>
        </p:nvSpPr>
        <p:spPr>
          <a:xfrm>
            <a:off x="838200" y="1905000"/>
            <a:ext cx="7467600" cy="4267200"/>
          </a:xfrm>
        </p:spPr>
        <p:txBody>
          <a:bodyPr>
            <a:normAutofit fontScale="92500"/>
          </a:bodyPr>
          <a:lstStyle/>
          <a:p>
            <a:r>
              <a:rPr lang="en-US" sz="2800" b="1" i="1" dirty="0">
                <a:solidFill>
                  <a:srgbClr val="FFC000"/>
                </a:solidFill>
              </a:rPr>
              <a:t>A. A high-gain, direct-coupled differential amplifier with very high input </a:t>
            </a:r>
            <a:r>
              <a:rPr lang="en-US" sz="2800" b="1" i="1" dirty="0" smtClean="0">
                <a:solidFill>
                  <a:srgbClr val="FFC000"/>
                </a:solidFill>
              </a:rPr>
              <a:t>impedance and </a:t>
            </a:r>
            <a:r>
              <a:rPr lang="en-US" sz="2800" b="1" i="1" dirty="0">
                <a:solidFill>
                  <a:srgbClr val="FFC000"/>
                </a:solidFill>
              </a:rPr>
              <a:t>very low output impedance</a:t>
            </a:r>
            <a:endParaRPr lang="en-US" sz="2800" b="1" dirty="0">
              <a:solidFill>
                <a:srgbClr val="FFC000"/>
              </a:solidFill>
            </a:endParaRPr>
          </a:p>
          <a:p>
            <a:r>
              <a:rPr lang="en-US" i="1" dirty="0"/>
              <a:t>B. A digital audio amplifier whose characteristics are determined by components external to the amplifier</a:t>
            </a:r>
            <a:endParaRPr lang="en-US" dirty="0"/>
          </a:p>
          <a:p>
            <a:r>
              <a:rPr lang="en-US" i="1" dirty="0"/>
              <a:t>C. An amplifier used to increase the average output of frequency modulated amateur signals to the legal limit</a:t>
            </a:r>
            <a:endParaRPr lang="en-US" dirty="0"/>
          </a:p>
          <a:p>
            <a:r>
              <a:rPr lang="en-US" i="1" dirty="0"/>
              <a:t>D. </a:t>
            </a:r>
            <a:r>
              <a:rPr lang="en-US" i="1" dirty="0" smtClean="0"/>
              <a:t>A </a:t>
            </a:r>
            <a:r>
              <a:rPr lang="en-US" i="1" dirty="0"/>
              <a:t>RF amplifier used in the UHF and microwave regions</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219</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21185178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E7A09     What </a:t>
            </a:r>
            <a:r>
              <a:rPr lang="en-US" dirty="0">
                <a:latin typeface="Arial Black" panose="020B0A04020102020204" pitchFamily="34" charset="0"/>
              </a:rPr>
              <a:t>logical operation is performed by an exclusive NOR gate?</a:t>
            </a:r>
          </a:p>
        </p:txBody>
      </p:sp>
      <p:sp>
        <p:nvSpPr>
          <p:cNvPr id="3" name="Subtitle 2"/>
          <p:cNvSpPr>
            <a:spLocks noGrp="1"/>
          </p:cNvSpPr>
          <p:nvPr>
            <p:ph type="subTitle" idx="1"/>
          </p:nvPr>
        </p:nvSpPr>
        <p:spPr>
          <a:xfrm>
            <a:off x="685800" y="1981200"/>
            <a:ext cx="7543800" cy="4191000"/>
          </a:xfrm>
        </p:spPr>
        <p:txBody>
          <a:bodyPr/>
          <a:lstStyle/>
          <a:p>
            <a:r>
              <a:rPr lang="en-US" i="1" dirty="0"/>
              <a:t>A. It produces logic "0" at its output only if all inputs are logic "0"</a:t>
            </a:r>
          </a:p>
          <a:p>
            <a:r>
              <a:rPr lang="en-US" i="1" dirty="0"/>
              <a:t>B. It produces logic "1" at its output only if all inputs are logic "1"</a:t>
            </a:r>
          </a:p>
          <a:p>
            <a:r>
              <a:rPr lang="en-US" sz="2800" i="1" dirty="0">
                <a:solidFill>
                  <a:srgbClr val="FFC000"/>
                </a:solidFill>
              </a:rPr>
              <a:t>C. It produces logic "0" at its output if any single input is logic "1"</a:t>
            </a:r>
          </a:p>
          <a:p>
            <a:r>
              <a:rPr lang="en-US" i="1" dirty="0"/>
              <a:t>D. It produces logic "1" at its output if any single input is logic "1"</a:t>
            </a:r>
          </a:p>
        </p:txBody>
      </p:sp>
      <p:sp>
        <p:nvSpPr>
          <p:cNvPr id="4" name="Slide Number Placeholder 3"/>
          <p:cNvSpPr>
            <a:spLocks noGrp="1"/>
          </p:cNvSpPr>
          <p:nvPr>
            <p:ph type="sldNum" sz="quarter" idx="12"/>
          </p:nvPr>
        </p:nvSpPr>
        <p:spPr/>
        <p:txBody>
          <a:bodyPr/>
          <a:lstStyle/>
          <a:p>
            <a:fld id="{5A2483EB-AB9C-40AC-9AA1-C2AD9590A9DB}" type="slidenum">
              <a:rPr lang="en-US" smtClean="0"/>
              <a:t>22</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199571939"/>
      </p:ext>
    </p:extLst>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Arial Black" panose="020B0A04020102020204" pitchFamily="34" charset="0"/>
              </a:rPr>
              <a:t>E7H Oscillators and signal sources</a:t>
            </a:r>
          </a:p>
        </p:txBody>
      </p:sp>
      <p:sp>
        <p:nvSpPr>
          <p:cNvPr id="3" name="Subtitle 2"/>
          <p:cNvSpPr>
            <a:spLocks noGrp="1"/>
          </p:cNvSpPr>
          <p:nvPr>
            <p:ph type="subTitle" idx="1"/>
          </p:nvPr>
        </p:nvSpPr>
        <p:spPr/>
        <p:txBody>
          <a:bodyPr/>
          <a:lstStyle/>
          <a:p>
            <a:r>
              <a:rPr lang="en-US" dirty="0"/>
              <a:t>types of oscillators; synthesizers and phase-locked loops; direct digital </a:t>
            </a:r>
            <a:r>
              <a:rPr lang="en-US" dirty="0" smtClean="0"/>
              <a:t>synthesizers; stabilizing thermal drift; </a:t>
            </a:r>
            <a:r>
              <a:rPr lang="en-US" dirty="0" err="1" smtClean="0"/>
              <a:t>microphonics</a:t>
            </a:r>
            <a:r>
              <a:rPr lang="en-US" dirty="0" smtClean="0"/>
              <a:t>; high accuracy oscillators</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220</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2011059742"/>
      </p:ext>
    </p:extLst>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
            <a:ext cx="7772400" cy="1143000"/>
          </a:xfrm>
        </p:spPr>
        <p:txBody>
          <a:bodyPr/>
          <a:lstStyle/>
          <a:p>
            <a:r>
              <a:rPr lang="en-US" dirty="0" smtClean="0"/>
              <a:t>3 styles of Oscillators used in HAM radio</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221</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pic>
        <p:nvPicPr>
          <p:cNvPr id="6" name="Picture 6" descr="PierceOs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2666" y="1089026"/>
            <a:ext cx="2585272" cy="2047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ColpittsOs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474" y="1089026"/>
            <a:ext cx="3616325" cy="212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HartleyOs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1563" y="4027775"/>
            <a:ext cx="3079991" cy="2167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9"/>
          <p:cNvSpPr txBox="1">
            <a:spLocks noChangeArrowheads="1"/>
          </p:cNvSpPr>
          <p:nvPr/>
        </p:nvSpPr>
        <p:spPr bwMode="auto">
          <a:xfrm>
            <a:off x="1125536" y="3443000"/>
            <a:ext cx="1600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200" dirty="0" err="1">
                <a:solidFill>
                  <a:schemeClr val="bg1"/>
                </a:solidFill>
                <a:latin typeface="Impact" panose="020B0806030902050204" pitchFamily="34" charset="0"/>
              </a:rPr>
              <a:t>Colpitts</a:t>
            </a:r>
            <a:endParaRPr lang="en-US" altLang="en-US" sz="3200" dirty="0">
              <a:solidFill>
                <a:schemeClr val="bg1"/>
              </a:solidFill>
              <a:latin typeface="Impact" panose="020B0806030902050204" pitchFamily="34" charset="0"/>
            </a:endParaRPr>
          </a:p>
        </p:txBody>
      </p:sp>
      <p:sp>
        <p:nvSpPr>
          <p:cNvPr id="10" name="Text Box 10"/>
          <p:cNvSpPr txBox="1">
            <a:spLocks noChangeArrowheads="1"/>
          </p:cNvSpPr>
          <p:nvPr/>
        </p:nvSpPr>
        <p:spPr bwMode="auto">
          <a:xfrm>
            <a:off x="1750219" y="5638800"/>
            <a:ext cx="1752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200" dirty="0">
                <a:solidFill>
                  <a:schemeClr val="bg1"/>
                </a:solidFill>
                <a:latin typeface="Impact" panose="020B0806030902050204" pitchFamily="34" charset="0"/>
              </a:rPr>
              <a:t>Hartley</a:t>
            </a:r>
          </a:p>
        </p:txBody>
      </p:sp>
      <p:sp>
        <p:nvSpPr>
          <p:cNvPr id="11" name="Text Box 11"/>
          <p:cNvSpPr txBox="1">
            <a:spLocks noChangeArrowheads="1"/>
          </p:cNvSpPr>
          <p:nvPr/>
        </p:nvSpPr>
        <p:spPr bwMode="auto">
          <a:xfrm>
            <a:off x="7145602" y="3442999"/>
            <a:ext cx="1447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200" dirty="0">
                <a:solidFill>
                  <a:schemeClr val="bg1"/>
                </a:solidFill>
                <a:latin typeface="Impact" panose="020B0806030902050204" pitchFamily="34" charset="0"/>
              </a:rPr>
              <a:t>Pierce</a:t>
            </a:r>
          </a:p>
        </p:txBody>
      </p:sp>
    </p:spTree>
    <p:extLst>
      <p:ext uri="{BB962C8B-B14F-4D97-AF65-F5344CB8AC3E}">
        <p14:creationId xmlns:p14="http://schemas.microsoft.com/office/powerpoint/2010/main" val="108221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E7H01    What </a:t>
            </a:r>
            <a:r>
              <a:rPr lang="en-US" dirty="0">
                <a:latin typeface="Arial Black" panose="020B0A04020102020204" pitchFamily="34" charset="0"/>
              </a:rPr>
              <a:t>are three oscillator circuits used in Amateur Radio equipment?</a:t>
            </a:r>
          </a:p>
        </p:txBody>
      </p:sp>
      <p:sp>
        <p:nvSpPr>
          <p:cNvPr id="3" name="Subtitle 2"/>
          <p:cNvSpPr>
            <a:spLocks noGrp="1"/>
          </p:cNvSpPr>
          <p:nvPr>
            <p:ph type="subTitle" idx="1"/>
          </p:nvPr>
        </p:nvSpPr>
        <p:spPr/>
        <p:txBody>
          <a:bodyPr/>
          <a:lstStyle/>
          <a:p>
            <a:r>
              <a:rPr lang="en-US" i="1" dirty="0"/>
              <a:t>A. Taft, Pierce and negative feedback</a:t>
            </a:r>
            <a:endParaRPr lang="en-US" dirty="0"/>
          </a:p>
          <a:p>
            <a:r>
              <a:rPr lang="en-US" i="1" dirty="0"/>
              <a:t>B. Pierce, </a:t>
            </a:r>
            <a:r>
              <a:rPr lang="en-US" i="1" dirty="0" err="1"/>
              <a:t>Fenner</a:t>
            </a:r>
            <a:r>
              <a:rPr lang="en-US" i="1" dirty="0"/>
              <a:t> and </a:t>
            </a:r>
            <a:r>
              <a:rPr lang="en-US" i="1" dirty="0" err="1"/>
              <a:t>Beane</a:t>
            </a:r>
            <a:endParaRPr lang="en-US" dirty="0"/>
          </a:p>
          <a:p>
            <a:r>
              <a:rPr lang="en-US" i="1" dirty="0"/>
              <a:t>C. Taft, Hartley and Pierce</a:t>
            </a:r>
            <a:endParaRPr lang="en-US" dirty="0"/>
          </a:p>
          <a:p>
            <a:r>
              <a:rPr lang="en-US" i="1" dirty="0"/>
              <a:t>D. </a:t>
            </a:r>
            <a:r>
              <a:rPr lang="en-US" i="1" dirty="0" err="1"/>
              <a:t>Colpitts</a:t>
            </a:r>
            <a:r>
              <a:rPr lang="en-US" i="1" dirty="0"/>
              <a:t>, Hartley and Pierce</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222</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3333727492"/>
      </p:ext>
    </p:extLst>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E7H01    What </a:t>
            </a:r>
            <a:r>
              <a:rPr lang="en-US" dirty="0">
                <a:latin typeface="Arial Black" panose="020B0A04020102020204" pitchFamily="34" charset="0"/>
              </a:rPr>
              <a:t>are three oscillator circuits used in Amateur Radio equipment?</a:t>
            </a:r>
          </a:p>
        </p:txBody>
      </p:sp>
      <p:sp>
        <p:nvSpPr>
          <p:cNvPr id="3" name="Subtitle 2"/>
          <p:cNvSpPr>
            <a:spLocks noGrp="1"/>
          </p:cNvSpPr>
          <p:nvPr>
            <p:ph type="subTitle" idx="1"/>
          </p:nvPr>
        </p:nvSpPr>
        <p:spPr/>
        <p:txBody>
          <a:bodyPr/>
          <a:lstStyle/>
          <a:p>
            <a:r>
              <a:rPr lang="en-US" i="1" dirty="0"/>
              <a:t>A. Taft, Pierce and negative feedback</a:t>
            </a:r>
            <a:endParaRPr lang="en-US" dirty="0"/>
          </a:p>
          <a:p>
            <a:r>
              <a:rPr lang="en-US" i="1" dirty="0"/>
              <a:t>B. Pierce, </a:t>
            </a:r>
            <a:r>
              <a:rPr lang="en-US" i="1" dirty="0" err="1"/>
              <a:t>Fenner</a:t>
            </a:r>
            <a:r>
              <a:rPr lang="en-US" i="1" dirty="0"/>
              <a:t> and </a:t>
            </a:r>
            <a:r>
              <a:rPr lang="en-US" i="1" dirty="0" err="1"/>
              <a:t>Beane</a:t>
            </a:r>
            <a:endParaRPr lang="en-US" dirty="0"/>
          </a:p>
          <a:p>
            <a:r>
              <a:rPr lang="en-US" i="1" dirty="0"/>
              <a:t>C. Taft, Hartley and Pierce</a:t>
            </a:r>
            <a:endParaRPr lang="en-US" dirty="0"/>
          </a:p>
          <a:p>
            <a:r>
              <a:rPr lang="en-US" sz="2800" b="1" i="1" dirty="0">
                <a:solidFill>
                  <a:srgbClr val="FFC000"/>
                </a:solidFill>
              </a:rPr>
              <a:t>D. </a:t>
            </a:r>
            <a:r>
              <a:rPr lang="en-US" sz="2800" b="1" i="1" dirty="0" err="1">
                <a:solidFill>
                  <a:srgbClr val="FFC000"/>
                </a:solidFill>
              </a:rPr>
              <a:t>Colpitts</a:t>
            </a:r>
            <a:r>
              <a:rPr lang="en-US" sz="2800" b="1" i="1" dirty="0">
                <a:solidFill>
                  <a:srgbClr val="FFC000"/>
                </a:solidFill>
              </a:rPr>
              <a:t>, Hartley and Pierce</a:t>
            </a:r>
            <a:endParaRPr lang="en-US" sz="2800" b="1" dirty="0">
              <a:solidFill>
                <a:srgbClr val="FFC000"/>
              </a:solidFill>
            </a:endParaRPr>
          </a:p>
        </p:txBody>
      </p:sp>
      <p:sp>
        <p:nvSpPr>
          <p:cNvPr id="4" name="Slide Number Placeholder 3"/>
          <p:cNvSpPr>
            <a:spLocks noGrp="1"/>
          </p:cNvSpPr>
          <p:nvPr>
            <p:ph type="sldNum" sz="quarter" idx="12"/>
          </p:nvPr>
        </p:nvSpPr>
        <p:spPr/>
        <p:txBody>
          <a:bodyPr/>
          <a:lstStyle/>
          <a:p>
            <a:fld id="{5A2483EB-AB9C-40AC-9AA1-C2AD9590A9DB}" type="slidenum">
              <a:rPr lang="en-US" smtClean="0"/>
              <a:t>223</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2469877521"/>
      </p:ext>
    </p:extLst>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E7H02    Which </a:t>
            </a:r>
            <a:r>
              <a:rPr lang="en-US" dirty="0">
                <a:latin typeface="Arial Black" panose="020B0A04020102020204" pitchFamily="34" charset="0"/>
              </a:rPr>
              <a:t>describes a microphonic?</a:t>
            </a:r>
          </a:p>
        </p:txBody>
      </p:sp>
      <p:sp>
        <p:nvSpPr>
          <p:cNvPr id="3" name="Subtitle 2"/>
          <p:cNvSpPr>
            <a:spLocks noGrp="1"/>
          </p:cNvSpPr>
          <p:nvPr>
            <p:ph type="subTitle" idx="1"/>
          </p:nvPr>
        </p:nvSpPr>
        <p:spPr>
          <a:xfrm>
            <a:off x="990600" y="2057400"/>
            <a:ext cx="6781800" cy="4114800"/>
          </a:xfrm>
        </p:spPr>
        <p:txBody>
          <a:bodyPr/>
          <a:lstStyle/>
          <a:p>
            <a:pPr lvl="0"/>
            <a:r>
              <a:rPr lang="en-US" i="1" dirty="0" smtClean="0"/>
              <a:t>A.  An </a:t>
            </a:r>
            <a:r>
              <a:rPr lang="en-US" i="1" dirty="0"/>
              <a:t>IC used for amplifying microphone signals</a:t>
            </a:r>
          </a:p>
          <a:p>
            <a:pPr lvl="0"/>
            <a:r>
              <a:rPr lang="en-US" i="1" dirty="0" smtClean="0"/>
              <a:t>B.  Distortion </a:t>
            </a:r>
            <a:r>
              <a:rPr lang="en-US" i="1" dirty="0"/>
              <a:t>caused by RF pickup on the microphone cable</a:t>
            </a:r>
          </a:p>
          <a:p>
            <a:pPr lvl="0"/>
            <a:r>
              <a:rPr lang="en-US" i="1" dirty="0" smtClean="0"/>
              <a:t>C.  Changes </a:t>
            </a:r>
            <a:r>
              <a:rPr lang="en-US" i="1" dirty="0"/>
              <a:t>in oscillator frequency due to mechanical vibration</a:t>
            </a:r>
          </a:p>
          <a:p>
            <a:pPr lvl="0"/>
            <a:r>
              <a:rPr lang="en-US" i="1" dirty="0" smtClean="0"/>
              <a:t>D.  Excess </a:t>
            </a:r>
            <a:r>
              <a:rPr lang="en-US" i="1" dirty="0"/>
              <a:t>loading of the microphone by an oscillator</a:t>
            </a:r>
          </a:p>
        </p:txBody>
      </p:sp>
      <p:sp>
        <p:nvSpPr>
          <p:cNvPr id="4" name="Slide Number Placeholder 3"/>
          <p:cNvSpPr>
            <a:spLocks noGrp="1"/>
          </p:cNvSpPr>
          <p:nvPr>
            <p:ph type="sldNum" sz="quarter" idx="12"/>
          </p:nvPr>
        </p:nvSpPr>
        <p:spPr/>
        <p:txBody>
          <a:bodyPr/>
          <a:lstStyle/>
          <a:p>
            <a:fld id="{5A2483EB-AB9C-40AC-9AA1-C2AD9590A9DB}" type="slidenum">
              <a:rPr lang="en-US" smtClean="0"/>
              <a:t>224</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315519359"/>
      </p:ext>
    </p:extLst>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E7H02    Which </a:t>
            </a:r>
            <a:r>
              <a:rPr lang="en-US" dirty="0">
                <a:latin typeface="Arial Black" panose="020B0A04020102020204" pitchFamily="34" charset="0"/>
              </a:rPr>
              <a:t>describes a microphonic?</a:t>
            </a:r>
          </a:p>
        </p:txBody>
      </p:sp>
      <p:sp>
        <p:nvSpPr>
          <p:cNvPr id="3" name="Subtitle 2"/>
          <p:cNvSpPr>
            <a:spLocks noGrp="1"/>
          </p:cNvSpPr>
          <p:nvPr>
            <p:ph type="subTitle" idx="1"/>
          </p:nvPr>
        </p:nvSpPr>
        <p:spPr>
          <a:xfrm>
            <a:off x="990600" y="2057400"/>
            <a:ext cx="6781800" cy="4114800"/>
          </a:xfrm>
        </p:spPr>
        <p:txBody>
          <a:bodyPr/>
          <a:lstStyle/>
          <a:p>
            <a:pPr lvl="0"/>
            <a:r>
              <a:rPr lang="en-US" i="1" dirty="0" smtClean="0"/>
              <a:t>A.  An </a:t>
            </a:r>
            <a:r>
              <a:rPr lang="en-US" i="1" dirty="0"/>
              <a:t>IC used for amplifying microphone signals</a:t>
            </a:r>
          </a:p>
          <a:p>
            <a:pPr lvl="0"/>
            <a:r>
              <a:rPr lang="en-US" i="1" dirty="0" smtClean="0"/>
              <a:t>B.  Distortion </a:t>
            </a:r>
            <a:r>
              <a:rPr lang="en-US" i="1" dirty="0"/>
              <a:t>caused by RF pickup on the microphone cable</a:t>
            </a:r>
          </a:p>
          <a:p>
            <a:pPr lvl="0"/>
            <a:r>
              <a:rPr lang="en-US" sz="2800" b="1" i="1" dirty="0" smtClean="0">
                <a:solidFill>
                  <a:srgbClr val="FFC000"/>
                </a:solidFill>
              </a:rPr>
              <a:t>C.  Changes </a:t>
            </a:r>
            <a:r>
              <a:rPr lang="en-US" sz="2800" b="1" i="1" dirty="0">
                <a:solidFill>
                  <a:srgbClr val="FFC000"/>
                </a:solidFill>
              </a:rPr>
              <a:t>in oscillator frequency due to mechanical vibration</a:t>
            </a:r>
          </a:p>
          <a:p>
            <a:pPr lvl="0"/>
            <a:r>
              <a:rPr lang="en-US" i="1" dirty="0" smtClean="0"/>
              <a:t>D.  Excess </a:t>
            </a:r>
            <a:r>
              <a:rPr lang="en-US" i="1" dirty="0"/>
              <a:t>loading of the microphone by an oscillator</a:t>
            </a:r>
          </a:p>
        </p:txBody>
      </p:sp>
      <p:sp>
        <p:nvSpPr>
          <p:cNvPr id="4" name="Slide Number Placeholder 3"/>
          <p:cNvSpPr>
            <a:spLocks noGrp="1"/>
          </p:cNvSpPr>
          <p:nvPr>
            <p:ph type="sldNum" sz="quarter" idx="12"/>
          </p:nvPr>
        </p:nvSpPr>
        <p:spPr/>
        <p:txBody>
          <a:bodyPr/>
          <a:lstStyle/>
          <a:p>
            <a:fld id="{5A2483EB-AB9C-40AC-9AA1-C2AD9590A9DB}" type="slidenum">
              <a:rPr lang="en-US" smtClean="0"/>
              <a:t>225</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727829273"/>
      </p:ext>
    </p:extLst>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E7H03  </a:t>
            </a:r>
            <a:r>
              <a:rPr lang="en-US" dirty="0" smtClean="0">
                <a:latin typeface="Arial Black" panose="020B0A04020102020204" pitchFamily="34" charset="0"/>
              </a:rPr>
              <a:t>  How </a:t>
            </a:r>
            <a:r>
              <a:rPr lang="en-US" dirty="0">
                <a:latin typeface="Arial Black" panose="020B0A04020102020204" pitchFamily="34" charset="0"/>
              </a:rPr>
              <a:t>is positive feedback supplied in a Hartley oscillator?</a:t>
            </a:r>
          </a:p>
        </p:txBody>
      </p:sp>
      <p:sp>
        <p:nvSpPr>
          <p:cNvPr id="3" name="Subtitle 2"/>
          <p:cNvSpPr>
            <a:spLocks noGrp="1"/>
          </p:cNvSpPr>
          <p:nvPr>
            <p:ph type="subTitle" idx="1"/>
          </p:nvPr>
        </p:nvSpPr>
        <p:spPr/>
        <p:txBody>
          <a:bodyPr/>
          <a:lstStyle/>
          <a:p>
            <a:r>
              <a:rPr lang="en-US" i="1" dirty="0"/>
              <a:t>A. Through a tapped coil</a:t>
            </a:r>
            <a:endParaRPr lang="en-US" dirty="0"/>
          </a:p>
          <a:p>
            <a:r>
              <a:rPr lang="en-US" i="1" dirty="0"/>
              <a:t>B. Through a capacitive divider</a:t>
            </a:r>
            <a:endParaRPr lang="en-US" dirty="0"/>
          </a:p>
          <a:p>
            <a:r>
              <a:rPr lang="en-US" i="1" dirty="0"/>
              <a:t>C. Through link coupling</a:t>
            </a:r>
            <a:endParaRPr lang="en-US" dirty="0"/>
          </a:p>
          <a:p>
            <a:r>
              <a:rPr lang="en-US" i="1" dirty="0"/>
              <a:t>D. Through a neutralizing capacitor</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226</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3770708140"/>
      </p:ext>
    </p:extLst>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E7H03  </a:t>
            </a:r>
            <a:r>
              <a:rPr lang="en-US" dirty="0" smtClean="0">
                <a:latin typeface="Arial Black" panose="020B0A04020102020204" pitchFamily="34" charset="0"/>
              </a:rPr>
              <a:t>  How </a:t>
            </a:r>
            <a:r>
              <a:rPr lang="en-US" dirty="0">
                <a:latin typeface="Arial Black" panose="020B0A04020102020204" pitchFamily="34" charset="0"/>
              </a:rPr>
              <a:t>is positive feedback supplied in a Hartley oscillator?</a:t>
            </a:r>
          </a:p>
        </p:txBody>
      </p:sp>
      <p:sp>
        <p:nvSpPr>
          <p:cNvPr id="3" name="Subtitle 2"/>
          <p:cNvSpPr>
            <a:spLocks noGrp="1"/>
          </p:cNvSpPr>
          <p:nvPr>
            <p:ph type="subTitle" idx="1"/>
          </p:nvPr>
        </p:nvSpPr>
        <p:spPr/>
        <p:txBody>
          <a:bodyPr/>
          <a:lstStyle/>
          <a:p>
            <a:r>
              <a:rPr lang="en-US" sz="2800" b="1" i="1" dirty="0">
                <a:solidFill>
                  <a:srgbClr val="FFC000"/>
                </a:solidFill>
              </a:rPr>
              <a:t>A. Through a tapped coil</a:t>
            </a:r>
            <a:endParaRPr lang="en-US" sz="2800" b="1" dirty="0">
              <a:solidFill>
                <a:srgbClr val="FFC000"/>
              </a:solidFill>
            </a:endParaRPr>
          </a:p>
          <a:p>
            <a:r>
              <a:rPr lang="en-US" i="1" dirty="0"/>
              <a:t>B. Through a capacitive divider</a:t>
            </a:r>
            <a:endParaRPr lang="en-US" dirty="0"/>
          </a:p>
          <a:p>
            <a:r>
              <a:rPr lang="en-US" i="1" dirty="0"/>
              <a:t>C. Through link coupling</a:t>
            </a:r>
            <a:endParaRPr lang="en-US" dirty="0"/>
          </a:p>
          <a:p>
            <a:r>
              <a:rPr lang="en-US" i="1" dirty="0"/>
              <a:t>D. Through a neutralizing capacitor</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227</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682880152"/>
      </p:ext>
    </p:extLst>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828800"/>
          </a:xfrm>
        </p:spPr>
        <p:txBody>
          <a:bodyPr>
            <a:normAutofit/>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E7H04  </a:t>
            </a:r>
            <a:r>
              <a:rPr lang="en-US" dirty="0" smtClean="0">
                <a:latin typeface="Arial Black" panose="020B0A04020102020204" pitchFamily="34" charset="0"/>
              </a:rPr>
              <a:t>  How </a:t>
            </a:r>
            <a:r>
              <a:rPr lang="en-US" dirty="0">
                <a:latin typeface="Arial Black" panose="020B0A04020102020204" pitchFamily="34" charset="0"/>
              </a:rPr>
              <a:t>is positive feedback supplied in a </a:t>
            </a:r>
            <a:r>
              <a:rPr lang="en-US" dirty="0" err="1">
                <a:latin typeface="Arial Black" panose="020B0A04020102020204" pitchFamily="34" charset="0"/>
              </a:rPr>
              <a:t>Colpitts</a:t>
            </a:r>
            <a:r>
              <a:rPr lang="en-US" dirty="0">
                <a:latin typeface="Arial Black" panose="020B0A04020102020204" pitchFamily="34" charset="0"/>
              </a:rPr>
              <a:t> oscillator?</a:t>
            </a:r>
          </a:p>
        </p:txBody>
      </p:sp>
      <p:sp>
        <p:nvSpPr>
          <p:cNvPr id="3" name="Subtitle 2"/>
          <p:cNvSpPr>
            <a:spLocks noGrp="1"/>
          </p:cNvSpPr>
          <p:nvPr>
            <p:ph type="subTitle" idx="1"/>
          </p:nvPr>
        </p:nvSpPr>
        <p:spPr/>
        <p:txBody>
          <a:bodyPr/>
          <a:lstStyle/>
          <a:p>
            <a:r>
              <a:rPr lang="en-US" i="1" dirty="0"/>
              <a:t>A. Through a tapped coil</a:t>
            </a:r>
            <a:endParaRPr lang="en-US" dirty="0"/>
          </a:p>
          <a:p>
            <a:r>
              <a:rPr lang="en-US" i="1" dirty="0"/>
              <a:t>B. Through link coupling</a:t>
            </a:r>
            <a:endParaRPr lang="en-US" dirty="0"/>
          </a:p>
          <a:p>
            <a:r>
              <a:rPr lang="en-US" i="1" dirty="0"/>
              <a:t>C. Through a capacitive divider</a:t>
            </a:r>
            <a:endParaRPr lang="en-US" dirty="0"/>
          </a:p>
          <a:p>
            <a:r>
              <a:rPr lang="en-US" i="1" dirty="0"/>
              <a:t>D. Through a neutralizing capacitor</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228</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640390129"/>
      </p:ext>
    </p:extLst>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828800"/>
          </a:xfrm>
        </p:spPr>
        <p:txBody>
          <a:bodyPr>
            <a:normAutofit/>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E7H04  </a:t>
            </a:r>
            <a:r>
              <a:rPr lang="en-US" dirty="0" smtClean="0">
                <a:latin typeface="Arial Black" panose="020B0A04020102020204" pitchFamily="34" charset="0"/>
              </a:rPr>
              <a:t>  How </a:t>
            </a:r>
            <a:r>
              <a:rPr lang="en-US" dirty="0">
                <a:latin typeface="Arial Black" panose="020B0A04020102020204" pitchFamily="34" charset="0"/>
              </a:rPr>
              <a:t>is positive feedback supplied in a </a:t>
            </a:r>
            <a:r>
              <a:rPr lang="en-US" dirty="0" err="1">
                <a:latin typeface="Arial Black" panose="020B0A04020102020204" pitchFamily="34" charset="0"/>
              </a:rPr>
              <a:t>Colpitts</a:t>
            </a:r>
            <a:r>
              <a:rPr lang="en-US" dirty="0">
                <a:latin typeface="Arial Black" panose="020B0A04020102020204" pitchFamily="34" charset="0"/>
              </a:rPr>
              <a:t> oscillator?</a:t>
            </a:r>
          </a:p>
        </p:txBody>
      </p:sp>
      <p:sp>
        <p:nvSpPr>
          <p:cNvPr id="3" name="Subtitle 2"/>
          <p:cNvSpPr>
            <a:spLocks noGrp="1"/>
          </p:cNvSpPr>
          <p:nvPr>
            <p:ph type="subTitle" idx="1"/>
          </p:nvPr>
        </p:nvSpPr>
        <p:spPr/>
        <p:txBody>
          <a:bodyPr/>
          <a:lstStyle/>
          <a:p>
            <a:r>
              <a:rPr lang="en-US" i="1" dirty="0"/>
              <a:t>A. Through a tapped coil</a:t>
            </a:r>
            <a:endParaRPr lang="en-US" dirty="0"/>
          </a:p>
          <a:p>
            <a:r>
              <a:rPr lang="en-US" i="1" dirty="0"/>
              <a:t>B. Through link coupling</a:t>
            </a:r>
            <a:endParaRPr lang="en-US" dirty="0"/>
          </a:p>
          <a:p>
            <a:r>
              <a:rPr lang="en-US" sz="2800" b="1" i="1" dirty="0">
                <a:solidFill>
                  <a:srgbClr val="FFC000"/>
                </a:solidFill>
              </a:rPr>
              <a:t>C. Through a capacitive divider</a:t>
            </a:r>
            <a:endParaRPr lang="en-US" sz="2800" b="1" dirty="0">
              <a:solidFill>
                <a:srgbClr val="FFC000"/>
              </a:solidFill>
            </a:endParaRPr>
          </a:p>
          <a:p>
            <a:r>
              <a:rPr lang="en-US" i="1" dirty="0"/>
              <a:t>D. Through a neutralizing capacitor</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229</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17564004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
            <a:ext cx="7772400" cy="923355"/>
          </a:xfrm>
        </p:spPr>
        <p:txBody>
          <a:bodyPr/>
          <a:lstStyle/>
          <a:p>
            <a:r>
              <a:rPr lang="en-US" dirty="0" smtClean="0">
                <a:latin typeface="Arial Black" panose="020B0A04020102020204" pitchFamily="34" charset="0"/>
              </a:rPr>
              <a:t>Truth Table</a:t>
            </a:r>
            <a:endParaRPr lang="en-US" dirty="0">
              <a:latin typeface="Arial Black" panose="020B0A04020102020204" pitchFamily="34" charset="0"/>
            </a:endParaRPr>
          </a:p>
        </p:txBody>
      </p:sp>
      <p:sp>
        <p:nvSpPr>
          <p:cNvPr id="4" name="Slide Number Placeholder 3"/>
          <p:cNvSpPr>
            <a:spLocks noGrp="1"/>
          </p:cNvSpPr>
          <p:nvPr>
            <p:ph type="sldNum" sz="quarter" idx="12"/>
          </p:nvPr>
        </p:nvSpPr>
        <p:spPr/>
        <p:txBody>
          <a:bodyPr/>
          <a:lstStyle/>
          <a:p>
            <a:fld id="{5A2483EB-AB9C-40AC-9AA1-C2AD9590A9DB}" type="slidenum">
              <a:rPr lang="en-US" smtClean="0"/>
              <a:t>23</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pic>
        <p:nvPicPr>
          <p:cNvPr id="6" name="Picture 58" descr="Extra02 A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919944"/>
            <a:ext cx="5638800" cy="5544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5438132"/>
      </p:ext>
    </p:extLst>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828800"/>
          </a:xfrm>
        </p:spPr>
        <p:txBody>
          <a:bodyPr>
            <a:normAutofit/>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E7H05  </a:t>
            </a:r>
            <a:r>
              <a:rPr lang="en-US" dirty="0" smtClean="0">
                <a:latin typeface="Arial Black" panose="020B0A04020102020204" pitchFamily="34" charset="0"/>
              </a:rPr>
              <a:t>  How </a:t>
            </a:r>
            <a:r>
              <a:rPr lang="en-US" dirty="0">
                <a:latin typeface="Arial Black" panose="020B0A04020102020204" pitchFamily="34" charset="0"/>
              </a:rPr>
              <a:t>is positive feedback supplied in a Pierce oscillator?</a:t>
            </a:r>
          </a:p>
        </p:txBody>
      </p:sp>
      <p:sp>
        <p:nvSpPr>
          <p:cNvPr id="3" name="Subtitle 2"/>
          <p:cNvSpPr>
            <a:spLocks noGrp="1"/>
          </p:cNvSpPr>
          <p:nvPr>
            <p:ph type="subTitle" idx="1"/>
          </p:nvPr>
        </p:nvSpPr>
        <p:spPr/>
        <p:txBody>
          <a:bodyPr/>
          <a:lstStyle/>
          <a:p>
            <a:r>
              <a:rPr lang="en-US" i="1" dirty="0"/>
              <a:t>A. Through a tapped coil</a:t>
            </a:r>
            <a:endParaRPr lang="en-US" dirty="0"/>
          </a:p>
          <a:p>
            <a:r>
              <a:rPr lang="en-US" i="1" dirty="0"/>
              <a:t>B. Through link coupling</a:t>
            </a:r>
            <a:endParaRPr lang="en-US" dirty="0"/>
          </a:p>
          <a:p>
            <a:r>
              <a:rPr lang="en-US" i="1" dirty="0"/>
              <a:t>C. Through a neutralizing capacitor</a:t>
            </a:r>
            <a:endParaRPr lang="en-US" dirty="0"/>
          </a:p>
          <a:p>
            <a:r>
              <a:rPr lang="en-US" i="1" dirty="0"/>
              <a:t>D. Through a quartz crystal</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230</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536209332"/>
      </p:ext>
    </p:extLst>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828800"/>
          </a:xfrm>
        </p:spPr>
        <p:txBody>
          <a:bodyPr>
            <a:normAutofit/>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E7H05  </a:t>
            </a:r>
            <a:r>
              <a:rPr lang="en-US" dirty="0" smtClean="0">
                <a:latin typeface="Arial Black" panose="020B0A04020102020204" pitchFamily="34" charset="0"/>
              </a:rPr>
              <a:t>  How </a:t>
            </a:r>
            <a:r>
              <a:rPr lang="en-US" dirty="0">
                <a:latin typeface="Arial Black" panose="020B0A04020102020204" pitchFamily="34" charset="0"/>
              </a:rPr>
              <a:t>is positive feedback supplied in a Pierce oscillator?</a:t>
            </a:r>
          </a:p>
        </p:txBody>
      </p:sp>
      <p:sp>
        <p:nvSpPr>
          <p:cNvPr id="3" name="Subtitle 2"/>
          <p:cNvSpPr>
            <a:spLocks noGrp="1"/>
          </p:cNvSpPr>
          <p:nvPr>
            <p:ph type="subTitle" idx="1"/>
          </p:nvPr>
        </p:nvSpPr>
        <p:spPr/>
        <p:txBody>
          <a:bodyPr/>
          <a:lstStyle/>
          <a:p>
            <a:r>
              <a:rPr lang="en-US" i="1" dirty="0"/>
              <a:t>A. Through a tapped coil</a:t>
            </a:r>
            <a:endParaRPr lang="en-US" dirty="0"/>
          </a:p>
          <a:p>
            <a:r>
              <a:rPr lang="en-US" i="1" dirty="0"/>
              <a:t>B. Through link coupling</a:t>
            </a:r>
            <a:endParaRPr lang="en-US" dirty="0"/>
          </a:p>
          <a:p>
            <a:r>
              <a:rPr lang="en-US" i="1" dirty="0"/>
              <a:t>C. Through a neutralizing capacitor</a:t>
            </a:r>
            <a:endParaRPr lang="en-US" dirty="0"/>
          </a:p>
          <a:p>
            <a:r>
              <a:rPr lang="en-US" sz="2800" b="1" i="1" dirty="0">
                <a:solidFill>
                  <a:srgbClr val="FFC000"/>
                </a:solidFill>
              </a:rPr>
              <a:t>D. Through a quartz crystal</a:t>
            </a:r>
            <a:endParaRPr lang="en-US" sz="2800" b="1" dirty="0">
              <a:solidFill>
                <a:srgbClr val="FFC000"/>
              </a:solidFill>
            </a:endParaRPr>
          </a:p>
        </p:txBody>
      </p:sp>
      <p:sp>
        <p:nvSpPr>
          <p:cNvPr id="4" name="Slide Number Placeholder 3"/>
          <p:cNvSpPr>
            <a:spLocks noGrp="1"/>
          </p:cNvSpPr>
          <p:nvPr>
            <p:ph type="sldNum" sz="quarter" idx="12"/>
          </p:nvPr>
        </p:nvSpPr>
        <p:spPr/>
        <p:txBody>
          <a:bodyPr/>
          <a:lstStyle/>
          <a:p>
            <a:fld id="{5A2483EB-AB9C-40AC-9AA1-C2AD9590A9DB}" type="slidenum">
              <a:rPr lang="en-US" smtClean="0"/>
              <a:t>231</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1700622298"/>
      </p:ext>
    </p:extLst>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8288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E7H06  </a:t>
            </a:r>
            <a:r>
              <a:rPr lang="en-US" dirty="0" smtClean="0">
                <a:latin typeface="Arial Black" panose="020B0A04020102020204" pitchFamily="34" charset="0"/>
              </a:rPr>
              <a:t>  Which </a:t>
            </a:r>
            <a:r>
              <a:rPr lang="en-US" dirty="0">
                <a:latin typeface="Arial Black" panose="020B0A04020102020204" pitchFamily="34" charset="0"/>
              </a:rPr>
              <a:t>of the following oscillator circuits are commonly used in VFOs?</a:t>
            </a:r>
          </a:p>
        </p:txBody>
      </p:sp>
      <p:sp>
        <p:nvSpPr>
          <p:cNvPr id="3" name="Subtitle 2"/>
          <p:cNvSpPr>
            <a:spLocks noGrp="1"/>
          </p:cNvSpPr>
          <p:nvPr>
            <p:ph type="subTitle" idx="1"/>
          </p:nvPr>
        </p:nvSpPr>
        <p:spPr/>
        <p:txBody>
          <a:bodyPr/>
          <a:lstStyle/>
          <a:p>
            <a:r>
              <a:rPr lang="en-US" i="1" dirty="0"/>
              <a:t>A. Pierce and </a:t>
            </a:r>
            <a:r>
              <a:rPr lang="en-US" i="1" dirty="0" err="1"/>
              <a:t>Zener</a:t>
            </a:r>
            <a:endParaRPr lang="en-US" dirty="0"/>
          </a:p>
          <a:p>
            <a:r>
              <a:rPr lang="en-US" i="1" dirty="0"/>
              <a:t>B. </a:t>
            </a:r>
            <a:r>
              <a:rPr lang="en-US" i="1" dirty="0" err="1"/>
              <a:t>Colpitts</a:t>
            </a:r>
            <a:r>
              <a:rPr lang="en-US" i="1" dirty="0"/>
              <a:t> and Hartley</a:t>
            </a:r>
            <a:endParaRPr lang="en-US" dirty="0"/>
          </a:p>
          <a:p>
            <a:r>
              <a:rPr lang="en-US" i="1" dirty="0"/>
              <a:t>C. Armstrong and </a:t>
            </a:r>
            <a:r>
              <a:rPr lang="en-US" i="1" dirty="0" err="1"/>
              <a:t>deForest</a:t>
            </a:r>
            <a:endParaRPr lang="en-US" dirty="0"/>
          </a:p>
          <a:p>
            <a:r>
              <a:rPr lang="en-US" i="1" dirty="0"/>
              <a:t>D. Negative feedback and balanced feedback</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232</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3207433196"/>
      </p:ext>
    </p:extLst>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8288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E7H06  </a:t>
            </a:r>
            <a:r>
              <a:rPr lang="en-US" dirty="0" smtClean="0">
                <a:latin typeface="Arial Black" panose="020B0A04020102020204" pitchFamily="34" charset="0"/>
              </a:rPr>
              <a:t>  Which </a:t>
            </a:r>
            <a:r>
              <a:rPr lang="en-US" dirty="0">
                <a:latin typeface="Arial Black" panose="020B0A04020102020204" pitchFamily="34" charset="0"/>
              </a:rPr>
              <a:t>of the following oscillator circuits are commonly used in VFOs?</a:t>
            </a:r>
          </a:p>
        </p:txBody>
      </p:sp>
      <p:sp>
        <p:nvSpPr>
          <p:cNvPr id="3" name="Subtitle 2"/>
          <p:cNvSpPr>
            <a:spLocks noGrp="1"/>
          </p:cNvSpPr>
          <p:nvPr>
            <p:ph type="subTitle" idx="1"/>
          </p:nvPr>
        </p:nvSpPr>
        <p:spPr/>
        <p:txBody>
          <a:bodyPr/>
          <a:lstStyle/>
          <a:p>
            <a:r>
              <a:rPr lang="en-US" i="1" dirty="0"/>
              <a:t>A. Pierce and </a:t>
            </a:r>
            <a:r>
              <a:rPr lang="en-US" i="1" dirty="0" err="1"/>
              <a:t>Zener</a:t>
            </a:r>
            <a:endParaRPr lang="en-US" dirty="0"/>
          </a:p>
          <a:p>
            <a:r>
              <a:rPr lang="en-US" sz="2800" b="1" i="1" dirty="0">
                <a:solidFill>
                  <a:srgbClr val="FFC000"/>
                </a:solidFill>
              </a:rPr>
              <a:t>B. </a:t>
            </a:r>
            <a:r>
              <a:rPr lang="en-US" sz="2800" b="1" i="1" dirty="0" err="1">
                <a:solidFill>
                  <a:srgbClr val="FFC000"/>
                </a:solidFill>
              </a:rPr>
              <a:t>Colpitts</a:t>
            </a:r>
            <a:r>
              <a:rPr lang="en-US" sz="2800" b="1" i="1" dirty="0">
                <a:solidFill>
                  <a:srgbClr val="FFC000"/>
                </a:solidFill>
              </a:rPr>
              <a:t> and Hartley</a:t>
            </a:r>
            <a:endParaRPr lang="en-US" sz="2800" b="1" dirty="0">
              <a:solidFill>
                <a:srgbClr val="FFC000"/>
              </a:solidFill>
            </a:endParaRPr>
          </a:p>
          <a:p>
            <a:r>
              <a:rPr lang="en-US" i="1" dirty="0"/>
              <a:t>C. Armstrong and </a:t>
            </a:r>
            <a:r>
              <a:rPr lang="en-US" i="1" dirty="0" err="1"/>
              <a:t>deForest</a:t>
            </a:r>
            <a:endParaRPr lang="en-US" dirty="0"/>
          </a:p>
          <a:p>
            <a:r>
              <a:rPr lang="en-US" i="1" dirty="0"/>
              <a:t>D. Negative feedback and balanced feedback</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233</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392058619"/>
      </p:ext>
    </p:extLst>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E7H07     How </a:t>
            </a:r>
            <a:r>
              <a:rPr lang="en-US" dirty="0">
                <a:latin typeface="Arial Black" panose="020B0A04020102020204" pitchFamily="34" charset="0"/>
              </a:rPr>
              <a:t>can an oscillator’s microphonic responses be reduced?</a:t>
            </a:r>
          </a:p>
        </p:txBody>
      </p:sp>
      <p:sp>
        <p:nvSpPr>
          <p:cNvPr id="3" name="Subtitle 2"/>
          <p:cNvSpPr>
            <a:spLocks noGrp="1"/>
          </p:cNvSpPr>
          <p:nvPr>
            <p:ph type="subTitle" idx="1"/>
          </p:nvPr>
        </p:nvSpPr>
        <p:spPr>
          <a:xfrm>
            <a:off x="609600" y="1676400"/>
            <a:ext cx="7924800" cy="4495800"/>
          </a:xfrm>
        </p:spPr>
        <p:txBody>
          <a:bodyPr>
            <a:normAutofit/>
          </a:bodyPr>
          <a:lstStyle/>
          <a:p>
            <a:pPr lvl="0"/>
            <a:endParaRPr lang="en-US" i="1" dirty="0" smtClean="0"/>
          </a:p>
          <a:p>
            <a:pPr lvl="0"/>
            <a:r>
              <a:rPr lang="en-US" i="1" dirty="0" smtClean="0"/>
              <a:t>A.   Use </a:t>
            </a:r>
            <a:r>
              <a:rPr lang="en-US" i="1" dirty="0"/>
              <a:t>of NP0 capacitors</a:t>
            </a:r>
          </a:p>
          <a:p>
            <a:pPr lvl="0"/>
            <a:r>
              <a:rPr lang="en-US" i="1" dirty="0" smtClean="0"/>
              <a:t>B.   Eliminating </a:t>
            </a:r>
            <a:r>
              <a:rPr lang="en-US" i="1" dirty="0"/>
              <a:t>noise on the oscillator’s power supply</a:t>
            </a:r>
          </a:p>
          <a:p>
            <a:pPr lvl="0"/>
            <a:r>
              <a:rPr lang="en-US" i="1" dirty="0" smtClean="0"/>
              <a:t>C.   Using </a:t>
            </a:r>
            <a:r>
              <a:rPr lang="en-US" i="1" dirty="0"/>
              <a:t>the oscillator only for CW and digital signals</a:t>
            </a:r>
          </a:p>
          <a:p>
            <a:pPr lvl="0"/>
            <a:r>
              <a:rPr lang="en-US" i="1" dirty="0" smtClean="0"/>
              <a:t>D.   Mechanically </a:t>
            </a:r>
            <a:r>
              <a:rPr lang="en-US" i="1" dirty="0"/>
              <a:t>isolating the oscillator circuitry from its enclosure</a:t>
            </a:r>
          </a:p>
        </p:txBody>
      </p:sp>
      <p:sp>
        <p:nvSpPr>
          <p:cNvPr id="4" name="Slide Number Placeholder 3"/>
          <p:cNvSpPr>
            <a:spLocks noGrp="1"/>
          </p:cNvSpPr>
          <p:nvPr>
            <p:ph type="sldNum" sz="quarter" idx="12"/>
          </p:nvPr>
        </p:nvSpPr>
        <p:spPr/>
        <p:txBody>
          <a:bodyPr/>
          <a:lstStyle/>
          <a:p>
            <a:fld id="{5A2483EB-AB9C-40AC-9AA1-C2AD9590A9DB}" type="slidenum">
              <a:rPr lang="en-US" smtClean="0"/>
              <a:t>234</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1558703430"/>
      </p:ext>
    </p:extLst>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E7H07     How </a:t>
            </a:r>
            <a:r>
              <a:rPr lang="en-US" dirty="0">
                <a:latin typeface="Arial Black" panose="020B0A04020102020204" pitchFamily="34" charset="0"/>
              </a:rPr>
              <a:t>can an oscillator’s microphonic responses be reduced?</a:t>
            </a:r>
          </a:p>
        </p:txBody>
      </p:sp>
      <p:sp>
        <p:nvSpPr>
          <p:cNvPr id="3" name="Subtitle 2"/>
          <p:cNvSpPr>
            <a:spLocks noGrp="1"/>
          </p:cNvSpPr>
          <p:nvPr>
            <p:ph type="subTitle" idx="1"/>
          </p:nvPr>
        </p:nvSpPr>
        <p:spPr>
          <a:xfrm>
            <a:off x="609600" y="1676400"/>
            <a:ext cx="7924800" cy="4495800"/>
          </a:xfrm>
        </p:spPr>
        <p:txBody>
          <a:bodyPr>
            <a:normAutofit/>
          </a:bodyPr>
          <a:lstStyle/>
          <a:p>
            <a:pPr lvl="0"/>
            <a:endParaRPr lang="en-US" i="1" dirty="0" smtClean="0"/>
          </a:p>
          <a:p>
            <a:pPr lvl="0"/>
            <a:r>
              <a:rPr lang="en-US" i="1" dirty="0" smtClean="0"/>
              <a:t>A.   Use </a:t>
            </a:r>
            <a:r>
              <a:rPr lang="en-US" i="1" dirty="0"/>
              <a:t>of NP0 capacitors</a:t>
            </a:r>
          </a:p>
          <a:p>
            <a:pPr lvl="0"/>
            <a:r>
              <a:rPr lang="en-US" i="1" dirty="0" smtClean="0"/>
              <a:t>B.   Eliminating </a:t>
            </a:r>
            <a:r>
              <a:rPr lang="en-US" i="1" dirty="0"/>
              <a:t>noise on the oscillator’s power supply</a:t>
            </a:r>
          </a:p>
          <a:p>
            <a:pPr lvl="0"/>
            <a:r>
              <a:rPr lang="en-US" i="1" dirty="0" smtClean="0"/>
              <a:t>C.   Using </a:t>
            </a:r>
            <a:r>
              <a:rPr lang="en-US" i="1" dirty="0"/>
              <a:t>the oscillator only for CW and digital signals</a:t>
            </a:r>
          </a:p>
          <a:p>
            <a:pPr lvl="0"/>
            <a:r>
              <a:rPr lang="en-US" sz="2800" b="1" i="1" dirty="0" smtClean="0">
                <a:solidFill>
                  <a:srgbClr val="FFC000"/>
                </a:solidFill>
              </a:rPr>
              <a:t>D.   Mechanically </a:t>
            </a:r>
            <a:r>
              <a:rPr lang="en-US" sz="2800" b="1" i="1" dirty="0">
                <a:solidFill>
                  <a:srgbClr val="FFC000"/>
                </a:solidFill>
              </a:rPr>
              <a:t>isolating the oscillator circuitry from its enclosure</a:t>
            </a:r>
          </a:p>
        </p:txBody>
      </p:sp>
      <p:sp>
        <p:nvSpPr>
          <p:cNvPr id="4" name="Slide Number Placeholder 3"/>
          <p:cNvSpPr>
            <a:spLocks noGrp="1"/>
          </p:cNvSpPr>
          <p:nvPr>
            <p:ph type="sldNum" sz="quarter" idx="12"/>
          </p:nvPr>
        </p:nvSpPr>
        <p:spPr/>
        <p:txBody>
          <a:bodyPr/>
          <a:lstStyle/>
          <a:p>
            <a:fld id="{5A2483EB-AB9C-40AC-9AA1-C2AD9590A9DB}" type="slidenum">
              <a:rPr lang="en-US" smtClean="0"/>
              <a:t>235</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695334480"/>
      </p:ext>
    </p:extLst>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E7H08     Which </a:t>
            </a:r>
            <a:r>
              <a:rPr lang="en-US" dirty="0">
                <a:latin typeface="Arial Black" panose="020B0A04020102020204" pitchFamily="34" charset="0"/>
              </a:rPr>
              <a:t>of the following components can be used to reduce thermal drift in crystal oscillators?</a:t>
            </a:r>
          </a:p>
        </p:txBody>
      </p:sp>
      <p:sp>
        <p:nvSpPr>
          <p:cNvPr id="3" name="Subtitle 2"/>
          <p:cNvSpPr>
            <a:spLocks noGrp="1"/>
          </p:cNvSpPr>
          <p:nvPr>
            <p:ph type="subTitle" idx="1"/>
          </p:nvPr>
        </p:nvSpPr>
        <p:spPr>
          <a:xfrm>
            <a:off x="685800" y="1676400"/>
            <a:ext cx="7620000" cy="4495800"/>
          </a:xfrm>
        </p:spPr>
        <p:txBody>
          <a:bodyPr/>
          <a:lstStyle/>
          <a:p>
            <a:pPr lvl="0"/>
            <a:endParaRPr lang="en-US" i="1" dirty="0" smtClean="0"/>
          </a:p>
          <a:p>
            <a:pPr lvl="0"/>
            <a:r>
              <a:rPr lang="en-US" i="1" dirty="0" smtClean="0"/>
              <a:t>A.   NP0 </a:t>
            </a:r>
            <a:r>
              <a:rPr lang="en-US" i="1" dirty="0"/>
              <a:t>capacitors</a:t>
            </a:r>
          </a:p>
          <a:p>
            <a:pPr lvl="0"/>
            <a:r>
              <a:rPr lang="en-US" i="1" dirty="0" smtClean="0"/>
              <a:t>B.   Toroidal </a:t>
            </a:r>
            <a:r>
              <a:rPr lang="en-US" i="1" dirty="0"/>
              <a:t>inductors</a:t>
            </a:r>
          </a:p>
          <a:p>
            <a:pPr lvl="0"/>
            <a:r>
              <a:rPr lang="en-US" i="1" dirty="0" smtClean="0"/>
              <a:t>C.   </a:t>
            </a:r>
            <a:r>
              <a:rPr lang="en-US" i="1" dirty="0" err="1" smtClean="0"/>
              <a:t>Wirewound</a:t>
            </a:r>
            <a:r>
              <a:rPr lang="en-US" i="1" dirty="0" smtClean="0"/>
              <a:t> </a:t>
            </a:r>
            <a:r>
              <a:rPr lang="en-US" i="1" dirty="0"/>
              <a:t>resistors</a:t>
            </a:r>
          </a:p>
          <a:p>
            <a:pPr lvl="0"/>
            <a:r>
              <a:rPr lang="en-US" i="1" dirty="0" smtClean="0"/>
              <a:t>D.   Non-inductive </a:t>
            </a:r>
            <a:r>
              <a:rPr lang="en-US" i="1" dirty="0"/>
              <a:t>resistors</a:t>
            </a:r>
          </a:p>
        </p:txBody>
      </p:sp>
      <p:sp>
        <p:nvSpPr>
          <p:cNvPr id="4" name="Slide Number Placeholder 3"/>
          <p:cNvSpPr>
            <a:spLocks noGrp="1"/>
          </p:cNvSpPr>
          <p:nvPr>
            <p:ph type="sldNum" sz="quarter" idx="12"/>
          </p:nvPr>
        </p:nvSpPr>
        <p:spPr/>
        <p:txBody>
          <a:bodyPr/>
          <a:lstStyle/>
          <a:p>
            <a:fld id="{5A2483EB-AB9C-40AC-9AA1-C2AD9590A9DB}" type="slidenum">
              <a:rPr lang="en-US" smtClean="0"/>
              <a:t>236</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2871622031"/>
      </p:ext>
    </p:extLst>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E7H08     Which </a:t>
            </a:r>
            <a:r>
              <a:rPr lang="en-US" dirty="0">
                <a:latin typeface="Arial Black" panose="020B0A04020102020204" pitchFamily="34" charset="0"/>
              </a:rPr>
              <a:t>of the following components can be used to reduce thermal drift in crystal oscillators?</a:t>
            </a:r>
          </a:p>
        </p:txBody>
      </p:sp>
      <p:sp>
        <p:nvSpPr>
          <p:cNvPr id="3" name="Subtitle 2"/>
          <p:cNvSpPr>
            <a:spLocks noGrp="1"/>
          </p:cNvSpPr>
          <p:nvPr>
            <p:ph type="subTitle" idx="1"/>
          </p:nvPr>
        </p:nvSpPr>
        <p:spPr>
          <a:xfrm>
            <a:off x="685800" y="1676400"/>
            <a:ext cx="7620000" cy="4495800"/>
          </a:xfrm>
        </p:spPr>
        <p:txBody>
          <a:bodyPr/>
          <a:lstStyle/>
          <a:p>
            <a:pPr lvl="0"/>
            <a:endParaRPr lang="en-US" i="1" dirty="0" smtClean="0"/>
          </a:p>
          <a:p>
            <a:pPr lvl="0"/>
            <a:r>
              <a:rPr lang="en-US" sz="2800" b="1" i="1" dirty="0" smtClean="0">
                <a:solidFill>
                  <a:srgbClr val="FFC000"/>
                </a:solidFill>
              </a:rPr>
              <a:t>A.   NP0 </a:t>
            </a:r>
            <a:r>
              <a:rPr lang="en-US" sz="2800" b="1" i="1" dirty="0">
                <a:solidFill>
                  <a:srgbClr val="FFC000"/>
                </a:solidFill>
              </a:rPr>
              <a:t>capacitors</a:t>
            </a:r>
          </a:p>
          <a:p>
            <a:pPr lvl="0"/>
            <a:r>
              <a:rPr lang="en-US" i="1" dirty="0" smtClean="0"/>
              <a:t>B.   Toroidal </a:t>
            </a:r>
            <a:r>
              <a:rPr lang="en-US" i="1" dirty="0"/>
              <a:t>inductors</a:t>
            </a:r>
          </a:p>
          <a:p>
            <a:pPr lvl="0"/>
            <a:r>
              <a:rPr lang="en-US" i="1" dirty="0" smtClean="0"/>
              <a:t>C.   </a:t>
            </a:r>
            <a:r>
              <a:rPr lang="en-US" i="1" dirty="0" err="1" smtClean="0"/>
              <a:t>Wirewound</a:t>
            </a:r>
            <a:r>
              <a:rPr lang="en-US" i="1" dirty="0" smtClean="0"/>
              <a:t> </a:t>
            </a:r>
            <a:r>
              <a:rPr lang="en-US" i="1" dirty="0"/>
              <a:t>resistors</a:t>
            </a:r>
          </a:p>
          <a:p>
            <a:pPr lvl="0"/>
            <a:r>
              <a:rPr lang="en-US" i="1" dirty="0" smtClean="0"/>
              <a:t>D.   Non-inductive </a:t>
            </a:r>
            <a:r>
              <a:rPr lang="en-US" i="1" dirty="0"/>
              <a:t>resistors</a:t>
            </a:r>
          </a:p>
        </p:txBody>
      </p:sp>
      <p:sp>
        <p:nvSpPr>
          <p:cNvPr id="4" name="Slide Number Placeholder 3"/>
          <p:cNvSpPr>
            <a:spLocks noGrp="1"/>
          </p:cNvSpPr>
          <p:nvPr>
            <p:ph type="sldNum" sz="quarter" idx="12"/>
          </p:nvPr>
        </p:nvSpPr>
        <p:spPr/>
        <p:txBody>
          <a:bodyPr/>
          <a:lstStyle/>
          <a:p>
            <a:fld id="{5A2483EB-AB9C-40AC-9AA1-C2AD9590A9DB}" type="slidenum">
              <a:rPr lang="en-US" smtClean="0"/>
              <a:t>237</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2301476683"/>
      </p:ext>
    </p:extLst>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9812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E7H09    What </a:t>
            </a:r>
            <a:r>
              <a:rPr lang="en-US" dirty="0">
                <a:latin typeface="Arial Black" panose="020B0A04020102020204" pitchFamily="34" charset="0"/>
              </a:rPr>
              <a:t>type of frequency synthesizer circuit uses a phase accumulator, lookup table, digital to analog </a:t>
            </a:r>
            <a:r>
              <a:rPr lang="en-US" dirty="0" smtClean="0">
                <a:latin typeface="Arial Black" panose="020B0A04020102020204" pitchFamily="34" charset="0"/>
              </a:rPr>
              <a:t>converter, </a:t>
            </a:r>
            <a:r>
              <a:rPr lang="en-US" dirty="0">
                <a:latin typeface="Arial Black" panose="020B0A04020102020204" pitchFamily="34" charset="0"/>
              </a:rPr>
              <a:t>and a low-pass anti-alias filter?</a:t>
            </a:r>
          </a:p>
        </p:txBody>
      </p:sp>
      <p:sp>
        <p:nvSpPr>
          <p:cNvPr id="3" name="Subtitle 2"/>
          <p:cNvSpPr>
            <a:spLocks noGrp="1"/>
          </p:cNvSpPr>
          <p:nvPr>
            <p:ph type="subTitle" idx="1"/>
          </p:nvPr>
        </p:nvSpPr>
        <p:spPr/>
        <p:txBody>
          <a:bodyPr/>
          <a:lstStyle/>
          <a:p>
            <a:endParaRPr lang="en-US" i="1" dirty="0" smtClean="0"/>
          </a:p>
          <a:p>
            <a:r>
              <a:rPr lang="en-US" i="1" dirty="0" smtClean="0"/>
              <a:t>A</a:t>
            </a:r>
            <a:r>
              <a:rPr lang="en-US" i="1" dirty="0"/>
              <a:t>. A direct digital synthesizer</a:t>
            </a:r>
            <a:endParaRPr lang="en-US" dirty="0"/>
          </a:p>
          <a:p>
            <a:r>
              <a:rPr lang="en-US" i="1" dirty="0"/>
              <a:t>B. A hybrid synthesizer</a:t>
            </a:r>
            <a:endParaRPr lang="en-US" dirty="0"/>
          </a:p>
          <a:p>
            <a:r>
              <a:rPr lang="en-US" i="1" dirty="0"/>
              <a:t>C. A phase locked loop synthesizer</a:t>
            </a:r>
            <a:endParaRPr lang="en-US" dirty="0"/>
          </a:p>
          <a:p>
            <a:r>
              <a:rPr lang="en-US" i="1" dirty="0"/>
              <a:t>D. A diode-switching matrix synthesizer</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238</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433172313"/>
      </p:ext>
    </p:extLst>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9812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E7H09    What </a:t>
            </a:r>
            <a:r>
              <a:rPr lang="en-US" dirty="0">
                <a:latin typeface="Arial Black" panose="020B0A04020102020204" pitchFamily="34" charset="0"/>
              </a:rPr>
              <a:t>type of frequency synthesizer circuit uses a phase accumulator, lookup table, digital to analog </a:t>
            </a:r>
            <a:r>
              <a:rPr lang="en-US" dirty="0" smtClean="0">
                <a:latin typeface="Arial Black" panose="020B0A04020102020204" pitchFamily="34" charset="0"/>
              </a:rPr>
              <a:t>converter, </a:t>
            </a:r>
            <a:r>
              <a:rPr lang="en-US" dirty="0">
                <a:latin typeface="Arial Black" panose="020B0A04020102020204" pitchFamily="34" charset="0"/>
              </a:rPr>
              <a:t>and a low-pass anti-alias filter?</a:t>
            </a:r>
          </a:p>
        </p:txBody>
      </p:sp>
      <p:sp>
        <p:nvSpPr>
          <p:cNvPr id="3" name="Subtitle 2"/>
          <p:cNvSpPr>
            <a:spLocks noGrp="1"/>
          </p:cNvSpPr>
          <p:nvPr>
            <p:ph type="subTitle" idx="1"/>
          </p:nvPr>
        </p:nvSpPr>
        <p:spPr/>
        <p:txBody>
          <a:bodyPr/>
          <a:lstStyle/>
          <a:p>
            <a:endParaRPr lang="en-US" sz="2800" b="1" i="1" dirty="0" smtClean="0">
              <a:solidFill>
                <a:srgbClr val="FFC000"/>
              </a:solidFill>
            </a:endParaRPr>
          </a:p>
          <a:p>
            <a:r>
              <a:rPr lang="en-US" sz="2800" b="1" i="1" dirty="0" smtClean="0">
                <a:solidFill>
                  <a:srgbClr val="FFC000"/>
                </a:solidFill>
              </a:rPr>
              <a:t>A</a:t>
            </a:r>
            <a:r>
              <a:rPr lang="en-US" sz="2800" b="1" i="1" dirty="0">
                <a:solidFill>
                  <a:srgbClr val="FFC000"/>
                </a:solidFill>
              </a:rPr>
              <a:t>. A direct digital synthesizer</a:t>
            </a:r>
            <a:endParaRPr lang="en-US" sz="2800" b="1" dirty="0">
              <a:solidFill>
                <a:srgbClr val="FFC000"/>
              </a:solidFill>
            </a:endParaRPr>
          </a:p>
          <a:p>
            <a:r>
              <a:rPr lang="en-US" i="1" dirty="0"/>
              <a:t>B. A hybrid synthesizer</a:t>
            </a:r>
            <a:endParaRPr lang="en-US" dirty="0"/>
          </a:p>
          <a:p>
            <a:r>
              <a:rPr lang="en-US" i="1" dirty="0"/>
              <a:t>C. A phase locked loop synthesizer</a:t>
            </a:r>
            <a:endParaRPr lang="en-US" dirty="0"/>
          </a:p>
          <a:p>
            <a:r>
              <a:rPr lang="en-US" i="1" dirty="0"/>
              <a:t>D. A diode-switching matrix synthesizer</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239</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8743221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E7A10  </a:t>
            </a:r>
            <a:r>
              <a:rPr lang="en-US" dirty="0" smtClean="0">
                <a:latin typeface="Arial Black" panose="020B0A04020102020204" pitchFamily="34" charset="0"/>
              </a:rPr>
              <a:t>  What </a:t>
            </a:r>
            <a:r>
              <a:rPr lang="en-US" dirty="0">
                <a:latin typeface="Arial Black" panose="020B0A04020102020204" pitchFamily="34" charset="0"/>
              </a:rPr>
              <a:t>is a truth table? </a:t>
            </a:r>
            <a:br>
              <a:rPr lang="en-US" dirty="0">
                <a:latin typeface="Arial Black" panose="020B0A04020102020204" pitchFamily="34" charset="0"/>
              </a:rPr>
            </a:br>
            <a:endParaRPr lang="en-US" dirty="0">
              <a:latin typeface="Arial Black" panose="020B0A04020102020204" pitchFamily="34" charset="0"/>
            </a:endParaRPr>
          </a:p>
        </p:txBody>
      </p:sp>
      <p:sp>
        <p:nvSpPr>
          <p:cNvPr id="3" name="Subtitle 2"/>
          <p:cNvSpPr>
            <a:spLocks noGrp="1"/>
          </p:cNvSpPr>
          <p:nvPr>
            <p:ph type="subTitle" idx="1"/>
          </p:nvPr>
        </p:nvSpPr>
        <p:spPr>
          <a:xfrm>
            <a:off x="685800" y="1524000"/>
            <a:ext cx="7772400" cy="4648200"/>
          </a:xfrm>
        </p:spPr>
        <p:txBody>
          <a:bodyPr/>
          <a:lstStyle/>
          <a:p>
            <a:r>
              <a:rPr lang="en-US" i="1" dirty="0"/>
              <a:t>A. A table of logic symbols that indicate the high logic states of an op-amp</a:t>
            </a:r>
            <a:endParaRPr lang="en-US" dirty="0"/>
          </a:p>
          <a:p>
            <a:r>
              <a:rPr lang="en-US" i="1" dirty="0"/>
              <a:t>B. A diagram showing logic states when the digital </a:t>
            </a:r>
            <a:r>
              <a:rPr lang="en-US" i="1" dirty="0" smtClean="0"/>
              <a:t>device </a:t>
            </a:r>
            <a:r>
              <a:rPr lang="en-US" i="1" dirty="0"/>
              <a:t>output is true</a:t>
            </a:r>
            <a:endParaRPr lang="en-US" dirty="0"/>
          </a:p>
          <a:p>
            <a:r>
              <a:rPr lang="en-US" i="1" dirty="0"/>
              <a:t>C. A list of inputs and corresponding outputs for a digital device</a:t>
            </a:r>
            <a:endParaRPr lang="en-US" dirty="0"/>
          </a:p>
          <a:p>
            <a:r>
              <a:rPr lang="en-US" i="1" dirty="0"/>
              <a:t>D. A table of logic symbols that </a:t>
            </a:r>
            <a:r>
              <a:rPr lang="en-US" i="1" dirty="0" smtClean="0"/>
              <a:t>indicate the </a:t>
            </a:r>
            <a:r>
              <a:rPr lang="en-US" i="1" dirty="0"/>
              <a:t>logic states of an op-amp</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24</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4032810235"/>
      </p:ext>
    </p:extLst>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9050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E7H10  What </a:t>
            </a:r>
            <a:r>
              <a:rPr lang="en-US" dirty="0">
                <a:latin typeface="Arial Black" panose="020B0A04020102020204" pitchFamily="34" charset="0"/>
              </a:rPr>
              <a:t>information is contained in the lookup table of a direct digital frequency synthesizer?</a:t>
            </a:r>
          </a:p>
        </p:txBody>
      </p:sp>
      <p:sp>
        <p:nvSpPr>
          <p:cNvPr id="3" name="Subtitle 2"/>
          <p:cNvSpPr>
            <a:spLocks noGrp="1"/>
          </p:cNvSpPr>
          <p:nvPr>
            <p:ph type="subTitle" idx="1"/>
          </p:nvPr>
        </p:nvSpPr>
        <p:spPr>
          <a:xfrm>
            <a:off x="609600" y="2133600"/>
            <a:ext cx="7696200" cy="4038600"/>
          </a:xfrm>
        </p:spPr>
        <p:txBody>
          <a:bodyPr>
            <a:normAutofit/>
          </a:bodyPr>
          <a:lstStyle/>
          <a:p>
            <a:r>
              <a:rPr lang="en-US" i="1" dirty="0"/>
              <a:t>A. The phase relationship between a reference oscillator and the output waveform</a:t>
            </a:r>
            <a:endParaRPr lang="en-US" dirty="0"/>
          </a:p>
          <a:p>
            <a:r>
              <a:rPr lang="en-US" i="1" dirty="0"/>
              <a:t>B. The amplitude values that represent a sine-wave output</a:t>
            </a:r>
            <a:endParaRPr lang="en-US" dirty="0"/>
          </a:p>
          <a:p>
            <a:r>
              <a:rPr lang="en-US" i="1" dirty="0"/>
              <a:t>C. The phase relationship between a voltage-controlled oscillator and the output waveform</a:t>
            </a:r>
            <a:endParaRPr lang="en-US" dirty="0"/>
          </a:p>
          <a:p>
            <a:r>
              <a:rPr lang="en-US" i="1" dirty="0"/>
              <a:t>D. The synthesizer frequency limits and frequency values stored in the radio memories</a:t>
            </a:r>
            <a:endParaRPr lang="en-US" dirty="0"/>
          </a:p>
          <a:p>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240</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1273171562"/>
      </p:ext>
    </p:extLst>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9050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E7H10  </a:t>
            </a:r>
            <a:r>
              <a:rPr lang="en-US" dirty="0" smtClean="0">
                <a:latin typeface="Arial Black" panose="020B0A04020102020204" pitchFamily="34" charset="0"/>
              </a:rPr>
              <a:t>What </a:t>
            </a:r>
            <a:r>
              <a:rPr lang="en-US" dirty="0">
                <a:latin typeface="Arial Black" panose="020B0A04020102020204" pitchFamily="34" charset="0"/>
              </a:rPr>
              <a:t>information is contained in the lookup table of a direct digital frequency synthesizer?</a:t>
            </a:r>
          </a:p>
        </p:txBody>
      </p:sp>
      <p:sp>
        <p:nvSpPr>
          <p:cNvPr id="3" name="Subtitle 2"/>
          <p:cNvSpPr>
            <a:spLocks noGrp="1"/>
          </p:cNvSpPr>
          <p:nvPr>
            <p:ph type="subTitle" idx="1"/>
          </p:nvPr>
        </p:nvSpPr>
        <p:spPr>
          <a:xfrm>
            <a:off x="609600" y="2133600"/>
            <a:ext cx="7696200" cy="4038600"/>
          </a:xfrm>
        </p:spPr>
        <p:txBody>
          <a:bodyPr>
            <a:normAutofit/>
          </a:bodyPr>
          <a:lstStyle/>
          <a:p>
            <a:r>
              <a:rPr lang="en-US" i="1" dirty="0"/>
              <a:t>A. The phase relationship between a reference oscillator and the output waveform</a:t>
            </a:r>
            <a:endParaRPr lang="en-US" dirty="0"/>
          </a:p>
          <a:p>
            <a:r>
              <a:rPr lang="en-US" sz="2800" b="1" i="1" dirty="0">
                <a:solidFill>
                  <a:srgbClr val="FFC000"/>
                </a:solidFill>
              </a:rPr>
              <a:t>B. The amplitude values that represent a sine-wave output</a:t>
            </a:r>
            <a:endParaRPr lang="en-US" sz="2800" b="1" dirty="0">
              <a:solidFill>
                <a:srgbClr val="FFC000"/>
              </a:solidFill>
            </a:endParaRPr>
          </a:p>
          <a:p>
            <a:r>
              <a:rPr lang="en-US" i="1" dirty="0"/>
              <a:t>C. The phase relationship between a voltage-controlled oscillator and the output waveform</a:t>
            </a:r>
            <a:endParaRPr lang="en-US" dirty="0"/>
          </a:p>
          <a:p>
            <a:r>
              <a:rPr lang="en-US" i="1" dirty="0"/>
              <a:t>D. The synthesizer frequency limits and frequency values stored in the radio memories</a:t>
            </a:r>
            <a:endParaRPr lang="en-US" dirty="0"/>
          </a:p>
          <a:p>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241</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3559547765"/>
      </p:ext>
    </p:extLst>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E7H11    What </a:t>
            </a:r>
            <a:r>
              <a:rPr lang="en-US" dirty="0">
                <a:latin typeface="Arial Black" panose="020B0A04020102020204" pitchFamily="34" charset="0"/>
              </a:rPr>
              <a:t>are the major spectral impurity components of direct digital synthesizers?</a:t>
            </a:r>
          </a:p>
        </p:txBody>
      </p:sp>
      <p:sp>
        <p:nvSpPr>
          <p:cNvPr id="3" name="Subtitle 2"/>
          <p:cNvSpPr>
            <a:spLocks noGrp="1"/>
          </p:cNvSpPr>
          <p:nvPr>
            <p:ph type="subTitle" idx="1"/>
          </p:nvPr>
        </p:nvSpPr>
        <p:spPr/>
        <p:txBody>
          <a:bodyPr/>
          <a:lstStyle/>
          <a:p>
            <a:r>
              <a:rPr lang="en-US" i="1" dirty="0"/>
              <a:t>A. Broadband noise</a:t>
            </a:r>
            <a:endParaRPr lang="en-US" dirty="0"/>
          </a:p>
          <a:p>
            <a:r>
              <a:rPr lang="en-US" i="1" dirty="0"/>
              <a:t>B. Digital conversion noise</a:t>
            </a:r>
            <a:endParaRPr lang="en-US" dirty="0"/>
          </a:p>
          <a:p>
            <a:r>
              <a:rPr lang="en-US" i="1" dirty="0"/>
              <a:t>C. Spurious signals at discrete frequencies</a:t>
            </a:r>
            <a:endParaRPr lang="en-US" dirty="0"/>
          </a:p>
          <a:p>
            <a:r>
              <a:rPr lang="en-US" i="1" dirty="0"/>
              <a:t>D. </a:t>
            </a:r>
            <a:r>
              <a:rPr lang="en-US" i="1" dirty="0" err="1"/>
              <a:t>Nyquist</a:t>
            </a:r>
            <a:r>
              <a:rPr lang="en-US" i="1" dirty="0"/>
              <a:t> limit noise</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242</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952503458"/>
      </p:ext>
    </p:extLst>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E7H11    What </a:t>
            </a:r>
            <a:r>
              <a:rPr lang="en-US" dirty="0">
                <a:latin typeface="Arial Black" panose="020B0A04020102020204" pitchFamily="34" charset="0"/>
              </a:rPr>
              <a:t>are the major spectral impurity components of direct digital synthesizers?</a:t>
            </a:r>
          </a:p>
        </p:txBody>
      </p:sp>
      <p:sp>
        <p:nvSpPr>
          <p:cNvPr id="3" name="Subtitle 2"/>
          <p:cNvSpPr>
            <a:spLocks noGrp="1"/>
          </p:cNvSpPr>
          <p:nvPr>
            <p:ph type="subTitle" idx="1"/>
          </p:nvPr>
        </p:nvSpPr>
        <p:spPr/>
        <p:txBody>
          <a:bodyPr/>
          <a:lstStyle/>
          <a:p>
            <a:r>
              <a:rPr lang="en-US" i="1" dirty="0"/>
              <a:t>A. Broadband noise</a:t>
            </a:r>
            <a:endParaRPr lang="en-US" dirty="0"/>
          </a:p>
          <a:p>
            <a:r>
              <a:rPr lang="en-US" i="1" dirty="0"/>
              <a:t>B. Digital conversion noise</a:t>
            </a:r>
            <a:endParaRPr lang="en-US" dirty="0"/>
          </a:p>
          <a:p>
            <a:r>
              <a:rPr lang="en-US" sz="2800" b="1" i="1" dirty="0">
                <a:solidFill>
                  <a:srgbClr val="FFC000"/>
                </a:solidFill>
              </a:rPr>
              <a:t>C. Spurious signals at discrete frequencies</a:t>
            </a:r>
            <a:endParaRPr lang="en-US" sz="2800" b="1" dirty="0">
              <a:solidFill>
                <a:srgbClr val="FFC000"/>
              </a:solidFill>
            </a:endParaRPr>
          </a:p>
          <a:p>
            <a:r>
              <a:rPr lang="en-US" i="1" dirty="0"/>
              <a:t>D. </a:t>
            </a:r>
            <a:r>
              <a:rPr lang="en-US" i="1" dirty="0" err="1"/>
              <a:t>Nyquist</a:t>
            </a:r>
            <a:r>
              <a:rPr lang="en-US" i="1" dirty="0"/>
              <a:t> limit noise</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243</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1098482991"/>
      </p:ext>
    </p:extLst>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828800"/>
          </a:xfrm>
        </p:spPr>
        <p:txBody>
          <a:bodyPr>
            <a:normAutofit fontScale="90000"/>
          </a:bodyPr>
          <a:lstStyle/>
          <a:p>
            <a:r>
              <a:rPr lang="en-US" dirty="0" smtClean="0">
                <a:latin typeface="Arial Black" panose="020B0A04020102020204" pitchFamily="34" charset="0"/>
              </a:rPr>
              <a:t/>
            </a:r>
            <a:br>
              <a:rPr lang="en-US" dirty="0" smtClean="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E7H12     Which </a:t>
            </a:r>
            <a:r>
              <a:rPr lang="en-US" dirty="0">
                <a:latin typeface="Arial Black" panose="020B0A04020102020204" pitchFamily="34" charset="0"/>
              </a:rPr>
              <a:t>of the following must be done to insure that a crystal oscillator provides the frequency specified by the crystal manufacturer?</a:t>
            </a:r>
          </a:p>
        </p:txBody>
      </p:sp>
      <p:sp>
        <p:nvSpPr>
          <p:cNvPr id="3" name="Subtitle 2"/>
          <p:cNvSpPr>
            <a:spLocks noGrp="1"/>
          </p:cNvSpPr>
          <p:nvPr>
            <p:ph type="subTitle" idx="1"/>
          </p:nvPr>
        </p:nvSpPr>
        <p:spPr/>
        <p:txBody>
          <a:bodyPr/>
          <a:lstStyle/>
          <a:p>
            <a:endParaRPr lang="en-US" i="1" dirty="0" smtClean="0"/>
          </a:p>
          <a:p>
            <a:r>
              <a:rPr lang="en-US" i="1" dirty="0" smtClean="0"/>
              <a:t>A</a:t>
            </a:r>
            <a:r>
              <a:rPr lang="en-US" i="1" dirty="0"/>
              <a:t>. Provide the crystal with a specified parallel inductance</a:t>
            </a:r>
          </a:p>
          <a:p>
            <a:r>
              <a:rPr lang="en-US" i="1" dirty="0"/>
              <a:t>B. Provide the crystal with a specified parallel capacitance</a:t>
            </a:r>
          </a:p>
          <a:p>
            <a:r>
              <a:rPr lang="en-US" i="1" dirty="0"/>
              <a:t>C. Bias the crystal at a specified voltage</a:t>
            </a:r>
          </a:p>
          <a:p>
            <a:r>
              <a:rPr lang="en-US" i="1" dirty="0"/>
              <a:t>D. Bias the crystal at a specified current</a:t>
            </a:r>
          </a:p>
        </p:txBody>
      </p:sp>
      <p:sp>
        <p:nvSpPr>
          <p:cNvPr id="4" name="Slide Number Placeholder 3"/>
          <p:cNvSpPr>
            <a:spLocks noGrp="1"/>
          </p:cNvSpPr>
          <p:nvPr>
            <p:ph type="sldNum" sz="quarter" idx="12"/>
          </p:nvPr>
        </p:nvSpPr>
        <p:spPr/>
        <p:txBody>
          <a:bodyPr/>
          <a:lstStyle/>
          <a:p>
            <a:fld id="{5A2483EB-AB9C-40AC-9AA1-C2AD9590A9DB}" type="slidenum">
              <a:rPr lang="en-US" smtClean="0"/>
              <a:t>244</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1323456967"/>
      </p:ext>
    </p:extLst>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828800"/>
          </a:xfrm>
        </p:spPr>
        <p:txBody>
          <a:bodyPr>
            <a:normAutofit fontScale="90000"/>
          </a:bodyPr>
          <a:lstStyle/>
          <a:p>
            <a:r>
              <a:rPr lang="en-US" dirty="0" smtClean="0">
                <a:latin typeface="Arial Black" panose="020B0A04020102020204" pitchFamily="34" charset="0"/>
              </a:rPr>
              <a:t/>
            </a:r>
            <a:br>
              <a:rPr lang="en-US" dirty="0" smtClean="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E7H12     Which </a:t>
            </a:r>
            <a:r>
              <a:rPr lang="en-US" dirty="0">
                <a:latin typeface="Arial Black" panose="020B0A04020102020204" pitchFamily="34" charset="0"/>
              </a:rPr>
              <a:t>of the following must be done to insure that a crystal oscillator provides the frequency specified by the crystal manufacturer?</a:t>
            </a:r>
          </a:p>
        </p:txBody>
      </p:sp>
      <p:sp>
        <p:nvSpPr>
          <p:cNvPr id="3" name="Subtitle 2"/>
          <p:cNvSpPr>
            <a:spLocks noGrp="1"/>
          </p:cNvSpPr>
          <p:nvPr>
            <p:ph type="subTitle" idx="1"/>
          </p:nvPr>
        </p:nvSpPr>
        <p:spPr/>
        <p:txBody>
          <a:bodyPr/>
          <a:lstStyle/>
          <a:p>
            <a:endParaRPr lang="en-US" i="1" dirty="0" smtClean="0"/>
          </a:p>
          <a:p>
            <a:r>
              <a:rPr lang="en-US" i="1" dirty="0" smtClean="0"/>
              <a:t>A</a:t>
            </a:r>
            <a:r>
              <a:rPr lang="en-US" i="1" dirty="0"/>
              <a:t>. Provide the crystal with a specified parallel inductance</a:t>
            </a:r>
          </a:p>
          <a:p>
            <a:r>
              <a:rPr lang="en-US" sz="2800" b="1" i="1" dirty="0">
                <a:solidFill>
                  <a:srgbClr val="FFC000"/>
                </a:solidFill>
              </a:rPr>
              <a:t>B. Provide the crystal with a specified parallel capacitance</a:t>
            </a:r>
          </a:p>
          <a:p>
            <a:r>
              <a:rPr lang="en-US" i="1" dirty="0"/>
              <a:t>C. Bias the crystal at a specified voltage</a:t>
            </a:r>
          </a:p>
          <a:p>
            <a:r>
              <a:rPr lang="en-US" i="1" dirty="0"/>
              <a:t>D. Bias the crystal at a specified current</a:t>
            </a:r>
          </a:p>
        </p:txBody>
      </p:sp>
      <p:sp>
        <p:nvSpPr>
          <p:cNvPr id="4" name="Slide Number Placeholder 3"/>
          <p:cNvSpPr>
            <a:spLocks noGrp="1"/>
          </p:cNvSpPr>
          <p:nvPr>
            <p:ph type="sldNum" sz="quarter" idx="12"/>
          </p:nvPr>
        </p:nvSpPr>
        <p:spPr/>
        <p:txBody>
          <a:bodyPr/>
          <a:lstStyle/>
          <a:p>
            <a:fld id="{5A2483EB-AB9C-40AC-9AA1-C2AD9590A9DB}" type="slidenum">
              <a:rPr lang="en-US" smtClean="0"/>
              <a:t>245</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3145621405"/>
      </p:ext>
    </p:extLst>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0"/>
            <a:ext cx="8382000" cy="1676400"/>
          </a:xfrm>
        </p:spPr>
        <p:txBody>
          <a:bodyPr>
            <a:normAutofit fontScale="90000"/>
          </a:bodyPr>
          <a:lstStyle/>
          <a:p>
            <a:r>
              <a:rPr lang="en-US" dirty="0" smtClean="0">
                <a:latin typeface="Arial Black" panose="020B0A04020102020204" pitchFamily="34" charset="0"/>
              </a:rPr>
              <a:t/>
            </a:r>
            <a:br>
              <a:rPr lang="en-US" dirty="0" smtClean="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E7H13     Which </a:t>
            </a:r>
            <a:r>
              <a:rPr lang="en-US" dirty="0">
                <a:latin typeface="Arial Black" panose="020B0A04020102020204" pitchFamily="34" charset="0"/>
              </a:rPr>
              <a:t>of the following is a technique for providing highly accurate and stable oscillators needed for microwave transmission and reception?</a:t>
            </a:r>
          </a:p>
        </p:txBody>
      </p:sp>
      <p:sp>
        <p:nvSpPr>
          <p:cNvPr id="3" name="Subtitle 2"/>
          <p:cNvSpPr>
            <a:spLocks noGrp="1"/>
          </p:cNvSpPr>
          <p:nvPr>
            <p:ph type="subTitle" idx="1"/>
          </p:nvPr>
        </p:nvSpPr>
        <p:spPr>
          <a:xfrm>
            <a:off x="1066800" y="2590800"/>
            <a:ext cx="6934200" cy="4038600"/>
          </a:xfrm>
        </p:spPr>
        <p:txBody>
          <a:bodyPr/>
          <a:lstStyle/>
          <a:p>
            <a:r>
              <a:rPr lang="en-US" i="1" dirty="0"/>
              <a:t>A. Use a GPS signal reference</a:t>
            </a:r>
          </a:p>
          <a:p>
            <a:r>
              <a:rPr lang="en-US" i="1" dirty="0"/>
              <a:t>B. Use a rubidium stabilized reference oscillator</a:t>
            </a:r>
          </a:p>
          <a:p>
            <a:r>
              <a:rPr lang="en-US" i="1" dirty="0"/>
              <a:t>C. Use a temperature-controlled high Q dielectric resonator</a:t>
            </a:r>
          </a:p>
          <a:p>
            <a:r>
              <a:rPr lang="en-US" i="1" dirty="0"/>
              <a:t>D. All of these choices are correct</a:t>
            </a:r>
          </a:p>
        </p:txBody>
      </p:sp>
      <p:sp>
        <p:nvSpPr>
          <p:cNvPr id="4" name="Slide Number Placeholder 3"/>
          <p:cNvSpPr>
            <a:spLocks noGrp="1"/>
          </p:cNvSpPr>
          <p:nvPr>
            <p:ph type="sldNum" sz="quarter" idx="12"/>
          </p:nvPr>
        </p:nvSpPr>
        <p:spPr/>
        <p:txBody>
          <a:bodyPr/>
          <a:lstStyle/>
          <a:p>
            <a:fld id="{5A2483EB-AB9C-40AC-9AA1-C2AD9590A9DB}" type="slidenum">
              <a:rPr lang="en-US" smtClean="0"/>
              <a:t>246</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244096582"/>
      </p:ext>
    </p:extLst>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0"/>
            <a:ext cx="8382000" cy="1676400"/>
          </a:xfrm>
        </p:spPr>
        <p:txBody>
          <a:bodyPr>
            <a:normAutofit fontScale="90000"/>
          </a:bodyPr>
          <a:lstStyle/>
          <a:p>
            <a:r>
              <a:rPr lang="en-US" dirty="0" smtClean="0">
                <a:latin typeface="Arial Black" panose="020B0A04020102020204" pitchFamily="34" charset="0"/>
              </a:rPr>
              <a:t/>
            </a:r>
            <a:br>
              <a:rPr lang="en-US" dirty="0" smtClean="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E7H13     Which </a:t>
            </a:r>
            <a:r>
              <a:rPr lang="en-US" dirty="0">
                <a:latin typeface="Arial Black" panose="020B0A04020102020204" pitchFamily="34" charset="0"/>
              </a:rPr>
              <a:t>of the following is a technique for providing highly accurate and stable oscillators needed for microwave transmission and reception?</a:t>
            </a:r>
          </a:p>
        </p:txBody>
      </p:sp>
      <p:sp>
        <p:nvSpPr>
          <p:cNvPr id="3" name="Subtitle 2"/>
          <p:cNvSpPr>
            <a:spLocks noGrp="1"/>
          </p:cNvSpPr>
          <p:nvPr>
            <p:ph type="subTitle" idx="1"/>
          </p:nvPr>
        </p:nvSpPr>
        <p:spPr>
          <a:xfrm>
            <a:off x="1066800" y="2590800"/>
            <a:ext cx="6934200" cy="4038600"/>
          </a:xfrm>
        </p:spPr>
        <p:txBody>
          <a:bodyPr/>
          <a:lstStyle/>
          <a:p>
            <a:r>
              <a:rPr lang="en-US" i="1" dirty="0"/>
              <a:t>A. Use a GPS signal reference</a:t>
            </a:r>
          </a:p>
          <a:p>
            <a:r>
              <a:rPr lang="en-US" i="1" dirty="0"/>
              <a:t>B. Use a rubidium stabilized reference oscillator</a:t>
            </a:r>
          </a:p>
          <a:p>
            <a:r>
              <a:rPr lang="en-US" i="1" dirty="0"/>
              <a:t>C. Use a temperature-controlled high Q dielectric resonator</a:t>
            </a:r>
          </a:p>
          <a:p>
            <a:r>
              <a:rPr lang="en-US" sz="2800" b="1" i="1" dirty="0">
                <a:solidFill>
                  <a:srgbClr val="FFC000"/>
                </a:solidFill>
              </a:rPr>
              <a:t>D. All of these choices are correct</a:t>
            </a:r>
          </a:p>
        </p:txBody>
      </p:sp>
      <p:sp>
        <p:nvSpPr>
          <p:cNvPr id="4" name="Slide Number Placeholder 3"/>
          <p:cNvSpPr>
            <a:spLocks noGrp="1"/>
          </p:cNvSpPr>
          <p:nvPr>
            <p:ph type="sldNum" sz="quarter" idx="12"/>
          </p:nvPr>
        </p:nvSpPr>
        <p:spPr/>
        <p:txBody>
          <a:bodyPr/>
          <a:lstStyle/>
          <a:p>
            <a:fld id="{5A2483EB-AB9C-40AC-9AA1-C2AD9590A9DB}" type="slidenum">
              <a:rPr lang="en-US" smtClean="0"/>
              <a:t>247</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569475224"/>
      </p:ext>
    </p:extLst>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676400"/>
          </a:xfrm>
        </p:spPr>
        <p:txBody>
          <a:bodyPr>
            <a:normAutofit/>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E7H14  </a:t>
            </a:r>
            <a:r>
              <a:rPr lang="en-US" dirty="0" smtClean="0">
                <a:latin typeface="Arial Black" panose="020B0A04020102020204" pitchFamily="34" charset="0"/>
              </a:rPr>
              <a:t>  What </a:t>
            </a:r>
            <a:r>
              <a:rPr lang="en-US" dirty="0">
                <a:latin typeface="Arial Black" panose="020B0A04020102020204" pitchFamily="34" charset="0"/>
              </a:rPr>
              <a:t>is a phase-locked loop circuit?</a:t>
            </a:r>
          </a:p>
        </p:txBody>
      </p:sp>
      <p:sp>
        <p:nvSpPr>
          <p:cNvPr id="3" name="Subtitle 2"/>
          <p:cNvSpPr>
            <a:spLocks noGrp="1"/>
          </p:cNvSpPr>
          <p:nvPr>
            <p:ph type="subTitle" idx="1"/>
          </p:nvPr>
        </p:nvSpPr>
        <p:spPr>
          <a:xfrm>
            <a:off x="838200" y="1905000"/>
            <a:ext cx="7391400" cy="4267200"/>
          </a:xfrm>
        </p:spPr>
        <p:txBody>
          <a:bodyPr>
            <a:normAutofit lnSpcReduction="10000"/>
          </a:bodyPr>
          <a:lstStyle/>
          <a:p>
            <a:r>
              <a:rPr lang="en-US" i="1" dirty="0"/>
              <a:t>A. An electronic servo loop consisting of a ratio detector, reactance modulator, and voltage-controlled oscillator</a:t>
            </a:r>
            <a:endParaRPr lang="en-US" dirty="0"/>
          </a:p>
          <a:p>
            <a:r>
              <a:rPr lang="en-US" i="1" dirty="0"/>
              <a:t>B. An electronic circuit also known as a </a:t>
            </a:r>
            <a:r>
              <a:rPr lang="en-US" i="1" dirty="0" err="1"/>
              <a:t>monostable</a:t>
            </a:r>
            <a:r>
              <a:rPr lang="en-US" i="1" dirty="0"/>
              <a:t> </a:t>
            </a:r>
            <a:r>
              <a:rPr lang="en-US" i="1" dirty="0" err="1"/>
              <a:t>multivibrator</a:t>
            </a:r>
            <a:endParaRPr lang="en-US" dirty="0"/>
          </a:p>
          <a:p>
            <a:r>
              <a:rPr lang="en-US" i="1" dirty="0"/>
              <a:t>C. An electronic servo loop consisting of a phase detector, a low-pass filter, a voltage-controlled oscillator, and a stable reference oscillator</a:t>
            </a:r>
            <a:endParaRPr lang="en-US" dirty="0"/>
          </a:p>
          <a:p>
            <a:r>
              <a:rPr lang="en-US" i="1" dirty="0"/>
              <a:t>D. An electronic circuit consisting of a precision push-pull amplifier with a differential input</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248</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2293639510"/>
      </p:ext>
    </p:extLst>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676400"/>
          </a:xfrm>
        </p:spPr>
        <p:txBody>
          <a:bodyPr>
            <a:normAutofit/>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E7H14  </a:t>
            </a:r>
            <a:r>
              <a:rPr lang="en-US" dirty="0" smtClean="0">
                <a:latin typeface="Arial Black" panose="020B0A04020102020204" pitchFamily="34" charset="0"/>
              </a:rPr>
              <a:t>  What </a:t>
            </a:r>
            <a:r>
              <a:rPr lang="en-US" dirty="0">
                <a:latin typeface="Arial Black" panose="020B0A04020102020204" pitchFamily="34" charset="0"/>
              </a:rPr>
              <a:t>is a phase-locked loop circuit?</a:t>
            </a:r>
          </a:p>
        </p:txBody>
      </p:sp>
      <p:sp>
        <p:nvSpPr>
          <p:cNvPr id="3" name="Subtitle 2"/>
          <p:cNvSpPr>
            <a:spLocks noGrp="1"/>
          </p:cNvSpPr>
          <p:nvPr>
            <p:ph type="subTitle" idx="1"/>
          </p:nvPr>
        </p:nvSpPr>
        <p:spPr>
          <a:xfrm>
            <a:off x="838200" y="1905000"/>
            <a:ext cx="7391400" cy="4267200"/>
          </a:xfrm>
        </p:spPr>
        <p:txBody>
          <a:bodyPr>
            <a:normAutofit lnSpcReduction="10000"/>
          </a:bodyPr>
          <a:lstStyle/>
          <a:p>
            <a:r>
              <a:rPr lang="en-US" i="1" dirty="0"/>
              <a:t>A. An electronic servo loop consisting of a ratio detector, reactance modulator, and voltage-controlled oscillator</a:t>
            </a:r>
            <a:endParaRPr lang="en-US" dirty="0"/>
          </a:p>
          <a:p>
            <a:r>
              <a:rPr lang="en-US" i="1" dirty="0"/>
              <a:t>B. An electronic circuit also known as a </a:t>
            </a:r>
            <a:r>
              <a:rPr lang="en-US" i="1" dirty="0" err="1"/>
              <a:t>monostable</a:t>
            </a:r>
            <a:r>
              <a:rPr lang="en-US" i="1" dirty="0"/>
              <a:t> </a:t>
            </a:r>
            <a:r>
              <a:rPr lang="en-US" i="1" dirty="0" err="1"/>
              <a:t>multivibrator</a:t>
            </a:r>
            <a:endParaRPr lang="en-US" dirty="0"/>
          </a:p>
          <a:p>
            <a:r>
              <a:rPr lang="en-US" sz="2800" b="1" i="1" dirty="0">
                <a:solidFill>
                  <a:srgbClr val="FFC000"/>
                </a:solidFill>
              </a:rPr>
              <a:t>C. An electronic servo loop consisting of a phase detector, a low-pass filter, a voltage-controlled oscillator, and a stable reference oscillator</a:t>
            </a:r>
            <a:endParaRPr lang="en-US" sz="2800" b="1" dirty="0">
              <a:solidFill>
                <a:srgbClr val="FFC000"/>
              </a:solidFill>
            </a:endParaRPr>
          </a:p>
          <a:p>
            <a:r>
              <a:rPr lang="en-US" i="1" dirty="0"/>
              <a:t>D. An electronic circuit consisting of a precision push-pull amplifier with a differential input</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249</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19217185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E7A10  </a:t>
            </a:r>
            <a:r>
              <a:rPr lang="en-US" dirty="0" smtClean="0">
                <a:latin typeface="Arial Black" panose="020B0A04020102020204" pitchFamily="34" charset="0"/>
              </a:rPr>
              <a:t>  What </a:t>
            </a:r>
            <a:r>
              <a:rPr lang="en-US" dirty="0">
                <a:latin typeface="Arial Black" panose="020B0A04020102020204" pitchFamily="34" charset="0"/>
              </a:rPr>
              <a:t>is a truth table? </a:t>
            </a:r>
            <a:br>
              <a:rPr lang="en-US" dirty="0">
                <a:latin typeface="Arial Black" panose="020B0A04020102020204" pitchFamily="34" charset="0"/>
              </a:rPr>
            </a:br>
            <a:endParaRPr lang="en-US" dirty="0">
              <a:latin typeface="Arial Black" panose="020B0A04020102020204" pitchFamily="34" charset="0"/>
            </a:endParaRPr>
          </a:p>
        </p:txBody>
      </p:sp>
      <p:sp>
        <p:nvSpPr>
          <p:cNvPr id="3" name="Subtitle 2"/>
          <p:cNvSpPr>
            <a:spLocks noGrp="1"/>
          </p:cNvSpPr>
          <p:nvPr>
            <p:ph type="subTitle" idx="1"/>
          </p:nvPr>
        </p:nvSpPr>
        <p:spPr>
          <a:xfrm>
            <a:off x="685800" y="1524000"/>
            <a:ext cx="7772400" cy="4648200"/>
          </a:xfrm>
        </p:spPr>
        <p:txBody>
          <a:bodyPr/>
          <a:lstStyle/>
          <a:p>
            <a:r>
              <a:rPr lang="en-US" i="1" dirty="0"/>
              <a:t>A. A table of logic symbols that indicate the high logic states of an op-amp</a:t>
            </a:r>
            <a:endParaRPr lang="en-US" dirty="0"/>
          </a:p>
          <a:p>
            <a:r>
              <a:rPr lang="en-US" i="1" dirty="0"/>
              <a:t>B. A diagram showing logic states when the digital </a:t>
            </a:r>
            <a:r>
              <a:rPr lang="en-US" i="1" dirty="0" smtClean="0"/>
              <a:t>device </a:t>
            </a:r>
            <a:r>
              <a:rPr lang="en-US" i="1" dirty="0"/>
              <a:t>output is true</a:t>
            </a:r>
            <a:endParaRPr lang="en-US" dirty="0"/>
          </a:p>
          <a:p>
            <a:r>
              <a:rPr lang="en-US" sz="2800" b="1" i="1" dirty="0">
                <a:solidFill>
                  <a:srgbClr val="FFC000"/>
                </a:solidFill>
              </a:rPr>
              <a:t>C. A list of inputs and corresponding outputs for a digital device</a:t>
            </a:r>
            <a:endParaRPr lang="en-US" sz="2800" b="1" dirty="0">
              <a:solidFill>
                <a:srgbClr val="FFC000"/>
              </a:solidFill>
            </a:endParaRPr>
          </a:p>
          <a:p>
            <a:r>
              <a:rPr lang="en-US" i="1" dirty="0"/>
              <a:t>D. A table of logic symbols that </a:t>
            </a:r>
            <a:r>
              <a:rPr lang="en-US" i="1" dirty="0" smtClean="0"/>
              <a:t>indicate the </a:t>
            </a:r>
            <a:r>
              <a:rPr lang="en-US" i="1" dirty="0"/>
              <a:t>logic states of an op-amp</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25</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455234156"/>
      </p:ext>
    </p:extLst>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E7H15  </a:t>
            </a:r>
            <a:r>
              <a:rPr lang="en-US" dirty="0" smtClean="0">
                <a:latin typeface="Arial Black" panose="020B0A04020102020204" pitchFamily="34" charset="0"/>
              </a:rPr>
              <a:t>  Which </a:t>
            </a:r>
            <a:r>
              <a:rPr lang="en-US" dirty="0">
                <a:latin typeface="Arial Black" panose="020B0A04020102020204" pitchFamily="34" charset="0"/>
              </a:rPr>
              <a:t>of these functions can be performed by a phase-locked loop?</a:t>
            </a:r>
          </a:p>
        </p:txBody>
      </p:sp>
      <p:sp>
        <p:nvSpPr>
          <p:cNvPr id="3" name="Subtitle 2"/>
          <p:cNvSpPr>
            <a:spLocks noGrp="1"/>
          </p:cNvSpPr>
          <p:nvPr>
            <p:ph type="subTitle" idx="1"/>
          </p:nvPr>
        </p:nvSpPr>
        <p:spPr>
          <a:xfrm>
            <a:off x="990600" y="1981200"/>
            <a:ext cx="6934200" cy="4191000"/>
          </a:xfrm>
        </p:spPr>
        <p:txBody>
          <a:bodyPr/>
          <a:lstStyle/>
          <a:p>
            <a:r>
              <a:rPr lang="en-US" i="1" dirty="0"/>
              <a:t>A. Wide-band AF and RF power amplification</a:t>
            </a:r>
            <a:endParaRPr lang="en-US" dirty="0"/>
          </a:p>
          <a:p>
            <a:r>
              <a:rPr lang="en-US" i="1" dirty="0"/>
              <a:t>B. Comparison of two digital input signals, digital pulse counter</a:t>
            </a:r>
            <a:endParaRPr lang="en-US" dirty="0"/>
          </a:p>
          <a:p>
            <a:r>
              <a:rPr lang="en-US" i="1" dirty="0"/>
              <a:t>C. Photovoltaic conversion, optical coupling</a:t>
            </a:r>
            <a:endParaRPr lang="en-US" dirty="0"/>
          </a:p>
          <a:p>
            <a:r>
              <a:rPr lang="en-US" i="1" dirty="0"/>
              <a:t>D. Frequency synthesis, FM demodulation</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250</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2099341828"/>
      </p:ext>
    </p:extLst>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E7H15  </a:t>
            </a:r>
            <a:r>
              <a:rPr lang="en-US" dirty="0" smtClean="0">
                <a:latin typeface="Arial Black" panose="020B0A04020102020204" pitchFamily="34" charset="0"/>
              </a:rPr>
              <a:t>  Which </a:t>
            </a:r>
            <a:r>
              <a:rPr lang="en-US" dirty="0">
                <a:latin typeface="Arial Black" panose="020B0A04020102020204" pitchFamily="34" charset="0"/>
              </a:rPr>
              <a:t>of these functions can be performed by a phase-locked loop?</a:t>
            </a:r>
          </a:p>
        </p:txBody>
      </p:sp>
      <p:sp>
        <p:nvSpPr>
          <p:cNvPr id="3" name="Subtitle 2"/>
          <p:cNvSpPr>
            <a:spLocks noGrp="1"/>
          </p:cNvSpPr>
          <p:nvPr>
            <p:ph type="subTitle" idx="1"/>
          </p:nvPr>
        </p:nvSpPr>
        <p:spPr>
          <a:xfrm>
            <a:off x="990600" y="1981200"/>
            <a:ext cx="6934200" cy="4191000"/>
          </a:xfrm>
        </p:spPr>
        <p:txBody>
          <a:bodyPr/>
          <a:lstStyle/>
          <a:p>
            <a:r>
              <a:rPr lang="en-US" i="1" dirty="0"/>
              <a:t>A. Wide-band AF and RF power amplification</a:t>
            </a:r>
            <a:endParaRPr lang="en-US" dirty="0"/>
          </a:p>
          <a:p>
            <a:r>
              <a:rPr lang="en-US" i="1" dirty="0"/>
              <a:t>B. Comparison of two digital input signals, digital pulse counter</a:t>
            </a:r>
            <a:endParaRPr lang="en-US" dirty="0"/>
          </a:p>
          <a:p>
            <a:r>
              <a:rPr lang="en-US" i="1" dirty="0"/>
              <a:t>C. Photovoltaic conversion, optical coupling</a:t>
            </a:r>
            <a:endParaRPr lang="en-US" dirty="0"/>
          </a:p>
          <a:p>
            <a:r>
              <a:rPr lang="en-US" sz="2800" b="1" i="1" dirty="0">
                <a:solidFill>
                  <a:srgbClr val="FFC000"/>
                </a:solidFill>
              </a:rPr>
              <a:t>D. Frequency synthesis, FM demodulation</a:t>
            </a:r>
            <a:endParaRPr lang="en-US" sz="2800" b="1" dirty="0">
              <a:solidFill>
                <a:srgbClr val="FFC000"/>
              </a:solidFill>
            </a:endParaRPr>
          </a:p>
        </p:txBody>
      </p:sp>
      <p:sp>
        <p:nvSpPr>
          <p:cNvPr id="4" name="Slide Number Placeholder 3"/>
          <p:cNvSpPr>
            <a:spLocks noGrp="1"/>
          </p:cNvSpPr>
          <p:nvPr>
            <p:ph type="sldNum" sz="quarter" idx="12"/>
          </p:nvPr>
        </p:nvSpPr>
        <p:spPr/>
        <p:txBody>
          <a:bodyPr/>
          <a:lstStyle/>
          <a:p>
            <a:fld id="{5A2483EB-AB9C-40AC-9AA1-C2AD9590A9DB}" type="slidenum">
              <a:rPr lang="en-US" smtClean="0"/>
              <a:t>251</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4196416981"/>
      </p:ext>
    </p:extLst>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3657600"/>
          </a:xfrm>
        </p:spPr>
        <p:txBody>
          <a:bodyPr/>
          <a:lstStyle/>
          <a:p>
            <a:r>
              <a:rPr lang="en-US" dirty="0" smtClean="0">
                <a:latin typeface="Arial Black" panose="020B0A04020102020204" pitchFamily="34" charset="0"/>
              </a:rPr>
              <a:t>End of</a:t>
            </a:r>
            <a:br>
              <a:rPr lang="en-US" dirty="0" smtClean="0">
                <a:latin typeface="Arial Black" panose="020B0A04020102020204" pitchFamily="34" charset="0"/>
              </a:rPr>
            </a:br>
            <a:r>
              <a:rPr lang="en-US" dirty="0" smtClean="0">
                <a:latin typeface="Arial Black" panose="020B0A04020102020204" pitchFamily="34" charset="0"/>
              </a:rPr>
              <a:t>SUBELEMENT </a:t>
            </a:r>
            <a:r>
              <a:rPr lang="en-US" dirty="0">
                <a:latin typeface="Arial Black" panose="020B0A04020102020204" pitchFamily="34" charset="0"/>
              </a:rPr>
              <a:t>E7 </a:t>
            </a:r>
          </a:p>
        </p:txBody>
      </p:sp>
      <p:sp>
        <p:nvSpPr>
          <p:cNvPr id="3" name="Subtitle 2"/>
          <p:cNvSpPr>
            <a:spLocks noGrp="1"/>
          </p:cNvSpPr>
          <p:nvPr>
            <p:ph type="subTitle" idx="1"/>
          </p:nvPr>
        </p:nvSpPr>
        <p:spPr>
          <a:xfrm>
            <a:off x="1371600" y="4038600"/>
            <a:ext cx="6400800" cy="2133600"/>
          </a:xfrm>
        </p:spPr>
        <p:txBody>
          <a:bodyPr/>
          <a:lstStyle/>
          <a:p>
            <a:pPr algn="ctr"/>
            <a:r>
              <a:rPr lang="en-US" dirty="0"/>
              <a:t>PRACTICAL CIRCUITS </a:t>
            </a:r>
            <a:endParaRPr lang="en-US" dirty="0" smtClean="0"/>
          </a:p>
          <a:p>
            <a:pPr algn="ctr"/>
            <a:endParaRPr lang="en-US" dirty="0" smtClean="0"/>
          </a:p>
        </p:txBody>
      </p:sp>
      <p:sp>
        <p:nvSpPr>
          <p:cNvPr id="4" name="Footer Placeholder 3"/>
          <p:cNvSpPr>
            <a:spLocks noGrp="1"/>
          </p:cNvSpPr>
          <p:nvPr>
            <p:ph type="ftr" sz="quarter" idx="13"/>
          </p:nvPr>
        </p:nvSpPr>
        <p:spPr/>
        <p:txBody>
          <a:bodyPr/>
          <a:lstStyle/>
          <a:p>
            <a:r>
              <a:rPr lang="en-US" smtClean="0"/>
              <a:t>Practical Circuits</a:t>
            </a:r>
            <a:endParaRPr lang="en-US"/>
          </a:p>
        </p:txBody>
      </p:sp>
      <p:sp>
        <p:nvSpPr>
          <p:cNvPr id="5" name="Slide Number Placeholder 4"/>
          <p:cNvSpPr>
            <a:spLocks noGrp="1"/>
          </p:cNvSpPr>
          <p:nvPr>
            <p:ph type="sldNum" sz="quarter" idx="12"/>
          </p:nvPr>
        </p:nvSpPr>
        <p:spPr/>
        <p:txBody>
          <a:bodyPr/>
          <a:lstStyle/>
          <a:p>
            <a:fld id="{5A2483EB-AB9C-40AC-9AA1-C2AD9590A9DB}" type="slidenum">
              <a:rPr lang="en-US" smtClean="0"/>
              <a:t>252</a:t>
            </a:fld>
            <a:endParaRPr lang="en-US"/>
          </a:p>
        </p:txBody>
      </p:sp>
    </p:spTree>
    <p:extLst>
      <p:ext uri="{BB962C8B-B14F-4D97-AF65-F5344CB8AC3E}">
        <p14:creationId xmlns:p14="http://schemas.microsoft.com/office/powerpoint/2010/main" val="5216470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E7A11    What type of logic defines </a:t>
            </a:r>
            <a:r>
              <a:rPr lang="en-US" dirty="0">
                <a:latin typeface="Arial Black" panose="020B0A04020102020204" pitchFamily="34" charset="0"/>
              </a:rPr>
              <a:t>"1" as a high voltage?</a:t>
            </a:r>
            <a:br>
              <a:rPr lang="en-US" dirty="0">
                <a:latin typeface="Arial Black" panose="020B0A04020102020204" pitchFamily="34" charset="0"/>
              </a:rPr>
            </a:br>
            <a:endParaRPr lang="en-US" dirty="0">
              <a:latin typeface="Arial Black" panose="020B0A04020102020204" pitchFamily="34" charset="0"/>
            </a:endParaRPr>
          </a:p>
        </p:txBody>
      </p:sp>
      <p:sp>
        <p:nvSpPr>
          <p:cNvPr id="3" name="Subtitle 2"/>
          <p:cNvSpPr>
            <a:spLocks noGrp="1"/>
          </p:cNvSpPr>
          <p:nvPr>
            <p:ph type="subTitle" idx="1"/>
          </p:nvPr>
        </p:nvSpPr>
        <p:spPr>
          <a:xfrm>
            <a:off x="1371600" y="2057400"/>
            <a:ext cx="6400800" cy="3657600"/>
          </a:xfrm>
        </p:spPr>
        <p:txBody>
          <a:bodyPr/>
          <a:lstStyle/>
          <a:p>
            <a:r>
              <a:rPr lang="en-US" i="1" dirty="0"/>
              <a:t>A. Reverse Logic</a:t>
            </a:r>
            <a:endParaRPr lang="en-US" dirty="0"/>
          </a:p>
          <a:p>
            <a:r>
              <a:rPr lang="en-US" i="1" dirty="0"/>
              <a:t>B. Assertive Logic</a:t>
            </a:r>
            <a:endParaRPr lang="en-US" dirty="0"/>
          </a:p>
          <a:p>
            <a:r>
              <a:rPr lang="en-US" i="1" dirty="0"/>
              <a:t>C. Negative logic</a:t>
            </a:r>
            <a:endParaRPr lang="en-US" dirty="0"/>
          </a:p>
          <a:p>
            <a:r>
              <a:rPr lang="en-US" i="1" dirty="0"/>
              <a:t>D. Positive Logic</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26</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22337372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latin typeface="Arial Black" panose="020B0A04020102020204" pitchFamily="34" charset="0"/>
              </a:rPr>
              <a:t> </a:t>
            </a:r>
            <a:br>
              <a:rPr lang="en-US" dirty="0" smtClean="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E7A11    What type of logic defines "1" as a high voltage?</a:t>
            </a:r>
            <a:br>
              <a:rPr lang="en-US" dirty="0" smtClean="0">
                <a:latin typeface="Arial Black" panose="020B0A04020102020204" pitchFamily="34" charset="0"/>
              </a:rPr>
            </a:br>
            <a:endParaRPr lang="en-US" dirty="0">
              <a:latin typeface="Arial Black" panose="020B0A04020102020204" pitchFamily="34" charset="0"/>
            </a:endParaRPr>
          </a:p>
        </p:txBody>
      </p:sp>
      <p:sp>
        <p:nvSpPr>
          <p:cNvPr id="3" name="Subtitle 2"/>
          <p:cNvSpPr>
            <a:spLocks noGrp="1"/>
          </p:cNvSpPr>
          <p:nvPr>
            <p:ph type="subTitle" idx="1"/>
          </p:nvPr>
        </p:nvSpPr>
        <p:spPr>
          <a:xfrm>
            <a:off x="1371600" y="2057400"/>
            <a:ext cx="6400800" cy="3657600"/>
          </a:xfrm>
        </p:spPr>
        <p:txBody>
          <a:bodyPr/>
          <a:lstStyle/>
          <a:p>
            <a:r>
              <a:rPr lang="en-US" i="1" dirty="0"/>
              <a:t>A. Reverse Logic</a:t>
            </a:r>
            <a:endParaRPr lang="en-US" dirty="0"/>
          </a:p>
          <a:p>
            <a:r>
              <a:rPr lang="en-US" i="1" dirty="0"/>
              <a:t>B. Assertive Logic</a:t>
            </a:r>
            <a:endParaRPr lang="en-US" dirty="0"/>
          </a:p>
          <a:p>
            <a:r>
              <a:rPr lang="en-US" i="1" dirty="0"/>
              <a:t>C. Negative logic</a:t>
            </a:r>
            <a:endParaRPr lang="en-US" dirty="0"/>
          </a:p>
          <a:p>
            <a:r>
              <a:rPr lang="en-US" sz="2800" b="1" i="1" dirty="0">
                <a:solidFill>
                  <a:srgbClr val="FFC000"/>
                </a:solidFill>
              </a:rPr>
              <a:t>D. Positive Logic</a:t>
            </a:r>
            <a:endParaRPr lang="en-US" sz="2800" b="1" dirty="0">
              <a:solidFill>
                <a:srgbClr val="FFC000"/>
              </a:solidFill>
            </a:endParaRPr>
          </a:p>
        </p:txBody>
      </p:sp>
      <p:sp>
        <p:nvSpPr>
          <p:cNvPr id="4" name="Slide Number Placeholder 3"/>
          <p:cNvSpPr>
            <a:spLocks noGrp="1"/>
          </p:cNvSpPr>
          <p:nvPr>
            <p:ph type="sldNum" sz="quarter" idx="12"/>
          </p:nvPr>
        </p:nvSpPr>
        <p:spPr/>
        <p:txBody>
          <a:bodyPr/>
          <a:lstStyle/>
          <a:p>
            <a:fld id="{5A2483EB-AB9C-40AC-9AA1-C2AD9590A9DB}" type="slidenum">
              <a:rPr lang="en-US" smtClean="0"/>
              <a:t>27</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16305744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E7A12    What type of logic defines "0</a:t>
            </a:r>
            <a:r>
              <a:rPr lang="en-US" dirty="0">
                <a:latin typeface="Arial Black" panose="020B0A04020102020204" pitchFamily="34" charset="0"/>
              </a:rPr>
              <a:t>" as a high voltage?</a:t>
            </a:r>
          </a:p>
        </p:txBody>
      </p:sp>
      <p:sp>
        <p:nvSpPr>
          <p:cNvPr id="3" name="Subtitle 2"/>
          <p:cNvSpPr>
            <a:spLocks noGrp="1"/>
          </p:cNvSpPr>
          <p:nvPr>
            <p:ph type="subTitle" idx="1"/>
          </p:nvPr>
        </p:nvSpPr>
        <p:spPr/>
        <p:txBody>
          <a:bodyPr/>
          <a:lstStyle/>
          <a:p>
            <a:r>
              <a:rPr lang="en-US" i="1" dirty="0"/>
              <a:t>A. Reverse Logic</a:t>
            </a:r>
            <a:endParaRPr lang="en-US" dirty="0"/>
          </a:p>
          <a:p>
            <a:r>
              <a:rPr lang="en-US" i="1" dirty="0"/>
              <a:t>B. Assertive Logic</a:t>
            </a:r>
            <a:endParaRPr lang="en-US" dirty="0"/>
          </a:p>
          <a:p>
            <a:r>
              <a:rPr lang="en-US" i="1" dirty="0"/>
              <a:t>C. Negative logic</a:t>
            </a:r>
            <a:endParaRPr lang="en-US" dirty="0"/>
          </a:p>
          <a:p>
            <a:r>
              <a:rPr lang="en-US" i="1" dirty="0"/>
              <a:t>D. Positive Logic</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28</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42175152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E7A12    </a:t>
            </a:r>
            <a:r>
              <a:rPr lang="en-US" dirty="0">
                <a:latin typeface="Arial Black" panose="020B0A04020102020204" pitchFamily="34" charset="0"/>
              </a:rPr>
              <a:t>What type of logic defines "0" as a high voltage?</a:t>
            </a:r>
            <a:endParaRPr lang="en-US" dirty="0"/>
          </a:p>
        </p:txBody>
      </p:sp>
      <p:sp>
        <p:nvSpPr>
          <p:cNvPr id="3" name="Subtitle 2"/>
          <p:cNvSpPr>
            <a:spLocks noGrp="1"/>
          </p:cNvSpPr>
          <p:nvPr>
            <p:ph type="subTitle" idx="1"/>
          </p:nvPr>
        </p:nvSpPr>
        <p:spPr/>
        <p:txBody>
          <a:bodyPr/>
          <a:lstStyle/>
          <a:p>
            <a:r>
              <a:rPr lang="en-US" i="1" dirty="0"/>
              <a:t>A. Reverse Logic</a:t>
            </a:r>
            <a:endParaRPr lang="en-US" dirty="0"/>
          </a:p>
          <a:p>
            <a:r>
              <a:rPr lang="en-US" i="1" dirty="0"/>
              <a:t>B. Assertive Logic</a:t>
            </a:r>
            <a:endParaRPr lang="en-US" dirty="0"/>
          </a:p>
          <a:p>
            <a:r>
              <a:rPr lang="en-US" sz="2800" b="1" i="1" dirty="0">
                <a:solidFill>
                  <a:srgbClr val="FFC000"/>
                </a:solidFill>
              </a:rPr>
              <a:t>C. Negative logic</a:t>
            </a:r>
            <a:endParaRPr lang="en-US" sz="2800" b="1" dirty="0">
              <a:solidFill>
                <a:srgbClr val="FFC000"/>
              </a:solidFill>
            </a:endParaRPr>
          </a:p>
          <a:p>
            <a:r>
              <a:rPr lang="en-US" i="1" dirty="0"/>
              <a:t>D. Positive Logic</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29</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33077459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dirty="0" smtClean="0"/>
              <a:t>Logic Symbols </a:t>
            </a:r>
            <a:endParaRPr lang="en-US" sz="4400" dirty="0"/>
          </a:p>
        </p:txBody>
      </p:sp>
      <p:sp>
        <p:nvSpPr>
          <p:cNvPr id="4" name="Slide Number Placeholder 3"/>
          <p:cNvSpPr>
            <a:spLocks noGrp="1"/>
          </p:cNvSpPr>
          <p:nvPr>
            <p:ph type="sldNum" sz="quarter" idx="12"/>
          </p:nvPr>
        </p:nvSpPr>
        <p:spPr/>
        <p:txBody>
          <a:bodyPr/>
          <a:lstStyle/>
          <a:p>
            <a:fld id="{5A2483EB-AB9C-40AC-9AA1-C2AD9590A9DB}" type="slidenum">
              <a:rPr lang="en-US" smtClean="0"/>
              <a:t>3</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pic>
        <p:nvPicPr>
          <p:cNvPr id="6" name="Picture 5" descr="2012-2016 Extra Class Diagrams.pdf - Adobe Reader"/>
          <p:cNvPicPr>
            <a:picLocks noChangeAspect="1"/>
          </p:cNvPicPr>
          <p:nvPr/>
        </p:nvPicPr>
        <p:blipFill rotWithShape="1">
          <a:blip r:embed="rId2">
            <a:extLst>
              <a:ext uri="{28A0092B-C50C-407E-A947-70E740481C1C}">
                <a14:useLocalDpi xmlns:a14="http://schemas.microsoft.com/office/drawing/2010/main" val="0"/>
              </a:ext>
            </a:extLst>
          </a:blip>
          <a:srcRect l="9412" t="22784" r="47843" b="27682"/>
          <a:stretch/>
        </p:blipFill>
        <p:spPr>
          <a:xfrm>
            <a:off x="2133598" y="1524000"/>
            <a:ext cx="5180565" cy="4206240"/>
          </a:xfrm>
          <a:prstGeom prst="rect">
            <a:avLst/>
          </a:prstGeom>
        </p:spPr>
      </p:pic>
      <p:sp>
        <p:nvSpPr>
          <p:cNvPr id="8" name="TextBox 7"/>
          <p:cNvSpPr txBox="1"/>
          <p:nvPr/>
        </p:nvSpPr>
        <p:spPr>
          <a:xfrm>
            <a:off x="2133600" y="5867400"/>
            <a:ext cx="5637763" cy="461665"/>
          </a:xfrm>
          <a:prstGeom prst="rect">
            <a:avLst/>
          </a:prstGeom>
          <a:noFill/>
        </p:spPr>
        <p:txBody>
          <a:bodyPr wrap="square" rtlCol="0">
            <a:spAutoFit/>
          </a:bodyPr>
          <a:lstStyle/>
          <a:p>
            <a:r>
              <a:rPr lang="en-US" sz="2400" dirty="0" smtClean="0">
                <a:solidFill>
                  <a:schemeClr val="bg1"/>
                </a:solidFill>
              </a:rPr>
              <a:t>Symbol 6 is an Operational Amp.  (OP)</a:t>
            </a:r>
            <a:endParaRPr lang="en-US" sz="2400" dirty="0">
              <a:solidFill>
                <a:schemeClr val="bg1"/>
              </a:solidFill>
            </a:endParaRPr>
          </a:p>
        </p:txBody>
      </p:sp>
    </p:spTree>
    <p:extLst>
      <p:ext uri="{BB962C8B-B14F-4D97-AF65-F5344CB8AC3E}">
        <p14:creationId xmlns:p14="http://schemas.microsoft.com/office/powerpoint/2010/main" val="16760672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Arial Black" panose="020B0A04020102020204" pitchFamily="34" charset="0"/>
              </a:rPr>
              <a:t>E7B Amplifiers</a:t>
            </a:r>
          </a:p>
        </p:txBody>
      </p:sp>
      <p:sp>
        <p:nvSpPr>
          <p:cNvPr id="3" name="Subtitle 2"/>
          <p:cNvSpPr>
            <a:spLocks noGrp="1"/>
          </p:cNvSpPr>
          <p:nvPr>
            <p:ph type="subTitle" idx="1"/>
          </p:nvPr>
        </p:nvSpPr>
        <p:spPr/>
        <p:txBody>
          <a:bodyPr/>
          <a:lstStyle/>
          <a:p>
            <a:pPr algn="ctr"/>
            <a:r>
              <a:rPr lang="en-US" dirty="0"/>
              <a:t>Class of operation; vacuum tube and solid-state circuits; distortion and intermodulation; spurious and parasitic suppression; microwave </a:t>
            </a:r>
            <a:r>
              <a:rPr lang="en-US" dirty="0" smtClean="0"/>
              <a:t>amplifiers; switching type amplifiers</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30</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590415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E7B01  </a:t>
            </a:r>
            <a:r>
              <a:rPr lang="en-US" dirty="0" smtClean="0">
                <a:latin typeface="Arial Black" panose="020B0A04020102020204" pitchFamily="34" charset="0"/>
              </a:rPr>
              <a:t>  For </a:t>
            </a:r>
            <a:r>
              <a:rPr lang="en-US" dirty="0">
                <a:latin typeface="Arial Black" panose="020B0A04020102020204" pitchFamily="34" charset="0"/>
              </a:rPr>
              <a:t>what portion of a signal cycle does a Class AB amplifier operate?</a:t>
            </a:r>
          </a:p>
        </p:txBody>
      </p:sp>
      <p:sp>
        <p:nvSpPr>
          <p:cNvPr id="3" name="Subtitle 2"/>
          <p:cNvSpPr>
            <a:spLocks noGrp="1"/>
          </p:cNvSpPr>
          <p:nvPr>
            <p:ph type="subTitle" idx="1"/>
          </p:nvPr>
        </p:nvSpPr>
        <p:spPr>
          <a:xfrm>
            <a:off x="1066800" y="1981200"/>
            <a:ext cx="6705600" cy="4191000"/>
          </a:xfrm>
        </p:spPr>
        <p:txBody>
          <a:bodyPr/>
          <a:lstStyle/>
          <a:p>
            <a:r>
              <a:rPr lang="en-US" i="1" dirty="0"/>
              <a:t>A. More than 180 degrees but less than 360 degrees</a:t>
            </a:r>
            <a:endParaRPr lang="en-US" dirty="0"/>
          </a:p>
          <a:p>
            <a:r>
              <a:rPr lang="en-US" i="1" dirty="0"/>
              <a:t>B. Exactly 180 degrees</a:t>
            </a:r>
            <a:endParaRPr lang="en-US" dirty="0"/>
          </a:p>
          <a:p>
            <a:r>
              <a:rPr lang="en-US" i="1" dirty="0"/>
              <a:t>C. The entire cycle</a:t>
            </a:r>
            <a:endParaRPr lang="en-US" dirty="0"/>
          </a:p>
          <a:p>
            <a:r>
              <a:rPr lang="en-US" i="1" dirty="0"/>
              <a:t>D. Less than 180 degrees</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31</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6752267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E7B01  </a:t>
            </a:r>
            <a:r>
              <a:rPr lang="en-US" dirty="0" smtClean="0">
                <a:latin typeface="Arial Black" panose="020B0A04020102020204" pitchFamily="34" charset="0"/>
              </a:rPr>
              <a:t>  For </a:t>
            </a:r>
            <a:r>
              <a:rPr lang="en-US" dirty="0">
                <a:latin typeface="Arial Black" panose="020B0A04020102020204" pitchFamily="34" charset="0"/>
              </a:rPr>
              <a:t>what portion of a signal cycle does a Class AB amplifier operate?</a:t>
            </a:r>
          </a:p>
        </p:txBody>
      </p:sp>
      <p:sp>
        <p:nvSpPr>
          <p:cNvPr id="3" name="Subtitle 2"/>
          <p:cNvSpPr>
            <a:spLocks noGrp="1"/>
          </p:cNvSpPr>
          <p:nvPr>
            <p:ph type="subTitle" idx="1"/>
          </p:nvPr>
        </p:nvSpPr>
        <p:spPr>
          <a:xfrm>
            <a:off x="1066800" y="1981200"/>
            <a:ext cx="6705600" cy="4191000"/>
          </a:xfrm>
        </p:spPr>
        <p:txBody>
          <a:bodyPr/>
          <a:lstStyle/>
          <a:p>
            <a:r>
              <a:rPr lang="en-US" sz="2800" b="1" i="1" dirty="0">
                <a:solidFill>
                  <a:srgbClr val="FFC000"/>
                </a:solidFill>
              </a:rPr>
              <a:t>A. More than 180 degrees but less than 360 degrees</a:t>
            </a:r>
            <a:endParaRPr lang="en-US" sz="2800" b="1" dirty="0">
              <a:solidFill>
                <a:srgbClr val="FFC000"/>
              </a:solidFill>
            </a:endParaRPr>
          </a:p>
          <a:p>
            <a:r>
              <a:rPr lang="en-US" i="1" dirty="0"/>
              <a:t>B. Exactly 180 degrees</a:t>
            </a:r>
            <a:endParaRPr lang="en-US" dirty="0"/>
          </a:p>
          <a:p>
            <a:r>
              <a:rPr lang="en-US" i="1" dirty="0"/>
              <a:t>C. The entire cycle</a:t>
            </a:r>
            <a:endParaRPr lang="en-US" dirty="0"/>
          </a:p>
          <a:p>
            <a:r>
              <a:rPr lang="en-US" i="1" dirty="0"/>
              <a:t>D. Less than 180 degrees</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32</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4293370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E7B02  </a:t>
            </a:r>
            <a:r>
              <a:rPr lang="en-US" dirty="0" smtClean="0">
                <a:latin typeface="Arial Black" panose="020B0A04020102020204" pitchFamily="34" charset="0"/>
              </a:rPr>
              <a:t>  What </a:t>
            </a:r>
            <a:r>
              <a:rPr lang="en-US" dirty="0">
                <a:latin typeface="Arial Black" panose="020B0A04020102020204" pitchFamily="34" charset="0"/>
              </a:rPr>
              <a:t>is a Class D amplifier?</a:t>
            </a:r>
          </a:p>
        </p:txBody>
      </p:sp>
      <p:sp>
        <p:nvSpPr>
          <p:cNvPr id="3" name="Subtitle 2"/>
          <p:cNvSpPr>
            <a:spLocks noGrp="1"/>
          </p:cNvSpPr>
          <p:nvPr>
            <p:ph type="subTitle" idx="1"/>
          </p:nvPr>
        </p:nvSpPr>
        <p:spPr>
          <a:xfrm>
            <a:off x="685800" y="1752600"/>
            <a:ext cx="7848600" cy="4419600"/>
          </a:xfrm>
        </p:spPr>
        <p:txBody>
          <a:bodyPr/>
          <a:lstStyle/>
          <a:p>
            <a:r>
              <a:rPr lang="en-US" i="1" dirty="0"/>
              <a:t>A. A type of amplifier that uses switching technology to achieve high efficiency</a:t>
            </a:r>
            <a:endParaRPr lang="en-US" dirty="0"/>
          </a:p>
          <a:p>
            <a:r>
              <a:rPr lang="en-US" i="1" dirty="0"/>
              <a:t>B. A low power amplifier </a:t>
            </a:r>
            <a:r>
              <a:rPr lang="en-US" i="1" dirty="0" smtClean="0"/>
              <a:t>that uses </a:t>
            </a:r>
            <a:r>
              <a:rPr lang="en-US" i="1" dirty="0"/>
              <a:t>a differential amplifier for improved linearity</a:t>
            </a:r>
            <a:endParaRPr lang="en-US" dirty="0"/>
          </a:p>
          <a:p>
            <a:r>
              <a:rPr lang="en-US" i="1" dirty="0"/>
              <a:t>C. An amplifier </a:t>
            </a:r>
            <a:r>
              <a:rPr lang="en-US" i="1" dirty="0" smtClean="0"/>
              <a:t>that uses </a:t>
            </a:r>
            <a:r>
              <a:rPr lang="en-US" i="1" dirty="0"/>
              <a:t>drift-mode FETs for high efficiency</a:t>
            </a:r>
            <a:endParaRPr lang="en-US" dirty="0"/>
          </a:p>
          <a:p>
            <a:r>
              <a:rPr lang="en-US" i="1" dirty="0"/>
              <a:t>D. A frequency doubling amplifier</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33</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27752853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E7B02  </a:t>
            </a:r>
            <a:r>
              <a:rPr lang="en-US" dirty="0" smtClean="0">
                <a:latin typeface="Arial Black" panose="020B0A04020102020204" pitchFamily="34" charset="0"/>
              </a:rPr>
              <a:t>  What </a:t>
            </a:r>
            <a:r>
              <a:rPr lang="en-US" dirty="0">
                <a:latin typeface="Arial Black" panose="020B0A04020102020204" pitchFamily="34" charset="0"/>
              </a:rPr>
              <a:t>is a Class D amplifier?</a:t>
            </a:r>
          </a:p>
        </p:txBody>
      </p:sp>
      <p:sp>
        <p:nvSpPr>
          <p:cNvPr id="3" name="Subtitle 2"/>
          <p:cNvSpPr>
            <a:spLocks noGrp="1"/>
          </p:cNvSpPr>
          <p:nvPr>
            <p:ph type="subTitle" idx="1"/>
          </p:nvPr>
        </p:nvSpPr>
        <p:spPr>
          <a:xfrm>
            <a:off x="685800" y="1752600"/>
            <a:ext cx="7848600" cy="4419600"/>
          </a:xfrm>
        </p:spPr>
        <p:txBody>
          <a:bodyPr/>
          <a:lstStyle/>
          <a:p>
            <a:r>
              <a:rPr lang="en-US" sz="2800" b="1" i="1" dirty="0">
                <a:solidFill>
                  <a:srgbClr val="FFC000"/>
                </a:solidFill>
              </a:rPr>
              <a:t>A. A type of amplifier that uses switching technology to achieve high efficiency</a:t>
            </a:r>
            <a:endParaRPr lang="en-US" sz="2800" b="1" dirty="0">
              <a:solidFill>
                <a:srgbClr val="FFC000"/>
              </a:solidFill>
            </a:endParaRPr>
          </a:p>
          <a:p>
            <a:r>
              <a:rPr lang="en-US" i="1" dirty="0"/>
              <a:t>B. A low power amplifier </a:t>
            </a:r>
            <a:r>
              <a:rPr lang="en-US" i="1" dirty="0" smtClean="0"/>
              <a:t>that uses </a:t>
            </a:r>
            <a:r>
              <a:rPr lang="en-US" i="1" dirty="0"/>
              <a:t>a differential amplifier for improved linearity</a:t>
            </a:r>
            <a:endParaRPr lang="en-US" dirty="0"/>
          </a:p>
          <a:p>
            <a:r>
              <a:rPr lang="en-US" i="1" dirty="0"/>
              <a:t>C. An amplifier </a:t>
            </a:r>
            <a:r>
              <a:rPr lang="en-US" i="1" dirty="0" smtClean="0"/>
              <a:t>that uses </a:t>
            </a:r>
            <a:r>
              <a:rPr lang="en-US" i="1" dirty="0"/>
              <a:t>drift-mode FETs for high efficiency</a:t>
            </a:r>
            <a:endParaRPr lang="en-US" dirty="0"/>
          </a:p>
          <a:p>
            <a:r>
              <a:rPr lang="en-US" i="1" dirty="0"/>
              <a:t>D. A frequency doubling amplifier</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34</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21148937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E7B03    Which </a:t>
            </a:r>
            <a:r>
              <a:rPr lang="en-US" dirty="0">
                <a:latin typeface="Arial Black" panose="020B0A04020102020204" pitchFamily="34" charset="0"/>
              </a:rPr>
              <a:t>of the </a:t>
            </a:r>
            <a:r>
              <a:rPr lang="en-US" dirty="0" smtClean="0">
                <a:latin typeface="Arial Black" panose="020B0A04020102020204" pitchFamily="34" charset="0"/>
              </a:rPr>
              <a:t>following components form </a:t>
            </a:r>
            <a:r>
              <a:rPr lang="en-US" dirty="0">
                <a:latin typeface="Arial Black" panose="020B0A04020102020204" pitchFamily="34" charset="0"/>
              </a:rPr>
              <a:t>the output of a class D amplifier circuit?</a:t>
            </a:r>
            <a:br>
              <a:rPr lang="en-US" dirty="0">
                <a:latin typeface="Arial Black" panose="020B0A04020102020204" pitchFamily="34" charset="0"/>
              </a:rPr>
            </a:br>
            <a:endParaRPr lang="en-US" dirty="0">
              <a:latin typeface="Arial Black" panose="020B0A04020102020204" pitchFamily="34" charset="0"/>
            </a:endParaRPr>
          </a:p>
        </p:txBody>
      </p:sp>
      <p:sp>
        <p:nvSpPr>
          <p:cNvPr id="3" name="Subtitle 2"/>
          <p:cNvSpPr>
            <a:spLocks noGrp="1"/>
          </p:cNvSpPr>
          <p:nvPr>
            <p:ph type="subTitle" idx="1"/>
          </p:nvPr>
        </p:nvSpPr>
        <p:spPr>
          <a:xfrm>
            <a:off x="1143000" y="1905000"/>
            <a:ext cx="6629400" cy="4267200"/>
          </a:xfrm>
        </p:spPr>
        <p:txBody>
          <a:bodyPr/>
          <a:lstStyle/>
          <a:p>
            <a:r>
              <a:rPr lang="en-US" i="1" dirty="0"/>
              <a:t>A. A low-pass filter to remove switching signal components</a:t>
            </a:r>
            <a:endParaRPr lang="en-US" dirty="0"/>
          </a:p>
          <a:p>
            <a:r>
              <a:rPr lang="en-US" i="1" dirty="0"/>
              <a:t>B. A high-pass filter to compensate for low gain at low frequencies</a:t>
            </a:r>
            <a:endParaRPr lang="en-US" dirty="0"/>
          </a:p>
          <a:p>
            <a:r>
              <a:rPr lang="en-US" i="1" dirty="0"/>
              <a:t>C. A matched load resistor to prevent damage by switching transients</a:t>
            </a:r>
            <a:endParaRPr lang="en-US" dirty="0"/>
          </a:p>
          <a:p>
            <a:r>
              <a:rPr lang="en-US" i="1" dirty="0"/>
              <a:t>D. A </a:t>
            </a:r>
            <a:r>
              <a:rPr lang="en-US" i="1" dirty="0" smtClean="0"/>
              <a:t>temperature-compensating </a:t>
            </a:r>
            <a:r>
              <a:rPr lang="en-US" i="1" dirty="0"/>
              <a:t>load resistor to improve linearity </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35</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17295924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E7B03    Which </a:t>
            </a:r>
            <a:r>
              <a:rPr lang="en-US" dirty="0">
                <a:latin typeface="Arial Black" panose="020B0A04020102020204" pitchFamily="34" charset="0"/>
              </a:rPr>
              <a:t>of the following </a:t>
            </a:r>
            <a:r>
              <a:rPr lang="en-US" dirty="0" smtClean="0">
                <a:latin typeface="Arial Black" panose="020B0A04020102020204" pitchFamily="34" charset="0"/>
              </a:rPr>
              <a:t>components form </a:t>
            </a:r>
            <a:r>
              <a:rPr lang="en-US" dirty="0">
                <a:latin typeface="Arial Black" panose="020B0A04020102020204" pitchFamily="34" charset="0"/>
              </a:rPr>
              <a:t>the output of a class D amplifier circuit?</a:t>
            </a:r>
            <a:br>
              <a:rPr lang="en-US" dirty="0">
                <a:latin typeface="Arial Black" panose="020B0A04020102020204" pitchFamily="34" charset="0"/>
              </a:rPr>
            </a:br>
            <a:endParaRPr lang="en-US" dirty="0">
              <a:latin typeface="Arial Black" panose="020B0A04020102020204" pitchFamily="34" charset="0"/>
            </a:endParaRPr>
          </a:p>
        </p:txBody>
      </p:sp>
      <p:sp>
        <p:nvSpPr>
          <p:cNvPr id="3" name="Subtitle 2"/>
          <p:cNvSpPr>
            <a:spLocks noGrp="1"/>
          </p:cNvSpPr>
          <p:nvPr>
            <p:ph type="subTitle" idx="1"/>
          </p:nvPr>
        </p:nvSpPr>
        <p:spPr>
          <a:xfrm>
            <a:off x="1143000" y="1905000"/>
            <a:ext cx="6629400" cy="4267200"/>
          </a:xfrm>
        </p:spPr>
        <p:txBody>
          <a:bodyPr/>
          <a:lstStyle/>
          <a:p>
            <a:r>
              <a:rPr lang="en-US" sz="2800" b="1" i="1" dirty="0">
                <a:solidFill>
                  <a:srgbClr val="FFC000"/>
                </a:solidFill>
              </a:rPr>
              <a:t>A. A low-pass filter to remove switching signal components</a:t>
            </a:r>
            <a:endParaRPr lang="en-US" sz="2800" b="1" dirty="0">
              <a:solidFill>
                <a:srgbClr val="FFC000"/>
              </a:solidFill>
            </a:endParaRPr>
          </a:p>
          <a:p>
            <a:r>
              <a:rPr lang="en-US" i="1" dirty="0"/>
              <a:t>B. A high-pass filter to compensate for low gain at low frequencies</a:t>
            </a:r>
            <a:endParaRPr lang="en-US" dirty="0"/>
          </a:p>
          <a:p>
            <a:r>
              <a:rPr lang="en-US" i="1" dirty="0"/>
              <a:t>C. A matched load resistor to prevent damage by switching transients</a:t>
            </a:r>
            <a:endParaRPr lang="en-US" dirty="0"/>
          </a:p>
          <a:p>
            <a:r>
              <a:rPr lang="en-US" i="1" dirty="0"/>
              <a:t>D. A </a:t>
            </a:r>
            <a:r>
              <a:rPr lang="en-US" i="1" dirty="0" smtClean="0"/>
              <a:t>temperature-compensating </a:t>
            </a:r>
            <a:r>
              <a:rPr lang="en-US" i="1" dirty="0"/>
              <a:t>load resistor to improve linearity </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36</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15632453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E7B04  </a:t>
            </a:r>
            <a:r>
              <a:rPr lang="en-US" dirty="0" smtClean="0">
                <a:latin typeface="Arial Black" panose="020B0A04020102020204" pitchFamily="34" charset="0"/>
              </a:rPr>
              <a:t>  Where </a:t>
            </a:r>
            <a:r>
              <a:rPr lang="en-US" dirty="0">
                <a:latin typeface="Arial Black" panose="020B0A04020102020204" pitchFamily="34" charset="0"/>
              </a:rPr>
              <a:t>on the load line of a Class A common emitter amplifier would bias normally be set?</a:t>
            </a:r>
          </a:p>
        </p:txBody>
      </p:sp>
      <p:sp>
        <p:nvSpPr>
          <p:cNvPr id="3" name="Subtitle 2"/>
          <p:cNvSpPr>
            <a:spLocks noGrp="1"/>
          </p:cNvSpPr>
          <p:nvPr>
            <p:ph type="subTitle" idx="1"/>
          </p:nvPr>
        </p:nvSpPr>
        <p:spPr>
          <a:xfrm>
            <a:off x="990600" y="2057400"/>
            <a:ext cx="7315200" cy="4114800"/>
          </a:xfrm>
        </p:spPr>
        <p:txBody>
          <a:bodyPr/>
          <a:lstStyle/>
          <a:p>
            <a:r>
              <a:rPr lang="en-US" i="1" dirty="0"/>
              <a:t>A. Approximately half-way between saturation and cutoff</a:t>
            </a:r>
            <a:endParaRPr lang="en-US" dirty="0"/>
          </a:p>
          <a:p>
            <a:r>
              <a:rPr lang="en-US" i="1" dirty="0"/>
              <a:t>B. Where the load line intersects the voltage axis</a:t>
            </a:r>
            <a:endParaRPr lang="en-US" dirty="0"/>
          </a:p>
          <a:p>
            <a:r>
              <a:rPr lang="en-US" i="1" dirty="0"/>
              <a:t>C. At a point where the bias resistor equals the load resistor</a:t>
            </a:r>
            <a:endParaRPr lang="en-US" dirty="0"/>
          </a:p>
          <a:p>
            <a:r>
              <a:rPr lang="en-US" i="1" dirty="0"/>
              <a:t>D. At a point where the load line intersects the zero bias current curve</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37</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42411674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E7B04  </a:t>
            </a:r>
            <a:r>
              <a:rPr lang="en-US" dirty="0" smtClean="0">
                <a:latin typeface="Arial Black" panose="020B0A04020102020204" pitchFamily="34" charset="0"/>
              </a:rPr>
              <a:t>  Where </a:t>
            </a:r>
            <a:r>
              <a:rPr lang="en-US" dirty="0">
                <a:latin typeface="Arial Black" panose="020B0A04020102020204" pitchFamily="34" charset="0"/>
              </a:rPr>
              <a:t>on the load line of a Class A common emitter amplifier would bias normally be set?</a:t>
            </a:r>
          </a:p>
        </p:txBody>
      </p:sp>
      <p:sp>
        <p:nvSpPr>
          <p:cNvPr id="3" name="Subtitle 2"/>
          <p:cNvSpPr>
            <a:spLocks noGrp="1"/>
          </p:cNvSpPr>
          <p:nvPr>
            <p:ph type="subTitle" idx="1"/>
          </p:nvPr>
        </p:nvSpPr>
        <p:spPr>
          <a:xfrm>
            <a:off x="990600" y="2057400"/>
            <a:ext cx="7315200" cy="4114800"/>
          </a:xfrm>
        </p:spPr>
        <p:txBody>
          <a:bodyPr/>
          <a:lstStyle/>
          <a:p>
            <a:r>
              <a:rPr lang="en-US" sz="2800" b="1" i="1" dirty="0">
                <a:solidFill>
                  <a:srgbClr val="FFC000"/>
                </a:solidFill>
              </a:rPr>
              <a:t>A. Approximately half-way between saturation and cutoff</a:t>
            </a:r>
            <a:endParaRPr lang="en-US" sz="2800" b="1" dirty="0">
              <a:solidFill>
                <a:srgbClr val="FFC000"/>
              </a:solidFill>
            </a:endParaRPr>
          </a:p>
          <a:p>
            <a:r>
              <a:rPr lang="en-US" i="1" dirty="0"/>
              <a:t>B. Where the load line intersects the voltage axis</a:t>
            </a:r>
            <a:endParaRPr lang="en-US" dirty="0"/>
          </a:p>
          <a:p>
            <a:r>
              <a:rPr lang="en-US" i="1" dirty="0"/>
              <a:t>C. At a point where the bias resistor equals the load resistor</a:t>
            </a:r>
            <a:endParaRPr lang="en-US" dirty="0"/>
          </a:p>
          <a:p>
            <a:r>
              <a:rPr lang="en-US" i="1" dirty="0"/>
              <a:t>D. At a point where the load line intersects the zero bias current curve</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38</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35566155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E7B05  </a:t>
            </a:r>
            <a:r>
              <a:rPr lang="en-US" dirty="0" smtClean="0">
                <a:latin typeface="Arial Black" panose="020B0A04020102020204" pitchFamily="34" charset="0"/>
              </a:rPr>
              <a:t>  What </a:t>
            </a:r>
            <a:r>
              <a:rPr lang="en-US" dirty="0">
                <a:latin typeface="Arial Black" panose="020B0A04020102020204" pitchFamily="34" charset="0"/>
              </a:rPr>
              <a:t>can be done to prevent unwanted oscillations in an RF power amplifier?</a:t>
            </a:r>
          </a:p>
        </p:txBody>
      </p:sp>
      <p:sp>
        <p:nvSpPr>
          <p:cNvPr id="3" name="Subtitle 2"/>
          <p:cNvSpPr>
            <a:spLocks noGrp="1"/>
          </p:cNvSpPr>
          <p:nvPr>
            <p:ph type="subTitle" idx="1"/>
          </p:nvPr>
        </p:nvSpPr>
        <p:spPr>
          <a:xfrm>
            <a:off x="990600" y="1981200"/>
            <a:ext cx="7086600" cy="4191000"/>
          </a:xfrm>
        </p:spPr>
        <p:txBody>
          <a:bodyPr/>
          <a:lstStyle/>
          <a:p>
            <a:r>
              <a:rPr lang="en-US" i="1" dirty="0"/>
              <a:t>A. Tune the stage for maximum SWR</a:t>
            </a:r>
            <a:endParaRPr lang="en-US" dirty="0"/>
          </a:p>
          <a:p>
            <a:r>
              <a:rPr lang="en-US" i="1" dirty="0"/>
              <a:t>B. Tune both the input and output for maximum power</a:t>
            </a:r>
            <a:endParaRPr lang="en-US" dirty="0"/>
          </a:p>
          <a:p>
            <a:r>
              <a:rPr lang="en-US" i="1" dirty="0"/>
              <a:t>C. Install parasitic suppressors and/or neutralize the stage </a:t>
            </a:r>
            <a:endParaRPr lang="en-US" dirty="0"/>
          </a:p>
          <a:p>
            <a:r>
              <a:rPr lang="en-US" i="1" dirty="0"/>
              <a:t>D. Use a phase inverter in the output filter</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39</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15730207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
            <a:ext cx="7772400" cy="923355"/>
          </a:xfrm>
        </p:spPr>
        <p:txBody>
          <a:bodyPr/>
          <a:lstStyle/>
          <a:p>
            <a:r>
              <a:rPr lang="en-US" dirty="0" smtClean="0"/>
              <a:t>Truth Table</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4</a:t>
            </a:fld>
            <a:endParaRPr lang="en-US" dirty="0"/>
          </a:p>
        </p:txBody>
      </p:sp>
      <p:sp>
        <p:nvSpPr>
          <p:cNvPr id="5" name="Footer Placeholder 4"/>
          <p:cNvSpPr>
            <a:spLocks noGrp="1"/>
          </p:cNvSpPr>
          <p:nvPr>
            <p:ph type="ftr" sz="quarter" idx="13"/>
          </p:nvPr>
        </p:nvSpPr>
        <p:spPr/>
        <p:txBody>
          <a:bodyPr/>
          <a:lstStyle/>
          <a:p>
            <a:r>
              <a:rPr lang="en-US" dirty="0" smtClean="0"/>
              <a:t>Practical Circuits</a:t>
            </a:r>
            <a:endParaRPr lang="en-US" dirty="0"/>
          </a:p>
        </p:txBody>
      </p:sp>
      <p:pic>
        <p:nvPicPr>
          <p:cNvPr id="6" name="Picture 58" descr="Extra02 A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919944"/>
            <a:ext cx="5638800" cy="5544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08652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E7B05  </a:t>
            </a:r>
            <a:r>
              <a:rPr lang="en-US" dirty="0" smtClean="0">
                <a:latin typeface="Arial Black" panose="020B0A04020102020204" pitchFamily="34" charset="0"/>
              </a:rPr>
              <a:t>  What </a:t>
            </a:r>
            <a:r>
              <a:rPr lang="en-US" dirty="0">
                <a:latin typeface="Arial Black" panose="020B0A04020102020204" pitchFamily="34" charset="0"/>
              </a:rPr>
              <a:t>can be done to prevent unwanted oscillations in an RF power amplifier?</a:t>
            </a:r>
          </a:p>
        </p:txBody>
      </p:sp>
      <p:sp>
        <p:nvSpPr>
          <p:cNvPr id="3" name="Subtitle 2"/>
          <p:cNvSpPr>
            <a:spLocks noGrp="1"/>
          </p:cNvSpPr>
          <p:nvPr>
            <p:ph type="subTitle" idx="1"/>
          </p:nvPr>
        </p:nvSpPr>
        <p:spPr>
          <a:xfrm>
            <a:off x="990600" y="1981200"/>
            <a:ext cx="7086600" cy="4191000"/>
          </a:xfrm>
        </p:spPr>
        <p:txBody>
          <a:bodyPr/>
          <a:lstStyle/>
          <a:p>
            <a:r>
              <a:rPr lang="en-US" i="1" dirty="0"/>
              <a:t>A. Tune the stage for maximum SWR</a:t>
            </a:r>
            <a:endParaRPr lang="en-US" dirty="0"/>
          </a:p>
          <a:p>
            <a:r>
              <a:rPr lang="en-US" i="1" dirty="0"/>
              <a:t>B. Tune both the input and output for maximum power</a:t>
            </a:r>
            <a:endParaRPr lang="en-US" dirty="0"/>
          </a:p>
          <a:p>
            <a:r>
              <a:rPr lang="en-US" sz="2800" b="1" i="1" dirty="0">
                <a:solidFill>
                  <a:srgbClr val="FFC000"/>
                </a:solidFill>
              </a:rPr>
              <a:t>C. Install parasitic suppressors and/or neutralize the stage </a:t>
            </a:r>
            <a:endParaRPr lang="en-US" sz="2800" b="1" dirty="0">
              <a:solidFill>
                <a:srgbClr val="FFC000"/>
              </a:solidFill>
            </a:endParaRPr>
          </a:p>
          <a:p>
            <a:r>
              <a:rPr lang="en-US" i="1" dirty="0"/>
              <a:t>D. Use a phase inverter in the output filter</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40</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17093482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E7B06  </a:t>
            </a:r>
            <a:r>
              <a:rPr lang="en-US" dirty="0" smtClean="0">
                <a:latin typeface="Arial Black" panose="020B0A04020102020204" pitchFamily="34" charset="0"/>
              </a:rPr>
              <a:t>  Which </a:t>
            </a:r>
            <a:r>
              <a:rPr lang="en-US" dirty="0">
                <a:latin typeface="Arial Black" panose="020B0A04020102020204" pitchFamily="34" charset="0"/>
              </a:rPr>
              <a:t>of the following amplifier types reduces or eliminates even-order harmonics?</a:t>
            </a:r>
          </a:p>
        </p:txBody>
      </p:sp>
      <p:sp>
        <p:nvSpPr>
          <p:cNvPr id="3" name="Subtitle 2"/>
          <p:cNvSpPr>
            <a:spLocks noGrp="1"/>
          </p:cNvSpPr>
          <p:nvPr>
            <p:ph type="subTitle" idx="1"/>
          </p:nvPr>
        </p:nvSpPr>
        <p:spPr/>
        <p:txBody>
          <a:bodyPr/>
          <a:lstStyle/>
          <a:p>
            <a:r>
              <a:rPr lang="en-US" i="1" dirty="0"/>
              <a:t>A. Push-push</a:t>
            </a:r>
            <a:endParaRPr lang="en-US" dirty="0"/>
          </a:p>
          <a:p>
            <a:r>
              <a:rPr lang="en-US" i="1" dirty="0"/>
              <a:t>B. Push-pull</a:t>
            </a:r>
            <a:endParaRPr lang="en-US" dirty="0"/>
          </a:p>
          <a:p>
            <a:r>
              <a:rPr lang="en-US" i="1" dirty="0"/>
              <a:t>C. Class C</a:t>
            </a:r>
            <a:endParaRPr lang="en-US" dirty="0"/>
          </a:p>
          <a:p>
            <a:r>
              <a:rPr lang="en-US" i="1" dirty="0"/>
              <a:t>D. Class AB</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41</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41542096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E7B06  </a:t>
            </a:r>
            <a:r>
              <a:rPr lang="en-US" dirty="0" smtClean="0">
                <a:latin typeface="Arial Black" panose="020B0A04020102020204" pitchFamily="34" charset="0"/>
              </a:rPr>
              <a:t>  Which </a:t>
            </a:r>
            <a:r>
              <a:rPr lang="en-US" dirty="0">
                <a:latin typeface="Arial Black" panose="020B0A04020102020204" pitchFamily="34" charset="0"/>
              </a:rPr>
              <a:t>of the following amplifier types reduces or eliminates even-order harmonics?</a:t>
            </a:r>
          </a:p>
        </p:txBody>
      </p:sp>
      <p:sp>
        <p:nvSpPr>
          <p:cNvPr id="3" name="Subtitle 2"/>
          <p:cNvSpPr>
            <a:spLocks noGrp="1"/>
          </p:cNvSpPr>
          <p:nvPr>
            <p:ph type="subTitle" idx="1"/>
          </p:nvPr>
        </p:nvSpPr>
        <p:spPr/>
        <p:txBody>
          <a:bodyPr/>
          <a:lstStyle/>
          <a:p>
            <a:r>
              <a:rPr lang="en-US" i="1" dirty="0"/>
              <a:t>A. Push-push</a:t>
            </a:r>
            <a:endParaRPr lang="en-US" dirty="0"/>
          </a:p>
          <a:p>
            <a:r>
              <a:rPr lang="en-US" sz="2800" b="1" i="1" dirty="0">
                <a:solidFill>
                  <a:srgbClr val="FFC000"/>
                </a:solidFill>
              </a:rPr>
              <a:t>B. Push-pull</a:t>
            </a:r>
            <a:endParaRPr lang="en-US" sz="2800" b="1" dirty="0">
              <a:solidFill>
                <a:srgbClr val="FFC000"/>
              </a:solidFill>
            </a:endParaRPr>
          </a:p>
          <a:p>
            <a:r>
              <a:rPr lang="en-US" i="1" dirty="0"/>
              <a:t>C. Class C</a:t>
            </a:r>
            <a:endParaRPr lang="en-US" dirty="0"/>
          </a:p>
          <a:p>
            <a:r>
              <a:rPr lang="en-US" i="1" dirty="0"/>
              <a:t>D. Class AB</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42</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280146909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E7B07    Which </a:t>
            </a:r>
            <a:r>
              <a:rPr lang="en-US" dirty="0">
                <a:latin typeface="Arial Black" panose="020B0A04020102020204" pitchFamily="34" charset="0"/>
              </a:rPr>
              <a:t>of the following is a likely result when a Class C amplifier is used to amplify a single-sideband phone signal?</a:t>
            </a:r>
          </a:p>
        </p:txBody>
      </p:sp>
      <p:sp>
        <p:nvSpPr>
          <p:cNvPr id="3" name="Subtitle 2"/>
          <p:cNvSpPr>
            <a:spLocks noGrp="1"/>
          </p:cNvSpPr>
          <p:nvPr>
            <p:ph type="subTitle" idx="1"/>
          </p:nvPr>
        </p:nvSpPr>
        <p:spPr/>
        <p:txBody>
          <a:bodyPr/>
          <a:lstStyle/>
          <a:p>
            <a:r>
              <a:rPr lang="en-US" i="1" dirty="0"/>
              <a:t>A. Reduced intermodulation products</a:t>
            </a:r>
            <a:endParaRPr lang="en-US" dirty="0"/>
          </a:p>
          <a:p>
            <a:r>
              <a:rPr lang="en-US" i="1" dirty="0"/>
              <a:t>B. Increased overall intelligibility</a:t>
            </a:r>
            <a:endParaRPr lang="en-US" dirty="0"/>
          </a:p>
          <a:p>
            <a:r>
              <a:rPr lang="en-US" i="1" dirty="0"/>
              <a:t>C. Signal inversion</a:t>
            </a:r>
            <a:endParaRPr lang="en-US" dirty="0"/>
          </a:p>
          <a:p>
            <a:r>
              <a:rPr lang="en-US" i="1" dirty="0"/>
              <a:t>D. Signal distortion and excessive bandwidth</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43</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71262361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E7B07    Which </a:t>
            </a:r>
            <a:r>
              <a:rPr lang="en-US" dirty="0">
                <a:latin typeface="Arial Black" panose="020B0A04020102020204" pitchFamily="34" charset="0"/>
              </a:rPr>
              <a:t>of the following is a likely result when a Class C amplifier is used to amplify a single-sideband phone signal?</a:t>
            </a:r>
          </a:p>
        </p:txBody>
      </p:sp>
      <p:sp>
        <p:nvSpPr>
          <p:cNvPr id="3" name="Subtitle 2"/>
          <p:cNvSpPr>
            <a:spLocks noGrp="1"/>
          </p:cNvSpPr>
          <p:nvPr>
            <p:ph type="subTitle" idx="1"/>
          </p:nvPr>
        </p:nvSpPr>
        <p:spPr/>
        <p:txBody>
          <a:bodyPr/>
          <a:lstStyle/>
          <a:p>
            <a:r>
              <a:rPr lang="en-US" i="1" dirty="0"/>
              <a:t>A. Reduced intermodulation products</a:t>
            </a:r>
            <a:endParaRPr lang="en-US" dirty="0"/>
          </a:p>
          <a:p>
            <a:r>
              <a:rPr lang="en-US" i="1" dirty="0"/>
              <a:t>B. Increased overall intelligibility</a:t>
            </a:r>
            <a:endParaRPr lang="en-US" dirty="0"/>
          </a:p>
          <a:p>
            <a:r>
              <a:rPr lang="en-US" i="1" dirty="0"/>
              <a:t>C. Signal inversion</a:t>
            </a:r>
            <a:endParaRPr lang="en-US" dirty="0"/>
          </a:p>
          <a:p>
            <a:r>
              <a:rPr lang="en-US" sz="2800" b="1" i="1" dirty="0">
                <a:solidFill>
                  <a:srgbClr val="FFC000"/>
                </a:solidFill>
              </a:rPr>
              <a:t>D. Signal distortion and excessive bandwidth</a:t>
            </a:r>
            <a:endParaRPr lang="en-US" sz="2800" b="1" dirty="0">
              <a:solidFill>
                <a:srgbClr val="FFC000"/>
              </a:solidFill>
            </a:endParaRPr>
          </a:p>
        </p:txBody>
      </p:sp>
      <p:sp>
        <p:nvSpPr>
          <p:cNvPr id="4" name="Slide Number Placeholder 3"/>
          <p:cNvSpPr>
            <a:spLocks noGrp="1"/>
          </p:cNvSpPr>
          <p:nvPr>
            <p:ph type="sldNum" sz="quarter" idx="12"/>
          </p:nvPr>
        </p:nvSpPr>
        <p:spPr/>
        <p:txBody>
          <a:bodyPr/>
          <a:lstStyle/>
          <a:p>
            <a:fld id="{5A2483EB-AB9C-40AC-9AA1-C2AD9590A9DB}" type="slidenum">
              <a:rPr lang="en-US" smtClean="0"/>
              <a:t>44</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8286989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E7B08  </a:t>
            </a:r>
            <a:r>
              <a:rPr lang="en-US" dirty="0" smtClean="0">
                <a:latin typeface="Arial Black" panose="020B0A04020102020204" pitchFamily="34" charset="0"/>
              </a:rPr>
              <a:t>  How </a:t>
            </a:r>
            <a:r>
              <a:rPr lang="en-US" dirty="0">
                <a:latin typeface="Arial Black" panose="020B0A04020102020204" pitchFamily="34" charset="0"/>
              </a:rPr>
              <a:t>can an RF power amplifier be neutralized?</a:t>
            </a:r>
          </a:p>
        </p:txBody>
      </p:sp>
      <p:sp>
        <p:nvSpPr>
          <p:cNvPr id="3" name="Subtitle 2"/>
          <p:cNvSpPr>
            <a:spLocks noGrp="1"/>
          </p:cNvSpPr>
          <p:nvPr>
            <p:ph type="subTitle" idx="1"/>
          </p:nvPr>
        </p:nvSpPr>
        <p:spPr>
          <a:xfrm>
            <a:off x="838200" y="1981200"/>
            <a:ext cx="7467600" cy="4191000"/>
          </a:xfrm>
        </p:spPr>
        <p:txBody>
          <a:bodyPr/>
          <a:lstStyle/>
          <a:p>
            <a:r>
              <a:rPr lang="en-US" i="1" dirty="0"/>
              <a:t>A. By increasing the driving power</a:t>
            </a:r>
            <a:endParaRPr lang="en-US" dirty="0"/>
          </a:p>
          <a:p>
            <a:r>
              <a:rPr lang="en-US" i="1" dirty="0"/>
              <a:t>B. By reducing the driving power</a:t>
            </a:r>
            <a:endParaRPr lang="en-US" dirty="0"/>
          </a:p>
          <a:p>
            <a:r>
              <a:rPr lang="en-US" i="1" dirty="0"/>
              <a:t>C. By feeding a 180-degree out-of-phase portion of the output back to the input</a:t>
            </a:r>
            <a:endParaRPr lang="en-US" dirty="0"/>
          </a:p>
          <a:p>
            <a:r>
              <a:rPr lang="en-US" i="1" dirty="0"/>
              <a:t>D. By feeding an in-phase component of the output back to the input</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45</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363900070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E7B08  </a:t>
            </a:r>
            <a:r>
              <a:rPr lang="en-US" dirty="0" smtClean="0">
                <a:latin typeface="Arial Black" panose="020B0A04020102020204" pitchFamily="34" charset="0"/>
              </a:rPr>
              <a:t>  How </a:t>
            </a:r>
            <a:r>
              <a:rPr lang="en-US" dirty="0">
                <a:latin typeface="Arial Black" panose="020B0A04020102020204" pitchFamily="34" charset="0"/>
              </a:rPr>
              <a:t>can an RF power amplifier be neutralized?</a:t>
            </a:r>
          </a:p>
        </p:txBody>
      </p:sp>
      <p:sp>
        <p:nvSpPr>
          <p:cNvPr id="3" name="Subtitle 2"/>
          <p:cNvSpPr>
            <a:spLocks noGrp="1"/>
          </p:cNvSpPr>
          <p:nvPr>
            <p:ph type="subTitle" idx="1"/>
          </p:nvPr>
        </p:nvSpPr>
        <p:spPr>
          <a:xfrm>
            <a:off x="838200" y="1981200"/>
            <a:ext cx="7467600" cy="4191000"/>
          </a:xfrm>
        </p:spPr>
        <p:txBody>
          <a:bodyPr/>
          <a:lstStyle/>
          <a:p>
            <a:r>
              <a:rPr lang="en-US" i="1" dirty="0"/>
              <a:t>A. By increasing the driving power</a:t>
            </a:r>
            <a:endParaRPr lang="en-US" dirty="0"/>
          </a:p>
          <a:p>
            <a:r>
              <a:rPr lang="en-US" i="1" dirty="0"/>
              <a:t>B. By reducing the driving power</a:t>
            </a:r>
            <a:endParaRPr lang="en-US" dirty="0"/>
          </a:p>
          <a:p>
            <a:r>
              <a:rPr lang="en-US" sz="2800" b="1" i="1" dirty="0">
                <a:solidFill>
                  <a:srgbClr val="FFC000"/>
                </a:solidFill>
              </a:rPr>
              <a:t>C. By feeding a 180-degree out-of-phase portion of the output back to the input</a:t>
            </a:r>
            <a:endParaRPr lang="en-US" sz="2800" b="1" dirty="0">
              <a:solidFill>
                <a:srgbClr val="FFC000"/>
              </a:solidFill>
            </a:endParaRPr>
          </a:p>
          <a:p>
            <a:r>
              <a:rPr lang="en-US" i="1" dirty="0"/>
              <a:t>D. By feeding an in-phase component of the output back to the input</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46</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264850116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0"/>
            <a:ext cx="8839200" cy="20574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E7B09     Which </a:t>
            </a:r>
            <a:r>
              <a:rPr lang="en-US" dirty="0">
                <a:latin typeface="Arial Black" panose="020B0A04020102020204" pitchFamily="34" charset="0"/>
              </a:rPr>
              <a:t>of the following describes how the loading and tuning capacitors are to be adjusted when tuning a vacuum tube RF power amplifier that employs a </a:t>
            </a:r>
            <a:r>
              <a:rPr lang="en-US" dirty="0" smtClean="0">
                <a:latin typeface="Arial Black" panose="020B0A04020102020204" pitchFamily="34" charset="0"/>
              </a:rPr>
              <a:t>Pi-network </a:t>
            </a:r>
            <a:r>
              <a:rPr lang="en-US" dirty="0">
                <a:latin typeface="Arial Black" panose="020B0A04020102020204" pitchFamily="34" charset="0"/>
              </a:rPr>
              <a:t>output circuit? </a:t>
            </a:r>
          </a:p>
        </p:txBody>
      </p:sp>
      <p:sp>
        <p:nvSpPr>
          <p:cNvPr id="3" name="Subtitle 2"/>
          <p:cNvSpPr>
            <a:spLocks noGrp="1"/>
          </p:cNvSpPr>
          <p:nvPr>
            <p:ph type="subTitle" idx="1"/>
          </p:nvPr>
        </p:nvSpPr>
        <p:spPr>
          <a:xfrm>
            <a:off x="685800" y="2438400"/>
            <a:ext cx="7772400" cy="4267200"/>
          </a:xfrm>
        </p:spPr>
        <p:txBody>
          <a:bodyPr>
            <a:normAutofit fontScale="92500" lnSpcReduction="20000"/>
          </a:bodyPr>
          <a:lstStyle/>
          <a:p>
            <a:endParaRPr lang="en-US" i="1" dirty="0" smtClean="0"/>
          </a:p>
          <a:p>
            <a:r>
              <a:rPr lang="en-US" i="1" dirty="0" smtClean="0"/>
              <a:t>A</a:t>
            </a:r>
            <a:r>
              <a:rPr lang="en-US" i="1" dirty="0"/>
              <a:t>. The loading capacitor is set to maximum capacitance and the tuning capacitor is adjusted for minimum allowable plate current</a:t>
            </a:r>
            <a:endParaRPr lang="en-US" dirty="0"/>
          </a:p>
          <a:p>
            <a:r>
              <a:rPr lang="en-US" i="1" dirty="0"/>
              <a:t>B. The tuning capacitor is set to maximum capacitance and the loading capacitor is adjusted for minimum plate permissible current</a:t>
            </a:r>
            <a:endParaRPr lang="en-US" dirty="0"/>
          </a:p>
          <a:p>
            <a:r>
              <a:rPr lang="en-US" i="1" dirty="0"/>
              <a:t>C. The loading capacitor is adjusted to minimum plate current while alternately adjusting the tuning capacitor for maximum allowable plate current</a:t>
            </a:r>
            <a:endParaRPr lang="en-US" dirty="0"/>
          </a:p>
          <a:p>
            <a:r>
              <a:rPr lang="en-US" i="1" dirty="0"/>
              <a:t>D. The tuning capacitor is adjusted for minimum plate current, </a:t>
            </a:r>
            <a:r>
              <a:rPr lang="en-US" i="1" dirty="0" smtClean="0"/>
              <a:t>and </a:t>
            </a:r>
            <a:r>
              <a:rPr lang="en-US" i="1" dirty="0"/>
              <a:t>the loading capacitor is adjusted for maximum permissible plate current</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47</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215561193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0"/>
            <a:ext cx="8839200" cy="20574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E7B09     Which </a:t>
            </a:r>
            <a:r>
              <a:rPr lang="en-US" dirty="0">
                <a:latin typeface="Arial Black" panose="020B0A04020102020204" pitchFamily="34" charset="0"/>
              </a:rPr>
              <a:t>of the following describes how the loading and tuning capacitors are to be adjusted when tuning a vacuum tube RF power amplifier that employs a </a:t>
            </a:r>
            <a:r>
              <a:rPr lang="en-US" dirty="0" smtClean="0">
                <a:latin typeface="Arial Black" panose="020B0A04020102020204" pitchFamily="34" charset="0"/>
              </a:rPr>
              <a:t>Pi-network </a:t>
            </a:r>
            <a:r>
              <a:rPr lang="en-US" dirty="0">
                <a:latin typeface="Arial Black" panose="020B0A04020102020204" pitchFamily="34" charset="0"/>
              </a:rPr>
              <a:t>output circuit? </a:t>
            </a:r>
          </a:p>
        </p:txBody>
      </p:sp>
      <p:sp>
        <p:nvSpPr>
          <p:cNvPr id="3" name="Subtitle 2"/>
          <p:cNvSpPr>
            <a:spLocks noGrp="1"/>
          </p:cNvSpPr>
          <p:nvPr>
            <p:ph type="subTitle" idx="1"/>
          </p:nvPr>
        </p:nvSpPr>
        <p:spPr>
          <a:xfrm>
            <a:off x="685800" y="2438400"/>
            <a:ext cx="7772400" cy="4191000"/>
          </a:xfrm>
        </p:spPr>
        <p:txBody>
          <a:bodyPr>
            <a:normAutofit fontScale="92500" lnSpcReduction="20000"/>
          </a:bodyPr>
          <a:lstStyle/>
          <a:p>
            <a:endParaRPr lang="en-US" i="1" dirty="0" smtClean="0"/>
          </a:p>
          <a:p>
            <a:r>
              <a:rPr lang="en-US" i="1" dirty="0" smtClean="0"/>
              <a:t>A</a:t>
            </a:r>
            <a:r>
              <a:rPr lang="en-US" i="1" dirty="0"/>
              <a:t>. The loading capacitor is set to maximum capacitance and the tuning capacitor is adjusted for minimum allowable plate current</a:t>
            </a:r>
            <a:endParaRPr lang="en-US" dirty="0"/>
          </a:p>
          <a:p>
            <a:r>
              <a:rPr lang="en-US" i="1" dirty="0"/>
              <a:t>B. The tuning capacitor is set to maximum capacitance and the loading capacitor is adjusted for minimum plate permissible current</a:t>
            </a:r>
            <a:endParaRPr lang="en-US" dirty="0"/>
          </a:p>
          <a:p>
            <a:r>
              <a:rPr lang="en-US" i="1" dirty="0"/>
              <a:t>C. The loading capacitor is adjusted to minimum plate current while alternately adjusting the tuning capacitor for maximum allowable plate current</a:t>
            </a:r>
            <a:endParaRPr lang="en-US" dirty="0"/>
          </a:p>
          <a:p>
            <a:r>
              <a:rPr lang="en-US" sz="2600" b="1" i="1" dirty="0">
                <a:solidFill>
                  <a:srgbClr val="FFC000"/>
                </a:solidFill>
              </a:rPr>
              <a:t>D. The tuning capacitor is adjusted for minimum plate current, </a:t>
            </a:r>
            <a:r>
              <a:rPr lang="en-US" sz="2600" b="1" i="1" dirty="0" smtClean="0">
                <a:solidFill>
                  <a:srgbClr val="FFC000"/>
                </a:solidFill>
              </a:rPr>
              <a:t>and </a:t>
            </a:r>
            <a:r>
              <a:rPr lang="en-US" sz="2600" b="1" i="1" dirty="0">
                <a:solidFill>
                  <a:srgbClr val="FFC000"/>
                </a:solidFill>
              </a:rPr>
              <a:t>the loading capacitor is adjusted for maximum permissible plate current</a:t>
            </a:r>
            <a:endParaRPr lang="en-US" sz="2600" b="1" dirty="0">
              <a:solidFill>
                <a:srgbClr val="FFC000"/>
              </a:solidFill>
            </a:endParaRPr>
          </a:p>
        </p:txBody>
      </p:sp>
      <p:sp>
        <p:nvSpPr>
          <p:cNvPr id="4" name="Slide Number Placeholder 3"/>
          <p:cNvSpPr>
            <a:spLocks noGrp="1"/>
          </p:cNvSpPr>
          <p:nvPr>
            <p:ph type="sldNum" sz="quarter" idx="12"/>
          </p:nvPr>
        </p:nvSpPr>
        <p:spPr/>
        <p:txBody>
          <a:bodyPr/>
          <a:lstStyle/>
          <a:p>
            <a:fld id="{5A2483EB-AB9C-40AC-9AA1-C2AD9590A9DB}" type="slidenum">
              <a:rPr lang="en-US" smtClean="0"/>
              <a:t>48</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280726436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610600" cy="1752600"/>
          </a:xfrm>
        </p:spPr>
        <p:txBody>
          <a:bodyPr>
            <a:normAutofit/>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E7B10  </a:t>
            </a:r>
            <a:r>
              <a:rPr lang="en-US" dirty="0" smtClean="0">
                <a:latin typeface="Arial Black" panose="020B0A04020102020204" pitchFamily="34" charset="0"/>
              </a:rPr>
              <a:t>  In </a:t>
            </a:r>
            <a:r>
              <a:rPr lang="en-US" dirty="0">
                <a:latin typeface="Arial Black" panose="020B0A04020102020204" pitchFamily="34" charset="0"/>
              </a:rPr>
              <a:t>Figure E7-1, what is the purpose of R1 and R2?</a:t>
            </a:r>
          </a:p>
        </p:txBody>
      </p:sp>
      <p:sp>
        <p:nvSpPr>
          <p:cNvPr id="3" name="Subtitle 2"/>
          <p:cNvSpPr>
            <a:spLocks noGrp="1"/>
          </p:cNvSpPr>
          <p:nvPr>
            <p:ph type="subTitle" idx="1"/>
          </p:nvPr>
        </p:nvSpPr>
        <p:spPr/>
        <p:txBody>
          <a:bodyPr/>
          <a:lstStyle/>
          <a:p>
            <a:r>
              <a:rPr lang="en-US" i="1" dirty="0"/>
              <a:t>A. Load resistors</a:t>
            </a:r>
            <a:endParaRPr lang="en-US" dirty="0"/>
          </a:p>
          <a:p>
            <a:r>
              <a:rPr lang="en-US" i="1" dirty="0"/>
              <a:t>B. Fixed bias</a:t>
            </a:r>
            <a:endParaRPr lang="en-US" dirty="0"/>
          </a:p>
          <a:p>
            <a:r>
              <a:rPr lang="en-US" i="1" dirty="0"/>
              <a:t>C. Self bias</a:t>
            </a:r>
            <a:endParaRPr lang="en-US" dirty="0"/>
          </a:p>
          <a:p>
            <a:r>
              <a:rPr lang="en-US" i="1" dirty="0"/>
              <a:t>D. Feedback</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49</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pic>
        <p:nvPicPr>
          <p:cNvPr id="6" name="Picture 5" descr="2012-2016 Extra Class Diagrams.pdf - Adobe Reader"/>
          <p:cNvPicPr>
            <a:picLocks noChangeAspect="1"/>
          </p:cNvPicPr>
          <p:nvPr/>
        </p:nvPicPr>
        <p:blipFill rotWithShape="1">
          <a:blip r:embed="rId2">
            <a:extLst>
              <a:ext uri="{28A0092B-C50C-407E-A947-70E740481C1C}">
                <a14:useLocalDpi xmlns:a14="http://schemas.microsoft.com/office/drawing/2010/main" val="0"/>
              </a:ext>
            </a:extLst>
          </a:blip>
          <a:srcRect l="52549" t="22224" r="6079" b="25442"/>
          <a:stretch/>
        </p:blipFill>
        <p:spPr>
          <a:xfrm>
            <a:off x="4818529" y="2286000"/>
            <a:ext cx="3783106" cy="3352800"/>
          </a:xfrm>
          <a:prstGeom prst="rect">
            <a:avLst/>
          </a:prstGeom>
        </p:spPr>
      </p:pic>
    </p:spTree>
    <p:extLst>
      <p:ext uri="{BB962C8B-B14F-4D97-AF65-F5344CB8AC3E}">
        <p14:creationId xmlns:p14="http://schemas.microsoft.com/office/powerpoint/2010/main" val="2760111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534400" cy="1470025"/>
          </a:xfrm>
        </p:spPr>
        <p:txBody>
          <a:bodyPr>
            <a:normAutofit/>
          </a:bodyPr>
          <a:lstStyle/>
          <a:p>
            <a:r>
              <a:rPr lang="en-US" dirty="0" smtClean="0">
                <a:latin typeface="Arial Black" panose="020B0A04020102020204" pitchFamily="34" charset="0"/>
              </a:rPr>
              <a:t> </a:t>
            </a:r>
            <a:br>
              <a:rPr lang="en-US" dirty="0" smtClean="0">
                <a:latin typeface="Arial Black" panose="020B0A04020102020204" pitchFamily="34" charset="0"/>
              </a:rPr>
            </a:br>
            <a:r>
              <a:rPr lang="en-US" dirty="0" smtClean="0">
                <a:latin typeface="Arial Black" panose="020B0A04020102020204" pitchFamily="34" charset="0"/>
              </a:rPr>
              <a:t>E7A01    Which is a bi-stable circuit?</a:t>
            </a:r>
            <a:endParaRPr lang="en-US" dirty="0">
              <a:latin typeface="Arial Black" panose="020B0A04020102020204" pitchFamily="34" charset="0"/>
            </a:endParaRPr>
          </a:p>
        </p:txBody>
      </p:sp>
      <p:sp>
        <p:nvSpPr>
          <p:cNvPr id="3" name="Subtitle 2"/>
          <p:cNvSpPr>
            <a:spLocks noGrp="1"/>
          </p:cNvSpPr>
          <p:nvPr>
            <p:ph type="subTitle" idx="1"/>
          </p:nvPr>
        </p:nvSpPr>
        <p:spPr/>
        <p:txBody>
          <a:bodyPr/>
          <a:lstStyle/>
          <a:p>
            <a:r>
              <a:rPr lang="en-US" i="1" dirty="0"/>
              <a:t>A. An "AND" gate</a:t>
            </a:r>
            <a:endParaRPr lang="en-US" dirty="0"/>
          </a:p>
          <a:p>
            <a:r>
              <a:rPr lang="en-US" i="1" dirty="0"/>
              <a:t>B. An "OR" gate</a:t>
            </a:r>
            <a:endParaRPr lang="en-US" dirty="0"/>
          </a:p>
          <a:p>
            <a:r>
              <a:rPr lang="en-US" i="1" dirty="0"/>
              <a:t>C. A flip-flop</a:t>
            </a:r>
            <a:endParaRPr lang="en-US" dirty="0"/>
          </a:p>
          <a:p>
            <a:r>
              <a:rPr lang="en-US" i="1" dirty="0"/>
              <a:t>D. A clock</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5</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60547635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610600" cy="1752600"/>
          </a:xfrm>
        </p:spPr>
        <p:txBody>
          <a:bodyPr>
            <a:normAutofit/>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E7B10  </a:t>
            </a:r>
            <a:r>
              <a:rPr lang="en-US" dirty="0" smtClean="0">
                <a:latin typeface="Arial Black" panose="020B0A04020102020204" pitchFamily="34" charset="0"/>
              </a:rPr>
              <a:t>  In </a:t>
            </a:r>
            <a:r>
              <a:rPr lang="en-US" dirty="0">
                <a:latin typeface="Arial Black" panose="020B0A04020102020204" pitchFamily="34" charset="0"/>
              </a:rPr>
              <a:t>Figure E7-1, what is the purpose of R1 and R2?</a:t>
            </a:r>
          </a:p>
        </p:txBody>
      </p:sp>
      <p:sp>
        <p:nvSpPr>
          <p:cNvPr id="3" name="Subtitle 2"/>
          <p:cNvSpPr>
            <a:spLocks noGrp="1"/>
          </p:cNvSpPr>
          <p:nvPr>
            <p:ph type="subTitle" idx="1"/>
          </p:nvPr>
        </p:nvSpPr>
        <p:spPr/>
        <p:txBody>
          <a:bodyPr/>
          <a:lstStyle/>
          <a:p>
            <a:r>
              <a:rPr lang="en-US" i="1" dirty="0"/>
              <a:t>A. Load resistors</a:t>
            </a:r>
            <a:endParaRPr lang="en-US" dirty="0"/>
          </a:p>
          <a:p>
            <a:r>
              <a:rPr lang="en-US" sz="2800" b="1" i="1" dirty="0">
                <a:solidFill>
                  <a:srgbClr val="FFC000"/>
                </a:solidFill>
              </a:rPr>
              <a:t>B. Fixed bias</a:t>
            </a:r>
            <a:endParaRPr lang="en-US" sz="2800" b="1" dirty="0">
              <a:solidFill>
                <a:srgbClr val="FFC000"/>
              </a:solidFill>
            </a:endParaRPr>
          </a:p>
          <a:p>
            <a:r>
              <a:rPr lang="en-US" i="1" dirty="0"/>
              <a:t>C. Self bias</a:t>
            </a:r>
            <a:endParaRPr lang="en-US" dirty="0"/>
          </a:p>
          <a:p>
            <a:r>
              <a:rPr lang="en-US" i="1" dirty="0"/>
              <a:t>D. Feedback</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50</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pic>
        <p:nvPicPr>
          <p:cNvPr id="6" name="Picture 5" descr="2012-2016 Extra Class Diagrams.pdf - Adobe Reader"/>
          <p:cNvPicPr>
            <a:picLocks noChangeAspect="1"/>
          </p:cNvPicPr>
          <p:nvPr/>
        </p:nvPicPr>
        <p:blipFill rotWithShape="1">
          <a:blip r:embed="rId2">
            <a:extLst>
              <a:ext uri="{28A0092B-C50C-407E-A947-70E740481C1C}">
                <a14:useLocalDpi xmlns:a14="http://schemas.microsoft.com/office/drawing/2010/main" val="0"/>
              </a:ext>
            </a:extLst>
          </a:blip>
          <a:srcRect l="52549" t="22224" r="6079" b="25442"/>
          <a:stretch/>
        </p:blipFill>
        <p:spPr>
          <a:xfrm>
            <a:off x="4818529" y="2286000"/>
            <a:ext cx="3783106" cy="3352800"/>
          </a:xfrm>
          <a:prstGeom prst="rect">
            <a:avLst/>
          </a:prstGeom>
        </p:spPr>
      </p:pic>
    </p:spTree>
    <p:extLst>
      <p:ext uri="{BB962C8B-B14F-4D97-AF65-F5344CB8AC3E}">
        <p14:creationId xmlns:p14="http://schemas.microsoft.com/office/powerpoint/2010/main" val="4921959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E7B11  </a:t>
            </a:r>
            <a:r>
              <a:rPr lang="en-US" dirty="0" smtClean="0">
                <a:latin typeface="Arial Black" panose="020B0A04020102020204" pitchFamily="34" charset="0"/>
              </a:rPr>
              <a:t>  In </a:t>
            </a:r>
            <a:r>
              <a:rPr lang="en-US" dirty="0">
                <a:latin typeface="Arial Black" panose="020B0A04020102020204" pitchFamily="34" charset="0"/>
              </a:rPr>
              <a:t>Figure E7-1, what is the purpose of R3?</a:t>
            </a:r>
          </a:p>
        </p:txBody>
      </p:sp>
      <p:sp>
        <p:nvSpPr>
          <p:cNvPr id="3" name="Subtitle 2"/>
          <p:cNvSpPr>
            <a:spLocks noGrp="1"/>
          </p:cNvSpPr>
          <p:nvPr>
            <p:ph type="subTitle" idx="1"/>
          </p:nvPr>
        </p:nvSpPr>
        <p:spPr/>
        <p:txBody>
          <a:bodyPr/>
          <a:lstStyle/>
          <a:p>
            <a:r>
              <a:rPr lang="en-US" i="1" dirty="0"/>
              <a:t>A. Fixed bias</a:t>
            </a:r>
            <a:endParaRPr lang="en-US" dirty="0"/>
          </a:p>
          <a:p>
            <a:r>
              <a:rPr lang="en-US" i="1" dirty="0"/>
              <a:t>B. Emitter bypass</a:t>
            </a:r>
            <a:endParaRPr lang="en-US" dirty="0"/>
          </a:p>
          <a:p>
            <a:r>
              <a:rPr lang="en-US" i="1" dirty="0"/>
              <a:t>C. Output load resistor</a:t>
            </a:r>
            <a:endParaRPr lang="en-US" dirty="0"/>
          </a:p>
          <a:p>
            <a:r>
              <a:rPr lang="en-US" i="1" dirty="0"/>
              <a:t>D. Self bias</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51</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pic>
        <p:nvPicPr>
          <p:cNvPr id="6" name="Picture 5" descr="2012-2016 Extra Class Diagrams.pdf - Adobe Reader"/>
          <p:cNvPicPr>
            <a:picLocks noChangeAspect="1"/>
          </p:cNvPicPr>
          <p:nvPr/>
        </p:nvPicPr>
        <p:blipFill rotWithShape="1">
          <a:blip r:embed="rId2">
            <a:extLst>
              <a:ext uri="{28A0092B-C50C-407E-A947-70E740481C1C}">
                <a14:useLocalDpi xmlns:a14="http://schemas.microsoft.com/office/drawing/2010/main" val="0"/>
              </a:ext>
            </a:extLst>
          </a:blip>
          <a:srcRect l="52549" t="22224" r="6079" b="25442"/>
          <a:stretch/>
        </p:blipFill>
        <p:spPr>
          <a:xfrm>
            <a:off x="5248427" y="2667000"/>
            <a:ext cx="3353208" cy="2971800"/>
          </a:xfrm>
          <a:prstGeom prst="rect">
            <a:avLst/>
          </a:prstGeom>
        </p:spPr>
      </p:pic>
    </p:spTree>
    <p:extLst>
      <p:ext uri="{BB962C8B-B14F-4D97-AF65-F5344CB8AC3E}">
        <p14:creationId xmlns:p14="http://schemas.microsoft.com/office/powerpoint/2010/main" val="366415885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E7B11  </a:t>
            </a:r>
            <a:r>
              <a:rPr lang="en-US" dirty="0" smtClean="0">
                <a:latin typeface="Arial Black" panose="020B0A04020102020204" pitchFamily="34" charset="0"/>
              </a:rPr>
              <a:t>  In </a:t>
            </a:r>
            <a:r>
              <a:rPr lang="en-US" dirty="0">
                <a:latin typeface="Arial Black" panose="020B0A04020102020204" pitchFamily="34" charset="0"/>
              </a:rPr>
              <a:t>Figure E7-1, what is the purpose of R3?</a:t>
            </a:r>
          </a:p>
        </p:txBody>
      </p:sp>
      <p:sp>
        <p:nvSpPr>
          <p:cNvPr id="3" name="Subtitle 2"/>
          <p:cNvSpPr>
            <a:spLocks noGrp="1"/>
          </p:cNvSpPr>
          <p:nvPr>
            <p:ph type="subTitle" idx="1"/>
          </p:nvPr>
        </p:nvSpPr>
        <p:spPr/>
        <p:txBody>
          <a:bodyPr/>
          <a:lstStyle/>
          <a:p>
            <a:r>
              <a:rPr lang="en-US" i="1" dirty="0"/>
              <a:t>A. Fixed bias</a:t>
            </a:r>
            <a:endParaRPr lang="en-US" dirty="0"/>
          </a:p>
          <a:p>
            <a:r>
              <a:rPr lang="en-US" i="1" dirty="0"/>
              <a:t>B. Emitter bypass</a:t>
            </a:r>
            <a:endParaRPr lang="en-US" dirty="0"/>
          </a:p>
          <a:p>
            <a:r>
              <a:rPr lang="en-US" i="1" dirty="0"/>
              <a:t>C. Output load resistor</a:t>
            </a:r>
            <a:endParaRPr lang="en-US" dirty="0"/>
          </a:p>
          <a:p>
            <a:r>
              <a:rPr lang="en-US" sz="2800" b="1" i="1" dirty="0">
                <a:solidFill>
                  <a:srgbClr val="FFC000"/>
                </a:solidFill>
              </a:rPr>
              <a:t>D. Self bias</a:t>
            </a:r>
            <a:endParaRPr lang="en-US" sz="2800" b="1" dirty="0">
              <a:solidFill>
                <a:srgbClr val="FFC000"/>
              </a:solidFill>
            </a:endParaRPr>
          </a:p>
        </p:txBody>
      </p:sp>
      <p:sp>
        <p:nvSpPr>
          <p:cNvPr id="4" name="Slide Number Placeholder 3"/>
          <p:cNvSpPr>
            <a:spLocks noGrp="1"/>
          </p:cNvSpPr>
          <p:nvPr>
            <p:ph type="sldNum" sz="quarter" idx="12"/>
          </p:nvPr>
        </p:nvSpPr>
        <p:spPr/>
        <p:txBody>
          <a:bodyPr/>
          <a:lstStyle/>
          <a:p>
            <a:fld id="{5A2483EB-AB9C-40AC-9AA1-C2AD9590A9DB}" type="slidenum">
              <a:rPr lang="en-US" smtClean="0"/>
              <a:t>52</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pic>
        <p:nvPicPr>
          <p:cNvPr id="6" name="Picture 5" descr="2012-2016 Extra Class Diagrams.pdf - Adobe Reader"/>
          <p:cNvPicPr>
            <a:picLocks noChangeAspect="1"/>
          </p:cNvPicPr>
          <p:nvPr/>
        </p:nvPicPr>
        <p:blipFill rotWithShape="1">
          <a:blip r:embed="rId2">
            <a:extLst>
              <a:ext uri="{28A0092B-C50C-407E-A947-70E740481C1C}">
                <a14:useLocalDpi xmlns:a14="http://schemas.microsoft.com/office/drawing/2010/main" val="0"/>
              </a:ext>
            </a:extLst>
          </a:blip>
          <a:srcRect l="52549" t="22224" r="6079" b="25442"/>
          <a:stretch/>
        </p:blipFill>
        <p:spPr>
          <a:xfrm>
            <a:off x="5248427" y="2667000"/>
            <a:ext cx="3353208" cy="2971800"/>
          </a:xfrm>
          <a:prstGeom prst="rect">
            <a:avLst/>
          </a:prstGeom>
        </p:spPr>
      </p:pic>
    </p:spTree>
    <p:extLst>
      <p:ext uri="{BB962C8B-B14F-4D97-AF65-F5344CB8AC3E}">
        <p14:creationId xmlns:p14="http://schemas.microsoft.com/office/powerpoint/2010/main" val="154181904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0"/>
            <a:ext cx="8458200" cy="1470025"/>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E7B12  </a:t>
            </a:r>
            <a:r>
              <a:rPr lang="en-US" dirty="0" smtClean="0">
                <a:latin typeface="Arial Black" panose="020B0A04020102020204" pitchFamily="34" charset="0"/>
              </a:rPr>
              <a:t>  What </a:t>
            </a:r>
            <a:r>
              <a:rPr lang="en-US" dirty="0">
                <a:latin typeface="Arial Black" panose="020B0A04020102020204" pitchFamily="34" charset="0"/>
              </a:rPr>
              <a:t>type </a:t>
            </a:r>
            <a:r>
              <a:rPr lang="en-US" dirty="0" smtClean="0">
                <a:latin typeface="Arial Black" panose="020B0A04020102020204" pitchFamily="34" charset="0"/>
              </a:rPr>
              <a:t>of amplifier </a:t>
            </a:r>
            <a:r>
              <a:rPr lang="en-US" dirty="0">
                <a:latin typeface="Arial Black" panose="020B0A04020102020204" pitchFamily="34" charset="0"/>
              </a:rPr>
              <a:t>circuit is shown in Figure E7-1?</a:t>
            </a:r>
          </a:p>
        </p:txBody>
      </p:sp>
      <p:sp>
        <p:nvSpPr>
          <p:cNvPr id="3" name="Subtitle 2"/>
          <p:cNvSpPr>
            <a:spLocks noGrp="1"/>
          </p:cNvSpPr>
          <p:nvPr>
            <p:ph type="subTitle" idx="1"/>
          </p:nvPr>
        </p:nvSpPr>
        <p:spPr>
          <a:xfrm>
            <a:off x="1219200" y="2057400"/>
            <a:ext cx="6553200" cy="4114800"/>
          </a:xfrm>
        </p:spPr>
        <p:txBody>
          <a:bodyPr/>
          <a:lstStyle/>
          <a:p>
            <a:r>
              <a:rPr lang="en-US" i="1" dirty="0"/>
              <a:t>A. </a:t>
            </a:r>
            <a:r>
              <a:rPr lang="en-US" i="1" dirty="0" smtClean="0"/>
              <a:t>Common base</a:t>
            </a:r>
            <a:endParaRPr lang="en-US" dirty="0"/>
          </a:p>
          <a:p>
            <a:r>
              <a:rPr lang="en-US" i="1" dirty="0"/>
              <a:t>B. </a:t>
            </a:r>
            <a:r>
              <a:rPr lang="en-US" i="1" dirty="0" smtClean="0"/>
              <a:t>Common collector</a:t>
            </a:r>
            <a:endParaRPr lang="en-US" dirty="0"/>
          </a:p>
          <a:p>
            <a:r>
              <a:rPr lang="en-US" i="1" dirty="0"/>
              <a:t>C. Common emitter </a:t>
            </a:r>
            <a:endParaRPr lang="en-US" dirty="0"/>
          </a:p>
          <a:p>
            <a:r>
              <a:rPr lang="en-US" i="1" dirty="0"/>
              <a:t>D. Emitter follower </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53</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pic>
        <p:nvPicPr>
          <p:cNvPr id="6" name="Picture 5" descr="2012-2016 Extra Class Diagrams.pdf - Adobe Reader"/>
          <p:cNvPicPr>
            <a:picLocks noChangeAspect="1"/>
          </p:cNvPicPr>
          <p:nvPr/>
        </p:nvPicPr>
        <p:blipFill rotWithShape="1">
          <a:blip r:embed="rId2">
            <a:extLst>
              <a:ext uri="{28A0092B-C50C-407E-A947-70E740481C1C}">
                <a14:useLocalDpi xmlns:a14="http://schemas.microsoft.com/office/drawing/2010/main" val="0"/>
              </a:ext>
            </a:extLst>
          </a:blip>
          <a:srcRect l="52549" t="22224" r="6079" b="25442"/>
          <a:stretch/>
        </p:blipFill>
        <p:spPr>
          <a:xfrm>
            <a:off x="5334000" y="3810000"/>
            <a:ext cx="2923310" cy="2590800"/>
          </a:xfrm>
          <a:prstGeom prst="rect">
            <a:avLst/>
          </a:prstGeom>
        </p:spPr>
      </p:pic>
    </p:spTree>
    <p:extLst>
      <p:ext uri="{BB962C8B-B14F-4D97-AF65-F5344CB8AC3E}">
        <p14:creationId xmlns:p14="http://schemas.microsoft.com/office/powerpoint/2010/main" val="44569472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0"/>
            <a:ext cx="8458200" cy="1470025"/>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E7B12  </a:t>
            </a:r>
            <a:r>
              <a:rPr lang="en-US" dirty="0" smtClean="0">
                <a:latin typeface="Arial Black" panose="020B0A04020102020204" pitchFamily="34" charset="0"/>
              </a:rPr>
              <a:t>  What </a:t>
            </a:r>
            <a:r>
              <a:rPr lang="en-US" dirty="0">
                <a:latin typeface="Arial Black" panose="020B0A04020102020204" pitchFamily="34" charset="0"/>
              </a:rPr>
              <a:t>type of </a:t>
            </a:r>
            <a:r>
              <a:rPr lang="en-US" dirty="0" smtClean="0">
                <a:latin typeface="Arial Black" panose="020B0A04020102020204" pitchFamily="34" charset="0"/>
              </a:rPr>
              <a:t>amplifier circuit </a:t>
            </a:r>
            <a:r>
              <a:rPr lang="en-US" dirty="0">
                <a:latin typeface="Arial Black" panose="020B0A04020102020204" pitchFamily="34" charset="0"/>
              </a:rPr>
              <a:t>is shown in Figure E7-1?</a:t>
            </a:r>
          </a:p>
        </p:txBody>
      </p:sp>
      <p:sp>
        <p:nvSpPr>
          <p:cNvPr id="3" name="Subtitle 2"/>
          <p:cNvSpPr>
            <a:spLocks noGrp="1"/>
          </p:cNvSpPr>
          <p:nvPr>
            <p:ph type="subTitle" idx="1"/>
          </p:nvPr>
        </p:nvSpPr>
        <p:spPr>
          <a:xfrm>
            <a:off x="1219200" y="2057400"/>
            <a:ext cx="6553200" cy="4114800"/>
          </a:xfrm>
        </p:spPr>
        <p:txBody>
          <a:bodyPr/>
          <a:lstStyle/>
          <a:p>
            <a:r>
              <a:rPr lang="en-US" i="1" dirty="0"/>
              <a:t>A. </a:t>
            </a:r>
            <a:r>
              <a:rPr lang="en-US" i="1" dirty="0" smtClean="0"/>
              <a:t>Common base</a:t>
            </a:r>
            <a:endParaRPr lang="en-US" dirty="0"/>
          </a:p>
          <a:p>
            <a:r>
              <a:rPr lang="en-US" i="1" dirty="0"/>
              <a:t>B. </a:t>
            </a:r>
            <a:r>
              <a:rPr lang="en-US" i="1" dirty="0" smtClean="0"/>
              <a:t>Common collector</a:t>
            </a:r>
            <a:endParaRPr lang="en-US" dirty="0"/>
          </a:p>
          <a:p>
            <a:r>
              <a:rPr lang="en-US" sz="2800" b="1" i="1" dirty="0">
                <a:solidFill>
                  <a:srgbClr val="FFC000"/>
                </a:solidFill>
              </a:rPr>
              <a:t>C. Common emitter </a:t>
            </a:r>
            <a:endParaRPr lang="en-US" sz="2800" b="1" dirty="0">
              <a:solidFill>
                <a:srgbClr val="FFC000"/>
              </a:solidFill>
            </a:endParaRPr>
          </a:p>
          <a:p>
            <a:r>
              <a:rPr lang="en-US" i="1" dirty="0"/>
              <a:t>D. Emitter follower </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54</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pic>
        <p:nvPicPr>
          <p:cNvPr id="6" name="Picture 5" descr="2012-2016 Extra Class Diagrams.pdf - Adobe Reader"/>
          <p:cNvPicPr>
            <a:picLocks noChangeAspect="1"/>
          </p:cNvPicPr>
          <p:nvPr/>
        </p:nvPicPr>
        <p:blipFill rotWithShape="1">
          <a:blip r:embed="rId2">
            <a:extLst>
              <a:ext uri="{28A0092B-C50C-407E-A947-70E740481C1C}">
                <a14:useLocalDpi xmlns:a14="http://schemas.microsoft.com/office/drawing/2010/main" val="0"/>
              </a:ext>
            </a:extLst>
          </a:blip>
          <a:srcRect l="52549" t="22224" r="6079" b="25442"/>
          <a:stretch/>
        </p:blipFill>
        <p:spPr>
          <a:xfrm>
            <a:off x="5334000" y="3810000"/>
            <a:ext cx="2923310" cy="2590800"/>
          </a:xfrm>
          <a:prstGeom prst="rect">
            <a:avLst/>
          </a:prstGeom>
        </p:spPr>
      </p:pic>
    </p:spTree>
    <p:extLst>
      <p:ext uri="{BB962C8B-B14F-4D97-AF65-F5344CB8AC3E}">
        <p14:creationId xmlns:p14="http://schemas.microsoft.com/office/powerpoint/2010/main" val="265307181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E7B13  </a:t>
            </a:r>
            <a:r>
              <a:rPr lang="en-US" dirty="0" smtClean="0">
                <a:latin typeface="Arial Black" panose="020B0A04020102020204" pitchFamily="34" charset="0"/>
              </a:rPr>
              <a:t>  In </a:t>
            </a:r>
            <a:r>
              <a:rPr lang="en-US" dirty="0">
                <a:latin typeface="Arial Black" panose="020B0A04020102020204" pitchFamily="34" charset="0"/>
              </a:rPr>
              <a:t>Figure E7-2, what is the purpose of R?</a:t>
            </a:r>
          </a:p>
        </p:txBody>
      </p:sp>
      <p:sp>
        <p:nvSpPr>
          <p:cNvPr id="3" name="Subtitle 2"/>
          <p:cNvSpPr>
            <a:spLocks noGrp="1"/>
          </p:cNvSpPr>
          <p:nvPr>
            <p:ph type="subTitle" idx="1"/>
          </p:nvPr>
        </p:nvSpPr>
        <p:spPr/>
        <p:txBody>
          <a:bodyPr/>
          <a:lstStyle/>
          <a:p>
            <a:r>
              <a:rPr lang="en-US" i="1" dirty="0"/>
              <a:t>A. Emitter load</a:t>
            </a:r>
            <a:endParaRPr lang="en-US" dirty="0"/>
          </a:p>
          <a:p>
            <a:r>
              <a:rPr lang="en-US" i="1" dirty="0"/>
              <a:t>B. Fixed bias</a:t>
            </a:r>
            <a:endParaRPr lang="en-US" dirty="0"/>
          </a:p>
          <a:p>
            <a:r>
              <a:rPr lang="en-US" i="1" dirty="0"/>
              <a:t>C. Collector load</a:t>
            </a:r>
            <a:endParaRPr lang="en-US" dirty="0"/>
          </a:p>
          <a:p>
            <a:r>
              <a:rPr lang="en-US" i="1" dirty="0"/>
              <a:t>D. Voltage regulation</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55</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pic>
        <p:nvPicPr>
          <p:cNvPr id="6" name="Picture 5" descr="2012-2016 Extra Class Diagrams.pdf - Adobe Reader"/>
          <p:cNvPicPr>
            <a:picLocks noChangeAspect="1"/>
          </p:cNvPicPr>
          <p:nvPr/>
        </p:nvPicPr>
        <p:blipFill rotWithShape="1">
          <a:blip r:embed="rId2">
            <a:extLst>
              <a:ext uri="{28A0092B-C50C-407E-A947-70E740481C1C}">
                <a14:useLocalDpi xmlns:a14="http://schemas.microsoft.com/office/drawing/2010/main" val="0"/>
              </a:ext>
            </a:extLst>
          </a:blip>
          <a:srcRect l="10196" t="26141" r="58431" b="27682"/>
          <a:stretch/>
        </p:blipFill>
        <p:spPr>
          <a:xfrm>
            <a:off x="5410200" y="2514600"/>
            <a:ext cx="2868706" cy="2958353"/>
          </a:xfrm>
          <a:prstGeom prst="rect">
            <a:avLst/>
          </a:prstGeom>
        </p:spPr>
      </p:pic>
    </p:spTree>
    <p:extLst>
      <p:ext uri="{BB962C8B-B14F-4D97-AF65-F5344CB8AC3E}">
        <p14:creationId xmlns:p14="http://schemas.microsoft.com/office/powerpoint/2010/main" val="169604093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E7B13  </a:t>
            </a:r>
            <a:r>
              <a:rPr lang="en-US" dirty="0" smtClean="0">
                <a:latin typeface="Arial Black" panose="020B0A04020102020204" pitchFamily="34" charset="0"/>
              </a:rPr>
              <a:t>  In </a:t>
            </a:r>
            <a:r>
              <a:rPr lang="en-US" dirty="0">
                <a:latin typeface="Arial Black" panose="020B0A04020102020204" pitchFamily="34" charset="0"/>
              </a:rPr>
              <a:t>Figure E7-2, what is the purpose of R?</a:t>
            </a:r>
          </a:p>
        </p:txBody>
      </p:sp>
      <p:sp>
        <p:nvSpPr>
          <p:cNvPr id="3" name="Subtitle 2"/>
          <p:cNvSpPr>
            <a:spLocks noGrp="1"/>
          </p:cNvSpPr>
          <p:nvPr>
            <p:ph type="subTitle" idx="1"/>
          </p:nvPr>
        </p:nvSpPr>
        <p:spPr/>
        <p:txBody>
          <a:bodyPr/>
          <a:lstStyle/>
          <a:p>
            <a:r>
              <a:rPr lang="en-US" sz="2800" b="1" i="1" dirty="0">
                <a:solidFill>
                  <a:srgbClr val="FFC000"/>
                </a:solidFill>
              </a:rPr>
              <a:t>A. Emitter load</a:t>
            </a:r>
            <a:endParaRPr lang="en-US" sz="2800" b="1" dirty="0">
              <a:solidFill>
                <a:srgbClr val="FFC000"/>
              </a:solidFill>
            </a:endParaRPr>
          </a:p>
          <a:p>
            <a:r>
              <a:rPr lang="en-US" i="1" dirty="0"/>
              <a:t>B. Fixed bias</a:t>
            </a:r>
            <a:endParaRPr lang="en-US" dirty="0"/>
          </a:p>
          <a:p>
            <a:r>
              <a:rPr lang="en-US" i="1" dirty="0"/>
              <a:t>C. Collector load</a:t>
            </a:r>
            <a:endParaRPr lang="en-US" dirty="0"/>
          </a:p>
          <a:p>
            <a:r>
              <a:rPr lang="en-US" i="1" dirty="0"/>
              <a:t>D. Voltage regulation</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56</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pic>
        <p:nvPicPr>
          <p:cNvPr id="6" name="Picture 5" descr="2012-2016 Extra Class Diagrams.pdf - Adobe Reader"/>
          <p:cNvPicPr>
            <a:picLocks noChangeAspect="1"/>
          </p:cNvPicPr>
          <p:nvPr/>
        </p:nvPicPr>
        <p:blipFill rotWithShape="1">
          <a:blip r:embed="rId2">
            <a:extLst>
              <a:ext uri="{28A0092B-C50C-407E-A947-70E740481C1C}">
                <a14:useLocalDpi xmlns:a14="http://schemas.microsoft.com/office/drawing/2010/main" val="0"/>
              </a:ext>
            </a:extLst>
          </a:blip>
          <a:srcRect l="10196" t="26141" r="58431" b="27682"/>
          <a:stretch/>
        </p:blipFill>
        <p:spPr>
          <a:xfrm>
            <a:off x="5410200" y="2514600"/>
            <a:ext cx="2868706" cy="2958353"/>
          </a:xfrm>
          <a:prstGeom prst="rect">
            <a:avLst/>
          </a:prstGeom>
        </p:spPr>
      </p:pic>
    </p:spTree>
    <p:extLst>
      <p:ext uri="{BB962C8B-B14F-4D97-AF65-F5344CB8AC3E}">
        <p14:creationId xmlns:p14="http://schemas.microsoft.com/office/powerpoint/2010/main" val="216907101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8610600" cy="1470025"/>
          </a:xfrm>
        </p:spPr>
        <p:txBody>
          <a:bodyPr>
            <a:normAutofit fontScale="90000"/>
          </a:bodyPr>
          <a:lstStyle/>
          <a:p>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E7B14     Why </a:t>
            </a:r>
            <a:r>
              <a:rPr lang="en-US" dirty="0">
                <a:latin typeface="Arial Black" panose="020B0A04020102020204" pitchFamily="34" charset="0"/>
              </a:rPr>
              <a:t>are switching amplifiers more efficient than linear amplifiers?</a:t>
            </a:r>
          </a:p>
        </p:txBody>
      </p:sp>
      <p:sp>
        <p:nvSpPr>
          <p:cNvPr id="3" name="Subtitle 2"/>
          <p:cNvSpPr>
            <a:spLocks noGrp="1"/>
          </p:cNvSpPr>
          <p:nvPr>
            <p:ph type="subTitle" idx="1"/>
          </p:nvPr>
        </p:nvSpPr>
        <p:spPr>
          <a:xfrm>
            <a:off x="1143000" y="1905000"/>
            <a:ext cx="6400800" cy="3657600"/>
          </a:xfrm>
        </p:spPr>
        <p:txBody>
          <a:bodyPr/>
          <a:lstStyle/>
          <a:p>
            <a:r>
              <a:rPr lang="en-US" i="1" dirty="0"/>
              <a:t>A. Switching amplifiers operate at higher voltages</a:t>
            </a:r>
          </a:p>
          <a:p>
            <a:r>
              <a:rPr lang="en-US" i="1" dirty="0"/>
              <a:t>B. The power transistor is at saturation or cut off most of the time, resulting in low power dissipation</a:t>
            </a:r>
          </a:p>
          <a:p>
            <a:r>
              <a:rPr lang="en-US" i="1" dirty="0"/>
              <a:t>C. Linear amplifiers have high gain resulting in higher harmonic content</a:t>
            </a:r>
          </a:p>
          <a:p>
            <a:r>
              <a:rPr lang="en-US" i="1" dirty="0"/>
              <a:t>D. Switching amplifiers use push-pull circuits</a:t>
            </a:r>
          </a:p>
        </p:txBody>
      </p:sp>
      <p:sp>
        <p:nvSpPr>
          <p:cNvPr id="4" name="Slide Number Placeholder 3"/>
          <p:cNvSpPr>
            <a:spLocks noGrp="1"/>
          </p:cNvSpPr>
          <p:nvPr>
            <p:ph type="sldNum" sz="quarter" idx="12"/>
          </p:nvPr>
        </p:nvSpPr>
        <p:spPr/>
        <p:txBody>
          <a:bodyPr/>
          <a:lstStyle/>
          <a:p>
            <a:fld id="{5A2483EB-AB9C-40AC-9AA1-C2AD9590A9DB}" type="slidenum">
              <a:rPr lang="en-US" smtClean="0"/>
              <a:t>57</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241129142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8610600" cy="1470025"/>
          </a:xfrm>
        </p:spPr>
        <p:txBody>
          <a:bodyPr>
            <a:normAutofit fontScale="90000"/>
          </a:bodyPr>
          <a:lstStyle/>
          <a:p>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E7B14     Why </a:t>
            </a:r>
            <a:r>
              <a:rPr lang="en-US" dirty="0">
                <a:latin typeface="Arial Black" panose="020B0A04020102020204" pitchFamily="34" charset="0"/>
              </a:rPr>
              <a:t>are switching amplifiers more efficient than linear amplifiers?</a:t>
            </a:r>
          </a:p>
        </p:txBody>
      </p:sp>
      <p:sp>
        <p:nvSpPr>
          <p:cNvPr id="3" name="Subtitle 2"/>
          <p:cNvSpPr>
            <a:spLocks noGrp="1"/>
          </p:cNvSpPr>
          <p:nvPr>
            <p:ph type="subTitle" idx="1"/>
          </p:nvPr>
        </p:nvSpPr>
        <p:spPr>
          <a:xfrm>
            <a:off x="1143000" y="1905000"/>
            <a:ext cx="6400800" cy="4267200"/>
          </a:xfrm>
        </p:spPr>
        <p:txBody>
          <a:bodyPr>
            <a:normAutofit/>
          </a:bodyPr>
          <a:lstStyle/>
          <a:p>
            <a:r>
              <a:rPr lang="en-US" i="1" dirty="0"/>
              <a:t>A. Switching amplifiers operate at higher voltages</a:t>
            </a:r>
          </a:p>
          <a:p>
            <a:r>
              <a:rPr lang="en-US" sz="2800" i="1" dirty="0">
                <a:solidFill>
                  <a:srgbClr val="FFC000"/>
                </a:solidFill>
              </a:rPr>
              <a:t>B. The power transistor is at saturation or cut off most of the time, resulting in low power dissipation</a:t>
            </a:r>
          </a:p>
          <a:p>
            <a:r>
              <a:rPr lang="en-US" i="1" dirty="0"/>
              <a:t>C. Linear amplifiers have high gain resulting in higher harmonic content</a:t>
            </a:r>
          </a:p>
          <a:p>
            <a:r>
              <a:rPr lang="en-US" i="1" dirty="0"/>
              <a:t>D. Switching amplifiers use push-pull circuits</a:t>
            </a:r>
          </a:p>
        </p:txBody>
      </p:sp>
      <p:sp>
        <p:nvSpPr>
          <p:cNvPr id="4" name="Slide Number Placeholder 3"/>
          <p:cNvSpPr>
            <a:spLocks noGrp="1"/>
          </p:cNvSpPr>
          <p:nvPr>
            <p:ph type="sldNum" sz="quarter" idx="12"/>
          </p:nvPr>
        </p:nvSpPr>
        <p:spPr/>
        <p:txBody>
          <a:bodyPr/>
          <a:lstStyle/>
          <a:p>
            <a:fld id="{5A2483EB-AB9C-40AC-9AA1-C2AD9590A9DB}" type="slidenum">
              <a:rPr lang="en-US" smtClean="0"/>
              <a:t>58</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150847284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E7B15  </a:t>
            </a:r>
            <a:r>
              <a:rPr lang="en-US" dirty="0" smtClean="0">
                <a:latin typeface="Arial Black" panose="020B0A04020102020204" pitchFamily="34" charset="0"/>
              </a:rPr>
              <a:t>  What </a:t>
            </a:r>
            <a:r>
              <a:rPr lang="en-US" dirty="0">
                <a:latin typeface="Arial Black" panose="020B0A04020102020204" pitchFamily="34" charset="0"/>
              </a:rPr>
              <a:t>is one way to prevent thermal runaway in a bipolar transistor amplifier?</a:t>
            </a:r>
          </a:p>
        </p:txBody>
      </p:sp>
      <p:sp>
        <p:nvSpPr>
          <p:cNvPr id="3" name="Subtitle 2"/>
          <p:cNvSpPr>
            <a:spLocks noGrp="1"/>
          </p:cNvSpPr>
          <p:nvPr>
            <p:ph type="subTitle" idx="1"/>
          </p:nvPr>
        </p:nvSpPr>
        <p:spPr>
          <a:xfrm>
            <a:off x="838200" y="2133600"/>
            <a:ext cx="7696200" cy="3657600"/>
          </a:xfrm>
        </p:spPr>
        <p:txBody>
          <a:bodyPr/>
          <a:lstStyle/>
          <a:p>
            <a:r>
              <a:rPr lang="en-US" i="1" dirty="0"/>
              <a:t>A. Neutralization</a:t>
            </a:r>
            <a:endParaRPr lang="en-US" dirty="0"/>
          </a:p>
          <a:p>
            <a:r>
              <a:rPr lang="en-US" i="1" dirty="0"/>
              <a:t>B. Select transistors with high beta</a:t>
            </a:r>
            <a:endParaRPr lang="en-US" dirty="0"/>
          </a:p>
          <a:p>
            <a:r>
              <a:rPr lang="en-US" i="1" dirty="0"/>
              <a:t>C. Use a resistor in series with the emitter</a:t>
            </a:r>
            <a:endParaRPr lang="en-US" dirty="0"/>
          </a:p>
          <a:p>
            <a:r>
              <a:rPr lang="en-US" i="1" dirty="0"/>
              <a:t>D. All of these choices are correct</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59</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10890256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534400" cy="1470025"/>
          </a:xfrm>
        </p:spPr>
        <p:txBody>
          <a:bodyPr>
            <a:normAutofit/>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E7A01  </a:t>
            </a:r>
            <a:r>
              <a:rPr lang="en-US" dirty="0" smtClean="0">
                <a:latin typeface="Arial Black" panose="020B0A04020102020204" pitchFamily="34" charset="0"/>
              </a:rPr>
              <a:t>  Which </a:t>
            </a:r>
            <a:r>
              <a:rPr lang="en-US" dirty="0">
                <a:latin typeface="Arial Black" panose="020B0A04020102020204" pitchFamily="34" charset="0"/>
              </a:rPr>
              <a:t>is a </a:t>
            </a:r>
            <a:r>
              <a:rPr lang="en-US" dirty="0" smtClean="0">
                <a:latin typeface="Arial Black" panose="020B0A04020102020204" pitchFamily="34" charset="0"/>
              </a:rPr>
              <a:t>bi-stable </a:t>
            </a:r>
            <a:r>
              <a:rPr lang="en-US" dirty="0">
                <a:latin typeface="Arial Black" panose="020B0A04020102020204" pitchFamily="34" charset="0"/>
              </a:rPr>
              <a:t>circuit?</a:t>
            </a:r>
          </a:p>
        </p:txBody>
      </p:sp>
      <p:sp>
        <p:nvSpPr>
          <p:cNvPr id="3" name="Subtitle 2"/>
          <p:cNvSpPr>
            <a:spLocks noGrp="1"/>
          </p:cNvSpPr>
          <p:nvPr>
            <p:ph type="subTitle" idx="1"/>
          </p:nvPr>
        </p:nvSpPr>
        <p:spPr/>
        <p:txBody>
          <a:bodyPr/>
          <a:lstStyle/>
          <a:p>
            <a:r>
              <a:rPr lang="en-US" i="1" dirty="0"/>
              <a:t>A. An "AND" gate</a:t>
            </a:r>
            <a:endParaRPr lang="en-US" dirty="0"/>
          </a:p>
          <a:p>
            <a:r>
              <a:rPr lang="en-US" i="1" dirty="0"/>
              <a:t>B. An "OR" gate</a:t>
            </a:r>
            <a:endParaRPr lang="en-US" dirty="0"/>
          </a:p>
          <a:p>
            <a:r>
              <a:rPr lang="en-US" sz="2800" b="1" i="1" dirty="0">
                <a:solidFill>
                  <a:srgbClr val="FFC000"/>
                </a:solidFill>
              </a:rPr>
              <a:t>C. A flip-flop</a:t>
            </a:r>
            <a:endParaRPr lang="en-US" sz="2800" b="1" dirty="0">
              <a:solidFill>
                <a:srgbClr val="FFC000"/>
              </a:solidFill>
            </a:endParaRPr>
          </a:p>
          <a:p>
            <a:r>
              <a:rPr lang="en-US" i="1" dirty="0"/>
              <a:t>D. A clock</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6</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406576618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E7B15  </a:t>
            </a:r>
            <a:r>
              <a:rPr lang="en-US" dirty="0" smtClean="0">
                <a:latin typeface="Arial Black" panose="020B0A04020102020204" pitchFamily="34" charset="0"/>
              </a:rPr>
              <a:t>  What </a:t>
            </a:r>
            <a:r>
              <a:rPr lang="en-US" dirty="0">
                <a:latin typeface="Arial Black" panose="020B0A04020102020204" pitchFamily="34" charset="0"/>
              </a:rPr>
              <a:t>is one way to prevent thermal runaway in a bipolar transistor amplifier?</a:t>
            </a:r>
          </a:p>
        </p:txBody>
      </p:sp>
      <p:sp>
        <p:nvSpPr>
          <p:cNvPr id="3" name="Subtitle 2"/>
          <p:cNvSpPr>
            <a:spLocks noGrp="1"/>
          </p:cNvSpPr>
          <p:nvPr>
            <p:ph type="subTitle" idx="1"/>
          </p:nvPr>
        </p:nvSpPr>
        <p:spPr>
          <a:xfrm>
            <a:off x="838200" y="2133600"/>
            <a:ext cx="7696200" cy="3657600"/>
          </a:xfrm>
        </p:spPr>
        <p:txBody>
          <a:bodyPr/>
          <a:lstStyle/>
          <a:p>
            <a:r>
              <a:rPr lang="en-US" i="1" dirty="0"/>
              <a:t>A. Neutralization</a:t>
            </a:r>
            <a:endParaRPr lang="en-US" dirty="0"/>
          </a:p>
          <a:p>
            <a:r>
              <a:rPr lang="en-US" i="1" dirty="0"/>
              <a:t>B. Select transistors with high beta</a:t>
            </a:r>
            <a:endParaRPr lang="en-US" dirty="0"/>
          </a:p>
          <a:p>
            <a:r>
              <a:rPr lang="en-US" sz="2800" b="1" i="1" dirty="0">
                <a:solidFill>
                  <a:srgbClr val="FFC000"/>
                </a:solidFill>
              </a:rPr>
              <a:t>C. Use a resistor in series with the emitter</a:t>
            </a:r>
            <a:endParaRPr lang="en-US" sz="2800" b="1" dirty="0">
              <a:solidFill>
                <a:srgbClr val="FFC000"/>
              </a:solidFill>
            </a:endParaRPr>
          </a:p>
          <a:p>
            <a:r>
              <a:rPr lang="en-US" i="1" dirty="0"/>
              <a:t>D. All of these choices are correct</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60</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pic>
        <p:nvPicPr>
          <p:cNvPr id="6" name="Picture 5" descr="2012-2016 Extra Class Diagrams.pdf - Adobe Reader"/>
          <p:cNvPicPr>
            <a:picLocks noChangeAspect="1"/>
          </p:cNvPicPr>
          <p:nvPr/>
        </p:nvPicPr>
        <p:blipFill rotWithShape="1">
          <a:blip r:embed="rId2">
            <a:extLst>
              <a:ext uri="{28A0092B-C50C-407E-A947-70E740481C1C}">
                <a14:useLocalDpi xmlns:a14="http://schemas.microsoft.com/office/drawing/2010/main" val="0"/>
              </a:ext>
            </a:extLst>
          </a:blip>
          <a:srcRect l="10196" t="26141" r="58431" b="27682"/>
          <a:stretch/>
        </p:blipFill>
        <p:spPr>
          <a:xfrm>
            <a:off x="5562600" y="3904409"/>
            <a:ext cx="2716306" cy="2801191"/>
          </a:xfrm>
          <a:prstGeom prst="rect">
            <a:avLst/>
          </a:prstGeom>
        </p:spPr>
      </p:pic>
    </p:spTree>
    <p:extLst>
      <p:ext uri="{BB962C8B-B14F-4D97-AF65-F5344CB8AC3E}">
        <p14:creationId xmlns:p14="http://schemas.microsoft.com/office/powerpoint/2010/main" val="173403628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E7B16  </a:t>
            </a:r>
            <a:r>
              <a:rPr lang="en-US" dirty="0" smtClean="0">
                <a:latin typeface="Arial Black" panose="020B0A04020102020204" pitchFamily="34" charset="0"/>
              </a:rPr>
              <a:t>  What </a:t>
            </a:r>
            <a:r>
              <a:rPr lang="en-US" dirty="0">
                <a:latin typeface="Arial Black" panose="020B0A04020102020204" pitchFamily="34" charset="0"/>
              </a:rPr>
              <a:t>is the effect of intermodulation products in a linear power amplifier?</a:t>
            </a:r>
          </a:p>
        </p:txBody>
      </p:sp>
      <p:sp>
        <p:nvSpPr>
          <p:cNvPr id="3" name="Subtitle 2"/>
          <p:cNvSpPr>
            <a:spLocks noGrp="1"/>
          </p:cNvSpPr>
          <p:nvPr>
            <p:ph type="subTitle" idx="1"/>
          </p:nvPr>
        </p:nvSpPr>
        <p:spPr/>
        <p:txBody>
          <a:bodyPr/>
          <a:lstStyle/>
          <a:p>
            <a:r>
              <a:rPr lang="en-US" i="1" dirty="0"/>
              <a:t>A. Transmission of spurious signals </a:t>
            </a:r>
            <a:endParaRPr lang="en-US" dirty="0"/>
          </a:p>
          <a:p>
            <a:r>
              <a:rPr lang="en-US" i="1" dirty="0"/>
              <a:t>B. Creation of parasitic oscillations</a:t>
            </a:r>
            <a:endParaRPr lang="en-US" dirty="0"/>
          </a:p>
          <a:p>
            <a:r>
              <a:rPr lang="en-US" i="1" dirty="0"/>
              <a:t>C. Low efficiency</a:t>
            </a:r>
            <a:endParaRPr lang="en-US" dirty="0"/>
          </a:p>
          <a:p>
            <a:r>
              <a:rPr lang="en-US" i="1" dirty="0"/>
              <a:t>D. All of these choices are correct </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61</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62224617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E7B16  </a:t>
            </a:r>
            <a:r>
              <a:rPr lang="en-US" dirty="0" smtClean="0">
                <a:latin typeface="Arial Black" panose="020B0A04020102020204" pitchFamily="34" charset="0"/>
              </a:rPr>
              <a:t>  What </a:t>
            </a:r>
            <a:r>
              <a:rPr lang="en-US" dirty="0">
                <a:latin typeface="Arial Black" panose="020B0A04020102020204" pitchFamily="34" charset="0"/>
              </a:rPr>
              <a:t>is the effect of intermodulation products in a linear power amplifier?</a:t>
            </a:r>
          </a:p>
        </p:txBody>
      </p:sp>
      <p:sp>
        <p:nvSpPr>
          <p:cNvPr id="3" name="Subtitle 2"/>
          <p:cNvSpPr>
            <a:spLocks noGrp="1"/>
          </p:cNvSpPr>
          <p:nvPr>
            <p:ph type="subTitle" idx="1"/>
          </p:nvPr>
        </p:nvSpPr>
        <p:spPr/>
        <p:txBody>
          <a:bodyPr/>
          <a:lstStyle/>
          <a:p>
            <a:r>
              <a:rPr lang="en-US" sz="2800" b="1" i="1" dirty="0">
                <a:solidFill>
                  <a:srgbClr val="FFC000"/>
                </a:solidFill>
              </a:rPr>
              <a:t>A. Transmission of spurious signals </a:t>
            </a:r>
            <a:endParaRPr lang="en-US" sz="2800" b="1" dirty="0">
              <a:solidFill>
                <a:srgbClr val="FFC000"/>
              </a:solidFill>
            </a:endParaRPr>
          </a:p>
          <a:p>
            <a:r>
              <a:rPr lang="en-US" i="1" dirty="0"/>
              <a:t>B. Creation of parasitic oscillations</a:t>
            </a:r>
            <a:endParaRPr lang="en-US" dirty="0"/>
          </a:p>
          <a:p>
            <a:r>
              <a:rPr lang="en-US" i="1" dirty="0"/>
              <a:t>C. Low efficiency</a:t>
            </a:r>
            <a:endParaRPr lang="en-US" dirty="0"/>
          </a:p>
          <a:p>
            <a:r>
              <a:rPr lang="en-US" i="1" dirty="0"/>
              <a:t>D. All of these choices are correct </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62</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399646059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20574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E7B17     Why </a:t>
            </a:r>
            <a:r>
              <a:rPr lang="en-US" dirty="0">
                <a:latin typeface="Arial Black" panose="020B0A04020102020204" pitchFamily="34" charset="0"/>
              </a:rPr>
              <a:t>are </a:t>
            </a:r>
            <a:r>
              <a:rPr lang="en-US" dirty="0" smtClean="0">
                <a:latin typeface="Arial Black" panose="020B0A04020102020204" pitchFamily="34" charset="0"/>
              </a:rPr>
              <a:t>odd-order rather than even-order </a:t>
            </a:r>
            <a:r>
              <a:rPr lang="en-US" dirty="0">
                <a:latin typeface="Arial Black" panose="020B0A04020102020204" pitchFamily="34" charset="0"/>
              </a:rPr>
              <a:t>intermodulation distortion products </a:t>
            </a:r>
            <a:r>
              <a:rPr lang="en-US" dirty="0" smtClean="0">
                <a:latin typeface="Arial Black" panose="020B0A04020102020204" pitchFamily="34" charset="0"/>
              </a:rPr>
              <a:t>of </a:t>
            </a:r>
            <a:r>
              <a:rPr lang="en-US" dirty="0">
                <a:latin typeface="Arial Black" panose="020B0A04020102020204" pitchFamily="34" charset="0"/>
              </a:rPr>
              <a:t>concern in linear power amplifiers?</a:t>
            </a:r>
            <a:br>
              <a:rPr lang="en-US" dirty="0">
                <a:latin typeface="Arial Black" panose="020B0A04020102020204" pitchFamily="34" charset="0"/>
              </a:rPr>
            </a:br>
            <a:endParaRPr lang="en-US" dirty="0">
              <a:latin typeface="Arial Black" panose="020B0A04020102020204" pitchFamily="34" charset="0"/>
            </a:endParaRPr>
          </a:p>
        </p:txBody>
      </p:sp>
      <p:sp>
        <p:nvSpPr>
          <p:cNvPr id="3" name="Subtitle 2"/>
          <p:cNvSpPr>
            <a:spLocks noGrp="1"/>
          </p:cNvSpPr>
          <p:nvPr>
            <p:ph type="subTitle" idx="1"/>
          </p:nvPr>
        </p:nvSpPr>
        <p:spPr>
          <a:xfrm>
            <a:off x="609600" y="2286000"/>
            <a:ext cx="8001000" cy="3886200"/>
          </a:xfrm>
        </p:spPr>
        <p:txBody>
          <a:bodyPr/>
          <a:lstStyle/>
          <a:p>
            <a:r>
              <a:rPr lang="en-US" i="1" dirty="0"/>
              <a:t>A. Because they are relatively close in frequency to the desired signal</a:t>
            </a:r>
            <a:endParaRPr lang="en-US" dirty="0"/>
          </a:p>
          <a:p>
            <a:r>
              <a:rPr lang="en-US" i="1" dirty="0"/>
              <a:t>B. Because they are relatively far in frequency from the desired signal</a:t>
            </a:r>
            <a:endParaRPr lang="en-US" dirty="0"/>
          </a:p>
          <a:p>
            <a:r>
              <a:rPr lang="en-US" i="1" dirty="0"/>
              <a:t>C. Because they invert the sidebands causing distortion</a:t>
            </a:r>
            <a:endParaRPr lang="en-US" dirty="0"/>
          </a:p>
          <a:p>
            <a:r>
              <a:rPr lang="en-US" i="1" dirty="0"/>
              <a:t>D. Because they maintain the sidebands, thus causing multiple duplicate signals </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63</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62178432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20574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E7B17     Why </a:t>
            </a:r>
            <a:r>
              <a:rPr lang="en-US" dirty="0">
                <a:latin typeface="Arial Black" panose="020B0A04020102020204" pitchFamily="34" charset="0"/>
              </a:rPr>
              <a:t>are </a:t>
            </a:r>
            <a:r>
              <a:rPr lang="en-US" dirty="0" smtClean="0">
                <a:latin typeface="Arial Black" panose="020B0A04020102020204" pitchFamily="34" charset="0"/>
              </a:rPr>
              <a:t>odd-order rather than even-order </a:t>
            </a:r>
            <a:r>
              <a:rPr lang="en-US" dirty="0">
                <a:latin typeface="Arial Black" panose="020B0A04020102020204" pitchFamily="34" charset="0"/>
              </a:rPr>
              <a:t>intermodulation distortion products </a:t>
            </a:r>
            <a:r>
              <a:rPr lang="en-US" dirty="0" smtClean="0">
                <a:latin typeface="Arial Black" panose="020B0A04020102020204" pitchFamily="34" charset="0"/>
              </a:rPr>
              <a:t>of </a:t>
            </a:r>
            <a:r>
              <a:rPr lang="en-US" dirty="0">
                <a:latin typeface="Arial Black" panose="020B0A04020102020204" pitchFamily="34" charset="0"/>
              </a:rPr>
              <a:t>concern in linear power amplifiers?</a:t>
            </a:r>
            <a:br>
              <a:rPr lang="en-US" dirty="0">
                <a:latin typeface="Arial Black" panose="020B0A04020102020204" pitchFamily="34" charset="0"/>
              </a:rPr>
            </a:br>
            <a:endParaRPr lang="en-US" dirty="0">
              <a:latin typeface="Arial Black" panose="020B0A04020102020204" pitchFamily="34" charset="0"/>
            </a:endParaRPr>
          </a:p>
        </p:txBody>
      </p:sp>
      <p:sp>
        <p:nvSpPr>
          <p:cNvPr id="3" name="Subtitle 2"/>
          <p:cNvSpPr>
            <a:spLocks noGrp="1"/>
          </p:cNvSpPr>
          <p:nvPr>
            <p:ph type="subTitle" idx="1"/>
          </p:nvPr>
        </p:nvSpPr>
        <p:spPr>
          <a:xfrm>
            <a:off x="609600" y="2286000"/>
            <a:ext cx="8001000" cy="3886200"/>
          </a:xfrm>
        </p:spPr>
        <p:txBody>
          <a:bodyPr/>
          <a:lstStyle/>
          <a:p>
            <a:r>
              <a:rPr lang="en-US" sz="2800" i="1" dirty="0">
                <a:solidFill>
                  <a:srgbClr val="FFC000"/>
                </a:solidFill>
              </a:rPr>
              <a:t>A. Because they are relatively close in frequency to the desired signal</a:t>
            </a:r>
            <a:endParaRPr lang="en-US" sz="2800" dirty="0">
              <a:solidFill>
                <a:srgbClr val="FFC000"/>
              </a:solidFill>
            </a:endParaRPr>
          </a:p>
          <a:p>
            <a:r>
              <a:rPr lang="en-US" i="1" dirty="0"/>
              <a:t>B. Because they are relatively far in frequency from the desired signal</a:t>
            </a:r>
            <a:endParaRPr lang="en-US" dirty="0"/>
          </a:p>
          <a:p>
            <a:r>
              <a:rPr lang="en-US" i="1" dirty="0"/>
              <a:t>C. Because they invert the sidebands causing distortion</a:t>
            </a:r>
            <a:endParaRPr lang="en-US" dirty="0"/>
          </a:p>
          <a:p>
            <a:r>
              <a:rPr lang="en-US" i="1" dirty="0"/>
              <a:t>D. Because they maintain the sidebands, thus causing multiple duplicate signals </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64</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18530635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E7B18  </a:t>
            </a:r>
            <a:r>
              <a:rPr lang="en-US" dirty="0" smtClean="0">
                <a:latin typeface="Arial Black" panose="020B0A04020102020204" pitchFamily="34" charset="0"/>
              </a:rPr>
              <a:t>  What is </a:t>
            </a:r>
            <a:r>
              <a:rPr lang="en-US" dirty="0">
                <a:latin typeface="Arial Black" panose="020B0A04020102020204" pitchFamily="34" charset="0"/>
              </a:rPr>
              <a:t>a characteristic of a grounded-grid amplifier?</a:t>
            </a:r>
          </a:p>
        </p:txBody>
      </p:sp>
      <p:sp>
        <p:nvSpPr>
          <p:cNvPr id="3" name="Subtitle 2"/>
          <p:cNvSpPr>
            <a:spLocks noGrp="1"/>
          </p:cNvSpPr>
          <p:nvPr>
            <p:ph type="subTitle" idx="1"/>
          </p:nvPr>
        </p:nvSpPr>
        <p:spPr/>
        <p:txBody>
          <a:bodyPr/>
          <a:lstStyle/>
          <a:p>
            <a:r>
              <a:rPr lang="en-US" i="1" dirty="0"/>
              <a:t>A. High power gain</a:t>
            </a:r>
            <a:endParaRPr lang="en-US" dirty="0"/>
          </a:p>
          <a:p>
            <a:r>
              <a:rPr lang="en-US" i="1" dirty="0"/>
              <a:t>B. High filament voltage</a:t>
            </a:r>
            <a:endParaRPr lang="en-US" dirty="0"/>
          </a:p>
          <a:p>
            <a:r>
              <a:rPr lang="en-US" i="1" dirty="0"/>
              <a:t>C. Low input impedance</a:t>
            </a:r>
            <a:endParaRPr lang="en-US" dirty="0"/>
          </a:p>
          <a:p>
            <a:r>
              <a:rPr lang="en-US" i="1" dirty="0"/>
              <a:t>D. Low bandwidth</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65</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356222217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E7B18  </a:t>
            </a:r>
            <a:r>
              <a:rPr lang="en-US" dirty="0" smtClean="0">
                <a:latin typeface="Arial Black" panose="020B0A04020102020204" pitchFamily="34" charset="0"/>
              </a:rPr>
              <a:t>  What </a:t>
            </a:r>
            <a:r>
              <a:rPr lang="en-US" dirty="0">
                <a:latin typeface="Arial Black" panose="020B0A04020102020204" pitchFamily="34" charset="0"/>
              </a:rPr>
              <a:t>is a characteristic of a grounded-grid amplifier?</a:t>
            </a:r>
          </a:p>
        </p:txBody>
      </p:sp>
      <p:sp>
        <p:nvSpPr>
          <p:cNvPr id="3" name="Subtitle 2"/>
          <p:cNvSpPr>
            <a:spLocks noGrp="1"/>
          </p:cNvSpPr>
          <p:nvPr>
            <p:ph type="subTitle" idx="1"/>
          </p:nvPr>
        </p:nvSpPr>
        <p:spPr/>
        <p:txBody>
          <a:bodyPr/>
          <a:lstStyle/>
          <a:p>
            <a:r>
              <a:rPr lang="en-US" i="1" dirty="0"/>
              <a:t>A. High power gain</a:t>
            </a:r>
            <a:endParaRPr lang="en-US" dirty="0"/>
          </a:p>
          <a:p>
            <a:r>
              <a:rPr lang="en-US" i="1" dirty="0"/>
              <a:t>B. High filament voltage</a:t>
            </a:r>
            <a:endParaRPr lang="en-US" dirty="0"/>
          </a:p>
          <a:p>
            <a:r>
              <a:rPr lang="en-US" sz="2800" b="1" i="1" dirty="0">
                <a:solidFill>
                  <a:srgbClr val="FFC000"/>
                </a:solidFill>
              </a:rPr>
              <a:t>C. Low input impedance</a:t>
            </a:r>
            <a:endParaRPr lang="en-US" sz="2800" b="1" dirty="0">
              <a:solidFill>
                <a:srgbClr val="FFC000"/>
              </a:solidFill>
            </a:endParaRPr>
          </a:p>
          <a:p>
            <a:r>
              <a:rPr lang="en-US" i="1" dirty="0"/>
              <a:t>D. Low bandwidth</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66</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241322143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E7C Filters and matching networks</a:t>
            </a:r>
          </a:p>
        </p:txBody>
      </p:sp>
      <p:sp>
        <p:nvSpPr>
          <p:cNvPr id="3" name="Subtitle 2"/>
          <p:cNvSpPr>
            <a:spLocks noGrp="1"/>
          </p:cNvSpPr>
          <p:nvPr>
            <p:ph type="subTitle" idx="1"/>
          </p:nvPr>
        </p:nvSpPr>
        <p:spPr/>
        <p:txBody>
          <a:bodyPr/>
          <a:lstStyle/>
          <a:p>
            <a:pPr algn="ctr"/>
            <a:r>
              <a:rPr lang="en-US" dirty="0"/>
              <a:t>types of networks; types of filters; filter applications; filter characteristics; impedance matching; DSP filtering</a:t>
            </a:r>
          </a:p>
        </p:txBody>
      </p:sp>
      <p:sp>
        <p:nvSpPr>
          <p:cNvPr id="4" name="Slide Number Placeholder 3"/>
          <p:cNvSpPr>
            <a:spLocks noGrp="1"/>
          </p:cNvSpPr>
          <p:nvPr>
            <p:ph type="sldNum" sz="quarter" idx="12"/>
          </p:nvPr>
        </p:nvSpPr>
        <p:spPr/>
        <p:txBody>
          <a:bodyPr/>
          <a:lstStyle/>
          <a:p>
            <a:fld id="{5A2483EB-AB9C-40AC-9AA1-C2AD9590A9DB}" type="slidenum">
              <a:rPr lang="en-US" smtClean="0"/>
              <a:t>67</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106921773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Arial Black" panose="020B0A04020102020204" pitchFamily="34" charset="0"/>
              </a:rPr>
              <a:t> </a:t>
            </a:r>
            <a:r>
              <a:rPr lang="en-US" dirty="0" smtClean="0">
                <a:latin typeface="Arial Black" panose="020B0A04020102020204" pitchFamily="34" charset="0"/>
              </a:rPr>
              <a:t>Matching </a:t>
            </a:r>
            <a:r>
              <a:rPr lang="en-US" dirty="0">
                <a:latin typeface="Arial Black" panose="020B0A04020102020204" pitchFamily="34" charset="0"/>
              </a:rPr>
              <a:t>networks</a:t>
            </a:r>
          </a:p>
        </p:txBody>
      </p:sp>
      <p:sp>
        <p:nvSpPr>
          <p:cNvPr id="4" name="Slide Number Placeholder 3"/>
          <p:cNvSpPr>
            <a:spLocks noGrp="1"/>
          </p:cNvSpPr>
          <p:nvPr>
            <p:ph type="sldNum" sz="quarter" idx="12"/>
          </p:nvPr>
        </p:nvSpPr>
        <p:spPr/>
        <p:txBody>
          <a:bodyPr/>
          <a:lstStyle/>
          <a:p>
            <a:fld id="{5A2483EB-AB9C-40AC-9AA1-C2AD9590A9DB}" type="slidenum">
              <a:rPr lang="en-US" smtClean="0"/>
              <a:t>68</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pic>
        <p:nvPicPr>
          <p:cNvPr id="7" name="Picture 11" descr="Extra04 A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539" y="1600200"/>
            <a:ext cx="2295525" cy="15811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3" descr="Extra06 A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001" y="4210050"/>
            <a:ext cx="2771775" cy="15716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Extra03 A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2764771"/>
            <a:ext cx="2466975" cy="15906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Extra05 A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76950" y="1600200"/>
            <a:ext cx="263842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4" descr="Extra07 A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4191000"/>
            <a:ext cx="2619375" cy="1590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698264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9050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E7C01  </a:t>
            </a:r>
            <a:r>
              <a:rPr lang="en-US" dirty="0" smtClean="0">
                <a:latin typeface="Arial Black" panose="020B0A04020102020204" pitchFamily="34" charset="0"/>
              </a:rPr>
              <a:t>   How </a:t>
            </a:r>
            <a:r>
              <a:rPr lang="en-US" dirty="0">
                <a:latin typeface="Arial Black" panose="020B0A04020102020204" pitchFamily="34" charset="0"/>
              </a:rPr>
              <a:t>are the capacitors and inductors of a low-pass filter Pi-network arranged between the network's input and output? </a:t>
            </a:r>
          </a:p>
        </p:txBody>
      </p:sp>
      <p:sp>
        <p:nvSpPr>
          <p:cNvPr id="3" name="Subtitle 2"/>
          <p:cNvSpPr>
            <a:spLocks noGrp="1"/>
          </p:cNvSpPr>
          <p:nvPr>
            <p:ph type="subTitle" idx="1"/>
          </p:nvPr>
        </p:nvSpPr>
        <p:spPr>
          <a:xfrm>
            <a:off x="838200" y="2362200"/>
            <a:ext cx="7391400" cy="3810000"/>
          </a:xfrm>
        </p:spPr>
        <p:txBody>
          <a:bodyPr>
            <a:normAutofit fontScale="85000" lnSpcReduction="20000"/>
          </a:bodyPr>
          <a:lstStyle/>
          <a:p>
            <a:r>
              <a:rPr lang="en-US" i="1" dirty="0"/>
              <a:t>A. Two inductors are in series between the input and output, and a capacitor is connected between the two inductors and ground</a:t>
            </a:r>
            <a:endParaRPr lang="en-US" dirty="0"/>
          </a:p>
          <a:p>
            <a:r>
              <a:rPr lang="en-US" i="1" dirty="0"/>
              <a:t>B. Two capacitors are in series between the input and </a:t>
            </a:r>
            <a:r>
              <a:rPr lang="en-US" i="1" dirty="0" smtClean="0"/>
              <a:t>output, </a:t>
            </a:r>
            <a:r>
              <a:rPr lang="en-US" i="1" dirty="0"/>
              <a:t>and an inductor is connected between the two capacitors and ground</a:t>
            </a:r>
            <a:endParaRPr lang="en-US" dirty="0"/>
          </a:p>
          <a:p>
            <a:r>
              <a:rPr lang="en-US" i="1" dirty="0"/>
              <a:t>C. An inductor is connected between the input and ground, another inductor is connected between the output and ground, and a capacitor is connected between the input and output </a:t>
            </a:r>
            <a:endParaRPr lang="en-US" dirty="0"/>
          </a:p>
          <a:p>
            <a:r>
              <a:rPr lang="en-US" i="1" dirty="0"/>
              <a:t>D. A capacitor is connected between the input and ground, another capacitor is connected between the output and ground, and an inductor is connected between input and output</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69</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12171576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E7A02     What </a:t>
            </a:r>
            <a:r>
              <a:rPr lang="en-US" dirty="0">
                <a:latin typeface="Arial Black" panose="020B0A04020102020204" pitchFamily="34" charset="0"/>
              </a:rPr>
              <a:t>is the function of a decade counter digital IC?</a:t>
            </a:r>
          </a:p>
        </p:txBody>
      </p:sp>
      <p:sp>
        <p:nvSpPr>
          <p:cNvPr id="3" name="Subtitle 2"/>
          <p:cNvSpPr>
            <a:spLocks noGrp="1"/>
          </p:cNvSpPr>
          <p:nvPr>
            <p:ph type="subTitle" idx="1"/>
          </p:nvPr>
        </p:nvSpPr>
        <p:spPr>
          <a:xfrm>
            <a:off x="990600" y="2514600"/>
            <a:ext cx="6400800" cy="3657600"/>
          </a:xfrm>
        </p:spPr>
        <p:txBody>
          <a:bodyPr/>
          <a:lstStyle/>
          <a:p>
            <a:r>
              <a:rPr lang="en-US" i="1" dirty="0"/>
              <a:t>A. It produces one output pulse for every ten input pulses</a:t>
            </a:r>
          </a:p>
          <a:p>
            <a:r>
              <a:rPr lang="en-US" i="1" dirty="0"/>
              <a:t>B. It decodes a decimal number for display on a seven segment LED display</a:t>
            </a:r>
          </a:p>
          <a:p>
            <a:r>
              <a:rPr lang="en-US" i="1" dirty="0"/>
              <a:t>C. It produces ten output pulses for every input pulse</a:t>
            </a:r>
          </a:p>
          <a:p>
            <a:r>
              <a:rPr lang="en-US" i="1" dirty="0"/>
              <a:t>D. It adds two decimal numbers together</a:t>
            </a:r>
          </a:p>
        </p:txBody>
      </p:sp>
      <p:sp>
        <p:nvSpPr>
          <p:cNvPr id="4" name="Slide Number Placeholder 3"/>
          <p:cNvSpPr>
            <a:spLocks noGrp="1"/>
          </p:cNvSpPr>
          <p:nvPr>
            <p:ph type="sldNum" sz="quarter" idx="12"/>
          </p:nvPr>
        </p:nvSpPr>
        <p:spPr/>
        <p:txBody>
          <a:bodyPr/>
          <a:lstStyle/>
          <a:p>
            <a:fld id="{5A2483EB-AB9C-40AC-9AA1-C2AD9590A9DB}" type="slidenum">
              <a:rPr lang="en-US" smtClean="0"/>
              <a:t>7</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298336604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9050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E7C01  </a:t>
            </a:r>
            <a:r>
              <a:rPr lang="en-US" dirty="0" smtClean="0">
                <a:latin typeface="Arial Black" panose="020B0A04020102020204" pitchFamily="34" charset="0"/>
              </a:rPr>
              <a:t>   How </a:t>
            </a:r>
            <a:r>
              <a:rPr lang="en-US" dirty="0">
                <a:latin typeface="Arial Black" panose="020B0A04020102020204" pitchFamily="34" charset="0"/>
              </a:rPr>
              <a:t>are the capacitors and inductors of a low-pass filter Pi-network arranged between the network's input and output? </a:t>
            </a:r>
          </a:p>
        </p:txBody>
      </p:sp>
      <p:sp>
        <p:nvSpPr>
          <p:cNvPr id="3" name="Subtitle 2"/>
          <p:cNvSpPr>
            <a:spLocks noGrp="1"/>
          </p:cNvSpPr>
          <p:nvPr>
            <p:ph type="subTitle" idx="1"/>
          </p:nvPr>
        </p:nvSpPr>
        <p:spPr>
          <a:xfrm>
            <a:off x="838200" y="2362200"/>
            <a:ext cx="7391400" cy="3810000"/>
          </a:xfrm>
        </p:spPr>
        <p:txBody>
          <a:bodyPr>
            <a:normAutofit fontScale="77500" lnSpcReduction="20000"/>
          </a:bodyPr>
          <a:lstStyle/>
          <a:p>
            <a:r>
              <a:rPr lang="en-US" i="1" dirty="0"/>
              <a:t>A. Two inductors are in series between the input and output, and a capacitor is connected between the two inductors and ground</a:t>
            </a:r>
            <a:endParaRPr lang="en-US" dirty="0"/>
          </a:p>
          <a:p>
            <a:r>
              <a:rPr lang="en-US" i="1" dirty="0"/>
              <a:t>B. Two capacitors are in series between the input and </a:t>
            </a:r>
            <a:r>
              <a:rPr lang="en-US" i="1" dirty="0" smtClean="0"/>
              <a:t>output, </a:t>
            </a:r>
            <a:r>
              <a:rPr lang="en-US" i="1" dirty="0"/>
              <a:t>and an inductor is connected between the two capacitors and ground</a:t>
            </a:r>
            <a:endParaRPr lang="en-US" dirty="0"/>
          </a:p>
          <a:p>
            <a:r>
              <a:rPr lang="en-US" i="1" dirty="0"/>
              <a:t>C. An inductor is connected between the input and ground, another inductor is connected between the output and ground, and a capacitor is connected between the input and output </a:t>
            </a:r>
            <a:endParaRPr lang="en-US" dirty="0"/>
          </a:p>
          <a:p>
            <a:r>
              <a:rPr lang="en-US" sz="2800" b="1" i="1" dirty="0">
                <a:solidFill>
                  <a:srgbClr val="FFC000"/>
                </a:solidFill>
              </a:rPr>
              <a:t>D. A capacitor is connected between the input and ground, another capacitor is connected between the output and ground, and an inductor is connected between input and output</a:t>
            </a:r>
            <a:endParaRPr lang="en-US" sz="2800" b="1" dirty="0">
              <a:solidFill>
                <a:srgbClr val="FFC000"/>
              </a:solidFill>
            </a:endParaRPr>
          </a:p>
        </p:txBody>
      </p:sp>
      <p:sp>
        <p:nvSpPr>
          <p:cNvPr id="4" name="Slide Number Placeholder 3"/>
          <p:cNvSpPr>
            <a:spLocks noGrp="1"/>
          </p:cNvSpPr>
          <p:nvPr>
            <p:ph type="sldNum" sz="quarter" idx="12"/>
          </p:nvPr>
        </p:nvSpPr>
        <p:spPr/>
        <p:txBody>
          <a:bodyPr/>
          <a:lstStyle/>
          <a:p>
            <a:fld id="{5A2483EB-AB9C-40AC-9AA1-C2AD9590A9DB}" type="slidenum">
              <a:rPr lang="en-US" smtClean="0"/>
              <a:t>70</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260631247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0"/>
            <a:ext cx="7772400" cy="18288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E7C02 Which of the following is a property of a T-network with series capacitors and a parallel shunt inductor?</a:t>
            </a:r>
          </a:p>
        </p:txBody>
      </p:sp>
      <p:sp>
        <p:nvSpPr>
          <p:cNvPr id="3" name="Subtitle 2"/>
          <p:cNvSpPr>
            <a:spLocks noGrp="1"/>
          </p:cNvSpPr>
          <p:nvPr>
            <p:ph type="subTitle" idx="1"/>
          </p:nvPr>
        </p:nvSpPr>
        <p:spPr/>
        <p:txBody>
          <a:bodyPr/>
          <a:lstStyle/>
          <a:p>
            <a:r>
              <a:rPr lang="en-US" i="1" dirty="0"/>
              <a:t>A. It is a low-pass filter</a:t>
            </a:r>
            <a:endParaRPr lang="en-US" dirty="0"/>
          </a:p>
          <a:p>
            <a:r>
              <a:rPr lang="en-US" i="1" dirty="0"/>
              <a:t>B. It is a band-pass filter</a:t>
            </a:r>
            <a:endParaRPr lang="en-US" dirty="0"/>
          </a:p>
          <a:p>
            <a:r>
              <a:rPr lang="en-US" i="1" dirty="0"/>
              <a:t>C. It is a high-pass filter</a:t>
            </a:r>
            <a:endParaRPr lang="en-US" dirty="0"/>
          </a:p>
          <a:p>
            <a:r>
              <a:rPr lang="en-US" i="1" dirty="0"/>
              <a:t>D. It is a notch filter</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71</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407630788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8288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E7C02 Which of the following is a property of a T-network with series capacitors and a parallel shunt inductor?</a:t>
            </a:r>
            <a:endParaRPr lang="en-US" dirty="0"/>
          </a:p>
        </p:txBody>
      </p:sp>
      <p:sp>
        <p:nvSpPr>
          <p:cNvPr id="3" name="Subtitle 2"/>
          <p:cNvSpPr>
            <a:spLocks noGrp="1"/>
          </p:cNvSpPr>
          <p:nvPr>
            <p:ph type="subTitle" idx="1"/>
          </p:nvPr>
        </p:nvSpPr>
        <p:spPr/>
        <p:txBody>
          <a:bodyPr/>
          <a:lstStyle/>
          <a:p>
            <a:r>
              <a:rPr lang="en-US" i="1" dirty="0"/>
              <a:t>A. It is a low-pass filter</a:t>
            </a:r>
            <a:endParaRPr lang="en-US" dirty="0"/>
          </a:p>
          <a:p>
            <a:r>
              <a:rPr lang="en-US" i="1" dirty="0"/>
              <a:t>B. It is a band-pass filter</a:t>
            </a:r>
            <a:endParaRPr lang="en-US" dirty="0"/>
          </a:p>
          <a:p>
            <a:r>
              <a:rPr lang="en-US" sz="2800" b="1" i="1" dirty="0">
                <a:solidFill>
                  <a:srgbClr val="FFC000"/>
                </a:solidFill>
              </a:rPr>
              <a:t>C. It is a high-pass filter</a:t>
            </a:r>
            <a:endParaRPr lang="en-US" sz="2800" b="1" dirty="0">
              <a:solidFill>
                <a:srgbClr val="FFC000"/>
              </a:solidFill>
            </a:endParaRPr>
          </a:p>
          <a:p>
            <a:r>
              <a:rPr lang="en-US" i="1" dirty="0"/>
              <a:t>D. It is a notch filter</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72</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4238625"/>
            <a:ext cx="3467100" cy="161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55923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0"/>
            <a:ext cx="8229600" cy="19812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E7C03    What </a:t>
            </a:r>
            <a:r>
              <a:rPr lang="en-US" dirty="0">
                <a:latin typeface="Arial Black" panose="020B0A04020102020204" pitchFamily="34" charset="0"/>
              </a:rPr>
              <a:t>advantage does a Pi-L-network have over a </a:t>
            </a:r>
            <a:r>
              <a:rPr lang="en-US" dirty="0" smtClean="0">
                <a:latin typeface="Arial Black" panose="020B0A04020102020204" pitchFamily="34" charset="0"/>
              </a:rPr>
              <a:t>regular Pi-network </a:t>
            </a:r>
            <a:r>
              <a:rPr lang="en-US" dirty="0">
                <a:latin typeface="Arial Black" panose="020B0A04020102020204" pitchFamily="34" charset="0"/>
              </a:rPr>
              <a:t>for impedance matching between the final amplifier of a vacuum-tube transmitter and an antenna?</a:t>
            </a:r>
          </a:p>
        </p:txBody>
      </p:sp>
      <p:sp>
        <p:nvSpPr>
          <p:cNvPr id="3" name="Subtitle 2"/>
          <p:cNvSpPr>
            <a:spLocks noGrp="1"/>
          </p:cNvSpPr>
          <p:nvPr>
            <p:ph type="subTitle" idx="1"/>
          </p:nvPr>
        </p:nvSpPr>
        <p:spPr/>
        <p:txBody>
          <a:bodyPr/>
          <a:lstStyle/>
          <a:p>
            <a:endParaRPr lang="en-US" i="1" dirty="0" smtClean="0"/>
          </a:p>
          <a:p>
            <a:r>
              <a:rPr lang="en-US" i="1" dirty="0" smtClean="0"/>
              <a:t>A</a:t>
            </a:r>
            <a:r>
              <a:rPr lang="en-US" i="1" dirty="0"/>
              <a:t>. Greater harmonic suppression</a:t>
            </a:r>
            <a:endParaRPr lang="en-US" dirty="0"/>
          </a:p>
          <a:p>
            <a:r>
              <a:rPr lang="en-US" i="1" dirty="0"/>
              <a:t>B. Higher efficiency</a:t>
            </a:r>
            <a:endParaRPr lang="en-US" dirty="0"/>
          </a:p>
          <a:p>
            <a:r>
              <a:rPr lang="en-US" i="1" dirty="0"/>
              <a:t>C. Lower losses</a:t>
            </a:r>
            <a:endParaRPr lang="en-US" dirty="0"/>
          </a:p>
          <a:p>
            <a:r>
              <a:rPr lang="en-US" i="1" dirty="0"/>
              <a:t>D. Greater transformation range</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73</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191560335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0"/>
            <a:ext cx="8229600" cy="19812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E7C03    What </a:t>
            </a:r>
            <a:r>
              <a:rPr lang="en-US" dirty="0">
                <a:latin typeface="Arial Black" panose="020B0A04020102020204" pitchFamily="34" charset="0"/>
              </a:rPr>
              <a:t>advantage does a Pi-L-network have over a </a:t>
            </a:r>
            <a:r>
              <a:rPr lang="en-US" dirty="0" smtClean="0">
                <a:latin typeface="Arial Black" panose="020B0A04020102020204" pitchFamily="34" charset="0"/>
              </a:rPr>
              <a:t>regular Pi-network </a:t>
            </a:r>
            <a:r>
              <a:rPr lang="en-US" dirty="0">
                <a:latin typeface="Arial Black" panose="020B0A04020102020204" pitchFamily="34" charset="0"/>
              </a:rPr>
              <a:t>for impedance matching between the final amplifier of a vacuum-tube transmitter and an antenna?</a:t>
            </a:r>
          </a:p>
        </p:txBody>
      </p:sp>
      <p:sp>
        <p:nvSpPr>
          <p:cNvPr id="3" name="Subtitle 2"/>
          <p:cNvSpPr>
            <a:spLocks noGrp="1"/>
          </p:cNvSpPr>
          <p:nvPr>
            <p:ph type="subTitle" idx="1"/>
          </p:nvPr>
        </p:nvSpPr>
        <p:spPr/>
        <p:txBody>
          <a:bodyPr/>
          <a:lstStyle/>
          <a:p>
            <a:r>
              <a:rPr lang="en-US" sz="2800" b="1" i="1" dirty="0" smtClean="0">
                <a:solidFill>
                  <a:srgbClr val="FFC000"/>
                </a:solidFill>
              </a:rPr>
              <a:t>A</a:t>
            </a:r>
            <a:r>
              <a:rPr lang="en-US" sz="2800" b="1" i="1" dirty="0">
                <a:solidFill>
                  <a:srgbClr val="FFC000"/>
                </a:solidFill>
              </a:rPr>
              <a:t>. Greater harmonic suppression</a:t>
            </a:r>
            <a:endParaRPr lang="en-US" sz="2800" b="1" dirty="0">
              <a:solidFill>
                <a:srgbClr val="FFC000"/>
              </a:solidFill>
            </a:endParaRPr>
          </a:p>
          <a:p>
            <a:r>
              <a:rPr lang="en-US" i="1" dirty="0"/>
              <a:t>B. Higher efficiency</a:t>
            </a:r>
            <a:endParaRPr lang="en-US" dirty="0"/>
          </a:p>
          <a:p>
            <a:r>
              <a:rPr lang="en-US" i="1" dirty="0"/>
              <a:t>C. Lower losses</a:t>
            </a:r>
            <a:endParaRPr lang="en-US" dirty="0"/>
          </a:p>
          <a:p>
            <a:r>
              <a:rPr lang="en-US" i="1" dirty="0"/>
              <a:t>D. Greater transformation range</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74</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2612" y="4495800"/>
            <a:ext cx="5181600" cy="1978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14515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9050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E7C04  </a:t>
            </a:r>
            <a:r>
              <a:rPr lang="en-US" dirty="0" smtClean="0">
                <a:latin typeface="Arial Black" panose="020B0A04020102020204" pitchFamily="34" charset="0"/>
              </a:rPr>
              <a:t>  How </a:t>
            </a:r>
            <a:r>
              <a:rPr lang="en-US" dirty="0">
                <a:latin typeface="Arial Black" panose="020B0A04020102020204" pitchFamily="34" charset="0"/>
              </a:rPr>
              <a:t>does an impedance-matching circuit transform a complex impedance to a resistive impedance?</a:t>
            </a:r>
          </a:p>
        </p:txBody>
      </p:sp>
      <p:sp>
        <p:nvSpPr>
          <p:cNvPr id="3" name="Subtitle 2"/>
          <p:cNvSpPr>
            <a:spLocks noGrp="1"/>
          </p:cNvSpPr>
          <p:nvPr>
            <p:ph type="subTitle" idx="1"/>
          </p:nvPr>
        </p:nvSpPr>
        <p:spPr>
          <a:xfrm>
            <a:off x="914400" y="2362200"/>
            <a:ext cx="7315200" cy="3810000"/>
          </a:xfrm>
        </p:spPr>
        <p:txBody>
          <a:bodyPr>
            <a:normAutofit lnSpcReduction="10000"/>
          </a:bodyPr>
          <a:lstStyle/>
          <a:p>
            <a:r>
              <a:rPr lang="en-US" i="1" dirty="0"/>
              <a:t>A. It introduces negative resistance to cancel the resistive part of impedance</a:t>
            </a:r>
            <a:endParaRPr lang="en-US" dirty="0"/>
          </a:p>
          <a:p>
            <a:r>
              <a:rPr lang="en-US" i="1" dirty="0"/>
              <a:t>B. It introduces </a:t>
            </a:r>
            <a:r>
              <a:rPr lang="en-US" i="1" dirty="0" err="1"/>
              <a:t>transconductance</a:t>
            </a:r>
            <a:r>
              <a:rPr lang="en-US" i="1" dirty="0"/>
              <a:t> to cancel the reactive part of impedance</a:t>
            </a:r>
            <a:endParaRPr lang="en-US" dirty="0"/>
          </a:p>
          <a:p>
            <a:r>
              <a:rPr lang="en-US" i="1" dirty="0"/>
              <a:t>C. It cancels the reactive part of the impedance and changes the resistive part to a desired value</a:t>
            </a:r>
            <a:endParaRPr lang="en-US" dirty="0"/>
          </a:p>
          <a:p>
            <a:r>
              <a:rPr lang="en-US" i="1" dirty="0"/>
              <a:t>D. Network resistances are substituted for load resistances and </a:t>
            </a:r>
            <a:r>
              <a:rPr lang="en-US" i="1" dirty="0" err="1"/>
              <a:t>reactances</a:t>
            </a:r>
            <a:r>
              <a:rPr lang="en-US" i="1" dirty="0"/>
              <a:t> are matched to the resistances</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75</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54988253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9050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E7C04  </a:t>
            </a:r>
            <a:r>
              <a:rPr lang="en-US" dirty="0" smtClean="0">
                <a:latin typeface="Arial Black" panose="020B0A04020102020204" pitchFamily="34" charset="0"/>
              </a:rPr>
              <a:t>  How </a:t>
            </a:r>
            <a:r>
              <a:rPr lang="en-US" dirty="0">
                <a:latin typeface="Arial Black" panose="020B0A04020102020204" pitchFamily="34" charset="0"/>
              </a:rPr>
              <a:t>does an impedance-matching circuit transform a complex impedance to a resistive impedance?</a:t>
            </a:r>
          </a:p>
        </p:txBody>
      </p:sp>
      <p:sp>
        <p:nvSpPr>
          <p:cNvPr id="3" name="Subtitle 2"/>
          <p:cNvSpPr>
            <a:spLocks noGrp="1"/>
          </p:cNvSpPr>
          <p:nvPr>
            <p:ph type="subTitle" idx="1"/>
          </p:nvPr>
        </p:nvSpPr>
        <p:spPr>
          <a:xfrm>
            <a:off x="914400" y="2362200"/>
            <a:ext cx="7315200" cy="3810000"/>
          </a:xfrm>
        </p:spPr>
        <p:txBody>
          <a:bodyPr>
            <a:normAutofit lnSpcReduction="10000"/>
          </a:bodyPr>
          <a:lstStyle/>
          <a:p>
            <a:r>
              <a:rPr lang="en-US" i="1" dirty="0"/>
              <a:t>A. It introduces negative resistance to cancel the resistive part of impedance</a:t>
            </a:r>
            <a:endParaRPr lang="en-US" dirty="0"/>
          </a:p>
          <a:p>
            <a:r>
              <a:rPr lang="en-US" i="1" dirty="0"/>
              <a:t>B. It introduces </a:t>
            </a:r>
            <a:r>
              <a:rPr lang="en-US" i="1" dirty="0" err="1"/>
              <a:t>transconductance</a:t>
            </a:r>
            <a:r>
              <a:rPr lang="en-US" i="1" dirty="0"/>
              <a:t> to cancel the reactive part of impedance</a:t>
            </a:r>
            <a:endParaRPr lang="en-US" dirty="0"/>
          </a:p>
          <a:p>
            <a:r>
              <a:rPr lang="en-US" sz="2800" b="1" i="1" dirty="0">
                <a:solidFill>
                  <a:srgbClr val="FFC000"/>
                </a:solidFill>
              </a:rPr>
              <a:t>C. It cancels the reactive part of the impedance and changes the resistive part to a desired value</a:t>
            </a:r>
            <a:endParaRPr lang="en-US" sz="2800" b="1" dirty="0">
              <a:solidFill>
                <a:srgbClr val="FFC000"/>
              </a:solidFill>
            </a:endParaRPr>
          </a:p>
          <a:p>
            <a:r>
              <a:rPr lang="en-US" i="1" dirty="0"/>
              <a:t>D. Network resistances are substituted for load resistances and </a:t>
            </a:r>
            <a:r>
              <a:rPr lang="en-US" i="1" dirty="0" err="1"/>
              <a:t>reactances</a:t>
            </a:r>
            <a:r>
              <a:rPr lang="en-US" i="1" dirty="0"/>
              <a:t> are matched to the resistances</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76</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127854927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8288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E7C05  </a:t>
            </a:r>
            <a:r>
              <a:rPr lang="en-US" dirty="0" smtClean="0">
                <a:latin typeface="Arial Black" panose="020B0A04020102020204" pitchFamily="34" charset="0"/>
              </a:rPr>
              <a:t>  Which </a:t>
            </a:r>
            <a:r>
              <a:rPr lang="en-US" dirty="0">
                <a:latin typeface="Arial Black" panose="020B0A04020102020204" pitchFamily="34" charset="0"/>
              </a:rPr>
              <a:t>filter type is described as having ripple in the passband and a sharp cutoff?</a:t>
            </a:r>
          </a:p>
        </p:txBody>
      </p:sp>
      <p:sp>
        <p:nvSpPr>
          <p:cNvPr id="3" name="Subtitle 2"/>
          <p:cNvSpPr>
            <a:spLocks noGrp="1"/>
          </p:cNvSpPr>
          <p:nvPr>
            <p:ph type="subTitle" idx="1"/>
          </p:nvPr>
        </p:nvSpPr>
        <p:spPr/>
        <p:txBody>
          <a:bodyPr/>
          <a:lstStyle/>
          <a:p>
            <a:r>
              <a:rPr lang="en-US" i="1" dirty="0"/>
              <a:t>A. A Butterworth filter</a:t>
            </a:r>
            <a:endParaRPr lang="en-US" dirty="0"/>
          </a:p>
          <a:p>
            <a:r>
              <a:rPr lang="en-US" i="1" dirty="0"/>
              <a:t>B. An active LC filter</a:t>
            </a:r>
            <a:endParaRPr lang="en-US" dirty="0"/>
          </a:p>
          <a:p>
            <a:r>
              <a:rPr lang="en-US" i="1" dirty="0"/>
              <a:t>C. A passive op-amp filter</a:t>
            </a:r>
            <a:endParaRPr lang="en-US" dirty="0"/>
          </a:p>
          <a:p>
            <a:r>
              <a:rPr lang="en-US" i="1" dirty="0"/>
              <a:t>D. A </a:t>
            </a:r>
            <a:r>
              <a:rPr lang="en-US" i="1" dirty="0" err="1"/>
              <a:t>Chebyshev</a:t>
            </a:r>
            <a:r>
              <a:rPr lang="en-US" i="1" dirty="0"/>
              <a:t> filter</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77</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171029056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8288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E7C05  </a:t>
            </a:r>
            <a:r>
              <a:rPr lang="en-US" dirty="0" smtClean="0">
                <a:latin typeface="Arial Black" panose="020B0A04020102020204" pitchFamily="34" charset="0"/>
              </a:rPr>
              <a:t>  Which </a:t>
            </a:r>
            <a:r>
              <a:rPr lang="en-US" dirty="0">
                <a:latin typeface="Arial Black" panose="020B0A04020102020204" pitchFamily="34" charset="0"/>
              </a:rPr>
              <a:t>filter type is described as having ripple in the passband and a sharp cutoff?</a:t>
            </a:r>
          </a:p>
        </p:txBody>
      </p:sp>
      <p:sp>
        <p:nvSpPr>
          <p:cNvPr id="3" name="Subtitle 2"/>
          <p:cNvSpPr>
            <a:spLocks noGrp="1"/>
          </p:cNvSpPr>
          <p:nvPr>
            <p:ph type="subTitle" idx="1"/>
          </p:nvPr>
        </p:nvSpPr>
        <p:spPr/>
        <p:txBody>
          <a:bodyPr/>
          <a:lstStyle/>
          <a:p>
            <a:r>
              <a:rPr lang="en-US" i="1" dirty="0"/>
              <a:t>A. A Butterworth filter</a:t>
            </a:r>
            <a:endParaRPr lang="en-US" dirty="0"/>
          </a:p>
          <a:p>
            <a:r>
              <a:rPr lang="en-US" i="1" dirty="0"/>
              <a:t>B. An active LC filter</a:t>
            </a:r>
            <a:endParaRPr lang="en-US" dirty="0"/>
          </a:p>
          <a:p>
            <a:r>
              <a:rPr lang="en-US" i="1" dirty="0"/>
              <a:t>C. A passive op-amp filter</a:t>
            </a:r>
            <a:endParaRPr lang="en-US" dirty="0"/>
          </a:p>
          <a:p>
            <a:r>
              <a:rPr lang="en-US" sz="2800" b="1" i="1" dirty="0">
                <a:solidFill>
                  <a:srgbClr val="FFC000"/>
                </a:solidFill>
              </a:rPr>
              <a:t>D. A </a:t>
            </a:r>
            <a:r>
              <a:rPr lang="en-US" sz="2800" b="1" i="1" dirty="0" err="1">
                <a:solidFill>
                  <a:srgbClr val="FFC000"/>
                </a:solidFill>
              </a:rPr>
              <a:t>Chebyshev</a:t>
            </a:r>
            <a:r>
              <a:rPr lang="en-US" sz="2800" b="1" i="1" dirty="0">
                <a:solidFill>
                  <a:srgbClr val="FFC000"/>
                </a:solidFill>
              </a:rPr>
              <a:t> filter</a:t>
            </a:r>
            <a:endParaRPr lang="en-US" sz="2800" b="1" dirty="0">
              <a:solidFill>
                <a:srgbClr val="FFC000"/>
              </a:solidFill>
            </a:endParaRPr>
          </a:p>
        </p:txBody>
      </p:sp>
      <p:sp>
        <p:nvSpPr>
          <p:cNvPr id="4" name="Slide Number Placeholder 3"/>
          <p:cNvSpPr>
            <a:spLocks noGrp="1"/>
          </p:cNvSpPr>
          <p:nvPr>
            <p:ph type="sldNum" sz="quarter" idx="12"/>
          </p:nvPr>
        </p:nvSpPr>
        <p:spPr/>
        <p:txBody>
          <a:bodyPr/>
          <a:lstStyle/>
          <a:p>
            <a:fld id="{5A2483EB-AB9C-40AC-9AA1-C2AD9590A9DB}" type="slidenum">
              <a:rPr lang="en-US" smtClean="0"/>
              <a:t>78</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5249" y="3962400"/>
            <a:ext cx="3431931" cy="2449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949891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E7C06  </a:t>
            </a:r>
            <a:r>
              <a:rPr lang="en-US" dirty="0" smtClean="0">
                <a:latin typeface="Arial Black" panose="020B0A04020102020204" pitchFamily="34" charset="0"/>
              </a:rPr>
              <a:t>  What </a:t>
            </a:r>
            <a:r>
              <a:rPr lang="en-US" dirty="0">
                <a:latin typeface="Arial Black" panose="020B0A04020102020204" pitchFamily="34" charset="0"/>
              </a:rPr>
              <a:t>are the distinguishing features of an elliptical filter?</a:t>
            </a:r>
          </a:p>
        </p:txBody>
      </p:sp>
      <p:sp>
        <p:nvSpPr>
          <p:cNvPr id="3" name="Subtitle 2"/>
          <p:cNvSpPr>
            <a:spLocks noGrp="1"/>
          </p:cNvSpPr>
          <p:nvPr>
            <p:ph type="subTitle" idx="1"/>
          </p:nvPr>
        </p:nvSpPr>
        <p:spPr>
          <a:xfrm>
            <a:off x="762000" y="2057400"/>
            <a:ext cx="7620000" cy="4114800"/>
          </a:xfrm>
        </p:spPr>
        <p:txBody>
          <a:bodyPr/>
          <a:lstStyle/>
          <a:p>
            <a:r>
              <a:rPr lang="en-US" i="1" dirty="0"/>
              <a:t>A. Gradual passband </a:t>
            </a:r>
            <a:r>
              <a:rPr lang="en-US" i="1" dirty="0" err="1"/>
              <a:t>rolloff</a:t>
            </a:r>
            <a:r>
              <a:rPr lang="en-US" i="1" dirty="0"/>
              <a:t> with minimal stop band ripple</a:t>
            </a:r>
            <a:endParaRPr lang="en-US" dirty="0"/>
          </a:p>
          <a:p>
            <a:r>
              <a:rPr lang="en-US" i="1" dirty="0"/>
              <a:t>B. Extremely flat response over its pass band with gradually rounded stop band corners</a:t>
            </a:r>
            <a:endParaRPr lang="en-US" dirty="0"/>
          </a:p>
          <a:p>
            <a:r>
              <a:rPr lang="en-US" i="1" dirty="0"/>
              <a:t>C. Extremely sharp cutoff with one or more notches in the stop band</a:t>
            </a:r>
            <a:endParaRPr lang="en-US" dirty="0"/>
          </a:p>
          <a:p>
            <a:r>
              <a:rPr lang="en-US" i="1" dirty="0"/>
              <a:t>D. Gradual passband </a:t>
            </a:r>
            <a:r>
              <a:rPr lang="en-US" i="1" dirty="0" err="1"/>
              <a:t>rolloff</a:t>
            </a:r>
            <a:r>
              <a:rPr lang="en-US" i="1" dirty="0"/>
              <a:t> with extreme stop band ripple</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79</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7960709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E7A02     What </a:t>
            </a:r>
            <a:r>
              <a:rPr lang="en-US" dirty="0">
                <a:latin typeface="Arial Black" panose="020B0A04020102020204" pitchFamily="34" charset="0"/>
              </a:rPr>
              <a:t>is the function of a decade counter digital IC?</a:t>
            </a:r>
          </a:p>
        </p:txBody>
      </p:sp>
      <p:sp>
        <p:nvSpPr>
          <p:cNvPr id="3" name="Subtitle 2"/>
          <p:cNvSpPr>
            <a:spLocks noGrp="1"/>
          </p:cNvSpPr>
          <p:nvPr>
            <p:ph type="subTitle" idx="1"/>
          </p:nvPr>
        </p:nvSpPr>
        <p:spPr>
          <a:xfrm>
            <a:off x="990600" y="2514600"/>
            <a:ext cx="6400800" cy="3657600"/>
          </a:xfrm>
        </p:spPr>
        <p:txBody>
          <a:bodyPr/>
          <a:lstStyle/>
          <a:p>
            <a:r>
              <a:rPr lang="en-US" sz="2800" i="1" dirty="0">
                <a:solidFill>
                  <a:srgbClr val="FFC000"/>
                </a:solidFill>
              </a:rPr>
              <a:t>A. It produces one output pulse for every ten input pulses</a:t>
            </a:r>
          </a:p>
          <a:p>
            <a:r>
              <a:rPr lang="en-US" i="1" dirty="0"/>
              <a:t>B. It decodes a decimal number for display on a seven segment LED display</a:t>
            </a:r>
          </a:p>
          <a:p>
            <a:r>
              <a:rPr lang="en-US" i="1" dirty="0"/>
              <a:t>C. It produces ten output pulses for every input pulse</a:t>
            </a:r>
          </a:p>
          <a:p>
            <a:r>
              <a:rPr lang="en-US" i="1" dirty="0"/>
              <a:t>D. It adds two decimal numbers together</a:t>
            </a:r>
          </a:p>
        </p:txBody>
      </p:sp>
      <p:sp>
        <p:nvSpPr>
          <p:cNvPr id="4" name="Slide Number Placeholder 3"/>
          <p:cNvSpPr>
            <a:spLocks noGrp="1"/>
          </p:cNvSpPr>
          <p:nvPr>
            <p:ph type="sldNum" sz="quarter" idx="12"/>
          </p:nvPr>
        </p:nvSpPr>
        <p:spPr/>
        <p:txBody>
          <a:bodyPr/>
          <a:lstStyle/>
          <a:p>
            <a:fld id="{5A2483EB-AB9C-40AC-9AA1-C2AD9590A9DB}" type="slidenum">
              <a:rPr lang="en-US" smtClean="0"/>
              <a:t>8</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145389599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E7C06  </a:t>
            </a:r>
            <a:r>
              <a:rPr lang="en-US" dirty="0" smtClean="0">
                <a:latin typeface="Arial Black" panose="020B0A04020102020204" pitchFamily="34" charset="0"/>
              </a:rPr>
              <a:t>  What </a:t>
            </a:r>
            <a:r>
              <a:rPr lang="en-US" dirty="0">
                <a:latin typeface="Arial Black" panose="020B0A04020102020204" pitchFamily="34" charset="0"/>
              </a:rPr>
              <a:t>are the distinguishing features of an elliptical filter?</a:t>
            </a:r>
          </a:p>
        </p:txBody>
      </p:sp>
      <p:sp>
        <p:nvSpPr>
          <p:cNvPr id="3" name="Subtitle 2"/>
          <p:cNvSpPr>
            <a:spLocks noGrp="1"/>
          </p:cNvSpPr>
          <p:nvPr>
            <p:ph type="subTitle" idx="1"/>
          </p:nvPr>
        </p:nvSpPr>
        <p:spPr>
          <a:xfrm>
            <a:off x="762000" y="2057400"/>
            <a:ext cx="7620000" cy="4114800"/>
          </a:xfrm>
        </p:spPr>
        <p:txBody>
          <a:bodyPr/>
          <a:lstStyle/>
          <a:p>
            <a:r>
              <a:rPr lang="en-US" i="1" dirty="0"/>
              <a:t>A. Gradual passband </a:t>
            </a:r>
            <a:r>
              <a:rPr lang="en-US" i="1" dirty="0" err="1"/>
              <a:t>rolloff</a:t>
            </a:r>
            <a:r>
              <a:rPr lang="en-US" i="1" dirty="0"/>
              <a:t> with minimal stop band ripple</a:t>
            </a:r>
            <a:endParaRPr lang="en-US" dirty="0"/>
          </a:p>
          <a:p>
            <a:r>
              <a:rPr lang="en-US" i="1" dirty="0"/>
              <a:t>B. Extremely flat response over its pass band with gradually rounded stop band corners</a:t>
            </a:r>
            <a:endParaRPr lang="en-US" dirty="0"/>
          </a:p>
          <a:p>
            <a:r>
              <a:rPr lang="en-US" sz="2800" b="1" i="1" dirty="0">
                <a:solidFill>
                  <a:srgbClr val="FFC000"/>
                </a:solidFill>
              </a:rPr>
              <a:t>C. Extremely sharp cutoff with one or more notches in the stop band</a:t>
            </a:r>
            <a:endParaRPr lang="en-US" sz="2800" b="1" dirty="0">
              <a:solidFill>
                <a:srgbClr val="FFC000"/>
              </a:solidFill>
            </a:endParaRPr>
          </a:p>
          <a:p>
            <a:r>
              <a:rPr lang="en-US" i="1" dirty="0"/>
              <a:t>D. Gradual passband </a:t>
            </a:r>
            <a:r>
              <a:rPr lang="en-US" i="1" dirty="0" err="1"/>
              <a:t>rolloff</a:t>
            </a:r>
            <a:r>
              <a:rPr lang="en-US" i="1" dirty="0"/>
              <a:t> with extreme stop band ripple</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80</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206418515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Arial Black" panose="020B0A04020102020204" pitchFamily="34" charset="0"/>
              </a:rPr>
              <a:t>Filter Types</a:t>
            </a:r>
            <a:endParaRPr lang="en-US" dirty="0">
              <a:latin typeface="Arial Black" panose="020B0A04020102020204" pitchFamily="34" charset="0"/>
            </a:endParaRPr>
          </a:p>
        </p:txBody>
      </p:sp>
      <p:sp>
        <p:nvSpPr>
          <p:cNvPr id="4" name="Slide Number Placeholder 3"/>
          <p:cNvSpPr>
            <a:spLocks noGrp="1"/>
          </p:cNvSpPr>
          <p:nvPr>
            <p:ph type="sldNum" sz="quarter" idx="12"/>
          </p:nvPr>
        </p:nvSpPr>
        <p:spPr/>
        <p:txBody>
          <a:bodyPr/>
          <a:lstStyle/>
          <a:p>
            <a:fld id="{5A2483EB-AB9C-40AC-9AA1-C2AD9590A9DB}" type="slidenum">
              <a:rPr lang="en-US" smtClean="0"/>
              <a:t>81</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8519" y="1219200"/>
            <a:ext cx="6353175" cy="508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345375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9050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E7C07  </a:t>
            </a:r>
            <a:r>
              <a:rPr lang="en-US" dirty="0" smtClean="0">
                <a:latin typeface="Arial Black" panose="020B0A04020102020204" pitchFamily="34" charset="0"/>
              </a:rPr>
              <a:t>  What </a:t>
            </a:r>
            <a:r>
              <a:rPr lang="en-US" dirty="0">
                <a:latin typeface="Arial Black" panose="020B0A04020102020204" pitchFamily="34" charset="0"/>
              </a:rPr>
              <a:t>kind of filter would you use to attenuate an interfering carrier signal while receiving an SSB transmission?</a:t>
            </a:r>
          </a:p>
        </p:txBody>
      </p:sp>
      <p:sp>
        <p:nvSpPr>
          <p:cNvPr id="3" name="Subtitle 2"/>
          <p:cNvSpPr>
            <a:spLocks noGrp="1"/>
          </p:cNvSpPr>
          <p:nvPr>
            <p:ph type="subTitle" idx="1"/>
          </p:nvPr>
        </p:nvSpPr>
        <p:spPr/>
        <p:txBody>
          <a:bodyPr/>
          <a:lstStyle/>
          <a:p>
            <a:r>
              <a:rPr lang="en-US" i="1" dirty="0"/>
              <a:t>A. A band-pass filter</a:t>
            </a:r>
            <a:endParaRPr lang="en-US" dirty="0"/>
          </a:p>
          <a:p>
            <a:r>
              <a:rPr lang="en-US" i="1" dirty="0"/>
              <a:t>B. A notch filter</a:t>
            </a:r>
            <a:endParaRPr lang="en-US" dirty="0"/>
          </a:p>
          <a:p>
            <a:r>
              <a:rPr lang="en-US" i="1" dirty="0"/>
              <a:t>C. A Pi-network filter</a:t>
            </a:r>
            <a:endParaRPr lang="en-US" dirty="0"/>
          </a:p>
          <a:p>
            <a:r>
              <a:rPr lang="en-US" i="1" dirty="0"/>
              <a:t>D. An all-pass filter</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82</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240586307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9050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E7C07  </a:t>
            </a:r>
            <a:r>
              <a:rPr lang="en-US" dirty="0" smtClean="0">
                <a:latin typeface="Arial Black" panose="020B0A04020102020204" pitchFamily="34" charset="0"/>
              </a:rPr>
              <a:t>  What </a:t>
            </a:r>
            <a:r>
              <a:rPr lang="en-US" dirty="0">
                <a:latin typeface="Arial Black" panose="020B0A04020102020204" pitchFamily="34" charset="0"/>
              </a:rPr>
              <a:t>kind of filter would you use to attenuate an interfering carrier signal while receiving an SSB transmission?</a:t>
            </a:r>
          </a:p>
        </p:txBody>
      </p:sp>
      <p:sp>
        <p:nvSpPr>
          <p:cNvPr id="3" name="Subtitle 2"/>
          <p:cNvSpPr>
            <a:spLocks noGrp="1"/>
          </p:cNvSpPr>
          <p:nvPr>
            <p:ph type="subTitle" idx="1"/>
          </p:nvPr>
        </p:nvSpPr>
        <p:spPr/>
        <p:txBody>
          <a:bodyPr/>
          <a:lstStyle/>
          <a:p>
            <a:r>
              <a:rPr lang="en-US" i="1" dirty="0"/>
              <a:t>A. A band-pass filter</a:t>
            </a:r>
            <a:endParaRPr lang="en-US" dirty="0"/>
          </a:p>
          <a:p>
            <a:r>
              <a:rPr lang="en-US" sz="2800" b="1" i="1" dirty="0">
                <a:solidFill>
                  <a:srgbClr val="FFC000"/>
                </a:solidFill>
              </a:rPr>
              <a:t>B. A notch filter</a:t>
            </a:r>
            <a:endParaRPr lang="en-US" sz="2800" b="1" dirty="0">
              <a:solidFill>
                <a:srgbClr val="FFC000"/>
              </a:solidFill>
            </a:endParaRPr>
          </a:p>
          <a:p>
            <a:r>
              <a:rPr lang="en-US" i="1" dirty="0"/>
              <a:t>C. A Pi-network filter</a:t>
            </a:r>
            <a:endParaRPr lang="en-US" dirty="0"/>
          </a:p>
          <a:p>
            <a:r>
              <a:rPr lang="en-US" i="1" dirty="0"/>
              <a:t>D. An all-pass filter</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83</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657600"/>
            <a:ext cx="4067175" cy="2695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357010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0"/>
            <a:ext cx="8229600" cy="1470025"/>
          </a:xfrm>
        </p:spPr>
        <p:txBody>
          <a:bodyPr rtlCol="0">
            <a:normAutofit fontScale="90000"/>
          </a:bodyPr>
          <a:lstStyle/>
          <a:p>
            <a:pPr fontAlgn="auto">
              <a:spcAft>
                <a:spcPts val="0"/>
              </a:spcAft>
              <a:defRPr/>
            </a:pPr>
            <a:r>
              <a:rPr dirty="0">
                <a:latin typeface="Arial Black" panose="020B0A04020102020204" pitchFamily="34" charset="0"/>
              </a:rPr>
              <a:t> </a:t>
            </a:r>
            <a:br>
              <a:rPr dirty="0">
                <a:latin typeface="Arial Black" panose="020B0A04020102020204" pitchFamily="34" charset="0"/>
              </a:rPr>
            </a:br>
            <a:r>
              <a:rPr dirty="0" smtClean="0">
                <a:latin typeface="Arial Black" panose="020B0A04020102020204" pitchFamily="34" charset="0"/>
              </a:rPr>
              <a:t/>
            </a:r>
            <a:br>
              <a:rPr dirty="0" smtClean="0">
                <a:latin typeface="Arial Black" panose="020B0A04020102020204" pitchFamily="34" charset="0"/>
              </a:rPr>
            </a:br>
            <a:r>
              <a:rPr dirty="0" smtClean="0">
                <a:latin typeface="Arial Black" panose="020B0A04020102020204" pitchFamily="34" charset="0"/>
              </a:rPr>
              <a:t>E7C08    </a:t>
            </a:r>
            <a:r>
              <a:rPr dirty="0" smtClean="0">
                <a:latin typeface="Arial Black" panose="020B0A04020102020204" pitchFamily="34" charset="0"/>
              </a:rPr>
              <a:t>Which </a:t>
            </a:r>
            <a:r>
              <a:rPr dirty="0">
                <a:latin typeface="Arial Black" panose="020B0A04020102020204" pitchFamily="34" charset="0"/>
              </a:rPr>
              <a:t>of the following factors has the greatest effect in helping determine the bandwidth and response shape of a crystal ladder filter?</a:t>
            </a:r>
          </a:p>
        </p:txBody>
      </p:sp>
      <p:sp>
        <p:nvSpPr>
          <p:cNvPr id="134147" name="Subtitle 2"/>
          <p:cNvSpPr>
            <a:spLocks noGrp="1"/>
          </p:cNvSpPr>
          <p:nvPr>
            <p:ph type="subTitle" idx="1"/>
          </p:nvPr>
        </p:nvSpPr>
        <p:spPr>
          <a:xfrm>
            <a:off x="762000" y="2286000"/>
            <a:ext cx="7848600" cy="3962400"/>
          </a:xfrm>
        </p:spPr>
        <p:txBody>
          <a:bodyPr/>
          <a:lstStyle/>
          <a:p>
            <a:r>
              <a:rPr altLang="en-US" i="1" dirty="0" smtClean="0">
                <a:solidFill>
                  <a:schemeClr val="bg1"/>
                </a:solidFill>
              </a:rPr>
              <a:t>A. The relative frequencies of the individual crystals</a:t>
            </a:r>
            <a:endParaRPr altLang="en-US" dirty="0" smtClean="0">
              <a:solidFill>
                <a:schemeClr val="bg1"/>
              </a:solidFill>
            </a:endParaRPr>
          </a:p>
          <a:p>
            <a:r>
              <a:rPr altLang="en-US" i="1" dirty="0" smtClean="0">
                <a:solidFill>
                  <a:srgbClr val="0D0D0D"/>
                </a:solidFill>
              </a:rPr>
              <a:t>B. The DC voltage applied to the quartz crystal</a:t>
            </a:r>
            <a:endParaRPr altLang="en-US" dirty="0" smtClean="0">
              <a:solidFill>
                <a:srgbClr val="0D0D0D"/>
              </a:solidFill>
            </a:endParaRPr>
          </a:p>
          <a:p>
            <a:r>
              <a:rPr altLang="en-US" i="1" dirty="0" smtClean="0">
                <a:solidFill>
                  <a:srgbClr val="0D0D0D"/>
                </a:solidFill>
              </a:rPr>
              <a:t>C. The gain of the RF stage preceding the filter</a:t>
            </a:r>
            <a:endParaRPr altLang="en-US" dirty="0" smtClean="0">
              <a:solidFill>
                <a:srgbClr val="0D0D0D"/>
              </a:solidFill>
            </a:endParaRPr>
          </a:p>
          <a:p>
            <a:r>
              <a:rPr altLang="en-US" i="1" dirty="0" smtClean="0">
                <a:solidFill>
                  <a:srgbClr val="0D0D0D"/>
                </a:solidFill>
              </a:rPr>
              <a:t>D. The amplitude of the signals passing through the filter</a:t>
            </a:r>
            <a:endParaRPr altLang="en-US" dirty="0" smtClean="0">
              <a:solidFill>
                <a:srgbClr val="0D0D0D"/>
              </a:solidFill>
            </a:endParaRPr>
          </a:p>
        </p:txBody>
      </p:sp>
      <p:sp>
        <p:nvSpPr>
          <p:cNvPr id="4" name="Slide Number Placeholder 3"/>
          <p:cNvSpPr>
            <a:spLocks noGrp="1"/>
          </p:cNvSpPr>
          <p:nvPr>
            <p:ph type="sldNum" sz="quarter" idx="12"/>
          </p:nvPr>
        </p:nvSpPr>
        <p:spPr/>
        <p:txBody>
          <a:bodyPr/>
          <a:lstStyle/>
          <a:p>
            <a:pPr>
              <a:defRPr/>
            </a:pPr>
            <a:fld id="{4FCD4FED-F021-40C2-B56C-BB752325A43C}" type="slidenum">
              <a:rPr lang="en-US"/>
              <a:pPr>
                <a:defRPr/>
              </a:pPr>
              <a:t>84</a:t>
            </a:fld>
            <a:endParaRPr lang="en-US"/>
          </a:p>
        </p:txBody>
      </p:sp>
      <p:sp>
        <p:nvSpPr>
          <p:cNvPr id="5" name="Footer Placeholder 4"/>
          <p:cNvSpPr>
            <a:spLocks noGrp="1"/>
          </p:cNvSpPr>
          <p:nvPr>
            <p:ph type="ftr" sz="quarter" idx="4294967295"/>
          </p:nvPr>
        </p:nvSpPr>
        <p:spPr>
          <a:xfrm>
            <a:off x="3124200" y="6356350"/>
            <a:ext cx="2895600" cy="365125"/>
          </a:xfrm>
          <a:prstGeom prst="rect">
            <a:avLst/>
          </a:prstGeom>
        </p:spPr>
        <p:txBody>
          <a:bodyPr/>
          <a:lstStyle/>
          <a:p>
            <a:pPr>
              <a:defRPr/>
            </a:pPr>
            <a:r>
              <a:rPr lang="en-US"/>
              <a:t>Circuit Components</a:t>
            </a:r>
          </a:p>
        </p:txBody>
      </p:sp>
    </p:spTree>
    <p:extLst>
      <p:ext uri="{BB962C8B-B14F-4D97-AF65-F5344CB8AC3E}">
        <p14:creationId xmlns:p14="http://schemas.microsoft.com/office/powerpoint/2010/main" val="98371602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0"/>
            <a:ext cx="8229600" cy="1470025"/>
          </a:xfrm>
        </p:spPr>
        <p:txBody>
          <a:bodyPr rtlCol="0">
            <a:normAutofit fontScale="90000"/>
          </a:bodyPr>
          <a:lstStyle/>
          <a:p>
            <a:pPr fontAlgn="auto">
              <a:spcAft>
                <a:spcPts val="0"/>
              </a:spcAft>
              <a:defRPr/>
            </a:pPr>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a:latin typeface="Arial Black" panose="020B0A04020102020204" pitchFamily="34" charset="0"/>
              </a:rPr>
              <a:t>E7C08    Which of the following factors has the greatest effect in helping determine the bandwidth and response shape of a crystal ladder filter?</a:t>
            </a:r>
            <a:endParaRPr dirty="0">
              <a:latin typeface="Arial Black" panose="020B0A04020102020204" pitchFamily="34" charset="0"/>
            </a:endParaRPr>
          </a:p>
        </p:txBody>
      </p:sp>
      <p:sp>
        <p:nvSpPr>
          <p:cNvPr id="134147" name="Subtitle 2"/>
          <p:cNvSpPr>
            <a:spLocks noGrp="1"/>
          </p:cNvSpPr>
          <p:nvPr>
            <p:ph type="subTitle" idx="1"/>
          </p:nvPr>
        </p:nvSpPr>
        <p:spPr>
          <a:xfrm>
            <a:off x="762000" y="2209800"/>
            <a:ext cx="7848600" cy="3962400"/>
          </a:xfrm>
        </p:spPr>
        <p:txBody>
          <a:bodyPr/>
          <a:lstStyle/>
          <a:p>
            <a:r>
              <a:rPr altLang="en-US" sz="2800" b="1" i="1" smtClean="0">
                <a:solidFill>
                  <a:srgbClr val="FFC000"/>
                </a:solidFill>
              </a:rPr>
              <a:t>A. The relative frequencies of the individual crystals</a:t>
            </a:r>
            <a:endParaRPr altLang="en-US" sz="2800" b="1" smtClean="0">
              <a:solidFill>
                <a:srgbClr val="FFC000"/>
              </a:solidFill>
            </a:endParaRPr>
          </a:p>
          <a:p>
            <a:r>
              <a:rPr altLang="en-US" i="1" smtClean="0">
                <a:solidFill>
                  <a:srgbClr val="0D0D0D"/>
                </a:solidFill>
              </a:rPr>
              <a:t>B. The DC voltage applied to the quartz crystal</a:t>
            </a:r>
            <a:endParaRPr altLang="en-US" smtClean="0">
              <a:solidFill>
                <a:srgbClr val="0D0D0D"/>
              </a:solidFill>
            </a:endParaRPr>
          </a:p>
          <a:p>
            <a:r>
              <a:rPr altLang="en-US" i="1" smtClean="0">
                <a:solidFill>
                  <a:srgbClr val="0D0D0D"/>
                </a:solidFill>
              </a:rPr>
              <a:t>C. The gain of the RF stage preceding the filter</a:t>
            </a:r>
            <a:endParaRPr altLang="en-US" smtClean="0">
              <a:solidFill>
                <a:srgbClr val="0D0D0D"/>
              </a:solidFill>
            </a:endParaRPr>
          </a:p>
          <a:p>
            <a:r>
              <a:rPr altLang="en-US" i="1" smtClean="0">
                <a:solidFill>
                  <a:srgbClr val="0D0D0D"/>
                </a:solidFill>
              </a:rPr>
              <a:t>D. The amplitude of the signals passing through the filter</a:t>
            </a:r>
            <a:endParaRPr altLang="en-US" smtClean="0">
              <a:solidFill>
                <a:srgbClr val="0D0D0D"/>
              </a:solidFill>
            </a:endParaRPr>
          </a:p>
        </p:txBody>
      </p:sp>
      <p:sp>
        <p:nvSpPr>
          <p:cNvPr id="4" name="Slide Number Placeholder 3"/>
          <p:cNvSpPr>
            <a:spLocks noGrp="1"/>
          </p:cNvSpPr>
          <p:nvPr>
            <p:ph type="sldNum" sz="quarter" idx="12"/>
          </p:nvPr>
        </p:nvSpPr>
        <p:spPr/>
        <p:txBody>
          <a:bodyPr/>
          <a:lstStyle/>
          <a:p>
            <a:pPr>
              <a:defRPr/>
            </a:pPr>
            <a:fld id="{4FCD4FED-F021-40C2-B56C-BB752325A43C}" type="slidenum">
              <a:rPr lang="en-US"/>
              <a:pPr>
                <a:defRPr/>
              </a:pPr>
              <a:t>85</a:t>
            </a:fld>
            <a:endParaRPr lang="en-US"/>
          </a:p>
        </p:txBody>
      </p:sp>
      <p:sp>
        <p:nvSpPr>
          <p:cNvPr id="5" name="Footer Placeholder 4"/>
          <p:cNvSpPr>
            <a:spLocks noGrp="1"/>
          </p:cNvSpPr>
          <p:nvPr>
            <p:ph type="ftr" sz="quarter" idx="4294967295"/>
          </p:nvPr>
        </p:nvSpPr>
        <p:spPr>
          <a:xfrm>
            <a:off x="3124200" y="6356350"/>
            <a:ext cx="2895600" cy="365125"/>
          </a:xfrm>
          <a:prstGeom prst="rect">
            <a:avLst/>
          </a:prstGeom>
        </p:spPr>
        <p:txBody>
          <a:bodyPr/>
          <a:lstStyle/>
          <a:p>
            <a:pPr>
              <a:defRPr/>
            </a:pPr>
            <a:r>
              <a:rPr lang="en-US"/>
              <a:t>Circuit Components</a:t>
            </a:r>
          </a:p>
        </p:txBody>
      </p:sp>
      <p:pic>
        <p:nvPicPr>
          <p:cNvPr id="134150" name="Picture 2"/>
          <p:cNvPicPr>
            <a:picLocks noChangeAspect="1" noChangeArrowheads="1"/>
          </p:cNvPicPr>
          <p:nvPr/>
        </p:nvPicPr>
        <p:blipFill>
          <a:blip r:embed="rId2">
            <a:extLst>
              <a:ext uri="{28A0092B-C50C-407E-A947-70E740481C1C}">
                <a14:useLocalDpi xmlns:a14="http://schemas.microsoft.com/office/drawing/2010/main" val="0"/>
              </a:ext>
            </a:extLst>
          </a:blip>
          <a:srcRect l="6812" t="5698" r="8292" b="6732"/>
          <a:stretch>
            <a:fillRect/>
          </a:stretch>
        </p:blipFill>
        <p:spPr bwMode="auto">
          <a:xfrm>
            <a:off x="2362200" y="4495800"/>
            <a:ext cx="48768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827167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normAutofit fontScale="90000"/>
          </a:bodyPr>
          <a:lstStyle/>
          <a:p>
            <a:pPr fontAlgn="auto">
              <a:spcAft>
                <a:spcPts val="0"/>
              </a:spcAft>
              <a:defRPr/>
            </a:pPr>
            <a:r>
              <a:rPr lang="de-DE" dirty="0">
                <a:latin typeface="Arial Black" panose="020B0A04020102020204" pitchFamily="34" charset="0"/>
              </a:rPr>
              <a:t> </a:t>
            </a:r>
            <a:r>
              <a:rPr dirty="0">
                <a:latin typeface="Arial Black" panose="020B0A04020102020204" pitchFamily="34" charset="0"/>
              </a:rPr>
              <a:t/>
            </a:r>
            <a:br>
              <a:rPr dirty="0">
                <a:latin typeface="Arial Black" panose="020B0A04020102020204" pitchFamily="34" charset="0"/>
              </a:rPr>
            </a:br>
            <a:r>
              <a:rPr dirty="0" smtClean="0">
                <a:latin typeface="Arial Black" panose="020B0A04020102020204" pitchFamily="34" charset="0"/>
              </a:rPr>
              <a:t>E7C09    </a:t>
            </a:r>
            <a:r>
              <a:rPr dirty="0" smtClean="0">
                <a:latin typeface="Arial Black" panose="020B0A04020102020204" pitchFamily="34" charset="0"/>
              </a:rPr>
              <a:t>What </a:t>
            </a:r>
            <a:r>
              <a:rPr dirty="0">
                <a:latin typeface="Arial Black" panose="020B0A04020102020204" pitchFamily="34" charset="0"/>
              </a:rPr>
              <a:t>is a </a:t>
            </a:r>
            <a:r>
              <a:rPr dirty="0" smtClean="0">
                <a:latin typeface="Arial Black" panose="020B0A04020102020204" pitchFamily="34" charset="0"/>
              </a:rPr>
              <a:t>Jones filter </a:t>
            </a:r>
            <a:r>
              <a:rPr dirty="0">
                <a:latin typeface="Arial Black" panose="020B0A04020102020204" pitchFamily="34" charset="0"/>
              </a:rPr>
              <a:t>as used as part of </a:t>
            </a:r>
            <a:r>
              <a:rPr dirty="0" smtClean="0">
                <a:latin typeface="Arial Black" panose="020B0A04020102020204" pitchFamily="34" charset="0"/>
              </a:rPr>
              <a:t>an </a:t>
            </a:r>
            <a:r>
              <a:rPr dirty="0">
                <a:latin typeface="Arial Black" panose="020B0A04020102020204" pitchFamily="34" charset="0"/>
              </a:rPr>
              <a:t>HF receiver IF stage?</a:t>
            </a:r>
          </a:p>
        </p:txBody>
      </p:sp>
      <p:sp>
        <p:nvSpPr>
          <p:cNvPr id="153603" name="Subtitle 2"/>
          <p:cNvSpPr>
            <a:spLocks noGrp="1"/>
          </p:cNvSpPr>
          <p:nvPr>
            <p:ph type="subTitle" idx="1"/>
          </p:nvPr>
        </p:nvSpPr>
        <p:spPr>
          <a:xfrm>
            <a:off x="914400" y="2057400"/>
            <a:ext cx="7620000" cy="4114800"/>
          </a:xfrm>
        </p:spPr>
        <p:txBody>
          <a:bodyPr/>
          <a:lstStyle/>
          <a:p>
            <a:r>
              <a:rPr altLang="en-US" i="1" smtClean="0">
                <a:solidFill>
                  <a:srgbClr val="0D0D0D"/>
                </a:solidFill>
              </a:rPr>
              <a:t>A. An automatic notch filter</a:t>
            </a:r>
            <a:endParaRPr altLang="en-US" smtClean="0">
              <a:solidFill>
                <a:srgbClr val="0D0D0D"/>
              </a:solidFill>
            </a:endParaRPr>
          </a:p>
          <a:p>
            <a:r>
              <a:rPr altLang="en-US" i="1" smtClean="0">
                <a:solidFill>
                  <a:srgbClr val="0D0D0D"/>
                </a:solidFill>
              </a:rPr>
              <a:t>B. A variable bandwidth crystal lattice filter</a:t>
            </a:r>
            <a:endParaRPr altLang="en-US" smtClean="0">
              <a:solidFill>
                <a:srgbClr val="0D0D0D"/>
              </a:solidFill>
            </a:endParaRPr>
          </a:p>
          <a:p>
            <a:r>
              <a:rPr altLang="en-US" i="1" smtClean="0">
                <a:solidFill>
                  <a:srgbClr val="0D0D0D"/>
                </a:solidFill>
              </a:rPr>
              <a:t>C. A special filter that emphasizes image responses</a:t>
            </a:r>
            <a:endParaRPr altLang="en-US" smtClean="0">
              <a:solidFill>
                <a:srgbClr val="0D0D0D"/>
              </a:solidFill>
            </a:endParaRPr>
          </a:p>
          <a:p>
            <a:r>
              <a:rPr altLang="en-US" i="1" smtClean="0">
                <a:solidFill>
                  <a:srgbClr val="0D0D0D"/>
                </a:solidFill>
              </a:rPr>
              <a:t>D. A filter that removes impulse noise</a:t>
            </a:r>
            <a:endParaRPr altLang="en-US" smtClean="0">
              <a:solidFill>
                <a:srgbClr val="0D0D0D"/>
              </a:solidFill>
            </a:endParaRPr>
          </a:p>
        </p:txBody>
      </p:sp>
      <p:sp>
        <p:nvSpPr>
          <p:cNvPr id="4" name="Slide Number Placeholder 3"/>
          <p:cNvSpPr>
            <a:spLocks noGrp="1"/>
          </p:cNvSpPr>
          <p:nvPr>
            <p:ph type="sldNum" sz="quarter" idx="12"/>
          </p:nvPr>
        </p:nvSpPr>
        <p:spPr/>
        <p:txBody>
          <a:bodyPr/>
          <a:lstStyle/>
          <a:p>
            <a:pPr>
              <a:defRPr/>
            </a:pPr>
            <a:fld id="{26FC77C2-BD80-4D27-A87B-A5A3C04B7F43}" type="slidenum">
              <a:rPr lang="en-US"/>
              <a:pPr>
                <a:defRPr/>
              </a:pPr>
              <a:t>86</a:t>
            </a:fld>
            <a:endParaRPr lang="en-US"/>
          </a:p>
        </p:txBody>
      </p:sp>
      <p:sp>
        <p:nvSpPr>
          <p:cNvPr id="5" name="Footer Placeholder 4"/>
          <p:cNvSpPr>
            <a:spLocks noGrp="1"/>
          </p:cNvSpPr>
          <p:nvPr>
            <p:ph type="ftr" sz="quarter" idx="4294967295"/>
          </p:nvPr>
        </p:nvSpPr>
        <p:spPr>
          <a:xfrm>
            <a:off x="3124200" y="6356350"/>
            <a:ext cx="2895600" cy="365125"/>
          </a:xfrm>
          <a:prstGeom prst="rect">
            <a:avLst/>
          </a:prstGeom>
        </p:spPr>
        <p:txBody>
          <a:bodyPr/>
          <a:lstStyle/>
          <a:p>
            <a:pPr>
              <a:defRPr/>
            </a:pPr>
            <a:r>
              <a:rPr lang="en-US"/>
              <a:t>Circuit Components</a:t>
            </a:r>
          </a:p>
        </p:txBody>
      </p:sp>
    </p:spTree>
    <p:extLst>
      <p:ext uri="{BB962C8B-B14F-4D97-AF65-F5344CB8AC3E}">
        <p14:creationId xmlns:p14="http://schemas.microsoft.com/office/powerpoint/2010/main" val="24348226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normAutofit fontScale="90000"/>
          </a:bodyPr>
          <a:lstStyle/>
          <a:p>
            <a:pPr fontAlgn="auto">
              <a:spcAft>
                <a:spcPts val="0"/>
              </a:spcAft>
              <a:defRPr/>
            </a:pPr>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E7C09    What is a Jones filter as used as part of an HF receiver IF stage?</a:t>
            </a:r>
            <a:endParaRPr dirty="0">
              <a:latin typeface="Arial Black" panose="020B0A04020102020204" pitchFamily="34" charset="0"/>
            </a:endParaRPr>
          </a:p>
        </p:txBody>
      </p:sp>
      <p:sp>
        <p:nvSpPr>
          <p:cNvPr id="153603" name="Subtitle 2"/>
          <p:cNvSpPr>
            <a:spLocks noGrp="1"/>
          </p:cNvSpPr>
          <p:nvPr>
            <p:ph type="subTitle" idx="1"/>
          </p:nvPr>
        </p:nvSpPr>
        <p:spPr>
          <a:xfrm>
            <a:off x="914400" y="2057400"/>
            <a:ext cx="7620000" cy="4114800"/>
          </a:xfrm>
        </p:spPr>
        <p:txBody>
          <a:bodyPr/>
          <a:lstStyle/>
          <a:p>
            <a:r>
              <a:rPr altLang="en-US" i="1" dirty="0" smtClean="0">
                <a:solidFill>
                  <a:srgbClr val="0D0D0D"/>
                </a:solidFill>
              </a:rPr>
              <a:t>A. An automatic notch filter</a:t>
            </a:r>
            <a:endParaRPr altLang="en-US" dirty="0" smtClean="0">
              <a:solidFill>
                <a:srgbClr val="0D0D0D"/>
              </a:solidFill>
            </a:endParaRPr>
          </a:p>
          <a:p>
            <a:r>
              <a:rPr altLang="en-US" sz="2800" b="1" i="1" dirty="0" smtClean="0">
                <a:solidFill>
                  <a:srgbClr val="FFC000"/>
                </a:solidFill>
              </a:rPr>
              <a:t>B. A variable bandwidth crystal lattice filter</a:t>
            </a:r>
            <a:endParaRPr altLang="en-US" sz="2800" b="1" dirty="0" smtClean="0">
              <a:solidFill>
                <a:srgbClr val="FFC000"/>
              </a:solidFill>
            </a:endParaRPr>
          </a:p>
          <a:p>
            <a:r>
              <a:rPr altLang="en-US" i="1" dirty="0" smtClean="0">
                <a:solidFill>
                  <a:srgbClr val="0D0D0D"/>
                </a:solidFill>
              </a:rPr>
              <a:t>C. A special filter that emphasizes image responses</a:t>
            </a:r>
            <a:endParaRPr altLang="en-US" dirty="0" smtClean="0">
              <a:solidFill>
                <a:srgbClr val="0D0D0D"/>
              </a:solidFill>
            </a:endParaRPr>
          </a:p>
          <a:p>
            <a:r>
              <a:rPr altLang="en-US" i="1" dirty="0" smtClean="0">
                <a:solidFill>
                  <a:srgbClr val="0D0D0D"/>
                </a:solidFill>
              </a:rPr>
              <a:t>D. A filter that removes impulse noise</a:t>
            </a:r>
            <a:endParaRPr altLang="en-US" dirty="0" smtClean="0">
              <a:solidFill>
                <a:srgbClr val="0D0D0D"/>
              </a:solidFill>
            </a:endParaRPr>
          </a:p>
        </p:txBody>
      </p:sp>
      <p:sp>
        <p:nvSpPr>
          <p:cNvPr id="4" name="Slide Number Placeholder 3"/>
          <p:cNvSpPr>
            <a:spLocks noGrp="1"/>
          </p:cNvSpPr>
          <p:nvPr>
            <p:ph type="sldNum" sz="quarter" idx="12"/>
          </p:nvPr>
        </p:nvSpPr>
        <p:spPr/>
        <p:txBody>
          <a:bodyPr/>
          <a:lstStyle/>
          <a:p>
            <a:pPr>
              <a:defRPr/>
            </a:pPr>
            <a:fld id="{26FC77C2-BD80-4D27-A87B-A5A3C04B7F43}" type="slidenum">
              <a:rPr lang="en-US"/>
              <a:pPr>
                <a:defRPr/>
              </a:pPr>
              <a:t>87</a:t>
            </a:fld>
            <a:endParaRPr lang="en-US"/>
          </a:p>
        </p:txBody>
      </p:sp>
      <p:sp>
        <p:nvSpPr>
          <p:cNvPr id="5" name="Footer Placeholder 4"/>
          <p:cNvSpPr>
            <a:spLocks noGrp="1"/>
          </p:cNvSpPr>
          <p:nvPr>
            <p:ph type="ftr" sz="quarter" idx="4294967295"/>
          </p:nvPr>
        </p:nvSpPr>
        <p:spPr>
          <a:xfrm>
            <a:off x="3124200" y="6356350"/>
            <a:ext cx="2895600" cy="365125"/>
          </a:xfrm>
          <a:prstGeom prst="rect">
            <a:avLst/>
          </a:prstGeom>
        </p:spPr>
        <p:txBody>
          <a:bodyPr/>
          <a:lstStyle/>
          <a:p>
            <a:pPr>
              <a:defRPr/>
            </a:pPr>
            <a:r>
              <a:rPr lang="en-US"/>
              <a:t>Circuit Components</a:t>
            </a:r>
          </a:p>
        </p:txBody>
      </p:sp>
    </p:spTree>
    <p:extLst>
      <p:ext uri="{BB962C8B-B14F-4D97-AF65-F5344CB8AC3E}">
        <p14:creationId xmlns:p14="http://schemas.microsoft.com/office/powerpoint/2010/main" val="106480073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E7C10  </a:t>
            </a:r>
            <a:r>
              <a:rPr lang="en-US" dirty="0" smtClean="0">
                <a:latin typeface="Arial Black" panose="020B0A04020102020204" pitchFamily="34" charset="0"/>
              </a:rPr>
              <a:t>  Which </a:t>
            </a:r>
            <a:r>
              <a:rPr lang="en-US" dirty="0">
                <a:latin typeface="Arial Black" panose="020B0A04020102020204" pitchFamily="34" charset="0"/>
              </a:rPr>
              <a:t>of the following filters would be the best choice for use in a 2 meter repeater duplexer?</a:t>
            </a:r>
          </a:p>
        </p:txBody>
      </p:sp>
      <p:sp>
        <p:nvSpPr>
          <p:cNvPr id="3" name="Subtitle 2"/>
          <p:cNvSpPr>
            <a:spLocks noGrp="1"/>
          </p:cNvSpPr>
          <p:nvPr>
            <p:ph type="subTitle" idx="1"/>
          </p:nvPr>
        </p:nvSpPr>
        <p:spPr/>
        <p:txBody>
          <a:bodyPr/>
          <a:lstStyle/>
          <a:p>
            <a:r>
              <a:rPr lang="en-US" i="1" dirty="0"/>
              <a:t>A. A crystal filter</a:t>
            </a:r>
            <a:endParaRPr lang="en-US" dirty="0"/>
          </a:p>
          <a:p>
            <a:r>
              <a:rPr lang="en-US" i="1" dirty="0"/>
              <a:t>B. A cavity filter</a:t>
            </a:r>
            <a:endParaRPr lang="en-US" dirty="0"/>
          </a:p>
          <a:p>
            <a:r>
              <a:rPr lang="en-US" i="1" dirty="0"/>
              <a:t>C. A DSP filter</a:t>
            </a:r>
            <a:endParaRPr lang="en-US" dirty="0"/>
          </a:p>
          <a:p>
            <a:r>
              <a:rPr lang="en-US" i="1" dirty="0"/>
              <a:t>D. An L-C filter</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88</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28998078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E7C10  </a:t>
            </a:r>
            <a:r>
              <a:rPr lang="en-US" dirty="0" smtClean="0">
                <a:latin typeface="Arial Black" panose="020B0A04020102020204" pitchFamily="34" charset="0"/>
              </a:rPr>
              <a:t>  Which </a:t>
            </a:r>
            <a:r>
              <a:rPr lang="en-US" dirty="0">
                <a:latin typeface="Arial Black" panose="020B0A04020102020204" pitchFamily="34" charset="0"/>
              </a:rPr>
              <a:t>of the following filters would be the best choice for use in a 2 meter repeater duplexer?</a:t>
            </a:r>
          </a:p>
        </p:txBody>
      </p:sp>
      <p:sp>
        <p:nvSpPr>
          <p:cNvPr id="3" name="Subtitle 2"/>
          <p:cNvSpPr>
            <a:spLocks noGrp="1"/>
          </p:cNvSpPr>
          <p:nvPr>
            <p:ph type="subTitle" idx="1"/>
          </p:nvPr>
        </p:nvSpPr>
        <p:spPr/>
        <p:txBody>
          <a:bodyPr/>
          <a:lstStyle/>
          <a:p>
            <a:r>
              <a:rPr lang="en-US" i="1" dirty="0"/>
              <a:t>A. A crystal filter</a:t>
            </a:r>
            <a:endParaRPr lang="en-US" dirty="0"/>
          </a:p>
          <a:p>
            <a:r>
              <a:rPr lang="en-US" sz="2800" b="1" i="1" dirty="0">
                <a:solidFill>
                  <a:srgbClr val="FFC000"/>
                </a:solidFill>
              </a:rPr>
              <a:t>B. A cavity filter</a:t>
            </a:r>
            <a:endParaRPr lang="en-US" sz="2800" b="1" dirty="0">
              <a:solidFill>
                <a:srgbClr val="FFC000"/>
              </a:solidFill>
            </a:endParaRPr>
          </a:p>
          <a:p>
            <a:r>
              <a:rPr lang="en-US" i="1" dirty="0"/>
              <a:t>C. A DSP filter</a:t>
            </a:r>
            <a:endParaRPr lang="en-US" dirty="0"/>
          </a:p>
          <a:p>
            <a:r>
              <a:rPr lang="en-US" i="1" dirty="0"/>
              <a:t>D. An L-C filter</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89</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276600"/>
            <a:ext cx="3952875" cy="2600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4593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E7A03    Which </a:t>
            </a:r>
            <a:r>
              <a:rPr lang="en-US" dirty="0">
                <a:latin typeface="Arial Black" panose="020B0A04020102020204" pitchFamily="34" charset="0"/>
              </a:rPr>
              <a:t>of the following can divide the frequency of a pulse train by 2?</a:t>
            </a:r>
          </a:p>
        </p:txBody>
      </p:sp>
      <p:sp>
        <p:nvSpPr>
          <p:cNvPr id="3" name="Subtitle 2"/>
          <p:cNvSpPr>
            <a:spLocks noGrp="1"/>
          </p:cNvSpPr>
          <p:nvPr>
            <p:ph type="subTitle" idx="1"/>
          </p:nvPr>
        </p:nvSpPr>
        <p:spPr/>
        <p:txBody>
          <a:bodyPr/>
          <a:lstStyle/>
          <a:p>
            <a:r>
              <a:rPr lang="en-US" i="1" dirty="0"/>
              <a:t>A. An XOR gate</a:t>
            </a:r>
            <a:endParaRPr lang="en-US" dirty="0"/>
          </a:p>
          <a:p>
            <a:r>
              <a:rPr lang="en-US" i="1" dirty="0"/>
              <a:t>B. A flip-flop</a:t>
            </a:r>
            <a:endParaRPr lang="en-US" dirty="0"/>
          </a:p>
          <a:p>
            <a:r>
              <a:rPr lang="en-US" i="1" dirty="0"/>
              <a:t>C. An OR gate</a:t>
            </a:r>
            <a:endParaRPr lang="en-US" dirty="0"/>
          </a:p>
          <a:p>
            <a:r>
              <a:rPr lang="en-US" i="1" dirty="0"/>
              <a:t>D. A multiplexer</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9</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9075404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0"/>
            <a:ext cx="8077200" cy="2438400"/>
          </a:xfrm>
        </p:spPr>
        <p:txBody>
          <a:bodyPr>
            <a:normAutofit fontScale="90000"/>
          </a:bodyPr>
          <a:lstStyle/>
          <a:p>
            <a:r>
              <a:rPr lang="de-DE" dirty="0">
                <a:latin typeface="Arial Black" panose="020B0A04020102020204" pitchFamily="34" charset="0"/>
              </a:rPr>
              <a:t> </a:t>
            </a:r>
            <a:r>
              <a:rPr lang="en-US" dirty="0">
                <a:latin typeface="Arial Black" panose="020B0A04020102020204" pitchFamily="34" charset="0"/>
              </a:rPr>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E7C11    Which </a:t>
            </a:r>
            <a:r>
              <a:rPr lang="en-US" dirty="0">
                <a:latin typeface="Arial Black" panose="020B0A04020102020204" pitchFamily="34" charset="0"/>
              </a:rPr>
              <a:t>of the following is the common name for a filter network which is equivalent to two </a:t>
            </a:r>
            <a:r>
              <a:rPr lang="en-US" dirty="0" smtClean="0">
                <a:latin typeface="Arial Black" panose="020B0A04020102020204" pitchFamily="34" charset="0"/>
              </a:rPr>
              <a:t>L-networks </a:t>
            </a:r>
            <a:r>
              <a:rPr lang="en-US" dirty="0">
                <a:latin typeface="Arial Black" panose="020B0A04020102020204" pitchFamily="34" charset="0"/>
              </a:rPr>
              <a:t>connected back-to-back with </a:t>
            </a:r>
            <a:r>
              <a:rPr lang="en-US" dirty="0" smtClean="0">
                <a:latin typeface="Arial Black" panose="020B0A04020102020204" pitchFamily="34" charset="0"/>
              </a:rPr>
              <a:t>the two </a:t>
            </a:r>
            <a:r>
              <a:rPr lang="en-US" dirty="0">
                <a:latin typeface="Arial Black" panose="020B0A04020102020204" pitchFamily="34" charset="0"/>
              </a:rPr>
              <a:t>inductors in series and the capacitors in shunt at the input and output?</a:t>
            </a:r>
          </a:p>
        </p:txBody>
      </p:sp>
      <p:sp>
        <p:nvSpPr>
          <p:cNvPr id="3" name="Subtitle 2"/>
          <p:cNvSpPr>
            <a:spLocks noGrp="1"/>
          </p:cNvSpPr>
          <p:nvPr>
            <p:ph type="subTitle" idx="1"/>
          </p:nvPr>
        </p:nvSpPr>
        <p:spPr>
          <a:xfrm>
            <a:off x="1371600" y="3048000"/>
            <a:ext cx="6400800" cy="3124200"/>
          </a:xfrm>
        </p:spPr>
        <p:txBody>
          <a:bodyPr/>
          <a:lstStyle/>
          <a:p>
            <a:endParaRPr lang="en-US" i="1" dirty="0" smtClean="0"/>
          </a:p>
          <a:p>
            <a:r>
              <a:rPr lang="en-US" i="1" dirty="0" smtClean="0"/>
              <a:t>A</a:t>
            </a:r>
            <a:r>
              <a:rPr lang="en-US" i="1" dirty="0"/>
              <a:t>. Pi-L</a:t>
            </a:r>
            <a:endParaRPr lang="en-US" dirty="0"/>
          </a:p>
          <a:p>
            <a:r>
              <a:rPr lang="en-US" i="1" dirty="0"/>
              <a:t>B. </a:t>
            </a:r>
            <a:r>
              <a:rPr lang="en-US" i="1" dirty="0" err="1"/>
              <a:t>Cascode</a:t>
            </a:r>
            <a:endParaRPr lang="en-US" dirty="0"/>
          </a:p>
          <a:p>
            <a:r>
              <a:rPr lang="en-US" i="1" dirty="0"/>
              <a:t>C. Omega</a:t>
            </a:r>
            <a:endParaRPr lang="en-US" dirty="0"/>
          </a:p>
          <a:p>
            <a:r>
              <a:rPr lang="en-US" i="1" dirty="0"/>
              <a:t>D. Pi </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90</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31495281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0"/>
            <a:ext cx="8077200" cy="2438400"/>
          </a:xfrm>
        </p:spPr>
        <p:txBody>
          <a:bodyPr>
            <a:normAutofit fontScale="90000"/>
          </a:bodyPr>
          <a:lstStyle/>
          <a:p>
            <a:r>
              <a:rPr lang="de-DE" dirty="0">
                <a:latin typeface="Arial Black" panose="020B0A04020102020204" pitchFamily="34" charset="0"/>
              </a:rPr>
              <a:t> </a:t>
            </a:r>
            <a:r>
              <a:rPr lang="en-US" dirty="0">
                <a:latin typeface="Arial Black" panose="020B0A04020102020204" pitchFamily="34" charset="0"/>
              </a:rPr>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E7C11    Which </a:t>
            </a:r>
            <a:r>
              <a:rPr lang="en-US" dirty="0">
                <a:latin typeface="Arial Black" panose="020B0A04020102020204" pitchFamily="34" charset="0"/>
              </a:rPr>
              <a:t>of the following is the common name for a filter network which is equivalent to two </a:t>
            </a:r>
            <a:r>
              <a:rPr lang="en-US" dirty="0" smtClean="0">
                <a:latin typeface="Arial Black" panose="020B0A04020102020204" pitchFamily="34" charset="0"/>
              </a:rPr>
              <a:t>L-networks </a:t>
            </a:r>
            <a:r>
              <a:rPr lang="en-US" dirty="0">
                <a:latin typeface="Arial Black" panose="020B0A04020102020204" pitchFamily="34" charset="0"/>
              </a:rPr>
              <a:t>connected back-to-back with the </a:t>
            </a:r>
            <a:r>
              <a:rPr lang="en-US" dirty="0" smtClean="0">
                <a:latin typeface="Arial Black" panose="020B0A04020102020204" pitchFamily="34" charset="0"/>
              </a:rPr>
              <a:t>two inductors </a:t>
            </a:r>
            <a:r>
              <a:rPr lang="en-US" dirty="0">
                <a:latin typeface="Arial Black" panose="020B0A04020102020204" pitchFamily="34" charset="0"/>
              </a:rPr>
              <a:t>in series and the capacitors in shunt at the input and output?</a:t>
            </a:r>
          </a:p>
        </p:txBody>
      </p:sp>
      <p:sp>
        <p:nvSpPr>
          <p:cNvPr id="3" name="Subtitle 2"/>
          <p:cNvSpPr>
            <a:spLocks noGrp="1"/>
          </p:cNvSpPr>
          <p:nvPr>
            <p:ph type="subTitle" idx="1"/>
          </p:nvPr>
        </p:nvSpPr>
        <p:spPr>
          <a:xfrm>
            <a:off x="1371600" y="3048000"/>
            <a:ext cx="6400800" cy="3124200"/>
          </a:xfrm>
        </p:spPr>
        <p:txBody>
          <a:bodyPr/>
          <a:lstStyle/>
          <a:p>
            <a:endParaRPr lang="en-US" i="1" dirty="0" smtClean="0"/>
          </a:p>
          <a:p>
            <a:r>
              <a:rPr lang="en-US" i="1" dirty="0" smtClean="0"/>
              <a:t>A</a:t>
            </a:r>
            <a:r>
              <a:rPr lang="en-US" i="1" dirty="0"/>
              <a:t>. Pi-L</a:t>
            </a:r>
            <a:endParaRPr lang="en-US" dirty="0"/>
          </a:p>
          <a:p>
            <a:r>
              <a:rPr lang="en-US" i="1" dirty="0"/>
              <a:t>B. </a:t>
            </a:r>
            <a:r>
              <a:rPr lang="en-US" i="1" dirty="0" err="1"/>
              <a:t>Cascode</a:t>
            </a:r>
            <a:endParaRPr lang="en-US" dirty="0"/>
          </a:p>
          <a:p>
            <a:r>
              <a:rPr lang="en-US" i="1" dirty="0"/>
              <a:t>C. Omega</a:t>
            </a:r>
            <a:endParaRPr lang="en-US" dirty="0"/>
          </a:p>
          <a:p>
            <a:r>
              <a:rPr lang="en-US" sz="2800" b="1" i="1" dirty="0">
                <a:solidFill>
                  <a:srgbClr val="FFC000"/>
                </a:solidFill>
              </a:rPr>
              <a:t>D. Pi </a:t>
            </a:r>
            <a:endParaRPr lang="en-US" sz="2800" b="1" dirty="0">
              <a:solidFill>
                <a:srgbClr val="FFC000"/>
              </a:solidFill>
            </a:endParaRPr>
          </a:p>
        </p:txBody>
      </p:sp>
      <p:sp>
        <p:nvSpPr>
          <p:cNvPr id="4" name="Slide Number Placeholder 3"/>
          <p:cNvSpPr>
            <a:spLocks noGrp="1"/>
          </p:cNvSpPr>
          <p:nvPr>
            <p:ph type="sldNum" sz="quarter" idx="12"/>
          </p:nvPr>
        </p:nvSpPr>
        <p:spPr/>
        <p:txBody>
          <a:bodyPr/>
          <a:lstStyle/>
          <a:p>
            <a:fld id="{5A2483EB-AB9C-40AC-9AA1-C2AD9590A9DB}" type="slidenum">
              <a:rPr lang="en-US" smtClean="0"/>
              <a:t>91</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810000"/>
            <a:ext cx="3257550"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893176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E7C12    Which </a:t>
            </a:r>
            <a:r>
              <a:rPr lang="en-US" dirty="0">
                <a:latin typeface="Arial Black" panose="020B0A04020102020204" pitchFamily="34" charset="0"/>
              </a:rPr>
              <a:t>describes a </a:t>
            </a:r>
            <a:r>
              <a:rPr lang="en-US" dirty="0" smtClean="0">
                <a:latin typeface="Arial Black" panose="020B0A04020102020204" pitchFamily="34" charset="0"/>
              </a:rPr>
              <a:t>Pi-L-network </a:t>
            </a:r>
            <a:r>
              <a:rPr lang="en-US" dirty="0">
                <a:latin typeface="Arial Black" panose="020B0A04020102020204" pitchFamily="34" charset="0"/>
              </a:rPr>
              <a:t>used for matching a </a:t>
            </a:r>
            <a:r>
              <a:rPr lang="en-US" dirty="0" smtClean="0">
                <a:latin typeface="Arial Black" panose="020B0A04020102020204" pitchFamily="34" charset="0"/>
              </a:rPr>
              <a:t>vacuum tube </a:t>
            </a:r>
            <a:r>
              <a:rPr lang="en-US" dirty="0">
                <a:latin typeface="Arial Black" panose="020B0A04020102020204" pitchFamily="34" charset="0"/>
              </a:rPr>
              <a:t>final amplifier to a </a:t>
            </a:r>
            <a:r>
              <a:rPr lang="en-US" dirty="0" smtClean="0">
                <a:latin typeface="Arial Black" panose="020B0A04020102020204" pitchFamily="34" charset="0"/>
              </a:rPr>
              <a:t>50 ohm </a:t>
            </a:r>
            <a:r>
              <a:rPr lang="en-US" dirty="0">
                <a:latin typeface="Arial Black" panose="020B0A04020102020204" pitchFamily="34" charset="0"/>
              </a:rPr>
              <a:t>unbalanced output?</a:t>
            </a:r>
          </a:p>
        </p:txBody>
      </p:sp>
      <p:sp>
        <p:nvSpPr>
          <p:cNvPr id="3" name="Subtitle 2"/>
          <p:cNvSpPr>
            <a:spLocks noGrp="1"/>
          </p:cNvSpPr>
          <p:nvPr>
            <p:ph type="subTitle" idx="1"/>
          </p:nvPr>
        </p:nvSpPr>
        <p:spPr>
          <a:xfrm>
            <a:off x="685800" y="2133600"/>
            <a:ext cx="7696200" cy="4038600"/>
          </a:xfrm>
        </p:spPr>
        <p:txBody>
          <a:bodyPr/>
          <a:lstStyle/>
          <a:p>
            <a:r>
              <a:rPr lang="en-US" i="1" dirty="0"/>
              <a:t>A. A Phase Inverter Load network</a:t>
            </a:r>
            <a:endParaRPr lang="en-US" dirty="0"/>
          </a:p>
          <a:p>
            <a:r>
              <a:rPr lang="en-US" i="1" dirty="0"/>
              <a:t>B. A Pi network with an additional series inductor on the output</a:t>
            </a:r>
            <a:endParaRPr lang="en-US" dirty="0"/>
          </a:p>
          <a:p>
            <a:r>
              <a:rPr lang="en-US" i="1" dirty="0"/>
              <a:t>C. A network with only three discrete parts</a:t>
            </a:r>
            <a:endParaRPr lang="en-US" dirty="0"/>
          </a:p>
          <a:p>
            <a:r>
              <a:rPr lang="en-US" i="1" dirty="0"/>
              <a:t>D. A matching network in which all components are isolated from ground</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92</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210218559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a:latin typeface="Arial Black" panose="020B0A04020102020204" pitchFamily="34" charset="0"/>
              </a:rPr>
              <a:t>E7C12    Which describes a </a:t>
            </a:r>
            <a:r>
              <a:rPr lang="en-US" dirty="0" smtClean="0">
                <a:latin typeface="Arial Black" panose="020B0A04020102020204" pitchFamily="34" charset="0"/>
              </a:rPr>
              <a:t>Pi-L-network </a:t>
            </a:r>
            <a:r>
              <a:rPr lang="en-US" dirty="0">
                <a:latin typeface="Arial Black" panose="020B0A04020102020204" pitchFamily="34" charset="0"/>
              </a:rPr>
              <a:t>used for matching a vacuum tube final amplifier to a 50 ohm unbalanced output?</a:t>
            </a:r>
          </a:p>
        </p:txBody>
      </p:sp>
      <p:sp>
        <p:nvSpPr>
          <p:cNvPr id="3" name="Subtitle 2"/>
          <p:cNvSpPr>
            <a:spLocks noGrp="1"/>
          </p:cNvSpPr>
          <p:nvPr>
            <p:ph type="subTitle" idx="1"/>
          </p:nvPr>
        </p:nvSpPr>
        <p:spPr>
          <a:xfrm>
            <a:off x="685800" y="2133600"/>
            <a:ext cx="7696200" cy="4038600"/>
          </a:xfrm>
        </p:spPr>
        <p:txBody>
          <a:bodyPr/>
          <a:lstStyle/>
          <a:p>
            <a:r>
              <a:rPr lang="en-US" i="1" dirty="0"/>
              <a:t>A. A Phase Inverter Load network</a:t>
            </a:r>
            <a:endParaRPr lang="en-US" dirty="0"/>
          </a:p>
          <a:p>
            <a:r>
              <a:rPr lang="en-US" sz="2800" b="1" i="1" dirty="0">
                <a:solidFill>
                  <a:srgbClr val="FFC000"/>
                </a:solidFill>
              </a:rPr>
              <a:t>B. A Pi network with an additional series inductor on the output</a:t>
            </a:r>
            <a:endParaRPr lang="en-US" sz="2800" b="1" dirty="0">
              <a:solidFill>
                <a:srgbClr val="FFC000"/>
              </a:solidFill>
            </a:endParaRPr>
          </a:p>
          <a:p>
            <a:r>
              <a:rPr lang="en-US" i="1" dirty="0"/>
              <a:t>C. A network with only three discrete parts</a:t>
            </a:r>
            <a:endParaRPr lang="en-US" dirty="0"/>
          </a:p>
          <a:p>
            <a:r>
              <a:rPr lang="en-US" i="1" dirty="0"/>
              <a:t>D. A matching network in which all components are isolated from ground</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93</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4495800"/>
            <a:ext cx="3967163" cy="1524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046478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smtClean="0">
                <a:latin typeface="Arial Black" panose="020B0A04020102020204" pitchFamily="34" charset="0"/>
              </a:rPr>
              <a:t>E7C13    What </a:t>
            </a:r>
            <a:r>
              <a:rPr lang="en-US" dirty="0">
                <a:latin typeface="Arial Black" panose="020B0A04020102020204" pitchFamily="34" charset="0"/>
              </a:rPr>
              <a:t>is one advantage of a </a:t>
            </a:r>
            <a:r>
              <a:rPr lang="en-US" dirty="0" smtClean="0">
                <a:latin typeface="Arial Black" panose="020B0A04020102020204" pitchFamily="34" charset="0"/>
              </a:rPr>
              <a:t>Pi-matching </a:t>
            </a:r>
            <a:r>
              <a:rPr lang="en-US" dirty="0">
                <a:latin typeface="Arial Black" panose="020B0A04020102020204" pitchFamily="34" charset="0"/>
              </a:rPr>
              <a:t>network over an </a:t>
            </a:r>
            <a:r>
              <a:rPr lang="en-US" dirty="0" smtClean="0">
                <a:latin typeface="Arial Black" panose="020B0A04020102020204" pitchFamily="34" charset="0"/>
              </a:rPr>
              <a:t>L-matching </a:t>
            </a:r>
            <a:r>
              <a:rPr lang="en-US" dirty="0">
                <a:latin typeface="Arial Black" panose="020B0A04020102020204" pitchFamily="34" charset="0"/>
              </a:rPr>
              <a:t>network consisting of a single inductor and a single capacitor?</a:t>
            </a:r>
          </a:p>
        </p:txBody>
      </p:sp>
      <p:sp>
        <p:nvSpPr>
          <p:cNvPr id="3" name="Subtitle 2"/>
          <p:cNvSpPr>
            <a:spLocks noGrp="1"/>
          </p:cNvSpPr>
          <p:nvPr>
            <p:ph type="subTitle" idx="1"/>
          </p:nvPr>
        </p:nvSpPr>
        <p:spPr>
          <a:xfrm>
            <a:off x="914400" y="1981200"/>
            <a:ext cx="7315200" cy="4191000"/>
          </a:xfrm>
        </p:spPr>
        <p:txBody>
          <a:bodyPr/>
          <a:lstStyle/>
          <a:p>
            <a:endParaRPr lang="en-US" i="1" dirty="0" smtClean="0"/>
          </a:p>
          <a:p>
            <a:endParaRPr lang="en-US" i="1" dirty="0" smtClean="0"/>
          </a:p>
          <a:p>
            <a:r>
              <a:rPr lang="en-US" i="1" dirty="0" smtClean="0"/>
              <a:t>A</a:t>
            </a:r>
            <a:r>
              <a:rPr lang="en-US" i="1" dirty="0"/>
              <a:t>. The Q of </a:t>
            </a:r>
            <a:r>
              <a:rPr lang="en-US" i="1" dirty="0" smtClean="0"/>
              <a:t>Pi-networks </a:t>
            </a:r>
            <a:r>
              <a:rPr lang="en-US" i="1" dirty="0"/>
              <a:t>can be varied depending on the component values chosen</a:t>
            </a:r>
            <a:endParaRPr lang="en-US" dirty="0"/>
          </a:p>
          <a:p>
            <a:r>
              <a:rPr lang="en-US" i="1" dirty="0"/>
              <a:t>B. </a:t>
            </a:r>
            <a:r>
              <a:rPr lang="en-US" i="1" dirty="0" smtClean="0"/>
              <a:t>L-networks </a:t>
            </a:r>
            <a:r>
              <a:rPr lang="en-US" i="1" dirty="0"/>
              <a:t>can not perform impedance transformation</a:t>
            </a:r>
            <a:endParaRPr lang="en-US" dirty="0"/>
          </a:p>
          <a:p>
            <a:r>
              <a:rPr lang="en-US" i="1" dirty="0"/>
              <a:t>C. </a:t>
            </a:r>
            <a:r>
              <a:rPr lang="en-US" i="1" dirty="0" smtClean="0"/>
              <a:t>Pi-networks </a:t>
            </a:r>
            <a:r>
              <a:rPr lang="en-US" i="1" dirty="0"/>
              <a:t>have fewer components </a:t>
            </a:r>
            <a:endParaRPr lang="en-US" dirty="0"/>
          </a:p>
          <a:p>
            <a:r>
              <a:rPr lang="en-US" i="1" dirty="0"/>
              <a:t>D. </a:t>
            </a:r>
            <a:r>
              <a:rPr lang="en-US" i="1" dirty="0" smtClean="0"/>
              <a:t>Pi-networks </a:t>
            </a:r>
            <a:r>
              <a:rPr lang="en-US" i="1" dirty="0"/>
              <a:t>are designed for balanced input and output</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94</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271190877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smtClean="0">
                <a:latin typeface="Arial Black" panose="020B0A04020102020204" pitchFamily="34" charset="0"/>
              </a:rPr>
              <a:t>E7C13    What </a:t>
            </a:r>
            <a:r>
              <a:rPr lang="en-US" dirty="0">
                <a:latin typeface="Arial Black" panose="020B0A04020102020204" pitchFamily="34" charset="0"/>
              </a:rPr>
              <a:t>is one advantage of a </a:t>
            </a:r>
            <a:r>
              <a:rPr lang="en-US" dirty="0" smtClean="0">
                <a:latin typeface="Arial Black" panose="020B0A04020102020204" pitchFamily="34" charset="0"/>
              </a:rPr>
              <a:t>Pi-matching </a:t>
            </a:r>
            <a:r>
              <a:rPr lang="en-US" dirty="0">
                <a:latin typeface="Arial Black" panose="020B0A04020102020204" pitchFamily="34" charset="0"/>
              </a:rPr>
              <a:t>network over an </a:t>
            </a:r>
            <a:r>
              <a:rPr lang="en-US" dirty="0" smtClean="0">
                <a:latin typeface="Arial Black" panose="020B0A04020102020204" pitchFamily="34" charset="0"/>
              </a:rPr>
              <a:t>L-matching </a:t>
            </a:r>
            <a:r>
              <a:rPr lang="en-US" dirty="0">
                <a:latin typeface="Arial Black" panose="020B0A04020102020204" pitchFamily="34" charset="0"/>
              </a:rPr>
              <a:t>network consisting of a single inductor and a single capacitor?</a:t>
            </a:r>
          </a:p>
        </p:txBody>
      </p:sp>
      <p:sp>
        <p:nvSpPr>
          <p:cNvPr id="3" name="Subtitle 2"/>
          <p:cNvSpPr>
            <a:spLocks noGrp="1"/>
          </p:cNvSpPr>
          <p:nvPr>
            <p:ph type="subTitle" idx="1"/>
          </p:nvPr>
        </p:nvSpPr>
        <p:spPr>
          <a:xfrm>
            <a:off x="914400" y="1981200"/>
            <a:ext cx="7315200" cy="4191000"/>
          </a:xfrm>
        </p:spPr>
        <p:txBody>
          <a:bodyPr>
            <a:normAutofit lnSpcReduction="10000"/>
          </a:bodyPr>
          <a:lstStyle/>
          <a:p>
            <a:endParaRPr lang="en-US" sz="2800" b="1" i="1" dirty="0" smtClean="0">
              <a:solidFill>
                <a:srgbClr val="FFC000"/>
              </a:solidFill>
            </a:endParaRPr>
          </a:p>
          <a:p>
            <a:endParaRPr lang="en-US" sz="2800" b="1" i="1" dirty="0">
              <a:solidFill>
                <a:srgbClr val="FFC000"/>
              </a:solidFill>
            </a:endParaRPr>
          </a:p>
          <a:p>
            <a:r>
              <a:rPr lang="en-US" sz="2800" b="1" i="1" dirty="0" smtClean="0">
                <a:solidFill>
                  <a:srgbClr val="FFC000"/>
                </a:solidFill>
              </a:rPr>
              <a:t>A</a:t>
            </a:r>
            <a:r>
              <a:rPr lang="en-US" sz="2800" b="1" i="1" dirty="0">
                <a:solidFill>
                  <a:srgbClr val="FFC000"/>
                </a:solidFill>
              </a:rPr>
              <a:t>. The Q of </a:t>
            </a:r>
            <a:r>
              <a:rPr lang="en-US" sz="2800" b="1" i="1" dirty="0" smtClean="0">
                <a:solidFill>
                  <a:srgbClr val="FFC000"/>
                </a:solidFill>
              </a:rPr>
              <a:t>Pi-networks </a:t>
            </a:r>
            <a:r>
              <a:rPr lang="en-US" sz="2800" b="1" i="1" dirty="0">
                <a:solidFill>
                  <a:srgbClr val="FFC000"/>
                </a:solidFill>
              </a:rPr>
              <a:t>can be varied depending on the component values chosen</a:t>
            </a:r>
            <a:endParaRPr lang="en-US" sz="2800" b="1" dirty="0">
              <a:solidFill>
                <a:srgbClr val="FFC000"/>
              </a:solidFill>
            </a:endParaRPr>
          </a:p>
          <a:p>
            <a:r>
              <a:rPr lang="en-US" i="1" dirty="0"/>
              <a:t>B. </a:t>
            </a:r>
            <a:r>
              <a:rPr lang="en-US" i="1" dirty="0" smtClean="0"/>
              <a:t>L-networks </a:t>
            </a:r>
            <a:r>
              <a:rPr lang="en-US" i="1" dirty="0"/>
              <a:t>can not perform impedance transformation</a:t>
            </a:r>
            <a:endParaRPr lang="en-US" dirty="0"/>
          </a:p>
          <a:p>
            <a:r>
              <a:rPr lang="en-US" i="1" dirty="0"/>
              <a:t>C. </a:t>
            </a:r>
            <a:r>
              <a:rPr lang="en-US" i="1" dirty="0" smtClean="0"/>
              <a:t>Pi-networks </a:t>
            </a:r>
            <a:r>
              <a:rPr lang="en-US" i="1" dirty="0"/>
              <a:t>have fewer components </a:t>
            </a:r>
            <a:endParaRPr lang="en-US" dirty="0"/>
          </a:p>
          <a:p>
            <a:r>
              <a:rPr lang="en-US" i="1" dirty="0"/>
              <a:t>D. </a:t>
            </a:r>
            <a:r>
              <a:rPr lang="en-US" i="1" dirty="0" smtClean="0"/>
              <a:t>Pi-networks </a:t>
            </a:r>
            <a:r>
              <a:rPr lang="en-US" i="1" dirty="0"/>
              <a:t>are designed for balanced input and output</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95</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33067814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E7C14  </a:t>
            </a:r>
            <a:r>
              <a:rPr lang="en-US" dirty="0" smtClean="0">
                <a:latin typeface="Arial Black" panose="020B0A04020102020204" pitchFamily="34" charset="0"/>
              </a:rPr>
              <a:t>  Which mode is </a:t>
            </a:r>
            <a:r>
              <a:rPr lang="en-US" dirty="0">
                <a:latin typeface="Arial Black" panose="020B0A04020102020204" pitchFamily="34" charset="0"/>
              </a:rPr>
              <a:t>most affected by non-linear phase response in a receiver IF filter?</a:t>
            </a:r>
          </a:p>
        </p:txBody>
      </p:sp>
      <p:sp>
        <p:nvSpPr>
          <p:cNvPr id="3" name="Subtitle 2"/>
          <p:cNvSpPr>
            <a:spLocks noGrp="1"/>
          </p:cNvSpPr>
          <p:nvPr>
            <p:ph type="subTitle" idx="1"/>
          </p:nvPr>
        </p:nvSpPr>
        <p:spPr/>
        <p:txBody>
          <a:bodyPr/>
          <a:lstStyle/>
          <a:p>
            <a:r>
              <a:rPr lang="en-US" i="1" dirty="0"/>
              <a:t>A. Meteor </a:t>
            </a:r>
            <a:r>
              <a:rPr lang="en-US" i="1" dirty="0" smtClean="0"/>
              <a:t>scatter</a:t>
            </a:r>
            <a:endParaRPr lang="en-US" dirty="0"/>
          </a:p>
          <a:p>
            <a:r>
              <a:rPr lang="en-US" i="1" dirty="0"/>
              <a:t>B. Single-Sideband voice</a:t>
            </a:r>
            <a:endParaRPr lang="en-US" dirty="0"/>
          </a:p>
          <a:p>
            <a:r>
              <a:rPr lang="en-US" i="1" dirty="0"/>
              <a:t>C. Digital</a:t>
            </a:r>
            <a:endParaRPr lang="en-US" dirty="0"/>
          </a:p>
          <a:p>
            <a:r>
              <a:rPr lang="en-US" i="1" dirty="0"/>
              <a:t>D. Video</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96</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86794791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E7C14  </a:t>
            </a:r>
            <a:r>
              <a:rPr lang="en-US" dirty="0" smtClean="0">
                <a:latin typeface="Arial Black" panose="020B0A04020102020204" pitchFamily="34" charset="0"/>
              </a:rPr>
              <a:t>  Which mode is </a:t>
            </a:r>
            <a:r>
              <a:rPr lang="en-US" dirty="0">
                <a:latin typeface="Arial Black" panose="020B0A04020102020204" pitchFamily="34" charset="0"/>
              </a:rPr>
              <a:t>most affected by non-linear phase response in a receiver IF filter?</a:t>
            </a:r>
          </a:p>
        </p:txBody>
      </p:sp>
      <p:sp>
        <p:nvSpPr>
          <p:cNvPr id="3" name="Subtitle 2"/>
          <p:cNvSpPr>
            <a:spLocks noGrp="1"/>
          </p:cNvSpPr>
          <p:nvPr>
            <p:ph type="subTitle" idx="1"/>
          </p:nvPr>
        </p:nvSpPr>
        <p:spPr/>
        <p:txBody>
          <a:bodyPr/>
          <a:lstStyle/>
          <a:p>
            <a:r>
              <a:rPr lang="en-US" i="1" dirty="0"/>
              <a:t>A. Meteor </a:t>
            </a:r>
            <a:r>
              <a:rPr lang="en-US" i="1" dirty="0" smtClean="0"/>
              <a:t>scatter</a:t>
            </a:r>
            <a:endParaRPr lang="en-US" dirty="0"/>
          </a:p>
          <a:p>
            <a:r>
              <a:rPr lang="en-US" i="1" dirty="0"/>
              <a:t>B. Single-Sideband voice</a:t>
            </a:r>
            <a:endParaRPr lang="en-US" dirty="0"/>
          </a:p>
          <a:p>
            <a:r>
              <a:rPr lang="en-US" sz="2800" b="1" i="1" dirty="0">
                <a:solidFill>
                  <a:srgbClr val="FFC000"/>
                </a:solidFill>
              </a:rPr>
              <a:t>C. Digital</a:t>
            </a:r>
            <a:endParaRPr lang="en-US" sz="2800" b="1" dirty="0">
              <a:solidFill>
                <a:srgbClr val="FFC000"/>
              </a:solidFill>
            </a:endParaRPr>
          </a:p>
          <a:p>
            <a:r>
              <a:rPr lang="en-US" i="1" dirty="0"/>
              <a:t>D. Video</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97</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215826476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ctrTitle"/>
          </p:nvPr>
        </p:nvSpPr>
        <p:spPr/>
        <p:txBody>
          <a:bodyPr>
            <a:normAutofit fontScale="90000"/>
          </a:bodyPr>
          <a:lstStyle/>
          <a:p>
            <a:r>
              <a:rPr altLang="en-US" dirty="0" smtClean="0">
                <a:solidFill>
                  <a:srgbClr val="0D0D0D"/>
                </a:solidFill>
                <a:latin typeface="Arial Black" panose="020B0A04020102020204" pitchFamily="34" charset="0"/>
              </a:rPr>
              <a:t> </a:t>
            </a:r>
            <a:br>
              <a:rPr altLang="en-US" dirty="0" smtClean="0">
                <a:solidFill>
                  <a:srgbClr val="0D0D0D"/>
                </a:solidFill>
                <a:latin typeface="Arial Black" panose="020B0A04020102020204" pitchFamily="34" charset="0"/>
              </a:rPr>
            </a:br>
            <a:r>
              <a:rPr altLang="en-US" dirty="0" smtClean="0">
                <a:solidFill>
                  <a:srgbClr val="0D0D0D"/>
                </a:solidFill>
                <a:latin typeface="Arial Black" panose="020B0A04020102020204" pitchFamily="34" charset="0"/>
              </a:rPr>
              <a:t>E7C15    </a:t>
            </a:r>
            <a:r>
              <a:rPr altLang="en-US" dirty="0" smtClean="0">
                <a:solidFill>
                  <a:srgbClr val="0D0D0D"/>
                </a:solidFill>
                <a:latin typeface="Arial Black" panose="020B0A04020102020204" pitchFamily="34" charset="0"/>
              </a:rPr>
              <a:t>What is a crystal lattice filter?</a:t>
            </a:r>
          </a:p>
        </p:txBody>
      </p:sp>
      <p:sp>
        <p:nvSpPr>
          <p:cNvPr id="132099" name="Subtitle 2"/>
          <p:cNvSpPr>
            <a:spLocks noGrp="1"/>
          </p:cNvSpPr>
          <p:nvPr>
            <p:ph type="subTitle" idx="1"/>
          </p:nvPr>
        </p:nvSpPr>
        <p:spPr>
          <a:xfrm>
            <a:off x="914400" y="1676400"/>
            <a:ext cx="7315200" cy="4495800"/>
          </a:xfrm>
        </p:spPr>
        <p:txBody>
          <a:bodyPr/>
          <a:lstStyle/>
          <a:p>
            <a:r>
              <a:rPr altLang="en-US" i="1" dirty="0" smtClean="0">
                <a:solidFill>
                  <a:srgbClr val="0D0D0D"/>
                </a:solidFill>
              </a:rPr>
              <a:t>A. A power supply filter made with interlaced quartz crystals</a:t>
            </a:r>
            <a:endParaRPr altLang="en-US" dirty="0" smtClean="0">
              <a:solidFill>
                <a:srgbClr val="0D0D0D"/>
              </a:solidFill>
            </a:endParaRPr>
          </a:p>
          <a:p>
            <a:r>
              <a:rPr altLang="en-US" i="1" dirty="0" smtClean="0">
                <a:solidFill>
                  <a:srgbClr val="0D0D0D"/>
                </a:solidFill>
              </a:rPr>
              <a:t>B. An audio filter made with four quartz crystals that resonate at 1-kHz intervals</a:t>
            </a:r>
            <a:endParaRPr altLang="en-US" dirty="0" smtClean="0">
              <a:solidFill>
                <a:srgbClr val="0D0D0D"/>
              </a:solidFill>
            </a:endParaRPr>
          </a:p>
          <a:p>
            <a:r>
              <a:rPr altLang="en-US" i="1" dirty="0" smtClean="0">
                <a:solidFill>
                  <a:srgbClr val="0D0D0D"/>
                </a:solidFill>
              </a:rPr>
              <a:t>C. A filter with wide bandwidth and shallow skirts made using quartz crystals</a:t>
            </a:r>
            <a:endParaRPr altLang="en-US" dirty="0" smtClean="0">
              <a:solidFill>
                <a:srgbClr val="0D0D0D"/>
              </a:solidFill>
            </a:endParaRPr>
          </a:p>
          <a:p>
            <a:r>
              <a:rPr altLang="en-US" i="1" dirty="0" smtClean="0">
                <a:solidFill>
                  <a:schemeClr val="bg1"/>
                </a:solidFill>
              </a:rPr>
              <a:t>D. A filter with narrow bandwidth and steep skirts made using quartz crystals</a:t>
            </a:r>
            <a:endParaRPr altLang="en-US" dirty="0" smtClean="0">
              <a:solidFill>
                <a:schemeClr val="bg1"/>
              </a:solidFill>
            </a:endParaRPr>
          </a:p>
        </p:txBody>
      </p:sp>
      <p:sp>
        <p:nvSpPr>
          <p:cNvPr id="4" name="Slide Number Placeholder 3"/>
          <p:cNvSpPr>
            <a:spLocks noGrp="1"/>
          </p:cNvSpPr>
          <p:nvPr>
            <p:ph type="sldNum" sz="quarter" idx="12"/>
          </p:nvPr>
        </p:nvSpPr>
        <p:spPr/>
        <p:txBody>
          <a:bodyPr/>
          <a:lstStyle/>
          <a:p>
            <a:pPr>
              <a:defRPr/>
            </a:pPr>
            <a:fld id="{495586CC-A611-44E8-AAE1-7E50B0C3A939}" type="slidenum">
              <a:rPr lang="en-US"/>
              <a:pPr>
                <a:defRPr/>
              </a:pPr>
              <a:t>98</a:t>
            </a:fld>
            <a:endParaRPr lang="en-US"/>
          </a:p>
        </p:txBody>
      </p:sp>
      <p:sp>
        <p:nvSpPr>
          <p:cNvPr id="5" name="Footer Placeholder 4"/>
          <p:cNvSpPr>
            <a:spLocks noGrp="1"/>
          </p:cNvSpPr>
          <p:nvPr>
            <p:ph type="ftr" sz="quarter" idx="4294967295"/>
          </p:nvPr>
        </p:nvSpPr>
        <p:spPr>
          <a:xfrm>
            <a:off x="3124200" y="6356350"/>
            <a:ext cx="2895600" cy="365125"/>
          </a:xfrm>
          <a:prstGeom prst="rect">
            <a:avLst/>
          </a:prstGeom>
        </p:spPr>
        <p:txBody>
          <a:bodyPr/>
          <a:lstStyle/>
          <a:p>
            <a:pPr>
              <a:defRPr/>
            </a:pPr>
            <a:r>
              <a:rPr lang="en-US"/>
              <a:t>Circuit Components</a:t>
            </a:r>
          </a:p>
        </p:txBody>
      </p:sp>
    </p:spTree>
    <p:extLst>
      <p:ext uri="{BB962C8B-B14F-4D97-AF65-F5344CB8AC3E}">
        <p14:creationId xmlns:p14="http://schemas.microsoft.com/office/powerpoint/2010/main" val="425294491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ctrTitle"/>
          </p:nvPr>
        </p:nvSpPr>
        <p:spPr/>
        <p:txBody>
          <a:bodyPr>
            <a:normAutofit fontScale="90000"/>
          </a:bodyPr>
          <a:lstStyle/>
          <a:p>
            <a:r>
              <a:rPr altLang="en-US" dirty="0" smtClean="0">
                <a:solidFill>
                  <a:srgbClr val="0D0D0D"/>
                </a:solidFill>
                <a:latin typeface="Arial Black" panose="020B0A04020102020204" pitchFamily="34" charset="0"/>
              </a:rPr>
              <a:t> </a:t>
            </a:r>
            <a:br>
              <a:rPr altLang="en-US" dirty="0" smtClean="0">
                <a:solidFill>
                  <a:srgbClr val="0D0D0D"/>
                </a:solidFill>
                <a:latin typeface="Arial Black" panose="020B0A04020102020204" pitchFamily="34" charset="0"/>
              </a:rPr>
            </a:br>
            <a:r>
              <a:rPr altLang="en-US" dirty="0" smtClean="0">
                <a:solidFill>
                  <a:srgbClr val="0D0D0D"/>
                </a:solidFill>
                <a:latin typeface="Arial Black" panose="020B0A04020102020204" pitchFamily="34" charset="0"/>
              </a:rPr>
              <a:t>E7C15    </a:t>
            </a:r>
            <a:r>
              <a:rPr altLang="en-US" dirty="0" smtClean="0">
                <a:solidFill>
                  <a:srgbClr val="0D0D0D"/>
                </a:solidFill>
                <a:latin typeface="Arial Black" panose="020B0A04020102020204" pitchFamily="34" charset="0"/>
              </a:rPr>
              <a:t>What is a crystal lattice filter?</a:t>
            </a:r>
          </a:p>
        </p:txBody>
      </p:sp>
      <p:sp>
        <p:nvSpPr>
          <p:cNvPr id="132099" name="Subtitle 2"/>
          <p:cNvSpPr>
            <a:spLocks noGrp="1"/>
          </p:cNvSpPr>
          <p:nvPr>
            <p:ph type="subTitle" idx="1"/>
          </p:nvPr>
        </p:nvSpPr>
        <p:spPr>
          <a:xfrm>
            <a:off x="914400" y="1676400"/>
            <a:ext cx="7315200" cy="4495800"/>
          </a:xfrm>
        </p:spPr>
        <p:txBody>
          <a:bodyPr/>
          <a:lstStyle/>
          <a:p>
            <a:r>
              <a:rPr altLang="en-US" i="1" smtClean="0">
                <a:solidFill>
                  <a:srgbClr val="0D0D0D"/>
                </a:solidFill>
              </a:rPr>
              <a:t>A. A power supply filter made with interlaced quartz crystals</a:t>
            </a:r>
            <a:endParaRPr altLang="en-US" smtClean="0">
              <a:solidFill>
                <a:srgbClr val="0D0D0D"/>
              </a:solidFill>
            </a:endParaRPr>
          </a:p>
          <a:p>
            <a:r>
              <a:rPr altLang="en-US" i="1" smtClean="0">
                <a:solidFill>
                  <a:srgbClr val="0D0D0D"/>
                </a:solidFill>
              </a:rPr>
              <a:t>B. An audio filter made with four quartz crystals that resonate at 1-kHz intervals</a:t>
            </a:r>
            <a:endParaRPr altLang="en-US" smtClean="0">
              <a:solidFill>
                <a:srgbClr val="0D0D0D"/>
              </a:solidFill>
            </a:endParaRPr>
          </a:p>
          <a:p>
            <a:r>
              <a:rPr altLang="en-US" i="1" smtClean="0">
                <a:solidFill>
                  <a:srgbClr val="0D0D0D"/>
                </a:solidFill>
              </a:rPr>
              <a:t>C. A filter with wide bandwidth and shallow skirts made using quartz crystals</a:t>
            </a:r>
            <a:endParaRPr altLang="en-US" smtClean="0">
              <a:solidFill>
                <a:srgbClr val="0D0D0D"/>
              </a:solidFill>
            </a:endParaRPr>
          </a:p>
          <a:p>
            <a:r>
              <a:rPr altLang="en-US" sz="2800" b="1" i="1" smtClean="0">
                <a:solidFill>
                  <a:srgbClr val="FFC000"/>
                </a:solidFill>
              </a:rPr>
              <a:t>D. A filter with narrow bandwidth and steep skirts made using quartz crystals</a:t>
            </a:r>
            <a:endParaRPr altLang="en-US" sz="2800" b="1" smtClean="0">
              <a:solidFill>
                <a:srgbClr val="FFC000"/>
              </a:solidFill>
            </a:endParaRPr>
          </a:p>
        </p:txBody>
      </p:sp>
      <p:sp>
        <p:nvSpPr>
          <p:cNvPr id="4" name="Slide Number Placeholder 3"/>
          <p:cNvSpPr>
            <a:spLocks noGrp="1"/>
          </p:cNvSpPr>
          <p:nvPr>
            <p:ph type="sldNum" sz="quarter" idx="12"/>
          </p:nvPr>
        </p:nvSpPr>
        <p:spPr/>
        <p:txBody>
          <a:bodyPr/>
          <a:lstStyle/>
          <a:p>
            <a:pPr>
              <a:defRPr/>
            </a:pPr>
            <a:fld id="{495586CC-A611-44E8-AAE1-7E50B0C3A939}" type="slidenum">
              <a:rPr lang="en-US"/>
              <a:pPr>
                <a:defRPr/>
              </a:pPr>
              <a:t>99</a:t>
            </a:fld>
            <a:endParaRPr lang="en-US"/>
          </a:p>
        </p:txBody>
      </p:sp>
      <p:sp>
        <p:nvSpPr>
          <p:cNvPr id="5" name="Footer Placeholder 4"/>
          <p:cNvSpPr>
            <a:spLocks noGrp="1"/>
          </p:cNvSpPr>
          <p:nvPr>
            <p:ph type="ftr" sz="quarter" idx="4294967295"/>
          </p:nvPr>
        </p:nvSpPr>
        <p:spPr>
          <a:xfrm>
            <a:off x="3124200" y="6356350"/>
            <a:ext cx="2895600" cy="365125"/>
          </a:xfrm>
          <a:prstGeom prst="rect">
            <a:avLst/>
          </a:prstGeom>
        </p:spPr>
        <p:txBody>
          <a:bodyPr/>
          <a:lstStyle/>
          <a:p>
            <a:pPr>
              <a:defRPr/>
            </a:pPr>
            <a:r>
              <a:rPr lang="en-US"/>
              <a:t>Circuit Components</a:t>
            </a:r>
          </a:p>
        </p:txBody>
      </p:sp>
      <p:pic>
        <p:nvPicPr>
          <p:cNvPr id="1321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041900"/>
            <a:ext cx="3548063" cy="160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2944917"/>
      </p:ext>
    </p:extLst>
  </p:cSld>
  <p:clrMapOvr>
    <a:masterClrMapping/>
  </p:clrMapOvr>
</p:sld>
</file>

<file path=ppt/theme/theme1.xml><?xml version="1.0" encoding="utf-8"?>
<a:theme xmlns:a="http://schemas.openxmlformats.org/drawingml/2006/main" name="Howard Tem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Britannic Bold"/>
        <a:ea typeface=""/>
        <a:cs typeface=""/>
      </a:majorFont>
      <a:minorFont>
        <a:latin typeface="Times New Roman"/>
        <a:ea typeface=""/>
        <a:cs typeface=""/>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Howard Temp</Template>
  <TotalTime>11985</TotalTime>
  <Words>9427</Words>
  <Application>Microsoft Office PowerPoint</Application>
  <PresentationFormat>On-screen Show (4:3)</PresentationFormat>
  <Paragraphs>1774</Paragraphs>
  <Slides>252</Slides>
  <Notes>1</Notes>
  <HiddenSlides>0</HiddenSlides>
  <MMClips>0</MMClips>
  <ScaleCrop>false</ScaleCrop>
  <HeadingPairs>
    <vt:vector size="4" baseType="variant">
      <vt:variant>
        <vt:lpstr>Theme</vt:lpstr>
      </vt:variant>
      <vt:variant>
        <vt:i4>1</vt:i4>
      </vt:variant>
      <vt:variant>
        <vt:lpstr>Slide Titles</vt:lpstr>
      </vt:variant>
      <vt:variant>
        <vt:i4>252</vt:i4>
      </vt:variant>
    </vt:vector>
  </HeadingPairs>
  <TitlesOfParts>
    <vt:vector size="253" baseType="lpstr">
      <vt:lpstr>Howard Temp</vt:lpstr>
      <vt:lpstr>SUBELEMENT E7 </vt:lpstr>
      <vt:lpstr>PowerPoint Presentation</vt:lpstr>
      <vt:lpstr>Logic Symbols </vt:lpstr>
      <vt:lpstr>Truth Table</vt:lpstr>
      <vt:lpstr>  E7A01    Which is a bi-stable circuit?</vt:lpstr>
      <vt:lpstr>  E7A01    Which is a bi-stable circuit?</vt:lpstr>
      <vt:lpstr> E7A02     What is the function of a decade counter digital IC?</vt:lpstr>
      <vt:lpstr> E7A02     What is the function of a decade counter digital IC?</vt:lpstr>
      <vt:lpstr>   E7A03    Which of the following can divide the frequency of a pulse train by 2?</vt:lpstr>
      <vt:lpstr>   E7A03    Which of the following can divide the frequency of a pulse train by 2?</vt:lpstr>
      <vt:lpstr>   E7A04    How many flip-flops are required to divide a signal frequency by 4?</vt:lpstr>
      <vt:lpstr>   E7A04    How many flip-flops are required to divide a signal frequency by 4?</vt:lpstr>
      <vt:lpstr>    E7A05    Which of the following is a circuit that continuously alternates between two states without an external clock?</vt:lpstr>
      <vt:lpstr>    E7A05    Which of the following is a circuit that continuously alternates between two states without an external clock?</vt:lpstr>
      <vt:lpstr>  E7A06    What is a characteristic of a monostable multivibrator?</vt:lpstr>
      <vt:lpstr>  E7A06    What is a characteristic of a monostable multivibrator?</vt:lpstr>
      <vt:lpstr>  E7A07    What logical operation does a NAND gate perform?</vt:lpstr>
      <vt:lpstr>  E7A07    What logical operation does a NAND gate perform?</vt:lpstr>
      <vt:lpstr>  E7A08    What logical operation does an OR gate perform?</vt:lpstr>
      <vt:lpstr>  E7A08    What logical operation does an OR gate perform?</vt:lpstr>
      <vt:lpstr> E7A09     What logical operation is performed by an exclusive NOR gate?</vt:lpstr>
      <vt:lpstr> E7A09     What logical operation is performed by an exclusive NOR gate?</vt:lpstr>
      <vt:lpstr>Truth Table</vt:lpstr>
      <vt:lpstr>  E7A10    What is a truth table?  </vt:lpstr>
      <vt:lpstr>  E7A10    What is a truth table?  </vt:lpstr>
      <vt:lpstr>    E7A11    What type of logic defines "1" as a high voltage? </vt:lpstr>
      <vt:lpstr>    E7A11    What type of logic defines "1" as a high voltage? </vt:lpstr>
      <vt:lpstr>   E7A12    What type of logic defines "0" as a high voltage?</vt:lpstr>
      <vt:lpstr>   E7A12    What type of logic defines "0" as a high voltage?</vt:lpstr>
      <vt:lpstr>E7B Amplifiers</vt:lpstr>
      <vt:lpstr>  E7B01    For what portion of a signal cycle does a Class AB amplifier operate?</vt:lpstr>
      <vt:lpstr>  E7B01    For what portion of a signal cycle does a Class AB amplifier operate?</vt:lpstr>
      <vt:lpstr>  E7B02    What is a Class D amplifier?</vt:lpstr>
      <vt:lpstr>  E7B02    What is a Class D amplifier?</vt:lpstr>
      <vt:lpstr>   E7B03    Which of the following components form the output of a class D amplifier circuit? </vt:lpstr>
      <vt:lpstr>   E7B03    Which of the following components form the output of a class D amplifier circuit? </vt:lpstr>
      <vt:lpstr>  E7B04    Where on the load line of a Class A common emitter amplifier would bias normally be set?</vt:lpstr>
      <vt:lpstr>  E7B04    Where on the load line of a Class A common emitter amplifier would bias normally be set?</vt:lpstr>
      <vt:lpstr>  E7B05    What can be done to prevent unwanted oscillations in an RF power amplifier?</vt:lpstr>
      <vt:lpstr>  E7B05    What can be done to prevent unwanted oscillations in an RF power amplifier?</vt:lpstr>
      <vt:lpstr>  E7B06    Which of the following amplifier types reduces or eliminates even-order harmonics?</vt:lpstr>
      <vt:lpstr>  E7B06    Which of the following amplifier types reduces or eliminates even-order harmonics?</vt:lpstr>
      <vt:lpstr>   E7B07    Which of the following is a likely result when a Class C amplifier is used to amplify a single-sideband phone signal?</vt:lpstr>
      <vt:lpstr>   E7B07    Which of the following is a likely result when a Class C amplifier is used to amplify a single-sideband phone signal?</vt:lpstr>
      <vt:lpstr>  E7B08    How can an RF power amplifier be neutralized?</vt:lpstr>
      <vt:lpstr>  E7B08    How can an RF power amplifier be neutralized?</vt:lpstr>
      <vt:lpstr>   E7B09     Which of the following describes how the loading and tuning capacitors are to be adjusted when tuning a vacuum tube RF power amplifier that employs a Pi-network output circuit? </vt:lpstr>
      <vt:lpstr>   E7B09     Which of the following describes how the loading and tuning capacitors are to be adjusted when tuning a vacuum tube RF power amplifier that employs a Pi-network output circuit? </vt:lpstr>
      <vt:lpstr>  E7B10    In Figure E7-1, what is the purpose of R1 and R2?</vt:lpstr>
      <vt:lpstr>  E7B10    In Figure E7-1, what is the purpose of R1 and R2?</vt:lpstr>
      <vt:lpstr>  E7B11    In Figure E7-1, what is the purpose of R3?</vt:lpstr>
      <vt:lpstr>  E7B11    In Figure E7-1, what is the purpose of R3?</vt:lpstr>
      <vt:lpstr>  E7B12    What type of amplifier circuit is shown in Figure E7-1?</vt:lpstr>
      <vt:lpstr>  E7B12    What type of amplifier circuit is shown in Figure E7-1?</vt:lpstr>
      <vt:lpstr>  E7B13    In Figure E7-2, what is the purpose of R?</vt:lpstr>
      <vt:lpstr>  E7B13    In Figure E7-2, what is the purpose of R?</vt:lpstr>
      <vt:lpstr> E7B14     Why are switching amplifiers more efficient than linear amplifiers?</vt:lpstr>
      <vt:lpstr> E7B14     Why are switching amplifiers more efficient than linear amplifiers?</vt:lpstr>
      <vt:lpstr>  E7B15    What is one way to prevent thermal runaway in a bipolar transistor amplifier?</vt:lpstr>
      <vt:lpstr>  E7B15    What is one way to prevent thermal runaway in a bipolar transistor amplifier?</vt:lpstr>
      <vt:lpstr>  E7B16    What is the effect of intermodulation products in a linear power amplifier?</vt:lpstr>
      <vt:lpstr>  E7B16    What is the effect of intermodulation products in a linear power amplifier?</vt:lpstr>
      <vt:lpstr>   E7B17     Why are odd-order rather than even-order intermodulation distortion products of concern in linear power amplifiers? </vt:lpstr>
      <vt:lpstr>   E7B17     Why are odd-order rather than even-order intermodulation distortion products of concern in linear power amplifiers? </vt:lpstr>
      <vt:lpstr>  E7B18    What is a characteristic of a grounded-grid amplifier?</vt:lpstr>
      <vt:lpstr>  E7B18    What is a characteristic of a grounded-grid amplifier?</vt:lpstr>
      <vt:lpstr>  E7C Filters and matching networks</vt:lpstr>
      <vt:lpstr> Matching networks</vt:lpstr>
      <vt:lpstr>  E7C01     How are the capacitors and inductors of a low-pass filter Pi-network arranged between the network's input and output? </vt:lpstr>
      <vt:lpstr>  E7C01     How are the capacitors and inductors of a low-pass filter Pi-network arranged between the network's input and output? </vt:lpstr>
      <vt:lpstr>  E7C02 Which of the following is a property of a T-network with series capacitors and a parallel shunt inductor?</vt:lpstr>
      <vt:lpstr>  E7C02 Which of the following is a property of a T-network with series capacitors and a parallel shunt inductor?</vt:lpstr>
      <vt:lpstr>   E7C03    What advantage does a Pi-L-network have over a regular Pi-network for impedance matching between the final amplifier of a vacuum-tube transmitter and an antenna?</vt:lpstr>
      <vt:lpstr>   E7C03    What advantage does a Pi-L-network have over a regular Pi-network for impedance matching between the final amplifier of a vacuum-tube transmitter and an antenna?</vt:lpstr>
      <vt:lpstr>  E7C04    How does an impedance-matching circuit transform a complex impedance to a resistive impedance?</vt:lpstr>
      <vt:lpstr>  E7C04    How does an impedance-matching circuit transform a complex impedance to a resistive impedance?</vt:lpstr>
      <vt:lpstr>  E7C05    Which filter type is described as having ripple in the passband and a sharp cutoff?</vt:lpstr>
      <vt:lpstr>  E7C05    Which filter type is described as having ripple in the passband and a sharp cutoff?</vt:lpstr>
      <vt:lpstr>  E7C06    What are the distinguishing features of an elliptical filter?</vt:lpstr>
      <vt:lpstr>  E7C06    What are the distinguishing features of an elliptical filter?</vt:lpstr>
      <vt:lpstr>Filter Types</vt:lpstr>
      <vt:lpstr>  E7C07    What kind of filter would you use to attenuate an interfering carrier signal while receiving an SSB transmission?</vt:lpstr>
      <vt:lpstr>  E7C07    What kind of filter would you use to attenuate an interfering carrier signal while receiving an SSB transmission?</vt:lpstr>
      <vt:lpstr>   E7C08    Which of the following factors has the greatest effect in helping determine the bandwidth and response shape of a crystal ladder filter?</vt:lpstr>
      <vt:lpstr>   E7C08    Which of the following factors has the greatest effect in helping determine the bandwidth and response shape of a crystal ladder filter?</vt:lpstr>
      <vt:lpstr>  E7C09    What is a Jones filter as used as part of an HF receiver IF stage?</vt:lpstr>
      <vt:lpstr>  E7C09    What is a Jones filter as used as part of an HF receiver IF stage?</vt:lpstr>
      <vt:lpstr>  E7C10    Which of the following filters would be the best choice for use in a 2 meter repeater duplexer?</vt:lpstr>
      <vt:lpstr>  E7C10    Which of the following filters would be the best choice for use in a 2 meter repeater duplexer?</vt:lpstr>
      <vt:lpstr>   E7C11    Which of the following is the common name for a filter network which is equivalent to two L-networks connected back-to-back with the two inductors in series and the capacitors in shunt at the input and output?</vt:lpstr>
      <vt:lpstr>   E7C11    Which of the following is the common name for a filter network which is equivalent to two L-networks connected back-to-back with the two inductors in series and the capacitors in shunt at the input and output?</vt:lpstr>
      <vt:lpstr>   E7C12    Which describes a Pi-L-network used for matching a vacuum tube final amplifier to a 50 ohm unbalanced output?</vt:lpstr>
      <vt:lpstr>   E7C12    Which describes a Pi-L-network used for matching a vacuum tube final amplifier to a 50 ohm unbalanced output?</vt:lpstr>
      <vt:lpstr>    E7C13    What is one advantage of a Pi-matching network over an L-matching network consisting of a single inductor and a single capacitor?</vt:lpstr>
      <vt:lpstr>    E7C13    What is one advantage of a Pi-matching network over an L-matching network consisting of a single inductor and a single capacitor?</vt:lpstr>
      <vt:lpstr>  E7C14    Which mode is most affected by non-linear phase response in a receiver IF filter?</vt:lpstr>
      <vt:lpstr>  E7C14    Which mode is most affected by non-linear phase response in a receiver IF filter?</vt:lpstr>
      <vt:lpstr>  E7C15    What is a crystal lattice filter?</vt:lpstr>
      <vt:lpstr>  E7C15    What is a crystal lattice filter?</vt:lpstr>
      <vt:lpstr>E7D Power supplies and voltage regulators: Solar array charge controllers</vt:lpstr>
      <vt:lpstr>  E7D01    What is one characteristic of a linear electronic voltage regulator?</vt:lpstr>
      <vt:lpstr>  E7D01    What is one characteristic of a linear electronic voltage regulator?</vt:lpstr>
      <vt:lpstr>  E7D02    What is one characteristic of a switching electronic voltage regulator?</vt:lpstr>
      <vt:lpstr>  E7D02    What is one characteristic of a switching electronic voltage regulator?</vt:lpstr>
      <vt:lpstr>  E7D03    What device is typically used as a stable reference voltage in a linear voltage regulator?</vt:lpstr>
      <vt:lpstr>  E7D03    What device is typically used as a stable reference voltage in a linear voltage regulator?</vt:lpstr>
      <vt:lpstr>   E7D04    Which of the following types of linear voltage regulator usually make the most efficient use of the primary power source?</vt:lpstr>
      <vt:lpstr>   E7D04    Which of the following types of linear voltage regulator usually make the most efficient use of the primary power source?</vt:lpstr>
      <vt:lpstr>   E7D05    Which of the following types of linear voltage regulator places a constant load on the unregulated voltage source?</vt:lpstr>
      <vt:lpstr>   E7D05    Which of the following types of linear voltage regulator places a constant load on the unregulated voltage source?</vt:lpstr>
      <vt:lpstr>  E7D06    What is the purpose of Q1 in the circuit shown in Figure E7-3?</vt:lpstr>
      <vt:lpstr>  E7D06    What is the purpose of Q1 in the circuit shown in Figure E7-3?</vt:lpstr>
      <vt:lpstr>  E7D07    What is the purpose of C2 in the circuit shown in Figure E7-3?</vt:lpstr>
      <vt:lpstr>  E7D07    What is the purpose of C2 in the circuit shown in Figure E7-3?</vt:lpstr>
      <vt:lpstr>  E7D08    What type of circuit is shown in Figure E7-3?</vt:lpstr>
      <vt:lpstr>  E7D08    What type of circuit is shown in Figure E7-3?</vt:lpstr>
      <vt:lpstr> E7D09     What is the main reason to use a charge controller with a solar power system?</vt:lpstr>
      <vt:lpstr> E7D09     What is the main reason to use a charge controller with a solar power system?</vt:lpstr>
      <vt:lpstr>   E7D10    What is the primary reason that a high-frequency inverter type high-voltage power supply can be both less expensive and lighter in weight than a conventional power supply?</vt:lpstr>
      <vt:lpstr>   E7D10    What is the primary reason that a high-frequency inverter type high-voltage power supply can be both less expensive and lighter in weight than a conventional power supply?</vt:lpstr>
      <vt:lpstr>  E7D11     What circuit element is controlled by a series analog voltage regulator to maintain a constant output voltage?</vt:lpstr>
      <vt:lpstr>  E7D11     What circuit element is controlled by a series analog voltage regulator to maintain a constant output voltage?</vt:lpstr>
      <vt:lpstr>E7D12    What is the drop-out voltage of an analog voltage regulator?</vt:lpstr>
      <vt:lpstr>E7D12    What is the drop-out voltage of an analog voltage regulator?</vt:lpstr>
      <vt:lpstr>  E7D13     What is the equation for calculating power dissipation by a series connected linear voltage regulator?</vt:lpstr>
      <vt:lpstr>  E7D13     What is the equation for calculating power dissipation by a series connected linear voltage regulator?</vt:lpstr>
      <vt:lpstr>  E7D14    What is one purpose of a "bleeder" resistor in a conventional unregulated power supply?</vt:lpstr>
      <vt:lpstr>  E7D14    What is one purpose of a "bleeder" resistor in a conventional unregulated power supply?</vt:lpstr>
      <vt:lpstr>  E7D15    What is the purpose of a "step-start" circuit in a high voltage power supply?</vt:lpstr>
      <vt:lpstr>  E7D15    What is the purpose of a "step-start" circuit in a high voltage power supply?</vt:lpstr>
      <vt:lpstr>   E7D16     When several electrolytic filter capacitors are connected in series to increase the operating voltage of a power supply filter circuit, why should resistors be connected across each capacitor?</vt:lpstr>
      <vt:lpstr>   E7D16     When several electrolytic filter capacitors are connected in series to increase the operating voltage of a power supply filter circuit, why should resistors be connected across each capacitor?</vt:lpstr>
      <vt:lpstr>Halfway Point 15 Min Break ???</vt:lpstr>
      <vt:lpstr>E7E Modulation and demodulation</vt:lpstr>
      <vt:lpstr> E7E01    Which of the following can be used to generate FM phone emissions?</vt:lpstr>
      <vt:lpstr> E7E01    Which of the following can be used to generate FM phone emissions?</vt:lpstr>
      <vt:lpstr>  E7E02    What is the function of a reactance modulator?</vt:lpstr>
      <vt:lpstr>  E7E02    What is the function of a reactance modulator?</vt:lpstr>
      <vt:lpstr>  Reactance modulator</vt:lpstr>
      <vt:lpstr>  E7E03     How does an analog phase modulator function?</vt:lpstr>
      <vt:lpstr>  E7E03     How does an analog phase modulator function?</vt:lpstr>
      <vt:lpstr>  E7E04    What is one way a single-sideband phone signal can be generated?</vt:lpstr>
      <vt:lpstr>  E7E04    What is one way a single-sideband phone signal can be generated?</vt:lpstr>
      <vt:lpstr>  E7E05    What circuit is added to an FM transmitter to boost the higher audio frequencies?</vt:lpstr>
      <vt:lpstr>  E7E05    What circuit is added to an FM transmitter to boost the higher audio frequencies?</vt:lpstr>
      <vt:lpstr>  E7E06    Why is de-emphasis commonly used in FM communications receivers?</vt:lpstr>
      <vt:lpstr>  E7E06    Why is de-emphasis commonly used in FM communications receivers?</vt:lpstr>
      <vt:lpstr>  E7E07    What is meant by the term baseband in radio communications?</vt:lpstr>
      <vt:lpstr>  E7E07    What is meant by the term baseband in radio communications?</vt:lpstr>
      <vt:lpstr>  E7E08    What are the principal frequencies that appear at the output of a mixer circuit?</vt:lpstr>
      <vt:lpstr>  E7E08    What are the principal frequencies that appear at the output of a mixer circuit?</vt:lpstr>
      <vt:lpstr>  E7E09    What occurs when an excessive amount of signal energy reaches a mixer circuit?</vt:lpstr>
      <vt:lpstr>  E7E09    What occurs when an excessive amount of signal energy reaches a mixer circuit?</vt:lpstr>
      <vt:lpstr>  E7E10    How does a diode detector function?</vt:lpstr>
      <vt:lpstr>  E7E10    How does a diode detector function?</vt:lpstr>
      <vt:lpstr>  E7E11    Which type of detector is used for demodulating SSB signals?</vt:lpstr>
      <vt:lpstr>  E7E11    Which type of detector is used for demodulating SSB signals?</vt:lpstr>
      <vt:lpstr>  E7E12    What is a frequency discriminator stage in a FM receiver?</vt:lpstr>
      <vt:lpstr>  E7E12    What is a frequency discriminator stage in a FM receiver?</vt:lpstr>
      <vt:lpstr> E7F DSP filtering and other operations;</vt:lpstr>
      <vt:lpstr> E7F01    What is meant by direct digital conversion as applied to software defined radios?</vt:lpstr>
      <vt:lpstr> E7F01    What is meant by direct digital conversion as applied to software defined radios?</vt:lpstr>
      <vt:lpstr>   E7F02    What kind of digital signal processing audio filter is used to remove unwanted noise from a received SSB signal? </vt:lpstr>
      <vt:lpstr>   E7F02    What kind of digital signal processing audio filter is used to remove unwanted noise from a received SSB signal? </vt:lpstr>
      <vt:lpstr>  E7F03    What type of digital signal processing filter is used to generate an SSB signal?</vt:lpstr>
      <vt:lpstr>  E7F03    What type of digital signal processing filter is used to generate an SSB signal?</vt:lpstr>
      <vt:lpstr> E7F04     What is a common method of generating an SSB signal using digital signal processing?</vt:lpstr>
      <vt:lpstr> E7F04     What is a common method of generating an SSB signal using digital signal processing?</vt:lpstr>
      <vt:lpstr>  E7F05     How frequently must an analog signal be sampled by an analog-to-digital converter so that the signal can be accurately reproduced?</vt:lpstr>
      <vt:lpstr>  E7F05     How frequently must an analog signal be sampled by an analog-to-digital converter so that the signal can be accurately reproduced?</vt:lpstr>
      <vt:lpstr> E7F06    What is the minimum number of bits required for an analog-to-digital converter to sample a signal with a range of 1 volt at a resolution of 1 millivolt?</vt:lpstr>
      <vt:lpstr> E7F06    What is the minimum number of bits required for an analog-to-digital converter to sample a signal with a range of 1 volt at a resolution of 1 millivolt?</vt:lpstr>
      <vt:lpstr>E7F07     What function can a Fast Fourier Transform perform?</vt:lpstr>
      <vt:lpstr>E7F07     What function can a Fast Fourier Transform perform?</vt:lpstr>
      <vt:lpstr>  E7F08     What is the function of decimation with regard to digital filters?</vt:lpstr>
      <vt:lpstr>  E7F08     What is the function of decimation with regard to digital filters?</vt:lpstr>
      <vt:lpstr> E7F09     Why is an anti-aliasing digital filter required in a digital decimator?</vt:lpstr>
      <vt:lpstr> E7F09     Why is an anti-aliasing digital filter required in a digital decimator?</vt:lpstr>
      <vt:lpstr>   E7F10     What aspect of receiver analog-to-digital conversion determines the maximum receive bandwidth of a Direct Digital Conversion SDR?</vt:lpstr>
      <vt:lpstr>   E7F10     What aspect of receiver analog-to-digital conversion determines the maximum receive bandwidth of a Direct Digital Conversion SDR?</vt:lpstr>
      <vt:lpstr> E7F11     What sets the minimum detectable signal level for an SDR in the absence of atmospheric or thermal noise?</vt:lpstr>
      <vt:lpstr> E7F11     What sets the minimum detectable signal level for an SDR in the absence of atmospheric or thermal noise?</vt:lpstr>
      <vt:lpstr> E7F12     What digital process is applied to I and Q signals in order to recover the baseband modulation information?</vt:lpstr>
      <vt:lpstr> E7F12     What digital process is applied to I and Q signals in order to recover the baseband modulation information?</vt:lpstr>
      <vt:lpstr>   E7F13     What is the function of taps in a digital signal processing filter?</vt:lpstr>
      <vt:lpstr>   E7F13     What is the function of taps in a digital signal processing filter?</vt:lpstr>
      <vt:lpstr>  E7F14     Which of the following would allow a digital signal processing filter to create a sharper filter response?</vt:lpstr>
      <vt:lpstr>  E7F14     Which of the following would allow a digital signal processing filter to create a sharper filter response?</vt:lpstr>
      <vt:lpstr> E7F15     Which of the following is an advantage of a Finite Impulse Response (FIR) filter vs an Infinite Impulse Response (IIR) digital filter?</vt:lpstr>
      <vt:lpstr> E7F15     Which of the following is an advantage of a Finite Impulse Response (FIR) filter vs an Infinite Impulse Response (IIR) digital filter?</vt:lpstr>
      <vt:lpstr> E7F16     How might the sampling rate of an existing digital signal be adjusted by a factor of 3/4?</vt:lpstr>
      <vt:lpstr> E7F16     How might the sampling rate of an existing digital signal be adjusted by a factor of 3/4?</vt:lpstr>
      <vt:lpstr>E7F17     What do the letters I and Q in I/Q Modulation represent?</vt:lpstr>
      <vt:lpstr>E7F17     What do the letters I and Q in I/Q Modulation represent?</vt:lpstr>
      <vt:lpstr> E7G Active filters and op-amps circuits</vt:lpstr>
      <vt:lpstr>   E7G01    What is the typical output impedance of an integrated circuit op-amp? </vt:lpstr>
      <vt:lpstr>   E7G01    What is the typical output impedance of an integrated circuit op-amp? </vt:lpstr>
      <vt:lpstr>  E7G02   What is the effect of ringing in a filter?</vt:lpstr>
      <vt:lpstr>  E7G02   What is the effect of ringing in a filter?</vt:lpstr>
      <vt:lpstr>  E7G03    What is the typical input impedance of an integrated circuit op-amp?</vt:lpstr>
      <vt:lpstr>  E7G03    What is the typical input impedance of an integrated circuit op-amp?</vt:lpstr>
      <vt:lpstr>  E7G04    What is meant by the term op-amp input offset voltage?</vt:lpstr>
      <vt:lpstr>  E7G04    What is meant by the term op-amp input offset voltage?</vt:lpstr>
      <vt:lpstr>    E7G05    How can unwanted ringing and audio instability be prevented in a multi-section op-amp RC audio filter circuit?</vt:lpstr>
      <vt:lpstr>    E7G05    How can unwanted ringing and audio instability be prevented in a multi-section op-amp RC audio filter circuit?</vt:lpstr>
      <vt:lpstr>   E7G06    Which of the following is the most appropriate use of an op-amp active filter?</vt:lpstr>
      <vt:lpstr>   E7G06    Which of the following is the most appropriate use of an op-amp active filter?</vt:lpstr>
      <vt:lpstr>   E7G07    What magnitude of voltage gain can be expected from the circuit in Figure E7-4 when R1 is 10 ohms and RF is 470 ohms?</vt:lpstr>
      <vt:lpstr>   E7G07    What magnitude of voltage gain can be expected from the circuit in Figure E7-4 when R1 is 10 ohms and RF is 470 ohms?</vt:lpstr>
      <vt:lpstr>   E7G08    How does the gain of an ideal operational amplifier vary with frequency?</vt:lpstr>
      <vt:lpstr>   E7G08    How does the gain of an ideal operational amplifier vary with frequency?</vt:lpstr>
      <vt:lpstr>  E7G09    What will be the output voltage of the circuit shown in Figure E7-4 if R1 is 1000 ohms, RF is 10,000 ohms, and 0.23 volts DC is applied to the input?</vt:lpstr>
      <vt:lpstr>  E7G09    What will be the output voltage of the circuit shown in Figure E7-4 if R1 is 1000 ohms, RF is 10,000 ohms, and 0.23 volts DC is applied to the input?</vt:lpstr>
      <vt:lpstr>   E7G10    What absolute voltage gain can be expected from the circuit in Figure E7-4 when R1 is 1800 ohms and RF is 68 kilohms?</vt:lpstr>
      <vt:lpstr>   E7G10    What absolute voltage gain can be expected from the circuit in Figure E7-4 when R1 is 1800 ohms and RF is 68 kilohms?</vt:lpstr>
      <vt:lpstr>  E7G11      What absolute voltage gain can be expected from the circuit in Figure E7-4 when R1 is 3300 ohms and RF is 47 kilohms?</vt:lpstr>
      <vt:lpstr>  E7G11      What absolute voltage gain can be expected from the circuit in Figure E7-4 when R1 is 3300 ohms and RF is 47 kilohms?</vt:lpstr>
      <vt:lpstr>  E7G12    What is an integrated circuit operational amplifier?</vt:lpstr>
      <vt:lpstr>  E7G12    What is an integrated circuit operational amplifier?</vt:lpstr>
      <vt:lpstr>E7H Oscillators and signal sources</vt:lpstr>
      <vt:lpstr>3 styles of Oscillators used in HAM radio</vt:lpstr>
      <vt:lpstr>   E7H01    What are three oscillator circuits used in Amateur Radio equipment?</vt:lpstr>
      <vt:lpstr>   E7H01    What are three oscillator circuits used in Amateur Radio equipment?</vt:lpstr>
      <vt:lpstr> E7H02    Which describes a microphonic?</vt:lpstr>
      <vt:lpstr> E7H02    Which describes a microphonic?</vt:lpstr>
      <vt:lpstr>  E7H03    How is positive feedback supplied in a Hartley oscillator?</vt:lpstr>
      <vt:lpstr>  E7H03    How is positive feedback supplied in a Hartley oscillator?</vt:lpstr>
      <vt:lpstr>  E7H04    How is positive feedback supplied in a Colpitts oscillator?</vt:lpstr>
      <vt:lpstr>  E7H04    How is positive feedback supplied in a Colpitts oscillator?</vt:lpstr>
      <vt:lpstr>  E7H05    How is positive feedback supplied in a Pierce oscillator?</vt:lpstr>
      <vt:lpstr>  E7H05    How is positive feedback supplied in a Pierce oscillator?</vt:lpstr>
      <vt:lpstr>  E7H06    Which of the following oscillator circuits are commonly used in VFOs?</vt:lpstr>
      <vt:lpstr>  E7H06    Which of the following oscillator circuits are commonly used in VFOs?</vt:lpstr>
      <vt:lpstr> E7H07     How can an oscillator’s microphonic responses be reduced?</vt:lpstr>
      <vt:lpstr> E7H07     How can an oscillator’s microphonic responses be reduced?</vt:lpstr>
      <vt:lpstr> E7H08     Which of the following components can be used to reduce thermal drift in crystal oscillators?</vt:lpstr>
      <vt:lpstr> E7H08     Which of the following components can be used to reduce thermal drift in crystal oscillators?</vt:lpstr>
      <vt:lpstr>   E7H09    What type of frequency synthesizer circuit uses a phase accumulator, lookup table, digital to analog converter, and a low-pass anti-alias filter?</vt:lpstr>
      <vt:lpstr>   E7H09    What type of frequency synthesizer circuit uses a phase accumulator, lookup table, digital to analog converter, and a low-pass anti-alias filter?</vt:lpstr>
      <vt:lpstr>  E7H10  What information is contained in the lookup table of a direct digital frequency synthesizer?</vt:lpstr>
      <vt:lpstr>  E7H10  What information is contained in the lookup table of a direct digital frequency synthesizer?</vt:lpstr>
      <vt:lpstr>   E7H11    What are the major spectral impurity components of direct digital synthesizers?</vt:lpstr>
      <vt:lpstr>   E7H11    What are the major spectral impurity components of direct digital synthesizers?</vt:lpstr>
      <vt:lpstr>   E7H12     Which of the following must be done to insure that a crystal oscillator provides the frequency specified by the crystal manufacturer?</vt:lpstr>
      <vt:lpstr>   E7H12     Which of the following must be done to insure that a crystal oscillator provides the frequency specified by the crystal manufacturer?</vt:lpstr>
      <vt:lpstr>   E7H13     Which of the following is a technique for providing highly accurate and stable oscillators needed for microwave transmission and reception?</vt:lpstr>
      <vt:lpstr>   E7H13     Which of the following is a technique for providing highly accurate and stable oscillators needed for microwave transmission and reception?</vt:lpstr>
      <vt:lpstr>  E7H14    What is a phase-locked loop circuit?</vt:lpstr>
      <vt:lpstr>  E7H14    What is a phase-locked loop circuit?</vt:lpstr>
      <vt:lpstr>  E7H15    Which of these functions can be performed by a phase-locked loop?</vt:lpstr>
      <vt:lpstr>  E7H15    Which of these functions can be performed by a phase-locked loop?</vt:lpstr>
      <vt:lpstr>End of SUBELEMENT E7 </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SUBELEMENT E7 </dc:title>
  <dc:creator>Howard Schultz</dc:creator>
  <cp:lastModifiedBy>Daniel Stevens</cp:lastModifiedBy>
  <cp:revision>67</cp:revision>
  <dcterms:created xsi:type="dcterms:W3CDTF">2014-03-25T14:50:35Z</dcterms:created>
  <dcterms:modified xsi:type="dcterms:W3CDTF">2017-05-14T06:06:02Z</dcterms:modified>
</cp:coreProperties>
</file>