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sldIdLst>
    <p:sldId id="256" r:id="rId2"/>
    <p:sldId id="257" r:id="rId3"/>
    <p:sldId id="258" r:id="rId4"/>
    <p:sldId id="374" r:id="rId5"/>
    <p:sldId id="260" r:id="rId6"/>
    <p:sldId id="261" r:id="rId7"/>
    <p:sldId id="262" r:id="rId8"/>
    <p:sldId id="263" r:id="rId9"/>
    <p:sldId id="264" r:id="rId10"/>
    <p:sldId id="375" r:id="rId11"/>
    <p:sldId id="266" r:id="rId12"/>
    <p:sldId id="267" r:id="rId13"/>
    <p:sldId id="268" r:id="rId14"/>
    <p:sldId id="269" r:id="rId15"/>
    <p:sldId id="270" r:id="rId16"/>
    <p:sldId id="271" r:id="rId17"/>
    <p:sldId id="272" r:id="rId18"/>
    <p:sldId id="376" r:id="rId19"/>
    <p:sldId id="274" r:id="rId20"/>
    <p:sldId id="377" r:id="rId21"/>
    <p:sldId id="276" r:id="rId22"/>
    <p:sldId id="378" r:id="rId23"/>
    <p:sldId id="280" r:id="rId24"/>
    <p:sldId id="281" r:id="rId25"/>
    <p:sldId id="282" r:id="rId26"/>
    <p:sldId id="283" r:id="rId27"/>
    <p:sldId id="284" r:id="rId28"/>
    <p:sldId id="285"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79" r:id="rId44"/>
    <p:sldId id="303" r:id="rId45"/>
    <p:sldId id="380" r:id="rId46"/>
    <p:sldId id="305" r:id="rId47"/>
    <p:sldId id="306" r:id="rId48"/>
    <p:sldId id="309" r:id="rId49"/>
    <p:sldId id="310" r:id="rId50"/>
    <p:sldId id="311" r:id="rId51"/>
    <p:sldId id="312" r:id="rId52"/>
    <p:sldId id="313" r:id="rId53"/>
    <p:sldId id="381" r:id="rId54"/>
    <p:sldId id="382" r:id="rId55"/>
    <p:sldId id="316" r:id="rId56"/>
    <p:sldId id="383" r:id="rId57"/>
    <p:sldId id="318" r:id="rId58"/>
    <p:sldId id="384" r:id="rId59"/>
    <p:sldId id="320" r:id="rId60"/>
    <p:sldId id="321" r:id="rId61"/>
    <p:sldId id="322" r:id="rId62"/>
    <p:sldId id="323" r:id="rId63"/>
    <p:sldId id="324" r:id="rId64"/>
    <p:sldId id="325" r:id="rId65"/>
    <p:sldId id="326" r:id="rId66"/>
    <p:sldId id="327" r:id="rId67"/>
    <p:sldId id="385" r:id="rId68"/>
    <p:sldId id="386" r:id="rId69"/>
    <p:sldId id="330" r:id="rId70"/>
    <p:sldId id="387" r:id="rId71"/>
    <p:sldId id="332" r:id="rId72"/>
    <p:sldId id="388" r:id="rId73"/>
    <p:sldId id="334" r:id="rId74"/>
    <p:sldId id="389" r:id="rId75"/>
    <p:sldId id="340" r:id="rId76"/>
    <p:sldId id="341" r:id="rId77"/>
    <p:sldId id="390" r:id="rId78"/>
    <p:sldId id="394" r:id="rId79"/>
    <p:sldId id="393" r:id="rId80"/>
    <p:sldId id="395" r:id="rId81"/>
    <p:sldId id="396" r:id="rId82"/>
    <p:sldId id="347" r:id="rId83"/>
    <p:sldId id="397" r:id="rId84"/>
    <p:sldId id="349" r:id="rId85"/>
    <p:sldId id="398" r:id="rId86"/>
    <p:sldId id="351" r:id="rId87"/>
    <p:sldId id="399" r:id="rId88"/>
    <p:sldId id="353" r:id="rId89"/>
    <p:sldId id="400" r:id="rId90"/>
    <p:sldId id="355" r:id="rId91"/>
    <p:sldId id="401" r:id="rId92"/>
    <p:sldId id="357" r:id="rId93"/>
    <p:sldId id="402" r:id="rId94"/>
    <p:sldId id="359" r:id="rId95"/>
    <p:sldId id="403" r:id="rId96"/>
    <p:sldId id="404" r:id="rId97"/>
    <p:sldId id="405" r:id="rId98"/>
    <p:sldId id="406" r:id="rId99"/>
    <p:sldId id="407" r:id="rId100"/>
    <p:sldId id="373" r:id="rId1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774" autoAdjust="0"/>
    <p:restoredTop sz="94660"/>
  </p:normalViewPr>
  <p:slideViewPr>
    <p:cSldViewPr>
      <p:cViewPr varScale="1">
        <p:scale>
          <a:sx n="44" d="100"/>
          <a:sy n="44" d="100"/>
        </p:scale>
        <p:origin x="-48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185959-4489-4823-99E6-0C7E6DA8CCDE}" type="datetimeFigureOut">
              <a:rPr lang="en-US" smtClean="0"/>
              <a:t>5/12/2017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2567A5-35CB-473B-870B-A48889E2FC30}" type="slidenum">
              <a:rPr lang="en-US" smtClean="0"/>
              <a:t>‹#›</a:t>
            </a:fld>
            <a:endParaRPr lang="en-US"/>
          </a:p>
        </p:txBody>
      </p:sp>
    </p:spTree>
    <p:extLst>
      <p:ext uri="{BB962C8B-B14F-4D97-AF65-F5344CB8AC3E}">
        <p14:creationId xmlns:p14="http://schemas.microsoft.com/office/powerpoint/2010/main" val="4024504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Extra Question Pool 2016.  The</a:t>
            </a:r>
            <a:r>
              <a:rPr lang="en-US" baseline="0" dirty="0" smtClean="0"/>
              <a:t> Western Washington Ham Training Team makes these slides available to teach Amateur Technician Radio Licensing Classes.  Daniel Stevens KL7WM, Training Coordinator, Howard Swartz, W7HS, Slide master, Dustin Lomax, KF7FK,  Leading Instructor, LW Abel, K7LWA, Enthusiasm Leader.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22567A5-35CB-473B-870B-A48889E2FC30}" type="slidenum">
              <a:rPr lang="en-US" smtClean="0"/>
              <a:t>1</a:t>
            </a:fld>
            <a:endParaRPr lang="en-US"/>
          </a:p>
        </p:txBody>
      </p:sp>
    </p:spTree>
    <p:extLst>
      <p:ext uri="{BB962C8B-B14F-4D97-AF65-F5344CB8AC3E}">
        <p14:creationId xmlns:p14="http://schemas.microsoft.com/office/powerpoint/2010/main" val="3633214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9600" y="0"/>
            <a:ext cx="7772400" cy="1470025"/>
          </a:xfrm>
        </p:spPr>
        <p:txBody>
          <a:bodyPr>
            <a:normAutofit/>
          </a:bodyPr>
          <a:lstStyle>
            <a:lvl1pPr>
              <a:defRPr sz="3200">
                <a:solidFill>
                  <a:schemeClr val="bg1">
                    <a:lumMod val="95000"/>
                    <a:lumOff val="5000"/>
                  </a:schemeClr>
                </a:solidFill>
                <a:latin typeface="Impact" panose="020B0806030902050204" pitchFamily="34" charset="0"/>
              </a:defRPr>
            </a:lvl1pPr>
          </a:lstStyle>
          <a:p>
            <a:r>
              <a:rPr lang="en-US" dirty="0" smtClean="0"/>
              <a:t/>
            </a:r>
            <a:br>
              <a:rPr lang="en-US" dirty="0" smtClean="0"/>
            </a:br>
            <a:r>
              <a:rPr lang="en-US" dirty="0" smtClean="0"/>
              <a:t/>
            </a:r>
            <a:br>
              <a:rPr lang="en-US" dirty="0" smtClean="0"/>
            </a:br>
            <a:r>
              <a:rPr lang="en-US" dirty="0" smtClean="0"/>
              <a:t>Click to edit Master title style</a:t>
            </a:r>
            <a:endParaRPr lang="en-US" dirty="0"/>
          </a:p>
        </p:txBody>
      </p:sp>
      <p:sp>
        <p:nvSpPr>
          <p:cNvPr id="3" name="Subtitle 2"/>
          <p:cNvSpPr>
            <a:spLocks noGrp="1"/>
          </p:cNvSpPr>
          <p:nvPr>
            <p:ph type="subTitle" idx="1"/>
          </p:nvPr>
        </p:nvSpPr>
        <p:spPr>
          <a:xfrm>
            <a:off x="1371600" y="2514600"/>
            <a:ext cx="6400800" cy="3657600"/>
          </a:xfrm>
        </p:spPr>
        <p:txBody>
          <a:bodyPr>
            <a:normAutofit/>
          </a:bodyPr>
          <a:lstStyle>
            <a:lvl1pPr marL="0" indent="0" algn="l">
              <a:buNone/>
              <a:defRPr sz="2400" b="0">
                <a:solidFill>
                  <a:schemeClr val="bg1">
                    <a:lumMod val="95000"/>
                    <a:lumOff val="5000"/>
                  </a:schemeClr>
                </a:solidFill>
                <a:latin typeface="Lucida Sans Unicode" panose="020B0602030504020204" pitchFamily="34" charset="0"/>
                <a:cs typeface="Lucida Sans Unicode" panose="020B0602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Date Placeholder 8"/>
          <p:cNvSpPr>
            <a:spLocks noGrp="1"/>
          </p:cNvSpPr>
          <p:nvPr>
            <p:ph type="dt" sz="half" idx="10"/>
          </p:nvPr>
        </p:nvSpPr>
        <p:spPr/>
        <p:txBody>
          <a:bodyPr/>
          <a:lstStyle/>
          <a:p>
            <a:fld id="{E072C1F8-8969-4D3C-BF42-611D3035ED47}" type="datetime1">
              <a:rPr lang="en-US" smtClean="0"/>
              <a:t>5/12/2017</a:t>
            </a:fld>
            <a:endParaRPr lang="en-US"/>
          </a:p>
        </p:txBody>
      </p:sp>
      <p:sp>
        <p:nvSpPr>
          <p:cNvPr id="11" name="Slide Number Placeholder 10"/>
          <p:cNvSpPr>
            <a:spLocks noGrp="1"/>
          </p:cNvSpPr>
          <p:nvPr>
            <p:ph type="sldNum" sz="quarter" idx="12"/>
          </p:nvPr>
        </p:nvSpPr>
        <p:spPr/>
        <p:txBody>
          <a:bodyPr/>
          <a:lstStyle>
            <a:lvl1pPr>
              <a:defRPr>
                <a:solidFill>
                  <a:schemeClr val="bg1">
                    <a:lumMod val="95000"/>
                    <a:lumOff val="5000"/>
                  </a:schemeClr>
                </a:solidFill>
              </a:defRPr>
            </a:lvl1pPr>
          </a:lstStyle>
          <a:p>
            <a:fld id="{5A2483EB-AB9C-40AC-9AA1-C2AD9590A9DB}" type="slidenum">
              <a:rPr lang="en-US" smtClean="0"/>
              <a:t>‹#›</a:t>
            </a:fld>
            <a:endParaRPr lang="en-US"/>
          </a:p>
        </p:txBody>
      </p:sp>
      <p:sp>
        <p:nvSpPr>
          <p:cNvPr id="12" name="Footer Placeholder 11"/>
          <p:cNvSpPr>
            <a:spLocks noGrp="1"/>
          </p:cNvSpPr>
          <p:nvPr>
            <p:ph type="ftr" sz="quarter" idx="13"/>
          </p:nvPr>
        </p:nvSpPr>
        <p:spPr/>
        <p:txBody>
          <a:bodyPr/>
          <a:lstStyle>
            <a:lvl1pPr>
              <a:defRPr>
                <a:solidFill>
                  <a:schemeClr val="bg1">
                    <a:lumMod val="95000"/>
                    <a:lumOff val="5000"/>
                  </a:schemeClr>
                </a:solidFill>
              </a:defRPr>
            </a:lvl1pPr>
          </a:lstStyle>
          <a:p>
            <a:r>
              <a:rPr lang="en-US" smtClean="0"/>
              <a:t>Singal &amp; Emmissions</a:t>
            </a:r>
            <a:endParaRPr lang="en-US"/>
          </a:p>
        </p:txBody>
      </p:sp>
    </p:spTree>
    <p:extLst>
      <p:ext uri="{BB962C8B-B14F-4D97-AF65-F5344CB8AC3E}">
        <p14:creationId xmlns:p14="http://schemas.microsoft.com/office/powerpoint/2010/main" val="25750631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2">
                <a:lumMod val="60000"/>
                <a:lumOff val="40000"/>
              </a:schemeClr>
            </a:gs>
            <a:gs pos="31000">
              <a:schemeClr val="bg2">
                <a:lumMod val="66000"/>
                <a:lumOff val="34000"/>
              </a:schemeClr>
            </a:gs>
            <a:gs pos="87000">
              <a:schemeClr val="bg2">
                <a:lumMod val="75000"/>
                <a:alpha val="78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16A67-D1A8-47C1-B5E8-FAA091F58D05}" type="datetime1">
              <a:rPr lang="en-US" smtClean="0"/>
              <a:t>5/12/2017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lumMod val="95000"/>
                    <a:lumOff val="5000"/>
                  </a:schemeClr>
                </a:solidFill>
              </a:defRPr>
            </a:lvl1pPr>
          </a:lstStyle>
          <a:p>
            <a:r>
              <a:rPr lang="en-US" smtClean="0"/>
              <a:t>Singal &amp; Emmissions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lumMod val="95000"/>
                    <a:lumOff val="5000"/>
                  </a:schemeClr>
                </a:solidFill>
              </a:defRPr>
            </a:lvl1pPr>
          </a:lstStyle>
          <a:p>
            <a:fld id="{5A2483EB-AB9C-40AC-9AA1-C2AD9590A9DB}" type="slidenum">
              <a:rPr lang="en-US" smtClean="0"/>
              <a:t>‹#›</a:t>
            </a:fld>
            <a:endParaRPr lang="en-US"/>
          </a:p>
        </p:txBody>
      </p:sp>
    </p:spTree>
    <p:extLst>
      <p:ext uri="{BB962C8B-B14F-4D97-AF65-F5344CB8AC3E}">
        <p14:creationId xmlns:p14="http://schemas.microsoft.com/office/powerpoint/2010/main" val="759531428"/>
      </p:ext>
    </p:extLst>
  </p:cSld>
  <p:clrMap bg1="dk1" tx1="lt1" bg2="dk2" tx2="lt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dt="0"/>
  <p:txStyles>
    <p:titleStyle>
      <a:lvl1pPr algn="ctr" defTabSz="914400" rtl="0" eaLnBrk="1" latinLnBrk="0" hangingPunct="1">
        <a:spcBef>
          <a:spcPct val="0"/>
        </a:spcBef>
        <a:buNone/>
        <a:defRPr lang="en-US" sz="3200" kern="1200" dirty="0">
          <a:solidFill>
            <a:schemeClr val="bg1">
              <a:lumMod val="95000"/>
              <a:lumOff val="5000"/>
            </a:schemeClr>
          </a:solidFill>
          <a:latin typeface="Impact" panose="020B080603090205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lang="en-US" sz="2400" b="0" kern="1200" dirty="0" smtClean="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1pPr>
      <a:lvl2pPr marL="742950" indent="-285750" algn="l" defTabSz="914400" rtl="0" eaLnBrk="1" latinLnBrk="0" hangingPunct="1">
        <a:spcBef>
          <a:spcPct val="20000"/>
        </a:spcBef>
        <a:buFont typeface="Arial" panose="020B0604020202020204" pitchFamily="34" charset="0"/>
        <a:buChar char="–"/>
        <a:defRPr lang="en-US" sz="2400" b="0" kern="1200" dirty="0" smtClean="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2pPr>
      <a:lvl3pPr marL="1143000" indent="-228600" algn="l" defTabSz="914400" rtl="0" eaLnBrk="1" latinLnBrk="0" hangingPunct="1">
        <a:spcBef>
          <a:spcPct val="20000"/>
        </a:spcBef>
        <a:buFont typeface="Arial" panose="020B0604020202020204" pitchFamily="34" charset="0"/>
        <a:buChar char="•"/>
        <a:defRPr lang="en-US" sz="2400" b="0" kern="1200" dirty="0" smtClean="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3pPr>
      <a:lvl4pPr marL="1600200" indent="-228600" algn="l" defTabSz="914400" rtl="0" eaLnBrk="1" latinLnBrk="0" hangingPunct="1">
        <a:spcBef>
          <a:spcPct val="20000"/>
        </a:spcBef>
        <a:buFont typeface="Arial" panose="020B0604020202020204" pitchFamily="34" charset="0"/>
        <a:buChar char="–"/>
        <a:defRPr lang="en-US" sz="2400" b="0" kern="1200" dirty="0" smtClean="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4pPr>
      <a:lvl5pPr marL="2057400" indent="-228600" algn="l" defTabSz="914400" rtl="0" eaLnBrk="1" latinLnBrk="0" hangingPunct="1">
        <a:spcBef>
          <a:spcPct val="20000"/>
        </a:spcBef>
        <a:buFont typeface="Arial" panose="020B0604020202020204" pitchFamily="34" charset="0"/>
        <a:buChar char="»"/>
        <a:defRPr lang="en-US" sz="2400" b="0" kern="1200" dirty="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Black" panose="020B0A04020102020204" pitchFamily="34" charset="0"/>
              </a:rPr>
              <a:t>SUBELEMENT E8 </a:t>
            </a:r>
          </a:p>
        </p:txBody>
      </p:sp>
      <p:sp>
        <p:nvSpPr>
          <p:cNvPr id="3" name="Subtitle 2"/>
          <p:cNvSpPr>
            <a:spLocks noGrp="1"/>
          </p:cNvSpPr>
          <p:nvPr>
            <p:ph type="subTitle" idx="1"/>
          </p:nvPr>
        </p:nvSpPr>
        <p:spPr/>
        <p:txBody>
          <a:bodyPr>
            <a:normAutofit/>
          </a:bodyPr>
          <a:lstStyle/>
          <a:p>
            <a:pPr algn="ctr"/>
            <a:r>
              <a:rPr lang="en-US" sz="3600" b="1" dirty="0"/>
              <a:t>SIGNALS AND EMISSIONS </a:t>
            </a:r>
            <a:endParaRPr lang="en-US" sz="3600" b="1" dirty="0" smtClean="0"/>
          </a:p>
          <a:p>
            <a:pPr algn="ctr"/>
            <a:endParaRPr lang="en-US" sz="3600" b="1" dirty="0" smtClean="0"/>
          </a:p>
          <a:p>
            <a:pPr algn="ctr"/>
            <a:r>
              <a:rPr lang="en-US" sz="3600" b="1" dirty="0" smtClean="0"/>
              <a:t>[</a:t>
            </a:r>
            <a:r>
              <a:rPr lang="en-US" sz="3600" b="1" dirty="0"/>
              <a:t>4 Exam Questions - 4 Groups]</a:t>
            </a:r>
          </a:p>
        </p:txBody>
      </p:sp>
      <p:sp>
        <p:nvSpPr>
          <p:cNvPr id="4" name="Footer Placeholder 3"/>
          <p:cNvSpPr>
            <a:spLocks noGrp="1"/>
          </p:cNvSpPr>
          <p:nvPr>
            <p:ph type="ftr" sz="quarter" idx="13"/>
          </p:nvPr>
        </p:nvSpPr>
        <p:spPr/>
        <p:txBody>
          <a:bodyPr/>
          <a:lstStyle/>
          <a:p>
            <a:r>
              <a:rPr lang="en-US" smtClean="0"/>
              <a:t>Singal &amp; Emmissions</a:t>
            </a:r>
            <a:endParaRPr lang="en-US"/>
          </a:p>
        </p:txBody>
      </p:sp>
      <p:sp>
        <p:nvSpPr>
          <p:cNvPr id="5" name="Slide Number Placeholder 4"/>
          <p:cNvSpPr>
            <a:spLocks noGrp="1"/>
          </p:cNvSpPr>
          <p:nvPr>
            <p:ph type="sldNum" sz="quarter" idx="12"/>
          </p:nvPr>
        </p:nvSpPr>
        <p:spPr/>
        <p:txBody>
          <a:bodyPr/>
          <a:lstStyle/>
          <a:p>
            <a:fld id="{5A2483EB-AB9C-40AC-9AA1-C2AD9590A9DB}" type="slidenum">
              <a:rPr lang="en-US" smtClean="0"/>
              <a:t>1</a:t>
            </a:fld>
            <a:endParaRPr lang="en-US"/>
          </a:p>
        </p:txBody>
      </p:sp>
    </p:spTree>
    <p:extLst>
      <p:ext uri="{BB962C8B-B14F-4D97-AF65-F5344CB8AC3E}">
        <p14:creationId xmlns:p14="http://schemas.microsoft.com/office/powerpoint/2010/main" val="2138741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E8A04     What </a:t>
            </a:r>
            <a:r>
              <a:rPr lang="en-US" dirty="0">
                <a:latin typeface="Arial Black" panose="020B0A04020102020204" pitchFamily="34" charset="0"/>
              </a:rPr>
              <a:t>is "dither" with respect to analog to digital converters?</a:t>
            </a:r>
          </a:p>
        </p:txBody>
      </p:sp>
      <p:sp>
        <p:nvSpPr>
          <p:cNvPr id="3" name="Subtitle 2"/>
          <p:cNvSpPr>
            <a:spLocks noGrp="1"/>
          </p:cNvSpPr>
          <p:nvPr>
            <p:ph type="subTitle" idx="1"/>
          </p:nvPr>
        </p:nvSpPr>
        <p:spPr>
          <a:xfrm>
            <a:off x="609600" y="1676400"/>
            <a:ext cx="7924800" cy="4495800"/>
          </a:xfrm>
        </p:spPr>
        <p:txBody>
          <a:bodyPr>
            <a:normAutofit/>
          </a:bodyPr>
          <a:lstStyle/>
          <a:p>
            <a:endParaRPr lang="en-US" i="1" dirty="0" smtClean="0"/>
          </a:p>
          <a:p>
            <a:r>
              <a:rPr lang="en-US" i="1" dirty="0" smtClean="0"/>
              <a:t>A</a:t>
            </a:r>
            <a:r>
              <a:rPr lang="en-US" i="1" dirty="0"/>
              <a:t>. An abnormal condition where the converter cannot settle on a value to represent the signal</a:t>
            </a:r>
          </a:p>
          <a:p>
            <a:r>
              <a:rPr lang="en-US" sz="2800" b="1" i="1" dirty="0">
                <a:solidFill>
                  <a:srgbClr val="FFC000"/>
                </a:solidFill>
              </a:rPr>
              <a:t>B. A small amount of noise added to the input signal to allow more precise representation of a signal over time</a:t>
            </a:r>
          </a:p>
          <a:p>
            <a:r>
              <a:rPr lang="en-US" i="1" dirty="0"/>
              <a:t>C. An error caused by irregular quantization step size</a:t>
            </a:r>
          </a:p>
          <a:p>
            <a:r>
              <a:rPr lang="en-US" i="1" dirty="0"/>
              <a:t>D. A method of decimation by randomly skipping samples</a:t>
            </a:r>
          </a:p>
        </p:txBody>
      </p:sp>
      <p:sp>
        <p:nvSpPr>
          <p:cNvPr id="4" name="Slide Number Placeholder 3"/>
          <p:cNvSpPr>
            <a:spLocks noGrp="1"/>
          </p:cNvSpPr>
          <p:nvPr>
            <p:ph type="sldNum" sz="quarter" idx="12"/>
          </p:nvPr>
        </p:nvSpPr>
        <p:spPr/>
        <p:txBody>
          <a:bodyPr/>
          <a:lstStyle/>
          <a:p>
            <a:fld id="{5A2483EB-AB9C-40AC-9AA1-C2AD9590A9DB}" type="slidenum">
              <a:rPr lang="en-US" smtClean="0"/>
              <a:t>10</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22086329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743200"/>
          </a:xfrm>
        </p:spPr>
        <p:txBody>
          <a:bodyPr/>
          <a:lstStyle/>
          <a:p>
            <a:r>
              <a:rPr lang="en-US" dirty="0" smtClean="0">
                <a:latin typeface="Arial Black" panose="020B0A04020102020204" pitchFamily="34" charset="0"/>
              </a:rPr>
              <a:t>End of</a:t>
            </a:r>
            <a:br>
              <a:rPr lang="en-US" dirty="0" smtClean="0">
                <a:latin typeface="Arial Black" panose="020B0A04020102020204" pitchFamily="34" charset="0"/>
              </a:rPr>
            </a:br>
            <a:r>
              <a:rPr lang="en-US" dirty="0" smtClean="0">
                <a:latin typeface="Arial Black" panose="020B0A04020102020204" pitchFamily="34" charset="0"/>
              </a:rPr>
              <a:t>SUBELEMENT </a:t>
            </a:r>
            <a:r>
              <a:rPr lang="en-US" dirty="0">
                <a:latin typeface="Arial Black" panose="020B0A04020102020204" pitchFamily="34" charset="0"/>
              </a:rPr>
              <a:t>E8 </a:t>
            </a:r>
          </a:p>
        </p:txBody>
      </p:sp>
      <p:sp>
        <p:nvSpPr>
          <p:cNvPr id="3" name="Subtitle 2"/>
          <p:cNvSpPr>
            <a:spLocks noGrp="1"/>
          </p:cNvSpPr>
          <p:nvPr>
            <p:ph type="subTitle" idx="1"/>
          </p:nvPr>
        </p:nvSpPr>
        <p:spPr>
          <a:xfrm>
            <a:off x="1371600" y="3352800"/>
            <a:ext cx="6400800" cy="2819400"/>
          </a:xfrm>
        </p:spPr>
        <p:txBody>
          <a:bodyPr/>
          <a:lstStyle/>
          <a:p>
            <a:pPr algn="ctr"/>
            <a:r>
              <a:rPr lang="en-US" dirty="0"/>
              <a:t>SIGNALS AND EMISSIONS </a:t>
            </a:r>
            <a:endParaRPr lang="en-US" dirty="0" smtClean="0"/>
          </a:p>
          <a:p>
            <a:pPr algn="ctr"/>
            <a:endParaRPr lang="en-US" dirty="0" smtClean="0"/>
          </a:p>
        </p:txBody>
      </p:sp>
      <p:sp>
        <p:nvSpPr>
          <p:cNvPr id="4" name="Footer Placeholder 3"/>
          <p:cNvSpPr>
            <a:spLocks noGrp="1"/>
          </p:cNvSpPr>
          <p:nvPr>
            <p:ph type="ftr" sz="quarter" idx="13"/>
          </p:nvPr>
        </p:nvSpPr>
        <p:spPr/>
        <p:txBody>
          <a:bodyPr/>
          <a:lstStyle/>
          <a:p>
            <a:r>
              <a:rPr lang="en-US" smtClean="0"/>
              <a:t>Singal &amp; Emmissions</a:t>
            </a:r>
            <a:endParaRPr lang="en-US"/>
          </a:p>
        </p:txBody>
      </p:sp>
      <p:sp>
        <p:nvSpPr>
          <p:cNvPr id="5" name="Slide Number Placeholder 4"/>
          <p:cNvSpPr>
            <a:spLocks noGrp="1"/>
          </p:cNvSpPr>
          <p:nvPr>
            <p:ph type="sldNum" sz="quarter" idx="12"/>
          </p:nvPr>
        </p:nvSpPr>
        <p:spPr/>
        <p:txBody>
          <a:bodyPr/>
          <a:lstStyle/>
          <a:p>
            <a:fld id="{5A2483EB-AB9C-40AC-9AA1-C2AD9590A9DB}" type="slidenum">
              <a:rPr lang="en-US" smtClean="0"/>
              <a:t>100</a:t>
            </a:fld>
            <a:endParaRPr lang="en-US"/>
          </a:p>
        </p:txBody>
      </p:sp>
    </p:spTree>
    <p:extLst>
      <p:ext uri="{BB962C8B-B14F-4D97-AF65-F5344CB8AC3E}">
        <p14:creationId xmlns:p14="http://schemas.microsoft.com/office/powerpoint/2010/main" val="139848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0574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E8A05  </a:t>
            </a:r>
            <a:r>
              <a:rPr lang="en-US" dirty="0" smtClean="0">
                <a:latin typeface="Arial Black" panose="020B0A04020102020204" pitchFamily="34" charset="0"/>
              </a:rPr>
              <a:t>  What </a:t>
            </a:r>
            <a:r>
              <a:rPr lang="en-US" dirty="0">
                <a:latin typeface="Arial Black" panose="020B0A04020102020204" pitchFamily="34" charset="0"/>
              </a:rPr>
              <a:t>would be the most accurate way of measuring the RMS voltage of a complex waveform?</a:t>
            </a:r>
          </a:p>
        </p:txBody>
      </p:sp>
      <p:sp>
        <p:nvSpPr>
          <p:cNvPr id="3" name="Subtitle 2"/>
          <p:cNvSpPr>
            <a:spLocks noGrp="1"/>
          </p:cNvSpPr>
          <p:nvPr>
            <p:ph type="subTitle" idx="1"/>
          </p:nvPr>
        </p:nvSpPr>
        <p:spPr>
          <a:xfrm>
            <a:off x="990600" y="2514600"/>
            <a:ext cx="7315200" cy="3657600"/>
          </a:xfrm>
        </p:spPr>
        <p:txBody>
          <a:bodyPr/>
          <a:lstStyle/>
          <a:p>
            <a:r>
              <a:rPr lang="en-US" i="1" dirty="0"/>
              <a:t>A. By using a grid dip meter</a:t>
            </a:r>
            <a:endParaRPr lang="en-US" dirty="0"/>
          </a:p>
          <a:p>
            <a:r>
              <a:rPr lang="en-US" i="1" dirty="0"/>
              <a:t>B. By measuring the voltage with a </a:t>
            </a:r>
            <a:r>
              <a:rPr lang="en-US" i="1" dirty="0" err="1"/>
              <a:t>D'Arsonval</a:t>
            </a:r>
            <a:r>
              <a:rPr lang="en-US" i="1" dirty="0"/>
              <a:t> meter</a:t>
            </a:r>
            <a:endParaRPr lang="en-US" dirty="0"/>
          </a:p>
          <a:p>
            <a:r>
              <a:rPr lang="en-US" i="1" dirty="0"/>
              <a:t>C. By using an absorption </a:t>
            </a:r>
            <a:r>
              <a:rPr lang="en-US" i="1" dirty="0" smtClean="0"/>
              <a:t>wave meter</a:t>
            </a:r>
            <a:endParaRPr lang="en-US" dirty="0"/>
          </a:p>
          <a:p>
            <a:r>
              <a:rPr lang="en-US" i="1" dirty="0"/>
              <a:t>D. By measuring the heating effect in a known resistor</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11</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482443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0574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E8A05  </a:t>
            </a:r>
            <a:r>
              <a:rPr lang="en-US" dirty="0" smtClean="0">
                <a:latin typeface="Arial Black" panose="020B0A04020102020204" pitchFamily="34" charset="0"/>
              </a:rPr>
              <a:t>  What </a:t>
            </a:r>
            <a:r>
              <a:rPr lang="en-US" dirty="0">
                <a:latin typeface="Arial Black" panose="020B0A04020102020204" pitchFamily="34" charset="0"/>
              </a:rPr>
              <a:t>would be the most accurate way of measuring the RMS voltage of a complex waveform?</a:t>
            </a:r>
          </a:p>
        </p:txBody>
      </p:sp>
      <p:sp>
        <p:nvSpPr>
          <p:cNvPr id="3" name="Subtitle 2"/>
          <p:cNvSpPr>
            <a:spLocks noGrp="1"/>
          </p:cNvSpPr>
          <p:nvPr>
            <p:ph type="subTitle" idx="1"/>
          </p:nvPr>
        </p:nvSpPr>
        <p:spPr>
          <a:xfrm>
            <a:off x="990600" y="2514600"/>
            <a:ext cx="7315200" cy="3657600"/>
          </a:xfrm>
        </p:spPr>
        <p:txBody>
          <a:bodyPr/>
          <a:lstStyle/>
          <a:p>
            <a:r>
              <a:rPr lang="en-US" i="1" dirty="0"/>
              <a:t>A. By using a grid dip meter</a:t>
            </a:r>
            <a:endParaRPr lang="en-US" dirty="0"/>
          </a:p>
          <a:p>
            <a:r>
              <a:rPr lang="en-US" i="1" dirty="0"/>
              <a:t>B. By measuring the voltage with a </a:t>
            </a:r>
            <a:r>
              <a:rPr lang="en-US" i="1" dirty="0" err="1"/>
              <a:t>D'Arsonval</a:t>
            </a:r>
            <a:r>
              <a:rPr lang="en-US" i="1" dirty="0"/>
              <a:t> meter</a:t>
            </a:r>
            <a:endParaRPr lang="en-US" dirty="0"/>
          </a:p>
          <a:p>
            <a:r>
              <a:rPr lang="en-US" i="1" dirty="0"/>
              <a:t>C. By using an absorption </a:t>
            </a:r>
            <a:r>
              <a:rPr lang="en-US" i="1" dirty="0" smtClean="0"/>
              <a:t>wave meter</a:t>
            </a:r>
            <a:endParaRPr lang="en-US" dirty="0"/>
          </a:p>
          <a:p>
            <a:r>
              <a:rPr lang="en-US" sz="2800" b="1" i="1" dirty="0">
                <a:solidFill>
                  <a:srgbClr val="FFC000"/>
                </a:solidFill>
              </a:rPr>
              <a:t>D. By measuring the heating effect in a known resistor</a:t>
            </a:r>
            <a:endParaRPr lang="en-US" sz="2800" b="1" dirty="0">
              <a:solidFill>
                <a:srgbClr val="FFC000"/>
              </a:solidFill>
            </a:endParaRPr>
          </a:p>
        </p:txBody>
      </p:sp>
      <p:sp>
        <p:nvSpPr>
          <p:cNvPr id="4" name="Slide Number Placeholder 3"/>
          <p:cNvSpPr>
            <a:spLocks noGrp="1"/>
          </p:cNvSpPr>
          <p:nvPr>
            <p:ph type="sldNum" sz="quarter" idx="12"/>
          </p:nvPr>
        </p:nvSpPr>
        <p:spPr/>
        <p:txBody>
          <a:bodyPr/>
          <a:lstStyle/>
          <a:p>
            <a:fld id="{5A2483EB-AB9C-40AC-9AA1-C2AD9590A9DB}" type="slidenum">
              <a:rPr lang="en-US" smtClean="0"/>
              <a:t>12</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240070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050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E8A06  </a:t>
            </a:r>
            <a:r>
              <a:rPr lang="en-US" dirty="0" smtClean="0">
                <a:latin typeface="Arial Black" panose="020B0A04020102020204" pitchFamily="34" charset="0"/>
              </a:rPr>
              <a:t>  What </a:t>
            </a:r>
            <a:r>
              <a:rPr lang="en-US" dirty="0">
                <a:latin typeface="Arial Black" panose="020B0A04020102020204" pitchFamily="34" charset="0"/>
              </a:rPr>
              <a:t>is the approximate ratio of PEP-to-average power in a typical single-sideband phone signal?</a:t>
            </a:r>
          </a:p>
        </p:txBody>
      </p:sp>
      <p:sp>
        <p:nvSpPr>
          <p:cNvPr id="3" name="Subtitle 2"/>
          <p:cNvSpPr>
            <a:spLocks noGrp="1"/>
          </p:cNvSpPr>
          <p:nvPr>
            <p:ph type="subTitle" idx="1"/>
          </p:nvPr>
        </p:nvSpPr>
        <p:spPr/>
        <p:txBody>
          <a:bodyPr/>
          <a:lstStyle/>
          <a:p>
            <a:r>
              <a:rPr lang="en-US" i="1" dirty="0"/>
              <a:t>A. 2.5 to 1</a:t>
            </a:r>
            <a:endParaRPr lang="en-US" dirty="0"/>
          </a:p>
          <a:p>
            <a:r>
              <a:rPr lang="en-US" i="1" dirty="0"/>
              <a:t>B. 25 to 1</a:t>
            </a:r>
            <a:endParaRPr lang="en-US" dirty="0"/>
          </a:p>
          <a:p>
            <a:r>
              <a:rPr lang="en-US" i="1" dirty="0"/>
              <a:t>C. 1 to 1</a:t>
            </a:r>
            <a:endParaRPr lang="en-US" dirty="0"/>
          </a:p>
          <a:p>
            <a:r>
              <a:rPr lang="en-US" i="1" dirty="0"/>
              <a:t>D. 100 to 1</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13</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4092355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050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E8A06  </a:t>
            </a:r>
            <a:r>
              <a:rPr lang="en-US" dirty="0" smtClean="0">
                <a:latin typeface="Arial Black" panose="020B0A04020102020204" pitchFamily="34" charset="0"/>
              </a:rPr>
              <a:t>  What </a:t>
            </a:r>
            <a:r>
              <a:rPr lang="en-US" dirty="0">
                <a:latin typeface="Arial Black" panose="020B0A04020102020204" pitchFamily="34" charset="0"/>
              </a:rPr>
              <a:t>is the approximate ratio of PEP-to-average power in a typical single-sideband phone signal?</a:t>
            </a:r>
          </a:p>
        </p:txBody>
      </p:sp>
      <p:sp>
        <p:nvSpPr>
          <p:cNvPr id="3" name="Subtitle 2"/>
          <p:cNvSpPr>
            <a:spLocks noGrp="1"/>
          </p:cNvSpPr>
          <p:nvPr>
            <p:ph type="subTitle" idx="1"/>
          </p:nvPr>
        </p:nvSpPr>
        <p:spPr/>
        <p:txBody>
          <a:bodyPr/>
          <a:lstStyle/>
          <a:p>
            <a:r>
              <a:rPr lang="en-US" sz="2800" b="1" i="1" dirty="0">
                <a:solidFill>
                  <a:srgbClr val="FFC000"/>
                </a:solidFill>
              </a:rPr>
              <a:t>A. 2.5 to 1</a:t>
            </a:r>
            <a:endParaRPr lang="en-US" sz="2800" b="1" dirty="0">
              <a:solidFill>
                <a:srgbClr val="FFC000"/>
              </a:solidFill>
            </a:endParaRPr>
          </a:p>
          <a:p>
            <a:r>
              <a:rPr lang="en-US" i="1" dirty="0"/>
              <a:t>B. 25 to 1</a:t>
            </a:r>
            <a:endParaRPr lang="en-US" dirty="0"/>
          </a:p>
          <a:p>
            <a:r>
              <a:rPr lang="en-US" i="1" dirty="0"/>
              <a:t>C. 1 to 1</a:t>
            </a:r>
            <a:endParaRPr lang="en-US" dirty="0"/>
          </a:p>
          <a:p>
            <a:r>
              <a:rPr lang="en-US" i="1" dirty="0"/>
              <a:t>D. 100 to 1</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14</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217280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E8A07    What </a:t>
            </a:r>
            <a:r>
              <a:rPr lang="en-US" dirty="0">
                <a:latin typeface="Arial Black" panose="020B0A04020102020204" pitchFamily="34" charset="0"/>
              </a:rPr>
              <a:t>determines the PEP-to-average power ratio of a single-sideband phone signal?</a:t>
            </a:r>
          </a:p>
        </p:txBody>
      </p:sp>
      <p:sp>
        <p:nvSpPr>
          <p:cNvPr id="3" name="Subtitle 2"/>
          <p:cNvSpPr>
            <a:spLocks noGrp="1"/>
          </p:cNvSpPr>
          <p:nvPr>
            <p:ph type="subTitle" idx="1"/>
          </p:nvPr>
        </p:nvSpPr>
        <p:spPr>
          <a:xfrm>
            <a:off x="609600" y="2286000"/>
            <a:ext cx="7924800" cy="3657600"/>
          </a:xfrm>
        </p:spPr>
        <p:txBody>
          <a:bodyPr/>
          <a:lstStyle/>
          <a:p>
            <a:r>
              <a:rPr lang="en-US" i="1" dirty="0"/>
              <a:t>A. The frequency of the modulating signal</a:t>
            </a:r>
            <a:endParaRPr lang="en-US" dirty="0"/>
          </a:p>
          <a:p>
            <a:r>
              <a:rPr lang="en-US" i="1" dirty="0"/>
              <a:t>B. The characteristics of the modulating signal</a:t>
            </a:r>
            <a:endParaRPr lang="en-US" dirty="0"/>
          </a:p>
          <a:p>
            <a:r>
              <a:rPr lang="en-US" i="1" dirty="0"/>
              <a:t>C. The degree of carrier suppression</a:t>
            </a:r>
            <a:endParaRPr lang="en-US" dirty="0"/>
          </a:p>
          <a:p>
            <a:r>
              <a:rPr lang="en-US" i="1" dirty="0"/>
              <a:t>D. The amplifier gain</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797167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E8A07    What </a:t>
            </a:r>
            <a:r>
              <a:rPr lang="en-US" dirty="0">
                <a:latin typeface="Arial Black" panose="020B0A04020102020204" pitchFamily="34" charset="0"/>
              </a:rPr>
              <a:t>determines the PEP-to-average power ratio of a single-sideband phone signal?</a:t>
            </a:r>
          </a:p>
        </p:txBody>
      </p:sp>
      <p:sp>
        <p:nvSpPr>
          <p:cNvPr id="3" name="Subtitle 2"/>
          <p:cNvSpPr>
            <a:spLocks noGrp="1"/>
          </p:cNvSpPr>
          <p:nvPr>
            <p:ph type="subTitle" idx="1"/>
          </p:nvPr>
        </p:nvSpPr>
        <p:spPr>
          <a:xfrm>
            <a:off x="609600" y="2286000"/>
            <a:ext cx="7924800" cy="3657600"/>
          </a:xfrm>
        </p:spPr>
        <p:txBody>
          <a:bodyPr/>
          <a:lstStyle/>
          <a:p>
            <a:r>
              <a:rPr lang="en-US" i="1" dirty="0"/>
              <a:t>A. The frequency of the modulating signal</a:t>
            </a:r>
            <a:endParaRPr lang="en-US" dirty="0"/>
          </a:p>
          <a:p>
            <a:r>
              <a:rPr lang="en-US" sz="2800" b="1" i="1" dirty="0">
                <a:solidFill>
                  <a:srgbClr val="FFC000"/>
                </a:solidFill>
              </a:rPr>
              <a:t>B. The characteristics of the modulating signal</a:t>
            </a:r>
            <a:endParaRPr lang="en-US" sz="2800" b="1" dirty="0">
              <a:solidFill>
                <a:srgbClr val="FFC000"/>
              </a:solidFill>
            </a:endParaRPr>
          </a:p>
          <a:p>
            <a:r>
              <a:rPr lang="en-US" i="1" dirty="0"/>
              <a:t>C. The degree of carrier suppression</a:t>
            </a:r>
            <a:endParaRPr lang="en-US" dirty="0"/>
          </a:p>
          <a:p>
            <a:r>
              <a:rPr lang="en-US" i="1" dirty="0"/>
              <a:t>D. The amplifier gain</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16</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46542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E8A08     Why </a:t>
            </a:r>
            <a:r>
              <a:rPr lang="en-US" dirty="0">
                <a:latin typeface="Arial Black" panose="020B0A04020102020204" pitchFamily="34" charset="0"/>
              </a:rPr>
              <a:t>would a direct or flash conversion analog-to-digital converter be useful for a software defined radio?</a:t>
            </a:r>
          </a:p>
        </p:txBody>
      </p:sp>
      <p:sp>
        <p:nvSpPr>
          <p:cNvPr id="3" name="Subtitle 2"/>
          <p:cNvSpPr>
            <a:spLocks noGrp="1"/>
          </p:cNvSpPr>
          <p:nvPr>
            <p:ph type="subTitle" idx="1"/>
          </p:nvPr>
        </p:nvSpPr>
        <p:spPr>
          <a:xfrm>
            <a:off x="914400" y="2590800"/>
            <a:ext cx="7772400" cy="3581400"/>
          </a:xfrm>
        </p:spPr>
        <p:txBody>
          <a:bodyPr/>
          <a:lstStyle/>
          <a:p>
            <a:r>
              <a:rPr lang="en-US" i="1" dirty="0" smtClean="0"/>
              <a:t>A. Very low power consumption decreases frequency drift</a:t>
            </a:r>
          </a:p>
          <a:p>
            <a:r>
              <a:rPr lang="en-US" i="1" dirty="0" smtClean="0"/>
              <a:t>B. Immunity to out of sequence coding reduces spurious responses</a:t>
            </a:r>
          </a:p>
          <a:p>
            <a:r>
              <a:rPr lang="en-US" i="1" dirty="0" smtClean="0"/>
              <a:t>C. Very high speed allows digitizing high frequencies</a:t>
            </a:r>
          </a:p>
          <a:p>
            <a:r>
              <a:rPr lang="en-US" i="1" dirty="0" smtClean="0"/>
              <a:t>D. All of these choices are correct</a:t>
            </a:r>
            <a:endParaRPr lang="en-US" i="1" dirty="0"/>
          </a:p>
        </p:txBody>
      </p:sp>
      <p:sp>
        <p:nvSpPr>
          <p:cNvPr id="4" name="Slide Number Placeholder 3"/>
          <p:cNvSpPr>
            <a:spLocks noGrp="1"/>
          </p:cNvSpPr>
          <p:nvPr>
            <p:ph type="sldNum" sz="quarter" idx="12"/>
          </p:nvPr>
        </p:nvSpPr>
        <p:spPr/>
        <p:txBody>
          <a:bodyPr/>
          <a:lstStyle/>
          <a:p>
            <a:fld id="{5A2483EB-AB9C-40AC-9AA1-C2AD9590A9DB}" type="slidenum">
              <a:rPr lang="en-US" smtClean="0"/>
              <a:t>17</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4058716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E8A08     Why </a:t>
            </a:r>
            <a:r>
              <a:rPr lang="en-US" dirty="0">
                <a:latin typeface="Arial Black" panose="020B0A04020102020204" pitchFamily="34" charset="0"/>
              </a:rPr>
              <a:t>would a direct or flash conversion analog-to-digital converter be useful for a software defined radio?</a:t>
            </a:r>
          </a:p>
        </p:txBody>
      </p:sp>
      <p:sp>
        <p:nvSpPr>
          <p:cNvPr id="3" name="Subtitle 2"/>
          <p:cNvSpPr>
            <a:spLocks noGrp="1"/>
          </p:cNvSpPr>
          <p:nvPr>
            <p:ph type="subTitle" idx="1"/>
          </p:nvPr>
        </p:nvSpPr>
        <p:spPr>
          <a:xfrm>
            <a:off x="914400" y="2590800"/>
            <a:ext cx="7772400" cy="3581400"/>
          </a:xfrm>
        </p:spPr>
        <p:txBody>
          <a:bodyPr/>
          <a:lstStyle/>
          <a:p>
            <a:r>
              <a:rPr lang="en-US" i="1" dirty="0" smtClean="0"/>
              <a:t>A. Very low power consumption decreases frequency drift</a:t>
            </a:r>
          </a:p>
          <a:p>
            <a:r>
              <a:rPr lang="en-US" i="1" dirty="0" smtClean="0"/>
              <a:t>B. Immunity to out of sequence coding reduces spurious responses</a:t>
            </a:r>
          </a:p>
          <a:p>
            <a:r>
              <a:rPr lang="en-US" sz="2800" b="1" i="1" dirty="0" smtClean="0">
                <a:solidFill>
                  <a:srgbClr val="FFC000"/>
                </a:solidFill>
              </a:rPr>
              <a:t>C. Very high speed allows digitizing high frequencies</a:t>
            </a:r>
          </a:p>
          <a:p>
            <a:r>
              <a:rPr lang="en-US" i="1" dirty="0" smtClean="0"/>
              <a:t>D. All of these choices are correct</a:t>
            </a:r>
            <a:endParaRPr lang="en-US" i="1" dirty="0"/>
          </a:p>
        </p:txBody>
      </p:sp>
      <p:sp>
        <p:nvSpPr>
          <p:cNvPr id="4" name="Slide Number Placeholder 3"/>
          <p:cNvSpPr>
            <a:spLocks noGrp="1"/>
          </p:cNvSpPr>
          <p:nvPr>
            <p:ph type="sldNum" sz="quarter" idx="12"/>
          </p:nvPr>
        </p:nvSpPr>
        <p:spPr/>
        <p:txBody>
          <a:bodyPr/>
          <a:lstStyle/>
          <a:p>
            <a:fld id="{5A2483EB-AB9C-40AC-9AA1-C2AD9590A9DB}" type="slidenum">
              <a:rPr lang="en-US" smtClean="0"/>
              <a:t>18</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2782380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E8A09     How </a:t>
            </a:r>
            <a:r>
              <a:rPr lang="en-US" dirty="0">
                <a:latin typeface="Arial Black" panose="020B0A04020102020204" pitchFamily="34" charset="0"/>
              </a:rPr>
              <a:t>many levels can an analog-to-digital converter with 8 bit resolution encode?</a:t>
            </a:r>
          </a:p>
        </p:txBody>
      </p:sp>
      <p:sp>
        <p:nvSpPr>
          <p:cNvPr id="3" name="Subtitle 2"/>
          <p:cNvSpPr>
            <a:spLocks noGrp="1"/>
          </p:cNvSpPr>
          <p:nvPr>
            <p:ph type="subTitle" idx="1"/>
          </p:nvPr>
        </p:nvSpPr>
        <p:spPr/>
        <p:txBody>
          <a:bodyPr/>
          <a:lstStyle/>
          <a:p>
            <a:r>
              <a:rPr lang="en-US" i="1" dirty="0"/>
              <a:t>A. 8</a:t>
            </a:r>
          </a:p>
          <a:p>
            <a:r>
              <a:rPr lang="en-US" i="1" dirty="0"/>
              <a:t>B. 8 multiplied by the gain of the input amplifier</a:t>
            </a:r>
          </a:p>
          <a:p>
            <a:r>
              <a:rPr lang="en-US" i="1" dirty="0"/>
              <a:t>C. 256 divided by the gain of the input amplifier</a:t>
            </a:r>
          </a:p>
          <a:p>
            <a:r>
              <a:rPr lang="en-US" i="1" dirty="0"/>
              <a:t>D. 256</a:t>
            </a:r>
          </a:p>
        </p:txBody>
      </p:sp>
      <p:sp>
        <p:nvSpPr>
          <p:cNvPr id="4" name="Slide Number Placeholder 3"/>
          <p:cNvSpPr>
            <a:spLocks noGrp="1"/>
          </p:cNvSpPr>
          <p:nvPr>
            <p:ph type="sldNum" sz="quarter" idx="12"/>
          </p:nvPr>
        </p:nvSpPr>
        <p:spPr/>
        <p:txBody>
          <a:bodyPr/>
          <a:lstStyle/>
          <a:p>
            <a:fld id="{5A2483EB-AB9C-40AC-9AA1-C2AD9590A9DB}" type="slidenum">
              <a:rPr lang="en-US" smtClean="0"/>
              <a:t>19</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32319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57200"/>
            <a:ext cx="8229600" cy="5715000"/>
          </a:xfrm>
        </p:spPr>
        <p:txBody>
          <a:bodyPr>
            <a:normAutofit fontScale="92500" lnSpcReduction="10000"/>
          </a:bodyPr>
          <a:lstStyle/>
          <a:p>
            <a:r>
              <a:rPr lang="en-US" sz="2800" b="1" dirty="0">
                <a:solidFill>
                  <a:srgbClr val="FFC000"/>
                </a:solidFill>
              </a:rPr>
              <a:t>E8A AC waveforms: </a:t>
            </a:r>
            <a:r>
              <a:rPr lang="en-US" dirty="0"/>
              <a:t>sine, square, </a:t>
            </a:r>
            <a:r>
              <a:rPr lang="en-US" dirty="0" err="1"/>
              <a:t>sawtooth</a:t>
            </a:r>
            <a:r>
              <a:rPr lang="en-US" dirty="0"/>
              <a:t> and irregular waveforms; AC measurements; average and PEP of RF signals; </a:t>
            </a:r>
            <a:r>
              <a:rPr lang="en-US" dirty="0" smtClean="0"/>
              <a:t>Fourier analysis; Analog to digital conversion; Digital to Analog conversion</a:t>
            </a:r>
            <a:endParaRPr lang="en-US" dirty="0"/>
          </a:p>
          <a:p>
            <a:r>
              <a:rPr lang="en-US" dirty="0"/>
              <a:t> </a:t>
            </a:r>
          </a:p>
          <a:p>
            <a:r>
              <a:rPr lang="en-US" sz="2800" b="1" dirty="0">
                <a:solidFill>
                  <a:srgbClr val="FFC000"/>
                </a:solidFill>
              </a:rPr>
              <a:t>E8B Modulation and demodulation: </a:t>
            </a:r>
            <a:r>
              <a:rPr lang="en-US" dirty="0"/>
              <a:t>modulation methods; modulation index and deviation ratio; </a:t>
            </a:r>
            <a:r>
              <a:rPr lang="en-US" dirty="0" smtClean="0"/>
              <a:t>frequency </a:t>
            </a:r>
            <a:r>
              <a:rPr lang="en-US" dirty="0"/>
              <a:t>and time division </a:t>
            </a:r>
            <a:r>
              <a:rPr lang="en-US" dirty="0" smtClean="0"/>
              <a:t>multiplexing; Orthogonal Frequency </a:t>
            </a:r>
            <a:r>
              <a:rPr lang="en-US" dirty="0" err="1" smtClean="0"/>
              <a:t>Divison</a:t>
            </a:r>
            <a:r>
              <a:rPr lang="en-US" dirty="0" smtClean="0"/>
              <a:t> Multiplexing</a:t>
            </a:r>
            <a:endParaRPr lang="en-US" dirty="0"/>
          </a:p>
          <a:p>
            <a:r>
              <a:rPr lang="en-US" dirty="0"/>
              <a:t> </a:t>
            </a:r>
          </a:p>
          <a:p>
            <a:r>
              <a:rPr lang="en-US" sz="2800" b="1" dirty="0">
                <a:solidFill>
                  <a:srgbClr val="FFC000"/>
                </a:solidFill>
              </a:rPr>
              <a:t>E8C Digital signals: </a:t>
            </a:r>
            <a:r>
              <a:rPr lang="en-US" dirty="0"/>
              <a:t>digital </a:t>
            </a:r>
            <a:r>
              <a:rPr lang="en-US" dirty="0" smtClean="0"/>
              <a:t>communication modes;  </a:t>
            </a:r>
            <a:r>
              <a:rPr lang="en-US" dirty="0"/>
              <a:t>information rate </a:t>
            </a:r>
            <a:r>
              <a:rPr lang="en-US" dirty="0" smtClean="0"/>
              <a:t>vs </a:t>
            </a:r>
            <a:r>
              <a:rPr lang="en-US" dirty="0"/>
              <a:t>bandwidth; </a:t>
            </a:r>
            <a:r>
              <a:rPr lang="en-US" dirty="0" smtClean="0"/>
              <a:t>error correction</a:t>
            </a:r>
            <a:endParaRPr lang="en-US" dirty="0"/>
          </a:p>
          <a:p>
            <a:r>
              <a:rPr lang="en-US" dirty="0"/>
              <a:t> </a:t>
            </a:r>
          </a:p>
          <a:p>
            <a:r>
              <a:rPr lang="en-US" sz="2800" b="1" dirty="0">
                <a:solidFill>
                  <a:srgbClr val="FFC000"/>
                </a:solidFill>
              </a:rPr>
              <a:t>E8D </a:t>
            </a:r>
            <a:r>
              <a:rPr lang="en-US" sz="2800" b="1" dirty="0" smtClean="0">
                <a:solidFill>
                  <a:srgbClr val="FFC000"/>
                </a:solidFill>
              </a:rPr>
              <a:t>Keying </a:t>
            </a:r>
            <a:r>
              <a:rPr lang="en-US" sz="2800" b="1" dirty="0" err="1" smtClean="0">
                <a:solidFill>
                  <a:srgbClr val="FFC000"/>
                </a:solidFill>
              </a:rPr>
              <a:t>defecs</a:t>
            </a:r>
            <a:r>
              <a:rPr lang="en-US" sz="2800" b="1" dirty="0" smtClean="0">
                <a:solidFill>
                  <a:srgbClr val="FFC000"/>
                </a:solidFill>
              </a:rPr>
              <a:t> </a:t>
            </a:r>
            <a:r>
              <a:rPr lang="en-US" dirty="0" smtClean="0"/>
              <a:t>and </a:t>
            </a:r>
            <a:r>
              <a:rPr lang="en-US" dirty="0" err="1" smtClean="0"/>
              <a:t>overmodulation</a:t>
            </a:r>
            <a:r>
              <a:rPr lang="en-US" dirty="0" smtClean="0"/>
              <a:t> of digital signals; digital codes; spread spectrum</a:t>
            </a:r>
            <a:endParaRPr lang="en-US" dirty="0"/>
          </a:p>
          <a:p>
            <a:r>
              <a:rPr lang="en-US" dirty="0"/>
              <a:t> </a:t>
            </a:r>
          </a:p>
          <a:p>
            <a:endParaRPr lang="en-US" dirty="0"/>
          </a:p>
        </p:txBody>
      </p:sp>
      <p:sp>
        <p:nvSpPr>
          <p:cNvPr id="4" name="Footer Placeholder 3"/>
          <p:cNvSpPr>
            <a:spLocks noGrp="1"/>
          </p:cNvSpPr>
          <p:nvPr>
            <p:ph type="ftr" sz="quarter" idx="13"/>
          </p:nvPr>
        </p:nvSpPr>
        <p:spPr/>
        <p:txBody>
          <a:bodyPr/>
          <a:lstStyle/>
          <a:p>
            <a:r>
              <a:rPr lang="en-US" smtClean="0"/>
              <a:t>Singal &amp; Emmissions</a:t>
            </a:r>
            <a:endParaRPr lang="en-US"/>
          </a:p>
        </p:txBody>
      </p:sp>
      <p:sp>
        <p:nvSpPr>
          <p:cNvPr id="5" name="Slide Number Placeholder 4"/>
          <p:cNvSpPr>
            <a:spLocks noGrp="1"/>
          </p:cNvSpPr>
          <p:nvPr>
            <p:ph type="sldNum" sz="quarter" idx="12"/>
          </p:nvPr>
        </p:nvSpPr>
        <p:spPr/>
        <p:txBody>
          <a:bodyPr/>
          <a:lstStyle/>
          <a:p>
            <a:fld id="{5A2483EB-AB9C-40AC-9AA1-C2AD9590A9DB}" type="slidenum">
              <a:rPr lang="en-US" smtClean="0"/>
              <a:t>2</a:t>
            </a:fld>
            <a:endParaRPr lang="en-US"/>
          </a:p>
        </p:txBody>
      </p:sp>
    </p:spTree>
    <p:extLst>
      <p:ext uri="{BB962C8B-B14F-4D97-AF65-F5344CB8AC3E}">
        <p14:creationId xmlns:p14="http://schemas.microsoft.com/office/powerpoint/2010/main" val="3844020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E8A09     How </a:t>
            </a:r>
            <a:r>
              <a:rPr lang="en-US" dirty="0">
                <a:latin typeface="Arial Black" panose="020B0A04020102020204" pitchFamily="34" charset="0"/>
              </a:rPr>
              <a:t>many levels can an analog-to-digital converter with 8 bit resolution encode?</a:t>
            </a:r>
          </a:p>
        </p:txBody>
      </p:sp>
      <p:sp>
        <p:nvSpPr>
          <p:cNvPr id="3" name="Subtitle 2"/>
          <p:cNvSpPr>
            <a:spLocks noGrp="1"/>
          </p:cNvSpPr>
          <p:nvPr>
            <p:ph type="subTitle" idx="1"/>
          </p:nvPr>
        </p:nvSpPr>
        <p:spPr/>
        <p:txBody>
          <a:bodyPr/>
          <a:lstStyle/>
          <a:p>
            <a:r>
              <a:rPr lang="en-US" i="1" dirty="0"/>
              <a:t>A. 8</a:t>
            </a:r>
          </a:p>
          <a:p>
            <a:r>
              <a:rPr lang="en-US" i="1" dirty="0"/>
              <a:t>B. 8 multiplied by the gain of the input amplifier</a:t>
            </a:r>
          </a:p>
          <a:p>
            <a:r>
              <a:rPr lang="en-US" i="1" dirty="0"/>
              <a:t>C. 256 divided by the gain of the input amplifier</a:t>
            </a:r>
          </a:p>
          <a:p>
            <a:r>
              <a:rPr lang="en-US" sz="2800" b="1" i="1" dirty="0">
                <a:solidFill>
                  <a:srgbClr val="FFC000"/>
                </a:solidFill>
              </a:rPr>
              <a:t>D. 256</a:t>
            </a:r>
          </a:p>
        </p:txBody>
      </p:sp>
      <p:sp>
        <p:nvSpPr>
          <p:cNvPr id="4" name="Slide Number Placeholder 3"/>
          <p:cNvSpPr>
            <a:spLocks noGrp="1"/>
          </p:cNvSpPr>
          <p:nvPr>
            <p:ph type="sldNum" sz="quarter" idx="12"/>
          </p:nvPr>
        </p:nvSpPr>
        <p:spPr/>
        <p:txBody>
          <a:bodyPr/>
          <a:lstStyle/>
          <a:p>
            <a:fld id="{5A2483EB-AB9C-40AC-9AA1-C2AD9590A9DB}" type="slidenum">
              <a:rPr lang="en-US" smtClean="0"/>
              <a:t>20</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4107394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050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E8A10  </a:t>
            </a:r>
            <a:r>
              <a:rPr lang="en-US" dirty="0" smtClean="0">
                <a:latin typeface="Arial Black" panose="020B0A04020102020204" pitchFamily="34" charset="0"/>
              </a:rPr>
              <a:t>   What </a:t>
            </a:r>
            <a:r>
              <a:rPr lang="en-US" dirty="0">
                <a:latin typeface="Arial Black" panose="020B0A04020102020204" pitchFamily="34" charset="0"/>
              </a:rPr>
              <a:t>is the purpose of a low pass filter used in conjunction with a digital-to-analog converter?</a:t>
            </a:r>
          </a:p>
        </p:txBody>
      </p:sp>
      <p:sp>
        <p:nvSpPr>
          <p:cNvPr id="3" name="Subtitle 2"/>
          <p:cNvSpPr>
            <a:spLocks noGrp="1"/>
          </p:cNvSpPr>
          <p:nvPr>
            <p:ph type="subTitle" idx="1"/>
          </p:nvPr>
        </p:nvSpPr>
        <p:spPr>
          <a:xfrm>
            <a:off x="914400" y="2133600"/>
            <a:ext cx="7315200" cy="4038600"/>
          </a:xfrm>
        </p:spPr>
        <p:txBody>
          <a:bodyPr/>
          <a:lstStyle/>
          <a:p>
            <a:r>
              <a:rPr lang="en-US" i="1" dirty="0"/>
              <a:t>A. Lower the input bandwidth to increase the effective resolution</a:t>
            </a:r>
          </a:p>
          <a:p>
            <a:r>
              <a:rPr lang="en-US" i="1" dirty="0"/>
              <a:t>B. Improve accuracy by removing out of sequence codes from the input</a:t>
            </a:r>
          </a:p>
          <a:p>
            <a:r>
              <a:rPr lang="en-US" i="1" dirty="0"/>
              <a:t>C. Remove harmonics from the output caused by the discrete analog levels generated</a:t>
            </a:r>
          </a:p>
          <a:p>
            <a:r>
              <a:rPr lang="en-US" i="1" dirty="0"/>
              <a:t>D. All of these choices are correct</a:t>
            </a:r>
          </a:p>
        </p:txBody>
      </p:sp>
      <p:sp>
        <p:nvSpPr>
          <p:cNvPr id="4" name="Slide Number Placeholder 3"/>
          <p:cNvSpPr>
            <a:spLocks noGrp="1"/>
          </p:cNvSpPr>
          <p:nvPr>
            <p:ph type="sldNum" sz="quarter" idx="12"/>
          </p:nvPr>
        </p:nvSpPr>
        <p:spPr/>
        <p:txBody>
          <a:bodyPr/>
          <a:lstStyle/>
          <a:p>
            <a:fld id="{5A2483EB-AB9C-40AC-9AA1-C2AD9590A9DB}" type="slidenum">
              <a:rPr lang="en-US" smtClean="0"/>
              <a:t>21</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0770890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050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E8A10  </a:t>
            </a:r>
            <a:r>
              <a:rPr lang="en-US" dirty="0" smtClean="0">
                <a:latin typeface="Arial Black" panose="020B0A04020102020204" pitchFamily="34" charset="0"/>
              </a:rPr>
              <a:t>   What </a:t>
            </a:r>
            <a:r>
              <a:rPr lang="en-US" dirty="0">
                <a:latin typeface="Arial Black" panose="020B0A04020102020204" pitchFamily="34" charset="0"/>
              </a:rPr>
              <a:t>is the purpose of a low pass filter used in conjunction with a digital-to-analog converter?</a:t>
            </a:r>
          </a:p>
        </p:txBody>
      </p:sp>
      <p:sp>
        <p:nvSpPr>
          <p:cNvPr id="3" name="Subtitle 2"/>
          <p:cNvSpPr>
            <a:spLocks noGrp="1"/>
          </p:cNvSpPr>
          <p:nvPr>
            <p:ph type="subTitle" idx="1"/>
          </p:nvPr>
        </p:nvSpPr>
        <p:spPr>
          <a:xfrm>
            <a:off x="914400" y="2133600"/>
            <a:ext cx="7315200" cy="4038600"/>
          </a:xfrm>
        </p:spPr>
        <p:txBody>
          <a:bodyPr/>
          <a:lstStyle/>
          <a:p>
            <a:r>
              <a:rPr lang="en-US" i="1" dirty="0"/>
              <a:t>A. Lower the input bandwidth to increase the effective resolution</a:t>
            </a:r>
          </a:p>
          <a:p>
            <a:r>
              <a:rPr lang="en-US" i="1" dirty="0"/>
              <a:t>B. Improve accuracy by removing out of sequence codes from the input</a:t>
            </a:r>
          </a:p>
          <a:p>
            <a:r>
              <a:rPr lang="en-US" sz="2800" b="1" i="1" dirty="0">
                <a:solidFill>
                  <a:srgbClr val="FFC000"/>
                </a:solidFill>
              </a:rPr>
              <a:t>C. Remove harmonics from the output caused by the discrete analog levels generated</a:t>
            </a:r>
          </a:p>
          <a:p>
            <a:r>
              <a:rPr lang="en-US" i="1" dirty="0"/>
              <a:t>D. All of these choices are correct</a:t>
            </a:r>
          </a:p>
        </p:txBody>
      </p:sp>
      <p:sp>
        <p:nvSpPr>
          <p:cNvPr id="4" name="Slide Number Placeholder 3"/>
          <p:cNvSpPr>
            <a:spLocks noGrp="1"/>
          </p:cNvSpPr>
          <p:nvPr>
            <p:ph type="sldNum" sz="quarter" idx="12"/>
          </p:nvPr>
        </p:nvSpPr>
        <p:spPr/>
        <p:txBody>
          <a:bodyPr/>
          <a:lstStyle/>
          <a:p>
            <a:fld id="{5A2483EB-AB9C-40AC-9AA1-C2AD9590A9DB}" type="slidenum">
              <a:rPr lang="en-US" smtClean="0"/>
              <a:t>22</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42203089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E8A11    What </a:t>
            </a:r>
            <a:r>
              <a:rPr lang="en-US" dirty="0">
                <a:latin typeface="Arial Black" panose="020B0A04020102020204" pitchFamily="34" charset="0"/>
              </a:rPr>
              <a:t>type of information can be conveyed using digital waveforms?</a:t>
            </a:r>
          </a:p>
        </p:txBody>
      </p:sp>
      <p:sp>
        <p:nvSpPr>
          <p:cNvPr id="3" name="Subtitle 2"/>
          <p:cNvSpPr>
            <a:spLocks noGrp="1"/>
          </p:cNvSpPr>
          <p:nvPr>
            <p:ph type="subTitle" idx="1"/>
          </p:nvPr>
        </p:nvSpPr>
        <p:spPr/>
        <p:txBody>
          <a:bodyPr/>
          <a:lstStyle/>
          <a:p>
            <a:r>
              <a:rPr lang="en-US" i="1" dirty="0"/>
              <a:t>A. Human speech</a:t>
            </a:r>
            <a:endParaRPr lang="en-US" dirty="0"/>
          </a:p>
          <a:p>
            <a:r>
              <a:rPr lang="en-US" i="1" dirty="0"/>
              <a:t>B. Video signals</a:t>
            </a:r>
            <a:endParaRPr lang="en-US" dirty="0"/>
          </a:p>
          <a:p>
            <a:r>
              <a:rPr lang="en-US" i="1" dirty="0"/>
              <a:t>C. Data</a:t>
            </a:r>
            <a:endParaRPr lang="en-US" dirty="0"/>
          </a:p>
          <a:p>
            <a:r>
              <a:rPr lang="en-US" i="1" dirty="0"/>
              <a:t>D. All of these choices are correct</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23</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0318606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E8A11    What </a:t>
            </a:r>
            <a:r>
              <a:rPr lang="en-US" dirty="0">
                <a:latin typeface="Arial Black" panose="020B0A04020102020204" pitchFamily="34" charset="0"/>
              </a:rPr>
              <a:t>type of information can be conveyed using digital waveforms?</a:t>
            </a:r>
          </a:p>
        </p:txBody>
      </p:sp>
      <p:sp>
        <p:nvSpPr>
          <p:cNvPr id="3" name="Subtitle 2"/>
          <p:cNvSpPr>
            <a:spLocks noGrp="1"/>
          </p:cNvSpPr>
          <p:nvPr>
            <p:ph type="subTitle" idx="1"/>
          </p:nvPr>
        </p:nvSpPr>
        <p:spPr/>
        <p:txBody>
          <a:bodyPr/>
          <a:lstStyle/>
          <a:p>
            <a:r>
              <a:rPr lang="en-US" i="1" dirty="0"/>
              <a:t>A. Human speech</a:t>
            </a:r>
            <a:endParaRPr lang="en-US" dirty="0"/>
          </a:p>
          <a:p>
            <a:r>
              <a:rPr lang="en-US" i="1" dirty="0"/>
              <a:t>B. Video signals</a:t>
            </a:r>
            <a:endParaRPr lang="en-US" dirty="0"/>
          </a:p>
          <a:p>
            <a:r>
              <a:rPr lang="en-US" i="1" dirty="0"/>
              <a:t>C. Data</a:t>
            </a:r>
            <a:endParaRPr lang="en-US" dirty="0"/>
          </a:p>
          <a:p>
            <a:r>
              <a:rPr lang="en-US" sz="2800" b="1" i="1" dirty="0">
                <a:solidFill>
                  <a:srgbClr val="FFC000"/>
                </a:solidFill>
              </a:rPr>
              <a:t>D. All of these choices are correct</a:t>
            </a:r>
            <a:endParaRPr lang="en-US" sz="2800" b="1" dirty="0">
              <a:solidFill>
                <a:srgbClr val="FFC000"/>
              </a:solidFill>
            </a:endParaRPr>
          </a:p>
        </p:txBody>
      </p:sp>
      <p:sp>
        <p:nvSpPr>
          <p:cNvPr id="4" name="Slide Number Placeholder 3"/>
          <p:cNvSpPr>
            <a:spLocks noGrp="1"/>
          </p:cNvSpPr>
          <p:nvPr>
            <p:ph type="sldNum" sz="quarter" idx="12"/>
          </p:nvPr>
        </p:nvSpPr>
        <p:spPr/>
        <p:txBody>
          <a:bodyPr/>
          <a:lstStyle/>
          <a:p>
            <a:fld id="{5A2483EB-AB9C-40AC-9AA1-C2AD9590A9DB}" type="slidenum">
              <a:rPr lang="en-US" smtClean="0"/>
              <a:t>24</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123708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E8A12    What </a:t>
            </a:r>
            <a:r>
              <a:rPr lang="en-US" dirty="0">
                <a:latin typeface="Arial Black" panose="020B0A04020102020204" pitchFamily="34" charset="0"/>
              </a:rPr>
              <a:t>is an advantage of using digital signals instead of analog signals to convey the same information?</a:t>
            </a:r>
          </a:p>
        </p:txBody>
      </p:sp>
      <p:sp>
        <p:nvSpPr>
          <p:cNvPr id="3" name="Subtitle 2"/>
          <p:cNvSpPr>
            <a:spLocks noGrp="1"/>
          </p:cNvSpPr>
          <p:nvPr>
            <p:ph type="subTitle" idx="1"/>
          </p:nvPr>
        </p:nvSpPr>
        <p:spPr>
          <a:xfrm>
            <a:off x="762000" y="2286000"/>
            <a:ext cx="7620000" cy="3886200"/>
          </a:xfrm>
        </p:spPr>
        <p:txBody>
          <a:bodyPr/>
          <a:lstStyle/>
          <a:p>
            <a:r>
              <a:rPr lang="en-US" i="1" dirty="0"/>
              <a:t>A. Less complex circuitry is required for digital signal generation and detection</a:t>
            </a:r>
            <a:endParaRPr lang="en-US" dirty="0"/>
          </a:p>
          <a:p>
            <a:r>
              <a:rPr lang="en-US" i="1" dirty="0"/>
              <a:t>B. Digital signals always occupy a narrower bandwidth</a:t>
            </a:r>
            <a:endParaRPr lang="en-US" dirty="0"/>
          </a:p>
          <a:p>
            <a:r>
              <a:rPr lang="en-US" i="1" dirty="0"/>
              <a:t>C. Digital signals can be regenerated multiple times without error</a:t>
            </a:r>
            <a:endParaRPr lang="en-US" dirty="0"/>
          </a:p>
          <a:p>
            <a:r>
              <a:rPr lang="en-US" i="1" dirty="0"/>
              <a:t>D. All of these choices are correct</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127817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E8A12    What </a:t>
            </a:r>
            <a:r>
              <a:rPr lang="en-US" dirty="0">
                <a:latin typeface="Arial Black" panose="020B0A04020102020204" pitchFamily="34" charset="0"/>
              </a:rPr>
              <a:t>is an advantage of using digital signals instead of analog signals to convey the same information?</a:t>
            </a:r>
          </a:p>
        </p:txBody>
      </p:sp>
      <p:sp>
        <p:nvSpPr>
          <p:cNvPr id="3" name="Subtitle 2"/>
          <p:cNvSpPr>
            <a:spLocks noGrp="1"/>
          </p:cNvSpPr>
          <p:nvPr>
            <p:ph type="subTitle" idx="1"/>
          </p:nvPr>
        </p:nvSpPr>
        <p:spPr>
          <a:xfrm>
            <a:off x="762000" y="2286000"/>
            <a:ext cx="7620000" cy="3886200"/>
          </a:xfrm>
        </p:spPr>
        <p:txBody>
          <a:bodyPr/>
          <a:lstStyle/>
          <a:p>
            <a:r>
              <a:rPr lang="en-US" i="1" dirty="0"/>
              <a:t>A. Less complex circuitry is required for digital signal generation and detection</a:t>
            </a:r>
            <a:endParaRPr lang="en-US" dirty="0"/>
          </a:p>
          <a:p>
            <a:r>
              <a:rPr lang="en-US" i="1" dirty="0"/>
              <a:t>B. Digital signals always occupy a narrower bandwidth</a:t>
            </a:r>
            <a:endParaRPr lang="en-US" dirty="0"/>
          </a:p>
          <a:p>
            <a:r>
              <a:rPr lang="en-US" sz="2800" b="1" i="1" dirty="0">
                <a:solidFill>
                  <a:srgbClr val="FFC000"/>
                </a:solidFill>
              </a:rPr>
              <a:t>C. Digital signals can be regenerated multiple times without error</a:t>
            </a:r>
            <a:endParaRPr lang="en-US" sz="2800" b="1" dirty="0">
              <a:solidFill>
                <a:srgbClr val="FFC000"/>
              </a:solidFill>
            </a:endParaRPr>
          </a:p>
          <a:p>
            <a:r>
              <a:rPr lang="en-US" i="1" dirty="0"/>
              <a:t>D. All of these choices are correct</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26</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7556572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7526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E8A13    Which </a:t>
            </a:r>
            <a:r>
              <a:rPr lang="en-US" dirty="0">
                <a:latin typeface="Arial Black" panose="020B0A04020102020204" pitchFamily="34" charset="0"/>
              </a:rPr>
              <a:t>of these methods is commonly used to convert analog signals to digital signals?</a:t>
            </a:r>
          </a:p>
        </p:txBody>
      </p:sp>
      <p:sp>
        <p:nvSpPr>
          <p:cNvPr id="3" name="Subtitle 2"/>
          <p:cNvSpPr>
            <a:spLocks noGrp="1"/>
          </p:cNvSpPr>
          <p:nvPr>
            <p:ph type="subTitle" idx="1"/>
          </p:nvPr>
        </p:nvSpPr>
        <p:spPr/>
        <p:txBody>
          <a:bodyPr/>
          <a:lstStyle/>
          <a:p>
            <a:r>
              <a:rPr lang="en-US" i="1" dirty="0"/>
              <a:t>A. Sequential sampling</a:t>
            </a:r>
            <a:endParaRPr lang="en-US" dirty="0"/>
          </a:p>
          <a:p>
            <a:r>
              <a:rPr lang="en-US" i="1" dirty="0"/>
              <a:t>B. Harmonic regeneration</a:t>
            </a:r>
            <a:endParaRPr lang="en-US" dirty="0"/>
          </a:p>
          <a:p>
            <a:r>
              <a:rPr lang="en-US" i="1" dirty="0"/>
              <a:t>C. Level shifting</a:t>
            </a:r>
            <a:endParaRPr lang="en-US" dirty="0"/>
          </a:p>
          <a:p>
            <a:r>
              <a:rPr lang="en-US" i="1" dirty="0"/>
              <a:t>D. Phase reversal</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27</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40516808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7526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E8A13    Which </a:t>
            </a:r>
            <a:r>
              <a:rPr lang="en-US" dirty="0">
                <a:latin typeface="Arial Black" panose="020B0A04020102020204" pitchFamily="34" charset="0"/>
              </a:rPr>
              <a:t>of these methods is commonly used to convert analog signals to digital signals?</a:t>
            </a:r>
          </a:p>
        </p:txBody>
      </p:sp>
      <p:sp>
        <p:nvSpPr>
          <p:cNvPr id="3" name="Subtitle 2"/>
          <p:cNvSpPr>
            <a:spLocks noGrp="1"/>
          </p:cNvSpPr>
          <p:nvPr>
            <p:ph type="subTitle" idx="1"/>
          </p:nvPr>
        </p:nvSpPr>
        <p:spPr/>
        <p:txBody>
          <a:bodyPr/>
          <a:lstStyle/>
          <a:p>
            <a:r>
              <a:rPr lang="en-US" sz="2800" b="1" i="1" dirty="0">
                <a:solidFill>
                  <a:srgbClr val="FFC000"/>
                </a:solidFill>
              </a:rPr>
              <a:t>A. Sequential sampling</a:t>
            </a:r>
            <a:endParaRPr lang="en-US" sz="2800" b="1" dirty="0">
              <a:solidFill>
                <a:srgbClr val="FFC000"/>
              </a:solidFill>
            </a:endParaRPr>
          </a:p>
          <a:p>
            <a:r>
              <a:rPr lang="en-US" i="1" dirty="0"/>
              <a:t>B. Harmonic regeneration</a:t>
            </a:r>
            <a:endParaRPr lang="en-US" dirty="0"/>
          </a:p>
          <a:p>
            <a:r>
              <a:rPr lang="en-US" i="1" dirty="0"/>
              <a:t>C. Level shifting</a:t>
            </a:r>
            <a:endParaRPr lang="en-US" dirty="0"/>
          </a:p>
          <a:p>
            <a:r>
              <a:rPr lang="en-US" i="1" dirty="0"/>
              <a:t>D. Phase reversal</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28</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pic>
        <p:nvPicPr>
          <p:cNvPr id="614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52242"/>
          <a:stretch/>
        </p:blipFill>
        <p:spPr bwMode="auto">
          <a:xfrm>
            <a:off x="762000" y="4495800"/>
            <a:ext cx="3675529" cy="1653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9173"/>
          <a:stretch/>
        </p:blipFill>
        <p:spPr bwMode="auto">
          <a:xfrm>
            <a:off x="5029200" y="4495800"/>
            <a:ext cx="3142129" cy="1653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5459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Black" panose="020B0A04020102020204" pitchFamily="34" charset="0"/>
              </a:rPr>
              <a:t>E8B Modulation and demodulation</a:t>
            </a:r>
          </a:p>
        </p:txBody>
      </p:sp>
      <p:sp>
        <p:nvSpPr>
          <p:cNvPr id="3" name="Subtitle 2"/>
          <p:cNvSpPr>
            <a:spLocks noGrp="1"/>
          </p:cNvSpPr>
          <p:nvPr>
            <p:ph type="subTitle" idx="1"/>
          </p:nvPr>
        </p:nvSpPr>
        <p:spPr/>
        <p:txBody>
          <a:bodyPr/>
          <a:lstStyle/>
          <a:p>
            <a:pPr algn="ctr"/>
            <a:r>
              <a:rPr lang="en-US" dirty="0"/>
              <a:t>modulation methods; modulation index and deviation ratio</a:t>
            </a:r>
            <a:r>
              <a:rPr lang="en-US" dirty="0" smtClean="0"/>
              <a:t>; </a:t>
            </a:r>
            <a:r>
              <a:rPr lang="en-US" dirty="0"/>
              <a:t>frequency and time division </a:t>
            </a:r>
            <a:r>
              <a:rPr lang="en-US" dirty="0" smtClean="0"/>
              <a:t>multiplexing; Orthogonal Frequency Division Multiplexing</a:t>
            </a:r>
            <a:endParaRPr lang="en-US" dirty="0"/>
          </a:p>
          <a:p>
            <a:pPr algn="ctr"/>
            <a:r>
              <a:rPr lang="en-US" dirty="0"/>
              <a:t> </a:t>
            </a:r>
          </a:p>
        </p:txBody>
      </p:sp>
      <p:sp>
        <p:nvSpPr>
          <p:cNvPr id="4" name="Slide Number Placeholder 3"/>
          <p:cNvSpPr>
            <a:spLocks noGrp="1"/>
          </p:cNvSpPr>
          <p:nvPr>
            <p:ph type="sldNum" sz="quarter" idx="12"/>
          </p:nvPr>
        </p:nvSpPr>
        <p:spPr/>
        <p:txBody>
          <a:bodyPr/>
          <a:lstStyle/>
          <a:p>
            <a:fld id="{5A2483EB-AB9C-40AC-9AA1-C2AD9590A9DB}" type="slidenum">
              <a:rPr lang="en-US" smtClean="0"/>
              <a:t>29</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746367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7526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E8A01     What </a:t>
            </a:r>
            <a:r>
              <a:rPr lang="en-US" dirty="0">
                <a:latin typeface="Arial Black" panose="020B0A04020102020204" pitchFamily="34" charset="0"/>
              </a:rPr>
              <a:t>is the name of the process that shows that a square wave is made up of a sine wave plus all of its odd harmonics?</a:t>
            </a:r>
          </a:p>
        </p:txBody>
      </p:sp>
      <p:sp>
        <p:nvSpPr>
          <p:cNvPr id="3" name="Subtitle 2"/>
          <p:cNvSpPr>
            <a:spLocks noGrp="1"/>
          </p:cNvSpPr>
          <p:nvPr>
            <p:ph type="subTitle" idx="1"/>
          </p:nvPr>
        </p:nvSpPr>
        <p:spPr/>
        <p:txBody>
          <a:bodyPr/>
          <a:lstStyle/>
          <a:p>
            <a:r>
              <a:rPr lang="en-US" i="1" dirty="0" smtClean="0"/>
              <a:t>A. Fourier analysis</a:t>
            </a:r>
          </a:p>
          <a:p>
            <a:r>
              <a:rPr lang="en-US" i="1" dirty="0" smtClean="0"/>
              <a:t>B. Vector analysis</a:t>
            </a:r>
          </a:p>
          <a:p>
            <a:r>
              <a:rPr lang="en-US" i="1" dirty="0" smtClean="0"/>
              <a:t>C. Numerical analysis</a:t>
            </a:r>
          </a:p>
          <a:p>
            <a:r>
              <a:rPr lang="en-US" i="1" dirty="0" smtClean="0"/>
              <a:t>D. Differential analysis</a:t>
            </a:r>
            <a:endParaRPr lang="en-US" i="1" dirty="0"/>
          </a:p>
        </p:txBody>
      </p:sp>
      <p:sp>
        <p:nvSpPr>
          <p:cNvPr id="4" name="Slide Number Placeholder 3"/>
          <p:cNvSpPr>
            <a:spLocks noGrp="1"/>
          </p:cNvSpPr>
          <p:nvPr>
            <p:ph type="sldNum" sz="quarter" idx="12"/>
          </p:nvPr>
        </p:nvSpPr>
        <p:spPr/>
        <p:txBody>
          <a:bodyPr/>
          <a:lstStyle/>
          <a:p>
            <a:fld id="{5A2483EB-AB9C-40AC-9AA1-C2AD9590A9DB}" type="slidenum">
              <a:rPr lang="en-US" smtClean="0"/>
              <a:t>3</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6804473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8686800" cy="23622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E8B01    What is the term for the ratio between the frequency deviation of an RF carrier wave, and the modulating frequency of its corresponding FM-phone signal?</a:t>
            </a:r>
            <a:endParaRPr lang="en-US" dirty="0">
              <a:latin typeface="Arial Black" panose="020B0A04020102020204" pitchFamily="34" charset="0"/>
            </a:endParaRPr>
          </a:p>
        </p:txBody>
      </p:sp>
      <p:sp>
        <p:nvSpPr>
          <p:cNvPr id="3" name="Subtitle 2"/>
          <p:cNvSpPr>
            <a:spLocks noGrp="1"/>
          </p:cNvSpPr>
          <p:nvPr>
            <p:ph type="subTitle" idx="1"/>
          </p:nvPr>
        </p:nvSpPr>
        <p:spPr>
          <a:xfrm>
            <a:off x="1371600" y="2743200"/>
            <a:ext cx="6400800" cy="3429000"/>
          </a:xfrm>
        </p:spPr>
        <p:txBody>
          <a:bodyPr/>
          <a:lstStyle/>
          <a:p>
            <a:r>
              <a:rPr lang="en-US" i="1" dirty="0"/>
              <a:t>A. FM compressibility</a:t>
            </a:r>
            <a:endParaRPr lang="en-US" dirty="0"/>
          </a:p>
          <a:p>
            <a:r>
              <a:rPr lang="en-US" i="1" dirty="0"/>
              <a:t>B. Quieting index</a:t>
            </a:r>
            <a:endParaRPr lang="en-US" dirty="0"/>
          </a:p>
          <a:p>
            <a:r>
              <a:rPr lang="en-US" i="1" dirty="0"/>
              <a:t>C. Percentage of modulation</a:t>
            </a:r>
            <a:endParaRPr lang="en-US" dirty="0"/>
          </a:p>
          <a:p>
            <a:r>
              <a:rPr lang="en-US" i="1" dirty="0"/>
              <a:t>D. Modulation index</a:t>
            </a:r>
            <a:endParaRPr lang="en-US" dirty="0"/>
          </a:p>
          <a:p>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30</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9699464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8686800" cy="23622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E8B01    What is the term for the ratio between the frequency deviation of an RF carrier wave, and the modulating frequency of its corresponding FM-phone signal?</a:t>
            </a:r>
            <a:endParaRPr lang="en-US" dirty="0">
              <a:latin typeface="Arial Black" panose="020B0A04020102020204" pitchFamily="34" charset="0"/>
            </a:endParaRPr>
          </a:p>
        </p:txBody>
      </p:sp>
      <p:sp>
        <p:nvSpPr>
          <p:cNvPr id="3" name="Subtitle 2"/>
          <p:cNvSpPr>
            <a:spLocks noGrp="1"/>
          </p:cNvSpPr>
          <p:nvPr>
            <p:ph type="subTitle" idx="1"/>
          </p:nvPr>
        </p:nvSpPr>
        <p:spPr>
          <a:xfrm>
            <a:off x="1371600" y="2743200"/>
            <a:ext cx="6400800" cy="3429000"/>
          </a:xfrm>
        </p:spPr>
        <p:txBody>
          <a:bodyPr/>
          <a:lstStyle/>
          <a:p>
            <a:r>
              <a:rPr lang="en-US" i="1" dirty="0"/>
              <a:t>A. FM compressibility</a:t>
            </a:r>
            <a:endParaRPr lang="en-US" dirty="0"/>
          </a:p>
          <a:p>
            <a:r>
              <a:rPr lang="en-US" i="1" dirty="0"/>
              <a:t>B. Quieting index</a:t>
            </a:r>
            <a:endParaRPr lang="en-US" dirty="0"/>
          </a:p>
          <a:p>
            <a:r>
              <a:rPr lang="en-US" i="1" dirty="0"/>
              <a:t>C. Percentage of modulation</a:t>
            </a:r>
            <a:endParaRPr lang="en-US" dirty="0"/>
          </a:p>
          <a:p>
            <a:r>
              <a:rPr lang="en-US" sz="2800" b="1" i="1" dirty="0">
                <a:solidFill>
                  <a:srgbClr val="FFC000"/>
                </a:solidFill>
              </a:rPr>
              <a:t>D. Modulation index</a:t>
            </a:r>
            <a:endParaRPr lang="en-US" sz="2800" b="1" dirty="0">
              <a:solidFill>
                <a:srgbClr val="FFC000"/>
              </a:solidFill>
            </a:endParaRPr>
          </a:p>
          <a:p>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31</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3647456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E8B02  </a:t>
            </a:r>
            <a:r>
              <a:rPr lang="en-US" dirty="0" smtClean="0">
                <a:latin typeface="Arial Black" panose="020B0A04020102020204" pitchFamily="34" charset="0"/>
              </a:rPr>
              <a:t>  How </a:t>
            </a:r>
            <a:r>
              <a:rPr lang="en-US" dirty="0">
                <a:latin typeface="Arial Black" panose="020B0A04020102020204" pitchFamily="34" charset="0"/>
              </a:rPr>
              <a:t>does the modulation index of a phase-modulated emission vary with RF carrier frequency (the modulated frequency)?</a:t>
            </a:r>
          </a:p>
        </p:txBody>
      </p:sp>
      <p:sp>
        <p:nvSpPr>
          <p:cNvPr id="3" name="Subtitle 2"/>
          <p:cNvSpPr>
            <a:spLocks noGrp="1"/>
          </p:cNvSpPr>
          <p:nvPr>
            <p:ph type="subTitle" idx="1"/>
          </p:nvPr>
        </p:nvSpPr>
        <p:spPr>
          <a:xfrm>
            <a:off x="838200" y="2133600"/>
            <a:ext cx="7620000" cy="4038600"/>
          </a:xfrm>
        </p:spPr>
        <p:txBody>
          <a:bodyPr/>
          <a:lstStyle/>
          <a:p>
            <a:r>
              <a:rPr lang="en-US" i="1" dirty="0"/>
              <a:t>A. It increases as the RF carrier frequency increases</a:t>
            </a:r>
            <a:endParaRPr lang="en-US" dirty="0"/>
          </a:p>
          <a:p>
            <a:r>
              <a:rPr lang="en-US" i="1" dirty="0"/>
              <a:t>B. It decreases as the RF carrier frequency increases</a:t>
            </a:r>
            <a:endParaRPr lang="en-US" dirty="0"/>
          </a:p>
          <a:p>
            <a:r>
              <a:rPr lang="en-US" i="1" dirty="0"/>
              <a:t>C. It varies with the square root of the RF carrier frequency</a:t>
            </a:r>
            <a:endParaRPr lang="en-US" dirty="0"/>
          </a:p>
          <a:p>
            <a:r>
              <a:rPr lang="en-US" i="1" dirty="0"/>
              <a:t>D. It does not depend on the RF carrier frequency</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32</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3708470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E8B02  </a:t>
            </a:r>
            <a:r>
              <a:rPr lang="en-US" dirty="0" smtClean="0">
                <a:latin typeface="Arial Black" panose="020B0A04020102020204" pitchFamily="34" charset="0"/>
              </a:rPr>
              <a:t>  How </a:t>
            </a:r>
            <a:r>
              <a:rPr lang="en-US" dirty="0">
                <a:latin typeface="Arial Black" panose="020B0A04020102020204" pitchFamily="34" charset="0"/>
              </a:rPr>
              <a:t>does the modulation index of a phase-modulated emission vary with RF carrier frequency (the modulated frequency)?</a:t>
            </a:r>
          </a:p>
        </p:txBody>
      </p:sp>
      <p:sp>
        <p:nvSpPr>
          <p:cNvPr id="3" name="Subtitle 2"/>
          <p:cNvSpPr>
            <a:spLocks noGrp="1"/>
          </p:cNvSpPr>
          <p:nvPr>
            <p:ph type="subTitle" idx="1"/>
          </p:nvPr>
        </p:nvSpPr>
        <p:spPr>
          <a:xfrm>
            <a:off x="838200" y="2133600"/>
            <a:ext cx="7620000" cy="4038600"/>
          </a:xfrm>
        </p:spPr>
        <p:txBody>
          <a:bodyPr/>
          <a:lstStyle/>
          <a:p>
            <a:r>
              <a:rPr lang="en-US" i="1" dirty="0"/>
              <a:t>A. It increases as the RF carrier frequency increases</a:t>
            </a:r>
            <a:endParaRPr lang="en-US" dirty="0"/>
          </a:p>
          <a:p>
            <a:r>
              <a:rPr lang="en-US" i="1" dirty="0"/>
              <a:t>B. It decreases as the RF carrier frequency increases</a:t>
            </a:r>
            <a:endParaRPr lang="en-US" dirty="0"/>
          </a:p>
          <a:p>
            <a:r>
              <a:rPr lang="en-US" i="1" dirty="0"/>
              <a:t>C. It varies with the square root of the RF carrier frequency</a:t>
            </a:r>
            <a:endParaRPr lang="en-US" dirty="0"/>
          </a:p>
          <a:p>
            <a:r>
              <a:rPr lang="en-US" sz="2800" b="1" i="1" dirty="0">
                <a:solidFill>
                  <a:srgbClr val="FFC000"/>
                </a:solidFill>
              </a:rPr>
              <a:t>D. It does not depend on the RF carrier frequency</a:t>
            </a:r>
            <a:endParaRPr lang="en-US" sz="2800" b="1" dirty="0">
              <a:solidFill>
                <a:srgbClr val="FFC000"/>
              </a:solidFill>
            </a:endParaRPr>
          </a:p>
        </p:txBody>
      </p:sp>
      <p:sp>
        <p:nvSpPr>
          <p:cNvPr id="4" name="Slide Number Placeholder 3"/>
          <p:cNvSpPr>
            <a:spLocks noGrp="1"/>
          </p:cNvSpPr>
          <p:nvPr>
            <p:ph type="sldNum" sz="quarter" idx="12"/>
          </p:nvPr>
        </p:nvSpPr>
        <p:spPr/>
        <p:txBody>
          <a:bodyPr/>
          <a:lstStyle/>
          <a:p>
            <a:fld id="{5A2483EB-AB9C-40AC-9AA1-C2AD9590A9DB}" type="slidenum">
              <a:rPr lang="en-US" smtClean="0"/>
              <a:t>33</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6583424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2133600"/>
          </a:xfrm>
        </p:spPr>
        <p:txBody>
          <a:bodyPr>
            <a:normAutofit fontScale="90000"/>
          </a:bodyPr>
          <a:lstStyle/>
          <a:p>
            <a:r>
              <a:rPr lang="en-US" dirty="0" smtClean="0">
                <a:latin typeface="Arial Black" panose="020B0A04020102020204" pitchFamily="34" charset="0"/>
              </a:rPr>
              <a:t> </a:t>
            </a:r>
            <a:br>
              <a:rPr lang="en-US" dirty="0" smtClean="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t>
            </a:r>
            <a:r>
              <a:rPr lang="en-US" dirty="0" smtClean="0">
                <a:latin typeface="Arial Black" panose="020B0A04020102020204" pitchFamily="34" charset="0"/>
              </a:rPr>
              <a:t>E8B03    What is the modulation index of an FM-phone signal having a maximum frequency deviation of 3000 Hz either side of the carrier frequency when the modulating frequency is 1000 Hz?</a:t>
            </a:r>
            <a:endParaRPr lang="en-US" dirty="0">
              <a:latin typeface="Arial Black" panose="020B0A04020102020204" pitchFamily="34" charset="0"/>
            </a:endParaRPr>
          </a:p>
        </p:txBody>
      </p:sp>
      <p:sp>
        <p:nvSpPr>
          <p:cNvPr id="3" name="Subtitle 2"/>
          <p:cNvSpPr>
            <a:spLocks noGrp="1"/>
          </p:cNvSpPr>
          <p:nvPr>
            <p:ph type="subTitle" idx="1"/>
          </p:nvPr>
        </p:nvSpPr>
        <p:spPr>
          <a:xfrm>
            <a:off x="1371600" y="2819400"/>
            <a:ext cx="6400800" cy="3352800"/>
          </a:xfrm>
        </p:spPr>
        <p:txBody>
          <a:bodyPr/>
          <a:lstStyle/>
          <a:p>
            <a:r>
              <a:rPr lang="en-US" i="1" dirty="0"/>
              <a:t>A. 3</a:t>
            </a:r>
            <a:endParaRPr lang="en-US" dirty="0"/>
          </a:p>
          <a:p>
            <a:r>
              <a:rPr lang="en-US" i="1" dirty="0"/>
              <a:t>B. 0.3</a:t>
            </a:r>
            <a:endParaRPr lang="en-US" dirty="0"/>
          </a:p>
          <a:p>
            <a:r>
              <a:rPr lang="en-US" i="1" dirty="0"/>
              <a:t>C. 3000</a:t>
            </a:r>
            <a:endParaRPr lang="en-US" dirty="0"/>
          </a:p>
          <a:p>
            <a:r>
              <a:rPr lang="en-US" i="1" dirty="0"/>
              <a:t>D. 1000</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34</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278556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2133600"/>
          </a:xfrm>
        </p:spPr>
        <p:txBody>
          <a:bodyPr>
            <a:normAutofit fontScale="90000"/>
          </a:bodyPr>
          <a:lstStyle/>
          <a:p>
            <a:r>
              <a:rPr lang="en-US" dirty="0" smtClean="0">
                <a:latin typeface="Arial Black" panose="020B0A04020102020204" pitchFamily="34" charset="0"/>
              </a:rPr>
              <a:t> </a:t>
            </a:r>
            <a:br>
              <a:rPr lang="en-US" dirty="0" smtClean="0">
                <a:latin typeface="Arial Black" panose="020B0A04020102020204" pitchFamily="34" charset="0"/>
              </a:rPr>
            </a:br>
            <a:r>
              <a:rPr lang="en-US" dirty="0" smtClean="0">
                <a:latin typeface="Arial Black" panose="020B0A04020102020204" pitchFamily="34" charset="0"/>
              </a:rPr>
              <a:t>  </a:t>
            </a:r>
            <a:br>
              <a:rPr lang="en-US" dirty="0" smtClean="0">
                <a:latin typeface="Arial Black" panose="020B0A04020102020204" pitchFamily="34" charset="0"/>
              </a:rPr>
            </a:br>
            <a:r>
              <a:rPr lang="en-US" dirty="0">
                <a:latin typeface="Arial Black" panose="020B0A04020102020204" pitchFamily="34" charset="0"/>
              </a:rPr>
              <a:t> </a:t>
            </a:r>
            <a:r>
              <a:rPr lang="en-US" dirty="0" smtClean="0">
                <a:latin typeface="Arial Black" panose="020B0A04020102020204" pitchFamily="34" charset="0"/>
              </a:rPr>
              <a:t> E8B03    What is the modulation index of an FM-phone signal having a maximum frequency deviation of 3000 Hz either side of the carrier frequency when the modulating frequency is 1000 Hz?</a:t>
            </a:r>
            <a:endParaRPr lang="en-US" dirty="0">
              <a:latin typeface="Arial Black" panose="020B0A04020102020204" pitchFamily="34" charset="0"/>
            </a:endParaRPr>
          </a:p>
        </p:txBody>
      </p:sp>
      <p:sp>
        <p:nvSpPr>
          <p:cNvPr id="3" name="Subtitle 2"/>
          <p:cNvSpPr>
            <a:spLocks noGrp="1"/>
          </p:cNvSpPr>
          <p:nvPr>
            <p:ph type="subTitle" idx="1"/>
          </p:nvPr>
        </p:nvSpPr>
        <p:spPr>
          <a:xfrm>
            <a:off x="1371600" y="2819400"/>
            <a:ext cx="6400800" cy="3352800"/>
          </a:xfrm>
        </p:spPr>
        <p:txBody>
          <a:bodyPr/>
          <a:lstStyle/>
          <a:p>
            <a:r>
              <a:rPr lang="en-US" sz="2800" b="1" i="1" dirty="0">
                <a:solidFill>
                  <a:srgbClr val="FFC000"/>
                </a:solidFill>
              </a:rPr>
              <a:t>A. 3</a:t>
            </a:r>
            <a:endParaRPr lang="en-US" sz="2800" b="1" dirty="0">
              <a:solidFill>
                <a:srgbClr val="FFC000"/>
              </a:solidFill>
            </a:endParaRPr>
          </a:p>
          <a:p>
            <a:r>
              <a:rPr lang="en-US" i="1" dirty="0"/>
              <a:t>B. 0.3</a:t>
            </a:r>
            <a:endParaRPr lang="en-US" dirty="0"/>
          </a:p>
          <a:p>
            <a:r>
              <a:rPr lang="en-US" i="1" dirty="0"/>
              <a:t>C. 3000</a:t>
            </a:r>
            <a:endParaRPr lang="en-US" dirty="0"/>
          </a:p>
          <a:p>
            <a:r>
              <a:rPr lang="en-US" i="1" dirty="0"/>
              <a:t>D. 1000</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35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
        <p:nvSpPr>
          <p:cNvPr id="6" name="TextBox 5"/>
          <p:cNvSpPr txBox="1"/>
          <p:nvPr/>
        </p:nvSpPr>
        <p:spPr>
          <a:xfrm>
            <a:off x="3733800" y="3352800"/>
            <a:ext cx="5334000" cy="954107"/>
          </a:xfrm>
          <a:prstGeom prst="rect">
            <a:avLst/>
          </a:prstGeom>
          <a:noFill/>
        </p:spPr>
        <p:txBody>
          <a:bodyPr wrap="square" rtlCol="0">
            <a:spAutoFit/>
          </a:bodyPr>
          <a:lstStyle/>
          <a:p>
            <a:r>
              <a:rPr lang="en-US" sz="2800" dirty="0" smtClean="0">
                <a:solidFill>
                  <a:srgbClr val="FFFF00"/>
                </a:solidFill>
              </a:rPr>
              <a:t>3000 / 1000 =  3</a:t>
            </a:r>
          </a:p>
          <a:p>
            <a:endParaRPr lang="en-US" sz="2800" dirty="0">
              <a:solidFill>
                <a:srgbClr val="FFFF00"/>
              </a:solidFill>
            </a:endParaRPr>
          </a:p>
        </p:txBody>
      </p:sp>
    </p:spTree>
    <p:extLst>
      <p:ext uri="{BB962C8B-B14F-4D97-AF65-F5344CB8AC3E}">
        <p14:creationId xmlns:p14="http://schemas.microsoft.com/office/powerpoint/2010/main" val="2281677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209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E8B04    What </a:t>
            </a:r>
            <a:r>
              <a:rPr lang="en-US" dirty="0">
                <a:latin typeface="Arial Black" panose="020B0A04020102020204" pitchFamily="34" charset="0"/>
              </a:rPr>
              <a:t>is the modulation index of an FM-phone signal having a maximum carrier deviation of plus or minus 6 kHz when modulated with a </a:t>
            </a:r>
            <a:r>
              <a:rPr lang="en-US" dirty="0" smtClean="0">
                <a:latin typeface="Arial Black" panose="020B0A04020102020204" pitchFamily="34" charset="0"/>
              </a:rPr>
              <a:t>2 kHz </a:t>
            </a:r>
            <a:r>
              <a:rPr lang="en-US" dirty="0">
                <a:latin typeface="Arial Black" panose="020B0A04020102020204" pitchFamily="34" charset="0"/>
              </a:rPr>
              <a:t>modulating frequency?</a:t>
            </a:r>
          </a:p>
        </p:txBody>
      </p:sp>
      <p:sp>
        <p:nvSpPr>
          <p:cNvPr id="3" name="Subtitle 2"/>
          <p:cNvSpPr>
            <a:spLocks noGrp="1"/>
          </p:cNvSpPr>
          <p:nvPr>
            <p:ph type="subTitle" idx="1"/>
          </p:nvPr>
        </p:nvSpPr>
        <p:spPr>
          <a:xfrm>
            <a:off x="1371600" y="3048000"/>
            <a:ext cx="6400800" cy="3124200"/>
          </a:xfrm>
        </p:spPr>
        <p:txBody>
          <a:bodyPr/>
          <a:lstStyle/>
          <a:p>
            <a:r>
              <a:rPr lang="en-US" i="1" dirty="0"/>
              <a:t>A. 6000</a:t>
            </a:r>
            <a:endParaRPr lang="en-US" dirty="0"/>
          </a:p>
          <a:p>
            <a:r>
              <a:rPr lang="en-US" i="1" dirty="0"/>
              <a:t>B. 3</a:t>
            </a:r>
            <a:endParaRPr lang="en-US" dirty="0"/>
          </a:p>
          <a:p>
            <a:r>
              <a:rPr lang="en-US" i="1" dirty="0"/>
              <a:t>C. 2000</a:t>
            </a:r>
            <a:endParaRPr lang="en-US" dirty="0"/>
          </a:p>
          <a:p>
            <a:r>
              <a:rPr lang="en-US" i="1" dirty="0"/>
              <a:t>D. 1/3</a:t>
            </a:r>
            <a:endParaRPr lang="en-US" dirty="0"/>
          </a:p>
          <a:p>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36</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0216193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209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E8B04    What </a:t>
            </a:r>
            <a:r>
              <a:rPr lang="en-US" dirty="0">
                <a:latin typeface="Arial Black" panose="020B0A04020102020204" pitchFamily="34" charset="0"/>
              </a:rPr>
              <a:t>is the modulation index of an FM-phone signal having a maximum carrier deviation of plus or minus 6 kHz when modulated with a </a:t>
            </a:r>
            <a:r>
              <a:rPr lang="en-US" dirty="0" smtClean="0">
                <a:latin typeface="Arial Black" panose="020B0A04020102020204" pitchFamily="34" charset="0"/>
              </a:rPr>
              <a:t>2 kHz </a:t>
            </a:r>
            <a:r>
              <a:rPr lang="en-US" dirty="0">
                <a:latin typeface="Arial Black" panose="020B0A04020102020204" pitchFamily="34" charset="0"/>
              </a:rPr>
              <a:t>modulating frequency?</a:t>
            </a:r>
          </a:p>
        </p:txBody>
      </p:sp>
      <p:sp>
        <p:nvSpPr>
          <p:cNvPr id="3" name="Subtitle 2"/>
          <p:cNvSpPr>
            <a:spLocks noGrp="1"/>
          </p:cNvSpPr>
          <p:nvPr>
            <p:ph type="subTitle" idx="1"/>
          </p:nvPr>
        </p:nvSpPr>
        <p:spPr>
          <a:xfrm>
            <a:off x="1371600" y="3048000"/>
            <a:ext cx="6400800" cy="3124200"/>
          </a:xfrm>
        </p:spPr>
        <p:txBody>
          <a:bodyPr/>
          <a:lstStyle/>
          <a:p>
            <a:r>
              <a:rPr lang="en-US" i="1" dirty="0"/>
              <a:t>A. </a:t>
            </a:r>
            <a:r>
              <a:rPr lang="en-US" i="1" dirty="0" smtClean="0"/>
              <a:t>6000</a:t>
            </a:r>
            <a:endParaRPr lang="en-US" dirty="0"/>
          </a:p>
          <a:p>
            <a:r>
              <a:rPr lang="en-US" sz="2800" b="1" i="1" dirty="0">
                <a:solidFill>
                  <a:srgbClr val="FFC000"/>
                </a:solidFill>
              </a:rPr>
              <a:t>B. 3</a:t>
            </a:r>
            <a:endParaRPr lang="en-US" sz="2800" b="1" dirty="0">
              <a:solidFill>
                <a:srgbClr val="FFC000"/>
              </a:solidFill>
            </a:endParaRPr>
          </a:p>
          <a:p>
            <a:r>
              <a:rPr lang="en-US" i="1" dirty="0"/>
              <a:t>C. 2000</a:t>
            </a:r>
            <a:endParaRPr lang="en-US" dirty="0"/>
          </a:p>
          <a:p>
            <a:r>
              <a:rPr lang="en-US" i="1" dirty="0"/>
              <a:t>D. 1/3</a:t>
            </a:r>
            <a:endParaRPr lang="en-US" dirty="0"/>
          </a:p>
          <a:p>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37</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
        <p:nvSpPr>
          <p:cNvPr id="7" name="TextBox 6"/>
          <p:cNvSpPr txBox="1"/>
          <p:nvPr/>
        </p:nvSpPr>
        <p:spPr>
          <a:xfrm>
            <a:off x="3886200" y="3810000"/>
            <a:ext cx="5257800" cy="523220"/>
          </a:xfrm>
          <a:prstGeom prst="rect">
            <a:avLst/>
          </a:prstGeom>
          <a:noFill/>
        </p:spPr>
        <p:txBody>
          <a:bodyPr wrap="square" rtlCol="0">
            <a:spAutoFit/>
          </a:bodyPr>
          <a:lstStyle/>
          <a:p>
            <a:r>
              <a:rPr lang="en-US" sz="2800" dirty="0" smtClean="0">
                <a:solidFill>
                  <a:srgbClr val="FFFF00"/>
                </a:solidFill>
              </a:rPr>
              <a:t>6000 / 2000  =  3</a:t>
            </a:r>
            <a:endParaRPr lang="en-US" sz="2800" dirty="0">
              <a:solidFill>
                <a:srgbClr val="FFFF00"/>
              </a:solidFill>
            </a:endParaRPr>
          </a:p>
        </p:txBody>
      </p:sp>
    </p:spTree>
    <p:extLst>
      <p:ext uri="{BB962C8B-B14F-4D97-AF65-F5344CB8AC3E}">
        <p14:creationId xmlns:p14="http://schemas.microsoft.com/office/powerpoint/2010/main" val="9672136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209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E8B05    What </a:t>
            </a:r>
            <a:r>
              <a:rPr lang="en-US" dirty="0">
                <a:latin typeface="Arial Black" panose="020B0A04020102020204" pitchFamily="34" charset="0"/>
              </a:rPr>
              <a:t>is the deviation ratio of an FM-phone signal having a maximum frequency swing of plus-or-minus 5 kHz when the maximum modulation frequency is 3 kHz?</a:t>
            </a:r>
          </a:p>
        </p:txBody>
      </p:sp>
      <p:sp>
        <p:nvSpPr>
          <p:cNvPr id="3" name="Subtitle 2"/>
          <p:cNvSpPr>
            <a:spLocks noGrp="1"/>
          </p:cNvSpPr>
          <p:nvPr>
            <p:ph type="subTitle" idx="1"/>
          </p:nvPr>
        </p:nvSpPr>
        <p:spPr/>
        <p:txBody>
          <a:bodyPr/>
          <a:lstStyle/>
          <a:p>
            <a:endParaRPr lang="en-US" i="1" dirty="0" smtClean="0"/>
          </a:p>
          <a:p>
            <a:r>
              <a:rPr lang="en-US" i="1" dirty="0" smtClean="0"/>
              <a:t>A</a:t>
            </a:r>
            <a:r>
              <a:rPr lang="en-US" i="1" dirty="0"/>
              <a:t>. 60</a:t>
            </a:r>
            <a:endParaRPr lang="en-US" dirty="0"/>
          </a:p>
          <a:p>
            <a:r>
              <a:rPr lang="en-US" i="1" dirty="0"/>
              <a:t>B. 0.167</a:t>
            </a:r>
            <a:endParaRPr lang="en-US" dirty="0"/>
          </a:p>
          <a:p>
            <a:r>
              <a:rPr lang="en-US" i="1" dirty="0"/>
              <a:t>C. 0.6</a:t>
            </a:r>
            <a:endParaRPr lang="en-US" dirty="0"/>
          </a:p>
          <a:p>
            <a:r>
              <a:rPr lang="en-US" i="1" dirty="0"/>
              <a:t>D. 1.67</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38</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0445726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209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E8B05    What </a:t>
            </a:r>
            <a:r>
              <a:rPr lang="en-US" dirty="0">
                <a:latin typeface="Arial Black" panose="020B0A04020102020204" pitchFamily="34" charset="0"/>
              </a:rPr>
              <a:t>is the deviation ratio of an FM-phone signal having a maximum frequency swing of plus-or-minus 5 kHz when the maximum modulation frequency is 3 kHz?</a:t>
            </a:r>
          </a:p>
        </p:txBody>
      </p:sp>
      <p:sp>
        <p:nvSpPr>
          <p:cNvPr id="3" name="Subtitle 2"/>
          <p:cNvSpPr>
            <a:spLocks noGrp="1"/>
          </p:cNvSpPr>
          <p:nvPr>
            <p:ph type="subTitle" idx="1"/>
          </p:nvPr>
        </p:nvSpPr>
        <p:spPr/>
        <p:txBody>
          <a:bodyPr/>
          <a:lstStyle/>
          <a:p>
            <a:endParaRPr lang="en-US" i="1" dirty="0" smtClean="0"/>
          </a:p>
          <a:p>
            <a:r>
              <a:rPr lang="en-US" i="1" dirty="0" smtClean="0"/>
              <a:t>A</a:t>
            </a:r>
            <a:r>
              <a:rPr lang="en-US" i="1" dirty="0"/>
              <a:t>. 60</a:t>
            </a:r>
            <a:endParaRPr lang="en-US" dirty="0"/>
          </a:p>
          <a:p>
            <a:r>
              <a:rPr lang="en-US" i="1" dirty="0"/>
              <a:t>B. 0.167</a:t>
            </a:r>
            <a:endParaRPr lang="en-US" dirty="0"/>
          </a:p>
          <a:p>
            <a:r>
              <a:rPr lang="en-US" i="1" dirty="0"/>
              <a:t>C. 0.6</a:t>
            </a:r>
            <a:endParaRPr lang="en-US" dirty="0"/>
          </a:p>
          <a:p>
            <a:r>
              <a:rPr lang="en-US" sz="2800" b="1" i="1" dirty="0">
                <a:solidFill>
                  <a:srgbClr val="FFC000"/>
                </a:solidFill>
              </a:rPr>
              <a:t>D. 1.67</a:t>
            </a:r>
            <a:endParaRPr lang="en-US" sz="2800" b="1" dirty="0">
              <a:solidFill>
                <a:srgbClr val="FFC000"/>
              </a:solidFill>
            </a:endParaRPr>
          </a:p>
        </p:txBody>
      </p:sp>
      <p:sp>
        <p:nvSpPr>
          <p:cNvPr id="4" name="Slide Number Placeholder 3"/>
          <p:cNvSpPr>
            <a:spLocks noGrp="1"/>
          </p:cNvSpPr>
          <p:nvPr>
            <p:ph type="sldNum" sz="quarter" idx="12"/>
          </p:nvPr>
        </p:nvSpPr>
        <p:spPr/>
        <p:txBody>
          <a:bodyPr/>
          <a:lstStyle/>
          <a:p>
            <a:fld id="{5A2483EB-AB9C-40AC-9AA1-C2AD9590A9DB}" type="slidenum">
              <a:rPr lang="en-US" smtClean="0"/>
              <a:t>39</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
        <p:nvSpPr>
          <p:cNvPr id="6" name="TextBox 5"/>
          <p:cNvSpPr txBox="1"/>
          <p:nvPr/>
        </p:nvSpPr>
        <p:spPr>
          <a:xfrm>
            <a:off x="5029200" y="3810000"/>
            <a:ext cx="3886200" cy="523220"/>
          </a:xfrm>
          <a:prstGeom prst="rect">
            <a:avLst/>
          </a:prstGeom>
          <a:noFill/>
        </p:spPr>
        <p:txBody>
          <a:bodyPr wrap="square" rtlCol="0">
            <a:spAutoFit/>
          </a:bodyPr>
          <a:lstStyle/>
          <a:p>
            <a:r>
              <a:rPr lang="en-US" sz="2800" dirty="0" smtClean="0">
                <a:solidFill>
                  <a:srgbClr val="FFFF00"/>
                </a:solidFill>
              </a:rPr>
              <a:t>5000 / 3000 =  1.67</a:t>
            </a:r>
            <a:endParaRPr lang="en-US" sz="2800" dirty="0">
              <a:solidFill>
                <a:srgbClr val="FFFF00"/>
              </a:solidFill>
            </a:endParaRPr>
          </a:p>
        </p:txBody>
      </p:sp>
    </p:spTree>
    <p:extLst>
      <p:ext uri="{BB962C8B-B14F-4D97-AF65-F5344CB8AC3E}">
        <p14:creationId xmlns:p14="http://schemas.microsoft.com/office/powerpoint/2010/main" val="1763961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7526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E8A01     What </a:t>
            </a:r>
            <a:r>
              <a:rPr lang="en-US" dirty="0">
                <a:latin typeface="Arial Black" panose="020B0A04020102020204" pitchFamily="34" charset="0"/>
              </a:rPr>
              <a:t>is the name of the process that shows that a square wave is made up of a sine wave plus all of its odd harmonics?</a:t>
            </a:r>
          </a:p>
        </p:txBody>
      </p:sp>
      <p:sp>
        <p:nvSpPr>
          <p:cNvPr id="3" name="Subtitle 2"/>
          <p:cNvSpPr>
            <a:spLocks noGrp="1"/>
          </p:cNvSpPr>
          <p:nvPr>
            <p:ph type="subTitle" idx="1"/>
          </p:nvPr>
        </p:nvSpPr>
        <p:spPr/>
        <p:txBody>
          <a:bodyPr/>
          <a:lstStyle/>
          <a:p>
            <a:r>
              <a:rPr lang="en-US" sz="2800" b="1" i="1" dirty="0" smtClean="0">
                <a:solidFill>
                  <a:srgbClr val="FFC000"/>
                </a:solidFill>
              </a:rPr>
              <a:t>A. Fourier analysis</a:t>
            </a:r>
          </a:p>
          <a:p>
            <a:r>
              <a:rPr lang="en-US" i="1" dirty="0" smtClean="0"/>
              <a:t>B. Vector analysis</a:t>
            </a:r>
          </a:p>
          <a:p>
            <a:r>
              <a:rPr lang="en-US" i="1" dirty="0" smtClean="0"/>
              <a:t>C. Numerical analysis</a:t>
            </a:r>
          </a:p>
          <a:p>
            <a:r>
              <a:rPr lang="en-US" i="1" dirty="0" smtClean="0"/>
              <a:t>D. Differential analysis</a:t>
            </a:r>
            <a:endParaRPr lang="en-US" i="1" dirty="0"/>
          </a:p>
        </p:txBody>
      </p:sp>
      <p:sp>
        <p:nvSpPr>
          <p:cNvPr id="4" name="Slide Number Placeholder 3"/>
          <p:cNvSpPr>
            <a:spLocks noGrp="1"/>
          </p:cNvSpPr>
          <p:nvPr>
            <p:ph type="sldNum" sz="quarter" idx="12"/>
          </p:nvPr>
        </p:nvSpPr>
        <p:spPr/>
        <p:txBody>
          <a:bodyPr/>
          <a:lstStyle/>
          <a:p>
            <a:fld id="{5A2483EB-AB9C-40AC-9AA1-C2AD9590A9DB}" type="slidenum">
              <a:rPr lang="en-US" smtClean="0"/>
              <a:t>4</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2290045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0574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E8B06    What </a:t>
            </a:r>
            <a:r>
              <a:rPr lang="en-US" dirty="0">
                <a:latin typeface="Arial Black" panose="020B0A04020102020204" pitchFamily="34" charset="0"/>
              </a:rPr>
              <a:t>is the deviation ratio of an FM-phone signal having a maximum frequency swing of plus or minus 7.5 kHz when the maximum modulation frequency is 3.5 kHz?</a:t>
            </a:r>
          </a:p>
        </p:txBody>
      </p:sp>
      <p:sp>
        <p:nvSpPr>
          <p:cNvPr id="3" name="Subtitle 2"/>
          <p:cNvSpPr>
            <a:spLocks noGrp="1"/>
          </p:cNvSpPr>
          <p:nvPr>
            <p:ph type="subTitle" idx="1"/>
          </p:nvPr>
        </p:nvSpPr>
        <p:spPr/>
        <p:txBody>
          <a:bodyPr/>
          <a:lstStyle/>
          <a:p>
            <a:endParaRPr lang="en-US" i="1" dirty="0" smtClean="0"/>
          </a:p>
          <a:p>
            <a:r>
              <a:rPr lang="en-US" i="1" dirty="0" smtClean="0"/>
              <a:t>A</a:t>
            </a:r>
            <a:r>
              <a:rPr lang="en-US" i="1" dirty="0"/>
              <a:t>. 2.14</a:t>
            </a:r>
            <a:endParaRPr lang="en-US" dirty="0"/>
          </a:p>
          <a:p>
            <a:r>
              <a:rPr lang="en-US" i="1" dirty="0"/>
              <a:t>B. 0.214</a:t>
            </a:r>
            <a:endParaRPr lang="en-US" dirty="0"/>
          </a:p>
          <a:p>
            <a:r>
              <a:rPr lang="en-US" i="1" dirty="0"/>
              <a:t>C. 0.47</a:t>
            </a:r>
            <a:endParaRPr lang="en-US" dirty="0"/>
          </a:p>
          <a:p>
            <a:r>
              <a:rPr lang="en-US" i="1" dirty="0"/>
              <a:t>D. 47</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40</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822483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0574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E8B06    What </a:t>
            </a:r>
            <a:r>
              <a:rPr lang="en-US" dirty="0">
                <a:latin typeface="Arial Black" panose="020B0A04020102020204" pitchFamily="34" charset="0"/>
              </a:rPr>
              <a:t>is the deviation ratio of an FM-phone signal having a maximum frequency swing of plus or minus 7.5 kHz when the maximum modulation frequency is 3.5 kHz?</a:t>
            </a:r>
          </a:p>
        </p:txBody>
      </p:sp>
      <p:sp>
        <p:nvSpPr>
          <p:cNvPr id="3" name="Subtitle 2"/>
          <p:cNvSpPr>
            <a:spLocks noGrp="1"/>
          </p:cNvSpPr>
          <p:nvPr>
            <p:ph type="subTitle" idx="1"/>
          </p:nvPr>
        </p:nvSpPr>
        <p:spPr/>
        <p:txBody>
          <a:bodyPr/>
          <a:lstStyle/>
          <a:p>
            <a:endParaRPr lang="en-US" sz="2800" b="1" i="1" dirty="0" smtClean="0">
              <a:solidFill>
                <a:srgbClr val="FFC000"/>
              </a:solidFill>
            </a:endParaRPr>
          </a:p>
          <a:p>
            <a:r>
              <a:rPr lang="en-US" sz="2800" b="1" i="1" dirty="0" smtClean="0">
                <a:solidFill>
                  <a:srgbClr val="FFC000"/>
                </a:solidFill>
              </a:rPr>
              <a:t>A</a:t>
            </a:r>
            <a:r>
              <a:rPr lang="en-US" sz="2800" b="1" i="1" dirty="0">
                <a:solidFill>
                  <a:srgbClr val="FFC000"/>
                </a:solidFill>
              </a:rPr>
              <a:t>. 2.14</a:t>
            </a:r>
            <a:endParaRPr lang="en-US" sz="2800" b="1" dirty="0">
              <a:solidFill>
                <a:srgbClr val="FFC000"/>
              </a:solidFill>
            </a:endParaRPr>
          </a:p>
          <a:p>
            <a:r>
              <a:rPr lang="en-US" i="1" dirty="0"/>
              <a:t>B. 0.214</a:t>
            </a:r>
            <a:endParaRPr lang="en-US" dirty="0"/>
          </a:p>
          <a:p>
            <a:r>
              <a:rPr lang="en-US" i="1" dirty="0"/>
              <a:t>C. 0.47</a:t>
            </a:r>
            <a:endParaRPr lang="en-US" dirty="0"/>
          </a:p>
          <a:p>
            <a:r>
              <a:rPr lang="en-US" i="1" dirty="0"/>
              <a:t>D. 47</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41</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
        <p:nvSpPr>
          <p:cNvPr id="6" name="TextBox 5"/>
          <p:cNvSpPr txBox="1"/>
          <p:nvPr/>
        </p:nvSpPr>
        <p:spPr>
          <a:xfrm>
            <a:off x="4343400" y="3276600"/>
            <a:ext cx="4114800" cy="523220"/>
          </a:xfrm>
          <a:prstGeom prst="rect">
            <a:avLst/>
          </a:prstGeom>
          <a:noFill/>
        </p:spPr>
        <p:txBody>
          <a:bodyPr wrap="square" rtlCol="0">
            <a:spAutoFit/>
          </a:bodyPr>
          <a:lstStyle/>
          <a:p>
            <a:r>
              <a:rPr lang="en-US" sz="2800" dirty="0" smtClean="0">
                <a:solidFill>
                  <a:srgbClr val="FFFF00"/>
                </a:solidFill>
              </a:rPr>
              <a:t>7500 / 3500  =  2.14</a:t>
            </a:r>
            <a:endParaRPr lang="en-US" sz="2800" dirty="0">
              <a:solidFill>
                <a:srgbClr val="FFFF00"/>
              </a:solidFill>
            </a:endParaRPr>
          </a:p>
        </p:txBody>
      </p:sp>
    </p:spTree>
    <p:extLst>
      <p:ext uri="{BB962C8B-B14F-4D97-AF65-F5344CB8AC3E}">
        <p14:creationId xmlns:p14="http://schemas.microsoft.com/office/powerpoint/2010/main" val="35359213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E8B07    </a:t>
            </a:r>
            <a:r>
              <a:rPr lang="en-US" dirty="0">
                <a:latin typeface="Arial Black" panose="020B0A04020102020204" pitchFamily="34" charset="0"/>
              </a:rPr>
              <a:t>Orthogonal Frequency Division Multiplexing is a technique used for which type of amateur communication</a:t>
            </a:r>
            <a:r>
              <a:rPr lang="en-US" dirty="0" smtClean="0">
                <a:latin typeface="Arial Black" panose="020B0A04020102020204" pitchFamily="34" charset="0"/>
              </a:rPr>
              <a:t>?</a:t>
            </a:r>
            <a:endParaRPr lang="en-US" dirty="0">
              <a:latin typeface="Arial Black" panose="020B0A04020102020204" pitchFamily="34" charset="0"/>
            </a:endParaRPr>
          </a:p>
        </p:txBody>
      </p:sp>
      <p:sp>
        <p:nvSpPr>
          <p:cNvPr id="3" name="Subtitle 2"/>
          <p:cNvSpPr>
            <a:spLocks noGrp="1"/>
          </p:cNvSpPr>
          <p:nvPr>
            <p:ph type="subTitle" idx="1"/>
          </p:nvPr>
        </p:nvSpPr>
        <p:spPr>
          <a:xfrm>
            <a:off x="533400" y="2133600"/>
            <a:ext cx="7924800" cy="4038600"/>
          </a:xfrm>
        </p:spPr>
        <p:txBody>
          <a:bodyPr/>
          <a:lstStyle/>
          <a:p>
            <a:endParaRPr lang="en-US" i="1" dirty="0" smtClean="0"/>
          </a:p>
          <a:p>
            <a:r>
              <a:rPr lang="en-US" i="1" dirty="0" smtClean="0"/>
              <a:t>A</a:t>
            </a:r>
            <a:r>
              <a:rPr lang="en-US" i="1" dirty="0"/>
              <a:t>. High speed digital modes</a:t>
            </a:r>
          </a:p>
          <a:p>
            <a:r>
              <a:rPr lang="en-US" i="1" dirty="0"/>
              <a:t>B. Extremely low-power contacts</a:t>
            </a:r>
          </a:p>
          <a:p>
            <a:r>
              <a:rPr lang="en-US" i="1" dirty="0"/>
              <a:t>C. EME</a:t>
            </a:r>
          </a:p>
          <a:p>
            <a:r>
              <a:rPr lang="en-US" i="1" dirty="0"/>
              <a:t>D. OFDM signals are not allowed on amateur bands</a:t>
            </a:r>
          </a:p>
        </p:txBody>
      </p:sp>
      <p:sp>
        <p:nvSpPr>
          <p:cNvPr id="4" name="Slide Number Placeholder 3"/>
          <p:cNvSpPr>
            <a:spLocks noGrp="1"/>
          </p:cNvSpPr>
          <p:nvPr>
            <p:ph type="sldNum" sz="quarter" idx="12"/>
          </p:nvPr>
        </p:nvSpPr>
        <p:spPr/>
        <p:txBody>
          <a:bodyPr/>
          <a:lstStyle/>
          <a:p>
            <a:fld id="{5A2483EB-AB9C-40AC-9AA1-C2AD9590A9DB}" type="slidenum">
              <a:rPr lang="en-US" smtClean="0"/>
              <a:t>42</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3144480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a:latin typeface="Arial Black" panose="020B0A04020102020204" pitchFamily="34" charset="0"/>
              </a:rPr>
              <a:t>E8B07    Orthogonal Frequency Division Multiplexing is a technique used for which type of amateur communication?</a:t>
            </a:r>
            <a:endParaRPr lang="en-US" dirty="0">
              <a:latin typeface="Arial Black" panose="020B0A04020102020204" pitchFamily="34" charset="0"/>
            </a:endParaRPr>
          </a:p>
        </p:txBody>
      </p:sp>
      <p:sp>
        <p:nvSpPr>
          <p:cNvPr id="3" name="Subtitle 2"/>
          <p:cNvSpPr>
            <a:spLocks noGrp="1"/>
          </p:cNvSpPr>
          <p:nvPr>
            <p:ph type="subTitle" idx="1"/>
          </p:nvPr>
        </p:nvSpPr>
        <p:spPr>
          <a:xfrm>
            <a:off x="533400" y="2133600"/>
            <a:ext cx="7924800" cy="4038600"/>
          </a:xfrm>
        </p:spPr>
        <p:txBody>
          <a:bodyPr/>
          <a:lstStyle/>
          <a:p>
            <a:endParaRPr lang="en-US" i="1" dirty="0" smtClean="0"/>
          </a:p>
          <a:p>
            <a:r>
              <a:rPr lang="en-US" sz="2800" b="1" i="1" dirty="0" smtClean="0">
                <a:solidFill>
                  <a:srgbClr val="FFC000"/>
                </a:solidFill>
              </a:rPr>
              <a:t>A</a:t>
            </a:r>
            <a:r>
              <a:rPr lang="en-US" sz="2800" b="1" i="1" dirty="0">
                <a:solidFill>
                  <a:srgbClr val="FFC000"/>
                </a:solidFill>
              </a:rPr>
              <a:t>. High speed digital modes</a:t>
            </a:r>
          </a:p>
          <a:p>
            <a:r>
              <a:rPr lang="en-US" i="1" dirty="0"/>
              <a:t>B. Extremely low-power contacts</a:t>
            </a:r>
          </a:p>
          <a:p>
            <a:r>
              <a:rPr lang="en-US" i="1" dirty="0"/>
              <a:t>C. EME</a:t>
            </a:r>
          </a:p>
          <a:p>
            <a:r>
              <a:rPr lang="en-US" i="1" dirty="0"/>
              <a:t>D. OFDM signals are not allowed on amateur bands</a:t>
            </a:r>
          </a:p>
        </p:txBody>
      </p:sp>
      <p:sp>
        <p:nvSpPr>
          <p:cNvPr id="4" name="Slide Number Placeholder 3"/>
          <p:cNvSpPr>
            <a:spLocks noGrp="1"/>
          </p:cNvSpPr>
          <p:nvPr>
            <p:ph type="sldNum" sz="quarter" idx="12"/>
          </p:nvPr>
        </p:nvSpPr>
        <p:spPr/>
        <p:txBody>
          <a:bodyPr/>
          <a:lstStyle/>
          <a:p>
            <a:fld id="{5A2483EB-AB9C-40AC-9AA1-C2AD9590A9DB}" type="slidenum">
              <a:rPr lang="en-US" smtClean="0"/>
              <a:t>43</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7792947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050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E8B08  </a:t>
            </a:r>
            <a:r>
              <a:rPr lang="en-US" dirty="0" smtClean="0">
                <a:latin typeface="Arial Black" panose="020B0A04020102020204" pitchFamily="34" charset="0"/>
              </a:rPr>
              <a:t>  </a:t>
            </a:r>
            <a:r>
              <a:rPr lang="en-US" dirty="0">
                <a:latin typeface="Arial Black" panose="020B0A04020102020204" pitchFamily="34" charset="0"/>
              </a:rPr>
              <a:t>What describes Orthogonal Frequency Division Multiplexing?</a:t>
            </a:r>
          </a:p>
        </p:txBody>
      </p:sp>
      <p:sp>
        <p:nvSpPr>
          <p:cNvPr id="3" name="Subtitle 2"/>
          <p:cNvSpPr>
            <a:spLocks noGrp="1"/>
          </p:cNvSpPr>
          <p:nvPr>
            <p:ph type="subTitle" idx="1"/>
          </p:nvPr>
        </p:nvSpPr>
        <p:spPr/>
        <p:txBody>
          <a:bodyPr>
            <a:normAutofit lnSpcReduction="10000"/>
          </a:bodyPr>
          <a:lstStyle/>
          <a:p>
            <a:r>
              <a:rPr lang="en-US" i="1" dirty="0"/>
              <a:t>A. A frequency modulation technique which uses non-harmonically related frequencies</a:t>
            </a:r>
          </a:p>
          <a:p>
            <a:r>
              <a:rPr lang="en-US" i="1" dirty="0"/>
              <a:t>B. A bandwidth compression technique using Fourier transforms</a:t>
            </a:r>
          </a:p>
          <a:p>
            <a:r>
              <a:rPr lang="en-US" i="1" dirty="0"/>
              <a:t>C. A digital mode for narrow band, slow speed transmissions</a:t>
            </a:r>
          </a:p>
          <a:p>
            <a:r>
              <a:rPr lang="en-US" i="1" dirty="0"/>
              <a:t>D. A digital modulation technique using subcarriers at frequencies chosen to avoid </a:t>
            </a:r>
            <a:r>
              <a:rPr lang="en-US" i="1" dirty="0" err="1"/>
              <a:t>intersymbol</a:t>
            </a:r>
            <a:r>
              <a:rPr lang="en-US" i="1" dirty="0"/>
              <a:t> interference</a:t>
            </a:r>
          </a:p>
        </p:txBody>
      </p:sp>
      <p:sp>
        <p:nvSpPr>
          <p:cNvPr id="4" name="Slide Number Placeholder 3"/>
          <p:cNvSpPr>
            <a:spLocks noGrp="1"/>
          </p:cNvSpPr>
          <p:nvPr>
            <p:ph type="sldNum" sz="quarter" idx="12"/>
          </p:nvPr>
        </p:nvSpPr>
        <p:spPr/>
        <p:txBody>
          <a:bodyPr/>
          <a:lstStyle/>
          <a:p>
            <a:fld id="{5A2483EB-AB9C-40AC-9AA1-C2AD9590A9DB}" type="slidenum">
              <a:rPr lang="en-US" smtClean="0"/>
              <a:t>44</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40240749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050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E8B08    What describes Orthogonal Frequency Division Multiplexing?</a:t>
            </a:r>
            <a:endParaRPr lang="en-US" dirty="0">
              <a:latin typeface="Arial Black" panose="020B0A04020102020204" pitchFamily="34" charset="0"/>
            </a:endParaRPr>
          </a:p>
        </p:txBody>
      </p:sp>
      <p:sp>
        <p:nvSpPr>
          <p:cNvPr id="3" name="Subtitle 2"/>
          <p:cNvSpPr>
            <a:spLocks noGrp="1"/>
          </p:cNvSpPr>
          <p:nvPr>
            <p:ph type="subTitle" idx="1"/>
          </p:nvPr>
        </p:nvSpPr>
        <p:spPr/>
        <p:txBody>
          <a:bodyPr>
            <a:normAutofit fontScale="92500" lnSpcReduction="10000"/>
          </a:bodyPr>
          <a:lstStyle/>
          <a:p>
            <a:r>
              <a:rPr lang="en-US" i="1" dirty="0"/>
              <a:t>A. A frequency modulation technique which uses non-harmonically related frequencies</a:t>
            </a:r>
          </a:p>
          <a:p>
            <a:r>
              <a:rPr lang="en-US" i="1" dirty="0"/>
              <a:t>B. A bandwidth compression technique using Fourier transforms</a:t>
            </a:r>
          </a:p>
          <a:p>
            <a:r>
              <a:rPr lang="en-US" i="1" dirty="0"/>
              <a:t>C. A digital mode for narrow band, slow speed transmissions</a:t>
            </a:r>
          </a:p>
          <a:p>
            <a:r>
              <a:rPr lang="en-US" sz="2800" b="1" i="1" dirty="0">
                <a:solidFill>
                  <a:srgbClr val="FFC000"/>
                </a:solidFill>
              </a:rPr>
              <a:t>D. A digital modulation technique using subcarriers at frequencies chosen to avoid </a:t>
            </a:r>
            <a:r>
              <a:rPr lang="en-US" sz="2800" b="1" i="1" dirty="0" err="1">
                <a:solidFill>
                  <a:srgbClr val="FFC000"/>
                </a:solidFill>
              </a:rPr>
              <a:t>intersymbol</a:t>
            </a:r>
            <a:r>
              <a:rPr lang="en-US" sz="2800" b="1" i="1" dirty="0">
                <a:solidFill>
                  <a:srgbClr val="FFC000"/>
                </a:solidFill>
              </a:rPr>
              <a:t> interference</a:t>
            </a:r>
          </a:p>
        </p:txBody>
      </p:sp>
      <p:sp>
        <p:nvSpPr>
          <p:cNvPr id="4" name="Slide Number Placeholder 3"/>
          <p:cNvSpPr>
            <a:spLocks noGrp="1"/>
          </p:cNvSpPr>
          <p:nvPr>
            <p:ph type="sldNum" sz="quarter" idx="12"/>
          </p:nvPr>
        </p:nvSpPr>
        <p:spPr/>
        <p:txBody>
          <a:bodyPr/>
          <a:lstStyle/>
          <a:p>
            <a:fld id="{5A2483EB-AB9C-40AC-9AA1-C2AD9590A9DB}" type="slidenum">
              <a:rPr lang="en-US" smtClean="0"/>
              <a:t>45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4367165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E8B09  </a:t>
            </a:r>
            <a:r>
              <a:rPr lang="en-US" dirty="0" smtClean="0">
                <a:latin typeface="Arial Black" panose="020B0A04020102020204" pitchFamily="34" charset="0"/>
              </a:rPr>
              <a:t>  What </a:t>
            </a:r>
            <a:r>
              <a:rPr lang="en-US" dirty="0">
                <a:latin typeface="Arial Black" panose="020B0A04020102020204" pitchFamily="34" charset="0"/>
              </a:rPr>
              <a:t>is meant by deviation ratio?</a:t>
            </a:r>
          </a:p>
        </p:txBody>
      </p:sp>
      <p:sp>
        <p:nvSpPr>
          <p:cNvPr id="3" name="Subtitle 2"/>
          <p:cNvSpPr>
            <a:spLocks noGrp="1"/>
          </p:cNvSpPr>
          <p:nvPr>
            <p:ph type="subTitle" idx="1"/>
          </p:nvPr>
        </p:nvSpPr>
        <p:spPr>
          <a:xfrm>
            <a:off x="685800" y="1676400"/>
            <a:ext cx="7772400" cy="4495800"/>
          </a:xfrm>
        </p:spPr>
        <p:txBody>
          <a:bodyPr>
            <a:normAutofit/>
          </a:bodyPr>
          <a:lstStyle/>
          <a:p>
            <a:r>
              <a:rPr lang="en-US" i="1" dirty="0"/>
              <a:t>A. The ratio of the audio modulating frequency to the center carrier frequency</a:t>
            </a:r>
            <a:endParaRPr lang="en-US" dirty="0"/>
          </a:p>
          <a:p>
            <a:r>
              <a:rPr lang="en-US" i="1" dirty="0"/>
              <a:t>B. The ratio of the maximum carrier frequency deviation to the highest audio modulating frequency</a:t>
            </a:r>
            <a:endParaRPr lang="en-US" dirty="0"/>
          </a:p>
          <a:p>
            <a:r>
              <a:rPr lang="en-US" i="1" dirty="0"/>
              <a:t>C. The ratio of the carrier center frequency to the audio modulating frequency</a:t>
            </a:r>
            <a:endParaRPr lang="en-US" dirty="0"/>
          </a:p>
          <a:p>
            <a:r>
              <a:rPr lang="en-US" i="1" dirty="0"/>
              <a:t>D. The ratio of the highest audio modulating frequency to the average audio modulating frequency</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46</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5244699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E8B09  </a:t>
            </a:r>
            <a:r>
              <a:rPr lang="en-US" dirty="0" smtClean="0">
                <a:latin typeface="Arial Black" panose="020B0A04020102020204" pitchFamily="34" charset="0"/>
              </a:rPr>
              <a:t>  What </a:t>
            </a:r>
            <a:r>
              <a:rPr lang="en-US" dirty="0">
                <a:latin typeface="Arial Black" panose="020B0A04020102020204" pitchFamily="34" charset="0"/>
              </a:rPr>
              <a:t>is meant by deviation ratio?</a:t>
            </a:r>
          </a:p>
        </p:txBody>
      </p:sp>
      <p:sp>
        <p:nvSpPr>
          <p:cNvPr id="3" name="Subtitle 2"/>
          <p:cNvSpPr>
            <a:spLocks noGrp="1"/>
          </p:cNvSpPr>
          <p:nvPr>
            <p:ph type="subTitle" idx="1"/>
          </p:nvPr>
        </p:nvSpPr>
        <p:spPr>
          <a:xfrm>
            <a:off x="685800" y="1676400"/>
            <a:ext cx="7772400" cy="4495800"/>
          </a:xfrm>
        </p:spPr>
        <p:txBody>
          <a:bodyPr>
            <a:normAutofit/>
          </a:bodyPr>
          <a:lstStyle/>
          <a:p>
            <a:r>
              <a:rPr lang="en-US" i="1" dirty="0"/>
              <a:t>A. The ratio of the audio modulating frequency to the center carrier frequency</a:t>
            </a:r>
            <a:endParaRPr lang="en-US" dirty="0"/>
          </a:p>
          <a:p>
            <a:r>
              <a:rPr lang="en-US" sz="2800" b="1" i="1" dirty="0">
                <a:solidFill>
                  <a:srgbClr val="FFC000"/>
                </a:solidFill>
              </a:rPr>
              <a:t>B. The ratio of the maximum carrier frequency deviation to the highest audio modulating frequency</a:t>
            </a:r>
            <a:endParaRPr lang="en-US" sz="2800" b="1" dirty="0">
              <a:solidFill>
                <a:srgbClr val="FFC000"/>
              </a:solidFill>
            </a:endParaRPr>
          </a:p>
          <a:p>
            <a:r>
              <a:rPr lang="en-US" i="1" dirty="0"/>
              <a:t>C. The ratio of the carrier center frequency to the audio modulating frequency</a:t>
            </a:r>
            <a:endParaRPr lang="en-US" dirty="0"/>
          </a:p>
          <a:p>
            <a:r>
              <a:rPr lang="en-US" i="1" dirty="0"/>
              <a:t>D. The ratio of the highest audio modulating frequency to the average audio modulating frequency</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47</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6088947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E8B10    What describes </a:t>
            </a:r>
            <a:r>
              <a:rPr lang="en-US" dirty="0">
                <a:latin typeface="Arial Black" panose="020B0A04020102020204" pitchFamily="34" charset="0"/>
              </a:rPr>
              <a:t>frequency division multiplexing?</a:t>
            </a:r>
          </a:p>
        </p:txBody>
      </p:sp>
      <p:sp>
        <p:nvSpPr>
          <p:cNvPr id="3" name="Subtitle 2"/>
          <p:cNvSpPr>
            <a:spLocks noGrp="1"/>
          </p:cNvSpPr>
          <p:nvPr>
            <p:ph type="subTitle" idx="1"/>
          </p:nvPr>
        </p:nvSpPr>
        <p:spPr>
          <a:xfrm>
            <a:off x="609600" y="1981200"/>
            <a:ext cx="8001000" cy="4191000"/>
          </a:xfrm>
        </p:spPr>
        <p:txBody>
          <a:bodyPr>
            <a:normAutofit/>
          </a:bodyPr>
          <a:lstStyle/>
          <a:p>
            <a:r>
              <a:rPr lang="en-US" i="1" dirty="0"/>
              <a:t>A. The transmitted signal jumps from band to band at a predetermined rate</a:t>
            </a:r>
            <a:endParaRPr lang="en-US" dirty="0"/>
          </a:p>
          <a:p>
            <a:r>
              <a:rPr lang="en-US" i="1" dirty="0"/>
              <a:t>B. Two or more information streams are merged into a b</a:t>
            </a:r>
            <a:r>
              <a:rPr lang="en-US" i="1" dirty="0" smtClean="0"/>
              <a:t>aseband, which </a:t>
            </a:r>
            <a:r>
              <a:rPr lang="en-US" i="1" dirty="0"/>
              <a:t>then modulates the transmitter</a:t>
            </a:r>
            <a:endParaRPr lang="en-US" dirty="0"/>
          </a:p>
          <a:p>
            <a:r>
              <a:rPr lang="en-US" i="1" dirty="0"/>
              <a:t>C. The transmitted signal is divided into packets of information</a:t>
            </a:r>
            <a:endParaRPr lang="en-US" dirty="0"/>
          </a:p>
          <a:p>
            <a:r>
              <a:rPr lang="en-US" i="1" dirty="0"/>
              <a:t>D. Two or more information streams are merged into a digital combiner, which then pulse position modulates the transmitter</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48</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2831043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E8B10    What describes frequency division multiplexing?</a:t>
            </a:r>
            <a:endParaRPr lang="en-US" dirty="0"/>
          </a:p>
        </p:txBody>
      </p:sp>
      <p:sp>
        <p:nvSpPr>
          <p:cNvPr id="3" name="Subtitle 2"/>
          <p:cNvSpPr>
            <a:spLocks noGrp="1"/>
          </p:cNvSpPr>
          <p:nvPr>
            <p:ph type="subTitle" idx="1"/>
          </p:nvPr>
        </p:nvSpPr>
        <p:spPr>
          <a:xfrm>
            <a:off x="609600" y="1981200"/>
            <a:ext cx="8001000" cy="4191000"/>
          </a:xfrm>
        </p:spPr>
        <p:txBody>
          <a:bodyPr>
            <a:normAutofit/>
          </a:bodyPr>
          <a:lstStyle/>
          <a:p>
            <a:r>
              <a:rPr lang="en-US" i="1" dirty="0"/>
              <a:t>A. The transmitted signal jumps from band to band at a predetermined rate</a:t>
            </a:r>
            <a:endParaRPr lang="en-US" dirty="0"/>
          </a:p>
          <a:p>
            <a:r>
              <a:rPr lang="en-US" sz="2800" b="1" i="1" dirty="0">
                <a:solidFill>
                  <a:srgbClr val="FFC000"/>
                </a:solidFill>
              </a:rPr>
              <a:t>B. Two or more information streams are merged into a </a:t>
            </a:r>
            <a:r>
              <a:rPr lang="en-US" sz="2800" b="1" i="1" dirty="0" smtClean="0">
                <a:solidFill>
                  <a:srgbClr val="FFC000"/>
                </a:solidFill>
              </a:rPr>
              <a:t>baseband, which </a:t>
            </a:r>
            <a:r>
              <a:rPr lang="en-US" sz="2800" b="1" i="1" dirty="0">
                <a:solidFill>
                  <a:srgbClr val="FFC000"/>
                </a:solidFill>
              </a:rPr>
              <a:t>then modulates the transmitter</a:t>
            </a:r>
            <a:endParaRPr lang="en-US" sz="2800" b="1" dirty="0">
              <a:solidFill>
                <a:srgbClr val="FFC000"/>
              </a:solidFill>
            </a:endParaRPr>
          </a:p>
          <a:p>
            <a:r>
              <a:rPr lang="en-US" i="1" dirty="0"/>
              <a:t>C. The transmitted signal is divided into packets of information</a:t>
            </a:r>
            <a:endParaRPr lang="en-US" dirty="0"/>
          </a:p>
          <a:p>
            <a:r>
              <a:rPr lang="en-US" i="1" dirty="0"/>
              <a:t>D. Two or more information streams are merged into a digital combiner, which then pulse position modulates the transmitter</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49</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697249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8153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E8A02  </a:t>
            </a:r>
            <a:r>
              <a:rPr lang="en-US" dirty="0" smtClean="0">
                <a:latin typeface="Arial Black" panose="020B0A04020102020204" pitchFamily="34" charset="0"/>
              </a:rPr>
              <a:t>  What </a:t>
            </a:r>
            <a:r>
              <a:rPr lang="en-US" dirty="0">
                <a:latin typeface="Arial Black" panose="020B0A04020102020204" pitchFamily="34" charset="0"/>
              </a:rPr>
              <a:t>type of wave has a rise time significantly faster than its fall time (or vice versa)?</a:t>
            </a:r>
          </a:p>
        </p:txBody>
      </p:sp>
      <p:sp>
        <p:nvSpPr>
          <p:cNvPr id="3" name="Subtitle 2"/>
          <p:cNvSpPr>
            <a:spLocks noGrp="1"/>
          </p:cNvSpPr>
          <p:nvPr>
            <p:ph type="subTitle" idx="1"/>
          </p:nvPr>
        </p:nvSpPr>
        <p:spPr/>
        <p:txBody>
          <a:bodyPr/>
          <a:lstStyle/>
          <a:p>
            <a:r>
              <a:rPr lang="en-US" i="1" dirty="0"/>
              <a:t>A. A cosine wave</a:t>
            </a:r>
            <a:endParaRPr lang="en-US" dirty="0"/>
          </a:p>
          <a:p>
            <a:r>
              <a:rPr lang="en-US" i="1" dirty="0"/>
              <a:t>B. A square wave</a:t>
            </a:r>
            <a:endParaRPr lang="en-US" dirty="0"/>
          </a:p>
          <a:p>
            <a:r>
              <a:rPr lang="en-US" i="1" dirty="0"/>
              <a:t>C. A </a:t>
            </a:r>
            <a:r>
              <a:rPr lang="en-US" i="1" dirty="0" err="1"/>
              <a:t>sawtooth</a:t>
            </a:r>
            <a:r>
              <a:rPr lang="en-US" i="1" dirty="0"/>
              <a:t> wave</a:t>
            </a:r>
            <a:endParaRPr lang="en-US" dirty="0"/>
          </a:p>
          <a:p>
            <a:r>
              <a:rPr lang="en-US" i="1" dirty="0"/>
              <a:t>D. A sine wave</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6336670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E8B11    What </a:t>
            </a:r>
            <a:r>
              <a:rPr lang="en-US" dirty="0">
                <a:latin typeface="Arial Black" panose="020B0A04020102020204" pitchFamily="34" charset="0"/>
              </a:rPr>
              <a:t>is digital time division multiplexing?</a:t>
            </a:r>
          </a:p>
        </p:txBody>
      </p:sp>
      <p:sp>
        <p:nvSpPr>
          <p:cNvPr id="3" name="Subtitle 2"/>
          <p:cNvSpPr>
            <a:spLocks noGrp="1"/>
          </p:cNvSpPr>
          <p:nvPr>
            <p:ph type="subTitle" idx="1"/>
          </p:nvPr>
        </p:nvSpPr>
        <p:spPr>
          <a:xfrm>
            <a:off x="685800" y="1981200"/>
            <a:ext cx="8001000" cy="4191000"/>
          </a:xfrm>
        </p:spPr>
        <p:txBody>
          <a:bodyPr>
            <a:normAutofit/>
          </a:bodyPr>
          <a:lstStyle/>
          <a:p>
            <a:r>
              <a:rPr lang="en-US" i="1" dirty="0"/>
              <a:t>A. Two or more data streams are assigned to discrete sub-carriers on an FM transmitter</a:t>
            </a:r>
            <a:endParaRPr lang="en-US" dirty="0"/>
          </a:p>
          <a:p>
            <a:r>
              <a:rPr lang="en-US" i="1" dirty="0"/>
              <a:t>B. Two or more signals are arranged to share discrete time slots of a data transmission</a:t>
            </a:r>
            <a:endParaRPr lang="en-US" dirty="0"/>
          </a:p>
          <a:p>
            <a:r>
              <a:rPr lang="en-US" i="1" dirty="0"/>
              <a:t>C. Two or more data streams share the same channel by transmitting time of transmission as the sub-carrier </a:t>
            </a:r>
            <a:endParaRPr lang="en-US" dirty="0"/>
          </a:p>
          <a:p>
            <a:r>
              <a:rPr lang="en-US" i="1" dirty="0"/>
              <a:t>D. Two or more signals are quadrature modulated to increase bandwidth efficiency</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50</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4528800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E8B11    What </a:t>
            </a:r>
            <a:r>
              <a:rPr lang="en-US" dirty="0">
                <a:latin typeface="Arial Black" panose="020B0A04020102020204" pitchFamily="34" charset="0"/>
              </a:rPr>
              <a:t>is digital time division multiplexing?</a:t>
            </a:r>
          </a:p>
        </p:txBody>
      </p:sp>
      <p:sp>
        <p:nvSpPr>
          <p:cNvPr id="3" name="Subtitle 2"/>
          <p:cNvSpPr>
            <a:spLocks noGrp="1"/>
          </p:cNvSpPr>
          <p:nvPr>
            <p:ph type="subTitle" idx="1"/>
          </p:nvPr>
        </p:nvSpPr>
        <p:spPr>
          <a:xfrm>
            <a:off x="685800" y="1981200"/>
            <a:ext cx="8001000" cy="4191000"/>
          </a:xfrm>
        </p:spPr>
        <p:txBody>
          <a:bodyPr>
            <a:normAutofit/>
          </a:bodyPr>
          <a:lstStyle/>
          <a:p>
            <a:r>
              <a:rPr lang="en-US" i="1" dirty="0"/>
              <a:t>A. Two or more data streams are assigned to discrete sub-carriers on an FM transmitter</a:t>
            </a:r>
            <a:endParaRPr lang="en-US" dirty="0"/>
          </a:p>
          <a:p>
            <a:r>
              <a:rPr lang="en-US" sz="2800" b="1" i="1" dirty="0">
                <a:solidFill>
                  <a:srgbClr val="FFC000"/>
                </a:solidFill>
              </a:rPr>
              <a:t>B. Two or more signals are arranged to share discrete time slots of a data transmission</a:t>
            </a:r>
            <a:endParaRPr lang="en-US" sz="2800" b="1" dirty="0">
              <a:solidFill>
                <a:srgbClr val="FFC000"/>
              </a:solidFill>
            </a:endParaRPr>
          </a:p>
          <a:p>
            <a:r>
              <a:rPr lang="en-US" i="1" dirty="0"/>
              <a:t>C. Two or more data streams share the same channel by transmitting time of transmission as the sub-carrier </a:t>
            </a:r>
            <a:endParaRPr lang="en-US" dirty="0"/>
          </a:p>
          <a:p>
            <a:r>
              <a:rPr lang="en-US" i="1" dirty="0"/>
              <a:t>D. Two or more signals are quadrature modulated to increase bandwidth efficiency</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51</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5331448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Black" panose="020B0A04020102020204" pitchFamily="34" charset="0"/>
              </a:rPr>
              <a:t>E8C Digital signals</a:t>
            </a:r>
          </a:p>
        </p:txBody>
      </p:sp>
      <p:sp>
        <p:nvSpPr>
          <p:cNvPr id="3" name="Subtitle 2"/>
          <p:cNvSpPr>
            <a:spLocks noGrp="1"/>
          </p:cNvSpPr>
          <p:nvPr>
            <p:ph type="subTitle" idx="1"/>
          </p:nvPr>
        </p:nvSpPr>
        <p:spPr/>
        <p:txBody>
          <a:bodyPr/>
          <a:lstStyle/>
          <a:p>
            <a:pPr algn="ctr"/>
            <a:r>
              <a:rPr lang="en-US" dirty="0"/>
              <a:t>digital </a:t>
            </a:r>
            <a:r>
              <a:rPr lang="en-US" dirty="0" smtClean="0"/>
              <a:t>communication </a:t>
            </a:r>
            <a:r>
              <a:rPr lang="en-US" dirty="0"/>
              <a:t>modes; </a:t>
            </a:r>
            <a:r>
              <a:rPr lang="en-US" dirty="0" smtClean="0"/>
              <a:t>information </a:t>
            </a:r>
            <a:r>
              <a:rPr lang="en-US" dirty="0"/>
              <a:t>rate </a:t>
            </a:r>
            <a:r>
              <a:rPr lang="en-US" dirty="0" smtClean="0"/>
              <a:t>vs </a:t>
            </a:r>
            <a:r>
              <a:rPr lang="en-US" dirty="0"/>
              <a:t>bandwidth; </a:t>
            </a:r>
            <a:r>
              <a:rPr lang="en-US" dirty="0" smtClean="0"/>
              <a:t>error correction</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52</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9872653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E8C01    How </a:t>
            </a:r>
            <a:r>
              <a:rPr dirty="0">
                <a:latin typeface="Arial Black" panose="020B0A04020102020204" pitchFamily="34" charset="0"/>
              </a:rPr>
              <a:t>is Forward Error Correction implemented?</a:t>
            </a:r>
          </a:p>
        </p:txBody>
      </p:sp>
      <p:sp>
        <p:nvSpPr>
          <p:cNvPr id="136195" name="Subtitle 2"/>
          <p:cNvSpPr>
            <a:spLocks noGrp="1"/>
          </p:cNvSpPr>
          <p:nvPr>
            <p:ph type="subTitle" idx="1"/>
          </p:nvPr>
        </p:nvSpPr>
        <p:spPr>
          <a:xfrm>
            <a:off x="990600" y="1676400"/>
            <a:ext cx="7315200" cy="4495800"/>
          </a:xfrm>
        </p:spPr>
        <p:txBody>
          <a:bodyPr/>
          <a:lstStyle/>
          <a:p>
            <a:r>
              <a:rPr altLang="en-US" i="1" smtClean="0">
                <a:solidFill>
                  <a:srgbClr val="0D0D0D"/>
                </a:solidFill>
              </a:rPr>
              <a:t>A. By the receiving station repeating each block of three data characters</a:t>
            </a:r>
            <a:endParaRPr altLang="en-US" smtClean="0">
              <a:solidFill>
                <a:srgbClr val="0D0D0D"/>
              </a:solidFill>
            </a:endParaRPr>
          </a:p>
          <a:p>
            <a:r>
              <a:rPr altLang="en-US" i="1" smtClean="0">
                <a:solidFill>
                  <a:srgbClr val="0D0D0D"/>
                </a:solidFill>
              </a:rPr>
              <a:t>B. By transmitting a special algorithm to the receiving station along with the data characters</a:t>
            </a:r>
            <a:endParaRPr altLang="en-US" smtClean="0">
              <a:solidFill>
                <a:srgbClr val="0D0D0D"/>
              </a:solidFill>
            </a:endParaRPr>
          </a:p>
          <a:p>
            <a:r>
              <a:rPr altLang="en-US" i="1" smtClean="0">
                <a:solidFill>
                  <a:srgbClr val="0D0D0D"/>
                </a:solidFill>
              </a:rPr>
              <a:t>C. By transmitting extra data that may be used to detect and correct transmission errors</a:t>
            </a:r>
            <a:endParaRPr altLang="en-US" smtClean="0">
              <a:solidFill>
                <a:srgbClr val="0D0D0D"/>
              </a:solidFill>
            </a:endParaRPr>
          </a:p>
          <a:p>
            <a:r>
              <a:rPr altLang="en-US" i="1" smtClean="0">
                <a:solidFill>
                  <a:srgbClr val="0D0D0D"/>
                </a:solidFill>
              </a:rPr>
              <a:t>D. By varying the frequency shift of the transmitted signal according to a predefined algorithm</a:t>
            </a:r>
            <a:endParaRPr altLang="en-US" smtClean="0">
              <a:solidFill>
                <a:srgbClr val="0D0D0D"/>
              </a:solidFill>
            </a:endParaRPr>
          </a:p>
        </p:txBody>
      </p:sp>
      <p:sp>
        <p:nvSpPr>
          <p:cNvPr id="4" name="Slide Number Placeholder 3"/>
          <p:cNvSpPr>
            <a:spLocks noGrp="1"/>
          </p:cNvSpPr>
          <p:nvPr>
            <p:ph type="sldNum" sz="quarter" idx="12"/>
          </p:nvPr>
        </p:nvSpPr>
        <p:spPr/>
        <p:txBody>
          <a:bodyPr/>
          <a:lstStyle/>
          <a:p>
            <a:pPr>
              <a:defRPr/>
            </a:pPr>
            <a:fld id="{9B7BC9B5-3E67-4631-BE12-D996773DE339}" type="slidenum">
              <a:rPr lang="en-US"/>
              <a:pPr>
                <a:defRPr/>
              </a:pPr>
              <a:t>53</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Operating Procedures</a:t>
            </a:r>
          </a:p>
        </p:txBody>
      </p:sp>
    </p:spTree>
    <p:extLst>
      <p:ext uri="{BB962C8B-B14F-4D97-AF65-F5344CB8AC3E}">
        <p14:creationId xmlns:p14="http://schemas.microsoft.com/office/powerpoint/2010/main" val="15793973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E8C01    How </a:t>
            </a:r>
            <a:r>
              <a:rPr dirty="0">
                <a:latin typeface="Arial Black" panose="020B0A04020102020204" pitchFamily="34" charset="0"/>
              </a:rPr>
              <a:t>is Forward Error Correction implemented?</a:t>
            </a:r>
          </a:p>
        </p:txBody>
      </p:sp>
      <p:sp>
        <p:nvSpPr>
          <p:cNvPr id="136195" name="Subtitle 2"/>
          <p:cNvSpPr>
            <a:spLocks noGrp="1"/>
          </p:cNvSpPr>
          <p:nvPr>
            <p:ph type="subTitle" idx="1"/>
          </p:nvPr>
        </p:nvSpPr>
        <p:spPr>
          <a:xfrm>
            <a:off x="990600" y="1676400"/>
            <a:ext cx="7315200" cy="4495800"/>
          </a:xfrm>
        </p:spPr>
        <p:txBody>
          <a:bodyPr/>
          <a:lstStyle/>
          <a:p>
            <a:r>
              <a:rPr altLang="en-US" i="1" dirty="0" smtClean="0">
                <a:solidFill>
                  <a:srgbClr val="0D0D0D"/>
                </a:solidFill>
              </a:rPr>
              <a:t>A. By the receiving station repeating each block of three data characters</a:t>
            </a:r>
            <a:endParaRPr altLang="en-US" dirty="0" smtClean="0">
              <a:solidFill>
                <a:srgbClr val="0D0D0D"/>
              </a:solidFill>
            </a:endParaRPr>
          </a:p>
          <a:p>
            <a:r>
              <a:rPr altLang="en-US" i="1" dirty="0" smtClean="0">
                <a:solidFill>
                  <a:srgbClr val="0D0D0D"/>
                </a:solidFill>
              </a:rPr>
              <a:t>B. By transmitting a special algorithm to the receiving station along with the data characters</a:t>
            </a:r>
            <a:endParaRPr altLang="en-US" dirty="0" smtClean="0">
              <a:solidFill>
                <a:srgbClr val="0D0D0D"/>
              </a:solidFill>
            </a:endParaRPr>
          </a:p>
          <a:p>
            <a:r>
              <a:rPr altLang="en-US" sz="2800" b="1" i="1" dirty="0" smtClean="0">
                <a:solidFill>
                  <a:srgbClr val="FFC000"/>
                </a:solidFill>
              </a:rPr>
              <a:t>C. By transmitting extra data that may be used to detect and correct transmission errors</a:t>
            </a:r>
            <a:endParaRPr altLang="en-US" sz="2800" b="1" dirty="0" smtClean="0">
              <a:solidFill>
                <a:srgbClr val="FFC000"/>
              </a:solidFill>
            </a:endParaRPr>
          </a:p>
          <a:p>
            <a:r>
              <a:rPr altLang="en-US" i="1" dirty="0" smtClean="0">
                <a:solidFill>
                  <a:srgbClr val="0D0D0D"/>
                </a:solidFill>
              </a:rPr>
              <a:t>D. By varying the frequency shift of the transmitted signal according to a predefined algorithm</a:t>
            </a:r>
            <a:endParaRPr altLang="en-US" dirty="0" smtClean="0">
              <a:solidFill>
                <a:srgbClr val="0D0D0D"/>
              </a:solidFill>
            </a:endParaRPr>
          </a:p>
        </p:txBody>
      </p:sp>
      <p:sp>
        <p:nvSpPr>
          <p:cNvPr id="4" name="Slide Number Placeholder 3"/>
          <p:cNvSpPr>
            <a:spLocks noGrp="1"/>
          </p:cNvSpPr>
          <p:nvPr>
            <p:ph type="sldNum" sz="quarter" idx="12"/>
          </p:nvPr>
        </p:nvSpPr>
        <p:spPr/>
        <p:txBody>
          <a:bodyPr/>
          <a:lstStyle/>
          <a:p>
            <a:pPr>
              <a:defRPr/>
            </a:pPr>
            <a:fld id="{9B7BC9B5-3E67-4631-BE12-D996773DE339}" type="slidenum">
              <a:rPr lang="en-US"/>
              <a:pPr>
                <a:defRPr/>
              </a:pPr>
              <a:t>54</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Operating Procedures</a:t>
            </a:r>
          </a:p>
        </p:txBody>
      </p:sp>
    </p:spTree>
    <p:extLst>
      <p:ext uri="{BB962C8B-B14F-4D97-AF65-F5344CB8AC3E}">
        <p14:creationId xmlns:p14="http://schemas.microsoft.com/office/powerpoint/2010/main" val="11320830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de-DE" dirty="0">
                <a:latin typeface="Arial Black" panose="020B0A04020102020204" pitchFamily="34" charset="0"/>
              </a:rPr>
              <a:t> </a:t>
            </a: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E8C02    </a:t>
            </a:r>
            <a:r>
              <a:rPr lang="en-US" dirty="0">
                <a:latin typeface="Arial Black" panose="020B0A04020102020204" pitchFamily="34" charset="0"/>
              </a:rPr>
              <a:t>What is the definition of symbol rate in a digital transmission?</a:t>
            </a:r>
          </a:p>
        </p:txBody>
      </p:sp>
      <p:sp>
        <p:nvSpPr>
          <p:cNvPr id="3" name="Subtitle 2"/>
          <p:cNvSpPr>
            <a:spLocks noGrp="1"/>
          </p:cNvSpPr>
          <p:nvPr>
            <p:ph type="subTitle" idx="1"/>
          </p:nvPr>
        </p:nvSpPr>
        <p:spPr>
          <a:xfrm>
            <a:off x="533400" y="2133600"/>
            <a:ext cx="7772400" cy="4114800"/>
          </a:xfrm>
        </p:spPr>
        <p:txBody>
          <a:bodyPr>
            <a:normAutofit/>
          </a:bodyPr>
          <a:lstStyle/>
          <a:p>
            <a:r>
              <a:rPr lang="en-US" i="1" dirty="0"/>
              <a:t>A. The number of control characters in a message packet</a:t>
            </a:r>
          </a:p>
          <a:p>
            <a:r>
              <a:rPr lang="en-US" i="1" dirty="0"/>
              <a:t>B. The duration of each bit in a message sent over the air</a:t>
            </a:r>
          </a:p>
          <a:p>
            <a:r>
              <a:rPr lang="en-US" i="1" dirty="0"/>
              <a:t>C. The rate at which the waveform of a transmitted signal changes to convey information</a:t>
            </a:r>
          </a:p>
          <a:p>
            <a:r>
              <a:rPr lang="en-US" i="1" dirty="0"/>
              <a:t>D. The number of characters carried per second by the station-to-station link </a:t>
            </a:r>
          </a:p>
        </p:txBody>
      </p:sp>
      <p:sp>
        <p:nvSpPr>
          <p:cNvPr id="4" name="Slide Number Placeholder 3"/>
          <p:cNvSpPr>
            <a:spLocks noGrp="1"/>
          </p:cNvSpPr>
          <p:nvPr>
            <p:ph type="sldNum" sz="quarter" idx="12"/>
          </p:nvPr>
        </p:nvSpPr>
        <p:spPr/>
        <p:txBody>
          <a:bodyPr/>
          <a:lstStyle/>
          <a:p>
            <a:fld id="{5A2483EB-AB9C-40AC-9AA1-C2AD9590A9DB}" type="slidenum">
              <a:rPr lang="en-US" smtClean="0"/>
              <a:t>55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5486371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de-DE" dirty="0">
                <a:latin typeface="Arial Black" panose="020B0A04020102020204" pitchFamily="34" charset="0"/>
              </a:rPr>
              <a:t> </a:t>
            </a:r>
            <a:r>
              <a:rPr lang="en-US" dirty="0">
                <a:latin typeface="Arial Black" panose="020B0A04020102020204" pitchFamily="34" charset="0"/>
              </a:rPr>
              <a:t/>
            </a:r>
            <a:br>
              <a:rPr lang="en-US" dirty="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a:latin typeface="Arial Black" panose="020B0A04020102020204" pitchFamily="34" charset="0"/>
              </a:rPr>
              <a:t>E8C02    What is the definition of symbol rate in a digital transmission?</a:t>
            </a:r>
            <a:endParaRPr lang="en-US" dirty="0">
              <a:latin typeface="Arial Black" panose="020B0A04020102020204" pitchFamily="34" charset="0"/>
            </a:endParaRPr>
          </a:p>
        </p:txBody>
      </p:sp>
      <p:sp>
        <p:nvSpPr>
          <p:cNvPr id="3" name="Subtitle 2"/>
          <p:cNvSpPr>
            <a:spLocks noGrp="1"/>
          </p:cNvSpPr>
          <p:nvPr>
            <p:ph type="subTitle" idx="1"/>
          </p:nvPr>
        </p:nvSpPr>
        <p:spPr>
          <a:xfrm>
            <a:off x="762000" y="2057400"/>
            <a:ext cx="7772400" cy="4114800"/>
          </a:xfrm>
        </p:spPr>
        <p:txBody>
          <a:bodyPr>
            <a:normAutofit/>
          </a:bodyPr>
          <a:lstStyle/>
          <a:p>
            <a:r>
              <a:rPr lang="en-US" i="1" dirty="0"/>
              <a:t>A. The number of control characters in a message packet</a:t>
            </a:r>
          </a:p>
          <a:p>
            <a:r>
              <a:rPr lang="en-US" i="1" dirty="0"/>
              <a:t>B. The duration of each bit in a message sent over the air</a:t>
            </a:r>
          </a:p>
          <a:p>
            <a:r>
              <a:rPr lang="en-US" sz="2800" b="1" i="1" dirty="0">
                <a:solidFill>
                  <a:srgbClr val="FFC000"/>
                </a:solidFill>
              </a:rPr>
              <a:t>C. The rate at which the waveform of a transmitted signal changes to convey information</a:t>
            </a:r>
          </a:p>
          <a:p>
            <a:r>
              <a:rPr lang="en-US" i="1" dirty="0"/>
              <a:t>D. The number of characters carried per second by the station-to-station link </a:t>
            </a:r>
          </a:p>
        </p:txBody>
      </p:sp>
      <p:sp>
        <p:nvSpPr>
          <p:cNvPr id="4" name="Slide Number Placeholder 3"/>
          <p:cNvSpPr>
            <a:spLocks noGrp="1"/>
          </p:cNvSpPr>
          <p:nvPr>
            <p:ph type="sldNum" sz="quarter" idx="12"/>
          </p:nvPr>
        </p:nvSpPr>
        <p:spPr/>
        <p:txBody>
          <a:bodyPr/>
          <a:lstStyle/>
          <a:p>
            <a:fld id="{5A2483EB-AB9C-40AC-9AA1-C2AD9590A9DB}" type="slidenum">
              <a:rPr lang="en-US" smtClean="0"/>
              <a:t>56</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6514105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E8C03     When </a:t>
            </a:r>
            <a:r>
              <a:rPr lang="en-US" dirty="0">
                <a:latin typeface="Arial Black" panose="020B0A04020102020204" pitchFamily="34" charset="0"/>
              </a:rPr>
              <a:t>performing phase shift keying, why is it advantageous to shift phase precisely at the zero crossing of the RF carrier?</a:t>
            </a:r>
          </a:p>
        </p:txBody>
      </p:sp>
      <p:sp>
        <p:nvSpPr>
          <p:cNvPr id="3" name="Subtitle 2"/>
          <p:cNvSpPr>
            <a:spLocks noGrp="1"/>
          </p:cNvSpPr>
          <p:nvPr>
            <p:ph type="subTitle" idx="1"/>
          </p:nvPr>
        </p:nvSpPr>
        <p:spPr>
          <a:xfrm>
            <a:off x="838200" y="2362200"/>
            <a:ext cx="7391400" cy="4495800"/>
          </a:xfrm>
        </p:spPr>
        <p:txBody>
          <a:bodyPr/>
          <a:lstStyle/>
          <a:p>
            <a:endParaRPr lang="en-US" i="1" dirty="0" smtClean="0"/>
          </a:p>
          <a:p>
            <a:r>
              <a:rPr lang="en-US" i="1" dirty="0" smtClean="0"/>
              <a:t>A. This results in the least possible transmitted bandwidth for the particular mode</a:t>
            </a:r>
          </a:p>
          <a:p>
            <a:r>
              <a:rPr lang="en-US" i="1" dirty="0" smtClean="0"/>
              <a:t>B. It is easier to demodulate with a conventional, non-synchronous detector</a:t>
            </a:r>
          </a:p>
          <a:p>
            <a:r>
              <a:rPr lang="en-US" i="1" dirty="0" smtClean="0"/>
              <a:t>C. It improves carrier suppression</a:t>
            </a:r>
          </a:p>
          <a:p>
            <a:r>
              <a:rPr lang="en-US" i="1" dirty="0" smtClean="0"/>
              <a:t>D. All of these choices are correct</a:t>
            </a:r>
            <a:endParaRPr lang="en-US" i="1" dirty="0"/>
          </a:p>
        </p:txBody>
      </p:sp>
      <p:sp>
        <p:nvSpPr>
          <p:cNvPr id="4" name="Slide Number Placeholder 3"/>
          <p:cNvSpPr>
            <a:spLocks noGrp="1"/>
          </p:cNvSpPr>
          <p:nvPr>
            <p:ph type="sldNum" sz="quarter" idx="12"/>
          </p:nvPr>
        </p:nvSpPr>
        <p:spPr/>
        <p:txBody>
          <a:bodyPr/>
          <a:lstStyle/>
          <a:p>
            <a:fld id="{5A2483EB-AB9C-40AC-9AA1-C2AD9590A9DB}" type="slidenum">
              <a:rPr lang="en-US" smtClean="0"/>
              <a:t>57</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3308920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E8C03     When </a:t>
            </a:r>
            <a:r>
              <a:rPr lang="en-US" dirty="0">
                <a:latin typeface="Arial Black" panose="020B0A04020102020204" pitchFamily="34" charset="0"/>
              </a:rPr>
              <a:t>performing phase shift keying, why is it advantageous to shift phase precisely at the zero crossing of the RF carrier?</a:t>
            </a:r>
          </a:p>
        </p:txBody>
      </p:sp>
      <p:sp>
        <p:nvSpPr>
          <p:cNvPr id="3" name="Subtitle 2"/>
          <p:cNvSpPr>
            <a:spLocks noGrp="1"/>
          </p:cNvSpPr>
          <p:nvPr>
            <p:ph type="subTitle" idx="1"/>
          </p:nvPr>
        </p:nvSpPr>
        <p:spPr>
          <a:xfrm>
            <a:off x="838200" y="2362200"/>
            <a:ext cx="7391400" cy="4495800"/>
          </a:xfrm>
        </p:spPr>
        <p:txBody>
          <a:bodyPr/>
          <a:lstStyle/>
          <a:p>
            <a:endParaRPr lang="en-US" i="1" dirty="0" smtClean="0"/>
          </a:p>
          <a:p>
            <a:r>
              <a:rPr lang="en-US" sz="2800" b="1" i="1" dirty="0" smtClean="0">
                <a:solidFill>
                  <a:srgbClr val="FFC000"/>
                </a:solidFill>
              </a:rPr>
              <a:t>A. This results in the least possible transmitted bandwidth for the particular mode</a:t>
            </a:r>
          </a:p>
          <a:p>
            <a:r>
              <a:rPr lang="en-US" i="1" dirty="0" smtClean="0"/>
              <a:t>B. It is easier to demodulate with a conventional, non-synchronous detector</a:t>
            </a:r>
          </a:p>
          <a:p>
            <a:r>
              <a:rPr lang="en-US" i="1" dirty="0" smtClean="0"/>
              <a:t>C. It improves carrier suppression</a:t>
            </a:r>
          </a:p>
          <a:p>
            <a:r>
              <a:rPr lang="en-US" i="1" dirty="0" smtClean="0"/>
              <a:t>D. All of these choices are correct</a:t>
            </a:r>
            <a:endParaRPr lang="en-US" i="1" dirty="0"/>
          </a:p>
        </p:txBody>
      </p:sp>
      <p:sp>
        <p:nvSpPr>
          <p:cNvPr id="4" name="Slide Number Placeholder 3"/>
          <p:cNvSpPr>
            <a:spLocks noGrp="1"/>
          </p:cNvSpPr>
          <p:nvPr>
            <p:ph type="sldNum" sz="quarter" idx="12"/>
          </p:nvPr>
        </p:nvSpPr>
        <p:spPr/>
        <p:txBody>
          <a:bodyPr/>
          <a:lstStyle/>
          <a:p>
            <a:fld id="{5A2483EB-AB9C-40AC-9AA1-C2AD9590A9DB}" type="slidenum">
              <a:rPr lang="en-US" smtClean="0"/>
              <a:t>58</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9432774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E8C04    What </a:t>
            </a:r>
            <a:r>
              <a:rPr lang="en-US" dirty="0">
                <a:latin typeface="Arial Black" panose="020B0A04020102020204" pitchFamily="34" charset="0"/>
              </a:rPr>
              <a:t>technique is used to minimize the bandwidth requirements of a PSK31 signal?</a:t>
            </a:r>
          </a:p>
        </p:txBody>
      </p:sp>
      <p:sp>
        <p:nvSpPr>
          <p:cNvPr id="3" name="Subtitle 2"/>
          <p:cNvSpPr>
            <a:spLocks noGrp="1"/>
          </p:cNvSpPr>
          <p:nvPr>
            <p:ph type="subTitle" idx="1"/>
          </p:nvPr>
        </p:nvSpPr>
        <p:spPr/>
        <p:txBody>
          <a:bodyPr/>
          <a:lstStyle/>
          <a:p>
            <a:r>
              <a:rPr lang="en-US" i="1" dirty="0"/>
              <a:t>A. Zero-sum character encoding</a:t>
            </a:r>
            <a:endParaRPr lang="en-US" dirty="0"/>
          </a:p>
          <a:p>
            <a:r>
              <a:rPr lang="en-US" i="1" dirty="0"/>
              <a:t>B. Reed-Solomon character encoding</a:t>
            </a:r>
            <a:endParaRPr lang="en-US" dirty="0"/>
          </a:p>
          <a:p>
            <a:r>
              <a:rPr lang="en-US" i="1" dirty="0"/>
              <a:t>C. Use of sinusoidal data pulses</a:t>
            </a:r>
            <a:endParaRPr lang="en-US" dirty="0"/>
          </a:p>
          <a:p>
            <a:r>
              <a:rPr lang="en-US" i="1" dirty="0"/>
              <a:t>D. Use of trapezoidal data pulses</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59</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118736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8153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E8A02  </a:t>
            </a:r>
            <a:r>
              <a:rPr lang="en-US" dirty="0" smtClean="0">
                <a:latin typeface="Arial Black" panose="020B0A04020102020204" pitchFamily="34" charset="0"/>
              </a:rPr>
              <a:t>  What </a:t>
            </a:r>
            <a:r>
              <a:rPr lang="en-US" dirty="0">
                <a:latin typeface="Arial Black" panose="020B0A04020102020204" pitchFamily="34" charset="0"/>
              </a:rPr>
              <a:t>type of wave has a rise time significantly faster than its fall time (or vice versa)?</a:t>
            </a:r>
          </a:p>
        </p:txBody>
      </p:sp>
      <p:sp>
        <p:nvSpPr>
          <p:cNvPr id="3" name="Subtitle 2"/>
          <p:cNvSpPr>
            <a:spLocks noGrp="1"/>
          </p:cNvSpPr>
          <p:nvPr>
            <p:ph type="subTitle" idx="1"/>
          </p:nvPr>
        </p:nvSpPr>
        <p:spPr/>
        <p:txBody>
          <a:bodyPr/>
          <a:lstStyle/>
          <a:p>
            <a:r>
              <a:rPr lang="en-US" i="1" dirty="0"/>
              <a:t>A. A cosine wave</a:t>
            </a:r>
            <a:endParaRPr lang="en-US" dirty="0"/>
          </a:p>
          <a:p>
            <a:r>
              <a:rPr lang="en-US" i="1" dirty="0"/>
              <a:t>B. A square wave</a:t>
            </a:r>
            <a:endParaRPr lang="en-US" dirty="0"/>
          </a:p>
          <a:p>
            <a:r>
              <a:rPr lang="en-US" sz="2800" b="1" i="1" dirty="0">
                <a:solidFill>
                  <a:srgbClr val="FFC000"/>
                </a:solidFill>
              </a:rPr>
              <a:t>C. A </a:t>
            </a:r>
            <a:r>
              <a:rPr lang="en-US" sz="2800" b="1" i="1" dirty="0" err="1">
                <a:solidFill>
                  <a:srgbClr val="FFC000"/>
                </a:solidFill>
              </a:rPr>
              <a:t>sawtooth</a:t>
            </a:r>
            <a:r>
              <a:rPr lang="en-US" sz="2800" b="1" i="1" dirty="0">
                <a:solidFill>
                  <a:srgbClr val="FFC000"/>
                </a:solidFill>
              </a:rPr>
              <a:t> wave</a:t>
            </a:r>
            <a:endParaRPr lang="en-US" sz="2800" b="1" dirty="0">
              <a:solidFill>
                <a:srgbClr val="FFC000"/>
              </a:solidFill>
            </a:endParaRPr>
          </a:p>
          <a:p>
            <a:r>
              <a:rPr lang="en-US" i="1" dirty="0"/>
              <a:t>D. A sine wave</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6</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495800"/>
            <a:ext cx="8305800" cy="1734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637346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E8C04    What </a:t>
            </a:r>
            <a:r>
              <a:rPr lang="en-US" dirty="0">
                <a:latin typeface="Arial Black" panose="020B0A04020102020204" pitchFamily="34" charset="0"/>
              </a:rPr>
              <a:t>technique is used to minimize the bandwidth requirements of a PSK31 signal?</a:t>
            </a:r>
          </a:p>
        </p:txBody>
      </p:sp>
      <p:sp>
        <p:nvSpPr>
          <p:cNvPr id="3" name="Subtitle 2"/>
          <p:cNvSpPr>
            <a:spLocks noGrp="1"/>
          </p:cNvSpPr>
          <p:nvPr>
            <p:ph type="subTitle" idx="1"/>
          </p:nvPr>
        </p:nvSpPr>
        <p:spPr/>
        <p:txBody>
          <a:bodyPr/>
          <a:lstStyle/>
          <a:p>
            <a:r>
              <a:rPr lang="en-US" i="1" dirty="0"/>
              <a:t>A. Zero-sum character encoding</a:t>
            </a:r>
            <a:endParaRPr lang="en-US" dirty="0"/>
          </a:p>
          <a:p>
            <a:r>
              <a:rPr lang="en-US" i="1" dirty="0"/>
              <a:t>B. Reed-Solomon character encoding</a:t>
            </a:r>
            <a:endParaRPr lang="en-US" dirty="0"/>
          </a:p>
          <a:p>
            <a:r>
              <a:rPr lang="en-US" sz="2800" b="1" i="1" dirty="0">
                <a:solidFill>
                  <a:srgbClr val="FFC000"/>
                </a:solidFill>
              </a:rPr>
              <a:t>C. Use of sinusoidal data pulses</a:t>
            </a:r>
            <a:endParaRPr lang="en-US" sz="2800" b="1" dirty="0">
              <a:solidFill>
                <a:srgbClr val="FFC000"/>
              </a:solidFill>
            </a:endParaRPr>
          </a:p>
          <a:p>
            <a:r>
              <a:rPr lang="en-US" i="1" dirty="0"/>
              <a:t>D. Use of trapezoidal data pulses</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60</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9740915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E8C05  </a:t>
            </a:r>
            <a:r>
              <a:rPr lang="en-US" dirty="0" smtClean="0">
                <a:latin typeface="Arial Black" panose="020B0A04020102020204" pitchFamily="34" charset="0"/>
              </a:rPr>
              <a:t>  What </a:t>
            </a:r>
            <a:r>
              <a:rPr lang="en-US" dirty="0">
                <a:latin typeface="Arial Black" panose="020B0A04020102020204" pitchFamily="34" charset="0"/>
              </a:rPr>
              <a:t>is the necessary bandwidth of a 13-WPM international Morse code transmission?</a:t>
            </a:r>
          </a:p>
        </p:txBody>
      </p:sp>
      <p:sp>
        <p:nvSpPr>
          <p:cNvPr id="3" name="Subtitle 2"/>
          <p:cNvSpPr>
            <a:spLocks noGrp="1"/>
          </p:cNvSpPr>
          <p:nvPr>
            <p:ph type="subTitle" idx="1"/>
          </p:nvPr>
        </p:nvSpPr>
        <p:spPr/>
        <p:txBody>
          <a:bodyPr/>
          <a:lstStyle/>
          <a:p>
            <a:r>
              <a:rPr lang="en-US" dirty="0"/>
              <a:t>A</a:t>
            </a:r>
            <a:r>
              <a:rPr lang="en-US" i="1" dirty="0"/>
              <a:t>. Approximately 13 Hz</a:t>
            </a:r>
            <a:endParaRPr lang="en-US" dirty="0"/>
          </a:p>
          <a:p>
            <a:r>
              <a:rPr lang="en-US" i="1" dirty="0"/>
              <a:t>B. Approximately 26 Hz</a:t>
            </a:r>
            <a:endParaRPr lang="en-US" dirty="0"/>
          </a:p>
          <a:p>
            <a:r>
              <a:rPr lang="en-US" i="1" dirty="0"/>
              <a:t>C. Approximately 52 Hz</a:t>
            </a:r>
            <a:endParaRPr lang="en-US" dirty="0"/>
          </a:p>
          <a:p>
            <a:r>
              <a:rPr lang="en-US" i="1" dirty="0"/>
              <a:t>D. Approximately 104 Hz</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61</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1259328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E8C05    What </a:t>
            </a:r>
            <a:r>
              <a:rPr lang="en-US" dirty="0">
                <a:latin typeface="Arial Black" panose="020B0A04020102020204" pitchFamily="34" charset="0"/>
              </a:rPr>
              <a:t>is the necessary bandwidth of a 13-WPM international Morse code transmission?</a:t>
            </a:r>
          </a:p>
        </p:txBody>
      </p:sp>
      <p:sp>
        <p:nvSpPr>
          <p:cNvPr id="3" name="Subtitle 2"/>
          <p:cNvSpPr>
            <a:spLocks noGrp="1"/>
          </p:cNvSpPr>
          <p:nvPr>
            <p:ph type="subTitle" idx="1"/>
          </p:nvPr>
        </p:nvSpPr>
        <p:spPr/>
        <p:txBody>
          <a:bodyPr/>
          <a:lstStyle/>
          <a:p>
            <a:r>
              <a:rPr lang="en-US" dirty="0"/>
              <a:t>A</a:t>
            </a:r>
            <a:r>
              <a:rPr lang="en-US" i="1" dirty="0"/>
              <a:t>. Approximately 13 Hz</a:t>
            </a:r>
            <a:endParaRPr lang="en-US" dirty="0"/>
          </a:p>
          <a:p>
            <a:r>
              <a:rPr lang="en-US" i="1" dirty="0"/>
              <a:t>B. Approximately 26 Hz</a:t>
            </a:r>
            <a:endParaRPr lang="en-US" dirty="0"/>
          </a:p>
          <a:p>
            <a:r>
              <a:rPr lang="en-US" sz="2800" b="1" i="1" dirty="0">
                <a:solidFill>
                  <a:srgbClr val="FFC000"/>
                </a:solidFill>
              </a:rPr>
              <a:t>C. Approximately 52 Hz</a:t>
            </a:r>
            <a:endParaRPr lang="en-US" sz="2800" b="1" dirty="0">
              <a:solidFill>
                <a:srgbClr val="FFC000"/>
              </a:solidFill>
            </a:endParaRPr>
          </a:p>
          <a:p>
            <a:r>
              <a:rPr lang="en-US" i="1" dirty="0"/>
              <a:t>D. Approximately 104 Hz</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62</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
        <p:nvSpPr>
          <p:cNvPr id="6" name="TextBox 5"/>
          <p:cNvSpPr txBox="1"/>
          <p:nvPr/>
        </p:nvSpPr>
        <p:spPr>
          <a:xfrm>
            <a:off x="2819400" y="4800600"/>
            <a:ext cx="4648200" cy="954107"/>
          </a:xfrm>
          <a:prstGeom prst="rect">
            <a:avLst/>
          </a:prstGeom>
          <a:noFill/>
        </p:spPr>
        <p:txBody>
          <a:bodyPr wrap="square" rtlCol="0">
            <a:spAutoFit/>
          </a:bodyPr>
          <a:lstStyle/>
          <a:p>
            <a:r>
              <a:rPr lang="en-US" sz="2800" dirty="0" smtClean="0">
                <a:solidFill>
                  <a:srgbClr val="FFFF00"/>
                </a:solidFill>
              </a:rPr>
              <a:t>BW =  4 * Character speed </a:t>
            </a:r>
          </a:p>
          <a:p>
            <a:r>
              <a:rPr lang="en-US" sz="2800" dirty="0" smtClean="0">
                <a:solidFill>
                  <a:srgbClr val="FFFF00"/>
                </a:solidFill>
              </a:rPr>
              <a:t>BW =  4  *  13  =  52 Hz</a:t>
            </a:r>
            <a:endParaRPr lang="en-US" sz="2800" dirty="0">
              <a:solidFill>
                <a:srgbClr val="FFFF00"/>
              </a:solidFill>
            </a:endParaRPr>
          </a:p>
        </p:txBody>
      </p:sp>
    </p:spTree>
    <p:extLst>
      <p:ext uri="{BB962C8B-B14F-4D97-AF65-F5344CB8AC3E}">
        <p14:creationId xmlns:p14="http://schemas.microsoft.com/office/powerpoint/2010/main" val="36945907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E8C06    What </a:t>
            </a:r>
            <a:r>
              <a:rPr lang="en-US" dirty="0">
                <a:latin typeface="Arial Black" panose="020B0A04020102020204" pitchFamily="34" charset="0"/>
              </a:rPr>
              <a:t>is the necessary bandwidth of a 170-hertz shift, 300-baud ASCII transmission?</a:t>
            </a:r>
          </a:p>
        </p:txBody>
      </p:sp>
      <p:sp>
        <p:nvSpPr>
          <p:cNvPr id="3" name="Subtitle 2"/>
          <p:cNvSpPr>
            <a:spLocks noGrp="1"/>
          </p:cNvSpPr>
          <p:nvPr>
            <p:ph type="subTitle" idx="1"/>
          </p:nvPr>
        </p:nvSpPr>
        <p:spPr/>
        <p:txBody>
          <a:bodyPr/>
          <a:lstStyle/>
          <a:p>
            <a:r>
              <a:rPr lang="en-US" i="1" dirty="0"/>
              <a:t>A. 0.1 Hz</a:t>
            </a:r>
            <a:endParaRPr lang="en-US" dirty="0"/>
          </a:p>
          <a:p>
            <a:r>
              <a:rPr lang="en-US" i="1" dirty="0"/>
              <a:t>B. 0.3 kHz</a:t>
            </a:r>
            <a:endParaRPr lang="en-US" dirty="0"/>
          </a:p>
          <a:p>
            <a:r>
              <a:rPr lang="en-US" i="1" dirty="0"/>
              <a:t>C. 0.5 kHz</a:t>
            </a:r>
            <a:endParaRPr lang="en-US" dirty="0"/>
          </a:p>
          <a:p>
            <a:r>
              <a:rPr lang="en-US" i="1" dirty="0"/>
              <a:t>D. 1.0 kHz</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63</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0054286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E8C06    What </a:t>
            </a:r>
            <a:r>
              <a:rPr lang="en-US" dirty="0">
                <a:latin typeface="Arial Black" panose="020B0A04020102020204" pitchFamily="34" charset="0"/>
              </a:rPr>
              <a:t>is the necessary bandwidth of a 170-hertz shift, 300-baud ASCII transmission?</a:t>
            </a:r>
          </a:p>
        </p:txBody>
      </p:sp>
      <p:sp>
        <p:nvSpPr>
          <p:cNvPr id="3" name="Subtitle 2"/>
          <p:cNvSpPr>
            <a:spLocks noGrp="1"/>
          </p:cNvSpPr>
          <p:nvPr>
            <p:ph type="subTitle" idx="1"/>
          </p:nvPr>
        </p:nvSpPr>
        <p:spPr/>
        <p:txBody>
          <a:bodyPr/>
          <a:lstStyle/>
          <a:p>
            <a:r>
              <a:rPr lang="en-US" i="1" dirty="0"/>
              <a:t>A. 0.1 Hz</a:t>
            </a:r>
            <a:endParaRPr lang="en-US" dirty="0"/>
          </a:p>
          <a:p>
            <a:r>
              <a:rPr lang="en-US" i="1" dirty="0"/>
              <a:t>B. 0.3 kHz</a:t>
            </a:r>
            <a:endParaRPr lang="en-US" dirty="0"/>
          </a:p>
          <a:p>
            <a:r>
              <a:rPr lang="en-US" sz="2800" b="1" i="1" dirty="0">
                <a:solidFill>
                  <a:srgbClr val="FFC000"/>
                </a:solidFill>
              </a:rPr>
              <a:t>C. 0.5 kHz</a:t>
            </a:r>
            <a:endParaRPr lang="en-US" sz="2800" b="1" dirty="0">
              <a:solidFill>
                <a:srgbClr val="FFC000"/>
              </a:solidFill>
            </a:endParaRPr>
          </a:p>
          <a:p>
            <a:r>
              <a:rPr lang="en-US" i="1" dirty="0"/>
              <a:t>D. 1.0 kHz</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64</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
        <p:nvSpPr>
          <p:cNvPr id="6" name="Rectangle 5"/>
          <p:cNvSpPr/>
          <p:nvPr/>
        </p:nvSpPr>
        <p:spPr>
          <a:xfrm>
            <a:off x="2590800" y="4760893"/>
            <a:ext cx="6019800" cy="954107"/>
          </a:xfrm>
          <a:prstGeom prst="rect">
            <a:avLst/>
          </a:prstGeom>
        </p:spPr>
        <p:txBody>
          <a:bodyPr wrap="square">
            <a:spAutoFit/>
          </a:bodyPr>
          <a:lstStyle/>
          <a:p>
            <a:r>
              <a:rPr lang="en-US" sz="2800" dirty="0">
                <a:solidFill>
                  <a:srgbClr val="FFFF00"/>
                </a:solidFill>
              </a:rPr>
              <a:t>BW =  </a:t>
            </a:r>
            <a:r>
              <a:rPr lang="en-US" sz="2800" dirty="0" smtClean="0">
                <a:solidFill>
                  <a:srgbClr val="FFFF00"/>
                </a:solidFill>
              </a:rPr>
              <a:t>baud rate +  (1.2 * </a:t>
            </a:r>
            <a:r>
              <a:rPr lang="en-US" sz="2800" dirty="0" err="1" smtClean="0">
                <a:solidFill>
                  <a:srgbClr val="FFFF00"/>
                </a:solidFill>
              </a:rPr>
              <a:t>freq</a:t>
            </a:r>
            <a:r>
              <a:rPr lang="en-US" sz="2800" dirty="0" smtClean="0">
                <a:solidFill>
                  <a:srgbClr val="FFFF00"/>
                </a:solidFill>
              </a:rPr>
              <a:t> shift) </a:t>
            </a:r>
            <a:endParaRPr lang="en-US" sz="2800" dirty="0">
              <a:solidFill>
                <a:srgbClr val="FFFF00"/>
              </a:solidFill>
            </a:endParaRPr>
          </a:p>
          <a:p>
            <a:r>
              <a:rPr lang="en-US" sz="2800" dirty="0">
                <a:solidFill>
                  <a:srgbClr val="FFFF00"/>
                </a:solidFill>
              </a:rPr>
              <a:t>BW =  </a:t>
            </a:r>
            <a:r>
              <a:rPr lang="en-US" sz="2800" dirty="0" smtClean="0">
                <a:solidFill>
                  <a:srgbClr val="FFFF00"/>
                </a:solidFill>
              </a:rPr>
              <a:t>300 + (1.2 * 170)  =  504 </a:t>
            </a:r>
            <a:r>
              <a:rPr lang="en-US" sz="2800" dirty="0">
                <a:solidFill>
                  <a:srgbClr val="FFFF00"/>
                </a:solidFill>
              </a:rPr>
              <a:t>Hz</a:t>
            </a:r>
          </a:p>
        </p:txBody>
      </p:sp>
    </p:spTree>
    <p:extLst>
      <p:ext uri="{BB962C8B-B14F-4D97-AF65-F5344CB8AC3E}">
        <p14:creationId xmlns:p14="http://schemas.microsoft.com/office/powerpoint/2010/main" val="4613557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E8C07     What </a:t>
            </a:r>
            <a:r>
              <a:rPr lang="en-US" dirty="0">
                <a:latin typeface="Arial Black" panose="020B0A04020102020204" pitchFamily="34" charset="0"/>
              </a:rPr>
              <a:t>is the necessary bandwidth of a 4800-Hz frequency shift, 9600-baud ASCII FM transmission?</a:t>
            </a:r>
          </a:p>
        </p:txBody>
      </p:sp>
      <p:sp>
        <p:nvSpPr>
          <p:cNvPr id="3" name="Subtitle 2"/>
          <p:cNvSpPr>
            <a:spLocks noGrp="1"/>
          </p:cNvSpPr>
          <p:nvPr>
            <p:ph type="subTitle" idx="1"/>
          </p:nvPr>
        </p:nvSpPr>
        <p:spPr/>
        <p:txBody>
          <a:bodyPr/>
          <a:lstStyle/>
          <a:p>
            <a:r>
              <a:rPr lang="en-US" i="1" dirty="0"/>
              <a:t>A. 15.36 kHz</a:t>
            </a:r>
            <a:endParaRPr lang="en-US" dirty="0"/>
          </a:p>
          <a:p>
            <a:r>
              <a:rPr lang="en-US" i="1" dirty="0"/>
              <a:t>B. 9.6 kHz</a:t>
            </a:r>
            <a:endParaRPr lang="en-US" dirty="0"/>
          </a:p>
          <a:p>
            <a:r>
              <a:rPr lang="en-US" i="1" dirty="0"/>
              <a:t>C. 4.8 kHz</a:t>
            </a:r>
            <a:endParaRPr lang="en-US" dirty="0"/>
          </a:p>
          <a:p>
            <a:r>
              <a:rPr lang="en-US" i="1" dirty="0"/>
              <a:t>D. 5.76 kHz</a:t>
            </a:r>
            <a:endParaRPr lang="en-US" dirty="0"/>
          </a:p>
          <a:p>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65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8380900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E8C07     What </a:t>
            </a:r>
            <a:r>
              <a:rPr lang="en-US" dirty="0">
                <a:latin typeface="Arial Black" panose="020B0A04020102020204" pitchFamily="34" charset="0"/>
              </a:rPr>
              <a:t>is the necessary bandwidth of a 4800-Hz frequency shift, 9600-baud ASCII FM transmission?</a:t>
            </a:r>
          </a:p>
        </p:txBody>
      </p:sp>
      <p:sp>
        <p:nvSpPr>
          <p:cNvPr id="3" name="Subtitle 2"/>
          <p:cNvSpPr>
            <a:spLocks noGrp="1"/>
          </p:cNvSpPr>
          <p:nvPr>
            <p:ph type="subTitle" idx="1"/>
          </p:nvPr>
        </p:nvSpPr>
        <p:spPr/>
        <p:txBody>
          <a:bodyPr/>
          <a:lstStyle/>
          <a:p>
            <a:r>
              <a:rPr lang="en-US" sz="2800" b="1" i="1" dirty="0">
                <a:solidFill>
                  <a:srgbClr val="FFC000"/>
                </a:solidFill>
              </a:rPr>
              <a:t>A. 15.36 kHz</a:t>
            </a:r>
            <a:endParaRPr lang="en-US" sz="2800" b="1" dirty="0">
              <a:solidFill>
                <a:srgbClr val="FFC000"/>
              </a:solidFill>
            </a:endParaRPr>
          </a:p>
          <a:p>
            <a:r>
              <a:rPr lang="en-US" i="1" dirty="0"/>
              <a:t>B. 9.6 kHz</a:t>
            </a:r>
            <a:endParaRPr lang="en-US" dirty="0"/>
          </a:p>
          <a:p>
            <a:r>
              <a:rPr lang="en-US" i="1" dirty="0"/>
              <a:t>C. 4.8 kHz</a:t>
            </a:r>
            <a:endParaRPr lang="en-US" dirty="0"/>
          </a:p>
          <a:p>
            <a:r>
              <a:rPr lang="en-US" i="1" dirty="0"/>
              <a:t>D. 5.76 kHz</a:t>
            </a:r>
            <a:endParaRPr lang="en-US" dirty="0"/>
          </a:p>
          <a:p>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66</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
        <p:nvSpPr>
          <p:cNvPr id="6" name="Rectangle 5"/>
          <p:cNvSpPr/>
          <p:nvPr/>
        </p:nvSpPr>
        <p:spPr>
          <a:xfrm>
            <a:off x="2286000" y="4687669"/>
            <a:ext cx="6248400" cy="954107"/>
          </a:xfrm>
          <a:prstGeom prst="rect">
            <a:avLst/>
          </a:prstGeom>
        </p:spPr>
        <p:txBody>
          <a:bodyPr wrap="square">
            <a:spAutoFit/>
          </a:bodyPr>
          <a:lstStyle/>
          <a:p>
            <a:r>
              <a:rPr lang="en-US" sz="2800" dirty="0">
                <a:solidFill>
                  <a:srgbClr val="FFFF00"/>
                </a:solidFill>
              </a:rPr>
              <a:t>BW =  baud rate +  (1.2 * </a:t>
            </a:r>
            <a:r>
              <a:rPr lang="en-US" sz="2800" dirty="0" err="1">
                <a:solidFill>
                  <a:srgbClr val="FFFF00"/>
                </a:solidFill>
              </a:rPr>
              <a:t>freq</a:t>
            </a:r>
            <a:r>
              <a:rPr lang="en-US" sz="2800" dirty="0">
                <a:solidFill>
                  <a:srgbClr val="FFFF00"/>
                </a:solidFill>
              </a:rPr>
              <a:t> shift) </a:t>
            </a:r>
          </a:p>
          <a:p>
            <a:r>
              <a:rPr lang="en-US" sz="2800" dirty="0">
                <a:solidFill>
                  <a:srgbClr val="FFFF00"/>
                </a:solidFill>
              </a:rPr>
              <a:t>BW =  </a:t>
            </a:r>
            <a:r>
              <a:rPr lang="en-US" sz="2800" dirty="0" smtClean="0">
                <a:solidFill>
                  <a:srgbClr val="FFFF00"/>
                </a:solidFill>
              </a:rPr>
              <a:t>9600 </a:t>
            </a:r>
            <a:r>
              <a:rPr lang="en-US" sz="2800" dirty="0">
                <a:solidFill>
                  <a:srgbClr val="FFFF00"/>
                </a:solidFill>
              </a:rPr>
              <a:t>+ (1.2 * </a:t>
            </a:r>
            <a:r>
              <a:rPr lang="en-US" sz="2800" dirty="0" smtClean="0">
                <a:solidFill>
                  <a:srgbClr val="FFFF00"/>
                </a:solidFill>
              </a:rPr>
              <a:t>4800</a:t>
            </a:r>
            <a:r>
              <a:rPr lang="en-US" sz="2800" dirty="0">
                <a:solidFill>
                  <a:srgbClr val="FFFF00"/>
                </a:solidFill>
              </a:rPr>
              <a:t>)  =  </a:t>
            </a:r>
            <a:r>
              <a:rPr lang="en-US" sz="2800" dirty="0" smtClean="0">
                <a:solidFill>
                  <a:srgbClr val="FFFF00"/>
                </a:solidFill>
              </a:rPr>
              <a:t>15,360 </a:t>
            </a:r>
            <a:r>
              <a:rPr lang="en-US" sz="2800" dirty="0">
                <a:solidFill>
                  <a:srgbClr val="FFFF00"/>
                </a:solidFill>
              </a:rPr>
              <a:t>Hz</a:t>
            </a:r>
          </a:p>
        </p:txBody>
      </p:sp>
    </p:spTree>
    <p:extLst>
      <p:ext uri="{BB962C8B-B14F-4D97-AF65-F5344CB8AC3E}">
        <p14:creationId xmlns:p14="http://schemas.microsoft.com/office/powerpoint/2010/main" val="27641460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E8C08    How </a:t>
            </a:r>
            <a:r>
              <a:rPr dirty="0">
                <a:latin typeface="Arial Black" panose="020B0A04020102020204" pitchFamily="34" charset="0"/>
              </a:rPr>
              <a:t>does ARQ accomplish error correction?</a:t>
            </a:r>
          </a:p>
        </p:txBody>
      </p:sp>
      <p:sp>
        <p:nvSpPr>
          <p:cNvPr id="140291" name="Subtitle 2"/>
          <p:cNvSpPr>
            <a:spLocks noGrp="1"/>
          </p:cNvSpPr>
          <p:nvPr>
            <p:ph type="subTitle" idx="1"/>
          </p:nvPr>
        </p:nvSpPr>
        <p:spPr>
          <a:xfrm>
            <a:off x="838200" y="1600200"/>
            <a:ext cx="7467600" cy="4572000"/>
          </a:xfrm>
        </p:spPr>
        <p:txBody>
          <a:bodyPr/>
          <a:lstStyle/>
          <a:p>
            <a:r>
              <a:rPr altLang="en-US" i="1" smtClean="0">
                <a:solidFill>
                  <a:srgbClr val="0D0D0D"/>
                </a:solidFill>
              </a:rPr>
              <a:t>A. Special binary codes provide automatic correction</a:t>
            </a:r>
            <a:endParaRPr altLang="en-US" smtClean="0">
              <a:solidFill>
                <a:srgbClr val="0D0D0D"/>
              </a:solidFill>
            </a:endParaRPr>
          </a:p>
          <a:p>
            <a:r>
              <a:rPr altLang="en-US" i="1" smtClean="0">
                <a:solidFill>
                  <a:srgbClr val="0D0D0D"/>
                </a:solidFill>
              </a:rPr>
              <a:t>B. Special polynomial codes provide automatic correction</a:t>
            </a:r>
            <a:endParaRPr altLang="en-US" smtClean="0">
              <a:solidFill>
                <a:srgbClr val="0D0D0D"/>
              </a:solidFill>
            </a:endParaRPr>
          </a:p>
          <a:p>
            <a:r>
              <a:rPr altLang="en-US" i="1" smtClean="0">
                <a:solidFill>
                  <a:srgbClr val="0D0D0D"/>
                </a:solidFill>
              </a:rPr>
              <a:t>C. If errors are detected, redundant data is substituted</a:t>
            </a:r>
            <a:endParaRPr altLang="en-US" smtClean="0">
              <a:solidFill>
                <a:srgbClr val="0D0D0D"/>
              </a:solidFill>
            </a:endParaRPr>
          </a:p>
          <a:p>
            <a:r>
              <a:rPr altLang="en-US" i="1" smtClean="0">
                <a:solidFill>
                  <a:srgbClr val="0D0D0D"/>
                </a:solidFill>
              </a:rPr>
              <a:t>D. If errors are detected, a retransmission is requested</a:t>
            </a:r>
            <a:endParaRPr altLang="en-US" smtClean="0">
              <a:solidFill>
                <a:srgbClr val="0D0D0D"/>
              </a:solidFill>
            </a:endParaRPr>
          </a:p>
        </p:txBody>
      </p:sp>
      <p:sp>
        <p:nvSpPr>
          <p:cNvPr id="4" name="Slide Number Placeholder 3"/>
          <p:cNvSpPr>
            <a:spLocks noGrp="1"/>
          </p:cNvSpPr>
          <p:nvPr>
            <p:ph type="sldNum" sz="quarter" idx="12"/>
          </p:nvPr>
        </p:nvSpPr>
        <p:spPr/>
        <p:txBody>
          <a:bodyPr/>
          <a:lstStyle/>
          <a:p>
            <a:pPr>
              <a:defRPr/>
            </a:pPr>
            <a:fld id="{A87E1825-761E-48ED-A1C0-F4A8D3FE049C}" type="slidenum">
              <a:rPr lang="en-US"/>
              <a:pPr>
                <a:defRPr/>
              </a:pPr>
              <a:t>67</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Operating Procedures</a:t>
            </a:r>
          </a:p>
        </p:txBody>
      </p:sp>
    </p:spTree>
    <p:extLst>
      <p:ext uri="{BB962C8B-B14F-4D97-AF65-F5344CB8AC3E}">
        <p14:creationId xmlns:p14="http://schemas.microsoft.com/office/powerpoint/2010/main" val="12633582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E8C08    How </a:t>
            </a:r>
            <a:r>
              <a:rPr dirty="0">
                <a:latin typeface="Arial Black" panose="020B0A04020102020204" pitchFamily="34" charset="0"/>
              </a:rPr>
              <a:t>does ARQ accomplish error correction?</a:t>
            </a:r>
          </a:p>
        </p:txBody>
      </p:sp>
      <p:sp>
        <p:nvSpPr>
          <p:cNvPr id="140291" name="Subtitle 2"/>
          <p:cNvSpPr>
            <a:spLocks noGrp="1"/>
          </p:cNvSpPr>
          <p:nvPr>
            <p:ph type="subTitle" idx="1"/>
          </p:nvPr>
        </p:nvSpPr>
        <p:spPr>
          <a:xfrm>
            <a:off x="838200" y="1600200"/>
            <a:ext cx="7467600" cy="4572000"/>
          </a:xfrm>
        </p:spPr>
        <p:txBody>
          <a:bodyPr/>
          <a:lstStyle/>
          <a:p>
            <a:r>
              <a:rPr altLang="en-US" i="1" dirty="0" smtClean="0">
                <a:solidFill>
                  <a:srgbClr val="0D0D0D"/>
                </a:solidFill>
              </a:rPr>
              <a:t>A. Special binary codes provide automatic correction</a:t>
            </a:r>
            <a:endParaRPr altLang="en-US" dirty="0" smtClean="0">
              <a:solidFill>
                <a:srgbClr val="0D0D0D"/>
              </a:solidFill>
            </a:endParaRPr>
          </a:p>
          <a:p>
            <a:r>
              <a:rPr altLang="en-US" i="1" dirty="0" smtClean="0">
                <a:solidFill>
                  <a:srgbClr val="0D0D0D"/>
                </a:solidFill>
              </a:rPr>
              <a:t>B. Special polynomial codes provide automatic correction</a:t>
            </a:r>
            <a:endParaRPr altLang="en-US" dirty="0" smtClean="0">
              <a:solidFill>
                <a:srgbClr val="0D0D0D"/>
              </a:solidFill>
            </a:endParaRPr>
          </a:p>
          <a:p>
            <a:r>
              <a:rPr altLang="en-US" i="1" dirty="0" smtClean="0">
                <a:solidFill>
                  <a:srgbClr val="0D0D0D"/>
                </a:solidFill>
              </a:rPr>
              <a:t>C. If errors are detected, redundant data is substituted</a:t>
            </a:r>
            <a:endParaRPr altLang="en-US" dirty="0" smtClean="0">
              <a:solidFill>
                <a:srgbClr val="0D0D0D"/>
              </a:solidFill>
            </a:endParaRPr>
          </a:p>
          <a:p>
            <a:r>
              <a:rPr altLang="en-US" sz="2800" b="1" i="1" dirty="0" smtClean="0">
                <a:solidFill>
                  <a:srgbClr val="FFC000"/>
                </a:solidFill>
              </a:rPr>
              <a:t>D. If errors are detected, a retransmission is requested</a:t>
            </a:r>
            <a:endParaRPr altLang="en-US" sz="2800" b="1" dirty="0" smtClean="0">
              <a:solidFill>
                <a:srgbClr val="FFC000"/>
              </a:solidFill>
            </a:endParaRPr>
          </a:p>
        </p:txBody>
      </p:sp>
      <p:sp>
        <p:nvSpPr>
          <p:cNvPr id="4" name="Slide Number Placeholder 3"/>
          <p:cNvSpPr>
            <a:spLocks noGrp="1"/>
          </p:cNvSpPr>
          <p:nvPr>
            <p:ph type="sldNum" sz="quarter" idx="12"/>
          </p:nvPr>
        </p:nvSpPr>
        <p:spPr/>
        <p:txBody>
          <a:bodyPr/>
          <a:lstStyle/>
          <a:p>
            <a:pPr>
              <a:defRPr/>
            </a:pPr>
            <a:fld id="{A87E1825-761E-48ED-A1C0-F4A8D3FE049C}" type="slidenum">
              <a:rPr lang="en-US"/>
              <a:pPr>
                <a:defRPr/>
              </a:pPr>
              <a:t>68</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Operating Procedures</a:t>
            </a:r>
          </a:p>
        </p:txBody>
      </p:sp>
    </p:spTree>
    <p:extLst>
      <p:ext uri="{BB962C8B-B14F-4D97-AF65-F5344CB8AC3E}">
        <p14:creationId xmlns:p14="http://schemas.microsoft.com/office/powerpoint/2010/main" val="349462679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050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E8C09     Which </a:t>
            </a:r>
            <a:r>
              <a:rPr lang="en-US" dirty="0">
                <a:latin typeface="Arial Black" panose="020B0A04020102020204" pitchFamily="34" charset="0"/>
              </a:rPr>
              <a:t>is the name of a digital code where each preceding or following character changes by only one bit?</a:t>
            </a:r>
          </a:p>
        </p:txBody>
      </p:sp>
      <p:sp>
        <p:nvSpPr>
          <p:cNvPr id="3" name="Subtitle 2"/>
          <p:cNvSpPr>
            <a:spLocks noGrp="1"/>
          </p:cNvSpPr>
          <p:nvPr>
            <p:ph type="subTitle" idx="1"/>
          </p:nvPr>
        </p:nvSpPr>
        <p:spPr/>
        <p:txBody>
          <a:bodyPr/>
          <a:lstStyle/>
          <a:p>
            <a:r>
              <a:rPr lang="en-US" i="1" dirty="0"/>
              <a:t>A. Binary Coded Decimal Code</a:t>
            </a:r>
          </a:p>
          <a:p>
            <a:r>
              <a:rPr lang="en-US" i="1" dirty="0"/>
              <a:t>B. Extended Binary Coded Decimal Interchange Code</a:t>
            </a:r>
          </a:p>
          <a:p>
            <a:r>
              <a:rPr lang="en-US" i="1" dirty="0"/>
              <a:t>C. Excess 3 code</a:t>
            </a:r>
          </a:p>
          <a:p>
            <a:r>
              <a:rPr lang="en-US" i="1" dirty="0"/>
              <a:t>D. Gray code</a:t>
            </a:r>
          </a:p>
        </p:txBody>
      </p:sp>
      <p:sp>
        <p:nvSpPr>
          <p:cNvPr id="4" name="Slide Number Placeholder 3"/>
          <p:cNvSpPr>
            <a:spLocks noGrp="1"/>
          </p:cNvSpPr>
          <p:nvPr>
            <p:ph type="sldNum" sz="quarter" idx="12"/>
          </p:nvPr>
        </p:nvSpPr>
        <p:spPr/>
        <p:txBody>
          <a:bodyPr/>
          <a:lstStyle/>
          <a:p>
            <a:fld id="{5A2483EB-AB9C-40AC-9AA1-C2AD9590A9DB}" type="slidenum">
              <a:rPr lang="en-US" smtClean="0"/>
              <a:t>69</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549541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E8A03    What type of wave does a Fourier analysis show to be made up of sine waves of a given fundamental frequency plus all of its harmonics?</a:t>
            </a:r>
          </a:p>
        </p:txBody>
      </p:sp>
      <p:sp>
        <p:nvSpPr>
          <p:cNvPr id="3" name="Subtitle 2"/>
          <p:cNvSpPr>
            <a:spLocks noGrp="1"/>
          </p:cNvSpPr>
          <p:nvPr>
            <p:ph type="subTitle" idx="1"/>
          </p:nvPr>
        </p:nvSpPr>
        <p:spPr/>
        <p:txBody>
          <a:bodyPr/>
          <a:lstStyle/>
          <a:p>
            <a:r>
              <a:rPr lang="en-US" i="1" dirty="0"/>
              <a:t>A. A </a:t>
            </a:r>
            <a:r>
              <a:rPr lang="en-US" i="1" dirty="0" err="1"/>
              <a:t>sawtooth</a:t>
            </a:r>
            <a:r>
              <a:rPr lang="en-US" i="1" dirty="0"/>
              <a:t> wave</a:t>
            </a:r>
            <a:endParaRPr lang="en-US" dirty="0"/>
          </a:p>
          <a:p>
            <a:r>
              <a:rPr lang="en-US" i="1" dirty="0"/>
              <a:t>B. A square wave</a:t>
            </a:r>
            <a:endParaRPr lang="en-US" dirty="0"/>
          </a:p>
          <a:p>
            <a:r>
              <a:rPr lang="en-US" i="1" dirty="0"/>
              <a:t>C. A sine wave</a:t>
            </a:r>
            <a:endParaRPr lang="en-US" dirty="0"/>
          </a:p>
          <a:p>
            <a:r>
              <a:rPr lang="en-US" i="1" dirty="0"/>
              <a:t>D. A cosine wave</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7</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02750734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050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E8C09     Which </a:t>
            </a:r>
            <a:r>
              <a:rPr lang="en-US" dirty="0">
                <a:latin typeface="Arial Black" panose="020B0A04020102020204" pitchFamily="34" charset="0"/>
              </a:rPr>
              <a:t>is the name of a digital code where each preceding or following character changes by only one bit?</a:t>
            </a:r>
          </a:p>
        </p:txBody>
      </p:sp>
      <p:sp>
        <p:nvSpPr>
          <p:cNvPr id="3" name="Subtitle 2"/>
          <p:cNvSpPr>
            <a:spLocks noGrp="1"/>
          </p:cNvSpPr>
          <p:nvPr>
            <p:ph type="subTitle" idx="1"/>
          </p:nvPr>
        </p:nvSpPr>
        <p:spPr/>
        <p:txBody>
          <a:bodyPr/>
          <a:lstStyle/>
          <a:p>
            <a:r>
              <a:rPr lang="en-US" i="1" dirty="0"/>
              <a:t>A. Binary Coded Decimal Code</a:t>
            </a:r>
          </a:p>
          <a:p>
            <a:r>
              <a:rPr lang="en-US" i="1" dirty="0"/>
              <a:t>B. Extended Binary Coded Decimal Interchange Code</a:t>
            </a:r>
          </a:p>
          <a:p>
            <a:r>
              <a:rPr lang="en-US" i="1" dirty="0"/>
              <a:t>C. Excess 3 code</a:t>
            </a:r>
          </a:p>
          <a:p>
            <a:r>
              <a:rPr lang="en-US" sz="2800" b="1" i="1" dirty="0">
                <a:solidFill>
                  <a:srgbClr val="FFC000"/>
                </a:solidFill>
              </a:rPr>
              <a:t>D. Gray code</a:t>
            </a:r>
          </a:p>
        </p:txBody>
      </p:sp>
      <p:sp>
        <p:nvSpPr>
          <p:cNvPr id="4" name="Slide Number Placeholder 3"/>
          <p:cNvSpPr>
            <a:spLocks noGrp="1"/>
          </p:cNvSpPr>
          <p:nvPr>
            <p:ph type="sldNum" sz="quarter" idx="12"/>
          </p:nvPr>
        </p:nvSpPr>
        <p:spPr/>
        <p:txBody>
          <a:bodyPr/>
          <a:lstStyle/>
          <a:p>
            <a:fld id="{5A2483EB-AB9C-40AC-9AA1-C2AD9590A9DB}" type="slidenum">
              <a:rPr lang="en-US" smtClean="0"/>
              <a:t>70</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42644744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21336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E8C10     What </a:t>
            </a:r>
            <a:r>
              <a:rPr lang="en-US" dirty="0">
                <a:latin typeface="Arial Black" panose="020B0A04020102020204" pitchFamily="34" charset="0"/>
              </a:rPr>
              <a:t>is an advantage of Gray code in digital communications where symbols are transmitted as multiple bits</a:t>
            </a:r>
          </a:p>
        </p:txBody>
      </p:sp>
      <p:sp>
        <p:nvSpPr>
          <p:cNvPr id="3" name="Subtitle 2"/>
          <p:cNvSpPr>
            <a:spLocks noGrp="1"/>
          </p:cNvSpPr>
          <p:nvPr>
            <p:ph type="subTitle" idx="1"/>
          </p:nvPr>
        </p:nvSpPr>
        <p:spPr/>
        <p:txBody>
          <a:bodyPr/>
          <a:lstStyle/>
          <a:p>
            <a:r>
              <a:rPr lang="en-US" i="1" dirty="0"/>
              <a:t>A. It increases security</a:t>
            </a:r>
          </a:p>
          <a:p>
            <a:r>
              <a:rPr lang="en-US" i="1" dirty="0"/>
              <a:t>B. It has more possible states than simple binary</a:t>
            </a:r>
          </a:p>
          <a:p>
            <a:r>
              <a:rPr lang="en-US" i="1" dirty="0"/>
              <a:t>C. It has more resolution than simple binary</a:t>
            </a:r>
          </a:p>
          <a:p>
            <a:r>
              <a:rPr lang="en-US" i="1" dirty="0"/>
              <a:t>D. It facilitates error detection</a:t>
            </a:r>
          </a:p>
        </p:txBody>
      </p:sp>
      <p:sp>
        <p:nvSpPr>
          <p:cNvPr id="4" name="Slide Number Placeholder 3"/>
          <p:cNvSpPr>
            <a:spLocks noGrp="1"/>
          </p:cNvSpPr>
          <p:nvPr>
            <p:ph type="sldNum" sz="quarter" idx="12"/>
          </p:nvPr>
        </p:nvSpPr>
        <p:spPr/>
        <p:txBody>
          <a:bodyPr/>
          <a:lstStyle/>
          <a:p>
            <a:fld id="{5A2483EB-AB9C-40AC-9AA1-C2AD9590A9DB}" type="slidenum">
              <a:rPr lang="en-US" smtClean="0"/>
              <a:t>71</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6438520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21336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E8C10     What </a:t>
            </a:r>
            <a:r>
              <a:rPr lang="en-US" dirty="0">
                <a:latin typeface="Arial Black" panose="020B0A04020102020204" pitchFamily="34" charset="0"/>
              </a:rPr>
              <a:t>is an advantage of Gray code in digital communications where symbols are transmitted as multiple bits</a:t>
            </a:r>
          </a:p>
        </p:txBody>
      </p:sp>
      <p:sp>
        <p:nvSpPr>
          <p:cNvPr id="3" name="Subtitle 2"/>
          <p:cNvSpPr>
            <a:spLocks noGrp="1"/>
          </p:cNvSpPr>
          <p:nvPr>
            <p:ph type="subTitle" idx="1"/>
          </p:nvPr>
        </p:nvSpPr>
        <p:spPr/>
        <p:txBody>
          <a:bodyPr/>
          <a:lstStyle/>
          <a:p>
            <a:r>
              <a:rPr lang="en-US" i="1" dirty="0"/>
              <a:t>A. It increases security</a:t>
            </a:r>
          </a:p>
          <a:p>
            <a:r>
              <a:rPr lang="en-US" i="1" dirty="0"/>
              <a:t>B. It has more possible states than simple binary</a:t>
            </a:r>
          </a:p>
          <a:p>
            <a:r>
              <a:rPr lang="en-US" i="1" dirty="0"/>
              <a:t>C. It has more resolution than simple binary</a:t>
            </a:r>
          </a:p>
          <a:p>
            <a:r>
              <a:rPr lang="en-US" sz="2800" b="1" i="1" dirty="0">
                <a:solidFill>
                  <a:srgbClr val="FFFF00"/>
                </a:solidFill>
              </a:rPr>
              <a:t>D. It facilitates error detection</a:t>
            </a:r>
            <a:endParaRPr lang="en-US" sz="2800" b="1" i="1" dirty="0">
              <a:solidFill>
                <a:srgbClr val="FFFF00"/>
              </a:solidFill>
            </a:endParaRPr>
          </a:p>
        </p:txBody>
      </p:sp>
      <p:sp>
        <p:nvSpPr>
          <p:cNvPr id="4" name="Slide Number Placeholder 3"/>
          <p:cNvSpPr>
            <a:spLocks noGrp="1"/>
          </p:cNvSpPr>
          <p:nvPr>
            <p:ph type="sldNum" sz="quarter" idx="12"/>
          </p:nvPr>
        </p:nvSpPr>
        <p:spPr/>
        <p:txBody>
          <a:bodyPr/>
          <a:lstStyle/>
          <a:p>
            <a:fld id="{5A2483EB-AB9C-40AC-9AA1-C2AD9590A9DB}" type="slidenum">
              <a:rPr lang="en-US" smtClean="0"/>
              <a:t>72</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9724230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752600"/>
          </a:xfrm>
        </p:spPr>
        <p:txBody>
          <a:bodyPr>
            <a:normAutofit/>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E8C11  </a:t>
            </a:r>
            <a:r>
              <a:rPr lang="en-US" dirty="0" smtClean="0">
                <a:latin typeface="Arial Black" panose="020B0A04020102020204" pitchFamily="34" charset="0"/>
              </a:rPr>
              <a:t>   What </a:t>
            </a:r>
            <a:r>
              <a:rPr lang="en-US" dirty="0">
                <a:latin typeface="Arial Black" panose="020B0A04020102020204" pitchFamily="34" charset="0"/>
              </a:rPr>
              <a:t>is the relationship between symbol rate and baud?</a:t>
            </a:r>
          </a:p>
        </p:txBody>
      </p:sp>
      <p:sp>
        <p:nvSpPr>
          <p:cNvPr id="3" name="Subtitle 2"/>
          <p:cNvSpPr>
            <a:spLocks noGrp="1"/>
          </p:cNvSpPr>
          <p:nvPr>
            <p:ph type="subTitle" idx="1"/>
          </p:nvPr>
        </p:nvSpPr>
        <p:spPr/>
        <p:txBody>
          <a:bodyPr/>
          <a:lstStyle/>
          <a:p>
            <a:r>
              <a:rPr lang="en-US" i="1" dirty="0"/>
              <a:t>A. They are the same</a:t>
            </a:r>
          </a:p>
          <a:p>
            <a:r>
              <a:rPr lang="en-US" i="1" dirty="0"/>
              <a:t>B. Baud is twice the symbol rate</a:t>
            </a:r>
          </a:p>
          <a:p>
            <a:r>
              <a:rPr lang="en-US" i="1" dirty="0"/>
              <a:t>C. Symbol rate is only used for packet-based modes</a:t>
            </a:r>
          </a:p>
          <a:p>
            <a:r>
              <a:rPr lang="en-US" i="1" dirty="0"/>
              <a:t>D. Baud is only used for RTTY</a:t>
            </a:r>
          </a:p>
        </p:txBody>
      </p:sp>
      <p:sp>
        <p:nvSpPr>
          <p:cNvPr id="4" name="Slide Number Placeholder 3"/>
          <p:cNvSpPr>
            <a:spLocks noGrp="1"/>
          </p:cNvSpPr>
          <p:nvPr>
            <p:ph type="sldNum" sz="quarter" idx="12"/>
          </p:nvPr>
        </p:nvSpPr>
        <p:spPr/>
        <p:txBody>
          <a:bodyPr/>
          <a:lstStyle/>
          <a:p>
            <a:fld id="{5A2483EB-AB9C-40AC-9AA1-C2AD9590A9DB}" type="slidenum">
              <a:rPr lang="en-US" smtClean="0"/>
              <a:t>73</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8643073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752600"/>
          </a:xfrm>
        </p:spPr>
        <p:txBody>
          <a:bodyPr>
            <a:normAutofit/>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E8C11  </a:t>
            </a:r>
            <a:r>
              <a:rPr lang="en-US" dirty="0" smtClean="0">
                <a:latin typeface="Arial Black" panose="020B0A04020102020204" pitchFamily="34" charset="0"/>
              </a:rPr>
              <a:t>   What </a:t>
            </a:r>
            <a:r>
              <a:rPr lang="en-US" dirty="0">
                <a:latin typeface="Arial Black" panose="020B0A04020102020204" pitchFamily="34" charset="0"/>
              </a:rPr>
              <a:t>is the relationship between symbol rate and baud?</a:t>
            </a:r>
          </a:p>
        </p:txBody>
      </p:sp>
      <p:sp>
        <p:nvSpPr>
          <p:cNvPr id="3" name="Subtitle 2"/>
          <p:cNvSpPr>
            <a:spLocks noGrp="1"/>
          </p:cNvSpPr>
          <p:nvPr>
            <p:ph type="subTitle" idx="1"/>
          </p:nvPr>
        </p:nvSpPr>
        <p:spPr/>
        <p:txBody>
          <a:bodyPr/>
          <a:lstStyle/>
          <a:p>
            <a:r>
              <a:rPr lang="en-US" sz="2800" b="1" i="1" dirty="0">
                <a:solidFill>
                  <a:srgbClr val="FFC000"/>
                </a:solidFill>
              </a:rPr>
              <a:t>A. They are the same</a:t>
            </a:r>
          </a:p>
          <a:p>
            <a:r>
              <a:rPr lang="en-US" i="1" dirty="0"/>
              <a:t>B. Baud is twice the symbol rate</a:t>
            </a:r>
          </a:p>
          <a:p>
            <a:r>
              <a:rPr lang="en-US" i="1" dirty="0"/>
              <a:t>C. Symbol rate is only used for packet-based modes</a:t>
            </a:r>
          </a:p>
          <a:p>
            <a:r>
              <a:rPr lang="en-US" i="1" dirty="0"/>
              <a:t>D. Baud is only used for RTTY</a:t>
            </a:r>
          </a:p>
        </p:txBody>
      </p:sp>
      <p:sp>
        <p:nvSpPr>
          <p:cNvPr id="4" name="Slide Number Placeholder 3"/>
          <p:cNvSpPr>
            <a:spLocks noGrp="1"/>
          </p:cNvSpPr>
          <p:nvPr>
            <p:ph type="sldNum" sz="quarter" idx="12"/>
          </p:nvPr>
        </p:nvSpPr>
        <p:spPr/>
        <p:txBody>
          <a:bodyPr/>
          <a:lstStyle/>
          <a:p>
            <a:fld id="{5A2483EB-AB9C-40AC-9AA1-C2AD9590A9DB}" type="slidenum">
              <a:rPr lang="en-US" smtClean="0"/>
              <a:t>74</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2416986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Black" panose="020B0A04020102020204" pitchFamily="34" charset="0"/>
              </a:rPr>
              <a:t>E8D </a:t>
            </a:r>
            <a:r>
              <a:rPr lang="en-US" dirty="0" smtClean="0">
                <a:latin typeface="Arial Black" panose="020B0A04020102020204" pitchFamily="34" charset="0"/>
              </a:rPr>
              <a:t>Keying defects</a:t>
            </a:r>
            <a:endParaRPr lang="en-US" dirty="0">
              <a:latin typeface="Arial Black" panose="020B0A04020102020204" pitchFamily="34" charset="0"/>
            </a:endParaRPr>
          </a:p>
        </p:txBody>
      </p:sp>
      <p:sp>
        <p:nvSpPr>
          <p:cNvPr id="3" name="Subtitle 2"/>
          <p:cNvSpPr>
            <a:spLocks noGrp="1"/>
          </p:cNvSpPr>
          <p:nvPr>
            <p:ph type="subTitle" idx="1"/>
          </p:nvPr>
        </p:nvSpPr>
        <p:spPr/>
        <p:txBody>
          <a:bodyPr/>
          <a:lstStyle/>
          <a:p>
            <a:pPr algn="ctr"/>
            <a:r>
              <a:rPr lang="en-US" dirty="0"/>
              <a:t>measurement, peak-to-peak, RMS, </a:t>
            </a:r>
            <a:r>
              <a:rPr lang="en-US" dirty="0" smtClean="0"/>
              <a:t>and </a:t>
            </a:r>
            <a:r>
              <a:rPr lang="en-US" dirty="0" err="1" smtClean="0"/>
              <a:t>Overmodulation</a:t>
            </a:r>
            <a:r>
              <a:rPr lang="en-US" dirty="0" smtClean="0"/>
              <a:t> of digital signals; digital codes; spread spectrum</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75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3482159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E8D01  </a:t>
            </a:r>
            <a:r>
              <a:rPr lang="en-US" dirty="0" smtClean="0">
                <a:latin typeface="Arial Black" panose="020B0A04020102020204" pitchFamily="34" charset="0"/>
              </a:rPr>
              <a:t>   Why </a:t>
            </a:r>
            <a:r>
              <a:rPr lang="en-US" dirty="0">
                <a:latin typeface="Arial Black" panose="020B0A04020102020204" pitchFamily="34" charset="0"/>
              </a:rPr>
              <a:t>are received spread spectrum signals resistant to interference?</a:t>
            </a:r>
          </a:p>
        </p:txBody>
      </p:sp>
      <p:sp>
        <p:nvSpPr>
          <p:cNvPr id="3" name="Subtitle 2"/>
          <p:cNvSpPr>
            <a:spLocks noGrp="1"/>
          </p:cNvSpPr>
          <p:nvPr>
            <p:ph type="subTitle" idx="1"/>
          </p:nvPr>
        </p:nvSpPr>
        <p:spPr>
          <a:xfrm>
            <a:off x="1371600" y="2209800"/>
            <a:ext cx="6400800" cy="3657600"/>
          </a:xfrm>
        </p:spPr>
        <p:txBody>
          <a:bodyPr>
            <a:normAutofit lnSpcReduction="10000"/>
          </a:bodyPr>
          <a:lstStyle/>
          <a:p>
            <a:r>
              <a:rPr lang="en-US" i="1" dirty="0"/>
              <a:t>A. Signals not using the spread spectrum algorithm are suppressed in the receiver</a:t>
            </a:r>
          </a:p>
          <a:p>
            <a:r>
              <a:rPr lang="en-US" i="1" dirty="0"/>
              <a:t>B. The high power used by a spread spectrum transmitter keeps its signal from being easily overpowered</a:t>
            </a:r>
          </a:p>
          <a:p>
            <a:r>
              <a:rPr lang="en-US" i="1" dirty="0"/>
              <a:t>C. The receiver is always equipped with a digital blanker</a:t>
            </a:r>
          </a:p>
          <a:p>
            <a:r>
              <a:rPr lang="en-US" i="1" dirty="0"/>
              <a:t>D. If interference is detected by the receiver it will signal the transmitter to change frequencies</a:t>
            </a:r>
          </a:p>
        </p:txBody>
      </p:sp>
      <p:sp>
        <p:nvSpPr>
          <p:cNvPr id="4" name="Slide Number Placeholder 3"/>
          <p:cNvSpPr>
            <a:spLocks noGrp="1"/>
          </p:cNvSpPr>
          <p:nvPr>
            <p:ph type="sldNum" sz="quarter" idx="12"/>
          </p:nvPr>
        </p:nvSpPr>
        <p:spPr/>
        <p:txBody>
          <a:bodyPr/>
          <a:lstStyle/>
          <a:p>
            <a:fld id="{5A2483EB-AB9C-40AC-9AA1-C2AD9590A9DB}" type="slidenum">
              <a:rPr lang="en-US" smtClean="0"/>
              <a:t>76</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9171329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E8D01  </a:t>
            </a:r>
            <a:r>
              <a:rPr lang="en-US" dirty="0" smtClean="0">
                <a:latin typeface="Arial Black" panose="020B0A04020102020204" pitchFamily="34" charset="0"/>
              </a:rPr>
              <a:t>   Why </a:t>
            </a:r>
            <a:r>
              <a:rPr lang="en-US" dirty="0">
                <a:latin typeface="Arial Black" panose="020B0A04020102020204" pitchFamily="34" charset="0"/>
              </a:rPr>
              <a:t>are received spread spectrum signals resistant to interference?</a:t>
            </a:r>
          </a:p>
        </p:txBody>
      </p:sp>
      <p:sp>
        <p:nvSpPr>
          <p:cNvPr id="3" name="Subtitle 2"/>
          <p:cNvSpPr>
            <a:spLocks noGrp="1"/>
          </p:cNvSpPr>
          <p:nvPr>
            <p:ph type="subTitle" idx="1"/>
          </p:nvPr>
        </p:nvSpPr>
        <p:spPr>
          <a:xfrm>
            <a:off x="1371600" y="2286000"/>
            <a:ext cx="6400800" cy="4191000"/>
          </a:xfrm>
        </p:spPr>
        <p:txBody>
          <a:bodyPr>
            <a:normAutofit lnSpcReduction="10000"/>
          </a:bodyPr>
          <a:lstStyle/>
          <a:p>
            <a:r>
              <a:rPr lang="en-US" sz="2800" b="1" i="1" dirty="0">
                <a:solidFill>
                  <a:srgbClr val="FFC000"/>
                </a:solidFill>
              </a:rPr>
              <a:t>A. Signals not using the spread spectrum algorithm are suppressed in the receiver</a:t>
            </a:r>
          </a:p>
          <a:p>
            <a:r>
              <a:rPr lang="en-US" i="1" dirty="0"/>
              <a:t>B. The high power used by a spread spectrum transmitter keeps its signal from being easily overpowered</a:t>
            </a:r>
          </a:p>
          <a:p>
            <a:r>
              <a:rPr lang="en-US" i="1" dirty="0"/>
              <a:t>C. The receiver is always equipped with a digital blanker</a:t>
            </a:r>
          </a:p>
          <a:p>
            <a:r>
              <a:rPr lang="en-US" i="1" dirty="0"/>
              <a:t>D. If interference is detected by the receiver it will signal the transmitter to change frequencies</a:t>
            </a:r>
          </a:p>
        </p:txBody>
      </p:sp>
      <p:sp>
        <p:nvSpPr>
          <p:cNvPr id="4" name="Slide Number Placeholder 3"/>
          <p:cNvSpPr>
            <a:spLocks noGrp="1"/>
          </p:cNvSpPr>
          <p:nvPr>
            <p:ph type="sldNum" sz="quarter" idx="12"/>
          </p:nvPr>
        </p:nvSpPr>
        <p:spPr/>
        <p:txBody>
          <a:bodyPr/>
          <a:lstStyle/>
          <a:p>
            <a:fld id="{5A2483EB-AB9C-40AC-9AA1-C2AD9590A9DB}" type="slidenum">
              <a:rPr lang="en-US" smtClean="0"/>
              <a:t>77</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4462165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752600"/>
          </a:xfrm>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
            </a:r>
            <a:br>
              <a:rPr dirty="0" smtClean="0">
                <a:latin typeface="Arial Black" panose="020B0A04020102020204" pitchFamily="34" charset="0"/>
              </a:rPr>
            </a:br>
            <a:r>
              <a:rPr dirty="0" smtClean="0">
                <a:latin typeface="Arial Black" panose="020B0A04020102020204" pitchFamily="34" charset="0"/>
              </a:rPr>
              <a:t>E8C</a:t>
            </a:r>
            <a:r>
              <a:rPr lang="en-US" dirty="0" smtClean="0">
                <a:latin typeface="Arial Black" panose="020B0A04020102020204" pitchFamily="34" charset="0"/>
              </a:rPr>
              <a:t>D</a:t>
            </a:r>
            <a:r>
              <a:rPr dirty="0" smtClean="0">
                <a:latin typeface="Arial Black" panose="020B0A04020102020204" pitchFamily="34" charset="0"/>
              </a:rPr>
              <a:t>02    What spread spectrum </a:t>
            </a:r>
            <a:r>
              <a:rPr dirty="0">
                <a:latin typeface="Arial Black" panose="020B0A04020102020204" pitchFamily="34" charset="0"/>
              </a:rPr>
              <a:t>communications technique uses a high speed binary bit stream to shift the phase of an RF carrier?</a:t>
            </a:r>
          </a:p>
        </p:txBody>
      </p:sp>
      <p:sp>
        <p:nvSpPr>
          <p:cNvPr id="82947" name="Subtitle 2"/>
          <p:cNvSpPr>
            <a:spLocks noGrp="1"/>
          </p:cNvSpPr>
          <p:nvPr>
            <p:ph type="subTitle" idx="1"/>
          </p:nvPr>
        </p:nvSpPr>
        <p:spPr/>
        <p:txBody>
          <a:bodyPr/>
          <a:lstStyle/>
          <a:p>
            <a:r>
              <a:rPr altLang="en-US" i="1" dirty="0" smtClean="0">
                <a:solidFill>
                  <a:srgbClr val="0D0D0D"/>
                </a:solidFill>
              </a:rPr>
              <a:t>A. Frequency hopping</a:t>
            </a:r>
            <a:endParaRPr altLang="en-US" dirty="0" smtClean="0">
              <a:solidFill>
                <a:srgbClr val="0D0D0D"/>
              </a:solidFill>
            </a:endParaRPr>
          </a:p>
          <a:p>
            <a:r>
              <a:rPr altLang="en-US" i="1" dirty="0" smtClean="0">
                <a:solidFill>
                  <a:schemeClr val="bg1"/>
                </a:solidFill>
              </a:rPr>
              <a:t>B. Direct sequence</a:t>
            </a:r>
            <a:endParaRPr altLang="en-US" dirty="0" smtClean="0">
              <a:solidFill>
                <a:schemeClr val="bg1"/>
              </a:solidFill>
            </a:endParaRPr>
          </a:p>
          <a:p>
            <a:r>
              <a:rPr altLang="en-US" i="1" dirty="0" smtClean="0">
                <a:solidFill>
                  <a:srgbClr val="0D0D0D"/>
                </a:solidFill>
              </a:rPr>
              <a:t>C. Binary phase-shift keying</a:t>
            </a:r>
            <a:endParaRPr altLang="en-US" dirty="0" smtClean="0">
              <a:solidFill>
                <a:srgbClr val="0D0D0D"/>
              </a:solidFill>
            </a:endParaRPr>
          </a:p>
          <a:p>
            <a:r>
              <a:rPr altLang="en-US" i="1" dirty="0" smtClean="0">
                <a:solidFill>
                  <a:srgbClr val="0D0D0D"/>
                </a:solidFill>
              </a:rPr>
              <a:t>D. Phase </a:t>
            </a:r>
            <a:r>
              <a:rPr altLang="en-US" i="1" dirty="0" err="1" smtClean="0">
                <a:solidFill>
                  <a:srgbClr val="0D0D0D"/>
                </a:solidFill>
              </a:rPr>
              <a:t>compandored</a:t>
            </a:r>
            <a:r>
              <a:rPr altLang="en-US" i="1" dirty="0" smtClean="0">
                <a:solidFill>
                  <a:srgbClr val="0D0D0D"/>
                </a:solidFill>
              </a:rPr>
              <a:t> spread spectrum</a:t>
            </a:r>
            <a:endParaRPr altLang="en-US" dirty="0" smtClean="0">
              <a:solidFill>
                <a:srgbClr val="0D0D0D"/>
              </a:solidFill>
            </a:endParaRPr>
          </a:p>
        </p:txBody>
      </p:sp>
      <p:sp>
        <p:nvSpPr>
          <p:cNvPr id="4" name="Slide Number Placeholder 3"/>
          <p:cNvSpPr>
            <a:spLocks noGrp="1"/>
          </p:cNvSpPr>
          <p:nvPr>
            <p:ph type="sldNum" sz="quarter" idx="12"/>
          </p:nvPr>
        </p:nvSpPr>
        <p:spPr/>
        <p:txBody>
          <a:bodyPr/>
          <a:lstStyle/>
          <a:p>
            <a:pPr>
              <a:defRPr/>
            </a:pPr>
            <a:fld id="{D816FF09-018F-4BF3-9A1A-BD4D023A6F59}" type="slidenum">
              <a:rPr lang="en-US"/>
              <a:pPr>
                <a:defRPr/>
              </a:pPr>
              <a:t>78</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Singal &amp; Emmissions</a:t>
            </a:r>
          </a:p>
        </p:txBody>
      </p:sp>
    </p:spTree>
    <p:extLst>
      <p:ext uri="{BB962C8B-B14F-4D97-AF65-F5344CB8AC3E}">
        <p14:creationId xmlns:p14="http://schemas.microsoft.com/office/powerpoint/2010/main" val="162246349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752600"/>
          </a:xfrm>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
            </a:r>
            <a:br>
              <a:rPr dirty="0" smtClean="0">
                <a:latin typeface="Arial Black" panose="020B0A04020102020204" pitchFamily="34" charset="0"/>
              </a:rPr>
            </a:br>
            <a:r>
              <a:rPr dirty="0" smtClean="0">
                <a:latin typeface="Arial Black" panose="020B0A04020102020204" pitchFamily="34" charset="0"/>
              </a:rPr>
              <a:t>E8C</a:t>
            </a:r>
            <a:r>
              <a:rPr lang="en-US" dirty="0" smtClean="0">
                <a:latin typeface="Arial Black" panose="020B0A04020102020204" pitchFamily="34" charset="0"/>
              </a:rPr>
              <a:t>D</a:t>
            </a:r>
            <a:r>
              <a:rPr dirty="0" smtClean="0">
                <a:latin typeface="Arial Black" panose="020B0A04020102020204" pitchFamily="34" charset="0"/>
              </a:rPr>
              <a:t>02    What spread spectrum </a:t>
            </a:r>
            <a:r>
              <a:rPr dirty="0">
                <a:latin typeface="Arial Black" panose="020B0A04020102020204" pitchFamily="34" charset="0"/>
              </a:rPr>
              <a:t>communications technique uses a high speed binary bit stream to shift the phase of an RF carrier?</a:t>
            </a:r>
          </a:p>
        </p:txBody>
      </p:sp>
      <p:sp>
        <p:nvSpPr>
          <p:cNvPr id="82947" name="Subtitle 2"/>
          <p:cNvSpPr>
            <a:spLocks noGrp="1"/>
          </p:cNvSpPr>
          <p:nvPr>
            <p:ph type="subTitle" idx="1"/>
          </p:nvPr>
        </p:nvSpPr>
        <p:spPr/>
        <p:txBody>
          <a:bodyPr/>
          <a:lstStyle/>
          <a:p>
            <a:r>
              <a:rPr altLang="en-US" i="1" dirty="0" smtClean="0">
                <a:solidFill>
                  <a:srgbClr val="0D0D0D"/>
                </a:solidFill>
              </a:rPr>
              <a:t>A. Frequency hopping</a:t>
            </a:r>
            <a:endParaRPr altLang="en-US" dirty="0" smtClean="0">
              <a:solidFill>
                <a:srgbClr val="0D0D0D"/>
              </a:solidFill>
            </a:endParaRPr>
          </a:p>
          <a:p>
            <a:r>
              <a:rPr altLang="en-US" sz="2800" b="1" i="1" dirty="0" smtClean="0">
                <a:solidFill>
                  <a:srgbClr val="FFC000"/>
                </a:solidFill>
              </a:rPr>
              <a:t>B. Direct sequence</a:t>
            </a:r>
            <a:endParaRPr altLang="en-US" sz="2800" b="1" dirty="0" smtClean="0">
              <a:solidFill>
                <a:srgbClr val="FFC000"/>
              </a:solidFill>
            </a:endParaRPr>
          </a:p>
          <a:p>
            <a:r>
              <a:rPr altLang="en-US" i="1" dirty="0" smtClean="0">
                <a:solidFill>
                  <a:srgbClr val="0D0D0D"/>
                </a:solidFill>
              </a:rPr>
              <a:t>C. Binary phase-shift keying</a:t>
            </a:r>
            <a:endParaRPr altLang="en-US" dirty="0" smtClean="0">
              <a:solidFill>
                <a:srgbClr val="0D0D0D"/>
              </a:solidFill>
            </a:endParaRPr>
          </a:p>
          <a:p>
            <a:r>
              <a:rPr altLang="en-US" i="1" dirty="0" smtClean="0">
                <a:solidFill>
                  <a:srgbClr val="0D0D0D"/>
                </a:solidFill>
              </a:rPr>
              <a:t>D. Phase </a:t>
            </a:r>
            <a:r>
              <a:rPr altLang="en-US" i="1" dirty="0" err="1" smtClean="0">
                <a:solidFill>
                  <a:srgbClr val="0D0D0D"/>
                </a:solidFill>
              </a:rPr>
              <a:t>compandored</a:t>
            </a:r>
            <a:r>
              <a:rPr altLang="en-US" i="1" dirty="0" smtClean="0">
                <a:solidFill>
                  <a:srgbClr val="0D0D0D"/>
                </a:solidFill>
              </a:rPr>
              <a:t> spread spectrum</a:t>
            </a:r>
            <a:endParaRPr altLang="en-US" dirty="0" smtClean="0">
              <a:solidFill>
                <a:srgbClr val="0D0D0D"/>
              </a:solidFill>
            </a:endParaRPr>
          </a:p>
        </p:txBody>
      </p:sp>
      <p:sp>
        <p:nvSpPr>
          <p:cNvPr id="4" name="Slide Number Placeholder 3"/>
          <p:cNvSpPr>
            <a:spLocks noGrp="1"/>
          </p:cNvSpPr>
          <p:nvPr>
            <p:ph type="sldNum" sz="quarter" idx="12"/>
          </p:nvPr>
        </p:nvSpPr>
        <p:spPr/>
        <p:txBody>
          <a:bodyPr/>
          <a:lstStyle/>
          <a:p>
            <a:pPr>
              <a:defRPr/>
            </a:pPr>
            <a:fld id="{D816FF09-018F-4BF3-9A1A-BD4D023A6F59}" type="slidenum">
              <a:rPr lang="en-US"/>
              <a:pPr>
                <a:defRPr/>
              </a:pPr>
              <a:t>79</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Singal &amp; Emmissions</a:t>
            </a:r>
          </a:p>
        </p:txBody>
      </p:sp>
    </p:spTree>
    <p:extLst>
      <p:ext uri="{BB962C8B-B14F-4D97-AF65-F5344CB8AC3E}">
        <p14:creationId xmlns:p14="http://schemas.microsoft.com/office/powerpoint/2010/main" val="1302472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E8A03    What type of wave does a Fourier </a:t>
            </a:r>
            <a:r>
              <a:rPr lang="en-US" dirty="0" smtClean="0">
                <a:latin typeface="Arial Black" panose="020B0A04020102020204" pitchFamily="34" charset="0"/>
              </a:rPr>
              <a:t>analysis show to be </a:t>
            </a:r>
            <a:r>
              <a:rPr lang="en-US" dirty="0">
                <a:latin typeface="Arial Black" panose="020B0A04020102020204" pitchFamily="34" charset="0"/>
              </a:rPr>
              <a:t>made up of sine waves of a given fundamental frequency plus all of its harmonics?</a:t>
            </a:r>
            <a:endParaRPr lang="en-US" dirty="0"/>
          </a:p>
        </p:txBody>
      </p:sp>
      <p:sp>
        <p:nvSpPr>
          <p:cNvPr id="3" name="Subtitle 2"/>
          <p:cNvSpPr>
            <a:spLocks noGrp="1"/>
          </p:cNvSpPr>
          <p:nvPr>
            <p:ph type="subTitle" idx="1"/>
          </p:nvPr>
        </p:nvSpPr>
        <p:spPr/>
        <p:txBody>
          <a:bodyPr/>
          <a:lstStyle/>
          <a:p>
            <a:r>
              <a:rPr lang="en-US" sz="2800" b="1" i="1" dirty="0">
                <a:solidFill>
                  <a:srgbClr val="FFC000"/>
                </a:solidFill>
              </a:rPr>
              <a:t>A. A </a:t>
            </a:r>
            <a:r>
              <a:rPr lang="en-US" sz="2800" b="1" i="1" dirty="0" err="1">
                <a:solidFill>
                  <a:srgbClr val="FFC000"/>
                </a:solidFill>
              </a:rPr>
              <a:t>sawtooth</a:t>
            </a:r>
            <a:r>
              <a:rPr lang="en-US" sz="2800" b="1" i="1" dirty="0">
                <a:solidFill>
                  <a:srgbClr val="FFC000"/>
                </a:solidFill>
              </a:rPr>
              <a:t> wave</a:t>
            </a:r>
            <a:endParaRPr lang="en-US" sz="2800" b="1" dirty="0">
              <a:solidFill>
                <a:srgbClr val="FFC000"/>
              </a:solidFill>
            </a:endParaRPr>
          </a:p>
          <a:p>
            <a:r>
              <a:rPr lang="en-US" i="1" dirty="0"/>
              <a:t>B. A square wave</a:t>
            </a:r>
            <a:endParaRPr lang="en-US" dirty="0"/>
          </a:p>
          <a:p>
            <a:r>
              <a:rPr lang="en-US" i="1" dirty="0"/>
              <a:t>C. A sine wave</a:t>
            </a:r>
            <a:endParaRPr lang="en-US" dirty="0"/>
          </a:p>
          <a:p>
            <a:r>
              <a:rPr lang="en-US" i="1" dirty="0"/>
              <a:t>D. A cosine wave</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8</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3856744"/>
            <a:ext cx="4776788" cy="2472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417033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E8D03    How </a:t>
            </a:r>
            <a:r>
              <a:rPr dirty="0">
                <a:latin typeface="Arial Black" panose="020B0A04020102020204" pitchFamily="34" charset="0"/>
              </a:rPr>
              <a:t>does the </a:t>
            </a:r>
            <a:r>
              <a:rPr dirty="0" smtClean="0">
                <a:latin typeface="Arial Black" panose="020B0A04020102020204" pitchFamily="34" charset="0"/>
              </a:rPr>
              <a:t>spread spectrum </a:t>
            </a:r>
            <a:r>
              <a:rPr dirty="0">
                <a:latin typeface="Arial Black" panose="020B0A04020102020204" pitchFamily="34" charset="0"/>
              </a:rPr>
              <a:t>technique of frequency hopping work?</a:t>
            </a:r>
          </a:p>
        </p:txBody>
      </p:sp>
      <p:sp>
        <p:nvSpPr>
          <p:cNvPr id="3" name="Subtitle 2"/>
          <p:cNvSpPr>
            <a:spLocks noGrp="1"/>
          </p:cNvSpPr>
          <p:nvPr>
            <p:ph type="subTitle" idx="1"/>
          </p:nvPr>
        </p:nvSpPr>
        <p:spPr>
          <a:xfrm>
            <a:off x="762000" y="1905000"/>
            <a:ext cx="7620000" cy="4267200"/>
          </a:xfrm>
        </p:spPr>
        <p:txBody>
          <a:bodyPr rtlCol="0">
            <a:normAutofit lnSpcReduction="10000"/>
          </a:bodyPr>
          <a:lstStyle/>
          <a:p>
            <a:pPr fontAlgn="auto">
              <a:spcAft>
                <a:spcPts val="0"/>
              </a:spcAft>
              <a:buFont typeface="Arial" panose="020B0604020202020204" pitchFamily="34" charset="0"/>
              <a:buNone/>
              <a:defRPr/>
            </a:pPr>
            <a:r>
              <a:rPr i="1" dirty="0">
                <a:ea typeface="+mn-ea"/>
              </a:rPr>
              <a:t>A. If interference is detected by the receiver it will signal the transmitter to change frequencies</a:t>
            </a:r>
            <a:endParaRPr dirty="0">
              <a:ea typeface="+mn-ea"/>
            </a:endParaRPr>
          </a:p>
          <a:p>
            <a:pPr fontAlgn="auto">
              <a:spcAft>
                <a:spcPts val="0"/>
              </a:spcAft>
              <a:buFont typeface="Arial" panose="020B0604020202020204" pitchFamily="34" charset="0"/>
              <a:buNone/>
              <a:defRPr/>
            </a:pPr>
            <a:r>
              <a:rPr i="1" dirty="0">
                <a:ea typeface="+mn-ea"/>
              </a:rPr>
              <a:t>B. If interference is detected by the receiver it will signal the transmitter to wait until the frequency is clear</a:t>
            </a:r>
            <a:endParaRPr dirty="0">
              <a:ea typeface="+mn-ea"/>
            </a:endParaRPr>
          </a:p>
          <a:p>
            <a:pPr fontAlgn="auto">
              <a:spcAft>
                <a:spcPts val="0"/>
              </a:spcAft>
              <a:buFont typeface="Arial" panose="020B0604020202020204" pitchFamily="34" charset="0"/>
              <a:buNone/>
              <a:defRPr/>
            </a:pPr>
            <a:r>
              <a:rPr i="1" dirty="0">
                <a:ea typeface="+mn-ea"/>
              </a:rPr>
              <a:t>C. A pseudo-random binary bit stream is used to shift the phase of an RF carrier very rapidly in a particular sequence</a:t>
            </a:r>
            <a:endParaRPr dirty="0">
              <a:ea typeface="+mn-ea"/>
            </a:endParaRPr>
          </a:p>
          <a:p>
            <a:pPr fontAlgn="auto">
              <a:spcAft>
                <a:spcPts val="0"/>
              </a:spcAft>
              <a:buFont typeface="Arial" panose="020B0604020202020204" pitchFamily="34" charset="0"/>
              <a:buNone/>
              <a:defRPr/>
            </a:pPr>
            <a:r>
              <a:rPr i="1" dirty="0">
                <a:ea typeface="+mn-ea"/>
              </a:rPr>
              <a:t>D. The frequency of the transmitted signal is changed very rapidly according to a particular sequence also used by the receiving station</a:t>
            </a:r>
            <a:endParaRPr dirty="0">
              <a:ea typeface="+mn-ea"/>
            </a:endParaRPr>
          </a:p>
        </p:txBody>
      </p:sp>
      <p:sp>
        <p:nvSpPr>
          <p:cNvPr id="4" name="Slide Number Placeholder 3"/>
          <p:cNvSpPr>
            <a:spLocks noGrp="1"/>
          </p:cNvSpPr>
          <p:nvPr>
            <p:ph type="sldNum" sz="quarter" idx="12"/>
          </p:nvPr>
        </p:nvSpPr>
        <p:spPr/>
        <p:txBody>
          <a:bodyPr/>
          <a:lstStyle/>
          <a:p>
            <a:pPr>
              <a:defRPr/>
            </a:pPr>
            <a:fld id="{A2850224-34FF-4A82-82DF-9EC87B85FF84}" type="slidenum">
              <a:rPr lang="en-US"/>
              <a:pPr>
                <a:defRPr/>
              </a:pPr>
              <a:t>80</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Operating Procedures</a:t>
            </a:r>
          </a:p>
        </p:txBody>
      </p:sp>
    </p:spTree>
    <p:extLst>
      <p:ext uri="{BB962C8B-B14F-4D97-AF65-F5344CB8AC3E}">
        <p14:creationId xmlns:p14="http://schemas.microsoft.com/office/powerpoint/2010/main" val="1251709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E8D03    How </a:t>
            </a:r>
            <a:r>
              <a:rPr dirty="0">
                <a:latin typeface="Arial Black" panose="020B0A04020102020204" pitchFamily="34" charset="0"/>
              </a:rPr>
              <a:t>does the </a:t>
            </a:r>
            <a:r>
              <a:rPr dirty="0" smtClean="0">
                <a:latin typeface="Arial Black" panose="020B0A04020102020204" pitchFamily="34" charset="0"/>
              </a:rPr>
              <a:t>spread spectrum </a:t>
            </a:r>
            <a:r>
              <a:rPr dirty="0">
                <a:latin typeface="Arial Black" panose="020B0A04020102020204" pitchFamily="34" charset="0"/>
              </a:rPr>
              <a:t>technique of frequency hopping work?</a:t>
            </a:r>
          </a:p>
        </p:txBody>
      </p:sp>
      <p:sp>
        <p:nvSpPr>
          <p:cNvPr id="3" name="Subtitle 2"/>
          <p:cNvSpPr>
            <a:spLocks noGrp="1"/>
          </p:cNvSpPr>
          <p:nvPr>
            <p:ph type="subTitle" idx="1"/>
          </p:nvPr>
        </p:nvSpPr>
        <p:spPr>
          <a:xfrm>
            <a:off x="762000" y="1905000"/>
            <a:ext cx="7620000" cy="4800600"/>
          </a:xfrm>
        </p:spPr>
        <p:txBody>
          <a:bodyPr rtlCol="0">
            <a:normAutofit lnSpcReduction="10000"/>
          </a:bodyPr>
          <a:lstStyle/>
          <a:p>
            <a:pPr fontAlgn="auto">
              <a:spcAft>
                <a:spcPts val="0"/>
              </a:spcAft>
              <a:buFont typeface="Arial" panose="020B0604020202020204" pitchFamily="34" charset="0"/>
              <a:buNone/>
              <a:defRPr/>
            </a:pPr>
            <a:r>
              <a:rPr i="1" dirty="0">
                <a:ea typeface="+mn-ea"/>
              </a:rPr>
              <a:t>A. If interference is detected by the receiver it will signal the transmitter to change frequencies</a:t>
            </a:r>
            <a:endParaRPr dirty="0">
              <a:ea typeface="+mn-ea"/>
            </a:endParaRPr>
          </a:p>
          <a:p>
            <a:pPr fontAlgn="auto">
              <a:spcAft>
                <a:spcPts val="0"/>
              </a:spcAft>
              <a:buFont typeface="Arial" panose="020B0604020202020204" pitchFamily="34" charset="0"/>
              <a:buNone/>
              <a:defRPr/>
            </a:pPr>
            <a:r>
              <a:rPr i="1" dirty="0">
                <a:ea typeface="+mn-ea"/>
              </a:rPr>
              <a:t>B. If interference is detected by the receiver it will signal the transmitter to wait until the frequency is clear</a:t>
            </a:r>
            <a:endParaRPr dirty="0">
              <a:ea typeface="+mn-ea"/>
            </a:endParaRPr>
          </a:p>
          <a:p>
            <a:pPr fontAlgn="auto">
              <a:spcAft>
                <a:spcPts val="0"/>
              </a:spcAft>
              <a:buFont typeface="Arial" panose="020B0604020202020204" pitchFamily="34" charset="0"/>
              <a:buNone/>
              <a:defRPr/>
            </a:pPr>
            <a:r>
              <a:rPr i="1" dirty="0">
                <a:ea typeface="+mn-ea"/>
              </a:rPr>
              <a:t>C. A pseudo-random binary bit stream is used to shift the phase of an RF carrier very rapidly in a particular sequence</a:t>
            </a:r>
            <a:endParaRPr dirty="0">
              <a:ea typeface="+mn-ea"/>
            </a:endParaRPr>
          </a:p>
          <a:p>
            <a:pPr fontAlgn="auto">
              <a:spcAft>
                <a:spcPts val="0"/>
              </a:spcAft>
              <a:buFont typeface="Arial" panose="020B0604020202020204" pitchFamily="34" charset="0"/>
              <a:buNone/>
              <a:defRPr/>
            </a:pPr>
            <a:r>
              <a:rPr sz="2800" b="1" i="1" dirty="0">
                <a:solidFill>
                  <a:srgbClr val="FFC000"/>
                </a:solidFill>
                <a:ea typeface="+mn-ea"/>
              </a:rPr>
              <a:t>D. The frequency of the transmitted signal is changed very rapidly according to a particular sequence also used by the receiving station</a:t>
            </a:r>
            <a:endParaRPr sz="2800" b="1" dirty="0">
              <a:solidFill>
                <a:srgbClr val="FFC000"/>
              </a:solidFill>
              <a:ea typeface="+mn-ea"/>
            </a:endParaRPr>
          </a:p>
        </p:txBody>
      </p:sp>
      <p:sp>
        <p:nvSpPr>
          <p:cNvPr id="4" name="Slide Number Placeholder 3"/>
          <p:cNvSpPr>
            <a:spLocks noGrp="1"/>
          </p:cNvSpPr>
          <p:nvPr>
            <p:ph type="sldNum" sz="quarter" idx="12"/>
          </p:nvPr>
        </p:nvSpPr>
        <p:spPr/>
        <p:txBody>
          <a:bodyPr/>
          <a:lstStyle/>
          <a:p>
            <a:pPr>
              <a:defRPr/>
            </a:pPr>
            <a:fld id="{A2850224-34FF-4A82-82DF-9EC87B85FF84}" type="slidenum">
              <a:rPr lang="en-US"/>
              <a:pPr>
                <a:defRPr/>
              </a:pPr>
              <a:t>81</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Operating Procedures</a:t>
            </a:r>
          </a:p>
        </p:txBody>
      </p:sp>
    </p:spTree>
    <p:extLst>
      <p:ext uri="{BB962C8B-B14F-4D97-AF65-F5344CB8AC3E}">
        <p14:creationId xmlns:p14="http://schemas.microsoft.com/office/powerpoint/2010/main" val="4384155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E8D04  </a:t>
            </a:r>
            <a:r>
              <a:rPr lang="en-US" dirty="0" smtClean="0">
                <a:latin typeface="Arial Black" panose="020B0A04020102020204" pitchFamily="34" charset="0"/>
              </a:rPr>
              <a:t>   What </a:t>
            </a:r>
            <a:r>
              <a:rPr lang="en-US" dirty="0">
                <a:latin typeface="Arial Black" panose="020B0A04020102020204" pitchFamily="34" charset="0"/>
              </a:rPr>
              <a:t>is the primary effect of extremely short rise or fall time on a CW signal?</a:t>
            </a:r>
          </a:p>
        </p:txBody>
      </p:sp>
      <p:sp>
        <p:nvSpPr>
          <p:cNvPr id="3" name="Subtitle 2"/>
          <p:cNvSpPr>
            <a:spLocks noGrp="1"/>
          </p:cNvSpPr>
          <p:nvPr>
            <p:ph type="subTitle" idx="1"/>
          </p:nvPr>
        </p:nvSpPr>
        <p:spPr/>
        <p:txBody>
          <a:bodyPr/>
          <a:lstStyle/>
          <a:p>
            <a:r>
              <a:rPr lang="en-US" i="1" dirty="0"/>
              <a:t>A. More difficult to copy</a:t>
            </a:r>
          </a:p>
          <a:p>
            <a:r>
              <a:rPr lang="en-US" i="1" dirty="0"/>
              <a:t>B. The generation of RF harmonics</a:t>
            </a:r>
          </a:p>
          <a:p>
            <a:r>
              <a:rPr lang="en-US" i="1" dirty="0"/>
              <a:t>C. The generation of key clicks</a:t>
            </a:r>
          </a:p>
          <a:p>
            <a:r>
              <a:rPr lang="en-US" i="1" dirty="0"/>
              <a:t>D. Limits data speed</a:t>
            </a:r>
          </a:p>
        </p:txBody>
      </p:sp>
      <p:sp>
        <p:nvSpPr>
          <p:cNvPr id="4" name="Slide Number Placeholder 3"/>
          <p:cNvSpPr>
            <a:spLocks noGrp="1"/>
          </p:cNvSpPr>
          <p:nvPr>
            <p:ph type="sldNum" sz="quarter" idx="12"/>
          </p:nvPr>
        </p:nvSpPr>
        <p:spPr/>
        <p:txBody>
          <a:bodyPr/>
          <a:lstStyle/>
          <a:p>
            <a:fld id="{5A2483EB-AB9C-40AC-9AA1-C2AD9590A9DB}" type="slidenum">
              <a:rPr lang="en-US" smtClean="0"/>
              <a:t>82</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90693165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E8D04  </a:t>
            </a:r>
            <a:r>
              <a:rPr lang="en-US" dirty="0" smtClean="0">
                <a:latin typeface="Arial Black" panose="020B0A04020102020204" pitchFamily="34" charset="0"/>
              </a:rPr>
              <a:t>   What </a:t>
            </a:r>
            <a:r>
              <a:rPr lang="en-US" dirty="0">
                <a:latin typeface="Arial Black" panose="020B0A04020102020204" pitchFamily="34" charset="0"/>
              </a:rPr>
              <a:t>is the primary effect of extremely short rise or fall time on a CW signal?</a:t>
            </a:r>
          </a:p>
        </p:txBody>
      </p:sp>
      <p:sp>
        <p:nvSpPr>
          <p:cNvPr id="3" name="Subtitle 2"/>
          <p:cNvSpPr>
            <a:spLocks noGrp="1"/>
          </p:cNvSpPr>
          <p:nvPr>
            <p:ph type="subTitle" idx="1"/>
          </p:nvPr>
        </p:nvSpPr>
        <p:spPr/>
        <p:txBody>
          <a:bodyPr/>
          <a:lstStyle/>
          <a:p>
            <a:r>
              <a:rPr lang="en-US" i="1" dirty="0"/>
              <a:t>A. More difficult to copy</a:t>
            </a:r>
          </a:p>
          <a:p>
            <a:r>
              <a:rPr lang="en-US" i="1" dirty="0"/>
              <a:t>B. The generation of RF harmonics</a:t>
            </a:r>
          </a:p>
          <a:p>
            <a:r>
              <a:rPr lang="en-US" sz="2800" b="1" i="1" dirty="0">
                <a:solidFill>
                  <a:srgbClr val="FFC000"/>
                </a:solidFill>
              </a:rPr>
              <a:t>C. The generation of key clicks</a:t>
            </a:r>
          </a:p>
          <a:p>
            <a:r>
              <a:rPr lang="en-US" i="1" dirty="0"/>
              <a:t>D. Limits data speed</a:t>
            </a:r>
          </a:p>
        </p:txBody>
      </p:sp>
      <p:sp>
        <p:nvSpPr>
          <p:cNvPr id="4" name="Slide Number Placeholder 3"/>
          <p:cNvSpPr>
            <a:spLocks noGrp="1"/>
          </p:cNvSpPr>
          <p:nvPr>
            <p:ph type="sldNum" sz="quarter" idx="12"/>
          </p:nvPr>
        </p:nvSpPr>
        <p:spPr/>
        <p:txBody>
          <a:bodyPr/>
          <a:lstStyle/>
          <a:p>
            <a:fld id="{5A2483EB-AB9C-40AC-9AA1-C2AD9590A9DB}" type="slidenum">
              <a:rPr lang="en-US" smtClean="0"/>
              <a:t>83</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7477045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E8D05     What </a:t>
            </a:r>
            <a:r>
              <a:rPr lang="en-US" dirty="0">
                <a:latin typeface="Arial Black" panose="020B0A04020102020204" pitchFamily="34" charset="0"/>
              </a:rPr>
              <a:t>is the most common method of reducing key clicks?</a:t>
            </a:r>
          </a:p>
        </p:txBody>
      </p:sp>
      <p:sp>
        <p:nvSpPr>
          <p:cNvPr id="3" name="Subtitle 2"/>
          <p:cNvSpPr>
            <a:spLocks noGrp="1"/>
          </p:cNvSpPr>
          <p:nvPr>
            <p:ph type="subTitle" idx="1"/>
          </p:nvPr>
        </p:nvSpPr>
        <p:spPr/>
        <p:txBody>
          <a:bodyPr/>
          <a:lstStyle/>
          <a:p>
            <a:r>
              <a:rPr lang="en-US" i="1" dirty="0"/>
              <a:t>A. Increase keying waveform rise and fall times</a:t>
            </a:r>
          </a:p>
          <a:p>
            <a:r>
              <a:rPr lang="en-US" i="1" dirty="0"/>
              <a:t>B. Low-pass filters at the transmitter output</a:t>
            </a:r>
          </a:p>
          <a:p>
            <a:r>
              <a:rPr lang="en-US" i="1" dirty="0"/>
              <a:t>C. Reduce keying waveform rise and fall times</a:t>
            </a:r>
          </a:p>
          <a:p>
            <a:r>
              <a:rPr lang="en-US" i="1" dirty="0"/>
              <a:t>D. High-pass filters at the transmitter output</a:t>
            </a:r>
          </a:p>
        </p:txBody>
      </p:sp>
      <p:sp>
        <p:nvSpPr>
          <p:cNvPr id="4" name="Slide Number Placeholder 3"/>
          <p:cNvSpPr>
            <a:spLocks noGrp="1"/>
          </p:cNvSpPr>
          <p:nvPr>
            <p:ph type="sldNum" sz="quarter" idx="12"/>
          </p:nvPr>
        </p:nvSpPr>
        <p:spPr/>
        <p:txBody>
          <a:bodyPr/>
          <a:lstStyle/>
          <a:p>
            <a:fld id="{5A2483EB-AB9C-40AC-9AA1-C2AD9590A9DB}" type="slidenum">
              <a:rPr lang="en-US" smtClean="0"/>
              <a:t>84</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78144437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E8D05     What </a:t>
            </a:r>
            <a:r>
              <a:rPr lang="en-US" dirty="0">
                <a:latin typeface="Arial Black" panose="020B0A04020102020204" pitchFamily="34" charset="0"/>
              </a:rPr>
              <a:t>is the most common method of reducing key clicks?</a:t>
            </a:r>
          </a:p>
        </p:txBody>
      </p:sp>
      <p:sp>
        <p:nvSpPr>
          <p:cNvPr id="3" name="Subtitle 2"/>
          <p:cNvSpPr>
            <a:spLocks noGrp="1"/>
          </p:cNvSpPr>
          <p:nvPr>
            <p:ph type="subTitle" idx="1"/>
          </p:nvPr>
        </p:nvSpPr>
        <p:spPr/>
        <p:txBody>
          <a:bodyPr/>
          <a:lstStyle/>
          <a:p>
            <a:r>
              <a:rPr lang="en-US" sz="2800" b="1" i="1" dirty="0">
                <a:solidFill>
                  <a:srgbClr val="FFC000"/>
                </a:solidFill>
              </a:rPr>
              <a:t>A. Increase keying waveform rise and fall times</a:t>
            </a:r>
          </a:p>
          <a:p>
            <a:r>
              <a:rPr lang="en-US" i="1" dirty="0"/>
              <a:t>B. Low-pass filters at the transmitter output</a:t>
            </a:r>
          </a:p>
          <a:p>
            <a:r>
              <a:rPr lang="en-US" i="1" dirty="0"/>
              <a:t>C. Reduce keying waveform rise and fall times</a:t>
            </a:r>
          </a:p>
          <a:p>
            <a:r>
              <a:rPr lang="en-US" i="1" dirty="0"/>
              <a:t>D. High-pass filters at the transmitter output</a:t>
            </a:r>
          </a:p>
        </p:txBody>
      </p:sp>
      <p:sp>
        <p:nvSpPr>
          <p:cNvPr id="4" name="Slide Number Placeholder 3"/>
          <p:cNvSpPr>
            <a:spLocks noGrp="1"/>
          </p:cNvSpPr>
          <p:nvPr>
            <p:ph type="sldNum" sz="quarter" idx="12"/>
          </p:nvPr>
        </p:nvSpPr>
        <p:spPr/>
        <p:txBody>
          <a:bodyPr/>
          <a:lstStyle/>
          <a:p>
            <a:fld id="{5A2483EB-AB9C-40AC-9AA1-C2AD9590A9DB}" type="slidenum">
              <a:rPr lang="en-US" smtClean="0"/>
              <a:t>85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5675790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1336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E8D06     Which </a:t>
            </a:r>
            <a:r>
              <a:rPr lang="en-US" dirty="0">
                <a:latin typeface="Arial Black" panose="020B0A04020102020204" pitchFamily="34" charset="0"/>
              </a:rPr>
              <a:t>of the following indicates likely </a:t>
            </a:r>
            <a:r>
              <a:rPr lang="en-US" dirty="0" err="1">
                <a:latin typeface="Arial Black" panose="020B0A04020102020204" pitchFamily="34" charset="0"/>
              </a:rPr>
              <a:t>overmodulation</a:t>
            </a:r>
            <a:r>
              <a:rPr lang="en-US" dirty="0">
                <a:latin typeface="Arial Black" panose="020B0A04020102020204" pitchFamily="34" charset="0"/>
              </a:rPr>
              <a:t> of an AFSK signal such as PSK or MFSK?</a:t>
            </a:r>
          </a:p>
        </p:txBody>
      </p:sp>
      <p:sp>
        <p:nvSpPr>
          <p:cNvPr id="3" name="Subtitle 2"/>
          <p:cNvSpPr>
            <a:spLocks noGrp="1"/>
          </p:cNvSpPr>
          <p:nvPr>
            <p:ph type="subTitle" idx="1"/>
          </p:nvPr>
        </p:nvSpPr>
        <p:spPr>
          <a:xfrm>
            <a:off x="457200" y="2438400"/>
            <a:ext cx="8229600" cy="3733800"/>
          </a:xfrm>
        </p:spPr>
        <p:txBody>
          <a:bodyPr/>
          <a:lstStyle/>
          <a:p>
            <a:r>
              <a:rPr lang="en-US" i="1" dirty="0" smtClean="0"/>
              <a:t>A. High reflected power</a:t>
            </a:r>
          </a:p>
          <a:p>
            <a:r>
              <a:rPr lang="en-US" i="1" dirty="0" smtClean="0"/>
              <a:t>B. Strong ALC action</a:t>
            </a:r>
          </a:p>
          <a:p>
            <a:r>
              <a:rPr lang="en-US" i="1" dirty="0" smtClean="0"/>
              <a:t>C. Harmonics on higher bands</a:t>
            </a:r>
          </a:p>
          <a:p>
            <a:r>
              <a:rPr lang="en-US" i="1" dirty="0" smtClean="0"/>
              <a:t>D. Rapid signal fading</a:t>
            </a:r>
            <a:endParaRPr lang="en-US" i="1" dirty="0"/>
          </a:p>
        </p:txBody>
      </p:sp>
      <p:sp>
        <p:nvSpPr>
          <p:cNvPr id="4" name="Slide Number Placeholder 3"/>
          <p:cNvSpPr>
            <a:spLocks noGrp="1"/>
          </p:cNvSpPr>
          <p:nvPr>
            <p:ph type="sldNum" sz="quarter" idx="12"/>
          </p:nvPr>
        </p:nvSpPr>
        <p:spPr/>
        <p:txBody>
          <a:bodyPr/>
          <a:lstStyle/>
          <a:p>
            <a:fld id="{5A2483EB-AB9C-40AC-9AA1-C2AD9590A9DB}" type="slidenum">
              <a:rPr lang="en-US" smtClean="0"/>
              <a:t>86</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0372918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133600"/>
          </a:xfrm>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E8D06     Which </a:t>
            </a:r>
            <a:r>
              <a:rPr lang="en-US" dirty="0">
                <a:latin typeface="Arial Black" panose="020B0A04020102020204" pitchFamily="34" charset="0"/>
              </a:rPr>
              <a:t>of the following indicates likely </a:t>
            </a:r>
            <a:r>
              <a:rPr lang="en-US" dirty="0" err="1">
                <a:latin typeface="Arial Black" panose="020B0A04020102020204" pitchFamily="34" charset="0"/>
              </a:rPr>
              <a:t>overmodulation</a:t>
            </a:r>
            <a:r>
              <a:rPr lang="en-US" dirty="0">
                <a:latin typeface="Arial Black" panose="020B0A04020102020204" pitchFamily="34" charset="0"/>
              </a:rPr>
              <a:t> of an AFSK signal such as PSK or MFSK?</a:t>
            </a:r>
          </a:p>
        </p:txBody>
      </p:sp>
      <p:sp>
        <p:nvSpPr>
          <p:cNvPr id="3" name="Subtitle 2"/>
          <p:cNvSpPr>
            <a:spLocks noGrp="1"/>
          </p:cNvSpPr>
          <p:nvPr>
            <p:ph type="subTitle" idx="1"/>
          </p:nvPr>
        </p:nvSpPr>
        <p:spPr>
          <a:xfrm>
            <a:off x="457200" y="2438400"/>
            <a:ext cx="8229600" cy="3733800"/>
          </a:xfrm>
        </p:spPr>
        <p:txBody>
          <a:bodyPr/>
          <a:lstStyle/>
          <a:p>
            <a:r>
              <a:rPr lang="en-US" i="1" dirty="0" smtClean="0"/>
              <a:t>A. High reflected power</a:t>
            </a:r>
          </a:p>
          <a:p>
            <a:r>
              <a:rPr lang="en-US" sz="2800" b="1" i="1" dirty="0" smtClean="0">
                <a:solidFill>
                  <a:srgbClr val="FFC000"/>
                </a:solidFill>
              </a:rPr>
              <a:t>B. Strong ALC action</a:t>
            </a:r>
          </a:p>
          <a:p>
            <a:r>
              <a:rPr lang="en-US" i="1" dirty="0" smtClean="0"/>
              <a:t>C. Harmonics on higher bands</a:t>
            </a:r>
          </a:p>
          <a:p>
            <a:r>
              <a:rPr lang="en-US" i="1" dirty="0" smtClean="0"/>
              <a:t>D. Rapid signal fading</a:t>
            </a:r>
            <a:endParaRPr lang="en-US" i="1" dirty="0"/>
          </a:p>
        </p:txBody>
      </p:sp>
      <p:sp>
        <p:nvSpPr>
          <p:cNvPr id="4" name="Slide Number Placeholder 3"/>
          <p:cNvSpPr>
            <a:spLocks noGrp="1"/>
          </p:cNvSpPr>
          <p:nvPr>
            <p:ph type="sldNum" sz="quarter" idx="12"/>
          </p:nvPr>
        </p:nvSpPr>
        <p:spPr/>
        <p:txBody>
          <a:bodyPr/>
          <a:lstStyle/>
          <a:p>
            <a:fld id="{5A2483EB-AB9C-40AC-9AA1-C2AD9590A9DB}" type="slidenum">
              <a:rPr lang="en-US" smtClean="0"/>
              <a:t>87</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9902466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E8D07     What </a:t>
            </a:r>
            <a:r>
              <a:rPr lang="en-US" dirty="0">
                <a:latin typeface="Arial Black" panose="020B0A04020102020204" pitchFamily="34" charset="0"/>
              </a:rPr>
              <a:t>is a common cause of </a:t>
            </a:r>
            <a:r>
              <a:rPr lang="en-US" dirty="0" err="1">
                <a:latin typeface="Arial Black" panose="020B0A04020102020204" pitchFamily="34" charset="0"/>
              </a:rPr>
              <a:t>overmodulation</a:t>
            </a:r>
            <a:r>
              <a:rPr lang="en-US" dirty="0">
                <a:latin typeface="Arial Black" panose="020B0A04020102020204" pitchFamily="34" charset="0"/>
              </a:rPr>
              <a:t> of AFSK signals?</a:t>
            </a:r>
          </a:p>
        </p:txBody>
      </p:sp>
      <p:sp>
        <p:nvSpPr>
          <p:cNvPr id="3" name="Subtitle 2"/>
          <p:cNvSpPr>
            <a:spLocks noGrp="1"/>
          </p:cNvSpPr>
          <p:nvPr>
            <p:ph type="subTitle" idx="1"/>
          </p:nvPr>
        </p:nvSpPr>
        <p:spPr>
          <a:xfrm>
            <a:off x="762000" y="1981200"/>
            <a:ext cx="8229600" cy="4343400"/>
          </a:xfrm>
        </p:spPr>
        <p:txBody>
          <a:bodyPr/>
          <a:lstStyle/>
          <a:p>
            <a:r>
              <a:rPr lang="en-US" i="1" dirty="0"/>
              <a:t>A. Excessive numbers of retries</a:t>
            </a:r>
          </a:p>
          <a:p>
            <a:r>
              <a:rPr lang="en-US" i="1" dirty="0"/>
              <a:t>B. Ground loops</a:t>
            </a:r>
          </a:p>
          <a:p>
            <a:r>
              <a:rPr lang="en-US" i="1" dirty="0"/>
              <a:t>C. Bit errors in the modem</a:t>
            </a:r>
          </a:p>
          <a:p>
            <a:r>
              <a:rPr lang="en-US" i="1" dirty="0"/>
              <a:t>D. Excessive transmit audio levels</a:t>
            </a:r>
          </a:p>
        </p:txBody>
      </p:sp>
      <p:sp>
        <p:nvSpPr>
          <p:cNvPr id="4" name="Slide Number Placeholder 3"/>
          <p:cNvSpPr>
            <a:spLocks noGrp="1"/>
          </p:cNvSpPr>
          <p:nvPr>
            <p:ph type="sldNum" sz="quarter" idx="12"/>
          </p:nvPr>
        </p:nvSpPr>
        <p:spPr/>
        <p:txBody>
          <a:bodyPr/>
          <a:lstStyle/>
          <a:p>
            <a:fld id="{5A2483EB-AB9C-40AC-9AA1-C2AD9590A9DB}" type="slidenum">
              <a:rPr lang="en-US" smtClean="0"/>
              <a:t>88</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6856140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E8D07     What </a:t>
            </a:r>
            <a:r>
              <a:rPr lang="en-US" dirty="0">
                <a:latin typeface="Arial Black" panose="020B0A04020102020204" pitchFamily="34" charset="0"/>
              </a:rPr>
              <a:t>is a common cause of </a:t>
            </a:r>
            <a:r>
              <a:rPr lang="en-US" dirty="0" err="1">
                <a:latin typeface="Arial Black" panose="020B0A04020102020204" pitchFamily="34" charset="0"/>
              </a:rPr>
              <a:t>overmodulation</a:t>
            </a:r>
            <a:r>
              <a:rPr lang="en-US" dirty="0">
                <a:latin typeface="Arial Black" panose="020B0A04020102020204" pitchFamily="34" charset="0"/>
              </a:rPr>
              <a:t> of AFSK signals?</a:t>
            </a:r>
          </a:p>
        </p:txBody>
      </p:sp>
      <p:sp>
        <p:nvSpPr>
          <p:cNvPr id="3" name="Subtitle 2"/>
          <p:cNvSpPr>
            <a:spLocks noGrp="1"/>
          </p:cNvSpPr>
          <p:nvPr>
            <p:ph type="subTitle" idx="1"/>
          </p:nvPr>
        </p:nvSpPr>
        <p:spPr>
          <a:xfrm>
            <a:off x="762000" y="1981200"/>
            <a:ext cx="8229600" cy="4343400"/>
          </a:xfrm>
        </p:spPr>
        <p:txBody>
          <a:bodyPr/>
          <a:lstStyle/>
          <a:p>
            <a:r>
              <a:rPr lang="en-US" i="1" dirty="0"/>
              <a:t>A. Excessive numbers of retries</a:t>
            </a:r>
          </a:p>
          <a:p>
            <a:r>
              <a:rPr lang="en-US" i="1" dirty="0"/>
              <a:t>B. Ground loops</a:t>
            </a:r>
          </a:p>
          <a:p>
            <a:r>
              <a:rPr lang="en-US" i="1" dirty="0"/>
              <a:t>C. Bit errors in the modem</a:t>
            </a:r>
          </a:p>
          <a:p>
            <a:r>
              <a:rPr lang="en-US" sz="2800" b="1" i="1" dirty="0">
                <a:solidFill>
                  <a:srgbClr val="FFC000"/>
                </a:solidFill>
              </a:rPr>
              <a:t>D. Excessive transmit audio levels</a:t>
            </a:r>
          </a:p>
        </p:txBody>
      </p:sp>
      <p:sp>
        <p:nvSpPr>
          <p:cNvPr id="4" name="Slide Number Placeholder 3"/>
          <p:cNvSpPr>
            <a:spLocks noGrp="1"/>
          </p:cNvSpPr>
          <p:nvPr>
            <p:ph type="sldNum" sz="quarter" idx="12"/>
          </p:nvPr>
        </p:nvSpPr>
        <p:spPr/>
        <p:txBody>
          <a:bodyPr/>
          <a:lstStyle/>
          <a:p>
            <a:fld id="{5A2483EB-AB9C-40AC-9AA1-C2AD9590A9DB}" type="slidenum">
              <a:rPr lang="en-US" smtClean="0"/>
              <a:t>89</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920817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E8A04     What </a:t>
            </a:r>
            <a:r>
              <a:rPr lang="en-US" dirty="0">
                <a:latin typeface="Arial Black" panose="020B0A04020102020204" pitchFamily="34" charset="0"/>
              </a:rPr>
              <a:t>is "dither" with respect to analog to digital converters?</a:t>
            </a:r>
          </a:p>
        </p:txBody>
      </p:sp>
      <p:sp>
        <p:nvSpPr>
          <p:cNvPr id="3" name="Subtitle 2"/>
          <p:cNvSpPr>
            <a:spLocks noGrp="1"/>
          </p:cNvSpPr>
          <p:nvPr>
            <p:ph type="subTitle" idx="1"/>
          </p:nvPr>
        </p:nvSpPr>
        <p:spPr>
          <a:xfrm>
            <a:off x="609600" y="1676400"/>
            <a:ext cx="7924800" cy="4495800"/>
          </a:xfrm>
        </p:spPr>
        <p:txBody>
          <a:bodyPr>
            <a:normAutofit/>
          </a:bodyPr>
          <a:lstStyle/>
          <a:p>
            <a:endParaRPr lang="en-US" i="1" dirty="0" smtClean="0"/>
          </a:p>
          <a:p>
            <a:r>
              <a:rPr lang="en-US" i="1" dirty="0" smtClean="0"/>
              <a:t>A</a:t>
            </a:r>
            <a:r>
              <a:rPr lang="en-US" i="1" dirty="0"/>
              <a:t>. An abnormal condition where the converter cannot settle on a value to represent the signal</a:t>
            </a:r>
          </a:p>
          <a:p>
            <a:r>
              <a:rPr lang="en-US" i="1" dirty="0"/>
              <a:t>B. A small amount of noise added to the input signal to allow more precise representation of a signal over time</a:t>
            </a:r>
          </a:p>
          <a:p>
            <a:r>
              <a:rPr lang="en-US" i="1" dirty="0"/>
              <a:t>C. An error caused by irregular quantization step size</a:t>
            </a:r>
          </a:p>
          <a:p>
            <a:r>
              <a:rPr lang="en-US" i="1" dirty="0"/>
              <a:t>D. A method of decimation by randomly skipping samples</a:t>
            </a:r>
          </a:p>
        </p:txBody>
      </p:sp>
      <p:sp>
        <p:nvSpPr>
          <p:cNvPr id="4" name="Slide Number Placeholder 3"/>
          <p:cNvSpPr>
            <a:spLocks noGrp="1"/>
          </p:cNvSpPr>
          <p:nvPr>
            <p:ph type="sldNum" sz="quarter" idx="12"/>
          </p:nvPr>
        </p:nvSpPr>
        <p:spPr/>
        <p:txBody>
          <a:bodyPr/>
          <a:lstStyle/>
          <a:p>
            <a:fld id="{5A2483EB-AB9C-40AC-9AA1-C2AD9590A9DB}" type="slidenum">
              <a:rPr lang="en-US" smtClean="0"/>
              <a:t>9</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54084274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E8D08     What </a:t>
            </a:r>
            <a:r>
              <a:rPr lang="en-US" dirty="0">
                <a:latin typeface="Arial Black" panose="020B0A04020102020204" pitchFamily="34" charset="0"/>
              </a:rPr>
              <a:t>parameter might indicate that excessively high input levels are causing distortion in an AFSK signal?</a:t>
            </a:r>
          </a:p>
        </p:txBody>
      </p:sp>
      <p:sp>
        <p:nvSpPr>
          <p:cNvPr id="3" name="Subtitle 2"/>
          <p:cNvSpPr>
            <a:spLocks noGrp="1"/>
          </p:cNvSpPr>
          <p:nvPr>
            <p:ph type="subTitle" idx="1"/>
          </p:nvPr>
        </p:nvSpPr>
        <p:spPr>
          <a:xfrm>
            <a:off x="685800" y="1981200"/>
            <a:ext cx="7848600" cy="4191000"/>
          </a:xfrm>
        </p:spPr>
        <p:txBody>
          <a:bodyPr/>
          <a:lstStyle/>
          <a:p>
            <a:endParaRPr lang="en-US" i="1" dirty="0" smtClean="0"/>
          </a:p>
          <a:p>
            <a:r>
              <a:rPr lang="en-US" i="1" dirty="0" smtClean="0"/>
              <a:t>A</a:t>
            </a:r>
            <a:r>
              <a:rPr lang="en-US" i="1" dirty="0"/>
              <a:t>. Signal to noise ratio</a:t>
            </a:r>
          </a:p>
          <a:p>
            <a:r>
              <a:rPr lang="en-US" i="1" dirty="0"/>
              <a:t>B. Baud rate</a:t>
            </a:r>
          </a:p>
          <a:p>
            <a:r>
              <a:rPr lang="en-US" i="1" dirty="0"/>
              <a:t>C. Repeat Request Rate (RRR)</a:t>
            </a:r>
          </a:p>
          <a:p>
            <a:r>
              <a:rPr lang="en-US" i="1" dirty="0"/>
              <a:t>D. Intermodulation Distortion (IMD)</a:t>
            </a:r>
          </a:p>
        </p:txBody>
      </p:sp>
      <p:sp>
        <p:nvSpPr>
          <p:cNvPr id="4" name="Slide Number Placeholder 3"/>
          <p:cNvSpPr>
            <a:spLocks noGrp="1"/>
          </p:cNvSpPr>
          <p:nvPr>
            <p:ph type="sldNum" sz="quarter" idx="12"/>
          </p:nvPr>
        </p:nvSpPr>
        <p:spPr/>
        <p:txBody>
          <a:bodyPr/>
          <a:lstStyle/>
          <a:p>
            <a:fld id="{5A2483EB-AB9C-40AC-9AA1-C2AD9590A9DB}" type="slidenum">
              <a:rPr lang="en-US" smtClean="0"/>
              <a:t>90</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6888883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Black" panose="020B0A04020102020204" pitchFamily="34" charset="0"/>
              </a:rPr>
              <a:t/>
            </a:r>
            <a:br>
              <a:rPr lang="en-US"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E8D08     What </a:t>
            </a:r>
            <a:r>
              <a:rPr lang="en-US" dirty="0">
                <a:latin typeface="Arial Black" panose="020B0A04020102020204" pitchFamily="34" charset="0"/>
              </a:rPr>
              <a:t>parameter might indicate that excessively high input levels are causing distortion in an AFSK signal?</a:t>
            </a:r>
          </a:p>
        </p:txBody>
      </p:sp>
      <p:sp>
        <p:nvSpPr>
          <p:cNvPr id="3" name="Subtitle 2"/>
          <p:cNvSpPr>
            <a:spLocks noGrp="1"/>
          </p:cNvSpPr>
          <p:nvPr>
            <p:ph type="subTitle" idx="1"/>
          </p:nvPr>
        </p:nvSpPr>
        <p:spPr>
          <a:xfrm>
            <a:off x="685800" y="1981200"/>
            <a:ext cx="7848600" cy="4191000"/>
          </a:xfrm>
        </p:spPr>
        <p:txBody>
          <a:bodyPr/>
          <a:lstStyle/>
          <a:p>
            <a:endParaRPr lang="en-US" i="1" dirty="0" smtClean="0"/>
          </a:p>
          <a:p>
            <a:r>
              <a:rPr lang="en-US" i="1" dirty="0" smtClean="0"/>
              <a:t>A</a:t>
            </a:r>
            <a:r>
              <a:rPr lang="en-US" i="1" dirty="0"/>
              <a:t>. Signal to noise ratio</a:t>
            </a:r>
          </a:p>
          <a:p>
            <a:r>
              <a:rPr lang="en-US" i="1" dirty="0"/>
              <a:t>B. Baud rate</a:t>
            </a:r>
          </a:p>
          <a:p>
            <a:r>
              <a:rPr lang="en-US" i="1" dirty="0"/>
              <a:t>C. Repeat Request Rate (RRR)</a:t>
            </a:r>
          </a:p>
          <a:p>
            <a:r>
              <a:rPr lang="en-US" sz="2800" b="1" i="1" dirty="0">
                <a:solidFill>
                  <a:srgbClr val="FFC000"/>
                </a:solidFill>
              </a:rPr>
              <a:t>D. Intermodulation Distortion (IMD)</a:t>
            </a:r>
          </a:p>
        </p:txBody>
      </p:sp>
      <p:sp>
        <p:nvSpPr>
          <p:cNvPr id="4" name="Slide Number Placeholder 3"/>
          <p:cNvSpPr>
            <a:spLocks noGrp="1"/>
          </p:cNvSpPr>
          <p:nvPr>
            <p:ph type="sldNum" sz="quarter" idx="12"/>
          </p:nvPr>
        </p:nvSpPr>
        <p:spPr/>
        <p:txBody>
          <a:bodyPr/>
          <a:lstStyle/>
          <a:p>
            <a:fld id="{5A2483EB-AB9C-40AC-9AA1-C2AD9590A9DB}" type="slidenum">
              <a:rPr lang="en-US" smtClean="0"/>
              <a:t>91</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86288237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E8D09     What </a:t>
            </a:r>
            <a:r>
              <a:rPr lang="en-US" dirty="0">
                <a:latin typeface="Arial Black" panose="020B0A04020102020204" pitchFamily="34" charset="0"/>
              </a:rPr>
              <a:t>is considered a good minimum IMD level for an idling PSK signal?</a:t>
            </a:r>
          </a:p>
        </p:txBody>
      </p:sp>
      <p:sp>
        <p:nvSpPr>
          <p:cNvPr id="3" name="Subtitle 2"/>
          <p:cNvSpPr>
            <a:spLocks noGrp="1"/>
          </p:cNvSpPr>
          <p:nvPr>
            <p:ph type="subTitle" idx="1"/>
          </p:nvPr>
        </p:nvSpPr>
        <p:spPr/>
        <p:txBody>
          <a:bodyPr/>
          <a:lstStyle/>
          <a:p>
            <a:r>
              <a:rPr lang="en-US" i="1" dirty="0"/>
              <a:t>A. +10 dB</a:t>
            </a:r>
          </a:p>
          <a:p>
            <a:r>
              <a:rPr lang="en-US" i="1" dirty="0"/>
              <a:t>B. +15 dB</a:t>
            </a:r>
          </a:p>
          <a:p>
            <a:r>
              <a:rPr lang="en-US" i="1" dirty="0"/>
              <a:t>C. -20 dB</a:t>
            </a:r>
          </a:p>
          <a:p>
            <a:r>
              <a:rPr lang="en-US" i="1" dirty="0"/>
              <a:t>D. -30 dB</a:t>
            </a:r>
          </a:p>
        </p:txBody>
      </p:sp>
      <p:sp>
        <p:nvSpPr>
          <p:cNvPr id="4" name="Slide Number Placeholder 3"/>
          <p:cNvSpPr>
            <a:spLocks noGrp="1"/>
          </p:cNvSpPr>
          <p:nvPr>
            <p:ph type="sldNum" sz="quarter" idx="12"/>
          </p:nvPr>
        </p:nvSpPr>
        <p:spPr/>
        <p:txBody>
          <a:bodyPr/>
          <a:lstStyle/>
          <a:p>
            <a:fld id="{5A2483EB-AB9C-40AC-9AA1-C2AD9590A9DB}" type="slidenum">
              <a:rPr lang="en-US" smtClean="0"/>
              <a:t>92</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40916767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E8D09     What </a:t>
            </a:r>
            <a:r>
              <a:rPr lang="en-US" dirty="0">
                <a:latin typeface="Arial Black" panose="020B0A04020102020204" pitchFamily="34" charset="0"/>
              </a:rPr>
              <a:t>is considered a good minimum IMD level for an idling PSK signal?</a:t>
            </a:r>
          </a:p>
        </p:txBody>
      </p:sp>
      <p:sp>
        <p:nvSpPr>
          <p:cNvPr id="3" name="Subtitle 2"/>
          <p:cNvSpPr>
            <a:spLocks noGrp="1"/>
          </p:cNvSpPr>
          <p:nvPr>
            <p:ph type="subTitle" idx="1"/>
          </p:nvPr>
        </p:nvSpPr>
        <p:spPr/>
        <p:txBody>
          <a:bodyPr/>
          <a:lstStyle/>
          <a:p>
            <a:r>
              <a:rPr lang="en-US" i="1" dirty="0"/>
              <a:t>A. +10 dB</a:t>
            </a:r>
          </a:p>
          <a:p>
            <a:r>
              <a:rPr lang="en-US" i="1" dirty="0"/>
              <a:t>B. +15 dB</a:t>
            </a:r>
          </a:p>
          <a:p>
            <a:r>
              <a:rPr lang="en-US" i="1" dirty="0"/>
              <a:t>C. -20 dB</a:t>
            </a:r>
          </a:p>
          <a:p>
            <a:r>
              <a:rPr lang="en-US" sz="2800" b="1" i="1" dirty="0">
                <a:solidFill>
                  <a:srgbClr val="FFC000"/>
                </a:solidFill>
              </a:rPr>
              <a:t>D. -30 dB</a:t>
            </a:r>
          </a:p>
        </p:txBody>
      </p:sp>
      <p:sp>
        <p:nvSpPr>
          <p:cNvPr id="4" name="Slide Number Placeholder 3"/>
          <p:cNvSpPr>
            <a:spLocks noGrp="1"/>
          </p:cNvSpPr>
          <p:nvPr>
            <p:ph type="sldNum" sz="quarter" idx="12"/>
          </p:nvPr>
        </p:nvSpPr>
        <p:spPr/>
        <p:txBody>
          <a:bodyPr/>
          <a:lstStyle/>
          <a:p>
            <a:fld id="{5A2483EB-AB9C-40AC-9AA1-C2AD9590A9DB}" type="slidenum">
              <a:rPr lang="en-US" smtClean="0"/>
              <a:t>93</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2776073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057400"/>
          </a:xfrm>
        </p:spPr>
        <p:txBody>
          <a:bodyPr>
            <a:normAutofit/>
          </a:bodyPr>
          <a:lstStyle/>
          <a:p>
            <a:r>
              <a:rPr lang="en-US" dirty="0">
                <a:latin typeface="Arial Black" panose="020B0A04020102020204" pitchFamily="34" charset="0"/>
              </a:rPr>
              <a:t> </a:t>
            </a:r>
            <a:br>
              <a:rPr lang="en-US" dirty="0">
                <a:latin typeface="Arial Black" panose="020B0A04020102020204" pitchFamily="34" charset="0"/>
              </a:rPr>
            </a:br>
            <a:r>
              <a:rPr lang="de-DE" dirty="0">
                <a:latin typeface="Arial Black" panose="020B0A04020102020204" pitchFamily="34" charset="0"/>
              </a:rPr>
              <a:t>E8D10  </a:t>
            </a:r>
            <a:r>
              <a:rPr lang="de-DE" dirty="0" smtClean="0">
                <a:latin typeface="Arial Black" panose="020B0A04020102020204" pitchFamily="34" charset="0"/>
              </a:rPr>
              <a:t>   </a:t>
            </a:r>
            <a:r>
              <a:rPr lang="en-US" dirty="0" smtClean="0">
                <a:latin typeface="Arial Black" panose="020B0A04020102020204" pitchFamily="34" charset="0"/>
              </a:rPr>
              <a:t>What </a:t>
            </a:r>
            <a:r>
              <a:rPr lang="en-US" dirty="0">
                <a:latin typeface="Arial Black" panose="020B0A04020102020204" pitchFamily="34" charset="0"/>
              </a:rPr>
              <a:t>are some of the differences between the </a:t>
            </a:r>
            <a:r>
              <a:rPr lang="en-US" dirty="0" err="1">
                <a:latin typeface="Arial Black" panose="020B0A04020102020204" pitchFamily="34" charset="0"/>
              </a:rPr>
              <a:t>Baudot</a:t>
            </a:r>
            <a:r>
              <a:rPr lang="en-US" dirty="0">
                <a:latin typeface="Arial Black" panose="020B0A04020102020204" pitchFamily="34" charset="0"/>
              </a:rPr>
              <a:t> digital code and ASCII?</a:t>
            </a:r>
          </a:p>
        </p:txBody>
      </p:sp>
      <p:sp>
        <p:nvSpPr>
          <p:cNvPr id="3" name="Subtitle 2"/>
          <p:cNvSpPr>
            <a:spLocks noGrp="1"/>
          </p:cNvSpPr>
          <p:nvPr>
            <p:ph type="subTitle" idx="1"/>
          </p:nvPr>
        </p:nvSpPr>
        <p:spPr>
          <a:xfrm>
            <a:off x="533400" y="2286000"/>
            <a:ext cx="8077200" cy="4191000"/>
          </a:xfrm>
        </p:spPr>
        <p:txBody>
          <a:bodyPr>
            <a:normAutofit fontScale="92500" lnSpcReduction="10000"/>
          </a:bodyPr>
          <a:lstStyle/>
          <a:p>
            <a:r>
              <a:rPr lang="en-US" i="1" dirty="0"/>
              <a:t>A. </a:t>
            </a:r>
            <a:r>
              <a:rPr lang="en-US" i="1" dirty="0" err="1"/>
              <a:t>Baudot</a:t>
            </a:r>
            <a:r>
              <a:rPr lang="en-US" i="1" dirty="0"/>
              <a:t> uses 4 data bits per character, ASCII uses 7 or 8; </a:t>
            </a:r>
            <a:r>
              <a:rPr lang="en-US" i="1" dirty="0" err="1"/>
              <a:t>Baudot</a:t>
            </a:r>
            <a:r>
              <a:rPr lang="en-US" i="1" dirty="0"/>
              <a:t> uses 1 character as a letters/figures shift code, ASCII has no letters/figures code</a:t>
            </a:r>
          </a:p>
          <a:p>
            <a:r>
              <a:rPr lang="en-US" i="1" dirty="0"/>
              <a:t>B. </a:t>
            </a:r>
            <a:r>
              <a:rPr lang="en-US" i="1" dirty="0" err="1"/>
              <a:t>Baudot</a:t>
            </a:r>
            <a:r>
              <a:rPr lang="en-US" i="1" dirty="0"/>
              <a:t> uses 5 data bits per character, ASCII uses 7 or 8; </a:t>
            </a:r>
            <a:r>
              <a:rPr lang="en-US" i="1" dirty="0" err="1"/>
              <a:t>Baudot</a:t>
            </a:r>
            <a:r>
              <a:rPr lang="en-US" i="1" dirty="0"/>
              <a:t> uses 2 characters as letters/figures shift codes, ASCII has no letters/figures shift code</a:t>
            </a:r>
          </a:p>
          <a:p>
            <a:r>
              <a:rPr lang="en-US" i="1" dirty="0"/>
              <a:t>C. </a:t>
            </a:r>
            <a:r>
              <a:rPr lang="en-US" i="1" dirty="0" err="1"/>
              <a:t>Baudot</a:t>
            </a:r>
            <a:r>
              <a:rPr lang="en-US" i="1" dirty="0"/>
              <a:t> uses 6 data bits per character, ASCII uses 7 or 8; </a:t>
            </a:r>
            <a:r>
              <a:rPr lang="en-US" i="1" dirty="0" err="1"/>
              <a:t>Baudot</a:t>
            </a:r>
            <a:r>
              <a:rPr lang="en-US" i="1" dirty="0"/>
              <a:t> has no letters/figures shift code, ASCII uses 2 letters/figures shift codes</a:t>
            </a:r>
          </a:p>
          <a:p>
            <a:r>
              <a:rPr lang="en-US" i="1" dirty="0"/>
              <a:t>D. </a:t>
            </a:r>
            <a:r>
              <a:rPr lang="en-US" i="1" dirty="0" err="1"/>
              <a:t>Baudot</a:t>
            </a:r>
            <a:r>
              <a:rPr lang="en-US" i="1" dirty="0"/>
              <a:t> uses 7 data bits per character, ASCII uses 8; </a:t>
            </a:r>
            <a:r>
              <a:rPr lang="en-US" i="1" dirty="0" err="1"/>
              <a:t>Baudot</a:t>
            </a:r>
            <a:r>
              <a:rPr lang="en-US" i="1" dirty="0"/>
              <a:t> has no letters/figures shift code, ASCII uses 2 letters/figures shift codes</a:t>
            </a:r>
          </a:p>
        </p:txBody>
      </p:sp>
      <p:sp>
        <p:nvSpPr>
          <p:cNvPr id="4" name="Slide Number Placeholder 3"/>
          <p:cNvSpPr>
            <a:spLocks noGrp="1"/>
          </p:cNvSpPr>
          <p:nvPr>
            <p:ph type="sldNum" sz="quarter" idx="12"/>
          </p:nvPr>
        </p:nvSpPr>
        <p:spPr/>
        <p:txBody>
          <a:bodyPr/>
          <a:lstStyle/>
          <a:p>
            <a:fld id="{5A2483EB-AB9C-40AC-9AA1-C2AD9590A9DB}" type="slidenum">
              <a:rPr lang="en-US" smtClean="0"/>
              <a:t>94</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3310363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2057400"/>
          </a:xfrm>
        </p:spPr>
        <p:txBody>
          <a:bodyPr>
            <a:normAutofit/>
          </a:bodyPr>
          <a:lstStyle/>
          <a:p>
            <a:r>
              <a:rPr lang="en-US" dirty="0">
                <a:latin typeface="Arial Black" panose="020B0A04020102020204" pitchFamily="34" charset="0"/>
              </a:rPr>
              <a:t> </a:t>
            </a:r>
            <a:br>
              <a:rPr lang="en-US" dirty="0">
                <a:latin typeface="Arial Black" panose="020B0A04020102020204" pitchFamily="34" charset="0"/>
              </a:rPr>
            </a:br>
            <a:r>
              <a:rPr lang="de-DE" dirty="0">
                <a:latin typeface="Arial Black" panose="020B0A04020102020204" pitchFamily="34" charset="0"/>
              </a:rPr>
              <a:t>E8D10  </a:t>
            </a:r>
            <a:r>
              <a:rPr lang="de-DE" dirty="0" smtClean="0">
                <a:latin typeface="Arial Black" panose="020B0A04020102020204" pitchFamily="34" charset="0"/>
              </a:rPr>
              <a:t>   </a:t>
            </a:r>
            <a:r>
              <a:rPr lang="en-US" dirty="0" smtClean="0">
                <a:latin typeface="Arial Black" panose="020B0A04020102020204" pitchFamily="34" charset="0"/>
              </a:rPr>
              <a:t>What </a:t>
            </a:r>
            <a:r>
              <a:rPr lang="en-US" dirty="0">
                <a:latin typeface="Arial Black" panose="020B0A04020102020204" pitchFamily="34" charset="0"/>
              </a:rPr>
              <a:t>are some of the differences between the </a:t>
            </a:r>
            <a:r>
              <a:rPr lang="en-US" dirty="0" err="1">
                <a:latin typeface="Arial Black" panose="020B0A04020102020204" pitchFamily="34" charset="0"/>
              </a:rPr>
              <a:t>Baudot</a:t>
            </a:r>
            <a:r>
              <a:rPr lang="en-US" dirty="0">
                <a:latin typeface="Arial Black" panose="020B0A04020102020204" pitchFamily="34" charset="0"/>
              </a:rPr>
              <a:t> digital code and ASCII?</a:t>
            </a:r>
          </a:p>
        </p:txBody>
      </p:sp>
      <p:sp>
        <p:nvSpPr>
          <p:cNvPr id="3" name="Subtitle 2"/>
          <p:cNvSpPr>
            <a:spLocks noGrp="1"/>
          </p:cNvSpPr>
          <p:nvPr>
            <p:ph type="subTitle" idx="1"/>
          </p:nvPr>
        </p:nvSpPr>
        <p:spPr>
          <a:xfrm>
            <a:off x="533400" y="2286000"/>
            <a:ext cx="8077200" cy="4191000"/>
          </a:xfrm>
        </p:spPr>
        <p:txBody>
          <a:bodyPr>
            <a:normAutofit fontScale="92500" lnSpcReduction="20000"/>
          </a:bodyPr>
          <a:lstStyle/>
          <a:p>
            <a:r>
              <a:rPr lang="en-US" i="1" dirty="0"/>
              <a:t>A. </a:t>
            </a:r>
            <a:r>
              <a:rPr lang="en-US" i="1" dirty="0" err="1"/>
              <a:t>Baudot</a:t>
            </a:r>
            <a:r>
              <a:rPr lang="en-US" i="1" dirty="0"/>
              <a:t> uses 4 data bits per character, ASCII uses 7 or 8; </a:t>
            </a:r>
            <a:r>
              <a:rPr lang="en-US" i="1" dirty="0" err="1"/>
              <a:t>Baudot</a:t>
            </a:r>
            <a:r>
              <a:rPr lang="en-US" i="1" dirty="0"/>
              <a:t> uses 1 character as a letters/figures shift code, ASCII has no letters/figures code</a:t>
            </a:r>
          </a:p>
          <a:p>
            <a:r>
              <a:rPr lang="en-US" sz="3000" b="1" i="1" dirty="0">
                <a:solidFill>
                  <a:srgbClr val="FFC000"/>
                </a:solidFill>
              </a:rPr>
              <a:t>B. </a:t>
            </a:r>
            <a:r>
              <a:rPr lang="en-US" sz="3000" b="1" i="1" dirty="0" err="1">
                <a:solidFill>
                  <a:srgbClr val="FFC000"/>
                </a:solidFill>
              </a:rPr>
              <a:t>Baudot</a:t>
            </a:r>
            <a:r>
              <a:rPr lang="en-US" sz="3000" b="1" i="1" dirty="0">
                <a:solidFill>
                  <a:srgbClr val="FFC000"/>
                </a:solidFill>
              </a:rPr>
              <a:t> uses 5 data bits per character, ASCII uses 7 or 8; </a:t>
            </a:r>
            <a:r>
              <a:rPr lang="en-US" sz="3000" b="1" i="1" dirty="0" err="1">
                <a:solidFill>
                  <a:srgbClr val="FFC000"/>
                </a:solidFill>
              </a:rPr>
              <a:t>Baudot</a:t>
            </a:r>
            <a:r>
              <a:rPr lang="en-US" sz="3000" b="1" i="1" dirty="0">
                <a:solidFill>
                  <a:srgbClr val="FFC000"/>
                </a:solidFill>
              </a:rPr>
              <a:t> uses 2 characters as letters/figures shift codes, ASCII has no letters/figures shift code</a:t>
            </a:r>
          </a:p>
          <a:p>
            <a:r>
              <a:rPr lang="en-US" i="1" dirty="0"/>
              <a:t>C. </a:t>
            </a:r>
            <a:r>
              <a:rPr lang="en-US" i="1" dirty="0" err="1"/>
              <a:t>Baudot</a:t>
            </a:r>
            <a:r>
              <a:rPr lang="en-US" i="1" dirty="0"/>
              <a:t> uses 6 data bits per character, ASCII uses 7 or 8; </a:t>
            </a:r>
            <a:r>
              <a:rPr lang="en-US" i="1" dirty="0" err="1"/>
              <a:t>Baudot</a:t>
            </a:r>
            <a:r>
              <a:rPr lang="en-US" i="1" dirty="0"/>
              <a:t> has no letters/figures shift code, ASCII uses 2 letters/figures shift codes</a:t>
            </a:r>
          </a:p>
          <a:p>
            <a:r>
              <a:rPr lang="en-US" i="1" dirty="0"/>
              <a:t>D. </a:t>
            </a:r>
            <a:r>
              <a:rPr lang="en-US" i="1" dirty="0" err="1"/>
              <a:t>Baudot</a:t>
            </a:r>
            <a:r>
              <a:rPr lang="en-US" i="1" dirty="0"/>
              <a:t> uses 7 data bits per character, ASCII uses 8; </a:t>
            </a:r>
            <a:r>
              <a:rPr lang="en-US" i="1" dirty="0" err="1"/>
              <a:t>Baudot</a:t>
            </a:r>
            <a:r>
              <a:rPr lang="en-US" i="1" dirty="0"/>
              <a:t> has no letters/figures shift code, ASCII uses 2 letters/figures shift codes</a:t>
            </a:r>
          </a:p>
        </p:txBody>
      </p:sp>
      <p:sp>
        <p:nvSpPr>
          <p:cNvPr id="4" name="Slide Number Placeholder 3"/>
          <p:cNvSpPr>
            <a:spLocks noGrp="1"/>
          </p:cNvSpPr>
          <p:nvPr>
            <p:ph type="sldNum" sz="quarter" idx="12"/>
          </p:nvPr>
        </p:nvSpPr>
        <p:spPr/>
        <p:txBody>
          <a:bodyPr/>
          <a:lstStyle/>
          <a:p>
            <a:fld id="{5A2483EB-AB9C-40AC-9AA1-C2AD9590A9DB}" type="slidenum">
              <a:rPr lang="en-US" smtClean="0"/>
              <a:t>95</a:t>
            </a:fld>
            <a:endParaRPr lang="en-US"/>
          </a:p>
        </p:txBody>
      </p:sp>
      <p:sp>
        <p:nvSpPr>
          <p:cNvPr id="5" name="Footer Placeholder 4"/>
          <p:cNvSpPr>
            <a:spLocks noGrp="1"/>
          </p:cNvSpPr>
          <p:nvPr>
            <p:ph type="ftr" sz="quarter" idx="13"/>
          </p:nvPr>
        </p:nvSpPr>
        <p:spPr/>
        <p:txBody>
          <a:bodyPr/>
          <a:lstStyle/>
          <a:p>
            <a:r>
              <a:rPr lang="en-US" smtClean="0"/>
              <a:t>Singal &amp; Emmissions</a:t>
            </a:r>
            <a:endParaRPr lang="en-US"/>
          </a:p>
        </p:txBody>
      </p:sp>
    </p:spTree>
    <p:extLst>
      <p:ext uri="{BB962C8B-B14F-4D97-AF65-F5344CB8AC3E}">
        <p14:creationId xmlns:p14="http://schemas.microsoft.com/office/powerpoint/2010/main" val="177841189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E8D11    What </a:t>
            </a:r>
            <a:r>
              <a:rPr dirty="0">
                <a:latin typeface="Arial Black" panose="020B0A04020102020204" pitchFamily="34" charset="0"/>
              </a:rPr>
              <a:t>is one advantage of </a:t>
            </a:r>
            <a:r>
              <a:rPr dirty="0" smtClean="0">
                <a:latin typeface="Arial Black" panose="020B0A04020102020204" pitchFamily="34" charset="0"/>
              </a:rPr>
              <a:t>using </a:t>
            </a:r>
            <a:r>
              <a:rPr dirty="0">
                <a:latin typeface="Arial Black" panose="020B0A04020102020204" pitchFamily="34" charset="0"/>
              </a:rPr>
              <a:t>ASCII code for data communications?</a:t>
            </a:r>
          </a:p>
        </p:txBody>
      </p:sp>
      <p:sp>
        <p:nvSpPr>
          <p:cNvPr id="65539" name="Subtitle 2"/>
          <p:cNvSpPr>
            <a:spLocks noGrp="1"/>
          </p:cNvSpPr>
          <p:nvPr>
            <p:ph type="subTitle" idx="1"/>
          </p:nvPr>
        </p:nvSpPr>
        <p:spPr>
          <a:xfrm>
            <a:off x="838200" y="1828800"/>
            <a:ext cx="7391400" cy="4343400"/>
          </a:xfrm>
        </p:spPr>
        <p:txBody>
          <a:bodyPr/>
          <a:lstStyle/>
          <a:p>
            <a:r>
              <a:rPr altLang="en-US" i="1" dirty="0" smtClean="0">
                <a:solidFill>
                  <a:srgbClr val="0D0D0D"/>
                </a:solidFill>
              </a:rPr>
              <a:t>A. It includes built in error correction features</a:t>
            </a:r>
            <a:endParaRPr altLang="en-US" dirty="0" smtClean="0">
              <a:solidFill>
                <a:srgbClr val="0D0D0D"/>
              </a:solidFill>
            </a:endParaRPr>
          </a:p>
          <a:p>
            <a:r>
              <a:rPr altLang="en-US" i="1" dirty="0" smtClean="0">
                <a:solidFill>
                  <a:srgbClr val="0D0D0D"/>
                </a:solidFill>
              </a:rPr>
              <a:t>B. It contains fewer information bits per character than any other code</a:t>
            </a:r>
            <a:endParaRPr altLang="en-US" dirty="0" smtClean="0">
              <a:solidFill>
                <a:srgbClr val="0D0D0D"/>
              </a:solidFill>
            </a:endParaRPr>
          </a:p>
          <a:p>
            <a:r>
              <a:rPr altLang="en-US" i="1" dirty="0" smtClean="0">
                <a:solidFill>
                  <a:srgbClr val="0D0D0D"/>
                </a:solidFill>
              </a:rPr>
              <a:t>C. It is possible to transmit both upper and lower case text</a:t>
            </a:r>
            <a:endParaRPr altLang="en-US" dirty="0" smtClean="0">
              <a:solidFill>
                <a:srgbClr val="0D0D0D"/>
              </a:solidFill>
            </a:endParaRPr>
          </a:p>
          <a:p>
            <a:r>
              <a:rPr altLang="en-US" i="1" dirty="0" smtClean="0">
                <a:solidFill>
                  <a:srgbClr val="0D0D0D"/>
                </a:solidFill>
              </a:rPr>
              <a:t>D. It uses one character as a shift code to send numeric and special characters</a:t>
            </a:r>
            <a:endParaRPr altLang="en-US" dirty="0" smtClean="0">
              <a:solidFill>
                <a:srgbClr val="0D0D0D"/>
              </a:solidFill>
            </a:endParaRPr>
          </a:p>
        </p:txBody>
      </p:sp>
      <p:sp>
        <p:nvSpPr>
          <p:cNvPr id="4" name="Slide Number Placeholder 3"/>
          <p:cNvSpPr>
            <a:spLocks noGrp="1"/>
          </p:cNvSpPr>
          <p:nvPr>
            <p:ph type="sldNum" sz="quarter" idx="12"/>
          </p:nvPr>
        </p:nvSpPr>
        <p:spPr/>
        <p:txBody>
          <a:bodyPr/>
          <a:lstStyle/>
          <a:p>
            <a:pPr>
              <a:defRPr/>
            </a:pPr>
            <a:fld id="{06618C5C-4DE0-4154-9C79-043AF42FCB53}" type="slidenum">
              <a:rPr lang="en-US"/>
              <a:pPr>
                <a:defRPr/>
              </a:pPr>
              <a:t>96</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Singal &amp; Emmissions</a:t>
            </a:r>
          </a:p>
        </p:txBody>
      </p:sp>
    </p:spTree>
    <p:extLst>
      <p:ext uri="{BB962C8B-B14F-4D97-AF65-F5344CB8AC3E}">
        <p14:creationId xmlns:p14="http://schemas.microsoft.com/office/powerpoint/2010/main" val="283966776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E8D11    What </a:t>
            </a:r>
            <a:r>
              <a:rPr dirty="0">
                <a:latin typeface="Arial Black" panose="020B0A04020102020204" pitchFamily="34" charset="0"/>
              </a:rPr>
              <a:t>is one advantage of </a:t>
            </a:r>
            <a:r>
              <a:rPr dirty="0" smtClean="0">
                <a:latin typeface="Arial Black" panose="020B0A04020102020204" pitchFamily="34" charset="0"/>
              </a:rPr>
              <a:t>using </a:t>
            </a:r>
            <a:r>
              <a:rPr dirty="0">
                <a:latin typeface="Arial Black" panose="020B0A04020102020204" pitchFamily="34" charset="0"/>
              </a:rPr>
              <a:t>ASCII code for data communications?</a:t>
            </a:r>
          </a:p>
        </p:txBody>
      </p:sp>
      <p:sp>
        <p:nvSpPr>
          <p:cNvPr id="65539" name="Subtitle 2"/>
          <p:cNvSpPr>
            <a:spLocks noGrp="1"/>
          </p:cNvSpPr>
          <p:nvPr>
            <p:ph type="subTitle" idx="1"/>
          </p:nvPr>
        </p:nvSpPr>
        <p:spPr>
          <a:xfrm>
            <a:off x="838200" y="1828800"/>
            <a:ext cx="7391400" cy="4343400"/>
          </a:xfrm>
        </p:spPr>
        <p:txBody>
          <a:bodyPr/>
          <a:lstStyle/>
          <a:p>
            <a:r>
              <a:rPr altLang="en-US" i="1" dirty="0" smtClean="0">
                <a:solidFill>
                  <a:srgbClr val="0D0D0D"/>
                </a:solidFill>
              </a:rPr>
              <a:t>A. It includes built in error correction features</a:t>
            </a:r>
            <a:endParaRPr altLang="en-US" dirty="0" smtClean="0">
              <a:solidFill>
                <a:srgbClr val="0D0D0D"/>
              </a:solidFill>
            </a:endParaRPr>
          </a:p>
          <a:p>
            <a:r>
              <a:rPr altLang="en-US" i="1" dirty="0" smtClean="0">
                <a:solidFill>
                  <a:srgbClr val="0D0D0D"/>
                </a:solidFill>
              </a:rPr>
              <a:t>B. It contains fewer information bits per character than any other code</a:t>
            </a:r>
            <a:endParaRPr altLang="en-US" dirty="0" smtClean="0">
              <a:solidFill>
                <a:srgbClr val="0D0D0D"/>
              </a:solidFill>
            </a:endParaRPr>
          </a:p>
          <a:p>
            <a:r>
              <a:rPr altLang="en-US" sz="2800" b="1" i="1" dirty="0" smtClean="0">
                <a:solidFill>
                  <a:srgbClr val="FFC000"/>
                </a:solidFill>
              </a:rPr>
              <a:t>C. It is possible to transmit both upper and lower case text</a:t>
            </a:r>
            <a:endParaRPr altLang="en-US" sz="2800" b="1" dirty="0" smtClean="0">
              <a:solidFill>
                <a:srgbClr val="FFC000"/>
              </a:solidFill>
            </a:endParaRPr>
          </a:p>
          <a:p>
            <a:r>
              <a:rPr altLang="en-US" i="1" dirty="0" smtClean="0">
                <a:solidFill>
                  <a:srgbClr val="0D0D0D"/>
                </a:solidFill>
              </a:rPr>
              <a:t>D. It uses one character as a shift code to send numeric and special characters</a:t>
            </a:r>
            <a:endParaRPr altLang="en-US" dirty="0" smtClean="0">
              <a:solidFill>
                <a:srgbClr val="0D0D0D"/>
              </a:solidFill>
            </a:endParaRPr>
          </a:p>
        </p:txBody>
      </p:sp>
      <p:sp>
        <p:nvSpPr>
          <p:cNvPr id="4" name="Slide Number Placeholder 3"/>
          <p:cNvSpPr>
            <a:spLocks noGrp="1"/>
          </p:cNvSpPr>
          <p:nvPr>
            <p:ph type="sldNum" sz="quarter" idx="12"/>
          </p:nvPr>
        </p:nvSpPr>
        <p:spPr/>
        <p:txBody>
          <a:bodyPr/>
          <a:lstStyle/>
          <a:p>
            <a:pPr>
              <a:defRPr/>
            </a:pPr>
            <a:fld id="{06618C5C-4DE0-4154-9C79-043AF42FCB53}" type="slidenum">
              <a:rPr lang="en-US"/>
              <a:pPr>
                <a:defRPr/>
              </a:pPr>
              <a:t>97</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Singal &amp; Emmissions</a:t>
            </a:r>
          </a:p>
        </p:txBody>
      </p:sp>
    </p:spTree>
    <p:extLst>
      <p:ext uri="{BB962C8B-B14F-4D97-AF65-F5344CB8AC3E}">
        <p14:creationId xmlns:p14="http://schemas.microsoft.com/office/powerpoint/2010/main" val="129855097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
            </a:r>
            <a:br>
              <a:rPr dirty="0" smtClean="0">
                <a:latin typeface="Arial Black" panose="020B0A04020102020204" pitchFamily="34" charset="0"/>
              </a:rPr>
            </a:br>
            <a:r>
              <a:rPr dirty="0" smtClean="0">
                <a:latin typeface="Arial Black" panose="020B0A04020102020204" pitchFamily="34" charset="0"/>
              </a:rPr>
              <a:t>E8C12    What </a:t>
            </a:r>
            <a:r>
              <a:rPr dirty="0">
                <a:latin typeface="Arial Black" panose="020B0A04020102020204" pitchFamily="34" charset="0"/>
              </a:rPr>
              <a:t>is the advantage of including a parity bit with an ASCII character stream?</a:t>
            </a:r>
          </a:p>
        </p:txBody>
      </p:sp>
      <p:sp>
        <p:nvSpPr>
          <p:cNvPr id="83971" name="Subtitle 2"/>
          <p:cNvSpPr>
            <a:spLocks noGrp="1"/>
          </p:cNvSpPr>
          <p:nvPr>
            <p:ph type="subTitle" idx="1"/>
          </p:nvPr>
        </p:nvSpPr>
        <p:spPr>
          <a:xfrm>
            <a:off x="838200" y="2514600"/>
            <a:ext cx="7696200" cy="3657600"/>
          </a:xfrm>
        </p:spPr>
        <p:txBody>
          <a:bodyPr/>
          <a:lstStyle/>
          <a:p>
            <a:r>
              <a:rPr altLang="en-US" i="1" smtClean="0">
                <a:solidFill>
                  <a:srgbClr val="0D0D0D"/>
                </a:solidFill>
              </a:rPr>
              <a:t>A. Faster transmission rate</a:t>
            </a:r>
            <a:endParaRPr altLang="en-US" smtClean="0">
              <a:solidFill>
                <a:srgbClr val="0D0D0D"/>
              </a:solidFill>
            </a:endParaRPr>
          </a:p>
          <a:p>
            <a:r>
              <a:rPr altLang="en-US" i="1" smtClean="0">
                <a:solidFill>
                  <a:srgbClr val="0D0D0D"/>
                </a:solidFill>
              </a:rPr>
              <a:t>B. The signal can overpower interfering signals</a:t>
            </a:r>
            <a:endParaRPr altLang="en-US" smtClean="0">
              <a:solidFill>
                <a:srgbClr val="0D0D0D"/>
              </a:solidFill>
            </a:endParaRPr>
          </a:p>
          <a:p>
            <a:r>
              <a:rPr altLang="en-US" i="1" smtClean="0">
                <a:solidFill>
                  <a:srgbClr val="0D0D0D"/>
                </a:solidFill>
              </a:rPr>
              <a:t>C. Foreign language characters can be sent</a:t>
            </a:r>
            <a:endParaRPr altLang="en-US" smtClean="0">
              <a:solidFill>
                <a:srgbClr val="0D0D0D"/>
              </a:solidFill>
            </a:endParaRPr>
          </a:p>
          <a:p>
            <a:r>
              <a:rPr altLang="en-US" i="1" smtClean="0">
                <a:solidFill>
                  <a:srgbClr val="0D0D0D"/>
                </a:solidFill>
              </a:rPr>
              <a:t>D. Some types of errors can be detected</a:t>
            </a:r>
            <a:endParaRPr altLang="en-US" smtClean="0">
              <a:solidFill>
                <a:srgbClr val="0D0D0D"/>
              </a:solidFill>
            </a:endParaRPr>
          </a:p>
          <a:p>
            <a:endParaRPr altLang="en-US" smtClean="0">
              <a:solidFill>
                <a:srgbClr val="0D0D0D"/>
              </a:solidFill>
            </a:endParaRPr>
          </a:p>
        </p:txBody>
      </p:sp>
      <p:sp>
        <p:nvSpPr>
          <p:cNvPr id="4" name="Slide Number Placeholder 3"/>
          <p:cNvSpPr>
            <a:spLocks noGrp="1"/>
          </p:cNvSpPr>
          <p:nvPr>
            <p:ph type="sldNum" sz="quarter" idx="12"/>
          </p:nvPr>
        </p:nvSpPr>
        <p:spPr/>
        <p:txBody>
          <a:bodyPr/>
          <a:lstStyle/>
          <a:p>
            <a:pPr>
              <a:defRPr/>
            </a:pPr>
            <a:fld id="{A4063109-7759-44B8-BFF5-BC01CD899115}" type="slidenum">
              <a:rPr lang="en-US"/>
              <a:pPr>
                <a:defRPr/>
              </a:pPr>
              <a:t>98</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Singal &amp; Emmissions</a:t>
            </a:r>
          </a:p>
        </p:txBody>
      </p:sp>
    </p:spTree>
    <p:extLst>
      <p:ext uri="{BB962C8B-B14F-4D97-AF65-F5344CB8AC3E}">
        <p14:creationId xmlns:p14="http://schemas.microsoft.com/office/powerpoint/2010/main" val="279006549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dirty="0">
                <a:latin typeface="Arial Black" panose="020B0A04020102020204" pitchFamily="34" charset="0"/>
              </a:rPr>
              <a:t> </a:t>
            </a:r>
            <a:br>
              <a:rPr dirty="0">
                <a:latin typeface="Arial Black" panose="020B0A04020102020204" pitchFamily="34" charset="0"/>
              </a:rPr>
            </a:br>
            <a:r>
              <a:rPr dirty="0" smtClean="0">
                <a:latin typeface="Arial Black" panose="020B0A04020102020204" pitchFamily="34" charset="0"/>
              </a:rPr>
              <a:t/>
            </a:r>
            <a:br>
              <a:rPr dirty="0" smtClean="0">
                <a:latin typeface="Arial Black" panose="020B0A04020102020204" pitchFamily="34" charset="0"/>
              </a:rPr>
            </a:br>
            <a:r>
              <a:rPr dirty="0" smtClean="0">
                <a:latin typeface="Arial Black" panose="020B0A04020102020204" pitchFamily="34" charset="0"/>
              </a:rPr>
              <a:t>E8C12    What </a:t>
            </a:r>
            <a:r>
              <a:rPr dirty="0">
                <a:latin typeface="Arial Black" panose="020B0A04020102020204" pitchFamily="34" charset="0"/>
              </a:rPr>
              <a:t>is the advantage of including a parity bit with an ASCII character stream?</a:t>
            </a:r>
          </a:p>
        </p:txBody>
      </p:sp>
      <p:sp>
        <p:nvSpPr>
          <p:cNvPr id="83971" name="Subtitle 2"/>
          <p:cNvSpPr>
            <a:spLocks noGrp="1"/>
          </p:cNvSpPr>
          <p:nvPr>
            <p:ph type="subTitle" idx="1"/>
          </p:nvPr>
        </p:nvSpPr>
        <p:spPr>
          <a:xfrm>
            <a:off x="838200" y="2514600"/>
            <a:ext cx="7696200" cy="3657600"/>
          </a:xfrm>
        </p:spPr>
        <p:txBody>
          <a:bodyPr/>
          <a:lstStyle/>
          <a:p>
            <a:r>
              <a:rPr altLang="en-US" i="1" dirty="0" smtClean="0">
                <a:solidFill>
                  <a:srgbClr val="0D0D0D"/>
                </a:solidFill>
              </a:rPr>
              <a:t>A. Faster transmission rate</a:t>
            </a:r>
            <a:endParaRPr altLang="en-US" dirty="0" smtClean="0">
              <a:solidFill>
                <a:srgbClr val="0D0D0D"/>
              </a:solidFill>
            </a:endParaRPr>
          </a:p>
          <a:p>
            <a:r>
              <a:rPr altLang="en-US" i="1" dirty="0" smtClean="0">
                <a:solidFill>
                  <a:srgbClr val="0D0D0D"/>
                </a:solidFill>
              </a:rPr>
              <a:t>B. The signal can overpower interfering signals</a:t>
            </a:r>
            <a:endParaRPr altLang="en-US" dirty="0" smtClean="0">
              <a:solidFill>
                <a:srgbClr val="0D0D0D"/>
              </a:solidFill>
            </a:endParaRPr>
          </a:p>
          <a:p>
            <a:r>
              <a:rPr altLang="en-US" i="1" dirty="0" smtClean="0">
                <a:solidFill>
                  <a:srgbClr val="0D0D0D"/>
                </a:solidFill>
              </a:rPr>
              <a:t>C. Foreign language characters can be sent</a:t>
            </a:r>
            <a:endParaRPr altLang="en-US" dirty="0" smtClean="0">
              <a:solidFill>
                <a:srgbClr val="0D0D0D"/>
              </a:solidFill>
            </a:endParaRPr>
          </a:p>
          <a:p>
            <a:r>
              <a:rPr altLang="en-US" sz="2800" b="1" i="1" dirty="0" smtClean="0">
                <a:solidFill>
                  <a:srgbClr val="FFC000"/>
                </a:solidFill>
              </a:rPr>
              <a:t>D. Some types of errors can be detected</a:t>
            </a:r>
            <a:endParaRPr altLang="en-US" sz="2800" b="1" dirty="0" smtClean="0">
              <a:solidFill>
                <a:srgbClr val="FFC000"/>
              </a:solidFill>
            </a:endParaRPr>
          </a:p>
          <a:p>
            <a:endParaRPr altLang="en-US" dirty="0" smtClean="0">
              <a:solidFill>
                <a:srgbClr val="0D0D0D"/>
              </a:solidFill>
            </a:endParaRPr>
          </a:p>
        </p:txBody>
      </p:sp>
      <p:sp>
        <p:nvSpPr>
          <p:cNvPr id="4" name="Slide Number Placeholder 3"/>
          <p:cNvSpPr>
            <a:spLocks noGrp="1"/>
          </p:cNvSpPr>
          <p:nvPr>
            <p:ph type="sldNum" sz="quarter" idx="12"/>
          </p:nvPr>
        </p:nvSpPr>
        <p:spPr/>
        <p:txBody>
          <a:bodyPr/>
          <a:lstStyle/>
          <a:p>
            <a:pPr>
              <a:defRPr/>
            </a:pPr>
            <a:fld id="{A4063109-7759-44B8-BFF5-BC01CD899115}" type="slidenum">
              <a:rPr lang="en-US"/>
              <a:pPr>
                <a:defRPr/>
              </a:pPr>
              <a:t>99</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Singal &amp; Emmissions</a:t>
            </a:r>
          </a:p>
        </p:txBody>
      </p:sp>
    </p:spTree>
    <p:extLst>
      <p:ext uri="{BB962C8B-B14F-4D97-AF65-F5344CB8AC3E}">
        <p14:creationId xmlns:p14="http://schemas.microsoft.com/office/powerpoint/2010/main" val="3098696568"/>
      </p:ext>
    </p:extLst>
  </p:cSld>
  <p:clrMapOvr>
    <a:masterClrMapping/>
  </p:clrMapOvr>
</p:sld>
</file>

<file path=ppt/theme/theme1.xml><?xml version="1.0" encoding="utf-8"?>
<a:theme xmlns:a="http://schemas.openxmlformats.org/drawingml/2006/main" name="Howard Te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ritannic Bold"/>
        <a:ea typeface=""/>
        <a:cs typeface=""/>
      </a:majorFont>
      <a:minorFont>
        <a:latin typeface="Times New Roman"/>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Howard Temp</Template>
  <TotalTime>1222</TotalTime>
  <Words>3883</Words>
  <Application>Microsoft Office PowerPoint</Application>
  <PresentationFormat>On-screen Show (4:3)</PresentationFormat>
  <Paragraphs>715</Paragraphs>
  <Slides>100</Slides>
  <Notes>1</Notes>
  <HiddenSlides>0</HiddenSlides>
  <MMClips>0</MMClips>
  <ScaleCrop>false</ScaleCrop>
  <HeadingPairs>
    <vt:vector size="4" baseType="variant">
      <vt:variant>
        <vt:lpstr>Theme</vt:lpstr>
      </vt:variant>
      <vt:variant>
        <vt:i4>1</vt:i4>
      </vt:variant>
      <vt:variant>
        <vt:lpstr>Slide Titles</vt:lpstr>
      </vt:variant>
      <vt:variant>
        <vt:i4>100</vt:i4>
      </vt:variant>
    </vt:vector>
  </HeadingPairs>
  <TitlesOfParts>
    <vt:vector size="101" baseType="lpstr">
      <vt:lpstr>Howard Temp</vt:lpstr>
      <vt:lpstr>SUBELEMENT E8 </vt:lpstr>
      <vt:lpstr>PowerPoint Presentation</vt:lpstr>
      <vt:lpstr>  E8A01     What is the name of the process that shows that a square wave is made up of a sine wave plus all of its odd harmonics?</vt:lpstr>
      <vt:lpstr>  E8A01     What is the name of the process that shows that a square wave is made up of a sine wave plus all of its odd harmonics?</vt:lpstr>
      <vt:lpstr>  E8A02    What type of wave has a rise time significantly faster than its fall time (or vice versa)?</vt:lpstr>
      <vt:lpstr>  E8A02    What type of wave has a rise time significantly faster than its fall time (or vice versa)?</vt:lpstr>
      <vt:lpstr>  E8A03    What type of wave does a Fourier analysis show to be made up of sine waves of a given fundamental frequency plus all of its harmonics?</vt:lpstr>
      <vt:lpstr>  E8A03    What type of wave does a Fourier analysis show to be made up of sine waves of a given fundamental frequency plus all of its harmonics?</vt:lpstr>
      <vt:lpstr>   E8A04     What is "dither" with respect to analog to digital converters?</vt:lpstr>
      <vt:lpstr>   E8A04     What is "dither" with respect to analog to digital converters?</vt:lpstr>
      <vt:lpstr>  E8A05    What would be the most accurate way of measuring the RMS voltage of a complex waveform?</vt:lpstr>
      <vt:lpstr>  E8A05    What would be the most accurate way of measuring the RMS voltage of a complex waveform?</vt:lpstr>
      <vt:lpstr>  E8A06    What is the approximate ratio of PEP-to-average power in a typical single-sideband phone signal?</vt:lpstr>
      <vt:lpstr>  E8A06    What is the approximate ratio of PEP-to-average power in a typical single-sideband phone signal?</vt:lpstr>
      <vt:lpstr>   E8A07    What determines the PEP-to-average power ratio of a single-sideband phone signal?</vt:lpstr>
      <vt:lpstr>   E8A07    What determines the PEP-to-average power ratio of a single-sideband phone signal?</vt:lpstr>
      <vt:lpstr>    E8A08     Why would a direct or flash conversion analog-to-digital converter be useful for a software defined radio?</vt:lpstr>
      <vt:lpstr>    E8A08     Why would a direct or flash conversion analog-to-digital converter be useful for a software defined radio?</vt:lpstr>
      <vt:lpstr>   E8A09     How many levels can an analog-to-digital converter with 8 bit resolution encode?</vt:lpstr>
      <vt:lpstr>   E8A09     How many levels can an analog-to-digital converter with 8 bit resolution encode?</vt:lpstr>
      <vt:lpstr>  E8A10     What is the purpose of a low pass filter used in conjunction with a digital-to-analog converter?</vt:lpstr>
      <vt:lpstr>  E8A10     What is the purpose of a low pass filter used in conjunction with a digital-to-analog converter?</vt:lpstr>
      <vt:lpstr>   E8A11    What type of information can be conveyed using digital waveforms?</vt:lpstr>
      <vt:lpstr>   E8A11    What type of information can be conveyed using digital waveforms?</vt:lpstr>
      <vt:lpstr>  E8A12    What is an advantage of using digital signals instead of analog signals to convey the same information?</vt:lpstr>
      <vt:lpstr>  E8A12    What is an advantage of using digital signals instead of analog signals to convey the same information?</vt:lpstr>
      <vt:lpstr>   E8A13    Which of these methods is commonly used to convert analog signals to digital signals?</vt:lpstr>
      <vt:lpstr>   E8A13    Which of these methods is commonly used to convert analog signals to digital signals?</vt:lpstr>
      <vt:lpstr>E8B Modulation and demodulation</vt:lpstr>
      <vt:lpstr> E8B01    What is the term for the ratio between the frequency deviation of an RF carrier wave, and the modulating frequency of its corresponding FM-phone signal?</vt:lpstr>
      <vt:lpstr> E8B01    What is the term for the ratio between the frequency deviation of an RF carrier wave, and the modulating frequency of its corresponding FM-phone signal?</vt:lpstr>
      <vt:lpstr>  E8B02    How does the modulation index of a phase-modulated emission vary with RF carrier frequency (the modulated frequency)?</vt:lpstr>
      <vt:lpstr>  E8B02    How does the modulation index of a phase-modulated emission vary with RF carrier frequency (the modulated frequency)?</vt:lpstr>
      <vt:lpstr>     E8B03    What is the modulation index of an FM-phone signal having a maximum frequency deviation of 3000 Hz either side of the carrier frequency when the modulating frequency is 1000 Hz?</vt:lpstr>
      <vt:lpstr>       E8B03    What is the modulation index of an FM-phone signal having a maximum frequency deviation of 3000 Hz either side of the carrier frequency when the modulating frequency is 1000 Hz?</vt:lpstr>
      <vt:lpstr>   E8B04    What is the modulation index of an FM-phone signal having a maximum carrier deviation of plus or minus 6 kHz when modulated with a 2 kHz modulating frequency?</vt:lpstr>
      <vt:lpstr>   E8B04    What is the modulation index of an FM-phone signal having a maximum carrier deviation of plus or minus 6 kHz when modulated with a 2 kHz modulating frequency?</vt:lpstr>
      <vt:lpstr>   E8B05    What is the deviation ratio of an FM-phone signal having a maximum frequency swing of plus-or-minus 5 kHz when the maximum modulation frequency is 3 kHz?</vt:lpstr>
      <vt:lpstr>   E8B05    What is the deviation ratio of an FM-phone signal having a maximum frequency swing of plus-or-minus 5 kHz when the maximum modulation frequency is 3 kHz?</vt:lpstr>
      <vt:lpstr>   E8B06    What is the deviation ratio of an FM-phone signal having a maximum frequency swing of plus or minus 7.5 kHz when the maximum modulation frequency is 3.5 kHz?</vt:lpstr>
      <vt:lpstr>   E8B06    What is the deviation ratio of an FM-phone signal having a maximum frequency swing of plus or minus 7.5 kHz when the maximum modulation frequency is 3.5 kHz?</vt:lpstr>
      <vt:lpstr>   E8B07    Orthogonal Frequency Division Multiplexing is a technique used for which type of amateur communication?</vt:lpstr>
      <vt:lpstr>   E8B07    Orthogonal Frequency Division Multiplexing is a technique used for which type of amateur communication?</vt:lpstr>
      <vt:lpstr>  E8B08    What describes Orthogonal Frequency Division Multiplexing?</vt:lpstr>
      <vt:lpstr>  E8B08    What describes Orthogonal Frequency Division Multiplexing?</vt:lpstr>
      <vt:lpstr>  E8B09    What is meant by deviation ratio?</vt:lpstr>
      <vt:lpstr>  E8B09    What is meant by deviation ratio?</vt:lpstr>
      <vt:lpstr>  E8B10    What describes frequency division multiplexing?</vt:lpstr>
      <vt:lpstr>  E8B10    What describes frequency division multiplexing?</vt:lpstr>
      <vt:lpstr>  E8B11    What is digital time division multiplexing?</vt:lpstr>
      <vt:lpstr>  E8B11    What is digital time division multiplexing?</vt:lpstr>
      <vt:lpstr>E8C Digital signals</vt:lpstr>
      <vt:lpstr>  E8C01    How is Forward Error Correction implemented?</vt:lpstr>
      <vt:lpstr>  E8C01    How is Forward Error Correction implemented?</vt:lpstr>
      <vt:lpstr>   E8C02    What is the definition of symbol rate in a digital transmission?</vt:lpstr>
      <vt:lpstr>   E8C02    What is the definition of symbol rate in a digital transmission?</vt:lpstr>
      <vt:lpstr>    E8C03     When performing phase shift keying, why is it advantageous to shift phase precisely at the zero crossing of the RF carrier?</vt:lpstr>
      <vt:lpstr>    E8C03     When performing phase shift keying, why is it advantageous to shift phase precisely at the zero crossing of the RF carrier?</vt:lpstr>
      <vt:lpstr>   E8C04    What technique is used to minimize the bandwidth requirements of a PSK31 signal?</vt:lpstr>
      <vt:lpstr>   E8C04    What technique is used to minimize the bandwidth requirements of a PSK31 signal?</vt:lpstr>
      <vt:lpstr>   E8C05    What is the necessary bandwidth of a 13-WPM international Morse code transmission?</vt:lpstr>
      <vt:lpstr>   E8C05    What is the necessary bandwidth of a 13-WPM international Morse code transmission?</vt:lpstr>
      <vt:lpstr>   E8C06    What is the necessary bandwidth of a 170-hertz shift, 300-baud ASCII transmission?</vt:lpstr>
      <vt:lpstr>   E8C06    What is the necessary bandwidth of a 170-hertz shift, 300-baud ASCII transmission?</vt:lpstr>
      <vt:lpstr>   E8C07     What is the necessary bandwidth of a 4800-Hz frequency shift, 9600-baud ASCII FM transmission?</vt:lpstr>
      <vt:lpstr>   E8C07     What is the necessary bandwidth of a 4800-Hz frequency shift, 9600-baud ASCII FM transmission?</vt:lpstr>
      <vt:lpstr>  E8C08    How does ARQ accomplish error correction?</vt:lpstr>
      <vt:lpstr>  E8C08    How does ARQ accomplish error correction?</vt:lpstr>
      <vt:lpstr>  E8C09     Which is the name of a digital code where each preceding or following character changes by only one bit?</vt:lpstr>
      <vt:lpstr>  E8C09     Which is the name of a digital code where each preceding or following character changes by only one bit?</vt:lpstr>
      <vt:lpstr> E8C10     What is an advantage of Gray code in digital communications where symbols are transmitted as multiple bits</vt:lpstr>
      <vt:lpstr> E8C10     What is an advantage of Gray code in digital communications where symbols are transmitted as multiple bits</vt:lpstr>
      <vt:lpstr>  E8C11     What is the relationship between symbol rate and baud?</vt:lpstr>
      <vt:lpstr>  E8C11     What is the relationship between symbol rate and baud?</vt:lpstr>
      <vt:lpstr>E8D Keying defects</vt:lpstr>
      <vt:lpstr>  E8D01     Why are received spread spectrum signals resistant to interference?</vt:lpstr>
      <vt:lpstr>  E8D01     Why are received spread spectrum signals resistant to interference?</vt:lpstr>
      <vt:lpstr>   E8CD02    What spread spectrum communications technique uses a high speed binary bit stream to shift the phase of an RF carrier?</vt:lpstr>
      <vt:lpstr>   E8CD02    What spread spectrum communications technique uses a high speed binary bit stream to shift the phase of an RF carrier?</vt:lpstr>
      <vt:lpstr>  E8D03    How does the spread spectrum technique of frequency hopping work?</vt:lpstr>
      <vt:lpstr>  E8D03    How does the spread spectrum technique of frequency hopping work?</vt:lpstr>
      <vt:lpstr>  E8D04     What is the primary effect of extremely short rise or fall time on a CW signal?</vt:lpstr>
      <vt:lpstr>  E8D04     What is the primary effect of extremely short rise or fall time on a CW signal?</vt:lpstr>
      <vt:lpstr> E8D05     What is the most common method of reducing key clicks?</vt:lpstr>
      <vt:lpstr> E8D05     What is the most common method of reducing key clicks?</vt:lpstr>
      <vt:lpstr> E8D06     Which of the following indicates likely overmodulation of an AFSK signal such as PSK or MFSK?</vt:lpstr>
      <vt:lpstr> E8D06     Which of the following indicates likely overmodulation of an AFSK signal such as PSK or MFSK?</vt:lpstr>
      <vt:lpstr> E8D07     What is a common cause of overmodulation of AFSK signals?</vt:lpstr>
      <vt:lpstr> E8D07     What is a common cause of overmodulation of AFSK signals?</vt:lpstr>
      <vt:lpstr>  E8D08     What parameter might indicate that excessively high input levels are causing distortion in an AFSK signal?</vt:lpstr>
      <vt:lpstr>  E8D08     What parameter might indicate that excessively high input levels are causing distortion in an AFSK signal?</vt:lpstr>
      <vt:lpstr>   E8D09     What is considered a good minimum IMD level for an idling PSK signal?</vt:lpstr>
      <vt:lpstr>   E8D09     What is considered a good minimum IMD level for an idling PSK signal?</vt:lpstr>
      <vt:lpstr>  E8D10     What are some of the differences between the Baudot digital code and ASCII?</vt:lpstr>
      <vt:lpstr>  E8D10     What are some of the differences between the Baudot digital code and ASCII?</vt:lpstr>
      <vt:lpstr>  E8D11    What is one advantage of using ASCII code for data communications?</vt:lpstr>
      <vt:lpstr>  E8D11    What is one advantage of using ASCII code for data communications?</vt:lpstr>
      <vt:lpstr>   E8C12    What is the advantage of including a parity bit with an ASCII character stream?</vt:lpstr>
      <vt:lpstr>   E8C12    What is the advantage of including a parity bit with an ASCII character stream?</vt:lpstr>
      <vt:lpstr>End of SUBELEMENT E8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SUBELEMENT E8</dc:title>
  <dc:creator>Howard Schultz</dc:creator>
  <cp:lastModifiedBy>Daniel Stevens</cp:lastModifiedBy>
  <cp:revision>38</cp:revision>
  <dcterms:created xsi:type="dcterms:W3CDTF">2014-03-25T18:57:11Z</dcterms:created>
  <dcterms:modified xsi:type="dcterms:W3CDTF">2017-05-13T06:20:04Z</dcterms:modified>
</cp:coreProperties>
</file>