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4"/>
  </p:notesMasterIdLst>
  <p:sldIdLst>
    <p:sldId id="256" r:id="rId2"/>
    <p:sldId id="257" r:id="rId3"/>
    <p:sldId id="258" r:id="rId4"/>
    <p:sldId id="259" r:id="rId5"/>
    <p:sldId id="262" r:id="rId6"/>
    <p:sldId id="263" r:id="rId7"/>
    <p:sldId id="264" r:id="rId8"/>
    <p:sldId id="265" r:id="rId9"/>
    <p:sldId id="266" r:id="rId10"/>
    <p:sldId id="497" r:id="rId11"/>
    <p:sldId id="268" r:id="rId12"/>
    <p:sldId id="269" r:id="rId13"/>
    <p:sldId id="498" r:id="rId14"/>
    <p:sldId id="499" r:id="rId15"/>
    <p:sldId id="272" r:id="rId16"/>
    <p:sldId id="273" r:id="rId17"/>
    <p:sldId id="274" r:id="rId18"/>
    <p:sldId id="275" r:id="rId19"/>
    <p:sldId id="276" r:id="rId20"/>
    <p:sldId id="500" r:id="rId21"/>
    <p:sldId id="278" r:id="rId22"/>
    <p:sldId id="501" r:id="rId23"/>
    <p:sldId id="280" r:id="rId24"/>
    <p:sldId id="281" r:id="rId25"/>
    <p:sldId id="282" r:id="rId26"/>
    <p:sldId id="283" r:id="rId27"/>
    <p:sldId id="284" r:id="rId28"/>
    <p:sldId id="285" r:id="rId29"/>
    <p:sldId id="286" r:id="rId30"/>
    <p:sldId id="287" r:id="rId31"/>
    <p:sldId id="502" r:id="rId32"/>
    <p:sldId id="503" r:id="rId33"/>
    <p:sldId id="504" r:id="rId34"/>
    <p:sldId id="505" r:id="rId35"/>
    <p:sldId id="510" r:id="rId36"/>
    <p:sldId id="507" r:id="rId37"/>
    <p:sldId id="508" r:id="rId38"/>
    <p:sldId id="511" r:id="rId39"/>
    <p:sldId id="288" r:id="rId40"/>
    <p:sldId id="496"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512" r:id="rId55"/>
    <p:sldId id="490"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513" r:id="rId71"/>
    <p:sldId id="514" r:id="rId72"/>
    <p:sldId id="515" r:id="rId73"/>
    <p:sldId id="516" r:id="rId74"/>
    <p:sldId id="317" r:id="rId75"/>
    <p:sldId id="318" r:id="rId76"/>
    <p:sldId id="319" r:id="rId77"/>
    <p:sldId id="492" r:id="rId78"/>
    <p:sldId id="320" r:id="rId79"/>
    <p:sldId id="321" r:id="rId80"/>
    <p:sldId id="322" r:id="rId81"/>
    <p:sldId id="323" r:id="rId82"/>
    <p:sldId id="324" r:id="rId83"/>
    <p:sldId id="517" r:id="rId84"/>
    <p:sldId id="326" r:id="rId85"/>
    <p:sldId id="518" r:id="rId86"/>
    <p:sldId id="328" r:id="rId87"/>
    <p:sldId id="329" r:id="rId88"/>
    <p:sldId id="519" r:id="rId89"/>
    <p:sldId id="520" r:id="rId90"/>
    <p:sldId id="521" r:id="rId91"/>
    <p:sldId id="522" r:id="rId92"/>
    <p:sldId id="330" r:id="rId93"/>
    <p:sldId id="523" r:id="rId94"/>
    <p:sldId id="524" r:id="rId95"/>
    <p:sldId id="525" r:id="rId96"/>
    <p:sldId id="493" r:id="rId97"/>
    <p:sldId id="338" r:id="rId98"/>
    <p:sldId id="339" r:id="rId99"/>
    <p:sldId id="340" r:id="rId100"/>
    <p:sldId id="526" r:id="rId101"/>
    <p:sldId id="342" r:id="rId102"/>
    <p:sldId id="343" r:id="rId103"/>
    <p:sldId id="528" r:id="rId104"/>
    <p:sldId id="529" r:id="rId105"/>
    <p:sldId id="530" r:id="rId106"/>
    <p:sldId id="531" r:id="rId107"/>
    <p:sldId id="532" r:id="rId108"/>
    <p:sldId id="344" r:id="rId109"/>
    <p:sldId id="345" r:id="rId110"/>
    <p:sldId id="346" r:id="rId111"/>
    <p:sldId id="347" r:id="rId112"/>
    <p:sldId id="533" r:id="rId113"/>
    <p:sldId id="534" r:id="rId114"/>
    <p:sldId id="535" r:id="rId115"/>
    <p:sldId id="536" r:id="rId116"/>
    <p:sldId id="537" r:id="rId117"/>
    <p:sldId id="538" r:id="rId118"/>
    <p:sldId id="539" r:id="rId119"/>
    <p:sldId id="540" r:id="rId120"/>
    <p:sldId id="541" r:id="rId121"/>
    <p:sldId id="542" r:id="rId122"/>
    <p:sldId id="543" r:id="rId123"/>
    <p:sldId id="348" r:id="rId124"/>
    <p:sldId id="350" r:id="rId125"/>
    <p:sldId id="544" r:id="rId126"/>
    <p:sldId id="545" r:id="rId127"/>
    <p:sldId id="546" r:id="rId128"/>
    <p:sldId id="547" r:id="rId129"/>
    <p:sldId id="548" r:id="rId130"/>
    <p:sldId id="549" r:id="rId131"/>
    <p:sldId id="550" r:id="rId132"/>
    <p:sldId id="551" r:id="rId133"/>
    <p:sldId id="552" r:id="rId134"/>
    <p:sldId id="553" r:id="rId135"/>
    <p:sldId id="488" r:id="rId136"/>
    <p:sldId id="375" r:id="rId137"/>
    <p:sldId id="376" r:id="rId138"/>
    <p:sldId id="377" r:id="rId139"/>
    <p:sldId id="378" r:id="rId140"/>
    <p:sldId id="379" r:id="rId141"/>
    <p:sldId id="380" r:id="rId142"/>
    <p:sldId id="381" r:id="rId143"/>
    <p:sldId id="382" r:id="rId144"/>
    <p:sldId id="383" r:id="rId145"/>
    <p:sldId id="384" r:id="rId146"/>
    <p:sldId id="385" r:id="rId147"/>
    <p:sldId id="386" r:id="rId148"/>
    <p:sldId id="554" r:id="rId149"/>
    <p:sldId id="388" r:id="rId150"/>
    <p:sldId id="389" r:id="rId151"/>
    <p:sldId id="390" r:id="rId152"/>
    <p:sldId id="391" r:id="rId153"/>
    <p:sldId id="392" r:id="rId154"/>
    <p:sldId id="393" r:id="rId155"/>
    <p:sldId id="394" r:id="rId156"/>
    <p:sldId id="395" r:id="rId157"/>
    <p:sldId id="396" r:id="rId158"/>
    <p:sldId id="397" r:id="rId159"/>
    <p:sldId id="398" r:id="rId160"/>
    <p:sldId id="399" r:id="rId161"/>
    <p:sldId id="400" r:id="rId162"/>
    <p:sldId id="555" r:id="rId163"/>
    <p:sldId id="402" r:id="rId164"/>
    <p:sldId id="403" r:id="rId165"/>
    <p:sldId id="404" r:id="rId166"/>
    <p:sldId id="405" r:id="rId167"/>
    <p:sldId id="406" r:id="rId168"/>
    <p:sldId id="407" r:id="rId169"/>
    <p:sldId id="408" r:id="rId170"/>
    <p:sldId id="409" r:id="rId171"/>
    <p:sldId id="410" r:id="rId172"/>
    <p:sldId id="411" r:id="rId173"/>
    <p:sldId id="412" r:id="rId174"/>
    <p:sldId id="413" r:id="rId175"/>
    <p:sldId id="414" r:id="rId176"/>
    <p:sldId id="415" r:id="rId177"/>
    <p:sldId id="416" r:id="rId178"/>
    <p:sldId id="417" r:id="rId179"/>
    <p:sldId id="418" r:id="rId180"/>
    <p:sldId id="419" r:id="rId181"/>
    <p:sldId id="420" r:id="rId182"/>
    <p:sldId id="495" r:id="rId183"/>
    <p:sldId id="421" r:id="rId184"/>
    <p:sldId id="422" r:id="rId185"/>
    <p:sldId id="423" r:id="rId186"/>
    <p:sldId id="424" r:id="rId187"/>
    <p:sldId id="425" r:id="rId188"/>
    <p:sldId id="426" r:id="rId189"/>
    <p:sldId id="427" r:id="rId190"/>
    <p:sldId id="428" r:id="rId191"/>
    <p:sldId id="429" r:id="rId192"/>
    <p:sldId id="430" r:id="rId193"/>
    <p:sldId id="431" r:id="rId194"/>
    <p:sldId id="565" r:id="rId195"/>
    <p:sldId id="433" r:id="rId196"/>
    <p:sldId id="556" r:id="rId197"/>
    <p:sldId id="494" r:id="rId198"/>
    <p:sldId id="439" r:id="rId199"/>
    <p:sldId id="438" r:id="rId200"/>
    <p:sldId id="557" r:id="rId201"/>
    <p:sldId id="441" r:id="rId202"/>
    <p:sldId id="442" r:id="rId203"/>
    <p:sldId id="443" r:id="rId204"/>
    <p:sldId id="444" r:id="rId205"/>
    <p:sldId id="445" r:id="rId206"/>
    <p:sldId id="446" r:id="rId207"/>
    <p:sldId id="447" r:id="rId208"/>
    <p:sldId id="448" r:id="rId209"/>
    <p:sldId id="449" r:id="rId210"/>
    <p:sldId id="558" r:id="rId211"/>
    <p:sldId id="451" r:id="rId212"/>
    <p:sldId id="452" r:id="rId213"/>
    <p:sldId id="453" r:id="rId214"/>
    <p:sldId id="454" r:id="rId215"/>
    <p:sldId id="455" r:id="rId216"/>
    <p:sldId id="456" r:id="rId217"/>
    <p:sldId id="457" r:id="rId218"/>
    <p:sldId id="458" r:id="rId219"/>
    <p:sldId id="459" r:id="rId220"/>
    <p:sldId id="460" r:id="rId221"/>
    <p:sldId id="461" r:id="rId222"/>
    <p:sldId id="559" r:id="rId223"/>
    <p:sldId id="561" r:id="rId224"/>
    <p:sldId id="464" r:id="rId225"/>
    <p:sldId id="562" r:id="rId226"/>
    <p:sldId id="563" r:id="rId227"/>
    <p:sldId id="564" r:id="rId228"/>
    <p:sldId id="470" r:id="rId229"/>
    <p:sldId id="471" r:id="rId230"/>
    <p:sldId id="472" r:id="rId231"/>
    <p:sldId id="473" r:id="rId232"/>
    <p:sldId id="474" r:id="rId233"/>
    <p:sldId id="475" r:id="rId234"/>
    <p:sldId id="476" r:id="rId235"/>
    <p:sldId id="477" r:id="rId236"/>
    <p:sldId id="478" r:id="rId237"/>
    <p:sldId id="479" r:id="rId238"/>
    <p:sldId id="480" r:id="rId239"/>
    <p:sldId id="481" r:id="rId240"/>
    <p:sldId id="482" r:id="rId241"/>
    <p:sldId id="483" r:id="rId242"/>
    <p:sldId id="487" r:id="rId2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16" autoAdjust="0"/>
    <p:restoredTop sz="94660"/>
  </p:normalViewPr>
  <p:slideViewPr>
    <p:cSldViewPr>
      <p:cViewPr varScale="1">
        <p:scale>
          <a:sx n="47" d="100"/>
          <a:sy n="47" d="100"/>
        </p:scale>
        <p:origin x="-120" y="-72"/>
      </p:cViewPr>
      <p:guideLst>
        <p:guide orient="horz" pos="2160"/>
        <p:guide pos="2880"/>
      </p:guideLst>
    </p:cSldViewPr>
  </p:slideViewPr>
  <p:notesTextViewPr>
    <p:cViewPr>
      <p:scale>
        <a:sx n="1" d="1"/>
        <a:sy n="1" d="1"/>
      </p:scale>
      <p:origin x="0" y="0"/>
    </p:cViewPr>
  </p:notesTextViewPr>
  <p:sorterViewPr>
    <p:cViewPr>
      <p:scale>
        <a:sx n="100" d="100"/>
        <a:sy n="100" d="100"/>
      </p:scale>
      <p:origin x="0" y="2016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presProps" Target="presProp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7A6D07-E244-41BD-BE9F-17E1F55AF41C}" type="datetimeFigureOut">
              <a:rPr lang="en-US" smtClean="0"/>
              <a:t>5/12/2017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A0BBFD-2607-4F2E-B8FD-A7EC4C1AC568}" type="slidenum">
              <a:rPr lang="en-US" smtClean="0"/>
              <a:t>‹#›</a:t>
            </a:fld>
            <a:endParaRPr lang="en-US"/>
          </a:p>
        </p:txBody>
      </p:sp>
    </p:spTree>
    <p:extLst>
      <p:ext uri="{BB962C8B-B14F-4D97-AF65-F5344CB8AC3E}">
        <p14:creationId xmlns:p14="http://schemas.microsoft.com/office/powerpoint/2010/main" val="199552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Extra Question Pool 2016.  The</a:t>
            </a:r>
            <a:r>
              <a:rPr lang="en-US" baseline="0" dirty="0" smtClean="0"/>
              <a:t> Western Washington Ham Training Team makes these slides available to teach Amateur Technician Radio Licensing Classes.  Daniel Stevens KL7WM, Training Coordinator, Howard Swartz, W7HS, Slide master, Dustin Lomax, KF7FK,  Leading Instructor, LW Abel, K7LWA, Enthusiasm Leader.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EA0BBFD-2607-4F2E-B8FD-A7EC4C1AC568}" type="slidenum">
              <a:rPr lang="en-US" smtClean="0"/>
              <a:t>1</a:t>
            </a:fld>
            <a:endParaRPr lang="en-US"/>
          </a:p>
        </p:txBody>
      </p:sp>
    </p:spTree>
    <p:extLst>
      <p:ext uri="{BB962C8B-B14F-4D97-AF65-F5344CB8AC3E}">
        <p14:creationId xmlns:p14="http://schemas.microsoft.com/office/powerpoint/2010/main" val="484135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0"/>
            <a:ext cx="7772400" cy="1470025"/>
          </a:xfrm>
        </p:spPr>
        <p:txBody>
          <a:bodyPr>
            <a:normAutofit/>
          </a:bodyPr>
          <a:lstStyle>
            <a:lvl1pPr>
              <a:defRPr sz="3200">
                <a:solidFill>
                  <a:schemeClr val="bg1">
                    <a:lumMod val="95000"/>
                    <a:lumOff val="5000"/>
                  </a:schemeClr>
                </a:solidFill>
                <a:latin typeface="Impact" panose="020B0806030902050204" pitchFamily="34" charset="0"/>
              </a:defRPr>
            </a:lvl1pPr>
          </a:lstStyle>
          <a:p>
            <a:r>
              <a:rPr lang="en-US" dirty="0" smtClean="0"/>
              <a:t/>
            </a:r>
            <a:br>
              <a:rPr lang="en-US" dirty="0" smtClean="0"/>
            </a:br>
            <a:r>
              <a:rPr lang="en-US" dirty="0" smtClean="0"/>
              <a:t/>
            </a:r>
            <a:br>
              <a:rPr lang="en-US" dirty="0" smtClean="0"/>
            </a:br>
            <a:r>
              <a:rPr lang="en-US" dirty="0" smtClean="0"/>
              <a:t>Click to edit Master title style</a:t>
            </a:r>
            <a:endParaRPr lang="en-US" dirty="0"/>
          </a:p>
        </p:txBody>
      </p:sp>
      <p:sp>
        <p:nvSpPr>
          <p:cNvPr id="3" name="Subtitle 2"/>
          <p:cNvSpPr>
            <a:spLocks noGrp="1"/>
          </p:cNvSpPr>
          <p:nvPr>
            <p:ph type="subTitle" idx="1"/>
          </p:nvPr>
        </p:nvSpPr>
        <p:spPr>
          <a:xfrm>
            <a:off x="1371600" y="2514600"/>
            <a:ext cx="6400800" cy="3657600"/>
          </a:xfrm>
        </p:spPr>
        <p:txBody>
          <a:bodyPr>
            <a:normAutofit/>
          </a:bodyPr>
          <a:lstStyle>
            <a:lvl1pPr marL="0" indent="0" algn="l">
              <a:buNone/>
              <a:defRPr sz="2400" b="0">
                <a:solidFill>
                  <a:schemeClr val="bg1">
                    <a:lumMod val="95000"/>
                    <a:lumOff val="5000"/>
                  </a:schemeClr>
                </a:solidFill>
                <a:latin typeface="Lucida Sans Unicode" panose="020B0602030504020204" pitchFamily="34" charset="0"/>
                <a:cs typeface="Lucida Sans Unicode" panose="020B0602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8"/>
          <p:cNvSpPr>
            <a:spLocks noGrp="1"/>
          </p:cNvSpPr>
          <p:nvPr>
            <p:ph type="dt" sz="half" idx="10"/>
          </p:nvPr>
        </p:nvSpPr>
        <p:spPr/>
        <p:txBody>
          <a:bodyPr/>
          <a:lstStyle/>
          <a:p>
            <a:fld id="{1A1020F6-900A-4AFC-AA92-BF4216E3C76B}" type="datetime1">
              <a:rPr lang="en-US" smtClean="0"/>
              <a:t>5/12/2017</a:t>
            </a:fld>
            <a:endParaRPr lang="en-US"/>
          </a:p>
        </p:txBody>
      </p:sp>
      <p:sp>
        <p:nvSpPr>
          <p:cNvPr id="11" name="Slide Number Placeholder 10"/>
          <p:cNvSpPr>
            <a:spLocks noGrp="1"/>
          </p:cNvSpPr>
          <p:nvPr>
            <p:ph type="sldNum" sz="quarter" idx="12"/>
          </p:nvPr>
        </p:nvSpPr>
        <p:spPr/>
        <p:txBody>
          <a:bodyPr/>
          <a:lstStyle>
            <a:lvl1pPr>
              <a:defRPr>
                <a:solidFill>
                  <a:schemeClr val="bg1">
                    <a:lumMod val="95000"/>
                    <a:lumOff val="5000"/>
                  </a:schemeClr>
                </a:solidFill>
              </a:defRPr>
            </a:lvl1pPr>
          </a:lstStyle>
          <a:p>
            <a:fld id="{5A2483EB-AB9C-40AC-9AA1-C2AD9590A9DB}" type="slidenum">
              <a:rPr lang="en-US" smtClean="0"/>
              <a:t>‹#›</a:t>
            </a:fld>
            <a:endParaRPr lang="en-US"/>
          </a:p>
        </p:txBody>
      </p:sp>
      <p:sp>
        <p:nvSpPr>
          <p:cNvPr id="12" name="Footer Placeholder 11"/>
          <p:cNvSpPr>
            <a:spLocks noGrp="1"/>
          </p:cNvSpPr>
          <p:nvPr>
            <p:ph type="ftr" sz="quarter" idx="13"/>
          </p:nvPr>
        </p:nvSpPr>
        <p:spPr/>
        <p:txBody>
          <a:bodyPr/>
          <a:lstStyle>
            <a:lvl1pPr>
              <a:defRPr>
                <a:solidFill>
                  <a:schemeClr val="bg1">
                    <a:lumMod val="95000"/>
                    <a:lumOff val="5000"/>
                  </a:schemeClr>
                </a:solidFill>
              </a:defRPr>
            </a:lvl1pPr>
          </a:lstStyle>
          <a:p>
            <a:r>
              <a:rPr lang="en-US" smtClean="0"/>
              <a:t>Antennas &amp; Transmission Lines</a:t>
            </a:r>
            <a:endParaRPr lang="en-US"/>
          </a:p>
        </p:txBody>
      </p:sp>
    </p:spTree>
    <p:extLst>
      <p:ext uri="{BB962C8B-B14F-4D97-AF65-F5344CB8AC3E}">
        <p14:creationId xmlns:p14="http://schemas.microsoft.com/office/powerpoint/2010/main" val="25750631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lumMod val="60000"/>
                <a:lumOff val="40000"/>
              </a:schemeClr>
            </a:gs>
            <a:gs pos="31000">
              <a:schemeClr val="bg2">
                <a:lumMod val="66000"/>
                <a:lumOff val="34000"/>
              </a:schemeClr>
            </a:gs>
            <a:gs pos="87000">
              <a:schemeClr val="bg2">
                <a:lumMod val="75000"/>
                <a:alpha val="78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6774-F5DE-43E5-8CED-E5ECAE2B1EE8}" type="datetime1">
              <a:rPr lang="en-US" smtClean="0"/>
              <a:t>5/12/2017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lumMod val="95000"/>
                    <a:lumOff val="5000"/>
                  </a:schemeClr>
                </a:solidFill>
              </a:defRPr>
            </a:lvl1pPr>
          </a:lstStyle>
          <a:p>
            <a:r>
              <a:rPr lang="en-US" smtClean="0"/>
              <a:t>Antennas &amp; Transmission Lines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95000"/>
                    <a:lumOff val="5000"/>
                  </a:schemeClr>
                </a:solidFill>
              </a:defRPr>
            </a:lvl1pPr>
          </a:lstStyle>
          <a:p>
            <a:fld id="{5A2483EB-AB9C-40AC-9AA1-C2AD9590A9DB}" type="slidenum">
              <a:rPr lang="en-US" smtClean="0"/>
              <a:t>‹#›</a:t>
            </a:fld>
            <a:endParaRPr lang="en-US"/>
          </a:p>
        </p:txBody>
      </p:sp>
    </p:spTree>
    <p:extLst>
      <p:ext uri="{BB962C8B-B14F-4D97-AF65-F5344CB8AC3E}">
        <p14:creationId xmlns:p14="http://schemas.microsoft.com/office/powerpoint/2010/main" val="759531428"/>
      </p:ext>
    </p:extLst>
  </p:cSld>
  <p:clrMap bg1="dk1" tx1="lt1" bg2="dk2" tx2="lt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dt="0"/>
  <p:txStyles>
    <p:titleStyle>
      <a:lvl1pPr algn="ctr" defTabSz="914400" rtl="0" eaLnBrk="1" latinLnBrk="0" hangingPunct="1">
        <a:spcBef>
          <a:spcPct val="0"/>
        </a:spcBef>
        <a:buNone/>
        <a:defRPr lang="en-US" sz="3200" kern="1200" dirty="0">
          <a:solidFill>
            <a:schemeClr val="bg1">
              <a:lumMod val="95000"/>
              <a:lumOff val="5000"/>
            </a:schemeClr>
          </a:solidFill>
          <a:latin typeface="Impact" panose="020B080603090205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lang="en-US" sz="2400" b="0"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1pPr>
      <a:lvl2pPr marL="742950" indent="-285750" algn="l" defTabSz="914400" rtl="0" eaLnBrk="1" latinLnBrk="0" hangingPunct="1">
        <a:spcBef>
          <a:spcPct val="20000"/>
        </a:spcBef>
        <a:buFont typeface="Arial" panose="020B0604020202020204" pitchFamily="34" charset="0"/>
        <a:buChar char="–"/>
        <a:defRPr lang="en-US" sz="2400" b="0"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2pPr>
      <a:lvl3pPr marL="1143000" indent="-228600" algn="l" defTabSz="914400" rtl="0" eaLnBrk="1" latinLnBrk="0" hangingPunct="1">
        <a:spcBef>
          <a:spcPct val="20000"/>
        </a:spcBef>
        <a:buFont typeface="Arial" panose="020B0604020202020204" pitchFamily="34" charset="0"/>
        <a:buChar char="•"/>
        <a:defRPr lang="en-US" sz="2400" b="0"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3pPr>
      <a:lvl4pPr marL="1600200" indent="-228600" algn="l" defTabSz="914400" rtl="0" eaLnBrk="1" latinLnBrk="0" hangingPunct="1">
        <a:spcBef>
          <a:spcPct val="20000"/>
        </a:spcBef>
        <a:buFont typeface="Arial" panose="020B0604020202020204" pitchFamily="34" charset="0"/>
        <a:buChar char="–"/>
        <a:defRPr lang="en-US" sz="2400" b="0"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4pPr>
      <a:lvl5pPr marL="2057400" indent="-228600" algn="l" defTabSz="914400" rtl="0" eaLnBrk="1" latinLnBrk="0" hangingPunct="1">
        <a:spcBef>
          <a:spcPct val="20000"/>
        </a:spcBef>
        <a:buFont typeface="Arial" panose="020B0604020202020204" pitchFamily="34" charset="0"/>
        <a:buChar char="»"/>
        <a:defRPr lang="en-US" sz="2400" b="0" kern="1200" dirty="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SUBELEMENT E9 </a:t>
            </a:r>
          </a:p>
        </p:txBody>
      </p:sp>
      <p:sp>
        <p:nvSpPr>
          <p:cNvPr id="3" name="Subtitle 2"/>
          <p:cNvSpPr>
            <a:spLocks noGrp="1"/>
          </p:cNvSpPr>
          <p:nvPr>
            <p:ph type="subTitle" idx="1"/>
          </p:nvPr>
        </p:nvSpPr>
        <p:spPr/>
        <p:txBody>
          <a:bodyPr>
            <a:normAutofit/>
          </a:bodyPr>
          <a:lstStyle/>
          <a:p>
            <a:pPr algn="ctr"/>
            <a:r>
              <a:rPr lang="en-US" sz="3600" b="1" dirty="0" smtClean="0"/>
              <a:t>ANTENNAS </a:t>
            </a:r>
            <a:r>
              <a:rPr lang="en-US" sz="3600" b="1" dirty="0"/>
              <a:t>AND TRANSMISSION LINES </a:t>
            </a:r>
            <a:endParaRPr lang="en-US" sz="3600" b="1" dirty="0" smtClean="0"/>
          </a:p>
          <a:p>
            <a:pPr algn="ctr"/>
            <a:endParaRPr lang="en-US" sz="3600" b="1" dirty="0"/>
          </a:p>
          <a:p>
            <a:pPr algn="ctr"/>
            <a:r>
              <a:rPr lang="en-US" sz="3600" b="1" dirty="0" smtClean="0"/>
              <a:t>[</a:t>
            </a:r>
            <a:r>
              <a:rPr lang="en-US" sz="3600" b="1" dirty="0"/>
              <a:t>8 Exam Questions - 8 Groups]</a:t>
            </a:r>
          </a:p>
        </p:txBody>
      </p:sp>
      <p:sp>
        <p:nvSpPr>
          <p:cNvPr id="4" name="Footer Placeholder 3"/>
          <p:cNvSpPr>
            <a:spLocks noGrp="1"/>
          </p:cNvSpPr>
          <p:nvPr>
            <p:ph type="ftr" sz="quarter" idx="13"/>
          </p:nvPr>
        </p:nvSpPr>
        <p:spPr/>
        <p:txBody>
          <a:bodyPr/>
          <a:lstStyle/>
          <a:p>
            <a:r>
              <a:rPr lang="en-US" smtClean="0"/>
              <a:t>Antennas &amp; Transmission Lines</a:t>
            </a:r>
            <a:endParaRPr lang="en-US"/>
          </a:p>
        </p:txBody>
      </p:sp>
      <p:sp>
        <p:nvSpPr>
          <p:cNvPr id="5" name="Slide Number Placeholder 4"/>
          <p:cNvSpPr>
            <a:spLocks noGrp="1"/>
          </p:cNvSpPr>
          <p:nvPr>
            <p:ph type="sldNum" sz="quarter" idx="12"/>
          </p:nvPr>
        </p:nvSpPr>
        <p:spPr/>
        <p:txBody>
          <a:bodyPr/>
          <a:lstStyle/>
          <a:p>
            <a:fld id="{5A2483EB-AB9C-40AC-9AA1-C2AD9590A9DB}" type="slidenum">
              <a:rPr lang="en-US" smtClean="0"/>
              <a:t>1</a:t>
            </a:fld>
            <a:endParaRPr lang="en-US"/>
          </a:p>
        </p:txBody>
      </p:sp>
    </p:spTree>
    <p:extLst>
      <p:ext uri="{BB962C8B-B14F-4D97-AF65-F5344CB8AC3E}">
        <p14:creationId xmlns:p14="http://schemas.microsoft.com/office/powerpoint/2010/main" val="21387418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E9A04    Which </a:t>
            </a:r>
            <a:r>
              <a:rPr lang="en-US" dirty="0">
                <a:latin typeface="Arial Black" panose="020B0A04020102020204" pitchFamily="34" charset="0"/>
              </a:rPr>
              <a:t>of the following factors may affect the feed point impedance of an antenna?</a:t>
            </a:r>
          </a:p>
        </p:txBody>
      </p:sp>
      <p:sp>
        <p:nvSpPr>
          <p:cNvPr id="3" name="Subtitle 2"/>
          <p:cNvSpPr>
            <a:spLocks noGrp="1"/>
          </p:cNvSpPr>
          <p:nvPr>
            <p:ph type="subTitle" idx="1"/>
          </p:nvPr>
        </p:nvSpPr>
        <p:spPr>
          <a:xfrm>
            <a:off x="990600" y="1981200"/>
            <a:ext cx="7239000" cy="4191000"/>
          </a:xfrm>
        </p:spPr>
        <p:txBody>
          <a:bodyPr/>
          <a:lstStyle/>
          <a:p>
            <a:r>
              <a:rPr lang="en-US" i="1" dirty="0"/>
              <a:t>A. Transmission-line length </a:t>
            </a:r>
            <a:endParaRPr lang="en-US" dirty="0"/>
          </a:p>
          <a:p>
            <a:r>
              <a:rPr lang="en-US" sz="2800" b="1" i="1" dirty="0">
                <a:solidFill>
                  <a:srgbClr val="FFC000"/>
                </a:solidFill>
              </a:rPr>
              <a:t>B. Antenna height, conductor length/diameter ratio and location of nearby conductive objects</a:t>
            </a:r>
            <a:endParaRPr lang="en-US" sz="2800" b="1" dirty="0">
              <a:solidFill>
                <a:srgbClr val="FFC000"/>
              </a:solidFill>
            </a:endParaRPr>
          </a:p>
          <a:p>
            <a:r>
              <a:rPr lang="en-US" i="1" dirty="0"/>
              <a:t>C. </a:t>
            </a:r>
            <a:r>
              <a:rPr lang="en-US" i="1" dirty="0" smtClean="0"/>
              <a:t>The settings of an antenna tuner at the </a:t>
            </a:r>
            <a:r>
              <a:rPr lang="en-US" i="1" dirty="0" err="1" smtClean="0"/>
              <a:t>trnsmitter</a:t>
            </a:r>
            <a:endParaRPr lang="en-US" dirty="0"/>
          </a:p>
          <a:p>
            <a:r>
              <a:rPr lang="en-US" i="1" dirty="0"/>
              <a:t>D. Sunspot activity and time of day</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43991414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812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E9C12  </a:t>
            </a:r>
            <a:r>
              <a:rPr lang="en-US" dirty="0" smtClean="0">
                <a:latin typeface="Arial Black" panose="020B0A04020102020204" pitchFamily="34" charset="0"/>
              </a:rPr>
              <a:t>   Which </a:t>
            </a:r>
            <a:r>
              <a:rPr lang="en-US" dirty="0">
                <a:latin typeface="Arial Black" panose="020B0A04020102020204" pitchFamily="34" charset="0"/>
              </a:rPr>
              <a:t>of the following describes an extended double </a:t>
            </a:r>
            <a:r>
              <a:rPr lang="en-US" dirty="0" err="1">
                <a:latin typeface="Arial Black" panose="020B0A04020102020204" pitchFamily="34" charset="0"/>
              </a:rPr>
              <a:t>Zepp</a:t>
            </a:r>
            <a:r>
              <a:rPr lang="en-US" dirty="0">
                <a:latin typeface="Arial Black" panose="020B0A04020102020204" pitchFamily="34" charset="0"/>
              </a:rPr>
              <a:t> antenna?</a:t>
            </a:r>
          </a:p>
        </p:txBody>
      </p:sp>
      <p:sp>
        <p:nvSpPr>
          <p:cNvPr id="3" name="Subtitle 2"/>
          <p:cNvSpPr>
            <a:spLocks noGrp="1"/>
          </p:cNvSpPr>
          <p:nvPr>
            <p:ph type="subTitle" idx="1"/>
          </p:nvPr>
        </p:nvSpPr>
        <p:spPr>
          <a:xfrm>
            <a:off x="762000" y="2514600"/>
            <a:ext cx="7696200" cy="3657600"/>
          </a:xfrm>
        </p:spPr>
        <p:txBody>
          <a:bodyPr/>
          <a:lstStyle/>
          <a:p>
            <a:r>
              <a:rPr lang="en-US" i="1" dirty="0"/>
              <a:t>A. A wideband vertical antenna constructed from precisely tapered aluminum tubing</a:t>
            </a:r>
          </a:p>
          <a:p>
            <a:r>
              <a:rPr lang="en-US" i="1" dirty="0"/>
              <a:t>B. A portable antenna erected using two push support poles</a:t>
            </a:r>
          </a:p>
          <a:p>
            <a:r>
              <a:rPr lang="en-US" sz="2800" b="1" i="1" dirty="0">
                <a:solidFill>
                  <a:srgbClr val="FFC000"/>
                </a:solidFill>
              </a:rPr>
              <a:t>C. A center fed 1.25 wavelength antenna (two 5/8 wave elements in phase)</a:t>
            </a:r>
          </a:p>
          <a:p>
            <a:r>
              <a:rPr lang="en-US" i="1" dirty="0"/>
              <a:t>D. An end fed folded dipole antenna</a:t>
            </a:r>
          </a:p>
        </p:txBody>
      </p:sp>
      <p:sp>
        <p:nvSpPr>
          <p:cNvPr id="4" name="Slide Number Placeholder 3"/>
          <p:cNvSpPr>
            <a:spLocks noGrp="1"/>
          </p:cNvSpPr>
          <p:nvPr>
            <p:ph type="sldNum" sz="quarter" idx="12"/>
          </p:nvPr>
        </p:nvSpPr>
        <p:spPr/>
        <p:txBody>
          <a:bodyPr/>
          <a:lstStyle/>
          <a:p>
            <a:fld id="{5A2483EB-AB9C-40AC-9AA1-C2AD9590A9DB}" type="slidenum">
              <a:rPr lang="en-US" smtClean="0"/>
              <a:t>100</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59889518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E9C13    What </a:t>
            </a:r>
            <a:r>
              <a:rPr lang="en-US" dirty="0">
                <a:latin typeface="Arial Black" panose="020B0A04020102020204" pitchFamily="34" charset="0"/>
              </a:rPr>
              <a:t>is the main effect of placing a vertical antenna over an imperfect ground? </a:t>
            </a:r>
          </a:p>
        </p:txBody>
      </p:sp>
      <p:sp>
        <p:nvSpPr>
          <p:cNvPr id="3" name="Subtitle 2"/>
          <p:cNvSpPr>
            <a:spLocks noGrp="1"/>
          </p:cNvSpPr>
          <p:nvPr>
            <p:ph type="subTitle" idx="1"/>
          </p:nvPr>
        </p:nvSpPr>
        <p:spPr>
          <a:xfrm>
            <a:off x="914400" y="2514600"/>
            <a:ext cx="6858000" cy="3657600"/>
          </a:xfrm>
        </p:spPr>
        <p:txBody>
          <a:bodyPr/>
          <a:lstStyle/>
          <a:p>
            <a:r>
              <a:rPr lang="en-US" i="1" dirty="0"/>
              <a:t>A. It causes increased SWR</a:t>
            </a:r>
            <a:endParaRPr lang="en-US" dirty="0"/>
          </a:p>
          <a:p>
            <a:r>
              <a:rPr lang="en-US" i="1" dirty="0"/>
              <a:t>B. It changes the impedance angle of the matching network</a:t>
            </a:r>
            <a:endParaRPr lang="en-US" dirty="0"/>
          </a:p>
          <a:p>
            <a:r>
              <a:rPr lang="en-US" i="1" dirty="0"/>
              <a:t>C. It reduces low-angle radiation</a:t>
            </a:r>
            <a:endParaRPr lang="en-US" dirty="0"/>
          </a:p>
          <a:p>
            <a:r>
              <a:rPr lang="en-US" i="1" dirty="0"/>
              <a:t>D. It reduces losses in the radiating portion of the antenna</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101</a:t>
            </a:fld>
            <a:endParaRPr lang="en-US"/>
          </a:p>
        </p:txBody>
      </p:sp>
      <p:sp>
        <p:nvSpPr>
          <p:cNvPr id="5" name="Footer Placeholder 4"/>
          <p:cNvSpPr>
            <a:spLocks noGrp="1"/>
          </p:cNvSpPr>
          <p:nvPr>
            <p:ph type="ftr" sz="quarter" idx="13"/>
          </p:nvPr>
        </p:nvSpPr>
        <p:spPr/>
        <p:txBody>
          <a:bodyPr/>
          <a:lstStyle/>
          <a:p>
            <a:r>
              <a:rPr lang="en-US" dirty="0" smtClean="0"/>
              <a:t>Antennas &amp; Transmission Lines</a:t>
            </a:r>
            <a:endParaRPr lang="en-US" dirty="0"/>
          </a:p>
        </p:txBody>
      </p:sp>
    </p:spTree>
    <p:extLst>
      <p:ext uri="{BB962C8B-B14F-4D97-AF65-F5344CB8AC3E}">
        <p14:creationId xmlns:p14="http://schemas.microsoft.com/office/powerpoint/2010/main" val="179465671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E9C13    What is the main effect of placing a vertical antenna over an imperfect ground? </a:t>
            </a:r>
            <a:endParaRPr lang="en-US" dirty="0"/>
          </a:p>
        </p:txBody>
      </p:sp>
      <p:sp>
        <p:nvSpPr>
          <p:cNvPr id="3" name="Subtitle 2"/>
          <p:cNvSpPr>
            <a:spLocks noGrp="1"/>
          </p:cNvSpPr>
          <p:nvPr>
            <p:ph type="subTitle" idx="1"/>
          </p:nvPr>
        </p:nvSpPr>
        <p:spPr>
          <a:xfrm>
            <a:off x="914400" y="2514600"/>
            <a:ext cx="6858000" cy="3657600"/>
          </a:xfrm>
        </p:spPr>
        <p:txBody>
          <a:bodyPr/>
          <a:lstStyle/>
          <a:p>
            <a:r>
              <a:rPr lang="en-US" i="1" dirty="0"/>
              <a:t>A. It causes increased SWR</a:t>
            </a:r>
            <a:endParaRPr lang="en-US" dirty="0"/>
          </a:p>
          <a:p>
            <a:r>
              <a:rPr lang="en-US" i="1" dirty="0"/>
              <a:t>B. It changes the impedance angle of the matching network</a:t>
            </a:r>
            <a:endParaRPr lang="en-US" dirty="0"/>
          </a:p>
          <a:p>
            <a:r>
              <a:rPr lang="en-US" sz="2800" b="1" i="1" dirty="0">
                <a:solidFill>
                  <a:srgbClr val="FFC000"/>
                </a:solidFill>
              </a:rPr>
              <a:t>C. It reduces low-angle radiation</a:t>
            </a:r>
            <a:endParaRPr lang="en-US" sz="2800" b="1" dirty="0">
              <a:solidFill>
                <a:srgbClr val="FFC000"/>
              </a:solidFill>
            </a:endParaRPr>
          </a:p>
          <a:p>
            <a:r>
              <a:rPr lang="en-US" i="1" dirty="0"/>
              <a:t>D. It reduces losses in the radiating portion of the antenna</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102</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98082450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905000"/>
          </a:xfrm>
        </p:spPr>
        <p:txBody>
          <a:bodyPr rtlCol="0">
            <a:normAutofit fontScale="90000"/>
          </a:bodyPr>
          <a:lstStyle/>
          <a:p>
            <a:pPr fontAlgn="auto">
              <a:spcAft>
                <a:spcPts val="0"/>
              </a:spcAft>
              <a:defRPr/>
            </a:pPr>
            <a:r>
              <a:rPr dirty="0">
                <a:latin typeface="Arial Black" panose="020B0A04020102020204" pitchFamily="34" charset="0"/>
              </a:rPr>
              <a:t> </a:t>
            </a:r>
            <a:br>
              <a:rPr dirty="0">
                <a:latin typeface="Arial Black" panose="020B0A04020102020204" pitchFamily="34" charset="0"/>
              </a:rPr>
            </a:br>
            <a:r>
              <a:rPr dirty="0" smtClean="0">
                <a:latin typeface="Arial Black" panose="020B0A04020102020204" pitchFamily="34" charset="0"/>
              </a:rPr>
              <a:t/>
            </a:r>
            <a:br>
              <a:rPr dirty="0" smtClean="0">
                <a:latin typeface="Arial Black" panose="020B0A04020102020204" pitchFamily="34" charset="0"/>
              </a:rPr>
            </a:br>
            <a:r>
              <a:rPr dirty="0" smtClean="0">
                <a:latin typeface="Arial Black" panose="020B0A04020102020204" pitchFamily="34" charset="0"/>
              </a:rPr>
              <a:t>E3C14    How </a:t>
            </a:r>
            <a:r>
              <a:rPr dirty="0">
                <a:latin typeface="Arial Black" panose="020B0A04020102020204" pitchFamily="34" charset="0"/>
              </a:rPr>
              <a:t>does the performance of a horizontally polarized antenna mounted on the side of a hill compare with the same antenna mounted on flat ground?</a:t>
            </a:r>
            <a:br>
              <a:rPr dirty="0">
                <a:latin typeface="Arial Black" panose="020B0A04020102020204" pitchFamily="34" charset="0"/>
              </a:rPr>
            </a:br>
            <a:endParaRPr dirty="0">
              <a:latin typeface="Arial Black" panose="020B0A04020102020204" pitchFamily="34" charset="0"/>
            </a:endParaRPr>
          </a:p>
        </p:txBody>
      </p:sp>
      <p:sp>
        <p:nvSpPr>
          <p:cNvPr id="71683" name="Subtitle 2"/>
          <p:cNvSpPr>
            <a:spLocks noGrp="1"/>
          </p:cNvSpPr>
          <p:nvPr>
            <p:ph type="subTitle" idx="1"/>
          </p:nvPr>
        </p:nvSpPr>
        <p:spPr>
          <a:xfrm>
            <a:off x="533400" y="2438400"/>
            <a:ext cx="8077200" cy="3733800"/>
          </a:xfrm>
        </p:spPr>
        <p:txBody>
          <a:bodyPr/>
          <a:lstStyle/>
          <a:p>
            <a:r>
              <a:rPr altLang="en-US" i="1" smtClean="0">
                <a:solidFill>
                  <a:srgbClr val="0D0D0D"/>
                </a:solidFill>
              </a:rPr>
              <a:t>A. The main lobe takeoff angle increases in the downhill direction</a:t>
            </a:r>
            <a:endParaRPr altLang="en-US" smtClean="0">
              <a:solidFill>
                <a:srgbClr val="0D0D0D"/>
              </a:solidFill>
            </a:endParaRPr>
          </a:p>
          <a:p>
            <a:r>
              <a:rPr altLang="en-US" i="1" smtClean="0">
                <a:solidFill>
                  <a:srgbClr val="0D0D0D"/>
                </a:solidFill>
              </a:rPr>
              <a:t>B. The main lobe takeoff angle decreases in the downhill direction</a:t>
            </a:r>
            <a:endParaRPr altLang="en-US" smtClean="0">
              <a:solidFill>
                <a:srgbClr val="0D0D0D"/>
              </a:solidFill>
            </a:endParaRPr>
          </a:p>
          <a:p>
            <a:r>
              <a:rPr altLang="en-US" i="1" smtClean="0">
                <a:solidFill>
                  <a:srgbClr val="0D0D0D"/>
                </a:solidFill>
              </a:rPr>
              <a:t>C. The horizontal beam width decreases in the downhill direction</a:t>
            </a:r>
            <a:endParaRPr altLang="en-US" smtClean="0">
              <a:solidFill>
                <a:srgbClr val="0D0D0D"/>
              </a:solidFill>
            </a:endParaRPr>
          </a:p>
          <a:p>
            <a:r>
              <a:rPr altLang="en-US" i="1" smtClean="0">
                <a:solidFill>
                  <a:srgbClr val="0D0D0D"/>
                </a:solidFill>
              </a:rPr>
              <a:t>D. The horizontal beam width increases in the uphill direction</a:t>
            </a:r>
            <a:endParaRPr altLang="en-US" smtClean="0">
              <a:solidFill>
                <a:srgbClr val="0D0D0D"/>
              </a:solidFill>
            </a:endParaRPr>
          </a:p>
        </p:txBody>
      </p:sp>
      <p:sp>
        <p:nvSpPr>
          <p:cNvPr id="4" name="Slide Number Placeholder 3"/>
          <p:cNvSpPr>
            <a:spLocks noGrp="1"/>
          </p:cNvSpPr>
          <p:nvPr>
            <p:ph type="sldNum" sz="quarter" idx="12"/>
          </p:nvPr>
        </p:nvSpPr>
        <p:spPr/>
        <p:txBody>
          <a:bodyPr/>
          <a:lstStyle/>
          <a:p>
            <a:pPr>
              <a:defRPr/>
            </a:pPr>
            <a:fld id="{BA79799E-19C9-44C6-A5C7-E44471BDADB9}" type="slidenum">
              <a:rPr lang="en-US"/>
              <a:pPr>
                <a:defRPr/>
              </a:pPr>
              <a:t>103</a:t>
            </a:fld>
            <a:endParaRPr lang="en-US"/>
          </a:p>
        </p:txBody>
      </p:sp>
      <p:sp>
        <p:nvSpPr>
          <p:cNvPr id="5" name="Footer Placeholder 4"/>
          <p:cNvSpPr>
            <a:spLocks noGrp="1"/>
          </p:cNvSpPr>
          <p:nvPr>
            <p:ph type="ftr" sz="quarter" idx="4294967295"/>
          </p:nvPr>
        </p:nvSpPr>
        <p:spPr>
          <a:xfrm>
            <a:off x="2895600" y="6248400"/>
            <a:ext cx="3352800" cy="304800"/>
          </a:xfrm>
          <a:prstGeom prst="rect">
            <a:avLst/>
          </a:prstGeom>
        </p:spPr>
        <p:txBody>
          <a:bodyPr/>
          <a:lstStyle/>
          <a:p>
            <a:r>
              <a:rPr lang="en-US" dirty="0"/>
              <a:t>Antennas &amp; Transmission Lines</a:t>
            </a:r>
          </a:p>
        </p:txBody>
      </p:sp>
    </p:spTree>
    <p:extLst>
      <p:ext uri="{BB962C8B-B14F-4D97-AF65-F5344CB8AC3E}">
        <p14:creationId xmlns:p14="http://schemas.microsoft.com/office/powerpoint/2010/main" val="357083713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905000"/>
          </a:xfrm>
        </p:spPr>
        <p:txBody>
          <a:bodyPr rtlCol="0">
            <a:normAutofit fontScale="90000"/>
          </a:bodyPr>
          <a:lstStyle/>
          <a:p>
            <a:pPr fontAlgn="auto">
              <a:spcAft>
                <a:spcPts val="0"/>
              </a:spcAft>
              <a:defRPr/>
            </a:pPr>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E3C14    How does the performance of a horizontally polarized antenna mounted on the side of a hill compare with the same antenna mounted on flat ground?</a:t>
            </a:r>
            <a:br>
              <a:rPr lang="en-US" dirty="0">
                <a:latin typeface="Arial Black" panose="020B0A04020102020204" pitchFamily="34" charset="0"/>
              </a:rPr>
            </a:br>
            <a:endParaRPr dirty="0">
              <a:latin typeface="Arial Black" panose="020B0A04020102020204" pitchFamily="34" charset="0"/>
            </a:endParaRPr>
          </a:p>
        </p:txBody>
      </p:sp>
      <p:sp>
        <p:nvSpPr>
          <p:cNvPr id="71683" name="Subtitle 2"/>
          <p:cNvSpPr>
            <a:spLocks noGrp="1"/>
          </p:cNvSpPr>
          <p:nvPr>
            <p:ph type="subTitle" idx="1"/>
          </p:nvPr>
        </p:nvSpPr>
        <p:spPr>
          <a:xfrm>
            <a:off x="533400" y="2438400"/>
            <a:ext cx="8077200" cy="3733800"/>
          </a:xfrm>
        </p:spPr>
        <p:txBody>
          <a:bodyPr/>
          <a:lstStyle/>
          <a:p>
            <a:r>
              <a:rPr altLang="en-US" i="1" dirty="0" smtClean="0">
                <a:solidFill>
                  <a:srgbClr val="0D0D0D"/>
                </a:solidFill>
              </a:rPr>
              <a:t>A. The main lobe takeoff angle increases in the downhill direction</a:t>
            </a:r>
            <a:endParaRPr altLang="en-US" dirty="0" smtClean="0">
              <a:solidFill>
                <a:srgbClr val="0D0D0D"/>
              </a:solidFill>
            </a:endParaRPr>
          </a:p>
          <a:p>
            <a:r>
              <a:rPr altLang="en-US" sz="2800" b="1" i="1" dirty="0" smtClean="0">
                <a:solidFill>
                  <a:srgbClr val="FFC000"/>
                </a:solidFill>
              </a:rPr>
              <a:t>B. The main lobe takeoff angle decreases in the downhill direction</a:t>
            </a:r>
            <a:endParaRPr altLang="en-US" sz="2800" b="1" dirty="0" smtClean="0">
              <a:solidFill>
                <a:srgbClr val="FFC000"/>
              </a:solidFill>
            </a:endParaRPr>
          </a:p>
          <a:p>
            <a:r>
              <a:rPr altLang="en-US" i="1" dirty="0" smtClean="0">
                <a:solidFill>
                  <a:srgbClr val="0D0D0D"/>
                </a:solidFill>
              </a:rPr>
              <a:t>C. The horizontal beam width decreases in the downhill direction</a:t>
            </a:r>
            <a:endParaRPr altLang="en-US" dirty="0" smtClean="0">
              <a:solidFill>
                <a:srgbClr val="0D0D0D"/>
              </a:solidFill>
            </a:endParaRPr>
          </a:p>
          <a:p>
            <a:r>
              <a:rPr altLang="en-US" i="1" dirty="0" smtClean="0">
                <a:solidFill>
                  <a:srgbClr val="0D0D0D"/>
                </a:solidFill>
              </a:rPr>
              <a:t>D. The horizontal beam width increases in the uphill direction</a:t>
            </a:r>
            <a:endParaRPr altLang="en-US" dirty="0" smtClean="0">
              <a:solidFill>
                <a:srgbClr val="0D0D0D"/>
              </a:solidFill>
            </a:endParaRPr>
          </a:p>
        </p:txBody>
      </p:sp>
      <p:sp>
        <p:nvSpPr>
          <p:cNvPr id="4" name="Slide Number Placeholder 3"/>
          <p:cNvSpPr>
            <a:spLocks noGrp="1"/>
          </p:cNvSpPr>
          <p:nvPr>
            <p:ph type="sldNum" sz="quarter" idx="12"/>
          </p:nvPr>
        </p:nvSpPr>
        <p:spPr/>
        <p:txBody>
          <a:bodyPr/>
          <a:lstStyle/>
          <a:p>
            <a:pPr>
              <a:defRPr/>
            </a:pPr>
            <a:fld id="{BA79799E-19C9-44C6-A5C7-E44471BDADB9}" type="slidenum">
              <a:rPr lang="en-US"/>
              <a:pPr>
                <a:defRPr/>
              </a:pPr>
              <a:t>104</a:t>
            </a:fld>
            <a:endParaRPr lang="en-US"/>
          </a:p>
        </p:txBody>
      </p:sp>
      <p:sp>
        <p:nvSpPr>
          <p:cNvPr id="5" name="Footer Placeholder 4"/>
          <p:cNvSpPr>
            <a:spLocks noGrp="1"/>
          </p:cNvSpPr>
          <p:nvPr>
            <p:ph type="ftr" sz="quarter" idx="4294967295"/>
          </p:nvPr>
        </p:nvSpPr>
        <p:spPr>
          <a:xfrm>
            <a:off x="3124200" y="6356350"/>
            <a:ext cx="2895600" cy="365125"/>
          </a:xfrm>
          <a:prstGeom prst="rect">
            <a:avLst/>
          </a:prstGeom>
        </p:spPr>
        <p:txBody>
          <a:bodyPr/>
          <a:lstStyle/>
          <a:p>
            <a:r>
              <a:rPr lang="en-US" dirty="0"/>
              <a:t>Antennas &amp; Transmission Lines</a:t>
            </a:r>
          </a:p>
        </p:txBody>
      </p:sp>
    </p:spTree>
    <p:extLst>
      <p:ext uri="{BB962C8B-B14F-4D97-AF65-F5344CB8AC3E}">
        <p14:creationId xmlns:p14="http://schemas.microsoft.com/office/powerpoint/2010/main" val="206016796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fontAlgn="auto">
              <a:spcAft>
                <a:spcPts val="0"/>
              </a:spcAft>
              <a:defRPr/>
            </a:pPr>
            <a:r>
              <a:rPr dirty="0" smtClean="0">
                <a:latin typeface="Arial Black" panose="020B0A04020102020204" pitchFamily="34" charset="0"/>
              </a:rPr>
              <a:t> </a:t>
            </a:r>
            <a:br>
              <a:rPr dirty="0" smtClean="0">
                <a:latin typeface="Arial Black" panose="020B0A04020102020204" pitchFamily="34" charset="0"/>
              </a:rPr>
            </a:br>
            <a:r>
              <a:rPr dirty="0" smtClean="0">
                <a:latin typeface="Arial Black" panose="020B0A04020102020204" pitchFamily="34" charset="0"/>
              </a:rPr>
              <a:t/>
            </a:r>
            <a:br>
              <a:rPr dirty="0" smtClean="0">
                <a:latin typeface="Arial Black" panose="020B0A04020102020204" pitchFamily="34" charset="0"/>
              </a:rPr>
            </a:br>
            <a:r>
              <a:rPr dirty="0" smtClean="0">
                <a:latin typeface="Arial Black" panose="020B0A04020102020204" pitchFamily="34" charset="0"/>
              </a:rPr>
              <a:t>E9C15    How does the radiation pattern of a horizontally polarized 3-element beam antenna vary with its height above ground?</a:t>
            </a:r>
            <a:endParaRPr dirty="0">
              <a:latin typeface="Arial Black" panose="020B0A04020102020204" pitchFamily="34" charset="0"/>
            </a:endParaRPr>
          </a:p>
        </p:txBody>
      </p:sp>
      <p:sp>
        <p:nvSpPr>
          <p:cNvPr id="63491" name="Subtitle 2"/>
          <p:cNvSpPr>
            <a:spLocks noGrp="1"/>
          </p:cNvSpPr>
          <p:nvPr>
            <p:ph type="subTitle" idx="1"/>
          </p:nvPr>
        </p:nvSpPr>
        <p:spPr>
          <a:xfrm>
            <a:off x="685800" y="2133600"/>
            <a:ext cx="7696200" cy="4038600"/>
          </a:xfrm>
        </p:spPr>
        <p:txBody>
          <a:bodyPr/>
          <a:lstStyle/>
          <a:p>
            <a:r>
              <a:rPr altLang="en-US" i="1" smtClean="0">
                <a:solidFill>
                  <a:srgbClr val="0D0D0D"/>
                </a:solidFill>
              </a:rPr>
              <a:t>A. The main lobe takeoff angle increases with increasing height</a:t>
            </a:r>
            <a:endParaRPr altLang="en-US" smtClean="0">
              <a:solidFill>
                <a:srgbClr val="0D0D0D"/>
              </a:solidFill>
            </a:endParaRPr>
          </a:p>
          <a:p>
            <a:r>
              <a:rPr altLang="en-US" i="1" smtClean="0">
                <a:solidFill>
                  <a:srgbClr val="0D0D0D"/>
                </a:solidFill>
              </a:rPr>
              <a:t>B. The main lobe takeoff angle decreases with increasing height</a:t>
            </a:r>
            <a:endParaRPr altLang="en-US" smtClean="0">
              <a:solidFill>
                <a:srgbClr val="0D0D0D"/>
              </a:solidFill>
            </a:endParaRPr>
          </a:p>
          <a:p>
            <a:r>
              <a:rPr altLang="en-US" i="1" smtClean="0">
                <a:solidFill>
                  <a:srgbClr val="0D0D0D"/>
                </a:solidFill>
              </a:rPr>
              <a:t>C. The horizontal beam width increases with height</a:t>
            </a:r>
            <a:endParaRPr altLang="en-US" smtClean="0">
              <a:solidFill>
                <a:srgbClr val="0D0D0D"/>
              </a:solidFill>
            </a:endParaRPr>
          </a:p>
          <a:p>
            <a:r>
              <a:rPr altLang="en-US" i="1" smtClean="0">
                <a:solidFill>
                  <a:srgbClr val="0D0D0D"/>
                </a:solidFill>
              </a:rPr>
              <a:t>D. The horizontal beam width decreases with height</a:t>
            </a:r>
            <a:endParaRPr altLang="en-US" smtClean="0">
              <a:solidFill>
                <a:srgbClr val="0D0D0D"/>
              </a:solidFill>
            </a:endParaRPr>
          </a:p>
        </p:txBody>
      </p:sp>
      <p:sp>
        <p:nvSpPr>
          <p:cNvPr id="4" name="Slide Number Placeholder 3"/>
          <p:cNvSpPr>
            <a:spLocks noGrp="1"/>
          </p:cNvSpPr>
          <p:nvPr>
            <p:ph type="sldNum" sz="quarter" idx="12"/>
          </p:nvPr>
        </p:nvSpPr>
        <p:spPr/>
        <p:txBody>
          <a:bodyPr/>
          <a:lstStyle/>
          <a:p>
            <a:pPr>
              <a:defRPr/>
            </a:pPr>
            <a:fld id="{91AACDB7-D984-42B3-BEC8-C6B0418656A7}" type="slidenum">
              <a:rPr lang="en-US"/>
              <a:pPr>
                <a:defRPr/>
              </a:pPr>
              <a:t>105</a:t>
            </a:fld>
            <a:endParaRPr lang="en-US"/>
          </a:p>
        </p:txBody>
      </p:sp>
      <p:sp>
        <p:nvSpPr>
          <p:cNvPr id="5" name="Footer Placeholder 4"/>
          <p:cNvSpPr>
            <a:spLocks noGrp="1"/>
          </p:cNvSpPr>
          <p:nvPr>
            <p:ph type="ftr" sz="quarter" idx="4294967295"/>
          </p:nvPr>
        </p:nvSpPr>
        <p:spPr>
          <a:xfrm>
            <a:off x="2895600" y="6324600"/>
            <a:ext cx="3352800" cy="396875"/>
          </a:xfrm>
          <a:prstGeom prst="rect">
            <a:avLst/>
          </a:prstGeom>
        </p:spPr>
        <p:txBody>
          <a:bodyPr/>
          <a:lstStyle/>
          <a:p>
            <a:r>
              <a:rPr lang="en-US" dirty="0"/>
              <a:t>Antennas &amp; Transmission Lines</a:t>
            </a:r>
          </a:p>
        </p:txBody>
      </p:sp>
    </p:spTree>
    <p:extLst>
      <p:ext uri="{BB962C8B-B14F-4D97-AF65-F5344CB8AC3E}">
        <p14:creationId xmlns:p14="http://schemas.microsoft.com/office/powerpoint/2010/main" val="233642393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ctrTitle"/>
          </p:nvPr>
        </p:nvSpPr>
        <p:spPr>
          <a:xfrm>
            <a:off x="228600" y="1"/>
            <a:ext cx="8534400" cy="1143000"/>
          </a:xfrm>
        </p:spPr>
        <p:txBody>
          <a:bodyPr/>
          <a:lstStyle/>
          <a:p>
            <a:r>
              <a:rPr altLang="en-US" dirty="0" err="1" smtClean="0">
                <a:solidFill>
                  <a:srgbClr val="0D0D0D"/>
                </a:solidFill>
                <a:latin typeface="Arial Black" panose="020B0A04020102020204" pitchFamily="34" charset="0"/>
              </a:rPr>
              <a:t>Radiowave</a:t>
            </a:r>
            <a:r>
              <a:rPr altLang="en-US" dirty="0" smtClean="0">
                <a:solidFill>
                  <a:srgbClr val="0D0D0D"/>
                </a:solidFill>
                <a:latin typeface="Arial Black" panose="020B0A04020102020204" pitchFamily="34" charset="0"/>
              </a:rPr>
              <a:t> take off pattern</a:t>
            </a:r>
          </a:p>
        </p:txBody>
      </p:sp>
      <p:sp>
        <p:nvSpPr>
          <p:cNvPr id="4" name="Slide Number Placeholder 3"/>
          <p:cNvSpPr>
            <a:spLocks noGrp="1"/>
          </p:cNvSpPr>
          <p:nvPr>
            <p:ph type="sldNum" sz="quarter" idx="12"/>
          </p:nvPr>
        </p:nvSpPr>
        <p:spPr/>
        <p:txBody>
          <a:bodyPr/>
          <a:lstStyle/>
          <a:p>
            <a:pPr>
              <a:defRPr/>
            </a:pPr>
            <a:fld id="{2EEFDABF-9893-4E97-8C50-AB7B77EEC593}" type="slidenum">
              <a:rPr lang="en-US"/>
              <a:pPr>
                <a:defRPr/>
              </a:pPr>
              <a:t>106</a:t>
            </a:fld>
            <a:endParaRPr lang="en-US"/>
          </a:p>
        </p:txBody>
      </p:sp>
      <p:sp>
        <p:nvSpPr>
          <p:cNvPr id="5" name="Footer Placeholder 4"/>
          <p:cNvSpPr>
            <a:spLocks noGrp="1"/>
          </p:cNvSpPr>
          <p:nvPr>
            <p:ph type="ftr" sz="quarter" idx="4294967295"/>
          </p:nvPr>
        </p:nvSpPr>
        <p:spPr>
          <a:xfrm>
            <a:off x="3124200" y="6356350"/>
            <a:ext cx="2895600" cy="365125"/>
          </a:xfrm>
          <a:prstGeom prst="rect">
            <a:avLst/>
          </a:prstGeom>
        </p:spPr>
        <p:txBody>
          <a:bodyPr/>
          <a:lstStyle/>
          <a:p>
            <a:pPr algn="ctr">
              <a:defRPr/>
            </a:pPr>
            <a:r>
              <a:rPr lang="en-US" dirty="0" smtClean="0"/>
              <a:t>Antennas</a:t>
            </a:r>
            <a:endParaRPr lang="en-US" dirty="0"/>
          </a:p>
        </p:txBody>
      </p:sp>
      <p:pic>
        <p:nvPicPr>
          <p:cNvPr id="645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4110038"/>
            <a:ext cx="3914775" cy="214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5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449513"/>
            <a:ext cx="3810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descr="Extra07 M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13" y="1001713"/>
            <a:ext cx="426720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5800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fontAlgn="auto">
              <a:spcAft>
                <a:spcPts val="0"/>
              </a:spcAft>
              <a:defRPr/>
            </a:pPr>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E9C15    How does the radiation pattern of a horizontally polarized 3-element beam antenna vary with its height above ground?</a:t>
            </a:r>
            <a:endParaRPr dirty="0"/>
          </a:p>
        </p:txBody>
      </p:sp>
      <p:sp>
        <p:nvSpPr>
          <p:cNvPr id="65539" name="Subtitle 2"/>
          <p:cNvSpPr>
            <a:spLocks noGrp="1"/>
          </p:cNvSpPr>
          <p:nvPr>
            <p:ph type="subTitle" idx="1"/>
          </p:nvPr>
        </p:nvSpPr>
        <p:spPr>
          <a:xfrm>
            <a:off x="685800" y="2133600"/>
            <a:ext cx="7696200" cy="4038600"/>
          </a:xfrm>
        </p:spPr>
        <p:txBody>
          <a:bodyPr/>
          <a:lstStyle/>
          <a:p>
            <a:r>
              <a:rPr altLang="en-US" i="1" smtClean="0">
                <a:solidFill>
                  <a:srgbClr val="0D0D0D"/>
                </a:solidFill>
              </a:rPr>
              <a:t>A. The main lobe takeoff angle increases with increasing height</a:t>
            </a:r>
            <a:endParaRPr altLang="en-US" smtClean="0">
              <a:solidFill>
                <a:srgbClr val="0D0D0D"/>
              </a:solidFill>
            </a:endParaRPr>
          </a:p>
          <a:p>
            <a:r>
              <a:rPr altLang="en-US" sz="2800" b="1" i="1" smtClean="0">
                <a:solidFill>
                  <a:srgbClr val="FFC000"/>
                </a:solidFill>
              </a:rPr>
              <a:t>B. The main lobe takeoff angle decreases with increasing height</a:t>
            </a:r>
            <a:endParaRPr altLang="en-US" sz="2800" b="1" smtClean="0">
              <a:solidFill>
                <a:srgbClr val="FFC000"/>
              </a:solidFill>
            </a:endParaRPr>
          </a:p>
          <a:p>
            <a:r>
              <a:rPr altLang="en-US" i="1" smtClean="0">
                <a:solidFill>
                  <a:srgbClr val="0D0D0D"/>
                </a:solidFill>
              </a:rPr>
              <a:t>C. The horizontal beam width increases with height</a:t>
            </a:r>
            <a:endParaRPr altLang="en-US" smtClean="0">
              <a:solidFill>
                <a:srgbClr val="0D0D0D"/>
              </a:solidFill>
            </a:endParaRPr>
          </a:p>
          <a:p>
            <a:r>
              <a:rPr altLang="en-US" i="1" smtClean="0">
                <a:solidFill>
                  <a:srgbClr val="0D0D0D"/>
                </a:solidFill>
              </a:rPr>
              <a:t>D. The horizontal beam width decreases with height</a:t>
            </a:r>
            <a:endParaRPr altLang="en-US" smtClean="0">
              <a:solidFill>
                <a:srgbClr val="0D0D0D"/>
              </a:solidFill>
            </a:endParaRPr>
          </a:p>
        </p:txBody>
      </p:sp>
      <p:sp>
        <p:nvSpPr>
          <p:cNvPr id="4" name="Slide Number Placeholder 3"/>
          <p:cNvSpPr>
            <a:spLocks noGrp="1"/>
          </p:cNvSpPr>
          <p:nvPr>
            <p:ph type="sldNum" sz="quarter" idx="12"/>
          </p:nvPr>
        </p:nvSpPr>
        <p:spPr/>
        <p:txBody>
          <a:bodyPr/>
          <a:lstStyle/>
          <a:p>
            <a:pPr>
              <a:defRPr/>
            </a:pPr>
            <a:fld id="{96067D6D-803E-4526-B1A1-537E34DDB327}" type="slidenum">
              <a:rPr lang="en-US"/>
              <a:pPr>
                <a:defRPr/>
              </a:pPr>
              <a:t>107</a:t>
            </a:fld>
            <a:endParaRPr lang="en-US"/>
          </a:p>
        </p:txBody>
      </p:sp>
      <p:sp>
        <p:nvSpPr>
          <p:cNvPr id="5" name="Footer Placeholder 4"/>
          <p:cNvSpPr>
            <a:spLocks noGrp="1"/>
          </p:cNvSpPr>
          <p:nvPr>
            <p:ph type="ftr" sz="quarter" idx="4294967295"/>
          </p:nvPr>
        </p:nvSpPr>
        <p:spPr>
          <a:xfrm>
            <a:off x="2743200" y="6248400"/>
            <a:ext cx="3657600" cy="473075"/>
          </a:xfrm>
          <a:prstGeom prst="rect">
            <a:avLst/>
          </a:prstGeom>
        </p:spPr>
        <p:txBody>
          <a:bodyPr/>
          <a:lstStyle/>
          <a:p>
            <a:pPr algn="ctr"/>
            <a:r>
              <a:rPr lang="en-US" dirty="0"/>
              <a:t>Antennas &amp; Transmission Lines</a:t>
            </a:r>
          </a:p>
        </p:txBody>
      </p:sp>
    </p:spTree>
    <p:extLst>
      <p:ext uri="{BB962C8B-B14F-4D97-AF65-F5344CB8AC3E}">
        <p14:creationId xmlns:p14="http://schemas.microsoft.com/office/powerpoint/2010/main" val="34590558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E9D Directional </a:t>
            </a:r>
            <a:r>
              <a:rPr lang="en-US" dirty="0" smtClean="0">
                <a:latin typeface="Arial Black" panose="020B0A04020102020204" pitchFamily="34" charset="0"/>
              </a:rPr>
              <a:t>antennas gain</a:t>
            </a: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pPr algn="ctr"/>
            <a:r>
              <a:rPr lang="en-US" dirty="0" smtClean="0"/>
              <a:t>Yagi </a:t>
            </a:r>
            <a:r>
              <a:rPr lang="en-US" dirty="0"/>
              <a:t>A</a:t>
            </a:r>
            <a:r>
              <a:rPr lang="en-US" dirty="0" smtClean="0"/>
              <a:t>ntennas</a:t>
            </a:r>
            <a:r>
              <a:rPr lang="en-US" dirty="0"/>
              <a:t>; </a:t>
            </a:r>
            <a:r>
              <a:rPr lang="en-US" dirty="0" smtClean="0"/>
              <a:t>losses; SWR bandwidth: antenna bandwidth</a:t>
            </a:r>
            <a:r>
              <a:rPr lang="en-US" dirty="0"/>
              <a:t>; </a:t>
            </a:r>
            <a:r>
              <a:rPr lang="en-US" dirty="0" smtClean="0"/>
              <a:t>antenna </a:t>
            </a:r>
            <a:r>
              <a:rPr lang="en-US" dirty="0"/>
              <a:t>efficiency; </a:t>
            </a:r>
            <a:r>
              <a:rPr lang="en-US" dirty="0" smtClean="0"/>
              <a:t>shortened </a:t>
            </a:r>
            <a:r>
              <a:rPr lang="en-US" dirty="0"/>
              <a:t>and mobile antennas; </a:t>
            </a:r>
            <a:r>
              <a:rPr lang="en-US" dirty="0" smtClean="0"/>
              <a:t>RF Grounding</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108</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29482789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050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E9D01    How </a:t>
            </a:r>
            <a:r>
              <a:rPr lang="en-US" dirty="0">
                <a:latin typeface="Arial Black" panose="020B0A04020102020204" pitchFamily="34" charset="0"/>
              </a:rPr>
              <a:t>does the gain of an ideal parabolic dish antenna change when the operating frequency is doubled?</a:t>
            </a:r>
          </a:p>
        </p:txBody>
      </p:sp>
      <p:sp>
        <p:nvSpPr>
          <p:cNvPr id="3" name="Subtitle 2"/>
          <p:cNvSpPr>
            <a:spLocks noGrp="1"/>
          </p:cNvSpPr>
          <p:nvPr>
            <p:ph type="subTitle" idx="1"/>
          </p:nvPr>
        </p:nvSpPr>
        <p:spPr/>
        <p:txBody>
          <a:bodyPr/>
          <a:lstStyle/>
          <a:p>
            <a:r>
              <a:rPr lang="en-US" i="1" dirty="0"/>
              <a:t>A. Gain does not change</a:t>
            </a:r>
            <a:endParaRPr lang="en-US" dirty="0"/>
          </a:p>
          <a:p>
            <a:r>
              <a:rPr lang="en-US" i="1" dirty="0"/>
              <a:t>B. Gain is multiplied by 0.707</a:t>
            </a:r>
            <a:endParaRPr lang="en-US" dirty="0"/>
          </a:p>
          <a:p>
            <a:r>
              <a:rPr lang="en-US" i="1" dirty="0"/>
              <a:t>C. Gain increases by 6 dB</a:t>
            </a:r>
            <a:endParaRPr lang="en-US" dirty="0"/>
          </a:p>
          <a:p>
            <a:r>
              <a:rPr lang="en-US" i="1" dirty="0"/>
              <a:t>D. Gain increases by 3 dB</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109</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964232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E9A05    What </a:t>
            </a:r>
            <a:r>
              <a:rPr lang="en-US" dirty="0">
                <a:latin typeface="Arial Black" panose="020B0A04020102020204" pitchFamily="34" charset="0"/>
              </a:rPr>
              <a:t>is included in the total resistance of an antenna system?</a:t>
            </a:r>
          </a:p>
        </p:txBody>
      </p:sp>
      <p:sp>
        <p:nvSpPr>
          <p:cNvPr id="3" name="Subtitle 2"/>
          <p:cNvSpPr>
            <a:spLocks noGrp="1"/>
          </p:cNvSpPr>
          <p:nvPr>
            <p:ph type="subTitle" idx="1"/>
          </p:nvPr>
        </p:nvSpPr>
        <p:spPr>
          <a:xfrm>
            <a:off x="533400" y="1828800"/>
            <a:ext cx="8001000" cy="4343400"/>
          </a:xfrm>
        </p:spPr>
        <p:txBody>
          <a:bodyPr/>
          <a:lstStyle/>
          <a:p>
            <a:r>
              <a:rPr lang="en-US" i="1" dirty="0"/>
              <a:t>A. Radiation resistance plus space impedance</a:t>
            </a:r>
            <a:endParaRPr lang="en-US" dirty="0"/>
          </a:p>
          <a:p>
            <a:r>
              <a:rPr lang="en-US" i="1" dirty="0"/>
              <a:t>B. Radiation resistance plus transmission resistance</a:t>
            </a:r>
            <a:endParaRPr lang="en-US" dirty="0"/>
          </a:p>
          <a:p>
            <a:r>
              <a:rPr lang="en-US" i="1" dirty="0"/>
              <a:t>C. Transmission-line resistance plus radiation resistance</a:t>
            </a:r>
            <a:endParaRPr lang="en-US" dirty="0"/>
          </a:p>
          <a:p>
            <a:r>
              <a:rPr lang="en-US" i="1" dirty="0"/>
              <a:t>D. Radiation resistance plus </a:t>
            </a:r>
            <a:r>
              <a:rPr lang="en-US" i="1" dirty="0" err="1"/>
              <a:t>ohmic</a:t>
            </a:r>
            <a:r>
              <a:rPr lang="en-US" i="1" dirty="0"/>
              <a:t> resistance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78178302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050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E9D01    How does the gain of an ideal parabolic dish antenna change when the operating frequency is doubled?</a:t>
            </a:r>
            <a:endParaRPr lang="en-US" dirty="0"/>
          </a:p>
        </p:txBody>
      </p:sp>
      <p:sp>
        <p:nvSpPr>
          <p:cNvPr id="3" name="Subtitle 2"/>
          <p:cNvSpPr>
            <a:spLocks noGrp="1"/>
          </p:cNvSpPr>
          <p:nvPr>
            <p:ph type="subTitle" idx="1"/>
          </p:nvPr>
        </p:nvSpPr>
        <p:spPr/>
        <p:txBody>
          <a:bodyPr/>
          <a:lstStyle/>
          <a:p>
            <a:r>
              <a:rPr lang="en-US" i="1" dirty="0"/>
              <a:t>A. Gain does not change</a:t>
            </a:r>
            <a:endParaRPr lang="en-US" dirty="0"/>
          </a:p>
          <a:p>
            <a:r>
              <a:rPr lang="en-US" i="1" dirty="0"/>
              <a:t>B. Gain is multiplied by 0.707</a:t>
            </a:r>
            <a:endParaRPr lang="en-US" dirty="0"/>
          </a:p>
          <a:p>
            <a:r>
              <a:rPr lang="en-US" sz="2800" b="1" i="1" dirty="0">
                <a:solidFill>
                  <a:srgbClr val="FFC000"/>
                </a:solidFill>
              </a:rPr>
              <a:t>C. Gain increases by 6 dB</a:t>
            </a:r>
            <a:endParaRPr lang="en-US" sz="2800" b="1" dirty="0">
              <a:solidFill>
                <a:srgbClr val="FFC000"/>
              </a:solidFill>
            </a:endParaRPr>
          </a:p>
          <a:p>
            <a:r>
              <a:rPr lang="en-US" i="1" dirty="0"/>
              <a:t>D. Gain increases by 3 dB</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110</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00" y="4486275"/>
            <a:ext cx="2962275"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476750"/>
            <a:ext cx="1800225"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177354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 </a:t>
            </a:r>
            <a:br>
              <a:rPr lang="en-US" dirty="0"/>
            </a:br>
            <a:r>
              <a:rPr lang="en-US" dirty="0"/>
              <a:t>E9D02  </a:t>
            </a:r>
            <a:r>
              <a:rPr lang="en-US" dirty="0" smtClean="0"/>
              <a:t>  How </a:t>
            </a:r>
            <a:r>
              <a:rPr lang="en-US" dirty="0"/>
              <a:t>can linearly polarized Yagi antennas be used to produce circular polarization?</a:t>
            </a:r>
          </a:p>
        </p:txBody>
      </p:sp>
      <p:sp>
        <p:nvSpPr>
          <p:cNvPr id="3" name="Subtitle 2"/>
          <p:cNvSpPr>
            <a:spLocks noGrp="1"/>
          </p:cNvSpPr>
          <p:nvPr>
            <p:ph type="subTitle" idx="1"/>
          </p:nvPr>
        </p:nvSpPr>
        <p:spPr>
          <a:xfrm>
            <a:off x="533400" y="1828800"/>
            <a:ext cx="8077200" cy="4343400"/>
          </a:xfrm>
        </p:spPr>
        <p:txBody>
          <a:bodyPr>
            <a:normAutofit/>
          </a:bodyPr>
          <a:lstStyle/>
          <a:p>
            <a:r>
              <a:rPr lang="en-US" i="1" dirty="0"/>
              <a:t>A. Stack two </a:t>
            </a:r>
            <a:r>
              <a:rPr lang="en-US" i="1" dirty="0" err="1" smtClean="0"/>
              <a:t>Yagis</a:t>
            </a:r>
            <a:r>
              <a:rPr lang="en-US" i="1" dirty="0" smtClean="0"/>
              <a:t> </a:t>
            </a:r>
            <a:r>
              <a:rPr lang="en-US" i="1" dirty="0"/>
              <a:t>fed 90 degrees out of </a:t>
            </a:r>
            <a:r>
              <a:rPr lang="en-US" i="1" dirty="0" smtClean="0"/>
              <a:t>phase </a:t>
            </a:r>
            <a:r>
              <a:rPr lang="en-US" i="1" dirty="0"/>
              <a:t>to form an array with the respective elements in parallel planes</a:t>
            </a:r>
            <a:endParaRPr lang="en-US" dirty="0"/>
          </a:p>
          <a:p>
            <a:r>
              <a:rPr lang="en-US" i="1" dirty="0"/>
              <a:t>B. Stack two </a:t>
            </a:r>
            <a:r>
              <a:rPr lang="en-US" i="1" dirty="0" err="1" smtClean="0"/>
              <a:t>Yagis</a:t>
            </a:r>
            <a:r>
              <a:rPr lang="en-US" i="1" dirty="0" smtClean="0"/>
              <a:t> </a:t>
            </a:r>
            <a:r>
              <a:rPr lang="en-US" i="1" dirty="0"/>
              <a:t>fed in </a:t>
            </a:r>
            <a:r>
              <a:rPr lang="en-US" i="1" dirty="0" smtClean="0"/>
              <a:t>phase </a:t>
            </a:r>
            <a:r>
              <a:rPr lang="en-US" i="1" dirty="0"/>
              <a:t>to form an array with the respective elements in parallel planes</a:t>
            </a:r>
            <a:endParaRPr lang="en-US" dirty="0"/>
          </a:p>
          <a:p>
            <a:r>
              <a:rPr lang="en-US" i="1" dirty="0"/>
              <a:t>C. Arrange two </a:t>
            </a:r>
            <a:r>
              <a:rPr lang="en-US" i="1" dirty="0" err="1"/>
              <a:t>Yagis</a:t>
            </a:r>
            <a:r>
              <a:rPr lang="en-US" i="1" dirty="0"/>
              <a:t> perpendicular to each other with the driven elements at the same point on the boom </a:t>
            </a:r>
            <a:r>
              <a:rPr lang="en-US" i="1" dirty="0" smtClean="0"/>
              <a:t>fed </a:t>
            </a:r>
            <a:r>
              <a:rPr lang="en-US" i="1" dirty="0"/>
              <a:t>90 degrees out of phase</a:t>
            </a:r>
            <a:endParaRPr lang="en-US" dirty="0"/>
          </a:p>
          <a:p>
            <a:r>
              <a:rPr lang="en-US" i="1" dirty="0"/>
              <a:t>D. Arrange two </a:t>
            </a:r>
            <a:r>
              <a:rPr lang="en-US" i="1" dirty="0" err="1"/>
              <a:t>Yagis</a:t>
            </a:r>
            <a:r>
              <a:rPr lang="en-US" i="1" dirty="0"/>
              <a:t> collinear to each </a:t>
            </a:r>
            <a:r>
              <a:rPr lang="en-US" i="1" dirty="0" smtClean="0"/>
              <a:t>other </a:t>
            </a:r>
            <a:r>
              <a:rPr lang="en-US" i="1" dirty="0"/>
              <a:t>with the driven elements fed 180 degrees out of phase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111</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91219140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 </a:t>
            </a:r>
            <a:br>
              <a:rPr lang="en-US" dirty="0"/>
            </a:br>
            <a:r>
              <a:rPr lang="en-US" dirty="0"/>
              <a:t>E9D02  </a:t>
            </a:r>
            <a:r>
              <a:rPr lang="en-US" dirty="0" smtClean="0"/>
              <a:t>  How </a:t>
            </a:r>
            <a:r>
              <a:rPr lang="en-US" dirty="0"/>
              <a:t>can linearly polarized Yagi antennas be used to produce circular polarization?</a:t>
            </a:r>
          </a:p>
        </p:txBody>
      </p:sp>
      <p:sp>
        <p:nvSpPr>
          <p:cNvPr id="3" name="Subtitle 2"/>
          <p:cNvSpPr>
            <a:spLocks noGrp="1"/>
          </p:cNvSpPr>
          <p:nvPr>
            <p:ph type="subTitle" idx="1"/>
          </p:nvPr>
        </p:nvSpPr>
        <p:spPr>
          <a:xfrm>
            <a:off x="533400" y="1828800"/>
            <a:ext cx="8077200" cy="4343400"/>
          </a:xfrm>
        </p:spPr>
        <p:txBody>
          <a:bodyPr>
            <a:normAutofit lnSpcReduction="10000"/>
          </a:bodyPr>
          <a:lstStyle/>
          <a:p>
            <a:r>
              <a:rPr lang="en-US" i="1" dirty="0"/>
              <a:t>A. Stack two </a:t>
            </a:r>
            <a:r>
              <a:rPr lang="en-US" i="1" dirty="0" err="1" smtClean="0"/>
              <a:t>Yagis</a:t>
            </a:r>
            <a:r>
              <a:rPr lang="en-US" i="1" dirty="0" smtClean="0"/>
              <a:t> </a:t>
            </a:r>
            <a:r>
              <a:rPr lang="en-US" i="1" dirty="0"/>
              <a:t>fed 90 degrees out of </a:t>
            </a:r>
            <a:r>
              <a:rPr lang="en-US" i="1" dirty="0" smtClean="0"/>
              <a:t>phase </a:t>
            </a:r>
            <a:r>
              <a:rPr lang="en-US" i="1" dirty="0"/>
              <a:t>to form an array with the respective elements in parallel planes</a:t>
            </a:r>
            <a:endParaRPr lang="en-US" dirty="0"/>
          </a:p>
          <a:p>
            <a:r>
              <a:rPr lang="en-US" i="1" dirty="0"/>
              <a:t>B. Stack two </a:t>
            </a:r>
            <a:r>
              <a:rPr lang="en-US" i="1" dirty="0" err="1" smtClean="0"/>
              <a:t>Yagis</a:t>
            </a:r>
            <a:r>
              <a:rPr lang="en-US" i="1" dirty="0" smtClean="0"/>
              <a:t> </a:t>
            </a:r>
            <a:r>
              <a:rPr lang="en-US" i="1" dirty="0"/>
              <a:t>fed in </a:t>
            </a:r>
            <a:r>
              <a:rPr lang="en-US" i="1" dirty="0" smtClean="0"/>
              <a:t>phase </a:t>
            </a:r>
            <a:r>
              <a:rPr lang="en-US" i="1" dirty="0"/>
              <a:t>to form an array with the respective elements in parallel planes</a:t>
            </a:r>
            <a:endParaRPr lang="en-US" dirty="0"/>
          </a:p>
          <a:p>
            <a:r>
              <a:rPr lang="en-US" sz="2800" b="1" i="1" dirty="0">
                <a:solidFill>
                  <a:srgbClr val="FFC000"/>
                </a:solidFill>
              </a:rPr>
              <a:t>C. Arrange two </a:t>
            </a:r>
            <a:r>
              <a:rPr lang="en-US" sz="2800" b="1" i="1" dirty="0" err="1">
                <a:solidFill>
                  <a:srgbClr val="FFC000"/>
                </a:solidFill>
              </a:rPr>
              <a:t>Yagis</a:t>
            </a:r>
            <a:r>
              <a:rPr lang="en-US" sz="2800" b="1" i="1" dirty="0">
                <a:solidFill>
                  <a:srgbClr val="FFC000"/>
                </a:solidFill>
              </a:rPr>
              <a:t> perpendicular to each other with the driven elements at the same point on the boom </a:t>
            </a:r>
            <a:r>
              <a:rPr lang="en-US" sz="2800" b="1" i="1" dirty="0" smtClean="0">
                <a:solidFill>
                  <a:srgbClr val="FFC000"/>
                </a:solidFill>
              </a:rPr>
              <a:t>fed </a:t>
            </a:r>
            <a:r>
              <a:rPr lang="en-US" sz="2800" b="1" i="1" dirty="0">
                <a:solidFill>
                  <a:srgbClr val="FFC000"/>
                </a:solidFill>
              </a:rPr>
              <a:t>90 degrees out of phase</a:t>
            </a:r>
            <a:endParaRPr lang="en-US" sz="2800" b="1" dirty="0">
              <a:solidFill>
                <a:srgbClr val="FFC000"/>
              </a:solidFill>
            </a:endParaRPr>
          </a:p>
          <a:p>
            <a:r>
              <a:rPr lang="en-US" i="1" dirty="0"/>
              <a:t>D. Arrange two </a:t>
            </a:r>
            <a:r>
              <a:rPr lang="en-US" i="1" dirty="0" err="1"/>
              <a:t>Yagis</a:t>
            </a:r>
            <a:r>
              <a:rPr lang="en-US" i="1" dirty="0"/>
              <a:t> collinear to each </a:t>
            </a:r>
            <a:r>
              <a:rPr lang="en-US" i="1" dirty="0" smtClean="0"/>
              <a:t>other </a:t>
            </a:r>
            <a:r>
              <a:rPr lang="en-US" i="1" dirty="0"/>
              <a:t>with the driven elements fed 180 degrees out of phase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112</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86728931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E9D03    Where </a:t>
            </a:r>
            <a:r>
              <a:rPr lang="en-US" dirty="0">
                <a:latin typeface="Arial Black" panose="020B0A04020102020204" pitchFamily="34" charset="0"/>
              </a:rPr>
              <a:t>should a </a:t>
            </a:r>
            <a:r>
              <a:rPr lang="en-US" dirty="0" smtClean="0">
                <a:latin typeface="Arial Black" panose="020B0A04020102020204" pitchFamily="34" charset="0"/>
              </a:rPr>
              <a:t>high Q </a:t>
            </a:r>
            <a:r>
              <a:rPr lang="en-US" dirty="0">
                <a:latin typeface="Arial Black" panose="020B0A04020102020204" pitchFamily="34" charset="0"/>
              </a:rPr>
              <a:t>loading coil be placed to minimize losses in a shortened vertical antenna?</a:t>
            </a:r>
          </a:p>
        </p:txBody>
      </p:sp>
      <p:sp>
        <p:nvSpPr>
          <p:cNvPr id="3" name="Subtitle 2"/>
          <p:cNvSpPr>
            <a:spLocks noGrp="1"/>
          </p:cNvSpPr>
          <p:nvPr>
            <p:ph type="subTitle" idx="1"/>
          </p:nvPr>
        </p:nvSpPr>
        <p:spPr>
          <a:xfrm>
            <a:off x="762000" y="2286000"/>
            <a:ext cx="7620000" cy="3886200"/>
          </a:xfrm>
        </p:spPr>
        <p:txBody>
          <a:bodyPr/>
          <a:lstStyle/>
          <a:p>
            <a:r>
              <a:rPr lang="en-US" i="1" dirty="0"/>
              <a:t>A. Near the center of the vertical radiator</a:t>
            </a:r>
            <a:endParaRPr lang="en-US" dirty="0"/>
          </a:p>
          <a:p>
            <a:r>
              <a:rPr lang="en-US" i="1" dirty="0"/>
              <a:t>B. As low as possible on the vertical radiator</a:t>
            </a:r>
            <a:endParaRPr lang="en-US" dirty="0"/>
          </a:p>
          <a:p>
            <a:r>
              <a:rPr lang="en-US" i="1" dirty="0"/>
              <a:t>C. As close to the transmitter as possible</a:t>
            </a:r>
            <a:endParaRPr lang="en-US" dirty="0"/>
          </a:p>
          <a:p>
            <a:r>
              <a:rPr lang="en-US" i="1" dirty="0"/>
              <a:t>D. At a voltage node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113</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9044722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E9D03    Where should a high Q loading coil be placed to minimize losses in a shortened vertical antenna?</a:t>
            </a:r>
            <a:endParaRPr lang="en-US" dirty="0"/>
          </a:p>
        </p:txBody>
      </p:sp>
      <p:sp>
        <p:nvSpPr>
          <p:cNvPr id="3" name="Subtitle 2"/>
          <p:cNvSpPr>
            <a:spLocks noGrp="1"/>
          </p:cNvSpPr>
          <p:nvPr>
            <p:ph type="subTitle" idx="1"/>
          </p:nvPr>
        </p:nvSpPr>
        <p:spPr>
          <a:xfrm>
            <a:off x="762000" y="2286000"/>
            <a:ext cx="7620000" cy="3886200"/>
          </a:xfrm>
        </p:spPr>
        <p:txBody>
          <a:bodyPr/>
          <a:lstStyle/>
          <a:p>
            <a:r>
              <a:rPr lang="en-US" sz="2800" b="1" i="1" dirty="0">
                <a:solidFill>
                  <a:srgbClr val="FFC000"/>
                </a:solidFill>
              </a:rPr>
              <a:t>A. Near the center of the vertical radiator</a:t>
            </a:r>
            <a:endParaRPr lang="en-US" sz="2800" b="1" dirty="0">
              <a:solidFill>
                <a:srgbClr val="FFC000"/>
              </a:solidFill>
            </a:endParaRPr>
          </a:p>
          <a:p>
            <a:r>
              <a:rPr lang="en-US" i="1" dirty="0"/>
              <a:t>B. As low as possible on the vertical radiator</a:t>
            </a:r>
            <a:endParaRPr lang="en-US" dirty="0"/>
          </a:p>
          <a:p>
            <a:r>
              <a:rPr lang="en-US" i="1" dirty="0"/>
              <a:t>C. As close to the transmitter as possible</a:t>
            </a:r>
            <a:endParaRPr lang="en-US" dirty="0"/>
          </a:p>
          <a:p>
            <a:r>
              <a:rPr lang="en-US" i="1" dirty="0"/>
              <a:t>D. At a voltage node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114</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197033" y="4313681"/>
            <a:ext cx="3290886" cy="1797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11461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6002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E9D04    Why </a:t>
            </a:r>
            <a:r>
              <a:rPr lang="en-US" dirty="0">
                <a:latin typeface="Arial Black" panose="020B0A04020102020204" pitchFamily="34" charset="0"/>
              </a:rPr>
              <a:t>should an HF mobile antenna loading coil have a high ratio of reactance to resistance?</a:t>
            </a:r>
          </a:p>
        </p:txBody>
      </p:sp>
      <p:sp>
        <p:nvSpPr>
          <p:cNvPr id="3" name="Subtitle 2"/>
          <p:cNvSpPr>
            <a:spLocks noGrp="1"/>
          </p:cNvSpPr>
          <p:nvPr>
            <p:ph type="subTitle" idx="1"/>
          </p:nvPr>
        </p:nvSpPr>
        <p:spPr/>
        <p:txBody>
          <a:bodyPr/>
          <a:lstStyle/>
          <a:p>
            <a:r>
              <a:rPr lang="en-US" i="1" dirty="0"/>
              <a:t>A. To swamp out harmonics</a:t>
            </a:r>
            <a:endParaRPr lang="en-US" dirty="0"/>
          </a:p>
          <a:p>
            <a:r>
              <a:rPr lang="en-US" i="1" dirty="0"/>
              <a:t>B. To maximize losses</a:t>
            </a:r>
            <a:endParaRPr lang="en-US" dirty="0"/>
          </a:p>
          <a:p>
            <a:r>
              <a:rPr lang="en-US" i="1" dirty="0"/>
              <a:t>C. To minimize losses</a:t>
            </a:r>
            <a:endParaRPr lang="en-US" dirty="0"/>
          </a:p>
          <a:p>
            <a:r>
              <a:rPr lang="en-US" i="1" dirty="0"/>
              <a:t>D. To minimize the Q</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115</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38915508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6002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E9D04    </a:t>
            </a:r>
            <a:r>
              <a:rPr lang="en-US" dirty="0">
                <a:latin typeface="Arial Black" panose="020B0A04020102020204" pitchFamily="34" charset="0"/>
              </a:rPr>
              <a:t>Why should an HF mobile antenna loading coil have a high ratio of reactance to resistance?</a:t>
            </a:r>
            <a:endParaRPr lang="en-US" dirty="0"/>
          </a:p>
        </p:txBody>
      </p:sp>
      <p:sp>
        <p:nvSpPr>
          <p:cNvPr id="3" name="Subtitle 2"/>
          <p:cNvSpPr>
            <a:spLocks noGrp="1"/>
          </p:cNvSpPr>
          <p:nvPr>
            <p:ph type="subTitle" idx="1"/>
          </p:nvPr>
        </p:nvSpPr>
        <p:spPr/>
        <p:txBody>
          <a:bodyPr/>
          <a:lstStyle/>
          <a:p>
            <a:r>
              <a:rPr lang="en-US" i="1" dirty="0"/>
              <a:t>A. To swamp out harmonics</a:t>
            </a:r>
            <a:endParaRPr lang="en-US" dirty="0"/>
          </a:p>
          <a:p>
            <a:r>
              <a:rPr lang="en-US" i="1" dirty="0"/>
              <a:t>B. To maximize losses</a:t>
            </a:r>
            <a:endParaRPr lang="en-US" dirty="0"/>
          </a:p>
          <a:p>
            <a:r>
              <a:rPr lang="en-US" sz="2800" b="1" i="1" dirty="0">
                <a:solidFill>
                  <a:srgbClr val="FFC000"/>
                </a:solidFill>
              </a:rPr>
              <a:t>C. To minimize losses</a:t>
            </a:r>
            <a:endParaRPr lang="en-US" sz="2800" b="1" dirty="0">
              <a:solidFill>
                <a:srgbClr val="FFC000"/>
              </a:solidFill>
            </a:endParaRPr>
          </a:p>
          <a:p>
            <a:r>
              <a:rPr lang="en-US" i="1" dirty="0"/>
              <a:t>D. To minimize the Q</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116</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74155985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E9D05    What </a:t>
            </a:r>
            <a:r>
              <a:rPr lang="en-US" dirty="0">
                <a:latin typeface="Arial Black" panose="020B0A04020102020204" pitchFamily="34" charset="0"/>
              </a:rPr>
              <a:t>is a disadvantage of using a multiband trapped antenna?</a:t>
            </a:r>
          </a:p>
        </p:txBody>
      </p:sp>
      <p:sp>
        <p:nvSpPr>
          <p:cNvPr id="3" name="Subtitle 2"/>
          <p:cNvSpPr>
            <a:spLocks noGrp="1"/>
          </p:cNvSpPr>
          <p:nvPr>
            <p:ph type="subTitle" idx="1"/>
          </p:nvPr>
        </p:nvSpPr>
        <p:spPr>
          <a:xfrm>
            <a:off x="685800" y="2057400"/>
            <a:ext cx="7848600" cy="4114800"/>
          </a:xfrm>
        </p:spPr>
        <p:txBody>
          <a:bodyPr/>
          <a:lstStyle/>
          <a:p>
            <a:r>
              <a:rPr lang="en-US" i="1" dirty="0"/>
              <a:t>A. It might radiate harmonics</a:t>
            </a:r>
            <a:endParaRPr lang="en-US" dirty="0"/>
          </a:p>
          <a:p>
            <a:r>
              <a:rPr lang="en-US" i="1" dirty="0"/>
              <a:t>B. It radiates the harmonics and fundamental equally well</a:t>
            </a:r>
            <a:endParaRPr lang="en-US" dirty="0"/>
          </a:p>
          <a:p>
            <a:r>
              <a:rPr lang="en-US" i="1" dirty="0"/>
              <a:t>C. It is too sharply directional at lower frequencies</a:t>
            </a:r>
            <a:endParaRPr lang="en-US" dirty="0"/>
          </a:p>
          <a:p>
            <a:r>
              <a:rPr lang="en-US" i="1" dirty="0"/>
              <a:t>D. It must be neutralized</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117</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79153017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E9D05    What is a disadvantage of using a multiband trapped antenna?</a:t>
            </a:r>
            <a:endParaRPr lang="en-US" dirty="0"/>
          </a:p>
        </p:txBody>
      </p:sp>
      <p:sp>
        <p:nvSpPr>
          <p:cNvPr id="3" name="Subtitle 2"/>
          <p:cNvSpPr>
            <a:spLocks noGrp="1"/>
          </p:cNvSpPr>
          <p:nvPr>
            <p:ph type="subTitle" idx="1"/>
          </p:nvPr>
        </p:nvSpPr>
        <p:spPr>
          <a:xfrm>
            <a:off x="685800" y="2057400"/>
            <a:ext cx="7848600" cy="4114800"/>
          </a:xfrm>
        </p:spPr>
        <p:txBody>
          <a:bodyPr/>
          <a:lstStyle/>
          <a:p>
            <a:r>
              <a:rPr lang="en-US" sz="2800" b="1" i="1" dirty="0">
                <a:solidFill>
                  <a:srgbClr val="FFC000"/>
                </a:solidFill>
              </a:rPr>
              <a:t>A. It might radiate harmonics</a:t>
            </a:r>
            <a:endParaRPr lang="en-US" sz="2800" b="1" dirty="0">
              <a:solidFill>
                <a:srgbClr val="FFC000"/>
              </a:solidFill>
            </a:endParaRPr>
          </a:p>
          <a:p>
            <a:r>
              <a:rPr lang="en-US" i="1" dirty="0"/>
              <a:t>B. It radiates the harmonics and fundamental equally well</a:t>
            </a:r>
            <a:endParaRPr lang="en-US" dirty="0"/>
          </a:p>
          <a:p>
            <a:r>
              <a:rPr lang="en-US" i="1" dirty="0"/>
              <a:t>C. It is too sharply directional at lower frequencies</a:t>
            </a:r>
            <a:endParaRPr lang="en-US" dirty="0"/>
          </a:p>
          <a:p>
            <a:r>
              <a:rPr lang="en-US" i="1" dirty="0"/>
              <a:t>D. It must be neutralized</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118</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84382131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E9D06    What </a:t>
            </a:r>
            <a:r>
              <a:rPr lang="en-US" dirty="0">
                <a:latin typeface="Arial Black" panose="020B0A04020102020204" pitchFamily="34" charset="0"/>
              </a:rPr>
              <a:t>happens to the bandwidth of an antenna as it is shortened through the use of loading coils?</a:t>
            </a:r>
          </a:p>
        </p:txBody>
      </p:sp>
      <p:sp>
        <p:nvSpPr>
          <p:cNvPr id="3" name="Subtitle 2"/>
          <p:cNvSpPr>
            <a:spLocks noGrp="1"/>
          </p:cNvSpPr>
          <p:nvPr>
            <p:ph type="subTitle" idx="1"/>
          </p:nvPr>
        </p:nvSpPr>
        <p:spPr/>
        <p:txBody>
          <a:bodyPr/>
          <a:lstStyle/>
          <a:p>
            <a:r>
              <a:rPr lang="en-US" i="1" dirty="0"/>
              <a:t>A. It is increased</a:t>
            </a:r>
            <a:endParaRPr lang="en-US" dirty="0"/>
          </a:p>
          <a:p>
            <a:r>
              <a:rPr lang="en-US" i="1" dirty="0"/>
              <a:t>B. It is decreased</a:t>
            </a:r>
            <a:endParaRPr lang="en-US" dirty="0"/>
          </a:p>
          <a:p>
            <a:r>
              <a:rPr lang="en-US" i="1" dirty="0"/>
              <a:t>C. No change occurs</a:t>
            </a:r>
            <a:endParaRPr lang="en-US" dirty="0"/>
          </a:p>
          <a:p>
            <a:r>
              <a:rPr lang="en-US" i="1" dirty="0"/>
              <a:t>D. It becomes flat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119</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4062656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E9A05    What </a:t>
            </a:r>
            <a:r>
              <a:rPr lang="en-US" dirty="0">
                <a:latin typeface="Arial Black" panose="020B0A04020102020204" pitchFamily="34" charset="0"/>
              </a:rPr>
              <a:t>is included in the total resistance of an antenna system?</a:t>
            </a:r>
          </a:p>
        </p:txBody>
      </p:sp>
      <p:sp>
        <p:nvSpPr>
          <p:cNvPr id="3" name="Subtitle 2"/>
          <p:cNvSpPr>
            <a:spLocks noGrp="1"/>
          </p:cNvSpPr>
          <p:nvPr>
            <p:ph type="subTitle" idx="1"/>
          </p:nvPr>
        </p:nvSpPr>
        <p:spPr>
          <a:xfrm>
            <a:off x="533400" y="1828800"/>
            <a:ext cx="8001000" cy="4343400"/>
          </a:xfrm>
        </p:spPr>
        <p:txBody>
          <a:bodyPr/>
          <a:lstStyle/>
          <a:p>
            <a:r>
              <a:rPr lang="en-US" i="1" dirty="0"/>
              <a:t>A. Radiation resistance plus space impedance</a:t>
            </a:r>
            <a:endParaRPr lang="en-US" dirty="0"/>
          </a:p>
          <a:p>
            <a:r>
              <a:rPr lang="en-US" i="1" dirty="0"/>
              <a:t>B. Radiation resistance plus transmission resistance</a:t>
            </a:r>
            <a:endParaRPr lang="en-US" dirty="0"/>
          </a:p>
          <a:p>
            <a:r>
              <a:rPr lang="en-US" i="1" dirty="0"/>
              <a:t>C. Transmission-line resistance plus radiation resistance</a:t>
            </a:r>
            <a:endParaRPr lang="en-US" dirty="0"/>
          </a:p>
          <a:p>
            <a:r>
              <a:rPr lang="en-US" sz="2800" b="1" i="1" dirty="0">
                <a:solidFill>
                  <a:srgbClr val="FFC000"/>
                </a:solidFill>
              </a:rPr>
              <a:t>D. Radiation resistance plus </a:t>
            </a:r>
            <a:r>
              <a:rPr lang="en-US" sz="2800" b="1" i="1" dirty="0" err="1">
                <a:solidFill>
                  <a:srgbClr val="FFC000"/>
                </a:solidFill>
              </a:rPr>
              <a:t>ohmic</a:t>
            </a:r>
            <a:r>
              <a:rPr lang="en-US" sz="2800" b="1" i="1" dirty="0">
                <a:solidFill>
                  <a:srgbClr val="FFC000"/>
                </a:solidFill>
              </a:rPr>
              <a:t> resistance</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12</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118378460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E9D06    What happens to the bandwidth of an antenna as it is shortened through the use of loading coils?</a:t>
            </a:r>
            <a:endParaRPr lang="en-US" dirty="0"/>
          </a:p>
        </p:txBody>
      </p:sp>
      <p:sp>
        <p:nvSpPr>
          <p:cNvPr id="3" name="Subtitle 2"/>
          <p:cNvSpPr>
            <a:spLocks noGrp="1"/>
          </p:cNvSpPr>
          <p:nvPr>
            <p:ph type="subTitle" idx="1"/>
          </p:nvPr>
        </p:nvSpPr>
        <p:spPr/>
        <p:txBody>
          <a:bodyPr/>
          <a:lstStyle/>
          <a:p>
            <a:r>
              <a:rPr lang="en-US" i="1" dirty="0"/>
              <a:t>A. It is increased</a:t>
            </a:r>
            <a:endParaRPr lang="en-US" dirty="0"/>
          </a:p>
          <a:p>
            <a:r>
              <a:rPr lang="en-US" sz="2800" b="1" i="1" dirty="0">
                <a:solidFill>
                  <a:srgbClr val="FFC000"/>
                </a:solidFill>
              </a:rPr>
              <a:t>B. It is decreased</a:t>
            </a:r>
            <a:endParaRPr lang="en-US" sz="2800" b="1" dirty="0">
              <a:solidFill>
                <a:srgbClr val="FFC000"/>
              </a:solidFill>
            </a:endParaRPr>
          </a:p>
          <a:p>
            <a:r>
              <a:rPr lang="en-US" i="1" dirty="0"/>
              <a:t>C. No change occurs</a:t>
            </a:r>
            <a:endParaRPr lang="en-US" dirty="0"/>
          </a:p>
          <a:p>
            <a:r>
              <a:rPr lang="en-US" i="1" dirty="0"/>
              <a:t>D. It becomes flat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120</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36461136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t>
            </a:r>
            <a:br>
              <a:rPr lang="en-US" dirty="0" smtClean="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E9D07    What is an advantage of using top loading in a shortened HF vertical antenna?</a:t>
            </a: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i="1" dirty="0"/>
              <a:t>A. Lower Q</a:t>
            </a:r>
            <a:endParaRPr lang="en-US" dirty="0"/>
          </a:p>
          <a:p>
            <a:r>
              <a:rPr lang="en-US" i="1" dirty="0"/>
              <a:t>B. Greater structural strength</a:t>
            </a:r>
            <a:endParaRPr lang="en-US" dirty="0"/>
          </a:p>
          <a:p>
            <a:r>
              <a:rPr lang="en-US" i="1" dirty="0"/>
              <a:t>C. Higher losses</a:t>
            </a:r>
            <a:endParaRPr lang="en-US" dirty="0"/>
          </a:p>
          <a:p>
            <a:r>
              <a:rPr lang="en-US" i="1" dirty="0"/>
              <a:t>D. Improved radiation efficiency</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121</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406815203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E9D07    What is an advantage of using top loading in a shortened HF vertical antenna?</a:t>
            </a:r>
            <a:endParaRPr lang="en-US" dirty="0"/>
          </a:p>
        </p:txBody>
      </p:sp>
      <p:sp>
        <p:nvSpPr>
          <p:cNvPr id="3" name="Subtitle 2"/>
          <p:cNvSpPr>
            <a:spLocks noGrp="1"/>
          </p:cNvSpPr>
          <p:nvPr>
            <p:ph type="subTitle" idx="1"/>
          </p:nvPr>
        </p:nvSpPr>
        <p:spPr/>
        <p:txBody>
          <a:bodyPr/>
          <a:lstStyle/>
          <a:p>
            <a:r>
              <a:rPr lang="en-US" i="1" dirty="0"/>
              <a:t>A. Lower Q</a:t>
            </a:r>
            <a:endParaRPr lang="en-US" dirty="0"/>
          </a:p>
          <a:p>
            <a:r>
              <a:rPr lang="en-US" i="1" dirty="0"/>
              <a:t>B. Greater structural strength</a:t>
            </a:r>
            <a:endParaRPr lang="en-US" dirty="0"/>
          </a:p>
          <a:p>
            <a:r>
              <a:rPr lang="en-US" i="1" dirty="0"/>
              <a:t>C. Higher losses</a:t>
            </a:r>
            <a:endParaRPr lang="en-US" dirty="0"/>
          </a:p>
          <a:p>
            <a:r>
              <a:rPr lang="en-US" sz="2800" b="1" i="1" dirty="0">
                <a:solidFill>
                  <a:srgbClr val="FFC000"/>
                </a:solidFill>
              </a:rPr>
              <a:t>D. Improved radiation efficiency</a:t>
            </a:r>
            <a:endParaRPr lang="en-US" sz="2800" b="1" dirty="0">
              <a:solidFill>
                <a:srgbClr val="FFC000"/>
              </a:solidFill>
            </a:endParaRPr>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122</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8020" y="4320988"/>
            <a:ext cx="2352040" cy="2438400"/>
          </a:xfrm>
          <a:prstGeom prst="rect">
            <a:avLst/>
          </a:prstGeom>
        </p:spPr>
      </p:pic>
    </p:spTree>
    <p:extLst>
      <p:ext uri="{BB962C8B-B14F-4D97-AF65-F5344CB8AC3E}">
        <p14:creationId xmlns:p14="http://schemas.microsoft.com/office/powerpoint/2010/main" val="341174693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E9D08     What </a:t>
            </a:r>
            <a:r>
              <a:rPr lang="en-US" dirty="0">
                <a:latin typeface="Arial Black" panose="020B0A04020102020204" pitchFamily="34" charset="0"/>
              </a:rPr>
              <a:t>happens as the Q of an antenna increases?</a:t>
            </a:r>
          </a:p>
        </p:txBody>
      </p:sp>
      <p:sp>
        <p:nvSpPr>
          <p:cNvPr id="3" name="Subtitle 2"/>
          <p:cNvSpPr>
            <a:spLocks noGrp="1"/>
          </p:cNvSpPr>
          <p:nvPr>
            <p:ph type="subTitle" idx="1"/>
          </p:nvPr>
        </p:nvSpPr>
        <p:spPr/>
        <p:txBody>
          <a:bodyPr/>
          <a:lstStyle/>
          <a:p>
            <a:r>
              <a:rPr lang="en-US" i="1" dirty="0"/>
              <a:t>A. SWR bandwidth increases</a:t>
            </a:r>
          </a:p>
          <a:p>
            <a:r>
              <a:rPr lang="en-US" i="1" dirty="0"/>
              <a:t>B. SWR bandwidth decreases</a:t>
            </a:r>
          </a:p>
          <a:p>
            <a:r>
              <a:rPr lang="en-US" i="1" dirty="0"/>
              <a:t>C. Gain is reduced</a:t>
            </a:r>
          </a:p>
          <a:p>
            <a:r>
              <a:rPr lang="en-US" i="1" dirty="0"/>
              <a:t>D. More common-mode current is present on the feed line</a:t>
            </a:r>
          </a:p>
        </p:txBody>
      </p:sp>
      <p:sp>
        <p:nvSpPr>
          <p:cNvPr id="4" name="Slide Number Placeholder 3"/>
          <p:cNvSpPr>
            <a:spLocks noGrp="1"/>
          </p:cNvSpPr>
          <p:nvPr>
            <p:ph type="sldNum" sz="quarter" idx="12"/>
          </p:nvPr>
        </p:nvSpPr>
        <p:spPr/>
        <p:txBody>
          <a:bodyPr/>
          <a:lstStyle/>
          <a:p>
            <a:fld id="{5A2483EB-AB9C-40AC-9AA1-C2AD9590A9DB}" type="slidenum">
              <a:rPr lang="en-US" smtClean="0"/>
              <a:t>123</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38507658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E9D08     What happens as the Q of an antenna increases?</a:t>
            </a:r>
            <a:endParaRPr lang="en-US" dirty="0"/>
          </a:p>
        </p:txBody>
      </p:sp>
      <p:sp>
        <p:nvSpPr>
          <p:cNvPr id="3" name="Subtitle 2"/>
          <p:cNvSpPr>
            <a:spLocks noGrp="1"/>
          </p:cNvSpPr>
          <p:nvPr>
            <p:ph type="subTitle" idx="1"/>
          </p:nvPr>
        </p:nvSpPr>
        <p:spPr/>
        <p:txBody>
          <a:bodyPr/>
          <a:lstStyle/>
          <a:p>
            <a:r>
              <a:rPr lang="en-US" i="1" dirty="0"/>
              <a:t>A. SWR bandwidth increases</a:t>
            </a:r>
          </a:p>
          <a:p>
            <a:r>
              <a:rPr lang="en-US" sz="2800" b="1" i="1" dirty="0">
                <a:solidFill>
                  <a:srgbClr val="FFFF00"/>
                </a:solidFill>
              </a:rPr>
              <a:t>B. SWR bandwidth decreases</a:t>
            </a:r>
          </a:p>
          <a:p>
            <a:r>
              <a:rPr lang="en-US" i="1" dirty="0"/>
              <a:t>C. Gain is reduced</a:t>
            </a:r>
          </a:p>
          <a:p>
            <a:r>
              <a:rPr lang="en-US" i="1" dirty="0"/>
              <a:t>D. More common-mode current is present on the feed line</a:t>
            </a:r>
            <a:endParaRPr lang="en-US" i="1" dirty="0"/>
          </a:p>
        </p:txBody>
      </p:sp>
      <p:sp>
        <p:nvSpPr>
          <p:cNvPr id="4" name="Slide Number Placeholder 3"/>
          <p:cNvSpPr>
            <a:spLocks noGrp="1"/>
          </p:cNvSpPr>
          <p:nvPr>
            <p:ph type="sldNum" sz="quarter" idx="12"/>
          </p:nvPr>
        </p:nvSpPr>
        <p:spPr/>
        <p:txBody>
          <a:bodyPr/>
          <a:lstStyle/>
          <a:p>
            <a:fld id="{5A2483EB-AB9C-40AC-9AA1-C2AD9590A9DB}" type="slidenum">
              <a:rPr lang="en-US" smtClean="0"/>
              <a:t>124</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74106334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E9D09    What is the function of a loading coil used as part of an HF mobile antenna?</a:t>
            </a:r>
          </a:p>
        </p:txBody>
      </p:sp>
      <p:sp>
        <p:nvSpPr>
          <p:cNvPr id="3" name="Subtitle 2"/>
          <p:cNvSpPr>
            <a:spLocks noGrp="1"/>
          </p:cNvSpPr>
          <p:nvPr>
            <p:ph type="subTitle" idx="1"/>
          </p:nvPr>
        </p:nvSpPr>
        <p:spPr/>
        <p:txBody>
          <a:bodyPr/>
          <a:lstStyle/>
          <a:p>
            <a:r>
              <a:rPr lang="en-US" i="1" dirty="0"/>
              <a:t>A. To increase the SWR bandwidth</a:t>
            </a:r>
            <a:endParaRPr lang="en-US" dirty="0"/>
          </a:p>
          <a:p>
            <a:r>
              <a:rPr lang="en-US" i="1" dirty="0"/>
              <a:t>B. To lower the losses</a:t>
            </a:r>
            <a:endParaRPr lang="en-US" dirty="0"/>
          </a:p>
          <a:p>
            <a:r>
              <a:rPr lang="en-US" i="1" dirty="0"/>
              <a:t>C. To lower the Q</a:t>
            </a:r>
            <a:endParaRPr lang="en-US" dirty="0"/>
          </a:p>
          <a:p>
            <a:r>
              <a:rPr lang="en-US" i="1" dirty="0"/>
              <a:t>D. To cancel capacitive reactance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125</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44408640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E9D09    What is the function of a loading coil </a:t>
            </a:r>
            <a:r>
              <a:rPr lang="en-US" dirty="0" smtClean="0">
                <a:latin typeface="Arial Black" panose="020B0A04020102020204" pitchFamily="34" charset="0"/>
              </a:rPr>
              <a:t>used as part of an </a:t>
            </a:r>
            <a:r>
              <a:rPr lang="en-US" dirty="0">
                <a:latin typeface="Arial Black" panose="020B0A04020102020204" pitchFamily="34" charset="0"/>
              </a:rPr>
              <a:t>HF mobile antenna?</a:t>
            </a:r>
            <a:endParaRPr lang="en-US" dirty="0"/>
          </a:p>
        </p:txBody>
      </p:sp>
      <p:sp>
        <p:nvSpPr>
          <p:cNvPr id="3" name="Subtitle 2"/>
          <p:cNvSpPr>
            <a:spLocks noGrp="1"/>
          </p:cNvSpPr>
          <p:nvPr>
            <p:ph type="subTitle" idx="1"/>
          </p:nvPr>
        </p:nvSpPr>
        <p:spPr/>
        <p:txBody>
          <a:bodyPr/>
          <a:lstStyle/>
          <a:p>
            <a:r>
              <a:rPr lang="en-US" i="1" dirty="0"/>
              <a:t>A. To increase the SWR bandwidth</a:t>
            </a:r>
            <a:endParaRPr lang="en-US" dirty="0"/>
          </a:p>
          <a:p>
            <a:r>
              <a:rPr lang="en-US" i="1" dirty="0"/>
              <a:t>B. To lower the losses</a:t>
            </a:r>
            <a:endParaRPr lang="en-US" dirty="0"/>
          </a:p>
          <a:p>
            <a:r>
              <a:rPr lang="en-US" i="1" dirty="0"/>
              <a:t>C. To lower the Q</a:t>
            </a:r>
            <a:endParaRPr lang="en-US" dirty="0"/>
          </a:p>
          <a:p>
            <a:r>
              <a:rPr lang="en-US" sz="2800" b="1" i="1" dirty="0">
                <a:solidFill>
                  <a:srgbClr val="FFC000"/>
                </a:solidFill>
              </a:rPr>
              <a:t>D. To cancel capacitive reactance</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126</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06289719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E9D10    What </a:t>
            </a:r>
            <a:r>
              <a:rPr lang="en-US" dirty="0">
                <a:latin typeface="Arial Black" panose="020B0A04020102020204" pitchFamily="34" charset="0"/>
              </a:rPr>
              <a:t>happens to feed point impedance at the base of a </a:t>
            </a:r>
            <a:r>
              <a:rPr lang="en-US" dirty="0" smtClean="0">
                <a:latin typeface="Arial Black" panose="020B0A04020102020204" pitchFamily="34" charset="0"/>
              </a:rPr>
              <a:t>fixed length </a:t>
            </a:r>
            <a:r>
              <a:rPr lang="en-US" dirty="0">
                <a:latin typeface="Arial Black" panose="020B0A04020102020204" pitchFamily="34" charset="0"/>
              </a:rPr>
              <a:t>HF mobile antenna as the frequency of operation is lowered?</a:t>
            </a:r>
          </a:p>
        </p:txBody>
      </p:sp>
      <p:sp>
        <p:nvSpPr>
          <p:cNvPr id="3" name="Subtitle 2"/>
          <p:cNvSpPr>
            <a:spLocks noGrp="1"/>
          </p:cNvSpPr>
          <p:nvPr>
            <p:ph type="subTitle" idx="1"/>
          </p:nvPr>
        </p:nvSpPr>
        <p:spPr>
          <a:xfrm>
            <a:off x="533400" y="2133600"/>
            <a:ext cx="8077200" cy="4038600"/>
          </a:xfrm>
        </p:spPr>
        <p:txBody>
          <a:bodyPr>
            <a:normAutofit lnSpcReduction="10000"/>
          </a:bodyPr>
          <a:lstStyle/>
          <a:p>
            <a:endParaRPr lang="en-US" i="1" dirty="0" smtClean="0"/>
          </a:p>
          <a:p>
            <a:endParaRPr lang="en-US" i="1" dirty="0"/>
          </a:p>
          <a:p>
            <a:r>
              <a:rPr lang="en-US" i="1" dirty="0" smtClean="0"/>
              <a:t>A</a:t>
            </a:r>
            <a:r>
              <a:rPr lang="en-US" i="1" dirty="0"/>
              <a:t>. The radiation resistance decreases and the capacitive reactance decreases</a:t>
            </a:r>
            <a:endParaRPr lang="en-US" dirty="0"/>
          </a:p>
          <a:p>
            <a:r>
              <a:rPr lang="en-US" i="1" dirty="0"/>
              <a:t>B. The radiation resistance decreases and the capacitive reactance increases</a:t>
            </a:r>
            <a:endParaRPr lang="en-US" dirty="0"/>
          </a:p>
          <a:p>
            <a:r>
              <a:rPr lang="en-US" i="1" dirty="0"/>
              <a:t>C. The radiation resistance increases and the capacitive reactance decreases</a:t>
            </a:r>
            <a:endParaRPr lang="en-US" dirty="0"/>
          </a:p>
          <a:p>
            <a:r>
              <a:rPr lang="en-US" i="1" dirty="0"/>
              <a:t>D. The radiation resistance increases and the capacitive reactance increases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127</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7102181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E9D10    What happens to feed point impedance at the base of a fixed length HF mobile antenna as the frequency of operation is lowered?</a:t>
            </a:r>
            <a:endParaRPr lang="en-US" dirty="0"/>
          </a:p>
        </p:txBody>
      </p:sp>
      <p:sp>
        <p:nvSpPr>
          <p:cNvPr id="3" name="Subtitle 2"/>
          <p:cNvSpPr>
            <a:spLocks noGrp="1"/>
          </p:cNvSpPr>
          <p:nvPr>
            <p:ph type="subTitle" idx="1"/>
          </p:nvPr>
        </p:nvSpPr>
        <p:spPr>
          <a:xfrm>
            <a:off x="533400" y="2133600"/>
            <a:ext cx="8077200" cy="4038600"/>
          </a:xfrm>
        </p:spPr>
        <p:txBody>
          <a:bodyPr>
            <a:normAutofit lnSpcReduction="10000"/>
          </a:bodyPr>
          <a:lstStyle/>
          <a:p>
            <a:endParaRPr lang="en-US" i="1" dirty="0" smtClean="0"/>
          </a:p>
          <a:p>
            <a:endParaRPr lang="en-US" i="1" dirty="0"/>
          </a:p>
          <a:p>
            <a:r>
              <a:rPr lang="en-US" i="1" dirty="0" smtClean="0"/>
              <a:t>A</a:t>
            </a:r>
            <a:r>
              <a:rPr lang="en-US" i="1" dirty="0"/>
              <a:t>. The radiation resistance decreases and the capacitive reactance decreases</a:t>
            </a:r>
            <a:endParaRPr lang="en-US" dirty="0"/>
          </a:p>
          <a:p>
            <a:r>
              <a:rPr lang="en-US" sz="2800" b="1" i="1" dirty="0">
                <a:solidFill>
                  <a:srgbClr val="FFC000"/>
                </a:solidFill>
              </a:rPr>
              <a:t>B. The radiation resistance decreases and the capacitive reactance increases</a:t>
            </a:r>
            <a:endParaRPr lang="en-US" sz="2800" b="1" dirty="0">
              <a:solidFill>
                <a:srgbClr val="FFC000"/>
              </a:solidFill>
            </a:endParaRPr>
          </a:p>
          <a:p>
            <a:r>
              <a:rPr lang="en-US" i="1" dirty="0"/>
              <a:t>C. The radiation resistance increases and the capacitive reactance decreases</a:t>
            </a:r>
            <a:endParaRPr lang="en-US" dirty="0"/>
          </a:p>
          <a:p>
            <a:r>
              <a:rPr lang="en-US" i="1" dirty="0"/>
              <a:t>D. The radiation resistance increases and the capacitive reactance increases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128</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00033130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E9D11    Which </a:t>
            </a:r>
            <a:r>
              <a:rPr lang="en-US" dirty="0">
                <a:latin typeface="Arial Black" panose="020B0A04020102020204" pitchFamily="34" charset="0"/>
              </a:rPr>
              <a:t>of the following types of conductor would be best for minimizing losses in a station's RF ground system?</a:t>
            </a:r>
          </a:p>
        </p:txBody>
      </p:sp>
      <p:sp>
        <p:nvSpPr>
          <p:cNvPr id="3" name="Subtitle 2"/>
          <p:cNvSpPr>
            <a:spLocks noGrp="1"/>
          </p:cNvSpPr>
          <p:nvPr>
            <p:ph type="subTitle" idx="1"/>
          </p:nvPr>
        </p:nvSpPr>
        <p:spPr>
          <a:xfrm>
            <a:off x="914400" y="2362200"/>
            <a:ext cx="7391400" cy="3810000"/>
          </a:xfrm>
        </p:spPr>
        <p:txBody>
          <a:bodyPr/>
          <a:lstStyle/>
          <a:p>
            <a:r>
              <a:rPr lang="en-US" i="1" dirty="0"/>
              <a:t>A. A resistive wire, such </a:t>
            </a:r>
            <a:r>
              <a:rPr lang="en-US" i="1" dirty="0" smtClean="0"/>
              <a:t>as </a:t>
            </a:r>
            <a:r>
              <a:rPr lang="en-US" i="1" dirty="0"/>
              <a:t>spark plug wire</a:t>
            </a:r>
            <a:endParaRPr lang="en-US" dirty="0"/>
          </a:p>
          <a:p>
            <a:r>
              <a:rPr lang="en-US" i="1" dirty="0"/>
              <a:t>B. A wide flat copper strap </a:t>
            </a:r>
            <a:endParaRPr lang="en-US" dirty="0"/>
          </a:p>
          <a:p>
            <a:r>
              <a:rPr lang="en-US" i="1" dirty="0"/>
              <a:t>C. A cable with </a:t>
            </a:r>
            <a:r>
              <a:rPr lang="en-US" i="1" dirty="0" smtClean="0"/>
              <a:t>six </a:t>
            </a:r>
            <a:r>
              <a:rPr lang="en-US" i="1" dirty="0"/>
              <a:t>or </a:t>
            </a:r>
            <a:r>
              <a:rPr lang="en-US" i="1" dirty="0" smtClean="0"/>
              <a:t>seven 18 gauge </a:t>
            </a:r>
            <a:r>
              <a:rPr lang="en-US" i="1" dirty="0"/>
              <a:t>conductors in parallel</a:t>
            </a:r>
            <a:endParaRPr lang="en-US" dirty="0"/>
          </a:p>
          <a:p>
            <a:r>
              <a:rPr lang="en-US" i="1" dirty="0"/>
              <a:t>D. A single 12 </a:t>
            </a:r>
            <a:r>
              <a:rPr lang="en-US" i="1" dirty="0" smtClean="0"/>
              <a:t>gauge or 10 gauge </a:t>
            </a:r>
            <a:r>
              <a:rPr lang="en-US" i="1" dirty="0"/>
              <a:t>stainless steel wire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129</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375338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E9A06    How </a:t>
            </a:r>
            <a:r>
              <a:rPr lang="en-US" dirty="0">
                <a:latin typeface="Arial Black" panose="020B0A04020102020204" pitchFamily="34" charset="0"/>
              </a:rPr>
              <a:t>does the </a:t>
            </a:r>
            <a:r>
              <a:rPr lang="en-US" dirty="0" err="1">
                <a:latin typeface="Arial Black" panose="020B0A04020102020204" pitchFamily="34" charset="0"/>
              </a:rPr>
              <a:t>beamwidth</a:t>
            </a:r>
            <a:r>
              <a:rPr lang="en-US" dirty="0">
                <a:latin typeface="Arial Black" panose="020B0A04020102020204" pitchFamily="34" charset="0"/>
              </a:rPr>
              <a:t> of an antenna vary as the gain is increased?</a:t>
            </a:r>
          </a:p>
        </p:txBody>
      </p:sp>
      <p:sp>
        <p:nvSpPr>
          <p:cNvPr id="3" name="Subtitle 2"/>
          <p:cNvSpPr>
            <a:spLocks noGrp="1"/>
          </p:cNvSpPr>
          <p:nvPr>
            <p:ph type="subTitle" idx="1"/>
          </p:nvPr>
        </p:nvSpPr>
        <p:spPr/>
        <p:txBody>
          <a:bodyPr/>
          <a:lstStyle/>
          <a:p>
            <a:r>
              <a:rPr lang="en-US" i="1" dirty="0"/>
              <a:t>A. It increases geometrically</a:t>
            </a:r>
            <a:endParaRPr lang="en-US" dirty="0"/>
          </a:p>
          <a:p>
            <a:r>
              <a:rPr lang="en-US" i="1" dirty="0"/>
              <a:t>B. It increases arithmetically</a:t>
            </a:r>
            <a:endParaRPr lang="en-US" dirty="0"/>
          </a:p>
          <a:p>
            <a:r>
              <a:rPr lang="en-US" i="1" dirty="0"/>
              <a:t>C. It is essentially unaffected</a:t>
            </a:r>
            <a:endParaRPr lang="en-US" dirty="0"/>
          </a:p>
          <a:p>
            <a:r>
              <a:rPr lang="en-US" i="1" dirty="0"/>
              <a:t>D. It decreases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186911780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E9D11    Which of the following types of conductor would be best for minimizing losses in a station's RF ground system?</a:t>
            </a:r>
            <a:endParaRPr lang="en-US" dirty="0"/>
          </a:p>
        </p:txBody>
      </p:sp>
      <p:sp>
        <p:nvSpPr>
          <p:cNvPr id="3" name="Subtitle 2"/>
          <p:cNvSpPr>
            <a:spLocks noGrp="1"/>
          </p:cNvSpPr>
          <p:nvPr>
            <p:ph type="subTitle" idx="1"/>
          </p:nvPr>
        </p:nvSpPr>
        <p:spPr>
          <a:xfrm>
            <a:off x="914400" y="2362200"/>
            <a:ext cx="7391400" cy="3810000"/>
          </a:xfrm>
        </p:spPr>
        <p:txBody>
          <a:bodyPr/>
          <a:lstStyle/>
          <a:p>
            <a:r>
              <a:rPr lang="en-US" i="1" dirty="0"/>
              <a:t>A. A resistive wire, such </a:t>
            </a:r>
            <a:r>
              <a:rPr lang="en-US" i="1" dirty="0" smtClean="0"/>
              <a:t>as </a:t>
            </a:r>
            <a:r>
              <a:rPr lang="en-US" i="1" dirty="0"/>
              <a:t>spark plug wire</a:t>
            </a:r>
            <a:endParaRPr lang="en-US" dirty="0"/>
          </a:p>
          <a:p>
            <a:r>
              <a:rPr lang="en-US" sz="2800" b="1" i="1" dirty="0">
                <a:solidFill>
                  <a:srgbClr val="FFC000"/>
                </a:solidFill>
              </a:rPr>
              <a:t>B. A wide flat copper strap </a:t>
            </a:r>
            <a:endParaRPr lang="en-US" sz="2800" b="1" dirty="0">
              <a:solidFill>
                <a:srgbClr val="FFC000"/>
              </a:solidFill>
            </a:endParaRPr>
          </a:p>
          <a:p>
            <a:r>
              <a:rPr lang="en-US" i="1" dirty="0"/>
              <a:t>C. A cable with </a:t>
            </a:r>
            <a:r>
              <a:rPr lang="en-US" i="1" dirty="0" smtClean="0"/>
              <a:t>six </a:t>
            </a:r>
            <a:r>
              <a:rPr lang="en-US" i="1" dirty="0"/>
              <a:t>or  </a:t>
            </a:r>
            <a:r>
              <a:rPr lang="en-US" i="1" dirty="0" smtClean="0"/>
              <a:t>seven 18 gauge </a:t>
            </a:r>
            <a:r>
              <a:rPr lang="en-US" i="1" dirty="0"/>
              <a:t>conductors in parallel</a:t>
            </a:r>
            <a:endParaRPr lang="en-US" dirty="0"/>
          </a:p>
          <a:p>
            <a:r>
              <a:rPr lang="en-US" i="1" dirty="0"/>
              <a:t>D. A single 12 </a:t>
            </a:r>
            <a:r>
              <a:rPr lang="en-US" i="1" dirty="0" smtClean="0"/>
              <a:t>gauge or 10 gauge </a:t>
            </a:r>
            <a:r>
              <a:rPr lang="en-US" i="1" dirty="0"/>
              <a:t>stainless steel wire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130</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4666129"/>
            <a:ext cx="2057400" cy="2057400"/>
          </a:xfrm>
          <a:prstGeom prst="rect">
            <a:avLst/>
          </a:prstGeom>
        </p:spPr>
      </p:pic>
    </p:spTree>
    <p:extLst>
      <p:ext uri="{BB962C8B-B14F-4D97-AF65-F5344CB8AC3E}">
        <p14:creationId xmlns:p14="http://schemas.microsoft.com/office/powerpoint/2010/main" val="108553848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E9D12    Which </a:t>
            </a:r>
            <a:r>
              <a:rPr lang="en-US" dirty="0">
                <a:latin typeface="Arial Black" panose="020B0A04020102020204" pitchFamily="34" charset="0"/>
              </a:rPr>
              <a:t>of the following would provide the best RF ground for your station?</a:t>
            </a:r>
          </a:p>
        </p:txBody>
      </p:sp>
      <p:sp>
        <p:nvSpPr>
          <p:cNvPr id="3" name="Subtitle 2"/>
          <p:cNvSpPr>
            <a:spLocks noGrp="1"/>
          </p:cNvSpPr>
          <p:nvPr>
            <p:ph type="subTitle" idx="1"/>
          </p:nvPr>
        </p:nvSpPr>
        <p:spPr>
          <a:xfrm>
            <a:off x="457200" y="1905000"/>
            <a:ext cx="8153400" cy="4267200"/>
          </a:xfrm>
        </p:spPr>
        <p:txBody>
          <a:bodyPr>
            <a:normAutofit/>
          </a:bodyPr>
          <a:lstStyle/>
          <a:p>
            <a:r>
              <a:rPr lang="en-US" i="1" dirty="0"/>
              <a:t>A. A </a:t>
            </a:r>
            <a:r>
              <a:rPr lang="en-US" i="1" dirty="0" smtClean="0"/>
              <a:t>50 ohm </a:t>
            </a:r>
            <a:r>
              <a:rPr lang="en-US" i="1" dirty="0"/>
              <a:t>resistor connected to ground</a:t>
            </a:r>
            <a:endParaRPr lang="en-US" dirty="0"/>
          </a:p>
          <a:p>
            <a:r>
              <a:rPr lang="en-US" i="1" dirty="0"/>
              <a:t>B. An </a:t>
            </a:r>
            <a:r>
              <a:rPr lang="en-US" i="1" dirty="0" smtClean="0"/>
              <a:t>electrically short </a:t>
            </a:r>
            <a:r>
              <a:rPr lang="en-US" i="1" dirty="0"/>
              <a:t>connection to a metal water pipe</a:t>
            </a:r>
            <a:endParaRPr lang="en-US" dirty="0"/>
          </a:p>
          <a:p>
            <a:r>
              <a:rPr lang="en-US" i="1" dirty="0"/>
              <a:t>C. An </a:t>
            </a:r>
            <a:r>
              <a:rPr lang="en-US" i="1" dirty="0" smtClean="0"/>
              <a:t>electrically short </a:t>
            </a:r>
            <a:r>
              <a:rPr lang="en-US" i="1" dirty="0"/>
              <a:t>connection to 3 or 4 interconnected ground rods driven into the Earth</a:t>
            </a:r>
            <a:endParaRPr lang="en-US" dirty="0"/>
          </a:p>
          <a:p>
            <a:r>
              <a:rPr lang="en-US" i="1" dirty="0"/>
              <a:t>D. An </a:t>
            </a:r>
            <a:r>
              <a:rPr lang="en-US" i="1" dirty="0" smtClean="0"/>
              <a:t>electrically short </a:t>
            </a:r>
            <a:r>
              <a:rPr lang="en-US" i="1" dirty="0"/>
              <a:t>connection to 3 or 4 interconnected ground rods via a series RF choke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131</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12705771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E9D12    Which of the following would provide the best RF ground for your station?</a:t>
            </a:r>
            <a:endParaRPr lang="en-US" dirty="0"/>
          </a:p>
        </p:txBody>
      </p:sp>
      <p:sp>
        <p:nvSpPr>
          <p:cNvPr id="3" name="Subtitle 2"/>
          <p:cNvSpPr>
            <a:spLocks noGrp="1"/>
          </p:cNvSpPr>
          <p:nvPr>
            <p:ph type="subTitle" idx="1"/>
          </p:nvPr>
        </p:nvSpPr>
        <p:spPr>
          <a:xfrm>
            <a:off x="457200" y="1905000"/>
            <a:ext cx="8153400" cy="4267200"/>
          </a:xfrm>
        </p:spPr>
        <p:txBody>
          <a:bodyPr>
            <a:normAutofit/>
          </a:bodyPr>
          <a:lstStyle/>
          <a:p>
            <a:r>
              <a:rPr lang="en-US" i="1" dirty="0"/>
              <a:t>A. A </a:t>
            </a:r>
            <a:r>
              <a:rPr lang="en-US" i="1" dirty="0" smtClean="0"/>
              <a:t>50 ohm </a:t>
            </a:r>
            <a:r>
              <a:rPr lang="en-US" i="1" dirty="0"/>
              <a:t>resistor connected to ground</a:t>
            </a:r>
            <a:endParaRPr lang="en-US" dirty="0"/>
          </a:p>
          <a:p>
            <a:r>
              <a:rPr lang="en-US" i="1" dirty="0"/>
              <a:t>B. An </a:t>
            </a:r>
            <a:r>
              <a:rPr lang="en-US" i="1" dirty="0" smtClean="0"/>
              <a:t>electrically short </a:t>
            </a:r>
            <a:r>
              <a:rPr lang="en-US" i="1" dirty="0"/>
              <a:t>connection to a metal water pipe</a:t>
            </a:r>
            <a:endParaRPr lang="en-US" dirty="0"/>
          </a:p>
          <a:p>
            <a:r>
              <a:rPr lang="en-US" sz="2800" b="1" i="1" dirty="0">
                <a:solidFill>
                  <a:srgbClr val="FFC000"/>
                </a:solidFill>
              </a:rPr>
              <a:t>C. An </a:t>
            </a:r>
            <a:r>
              <a:rPr lang="en-US" sz="2800" b="1" i="1" dirty="0" smtClean="0">
                <a:solidFill>
                  <a:srgbClr val="FFC000"/>
                </a:solidFill>
              </a:rPr>
              <a:t>electrically short </a:t>
            </a:r>
            <a:r>
              <a:rPr lang="en-US" sz="2800" b="1" i="1" dirty="0">
                <a:solidFill>
                  <a:srgbClr val="FFC000"/>
                </a:solidFill>
              </a:rPr>
              <a:t>connection to 3 or 4 interconnected ground rods driven into the Earth</a:t>
            </a:r>
            <a:endParaRPr lang="en-US" sz="2800" b="1" dirty="0">
              <a:solidFill>
                <a:srgbClr val="FFC000"/>
              </a:solidFill>
            </a:endParaRPr>
          </a:p>
          <a:p>
            <a:r>
              <a:rPr lang="en-US" i="1" dirty="0"/>
              <a:t>D. An </a:t>
            </a:r>
            <a:r>
              <a:rPr lang="en-US" i="1" dirty="0" smtClean="0"/>
              <a:t>electrically short </a:t>
            </a:r>
            <a:r>
              <a:rPr lang="en-US" i="1" dirty="0"/>
              <a:t>connection to 3 or 4 interconnected ground rods via a series RF choke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132</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28545994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fontAlgn="auto">
              <a:spcAft>
                <a:spcPts val="0"/>
              </a:spcAft>
              <a:defRPr/>
            </a:pPr>
            <a:r>
              <a:rPr dirty="0">
                <a:latin typeface="Arial Black" panose="020B0A04020102020204" pitchFamily="34" charset="0"/>
              </a:rPr>
              <a:t> </a:t>
            </a:r>
            <a:br>
              <a:rPr dirty="0">
                <a:latin typeface="Arial Black" panose="020B0A04020102020204" pitchFamily="34" charset="0"/>
              </a:rPr>
            </a:br>
            <a:r>
              <a:rPr dirty="0" smtClean="0">
                <a:latin typeface="Arial Black" panose="020B0A04020102020204" pitchFamily="34" charset="0"/>
              </a:rPr>
              <a:t/>
            </a:r>
            <a:br>
              <a:rPr dirty="0" smtClean="0">
                <a:latin typeface="Arial Black" panose="020B0A04020102020204" pitchFamily="34" charset="0"/>
              </a:rPr>
            </a:br>
            <a:r>
              <a:rPr dirty="0" smtClean="0">
                <a:latin typeface="Arial Black" panose="020B0A04020102020204" pitchFamily="34" charset="0"/>
              </a:rPr>
              <a:t>E9D13    What </a:t>
            </a:r>
            <a:r>
              <a:rPr dirty="0">
                <a:latin typeface="Arial Black" panose="020B0A04020102020204" pitchFamily="34" charset="0"/>
              </a:rPr>
              <a:t>usually occurs if a Yagi antenna is designed solely for maximum forward gain?</a:t>
            </a:r>
          </a:p>
        </p:txBody>
      </p:sp>
      <p:sp>
        <p:nvSpPr>
          <p:cNvPr id="45059" name="Subtitle 2"/>
          <p:cNvSpPr>
            <a:spLocks noGrp="1"/>
          </p:cNvSpPr>
          <p:nvPr>
            <p:ph type="subTitle" idx="1"/>
          </p:nvPr>
        </p:nvSpPr>
        <p:spPr>
          <a:xfrm>
            <a:off x="1371600" y="2514600"/>
            <a:ext cx="7239000" cy="3657600"/>
          </a:xfrm>
        </p:spPr>
        <p:txBody>
          <a:bodyPr/>
          <a:lstStyle/>
          <a:p>
            <a:r>
              <a:rPr altLang="en-US" i="1" smtClean="0">
                <a:solidFill>
                  <a:srgbClr val="0D0D0D"/>
                </a:solidFill>
              </a:rPr>
              <a:t>A. The front-to-back ratio increases</a:t>
            </a:r>
            <a:endParaRPr altLang="en-US" smtClean="0">
              <a:solidFill>
                <a:srgbClr val="0D0D0D"/>
              </a:solidFill>
            </a:endParaRPr>
          </a:p>
          <a:p>
            <a:r>
              <a:rPr altLang="en-US" i="1" smtClean="0">
                <a:solidFill>
                  <a:srgbClr val="0D0D0D"/>
                </a:solidFill>
              </a:rPr>
              <a:t>B. The front-to-back ratio decreases</a:t>
            </a:r>
            <a:endParaRPr altLang="en-US" smtClean="0">
              <a:solidFill>
                <a:srgbClr val="0D0D0D"/>
              </a:solidFill>
            </a:endParaRPr>
          </a:p>
          <a:p>
            <a:r>
              <a:rPr altLang="en-US" i="1" smtClean="0">
                <a:solidFill>
                  <a:srgbClr val="0D0D0D"/>
                </a:solidFill>
              </a:rPr>
              <a:t>C. The frequency response is widened over the whole frequency band</a:t>
            </a:r>
            <a:endParaRPr altLang="en-US" smtClean="0">
              <a:solidFill>
                <a:srgbClr val="0D0D0D"/>
              </a:solidFill>
            </a:endParaRPr>
          </a:p>
          <a:p>
            <a:r>
              <a:rPr altLang="en-US" i="1" smtClean="0">
                <a:solidFill>
                  <a:srgbClr val="0D0D0D"/>
                </a:solidFill>
              </a:rPr>
              <a:t>D. The SWR is reduced</a:t>
            </a:r>
            <a:endParaRPr altLang="en-US" smtClean="0">
              <a:solidFill>
                <a:srgbClr val="0D0D0D"/>
              </a:solidFill>
            </a:endParaRPr>
          </a:p>
        </p:txBody>
      </p:sp>
      <p:sp>
        <p:nvSpPr>
          <p:cNvPr id="4" name="Slide Number Placeholder 3"/>
          <p:cNvSpPr>
            <a:spLocks noGrp="1"/>
          </p:cNvSpPr>
          <p:nvPr>
            <p:ph type="sldNum" sz="quarter" idx="12"/>
          </p:nvPr>
        </p:nvSpPr>
        <p:spPr/>
        <p:txBody>
          <a:bodyPr/>
          <a:lstStyle/>
          <a:p>
            <a:pPr>
              <a:defRPr/>
            </a:pPr>
            <a:fld id="{AB899618-30EB-433A-9A4B-19F7BE22E12E}" type="slidenum">
              <a:rPr lang="en-US"/>
              <a:pPr>
                <a:defRPr/>
              </a:pPr>
              <a:t>133</a:t>
            </a:fld>
            <a:endParaRPr lang="en-US"/>
          </a:p>
        </p:txBody>
      </p:sp>
      <p:sp>
        <p:nvSpPr>
          <p:cNvPr id="5" name="Footer Placeholder 4"/>
          <p:cNvSpPr>
            <a:spLocks noGrp="1"/>
          </p:cNvSpPr>
          <p:nvPr>
            <p:ph type="ftr" sz="quarter" idx="4294967295"/>
          </p:nvPr>
        </p:nvSpPr>
        <p:spPr>
          <a:xfrm>
            <a:off x="3124200" y="6356350"/>
            <a:ext cx="2895600" cy="365125"/>
          </a:xfrm>
          <a:prstGeom prst="rect">
            <a:avLst/>
          </a:prstGeom>
        </p:spPr>
        <p:txBody>
          <a:bodyPr/>
          <a:lstStyle/>
          <a:p>
            <a:pPr>
              <a:defRPr/>
            </a:pPr>
            <a:r>
              <a:rPr lang="en-US"/>
              <a:t>Antennas &amp; Transmission Lines</a:t>
            </a:r>
          </a:p>
        </p:txBody>
      </p:sp>
    </p:spTree>
    <p:extLst>
      <p:ext uri="{BB962C8B-B14F-4D97-AF65-F5344CB8AC3E}">
        <p14:creationId xmlns:p14="http://schemas.microsoft.com/office/powerpoint/2010/main" val="73582789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fontAlgn="auto">
              <a:spcAft>
                <a:spcPts val="0"/>
              </a:spcAft>
              <a:defRPr/>
            </a:pPr>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E9D13    What usually occurs if a Yagi antenna is designed solely for maximum forward gain?</a:t>
            </a:r>
            <a:endParaRPr dirty="0"/>
          </a:p>
        </p:txBody>
      </p:sp>
      <p:sp>
        <p:nvSpPr>
          <p:cNvPr id="46083" name="Subtitle 2"/>
          <p:cNvSpPr>
            <a:spLocks noGrp="1"/>
          </p:cNvSpPr>
          <p:nvPr>
            <p:ph type="subTitle" idx="1"/>
          </p:nvPr>
        </p:nvSpPr>
        <p:spPr>
          <a:xfrm>
            <a:off x="1371600" y="2514600"/>
            <a:ext cx="7162800" cy="3657600"/>
          </a:xfrm>
        </p:spPr>
        <p:txBody>
          <a:bodyPr/>
          <a:lstStyle/>
          <a:p>
            <a:r>
              <a:rPr altLang="en-US" i="1" smtClean="0">
                <a:solidFill>
                  <a:srgbClr val="0D0D0D"/>
                </a:solidFill>
              </a:rPr>
              <a:t>A. The front-to-back ratio increases</a:t>
            </a:r>
            <a:endParaRPr altLang="en-US" smtClean="0">
              <a:solidFill>
                <a:srgbClr val="0D0D0D"/>
              </a:solidFill>
            </a:endParaRPr>
          </a:p>
          <a:p>
            <a:r>
              <a:rPr altLang="en-US" sz="2800" b="1" i="1" smtClean="0">
                <a:solidFill>
                  <a:srgbClr val="FFC000"/>
                </a:solidFill>
              </a:rPr>
              <a:t>B. The front-to-back ratio decreases</a:t>
            </a:r>
            <a:endParaRPr altLang="en-US" sz="2800" b="1" smtClean="0">
              <a:solidFill>
                <a:srgbClr val="FFC000"/>
              </a:solidFill>
            </a:endParaRPr>
          </a:p>
          <a:p>
            <a:r>
              <a:rPr altLang="en-US" i="1" smtClean="0">
                <a:solidFill>
                  <a:srgbClr val="0D0D0D"/>
                </a:solidFill>
              </a:rPr>
              <a:t>C. The frequency response is widened over the whole frequency band</a:t>
            </a:r>
            <a:endParaRPr altLang="en-US" smtClean="0">
              <a:solidFill>
                <a:srgbClr val="0D0D0D"/>
              </a:solidFill>
            </a:endParaRPr>
          </a:p>
          <a:p>
            <a:r>
              <a:rPr altLang="en-US" i="1" smtClean="0">
                <a:solidFill>
                  <a:srgbClr val="0D0D0D"/>
                </a:solidFill>
              </a:rPr>
              <a:t>D. The SWR is reduced</a:t>
            </a:r>
            <a:endParaRPr altLang="en-US" smtClean="0">
              <a:solidFill>
                <a:srgbClr val="0D0D0D"/>
              </a:solidFill>
            </a:endParaRPr>
          </a:p>
        </p:txBody>
      </p:sp>
      <p:sp>
        <p:nvSpPr>
          <p:cNvPr id="4" name="Slide Number Placeholder 3"/>
          <p:cNvSpPr>
            <a:spLocks noGrp="1"/>
          </p:cNvSpPr>
          <p:nvPr>
            <p:ph type="sldNum" sz="quarter" idx="12"/>
          </p:nvPr>
        </p:nvSpPr>
        <p:spPr/>
        <p:txBody>
          <a:bodyPr/>
          <a:lstStyle/>
          <a:p>
            <a:pPr>
              <a:defRPr/>
            </a:pPr>
            <a:fld id="{31BCF333-8D06-4857-9231-5F828F07BED0}" type="slidenum">
              <a:rPr lang="en-US"/>
              <a:pPr>
                <a:defRPr/>
              </a:pPr>
              <a:t>134</a:t>
            </a:fld>
            <a:endParaRPr lang="en-US"/>
          </a:p>
        </p:txBody>
      </p:sp>
      <p:sp>
        <p:nvSpPr>
          <p:cNvPr id="5" name="Footer Placeholder 4"/>
          <p:cNvSpPr>
            <a:spLocks noGrp="1"/>
          </p:cNvSpPr>
          <p:nvPr>
            <p:ph type="ftr" sz="quarter" idx="4294967295"/>
          </p:nvPr>
        </p:nvSpPr>
        <p:spPr>
          <a:xfrm>
            <a:off x="3124200" y="6356350"/>
            <a:ext cx="2895600" cy="365125"/>
          </a:xfrm>
          <a:prstGeom prst="rect">
            <a:avLst/>
          </a:prstGeom>
        </p:spPr>
        <p:txBody>
          <a:bodyPr/>
          <a:lstStyle/>
          <a:p>
            <a:pPr>
              <a:defRPr/>
            </a:pPr>
            <a:r>
              <a:rPr lang="en-US"/>
              <a:t>Antennas &amp; Transmission Lines</a:t>
            </a:r>
          </a:p>
        </p:txBody>
      </p:sp>
      <p:pic>
        <p:nvPicPr>
          <p:cNvPr id="46086" name="Picture 2"/>
          <p:cNvPicPr>
            <a:picLocks noChangeAspect="1" noChangeArrowheads="1"/>
          </p:cNvPicPr>
          <p:nvPr/>
        </p:nvPicPr>
        <p:blipFill>
          <a:blip r:embed="rId2">
            <a:extLst>
              <a:ext uri="{28A0092B-C50C-407E-A947-70E740481C1C}">
                <a14:useLocalDpi xmlns:a14="http://schemas.microsoft.com/office/drawing/2010/main" val="0"/>
              </a:ext>
            </a:extLst>
          </a:blip>
          <a:srcRect r="58211"/>
          <a:stretch>
            <a:fillRect/>
          </a:stretch>
        </p:blipFill>
        <p:spPr bwMode="auto">
          <a:xfrm>
            <a:off x="457200" y="4813300"/>
            <a:ext cx="3057525" cy="127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7" name="Picture 2"/>
          <p:cNvPicPr>
            <a:picLocks noChangeAspect="1" noChangeArrowheads="1"/>
          </p:cNvPicPr>
          <p:nvPr/>
        </p:nvPicPr>
        <p:blipFill>
          <a:blip r:embed="rId2">
            <a:extLst>
              <a:ext uri="{28A0092B-C50C-407E-A947-70E740481C1C}">
                <a14:useLocalDpi xmlns:a14="http://schemas.microsoft.com/office/drawing/2010/main" val="0"/>
              </a:ext>
            </a:extLst>
          </a:blip>
          <a:srcRect l="57353"/>
          <a:stretch>
            <a:fillRect/>
          </a:stretch>
        </p:blipFill>
        <p:spPr bwMode="auto">
          <a:xfrm>
            <a:off x="5486400" y="4838700"/>
            <a:ext cx="3119438" cy="1271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574604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438400"/>
          </a:xfrm>
        </p:spPr>
        <p:txBody>
          <a:bodyPr/>
          <a:lstStyle/>
          <a:p>
            <a:r>
              <a:rPr lang="en-US" dirty="0" smtClean="0">
                <a:latin typeface="Arial Black" panose="020B0A04020102020204" pitchFamily="34" charset="0"/>
              </a:rPr>
              <a:t>Break Time</a:t>
            </a: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pPr algn="ctr"/>
            <a:r>
              <a:rPr lang="en-US" dirty="0" smtClean="0"/>
              <a:t>Half way thru – any questions???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135</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59827931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E9E Matching</a:t>
            </a:r>
          </a:p>
        </p:txBody>
      </p:sp>
      <p:sp>
        <p:nvSpPr>
          <p:cNvPr id="3" name="Subtitle 2"/>
          <p:cNvSpPr>
            <a:spLocks noGrp="1"/>
          </p:cNvSpPr>
          <p:nvPr>
            <p:ph type="subTitle" idx="1"/>
          </p:nvPr>
        </p:nvSpPr>
        <p:spPr/>
        <p:txBody>
          <a:bodyPr/>
          <a:lstStyle/>
          <a:p>
            <a:pPr algn="ctr"/>
            <a:r>
              <a:rPr lang="en-US" dirty="0"/>
              <a:t>matching antennas to feed lines; </a:t>
            </a:r>
            <a:r>
              <a:rPr lang="en-US" dirty="0" smtClean="0"/>
              <a:t>phasing lines; power </a:t>
            </a:r>
            <a:r>
              <a:rPr lang="en-US" dirty="0"/>
              <a:t>dividers</a:t>
            </a:r>
          </a:p>
        </p:txBody>
      </p:sp>
      <p:sp>
        <p:nvSpPr>
          <p:cNvPr id="4" name="Slide Number Placeholder 3"/>
          <p:cNvSpPr>
            <a:spLocks noGrp="1"/>
          </p:cNvSpPr>
          <p:nvPr>
            <p:ph type="sldNum" sz="quarter" idx="12"/>
          </p:nvPr>
        </p:nvSpPr>
        <p:spPr/>
        <p:txBody>
          <a:bodyPr/>
          <a:lstStyle/>
          <a:p>
            <a:fld id="{5A2483EB-AB9C-40AC-9AA1-C2AD9590A9DB}" type="slidenum">
              <a:rPr lang="en-US" smtClean="0"/>
              <a:t>136</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167813823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763000" cy="22860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E9E01    What </a:t>
            </a:r>
            <a:r>
              <a:rPr lang="en-US" dirty="0">
                <a:latin typeface="Arial Black" panose="020B0A04020102020204" pitchFamily="34" charset="0"/>
              </a:rPr>
              <a:t>system matches a </a:t>
            </a:r>
            <a:r>
              <a:rPr lang="en-US" dirty="0" smtClean="0">
                <a:latin typeface="Arial Black" panose="020B0A04020102020204" pitchFamily="34" charset="0"/>
              </a:rPr>
              <a:t>higher impedance </a:t>
            </a:r>
            <a:r>
              <a:rPr lang="en-US" dirty="0">
                <a:latin typeface="Arial Black" panose="020B0A04020102020204" pitchFamily="34" charset="0"/>
              </a:rPr>
              <a:t>transmission line to a lower impedance antenna by connecting the line to the driven element in two places spaced a fraction of a wavelength each side of element center?</a:t>
            </a:r>
          </a:p>
        </p:txBody>
      </p:sp>
      <p:sp>
        <p:nvSpPr>
          <p:cNvPr id="3" name="Subtitle 2"/>
          <p:cNvSpPr>
            <a:spLocks noGrp="1"/>
          </p:cNvSpPr>
          <p:nvPr>
            <p:ph type="subTitle" idx="1"/>
          </p:nvPr>
        </p:nvSpPr>
        <p:spPr>
          <a:xfrm>
            <a:off x="1371600" y="2971800"/>
            <a:ext cx="6400800" cy="3200400"/>
          </a:xfrm>
        </p:spPr>
        <p:txBody>
          <a:bodyPr/>
          <a:lstStyle/>
          <a:p>
            <a:endParaRPr lang="en-US" i="1" dirty="0" smtClean="0"/>
          </a:p>
          <a:p>
            <a:r>
              <a:rPr lang="en-US" i="1" dirty="0" smtClean="0"/>
              <a:t>A</a:t>
            </a:r>
            <a:r>
              <a:rPr lang="en-US" i="1" dirty="0"/>
              <a:t>. The gamma matching system</a:t>
            </a:r>
            <a:endParaRPr lang="en-US" dirty="0"/>
          </a:p>
          <a:p>
            <a:r>
              <a:rPr lang="en-US" i="1" dirty="0"/>
              <a:t>B. The delta matching system</a:t>
            </a:r>
            <a:endParaRPr lang="en-US" dirty="0"/>
          </a:p>
          <a:p>
            <a:r>
              <a:rPr lang="en-US" i="1" dirty="0"/>
              <a:t>C. The omega matching system</a:t>
            </a:r>
            <a:endParaRPr lang="en-US" dirty="0"/>
          </a:p>
          <a:p>
            <a:r>
              <a:rPr lang="en-US" i="1" dirty="0"/>
              <a:t>D. The stub matching system</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137</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183118455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763000" cy="22860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E9E01    What system matches a higher impedance transmission line to a lower impedance antenna by connecting the line to the driven element in two places spaced a fraction of a wavelength each side of element center?</a:t>
            </a:r>
            <a:endParaRPr lang="en-US" dirty="0"/>
          </a:p>
        </p:txBody>
      </p:sp>
      <p:sp>
        <p:nvSpPr>
          <p:cNvPr id="3" name="Subtitle 2"/>
          <p:cNvSpPr>
            <a:spLocks noGrp="1"/>
          </p:cNvSpPr>
          <p:nvPr>
            <p:ph type="subTitle" idx="1"/>
          </p:nvPr>
        </p:nvSpPr>
        <p:spPr>
          <a:xfrm>
            <a:off x="1371600" y="2971800"/>
            <a:ext cx="6400800" cy="3200400"/>
          </a:xfrm>
        </p:spPr>
        <p:txBody>
          <a:bodyPr/>
          <a:lstStyle/>
          <a:p>
            <a:endParaRPr lang="en-US" i="1" dirty="0" smtClean="0"/>
          </a:p>
          <a:p>
            <a:r>
              <a:rPr lang="en-US" i="1" dirty="0" smtClean="0"/>
              <a:t>A</a:t>
            </a:r>
            <a:r>
              <a:rPr lang="en-US" i="1" dirty="0"/>
              <a:t>. The gamma matching system</a:t>
            </a:r>
            <a:endParaRPr lang="en-US" dirty="0"/>
          </a:p>
          <a:p>
            <a:r>
              <a:rPr lang="en-US" sz="2800" b="1" i="1" dirty="0">
                <a:solidFill>
                  <a:srgbClr val="FFC000"/>
                </a:solidFill>
              </a:rPr>
              <a:t>B. The delta matching system</a:t>
            </a:r>
            <a:endParaRPr lang="en-US" sz="2800" b="1" dirty="0">
              <a:solidFill>
                <a:srgbClr val="FFC000"/>
              </a:solidFill>
            </a:endParaRPr>
          </a:p>
          <a:p>
            <a:r>
              <a:rPr lang="en-US" i="1" dirty="0"/>
              <a:t>C. The omega matching system</a:t>
            </a:r>
            <a:endParaRPr lang="en-US" dirty="0"/>
          </a:p>
          <a:p>
            <a:r>
              <a:rPr lang="en-US" i="1" dirty="0"/>
              <a:t>D. The stub matching system</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138</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4918" y="4557712"/>
            <a:ext cx="2959082" cy="2300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843452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0574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E9E02    What </a:t>
            </a:r>
            <a:r>
              <a:rPr lang="en-US" dirty="0">
                <a:latin typeface="Arial Black" panose="020B0A04020102020204" pitchFamily="34" charset="0"/>
              </a:rPr>
              <a:t>is the name of an antenna matching system that matches an unbalanced feed line to an antenna by feeding the driven element both at the center of the element and at a fraction of a wavelength to one side of center?</a:t>
            </a:r>
          </a:p>
        </p:txBody>
      </p:sp>
      <p:sp>
        <p:nvSpPr>
          <p:cNvPr id="3" name="Subtitle 2"/>
          <p:cNvSpPr>
            <a:spLocks noGrp="1"/>
          </p:cNvSpPr>
          <p:nvPr>
            <p:ph type="subTitle" idx="1"/>
          </p:nvPr>
        </p:nvSpPr>
        <p:spPr>
          <a:xfrm>
            <a:off x="1371600" y="2895600"/>
            <a:ext cx="6400800" cy="3276600"/>
          </a:xfrm>
        </p:spPr>
        <p:txBody>
          <a:bodyPr/>
          <a:lstStyle/>
          <a:p>
            <a:endParaRPr lang="en-US" i="1" dirty="0" smtClean="0"/>
          </a:p>
          <a:p>
            <a:r>
              <a:rPr lang="en-US" i="1" dirty="0" smtClean="0"/>
              <a:t>A</a:t>
            </a:r>
            <a:r>
              <a:rPr lang="en-US" i="1" dirty="0"/>
              <a:t>. The gamma match</a:t>
            </a:r>
            <a:endParaRPr lang="en-US" dirty="0"/>
          </a:p>
          <a:p>
            <a:r>
              <a:rPr lang="en-US" i="1" dirty="0"/>
              <a:t>B. The delta match</a:t>
            </a:r>
            <a:endParaRPr lang="en-US" dirty="0"/>
          </a:p>
          <a:p>
            <a:r>
              <a:rPr lang="en-US" i="1" dirty="0"/>
              <a:t>C. The epsilon match</a:t>
            </a:r>
            <a:endParaRPr lang="en-US" dirty="0"/>
          </a:p>
          <a:p>
            <a:r>
              <a:rPr lang="en-US" i="1" dirty="0"/>
              <a:t>D. The stub match</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139</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276533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E9A06    How </a:t>
            </a:r>
            <a:r>
              <a:rPr lang="en-US" dirty="0">
                <a:latin typeface="Arial Black" panose="020B0A04020102020204" pitchFamily="34" charset="0"/>
              </a:rPr>
              <a:t>does the </a:t>
            </a:r>
            <a:r>
              <a:rPr lang="en-US" dirty="0" err="1">
                <a:latin typeface="Arial Black" panose="020B0A04020102020204" pitchFamily="34" charset="0"/>
              </a:rPr>
              <a:t>beamwidth</a:t>
            </a:r>
            <a:r>
              <a:rPr lang="en-US" dirty="0">
                <a:latin typeface="Arial Black" panose="020B0A04020102020204" pitchFamily="34" charset="0"/>
              </a:rPr>
              <a:t> of an antenna vary as the gain is increased?</a:t>
            </a:r>
          </a:p>
        </p:txBody>
      </p:sp>
      <p:sp>
        <p:nvSpPr>
          <p:cNvPr id="3" name="Subtitle 2"/>
          <p:cNvSpPr>
            <a:spLocks noGrp="1"/>
          </p:cNvSpPr>
          <p:nvPr>
            <p:ph type="subTitle" idx="1"/>
          </p:nvPr>
        </p:nvSpPr>
        <p:spPr/>
        <p:txBody>
          <a:bodyPr/>
          <a:lstStyle/>
          <a:p>
            <a:r>
              <a:rPr lang="en-US" i="1" dirty="0"/>
              <a:t>A. It increases geometrically</a:t>
            </a:r>
            <a:endParaRPr lang="en-US" dirty="0"/>
          </a:p>
          <a:p>
            <a:r>
              <a:rPr lang="en-US" i="1" dirty="0"/>
              <a:t>B. It increases arithmetically</a:t>
            </a:r>
            <a:endParaRPr lang="en-US" dirty="0"/>
          </a:p>
          <a:p>
            <a:r>
              <a:rPr lang="en-US" i="1" dirty="0"/>
              <a:t>C. It is essentially unaffected</a:t>
            </a:r>
            <a:endParaRPr lang="en-US" dirty="0"/>
          </a:p>
          <a:p>
            <a:r>
              <a:rPr lang="en-US" sz="2800" b="1" i="1" dirty="0">
                <a:solidFill>
                  <a:srgbClr val="FFC000"/>
                </a:solidFill>
              </a:rPr>
              <a:t>D. It decreases</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14</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24644669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0574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E9E02    What is the name of an antenna matching system that matches an unbalanced feed line to an antenna by feeding the driven element both at the center of the element and at a fraction of a wavelength to one side of center?</a:t>
            </a:r>
            <a:endParaRPr lang="en-US" dirty="0"/>
          </a:p>
        </p:txBody>
      </p:sp>
      <p:sp>
        <p:nvSpPr>
          <p:cNvPr id="3" name="Subtitle 2"/>
          <p:cNvSpPr>
            <a:spLocks noGrp="1"/>
          </p:cNvSpPr>
          <p:nvPr>
            <p:ph type="subTitle" idx="1"/>
          </p:nvPr>
        </p:nvSpPr>
        <p:spPr>
          <a:xfrm>
            <a:off x="1371600" y="3200400"/>
            <a:ext cx="6400800" cy="3276600"/>
          </a:xfrm>
        </p:spPr>
        <p:txBody>
          <a:bodyPr/>
          <a:lstStyle/>
          <a:p>
            <a:r>
              <a:rPr lang="en-US" sz="2800" b="1" i="1" dirty="0" smtClean="0">
                <a:solidFill>
                  <a:srgbClr val="FFC000"/>
                </a:solidFill>
              </a:rPr>
              <a:t>A</a:t>
            </a:r>
            <a:r>
              <a:rPr lang="en-US" sz="2800" b="1" i="1" dirty="0">
                <a:solidFill>
                  <a:srgbClr val="FFC000"/>
                </a:solidFill>
              </a:rPr>
              <a:t>. The gamma match</a:t>
            </a:r>
            <a:endParaRPr lang="en-US" sz="2800" b="1" dirty="0">
              <a:solidFill>
                <a:srgbClr val="FFC000"/>
              </a:solidFill>
            </a:endParaRPr>
          </a:p>
          <a:p>
            <a:r>
              <a:rPr lang="en-US" i="1" dirty="0"/>
              <a:t>B. The delta match</a:t>
            </a:r>
            <a:endParaRPr lang="en-US" dirty="0"/>
          </a:p>
          <a:p>
            <a:r>
              <a:rPr lang="en-US" i="1" dirty="0"/>
              <a:t>C. The epsilon match</a:t>
            </a:r>
            <a:endParaRPr lang="en-US" dirty="0"/>
          </a:p>
          <a:p>
            <a:r>
              <a:rPr lang="en-US" i="1" dirty="0"/>
              <a:t>D. The stub match</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140</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953000"/>
            <a:ext cx="5679141" cy="2175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090176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7526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E9E03    What </a:t>
            </a:r>
            <a:r>
              <a:rPr lang="en-US" dirty="0">
                <a:latin typeface="Arial Black" panose="020B0A04020102020204" pitchFamily="34" charset="0"/>
              </a:rPr>
              <a:t>is the name of the matching system that uses a section of transmission line connected in parallel with the feed line at or near the feed point?</a:t>
            </a:r>
          </a:p>
        </p:txBody>
      </p:sp>
      <p:sp>
        <p:nvSpPr>
          <p:cNvPr id="3" name="Subtitle 2"/>
          <p:cNvSpPr>
            <a:spLocks noGrp="1"/>
          </p:cNvSpPr>
          <p:nvPr>
            <p:ph type="subTitle" idx="1"/>
          </p:nvPr>
        </p:nvSpPr>
        <p:spPr/>
        <p:txBody>
          <a:bodyPr/>
          <a:lstStyle/>
          <a:p>
            <a:endParaRPr lang="en-US" i="1" dirty="0" smtClean="0"/>
          </a:p>
          <a:p>
            <a:r>
              <a:rPr lang="en-US" i="1" dirty="0" smtClean="0"/>
              <a:t>A</a:t>
            </a:r>
            <a:r>
              <a:rPr lang="en-US" i="1" dirty="0"/>
              <a:t>. The gamma match</a:t>
            </a:r>
            <a:endParaRPr lang="en-US" dirty="0"/>
          </a:p>
          <a:p>
            <a:r>
              <a:rPr lang="en-US" i="1" dirty="0"/>
              <a:t>B. The delta match</a:t>
            </a:r>
            <a:endParaRPr lang="en-US" dirty="0"/>
          </a:p>
          <a:p>
            <a:r>
              <a:rPr lang="en-US" i="1" dirty="0"/>
              <a:t>C. The omega match</a:t>
            </a:r>
            <a:endParaRPr lang="en-US" dirty="0"/>
          </a:p>
          <a:p>
            <a:r>
              <a:rPr lang="en-US" i="1" dirty="0"/>
              <a:t>D. The stub match</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141</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76483048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7526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E9E03    What is the name of the matching system that uses a section of transmission line connected in parallel with the feed line at or near the feed point?</a:t>
            </a:r>
            <a:endParaRPr lang="en-US" dirty="0"/>
          </a:p>
        </p:txBody>
      </p:sp>
      <p:sp>
        <p:nvSpPr>
          <p:cNvPr id="3" name="Subtitle 2"/>
          <p:cNvSpPr>
            <a:spLocks noGrp="1"/>
          </p:cNvSpPr>
          <p:nvPr>
            <p:ph type="subTitle" idx="1"/>
          </p:nvPr>
        </p:nvSpPr>
        <p:spPr/>
        <p:txBody>
          <a:bodyPr/>
          <a:lstStyle/>
          <a:p>
            <a:endParaRPr lang="en-US" i="1" dirty="0" smtClean="0"/>
          </a:p>
          <a:p>
            <a:r>
              <a:rPr lang="en-US" i="1" dirty="0" smtClean="0"/>
              <a:t>A</a:t>
            </a:r>
            <a:r>
              <a:rPr lang="en-US" i="1" dirty="0"/>
              <a:t>. The gamma match</a:t>
            </a:r>
            <a:endParaRPr lang="en-US" dirty="0"/>
          </a:p>
          <a:p>
            <a:r>
              <a:rPr lang="en-US" i="1" dirty="0"/>
              <a:t>B. The delta match</a:t>
            </a:r>
            <a:endParaRPr lang="en-US" dirty="0"/>
          </a:p>
          <a:p>
            <a:r>
              <a:rPr lang="en-US" i="1" dirty="0"/>
              <a:t>C. The omega match</a:t>
            </a:r>
            <a:endParaRPr lang="en-US" dirty="0"/>
          </a:p>
          <a:p>
            <a:r>
              <a:rPr lang="en-US" sz="2800" b="1" i="1" dirty="0">
                <a:solidFill>
                  <a:srgbClr val="FFC000"/>
                </a:solidFill>
              </a:rPr>
              <a:t>D. The stub match</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142</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796146"/>
            <a:ext cx="2590800" cy="4024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852773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E9E04    What </a:t>
            </a:r>
            <a:r>
              <a:rPr lang="en-US" dirty="0">
                <a:latin typeface="Arial Black" panose="020B0A04020102020204" pitchFamily="34" charset="0"/>
              </a:rPr>
              <a:t>is the purpose of the series capacitor in a gamma-type antenna matching network?</a:t>
            </a:r>
          </a:p>
        </p:txBody>
      </p:sp>
      <p:sp>
        <p:nvSpPr>
          <p:cNvPr id="3" name="Subtitle 2"/>
          <p:cNvSpPr>
            <a:spLocks noGrp="1"/>
          </p:cNvSpPr>
          <p:nvPr>
            <p:ph type="subTitle" idx="1"/>
          </p:nvPr>
        </p:nvSpPr>
        <p:spPr/>
        <p:txBody>
          <a:bodyPr/>
          <a:lstStyle/>
          <a:p>
            <a:r>
              <a:rPr lang="en-US" i="1" dirty="0"/>
              <a:t>A. To provide DC isolation between the feed line and the antenna</a:t>
            </a:r>
            <a:endParaRPr lang="en-US" dirty="0"/>
          </a:p>
          <a:p>
            <a:r>
              <a:rPr lang="en-US" i="1" dirty="0"/>
              <a:t>B. To cancel the inductive reactance of the matching network</a:t>
            </a:r>
            <a:endParaRPr lang="en-US" dirty="0"/>
          </a:p>
          <a:p>
            <a:r>
              <a:rPr lang="en-US" i="1" dirty="0"/>
              <a:t>C. To provide a rejection notch </a:t>
            </a:r>
            <a:r>
              <a:rPr lang="en-US" i="1" dirty="0" smtClean="0"/>
              <a:t>that prevents </a:t>
            </a:r>
            <a:r>
              <a:rPr lang="en-US" i="1" dirty="0"/>
              <a:t>the radiation of harmonics</a:t>
            </a:r>
            <a:endParaRPr lang="en-US" dirty="0"/>
          </a:p>
          <a:p>
            <a:r>
              <a:rPr lang="en-US" i="1" dirty="0"/>
              <a:t>D. To transform the antenna impedance to a higher value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143</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15209005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E9E04    What is the purpose of the series capacitor in a gamma-type antenna matching network?</a:t>
            </a:r>
            <a:endParaRPr lang="en-US" dirty="0"/>
          </a:p>
        </p:txBody>
      </p:sp>
      <p:sp>
        <p:nvSpPr>
          <p:cNvPr id="3" name="Subtitle 2"/>
          <p:cNvSpPr>
            <a:spLocks noGrp="1"/>
          </p:cNvSpPr>
          <p:nvPr>
            <p:ph type="subTitle" idx="1"/>
          </p:nvPr>
        </p:nvSpPr>
        <p:spPr/>
        <p:txBody>
          <a:bodyPr/>
          <a:lstStyle/>
          <a:p>
            <a:r>
              <a:rPr lang="en-US" i="1" dirty="0"/>
              <a:t>A. To provide DC isolation between the feed line and the antenna</a:t>
            </a:r>
            <a:endParaRPr lang="en-US" dirty="0"/>
          </a:p>
          <a:p>
            <a:r>
              <a:rPr lang="en-US" sz="2800" b="1" i="1" dirty="0">
                <a:solidFill>
                  <a:srgbClr val="FFC000"/>
                </a:solidFill>
              </a:rPr>
              <a:t>B. To cancel the inductive reactance of the matching network</a:t>
            </a:r>
            <a:endParaRPr lang="en-US" sz="2800" b="1" dirty="0">
              <a:solidFill>
                <a:srgbClr val="FFC000"/>
              </a:solidFill>
            </a:endParaRPr>
          </a:p>
          <a:p>
            <a:r>
              <a:rPr lang="en-US" i="1" dirty="0"/>
              <a:t>C. To provide a rejection notch </a:t>
            </a:r>
            <a:r>
              <a:rPr lang="en-US" i="1" dirty="0" smtClean="0"/>
              <a:t>that prevents </a:t>
            </a:r>
            <a:r>
              <a:rPr lang="en-US" i="1" dirty="0"/>
              <a:t>the radiation of harmonics</a:t>
            </a:r>
            <a:endParaRPr lang="en-US" dirty="0"/>
          </a:p>
          <a:p>
            <a:r>
              <a:rPr lang="en-US" i="1" dirty="0"/>
              <a:t>D. To transform the antenna impedance to a higher value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144</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38715423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458200" cy="17526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E9E05  </a:t>
            </a:r>
            <a:r>
              <a:rPr lang="en-US" dirty="0" smtClean="0">
                <a:latin typeface="Arial Black" panose="020B0A04020102020204" pitchFamily="34" charset="0"/>
              </a:rPr>
              <a:t>  How </a:t>
            </a:r>
            <a:r>
              <a:rPr lang="en-US" dirty="0">
                <a:latin typeface="Arial Black" panose="020B0A04020102020204" pitchFamily="34" charset="0"/>
              </a:rPr>
              <a:t>must the driven element in a 3-element Yagi be tuned to use a hairpin matching system?</a:t>
            </a:r>
          </a:p>
        </p:txBody>
      </p:sp>
      <p:sp>
        <p:nvSpPr>
          <p:cNvPr id="3" name="Subtitle 2"/>
          <p:cNvSpPr>
            <a:spLocks noGrp="1"/>
          </p:cNvSpPr>
          <p:nvPr>
            <p:ph type="subTitle" idx="1"/>
          </p:nvPr>
        </p:nvSpPr>
        <p:spPr>
          <a:xfrm>
            <a:off x="457200" y="2057400"/>
            <a:ext cx="8153400" cy="4114800"/>
          </a:xfrm>
        </p:spPr>
        <p:txBody>
          <a:bodyPr>
            <a:normAutofit/>
          </a:bodyPr>
          <a:lstStyle/>
          <a:p>
            <a:r>
              <a:rPr lang="en-US" i="1" dirty="0"/>
              <a:t>A. The driven element reactance must be capacitive</a:t>
            </a:r>
            <a:endParaRPr lang="en-US" dirty="0"/>
          </a:p>
          <a:p>
            <a:r>
              <a:rPr lang="en-US" i="1" dirty="0"/>
              <a:t>B. The driven element reactance must be inductive</a:t>
            </a:r>
            <a:endParaRPr lang="en-US" dirty="0"/>
          </a:p>
          <a:p>
            <a:r>
              <a:rPr lang="en-US" i="1" dirty="0"/>
              <a:t>C. The driven element resonance must be lower than the operating frequency</a:t>
            </a:r>
            <a:endParaRPr lang="en-US" dirty="0"/>
          </a:p>
          <a:p>
            <a:r>
              <a:rPr lang="en-US" i="1" dirty="0"/>
              <a:t>D. The driven element radiation resistance must be higher than the characteristic impedance of the transmission line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145</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49195891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458200" cy="17526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E9E05    How must the driven element in a 3-element Yagi be tuned to use a hairpin matching system?</a:t>
            </a:r>
            <a:endParaRPr lang="en-US" dirty="0"/>
          </a:p>
        </p:txBody>
      </p:sp>
      <p:sp>
        <p:nvSpPr>
          <p:cNvPr id="3" name="Subtitle 2"/>
          <p:cNvSpPr>
            <a:spLocks noGrp="1"/>
          </p:cNvSpPr>
          <p:nvPr>
            <p:ph type="subTitle" idx="1"/>
          </p:nvPr>
        </p:nvSpPr>
        <p:spPr>
          <a:xfrm>
            <a:off x="457200" y="2057400"/>
            <a:ext cx="8153400" cy="4114800"/>
          </a:xfrm>
        </p:spPr>
        <p:txBody>
          <a:bodyPr>
            <a:normAutofit/>
          </a:bodyPr>
          <a:lstStyle/>
          <a:p>
            <a:r>
              <a:rPr lang="en-US" b="1" i="1" dirty="0">
                <a:solidFill>
                  <a:srgbClr val="FFC000"/>
                </a:solidFill>
              </a:rPr>
              <a:t>A. The driven element reactance must be capacitive</a:t>
            </a:r>
            <a:endParaRPr lang="en-US" b="1" dirty="0">
              <a:solidFill>
                <a:srgbClr val="FFC000"/>
              </a:solidFill>
            </a:endParaRPr>
          </a:p>
          <a:p>
            <a:r>
              <a:rPr lang="en-US" i="1" dirty="0"/>
              <a:t>B. The driven element reactance must be inductive</a:t>
            </a:r>
            <a:endParaRPr lang="en-US" dirty="0"/>
          </a:p>
          <a:p>
            <a:r>
              <a:rPr lang="en-US" i="1" dirty="0"/>
              <a:t>C. The driven element resonance must be lower than the operating frequency</a:t>
            </a:r>
            <a:endParaRPr lang="en-US" dirty="0"/>
          </a:p>
          <a:p>
            <a:r>
              <a:rPr lang="en-US" i="1" dirty="0"/>
              <a:t>D. The driven element radiation resistance must be higher than the characteristic impedance of the transmission line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146</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629150"/>
            <a:ext cx="2971800"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853466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828800"/>
          </a:xfrm>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E9E06     What </a:t>
            </a:r>
            <a:r>
              <a:rPr lang="en-US" dirty="0">
                <a:latin typeface="Arial Black" panose="020B0A04020102020204" pitchFamily="34" charset="0"/>
              </a:rPr>
              <a:t>is the equivalent lumped-constant network for a hairpin matching system of a</a:t>
            </a:r>
            <a:br>
              <a:rPr lang="en-US" dirty="0">
                <a:latin typeface="Arial Black" panose="020B0A04020102020204" pitchFamily="34" charset="0"/>
              </a:rPr>
            </a:br>
            <a:r>
              <a:rPr lang="en-US" dirty="0">
                <a:latin typeface="Arial Black" panose="020B0A04020102020204" pitchFamily="34" charset="0"/>
              </a:rPr>
              <a:t>3-element Yagi?</a:t>
            </a:r>
          </a:p>
        </p:txBody>
      </p:sp>
      <p:sp>
        <p:nvSpPr>
          <p:cNvPr id="3" name="Subtitle 2"/>
          <p:cNvSpPr>
            <a:spLocks noGrp="1"/>
          </p:cNvSpPr>
          <p:nvPr>
            <p:ph type="subTitle" idx="1"/>
          </p:nvPr>
        </p:nvSpPr>
        <p:spPr/>
        <p:txBody>
          <a:bodyPr/>
          <a:lstStyle/>
          <a:p>
            <a:r>
              <a:rPr lang="en-US" i="1" dirty="0"/>
              <a:t>A. Pi-network</a:t>
            </a:r>
          </a:p>
          <a:p>
            <a:r>
              <a:rPr lang="en-US" i="1" dirty="0"/>
              <a:t>B. Pi-L-network</a:t>
            </a:r>
          </a:p>
          <a:p>
            <a:r>
              <a:rPr lang="en-US" i="1" dirty="0"/>
              <a:t>C. A shunt inductor</a:t>
            </a:r>
          </a:p>
          <a:p>
            <a:r>
              <a:rPr lang="en-US" i="1" dirty="0"/>
              <a:t>D. A series capacitor</a:t>
            </a:r>
          </a:p>
        </p:txBody>
      </p:sp>
      <p:sp>
        <p:nvSpPr>
          <p:cNvPr id="4" name="Slide Number Placeholder 3"/>
          <p:cNvSpPr>
            <a:spLocks noGrp="1"/>
          </p:cNvSpPr>
          <p:nvPr>
            <p:ph type="sldNum" sz="quarter" idx="12"/>
          </p:nvPr>
        </p:nvSpPr>
        <p:spPr/>
        <p:txBody>
          <a:bodyPr/>
          <a:lstStyle/>
          <a:p>
            <a:fld id="{5A2483EB-AB9C-40AC-9AA1-C2AD9590A9DB}" type="slidenum">
              <a:rPr lang="en-US" smtClean="0"/>
              <a:t>147</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105668550"/>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828800"/>
          </a:xfrm>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E9E06     What </a:t>
            </a:r>
            <a:r>
              <a:rPr lang="en-US" dirty="0">
                <a:latin typeface="Arial Black" panose="020B0A04020102020204" pitchFamily="34" charset="0"/>
              </a:rPr>
              <a:t>is the equivalent lumped-constant network for a hairpin matching system of a</a:t>
            </a:r>
            <a:br>
              <a:rPr lang="en-US" dirty="0">
                <a:latin typeface="Arial Black" panose="020B0A04020102020204" pitchFamily="34" charset="0"/>
              </a:rPr>
            </a:br>
            <a:r>
              <a:rPr lang="en-US" dirty="0">
                <a:latin typeface="Arial Black" panose="020B0A04020102020204" pitchFamily="34" charset="0"/>
              </a:rPr>
              <a:t>3-element Yagi?</a:t>
            </a:r>
          </a:p>
        </p:txBody>
      </p:sp>
      <p:sp>
        <p:nvSpPr>
          <p:cNvPr id="3" name="Subtitle 2"/>
          <p:cNvSpPr>
            <a:spLocks noGrp="1"/>
          </p:cNvSpPr>
          <p:nvPr>
            <p:ph type="subTitle" idx="1"/>
          </p:nvPr>
        </p:nvSpPr>
        <p:spPr/>
        <p:txBody>
          <a:bodyPr/>
          <a:lstStyle/>
          <a:p>
            <a:r>
              <a:rPr lang="en-US" i="1" dirty="0"/>
              <a:t>A. Pi-network</a:t>
            </a:r>
          </a:p>
          <a:p>
            <a:r>
              <a:rPr lang="en-US" i="1" dirty="0"/>
              <a:t>B. Pi-L-network</a:t>
            </a:r>
          </a:p>
          <a:p>
            <a:r>
              <a:rPr lang="en-US" sz="2800" b="1" i="1" dirty="0">
                <a:solidFill>
                  <a:srgbClr val="FFC000"/>
                </a:solidFill>
              </a:rPr>
              <a:t>C. A shunt inductor</a:t>
            </a:r>
          </a:p>
          <a:p>
            <a:r>
              <a:rPr lang="en-US" i="1" dirty="0"/>
              <a:t>D. A series capacitor</a:t>
            </a:r>
          </a:p>
        </p:txBody>
      </p:sp>
      <p:sp>
        <p:nvSpPr>
          <p:cNvPr id="4" name="Slide Number Placeholder 3"/>
          <p:cNvSpPr>
            <a:spLocks noGrp="1"/>
          </p:cNvSpPr>
          <p:nvPr>
            <p:ph type="sldNum" sz="quarter" idx="12"/>
          </p:nvPr>
        </p:nvSpPr>
        <p:spPr/>
        <p:txBody>
          <a:bodyPr/>
          <a:lstStyle/>
          <a:p>
            <a:fld id="{5A2483EB-AB9C-40AC-9AA1-C2AD9590A9DB}" type="slidenum">
              <a:rPr lang="en-US" smtClean="0"/>
              <a:t>148</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1124356460"/>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E9E07    What </a:t>
            </a:r>
            <a:r>
              <a:rPr lang="en-US" dirty="0">
                <a:latin typeface="Arial Black" panose="020B0A04020102020204" pitchFamily="34" charset="0"/>
              </a:rPr>
              <a:t>term best describes the interactions at the load end of a mismatched transmission line?</a:t>
            </a:r>
          </a:p>
        </p:txBody>
      </p:sp>
      <p:sp>
        <p:nvSpPr>
          <p:cNvPr id="3" name="Subtitle 2"/>
          <p:cNvSpPr>
            <a:spLocks noGrp="1"/>
          </p:cNvSpPr>
          <p:nvPr>
            <p:ph type="subTitle" idx="1"/>
          </p:nvPr>
        </p:nvSpPr>
        <p:spPr/>
        <p:txBody>
          <a:bodyPr/>
          <a:lstStyle/>
          <a:p>
            <a:r>
              <a:rPr lang="en-US" i="1" dirty="0"/>
              <a:t>A. Characteristic impedance</a:t>
            </a:r>
            <a:endParaRPr lang="en-US" dirty="0"/>
          </a:p>
          <a:p>
            <a:r>
              <a:rPr lang="en-US" i="1" dirty="0"/>
              <a:t>B. Reflection coefficient</a:t>
            </a:r>
            <a:endParaRPr lang="en-US" dirty="0"/>
          </a:p>
          <a:p>
            <a:r>
              <a:rPr lang="en-US" i="1" dirty="0"/>
              <a:t>C. Velocity factor</a:t>
            </a:r>
            <a:endParaRPr lang="en-US" dirty="0"/>
          </a:p>
          <a:p>
            <a:r>
              <a:rPr lang="en-US" i="1" dirty="0"/>
              <a:t>D. Dielectric constant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149</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419048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E9A07    What </a:t>
            </a:r>
            <a:r>
              <a:rPr lang="en-US" dirty="0">
                <a:latin typeface="Arial Black" panose="020B0A04020102020204" pitchFamily="34" charset="0"/>
              </a:rPr>
              <a:t>is meant by antenna gain?</a:t>
            </a:r>
          </a:p>
        </p:txBody>
      </p:sp>
      <p:sp>
        <p:nvSpPr>
          <p:cNvPr id="3" name="Subtitle 2"/>
          <p:cNvSpPr>
            <a:spLocks noGrp="1"/>
          </p:cNvSpPr>
          <p:nvPr>
            <p:ph type="subTitle" idx="1"/>
          </p:nvPr>
        </p:nvSpPr>
        <p:spPr>
          <a:xfrm>
            <a:off x="533400" y="1752600"/>
            <a:ext cx="8001000" cy="4419600"/>
          </a:xfrm>
        </p:spPr>
        <p:txBody>
          <a:bodyPr>
            <a:normAutofit/>
          </a:bodyPr>
          <a:lstStyle/>
          <a:p>
            <a:r>
              <a:rPr lang="en-US" i="1" dirty="0"/>
              <a:t>A. The ratio </a:t>
            </a:r>
            <a:r>
              <a:rPr lang="en-US" i="1" dirty="0" smtClean="0"/>
              <a:t>of </a:t>
            </a:r>
            <a:r>
              <a:rPr lang="en-US" i="1" dirty="0"/>
              <a:t>the radiated signal strength of an antenna in the direction of maximum radiation to that of a reference antenna</a:t>
            </a:r>
            <a:endParaRPr lang="en-US" dirty="0"/>
          </a:p>
          <a:p>
            <a:r>
              <a:rPr lang="en-US" i="1" dirty="0"/>
              <a:t>B. The ratio of the signal in the forward direction to that in the opposite direction</a:t>
            </a:r>
            <a:endParaRPr lang="en-US" dirty="0"/>
          </a:p>
          <a:p>
            <a:r>
              <a:rPr lang="en-US" i="1" dirty="0"/>
              <a:t>C. The ratio of the amount of power radiated by an antenna compared to the transmitter output power</a:t>
            </a:r>
            <a:endParaRPr lang="en-US" dirty="0"/>
          </a:p>
          <a:p>
            <a:r>
              <a:rPr lang="en-US" i="1" dirty="0"/>
              <a:t>D. The final amplifier gain minus the </a:t>
            </a:r>
            <a:r>
              <a:rPr lang="en-US" i="1" dirty="0" smtClean="0"/>
              <a:t>transmission line losses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1505805866"/>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E9E07    What term best describes the interactions at the load end of a mismatched transmission line?</a:t>
            </a:r>
            <a:endParaRPr lang="en-US" dirty="0"/>
          </a:p>
        </p:txBody>
      </p:sp>
      <p:sp>
        <p:nvSpPr>
          <p:cNvPr id="3" name="Subtitle 2"/>
          <p:cNvSpPr>
            <a:spLocks noGrp="1"/>
          </p:cNvSpPr>
          <p:nvPr>
            <p:ph type="subTitle" idx="1"/>
          </p:nvPr>
        </p:nvSpPr>
        <p:spPr/>
        <p:txBody>
          <a:bodyPr/>
          <a:lstStyle/>
          <a:p>
            <a:r>
              <a:rPr lang="en-US" i="1" dirty="0"/>
              <a:t>A. Characteristic impedance</a:t>
            </a:r>
            <a:endParaRPr lang="en-US" dirty="0"/>
          </a:p>
          <a:p>
            <a:r>
              <a:rPr lang="en-US" sz="2800" b="1" i="1" dirty="0">
                <a:solidFill>
                  <a:srgbClr val="FFC000"/>
                </a:solidFill>
              </a:rPr>
              <a:t>B. Reflection coefficient</a:t>
            </a:r>
            <a:endParaRPr lang="en-US" sz="2800" b="1" dirty="0">
              <a:solidFill>
                <a:srgbClr val="FFC000"/>
              </a:solidFill>
            </a:endParaRPr>
          </a:p>
          <a:p>
            <a:r>
              <a:rPr lang="en-US" i="1" dirty="0"/>
              <a:t>C. Velocity factor</a:t>
            </a:r>
            <a:endParaRPr lang="en-US" dirty="0"/>
          </a:p>
          <a:p>
            <a:r>
              <a:rPr lang="en-US" i="1" dirty="0"/>
              <a:t>D. Dielectric constant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150</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4086459996"/>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8077200" cy="1828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E9E08  </a:t>
            </a:r>
            <a:r>
              <a:rPr lang="en-US" dirty="0" smtClean="0">
                <a:latin typeface="Arial Black" panose="020B0A04020102020204" pitchFamily="34" charset="0"/>
              </a:rPr>
              <a:t>  Which </a:t>
            </a:r>
            <a:r>
              <a:rPr lang="en-US" dirty="0">
                <a:latin typeface="Arial Black" panose="020B0A04020102020204" pitchFamily="34" charset="0"/>
              </a:rPr>
              <a:t>of the following measurements is characteristic of a mismatched transmission line?</a:t>
            </a:r>
          </a:p>
        </p:txBody>
      </p:sp>
      <p:sp>
        <p:nvSpPr>
          <p:cNvPr id="3" name="Subtitle 2"/>
          <p:cNvSpPr>
            <a:spLocks noGrp="1"/>
          </p:cNvSpPr>
          <p:nvPr>
            <p:ph type="subTitle" idx="1"/>
          </p:nvPr>
        </p:nvSpPr>
        <p:spPr/>
        <p:txBody>
          <a:bodyPr/>
          <a:lstStyle/>
          <a:p>
            <a:r>
              <a:rPr lang="en-US" i="1" dirty="0"/>
              <a:t>A. An SWR less than 1:1</a:t>
            </a:r>
            <a:endParaRPr lang="en-US" dirty="0"/>
          </a:p>
          <a:p>
            <a:r>
              <a:rPr lang="en-US" i="1" dirty="0"/>
              <a:t>B. A reflection coefficient greater than 1</a:t>
            </a:r>
            <a:endParaRPr lang="en-US" dirty="0"/>
          </a:p>
          <a:p>
            <a:r>
              <a:rPr lang="en-US" i="1" dirty="0"/>
              <a:t>C. A dielectric constant greater than 1</a:t>
            </a:r>
            <a:endParaRPr lang="en-US" dirty="0"/>
          </a:p>
          <a:p>
            <a:r>
              <a:rPr lang="en-US" i="1" dirty="0"/>
              <a:t>D. An SWR greater than 1:1</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151</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105760012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8077200" cy="1828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E9E08    Which of the following measurements is characteristic of a mismatched transmission line?</a:t>
            </a:r>
            <a:endParaRPr lang="en-US" dirty="0"/>
          </a:p>
        </p:txBody>
      </p:sp>
      <p:sp>
        <p:nvSpPr>
          <p:cNvPr id="3" name="Subtitle 2"/>
          <p:cNvSpPr>
            <a:spLocks noGrp="1"/>
          </p:cNvSpPr>
          <p:nvPr>
            <p:ph type="subTitle" idx="1"/>
          </p:nvPr>
        </p:nvSpPr>
        <p:spPr/>
        <p:txBody>
          <a:bodyPr/>
          <a:lstStyle/>
          <a:p>
            <a:r>
              <a:rPr lang="en-US" i="1" dirty="0"/>
              <a:t>A. An SWR less than 1:1</a:t>
            </a:r>
            <a:endParaRPr lang="en-US" dirty="0"/>
          </a:p>
          <a:p>
            <a:r>
              <a:rPr lang="en-US" i="1" dirty="0"/>
              <a:t>B. A reflection coefficient greater than 1</a:t>
            </a:r>
            <a:endParaRPr lang="en-US" dirty="0"/>
          </a:p>
          <a:p>
            <a:r>
              <a:rPr lang="en-US" i="1" dirty="0"/>
              <a:t>C. A dielectric constant greater than 1</a:t>
            </a:r>
            <a:endParaRPr lang="en-US" dirty="0"/>
          </a:p>
          <a:p>
            <a:r>
              <a:rPr lang="en-US" sz="2800" b="1" i="1" dirty="0">
                <a:solidFill>
                  <a:srgbClr val="FFC000"/>
                </a:solidFill>
              </a:rPr>
              <a:t>D. An SWR greater than 1:1</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152</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1530502422"/>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209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E9E09    Which </a:t>
            </a:r>
            <a:r>
              <a:rPr lang="en-US" dirty="0">
                <a:latin typeface="Arial Black" panose="020B0A04020102020204" pitchFamily="34" charset="0"/>
              </a:rPr>
              <a:t>of these matching systems is an effective method of connecting a </a:t>
            </a:r>
            <a:r>
              <a:rPr lang="en-US" dirty="0" smtClean="0">
                <a:latin typeface="Arial Black" panose="020B0A04020102020204" pitchFamily="34" charset="0"/>
              </a:rPr>
              <a:t>50 ohm </a:t>
            </a:r>
            <a:r>
              <a:rPr lang="en-US" dirty="0">
                <a:latin typeface="Arial Black" panose="020B0A04020102020204" pitchFamily="34" charset="0"/>
              </a:rPr>
              <a:t>coaxial cable feed line to a grounded tower so it can be used as a vertical antenna?</a:t>
            </a:r>
          </a:p>
        </p:txBody>
      </p:sp>
      <p:sp>
        <p:nvSpPr>
          <p:cNvPr id="3" name="Subtitle 2"/>
          <p:cNvSpPr>
            <a:spLocks noGrp="1"/>
          </p:cNvSpPr>
          <p:nvPr>
            <p:ph type="subTitle" idx="1"/>
          </p:nvPr>
        </p:nvSpPr>
        <p:spPr/>
        <p:txBody>
          <a:bodyPr/>
          <a:lstStyle/>
          <a:p>
            <a:endParaRPr lang="en-US" i="1" dirty="0" smtClean="0"/>
          </a:p>
          <a:p>
            <a:r>
              <a:rPr lang="en-US" i="1" dirty="0" smtClean="0"/>
              <a:t>A</a:t>
            </a:r>
            <a:r>
              <a:rPr lang="en-US" i="1" dirty="0"/>
              <a:t>. Double-bazooka match </a:t>
            </a:r>
            <a:endParaRPr lang="en-US" dirty="0"/>
          </a:p>
          <a:p>
            <a:r>
              <a:rPr lang="en-US" i="1" dirty="0"/>
              <a:t>B. Hairpin match</a:t>
            </a:r>
            <a:endParaRPr lang="en-US" dirty="0"/>
          </a:p>
          <a:p>
            <a:r>
              <a:rPr lang="en-US" i="1" dirty="0"/>
              <a:t>C. Gamma match</a:t>
            </a:r>
            <a:endParaRPr lang="en-US" dirty="0"/>
          </a:p>
          <a:p>
            <a:r>
              <a:rPr lang="en-US" i="1" dirty="0"/>
              <a:t>D. All of these choices are correct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153</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85930598"/>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209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E9E09    Which of these matching systems is an effective method of connecting a 50 ohm coaxial cable feed line to a grounded tower so it can be used as a vertical antenna?</a:t>
            </a:r>
            <a:endParaRPr lang="en-US" dirty="0"/>
          </a:p>
        </p:txBody>
      </p:sp>
      <p:sp>
        <p:nvSpPr>
          <p:cNvPr id="3" name="Subtitle 2"/>
          <p:cNvSpPr>
            <a:spLocks noGrp="1"/>
          </p:cNvSpPr>
          <p:nvPr>
            <p:ph type="subTitle" idx="1"/>
          </p:nvPr>
        </p:nvSpPr>
        <p:spPr/>
        <p:txBody>
          <a:bodyPr/>
          <a:lstStyle/>
          <a:p>
            <a:endParaRPr lang="en-US" i="1" dirty="0" smtClean="0"/>
          </a:p>
          <a:p>
            <a:r>
              <a:rPr lang="en-US" i="1" dirty="0" smtClean="0"/>
              <a:t>A</a:t>
            </a:r>
            <a:r>
              <a:rPr lang="en-US" i="1" dirty="0"/>
              <a:t>. Double-bazooka match </a:t>
            </a:r>
            <a:endParaRPr lang="en-US" dirty="0"/>
          </a:p>
          <a:p>
            <a:r>
              <a:rPr lang="en-US" i="1" dirty="0"/>
              <a:t>B. Hairpin match</a:t>
            </a:r>
            <a:endParaRPr lang="en-US" dirty="0"/>
          </a:p>
          <a:p>
            <a:r>
              <a:rPr lang="en-US" sz="2800" b="1" i="1" dirty="0">
                <a:solidFill>
                  <a:srgbClr val="FFC000"/>
                </a:solidFill>
              </a:rPr>
              <a:t>C. Gamma match</a:t>
            </a:r>
            <a:endParaRPr lang="en-US" sz="2800" b="1" dirty="0">
              <a:solidFill>
                <a:srgbClr val="FFC000"/>
              </a:solidFill>
            </a:endParaRPr>
          </a:p>
          <a:p>
            <a:r>
              <a:rPr lang="en-US" i="1" dirty="0"/>
              <a:t>D. All of these choices are correct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154</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73849446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382000" cy="20574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E9E10  </a:t>
            </a:r>
            <a:r>
              <a:rPr lang="en-US" dirty="0" smtClean="0">
                <a:latin typeface="Arial Black" panose="020B0A04020102020204" pitchFamily="34" charset="0"/>
              </a:rPr>
              <a:t>  Which </a:t>
            </a:r>
            <a:r>
              <a:rPr lang="en-US" dirty="0">
                <a:latin typeface="Arial Black" panose="020B0A04020102020204" pitchFamily="34" charset="0"/>
              </a:rPr>
              <a:t>of these choices is an effective way to match an antenna with a </a:t>
            </a:r>
            <a:r>
              <a:rPr lang="en-US" dirty="0" smtClean="0">
                <a:latin typeface="Arial Black" panose="020B0A04020102020204" pitchFamily="34" charset="0"/>
              </a:rPr>
              <a:t>100 ohm </a:t>
            </a:r>
            <a:r>
              <a:rPr lang="en-US" dirty="0">
                <a:latin typeface="Arial Black" panose="020B0A04020102020204" pitchFamily="34" charset="0"/>
              </a:rPr>
              <a:t>feed point impedance to a </a:t>
            </a:r>
            <a:r>
              <a:rPr lang="en-US" dirty="0" smtClean="0">
                <a:latin typeface="Arial Black" panose="020B0A04020102020204" pitchFamily="34" charset="0"/>
              </a:rPr>
              <a:t>50 ohm </a:t>
            </a:r>
            <a:r>
              <a:rPr lang="en-US" dirty="0">
                <a:latin typeface="Arial Black" panose="020B0A04020102020204" pitchFamily="34" charset="0"/>
              </a:rPr>
              <a:t>coaxial cable feed line?</a:t>
            </a:r>
          </a:p>
        </p:txBody>
      </p:sp>
      <p:sp>
        <p:nvSpPr>
          <p:cNvPr id="3" name="Subtitle 2"/>
          <p:cNvSpPr>
            <a:spLocks noGrp="1"/>
          </p:cNvSpPr>
          <p:nvPr>
            <p:ph type="subTitle" idx="1"/>
          </p:nvPr>
        </p:nvSpPr>
        <p:spPr>
          <a:xfrm>
            <a:off x="381000" y="2362200"/>
            <a:ext cx="8382000" cy="3810000"/>
          </a:xfrm>
        </p:spPr>
        <p:txBody>
          <a:bodyPr>
            <a:normAutofit fontScale="92500" lnSpcReduction="20000"/>
          </a:bodyPr>
          <a:lstStyle/>
          <a:p>
            <a:r>
              <a:rPr lang="en-US" i="1" dirty="0"/>
              <a:t>A. Connect a 1/4-wavelength open stub of </a:t>
            </a:r>
            <a:r>
              <a:rPr lang="en-US" i="1" dirty="0" smtClean="0"/>
              <a:t>300 ohm </a:t>
            </a:r>
            <a:r>
              <a:rPr lang="en-US" i="1" dirty="0"/>
              <a:t>twin-lead in parallel with the coaxial feed line where it connects to the antenna</a:t>
            </a:r>
            <a:endParaRPr lang="en-US" dirty="0"/>
          </a:p>
          <a:p>
            <a:r>
              <a:rPr lang="en-US" i="1" dirty="0"/>
              <a:t>B. Insert a 1/2 wavelength piece of </a:t>
            </a:r>
            <a:r>
              <a:rPr lang="en-US" i="1" dirty="0" smtClean="0"/>
              <a:t>300 ohm </a:t>
            </a:r>
            <a:r>
              <a:rPr lang="en-US" i="1" dirty="0"/>
              <a:t>twin-lead in series between the antenna terminals and the </a:t>
            </a:r>
            <a:r>
              <a:rPr lang="en-US" i="1" dirty="0" smtClean="0"/>
              <a:t>50 ohm </a:t>
            </a:r>
            <a:r>
              <a:rPr lang="en-US" i="1" dirty="0"/>
              <a:t>feed cable</a:t>
            </a:r>
            <a:endParaRPr lang="en-US" dirty="0"/>
          </a:p>
          <a:p>
            <a:r>
              <a:rPr lang="en-US" i="1" dirty="0"/>
              <a:t>C. Insert a 1/4-wavelength piece of </a:t>
            </a:r>
            <a:r>
              <a:rPr lang="en-US" i="1" dirty="0" smtClean="0"/>
              <a:t>75 ohm </a:t>
            </a:r>
            <a:r>
              <a:rPr lang="en-US" i="1" dirty="0"/>
              <a:t>coaxial cable transmission line in series between the antenna terminals and the </a:t>
            </a:r>
            <a:r>
              <a:rPr lang="en-US" i="1" dirty="0" smtClean="0"/>
              <a:t>50 ohm </a:t>
            </a:r>
            <a:r>
              <a:rPr lang="en-US" i="1" dirty="0"/>
              <a:t>feed cable</a:t>
            </a:r>
            <a:endParaRPr lang="en-US" dirty="0"/>
          </a:p>
          <a:p>
            <a:r>
              <a:rPr lang="en-US" i="1" dirty="0"/>
              <a:t>D. Connect 1/2 wavelength shorted stub of </a:t>
            </a:r>
            <a:r>
              <a:rPr lang="en-US" i="1" dirty="0" smtClean="0"/>
              <a:t>75 ohm </a:t>
            </a:r>
            <a:r>
              <a:rPr lang="en-US" i="1" dirty="0"/>
              <a:t>cable in parallel with the </a:t>
            </a:r>
            <a:r>
              <a:rPr lang="en-US" i="1" dirty="0" smtClean="0"/>
              <a:t>50 ohm </a:t>
            </a:r>
            <a:r>
              <a:rPr lang="en-US" i="1" dirty="0"/>
              <a:t>cable where it attaches to the antenna </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155</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45344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382000" cy="20574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E9E10    Which of these choices is an effective way to match an antenna with a 100 ohm feed point impedance to a 50 ohm coaxial cable feed line?</a:t>
            </a:r>
            <a:endParaRPr lang="en-US" dirty="0"/>
          </a:p>
        </p:txBody>
      </p:sp>
      <p:sp>
        <p:nvSpPr>
          <p:cNvPr id="3" name="Subtitle 2"/>
          <p:cNvSpPr>
            <a:spLocks noGrp="1"/>
          </p:cNvSpPr>
          <p:nvPr>
            <p:ph type="subTitle" idx="1"/>
          </p:nvPr>
        </p:nvSpPr>
        <p:spPr>
          <a:xfrm>
            <a:off x="381000" y="2362200"/>
            <a:ext cx="8382000" cy="3810000"/>
          </a:xfrm>
        </p:spPr>
        <p:txBody>
          <a:bodyPr>
            <a:normAutofit fontScale="92500" lnSpcReduction="20000"/>
          </a:bodyPr>
          <a:lstStyle/>
          <a:p>
            <a:r>
              <a:rPr lang="en-US" i="1" dirty="0"/>
              <a:t>A. Connect a 1/4-wavelength open stub of </a:t>
            </a:r>
            <a:r>
              <a:rPr lang="en-US" i="1" dirty="0" smtClean="0"/>
              <a:t>300 ohm </a:t>
            </a:r>
            <a:r>
              <a:rPr lang="en-US" i="1" dirty="0"/>
              <a:t>twin-lead in parallel with the coaxial feed line where it connects to the antenna</a:t>
            </a:r>
            <a:endParaRPr lang="en-US" dirty="0"/>
          </a:p>
          <a:p>
            <a:r>
              <a:rPr lang="en-US" i="1" dirty="0"/>
              <a:t>B. Insert a 1/2 wavelength piece of </a:t>
            </a:r>
            <a:r>
              <a:rPr lang="en-US" i="1" dirty="0" smtClean="0"/>
              <a:t>300 ohm </a:t>
            </a:r>
            <a:r>
              <a:rPr lang="en-US" i="1" dirty="0"/>
              <a:t>twin-lead in series between the antenna terminals and the </a:t>
            </a:r>
            <a:r>
              <a:rPr lang="en-US" i="1" dirty="0" smtClean="0"/>
              <a:t>50 ohm </a:t>
            </a:r>
            <a:r>
              <a:rPr lang="en-US" i="1" dirty="0"/>
              <a:t>feed cable</a:t>
            </a:r>
            <a:endParaRPr lang="en-US" dirty="0"/>
          </a:p>
          <a:p>
            <a:r>
              <a:rPr lang="en-US" b="1" i="1" dirty="0">
                <a:solidFill>
                  <a:srgbClr val="FFC000"/>
                </a:solidFill>
              </a:rPr>
              <a:t>C. Insert a 1/4-wavelength piece of </a:t>
            </a:r>
            <a:r>
              <a:rPr lang="en-US" b="1" i="1" dirty="0" smtClean="0">
                <a:solidFill>
                  <a:srgbClr val="FFC000"/>
                </a:solidFill>
              </a:rPr>
              <a:t>75 ohm </a:t>
            </a:r>
            <a:r>
              <a:rPr lang="en-US" b="1" i="1" dirty="0">
                <a:solidFill>
                  <a:srgbClr val="FFC000"/>
                </a:solidFill>
              </a:rPr>
              <a:t>coaxial cable transmission line in series between the antenna terminals and the </a:t>
            </a:r>
            <a:r>
              <a:rPr lang="en-US" b="1" i="1" dirty="0" smtClean="0">
                <a:solidFill>
                  <a:srgbClr val="FFC000"/>
                </a:solidFill>
              </a:rPr>
              <a:t>50 ohm </a:t>
            </a:r>
            <a:r>
              <a:rPr lang="en-US" b="1" i="1" dirty="0">
                <a:solidFill>
                  <a:srgbClr val="FFC000"/>
                </a:solidFill>
              </a:rPr>
              <a:t>feed cable</a:t>
            </a:r>
            <a:endParaRPr lang="en-US" b="1" dirty="0">
              <a:solidFill>
                <a:srgbClr val="FFC000"/>
              </a:solidFill>
            </a:endParaRPr>
          </a:p>
          <a:p>
            <a:r>
              <a:rPr lang="en-US" i="1" dirty="0"/>
              <a:t>D. Connect 1/2 wavelength shorted stub of </a:t>
            </a:r>
            <a:r>
              <a:rPr lang="en-US" i="1" dirty="0" smtClean="0"/>
              <a:t>75 ohm </a:t>
            </a:r>
            <a:r>
              <a:rPr lang="en-US" i="1" dirty="0"/>
              <a:t>cable in parallel with the </a:t>
            </a:r>
            <a:r>
              <a:rPr lang="en-US" i="1" dirty="0" smtClean="0"/>
              <a:t>50 ohm </a:t>
            </a:r>
            <a:r>
              <a:rPr lang="en-US" i="1" dirty="0"/>
              <a:t>cable where it attaches to the antenna </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156</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1026497621"/>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8153400" cy="17526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E9E11    What </a:t>
            </a:r>
            <a:r>
              <a:rPr lang="en-US" dirty="0">
                <a:latin typeface="Arial Black" panose="020B0A04020102020204" pitchFamily="34" charset="0"/>
              </a:rPr>
              <a:t>is an effective way of matching a feed line to a VHF or UHF antenna when the impedances of both the antenna and feed line are unknown?</a:t>
            </a:r>
          </a:p>
        </p:txBody>
      </p:sp>
      <p:sp>
        <p:nvSpPr>
          <p:cNvPr id="3" name="Subtitle 2"/>
          <p:cNvSpPr>
            <a:spLocks noGrp="1"/>
          </p:cNvSpPr>
          <p:nvPr>
            <p:ph type="subTitle" idx="1"/>
          </p:nvPr>
        </p:nvSpPr>
        <p:spPr>
          <a:xfrm>
            <a:off x="457200" y="2286000"/>
            <a:ext cx="8153400" cy="3886200"/>
          </a:xfrm>
        </p:spPr>
        <p:txBody>
          <a:bodyPr/>
          <a:lstStyle/>
          <a:p>
            <a:endParaRPr lang="en-US" i="1" dirty="0" smtClean="0"/>
          </a:p>
          <a:p>
            <a:endParaRPr lang="en-US" i="1" dirty="0"/>
          </a:p>
          <a:p>
            <a:r>
              <a:rPr lang="en-US" i="1" dirty="0" smtClean="0"/>
              <a:t>A</a:t>
            </a:r>
            <a:r>
              <a:rPr lang="en-US" i="1" dirty="0"/>
              <a:t>. Use a </a:t>
            </a:r>
            <a:r>
              <a:rPr lang="en-US" i="1" dirty="0" smtClean="0"/>
              <a:t>50 ohm </a:t>
            </a:r>
            <a:r>
              <a:rPr lang="en-US" i="1" dirty="0"/>
              <a:t>1:1 </a:t>
            </a:r>
            <a:r>
              <a:rPr lang="en-US" i="1" dirty="0" err="1"/>
              <a:t>balun</a:t>
            </a:r>
            <a:r>
              <a:rPr lang="en-US" i="1" dirty="0"/>
              <a:t> between the antenna and feed line</a:t>
            </a:r>
            <a:endParaRPr lang="en-US" dirty="0"/>
          </a:p>
          <a:p>
            <a:r>
              <a:rPr lang="en-US" i="1" dirty="0"/>
              <a:t>B. Use the universal stub matching technique</a:t>
            </a:r>
            <a:endParaRPr lang="en-US" dirty="0"/>
          </a:p>
          <a:p>
            <a:r>
              <a:rPr lang="en-US" i="1" dirty="0"/>
              <a:t>C. Connect a series-resonant LC network across the antenna feed terminals</a:t>
            </a:r>
            <a:endParaRPr lang="en-US" dirty="0"/>
          </a:p>
          <a:p>
            <a:r>
              <a:rPr lang="en-US" i="1" dirty="0"/>
              <a:t>D. Connect a parallel-resonant LC network across the antenna feed terminals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157</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4247031998"/>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8153400" cy="17526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E9E11    What is an effective way of matching a feed line to a VHF or UHF antenna when the impedances of both the antenna and feed line are unknown?</a:t>
            </a:r>
            <a:endParaRPr lang="en-US" dirty="0"/>
          </a:p>
        </p:txBody>
      </p:sp>
      <p:sp>
        <p:nvSpPr>
          <p:cNvPr id="3" name="Subtitle 2"/>
          <p:cNvSpPr>
            <a:spLocks noGrp="1"/>
          </p:cNvSpPr>
          <p:nvPr>
            <p:ph type="subTitle" idx="1"/>
          </p:nvPr>
        </p:nvSpPr>
        <p:spPr>
          <a:xfrm>
            <a:off x="457200" y="2286000"/>
            <a:ext cx="8153400" cy="3886200"/>
          </a:xfrm>
        </p:spPr>
        <p:txBody>
          <a:bodyPr/>
          <a:lstStyle/>
          <a:p>
            <a:endParaRPr lang="en-US" i="1" dirty="0" smtClean="0"/>
          </a:p>
          <a:p>
            <a:endParaRPr lang="en-US" i="1" dirty="0"/>
          </a:p>
          <a:p>
            <a:r>
              <a:rPr lang="en-US" i="1" dirty="0" smtClean="0"/>
              <a:t>A</a:t>
            </a:r>
            <a:r>
              <a:rPr lang="en-US" i="1" dirty="0"/>
              <a:t>. Use a </a:t>
            </a:r>
            <a:r>
              <a:rPr lang="en-US" i="1" dirty="0" smtClean="0"/>
              <a:t>50 ohm </a:t>
            </a:r>
            <a:r>
              <a:rPr lang="en-US" i="1" dirty="0"/>
              <a:t>1:1 </a:t>
            </a:r>
            <a:r>
              <a:rPr lang="en-US" i="1" dirty="0" err="1"/>
              <a:t>balun</a:t>
            </a:r>
            <a:r>
              <a:rPr lang="en-US" i="1" dirty="0"/>
              <a:t> between the antenna and feed line</a:t>
            </a:r>
            <a:endParaRPr lang="en-US" dirty="0"/>
          </a:p>
          <a:p>
            <a:r>
              <a:rPr lang="en-US" sz="2800" b="1" i="1" dirty="0">
                <a:solidFill>
                  <a:srgbClr val="FFC000"/>
                </a:solidFill>
              </a:rPr>
              <a:t>B. Use the universal stub matching technique</a:t>
            </a:r>
            <a:endParaRPr lang="en-US" sz="2800" b="1" dirty="0">
              <a:solidFill>
                <a:srgbClr val="FFC000"/>
              </a:solidFill>
            </a:endParaRPr>
          </a:p>
          <a:p>
            <a:r>
              <a:rPr lang="en-US" i="1" dirty="0"/>
              <a:t>C. Connect a series-resonant LC network across the antenna feed terminals</a:t>
            </a:r>
            <a:endParaRPr lang="en-US" dirty="0"/>
          </a:p>
          <a:p>
            <a:r>
              <a:rPr lang="en-US" i="1" dirty="0"/>
              <a:t>D. Connect a parallel-resonant LC network across the antenna feed terminals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158</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687219293"/>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050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E9E12  </a:t>
            </a:r>
            <a:r>
              <a:rPr lang="en-US" dirty="0" smtClean="0">
                <a:latin typeface="Arial Black" panose="020B0A04020102020204" pitchFamily="34" charset="0"/>
              </a:rPr>
              <a:t>  What </a:t>
            </a:r>
            <a:r>
              <a:rPr lang="en-US" dirty="0">
                <a:latin typeface="Arial Black" panose="020B0A04020102020204" pitchFamily="34" charset="0"/>
              </a:rPr>
              <a:t>is the primary purpose of a phasing line when used with an antenna having multiple driven elements?</a:t>
            </a:r>
          </a:p>
        </p:txBody>
      </p:sp>
      <p:sp>
        <p:nvSpPr>
          <p:cNvPr id="3" name="Subtitle 2"/>
          <p:cNvSpPr>
            <a:spLocks noGrp="1"/>
          </p:cNvSpPr>
          <p:nvPr>
            <p:ph type="subTitle" idx="1"/>
          </p:nvPr>
        </p:nvSpPr>
        <p:spPr>
          <a:xfrm>
            <a:off x="457200" y="2133600"/>
            <a:ext cx="8229600" cy="4038600"/>
          </a:xfrm>
        </p:spPr>
        <p:txBody>
          <a:bodyPr>
            <a:normAutofit/>
          </a:bodyPr>
          <a:lstStyle/>
          <a:p>
            <a:r>
              <a:rPr lang="en-US" i="1" dirty="0"/>
              <a:t>A. It ensures that each driven element operates in concert with the others to create the desired antenna pattern</a:t>
            </a:r>
            <a:endParaRPr lang="en-US" dirty="0"/>
          </a:p>
          <a:p>
            <a:r>
              <a:rPr lang="en-US" i="1" dirty="0"/>
              <a:t>B. It prevents reflected power from traveling back down the feed line and causing harmonic radiation from the transmitter</a:t>
            </a:r>
            <a:endParaRPr lang="en-US" dirty="0"/>
          </a:p>
          <a:p>
            <a:r>
              <a:rPr lang="en-US" i="1" dirty="0"/>
              <a:t>C. It allows single-band antennas to operate on other bands</a:t>
            </a:r>
            <a:endParaRPr lang="en-US" dirty="0"/>
          </a:p>
          <a:p>
            <a:r>
              <a:rPr lang="en-US" i="1" dirty="0"/>
              <a:t>D. It makes sure the antenna has a low-angle radiation pattern </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159</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533159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E9A07    What </a:t>
            </a:r>
            <a:r>
              <a:rPr lang="en-US" dirty="0">
                <a:latin typeface="Arial Black" panose="020B0A04020102020204" pitchFamily="34" charset="0"/>
              </a:rPr>
              <a:t>is meant by antenna gain?</a:t>
            </a:r>
          </a:p>
        </p:txBody>
      </p:sp>
      <p:sp>
        <p:nvSpPr>
          <p:cNvPr id="3" name="Subtitle 2"/>
          <p:cNvSpPr>
            <a:spLocks noGrp="1"/>
          </p:cNvSpPr>
          <p:nvPr>
            <p:ph type="subTitle" idx="1"/>
          </p:nvPr>
        </p:nvSpPr>
        <p:spPr>
          <a:xfrm>
            <a:off x="533400" y="1752600"/>
            <a:ext cx="8001000" cy="4419600"/>
          </a:xfrm>
        </p:spPr>
        <p:txBody>
          <a:bodyPr>
            <a:normAutofit/>
          </a:bodyPr>
          <a:lstStyle/>
          <a:p>
            <a:r>
              <a:rPr lang="en-US" sz="2800" b="1" i="1" dirty="0">
                <a:solidFill>
                  <a:srgbClr val="FFC000"/>
                </a:solidFill>
              </a:rPr>
              <a:t>A. The ratio </a:t>
            </a:r>
            <a:r>
              <a:rPr lang="en-US" sz="2800" b="1" i="1" dirty="0" smtClean="0">
                <a:solidFill>
                  <a:srgbClr val="FFC000"/>
                </a:solidFill>
              </a:rPr>
              <a:t>of the </a:t>
            </a:r>
            <a:r>
              <a:rPr lang="en-US" sz="2800" b="1" i="1" dirty="0">
                <a:solidFill>
                  <a:srgbClr val="FFC000"/>
                </a:solidFill>
              </a:rPr>
              <a:t>radiated signal strength of an antenna in the direction of maximum radiation to that of a reference antenna</a:t>
            </a:r>
            <a:endParaRPr lang="en-US" sz="2800" b="1" dirty="0">
              <a:solidFill>
                <a:srgbClr val="FFC000"/>
              </a:solidFill>
            </a:endParaRPr>
          </a:p>
          <a:p>
            <a:r>
              <a:rPr lang="en-US" i="1" dirty="0"/>
              <a:t>B. The ratio of the signal in the forward direction to that in the opposite direction</a:t>
            </a:r>
            <a:endParaRPr lang="en-US" dirty="0"/>
          </a:p>
          <a:p>
            <a:r>
              <a:rPr lang="en-US" i="1" dirty="0"/>
              <a:t>C. The ratio of the amount of power radiated by an antenna compared to the transmitter output power</a:t>
            </a:r>
            <a:endParaRPr lang="en-US" dirty="0"/>
          </a:p>
          <a:p>
            <a:r>
              <a:rPr lang="en-US" i="1" dirty="0"/>
              <a:t>D. The final amplifier gain minus the </a:t>
            </a:r>
            <a:r>
              <a:rPr lang="en-US" i="1" dirty="0" smtClean="0"/>
              <a:t>transmission line losses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16</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599480012"/>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050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E9E12    What is the primary purpose of a phasing line when used with an antenna having multiple driven elements?</a:t>
            </a:r>
            <a:endParaRPr lang="en-US" dirty="0"/>
          </a:p>
        </p:txBody>
      </p:sp>
      <p:sp>
        <p:nvSpPr>
          <p:cNvPr id="3" name="Subtitle 2"/>
          <p:cNvSpPr>
            <a:spLocks noGrp="1"/>
          </p:cNvSpPr>
          <p:nvPr>
            <p:ph type="subTitle" idx="1"/>
          </p:nvPr>
        </p:nvSpPr>
        <p:spPr>
          <a:xfrm>
            <a:off x="457200" y="2133600"/>
            <a:ext cx="8229600" cy="4038600"/>
          </a:xfrm>
        </p:spPr>
        <p:txBody>
          <a:bodyPr>
            <a:normAutofit lnSpcReduction="10000"/>
          </a:bodyPr>
          <a:lstStyle/>
          <a:p>
            <a:r>
              <a:rPr lang="en-US" sz="2800" b="1" i="1" dirty="0">
                <a:solidFill>
                  <a:srgbClr val="FFC000"/>
                </a:solidFill>
              </a:rPr>
              <a:t>A. It ensures that each driven element operates in concert with the others to create the desired antenna pattern</a:t>
            </a:r>
            <a:endParaRPr lang="en-US" sz="2800" b="1" dirty="0">
              <a:solidFill>
                <a:srgbClr val="FFC000"/>
              </a:solidFill>
            </a:endParaRPr>
          </a:p>
          <a:p>
            <a:r>
              <a:rPr lang="en-US" i="1" dirty="0"/>
              <a:t>B. It prevents reflected power from traveling back down the feed line and causing harmonic radiation from the transmitter</a:t>
            </a:r>
            <a:endParaRPr lang="en-US" dirty="0"/>
          </a:p>
          <a:p>
            <a:r>
              <a:rPr lang="en-US" i="1" dirty="0"/>
              <a:t>C. It allows single-band antennas to operate on other bands</a:t>
            </a:r>
            <a:endParaRPr lang="en-US" dirty="0"/>
          </a:p>
          <a:p>
            <a:r>
              <a:rPr lang="en-US" i="1" dirty="0"/>
              <a:t>D. It makes sure the antenna has a low-angle radiation pattern </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160</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111161315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E9E13  </a:t>
            </a:r>
            <a:r>
              <a:rPr lang="en-US" dirty="0" smtClean="0">
                <a:latin typeface="Arial Black" panose="020B0A04020102020204" pitchFamily="34" charset="0"/>
              </a:rPr>
              <a:t>  What </a:t>
            </a:r>
            <a:r>
              <a:rPr lang="en-US" dirty="0">
                <a:latin typeface="Arial Black" panose="020B0A04020102020204" pitchFamily="34" charset="0"/>
              </a:rPr>
              <a:t>is a</a:t>
            </a:r>
            <a:r>
              <a:rPr lang="en-US" dirty="0" smtClean="0">
                <a:latin typeface="Arial Black" panose="020B0A04020102020204" pitchFamily="34" charset="0"/>
              </a:rPr>
              <a:t> purpose use for </a:t>
            </a:r>
            <a:r>
              <a:rPr lang="en-US" dirty="0">
                <a:latin typeface="Arial Black" panose="020B0A04020102020204" pitchFamily="34" charset="0"/>
              </a:rPr>
              <a:t>a Wilkinson divider?</a:t>
            </a:r>
          </a:p>
        </p:txBody>
      </p:sp>
      <p:sp>
        <p:nvSpPr>
          <p:cNvPr id="3" name="Subtitle 2"/>
          <p:cNvSpPr>
            <a:spLocks noGrp="1"/>
          </p:cNvSpPr>
          <p:nvPr>
            <p:ph type="subTitle" idx="1"/>
          </p:nvPr>
        </p:nvSpPr>
        <p:spPr>
          <a:xfrm>
            <a:off x="381000" y="1752600"/>
            <a:ext cx="8305800" cy="4419600"/>
          </a:xfrm>
        </p:spPr>
        <p:txBody>
          <a:bodyPr>
            <a:normAutofit/>
          </a:bodyPr>
          <a:lstStyle/>
          <a:p>
            <a:r>
              <a:rPr lang="en-US" i="1" dirty="0"/>
              <a:t>A. It divides the operating frequency of a transmitter signal so it can be used on a lower frequency band</a:t>
            </a:r>
          </a:p>
          <a:p>
            <a:r>
              <a:rPr lang="en-US" i="1" dirty="0"/>
              <a:t>B. It is used to feed high-impedance antennas from a low-impedance source</a:t>
            </a:r>
          </a:p>
          <a:p>
            <a:r>
              <a:rPr lang="en-US" i="1" dirty="0"/>
              <a:t>C. It is used to divide power equally between two 50 ohm loads while maintaining 50 ohm input impedance</a:t>
            </a:r>
          </a:p>
          <a:p>
            <a:r>
              <a:rPr lang="en-US" i="1" dirty="0" smtClean="0"/>
              <a:t>D</a:t>
            </a:r>
            <a:r>
              <a:rPr lang="en-US" i="1" dirty="0"/>
              <a:t>. It is used to feed low-impedance loads from a high-impedance source</a:t>
            </a:r>
          </a:p>
        </p:txBody>
      </p:sp>
      <p:sp>
        <p:nvSpPr>
          <p:cNvPr id="4" name="Slide Number Placeholder 3"/>
          <p:cNvSpPr>
            <a:spLocks noGrp="1"/>
          </p:cNvSpPr>
          <p:nvPr>
            <p:ph type="sldNum" sz="quarter" idx="12"/>
          </p:nvPr>
        </p:nvSpPr>
        <p:spPr/>
        <p:txBody>
          <a:bodyPr/>
          <a:lstStyle/>
          <a:p>
            <a:fld id="{5A2483EB-AB9C-40AC-9AA1-C2AD9590A9DB}" type="slidenum">
              <a:rPr lang="en-US" smtClean="0"/>
              <a:t>161</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545450873"/>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E9E13  </a:t>
            </a:r>
            <a:r>
              <a:rPr lang="en-US" dirty="0" smtClean="0">
                <a:latin typeface="Arial Black" panose="020B0A04020102020204" pitchFamily="34" charset="0"/>
              </a:rPr>
              <a:t>  What </a:t>
            </a:r>
            <a:r>
              <a:rPr lang="en-US" dirty="0">
                <a:latin typeface="Arial Black" panose="020B0A04020102020204" pitchFamily="34" charset="0"/>
              </a:rPr>
              <a:t>is a</a:t>
            </a:r>
            <a:r>
              <a:rPr lang="en-US" dirty="0" smtClean="0">
                <a:latin typeface="Arial Black" panose="020B0A04020102020204" pitchFamily="34" charset="0"/>
              </a:rPr>
              <a:t> purpose use for </a:t>
            </a:r>
            <a:r>
              <a:rPr lang="en-US" dirty="0">
                <a:latin typeface="Arial Black" panose="020B0A04020102020204" pitchFamily="34" charset="0"/>
              </a:rPr>
              <a:t>a Wilkinson divider?</a:t>
            </a:r>
          </a:p>
        </p:txBody>
      </p:sp>
      <p:sp>
        <p:nvSpPr>
          <p:cNvPr id="3" name="Subtitle 2"/>
          <p:cNvSpPr>
            <a:spLocks noGrp="1"/>
          </p:cNvSpPr>
          <p:nvPr>
            <p:ph type="subTitle" idx="1"/>
          </p:nvPr>
        </p:nvSpPr>
        <p:spPr>
          <a:xfrm>
            <a:off x="381000" y="1752600"/>
            <a:ext cx="8305800" cy="4419600"/>
          </a:xfrm>
        </p:spPr>
        <p:txBody>
          <a:bodyPr>
            <a:normAutofit/>
          </a:bodyPr>
          <a:lstStyle/>
          <a:p>
            <a:r>
              <a:rPr lang="en-US" i="1" dirty="0"/>
              <a:t>A. It divides the operating frequency of a transmitter signal so it can be used on a lower frequency band</a:t>
            </a:r>
          </a:p>
          <a:p>
            <a:r>
              <a:rPr lang="en-US" i="1" dirty="0"/>
              <a:t>B. It is used to feed high-impedance antennas from a low-impedance source</a:t>
            </a:r>
          </a:p>
          <a:p>
            <a:r>
              <a:rPr lang="en-US" sz="2800" b="1" i="1" dirty="0">
                <a:solidFill>
                  <a:srgbClr val="FFC000"/>
                </a:solidFill>
              </a:rPr>
              <a:t>C. It is used to divide power equally between two 50 ohm loads while maintaining 50 ohm input impedance</a:t>
            </a:r>
          </a:p>
          <a:p>
            <a:r>
              <a:rPr lang="en-US" i="1" dirty="0" smtClean="0"/>
              <a:t>D</a:t>
            </a:r>
            <a:r>
              <a:rPr lang="en-US" i="1" dirty="0"/>
              <a:t>. It is used to feed low-impedance loads from a high-impedance source</a:t>
            </a:r>
          </a:p>
        </p:txBody>
      </p:sp>
      <p:sp>
        <p:nvSpPr>
          <p:cNvPr id="4" name="Slide Number Placeholder 3"/>
          <p:cNvSpPr>
            <a:spLocks noGrp="1"/>
          </p:cNvSpPr>
          <p:nvPr>
            <p:ph type="sldNum" sz="quarter" idx="12"/>
          </p:nvPr>
        </p:nvSpPr>
        <p:spPr/>
        <p:txBody>
          <a:bodyPr/>
          <a:lstStyle/>
          <a:p>
            <a:fld id="{5A2483EB-AB9C-40AC-9AA1-C2AD9590A9DB}" type="slidenum">
              <a:rPr lang="en-US" smtClean="0"/>
              <a:t>162</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97556392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E9F Transmission lines</a:t>
            </a:r>
          </a:p>
        </p:txBody>
      </p:sp>
      <p:sp>
        <p:nvSpPr>
          <p:cNvPr id="3" name="Subtitle 2"/>
          <p:cNvSpPr>
            <a:spLocks noGrp="1"/>
          </p:cNvSpPr>
          <p:nvPr>
            <p:ph type="subTitle" idx="1"/>
          </p:nvPr>
        </p:nvSpPr>
        <p:spPr/>
        <p:txBody>
          <a:bodyPr/>
          <a:lstStyle/>
          <a:p>
            <a:pPr algn="ctr"/>
            <a:r>
              <a:rPr lang="en-US" dirty="0"/>
              <a:t>characteristics of open and shorted feed lines; 1/8 wavelength; 1/4 wavelength; 1/2 wavelength; feed lines: coax versus open-wire; velocity factor; electrical length; coaxial cable dielectrics; velocity factor</a:t>
            </a:r>
          </a:p>
        </p:txBody>
      </p:sp>
      <p:sp>
        <p:nvSpPr>
          <p:cNvPr id="4" name="Slide Number Placeholder 3"/>
          <p:cNvSpPr>
            <a:spLocks noGrp="1"/>
          </p:cNvSpPr>
          <p:nvPr>
            <p:ph type="sldNum" sz="quarter" idx="12"/>
          </p:nvPr>
        </p:nvSpPr>
        <p:spPr/>
        <p:txBody>
          <a:bodyPr/>
          <a:lstStyle/>
          <a:p>
            <a:fld id="{5A2483EB-AB9C-40AC-9AA1-C2AD9590A9DB}" type="slidenum">
              <a:rPr lang="en-US" smtClean="0"/>
              <a:t>163</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766381847"/>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E9F01  </a:t>
            </a:r>
            <a:r>
              <a:rPr lang="en-US" dirty="0" smtClean="0">
                <a:latin typeface="Arial Black" panose="020B0A04020102020204" pitchFamily="34" charset="0"/>
              </a:rPr>
              <a:t>  What </a:t>
            </a:r>
            <a:r>
              <a:rPr lang="en-US" dirty="0">
                <a:latin typeface="Arial Black" panose="020B0A04020102020204" pitchFamily="34" charset="0"/>
              </a:rPr>
              <a:t>is the velocity factor of a transmission line?</a:t>
            </a:r>
          </a:p>
        </p:txBody>
      </p:sp>
      <p:sp>
        <p:nvSpPr>
          <p:cNvPr id="3" name="Subtitle 2"/>
          <p:cNvSpPr>
            <a:spLocks noGrp="1"/>
          </p:cNvSpPr>
          <p:nvPr>
            <p:ph type="subTitle" idx="1"/>
          </p:nvPr>
        </p:nvSpPr>
        <p:spPr>
          <a:xfrm>
            <a:off x="381000" y="1828800"/>
            <a:ext cx="8305800" cy="4343400"/>
          </a:xfrm>
        </p:spPr>
        <p:txBody>
          <a:bodyPr>
            <a:normAutofit/>
          </a:bodyPr>
          <a:lstStyle/>
          <a:p>
            <a:r>
              <a:rPr lang="en-US" i="1" dirty="0"/>
              <a:t>A. The ratio of the characteristic impedance of the line to the terminating impedance</a:t>
            </a:r>
            <a:endParaRPr lang="en-US" dirty="0"/>
          </a:p>
          <a:p>
            <a:r>
              <a:rPr lang="en-US" i="1" dirty="0"/>
              <a:t>B. The index of shielding for coaxial cable</a:t>
            </a:r>
            <a:endParaRPr lang="en-US" dirty="0"/>
          </a:p>
          <a:p>
            <a:r>
              <a:rPr lang="en-US" i="1" dirty="0"/>
              <a:t>C. The velocity of the wave in the transmission line multiplied by the velocity of light in a vacuum</a:t>
            </a:r>
            <a:endParaRPr lang="en-US" dirty="0"/>
          </a:p>
          <a:p>
            <a:r>
              <a:rPr lang="en-US" i="1" dirty="0"/>
              <a:t>D. The velocity of the wave in the transmission line divided by the velocity of light in a vacuum</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164</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892055842"/>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E9F01    What is the velocity factor of a transmission line?</a:t>
            </a:r>
            <a:endParaRPr lang="en-US" dirty="0"/>
          </a:p>
        </p:txBody>
      </p:sp>
      <p:sp>
        <p:nvSpPr>
          <p:cNvPr id="3" name="Subtitle 2"/>
          <p:cNvSpPr>
            <a:spLocks noGrp="1"/>
          </p:cNvSpPr>
          <p:nvPr>
            <p:ph type="subTitle" idx="1"/>
          </p:nvPr>
        </p:nvSpPr>
        <p:spPr>
          <a:xfrm>
            <a:off x="381000" y="1828800"/>
            <a:ext cx="8305800" cy="4343400"/>
          </a:xfrm>
        </p:spPr>
        <p:txBody>
          <a:bodyPr>
            <a:normAutofit/>
          </a:bodyPr>
          <a:lstStyle/>
          <a:p>
            <a:r>
              <a:rPr lang="en-US" i="1" dirty="0"/>
              <a:t>A. The ratio of the characteristic impedance of the line to the terminating impedance</a:t>
            </a:r>
            <a:endParaRPr lang="en-US" dirty="0"/>
          </a:p>
          <a:p>
            <a:r>
              <a:rPr lang="en-US" i="1" dirty="0"/>
              <a:t>B. The index of shielding for coaxial cable</a:t>
            </a:r>
            <a:endParaRPr lang="en-US" dirty="0"/>
          </a:p>
          <a:p>
            <a:r>
              <a:rPr lang="en-US" i="1" dirty="0"/>
              <a:t>C. The velocity of the wave in the transmission line multiplied by the velocity of light in a vacuum</a:t>
            </a:r>
            <a:endParaRPr lang="en-US" dirty="0"/>
          </a:p>
          <a:p>
            <a:r>
              <a:rPr lang="en-US" sz="2800" b="1" i="1" dirty="0">
                <a:solidFill>
                  <a:srgbClr val="FFC000"/>
                </a:solidFill>
              </a:rPr>
              <a:t>D. The velocity of the wave in the transmission line divided by the velocity of light in a vacuum</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165</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895462760"/>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E9F02    Which </a:t>
            </a:r>
            <a:r>
              <a:rPr lang="en-US" dirty="0">
                <a:latin typeface="Arial Black" panose="020B0A04020102020204" pitchFamily="34" charset="0"/>
              </a:rPr>
              <a:t>of the following determines the velocity factor of a transmission line?</a:t>
            </a:r>
          </a:p>
        </p:txBody>
      </p:sp>
      <p:sp>
        <p:nvSpPr>
          <p:cNvPr id="3" name="Subtitle 2"/>
          <p:cNvSpPr>
            <a:spLocks noGrp="1"/>
          </p:cNvSpPr>
          <p:nvPr>
            <p:ph type="subTitle" idx="1"/>
          </p:nvPr>
        </p:nvSpPr>
        <p:spPr/>
        <p:txBody>
          <a:bodyPr/>
          <a:lstStyle/>
          <a:p>
            <a:r>
              <a:rPr lang="en-US" i="1" dirty="0"/>
              <a:t>A. The termination impedance</a:t>
            </a:r>
            <a:endParaRPr lang="en-US" dirty="0"/>
          </a:p>
          <a:p>
            <a:r>
              <a:rPr lang="en-US" i="1" dirty="0"/>
              <a:t>B. The line length</a:t>
            </a:r>
            <a:endParaRPr lang="en-US" dirty="0"/>
          </a:p>
          <a:p>
            <a:r>
              <a:rPr lang="en-US" i="1" dirty="0"/>
              <a:t>C. Dielectric materials used in the line</a:t>
            </a:r>
            <a:endParaRPr lang="en-US" dirty="0"/>
          </a:p>
          <a:p>
            <a:r>
              <a:rPr lang="en-US" i="1" dirty="0"/>
              <a:t>D. The center conductor resistivity</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166</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072645257"/>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E9F02    Which of the following determines the velocity factor of a transmission line?</a:t>
            </a:r>
            <a:endParaRPr lang="en-US" dirty="0"/>
          </a:p>
        </p:txBody>
      </p:sp>
      <p:sp>
        <p:nvSpPr>
          <p:cNvPr id="3" name="Subtitle 2"/>
          <p:cNvSpPr>
            <a:spLocks noGrp="1"/>
          </p:cNvSpPr>
          <p:nvPr>
            <p:ph type="subTitle" idx="1"/>
          </p:nvPr>
        </p:nvSpPr>
        <p:spPr>
          <a:xfrm>
            <a:off x="1371600" y="2514600"/>
            <a:ext cx="6781800" cy="3657600"/>
          </a:xfrm>
        </p:spPr>
        <p:txBody>
          <a:bodyPr/>
          <a:lstStyle/>
          <a:p>
            <a:r>
              <a:rPr lang="en-US" i="1" dirty="0"/>
              <a:t>A. The termination impedance</a:t>
            </a:r>
            <a:endParaRPr lang="en-US" dirty="0"/>
          </a:p>
          <a:p>
            <a:r>
              <a:rPr lang="en-US" i="1" dirty="0"/>
              <a:t>B. The line length</a:t>
            </a:r>
            <a:endParaRPr lang="en-US" dirty="0"/>
          </a:p>
          <a:p>
            <a:r>
              <a:rPr lang="en-US" sz="2800" b="1" i="1" dirty="0">
                <a:solidFill>
                  <a:srgbClr val="FFC000"/>
                </a:solidFill>
              </a:rPr>
              <a:t>C. Dielectric materials used in the line</a:t>
            </a:r>
            <a:endParaRPr lang="en-US" sz="2800" b="1" dirty="0">
              <a:solidFill>
                <a:srgbClr val="FFC000"/>
              </a:solidFill>
            </a:endParaRPr>
          </a:p>
          <a:p>
            <a:r>
              <a:rPr lang="en-US" i="1" dirty="0"/>
              <a:t>D. The center conductor resistivity</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167</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1200218725"/>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382000" cy="1828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E9F03    Why </a:t>
            </a:r>
            <a:r>
              <a:rPr lang="en-US" dirty="0">
                <a:latin typeface="Arial Black" panose="020B0A04020102020204" pitchFamily="34" charset="0"/>
              </a:rPr>
              <a:t>is the physical length of a coaxial cable transmission line shorter than its electrical length?</a:t>
            </a:r>
          </a:p>
        </p:txBody>
      </p:sp>
      <p:sp>
        <p:nvSpPr>
          <p:cNvPr id="3" name="Subtitle 2"/>
          <p:cNvSpPr>
            <a:spLocks noGrp="1"/>
          </p:cNvSpPr>
          <p:nvPr>
            <p:ph type="subTitle" idx="1"/>
          </p:nvPr>
        </p:nvSpPr>
        <p:spPr>
          <a:xfrm>
            <a:off x="685800" y="2209800"/>
            <a:ext cx="7696200" cy="3962400"/>
          </a:xfrm>
        </p:spPr>
        <p:txBody>
          <a:bodyPr/>
          <a:lstStyle/>
          <a:p>
            <a:r>
              <a:rPr lang="en-US" i="1" dirty="0"/>
              <a:t>A. Skin effect is less pronounced in the coaxial cable</a:t>
            </a:r>
            <a:endParaRPr lang="en-US" dirty="0"/>
          </a:p>
          <a:p>
            <a:r>
              <a:rPr lang="en-US" i="1" dirty="0"/>
              <a:t>B. The characteristic impedance is higher in a parallel feed line</a:t>
            </a:r>
            <a:endParaRPr lang="en-US" dirty="0"/>
          </a:p>
          <a:p>
            <a:r>
              <a:rPr lang="en-US" i="1" dirty="0"/>
              <a:t>C. The surge impedance is higher in a parallel feed line</a:t>
            </a:r>
            <a:endParaRPr lang="en-US" dirty="0"/>
          </a:p>
          <a:p>
            <a:r>
              <a:rPr lang="en-US" i="1" dirty="0"/>
              <a:t>D. Electrical signals move more slowly in a coaxial cable than in air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168</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396431894"/>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382000" cy="1828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E9F03    Why is the physical length of a coaxial cable transmission line shorter than its electrical length?</a:t>
            </a:r>
            <a:endParaRPr lang="en-US" dirty="0"/>
          </a:p>
        </p:txBody>
      </p:sp>
      <p:sp>
        <p:nvSpPr>
          <p:cNvPr id="3" name="Subtitle 2"/>
          <p:cNvSpPr>
            <a:spLocks noGrp="1"/>
          </p:cNvSpPr>
          <p:nvPr>
            <p:ph type="subTitle" idx="1"/>
          </p:nvPr>
        </p:nvSpPr>
        <p:spPr>
          <a:xfrm>
            <a:off x="685800" y="2209800"/>
            <a:ext cx="7696200" cy="3962400"/>
          </a:xfrm>
        </p:spPr>
        <p:txBody>
          <a:bodyPr/>
          <a:lstStyle/>
          <a:p>
            <a:r>
              <a:rPr lang="en-US" i="1" dirty="0"/>
              <a:t>A. Skin effect is less pronounced in the coaxial cable</a:t>
            </a:r>
            <a:endParaRPr lang="en-US" dirty="0"/>
          </a:p>
          <a:p>
            <a:r>
              <a:rPr lang="en-US" i="1" dirty="0"/>
              <a:t>B. The characteristic impedance is higher in a parallel feed line</a:t>
            </a:r>
            <a:endParaRPr lang="en-US" dirty="0"/>
          </a:p>
          <a:p>
            <a:r>
              <a:rPr lang="en-US" i="1" dirty="0"/>
              <a:t>C. The surge impedance is higher in a parallel feed line</a:t>
            </a:r>
            <a:endParaRPr lang="en-US" dirty="0"/>
          </a:p>
          <a:p>
            <a:r>
              <a:rPr lang="en-US" sz="2800" b="1" i="1" dirty="0">
                <a:solidFill>
                  <a:srgbClr val="FFC000"/>
                </a:solidFill>
              </a:rPr>
              <a:t>D. Electrical signals move more slowly in a coaxial cable than in air</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169</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503627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E9A08    What </a:t>
            </a:r>
            <a:r>
              <a:rPr lang="en-US" dirty="0">
                <a:latin typeface="Arial Black" panose="020B0A04020102020204" pitchFamily="34" charset="0"/>
              </a:rPr>
              <a:t>is meant by antenna bandwidth?</a:t>
            </a:r>
          </a:p>
        </p:txBody>
      </p:sp>
      <p:sp>
        <p:nvSpPr>
          <p:cNvPr id="3" name="Subtitle 2"/>
          <p:cNvSpPr>
            <a:spLocks noGrp="1"/>
          </p:cNvSpPr>
          <p:nvPr>
            <p:ph type="subTitle" idx="1"/>
          </p:nvPr>
        </p:nvSpPr>
        <p:spPr>
          <a:xfrm>
            <a:off x="533400" y="1600200"/>
            <a:ext cx="7924800" cy="4572000"/>
          </a:xfrm>
        </p:spPr>
        <p:txBody>
          <a:bodyPr>
            <a:normAutofit/>
          </a:bodyPr>
          <a:lstStyle/>
          <a:p>
            <a:r>
              <a:rPr lang="en-US" i="1" dirty="0"/>
              <a:t>A. Antenna length divided by the number of elements</a:t>
            </a:r>
            <a:endParaRPr lang="en-US" dirty="0"/>
          </a:p>
          <a:p>
            <a:r>
              <a:rPr lang="en-US" i="1" dirty="0"/>
              <a:t>B. The frequency range over which an antenna satisfies a performance requirement</a:t>
            </a:r>
          </a:p>
          <a:p>
            <a:r>
              <a:rPr lang="en-US" i="1" dirty="0"/>
              <a:t>C. The angle between the half-power radiation points</a:t>
            </a:r>
            <a:endParaRPr lang="en-US" dirty="0"/>
          </a:p>
          <a:p>
            <a:r>
              <a:rPr lang="en-US" i="1" dirty="0"/>
              <a:t>D. The angle formed between two imaginary lines drawn through the element ends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17</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747526033"/>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E9F04    What </a:t>
            </a:r>
            <a:r>
              <a:rPr lang="en-US" dirty="0">
                <a:latin typeface="Arial Black" panose="020B0A04020102020204" pitchFamily="34" charset="0"/>
              </a:rPr>
              <a:t>is the typical velocity factor for a coaxial cable with solid polyethylene dielectric?</a:t>
            </a:r>
          </a:p>
        </p:txBody>
      </p:sp>
      <p:sp>
        <p:nvSpPr>
          <p:cNvPr id="3" name="Subtitle 2"/>
          <p:cNvSpPr>
            <a:spLocks noGrp="1"/>
          </p:cNvSpPr>
          <p:nvPr>
            <p:ph type="subTitle" idx="1"/>
          </p:nvPr>
        </p:nvSpPr>
        <p:spPr/>
        <p:txBody>
          <a:bodyPr/>
          <a:lstStyle/>
          <a:p>
            <a:r>
              <a:rPr lang="en-US" i="1" dirty="0"/>
              <a:t>A. 2.70</a:t>
            </a:r>
            <a:endParaRPr lang="en-US" dirty="0"/>
          </a:p>
          <a:p>
            <a:r>
              <a:rPr lang="en-US" i="1" dirty="0"/>
              <a:t>B. 0.66</a:t>
            </a:r>
            <a:endParaRPr lang="en-US" dirty="0"/>
          </a:p>
          <a:p>
            <a:r>
              <a:rPr lang="en-US" i="1" dirty="0"/>
              <a:t>C. 0.30</a:t>
            </a:r>
            <a:endParaRPr lang="en-US" dirty="0"/>
          </a:p>
          <a:p>
            <a:r>
              <a:rPr lang="en-US" i="1" dirty="0"/>
              <a:t>D. 0.10</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170</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690590829"/>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E9F04    What is the typical velocity factor for a coaxial cable with solid polyethylene dielectric?</a:t>
            </a:r>
            <a:endParaRPr lang="en-US" dirty="0"/>
          </a:p>
        </p:txBody>
      </p:sp>
      <p:sp>
        <p:nvSpPr>
          <p:cNvPr id="3" name="Subtitle 2"/>
          <p:cNvSpPr>
            <a:spLocks noGrp="1"/>
          </p:cNvSpPr>
          <p:nvPr>
            <p:ph type="subTitle" idx="1"/>
          </p:nvPr>
        </p:nvSpPr>
        <p:spPr/>
        <p:txBody>
          <a:bodyPr/>
          <a:lstStyle/>
          <a:p>
            <a:r>
              <a:rPr lang="en-US" i="1" dirty="0"/>
              <a:t>A. 2.70</a:t>
            </a:r>
            <a:endParaRPr lang="en-US" dirty="0"/>
          </a:p>
          <a:p>
            <a:r>
              <a:rPr lang="en-US" sz="2800" b="1" i="1" dirty="0">
                <a:solidFill>
                  <a:srgbClr val="FFC000"/>
                </a:solidFill>
              </a:rPr>
              <a:t>B. 0.66</a:t>
            </a:r>
            <a:endParaRPr lang="en-US" sz="2800" b="1" dirty="0">
              <a:solidFill>
                <a:srgbClr val="FFC000"/>
              </a:solidFill>
            </a:endParaRPr>
          </a:p>
          <a:p>
            <a:r>
              <a:rPr lang="en-US" i="1" dirty="0"/>
              <a:t>C. 0.30</a:t>
            </a:r>
            <a:endParaRPr lang="en-US" dirty="0"/>
          </a:p>
          <a:p>
            <a:r>
              <a:rPr lang="en-US" i="1" dirty="0"/>
              <a:t>D. 0.10</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171</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1854666252"/>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828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E9F05    What </a:t>
            </a:r>
            <a:r>
              <a:rPr lang="en-US" dirty="0">
                <a:latin typeface="Arial Black" panose="020B0A04020102020204" pitchFamily="34" charset="0"/>
              </a:rPr>
              <a:t>is the approximate physical length of a solid polyethylene dielectric coaxial transmission line that is electrically one-quarter wavelength long at 14.1 MHz?</a:t>
            </a:r>
          </a:p>
        </p:txBody>
      </p:sp>
      <p:sp>
        <p:nvSpPr>
          <p:cNvPr id="3" name="Subtitle 2"/>
          <p:cNvSpPr>
            <a:spLocks noGrp="1"/>
          </p:cNvSpPr>
          <p:nvPr>
            <p:ph type="subTitle" idx="1"/>
          </p:nvPr>
        </p:nvSpPr>
        <p:spPr>
          <a:xfrm>
            <a:off x="1295400" y="2971800"/>
            <a:ext cx="6400800" cy="3657600"/>
          </a:xfrm>
        </p:spPr>
        <p:txBody>
          <a:bodyPr/>
          <a:lstStyle/>
          <a:p>
            <a:r>
              <a:rPr lang="en-US" i="1" dirty="0"/>
              <a:t>A. 20 meters</a:t>
            </a:r>
            <a:endParaRPr lang="en-US" dirty="0"/>
          </a:p>
          <a:p>
            <a:r>
              <a:rPr lang="en-US" i="1" dirty="0"/>
              <a:t>B. 2.3 meters</a:t>
            </a:r>
            <a:endParaRPr lang="en-US" dirty="0"/>
          </a:p>
          <a:p>
            <a:r>
              <a:rPr lang="en-US" i="1" dirty="0"/>
              <a:t>C. 3.5 meters</a:t>
            </a:r>
            <a:endParaRPr lang="en-US" dirty="0"/>
          </a:p>
          <a:p>
            <a:r>
              <a:rPr lang="en-US" i="1" dirty="0"/>
              <a:t>D. 0.2 meters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172</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403625894"/>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9" y="0"/>
            <a:ext cx="8534399" cy="1828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E9F05    What is the approximate physical length of a solid polyethylene dielectric coaxial transmission line that is electrically one-quarter wavelength long at 14.1 MHz?</a:t>
            </a:r>
            <a:endParaRPr lang="en-US" dirty="0"/>
          </a:p>
        </p:txBody>
      </p:sp>
      <p:sp>
        <p:nvSpPr>
          <p:cNvPr id="3" name="Subtitle 2"/>
          <p:cNvSpPr>
            <a:spLocks noGrp="1"/>
          </p:cNvSpPr>
          <p:nvPr>
            <p:ph type="subTitle" idx="1"/>
          </p:nvPr>
        </p:nvSpPr>
        <p:spPr>
          <a:xfrm>
            <a:off x="1295400" y="2514600"/>
            <a:ext cx="6400800" cy="3657600"/>
          </a:xfrm>
        </p:spPr>
        <p:txBody>
          <a:bodyPr/>
          <a:lstStyle/>
          <a:p>
            <a:endParaRPr lang="en-US" i="1" dirty="0" smtClean="0"/>
          </a:p>
          <a:p>
            <a:r>
              <a:rPr lang="en-US" i="1" dirty="0" smtClean="0"/>
              <a:t>A</a:t>
            </a:r>
            <a:r>
              <a:rPr lang="en-US" i="1" dirty="0"/>
              <a:t>. 20 meters</a:t>
            </a:r>
            <a:endParaRPr lang="en-US" dirty="0"/>
          </a:p>
          <a:p>
            <a:r>
              <a:rPr lang="en-US" i="1" dirty="0"/>
              <a:t>B. 2.3 meters</a:t>
            </a:r>
            <a:endParaRPr lang="en-US" dirty="0"/>
          </a:p>
          <a:p>
            <a:r>
              <a:rPr lang="en-US" sz="2800" b="1" i="1" dirty="0">
                <a:solidFill>
                  <a:srgbClr val="FFC000"/>
                </a:solidFill>
              </a:rPr>
              <a:t>C. 3.5 meters</a:t>
            </a:r>
            <a:endParaRPr lang="en-US" sz="2800" b="1" dirty="0">
              <a:solidFill>
                <a:srgbClr val="FFC000"/>
              </a:solidFill>
            </a:endParaRPr>
          </a:p>
          <a:p>
            <a:r>
              <a:rPr lang="en-US" i="1" dirty="0"/>
              <a:t>D. 0.2 meters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173</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
        <p:nvSpPr>
          <p:cNvPr id="6" name="TextBox 5"/>
          <p:cNvSpPr txBox="1"/>
          <p:nvPr/>
        </p:nvSpPr>
        <p:spPr>
          <a:xfrm>
            <a:off x="3276600" y="4800600"/>
            <a:ext cx="5638799" cy="1384995"/>
          </a:xfrm>
          <a:prstGeom prst="rect">
            <a:avLst/>
          </a:prstGeom>
          <a:noFill/>
        </p:spPr>
        <p:txBody>
          <a:bodyPr wrap="square" rtlCol="0">
            <a:spAutoFit/>
          </a:bodyPr>
          <a:lstStyle/>
          <a:p>
            <a:r>
              <a:rPr lang="en-US" sz="2800" dirty="0" smtClean="0">
                <a:solidFill>
                  <a:srgbClr val="FFFF00"/>
                </a:solidFill>
              </a:rPr>
              <a:t>Wave length = 300 / 14.1 = 21.2766</a:t>
            </a:r>
          </a:p>
          <a:p>
            <a:r>
              <a:rPr lang="en-US" sz="2800" dirty="0" smtClean="0">
                <a:solidFill>
                  <a:srgbClr val="FFFF00"/>
                </a:solidFill>
              </a:rPr>
              <a:t>Wavelength / 4 = 5.319 meters</a:t>
            </a:r>
          </a:p>
          <a:p>
            <a:r>
              <a:rPr lang="en-US" sz="2800" dirty="0" smtClean="0">
                <a:solidFill>
                  <a:srgbClr val="FFFF00"/>
                </a:solidFill>
              </a:rPr>
              <a:t>5.319 * .66 =  3.51 meters</a:t>
            </a:r>
            <a:endParaRPr lang="en-US" sz="2800" dirty="0">
              <a:solidFill>
                <a:srgbClr val="FFFF00"/>
              </a:solidFill>
            </a:endParaRPr>
          </a:p>
        </p:txBody>
      </p:sp>
    </p:spTree>
    <p:extLst>
      <p:ext uri="{BB962C8B-B14F-4D97-AF65-F5344CB8AC3E}">
        <p14:creationId xmlns:p14="http://schemas.microsoft.com/office/powerpoint/2010/main" val="1120293511"/>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0574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E9F06    What </a:t>
            </a:r>
            <a:r>
              <a:rPr lang="en-US" dirty="0">
                <a:latin typeface="Arial Black" panose="020B0A04020102020204" pitchFamily="34" charset="0"/>
              </a:rPr>
              <a:t>is the approximate physical length of an air-insulated, parallel conductor transmission line that is electrically one-half wavelength long at 14.10 MHz?</a:t>
            </a:r>
          </a:p>
        </p:txBody>
      </p:sp>
      <p:sp>
        <p:nvSpPr>
          <p:cNvPr id="3" name="Subtitle 2"/>
          <p:cNvSpPr>
            <a:spLocks noGrp="1"/>
          </p:cNvSpPr>
          <p:nvPr>
            <p:ph type="subTitle" idx="1"/>
          </p:nvPr>
        </p:nvSpPr>
        <p:spPr>
          <a:xfrm>
            <a:off x="1371600" y="2819400"/>
            <a:ext cx="6400800" cy="3352800"/>
          </a:xfrm>
        </p:spPr>
        <p:txBody>
          <a:bodyPr/>
          <a:lstStyle/>
          <a:p>
            <a:r>
              <a:rPr lang="en-US" i="1" dirty="0"/>
              <a:t>A. 15 meters</a:t>
            </a:r>
            <a:endParaRPr lang="en-US" dirty="0"/>
          </a:p>
          <a:p>
            <a:r>
              <a:rPr lang="en-US" i="1" dirty="0"/>
              <a:t>B. 20 meters</a:t>
            </a:r>
            <a:endParaRPr lang="en-US" dirty="0"/>
          </a:p>
          <a:p>
            <a:r>
              <a:rPr lang="en-US" i="1" dirty="0"/>
              <a:t>C. 10 meters</a:t>
            </a:r>
            <a:endParaRPr lang="en-US" dirty="0"/>
          </a:p>
          <a:p>
            <a:r>
              <a:rPr lang="en-US" i="1" dirty="0"/>
              <a:t>D. 71 meters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174</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1738806424"/>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0574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E9F06    What is the approximate physical length of an air-insulated, parallel conductor transmission line that is electrically one-half wavelength long at 14.10 MHz?</a:t>
            </a:r>
            <a:endParaRPr lang="en-US" dirty="0"/>
          </a:p>
        </p:txBody>
      </p:sp>
      <p:sp>
        <p:nvSpPr>
          <p:cNvPr id="3" name="Subtitle 2"/>
          <p:cNvSpPr>
            <a:spLocks noGrp="1"/>
          </p:cNvSpPr>
          <p:nvPr>
            <p:ph type="subTitle" idx="1"/>
          </p:nvPr>
        </p:nvSpPr>
        <p:spPr>
          <a:xfrm>
            <a:off x="1371600" y="2819400"/>
            <a:ext cx="6400800" cy="3352800"/>
          </a:xfrm>
        </p:spPr>
        <p:txBody>
          <a:bodyPr/>
          <a:lstStyle/>
          <a:p>
            <a:r>
              <a:rPr lang="en-US" i="1" dirty="0"/>
              <a:t>A. 15 meters</a:t>
            </a:r>
            <a:endParaRPr lang="en-US" dirty="0"/>
          </a:p>
          <a:p>
            <a:r>
              <a:rPr lang="en-US" i="1" dirty="0"/>
              <a:t>B. 20 meters</a:t>
            </a:r>
            <a:endParaRPr lang="en-US" dirty="0"/>
          </a:p>
          <a:p>
            <a:r>
              <a:rPr lang="en-US" sz="2800" b="1" i="1" dirty="0">
                <a:solidFill>
                  <a:srgbClr val="FFC000"/>
                </a:solidFill>
              </a:rPr>
              <a:t>C. 10 meters</a:t>
            </a:r>
            <a:endParaRPr lang="en-US" sz="2800" b="1" dirty="0">
              <a:solidFill>
                <a:srgbClr val="FFC000"/>
              </a:solidFill>
            </a:endParaRPr>
          </a:p>
          <a:p>
            <a:r>
              <a:rPr lang="en-US" i="1" dirty="0"/>
              <a:t>D. 71 meters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175</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
        <p:nvSpPr>
          <p:cNvPr id="6" name="Rectangle 5"/>
          <p:cNvSpPr/>
          <p:nvPr/>
        </p:nvSpPr>
        <p:spPr>
          <a:xfrm>
            <a:off x="4038600" y="4191000"/>
            <a:ext cx="4572000" cy="1200329"/>
          </a:xfrm>
          <a:prstGeom prst="rect">
            <a:avLst/>
          </a:prstGeom>
        </p:spPr>
        <p:txBody>
          <a:bodyPr>
            <a:spAutoFit/>
          </a:bodyPr>
          <a:lstStyle/>
          <a:p>
            <a:r>
              <a:rPr lang="en-US" sz="2400" dirty="0">
                <a:solidFill>
                  <a:srgbClr val="FFFF00"/>
                </a:solidFill>
              </a:rPr>
              <a:t>Wave length = 300 / 14.1 = 21.2766</a:t>
            </a:r>
          </a:p>
          <a:p>
            <a:r>
              <a:rPr lang="en-US" sz="2400" dirty="0">
                <a:solidFill>
                  <a:srgbClr val="FFFF00"/>
                </a:solidFill>
              </a:rPr>
              <a:t>Wavelength / </a:t>
            </a:r>
            <a:r>
              <a:rPr lang="en-US" sz="2400" dirty="0" smtClean="0">
                <a:solidFill>
                  <a:srgbClr val="FFFF00"/>
                </a:solidFill>
              </a:rPr>
              <a:t>2 </a:t>
            </a:r>
            <a:r>
              <a:rPr lang="en-US" sz="2400" dirty="0">
                <a:solidFill>
                  <a:srgbClr val="FFFF00"/>
                </a:solidFill>
              </a:rPr>
              <a:t>= </a:t>
            </a:r>
            <a:r>
              <a:rPr lang="en-US" sz="2400" dirty="0" smtClean="0">
                <a:solidFill>
                  <a:srgbClr val="FFFF00"/>
                </a:solidFill>
              </a:rPr>
              <a:t>10.628 </a:t>
            </a:r>
            <a:r>
              <a:rPr lang="en-US" sz="2400" dirty="0">
                <a:solidFill>
                  <a:srgbClr val="FFFF00"/>
                </a:solidFill>
              </a:rPr>
              <a:t>meters</a:t>
            </a:r>
          </a:p>
          <a:p>
            <a:r>
              <a:rPr lang="en-US" sz="2400" dirty="0" smtClean="0">
                <a:solidFill>
                  <a:srgbClr val="FFFF00"/>
                </a:solidFill>
              </a:rPr>
              <a:t>10.628  </a:t>
            </a:r>
            <a:r>
              <a:rPr lang="en-US" sz="2400" dirty="0">
                <a:solidFill>
                  <a:srgbClr val="FFFF00"/>
                </a:solidFill>
              </a:rPr>
              <a:t>* </a:t>
            </a:r>
            <a:r>
              <a:rPr lang="en-US" sz="2400" dirty="0" smtClean="0">
                <a:solidFill>
                  <a:srgbClr val="FFFF00"/>
                </a:solidFill>
              </a:rPr>
              <a:t>.95 </a:t>
            </a:r>
            <a:r>
              <a:rPr lang="en-US" sz="2400" dirty="0">
                <a:solidFill>
                  <a:srgbClr val="FFFF00"/>
                </a:solidFill>
              </a:rPr>
              <a:t>=  </a:t>
            </a:r>
            <a:r>
              <a:rPr lang="en-US" sz="2400" dirty="0" smtClean="0">
                <a:solidFill>
                  <a:srgbClr val="FFFF00"/>
                </a:solidFill>
              </a:rPr>
              <a:t>10.106 </a:t>
            </a:r>
            <a:r>
              <a:rPr lang="en-US" sz="2400" dirty="0">
                <a:solidFill>
                  <a:srgbClr val="FFFF00"/>
                </a:solidFill>
              </a:rPr>
              <a:t>meters</a:t>
            </a:r>
          </a:p>
        </p:txBody>
      </p:sp>
    </p:spTree>
    <p:extLst>
      <p:ext uri="{BB962C8B-B14F-4D97-AF65-F5344CB8AC3E}">
        <p14:creationId xmlns:p14="http://schemas.microsoft.com/office/powerpoint/2010/main" val="1012668671"/>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7526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E9F07  </a:t>
            </a:r>
            <a:r>
              <a:rPr lang="en-US" dirty="0" smtClean="0">
                <a:latin typeface="Arial Black" panose="020B0A04020102020204" pitchFamily="34" charset="0"/>
              </a:rPr>
              <a:t>  How </a:t>
            </a:r>
            <a:r>
              <a:rPr lang="en-US" dirty="0">
                <a:latin typeface="Arial Black" panose="020B0A04020102020204" pitchFamily="34" charset="0"/>
              </a:rPr>
              <a:t>does ladder line compare to small-diameter coaxial cable such as RG-58 at 50 MHz?</a:t>
            </a:r>
          </a:p>
        </p:txBody>
      </p:sp>
      <p:sp>
        <p:nvSpPr>
          <p:cNvPr id="3" name="Subtitle 2"/>
          <p:cNvSpPr>
            <a:spLocks noGrp="1"/>
          </p:cNvSpPr>
          <p:nvPr>
            <p:ph type="subTitle" idx="1"/>
          </p:nvPr>
        </p:nvSpPr>
        <p:spPr/>
        <p:txBody>
          <a:bodyPr/>
          <a:lstStyle/>
          <a:p>
            <a:r>
              <a:rPr lang="en-US" i="1" dirty="0"/>
              <a:t>A. Lower loss</a:t>
            </a:r>
            <a:endParaRPr lang="en-US" dirty="0"/>
          </a:p>
          <a:p>
            <a:r>
              <a:rPr lang="en-US" i="1" dirty="0"/>
              <a:t>B. Higher SWR</a:t>
            </a:r>
            <a:endParaRPr lang="en-US" dirty="0"/>
          </a:p>
          <a:p>
            <a:r>
              <a:rPr lang="en-US" i="1" dirty="0"/>
              <a:t>C. Smaller reflection coefficient</a:t>
            </a:r>
            <a:endParaRPr lang="en-US" dirty="0"/>
          </a:p>
          <a:p>
            <a:r>
              <a:rPr lang="en-US" i="1" dirty="0"/>
              <a:t>D. Lower velocity factor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176</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435956106"/>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7526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E9F07    How does ladder line compare to small-diameter coaxial cable such as RG-58 at 50 MHz?</a:t>
            </a:r>
            <a:endParaRPr lang="en-US" dirty="0"/>
          </a:p>
        </p:txBody>
      </p:sp>
      <p:sp>
        <p:nvSpPr>
          <p:cNvPr id="3" name="Subtitle 2"/>
          <p:cNvSpPr>
            <a:spLocks noGrp="1"/>
          </p:cNvSpPr>
          <p:nvPr>
            <p:ph type="subTitle" idx="1"/>
          </p:nvPr>
        </p:nvSpPr>
        <p:spPr/>
        <p:txBody>
          <a:bodyPr/>
          <a:lstStyle/>
          <a:p>
            <a:r>
              <a:rPr lang="en-US" sz="2800" b="1" i="1" dirty="0">
                <a:solidFill>
                  <a:srgbClr val="FFC000"/>
                </a:solidFill>
              </a:rPr>
              <a:t>A. Lower loss</a:t>
            </a:r>
            <a:endParaRPr lang="en-US" sz="2800" b="1" dirty="0">
              <a:solidFill>
                <a:srgbClr val="FFC000"/>
              </a:solidFill>
            </a:endParaRPr>
          </a:p>
          <a:p>
            <a:r>
              <a:rPr lang="en-US" i="1" dirty="0"/>
              <a:t>B. Higher SWR</a:t>
            </a:r>
            <a:endParaRPr lang="en-US" dirty="0"/>
          </a:p>
          <a:p>
            <a:r>
              <a:rPr lang="en-US" i="1" dirty="0"/>
              <a:t>C. Smaller reflection coefficient</a:t>
            </a:r>
            <a:endParaRPr lang="en-US" dirty="0"/>
          </a:p>
          <a:p>
            <a:r>
              <a:rPr lang="en-US" i="1" dirty="0"/>
              <a:t>D. Lower velocity factor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177</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8947" y="4724400"/>
            <a:ext cx="3465928"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2" descr="Extra01 M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470608"/>
            <a:ext cx="4466053" cy="1983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93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8229600" cy="1828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E9F08    What </a:t>
            </a:r>
            <a:r>
              <a:rPr lang="en-US" dirty="0">
                <a:latin typeface="Arial Black" panose="020B0A04020102020204" pitchFamily="34" charset="0"/>
              </a:rPr>
              <a:t>is the term for the ratio of the actual speed at which a signal travels through a transmission line to the speed of light in a vacuum?</a:t>
            </a:r>
          </a:p>
        </p:txBody>
      </p:sp>
      <p:sp>
        <p:nvSpPr>
          <p:cNvPr id="3" name="Subtitle 2"/>
          <p:cNvSpPr>
            <a:spLocks noGrp="1"/>
          </p:cNvSpPr>
          <p:nvPr>
            <p:ph type="subTitle" idx="1"/>
          </p:nvPr>
        </p:nvSpPr>
        <p:spPr/>
        <p:txBody>
          <a:bodyPr/>
          <a:lstStyle/>
          <a:p>
            <a:r>
              <a:rPr lang="en-US" i="1" dirty="0"/>
              <a:t>A. Velocity factor</a:t>
            </a:r>
            <a:endParaRPr lang="en-US" dirty="0"/>
          </a:p>
          <a:p>
            <a:r>
              <a:rPr lang="en-US" i="1" dirty="0"/>
              <a:t>B. Characteristic impedance</a:t>
            </a:r>
            <a:endParaRPr lang="en-US" dirty="0"/>
          </a:p>
          <a:p>
            <a:r>
              <a:rPr lang="en-US" i="1" dirty="0"/>
              <a:t>C. Surge impedance</a:t>
            </a:r>
            <a:endParaRPr lang="en-US" dirty="0"/>
          </a:p>
          <a:p>
            <a:r>
              <a:rPr lang="en-US" i="1" dirty="0"/>
              <a:t>D. Standing wave ratio</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178</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084033825"/>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8229600" cy="1828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E9F08    What is the term for the ratio of the actual speed at which a signal travels through a transmission line to the speed of light in a vacuum?</a:t>
            </a:r>
            <a:endParaRPr lang="en-US" dirty="0"/>
          </a:p>
        </p:txBody>
      </p:sp>
      <p:sp>
        <p:nvSpPr>
          <p:cNvPr id="3" name="Subtitle 2"/>
          <p:cNvSpPr>
            <a:spLocks noGrp="1"/>
          </p:cNvSpPr>
          <p:nvPr>
            <p:ph type="subTitle" idx="1"/>
          </p:nvPr>
        </p:nvSpPr>
        <p:spPr/>
        <p:txBody>
          <a:bodyPr/>
          <a:lstStyle/>
          <a:p>
            <a:r>
              <a:rPr lang="en-US" sz="2800" b="1" i="1" dirty="0">
                <a:solidFill>
                  <a:srgbClr val="FFC000"/>
                </a:solidFill>
              </a:rPr>
              <a:t>A. Velocity factor</a:t>
            </a:r>
            <a:endParaRPr lang="en-US" sz="2800" b="1" dirty="0">
              <a:solidFill>
                <a:srgbClr val="FFC000"/>
              </a:solidFill>
            </a:endParaRPr>
          </a:p>
          <a:p>
            <a:r>
              <a:rPr lang="en-US" i="1" dirty="0"/>
              <a:t>B. Characteristic impedance</a:t>
            </a:r>
            <a:endParaRPr lang="en-US" dirty="0"/>
          </a:p>
          <a:p>
            <a:r>
              <a:rPr lang="en-US" i="1" dirty="0"/>
              <a:t>C. Surge impedance</a:t>
            </a:r>
            <a:endParaRPr lang="en-US" dirty="0"/>
          </a:p>
          <a:p>
            <a:r>
              <a:rPr lang="en-US" i="1" dirty="0"/>
              <a:t>D. Standing wave ratio</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179</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64954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E9A08    What </a:t>
            </a:r>
            <a:r>
              <a:rPr lang="en-US" dirty="0">
                <a:latin typeface="Arial Black" panose="020B0A04020102020204" pitchFamily="34" charset="0"/>
              </a:rPr>
              <a:t>is meant by antenna bandwidth?</a:t>
            </a:r>
          </a:p>
        </p:txBody>
      </p:sp>
      <p:sp>
        <p:nvSpPr>
          <p:cNvPr id="3" name="Subtitle 2"/>
          <p:cNvSpPr>
            <a:spLocks noGrp="1"/>
          </p:cNvSpPr>
          <p:nvPr>
            <p:ph type="subTitle" idx="1"/>
          </p:nvPr>
        </p:nvSpPr>
        <p:spPr>
          <a:xfrm>
            <a:off x="533400" y="1600200"/>
            <a:ext cx="7924800" cy="4572000"/>
          </a:xfrm>
        </p:spPr>
        <p:txBody>
          <a:bodyPr>
            <a:normAutofit/>
          </a:bodyPr>
          <a:lstStyle/>
          <a:p>
            <a:r>
              <a:rPr lang="en-US" i="1" dirty="0"/>
              <a:t>A. Antenna length divided by the number of elements</a:t>
            </a:r>
            <a:endParaRPr lang="en-US" dirty="0"/>
          </a:p>
          <a:p>
            <a:r>
              <a:rPr lang="en-US" sz="2800" b="1" i="1" dirty="0">
                <a:solidFill>
                  <a:srgbClr val="FFC000"/>
                </a:solidFill>
              </a:rPr>
              <a:t>B. The frequency range over which an antenna satisfies a performance requirement</a:t>
            </a:r>
            <a:endParaRPr lang="en-US" sz="2800" b="1" dirty="0">
              <a:solidFill>
                <a:srgbClr val="FFC000"/>
              </a:solidFill>
            </a:endParaRPr>
          </a:p>
          <a:p>
            <a:r>
              <a:rPr lang="en-US" i="1" dirty="0"/>
              <a:t>C. The angle between the half-power radiation points</a:t>
            </a:r>
            <a:endParaRPr lang="en-US" dirty="0"/>
          </a:p>
          <a:p>
            <a:r>
              <a:rPr lang="en-US" i="1" dirty="0"/>
              <a:t>D. The angle formed between two imaginary lines drawn through the element ends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18</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395747087"/>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050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E9F09    What </a:t>
            </a:r>
            <a:r>
              <a:rPr lang="en-US" dirty="0">
                <a:latin typeface="Arial Black" panose="020B0A04020102020204" pitchFamily="34" charset="0"/>
              </a:rPr>
              <a:t>is the approximate physical length of a solid polyethylene dielectric coaxial transmission line that is electrically one-quarter wavelength long at 7.2 MHz?</a:t>
            </a:r>
          </a:p>
        </p:txBody>
      </p:sp>
      <p:sp>
        <p:nvSpPr>
          <p:cNvPr id="3" name="Subtitle 2"/>
          <p:cNvSpPr>
            <a:spLocks noGrp="1"/>
          </p:cNvSpPr>
          <p:nvPr>
            <p:ph type="subTitle" idx="1"/>
          </p:nvPr>
        </p:nvSpPr>
        <p:spPr/>
        <p:txBody>
          <a:bodyPr/>
          <a:lstStyle/>
          <a:p>
            <a:endParaRPr lang="en-US" i="1" dirty="0" smtClean="0"/>
          </a:p>
          <a:p>
            <a:r>
              <a:rPr lang="en-US" i="1" dirty="0" smtClean="0"/>
              <a:t>A</a:t>
            </a:r>
            <a:r>
              <a:rPr lang="en-US" i="1" dirty="0"/>
              <a:t>. 10 meters</a:t>
            </a:r>
            <a:endParaRPr lang="en-US" dirty="0"/>
          </a:p>
          <a:p>
            <a:r>
              <a:rPr lang="en-US" i="1" dirty="0"/>
              <a:t>B. 6.9 meters</a:t>
            </a:r>
            <a:endParaRPr lang="en-US" dirty="0"/>
          </a:p>
          <a:p>
            <a:r>
              <a:rPr lang="en-US" i="1" dirty="0"/>
              <a:t>C. 24 meters</a:t>
            </a:r>
            <a:endParaRPr lang="en-US" dirty="0"/>
          </a:p>
          <a:p>
            <a:r>
              <a:rPr lang="en-US" i="1" dirty="0"/>
              <a:t>D. 50 meters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180</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183881393"/>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050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E9F09    What is the approximate physical length of a solid polyethylene dielectric coaxial transmission line that is electrically one-quarter wavelength long at 7.2 MHz?</a:t>
            </a:r>
            <a:endParaRPr lang="en-US" dirty="0"/>
          </a:p>
        </p:txBody>
      </p:sp>
      <p:sp>
        <p:nvSpPr>
          <p:cNvPr id="3" name="Subtitle 2"/>
          <p:cNvSpPr>
            <a:spLocks noGrp="1"/>
          </p:cNvSpPr>
          <p:nvPr>
            <p:ph type="subTitle" idx="1"/>
          </p:nvPr>
        </p:nvSpPr>
        <p:spPr/>
        <p:txBody>
          <a:bodyPr/>
          <a:lstStyle/>
          <a:p>
            <a:endParaRPr lang="en-US" i="1" dirty="0" smtClean="0"/>
          </a:p>
          <a:p>
            <a:r>
              <a:rPr lang="en-US" i="1" dirty="0" smtClean="0"/>
              <a:t>A</a:t>
            </a:r>
            <a:r>
              <a:rPr lang="en-US" i="1" dirty="0"/>
              <a:t>. 10 meters</a:t>
            </a:r>
            <a:endParaRPr lang="en-US" dirty="0"/>
          </a:p>
          <a:p>
            <a:r>
              <a:rPr lang="en-US" sz="2800" b="1" i="1" dirty="0">
                <a:solidFill>
                  <a:srgbClr val="FFC000"/>
                </a:solidFill>
              </a:rPr>
              <a:t>B. 6.9 meters</a:t>
            </a:r>
            <a:endParaRPr lang="en-US" sz="2800" b="1" dirty="0">
              <a:solidFill>
                <a:srgbClr val="FFC000"/>
              </a:solidFill>
            </a:endParaRPr>
          </a:p>
          <a:p>
            <a:r>
              <a:rPr lang="en-US" i="1" dirty="0"/>
              <a:t>C. 24 meters</a:t>
            </a:r>
            <a:endParaRPr lang="en-US" dirty="0"/>
          </a:p>
          <a:p>
            <a:r>
              <a:rPr lang="en-US" i="1" dirty="0"/>
              <a:t>D. 50 meters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181</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
        <p:nvSpPr>
          <p:cNvPr id="6" name="Rectangle 5"/>
          <p:cNvSpPr/>
          <p:nvPr/>
        </p:nvSpPr>
        <p:spPr>
          <a:xfrm>
            <a:off x="2971800" y="4800600"/>
            <a:ext cx="5334000" cy="1384995"/>
          </a:xfrm>
          <a:prstGeom prst="rect">
            <a:avLst/>
          </a:prstGeom>
        </p:spPr>
        <p:txBody>
          <a:bodyPr wrap="square">
            <a:spAutoFit/>
          </a:bodyPr>
          <a:lstStyle/>
          <a:p>
            <a:r>
              <a:rPr lang="en-US" sz="2800" dirty="0">
                <a:solidFill>
                  <a:srgbClr val="FFFF00"/>
                </a:solidFill>
              </a:rPr>
              <a:t>Wave length = 300 / </a:t>
            </a:r>
            <a:r>
              <a:rPr lang="en-US" sz="2800" dirty="0" smtClean="0">
                <a:solidFill>
                  <a:srgbClr val="FFFF00"/>
                </a:solidFill>
              </a:rPr>
              <a:t>7.2 </a:t>
            </a:r>
            <a:r>
              <a:rPr lang="en-US" sz="2800" dirty="0">
                <a:solidFill>
                  <a:srgbClr val="FFFF00"/>
                </a:solidFill>
              </a:rPr>
              <a:t>= 4</a:t>
            </a:r>
            <a:r>
              <a:rPr lang="en-US" sz="2800" dirty="0" smtClean="0">
                <a:solidFill>
                  <a:srgbClr val="FFFF00"/>
                </a:solidFill>
              </a:rPr>
              <a:t>1.66</a:t>
            </a:r>
            <a:endParaRPr lang="en-US" sz="2800" dirty="0">
              <a:solidFill>
                <a:srgbClr val="FFFF00"/>
              </a:solidFill>
            </a:endParaRPr>
          </a:p>
          <a:p>
            <a:r>
              <a:rPr lang="en-US" sz="2800" dirty="0">
                <a:solidFill>
                  <a:srgbClr val="FFFF00"/>
                </a:solidFill>
              </a:rPr>
              <a:t>Wavelength / 4 = </a:t>
            </a:r>
            <a:r>
              <a:rPr lang="en-US" sz="2800" dirty="0" smtClean="0">
                <a:solidFill>
                  <a:srgbClr val="FFFF00"/>
                </a:solidFill>
              </a:rPr>
              <a:t>10.33 </a:t>
            </a:r>
            <a:r>
              <a:rPr lang="en-US" sz="2800" dirty="0">
                <a:solidFill>
                  <a:srgbClr val="FFFF00"/>
                </a:solidFill>
              </a:rPr>
              <a:t>meters</a:t>
            </a:r>
          </a:p>
          <a:p>
            <a:r>
              <a:rPr lang="en-US" sz="2800" dirty="0" smtClean="0">
                <a:solidFill>
                  <a:srgbClr val="FFFF00"/>
                </a:solidFill>
              </a:rPr>
              <a:t>10.33 </a:t>
            </a:r>
            <a:r>
              <a:rPr lang="en-US" sz="2800" dirty="0">
                <a:solidFill>
                  <a:srgbClr val="FFFF00"/>
                </a:solidFill>
              </a:rPr>
              <a:t>* .66 =   </a:t>
            </a:r>
            <a:r>
              <a:rPr lang="en-US" sz="2800" dirty="0" smtClean="0">
                <a:solidFill>
                  <a:srgbClr val="FFFF00"/>
                </a:solidFill>
              </a:rPr>
              <a:t>6.875 </a:t>
            </a:r>
            <a:r>
              <a:rPr lang="en-US" sz="2800" dirty="0">
                <a:solidFill>
                  <a:srgbClr val="FFFF00"/>
                </a:solidFill>
              </a:rPr>
              <a:t>meters</a:t>
            </a:r>
          </a:p>
        </p:txBody>
      </p:sp>
    </p:spTree>
    <p:extLst>
      <p:ext uri="{BB962C8B-B14F-4D97-AF65-F5344CB8AC3E}">
        <p14:creationId xmlns:p14="http://schemas.microsoft.com/office/powerpoint/2010/main" val="3345877416"/>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Transmissions Stub  Matching </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182</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51808103"/>
              </p:ext>
            </p:extLst>
          </p:nvPr>
        </p:nvGraphicFramePr>
        <p:xfrm>
          <a:off x="914400" y="2133600"/>
          <a:ext cx="7239000" cy="3048000"/>
        </p:xfrm>
        <a:graphic>
          <a:graphicData uri="http://schemas.openxmlformats.org/drawingml/2006/table">
            <a:tbl>
              <a:tblPr/>
              <a:tblGrid>
                <a:gridCol w="2286000"/>
                <a:gridCol w="2133600"/>
                <a:gridCol w="2819400"/>
              </a:tblGrid>
              <a:tr h="609600">
                <a:tc gridSpan="3">
                  <a:txBody>
                    <a:bodyPr/>
                    <a:lstStyle>
                      <a:lvl1pPr eaLnBrk="0" hangingPunct="0">
                        <a:spcBef>
                          <a:spcPct val="20000"/>
                        </a:spcBef>
                        <a:buClr>
                          <a:srgbClr val="FF1515"/>
                        </a:buClr>
                        <a:defRPr sz="2800">
                          <a:solidFill>
                            <a:schemeClr val="tx1"/>
                          </a:solidFill>
                          <a:latin typeface="Verdana" pitchFamily="34" charset="0"/>
                        </a:defRPr>
                      </a:lvl1pPr>
                      <a:lvl2pPr eaLnBrk="0" hangingPunct="0">
                        <a:spcBef>
                          <a:spcPct val="20000"/>
                        </a:spcBef>
                        <a:buClr>
                          <a:srgbClr val="FF1515"/>
                        </a:buClr>
                        <a:defRPr sz="2400">
                          <a:solidFill>
                            <a:schemeClr val="tx1"/>
                          </a:solidFill>
                          <a:latin typeface="Verdana" pitchFamily="34" charset="0"/>
                        </a:defRPr>
                      </a:lvl2pPr>
                      <a:lvl3pPr eaLnBrk="0" hangingPunct="0">
                        <a:spcBef>
                          <a:spcPct val="20000"/>
                        </a:spcBef>
                        <a:buClr>
                          <a:srgbClr val="FF1515"/>
                        </a:buClr>
                        <a:defRPr sz="2000">
                          <a:solidFill>
                            <a:schemeClr val="tx1"/>
                          </a:solidFill>
                          <a:latin typeface="Verdana" pitchFamily="34" charset="0"/>
                        </a:defRPr>
                      </a:lvl3pPr>
                      <a:lvl4pPr eaLnBrk="0" hangingPunct="0">
                        <a:spcBef>
                          <a:spcPct val="20000"/>
                        </a:spcBef>
                        <a:buClr>
                          <a:srgbClr val="FF1515"/>
                        </a:buClr>
                        <a:defRPr>
                          <a:solidFill>
                            <a:schemeClr val="tx1"/>
                          </a:solidFill>
                          <a:latin typeface="Verdana" pitchFamily="34" charset="0"/>
                        </a:defRPr>
                      </a:lvl4pPr>
                      <a:lvl5pPr eaLnBrk="0" hangingPunct="0">
                        <a:spcBef>
                          <a:spcPct val="20000"/>
                        </a:spcBef>
                        <a:buClr>
                          <a:srgbClr val="FF1515"/>
                        </a:buClr>
                        <a:defRPr>
                          <a:solidFill>
                            <a:schemeClr val="tx1"/>
                          </a:solidFill>
                          <a:latin typeface="Verdana" pitchFamily="34" charset="0"/>
                        </a:defRPr>
                      </a:lvl5pPr>
                      <a:lvl6pPr eaLnBrk="0" fontAlgn="base" hangingPunct="0">
                        <a:spcBef>
                          <a:spcPct val="20000"/>
                        </a:spcBef>
                        <a:spcAft>
                          <a:spcPct val="0"/>
                        </a:spcAft>
                        <a:buClr>
                          <a:srgbClr val="FF1515"/>
                        </a:buClr>
                        <a:defRPr>
                          <a:solidFill>
                            <a:schemeClr val="tx1"/>
                          </a:solidFill>
                          <a:latin typeface="Verdana" pitchFamily="34" charset="0"/>
                        </a:defRPr>
                      </a:lvl6pPr>
                      <a:lvl7pPr eaLnBrk="0" fontAlgn="base" hangingPunct="0">
                        <a:spcBef>
                          <a:spcPct val="20000"/>
                        </a:spcBef>
                        <a:spcAft>
                          <a:spcPct val="0"/>
                        </a:spcAft>
                        <a:buClr>
                          <a:srgbClr val="FF1515"/>
                        </a:buClr>
                        <a:defRPr>
                          <a:solidFill>
                            <a:schemeClr val="tx1"/>
                          </a:solidFill>
                          <a:latin typeface="Verdana" pitchFamily="34" charset="0"/>
                        </a:defRPr>
                      </a:lvl7pPr>
                      <a:lvl8pPr eaLnBrk="0" fontAlgn="base" hangingPunct="0">
                        <a:spcBef>
                          <a:spcPct val="20000"/>
                        </a:spcBef>
                        <a:spcAft>
                          <a:spcPct val="0"/>
                        </a:spcAft>
                        <a:buClr>
                          <a:srgbClr val="FF1515"/>
                        </a:buClr>
                        <a:defRPr>
                          <a:solidFill>
                            <a:schemeClr val="tx1"/>
                          </a:solidFill>
                          <a:latin typeface="Verdana" pitchFamily="34" charset="0"/>
                        </a:defRPr>
                      </a:lvl8pPr>
                      <a:lvl9pPr eaLnBrk="0" fontAlgn="base" hangingPunct="0">
                        <a:spcBef>
                          <a:spcPct val="20000"/>
                        </a:spcBef>
                        <a:spcAft>
                          <a:spcPct val="0"/>
                        </a:spcAft>
                        <a:buClr>
                          <a:srgbClr val="FF1515"/>
                        </a:buClr>
                        <a:defRPr>
                          <a:solidFill>
                            <a:schemeClr val="tx1"/>
                          </a:solidFill>
                          <a:latin typeface="Verdana" pitchFamily="34" charset="0"/>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Rockwell" pitchFamily="18" charset="0"/>
                          <a:cs typeface="Arial" charset="0"/>
                        </a:rPr>
                        <a:t>            </a:t>
                      </a:r>
                      <a:r>
                        <a:rPr kumimoji="0" lang="en-US" altLang="en-US" sz="2800" b="1" i="0" u="none" strike="noStrike" cap="none" normalizeH="0" baseline="0" dirty="0" smtClean="0">
                          <a:ln>
                            <a:noFill/>
                          </a:ln>
                          <a:solidFill>
                            <a:srgbClr val="FF0000"/>
                          </a:solidFill>
                          <a:effectLst/>
                          <a:latin typeface="Rockwell" pitchFamily="18" charset="0"/>
                          <a:cs typeface="Arial" charset="0"/>
                        </a:rPr>
                        <a:t>     Impedance of coaxial stubs</a:t>
                      </a:r>
                      <a:endParaRPr kumimoji="0" lang="en-US" altLang="en-US" sz="2800" b="0" i="0" u="none" strike="noStrike" cap="none" normalizeH="0" baseline="0" dirty="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r>
              <a:tr h="609600">
                <a:tc>
                  <a:txBody>
                    <a:bodyPr/>
                    <a:lstStyle>
                      <a:lvl1pPr eaLnBrk="0" hangingPunct="0">
                        <a:spcBef>
                          <a:spcPct val="20000"/>
                        </a:spcBef>
                        <a:buClr>
                          <a:srgbClr val="FF1515"/>
                        </a:buClr>
                        <a:defRPr sz="2800">
                          <a:solidFill>
                            <a:schemeClr val="tx1"/>
                          </a:solidFill>
                          <a:latin typeface="Verdana" pitchFamily="34" charset="0"/>
                        </a:defRPr>
                      </a:lvl1pPr>
                      <a:lvl2pPr eaLnBrk="0" hangingPunct="0">
                        <a:spcBef>
                          <a:spcPct val="20000"/>
                        </a:spcBef>
                        <a:buClr>
                          <a:srgbClr val="FF1515"/>
                        </a:buClr>
                        <a:defRPr sz="2400">
                          <a:solidFill>
                            <a:schemeClr val="tx1"/>
                          </a:solidFill>
                          <a:latin typeface="Verdana" pitchFamily="34" charset="0"/>
                        </a:defRPr>
                      </a:lvl2pPr>
                      <a:lvl3pPr eaLnBrk="0" hangingPunct="0">
                        <a:spcBef>
                          <a:spcPct val="20000"/>
                        </a:spcBef>
                        <a:buClr>
                          <a:srgbClr val="FF1515"/>
                        </a:buClr>
                        <a:defRPr sz="2000">
                          <a:solidFill>
                            <a:schemeClr val="tx1"/>
                          </a:solidFill>
                          <a:latin typeface="Verdana" pitchFamily="34" charset="0"/>
                        </a:defRPr>
                      </a:lvl3pPr>
                      <a:lvl4pPr eaLnBrk="0" hangingPunct="0">
                        <a:spcBef>
                          <a:spcPct val="20000"/>
                        </a:spcBef>
                        <a:buClr>
                          <a:srgbClr val="FF1515"/>
                        </a:buClr>
                        <a:defRPr>
                          <a:solidFill>
                            <a:schemeClr val="tx1"/>
                          </a:solidFill>
                          <a:latin typeface="Verdana" pitchFamily="34" charset="0"/>
                        </a:defRPr>
                      </a:lvl4pPr>
                      <a:lvl5pPr eaLnBrk="0" hangingPunct="0">
                        <a:spcBef>
                          <a:spcPct val="20000"/>
                        </a:spcBef>
                        <a:buClr>
                          <a:srgbClr val="FF1515"/>
                        </a:buClr>
                        <a:defRPr>
                          <a:solidFill>
                            <a:schemeClr val="tx1"/>
                          </a:solidFill>
                          <a:latin typeface="Verdana" pitchFamily="34" charset="0"/>
                        </a:defRPr>
                      </a:lvl5pPr>
                      <a:lvl6pPr eaLnBrk="0" fontAlgn="base" hangingPunct="0">
                        <a:spcBef>
                          <a:spcPct val="20000"/>
                        </a:spcBef>
                        <a:spcAft>
                          <a:spcPct val="0"/>
                        </a:spcAft>
                        <a:buClr>
                          <a:srgbClr val="FF1515"/>
                        </a:buClr>
                        <a:defRPr>
                          <a:solidFill>
                            <a:schemeClr val="tx1"/>
                          </a:solidFill>
                          <a:latin typeface="Verdana" pitchFamily="34" charset="0"/>
                        </a:defRPr>
                      </a:lvl6pPr>
                      <a:lvl7pPr eaLnBrk="0" fontAlgn="base" hangingPunct="0">
                        <a:spcBef>
                          <a:spcPct val="20000"/>
                        </a:spcBef>
                        <a:spcAft>
                          <a:spcPct val="0"/>
                        </a:spcAft>
                        <a:buClr>
                          <a:srgbClr val="FF1515"/>
                        </a:buClr>
                        <a:defRPr>
                          <a:solidFill>
                            <a:schemeClr val="tx1"/>
                          </a:solidFill>
                          <a:latin typeface="Verdana" pitchFamily="34" charset="0"/>
                        </a:defRPr>
                      </a:lvl7pPr>
                      <a:lvl8pPr eaLnBrk="0" fontAlgn="base" hangingPunct="0">
                        <a:spcBef>
                          <a:spcPct val="20000"/>
                        </a:spcBef>
                        <a:spcAft>
                          <a:spcPct val="0"/>
                        </a:spcAft>
                        <a:buClr>
                          <a:srgbClr val="FF1515"/>
                        </a:buClr>
                        <a:defRPr>
                          <a:solidFill>
                            <a:schemeClr val="tx1"/>
                          </a:solidFill>
                          <a:latin typeface="Verdana" pitchFamily="34" charset="0"/>
                        </a:defRPr>
                      </a:lvl8pPr>
                      <a:lvl9pPr eaLnBrk="0" fontAlgn="base" hangingPunct="0">
                        <a:spcBef>
                          <a:spcPct val="20000"/>
                        </a:spcBef>
                        <a:spcAft>
                          <a:spcPct val="0"/>
                        </a:spcAft>
                        <a:buClr>
                          <a:srgbClr val="FF1515"/>
                        </a:buClr>
                        <a:defRPr>
                          <a:solidFill>
                            <a:schemeClr val="tx1"/>
                          </a:solidFill>
                          <a:latin typeface="Verdana"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Rockwell" pitchFamily="18" charset="0"/>
                          <a:cs typeface="Arial" charset="0"/>
                        </a:rPr>
                        <a:t>Wavelength</a:t>
                      </a:r>
                      <a:endParaRPr kumimoji="0" lang="en-US" altLang="en-US" sz="2800" b="0"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buClr>
                          <a:srgbClr val="FF1515"/>
                        </a:buClr>
                        <a:defRPr sz="2800">
                          <a:solidFill>
                            <a:schemeClr val="tx1"/>
                          </a:solidFill>
                          <a:latin typeface="Verdana" pitchFamily="34" charset="0"/>
                        </a:defRPr>
                      </a:lvl1pPr>
                      <a:lvl2pPr eaLnBrk="0" hangingPunct="0">
                        <a:spcBef>
                          <a:spcPct val="20000"/>
                        </a:spcBef>
                        <a:buClr>
                          <a:srgbClr val="FF1515"/>
                        </a:buClr>
                        <a:defRPr sz="2400">
                          <a:solidFill>
                            <a:schemeClr val="tx1"/>
                          </a:solidFill>
                          <a:latin typeface="Verdana" pitchFamily="34" charset="0"/>
                        </a:defRPr>
                      </a:lvl2pPr>
                      <a:lvl3pPr eaLnBrk="0" hangingPunct="0">
                        <a:spcBef>
                          <a:spcPct val="20000"/>
                        </a:spcBef>
                        <a:buClr>
                          <a:srgbClr val="FF1515"/>
                        </a:buClr>
                        <a:defRPr sz="2000">
                          <a:solidFill>
                            <a:schemeClr val="tx1"/>
                          </a:solidFill>
                          <a:latin typeface="Verdana" pitchFamily="34" charset="0"/>
                        </a:defRPr>
                      </a:lvl3pPr>
                      <a:lvl4pPr eaLnBrk="0" hangingPunct="0">
                        <a:spcBef>
                          <a:spcPct val="20000"/>
                        </a:spcBef>
                        <a:buClr>
                          <a:srgbClr val="FF1515"/>
                        </a:buClr>
                        <a:defRPr>
                          <a:solidFill>
                            <a:schemeClr val="tx1"/>
                          </a:solidFill>
                          <a:latin typeface="Verdana" pitchFamily="34" charset="0"/>
                        </a:defRPr>
                      </a:lvl4pPr>
                      <a:lvl5pPr eaLnBrk="0" hangingPunct="0">
                        <a:spcBef>
                          <a:spcPct val="20000"/>
                        </a:spcBef>
                        <a:buClr>
                          <a:srgbClr val="FF1515"/>
                        </a:buClr>
                        <a:defRPr>
                          <a:solidFill>
                            <a:schemeClr val="tx1"/>
                          </a:solidFill>
                          <a:latin typeface="Verdana" pitchFamily="34" charset="0"/>
                        </a:defRPr>
                      </a:lvl5pPr>
                      <a:lvl6pPr eaLnBrk="0" fontAlgn="base" hangingPunct="0">
                        <a:spcBef>
                          <a:spcPct val="20000"/>
                        </a:spcBef>
                        <a:spcAft>
                          <a:spcPct val="0"/>
                        </a:spcAft>
                        <a:buClr>
                          <a:srgbClr val="FF1515"/>
                        </a:buClr>
                        <a:defRPr>
                          <a:solidFill>
                            <a:schemeClr val="tx1"/>
                          </a:solidFill>
                          <a:latin typeface="Verdana" pitchFamily="34" charset="0"/>
                        </a:defRPr>
                      </a:lvl6pPr>
                      <a:lvl7pPr eaLnBrk="0" fontAlgn="base" hangingPunct="0">
                        <a:spcBef>
                          <a:spcPct val="20000"/>
                        </a:spcBef>
                        <a:spcAft>
                          <a:spcPct val="0"/>
                        </a:spcAft>
                        <a:buClr>
                          <a:srgbClr val="FF1515"/>
                        </a:buClr>
                        <a:defRPr>
                          <a:solidFill>
                            <a:schemeClr val="tx1"/>
                          </a:solidFill>
                          <a:latin typeface="Verdana" pitchFamily="34" charset="0"/>
                        </a:defRPr>
                      </a:lvl7pPr>
                      <a:lvl8pPr eaLnBrk="0" fontAlgn="base" hangingPunct="0">
                        <a:spcBef>
                          <a:spcPct val="20000"/>
                        </a:spcBef>
                        <a:spcAft>
                          <a:spcPct val="0"/>
                        </a:spcAft>
                        <a:buClr>
                          <a:srgbClr val="FF1515"/>
                        </a:buClr>
                        <a:defRPr>
                          <a:solidFill>
                            <a:schemeClr val="tx1"/>
                          </a:solidFill>
                          <a:latin typeface="Verdana" pitchFamily="34" charset="0"/>
                        </a:defRPr>
                      </a:lvl8pPr>
                      <a:lvl9pPr eaLnBrk="0" fontAlgn="base" hangingPunct="0">
                        <a:spcBef>
                          <a:spcPct val="20000"/>
                        </a:spcBef>
                        <a:spcAft>
                          <a:spcPct val="0"/>
                        </a:spcAft>
                        <a:buClr>
                          <a:srgbClr val="FF1515"/>
                        </a:buClr>
                        <a:defRPr>
                          <a:solidFill>
                            <a:schemeClr val="tx1"/>
                          </a:solidFill>
                          <a:latin typeface="Verdana"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Rockwell" pitchFamily="18" charset="0"/>
                          <a:cs typeface="Arial" charset="0"/>
                        </a:rPr>
                        <a:t>Open Stub</a:t>
                      </a:r>
                      <a:endParaRPr kumimoji="0" lang="en-US" altLang="en-US" sz="2800" b="0" i="0" u="none" strike="noStrike" cap="none" normalizeH="0" baseline="0" dirty="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buClr>
                          <a:srgbClr val="FF1515"/>
                        </a:buClr>
                        <a:defRPr sz="2800">
                          <a:solidFill>
                            <a:schemeClr val="tx1"/>
                          </a:solidFill>
                          <a:latin typeface="Verdana" pitchFamily="34" charset="0"/>
                        </a:defRPr>
                      </a:lvl1pPr>
                      <a:lvl2pPr eaLnBrk="0" hangingPunct="0">
                        <a:spcBef>
                          <a:spcPct val="20000"/>
                        </a:spcBef>
                        <a:buClr>
                          <a:srgbClr val="FF1515"/>
                        </a:buClr>
                        <a:defRPr sz="2400">
                          <a:solidFill>
                            <a:schemeClr val="tx1"/>
                          </a:solidFill>
                          <a:latin typeface="Verdana" pitchFamily="34" charset="0"/>
                        </a:defRPr>
                      </a:lvl2pPr>
                      <a:lvl3pPr eaLnBrk="0" hangingPunct="0">
                        <a:spcBef>
                          <a:spcPct val="20000"/>
                        </a:spcBef>
                        <a:buClr>
                          <a:srgbClr val="FF1515"/>
                        </a:buClr>
                        <a:defRPr sz="2000">
                          <a:solidFill>
                            <a:schemeClr val="tx1"/>
                          </a:solidFill>
                          <a:latin typeface="Verdana" pitchFamily="34" charset="0"/>
                        </a:defRPr>
                      </a:lvl3pPr>
                      <a:lvl4pPr eaLnBrk="0" hangingPunct="0">
                        <a:spcBef>
                          <a:spcPct val="20000"/>
                        </a:spcBef>
                        <a:buClr>
                          <a:srgbClr val="FF1515"/>
                        </a:buClr>
                        <a:defRPr>
                          <a:solidFill>
                            <a:schemeClr val="tx1"/>
                          </a:solidFill>
                          <a:latin typeface="Verdana" pitchFamily="34" charset="0"/>
                        </a:defRPr>
                      </a:lvl4pPr>
                      <a:lvl5pPr eaLnBrk="0" hangingPunct="0">
                        <a:spcBef>
                          <a:spcPct val="20000"/>
                        </a:spcBef>
                        <a:buClr>
                          <a:srgbClr val="FF1515"/>
                        </a:buClr>
                        <a:defRPr>
                          <a:solidFill>
                            <a:schemeClr val="tx1"/>
                          </a:solidFill>
                          <a:latin typeface="Verdana" pitchFamily="34" charset="0"/>
                        </a:defRPr>
                      </a:lvl5pPr>
                      <a:lvl6pPr eaLnBrk="0" fontAlgn="base" hangingPunct="0">
                        <a:spcBef>
                          <a:spcPct val="20000"/>
                        </a:spcBef>
                        <a:spcAft>
                          <a:spcPct val="0"/>
                        </a:spcAft>
                        <a:buClr>
                          <a:srgbClr val="FF1515"/>
                        </a:buClr>
                        <a:defRPr>
                          <a:solidFill>
                            <a:schemeClr val="tx1"/>
                          </a:solidFill>
                          <a:latin typeface="Verdana" pitchFamily="34" charset="0"/>
                        </a:defRPr>
                      </a:lvl6pPr>
                      <a:lvl7pPr eaLnBrk="0" fontAlgn="base" hangingPunct="0">
                        <a:spcBef>
                          <a:spcPct val="20000"/>
                        </a:spcBef>
                        <a:spcAft>
                          <a:spcPct val="0"/>
                        </a:spcAft>
                        <a:buClr>
                          <a:srgbClr val="FF1515"/>
                        </a:buClr>
                        <a:defRPr>
                          <a:solidFill>
                            <a:schemeClr val="tx1"/>
                          </a:solidFill>
                          <a:latin typeface="Verdana" pitchFamily="34" charset="0"/>
                        </a:defRPr>
                      </a:lvl7pPr>
                      <a:lvl8pPr eaLnBrk="0" fontAlgn="base" hangingPunct="0">
                        <a:spcBef>
                          <a:spcPct val="20000"/>
                        </a:spcBef>
                        <a:spcAft>
                          <a:spcPct val="0"/>
                        </a:spcAft>
                        <a:buClr>
                          <a:srgbClr val="FF1515"/>
                        </a:buClr>
                        <a:defRPr>
                          <a:solidFill>
                            <a:schemeClr val="tx1"/>
                          </a:solidFill>
                          <a:latin typeface="Verdana" pitchFamily="34" charset="0"/>
                        </a:defRPr>
                      </a:lvl8pPr>
                      <a:lvl9pPr eaLnBrk="0" fontAlgn="base" hangingPunct="0">
                        <a:spcBef>
                          <a:spcPct val="20000"/>
                        </a:spcBef>
                        <a:spcAft>
                          <a:spcPct val="0"/>
                        </a:spcAft>
                        <a:buClr>
                          <a:srgbClr val="FF1515"/>
                        </a:buClr>
                        <a:defRPr>
                          <a:solidFill>
                            <a:schemeClr val="tx1"/>
                          </a:solidFill>
                          <a:latin typeface="Verdana"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Rockwell" pitchFamily="18" charset="0"/>
                          <a:cs typeface="Arial" charset="0"/>
                        </a:rPr>
                        <a:t>Shorted Stub</a:t>
                      </a:r>
                      <a:endParaRPr kumimoji="0" lang="en-US" altLang="en-US" sz="2800" b="0" i="0" u="none" strike="noStrike" cap="none" normalizeH="0" baseline="0" dirty="0" smtClean="0">
                        <a:ln>
                          <a:noFill/>
                        </a:ln>
                        <a:solidFill>
                          <a:schemeClr val="tx1"/>
                        </a:solidFill>
                        <a:effectLst/>
                        <a:latin typeface="Verdana"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609600">
                <a:tc>
                  <a:txBody>
                    <a:bodyPr/>
                    <a:lstStyle>
                      <a:lvl1pPr eaLnBrk="0" hangingPunct="0">
                        <a:spcBef>
                          <a:spcPct val="20000"/>
                        </a:spcBef>
                        <a:buClr>
                          <a:srgbClr val="FF1515"/>
                        </a:buClr>
                        <a:defRPr sz="2800">
                          <a:solidFill>
                            <a:schemeClr val="tx1"/>
                          </a:solidFill>
                          <a:latin typeface="Verdana" pitchFamily="34" charset="0"/>
                        </a:defRPr>
                      </a:lvl1pPr>
                      <a:lvl2pPr eaLnBrk="0" hangingPunct="0">
                        <a:spcBef>
                          <a:spcPct val="20000"/>
                        </a:spcBef>
                        <a:buClr>
                          <a:srgbClr val="FF1515"/>
                        </a:buClr>
                        <a:defRPr sz="2400">
                          <a:solidFill>
                            <a:schemeClr val="tx1"/>
                          </a:solidFill>
                          <a:latin typeface="Verdana" pitchFamily="34" charset="0"/>
                        </a:defRPr>
                      </a:lvl2pPr>
                      <a:lvl3pPr eaLnBrk="0" hangingPunct="0">
                        <a:spcBef>
                          <a:spcPct val="20000"/>
                        </a:spcBef>
                        <a:buClr>
                          <a:srgbClr val="FF1515"/>
                        </a:buClr>
                        <a:defRPr sz="2000">
                          <a:solidFill>
                            <a:schemeClr val="tx1"/>
                          </a:solidFill>
                          <a:latin typeface="Verdana" pitchFamily="34" charset="0"/>
                        </a:defRPr>
                      </a:lvl3pPr>
                      <a:lvl4pPr eaLnBrk="0" hangingPunct="0">
                        <a:spcBef>
                          <a:spcPct val="20000"/>
                        </a:spcBef>
                        <a:buClr>
                          <a:srgbClr val="FF1515"/>
                        </a:buClr>
                        <a:defRPr>
                          <a:solidFill>
                            <a:schemeClr val="tx1"/>
                          </a:solidFill>
                          <a:latin typeface="Verdana" pitchFamily="34" charset="0"/>
                        </a:defRPr>
                      </a:lvl4pPr>
                      <a:lvl5pPr eaLnBrk="0" hangingPunct="0">
                        <a:spcBef>
                          <a:spcPct val="20000"/>
                        </a:spcBef>
                        <a:buClr>
                          <a:srgbClr val="FF1515"/>
                        </a:buClr>
                        <a:defRPr>
                          <a:solidFill>
                            <a:schemeClr val="tx1"/>
                          </a:solidFill>
                          <a:latin typeface="Verdana" pitchFamily="34" charset="0"/>
                        </a:defRPr>
                      </a:lvl5pPr>
                      <a:lvl6pPr eaLnBrk="0" fontAlgn="base" hangingPunct="0">
                        <a:spcBef>
                          <a:spcPct val="20000"/>
                        </a:spcBef>
                        <a:spcAft>
                          <a:spcPct val="0"/>
                        </a:spcAft>
                        <a:buClr>
                          <a:srgbClr val="FF1515"/>
                        </a:buClr>
                        <a:defRPr>
                          <a:solidFill>
                            <a:schemeClr val="tx1"/>
                          </a:solidFill>
                          <a:latin typeface="Verdana" pitchFamily="34" charset="0"/>
                        </a:defRPr>
                      </a:lvl6pPr>
                      <a:lvl7pPr eaLnBrk="0" fontAlgn="base" hangingPunct="0">
                        <a:spcBef>
                          <a:spcPct val="20000"/>
                        </a:spcBef>
                        <a:spcAft>
                          <a:spcPct val="0"/>
                        </a:spcAft>
                        <a:buClr>
                          <a:srgbClr val="FF1515"/>
                        </a:buClr>
                        <a:defRPr>
                          <a:solidFill>
                            <a:schemeClr val="tx1"/>
                          </a:solidFill>
                          <a:latin typeface="Verdana" pitchFamily="34" charset="0"/>
                        </a:defRPr>
                      </a:lvl7pPr>
                      <a:lvl8pPr eaLnBrk="0" fontAlgn="base" hangingPunct="0">
                        <a:spcBef>
                          <a:spcPct val="20000"/>
                        </a:spcBef>
                        <a:spcAft>
                          <a:spcPct val="0"/>
                        </a:spcAft>
                        <a:buClr>
                          <a:srgbClr val="FF1515"/>
                        </a:buClr>
                        <a:defRPr>
                          <a:solidFill>
                            <a:schemeClr val="tx1"/>
                          </a:solidFill>
                          <a:latin typeface="Verdana" pitchFamily="34" charset="0"/>
                        </a:defRPr>
                      </a:lvl8pPr>
                      <a:lvl9pPr eaLnBrk="0" fontAlgn="base" hangingPunct="0">
                        <a:spcBef>
                          <a:spcPct val="20000"/>
                        </a:spcBef>
                        <a:spcAft>
                          <a:spcPct val="0"/>
                        </a:spcAft>
                        <a:buClr>
                          <a:srgbClr val="FF1515"/>
                        </a:buClr>
                        <a:defRPr>
                          <a:solidFill>
                            <a:schemeClr val="tx1"/>
                          </a:solidFill>
                          <a:latin typeface="Verdana"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FFFF00"/>
                          </a:solidFill>
                          <a:effectLst/>
                          <a:latin typeface="Rockwell" pitchFamily="18" charset="0"/>
                          <a:cs typeface="Arial" charset="0"/>
                        </a:rPr>
                        <a:t> 1/8</a:t>
                      </a:r>
                      <a:endParaRPr kumimoji="0" lang="en-US" altLang="en-US" sz="2800" b="0" i="0" u="none" strike="noStrike" cap="none" normalizeH="0" baseline="0" dirty="0" smtClean="0">
                        <a:ln>
                          <a:noFill/>
                        </a:ln>
                        <a:solidFill>
                          <a:srgbClr val="FFFF00"/>
                        </a:solidFill>
                        <a:effectLst/>
                        <a:latin typeface="Verdana"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buClr>
                          <a:srgbClr val="FF1515"/>
                        </a:buClr>
                        <a:defRPr sz="2800">
                          <a:solidFill>
                            <a:schemeClr val="tx1"/>
                          </a:solidFill>
                          <a:latin typeface="Verdana" pitchFamily="34" charset="0"/>
                        </a:defRPr>
                      </a:lvl1pPr>
                      <a:lvl2pPr eaLnBrk="0" hangingPunct="0">
                        <a:spcBef>
                          <a:spcPct val="20000"/>
                        </a:spcBef>
                        <a:buClr>
                          <a:srgbClr val="FF1515"/>
                        </a:buClr>
                        <a:defRPr sz="2400">
                          <a:solidFill>
                            <a:schemeClr val="tx1"/>
                          </a:solidFill>
                          <a:latin typeface="Verdana" pitchFamily="34" charset="0"/>
                        </a:defRPr>
                      </a:lvl2pPr>
                      <a:lvl3pPr eaLnBrk="0" hangingPunct="0">
                        <a:spcBef>
                          <a:spcPct val="20000"/>
                        </a:spcBef>
                        <a:buClr>
                          <a:srgbClr val="FF1515"/>
                        </a:buClr>
                        <a:defRPr sz="2000">
                          <a:solidFill>
                            <a:schemeClr val="tx1"/>
                          </a:solidFill>
                          <a:latin typeface="Verdana" pitchFamily="34" charset="0"/>
                        </a:defRPr>
                      </a:lvl3pPr>
                      <a:lvl4pPr eaLnBrk="0" hangingPunct="0">
                        <a:spcBef>
                          <a:spcPct val="20000"/>
                        </a:spcBef>
                        <a:buClr>
                          <a:srgbClr val="FF1515"/>
                        </a:buClr>
                        <a:defRPr>
                          <a:solidFill>
                            <a:schemeClr val="tx1"/>
                          </a:solidFill>
                          <a:latin typeface="Verdana" pitchFamily="34" charset="0"/>
                        </a:defRPr>
                      </a:lvl4pPr>
                      <a:lvl5pPr eaLnBrk="0" hangingPunct="0">
                        <a:spcBef>
                          <a:spcPct val="20000"/>
                        </a:spcBef>
                        <a:buClr>
                          <a:srgbClr val="FF1515"/>
                        </a:buClr>
                        <a:defRPr>
                          <a:solidFill>
                            <a:schemeClr val="tx1"/>
                          </a:solidFill>
                          <a:latin typeface="Verdana" pitchFamily="34" charset="0"/>
                        </a:defRPr>
                      </a:lvl5pPr>
                      <a:lvl6pPr eaLnBrk="0" fontAlgn="base" hangingPunct="0">
                        <a:spcBef>
                          <a:spcPct val="20000"/>
                        </a:spcBef>
                        <a:spcAft>
                          <a:spcPct val="0"/>
                        </a:spcAft>
                        <a:buClr>
                          <a:srgbClr val="FF1515"/>
                        </a:buClr>
                        <a:defRPr>
                          <a:solidFill>
                            <a:schemeClr val="tx1"/>
                          </a:solidFill>
                          <a:latin typeface="Verdana" pitchFamily="34" charset="0"/>
                        </a:defRPr>
                      </a:lvl6pPr>
                      <a:lvl7pPr eaLnBrk="0" fontAlgn="base" hangingPunct="0">
                        <a:spcBef>
                          <a:spcPct val="20000"/>
                        </a:spcBef>
                        <a:spcAft>
                          <a:spcPct val="0"/>
                        </a:spcAft>
                        <a:buClr>
                          <a:srgbClr val="FF1515"/>
                        </a:buClr>
                        <a:defRPr>
                          <a:solidFill>
                            <a:schemeClr val="tx1"/>
                          </a:solidFill>
                          <a:latin typeface="Verdana" pitchFamily="34" charset="0"/>
                        </a:defRPr>
                      </a:lvl7pPr>
                      <a:lvl8pPr eaLnBrk="0" fontAlgn="base" hangingPunct="0">
                        <a:spcBef>
                          <a:spcPct val="20000"/>
                        </a:spcBef>
                        <a:spcAft>
                          <a:spcPct val="0"/>
                        </a:spcAft>
                        <a:buClr>
                          <a:srgbClr val="FF1515"/>
                        </a:buClr>
                        <a:defRPr>
                          <a:solidFill>
                            <a:schemeClr val="tx1"/>
                          </a:solidFill>
                          <a:latin typeface="Verdana" pitchFamily="34" charset="0"/>
                        </a:defRPr>
                      </a:lvl8pPr>
                      <a:lvl9pPr eaLnBrk="0" fontAlgn="base" hangingPunct="0">
                        <a:spcBef>
                          <a:spcPct val="20000"/>
                        </a:spcBef>
                        <a:spcAft>
                          <a:spcPct val="0"/>
                        </a:spcAft>
                        <a:buClr>
                          <a:srgbClr val="FF1515"/>
                        </a:buClr>
                        <a:defRPr>
                          <a:solidFill>
                            <a:schemeClr val="tx1"/>
                          </a:solidFill>
                          <a:latin typeface="Verdana"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FFFF00"/>
                          </a:solidFill>
                          <a:effectLst/>
                          <a:latin typeface="Rockwell" pitchFamily="18" charset="0"/>
                          <a:cs typeface="Arial" charset="0"/>
                        </a:rPr>
                        <a:t>Capacitive</a:t>
                      </a:r>
                      <a:endParaRPr kumimoji="0" lang="en-US" altLang="en-US" sz="2800" b="0" i="0" u="none" strike="noStrike" cap="none" normalizeH="0" baseline="0" dirty="0" smtClean="0">
                        <a:ln>
                          <a:noFill/>
                        </a:ln>
                        <a:solidFill>
                          <a:srgbClr val="FFFF00"/>
                        </a:solidFill>
                        <a:effectLst/>
                        <a:latin typeface="Verdana"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buClr>
                          <a:srgbClr val="FF1515"/>
                        </a:buClr>
                        <a:defRPr sz="2800">
                          <a:solidFill>
                            <a:schemeClr val="tx1"/>
                          </a:solidFill>
                          <a:latin typeface="Verdana" pitchFamily="34" charset="0"/>
                        </a:defRPr>
                      </a:lvl1pPr>
                      <a:lvl2pPr eaLnBrk="0" hangingPunct="0">
                        <a:spcBef>
                          <a:spcPct val="20000"/>
                        </a:spcBef>
                        <a:buClr>
                          <a:srgbClr val="FF1515"/>
                        </a:buClr>
                        <a:defRPr sz="2400">
                          <a:solidFill>
                            <a:schemeClr val="tx1"/>
                          </a:solidFill>
                          <a:latin typeface="Verdana" pitchFamily="34" charset="0"/>
                        </a:defRPr>
                      </a:lvl2pPr>
                      <a:lvl3pPr eaLnBrk="0" hangingPunct="0">
                        <a:spcBef>
                          <a:spcPct val="20000"/>
                        </a:spcBef>
                        <a:buClr>
                          <a:srgbClr val="FF1515"/>
                        </a:buClr>
                        <a:defRPr sz="2000">
                          <a:solidFill>
                            <a:schemeClr val="tx1"/>
                          </a:solidFill>
                          <a:latin typeface="Verdana" pitchFamily="34" charset="0"/>
                        </a:defRPr>
                      </a:lvl3pPr>
                      <a:lvl4pPr eaLnBrk="0" hangingPunct="0">
                        <a:spcBef>
                          <a:spcPct val="20000"/>
                        </a:spcBef>
                        <a:buClr>
                          <a:srgbClr val="FF1515"/>
                        </a:buClr>
                        <a:defRPr>
                          <a:solidFill>
                            <a:schemeClr val="tx1"/>
                          </a:solidFill>
                          <a:latin typeface="Verdana" pitchFamily="34" charset="0"/>
                        </a:defRPr>
                      </a:lvl4pPr>
                      <a:lvl5pPr eaLnBrk="0" hangingPunct="0">
                        <a:spcBef>
                          <a:spcPct val="20000"/>
                        </a:spcBef>
                        <a:buClr>
                          <a:srgbClr val="FF1515"/>
                        </a:buClr>
                        <a:defRPr>
                          <a:solidFill>
                            <a:schemeClr val="tx1"/>
                          </a:solidFill>
                          <a:latin typeface="Verdana" pitchFamily="34" charset="0"/>
                        </a:defRPr>
                      </a:lvl5pPr>
                      <a:lvl6pPr eaLnBrk="0" fontAlgn="base" hangingPunct="0">
                        <a:spcBef>
                          <a:spcPct val="20000"/>
                        </a:spcBef>
                        <a:spcAft>
                          <a:spcPct val="0"/>
                        </a:spcAft>
                        <a:buClr>
                          <a:srgbClr val="FF1515"/>
                        </a:buClr>
                        <a:defRPr>
                          <a:solidFill>
                            <a:schemeClr val="tx1"/>
                          </a:solidFill>
                          <a:latin typeface="Verdana" pitchFamily="34" charset="0"/>
                        </a:defRPr>
                      </a:lvl6pPr>
                      <a:lvl7pPr eaLnBrk="0" fontAlgn="base" hangingPunct="0">
                        <a:spcBef>
                          <a:spcPct val="20000"/>
                        </a:spcBef>
                        <a:spcAft>
                          <a:spcPct val="0"/>
                        </a:spcAft>
                        <a:buClr>
                          <a:srgbClr val="FF1515"/>
                        </a:buClr>
                        <a:defRPr>
                          <a:solidFill>
                            <a:schemeClr val="tx1"/>
                          </a:solidFill>
                          <a:latin typeface="Verdana" pitchFamily="34" charset="0"/>
                        </a:defRPr>
                      </a:lvl7pPr>
                      <a:lvl8pPr eaLnBrk="0" fontAlgn="base" hangingPunct="0">
                        <a:spcBef>
                          <a:spcPct val="20000"/>
                        </a:spcBef>
                        <a:spcAft>
                          <a:spcPct val="0"/>
                        </a:spcAft>
                        <a:buClr>
                          <a:srgbClr val="FF1515"/>
                        </a:buClr>
                        <a:defRPr>
                          <a:solidFill>
                            <a:schemeClr val="tx1"/>
                          </a:solidFill>
                          <a:latin typeface="Verdana" pitchFamily="34" charset="0"/>
                        </a:defRPr>
                      </a:lvl8pPr>
                      <a:lvl9pPr eaLnBrk="0" fontAlgn="base" hangingPunct="0">
                        <a:spcBef>
                          <a:spcPct val="20000"/>
                        </a:spcBef>
                        <a:spcAft>
                          <a:spcPct val="0"/>
                        </a:spcAft>
                        <a:buClr>
                          <a:srgbClr val="FF1515"/>
                        </a:buClr>
                        <a:defRPr>
                          <a:solidFill>
                            <a:schemeClr val="tx1"/>
                          </a:solidFill>
                          <a:latin typeface="Verdana"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FFFF00"/>
                          </a:solidFill>
                          <a:effectLst/>
                          <a:latin typeface="Rockwell" pitchFamily="18" charset="0"/>
                          <a:cs typeface="Arial" charset="0"/>
                        </a:rPr>
                        <a:t>Inductive</a:t>
                      </a:r>
                      <a:endParaRPr kumimoji="0" lang="en-US" altLang="en-US" sz="2800" b="0" i="0" u="none" strike="noStrike" cap="none" normalizeH="0" baseline="0" dirty="0" smtClean="0">
                        <a:ln>
                          <a:noFill/>
                        </a:ln>
                        <a:solidFill>
                          <a:srgbClr val="FFFF00"/>
                        </a:solidFill>
                        <a:effectLst/>
                        <a:latin typeface="Verdana"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609600">
                <a:tc>
                  <a:txBody>
                    <a:bodyPr/>
                    <a:lstStyle>
                      <a:lvl1pPr eaLnBrk="0" hangingPunct="0">
                        <a:spcBef>
                          <a:spcPct val="20000"/>
                        </a:spcBef>
                        <a:buClr>
                          <a:srgbClr val="FF1515"/>
                        </a:buClr>
                        <a:defRPr sz="2800">
                          <a:solidFill>
                            <a:schemeClr val="tx1"/>
                          </a:solidFill>
                          <a:latin typeface="Verdana" pitchFamily="34" charset="0"/>
                        </a:defRPr>
                      </a:lvl1pPr>
                      <a:lvl2pPr eaLnBrk="0" hangingPunct="0">
                        <a:spcBef>
                          <a:spcPct val="20000"/>
                        </a:spcBef>
                        <a:buClr>
                          <a:srgbClr val="FF1515"/>
                        </a:buClr>
                        <a:defRPr sz="2400">
                          <a:solidFill>
                            <a:schemeClr val="tx1"/>
                          </a:solidFill>
                          <a:latin typeface="Verdana" pitchFamily="34" charset="0"/>
                        </a:defRPr>
                      </a:lvl2pPr>
                      <a:lvl3pPr eaLnBrk="0" hangingPunct="0">
                        <a:spcBef>
                          <a:spcPct val="20000"/>
                        </a:spcBef>
                        <a:buClr>
                          <a:srgbClr val="FF1515"/>
                        </a:buClr>
                        <a:defRPr sz="2000">
                          <a:solidFill>
                            <a:schemeClr val="tx1"/>
                          </a:solidFill>
                          <a:latin typeface="Verdana" pitchFamily="34" charset="0"/>
                        </a:defRPr>
                      </a:lvl3pPr>
                      <a:lvl4pPr eaLnBrk="0" hangingPunct="0">
                        <a:spcBef>
                          <a:spcPct val="20000"/>
                        </a:spcBef>
                        <a:buClr>
                          <a:srgbClr val="FF1515"/>
                        </a:buClr>
                        <a:defRPr>
                          <a:solidFill>
                            <a:schemeClr val="tx1"/>
                          </a:solidFill>
                          <a:latin typeface="Verdana" pitchFamily="34" charset="0"/>
                        </a:defRPr>
                      </a:lvl4pPr>
                      <a:lvl5pPr eaLnBrk="0" hangingPunct="0">
                        <a:spcBef>
                          <a:spcPct val="20000"/>
                        </a:spcBef>
                        <a:buClr>
                          <a:srgbClr val="FF1515"/>
                        </a:buClr>
                        <a:defRPr>
                          <a:solidFill>
                            <a:schemeClr val="tx1"/>
                          </a:solidFill>
                          <a:latin typeface="Verdana" pitchFamily="34" charset="0"/>
                        </a:defRPr>
                      </a:lvl5pPr>
                      <a:lvl6pPr eaLnBrk="0" fontAlgn="base" hangingPunct="0">
                        <a:spcBef>
                          <a:spcPct val="20000"/>
                        </a:spcBef>
                        <a:spcAft>
                          <a:spcPct val="0"/>
                        </a:spcAft>
                        <a:buClr>
                          <a:srgbClr val="FF1515"/>
                        </a:buClr>
                        <a:defRPr>
                          <a:solidFill>
                            <a:schemeClr val="tx1"/>
                          </a:solidFill>
                          <a:latin typeface="Verdana" pitchFamily="34" charset="0"/>
                        </a:defRPr>
                      </a:lvl6pPr>
                      <a:lvl7pPr eaLnBrk="0" fontAlgn="base" hangingPunct="0">
                        <a:spcBef>
                          <a:spcPct val="20000"/>
                        </a:spcBef>
                        <a:spcAft>
                          <a:spcPct val="0"/>
                        </a:spcAft>
                        <a:buClr>
                          <a:srgbClr val="FF1515"/>
                        </a:buClr>
                        <a:defRPr>
                          <a:solidFill>
                            <a:schemeClr val="tx1"/>
                          </a:solidFill>
                          <a:latin typeface="Verdana" pitchFamily="34" charset="0"/>
                        </a:defRPr>
                      </a:lvl7pPr>
                      <a:lvl8pPr eaLnBrk="0" fontAlgn="base" hangingPunct="0">
                        <a:spcBef>
                          <a:spcPct val="20000"/>
                        </a:spcBef>
                        <a:spcAft>
                          <a:spcPct val="0"/>
                        </a:spcAft>
                        <a:buClr>
                          <a:srgbClr val="FF1515"/>
                        </a:buClr>
                        <a:defRPr>
                          <a:solidFill>
                            <a:schemeClr val="tx1"/>
                          </a:solidFill>
                          <a:latin typeface="Verdana" pitchFamily="34" charset="0"/>
                        </a:defRPr>
                      </a:lvl8pPr>
                      <a:lvl9pPr eaLnBrk="0" fontAlgn="base" hangingPunct="0">
                        <a:spcBef>
                          <a:spcPct val="20000"/>
                        </a:spcBef>
                        <a:spcAft>
                          <a:spcPct val="0"/>
                        </a:spcAft>
                        <a:buClr>
                          <a:srgbClr val="FF1515"/>
                        </a:buClr>
                        <a:defRPr>
                          <a:solidFill>
                            <a:schemeClr val="tx1"/>
                          </a:solidFill>
                          <a:latin typeface="Verdana"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FFFF00"/>
                          </a:solidFill>
                          <a:effectLst/>
                          <a:latin typeface="Rockwell" pitchFamily="18" charset="0"/>
                          <a:cs typeface="Arial" charset="0"/>
                        </a:rPr>
                        <a:t> 1/4</a:t>
                      </a:r>
                      <a:endParaRPr kumimoji="0" lang="en-US" altLang="en-US" sz="2800" b="0" i="0" u="none" strike="noStrike" cap="none" normalizeH="0" baseline="0" dirty="0" smtClean="0">
                        <a:ln>
                          <a:noFill/>
                        </a:ln>
                        <a:solidFill>
                          <a:srgbClr val="FFFF00"/>
                        </a:solidFill>
                        <a:effectLst/>
                        <a:latin typeface="Verdana"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buClr>
                          <a:srgbClr val="FF1515"/>
                        </a:buClr>
                        <a:defRPr sz="2800">
                          <a:solidFill>
                            <a:schemeClr val="tx1"/>
                          </a:solidFill>
                          <a:latin typeface="Verdana" pitchFamily="34" charset="0"/>
                        </a:defRPr>
                      </a:lvl1pPr>
                      <a:lvl2pPr eaLnBrk="0" hangingPunct="0">
                        <a:spcBef>
                          <a:spcPct val="20000"/>
                        </a:spcBef>
                        <a:buClr>
                          <a:srgbClr val="FF1515"/>
                        </a:buClr>
                        <a:defRPr sz="2400">
                          <a:solidFill>
                            <a:schemeClr val="tx1"/>
                          </a:solidFill>
                          <a:latin typeface="Verdana" pitchFamily="34" charset="0"/>
                        </a:defRPr>
                      </a:lvl2pPr>
                      <a:lvl3pPr eaLnBrk="0" hangingPunct="0">
                        <a:spcBef>
                          <a:spcPct val="20000"/>
                        </a:spcBef>
                        <a:buClr>
                          <a:srgbClr val="FF1515"/>
                        </a:buClr>
                        <a:defRPr sz="2000">
                          <a:solidFill>
                            <a:schemeClr val="tx1"/>
                          </a:solidFill>
                          <a:latin typeface="Verdana" pitchFamily="34" charset="0"/>
                        </a:defRPr>
                      </a:lvl3pPr>
                      <a:lvl4pPr eaLnBrk="0" hangingPunct="0">
                        <a:spcBef>
                          <a:spcPct val="20000"/>
                        </a:spcBef>
                        <a:buClr>
                          <a:srgbClr val="FF1515"/>
                        </a:buClr>
                        <a:defRPr>
                          <a:solidFill>
                            <a:schemeClr val="tx1"/>
                          </a:solidFill>
                          <a:latin typeface="Verdana" pitchFamily="34" charset="0"/>
                        </a:defRPr>
                      </a:lvl4pPr>
                      <a:lvl5pPr eaLnBrk="0" hangingPunct="0">
                        <a:spcBef>
                          <a:spcPct val="20000"/>
                        </a:spcBef>
                        <a:buClr>
                          <a:srgbClr val="FF1515"/>
                        </a:buClr>
                        <a:defRPr>
                          <a:solidFill>
                            <a:schemeClr val="tx1"/>
                          </a:solidFill>
                          <a:latin typeface="Verdana" pitchFamily="34" charset="0"/>
                        </a:defRPr>
                      </a:lvl5pPr>
                      <a:lvl6pPr eaLnBrk="0" fontAlgn="base" hangingPunct="0">
                        <a:spcBef>
                          <a:spcPct val="20000"/>
                        </a:spcBef>
                        <a:spcAft>
                          <a:spcPct val="0"/>
                        </a:spcAft>
                        <a:buClr>
                          <a:srgbClr val="FF1515"/>
                        </a:buClr>
                        <a:defRPr>
                          <a:solidFill>
                            <a:schemeClr val="tx1"/>
                          </a:solidFill>
                          <a:latin typeface="Verdana" pitchFamily="34" charset="0"/>
                        </a:defRPr>
                      </a:lvl6pPr>
                      <a:lvl7pPr eaLnBrk="0" fontAlgn="base" hangingPunct="0">
                        <a:spcBef>
                          <a:spcPct val="20000"/>
                        </a:spcBef>
                        <a:spcAft>
                          <a:spcPct val="0"/>
                        </a:spcAft>
                        <a:buClr>
                          <a:srgbClr val="FF1515"/>
                        </a:buClr>
                        <a:defRPr>
                          <a:solidFill>
                            <a:schemeClr val="tx1"/>
                          </a:solidFill>
                          <a:latin typeface="Verdana" pitchFamily="34" charset="0"/>
                        </a:defRPr>
                      </a:lvl7pPr>
                      <a:lvl8pPr eaLnBrk="0" fontAlgn="base" hangingPunct="0">
                        <a:spcBef>
                          <a:spcPct val="20000"/>
                        </a:spcBef>
                        <a:spcAft>
                          <a:spcPct val="0"/>
                        </a:spcAft>
                        <a:buClr>
                          <a:srgbClr val="FF1515"/>
                        </a:buClr>
                        <a:defRPr>
                          <a:solidFill>
                            <a:schemeClr val="tx1"/>
                          </a:solidFill>
                          <a:latin typeface="Verdana" pitchFamily="34" charset="0"/>
                        </a:defRPr>
                      </a:lvl8pPr>
                      <a:lvl9pPr eaLnBrk="0" fontAlgn="base" hangingPunct="0">
                        <a:spcBef>
                          <a:spcPct val="20000"/>
                        </a:spcBef>
                        <a:spcAft>
                          <a:spcPct val="0"/>
                        </a:spcAft>
                        <a:buClr>
                          <a:srgbClr val="FF1515"/>
                        </a:buClr>
                        <a:defRPr>
                          <a:solidFill>
                            <a:schemeClr val="tx1"/>
                          </a:solidFill>
                          <a:latin typeface="Verdana"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FFFF00"/>
                          </a:solidFill>
                          <a:effectLst/>
                          <a:latin typeface="Rockwell" pitchFamily="18" charset="0"/>
                          <a:cs typeface="Arial" charset="0"/>
                        </a:rPr>
                        <a:t>Low Imp.</a:t>
                      </a:r>
                      <a:endParaRPr kumimoji="0" lang="en-US" altLang="en-US" sz="2800" b="0" i="0" u="none" strike="noStrike" cap="none" normalizeH="0" baseline="0" dirty="0" smtClean="0">
                        <a:ln>
                          <a:noFill/>
                        </a:ln>
                        <a:solidFill>
                          <a:srgbClr val="FFFF00"/>
                        </a:solidFill>
                        <a:effectLst/>
                        <a:latin typeface="Verdana"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buClr>
                          <a:srgbClr val="FF1515"/>
                        </a:buClr>
                        <a:defRPr sz="2800">
                          <a:solidFill>
                            <a:schemeClr val="tx1"/>
                          </a:solidFill>
                          <a:latin typeface="Verdana" pitchFamily="34" charset="0"/>
                        </a:defRPr>
                      </a:lvl1pPr>
                      <a:lvl2pPr eaLnBrk="0" hangingPunct="0">
                        <a:spcBef>
                          <a:spcPct val="20000"/>
                        </a:spcBef>
                        <a:buClr>
                          <a:srgbClr val="FF1515"/>
                        </a:buClr>
                        <a:defRPr sz="2400">
                          <a:solidFill>
                            <a:schemeClr val="tx1"/>
                          </a:solidFill>
                          <a:latin typeface="Verdana" pitchFamily="34" charset="0"/>
                        </a:defRPr>
                      </a:lvl2pPr>
                      <a:lvl3pPr eaLnBrk="0" hangingPunct="0">
                        <a:spcBef>
                          <a:spcPct val="20000"/>
                        </a:spcBef>
                        <a:buClr>
                          <a:srgbClr val="FF1515"/>
                        </a:buClr>
                        <a:defRPr sz="2000">
                          <a:solidFill>
                            <a:schemeClr val="tx1"/>
                          </a:solidFill>
                          <a:latin typeface="Verdana" pitchFamily="34" charset="0"/>
                        </a:defRPr>
                      </a:lvl3pPr>
                      <a:lvl4pPr eaLnBrk="0" hangingPunct="0">
                        <a:spcBef>
                          <a:spcPct val="20000"/>
                        </a:spcBef>
                        <a:buClr>
                          <a:srgbClr val="FF1515"/>
                        </a:buClr>
                        <a:defRPr>
                          <a:solidFill>
                            <a:schemeClr val="tx1"/>
                          </a:solidFill>
                          <a:latin typeface="Verdana" pitchFamily="34" charset="0"/>
                        </a:defRPr>
                      </a:lvl4pPr>
                      <a:lvl5pPr eaLnBrk="0" hangingPunct="0">
                        <a:spcBef>
                          <a:spcPct val="20000"/>
                        </a:spcBef>
                        <a:buClr>
                          <a:srgbClr val="FF1515"/>
                        </a:buClr>
                        <a:defRPr>
                          <a:solidFill>
                            <a:schemeClr val="tx1"/>
                          </a:solidFill>
                          <a:latin typeface="Verdana" pitchFamily="34" charset="0"/>
                        </a:defRPr>
                      </a:lvl5pPr>
                      <a:lvl6pPr eaLnBrk="0" fontAlgn="base" hangingPunct="0">
                        <a:spcBef>
                          <a:spcPct val="20000"/>
                        </a:spcBef>
                        <a:spcAft>
                          <a:spcPct val="0"/>
                        </a:spcAft>
                        <a:buClr>
                          <a:srgbClr val="FF1515"/>
                        </a:buClr>
                        <a:defRPr>
                          <a:solidFill>
                            <a:schemeClr val="tx1"/>
                          </a:solidFill>
                          <a:latin typeface="Verdana" pitchFamily="34" charset="0"/>
                        </a:defRPr>
                      </a:lvl6pPr>
                      <a:lvl7pPr eaLnBrk="0" fontAlgn="base" hangingPunct="0">
                        <a:spcBef>
                          <a:spcPct val="20000"/>
                        </a:spcBef>
                        <a:spcAft>
                          <a:spcPct val="0"/>
                        </a:spcAft>
                        <a:buClr>
                          <a:srgbClr val="FF1515"/>
                        </a:buClr>
                        <a:defRPr>
                          <a:solidFill>
                            <a:schemeClr val="tx1"/>
                          </a:solidFill>
                          <a:latin typeface="Verdana" pitchFamily="34" charset="0"/>
                        </a:defRPr>
                      </a:lvl7pPr>
                      <a:lvl8pPr eaLnBrk="0" fontAlgn="base" hangingPunct="0">
                        <a:spcBef>
                          <a:spcPct val="20000"/>
                        </a:spcBef>
                        <a:spcAft>
                          <a:spcPct val="0"/>
                        </a:spcAft>
                        <a:buClr>
                          <a:srgbClr val="FF1515"/>
                        </a:buClr>
                        <a:defRPr>
                          <a:solidFill>
                            <a:schemeClr val="tx1"/>
                          </a:solidFill>
                          <a:latin typeface="Verdana" pitchFamily="34" charset="0"/>
                        </a:defRPr>
                      </a:lvl8pPr>
                      <a:lvl9pPr eaLnBrk="0" fontAlgn="base" hangingPunct="0">
                        <a:spcBef>
                          <a:spcPct val="20000"/>
                        </a:spcBef>
                        <a:spcAft>
                          <a:spcPct val="0"/>
                        </a:spcAft>
                        <a:buClr>
                          <a:srgbClr val="FF1515"/>
                        </a:buClr>
                        <a:defRPr>
                          <a:solidFill>
                            <a:schemeClr val="tx1"/>
                          </a:solidFill>
                          <a:latin typeface="Verdana"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FFFF00"/>
                          </a:solidFill>
                          <a:effectLst/>
                          <a:latin typeface="Rockwell" pitchFamily="18" charset="0"/>
                          <a:cs typeface="Arial" charset="0"/>
                        </a:rPr>
                        <a:t>High Imp.</a:t>
                      </a:r>
                      <a:endParaRPr kumimoji="0" lang="en-US" altLang="en-US" sz="2800" b="0" i="0" u="none" strike="noStrike" cap="none" normalizeH="0" baseline="0" dirty="0" smtClean="0">
                        <a:ln>
                          <a:noFill/>
                        </a:ln>
                        <a:solidFill>
                          <a:srgbClr val="FFFF00"/>
                        </a:solidFill>
                        <a:effectLst/>
                        <a:latin typeface="Verdana"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609600">
                <a:tc>
                  <a:txBody>
                    <a:bodyPr/>
                    <a:lstStyle>
                      <a:lvl1pPr eaLnBrk="0" hangingPunct="0">
                        <a:spcBef>
                          <a:spcPct val="20000"/>
                        </a:spcBef>
                        <a:buClr>
                          <a:srgbClr val="FF1515"/>
                        </a:buClr>
                        <a:defRPr sz="2800">
                          <a:solidFill>
                            <a:schemeClr val="tx1"/>
                          </a:solidFill>
                          <a:latin typeface="Verdana" pitchFamily="34" charset="0"/>
                        </a:defRPr>
                      </a:lvl1pPr>
                      <a:lvl2pPr eaLnBrk="0" hangingPunct="0">
                        <a:spcBef>
                          <a:spcPct val="20000"/>
                        </a:spcBef>
                        <a:buClr>
                          <a:srgbClr val="FF1515"/>
                        </a:buClr>
                        <a:defRPr sz="2400">
                          <a:solidFill>
                            <a:schemeClr val="tx1"/>
                          </a:solidFill>
                          <a:latin typeface="Verdana" pitchFamily="34" charset="0"/>
                        </a:defRPr>
                      </a:lvl2pPr>
                      <a:lvl3pPr eaLnBrk="0" hangingPunct="0">
                        <a:spcBef>
                          <a:spcPct val="20000"/>
                        </a:spcBef>
                        <a:buClr>
                          <a:srgbClr val="FF1515"/>
                        </a:buClr>
                        <a:defRPr sz="2000">
                          <a:solidFill>
                            <a:schemeClr val="tx1"/>
                          </a:solidFill>
                          <a:latin typeface="Verdana" pitchFamily="34" charset="0"/>
                        </a:defRPr>
                      </a:lvl3pPr>
                      <a:lvl4pPr eaLnBrk="0" hangingPunct="0">
                        <a:spcBef>
                          <a:spcPct val="20000"/>
                        </a:spcBef>
                        <a:buClr>
                          <a:srgbClr val="FF1515"/>
                        </a:buClr>
                        <a:defRPr>
                          <a:solidFill>
                            <a:schemeClr val="tx1"/>
                          </a:solidFill>
                          <a:latin typeface="Verdana" pitchFamily="34" charset="0"/>
                        </a:defRPr>
                      </a:lvl4pPr>
                      <a:lvl5pPr eaLnBrk="0" hangingPunct="0">
                        <a:spcBef>
                          <a:spcPct val="20000"/>
                        </a:spcBef>
                        <a:buClr>
                          <a:srgbClr val="FF1515"/>
                        </a:buClr>
                        <a:defRPr>
                          <a:solidFill>
                            <a:schemeClr val="tx1"/>
                          </a:solidFill>
                          <a:latin typeface="Verdana" pitchFamily="34" charset="0"/>
                        </a:defRPr>
                      </a:lvl5pPr>
                      <a:lvl6pPr eaLnBrk="0" fontAlgn="base" hangingPunct="0">
                        <a:spcBef>
                          <a:spcPct val="20000"/>
                        </a:spcBef>
                        <a:spcAft>
                          <a:spcPct val="0"/>
                        </a:spcAft>
                        <a:buClr>
                          <a:srgbClr val="FF1515"/>
                        </a:buClr>
                        <a:defRPr>
                          <a:solidFill>
                            <a:schemeClr val="tx1"/>
                          </a:solidFill>
                          <a:latin typeface="Verdana" pitchFamily="34" charset="0"/>
                        </a:defRPr>
                      </a:lvl6pPr>
                      <a:lvl7pPr eaLnBrk="0" fontAlgn="base" hangingPunct="0">
                        <a:spcBef>
                          <a:spcPct val="20000"/>
                        </a:spcBef>
                        <a:spcAft>
                          <a:spcPct val="0"/>
                        </a:spcAft>
                        <a:buClr>
                          <a:srgbClr val="FF1515"/>
                        </a:buClr>
                        <a:defRPr>
                          <a:solidFill>
                            <a:schemeClr val="tx1"/>
                          </a:solidFill>
                          <a:latin typeface="Verdana" pitchFamily="34" charset="0"/>
                        </a:defRPr>
                      </a:lvl7pPr>
                      <a:lvl8pPr eaLnBrk="0" fontAlgn="base" hangingPunct="0">
                        <a:spcBef>
                          <a:spcPct val="20000"/>
                        </a:spcBef>
                        <a:spcAft>
                          <a:spcPct val="0"/>
                        </a:spcAft>
                        <a:buClr>
                          <a:srgbClr val="FF1515"/>
                        </a:buClr>
                        <a:defRPr>
                          <a:solidFill>
                            <a:schemeClr val="tx1"/>
                          </a:solidFill>
                          <a:latin typeface="Verdana" pitchFamily="34" charset="0"/>
                        </a:defRPr>
                      </a:lvl8pPr>
                      <a:lvl9pPr eaLnBrk="0" fontAlgn="base" hangingPunct="0">
                        <a:spcBef>
                          <a:spcPct val="20000"/>
                        </a:spcBef>
                        <a:spcAft>
                          <a:spcPct val="0"/>
                        </a:spcAft>
                        <a:buClr>
                          <a:srgbClr val="FF1515"/>
                        </a:buClr>
                        <a:defRPr>
                          <a:solidFill>
                            <a:schemeClr val="tx1"/>
                          </a:solidFill>
                          <a:latin typeface="Verdana"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smtClean="0">
                          <a:ln>
                            <a:noFill/>
                          </a:ln>
                          <a:solidFill>
                            <a:srgbClr val="FFFF00"/>
                          </a:solidFill>
                          <a:effectLst/>
                          <a:latin typeface="Rockwell" pitchFamily="18" charset="0"/>
                          <a:cs typeface="Arial" charset="0"/>
                        </a:rPr>
                        <a:t> 1/2</a:t>
                      </a:r>
                      <a:endParaRPr kumimoji="0" lang="en-US" altLang="en-US" sz="2800" b="0" i="0" u="none" strike="noStrike" cap="none" normalizeH="0" baseline="0" smtClean="0">
                        <a:ln>
                          <a:noFill/>
                        </a:ln>
                        <a:solidFill>
                          <a:srgbClr val="FFFF00"/>
                        </a:solidFill>
                        <a:effectLst/>
                        <a:latin typeface="Verdana"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buClr>
                          <a:srgbClr val="FF1515"/>
                        </a:buClr>
                        <a:defRPr sz="2800">
                          <a:solidFill>
                            <a:schemeClr val="tx1"/>
                          </a:solidFill>
                          <a:latin typeface="Verdana" pitchFamily="34" charset="0"/>
                        </a:defRPr>
                      </a:lvl1pPr>
                      <a:lvl2pPr eaLnBrk="0" hangingPunct="0">
                        <a:spcBef>
                          <a:spcPct val="20000"/>
                        </a:spcBef>
                        <a:buClr>
                          <a:srgbClr val="FF1515"/>
                        </a:buClr>
                        <a:defRPr sz="2400">
                          <a:solidFill>
                            <a:schemeClr val="tx1"/>
                          </a:solidFill>
                          <a:latin typeface="Verdana" pitchFamily="34" charset="0"/>
                        </a:defRPr>
                      </a:lvl2pPr>
                      <a:lvl3pPr eaLnBrk="0" hangingPunct="0">
                        <a:spcBef>
                          <a:spcPct val="20000"/>
                        </a:spcBef>
                        <a:buClr>
                          <a:srgbClr val="FF1515"/>
                        </a:buClr>
                        <a:defRPr sz="2000">
                          <a:solidFill>
                            <a:schemeClr val="tx1"/>
                          </a:solidFill>
                          <a:latin typeface="Verdana" pitchFamily="34" charset="0"/>
                        </a:defRPr>
                      </a:lvl3pPr>
                      <a:lvl4pPr eaLnBrk="0" hangingPunct="0">
                        <a:spcBef>
                          <a:spcPct val="20000"/>
                        </a:spcBef>
                        <a:buClr>
                          <a:srgbClr val="FF1515"/>
                        </a:buClr>
                        <a:defRPr>
                          <a:solidFill>
                            <a:schemeClr val="tx1"/>
                          </a:solidFill>
                          <a:latin typeface="Verdana" pitchFamily="34" charset="0"/>
                        </a:defRPr>
                      </a:lvl4pPr>
                      <a:lvl5pPr eaLnBrk="0" hangingPunct="0">
                        <a:spcBef>
                          <a:spcPct val="20000"/>
                        </a:spcBef>
                        <a:buClr>
                          <a:srgbClr val="FF1515"/>
                        </a:buClr>
                        <a:defRPr>
                          <a:solidFill>
                            <a:schemeClr val="tx1"/>
                          </a:solidFill>
                          <a:latin typeface="Verdana" pitchFamily="34" charset="0"/>
                        </a:defRPr>
                      </a:lvl5pPr>
                      <a:lvl6pPr eaLnBrk="0" fontAlgn="base" hangingPunct="0">
                        <a:spcBef>
                          <a:spcPct val="20000"/>
                        </a:spcBef>
                        <a:spcAft>
                          <a:spcPct val="0"/>
                        </a:spcAft>
                        <a:buClr>
                          <a:srgbClr val="FF1515"/>
                        </a:buClr>
                        <a:defRPr>
                          <a:solidFill>
                            <a:schemeClr val="tx1"/>
                          </a:solidFill>
                          <a:latin typeface="Verdana" pitchFamily="34" charset="0"/>
                        </a:defRPr>
                      </a:lvl6pPr>
                      <a:lvl7pPr eaLnBrk="0" fontAlgn="base" hangingPunct="0">
                        <a:spcBef>
                          <a:spcPct val="20000"/>
                        </a:spcBef>
                        <a:spcAft>
                          <a:spcPct val="0"/>
                        </a:spcAft>
                        <a:buClr>
                          <a:srgbClr val="FF1515"/>
                        </a:buClr>
                        <a:defRPr>
                          <a:solidFill>
                            <a:schemeClr val="tx1"/>
                          </a:solidFill>
                          <a:latin typeface="Verdana" pitchFamily="34" charset="0"/>
                        </a:defRPr>
                      </a:lvl7pPr>
                      <a:lvl8pPr eaLnBrk="0" fontAlgn="base" hangingPunct="0">
                        <a:spcBef>
                          <a:spcPct val="20000"/>
                        </a:spcBef>
                        <a:spcAft>
                          <a:spcPct val="0"/>
                        </a:spcAft>
                        <a:buClr>
                          <a:srgbClr val="FF1515"/>
                        </a:buClr>
                        <a:defRPr>
                          <a:solidFill>
                            <a:schemeClr val="tx1"/>
                          </a:solidFill>
                          <a:latin typeface="Verdana" pitchFamily="34" charset="0"/>
                        </a:defRPr>
                      </a:lvl8pPr>
                      <a:lvl9pPr eaLnBrk="0" fontAlgn="base" hangingPunct="0">
                        <a:spcBef>
                          <a:spcPct val="20000"/>
                        </a:spcBef>
                        <a:spcAft>
                          <a:spcPct val="0"/>
                        </a:spcAft>
                        <a:buClr>
                          <a:srgbClr val="FF1515"/>
                        </a:buClr>
                        <a:defRPr>
                          <a:solidFill>
                            <a:schemeClr val="tx1"/>
                          </a:solidFill>
                          <a:latin typeface="Verdana"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smtClean="0">
                          <a:ln>
                            <a:noFill/>
                          </a:ln>
                          <a:solidFill>
                            <a:srgbClr val="FFFF00"/>
                          </a:solidFill>
                          <a:effectLst/>
                          <a:latin typeface="Rockwell" pitchFamily="18" charset="0"/>
                          <a:cs typeface="Arial" charset="0"/>
                        </a:rPr>
                        <a:t>High Imp.</a:t>
                      </a:r>
                      <a:endParaRPr kumimoji="0" lang="en-US" altLang="en-US" sz="2800" b="0" i="0" u="none" strike="noStrike" cap="none" normalizeH="0" baseline="0" smtClean="0">
                        <a:ln>
                          <a:noFill/>
                        </a:ln>
                        <a:solidFill>
                          <a:srgbClr val="FFFF00"/>
                        </a:solidFill>
                        <a:effectLst/>
                        <a:latin typeface="Verdana"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eaLnBrk="0" hangingPunct="0">
                        <a:spcBef>
                          <a:spcPct val="20000"/>
                        </a:spcBef>
                        <a:buClr>
                          <a:srgbClr val="FF1515"/>
                        </a:buClr>
                        <a:defRPr sz="2800">
                          <a:solidFill>
                            <a:schemeClr val="tx1"/>
                          </a:solidFill>
                          <a:latin typeface="Verdana" pitchFamily="34" charset="0"/>
                        </a:defRPr>
                      </a:lvl1pPr>
                      <a:lvl2pPr eaLnBrk="0" hangingPunct="0">
                        <a:spcBef>
                          <a:spcPct val="20000"/>
                        </a:spcBef>
                        <a:buClr>
                          <a:srgbClr val="FF1515"/>
                        </a:buClr>
                        <a:defRPr sz="2400">
                          <a:solidFill>
                            <a:schemeClr val="tx1"/>
                          </a:solidFill>
                          <a:latin typeface="Verdana" pitchFamily="34" charset="0"/>
                        </a:defRPr>
                      </a:lvl2pPr>
                      <a:lvl3pPr eaLnBrk="0" hangingPunct="0">
                        <a:spcBef>
                          <a:spcPct val="20000"/>
                        </a:spcBef>
                        <a:buClr>
                          <a:srgbClr val="FF1515"/>
                        </a:buClr>
                        <a:defRPr sz="2000">
                          <a:solidFill>
                            <a:schemeClr val="tx1"/>
                          </a:solidFill>
                          <a:latin typeface="Verdana" pitchFamily="34" charset="0"/>
                        </a:defRPr>
                      </a:lvl3pPr>
                      <a:lvl4pPr eaLnBrk="0" hangingPunct="0">
                        <a:spcBef>
                          <a:spcPct val="20000"/>
                        </a:spcBef>
                        <a:buClr>
                          <a:srgbClr val="FF1515"/>
                        </a:buClr>
                        <a:defRPr>
                          <a:solidFill>
                            <a:schemeClr val="tx1"/>
                          </a:solidFill>
                          <a:latin typeface="Verdana" pitchFamily="34" charset="0"/>
                        </a:defRPr>
                      </a:lvl4pPr>
                      <a:lvl5pPr eaLnBrk="0" hangingPunct="0">
                        <a:spcBef>
                          <a:spcPct val="20000"/>
                        </a:spcBef>
                        <a:buClr>
                          <a:srgbClr val="FF1515"/>
                        </a:buClr>
                        <a:defRPr>
                          <a:solidFill>
                            <a:schemeClr val="tx1"/>
                          </a:solidFill>
                          <a:latin typeface="Verdana" pitchFamily="34" charset="0"/>
                        </a:defRPr>
                      </a:lvl5pPr>
                      <a:lvl6pPr eaLnBrk="0" fontAlgn="base" hangingPunct="0">
                        <a:spcBef>
                          <a:spcPct val="20000"/>
                        </a:spcBef>
                        <a:spcAft>
                          <a:spcPct val="0"/>
                        </a:spcAft>
                        <a:buClr>
                          <a:srgbClr val="FF1515"/>
                        </a:buClr>
                        <a:defRPr>
                          <a:solidFill>
                            <a:schemeClr val="tx1"/>
                          </a:solidFill>
                          <a:latin typeface="Verdana" pitchFamily="34" charset="0"/>
                        </a:defRPr>
                      </a:lvl6pPr>
                      <a:lvl7pPr eaLnBrk="0" fontAlgn="base" hangingPunct="0">
                        <a:spcBef>
                          <a:spcPct val="20000"/>
                        </a:spcBef>
                        <a:spcAft>
                          <a:spcPct val="0"/>
                        </a:spcAft>
                        <a:buClr>
                          <a:srgbClr val="FF1515"/>
                        </a:buClr>
                        <a:defRPr>
                          <a:solidFill>
                            <a:schemeClr val="tx1"/>
                          </a:solidFill>
                          <a:latin typeface="Verdana" pitchFamily="34" charset="0"/>
                        </a:defRPr>
                      </a:lvl7pPr>
                      <a:lvl8pPr eaLnBrk="0" fontAlgn="base" hangingPunct="0">
                        <a:spcBef>
                          <a:spcPct val="20000"/>
                        </a:spcBef>
                        <a:spcAft>
                          <a:spcPct val="0"/>
                        </a:spcAft>
                        <a:buClr>
                          <a:srgbClr val="FF1515"/>
                        </a:buClr>
                        <a:defRPr>
                          <a:solidFill>
                            <a:schemeClr val="tx1"/>
                          </a:solidFill>
                          <a:latin typeface="Verdana" pitchFamily="34" charset="0"/>
                        </a:defRPr>
                      </a:lvl8pPr>
                      <a:lvl9pPr eaLnBrk="0" fontAlgn="base" hangingPunct="0">
                        <a:spcBef>
                          <a:spcPct val="20000"/>
                        </a:spcBef>
                        <a:spcAft>
                          <a:spcPct val="0"/>
                        </a:spcAft>
                        <a:buClr>
                          <a:srgbClr val="FF1515"/>
                        </a:buClr>
                        <a:defRPr>
                          <a:solidFill>
                            <a:schemeClr val="tx1"/>
                          </a:solidFill>
                          <a:latin typeface="Verdana"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FFFF00"/>
                          </a:solidFill>
                          <a:effectLst/>
                          <a:latin typeface="Rockwell" pitchFamily="18" charset="0"/>
                          <a:cs typeface="Arial" charset="0"/>
                        </a:rPr>
                        <a:t>Low Imp.</a:t>
                      </a:r>
                      <a:endParaRPr kumimoji="0" lang="en-US" altLang="en-US" sz="2800" b="0" i="0" u="none" strike="noStrike" cap="none" normalizeH="0" baseline="0" dirty="0" smtClean="0">
                        <a:ln>
                          <a:noFill/>
                        </a:ln>
                        <a:solidFill>
                          <a:srgbClr val="FFFF00"/>
                        </a:solidFill>
                        <a:effectLst/>
                        <a:latin typeface="Verdana" pitchFamily="34" charset="0"/>
                      </a:endParaRPr>
                    </a:p>
                  </a:txBody>
                  <a:tcPr anchor="b"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1114741136"/>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E9F10    What </a:t>
            </a:r>
            <a:r>
              <a:rPr lang="en-US" dirty="0">
                <a:latin typeface="Arial Black" panose="020B0A04020102020204" pitchFamily="34" charset="0"/>
              </a:rPr>
              <a:t>impedance does a </a:t>
            </a:r>
            <a:r>
              <a:rPr lang="en-US" dirty="0" smtClean="0">
                <a:latin typeface="Arial Black" panose="020B0A04020102020204" pitchFamily="34" charset="0"/>
              </a:rPr>
              <a:t>1/8 wavelength </a:t>
            </a:r>
            <a:r>
              <a:rPr lang="en-US" dirty="0">
                <a:latin typeface="Arial Black" panose="020B0A04020102020204" pitchFamily="34" charset="0"/>
              </a:rPr>
              <a:t>transmission line present to a generator when the line is shorted at the far end?</a:t>
            </a:r>
          </a:p>
        </p:txBody>
      </p:sp>
      <p:sp>
        <p:nvSpPr>
          <p:cNvPr id="3" name="Subtitle 2"/>
          <p:cNvSpPr>
            <a:spLocks noGrp="1"/>
          </p:cNvSpPr>
          <p:nvPr>
            <p:ph type="subTitle" idx="1"/>
          </p:nvPr>
        </p:nvSpPr>
        <p:spPr>
          <a:xfrm>
            <a:off x="762000" y="2057400"/>
            <a:ext cx="7620000" cy="4114800"/>
          </a:xfrm>
        </p:spPr>
        <p:txBody>
          <a:bodyPr/>
          <a:lstStyle/>
          <a:p>
            <a:endParaRPr lang="en-US" i="1" dirty="0" smtClean="0"/>
          </a:p>
          <a:p>
            <a:r>
              <a:rPr lang="en-US" i="1" dirty="0" smtClean="0"/>
              <a:t>A</a:t>
            </a:r>
            <a:r>
              <a:rPr lang="en-US" i="1" dirty="0"/>
              <a:t>. A capacitive reactance</a:t>
            </a:r>
            <a:endParaRPr lang="en-US" dirty="0"/>
          </a:p>
          <a:p>
            <a:r>
              <a:rPr lang="en-US" i="1" dirty="0"/>
              <a:t>B. The same as the characteristic impedance of the line</a:t>
            </a:r>
            <a:endParaRPr lang="en-US" dirty="0"/>
          </a:p>
          <a:p>
            <a:r>
              <a:rPr lang="en-US" i="1" dirty="0"/>
              <a:t>C. An inductive reactance</a:t>
            </a:r>
            <a:endParaRPr lang="en-US" dirty="0"/>
          </a:p>
          <a:p>
            <a:r>
              <a:rPr lang="en-US" i="1" dirty="0"/>
              <a:t>D. The same as the input impedance to the final generator stage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183</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1510333593"/>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E9F10    What impedance does a 1/8 wavelength transmission line present to a generator when the line is shorted at the far end?</a:t>
            </a:r>
            <a:endParaRPr lang="en-US" dirty="0"/>
          </a:p>
        </p:txBody>
      </p:sp>
      <p:sp>
        <p:nvSpPr>
          <p:cNvPr id="3" name="Subtitle 2"/>
          <p:cNvSpPr>
            <a:spLocks noGrp="1"/>
          </p:cNvSpPr>
          <p:nvPr>
            <p:ph type="subTitle" idx="1"/>
          </p:nvPr>
        </p:nvSpPr>
        <p:spPr>
          <a:xfrm>
            <a:off x="762000" y="2057400"/>
            <a:ext cx="7620000" cy="4114800"/>
          </a:xfrm>
        </p:spPr>
        <p:txBody>
          <a:bodyPr/>
          <a:lstStyle/>
          <a:p>
            <a:endParaRPr lang="en-US" i="1" dirty="0" smtClean="0"/>
          </a:p>
          <a:p>
            <a:r>
              <a:rPr lang="en-US" i="1" dirty="0" smtClean="0"/>
              <a:t>A</a:t>
            </a:r>
            <a:r>
              <a:rPr lang="en-US" i="1" dirty="0"/>
              <a:t>. A capacitive reactance</a:t>
            </a:r>
            <a:endParaRPr lang="en-US" dirty="0"/>
          </a:p>
          <a:p>
            <a:r>
              <a:rPr lang="en-US" i="1" dirty="0"/>
              <a:t>B. The same as the characteristic impedance of the line</a:t>
            </a:r>
            <a:endParaRPr lang="en-US" dirty="0"/>
          </a:p>
          <a:p>
            <a:r>
              <a:rPr lang="en-US" sz="2800" b="1" i="1" dirty="0">
                <a:solidFill>
                  <a:srgbClr val="FFC000"/>
                </a:solidFill>
              </a:rPr>
              <a:t>C. An inductive reactance</a:t>
            </a:r>
            <a:endParaRPr lang="en-US" sz="2800" b="1" dirty="0">
              <a:solidFill>
                <a:srgbClr val="FFC000"/>
              </a:solidFill>
            </a:endParaRPr>
          </a:p>
          <a:p>
            <a:r>
              <a:rPr lang="en-US" i="1" dirty="0"/>
              <a:t>D. The same as the input impedance to the final generator stage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184</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920324124"/>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E9F11    What </a:t>
            </a:r>
            <a:r>
              <a:rPr lang="en-US" dirty="0">
                <a:latin typeface="Arial Black" panose="020B0A04020102020204" pitchFamily="34" charset="0"/>
              </a:rPr>
              <a:t>impedance does a </a:t>
            </a:r>
            <a:r>
              <a:rPr lang="en-US" dirty="0" smtClean="0">
                <a:latin typeface="Arial Black" panose="020B0A04020102020204" pitchFamily="34" charset="0"/>
              </a:rPr>
              <a:t>1/8 wavelength </a:t>
            </a:r>
            <a:r>
              <a:rPr lang="en-US" dirty="0">
                <a:latin typeface="Arial Black" panose="020B0A04020102020204" pitchFamily="34" charset="0"/>
              </a:rPr>
              <a:t>transmission line present to a generator when the line is open at the far end?</a:t>
            </a:r>
          </a:p>
        </p:txBody>
      </p:sp>
      <p:sp>
        <p:nvSpPr>
          <p:cNvPr id="3" name="Subtitle 2"/>
          <p:cNvSpPr>
            <a:spLocks noGrp="1"/>
          </p:cNvSpPr>
          <p:nvPr>
            <p:ph type="subTitle" idx="1"/>
          </p:nvPr>
        </p:nvSpPr>
        <p:spPr>
          <a:xfrm>
            <a:off x="685800" y="2286000"/>
            <a:ext cx="7772400" cy="3886200"/>
          </a:xfrm>
        </p:spPr>
        <p:txBody>
          <a:bodyPr/>
          <a:lstStyle/>
          <a:p>
            <a:r>
              <a:rPr lang="en-US" i="1" dirty="0"/>
              <a:t>A. The same as the characteristic impedance of the line</a:t>
            </a:r>
            <a:endParaRPr lang="en-US" dirty="0"/>
          </a:p>
          <a:p>
            <a:r>
              <a:rPr lang="en-US" i="1" dirty="0"/>
              <a:t>B. An inductive reactance</a:t>
            </a:r>
            <a:endParaRPr lang="en-US" dirty="0"/>
          </a:p>
          <a:p>
            <a:r>
              <a:rPr lang="en-US" i="1" dirty="0"/>
              <a:t>C. A capacitive reactance</a:t>
            </a:r>
            <a:endParaRPr lang="en-US" dirty="0"/>
          </a:p>
          <a:p>
            <a:r>
              <a:rPr lang="en-US" i="1" dirty="0"/>
              <a:t>D. The same as the input impedance of the final generator stage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185</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630073561"/>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E9F11    What impedance does a 1/8 wavelength transmission line present to a generator when the line is open at the far end?</a:t>
            </a:r>
            <a:endParaRPr lang="en-US" dirty="0"/>
          </a:p>
        </p:txBody>
      </p:sp>
      <p:sp>
        <p:nvSpPr>
          <p:cNvPr id="3" name="Subtitle 2"/>
          <p:cNvSpPr>
            <a:spLocks noGrp="1"/>
          </p:cNvSpPr>
          <p:nvPr>
            <p:ph type="subTitle" idx="1"/>
          </p:nvPr>
        </p:nvSpPr>
        <p:spPr>
          <a:xfrm>
            <a:off x="685800" y="2286000"/>
            <a:ext cx="7772400" cy="3886200"/>
          </a:xfrm>
        </p:spPr>
        <p:txBody>
          <a:bodyPr/>
          <a:lstStyle/>
          <a:p>
            <a:r>
              <a:rPr lang="en-US" i="1" dirty="0"/>
              <a:t>A. The same as the characteristic impedance of the line</a:t>
            </a:r>
            <a:endParaRPr lang="en-US" dirty="0"/>
          </a:p>
          <a:p>
            <a:r>
              <a:rPr lang="en-US" i="1" dirty="0"/>
              <a:t>B. An inductive reactance</a:t>
            </a:r>
            <a:endParaRPr lang="en-US" dirty="0"/>
          </a:p>
          <a:p>
            <a:r>
              <a:rPr lang="en-US" sz="2800" b="1" i="1" dirty="0">
                <a:solidFill>
                  <a:srgbClr val="FFC000"/>
                </a:solidFill>
              </a:rPr>
              <a:t>C. A capacitive reactance</a:t>
            </a:r>
            <a:endParaRPr lang="en-US" sz="2800" b="1" dirty="0">
              <a:solidFill>
                <a:srgbClr val="FFC000"/>
              </a:solidFill>
            </a:endParaRPr>
          </a:p>
          <a:p>
            <a:r>
              <a:rPr lang="en-US" i="1" dirty="0"/>
              <a:t>D. The same as the input impedance of the final generator stage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186</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4112044126"/>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E9F12    What </a:t>
            </a:r>
            <a:r>
              <a:rPr lang="en-US" dirty="0">
                <a:latin typeface="Arial Black" panose="020B0A04020102020204" pitchFamily="34" charset="0"/>
              </a:rPr>
              <a:t>impedance does a </a:t>
            </a:r>
            <a:r>
              <a:rPr lang="en-US" dirty="0" smtClean="0">
                <a:latin typeface="Arial Black" panose="020B0A04020102020204" pitchFamily="34" charset="0"/>
              </a:rPr>
              <a:t>1/4 wavelength </a:t>
            </a:r>
            <a:r>
              <a:rPr lang="en-US" dirty="0">
                <a:latin typeface="Arial Black" panose="020B0A04020102020204" pitchFamily="34" charset="0"/>
              </a:rPr>
              <a:t>transmission line present to a generator when the line is open at the far end?</a:t>
            </a:r>
          </a:p>
        </p:txBody>
      </p:sp>
      <p:sp>
        <p:nvSpPr>
          <p:cNvPr id="3" name="Subtitle 2"/>
          <p:cNvSpPr>
            <a:spLocks noGrp="1"/>
          </p:cNvSpPr>
          <p:nvPr>
            <p:ph type="subTitle" idx="1"/>
          </p:nvPr>
        </p:nvSpPr>
        <p:spPr>
          <a:xfrm>
            <a:off x="762000" y="2514600"/>
            <a:ext cx="7010400" cy="3657600"/>
          </a:xfrm>
        </p:spPr>
        <p:txBody>
          <a:bodyPr/>
          <a:lstStyle/>
          <a:p>
            <a:r>
              <a:rPr lang="en-US" i="1" dirty="0"/>
              <a:t>A. The same as the characteristic impedance of the line</a:t>
            </a:r>
            <a:endParaRPr lang="en-US" dirty="0"/>
          </a:p>
          <a:p>
            <a:r>
              <a:rPr lang="en-US" i="1" dirty="0"/>
              <a:t>B. The same as the input impedance to the generator</a:t>
            </a:r>
            <a:endParaRPr lang="en-US" dirty="0"/>
          </a:p>
          <a:p>
            <a:r>
              <a:rPr lang="en-US" i="1" dirty="0"/>
              <a:t>C. Very high impedance</a:t>
            </a:r>
            <a:endParaRPr lang="en-US" dirty="0"/>
          </a:p>
          <a:p>
            <a:r>
              <a:rPr lang="en-US" i="1" dirty="0"/>
              <a:t>D. Very low impedance  </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187</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4143282657"/>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E9F12    What impedance does a 1/4 wavelength transmission line present to a generator when the line is open at the far end?</a:t>
            </a:r>
            <a:endParaRPr lang="en-US" dirty="0"/>
          </a:p>
        </p:txBody>
      </p:sp>
      <p:sp>
        <p:nvSpPr>
          <p:cNvPr id="3" name="Subtitle 2"/>
          <p:cNvSpPr>
            <a:spLocks noGrp="1"/>
          </p:cNvSpPr>
          <p:nvPr>
            <p:ph type="subTitle" idx="1"/>
          </p:nvPr>
        </p:nvSpPr>
        <p:spPr>
          <a:xfrm>
            <a:off x="762000" y="2514600"/>
            <a:ext cx="7010400" cy="3657600"/>
          </a:xfrm>
        </p:spPr>
        <p:txBody>
          <a:bodyPr/>
          <a:lstStyle/>
          <a:p>
            <a:r>
              <a:rPr lang="en-US" i="1" dirty="0"/>
              <a:t>A. The same as the characteristic impedance of the line</a:t>
            </a:r>
            <a:endParaRPr lang="en-US" dirty="0"/>
          </a:p>
          <a:p>
            <a:r>
              <a:rPr lang="en-US" i="1" dirty="0"/>
              <a:t>B. The same as the input impedance to the generator</a:t>
            </a:r>
            <a:endParaRPr lang="en-US" dirty="0"/>
          </a:p>
          <a:p>
            <a:r>
              <a:rPr lang="en-US" i="1" dirty="0"/>
              <a:t>C. Very high impedance</a:t>
            </a:r>
            <a:endParaRPr lang="en-US" dirty="0"/>
          </a:p>
          <a:p>
            <a:r>
              <a:rPr lang="en-US" sz="2800" b="1" i="1" dirty="0">
                <a:solidFill>
                  <a:srgbClr val="FFC000"/>
                </a:solidFill>
              </a:rPr>
              <a:t>D. Very low impedance  </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188</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534885529"/>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050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E9F13    What </a:t>
            </a:r>
            <a:r>
              <a:rPr lang="en-US" dirty="0">
                <a:latin typeface="Arial Black" panose="020B0A04020102020204" pitchFamily="34" charset="0"/>
              </a:rPr>
              <a:t>impedance does a </a:t>
            </a:r>
            <a:r>
              <a:rPr lang="en-US" dirty="0" smtClean="0">
                <a:latin typeface="Arial Black" panose="020B0A04020102020204" pitchFamily="34" charset="0"/>
              </a:rPr>
              <a:t>1/4 wavelength </a:t>
            </a:r>
            <a:r>
              <a:rPr lang="en-US" dirty="0">
                <a:latin typeface="Arial Black" panose="020B0A04020102020204" pitchFamily="34" charset="0"/>
              </a:rPr>
              <a:t>transmission line present to a generator when the line is shorted at the far end?</a:t>
            </a:r>
          </a:p>
        </p:txBody>
      </p:sp>
      <p:sp>
        <p:nvSpPr>
          <p:cNvPr id="3" name="Subtitle 2"/>
          <p:cNvSpPr>
            <a:spLocks noGrp="1"/>
          </p:cNvSpPr>
          <p:nvPr>
            <p:ph type="subTitle" idx="1"/>
          </p:nvPr>
        </p:nvSpPr>
        <p:spPr>
          <a:xfrm>
            <a:off x="685800" y="2286000"/>
            <a:ext cx="7848600" cy="3886200"/>
          </a:xfrm>
        </p:spPr>
        <p:txBody>
          <a:bodyPr/>
          <a:lstStyle/>
          <a:p>
            <a:r>
              <a:rPr lang="en-US" i="1" dirty="0"/>
              <a:t>A. Very high impedance</a:t>
            </a:r>
            <a:endParaRPr lang="en-US" dirty="0"/>
          </a:p>
          <a:p>
            <a:r>
              <a:rPr lang="en-US" i="1" dirty="0"/>
              <a:t>B. Very low impedance</a:t>
            </a:r>
            <a:endParaRPr lang="en-US" dirty="0"/>
          </a:p>
          <a:p>
            <a:r>
              <a:rPr lang="en-US" i="1" dirty="0"/>
              <a:t>C. The same as the characteristic impedance of the transmission line</a:t>
            </a:r>
            <a:endParaRPr lang="en-US" dirty="0"/>
          </a:p>
          <a:p>
            <a:r>
              <a:rPr lang="en-US" i="1" dirty="0"/>
              <a:t>D. The same as the generator output impedance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189</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171282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E9A09    How </a:t>
            </a:r>
            <a:r>
              <a:rPr lang="en-US" dirty="0">
                <a:latin typeface="Arial Black" panose="020B0A04020102020204" pitchFamily="34" charset="0"/>
              </a:rPr>
              <a:t>is antenna efficiency calculated?</a:t>
            </a:r>
          </a:p>
        </p:txBody>
      </p:sp>
      <p:sp>
        <p:nvSpPr>
          <p:cNvPr id="3" name="Subtitle 2"/>
          <p:cNvSpPr>
            <a:spLocks noGrp="1"/>
          </p:cNvSpPr>
          <p:nvPr>
            <p:ph type="subTitle" idx="1"/>
          </p:nvPr>
        </p:nvSpPr>
        <p:spPr>
          <a:xfrm>
            <a:off x="304800" y="1752600"/>
            <a:ext cx="8610600" cy="4419600"/>
          </a:xfrm>
        </p:spPr>
        <p:txBody>
          <a:bodyPr/>
          <a:lstStyle/>
          <a:p>
            <a:r>
              <a:rPr lang="en-US" i="1" dirty="0"/>
              <a:t>A. (radiation resistance / transmission resistance) x </a:t>
            </a:r>
            <a:r>
              <a:rPr lang="en-US" i="1" dirty="0" smtClean="0"/>
              <a:t>100 percent</a:t>
            </a:r>
            <a:endParaRPr lang="en-US" dirty="0"/>
          </a:p>
          <a:p>
            <a:r>
              <a:rPr lang="en-US" i="1" dirty="0"/>
              <a:t>B. (radiation resistance / total resistance) x </a:t>
            </a:r>
            <a:r>
              <a:rPr lang="en-US" i="1" dirty="0" smtClean="0"/>
              <a:t>100 percent</a:t>
            </a:r>
            <a:endParaRPr lang="en-US" dirty="0"/>
          </a:p>
          <a:p>
            <a:r>
              <a:rPr lang="en-US" i="1" dirty="0"/>
              <a:t>C. (total resistance / radiation resistance) x </a:t>
            </a:r>
            <a:r>
              <a:rPr lang="en-US" i="1" dirty="0" smtClean="0"/>
              <a:t>100 percent</a:t>
            </a:r>
            <a:endParaRPr lang="en-US" dirty="0"/>
          </a:p>
          <a:p>
            <a:r>
              <a:rPr lang="en-US" i="1" dirty="0"/>
              <a:t>D. (effective radiated power / transmitter output) x </a:t>
            </a:r>
            <a:r>
              <a:rPr lang="en-US" i="1" dirty="0" smtClean="0"/>
              <a:t>100 percent</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19</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1754829797"/>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050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E9F13    What impedance does a 1/4 wavelength transmission line present to a generator when the line is shorted at the far end?</a:t>
            </a:r>
            <a:endParaRPr lang="en-US" dirty="0"/>
          </a:p>
        </p:txBody>
      </p:sp>
      <p:sp>
        <p:nvSpPr>
          <p:cNvPr id="3" name="Subtitle 2"/>
          <p:cNvSpPr>
            <a:spLocks noGrp="1"/>
          </p:cNvSpPr>
          <p:nvPr>
            <p:ph type="subTitle" idx="1"/>
          </p:nvPr>
        </p:nvSpPr>
        <p:spPr>
          <a:xfrm>
            <a:off x="685800" y="2286000"/>
            <a:ext cx="7848600" cy="3886200"/>
          </a:xfrm>
        </p:spPr>
        <p:txBody>
          <a:bodyPr/>
          <a:lstStyle/>
          <a:p>
            <a:r>
              <a:rPr lang="en-US" sz="2800" b="1" i="1" dirty="0">
                <a:solidFill>
                  <a:srgbClr val="FFC000"/>
                </a:solidFill>
              </a:rPr>
              <a:t>A. Very high impedance</a:t>
            </a:r>
            <a:endParaRPr lang="en-US" sz="2800" b="1" dirty="0">
              <a:solidFill>
                <a:srgbClr val="FFC000"/>
              </a:solidFill>
            </a:endParaRPr>
          </a:p>
          <a:p>
            <a:r>
              <a:rPr lang="en-US" i="1" dirty="0"/>
              <a:t>B. Very low impedance</a:t>
            </a:r>
            <a:endParaRPr lang="en-US" dirty="0"/>
          </a:p>
          <a:p>
            <a:r>
              <a:rPr lang="en-US" i="1" dirty="0"/>
              <a:t>C. The same as the characteristic impedance of the transmission line</a:t>
            </a:r>
            <a:endParaRPr lang="en-US" dirty="0"/>
          </a:p>
          <a:p>
            <a:r>
              <a:rPr lang="en-US" i="1" dirty="0"/>
              <a:t>D. The same as the generator output impedance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190</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564404884"/>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050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E9F14     What </a:t>
            </a:r>
            <a:r>
              <a:rPr lang="en-US" dirty="0">
                <a:latin typeface="Arial Black" panose="020B0A04020102020204" pitchFamily="34" charset="0"/>
              </a:rPr>
              <a:t>impedance does a </a:t>
            </a:r>
            <a:r>
              <a:rPr lang="en-US" dirty="0" smtClean="0">
                <a:latin typeface="Arial Black" panose="020B0A04020102020204" pitchFamily="34" charset="0"/>
              </a:rPr>
              <a:t>1/2 wavelength </a:t>
            </a:r>
            <a:r>
              <a:rPr lang="en-US" dirty="0">
                <a:latin typeface="Arial Black" panose="020B0A04020102020204" pitchFamily="34" charset="0"/>
              </a:rPr>
              <a:t>transmission line present to a generator when the line is shorted at the far end?</a:t>
            </a:r>
          </a:p>
        </p:txBody>
      </p:sp>
      <p:sp>
        <p:nvSpPr>
          <p:cNvPr id="3" name="Subtitle 2"/>
          <p:cNvSpPr>
            <a:spLocks noGrp="1"/>
          </p:cNvSpPr>
          <p:nvPr>
            <p:ph type="subTitle" idx="1"/>
          </p:nvPr>
        </p:nvSpPr>
        <p:spPr/>
        <p:txBody>
          <a:bodyPr/>
          <a:lstStyle/>
          <a:p>
            <a:r>
              <a:rPr lang="en-US" i="1" dirty="0"/>
              <a:t>A. Very high impedance</a:t>
            </a:r>
            <a:endParaRPr lang="en-US" dirty="0"/>
          </a:p>
          <a:p>
            <a:r>
              <a:rPr lang="en-US" i="1" dirty="0"/>
              <a:t>B. Very low impedance</a:t>
            </a:r>
            <a:endParaRPr lang="en-US" dirty="0"/>
          </a:p>
          <a:p>
            <a:r>
              <a:rPr lang="en-US" i="1" dirty="0"/>
              <a:t>C. The same as the characteristic impedance of the line</a:t>
            </a:r>
            <a:endParaRPr lang="en-US" dirty="0"/>
          </a:p>
          <a:p>
            <a:r>
              <a:rPr lang="en-US" i="1" dirty="0"/>
              <a:t>D. The same as the output impedance of the</a:t>
            </a:r>
            <a:r>
              <a:rPr lang="en-US" dirty="0"/>
              <a:t> </a:t>
            </a:r>
            <a:r>
              <a:rPr lang="en-US" i="1" dirty="0"/>
              <a:t>generator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191</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601763926"/>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050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E9F14     What impedance does a 1/2 wavelength transmission line present to a generator when the line is shorted at the far end?</a:t>
            </a:r>
            <a:endParaRPr lang="en-US" dirty="0"/>
          </a:p>
        </p:txBody>
      </p:sp>
      <p:sp>
        <p:nvSpPr>
          <p:cNvPr id="3" name="Subtitle 2"/>
          <p:cNvSpPr>
            <a:spLocks noGrp="1"/>
          </p:cNvSpPr>
          <p:nvPr>
            <p:ph type="subTitle" idx="1"/>
          </p:nvPr>
        </p:nvSpPr>
        <p:spPr/>
        <p:txBody>
          <a:bodyPr/>
          <a:lstStyle/>
          <a:p>
            <a:r>
              <a:rPr lang="en-US" i="1" dirty="0"/>
              <a:t>A. Very high impedance</a:t>
            </a:r>
            <a:endParaRPr lang="en-US" dirty="0"/>
          </a:p>
          <a:p>
            <a:r>
              <a:rPr lang="en-US" sz="2800" b="1" i="1" dirty="0">
                <a:solidFill>
                  <a:srgbClr val="FFC000"/>
                </a:solidFill>
              </a:rPr>
              <a:t>B. Very low impedance</a:t>
            </a:r>
            <a:endParaRPr lang="en-US" sz="2800" b="1" dirty="0">
              <a:solidFill>
                <a:srgbClr val="FFC000"/>
              </a:solidFill>
            </a:endParaRPr>
          </a:p>
          <a:p>
            <a:r>
              <a:rPr lang="en-US" i="1" dirty="0"/>
              <a:t>C. The same as the characteristic impedance of the line</a:t>
            </a:r>
            <a:endParaRPr lang="en-US" dirty="0"/>
          </a:p>
          <a:p>
            <a:r>
              <a:rPr lang="en-US" i="1" dirty="0"/>
              <a:t>D. The same as the output impedance of the</a:t>
            </a:r>
            <a:r>
              <a:rPr lang="en-US" dirty="0"/>
              <a:t> </a:t>
            </a:r>
            <a:r>
              <a:rPr lang="en-US" i="1" dirty="0"/>
              <a:t>generator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192</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801175498"/>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E9F15 </a:t>
            </a:r>
            <a:r>
              <a:rPr lang="en-US" dirty="0">
                <a:latin typeface="Arial Black" panose="020B0A04020102020204" pitchFamily="34" charset="0"/>
              </a:rPr>
              <a:t> </a:t>
            </a:r>
            <a:r>
              <a:rPr lang="en-US" dirty="0" smtClean="0">
                <a:latin typeface="Arial Black" panose="020B0A04020102020204" pitchFamily="34" charset="0"/>
              </a:rPr>
              <a:t>   What </a:t>
            </a:r>
            <a:r>
              <a:rPr lang="en-US" dirty="0">
                <a:latin typeface="Arial Black" panose="020B0A04020102020204" pitchFamily="34" charset="0"/>
              </a:rPr>
              <a:t>impedance does a 1/2 wavelength transmission line present to a generator when the line is open at the far end?</a:t>
            </a:r>
          </a:p>
        </p:txBody>
      </p:sp>
      <p:sp>
        <p:nvSpPr>
          <p:cNvPr id="3" name="Subtitle 2"/>
          <p:cNvSpPr>
            <a:spLocks noGrp="1"/>
          </p:cNvSpPr>
          <p:nvPr>
            <p:ph type="subTitle" idx="1"/>
          </p:nvPr>
        </p:nvSpPr>
        <p:spPr/>
        <p:txBody>
          <a:bodyPr/>
          <a:lstStyle/>
          <a:p>
            <a:r>
              <a:rPr lang="en-US" i="1" dirty="0"/>
              <a:t>A. Very high impedance</a:t>
            </a:r>
            <a:endParaRPr lang="en-US" dirty="0"/>
          </a:p>
          <a:p>
            <a:r>
              <a:rPr lang="en-US" i="1" dirty="0"/>
              <a:t>B. Very low impedance</a:t>
            </a:r>
            <a:endParaRPr lang="en-US" dirty="0"/>
          </a:p>
          <a:p>
            <a:r>
              <a:rPr lang="en-US" i="1" dirty="0"/>
              <a:t>C. The same as the characteristic impedance of the line</a:t>
            </a:r>
            <a:endParaRPr lang="en-US" dirty="0"/>
          </a:p>
          <a:p>
            <a:r>
              <a:rPr lang="en-US" i="1" dirty="0"/>
              <a:t>D. The same as the output impedance of the generator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193</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708818057"/>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E9F15 </a:t>
            </a:r>
            <a:r>
              <a:rPr lang="en-US" dirty="0">
                <a:latin typeface="Arial Black" panose="020B0A04020102020204" pitchFamily="34" charset="0"/>
              </a:rPr>
              <a:t> </a:t>
            </a:r>
            <a:r>
              <a:rPr lang="en-US" dirty="0" smtClean="0">
                <a:latin typeface="Arial Black" panose="020B0A04020102020204" pitchFamily="34" charset="0"/>
              </a:rPr>
              <a:t>   What </a:t>
            </a:r>
            <a:r>
              <a:rPr lang="en-US" dirty="0">
                <a:latin typeface="Arial Black" panose="020B0A04020102020204" pitchFamily="34" charset="0"/>
              </a:rPr>
              <a:t>impedance does a 1/2 wavelength transmission line present to a generator when the line is open at the far end?</a:t>
            </a:r>
          </a:p>
        </p:txBody>
      </p:sp>
      <p:sp>
        <p:nvSpPr>
          <p:cNvPr id="3" name="Subtitle 2"/>
          <p:cNvSpPr>
            <a:spLocks noGrp="1"/>
          </p:cNvSpPr>
          <p:nvPr>
            <p:ph type="subTitle" idx="1"/>
          </p:nvPr>
        </p:nvSpPr>
        <p:spPr/>
        <p:txBody>
          <a:bodyPr/>
          <a:lstStyle/>
          <a:p>
            <a:r>
              <a:rPr lang="en-US" sz="2800" i="1" dirty="0">
                <a:solidFill>
                  <a:srgbClr val="FFFF00"/>
                </a:solidFill>
              </a:rPr>
              <a:t>A. Very high impedance</a:t>
            </a:r>
            <a:endParaRPr lang="en-US" sz="2800" dirty="0">
              <a:solidFill>
                <a:srgbClr val="FFFF00"/>
              </a:solidFill>
            </a:endParaRPr>
          </a:p>
          <a:p>
            <a:r>
              <a:rPr lang="en-US" i="1" dirty="0"/>
              <a:t>B. Very low impedance</a:t>
            </a:r>
            <a:endParaRPr lang="en-US" dirty="0"/>
          </a:p>
          <a:p>
            <a:r>
              <a:rPr lang="en-US" i="1" dirty="0"/>
              <a:t>C. The same as the characteristic impedance of the line</a:t>
            </a:r>
            <a:endParaRPr lang="en-US" dirty="0"/>
          </a:p>
          <a:p>
            <a:r>
              <a:rPr lang="en-US" i="1" dirty="0"/>
              <a:t>D. The same as the output impedance of the generator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194</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1063639152"/>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2860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E9F16    Which </a:t>
            </a:r>
            <a:r>
              <a:rPr lang="en-US" dirty="0">
                <a:latin typeface="Arial Black" panose="020B0A04020102020204" pitchFamily="34" charset="0"/>
              </a:rPr>
              <a:t>of the following is a significant difference between </a:t>
            </a:r>
            <a:r>
              <a:rPr lang="en-US" dirty="0" smtClean="0">
                <a:latin typeface="Arial Black" panose="020B0A04020102020204" pitchFamily="34" charset="0"/>
              </a:rPr>
              <a:t>foam dielectric </a:t>
            </a:r>
            <a:r>
              <a:rPr lang="en-US" dirty="0">
                <a:latin typeface="Arial Black" panose="020B0A04020102020204" pitchFamily="34" charset="0"/>
              </a:rPr>
              <a:t>coaxial cable and </a:t>
            </a:r>
            <a:r>
              <a:rPr lang="en-US" dirty="0" smtClean="0">
                <a:latin typeface="Arial Black" panose="020B0A04020102020204" pitchFamily="34" charset="0"/>
              </a:rPr>
              <a:t>solid dielectric </a:t>
            </a:r>
            <a:r>
              <a:rPr lang="en-US" dirty="0">
                <a:latin typeface="Arial Black" panose="020B0A04020102020204" pitchFamily="34" charset="0"/>
              </a:rPr>
              <a:t>cable, assuming all other parameters are the same?</a:t>
            </a:r>
          </a:p>
        </p:txBody>
      </p:sp>
      <p:sp>
        <p:nvSpPr>
          <p:cNvPr id="3" name="Subtitle 2"/>
          <p:cNvSpPr>
            <a:spLocks noGrp="1"/>
          </p:cNvSpPr>
          <p:nvPr>
            <p:ph type="subTitle" idx="1"/>
          </p:nvPr>
        </p:nvSpPr>
        <p:spPr>
          <a:xfrm>
            <a:off x="1371600" y="2895600"/>
            <a:ext cx="7467600" cy="3276600"/>
          </a:xfrm>
        </p:spPr>
        <p:txBody>
          <a:bodyPr/>
          <a:lstStyle/>
          <a:p>
            <a:r>
              <a:rPr lang="en-US" i="1" dirty="0"/>
              <a:t>A. </a:t>
            </a:r>
            <a:r>
              <a:rPr lang="en-US" i="1" dirty="0" smtClean="0"/>
              <a:t>Foam dielectric has lower </a:t>
            </a:r>
            <a:r>
              <a:rPr lang="en-US" i="1" dirty="0"/>
              <a:t>safe operating voltage limits</a:t>
            </a:r>
            <a:endParaRPr lang="en-US" dirty="0"/>
          </a:p>
          <a:p>
            <a:r>
              <a:rPr lang="en-US" i="1" dirty="0"/>
              <a:t>B. </a:t>
            </a:r>
            <a:r>
              <a:rPr lang="en-US" i="1" dirty="0" smtClean="0"/>
              <a:t>Foam dielectric has lower loss </a:t>
            </a:r>
            <a:r>
              <a:rPr lang="en-US" i="1" dirty="0"/>
              <a:t>per unit of length</a:t>
            </a:r>
            <a:endParaRPr lang="en-US" dirty="0"/>
          </a:p>
          <a:p>
            <a:r>
              <a:rPr lang="en-US" i="1" dirty="0"/>
              <a:t>C. </a:t>
            </a:r>
            <a:r>
              <a:rPr lang="en-US" i="1" dirty="0" smtClean="0"/>
              <a:t>Foam dielectric has higher </a:t>
            </a:r>
            <a:r>
              <a:rPr lang="en-US" i="1" dirty="0"/>
              <a:t>velocity factor</a:t>
            </a:r>
            <a:endParaRPr lang="en-US" dirty="0"/>
          </a:p>
          <a:p>
            <a:r>
              <a:rPr lang="en-US" i="1" dirty="0"/>
              <a:t>D. All of these choices are correct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195</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841749518"/>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2860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E9F16    Which </a:t>
            </a:r>
            <a:r>
              <a:rPr lang="en-US" dirty="0">
                <a:latin typeface="Arial Black" panose="020B0A04020102020204" pitchFamily="34" charset="0"/>
              </a:rPr>
              <a:t>of the following is a significant difference between </a:t>
            </a:r>
            <a:r>
              <a:rPr lang="en-US" dirty="0" smtClean="0">
                <a:latin typeface="Arial Black" panose="020B0A04020102020204" pitchFamily="34" charset="0"/>
              </a:rPr>
              <a:t>foam dielectric </a:t>
            </a:r>
            <a:r>
              <a:rPr lang="en-US" dirty="0">
                <a:latin typeface="Arial Black" panose="020B0A04020102020204" pitchFamily="34" charset="0"/>
              </a:rPr>
              <a:t>coaxial cable and </a:t>
            </a:r>
            <a:r>
              <a:rPr lang="en-US" dirty="0" smtClean="0">
                <a:latin typeface="Arial Black" panose="020B0A04020102020204" pitchFamily="34" charset="0"/>
              </a:rPr>
              <a:t>solid dielectric </a:t>
            </a:r>
            <a:r>
              <a:rPr lang="en-US" dirty="0">
                <a:latin typeface="Arial Black" panose="020B0A04020102020204" pitchFamily="34" charset="0"/>
              </a:rPr>
              <a:t>cable, assuming all other parameters are the same?</a:t>
            </a:r>
          </a:p>
        </p:txBody>
      </p:sp>
      <p:sp>
        <p:nvSpPr>
          <p:cNvPr id="3" name="Subtitle 2"/>
          <p:cNvSpPr>
            <a:spLocks noGrp="1"/>
          </p:cNvSpPr>
          <p:nvPr>
            <p:ph type="subTitle" idx="1"/>
          </p:nvPr>
        </p:nvSpPr>
        <p:spPr>
          <a:xfrm>
            <a:off x="1371600" y="2895600"/>
            <a:ext cx="7467600" cy="3276600"/>
          </a:xfrm>
        </p:spPr>
        <p:txBody>
          <a:bodyPr/>
          <a:lstStyle/>
          <a:p>
            <a:r>
              <a:rPr lang="en-US" i="1" dirty="0"/>
              <a:t>A. </a:t>
            </a:r>
            <a:r>
              <a:rPr lang="en-US" i="1" dirty="0" smtClean="0"/>
              <a:t>Foam dielectric has lower </a:t>
            </a:r>
            <a:r>
              <a:rPr lang="en-US" i="1" dirty="0"/>
              <a:t>safe operating voltage limits</a:t>
            </a:r>
            <a:endParaRPr lang="en-US" dirty="0"/>
          </a:p>
          <a:p>
            <a:r>
              <a:rPr lang="en-US" i="1" dirty="0"/>
              <a:t>B. </a:t>
            </a:r>
            <a:r>
              <a:rPr lang="en-US" i="1" dirty="0" smtClean="0"/>
              <a:t>Foam dielectric has lower loss </a:t>
            </a:r>
            <a:r>
              <a:rPr lang="en-US" i="1" dirty="0"/>
              <a:t>per unit of length</a:t>
            </a:r>
            <a:endParaRPr lang="en-US" dirty="0"/>
          </a:p>
          <a:p>
            <a:r>
              <a:rPr lang="en-US" i="1" dirty="0"/>
              <a:t>C. </a:t>
            </a:r>
            <a:r>
              <a:rPr lang="en-US" i="1" dirty="0" smtClean="0"/>
              <a:t>Foam dielectric has higher </a:t>
            </a:r>
            <a:r>
              <a:rPr lang="en-US" i="1" dirty="0"/>
              <a:t>velocity factor</a:t>
            </a:r>
            <a:endParaRPr lang="en-US" dirty="0"/>
          </a:p>
          <a:p>
            <a:r>
              <a:rPr lang="en-US" sz="2800" b="1" i="1" dirty="0">
                <a:solidFill>
                  <a:srgbClr val="FFC000"/>
                </a:solidFill>
              </a:rPr>
              <a:t>D. All of these choices are correct</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196</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771807181"/>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A2483EB-AB9C-40AC-9AA1-C2AD9590A9DB}" type="slidenum">
              <a:rPr lang="en-US" smtClean="0"/>
              <a:t>197</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pic>
        <p:nvPicPr>
          <p:cNvPr id="6" name="Picture 4" descr="Extra05 M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758" y="1828800"/>
            <a:ext cx="8534400" cy="4013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56515" y="457199"/>
            <a:ext cx="5998886" cy="646331"/>
          </a:xfrm>
          <a:prstGeom prst="rect">
            <a:avLst/>
          </a:prstGeom>
        </p:spPr>
        <p:txBody>
          <a:bodyPr wrap="none">
            <a:spAutoFit/>
          </a:bodyPr>
          <a:lstStyle/>
          <a:p>
            <a:r>
              <a:rPr lang="en-US" sz="3600" dirty="0" smtClean="0">
                <a:solidFill>
                  <a:schemeClr val="bg1"/>
                </a:solidFill>
                <a:latin typeface="Arial Black" panose="020B0A04020102020204" pitchFamily="34" charset="0"/>
              </a:rPr>
              <a:t>Coax Loss per 100 foot</a:t>
            </a:r>
            <a:endParaRPr lang="en-US" sz="36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161305474"/>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US" sz="3600" dirty="0" smtClean="0">
                <a:latin typeface="Arial Black" panose="020B0A04020102020204" pitchFamily="34" charset="0"/>
              </a:rPr>
              <a:t>       E9G    Smith Chart      </a:t>
            </a:r>
            <a:endParaRPr lang="en-US" sz="3600" dirty="0">
              <a:latin typeface="Arial Black" panose="020B0A04020102020204" pitchFamily="34" charset="0"/>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198</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73150"/>
            <a:ext cx="77724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5327039"/>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382000" cy="2057400"/>
          </a:xfrm>
        </p:spPr>
        <p:txBody>
          <a:bodyPr>
            <a:normAutofit/>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E9G01    Which </a:t>
            </a:r>
            <a:r>
              <a:rPr lang="en-US" dirty="0">
                <a:latin typeface="Arial Black" panose="020B0A04020102020204" pitchFamily="34" charset="0"/>
              </a:rPr>
              <a:t>of the following can be calculated using a Smith chart?</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1219200" y="2514600"/>
            <a:ext cx="6400800" cy="3657600"/>
          </a:xfrm>
        </p:spPr>
        <p:txBody>
          <a:bodyPr/>
          <a:lstStyle/>
          <a:p>
            <a:r>
              <a:rPr lang="en-US" i="1" dirty="0"/>
              <a:t>A. Impedance along transmission lines</a:t>
            </a:r>
            <a:endParaRPr lang="en-US" dirty="0"/>
          </a:p>
          <a:p>
            <a:r>
              <a:rPr lang="en-US" i="1" dirty="0"/>
              <a:t>B. Radiation resistance</a:t>
            </a:r>
            <a:endParaRPr lang="en-US" dirty="0"/>
          </a:p>
          <a:p>
            <a:r>
              <a:rPr lang="en-US" i="1" dirty="0"/>
              <a:t>C. Antenna radiation pattern</a:t>
            </a:r>
            <a:endParaRPr lang="en-US" dirty="0"/>
          </a:p>
          <a:p>
            <a:r>
              <a:rPr lang="en-US" i="1" dirty="0"/>
              <a:t>D. Radio propagation</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199</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4152917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304800"/>
            <a:ext cx="8458200" cy="5867400"/>
          </a:xfrm>
        </p:spPr>
        <p:txBody>
          <a:bodyPr>
            <a:normAutofit lnSpcReduction="10000"/>
          </a:bodyPr>
          <a:lstStyle/>
          <a:p>
            <a:r>
              <a:rPr lang="en-US" sz="2200" b="1" dirty="0">
                <a:solidFill>
                  <a:srgbClr val="FFC000"/>
                </a:solidFill>
              </a:rPr>
              <a:t>E9A Basic Antenna parameters</a:t>
            </a:r>
            <a:r>
              <a:rPr lang="en-US" sz="1800" dirty="0"/>
              <a:t>: radiation resistance, gain, </a:t>
            </a:r>
            <a:r>
              <a:rPr lang="en-US" sz="1800" dirty="0" err="1"/>
              <a:t>beamwidth</a:t>
            </a:r>
            <a:r>
              <a:rPr lang="en-US" sz="1800" dirty="0"/>
              <a:t>, efficiency, </a:t>
            </a:r>
            <a:r>
              <a:rPr lang="en-US" sz="1800" dirty="0" err="1"/>
              <a:t>beamwidth</a:t>
            </a:r>
            <a:r>
              <a:rPr lang="en-US" sz="1800" dirty="0"/>
              <a:t>; effective radiated power, polarization.</a:t>
            </a:r>
          </a:p>
          <a:p>
            <a:r>
              <a:rPr lang="en-US" sz="2200" b="1" dirty="0">
                <a:solidFill>
                  <a:srgbClr val="FFC000"/>
                </a:solidFill>
              </a:rPr>
              <a:t>E9B Antenna patterns</a:t>
            </a:r>
            <a:r>
              <a:rPr lang="en-US" sz="1800" dirty="0"/>
              <a:t>: E and H plane patterns; gain as a function of pattern; antenna design.</a:t>
            </a:r>
          </a:p>
          <a:p>
            <a:r>
              <a:rPr lang="en-US" sz="2200" b="1" dirty="0">
                <a:solidFill>
                  <a:srgbClr val="FFC000"/>
                </a:solidFill>
              </a:rPr>
              <a:t>E9C Wire and phased array antennas</a:t>
            </a:r>
            <a:r>
              <a:rPr lang="en-US" sz="1800" dirty="0"/>
              <a:t>: rhombic antennas; effects of ground reflections; e-off angles; Practical wire antennas: </a:t>
            </a:r>
            <a:r>
              <a:rPr lang="en-US" sz="1800" dirty="0" err="1"/>
              <a:t>Zepps</a:t>
            </a:r>
            <a:r>
              <a:rPr lang="en-US" sz="1800" dirty="0"/>
              <a:t>, OCFD, loops.</a:t>
            </a:r>
          </a:p>
          <a:p>
            <a:r>
              <a:rPr lang="en-US" sz="2200" b="1" dirty="0">
                <a:solidFill>
                  <a:srgbClr val="FFC000"/>
                </a:solidFill>
              </a:rPr>
              <a:t>E9D Directional antennas</a:t>
            </a:r>
            <a:r>
              <a:rPr lang="en-US" sz="1800" dirty="0"/>
              <a:t>: gain; Yagi Antennas; losses; SWR bandwidth; antenna efficiency; shortened and mobile antennas; RF Grounding.</a:t>
            </a:r>
          </a:p>
          <a:p>
            <a:r>
              <a:rPr lang="en-US" sz="2200" b="1" dirty="0">
                <a:solidFill>
                  <a:srgbClr val="FFC000"/>
                </a:solidFill>
              </a:rPr>
              <a:t>E9E Matching</a:t>
            </a:r>
            <a:r>
              <a:rPr lang="en-US" sz="1800" dirty="0"/>
              <a:t>: matching antennas to feed lines; phasing lines; power dividers.</a:t>
            </a:r>
          </a:p>
          <a:p>
            <a:r>
              <a:rPr lang="en-US" sz="2200" b="1" dirty="0">
                <a:solidFill>
                  <a:srgbClr val="FFC000"/>
                </a:solidFill>
              </a:rPr>
              <a:t>E9F Transmission lines</a:t>
            </a:r>
            <a:r>
              <a:rPr lang="en-US" sz="1800" dirty="0"/>
              <a:t>: characteristics of open and shorted feed lines; 1/8 wavelength; 1/4 wavelength; 1/2 wavelength; feed lines: coax versus open-wire; velocity factor; electrical length; coaxial cable dielectrics; velocity factor.</a:t>
            </a:r>
          </a:p>
          <a:p>
            <a:r>
              <a:rPr lang="en-US" sz="2200" b="1" dirty="0">
                <a:solidFill>
                  <a:srgbClr val="FFC000"/>
                </a:solidFill>
              </a:rPr>
              <a:t>E9G The Smith chart.</a:t>
            </a:r>
          </a:p>
          <a:p>
            <a:r>
              <a:rPr lang="en-US" sz="2200" b="1" dirty="0">
                <a:solidFill>
                  <a:srgbClr val="FFC000"/>
                </a:solidFill>
              </a:rPr>
              <a:t>E9H Receiving Antennas</a:t>
            </a:r>
            <a:r>
              <a:rPr lang="en-US" sz="1800" dirty="0"/>
              <a:t>: radio direction finding antennas; Beverage Antennas; specialized receiving antennas; </a:t>
            </a:r>
            <a:r>
              <a:rPr lang="en-US" sz="1800" dirty="0" err="1"/>
              <a:t>longwire</a:t>
            </a:r>
            <a:r>
              <a:rPr lang="en-US" sz="1800" dirty="0"/>
              <a:t> receiving antennas.</a:t>
            </a:r>
          </a:p>
        </p:txBody>
      </p:sp>
      <p:sp>
        <p:nvSpPr>
          <p:cNvPr id="4" name="Slide Number Placeholder 3"/>
          <p:cNvSpPr>
            <a:spLocks noGrp="1"/>
          </p:cNvSpPr>
          <p:nvPr>
            <p:ph type="sldNum" sz="quarter" idx="12"/>
          </p:nvPr>
        </p:nvSpPr>
        <p:spPr/>
        <p:txBody>
          <a:bodyPr/>
          <a:lstStyle/>
          <a:p>
            <a:fld id="{5A2483EB-AB9C-40AC-9AA1-C2AD9590A9DB}" type="slidenum">
              <a:rPr lang="en-US" smtClean="0"/>
              <a:t>2</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163033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E9A09    How </a:t>
            </a:r>
            <a:r>
              <a:rPr lang="en-US" dirty="0">
                <a:latin typeface="Arial Black" panose="020B0A04020102020204" pitchFamily="34" charset="0"/>
              </a:rPr>
              <a:t>is antenna efficiency calculated?</a:t>
            </a:r>
          </a:p>
        </p:txBody>
      </p:sp>
      <p:sp>
        <p:nvSpPr>
          <p:cNvPr id="3" name="Subtitle 2"/>
          <p:cNvSpPr>
            <a:spLocks noGrp="1"/>
          </p:cNvSpPr>
          <p:nvPr>
            <p:ph type="subTitle" idx="1"/>
          </p:nvPr>
        </p:nvSpPr>
        <p:spPr>
          <a:xfrm>
            <a:off x="304800" y="1752600"/>
            <a:ext cx="8610600" cy="4419600"/>
          </a:xfrm>
        </p:spPr>
        <p:txBody>
          <a:bodyPr/>
          <a:lstStyle/>
          <a:p>
            <a:r>
              <a:rPr lang="en-US" i="1" dirty="0"/>
              <a:t>A. (radiation resistance / transmission resistance) x </a:t>
            </a:r>
            <a:r>
              <a:rPr lang="en-US" i="1" dirty="0" smtClean="0"/>
              <a:t>100 percent</a:t>
            </a:r>
            <a:endParaRPr lang="en-US" dirty="0"/>
          </a:p>
          <a:p>
            <a:r>
              <a:rPr lang="en-US" sz="2800" b="1" i="1" dirty="0">
                <a:solidFill>
                  <a:srgbClr val="FFC000"/>
                </a:solidFill>
              </a:rPr>
              <a:t>B. (radiation resistance / total resistance) x </a:t>
            </a:r>
            <a:r>
              <a:rPr lang="en-US" sz="2800" b="1" i="1" dirty="0" smtClean="0">
                <a:solidFill>
                  <a:srgbClr val="FFC000"/>
                </a:solidFill>
              </a:rPr>
              <a:t>100 percent</a:t>
            </a:r>
            <a:endParaRPr lang="en-US" sz="2800" b="1" dirty="0">
              <a:solidFill>
                <a:srgbClr val="FFC000"/>
              </a:solidFill>
            </a:endParaRPr>
          </a:p>
          <a:p>
            <a:r>
              <a:rPr lang="en-US" i="1" dirty="0"/>
              <a:t>C. (total resistance / radiation resistance) x </a:t>
            </a:r>
            <a:r>
              <a:rPr lang="en-US" i="1" dirty="0" smtClean="0"/>
              <a:t>100 percent</a:t>
            </a:r>
            <a:endParaRPr lang="en-US" dirty="0"/>
          </a:p>
          <a:p>
            <a:r>
              <a:rPr lang="en-US" i="1" dirty="0"/>
              <a:t>D. (effective radiated power / transmitter output) x </a:t>
            </a:r>
            <a:r>
              <a:rPr lang="en-US" i="1" dirty="0" smtClean="0"/>
              <a:t>100 percent</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20</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1000285294"/>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382000" cy="2057400"/>
          </a:xfrm>
        </p:spPr>
        <p:txBody>
          <a:bodyPr>
            <a:normAutofit/>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E9G01    Which </a:t>
            </a:r>
            <a:r>
              <a:rPr lang="en-US" dirty="0">
                <a:latin typeface="Arial Black" panose="020B0A04020102020204" pitchFamily="34" charset="0"/>
              </a:rPr>
              <a:t>of the following can be calculated using a Smith chart?</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1143000" y="2514600"/>
            <a:ext cx="6705600" cy="3657600"/>
          </a:xfrm>
        </p:spPr>
        <p:txBody>
          <a:bodyPr/>
          <a:lstStyle/>
          <a:p>
            <a:r>
              <a:rPr lang="en-US" sz="2800" b="1" i="1" dirty="0">
                <a:solidFill>
                  <a:srgbClr val="FFC000"/>
                </a:solidFill>
              </a:rPr>
              <a:t>A. Impedance along transmission lines</a:t>
            </a:r>
            <a:endParaRPr lang="en-US" sz="2800" b="1" dirty="0">
              <a:solidFill>
                <a:srgbClr val="FFC000"/>
              </a:solidFill>
            </a:endParaRPr>
          </a:p>
          <a:p>
            <a:r>
              <a:rPr lang="en-US" i="1" dirty="0"/>
              <a:t>B. Radiation resistance</a:t>
            </a:r>
            <a:endParaRPr lang="en-US" dirty="0"/>
          </a:p>
          <a:p>
            <a:r>
              <a:rPr lang="en-US" i="1" dirty="0"/>
              <a:t>C. Antenna radiation pattern</a:t>
            </a:r>
            <a:endParaRPr lang="en-US" dirty="0"/>
          </a:p>
          <a:p>
            <a:r>
              <a:rPr lang="en-US" i="1" dirty="0"/>
              <a:t>D. Radio propagation</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200</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466829622"/>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E9G02  </a:t>
            </a:r>
            <a:r>
              <a:rPr lang="en-US" dirty="0" smtClean="0">
                <a:latin typeface="Arial Black" panose="020B0A04020102020204" pitchFamily="34" charset="0"/>
              </a:rPr>
              <a:t>  What </a:t>
            </a:r>
            <a:r>
              <a:rPr lang="en-US" dirty="0">
                <a:latin typeface="Arial Black" panose="020B0A04020102020204" pitchFamily="34" charset="0"/>
              </a:rPr>
              <a:t>type of coordinate </a:t>
            </a:r>
            <a:r>
              <a:rPr lang="en-US" sz="4000" dirty="0">
                <a:latin typeface="Arial Black" panose="020B0A04020102020204" pitchFamily="34" charset="0"/>
              </a:rPr>
              <a:t>system</a:t>
            </a:r>
            <a:r>
              <a:rPr lang="en-US" dirty="0">
                <a:latin typeface="Arial Black" panose="020B0A04020102020204" pitchFamily="34" charset="0"/>
              </a:rPr>
              <a:t> is used in a Smith chart?</a:t>
            </a:r>
          </a:p>
        </p:txBody>
      </p:sp>
      <p:sp>
        <p:nvSpPr>
          <p:cNvPr id="3" name="Subtitle 2"/>
          <p:cNvSpPr>
            <a:spLocks noGrp="1"/>
          </p:cNvSpPr>
          <p:nvPr>
            <p:ph type="subTitle" idx="1"/>
          </p:nvPr>
        </p:nvSpPr>
        <p:spPr/>
        <p:txBody>
          <a:bodyPr/>
          <a:lstStyle/>
          <a:p>
            <a:r>
              <a:rPr lang="en-US" i="1" dirty="0"/>
              <a:t>A. Voltage circles and current arcs</a:t>
            </a:r>
            <a:endParaRPr lang="en-US" dirty="0"/>
          </a:p>
          <a:p>
            <a:r>
              <a:rPr lang="en-US" i="1" dirty="0"/>
              <a:t>B. Resistance circles and reactance arcs</a:t>
            </a:r>
            <a:endParaRPr lang="en-US" dirty="0"/>
          </a:p>
          <a:p>
            <a:r>
              <a:rPr lang="en-US" i="1" dirty="0"/>
              <a:t>C. Voltage lines and current chords</a:t>
            </a:r>
            <a:endParaRPr lang="en-US" dirty="0"/>
          </a:p>
          <a:p>
            <a:r>
              <a:rPr lang="en-US" i="1" dirty="0"/>
              <a:t>D. Resistance lines and reactance chords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201</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1345848420"/>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E9G02    What type of coordinate </a:t>
            </a:r>
            <a:r>
              <a:rPr lang="en-US" sz="4000" dirty="0">
                <a:latin typeface="Arial Black" panose="020B0A04020102020204" pitchFamily="34" charset="0"/>
              </a:rPr>
              <a:t>system</a:t>
            </a:r>
            <a:r>
              <a:rPr lang="en-US" dirty="0">
                <a:latin typeface="Arial Black" panose="020B0A04020102020204" pitchFamily="34" charset="0"/>
              </a:rPr>
              <a:t> is used in a Smith chart?</a:t>
            </a:r>
            <a:endParaRPr lang="en-US" dirty="0"/>
          </a:p>
        </p:txBody>
      </p:sp>
      <p:sp>
        <p:nvSpPr>
          <p:cNvPr id="3" name="Subtitle 2"/>
          <p:cNvSpPr>
            <a:spLocks noGrp="1"/>
          </p:cNvSpPr>
          <p:nvPr>
            <p:ph type="subTitle" idx="1"/>
          </p:nvPr>
        </p:nvSpPr>
        <p:spPr>
          <a:xfrm>
            <a:off x="1371600" y="2514600"/>
            <a:ext cx="7162800" cy="3657600"/>
          </a:xfrm>
        </p:spPr>
        <p:txBody>
          <a:bodyPr/>
          <a:lstStyle/>
          <a:p>
            <a:r>
              <a:rPr lang="en-US" i="1" dirty="0"/>
              <a:t>A. Voltage circles and current arcs</a:t>
            </a:r>
            <a:endParaRPr lang="en-US" dirty="0"/>
          </a:p>
          <a:p>
            <a:r>
              <a:rPr lang="en-US" sz="2800" b="1" i="1" dirty="0">
                <a:solidFill>
                  <a:srgbClr val="FFC000"/>
                </a:solidFill>
              </a:rPr>
              <a:t>B. Resistance circles and reactance arcs</a:t>
            </a:r>
            <a:endParaRPr lang="en-US" sz="2800" b="1" dirty="0">
              <a:solidFill>
                <a:srgbClr val="FFC000"/>
              </a:solidFill>
            </a:endParaRPr>
          </a:p>
          <a:p>
            <a:r>
              <a:rPr lang="en-US" i="1" dirty="0"/>
              <a:t>C. Voltage lines and current chords</a:t>
            </a:r>
            <a:endParaRPr lang="en-US" dirty="0"/>
          </a:p>
          <a:p>
            <a:r>
              <a:rPr lang="en-US" i="1" dirty="0"/>
              <a:t>D. Resistance lines and reactance chords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202</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489856"/>
            <a:ext cx="5029200" cy="2368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636643"/>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E9G03    Which </a:t>
            </a:r>
            <a:r>
              <a:rPr lang="en-US" dirty="0">
                <a:latin typeface="Arial Black" panose="020B0A04020102020204" pitchFamily="34" charset="0"/>
              </a:rPr>
              <a:t>of the following is often determined using a Smith chart?</a:t>
            </a:r>
          </a:p>
        </p:txBody>
      </p:sp>
      <p:sp>
        <p:nvSpPr>
          <p:cNvPr id="3" name="Subtitle 2"/>
          <p:cNvSpPr>
            <a:spLocks noGrp="1"/>
          </p:cNvSpPr>
          <p:nvPr>
            <p:ph type="subTitle" idx="1"/>
          </p:nvPr>
        </p:nvSpPr>
        <p:spPr>
          <a:xfrm>
            <a:off x="609600" y="2133600"/>
            <a:ext cx="7772400" cy="4038600"/>
          </a:xfrm>
        </p:spPr>
        <p:txBody>
          <a:bodyPr/>
          <a:lstStyle/>
          <a:p>
            <a:r>
              <a:rPr lang="en-US" i="1" dirty="0"/>
              <a:t>A. Beam headings and radiation patterns</a:t>
            </a:r>
            <a:endParaRPr lang="en-US" dirty="0"/>
          </a:p>
          <a:p>
            <a:r>
              <a:rPr lang="en-US" i="1" dirty="0"/>
              <a:t>B. Satellite azimuth and elevation bearings</a:t>
            </a:r>
            <a:endParaRPr lang="en-US" dirty="0"/>
          </a:p>
          <a:p>
            <a:r>
              <a:rPr lang="en-US" i="1" dirty="0"/>
              <a:t>C. Impedance and SWR values in transmission lines</a:t>
            </a:r>
            <a:endParaRPr lang="en-US" dirty="0"/>
          </a:p>
          <a:p>
            <a:r>
              <a:rPr lang="en-US" i="1" dirty="0"/>
              <a:t>D. Trigonometric functions</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203</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863221298"/>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E9G03    Which of the following is often determined using a Smith chart?</a:t>
            </a:r>
            <a:endParaRPr lang="en-US" dirty="0"/>
          </a:p>
        </p:txBody>
      </p:sp>
      <p:sp>
        <p:nvSpPr>
          <p:cNvPr id="3" name="Subtitle 2"/>
          <p:cNvSpPr>
            <a:spLocks noGrp="1"/>
          </p:cNvSpPr>
          <p:nvPr>
            <p:ph type="subTitle" idx="1"/>
          </p:nvPr>
        </p:nvSpPr>
        <p:spPr>
          <a:xfrm>
            <a:off x="609600" y="2133600"/>
            <a:ext cx="7772400" cy="4038600"/>
          </a:xfrm>
        </p:spPr>
        <p:txBody>
          <a:bodyPr/>
          <a:lstStyle/>
          <a:p>
            <a:r>
              <a:rPr lang="en-US" i="1" dirty="0"/>
              <a:t>A. Beam headings and radiation patterns</a:t>
            </a:r>
            <a:endParaRPr lang="en-US" dirty="0"/>
          </a:p>
          <a:p>
            <a:r>
              <a:rPr lang="en-US" i="1" dirty="0"/>
              <a:t>B. Satellite azimuth and elevation bearings</a:t>
            </a:r>
            <a:endParaRPr lang="en-US" dirty="0"/>
          </a:p>
          <a:p>
            <a:r>
              <a:rPr lang="en-US" sz="2800" b="1" i="1" dirty="0">
                <a:solidFill>
                  <a:srgbClr val="FFC000"/>
                </a:solidFill>
              </a:rPr>
              <a:t>C. Impedance and SWR values in transmission lines</a:t>
            </a:r>
            <a:endParaRPr lang="en-US" sz="2800" b="1" dirty="0">
              <a:solidFill>
                <a:srgbClr val="FFC000"/>
              </a:solidFill>
            </a:endParaRPr>
          </a:p>
          <a:p>
            <a:r>
              <a:rPr lang="en-US" i="1" dirty="0"/>
              <a:t>D. Trigonometric functions</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204</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948354916"/>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E9G04    What </a:t>
            </a:r>
            <a:r>
              <a:rPr lang="en-US" dirty="0">
                <a:latin typeface="Arial Black" panose="020B0A04020102020204" pitchFamily="34" charset="0"/>
              </a:rPr>
              <a:t>are the two families of circles and arcs that make up a Smith chart?</a:t>
            </a:r>
          </a:p>
        </p:txBody>
      </p:sp>
      <p:sp>
        <p:nvSpPr>
          <p:cNvPr id="3" name="Subtitle 2"/>
          <p:cNvSpPr>
            <a:spLocks noGrp="1"/>
          </p:cNvSpPr>
          <p:nvPr>
            <p:ph type="subTitle" idx="1"/>
          </p:nvPr>
        </p:nvSpPr>
        <p:spPr/>
        <p:txBody>
          <a:bodyPr/>
          <a:lstStyle/>
          <a:p>
            <a:r>
              <a:rPr lang="en-US" i="1" dirty="0"/>
              <a:t>A. Resistance and voltage</a:t>
            </a:r>
            <a:endParaRPr lang="en-US" dirty="0"/>
          </a:p>
          <a:p>
            <a:r>
              <a:rPr lang="en-US" i="1" dirty="0"/>
              <a:t>B. Reactance and voltage</a:t>
            </a:r>
            <a:endParaRPr lang="en-US" dirty="0"/>
          </a:p>
          <a:p>
            <a:r>
              <a:rPr lang="en-US" i="1" dirty="0"/>
              <a:t>C. Resistance and reactance</a:t>
            </a:r>
            <a:endParaRPr lang="en-US" dirty="0"/>
          </a:p>
          <a:p>
            <a:r>
              <a:rPr lang="en-US" i="1" dirty="0"/>
              <a:t>D. Voltage and impedance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205</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951451965"/>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E9G04    What are the two families of circles and arcs that make up a Smith chart?</a:t>
            </a:r>
            <a:endParaRPr lang="en-US" dirty="0"/>
          </a:p>
        </p:txBody>
      </p:sp>
      <p:sp>
        <p:nvSpPr>
          <p:cNvPr id="3" name="Subtitle 2"/>
          <p:cNvSpPr>
            <a:spLocks noGrp="1"/>
          </p:cNvSpPr>
          <p:nvPr>
            <p:ph type="subTitle" idx="1"/>
          </p:nvPr>
        </p:nvSpPr>
        <p:spPr/>
        <p:txBody>
          <a:bodyPr/>
          <a:lstStyle/>
          <a:p>
            <a:r>
              <a:rPr lang="en-US" i="1" dirty="0"/>
              <a:t>A. Resistance and voltage</a:t>
            </a:r>
            <a:endParaRPr lang="en-US" dirty="0"/>
          </a:p>
          <a:p>
            <a:r>
              <a:rPr lang="en-US" i="1" dirty="0"/>
              <a:t>B. Reactance and voltage</a:t>
            </a:r>
            <a:endParaRPr lang="en-US" dirty="0"/>
          </a:p>
          <a:p>
            <a:r>
              <a:rPr lang="en-US" sz="2800" b="1" i="1" dirty="0">
                <a:solidFill>
                  <a:srgbClr val="FFC000"/>
                </a:solidFill>
              </a:rPr>
              <a:t>C. Resistance and reactance</a:t>
            </a:r>
            <a:endParaRPr lang="en-US" sz="2800" b="1" dirty="0">
              <a:solidFill>
                <a:srgbClr val="FFC000"/>
              </a:solidFill>
            </a:endParaRPr>
          </a:p>
          <a:p>
            <a:r>
              <a:rPr lang="en-US" i="1" dirty="0"/>
              <a:t>D. Voltage and impedance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206</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pic>
        <p:nvPicPr>
          <p:cNvPr id="6" name="Picture 5" descr="2012-2016 Extra Class Diagrams.pdf - Adobe Reader"/>
          <p:cNvPicPr>
            <a:picLocks noChangeAspect="1"/>
          </p:cNvPicPr>
          <p:nvPr/>
        </p:nvPicPr>
        <p:blipFill rotWithShape="1">
          <a:blip r:embed="rId2">
            <a:extLst>
              <a:ext uri="{28A0092B-C50C-407E-A947-70E740481C1C}">
                <a14:useLocalDpi xmlns:a14="http://schemas.microsoft.com/office/drawing/2010/main" val="0"/>
              </a:ext>
            </a:extLst>
          </a:blip>
          <a:srcRect l="57647" t="38176" r="11373" b="13688"/>
          <a:stretch/>
        </p:blipFill>
        <p:spPr>
          <a:xfrm>
            <a:off x="6311152" y="3774141"/>
            <a:ext cx="2832848" cy="3083859"/>
          </a:xfrm>
          <a:prstGeom prst="rect">
            <a:avLst/>
          </a:prstGeom>
        </p:spPr>
      </p:pic>
    </p:spTree>
    <p:extLst>
      <p:ext uri="{BB962C8B-B14F-4D97-AF65-F5344CB8AC3E}">
        <p14:creationId xmlns:p14="http://schemas.microsoft.com/office/powerpoint/2010/main" val="156338594"/>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8153400" cy="1470025"/>
          </a:xfrm>
        </p:spPr>
        <p:txBody>
          <a:bodyPr>
            <a:noAutofit/>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E9G05  </a:t>
            </a:r>
            <a:r>
              <a:rPr lang="en-US" dirty="0" smtClean="0">
                <a:latin typeface="Arial Black" panose="020B0A04020102020204" pitchFamily="34" charset="0"/>
              </a:rPr>
              <a:t>  What </a:t>
            </a:r>
            <a:r>
              <a:rPr lang="en-US" dirty="0">
                <a:latin typeface="Arial Black" panose="020B0A04020102020204" pitchFamily="34" charset="0"/>
              </a:rPr>
              <a:t>type of chart is shown in Figure E9-3?</a:t>
            </a:r>
          </a:p>
        </p:txBody>
      </p:sp>
      <p:sp>
        <p:nvSpPr>
          <p:cNvPr id="3" name="Subtitle 2"/>
          <p:cNvSpPr>
            <a:spLocks noGrp="1"/>
          </p:cNvSpPr>
          <p:nvPr>
            <p:ph type="subTitle" idx="1"/>
          </p:nvPr>
        </p:nvSpPr>
        <p:spPr>
          <a:xfrm>
            <a:off x="838200" y="1371600"/>
            <a:ext cx="7620000" cy="3657600"/>
          </a:xfrm>
        </p:spPr>
        <p:txBody>
          <a:bodyPr/>
          <a:lstStyle/>
          <a:p>
            <a:endParaRPr lang="en-US" i="1" dirty="0" smtClean="0"/>
          </a:p>
          <a:p>
            <a:r>
              <a:rPr lang="en-US" i="1" dirty="0" smtClean="0"/>
              <a:t>A</a:t>
            </a:r>
            <a:r>
              <a:rPr lang="en-US" i="1" dirty="0"/>
              <a:t>. Smith chart</a:t>
            </a:r>
            <a:endParaRPr lang="en-US" dirty="0"/>
          </a:p>
          <a:p>
            <a:r>
              <a:rPr lang="en-US" i="1" dirty="0"/>
              <a:t>B. </a:t>
            </a:r>
            <a:r>
              <a:rPr lang="en-US" i="1" dirty="0" smtClean="0"/>
              <a:t>Free space </a:t>
            </a:r>
            <a:r>
              <a:rPr lang="en-US" i="1" dirty="0"/>
              <a:t>radiation directivity chart</a:t>
            </a:r>
            <a:endParaRPr lang="en-US" dirty="0"/>
          </a:p>
          <a:p>
            <a:r>
              <a:rPr lang="en-US" i="1" dirty="0"/>
              <a:t>C. Elevation angle radiation pattern chart</a:t>
            </a:r>
            <a:endParaRPr lang="en-US" dirty="0"/>
          </a:p>
          <a:p>
            <a:r>
              <a:rPr lang="en-US" i="1" dirty="0"/>
              <a:t>D. Azimuth angle radiation pattern chart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207</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pic>
        <p:nvPicPr>
          <p:cNvPr id="6" name="Picture 5" descr="2012-2016 Extra Class Diagrams.pdf - Adobe Reader"/>
          <p:cNvPicPr>
            <a:picLocks noChangeAspect="1"/>
          </p:cNvPicPr>
          <p:nvPr/>
        </p:nvPicPr>
        <p:blipFill rotWithShape="1">
          <a:blip r:embed="rId2">
            <a:extLst>
              <a:ext uri="{28A0092B-C50C-407E-A947-70E740481C1C}">
                <a14:useLocalDpi xmlns:a14="http://schemas.microsoft.com/office/drawing/2010/main" val="0"/>
              </a:ext>
            </a:extLst>
          </a:blip>
          <a:srcRect l="57647" t="38176" r="11373" b="13688"/>
          <a:stretch/>
        </p:blipFill>
        <p:spPr>
          <a:xfrm>
            <a:off x="3195918" y="3774141"/>
            <a:ext cx="2832848" cy="3083859"/>
          </a:xfrm>
          <a:prstGeom prst="rect">
            <a:avLst/>
          </a:prstGeom>
        </p:spPr>
      </p:pic>
    </p:spTree>
    <p:extLst>
      <p:ext uri="{BB962C8B-B14F-4D97-AF65-F5344CB8AC3E}">
        <p14:creationId xmlns:p14="http://schemas.microsoft.com/office/powerpoint/2010/main" val="523046174"/>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8153400" cy="1470025"/>
          </a:xfrm>
        </p:spPr>
        <p:txBody>
          <a:bodyPr>
            <a:noAutofit/>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E9G05    What type of chart is shown in Figure E9-3?</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208</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
        <p:nvSpPr>
          <p:cNvPr id="7" name="Subtitle 2"/>
          <p:cNvSpPr txBox="1">
            <a:spLocks/>
          </p:cNvSpPr>
          <p:nvPr/>
        </p:nvSpPr>
        <p:spPr>
          <a:xfrm>
            <a:off x="838200" y="1371600"/>
            <a:ext cx="7620000" cy="36576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lang="en-US" sz="2400" b="0" kern="120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1pPr>
            <a:lvl2pPr marL="457200" indent="0" algn="ctr" defTabSz="914400" rtl="0" eaLnBrk="1" latinLnBrk="0" hangingPunct="1">
              <a:spcBef>
                <a:spcPct val="20000"/>
              </a:spcBef>
              <a:buFont typeface="Arial" panose="020B0604020202020204" pitchFamily="34" charset="0"/>
              <a:buNone/>
              <a:defRPr lang="en-US" sz="2400" b="0" kern="1200">
                <a:solidFill>
                  <a:schemeClr val="tx1">
                    <a:tint val="75000"/>
                  </a:schemeClr>
                </a:solidFill>
                <a:latin typeface="Lucida Sans Unicode" panose="020B0602030504020204" pitchFamily="34" charset="0"/>
                <a:ea typeface="+mn-ea"/>
                <a:cs typeface="Lucida Sans Unicode" panose="020B0602030504020204" pitchFamily="34" charset="0"/>
              </a:defRPr>
            </a:lvl2pPr>
            <a:lvl3pPr marL="914400" indent="0" algn="ctr" defTabSz="914400" rtl="0" eaLnBrk="1" latinLnBrk="0" hangingPunct="1">
              <a:spcBef>
                <a:spcPct val="20000"/>
              </a:spcBef>
              <a:buFont typeface="Arial" panose="020B0604020202020204" pitchFamily="34" charset="0"/>
              <a:buNone/>
              <a:defRPr lang="en-US" sz="2400" b="0" kern="1200">
                <a:solidFill>
                  <a:schemeClr val="tx1">
                    <a:tint val="75000"/>
                  </a:schemeClr>
                </a:solidFill>
                <a:latin typeface="Lucida Sans Unicode" panose="020B0602030504020204" pitchFamily="34" charset="0"/>
                <a:ea typeface="+mn-ea"/>
                <a:cs typeface="Lucida Sans Unicode" panose="020B0602030504020204" pitchFamily="34" charset="0"/>
              </a:defRPr>
            </a:lvl3pPr>
            <a:lvl4pPr marL="1371600" indent="0" algn="ctr" defTabSz="914400" rtl="0" eaLnBrk="1" latinLnBrk="0" hangingPunct="1">
              <a:spcBef>
                <a:spcPct val="20000"/>
              </a:spcBef>
              <a:buFont typeface="Arial" panose="020B0604020202020204" pitchFamily="34" charset="0"/>
              <a:buNone/>
              <a:defRPr lang="en-US" sz="2400" b="0" kern="1200">
                <a:solidFill>
                  <a:schemeClr val="tx1">
                    <a:tint val="75000"/>
                  </a:schemeClr>
                </a:solidFill>
                <a:latin typeface="Lucida Sans Unicode" panose="020B0602030504020204" pitchFamily="34" charset="0"/>
                <a:ea typeface="+mn-ea"/>
                <a:cs typeface="Lucida Sans Unicode" panose="020B0602030504020204" pitchFamily="34" charset="0"/>
              </a:defRPr>
            </a:lvl4pPr>
            <a:lvl5pPr marL="1828800" indent="0" algn="ctr" defTabSz="914400" rtl="0" eaLnBrk="1" latinLnBrk="0" hangingPunct="1">
              <a:spcBef>
                <a:spcPct val="20000"/>
              </a:spcBef>
              <a:buFont typeface="Arial" panose="020B0604020202020204" pitchFamily="34" charset="0"/>
              <a:buNone/>
              <a:defRPr lang="en-US" sz="2400" b="0" kern="1200">
                <a:solidFill>
                  <a:schemeClr val="tx1">
                    <a:tint val="75000"/>
                  </a:schemeClr>
                </a:solidFill>
                <a:latin typeface="Lucida Sans Unicode" panose="020B0602030504020204" pitchFamily="34" charset="0"/>
                <a:ea typeface="+mn-ea"/>
                <a:cs typeface="Lucida Sans Unicode" panose="020B0602030504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2800" b="1" i="1" dirty="0" smtClean="0">
              <a:solidFill>
                <a:srgbClr val="FFC000"/>
              </a:solidFill>
            </a:endParaRPr>
          </a:p>
          <a:p>
            <a:r>
              <a:rPr lang="en-US" sz="2800" b="1" i="1" dirty="0" smtClean="0">
                <a:solidFill>
                  <a:srgbClr val="FFC000"/>
                </a:solidFill>
              </a:rPr>
              <a:t>A. Smith chart</a:t>
            </a:r>
            <a:endParaRPr lang="en-US" sz="2800" b="1" dirty="0" smtClean="0">
              <a:solidFill>
                <a:srgbClr val="FFC000"/>
              </a:solidFill>
            </a:endParaRPr>
          </a:p>
          <a:p>
            <a:r>
              <a:rPr lang="en-US" i="1" dirty="0" smtClean="0"/>
              <a:t>B. Free space radiation directivity chart</a:t>
            </a:r>
            <a:endParaRPr lang="en-US" dirty="0" smtClean="0"/>
          </a:p>
          <a:p>
            <a:r>
              <a:rPr lang="en-US" i="1" dirty="0" smtClean="0"/>
              <a:t>C. Elevation angle radiation pattern chart</a:t>
            </a:r>
            <a:endParaRPr lang="en-US" dirty="0" smtClean="0"/>
          </a:p>
          <a:p>
            <a:r>
              <a:rPr lang="en-US" i="1" dirty="0" smtClean="0"/>
              <a:t>D. Azimuth angle radiation pattern chart</a:t>
            </a:r>
            <a:endParaRPr lang="en-US" dirty="0"/>
          </a:p>
        </p:txBody>
      </p:sp>
      <p:pic>
        <p:nvPicPr>
          <p:cNvPr id="8" name="Picture 7" descr="2012-2016 Extra Class Diagrams.pdf - Adobe Reader"/>
          <p:cNvPicPr>
            <a:picLocks noChangeAspect="1"/>
          </p:cNvPicPr>
          <p:nvPr/>
        </p:nvPicPr>
        <p:blipFill rotWithShape="1">
          <a:blip r:embed="rId2">
            <a:extLst>
              <a:ext uri="{28A0092B-C50C-407E-A947-70E740481C1C}">
                <a14:useLocalDpi xmlns:a14="http://schemas.microsoft.com/office/drawing/2010/main" val="0"/>
              </a:ext>
            </a:extLst>
          </a:blip>
          <a:srcRect l="57647" t="38176" r="11373" b="13688"/>
          <a:stretch/>
        </p:blipFill>
        <p:spPr>
          <a:xfrm>
            <a:off x="3195918" y="3774141"/>
            <a:ext cx="2832848" cy="3083859"/>
          </a:xfrm>
          <a:prstGeom prst="rect">
            <a:avLst/>
          </a:prstGeom>
        </p:spPr>
      </p:pic>
    </p:spTree>
    <p:extLst>
      <p:ext uri="{BB962C8B-B14F-4D97-AF65-F5344CB8AC3E}">
        <p14:creationId xmlns:p14="http://schemas.microsoft.com/office/powerpoint/2010/main" val="1392029089"/>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3622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E9G06    On </a:t>
            </a:r>
            <a:r>
              <a:rPr lang="en-US" dirty="0">
                <a:latin typeface="Arial Black" panose="020B0A04020102020204" pitchFamily="34" charset="0"/>
              </a:rPr>
              <a:t>the Smith chart shown in Figure E9-3, what is the name for the large outer circle on which the reactance arcs terminate?</a:t>
            </a:r>
          </a:p>
        </p:txBody>
      </p:sp>
      <p:sp>
        <p:nvSpPr>
          <p:cNvPr id="3" name="Subtitle 2"/>
          <p:cNvSpPr>
            <a:spLocks noGrp="1"/>
          </p:cNvSpPr>
          <p:nvPr>
            <p:ph type="subTitle" idx="1"/>
          </p:nvPr>
        </p:nvSpPr>
        <p:spPr/>
        <p:txBody>
          <a:bodyPr/>
          <a:lstStyle/>
          <a:p>
            <a:r>
              <a:rPr lang="en-US" i="1" dirty="0"/>
              <a:t>A. Prime axis</a:t>
            </a:r>
            <a:endParaRPr lang="en-US" dirty="0"/>
          </a:p>
          <a:p>
            <a:r>
              <a:rPr lang="en-US" i="1" dirty="0"/>
              <a:t>B. Reactance axis</a:t>
            </a:r>
            <a:endParaRPr lang="en-US" dirty="0"/>
          </a:p>
          <a:p>
            <a:r>
              <a:rPr lang="en-US" i="1" dirty="0"/>
              <a:t>C. Impedance axis</a:t>
            </a:r>
            <a:endParaRPr lang="en-US" dirty="0"/>
          </a:p>
          <a:p>
            <a:r>
              <a:rPr lang="en-US" i="1" dirty="0"/>
              <a:t>D. Polar axis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209</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pic>
        <p:nvPicPr>
          <p:cNvPr id="6" name="Picture 5" descr="2012-2016 Extra Class Diagrams.pdf - Adobe Reader"/>
          <p:cNvPicPr>
            <a:picLocks noChangeAspect="1"/>
          </p:cNvPicPr>
          <p:nvPr/>
        </p:nvPicPr>
        <p:blipFill rotWithShape="1">
          <a:blip r:embed="rId2">
            <a:extLst>
              <a:ext uri="{28A0092B-C50C-407E-A947-70E740481C1C}">
                <a14:useLocalDpi xmlns:a14="http://schemas.microsoft.com/office/drawing/2010/main" val="0"/>
              </a:ext>
            </a:extLst>
          </a:blip>
          <a:srcRect l="57647" t="38176" r="11373" b="13688"/>
          <a:stretch/>
        </p:blipFill>
        <p:spPr>
          <a:xfrm>
            <a:off x="5486400" y="2533778"/>
            <a:ext cx="3375214" cy="3674282"/>
          </a:xfrm>
          <a:prstGeom prst="rect">
            <a:avLst/>
          </a:prstGeom>
        </p:spPr>
      </p:pic>
    </p:spTree>
    <p:extLst>
      <p:ext uri="{BB962C8B-B14F-4D97-AF65-F5344CB8AC3E}">
        <p14:creationId xmlns:p14="http://schemas.microsoft.com/office/powerpoint/2010/main" val="30347950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382000" cy="17526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E9A10    Which </a:t>
            </a:r>
            <a:r>
              <a:rPr lang="en-US" dirty="0">
                <a:latin typeface="Arial Black" panose="020B0A04020102020204" pitchFamily="34" charset="0"/>
              </a:rPr>
              <a:t>of the following choices is a way to improve the efficiency of a ground-mounted quarter-wave vertical antenna?</a:t>
            </a:r>
          </a:p>
        </p:txBody>
      </p:sp>
      <p:sp>
        <p:nvSpPr>
          <p:cNvPr id="3" name="Subtitle 2"/>
          <p:cNvSpPr>
            <a:spLocks noGrp="1"/>
          </p:cNvSpPr>
          <p:nvPr>
            <p:ph type="subTitle" idx="1"/>
          </p:nvPr>
        </p:nvSpPr>
        <p:spPr>
          <a:xfrm>
            <a:off x="762000" y="2514600"/>
            <a:ext cx="8001000" cy="3657600"/>
          </a:xfrm>
        </p:spPr>
        <p:txBody>
          <a:bodyPr/>
          <a:lstStyle/>
          <a:p>
            <a:r>
              <a:rPr lang="en-US" i="1" dirty="0"/>
              <a:t>A. Install a good radial system</a:t>
            </a:r>
            <a:endParaRPr lang="en-US" dirty="0"/>
          </a:p>
          <a:p>
            <a:r>
              <a:rPr lang="en-US" i="1" dirty="0"/>
              <a:t>B. Isolate the coax shield from ground</a:t>
            </a:r>
            <a:endParaRPr lang="en-US" dirty="0"/>
          </a:p>
          <a:p>
            <a:r>
              <a:rPr lang="en-US" i="1" dirty="0"/>
              <a:t>C. Shorten the radiating element</a:t>
            </a:r>
            <a:endParaRPr lang="en-US" dirty="0"/>
          </a:p>
          <a:p>
            <a:r>
              <a:rPr lang="en-US" i="1" dirty="0"/>
              <a:t>D. Reduce the diameter of the radiating element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21</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1872949475"/>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3622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E9G06    On </a:t>
            </a:r>
            <a:r>
              <a:rPr lang="en-US" dirty="0">
                <a:latin typeface="Arial Black" panose="020B0A04020102020204" pitchFamily="34" charset="0"/>
              </a:rPr>
              <a:t>the Smith chart shown in Figure E9-3, what is the name for the large outer circle on which the reactance arcs terminate?</a:t>
            </a:r>
          </a:p>
        </p:txBody>
      </p:sp>
      <p:sp>
        <p:nvSpPr>
          <p:cNvPr id="3" name="Subtitle 2"/>
          <p:cNvSpPr>
            <a:spLocks noGrp="1"/>
          </p:cNvSpPr>
          <p:nvPr>
            <p:ph type="subTitle" idx="1"/>
          </p:nvPr>
        </p:nvSpPr>
        <p:spPr/>
        <p:txBody>
          <a:bodyPr/>
          <a:lstStyle/>
          <a:p>
            <a:r>
              <a:rPr lang="en-US" i="1" dirty="0"/>
              <a:t>A. Prime axis</a:t>
            </a:r>
            <a:endParaRPr lang="en-US" dirty="0"/>
          </a:p>
          <a:p>
            <a:r>
              <a:rPr lang="en-US" sz="2800" b="1" i="1" dirty="0">
                <a:solidFill>
                  <a:srgbClr val="FFC000"/>
                </a:solidFill>
              </a:rPr>
              <a:t>B. Reactance axis</a:t>
            </a:r>
            <a:endParaRPr lang="en-US" sz="2800" b="1" dirty="0">
              <a:solidFill>
                <a:srgbClr val="FFC000"/>
              </a:solidFill>
            </a:endParaRPr>
          </a:p>
          <a:p>
            <a:r>
              <a:rPr lang="en-US" i="1" dirty="0"/>
              <a:t>C. Impedance axis</a:t>
            </a:r>
            <a:endParaRPr lang="en-US" dirty="0"/>
          </a:p>
          <a:p>
            <a:r>
              <a:rPr lang="en-US" i="1" dirty="0"/>
              <a:t>D. Polar axis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210</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pic>
        <p:nvPicPr>
          <p:cNvPr id="6" name="Picture 5" descr="2012-2016 Extra Class Diagrams.pdf - Adobe Reader"/>
          <p:cNvPicPr>
            <a:picLocks noChangeAspect="1"/>
          </p:cNvPicPr>
          <p:nvPr/>
        </p:nvPicPr>
        <p:blipFill rotWithShape="1">
          <a:blip r:embed="rId2">
            <a:extLst>
              <a:ext uri="{28A0092B-C50C-407E-A947-70E740481C1C}">
                <a14:useLocalDpi xmlns:a14="http://schemas.microsoft.com/office/drawing/2010/main" val="0"/>
              </a:ext>
            </a:extLst>
          </a:blip>
          <a:srcRect l="57647" t="38176" r="11373" b="13688"/>
          <a:stretch/>
        </p:blipFill>
        <p:spPr>
          <a:xfrm>
            <a:off x="5486400" y="2533778"/>
            <a:ext cx="3375214" cy="3674282"/>
          </a:xfrm>
          <a:prstGeom prst="rect">
            <a:avLst/>
          </a:prstGeom>
        </p:spPr>
      </p:pic>
    </p:spTree>
    <p:extLst>
      <p:ext uri="{BB962C8B-B14F-4D97-AF65-F5344CB8AC3E}">
        <p14:creationId xmlns:p14="http://schemas.microsoft.com/office/powerpoint/2010/main" val="2798608878"/>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E9G07     On </a:t>
            </a:r>
            <a:r>
              <a:rPr lang="en-US" dirty="0">
                <a:latin typeface="Arial Black" panose="020B0A04020102020204" pitchFamily="34" charset="0"/>
              </a:rPr>
              <a:t>the Smith chart shown in Figure E9-3, what is the only straight line shown?</a:t>
            </a:r>
          </a:p>
        </p:txBody>
      </p:sp>
      <p:sp>
        <p:nvSpPr>
          <p:cNvPr id="3" name="Subtitle 2"/>
          <p:cNvSpPr>
            <a:spLocks noGrp="1"/>
          </p:cNvSpPr>
          <p:nvPr>
            <p:ph type="subTitle" idx="1"/>
          </p:nvPr>
        </p:nvSpPr>
        <p:spPr/>
        <p:txBody>
          <a:bodyPr/>
          <a:lstStyle/>
          <a:p>
            <a:r>
              <a:rPr lang="en-US" i="1" dirty="0"/>
              <a:t>A. The reactance axis</a:t>
            </a:r>
            <a:endParaRPr lang="en-US" dirty="0"/>
          </a:p>
          <a:p>
            <a:r>
              <a:rPr lang="en-US" i="1" dirty="0"/>
              <a:t>B. The current axis</a:t>
            </a:r>
            <a:endParaRPr lang="en-US" dirty="0"/>
          </a:p>
          <a:p>
            <a:r>
              <a:rPr lang="en-US" i="1" dirty="0"/>
              <a:t>C. The voltage axis</a:t>
            </a:r>
            <a:endParaRPr lang="en-US" dirty="0"/>
          </a:p>
          <a:p>
            <a:r>
              <a:rPr lang="en-US" i="1" dirty="0"/>
              <a:t>D. The resistance axis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211</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pic>
        <p:nvPicPr>
          <p:cNvPr id="6" name="Picture 5" descr="2012-2016 Extra Class Diagrams.pdf - Adobe Reader"/>
          <p:cNvPicPr>
            <a:picLocks noChangeAspect="1"/>
          </p:cNvPicPr>
          <p:nvPr/>
        </p:nvPicPr>
        <p:blipFill rotWithShape="1">
          <a:blip r:embed="rId2">
            <a:extLst>
              <a:ext uri="{28A0092B-C50C-407E-A947-70E740481C1C}">
                <a14:useLocalDpi xmlns:a14="http://schemas.microsoft.com/office/drawing/2010/main" val="0"/>
              </a:ext>
            </a:extLst>
          </a:blip>
          <a:srcRect l="57647" t="38176" r="11373" b="13688"/>
          <a:stretch/>
        </p:blipFill>
        <p:spPr>
          <a:xfrm>
            <a:off x="5486400" y="2533778"/>
            <a:ext cx="3375214" cy="3674282"/>
          </a:xfrm>
          <a:prstGeom prst="rect">
            <a:avLst/>
          </a:prstGeom>
        </p:spPr>
      </p:pic>
    </p:spTree>
    <p:extLst>
      <p:ext uri="{BB962C8B-B14F-4D97-AF65-F5344CB8AC3E}">
        <p14:creationId xmlns:p14="http://schemas.microsoft.com/office/powerpoint/2010/main" val="1996786880"/>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E9G07     On the Smith chart shown in Figure E9-3, what is the only straight line shown?</a:t>
            </a:r>
            <a:endParaRPr lang="en-US" dirty="0"/>
          </a:p>
        </p:txBody>
      </p:sp>
      <p:sp>
        <p:nvSpPr>
          <p:cNvPr id="3" name="Subtitle 2"/>
          <p:cNvSpPr>
            <a:spLocks noGrp="1"/>
          </p:cNvSpPr>
          <p:nvPr>
            <p:ph type="subTitle" idx="1"/>
          </p:nvPr>
        </p:nvSpPr>
        <p:spPr/>
        <p:txBody>
          <a:bodyPr/>
          <a:lstStyle/>
          <a:p>
            <a:r>
              <a:rPr lang="en-US" i="1" dirty="0"/>
              <a:t>A. The reactance axis</a:t>
            </a:r>
            <a:endParaRPr lang="en-US" dirty="0"/>
          </a:p>
          <a:p>
            <a:r>
              <a:rPr lang="en-US" i="1" dirty="0"/>
              <a:t>B. The current axis</a:t>
            </a:r>
            <a:endParaRPr lang="en-US" dirty="0"/>
          </a:p>
          <a:p>
            <a:r>
              <a:rPr lang="en-US" i="1" dirty="0"/>
              <a:t>C. The voltage axis</a:t>
            </a:r>
            <a:endParaRPr lang="en-US" dirty="0"/>
          </a:p>
          <a:p>
            <a:r>
              <a:rPr lang="en-US" sz="2800" b="1" i="1" dirty="0">
                <a:solidFill>
                  <a:srgbClr val="FFC000"/>
                </a:solidFill>
              </a:rPr>
              <a:t>D. The resistance axis</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212</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pic>
        <p:nvPicPr>
          <p:cNvPr id="6" name="Picture 5" descr="2012-2016 Extra Class Diagrams.pdf - Adobe Reader"/>
          <p:cNvPicPr>
            <a:picLocks noChangeAspect="1"/>
          </p:cNvPicPr>
          <p:nvPr/>
        </p:nvPicPr>
        <p:blipFill rotWithShape="1">
          <a:blip r:embed="rId2">
            <a:extLst>
              <a:ext uri="{28A0092B-C50C-407E-A947-70E740481C1C}">
                <a14:useLocalDpi xmlns:a14="http://schemas.microsoft.com/office/drawing/2010/main" val="0"/>
              </a:ext>
            </a:extLst>
          </a:blip>
          <a:srcRect l="57647" t="38176" r="11373" b="13688"/>
          <a:stretch/>
        </p:blipFill>
        <p:spPr>
          <a:xfrm>
            <a:off x="5486400" y="2533778"/>
            <a:ext cx="3375214" cy="3674282"/>
          </a:xfrm>
          <a:prstGeom prst="rect">
            <a:avLst/>
          </a:prstGeom>
        </p:spPr>
      </p:pic>
    </p:spTree>
    <p:extLst>
      <p:ext uri="{BB962C8B-B14F-4D97-AF65-F5344CB8AC3E}">
        <p14:creationId xmlns:p14="http://schemas.microsoft.com/office/powerpoint/2010/main" val="1276584731"/>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E9G08    What </a:t>
            </a:r>
            <a:r>
              <a:rPr lang="en-US" dirty="0">
                <a:latin typeface="Arial Black" panose="020B0A04020102020204" pitchFamily="34" charset="0"/>
              </a:rPr>
              <a:t>is the process of normalization with regard to a Smith chart?</a:t>
            </a:r>
          </a:p>
        </p:txBody>
      </p:sp>
      <p:sp>
        <p:nvSpPr>
          <p:cNvPr id="3" name="Subtitle 2"/>
          <p:cNvSpPr>
            <a:spLocks noGrp="1"/>
          </p:cNvSpPr>
          <p:nvPr>
            <p:ph type="subTitle" idx="1"/>
          </p:nvPr>
        </p:nvSpPr>
        <p:spPr>
          <a:xfrm>
            <a:off x="762000" y="2057400"/>
            <a:ext cx="7543800" cy="4114800"/>
          </a:xfrm>
        </p:spPr>
        <p:txBody>
          <a:bodyPr/>
          <a:lstStyle/>
          <a:p>
            <a:r>
              <a:rPr lang="en-US" i="1" dirty="0"/>
              <a:t>A. Reassigning resistance values with regard to the reactance axis</a:t>
            </a:r>
            <a:endParaRPr lang="en-US" dirty="0"/>
          </a:p>
          <a:p>
            <a:r>
              <a:rPr lang="en-US" i="1" dirty="0"/>
              <a:t>B. Reassigning reactance values with regard to the resistance axis</a:t>
            </a:r>
            <a:endParaRPr lang="en-US" dirty="0"/>
          </a:p>
          <a:p>
            <a:r>
              <a:rPr lang="en-US" i="1" dirty="0"/>
              <a:t>C. Reassigning impedance values with regard to the prime center</a:t>
            </a:r>
            <a:endParaRPr lang="en-US" dirty="0"/>
          </a:p>
          <a:p>
            <a:r>
              <a:rPr lang="en-US" i="1" dirty="0"/>
              <a:t>D. Reassigning prime center with regard to the reactance axis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213</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1104324142"/>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E9G08    What is the process of normalization with regard to a Smith chart?</a:t>
            </a:r>
            <a:endParaRPr lang="en-US" dirty="0"/>
          </a:p>
        </p:txBody>
      </p:sp>
      <p:sp>
        <p:nvSpPr>
          <p:cNvPr id="3" name="Subtitle 2"/>
          <p:cNvSpPr>
            <a:spLocks noGrp="1"/>
          </p:cNvSpPr>
          <p:nvPr>
            <p:ph type="subTitle" idx="1"/>
          </p:nvPr>
        </p:nvSpPr>
        <p:spPr>
          <a:xfrm>
            <a:off x="762000" y="2057400"/>
            <a:ext cx="7543800" cy="4114800"/>
          </a:xfrm>
        </p:spPr>
        <p:txBody>
          <a:bodyPr/>
          <a:lstStyle/>
          <a:p>
            <a:r>
              <a:rPr lang="en-US" i="1" dirty="0"/>
              <a:t>A. Reassigning resistance values with regard to the reactance axis</a:t>
            </a:r>
            <a:endParaRPr lang="en-US" dirty="0"/>
          </a:p>
          <a:p>
            <a:r>
              <a:rPr lang="en-US" i="1" dirty="0"/>
              <a:t>B. Reassigning reactance values with regard to the resistance axis</a:t>
            </a:r>
            <a:endParaRPr lang="en-US" dirty="0"/>
          </a:p>
          <a:p>
            <a:r>
              <a:rPr lang="en-US" sz="2800" b="1" i="1" dirty="0">
                <a:solidFill>
                  <a:srgbClr val="FFC000"/>
                </a:solidFill>
              </a:rPr>
              <a:t>C. Reassigning impedance values with regard to the prime center</a:t>
            </a:r>
            <a:endParaRPr lang="en-US" sz="2800" b="1" dirty="0">
              <a:solidFill>
                <a:srgbClr val="FFC000"/>
              </a:solidFill>
            </a:endParaRPr>
          </a:p>
          <a:p>
            <a:r>
              <a:rPr lang="en-US" i="1" dirty="0"/>
              <a:t>D. Reassigning prime center with regard to the reactance axis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214</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270106110"/>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812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E9G09    What </a:t>
            </a:r>
            <a:r>
              <a:rPr lang="en-US" dirty="0">
                <a:latin typeface="Arial Black" panose="020B0A04020102020204" pitchFamily="34" charset="0"/>
              </a:rPr>
              <a:t>third family of circles is often added to a Smith chart during the process of solving problems?</a:t>
            </a:r>
          </a:p>
        </p:txBody>
      </p:sp>
      <p:sp>
        <p:nvSpPr>
          <p:cNvPr id="3" name="Subtitle 2"/>
          <p:cNvSpPr>
            <a:spLocks noGrp="1"/>
          </p:cNvSpPr>
          <p:nvPr>
            <p:ph type="subTitle" idx="1"/>
          </p:nvPr>
        </p:nvSpPr>
        <p:spPr/>
        <p:txBody>
          <a:bodyPr/>
          <a:lstStyle/>
          <a:p>
            <a:r>
              <a:rPr lang="en-US" i="1" dirty="0"/>
              <a:t>A. </a:t>
            </a:r>
            <a:r>
              <a:rPr lang="en-US" i="1" dirty="0" smtClean="0"/>
              <a:t>Standing wave </a:t>
            </a:r>
            <a:r>
              <a:rPr lang="en-US" i="1" dirty="0"/>
              <a:t>ratio circles</a:t>
            </a:r>
            <a:endParaRPr lang="en-US" dirty="0"/>
          </a:p>
          <a:p>
            <a:r>
              <a:rPr lang="en-US" i="1" dirty="0"/>
              <a:t>B. Antenna-length circles</a:t>
            </a:r>
            <a:endParaRPr lang="en-US" dirty="0"/>
          </a:p>
          <a:p>
            <a:r>
              <a:rPr lang="en-US" i="1" dirty="0"/>
              <a:t>C. Coaxial-length circles</a:t>
            </a:r>
            <a:endParaRPr lang="en-US" dirty="0"/>
          </a:p>
          <a:p>
            <a:r>
              <a:rPr lang="en-US" i="1" dirty="0"/>
              <a:t>D. Radiation-pattern circles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215</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1661154973"/>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812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E9G09    What third family of circles is often added to a Smith chart during the process of solving problems?</a:t>
            </a:r>
            <a:endParaRPr lang="en-US" dirty="0"/>
          </a:p>
        </p:txBody>
      </p:sp>
      <p:sp>
        <p:nvSpPr>
          <p:cNvPr id="3" name="Subtitle 2"/>
          <p:cNvSpPr>
            <a:spLocks noGrp="1"/>
          </p:cNvSpPr>
          <p:nvPr>
            <p:ph type="subTitle" idx="1"/>
          </p:nvPr>
        </p:nvSpPr>
        <p:spPr/>
        <p:txBody>
          <a:bodyPr/>
          <a:lstStyle/>
          <a:p>
            <a:r>
              <a:rPr lang="en-US" sz="2800" b="1" i="1" dirty="0">
                <a:solidFill>
                  <a:srgbClr val="FFC000"/>
                </a:solidFill>
              </a:rPr>
              <a:t>A. </a:t>
            </a:r>
            <a:r>
              <a:rPr lang="en-US" sz="2800" b="1" i="1" dirty="0" smtClean="0">
                <a:solidFill>
                  <a:srgbClr val="FFC000"/>
                </a:solidFill>
              </a:rPr>
              <a:t>Standing wave </a:t>
            </a:r>
            <a:r>
              <a:rPr lang="en-US" sz="2800" b="1" i="1" dirty="0">
                <a:solidFill>
                  <a:srgbClr val="FFC000"/>
                </a:solidFill>
              </a:rPr>
              <a:t>ratio circles</a:t>
            </a:r>
            <a:endParaRPr lang="en-US" sz="2800" b="1" dirty="0">
              <a:solidFill>
                <a:srgbClr val="FFC000"/>
              </a:solidFill>
            </a:endParaRPr>
          </a:p>
          <a:p>
            <a:r>
              <a:rPr lang="en-US" i="1" dirty="0"/>
              <a:t>B. Antenna-length circles</a:t>
            </a:r>
            <a:endParaRPr lang="en-US" dirty="0"/>
          </a:p>
          <a:p>
            <a:r>
              <a:rPr lang="en-US" i="1" dirty="0"/>
              <a:t>C. Coaxial-length circles</a:t>
            </a:r>
            <a:endParaRPr lang="en-US" dirty="0"/>
          </a:p>
          <a:p>
            <a:r>
              <a:rPr lang="en-US" i="1" dirty="0"/>
              <a:t>D. Radiation-pattern circles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216</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1373810394"/>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E9G10    What </a:t>
            </a:r>
            <a:r>
              <a:rPr lang="en-US" dirty="0">
                <a:latin typeface="Arial Black" panose="020B0A04020102020204" pitchFamily="34" charset="0"/>
              </a:rPr>
              <a:t>do the arcs on a Smith chart represent?</a:t>
            </a:r>
          </a:p>
        </p:txBody>
      </p:sp>
      <p:sp>
        <p:nvSpPr>
          <p:cNvPr id="3" name="Subtitle 2"/>
          <p:cNvSpPr>
            <a:spLocks noGrp="1"/>
          </p:cNvSpPr>
          <p:nvPr>
            <p:ph type="subTitle" idx="1"/>
          </p:nvPr>
        </p:nvSpPr>
        <p:spPr/>
        <p:txBody>
          <a:bodyPr/>
          <a:lstStyle/>
          <a:p>
            <a:r>
              <a:rPr lang="en-US" i="1" dirty="0"/>
              <a:t>A. Frequency</a:t>
            </a:r>
            <a:endParaRPr lang="en-US" dirty="0"/>
          </a:p>
          <a:p>
            <a:r>
              <a:rPr lang="en-US" i="1" dirty="0"/>
              <a:t>B. SWR</a:t>
            </a:r>
            <a:endParaRPr lang="en-US" dirty="0"/>
          </a:p>
          <a:p>
            <a:r>
              <a:rPr lang="en-US" i="1" dirty="0"/>
              <a:t>C. Points with constant resistance</a:t>
            </a:r>
            <a:endParaRPr lang="en-US" dirty="0"/>
          </a:p>
          <a:p>
            <a:r>
              <a:rPr lang="en-US" i="1" dirty="0"/>
              <a:t>D. Points with constant reactance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217</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1572011047"/>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E9G10    What do the arcs on a Smith chart represent?</a:t>
            </a:r>
            <a:endParaRPr lang="en-US" dirty="0"/>
          </a:p>
        </p:txBody>
      </p:sp>
      <p:sp>
        <p:nvSpPr>
          <p:cNvPr id="3" name="Subtitle 2"/>
          <p:cNvSpPr>
            <a:spLocks noGrp="1"/>
          </p:cNvSpPr>
          <p:nvPr>
            <p:ph type="subTitle" idx="1"/>
          </p:nvPr>
        </p:nvSpPr>
        <p:spPr/>
        <p:txBody>
          <a:bodyPr/>
          <a:lstStyle/>
          <a:p>
            <a:r>
              <a:rPr lang="en-US" i="1" dirty="0"/>
              <a:t>A. Frequency</a:t>
            </a:r>
            <a:endParaRPr lang="en-US" dirty="0"/>
          </a:p>
          <a:p>
            <a:r>
              <a:rPr lang="en-US" i="1" dirty="0"/>
              <a:t>B. SWR</a:t>
            </a:r>
            <a:endParaRPr lang="en-US" dirty="0"/>
          </a:p>
          <a:p>
            <a:r>
              <a:rPr lang="en-US" i="1" dirty="0"/>
              <a:t>C. Points with constant resistance</a:t>
            </a:r>
            <a:endParaRPr lang="en-US" dirty="0"/>
          </a:p>
          <a:p>
            <a:r>
              <a:rPr lang="en-US" sz="2800" b="1" i="1" dirty="0">
                <a:solidFill>
                  <a:srgbClr val="FFC000"/>
                </a:solidFill>
              </a:rPr>
              <a:t>D. Points with constant reactance</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218</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714903466"/>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E9G11  </a:t>
            </a:r>
            <a:r>
              <a:rPr lang="en-US" dirty="0" smtClean="0">
                <a:latin typeface="Arial Black" panose="020B0A04020102020204" pitchFamily="34" charset="0"/>
              </a:rPr>
              <a:t>  How </a:t>
            </a:r>
            <a:r>
              <a:rPr lang="en-US" dirty="0">
                <a:latin typeface="Arial Black" panose="020B0A04020102020204" pitchFamily="34" charset="0"/>
              </a:rPr>
              <a:t>are the wavelength scales on a Smith chart calibrated?</a:t>
            </a:r>
          </a:p>
        </p:txBody>
      </p:sp>
      <p:sp>
        <p:nvSpPr>
          <p:cNvPr id="3" name="Subtitle 2"/>
          <p:cNvSpPr>
            <a:spLocks noGrp="1"/>
          </p:cNvSpPr>
          <p:nvPr>
            <p:ph type="subTitle" idx="1"/>
          </p:nvPr>
        </p:nvSpPr>
        <p:spPr>
          <a:xfrm>
            <a:off x="685800" y="1905000"/>
            <a:ext cx="7772400" cy="4267200"/>
          </a:xfrm>
        </p:spPr>
        <p:txBody>
          <a:bodyPr/>
          <a:lstStyle/>
          <a:p>
            <a:r>
              <a:rPr lang="en-US" i="1" dirty="0"/>
              <a:t>A. In fractions of transmission line electrical frequency</a:t>
            </a:r>
            <a:endParaRPr lang="en-US" dirty="0"/>
          </a:p>
          <a:p>
            <a:r>
              <a:rPr lang="en-US" i="1" dirty="0"/>
              <a:t>B. In fractions of transmission line electrical wavelength</a:t>
            </a:r>
            <a:endParaRPr lang="en-US" dirty="0"/>
          </a:p>
          <a:p>
            <a:r>
              <a:rPr lang="en-US" i="1" dirty="0"/>
              <a:t>C. In fractions of antenna electrical wavelength</a:t>
            </a:r>
            <a:endParaRPr lang="en-US" dirty="0"/>
          </a:p>
          <a:p>
            <a:r>
              <a:rPr lang="en-US" i="1" dirty="0"/>
              <a:t>D. In fractions of antenna electrical frequency</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219</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936829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382000" cy="17526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E9A10    Which </a:t>
            </a:r>
            <a:r>
              <a:rPr lang="en-US" dirty="0">
                <a:latin typeface="Arial Black" panose="020B0A04020102020204" pitchFamily="34" charset="0"/>
              </a:rPr>
              <a:t>of the following choices is a way to improve the efficiency of a ground-mounted quarter-wave vertical antenna?</a:t>
            </a:r>
          </a:p>
        </p:txBody>
      </p:sp>
      <p:sp>
        <p:nvSpPr>
          <p:cNvPr id="3" name="Subtitle 2"/>
          <p:cNvSpPr>
            <a:spLocks noGrp="1"/>
          </p:cNvSpPr>
          <p:nvPr>
            <p:ph type="subTitle" idx="1"/>
          </p:nvPr>
        </p:nvSpPr>
        <p:spPr>
          <a:xfrm>
            <a:off x="762000" y="2514600"/>
            <a:ext cx="8001000" cy="3657600"/>
          </a:xfrm>
        </p:spPr>
        <p:txBody>
          <a:bodyPr/>
          <a:lstStyle/>
          <a:p>
            <a:r>
              <a:rPr lang="en-US" sz="2800" b="1" i="1" dirty="0">
                <a:solidFill>
                  <a:srgbClr val="FFC000"/>
                </a:solidFill>
              </a:rPr>
              <a:t>A. Install a good radial system</a:t>
            </a:r>
            <a:endParaRPr lang="en-US" sz="2800" b="1" dirty="0">
              <a:solidFill>
                <a:srgbClr val="FFC000"/>
              </a:solidFill>
            </a:endParaRPr>
          </a:p>
          <a:p>
            <a:r>
              <a:rPr lang="en-US" i="1" dirty="0"/>
              <a:t>B. Isolate the coax shield from ground</a:t>
            </a:r>
            <a:endParaRPr lang="en-US" dirty="0"/>
          </a:p>
          <a:p>
            <a:r>
              <a:rPr lang="en-US" i="1" dirty="0"/>
              <a:t>C. Shorten the radiating element</a:t>
            </a:r>
            <a:endParaRPr lang="en-US" dirty="0"/>
          </a:p>
          <a:p>
            <a:r>
              <a:rPr lang="en-US" i="1" dirty="0"/>
              <a:t>D. Reduce the diameter of the radiating element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22</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965921312"/>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E9G11    How are the wavelength scales on a Smith chart calibrated?</a:t>
            </a:r>
            <a:endParaRPr lang="en-US" dirty="0"/>
          </a:p>
        </p:txBody>
      </p:sp>
      <p:sp>
        <p:nvSpPr>
          <p:cNvPr id="3" name="Subtitle 2"/>
          <p:cNvSpPr>
            <a:spLocks noGrp="1"/>
          </p:cNvSpPr>
          <p:nvPr>
            <p:ph type="subTitle" idx="1"/>
          </p:nvPr>
        </p:nvSpPr>
        <p:spPr>
          <a:xfrm>
            <a:off x="685800" y="1905000"/>
            <a:ext cx="7772400" cy="4267200"/>
          </a:xfrm>
        </p:spPr>
        <p:txBody>
          <a:bodyPr/>
          <a:lstStyle/>
          <a:p>
            <a:r>
              <a:rPr lang="en-US" i="1" dirty="0"/>
              <a:t>A. In fractions of transmission line electrical frequency</a:t>
            </a:r>
            <a:endParaRPr lang="en-US" dirty="0"/>
          </a:p>
          <a:p>
            <a:r>
              <a:rPr lang="en-US" sz="2800" b="1" i="1" dirty="0">
                <a:solidFill>
                  <a:srgbClr val="FFC000"/>
                </a:solidFill>
              </a:rPr>
              <a:t>B. In fractions of transmission line electrical wavelength</a:t>
            </a:r>
            <a:endParaRPr lang="en-US" sz="2800" b="1" dirty="0">
              <a:solidFill>
                <a:srgbClr val="FFC000"/>
              </a:solidFill>
            </a:endParaRPr>
          </a:p>
          <a:p>
            <a:r>
              <a:rPr lang="en-US" i="1" dirty="0"/>
              <a:t>C. In fractions of antenna electrical wavelength</a:t>
            </a:r>
            <a:endParaRPr lang="en-US" dirty="0"/>
          </a:p>
          <a:p>
            <a:r>
              <a:rPr lang="en-US" i="1" dirty="0"/>
              <a:t>D. In fractions of antenna electrical frequency</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220</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216097687"/>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E9H </a:t>
            </a:r>
            <a:r>
              <a:rPr lang="en-US" dirty="0" smtClean="0">
                <a:latin typeface="Arial Black" panose="020B0A04020102020204" pitchFamily="34" charset="0"/>
              </a:rPr>
              <a:t>Receiving Antennas:</a:t>
            </a: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pPr algn="ctr"/>
            <a:r>
              <a:rPr lang="en-US" dirty="0" smtClean="0"/>
              <a:t>Radio direction finding antennas; Beverage Antennas; specialized receiving antennas; </a:t>
            </a:r>
            <a:r>
              <a:rPr lang="en-US" dirty="0" err="1" smtClean="0"/>
              <a:t>longwire</a:t>
            </a:r>
            <a:r>
              <a:rPr lang="en-US" dirty="0" smtClean="0"/>
              <a:t> receiving antennas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221</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149814252"/>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981200"/>
          </a:xfrm>
        </p:spPr>
        <p:txBody>
          <a:bodyPr rtlCol="0">
            <a:normAutofit fontScale="90000"/>
          </a:bodyPr>
          <a:lstStyle/>
          <a:p>
            <a:pPr fontAlgn="auto">
              <a:spcAft>
                <a:spcPts val="0"/>
              </a:spcAft>
              <a:defRPr/>
            </a:pPr>
            <a:r>
              <a:rPr dirty="0">
                <a:latin typeface="Arial Black" panose="020B0A04020102020204" pitchFamily="34" charset="0"/>
              </a:rPr>
              <a:t> </a:t>
            </a:r>
            <a:br>
              <a:rPr dirty="0">
                <a:latin typeface="Arial Black" panose="020B0A04020102020204" pitchFamily="34" charset="0"/>
              </a:rPr>
            </a:br>
            <a:r>
              <a:rPr dirty="0" smtClean="0">
                <a:latin typeface="Arial Black" panose="020B0A04020102020204" pitchFamily="34" charset="0"/>
              </a:rPr>
              <a:t/>
            </a:r>
            <a:br>
              <a:rPr dirty="0" smtClean="0">
                <a:latin typeface="Arial Black" panose="020B0A04020102020204" pitchFamily="34" charset="0"/>
              </a:rPr>
            </a:br>
            <a:r>
              <a:rPr dirty="0" smtClean="0">
                <a:latin typeface="Arial Black" panose="020B0A04020102020204" pitchFamily="34" charset="0"/>
              </a:rPr>
              <a:t>E9H01    When </a:t>
            </a:r>
            <a:r>
              <a:rPr dirty="0">
                <a:latin typeface="Arial Black" panose="020B0A04020102020204" pitchFamily="34" charset="0"/>
              </a:rPr>
              <a:t>constructing a Beverage antenna, which of the following factors should be included in the design to achieve good performance at the desired frequency?</a:t>
            </a:r>
          </a:p>
        </p:txBody>
      </p:sp>
      <p:sp>
        <p:nvSpPr>
          <p:cNvPr id="92163" name="Subtitle 2"/>
          <p:cNvSpPr>
            <a:spLocks noGrp="1"/>
          </p:cNvSpPr>
          <p:nvPr>
            <p:ph type="subTitle" idx="1"/>
          </p:nvPr>
        </p:nvSpPr>
        <p:spPr>
          <a:xfrm>
            <a:off x="762000" y="2514600"/>
            <a:ext cx="7696200" cy="3657600"/>
          </a:xfrm>
        </p:spPr>
        <p:txBody>
          <a:bodyPr/>
          <a:lstStyle/>
          <a:p>
            <a:endParaRPr altLang="en-US" i="1" dirty="0" smtClean="0">
              <a:solidFill>
                <a:srgbClr val="0D0D0D"/>
              </a:solidFill>
            </a:endParaRPr>
          </a:p>
          <a:p>
            <a:r>
              <a:rPr altLang="en-US" i="1" dirty="0" smtClean="0">
                <a:solidFill>
                  <a:srgbClr val="0D0D0D"/>
                </a:solidFill>
              </a:rPr>
              <a:t>A. Its overall length must not exceed 1/4 wavelength </a:t>
            </a:r>
            <a:endParaRPr altLang="en-US" dirty="0" smtClean="0">
              <a:solidFill>
                <a:srgbClr val="0D0D0D"/>
              </a:solidFill>
            </a:endParaRPr>
          </a:p>
          <a:p>
            <a:r>
              <a:rPr altLang="en-US" i="1" dirty="0" smtClean="0">
                <a:solidFill>
                  <a:srgbClr val="0D0D0D"/>
                </a:solidFill>
              </a:rPr>
              <a:t>B. It must be mounted more than 1 wavelength above ground</a:t>
            </a:r>
            <a:endParaRPr altLang="en-US" dirty="0" smtClean="0">
              <a:solidFill>
                <a:srgbClr val="0D0D0D"/>
              </a:solidFill>
            </a:endParaRPr>
          </a:p>
          <a:p>
            <a:r>
              <a:rPr altLang="en-US" i="1" dirty="0" smtClean="0">
                <a:solidFill>
                  <a:srgbClr val="0D0D0D"/>
                </a:solidFill>
              </a:rPr>
              <a:t>C. It should be configured as a four-sided loop</a:t>
            </a:r>
            <a:endParaRPr altLang="en-US" dirty="0" smtClean="0">
              <a:solidFill>
                <a:srgbClr val="0D0D0D"/>
              </a:solidFill>
            </a:endParaRPr>
          </a:p>
          <a:p>
            <a:r>
              <a:rPr altLang="en-US" i="1" dirty="0" smtClean="0">
                <a:solidFill>
                  <a:srgbClr val="0D0D0D"/>
                </a:solidFill>
              </a:rPr>
              <a:t>D. It should be one or more wavelengths long </a:t>
            </a:r>
            <a:endParaRPr altLang="en-US" dirty="0" smtClean="0">
              <a:solidFill>
                <a:srgbClr val="0D0D0D"/>
              </a:solidFill>
            </a:endParaRPr>
          </a:p>
        </p:txBody>
      </p:sp>
      <p:sp>
        <p:nvSpPr>
          <p:cNvPr id="4" name="Slide Number Placeholder 3"/>
          <p:cNvSpPr>
            <a:spLocks noGrp="1"/>
          </p:cNvSpPr>
          <p:nvPr>
            <p:ph type="sldNum" sz="quarter" idx="12"/>
          </p:nvPr>
        </p:nvSpPr>
        <p:spPr/>
        <p:txBody>
          <a:bodyPr/>
          <a:lstStyle/>
          <a:p>
            <a:pPr>
              <a:defRPr/>
            </a:pPr>
            <a:fld id="{EE1CC158-4006-4844-9595-409BAA411048}" type="slidenum">
              <a:rPr lang="en-US"/>
              <a:pPr>
                <a:defRPr/>
              </a:pPr>
              <a:t>222</a:t>
            </a:fld>
            <a:endParaRPr lang="en-US"/>
          </a:p>
        </p:txBody>
      </p:sp>
      <p:sp>
        <p:nvSpPr>
          <p:cNvPr id="5" name="Footer Placeholder 4"/>
          <p:cNvSpPr>
            <a:spLocks noGrp="1"/>
          </p:cNvSpPr>
          <p:nvPr>
            <p:ph type="ftr" sz="quarter" idx="4294967295"/>
          </p:nvPr>
        </p:nvSpPr>
        <p:spPr>
          <a:xfrm>
            <a:off x="3124200" y="6356350"/>
            <a:ext cx="2895600" cy="365125"/>
          </a:xfrm>
          <a:prstGeom prst="rect">
            <a:avLst/>
          </a:prstGeom>
        </p:spPr>
        <p:txBody>
          <a:bodyPr/>
          <a:lstStyle/>
          <a:p>
            <a:pPr>
              <a:defRPr/>
            </a:pPr>
            <a:r>
              <a:rPr lang="en-US"/>
              <a:t>Antennas &amp; Transmission Lines</a:t>
            </a:r>
          </a:p>
        </p:txBody>
      </p:sp>
    </p:spTree>
    <p:extLst>
      <p:ext uri="{BB962C8B-B14F-4D97-AF65-F5344CB8AC3E}">
        <p14:creationId xmlns:p14="http://schemas.microsoft.com/office/powerpoint/2010/main" val="306542489"/>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981200"/>
          </a:xfrm>
        </p:spPr>
        <p:txBody>
          <a:bodyPr rtlCol="0">
            <a:normAutofit fontScale="90000"/>
          </a:bodyPr>
          <a:lstStyle/>
          <a:p>
            <a:pPr fontAlgn="auto">
              <a:spcAft>
                <a:spcPts val="0"/>
              </a:spcAft>
              <a:defRPr/>
            </a:pPr>
            <a:r>
              <a:rPr dirty="0">
                <a:latin typeface="Arial Black" panose="020B0A04020102020204" pitchFamily="34" charset="0"/>
              </a:rPr>
              <a:t> </a:t>
            </a:r>
            <a:br>
              <a:rPr dirty="0">
                <a:latin typeface="Arial Black" panose="020B0A04020102020204" pitchFamily="34" charset="0"/>
              </a:rPr>
            </a:br>
            <a:r>
              <a:rPr dirty="0" smtClean="0">
                <a:latin typeface="Arial Black" panose="020B0A04020102020204" pitchFamily="34" charset="0"/>
              </a:rPr>
              <a:t/>
            </a:r>
            <a:br>
              <a:rPr dirty="0" smtClean="0">
                <a:latin typeface="Arial Black" panose="020B0A04020102020204" pitchFamily="34" charset="0"/>
              </a:rPr>
            </a:br>
            <a:r>
              <a:rPr dirty="0" smtClean="0">
                <a:latin typeface="Arial Black" panose="020B0A04020102020204" pitchFamily="34" charset="0"/>
              </a:rPr>
              <a:t>E9H01    When </a:t>
            </a:r>
            <a:r>
              <a:rPr dirty="0">
                <a:latin typeface="Arial Black" panose="020B0A04020102020204" pitchFamily="34" charset="0"/>
              </a:rPr>
              <a:t>constructing a Beverage antenna, which of the following factors should be included in the design to achieve good performance at the desired frequency?</a:t>
            </a:r>
          </a:p>
        </p:txBody>
      </p:sp>
      <p:sp>
        <p:nvSpPr>
          <p:cNvPr id="92163" name="Subtitle 2"/>
          <p:cNvSpPr>
            <a:spLocks noGrp="1"/>
          </p:cNvSpPr>
          <p:nvPr>
            <p:ph type="subTitle" idx="1"/>
          </p:nvPr>
        </p:nvSpPr>
        <p:spPr>
          <a:xfrm>
            <a:off x="762000" y="2514600"/>
            <a:ext cx="7696200" cy="3657600"/>
          </a:xfrm>
        </p:spPr>
        <p:txBody>
          <a:bodyPr/>
          <a:lstStyle/>
          <a:p>
            <a:endParaRPr altLang="en-US" i="1" dirty="0" smtClean="0">
              <a:solidFill>
                <a:srgbClr val="0D0D0D"/>
              </a:solidFill>
            </a:endParaRPr>
          </a:p>
          <a:p>
            <a:r>
              <a:rPr altLang="en-US" i="1" dirty="0" smtClean="0">
                <a:solidFill>
                  <a:srgbClr val="0D0D0D"/>
                </a:solidFill>
              </a:rPr>
              <a:t>A. Its overall length must not exceed 1/4 wavelength </a:t>
            </a:r>
            <a:endParaRPr altLang="en-US" dirty="0" smtClean="0">
              <a:solidFill>
                <a:srgbClr val="0D0D0D"/>
              </a:solidFill>
            </a:endParaRPr>
          </a:p>
          <a:p>
            <a:r>
              <a:rPr altLang="en-US" i="1" dirty="0" smtClean="0">
                <a:solidFill>
                  <a:srgbClr val="0D0D0D"/>
                </a:solidFill>
              </a:rPr>
              <a:t>B. It must be mounted more than 1 wavelength above ground</a:t>
            </a:r>
            <a:endParaRPr altLang="en-US" dirty="0" smtClean="0">
              <a:solidFill>
                <a:srgbClr val="0D0D0D"/>
              </a:solidFill>
            </a:endParaRPr>
          </a:p>
          <a:p>
            <a:r>
              <a:rPr altLang="en-US" i="1" dirty="0" smtClean="0">
                <a:solidFill>
                  <a:srgbClr val="0D0D0D"/>
                </a:solidFill>
              </a:rPr>
              <a:t>C. It should be configured as a four-sided loop</a:t>
            </a:r>
            <a:endParaRPr altLang="en-US" dirty="0" smtClean="0">
              <a:solidFill>
                <a:srgbClr val="0D0D0D"/>
              </a:solidFill>
            </a:endParaRPr>
          </a:p>
          <a:p>
            <a:r>
              <a:rPr altLang="en-US" sz="2800" b="1" i="1" dirty="0" smtClean="0">
                <a:solidFill>
                  <a:srgbClr val="FFC000"/>
                </a:solidFill>
              </a:rPr>
              <a:t>D. It should be one or more wavelengths long </a:t>
            </a:r>
            <a:endParaRPr altLang="en-US" sz="2800" b="1" dirty="0" smtClean="0">
              <a:solidFill>
                <a:srgbClr val="FFC000"/>
              </a:solidFill>
            </a:endParaRPr>
          </a:p>
        </p:txBody>
      </p:sp>
      <p:sp>
        <p:nvSpPr>
          <p:cNvPr id="4" name="Slide Number Placeholder 3"/>
          <p:cNvSpPr>
            <a:spLocks noGrp="1"/>
          </p:cNvSpPr>
          <p:nvPr>
            <p:ph type="sldNum" sz="quarter" idx="12"/>
          </p:nvPr>
        </p:nvSpPr>
        <p:spPr/>
        <p:txBody>
          <a:bodyPr/>
          <a:lstStyle/>
          <a:p>
            <a:pPr>
              <a:defRPr/>
            </a:pPr>
            <a:fld id="{EE1CC158-4006-4844-9595-409BAA411048}" type="slidenum">
              <a:rPr lang="en-US"/>
              <a:pPr>
                <a:defRPr/>
              </a:pPr>
              <a:t>223</a:t>
            </a:fld>
            <a:endParaRPr lang="en-US"/>
          </a:p>
        </p:txBody>
      </p:sp>
      <p:sp>
        <p:nvSpPr>
          <p:cNvPr id="5" name="Footer Placeholder 4"/>
          <p:cNvSpPr>
            <a:spLocks noGrp="1"/>
          </p:cNvSpPr>
          <p:nvPr>
            <p:ph type="ftr" sz="quarter" idx="4294967295"/>
          </p:nvPr>
        </p:nvSpPr>
        <p:spPr>
          <a:xfrm>
            <a:off x="3124200" y="6356350"/>
            <a:ext cx="2895600" cy="365125"/>
          </a:xfrm>
          <a:prstGeom prst="rect">
            <a:avLst/>
          </a:prstGeom>
        </p:spPr>
        <p:txBody>
          <a:bodyPr/>
          <a:lstStyle/>
          <a:p>
            <a:pPr>
              <a:defRPr/>
            </a:pPr>
            <a:r>
              <a:rPr lang="en-US"/>
              <a:t>Antennas &amp; Transmission Lines</a:t>
            </a:r>
          </a:p>
        </p:txBody>
      </p:sp>
    </p:spTree>
    <p:extLst>
      <p:ext uri="{BB962C8B-B14F-4D97-AF65-F5344CB8AC3E}">
        <p14:creationId xmlns:p14="http://schemas.microsoft.com/office/powerpoint/2010/main" val="1865661946"/>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2514600"/>
          </a:xfrm>
        </p:spPr>
        <p:txBody>
          <a:bodyPr>
            <a:normAutofit/>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E9H02  </a:t>
            </a:r>
            <a:r>
              <a:rPr lang="en-US" dirty="0" smtClean="0">
                <a:latin typeface="Arial Black" panose="020B0A04020102020204" pitchFamily="34" charset="0"/>
              </a:rPr>
              <a:t>   Which </a:t>
            </a:r>
            <a:r>
              <a:rPr lang="en-US" dirty="0">
                <a:latin typeface="Arial Black" panose="020B0A04020102020204" pitchFamily="34" charset="0"/>
              </a:rPr>
              <a:t>is generally true for low band (160 meter and 80 meter) receiving antennas?</a:t>
            </a:r>
          </a:p>
        </p:txBody>
      </p:sp>
      <p:sp>
        <p:nvSpPr>
          <p:cNvPr id="3" name="Subtitle 2"/>
          <p:cNvSpPr>
            <a:spLocks noGrp="1"/>
          </p:cNvSpPr>
          <p:nvPr>
            <p:ph type="subTitle" idx="1"/>
          </p:nvPr>
        </p:nvSpPr>
        <p:spPr>
          <a:xfrm>
            <a:off x="685800" y="2514600"/>
            <a:ext cx="7696200" cy="3657600"/>
          </a:xfrm>
        </p:spPr>
        <p:txBody>
          <a:bodyPr/>
          <a:lstStyle/>
          <a:p>
            <a:r>
              <a:rPr lang="en-US" dirty="0"/>
              <a:t>A. Atmospheric noise is so high that gain over a dipole is not important</a:t>
            </a:r>
          </a:p>
          <a:p>
            <a:r>
              <a:rPr lang="en-US" dirty="0"/>
              <a:t>B. They must be erected at least 1/2 wavelength above the ground to attain good directivity</a:t>
            </a:r>
          </a:p>
          <a:p>
            <a:r>
              <a:rPr lang="en-US" dirty="0"/>
              <a:t>C. Low loss coax transmission line is essential for good performance</a:t>
            </a:r>
          </a:p>
          <a:p>
            <a:r>
              <a:rPr lang="en-US" dirty="0"/>
              <a:t>D. All of these choices are correct</a:t>
            </a:r>
          </a:p>
        </p:txBody>
      </p:sp>
      <p:sp>
        <p:nvSpPr>
          <p:cNvPr id="4" name="Slide Number Placeholder 3"/>
          <p:cNvSpPr>
            <a:spLocks noGrp="1"/>
          </p:cNvSpPr>
          <p:nvPr>
            <p:ph type="sldNum" sz="quarter" idx="12"/>
          </p:nvPr>
        </p:nvSpPr>
        <p:spPr/>
        <p:txBody>
          <a:bodyPr/>
          <a:lstStyle/>
          <a:p>
            <a:fld id="{5A2483EB-AB9C-40AC-9AA1-C2AD9590A9DB}" type="slidenum">
              <a:rPr lang="en-US" smtClean="0"/>
              <a:t>224</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4058434381"/>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2514600"/>
          </a:xfrm>
        </p:spPr>
        <p:txBody>
          <a:bodyPr>
            <a:normAutofit/>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E9H02  </a:t>
            </a:r>
            <a:r>
              <a:rPr lang="en-US" dirty="0" smtClean="0">
                <a:latin typeface="Arial Black" panose="020B0A04020102020204" pitchFamily="34" charset="0"/>
              </a:rPr>
              <a:t>   Which </a:t>
            </a:r>
            <a:r>
              <a:rPr lang="en-US" dirty="0">
                <a:latin typeface="Arial Black" panose="020B0A04020102020204" pitchFamily="34" charset="0"/>
              </a:rPr>
              <a:t>is generally true for low band (160 meter and 80 meter) receiving antennas?</a:t>
            </a:r>
          </a:p>
        </p:txBody>
      </p:sp>
      <p:sp>
        <p:nvSpPr>
          <p:cNvPr id="3" name="Subtitle 2"/>
          <p:cNvSpPr>
            <a:spLocks noGrp="1"/>
          </p:cNvSpPr>
          <p:nvPr>
            <p:ph type="subTitle" idx="1"/>
          </p:nvPr>
        </p:nvSpPr>
        <p:spPr>
          <a:xfrm>
            <a:off x="685800" y="2514600"/>
            <a:ext cx="7696200" cy="3657600"/>
          </a:xfrm>
        </p:spPr>
        <p:txBody>
          <a:bodyPr/>
          <a:lstStyle/>
          <a:p>
            <a:r>
              <a:rPr lang="en-US" sz="2800" b="1" dirty="0">
                <a:solidFill>
                  <a:srgbClr val="FFC000"/>
                </a:solidFill>
              </a:rPr>
              <a:t>A. Atmospheric noise is so high that gain over a dipole is not important</a:t>
            </a:r>
          </a:p>
          <a:p>
            <a:r>
              <a:rPr lang="en-US" dirty="0"/>
              <a:t>B. They must be erected at least 1/2 wavelength above the ground to attain good directivity</a:t>
            </a:r>
          </a:p>
          <a:p>
            <a:r>
              <a:rPr lang="en-US" dirty="0"/>
              <a:t>C. Low loss coax transmission line is essential for good performance</a:t>
            </a:r>
          </a:p>
          <a:p>
            <a:r>
              <a:rPr lang="en-US" dirty="0"/>
              <a:t>D. All of these choices are correct</a:t>
            </a:r>
          </a:p>
        </p:txBody>
      </p:sp>
      <p:sp>
        <p:nvSpPr>
          <p:cNvPr id="4" name="Slide Number Placeholder 3"/>
          <p:cNvSpPr>
            <a:spLocks noGrp="1"/>
          </p:cNvSpPr>
          <p:nvPr>
            <p:ph type="sldNum" sz="quarter" idx="12"/>
          </p:nvPr>
        </p:nvSpPr>
        <p:spPr/>
        <p:txBody>
          <a:bodyPr/>
          <a:lstStyle/>
          <a:p>
            <a:fld id="{5A2483EB-AB9C-40AC-9AA1-C2AD9590A9DB}" type="slidenum">
              <a:rPr lang="en-US" smtClean="0"/>
              <a:t>225</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1125628878"/>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E9H04    What </a:t>
            </a:r>
            <a:r>
              <a:rPr lang="en-US" dirty="0">
                <a:latin typeface="Arial Black" panose="020B0A04020102020204" pitchFamily="34" charset="0"/>
              </a:rPr>
              <a:t>is an advantage of using a shielded loop antenna for direction finding?</a:t>
            </a:r>
          </a:p>
        </p:txBody>
      </p:sp>
      <p:sp>
        <p:nvSpPr>
          <p:cNvPr id="3" name="Subtitle 2"/>
          <p:cNvSpPr>
            <a:spLocks noGrp="1"/>
          </p:cNvSpPr>
          <p:nvPr>
            <p:ph type="subTitle" idx="1"/>
          </p:nvPr>
        </p:nvSpPr>
        <p:spPr>
          <a:xfrm>
            <a:off x="533400" y="1981200"/>
            <a:ext cx="8001000" cy="4191000"/>
          </a:xfrm>
        </p:spPr>
        <p:txBody>
          <a:bodyPr/>
          <a:lstStyle/>
          <a:p>
            <a:r>
              <a:rPr lang="en-US" i="1" dirty="0"/>
              <a:t>A. It automatically cancels ignition noise </a:t>
            </a:r>
            <a:r>
              <a:rPr lang="en-US" i="1" dirty="0" smtClean="0"/>
              <a:t>in </a:t>
            </a:r>
            <a:r>
              <a:rPr lang="en-US" i="1" dirty="0"/>
              <a:t>mobile installations</a:t>
            </a:r>
            <a:endParaRPr lang="en-US" dirty="0"/>
          </a:p>
          <a:p>
            <a:r>
              <a:rPr lang="en-US" i="1" dirty="0"/>
              <a:t>B. It is </a:t>
            </a:r>
            <a:r>
              <a:rPr lang="en-US" i="1" dirty="0" smtClean="0"/>
              <a:t>electro statically </a:t>
            </a:r>
            <a:r>
              <a:rPr lang="en-US" i="1" dirty="0"/>
              <a:t>balanced against ground, giving better nulls</a:t>
            </a:r>
            <a:endParaRPr lang="en-US" dirty="0"/>
          </a:p>
          <a:p>
            <a:r>
              <a:rPr lang="en-US" i="1" dirty="0"/>
              <a:t>C. It eliminates tracking errors caused by strong out-of-band signals</a:t>
            </a:r>
            <a:endParaRPr lang="en-US" dirty="0"/>
          </a:p>
          <a:p>
            <a:r>
              <a:rPr lang="en-US" i="1" dirty="0"/>
              <a:t>D. It allows stations to communicate without giving away their position</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226</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923356817"/>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E9H04    </a:t>
            </a:r>
            <a:r>
              <a:rPr lang="en-US" dirty="0">
                <a:latin typeface="Arial Black" panose="020B0A04020102020204" pitchFamily="34" charset="0"/>
              </a:rPr>
              <a:t>What is an advantage of using a shielded loop antenna for direction finding?</a:t>
            </a:r>
            <a:endParaRPr lang="en-US" dirty="0"/>
          </a:p>
        </p:txBody>
      </p:sp>
      <p:sp>
        <p:nvSpPr>
          <p:cNvPr id="3" name="Subtitle 2"/>
          <p:cNvSpPr>
            <a:spLocks noGrp="1"/>
          </p:cNvSpPr>
          <p:nvPr>
            <p:ph type="subTitle" idx="1"/>
          </p:nvPr>
        </p:nvSpPr>
        <p:spPr>
          <a:xfrm>
            <a:off x="533400" y="1981200"/>
            <a:ext cx="8001000" cy="4191000"/>
          </a:xfrm>
        </p:spPr>
        <p:txBody>
          <a:bodyPr/>
          <a:lstStyle/>
          <a:p>
            <a:r>
              <a:rPr lang="en-US" i="1" dirty="0"/>
              <a:t>A. It automatically cancels ignition noise </a:t>
            </a:r>
            <a:r>
              <a:rPr lang="en-US" i="1" dirty="0" smtClean="0"/>
              <a:t>in </a:t>
            </a:r>
            <a:r>
              <a:rPr lang="en-US" i="1" dirty="0"/>
              <a:t>mobile installations</a:t>
            </a:r>
            <a:endParaRPr lang="en-US" dirty="0"/>
          </a:p>
          <a:p>
            <a:r>
              <a:rPr lang="en-US" sz="2800" b="1" i="1" dirty="0">
                <a:solidFill>
                  <a:srgbClr val="FFC000"/>
                </a:solidFill>
              </a:rPr>
              <a:t>B. It is </a:t>
            </a:r>
            <a:r>
              <a:rPr lang="en-US" sz="2800" b="1" i="1" dirty="0" smtClean="0">
                <a:solidFill>
                  <a:srgbClr val="FFC000"/>
                </a:solidFill>
              </a:rPr>
              <a:t>electro statically </a:t>
            </a:r>
            <a:r>
              <a:rPr lang="en-US" sz="2800" b="1" i="1" dirty="0">
                <a:solidFill>
                  <a:srgbClr val="FFC000"/>
                </a:solidFill>
              </a:rPr>
              <a:t>balanced against ground, giving better nulls</a:t>
            </a:r>
            <a:endParaRPr lang="en-US" sz="2800" b="1" dirty="0">
              <a:solidFill>
                <a:srgbClr val="FFC000"/>
              </a:solidFill>
            </a:endParaRPr>
          </a:p>
          <a:p>
            <a:r>
              <a:rPr lang="en-US" i="1" dirty="0"/>
              <a:t>C. It eliminates tracking errors caused by strong out-of-band signals</a:t>
            </a:r>
            <a:endParaRPr lang="en-US" dirty="0"/>
          </a:p>
          <a:p>
            <a:r>
              <a:rPr lang="en-US" i="1" dirty="0"/>
              <a:t>D. It allows stations to communicate without giving away their position</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227</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024982178"/>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E9H05    What </a:t>
            </a:r>
            <a:r>
              <a:rPr lang="en-US" dirty="0">
                <a:latin typeface="Arial Black" panose="020B0A04020102020204" pitchFamily="34" charset="0"/>
              </a:rPr>
              <a:t>is the main drawback of a wire-loop antenna for direction finding?</a:t>
            </a:r>
          </a:p>
        </p:txBody>
      </p:sp>
      <p:sp>
        <p:nvSpPr>
          <p:cNvPr id="3" name="Subtitle 2"/>
          <p:cNvSpPr>
            <a:spLocks noGrp="1"/>
          </p:cNvSpPr>
          <p:nvPr>
            <p:ph type="subTitle" idx="1"/>
          </p:nvPr>
        </p:nvSpPr>
        <p:spPr>
          <a:xfrm>
            <a:off x="762000" y="1981200"/>
            <a:ext cx="7543800" cy="4191000"/>
          </a:xfrm>
        </p:spPr>
        <p:txBody>
          <a:bodyPr/>
          <a:lstStyle/>
          <a:p>
            <a:r>
              <a:rPr lang="en-US" i="1" dirty="0"/>
              <a:t>A. It has a bidirectional pattern</a:t>
            </a:r>
            <a:endParaRPr lang="en-US" dirty="0"/>
          </a:p>
          <a:p>
            <a:r>
              <a:rPr lang="en-US" i="1" dirty="0"/>
              <a:t>B. It is non-rotatable</a:t>
            </a:r>
            <a:endParaRPr lang="en-US" dirty="0"/>
          </a:p>
          <a:p>
            <a:r>
              <a:rPr lang="en-US" i="1" dirty="0"/>
              <a:t>C. It receives equally well in all directions</a:t>
            </a:r>
            <a:endParaRPr lang="en-US" dirty="0"/>
          </a:p>
          <a:p>
            <a:r>
              <a:rPr lang="en-US" i="1" dirty="0"/>
              <a:t>D. It is practical for use only on VHF bands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228</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1179447114"/>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E9H05    What is the main drawback of a wire-loop antenna for direction finding?</a:t>
            </a:r>
            <a:endParaRPr lang="en-US" dirty="0"/>
          </a:p>
        </p:txBody>
      </p:sp>
      <p:sp>
        <p:nvSpPr>
          <p:cNvPr id="3" name="Subtitle 2"/>
          <p:cNvSpPr>
            <a:spLocks noGrp="1"/>
          </p:cNvSpPr>
          <p:nvPr>
            <p:ph type="subTitle" idx="1"/>
          </p:nvPr>
        </p:nvSpPr>
        <p:spPr>
          <a:xfrm>
            <a:off x="762000" y="1981200"/>
            <a:ext cx="7543800" cy="4191000"/>
          </a:xfrm>
        </p:spPr>
        <p:txBody>
          <a:bodyPr/>
          <a:lstStyle/>
          <a:p>
            <a:r>
              <a:rPr lang="en-US" sz="2800" b="1" i="1" dirty="0">
                <a:solidFill>
                  <a:srgbClr val="FFC000"/>
                </a:solidFill>
              </a:rPr>
              <a:t>A. It has a bidirectional pattern</a:t>
            </a:r>
            <a:endParaRPr lang="en-US" sz="2800" b="1" dirty="0">
              <a:solidFill>
                <a:srgbClr val="FFC000"/>
              </a:solidFill>
            </a:endParaRPr>
          </a:p>
          <a:p>
            <a:r>
              <a:rPr lang="en-US" i="1" dirty="0"/>
              <a:t>B. It is non-rotatable</a:t>
            </a:r>
            <a:endParaRPr lang="en-US" dirty="0"/>
          </a:p>
          <a:p>
            <a:r>
              <a:rPr lang="en-US" i="1" dirty="0"/>
              <a:t>C. It receives equally well in all directions</a:t>
            </a:r>
            <a:endParaRPr lang="en-US" dirty="0"/>
          </a:p>
          <a:p>
            <a:r>
              <a:rPr lang="en-US" i="1" dirty="0"/>
              <a:t>D. It is practical for use only on VHF bands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229</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267200"/>
            <a:ext cx="3067050"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776662"/>
            <a:ext cx="2562225"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86309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10600" cy="2209800"/>
          </a:xfrm>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E9A11    Which </a:t>
            </a:r>
            <a:r>
              <a:rPr lang="en-US" dirty="0">
                <a:latin typeface="Arial Black" panose="020B0A04020102020204" pitchFamily="34" charset="0"/>
              </a:rPr>
              <a:t>of the following factors determines ground losses for a ground-mounted vertical antenna operating in the </a:t>
            </a:r>
            <a:r>
              <a:rPr lang="en-US" dirty="0" smtClean="0">
                <a:latin typeface="Arial Black" panose="020B0A04020102020204" pitchFamily="34" charset="0"/>
              </a:rPr>
              <a:t>3 MHz to 30 </a:t>
            </a:r>
            <a:r>
              <a:rPr lang="en-US" dirty="0">
                <a:latin typeface="Arial Black" panose="020B0A04020102020204" pitchFamily="34" charset="0"/>
              </a:rPr>
              <a:t>MHz range?</a:t>
            </a:r>
          </a:p>
        </p:txBody>
      </p:sp>
      <p:sp>
        <p:nvSpPr>
          <p:cNvPr id="3" name="Subtitle 2"/>
          <p:cNvSpPr>
            <a:spLocks noGrp="1"/>
          </p:cNvSpPr>
          <p:nvPr>
            <p:ph type="subTitle" idx="1"/>
          </p:nvPr>
        </p:nvSpPr>
        <p:spPr/>
        <p:txBody>
          <a:bodyPr/>
          <a:lstStyle/>
          <a:p>
            <a:r>
              <a:rPr lang="en-US" i="1" dirty="0"/>
              <a:t>A. The </a:t>
            </a:r>
            <a:r>
              <a:rPr lang="en-US" i="1" dirty="0" smtClean="0"/>
              <a:t>standing wave </a:t>
            </a:r>
            <a:r>
              <a:rPr lang="en-US" i="1" dirty="0"/>
              <a:t>ratio</a:t>
            </a:r>
            <a:endParaRPr lang="en-US" dirty="0"/>
          </a:p>
          <a:p>
            <a:r>
              <a:rPr lang="en-US" i="1" dirty="0"/>
              <a:t>B. Distance from the transmitter</a:t>
            </a:r>
            <a:endParaRPr lang="en-US" dirty="0"/>
          </a:p>
          <a:p>
            <a:r>
              <a:rPr lang="en-US" i="1" dirty="0"/>
              <a:t>C. Soil conductivity</a:t>
            </a:r>
            <a:endParaRPr lang="en-US" dirty="0"/>
          </a:p>
          <a:p>
            <a:r>
              <a:rPr lang="en-US" i="1" dirty="0"/>
              <a:t>D. Take-off angle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23</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363399071"/>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E9H06  </a:t>
            </a:r>
            <a:r>
              <a:rPr lang="en-US" dirty="0" smtClean="0">
                <a:latin typeface="Arial Black" panose="020B0A04020102020204" pitchFamily="34" charset="0"/>
              </a:rPr>
              <a:t>  What </a:t>
            </a:r>
            <a:r>
              <a:rPr lang="en-US" dirty="0">
                <a:latin typeface="Arial Black" panose="020B0A04020102020204" pitchFamily="34" charset="0"/>
              </a:rPr>
              <a:t>is the triangulation method of direction finding?</a:t>
            </a:r>
          </a:p>
        </p:txBody>
      </p:sp>
      <p:sp>
        <p:nvSpPr>
          <p:cNvPr id="3" name="Subtitle 2"/>
          <p:cNvSpPr>
            <a:spLocks noGrp="1"/>
          </p:cNvSpPr>
          <p:nvPr>
            <p:ph type="subTitle" idx="1"/>
          </p:nvPr>
        </p:nvSpPr>
        <p:spPr>
          <a:xfrm>
            <a:off x="914400" y="1828800"/>
            <a:ext cx="7467600" cy="4343400"/>
          </a:xfrm>
        </p:spPr>
        <p:txBody>
          <a:bodyPr>
            <a:normAutofit/>
          </a:bodyPr>
          <a:lstStyle/>
          <a:p>
            <a:r>
              <a:rPr lang="en-US" i="1" dirty="0"/>
              <a:t>A. The geometric </a:t>
            </a:r>
            <a:r>
              <a:rPr lang="en-US" i="1" dirty="0" smtClean="0"/>
              <a:t>angles </a:t>
            </a:r>
            <a:r>
              <a:rPr lang="en-US" i="1" dirty="0"/>
              <a:t>of sky waves from the source are used to determine its position</a:t>
            </a:r>
            <a:endParaRPr lang="en-US" dirty="0"/>
          </a:p>
          <a:p>
            <a:r>
              <a:rPr lang="en-US" i="1" dirty="0"/>
              <a:t>B. A fixed receiving station plots three headings </a:t>
            </a:r>
            <a:r>
              <a:rPr lang="en-US" i="1" dirty="0" smtClean="0"/>
              <a:t>to </a:t>
            </a:r>
            <a:r>
              <a:rPr lang="en-US" i="1" dirty="0"/>
              <a:t>the signal source </a:t>
            </a:r>
            <a:endParaRPr lang="en-US" dirty="0"/>
          </a:p>
          <a:p>
            <a:r>
              <a:rPr lang="en-US" i="1" dirty="0"/>
              <a:t>C. Antenna headings from several different receiving locations are used to locate the signal source</a:t>
            </a:r>
            <a:endParaRPr lang="en-US" dirty="0"/>
          </a:p>
          <a:p>
            <a:r>
              <a:rPr lang="en-US" i="1" dirty="0"/>
              <a:t>D. A fixed receiving station uses three different antennas to plot the location of the signal source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230</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1728144683"/>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E9H06    What is the triangulation method of direction finding?</a:t>
            </a:r>
            <a:endParaRPr lang="en-US" dirty="0"/>
          </a:p>
        </p:txBody>
      </p:sp>
      <p:sp>
        <p:nvSpPr>
          <p:cNvPr id="3" name="Subtitle 2"/>
          <p:cNvSpPr>
            <a:spLocks noGrp="1"/>
          </p:cNvSpPr>
          <p:nvPr>
            <p:ph type="subTitle" idx="1"/>
          </p:nvPr>
        </p:nvSpPr>
        <p:spPr>
          <a:xfrm>
            <a:off x="914400" y="1828800"/>
            <a:ext cx="7467600" cy="4343400"/>
          </a:xfrm>
        </p:spPr>
        <p:txBody>
          <a:bodyPr>
            <a:normAutofit/>
          </a:bodyPr>
          <a:lstStyle/>
          <a:p>
            <a:r>
              <a:rPr lang="en-US" i="1" dirty="0"/>
              <a:t>A. The geometric </a:t>
            </a:r>
            <a:r>
              <a:rPr lang="en-US" i="1" dirty="0" smtClean="0"/>
              <a:t>angles </a:t>
            </a:r>
            <a:r>
              <a:rPr lang="en-US" i="1" dirty="0"/>
              <a:t>of sky waves from the source are used to determine its position</a:t>
            </a:r>
            <a:endParaRPr lang="en-US" dirty="0"/>
          </a:p>
          <a:p>
            <a:r>
              <a:rPr lang="en-US" i="1" dirty="0"/>
              <a:t>B. A fixed receiving station plots three headings </a:t>
            </a:r>
            <a:r>
              <a:rPr lang="en-US" i="1" dirty="0" smtClean="0"/>
              <a:t>to </a:t>
            </a:r>
            <a:r>
              <a:rPr lang="en-US" i="1" dirty="0"/>
              <a:t>the signal source </a:t>
            </a:r>
            <a:endParaRPr lang="en-US" dirty="0"/>
          </a:p>
          <a:p>
            <a:r>
              <a:rPr lang="en-US" sz="2800" b="1" i="1" dirty="0">
                <a:solidFill>
                  <a:srgbClr val="FFC000"/>
                </a:solidFill>
              </a:rPr>
              <a:t>C. Antenna headings from several different receiving locations are used to locate the signal source</a:t>
            </a:r>
            <a:endParaRPr lang="en-US" sz="2800" b="1" dirty="0">
              <a:solidFill>
                <a:srgbClr val="FFC000"/>
              </a:solidFill>
            </a:endParaRPr>
          </a:p>
          <a:p>
            <a:r>
              <a:rPr lang="en-US" i="1" dirty="0"/>
              <a:t>D. A fixed receiving station uses three different antennas to plot the location of the signal source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231</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1690716045"/>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7526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E9H07  </a:t>
            </a:r>
            <a:r>
              <a:rPr lang="en-US" dirty="0" smtClean="0">
                <a:latin typeface="Arial Black" panose="020B0A04020102020204" pitchFamily="34" charset="0"/>
              </a:rPr>
              <a:t>  Why </a:t>
            </a:r>
            <a:r>
              <a:rPr lang="en-US" dirty="0">
                <a:latin typeface="Arial Black" panose="020B0A04020102020204" pitchFamily="34" charset="0"/>
              </a:rPr>
              <a:t>is it advisable to use an RF attenuator on a receiver being used for direction finding?</a:t>
            </a:r>
          </a:p>
        </p:txBody>
      </p:sp>
      <p:sp>
        <p:nvSpPr>
          <p:cNvPr id="3" name="Subtitle 2"/>
          <p:cNvSpPr>
            <a:spLocks noGrp="1"/>
          </p:cNvSpPr>
          <p:nvPr>
            <p:ph type="subTitle" idx="1"/>
          </p:nvPr>
        </p:nvSpPr>
        <p:spPr>
          <a:xfrm>
            <a:off x="838200" y="2209800"/>
            <a:ext cx="7467600" cy="3962400"/>
          </a:xfrm>
        </p:spPr>
        <p:txBody>
          <a:bodyPr>
            <a:normAutofit/>
          </a:bodyPr>
          <a:lstStyle/>
          <a:p>
            <a:pPr marL="457200" lvl="0" indent="-457200">
              <a:buFont typeface="+mj-lt"/>
              <a:buAutoNum type="alphaUcPeriod"/>
            </a:pPr>
            <a:r>
              <a:rPr lang="en-US" i="1" dirty="0"/>
              <a:t>It narrows the bandwidth of the received signal to improve signal to noise ratio</a:t>
            </a:r>
            <a:endParaRPr lang="en-US" dirty="0"/>
          </a:p>
          <a:p>
            <a:pPr marL="457200" lvl="0" indent="-457200">
              <a:buFont typeface="+mj-lt"/>
              <a:buAutoNum type="alphaUcPeriod"/>
            </a:pPr>
            <a:r>
              <a:rPr lang="en-US" i="1" dirty="0"/>
              <a:t>It compensates for the effects of an isotropic antenna, thereby improving directivity</a:t>
            </a:r>
            <a:endParaRPr lang="en-US" dirty="0"/>
          </a:p>
          <a:p>
            <a:pPr marL="457200" lvl="0" indent="-457200">
              <a:buFont typeface="+mj-lt"/>
              <a:buAutoNum type="alphaUcPeriod"/>
            </a:pPr>
            <a:r>
              <a:rPr lang="en-US" i="1" dirty="0"/>
              <a:t>It reduces loss of received signals caused by antenna pattern nulls, thereby increasing sensitivity</a:t>
            </a:r>
            <a:endParaRPr lang="en-US" dirty="0"/>
          </a:p>
          <a:p>
            <a:pPr marL="457200" lvl="0" indent="-457200">
              <a:buFont typeface="+mj-lt"/>
              <a:buAutoNum type="alphaUcPeriod"/>
            </a:pPr>
            <a:r>
              <a:rPr lang="en-US" i="1" dirty="0"/>
              <a:t>It prevents receiver overload which could make it difficult to determine peaks or nulls</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232</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424906014"/>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7526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E9H07    Why is it advisable to use an RF attenuator on a receiver being used for direction finding</a:t>
            </a:r>
            <a:r>
              <a:rPr lang="en-US" dirty="0" smtClean="0">
                <a:latin typeface="Arial Black" panose="020B0A04020102020204" pitchFamily="34" charset="0"/>
              </a:rPr>
              <a:t>?</a:t>
            </a:r>
            <a:endParaRPr lang="en-US" dirty="0"/>
          </a:p>
        </p:txBody>
      </p:sp>
      <p:sp>
        <p:nvSpPr>
          <p:cNvPr id="3" name="Subtitle 2"/>
          <p:cNvSpPr>
            <a:spLocks noGrp="1"/>
          </p:cNvSpPr>
          <p:nvPr>
            <p:ph type="subTitle" idx="1"/>
          </p:nvPr>
        </p:nvSpPr>
        <p:spPr>
          <a:xfrm>
            <a:off x="838200" y="2209800"/>
            <a:ext cx="7467600" cy="3962400"/>
          </a:xfrm>
        </p:spPr>
        <p:txBody>
          <a:bodyPr>
            <a:normAutofit lnSpcReduction="10000"/>
          </a:bodyPr>
          <a:lstStyle/>
          <a:p>
            <a:pPr marL="457200" lvl="0" indent="-457200">
              <a:buFont typeface="+mj-lt"/>
              <a:buAutoNum type="alphaUcPeriod"/>
            </a:pPr>
            <a:r>
              <a:rPr lang="en-US" i="1" dirty="0"/>
              <a:t>It narrows the bandwidth of the received signal to improve signal to noise ratio</a:t>
            </a:r>
            <a:endParaRPr lang="en-US" dirty="0"/>
          </a:p>
          <a:p>
            <a:pPr marL="457200" lvl="0" indent="-457200">
              <a:buFont typeface="+mj-lt"/>
              <a:buAutoNum type="alphaUcPeriod"/>
            </a:pPr>
            <a:r>
              <a:rPr lang="en-US" i="1" dirty="0"/>
              <a:t>It compensates for the effects of an isotropic antenna, thereby improving directivity</a:t>
            </a:r>
            <a:endParaRPr lang="en-US" dirty="0"/>
          </a:p>
          <a:p>
            <a:pPr marL="457200" lvl="0" indent="-457200">
              <a:buFont typeface="+mj-lt"/>
              <a:buAutoNum type="alphaUcPeriod"/>
            </a:pPr>
            <a:r>
              <a:rPr lang="en-US" i="1" dirty="0"/>
              <a:t>It reduces loss of received signals caused by antenna pattern nulls, thereby increasing sensitivity</a:t>
            </a:r>
            <a:endParaRPr lang="en-US" dirty="0"/>
          </a:p>
          <a:p>
            <a:pPr marL="457200" lvl="0" indent="-457200">
              <a:buFont typeface="+mj-lt"/>
              <a:buAutoNum type="alphaUcPeriod"/>
            </a:pPr>
            <a:r>
              <a:rPr lang="en-US" sz="2800" b="1" i="1" dirty="0">
                <a:solidFill>
                  <a:srgbClr val="FFC000"/>
                </a:solidFill>
              </a:rPr>
              <a:t>It prevents receiver overload which could make it difficult to determine peaks or nulls</a:t>
            </a:r>
            <a:endParaRPr lang="en-US" sz="2800" b="1" dirty="0">
              <a:solidFill>
                <a:srgbClr val="FFC000"/>
              </a:solidFill>
            </a:endParaRPr>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233</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169922424"/>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E9H08  </a:t>
            </a:r>
            <a:r>
              <a:rPr lang="en-US" dirty="0" smtClean="0">
                <a:latin typeface="Arial Black" panose="020B0A04020102020204" pitchFamily="34" charset="0"/>
              </a:rPr>
              <a:t>  What </a:t>
            </a:r>
            <a:r>
              <a:rPr lang="en-US" dirty="0">
                <a:latin typeface="Arial Black" panose="020B0A04020102020204" pitchFamily="34" charset="0"/>
              </a:rPr>
              <a:t>is the function of a sense antenna?</a:t>
            </a:r>
          </a:p>
        </p:txBody>
      </p:sp>
      <p:sp>
        <p:nvSpPr>
          <p:cNvPr id="3" name="Subtitle 2"/>
          <p:cNvSpPr>
            <a:spLocks noGrp="1"/>
          </p:cNvSpPr>
          <p:nvPr>
            <p:ph type="subTitle" idx="1"/>
          </p:nvPr>
        </p:nvSpPr>
        <p:spPr>
          <a:xfrm>
            <a:off x="914400" y="1828800"/>
            <a:ext cx="7239000" cy="4343400"/>
          </a:xfrm>
        </p:spPr>
        <p:txBody>
          <a:bodyPr/>
          <a:lstStyle/>
          <a:p>
            <a:r>
              <a:rPr lang="en-US" dirty="0"/>
              <a:t>A. </a:t>
            </a:r>
            <a:r>
              <a:rPr lang="en-US" i="1" dirty="0"/>
              <a:t>It modifies the pattern of a DF antenna array to provide a null in one direction </a:t>
            </a:r>
            <a:endParaRPr lang="en-US" dirty="0"/>
          </a:p>
          <a:p>
            <a:r>
              <a:rPr lang="en-US" i="1" dirty="0"/>
              <a:t>B. It increases the sensitivity of a DF antenna array </a:t>
            </a:r>
            <a:endParaRPr lang="en-US" dirty="0"/>
          </a:p>
          <a:p>
            <a:r>
              <a:rPr lang="en-US" i="1" dirty="0"/>
              <a:t>C. It allows DF antennas to receive signals at different vertical angles</a:t>
            </a:r>
            <a:endParaRPr lang="en-US" dirty="0"/>
          </a:p>
          <a:p>
            <a:r>
              <a:rPr lang="en-US" i="1" dirty="0"/>
              <a:t>D. It provides diversity reception that cancels multipath signals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234</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4211717051"/>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E9H08    What is the function of a sense antenna?</a:t>
            </a:r>
            <a:endParaRPr lang="en-US" dirty="0"/>
          </a:p>
        </p:txBody>
      </p:sp>
      <p:sp>
        <p:nvSpPr>
          <p:cNvPr id="3" name="Subtitle 2"/>
          <p:cNvSpPr>
            <a:spLocks noGrp="1"/>
          </p:cNvSpPr>
          <p:nvPr>
            <p:ph type="subTitle" idx="1"/>
          </p:nvPr>
        </p:nvSpPr>
        <p:spPr>
          <a:xfrm>
            <a:off x="914400" y="1828800"/>
            <a:ext cx="7239000" cy="4343400"/>
          </a:xfrm>
        </p:spPr>
        <p:txBody>
          <a:bodyPr/>
          <a:lstStyle/>
          <a:p>
            <a:r>
              <a:rPr lang="en-US" sz="2800" b="1" dirty="0">
                <a:solidFill>
                  <a:srgbClr val="FFC000"/>
                </a:solidFill>
              </a:rPr>
              <a:t>A. </a:t>
            </a:r>
            <a:r>
              <a:rPr lang="en-US" sz="2800" b="1" i="1" dirty="0">
                <a:solidFill>
                  <a:srgbClr val="FFC000"/>
                </a:solidFill>
              </a:rPr>
              <a:t>It modifies the pattern of a DF antenna array to provide a null in one direction </a:t>
            </a:r>
            <a:endParaRPr lang="en-US" sz="2800" b="1" dirty="0">
              <a:solidFill>
                <a:srgbClr val="FFC000"/>
              </a:solidFill>
            </a:endParaRPr>
          </a:p>
          <a:p>
            <a:r>
              <a:rPr lang="en-US" i="1" dirty="0"/>
              <a:t>B. It increases the sensitivity of a DF antenna array </a:t>
            </a:r>
            <a:endParaRPr lang="en-US" dirty="0"/>
          </a:p>
          <a:p>
            <a:r>
              <a:rPr lang="en-US" i="1" dirty="0"/>
              <a:t>C. It allows DF antennas to receive signals at different vertical angles</a:t>
            </a:r>
            <a:endParaRPr lang="en-US" dirty="0"/>
          </a:p>
          <a:p>
            <a:r>
              <a:rPr lang="en-US" i="1" dirty="0"/>
              <a:t>D. It provides diversity reception that cancels multipath signals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235</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1238665775"/>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E9H09    Which </a:t>
            </a:r>
            <a:r>
              <a:rPr lang="en-US" dirty="0">
                <a:latin typeface="Arial Black" panose="020B0A04020102020204" pitchFamily="34" charset="0"/>
              </a:rPr>
              <a:t>of the following describes the construction of a receiving loop antenna?</a:t>
            </a:r>
          </a:p>
        </p:txBody>
      </p:sp>
      <p:sp>
        <p:nvSpPr>
          <p:cNvPr id="3" name="Subtitle 2"/>
          <p:cNvSpPr>
            <a:spLocks noGrp="1"/>
          </p:cNvSpPr>
          <p:nvPr>
            <p:ph type="subTitle" idx="1"/>
          </p:nvPr>
        </p:nvSpPr>
        <p:spPr>
          <a:xfrm>
            <a:off x="533400" y="1981200"/>
            <a:ext cx="7924800" cy="4191000"/>
          </a:xfrm>
        </p:spPr>
        <p:txBody>
          <a:bodyPr/>
          <a:lstStyle/>
          <a:p>
            <a:r>
              <a:rPr lang="en-US" i="1" dirty="0"/>
              <a:t>A. A large circularly-polarized antenna  </a:t>
            </a:r>
            <a:endParaRPr lang="en-US" dirty="0"/>
          </a:p>
          <a:p>
            <a:r>
              <a:rPr lang="en-US" i="1" dirty="0"/>
              <a:t>B. A small coil of wire tightly wound around a </a:t>
            </a:r>
            <a:r>
              <a:rPr lang="en-US" i="1" dirty="0" err="1"/>
              <a:t>toroidal</a:t>
            </a:r>
            <a:r>
              <a:rPr lang="en-US" i="1" dirty="0"/>
              <a:t> ferrite core</a:t>
            </a:r>
            <a:endParaRPr lang="en-US" dirty="0"/>
          </a:p>
          <a:p>
            <a:r>
              <a:rPr lang="en-US" i="1" dirty="0"/>
              <a:t>C. One or more turns of wire wound in the shape of a large open coil</a:t>
            </a:r>
            <a:endParaRPr lang="en-US" dirty="0"/>
          </a:p>
          <a:p>
            <a:r>
              <a:rPr lang="en-US" i="1" dirty="0"/>
              <a:t>D. A vertical antenna coupled to a feed line through an inductive loop of wire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236</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861323214"/>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E9H09    </a:t>
            </a:r>
            <a:r>
              <a:rPr lang="en-US" dirty="0">
                <a:latin typeface="Arial Black" panose="020B0A04020102020204" pitchFamily="34" charset="0"/>
              </a:rPr>
              <a:t>Which of the following describes the construction of a receiving loop antenna?</a:t>
            </a:r>
            <a:endParaRPr lang="en-US" dirty="0"/>
          </a:p>
        </p:txBody>
      </p:sp>
      <p:sp>
        <p:nvSpPr>
          <p:cNvPr id="3" name="Subtitle 2"/>
          <p:cNvSpPr>
            <a:spLocks noGrp="1"/>
          </p:cNvSpPr>
          <p:nvPr>
            <p:ph type="subTitle" idx="1"/>
          </p:nvPr>
        </p:nvSpPr>
        <p:spPr>
          <a:xfrm>
            <a:off x="533400" y="1981200"/>
            <a:ext cx="7924800" cy="4191000"/>
          </a:xfrm>
        </p:spPr>
        <p:txBody>
          <a:bodyPr/>
          <a:lstStyle/>
          <a:p>
            <a:r>
              <a:rPr lang="en-US" i="1" dirty="0"/>
              <a:t>A. A large circularly-polarized antenna  </a:t>
            </a:r>
            <a:endParaRPr lang="en-US" dirty="0"/>
          </a:p>
          <a:p>
            <a:r>
              <a:rPr lang="en-US" i="1" dirty="0"/>
              <a:t>B. A small coil of wire tightly wound around a </a:t>
            </a:r>
            <a:r>
              <a:rPr lang="en-US" i="1" dirty="0" err="1"/>
              <a:t>toroidal</a:t>
            </a:r>
            <a:r>
              <a:rPr lang="en-US" i="1" dirty="0"/>
              <a:t> ferrite core</a:t>
            </a:r>
            <a:endParaRPr lang="en-US" dirty="0"/>
          </a:p>
          <a:p>
            <a:r>
              <a:rPr lang="en-US" sz="2800" b="1" i="1" dirty="0">
                <a:solidFill>
                  <a:srgbClr val="FFC000"/>
                </a:solidFill>
              </a:rPr>
              <a:t>C. One or more turns of wire wound in the shape of a large open coil</a:t>
            </a:r>
            <a:endParaRPr lang="en-US" sz="2800" b="1" dirty="0">
              <a:solidFill>
                <a:srgbClr val="FFC000"/>
              </a:solidFill>
            </a:endParaRPr>
          </a:p>
          <a:p>
            <a:r>
              <a:rPr lang="en-US" i="1" dirty="0"/>
              <a:t>D. A vertical antenna coupled to a feed line through an inductive loop of wire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237</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1446403443"/>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828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E9H10  </a:t>
            </a:r>
            <a:r>
              <a:rPr lang="en-US" dirty="0" smtClean="0">
                <a:latin typeface="Arial Black" panose="020B0A04020102020204" pitchFamily="34" charset="0"/>
              </a:rPr>
              <a:t>  How </a:t>
            </a:r>
            <a:r>
              <a:rPr lang="en-US" dirty="0">
                <a:latin typeface="Arial Black" panose="020B0A04020102020204" pitchFamily="34" charset="0"/>
              </a:rPr>
              <a:t>can the output voltage of a </a:t>
            </a:r>
            <a:r>
              <a:rPr lang="en-US" dirty="0" smtClean="0">
                <a:latin typeface="Arial Black" panose="020B0A04020102020204" pitchFamily="34" charset="0"/>
              </a:rPr>
              <a:t>multiple turn </a:t>
            </a:r>
            <a:r>
              <a:rPr lang="en-US" dirty="0">
                <a:latin typeface="Arial Black" panose="020B0A04020102020204" pitchFamily="34" charset="0"/>
              </a:rPr>
              <a:t>receiving loop antenna be increased?</a:t>
            </a:r>
          </a:p>
        </p:txBody>
      </p:sp>
      <p:sp>
        <p:nvSpPr>
          <p:cNvPr id="3" name="Subtitle 2"/>
          <p:cNvSpPr>
            <a:spLocks noGrp="1"/>
          </p:cNvSpPr>
          <p:nvPr>
            <p:ph type="subTitle" idx="1"/>
          </p:nvPr>
        </p:nvSpPr>
        <p:spPr>
          <a:xfrm>
            <a:off x="685800" y="1981200"/>
            <a:ext cx="7696200" cy="4191000"/>
          </a:xfrm>
        </p:spPr>
        <p:txBody>
          <a:bodyPr>
            <a:normAutofit/>
          </a:bodyPr>
          <a:lstStyle/>
          <a:p>
            <a:r>
              <a:rPr lang="en-US" i="1" dirty="0"/>
              <a:t>A. By reducing the permeability of the loop shield</a:t>
            </a:r>
            <a:endParaRPr lang="en-US" dirty="0"/>
          </a:p>
          <a:p>
            <a:r>
              <a:rPr lang="en-US" i="1" dirty="0"/>
              <a:t>B. By increasing the number of wire turns in the loop and reducing the area of the loop structure</a:t>
            </a:r>
            <a:endParaRPr lang="en-US" dirty="0"/>
          </a:p>
          <a:p>
            <a:r>
              <a:rPr lang="en-US" i="1" dirty="0"/>
              <a:t>C. By winding adjacent turns in opposing directions</a:t>
            </a:r>
            <a:endParaRPr lang="en-US" dirty="0"/>
          </a:p>
          <a:p>
            <a:r>
              <a:rPr lang="en-US" i="1" dirty="0"/>
              <a:t>D. By increasing either the number of wire turns in the loop or the area of the loop structure or both</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238</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899278295"/>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828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E9H10    How can the output voltage of a multiple turn receiving loop antenna be increased?</a:t>
            </a:r>
            <a:endParaRPr lang="en-US" dirty="0"/>
          </a:p>
        </p:txBody>
      </p:sp>
      <p:sp>
        <p:nvSpPr>
          <p:cNvPr id="3" name="Subtitle 2"/>
          <p:cNvSpPr>
            <a:spLocks noGrp="1"/>
          </p:cNvSpPr>
          <p:nvPr>
            <p:ph type="subTitle" idx="1"/>
          </p:nvPr>
        </p:nvSpPr>
        <p:spPr>
          <a:xfrm>
            <a:off x="685800" y="1981200"/>
            <a:ext cx="7696200" cy="4191000"/>
          </a:xfrm>
        </p:spPr>
        <p:txBody>
          <a:bodyPr>
            <a:normAutofit/>
          </a:bodyPr>
          <a:lstStyle/>
          <a:p>
            <a:r>
              <a:rPr lang="en-US" i="1" dirty="0"/>
              <a:t>A. By reducing the permeability of the loop shield</a:t>
            </a:r>
            <a:endParaRPr lang="en-US" dirty="0"/>
          </a:p>
          <a:p>
            <a:r>
              <a:rPr lang="en-US" i="1" dirty="0"/>
              <a:t>B. By increasing the number of wire turns in the loop and reducing the area of the loop structure</a:t>
            </a:r>
            <a:endParaRPr lang="en-US" dirty="0"/>
          </a:p>
          <a:p>
            <a:r>
              <a:rPr lang="en-US" i="1" dirty="0"/>
              <a:t>C. By winding adjacent turns in opposing directions</a:t>
            </a:r>
            <a:endParaRPr lang="en-US" dirty="0"/>
          </a:p>
          <a:p>
            <a:r>
              <a:rPr lang="en-US" sz="2800" b="1" i="1" dirty="0">
                <a:solidFill>
                  <a:srgbClr val="FFC000"/>
                </a:solidFill>
              </a:rPr>
              <a:t>D. By increasing either the number of wire turns in the loop or the area of the loop structure or both</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239</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1832018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10600" cy="2209800"/>
          </a:xfrm>
        </p:spPr>
        <p:txBody>
          <a:bodyPr>
            <a:normAutofit fontScale="90000"/>
          </a:bodyPr>
          <a:lstStyle/>
          <a:p>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E9A11    Which of the following factors determines ground losses for a ground-mounted vertical antenna operating in the 3 MHz to 30 MHz range?</a:t>
            </a:r>
            <a:endParaRPr lang="en-US" dirty="0"/>
          </a:p>
        </p:txBody>
      </p:sp>
      <p:sp>
        <p:nvSpPr>
          <p:cNvPr id="3" name="Subtitle 2"/>
          <p:cNvSpPr>
            <a:spLocks noGrp="1"/>
          </p:cNvSpPr>
          <p:nvPr>
            <p:ph type="subTitle" idx="1"/>
          </p:nvPr>
        </p:nvSpPr>
        <p:spPr/>
        <p:txBody>
          <a:bodyPr/>
          <a:lstStyle/>
          <a:p>
            <a:r>
              <a:rPr lang="en-US" i="1" dirty="0"/>
              <a:t>A. The </a:t>
            </a:r>
            <a:r>
              <a:rPr lang="en-US" i="1" dirty="0" smtClean="0"/>
              <a:t>standing wave </a:t>
            </a:r>
            <a:r>
              <a:rPr lang="en-US" i="1" dirty="0"/>
              <a:t>ratio</a:t>
            </a:r>
            <a:endParaRPr lang="en-US" dirty="0"/>
          </a:p>
          <a:p>
            <a:r>
              <a:rPr lang="en-US" i="1" dirty="0"/>
              <a:t>B. Distance from the transmitter</a:t>
            </a:r>
            <a:endParaRPr lang="en-US" dirty="0"/>
          </a:p>
          <a:p>
            <a:r>
              <a:rPr lang="en-US" sz="2800" b="1" i="1" dirty="0">
                <a:solidFill>
                  <a:srgbClr val="FFC000"/>
                </a:solidFill>
              </a:rPr>
              <a:t>C. Soil conductivity</a:t>
            </a:r>
            <a:endParaRPr lang="en-US" sz="2800" b="1" dirty="0">
              <a:solidFill>
                <a:srgbClr val="FFC000"/>
              </a:solidFill>
            </a:endParaRPr>
          </a:p>
          <a:p>
            <a:r>
              <a:rPr lang="en-US" i="1" dirty="0"/>
              <a:t>D. Take-off angle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24</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637254401"/>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E9H11    What </a:t>
            </a:r>
            <a:r>
              <a:rPr lang="en-US" dirty="0">
                <a:latin typeface="Arial Black" panose="020B0A04020102020204" pitchFamily="34" charset="0"/>
              </a:rPr>
              <a:t>characteristic of a </a:t>
            </a:r>
            <a:r>
              <a:rPr lang="en-US" dirty="0" smtClean="0">
                <a:latin typeface="Arial Black" panose="020B0A04020102020204" pitchFamily="34" charset="0"/>
              </a:rPr>
              <a:t>cardioid pattern </a:t>
            </a:r>
            <a:r>
              <a:rPr lang="en-US" dirty="0">
                <a:latin typeface="Arial Black" panose="020B0A04020102020204" pitchFamily="34" charset="0"/>
              </a:rPr>
              <a:t>antenna is useful for direction finding?</a:t>
            </a:r>
          </a:p>
        </p:txBody>
      </p:sp>
      <p:sp>
        <p:nvSpPr>
          <p:cNvPr id="3" name="Subtitle 2"/>
          <p:cNvSpPr>
            <a:spLocks noGrp="1"/>
          </p:cNvSpPr>
          <p:nvPr>
            <p:ph type="subTitle" idx="1"/>
          </p:nvPr>
        </p:nvSpPr>
        <p:spPr/>
        <p:txBody>
          <a:bodyPr/>
          <a:lstStyle/>
          <a:p>
            <a:r>
              <a:rPr lang="en-US" i="1" dirty="0"/>
              <a:t>A. A very sharp peak</a:t>
            </a:r>
            <a:endParaRPr lang="en-US" dirty="0"/>
          </a:p>
          <a:p>
            <a:r>
              <a:rPr lang="en-US" i="1" dirty="0"/>
              <a:t>B. A very sharp single null</a:t>
            </a:r>
            <a:endParaRPr lang="en-US" dirty="0"/>
          </a:p>
          <a:p>
            <a:r>
              <a:rPr lang="en-US" i="1" dirty="0"/>
              <a:t>C. Broad band response</a:t>
            </a:r>
            <a:endParaRPr lang="en-US" dirty="0"/>
          </a:p>
          <a:p>
            <a:r>
              <a:rPr lang="en-US" i="1" dirty="0"/>
              <a:t>D. High-radiation angle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240</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1407542534"/>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E9H11    What characteristic of a cardioid pattern antenna is useful for direction finding?</a:t>
            </a:r>
            <a:endParaRPr lang="en-US" dirty="0"/>
          </a:p>
        </p:txBody>
      </p:sp>
      <p:sp>
        <p:nvSpPr>
          <p:cNvPr id="3" name="Subtitle 2"/>
          <p:cNvSpPr>
            <a:spLocks noGrp="1"/>
          </p:cNvSpPr>
          <p:nvPr>
            <p:ph type="subTitle" idx="1"/>
          </p:nvPr>
        </p:nvSpPr>
        <p:spPr/>
        <p:txBody>
          <a:bodyPr/>
          <a:lstStyle/>
          <a:p>
            <a:r>
              <a:rPr lang="en-US" i="1" dirty="0"/>
              <a:t>A. A very sharp peak</a:t>
            </a:r>
            <a:endParaRPr lang="en-US" dirty="0"/>
          </a:p>
          <a:p>
            <a:r>
              <a:rPr lang="en-US" sz="2800" b="1" i="1" dirty="0">
                <a:solidFill>
                  <a:srgbClr val="FFC000"/>
                </a:solidFill>
              </a:rPr>
              <a:t>B. A very sharp single null</a:t>
            </a:r>
            <a:endParaRPr lang="en-US" sz="2800" b="1" dirty="0">
              <a:solidFill>
                <a:srgbClr val="FFC000"/>
              </a:solidFill>
            </a:endParaRPr>
          </a:p>
          <a:p>
            <a:r>
              <a:rPr lang="en-US" i="1" dirty="0"/>
              <a:t>C. Broad band response</a:t>
            </a:r>
            <a:endParaRPr lang="en-US" dirty="0"/>
          </a:p>
          <a:p>
            <a:r>
              <a:rPr lang="en-US" i="1" dirty="0"/>
              <a:t>D. High-radiation angle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241</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534922"/>
            <a:ext cx="3348318" cy="3341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1539968"/>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895600"/>
          </a:xfrm>
        </p:spPr>
        <p:txBody>
          <a:bodyPr/>
          <a:lstStyle/>
          <a:p>
            <a:r>
              <a:rPr lang="en-US" dirty="0" smtClean="0">
                <a:latin typeface="Arial Black" panose="020B0A04020102020204" pitchFamily="34" charset="0"/>
              </a:rPr>
              <a:t>End of</a:t>
            </a:r>
            <a:br>
              <a:rPr lang="en-US" dirty="0" smtClean="0">
                <a:latin typeface="Arial Black" panose="020B0A04020102020204" pitchFamily="34" charset="0"/>
              </a:rPr>
            </a:br>
            <a:r>
              <a:rPr lang="en-US" dirty="0" smtClean="0">
                <a:latin typeface="Arial Black" panose="020B0A04020102020204" pitchFamily="34" charset="0"/>
              </a:rPr>
              <a:t>SUBELEMENT </a:t>
            </a:r>
            <a:r>
              <a:rPr lang="en-US" dirty="0">
                <a:latin typeface="Arial Black" panose="020B0A04020102020204" pitchFamily="34" charset="0"/>
              </a:rPr>
              <a:t>E9 </a:t>
            </a:r>
          </a:p>
        </p:txBody>
      </p:sp>
      <p:sp>
        <p:nvSpPr>
          <p:cNvPr id="3" name="Subtitle 2"/>
          <p:cNvSpPr>
            <a:spLocks noGrp="1"/>
          </p:cNvSpPr>
          <p:nvPr>
            <p:ph type="subTitle" idx="1"/>
          </p:nvPr>
        </p:nvSpPr>
        <p:spPr>
          <a:xfrm>
            <a:off x="1371600" y="3429000"/>
            <a:ext cx="6400800" cy="2743200"/>
          </a:xfrm>
        </p:spPr>
        <p:txBody>
          <a:bodyPr/>
          <a:lstStyle/>
          <a:p>
            <a:pPr algn="ctr"/>
            <a:r>
              <a:rPr lang="en-US" dirty="0" smtClean="0"/>
              <a:t>ANTENNAS </a:t>
            </a:r>
            <a:r>
              <a:rPr lang="en-US" dirty="0"/>
              <a:t>AND TRANSMISSION </a:t>
            </a:r>
            <a:r>
              <a:rPr lang="en-US" dirty="0" smtClean="0"/>
              <a:t>LINES</a:t>
            </a:r>
            <a:endParaRPr lang="en-US" dirty="0"/>
          </a:p>
        </p:txBody>
      </p:sp>
      <p:sp>
        <p:nvSpPr>
          <p:cNvPr id="4" name="Footer Placeholder 3"/>
          <p:cNvSpPr>
            <a:spLocks noGrp="1"/>
          </p:cNvSpPr>
          <p:nvPr>
            <p:ph type="ftr" sz="quarter" idx="13"/>
          </p:nvPr>
        </p:nvSpPr>
        <p:spPr/>
        <p:txBody>
          <a:bodyPr/>
          <a:lstStyle/>
          <a:p>
            <a:r>
              <a:rPr lang="en-US" smtClean="0"/>
              <a:t>Antennas &amp; Transmission Lines</a:t>
            </a:r>
            <a:endParaRPr lang="en-US"/>
          </a:p>
        </p:txBody>
      </p:sp>
      <p:sp>
        <p:nvSpPr>
          <p:cNvPr id="5" name="Slide Number Placeholder 4"/>
          <p:cNvSpPr>
            <a:spLocks noGrp="1"/>
          </p:cNvSpPr>
          <p:nvPr>
            <p:ph type="sldNum" sz="quarter" idx="12"/>
          </p:nvPr>
        </p:nvSpPr>
        <p:spPr/>
        <p:txBody>
          <a:bodyPr/>
          <a:lstStyle/>
          <a:p>
            <a:fld id="{5A2483EB-AB9C-40AC-9AA1-C2AD9590A9DB}" type="slidenum">
              <a:rPr lang="en-US" smtClean="0"/>
              <a:t>242</a:t>
            </a:fld>
            <a:endParaRPr lang="en-US"/>
          </a:p>
        </p:txBody>
      </p:sp>
    </p:spTree>
    <p:extLst>
      <p:ext uri="{BB962C8B-B14F-4D97-AF65-F5344CB8AC3E}">
        <p14:creationId xmlns:p14="http://schemas.microsoft.com/office/powerpoint/2010/main" val="32068950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812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E9A12    How </a:t>
            </a:r>
            <a:r>
              <a:rPr lang="en-US" dirty="0">
                <a:latin typeface="Arial Black" panose="020B0A04020102020204" pitchFamily="34" charset="0"/>
              </a:rPr>
              <a:t>much gain does an antenna have compared to a 1/2-wavelength dipole when it has 6 dB gain over an isotropic antenna?</a:t>
            </a:r>
          </a:p>
        </p:txBody>
      </p:sp>
      <p:sp>
        <p:nvSpPr>
          <p:cNvPr id="3" name="Subtitle 2"/>
          <p:cNvSpPr>
            <a:spLocks noGrp="1"/>
          </p:cNvSpPr>
          <p:nvPr>
            <p:ph type="subTitle" idx="1"/>
          </p:nvPr>
        </p:nvSpPr>
        <p:spPr/>
        <p:txBody>
          <a:bodyPr/>
          <a:lstStyle/>
          <a:p>
            <a:r>
              <a:rPr lang="en-US" i="1" dirty="0"/>
              <a:t>A. 3.85 dB</a:t>
            </a:r>
            <a:endParaRPr lang="en-US" dirty="0"/>
          </a:p>
          <a:p>
            <a:r>
              <a:rPr lang="en-US" i="1" dirty="0"/>
              <a:t>B. 6.0 dB</a:t>
            </a:r>
            <a:endParaRPr lang="en-US" dirty="0"/>
          </a:p>
          <a:p>
            <a:r>
              <a:rPr lang="en-US" i="1" dirty="0"/>
              <a:t>C. 8.15 dB</a:t>
            </a:r>
            <a:endParaRPr lang="en-US" dirty="0"/>
          </a:p>
          <a:p>
            <a:r>
              <a:rPr lang="en-US" i="1" dirty="0"/>
              <a:t>D. 2.79 dB</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25</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18537230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812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E9A12    How much gain does an antenna have compared to a 1/2-wavelength dipole when it has 6 dB gain over an isotropic antenna?</a:t>
            </a:r>
            <a:endParaRPr lang="en-US" dirty="0"/>
          </a:p>
        </p:txBody>
      </p:sp>
      <p:sp>
        <p:nvSpPr>
          <p:cNvPr id="3" name="Subtitle 2"/>
          <p:cNvSpPr>
            <a:spLocks noGrp="1"/>
          </p:cNvSpPr>
          <p:nvPr>
            <p:ph type="subTitle" idx="1"/>
          </p:nvPr>
        </p:nvSpPr>
        <p:spPr/>
        <p:txBody>
          <a:bodyPr/>
          <a:lstStyle/>
          <a:p>
            <a:r>
              <a:rPr lang="en-US" sz="2800" b="1" i="1" dirty="0">
                <a:solidFill>
                  <a:srgbClr val="FFC000"/>
                </a:solidFill>
              </a:rPr>
              <a:t>A. 3.85 dB</a:t>
            </a:r>
            <a:endParaRPr lang="en-US" sz="2800" b="1" dirty="0">
              <a:solidFill>
                <a:srgbClr val="FFC000"/>
              </a:solidFill>
            </a:endParaRPr>
          </a:p>
          <a:p>
            <a:r>
              <a:rPr lang="en-US" i="1" dirty="0"/>
              <a:t>B. 6.0 dB</a:t>
            </a:r>
            <a:endParaRPr lang="en-US" dirty="0"/>
          </a:p>
          <a:p>
            <a:r>
              <a:rPr lang="en-US" i="1" dirty="0"/>
              <a:t>C. 8.15 dB</a:t>
            </a:r>
            <a:endParaRPr lang="en-US" dirty="0"/>
          </a:p>
          <a:p>
            <a:r>
              <a:rPr lang="en-US" i="1" dirty="0"/>
              <a:t>D. 2.79 dB</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26</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9367004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0574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E9A13    How </a:t>
            </a:r>
            <a:r>
              <a:rPr lang="en-US" dirty="0">
                <a:latin typeface="Arial Black" panose="020B0A04020102020204" pitchFamily="34" charset="0"/>
              </a:rPr>
              <a:t>much gain does an antenna have compared to a 1/2-wavelength dipole when it has 12 dB gain over an isotropic antenna?</a:t>
            </a:r>
          </a:p>
        </p:txBody>
      </p:sp>
      <p:sp>
        <p:nvSpPr>
          <p:cNvPr id="3" name="Subtitle 2"/>
          <p:cNvSpPr>
            <a:spLocks noGrp="1"/>
          </p:cNvSpPr>
          <p:nvPr>
            <p:ph type="subTitle" idx="1"/>
          </p:nvPr>
        </p:nvSpPr>
        <p:spPr/>
        <p:txBody>
          <a:bodyPr/>
          <a:lstStyle/>
          <a:p>
            <a:r>
              <a:rPr lang="en-US" i="1" dirty="0"/>
              <a:t>A. 6.17 dB</a:t>
            </a:r>
            <a:endParaRPr lang="en-US" dirty="0"/>
          </a:p>
          <a:p>
            <a:r>
              <a:rPr lang="en-US" i="1" dirty="0"/>
              <a:t>B. 9.85 dB</a:t>
            </a:r>
            <a:endParaRPr lang="en-US" dirty="0"/>
          </a:p>
          <a:p>
            <a:r>
              <a:rPr lang="en-US" i="1" dirty="0"/>
              <a:t>C. 12.5 dB</a:t>
            </a:r>
            <a:endParaRPr lang="en-US" dirty="0"/>
          </a:p>
          <a:p>
            <a:r>
              <a:rPr lang="en-US" i="1" dirty="0"/>
              <a:t>D. 14.15 dB</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27</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6036662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0574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E9A13    How much gain does an antenna have compared to a 1/2-wavelength dipole when it has 12 dB gain over an isotropic antenna?</a:t>
            </a:r>
            <a:endParaRPr lang="en-US" dirty="0"/>
          </a:p>
        </p:txBody>
      </p:sp>
      <p:sp>
        <p:nvSpPr>
          <p:cNvPr id="3" name="Subtitle 2"/>
          <p:cNvSpPr>
            <a:spLocks noGrp="1"/>
          </p:cNvSpPr>
          <p:nvPr>
            <p:ph type="subTitle" idx="1"/>
          </p:nvPr>
        </p:nvSpPr>
        <p:spPr/>
        <p:txBody>
          <a:bodyPr/>
          <a:lstStyle/>
          <a:p>
            <a:r>
              <a:rPr lang="en-US" i="1" dirty="0"/>
              <a:t>A. 6.17 dB</a:t>
            </a:r>
            <a:endParaRPr lang="en-US" dirty="0"/>
          </a:p>
          <a:p>
            <a:r>
              <a:rPr lang="en-US" sz="2800" b="1" i="1" dirty="0">
                <a:solidFill>
                  <a:srgbClr val="FFC000"/>
                </a:solidFill>
              </a:rPr>
              <a:t>B. 9.85 dB</a:t>
            </a:r>
            <a:endParaRPr lang="en-US" sz="2800" b="1" dirty="0">
              <a:solidFill>
                <a:srgbClr val="FFC000"/>
              </a:solidFill>
            </a:endParaRPr>
          </a:p>
          <a:p>
            <a:r>
              <a:rPr lang="en-US" i="1" dirty="0"/>
              <a:t>C. 12.5 dB</a:t>
            </a:r>
            <a:endParaRPr lang="en-US" dirty="0"/>
          </a:p>
          <a:p>
            <a:r>
              <a:rPr lang="en-US" i="1" dirty="0"/>
              <a:t>D. 14.15 dB</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28</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9582876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E9A14    What </a:t>
            </a:r>
            <a:r>
              <a:rPr lang="en-US" dirty="0">
                <a:latin typeface="Arial Black" panose="020B0A04020102020204" pitchFamily="34" charset="0"/>
              </a:rPr>
              <a:t>is meant by the radiation resistance of an antenna?</a:t>
            </a:r>
          </a:p>
        </p:txBody>
      </p:sp>
      <p:sp>
        <p:nvSpPr>
          <p:cNvPr id="3" name="Subtitle 2"/>
          <p:cNvSpPr>
            <a:spLocks noGrp="1"/>
          </p:cNvSpPr>
          <p:nvPr>
            <p:ph type="subTitle" idx="1"/>
          </p:nvPr>
        </p:nvSpPr>
        <p:spPr>
          <a:xfrm>
            <a:off x="381000" y="1676400"/>
            <a:ext cx="8229600" cy="4495800"/>
          </a:xfrm>
        </p:spPr>
        <p:txBody>
          <a:bodyPr/>
          <a:lstStyle/>
          <a:p>
            <a:r>
              <a:rPr lang="en-US" i="1" dirty="0"/>
              <a:t>A. The combined losses of the antenna elements and feed line</a:t>
            </a:r>
            <a:endParaRPr lang="en-US" dirty="0"/>
          </a:p>
          <a:p>
            <a:r>
              <a:rPr lang="en-US" i="1" dirty="0"/>
              <a:t>B. The specific impedance of the antenna</a:t>
            </a:r>
            <a:endParaRPr lang="en-US" dirty="0"/>
          </a:p>
          <a:p>
            <a:r>
              <a:rPr lang="en-US" i="1" dirty="0"/>
              <a:t>C. The value of a resistance that would dissipate the same amount of power as that radiated from an antenna</a:t>
            </a:r>
            <a:endParaRPr lang="en-US" dirty="0"/>
          </a:p>
          <a:p>
            <a:r>
              <a:rPr lang="en-US" i="1" dirty="0"/>
              <a:t>D. The resistance in the atmosphere that an antenna must overcome to be able to radiate a signal</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29</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263379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t>
            </a:r>
            <a:br>
              <a:rPr lang="en-US" dirty="0" smtClean="0">
                <a:latin typeface="Arial Black" panose="020B0A04020102020204" pitchFamily="34" charset="0"/>
              </a:rPr>
            </a:br>
            <a:r>
              <a:rPr lang="en-US" dirty="0" smtClean="0">
                <a:latin typeface="Arial Black" panose="020B0A04020102020204" pitchFamily="34" charset="0"/>
              </a:rPr>
              <a:t>E9A01    What describes an isotropic antenna?</a:t>
            </a:r>
            <a:endParaRPr lang="en-US" dirty="0">
              <a:latin typeface="Arial Black" panose="020B0A04020102020204" pitchFamily="34" charset="0"/>
            </a:endParaRPr>
          </a:p>
        </p:txBody>
      </p:sp>
      <p:sp>
        <p:nvSpPr>
          <p:cNvPr id="3" name="Subtitle 2"/>
          <p:cNvSpPr>
            <a:spLocks noGrp="1"/>
          </p:cNvSpPr>
          <p:nvPr>
            <p:ph type="subTitle" idx="1"/>
          </p:nvPr>
        </p:nvSpPr>
        <p:spPr>
          <a:xfrm>
            <a:off x="990600" y="1981200"/>
            <a:ext cx="7239000" cy="4191000"/>
          </a:xfrm>
        </p:spPr>
        <p:txBody>
          <a:bodyPr/>
          <a:lstStyle/>
          <a:p>
            <a:r>
              <a:rPr lang="en-US" i="1" dirty="0"/>
              <a:t>A. A grounded antenna used to measure earth conductivity</a:t>
            </a:r>
            <a:endParaRPr lang="en-US" dirty="0"/>
          </a:p>
          <a:p>
            <a:r>
              <a:rPr lang="en-US" i="1" dirty="0"/>
              <a:t>B. A horizontally polarized antenna used to compare Yagi antennas</a:t>
            </a:r>
            <a:endParaRPr lang="en-US" dirty="0"/>
          </a:p>
          <a:p>
            <a:r>
              <a:rPr lang="en-US" i="1" dirty="0"/>
              <a:t>C. A theoretical antenna used as a reference for antenna gain</a:t>
            </a:r>
            <a:endParaRPr lang="en-US" dirty="0"/>
          </a:p>
          <a:p>
            <a:r>
              <a:rPr lang="en-US" i="1" dirty="0"/>
              <a:t>D. A spacecraft antenna used to direct signals toward the earth</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7977468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E9A14    What is meant by the radiation resistance of an antenna?</a:t>
            </a:r>
            <a:endParaRPr lang="en-US" dirty="0"/>
          </a:p>
        </p:txBody>
      </p:sp>
      <p:sp>
        <p:nvSpPr>
          <p:cNvPr id="3" name="Subtitle 2"/>
          <p:cNvSpPr>
            <a:spLocks noGrp="1"/>
          </p:cNvSpPr>
          <p:nvPr>
            <p:ph type="subTitle" idx="1"/>
          </p:nvPr>
        </p:nvSpPr>
        <p:spPr>
          <a:xfrm>
            <a:off x="381000" y="1676400"/>
            <a:ext cx="8229600" cy="4495800"/>
          </a:xfrm>
        </p:spPr>
        <p:txBody>
          <a:bodyPr/>
          <a:lstStyle/>
          <a:p>
            <a:r>
              <a:rPr lang="en-US" i="1" dirty="0"/>
              <a:t>A. The combined losses of the antenna elements and feed line</a:t>
            </a:r>
            <a:endParaRPr lang="en-US" dirty="0"/>
          </a:p>
          <a:p>
            <a:r>
              <a:rPr lang="en-US" i="1" dirty="0"/>
              <a:t>B. The specific impedance of the antenna</a:t>
            </a:r>
            <a:endParaRPr lang="en-US" dirty="0"/>
          </a:p>
          <a:p>
            <a:r>
              <a:rPr lang="en-US" sz="2800" b="1" i="1" dirty="0">
                <a:solidFill>
                  <a:srgbClr val="FFC000"/>
                </a:solidFill>
              </a:rPr>
              <a:t>C. The value of a resistance that would dissipate the same amount of power as that radiated from an antenna</a:t>
            </a:r>
            <a:endParaRPr lang="en-US" sz="2800" b="1" dirty="0">
              <a:solidFill>
                <a:srgbClr val="FFC000"/>
              </a:solidFill>
            </a:endParaRPr>
          </a:p>
          <a:p>
            <a:r>
              <a:rPr lang="en-US" i="1" dirty="0"/>
              <a:t>D. The resistance in the atmosphere that an antenna must overcome to be able to radiate a signal</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30</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17659968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2860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E9A15    What </a:t>
            </a:r>
            <a:r>
              <a:rPr lang="en-US" dirty="0">
                <a:latin typeface="Arial Black" panose="020B0A04020102020204" pitchFamily="34" charset="0"/>
              </a:rPr>
              <a:t>is the effective radiated power relative to a dipole of a repeater station with 150 watts transmitter power output, </a:t>
            </a:r>
            <a:r>
              <a:rPr lang="en-US" dirty="0" smtClean="0">
                <a:latin typeface="Arial Black" panose="020B0A04020102020204" pitchFamily="34" charset="0"/>
              </a:rPr>
              <a:t>2 dB </a:t>
            </a:r>
            <a:r>
              <a:rPr lang="en-US" dirty="0">
                <a:latin typeface="Arial Black" panose="020B0A04020102020204" pitchFamily="34" charset="0"/>
              </a:rPr>
              <a:t>feed line loss, </a:t>
            </a:r>
            <a:r>
              <a:rPr lang="en-US" dirty="0" smtClean="0">
                <a:latin typeface="Arial Black" panose="020B0A04020102020204" pitchFamily="34" charset="0"/>
              </a:rPr>
              <a:t>2.2 dB </a:t>
            </a:r>
            <a:r>
              <a:rPr lang="en-US" dirty="0">
                <a:latin typeface="Arial Black" panose="020B0A04020102020204" pitchFamily="34" charset="0"/>
              </a:rPr>
              <a:t>duplexer </a:t>
            </a:r>
            <a:r>
              <a:rPr lang="en-US" dirty="0" smtClean="0">
                <a:latin typeface="Arial Black" panose="020B0A04020102020204" pitchFamily="34" charset="0"/>
              </a:rPr>
              <a:t>loss, </a:t>
            </a:r>
            <a:r>
              <a:rPr lang="en-US" dirty="0">
                <a:latin typeface="Arial Black" panose="020B0A04020102020204" pitchFamily="34" charset="0"/>
              </a:rPr>
              <a:t>and </a:t>
            </a:r>
            <a:r>
              <a:rPr lang="en-US" dirty="0" smtClean="0">
                <a:latin typeface="Arial Black" panose="020B0A04020102020204" pitchFamily="34" charset="0"/>
              </a:rPr>
              <a:t>7 </a:t>
            </a:r>
            <a:r>
              <a:rPr lang="en-US" dirty="0" err="1" smtClean="0">
                <a:latin typeface="Arial Black" panose="020B0A04020102020204" pitchFamily="34" charset="0"/>
              </a:rPr>
              <a:t>dBd</a:t>
            </a:r>
            <a:r>
              <a:rPr lang="en-US" dirty="0" smtClean="0">
                <a:latin typeface="Arial Black" panose="020B0A04020102020204" pitchFamily="34" charset="0"/>
              </a:rPr>
              <a:t> </a:t>
            </a:r>
            <a:r>
              <a:rPr lang="en-US" dirty="0">
                <a:latin typeface="Arial Black" panose="020B0A04020102020204" pitchFamily="34" charset="0"/>
              </a:rPr>
              <a:t>antenna gain?</a:t>
            </a:r>
          </a:p>
        </p:txBody>
      </p:sp>
      <p:sp>
        <p:nvSpPr>
          <p:cNvPr id="3" name="Subtitle 2"/>
          <p:cNvSpPr>
            <a:spLocks noGrp="1"/>
          </p:cNvSpPr>
          <p:nvPr>
            <p:ph type="subTitle" idx="1"/>
          </p:nvPr>
        </p:nvSpPr>
        <p:spPr>
          <a:xfrm>
            <a:off x="1371600" y="2895600"/>
            <a:ext cx="6400800" cy="3276600"/>
          </a:xfrm>
        </p:spPr>
        <p:txBody>
          <a:bodyPr/>
          <a:lstStyle/>
          <a:p>
            <a:r>
              <a:rPr lang="en-US" i="1" dirty="0"/>
              <a:t>A. 1977 watts</a:t>
            </a:r>
            <a:endParaRPr lang="en-US" dirty="0"/>
          </a:p>
          <a:p>
            <a:r>
              <a:rPr lang="en-US" i="1" dirty="0"/>
              <a:t>B. 78.7 watts</a:t>
            </a:r>
            <a:endParaRPr lang="en-US" dirty="0"/>
          </a:p>
          <a:p>
            <a:r>
              <a:rPr lang="en-US" i="1" dirty="0"/>
              <a:t>C. 420 watts</a:t>
            </a:r>
            <a:endParaRPr lang="en-US" dirty="0"/>
          </a:p>
          <a:p>
            <a:r>
              <a:rPr lang="en-US" i="1" dirty="0"/>
              <a:t>D. 286 watts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31</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8403774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2860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E9A15    What is the effective radiated power relative to a dipole of a repeater station with 150 watts transmitter power output, 2 dB feed line loss, 2.2 dB duplexer loss, and 7 </a:t>
            </a:r>
            <a:r>
              <a:rPr lang="en-US" dirty="0" err="1">
                <a:latin typeface="Arial Black" panose="020B0A04020102020204" pitchFamily="34" charset="0"/>
              </a:rPr>
              <a:t>dBd</a:t>
            </a:r>
            <a:r>
              <a:rPr lang="en-US" dirty="0">
                <a:latin typeface="Arial Black" panose="020B0A04020102020204" pitchFamily="34" charset="0"/>
              </a:rPr>
              <a:t> antenna gain?</a:t>
            </a:r>
            <a:endParaRPr lang="en-US" dirty="0"/>
          </a:p>
        </p:txBody>
      </p:sp>
      <p:sp>
        <p:nvSpPr>
          <p:cNvPr id="3" name="Subtitle 2"/>
          <p:cNvSpPr>
            <a:spLocks noGrp="1"/>
          </p:cNvSpPr>
          <p:nvPr>
            <p:ph type="subTitle" idx="1"/>
          </p:nvPr>
        </p:nvSpPr>
        <p:spPr>
          <a:xfrm>
            <a:off x="1371600" y="2895600"/>
            <a:ext cx="6400800" cy="3276600"/>
          </a:xfrm>
        </p:spPr>
        <p:txBody>
          <a:bodyPr/>
          <a:lstStyle/>
          <a:p>
            <a:r>
              <a:rPr lang="en-US" i="1" dirty="0"/>
              <a:t>A. 1977 watts</a:t>
            </a:r>
            <a:endParaRPr lang="en-US" dirty="0"/>
          </a:p>
          <a:p>
            <a:r>
              <a:rPr lang="en-US" i="1" dirty="0"/>
              <a:t>B. 78.7 watts</a:t>
            </a:r>
            <a:endParaRPr lang="en-US" dirty="0"/>
          </a:p>
          <a:p>
            <a:r>
              <a:rPr lang="en-US" i="1" dirty="0"/>
              <a:t>C. 420 watts</a:t>
            </a:r>
            <a:endParaRPr lang="en-US" dirty="0"/>
          </a:p>
          <a:p>
            <a:r>
              <a:rPr lang="en-US" sz="2800" b="1" i="1" dirty="0">
                <a:solidFill>
                  <a:srgbClr val="FFC000"/>
                </a:solidFill>
              </a:rPr>
              <a:t>D. 286 watts</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32</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
        <p:nvSpPr>
          <p:cNvPr id="6" name="Rectangle 5"/>
          <p:cNvSpPr/>
          <p:nvPr/>
        </p:nvSpPr>
        <p:spPr>
          <a:xfrm>
            <a:off x="304800" y="4676239"/>
            <a:ext cx="8830235" cy="1323439"/>
          </a:xfrm>
          <a:prstGeom prst="rect">
            <a:avLst/>
          </a:prstGeom>
        </p:spPr>
        <p:txBody>
          <a:bodyPr wrap="square">
            <a:spAutoFit/>
          </a:bodyPr>
          <a:lstStyle/>
          <a:p>
            <a:r>
              <a:rPr lang="en-US" sz="2000" b="1" i="1" dirty="0">
                <a:solidFill>
                  <a:srgbClr val="FFC000"/>
                </a:solidFill>
              </a:rPr>
              <a:t>ERP = Power + gain(s) – Loss(</a:t>
            </a:r>
            <a:r>
              <a:rPr lang="en-US" sz="2000" b="1" i="1" dirty="0" err="1">
                <a:solidFill>
                  <a:srgbClr val="FFC000"/>
                </a:solidFill>
              </a:rPr>
              <a:t>es</a:t>
            </a:r>
            <a:r>
              <a:rPr lang="en-US" sz="2000" b="1" i="1" dirty="0" smtClean="0">
                <a:solidFill>
                  <a:srgbClr val="FFC000"/>
                </a:solidFill>
              </a:rPr>
              <a:t>) </a:t>
            </a:r>
          </a:p>
          <a:p>
            <a:r>
              <a:rPr lang="en-US" sz="2000" b="1" i="1" dirty="0" smtClean="0">
                <a:solidFill>
                  <a:srgbClr val="FFC000"/>
                </a:solidFill>
              </a:rPr>
              <a:t>ERP</a:t>
            </a:r>
            <a:r>
              <a:rPr lang="en-US" sz="2000" b="1" i="1" dirty="0">
                <a:solidFill>
                  <a:srgbClr val="FFC000"/>
                </a:solidFill>
              </a:rPr>
              <a:t>= 150 watts + (7 dB) – (2 dB + 2.2 dB) or 150 watts + 2.8 dB</a:t>
            </a:r>
          </a:p>
          <a:p>
            <a:r>
              <a:rPr lang="en-US" sz="2000" b="1" i="1" dirty="0">
                <a:solidFill>
                  <a:srgbClr val="FFC000"/>
                </a:solidFill>
              </a:rPr>
              <a:t>Gain/loss ratio = 10^(dB/10)or 10^(2.8/10) or 10^.28 or 1.905</a:t>
            </a:r>
          </a:p>
          <a:p>
            <a:r>
              <a:rPr lang="en-US" sz="2000" b="1" i="1" dirty="0">
                <a:solidFill>
                  <a:srgbClr val="FFC000"/>
                </a:solidFill>
              </a:rPr>
              <a:t>ERP = 150 watts x 1.905(the overall db gain/loss ratio) or 285.8 watts</a:t>
            </a:r>
            <a:endParaRPr lang="en-US" sz="2000" dirty="0">
              <a:solidFill>
                <a:srgbClr val="FFC000"/>
              </a:solidFill>
            </a:endParaRPr>
          </a:p>
        </p:txBody>
      </p:sp>
      <p:sp>
        <p:nvSpPr>
          <p:cNvPr id="7" name="TextBox 6"/>
          <p:cNvSpPr txBox="1"/>
          <p:nvPr/>
        </p:nvSpPr>
        <p:spPr>
          <a:xfrm>
            <a:off x="5151120" y="2685871"/>
            <a:ext cx="3459480" cy="1569660"/>
          </a:xfrm>
          <a:prstGeom prst="rect">
            <a:avLst/>
          </a:prstGeom>
          <a:noFill/>
        </p:spPr>
        <p:txBody>
          <a:bodyPr wrap="square" rtlCol="0">
            <a:spAutoFit/>
          </a:bodyPr>
          <a:lstStyle/>
          <a:p>
            <a:r>
              <a:rPr lang="en-US" sz="2400" dirty="0" smtClean="0">
                <a:solidFill>
                  <a:srgbClr val="FFFF00"/>
                </a:solidFill>
              </a:rPr>
              <a:t>-   2.0 db  feed line loss</a:t>
            </a:r>
          </a:p>
          <a:p>
            <a:r>
              <a:rPr lang="en-US" sz="2400" dirty="0" smtClean="0">
                <a:solidFill>
                  <a:srgbClr val="FFFF00"/>
                </a:solidFill>
              </a:rPr>
              <a:t>-   2.2 db  </a:t>
            </a:r>
            <a:r>
              <a:rPr lang="en-US" sz="2400" dirty="0" err="1" smtClean="0">
                <a:solidFill>
                  <a:srgbClr val="FFFF00"/>
                </a:solidFill>
              </a:rPr>
              <a:t>dupexer</a:t>
            </a:r>
            <a:r>
              <a:rPr lang="en-US" sz="2400" dirty="0" smtClean="0">
                <a:solidFill>
                  <a:srgbClr val="FFFF00"/>
                </a:solidFill>
              </a:rPr>
              <a:t> loss</a:t>
            </a:r>
          </a:p>
          <a:p>
            <a:r>
              <a:rPr lang="en-US" sz="2400" u="sng" dirty="0" smtClean="0">
                <a:solidFill>
                  <a:srgbClr val="FFFF00"/>
                </a:solidFill>
              </a:rPr>
              <a:t>+  7.0 db   antenna gain</a:t>
            </a:r>
          </a:p>
          <a:p>
            <a:r>
              <a:rPr lang="en-US" sz="2400" dirty="0" smtClean="0">
                <a:solidFill>
                  <a:srgbClr val="FFFF00"/>
                </a:solidFill>
              </a:rPr>
              <a:t>+  2.8 db   net gain</a:t>
            </a:r>
            <a:endParaRPr lang="en-US" sz="2400" u="sng" dirty="0">
              <a:solidFill>
                <a:srgbClr val="FFFF00"/>
              </a:solidFill>
            </a:endParaRPr>
          </a:p>
        </p:txBody>
      </p:sp>
    </p:spTree>
    <p:extLst>
      <p:ext uri="{BB962C8B-B14F-4D97-AF65-F5344CB8AC3E}">
        <p14:creationId xmlns:p14="http://schemas.microsoft.com/office/powerpoint/2010/main" val="33888436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5146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E9A16     What </a:t>
            </a:r>
            <a:r>
              <a:rPr lang="en-US" dirty="0">
                <a:latin typeface="Arial Black" panose="020B0A04020102020204" pitchFamily="34" charset="0"/>
              </a:rPr>
              <a:t>is the effective radiated power relative to a dipole of a repeater station with 200 watts transmitter power output, </a:t>
            </a:r>
            <a:r>
              <a:rPr lang="en-US" dirty="0" smtClean="0">
                <a:latin typeface="Arial Black" panose="020B0A04020102020204" pitchFamily="34" charset="0"/>
              </a:rPr>
              <a:t> 4 dB </a:t>
            </a:r>
            <a:r>
              <a:rPr lang="en-US" dirty="0">
                <a:latin typeface="Arial Black" panose="020B0A04020102020204" pitchFamily="34" charset="0"/>
              </a:rPr>
              <a:t>feed line loss, </a:t>
            </a:r>
            <a:r>
              <a:rPr lang="en-US" dirty="0" smtClean="0">
                <a:latin typeface="Arial Black" panose="020B0A04020102020204" pitchFamily="34" charset="0"/>
              </a:rPr>
              <a:t>3.2 dB </a:t>
            </a:r>
            <a:r>
              <a:rPr lang="en-US" dirty="0">
                <a:latin typeface="Arial Black" panose="020B0A04020102020204" pitchFamily="34" charset="0"/>
              </a:rPr>
              <a:t>duplexer loss, </a:t>
            </a:r>
            <a:r>
              <a:rPr lang="en-US" dirty="0" smtClean="0">
                <a:latin typeface="Arial Black" panose="020B0A04020102020204" pitchFamily="34" charset="0"/>
              </a:rPr>
              <a:t>0.8 dB </a:t>
            </a:r>
            <a:r>
              <a:rPr lang="en-US" dirty="0">
                <a:latin typeface="Arial Black" panose="020B0A04020102020204" pitchFamily="34" charset="0"/>
              </a:rPr>
              <a:t>circulator loss and </a:t>
            </a:r>
            <a:r>
              <a:rPr lang="en-US" dirty="0" smtClean="0">
                <a:latin typeface="Arial Black" panose="020B0A04020102020204" pitchFamily="34" charset="0"/>
              </a:rPr>
              <a:t>10 </a:t>
            </a:r>
            <a:r>
              <a:rPr lang="en-US" dirty="0" err="1" smtClean="0">
                <a:latin typeface="Arial Black" panose="020B0A04020102020204" pitchFamily="34" charset="0"/>
              </a:rPr>
              <a:t>dBd</a:t>
            </a:r>
            <a:r>
              <a:rPr lang="en-US" dirty="0" smtClean="0">
                <a:latin typeface="Arial Black" panose="020B0A04020102020204" pitchFamily="34" charset="0"/>
              </a:rPr>
              <a:t> </a:t>
            </a:r>
            <a:r>
              <a:rPr lang="en-US" dirty="0">
                <a:latin typeface="Arial Black" panose="020B0A04020102020204" pitchFamily="34" charset="0"/>
              </a:rPr>
              <a:t>antenna gain?</a:t>
            </a:r>
          </a:p>
        </p:txBody>
      </p:sp>
      <p:sp>
        <p:nvSpPr>
          <p:cNvPr id="3" name="Subtitle 2"/>
          <p:cNvSpPr>
            <a:spLocks noGrp="1"/>
          </p:cNvSpPr>
          <p:nvPr>
            <p:ph type="subTitle" idx="1"/>
          </p:nvPr>
        </p:nvSpPr>
        <p:spPr>
          <a:xfrm>
            <a:off x="1371600" y="2895600"/>
            <a:ext cx="6400800" cy="3276600"/>
          </a:xfrm>
        </p:spPr>
        <p:txBody>
          <a:bodyPr/>
          <a:lstStyle/>
          <a:p>
            <a:endParaRPr lang="en-US" i="1" dirty="0"/>
          </a:p>
          <a:p>
            <a:r>
              <a:rPr lang="en-US" i="1" dirty="0" smtClean="0"/>
              <a:t>A</a:t>
            </a:r>
            <a:r>
              <a:rPr lang="en-US" i="1" dirty="0"/>
              <a:t>. 317 watts</a:t>
            </a:r>
            <a:endParaRPr lang="en-US" dirty="0"/>
          </a:p>
          <a:p>
            <a:r>
              <a:rPr lang="en-US" i="1" dirty="0"/>
              <a:t>B. 2000 watts</a:t>
            </a:r>
            <a:endParaRPr lang="en-US" dirty="0"/>
          </a:p>
          <a:p>
            <a:r>
              <a:rPr lang="en-US" i="1" dirty="0"/>
              <a:t>C. 126 watts</a:t>
            </a:r>
            <a:endParaRPr lang="en-US" dirty="0"/>
          </a:p>
          <a:p>
            <a:r>
              <a:rPr lang="en-US" i="1" dirty="0"/>
              <a:t>D. 300 watts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33</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19742124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5146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E9A16     What is the effective radiated power relative to a dipole of a repeater station with 200 watts transmitter power output,  4 dB feed line loss, 3.2 dB duplexer loss, 0.8 dB circulator loss and 10 </a:t>
            </a:r>
            <a:r>
              <a:rPr lang="en-US" dirty="0" err="1">
                <a:latin typeface="Arial Black" panose="020B0A04020102020204" pitchFamily="34" charset="0"/>
              </a:rPr>
              <a:t>dBd</a:t>
            </a:r>
            <a:r>
              <a:rPr lang="en-US" dirty="0">
                <a:latin typeface="Arial Black" panose="020B0A04020102020204" pitchFamily="34" charset="0"/>
              </a:rPr>
              <a:t> antenna gain?</a:t>
            </a:r>
            <a:endParaRPr lang="en-US" dirty="0"/>
          </a:p>
        </p:txBody>
      </p:sp>
      <p:sp>
        <p:nvSpPr>
          <p:cNvPr id="3" name="Subtitle 2"/>
          <p:cNvSpPr>
            <a:spLocks noGrp="1"/>
          </p:cNvSpPr>
          <p:nvPr>
            <p:ph type="subTitle" idx="1"/>
          </p:nvPr>
        </p:nvSpPr>
        <p:spPr>
          <a:xfrm>
            <a:off x="1371600" y="2895600"/>
            <a:ext cx="6400800" cy="3276600"/>
          </a:xfrm>
        </p:spPr>
        <p:txBody>
          <a:bodyPr/>
          <a:lstStyle/>
          <a:p>
            <a:endParaRPr lang="en-US" sz="2800" b="1" i="1" dirty="0" smtClean="0">
              <a:solidFill>
                <a:srgbClr val="FFC000"/>
              </a:solidFill>
            </a:endParaRPr>
          </a:p>
          <a:p>
            <a:r>
              <a:rPr lang="en-US" sz="2800" b="1" i="1" dirty="0" smtClean="0">
                <a:solidFill>
                  <a:srgbClr val="FFC000"/>
                </a:solidFill>
              </a:rPr>
              <a:t>A</a:t>
            </a:r>
            <a:r>
              <a:rPr lang="en-US" sz="2800" b="1" i="1" dirty="0">
                <a:solidFill>
                  <a:srgbClr val="FFC000"/>
                </a:solidFill>
              </a:rPr>
              <a:t>. 317 watts</a:t>
            </a:r>
            <a:endParaRPr lang="en-US" sz="2800" b="1" dirty="0">
              <a:solidFill>
                <a:srgbClr val="FFC000"/>
              </a:solidFill>
            </a:endParaRPr>
          </a:p>
          <a:p>
            <a:r>
              <a:rPr lang="en-US" i="1" dirty="0"/>
              <a:t>B. 2000 watts</a:t>
            </a:r>
            <a:endParaRPr lang="en-US" dirty="0"/>
          </a:p>
          <a:p>
            <a:r>
              <a:rPr lang="en-US" i="1" dirty="0"/>
              <a:t>C. 126 watts</a:t>
            </a:r>
            <a:endParaRPr lang="en-US" dirty="0"/>
          </a:p>
          <a:p>
            <a:r>
              <a:rPr lang="en-US" i="1" dirty="0"/>
              <a:t>D. 300 watts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34</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
        <p:nvSpPr>
          <p:cNvPr id="6" name="Rectangle 5"/>
          <p:cNvSpPr/>
          <p:nvPr/>
        </p:nvSpPr>
        <p:spPr>
          <a:xfrm>
            <a:off x="228600" y="4800600"/>
            <a:ext cx="8229600" cy="1631216"/>
          </a:xfrm>
          <a:prstGeom prst="rect">
            <a:avLst/>
          </a:prstGeom>
        </p:spPr>
        <p:txBody>
          <a:bodyPr wrap="square">
            <a:spAutoFit/>
          </a:bodyPr>
          <a:lstStyle/>
          <a:p>
            <a:endParaRPr lang="en-US" sz="2000" b="1" i="1" dirty="0" smtClean="0">
              <a:solidFill>
                <a:srgbClr val="FFC000"/>
              </a:solidFill>
            </a:endParaRPr>
          </a:p>
          <a:p>
            <a:r>
              <a:rPr lang="en-US" sz="2000" b="1" i="1" dirty="0" smtClean="0">
                <a:solidFill>
                  <a:srgbClr val="FFC000"/>
                </a:solidFill>
              </a:rPr>
              <a:t>ERP = Power + gain(s) – Loss(</a:t>
            </a:r>
            <a:r>
              <a:rPr lang="en-US" sz="2000" b="1" i="1" dirty="0" err="1" smtClean="0">
                <a:solidFill>
                  <a:srgbClr val="FFC000"/>
                </a:solidFill>
              </a:rPr>
              <a:t>es</a:t>
            </a:r>
            <a:r>
              <a:rPr lang="en-US" sz="2000" b="1" i="1" dirty="0" smtClean="0">
                <a:solidFill>
                  <a:srgbClr val="FFC000"/>
                </a:solidFill>
              </a:rPr>
              <a:t>)</a:t>
            </a:r>
          </a:p>
          <a:p>
            <a:r>
              <a:rPr lang="en-US" sz="2000" b="1" i="1" dirty="0" smtClean="0">
                <a:solidFill>
                  <a:srgbClr val="FFC000"/>
                </a:solidFill>
              </a:rPr>
              <a:t>ERP= 150 watts + (10 dB) – (4 dB + 3.2 dB +0.8 dB) or 150 watts + 2 dB</a:t>
            </a:r>
          </a:p>
          <a:p>
            <a:r>
              <a:rPr lang="en-US" sz="2000" b="1" i="1" dirty="0" smtClean="0">
                <a:solidFill>
                  <a:srgbClr val="FFC000"/>
                </a:solidFill>
              </a:rPr>
              <a:t>Gain/loss ratio = 10^(dB/10)or 10^(2.0/10) or 10^.20 or 1.584</a:t>
            </a:r>
          </a:p>
          <a:p>
            <a:r>
              <a:rPr lang="en-US" sz="2000" b="1" i="1" dirty="0" smtClean="0">
                <a:solidFill>
                  <a:srgbClr val="FFC000"/>
                </a:solidFill>
              </a:rPr>
              <a:t>ERP = 200 watts x 1.584(the overall db gain/loss ratio) or 316.9 watts</a:t>
            </a:r>
            <a:endParaRPr lang="en-US" sz="2000" dirty="0">
              <a:solidFill>
                <a:srgbClr val="FFC000"/>
              </a:solidFill>
            </a:endParaRPr>
          </a:p>
        </p:txBody>
      </p:sp>
      <p:sp>
        <p:nvSpPr>
          <p:cNvPr id="7" name="Rectangle 6"/>
          <p:cNvSpPr/>
          <p:nvPr/>
        </p:nvSpPr>
        <p:spPr>
          <a:xfrm>
            <a:off x="4953000" y="2819400"/>
            <a:ext cx="4114800" cy="2308324"/>
          </a:xfrm>
          <a:prstGeom prst="rect">
            <a:avLst/>
          </a:prstGeom>
        </p:spPr>
        <p:txBody>
          <a:bodyPr wrap="square">
            <a:spAutoFit/>
          </a:bodyPr>
          <a:lstStyle/>
          <a:p>
            <a:endParaRPr lang="en-US" sz="2400" dirty="0" smtClean="0">
              <a:solidFill>
                <a:srgbClr val="FFFF00"/>
              </a:solidFill>
            </a:endParaRPr>
          </a:p>
          <a:p>
            <a:r>
              <a:rPr lang="en-US" sz="2400" dirty="0" smtClean="0">
                <a:solidFill>
                  <a:srgbClr val="FFFF00"/>
                </a:solidFill>
              </a:rPr>
              <a:t>-    4.0 db   feed line loss</a:t>
            </a:r>
          </a:p>
          <a:p>
            <a:pPr marL="342900" indent="-342900">
              <a:buFontTx/>
              <a:buChar char="-"/>
            </a:pPr>
            <a:r>
              <a:rPr lang="en-US" sz="2400" dirty="0" smtClean="0">
                <a:solidFill>
                  <a:srgbClr val="FFFF00"/>
                </a:solidFill>
              </a:rPr>
              <a:t> 3.2 db   </a:t>
            </a:r>
            <a:r>
              <a:rPr lang="en-US" sz="2400" dirty="0" err="1" smtClean="0">
                <a:solidFill>
                  <a:srgbClr val="FFFF00"/>
                </a:solidFill>
              </a:rPr>
              <a:t>dupexer</a:t>
            </a:r>
            <a:r>
              <a:rPr lang="en-US" sz="2400" dirty="0" smtClean="0">
                <a:solidFill>
                  <a:srgbClr val="FFFF00"/>
                </a:solidFill>
              </a:rPr>
              <a:t> loss</a:t>
            </a:r>
          </a:p>
          <a:p>
            <a:r>
              <a:rPr lang="en-US" sz="2400" dirty="0" smtClean="0">
                <a:solidFill>
                  <a:srgbClr val="FFFF00"/>
                </a:solidFill>
              </a:rPr>
              <a:t>-    0.8 db   circulator loss</a:t>
            </a:r>
          </a:p>
          <a:p>
            <a:r>
              <a:rPr lang="en-US" sz="2400" u="sng" dirty="0" smtClean="0">
                <a:solidFill>
                  <a:srgbClr val="FFFF00"/>
                </a:solidFill>
              </a:rPr>
              <a:t>+  10.0 db   antenna gain</a:t>
            </a:r>
          </a:p>
          <a:p>
            <a:r>
              <a:rPr lang="en-US" sz="2400" dirty="0" smtClean="0">
                <a:solidFill>
                  <a:srgbClr val="FFFF00"/>
                </a:solidFill>
              </a:rPr>
              <a:t>+    2.0 db   net gain</a:t>
            </a:r>
            <a:endParaRPr lang="en-US" sz="2400" u="sng" dirty="0">
              <a:solidFill>
                <a:srgbClr val="FFFF00"/>
              </a:solidFill>
            </a:endParaRPr>
          </a:p>
        </p:txBody>
      </p:sp>
    </p:spTree>
    <p:extLst>
      <p:ext uri="{BB962C8B-B14F-4D97-AF65-F5344CB8AC3E}">
        <p14:creationId xmlns:p14="http://schemas.microsoft.com/office/powerpoint/2010/main" val="6579780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0"/>
            <a:ext cx="8991600" cy="22860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E9A17    What </a:t>
            </a:r>
            <a:r>
              <a:rPr lang="en-US" dirty="0">
                <a:latin typeface="Arial Black" panose="020B0A04020102020204" pitchFamily="34" charset="0"/>
              </a:rPr>
              <a:t>is the </a:t>
            </a:r>
            <a:r>
              <a:rPr lang="en-US" dirty="0" smtClean="0">
                <a:latin typeface="Arial Black" panose="020B0A04020102020204" pitchFamily="34" charset="0"/>
              </a:rPr>
              <a:t>effective </a:t>
            </a:r>
            <a:r>
              <a:rPr lang="en-US" dirty="0">
                <a:latin typeface="Arial Black" panose="020B0A04020102020204" pitchFamily="34" charset="0"/>
              </a:rPr>
              <a:t>radiated power of a repeater station with 200 watts transmitter power output, </a:t>
            </a:r>
            <a:r>
              <a:rPr lang="en-US" dirty="0" smtClean="0">
                <a:latin typeface="Arial Black" panose="020B0A04020102020204" pitchFamily="34" charset="0"/>
              </a:rPr>
              <a:t>2 dB </a:t>
            </a:r>
            <a:r>
              <a:rPr lang="en-US" dirty="0">
                <a:latin typeface="Arial Black" panose="020B0A04020102020204" pitchFamily="34" charset="0"/>
              </a:rPr>
              <a:t>feed line loss, </a:t>
            </a:r>
            <a:r>
              <a:rPr lang="en-US" dirty="0" smtClean="0">
                <a:latin typeface="Arial Black" panose="020B0A04020102020204" pitchFamily="34" charset="0"/>
              </a:rPr>
              <a:t> 2.8 dB </a:t>
            </a:r>
            <a:r>
              <a:rPr lang="en-US" dirty="0">
                <a:latin typeface="Arial Black" panose="020B0A04020102020204" pitchFamily="34" charset="0"/>
              </a:rPr>
              <a:t>duplexer loss, </a:t>
            </a:r>
            <a:r>
              <a:rPr lang="en-US" dirty="0" smtClean="0">
                <a:latin typeface="Arial Black" panose="020B0A04020102020204" pitchFamily="34" charset="0"/>
              </a:rPr>
              <a:t> 1.2 dB </a:t>
            </a:r>
            <a:r>
              <a:rPr lang="en-US" dirty="0">
                <a:latin typeface="Arial Black" panose="020B0A04020102020204" pitchFamily="34" charset="0"/>
              </a:rPr>
              <a:t>circulator loss and </a:t>
            </a:r>
            <a:r>
              <a:rPr lang="en-US" dirty="0" smtClean="0">
                <a:latin typeface="Arial Black" panose="020B0A04020102020204" pitchFamily="34" charset="0"/>
              </a:rPr>
              <a:t>7 </a:t>
            </a:r>
            <a:r>
              <a:rPr lang="en-US" dirty="0" err="1" smtClean="0">
                <a:latin typeface="Arial Black" panose="020B0A04020102020204" pitchFamily="34" charset="0"/>
              </a:rPr>
              <a:t>dBi</a:t>
            </a:r>
            <a:r>
              <a:rPr lang="en-US" dirty="0" smtClean="0">
                <a:latin typeface="Arial Black" panose="020B0A04020102020204" pitchFamily="34" charset="0"/>
              </a:rPr>
              <a:t> </a:t>
            </a:r>
            <a:r>
              <a:rPr lang="en-US" dirty="0">
                <a:latin typeface="Arial Black" panose="020B0A04020102020204" pitchFamily="34" charset="0"/>
              </a:rPr>
              <a:t>antenna gain?</a:t>
            </a:r>
          </a:p>
        </p:txBody>
      </p:sp>
      <p:sp>
        <p:nvSpPr>
          <p:cNvPr id="3" name="Subtitle 2"/>
          <p:cNvSpPr>
            <a:spLocks noGrp="1"/>
          </p:cNvSpPr>
          <p:nvPr>
            <p:ph type="subTitle" idx="1"/>
          </p:nvPr>
        </p:nvSpPr>
        <p:spPr/>
        <p:txBody>
          <a:bodyPr/>
          <a:lstStyle/>
          <a:p>
            <a:endParaRPr lang="en-US" i="1" dirty="0" smtClean="0"/>
          </a:p>
          <a:p>
            <a:r>
              <a:rPr lang="en-US" i="1" dirty="0" smtClean="0"/>
              <a:t>A</a:t>
            </a:r>
            <a:r>
              <a:rPr lang="en-US" i="1" dirty="0"/>
              <a:t>. 159 watts</a:t>
            </a:r>
            <a:endParaRPr lang="en-US" dirty="0"/>
          </a:p>
          <a:p>
            <a:r>
              <a:rPr lang="en-US" i="1" dirty="0">
                <a:solidFill>
                  <a:schemeClr val="bg1"/>
                </a:solidFill>
              </a:rPr>
              <a:t>B. 252 watts</a:t>
            </a:r>
            <a:endParaRPr lang="en-US" dirty="0">
              <a:solidFill>
                <a:schemeClr val="bg1"/>
              </a:solidFill>
            </a:endParaRPr>
          </a:p>
          <a:p>
            <a:r>
              <a:rPr lang="en-US" i="1" dirty="0"/>
              <a:t>C. 632 watts</a:t>
            </a:r>
            <a:endParaRPr lang="en-US" dirty="0"/>
          </a:p>
          <a:p>
            <a:r>
              <a:rPr lang="en-US" i="1" dirty="0"/>
              <a:t>D. 63.2 watts</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35</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6800379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0"/>
            <a:ext cx="8991600" cy="22860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E9A17    What </a:t>
            </a:r>
            <a:r>
              <a:rPr lang="en-US" dirty="0">
                <a:latin typeface="Arial Black" panose="020B0A04020102020204" pitchFamily="34" charset="0"/>
              </a:rPr>
              <a:t>is the </a:t>
            </a:r>
            <a:r>
              <a:rPr lang="en-US" dirty="0" smtClean="0">
                <a:latin typeface="Arial Black" panose="020B0A04020102020204" pitchFamily="34" charset="0"/>
              </a:rPr>
              <a:t>effective </a:t>
            </a:r>
            <a:r>
              <a:rPr lang="en-US" dirty="0">
                <a:latin typeface="Arial Black" panose="020B0A04020102020204" pitchFamily="34" charset="0"/>
              </a:rPr>
              <a:t>radiated power of a repeater station with 200 watts transmitter power output, </a:t>
            </a:r>
            <a:r>
              <a:rPr lang="en-US" dirty="0" smtClean="0">
                <a:latin typeface="Arial Black" panose="020B0A04020102020204" pitchFamily="34" charset="0"/>
              </a:rPr>
              <a:t>2 dB </a:t>
            </a:r>
            <a:r>
              <a:rPr lang="en-US" dirty="0">
                <a:latin typeface="Arial Black" panose="020B0A04020102020204" pitchFamily="34" charset="0"/>
              </a:rPr>
              <a:t>feed line loss, </a:t>
            </a:r>
            <a:r>
              <a:rPr lang="en-US" dirty="0" smtClean="0">
                <a:latin typeface="Arial Black" panose="020B0A04020102020204" pitchFamily="34" charset="0"/>
              </a:rPr>
              <a:t> 2.8 dB </a:t>
            </a:r>
            <a:r>
              <a:rPr lang="en-US" dirty="0">
                <a:latin typeface="Arial Black" panose="020B0A04020102020204" pitchFamily="34" charset="0"/>
              </a:rPr>
              <a:t>duplexer loss, </a:t>
            </a:r>
            <a:r>
              <a:rPr lang="en-US" dirty="0" smtClean="0">
                <a:latin typeface="Arial Black" panose="020B0A04020102020204" pitchFamily="34" charset="0"/>
              </a:rPr>
              <a:t> 1.2 dB </a:t>
            </a:r>
            <a:r>
              <a:rPr lang="en-US" dirty="0">
                <a:latin typeface="Arial Black" panose="020B0A04020102020204" pitchFamily="34" charset="0"/>
              </a:rPr>
              <a:t>circulator loss and </a:t>
            </a:r>
            <a:r>
              <a:rPr lang="en-US" dirty="0" smtClean="0">
                <a:latin typeface="Arial Black" panose="020B0A04020102020204" pitchFamily="34" charset="0"/>
              </a:rPr>
              <a:t>7 </a:t>
            </a:r>
            <a:r>
              <a:rPr lang="en-US" dirty="0" err="1" smtClean="0">
                <a:latin typeface="Arial Black" panose="020B0A04020102020204" pitchFamily="34" charset="0"/>
              </a:rPr>
              <a:t>dBi</a:t>
            </a:r>
            <a:r>
              <a:rPr lang="en-US" dirty="0" smtClean="0">
                <a:latin typeface="Arial Black" panose="020B0A04020102020204" pitchFamily="34" charset="0"/>
              </a:rPr>
              <a:t> </a:t>
            </a:r>
            <a:r>
              <a:rPr lang="en-US" dirty="0">
                <a:latin typeface="Arial Black" panose="020B0A04020102020204" pitchFamily="34" charset="0"/>
              </a:rPr>
              <a:t>antenna gain?</a:t>
            </a:r>
          </a:p>
        </p:txBody>
      </p:sp>
      <p:sp>
        <p:nvSpPr>
          <p:cNvPr id="3" name="Subtitle 2"/>
          <p:cNvSpPr>
            <a:spLocks noGrp="1"/>
          </p:cNvSpPr>
          <p:nvPr>
            <p:ph type="subTitle" idx="1"/>
          </p:nvPr>
        </p:nvSpPr>
        <p:spPr/>
        <p:txBody>
          <a:bodyPr/>
          <a:lstStyle/>
          <a:p>
            <a:endParaRPr lang="en-US" i="1" dirty="0" smtClean="0"/>
          </a:p>
          <a:p>
            <a:r>
              <a:rPr lang="en-US" i="1" dirty="0" smtClean="0"/>
              <a:t>A</a:t>
            </a:r>
            <a:r>
              <a:rPr lang="en-US" i="1" dirty="0"/>
              <a:t>. 159 watts</a:t>
            </a:r>
            <a:endParaRPr lang="en-US" dirty="0"/>
          </a:p>
          <a:p>
            <a:r>
              <a:rPr lang="en-US" sz="2800" b="1" i="1" dirty="0">
                <a:solidFill>
                  <a:srgbClr val="FFC000"/>
                </a:solidFill>
              </a:rPr>
              <a:t>B. 252 watts</a:t>
            </a:r>
            <a:endParaRPr lang="en-US" sz="2800" b="1" dirty="0">
              <a:solidFill>
                <a:srgbClr val="FFC000"/>
              </a:solidFill>
            </a:endParaRPr>
          </a:p>
          <a:p>
            <a:r>
              <a:rPr lang="en-US" i="1" dirty="0"/>
              <a:t>C. 632 watts</a:t>
            </a:r>
            <a:endParaRPr lang="en-US" dirty="0"/>
          </a:p>
          <a:p>
            <a:r>
              <a:rPr lang="en-US" i="1" dirty="0"/>
              <a:t>D. 63.2 watts</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36</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
        <p:nvSpPr>
          <p:cNvPr id="6" name="Rectangle 5"/>
          <p:cNvSpPr/>
          <p:nvPr/>
        </p:nvSpPr>
        <p:spPr>
          <a:xfrm>
            <a:off x="0" y="4876800"/>
            <a:ext cx="8763000" cy="1323439"/>
          </a:xfrm>
          <a:prstGeom prst="rect">
            <a:avLst/>
          </a:prstGeom>
        </p:spPr>
        <p:txBody>
          <a:bodyPr wrap="square">
            <a:spAutoFit/>
          </a:bodyPr>
          <a:lstStyle/>
          <a:p>
            <a:r>
              <a:rPr lang="en-US" sz="2000" b="1" i="1" dirty="0">
                <a:solidFill>
                  <a:srgbClr val="FFC000"/>
                </a:solidFill>
              </a:rPr>
              <a:t>ERP = Power + gain(s) – Loss(</a:t>
            </a:r>
            <a:r>
              <a:rPr lang="en-US" sz="2000" b="1" i="1" dirty="0" err="1">
                <a:solidFill>
                  <a:srgbClr val="FFC000"/>
                </a:solidFill>
              </a:rPr>
              <a:t>es</a:t>
            </a:r>
            <a:r>
              <a:rPr lang="en-US" sz="2000" b="1" i="1" dirty="0">
                <a:solidFill>
                  <a:srgbClr val="FFC000"/>
                </a:solidFill>
              </a:rPr>
              <a:t>)</a:t>
            </a:r>
          </a:p>
          <a:p>
            <a:r>
              <a:rPr lang="en-US" sz="2000" b="1" i="1" dirty="0">
                <a:solidFill>
                  <a:srgbClr val="FFC000"/>
                </a:solidFill>
              </a:rPr>
              <a:t>ERP= 200 watts + (7 dB) – (2 dB + 2.8 dB +1.2 dB) or ERP = 200 watts + 1 dB</a:t>
            </a:r>
          </a:p>
          <a:p>
            <a:r>
              <a:rPr lang="en-US" sz="2000" b="1" i="1" dirty="0">
                <a:solidFill>
                  <a:srgbClr val="FFC000"/>
                </a:solidFill>
              </a:rPr>
              <a:t>Gain/loss ratio = 10^(dB/10) or 10^(1/10) or 10^.1 or 1.258</a:t>
            </a:r>
          </a:p>
          <a:p>
            <a:r>
              <a:rPr lang="en-US" sz="2000" b="1" i="1" dirty="0">
                <a:solidFill>
                  <a:srgbClr val="FFC000"/>
                </a:solidFill>
              </a:rPr>
              <a:t>ERP = 200 watts x 1.258 (the overall db gain/loss ratio) or 251.7 watts</a:t>
            </a:r>
            <a:endParaRPr lang="en-US" sz="2000" dirty="0">
              <a:solidFill>
                <a:srgbClr val="FFC000"/>
              </a:solidFill>
            </a:endParaRPr>
          </a:p>
        </p:txBody>
      </p:sp>
      <p:sp>
        <p:nvSpPr>
          <p:cNvPr id="7" name="Rectangle 6"/>
          <p:cNvSpPr/>
          <p:nvPr/>
        </p:nvSpPr>
        <p:spPr>
          <a:xfrm>
            <a:off x="5105400" y="2590800"/>
            <a:ext cx="4572000" cy="1938992"/>
          </a:xfrm>
          <a:prstGeom prst="rect">
            <a:avLst/>
          </a:prstGeom>
        </p:spPr>
        <p:txBody>
          <a:bodyPr>
            <a:spAutoFit/>
          </a:bodyPr>
          <a:lstStyle/>
          <a:p>
            <a:r>
              <a:rPr lang="en-US" sz="2400" dirty="0">
                <a:solidFill>
                  <a:srgbClr val="FFFF00"/>
                </a:solidFill>
              </a:rPr>
              <a:t>-    </a:t>
            </a:r>
            <a:r>
              <a:rPr lang="en-US" sz="2400" dirty="0" smtClean="0">
                <a:solidFill>
                  <a:srgbClr val="FFFF00"/>
                </a:solidFill>
              </a:rPr>
              <a:t>2.0 </a:t>
            </a:r>
            <a:r>
              <a:rPr lang="en-US" sz="2400" dirty="0">
                <a:solidFill>
                  <a:srgbClr val="FFFF00"/>
                </a:solidFill>
              </a:rPr>
              <a:t>db   feed line loss</a:t>
            </a:r>
          </a:p>
          <a:p>
            <a:pPr marL="342900" indent="-342900">
              <a:buFontTx/>
              <a:buChar char="-"/>
            </a:pPr>
            <a:r>
              <a:rPr lang="en-US" sz="2400" dirty="0">
                <a:solidFill>
                  <a:srgbClr val="FFFF00"/>
                </a:solidFill>
              </a:rPr>
              <a:t> </a:t>
            </a:r>
            <a:r>
              <a:rPr lang="en-US" sz="2400" dirty="0" smtClean="0">
                <a:solidFill>
                  <a:srgbClr val="FFFF00"/>
                </a:solidFill>
              </a:rPr>
              <a:t>2.8 </a:t>
            </a:r>
            <a:r>
              <a:rPr lang="en-US" sz="2400" dirty="0">
                <a:solidFill>
                  <a:srgbClr val="FFFF00"/>
                </a:solidFill>
              </a:rPr>
              <a:t>db   </a:t>
            </a:r>
            <a:r>
              <a:rPr lang="en-US" sz="2400" dirty="0" err="1">
                <a:solidFill>
                  <a:srgbClr val="FFFF00"/>
                </a:solidFill>
              </a:rPr>
              <a:t>dupexer</a:t>
            </a:r>
            <a:r>
              <a:rPr lang="en-US" sz="2400" dirty="0">
                <a:solidFill>
                  <a:srgbClr val="FFFF00"/>
                </a:solidFill>
              </a:rPr>
              <a:t> loss</a:t>
            </a:r>
          </a:p>
          <a:p>
            <a:r>
              <a:rPr lang="en-US" sz="2400" dirty="0">
                <a:solidFill>
                  <a:srgbClr val="FFFF00"/>
                </a:solidFill>
              </a:rPr>
              <a:t>-    </a:t>
            </a:r>
            <a:r>
              <a:rPr lang="en-US" sz="2400" dirty="0" smtClean="0">
                <a:solidFill>
                  <a:srgbClr val="FFFF00"/>
                </a:solidFill>
              </a:rPr>
              <a:t>1.2 </a:t>
            </a:r>
            <a:r>
              <a:rPr lang="en-US" sz="2400" dirty="0">
                <a:solidFill>
                  <a:srgbClr val="FFFF00"/>
                </a:solidFill>
              </a:rPr>
              <a:t>db   circulator loss</a:t>
            </a:r>
          </a:p>
          <a:p>
            <a:r>
              <a:rPr lang="en-US" sz="2400" u="sng" dirty="0">
                <a:solidFill>
                  <a:srgbClr val="FFFF00"/>
                </a:solidFill>
              </a:rPr>
              <a:t>+  </a:t>
            </a:r>
            <a:r>
              <a:rPr lang="en-US" sz="2400" u="sng" dirty="0" smtClean="0">
                <a:solidFill>
                  <a:srgbClr val="FFFF00"/>
                </a:solidFill>
              </a:rPr>
              <a:t> 7.0 </a:t>
            </a:r>
            <a:r>
              <a:rPr lang="en-US" sz="2400" u="sng" dirty="0">
                <a:solidFill>
                  <a:srgbClr val="FFFF00"/>
                </a:solidFill>
              </a:rPr>
              <a:t>db   antenna gain</a:t>
            </a:r>
          </a:p>
          <a:p>
            <a:r>
              <a:rPr lang="en-US" sz="2400" dirty="0">
                <a:solidFill>
                  <a:srgbClr val="FFFF00"/>
                </a:solidFill>
              </a:rPr>
              <a:t>+  </a:t>
            </a:r>
            <a:r>
              <a:rPr lang="en-US" sz="2400" dirty="0" smtClean="0">
                <a:solidFill>
                  <a:srgbClr val="FFFF00"/>
                </a:solidFill>
              </a:rPr>
              <a:t> 1.0 </a:t>
            </a:r>
            <a:r>
              <a:rPr lang="en-US" sz="2400" dirty="0">
                <a:solidFill>
                  <a:srgbClr val="FFFF00"/>
                </a:solidFill>
              </a:rPr>
              <a:t>db   net gain</a:t>
            </a:r>
            <a:endParaRPr lang="en-US" sz="2400" u="sng" dirty="0">
              <a:solidFill>
                <a:srgbClr val="FFFF00"/>
              </a:solidFill>
            </a:endParaRPr>
          </a:p>
        </p:txBody>
      </p:sp>
    </p:spTree>
    <p:extLst>
      <p:ext uri="{BB962C8B-B14F-4D97-AF65-F5344CB8AC3E}">
        <p14:creationId xmlns:p14="http://schemas.microsoft.com/office/powerpoint/2010/main" val="32942384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86800" cy="2057400"/>
          </a:xfrm>
        </p:spPr>
        <p:txBody>
          <a:bodyPr>
            <a:normAutofit/>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E9A18      What </a:t>
            </a:r>
            <a:r>
              <a:rPr lang="en-US" dirty="0">
                <a:latin typeface="Arial Black" panose="020B0A04020102020204" pitchFamily="34" charset="0"/>
              </a:rPr>
              <a:t>term describes station output, </a:t>
            </a:r>
            <a:r>
              <a:rPr lang="en-US" dirty="0" smtClean="0">
                <a:latin typeface="Arial Black" panose="020B0A04020102020204" pitchFamily="34" charset="0"/>
              </a:rPr>
              <a:t>taking into account all gains and losses?</a:t>
            </a: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i="1" dirty="0"/>
              <a:t>A. Power factor</a:t>
            </a:r>
            <a:endParaRPr lang="en-US" dirty="0"/>
          </a:p>
          <a:p>
            <a:r>
              <a:rPr lang="en-US" i="1" dirty="0"/>
              <a:t>B. Half-power bandwidth</a:t>
            </a:r>
            <a:endParaRPr lang="en-US" dirty="0"/>
          </a:p>
          <a:p>
            <a:r>
              <a:rPr lang="en-US" i="1" dirty="0"/>
              <a:t>C. Effective radiated power</a:t>
            </a:r>
            <a:endParaRPr lang="en-US" dirty="0"/>
          </a:p>
          <a:p>
            <a:r>
              <a:rPr lang="en-US" i="1" dirty="0"/>
              <a:t>D. Apparent power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37</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18166245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86800" cy="2057400"/>
          </a:xfrm>
        </p:spPr>
        <p:txBody>
          <a:bodyPr>
            <a:normAutofit/>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E9A18      What </a:t>
            </a:r>
            <a:r>
              <a:rPr lang="en-US" dirty="0">
                <a:latin typeface="Arial Black" panose="020B0A04020102020204" pitchFamily="34" charset="0"/>
              </a:rPr>
              <a:t>term describes station output, </a:t>
            </a:r>
            <a:r>
              <a:rPr lang="en-US" dirty="0" smtClean="0">
                <a:latin typeface="Arial Black" panose="020B0A04020102020204" pitchFamily="34" charset="0"/>
              </a:rPr>
              <a:t>taking into account all gains and losses?</a:t>
            </a: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i="1" dirty="0"/>
              <a:t>A. Power factor</a:t>
            </a:r>
            <a:endParaRPr lang="en-US" dirty="0"/>
          </a:p>
          <a:p>
            <a:r>
              <a:rPr lang="en-US" i="1" dirty="0"/>
              <a:t>B. Half-power bandwidth</a:t>
            </a:r>
            <a:endParaRPr lang="en-US" dirty="0"/>
          </a:p>
          <a:p>
            <a:r>
              <a:rPr lang="en-US" sz="2800" b="1" i="1" dirty="0">
                <a:solidFill>
                  <a:srgbClr val="FFC000"/>
                </a:solidFill>
              </a:rPr>
              <a:t>C. Effective radiated power</a:t>
            </a:r>
            <a:endParaRPr lang="en-US" sz="2800" b="1" dirty="0">
              <a:solidFill>
                <a:srgbClr val="FFC000"/>
              </a:solidFill>
            </a:endParaRPr>
          </a:p>
          <a:p>
            <a:r>
              <a:rPr lang="en-US" i="1" dirty="0"/>
              <a:t>D. Apparent power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38</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9650549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E9B Antenna patterns</a:t>
            </a:r>
          </a:p>
        </p:txBody>
      </p:sp>
      <p:sp>
        <p:nvSpPr>
          <p:cNvPr id="3" name="Subtitle 2"/>
          <p:cNvSpPr>
            <a:spLocks noGrp="1"/>
          </p:cNvSpPr>
          <p:nvPr>
            <p:ph type="subTitle" idx="1"/>
          </p:nvPr>
        </p:nvSpPr>
        <p:spPr/>
        <p:txBody>
          <a:bodyPr/>
          <a:lstStyle/>
          <a:p>
            <a:pPr algn="ctr"/>
            <a:r>
              <a:rPr lang="en-US" dirty="0"/>
              <a:t>E and H plane patterns; gain as a function of pattern; antenna design </a:t>
            </a:r>
          </a:p>
        </p:txBody>
      </p:sp>
      <p:sp>
        <p:nvSpPr>
          <p:cNvPr id="4" name="Slide Number Placeholder 3"/>
          <p:cNvSpPr>
            <a:spLocks noGrp="1"/>
          </p:cNvSpPr>
          <p:nvPr>
            <p:ph type="sldNum" sz="quarter" idx="12"/>
          </p:nvPr>
        </p:nvSpPr>
        <p:spPr/>
        <p:txBody>
          <a:bodyPr/>
          <a:lstStyle/>
          <a:p>
            <a:fld id="{5A2483EB-AB9C-40AC-9AA1-C2AD9590A9DB}" type="slidenum">
              <a:rPr lang="en-US" smtClean="0"/>
              <a:t>39</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769461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E9A01    What describes an isotropic antenna?</a:t>
            </a:r>
            <a:endParaRPr lang="en-US" dirty="0"/>
          </a:p>
        </p:txBody>
      </p:sp>
      <p:sp>
        <p:nvSpPr>
          <p:cNvPr id="3" name="Subtitle 2"/>
          <p:cNvSpPr>
            <a:spLocks noGrp="1"/>
          </p:cNvSpPr>
          <p:nvPr>
            <p:ph type="subTitle" idx="1"/>
          </p:nvPr>
        </p:nvSpPr>
        <p:spPr>
          <a:xfrm>
            <a:off x="990600" y="1981200"/>
            <a:ext cx="7239000" cy="4191000"/>
          </a:xfrm>
        </p:spPr>
        <p:txBody>
          <a:bodyPr/>
          <a:lstStyle/>
          <a:p>
            <a:r>
              <a:rPr lang="en-US" i="1" dirty="0"/>
              <a:t>A. A grounded antenna used to measure earth conductivity</a:t>
            </a:r>
            <a:endParaRPr lang="en-US" dirty="0"/>
          </a:p>
          <a:p>
            <a:r>
              <a:rPr lang="en-US" i="1" dirty="0"/>
              <a:t>B. A horizontally polarized antenna used to compare Yagi antennas</a:t>
            </a:r>
            <a:endParaRPr lang="en-US" dirty="0"/>
          </a:p>
          <a:p>
            <a:r>
              <a:rPr lang="en-US" sz="2800" b="1" i="1" dirty="0">
                <a:solidFill>
                  <a:srgbClr val="FFC000"/>
                </a:solidFill>
              </a:rPr>
              <a:t>C. A theoretical antenna used as a reference for antenna gain</a:t>
            </a:r>
            <a:endParaRPr lang="en-US" sz="2800" b="1" dirty="0">
              <a:solidFill>
                <a:srgbClr val="FFC000"/>
              </a:solidFill>
            </a:endParaRPr>
          </a:p>
          <a:p>
            <a:r>
              <a:rPr lang="en-US" i="1" dirty="0"/>
              <a:t>D. A spacecraft antenna used to direct signals toward the earth</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1347345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latin typeface="Arial Black" panose="020B0A04020102020204" pitchFamily="34" charset="0"/>
              </a:rPr>
              <a:t>Antenna Radiation Pattern</a:t>
            </a:r>
            <a:endParaRPr lang="en-US" sz="3600" dirty="0">
              <a:latin typeface="Arial Black" panose="020B0A04020102020204" pitchFamily="34" charset="0"/>
            </a:endParaRPr>
          </a:p>
        </p:txBody>
      </p:sp>
      <p:sp>
        <p:nvSpPr>
          <p:cNvPr id="3" name="Subtitle 2"/>
          <p:cNvSpPr>
            <a:spLocks noGrp="1"/>
          </p:cNvSpPr>
          <p:nvPr>
            <p:ph type="subTitle" idx="1"/>
          </p:nvPr>
        </p:nvSpPr>
        <p:spPr>
          <a:xfrm>
            <a:off x="0" y="2743200"/>
            <a:ext cx="6400800" cy="3657600"/>
          </a:xfrm>
        </p:spPr>
        <p:txBody>
          <a:bodyPr>
            <a:normAutofit/>
          </a:bodyPr>
          <a:lstStyle/>
          <a:p>
            <a:r>
              <a:rPr lang="en-US" dirty="0" smtClean="0">
                <a:latin typeface="Arial Black" panose="020B0A04020102020204" pitchFamily="34" charset="0"/>
                <a:sym typeface="Wingdings 3"/>
              </a:rPr>
              <a:t>Front to Side </a:t>
            </a:r>
          </a:p>
          <a:p>
            <a:r>
              <a:rPr lang="en-US" dirty="0" smtClean="0">
                <a:latin typeface="Arial Black" panose="020B0A04020102020204" pitchFamily="34" charset="0"/>
                <a:sym typeface="Wingdings 3"/>
              </a:rPr>
              <a:t>Ratio</a:t>
            </a:r>
          </a:p>
          <a:p>
            <a:r>
              <a:rPr lang="en-US" dirty="0" smtClean="0">
                <a:latin typeface="Arial Black" panose="020B0A04020102020204" pitchFamily="34" charset="0"/>
                <a:sym typeface="Wingdings 3"/>
              </a:rPr>
              <a:t>Front to Back   </a:t>
            </a:r>
            <a:r>
              <a:rPr lang="en-US" sz="4400" dirty="0" smtClean="0">
                <a:latin typeface="Arial Black" panose="020B0A04020102020204" pitchFamily="34" charset="0"/>
                <a:sym typeface="Wingdings 3"/>
              </a:rPr>
              <a:t></a:t>
            </a:r>
          </a:p>
          <a:p>
            <a:r>
              <a:rPr lang="en-US" dirty="0" smtClean="0">
                <a:latin typeface="Arial Black" panose="020B0A04020102020204" pitchFamily="34" charset="0"/>
                <a:sym typeface="Wingdings 3"/>
              </a:rPr>
              <a:t>         Ratio</a:t>
            </a:r>
            <a:endParaRPr lang="en-US" sz="4400" dirty="0">
              <a:latin typeface="Arial Black" panose="020B0A04020102020204" pitchFamily="34" charset="0"/>
              <a:sym typeface="Wingdings 3"/>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40</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540" y="1828800"/>
            <a:ext cx="6335659" cy="4614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a:off x="2971800" y="4191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352800" y="34015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43145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E9B01    In </a:t>
            </a:r>
            <a:r>
              <a:rPr lang="en-US" dirty="0">
                <a:latin typeface="Arial Black" panose="020B0A04020102020204" pitchFamily="34" charset="0"/>
              </a:rPr>
              <a:t>the antenna radiation pattern shown in Figure E9-1, what is the </a:t>
            </a:r>
            <a:r>
              <a:rPr lang="en-US" dirty="0" smtClean="0">
                <a:latin typeface="Arial Black" panose="020B0A04020102020204" pitchFamily="34" charset="0"/>
              </a:rPr>
              <a:t>3 dB beam-width</a:t>
            </a:r>
            <a:r>
              <a:rPr lang="en-US" dirty="0">
                <a:latin typeface="Arial Black" panose="020B0A04020102020204" pitchFamily="34" charset="0"/>
              </a:rPr>
              <a:t>?</a:t>
            </a:r>
          </a:p>
        </p:txBody>
      </p:sp>
      <p:sp>
        <p:nvSpPr>
          <p:cNvPr id="3" name="Subtitle 2"/>
          <p:cNvSpPr>
            <a:spLocks noGrp="1"/>
          </p:cNvSpPr>
          <p:nvPr>
            <p:ph type="subTitle" idx="1"/>
          </p:nvPr>
        </p:nvSpPr>
        <p:spPr/>
        <p:txBody>
          <a:bodyPr/>
          <a:lstStyle/>
          <a:p>
            <a:r>
              <a:rPr lang="en-US" i="1" dirty="0"/>
              <a:t>A. 75 degrees</a:t>
            </a:r>
            <a:endParaRPr lang="en-US" dirty="0"/>
          </a:p>
          <a:p>
            <a:r>
              <a:rPr lang="en-US" i="1" dirty="0"/>
              <a:t>B. 50 degrees</a:t>
            </a:r>
            <a:endParaRPr lang="en-US" dirty="0"/>
          </a:p>
          <a:p>
            <a:r>
              <a:rPr lang="en-US" i="1" dirty="0"/>
              <a:t>C. 25 degrees</a:t>
            </a:r>
            <a:endParaRPr lang="en-US" dirty="0"/>
          </a:p>
          <a:p>
            <a:r>
              <a:rPr lang="en-US" i="1" dirty="0"/>
              <a:t>D. 30 degrees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41</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pic>
        <p:nvPicPr>
          <p:cNvPr id="6" name="Picture 5" descr="2012-2016 Extra Class Diagrams.pdf - Adobe Reader"/>
          <p:cNvPicPr>
            <a:picLocks noChangeAspect="1"/>
          </p:cNvPicPr>
          <p:nvPr/>
        </p:nvPicPr>
        <p:blipFill rotWithShape="1">
          <a:blip r:embed="rId2">
            <a:extLst>
              <a:ext uri="{28A0092B-C50C-407E-A947-70E740481C1C}">
                <a14:useLocalDpi xmlns:a14="http://schemas.microsoft.com/office/drawing/2010/main" val="0"/>
              </a:ext>
            </a:extLst>
          </a:blip>
          <a:srcRect l="52549" t="20265" r="8824" b="31599"/>
          <a:stretch/>
        </p:blipFill>
        <p:spPr>
          <a:xfrm>
            <a:off x="4805082" y="2514600"/>
            <a:ext cx="3532094" cy="3083859"/>
          </a:xfrm>
          <a:prstGeom prst="rect">
            <a:avLst/>
          </a:prstGeom>
        </p:spPr>
      </p:pic>
    </p:spTree>
    <p:extLst>
      <p:ext uri="{BB962C8B-B14F-4D97-AF65-F5344CB8AC3E}">
        <p14:creationId xmlns:p14="http://schemas.microsoft.com/office/powerpoint/2010/main" val="12094112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E9B01    In the antenna radiation pattern shown in Figure E9-1, what is the 3 dB beam-width?</a:t>
            </a:r>
            <a:endParaRPr lang="en-US" dirty="0"/>
          </a:p>
        </p:txBody>
      </p:sp>
      <p:sp>
        <p:nvSpPr>
          <p:cNvPr id="3" name="Subtitle 2"/>
          <p:cNvSpPr>
            <a:spLocks noGrp="1"/>
          </p:cNvSpPr>
          <p:nvPr>
            <p:ph type="subTitle" idx="1"/>
          </p:nvPr>
        </p:nvSpPr>
        <p:spPr/>
        <p:txBody>
          <a:bodyPr/>
          <a:lstStyle/>
          <a:p>
            <a:r>
              <a:rPr lang="en-US" i="1" dirty="0"/>
              <a:t>A. 75 degrees</a:t>
            </a:r>
            <a:endParaRPr lang="en-US" dirty="0"/>
          </a:p>
          <a:p>
            <a:r>
              <a:rPr lang="en-US" sz="2800" b="1" i="1" dirty="0">
                <a:solidFill>
                  <a:srgbClr val="FFC000"/>
                </a:solidFill>
              </a:rPr>
              <a:t>B. 50 degrees</a:t>
            </a:r>
            <a:endParaRPr lang="en-US" sz="2800" b="1" dirty="0">
              <a:solidFill>
                <a:srgbClr val="FFC000"/>
              </a:solidFill>
            </a:endParaRPr>
          </a:p>
          <a:p>
            <a:r>
              <a:rPr lang="en-US" i="1" dirty="0"/>
              <a:t>C. 25 degrees</a:t>
            </a:r>
            <a:endParaRPr lang="en-US" dirty="0"/>
          </a:p>
          <a:p>
            <a:r>
              <a:rPr lang="en-US" i="1" dirty="0"/>
              <a:t>D. 30 degrees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42</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pic>
        <p:nvPicPr>
          <p:cNvPr id="6" name="Picture 5" descr="2012-2016 Extra Class Diagrams.pdf - Adobe Reader"/>
          <p:cNvPicPr>
            <a:picLocks noChangeAspect="1"/>
          </p:cNvPicPr>
          <p:nvPr/>
        </p:nvPicPr>
        <p:blipFill rotWithShape="1">
          <a:blip r:embed="rId2">
            <a:extLst>
              <a:ext uri="{28A0092B-C50C-407E-A947-70E740481C1C}">
                <a14:useLocalDpi xmlns:a14="http://schemas.microsoft.com/office/drawing/2010/main" val="0"/>
              </a:ext>
            </a:extLst>
          </a:blip>
          <a:srcRect l="52549" t="20265" r="8824" b="31599"/>
          <a:stretch/>
        </p:blipFill>
        <p:spPr>
          <a:xfrm>
            <a:off x="4805082" y="2514600"/>
            <a:ext cx="3532094" cy="3083859"/>
          </a:xfrm>
          <a:prstGeom prst="rect">
            <a:avLst/>
          </a:prstGeom>
        </p:spPr>
      </p:pic>
    </p:spTree>
    <p:extLst>
      <p:ext uri="{BB962C8B-B14F-4D97-AF65-F5344CB8AC3E}">
        <p14:creationId xmlns:p14="http://schemas.microsoft.com/office/powerpoint/2010/main" val="23693513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E9B02    In </a:t>
            </a:r>
            <a:r>
              <a:rPr lang="en-US" dirty="0">
                <a:latin typeface="Arial Black" panose="020B0A04020102020204" pitchFamily="34" charset="0"/>
              </a:rPr>
              <a:t>the antenna radiation pattern shown in Figure E9-1, what is the front-to-back ratio?</a:t>
            </a:r>
          </a:p>
        </p:txBody>
      </p:sp>
      <p:sp>
        <p:nvSpPr>
          <p:cNvPr id="3" name="Subtitle 2"/>
          <p:cNvSpPr>
            <a:spLocks noGrp="1"/>
          </p:cNvSpPr>
          <p:nvPr>
            <p:ph type="subTitle" idx="1"/>
          </p:nvPr>
        </p:nvSpPr>
        <p:spPr/>
        <p:txBody>
          <a:bodyPr/>
          <a:lstStyle/>
          <a:p>
            <a:r>
              <a:rPr lang="en-US" i="1" dirty="0"/>
              <a:t>A. 36 dB</a:t>
            </a:r>
            <a:endParaRPr lang="en-US" dirty="0"/>
          </a:p>
          <a:p>
            <a:r>
              <a:rPr lang="en-US" i="1" dirty="0"/>
              <a:t>B. 18 dB</a:t>
            </a:r>
            <a:endParaRPr lang="en-US" dirty="0"/>
          </a:p>
          <a:p>
            <a:r>
              <a:rPr lang="en-US" i="1" dirty="0"/>
              <a:t>C. 24 dB</a:t>
            </a:r>
            <a:endParaRPr lang="en-US" dirty="0"/>
          </a:p>
          <a:p>
            <a:r>
              <a:rPr lang="en-US" i="1" dirty="0"/>
              <a:t>D. 14 dB</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43</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pic>
        <p:nvPicPr>
          <p:cNvPr id="6" name="Picture 5" descr="2012-2016 Extra Class Diagrams.pdf - Adobe Reader"/>
          <p:cNvPicPr>
            <a:picLocks noChangeAspect="1"/>
          </p:cNvPicPr>
          <p:nvPr/>
        </p:nvPicPr>
        <p:blipFill rotWithShape="1">
          <a:blip r:embed="rId2">
            <a:extLst>
              <a:ext uri="{28A0092B-C50C-407E-A947-70E740481C1C}">
                <a14:useLocalDpi xmlns:a14="http://schemas.microsoft.com/office/drawing/2010/main" val="0"/>
              </a:ext>
            </a:extLst>
          </a:blip>
          <a:srcRect l="52549" t="20265" r="8824" b="31599"/>
          <a:stretch/>
        </p:blipFill>
        <p:spPr>
          <a:xfrm>
            <a:off x="4805082" y="2514600"/>
            <a:ext cx="3532094" cy="3083859"/>
          </a:xfrm>
          <a:prstGeom prst="rect">
            <a:avLst/>
          </a:prstGeom>
        </p:spPr>
      </p:pic>
    </p:spTree>
    <p:extLst>
      <p:ext uri="{BB962C8B-B14F-4D97-AF65-F5344CB8AC3E}">
        <p14:creationId xmlns:p14="http://schemas.microsoft.com/office/powerpoint/2010/main" val="34141423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E9B02    In the antenna radiation pattern shown in Figure E9-1, what is the front-to-back ratio?</a:t>
            </a:r>
            <a:endParaRPr lang="en-US" dirty="0"/>
          </a:p>
        </p:txBody>
      </p:sp>
      <p:sp>
        <p:nvSpPr>
          <p:cNvPr id="3" name="Subtitle 2"/>
          <p:cNvSpPr>
            <a:spLocks noGrp="1"/>
          </p:cNvSpPr>
          <p:nvPr>
            <p:ph type="subTitle" idx="1"/>
          </p:nvPr>
        </p:nvSpPr>
        <p:spPr/>
        <p:txBody>
          <a:bodyPr/>
          <a:lstStyle/>
          <a:p>
            <a:r>
              <a:rPr lang="en-US" i="1" dirty="0"/>
              <a:t>A. 36 dB</a:t>
            </a:r>
            <a:endParaRPr lang="en-US" dirty="0"/>
          </a:p>
          <a:p>
            <a:r>
              <a:rPr lang="en-US" sz="2800" b="1" i="1" dirty="0">
                <a:solidFill>
                  <a:srgbClr val="FFC000"/>
                </a:solidFill>
              </a:rPr>
              <a:t>B. 18 dB</a:t>
            </a:r>
            <a:endParaRPr lang="en-US" sz="2800" b="1" dirty="0">
              <a:solidFill>
                <a:srgbClr val="FFC000"/>
              </a:solidFill>
            </a:endParaRPr>
          </a:p>
          <a:p>
            <a:r>
              <a:rPr lang="en-US" i="1" dirty="0"/>
              <a:t>C. 24 dB</a:t>
            </a:r>
            <a:endParaRPr lang="en-US" dirty="0"/>
          </a:p>
          <a:p>
            <a:r>
              <a:rPr lang="en-US" i="1" dirty="0"/>
              <a:t>D. 14 dB</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44</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pic>
        <p:nvPicPr>
          <p:cNvPr id="6" name="Picture 5" descr="2012-2016 Extra Class Diagrams.pdf - Adobe Reader"/>
          <p:cNvPicPr>
            <a:picLocks noChangeAspect="1"/>
          </p:cNvPicPr>
          <p:nvPr/>
        </p:nvPicPr>
        <p:blipFill rotWithShape="1">
          <a:blip r:embed="rId2">
            <a:extLst>
              <a:ext uri="{28A0092B-C50C-407E-A947-70E740481C1C}">
                <a14:useLocalDpi xmlns:a14="http://schemas.microsoft.com/office/drawing/2010/main" val="0"/>
              </a:ext>
            </a:extLst>
          </a:blip>
          <a:srcRect l="52549" t="20265" r="8824" b="31599"/>
          <a:stretch/>
        </p:blipFill>
        <p:spPr>
          <a:xfrm>
            <a:off x="4805082" y="2514600"/>
            <a:ext cx="3532094" cy="3083859"/>
          </a:xfrm>
          <a:prstGeom prst="rect">
            <a:avLst/>
          </a:prstGeom>
        </p:spPr>
      </p:pic>
    </p:spTree>
    <p:extLst>
      <p:ext uri="{BB962C8B-B14F-4D97-AF65-F5344CB8AC3E}">
        <p14:creationId xmlns:p14="http://schemas.microsoft.com/office/powerpoint/2010/main" val="27603471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E9B03    In </a:t>
            </a:r>
            <a:r>
              <a:rPr lang="en-US" dirty="0">
                <a:latin typeface="Arial Black" panose="020B0A04020102020204" pitchFamily="34" charset="0"/>
              </a:rPr>
              <a:t>the antenna radiation pattern shown in Figure E9-1, what is the front-to-side ratio?</a:t>
            </a:r>
          </a:p>
        </p:txBody>
      </p:sp>
      <p:sp>
        <p:nvSpPr>
          <p:cNvPr id="3" name="Subtitle 2"/>
          <p:cNvSpPr>
            <a:spLocks noGrp="1"/>
          </p:cNvSpPr>
          <p:nvPr>
            <p:ph type="subTitle" idx="1"/>
          </p:nvPr>
        </p:nvSpPr>
        <p:spPr/>
        <p:txBody>
          <a:bodyPr/>
          <a:lstStyle/>
          <a:p>
            <a:r>
              <a:rPr lang="en-US" i="1" dirty="0"/>
              <a:t>A. 12 dB</a:t>
            </a:r>
            <a:endParaRPr lang="en-US" dirty="0"/>
          </a:p>
          <a:p>
            <a:r>
              <a:rPr lang="en-US" i="1" dirty="0"/>
              <a:t>B. 14 dB</a:t>
            </a:r>
            <a:endParaRPr lang="en-US" dirty="0"/>
          </a:p>
          <a:p>
            <a:r>
              <a:rPr lang="en-US" i="1" dirty="0"/>
              <a:t>C. 18 dB</a:t>
            </a:r>
            <a:endParaRPr lang="en-US" dirty="0"/>
          </a:p>
          <a:p>
            <a:r>
              <a:rPr lang="en-US" i="1" dirty="0"/>
              <a:t>D. 24 dB</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45</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pic>
        <p:nvPicPr>
          <p:cNvPr id="6" name="Picture 5" descr="2012-2016 Extra Class Diagrams.pdf - Adobe Reader"/>
          <p:cNvPicPr>
            <a:picLocks noChangeAspect="1"/>
          </p:cNvPicPr>
          <p:nvPr/>
        </p:nvPicPr>
        <p:blipFill rotWithShape="1">
          <a:blip r:embed="rId2">
            <a:extLst>
              <a:ext uri="{28A0092B-C50C-407E-A947-70E740481C1C}">
                <a14:useLocalDpi xmlns:a14="http://schemas.microsoft.com/office/drawing/2010/main" val="0"/>
              </a:ext>
            </a:extLst>
          </a:blip>
          <a:srcRect l="52549" t="20265" r="8824" b="31599"/>
          <a:stretch/>
        </p:blipFill>
        <p:spPr>
          <a:xfrm>
            <a:off x="4805082" y="2514600"/>
            <a:ext cx="3532094" cy="3083859"/>
          </a:xfrm>
          <a:prstGeom prst="rect">
            <a:avLst/>
          </a:prstGeom>
        </p:spPr>
      </p:pic>
    </p:spTree>
    <p:extLst>
      <p:ext uri="{BB962C8B-B14F-4D97-AF65-F5344CB8AC3E}">
        <p14:creationId xmlns:p14="http://schemas.microsoft.com/office/powerpoint/2010/main" val="39310756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E9B03    In the antenna radiation pattern shown in Figure E9-1, what is the front-to-side ratio?</a:t>
            </a:r>
            <a:endParaRPr lang="en-US" dirty="0"/>
          </a:p>
        </p:txBody>
      </p:sp>
      <p:sp>
        <p:nvSpPr>
          <p:cNvPr id="3" name="Subtitle 2"/>
          <p:cNvSpPr>
            <a:spLocks noGrp="1"/>
          </p:cNvSpPr>
          <p:nvPr>
            <p:ph type="subTitle" idx="1"/>
          </p:nvPr>
        </p:nvSpPr>
        <p:spPr/>
        <p:txBody>
          <a:bodyPr/>
          <a:lstStyle/>
          <a:p>
            <a:r>
              <a:rPr lang="en-US" i="1" dirty="0"/>
              <a:t>A. 12 dB</a:t>
            </a:r>
            <a:endParaRPr lang="en-US" dirty="0"/>
          </a:p>
          <a:p>
            <a:r>
              <a:rPr lang="en-US" sz="2800" b="1" i="1" dirty="0">
                <a:solidFill>
                  <a:srgbClr val="FFC000"/>
                </a:solidFill>
              </a:rPr>
              <a:t>B. 14 dB</a:t>
            </a:r>
            <a:endParaRPr lang="en-US" sz="2800" b="1" dirty="0">
              <a:solidFill>
                <a:srgbClr val="FFC000"/>
              </a:solidFill>
            </a:endParaRPr>
          </a:p>
          <a:p>
            <a:r>
              <a:rPr lang="en-US" i="1" dirty="0"/>
              <a:t>C. 18 dB</a:t>
            </a:r>
            <a:endParaRPr lang="en-US" dirty="0"/>
          </a:p>
          <a:p>
            <a:r>
              <a:rPr lang="en-US" i="1" dirty="0"/>
              <a:t>D. 24 dB</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46</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pic>
        <p:nvPicPr>
          <p:cNvPr id="6" name="Picture 5" descr="2012-2016 Extra Class Diagrams.pdf - Adobe Reader"/>
          <p:cNvPicPr>
            <a:picLocks noChangeAspect="1"/>
          </p:cNvPicPr>
          <p:nvPr/>
        </p:nvPicPr>
        <p:blipFill rotWithShape="1">
          <a:blip r:embed="rId2">
            <a:extLst>
              <a:ext uri="{28A0092B-C50C-407E-A947-70E740481C1C}">
                <a14:useLocalDpi xmlns:a14="http://schemas.microsoft.com/office/drawing/2010/main" val="0"/>
              </a:ext>
            </a:extLst>
          </a:blip>
          <a:srcRect l="52549" t="20265" r="8824" b="31599"/>
          <a:stretch/>
        </p:blipFill>
        <p:spPr>
          <a:xfrm>
            <a:off x="4805082" y="2514600"/>
            <a:ext cx="3532094" cy="3083859"/>
          </a:xfrm>
          <a:prstGeom prst="rect">
            <a:avLst/>
          </a:prstGeom>
        </p:spPr>
      </p:pic>
    </p:spTree>
    <p:extLst>
      <p:ext uri="{BB962C8B-B14F-4D97-AF65-F5344CB8AC3E}">
        <p14:creationId xmlns:p14="http://schemas.microsoft.com/office/powerpoint/2010/main" val="32818542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E9B04    What </a:t>
            </a:r>
            <a:r>
              <a:rPr lang="en-US" dirty="0">
                <a:latin typeface="Arial Black" panose="020B0A04020102020204" pitchFamily="34" charset="0"/>
              </a:rPr>
              <a:t>may occur when a directional antenna is operated at different frequencies within the band for which it was designed?</a:t>
            </a:r>
          </a:p>
        </p:txBody>
      </p:sp>
      <p:sp>
        <p:nvSpPr>
          <p:cNvPr id="3" name="Subtitle 2"/>
          <p:cNvSpPr>
            <a:spLocks noGrp="1"/>
          </p:cNvSpPr>
          <p:nvPr>
            <p:ph type="subTitle" idx="1"/>
          </p:nvPr>
        </p:nvSpPr>
        <p:spPr>
          <a:xfrm>
            <a:off x="609600" y="2133600"/>
            <a:ext cx="8001000" cy="4038600"/>
          </a:xfrm>
        </p:spPr>
        <p:txBody>
          <a:bodyPr/>
          <a:lstStyle/>
          <a:p>
            <a:endParaRPr lang="en-US" i="1" dirty="0" smtClean="0"/>
          </a:p>
          <a:p>
            <a:r>
              <a:rPr lang="en-US" i="1" dirty="0" smtClean="0"/>
              <a:t>A</a:t>
            </a:r>
            <a:r>
              <a:rPr lang="en-US" i="1" dirty="0"/>
              <a:t>. Feed point impedance may become negative</a:t>
            </a:r>
            <a:endParaRPr lang="en-US" dirty="0"/>
          </a:p>
          <a:p>
            <a:r>
              <a:rPr lang="en-US" i="1" dirty="0"/>
              <a:t>B. The E-field and H-field patterns may reverse</a:t>
            </a:r>
            <a:endParaRPr lang="en-US" dirty="0"/>
          </a:p>
          <a:p>
            <a:r>
              <a:rPr lang="en-US" i="1" dirty="0"/>
              <a:t>C. Element spacing limits could be exceeded</a:t>
            </a:r>
            <a:endParaRPr lang="en-US" dirty="0"/>
          </a:p>
          <a:p>
            <a:r>
              <a:rPr lang="en-US" i="1" dirty="0"/>
              <a:t>D. The gain may change depending on frequency</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47</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41904464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E9B04    What may occur when a directional antenna is operated at different frequencies within the band for which it was designed?</a:t>
            </a:r>
            <a:endParaRPr lang="en-US" dirty="0"/>
          </a:p>
        </p:txBody>
      </p:sp>
      <p:sp>
        <p:nvSpPr>
          <p:cNvPr id="3" name="Subtitle 2"/>
          <p:cNvSpPr>
            <a:spLocks noGrp="1"/>
          </p:cNvSpPr>
          <p:nvPr>
            <p:ph type="subTitle" idx="1"/>
          </p:nvPr>
        </p:nvSpPr>
        <p:spPr>
          <a:xfrm>
            <a:off x="609600" y="2133600"/>
            <a:ext cx="8001000" cy="4038600"/>
          </a:xfrm>
        </p:spPr>
        <p:txBody>
          <a:bodyPr/>
          <a:lstStyle/>
          <a:p>
            <a:endParaRPr lang="en-US" i="1" dirty="0" smtClean="0"/>
          </a:p>
          <a:p>
            <a:r>
              <a:rPr lang="en-US" i="1" dirty="0" smtClean="0"/>
              <a:t>A</a:t>
            </a:r>
            <a:r>
              <a:rPr lang="en-US" i="1" dirty="0"/>
              <a:t>. Feed point impedance may become negative</a:t>
            </a:r>
            <a:endParaRPr lang="en-US" dirty="0"/>
          </a:p>
          <a:p>
            <a:r>
              <a:rPr lang="en-US" i="1" dirty="0"/>
              <a:t>B. The E-field and H-field patterns may reverse</a:t>
            </a:r>
            <a:endParaRPr lang="en-US" dirty="0"/>
          </a:p>
          <a:p>
            <a:r>
              <a:rPr lang="en-US" i="1" dirty="0"/>
              <a:t>C. Element spacing limits could be exceeded</a:t>
            </a:r>
            <a:endParaRPr lang="en-US" dirty="0"/>
          </a:p>
          <a:p>
            <a:r>
              <a:rPr lang="en-US" sz="2800" b="1" i="1" dirty="0">
                <a:solidFill>
                  <a:srgbClr val="FFC000"/>
                </a:solidFill>
              </a:rPr>
              <a:t>D. The gain may change depending on frequency</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48</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1512896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E9B05    What </a:t>
            </a:r>
            <a:r>
              <a:rPr lang="en-US" dirty="0">
                <a:latin typeface="Arial Black" panose="020B0A04020102020204" pitchFamily="34" charset="0"/>
              </a:rPr>
              <a:t>usually occurs if a Yagi antenna is designed solely for maximum forward gain?</a:t>
            </a:r>
          </a:p>
        </p:txBody>
      </p:sp>
      <p:sp>
        <p:nvSpPr>
          <p:cNvPr id="3" name="Subtitle 2"/>
          <p:cNvSpPr>
            <a:spLocks noGrp="1"/>
          </p:cNvSpPr>
          <p:nvPr>
            <p:ph type="subTitle" idx="1"/>
          </p:nvPr>
        </p:nvSpPr>
        <p:spPr>
          <a:xfrm>
            <a:off x="1371600" y="2514600"/>
            <a:ext cx="7239000" cy="3657600"/>
          </a:xfrm>
        </p:spPr>
        <p:txBody>
          <a:bodyPr/>
          <a:lstStyle/>
          <a:p>
            <a:r>
              <a:rPr lang="en-US" i="1" dirty="0"/>
              <a:t>A. The front-to-back ratio increases</a:t>
            </a:r>
            <a:endParaRPr lang="en-US" dirty="0"/>
          </a:p>
          <a:p>
            <a:r>
              <a:rPr lang="en-US" i="1" dirty="0"/>
              <a:t>B. The front-to-back ratio decreases</a:t>
            </a:r>
            <a:endParaRPr lang="en-US" dirty="0"/>
          </a:p>
          <a:p>
            <a:r>
              <a:rPr lang="en-US" i="1" dirty="0"/>
              <a:t>C. The frequency response is widened over the whole frequency band</a:t>
            </a:r>
            <a:endParaRPr lang="en-US" dirty="0"/>
          </a:p>
          <a:p>
            <a:r>
              <a:rPr lang="en-US" i="1" dirty="0"/>
              <a:t>D. The SWR is reduced</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49</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131647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t>
            </a:r>
            <a:br>
              <a:rPr lang="en-US" dirty="0" smtClean="0">
                <a:latin typeface="Arial Black" panose="020B0A04020102020204" pitchFamily="34" charset="0"/>
              </a:rPr>
            </a:br>
            <a:r>
              <a:rPr lang="en-US" dirty="0" smtClean="0">
                <a:latin typeface="Arial Black" panose="020B0A04020102020204" pitchFamily="34" charset="0"/>
              </a:rPr>
              <a:t>E9A02    What antenna has no gain in any direction?</a:t>
            </a: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i="1" dirty="0"/>
              <a:t>A. Quarter-wave vertical</a:t>
            </a:r>
            <a:endParaRPr lang="en-US" dirty="0"/>
          </a:p>
          <a:p>
            <a:r>
              <a:rPr lang="en-US" i="1" dirty="0"/>
              <a:t>B. Yagi</a:t>
            </a:r>
            <a:endParaRPr lang="en-US" dirty="0"/>
          </a:p>
          <a:p>
            <a:r>
              <a:rPr lang="en-US" i="1" dirty="0"/>
              <a:t>C. Half-wave dipole</a:t>
            </a:r>
            <a:endParaRPr lang="en-US" dirty="0"/>
          </a:p>
          <a:p>
            <a:r>
              <a:rPr lang="en-US" i="1" dirty="0"/>
              <a:t>D. Isotropic antenna</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7559545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E9B05    What usually occurs if a Yagi antenna is designed solely for maximum forward gain?</a:t>
            </a:r>
            <a:endParaRPr lang="en-US" dirty="0"/>
          </a:p>
        </p:txBody>
      </p:sp>
      <p:sp>
        <p:nvSpPr>
          <p:cNvPr id="3" name="Subtitle 2"/>
          <p:cNvSpPr>
            <a:spLocks noGrp="1"/>
          </p:cNvSpPr>
          <p:nvPr>
            <p:ph type="subTitle" idx="1"/>
          </p:nvPr>
        </p:nvSpPr>
        <p:spPr>
          <a:xfrm>
            <a:off x="1371600" y="2514600"/>
            <a:ext cx="7162800" cy="3657600"/>
          </a:xfrm>
        </p:spPr>
        <p:txBody>
          <a:bodyPr/>
          <a:lstStyle/>
          <a:p>
            <a:r>
              <a:rPr lang="en-US" i="1" dirty="0"/>
              <a:t>A. The front-to-back ratio increases</a:t>
            </a:r>
            <a:endParaRPr lang="en-US" dirty="0"/>
          </a:p>
          <a:p>
            <a:r>
              <a:rPr lang="en-US" sz="2800" b="1" i="1" dirty="0">
                <a:solidFill>
                  <a:srgbClr val="FFC000"/>
                </a:solidFill>
              </a:rPr>
              <a:t>B. The front-to-back ratio decreases</a:t>
            </a:r>
            <a:endParaRPr lang="en-US" sz="2800" b="1" dirty="0">
              <a:solidFill>
                <a:srgbClr val="FFC000"/>
              </a:solidFill>
            </a:endParaRPr>
          </a:p>
          <a:p>
            <a:r>
              <a:rPr lang="en-US" i="1" dirty="0"/>
              <a:t>C. The frequency response is widened over the whole frequency band</a:t>
            </a:r>
            <a:endParaRPr lang="en-US" dirty="0"/>
          </a:p>
          <a:p>
            <a:r>
              <a:rPr lang="en-US" i="1" dirty="0"/>
              <a:t>D. The SWR is reduced</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50</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8211"/>
          <a:stretch/>
        </p:blipFill>
        <p:spPr bwMode="auto">
          <a:xfrm>
            <a:off x="457200" y="4812679"/>
            <a:ext cx="3056965" cy="1271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353"/>
          <a:stretch/>
        </p:blipFill>
        <p:spPr bwMode="auto">
          <a:xfrm>
            <a:off x="5486400" y="4838698"/>
            <a:ext cx="3119718" cy="1271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95002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t>
            </a:r>
            <a:br>
              <a:rPr lang="en-US" dirty="0" smtClean="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E9B06    If the boom of a Yagi antenna is lengthened and the elements are properly retuned, what usually occurs?</a:t>
            </a: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i="1" dirty="0"/>
              <a:t>A. The gain increases</a:t>
            </a:r>
            <a:endParaRPr lang="en-US" dirty="0"/>
          </a:p>
          <a:p>
            <a:r>
              <a:rPr lang="en-US" i="1" dirty="0"/>
              <a:t>B. The SWR decreases</a:t>
            </a:r>
            <a:endParaRPr lang="en-US" dirty="0"/>
          </a:p>
          <a:p>
            <a:r>
              <a:rPr lang="en-US" i="1" dirty="0"/>
              <a:t>C. The front-to-back ratio increases</a:t>
            </a:r>
            <a:endParaRPr lang="en-US" dirty="0"/>
          </a:p>
          <a:p>
            <a:r>
              <a:rPr lang="en-US" i="1" dirty="0"/>
              <a:t>D. The gain bandwidth decreases rapidly</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51</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9898861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E9B06    If the boom of a Yagi antenna is lengthened and the elements are properly retuned, what usually occurs?</a:t>
            </a:r>
            <a:endParaRPr lang="en-US" dirty="0"/>
          </a:p>
        </p:txBody>
      </p:sp>
      <p:sp>
        <p:nvSpPr>
          <p:cNvPr id="3" name="Subtitle 2"/>
          <p:cNvSpPr>
            <a:spLocks noGrp="1"/>
          </p:cNvSpPr>
          <p:nvPr>
            <p:ph type="subTitle" idx="1"/>
          </p:nvPr>
        </p:nvSpPr>
        <p:spPr/>
        <p:txBody>
          <a:bodyPr/>
          <a:lstStyle/>
          <a:p>
            <a:r>
              <a:rPr lang="en-US" sz="2800" b="1" i="1" dirty="0">
                <a:solidFill>
                  <a:srgbClr val="FFC000"/>
                </a:solidFill>
              </a:rPr>
              <a:t>A. The gain increases</a:t>
            </a:r>
            <a:endParaRPr lang="en-US" sz="2800" b="1" dirty="0">
              <a:solidFill>
                <a:srgbClr val="FFC000"/>
              </a:solidFill>
            </a:endParaRPr>
          </a:p>
          <a:p>
            <a:r>
              <a:rPr lang="en-US" i="1" dirty="0"/>
              <a:t>B. The SWR decreases</a:t>
            </a:r>
            <a:endParaRPr lang="en-US" dirty="0"/>
          </a:p>
          <a:p>
            <a:r>
              <a:rPr lang="en-US" i="1" dirty="0"/>
              <a:t>C. The front-to-back ratio increases</a:t>
            </a:r>
            <a:endParaRPr lang="en-US" dirty="0"/>
          </a:p>
          <a:p>
            <a:r>
              <a:rPr lang="en-US" i="1" dirty="0"/>
              <a:t>D. The gain bandwidth decreases rapidly</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52</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9065039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763000" cy="20574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E9B07    How </a:t>
            </a:r>
            <a:r>
              <a:rPr lang="en-US" dirty="0">
                <a:latin typeface="Arial Black" panose="020B0A04020102020204" pitchFamily="34" charset="0"/>
              </a:rPr>
              <a:t>does the total amount of radiation emitted by a directional gain antenna compare with the total amount of radiation emitted from an isotropic antenna, assuming each is driven by the same amount of power?</a:t>
            </a:r>
          </a:p>
        </p:txBody>
      </p:sp>
      <p:sp>
        <p:nvSpPr>
          <p:cNvPr id="3" name="Subtitle 2"/>
          <p:cNvSpPr>
            <a:spLocks noGrp="1"/>
          </p:cNvSpPr>
          <p:nvPr>
            <p:ph type="subTitle" idx="1"/>
          </p:nvPr>
        </p:nvSpPr>
        <p:spPr>
          <a:xfrm>
            <a:off x="762000" y="2514600"/>
            <a:ext cx="7772400" cy="4343400"/>
          </a:xfrm>
        </p:spPr>
        <p:txBody>
          <a:bodyPr>
            <a:normAutofit/>
          </a:bodyPr>
          <a:lstStyle/>
          <a:p>
            <a:endParaRPr lang="en-US" i="1" dirty="0" smtClean="0"/>
          </a:p>
          <a:p>
            <a:r>
              <a:rPr lang="en-US" i="1" dirty="0" smtClean="0"/>
              <a:t>A</a:t>
            </a:r>
            <a:r>
              <a:rPr lang="en-US" i="1" dirty="0"/>
              <a:t>. The total amount of radiation from the directional antenna is increased by the gain of the antenna</a:t>
            </a:r>
            <a:endParaRPr lang="en-US" dirty="0"/>
          </a:p>
          <a:p>
            <a:r>
              <a:rPr lang="en-US" i="1" dirty="0"/>
              <a:t>B. The total amount of radiation from the directional antenna is stronger by its </a:t>
            </a:r>
            <a:r>
              <a:rPr lang="en-US" i="1" dirty="0" smtClean="0"/>
              <a:t>front-to-back </a:t>
            </a:r>
            <a:r>
              <a:rPr lang="en-US" i="1" dirty="0"/>
              <a:t>ratio</a:t>
            </a:r>
            <a:endParaRPr lang="en-US" dirty="0"/>
          </a:p>
          <a:p>
            <a:r>
              <a:rPr lang="en-US" i="1" dirty="0"/>
              <a:t>C. They are the same</a:t>
            </a:r>
            <a:endParaRPr lang="en-US" dirty="0"/>
          </a:p>
          <a:p>
            <a:r>
              <a:rPr lang="en-US" i="1" dirty="0"/>
              <a:t>D. The radiation from the isotropic antenna is 2.15 dB stronger than that from the directional antenna </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53</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8005498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763000" cy="20574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E9B07    How </a:t>
            </a:r>
            <a:r>
              <a:rPr lang="en-US" dirty="0">
                <a:latin typeface="Arial Black" panose="020B0A04020102020204" pitchFamily="34" charset="0"/>
              </a:rPr>
              <a:t>does the total amount of radiation emitted by a directional gain antenna compare with the total amount of radiation emitted from an isotropic antenna, assuming each is driven by the same amount of power?</a:t>
            </a:r>
          </a:p>
        </p:txBody>
      </p:sp>
      <p:sp>
        <p:nvSpPr>
          <p:cNvPr id="3" name="Subtitle 2"/>
          <p:cNvSpPr>
            <a:spLocks noGrp="1"/>
          </p:cNvSpPr>
          <p:nvPr>
            <p:ph type="subTitle" idx="1"/>
          </p:nvPr>
        </p:nvSpPr>
        <p:spPr>
          <a:xfrm>
            <a:off x="762000" y="2514600"/>
            <a:ext cx="7772400" cy="4343400"/>
          </a:xfrm>
        </p:spPr>
        <p:txBody>
          <a:bodyPr>
            <a:normAutofit/>
          </a:bodyPr>
          <a:lstStyle/>
          <a:p>
            <a:endParaRPr lang="en-US" i="1" dirty="0" smtClean="0"/>
          </a:p>
          <a:p>
            <a:r>
              <a:rPr lang="en-US" i="1" dirty="0" smtClean="0"/>
              <a:t>A</a:t>
            </a:r>
            <a:r>
              <a:rPr lang="en-US" i="1" dirty="0"/>
              <a:t>. The total amount of radiation from the directional antenna is increased by the gain of the antenna</a:t>
            </a:r>
            <a:endParaRPr lang="en-US" dirty="0"/>
          </a:p>
          <a:p>
            <a:r>
              <a:rPr lang="en-US" i="1" dirty="0"/>
              <a:t>B. The total amount of radiation from the directional antenna is stronger by its </a:t>
            </a:r>
            <a:r>
              <a:rPr lang="en-US" i="1" dirty="0" smtClean="0"/>
              <a:t>front-to-back </a:t>
            </a:r>
            <a:r>
              <a:rPr lang="en-US" i="1" dirty="0"/>
              <a:t>ratio</a:t>
            </a:r>
            <a:endParaRPr lang="en-US" sz="2800" b="1" dirty="0">
              <a:solidFill>
                <a:srgbClr val="FFC000"/>
              </a:solidFill>
            </a:endParaRPr>
          </a:p>
          <a:p>
            <a:r>
              <a:rPr lang="en-US" sz="2800" b="1" i="1" dirty="0">
                <a:solidFill>
                  <a:srgbClr val="FFC000"/>
                </a:solidFill>
              </a:rPr>
              <a:t>C. They are the same</a:t>
            </a:r>
            <a:endParaRPr lang="en-US" sz="2800" b="1" dirty="0">
              <a:solidFill>
                <a:srgbClr val="FFC000"/>
              </a:solidFill>
            </a:endParaRPr>
          </a:p>
          <a:p>
            <a:r>
              <a:rPr lang="en-US" i="1" dirty="0"/>
              <a:t>D. The radiation from the isotropic antenna is 2.15 dB stronger than that from the directional antenna </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54</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6951641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E9B08    How can the approximate beam-width in a given plane of a directional antenna be determined?</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55</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00200"/>
            <a:ext cx="6335659" cy="4614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95302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E9B08    How </a:t>
            </a:r>
            <a:r>
              <a:rPr lang="en-US" dirty="0">
                <a:latin typeface="Arial Black" panose="020B0A04020102020204" pitchFamily="34" charset="0"/>
              </a:rPr>
              <a:t>can the approximate </a:t>
            </a:r>
            <a:r>
              <a:rPr lang="en-US" dirty="0" smtClean="0">
                <a:latin typeface="Arial Black" panose="020B0A04020102020204" pitchFamily="34" charset="0"/>
              </a:rPr>
              <a:t>beam-width </a:t>
            </a:r>
            <a:r>
              <a:rPr lang="en-US" dirty="0">
                <a:latin typeface="Arial Black" panose="020B0A04020102020204" pitchFamily="34" charset="0"/>
              </a:rPr>
              <a:t>in a given plane of a directional antenna be determined?</a:t>
            </a:r>
          </a:p>
        </p:txBody>
      </p:sp>
      <p:sp>
        <p:nvSpPr>
          <p:cNvPr id="3" name="Subtitle 2"/>
          <p:cNvSpPr>
            <a:spLocks noGrp="1"/>
          </p:cNvSpPr>
          <p:nvPr>
            <p:ph type="subTitle" idx="1"/>
          </p:nvPr>
        </p:nvSpPr>
        <p:spPr>
          <a:xfrm>
            <a:off x="609600" y="1752600"/>
            <a:ext cx="7924800" cy="4419600"/>
          </a:xfrm>
        </p:spPr>
        <p:txBody>
          <a:bodyPr>
            <a:normAutofit lnSpcReduction="10000"/>
          </a:bodyPr>
          <a:lstStyle/>
          <a:p>
            <a:r>
              <a:rPr lang="en-US" i="1" dirty="0"/>
              <a:t>A. Note the two points where the signal strength of the antenna is 3 dB less than maximum and compute the angular difference</a:t>
            </a:r>
            <a:endParaRPr lang="en-US" dirty="0"/>
          </a:p>
          <a:p>
            <a:r>
              <a:rPr lang="en-US" i="1" dirty="0"/>
              <a:t>B. Measure the ratio of the signal strengths of the radiated power lobes from the front and rear of the antenna</a:t>
            </a:r>
            <a:endParaRPr lang="en-US" dirty="0"/>
          </a:p>
          <a:p>
            <a:r>
              <a:rPr lang="en-US" i="1" dirty="0"/>
              <a:t>C. Draw two imaginary lines through the ends of the elements and measure the angle between the lines</a:t>
            </a:r>
            <a:endParaRPr lang="en-US" dirty="0"/>
          </a:p>
          <a:p>
            <a:r>
              <a:rPr lang="en-US" i="1" dirty="0"/>
              <a:t>D. Measure the ratio of the signal strengths of the radiated power lobes from the front and side of the antenna</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56</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3015239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E9B08    How can the approximate beam-width in a given plane of a directional antenna be determined?</a:t>
            </a:r>
            <a:endParaRPr lang="en-US" dirty="0"/>
          </a:p>
        </p:txBody>
      </p:sp>
      <p:sp>
        <p:nvSpPr>
          <p:cNvPr id="3" name="Subtitle 2"/>
          <p:cNvSpPr>
            <a:spLocks noGrp="1"/>
          </p:cNvSpPr>
          <p:nvPr>
            <p:ph type="subTitle" idx="1"/>
          </p:nvPr>
        </p:nvSpPr>
        <p:spPr>
          <a:xfrm>
            <a:off x="609600" y="1752600"/>
            <a:ext cx="7924800" cy="4419600"/>
          </a:xfrm>
        </p:spPr>
        <p:txBody>
          <a:bodyPr>
            <a:normAutofit fontScale="92500"/>
          </a:bodyPr>
          <a:lstStyle/>
          <a:p>
            <a:r>
              <a:rPr lang="en-US" sz="2800" b="1" i="1" dirty="0">
                <a:solidFill>
                  <a:srgbClr val="FFC000"/>
                </a:solidFill>
              </a:rPr>
              <a:t>A. Note the two points where the signal strength of the antenna is 3 dB less than maximum and compute the angular difference</a:t>
            </a:r>
            <a:endParaRPr lang="en-US" sz="2800" b="1" dirty="0">
              <a:solidFill>
                <a:srgbClr val="FFC000"/>
              </a:solidFill>
            </a:endParaRPr>
          </a:p>
          <a:p>
            <a:r>
              <a:rPr lang="en-US" i="1" dirty="0"/>
              <a:t>B. Measure the ratio of the signal strengths of the radiated power lobes from the front and rear of the antenna</a:t>
            </a:r>
            <a:endParaRPr lang="en-US" dirty="0"/>
          </a:p>
          <a:p>
            <a:r>
              <a:rPr lang="en-US" i="1" dirty="0"/>
              <a:t>C. Draw two imaginary lines through the ends of the elements and measure the angle between the lines</a:t>
            </a:r>
            <a:endParaRPr lang="en-US" dirty="0"/>
          </a:p>
          <a:p>
            <a:r>
              <a:rPr lang="en-US" i="1" dirty="0"/>
              <a:t>D. Measure the ratio of the signal strengths of the radiated power lobes from the front and side of the antenna</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57</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8052851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305800" cy="1470025"/>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E9B09    What </a:t>
            </a:r>
            <a:r>
              <a:rPr lang="en-US" dirty="0">
                <a:latin typeface="Arial Black" panose="020B0A04020102020204" pitchFamily="34" charset="0"/>
              </a:rPr>
              <a:t>type of computer program technique is commonly used for modeling antennas?</a:t>
            </a:r>
          </a:p>
        </p:txBody>
      </p:sp>
      <p:sp>
        <p:nvSpPr>
          <p:cNvPr id="3" name="Subtitle 2"/>
          <p:cNvSpPr>
            <a:spLocks noGrp="1"/>
          </p:cNvSpPr>
          <p:nvPr>
            <p:ph type="subTitle" idx="1"/>
          </p:nvPr>
        </p:nvSpPr>
        <p:spPr/>
        <p:txBody>
          <a:bodyPr/>
          <a:lstStyle/>
          <a:p>
            <a:r>
              <a:rPr lang="en-US" dirty="0"/>
              <a:t>A</a:t>
            </a:r>
            <a:r>
              <a:rPr lang="en-US" i="1" dirty="0"/>
              <a:t>. Graphical analysis</a:t>
            </a:r>
            <a:endParaRPr lang="en-US" dirty="0"/>
          </a:p>
          <a:p>
            <a:r>
              <a:rPr lang="en-US" i="1" dirty="0"/>
              <a:t>B. Method of Moments</a:t>
            </a:r>
            <a:endParaRPr lang="en-US" dirty="0"/>
          </a:p>
          <a:p>
            <a:r>
              <a:rPr lang="en-US" i="1" dirty="0"/>
              <a:t>C. Mutual impedance analysis</a:t>
            </a:r>
            <a:endParaRPr lang="en-US" dirty="0"/>
          </a:p>
          <a:p>
            <a:r>
              <a:rPr lang="en-US" i="1" dirty="0"/>
              <a:t>D. Calculus differentiation with respect to physical properties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58</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1052676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305800" cy="1470025"/>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E9B09    What type of computer program technique is commonly used for modeling antennas?</a:t>
            </a:r>
            <a:endParaRPr lang="en-US" dirty="0"/>
          </a:p>
        </p:txBody>
      </p:sp>
      <p:sp>
        <p:nvSpPr>
          <p:cNvPr id="3" name="Subtitle 2"/>
          <p:cNvSpPr>
            <a:spLocks noGrp="1"/>
          </p:cNvSpPr>
          <p:nvPr>
            <p:ph type="subTitle" idx="1"/>
          </p:nvPr>
        </p:nvSpPr>
        <p:spPr/>
        <p:txBody>
          <a:bodyPr/>
          <a:lstStyle/>
          <a:p>
            <a:r>
              <a:rPr lang="en-US" dirty="0"/>
              <a:t>A</a:t>
            </a:r>
            <a:r>
              <a:rPr lang="en-US" i="1" dirty="0"/>
              <a:t>. Graphical analysis</a:t>
            </a:r>
            <a:endParaRPr lang="en-US" dirty="0"/>
          </a:p>
          <a:p>
            <a:r>
              <a:rPr lang="en-US" sz="2800" b="1" i="1" dirty="0">
                <a:solidFill>
                  <a:srgbClr val="FFC000"/>
                </a:solidFill>
              </a:rPr>
              <a:t>B. Method of Moments</a:t>
            </a:r>
            <a:endParaRPr lang="en-US" sz="2800" b="1" dirty="0">
              <a:solidFill>
                <a:srgbClr val="FFC000"/>
              </a:solidFill>
            </a:endParaRPr>
          </a:p>
          <a:p>
            <a:r>
              <a:rPr lang="en-US" i="1" dirty="0"/>
              <a:t>C. Mutual impedance analysis</a:t>
            </a:r>
            <a:endParaRPr lang="en-US" dirty="0"/>
          </a:p>
          <a:p>
            <a:r>
              <a:rPr lang="en-US" i="1" dirty="0"/>
              <a:t>D. Calculus differentiation with respect to physical properties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59</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087549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E9A02    What antenna has no gain in any direction?</a:t>
            </a:r>
            <a:endParaRPr lang="en-US" dirty="0"/>
          </a:p>
        </p:txBody>
      </p:sp>
      <p:sp>
        <p:nvSpPr>
          <p:cNvPr id="3" name="Subtitle 2"/>
          <p:cNvSpPr>
            <a:spLocks noGrp="1"/>
          </p:cNvSpPr>
          <p:nvPr>
            <p:ph type="subTitle" idx="1"/>
          </p:nvPr>
        </p:nvSpPr>
        <p:spPr/>
        <p:txBody>
          <a:bodyPr/>
          <a:lstStyle/>
          <a:p>
            <a:r>
              <a:rPr lang="en-US" i="1" dirty="0"/>
              <a:t>A. Quarter-wave vertical</a:t>
            </a:r>
            <a:endParaRPr lang="en-US" dirty="0"/>
          </a:p>
          <a:p>
            <a:r>
              <a:rPr lang="en-US" i="1" dirty="0"/>
              <a:t>B. Yagi</a:t>
            </a:r>
            <a:endParaRPr lang="en-US" dirty="0"/>
          </a:p>
          <a:p>
            <a:r>
              <a:rPr lang="en-US" i="1" dirty="0"/>
              <a:t>C. Half-wave dipole</a:t>
            </a:r>
            <a:endParaRPr lang="en-US" dirty="0"/>
          </a:p>
          <a:p>
            <a:r>
              <a:rPr lang="en-US" sz="2800" b="1" i="1" dirty="0">
                <a:solidFill>
                  <a:srgbClr val="FFC000"/>
                </a:solidFill>
              </a:rPr>
              <a:t>D. Isotropic antenna</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6</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733800"/>
            <a:ext cx="2857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60713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E9B10  </a:t>
            </a:r>
            <a:r>
              <a:rPr lang="en-US" dirty="0" smtClean="0">
                <a:latin typeface="Arial Black" panose="020B0A04020102020204" pitchFamily="34" charset="0"/>
              </a:rPr>
              <a:t>  What </a:t>
            </a:r>
            <a:r>
              <a:rPr lang="en-US" dirty="0">
                <a:latin typeface="Arial Black" panose="020B0A04020102020204" pitchFamily="34" charset="0"/>
              </a:rPr>
              <a:t>is the principle of a Method of Moments analysis?</a:t>
            </a:r>
          </a:p>
        </p:txBody>
      </p:sp>
      <p:sp>
        <p:nvSpPr>
          <p:cNvPr id="3" name="Subtitle 2"/>
          <p:cNvSpPr>
            <a:spLocks noGrp="1"/>
          </p:cNvSpPr>
          <p:nvPr>
            <p:ph type="subTitle" idx="1"/>
          </p:nvPr>
        </p:nvSpPr>
        <p:spPr>
          <a:xfrm>
            <a:off x="533400" y="1676400"/>
            <a:ext cx="8077200" cy="4495800"/>
          </a:xfrm>
        </p:spPr>
        <p:txBody>
          <a:bodyPr>
            <a:normAutofit/>
          </a:bodyPr>
          <a:lstStyle/>
          <a:p>
            <a:r>
              <a:rPr lang="en-US" i="1" dirty="0"/>
              <a:t>A. A wire is modeled as a series of segments, each having a uniform value of current</a:t>
            </a:r>
            <a:endParaRPr lang="en-US" dirty="0"/>
          </a:p>
          <a:p>
            <a:r>
              <a:rPr lang="en-US" i="1" dirty="0"/>
              <a:t>B. A wire is modeled as a single sine-wave current generator</a:t>
            </a:r>
            <a:endParaRPr lang="en-US" dirty="0"/>
          </a:p>
          <a:p>
            <a:r>
              <a:rPr lang="en-US" i="1" dirty="0"/>
              <a:t>C. A wire is modeled as a series of points, each having a distinct location in space</a:t>
            </a:r>
            <a:endParaRPr lang="en-US" dirty="0"/>
          </a:p>
          <a:p>
            <a:r>
              <a:rPr lang="en-US" i="1" dirty="0"/>
              <a:t>D. A wire is modeled as a series of segments, each having a distinct value of voltage across it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60</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1739249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E9B10  </a:t>
            </a:r>
            <a:r>
              <a:rPr lang="en-US" dirty="0" smtClean="0">
                <a:latin typeface="Arial Black" panose="020B0A04020102020204" pitchFamily="34" charset="0"/>
              </a:rPr>
              <a:t>  What </a:t>
            </a:r>
            <a:r>
              <a:rPr lang="en-US" dirty="0">
                <a:latin typeface="Arial Black" panose="020B0A04020102020204" pitchFamily="34" charset="0"/>
              </a:rPr>
              <a:t>is the principle of a Method of Moments analysis?</a:t>
            </a:r>
          </a:p>
        </p:txBody>
      </p:sp>
      <p:sp>
        <p:nvSpPr>
          <p:cNvPr id="3" name="Subtitle 2"/>
          <p:cNvSpPr>
            <a:spLocks noGrp="1"/>
          </p:cNvSpPr>
          <p:nvPr>
            <p:ph type="subTitle" idx="1"/>
          </p:nvPr>
        </p:nvSpPr>
        <p:spPr>
          <a:xfrm>
            <a:off x="533400" y="1676400"/>
            <a:ext cx="8077200" cy="4495800"/>
          </a:xfrm>
        </p:spPr>
        <p:txBody>
          <a:bodyPr>
            <a:normAutofit/>
          </a:bodyPr>
          <a:lstStyle/>
          <a:p>
            <a:r>
              <a:rPr lang="en-US" sz="2800" b="1" i="1" dirty="0">
                <a:solidFill>
                  <a:srgbClr val="FFC000"/>
                </a:solidFill>
              </a:rPr>
              <a:t>A. A wire is modeled as a series of segments, each having a uniform value of current</a:t>
            </a:r>
            <a:endParaRPr lang="en-US" sz="2800" b="1" dirty="0">
              <a:solidFill>
                <a:srgbClr val="FFC000"/>
              </a:solidFill>
            </a:endParaRPr>
          </a:p>
          <a:p>
            <a:r>
              <a:rPr lang="en-US" i="1" dirty="0"/>
              <a:t>B. A wire is modeled as a single sine-wave current generator</a:t>
            </a:r>
            <a:endParaRPr lang="en-US" dirty="0"/>
          </a:p>
          <a:p>
            <a:r>
              <a:rPr lang="en-US" i="1" dirty="0"/>
              <a:t>C. A wire is modeled as a series of points, each having a distinct location in space</a:t>
            </a:r>
            <a:endParaRPr lang="en-US" dirty="0"/>
          </a:p>
          <a:p>
            <a:r>
              <a:rPr lang="en-US" i="1" dirty="0"/>
              <a:t>D. A wire is modeled as a series of segments, each having a distinct value of voltage across it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61</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6401964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8382000" cy="21336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E9B11    What </a:t>
            </a:r>
            <a:r>
              <a:rPr lang="en-US" dirty="0">
                <a:latin typeface="Arial Black" panose="020B0A04020102020204" pitchFamily="34" charset="0"/>
              </a:rPr>
              <a:t>is a disadvantage of decreasing the number of wire segments in an antenna model below the guideline of 10 segments per half-wavelength?</a:t>
            </a:r>
          </a:p>
        </p:txBody>
      </p:sp>
      <p:sp>
        <p:nvSpPr>
          <p:cNvPr id="3" name="Subtitle 2"/>
          <p:cNvSpPr>
            <a:spLocks noGrp="1"/>
          </p:cNvSpPr>
          <p:nvPr>
            <p:ph type="subTitle" idx="1"/>
          </p:nvPr>
        </p:nvSpPr>
        <p:spPr>
          <a:xfrm>
            <a:off x="685800" y="2514600"/>
            <a:ext cx="7848600" cy="3657600"/>
          </a:xfrm>
        </p:spPr>
        <p:txBody>
          <a:bodyPr/>
          <a:lstStyle/>
          <a:p>
            <a:endParaRPr lang="en-US" i="1" dirty="0" smtClean="0"/>
          </a:p>
          <a:p>
            <a:r>
              <a:rPr lang="en-US" i="1" dirty="0" smtClean="0"/>
              <a:t>A</a:t>
            </a:r>
            <a:r>
              <a:rPr lang="en-US" i="1" dirty="0"/>
              <a:t>. Ground conductivity will not be accurately modeled</a:t>
            </a:r>
            <a:endParaRPr lang="en-US" dirty="0"/>
          </a:p>
          <a:p>
            <a:r>
              <a:rPr lang="en-US" i="1" dirty="0"/>
              <a:t>B. The resulting design will favor radiation of harmonic energy</a:t>
            </a:r>
            <a:endParaRPr lang="en-US" dirty="0"/>
          </a:p>
          <a:p>
            <a:r>
              <a:rPr lang="en-US" i="1" dirty="0"/>
              <a:t>C. The computed feed point impedance may be incorrect</a:t>
            </a:r>
            <a:endParaRPr lang="en-US" dirty="0"/>
          </a:p>
          <a:p>
            <a:r>
              <a:rPr lang="en-US" i="1" dirty="0"/>
              <a:t>D. The antenna will become mechanically unstable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62</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11754612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8382000" cy="21336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E9B11    What </a:t>
            </a:r>
            <a:r>
              <a:rPr lang="en-US" dirty="0">
                <a:latin typeface="Arial Black" panose="020B0A04020102020204" pitchFamily="34" charset="0"/>
              </a:rPr>
              <a:t>is a disadvantage of decreasing the number of wire segments in an antenna model below the guideline of 10 segments per half-wavelength?</a:t>
            </a:r>
          </a:p>
        </p:txBody>
      </p:sp>
      <p:sp>
        <p:nvSpPr>
          <p:cNvPr id="3" name="Subtitle 2"/>
          <p:cNvSpPr>
            <a:spLocks noGrp="1"/>
          </p:cNvSpPr>
          <p:nvPr>
            <p:ph type="subTitle" idx="1"/>
          </p:nvPr>
        </p:nvSpPr>
        <p:spPr>
          <a:xfrm>
            <a:off x="685800" y="2514600"/>
            <a:ext cx="7848600" cy="3657600"/>
          </a:xfrm>
        </p:spPr>
        <p:txBody>
          <a:bodyPr/>
          <a:lstStyle/>
          <a:p>
            <a:endParaRPr lang="en-US" i="1" dirty="0" smtClean="0"/>
          </a:p>
          <a:p>
            <a:r>
              <a:rPr lang="en-US" i="1" dirty="0" smtClean="0"/>
              <a:t>A</a:t>
            </a:r>
            <a:r>
              <a:rPr lang="en-US" i="1" dirty="0"/>
              <a:t>. Ground conductivity will not be accurately modeled</a:t>
            </a:r>
            <a:endParaRPr lang="en-US" dirty="0"/>
          </a:p>
          <a:p>
            <a:r>
              <a:rPr lang="en-US" i="1" dirty="0"/>
              <a:t>B. The resulting design will favor radiation of harmonic energy</a:t>
            </a:r>
            <a:endParaRPr lang="en-US" dirty="0"/>
          </a:p>
          <a:p>
            <a:r>
              <a:rPr lang="en-US" sz="2800" b="1" i="1" dirty="0">
                <a:solidFill>
                  <a:srgbClr val="FFC000"/>
                </a:solidFill>
              </a:rPr>
              <a:t>C. The computed feed point impedance may be incorrect</a:t>
            </a:r>
            <a:endParaRPr lang="en-US" sz="2800" b="1" dirty="0">
              <a:solidFill>
                <a:srgbClr val="FFC000"/>
              </a:solidFill>
            </a:endParaRPr>
          </a:p>
          <a:p>
            <a:r>
              <a:rPr lang="en-US" i="1" dirty="0"/>
              <a:t>D. The antenna will become mechanically unstable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63</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42478426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E9B12  </a:t>
            </a:r>
            <a:r>
              <a:rPr lang="en-US" dirty="0" smtClean="0">
                <a:latin typeface="Arial Black" panose="020B0A04020102020204" pitchFamily="34" charset="0"/>
              </a:rPr>
              <a:t>  What </a:t>
            </a:r>
            <a:r>
              <a:rPr lang="en-US" dirty="0">
                <a:latin typeface="Arial Black" panose="020B0A04020102020204" pitchFamily="34" charset="0"/>
              </a:rPr>
              <a:t>is the </a:t>
            </a:r>
            <a:r>
              <a:rPr lang="en-US" dirty="0" smtClean="0">
                <a:latin typeface="Arial Black" panose="020B0A04020102020204" pitchFamily="34" charset="0"/>
              </a:rPr>
              <a:t>far field </a:t>
            </a:r>
            <a:r>
              <a:rPr lang="en-US" dirty="0">
                <a:latin typeface="Arial Black" panose="020B0A04020102020204" pitchFamily="34" charset="0"/>
              </a:rPr>
              <a:t>of an antenna?</a:t>
            </a:r>
          </a:p>
        </p:txBody>
      </p:sp>
      <p:sp>
        <p:nvSpPr>
          <p:cNvPr id="3" name="Subtitle 2"/>
          <p:cNvSpPr>
            <a:spLocks noGrp="1"/>
          </p:cNvSpPr>
          <p:nvPr>
            <p:ph type="subTitle" idx="1"/>
          </p:nvPr>
        </p:nvSpPr>
        <p:spPr>
          <a:xfrm>
            <a:off x="609600" y="1600200"/>
            <a:ext cx="7924800" cy="4572000"/>
          </a:xfrm>
        </p:spPr>
        <p:txBody>
          <a:bodyPr>
            <a:normAutofit/>
          </a:bodyPr>
          <a:lstStyle/>
          <a:p>
            <a:r>
              <a:rPr lang="en-US" i="1" dirty="0"/>
              <a:t>A. The region of the ionosphere where radiated power is not refracted</a:t>
            </a:r>
            <a:endParaRPr lang="en-US" dirty="0"/>
          </a:p>
          <a:p>
            <a:r>
              <a:rPr lang="en-US" i="1" dirty="0"/>
              <a:t>B. The region where radiated power dissipates over a specified time period</a:t>
            </a:r>
            <a:endParaRPr lang="en-US" dirty="0"/>
          </a:p>
          <a:p>
            <a:r>
              <a:rPr lang="en-US" i="1" dirty="0"/>
              <a:t>C. The region where radiated field strengths are obstructed by objects of reflection</a:t>
            </a:r>
            <a:endParaRPr lang="en-US" dirty="0"/>
          </a:p>
          <a:p>
            <a:r>
              <a:rPr lang="en-US" i="1" dirty="0"/>
              <a:t>D. The region where the shape of the antenna pattern is independent of distance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64</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0057090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E9B12    What is the far field of an antenna?</a:t>
            </a:r>
            <a:endParaRPr lang="en-US" dirty="0"/>
          </a:p>
        </p:txBody>
      </p:sp>
      <p:sp>
        <p:nvSpPr>
          <p:cNvPr id="3" name="Subtitle 2"/>
          <p:cNvSpPr>
            <a:spLocks noGrp="1"/>
          </p:cNvSpPr>
          <p:nvPr>
            <p:ph type="subTitle" idx="1"/>
          </p:nvPr>
        </p:nvSpPr>
        <p:spPr>
          <a:xfrm>
            <a:off x="609600" y="1600200"/>
            <a:ext cx="7924800" cy="4572000"/>
          </a:xfrm>
        </p:spPr>
        <p:txBody>
          <a:bodyPr>
            <a:normAutofit/>
          </a:bodyPr>
          <a:lstStyle/>
          <a:p>
            <a:r>
              <a:rPr lang="en-US" i="1" dirty="0"/>
              <a:t>A. The region of the ionosphere where radiated power is not refracted</a:t>
            </a:r>
            <a:endParaRPr lang="en-US" dirty="0"/>
          </a:p>
          <a:p>
            <a:r>
              <a:rPr lang="en-US" i="1" dirty="0"/>
              <a:t>B. The region where radiated power dissipates over a specified time period</a:t>
            </a:r>
            <a:endParaRPr lang="en-US" dirty="0"/>
          </a:p>
          <a:p>
            <a:r>
              <a:rPr lang="en-US" i="1" dirty="0"/>
              <a:t>C. The region where radiated field strengths are obstructed by objects of reflection</a:t>
            </a:r>
            <a:endParaRPr lang="en-US" dirty="0"/>
          </a:p>
          <a:p>
            <a:r>
              <a:rPr lang="en-US" sz="2800" b="1" i="1" dirty="0">
                <a:solidFill>
                  <a:srgbClr val="FFC000"/>
                </a:solidFill>
              </a:rPr>
              <a:t>D. The region where the shape of the antenna pattern is independent of distance</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65</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7174044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E9B13    What </a:t>
            </a:r>
            <a:r>
              <a:rPr lang="en-US" dirty="0">
                <a:latin typeface="Arial Black" panose="020B0A04020102020204" pitchFamily="34" charset="0"/>
              </a:rPr>
              <a:t>does the abbreviation NEC stand for when applied to antenna modeling programs?</a:t>
            </a:r>
          </a:p>
        </p:txBody>
      </p:sp>
      <p:sp>
        <p:nvSpPr>
          <p:cNvPr id="3" name="Subtitle 2"/>
          <p:cNvSpPr>
            <a:spLocks noGrp="1"/>
          </p:cNvSpPr>
          <p:nvPr>
            <p:ph type="subTitle" idx="1"/>
          </p:nvPr>
        </p:nvSpPr>
        <p:spPr>
          <a:xfrm>
            <a:off x="1066800" y="2438400"/>
            <a:ext cx="7086600" cy="3733800"/>
          </a:xfrm>
        </p:spPr>
        <p:txBody>
          <a:bodyPr/>
          <a:lstStyle/>
          <a:p>
            <a:r>
              <a:rPr lang="en-US" i="1" dirty="0"/>
              <a:t>A. Next Element Comparison</a:t>
            </a:r>
            <a:endParaRPr lang="en-US" dirty="0"/>
          </a:p>
          <a:p>
            <a:r>
              <a:rPr lang="en-US" i="1" dirty="0"/>
              <a:t>B. Numerical </a:t>
            </a:r>
            <a:r>
              <a:rPr lang="en-US" i="1" dirty="0" smtClean="0"/>
              <a:t>Electromagnetic Code</a:t>
            </a:r>
            <a:endParaRPr lang="en-US" dirty="0"/>
          </a:p>
          <a:p>
            <a:r>
              <a:rPr lang="en-US" i="1" dirty="0"/>
              <a:t>C. National Electrical Code</a:t>
            </a:r>
            <a:endParaRPr lang="en-US" dirty="0"/>
          </a:p>
          <a:p>
            <a:r>
              <a:rPr lang="en-US" i="1" dirty="0"/>
              <a:t>D. Numeric Electrical Computation</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66</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11425274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E9B13    What does the abbreviation NEC stand for when applied to antenna modeling programs?</a:t>
            </a:r>
            <a:endParaRPr lang="en-US" dirty="0"/>
          </a:p>
        </p:txBody>
      </p:sp>
      <p:sp>
        <p:nvSpPr>
          <p:cNvPr id="3" name="Subtitle 2"/>
          <p:cNvSpPr>
            <a:spLocks noGrp="1"/>
          </p:cNvSpPr>
          <p:nvPr>
            <p:ph type="subTitle" idx="1"/>
          </p:nvPr>
        </p:nvSpPr>
        <p:spPr>
          <a:xfrm>
            <a:off x="1066800" y="2438400"/>
            <a:ext cx="7086600" cy="3733800"/>
          </a:xfrm>
        </p:spPr>
        <p:txBody>
          <a:bodyPr/>
          <a:lstStyle/>
          <a:p>
            <a:r>
              <a:rPr lang="en-US" i="1" dirty="0"/>
              <a:t>A. Next Element Comparison</a:t>
            </a:r>
            <a:endParaRPr lang="en-US" dirty="0"/>
          </a:p>
          <a:p>
            <a:r>
              <a:rPr lang="en-US" sz="2800" b="1" i="1" dirty="0">
                <a:solidFill>
                  <a:srgbClr val="FFC000"/>
                </a:solidFill>
              </a:rPr>
              <a:t>B. Numerical </a:t>
            </a:r>
            <a:r>
              <a:rPr lang="en-US" sz="2800" b="1" i="1" dirty="0" smtClean="0">
                <a:solidFill>
                  <a:srgbClr val="FFC000"/>
                </a:solidFill>
              </a:rPr>
              <a:t>Electromagnetic Code</a:t>
            </a:r>
            <a:endParaRPr lang="en-US" sz="2800" b="1" dirty="0">
              <a:solidFill>
                <a:srgbClr val="FFC000"/>
              </a:solidFill>
            </a:endParaRPr>
          </a:p>
          <a:p>
            <a:r>
              <a:rPr lang="en-US" i="1" dirty="0"/>
              <a:t>C. National Electrical Code</a:t>
            </a:r>
            <a:endParaRPr lang="en-US" dirty="0"/>
          </a:p>
          <a:p>
            <a:r>
              <a:rPr lang="en-US" i="1" dirty="0"/>
              <a:t>D. Numeric Electrical Computation</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67</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8669884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E9B14    What </a:t>
            </a:r>
            <a:r>
              <a:rPr lang="en-US" dirty="0">
                <a:latin typeface="Arial Black" panose="020B0A04020102020204" pitchFamily="34" charset="0"/>
              </a:rPr>
              <a:t>type of information can be obtained by submitting the details of a proposed new antenna to a modeling program?</a:t>
            </a:r>
          </a:p>
        </p:txBody>
      </p:sp>
      <p:sp>
        <p:nvSpPr>
          <p:cNvPr id="3" name="Subtitle 2"/>
          <p:cNvSpPr>
            <a:spLocks noGrp="1"/>
          </p:cNvSpPr>
          <p:nvPr>
            <p:ph type="subTitle" idx="1"/>
          </p:nvPr>
        </p:nvSpPr>
        <p:spPr>
          <a:xfrm>
            <a:off x="838200" y="2514600"/>
            <a:ext cx="6934200" cy="3657600"/>
          </a:xfrm>
        </p:spPr>
        <p:txBody>
          <a:bodyPr/>
          <a:lstStyle/>
          <a:p>
            <a:r>
              <a:rPr lang="en-US" i="1" dirty="0"/>
              <a:t>A. SWR </a:t>
            </a:r>
            <a:r>
              <a:rPr lang="en-US" i="1" dirty="0" smtClean="0"/>
              <a:t>vs </a:t>
            </a:r>
            <a:r>
              <a:rPr lang="en-US" i="1" dirty="0"/>
              <a:t>frequency charts</a:t>
            </a:r>
            <a:endParaRPr lang="en-US" dirty="0"/>
          </a:p>
          <a:p>
            <a:r>
              <a:rPr lang="en-US" i="1" dirty="0"/>
              <a:t>B. Polar plots of the </a:t>
            </a:r>
            <a:r>
              <a:rPr lang="en-US" i="1" dirty="0" smtClean="0"/>
              <a:t>far field </a:t>
            </a:r>
            <a:r>
              <a:rPr lang="en-US" i="1" dirty="0"/>
              <a:t>elevation and azimuth patterns</a:t>
            </a:r>
            <a:endParaRPr lang="en-US" dirty="0"/>
          </a:p>
          <a:p>
            <a:r>
              <a:rPr lang="en-US" i="1" dirty="0"/>
              <a:t>C. Antenna gain </a:t>
            </a:r>
            <a:endParaRPr lang="en-US" dirty="0"/>
          </a:p>
          <a:p>
            <a:r>
              <a:rPr lang="en-US" i="1" dirty="0"/>
              <a:t>D. All of these choices are correct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68</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0774943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E9B14    What type of information can be obtained by submitting the details of a proposed new antenna to a modeling program?</a:t>
            </a:r>
            <a:endParaRPr lang="en-US" dirty="0"/>
          </a:p>
        </p:txBody>
      </p:sp>
      <p:sp>
        <p:nvSpPr>
          <p:cNvPr id="3" name="Subtitle 2"/>
          <p:cNvSpPr>
            <a:spLocks noGrp="1"/>
          </p:cNvSpPr>
          <p:nvPr>
            <p:ph type="subTitle" idx="1"/>
          </p:nvPr>
        </p:nvSpPr>
        <p:spPr>
          <a:xfrm>
            <a:off x="838200" y="2514600"/>
            <a:ext cx="6934200" cy="3657600"/>
          </a:xfrm>
        </p:spPr>
        <p:txBody>
          <a:bodyPr/>
          <a:lstStyle/>
          <a:p>
            <a:r>
              <a:rPr lang="en-US" i="1" dirty="0"/>
              <a:t>A. SWR </a:t>
            </a:r>
            <a:r>
              <a:rPr lang="en-US" i="1" dirty="0" smtClean="0"/>
              <a:t>vs </a:t>
            </a:r>
            <a:r>
              <a:rPr lang="en-US" i="1" dirty="0"/>
              <a:t>frequency charts</a:t>
            </a:r>
            <a:endParaRPr lang="en-US" dirty="0"/>
          </a:p>
          <a:p>
            <a:r>
              <a:rPr lang="en-US" i="1" dirty="0"/>
              <a:t>B. Polar plots of the </a:t>
            </a:r>
            <a:r>
              <a:rPr lang="en-US" i="1" dirty="0" smtClean="0"/>
              <a:t>far field </a:t>
            </a:r>
            <a:r>
              <a:rPr lang="en-US" i="1" dirty="0"/>
              <a:t>elevation and azimuth patterns</a:t>
            </a:r>
            <a:endParaRPr lang="en-US" dirty="0"/>
          </a:p>
          <a:p>
            <a:r>
              <a:rPr lang="en-US" i="1" dirty="0"/>
              <a:t>C. Antenna gain </a:t>
            </a:r>
            <a:endParaRPr lang="en-US" dirty="0"/>
          </a:p>
          <a:p>
            <a:r>
              <a:rPr lang="en-US" sz="2800" b="1" i="1" dirty="0">
                <a:solidFill>
                  <a:srgbClr val="FFC000"/>
                </a:solidFill>
              </a:rPr>
              <a:t>D. All of these choices are correct</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69</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4063456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E9A03     Why </a:t>
            </a:r>
            <a:r>
              <a:rPr lang="en-US" dirty="0">
                <a:latin typeface="Arial Black" panose="020B0A04020102020204" pitchFamily="34" charset="0"/>
              </a:rPr>
              <a:t>would one need to know the feed point impedance of an antenna?</a:t>
            </a:r>
          </a:p>
        </p:txBody>
      </p:sp>
      <p:sp>
        <p:nvSpPr>
          <p:cNvPr id="3" name="Subtitle 2"/>
          <p:cNvSpPr>
            <a:spLocks noGrp="1"/>
          </p:cNvSpPr>
          <p:nvPr>
            <p:ph type="subTitle" idx="1"/>
          </p:nvPr>
        </p:nvSpPr>
        <p:spPr>
          <a:xfrm>
            <a:off x="533400" y="1905000"/>
            <a:ext cx="8001000" cy="4267200"/>
          </a:xfrm>
        </p:spPr>
        <p:txBody>
          <a:bodyPr/>
          <a:lstStyle/>
          <a:p>
            <a:r>
              <a:rPr lang="en-US" i="1" dirty="0"/>
              <a:t>A. To match impedances in order to minimize standing wave ratio on the transmission line</a:t>
            </a:r>
            <a:endParaRPr lang="en-US" dirty="0"/>
          </a:p>
          <a:p>
            <a:r>
              <a:rPr lang="en-US" i="1" dirty="0"/>
              <a:t>B. To measure the near-field radiation density from a transmitting antenna</a:t>
            </a:r>
            <a:endParaRPr lang="en-US" dirty="0"/>
          </a:p>
          <a:p>
            <a:r>
              <a:rPr lang="en-US" i="1" dirty="0"/>
              <a:t>C. To calculate the front-to-side ratio of the antenna</a:t>
            </a:r>
            <a:endParaRPr lang="en-US" dirty="0"/>
          </a:p>
          <a:p>
            <a:r>
              <a:rPr lang="en-US" i="1" dirty="0"/>
              <a:t>D. To calculate the front-to-back ratio of the antenna</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7866717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u="sng" dirty="0">
                <a:latin typeface="Arial Black" panose="020B0A04020102020204" pitchFamily="34" charset="0"/>
              </a:rPr>
              <a:t> </a:t>
            </a:r>
            <a:br>
              <a:rPr lang="en-US" u="sng" dirty="0">
                <a:latin typeface="Arial Black" panose="020B0A04020102020204" pitchFamily="34" charset="0"/>
              </a:rPr>
            </a:br>
            <a:r>
              <a:rPr lang="en-US" u="sng" dirty="0" smtClean="0">
                <a:latin typeface="Arial Black" panose="020B0A04020102020204" pitchFamily="34" charset="0"/>
              </a:rPr>
              <a:t/>
            </a:r>
            <a:br>
              <a:rPr lang="en-US" u="sng" dirty="0" smtClean="0">
                <a:latin typeface="Arial Black" panose="020B0A04020102020204" pitchFamily="34" charset="0"/>
              </a:rPr>
            </a:br>
            <a:r>
              <a:rPr lang="en-US" u="sng" dirty="0" smtClean="0">
                <a:latin typeface="Arial Black" panose="020B0A04020102020204" pitchFamily="34" charset="0"/>
              </a:rPr>
              <a:t>E9B15    What </a:t>
            </a:r>
            <a:r>
              <a:rPr lang="en-US" u="sng" dirty="0">
                <a:latin typeface="Arial Black" panose="020B0A04020102020204" pitchFamily="34" charset="0"/>
              </a:rPr>
              <a:t>is the front-to-back ratio of the radiation pattern shown in Figure E9-2?</a:t>
            </a:r>
          </a:p>
        </p:txBody>
      </p:sp>
      <p:sp>
        <p:nvSpPr>
          <p:cNvPr id="3" name="Subtitle 2"/>
          <p:cNvSpPr>
            <a:spLocks noGrp="1"/>
          </p:cNvSpPr>
          <p:nvPr>
            <p:ph type="subTitle" idx="1"/>
          </p:nvPr>
        </p:nvSpPr>
        <p:spPr/>
        <p:txBody>
          <a:bodyPr/>
          <a:lstStyle/>
          <a:p>
            <a:r>
              <a:rPr lang="en-US" i="1" dirty="0"/>
              <a:t>A. 15 dB</a:t>
            </a:r>
            <a:endParaRPr lang="en-US" dirty="0"/>
          </a:p>
          <a:p>
            <a:r>
              <a:rPr lang="en-US" i="1" dirty="0"/>
              <a:t>B. 28 dB</a:t>
            </a:r>
            <a:endParaRPr lang="en-US" dirty="0"/>
          </a:p>
          <a:p>
            <a:r>
              <a:rPr lang="en-US" i="1" dirty="0"/>
              <a:t>C. 3 dB</a:t>
            </a:r>
            <a:endParaRPr lang="en-US" dirty="0"/>
          </a:p>
          <a:p>
            <a:r>
              <a:rPr lang="en-US" i="1" dirty="0"/>
              <a:t>D. 24 dB</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70</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pic>
        <p:nvPicPr>
          <p:cNvPr id="6" name="Picture 5" descr="2012-2016 Extra Class Diagrams.pdf - Adobe Reader"/>
          <p:cNvPicPr>
            <a:picLocks noChangeAspect="1"/>
          </p:cNvPicPr>
          <p:nvPr/>
        </p:nvPicPr>
        <p:blipFill rotWithShape="1">
          <a:blip r:embed="rId2">
            <a:extLst>
              <a:ext uri="{28A0092B-C50C-407E-A947-70E740481C1C}">
                <a14:useLocalDpi xmlns:a14="http://schemas.microsoft.com/office/drawing/2010/main" val="0"/>
              </a:ext>
            </a:extLst>
          </a:blip>
          <a:srcRect l="10588" t="37616" r="47647" b="24883"/>
          <a:stretch/>
        </p:blipFill>
        <p:spPr>
          <a:xfrm>
            <a:off x="5029200" y="3429000"/>
            <a:ext cx="3818965" cy="2402541"/>
          </a:xfrm>
          <a:prstGeom prst="rect">
            <a:avLst/>
          </a:prstGeom>
        </p:spPr>
      </p:pic>
    </p:spTree>
    <p:extLst>
      <p:ext uri="{BB962C8B-B14F-4D97-AF65-F5344CB8AC3E}">
        <p14:creationId xmlns:p14="http://schemas.microsoft.com/office/powerpoint/2010/main" val="249351770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u="sng" dirty="0">
                <a:latin typeface="Arial Black" panose="020B0A04020102020204" pitchFamily="34" charset="0"/>
              </a:rPr>
              <a:t> </a:t>
            </a:r>
            <a:br>
              <a:rPr lang="en-US" u="sng" dirty="0">
                <a:latin typeface="Arial Black" panose="020B0A04020102020204" pitchFamily="34" charset="0"/>
              </a:rPr>
            </a:br>
            <a:r>
              <a:rPr lang="en-US" u="sng" dirty="0">
                <a:latin typeface="Arial Black" panose="020B0A04020102020204" pitchFamily="34" charset="0"/>
              </a:rPr>
              <a:t/>
            </a:r>
            <a:br>
              <a:rPr lang="en-US" u="sng" dirty="0">
                <a:latin typeface="Arial Black" panose="020B0A04020102020204" pitchFamily="34" charset="0"/>
              </a:rPr>
            </a:br>
            <a:r>
              <a:rPr lang="en-US" u="sng" dirty="0">
                <a:latin typeface="Arial Black" panose="020B0A04020102020204" pitchFamily="34" charset="0"/>
              </a:rPr>
              <a:t>E9B15    What is the front-to-back ratio of the radiation pattern shown in Figure E9-2?</a:t>
            </a:r>
            <a:endParaRPr lang="en-US" dirty="0"/>
          </a:p>
        </p:txBody>
      </p:sp>
      <p:sp>
        <p:nvSpPr>
          <p:cNvPr id="3" name="Subtitle 2"/>
          <p:cNvSpPr>
            <a:spLocks noGrp="1"/>
          </p:cNvSpPr>
          <p:nvPr>
            <p:ph type="subTitle" idx="1"/>
          </p:nvPr>
        </p:nvSpPr>
        <p:spPr/>
        <p:txBody>
          <a:bodyPr/>
          <a:lstStyle/>
          <a:p>
            <a:r>
              <a:rPr lang="en-US" i="1" dirty="0"/>
              <a:t>A. 15 dB</a:t>
            </a:r>
            <a:endParaRPr lang="en-US" dirty="0"/>
          </a:p>
          <a:p>
            <a:r>
              <a:rPr lang="en-US" sz="2800" b="1" i="1" dirty="0">
                <a:solidFill>
                  <a:srgbClr val="FFC000"/>
                </a:solidFill>
              </a:rPr>
              <a:t>B. 28 dB</a:t>
            </a:r>
            <a:endParaRPr lang="en-US" sz="2800" b="1" dirty="0">
              <a:solidFill>
                <a:srgbClr val="FFC000"/>
              </a:solidFill>
            </a:endParaRPr>
          </a:p>
          <a:p>
            <a:r>
              <a:rPr lang="en-US" i="1" dirty="0"/>
              <a:t>C. 3 dB</a:t>
            </a:r>
            <a:endParaRPr lang="en-US" dirty="0"/>
          </a:p>
          <a:p>
            <a:r>
              <a:rPr lang="en-US" i="1" dirty="0"/>
              <a:t>D. 24 dB</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71</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pic>
        <p:nvPicPr>
          <p:cNvPr id="6" name="Picture 5" descr="2012-2016 Extra Class Diagrams.pdf - Adobe Reader"/>
          <p:cNvPicPr>
            <a:picLocks noChangeAspect="1"/>
          </p:cNvPicPr>
          <p:nvPr/>
        </p:nvPicPr>
        <p:blipFill rotWithShape="1">
          <a:blip r:embed="rId2">
            <a:extLst>
              <a:ext uri="{28A0092B-C50C-407E-A947-70E740481C1C}">
                <a14:useLocalDpi xmlns:a14="http://schemas.microsoft.com/office/drawing/2010/main" val="0"/>
              </a:ext>
            </a:extLst>
          </a:blip>
          <a:srcRect l="10588" t="37616" r="47647" b="24883"/>
          <a:stretch/>
        </p:blipFill>
        <p:spPr>
          <a:xfrm>
            <a:off x="5029200" y="3429000"/>
            <a:ext cx="3818965" cy="2402541"/>
          </a:xfrm>
          <a:prstGeom prst="rect">
            <a:avLst/>
          </a:prstGeom>
        </p:spPr>
      </p:pic>
      <p:sp>
        <p:nvSpPr>
          <p:cNvPr id="7" name="Up Arrow 6"/>
          <p:cNvSpPr/>
          <p:nvPr/>
        </p:nvSpPr>
        <p:spPr>
          <a:xfrm>
            <a:off x="6248400" y="57150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13341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E9B16    How </a:t>
            </a:r>
            <a:r>
              <a:rPr lang="en-US" dirty="0">
                <a:latin typeface="Arial Black" panose="020B0A04020102020204" pitchFamily="34" charset="0"/>
              </a:rPr>
              <a:t>many elevation lobes appear in the forward direction of the antenna radiation pattern shown in Figure E9-2?</a:t>
            </a:r>
          </a:p>
        </p:txBody>
      </p:sp>
      <p:sp>
        <p:nvSpPr>
          <p:cNvPr id="3" name="Subtitle 2"/>
          <p:cNvSpPr>
            <a:spLocks noGrp="1"/>
          </p:cNvSpPr>
          <p:nvPr>
            <p:ph type="subTitle" idx="1"/>
          </p:nvPr>
        </p:nvSpPr>
        <p:spPr/>
        <p:txBody>
          <a:bodyPr/>
          <a:lstStyle/>
          <a:p>
            <a:r>
              <a:rPr lang="en-US" i="1" dirty="0"/>
              <a:t>A. 4</a:t>
            </a:r>
            <a:endParaRPr lang="en-US" dirty="0"/>
          </a:p>
          <a:p>
            <a:r>
              <a:rPr lang="en-US" i="1" dirty="0"/>
              <a:t>B. 3</a:t>
            </a:r>
            <a:endParaRPr lang="en-US" dirty="0"/>
          </a:p>
          <a:p>
            <a:r>
              <a:rPr lang="en-US" i="1" dirty="0"/>
              <a:t>C. 1</a:t>
            </a:r>
            <a:endParaRPr lang="en-US" dirty="0"/>
          </a:p>
          <a:p>
            <a:r>
              <a:rPr lang="en-US" i="1" dirty="0"/>
              <a:t>D. 7</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72</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pic>
        <p:nvPicPr>
          <p:cNvPr id="6" name="Picture 5" descr="2012-2016 Extra Class Diagrams.pdf - Adobe Reader"/>
          <p:cNvPicPr>
            <a:picLocks noChangeAspect="1"/>
          </p:cNvPicPr>
          <p:nvPr/>
        </p:nvPicPr>
        <p:blipFill rotWithShape="1">
          <a:blip r:embed="rId2">
            <a:extLst>
              <a:ext uri="{28A0092B-C50C-407E-A947-70E740481C1C}">
                <a14:useLocalDpi xmlns:a14="http://schemas.microsoft.com/office/drawing/2010/main" val="0"/>
              </a:ext>
            </a:extLst>
          </a:blip>
          <a:srcRect l="10588" t="37616" r="47647" b="24883"/>
          <a:stretch/>
        </p:blipFill>
        <p:spPr>
          <a:xfrm>
            <a:off x="5029200" y="3429000"/>
            <a:ext cx="3818965" cy="2402541"/>
          </a:xfrm>
          <a:prstGeom prst="rect">
            <a:avLst/>
          </a:prstGeom>
        </p:spPr>
      </p:pic>
    </p:spTree>
    <p:extLst>
      <p:ext uri="{BB962C8B-B14F-4D97-AF65-F5344CB8AC3E}">
        <p14:creationId xmlns:p14="http://schemas.microsoft.com/office/powerpoint/2010/main" val="9728473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E9B16    How many elevation lobes appear in the forward direction of the antenna radiation pattern shown in Figure E9-2?</a:t>
            </a:r>
            <a:endParaRPr lang="en-US" dirty="0"/>
          </a:p>
        </p:txBody>
      </p:sp>
      <p:sp>
        <p:nvSpPr>
          <p:cNvPr id="3" name="Subtitle 2"/>
          <p:cNvSpPr>
            <a:spLocks noGrp="1"/>
          </p:cNvSpPr>
          <p:nvPr>
            <p:ph type="subTitle" idx="1"/>
          </p:nvPr>
        </p:nvSpPr>
        <p:spPr/>
        <p:txBody>
          <a:bodyPr/>
          <a:lstStyle/>
          <a:p>
            <a:r>
              <a:rPr lang="en-US" sz="2800" b="1" i="1" dirty="0">
                <a:solidFill>
                  <a:srgbClr val="FFC000"/>
                </a:solidFill>
              </a:rPr>
              <a:t>A. 4</a:t>
            </a:r>
            <a:endParaRPr lang="en-US" sz="2800" b="1" dirty="0">
              <a:solidFill>
                <a:srgbClr val="FFC000"/>
              </a:solidFill>
            </a:endParaRPr>
          </a:p>
          <a:p>
            <a:r>
              <a:rPr lang="en-US" i="1" dirty="0"/>
              <a:t>B. 3</a:t>
            </a:r>
            <a:endParaRPr lang="en-US" dirty="0"/>
          </a:p>
          <a:p>
            <a:r>
              <a:rPr lang="en-US" i="1" dirty="0"/>
              <a:t>C. 1</a:t>
            </a:r>
            <a:endParaRPr lang="en-US" dirty="0"/>
          </a:p>
          <a:p>
            <a:r>
              <a:rPr lang="en-US" i="1" dirty="0"/>
              <a:t>D. 7</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73</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pic>
        <p:nvPicPr>
          <p:cNvPr id="6" name="Picture 5" descr="2012-2016 Extra Class Diagrams.pdf - Adobe Reader"/>
          <p:cNvPicPr>
            <a:picLocks noChangeAspect="1"/>
          </p:cNvPicPr>
          <p:nvPr/>
        </p:nvPicPr>
        <p:blipFill rotWithShape="1">
          <a:blip r:embed="rId2">
            <a:extLst>
              <a:ext uri="{28A0092B-C50C-407E-A947-70E740481C1C}">
                <a14:useLocalDpi xmlns:a14="http://schemas.microsoft.com/office/drawing/2010/main" val="0"/>
              </a:ext>
            </a:extLst>
          </a:blip>
          <a:srcRect l="10588" t="37616" r="47647" b="24883"/>
          <a:stretch/>
        </p:blipFill>
        <p:spPr>
          <a:xfrm>
            <a:off x="5029200" y="3429000"/>
            <a:ext cx="3818965" cy="2402541"/>
          </a:xfrm>
          <a:prstGeom prst="rect">
            <a:avLst/>
          </a:prstGeom>
        </p:spPr>
      </p:pic>
    </p:spTree>
    <p:extLst>
      <p:ext uri="{BB962C8B-B14F-4D97-AF65-F5344CB8AC3E}">
        <p14:creationId xmlns:p14="http://schemas.microsoft.com/office/powerpoint/2010/main" val="157925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610600" cy="1470025"/>
          </a:xfrm>
        </p:spPr>
        <p:txBody>
          <a:bodyPr>
            <a:normAutofit/>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E9C </a:t>
            </a:r>
            <a:r>
              <a:rPr lang="en-US" dirty="0">
                <a:latin typeface="Arial Black" panose="020B0A04020102020204" pitchFamily="34" charset="0"/>
              </a:rPr>
              <a:t>Wire and phased </a:t>
            </a:r>
            <a:r>
              <a:rPr lang="en-US" dirty="0" smtClean="0">
                <a:latin typeface="Arial Black" panose="020B0A04020102020204" pitchFamily="34" charset="0"/>
              </a:rPr>
              <a:t>array </a:t>
            </a:r>
            <a:r>
              <a:rPr lang="en-US" dirty="0">
                <a:latin typeface="Arial Black" panose="020B0A04020102020204" pitchFamily="34" charset="0"/>
              </a:rPr>
              <a:t>antennas</a:t>
            </a:r>
          </a:p>
        </p:txBody>
      </p:sp>
      <p:sp>
        <p:nvSpPr>
          <p:cNvPr id="3" name="Subtitle 2"/>
          <p:cNvSpPr>
            <a:spLocks noGrp="1"/>
          </p:cNvSpPr>
          <p:nvPr>
            <p:ph type="subTitle" idx="1"/>
          </p:nvPr>
        </p:nvSpPr>
        <p:spPr/>
        <p:txBody>
          <a:bodyPr/>
          <a:lstStyle/>
          <a:p>
            <a:pPr algn="ctr"/>
            <a:r>
              <a:rPr lang="en-US" dirty="0" smtClean="0"/>
              <a:t>rhombic </a:t>
            </a:r>
            <a:r>
              <a:rPr lang="en-US" dirty="0"/>
              <a:t>antennas; </a:t>
            </a:r>
            <a:r>
              <a:rPr lang="en-US" dirty="0" smtClean="0"/>
              <a:t>effects of ground reflections; e-off angles; Practical wire antennas: </a:t>
            </a:r>
            <a:r>
              <a:rPr lang="en-US" dirty="0" err="1" smtClean="0"/>
              <a:t>Zepps</a:t>
            </a:r>
            <a:r>
              <a:rPr lang="en-US" dirty="0" smtClean="0"/>
              <a:t>, OCFD, loops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74</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162415284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458200" cy="21336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E9C01  </a:t>
            </a:r>
            <a:r>
              <a:rPr lang="en-US" dirty="0" smtClean="0">
                <a:latin typeface="Arial Black" panose="020B0A04020102020204" pitchFamily="34" charset="0"/>
              </a:rPr>
              <a:t>  What </a:t>
            </a:r>
            <a:r>
              <a:rPr lang="en-US" dirty="0">
                <a:latin typeface="Arial Black" panose="020B0A04020102020204" pitchFamily="34" charset="0"/>
              </a:rPr>
              <a:t>is the radiation pattern of two 1/4-wavelength vertical antennas spaced 1/2-wavelength apart and fed 180 degrees out of phase?</a:t>
            </a:r>
          </a:p>
        </p:txBody>
      </p:sp>
      <p:sp>
        <p:nvSpPr>
          <p:cNvPr id="3" name="Subtitle 2"/>
          <p:cNvSpPr>
            <a:spLocks noGrp="1"/>
          </p:cNvSpPr>
          <p:nvPr>
            <p:ph type="subTitle" idx="1"/>
          </p:nvPr>
        </p:nvSpPr>
        <p:spPr>
          <a:xfrm>
            <a:off x="838200" y="2514600"/>
            <a:ext cx="7543800" cy="3657600"/>
          </a:xfrm>
        </p:spPr>
        <p:txBody>
          <a:bodyPr/>
          <a:lstStyle/>
          <a:p>
            <a:r>
              <a:rPr lang="en-US" i="1" dirty="0"/>
              <a:t>A. C</a:t>
            </a:r>
            <a:r>
              <a:rPr lang="en-US" i="1" dirty="0" smtClean="0"/>
              <a:t>ardioid</a:t>
            </a:r>
            <a:endParaRPr lang="en-US" dirty="0"/>
          </a:p>
          <a:p>
            <a:r>
              <a:rPr lang="en-US" i="1" dirty="0"/>
              <a:t>B. </a:t>
            </a:r>
            <a:r>
              <a:rPr lang="en-US" i="1" dirty="0" smtClean="0"/>
              <a:t>Omni-directional</a:t>
            </a:r>
            <a:endParaRPr lang="en-US" dirty="0"/>
          </a:p>
          <a:p>
            <a:r>
              <a:rPr lang="en-US" i="1" dirty="0"/>
              <a:t>C. A figure-8 broadside to the axis of the array</a:t>
            </a:r>
            <a:endParaRPr lang="en-US" dirty="0"/>
          </a:p>
          <a:p>
            <a:r>
              <a:rPr lang="en-US" i="1" dirty="0"/>
              <a:t>D. A figure-8 oriented along the axis of the array</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75</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66760846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458200" cy="21336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E9C01    What is the radiation pattern of two 1/4-wavelength vertical antennas spaced 1/2-wavelength apart and fed 180 degrees out of phase?</a:t>
            </a:r>
            <a:endParaRPr lang="en-US" dirty="0"/>
          </a:p>
        </p:txBody>
      </p:sp>
      <p:sp>
        <p:nvSpPr>
          <p:cNvPr id="3" name="Subtitle 2"/>
          <p:cNvSpPr>
            <a:spLocks noGrp="1"/>
          </p:cNvSpPr>
          <p:nvPr>
            <p:ph type="subTitle" idx="1"/>
          </p:nvPr>
        </p:nvSpPr>
        <p:spPr>
          <a:xfrm>
            <a:off x="838200" y="2514600"/>
            <a:ext cx="7543800" cy="3657600"/>
          </a:xfrm>
        </p:spPr>
        <p:txBody>
          <a:bodyPr/>
          <a:lstStyle/>
          <a:p>
            <a:r>
              <a:rPr lang="en-US" i="1" dirty="0"/>
              <a:t>A. </a:t>
            </a:r>
            <a:r>
              <a:rPr lang="en-US" i="1" dirty="0" smtClean="0"/>
              <a:t>Cardioid</a:t>
            </a:r>
            <a:endParaRPr lang="en-US" dirty="0"/>
          </a:p>
          <a:p>
            <a:r>
              <a:rPr lang="en-US" i="1" dirty="0"/>
              <a:t>B. </a:t>
            </a:r>
            <a:r>
              <a:rPr lang="en-US" i="1" dirty="0" smtClean="0"/>
              <a:t>Omni-directional</a:t>
            </a:r>
            <a:endParaRPr lang="en-US" dirty="0"/>
          </a:p>
          <a:p>
            <a:r>
              <a:rPr lang="en-US" i="1" dirty="0"/>
              <a:t>C. A figure-8 broadside to the axis of the array</a:t>
            </a:r>
            <a:endParaRPr lang="en-US" dirty="0"/>
          </a:p>
          <a:p>
            <a:r>
              <a:rPr lang="en-US" sz="2800" b="1" i="1" dirty="0">
                <a:solidFill>
                  <a:srgbClr val="FFC000"/>
                </a:solidFill>
              </a:rPr>
              <a:t>D. A figure-8 oriented along the axis of the array</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76</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20283639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Antenna Radiation Patterns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77</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pic>
        <p:nvPicPr>
          <p:cNvPr id="6" name="Picture 5" descr="Extra05 May"/>
          <p:cNvPicPr>
            <a:picLocks noChangeAspect="1" noChangeArrowheads="1"/>
          </p:cNvPicPr>
          <p:nvPr/>
        </p:nvPicPr>
        <p:blipFill rotWithShape="1">
          <a:blip r:embed="rId2">
            <a:extLst>
              <a:ext uri="{28A0092B-C50C-407E-A947-70E740481C1C}">
                <a14:useLocalDpi xmlns:a14="http://schemas.microsoft.com/office/drawing/2010/main" val="0"/>
              </a:ext>
            </a:extLst>
          </a:blip>
          <a:srcRect b="11420"/>
          <a:stretch/>
        </p:blipFill>
        <p:spPr bwMode="auto">
          <a:xfrm>
            <a:off x="208547" y="1066800"/>
            <a:ext cx="8763098" cy="35773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648200"/>
            <a:ext cx="2613659" cy="2122319"/>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8341" y="4648200"/>
            <a:ext cx="2613659" cy="2122319"/>
          </a:xfrm>
          <a:prstGeom prst="rect">
            <a:avLst/>
          </a:prstGeom>
        </p:spPr>
      </p:pic>
      <p:sp>
        <p:nvSpPr>
          <p:cNvPr id="3" name="Oval 2"/>
          <p:cNvSpPr/>
          <p:nvPr/>
        </p:nvSpPr>
        <p:spPr>
          <a:xfrm>
            <a:off x="2133600" y="5562600"/>
            <a:ext cx="152400" cy="1580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295400" y="5562600"/>
            <a:ext cx="152400" cy="1580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248400" y="5562600"/>
            <a:ext cx="152400" cy="1580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629400" y="4800600"/>
            <a:ext cx="152400" cy="1580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086600" y="5638800"/>
            <a:ext cx="152400" cy="1580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124200" y="5562600"/>
            <a:ext cx="152400" cy="1580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890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610600" cy="19812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E9C02  </a:t>
            </a:r>
            <a:r>
              <a:rPr lang="en-US" dirty="0" smtClean="0">
                <a:latin typeface="Arial Black" panose="020B0A04020102020204" pitchFamily="34" charset="0"/>
              </a:rPr>
              <a:t>  What </a:t>
            </a:r>
            <a:r>
              <a:rPr lang="en-US" dirty="0">
                <a:latin typeface="Arial Black" panose="020B0A04020102020204" pitchFamily="34" charset="0"/>
              </a:rPr>
              <a:t>is the radiation pattern of two </a:t>
            </a:r>
            <a:r>
              <a:rPr lang="en-US" dirty="0" smtClean="0">
                <a:latin typeface="Arial Black" panose="020B0A04020102020204" pitchFamily="34" charset="0"/>
              </a:rPr>
              <a:t>1/4 wavelength </a:t>
            </a:r>
            <a:r>
              <a:rPr lang="en-US" dirty="0">
                <a:latin typeface="Arial Black" panose="020B0A04020102020204" pitchFamily="34" charset="0"/>
              </a:rPr>
              <a:t>vertical antennas spaced </a:t>
            </a:r>
            <a:r>
              <a:rPr lang="en-US" dirty="0" smtClean="0">
                <a:latin typeface="Arial Black" panose="020B0A04020102020204" pitchFamily="34" charset="0"/>
              </a:rPr>
              <a:t>1/4 wavelength </a:t>
            </a:r>
            <a:r>
              <a:rPr lang="en-US" dirty="0">
                <a:latin typeface="Arial Black" panose="020B0A04020102020204" pitchFamily="34" charset="0"/>
              </a:rPr>
              <a:t>apart and fed 90 degrees out of phase?</a:t>
            </a:r>
          </a:p>
        </p:txBody>
      </p:sp>
      <p:sp>
        <p:nvSpPr>
          <p:cNvPr id="3" name="Subtitle 2"/>
          <p:cNvSpPr>
            <a:spLocks noGrp="1"/>
          </p:cNvSpPr>
          <p:nvPr>
            <p:ph type="subTitle" idx="1"/>
          </p:nvPr>
        </p:nvSpPr>
        <p:spPr/>
        <p:txBody>
          <a:bodyPr/>
          <a:lstStyle/>
          <a:p>
            <a:r>
              <a:rPr lang="en-US" i="1" dirty="0" smtClean="0"/>
              <a:t>A. </a:t>
            </a:r>
            <a:r>
              <a:rPr lang="en-US" i="1" dirty="0"/>
              <a:t>C</a:t>
            </a:r>
            <a:r>
              <a:rPr lang="en-US" i="1" dirty="0" smtClean="0"/>
              <a:t>ardioid</a:t>
            </a:r>
            <a:endParaRPr lang="en-US" dirty="0"/>
          </a:p>
          <a:p>
            <a:r>
              <a:rPr lang="en-US" i="1" dirty="0"/>
              <a:t>B. A figure-8 end-fire along the axis of the array</a:t>
            </a:r>
            <a:endParaRPr lang="en-US" dirty="0"/>
          </a:p>
          <a:p>
            <a:r>
              <a:rPr lang="en-US" i="1" dirty="0"/>
              <a:t>C. A figure-8 broadside to the axis of the array</a:t>
            </a:r>
            <a:endParaRPr lang="en-US" dirty="0"/>
          </a:p>
          <a:p>
            <a:r>
              <a:rPr lang="en-US" i="1" dirty="0"/>
              <a:t>D. </a:t>
            </a:r>
            <a:r>
              <a:rPr lang="en-US" i="1" dirty="0" smtClean="0"/>
              <a:t>Omni-directional</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78</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77523455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610600" cy="19812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E9C02    What is the radiation pattern of two </a:t>
            </a:r>
            <a:r>
              <a:rPr lang="en-US" dirty="0" smtClean="0">
                <a:latin typeface="Arial Black" panose="020B0A04020102020204" pitchFamily="34" charset="0"/>
              </a:rPr>
              <a:t>1/4 wavelength </a:t>
            </a:r>
            <a:r>
              <a:rPr lang="en-US" dirty="0">
                <a:latin typeface="Arial Black" panose="020B0A04020102020204" pitchFamily="34" charset="0"/>
              </a:rPr>
              <a:t>vertical antennas spaced </a:t>
            </a:r>
            <a:r>
              <a:rPr lang="en-US" dirty="0" smtClean="0">
                <a:latin typeface="Arial Black" panose="020B0A04020102020204" pitchFamily="34" charset="0"/>
              </a:rPr>
              <a:t>1/4 </a:t>
            </a:r>
            <a:r>
              <a:rPr lang="en-US" dirty="0">
                <a:latin typeface="Arial Black" panose="020B0A04020102020204" pitchFamily="34" charset="0"/>
              </a:rPr>
              <a:t>wavelength apart and fed 90 degrees out of phase?</a:t>
            </a:r>
            <a:endParaRPr lang="en-US" dirty="0"/>
          </a:p>
        </p:txBody>
      </p:sp>
      <p:sp>
        <p:nvSpPr>
          <p:cNvPr id="3" name="Subtitle 2"/>
          <p:cNvSpPr>
            <a:spLocks noGrp="1"/>
          </p:cNvSpPr>
          <p:nvPr>
            <p:ph type="subTitle" idx="1"/>
          </p:nvPr>
        </p:nvSpPr>
        <p:spPr/>
        <p:txBody>
          <a:bodyPr/>
          <a:lstStyle/>
          <a:p>
            <a:r>
              <a:rPr lang="en-US" sz="2800" b="1" i="1" dirty="0">
                <a:solidFill>
                  <a:srgbClr val="FFC000"/>
                </a:solidFill>
              </a:rPr>
              <a:t>A. C</a:t>
            </a:r>
            <a:r>
              <a:rPr lang="en-US" sz="2800" b="1" i="1" dirty="0" smtClean="0">
                <a:solidFill>
                  <a:srgbClr val="FFC000"/>
                </a:solidFill>
              </a:rPr>
              <a:t>ardioid</a:t>
            </a:r>
            <a:endParaRPr lang="en-US" sz="2800" b="1" dirty="0">
              <a:solidFill>
                <a:srgbClr val="FFC000"/>
              </a:solidFill>
            </a:endParaRPr>
          </a:p>
          <a:p>
            <a:r>
              <a:rPr lang="en-US" i="1" dirty="0"/>
              <a:t>B. A figure-8 end-fire along the axis of the array</a:t>
            </a:r>
            <a:endParaRPr lang="en-US" dirty="0"/>
          </a:p>
          <a:p>
            <a:r>
              <a:rPr lang="en-US" i="1" dirty="0"/>
              <a:t>C. A figure-8 broadside to the axis of the array</a:t>
            </a:r>
            <a:endParaRPr lang="en-US" dirty="0"/>
          </a:p>
          <a:p>
            <a:r>
              <a:rPr lang="en-US" i="1" dirty="0"/>
              <a:t>D. </a:t>
            </a:r>
            <a:r>
              <a:rPr lang="en-US" i="1" dirty="0" smtClean="0"/>
              <a:t>Omni-directional</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79</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710318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E9A03     Why would one need to know the feed point impedance of an antenna?</a:t>
            </a:r>
            <a:endParaRPr lang="en-US" dirty="0"/>
          </a:p>
        </p:txBody>
      </p:sp>
      <p:sp>
        <p:nvSpPr>
          <p:cNvPr id="3" name="Subtitle 2"/>
          <p:cNvSpPr>
            <a:spLocks noGrp="1"/>
          </p:cNvSpPr>
          <p:nvPr>
            <p:ph type="subTitle" idx="1"/>
          </p:nvPr>
        </p:nvSpPr>
        <p:spPr>
          <a:xfrm>
            <a:off x="533400" y="1905000"/>
            <a:ext cx="8001000" cy="4267200"/>
          </a:xfrm>
        </p:spPr>
        <p:txBody>
          <a:bodyPr/>
          <a:lstStyle/>
          <a:p>
            <a:r>
              <a:rPr lang="en-US" sz="2800" b="1" i="1" dirty="0">
                <a:solidFill>
                  <a:srgbClr val="FFC000"/>
                </a:solidFill>
              </a:rPr>
              <a:t>A. To match impedances in order to minimize standing wave ratio on the transmission line</a:t>
            </a:r>
            <a:endParaRPr lang="en-US" sz="2800" b="1" dirty="0">
              <a:solidFill>
                <a:srgbClr val="FFC000"/>
              </a:solidFill>
            </a:endParaRPr>
          </a:p>
          <a:p>
            <a:r>
              <a:rPr lang="en-US" i="1" dirty="0"/>
              <a:t>B. To measure the near-field radiation density from a transmitting antenna</a:t>
            </a:r>
            <a:endParaRPr lang="en-US" dirty="0"/>
          </a:p>
          <a:p>
            <a:r>
              <a:rPr lang="en-US" i="1" dirty="0"/>
              <a:t>C. To calculate the front-to-side ratio of the antenna</a:t>
            </a:r>
            <a:endParaRPr lang="en-US" dirty="0"/>
          </a:p>
          <a:p>
            <a:r>
              <a:rPr lang="en-US" i="1" dirty="0"/>
              <a:t>D. To calculate the front-to-back ratio of the antenna</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78918564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E9C03    What </a:t>
            </a:r>
            <a:r>
              <a:rPr lang="en-US" dirty="0">
                <a:latin typeface="Arial Black" panose="020B0A04020102020204" pitchFamily="34" charset="0"/>
              </a:rPr>
              <a:t>is the radiation pattern of </a:t>
            </a:r>
            <a:r>
              <a:rPr lang="en-US" dirty="0" smtClean="0">
                <a:latin typeface="Arial Black" panose="020B0A04020102020204" pitchFamily="34" charset="0"/>
              </a:rPr>
              <a:t>two 1/4 wavelength </a:t>
            </a:r>
            <a:r>
              <a:rPr lang="en-US" dirty="0">
                <a:latin typeface="Arial Black" panose="020B0A04020102020204" pitchFamily="34" charset="0"/>
              </a:rPr>
              <a:t>vertical antennas spaced </a:t>
            </a:r>
            <a:r>
              <a:rPr lang="en-US" dirty="0" smtClean="0">
                <a:latin typeface="Arial Black" panose="020B0A04020102020204" pitchFamily="34" charset="0"/>
              </a:rPr>
              <a:t>1/2 wavelength </a:t>
            </a:r>
            <a:r>
              <a:rPr lang="en-US" dirty="0">
                <a:latin typeface="Arial Black" panose="020B0A04020102020204" pitchFamily="34" charset="0"/>
              </a:rPr>
              <a:t>apart and fed in phase?</a:t>
            </a:r>
          </a:p>
        </p:txBody>
      </p:sp>
      <p:sp>
        <p:nvSpPr>
          <p:cNvPr id="3" name="Subtitle 2"/>
          <p:cNvSpPr>
            <a:spLocks noGrp="1"/>
          </p:cNvSpPr>
          <p:nvPr>
            <p:ph type="subTitle" idx="1"/>
          </p:nvPr>
        </p:nvSpPr>
        <p:spPr>
          <a:xfrm>
            <a:off x="533400" y="2286000"/>
            <a:ext cx="7848600" cy="3657600"/>
          </a:xfrm>
        </p:spPr>
        <p:txBody>
          <a:bodyPr/>
          <a:lstStyle/>
          <a:p>
            <a:r>
              <a:rPr lang="en-US" i="1" dirty="0"/>
              <a:t>A. </a:t>
            </a:r>
            <a:r>
              <a:rPr lang="en-US" i="1" dirty="0" smtClean="0"/>
              <a:t>Omni-directional</a:t>
            </a:r>
            <a:endParaRPr lang="en-US" dirty="0"/>
          </a:p>
          <a:p>
            <a:r>
              <a:rPr lang="en-US" i="1" dirty="0"/>
              <a:t>B. C</a:t>
            </a:r>
            <a:r>
              <a:rPr lang="en-US" i="1" dirty="0" smtClean="0"/>
              <a:t>ardioid</a:t>
            </a:r>
            <a:endParaRPr lang="en-US" dirty="0"/>
          </a:p>
          <a:p>
            <a:r>
              <a:rPr lang="en-US" i="1" dirty="0"/>
              <a:t>C. A Figure-8 broadside to the axis of the array</a:t>
            </a:r>
            <a:endParaRPr lang="en-US" dirty="0"/>
          </a:p>
          <a:p>
            <a:r>
              <a:rPr lang="en-US" i="1" dirty="0"/>
              <a:t>D. A Figure-8 end-fire along the axis of the array</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80</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81462126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E9C03    What is the radiation pattern of two 1/4 wavelength vertical antennas spaced 1/2 wavelength apart and fed in phase?</a:t>
            </a:r>
            <a:endParaRPr lang="en-US" dirty="0"/>
          </a:p>
        </p:txBody>
      </p:sp>
      <p:sp>
        <p:nvSpPr>
          <p:cNvPr id="3" name="Subtitle 2"/>
          <p:cNvSpPr>
            <a:spLocks noGrp="1"/>
          </p:cNvSpPr>
          <p:nvPr>
            <p:ph type="subTitle" idx="1"/>
          </p:nvPr>
        </p:nvSpPr>
        <p:spPr>
          <a:xfrm>
            <a:off x="533400" y="2286000"/>
            <a:ext cx="7848600" cy="3657600"/>
          </a:xfrm>
        </p:spPr>
        <p:txBody>
          <a:bodyPr/>
          <a:lstStyle/>
          <a:p>
            <a:r>
              <a:rPr lang="en-US" i="1" dirty="0"/>
              <a:t>A. </a:t>
            </a:r>
            <a:r>
              <a:rPr lang="en-US" i="1" dirty="0" smtClean="0"/>
              <a:t>Omni-directional</a:t>
            </a:r>
            <a:endParaRPr lang="en-US" dirty="0"/>
          </a:p>
          <a:p>
            <a:r>
              <a:rPr lang="en-US" i="1" dirty="0"/>
              <a:t>B. C</a:t>
            </a:r>
            <a:r>
              <a:rPr lang="en-US" i="1" dirty="0" smtClean="0"/>
              <a:t>ardioid</a:t>
            </a:r>
            <a:endParaRPr lang="en-US" dirty="0"/>
          </a:p>
          <a:p>
            <a:r>
              <a:rPr lang="en-US" sz="2800" b="1" i="1" dirty="0">
                <a:solidFill>
                  <a:srgbClr val="FFC000"/>
                </a:solidFill>
              </a:rPr>
              <a:t>C. A Figure-8 broadside to the axis of the array</a:t>
            </a:r>
            <a:endParaRPr lang="en-US" sz="2800" b="1" dirty="0">
              <a:solidFill>
                <a:srgbClr val="FFC000"/>
              </a:solidFill>
            </a:endParaRPr>
          </a:p>
          <a:p>
            <a:r>
              <a:rPr lang="en-US" i="1" dirty="0"/>
              <a:t>D. A Figure-8 end-fire along the axis of the array</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81</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769983"/>
            <a:ext cx="1569211" cy="2056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567856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E9C04     What </a:t>
            </a:r>
            <a:r>
              <a:rPr lang="en-US" dirty="0">
                <a:latin typeface="Arial Black" panose="020B0A04020102020204" pitchFamily="34" charset="0"/>
              </a:rPr>
              <a:t>happens to the radiation pattern of an unterminated long wire antenna as the wire length is increased?</a:t>
            </a:r>
          </a:p>
        </p:txBody>
      </p:sp>
      <p:sp>
        <p:nvSpPr>
          <p:cNvPr id="3" name="Subtitle 2"/>
          <p:cNvSpPr>
            <a:spLocks noGrp="1"/>
          </p:cNvSpPr>
          <p:nvPr>
            <p:ph type="subTitle" idx="1"/>
          </p:nvPr>
        </p:nvSpPr>
        <p:spPr>
          <a:xfrm>
            <a:off x="914400" y="1981200"/>
            <a:ext cx="7391400" cy="4191000"/>
          </a:xfrm>
        </p:spPr>
        <p:txBody>
          <a:bodyPr>
            <a:normAutofit/>
          </a:bodyPr>
          <a:lstStyle/>
          <a:p>
            <a:endParaRPr lang="en-US" i="1" dirty="0" smtClean="0"/>
          </a:p>
          <a:p>
            <a:r>
              <a:rPr lang="en-US" i="1" dirty="0" smtClean="0"/>
              <a:t>A</a:t>
            </a:r>
            <a:r>
              <a:rPr lang="en-US" i="1" dirty="0"/>
              <a:t>. The lobes become more perpendicular to the wire</a:t>
            </a:r>
          </a:p>
          <a:p>
            <a:r>
              <a:rPr lang="en-US" i="1" dirty="0"/>
              <a:t>B. The lobes align more in the direction of the wire</a:t>
            </a:r>
          </a:p>
          <a:p>
            <a:r>
              <a:rPr lang="en-US" i="1" dirty="0"/>
              <a:t>C. The vertical angle increases</a:t>
            </a:r>
          </a:p>
          <a:p>
            <a:r>
              <a:rPr lang="en-US" i="1" dirty="0"/>
              <a:t>D. The front-to-back ratio decreases</a:t>
            </a:r>
          </a:p>
        </p:txBody>
      </p:sp>
      <p:sp>
        <p:nvSpPr>
          <p:cNvPr id="4" name="Slide Number Placeholder 3"/>
          <p:cNvSpPr>
            <a:spLocks noGrp="1"/>
          </p:cNvSpPr>
          <p:nvPr>
            <p:ph type="sldNum" sz="quarter" idx="12"/>
          </p:nvPr>
        </p:nvSpPr>
        <p:spPr/>
        <p:txBody>
          <a:bodyPr/>
          <a:lstStyle/>
          <a:p>
            <a:fld id="{5A2483EB-AB9C-40AC-9AA1-C2AD9590A9DB}" type="slidenum">
              <a:rPr lang="en-US" smtClean="0"/>
              <a:t>82</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53533338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E9C04     What </a:t>
            </a:r>
            <a:r>
              <a:rPr lang="en-US" dirty="0">
                <a:latin typeface="Arial Black" panose="020B0A04020102020204" pitchFamily="34" charset="0"/>
              </a:rPr>
              <a:t>happens to the radiation pattern of an unterminated long wire antenna as the wire length is increased?</a:t>
            </a:r>
          </a:p>
        </p:txBody>
      </p:sp>
      <p:sp>
        <p:nvSpPr>
          <p:cNvPr id="3" name="Subtitle 2"/>
          <p:cNvSpPr>
            <a:spLocks noGrp="1"/>
          </p:cNvSpPr>
          <p:nvPr>
            <p:ph type="subTitle" idx="1"/>
          </p:nvPr>
        </p:nvSpPr>
        <p:spPr>
          <a:xfrm>
            <a:off x="914400" y="1981200"/>
            <a:ext cx="7391400" cy="4191000"/>
          </a:xfrm>
        </p:spPr>
        <p:txBody>
          <a:bodyPr>
            <a:normAutofit/>
          </a:bodyPr>
          <a:lstStyle/>
          <a:p>
            <a:endParaRPr lang="en-US" i="1" dirty="0" smtClean="0"/>
          </a:p>
          <a:p>
            <a:r>
              <a:rPr lang="en-US" i="1" dirty="0" smtClean="0"/>
              <a:t>A</a:t>
            </a:r>
            <a:r>
              <a:rPr lang="en-US" i="1" dirty="0"/>
              <a:t>. The lobes become more perpendicular to the wire</a:t>
            </a:r>
          </a:p>
          <a:p>
            <a:r>
              <a:rPr lang="en-US" sz="2800" b="1" i="1" dirty="0">
                <a:solidFill>
                  <a:srgbClr val="FFC000"/>
                </a:solidFill>
              </a:rPr>
              <a:t>B. The lobes align more in the direction of the wire</a:t>
            </a:r>
          </a:p>
          <a:p>
            <a:r>
              <a:rPr lang="en-US" i="1" dirty="0"/>
              <a:t>C. The vertical angle increases</a:t>
            </a:r>
          </a:p>
          <a:p>
            <a:r>
              <a:rPr lang="en-US" i="1" dirty="0"/>
              <a:t>D. The front-to-back ratio decreases</a:t>
            </a:r>
          </a:p>
        </p:txBody>
      </p:sp>
      <p:sp>
        <p:nvSpPr>
          <p:cNvPr id="4" name="Slide Number Placeholder 3"/>
          <p:cNvSpPr>
            <a:spLocks noGrp="1"/>
          </p:cNvSpPr>
          <p:nvPr>
            <p:ph type="sldNum" sz="quarter" idx="12"/>
          </p:nvPr>
        </p:nvSpPr>
        <p:spPr/>
        <p:txBody>
          <a:bodyPr/>
          <a:lstStyle/>
          <a:p>
            <a:fld id="{5A2483EB-AB9C-40AC-9AA1-C2AD9590A9DB}" type="slidenum">
              <a:rPr lang="en-US" smtClean="0"/>
              <a:t>83</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43121706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E9C05  </a:t>
            </a:r>
            <a:r>
              <a:rPr lang="en-US" dirty="0" smtClean="0">
                <a:latin typeface="Arial Black" panose="020B0A04020102020204" pitchFamily="34" charset="0"/>
              </a:rPr>
              <a:t>   What </a:t>
            </a:r>
            <a:r>
              <a:rPr lang="en-US" dirty="0">
                <a:latin typeface="Arial Black" panose="020B0A04020102020204" pitchFamily="34" charset="0"/>
              </a:rPr>
              <a:t>is an OCFD antenna?</a:t>
            </a:r>
          </a:p>
        </p:txBody>
      </p:sp>
      <p:sp>
        <p:nvSpPr>
          <p:cNvPr id="3" name="Subtitle 2"/>
          <p:cNvSpPr>
            <a:spLocks noGrp="1"/>
          </p:cNvSpPr>
          <p:nvPr>
            <p:ph type="subTitle" idx="1"/>
          </p:nvPr>
        </p:nvSpPr>
        <p:spPr>
          <a:xfrm>
            <a:off x="685800" y="1905000"/>
            <a:ext cx="7848600" cy="4267200"/>
          </a:xfrm>
        </p:spPr>
        <p:txBody>
          <a:bodyPr/>
          <a:lstStyle/>
          <a:p>
            <a:r>
              <a:rPr lang="en-US" i="1" dirty="0"/>
              <a:t>A. A dipole feed approximately 1/3 the way from one end with a 4:1 </a:t>
            </a:r>
            <a:r>
              <a:rPr lang="en-US" i="1" dirty="0" err="1"/>
              <a:t>balun</a:t>
            </a:r>
            <a:r>
              <a:rPr lang="en-US" i="1" dirty="0"/>
              <a:t> to provide multiband operation</a:t>
            </a:r>
          </a:p>
          <a:p>
            <a:r>
              <a:rPr lang="en-US" i="1" dirty="0"/>
              <a:t>B. A remotely tunable dipole antenna using orthogonally controlled frequency diversity</a:t>
            </a:r>
          </a:p>
          <a:p>
            <a:r>
              <a:rPr lang="en-US" i="1" dirty="0"/>
              <a:t>C. An eight band dipole antenna using </a:t>
            </a:r>
            <a:r>
              <a:rPr lang="en-US" i="1" dirty="0" err="1"/>
              <a:t>octophase</a:t>
            </a:r>
            <a:r>
              <a:rPr lang="en-US" i="1" dirty="0"/>
              <a:t> filters</a:t>
            </a:r>
          </a:p>
          <a:p>
            <a:r>
              <a:rPr lang="en-US" i="1" dirty="0"/>
              <a:t>D. A multiband dipole antenna using one-way circular polarization for frequency diversity</a:t>
            </a:r>
          </a:p>
        </p:txBody>
      </p:sp>
      <p:sp>
        <p:nvSpPr>
          <p:cNvPr id="4" name="Slide Number Placeholder 3"/>
          <p:cNvSpPr>
            <a:spLocks noGrp="1"/>
          </p:cNvSpPr>
          <p:nvPr>
            <p:ph type="sldNum" sz="quarter" idx="12"/>
          </p:nvPr>
        </p:nvSpPr>
        <p:spPr/>
        <p:txBody>
          <a:bodyPr/>
          <a:lstStyle/>
          <a:p>
            <a:fld id="{5A2483EB-AB9C-40AC-9AA1-C2AD9590A9DB}" type="slidenum">
              <a:rPr lang="en-US" smtClean="0"/>
              <a:t>84</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116046400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E9C05  </a:t>
            </a:r>
            <a:r>
              <a:rPr lang="en-US" dirty="0" smtClean="0">
                <a:latin typeface="Arial Black" panose="020B0A04020102020204" pitchFamily="34" charset="0"/>
              </a:rPr>
              <a:t>   What </a:t>
            </a:r>
            <a:r>
              <a:rPr lang="en-US" dirty="0">
                <a:latin typeface="Arial Black" panose="020B0A04020102020204" pitchFamily="34" charset="0"/>
              </a:rPr>
              <a:t>is an OCFD antenna?</a:t>
            </a:r>
          </a:p>
        </p:txBody>
      </p:sp>
      <p:sp>
        <p:nvSpPr>
          <p:cNvPr id="3" name="Subtitle 2"/>
          <p:cNvSpPr>
            <a:spLocks noGrp="1"/>
          </p:cNvSpPr>
          <p:nvPr>
            <p:ph type="subTitle" idx="1"/>
          </p:nvPr>
        </p:nvSpPr>
        <p:spPr>
          <a:xfrm>
            <a:off x="685800" y="1905000"/>
            <a:ext cx="7848600" cy="4267200"/>
          </a:xfrm>
        </p:spPr>
        <p:txBody>
          <a:bodyPr/>
          <a:lstStyle/>
          <a:p>
            <a:r>
              <a:rPr lang="en-US" sz="2800" b="1" i="1" dirty="0">
                <a:solidFill>
                  <a:srgbClr val="FFC000"/>
                </a:solidFill>
              </a:rPr>
              <a:t>A. A dipole feed approximately 1/3 the way from one end with a 4:1 </a:t>
            </a:r>
            <a:r>
              <a:rPr lang="en-US" sz="2800" b="1" i="1" dirty="0" err="1">
                <a:solidFill>
                  <a:srgbClr val="FFC000"/>
                </a:solidFill>
              </a:rPr>
              <a:t>balun</a:t>
            </a:r>
            <a:r>
              <a:rPr lang="en-US" sz="2800" b="1" i="1" dirty="0">
                <a:solidFill>
                  <a:srgbClr val="FFC000"/>
                </a:solidFill>
              </a:rPr>
              <a:t> to provide multiband operation</a:t>
            </a:r>
          </a:p>
          <a:p>
            <a:r>
              <a:rPr lang="en-US" i="1" dirty="0"/>
              <a:t>B. A remotely tunable dipole antenna using orthogonally controlled frequency diversity</a:t>
            </a:r>
          </a:p>
          <a:p>
            <a:r>
              <a:rPr lang="en-US" i="1" dirty="0"/>
              <a:t>C. An eight band dipole antenna using </a:t>
            </a:r>
            <a:r>
              <a:rPr lang="en-US" i="1" dirty="0" err="1"/>
              <a:t>octophase</a:t>
            </a:r>
            <a:r>
              <a:rPr lang="en-US" i="1" dirty="0"/>
              <a:t> filters</a:t>
            </a:r>
          </a:p>
          <a:p>
            <a:r>
              <a:rPr lang="en-US" i="1" dirty="0"/>
              <a:t>D. A multiband dipole antenna using one-way circular polarization for frequency diversity</a:t>
            </a:r>
          </a:p>
        </p:txBody>
      </p:sp>
      <p:sp>
        <p:nvSpPr>
          <p:cNvPr id="4" name="Slide Number Placeholder 3"/>
          <p:cNvSpPr>
            <a:spLocks noGrp="1"/>
          </p:cNvSpPr>
          <p:nvPr>
            <p:ph type="sldNum" sz="quarter" idx="12"/>
          </p:nvPr>
        </p:nvSpPr>
        <p:spPr/>
        <p:txBody>
          <a:bodyPr/>
          <a:lstStyle/>
          <a:p>
            <a:fld id="{5A2483EB-AB9C-40AC-9AA1-C2AD9590A9DB}" type="slidenum">
              <a:rPr lang="en-US" smtClean="0"/>
              <a:t>85</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60431890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E9C06  </a:t>
            </a:r>
            <a:r>
              <a:rPr lang="en-US" dirty="0" smtClean="0">
                <a:latin typeface="Arial Black" panose="020B0A04020102020204" pitchFamily="34" charset="0"/>
              </a:rPr>
              <a:t>  What </a:t>
            </a:r>
            <a:r>
              <a:rPr lang="en-US" dirty="0">
                <a:latin typeface="Arial Black" panose="020B0A04020102020204" pitchFamily="34" charset="0"/>
              </a:rPr>
              <a:t>is the effect of a terminating resistor on a rhombic antenna?</a:t>
            </a:r>
          </a:p>
        </p:txBody>
      </p:sp>
      <p:sp>
        <p:nvSpPr>
          <p:cNvPr id="3" name="Subtitle 2"/>
          <p:cNvSpPr>
            <a:spLocks noGrp="1"/>
          </p:cNvSpPr>
          <p:nvPr>
            <p:ph type="subTitle" idx="1"/>
          </p:nvPr>
        </p:nvSpPr>
        <p:spPr>
          <a:xfrm>
            <a:off x="609600" y="1752600"/>
            <a:ext cx="7772400" cy="4419600"/>
          </a:xfrm>
        </p:spPr>
        <p:txBody>
          <a:bodyPr/>
          <a:lstStyle/>
          <a:p>
            <a:r>
              <a:rPr lang="en-US" i="1" dirty="0"/>
              <a:t>A. It reflects the standing waves on the antenna elements back to the transmitter</a:t>
            </a:r>
            <a:endParaRPr lang="en-US" dirty="0"/>
          </a:p>
          <a:p>
            <a:r>
              <a:rPr lang="en-US" i="1" dirty="0"/>
              <a:t>B. It changes the radiation pattern from bidirectional to unidirectional</a:t>
            </a:r>
            <a:endParaRPr lang="en-US" dirty="0"/>
          </a:p>
          <a:p>
            <a:r>
              <a:rPr lang="en-US" i="1" dirty="0"/>
              <a:t>C. It changes the radiation pattern from horizontal to vertical polarization</a:t>
            </a:r>
            <a:endParaRPr lang="en-US" dirty="0"/>
          </a:p>
          <a:p>
            <a:r>
              <a:rPr lang="en-US" i="1" dirty="0"/>
              <a:t>D. It decreases the ground loss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86</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7975650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E9C06  </a:t>
            </a:r>
            <a:r>
              <a:rPr lang="en-US" dirty="0" smtClean="0">
                <a:latin typeface="Arial Black" panose="020B0A04020102020204" pitchFamily="34" charset="0"/>
              </a:rPr>
              <a:t>  What </a:t>
            </a:r>
            <a:r>
              <a:rPr lang="en-US" dirty="0">
                <a:latin typeface="Arial Black" panose="020B0A04020102020204" pitchFamily="34" charset="0"/>
              </a:rPr>
              <a:t>is the effect of a terminating resistor on a rhombic antenna?</a:t>
            </a:r>
          </a:p>
        </p:txBody>
      </p:sp>
      <p:sp>
        <p:nvSpPr>
          <p:cNvPr id="3" name="Subtitle 2"/>
          <p:cNvSpPr>
            <a:spLocks noGrp="1"/>
          </p:cNvSpPr>
          <p:nvPr>
            <p:ph type="subTitle" idx="1"/>
          </p:nvPr>
        </p:nvSpPr>
        <p:spPr>
          <a:xfrm>
            <a:off x="609600" y="1752600"/>
            <a:ext cx="7772400" cy="4419600"/>
          </a:xfrm>
        </p:spPr>
        <p:txBody>
          <a:bodyPr/>
          <a:lstStyle/>
          <a:p>
            <a:r>
              <a:rPr lang="en-US" i="1" dirty="0"/>
              <a:t>A. It reflects the standing waves on the antenna elements back to the transmitter</a:t>
            </a:r>
            <a:endParaRPr lang="en-US" dirty="0"/>
          </a:p>
          <a:p>
            <a:r>
              <a:rPr lang="en-US" sz="2800" b="1" i="1" dirty="0">
                <a:solidFill>
                  <a:srgbClr val="FFC000"/>
                </a:solidFill>
              </a:rPr>
              <a:t>B. It changes the radiation pattern from bidirectional to unidirectional</a:t>
            </a:r>
            <a:endParaRPr lang="en-US" sz="2800" b="1" dirty="0">
              <a:solidFill>
                <a:srgbClr val="FFC000"/>
              </a:solidFill>
            </a:endParaRPr>
          </a:p>
          <a:p>
            <a:r>
              <a:rPr lang="en-US" i="1" dirty="0"/>
              <a:t>C. It changes the radiation pattern from horizontal to vertical polarization</a:t>
            </a:r>
            <a:endParaRPr lang="en-US" dirty="0"/>
          </a:p>
          <a:p>
            <a:r>
              <a:rPr lang="en-US" i="1" dirty="0"/>
              <a:t>D. It decreases the ground loss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87</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62044764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828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E9C07    What </a:t>
            </a:r>
            <a:r>
              <a:rPr lang="en-US" dirty="0">
                <a:latin typeface="Arial Black" panose="020B0A04020102020204" pitchFamily="34" charset="0"/>
              </a:rPr>
              <a:t>is the approximate feed point impedance at the center of a two-wire folded dipole antenna?</a:t>
            </a:r>
          </a:p>
        </p:txBody>
      </p:sp>
      <p:sp>
        <p:nvSpPr>
          <p:cNvPr id="3" name="Subtitle 2"/>
          <p:cNvSpPr>
            <a:spLocks noGrp="1"/>
          </p:cNvSpPr>
          <p:nvPr>
            <p:ph type="subTitle" idx="1"/>
          </p:nvPr>
        </p:nvSpPr>
        <p:spPr/>
        <p:txBody>
          <a:bodyPr/>
          <a:lstStyle/>
          <a:p>
            <a:r>
              <a:rPr lang="en-US" i="1" dirty="0"/>
              <a:t>A. 300 ohms</a:t>
            </a:r>
            <a:endParaRPr lang="en-US" dirty="0"/>
          </a:p>
          <a:p>
            <a:r>
              <a:rPr lang="en-US" i="1" dirty="0"/>
              <a:t>B. 72 ohms</a:t>
            </a:r>
            <a:endParaRPr lang="en-US" dirty="0"/>
          </a:p>
          <a:p>
            <a:r>
              <a:rPr lang="en-US" i="1" dirty="0"/>
              <a:t>C. 50 ohms</a:t>
            </a:r>
            <a:endParaRPr lang="en-US" dirty="0"/>
          </a:p>
          <a:p>
            <a:r>
              <a:rPr lang="en-US" i="1" dirty="0"/>
              <a:t>D. 450 ohms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88</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24622389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828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E9C07    What is the approximate feed point impedance at the center of a two-wire folded dipole antenna?</a:t>
            </a:r>
          </a:p>
        </p:txBody>
      </p:sp>
      <p:sp>
        <p:nvSpPr>
          <p:cNvPr id="3" name="Subtitle 2"/>
          <p:cNvSpPr>
            <a:spLocks noGrp="1"/>
          </p:cNvSpPr>
          <p:nvPr>
            <p:ph type="subTitle" idx="1"/>
          </p:nvPr>
        </p:nvSpPr>
        <p:spPr/>
        <p:txBody>
          <a:bodyPr/>
          <a:lstStyle/>
          <a:p>
            <a:r>
              <a:rPr lang="en-US" sz="2800" b="1" i="1" dirty="0">
                <a:solidFill>
                  <a:srgbClr val="FFC000"/>
                </a:solidFill>
              </a:rPr>
              <a:t>A. 300 ohms</a:t>
            </a:r>
            <a:endParaRPr lang="en-US" sz="2800" b="1" dirty="0">
              <a:solidFill>
                <a:srgbClr val="FFC000"/>
              </a:solidFill>
            </a:endParaRPr>
          </a:p>
          <a:p>
            <a:r>
              <a:rPr lang="en-US" i="1" dirty="0"/>
              <a:t>B. 72 ohms</a:t>
            </a:r>
            <a:endParaRPr lang="en-US" dirty="0"/>
          </a:p>
          <a:p>
            <a:r>
              <a:rPr lang="en-US" i="1" dirty="0"/>
              <a:t>C. 50 ohms</a:t>
            </a:r>
            <a:endParaRPr lang="en-US" dirty="0"/>
          </a:p>
          <a:p>
            <a:r>
              <a:rPr lang="en-US" i="1" dirty="0"/>
              <a:t>D. 450 ohms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89</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325906"/>
            <a:ext cx="5372100"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9260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E9A04    Which </a:t>
            </a:r>
            <a:r>
              <a:rPr lang="en-US" dirty="0">
                <a:latin typeface="Arial Black" panose="020B0A04020102020204" pitchFamily="34" charset="0"/>
              </a:rPr>
              <a:t>of the following factors may affect the feed point impedance of an antenna?</a:t>
            </a:r>
          </a:p>
        </p:txBody>
      </p:sp>
      <p:sp>
        <p:nvSpPr>
          <p:cNvPr id="3" name="Subtitle 2"/>
          <p:cNvSpPr>
            <a:spLocks noGrp="1"/>
          </p:cNvSpPr>
          <p:nvPr>
            <p:ph type="subTitle" idx="1"/>
          </p:nvPr>
        </p:nvSpPr>
        <p:spPr>
          <a:xfrm>
            <a:off x="990600" y="1981200"/>
            <a:ext cx="7239000" cy="4191000"/>
          </a:xfrm>
        </p:spPr>
        <p:txBody>
          <a:bodyPr/>
          <a:lstStyle/>
          <a:p>
            <a:r>
              <a:rPr lang="en-US" i="1" dirty="0"/>
              <a:t>A. Transmission-line length </a:t>
            </a:r>
            <a:endParaRPr lang="en-US" dirty="0"/>
          </a:p>
          <a:p>
            <a:r>
              <a:rPr lang="en-US" i="1" dirty="0"/>
              <a:t>B. Antenna height, conductor length/diameter ratio and location of nearby conductive objects</a:t>
            </a:r>
            <a:endParaRPr lang="en-US" dirty="0"/>
          </a:p>
          <a:p>
            <a:r>
              <a:rPr lang="en-US" i="1" dirty="0"/>
              <a:t>C. </a:t>
            </a:r>
            <a:r>
              <a:rPr lang="en-US" i="1" dirty="0" smtClean="0"/>
              <a:t>The settings of an antenna tuner at the </a:t>
            </a:r>
            <a:r>
              <a:rPr lang="en-US" i="1" dirty="0" err="1" smtClean="0"/>
              <a:t>trnsmitter</a:t>
            </a:r>
            <a:endParaRPr lang="en-US" dirty="0"/>
          </a:p>
          <a:p>
            <a:r>
              <a:rPr lang="en-US" i="1" dirty="0"/>
              <a:t>D. Sunspot activity and time of day</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9</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117691588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p:txBody>
          <a:bodyPr>
            <a:normAutofit fontScale="90000"/>
          </a:bodyPr>
          <a:lstStyle/>
          <a:p>
            <a:r>
              <a:rPr altLang="en-US" dirty="0" smtClean="0">
                <a:solidFill>
                  <a:srgbClr val="0D0D0D"/>
                </a:solidFill>
                <a:latin typeface="Arial Black" panose="020B0A04020102020204" pitchFamily="34" charset="0"/>
              </a:rPr>
              <a:t> </a:t>
            </a:r>
            <a:br>
              <a:rPr altLang="en-US" dirty="0" smtClean="0">
                <a:solidFill>
                  <a:srgbClr val="0D0D0D"/>
                </a:solidFill>
                <a:latin typeface="Arial Black" panose="020B0A04020102020204" pitchFamily="34" charset="0"/>
              </a:rPr>
            </a:br>
            <a:r>
              <a:rPr altLang="en-US" dirty="0" smtClean="0">
                <a:solidFill>
                  <a:srgbClr val="0D0D0D"/>
                </a:solidFill>
                <a:latin typeface="Arial Black" panose="020B0A04020102020204" pitchFamily="34" charset="0"/>
              </a:rPr>
              <a:t>E9C08    What is a folded dipole antenna?</a:t>
            </a:r>
          </a:p>
        </p:txBody>
      </p:sp>
      <p:sp>
        <p:nvSpPr>
          <p:cNvPr id="16387" name="Subtitle 2"/>
          <p:cNvSpPr>
            <a:spLocks noGrp="1"/>
          </p:cNvSpPr>
          <p:nvPr>
            <p:ph type="subTitle" idx="1"/>
          </p:nvPr>
        </p:nvSpPr>
        <p:spPr>
          <a:xfrm>
            <a:off x="533400" y="1600200"/>
            <a:ext cx="7772400" cy="4572000"/>
          </a:xfrm>
        </p:spPr>
        <p:txBody>
          <a:bodyPr/>
          <a:lstStyle/>
          <a:p>
            <a:r>
              <a:rPr altLang="en-US" i="1" dirty="0" smtClean="0">
                <a:solidFill>
                  <a:srgbClr val="0D0D0D"/>
                </a:solidFill>
              </a:rPr>
              <a:t>A. A dipole one-quarter wavelength long</a:t>
            </a:r>
            <a:endParaRPr altLang="en-US" dirty="0" smtClean="0">
              <a:solidFill>
                <a:srgbClr val="0D0D0D"/>
              </a:solidFill>
            </a:endParaRPr>
          </a:p>
          <a:p>
            <a:r>
              <a:rPr altLang="en-US" i="1" dirty="0" smtClean="0">
                <a:solidFill>
                  <a:srgbClr val="0D0D0D"/>
                </a:solidFill>
              </a:rPr>
              <a:t>B. A type of ground-plane antenna</a:t>
            </a:r>
            <a:endParaRPr altLang="en-US" dirty="0" smtClean="0">
              <a:solidFill>
                <a:srgbClr val="0D0D0D"/>
              </a:solidFill>
            </a:endParaRPr>
          </a:p>
          <a:p>
            <a:r>
              <a:rPr altLang="en-US" i="1" dirty="0" smtClean="0">
                <a:solidFill>
                  <a:srgbClr val="0D0D0D"/>
                </a:solidFill>
              </a:rPr>
              <a:t>C. A dipole consisting of one wavelength of wire forming a very thin loop</a:t>
            </a:r>
            <a:endParaRPr altLang="en-US" dirty="0" smtClean="0">
              <a:solidFill>
                <a:srgbClr val="0D0D0D"/>
              </a:solidFill>
            </a:endParaRPr>
          </a:p>
          <a:p>
            <a:r>
              <a:rPr altLang="en-US" i="1" dirty="0" smtClean="0">
                <a:solidFill>
                  <a:srgbClr val="0D0D0D"/>
                </a:solidFill>
              </a:rPr>
              <a:t>D. A dipole configured to provide forward gain </a:t>
            </a:r>
            <a:endParaRPr altLang="en-US" dirty="0" smtClean="0">
              <a:solidFill>
                <a:srgbClr val="0D0D0D"/>
              </a:solidFill>
            </a:endParaRPr>
          </a:p>
          <a:p>
            <a:endParaRPr altLang="en-US" dirty="0" smtClean="0">
              <a:solidFill>
                <a:srgbClr val="0D0D0D"/>
              </a:solidFill>
            </a:endParaRPr>
          </a:p>
        </p:txBody>
      </p:sp>
      <p:sp>
        <p:nvSpPr>
          <p:cNvPr id="4" name="Slide Number Placeholder 3"/>
          <p:cNvSpPr>
            <a:spLocks noGrp="1"/>
          </p:cNvSpPr>
          <p:nvPr>
            <p:ph type="sldNum" sz="quarter" idx="12"/>
          </p:nvPr>
        </p:nvSpPr>
        <p:spPr/>
        <p:txBody>
          <a:bodyPr/>
          <a:lstStyle/>
          <a:p>
            <a:pPr>
              <a:defRPr/>
            </a:pPr>
            <a:fld id="{B6C387C2-CF2A-4344-B266-0ED14FAAA2A1}" type="slidenum">
              <a:rPr lang="en-US"/>
              <a:pPr>
                <a:defRPr/>
              </a:pPr>
              <a:t>90</a:t>
            </a:fld>
            <a:endParaRPr lang="en-US"/>
          </a:p>
        </p:txBody>
      </p:sp>
      <p:sp>
        <p:nvSpPr>
          <p:cNvPr id="5" name="Footer Placeholder 4"/>
          <p:cNvSpPr>
            <a:spLocks noGrp="1"/>
          </p:cNvSpPr>
          <p:nvPr>
            <p:ph type="ftr" sz="quarter" idx="4294967295"/>
          </p:nvPr>
        </p:nvSpPr>
        <p:spPr>
          <a:xfrm>
            <a:off x="3124200" y="6356350"/>
            <a:ext cx="2895600" cy="365125"/>
          </a:xfrm>
          <a:prstGeom prst="rect">
            <a:avLst/>
          </a:prstGeom>
        </p:spPr>
        <p:txBody>
          <a:bodyPr/>
          <a:lstStyle/>
          <a:p>
            <a:pPr>
              <a:defRPr/>
            </a:pPr>
            <a:r>
              <a:rPr lang="en-US"/>
              <a:t>Antennas &amp; Transmission Lines</a:t>
            </a:r>
          </a:p>
        </p:txBody>
      </p:sp>
    </p:spTree>
    <p:extLst>
      <p:ext uri="{BB962C8B-B14F-4D97-AF65-F5344CB8AC3E}">
        <p14:creationId xmlns:p14="http://schemas.microsoft.com/office/powerpoint/2010/main" val="25298054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normAutofit fontScale="90000"/>
          </a:bodyPr>
          <a:lstStyle/>
          <a:p>
            <a:r>
              <a:rPr altLang="en-US" dirty="0" smtClean="0">
                <a:solidFill>
                  <a:srgbClr val="0D0D0D"/>
                </a:solidFill>
                <a:latin typeface="Arial Black" panose="020B0A04020102020204" pitchFamily="34" charset="0"/>
              </a:rPr>
              <a:t> </a:t>
            </a:r>
            <a:br>
              <a:rPr altLang="en-US" dirty="0" smtClean="0">
                <a:solidFill>
                  <a:srgbClr val="0D0D0D"/>
                </a:solidFill>
                <a:latin typeface="Arial Black" panose="020B0A04020102020204" pitchFamily="34" charset="0"/>
              </a:rPr>
            </a:br>
            <a:r>
              <a:rPr altLang="en-US" dirty="0" smtClean="0">
                <a:solidFill>
                  <a:srgbClr val="0D0D0D"/>
                </a:solidFill>
                <a:latin typeface="Arial Black" panose="020B0A04020102020204" pitchFamily="34" charset="0"/>
              </a:rPr>
              <a:t>E9C08    What is a folded dipole antenna?</a:t>
            </a:r>
          </a:p>
        </p:txBody>
      </p:sp>
      <p:sp>
        <p:nvSpPr>
          <p:cNvPr id="17411" name="Subtitle 2"/>
          <p:cNvSpPr>
            <a:spLocks noGrp="1"/>
          </p:cNvSpPr>
          <p:nvPr>
            <p:ph type="subTitle" idx="1"/>
          </p:nvPr>
        </p:nvSpPr>
        <p:spPr>
          <a:xfrm>
            <a:off x="533400" y="1600200"/>
            <a:ext cx="7772400" cy="4572000"/>
          </a:xfrm>
        </p:spPr>
        <p:txBody>
          <a:bodyPr/>
          <a:lstStyle/>
          <a:p>
            <a:r>
              <a:rPr altLang="en-US" i="1" dirty="0" smtClean="0">
                <a:solidFill>
                  <a:srgbClr val="0D0D0D"/>
                </a:solidFill>
              </a:rPr>
              <a:t>A. A dipole one-quarter wavelength long</a:t>
            </a:r>
            <a:endParaRPr altLang="en-US" dirty="0" smtClean="0">
              <a:solidFill>
                <a:srgbClr val="0D0D0D"/>
              </a:solidFill>
            </a:endParaRPr>
          </a:p>
          <a:p>
            <a:r>
              <a:rPr altLang="en-US" i="1" dirty="0" smtClean="0">
                <a:solidFill>
                  <a:srgbClr val="0D0D0D"/>
                </a:solidFill>
              </a:rPr>
              <a:t>B. A type of ground-plane antenna</a:t>
            </a:r>
            <a:endParaRPr altLang="en-US" dirty="0" smtClean="0">
              <a:solidFill>
                <a:srgbClr val="0D0D0D"/>
              </a:solidFill>
            </a:endParaRPr>
          </a:p>
          <a:p>
            <a:r>
              <a:rPr altLang="en-US" sz="2800" b="1" i="1" dirty="0" smtClean="0">
                <a:solidFill>
                  <a:srgbClr val="FFC000"/>
                </a:solidFill>
              </a:rPr>
              <a:t>C. A dipole consisting of one wavelength of wire forming a very thin loop</a:t>
            </a:r>
            <a:endParaRPr altLang="en-US" sz="2800" b="1" dirty="0" smtClean="0">
              <a:solidFill>
                <a:srgbClr val="FFC000"/>
              </a:solidFill>
            </a:endParaRPr>
          </a:p>
          <a:p>
            <a:r>
              <a:rPr altLang="en-US" i="1" dirty="0" smtClean="0">
                <a:solidFill>
                  <a:srgbClr val="0D0D0D"/>
                </a:solidFill>
              </a:rPr>
              <a:t>D. A dipole configured to provide forward gain </a:t>
            </a:r>
            <a:endParaRPr altLang="en-US" dirty="0" smtClean="0">
              <a:solidFill>
                <a:srgbClr val="0D0D0D"/>
              </a:solidFill>
            </a:endParaRPr>
          </a:p>
          <a:p>
            <a:endParaRPr altLang="en-US" dirty="0" smtClean="0">
              <a:solidFill>
                <a:srgbClr val="0D0D0D"/>
              </a:solidFill>
            </a:endParaRPr>
          </a:p>
        </p:txBody>
      </p:sp>
      <p:sp>
        <p:nvSpPr>
          <p:cNvPr id="4" name="Slide Number Placeholder 3"/>
          <p:cNvSpPr>
            <a:spLocks noGrp="1"/>
          </p:cNvSpPr>
          <p:nvPr>
            <p:ph type="sldNum" sz="quarter" idx="12"/>
          </p:nvPr>
        </p:nvSpPr>
        <p:spPr/>
        <p:txBody>
          <a:bodyPr/>
          <a:lstStyle/>
          <a:p>
            <a:pPr>
              <a:defRPr/>
            </a:pPr>
            <a:fld id="{9D68B51B-1BD8-4F6F-892E-5EDB941CB2DA}" type="slidenum">
              <a:rPr lang="en-US"/>
              <a:pPr>
                <a:defRPr/>
              </a:pPr>
              <a:t>91</a:t>
            </a:fld>
            <a:endParaRPr lang="en-US"/>
          </a:p>
        </p:txBody>
      </p:sp>
      <p:sp>
        <p:nvSpPr>
          <p:cNvPr id="5" name="Footer Placeholder 4"/>
          <p:cNvSpPr>
            <a:spLocks noGrp="1"/>
          </p:cNvSpPr>
          <p:nvPr>
            <p:ph type="ftr" sz="quarter" idx="4294967295"/>
          </p:nvPr>
        </p:nvSpPr>
        <p:spPr>
          <a:xfrm>
            <a:off x="3124200" y="6356350"/>
            <a:ext cx="2895600" cy="365125"/>
          </a:xfrm>
          <a:prstGeom prst="rect">
            <a:avLst/>
          </a:prstGeom>
        </p:spPr>
        <p:txBody>
          <a:bodyPr/>
          <a:lstStyle/>
          <a:p>
            <a:pPr>
              <a:defRPr/>
            </a:pPr>
            <a:r>
              <a:rPr lang="en-US"/>
              <a:t>Antennas &amp; Transmission Lines</a:t>
            </a:r>
          </a:p>
        </p:txBody>
      </p:sp>
      <p:pic>
        <p:nvPicPr>
          <p:cNvPr id="17414" name="Picture 5"/>
          <p:cNvPicPr>
            <a:picLocks noChangeAspect="1"/>
          </p:cNvPicPr>
          <p:nvPr/>
        </p:nvPicPr>
        <p:blipFill>
          <a:blip r:embed="rId2">
            <a:extLst>
              <a:ext uri="{28A0092B-C50C-407E-A947-70E740481C1C}">
                <a14:useLocalDpi xmlns:a14="http://schemas.microsoft.com/office/drawing/2010/main" val="0"/>
              </a:ext>
            </a:extLst>
          </a:blip>
          <a:srcRect t="25453"/>
          <a:stretch>
            <a:fillRect/>
          </a:stretch>
        </p:blipFill>
        <p:spPr bwMode="auto">
          <a:xfrm>
            <a:off x="1976438" y="4230688"/>
            <a:ext cx="5191125"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242859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E9C09    What </a:t>
            </a:r>
            <a:r>
              <a:rPr lang="en-US" dirty="0">
                <a:latin typeface="Arial Black" panose="020B0A04020102020204" pitchFamily="34" charset="0"/>
              </a:rPr>
              <a:t>is a G5RV antenna?</a:t>
            </a:r>
          </a:p>
        </p:txBody>
      </p:sp>
      <p:sp>
        <p:nvSpPr>
          <p:cNvPr id="3" name="Subtitle 2"/>
          <p:cNvSpPr>
            <a:spLocks noGrp="1"/>
          </p:cNvSpPr>
          <p:nvPr>
            <p:ph type="subTitle" idx="1"/>
          </p:nvPr>
        </p:nvSpPr>
        <p:spPr>
          <a:xfrm>
            <a:off x="990600" y="1981200"/>
            <a:ext cx="6781800" cy="4191000"/>
          </a:xfrm>
        </p:spPr>
        <p:txBody>
          <a:bodyPr/>
          <a:lstStyle/>
          <a:p>
            <a:r>
              <a:rPr lang="en-US" i="1" dirty="0"/>
              <a:t>A. A multi-band dipole antenna fed with coax and a </a:t>
            </a:r>
            <a:r>
              <a:rPr lang="en-US" i="1" dirty="0" err="1"/>
              <a:t>balun</a:t>
            </a:r>
            <a:r>
              <a:rPr lang="en-US" i="1" dirty="0"/>
              <a:t> through a selected length of open wire transmission line</a:t>
            </a:r>
          </a:p>
          <a:p>
            <a:r>
              <a:rPr lang="en-US" i="1" dirty="0"/>
              <a:t>B. A multi-band trap antenna</a:t>
            </a:r>
          </a:p>
          <a:p>
            <a:r>
              <a:rPr lang="en-US" i="1" dirty="0"/>
              <a:t>C. A phased array antenna consisting of multiple loops</a:t>
            </a:r>
          </a:p>
          <a:p>
            <a:r>
              <a:rPr lang="en-US" i="1" dirty="0"/>
              <a:t>D. A wide band dipole using shorted coaxial cable for the radiating elements and fed with a 4:1 </a:t>
            </a:r>
            <a:r>
              <a:rPr lang="en-US" i="1" dirty="0" err="1"/>
              <a:t>balun</a:t>
            </a:r>
            <a:endParaRPr lang="en-US" i="1" dirty="0"/>
          </a:p>
        </p:txBody>
      </p:sp>
      <p:sp>
        <p:nvSpPr>
          <p:cNvPr id="4" name="Slide Number Placeholder 3"/>
          <p:cNvSpPr>
            <a:spLocks noGrp="1"/>
          </p:cNvSpPr>
          <p:nvPr>
            <p:ph type="sldNum" sz="quarter" idx="12"/>
          </p:nvPr>
        </p:nvSpPr>
        <p:spPr/>
        <p:txBody>
          <a:bodyPr/>
          <a:lstStyle/>
          <a:p>
            <a:fld id="{5A2483EB-AB9C-40AC-9AA1-C2AD9590A9DB}" type="slidenum">
              <a:rPr lang="en-US" smtClean="0"/>
              <a:t>92</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59648735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E9C09    What </a:t>
            </a:r>
            <a:r>
              <a:rPr lang="en-US" dirty="0">
                <a:latin typeface="Arial Black" panose="020B0A04020102020204" pitchFamily="34" charset="0"/>
              </a:rPr>
              <a:t>is a G5RV antenna?</a:t>
            </a:r>
          </a:p>
        </p:txBody>
      </p:sp>
      <p:sp>
        <p:nvSpPr>
          <p:cNvPr id="3" name="Subtitle 2"/>
          <p:cNvSpPr>
            <a:spLocks noGrp="1"/>
          </p:cNvSpPr>
          <p:nvPr>
            <p:ph type="subTitle" idx="1"/>
          </p:nvPr>
        </p:nvSpPr>
        <p:spPr>
          <a:xfrm>
            <a:off x="990600" y="1981200"/>
            <a:ext cx="6781800" cy="4191000"/>
          </a:xfrm>
        </p:spPr>
        <p:txBody>
          <a:bodyPr>
            <a:normAutofit lnSpcReduction="10000"/>
          </a:bodyPr>
          <a:lstStyle/>
          <a:p>
            <a:r>
              <a:rPr lang="en-US" sz="2800" b="1" i="1" dirty="0">
                <a:solidFill>
                  <a:srgbClr val="FFC000"/>
                </a:solidFill>
              </a:rPr>
              <a:t>A. A multi-band dipole antenna fed with coax and a </a:t>
            </a:r>
            <a:r>
              <a:rPr lang="en-US" sz="2800" b="1" i="1" dirty="0" err="1">
                <a:solidFill>
                  <a:srgbClr val="FFC000"/>
                </a:solidFill>
              </a:rPr>
              <a:t>balun</a:t>
            </a:r>
            <a:r>
              <a:rPr lang="en-US" sz="2800" b="1" i="1" dirty="0">
                <a:solidFill>
                  <a:srgbClr val="FFC000"/>
                </a:solidFill>
              </a:rPr>
              <a:t> through a selected length of open wire transmission line</a:t>
            </a:r>
          </a:p>
          <a:p>
            <a:r>
              <a:rPr lang="en-US" i="1" dirty="0"/>
              <a:t>B. A multi-band trap antenna</a:t>
            </a:r>
          </a:p>
          <a:p>
            <a:r>
              <a:rPr lang="en-US" i="1" dirty="0"/>
              <a:t>C. A phased array antenna consisting of multiple loops</a:t>
            </a:r>
          </a:p>
          <a:p>
            <a:r>
              <a:rPr lang="en-US" i="1" dirty="0"/>
              <a:t>D. A wide band dipole using shorted coaxial cable for the radiating elements and fed with a 4:1 </a:t>
            </a:r>
            <a:r>
              <a:rPr lang="en-US" i="1" dirty="0" err="1"/>
              <a:t>balun</a:t>
            </a:r>
            <a:endParaRPr lang="en-US" i="1" dirty="0"/>
          </a:p>
        </p:txBody>
      </p:sp>
      <p:sp>
        <p:nvSpPr>
          <p:cNvPr id="4" name="Slide Number Placeholder 3"/>
          <p:cNvSpPr>
            <a:spLocks noGrp="1"/>
          </p:cNvSpPr>
          <p:nvPr>
            <p:ph type="sldNum" sz="quarter" idx="12"/>
          </p:nvPr>
        </p:nvSpPr>
        <p:spPr/>
        <p:txBody>
          <a:bodyPr/>
          <a:lstStyle/>
          <a:p>
            <a:fld id="{5A2483EB-AB9C-40AC-9AA1-C2AD9590A9DB}" type="slidenum">
              <a:rPr lang="en-US" smtClean="0"/>
              <a:t>93</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77451489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E9C10  </a:t>
            </a:r>
            <a:r>
              <a:rPr lang="en-US" dirty="0" smtClean="0">
                <a:latin typeface="Arial Black" panose="020B0A04020102020204" pitchFamily="34" charset="0"/>
              </a:rPr>
              <a:t>   Which </a:t>
            </a:r>
            <a:r>
              <a:rPr lang="en-US" dirty="0">
                <a:latin typeface="Arial Black" panose="020B0A04020102020204" pitchFamily="34" charset="0"/>
              </a:rPr>
              <a:t>of the following describes a </a:t>
            </a:r>
            <a:r>
              <a:rPr lang="en-US" dirty="0" err="1">
                <a:latin typeface="Arial Black" panose="020B0A04020102020204" pitchFamily="34" charset="0"/>
              </a:rPr>
              <a:t>Zepp</a:t>
            </a:r>
            <a:r>
              <a:rPr lang="en-US" dirty="0">
                <a:latin typeface="Arial Black" panose="020B0A04020102020204" pitchFamily="34" charset="0"/>
              </a:rPr>
              <a:t> antenna?</a:t>
            </a:r>
          </a:p>
        </p:txBody>
      </p:sp>
      <p:sp>
        <p:nvSpPr>
          <p:cNvPr id="3" name="Subtitle 2"/>
          <p:cNvSpPr>
            <a:spLocks noGrp="1"/>
          </p:cNvSpPr>
          <p:nvPr>
            <p:ph type="subTitle" idx="1"/>
          </p:nvPr>
        </p:nvSpPr>
        <p:spPr>
          <a:xfrm>
            <a:off x="990600" y="1981200"/>
            <a:ext cx="6781800" cy="4191000"/>
          </a:xfrm>
        </p:spPr>
        <p:txBody>
          <a:bodyPr/>
          <a:lstStyle/>
          <a:p>
            <a:r>
              <a:rPr lang="en-US" i="1" dirty="0"/>
              <a:t>A. A dipole constructed from zip cord</a:t>
            </a:r>
          </a:p>
          <a:p>
            <a:r>
              <a:rPr lang="en-US" i="1" dirty="0"/>
              <a:t>B. An end fed dipole antenna</a:t>
            </a:r>
          </a:p>
          <a:p>
            <a:r>
              <a:rPr lang="en-US" i="1" dirty="0"/>
              <a:t>C. An </a:t>
            </a:r>
            <a:r>
              <a:rPr lang="en-US" i="1" dirty="0" err="1"/>
              <a:t>omni</a:t>
            </a:r>
            <a:r>
              <a:rPr lang="en-US" i="1" dirty="0"/>
              <a:t>-directional antenna commonly used for satellite communications</a:t>
            </a:r>
          </a:p>
          <a:p>
            <a:r>
              <a:rPr lang="en-US" i="1" dirty="0"/>
              <a:t>D. A vertical array capable of quickly changing the direction of maximum radiation by changing phasing lines</a:t>
            </a:r>
          </a:p>
        </p:txBody>
      </p:sp>
      <p:sp>
        <p:nvSpPr>
          <p:cNvPr id="4" name="Slide Number Placeholder 3"/>
          <p:cNvSpPr>
            <a:spLocks noGrp="1"/>
          </p:cNvSpPr>
          <p:nvPr>
            <p:ph type="sldNum" sz="quarter" idx="12"/>
          </p:nvPr>
        </p:nvSpPr>
        <p:spPr/>
        <p:txBody>
          <a:bodyPr/>
          <a:lstStyle/>
          <a:p>
            <a:fld id="{5A2483EB-AB9C-40AC-9AA1-C2AD9590A9DB}" type="slidenum">
              <a:rPr lang="en-US" smtClean="0"/>
              <a:t>94</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77451489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E9C10  </a:t>
            </a:r>
            <a:r>
              <a:rPr lang="en-US" dirty="0" smtClean="0">
                <a:latin typeface="Arial Black" panose="020B0A04020102020204" pitchFamily="34" charset="0"/>
              </a:rPr>
              <a:t>   Which </a:t>
            </a:r>
            <a:r>
              <a:rPr lang="en-US" dirty="0">
                <a:latin typeface="Arial Black" panose="020B0A04020102020204" pitchFamily="34" charset="0"/>
              </a:rPr>
              <a:t>of the following describes a </a:t>
            </a:r>
            <a:r>
              <a:rPr lang="en-US" dirty="0" err="1">
                <a:latin typeface="Arial Black" panose="020B0A04020102020204" pitchFamily="34" charset="0"/>
              </a:rPr>
              <a:t>Zepp</a:t>
            </a:r>
            <a:r>
              <a:rPr lang="en-US" dirty="0">
                <a:latin typeface="Arial Black" panose="020B0A04020102020204" pitchFamily="34" charset="0"/>
              </a:rPr>
              <a:t> antenna?</a:t>
            </a:r>
          </a:p>
        </p:txBody>
      </p:sp>
      <p:sp>
        <p:nvSpPr>
          <p:cNvPr id="3" name="Subtitle 2"/>
          <p:cNvSpPr>
            <a:spLocks noGrp="1"/>
          </p:cNvSpPr>
          <p:nvPr>
            <p:ph type="subTitle" idx="1"/>
          </p:nvPr>
        </p:nvSpPr>
        <p:spPr>
          <a:xfrm>
            <a:off x="990600" y="1981200"/>
            <a:ext cx="6781800" cy="4191000"/>
          </a:xfrm>
        </p:spPr>
        <p:txBody>
          <a:bodyPr/>
          <a:lstStyle/>
          <a:p>
            <a:r>
              <a:rPr lang="en-US" i="1" dirty="0"/>
              <a:t>A. A dipole constructed from zip cord</a:t>
            </a:r>
          </a:p>
          <a:p>
            <a:r>
              <a:rPr lang="en-US" sz="2800" b="1" i="1" dirty="0">
                <a:solidFill>
                  <a:srgbClr val="FFC000"/>
                </a:solidFill>
              </a:rPr>
              <a:t>B. An end fed dipole antenna</a:t>
            </a:r>
          </a:p>
          <a:p>
            <a:r>
              <a:rPr lang="en-US" i="1" dirty="0"/>
              <a:t>C. An </a:t>
            </a:r>
            <a:r>
              <a:rPr lang="en-US" i="1" dirty="0" err="1"/>
              <a:t>omni</a:t>
            </a:r>
            <a:r>
              <a:rPr lang="en-US" i="1" dirty="0"/>
              <a:t>-directional antenna commonly used for satellite communications</a:t>
            </a:r>
          </a:p>
          <a:p>
            <a:r>
              <a:rPr lang="en-US" i="1" dirty="0"/>
              <a:t>D. A vertical array capable of quickly changing the direction of maximum radiation by changing phasing lines</a:t>
            </a:r>
          </a:p>
        </p:txBody>
      </p:sp>
      <p:sp>
        <p:nvSpPr>
          <p:cNvPr id="4" name="Slide Number Placeholder 3"/>
          <p:cNvSpPr>
            <a:spLocks noGrp="1"/>
          </p:cNvSpPr>
          <p:nvPr>
            <p:ph type="sldNum" sz="quarter" idx="12"/>
          </p:nvPr>
        </p:nvSpPr>
        <p:spPr/>
        <p:txBody>
          <a:bodyPr/>
          <a:lstStyle/>
          <a:p>
            <a:fld id="{5A2483EB-AB9C-40AC-9AA1-C2AD9590A9DB}" type="slidenum">
              <a:rPr lang="en-US" smtClean="0"/>
              <a:t>95</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79019124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7772400" cy="761999"/>
          </a:xfrm>
        </p:spPr>
        <p:txBody>
          <a:bodyPr/>
          <a:lstStyle/>
          <a:p>
            <a:r>
              <a:rPr lang="en-US" dirty="0" smtClean="0"/>
              <a:t>Decibels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96</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pic>
        <p:nvPicPr>
          <p:cNvPr id="6" name="Picture 4" descr="Extra11 M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85800"/>
            <a:ext cx="6584683" cy="5659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47620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828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E9C11    How </a:t>
            </a:r>
            <a:r>
              <a:rPr lang="en-US" dirty="0">
                <a:latin typeface="Arial Black" panose="020B0A04020102020204" pitchFamily="34" charset="0"/>
              </a:rPr>
              <a:t>is the far-field elevation pattern of a vertically polarized antenna affected by being mounted over seawater versus rocky ground?</a:t>
            </a:r>
          </a:p>
        </p:txBody>
      </p:sp>
      <p:sp>
        <p:nvSpPr>
          <p:cNvPr id="3" name="Subtitle 2"/>
          <p:cNvSpPr>
            <a:spLocks noGrp="1"/>
          </p:cNvSpPr>
          <p:nvPr>
            <p:ph type="subTitle" idx="1"/>
          </p:nvPr>
        </p:nvSpPr>
        <p:spPr/>
        <p:txBody>
          <a:bodyPr/>
          <a:lstStyle/>
          <a:p>
            <a:r>
              <a:rPr lang="en-US" i="1" dirty="0"/>
              <a:t>A. The low-angle radiation decreases</a:t>
            </a:r>
            <a:endParaRPr lang="en-US" dirty="0"/>
          </a:p>
          <a:p>
            <a:r>
              <a:rPr lang="en-US" i="1" dirty="0"/>
              <a:t>B. The high-angle radiation increases</a:t>
            </a:r>
            <a:endParaRPr lang="en-US" dirty="0"/>
          </a:p>
          <a:p>
            <a:r>
              <a:rPr lang="en-US" i="1" dirty="0"/>
              <a:t>C. Both the </a:t>
            </a:r>
            <a:r>
              <a:rPr lang="en-US" i="1" dirty="0" smtClean="0"/>
              <a:t>high-angle </a:t>
            </a:r>
            <a:r>
              <a:rPr lang="en-US" i="1" dirty="0"/>
              <a:t>and low-angle radiation decrease</a:t>
            </a:r>
            <a:endParaRPr lang="en-US" dirty="0"/>
          </a:p>
          <a:p>
            <a:r>
              <a:rPr lang="en-US" i="1" dirty="0"/>
              <a:t>D. The low-angle radiation increases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97</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57046083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828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E9C11    How is the far-field elevation pattern of a vertically polarized antenna affected by being mounted over seawater versus rocky ground?</a:t>
            </a:r>
            <a:endParaRPr lang="en-US" dirty="0"/>
          </a:p>
        </p:txBody>
      </p:sp>
      <p:sp>
        <p:nvSpPr>
          <p:cNvPr id="3" name="Subtitle 2"/>
          <p:cNvSpPr>
            <a:spLocks noGrp="1"/>
          </p:cNvSpPr>
          <p:nvPr>
            <p:ph type="subTitle" idx="1"/>
          </p:nvPr>
        </p:nvSpPr>
        <p:spPr/>
        <p:txBody>
          <a:bodyPr/>
          <a:lstStyle/>
          <a:p>
            <a:r>
              <a:rPr lang="en-US" i="1" dirty="0"/>
              <a:t>A. The low-angle radiation decreases</a:t>
            </a:r>
            <a:endParaRPr lang="en-US" dirty="0"/>
          </a:p>
          <a:p>
            <a:r>
              <a:rPr lang="en-US" i="1" dirty="0"/>
              <a:t>B. The high-angle radiation increases</a:t>
            </a:r>
            <a:endParaRPr lang="en-US" dirty="0"/>
          </a:p>
          <a:p>
            <a:r>
              <a:rPr lang="en-US" i="1" dirty="0"/>
              <a:t>C. Both the </a:t>
            </a:r>
            <a:r>
              <a:rPr lang="en-US" i="1" dirty="0" smtClean="0"/>
              <a:t>high-angle </a:t>
            </a:r>
            <a:r>
              <a:rPr lang="en-US" i="1" dirty="0"/>
              <a:t>and low-angle radiation decrease</a:t>
            </a:r>
            <a:endParaRPr lang="en-US" dirty="0"/>
          </a:p>
          <a:p>
            <a:r>
              <a:rPr lang="en-US" sz="2800" b="1" i="1" dirty="0">
                <a:solidFill>
                  <a:srgbClr val="FFC000"/>
                </a:solidFill>
              </a:rPr>
              <a:t>D. The low-angle radiation increases</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98</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298696712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812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E9C12  </a:t>
            </a:r>
            <a:r>
              <a:rPr lang="en-US" dirty="0" smtClean="0">
                <a:latin typeface="Arial Black" panose="020B0A04020102020204" pitchFamily="34" charset="0"/>
              </a:rPr>
              <a:t>   Which </a:t>
            </a:r>
            <a:r>
              <a:rPr lang="en-US" dirty="0">
                <a:latin typeface="Arial Black" panose="020B0A04020102020204" pitchFamily="34" charset="0"/>
              </a:rPr>
              <a:t>of the following describes an extended double </a:t>
            </a:r>
            <a:r>
              <a:rPr lang="en-US" dirty="0" err="1">
                <a:latin typeface="Arial Black" panose="020B0A04020102020204" pitchFamily="34" charset="0"/>
              </a:rPr>
              <a:t>Zepp</a:t>
            </a:r>
            <a:r>
              <a:rPr lang="en-US" dirty="0">
                <a:latin typeface="Arial Black" panose="020B0A04020102020204" pitchFamily="34" charset="0"/>
              </a:rPr>
              <a:t> antenna?</a:t>
            </a:r>
          </a:p>
        </p:txBody>
      </p:sp>
      <p:sp>
        <p:nvSpPr>
          <p:cNvPr id="3" name="Subtitle 2"/>
          <p:cNvSpPr>
            <a:spLocks noGrp="1"/>
          </p:cNvSpPr>
          <p:nvPr>
            <p:ph type="subTitle" idx="1"/>
          </p:nvPr>
        </p:nvSpPr>
        <p:spPr>
          <a:xfrm>
            <a:off x="762000" y="2514600"/>
            <a:ext cx="7696200" cy="3657600"/>
          </a:xfrm>
        </p:spPr>
        <p:txBody>
          <a:bodyPr/>
          <a:lstStyle/>
          <a:p>
            <a:r>
              <a:rPr lang="en-US" i="1" dirty="0"/>
              <a:t>A. A wideband vertical antenna constructed from precisely tapered aluminum tubing</a:t>
            </a:r>
          </a:p>
          <a:p>
            <a:r>
              <a:rPr lang="en-US" i="1" dirty="0"/>
              <a:t>B. A portable antenna erected using two push support poles</a:t>
            </a:r>
          </a:p>
          <a:p>
            <a:r>
              <a:rPr lang="en-US" i="1" dirty="0"/>
              <a:t>C. A center fed 1.25 wavelength antenna (two 5/8 wave elements in phase)</a:t>
            </a:r>
          </a:p>
          <a:p>
            <a:r>
              <a:rPr lang="en-US" i="1" dirty="0"/>
              <a:t>D. An end fed folded dipole antenna</a:t>
            </a:r>
          </a:p>
        </p:txBody>
      </p:sp>
      <p:sp>
        <p:nvSpPr>
          <p:cNvPr id="4" name="Slide Number Placeholder 3"/>
          <p:cNvSpPr>
            <a:spLocks noGrp="1"/>
          </p:cNvSpPr>
          <p:nvPr>
            <p:ph type="sldNum" sz="quarter" idx="12"/>
          </p:nvPr>
        </p:nvSpPr>
        <p:spPr/>
        <p:txBody>
          <a:bodyPr/>
          <a:lstStyle/>
          <a:p>
            <a:fld id="{5A2483EB-AB9C-40AC-9AA1-C2AD9590A9DB}" type="slidenum">
              <a:rPr lang="en-US" smtClean="0"/>
              <a:t>99</a:t>
            </a:fld>
            <a:endParaRPr lang="en-US"/>
          </a:p>
        </p:txBody>
      </p:sp>
      <p:sp>
        <p:nvSpPr>
          <p:cNvPr id="5" name="Footer Placeholder 4"/>
          <p:cNvSpPr>
            <a:spLocks noGrp="1"/>
          </p:cNvSpPr>
          <p:nvPr>
            <p:ph type="ftr" sz="quarter" idx="13"/>
          </p:nvPr>
        </p:nvSpPr>
        <p:spPr/>
        <p:txBody>
          <a:bodyPr/>
          <a:lstStyle/>
          <a:p>
            <a:r>
              <a:rPr lang="en-US" smtClean="0"/>
              <a:t>Antennas &amp; Transmission Lines</a:t>
            </a:r>
            <a:endParaRPr lang="en-US"/>
          </a:p>
        </p:txBody>
      </p:sp>
    </p:spTree>
    <p:extLst>
      <p:ext uri="{BB962C8B-B14F-4D97-AF65-F5344CB8AC3E}">
        <p14:creationId xmlns:p14="http://schemas.microsoft.com/office/powerpoint/2010/main" val="360107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Howard Te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Britannic Bold"/>
        <a:ea typeface=""/>
        <a:cs typeface=""/>
      </a:majorFont>
      <a:minorFont>
        <a:latin typeface="Times New Roman"/>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Howard Temp</Template>
  <TotalTime>805</TotalTime>
  <Words>9734</Words>
  <Application>Microsoft Office PowerPoint</Application>
  <PresentationFormat>On-screen Show (4:3)</PresentationFormat>
  <Paragraphs>1732</Paragraphs>
  <Slides>242</Slides>
  <Notes>1</Notes>
  <HiddenSlides>0</HiddenSlides>
  <MMClips>0</MMClips>
  <ScaleCrop>false</ScaleCrop>
  <HeadingPairs>
    <vt:vector size="4" baseType="variant">
      <vt:variant>
        <vt:lpstr>Theme</vt:lpstr>
      </vt:variant>
      <vt:variant>
        <vt:i4>1</vt:i4>
      </vt:variant>
      <vt:variant>
        <vt:lpstr>Slide Titles</vt:lpstr>
      </vt:variant>
      <vt:variant>
        <vt:i4>242</vt:i4>
      </vt:variant>
    </vt:vector>
  </HeadingPairs>
  <TitlesOfParts>
    <vt:vector size="243" baseType="lpstr">
      <vt:lpstr>Howard Temp</vt:lpstr>
      <vt:lpstr>SUBELEMENT E9 </vt:lpstr>
      <vt:lpstr>PowerPoint Presentation</vt:lpstr>
      <vt:lpstr>  E9A01    What describes an isotropic antenna?</vt:lpstr>
      <vt:lpstr>  E9A01    What describes an isotropic antenna?</vt:lpstr>
      <vt:lpstr>  E9A02    What antenna has no gain in any direction?</vt:lpstr>
      <vt:lpstr>  E9A02    What antenna has no gain in any direction?</vt:lpstr>
      <vt:lpstr>   E9A03     Why would one need to know the feed point impedance of an antenna?</vt:lpstr>
      <vt:lpstr>   E9A03     Why would one need to know the feed point impedance of an antenna?</vt:lpstr>
      <vt:lpstr>   E9A04    Which of the following factors may affect the feed point impedance of an antenna?</vt:lpstr>
      <vt:lpstr>   E9A04    Which of the following factors may affect the feed point impedance of an antenna?</vt:lpstr>
      <vt:lpstr>  E9A05    What is included in the total resistance of an antenna system?</vt:lpstr>
      <vt:lpstr>  E9A05    What is included in the total resistance of an antenna system?</vt:lpstr>
      <vt:lpstr>   E9A06    How does the beamwidth of an antenna vary as the gain is increased?</vt:lpstr>
      <vt:lpstr>   E9A06    How does the beamwidth of an antenna vary as the gain is increased?</vt:lpstr>
      <vt:lpstr>  E9A07    What is meant by antenna gain?</vt:lpstr>
      <vt:lpstr>  E9A07    What is meant by antenna gain?</vt:lpstr>
      <vt:lpstr>  E9A08    What is meant by antenna bandwidth?</vt:lpstr>
      <vt:lpstr>  E9A08    What is meant by antenna bandwidth?</vt:lpstr>
      <vt:lpstr>  E9A09    How is antenna efficiency calculated?</vt:lpstr>
      <vt:lpstr>  E9A09    How is antenna efficiency calculated?</vt:lpstr>
      <vt:lpstr>   E9A10    Which of the following choices is a way to improve the efficiency of a ground-mounted quarter-wave vertical antenna?</vt:lpstr>
      <vt:lpstr>   E9A10    Which of the following choices is a way to improve the efficiency of a ground-mounted quarter-wave vertical antenna?</vt:lpstr>
      <vt:lpstr> E9A11    Which of the following factors determines ground losses for a ground-mounted vertical antenna operating in the 3 MHz to 30 MHz range?</vt:lpstr>
      <vt:lpstr> E9A11    Which of the following factors determines ground losses for a ground-mounted vertical antenna operating in the 3 MHz to 30 MHz range?</vt:lpstr>
      <vt:lpstr>   E9A12    How much gain does an antenna have compared to a 1/2-wavelength dipole when it has 6 dB gain over an isotropic antenna?</vt:lpstr>
      <vt:lpstr>   E9A12    How much gain does an antenna have compared to a 1/2-wavelength dipole when it has 6 dB gain over an isotropic antenna?</vt:lpstr>
      <vt:lpstr>   E9A13    How much gain does an antenna have compared to a 1/2-wavelength dipole when it has 12 dB gain over an isotropic antenna?</vt:lpstr>
      <vt:lpstr>   E9A13    How much gain does an antenna have compared to a 1/2-wavelength dipole when it has 12 dB gain over an isotropic antenna?</vt:lpstr>
      <vt:lpstr>  E9A14    What is meant by the radiation resistance of an antenna?</vt:lpstr>
      <vt:lpstr>  E9A14    What is meant by the radiation resistance of an antenna?</vt:lpstr>
      <vt:lpstr>   E9A15    What is the effective radiated power relative to a dipole of a repeater station with 150 watts transmitter power output, 2 dB feed line loss, 2.2 dB duplexer loss, and 7 dBd antenna gain?</vt:lpstr>
      <vt:lpstr>   E9A15    What is the effective radiated power relative to a dipole of a repeater station with 150 watts transmitter power output, 2 dB feed line loss, 2.2 dB duplexer loss, and 7 dBd antenna gain?</vt:lpstr>
      <vt:lpstr>   E9A16     What is the effective radiated power relative to a dipole of a repeater station with 200 watts transmitter power output,  4 dB feed line loss, 3.2 dB duplexer loss, 0.8 dB circulator loss and 10 dBd antenna gain?</vt:lpstr>
      <vt:lpstr>   E9A16     What is the effective radiated power relative to a dipole of a repeater station with 200 watts transmitter power output,  4 dB feed line loss, 3.2 dB duplexer loss, 0.8 dB circulator loss and 10 dBd antenna gain?</vt:lpstr>
      <vt:lpstr>  E9A17    What is the effective radiated power of a repeater station with 200 watts transmitter power output, 2 dB feed line loss,  2.8 dB duplexer loss,  1.2 dB circulator loss and 7 dBi antenna gain?</vt:lpstr>
      <vt:lpstr>  E9A17    What is the effective radiated power of a repeater station with 200 watts transmitter power output, 2 dB feed line loss,  2.8 dB duplexer loss,  1.2 dB circulator loss and 7 dBi antenna gain?</vt:lpstr>
      <vt:lpstr>  E9A18      What term describes station output, taking into account all gains and losses?</vt:lpstr>
      <vt:lpstr>  E9A18      What term describes station output, taking into account all gains and losses?</vt:lpstr>
      <vt:lpstr>E9B Antenna patterns</vt:lpstr>
      <vt:lpstr>Antenna Radiation Pattern</vt:lpstr>
      <vt:lpstr>   E9B01    In the antenna radiation pattern shown in Figure E9-1, what is the 3 dB beam-width?</vt:lpstr>
      <vt:lpstr>   E9B01    In the antenna radiation pattern shown in Figure E9-1, what is the 3 dB beam-width?</vt:lpstr>
      <vt:lpstr>   E9B02    In the antenna radiation pattern shown in Figure E9-1, what is the front-to-back ratio?</vt:lpstr>
      <vt:lpstr>   E9B02    In the antenna radiation pattern shown in Figure E9-1, what is the front-to-back ratio?</vt:lpstr>
      <vt:lpstr>   E9B03    In the antenna radiation pattern shown in Figure E9-1, what is the front-to-side ratio?</vt:lpstr>
      <vt:lpstr>   E9B03    In the antenna radiation pattern shown in Figure E9-1, what is the front-to-side ratio?</vt:lpstr>
      <vt:lpstr>    E9B04    What may occur when a directional antenna is operated at different frequencies within the band for which it was designed?</vt:lpstr>
      <vt:lpstr>    E9B04    What may occur when a directional antenna is operated at different frequencies within the band for which it was designed?</vt:lpstr>
      <vt:lpstr>   E9B05    What usually occurs if a Yagi antenna is designed solely for maximum forward gain?</vt:lpstr>
      <vt:lpstr>   E9B05    What usually occurs if a Yagi antenna is designed solely for maximum forward gain?</vt:lpstr>
      <vt:lpstr>   E9B06    If the boom of a Yagi antenna is lengthened and the elements are properly retuned, what usually occurs?</vt:lpstr>
      <vt:lpstr>   E9B06    If the boom of a Yagi antenna is lengthened and the elements are properly retuned, what usually occurs?</vt:lpstr>
      <vt:lpstr>   E9B07    How does the total amount of radiation emitted by a directional gain antenna compare with the total amount of radiation emitted from an isotropic antenna, assuming each is driven by the same amount of power?</vt:lpstr>
      <vt:lpstr>   E9B07    How does the total amount of radiation emitted by a directional gain antenna compare with the total amount of radiation emitted from an isotropic antenna, assuming each is driven by the same amount of power?</vt:lpstr>
      <vt:lpstr> E9B08    How can the approximate beam-width in a given plane of a directional antenna be determined?</vt:lpstr>
      <vt:lpstr> E9B08    How can the approximate beam-width in a given plane of a directional antenna be determined?</vt:lpstr>
      <vt:lpstr> E9B08    How can the approximate beam-width in a given plane of a directional antenna be determined?</vt:lpstr>
      <vt:lpstr>   E9B09    What type of computer program technique is commonly used for modeling antennas?</vt:lpstr>
      <vt:lpstr>   E9B09    What type of computer program technique is commonly used for modeling antennas?</vt:lpstr>
      <vt:lpstr>  E9B10    What is the principle of a Method of Moments analysis?</vt:lpstr>
      <vt:lpstr>  E9B10    What is the principle of a Method of Moments analysis?</vt:lpstr>
      <vt:lpstr>   E9B11    What is a disadvantage of decreasing the number of wire segments in an antenna model below the guideline of 10 segments per half-wavelength?</vt:lpstr>
      <vt:lpstr>   E9B11    What is a disadvantage of decreasing the number of wire segments in an antenna model below the guideline of 10 segments per half-wavelength?</vt:lpstr>
      <vt:lpstr>  E9B12    What is the far field of an antenna?</vt:lpstr>
      <vt:lpstr>  E9B12    What is the far field of an antenna?</vt:lpstr>
      <vt:lpstr>  E9B13    What does the abbreviation NEC stand for when applied to antenna modeling programs?</vt:lpstr>
      <vt:lpstr>  E9B13    What does the abbreviation NEC stand for when applied to antenna modeling programs?</vt:lpstr>
      <vt:lpstr>    E9B14    What type of information can be obtained by submitting the details of a proposed new antenna to a modeling program?</vt:lpstr>
      <vt:lpstr>    E9B14    What type of information can be obtained by submitting the details of a proposed new antenna to a modeling program?</vt:lpstr>
      <vt:lpstr>   E9B15    What is the front-to-back ratio of the radiation pattern shown in Figure E9-2?</vt:lpstr>
      <vt:lpstr>   E9B15    What is the front-to-back ratio of the radiation pattern shown in Figure E9-2?</vt:lpstr>
      <vt:lpstr>    E9B16    How many elevation lobes appear in the forward direction of the antenna radiation pattern shown in Figure E9-2?</vt:lpstr>
      <vt:lpstr>    E9B16    How many elevation lobes appear in the forward direction of the antenna radiation pattern shown in Figure E9-2?</vt:lpstr>
      <vt:lpstr> E9C Wire and phased array antennas</vt:lpstr>
      <vt:lpstr>  E9C01    What is the radiation pattern of two 1/4-wavelength vertical antennas spaced 1/2-wavelength apart and fed 180 degrees out of phase?</vt:lpstr>
      <vt:lpstr>  E9C01    What is the radiation pattern of two 1/4-wavelength vertical antennas spaced 1/2-wavelength apart and fed 180 degrees out of phase?</vt:lpstr>
      <vt:lpstr>Antenna Radiation Patterns</vt:lpstr>
      <vt:lpstr>  E9C02    What is the radiation pattern of two 1/4 wavelength vertical antennas spaced 1/4 wavelength apart and fed 90 degrees out of phase?</vt:lpstr>
      <vt:lpstr>  E9C02    What is the radiation pattern of two 1/4 wavelength vertical antennas spaced 1/4 wavelength apart and fed 90 degrees out of phase?</vt:lpstr>
      <vt:lpstr>   E9C03    What is the radiation pattern of two 1/4 wavelength vertical antennas spaced 1/2 wavelength apart and fed in phase?</vt:lpstr>
      <vt:lpstr>   E9C03    What is the radiation pattern of two 1/4 wavelength vertical antennas spaced 1/2 wavelength apart and fed in phase?</vt:lpstr>
      <vt:lpstr>   E9C04     What happens to the radiation pattern of an unterminated long wire antenna as the wire length is increased?</vt:lpstr>
      <vt:lpstr>   E9C04     What happens to the radiation pattern of an unterminated long wire antenna as the wire length is increased?</vt:lpstr>
      <vt:lpstr>    E9C05     What is an OCFD antenna?</vt:lpstr>
      <vt:lpstr>    E9C05     What is an OCFD antenna?</vt:lpstr>
      <vt:lpstr>  E9C06    What is the effect of a terminating resistor on a rhombic antenna?</vt:lpstr>
      <vt:lpstr>  E9C06    What is the effect of a terminating resistor on a rhombic antenna?</vt:lpstr>
      <vt:lpstr>  E9C07    What is the approximate feed point impedance at the center of a two-wire folded dipole antenna?</vt:lpstr>
      <vt:lpstr>  E9C07    What is the approximate feed point impedance at the center of a two-wire folded dipole antenna?</vt:lpstr>
      <vt:lpstr>  E9C08    What is a folded dipole antenna?</vt:lpstr>
      <vt:lpstr>  E9C08    What is a folded dipole antenna?</vt:lpstr>
      <vt:lpstr> E9C09    What is a G5RV antenna?</vt:lpstr>
      <vt:lpstr> E9C09    What is a G5RV antenna?</vt:lpstr>
      <vt:lpstr>  E9C10     Which of the following describes a Zepp antenna?</vt:lpstr>
      <vt:lpstr>  E9C10     Which of the following describes a Zepp antenna?</vt:lpstr>
      <vt:lpstr>Decibels</vt:lpstr>
      <vt:lpstr>   E9C11    How is the far-field elevation pattern of a vertically polarized antenna affected by being mounted over seawater versus rocky ground?</vt:lpstr>
      <vt:lpstr>   E9C11    How is the far-field elevation pattern of a vertically polarized antenna affected by being mounted over seawater versus rocky ground?</vt:lpstr>
      <vt:lpstr>  E9C12     Which of the following describes an extended double Zepp antenna?</vt:lpstr>
      <vt:lpstr>  E9C12     Which of the following describes an extended double Zepp antenna?</vt:lpstr>
      <vt:lpstr>   E9C13    What is the main effect of placing a vertical antenna over an imperfect ground? </vt:lpstr>
      <vt:lpstr>   E9C13    What is the main effect of placing a vertical antenna over an imperfect ground? </vt:lpstr>
      <vt:lpstr>   E3C14    How does the performance of a horizontally polarized antenna mounted on the side of a hill compare with the same antenna mounted on flat ground? </vt:lpstr>
      <vt:lpstr>   E3C14    How does the performance of a horizontally polarized antenna mounted on the side of a hill compare with the same antenna mounted on flat ground? </vt:lpstr>
      <vt:lpstr>   E9C15    How does the radiation pattern of a horizontally polarized 3-element beam antenna vary with its height above ground?</vt:lpstr>
      <vt:lpstr>Radiowave take off pattern</vt:lpstr>
      <vt:lpstr>   E9C15    How does the radiation pattern of a horizontally polarized 3-element beam antenna vary with its height above ground?</vt:lpstr>
      <vt:lpstr>E9D Directional antennas gain</vt:lpstr>
      <vt:lpstr>   E9D01    How does the gain of an ideal parabolic dish antenna change when the operating frequency is doubled?</vt:lpstr>
      <vt:lpstr>   E9D01    How does the gain of an ideal parabolic dish antenna change when the operating frequency is doubled?</vt:lpstr>
      <vt:lpstr>  E9D02    How can linearly polarized Yagi antennas be used to produce circular polarization?</vt:lpstr>
      <vt:lpstr>  E9D02    How can linearly polarized Yagi antennas be used to produce circular polarization?</vt:lpstr>
      <vt:lpstr>   E9D03    Where should a high Q loading coil be placed to minimize losses in a shortened vertical antenna?</vt:lpstr>
      <vt:lpstr>   E9D03    Where should a high Q loading coil be placed to minimize losses in a shortened vertical antenna?</vt:lpstr>
      <vt:lpstr>   E9D04    Why should an HF mobile antenna loading coil have a high ratio of reactance to resistance?</vt:lpstr>
      <vt:lpstr>   E9D04    Why should an HF mobile antenna loading coil have a high ratio of reactance to resistance?</vt:lpstr>
      <vt:lpstr>  E9D05    What is a disadvantage of using a multiband trapped antenna?</vt:lpstr>
      <vt:lpstr>  E9D05    What is a disadvantage of using a multiband trapped antenna?</vt:lpstr>
      <vt:lpstr>    E9D06    What happens to the bandwidth of an antenna as it is shortened through the use of loading coils?</vt:lpstr>
      <vt:lpstr>    E9D06    What happens to the bandwidth of an antenna as it is shortened through the use of loading coils?</vt:lpstr>
      <vt:lpstr>   E9D07    What is an advantage of using top loading in a shortened HF vertical antenna?</vt:lpstr>
      <vt:lpstr>   E9D07    What is an advantage of using top loading in a shortened HF vertical antenna?</vt:lpstr>
      <vt:lpstr>   E9D08     What happens as the Q of an antenna increases?</vt:lpstr>
      <vt:lpstr>   E9D08     What happens as the Q of an antenna increases?</vt:lpstr>
      <vt:lpstr>   E9D09    What is the function of a loading coil used as part of an HF mobile antenna?</vt:lpstr>
      <vt:lpstr>   E9D09    What is the function of a loading coil used as part of an HF mobile antenna?</vt:lpstr>
      <vt:lpstr>    E9D10    What happens to feed point impedance at the base of a fixed length HF mobile antenna as the frequency of operation is lowered?</vt:lpstr>
      <vt:lpstr>    E9D10    What happens to feed point impedance at the base of a fixed length HF mobile antenna as the frequency of operation is lowered?</vt:lpstr>
      <vt:lpstr>    E9D11    Which of the following types of conductor would be best for minimizing losses in a station's RF ground system?</vt:lpstr>
      <vt:lpstr>    E9D11    Which of the following types of conductor would be best for minimizing losses in a station's RF ground system?</vt:lpstr>
      <vt:lpstr>   E9D12    Which of the following would provide the best RF ground for your station?</vt:lpstr>
      <vt:lpstr>   E9D12    Which of the following would provide the best RF ground for your station?</vt:lpstr>
      <vt:lpstr>   E9D13    What usually occurs if a Yagi antenna is designed solely for maximum forward gain?</vt:lpstr>
      <vt:lpstr>   E9D13    What usually occurs if a Yagi antenna is designed solely for maximum forward gain?</vt:lpstr>
      <vt:lpstr>Break Time</vt:lpstr>
      <vt:lpstr>E9E Matching</vt:lpstr>
      <vt:lpstr>    E9E01    What system matches a higher impedance transmission line to a lower impedance antenna by connecting the line to the driven element in two places spaced a fraction of a wavelength each side of element center?</vt:lpstr>
      <vt:lpstr>    E9E01    What system matches a higher impedance transmission line to a lower impedance antenna by connecting the line to the driven element in two places spaced a fraction of a wavelength each side of element center?</vt:lpstr>
      <vt:lpstr>    E9E02    What is the name of an antenna matching system that matches an unbalanced feed line to an antenna by feeding the driven element both at the center of the element and at a fraction of a wavelength to one side of center?</vt:lpstr>
      <vt:lpstr>    E9E02    What is the name of an antenna matching system that matches an unbalanced feed line to an antenna by feeding the driven element both at the center of the element and at a fraction of a wavelength to one side of center?</vt:lpstr>
      <vt:lpstr>    E9E03    What is the name of the matching system that uses a section of transmission line connected in parallel with the feed line at or near the feed point?</vt:lpstr>
      <vt:lpstr>    E9E03    What is the name of the matching system that uses a section of transmission line connected in parallel with the feed line at or near the feed point?</vt:lpstr>
      <vt:lpstr>   E9E04    What is the purpose of the series capacitor in a gamma-type antenna matching network?</vt:lpstr>
      <vt:lpstr>   E9E04    What is the purpose of the series capacitor in a gamma-type antenna matching network?</vt:lpstr>
      <vt:lpstr>  E9E05    How must the driven element in a 3-element Yagi be tuned to use a hairpin matching system?</vt:lpstr>
      <vt:lpstr>  E9E05    How must the driven element in a 3-element Yagi be tuned to use a hairpin matching system?</vt:lpstr>
      <vt:lpstr>  E9E06     What is the equivalent lumped-constant network for a hairpin matching system of a 3-element Yagi?</vt:lpstr>
      <vt:lpstr>  E9E06     What is the equivalent lumped-constant network for a hairpin matching system of a 3-element Yagi?</vt:lpstr>
      <vt:lpstr>   E9E07    What term best describes the interactions at the load end of a mismatched transmission line?</vt:lpstr>
      <vt:lpstr>   E9E07    What term best describes the interactions at the load end of a mismatched transmission line?</vt:lpstr>
      <vt:lpstr>  E9E08    Which of the following measurements is characteristic of a mismatched transmission line?</vt:lpstr>
      <vt:lpstr>  E9E08    Which of the following measurements is characteristic of a mismatched transmission line?</vt:lpstr>
      <vt:lpstr>   E9E09    Which of these matching systems is an effective method of connecting a 50 ohm coaxial cable feed line to a grounded tower so it can be used as a vertical antenna?</vt:lpstr>
      <vt:lpstr>   E9E09    Which of these matching systems is an effective method of connecting a 50 ohm coaxial cable feed line to a grounded tower so it can be used as a vertical antenna?</vt:lpstr>
      <vt:lpstr>  E9E10    Which of these choices is an effective way to match an antenna with a 100 ohm feed point impedance to a 50 ohm coaxial cable feed line?</vt:lpstr>
      <vt:lpstr>  E9E10    Which of these choices is an effective way to match an antenna with a 100 ohm feed point impedance to a 50 ohm coaxial cable feed line?</vt:lpstr>
      <vt:lpstr>    E9E11    What is an effective way of matching a feed line to a VHF or UHF antenna when the impedances of both the antenna and feed line are unknown?</vt:lpstr>
      <vt:lpstr>    E9E11    What is an effective way of matching a feed line to a VHF or UHF antenna when the impedances of both the antenna and feed line are unknown?</vt:lpstr>
      <vt:lpstr>  E9E12    What is the primary purpose of a phasing line when used with an antenna having multiple driven elements?</vt:lpstr>
      <vt:lpstr>  E9E12    What is the primary purpose of a phasing line when used with an antenna having multiple driven elements?</vt:lpstr>
      <vt:lpstr>  E9E13    What is a purpose use for a Wilkinson divider?</vt:lpstr>
      <vt:lpstr>  E9E13    What is a purpose use for a Wilkinson divider?</vt:lpstr>
      <vt:lpstr>E9F Transmission lines</vt:lpstr>
      <vt:lpstr>  E9F01    What is the velocity factor of a transmission line?</vt:lpstr>
      <vt:lpstr>  E9F01    What is the velocity factor of a transmission line?</vt:lpstr>
      <vt:lpstr>   E9F02    Which of the following determines the velocity factor of a transmission line?</vt:lpstr>
      <vt:lpstr>   E9F02    Which of the following determines the velocity factor of a transmission line?</vt:lpstr>
      <vt:lpstr>   E9F03    Why is the physical length of a coaxial cable transmission line shorter than its electrical length?</vt:lpstr>
      <vt:lpstr>   E9F03    Why is the physical length of a coaxial cable transmission line shorter than its electrical length?</vt:lpstr>
      <vt:lpstr>   E9F04    What is the typical velocity factor for a coaxial cable with solid polyethylene dielectric?</vt:lpstr>
      <vt:lpstr>   E9F04    What is the typical velocity factor for a coaxial cable with solid polyethylene dielectric?</vt:lpstr>
      <vt:lpstr>    E9F05    What is the approximate physical length of a solid polyethylene dielectric coaxial transmission line that is electrically one-quarter wavelength long at 14.1 MHz?</vt:lpstr>
      <vt:lpstr>    E9F05    What is the approximate physical length of a solid polyethylene dielectric coaxial transmission line that is electrically one-quarter wavelength long at 14.1 MHz?</vt:lpstr>
      <vt:lpstr>   E9F06    What is the approximate physical length of an air-insulated, parallel conductor transmission line that is electrically one-half wavelength long at 14.10 MHz?</vt:lpstr>
      <vt:lpstr>   E9F06    What is the approximate physical length of an air-insulated, parallel conductor transmission line that is electrically one-half wavelength long at 14.10 MHz?</vt:lpstr>
      <vt:lpstr>  E9F07    How does ladder line compare to small-diameter coaxial cable such as RG-58 at 50 MHz?</vt:lpstr>
      <vt:lpstr>  E9F07    How does ladder line compare to small-diameter coaxial cable such as RG-58 at 50 MHz?</vt:lpstr>
      <vt:lpstr>   E9F08    What is the term for the ratio of the actual speed at which a signal travels through a transmission line to the speed of light in a vacuum?</vt:lpstr>
      <vt:lpstr>   E9F08    What is the term for the ratio of the actual speed at which a signal travels through a transmission line to the speed of light in a vacuum?</vt:lpstr>
      <vt:lpstr>    E9F09    What is the approximate physical length of a solid polyethylene dielectric coaxial transmission line that is electrically one-quarter wavelength long at 7.2 MHz?</vt:lpstr>
      <vt:lpstr>    E9F09    What is the approximate physical length of a solid polyethylene dielectric coaxial transmission line that is electrically one-quarter wavelength long at 7.2 MHz?</vt:lpstr>
      <vt:lpstr>Transmissions Stub  Matching </vt:lpstr>
      <vt:lpstr>    E9F10    What impedance does a 1/8 wavelength transmission line present to a generator when the line is shorted at the far end?</vt:lpstr>
      <vt:lpstr>    E9F10    What impedance does a 1/8 wavelength transmission line present to a generator when the line is shorted at the far end?</vt:lpstr>
      <vt:lpstr>    E9F11    What impedance does a 1/8 wavelength transmission line present to a generator when the line is open at the far end?</vt:lpstr>
      <vt:lpstr>    E9F11    What impedance does a 1/8 wavelength transmission line present to a generator when the line is open at the far end?</vt:lpstr>
      <vt:lpstr>    E9F12    What impedance does a 1/4 wavelength transmission line present to a generator when the line is open at the far end?</vt:lpstr>
      <vt:lpstr>    E9F12    What impedance does a 1/4 wavelength transmission line present to a generator when the line is open at the far end?</vt:lpstr>
      <vt:lpstr>   E9F13    What impedance does a 1/4 wavelength transmission line present to a generator when the line is shorted at the far end?</vt:lpstr>
      <vt:lpstr>   E9F13    What impedance does a 1/4 wavelength transmission line present to a generator when the line is shorted at the far end?</vt:lpstr>
      <vt:lpstr>   E9F14     What impedance does a 1/2 wavelength transmission line present to a generator when the line is shorted at the far end?</vt:lpstr>
      <vt:lpstr>   E9F14     What impedance does a 1/2 wavelength transmission line present to a generator when the line is shorted at the far end?</vt:lpstr>
      <vt:lpstr>    E9F15     What impedance does a 1/2 wavelength transmission line present to a generator when the line is open at the far end?</vt:lpstr>
      <vt:lpstr>    E9F15     What impedance does a 1/2 wavelength transmission line present to a generator when the line is open at the far end?</vt:lpstr>
      <vt:lpstr>   E9F16    Which of the following is a significant difference between foam dielectric coaxial cable and solid dielectric cable, assuming all other parameters are the same?</vt:lpstr>
      <vt:lpstr>   E9F16    Which of the following is a significant difference between foam dielectric coaxial cable and solid dielectric cable, assuming all other parameters are the same?</vt:lpstr>
      <vt:lpstr>PowerPoint Presentation</vt:lpstr>
      <vt:lpstr>       E9G    Smith Chart      </vt:lpstr>
      <vt:lpstr> E9G01    Which of the following can be calculated using a Smith chart? </vt:lpstr>
      <vt:lpstr> E9G01    Which of the following can be calculated using a Smith chart? </vt:lpstr>
      <vt:lpstr>  E9G02    What type of coordinate system is used in a Smith chart?</vt:lpstr>
      <vt:lpstr>  E9G02    What type of coordinate system is used in a Smith chart?</vt:lpstr>
      <vt:lpstr>   E9G03    Which of the following is often determined using a Smith chart?</vt:lpstr>
      <vt:lpstr>   E9G03    Which of the following is often determined using a Smith chart?</vt:lpstr>
      <vt:lpstr>   E9G04    What are the two families of circles and arcs that make up a Smith chart?</vt:lpstr>
      <vt:lpstr>   E9G04    What are the two families of circles and arcs that make up a Smith chart?</vt:lpstr>
      <vt:lpstr>  E9G05    What type of chart is shown in Figure E9-3?</vt:lpstr>
      <vt:lpstr>  E9G05    What type of chart is shown in Figure E9-3?</vt:lpstr>
      <vt:lpstr>  E9G06    On the Smith chart shown in Figure E9-3, what is the name for the large outer circle on which the reactance arcs terminate?</vt:lpstr>
      <vt:lpstr>  E9G06    On the Smith chart shown in Figure E9-3, what is the name for the large outer circle on which the reactance arcs terminate?</vt:lpstr>
      <vt:lpstr>   E9G07     On the Smith chart shown in Figure E9-3, what is the only straight line shown?</vt:lpstr>
      <vt:lpstr>   E9G07     On the Smith chart shown in Figure E9-3, what is the only straight line shown?</vt:lpstr>
      <vt:lpstr>   E9G08    What is the process of normalization with regard to a Smith chart?</vt:lpstr>
      <vt:lpstr>   E9G08    What is the process of normalization with regard to a Smith chart?</vt:lpstr>
      <vt:lpstr>   E9G09    What third family of circles is often added to a Smith chart during the process of solving problems?</vt:lpstr>
      <vt:lpstr>   E9G09    What third family of circles is often added to a Smith chart during the process of solving problems?</vt:lpstr>
      <vt:lpstr>   E9G10    What do the arcs on a Smith chart represent?</vt:lpstr>
      <vt:lpstr>   E9G10    What do the arcs on a Smith chart represent?</vt:lpstr>
      <vt:lpstr>  E9G11    How are the wavelength scales on a Smith chart calibrated?</vt:lpstr>
      <vt:lpstr>  E9G11    How are the wavelength scales on a Smith chart calibrated?</vt:lpstr>
      <vt:lpstr>E9H Receiving Antennas:</vt:lpstr>
      <vt:lpstr>   E9H01    When constructing a Beverage antenna, which of the following factors should be included in the design to achieve good performance at the desired frequency?</vt:lpstr>
      <vt:lpstr>   E9H01    When constructing a Beverage antenna, which of the following factors should be included in the design to achieve good performance at the desired frequency?</vt:lpstr>
      <vt:lpstr>  E9H02     Which is generally true for low band (160 meter and 80 meter) receiving antennas?</vt:lpstr>
      <vt:lpstr>  E9H02     Which is generally true for low band (160 meter and 80 meter) receiving antennas?</vt:lpstr>
      <vt:lpstr>   E9H04    What is an advantage of using a shielded loop antenna for direction finding?</vt:lpstr>
      <vt:lpstr>   E9H04    What is an advantage of using a shielded loop antenna for direction finding?</vt:lpstr>
      <vt:lpstr>   E9H05    What is the main drawback of a wire-loop antenna for direction finding?</vt:lpstr>
      <vt:lpstr>   E9H05    What is the main drawback of a wire-loop antenna for direction finding?</vt:lpstr>
      <vt:lpstr>  E9H06    What is the triangulation method of direction finding?</vt:lpstr>
      <vt:lpstr>  E9H06    What is the triangulation method of direction finding?</vt:lpstr>
      <vt:lpstr>  E9H07    Why is it advisable to use an RF attenuator on a receiver being used for direction finding?</vt:lpstr>
      <vt:lpstr>  E9H07    Why is it advisable to use an RF attenuator on a receiver being used for direction finding?</vt:lpstr>
      <vt:lpstr>  E9H08    What is the function of a sense antenna?</vt:lpstr>
      <vt:lpstr>  E9H08    What is the function of a sense antenna?</vt:lpstr>
      <vt:lpstr>   E9H09    Which of the following describes the construction of a receiving loop antenna?</vt:lpstr>
      <vt:lpstr>   E9H09    Which of the following describes the construction of a receiving loop antenna?</vt:lpstr>
      <vt:lpstr>  E9H10    How can the output voltage of a multiple turn receiving loop antenna be increased?</vt:lpstr>
      <vt:lpstr>  E9H10    How can the output voltage of a multiple turn receiving loop antenna be increased?</vt:lpstr>
      <vt:lpstr>   E9H11    What characteristic of a cardioid pattern antenna is useful for direction finding?</vt:lpstr>
      <vt:lpstr>   E9H11    What characteristic of a cardioid pattern antenna is useful for direction finding?</vt:lpstr>
      <vt:lpstr>End of SUBELEMENT E9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SUBELEMENT E9 </dc:title>
  <dc:creator>Howard Schultz</dc:creator>
  <cp:lastModifiedBy>Daniel Stevens</cp:lastModifiedBy>
  <cp:revision>72</cp:revision>
  <dcterms:created xsi:type="dcterms:W3CDTF">2014-03-25T20:00:07Z</dcterms:created>
  <dcterms:modified xsi:type="dcterms:W3CDTF">2017-05-13T06:29:46Z</dcterms:modified>
</cp:coreProperties>
</file>