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416" r:id="rId21"/>
    <p:sldId id="276" r:id="rId22"/>
    <p:sldId id="417" r:id="rId23"/>
    <p:sldId id="278" r:id="rId24"/>
    <p:sldId id="279" r:id="rId25"/>
    <p:sldId id="280" r:id="rId26"/>
    <p:sldId id="281" r:id="rId27"/>
    <p:sldId id="282" r:id="rId28"/>
    <p:sldId id="418" r:id="rId29"/>
    <p:sldId id="284" r:id="rId30"/>
    <p:sldId id="408" r:id="rId31"/>
    <p:sldId id="412" r:id="rId32"/>
    <p:sldId id="285" r:id="rId33"/>
    <p:sldId id="409" r:id="rId34"/>
    <p:sldId id="419" r:id="rId35"/>
    <p:sldId id="288" r:id="rId36"/>
    <p:sldId id="410" r:id="rId37"/>
    <p:sldId id="289" r:id="rId38"/>
    <p:sldId id="290" r:id="rId39"/>
    <p:sldId id="420" r:id="rId40"/>
    <p:sldId id="292" r:id="rId41"/>
    <p:sldId id="404" r:id="rId42"/>
    <p:sldId id="293" r:id="rId43"/>
    <p:sldId id="294" r:id="rId44"/>
    <p:sldId id="295" r:id="rId45"/>
    <p:sldId id="296" r:id="rId46"/>
    <p:sldId id="297" r:id="rId47"/>
    <p:sldId id="421" r:id="rId48"/>
    <p:sldId id="423" r:id="rId49"/>
    <p:sldId id="300" r:id="rId50"/>
    <p:sldId id="299" r:id="rId51"/>
    <p:sldId id="422" r:id="rId52"/>
    <p:sldId id="424" r:id="rId53"/>
    <p:sldId id="303" r:id="rId54"/>
    <p:sldId id="415" r:id="rId55"/>
    <p:sldId id="405" r:id="rId56"/>
    <p:sldId id="407" r:id="rId57"/>
    <p:sldId id="305" r:id="rId58"/>
    <p:sldId id="306" r:id="rId59"/>
    <p:sldId id="307" r:id="rId60"/>
    <p:sldId id="308" r:id="rId61"/>
    <p:sldId id="309" r:id="rId62"/>
    <p:sldId id="310" r:id="rId63"/>
    <p:sldId id="311" r:id="rId64"/>
    <p:sldId id="312" r:id="rId65"/>
    <p:sldId id="313" r:id="rId66"/>
    <p:sldId id="314" r:id="rId67"/>
    <p:sldId id="315" r:id="rId68"/>
    <p:sldId id="425" r:id="rId69"/>
    <p:sldId id="317" r:id="rId70"/>
    <p:sldId id="426" r:id="rId71"/>
    <p:sldId id="319" r:id="rId72"/>
    <p:sldId id="320" r:id="rId73"/>
    <p:sldId id="427" r:id="rId74"/>
    <p:sldId id="322" r:id="rId75"/>
    <p:sldId id="428" r:id="rId76"/>
    <p:sldId id="324" r:id="rId77"/>
    <p:sldId id="429" r:id="rId78"/>
    <p:sldId id="326" r:id="rId79"/>
    <p:sldId id="430" r:id="rId80"/>
    <p:sldId id="328" r:id="rId81"/>
    <p:sldId id="431" r:id="rId82"/>
    <p:sldId id="330" r:id="rId83"/>
    <p:sldId id="432" r:id="rId84"/>
    <p:sldId id="332" r:id="rId85"/>
    <p:sldId id="433" r:id="rId86"/>
    <p:sldId id="334" r:id="rId87"/>
    <p:sldId id="434" r:id="rId88"/>
    <p:sldId id="336" r:id="rId89"/>
    <p:sldId id="337" r:id="rId90"/>
    <p:sldId id="338" r:id="rId91"/>
    <p:sldId id="339" r:id="rId92"/>
    <p:sldId id="340" r:id="rId93"/>
    <p:sldId id="341" r:id="rId94"/>
    <p:sldId id="342" r:id="rId95"/>
    <p:sldId id="343" r:id="rId96"/>
    <p:sldId id="344" r:id="rId97"/>
    <p:sldId id="345" r:id="rId98"/>
    <p:sldId id="346" r:id="rId99"/>
    <p:sldId id="347" r:id="rId100"/>
    <p:sldId id="413" r:id="rId101"/>
    <p:sldId id="356" r:id="rId102"/>
    <p:sldId id="357" r:id="rId103"/>
    <p:sldId id="358" r:id="rId104"/>
    <p:sldId id="359" r:id="rId105"/>
    <p:sldId id="360" r:id="rId106"/>
    <p:sldId id="361" r:id="rId107"/>
    <p:sldId id="364" r:id="rId108"/>
    <p:sldId id="365" r:id="rId109"/>
    <p:sldId id="366" r:id="rId110"/>
    <p:sldId id="367" r:id="rId111"/>
    <p:sldId id="437" r:id="rId112"/>
    <p:sldId id="369" r:id="rId113"/>
    <p:sldId id="435" r:id="rId114"/>
    <p:sldId id="370" r:id="rId115"/>
    <p:sldId id="436" r:id="rId116"/>
    <p:sldId id="373" r:id="rId117"/>
    <p:sldId id="438" r:id="rId118"/>
    <p:sldId id="375" r:id="rId119"/>
    <p:sldId id="439" r:id="rId120"/>
    <p:sldId id="377" r:id="rId121"/>
    <p:sldId id="406" r:id="rId122"/>
    <p:sldId id="378" r:id="rId123"/>
    <p:sldId id="379" r:id="rId124"/>
    <p:sldId id="380" r:id="rId125"/>
    <p:sldId id="381" r:id="rId126"/>
    <p:sldId id="382" r:id="rId127"/>
    <p:sldId id="383" r:id="rId128"/>
    <p:sldId id="384" r:id="rId129"/>
    <p:sldId id="385" r:id="rId130"/>
    <p:sldId id="386" r:id="rId131"/>
    <p:sldId id="387" r:id="rId132"/>
    <p:sldId id="388" r:id="rId133"/>
    <p:sldId id="389" r:id="rId134"/>
    <p:sldId id="390" r:id="rId135"/>
    <p:sldId id="391" r:id="rId136"/>
    <p:sldId id="392" r:id="rId137"/>
    <p:sldId id="393" r:id="rId138"/>
    <p:sldId id="394" r:id="rId139"/>
    <p:sldId id="395" r:id="rId140"/>
    <p:sldId id="396" r:id="rId141"/>
    <p:sldId id="397" r:id="rId142"/>
    <p:sldId id="398" r:id="rId143"/>
    <p:sldId id="399" r:id="rId144"/>
    <p:sldId id="400" r:id="rId145"/>
    <p:sldId id="401" r:id="rId146"/>
    <p:sldId id="402" r:id="rId147"/>
    <p:sldId id="403" r:id="rId1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35" autoAdjust="0"/>
    <p:restoredTop sz="86667" autoAdjust="0"/>
  </p:normalViewPr>
  <p:slideViewPr>
    <p:cSldViewPr>
      <p:cViewPr varScale="1">
        <p:scale>
          <a:sx n="78" d="100"/>
          <a:sy n="78" d="100"/>
        </p:scale>
        <p:origin x="1146" y="90"/>
      </p:cViewPr>
      <p:guideLst>
        <p:guide orient="horz" pos="2160"/>
        <p:guide pos="2880"/>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C1C85E-594E-4F4A-BFFD-CAB87C64F78C}" type="datetimeFigureOut">
              <a:rPr lang="en-US" smtClean="0"/>
              <a:t>10/13/2018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A56749-C418-4774-B9C9-1BE7B34EEB3E}" type="slidenum">
              <a:rPr lang="en-US" smtClean="0"/>
              <a:t>‹#›</a:t>
            </a:fld>
            <a:endParaRPr lang="en-US" dirty="0"/>
          </a:p>
        </p:txBody>
      </p:sp>
    </p:spTree>
    <p:extLst>
      <p:ext uri="{BB962C8B-B14F-4D97-AF65-F5344CB8AC3E}">
        <p14:creationId xmlns:p14="http://schemas.microsoft.com/office/powerpoint/2010/main" val="9155278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Extra Question </a:t>
            </a:r>
            <a:r>
              <a:rPr lang="en-US"/>
              <a:t>Pool 2016.  </a:t>
            </a:r>
            <a:r>
              <a:rPr lang="en-US" dirty="0"/>
              <a:t>The</a:t>
            </a:r>
            <a:r>
              <a:rPr lang="en-US" baseline="0" dirty="0"/>
              <a:t> Western Washington Ham Training Team makes these slides available to teach Amateur Technician Radio Licensing Classes.  Daniel Stevens KL7WM, Training Coordinator, Howard Swartz, W7HS, Slide master, Dustin Lomax, KF7FK,  Leading Instructor, LW Abel, K7LWA, Enthusiasm Leader. </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CA56749-C418-4774-B9C9-1BE7B34EEB3E}" type="slidenum">
              <a:rPr lang="en-US" smtClean="0"/>
              <a:t>1</a:t>
            </a:fld>
            <a:endParaRPr lang="en-US" dirty="0"/>
          </a:p>
        </p:txBody>
      </p:sp>
    </p:spTree>
    <p:extLst>
      <p:ext uri="{BB962C8B-B14F-4D97-AF65-F5344CB8AC3E}">
        <p14:creationId xmlns:p14="http://schemas.microsoft.com/office/powerpoint/2010/main" val="3777083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A56749-C418-4774-B9C9-1BE7B34EEB3E}" type="slidenum">
              <a:rPr lang="en-US" smtClean="0"/>
              <a:t>104</a:t>
            </a:fld>
            <a:endParaRPr lang="en-US" dirty="0"/>
          </a:p>
        </p:txBody>
      </p:sp>
    </p:spTree>
    <p:extLst>
      <p:ext uri="{BB962C8B-B14F-4D97-AF65-F5344CB8AC3E}">
        <p14:creationId xmlns:p14="http://schemas.microsoft.com/office/powerpoint/2010/main" val="84837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9600" y="0"/>
            <a:ext cx="7772400" cy="1470025"/>
          </a:xfrm>
        </p:spPr>
        <p:txBody>
          <a:bodyPr>
            <a:normAutofit/>
          </a:bodyPr>
          <a:lstStyle>
            <a:lvl1pPr>
              <a:defRPr sz="3200">
                <a:solidFill>
                  <a:schemeClr val="bg1">
                    <a:lumMod val="95000"/>
                    <a:lumOff val="5000"/>
                  </a:schemeClr>
                </a:solidFill>
                <a:latin typeface="Impact" panose="020B0806030902050204" pitchFamily="34" charset="0"/>
              </a:defRPr>
            </a:lvl1pPr>
          </a:lstStyle>
          <a:p>
            <a:br>
              <a:rPr lang="en-US" dirty="0"/>
            </a:br>
            <a:br>
              <a:rPr lang="en-US" dirty="0"/>
            </a:br>
            <a:r>
              <a:rPr lang="en-US" dirty="0"/>
              <a:t>Click to edit Master title style</a:t>
            </a:r>
          </a:p>
        </p:txBody>
      </p:sp>
      <p:sp>
        <p:nvSpPr>
          <p:cNvPr id="3" name="Subtitle 2"/>
          <p:cNvSpPr>
            <a:spLocks noGrp="1"/>
          </p:cNvSpPr>
          <p:nvPr>
            <p:ph type="subTitle" idx="1"/>
          </p:nvPr>
        </p:nvSpPr>
        <p:spPr>
          <a:xfrm>
            <a:off x="1371600" y="2514600"/>
            <a:ext cx="6400800" cy="3657600"/>
          </a:xfrm>
        </p:spPr>
        <p:txBody>
          <a:bodyPr>
            <a:normAutofit/>
          </a:bodyPr>
          <a:lstStyle>
            <a:lvl1pPr marL="0" indent="0" algn="l">
              <a:buNone/>
              <a:defRPr sz="2400" b="0">
                <a:solidFill>
                  <a:schemeClr val="bg1">
                    <a:lumMod val="95000"/>
                    <a:lumOff val="5000"/>
                  </a:schemeClr>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Date Placeholder 8"/>
          <p:cNvSpPr>
            <a:spLocks noGrp="1"/>
          </p:cNvSpPr>
          <p:nvPr>
            <p:ph type="dt" sz="half" idx="10"/>
          </p:nvPr>
        </p:nvSpPr>
        <p:spPr/>
        <p:txBody>
          <a:bodyPr/>
          <a:lstStyle/>
          <a:p>
            <a:fld id="{CAACDFD9-0140-4FB9-A462-1A9F853B1485}" type="datetime1">
              <a:rPr lang="en-US" smtClean="0"/>
              <a:t>10/13/2018</a:t>
            </a:fld>
            <a:endParaRPr lang="en-US" dirty="0"/>
          </a:p>
        </p:txBody>
      </p:sp>
      <p:sp>
        <p:nvSpPr>
          <p:cNvPr id="11" name="Slide Number Placeholder 10"/>
          <p:cNvSpPr>
            <a:spLocks noGrp="1"/>
          </p:cNvSpPr>
          <p:nvPr>
            <p:ph type="sldNum" sz="quarter" idx="12"/>
          </p:nvPr>
        </p:nvSpPr>
        <p:spPr/>
        <p:txBody>
          <a:bodyPr/>
          <a:lstStyle>
            <a:lvl1pPr>
              <a:defRPr>
                <a:solidFill>
                  <a:schemeClr val="bg1">
                    <a:lumMod val="95000"/>
                    <a:lumOff val="5000"/>
                  </a:schemeClr>
                </a:solidFill>
              </a:defRPr>
            </a:lvl1pPr>
          </a:lstStyle>
          <a:p>
            <a:fld id="{5A2483EB-AB9C-40AC-9AA1-C2AD9590A9DB}" type="slidenum">
              <a:rPr lang="en-US" smtClean="0"/>
              <a:t>‹#›</a:t>
            </a:fld>
            <a:endParaRPr lang="en-US" dirty="0"/>
          </a:p>
        </p:txBody>
      </p:sp>
      <p:sp>
        <p:nvSpPr>
          <p:cNvPr id="12" name="Footer Placeholder 11"/>
          <p:cNvSpPr>
            <a:spLocks noGrp="1"/>
          </p:cNvSpPr>
          <p:nvPr>
            <p:ph type="ftr" sz="quarter" idx="13"/>
          </p:nvPr>
        </p:nvSpPr>
        <p:spPr/>
        <p:txBody>
          <a:bodyPr/>
          <a:lstStyle>
            <a:lvl1pPr>
              <a:defRPr>
                <a:solidFill>
                  <a:schemeClr val="bg1">
                    <a:lumMod val="95000"/>
                    <a:lumOff val="5000"/>
                  </a:schemeClr>
                </a:solidFill>
              </a:defRPr>
            </a:lvl1pPr>
          </a:lstStyle>
          <a:p>
            <a:r>
              <a:rPr lang="en-US" dirty="0"/>
              <a:t>Electrical Principles</a:t>
            </a:r>
          </a:p>
        </p:txBody>
      </p:sp>
    </p:spTree>
    <p:extLst>
      <p:ext uri="{BB962C8B-B14F-4D97-AF65-F5344CB8AC3E}">
        <p14:creationId xmlns:p14="http://schemas.microsoft.com/office/powerpoint/2010/main" val="2575063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E192E27-B190-408A-9D14-57A4D8257EE0}" type="datetimeFigureOut">
              <a:rPr lang="en-US" smtClean="0"/>
              <a:t>10/13/2018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42AD53-9789-45C7-8AD1-84686DA1126B}" type="slidenum">
              <a:rPr lang="en-US" smtClean="0"/>
              <a:t>‹#›</a:t>
            </a:fld>
            <a:endParaRPr lang="en-US" dirty="0"/>
          </a:p>
        </p:txBody>
      </p:sp>
    </p:spTree>
    <p:extLst>
      <p:ext uri="{BB962C8B-B14F-4D97-AF65-F5344CB8AC3E}">
        <p14:creationId xmlns:p14="http://schemas.microsoft.com/office/powerpoint/2010/main" val="6548322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2">
                <a:lumMod val="60000"/>
                <a:lumOff val="40000"/>
              </a:schemeClr>
            </a:gs>
            <a:gs pos="31000">
              <a:schemeClr val="bg2">
                <a:lumMod val="66000"/>
                <a:lumOff val="34000"/>
              </a:schemeClr>
            </a:gs>
            <a:gs pos="87000">
              <a:schemeClr val="bg2">
                <a:lumMod val="75000"/>
                <a:alpha val="78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713376-4CD5-4FCB-9D68-C222BD9080ED}" type="datetime1">
              <a:rPr lang="en-US" smtClean="0"/>
              <a:t>10/13/2018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lumMod val="95000"/>
                    <a:lumOff val="5000"/>
                  </a:schemeClr>
                </a:solidFill>
              </a:defRPr>
            </a:lvl1pPr>
          </a:lstStyle>
          <a:p>
            <a:r>
              <a:rPr lang="en-US" dirty="0"/>
              <a:t>Electrical Principles</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lumMod val="95000"/>
                    <a:lumOff val="5000"/>
                  </a:schemeClr>
                </a:solidFill>
              </a:defRPr>
            </a:lvl1pPr>
          </a:lstStyle>
          <a:p>
            <a:fld id="{5A2483EB-AB9C-40AC-9AA1-C2AD9590A9DB}" type="slidenum">
              <a:rPr lang="en-US" smtClean="0"/>
              <a:t>‹#›</a:t>
            </a:fld>
            <a:endParaRPr lang="en-US" dirty="0"/>
          </a:p>
        </p:txBody>
      </p:sp>
    </p:spTree>
    <p:extLst>
      <p:ext uri="{BB962C8B-B14F-4D97-AF65-F5344CB8AC3E}">
        <p14:creationId xmlns:p14="http://schemas.microsoft.com/office/powerpoint/2010/main" val="759531428"/>
      </p:ext>
    </p:extLst>
  </p:cSld>
  <p:clrMap bg1="dk1" tx1="lt1" bg2="dk2" tx2="lt2" accent1="accent1" accent2="accent2" accent3="accent3" accent4="accent4" accent5="accent5" accent6="accent6" hlink="hlink" folHlink="folHlink"/>
  <p:sldLayoutIdLst>
    <p:sldLayoutId id="2147483661" r:id="rId1"/>
    <p:sldLayoutId id="2147483662" r:id="rId2"/>
  </p:sldLayoutIdLst>
  <p:hf hdr="0" dt="0"/>
  <p:txStyles>
    <p:titleStyle>
      <a:lvl1pPr algn="ctr" defTabSz="914400" rtl="0" eaLnBrk="1" latinLnBrk="0" hangingPunct="1">
        <a:spcBef>
          <a:spcPct val="0"/>
        </a:spcBef>
        <a:buNone/>
        <a:defRPr lang="en-US" sz="3200" kern="1200" dirty="0">
          <a:solidFill>
            <a:schemeClr val="bg1">
              <a:lumMod val="95000"/>
              <a:lumOff val="5000"/>
            </a:schemeClr>
          </a:solidFill>
          <a:latin typeface="Impact" panose="020B080603090205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1pPr>
      <a:lvl2pPr marL="742950" indent="-28575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2pPr>
      <a:lvl3pPr marL="1143000" indent="-22860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3pPr>
      <a:lvl4pPr marL="1600200" indent="-22860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4pPr>
      <a:lvl5pPr marL="2057400" indent="-228600" algn="l" defTabSz="914400" rtl="0" eaLnBrk="1" latinLnBrk="0" hangingPunct="1">
        <a:spcBef>
          <a:spcPct val="20000"/>
        </a:spcBef>
        <a:buFont typeface="Arial" panose="020B0604020202020204" pitchFamily="34" charset="0"/>
        <a:buChar char="»"/>
        <a:defRPr lang="en-US" sz="2400" b="0" kern="1200" dirty="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rial Black" panose="020B0A04020102020204" pitchFamily="34" charset="0"/>
              </a:rPr>
              <a:t>SUBELEMENT E5 </a:t>
            </a:r>
          </a:p>
        </p:txBody>
      </p:sp>
      <p:sp>
        <p:nvSpPr>
          <p:cNvPr id="3" name="Subtitle 2"/>
          <p:cNvSpPr>
            <a:spLocks noGrp="1"/>
          </p:cNvSpPr>
          <p:nvPr>
            <p:ph type="subTitle" idx="1"/>
          </p:nvPr>
        </p:nvSpPr>
        <p:spPr/>
        <p:txBody>
          <a:bodyPr>
            <a:normAutofit/>
          </a:bodyPr>
          <a:lstStyle/>
          <a:p>
            <a:pPr algn="ctr"/>
            <a:r>
              <a:rPr lang="en-US" sz="3600" b="1" dirty="0"/>
              <a:t>ELECTRICAL PRINCIPLES </a:t>
            </a:r>
          </a:p>
          <a:p>
            <a:pPr algn="ctr"/>
            <a:endParaRPr lang="en-US" sz="3600" b="1" dirty="0"/>
          </a:p>
          <a:p>
            <a:pPr algn="ctr"/>
            <a:r>
              <a:rPr lang="en-US" sz="3600" b="1" dirty="0"/>
              <a:t>[4 Exam Questions - 4 Groups]</a:t>
            </a:r>
          </a:p>
        </p:txBody>
      </p:sp>
      <p:sp>
        <p:nvSpPr>
          <p:cNvPr id="4" name="Footer Placeholder 3"/>
          <p:cNvSpPr>
            <a:spLocks noGrp="1"/>
          </p:cNvSpPr>
          <p:nvPr>
            <p:ph type="ftr" sz="quarter" idx="13"/>
          </p:nvPr>
        </p:nvSpPr>
        <p:spPr/>
        <p:txBody>
          <a:bodyPr/>
          <a:lstStyle/>
          <a:p>
            <a:r>
              <a:rPr lang="en-US" dirty="0"/>
              <a:t>Electrical Principles</a:t>
            </a:r>
          </a:p>
        </p:txBody>
      </p:sp>
      <p:sp>
        <p:nvSpPr>
          <p:cNvPr id="5" name="Slide Number Placeholder 4"/>
          <p:cNvSpPr>
            <a:spLocks noGrp="1"/>
          </p:cNvSpPr>
          <p:nvPr>
            <p:ph type="sldNum" sz="quarter" idx="12"/>
          </p:nvPr>
        </p:nvSpPr>
        <p:spPr/>
        <p:txBody>
          <a:bodyPr/>
          <a:lstStyle/>
          <a:p>
            <a:fld id="{5A2483EB-AB9C-40AC-9AA1-C2AD9590A9DB}" type="slidenum">
              <a:rPr lang="en-US" smtClean="0"/>
              <a:t>1</a:t>
            </a:fld>
            <a:endParaRPr lang="en-US" dirty="0"/>
          </a:p>
        </p:txBody>
      </p:sp>
    </p:spTree>
    <p:extLst>
      <p:ext uri="{BB962C8B-B14F-4D97-AF65-F5344CB8AC3E}">
        <p14:creationId xmlns:p14="http://schemas.microsoft.com/office/powerpoint/2010/main" val="2138741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E5A04    What is the magnitude of the impedance of a circuit with a resistor, an inductor and a capacitor all in parallel, at resonance?</a:t>
            </a:r>
          </a:p>
        </p:txBody>
      </p:sp>
      <p:sp>
        <p:nvSpPr>
          <p:cNvPr id="3" name="Subtitle 2"/>
          <p:cNvSpPr>
            <a:spLocks noGrp="1"/>
          </p:cNvSpPr>
          <p:nvPr>
            <p:ph type="subTitle" idx="1"/>
          </p:nvPr>
        </p:nvSpPr>
        <p:spPr>
          <a:xfrm>
            <a:off x="609600" y="2209800"/>
            <a:ext cx="7924800" cy="3962400"/>
          </a:xfrm>
        </p:spPr>
        <p:txBody>
          <a:bodyPr/>
          <a:lstStyle/>
          <a:p>
            <a:r>
              <a:rPr lang="en-US" sz="2800" b="1" i="1" dirty="0">
                <a:solidFill>
                  <a:srgbClr val="FFC000"/>
                </a:solidFill>
              </a:rPr>
              <a:t>A. Approximately equal to circuit resistance</a:t>
            </a:r>
            <a:endParaRPr lang="en-US" sz="2800" b="1" dirty="0">
              <a:solidFill>
                <a:srgbClr val="FFC000"/>
              </a:solidFill>
            </a:endParaRPr>
          </a:p>
          <a:p>
            <a:r>
              <a:rPr lang="en-US" i="1" dirty="0"/>
              <a:t>B. Approximately equal to inductive reactance</a:t>
            </a:r>
            <a:endParaRPr lang="en-US" dirty="0"/>
          </a:p>
          <a:p>
            <a:r>
              <a:rPr lang="en-US" i="1" dirty="0"/>
              <a:t>C. Low, as compared to the circuit resistance</a:t>
            </a:r>
            <a:endParaRPr lang="en-US" dirty="0"/>
          </a:p>
          <a:p>
            <a:r>
              <a:rPr lang="en-US" i="1" dirty="0"/>
              <a:t>D. Approximately equal to capacitive reactance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4619429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4400" dirty="0"/>
              <a:t>Rectangular Coordinates</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742AD53-9789-45C7-8AD1-84686DA1126B}" type="slidenum">
              <a:rPr lang="en-US" smtClean="0"/>
              <a:t>100</a:t>
            </a:fld>
            <a:endParaRPr lang="en-US" dirty="0"/>
          </a:p>
        </p:txBody>
      </p:sp>
      <p:pic>
        <p:nvPicPr>
          <p:cNvPr id="6" name="Content Placeholder 5" descr="2012-2016 Extra Class Diagrams.pdf - Adobe Reader"/>
          <p:cNvPicPr>
            <a:picLocks noGrp="1" noChangeAspect="1"/>
          </p:cNvPicPr>
          <p:nvPr>
            <p:ph idx="1"/>
          </p:nvPr>
        </p:nvPicPr>
        <p:blipFill rotWithShape="1">
          <a:blip r:embed="rId2">
            <a:extLst>
              <a:ext uri="{28A0092B-C50C-407E-A947-70E740481C1C}">
                <a14:useLocalDpi xmlns:a14="http://schemas.microsoft.com/office/drawing/2010/main" val="0"/>
              </a:ext>
            </a:extLst>
          </a:blip>
          <a:srcRect l="10000" t="24597" r="48956" b="17460"/>
          <a:stretch/>
        </p:blipFill>
        <p:spPr>
          <a:xfrm>
            <a:off x="607702" y="1048473"/>
            <a:ext cx="5488298" cy="5428527"/>
          </a:xfrm>
          <a:prstGeom prst="rect">
            <a:avLst/>
          </a:prstGeom>
        </p:spPr>
      </p:pic>
      <p:sp>
        <p:nvSpPr>
          <p:cNvPr id="7" name="TextBox 6"/>
          <p:cNvSpPr txBox="1"/>
          <p:nvPr/>
        </p:nvSpPr>
        <p:spPr>
          <a:xfrm>
            <a:off x="5562600" y="1600200"/>
            <a:ext cx="3200400" cy="1569660"/>
          </a:xfrm>
          <a:prstGeom prst="rect">
            <a:avLst/>
          </a:prstGeom>
          <a:noFill/>
        </p:spPr>
        <p:txBody>
          <a:bodyPr wrap="square" rtlCol="0">
            <a:spAutoFit/>
          </a:bodyPr>
          <a:lstStyle/>
          <a:p>
            <a:pPr algn="ctr"/>
            <a:r>
              <a:rPr lang="en-US" sz="3200" dirty="0">
                <a:solidFill>
                  <a:srgbClr val="FFFF00"/>
                </a:solidFill>
              </a:rPr>
              <a:t>Reactance positive ?</a:t>
            </a:r>
          </a:p>
          <a:p>
            <a:pPr algn="ctr"/>
            <a:r>
              <a:rPr lang="en-US" sz="3200" dirty="0">
                <a:solidFill>
                  <a:srgbClr val="FFFF00"/>
                </a:solidFill>
              </a:rPr>
              <a:t>Inductive</a:t>
            </a:r>
          </a:p>
        </p:txBody>
      </p:sp>
      <p:sp>
        <p:nvSpPr>
          <p:cNvPr id="8" name="TextBox 7"/>
          <p:cNvSpPr txBox="1"/>
          <p:nvPr/>
        </p:nvSpPr>
        <p:spPr>
          <a:xfrm>
            <a:off x="5715000" y="4343400"/>
            <a:ext cx="3048000" cy="1569660"/>
          </a:xfrm>
          <a:prstGeom prst="rect">
            <a:avLst/>
          </a:prstGeom>
          <a:noFill/>
        </p:spPr>
        <p:txBody>
          <a:bodyPr wrap="square" rtlCol="0">
            <a:spAutoFit/>
          </a:bodyPr>
          <a:lstStyle/>
          <a:p>
            <a:pPr algn="ctr"/>
            <a:r>
              <a:rPr lang="en-US" sz="3200" dirty="0">
                <a:solidFill>
                  <a:srgbClr val="FFFF00"/>
                </a:solidFill>
              </a:rPr>
              <a:t>Reactance negative ?</a:t>
            </a:r>
          </a:p>
          <a:p>
            <a:pPr algn="ctr"/>
            <a:r>
              <a:rPr lang="en-US" sz="3200" dirty="0">
                <a:solidFill>
                  <a:srgbClr val="FFFF00"/>
                </a:solidFill>
              </a:rPr>
              <a:t>Capacitive</a:t>
            </a:r>
          </a:p>
        </p:txBody>
      </p:sp>
      <p:sp>
        <p:nvSpPr>
          <p:cNvPr id="9" name="TextBox 8"/>
          <p:cNvSpPr txBox="1"/>
          <p:nvPr/>
        </p:nvSpPr>
        <p:spPr>
          <a:xfrm>
            <a:off x="6248400" y="3352800"/>
            <a:ext cx="2286000" cy="954107"/>
          </a:xfrm>
          <a:prstGeom prst="rect">
            <a:avLst/>
          </a:prstGeom>
          <a:noFill/>
        </p:spPr>
        <p:txBody>
          <a:bodyPr wrap="square" rtlCol="0">
            <a:spAutoFit/>
          </a:bodyPr>
          <a:lstStyle/>
          <a:p>
            <a:pPr algn="ctr"/>
            <a:r>
              <a:rPr lang="en-US" sz="2800" b="1" dirty="0">
                <a:solidFill>
                  <a:schemeClr val="bg1"/>
                </a:solidFill>
              </a:rPr>
              <a:t>Reactance</a:t>
            </a:r>
          </a:p>
          <a:p>
            <a:pPr algn="ctr"/>
            <a:r>
              <a:rPr lang="en-US" sz="2800" b="1" dirty="0">
                <a:solidFill>
                  <a:schemeClr val="bg1"/>
                </a:solidFill>
              </a:rPr>
              <a:t> =  L - C</a:t>
            </a:r>
          </a:p>
        </p:txBody>
      </p:sp>
    </p:spTree>
    <p:extLst>
      <p:ext uri="{BB962C8B-B14F-4D97-AF65-F5344CB8AC3E}">
        <p14:creationId xmlns:p14="http://schemas.microsoft.com/office/powerpoint/2010/main" val="167886710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E5C14    Which point on Figure E5-2 best represents the impedance of a series circuit consisting of a 400 ohm resistor and a 38 picofarad capacitor at 14 MHz?</a:t>
            </a:r>
          </a:p>
        </p:txBody>
      </p:sp>
      <p:sp>
        <p:nvSpPr>
          <p:cNvPr id="3" name="Subtitle 2"/>
          <p:cNvSpPr>
            <a:spLocks noGrp="1"/>
          </p:cNvSpPr>
          <p:nvPr>
            <p:ph type="subTitle" idx="1"/>
          </p:nvPr>
        </p:nvSpPr>
        <p:spPr>
          <a:xfrm>
            <a:off x="1447800" y="2819400"/>
            <a:ext cx="6400800" cy="3657600"/>
          </a:xfrm>
        </p:spPr>
        <p:txBody>
          <a:bodyPr/>
          <a:lstStyle/>
          <a:p>
            <a:r>
              <a:rPr lang="en-US" i="1" dirty="0"/>
              <a:t>A. Point 2</a:t>
            </a:r>
            <a:endParaRPr lang="en-US" dirty="0"/>
          </a:p>
          <a:p>
            <a:r>
              <a:rPr lang="en-US" i="1" dirty="0"/>
              <a:t>B. Point 4</a:t>
            </a:r>
            <a:endParaRPr lang="en-US" dirty="0"/>
          </a:p>
          <a:p>
            <a:r>
              <a:rPr lang="en-US" i="1" dirty="0"/>
              <a:t>C. Point 5</a:t>
            </a:r>
            <a:endParaRPr lang="en-US" dirty="0"/>
          </a:p>
          <a:p>
            <a:r>
              <a:rPr lang="en-US" i="1" dirty="0"/>
              <a:t>D. Point 6</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101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pic>
        <p:nvPicPr>
          <p:cNvPr id="6" name="Picture 5" descr="2012-2016 Extra Class Diagrams.pdf - Adobe Reader"/>
          <p:cNvPicPr>
            <a:picLocks noChangeAspect="1"/>
          </p:cNvPicPr>
          <p:nvPr/>
        </p:nvPicPr>
        <p:blipFill rotWithShape="1">
          <a:blip r:embed="rId2">
            <a:extLst>
              <a:ext uri="{28A0092B-C50C-407E-A947-70E740481C1C}">
                <a14:useLocalDpi xmlns:a14="http://schemas.microsoft.com/office/drawing/2010/main" val="0"/>
              </a:ext>
            </a:extLst>
          </a:blip>
          <a:srcRect l="10000" t="24597" r="48956" b="17460"/>
          <a:stretch/>
        </p:blipFill>
        <p:spPr>
          <a:xfrm>
            <a:off x="4705066" y="2590800"/>
            <a:ext cx="3753134" cy="3712192"/>
          </a:xfrm>
          <a:prstGeom prst="rect">
            <a:avLst/>
          </a:prstGeom>
        </p:spPr>
      </p:pic>
    </p:spTree>
    <p:extLst>
      <p:ext uri="{BB962C8B-B14F-4D97-AF65-F5344CB8AC3E}">
        <p14:creationId xmlns:p14="http://schemas.microsoft.com/office/powerpoint/2010/main" val="84268725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E5C14    Which point on Figure E5-2 best represents the impedance of a series circuit consisting of a 400 ohm resistor and a 38 picofarad capacitor at 14 MHz?</a:t>
            </a:r>
          </a:p>
        </p:txBody>
      </p:sp>
      <p:sp>
        <p:nvSpPr>
          <p:cNvPr id="3" name="Subtitle 2"/>
          <p:cNvSpPr>
            <a:spLocks noGrp="1"/>
          </p:cNvSpPr>
          <p:nvPr>
            <p:ph type="subTitle" idx="1"/>
          </p:nvPr>
        </p:nvSpPr>
        <p:spPr>
          <a:xfrm>
            <a:off x="1447800" y="2772910"/>
            <a:ext cx="6400800" cy="3657600"/>
          </a:xfrm>
        </p:spPr>
        <p:txBody>
          <a:bodyPr/>
          <a:lstStyle/>
          <a:p>
            <a:r>
              <a:rPr lang="en-US" i="1" dirty="0"/>
              <a:t>A. Point 2</a:t>
            </a:r>
            <a:endParaRPr lang="en-US" dirty="0"/>
          </a:p>
          <a:p>
            <a:r>
              <a:rPr lang="en-US" sz="2800" b="1" i="1" dirty="0">
                <a:solidFill>
                  <a:srgbClr val="FFC000"/>
                </a:solidFill>
              </a:rPr>
              <a:t>B. Point 4</a:t>
            </a:r>
            <a:endParaRPr lang="en-US" sz="2800" b="1" dirty="0">
              <a:solidFill>
                <a:srgbClr val="FFC000"/>
              </a:solidFill>
            </a:endParaRPr>
          </a:p>
          <a:p>
            <a:r>
              <a:rPr lang="en-US" i="1" dirty="0"/>
              <a:t>C. Point 5</a:t>
            </a:r>
            <a:endParaRPr lang="en-US" dirty="0"/>
          </a:p>
          <a:p>
            <a:r>
              <a:rPr lang="en-US" i="1" dirty="0"/>
              <a:t>D. Point 6</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102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pic>
        <p:nvPicPr>
          <p:cNvPr id="6" name="Picture 5" descr="2012-2016 Extra Class Diagrams.pdf - Adobe Reader"/>
          <p:cNvPicPr>
            <a:picLocks noChangeAspect="1"/>
          </p:cNvPicPr>
          <p:nvPr/>
        </p:nvPicPr>
        <p:blipFill rotWithShape="1">
          <a:blip r:embed="rId2">
            <a:extLst>
              <a:ext uri="{28A0092B-C50C-407E-A947-70E740481C1C}">
                <a14:useLocalDpi xmlns:a14="http://schemas.microsoft.com/office/drawing/2010/main" val="0"/>
              </a:ext>
            </a:extLst>
          </a:blip>
          <a:srcRect l="10000" t="24597" r="48956" b="17460"/>
          <a:stretch/>
        </p:blipFill>
        <p:spPr>
          <a:xfrm>
            <a:off x="4705066" y="2590800"/>
            <a:ext cx="3753134" cy="3712192"/>
          </a:xfrm>
          <a:prstGeom prst="rect">
            <a:avLst/>
          </a:prstGeom>
        </p:spPr>
      </p:pic>
      <p:sp>
        <p:nvSpPr>
          <p:cNvPr id="7" name="TextBox 6"/>
          <p:cNvSpPr txBox="1"/>
          <p:nvPr/>
        </p:nvSpPr>
        <p:spPr>
          <a:xfrm>
            <a:off x="304800" y="4800600"/>
            <a:ext cx="4191000" cy="1200329"/>
          </a:xfrm>
          <a:prstGeom prst="rect">
            <a:avLst/>
          </a:prstGeom>
          <a:noFill/>
        </p:spPr>
        <p:txBody>
          <a:bodyPr wrap="square" rtlCol="0">
            <a:spAutoFit/>
          </a:bodyPr>
          <a:lstStyle/>
          <a:p>
            <a:r>
              <a:rPr lang="en-US" sz="2400" dirty="0">
                <a:solidFill>
                  <a:srgbClr val="FFFF00"/>
                </a:solidFill>
              </a:rPr>
              <a:t>XC = 1 / (2 Pi * F * C)</a:t>
            </a:r>
          </a:p>
          <a:p>
            <a:r>
              <a:rPr lang="en-US" sz="2400" dirty="0">
                <a:solidFill>
                  <a:srgbClr val="FFFF00"/>
                </a:solidFill>
              </a:rPr>
              <a:t>XC = 1 / (6.28 * 14 MHz * 38pf</a:t>
            </a:r>
          </a:p>
          <a:p>
            <a:r>
              <a:rPr lang="en-US" sz="2400" dirty="0">
                <a:solidFill>
                  <a:srgbClr val="FFFF00"/>
                </a:solidFill>
              </a:rPr>
              <a:t>XC = 300 ohm</a:t>
            </a:r>
          </a:p>
        </p:txBody>
      </p:sp>
    </p:spTree>
    <p:extLst>
      <p:ext uri="{BB962C8B-B14F-4D97-AF65-F5344CB8AC3E}">
        <p14:creationId xmlns:p14="http://schemas.microsoft.com/office/powerpoint/2010/main" val="317670855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E5C15    Which point in Figure E5-2 best represents the impedance of a series circuit consisting of a 300 ohm resistor and an 18 microhenry inductor at 3.505 MHz?</a:t>
            </a:r>
          </a:p>
        </p:txBody>
      </p:sp>
      <p:sp>
        <p:nvSpPr>
          <p:cNvPr id="3" name="Subtitle 2"/>
          <p:cNvSpPr>
            <a:spLocks noGrp="1"/>
          </p:cNvSpPr>
          <p:nvPr>
            <p:ph type="subTitle" idx="1"/>
          </p:nvPr>
        </p:nvSpPr>
        <p:spPr>
          <a:xfrm>
            <a:off x="1447800" y="2819400"/>
            <a:ext cx="6400800" cy="3657600"/>
          </a:xfrm>
        </p:spPr>
        <p:txBody>
          <a:bodyPr/>
          <a:lstStyle/>
          <a:p>
            <a:r>
              <a:rPr lang="en-US" i="1" dirty="0"/>
              <a:t>A. Point 1</a:t>
            </a:r>
            <a:endParaRPr lang="en-US" dirty="0"/>
          </a:p>
          <a:p>
            <a:r>
              <a:rPr lang="en-US" i="1" dirty="0"/>
              <a:t>B. Point 3</a:t>
            </a:r>
            <a:endParaRPr lang="en-US" dirty="0"/>
          </a:p>
          <a:p>
            <a:r>
              <a:rPr lang="en-US" i="1" dirty="0"/>
              <a:t>C. Point 7</a:t>
            </a:r>
            <a:endParaRPr lang="en-US" dirty="0"/>
          </a:p>
          <a:p>
            <a:r>
              <a:rPr lang="en-US" i="1" dirty="0"/>
              <a:t>D. Point 8</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103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pic>
        <p:nvPicPr>
          <p:cNvPr id="6" name="Picture 5" descr="2012-2016 Extra Class Diagrams.pdf - Adobe Reader"/>
          <p:cNvPicPr>
            <a:picLocks noChangeAspect="1"/>
          </p:cNvPicPr>
          <p:nvPr/>
        </p:nvPicPr>
        <p:blipFill rotWithShape="1">
          <a:blip r:embed="rId2">
            <a:extLst>
              <a:ext uri="{28A0092B-C50C-407E-A947-70E740481C1C}">
                <a14:useLocalDpi xmlns:a14="http://schemas.microsoft.com/office/drawing/2010/main" val="0"/>
              </a:ext>
            </a:extLst>
          </a:blip>
          <a:srcRect l="10000" t="24597" r="48956" b="17460"/>
          <a:stretch/>
        </p:blipFill>
        <p:spPr>
          <a:xfrm>
            <a:off x="4705066" y="2590800"/>
            <a:ext cx="3753134" cy="3712192"/>
          </a:xfrm>
          <a:prstGeom prst="rect">
            <a:avLst/>
          </a:prstGeom>
        </p:spPr>
      </p:pic>
    </p:spTree>
    <p:extLst>
      <p:ext uri="{BB962C8B-B14F-4D97-AF65-F5344CB8AC3E}">
        <p14:creationId xmlns:p14="http://schemas.microsoft.com/office/powerpoint/2010/main" val="362886770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E5C15    Which point in Figure E5-2 best represents the impedance of a series circuit consisting of a 300 ohm resistor and an 18 microhenry inductor at 3.505 MHz?</a:t>
            </a:r>
          </a:p>
        </p:txBody>
      </p:sp>
      <p:sp>
        <p:nvSpPr>
          <p:cNvPr id="3" name="Subtitle 2"/>
          <p:cNvSpPr>
            <a:spLocks noGrp="1"/>
          </p:cNvSpPr>
          <p:nvPr>
            <p:ph type="subTitle" idx="1"/>
          </p:nvPr>
        </p:nvSpPr>
        <p:spPr>
          <a:xfrm>
            <a:off x="1447800" y="2895600"/>
            <a:ext cx="6400800" cy="3657600"/>
          </a:xfrm>
        </p:spPr>
        <p:txBody>
          <a:bodyPr/>
          <a:lstStyle/>
          <a:p>
            <a:r>
              <a:rPr lang="en-US" i="1" dirty="0"/>
              <a:t>A. Point 1</a:t>
            </a:r>
            <a:endParaRPr lang="en-US" dirty="0"/>
          </a:p>
          <a:p>
            <a:r>
              <a:rPr lang="en-US" sz="2800" b="1" i="1" dirty="0">
                <a:solidFill>
                  <a:srgbClr val="FFC000"/>
                </a:solidFill>
              </a:rPr>
              <a:t>B. Point 3</a:t>
            </a:r>
            <a:endParaRPr lang="en-US" sz="2800" b="1" dirty="0">
              <a:solidFill>
                <a:srgbClr val="FFC000"/>
              </a:solidFill>
            </a:endParaRPr>
          </a:p>
          <a:p>
            <a:r>
              <a:rPr lang="en-US" i="1" dirty="0"/>
              <a:t>C. Point 7</a:t>
            </a:r>
            <a:endParaRPr lang="en-US" dirty="0"/>
          </a:p>
          <a:p>
            <a:r>
              <a:rPr lang="en-US" i="1" dirty="0"/>
              <a:t>D. Point 8</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104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pic>
        <p:nvPicPr>
          <p:cNvPr id="6" name="Picture 5" descr="2012-2016 Extra Class Diagrams.pdf - Adobe Reader"/>
          <p:cNvPicPr>
            <a:picLocks noChangeAspect="1"/>
          </p:cNvPicPr>
          <p:nvPr/>
        </p:nvPicPr>
        <p:blipFill rotWithShape="1">
          <a:blip r:embed="rId3">
            <a:extLst>
              <a:ext uri="{28A0092B-C50C-407E-A947-70E740481C1C}">
                <a14:useLocalDpi xmlns:a14="http://schemas.microsoft.com/office/drawing/2010/main" val="0"/>
              </a:ext>
            </a:extLst>
          </a:blip>
          <a:srcRect l="10000" t="24597" r="48956" b="17460"/>
          <a:stretch/>
        </p:blipFill>
        <p:spPr>
          <a:xfrm>
            <a:off x="4705066" y="2590800"/>
            <a:ext cx="3753134" cy="3712192"/>
          </a:xfrm>
          <a:prstGeom prst="rect">
            <a:avLst/>
          </a:prstGeom>
        </p:spPr>
      </p:pic>
      <p:sp>
        <p:nvSpPr>
          <p:cNvPr id="7" name="Rectangle 6"/>
          <p:cNvSpPr/>
          <p:nvPr/>
        </p:nvSpPr>
        <p:spPr>
          <a:xfrm>
            <a:off x="228600" y="4724400"/>
            <a:ext cx="4572000" cy="1200329"/>
          </a:xfrm>
          <a:prstGeom prst="rect">
            <a:avLst/>
          </a:prstGeom>
        </p:spPr>
        <p:txBody>
          <a:bodyPr>
            <a:spAutoFit/>
          </a:bodyPr>
          <a:lstStyle/>
          <a:p>
            <a:r>
              <a:rPr lang="en-US" sz="2400" dirty="0">
                <a:solidFill>
                  <a:srgbClr val="FFFF00"/>
                </a:solidFill>
              </a:rPr>
              <a:t>XL = 2 * Pi * F * L)</a:t>
            </a:r>
          </a:p>
          <a:p>
            <a:r>
              <a:rPr lang="en-US" sz="2400" dirty="0">
                <a:solidFill>
                  <a:srgbClr val="FFFF00"/>
                </a:solidFill>
              </a:rPr>
              <a:t>XL = 6.28 * 3.505 MHz. * 18µh</a:t>
            </a:r>
          </a:p>
          <a:p>
            <a:r>
              <a:rPr lang="en-US" sz="2400" dirty="0">
                <a:solidFill>
                  <a:srgbClr val="FFFF00"/>
                </a:solidFill>
              </a:rPr>
              <a:t>XL = 396 ohm</a:t>
            </a:r>
          </a:p>
        </p:txBody>
      </p:sp>
    </p:spTree>
    <p:extLst>
      <p:ext uri="{BB962C8B-B14F-4D97-AF65-F5344CB8AC3E}">
        <p14:creationId xmlns:p14="http://schemas.microsoft.com/office/powerpoint/2010/main" val="131915005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E5C16    Which point on Figure E5-2 best represents the impedance of a series circuit consisting of a 300 ohm resistor and a 19 picofarad capacitor at 21.200 MHz?</a:t>
            </a:r>
          </a:p>
        </p:txBody>
      </p:sp>
      <p:sp>
        <p:nvSpPr>
          <p:cNvPr id="3" name="Subtitle 2"/>
          <p:cNvSpPr>
            <a:spLocks noGrp="1"/>
          </p:cNvSpPr>
          <p:nvPr>
            <p:ph type="subTitle" idx="1"/>
          </p:nvPr>
        </p:nvSpPr>
        <p:spPr>
          <a:xfrm>
            <a:off x="1447800" y="2819400"/>
            <a:ext cx="6400800" cy="3657600"/>
          </a:xfrm>
        </p:spPr>
        <p:txBody>
          <a:bodyPr/>
          <a:lstStyle/>
          <a:p>
            <a:r>
              <a:rPr lang="en-US" i="1" dirty="0"/>
              <a:t>A. Point 1</a:t>
            </a:r>
            <a:endParaRPr lang="en-US" dirty="0"/>
          </a:p>
          <a:p>
            <a:r>
              <a:rPr lang="en-US" i="1" dirty="0"/>
              <a:t>B. Point 3</a:t>
            </a:r>
            <a:endParaRPr lang="en-US" dirty="0"/>
          </a:p>
          <a:p>
            <a:r>
              <a:rPr lang="en-US" i="1" dirty="0"/>
              <a:t>C. Point 7</a:t>
            </a:r>
            <a:endParaRPr lang="en-US" dirty="0"/>
          </a:p>
          <a:p>
            <a:r>
              <a:rPr lang="en-US" i="1" dirty="0"/>
              <a:t>D. Point 8</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105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pic>
        <p:nvPicPr>
          <p:cNvPr id="6" name="Picture 5" descr="2012-2016 Extra Class Diagrams.pdf - Adobe Reader"/>
          <p:cNvPicPr>
            <a:picLocks noChangeAspect="1"/>
          </p:cNvPicPr>
          <p:nvPr/>
        </p:nvPicPr>
        <p:blipFill rotWithShape="1">
          <a:blip r:embed="rId2">
            <a:extLst>
              <a:ext uri="{28A0092B-C50C-407E-A947-70E740481C1C}">
                <a14:useLocalDpi xmlns:a14="http://schemas.microsoft.com/office/drawing/2010/main" val="0"/>
              </a:ext>
            </a:extLst>
          </a:blip>
          <a:srcRect l="10000" t="24597" r="48956" b="17460"/>
          <a:stretch/>
        </p:blipFill>
        <p:spPr>
          <a:xfrm>
            <a:off x="4724400" y="2590800"/>
            <a:ext cx="3753134" cy="3712192"/>
          </a:xfrm>
          <a:prstGeom prst="rect">
            <a:avLst/>
          </a:prstGeom>
        </p:spPr>
      </p:pic>
    </p:spTree>
    <p:extLst>
      <p:ext uri="{BB962C8B-B14F-4D97-AF65-F5344CB8AC3E}">
        <p14:creationId xmlns:p14="http://schemas.microsoft.com/office/powerpoint/2010/main" val="417700475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E5C16    Which point on Figure E5-2 best represents the impedance of a series circuit consisting of a 300 ohm resistor and a 19 picofarad capacitor at 21.200 MHz?</a:t>
            </a:r>
          </a:p>
        </p:txBody>
      </p:sp>
      <p:sp>
        <p:nvSpPr>
          <p:cNvPr id="3" name="Subtitle 2"/>
          <p:cNvSpPr>
            <a:spLocks noGrp="1"/>
          </p:cNvSpPr>
          <p:nvPr>
            <p:ph type="subTitle" idx="1"/>
          </p:nvPr>
        </p:nvSpPr>
        <p:spPr>
          <a:xfrm>
            <a:off x="1447800" y="2743200"/>
            <a:ext cx="6400800" cy="3657600"/>
          </a:xfrm>
        </p:spPr>
        <p:txBody>
          <a:bodyPr/>
          <a:lstStyle/>
          <a:p>
            <a:r>
              <a:rPr lang="en-US" sz="2800" b="1" i="1" dirty="0">
                <a:solidFill>
                  <a:srgbClr val="FFC000"/>
                </a:solidFill>
              </a:rPr>
              <a:t>A. Point 1</a:t>
            </a:r>
            <a:endParaRPr lang="en-US" sz="2800" b="1" dirty="0">
              <a:solidFill>
                <a:srgbClr val="FFC000"/>
              </a:solidFill>
            </a:endParaRPr>
          </a:p>
          <a:p>
            <a:r>
              <a:rPr lang="en-US" i="1" dirty="0"/>
              <a:t>B. Point 3</a:t>
            </a:r>
            <a:endParaRPr lang="en-US" dirty="0"/>
          </a:p>
          <a:p>
            <a:r>
              <a:rPr lang="en-US" i="1" dirty="0"/>
              <a:t>C. Point 7</a:t>
            </a:r>
            <a:endParaRPr lang="en-US" dirty="0"/>
          </a:p>
          <a:p>
            <a:r>
              <a:rPr lang="en-US" i="1" dirty="0"/>
              <a:t>D. Point 8</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106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pic>
        <p:nvPicPr>
          <p:cNvPr id="6" name="Picture 5" descr="2012-2016 Extra Class Diagrams.pdf - Adobe Reader"/>
          <p:cNvPicPr>
            <a:picLocks noChangeAspect="1"/>
          </p:cNvPicPr>
          <p:nvPr/>
        </p:nvPicPr>
        <p:blipFill rotWithShape="1">
          <a:blip r:embed="rId2">
            <a:extLst>
              <a:ext uri="{28A0092B-C50C-407E-A947-70E740481C1C}">
                <a14:useLocalDpi xmlns:a14="http://schemas.microsoft.com/office/drawing/2010/main" val="0"/>
              </a:ext>
            </a:extLst>
          </a:blip>
          <a:srcRect l="10000" t="24597" r="48956" b="17460"/>
          <a:stretch/>
        </p:blipFill>
        <p:spPr>
          <a:xfrm>
            <a:off x="4724400" y="2590800"/>
            <a:ext cx="3753134" cy="3712192"/>
          </a:xfrm>
          <a:prstGeom prst="rect">
            <a:avLst/>
          </a:prstGeom>
        </p:spPr>
      </p:pic>
      <p:sp>
        <p:nvSpPr>
          <p:cNvPr id="7" name="Rectangle 6"/>
          <p:cNvSpPr/>
          <p:nvPr/>
        </p:nvSpPr>
        <p:spPr>
          <a:xfrm>
            <a:off x="304800" y="4876800"/>
            <a:ext cx="4572000" cy="1200329"/>
          </a:xfrm>
          <a:prstGeom prst="rect">
            <a:avLst/>
          </a:prstGeom>
        </p:spPr>
        <p:txBody>
          <a:bodyPr>
            <a:spAutoFit/>
          </a:bodyPr>
          <a:lstStyle/>
          <a:p>
            <a:r>
              <a:rPr lang="en-US" sz="2400" dirty="0">
                <a:solidFill>
                  <a:srgbClr val="FFFF00"/>
                </a:solidFill>
              </a:rPr>
              <a:t>XC = 1 / (2 Pi * F * C)</a:t>
            </a:r>
          </a:p>
          <a:p>
            <a:r>
              <a:rPr lang="en-US" sz="2400" dirty="0">
                <a:solidFill>
                  <a:srgbClr val="FFFF00"/>
                </a:solidFill>
              </a:rPr>
              <a:t>XC = 1 / (6.28 * 21.2 MHz. * 19pf</a:t>
            </a:r>
          </a:p>
          <a:p>
            <a:r>
              <a:rPr lang="en-US" sz="2400" dirty="0">
                <a:solidFill>
                  <a:srgbClr val="FFFF00"/>
                </a:solidFill>
              </a:rPr>
              <a:t>XC = 395 ohm</a:t>
            </a:r>
          </a:p>
        </p:txBody>
      </p:sp>
    </p:spTree>
    <p:extLst>
      <p:ext uri="{BB962C8B-B14F-4D97-AF65-F5344CB8AC3E}">
        <p14:creationId xmlns:p14="http://schemas.microsoft.com/office/powerpoint/2010/main" val="156366718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2438400"/>
          </a:xfrm>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E5C17    Which point on Figure E5-2 best represents the impedance of a series circuit consisting of a 300 ohm resistor, a 0.64-microhenry inductor and an 85-picofarad capacitor at 24.900 MHz?</a:t>
            </a:r>
          </a:p>
        </p:txBody>
      </p:sp>
      <p:sp>
        <p:nvSpPr>
          <p:cNvPr id="3" name="Subtitle 2"/>
          <p:cNvSpPr>
            <a:spLocks noGrp="1"/>
          </p:cNvSpPr>
          <p:nvPr>
            <p:ph type="subTitle" idx="1"/>
          </p:nvPr>
        </p:nvSpPr>
        <p:spPr>
          <a:xfrm>
            <a:off x="1447800" y="2667000"/>
            <a:ext cx="6400800" cy="3657600"/>
          </a:xfrm>
        </p:spPr>
        <p:txBody>
          <a:bodyPr/>
          <a:lstStyle/>
          <a:p>
            <a:r>
              <a:rPr lang="en-US" i="1" dirty="0"/>
              <a:t>A. Point 1</a:t>
            </a:r>
            <a:endParaRPr lang="en-US" dirty="0"/>
          </a:p>
          <a:p>
            <a:r>
              <a:rPr lang="en-US" i="1" dirty="0"/>
              <a:t>B. Point 3</a:t>
            </a:r>
            <a:endParaRPr lang="en-US" dirty="0"/>
          </a:p>
          <a:p>
            <a:r>
              <a:rPr lang="en-US" i="1" dirty="0"/>
              <a:t>C. Point 5</a:t>
            </a:r>
            <a:endParaRPr lang="en-US" dirty="0"/>
          </a:p>
          <a:p>
            <a:r>
              <a:rPr lang="en-US" i="1" dirty="0"/>
              <a:t>D. Point 8</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107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pic>
        <p:nvPicPr>
          <p:cNvPr id="6" name="Picture 5" descr="2012-2016 Extra Class Diagrams.pdf - Adobe Reader"/>
          <p:cNvPicPr>
            <a:picLocks noChangeAspect="1"/>
          </p:cNvPicPr>
          <p:nvPr/>
        </p:nvPicPr>
        <p:blipFill rotWithShape="1">
          <a:blip r:embed="rId2">
            <a:extLst>
              <a:ext uri="{28A0092B-C50C-407E-A947-70E740481C1C}">
                <a14:useLocalDpi xmlns:a14="http://schemas.microsoft.com/office/drawing/2010/main" val="0"/>
              </a:ext>
            </a:extLst>
          </a:blip>
          <a:srcRect l="10000" t="24597" r="48956" b="17460"/>
          <a:stretch/>
        </p:blipFill>
        <p:spPr>
          <a:xfrm>
            <a:off x="4724400" y="2590800"/>
            <a:ext cx="3753134" cy="3712192"/>
          </a:xfrm>
          <a:prstGeom prst="rect">
            <a:avLst/>
          </a:prstGeom>
        </p:spPr>
      </p:pic>
    </p:spTree>
    <p:extLst>
      <p:ext uri="{BB962C8B-B14F-4D97-AF65-F5344CB8AC3E}">
        <p14:creationId xmlns:p14="http://schemas.microsoft.com/office/powerpoint/2010/main" val="124124446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2438400"/>
          </a:xfrm>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E5C17    Which point on Figure E5-2 best represents the impedance of a series circuit consisting of a 300 ohm resistor, a 0.64-microhenry inductor and an 85-picofarad capacitor at 24.900 MHz?</a:t>
            </a:r>
          </a:p>
        </p:txBody>
      </p:sp>
      <p:sp>
        <p:nvSpPr>
          <p:cNvPr id="3" name="Subtitle 2"/>
          <p:cNvSpPr>
            <a:spLocks noGrp="1"/>
          </p:cNvSpPr>
          <p:nvPr>
            <p:ph type="subTitle" idx="1"/>
          </p:nvPr>
        </p:nvSpPr>
        <p:spPr>
          <a:xfrm>
            <a:off x="1447800" y="2667000"/>
            <a:ext cx="6400800" cy="3657600"/>
          </a:xfrm>
        </p:spPr>
        <p:txBody>
          <a:bodyPr/>
          <a:lstStyle/>
          <a:p>
            <a:r>
              <a:rPr lang="en-US" i="1" dirty="0"/>
              <a:t>A. Point 1</a:t>
            </a:r>
            <a:endParaRPr lang="en-US" dirty="0"/>
          </a:p>
          <a:p>
            <a:r>
              <a:rPr lang="en-US" i="1" dirty="0"/>
              <a:t>B. Point 3</a:t>
            </a:r>
            <a:endParaRPr lang="en-US" dirty="0"/>
          </a:p>
          <a:p>
            <a:r>
              <a:rPr lang="en-US" i="1" dirty="0"/>
              <a:t>C. Point 5</a:t>
            </a:r>
            <a:endParaRPr lang="en-US" dirty="0"/>
          </a:p>
          <a:p>
            <a:r>
              <a:rPr lang="en-US" sz="2800" b="1" i="1" dirty="0">
                <a:solidFill>
                  <a:srgbClr val="FFC000"/>
                </a:solidFill>
              </a:rPr>
              <a:t>D. Point 8</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108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pic>
        <p:nvPicPr>
          <p:cNvPr id="6" name="Picture 5" descr="2012-2016 Extra Class Diagrams.pdf - Adobe Reader"/>
          <p:cNvPicPr>
            <a:picLocks noChangeAspect="1"/>
          </p:cNvPicPr>
          <p:nvPr/>
        </p:nvPicPr>
        <p:blipFill rotWithShape="1">
          <a:blip r:embed="rId2">
            <a:extLst>
              <a:ext uri="{28A0092B-C50C-407E-A947-70E740481C1C}">
                <a14:useLocalDpi xmlns:a14="http://schemas.microsoft.com/office/drawing/2010/main" val="0"/>
              </a:ext>
            </a:extLst>
          </a:blip>
          <a:srcRect l="10000" t="24597" r="48956" b="17460"/>
          <a:stretch/>
        </p:blipFill>
        <p:spPr>
          <a:xfrm>
            <a:off x="4724400" y="2590800"/>
            <a:ext cx="3753134" cy="3712192"/>
          </a:xfrm>
          <a:prstGeom prst="rect">
            <a:avLst/>
          </a:prstGeom>
        </p:spPr>
      </p:pic>
      <p:sp>
        <p:nvSpPr>
          <p:cNvPr id="7" name="Rectangle 6"/>
          <p:cNvSpPr/>
          <p:nvPr/>
        </p:nvSpPr>
        <p:spPr>
          <a:xfrm>
            <a:off x="304800" y="5638800"/>
            <a:ext cx="4572000" cy="1200329"/>
          </a:xfrm>
          <a:prstGeom prst="rect">
            <a:avLst/>
          </a:prstGeom>
        </p:spPr>
        <p:txBody>
          <a:bodyPr>
            <a:spAutoFit/>
          </a:bodyPr>
          <a:lstStyle/>
          <a:p>
            <a:r>
              <a:rPr lang="en-US" dirty="0">
                <a:solidFill>
                  <a:srgbClr val="FFFF00"/>
                </a:solidFill>
              </a:rPr>
              <a:t>XL = 2 * Pi * F * L)</a:t>
            </a:r>
          </a:p>
          <a:p>
            <a:r>
              <a:rPr lang="en-US" dirty="0">
                <a:solidFill>
                  <a:srgbClr val="FFFF00"/>
                </a:solidFill>
              </a:rPr>
              <a:t>XL = 6.28 * 24.9 MHz. * 85 µh</a:t>
            </a:r>
          </a:p>
          <a:p>
            <a:r>
              <a:rPr lang="en-US" dirty="0">
                <a:solidFill>
                  <a:srgbClr val="FFFF00"/>
                </a:solidFill>
              </a:rPr>
              <a:t>XL = 100 ohm</a:t>
            </a:r>
          </a:p>
          <a:p>
            <a:r>
              <a:rPr lang="en-US" dirty="0">
                <a:solidFill>
                  <a:srgbClr val="FFFF00"/>
                </a:solidFill>
              </a:rPr>
              <a:t>XL – XC = 100 – 75 = + 25 ohms</a:t>
            </a:r>
          </a:p>
        </p:txBody>
      </p:sp>
      <p:sp>
        <p:nvSpPr>
          <p:cNvPr id="8" name="Rectangle 7"/>
          <p:cNvSpPr/>
          <p:nvPr/>
        </p:nvSpPr>
        <p:spPr>
          <a:xfrm>
            <a:off x="304800" y="4572000"/>
            <a:ext cx="4572000" cy="923330"/>
          </a:xfrm>
          <a:prstGeom prst="rect">
            <a:avLst/>
          </a:prstGeom>
        </p:spPr>
        <p:txBody>
          <a:bodyPr>
            <a:spAutoFit/>
          </a:bodyPr>
          <a:lstStyle/>
          <a:p>
            <a:r>
              <a:rPr lang="en-US" dirty="0">
                <a:solidFill>
                  <a:srgbClr val="FFFF00"/>
                </a:solidFill>
              </a:rPr>
              <a:t>XC = 1 / (2 Pi * F * C)</a:t>
            </a:r>
          </a:p>
          <a:p>
            <a:r>
              <a:rPr lang="en-US" dirty="0">
                <a:solidFill>
                  <a:srgbClr val="FFFF00"/>
                </a:solidFill>
              </a:rPr>
              <a:t>XC = 1 / (6.28 * 24.9 MHz. * 85 pf</a:t>
            </a:r>
          </a:p>
          <a:p>
            <a:r>
              <a:rPr lang="en-US" dirty="0">
                <a:solidFill>
                  <a:srgbClr val="FFFF00"/>
                </a:solidFill>
              </a:rPr>
              <a:t>XC = 75 ohm</a:t>
            </a:r>
          </a:p>
        </p:txBody>
      </p:sp>
    </p:spTree>
    <p:extLst>
      <p:ext uri="{BB962C8B-B14F-4D97-AF65-F5344CB8AC3E}">
        <p14:creationId xmlns:p14="http://schemas.microsoft.com/office/powerpoint/2010/main" val="3000072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E5D AC and RF energy in real circuits</a:t>
            </a:r>
          </a:p>
        </p:txBody>
      </p:sp>
      <p:sp>
        <p:nvSpPr>
          <p:cNvPr id="3" name="Subtitle 2"/>
          <p:cNvSpPr>
            <a:spLocks noGrp="1"/>
          </p:cNvSpPr>
          <p:nvPr>
            <p:ph type="subTitle" idx="1"/>
          </p:nvPr>
        </p:nvSpPr>
        <p:spPr/>
        <p:txBody>
          <a:bodyPr/>
          <a:lstStyle/>
          <a:p>
            <a:pPr algn="ctr"/>
            <a:r>
              <a:rPr lang="en-US" dirty="0"/>
              <a:t>skin effect; electrostatic and electromagnetic fields; reactive power; power factor; electrical length of conductors at UHF and microwave frequencies</a:t>
            </a:r>
          </a:p>
        </p:txBody>
      </p:sp>
      <p:sp>
        <p:nvSpPr>
          <p:cNvPr id="4" name="Slide Number Placeholder 3"/>
          <p:cNvSpPr>
            <a:spLocks noGrp="1"/>
          </p:cNvSpPr>
          <p:nvPr>
            <p:ph type="sldNum" sz="quarter" idx="12"/>
          </p:nvPr>
        </p:nvSpPr>
        <p:spPr/>
        <p:txBody>
          <a:bodyPr/>
          <a:lstStyle/>
          <a:p>
            <a:fld id="{5A2483EB-AB9C-40AC-9AA1-C2AD9590A9DB}" type="slidenum">
              <a:rPr lang="en-US" smtClean="0"/>
              <a:t>109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008845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E5A05    What is the magnitude of the current at the input of a series RLC circuit as the frequency goes through resonance?</a:t>
            </a:r>
          </a:p>
        </p:txBody>
      </p:sp>
      <p:sp>
        <p:nvSpPr>
          <p:cNvPr id="3" name="Subtitle 2"/>
          <p:cNvSpPr>
            <a:spLocks noGrp="1"/>
          </p:cNvSpPr>
          <p:nvPr>
            <p:ph type="subTitle" idx="1"/>
          </p:nvPr>
        </p:nvSpPr>
        <p:spPr/>
        <p:txBody>
          <a:bodyPr/>
          <a:lstStyle/>
          <a:p>
            <a:r>
              <a:rPr lang="en-US" i="1" dirty="0"/>
              <a:t>A. Minimum</a:t>
            </a:r>
            <a:endParaRPr lang="en-US" dirty="0"/>
          </a:p>
          <a:p>
            <a:r>
              <a:rPr lang="en-US" i="1" dirty="0"/>
              <a:t>B. Maximum</a:t>
            </a:r>
            <a:endParaRPr lang="en-US" dirty="0"/>
          </a:p>
          <a:p>
            <a:r>
              <a:rPr lang="en-US" i="1" dirty="0"/>
              <a:t>C. R/L</a:t>
            </a:r>
            <a:endParaRPr lang="en-US" dirty="0"/>
          </a:p>
          <a:p>
            <a:r>
              <a:rPr lang="en-US" i="1" dirty="0"/>
              <a:t>D. L/R</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991920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E5D01    What is the result of skin effect?</a:t>
            </a:r>
          </a:p>
        </p:txBody>
      </p:sp>
      <p:sp>
        <p:nvSpPr>
          <p:cNvPr id="3" name="Subtitle 2"/>
          <p:cNvSpPr>
            <a:spLocks noGrp="1"/>
          </p:cNvSpPr>
          <p:nvPr>
            <p:ph type="subTitle" idx="1"/>
          </p:nvPr>
        </p:nvSpPr>
        <p:spPr>
          <a:xfrm>
            <a:off x="685800" y="1600200"/>
            <a:ext cx="8077200" cy="4572000"/>
          </a:xfrm>
        </p:spPr>
        <p:txBody>
          <a:bodyPr>
            <a:normAutofit/>
          </a:bodyPr>
          <a:lstStyle/>
          <a:p>
            <a:r>
              <a:rPr lang="en-US" i="1" dirty="0"/>
              <a:t>A. As frequency increases, RF current flows in a thinner layer of the conductor, closer to the surface</a:t>
            </a:r>
            <a:endParaRPr lang="en-US" dirty="0"/>
          </a:p>
          <a:p>
            <a:r>
              <a:rPr lang="en-US" i="1" dirty="0"/>
              <a:t>B. As frequency decreases, RF current flows in a thinner layer of the conductor, closer to the surface</a:t>
            </a:r>
            <a:endParaRPr lang="en-US" dirty="0"/>
          </a:p>
          <a:p>
            <a:r>
              <a:rPr lang="en-US" i="1" dirty="0"/>
              <a:t>C. Thermal effects on the surface of the conductor increase the impedance</a:t>
            </a:r>
            <a:endParaRPr lang="en-US" dirty="0"/>
          </a:p>
          <a:p>
            <a:r>
              <a:rPr lang="en-US" i="1" dirty="0"/>
              <a:t>D. Thermal effects on the surface of the conductor decrease the impedance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110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19500459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E5D01    What is the result of skin effect?</a:t>
            </a:r>
          </a:p>
        </p:txBody>
      </p:sp>
      <p:sp>
        <p:nvSpPr>
          <p:cNvPr id="3" name="Subtitle 2"/>
          <p:cNvSpPr>
            <a:spLocks noGrp="1"/>
          </p:cNvSpPr>
          <p:nvPr>
            <p:ph type="subTitle" idx="1"/>
          </p:nvPr>
        </p:nvSpPr>
        <p:spPr>
          <a:xfrm>
            <a:off x="685800" y="1600200"/>
            <a:ext cx="8077200" cy="4572000"/>
          </a:xfrm>
        </p:spPr>
        <p:txBody>
          <a:bodyPr>
            <a:normAutofit/>
          </a:bodyPr>
          <a:lstStyle/>
          <a:p>
            <a:r>
              <a:rPr lang="en-US" sz="2800" b="1" i="1" dirty="0">
                <a:solidFill>
                  <a:srgbClr val="FFC000"/>
                </a:solidFill>
              </a:rPr>
              <a:t>A. As frequency increases, RF current flows in a thinner layer of the conductor, closer to the surface</a:t>
            </a:r>
            <a:endParaRPr lang="en-US" sz="2800" b="1" dirty="0">
              <a:solidFill>
                <a:srgbClr val="FFC000"/>
              </a:solidFill>
            </a:endParaRPr>
          </a:p>
          <a:p>
            <a:r>
              <a:rPr lang="en-US" i="1" dirty="0"/>
              <a:t>B. As frequency decreases, RF current flows in a thinner layer of the conductor, closer to the surface</a:t>
            </a:r>
            <a:endParaRPr lang="en-US" dirty="0"/>
          </a:p>
          <a:p>
            <a:r>
              <a:rPr lang="en-US" i="1" dirty="0"/>
              <a:t>C. Thermal effects on the surface of the conductor increase the impedance</a:t>
            </a:r>
            <a:endParaRPr lang="en-US" dirty="0"/>
          </a:p>
          <a:p>
            <a:r>
              <a:rPr lang="en-US" i="1" dirty="0"/>
              <a:t>D. Thermal effects on the surface of the conductor decrease the impedance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111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18754205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E5D02     Why is it important to keep lead lengths short for components used in circuits for VHF and above?</a:t>
            </a:r>
          </a:p>
        </p:txBody>
      </p:sp>
      <p:sp>
        <p:nvSpPr>
          <p:cNvPr id="3" name="Subtitle 2"/>
          <p:cNvSpPr>
            <a:spLocks noGrp="1"/>
          </p:cNvSpPr>
          <p:nvPr>
            <p:ph type="subTitle" idx="1"/>
          </p:nvPr>
        </p:nvSpPr>
        <p:spPr>
          <a:xfrm>
            <a:off x="838200" y="2514600"/>
            <a:ext cx="7848600" cy="3657600"/>
          </a:xfrm>
        </p:spPr>
        <p:txBody>
          <a:bodyPr/>
          <a:lstStyle/>
          <a:p>
            <a:r>
              <a:rPr lang="en-US" i="1" dirty="0"/>
              <a:t>A. To increase the thermal time constant</a:t>
            </a:r>
          </a:p>
          <a:p>
            <a:r>
              <a:rPr lang="en-US" i="1" dirty="0"/>
              <a:t>B. To avoid unwanted inductive reactance</a:t>
            </a:r>
          </a:p>
          <a:p>
            <a:r>
              <a:rPr lang="en-US" i="1" dirty="0"/>
              <a:t>C. To maintain component lifetime</a:t>
            </a:r>
          </a:p>
          <a:p>
            <a:r>
              <a:rPr lang="en-US" i="1" dirty="0"/>
              <a:t>D. All of these choices are correct</a:t>
            </a:r>
          </a:p>
        </p:txBody>
      </p:sp>
      <p:sp>
        <p:nvSpPr>
          <p:cNvPr id="4" name="Slide Number Placeholder 3"/>
          <p:cNvSpPr>
            <a:spLocks noGrp="1"/>
          </p:cNvSpPr>
          <p:nvPr>
            <p:ph type="sldNum" sz="quarter" idx="12"/>
          </p:nvPr>
        </p:nvSpPr>
        <p:spPr/>
        <p:txBody>
          <a:bodyPr/>
          <a:lstStyle/>
          <a:p>
            <a:fld id="{5A2483EB-AB9C-40AC-9AA1-C2AD9590A9DB}" type="slidenum">
              <a:rPr lang="en-US" smtClean="0"/>
              <a:t>112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58812198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E5D02     Why is it important to keep lead lengths short for components used in circuits for VHF and above?</a:t>
            </a:r>
          </a:p>
        </p:txBody>
      </p:sp>
      <p:sp>
        <p:nvSpPr>
          <p:cNvPr id="3" name="Subtitle 2"/>
          <p:cNvSpPr>
            <a:spLocks noGrp="1"/>
          </p:cNvSpPr>
          <p:nvPr>
            <p:ph type="subTitle" idx="1"/>
          </p:nvPr>
        </p:nvSpPr>
        <p:spPr>
          <a:xfrm>
            <a:off x="838200" y="2514600"/>
            <a:ext cx="7848600" cy="3657600"/>
          </a:xfrm>
        </p:spPr>
        <p:txBody>
          <a:bodyPr/>
          <a:lstStyle/>
          <a:p>
            <a:r>
              <a:rPr lang="en-US" i="1" dirty="0"/>
              <a:t>A. To increase the thermal time constant</a:t>
            </a:r>
          </a:p>
          <a:p>
            <a:r>
              <a:rPr lang="en-US" sz="3200" b="1" i="1" dirty="0">
                <a:solidFill>
                  <a:srgbClr val="FFC000"/>
                </a:solidFill>
              </a:rPr>
              <a:t>B. To avoid unwanted inductive reactance</a:t>
            </a:r>
          </a:p>
          <a:p>
            <a:r>
              <a:rPr lang="en-US" i="1" dirty="0"/>
              <a:t>C. To maintain component lifetime</a:t>
            </a:r>
          </a:p>
          <a:p>
            <a:r>
              <a:rPr lang="en-US" i="1" dirty="0"/>
              <a:t>D. All of these choices are correct</a:t>
            </a:r>
          </a:p>
        </p:txBody>
      </p:sp>
      <p:sp>
        <p:nvSpPr>
          <p:cNvPr id="4" name="Slide Number Placeholder 3"/>
          <p:cNvSpPr>
            <a:spLocks noGrp="1"/>
          </p:cNvSpPr>
          <p:nvPr>
            <p:ph type="sldNum" sz="quarter" idx="12"/>
          </p:nvPr>
        </p:nvSpPr>
        <p:spPr/>
        <p:txBody>
          <a:bodyPr/>
          <a:lstStyle/>
          <a:p>
            <a:fld id="{5A2483EB-AB9C-40AC-9AA1-C2AD9590A9DB}" type="slidenum">
              <a:rPr lang="en-US" smtClean="0"/>
              <a:t>113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26194282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latin typeface="Arial Black" panose="020B0A04020102020204" pitchFamily="34" charset="0"/>
              </a:rPr>
              <a:t>E5D03     What is </a:t>
            </a:r>
            <a:r>
              <a:rPr lang="en-US" dirty="0" err="1">
                <a:latin typeface="Arial Black" panose="020B0A04020102020204" pitchFamily="34" charset="0"/>
              </a:rPr>
              <a:t>microstrip</a:t>
            </a:r>
            <a:r>
              <a:rPr lang="en-US" dirty="0">
                <a:latin typeface="Arial Black" panose="020B0A04020102020204" pitchFamily="34" charset="0"/>
              </a:rPr>
              <a:t>?</a:t>
            </a:r>
          </a:p>
        </p:txBody>
      </p:sp>
      <p:sp>
        <p:nvSpPr>
          <p:cNvPr id="3" name="Subtitle 2"/>
          <p:cNvSpPr>
            <a:spLocks noGrp="1"/>
          </p:cNvSpPr>
          <p:nvPr>
            <p:ph type="subTitle" idx="1"/>
          </p:nvPr>
        </p:nvSpPr>
        <p:spPr>
          <a:xfrm>
            <a:off x="533400" y="1828800"/>
            <a:ext cx="8153400" cy="4191000"/>
          </a:xfrm>
        </p:spPr>
        <p:txBody>
          <a:bodyPr/>
          <a:lstStyle/>
          <a:p>
            <a:r>
              <a:rPr lang="en-US" dirty="0"/>
              <a:t>A. Lightweight transmission line made of common zip cord</a:t>
            </a:r>
          </a:p>
          <a:p>
            <a:r>
              <a:rPr lang="en-US" dirty="0"/>
              <a:t>B. Miniature coax used for low power applications</a:t>
            </a:r>
          </a:p>
          <a:p>
            <a:r>
              <a:rPr lang="en-US" dirty="0"/>
              <a:t>C. Short lengths of coax mounted on printed circuit boards to minimize time delay between microwave circuits</a:t>
            </a:r>
          </a:p>
          <a:p>
            <a:r>
              <a:rPr lang="en-US" dirty="0"/>
              <a:t>D. Precision printed circuit conductors above a ground plane that provide constant impedance interconnects at microwave frequencies</a:t>
            </a:r>
          </a:p>
        </p:txBody>
      </p:sp>
      <p:sp>
        <p:nvSpPr>
          <p:cNvPr id="4" name="Slide Number Placeholder 3"/>
          <p:cNvSpPr>
            <a:spLocks noGrp="1"/>
          </p:cNvSpPr>
          <p:nvPr>
            <p:ph type="sldNum" sz="quarter" idx="12"/>
          </p:nvPr>
        </p:nvSpPr>
        <p:spPr/>
        <p:txBody>
          <a:bodyPr/>
          <a:lstStyle/>
          <a:p>
            <a:fld id="{5A2483EB-AB9C-40AC-9AA1-C2AD9590A9DB}" type="slidenum">
              <a:rPr lang="en-US" smtClean="0"/>
              <a:t>114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85282736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latin typeface="Arial Black" panose="020B0A04020102020204" pitchFamily="34" charset="0"/>
              </a:rPr>
              <a:t>E5D03     What is </a:t>
            </a:r>
            <a:r>
              <a:rPr lang="en-US" dirty="0" err="1">
                <a:latin typeface="Arial Black" panose="020B0A04020102020204" pitchFamily="34" charset="0"/>
              </a:rPr>
              <a:t>microstrip</a:t>
            </a:r>
            <a:r>
              <a:rPr lang="en-US" dirty="0">
                <a:latin typeface="Arial Black" panose="020B0A04020102020204" pitchFamily="34" charset="0"/>
              </a:rPr>
              <a:t>?</a:t>
            </a:r>
          </a:p>
        </p:txBody>
      </p:sp>
      <p:sp>
        <p:nvSpPr>
          <p:cNvPr id="3" name="Subtitle 2"/>
          <p:cNvSpPr>
            <a:spLocks noGrp="1"/>
          </p:cNvSpPr>
          <p:nvPr>
            <p:ph type="subTitle" idx="1"/>
          </p:nvPr>
        </p:nvSpPr>
        <p:spPr>
          <a:xfrm>
            <a:off x="533400" y="1828800"/>
            <a:ext cx="8153400" cy="4191000"/>
          </a:xfrm>
        </p:spPr>
        <p:txBody>
          <a:bodyPr>
            <a:normAutofit lnSpcReduction="10000"/>
          </a:bodyPr>
          <a:lstStyle/>
          <a:p>
            <a:r>
              <a:rPr lang="en-US" dirty="0"/>
              <a:t>A. Lightweight transmission line made of common zip cord</a:t>
            </a:r>
          </a:p>
          <a:p>
            <a:r>
              <a:rPr lang="en-US" dirty="0"/>
              <a:t>B. Miniature coax used for low power applications</a:t>
            </a:r>
          </a:p>
          <a:p>
            <a:r>
              <a:rPr lang="en-US" dirty="0"/>
              <a:t>C. Short lengths of coax mounted on printed circuit boards to minimize time delay between microwave circuits</a:t>
            </a:r>
          </a:p>
          <a:p>
            <a:r>
              <a:rPr lang="en-US" sz="2800" b="1" dirty="0">
                <a:solidFill>
                  <a:srgbClr val="FFC000"/>
                </a:solidFill>
              </a:rPr>
              <a:t>D. Precision printed circuit conductors above a ground plane that provide constant impedance interconnects at microwave frequencies</a:t>
            </a:r>
          </a:p>
        </p:txBody>
      </p:sp>
      <p:sp>
        <p:nvSpPr>
          <p:cNvPr id="4" name="Slide Number Placeholder 3"/>
          <p:cNvSpPr>
            <a:spLocks noGrp="1"/>
          </p:cNvSpPr>
          <p:nvPr>
            <p:ph type="sldNum" sz="quarter" idx="12"/>
          </p:nvPr>
        </p:nvSpPr>
        <p:spPr/>
        <p:txBody>
          <a:bodyPr/>
          <a:lstStyle/>
          <a:p>
            <a:fld id="{5A2483EB-AB9C-40AC-9AA1-C2AD9590A9DB}" type="slidenum">
              <a:rPr lang="en-US" smtClean="0"/>
              <a:t>115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26495077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E5D04     Why are short connections necessary at microwave frequencies?</a:t>
            </a:r>
          </a:p>
        </p:txBody>
      </p:sp>
      <p:sp>
        <p:nvSpPr>
          <p:cNvPr id="3" name="Subtitle 2"/>
          <p:cNvSpPr>
            <a:spLocks noGrp="1"/>
          </p:cNvSpPr>
          <p:nvPr>
            <p:ph type="subTitle" idx="1"/>
          </p:nvPr>
        </p:nvSpPr>
        <p:spPr/>
        <p:txBody>
          <a:bodyPr/>
          <a:lstStyle/>
          <a:p>
            <a:r>
              <a:rPr lang="en-US" i="1" dirty="0"/>
              <a:t>A. To increase neutralizing resistance</a:t>
            </a:r>
          </a:p>
          <a:p>
            <a:r>
              <a:rPr lang="en-US" i="1" dirty="0"/>
              <a:t>B. To reduce phase shift along the connection</a:t>
            </a:r>
          </a:p>
          <a:p>
            <a:r>
              <a:rPr lang="en-US" i="1" dirty="0"/>
              <a:t>C. Because of ground reflections</a:t>
            </a:r>
          </a:p>
          <a:p>
            <a:r>
              <a:rPr lang="en-US" i="1" dirty="0"/>
              <a:t>D. To reduce noise figure</a:t>
            </a:r>
          </a:p>
        </p:txBody>
      </p:sp>
      <p:sp>
        <p:nvSpPr>
          <p:cNvPr id="4" name="Slide Number Placeholder 3"/>
          <p:cNvSpPr>
            <a:spLocks noGrp="1"/>
          </p:cNvSpPr>
          <p:nvPr>
            <p:ph type="sldNum" sz="quarter" idx="12"/>
          </p:nvPr>
        </p:nvSpPr>
        <p:spPr/>
        <p:txBody>
          <a:bodyPr/>
          <a:lstStyle/>
          <a:p>
            <a:fld id="{5A2483EB-AB9C-40AC-9AA1-C2AD9590A9DB}" type="slidenum">
              <a:rPr lang="en-US" smtClean="0"/>
              <a:t>116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3484317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E5D04     Why are short connections necessary at microwave frequencies?</a:t>
            </a:r>
          </a:p>
        </p:txBody>
      </p:sp>
      <p:sp>
        <p:nvSpPr>
          <p:cNvPr id="3" name="Subtitle 2"/>
          <p:cNvSpPr>
            <a:spLocks noGrp="1"/>
          </p:cNvSpPr>
          <p:nvPr>
            <p:ph type="subTitle" idx="1"/>
          </p:nvPr>
        </p:nvSpPr>
        <p:spPr/>
        <p:txBody>
          <a:bodyPr/>
          <a:lstStyle/>
          <a:p>
            <a:r>
              <a:rPr lang="en-US" i="1" dirty="0"/>
              <a:t>A. To increase neutralizing resistance</a:t>
            </a:r>
          </a:p>
          <a:p>
            <a:r>
              <a:rPr lang="en-US" sz="2800" b="1" i="1" dirty="0">
                <a:solidFill>
                  <a:srgbClr val="FFC000"/>
                </a:solidFill>
              </a:rPr>
              <a:t>B. To reduce phase shift along the connection</a:t>
            </a:r>
          </a:p>
          <a:p>
            <a:r>
              <a:rPr lang="en-US" i="1" dirty="0"/>
              <a:t>C. Because of ground reflections</a:t>
            </a:r>
          </a:p>
          <a:p>
            <a:r>
              <a:rPr lang="en-US" i="1" dirty="0"/>
              <a:t>D. To reduce noise figure</a:t>
            </a:r>
          </a:p>
        </p:txBody>
      </p:sp>
      <p:sp>
        <p:nvSpPr>
          <p:cNvPr id="4" name="Slide Number Placeholder 3"/>
          <p:cNvSpPr>
            <a:spLocks noGrp="1"/>
          </p:cNvSpPr>
          <p:nvPr>
            <p:ph type="sldNum" sz="quarter" idx="12"/>
          </p:nvPr>
        </p:nvSpPr>
        <p:spPr/>
        <p:txBody>
          <a:bodyPr/>
          <a:lstStyle/>
          <a:p>
            <a:fld id="{5A2483EB-AB9C-40AC-9AA1-C2AD9590A9DB}" type="slidenum">
              <a:rPr lang="en-US" smtClean="0"/>
              <a:t>117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87859990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E5D05     Which parasitic characteristic increases with conductor length?</a:t>
            </a:r>
          </a:p>
        </p:txBody>
      </p:sp>
      <p:sp>
        <p:nvSpPr>
          <p:cNvPr id="3" name="Subtitle 2"/>
          <p:cNvSpPr>
            <a:spLocks noGrp="1"/>
          </p:cNvSpPr>
          <p:nvPr>
            <p:ph type="subTitle" idx="1"/>
          </p:nvPr>
        </p:nvSpPr>
        <p:spPr/>
        <p:txBody>
          <a:bodyPr/>
          <a:lstStyle/>
          <a:p>
            <a:r>
              <a:rPr lang="en-US" i="1" dirty="0"/>
              <a:t>A. Inductance</a:t>
            </a:r>
          </a:p>
          <a:p>
            <a:r>
              <a:rPr lang="en-US" i="1" dirty="0"/>
              <a:t>B. Permeability</a:t>
            </a:r>
          </a:p>
          <a:p>
            <a:r>
              <a:rPr lang="en-US" i="1" dirty="0"/>
              <a:t>C. Permittivity</a:t>
            </a:r>
          </a:p>
          <a:p>
            <a:r>
              <a:rPr lang="en-US" i="1" dirty="0"/>
              <a:t>D. Malleability</a:t>
            </a:r>
          </a:p>
        </p:txBody>
      </p:sp>
      <p:sp>
        <p:nvSpPr>
          <p:cNvPr id="4" name="Slide Number Placeholder 3"/>
          <p:cNvSpPr>
            <a:spLocks noGrp="1"/>
          </p:cNvSpPr>
          <p:nvPr>
            <p:ph type="sldNum" sz="quarter" idx="12"/>
          </p:nvPr>
        </p:nvSpPr>
        <p:spPr/>
        <p:txBody>
          <a:bodyPr/>
          <a:lstStyle/>
          <a:p>
            <a:fld id="{5A2483EB-AB9C-40AC-9AA1-C2AD9590A9DB}" type="slidenum">
              <a:rPr lang="en-US" smtClean="0"/>
              <a:t>118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60667973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E5D05     Which parasitic characteristic increases with conductor length?</a:t>
            </a:r>
          </a:p>
        </p:txBody>
      </p:sp>
      <p:sp>
        <p:nvSpPr>
          <p:cNvPr id="3" name="Subtitle 2"/>
          <p:cNvSpPr>
            <a:spLocks noGrp="1"/>
          </p:cNvSpPr>
          <p:nvPr>
            <p:ph type="subTitle" idx="1"/>
          </p:nvPr>
        </p:nvSpPr>
        <p:spPr/>
        <p:txBody>
          <a:bodyPr/>
          <a:lstStyle/>
          <a:p>
            <a:r>
              <a:rPr lang="en-US" sz="3200" b="1" i="1" dirty="0">
                <a:solidFill>
                  <a:srgbClr val="FFC000"/>
                </a:solidFill>
              </a:rPr>
              <a:t>A. Inductance</a:t>
            </a:r>
          </a:p>
          <a:p>
            <a:r>
              <a:rPr lang="en-US" i="1" dirty="0"/>
              <a:t>B. Permeability</a:t>
            </a:r>
          </a:p>
          <a:p>
            <a:r>
              <a:rPr lang="en-US" i="1" dirty="0"/>
              <a:t>C. Permittivity</a:t>
            </a:r>
          </a:p>
          <a:p>
            <a:r>
              <a:rPr lang="en-US" i="1" dirty="0"/>
              <a:t>D. Malleability</a:t>
            </a:r>
          </a:p>
        </p:txBody>
      </p:sp>
      <p:sp>
        <p:nvSpPr>
          <p:cNvPr id="4" name="Slide Number Placeholder 3"/>
          <p:cNvSpPr>
            <a:spLocks noGrp="1"/>
          </p:cNvSpPr>
          <p:nvPr>
            <p:ph type="sldNum" sz="quarter" idx="12"/>
          </p:nvPr>
        </p:nvSpPr>
        <p:spPr/>
        <p:txBody>
          <a:bodyPr/>
          <a:lstStyle/>
          <a:p>
            <a:fld id="{5A2483EB-AB9C-40AC-9AA1-C2AD9590A9DB}" type="slidenum">
              <a:rPr lang="en-US" smtClean="0"/>
              <a:t>119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321488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E5A05    What is the magnitude of the current at the input of a series RLC circuit as the frequency goes through resonance?</a:t>
            </a:r>
          </a:p>
        </p:txBody>
      </p:sp>
      <p:sp>
        <p:nvSpPr>
          <p:cNvPr id="3" name="Subtitle 2"/>
          <p:cNvSpPr>
            <a:spLocks noGrp="1"/>
          </p:cNvSpPr>
          <p:nvPr>
            <p:ph type="subTitle" idx="1"/>
          </p:nvPr>
        </p:nvSpPr>
        <p:spPr/>
        <p:txBody>
          <a:bodyPr/>
          <a:lstStyle/>
          <a:p>
            <a:r>
              <a:rPr lang="en-US" i="1" dirty="0"/>
              <a:t>A. Minimum</a:t>
            </a:r>
            <a:endParaRPr lang="en-US" dirty="0"/>
          </a:p>
          <a:p>
            <a:r>
              <a:rPr lang="en-US" sz="2800" b="1" i="1" dirty="0">
                <a:solidFill>
                  <a:srgbClr val="FFC000"/>
                </a:solidFill>
              </a:rPr>
              <a:t>B. Maximum</a:t>
            </a:r>
            <a:endParaRPr lang="en-US" sz="2800" b="1" dirty="0">
              <a:solidFill>
                <a:srgbClr val="FFC000"/>
              </a:solidFill>
            </a:endParaRPr>
          </a:p>
          <a:p>
            <a:r>
              <a:rPr lang="en-US" i="1" dirty="0"/>
              <a:t>C. R/L</a:t>
            </a:r>
            <a:endParaRPr lang="en-US" dirty="0"/>
          </a:p>
          <a:p>
            <a:r>
              <a:rPr lang="en-US" i="1" dirty="0"/>
              <a:t>D. L/R</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87136214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E5D06    In what direction is the magnetic field oriented about a conductor in relation to the direction of electron flow?</a:t>
            </a:r>
          </a:p>
        </p:txBody>
      </p:sp>
      <p:sp>
        <p:nvSpPr>
          <p:cNvPr id="3" name="Subtitle 2"/>
          <p:cNvSpPr>
            <a:spLocks noGrp="1"/>
          </p:cNvSpPr>
          <p:nvPr>
            <p:ph type="subTitle" idx="1"/>
          </p:nvPr>
        </p:nvSpPr>
        <p:spPr>
          <a:xfrm>
            <a:off x="838200" y="2209800"/>
            <a:ext cx="8001000" cy="3962400"/>
          </a:xfrm>
        </p:spPr>
        <p:txBody>
          <a:bodyPr/>
          <a:lstStyle/>
          <a:p>
            <a:r>
              <a:rPr lang="en-US" i="1" dirty="0"/>
              <a:t>A. In the same direction as the current</a:t>
            </a:r>
            <a:endParaRPr lang="en-US" dirty="0"/>
          </a:p>
          <a:p>
            <a:r>
              <a:rPr lang="en-US" i="1" dirty="0"/>
              <a:t>B. In a direction opposite to the current</a:t>
            </a:r>
            <a:endParaRPr lang="en-US" dirty="0"/>
          </a:p>
          <a:p>
            <a:r>
              <a:rPr lang="en-US" i="1" dirty="0"/>
              <a:t>C. In all directions; </a:t>
            </a:r>
            <a:r>
              <a:rPr lang="en-US" i="1" dirty="0" err="1"/>
              <a:t>omni</a:t>
            </a:r>
            <a:r>
              <a:rPr lang="en-US" i="1" dirty="0"/>
              <a:t>-directional</a:t>
            </a:r>
            <a:endParaRPr lang="en-US" dirty="0"/>
          </a:p>
          <a:p>
            <a:r>
              <a:rPr lang="en-US" i="1" dirty="0"/>
              <a:t>D. In a direction determined by the left-hand rule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120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628686093"/>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rial Black" panose="020B0A04020102020204" pitchFamily="34" charset="0"/>
              </a:rPr>
              <a:t>Left Hand Rule</a:t>
            </a:r>
          </a:p>
        </p:txBody>
      </p:sp>
      <p:sp>
        <p:nvSpPr>
          <p:cNvPr id="3" name="Subtitle 2"/>
          <p:cNvSpPr>
            <a:spLocks noGrp="1"/>
          </p:cNvSpPr>
          <p:nvPr>
            <p:ph type="subTitle" idx="1"/>
          </p:nvPr>
        </p:nvSpPr>
        <p:spPr>
          <a:xfrm>
            <a:off x="381000" y="1143000"/>
            <a:ext cx="8382000" cy="2667000"/>
          </a:xfrm>
        </p:spPr>
        <p:txBody>
          <a:bodyPr>
            <a:normAutofit fontScale="62500" lnSpcReduction="20000"/>
          </a:bodyPr>
          <a:lstStyle/>
          <a:p>
            <a:r>
              <a:rPr lang="en-US" i="1" dirty="0"/>
              <a:t>The </a:t>
            </a:r>
            <a:r>
              <a:rPr lang="en-US" b="1" i="1" dirty="0"/>
              <a:t>Left Hand Rule </a:t>
            </a:r>
            <a:r>
              <a:rPr lang="en-US" i="1" dirty="0"/>
              <a:t>shows what happens when charged particles (such as electrons in a current) enter a</a:t>
            </a:r>
          </a:p>
          <a:p>
            <a:r>
              <a:rPr lang="en-US" i="1" dirty="0"/>
              <a:t>magnetic field. You need to contort your hand in an unnatural position for this rule, illustrated below. As you can</a:t>
            </a:r>
          </a:p>
          <a:p>
            <a:r>
              <a:rPr lang="en-US" i="1" dirty="0"/>
              <a:t>see, if your index finger points in the direction of a magnetic field, and your middle finger, at a 90 degree angle to</a:t>
            </a:r>
          </a:p>
          <a:p>
            <a:r>
              <a:rPr lang="en-US" i="1" dirty="0"/>
              <a:t>your index, points in the direction of the charged particle (as in an electrical current), then your extended thumb</a:t>
            </a:r>
          </a:p>
          <a:p>
            <a:r>
              <a:rPr lang="en-US" i="1" dirty="0"/>
              <a:t>(forming an L with your index) points in the direction of the force exerted upon that particle. This rule is also called</a:t>
            </a:r>
          </a:p>
          <a:p>
            <a:r>
              <a:rPr lang="en-US" i="1" dirty="0"/>
              <a:t>Fleming's Left Hand Rule, after English electronics pioneer John Ambrose Fleming, who came up with it.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121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3581400"/>
            <a:ext cx="4111773" cy="3273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9340736"/>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E5D06    In what direction is the magnetic field oriented about a conductor in relation to the direction of electron flow?</a:t>
            </a:r>
          </a:p>
        </p:txBody>
      </p:sp>
      <p:sp>
        <p:nvSpPr>
          <p:cNvPr id="3" name="Subtitle 2"/>
          <p:cNvSpPr>
            <a:spLocks noGrp="1"/>
          </p:cNvSpPr>
          <p:nvPr>
            <p:ph type="subTitle" idx="1"/>
          </p:nvPr>
        </p:nvSpPr>
        <p:spPr>
          <a:xfrm>
            <a:off x="838200" y="2209800"/>
            <a:ext cx="6477000" cy="3962400"/>
          </a:xfrm>
        </p:spPr>
        <p:txBody>
          <a:bodyPr/>
          <a:lstStyle/>
          <a:p>
            <a:r>
              <a:rPr lang="en-US" i="1" dirty="0"/>
              <a:t>A. In the same direction as the current</a:t>
            </a:r>
            <a:endParaRPr lang="en-US" dirty="0"/>
          </a:p>
          <a:p>
            <a:r>
              <a:rPr lang="en-US" i="1" dirty="0"/>
              <a:t>B. In a direction opposite to the current</a:t>
            </a:r>
            <a:endParaRPr lang="en-US" dirty="0"/>
          </a:p>
          <a:p>
            <a:r>
              <a:rPr lang="en-US" i="1" dirty="0"/>
              <a:t>C. In all directions; </a:t>
            </a:r>
            <a:r>
              <a:rPr lang="en-US" i="1" dirty="0" err="1"/>
              <a:t>omni</a:t>
            </a:r>
            <a:r>
              <a:rPr lang="en-US" i="1" dirty="0"/>
              <a:t>-directional</a:t>
            </a:r>
            <a:endParaRPr lang="en-US" dirty="0"/>
          </a:p>
          <a:p>
            <a:r>
              <a:rPr lang="en-US" sz="2800" b="1" i="1" dirty="0">
                <a:solidFill>
                  <a:srgbClr val="FFC000"/>
                </a:solidFill>
              </a:rPr>
              <a:t>D. In a direction determined by the left-hand rule</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122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24583086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E5D07    What determines the strength of the magnetic field around a conductor?</a:t>
            </a:r>
          </a:p>
        </p:txBody>
      </p:sp>
      <p:sp>
        <p:nvSpPr>
          <p:cNvPr id="3" name="Subtitle 2"/>
          <p:cNvSpPr>
            <a:spLocks noGrp="1"/>
          </p:cNvSpPr>
          <p:nvPr>
            <p:ph type="subTitle" idx="1"/>
          </p:nvPr>
        </p:nvSpPr>
        <p:spPr/>
        <p:txBody>
          <a:bodyPr/>
          <a:lstStyle/>
          <a:p>
            <a:r>
              <a:rPr lang="en-US" i="1" dirty="0"/>
              <a:t>A. The resistance divided by the current</a:t>
            </a:r>
            <a:endParaRPr lang="en-US" dirty="0"/>
          </a:p>
          <a:p>
            <a:r>
              <a:rPr lang="en-US" i="1" dirty="0"/>
              <a:t>B. The ratio of the current to the resistance</a:t>
            </a:r>
            <a:endParaRPr lang="en-US" dirty="0"/>
          </a:p>
          <a:p>
            <a:r>
              <a:rPr lang="en-US" i="1" dirty="0"/>
              <a:t>C. The diameter of the conductor</a:t>
            </a:r>
            <a:endParaRPr lang="en-US" dirty="0"/>
          </a:p>
          <a:p>
            <a:r>
              <a:rPr lang="en-US" i="1" dirty="0"/>
              <a:t>D. The amount of current flowing through the conductor</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123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32472566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E5D07    What determines the strength of the magnetic field around a conductor?</a:t>
            </a:r>
          </a:p>
        </p:txBody>
      </p:sp>
      <p:sp>
        <p:nvSpPr>
          <p:cNvPr id="3" name="Subtitle 2"/>
          <p:cNvSpPr>
            <a:spLocks noGrp="1"/>
          </p:cNvSpPr>
          <p:nvPr>
            <p:ph type="subTitle" idx="1"/>
          </p:nvPr>
        </p:nvSpPr>
        <p:spPr/>
        <p:txBody>
          <a:bodyPr/>
          <a:lstStyle/>
          <a:p>
            <a:r>
              <a:rPr lang="en-US" i="1" dirty="0"/>
              <a:t>A. The resistance divided by the current</a:t>
            </a:r>
            <a:endParaRPr lang="en-US" dirty="0"/>
          </a:p>
          <a:p>
            <a:r>
              <a:rPr lang="en-US" i="1" dirty="0"/>
              <a:t>B. The ratio of the current to the resistance</a:t>
            </a:r>
            <a:endParaRPr lang="en-US" dirty="0"/>
          </a:p>
          <a:p>
            <a:r>
              <a:rPr lang="en-US" i="1" dirty="0"/>
              <a:t>C. The diameter of the conductor</a:t>
            </a:r>
            <a:endParaRPr lang="en-US" dirty="0"/>
          </a:p>
          <a:p>
            <a:r>
              <a:rPr lang="en-US" sz="2800" b="1" i="1" dirty="0">
                <a:solidFill>
                  <a:srgbClr val="FFC000"/>
                </a:solidFill>
              </a:rPr>
              <a:t>D. The amount of current flowing through the conductor</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124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003271011"/>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E5D08    What type of energy is stored in an electromagnetic or electrostatic field?</a:t>
            </a:r>
          </a:p>
        </p:txBody>
      </p:sp>
      <p:sp>
        <p:nvSpPr>
          <p:cNvPr id="3" name="Subtitle 2"/>
          <p:cNvSpPr>
            <a:spLocks noGrp="1"/>
          </p:cNvSpPr>
          <p:nvPr>
            <p:ph type="subTitle" idx="1"/>
          </p:nvPr>
        </p:nvSpPr>
        <p:spPr/>
        <p:txBody>
          <a:bodyPr/>
          <a:lstStyle/>
          <a:p>
            <a:r>
              <a:rPr lang="en-US" i="1" dirty="0"/>
              <a:t>A. Electromechanical energy</a:t>
            </a:r>
            <a:endParaRPr lang="en-US" dirty="0"/>
          </a:p>
          <a:p>
            <a:r>
              <a:rPr lang="en-US" i="1" dirty="0"/>
              <a:t>B. Potential energy</a:t>
            </a:r>
            <a:endParaRPr lang="en-US" dirty="0"/>
          </a:p>
          <a:p>
            <a:r>
              <a:rPr lang="en-US" i="1" dirty="0"/>
              <a:t>C. Thermodynamic energy</a:t>
            </a:r>
            <a:endParaRPr lang="en-US" dirty="0"/>
          </a:p>
          <a:p>
            <a:r>
              <a:rPr lang="en-US" i="1" dirty="0"/>
              <a:t>D. Kinetic energy</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125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81421897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E5D08    What type of energy is stored in an electromagnetic or electrostatic field?</a:t>
            </a:r>
          </a:p>
        </p:txBody>
      </p:sp>
      <p:sp>
        <p:nvSpPr>
          <p:cNvPr id="3" name="Subtitle 2"/>
          <p:cNvSpPr>
            <a:spLocks noGrp="1"/>
          </p:cNvSpPr>
          <p:nvPr>
            <p:ph type="subTitle" idx="1"/>
          </p:nvPr>
        </p:nvSpPr>
        <p:spPr/>
        <p:txBody>
          <a:bodyPr/>
          <a:lstStyle/>
          <a:p>
            <a:r>
              <a:rPr lang="en-US" i="1" dirty="0"/>
              <a:t>A. Electromechanical energy</a:t>
            </a:r>
            <a:endParaRPr lang="en-US" dirty="0"/>
          </a:p>
          <a:p>
            <a:r>
              <a:rPr lang="en-US" sz="2800" b="1" i="1" dirty="0">
                <a:solidFill>
                  <a:srgbClr val="FFC000"/>
                </a:solidFill>
              </a:rPr>
              <a:t>B. Potential energy</a:t>
            </a:r>
            <a:endParaRPr lang="en-US" sz="2800" b="1" dirty="0">
              <a:solidFill>
                <a:srgbClr val="FFC000"/>
              </a:solidFill>
            </a:endParaRPr>
          </a:p>
          <a:p>
            <a:r>
              <a:rPr lang="en-US" i="1" dirty="0"/>
              <a:t>C. Thermodynamic energy</a:t>
            </a:r>
            <a:endParaRPr lang="en-US" dirty="0"/>
          </a:p>
          <a:p>
            <a:r>
              <a:rPr lang="en-US" i="1" dirty="0"/>
              <a:t>D. Kinetic energy</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126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286109348"/>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E5D09    What happens to reactive power in an AC circuit that has both ideal inductors and ideal capacitors?</a:t>
            </a:r>
          </a:p>
        </p:txBody>
      </p:sp>
      <p:sp>
        <p:nvSpPr>
          <p:cNvPr id="3" name="Subtitle 2"/>
          <p:cNvSpPr>
            <a:spLocks noGrp="1"/>
          </p:cNvSpPr>
          <p:nvPr>
            <p:ph type="subTitle" idx="1"/>
          </p:nvPr>
        </p:nvSpPr>
        <p:spPr>
          <a:xfrm>
            <a:off x="762000" y="2057400"/>
            <a:ext cx="7696200" cy="4114800"/>
          </a:xfrm>
        </p:spPr>
        <p:txBody>
          <a:bodyPr/>
          <a:lstStyle/>
          <a:p>
            <a:r>
              <a:rPr lang="en-US" i="1" dirty="0"/>
              <a:t>A. It is dissipated as heat in the circuit</a:t>
            </a:r>
            <a:endParaRPr lang="en-US" dirty="0"/>
          </a:p>
          <a:p>
            <a:r>
              <a:rPr lang="en-US" i="1" dirty="0"/>
              <a:t>B. It is repeatedly exchanged between the associated magnetic and electric fields, but is not dissipated</a:t>
            </a:r>
            <a:endParaRPr lang="en-US" dirty="0"/>
          </a:p>
          <a:p>
            <a:r>
              <a:rPr lang="en-US" i="1" dirty="0"/>
              <a:t>C. It is dissipated as kinetic energy in the circuit</a:t>
            </a:r>
            <a:endParaRPr lang="en-US" dirty="0"/>
          </a:p>
          <a:p>
            <a:r>
              <a:rPr lang="en-US" i="1" dirty="0"/>
              <a:t>D. It is dissipated in the formation of inductive and capacitive fields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127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70019973"/>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E5D09    What happens to reactive power in an AC circuit that has both ideal inductors and ideal capacitors?</a:t>
            </a:r>
          </a:p>
        </p:txBody>
      </p:sp>
      <p:sp>
        <p:nvSpPr>
          <p:cNvPr id="3" name="Subtitle 2"/>
          <p:cNvSpPr>
            <a:spLocks noGrp="1"/>
          </p:cNvSpPr>
          <p:nvPr>
            <p:ph type="subTitle" idx="1"/>
          </p:nvPr>
        </p:nvSpPr>
        <p:spPr>
          <a:xfrm>
            <a:off x="762000" y="2057400"/>
            <a:ext cx="7696200" cy="4114800"/>
          </a:xfrm>
        </p:spPr>
        <p:txBody>
          <a:bodyPr/>
          <a:lstStyle/>
          <a:p>
            <a:r>
              <a:rPr lang="en-US" i="1" dirty="0"/>
              <a:t>A. It is dissipated as heat in the circuit</a:t>
            </a:r>
            <a:endParaRPr lang="en-US" dirty="0"/>
          </a:p>
          <a:p>
            <a:r>
              <a:rPr lang="en-US" sz="2800" b="1" i="1" dirty="0">
                <a:solidFill>
                  <a:srgbClr val="FFC000"/>
                </a:solidFill>
              </a:rPr>
              <a:t>B. It is repeatedly exchanged between the associated magnetic and electric fields, but is not dissipated</a:t>
            </a:r>
            <a:endParaRPr lang="en-US" sz="2800" b="1" dirty="0">
              <a:solidFill>
                <a:srgbClr val="FFC000"/>
              </a:solidFill>
            </a:endParaRPr>
          </a:p>
          <a:p>
            <a:r>
              <a:rPr lang="en-US" i="1" dirty="0"/>
              <a:t>C. It is dissipated as kinetic energy in the circuit</a:t>
            </a:r>
            <a:endParaRPr lang="en-US" dirty="0"/>
          </a:p>
          <a:p>
            <a:r>
              <a:rPr lang="en-US" i="1" dirty="0"/>
              <a:t>D. It is dissipated in the formation of inductive and capacitive fields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128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381445641"/>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E5D10    How can the true power be determined in an AC circuit where the voltage and current are out of phase?</a:t>
            </a:r>
          </a:p>
        </p:txBody>
      </p:sp>
      <p:sp>
        <p:nvSpPr>
          <p:cNvPr id="3" name="Subtitle 2"/>
          <p:cNvSpPr>
            <a:spLocks noGrp="1"/>
          </p:cNvSpPr>
          <p:nvPr>
            <p:ph type="subTitle" idx="1"/>
          </p:nvPr>
        </p:nvSpPr>
        <p:spPr>
          <a:xfrm>
            <a:off x="1219200" y="2057400"/>
            <a:ext cx="6629400" cy="4114800"/>
          </a:xfrm>
        </p:spPr>
        <p:txBody>
          <a:bodyPr/>
          <a:lstStyle/>
          <a:p>
            <a:r>
              <a:rPr lang="en-US" i="1" dirty="0"/>
              <a:t>A. By multiplying the apparent power times the power factor</a:t>
            </a:r>
            <a:endParaRPr lang="en-US" dirty="0"/>
          </a:p>
          <a:p>
            <a:r>
              <a:rPr lang="en-US" i="1" dirty="0"/>
              <a:t>B. By dividing the reactive power by the power factor</a:t>
            </a:r>
            <a:endParaRPr lang="en-US" dirty="0"/>
          </a:p>
          <a:p>
            <a:r>
              <a:rPr lang="en-US" i="1" dirty="0"/>
              <a:t>C. By dividing the apparent power by the power factor</a:t>
            </a:r>
            <a:endParaRPr lang="en-US" dirty="0"/>
          </a:p>
          <a:p>
            <a:r>
              <a:rPr lang="en-US" i="1" dirty="0"/>
              <a:t>D. By multiplying the reactive power times the power factor</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129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407496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E5A06    What is the magnitude of the circulating current within the components of a parallel LC circuit at resonance?</a:t>
            </a:r>
          </a:p>
        </p:txBody>
      </p:sp>
      <p:sp>
        <p:nvSpPr>
          <p:cNvPr id="3" name="Subtitle 2"/>
          <p:cNvSpPr>
            <a:spLocks noGrp="1"/>
          </p:cNvSpPr>
          <p:nvPr>
            <p:ph type="subTitle" idx="1"/>
          </p:nvPr>
        </p:nvSpPr>
        <p:spPr>
          <a:xfrm>
            <a:off x="533400" y="2057400"/>
            <a:ext cx="8001000" cy="4114800"/>
          </a:xfrm>
        </p:spPr>
        <p:txBody>
          <a:bodyPr/>
          <a:lstStyle/>
          <a:p>
            <a:r>
              <a:rPr lang="en-US" i="1" dirty="0"/>
              <a:t>A. It is at a minimum</a:t>
            </a:r>
          </a:p>
          <a:p>
            <a:r>
              <a:rPr lang="en-US" i="1" dirty="0"/>
              <a:t>B. It is at a maximum</a:t>
            </a:r>
          </a:p>
          <a:p>
            <a:r>
              <a:rPr lang="en-US" i="1" dirty="0"/>
              <a:t>C. It equals 1 divided by the quantity 2 times Pi, multiplied by the square root of inductance L multiplied by capacitance C</a:t>
            </a:r>
          </a:p>
          <a:p>
            <a:r>
              <a:rPr lang="en-US" i="1" dirty="0"/>
              <a:t>D. It equals 2 multiplied by Pi, multiplied by frequency, multiplied by inductance</a:t>
            </a:r>
          </a:p>
        </p:txBody>
      </p:sp>
      <p:sp>
        <p:nvSpPr>
          <p:cNvPr id="4" name="Slide Number Placeholder 3"/>
          <p:cNvSpPr>
            <a:spLocks noGrp="1"/>
          </p:cNvSpPr>
          <p:nvPr>
            <p:ph type="sldNum" sz="quarter" idx="12"/>
          </p:nvPr>
        </p:nvSpPr>
        <p:spPr/>
        <p:txBody>
          <a:bodyPr/>
          <a:lstStyle/>
          <a:p>
            <a:fld id="{5A2483EB-AB9C-40AC-9AA1-C2AD9590A9DB}" type="slidenum">
              <a:rPr lang="en-US" smtClean="0"/>
              <a:t>13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07574403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E5D10    How can the true power be determined in an AC circuit where the voltage and current are out of phase?</a:t>
            </a:r>
          </a:p>
        </p:txBody>
      </p:sp>
      <p:sp>
        <p:nvSpPr>
          <p:cNvPr id="3" name="Subtitle 2"/>
          <p:cNvSpPr>
            <a:spLocks noGrp="1"/>
          </p:cNvSpPr>
          <p:nvPr>
            <p:ph type="subTitle" idx="1"/>
          </p:nvPr>
        </p:nvSpPr>
        <p:spPr>
          <a:xfrm>
            <a:off x="1219200" y="2057400"/>
            <a:ext cx="6629400" cy="4114800"/>
          </a:xfrm>
        </p:spPr>
        <p:txBody>
          <a:bodyPr/>
          <a:lstStyle/>
          <a:p>
            <a:r>
              <a:rPr lang="en-US" sz="2800" b="1" i="1" dirty="0">
                <a:solidFill>
                  <a:srgbClr val="FFC000"/>
                </a:solidFill>
              </a:rPr>
              <a:t>A. By multiplying the apparent power times the power factor</a:t>
            </a:r>
            <a:endParaRPr lang="en-US" sz="2800" b="1" dirty="0">
              <a:solidFill>
                <a:srgbClr val="FFC000"/>
              </a:solidFill>
            </a:endParaRPr>
          </a:p>
          <a:p>
            <a:r>
              <a:rPr lang="en-US" i="1" dirty="0"/>
              <a:t>B. By dividing the reactive power by the power factor</a:t>
            </a:r>
            <a:endParaRPr lang="en-US" dirty="0"/>
          </a:p>
          <a:p>
            <a:r>
              <a:rPr lang="en-US" i="1" dirty="0"/>
              <a:t>C. By dividing the apparent power by the power factor</a:t>
            </a:r>
            <a:endParaRPr lang="en-US" dirty="0"/>
          </a:p>
          <a:p>
            <a:r>
              <a:rPr lang="en-US" i="1" dirty="0"/>
              <a:t>D. By multiplying the reactive power times the power factor</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161347399"/>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E5D11    What is the power factor of an R-L circuit having a 60 degree phase angle between the voltage and the current?</a:t>
            </a:r>
          </a:p>
        </p:txBody>
      </p:sp>
      <p:sp>
        <p:nvSpPr>
          <p:cNvPr id="3" name="Subtitle 2"/>
          <p:cNvSpPr>
            <a:spLocks noGrp="1"/>
          </p:cNvSpPr>
          <p:nvPr>
            <p:ph type="subTitle" idx="1"/>
          </p:nvPr>
        </p:nvSpPr>
        <p:spPr/>
        <p:txBody>
          <a:bodyPr/>
          <a:lstStyle/>
          <a:p>
            <a:r>
              <a:rPr lang="en-US" i="1" dirty="0"/>
              <a:t>A. 1.414</a:t>
            </a:r>
            <a:endParaRPr lang="en-US" dirty="0"/>
          </a:p>
          <a:p>
            <a:r>
              <a:rPr lang="en-US" i="1" dirty="0"/>
              <a:t>B. 0.866</a:t>
            </a:r>
            <a:endParaRPr lang="en-US" dirty="0"/>
          </a:p>
          <a:p>
            <a:r>
              <a:rPr lang="en-US" i="1" dirty="0"/>
              <a:t>C. 0.5</a:t>
            </a:r>
            <a:endParaRPr lang="en-US" dirty="0"/>
          </a:p>
          <a:p>
            <a:r>
              <a:rPr lang="en-US" i="1" dirty="0"/>
              <a:t>D. 1.73</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50499826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E5D11    What is the power factor of an R-L circuit having a 60 degree phase angle between the voltage and the current?</a:t>
            </a:r>
          </a:p>
        </p:txBody>
      </p:sp>
      <p:sp>
        <p:nvSpPr>
          <p:cNvPr id="3" name="Subtitle 2"/>
          <p:cNvSpPr>
            <a:spLocks noGrp="1"/>
          </p:cNvSpPr>
          <p:nvPr>
            <p:ph type="subTitle" idx="1"/>
          </p:nvPr>
        </p:nvSpPr>
        <p:spPr/>
        <p:txBody>
          <a:bodyPr/>
          <a:lstStyle/>
          <a:p>
            <a:r>
              <a:rPr lang="en-US" i="1" dirty="0"/>
              <a:t>A. 1.414</a:t>
            </a:r>
            <a:endParaRPr lang="en-US" dirty="0"/>
          </a:p>
          <a:p>
            <a:r>
              <a:rPr lang="en-US" i="1" dirty="0"/>
              <a:t>B. 0.866</a:t>
            </a:r>
            <a:endParaRPr lang="en-US" dirty="0"/>
          </a:p>
          <a:p>
            <a:r>
              <a:rPr lang="en-US" sz="2800" b="1" i="1" dirty="0">
                <a:solidFill>
                  <a:srgbClr val="FFC000"/>
                </a:solidFill>
              </a:rPr>
              <a:t>C. 0.5</a:t>
            </a:r>
            <a:endParaRPr lang="en-US" sz="2800" b="1" dirty="0">
              <a:solidFill>
                <a:srgbClr val="FFC000"/>
              </a:solidFill>
            </a:endParaRPr>
          </a:p>
          <a:p>
            <a:r>
              <a:rPr lang="en-US" i="1" dirty="0"/>
              <a:t>D. 1.73</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TextBox 5"/>
          <p:cNvSpPr txBox="1"/>
          <p:nvPr/>
        </p:nvSpPr>
        <p:spPr>
          <a:xfrm>
            <a:off x="3810000" y="2514600"/>
            <a:ext cx="4114800" cy="830997"/>
          </a:xfrm>
          <a:prstGeom prst="rect">
            <a:avLst/>
          </a:prstGeom>
          <a:noFill/>
        </p:spPr>
        <p:txBody>
          <a:bodyPr wrap="square" rtlCol="0">
            <a:spAutoFit/>
          </a:bodyPr>
          <a:lstStyle/>
          <a:p>
            <a:r>
              <a:rPr lang="en-US" sz="2400" dirty="0">
                <a:solidFill>
                  <a:srgbClr val="FFFF00"/>
                </a:solidFill>
              </a:rPr>
              <a:t>Power Factor = cosine of angle</a:t>
            </a:r>
          </a:p>
          <a:p>
            <a:r>
              <a:rPr lang="en-US" sz="2400" dirty="0">
                <a:solidFill>
                  <a:srgbClr val="FFFF00"/>
                </a:solidFill>
              </a:rPr>
              <a:t>Cosine 60 degrees = 0.5</a:t>
            </a:r>
          </a:p>
        </p:txBody>
      </p:sp>
    </p:spTree>
    <p:extLst>
      <p:ext uri="{BB962C8B-B14F-4D97-AF65-F5344CB8AC3E}">
        <p14:creationId xmlns:p14="http://schemas.microsoft.com/office/powerpoint/2010/main" val="155246383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E5D12    How many watts are consumed in a circuit having a power factor of 0.2 if the input is 100-VAC at 4 amperes?</a:t>
            </a:r>
          </a:p>
        </p:txBody>
      </p:sp>
      <p:sp>
        <p:nvSpPr>
          <p:cNvPr id="3" name="Subtitle 2"/>
          <p:cNvSpPr>
            <a:spLocks noGrp="1"/>
          </p:cNvSpPr>
          <p:nvPr>
            <p:ph type="subTitle" idx="1"/>
          </p:nvPr>
        </p:nvSpPr>
        <p:spPr/>
        <p:txBody>
          <a:bodyPr/>
          <a:lstStyle/>
          <a:p>
            <a:r>
              <a:rPr lang="en-US" i="1" dirty="0"/>
              <a:t>A. 400 watts</a:t>
            </a:r>
            <a:endParaRPr lang="en-US" dirty="0"/>
          </a:p>
          <a:p>
            <a:r>
              <a:rPr lang="en-US" i="1" dirty="0"/>
              <a:t>B. 80 watts</a:t>
            </a:r>
            <a:endParaRPr lang="en-US" dirty="0"/>
          </a:p>
          <a:p>
            <a:r>
              <a:rPr lang="en-US" i="1" dirty="0"/>
              <a:t>C. 2000 watts</a:t>
            </a:r>
            <a:endParaRPr lang="en-US" dirty="0"/>
          </a:p>
          <a:p>
            <a:r>
              <a:rPr lang="en-US" i="1" dirty="0"/>
              <a:t>D. 50 watts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90952242"/>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E5D12    How many watts are consumed in a circuit having a power factor of 0.2 if the input is 100-VAC at 4 amperes?</a:t>
            </a:r>
          </a:p>
        </p:txBody>
      </p:sp>
      <p:sp>
        <p:nvSpPr>
          <p:cNvPr id="3" name="Subtitle 2"/>
          <p:cNvSpPr>
            <a:spLocks noGrp="1"/>
          </p:cNvSpPr>
          <p:nvPr>
            <p:ph type="subTitle" idx="1"/>
          </p:nvPr>
        </p:nvSpPr>
        <p:spPr/>
        <p:txBody>
          <a:bodyPr/>
          <a:lstStyle/>
          <a:p>
            <a:r>
              <a:rPr lang="en-US" i="1" dirty="0"/>
              <a:t>A. 400 watts</a:t>
            </a:r>
            <a:endParaRPr lang="en-US" dirty="0"/>
          </a:p>
          <a:p>
            <a:r>
              <a:rPr lang="en-US" sz="2800" b="1" i="1" dirty="0">
                <a:solidFill>
                  <a:srgbClr val="FFC000"/>
                </a:solidFill>
              </a:rPr>
              <a:t>B. 80 watts</a:t>
            </a:r>
            <a:endParaRPr lang="en-US" sz="2800" b="1" dirty="0">
              <a:solidFill>
                <a:srgbClr val="FFC000"/>
              </a:solidFill>
            </a:endParaRPr>
          </a:p>
          <a:p>
            <a:r>
              <a:rPr lang="en-US" i="1" dirty="0"/>
              <a:t>C. 2000 watts</a:t>
            </a:r>
            <a:endParaRPr lang="en-US" dirty="0"/>
          </a:p>
          <a:p>
            <a:r>
              <a:rPr lang="en-US" i="1" dirty="0"/>
              <a:t>D. 50 watts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7" name="TextBox 6"/>
          <p:cNvSpPr txBox="1"/>
          <p:nvPr/>
        </p:nvSpPr>
        <p:spPr>
          <a:xfrm>
            <a:off x="4724400" y="2819400"/>
            <a:ext cx="3505200" cy="830997"/>
          </a:xfrm>
          <a:prstGeom prst="rect">
            <a:avLst/>
          </a:prstGeom>
          <a:noFill/>
        </p:spPr>
        <p:txBody>
          <a:bodyPr wrap="square" rtlCol="0">
            <a:spAutoFit/>
          </a:bodyPr>
          <a:lstStyle/>
          <a:p>
            <a:r>
              <a:rPr lang="en-US" sz="2400" dirty="0">
                <a:solidFill>
                  <a:srgbClr val="FFFF00"/>
                </a:solidFill>
              </a:rPr>
              <a:t>P = 100 * 4 = 400 watts</a:t>
            </a:r>
          </a:p>
          <a:p>
            <a:r>
              <a:rPr lang="en-US" sz="2400" dirty="0">
                <a:solidFill>
                  <a:srgbClr val="FFFF00"/>
                </a:solidFill>
              </a:rPr>
              <a:t>400 watts * 0.2 = 80 watts</a:t>
            </a:r>
          </a:p>
        </p:txBody>
      </p:sp>
    </p:spTree>
    <p:extLst>
      <p:ext uri="{BB962C8B-B14F-4D97-AF65-F5344CB8AC3E}">
        <p14:creationId xmlns:p14="http://schemas.microsoft.com/office/powerpoint/2010/main" val="2145924012"/>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8610600" cy="16764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E5D13    How much power is consumed in a circuit consisting of a 100 ohm resistor in series with a 100 ohm inductive reactance drawing 1 ampere?</a:t>
            </a:r>
          </a:p>
        </p:txBody>
      </p:sp>
      <p:sp>
        <p:nvSpPr>
          <p:cNvPr id="3" name="Subtitle 2"/>
          <p:cNvSpPr>
            <a:spLocks noGrp="1"/>
          </p:cNvSpPr>
          <p:nvPr>
            <p:ph type="subTitle" idx="1"/>
          </p:nvPr>
        </p:nvSpPr>
        <p:spPr/>
        <p:txBody>
          <a:bodyPr/>
          <a:lstStyle/>
          <a:p>
            <a:r>
              <a:rPr lang="en-US" i="1" dirty="0"/>
              <a:t>A. 70.7 Watts</a:t>
            </a:r>
            <a:endParaRPr lang="en-US" dirty="0"/>
          </a:p>
          <a:p>
            <a:r>
              <a:rPr lang="en-US" i="1" dirty="0"/>
              <a:t>B. 100 Watts</a:t>
            </a:r>
            <a:endParaRPr lang="en-US" dirty="0"/>
          </a:p>
          <a:p>
            <a:r>
              <a:rPr lang="en-US" i="1" dirty="0"/>
              <a:t>C. 141.4 Watts</a:t>
            </a:r>
            <a:endParaRPr lang="en-US" dirty="0"/>
          </a:p>
          <a:p>
            <a:r>
              <a:rPr lang="en-US" i="1" dirty="0"/>
              <a:t>D. 200 Watts</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41749825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8610600" cy="16764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E5D13    How much power is consumed in a circuit consisting of a 100 ohm resistor in series with a 100 ohm inductive reactance drawing 1 ampere?</a:t>
            </a:r>
          </a:p>
        </p:txBody>
      </p:sp>
      <p:sp>
        <p:nvSpPr>
          <p:cNvPr id="3" name="Subtitle 2"/>
          <p:cNvSpPr>
            <a:spLocks noGrp="1"/>
          </p:cNvSpPr>
          <p:nvPr>
            <p:ph type="subTitle" idx="1"/>
          </p:nvPr>
        </p:nvSpPr>
        <p:spPr/>
        <p:txBody>
          <a:bodyPr/>
          <a:lstStyle/>
          <a:p>
            <a:r>
              <a:rPr lang="en-US" i="1" dirty="0"/>
              <a:t>A. 70.7 Watts</a:t>
            </a:r>
            <a:endParaRPr lang="en-US" dirty="0"/>
          </a:p>
          <a:p>
            <a:r>
              <a:rPr lang="en-US" sz="2800" b="1" i="1" dirty="0">
                <a:solidFill>
                  <a:srgbClr val="FFC000"/>
                </a:solidFill>
              </a:rPr>
              <a:t>B. 100 Watts</a:t>
            </a:r>
            <a:endParaRPr lang="en-US" sz="2800" b="1" dirty="0">
              <a:solidFill>
                <a:srgbClr val="FFC000"/>
              </a:solidFill>
            </a:endParaRPr>
          </a:p>
          <a:p>
            <a:r>
              <a:rPr lang="en-US" i="1" dirty="0"/>
              <a:t>C. 141.4 Watts</a:t>
            </a:r>
            <a:endParaRPr lang="en-US" dirty="0"/>
          </a:p>
          <a:p>
            <a:r>
              <a:rPr lang="en-US" i="1" dirty="0"/>
              <a:t>D. 200 Watts</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TextBox 5"/>
          <p:cNvSpPr txBox="1"/>
          <p:nvPr/>
        </p:nvSpPr>
        <p:spPr>
          <a:xfrm>
            <a:off x="4419600" y="2895600"/>
            <a:ext cx="4267200" cy="830997"/>
          </a:xfrm>
          <a:prstGeom prst="rect">
            <a:avLst/>
          </a:prstGeom>
          <a:noFill/>
        </p:spPr>
        <p:txBody>
          <a:bodyPr wrap="square" rtlCol="0">
            <a:spAutoFit/>
          </a:bodyPr>
          <a:lstStyle/>
          <a:p>
            <a:r>
              <a:rPr lang="en-US" sz="2400" dirty="0">
                <a:solidFill>
                  <a:srgbClr val="FFFF00"/>
                </a:solidFill>
              </a:rPr>
              <a:t>P = I ²  *  R  =  1*1  *  100 </a:t>
            </a:r>
          </a:p>
          <a:p>
            <a:r>
              <a:rPr lang="en-US" sz="2400" dirty="0">
                <a:solidFill>
                  <a:srgbClr val="FFFF00"/>
                </a:solidFill>
              </a:rPr>
              <a:t>P = 100 watts </a:t>
            </a:r>
          </a:p>
        </p:txBody>
      </p:sp>
    </p:spTree>
    <p:extLst>
      <p:ext uri="{BB962C8B-B14F-4D97-AF65-F5344CB8AC3E}">
        <p14:creationId xmlns:p14="http://schemas.microsoft.com/office/powerpoint/2010/main" val="3011089345"/>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E5D14    What is reactive power?</a:t>
            </a:r>
            <a:br>
              <a:rPr lang="en-US" dirty="0">
                <a:latin typeface="Arial Black" panose="020B0A04020102020204" pitchFamily="34" charset="0"/>
              </a:rPr>
            </a:br>
            <a:endParaRPr lang="en-US" dirty="0">
              <a:latin typeface="Arial Black" panose="020B0A04020102020204" pitchFamily="34" charset="0"/>
            </a:endParaRPr>
          </a:p>
        </p:txBody>
      </p:sp>
      <p:sp>
        <p:nvSpPr>
          <p:cNvPr id="3" name="Subtitle 2"/>
          <p:cNvSpPr>
            <a:spLocks noGrp="1"/>
          </p:cNvSpPr>
          <p:nvPr>
            <p:ph type="subTitle" idx="1"/>
          </p:nvPr>
        </p:nvSpPr>
        <p:spPr>
          <a:xfrm>
            <a:off x="1371600" y="2514600"/>
            <a:ext cx="7162800" cy="3657600"/>
          </a:xfrm>
        </p:spPr>
        <p:txBody>
          <a:bodyPr/>
          <a:lstStyle/>
          <a:p>
            <a:r>
              <a:rPr lang="en-US" i="1" dirty="0"/>
              <a:t>A. Wattless, nonproductive power</a:t>
            </a:r>
            <a:endParaRPr lang="en-US" dirty="0"/>
          </a:p>
          <a:p>
            <a:r>
              <a:rPr lang="en-US" i="1" dirty="0"/>
              <a:t>B. Power consumed in wire resistance in an inductor</a:t>
            </a:r>
            <a:endParaRPr lang="en-US" dirty="0"/>
          </a:p>
          <a:p>
            <a:r>
              <a:rPr lang="en-US" i="1" dirty="0"/>
              <a:t>C. Power lost because of capacitor leakage</a:t>
            </a:r>
            <a:endParaRPr lang="en-US" dirty="0"/>
          </a:p>
          <a:p>
            <a:r>
              <a:rPr lang="en-US" i="1" dirty="0"/>
              <a:t>D. Power consumed in circuit Q</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108899170"/>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E5D14    What is reactive power?</a:t>
            </a:r>
            <a:br>
              <a:rPr lang="en-US" dirty="0">
                <a:latin typeface="Arial Black" panose="020B0A04020102020204" pitchFamily="34" charset="0"/>
              </a:rPr>
            </a:br>
            <a:endParaRPr lang="en-US" dirty="0">
              <a:latin typeface="Arial Black" panose="020B0A04020102020204" pitchFamily="34" charset="0"/>
            </a:endParaRPr>
          </a:p>
        </p:txBody>
      </p:sp>
      <p:sp>
        <p:nvSpPr>
          <p:cNvPr id="3" name="Subtitle 2"/>
          <p:cNvSpPr>
            <a:spLocks noGrp="1"/>
          </p:cNvSpPr>
          <p:nvPr>
            <p:ph type="subTitle" idx="1"/>
          </p:nvPr>
        </p:nvSpPr>
        <p:spPr>
          <a:xfrm>
            <a:off x="1371600" y="2514600"/>
            <a:ext cx="7162800" cy="3657600"/>
          </a:xfrm>
        </p:spPr>
        <p:txBody>
          <a:bodyPr/>
          <a:lstStyle/>
          <a:p>
            <a:r>
              <a:rPr lang="en-US" sz="2800" b="1" i="1" dirty="0">
                <a:solidFill>
                  <a:srgbClr val="FFC000"/>
                </a:solidFill>
              </a:rPr>
              <a:t>A. Wattless, nonproductive power</a:t>
            </a:r>
            <a:endParaRPr lang="en-US" sz="2800" b="1" dirty="0">
              <a:solidFill>
                <a:srgbClr val="FFC000"/>
              </a:solidFill>
            </a:endParaRPr>
          </a:p>
          <a:p>
            <a:r>
              <a:rPr lang="en-US" i="1" dirty="0"/>
              <a:t>B. Power consumed in wire resistance in an inductor</a:t>
            </a:r>
            <a:endParaRPr lang="en-US" dirty="0"/>
          </a:p>
          <a:p>
            <a:r>
              <a:rPr lang="en-US" i="1" dirty="0"/>
              <a:t>C. Power lost because of capacitor leakage</a:t>
            </a:r>
            <a:endParaRPr lang="en-US" dirty="0"/>
          </a:p>
          <a:p>
            <a:r>
              <a:rPr lang="en-US" i="1" dirty="0"/>
              <a:t>D. Power consumed in circuit Q</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689405047"/>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E5D15    What is the power factor of an R-L circuit having a 45 degree phase angle between the voltage and the current?</a:t>
            </a:r>
          </a:p>
        </p:txBody>
      </p:sp>
      <p:sp>
        <p:nvSpPr>
          <p:cNvPr id="3" name="Subtitle 2"/>
          <p:cNvSpPr>
            <a:spLocks noGrp="1"/>
          </p:cNvSpPr>
          <p:nvPr>
            <p:ph type="subTitle" idx="1"/>
          </p:nvPr>
        </p:nvSpPr>
        <p:spPr/>
        <p:txBody>
          <a:bodyPr/>
          <a:lstStyle/>
          <a:p>
            <a:r>
              <a:rPr lang="en-US" i="1" dirty="0"/>
              <a:t>A. 0.866</a:t>
            </a:r>
            <a:endParaRPr lang="en-US" dirty="0"/>
          </a:p>
          <a:p>
            <a:r>
              <a:rPr lang="en-US" i="1" dirty="0"/>
              <a:t>B. 1.0</a:t>
            </a:r>
            <a:endParaRPr lang="en-US" dirty="0"/>
          </a:p>
          <a:p>
            <a:r>
              <a:rPr lang="en-US" i="1" dirty="0"/>
              <a:t>C. 0.5</a:t>
            </a:r>
            <a:endParaRPr lang="en-US" dirty="0"/>
          </a:p>
          <a:p>
            <a:r>
              <a:rPr lang="en-US" i="1" dirty="0"/>
              <a:t>D. 0.707</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794708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E5A06    What is the magnitude of the circulating current within the components of a parallel LC circuit at resonance?</a:t>
            </a:r>
          </a:p>
        </p:txBody>
      </p:sp>
      <p:sp>
        <p:nvSpPr>
          <p:cNvPr id="3" name="Subtitle 2"/>
          <p:cNvSpPr>
            <a:spLocks noGrp="1"/>
          </p:cNvSpPr>
          <p:nvPr>
            <p:ph type="subTitle" idx="1"/>
          </p:nvPr>
        </p:nvSpPr>
        <p:spPr>
          <a:xfrm>
            <a:off x="533400" y="2057400"/>
            <a:ext cx="8001000" cy="4114800"/>
          </a:xfrm>
        </p:spPr>
        <p:txBody>
          <a:bodyPr/>
          <a:lstStyle/>
          <a:p>
            <a:r>
              <a:rPr lang="en-US" i="1" dirty="0"/>
              <a:t>A. It is at a minimum</a:t>
            </a:r>
          </a:p>
          <a:p>
            <a:r>
              <a:rPr lang="en-US" sz="3200" b="1" i="1" dirty="0">
                <a:solidFill>
                  <a:srgbClr val="FFC000"/>
                </a:solidFill>
              </a:rPr>
              <a:t>B. It is at a maximum</a:t>
            </a:r>
          </a:p>
          <a:p>
            <a:r>
              <a:rPr lang="en-US" i="1" dirty="0"/>
              <a:t>C. It equals 1 divided by the quantity 2 times Pi, multiplied by the square root of inductance L multiplied by capacitance C</a:t>
            </a:r>
          </a:p>
          <a:p>
            <a:r>
              <a:rPr lang="en-US" i="1" dirty="0"/>
              <a:t>D. It equals 2 multiplied by Pi, multiplied by frequency, multiplied by inductance</a:t>
            </a:r>
          </a:p>
        </p:txBody>
      </p:sp>
      <p:sp>
        <p:nvSpPr>
          <p:cNvPr id="4" name="Slide Number Placeholder 3"/>
          <p:cNvSpPr>
            <a:spLocks noGrp="1"/>
          </p:cNvSpPr>
          <p:nvPr>
            <p:ph type="sldNum" sz="quarter" idx="12"/>
          </p:nvPr>
        </p:nvSpPr>
        <p:spPr/>
        <p:txBody>
          <a:bodyPr/>
          <a:lstStyle/>
          <a:p>
            <a:fld id="{5A2483EB-AB9C-40AC-9AA1-C2AD9590A9DB}" type="slidenum">
              <a:rPr lang="en-US" smtClean="0"/>
              <a:t>14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43920196"/>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E5D15    What is the power factor of an R-L circuit having a 45 degree phase angle between the voltage and the current?</a:t>
            </a:r>
          </a:p>
        </p:txBody>
      </p:sp>
      <p:sp>
        <p:nvSpPr>
          <p:cNvPr id="3" name="Subtitle 2"/>
          <p:cNvSpPr>
            <a:spLocks noGrp="1"/>
          </p:cNvSpPr>
          <p:nvPr>
            <p:ph type="subTitle" idx="1"/>
          </p:nvPr>
        </p:nvSpPr>
        <p:spPr/>
        <p:txBody>
          <a:bodyPr/>
          <a:lstStyle/>
          <a:p>
            <a:r>
              <a:rPr lang="en-US" i="1" dirty="0"/>
              <a:t>A. 0.866</a:t>
            </a:r>
            <a:endParaRPr lang="en-US" dirty="0"/>
          </a:p>
          <a:p>
            <a:r>
              <a:rPr lang="en-US" i="1" dirty="0"/>
              <a:t>B. 1.0</a:t>
            </a:r>
            <a:endParaRPr lang="en-US" dirty="0"/>
          </a:p>
          <a:p>
            <a:r>
              <a:rPr lang="en-US" i="1" dirty="0"/>
              <a:t>C. 0.5</a:t>
            </a:r>
            <a:endParaRPr lang="en-US" dirty="0"/>
          </a:p>
          <a:p>
            <a:r>
              <a:rPr lang="en-US" sz="2800" b="1" i="1" dirty="0">
                <a:solidFill>
                  <a:srgbClr val="FFC000"/>
                </a:solidFill>
              </a:rPr>
              <a:t>D. 0.707</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140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Rectangle 5"/>
          <p:cNvSpPr/>
          <p:nvPr/>
        </p:nvSpPr>
        <p:spPr>
          <a:xfrm>
            <a:off x="3886200" y="2667000"/>
            <a:ext cx="4572000" cy="830997"/>
          </a:xfrm>
          <a:prstGeom prst="rect">
            <a:avLst/>
          </a:prstGeom>
        </p:spPr>
        <p:txBody>
          <a:bodyPr>
            <a:spAutoFit/>
          </a:bodyPr>
          <a:lstStyle/>
          <a:p>
            <a:r>
              <a:rPr lang="en-US" sz="2400" dirty="0">
                <a:solidFill>
                  <a:srgbClr val="FFFF00"/>
                </a:solidFill>
              </a:rPr>
              <a:t>Power Factor = cosine of angle</a:t>
            </a:r>
          </a:p>
          <a:p>
            <a:r>
              <a:rPr lang="en-US" sz="2400" dirty="0">
                <a:solidFill>
                  <a:srgbClr val="FFFF00"/>
                </a:solidFill>
              </a:rPr>
              <a:t>Cosine 45 degrees = 0.707</a:t>
            </a:r>
          </a:p>
        </p:txBody>
      </p:sp>
    </p:spTree>
    <p:extLst>
      <p:ext uri="{BB962C8B-B14F-4D97-AF65-F5344CB8AC3E}">
        <p14:creationId xmlns:p14="http://schemas.microsoft.com/office/powerpoint/2010/main" val="345878053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E5D16    What is the power factor of an R-L circuit having a 30 degree phase angle between the voltage and the current?</a:t>
            </a:r>
          </a:p>
        </p:txBody>
      </p:sp>
      <p:sp>
        <p:nvSpPr>
          <p:cNvPr id="3" name="Subtitle 2"/>
          <p:cNvSpPr>
            <a:spLocks noGrp="1"/>
          </p:cNvSpPr>
          <p:nvPr>
            <p:ph type="subTitle" idx="1"/>
          </p:nvPr>
        </p:nvSpPr>
        <p:spPr/>
        <p:txBody>
          <a:bodyPr/>
          <a:lstStyle/>
          <a:p>
            <a:r>
              <a:rPr lang="en-US" i="1" dirty="0"/>
              <a:t>A. 1.73</a:t>
            </a:r>
            <a:endParaRPr lang="en-US" dirty="0"/>
          </a:p>
          <a:p>
            <a:r>
              <a:rPr lang="en-US" i="1" dirty="0"/>
              <a:t>B. 0.5</a:t>
            </a:r>
            <a:endParaRPr lang="en-US" dirty="0"/>
          </a:p>
          <a:p>
            <a:r>
              <a:rPr lang="en-US" i="1" dirty="0"/>
              <a:t>C. 0.866</a:t>
            </a:r>
            <a:endParaRPr lang="en-US" dirty="0"/>
          </a:p>
          <a:p>
            <a:r>
              <a:rPr lang="en-US" i="1" dirty="0"/>
              <a:t>D. 0.577</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141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084298726"/>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E5D16    What is the power factor of an R-L circuit having a 30 degree phase angle between the voltage and the current?</a:t>
            </a:r>
          </a:p>
        </p:txBody>
      </p:sp>
      <p:sp>
        <p:nvSpPr>
          <p:cNvPr id="3" name="Subtitle 2"/>
          <p:cNvSpPr>
            <a:spLocks noGrp="1"/>
          </p:cNvSpPr>
          <p:nvPr>
            <p:ph type="subTitle" idx="1"/>
          </p:nvPr>
        </p:nvSpPr>
        <p:spPr/>
        <p:txBody>
          <a:bodyPr/>
          <a:lstStyle/>
          <a:p>
            <a:r>
              <a:rPr lang="en-US" i="1" dirty="0"/>
              <a:t>A. 1.73</a:t>
            </a:r>
            <a:endParaRPr lang="en-US" dirty="0"/>
          </a:p>
          <a:p>
            <a:r>
              <a:rPr lang="en-US" i="1" dirty="0"/>
              <a:t>B. 0.5</a:t>
            </a:r>
            <a:endParaRPr lang="en-US" dirty="0"/>
          </a:p>
          <a:p>
            <a:r>
              <a:rPr lang="en-US" sz="2800" b="1" i="1" dirty="0">
                <a:solidFill>
                  <a:srgbClr val="FFC000"/>
                </a:solidFill>
              </a:rPr>
              <a:t>C. 0.866</a:t>
            </a:r>
            <a:endParaRPr lang="en-US" sz="2800" b="1" dirty="0">
              <a:solidFill>
                <a:srgbClr val="FFC000"/>
              </a:solidFill>
            </a:endParaRPr>
          </a:p>
          <a:p>
            <a:r>
              <a:rPr lang="en-US" i="1" dirty="0"/>
              <a:t>D. 0.577</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142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Rectangle 5"/>
          <p:cNvSpPr/>
          <p:nvPr/>
        </p:nvSpPr>
        <p:spPr>
          <a:xfrm>
            <a:off x="4114800" y="2590800"/>
            <a:ext cx="4572000" cy="830997"/>
          </a:xfrm>
          <a:prstGeom prst="rect">
            <a:avLst/>
          </a:prstGeom>
        </p:spPr>
        <p:txBody>
          <a:bodyPr>
            <a:spAutoFit/>
          </a:bodyPr>
          <a:lstStyle/>
          <a:p>
            <a:r>
              <a:rPr lang="en-US" sz="2400" dirty="0">
                <a:solidFill>
                  <a:srgbClr val="FFFF00"/>
                </a:solidFill>
              </a:rPr>
              <a:t>Power Factor = cosine of angle</a:t>
            </a:r>
          </a:p>
          <a:p>
            <a:r>
              <a:rPr lang="en-US" sz="2400" dirty="0">
                <a:solidFill>
                  <a:srgbClr val="FFFF00"/>
                </a:solidFill>
              </a:rPr>
              <a:t>Cosine 30 degrees = 0.866</a:t>
            </a:r>
          </a:p>
        </p:txBody>
      </p:sp>
    </p:spTree>
    <p:extLst>
      <p:ext uri="{BB962C8B-B14F-4D97-AF65-F5344CB8AC3E}">
        <p14:creationId xmlns:p14="http://schemas.microsoft.com/office/powerpoint/2010/main" val="337357725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0574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E5D17    How many watts are consumed in a circuit having a power factor of 0.6 if the input is 200VAC at 5 amperes?</a:t>
            </a:r>
            <a:br>
              <a:rPr lang="en-US" dirty="0">
                <a:latin typeface="Arial Black" panose="020B0A04020102020204" pitchFamily="34" charset="0"/>
              </a:rPr>
            </a:br>
            <a:endParaRPr lang="en-US" dirty="0">
              <a:latin typeface="Arial Black" panose="020B0A04020102020204" pitchFamily="34" charset="0"/>
            </a:endParaRPr>
          </a:p>
        </p:txBody>
      </p:sp>
      <p:sp>
        <p:nvSpPr>
          <p:cNvPr id="3" name="Subtitle 2"/>
          <p:cNvSpPr>
            <a:spLocks noGrp="1"/>
          </p:cNvSpPr>
          <p:nvPr>
            <p:ph type="subTitle" idx="1"/>
          </p:nvPr>
        </p:nvSpPr>
        <p:spPr/>
        <p:txBody>
          <a:bodyPr/>
          <a:lstStyle/>
          <a:p>
            <a:r>
              <a:rPr lang="en-US" i="1" dirty="0"/>
              <a:t>A. 200 watts</a:t>
            </a:r>
            <a:endParaRPr lang="en-US" dirty="0"/>
          </a:p>
          <a:p>
            <a:r>
              <a:rPr lang="en-US" i="1" dirty="0"/>
              <a:t>B. 1000 watts</a:t>
            </a:r>
            <a:endParaRPr lang="en-US" dirty="0"/>
          </a:p>
          <a:p>
            <a:r>
              <a:rPr lang="en-US" i="1" dirty="0"/>
              <a:t>C. 1600 watts</a:t>
            </a:r>
            <a:endParaRPr lang="en-US" dirty="0"/>
          </a:p>
          <a:p>
            <a:r>
              <a:rPr lang="en-US" i="1" dirty="0"/>
              <a:t>D. 600 watts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143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898836915"/>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0574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E5D17    How many watts are consumed in a circuit having a power factor of 0.6 if the input is 200VAC at 5 amperes?</a:t>
            </a:r>
            <a:br>
              <a:rPr lang="en-US" dirty="0">
                <a:latin typeface="Arial Black" panose="020B0A04020102020204" pitchFamily="34" charset="0"/>
              </a:rPr>
            </a:br>
            <a:endParaRPr lang="en-US" dirty="0">
              <a:latin typeface="Arial Black" panose="020B0A04020102020204" pitchFamily="34" charset="0"/>
            </a:endParaRPr>
          </a:p>
        </p:txBody>
      </p:sp>
      <p:sp>
        <p:nvSpPr>
          <p:cNvPr id="3" name="Subtitle 2"/>
          <p:cNvSpPr>
            <a:spLocks noGrp="1"/>
          </p:cNvSpPr>
          <p:nvPr>
            <p:ph type="subTitle" idx="1"/>
          </p:nvPr>
        </p:nvSpPr>
        <p:spPr/>
        <p:txBody>
          <a:bodyPr/>
          <a:lstStyle/>
          <a:p>
            <a:r>
              <a:rPr lang="en-US" i="1" dirty="0"/>
              <a:t>A. 200 watts</a:t>
            </a:r>
            <a:endParaRPr lang="en-US" dirty="0"/>
          </a:p>
          <a:p>
            <a:r>
              <a:rPr lang="en-US" i="1" dirty="0"/>
              <a:t>B. 1000 watts</a:t>
            </a:r>
            <a:endParaRPr lang="en-US" dirty="0"/>
          </a:p>
          <a:p>
            <a:r>
              <a:rPr lang="en-US" i="1" dirty="0"/>
              <a:t>C. 1600 watts</a:t>
            </a:r>
            <a:endParaRPr lang="en-US" dirty="0"/>
          </a:p>
          <a:p>
            <a:r>
              <a:rPr lang="en-US" sz="2800" b="1" i="1" dirty="0">
                <a:solidFill>
                  <a:srgbClr val="FFC000"/>
                </a:solidFill>
              </a:rPr>
              <a:t>D. 600 watts</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144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Rectangle 5"/>
          <p:cNvSpPr/>
          <p:nvPr/>
        </p:nvSpPr>
        <p:spPr>
          <a:xfrm>
            <a:off x="4724400" y="2514600"/>
            <a:ext cx="4572000" cy="830997"/>
          </a:xfrm>
          <a:prstGeom prst="rect">
            <a:avLst/>
          </a:prstGeom>
        </p:spPr>
        <p:txBody>
          <a:bodyPr>
            <a:spAutoFit/>
          </a:bodyPr>
          <a:lstStyle/>
          <a:p>
            <a:r>
              <a:rPr lang="en-US" sz="2400" dirty="0">
                <a:solidFill>
                  <a:srgbClr val="FFFF00"/>
                </a:solidFill>
              </a:rPr>
              <a:t>P = 200 * 5 = 1,000 watts</a:t>
            </a:r>
          </a:p>
          <a:p>
            <a:r>
              <a:rPr lang="en-US" sz="2400" dirty="0">
                <a:solidFill>
                  <a:srgbClr val="FFFF00"/>
                </a:solidFill>
              </a:rPr>
              <a:t>1,000 watts * 0.6 =  600 watts</a:t>
            </a:r>
          </a:p>
        </p:txBody>
      </p:sp>
    </p:spTree>
    <p:extLst>
      <p:ext uri="{BB962C8B-B14F-4D97-AF65-F5344CB8AC3E}">
        <p14:creationId xmlns:p14="http://schemas.microsoft.com/office/powerpoint/2010/main" val="1065891787"/>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E5D18    How many watts are consumed in a circuit having a power factor of 0.71 if the apparent power is 500VA?</a:t>
            </a:r>
          </a:p>
        </p:txBody>
      </p:sp>
      <p:sp>
        <p:nvSpPr>
          <p:cNvPr id="3" name="Subtitle 2"/>
          <p:cNvSpPr>
            <a:spLocks noGrp="1"/>
          </p:cNvSpPr>
          <p:nvPr>
            <p:ph type="subTitle" idx="1"/>
          </p:nvPr>
        </p:nvSpPr>
        <p:spPr/>
        <p:txBody>
          <a:bodyPr/>
          <a:lstStyle/>
          <a:p>
            <a:r>
              <a:rPr lang="en-US" i="1" dirty="0"/>
              <a:t>A. 704 W</a:t>
            </a:r>
            <a:endParaRPr lang="en-US" dirty="0"/>
          </a:p>
          <a:p>
            <a:r>
              <a:rPr lang="en-US" i="1" dirty="0"/>
              <a:t>B. 355 W</a:t>
            </a:r>
            <a:endParaRPr lang="en-US" dirty="0"/>
          </a:p>
          <a:p>
            <a:r>
              <a:rPr lang="en-US" i="1" dirty="0"/>
              <a:t>C. 252 W</a:t>
            </a:r>
            <a:endParaRPr lang="en-US" dirty="0"/>
          </a:p>
          <a:p>
            <a:r>
              <a:rPr lang="en-US" i="1" dirty="0"/>
              <a:t>D. 1.42 mW</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145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199734772"/>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E5D18    How many watts are consumed in a circuit having a power factor of 0.71 if the apparent power is 500VA?</a:t>
            </a:r>
          </a:p>
        </p:txBody>
      </p:sp>
      <p:sp>
        <p:nvSpPr>
          <p:cNvPr id="3" name="Subtitle 2"/>
          <p:cNvSpPr>
            <a:spLocks noGrp="1"/>
          </p:cNvSpPr>
          <p:nvPr>
            <p:ph type="subTitle" idx="1"/>
          </p:nvPr>
        </p:nvSpPr>
        <p:spPr/>
        <p:txBody>
          <a:bodyPr/>
          <a:lstStyle/>
          <a:p>
            <a:r>
              <a:rPr lang="en-US" i="1" dirty="0"/>
              <a:t>A. 704 W</a:t>
            </a:r>
            <a:endParaRPr lang="en-US" dirty="0"/>
          </a:p>
          <a:p>
            <a:r>
              <a:rPr lang="en-US" sz="2800" b="1" i="1" dirty="0">
                <a:solidFill>
                  <a:srgbClr val="FFC000"/>
                </a:solidFill>
              </a:rPr>
              <a:t>B. 355 W</a:t>
            </a:r>
            <a:endParaRPr lang="en-US" sz="2800" b="1" dirty="0">
              <a:solidFill>
                <a:srgbClr val="FFC000"/>
              </a:solidFill>
            </a:endParaRPr>
          </a:p>
          <a:p>
            <a:r>
              <a:rPr lang="en-US" i="1" dirty="0"/>
              <a:t>C. 252 W</a:t>
            </a:r>
            <a:endParaRPr lang="en-US" dirty="0"/>
          </a:p>
          <a:p>
            <a:r>
              <a:rPr lang="en-US" i="1" dirty="0"/>
              <a:t>D. 1.42 mW</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146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TextBox 5"/>
          <p:cNvSpPr txBox="1"/>
          <p:nvPr/>
        </p:nvSpPr>
        <p:spPr>
          <a:xfrm>
            <a:off x="4267200" y="2514600"/>
            <a:ext cx="3581400" cy="830997"/>
          </a:xfrm>
          <a:prstGeom prst="rect">
            <a:avLst/>
          </a:prstGeom>
          <a:noFill/>
        </p:spPr>
        <p:txBody>
          <a:bodyPr wrap="square" rtlCol="0">
            <a:spAutoFit/>
          </a:bodyPr>
          <a:lstStyle/>
          <a:p>
            <a:r>
              <a:rPr lang="en-US" sz="2400" dirty="0">
                <a:solidFill>
                  <a:srgbClr val="FFFF00"/>
                </a:solidFill>
              </a:rPr>
              <a:t>P = VA * PF</a:t>
            </a:r>
          </a:p>
          <a:p>
            <a:r>
              <a:rPr lang="en-US" sz="2400" dirty="0">
                <a:solidFill>
                  <a:srgbClr val="FFFF00"/>
                </a:solidFill>
              </a:rPr>
              <a:t>P = 500 VA * 0.71 = 355 W</a:t>
            </a:r>
          </a:p>
        </p:txBody>
      </p:sp>
    </p:spTree>
    <p:extLst>
      <p:ext uri="{BB962C8B-B14F-4D97-AF65-F5344CB8AC3E}">
        <p14:creationId xmlns:p14="http://schemas.microsoft.com/office/powerpoint/2010/main" val="3219770757"/>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3352800"/>
          </a:xfrm>
        </p:spPr>
        <p:txBody>
          <a:bodyPr/>
          <a:lstStyle/>
          <a:p>
            <a:r>
              <a:rPr lang="en-US" dirty="0">
                <a:latin typeface="Arial Black" panose="020B0A04020102020204" pitchFamily="34" charset="0"/>
              </a:rPr>
              <a:t>End of</a:t>
            </a:r>
            <a:br>
              <a:rPr lang="en-US" dirty="0">
                <a:latin typeface="Arial Black" panose="020B0A04020102020204" pitchFamily="34" charset="0"/>
              </a:rPr>
            </a:br>
            <a:r>
              <a:rPr lang="en-US" dirty="0">
                <a:latin typeface="Arial Black" panose="020B0A04020102020204" pitchFamily="34" charset="0"/>
              </a:rPr>
              <a:t>SUBELEMENT E5 </a:t>
            </a:r>
          </a:p>
        </p:txBody>
      </p:sp>
      <p:sp>
        <p:nvSpPr>
          <p:cNvPr id="3" name="Subtitle 2"/>
          <p:cNvSpPr>
            <a:spLocks noGrp="1"/>
          </p:cNvSpPr>
          <p:nvPr>
            <p:ph type="subTitle" idx="1"/>
          </p:nvPr>
        </p:nvSpPr>
        <p:spPr>
          <a:xfrm>
            <a:off x="1371600" y="3733800"/>
            <a:ext cx="6400800" cy="2438400"/>
          </a:xfrm>
        </p:spPr>
        <p:txBody>
          <a:bodyPr/>
          <a:lstStyle/>
          <a:p>
            <a:pPr algn="ctr"/>
            <a:r>
              <a:rPr lang="en-US" dirty="0"/>
              <a:t>ELECTRICAL PRINCIPLES </a:t>
            </a:r>
          </a:p>
          <a:p>
            <a:pPr algn="ctr"/>
            <a:endParaRPr lang="en-US" dirty="0"/>
          </a:p>
        </p:txBody>
      </p:sp>
      <p:sp>
        <p:nvSpPr>
          <p:cNvPr id="4" name="Footer Placeholder 3"/>
          <p:cNvSpPr>
            <a:spLocks noGrp="1"/>
          </p:cNvSpPr>
          <p:nvPr>
            <p:ph type="ftr" sz="quarter" idx="13"/>
          </p:nvPr>
        </p:nvSpPr>
        <p:spPr/>
        <p:txBody>
          <a:bodyPr/>
          <a:lstStyle/>
          <a:p>
            <a:r>
              <a:rPr lang="en-US" dirty="0"/>
              <a:t>Electrical Principles</a:t>
            </a:r>
          </a:p>
        </p:txBody>
      </p:sp>
      <p:sp>
        <p:nvSpPr>
          <p:cNvPr id="5" name="Slide Number Placeholder 4"/>
          <p:cNvSpPr>
            <a:spLocks noGrp="1"/>
          </p:cNvSpPr>
          <p:nvPr>
            <p:ph type="sldNum" sz="quarter" idx="12"/>
          </p:nvPr>
        </p:nvSpPr>
        <p:spPr/>
        <p:txBody>
          <a:bodyPr/>
          <a:lstStyle/>
          <a:p>
            <a:fld id="{5A2483EB-AB9C-40AC-9AA1-C2AD9590A9DB}" type="slidenum">
              <a:rPr lang="en-US" smtClean="0"/>
              <a:t>147</a:t>
            </a:fld>
            <a:endParaRPr lang="en-US" dirty="0"/>
          </a:p>
        </p:txBody>
      </p:sp>
    </p:spTree>
    <p:extLst>
      <p:ext uri="{BB962C8B-B14F-4D97-AF65-F5344CB8AC3E}">
        <p14:creationId xmlns:p14="http://schemas.microsoft.com/office/powerpoint/2010/main" val="2031804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E5A07    What is the magnitude of the current at the input of a parallel RLC circuit at resonance?</a:t>
            </a:r>
          </a:p>
        </p:txBody>
      </p:sp>
      <p:sp>
        <p:nvSpPr>
          <p:cNvPr id="3" name="Subtitle 2"/>
          <p:cNvSpPr>
            <a:spLocks noGrp="1"/>
          </p:cNvSpPr>
          <p:nvPr>
            <p:ph type="subTitle" idx="1"/>
          </p:nvPr>
        </p:nvSpPr>
        <p:spPr/>
        <p:txBody>
          <a:bodyPr/>
          <a:lstStyle/>
          <a:p>
            <a:r>
              <a:rPr lang="en-US" i="1" dirty="0"/>
              <a:t>A. Minimum</a:t>
            </a:r>
            <a:endParaRPr lang="en-US" dirty="0"/>
          </a:p>
          <a:p>
            <a:r>
              <a:rPr lang="en-US" i="1" dirty="0"/>
              <a:t>B. Maximum</a:t>
            </a:r>
            <a:endParaRPr lang="en-US" dirty="0"/>
          </a:p>
          <a:p>
            <a:r>
              <a:rPr lang="en-US" i="1" dirty="0"/>
              <a:t>C. R/L</a:t>
            </a:r>
            <a:endParaRPr lang="en-US" dirty="0"/>
          </a:p>
          <a:p>
            <a:r>
              <a:rPr lang="en-US" i="1" dirty="0"/>
              <a:t>D. L/R</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873139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E5A07    What is the magnitude of the current at the input of a parallel RLC circuit at resonance?</a:t>
            </a:r>
          </a:p>
        </p:txBody>
      </p:sp>
      <p:sp>
        <p:nvSpPr>
          <p:cNvPr id="3" name="Subtitle 2"/>
          <p:cNvSpPr>
            <a:spLocks noGrp="1"/>
          </p:cNvSpPr>
          <p:nvPr>
            <p:ph type="subTitle" idx="1"/>
          </p:nvPr>
        </p:nvSpPr>
        <p:spPr/>
        <p:txBody>
          <a:bodyPr/>
          <a:lstStyle/>
          <a:p>
            <a:r>
              <a:rPr lang="en-US" i="1" dirty="0"/>
              <a:t>A</a:t>
            </a:r>
            <a:r>
              <a:rPr lang="en-US" sz="2800" b="1" i="1" dirty="0">
                <a:solidFill>
                  <a:srgbClr val="FFC000"/>
                </a:solidFill>
              </a:rPr>
              <a:t>. Minimum</a:t>
            </a:r>
            <a:endParaRPr lang="en-US" sz="2800" b="1" dirty="0">
              <a:solidFill>
                <a:srgbClr val="FFC000"/>
              </a:solidFill>
            </a:endParaRPr>
          </a:p>
          <a:p>
            <a:r>
              <a:rPr lang="en-US" i="1" dirty="0"/>
              <a:t>B. Maximum</a:t>
            </a:r>
            <a:endParaRPr lang="en-US" dirty="0"/>
          </a:p>
          <a:p>
            <a:r>
              <a:rPr lang="en-US" i="1" dirty="0"/>
              <a:t>C. R/L</a:t>
            </a:r>
            <a:endParaRPr lang="en-US" dirty="0"/>
          </a:p>
          <a:p>
            <a:r>
              <a:rPr lang="en-US" i="1" dirty="0"/>
              <a:t>D. L/R</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143320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E5A08    What is the phase relationship between the current through and the voltage across a series resonant circuit at resonance?</a:t>
            </a:r>
          </a:p>
        </p:txBody>
      </p:sp>
      <p:sp>
        <p:nvSpPr>
          <p:cNvPr id="3" name="Subtitle 2"/>
          <p:cNvSpPr>
            <a:spLocks noGrp="1"/>
          </p:cNvSpPr>
          <p:nvPr>
            <p:ph type="subTitle" idx="1"/>
          </p:nvPr>
        </p:nvSpPr>
        <p:spPr>
          <a:xfrm>
            <a:off x="762000" y="2286000"/>
            <a:ext cx="7696200" cy="3886200"/>
          </a:xfrm>
        </p:spPr>
        <p:txBody>
          <a:bodyPr/>
          <a:lstStyle/>
          <a:p>
            <a:r>
              <a:rPr lang="en-US" i="1" dirty="0"/>
              <a:t>A. The voltage leads the current by 90 degrees</a:t>
            </a:r>
            <a:endParaRPr lang="en-US" dirty="0"/>
          </a:p>
          <a:p>
            <a:r>
              <a:rPr lang="en-US" i="1" dirty="0"/>
              <a:t>B. The current leads the voltage by 90 degrees</a:t>
            </a:r>
            <a:endParaRPr lang="en-US" dirty="0"/>
          </a:p>
          <a:p>
            <a:r>
              <a:rPr lang="en-US" i="1" dirty="0"/>
              <a:t>C. The voltage and current are in phase</a:t>
            </a:r>
            <a:endParaRPr lang="en-US" dirty="0"/>
          </a:p>
          <a:p>
            <a:r>
              <a:rPr lang="en-US" i="1" dirty="0"/>
              <a:t>D. The voltage and current are 180 degrees out of phase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684883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E5A08    What is the phase relationship between the current through and the voltage across a series resonant circuit at resonance?</a:t>
            </a:r>
          </a:p>
        </p:txBody>
      </p:sp>
      <p:sp>
        <p:nvSpPr>
          <p:cNvPr id="3" name="Subtitle 2"/>
          <p:cNvSpPr>
            <a:spLocks noGrp="1"/>
          </p:cNvSpPr>
          <p:nvPr>
            <p:ph type="subTitle" idx="1"/>
          </p:nvPr>
        </p:nvSpPr>
        <p:spPr>
          <a:xfrm>
            <a:off x="762000" y="2286000"/>
            <a:ext cx="7696200" cy="3886200"/>
          </a:xfrm>
        </p:spPr>
        <p:txBody>
          <a:bodyPr/>
          <a:lstStyle/>
          <a:p>
            <a:r>
              <a:rPr lang="en-US" i="1" dirty="0"/>
              <a:t>A. The voltage leads the current by 90 degrees</a:t>
            </a:r>
            <a:endParaRPr lang="en-US" dirty="0"/>
          </a:p>
          <a:p>
            <a:r>
              <a:rPr lang="en-US" i="1" dirty="0"/>
              <a:t>B. The current leads the voltage by 90 degrees</a:t>
            </a:r>
            <a:endParaRPr lang="en-US" dirty="0"/>
          </a:p>
          <a:p>
            <a:r>
              <a:rPr lang="en-US" sz="2800" b="1" i="1" dirty="0">
                <a:solidFill>
                  <a:srgbClr val="FFC000"/>
                </a:solidFill>
              </a:rPr>
              <a:t>C. The voltage and current are in phase</a:t>
            </a:r>
            <a:endParaRPr lang="en-US" sz="2800" b="1" dirty="0">
              <a:solidFill>
                <a:srgbClr val="FFC000"/>
              </a:solidFill>
            </a:endParaRPr>
          </a:p>
          <a:p>
            <a:r>
              <a:rPr lang="en-US" i="1" dirty="0"/>
              <a:t>D. The voltage and current are 180 degrees out of phase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3695298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E5A09    How is the Q of an RLC parallel resonant circuit calculated?</a:t>
            </a:r>
          </a:p>
        </p:txBody>
      </p:sp>
      <p:sp>
        <p:nvSpPr>
          <p:cNvPr id="3" name="Subtitle 2"/>
          <p:cNvSpPr>
            <a:spLocks noGrp="1"/>
          </p:cNvSpPr>
          <p:nvPr>
            <p:ph type="subTitle" idx="1"/>
          </p:nvPr>
        </p:nvSpPr>
        <p:spPr>
          <a:xfrm>
            <a:off x="762000" y="2286000"/>
            <a:ext cx="7620000" cy="3886200"/>
          </a:xfrm>
        </p:spPr>
        <p:txBody>
          <a:bodyPr/>
          <a:lstStyle/>
          <a:p>
            <a:r>
              <a:rPr lang="en-US" i="1" dirty="0"/>
              <a:t>A. Reactance of either the inductance or capacitance divided by the resistance</a:t>
            </a:r>
          </a:p>
          <a:p>
            <a:r>
              <a:rPr lang="en-US" i="1" dirty="0"/>
              <a:t>B. Reactance of either the inductance or capacitance multiplied by the resistance</a:t>
            </a:r>
          </a:p>
          <a:p>
            <a:r>
              <a:rPr lang="en-US" i="1" dirty="0"/>
              <a:t>C. Resistance divided by the reactance of either the inductance or capacitance</a:t>
            </a:r>
          </a:p>
          <a:p>
            <a:r>
              <a:rPr lang="en-US" i="1" dirty="0"/>
              <a:t>D. Reactance of the inductance multiplied by the reactance of the capacitance</a:t>
            </a:r>
          </a:p>
        </p:txBody>
      </p:sp>
      <p:sp>
        <p:nvSpPr>
          <p:cNvPr id="4" name="Slide Number Placeholder 3"/>
          <p:cNvSpPr>
            <a:spLocks noGrp="1"/>
          </p:cNvSpPr>
          <p:nvPr>
            <p:ph type="sldNum" sz="quarter" idx="12"/>
          </p:nvPr>
        </p:nvSpPr>
        <p:spPr/>
        <p:txBody>
          <a:bodyPr/>
          <a:lstStyle/>
          <a:p>
            <a:fld id="{5A2483EB-AB9C-40AC-9AA1-C2AD9590A9DB}" type="slidenum">
              <a:rPr lang="en-US" smtClean="0"/>
              <a:t>19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714769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533400"/>
            <a:ext cx="8153400" cy="5638800"/>
          </a:xfrm>
        </p:spPr>
        <p:txBody>
          <a:bodyPr>
            <a:normAutofit fontScale="92500" lnSpcReduction="20000"/>
          </a:bodyPr>
          <a:lstStyle/>
          <a:p>
            <a:r>
              <a:rPr lang="en-US" sz="2600" b="1" dirty="0">
                <a:solidFill>
                  <a:srgbClr val="FFC000"/>
                </a:solidFill>
              </a:rPr>
              <a:t>E5A Resonance and Q: </a:t>
            </a:r>
            <a:r>
              <a:rPr lang="en-US" dirty="0"/>
              <a:t>characteristics of resonant circuits: series and parallel resonance; definitions and effects of Q; half-power bandwidth; phase relationships in reactive circuits</a:t>
            </a:r>
          </a:p>
          <a:p>
            <a:r>
              <a:rPr lang="en-US" dirty="0"/>
              <a:t> </a:t>
            </a:r>
          </a:p>
          <a:p>
            <a:r>
              <a:rPr lang="en-US" sz="2600" b="1" dirty="0">
                <a:solidFill>
                  <a:srgbClr val="FFC000"/>
                </a:solidFill>
              </a:rPr>
              <a:t>E5B Time constants and phase relationships: </a:t>
            </a:r>
            <a:r>
              <a:rPr lang="en-US" dirty="0"/>
              <a:t>RLC time constants: definition; time constants in RL and RC circuits; phase angle between voltage and current; phase angles of series RLC; phrase angle of inductance vs </a:t>
            </a:r>
            <a:r>
              <a:rPr lang="en-US" dirty="0" err="1"/>
              <a:t>susceptance</a:t>
            </a:r>
            <a:r>
              <a:rPr lang="en-US" dirty="0"/>
              <a:t>; and </a:t>
            </a:r>
            <a:r>
              <a:rPr lang="en-US" dirty="0" err="1"/>
              <a:t>susceptance</a:t>
            </a:r>
            <a:endParaRPr lang="en-US" dirty="0"/>
          </a:p>
          <a:p>
            <a:r>
              <a:rPr lang="en-US" dirty="0"/>
              <a:t> </a:t>
            </a:r>
          </a:p>
          <a:p>
            <a:r>
              <a:rPr lang="en-US" sz="2600" b="1" dirty="0">
                <a:solidFill>
                  <a:srgbClr val="FFC000"/>
                </a:solidFill>
              </a:rPr>
              <a:t>E5C Coordinate systems: </a:t>
            </a:r>
            <a:r>
              <a:rPr lang="en-US" dirty="0"/>
              <a:t>and phasors in electronics: Rectangular Coordinates; Polar Coordinates; Phasors</a:t>
            </a:r>
          </a:p>
          <a:p>
            <a:r>
              <a:rPr lang="en-US" dirty="0"/>
              <a:t> </a:t>
            </a:r>
          </a:p>
          <a:p>
            <a:r>
              <a:rPr lang="en-US" sz="2600" b="1" dirty="0">
                <a:solidFill>
                  <a:srgbClr val="FFC000"/>
                </a:solidFill>
              </a:rPr>
              <a:t>E5D AC and RF energy in real circuits: </a:t>
            </a:r>
            <a:r>
              <a:rPr lang="en-US" dirty="0"/>
              <a:t>skin effect; electrostatic and electromagnetic fields; reactive power; power factor;  electrical length of conductors at UHF and microwave frequencies</a:t>
            </a:r>
          </a:p>
          <a:p>
            <a:endParaRPr lang="en-US" dirty="0"/>
          </a:p>
        </p:txBody>
      </p:sp>
      <p:sp>
        <p:nvSpPr>
          <p:cNvPr id="4" name="Footer Placeholder 3"/>
          <p:cNvSpPr>
            <a:spLocks noGrp="1"/>
          </p:cNvSpPr>
          <p:nvPr>
            <p:ph type="ftr" sz="quarter" idx="13"/>
          </p:nvPr>
        </p:nvSpPr>
        <p:spPr/>
        <p:txBody>
          <a:bodyPr/>
          <a:lstStyle/>
          <a:p>
            <a:r>
              <a:rPr lang="en-US" dirty="0"/>
              <a:t>Electrical Principles</a:t>
            </a:r>
          </a:p>
        </p:txBody>
      </p:sp>
      <p:sp>
        <p:nvSpPr>
          <p:cNvPr id="5" name="Slide Number Placeholder 4"/>
          <p:cNvSpPr>
            <a:spLocks noGrp="1"/>
          </p:cNvSpPr>
          <p:nvPr>
            <p:ph type="sldNum" sz="quarter" idx="12"/>
          </p:nvPr>
        </p:nvSpPr>
        <p:spPr/>
        <p:txBody>
          <a:bodyPr/>
          <a:lstStyle/>
          <a:p>
            <a:fld id="{5A2483EB-AB9C-40AC-9AA1-C2AD9590A9DB}" type="slidenum">
              <a:rPr lang="en-US" smtClean="0"/>
              <a:t>2</a:t>
            </a:fld>
            <a:endParaRPr lang="en-US" dirty="0"/>
          </a:p>
        </p:txBody>
      </p:sp>
    </p:spTree>
    <p:extLst>
      <p:ext uri="{BB962C8B-B14F-4D97-AF65-F5344CB8AC3E}">
        <p14:creationId xmlns:p14="http://schemas.microsoft.com/office/powerpoint/2010/main" val="223899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E5A09    How is the Q of an RLC parallel resonant circuit calculated?</a:t>
            </a:r>
          </a:p>
        </p:txBody>
      </p:sp>
      <p:sp>
        <p:nvSpPr>
          <p:cNvPr id="3" name="Subtitle 2"/>
          <p:cNvSpPr>
            <a:spLocks noGrp="1"/>
          </p:cNvSpPr>
          <p:nvPr>
            <p:ph type="subTitle" idx="1"/>
          </p:nvPr>
        </p:nvSpPr>
        <p:spPr>
          <a:xfrm>
            <a:off x="762000" y="2286000"/>
            <a:ext cx="7620000" cy="3886200"/>
          </a:xfrm>
        </p:spPr>
        <p:txBody>
          <a:bodyPr/>
          <a:lstStyle/>
          <a:p>
            <a:r>
              <a:rPr lang="en-US" i="1" dirty="0"/>
              <a:t>A. Reactance of either the inductance or capacitance divided by the resistance</a:t>
            </a:r>
          </a:p>
          <a:p>
            <a:r>
              <a:rPr lang="en-US" i="1" dirty="0"/>
              <a:t>B. Reactance of either the inductance or capacitance multiplied by the resistance</a:t>
            </a:r>
          </a:p>
          <a:p>
            <a:r>
              <a:rPr lang="en-US" sz="2800" b="1" i="1" dirty="0">
                <a:solidFill>
                  <a:srgbClr val="FFC000"/>
                </a:solidFill>
              </a:rPr>
              <a:t>C. Resistance divided by the reactance of either the inductance or capacitance</a:t>
            </a:r>
          </a:p>
          <a:p>
            <a:r>
              <a:rPr lang="en-US" i="1" dirty="0"/>
              <a:t>D. Reactance of the inductance multiplied by the reactance of the capacitance</a:t>
            </a:r>
          </a:p>
        </p:txBody>
      </p:sp>
      <p:sp>
        <p:nvSpPr>
          <p:cNvPr id="4" name="Slide Number Placeholder 3"/>
          <p:cNvSpPr>
            <a:spLocks noGrp="1"/>
          </p:cNvSpPr>
          <p:nvPr>
            <p:ph type="sldNum" sz="quarter" idx="12"/>
          </p:nvPr>
        </p:nvSpPr>
        <p:spPr/>
        <p:txBody>
          <a:bodyPr/>
          <a:lstStyle/>
          <a:p>
            <a:fld id="{5A2483EB-AB9C-40AC-9AA1-C2AD9590A9DB}" type="slidenum">
              <a:rPr lang="en-US" smtClean="0"/>
              <a:t>20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3488801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E5A10     How is the Q of an RLC series resonant circuit calculated?</a:t>
            </a:r>
          </a:p>
        </p:txBody>
      </p:sp>
      <p:sp>
        <p:nvSpPr>
          <p:cNvPr id="3" name="Subtitle 2"/>
          <p:cNvSpPr>
            <a:spLocks noGrp="1"/>
          </p:cNvSpPr>
          <p:nvPr>
            <p:ph type="subTitle" idx="1"/>
          </p:nvPr>
        </p:nvSpPr>
        <p:spPr/>
        <p:txBody>
          <a:bodyPr/>
          <a:lstStyle/>
          <a:p>
            <a:r>
              <a:rPr lang="en-US" i="1" dirty="0"/>
              <a:t>A. Reactance of either the inductance or capacitance divided by the resistance</a:t>
            </a:r>
          </a:p>
          <a:p>
            <a:r>
              <a:rPr lang="en-US" i="1" dirty="0"/>
              <a:t>B. Reactance of either the inductance or capacitance times the resistance</a:t>
            </a:r>
          </a:p>
          <a:p>
            <a:r>
              <a:rPr lang="en-US" i="1" dirty="0"/>
              <a:t>C. Resistance divided by the reactance of either the inductance or capacitance</a:t>
            </a:r>
          </a:p>
          <a:p>
            <a:r>
              <a:rPr lang="en-US" i="1" dirty="0"/>
              <a:t>D. Reactance of the inductance times the reactance of the capacitance</a:t>
            </a:r>
          </a:p>
        </p:txBody>
      </p:sp>
      <p:sp>
        <p:nvSpPr>
          <p:cNvPr id="4" name="Slide Number Placeholder 3"/>
          <p:cNvSpPr>
            <a:spLocks noGrp="1"/>
          </p:cNvSpPr>
          <p:nvPr>
            <p:ph type="sldNum" sz="quarter" idx="12"/>
          </p:nvPr>
        </p:nvSpPr>
        <p:spPr/>
        <p:txBody>
          <a:bodyPr/>
          <a:lstStyle/>
          <a:p>
            <a:fld id="{5A2483EB-AB9C-40AC-9AA1-C2AD9590A9DB}" type="slidenum">
              <a:rPr lang="en-US" smtClean="0"/>
              <a:t>21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560366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E5A10     How is the Q of an RLC series resonant circuit calculated?</a:t>
            </a:r>
          </a:p>
        </p:txBody>
      </p:sp>
      <p:sp>
        <p:nvSpPr>
          <p:cNvPr id="3" name="Subtitle 2"/>
          <p:cNvSpPr>
            <a:spLocks noGrp="1"/>
          </p:cNvSpPr>
          <p:nvPr>
            <p:ph type="subTitle" idx="1"/>
          </p:nvPr>
        </p:nvSpPr>
        <p:spPr/>
        <p:txBody>
          <a:bodyPr>
            <a:normAutofit lnSpcReduction="10000"/>
          </a:bodyPr>
          <a:lstStyle/>
          <a:p>
            <a:r>
              <a:rPr lang="en-US" sz="2800" b="1" i="1" dirty="0">
                <a:solidFill>
                  <a:srgbClr val="FFC000"/>
                </a:solidFill>
              </a:rPr>
              <a:t>A. Reactance of either the inductance or capacitance divided by the resistance</a:t>
            </a:r>
          </a:p>
          <a:p>
            <a:pPr algn="r"/>
            <a:r>
              <a:rPr lang="en-US" i="1" dirty="0"/>
              <a:t>B. Reactance of either the inductance or capacitance times the resistance</a:t>
            </a:r>
          </a:p>
          <a:p>
            <a:r>
              <a:rPr lang="en-US" i="1" dirty="0"/>
              <a:t>C. Resistance divided by the reactance of either the inductance or capacitance</a:t>
            </a:r>
          </a:p>
          <a:p>
            <a:r>
              <a:rPr lang="en-US" i="1" dirty="0"/>
              <a:t>D. Reactance of the inductance times the reactance of the capacitance</a:t>
            </a:r>
          </a:p>
        </p:txBody>
      </p:sp>
      <p:sp>
        <p:nvSpPr>
          <p:cNvPr id="4" name="Slide Number Placeholder 3"/>
          <p:cNvSpPr>
            <a:spLocks noGrp="1"/>
          </p:cNvSpPr>
          <p:nvPr>
            <p:ph type="sldNum" sz="quarter" idx="12"/>
          </p:nvPr>
        </p:nvSpPr>
        <p:spPr/>
        <p:txBody>
          <a:bodyPr/>
          <a:lstStyle/>
          <a:p>
            <a:fld id="{5A2483EB-AB9C-40AC-9AA1-C2AD9590A9DB}" type="slidenum">
              <a:rPr lang="en-US" smtClean="0"/>
              <a:t>22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1574320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E5A11    What is the half-power bandwidth of a parallel resonant circuit that has a resonant frequency of 7.1 MHz and a Q of 150?</a:t>
            </a:r>
          </a:p>
        </p:txBody>
      </p:sp>
      <p:sp>
        <p:nvSpPr>
          <p:cNvPr id="3" name="Subtitle 2"/>
          <p:cNvSpPr>
            <a:spLocks noGrp="1"/>
          </p:cNvSpPr>
          <p:nvPr>
            <p:ph type="subTitle" idx="1"/>
          </p:nvPr>
        </p:nvSpPr>
        <p:spPr/>
        <p:txBody>
          <a:bodyPr/>
          <a:lstStyle/>
          <a:p>
            <a:r>
              <a:rPr lang="en-US" i="1" dirty="0"/>
              <a:t>A. 157.8 Hz</a:t>
            </a:r>
            <a:endParaRPr lang="en-US" dirty="0"/>
          </a:p>
          <a:p>
            <a:r>
              <a:rPr lang="en-US" i="1" dirty="0"/>
              <a:t>B. 315.6 Hz</a:t>
            </a:r>
            <a:endParaRPr lang="en-US" dirty="0"/>
          </a:p>
          <a:p>
            <a:r>
              <a:rPr lang="en-US" i="1" dirty="0"/>
              <a:t>C. 47.3 kHz</a:t>
            </a:r>
            <a:endParaRPr lang="en-US" dirty="0"/>
          </a:p>
          <a:p>
            <a:r>
              <a:rPr lang="en-US" i="1" dirty="0"/>
              <a:t>D. 23.67 kHz</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562419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E5A11    What is the half-power bandwidth of a parallel resonant circuit that has a resonant frequency of 7.1 MHz and a Q of 150?</a:t>
            </a:r>
          </a:p>
        </p:txBody>
      </p:sp>
      <p:sp>
        <p:nvSpPr>
          <p:cNvPr id="3" name="Subtitle 2"/>
          <p:cNvSpPr>
            <a:spLocks noGrp="1"/>
          </p:cNvSpPr>
          <p:nvPr>
            <p:ph type="subTitle" idx="1"/>
          </p:nvPr>
        </p:nvSpPr>
        <p:spPr/>
        <p:txBody>
          <a:bodyPr/>
          <a:lstStyle/>
          <a:p>
            <a:r>
              <a:rPr lang="en-US" i="1" dirty="0"/>
              <a:t>A. 157.8 Hz</a:t>
            </a:r>
            <a:endParaRPr lang="en-US" dirty="0"/>
          </a:p>
          <a:p>
            <a:r>
              <a:rPr lang="en-US" i="1" dirty="0"/>
              <a:t>B. 315.6 Hz</a:t>
            </a:r>
            <a:endParaRPr lang="en-US" dirty="0"/>
          </a:p>
          <a:p>
            <a:r>
              <a:rPr lang="en-US" sz="2800" b="1" i="1" dirty="0">
                <a:solidFill>
                  <a:srgbClr val="FFC000"/>
                </a:solidFill>
              </a:rPr>
              <a:t>C. 47.3 kHz</a:t>
            </a:r>
            <a:endParaRPr lang="en-US" sz="2800" b="1" dirty="0">
              <a:solidFill>
                <a:srgbClr val="FFC000"/>
              </a:solidFill>
            </a:endParaRPr>
          </a:p>
          <a:p>
            <a:r>
              <a:rPr lang="en-US" i="1" dirty="0"/>
              <a:t>D. 23.67 kHz</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Rectangle 5"/>
          <p:cNvSpPr/>
          <p:nvPr/>
        </p:nvSpPr>
        <p:spPr>
          <a:xfrm>
            <a:off x="304800" y="4876800"/>
            <a:ext cx="8686800" cy="461665"/>
          </a:xfrm>
          <a:prstGeom prst="rect">
            <a:avLst/>
          </a:prstGeom>
        </p:spPr>
        <p:txBody>
          <a:bodyPr wrap="square">
            <a:spAutoFit/>
          </a:bodyPr>
          <a:lstStyle/>
          <a:p>
            <a:r>
              <a:rPr lang="en-US" sz="2400" b="1" i="1" dirty="0">
                <a:solidFill>
                  <a:srgbClr val="FFC000"/>
                </a:solidFill>
                <a:latin typeface="Lucida Sans Unicode" panose="020B0602030504020204" pitchFamily="34" charset="0"/>
                <a:cs typeface="Lucida Sans Unicode" panose="020B0602030504020204" pitchFamily="34" charset="0"/>
              </a:rPr>
              <a:t>BW= Frequency / Q or 7,100 KHz/150 or 47.3 KHz</a:t>
            </a:r>
          </a:p>
        </p:txBody>
      </p:sp>
    </p:spTree>
    <p:extLst>
      <p:ext uri="{BB962C8B-B14F-4D97-AF65-F5344CB8AC3E}">
        <p14:creationId xmlns:p14="http://schemas.microsoft.com/office/powerpoint/2010/main" val="644397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E5A12    What is the half-power bandwidth of a parallel resonant circuit that has a resonant frequency of 3.7 MHz and a Q of 118?</a:t>
            </a:r>
          </a:p>
        </p:txBody>
      </p:sp>
      <p:sp>
        <p:nvSpPr>
          <p:cNvPr id="3" name="Subtitle 2"/>
          <p:cNvSpPr>
            <a:spLocks noGrp="1"/>
          </p:cNvSpPr>
          <p:nvPr>
            <p:ph type="subTitle" idx="1"/>
          </p:nvPr>
        </p:nvSpPr>
        <p:spPr/>
        <p:txBody>
          <a:bodyPr/>
          <a:lstStyle/>
          <a:p>
            <a:r>
              <a:rPr lang="en-US" i="1" dirty="0"/>
              <a:t>A. 436.6 kHz</a:t>
            </a:r>
            <a:endParaRPr lang="en-US" dirty="0"/>
          </a:p>
          <a:p>
            <a:r>
              <a:rPr lang="en-US" i="1" dirty="0"/>
              <a:t>B. 218.3 kHz</a:t>
            </a:r>
            <a:endParaRPr lang="en-US" dirty="0"/>
          </a:p>
          <a:p>
            <a:r>
              <a:rPr lang="en-US" i="1" dirty="0"/>
              <a:t>C. 31.4 kHz</a:t>
            </a:r>
            <a:endParaRPr lang="en-US" dirty="0"/>
          </a:p>
          <a:p>
            <a:r>
              <a:rPr lang="en-US" i="1" dirty="0"/>
              <a:t>D. 15.7 kHz</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09312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E5A12    What is the half-power bandwidth of a parallel resonant circuit that has a resonant frequency of 3.7 MHz and a Q of 118?</a:t>
            </a:r>
          </a:p>
        </p:txBody>
      </p:sp>
      <p:sp>
        <p:nvSpPr>
          <p:cNvPr id="3" name="Subtitle 2"/>
          <p:cNvSpPr>
            <a:spLocks noGrp="1"/>
          </p:cNvSpPr>
          <p:nvPr>
            <p:ph type="subTitle" idx="1"/>
          </p:nvPr>
        </p:nvSpPr>
        <p:spPr/>
        <p:txBody>
          <a:bodyPr/>
          <a:lstStyle/>
          <a:p>
            <a:r>
              <a:rPr lang="en-US" i="1" dirty="0"/>
              <a:t>A. 436.6 kHz</a:t>
            </a:r>
            <a:endParaRPr lang="en-US" dirty="0"/>
          </a:p>
          <a:p>
            <a:r>
              <a:rPr lang="en-US" i="1" dirty="0"/>
              <a:t>B. 218.3 kHz</a:t>
            </a:r>
            <a:endParaRPr lang="en-US" dirty="0"/>
          </a:p>
          <a:p>
            <a:r>
              <a:rPr lang="en-US" sz="2800" b="1" i="1" dirty="0">
                <a:solidFill>
                  <a:srgbClr val="FFC000"/>
                </a:solidFill>
              </a:rPr>
              <a:t>C. 31.4 kHz</a:t>
            </a:r>
            <a:endParaRPr lang="en-US" sz="2800" b="1" dirty="0">
              <a:solidFill>
                <a:srgbClr val="FFC000"/>
              </a:solidFill>
            </a:endParaRPr>
          </a:p>
          <a:p>
            <a:r>
              <a:rPr lang="en-US" i="1" dirty="0"/>
              <a:t>D. 15.7 kHz</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Rectangle 5"/>
          <p:cNvSpPr/>
          <p:nvPr/>
        </p:nvSpPr>
        <p:spPr>
          <a:xfrm>
            <a:off x="228600" y="4710752"/>
            <a:ext cx="8458200" cy="461665"/>
          </a:xfrm>
          <a:prstGeom prst="rect">
            <a:avLst/>
          </a:prstGeom>
        </p:spPr>
        <p:txBody>
          <a:bodyPr wrap="square">
            <a:spAutoFit/>
          </a:bodyPr>
          <a:lstStyle/>
          <a:p>
            <a:r>
              <a:rPr lang="en-US" sz="2400" b="1" i="1" dirty="0">
                <a:solidFill>
                  <a:srgbClr val="FFC000"/>
                </a:solidFill>
                <a:latin typeface="Lucida Sans Unicode" panose="020B0602030504020204" pitchFamily="34" charset="0"/>
                <a:cs typeface="Lucida Sans Unicode" panose="020B0602030504020204" pitchFamily="34" charset="0"/>
              </a:rPr>
              <a:t>BW= Frequency / Q or 3,700 KHz/118 or 31.36 KHz</a:t>
            </a:r>
          </a:p>
        </p:txBody>
      </p:sp>
    </p:spTree>
    <p:extLst>
      <p:ext uri="{BB962C8B-B14F-4D97-AF65-F5344CB8AC3E}">
        <p14:creationId xmlns:p14="http://schemas.microsoft.com/office/powerpoint/2010/main" val="1043411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752600"/>
          </a:xfrm>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E5A13    What is an effect of increasing Q in a resonant circuit?</a:t>
            </a:r>
          </a:p>
        </p:txBody>
      </p:sp>
      <p:sp>
        <p:nvSpPr>
          <p:cNvPr id="3" name="Subtitle 2"/>
          <p:cNvSpPr>
            <a:spLocks noGrp="1"/>
          </p:cNvSpPr>
          <p:nvPr>
            <p:ph type="subTitle" idx="1"/>
          </p:nvPr>
        </p:nvSpPr>
        <p:spPr/>
        <p:txBody>
          <a:bodyPr/>
          <a:lstStyle/>
          <a:p>
            <a:r>
              <a:rPr lang="en-US" i="1" dirty="0"/>
              <a:t>A. Fewer components are needed for the same performance</a:t>
            </a:r>
          </a:p>
          <a:p>
            <a:r>
              <a:rPr lang="en-US" i="1" dirty="0"/>
              <a:t>B. Parasitic effects are minimized</a:t>
            </a:r>
          </a:p>
          <a:p>
            <a:r>
              <a:rPr lang="en-US" i="1" dirty="0"/>
              <a:t>C. Internal voltages and circulating currents increase</a:t>
            </a:r>
          </a:p>
          <a:p>
            <a:r>
              <a:rPr lang="en-US" i="1" dirty="0"/>
              <a:t>D. Phase shift can become uncontrolled</a:t>
            </a:r>
          </a:p>
          <a:p>
            <a:r>
              <a:rPr lang="en-US" i="1" dirty="0"/>
              <a:t>~~</a:t>
            </a:r>
          </a:p>
        </p:txBody>
      </p:sp>
      <p:sp>
        <p:nvSpPr>
          <p:cNvPr id="4" name="Slide Number Placeholder 3"/>
          <p:cNvSpPr>
            <a:spLocks noGrp="1"/>
          </p:cNvSpPr>
          <p:nvPr>
            <p:ph type="sldNum" sz="quarter" idx="12"/>
          </p:nvPr>
        </p:nvSpPr>
        <p:spPr/>
        <p:txBody>
          <a:bodyPr/>
          <a:lstStyle/>
          <a:p>
            <a:fld id="{5A2483EB-AB9C-40AC-9AA1-C2AD9590A9DB}" type="slidenum">
              <a:rPr lang="en-US" smtClean="0"/>
              <a:t>27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0305403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752600"/>
          </a:xfrm>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E5A13    What is an effect of increasing Q in a resonant circuit?</a:t>
            </a:r>
          </a:p>
        </p:txBody>
      </p:sp>
      <p:sp>
        <p:nvSpPr>
          <p:cNvPr id="3" name="Subtitle 2"/>
          <p:cNvSpPr>
            <a:spLocks noGrp="1"/>
          </p:cNvSpPr>
          <p:nvPr>
            <p:ph type="subTitle" idx="1"/>
          </p:nvPr>
        </p:nvSpPr>
        <p:spPr/>
        <p:txBody>
          <a:bodyPr/>
          <a:lstStyle/>
          <a:p>
            <a:r>
              <a:rPr lang="en-US" i="1" dirty="0"/>
              <a:t>A. Fewer components are needed for the same performance</a:t>
            </a:r>
          </a:p>
          <a:p>
            <a:r>
              <a:rPr lang="en-US" i="1" dirty="0"/>
              <a:t>B. Parasitic effects are minimized</a:t>
            </a:r>
          </a:p>
          <a:p>
            <a:r>
              <a:rPr lang="en-US" sz="3200" b="1" i="1" dirty="0">
                <a:solidFill>
                  <a:srgbClr val="FFC000"/>
                </a:solidFill>
              </a:rPr>
              <a:t>C. Internal voltages and circulating currents increase</a:t>
            </a:r>
          </a:p>
          <a:p>
            <a:r>
              <a:rPr lang="en-US" i="1" dirty="0"/>
              <a:t>D. Phase shift can become uncontrolled</a:t>
            </a:r>
          </a:p>
          <a:p>
            <a:r>
              <a:rPr lang="en-US" i="1" dirty="0"/>
              <a:t>~~</a:t>
            </a:r>
          </a:p>
        </p:txBody>
      </p:sp>
      <p:sp>
        <p:nvSpPr>
          <p:cNvPr id="4" name="Slide Number Placeholder 3"/>
          <p:cNvSpPr>
            <a:spLocks noGrp="1"/>
          </p:cNvSpPr>
          <p:nvPr>
            <p:ph type="sldNum" sz="quarter" idx="12"/>
          </p:nvPr>
        </p:nvSpPr>
        <p:spPr/>
        <p:txBody>
          <a:bodyPr/>
          <a:lstStyle/>
          <a:p>
            <a:fld id="{5A2483EB-AB9C-40AC-9AA1-C2AD9590A9DB}" type="slidenum">
              <a:rPr lang="en-US" smtClean="0"/>
              <a:t>28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989383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E5A14    What is the resonant frequency of a series RLC circuit if R is 22 ohms, L is 50 microhenrys and C is 40 picofarads?</a:t>
            </a:r>
          </a:p>
        </p:txBody>
      </p:sp>
      <p:sp>
        <p:nvSpPr>
          <p:cNvPr id="3" name="Subtitle 2"/>
          <p:cNvSpPr>
            <a:spLocks noGrp="1"/>
          </p:cNvSpPr>
          <p:nvPr>
            <p:ph type="subTitle" idx="1"/>
          </p:nvPr>
        </p:nvSpPr>
        <p:spPr/>
        <p:txBody>
          <a:bodyPr/>
          <a:lstStyle/>
          <a:p>
            <a:r>
              <a:rPr lang="en-US" i="1" dirty="0"/>
              <a:t>A. 44.72 MHz</a:t>
            </a:r>
            <a:endParaRPr lang="en-US" dirty="0"/>
          </a:p>
          <a:p>
            <a:r>
              <a:rPr lang="en-US" i="1" dirty="0"/>
              <a:t>B. 22.36 MHz</a:t>
            </a:r>
            <a:endParaRPr lang="en-US" dirty="0"/>
          </a:p>
          <a:p>
            <a:r>
              <a:rPr lang="en-US" i="1" dirty="0"/>
              <a:t>C. 3.56 MHz</a:t>
            </a:r>
            <a:endParaRPr lang="en-US" dirty="0"/>
          </a:p>
          <a:p>
            <a:r>
              <a:rPr lang="en-US" i="1" dirty="0"/>
              <a:t>D. 1.78 MHz</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097834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E5A01    What can cause the voltage across reactances in series to be larger than the voltage applied to them?</a:t>
            </a:r>
          </a:p>
        </p:txBody>
      </p:sp>
      <p:sp>
        <p:nvSpPr>
          <p:cNvPr id="3" name="Subtitle 2"/>
          <p:cNvSpPr>
            <a:spLocks noGrp="1"/>
          </p:cNvSpPr>
          <p:nvPr>
            <p:ph type="subTitle" idx="1"/>
          </p:nvPr>
        </p:nvSpPr>
        <p:spPr/>
        <p:txBody>
          <a:bodyPr/>
          <a:lstStyle/>
          <a:p>
            <a:r>
              <a:rPr lang="en-US" i="1" dirty="0"/>
              <a:t>A. Resonance</a:t>
            </a:r>
            <a:endParaRPr lang="en-US" dirty="0"/>
          </a:p>
          <a:p>
            <a:r>
              <a:rPr lang="en-US" i="1" dirty="0"/>
              <a:t>B. Capacitance</a:t>
            </a:r>
            <a:endParaRPr lang="en-US" dirty="0"/>
          </a:p>
          <a:p>
            <a:r>
              <a:rPr lang="en-US" i="1" dirty="0"/>
              <a:t>C. Conductance</a:t>
            </a:r>
            <a:endParaRPr lang="en-US" dirty="0"/>
          </a:p>
          <a:p>
            <a:r>
              <a:rPr lang="en-US" i="1" dirty="0"/>
              <a:t>D. Resistance</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4129252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E5A14    What is the resonant frequency of a series RLC circuit if R is 22 ohms, L is 50 microhenrys and C is 40 picofarads?</a:t>
            </a:r>
          </a:p>
        </p:txBody>
      </p:sp>
      <p:sp>
        <p:nvSpPr>
          <p:cNvPr id="3" name="Content Placeholder 2"/>
          <p:cNvSpPr>
            <a:spLocks noGrp="1"/>
          </p:cNvSpPr>
          <p:nvPr>
            <p:ph idx="1"/>
          </p:nvPr>
        </p:nvSpPr>
        <p:spPr>
          <a:xfrm>
            <a:off x="457200" y="1981200"/>
            <a:ext cx="8229600" cy="4525963"/>
          </a:xfrm>
        </p:spPr>
        <p:txBody>
          <a:bodyPr>
            <a:normAutofit lnSpcReduction="10000"/>
          </a:bodyPr>
          <a:lstStyle/>
          <a:p>
            <a:pPr marL="0" indent="0">
              <a:buNone/>
            </a:pPr>
            <a:r>
              <a:rPr lang="en-US" dirty="0"/>
              <a:t>F  = </a:t>
            </a:r>
            <a:r>
              <a:rPr lang="en-US" i="1" dirty="0">
                <a:solidFill>
                  <a:srgbClr val="FFC000"/>
                </a:solidFill>
              </a:rPr>
              <a:t>1 / (2π√(L x C))</a:t>
            </a:r>
          </a:p>
          <a:p>
            <a:pPr marL="0" indent="0">
              <a:buNone/>
            </a:pPr>
            <a:r>
              <a:rPr lang="en-US" dirty="0"/>
              <a:t>F  = </a:t>
            </a:r>
            <a:r>
              <a:rPr lang="en-US" i="1" dirty="0">
                <a:solidFill>
                  <a:srgbClr val="FFC000"/>
                </a:solidFill>
              </a:rPr>
              <a:t>1 / ( 2π√</a:t>
            </a:r>
            <a:r>
              <a:rPr lang="en-US" i="1" u="sng" dirty="0">
                <a:solidFill>
                  <a:srgbClr val="FFC000"/>
                </a:solidFill>
              </a:rPr>
              <a:t>( (50 x 40)  x  (</a:t>
            </a:r>
            <a:r>
              <a:rPr lang="en-US" i="1" u="sng" dirty="0">
                <a:solidFill>
                  <a:srgbClr val="FF0000"/>
                </a:solidFill>
              </a:rPr>
              <a:t>10</a:t>
            </a:r>
            <a:r>
              <a:rPr lang="en-US" i="1" u="sng" baseline="30000" dirty="0">
                <a:solidFill>
                  <a:srgbClr val="FF0000"/>
                </a:solidFill>
              </a:rPr>
              <a:t>-6</a:t>
            </a:r>
            <a:r>
              <a:rPr lang="en-US" i="1" u="sng" dirty="0">
                <a:solidFill>
                  <a:srgbClr val="FF0000"/>
                </a:solidFill>
              </a:rPr>
              <a:t>  x 10</a:t>
            </a:r>
            <a:r>
              <a:rPr lang="en-US" i="1" u="sng" baseline="30000" dirty="0">
                <a:solidFill>
                  <a:srgbClr val="FF0000"/>
                </a:solidFill>
              </a:rPr>
              <a:t>-12</a:t>
            </a:r>
            <a:r>
              <a:rPr lang="en-US" i="1" u="sng" dirty="0">
                <a:solidFill>
                  <a:srgbClr val="FFC000"/>
                </a:solidFill>
              </a:rPr>
              <a:t> )</a:t>
            </a:r>
            <a:r>
              <a:rPr lang="en-US" i="1" dirty="0">
                <a:solidFill>
                  <a:srgbClr val="FFC000"/>
                </a:solidFill>
              </a:rPr>
              <a:t> )</a:t>
            </a:r>
          </a:p>
          <a:p>
            <a:pPr marL="0" indent="0">
              <a:buNone/>
            </a:pPr>
            <a:r>
              <a:rPr lang="en-US" dirty="0"/>
              <a:t>F  = </a:t>
            </a:r>
            <a:r>
              <a:rPr lang="en-US" i="1" dirty="0">
                <a:solidFill>
                  <a:srgbClr val="FFC000"/>
                </a:solidFill>
              </a:rPr>
              <a:t>1 / (2π√</a:t>
            </a:r>
            <a:r>
              <a:rPr lang="en-US" i="1" u="sng" dirty="0">
                <a:solidFill>
                  <a:srgbClr val="FFC000"/>
                </a:solidFill>
              </a:rPr>
              <a:t>( 2000) </a:t>
            </a:r>
            <a:r>
              <a:rPr lang="en-US" i="1" dirty="0">
                <a:solidFill>
                  <a:srgbClr val="FFC000"/>
                </a:solidFill>
              </a:rPr>
              <a:t>)     x   </a:t>
            </a:r>
            <a:r>
              <a:rPr lang="en-US" i="1" dirty="0">
                <a:solidFill>
                  <a:srgbClr val="FF0000"/>
                </a:solidFill>
              </a:rPr>
              <a:t>1 / √(</a:t>
            </a:r>
            <a:r>
              <a:rPr lang="en-US" i="1" u="sng" dirty="0">
                <a:solidFill>
                  <a:srgbClr val="FF0000"/>
                </a:solidFill>
              </a:rPr>
              <a:t>10</a:t>
            </a:r>
            <a:r>
              <a:rPr lang="en-US" i="1" u="sng" baseline="30000" dirty="0">
                <a:solidFill>
                  <a:srgbClr val="FF0000"/>
                </a:solidFill>
              </a:rPr>
              <a:t>-18</a:t>
            </a:r>
            <a:r>
              <a:rPr lang="en-US" i="1" u="sng" dirty="0">
                <a:solidFill>
                  <a:srgbClr val="FF0000"/>
                </a:solidFill>
              </a:rPr>
              <a:t> )</a:t>
            </a:r>
          </a:p>
          <a:p>
            <a:pPr marL="0" indent="0">
              <a:buNone/>
            </a:pPr>
            <a:endParaRPr lang="en-US" dirty="0"/>
          </a:p>
          <a:p>
            <a:pPr marL="0" indent="0">
              <a:buNone/>
            </a:pPr>
            <a:r>
              <a:rPr lang="en-US" dirty="0"/>
              <a:t>F  = </a:t>
            </a:r>
            <a:r>
              <a:rPr lang="en-US" i="1" dirty="0">
                <a:solidFill>
                  <a:srgbClr val="FFC000"/>
                </a:solidFill>
              </a:rPr>
              <a:t>1 / (6.28 x 44.721)  x   </a:t>
            </a:r>
            <a:r>
              <a:rPr lang="en-US" i="1" dirty="0">
                <a:solidFill>
                  <a:srgbClr val="FF0000"/>
                </a:solidFill>
              </a:rPr>
              <a:t>1 / (10</a:t>
            </a:r>
            <a:r>
              <a:rPr lang="en-US" i="1" baseline="30000" dirty="0">
                <a:solidFill>
                  <a:srgbClr val="FF0000"/>
                </a:solidFill>
              </a:rPr>
              <a:t>-9</a:t>
            </a:r>
            <a:r>
              <a:rPr lang="en-US" i="1" dirty="0">
                <a:solidFill>
                  <a:srgbClr val="FF0000"/>
                </a:solidFill>
              </a:rPr>
              <a:t>  )</a:t>
            </a:r>
          </a:p>
          <a:p>
            <a:pPr marL="0" indent="0">
              <a:buNone/>
            </a:pPr>
            <a:endParaRPr lang="en-US" dirty="0"/>
          </a:p>
          <a:p>
            <a:pPr marL="0" indent="0">
              <a:buNone/>
            </a:pPr>
            <a:r>
              <a:rPr lang="en-US" dirty="0"/>
              <a:t>F  = </a:t>
            </a:r>
            <a:r>
              <a:rPr lang="en-US" i="1" dirty="0">
                <a:solidFill>
                  <a:srgbClr val="FFC000"/>
                </a:solidFill>
              </a:rPr>
              <a:t>1 / (280.85)        x   </a:t>
            </a:r>
            <a:r>
              <a:rPr lang="en-US" i="1" dirty="0">
                <a:solidFill>
                  <a:srgbClr val="FF0000"/>
                </a:solidFill>
              </a:rPr>
              <a:t>1 / (10</a:t>
            </a:r>
            <a:r>
              <a:rPr lang="en-US" i="1" baseline="30000" dirty="0">
                <a:solidFill>
                  <a:srgbClr val="FF0000"/>
                </a:solidFill>
              </a:rPr>
              <a:t>-9</a:t>
            </a:r>
            <a:r>
              <a:rPr lang="en-US" i="1" dirty="0">
                <a:solidFill>
                  <a:srgbClr val="FF0000"/>
                </a:solidFill>
              </a:rPr>
              <a:t>  )</a:t>
            </a:r>
          </a:p>
          <a:p>
            <a:pPr marL="0" indent="0">
              <a:buNone/>
            </a:pPr>
            <a:r>
              <a:rPr lang="en-US" dirty="0"/>
              <a:t>F  = </a:t>
            </a:r>
            <a:r>
              <a:rPr lang="en-US" i="1" dirty="0">
                <a:solidFill>
                  <a:srgbClr val="FFC000"/>
                </a:solidFill>
              </a:rPr>
              <a:t>0. 003 560 617   x     </a:t>
            </a:r>
            <a:r>
              <a:rPr lang="en-US" i="1" dirty="0">
                <a:solidFill>
                  <a:srgbClr val="FF0000"/>
                </a:solidFill>
              </a:rPr>
              <a:t>10</a:t>
            </a:r>
            <a:r>
              <a:rPr lang="en-US" i="1" baseline="30000" dirty="0">
                <a:solidFill>
                  <a:srgbClr val="FF0000"/>
                </a:solidFill>
              </a:rPr>
              <a:t> </a:t>
            </a:r>
            <a:r>
              <a:rPr lang="en-US" i="1" dirty="0">
                <a:solidFill>
                  <a:srgbClr val="FF0000"/>
                </a:solidFill>
              </a:rPr>
              <a:t> </a:t>
            </a:r>
            <a:r>
              <a:rPr lang="en-US" i="1" baseline="30000" dirty="0">
                <a:solidFill>
                  <a:srgbClr val="FF0000"/>
                </a:solidFill>
              </a:rPr>
              <a:t>9</a:t>
            </a:r>
            <a:r>
              <a:rPr lang="en-US" i="1" dirty="0">
                <a:solidFill>
                  <a:srgbClr val="FF0000"/>
                </a:solidFill>
              </a:rPr>
              <a:t>  </a:t>
            </a:r>
          </a:p>
          <a:p>
            <a:pPr marL="0" indent="0">
              <a:buNone/>
            </a:pPr>
            <a:r>
              <a:rPr lang="en-US" dirty="0"/>
              <a:t>F  = </a:t>
            </a:r>
            <a:r>
              <a:rPr lang="en-US" i="1" dirty="0">
                <a:solidFill>
                  <a:srgbClr val="FFC000"/>
                </a:solidFill>
              </a:rPr>
              <a:t>003 560 617.  =  3.56 MHz.</a:t>
            </a:r>
          </a:p>
          <a:p>
            <a:pPr marL="0" indent="0">
              <a:buNone/>
            </a:pPr>
            <a:endParaRPr lang="en-US" i="1" dirty="0">
              <a:solidFill>
                <a:srgbClr val="FFC000"/>
              </a:solidFill>
            </a:endParaRPr>
          </a:p>
          <a:p>
            <a:pPr marL="0" indent="0">
              <a:buNone/>
            </a:pPr>
            <a:r>
              <a:rPr lang="en-US" dirty="0"/>
              <a:t>F  = </a:t>
            </a:r>
            <a:r>
              <a:rPr lang="en-US" i="1" dirty="0">
                <a:solidFill>
                  <a:srgbClr val="FFC000"/>
                </a:solidFill>
              </a:rPr>
              <a:t>1,000 / (2π√(L x C))</a:t>
            </a:r>
          </a:p>
          <a:p>
            <a:pPr marL="0" indent="0">
              <a:buNone/>
            </a:pP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742AD53-9789-45C7-8AD1-84686DA1126B}" type="slidenum">
              <a:rPr lang="en-US" smtClean="0"/>
              <a:t>30</a:t>
            </a:fld>
            <a:endParaRPr lang="en-US" dirty="0"/>
          </a:p>
        </p:txBody>
      </p:sp>
    </p:spTree>
    <p:extLst>
      <p:ext uri="{BB962C8B-B14F-4D97-AF65-F5344CB8AC3E}">
        <p14:creationId xmlns:p14="http://schemas.microsoft.com/office/powerpoint/2010/main" val="40901997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panose="020B0A04020102020204" pitchFamily="34" charset="0"/>
              </a:rPr>
              <a:t>Calculation Resonant Frequency</a:t>
            </a:r>
          </a:p>
        </p:txBody>
      </p:sp>
      <p:sp>
        <p:nvSpPr>
          <p:cNvPr id="3" name="Content Placeholder 2"/>
          <p:cNvSpPr>
            <a:spLocks noGrp="1"/>
          </p:cNvSpPr>
          <p:nvPr>
            <p:ph idx="1"/>
          </p:nvPr>
        </p:nvSpPr>
        <p:spPr/>
        <p:txBody>
          <a:bodyPr>
            <a:normAutofit lnSpcReduction="10000"/>
          </a:bodyPr>
          <a:lstStyle/>
          <a:p>
            <a:pPr marL="0" indent="0">
              <a:buNone/>
            </a:pPr>
            <a:r>
              <a:rPr lang="en-US" dirty="0"/>
              <a:t>Freq  = </a:t>
            </a:r>
            <a:r>
              <a:rPr lang="en-US" i="1" dirty="0">
                <a:solidFill>
                  <a:srgbClr val="FFC000"/>
                </a:solidFill>
              </a:rPr>
              <a:t>1 / (2π√(</a:t>
            </a:r>
            <a:r>
              <a:rPr lang="en-US" i="1" u="sng" dirty="0">
                <a:solidFill>
                  <a:srgbClr val="FFC000"/>
                </a:solidFill>
              </a:rPr>
              <a:t>L x C</a:t>
            </a:r>
            <a:r>
              <a:rPr lang="en-US" i="1" dirty="0">
                <a:solidFill>
                  <a:srgbClr val="FFC000"/>
                </a:solidFill>
              </a:rPr>
              <a:t>))</a:t>
            </a:r>
          </a:p>
          <a:p>
            <a:pPr marL="0" indent="0">
              <a:buNone/>
            </a:pPr>
            <a:endParaRPr lang="en-US" i="1" dirty="0">
              <a:solidFill>
                <a:srgbClr val="FFC000"/>
              </a:solidFill>
            </a:endParaRPr>
          </a:p>
          <a:p>
            <a:pPr marL="457200" indent="-457200">
              <a:buAutoNum type="arabicPlain"/>
            </a:pPr>
            <a:r>
              <a:rPr lang="en-US" i="1" dirty="0">
                <a:solidFill>
                  <a:srgbClr val="FFC000"/>
                </a:solidFill>
              </a:rPr>
              <a:t>Multiply L and C</a:t>
            </a:r>
          </a:p>
          <a:p>
            <a:pPr marL="457200" indent="-457200">
              <a:buAutoNum type="arabicPlain"/>
            </a:pPr>
            <a:r>
              <a:rPr lang="en-US" i="1" dirty="0">
                <a:solidFill>
                  <a:srgbClr val="FFC000"/>
                </a:solidFill>
              </a:rPr>
              <a:t>Take the square root</a:t>
            </a:r>
          </a:p>
          <a:p>
            <a:pPr marL="457200" indent="-457200">
              <a:buAutoNum type="arabicPlain"/>
            </a:pPr>
            <a:r>
              <a:rPr lang="en-US" i="1" dirty="0">
                <a:solidFill>
                  <a:srgbClr val="FFC000"/>
                </a:solidFill>
              </a:rPr>
              <a:t>Multiply by 6.28</a:t>
            </a:r>
          </a:p>
          <a:p>
            <a:pPr marL="457200" indent="-457200">
              <a:buAutoNum type="arabicPlain"/>
            </a:pPr>
            <a:r>
              <a:rPr lang="en-US" i="1" dirty="0">
                <a:solidFill>
                  <a:srgbClr val="FFC000"/>
                </a:solidFill>
              </a:rPr>
              <a:t>Clear memory      ( MC )</a:t>
            </a:r>
          </a:p>
          <a:p>
            <a:pPr marL="457200" indent="-457200">
              <a:buAutoNum type="arabicPlain"/>
            </a:pPr>
            <a:r>
              <a:rPr lang="en-US" i="1" dirty="0">
                <a:solidFill>
                  <a:srgbClr val="FFC000"/>
                </a:solidFill>
              </a:rPr>
              <a:t>Add to memory   ( M+ )</a:t>
            </a:r>
          </a:p>
          <a:p>
            <a:pPr marL="457200" indent="-457200">
              <a:buAutoNum type="arabicPlain"/>
            </a:pPr>
            <a:r>
              <a:rPr lang="en-US" i="1" dirty="0">
                <a:solidFill>
                  <a:srgbClr val="FFC000"/>
                </a:solidFill>
              </a:rPr>
              <a:t>Entry 1  divide</a:t>
            </a:r>
          </a:p>
          <a:p>
            <a:pPr marL="457200" indent="-457200">
              <a:buAutoNum type="arabicPlain"/>
            </a:pPr>
            <a:r>
              <a:rPr lang="en-US" i="1" dirty="0">
                <a:solidFill>
                  <a:srgbClr val="FFC000"/>
                </a:solidFill>
              </a:rPr>
              <a:t>Recall memory     ( RM )</a:t>
            </a:r>
          </a:p>
          <a:p>
            <a:pPr marL="457200" indent="-457200">
              <a:buAutoNum type="arabicPlain"/>
            </a:pPr>
            <a:r>
              <a:rPr lang="en-US" i="1" dirty="0">
                <a:solidFill>
                  <a:srgbClr val="FFC000"/>
                </a:solidFill>
              </a:rPr>
              <a:t>If microhenrys and picofariads </a:t>
            </a:r>
          </a:p>
          <a:p>
            <a:pPr marL="0" indent="0">
              <a:buNone/>
            </a:pPr>
            <a:r>
              <a:rPr lang="en-US" i="1" dirty="0">
                <a:solidFill>
                  <a:srgbClr val="FFC000"/>
                </a:solidFill>
              </a:rPr>
              <a:t>	Multiply by 1,000 to get MHz</a:t>
            </a:r>
          </a:p>
          <a:p>
            <a:pPr marL="0" indent="0">
              <a:buNone/>
            </a:pP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742AD53-9789-45C7-8AD1-84686DA1126B}" type="slidenum">
              <a:rPr lang="en-US" smtClean="0"/>
              <a:t>31</a:t>
            </a:fld>
            <a:endParaRPr lang="en-US" dirty="0"/>
          </a:p>
        </p:txBody>
      </p:sp>
    </p:spTree>
    <p:extLst>
      <p:ext uri="{BB962C8B-B14F-4D97-AF65-F5344CB8AC3E}">
        <p14:creationId xmlns:p14="http://schemas.microsoft.com/office/powerpoint/2010/main" val="10380019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E5A14    What is the resonant frequency of a series RLC circuit if R is 22 ohms, L is 50 microhenrys and C is 40 picofarads?</a:t>
            </a:r>
          </a:p>
        </p:txBody>
      </p:sp>
      <p:sp>
        <p:nvSpPr>
          <p:cNvPr id="3" name="Subtitle 2"/>
          <p:cNvSpPr>
            <a:spLocks noGrp="1"/>
          </p:cNvSpPr>
          <p:nvPr>
            <p:ph type="subTitle" idx="1"/>
          </p:nvPr>
        </p:nvSpPr>
        <p:spPr/>
        <p:txBody>
          <a:bodyPr/>
          <a:lstStyle/>
          <a:p>
            <a:r>
              <a:rPr lang="en-US" i="1" dirty="0"/>
              <a:t>A. 44.72 MHz</a:t>
            </a:r>
            <a:endParaRPr lang="en-US" dirty="0"/>
          </a:p>
          <a:p>
            <a:r>
              <a:rPr lang="en-US" i="1" dirty="0"/>
              <a:t>B. 22.36 MHz</a:t>
            </a:r>
            <a:endParaRPr lang="en-US" dirty="0"/>
          </a:p>
          <a:p>
            <a:r>
              <a:rPr lang="en-US" sz="2800" b="1" i="1" dirty="0">
                <a:solidFill>
                  <a:srgbClr val="FFC000"/>
                </a:solidFill>
              </a:rPr>
              <a:t>C. 3.56 MHz</a:t>
            </a:r>
            <a:endParaRPr lang="en-US" sz="2800" b="1" dirty="0">
              <a:solidFill>
                <a:srgbClr val="FFC000"/>
              </a:solidFill>
            </a:endParaRPr>
          </a:p>
          <a:p>
            <a:r>
              <a:rPr lang="en-US" i="1" dirty="0"/>
              <a:t>D. 1.78 MHz</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Rectangle 5"/>
          <p:cNvSpPr/>
          <p:nvPr/>
        </p:nvSpPr>
        <p:spPr>
          <a:xfrm>
            <a:off x="0" y="4495800"/>
            <a:ext cx="9067800" cy="1554272"/>
          </a:xfrm>
          <a:prstGeom prst="rect">
            <a:avLst/>
          </a:prstGeom>
        </p:spPr>
        <p:txBody>
          <a:bodyPr wrap="square">
            <a:spAutoFit/>
          </a:bodyPr>
          <a:lstStyle/>
          <a:p>
            <a:pPr algn="ctr"/>
            <a:r>
              <a:rPr lang="en-US" sz="2400" i="1" dirty="0">
                <a:solidFill>
                  <a:srgbClr val="FFC000"/>
                </a:solidFill>
              </a:rPr>
              <a:t>For frequency in MHz, Inductance in micro-henrys and capacitance in picofarads: F(resonance) =1,000 / (2π√(L x C))</a:t>
            </a:r>
          </a:p>
          <a:p>
            <a:endParaRPr lang="en-US" sz="2400" i="1" dirty="0">
              <a:solidFill>
                <a:srgbClr val="FFC000"/>
              </a:solidFill>
            </a:endParaRPr>
          </a:p>
          <a:p>
            <a:r>
              <a:rPr lang="en-US" sz="2300" i="1" dirty="0">
                <a:solidFill>
                  <a:srgbClr val="FFC000"/>
                </a:solidFill>
              </a:rPr>
              <a:t>F(resonance)=1,000 / (2π√(L x C)) = 1,000 / (6.28√(50 x 40)) = 3.56 MHz</a:t>
            </a:r>
            <a:endParaRPr lang="en-US" sz="2300" dirty="0">
              <a:solidFill>
                <a:srgbClr val="FFC000"/>
              </a:solidFill>
            </a:endParaRPr>
          </a:p>
        </p:txBody>
      </p:sp>
    </p:spTree>
    <p:extLst>
      <p:ext uri="{BB962C8B-B14F-4D97-AF65-F5344CB8AC3E}">
        <p14:creationId xmlns:p14="http://schemas.microsoft.com/office/powerpoint/2010/main" val="42634070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E5A15     Which of the following can increase Q for inductors and capacitors?</a:t>
            </a:r>
          </a:p>
        </p:txBody>
      </p:sp>
      <p:sp>
        <p:nvSpPr>
          <p:cNvPr id="3" name="Subtitle 2"/>
          <p:cNvSpPr>
            <a:spLocks noGrp="1"/>
          </p:cNvSpPr>
          <p:nvPr>
            <p:ph type="subTitle" idx="1"/>
          </p:nvPr>
        </p:nvSpPr>
        <p:spPr/>
        <p:txBody>
          <a:bodyPr/>
          <a:lstStyle/>
          <a:p>
            <a:r>
              <a:rPr lang="en-US" i="1" dirty="0"/>
              <a:t>A. Lower losses</a:t>
            </a:r>
          </a:p>
          <a:p>
            <a:r>
              <a:rPr lang="en-US" i="1" dirty="0"/>
              <a:t>B. Lower reactance</a:t>
            </a:r>
          </a:p>
          <a:p>
            <a:r>
              <a:rPr lang="en-US" i="1" dirty="0"/>
              <a:t>C. Lower self-resonant frequency</a:t>
            </a:r>
          </a:p>
          <a:p>
            <a:r>
              <a:rPr lang="en-US" i="1" dirty="0"/>
              <a:t>D. Higher self-resonant frequency</a:t>
            </a:r>
          </a:p>
        </p:txBody>
      </p:sp>
      <p:sp>
        <p:nvSpPr>
          <p:cNvPr id="4" name="Slide Number Placeholder 3"/>
          <p:cNvSpPr>
            <a:spLocks noGrp="1"/>
          </p:cNvSpPr>
          <p:nvPr>
            <p:ph type="sldNum" sz="quarter" idx="12"/>
          </p:nvPr>
        </p:nvSpPr>
        <p:spPr/>
        <p:txBody>
          <a:bodyPr/>
          <a:lstStyle/>
          <a:p>
            <a:fld id="{5A2483EB-AB9C-40AC-9AA1-C2AD9590A9DB}" type="slidenum">
              <a:rPr lang="en-US" smtClean="0"/>
              <a:t>33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2098606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E5A15     Which of the following can increase Q for inductors and capacitors?</a:t>
            </a:r>
          </a:p>
        </p:txBody>
      </p:sp>
      <p:sp>
        <p:nvSpPr>
          <p:cNvPr id="3" name="Subtitle 2"/>
          <p:cNvSpPr>
            <a:spLocks noGrp="1"/>
          </p:cNvSpPr>
          <p:nvPr>
            <p:ph type="subTitle" idx="1"/>
          </p:nvPr>
        </p:nvSpPr>
        <p:spPr/>
        <p:txBody>
          <a:bodyPr/>
          <a:lstStyle/>
          <a:p>
            <a:r>
              <a:rPr lang="en-US" sz="3200" b="1" i="1" dirty="0">
                <a:solidFill>
                  <a:srgbClr val="FFC000"/>
                </a:solidFill>
              </a:rPr>
              <a:t>A. Lower losses</a:t>
            </a:r>
          </a:p>
          <a:p>
            <a:r>
              <a:rPr lang="en-US" i="1" dirty="0"/>
              <a:t>B. Lower reactance</a:t>
            </a:r>
          </a:p>
          <a:p>
            <a:r>
              <a:rPr lang="en-US" i="1" dirty="0"/>
              <a:t>C. Lower self-resonant frequency</a:t>
            </a:r>
          </a:p>
          <a:p>
            <a:r>
              <a:rPr lang="en-US" i="1" dirty="0"/>
              <a:t>D. Higher self-resonant frequency</a:t>
            </a:r>
          </a:p>
        </p:txBody>
      </p:sp>
      <p:sp>
        <p:nvSpPr>
          <p:cNvPr id="4" name="Slide Number Placeholder 3"/>
          <p:cNvSpPr>
            <a:spLocks noGrp="1"/>
          </p:cNvSpPr>
          <p:nvPr>
            <p:ph type="sldNum" sz="quarter" idx="12"/>
          </p:nvPr>
        </p:nvSpPr>
        <p:spPr/>
        <p:txBody>
          <a:bodyPr/>
          <a:lstStyle/>
          <a:p>
            <a:fld id="{5A2483EB-AB9C-40AC-9AA1-C2AD9590A9DB}" type="slidenum">
              <a:rPr lang="en-US" smtClean="0"/>
              <a:t>34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7511796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E5A16    What is the resonant frequency of a parallel RLC circuit if R is 33 ohms, L is 50 microhenrys and C is 10 picofarads?</a:t>
            </a:r>
          </a:p>
        </p:txBody>
      </p:sp>
      <p:sp>
        <p:nvSpPr>
          <p:cNvPr id="3" name="Subtitle 2"/>
          <p:cNvSpPr>
            <a:spLocks noGrp="1"/>
          </p:cNvSpPr>
          <p:nvPr>
            <p:ph type="subTitle" idx="1"/>
          </p:nvPr>
        </p:nvSpPr>
        <p:spPr/>
        <p:txBody>
          <a:bodyPr/>
          <a:lstStyle/>
          <a:p>
            <a:r>
              <a:rPr lang="en-US" i="1" dirty="0"/>
              <a:t>A. 23.5 MHz</a:t>
            </a:r>
            <a:endParaRPr lang="en-US" dirty="0"/>
          </a:p>
          <a:p>
            <a:r>
              <a:rPr lang="en-US" i="1" dirty="0"/>
              <a:t>B. 23.5 kHz</a:t>
            </a:r>
            <a:endParaRPr lang="en-US" dirty="0"/>
          </a:p>
          <a:p>
            <a:r>
              <a:rPr lang="en-US" i="1" dirty="0"/>
              <a:t>C. 7.12 kHz</a:t>
            </a:r>
            <a:endParaRPr lang="en-US" dirty="0"/>
          </a:p>
          <a:p>
            <a:r>
              <a:rPr lang="en-US" i="1" dirty="0"/>
              <a:t>D. 7.12 MHz</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2007048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E5A16    What is the resonant frequency of a parallel RLC circuit if R is 33 ohms, L is 50 microhenrys and C is 10 picofarads?</a:t>
            </a:r>
          </a:p>
        </p:txBody>
      </p:sp>
      <p:sp>
        <p:nvSpPr>
          <p:cNvPr id="3" name="Subtitle 2"/>
          <p:cNvSpPr>
            <a:spLocks noGrp="1"/>
          </p:cNvSpPr>
          <p:nvPr>
            <p:ph type="subTitle" idx="1"/>
          </p:nvPr>
        </p:nvSpPr>
        <p:spPr>
          <a:xfrm>
            <a:off x="1219200" y="2209800"/>
            <a:ext cx="6400800" cy="4419600"/>
          </a:xfrm>
        </p:spPr>
        <p:txBody>
          <a:bodyPr>
            <a:normAutofit fontScale="92500" lnSpcReduction="10000"/>
          </a:bodyPr>
          <a:lstStyle/>
          <a:p>
            <a:r>
              <a:rPr lang="en-US" dirty="0"/>
              <a:t>F  = </a:t>
            </a:r>
            <a:r>
              <a:rPr lang="en-US" i="1" dirty="0">
                <a:solidFill>
                  <a:srgbClr val="FFC000"/>
                </a:solidFill>
              </a:rPr>
              <a:t>1 / (2π√(L x C))</a:t>
            </a:r>
          </a:p>
          <a:p>
            <a:r>
              <a:rPr lang="en-US" dirty="0"/>
              <a:t>F  = </a:t>
            </a:r>
            <a:r>
              <a:rPr lang="en-US" i="1" dirty="0">
                <a:solidFill>
                  <a:srgbClr val="FFC000"/>
                </a:solidFill>
              </a:rPr>
              <a:t>1 / ( 2π√</a:t>
            </a:r>
            <a:r>
              <a:rPr lang="en-US" i="1" u="sng" dirty="0">
                <a:solidFill>
                  <a:srgbClr val="FFC000"/>
                </a:solidFill>
              </a:rPr>
              <a:t>( (50 x 10)  x  (</a:t>
            </a:r>
            <a:r>
              <a:rPr lang="en-US" i="1" u="sng" dirty="0">
                <a:solidFill>
                  <a:srgbClr val="FF0000"/>
                </a:solidFill>
              </a:rPr>
              <a:t>10</a:t>
            </a:r>
            <a:r>
              <a:rPr lang="en-US" i="1" u="sng" baseline="30000" dirty="0">
                <a:solidFill>
                  <a:srgbClr val="FF0000"/>
                </a:solidFill>
              </a:rPr>
              <a:t>-6</a:t>
            </a:r>
            <a:r>
              <a:rPr lang="en-US" i="1" u="sng" dirty="0">
                <a:solidFill>
                  <a:srgbClr val="FF0000"/>
                </a:solidFill>
              </a:rPr>
              <a:t>  x 10</a:t>
            </a:r>
            <a:r>
              <a:rPr lang="en-US" i="1" u="sng" baseline="30000" dirty="0">
                <a:solidFill>
                  <a:srgbClr val="FF0000"/>
                </a:solidFill>
              </a:rPr>
              <a:t>-12</a:t>
            </a:r>
            <a:r>
              <a:rPr lang="en-US" i="1" u="sng" dirty="0">
                <a:solidFill>
                  <a:srgbClr val="FFC000"/>
                </a:solidFill>
              </a:rPr>
              <a:t> )</a:t>
            </a:r>
            <a:r>
              <a:rPr lang="en-US" i="1" dirty="0">
                <a:solidFill>
                  <a:srgbClr val="FFC000"/>
                </a:solidFill>
              </a:rPr>
              <a:t> )</a:t>
            </a:r>
          </a:p>
          <a:p>
            <a:r>
              <a:rPr lang="en-US" dirty="0"/>
              <a:t>F  = </a:t>
            </a:r>
            <a:r>
              <a:rPr lang="en-US" i="1" dirty="0">
                <a:solidFill>
                  <a:srgbClr val="FFC000"/>
                </a:solidFill>
              </a:rPr>
              <a:t>1 / (2π√</a:t>
            </a:r>
            <a:r>
              <a:rPr lang="en-US" i="1" u="sng" dirty="0">
                <a:solidFill>
                  <a:srgbClr val="FFC000"/>
                </a:solidFill>
              </a:rPr>
              <a:t>( 500) </a:t>
            </a:r>
            <a:r>
              <a:rPr lang="en-US" i="1" dirty="0">
                <a:solidFill>
                  <a:srgbClr val="FFC000"/>
                </a:solidFill>
              </a:rPr>
              <a:t>)     x   </a:t>
            </a:r>
            <a:r>
              <a:rPr lang="en-US" i="1" dirty="0">
                <a:solidFill>
                  <a:srgbClr val="FF0000"/>
                </a:solidFill>
              </a:rPr>
              <a:t>1 / √(</a:t>
            </a:r>
            <a:r>
              <a:rPr lang="en-US" i="1" u="sng" dirty="0">
                <a:solidFill>
                  <a:srgbClr val="FF0000"/>
                </a:solidFill>
              </a:rPr>
              <a:t>10</a:t>
            </a:r>
            <a:r>
              <a:rPr lang="en-US" i="1" u="sng" baseline="30000" dirty="0">
                <a:solidFill>
                  <a:srgbClr val="FF0000"/>
                </a:solidFill>
              </a:rPr>
              <a:t>-18</a:t>
            </a:r>
            <a:r>
              <a:rPr lang="en-US" i="1" u="sng" dirty="0">
                <a:solidFill>
                  <a:srgbClr val="FF0000"/>
                </a:solidFill>
              </a:rPr>
              <a:t> )</a:t>
            </a:r>
          </a:p>
          <a:p>
            <a:endParaRPr lang="en-US" dirty="0"/>
          </a:p>
          <a:p>
            <a:r>
              <a:rPr lang="en-US" dirty="0"/>
              <a:t>F  = </a:t>
            </a:r>
            <a:r>
              <a:rPr lang="en-US" i="1" dirty="0">
                <a:solidFill>
                  <a:srgbClr val="FFC000"/>
                </a:solidFill>
              </a:rPr>
              <a:t>1 / (6.28 x 22.360)  x   </a:t>
            </a:r>
            <a:r>
              <a:rPr lang="en-US" i="1" dirty="0">
                <a:solidFill>
                  <a:srgbClr val="FF0000"/>
                </a:solidFill>
              </a:rPr>
              <a:t>1 / (10</a:t>
            </a:r>
            <a:r>
              <a:rPr lang="en-US" i="1" baseline="30000" dirty="0">
                <a:solidFill>
                  <a:srgbClr val="FF0000"/>
                </a:solidFill>
              </a:rPr>
              <a:t>-9</a:t>
            </a:r>
            <a:r>
              <a:rPr lang="en-US" i="1" dirty="0">
                <a:solidFill>
                  <a:srgbClr val="FF0000"/>
                </a:solidFill>
              </a:rPr>
              <a:t>  )</a:t>
            </a:r>
          </a:p>
          <a:p>
            <a:endParaRPr lang="en-US" dirty="0"/>
          </a:p>
          <a:p>
            <a:r>
              <a:rPr lang="en-US" dirty="0"/>
              <a:t>F  = </a:t>
            </a:r>
            <a:r>
              <a:rPr lang="en-US" i="1" dirty="0">
                <a:solidFill>
                  <a:srgbClr val="FFC000"/>
                </a:solidFill>
              </a:rPr>
              <a:t>1 / (140.425)        x   </a:t>
            </a:r>
            <a:r>
              <a:rPr lang="en-US" i="1" dirty="0">
                <a:solidFill>
                  <a:srgbClr val="FF0000"/>
                </a:solidFill>
              </a:rPr>
              <a:t>1 / (10</a:t>
            </a:r>
            <a:r>
              <a:rPr lang="en-US" i="1" baseline="30000" dirty="0">
                <a:solidFill>
                  <a:srgbClr val="FF0000"/>
                </a:solidFill>
              </a:rPr>
              <a:t>-9</a:t>
            </a:r>
            <a:r>
              <a:rPr lang="en-US" i="1" dirty="0">
                <a:solidFill>
                  <a:srgbClr val="FF0000"/>
                </a:solidFill>
              </a:rPr>
              <a:t>  )</a:t>
            </a:r>
          </a:p>
          <a:p>
            <a:r>
              <a:rPr lang="en-US" dirty="0"/>
              <a:t>F  = </a:t>
            </a:r>
            <a:r>
              <a:rPr lang="en-US" i="1" dirty="0">
                <a:solidFill>
                  <a:srgbClr val="FFC000"/>
                </a:solidFill>
              </a:rPr>
              <a:t>0. 007 121 235   x     </a:t>
            </a:r>
            <a:r>
              <a:rPr lang="en-US" i="1" dirty="0">
                <a:solidFill>
                  <a:srgbClr val="FF0000"/>
                </a:solidFill>
              </a:rPr>
              <a:t>10</a:t>
            </a:r>
            <a:r>
              <a:rPr lang="en-US" i="1" baseline="30000" dirty="0">
                <a:solidFill>
                  <a:srgbClr val="FF0000"/>
                </a:solidFill>
              </a:rPr>
              <a:t> </a:t>
            </a:r>
            <a:r>
              <a:rPr lang="en-US" i="1" dirty="0">
                <a:solidFill>
                  <a:srgbClr val="FF0000"/>
                </a:solidFill>
              </a:rPr>
              <a:t> </a:t>
            </a:r>
            <a:r>
              <a:rPr lang="en-US" i="1" baseline="30000" dirty="0">
                <a:solidFill>
                  <a:srgbClr val="FF0000"/>
                </a:solidFill>
              </a:rPr>
              <a:t>9</a:t>
            </a:r>
            <a:r>
              <a:rPr lang="en-US" i="1" dirty="0">
                <a:solidFill>
                  <a:srgbClr val="FF0000"/>
                </a:solidFill>
              </a:rPr>
              <a:t>  </a:t>
            </a:r>
          </a:p>
          <a:p>
            <a:r>
              <a:rPr lang="en-US" dirty="0"/>
              <a:t>F  = </a:t>
            </a:r>
            <a:r>
              <a:rPr lang="en-US" i="1" dirty="0">
                <a:solidFill>
                  <a:srgbClr val="FFC000"/>
                </a:solidFill>
              </a:rPr>
              <a:t>007 121 235.  =  7.12 MHz.</a:t>
            </a:r>
          </a:p>
          <a:p>
            <a:endParaRPr lang="en-US" i="1" dirty="0">
              <a:solidFill>
                <a:srgbClr val="FFC000"/>
              </a:solidFill>
            </a:endParaRPr>
          </a:p>
          <a:p>
            <a:r>
              <a:rPr lang="en-US" dirty="0"/>
              <a:t>F  = </a:t>
            </a:r>
            <a:r>
              <a:rPr lang="en-US" i="1" dirty="0">
                <a:solidFill>
                  <a:srgbClr val="FFC000"/>
                </a:solidFill>
              </a:rPr>
              <a:t>1,000 / (2π√(L x C))</a:t>
            </a:r>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36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996383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E5A16    What is the resonant frequency of a parallel RLC circuit if R is 33 ohms, L is 50 microhenrys and C is 10 picofarads?</a:t>
            </a:r>
          </a:p>
        </p:txBody>
      </p:sp>
      <p:sp>
        <p:nvSpPr>
          <p:cNvPr id="3" name="Subtitle 2"/>
          <p:cNvSpPr>
            <a:spLocks noGrp="1"/>
          </p:cNvSpPr>
          <p:nvPr>
            <p:ph type="subTitle" idx="1"/>
          </p:nvPr>
        </p:nvSpPr>
        <p:spPr/>
        <p:txBody>
          <a:bodyPr/>
          <a:lstStyle/>
          <a:p>
            <a:r>
              <a:rPr lang="en-US" i="1" dirty="0"/>
              <a:t>A. 23.5 MHz</a:t>
            </a:r>
            <a:endParaRPr lang="en-US" dirty="0"/>
          </a:p>
          <a:p>
            <a:r>
              <a:rPr lang="en-US" i="1" dirty="0"/>
              <a:t>B. 23.5 kHz</a:t>
            </a:r>
            <a:endParaRPr lang="en-US" dirty="0"/>
          </a:p>
          <a:p>
            <a:r>
              <a:rPr lang="en-US" i="1" dirty="0"/>
              <a:t>C. 7.12 kHz</a:t>
            </a:r>
            <a:endParaRPr lang="en-US" dirty="0"/>
          </a:p>
          <a:p>
            <a:r>
              <a:rPr lang="en-US" sz="2800" b="1" i="1" dirty="0">
                <a:solidFill>
                  <a:srgbClr val="FFC000"/>
                </a:solidFill>
              </a:rPr>
              <a:t>D. 7.12 MHz</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37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Rectangle 5"/>
          <p:cNvSpPr/>
          <p:nvPr/>
        </p:nvSpPr>
        <p:spPr>
          <a:xfrm>
            <a:off x="0" y="5105400"/>
            <a:ext cx="9144000" cy="461665"/>
          </a:xfrm>
          <a:prstGeom prst="rect">
            <a:avLst/>
          </a:prstGeom>
        </p:spPr>
        <p:txBody>
          <a:bodyPr wrap="square">
            <a:spAutoFit/>
          </a:bodyPr>
          <a:lstStyle/>
          <a:p>
            <a:r>
              <a:rPr lang="en-US" sz="2400" i="1" dirty="0">
                <a:solidFill>
                  <a:srgbClr val="FFC000"/>
                </a:solidFill>
              </a:rPr>
              <a:t>F(resonance)=1,000 / (2π√(L x C)) = 1 / (6.28√(50 x 10)) = 7.121 MHz</a:t>
            </a:r>
          </a:p>
        </p:txBody>
      </p:sp>
    </p:spTree>
    <p:extLst>
      <p:ext uri="{BB962C8B-B14F-4D97-AF65-F5344CB8AC3E}">
        <p14:creationId xmlns:p14="http://schemas.microsoft.com/office/powerpoint/2010/main" val="8759685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E5A17     What is the result of increasing the Q of an impedance-matching circuit?</a:t>
            </a:r>
          </a:p>
        </p:txBody>
      </p:sp>
      <p:sp>
        <p:nvSpPr>
          <p:cNvPr id="3" name="Subtitle 2"/>
          <p:cNvSpPr>
            <a:spLocks noGrp="1"/>
          </p:cNvSpPr>
          <p:nvPr>
            <p:ph type="subTitle" idx="1"/>
          </p:nvPr>
        </p:nvSpPr>
        <p:spPr/>
        <p:txBody>
          <a:bodyPr/>
          <a:lstStyle/>
          <a:p>
            <a:r>
              <a:rPr lang="en-US" i="1" dirty="0"/>
              <a:t>A. Matching bandwidth is decreased</a:t>
            </a:r>
          </a:p>
          <a:p>
            <a:r>
              <a:rPr lang="en-US" i="1" dirty="0"/>
              <a:t>B. Matching bandwidth is increased</a:t>
            </a:r>
          </a:p>
          <a:p>
            <a:r>
              <a:rPr lang="en-US" i="1" dirty="0"/>
              <a:t>C. Matching range is increased</a:t>
            </a:r>
          </a:p>
          <a:p>
            <a:r>
              <a:rPr lang="en-US" i="1" dirty="0"/>
              <a:t>D. It has no effect on impedance matching</a:t>
            </a:r>
          </a:p>
          <a:p>
            <a:endParaRPr lang="en-US" i="1" dirty="0"/>
          </a:p>
        </p:txBody>
      </p:sp>
      <p:sp>
        <p:nvSpPr>
          <p:cNvPr id="4" name="Slide Number Placeholder 3"/>
          <p:cNvSpPr>
            <a:spLocks noGrp="1"/>
          </p:cNvSpPr>
          <p:nvPr>
            <p:ph type="sldNum" sz="quarter" idx="12"/>
          </p:nvPr>
        </p:nvSpPr>
        <p:spPr/>
        <p:txBody>
          <a:bodyPr/>
          <a:lstStyle/>
          <a:p>
            <a:fld id="{5A2483EB-AB9C-40AC-9AA1-C2AD9590A9DB}" type="slidenum">
              <a:rPr lang="en-US" smtClean="0"/>
              <a:t>38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9047652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E5A17     What is the result of increasing the Q of an impedance-matching circuit?</a:t>
            </a:r>
          </a:p>
        </p:txBody>
      </p:sp>
      <p:sp>
        <p:nvSpPr>
          <p:cNvPr id="3" name="Subtitle 2"/>
          <p:cNvSpPr>
            <a:spLocks noGrp="1"/>
          </p:cNvSpPr>
          <p:nvPr>
            <p:ph type="subTitle" idx="1"/>
          </p:nvPr>
        </p:nvSpPr>
        <p:spPr/>
        <p:txBody>
          <a:bodyPr/>
          <a:lstStyle/>
          <a:p>
            <a:r>
              <a:rPr lang="en-US" sz="3200" b="1" i="1" dirty="0">
                <a:solidFill>
                  <a:srgbClr val="FFC000"/>
                </a:solidFill>
              </a:rPr>
              <a:t>A. Matching bandwidth is decreased</a:t>
            </a:r>
          </a:p>
          <a:p>
            <a:r>
              <a:rPr lang="en-US" i="1" dirty="0"/>
              <a:t>B. Matching bandwidth is increased</a:t>
            </a:r>
          </a:p>
          <a:p>
            <a:r>
              <a:rPr lang="en-US" i="1" dirty="0"/>
              <a:t>C. Matching range is increased</a:t>
            </a:r>
          </a:p>
          <a:p>
            <a:r>
              <a:rPr lang="en-US" i="1" dirty="0"/>
              <a:t>D. It has no effect on impedance matching</a:t>
            </a:r>
          </a:p>
          <a:p>
            <a:endParaRPr lang="en-US" i="1" dirty="0"/>
          </a:p>
        </p:txBody>
      </p:sp>
      <p:sp>
        <p:nvSpPr>
          <p:cNvPr id="4" name="Slide Number Placeholder 3"/>
          <p:cNvSpPr>
            <a:spLocks noGrp="1"/>
          </p:cNvSpPr>
          <p:nvPr>
            <p:ph type="sldNum" sz="quarter" idx="12"/>
          </p:nvPr>
        </p:nvSpPr>
        <p:spPr/>
        <p:txBody>
          <a:bodyPr/>
          <a:lstStyle/>
          <a:p>
            <a:fld id="{5A2483EB-AB9C-40AC-9AA1-C2AD9590A9DB}" type="slidenum">
              <a:rPr lang="en-US" smtClean="0"/>
              <a:t>39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615774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E5A01    What can cause the voltage across reactances in series to be larger than the voltage applied to them?</a:t>
            </a:r>
          </a:p>
        </p:txBody>
      </p:sp>
      <p:sp>
        <p:nvSpPr>
          <p:cNvPr id="3" name="Subtitle 2"/>
          <p:cNvSpPr>
            <a:spLocks noGrp="1"/>
          </p:cNvSpPr>
          <p:nvPr>
            <p:ph type="subTitle" idx="1"/>
          </p:nvPr>
        </p:nvSpPr>
        <p:spPr/>
        <p:txBody>
          <a:bodyPr/>
          <a:lstStyle/>
          <a:p>
            <a:r>
              <a:rPr lang="en-US" sz="2800" b="1" i="1" dirty="0">
                <a:solidFill>
                  <a:srgbClr val="FFC000"/>
                </a:solidFill>
              </a:rPr>
              <a:t>A. Resonance</a:t>
            </a:r>
            <a:endParaRPr lang="en-US" sz="2800" b="1" dirty="0">
              <a:solidFill>
                <a:srgbClr val="FFC000"/>
              </a:solidFill>
            </a:endParaRPr>
          </a:p>
          <a:p>
            <a:r>
              <a:rPr lang="en-US" i="1" dirty="0"/>
              <a:t>B. Capacitance</a:t>
            </a:r>
            <a:endParaRPr lang="en-US" dirty="0"/>
          </a:p>
          <a:p>
            <a:r>
              <a:rPr lang="en-US" i="1" dirty="0"/>
              <a:t>C. Conductance</a:t>
            </a:r>
            <a:endParaRPr lang="en-US" dirty="0"/>
          </a:p>
          <a:p>
            <a:r>
              <a:rPr lang="en-US" i="1" dirty="0"/>
              <a:t>D. Resistance</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Rectangle 5"/>
          <p:cNvSpPr/>
          <p:nvPr/>
        </p:nvSpPr>
        <p:spPr>
          <a:xfrm>
            <a:off x="381000" y="4666565"/>
            <a:ext cx="8305800" cy="1200329"/>
          </a:xfrm>
          <a:prstGeom prst="rect">
            <a:avLst/>
          </a:prstGeom>
        </p:spPr>
        <p:txBody>
          <a:bodyPr wrap="square">
            <a:spAutoFit/>
          </a:bodyPr>
          <a:lstStyle/>
          <a:p>
            <a:r>
              <a:rPr lang="en-US" sz="2400" b="1" i="1" dirty="0">
                <a:solidFill>
                  <a:srgbClr val="FFC000"/>
                </a:solidFill>
              </a:rPr>
              <a:t>Resonance is when the inductive reactance and capacitive reactance are equal. In this condition the current flowing in the circuit is limited only by the circuit resistance.</a:t>
            </a:r>
            <a:endParaRPr lang="en-US" sz="2400" dirty="0">
              <a:solidFill>
                <a:srgbClr val="FFC000"/>
              </a:solidFill>
            </a:endParaRPr>
          </a:p>
        </p:txBody>
      </p:sp>
    </p:spTree>
    <p:extLst>
      <p:ext uri="{BB962C8B-B14F-4D97-AF65-F5344CB8AC3E}">
        <p14:creationId xmlns:p14="http://schemas.microsoft.com/office/powerpoint/2010/main" val="10545071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E5B Time constants and phase relationships</a:t>
            </a:r>
          </a:p>
        </p:txBody>
      </p:sp>
      <p:sp>
        <p:nvSpPr>
          <p:cNvPr id="3" name="Subtitle 2"/>
          <p:cNvSpPr>
            <a:spLocks noGrp="1"/>
          </p:cNvSpPr>
          <p:nvPr>
            <p:ph type="subTitle" idx="1"/>
          </p:nvPr>
        </p:nvSpPr>
        <p:spPr/>
        <p:txBody>
          <a:bodyPr/>
          <a:lstStyle/>
          <a:p>
            <a:pPr algn="ctr"/>
            <a:r>
              <a:rPr lang="en-US" dirty="0"/>
              <a:t>RLC time constants; definition; time constants in RL and RC circuits; phase angle between voltage and current; phase angles of series RLC; phase angle of inductance vs </a:t>
            </a:r>
            <a:r>
              <a:rPr lang="en-US" dirty="0" err="1"/>
              <a:t>susceptance</a:t>
            </a:r>
            <a:r>
              <a:rPr lang="en-US" dirty="0"/>
              <a:t>; admittance and </a:t>
            </a:r>
            <a:r>
              <a:rPr lang="en-US" dirty="0" err="1"/>
              <a:t>susceptance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40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6029560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
            <a:ext cx="7772400" cy="990600"/>
          </a:xfrm>
        </p:spPr>
        <p:txBody>
          <a:bodyPr/>
          <a:lstStyle/>
          <a:p>
            <a:r>
              <a:rPr lang="en-US" b="1" i="1" dirty="0"/>
              <a:t>Time Constants Tutorial</a:t>
            </a:r>
            <a:endParaRPr lang="en-US" dirty="0"/>
          </a:p>
        </p:txBody>
      </p:sp>
      <p:sp>
        <p:nvSpPr>
          <p:cNvPr id="3" name="Subtitle 2"/>
          <p:cNvSpPr>
            <a:spLocks noGrp="1"/>
          </p:cNvSpPr>
          <p:nvPr>
            <p:ph type="subTitle" idx="1"/>
          </p:nvPr>
        </p:nvSpPr>
        <p:spPr>
          <a:xfrm>
            <a:off x="304800" y="1066800"/>
            <a:ext cx="8610600" cy="1905000"/>
          </a:xfrm>
        </p:spPr>
        <p:txBody>
          <a:bodyPr>
            <a:noAutofit/>
          </a:bodyPr>
          <a:lstStyle/>
          <a:p>
            <a:r>
              <a:rPr lang="en-US" sz="1200" b="1" i="1" dirty="0"/>
              <a:t>When a voltage is applied to a capacitor through a resistance (all circuits have resistance) it takes time for the voltage across the capacitor to reach the applied voltage. At the instant the voltage is applied the current in the circuit is at a maximum limited only by the circuit resistance. As time passes the voltage across the capacitor rises and the current decreases until the capacitor charge reaches the applied voltage at which point the current goes to zero.</a:t>
            </a:r>
            <a:endParaRPr lang="en-US" sz="1200" dirty="0"/>
          </a:p>
        </p:txBody>
      </p:sp>
      <p:sp>
        <p:nvSpPr>
          <p:cNvPr id="4" name="Slide Number Placeholder 3"/>
          <p:cNvSpPr>
            <a:spLocks noGrp="1"/>
          </p:cNvSpPr>
          <p:nvPr>
            <p:ph type="sldNum" sz="quarter" idx="12"/>
          </p:nvPr>
        </p:nvSpPr>
        <p:spPr/>
        <p:txBody>
          <a:bodyPr/>
          <a:lstStyle/>
          <a:p>
            <a:fld id="{5A2483EB-AB9C-40AC-9AA1-C2AD9590A9DB}" type="slidenum">
              <a:rPr lang="en-US" smtClean="0"/>
              <a:t>41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186457"/>
            <a:ext cx="3052885"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2186457"/>
            <a:ext cx="2728913" cy="2404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304800" y="4724400"/>
            <a:ext cx="8686800" cy="1568122"/>
          </a:xfrm>
          <a:prstGeom prst="rect">
            <a:avLst/>
          </a:prstGeom>
        </p:spPr>
        <p:txBody>
          <a:bodyPr wrap="square">
            <a:spAutoFit/>
          </a:bodyPr>
          <a:lstStyle/>
          <a:p>
            <a:pPr>
              <a:lnSpc>
                <a:spcPct val="80000"/>
              </a:lnSpc>
              <a:spcBef>
                <a:spcPct val="20000"/>
              </a:spcBef>
            </a:pPr>
            <a:r>
              <a:rPr lang="en-US" sz="1400" b="1" i="1" dirty="0">
                <a:solidFill>
                  <a:schemeClr val="bg1">
                    <a:lumMod val="95000"/>
                    <a:lumOff val="5000"/>
                  </a:schemeClr>
                </a:solidFill>
                <a:latin typeface="Lucida Sans Unicode" panose="020B0602030504020204" pitchFamily="34" charset="0"/>
                <a:cs typeface="Lucida Sans Unicode" panose="020B0602030504020204" pitchFamily="34" charset="0"/>
              </a:rPr>
              <a:t>The voltage across the capacitor will rise to 63.2 % of the applied voltage in one time constant. The time constant in seconds is calculated by multiplying the resistance in megohms by the capacitance in microfarads. TC= R(ohms) x C(farads) or in terms of more common values --TC= R (megohms) x C(microfarads)</a:t>
            </a:r>
          </a:p>
          <a:p>
            <a:pPr>
              <a:lnSpc>
                <a:spcPct val="80000"/>
              </a:lnSpc>
              <a:spcBef>
                <a:spcPct val="20000"/>
              </a:spcBef>
            </a:pPr>
            <a:r>
              <a:rPr lang="en-US" sz="1400" b="1" i="1" dirty="0">
                <a:solidFill>
                  <a:schemeClr val="bg1">
                    <a:lumMod val="95000"/>
                    <a:lumOff val="5000"/>
                  </a:schemeClr>
                </a:solidFill>
                <a:latin typeface="Lucida Sans Unicode" panose="020B0602030504020204" pitchFamily="34" charset="0"/>
                <a:cs typeface="Lucida Sans Unicode" panose="020B0602030504020204" pitchFamily="34" charset="0"/>
              </a:rPr>
              <a:t>For example, 100 volts applied to 1μF capacitor with a series one megohm resistor will charge to 63.2 volts in one second.</a:t>
            </a:r>
          </a:p>
          <a:p>
            <a:pPr>
              <a:lnSpc>
                <a:spcPct val="80000"/>
              </a:lnSpc>
              <a:spcBef>
                <a:spcPct val="20000"/>
              </a:spcBef>
            </a:pPr>
            <a:r>
              <a:rPr lang="en-US" sz="1400" b="1" i="1" dirty="0">
                <a:solidFill>
                  <a:schemeClr val="bg1">
                    <a:lumMod val="95000"/>
                    <a:lumOff val="5000"/>
                  </a:schemeClr>
                </a:solidFill>
                <a:latin typeface="Lucida Sans Unicode" panose="020B0602030504020204" pitchFamily="34" charset="0"/>
                <a:cs typeface="Lucida Sans Unicode" panose="020B0602030504020204" pitchFamily="34" charset="0"/>
              </a:rPr>
              <a:t>Remember that TC= R (megohms) x C(microfarads) or TC= 1x1 or 1 second and the charge after 1 time constant will be 63.2% of the applied 100 volts, or 63.2 volts</a:t>
            </a:r>
          </a:p>
        </p:txBody>
      </p:sp>
    </p:spTree>
    <p:extLst>
      <p:ext uri="{BB962C8B-B14F-4D97-AF65-F5344CB8AC3E}">
        <p14:creationId xmlns:p14="http://schemas.microsoft.com/office/powerpoint/2010/main" val="18958315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E5B01    What is the term for the time required for the capacitor in an RC circuit to be charged to 63.2% of the applied voltage?</a:t>
            </a:r>
          </a:p>
        </p:txBody>
      </p:sp>
      <p:sp>
        <p:nvSpPr>
          <p:cNvPr id="3" name="Subtitle 2"/>
          <p:cNvSpPr>
            <a:spLocks noGrp="1"/>
          </p:cNvSpPr>
          <p:nvPr>
            <p:ph type="subTitle" idx="1"/>
          </p:nvPr>
        </p:nvSpPr>
        <p:spPr/>
        <p:txBody>
          <a:bodyPr/>
          <a:lstStyle/>
          <a:p>
            <a:r>
              <a:rPr lang="en-US" i="1" dirty="0"/>
              <a:t>A. An exponential rate of one</a:t>
            </a:r>
            <a:endParaRPr lang="en-US" dirty="0"/>
          </a:p>
          <a:p>
            <a:r>
              <a:rPr lang="en-US" i="1" dirty="0"/>
              <a:t>B. One time constant</a:t>
            </a:r>
            <a:endParaRPr lang="en-US" dirty="0"/>
          </a:p>
          <a:p>
            <a:r>
              <a:rPr lang="en-US" i="1" dirty="0"/>
              <a:t>C. One exponential period</a:t>
            </a:r>
            <a:endParaRPr lang="en-US" dirty="0"/>
          </a:p>
          <a:p>
            <a:r>
              <a:rPr lang="en-US" i="1" dirty="0"/>
              <a:t>D. A time factor of one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42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3810812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E5B01    What is the term for the time required for the capacitor in an RC circuit to be charged to 63.2% of the applied voltage?</a:t>
            </a:r>
          </a:p>
        </p:txBody>
      </p:sp>
      <p:sp>
        <p:nvSpPr>
          <p:cNvPr id="3" name="Subtitle 2"/>
          <p:cNvSpPr>
            <a:spLocks noGrp="1"/>
          </p:cNvSpPr>
          <p:nvPr>
            <p:ph type="subTitle" idx="1"/>
          </p:nvPr>
        </p:nvSpPr>
        <p:spPr/>
        <p:txBody>
          <a:bodyPr/>
          <a:lstStyle/>
          <a:p>
            <a:r>
              <a:rPr lang="en-US" i="1" dirty="0"/>
              <a:t>A. An exponential rate of one</a:t>
            </a:r>
            <a:endParaRPr lang="en-US" dirty="0"/>
          </a:p>
          <a:p>
            <a:r>
              <a:rPr lang="en-US" sz="2800" b="1" i="1" dirty="0">
                <a:solidFill>
                  <a:srgbClr val="FFC000"/>
                </a:solidFill>
              </a:rPr>
              <a:t>B. One time constant</a:t>
            </a:r>
            <a:endParaRPr lang="en-US" sz="2800" b="1" dirty="0">
              <a:solidFill>
                <a:srgbClr val="FFC000"/>
              </a:solidFill>
            </a:endParaRPr>
          </a:p>
          <a:p>
            <a:r>
              <a:rPr lang="en-US" i="1" dirty="0"/>
              <a:t>C. One exponential period</a:t>
            </a:r>
            <a:endParaRPr lang="en-US" dirty="0"/>
          </a:p>
          <a:p>
            <a:r>
              <a:rPr lang="en-US" i="1" dirty="0"/>
              <a:t>D. A time factor of one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43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graphicFrame>
        <p:nvGraphicFramePr>
          <p:cNvPr id="6" name="Table 5"/>
          <p:cNvGraphicFramePr>
            <a:graphicFrameLocks noGrp="1"/>
          </p:cNvGraphicFramePr>
          <p:nvPr>
            <p:extLst>
              <p:ext uri="{D42A27DB-BD31-4B8C-83A1-F6EECF244321}">
                <p14:modId xmlns:p14="http://schemas.microsoft.com/office/powerpoint/2010/main" val="3085103281"/>
              </p:ext>
            </p:extLst>
          </p:nvPr>
        </p:nvGraphicFramePr>
        <p:xfrm>
          <a:off x="1676400" y="4648199"/>
          <a:ext cx="5715000" cy="204216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374415">
                <a:tc>
                  <a:txBody>
                    <a:bodyPr/>
                    <a:lstStyle/>
                    <a:p>
                      <a:pPr algn="ctr"/>
                      <a:r>
                        <a:rPr lang="en-US" sz="1400" dirty="0"/>
                        <a:t>Time Constants</a:t>
                      </a:r>
                    </a:p>
                  </a:txBody>
                  <a:tcPr/>
                </a:tc>
                <a:tc>
                  <a:txBody>
                    <a:bodyPr/>
                    <a:lstStyle/>
                    <a:p>
                      <a:pPr algn="ctr"/>
                      <a:r>
                        <a:rPr lang="en-US" sz="1400" dirty="0"/>
                        <a:t>Charge % of applied voltage</a:t>
                      </a:r>
                    </a:p>
                  </a:txBody>
                  <a:tcPr/>
                </a:tc>
                <a:tc>
                  <a:txBody>
                    <a:bodyPr/>
                    <a:lstStyle/>
                    <a:p>
                      <a:pPr algn="ctr"/>
                      <a:r>
                        <a:rPr lang="en-US" sz="1400" dirty="0"/>
                        <a:t>Discharge % of starting voltage</a:t>
                      </a:r>
                    </a:p>
                  </a:txBody>
                  <a:tcPr/>
                </a:tc>
                <a:extLst>
                  <a:ext uri="{0D108BD9-81ED-4DB2-BD59-A6C34878D82A}">
                    <a16:rowId xmlns:a16="http://schemas.microsoft.com/office/drawing/2014/main" val="10000"/>
                  </a:ext>
                </a:extLst>
              </a:tr>
              <a:tr h="301037">
                <a:tc>
                  <a:txBody>
                    <a:bodyPr/>
                    <a:lstStyle/>
                    <a:p>
                      <a:pPr algn="ctr"/>
                      <a:r>
                        <a:rPr lang="en-US" sz="1400" dirty="0"/>
                        <a:t>1</a:t>
                      </a:r>
                    </a:p>
                  </a:txBody>
                  <a:tcPr/>
                </a:tc>
                <a:tc>
                  <a:txBody>
                    <a:bodyPr/>
                    <a:lstStyle/>
                    <a:p>
                      <a:pPr algn="ctr"/>
                      <a:r>
                        <a:rPr lang="en-US" sz="1400" dirty="0"/>
                        <a:t>63.2</a:t>
                      </a:r>
                    </a:p>
                  </a:txBody>
                  <a:tcPr/>
                </a:tc>
                <a:tc>
                  <a:txBody>
                    <a:bodyPr/>
                    <a:lstStyle/>
                    <a:p>
                      <a:pPr algn="ctr"/>
                      <a:r>
                        <a:rPr lang="en-US" sz="1400" dirty="0"/>
                        <a:t>36.8</a:t>
                      </a:r>
                    </a:p>
                  </a:txBody>
                  <a:tcPr/>
                </a:tc>
                <a:extLst>
                  <a:ext uri="{0D108BD9-81ED-4DB2-BD59-A6C34878D82A}">
                    <a16:rowId xmlns:a16="http://schemas.microsoft.com/office/drawing/2014/main" val="10001"/>
                  </a:ext>
                </a:extLst>
              </a:tr>
              <a:tr h="301037">
                <a:tc>
                  <a:txBody>
                    <a:bodyPr/>
                    <a:lstStyle/>
                    <a:p>
                      <a:pPr algn="ctr"/>
                      <a:r>
                        <a:rPr lang="en-US" sz="1400" dirty="0"/>
                        <a:t>2</a:t>
                      </a:r>
                    </a:p>
                  </a:txBody>
                  <a:tcPr/>
                </a:tc>
                <a:tc>
                  <a:txBody>
                    <a:bodyPr/>
                    <a:lstStyle/>
                    <a:p>
                      <a:pPr algn="ctr"/>
                      <a:r>
                        <a:rPr lang="en-US" sz="1400" dirty="0"/>
                        <a:t>86.5</a:t>
                      </a:r>
                    </a:p>
                  </a:txBody>
                  <a:tcPr/>
                </a:tc>
                <a:tc>
                  <a:txBody>
                    <a:bodyPr/>
                    <a:lstStyle/>
                    <a:p>
                      <a:pPr algn="ctr"/>
                      <a:r>
                        <a:rPr lang="en-US" sz="1400" dirty="0"/>
                        <a:t>13.5</a:t>
                      </a:r>
                    </a:p>
                  </a:txBody>
                  <a:tcPr/>
                </a:tc>
                <a:extLst>
                  <a:ext uri="{0D108BD9-81ED-4DB2-BD59-A6C34878D82A}">
                    <a16:rowId xmlns:a16="http://schemas.microsoft.com/office/drawing/2014/main" val="10002"/>
                  </a:ext>
                </a:extLst>
              </a:tr>
              <a:tr h="301037">
                <a:tc>
                  <a:txBody>
                    <a:bodyPr/>
                    <a:lstStyle/>
                    <a:p>
                      <a:pPr algn="ctr"/>
                      <a:r>
                        <a:rPr lang="en-US" sz="1400" dirty="0"/>
                        <a:t>3</a:t>
                      </a:r>
                    </a:p>
                  </a:txBody>
                  <a:tcPr/>
                </a:tc>
                <a:tc>
                  <a:txBody>
                    <a:bodyPr/>
                    <a:lstStyle/>
                    <a:p>
                      <a:pPr algn="ctr"/>
                      <a:r>
                        <a:rPr lang="en-US" sz="1400" dirty="0"/>
                        <a:t>95</a:t>
                      </a:r>
                    </a:p>
                  </a:txBody>
                  <a:tcPr/>
                </a:tc>
                <a:tc>
                  <a:txBody>
                    <a:bodyPr/>
                    <a:lstStyle/>
                    <a:p>
                      <a:pPr algn="ctr"/>
                      <a:r>
                        <a:rPr lang="en-US" sz="1400" dirty="0"/>
                        <a:t>5</a:t>
                      </a:r>
                    </a:p>
                  </a:txBody>
                  <a:tcPr/>
                </a:tc>
                <a:extLst>
                  <a:ext uri="{0D108BD9-81ED-4DB2-BD59-A6C34878D82A}">
                    <a16:rowId xmlns:a16="http://schemas.microsoft.com/office/drawing/2014/main" val="10003"/>
                  </a:ext>
                </a:extLst>
              </a:tr>
              <a:tr h="301037">
                <a:tc>
                  <a:txBody>
                    <a:bodyPr/>
                    <a:lstStyle/>
                    <a:p>
                      <a:pPr algn="ctr"/>
                      <a:r>
                        <a:rPr lang="en-US" sz="1400" dirty="0"/>
                        <a:t>4</a:t>
                      </a:r>
                    </a:p>
                  </a:txBody>
                  <a:tcPr/>
                </a:tc>
                <a:tc>
                  <a:txBody>
                    <a:bodyPr/>
                    <a:lstStyle/>
                    <a:p>
                      <a:pPr algn="ctr"/>
                      <a:r>
                        <a:rPr lang="en-US" sz="1400" dirty="0"/>
                        <a:t>98.2</a:t>
                      </a:r>
                    </a:p>
                  </a:txBody>
                  <a:tcPr/>
                </a:tc>
                <a:tc>
                  <a:txBody>
                    <a:bodyPr/>
                    <a:lstStyle/>
                    <a:p>
                      <a:pPr algn="ctr"/>
                      <a:r>
                        <a:rPr lang="en-US" sz="1400" dirty="0"/>
                        <a:t>1.8</a:t>
                      </a:r>
                    </a:p>
                  </a:txBody>
                  <a:tcPr/>
                </a:tc>
                <a:extLst>
                  <a:ext uri="{0D108BD9-81ED-4DB2-BD59-A6C34878D82A}">
                    <a16:rowId xmlns:a16="http://schemas.microsoft.com/office/drawing/2014/main" val="10004"/>
                  </a:ext>
                </a:extLst>
              </a:tr>
              <a:tr h="301037">
                <a:tc>
                  <a:txBody>
                    <a:bodyPr/>
                    <a:lstStyle/>
                    <a:p>
                      <a:pPr algn="ctr"/>
                      <a:r>
                        <a:rPr lang="en-US" sz="1400" dirty="0"/>
                        <a:t>5</a:t>
                      </a:r>
                    </a:p>
                  </a:txBody>
                  <a:tcPr/>
                </a:tc>
                <a:tc>
                  <a:txBody>
                    <a:bodyPr/>
                    <a:lstStyle/>
                    <a:p>
                      <a:pPr algn="ctr"/>
                      <a:r>
                        <a:rPr lang="en-US" sz="1400" dirty="0"/>
                        <a:t>99.3</a:t>
                      </a:r>
                    </a:p>
                  </a:txBody>
                  <a:tcPr/>
                </a:tc>
                <a:tc>
                  <a:txBody>
                    <a:bodyPr/>
                    <a:lstStyle/>
                    <a:p>
                      <a:pPr algn="ctr"/>
                      <a:r>
                        <a:rPr lang="en-US" sz="1400" dirty="0"/>
                        <a:t>.7</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0415649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E5B02    What is the term for the time it takes for a charged capacitor in an RC circuit to discharge to 36.8% of its initial voltage?</a:t>
            </a:r>
          </a:p>
        </p:txBody>
      </p:sp>
      <p:sp>
        <p:nvSpPr>
          <p:cNvPr id="3" name="Subtitle 2"/>
          <p:cNvSpPr>
            <a:spLocks noGrp="1"/>
          </p:cNvSpPr>
          <p:nvPr>
            <p:ph type="subTitle" idx="1"/>
          </p:nvPr>
        </p:nvSpPr>
        <p:spPr/>
        <p:txBody>
          <a:bodyPr/>
          <a:lstStyle/>
          <a:p>
            <a:r>
              <a:rPr lang="en-US" i="1" dirty="0"/>
              <a:t>A. One discharge period</a:t>
            </a:r>
            <a:endParaRPr lang="en-US" dirty="0"/>
          </a:p>
          <a:p>
            <a:r>
              <a:rPr lang="en-US" i="1" dirty="0"/>
              <a:t>B. An exponential discharge rate of one</a:t>
            </a:r>
            <a:endParaRPr lang="en-US" dirty="0"/>
          </a:p>
          <a:p>
            <a:r>
              <a:rPr lang="en-US" i="1" dirty="0"/>
              <a:t>C. A discharge factor of one</a:t>
            </a:r>
            <a:endParaRPr lang="en-US" dirty="0"/>
          </a:p>
          <a:p>
            <a:r>
              <a:rPr lang="en-US" i="1" dirty="0"/>
              <a:t>D. One time constant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44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6745109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E5B02    What is the term for the time it takes for a charged capacitor in an RC circuit to discharge to 36.8% of its initial voltage?</a:t>
            </a:r>
          </a:p>
        </p:txBody>
      </p:sp>
      <p:sp>
        <p:nvSpPr>
          <p:cNvPr id="3" name="Subtitle 2"/>
          <p:cNvSpPr>
            <a:spLocks noGrp="1"/>
          </p:cNvSpPr>
          <p:nvPr>
            <p:ph type="subTitle" idx="1"/>
          </p:nvPr>
        </p:nvSpPr>
        <p:spPr/>
        <p:txBody>
          <a:bodyPr/>
          <a:lstStyle/>
          <a:p>
            <a:r>
              <a:rPr lang="en-US" i="1" dirty="0"/>
              <a:t>A. One discharge period</a:t>
            </a:r>
            <a:endParaRPr lang="en-US" dirty="0"/>
          </a:p>
          <a:p>
            <a:r>
              <a:rPr lang="en-US" i="1" dirty="0"/>
              <a:t>B. An exponential discharge rate of one</a:t>
            </a:r>
            <a:endParaRPr lang="en-US" dirty="0"/>
          </a:p>
          <a:p>
            <a:r>
              <a:rPr lang="en-US" i="1" dirty="0"/>
              <a:t>C. A discharge factor of one</a:t>
            </a:r>
            <a:endParaRPr lang="en-US" dirty="0"/>
          </a:p>
          <a:p>
            <a:r>
              <a:rPr lang="en-US" sz="2800" b="1" i="1" dirty="0">
                <a:solidFill>
                  <a:srgbClr val="FFC000"/>
                </a:solidFill>
              </a:rPr>
              <a:t>D. One time constant</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45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graphicFrame>
        <p:nvGraphicFramePr>
          <p:cNvPr id="6" name="Table 5"/>
          <p:cNvGraphicFramePr>
            <a:graphicFrameLocks noGrp="1"/>
          </p:cNvGraphicFramePr>
          <p:nvPr>
            <p:extLst>
              <p:ext uri="{D42A27DB-BD31-4B8C-83A1-F6EECF244321}">
                <p14:modId xmlns:p14="http://schemas.microsoft.com/office/powerpoint/2010/main" val="613269140"/>
              </p:ext>
            </p:extLst>
          </p:nvPr>
        </p:nvGraphicFramePr>
        <p:xfrm>
          <a:off x="1676400" y="4343400"/>
          <a:ext cx="5715000" cy="204216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374415">
                <a:tc>
                  <a:txBody>
                    <a:bodyPr/>
                    <a:lstStyle/>
                    <a:p>
                      <a:pPr algn="ctr"/>
                      <a:r>
                        <a:rPr lang="en-US" sz="1400" dirty="0"/>
                        <a:t>Time Constants</a:t>
                      </a:r>
                    </a:p>
                  </a:txBody>
                  <a:tcPr/>
                </a:tc>
                <a:tc>
                  <a:txBody>
                    <a:bodyPr/>
                    <a:lstStyle/>
                    <a:p>
                      <a:pPr algn="ctr"/>
                      <a:r>
                        <a:rPr lang="en-US" sz="1400" dirty="0"/>
                        <a:t>Charge % of applied voltage</a:t>
                      </a:r>
                    </a:p>
                  </a:txBody>
                  <a:tcPr/>
                </a:tc>
                <a:tc>
                  <a:txBody>
                    <a:bodyPr/>
                    <a:lstStyle/>
                    <a:p>
                      <a:pPr algn="ctr"/>
                      <a:r>
                        <a:rPr lang="en-US" sz="1400" dirty="0"/>
                        <a:t>Discharge % of starting voltage</a:t>
                      </a:r>
                    </a:p>
                  </a:txBody>
                  <a:tcPr/>
                </a:tc>
                <a:extLst>
                  <a:ext uri="{0D108BD9-81ED-4DB2-BD59-A6C34878D82A}">
                    <a16:rowId xmlns:a16="http://schemas.microsoft.com/office/drawing/2014/main" val="10000"/>
                  </a:ext>
                </a:extLst>
              </a:tr>
              <a:tr h="301037">
                <a:tc>
                  <a:txBody>
                    <a:bodyPr/>
                    <a:lstStyle/>
                    <a:p>
                      <a:pPr algn="ctr"/>
                      <a:r>
                        <a:rPr lang="en-US" sz="1400" dirty="0"/>
                        <a:t>1</a:t>
                      </a:r>
                    </a:p>
                  </a:txBody>
                  <a:tcPr/>
                </a:tc>
                <a:tc>
                  <a:txBody>
                    <a:bodyPr/>
                    <a:lstStyle/>
                    <a:p>
                      <a:pPr algn="ctr"/>
                      <a:r>
                        <a:rPr lang="en-US" sz="1400" dirty="0"/>
                        <a:t>63.2</a:t>
                      </a:r>
                    </a:p>
                  </a:txBody>
                  <a:tcPr/>
                </a:tc>
                <a:tc>
                  <a:txBody>
                    <a:bodyPr/>
                    <a:lstStyle/>
                    <a:p>
                      <a:pPr algn="ctr"/>
                      <a:r>
                        <a:rPr lang="en-US" sz="1400" dirty="0"/>
                        <a:t>36.8</a:t>
                      </a:r>
                    </a:p>
                  </a:txBody>
                  <a:tcPr/>
                </a:tc>
                <a:extLst>
                  <a:ext uri="{0D108BD9-81ED-4DB2-BD59-A6C34878D82A}">
                    <a16:rowId xmlns:a16="http://schemas.microsoft.com/office/drawing/2014/main" val="10001"/>
                  </a:ext>
                </a:extLst>
              </a:tr>
              <a:tr h="301037">
                <a:tc>
                  <a:txBody>
                    <a:bodyPr/>
                    <a:lstStyle/>
                    <a:p>
                      <a:pPr algn="ctr"/>
                      <a:r>
                        <a:rPr lang="en-US" sz="1400" dirty="0"/>
                        <a:t>2</a:t>
                      </a:r>
                    </a:p>
                  </a:txBody>
                  <a:tcPr/>
                </a:tc>
                <a:tc>
                  <a:txBody>
                    <a:bodyPr/>
                    <a:lstStyle/>
                    <a:p>
                      <a:pPr algn="ctr"/>
                      <a:r>
                        <a:rPr lang="en-US" sz="1400" dirty="0"/>
                        <a:t>86.5</a:t>
                      </a:r>
                    </a:p>
                  </a:txBody>
                  <a:tcPr/>
                </a:tc>
                <a:tc>
                  <a:txBody>
                    <a:bodyPr/>
                    <a:lstStyle/>
                    <a:p>
                      <a:pPr algn="ctr"/>
                      <a:r>
                        <a:rPr lang="en-US" sz="1400" dirty="0"/>
                        <a:t>13.5</a:t>
                      </a:r>
                    </a:p>
                  </a:txBody>
                  <a:tcPr/>
                </a:tc>
                <a:extLst>
                  <a:ext uri="{0D108BD9-81ED-4DB2-BD59-A6C34878D82A}">
                    <a16:rowId xmlns:a16="http://schemas.microsoft.com/office/drawing/2014/main" val="10002"/>
                  </a:ext>
                </a:extLst>
              </a:tr>
              <a:tr h="301037">
                <a:tc>
                  <a:txBody>
                    <a:bodyPr/>
                    <a:lstStyle/>
                    <a:p>
                      <a:pPr algn="ctr"/>
                      <a:r>
                        <a:rPr lang="en-US" sz="1400" dirty="0"/>
                        <a:t>3</a:t>
                      </a:r>
                    </a:p>
                  </a:txBody>
                  <a:tcPr/>
                </a:tc>
                <a:tc>
                  <a:txBody>
                    <a:bodyPr/>
                    <a:lstStyle/>
                    <a:p>
                      <a:pPr algn="ctr"/>
                      <a:r>
                        <a:rPr lang="en-US" sz="1400" dirty="0"/>
                        <a:t>95</a:t>
                      </a:r>
                    </a:p>
                  </a:txBody>
                  <a:tcPr/>
                </a:tc>
                <a:tc>
                  <a:txBody>
                    <a:bodyPr/>
                    <a:lstStyle/>
                    <a:p>
                      <a:pPr algn="ctr"/>
                      <a:r>
                        <a:rPr lang="en-US" sz="1400" dirty="0"/>
                        <a:t>5</a:t>
                      </a:r>
                    </a:p>
                  </a:txBody>
                  <a:tcPr/>
                </a:tc>
                <a:extLst>
                  <a:ext uri="{0D108BD9-81ED-4DB2-BD59-A6C34878D82A}">
                    <a16:rowId xmlns:a16="http://schemas.microsoft.com/office/drawing/2014/main" val="10003"/>
                  </a:ext>
                </a:extLst>
              </a:tr>
              <a:tr h="301037">
                <a:tc>
                  <a:txBody>
                    <a:bodyPr/>
                    <a:lstStyle/>
                    <a:p>
                      <a:pPr algn="ctr"/>
                      <a:r>
                        <a:rPr lang="en-US" sz="1400" dirty="0"/>
                        <a:t>4</a:t>
                      </a:r>
                    </a:p>
                  </a:txBody>
                  <a:tcPr/>
                </a:tc>
                <a:tc>
                  <a:txBody>
                    <a:bodyPr/>
                    <a:lstStyle/>
                    <a:p>
                      <a:pPr algn="ctr"/>
                      <a:r>
                        <a:rPr lang="en-US" sz="1400" dirty="0"/>
                        <a:t>98.2</a:t>
                      </a:r>
                    </a:p>
                  </a:txBody>
                  <a:tcPr/>
                </a:tc>
                <a:tc>
                  <a:txBody>
                    <a:bodyPr/>
                    <a:lstStyle/>
                    <a:p>
                      <a:pPr algn="ctr"/>
                      <a:r>
                        <a:rPr lang="en-US" sz="1400" dirty="0"/>
                        <a:t>1.8</a:t>
                      </a:r>
                    </a:p>
                  </a:txBody>
                  <a:tcPr/>
                </a:tc>
                <a:extLst>
                  <a:ext uri="{0D108BD9-81ED-4DB2-BD59-A6C34878D82A}">
                    <a16:rowId xmlns:a16="http://schemas.microsoft.com/office/drawing/2014/main" val="10004"/>
                  </a:ext>
                </a:extLst>
              </a:tr>
              <a:tr h="301037">
                <a:tc>
                  <a:txBody>
                    <a:bodyPr/>
                    <a:lstStyle/>
                    <a:p>
                      <a:pPr algn="ctr"/>
                      <a:r>
                        <a:rPr lang="en-US" sz="1400" dirty="0"/>
                        <a:t>5</a:t>
                      </a:r>
                    </a:p>
                  </a:txBody>
                  <a:tcPr/>
                </a:tc>
                <a:tc>
                  <a:txBody>
                    <a:bodyPr/>
                    <a:lstStyle/>
                    <a:p>
                      <a:pPr algn="ctr"/>
                      <a:r>
                        <a:rPr lang="en-US" sz="1400" dirty="0"/>
                        <a:t>99.3</a:t>
                      </a:r>
                    </a:p>
                  </a:txBody>
                  <a:tcPr/>
                </a:tc>
                <a:tc>
                  <a:txBody>
                    <a:bodyPr/>
                    <a:lstStyle/>
                    <a:p>
                      <a:pPr algn="ctr"/>
                      <a:r>
                        <a:rPr lang="en-US" sz="1400" dirty="0"/>
                        <a:t>.7</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643370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E5B03     What happens to the phase angle of a reactance when it is converted to a </a:t>
            </a:r>
            <a:r>
              <a:rPr lang="en-US" dirty="0" err="1">
                <a:latin typeface="Arial Black" panose="020B0A04020102020204" pitchFamily="34" charset="0"/>
              </a:rPr>
              <a:t>susceptance</a:t>
            </a:r>
            <a:r>
              <a:rPr lang="en-US" dirty="0">
                <a:latin typeface="Arial Black" panose="020B0A04020102020204" pitchFamily="34" charset="0"/>
              </a:rPr>
              <a:t>?</a:t>
            </a:r>
          </a:p>
        </p:txBody>
      </p:sp>
      <p:sp>
        <p:nvSpPr>
          <p:cNvPr id="3" name="Subtitle 2"/>
          <p:cNvSpPr>
            <a:spLocks noGrp="1"/>
          </p:cNvSpPr>
          <p:nvPr>
            <p:ph type="subTitle" idx="1"/>
          </p:nvPr>
        </p:nvSpPr>
        <p:spPr/>
        <p:txBody>
          <a:bodyPr/>
          <a:lstStyle/>
          <a:p>
            <a:r>
              <a:rPr lang="en-US" i="1" dirty="0"/>
              <a:t>A. It is unchanged</a:t>
            </a:r>
          </a:p>
          <a:p>
            <a:r>
              <a:rPr lang="en-US" i="1" dirty="0"/>
              <a:t>B. The sign is reversed</a:t>
            </a:r>
          </a:p>
          <a:p>
            <a:r>
              <a:rPr lang="en-US" i="1" dirty="0"/>
              <a:t>C. It is shifted by 90 degrees</a:t>
            </a:r>
          </a:p>
          <a:p>
            <a:r>
              <a:rPr lang="en-US" i="1" dirty="0"/>
              <a:t>D. The </a:t>
            </a:r>
            <a:r>
              <a:rPr lang="en-US" i="1" dirty="0" err="1"/>
              <a:t>susceptance</a:t>
            </a:r>
            <a:r>
              <a:rPr lang="en-US" i="1" dirty="0"/>
              <a:t> phase angle is the inverse of the reactance phase angle</a:t>
            </a:r>
          </a:p>
        </p:txBody>
      </p:sp>
      <p:sp>
        <p:nvSpPr>
          <p:cNvPr id="4" name="Slide Number Placeholder 3"/>
          <p:cNvSpPr>
            <a:spLocks noGrp="1"/>
          </p:cNvSpPr>
          <p:nvPr>
            <p:ph type="sldNum" sz="quarter" idx="12"/>
          </p:nvPr>
        </p:nvSpPr>
        <p:spPr/>
        <p:txBody>
          <a:bodyPr/>
          <a:lstStyle/>
          <a:p>
            <a:fld id="{5A2483EB-AB9C-40AC-9AA1-C2AD9590A9DB}" type="slidenum">
              <a:rPr lang="en-US" smtClean="0"/>
              <a:t>46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1670613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E5B03     What happens to the phase angle of a reactance when it is converted to a </a:t>
            </a:r>
            <a:r>
              <a:rPr lang="en-US" dirty="0" err="1">
                <a:latin typeface="Arial Black" panose="020B0A04020102020204" pitchFamily="34" charset="0"/>
              </a:rPr>
              <a:t>susceptance</a:t>
            </a:r>
            <a:r>
              <a:rPr lang="en-US" dirty="0">
                <a:latin typeface="Arial Black" panose="020B0A04020102020204" pitchFamily="34" charset="0"/>
              </a:rPr>
              <a:t>?</a:t>
            </a:r>
          </a:p>
        </p:txBody>
      </p:sp>
      <p:sp>
        <p:nvSpPr>
          <p:cNvPr id="3" name="Subtitle 2"/>
          <p:cNvSpPr>
            <a:spLocks noGrp="1"/>
          </p:cNvSpPr>
          <p:nvPr>
            <p:ph type="subTitle" idx="1"/>
          </p:nvPr>
        </p:nvSpPr>
        <p:spPr/>
        <p:txBody>
          <a:bodyPr/>
          <a:lstStyle/>
          <a:p>
            <a:r>
              <a:rPr lang="en-US" i="1" dirty="0"/>
              <a:t>A. It is unchanged</a:t>
            </a:r>
          </a:p>
          <a:p>
            <a:r>
              <a:rPr lang="en-US" sz="3200" b="1" i="1" dirty="0">
                <a:solidFill>
                  <a:srgbClr val="FFC000"/>
                </a:solidFill>
              </a:rPr>
              <a:t>B. The sign is reversed</a:t>
            </a:r>
          </a:p>
          <a:p>
            <a:r>
              <a:rPr lang="en-US" i="1" dirty="0"/>
              <a:t>C. It is shifted by 90 degrees</a:t>
            </a:r>
          </a:p>
          <a:p>
            <a:r>
              <a:rPr lang="en-US" i="1" dirty="0"/>
              <a:t>D. The </a:t>
            </a:r>
            <a:r>
              <a:rPr lang="en-US" i="1" dirty="0" err="1"/>
              <a:t>susceptance</a:t>
            </a:r>
            <a:r>
              <a:rPr lang="en-US" i="1" dirty="0"/>
              <a:t> phase angle is the inverse of the reactance phase angle</a:t>
            </a:r>
          </a:p>
        </p:txBody>
      </p:sp>
      <p:sp>
        <p:nvSpPr>
          <p:cNvPr id="4" name="Slide Number Placeholder 3"/>
          <p:cNvSpPr>
            <a:spLocks noGrp="1"/>
          </p:cNvSpPr>
          <p:nvPr>
            <p:ph type="sldNum" sz="quarter" idx="12"/>
          </p:nvPr>
        </p:nvSpPr>
        <p:spPr/>
        <p:txBody>
          <a:bodyPr/>
          <a:lstStyle/>
          <a:p>
            <a:fld id="{5A2483EB-AB9C-40AC-9AA1-C2AD9590A9DB}" type="slidenum">
              <a:rPr lang="en-US" smtClean="0"/>
              <a:t>47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4733297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E5B04    What is the time constant of a circuit having two 220 microfarad capacitors and two 1 </a:t>
            </a:r>
            <a:r>
              <a:rPr lang="en-US" dirty="0" err="1">
                <a:latin typeface="Arial Black" panose="020B0A04020102020204" pitchFamily="34" charset="0"/>
              </a:rPr>
              <a:t>megohm</a:t>
            </a:r>
            <a:r>
              <a:rPr lang="en-US" dirty="0">
                <a:latin typeface="Arial Black" panose="020B0A04020102020204" pitchFamily="34" charset="0"/>
              </a:rPr>
              <a:t> resistors, all in parallel?</a:t>
            </a:r>
          </a:p>
        </p:txBody>
      </p:sp>
      <p:sp>
        <p:nvSpPr>
          <p:cNvPr id="3" name="Subtitle 2"/>
          <p:cNvSpPr>
            <a:spLocks noGrp="1"/>
          </p:cNvSpPr>
          <p:nvPr>
            <p:ph type="subTitle" idx="1"/>
          </p:nvPr>
        </p:nvSpPr>
        <p:spPr/>
        <p:txBody>
          <a:bodyPr/>
          <a:lstStyle/>
          <a:p>
            <a:r>
              <a:rPr lang="en-US" i="1" dirty="0"/>
              <a:t>A. 55 seconds</a:t>
            </a:r>
            <a:endParaRPr lang="en-US" dirty="0"/>
          </a:p>
          <a:p>
            <a:r>
              <a:rPr lang="en-US" i="1" dirty="0"/>
              <a:t>B. 110 seconds</a:t>
            </a:r>
            <a:endParaRPr lang="en-US" dirty="0"/>
          </a:p>
          <a:p>
            <a:r>
              <a:rPr lang="en-US" i="1" dirty="0"/>
              <a:t>C. 440 seconds</a:t>
            </a:r>
            <a:endParaRPr lang="en-US" dirty="0"/>
          </a:p>
          <a:p>
            <a:r>
              <a:rPr lang="en-US" i="1" dirty="0">
                <a:solidFill>
                  <a:schemeClr val="bg1"/>
                </a:solidFill>
              </a:rPr>
              <a:t>D. 220 seconds</a:t>
            </a:r>
            <a:endParaRPr lang="en-US" dirty="0">
              <a:solidFill>
                <a:schemeClr val="bg1"/>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48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2255413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E5B04    What is the time constant of a circuit having two 220 microfarad capacitors and two 1 </a:t>
            </a:r>
            <a:r>
              <a:rPr lang="en-US" dirty="0" err="1">
                <a:latin typeface="Arial Black" panose="020B0A04020102020204" pitchFamily="34" charset="0"/>
              </a:rPr>
              <a:t>megohm</a:t>
            </a:r>
            <a:r>
              <a:rPr lang="en-US" dirty="0">
                <a:latin typeface="Arial Black" panose="020B0A04020102020204" pitchFamily="34" charset="0"/>
              </a:rPr>
              <a:t> resistors, all in parallel?</a:t>
            </a:r>
          </a:p>
        </p:txBody>
      </p:sp>
      <p:sp>
        <p:nvSpPr>
          <p:cNvPr id="3" name="Subtitle 2"/>
          <p:cNvSpPr>
            <a:spLocks noGrp="1"/>
          </p:cNvSpPr>
          <p:nvPr>
            <p:ph type="subTitle" idx="1"/>
          </p:nvPr>
        </p:nvSpPr>
        <p:spPr/>
        <p:txBody>
          <a:bodyPr/>
          <a:lstStyle/>
          <a:p>
            <a:r>
              <a:rPr lang="en-US" i="1" dirty="0"/>
              <a:t>A. 55 seconds</a:t>
            </a:r>
            <a:endParaRPr lang="en-US" dirty="0"/>
          </a:p>
          <a:p>
            <a:r>
              <a:rPr lang="en-US" i="1" dirty="0"/>
              <a:t>B. 110 seconds</a:t>
            </a:r>
            <a:endParaRPr lang="en-US" dirty="0"/>
          </a:p>
          <a:p>
            <a:r>
              <a:rPr lang="en-US" i="1" dirty="0"/>
              <a:t>C. 440 seconds</a:t>
            </a:r>
            <a:endParaRPr lang="en-US" dirty="0"/>
          </a:p>
          <a:p>
            <a:r>
              <a:rPr lang="en-US" sz="2800" b="1" i="1" dirty="0">
                <a:solidFill>
                  <a:srgbClr val="FFC000"/>
                </a:solidFill>
              </a:rPr>
              <a:t>D. 220 seconds</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49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Rectangle 5"/>
          <p:cNvSpPr/>
          <p:nvPr/>
        </p:nvSpPr>
        <p:spPr>
          <a:xfrm>
            <a:off x="0" y="4419600"/>
            <a:ext cx="9144000" cy="1938992"/>
          </a:xfrm>
          <a:prstGeom prst="rect">
            <a:avLst/>
          </a:prstGeom>
        </p:spPr>
        <p:txBody>
          <a:bodyPr wrap="square">
            <a:spAutoFit/>
          </a:bodyPr>
          <a:lstStyle/>
          <a:p>
            <a:pPr algn="ctr"/>
            <a:r>
              <a:rPr lang="fr-FR" sz="2000" b="1" i="1" dirty="0">
                <a:solidFill>
                  <a:srgbClr val="FFC000"/>
                </a:solidFill>
              </a:rPr>
              <a:t>TC (seconds) = R (megohms) x C (microfarads)</a:t>
            </a:r>
          </a:p>
          <a:p>
            <a:pPr algn="ctr"/>
            <a:r>
              <a:rPr lang="en-US" sz="2000" b="1" i="1" dirty="0">
                <a:solidFill>
                  <a:srgbClr val="FFC000"/>
                </a:solidFill>
              </a:rPr>
              <a:t>TC =(1/2) x (220 x 2)</a:t>
            </a:r>
          </a:p>
          <a:p>
            <a:pPr algn="ctr"/>
            <a:r>
              <a:rPr lang="en-US" sz="2000" b="1" i="1" dirty="0">
                <a:solidFill>
                  <a:srgbClr val="FFC000"/>
                </a:solidFill>
              </a:rPr>
              <a:t>TC= 0.5 x 440</a:t>
            </a:r>
          </a:p>
          <a:p>
            <a:pPr algn="ctr"/>
            <a:r>
              <a:rPr lang="en-US" sz="2000" b="1" i="1" dirty="0">
                <a:solidFill>
                  <a:srgbClr val="FFC000"/>
                </a:solidFill>
              </a:rPr>
              <a:t>TC= 220 seconds</a:t>
            </a:r>
          </a:p>
          <a:p>
            <a:r>
              <a:rPr lang="en-US" sz="2000" b="1" i="1" dirty="0">
                <a:solidFill>
                  <a:srgbClr val="FFC000"/>
                </a:solidFill>
              </a:rPr>
              <a:t>Remember that capacitors in parallel add and resistors of equal value in parallel are equal to one resistor divided by the number of resistors.</a:t>
            </a:r>
            <a:endParaRPr lang="en-US" sz="2000" dirty="0">
              <a:solidFill>
                <a:srgbClr val="FFC000"/>
              </a:solidFill>
            </a:endParaRPr>
          </a:p>
        </p:txBody>
      </p:sp>
    </p:spTree>
    <p:extLst>
      <p:ext uri="{BB962C8B-B14F-4D97-AF65-F5344CB8AC3E}">
        <p14:creationId xmlns:p14="http://schemas.microsoft.com/office/powerpoint/2010/main" val="1660650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E5A02    What is resonance in an electrical circuit?</a:t>
            </a:r>
          </a:p>
        </p:txBody>
      </p:sp>
      <p:sp>
        <p:nvSpPr>
          <p:cNvPr id="3" name="Subtitle 2"/>
          <p:cNvSpPr>
            <a:spLocks noGrp="1"/>
          </p:cNvSpPr>
          <p:nvPr>
            <p:ph type="subTitle" idx="1"/>
          </p:nvPr>
        </p:nvSpPr>
        <p:spPr>
          <a:xfrm>
            <a:off x="914400" y="1905000"/>
            <a:ext cx="7543800" cy="4267200"/>
          </a:xfrm>
        </p:spPr>
        <p:txBody>
          <a:bodyPr/>
          <a:lstStyle/>
          <a:p>
            <a:r>
              <a:rPr lang="en-US" i="1" dirty="0"/>
              <a:t>A. The highest frequency that will pass current</a:t>
            </a:r>
            <a:endParaRPr lang="en-US" dirty="0"/>
          </a:p>
          <a:p>
            <a:r>
              <a:rPr lang="en-US" i="1" dirty="0"/>
              <a:t>B. The lowest frequency that will pass current</a:t>
            </a:r>
            <a:endParaRPr lang="en-US" dirty="0"/>
          </a:p>
          <a:p>
            <a:r>
              <a:rPr lang="en-US" i="1" dirty="0"/>
              <a:t>C. The frequency at which the capacitive reactance equals the inductive reactance</a:t>
            </a:r>
            <a:endParaRPr lang="en-US" dirty="0"/>
          </a:p>
          <a:p>
            <a:r>
              <a:rPr lang="en-US" i="1" dirty="0"/>
              <a:t>D. The frequency at which the reactive impedance equals the resistive impedance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3539454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E5B05     What happens to the magnitude of a reactance when it is converted to a </a:t>
            </a:r>
            <a:r>
              <a:rPr lang="en-US" dirty="0" err="1">
                <a:latin typeface="Arial Black" panose="020B0A04020102020204" pitchFamily="34" charset="0"/>
              </a:rPr>
              <a:t>susceptance</a:t>
            </a:r>
            <a:r>
              <a:rPr lang="en-US" dirty="0">
                <a:latin typeface="Arial Black" panose="020B0A04020102020204" pitchFamily="34" charset="0"/>
              </a:rPr>
              <a:t>?</a:t>
            </a:r>
          </a:p>
        </p:txBody>
      </p:sp>
      <p:sp>
        <p:nvSpPr>
          <p:cNvPr id="3" name="Subtitle 2"/>
          <p:cNvSpPr>
            <a:spLocks noGrp="1"/>
          </p:cNvSpPr>
          <p:nvPr>
            <p:ph type="subTitle" idx="1"/>
          </p:nvPr>
        </p:nvSpPr>
        <p:spPr/>
        <p:txBody>
          <a:bodyPr/>
          <a:lstStyle/>
          <a:p>
            <a:r>
              <a:rPr lang="en-US" i="1" dirty="0"/>
              <a:t>A. It is unchanged</a:t>
            </a:r>
          </a:p>
          <a:p>
            <a:r>
              <a:rPr lang="en-US" i="1" dirty="0"/>
              <a:t>B. The sign is reversed</a:t>
            </a:r>
          </a:p>
          <a:p>
            <a:r>
              <a:rPr lang="en-US" i="1" dirty="0"/>
              <a:t>C. It is shifted by 90 degrees</a:t>
            </a:r>
          </a:p>
          <a:p>
            <a:r>
              <a:rPr lang="en-US" i="1" dirty="0"/>
              <a:t>D. The magnitude of the </a:t>
            </a:r>
            <a:r>
              <a:rPr lang="en-US" i="1" dirty="0" err="1"/>
              <a:t>susceptance</a:t>
            </a:r>
            <a:r>
              <a:rPr lang="en-US" i="1" dirty="0"/>
              <a:t> is the reciprocal of the magnitude of the reactance</a:t>
            </a:r>
          </a:p>
        </p:txBody>
      </p:sp>
      <p:sp>
        <p:nvSpPr>
          <p:cNvPr id="4" name="Slide Number Placeholder 3"/>
          <p:cNvSpPr>
            <a:spLocks noGrp="1"/>
          </p:cNvSpPr>
          <p:nvPr>
            <p:ph type="sldNum" sz="quarter" idx="12"/>
          </p:nvPr>
        </p:nvSpPr>
        <p:spPr/>
        <p:txBody>
          <a:bodyPr/>
          <a:lstStyle/>
          <a:p>
            <a:fld id="{5A2483EB-AB9C-40AC-9AA1-C2AD9590A9DB}" type="slidenum">
              <a:rPr lang="en-US" smtClean="0"/>
              <a:t>50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5680159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E5B05     What happens to the magnitude of a reactance when it is converted to a </a:t>
            </a:r>
            <a:r>
              <a:rPr lang="en-US" dirty="0" err="1">
                <a:latin typeface="Arial Black" panose="020B0A04020102020204" pitchFamily="34" charset="0"/>
              </a:rPr>
              <a:t>susceptance</a:t>
            </a:r>
            <a:r>
              <a:rPr lang="en-US" dirty="0">
                <a:latin typeface="Arial Black" panose="020B0A04020102020204" pitchFamily="34" charset="0"/>
              </a:rPr>
              <a:t>?</a:t>
            </a:r>
          </a:p>
        </p:txBody>
      </p:sp>
      <p:sp>
        <p:nvSpPr>
          <p:cNvPr id="3" name="Subtitle 2"/>
          <p:cNvSpPr>
            <a:spLocks noGrp="1"/>
          </p:cNvSpPr>
          <p:nvPr>
            <p:ph type="subTitle" idx="1"/>
          </p:nvPr>
        </p:nvSpPr>
        <p:spPr/>
        <p:txBody>
          <a:bodyPr/>
          <a:lstStyle/>
          <a:p>
            <a:r>
              <a:rPr lang="en-US" i="1" dirty="0"/>
              <a:t>A. It is unchanged</a:t>
            </a:r>
          </a:p>
          <a:p>
            <a:r>
              <a:rPr lang="en-US" i="1" dirty="0"/>
              <a:t>B. The sign is reversed</a:t>
            </a:r>
          </a:p>
          <a:p>
            <a:r>
              <a:rPr lang="en-US" i="1" dirty="0"/>
              <a:t>C. It is shifted by 90 degrees</a:t>
            </a:r>
          </a:p>
          <a:p>
            <a:r>
              <a:rPr lang="en-US" sz="2800" b="1" i="1" dirty="0">
                <a:solidFill>
                  <a:srgbClr val="FFC000"/>
                </a:solidFill>
              </a:rPr>
              <a:t>D. The magnitude of the </a:t>
            </a:r>
            <a:r>
              <a:rPr lang="en-US" sz="2800" b="1" i="1" dirty="0" err="1">
                <a:solidFill>
                  <a:srgbClr val="FFC000"/>
                </a:solidFill>
              </a:rPr>
              <a:t>susceptance</a:t>
            </a:r>
            <a:r>
              <a:rPr lang="en-US" sz="2800" b="1" i="1" dirty="0">
                <a:solidFill>
                  <a:srgbClr val="FFC000"/>
                </a:solidFill>
              </a:rPr>
              <a:t> is the reciprocal of the magnitude of the reactance</a:t>
            </a:r>
          </a:p>
        </p:txBody>
      </p:sp>
      <p:sp>
        <p:nvSpPr>
          <p:cNvPr id="4" name="Slide Number Placeholder 3"/>
          <p:cNvSpPr>
            <a:spLocks noGrp="1"/>
          </p:cNvSpPr>
          <p:nvPr>
            <p:ph type="sldNum" sz="quarter" idx="12"/>
          </p:nvPr>
        </p:nvSpPr>
        <p:spPr/>
        <p:txBody>
          <a:bodyPr/>
          <a:lstStyle/>
          <a:p>
            <a:fld id="{5A2483EB-AB9C-40AC-9AA1-C2AD9590A9DB}" type="slidenum">
              <a:rPr lang="en-US" smtClean="0"/>
              <a:t>51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5204751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81200"/>
          </a:xfrm>
        </p:spPr>
        <p:txBody>
          <a:bodyPr>
            <a:normAutofit/>
          </a:bodyPr>
          <a:lstStyle/>
          <a:p>
            <a:r>
              <a:rPr lang="en-US" dirty="0">
                <a:latin typeface="Arial Black" panose="020B0A04020102020204" pitchFamily="34" charset="0"/>
              </a:rPr>
              <a:t>E5B06     What is </a:t>
            </a:r>
            <a:r>
              <a:rPr lang="en-US" dirty="0" err="1">
                <a:latin typeface="Arial Black" panose="020B0A04020102020204" pitchFamily="34" charset="0"/>
              </a:rPr>
              <a:t>susceptance</a:t>
            </a:r>
            <a:r>
              <a:rPr lang="en-US" dirty="0">
                <a:latin typeface="Arial Black" panose="020B0A04020102020204" pitchFamily="34" charset="0"/>
              </a:rPr>
              <a:t>?</a:t>
            </a:r>
          </a:p>
        </p:txBody>
      </p:sp>
      <p:sp>
        <p:nvSpPr>
          <p:cNvPr id="3" name="Subtitle 2"/>
          <p:cNvSpPr>
            <a:spLocks noGrp="1"/>
          </p:cNvSpPr>
          <p:nvPr>
            <p:ph type="subTitle" idx="1"/>
          </p:nvPr>
        </p:nvSpPr>
        <p:spPr/>
        <p:txBody>
          <a:bodyPr/>
          <a:lstStyle/>
          <a:p>
            <a:r>
              <a:rPr lang="en-US" i="1" dirty="0"/>
              <a:t>A. The magnetic impedance of a circuit</a:t>
            </a:r>
          </a:p>
          <a:p>
            <a:r>
              <a:rPr lang="en-US" i="1" dirty="0"/>
              <a:t>B. The ratio of magnetic field to electric field</a:t>
            </a:r>
          </a:p>
          <a:p>
            <a:r>
              <a:rPr lang="en-US" i="1" dirty="0"/>
              <a:t>C. The inverse of reactance</a:t>
            </a:r>
          </a:p>
          <a:p>
            <a:r>
              <a:rPr lang="en-US" i="1" dirty="0"/>
              <a:t>D. A measure of the efficiency of a transformer</a:t>
            </a:r>
          </a:p>
        </p:txBody>
      </p:sp>
      <p:sp>
        <p:nvSpPr>
          <p:cNvPr id="4" name="Slide Number Placeholder 3"/>
          <p:cNvSpPr>
            <a:spLocks noGrp="1"/>
          </p:cNvSpPr>
          <p:nvPr>
            <p:ph type="sldNum" sz="quarter" idx="12"/>
          </p:nvPr>
        </p:nvSpPr>
        <p:spPr/>
        <p:txBody>
          <a:bodyPr/>
          <a:lstStyle/>
          <a:p>
            <a:fld id="{5A2483EB-AB9C-40AC-9AA1-C2AD9590A9DB}" type="slidenum">
              <a:rPr lang="en-US" smtClean="0"/>
              <a:t>52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0304498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81200"/>
          </a:xfrm>
        </p:spPr>
        <p:txBody>
          <a:bodyPr>
            <a:normAutofit/>
          </a:bodyPr>
          <a:lstStyle/>
          <a:p>
            <a:r>
              <a:rPr lang="en-US" dirty="0">
                <a:latin typeface="Arial Black" panose="020B0A04020102020204" pitchFamily="34" charset="0"/>
              </a:rPr>
              <a:t>E5B06     What is </a:t>
            </a:r>
            <a:r>
              <a:rPr lang="en-US" dirty="0" err="1">
                <a:latin typeface="Arial Black" panose="020B0A04020102020204" pitchFamily="34" charset="0"/>
              </a:rPr>
              <a:t>susceptance</a:t>
            </a:r>
            <a:r>
              <a:rPr lang="en-US" dirty="0">
                <a:latin typeface="Arial Black" panose="020B0A04020102020204" pitchFamily="34" charset="0"/>
              </a:rPr>
              <a:t>?</a:t>
            </a:r>
          </a:p>
        </p:txBody>
      </p:sp>
      <p:sp>
        <p:nvSpPr>
          <p:cNvPr id="3" name="Subtitle 2"/>
          <p:cNvSpPr>
            <a:spLocks noGrp="1"/>
          </p:cNvSpPr>
          <p:nvPr>
            <p:ph type="subTitle" idx="1"/>
          </p:nvPr>
        </p:nvSpPr>
        <p:spPr/>
        <p:txBody>
          <a:bodyPr/>
          <a:lstStyle/>
          <a:p>
            <a:r>
              <a:rPr lang="en-US" i="1" dirty="0"/>
              <a:t>A. The magnetic impedance of a circuit</a:t>
            </a:r>
          </a:p>
          <a:p>
            <a:r>
              <a:rPr lang="en-US" i="1" dirty="0"/>
              <a:t>B. The ratio of magnetic field to electric field</a:t>
            </a:r>
          </a:p>
          <a:p>
            <a:r>
              <a:rPr lang="en-US" sz="3200" b="1" i="1" dirty="0">
                <a:solidFill>
                  <a:srgbClr val="FFC000"/>
                </a:solidFill>
              </a:rPr>
              <a:t>C. The inverse of reactance</a:t>
            </a:r>
          </a:p>
          <a:p>
            <a:r>
              <a:rPr lang="en-US" i="1" dirty="0"/>
              <a:t>D. A measure of the efficiency of a transformer</a:t>
            </a:r>
          </a:p>
        </p:txBody>
      </p:sp>
      <p:sp>
        <p:nvSpPr>
          <p:cNvPr id="4" name="Slide Number Placeholder 3"/>
          <p:cNvSpPr>
            <a:spLocks noGrp="1"/>
          </p:cNvSpPr>
          <p:nvPr>
            <p:ph type="sldNum" sz="quarter" idx="12"/>
          </p:nvPr>
        </p:nvSpPr>
        <p:spPr/>
        <p:txBody>
          <a:bodyPr/>
          <a:lstStyle/>
          <a:p>
            <a:fld id="{5A2483EB-AB9C-40AC-9AA1-C2AD9590A9DB}" type="slidenum">
              <a:rPr lang="en-US" smtClean="0"/>
              <a:t>53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757866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SINE, COSINE and TANGENTS</a:t>
            </a:r>
            <a:endParaRPr lang="en-US" sz="4400" dirty="0">
              <a:solidFill>
                <a:schemeClr val="bg1"/>
              </a:solidFill>
            </a:endParaRPr>
          </a:p>
        </p:txBody>
      </p:sp>
      <p:sp>
        <p:nvSpPr>
          <p:cNvPr id="3" name="Content Placeholder 2"/>
          <p:cNvSpPr>
            <a:spLocks noGrp="1"/>
          </p:cNvSpPr>
          <p:nvPr>
            <p:ph idx="1"/>
          </p:nvPr>
        </p:nvSpPr>
        <p:spPr>
          <a:xfrm>
            <a:off x="533400" y="1767840"/>
            <a:ext cx="8229600" cy="5090160"/>
          </a:xfrm>
        </p:spPr>
        <p:txBody>
          <a:bodyPr>
            <a:normAutofit fontScale="85000" lnSpcReduction="20000"/>
          </a:bodyPr>
          <a:lstStyle/>
          <a:p>
            <a:r>
              <a:rPr lang="en-US" sz="3000" dirty="0">
                <a:solidFill>
                  <a:schemeClr val="bg1"/>
                </a:solidFill>
              </a:rPr>
              <a:t>Sine  =  B / C	   =  4 /5 = .80</a:t>
            </a:r>
          </a:p>
          <a:p>
            <a:r>
              <a:rPr lang="en-US" sz="3000" dirty="0">
                <a:solidFill>
                  <a:schemeClr val="bg1"/>
                </a:solidFill>
              </a:rPr>
              <a:t>Cosine = A / C   =  3/ 5 = .60</a:t>
            </a:r>
          </a:p>
          <a:p>
            <a:r>
              <a:rPr lang="en-US" sz="3000" dirty="0">
                <a:solidFill>
                  <a:schemeClr val="bg1"/>
                </a:solidFill>
              </a:rPr>
              <a:t>Tangent = B / A  = 4 /3 =1.25</a:t>
            </a:r>
          </a:p>
          <a:p>
            <a:pPr marL="0" indent="0">
              <a:buNone/>
            </a:pPr>
            <a:endParaRPr lang="en-US" baseline="30000" dirty="0">
              <a:solidFill>
                <a:schemeClr val="bg1"/>
              </a:solidFill>
            </a:endParaRPr>
          </a:p>
          <a:p>
            <a:pPr marL="0" indent="0">
              <a:buNone/>
            </a:pPr>
            <a:endParaRPr lang="en-US" baseline="30000" dirty="0">
              <a:solidFill>
                <a:schemeClr val="bg1"/>
              </a:solidFill>
            </a:endParaRPr>
          </a:p>
          <a:p>
            <a:pPr marL="0" indent="0">
              <a:buNone/>
            </a:pPr>
            <a:r>
              <a:rPr lang="en-US" baseline="30000" dirty="0">
                <a:solidFill>
                  <a:schemeClr val="bg1"/>
                </a:solidFill>
              </a:rPr>
              <a:t>			 </a:t>
            </a:r>
            <a:r>
              <a:rPr lang="en-US" dirty="0">
                <a:solidFill>
                  <a:schemeClr val="bg1"/>
                </a:solidFill>
              </a:rPr>
              <a:t>                                </a:t>
            </a:r>
            <a:r>
              <a:rPr lang="en-US" sz="3000" dirty="0">
                <a:solidFill>
                  <a:schemeClr val="bg1"/>
                </a:solidFill>
              </a:rPr>
              <a:t>C   		B		</a:t>
            </a:r>
            <a:r>
              <a:rPr lang="en-US" dirty="0">
                <a:solidFill>
                  <a:schemeClr val="bg1"/>
                </a:solidFill>
              </a:rPr>
              <a:t>		               </a:t>
            </a:r>
            <a:r>
              <a:rPr lang="en-US" sz="3000" dirty="0">
                <a:solidFill>
                  <a:schemeClr val="bg1"/>
                </a:solidFill>
              </a:rPr>
              <a:t>                             </a:t>
            </a:r>
            <a:r>
              <a:rPr lang="en-US" dirty="0">
                <a:solidFill>
                  <a:schemeClr val="bg1"/>
                </a:solidFill>
              </a:rPr>
              <a:t>       					  </a:t>
            </a:r>
            <a:r>
              <a:rPr lang="en-US" sz="3000" dirty="0">
                <a:solidFill>
                  <a:schemeClr val="bg1"/>
                </a:solidFill>
              </a:rPr>
              <a:t>5                       4</a:t>
            </a:r>
          </a:p>
          <a:p>
            <a:pPr marL="137160" indent="0">
              <a:buNone/>
            </a:pPr>
            <a:r>
              <a:rPr lang="en-US" dirty="0">
                <a:solidFill>
                  <a:schemeClr val="bg1"/>
                </a:solidFill>
              </a:rPr>
              <a:t> </a:t>
            </a:r>
            <a:r>
              <a:rPr lang="en-US" sz="3000" dirty="0">
                <a:solidFill>
                  <a:schemeClr val="bg1"/>
                </a:solidFill>
              </a:rPr>
              <a:t>Angle is 53 degrees</a:t>
            </a:r>
            <a:r>
              <a:rPr lang="en-US" dirty="0">
                <a:solidFill>
                  <a:schemeClr val="bg1"/>
                </a:solidFill>
              </a:rPr>
              <a:t> </a:t>
            </a:r>
          </a:p>
          <a:p>
            <a:pPr marL="137160" indent="0">
              <a:buNone/>
            </a:pPr>
            <a:r>
              <a:rPr lang="en-US" dirty="0">
                <a:solidFill>
                  <a:schemeClr val="bg1"/>
                </a:solidFill>
              </a:rPr>
              <a:t>                                                                       </a:t>
            </a:r>
          </a:p>
          <a:p>
            <a:pPr marL="137160" indent="0">
              <a:buNone/>
            </a:pPr>
            <a:r>
              <a:rPr lang="en-US" dirty="0">
                <a:solidFill>
                  <a:schemeClr val="bg1"/>
                </a:solidFill>
              </a:rPr>
              <a:t>                                                                 </a:t>
            </a:r>
            <a:r>
              <a:rPr lang="en-US" sz="3000" dirty="0">
                <a:solidFill>
                  <a:schemeClr val="bg1"/>
                </a:solidFill>
              </a:rPr>
              <a:t> A    3</a:t>
            </a:r>
          </a:p>
          <a:p>
            <a:pPr marL="137160" indent="0">
              <a:buNone/>
            </a:pPr>
            <a:r>
              <a:rPr lang="en-US" dirty="0">
                <a:solidFill>
                  <a:schemeClr val="bg1"/>
                </a:solidFill>
              </a:rPr>
              <a:t>                                                                 </a:t>
            </a:r>
            <a:endParaRPr lang="en-US" sz="3000" dirty="0">
              <a:solidFill>
                <a:schemeClr val="bg1"/>
              </a:solidFill>
            </a:endParaRPr>
          </a:p>
          <a:p>
            <a:pPr marL="137160" indent="0">
              <a:buNone/>
            </a:pPr>
            <a:endParaRPr lang="en-US" dirty="0">
              <a:solidFill>
                <a:schemeClr val="bg1"/>
              </a:solidFill>
            </a:endParaRPr>
          </a:p>
          <a:p>
            <a:pPr marL="137160" indent="0">
              <a:buNone/>
            </a:pPr>
            <a:r>
              <a:rPr lang="en-US" dirty="0">
                <a:solidFill>
                  <a:schemeClr val="bg1"/>
                </a:solidFill>
              </a:rPr>
              <a:t>                                            Angle  53 degrees</a:t>
            </a:r>
          </a:p>
          <a:p>
            <a:pPr marL="137160" indent="0">
              <a:buNone/>
            </a:pPr>
            <a:r>
              <a:rPr lang="en-US" dirty="0">
                <a:solidFill>
                  <a:schemeClr val="bg1"/>
                </a:solidFill>
              </a:rPr>
              <a:t>    </a:t>
            </a:r>
          </a:p>
        </p:txBody>
      </p:sp>
      <p:sp>
        <p:nvSpPr>
          <p:cNvPr id="5" name="Right Triangle 4"/>
          <p:cNvSpPr/>
          <p:nvPr/>
        </p:nvSpPr>
        <p:spPr>
          <a:xfrm rot="16200000">
            <a:off x="5173980" y="2247900"/>
            <a:ext cx="2819400" cy="2590800"/>
          </a:xfrm>
          <a:prstGeom prst="r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Down Arrow 6"/>
          <p:cNvSpPr/>
          <p:nvPr/>
        </p:nvSpPr>
        <p:spPr>
          <a:xfrm rot="10800000">
            <a:off x="5218177" y="5068824"/>
            <a:ext cx="484632" cy="749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1158185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49" y="228600"/>
            <a:ext cx="7772400" cy="2061945"/>
          </a:xfrm>
        </p:spPr>
        <p:txBody>
          <a:bodyPr>
            <a:normAutofit/>
          </a:bodyPr>
          <a:lstStyle/>
          <a:p>
            <a:r>
              <a:rPr lang="en-US" sz="4400" dirty="0">
                <a:latin typeface="Wingdings" panose="05000000000000000000" pitchFamily="2" charset="2"/>
              </a:rPr>
              <a:t> </a:t>
            </a:r>
            <a:r>
              <a:rPr lang="en-US" sz="4400" dirty="0">
                <a:latin typeface="Times New Roman" panose="02020603050405020304" pitchFamily="18" charset="0"/>
                <a:cs typeface="Times New Roman" panose="02020603050405020304" pitchFamily="18" charset="0"/>
              </a:rPr>
              <a:t>25</a:t>
            </a:r>
            <a:br>
              <a:rPr lang="en-US" sz="4400" dirty="0">
                <a:latin typeface="Times New Roman" panose="02020603050405020304" pitchFamily="18" charset="0"/>
                <a:cs typeface="Times New Roman" panose="02020603050405020304" pitchFamily="18" charset="0"/>
              </a:rPr>
            </a:br>
            <a:endParaRPr lang="en-US" sz="4400" dirty="0">
              <a:latin typeface="Wingdings" panose="05000000000000000000" pitchFamily="2" charset="2"/>
            </a:endParaRPr>
          </a:p>
        </p:txBody>
      </p:sp>
      <p:sp>
        <p:nvSpPr>
          <p:cNvPr id="3" name="Subtitle 2"/>
          <p:cNvSpPr>
            <a:spLocks noGrp="1"/>
          </p:cNvSpPr>
          <p:nvPr>
            <p:ph type="subTitle" idx="1"/>
          </p:nvPr>
        </p:nvSpPr>
        <p:spPr>
          <a:xfrm>
            <a:off x="5715000" y="3733800"/>
            <a:ext cx="3810000" cy="2819400"/>
          </a:xfrm>
        </p:spPr>
        <p:txBody>
          <a:bodyPr/>
          <a:lstStyle/>
          <a:p>
            <a:pPr algn="ctr"/>
            <a:r>
              <a:rPr lang="en-US" dirty="0"/>
              <a:t>There are 4 angles</a:t>
            </a:r>
          </a:p>
          <a:p>
            <a:pPr algn="ctr"/>
            <a:r>
              <a:rPr lang="en-US" dirty="0"/>
              <a:t>14 degrees</a:t>
            </a:r>
          </a:p>
          <a:p>
            <a:pPr algn="ctr"/>
            <a:r>
              <a:rPr lang="en-US" dirty="0">
                <a:solidFill>
                  <a:schemeClr val="bg1"/>
                </a:solidFill>
              </a:rPr>
              <a:t>400</a:t>
            </a:r>
          </a:p>
          <a:p>
            <a:pPr algn="ctr"/>
            <a:r>
              <a:rPr lang="en-US" dirty="0"/>
              <a:t>37 degrees</a:t>
            </a:r>
          </a:p>
          <a:p>
            <a:pPr algn="ctr"/>
            <a:r>
              <a:rPr lang="en-US" dirty="0"/>
              <a:t>45 degrees</a:t>
            </a:r>
          </a:p>
          <a:p>
            <a:pPr algn="ctr"/>
            <a:r>
              <a:rPr lang="en-US" dirty="0"/>
              <a:t>53 degrees</a:t>
            </a:r>
          </a:p>
        </p:txBody>
      </p:sp>
      <p:sp>
        <p:nvSpPr>
          <p:cNvPr id="4" name="Slide Number Placeholder 3"/>
          <p:cNvSpPr>
            <a:spLocks noGrp="1"/>
          </p:cNvSpPr>
          <p:nvPr>
            <p:ph type="sldNum" sz="quarter" idx="12"/>
          </p:nvPr>
        </p:nvSpPr>
        <p:spPr/>
        <p:txBody>
          <a:bodyPr/>
          <a:lstStyle/>
          <a:p>
            <a:fld id="{5A2483EB-AB9C-40AC-9AA1-C2AD9590A9DB}" type="slidenum">
              <a:rPr lang="en-US" smtClean="0"/>
              <a:t>55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11" name="Right Triangle 10"/>
          <p:cNvSpPr/>
          <p:nvPr/>
        </p:nvSpPr>
        <p:spPr>
          <a:xfrm rot="16200000">
            <a:off x="1066799" y="2286000"/>
            <a:ext cx="1676399" cy="2438401"/>
          </a:xfrm>
          <a:prstGeom prst="rtTriangl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Wingdings 3" panose="05040102010807070707" pitchFamily="18" charset="2"/>
              </a:rPr>
              <a:t>y</a:t>
            </a:r>
            <a:endParaRPr lang="en-US" dirty="0"/>
          </a:p>
        </p:txBody>
      </p:sp>
      <p:sp>
        <p:nvSpPr>
          <p:cNvPr id="14" name="Right Triangle 13"/>
          <p:cNvSpPr/>
          <p:nvPr/>
        </p:nvSpPr>
        <p:spPr>
          <a:xfrm rot="16200000">
            <a:off x="1676398" y="-367862"/>
            <a:ext cx="914400" cy="3505200"/>
          </a:xfrm>
          <a:prstGeom prst="r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ubtitle 2"/>
          <p:cNvSpPr txBox="1">
            <a:spLocks/>
          </p:cNvSpPr>
          <p:nvPr/>
        </p:nvSpPr>
        <p:spPr>
          <a:xfrm>
            <a:off x="-5255" y="13138"/>
            <a:ext cx="6025055" cy="3657600"/>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lang="en-US" sz="2400" b="0" kern="120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1pPr>
            <a:lvl2pPr marL="457200" indent="0" algn="ctr" defTabSz="914400" rtl="0" eaLnBrk="1" latinLnBrk="0" hangingPunct="1">
              <a:spcBef>
                <a:spcPct val="20000"/>
              </a:spcBef>
              <a:buFont typeface="Arial" panose="020B0604020202020204" pitchFamily="34" charset="0"/>
              <a:buNone/>
              <a:defRPr lang="en-US" sz="2400" b="0" kern="1200">
                <a:solidFill>
                  <a:schemeClr val="tx1">
                    <a:tint val="75000"/>
                  </a:schemeClr>
                </a:solidFill>
                <a:latin typeface="Lucida Sans Unicode" panose="020B0602030504020204" pitchFamily="34" charset="0"/>
                <a:ea typeface="+mn-ea"/>
                <a:cs typeface="Lucida Sans Unicode" panose="020B0602030504020204" pitchFamily="34" charset="0"/>
              </a:defRPr>
            </a:lvl2pPr>
            <a:lvl3pPr marL="914400" indent="0" algn="ctr" defTabSz="914400" rtl="0" eaLnBrk="1" latinLnBrk="0" hangingPunct="1">
              <a:spcBef>
                <a:spcPct val="20000"/>
              </a:spcBef>
              <a:buFont typeface="Arial" panose="020B0604020202020204" pitchFamily="34" charset="0"/>
              <a:buNone/>
              <a:defRPr lang="en-US" sz="2400" b="0" kern="1200">
                <a:solidFill>
                  <a:schemeClr val="tx1">
                    <a:tint val="75000"/>
                  </a:schemeClr>
                </a:solidFill>
                <a:latin typeface="Lucida Sans Unicode" panose="020B0602030504020204" pitchFamily="34" charset="0"/>
                <a:ea typeface="+mn-ea"/>
                <a:cs typeface="Lucida Sans Unicode" panose="020B0602030504020204" pitchFamily="34" charset="0"/>
              </a:defRPr>
            </a:lvl3pPr>
            <a:lvl4pPr marL="1371600" indent="0" algn="ctr" defTabSz="914400" rtl="0" eaLnBrk="1" latinLnBrk="0" hangingPunct="1">
              <a:spcBef>
                <a:spcPct val="20000"/>
              </a:spcBef>
              <a:buFont typeface="Arial" panose="020B0604020202020204" pitchFamily="34" charset="0"/>
              <a:buNone/>
              <a:defRPr lang="en-US" sz="2400" b="0" kern="1200">
                <a:solidFill>
                  <a:schemeClr val="tx1">
                    <a:tint val="75000"/>
                  </a:schemeClr>
                </a:solidFill>
                <a:latin typeface="Lucida Sans Unicode" panose="020B0602030504020204" pitchFamily="34" charset="0"/>
                <a:ea typeface="+mn-ea"/>
                <a:cs typeface="Lucida Sans Unicode" panose="020B0602030504020204" pitchFamily="34" charset="0"/>
              </a:defRPr>
            </a:lvl4pPr>
            <a:lvl5pPr marL="1828800" indent="0" algn="ctr" defTabSz="914400" rtl="0" eaLnBrk="1" latinLnBrk="0" hangingPunct="1">
              <a:spcBef>
                <a:spcPct val="20000"/>
              </a:spcBef>
              <a:buFont typeface="Arial" panose="020B0604020202020204" pitchFamily="34" charset="0"/>
              <a:buNone/>
              <a:defRPr lang="en-US" sz="2400" b="0" kern="1200">
                <a:solidFill>
                  <a:schemeClr val="tx1">
                    <a:tint val="75000"/>
                  </a:schemeClr>
                </a:solidFill>
                <a:latin typeface="Lucida Sans Unicode" panose="020B0602030504020204" pitchFamily="34" charset="0"/>
                <a:ea typeface="+mn-ea"/>
                <a:cs typeface="Lucida Sans Unicode" panose="020B0602030504020204" pitchFamily="34" charset="0"/>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r>
              <a:rPr lang="en-US" sz="4800" b="1" dirty="0"/>
              <a:t>             </a:t>
            </a:r>
            <a:r>
              <a:rPr lang="en-US" sz="4800" b="1" u="sng" dirty="0"/>
              <a:t>4 Triangles</a:t>
            </a:r>
          </a:p>
        </p:txBody>
      </p:sp>
      <p:sp>
        <p:nvSpPr>
          <p:cNvPr id="18" name="TextBox 17"/>
          <p:cNvSpPr txBox="1"/>
          <p:nvPr/>
        </p:nvSpPr>
        <p:spPr>
          <a:xfrm>
            <a:off x="380998" y="1492469"/>
            <a:ext cx="4114802" cy="769441"/>
          </a:xfrm>
          <a:prstGeom prst="rect">
            <a:avLst/>
          </a:prstGeom>
          <a:noFill/>
        </p:spPr>
        <p:txBody>
          <a:bodyPr wrap="square" rtlCol="0">
            <a:spAutoFit/>
          </a:bodyPr>
          <a:lstStyle/>
          <a:p>
            <a:pPr algn="ctr"/>
            <a:r>
              <a:rPr lang="en-US" sz="4400" dirty="0">
                <a:solidFill>
                  <a:schemeClr val="bg1"/>
                </a:solidFill>
              </a:rPr>
              <a:t>100</a:t>
            </a:r>
          </a:p>
        </p:txBody>
      </p:sp>
      <p:sp>
        <p:nvSpPr>
          <p:cNvPr id="19" name="TextBox 18"/>
          <p:cNvSpPr txBox="1"/>
          <p:nvPr/>
        </p:nvSpPr>
        <p:spPr>
          <a:xfrm>
            <a:off x="342899" y="667399"/>
            <a:ext cx="2209802" cy="646331"/>
          </a:xfrm>
          <a:prstGeom prst="rect">
            <a:avLst/>
          </a:prstGeom>
          <a:noFill/>
        </p:spPr>
        <p:txBody>
          <a:bodyPr wrap="square" rtlCol="0">
            <a:spAutoFit/>
          </a:bodyPr>
          <a:lstStyle/>
          <a:p>
            <a:r>
              <a:rPr lang="en-US" sz="3600" dirty="0">
                <a:solidFill>
                  <a:schemeClr val="bg1"/>
                </a:solidFill>
              </a:rPr>
              <a:t>14 degree</a:t>
            </a:r>
          </a:p>
        </p:txBody>
      </p:sp>
      <p:sp>
        <p:nvSpPr>
          <p:cNvPr id="20" name="Right Triangle 19"/>
          <p:cNvSpPr/>
          <p:nvPr/>
        </p:nvSpPr>
        <p:spPr>
          <a:xfrm rot="16200000">
            <a:off x="5714999" y="228601"/>
            <a:ext cx="2438401" cy="2438401"/>
          </a:xfrm>
          <a:prstGeom prst="rtTriangl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Wingdings 3" panose="05040102010807070707" pitchFamily="18" charset="2"/>
              </a:rPr>
              <a:t>y</a:t>
            </a:r>
            <a:endParaRPr lang="en-US" dirty="0"/>
          </a:p>
        </p:txBody>
      </p:sp>
      <p:sp>
        <p:nvSpPr>
          <p:cNvPr id="21" name="TextBox 20"/>
          <p:cNvSpPr txBox="1"/>
          <p:nvPr/>
        </p:nvSpPr>
        <p:spPr>
          <a:xfrm>
            <a:off x="8153400" y="1143000"/>
            <a:ext cx="1143000" cy="769441"/>
          </a:xfrm>
          <a:prstGeom prst="rect">
            <a:avLst/>
          </a:prstGeom>
          <a:noFill/>
        </p:spPr>
        <p:txBody>
          <a:bodyPr wrap="square" rtlCol="0">
            <a:spAutoFit/>
          </a:bodyPr>
          <a:lstStyle/>
          <a:p>
            <a:r>
              <a:rPr lang="en-US" sz="4400" dirty="0">
                <a:solidFill>
                  <a:schemeClr val="bg1"/>
                </a:solidFill>
              </a:rPr>
              <a:t>100</a:t>
            </a:r>
          </a:p>
        </p:txBody>
      </p:sp>
      <p:sp>
        <p:nvSpPr>
          <p:cNvPr id="22" name="TextBox 21"/>
          <p:cNvSpPr txBox="1"/>
          <p:nvPr/>
        </p:nvSpPr>
        <p:spPr>
          <a:xfrm>
            <a:off x="6521669" y="2667002"/>
            <a:ext cx="1600200" cy="769441"/>
          </a:xfrm>
          <a:prstGeom prst="rect">
            <a:avLst/>
          </a:prstGeom>
          <a:noFill/>
        </p:spPr>
        <p:txBody>
          <a:bodyPr wrap="square" rtlCol="0">
            <a:spAutoFit/>
          </a:bodyPr>
          <a:lstStyle/>
          <a:p>
            <a:r>
              <a:rPr lang="en-US" sz="4400" dirty="0">
                <a:solidFill>
                  <a:schemeClr val="bg1"/>
                </a:solidFill>
              </a:rPr>
              <a:t>100</a:t>
            </a:r>
          </a:p>
        </p:txBody>
      </p:sp>
      <p:sp>
        <p:nvSpPr>
          <p:cNvPr id="23" name="TextBox 22"/>
          <p:cNvSpPr txBox="1"/>
          <p:nvPr/>
        </p:nvSpPr>
        <p:spPr>
          <a:xfrm>
            <a:off x="4572000" y="1639669"/>
            <a:ext cx="2133600" cy="646331"/>
          </a:xfrm>
          <a:prstGeom prst="rect">
            <a:avLst/>
          </a:prstGeom>
          <a:noFill/>
        </p:spPr>
        <p:txBody>
          <a:bodyPr wrap="square" rtlCol="0">
            <a:spAutoFit/>
          </a:bodyPr>
          <a:lstStyle/>
          <a:p>
            <a:r>
              <a:rPr lang="en-US" sz="3600" dirty="0">
                <a:solidFill>
                  <a:schemeClr val="bg1"/>
                </a:solidFill>
              </a:rPr>
              <a:t>45 degree</a:t>
            </a:r>
          </a:p>
        </p:txBody>
      </p:sp>
      <p:sp>
        <p:nvSpPr>
          <p:cNvPr id="24" name="Right Triangle 23"/>
          <p:cNvSpPr/>
          <p:nvPr/>
        </p:nvSpPr>
        <p:spPr>
          <a:xfrm rot="16200000">
            <a:off x="3124200" y="3733802"/>
            <a:ext cx="2438401" cy="1981199"/>
          </a:xfrm>
          <a:prstGeom prst="rtTriangl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Wingdings 3" panose="05040102010807070707" pitchFamily="18" charset="2"/>
              </a:rPr>
              <a:t>y</a:t>
            </a:r>
            <a:endParaRPr lang="en-US" dirty="0"/>
          </a:p>
        </p:txBody>
      </p:sp>
      <p:sp>
        <p:nvSpPr>
          <p:cNvPr id="26" name="Rectangle 25"/>
          <p:cNvSpPr/>
          <p:nvPr/>
        </p:nvSpPr>
        <p:spPr>
          <a:xfrm>
            <a:off x="3124200" y="2895600"/>
            <a:ext cx="1031051" cy="769441"/>
          </a:xfrm>
          <a:prstGeom prst="rect">
            <a:avLst/>
          </a:prstGeom>
        </p:spPr>
        <p:txBody>
          <a:bodyPr wrap="none">
            <a:spAutoFit/>
          </a:bodyPr>
          <a:lstStyle/>
          <a:p>
            <a:r>
              <a:rPr lang="en-US" sz="4400" dirty="0">
                <a:solidFill>
                  <a:schemeClr val="bg1"/>
                </a:solidFill>
              </a:rPr>
              <a:t>300</a:t>
            </a:r>
          </a:p>
        </p:txBody>
      </p:sp>
      <p:sp>
        <p:nvSpPr>
          <p:cNvPr id="27" name="Rectangle 26"/>
          <p:cNvSpPr/>
          <p:nvPr/>
        </p:nvSpPr>
        <p:spPr>
          <a:xfrm>
            <a:off x="1639541" y="4267200"/>
            <a:ext cx="1031051" cy="769441"/>
          </a:xfrm>
          <a:prstGeom prst="rect">
            <a:avLst/>
          </a:prstGeom>
        </p:spPr>
        <p:txBody>
          <a:bodyPr wrap="none">
            <a:spAutoFit/>
          </a:bodyPr>
          <a:lstStyle/>
          <a:p>
            <a:r>
              <a:rPr lang="en-US" sz="4400" dirty="0">
                <a:solidFill>
                  <a:schemeClr val="bg1"/>
                </a:solidFill>
              </a:rPr>
              <a:t>400</a:t>
            </a:r>
          </a:p>
        </p:txBody>
      </p:sp>
      <p:sp>
        <p:nvSpPr>
          <p:cNvPr id="28" name="Rectangle 27"/>
          <p:cNvSpPr/>
          <p:nvPr/>
        </p:nvSpPr>
        <p:spPr>
          <a:xfrm>
            <a:off x="3921949" y="5859959"/>
            <a:ext cx="1031051" cy="769441"/>
          </a:xfrm>
          <a:prstGeom prst="rect">
            <a:avLst/>
          </a:prstGeom>
        </p:spPr>
        <p:txBody>
          <a:bodyPr wrap="none">
            <a:spAutoFit/>
          </a:bodyPr>
          <a:lstStyle/>
          <a:p>
            <a:r>
              <a:rPr lang="en-US" sz="4400" dirty="0">
                <a:solidFill>
                  <a:schemeClr val="bg1"/>
                </a:solidFill>
              </a:rPr>
              <a:t>300</a:t>
            </a:r>
          </a:p>
        </p:txBody>
      </p:sp>
      <p:sp>
        <p:nvSpPr>
          <p:cNvPr id="29" name="Rectangle 28"/>
          <p:cNvSpPr/>
          <p:nvPr/>
        </p:nvSpPr>
        <p:spPr>
          <a:xfrm>
            <a:off x="5293549" y="4488359"/>
            <a:ext cx="1031051" cy="769441"/>
          </a:xfrm>
          <a:prstGeom prst="rect">
            <a:avLst/>
          </a:prstGeom>
        </p:spPr>
        <p:txBody>
          <a:bodyPr wrap="none">
            <a:spAutoFit/>
          </a:bodyPr>
          <a:lstStyle/>
          <a:p>
            <a:r>
              <a:rPr lang="en-US" sz="4400" dirty="0">
                <a:solidFill>
                  <a:schemeClr val="bg1"/>
                </a:solidFill>
              </a:rPr>
              <a:t>400</a:t>
            </a:r>
          </a:p>
        </p:txBody>
      </p:sp>
      <p:sp>
        <p:nvSpPr>
          <p:cNvPr id="30" name="TextBox 29"/>
          <p:cNvSpPr txBox="1"/>
          <p:nvPr/>
        </p:nvSpPr>
        <p:spPr>
          <a:xfrm>
            <a:off x="152400" y="3429000"/>
            <a:ext cx="2209802" cy="646331"/>
          </a:xfrm>
          <a:prstGeom prst="rect">
            <a:avLst/>
          </a:prstGeom>
          <a:noFill/>
        </p:spPr>
        <p:txBody>
          <a:bodyPr wrap="square" rtlCol="0">
            <a:spAutoFit/>
          </a:bodyPr>
          <a:lstStyle/>
          <a:p>
            <a:r>
              <a:rPr lang="en-US" sz="3600" dirty="0">
                <a:solidFill>
                  <a:schemeClr val="bg1"/>
                </a:solidFill>
              </a:rPr>
              <a:t>37 degree</a:t>
            </a:r>
          </a:p>
        </p:txBody>
      </p:sp>
      <p:sp>
        <p:nvSpPr>
          <p:cNvPr id="31" name="TextBox 30"/>
          <p:cNvSpPr txBox="1"/>
          <p:nvPr/>
        </p:nvSpPr>
        <p:spPr>
          <a:xfrm>
            <a:off x="2209800" y="5200545"/>
            <a:ext cx="2209802" cy="646331"/>
          </a:xfrm>
          <a:prstGeom prst="rect">
            <a:avLst/>
          </a:prstGeom>
          <a:noFill/>
        </p:spPr>
        <p:txBody>
          <a:bodyPr wrap="square" rtlCol="0">
            <a:spAutoFit/>
          </a:bodyPr>
          <a:lstStyle/>
          <a:p>
            <a:r>
              <a:rPr lang="en-US" sz="3600" dirty="0">
                <a:solidFill>
                  <a:schemeClr val="bg1"/>
                </a:solidFill>
              </a:rPr>
              <a:t>53 degree</a:t>
            </a:r>
          </a:p>
        </p:txBody>
      </p:sp>
      <p:sp>
        <p:nvSpPr>
          <p:cNvPr id="32" name="Rectangle 31"/>
          <p:cNvSpPr/>
          <p:nvPr/>
        </p:nvSpPr>
        <p:spPr>
          <a:xfrm>
            <a:off x="3921949" y="3646648"/>
            <a:ext cx="1031051" cy="769441"/>
          </a:xfrm>
          <a:prstGeom prst="rect">
            <a:avLst/>
          </a:prstGeom>
        </p:spPr>
        <p:txBody>
          <a:bodyPr wrap="none">
            <a:spAutoFit/>
          </a:bodyPr>
          <a:lstStyle/>
          <a:p>
            <a:r>
              <a:rPr lang="en-US" sz="4400" dirty="0">
                <a:solidFill>
                  <a:schemeClr val="bg1"/>
                </a:solidFill>
              </a:rPr>
              <a:t>500</a:t>
            </a:r>
          </a:p>
        </p:txBody>
      </p:sp>
      <p:sp>
        <p:nvSpPr>
          <p:cNvPr id="33" name="Rectangle 32"/>
          <p:cNvSpPr/>
          <p:nvPr/>
        </p:nvSpPr>
        <p:spPr>
          <a:xfrm>
            <a:off x="1447800" y="2510439"/>
            <a:ext cx="1031051" cy="769441"/>
          </a:xfrm>
          <a:prstGeom prst="rect">
            <a:avLst/>
          </a:prstGeom>
        </p:spPr>
        <p:txBody>
          <a:bodyPr wrap="none">
            <a:spAutoFit/>
          </a:bodyPr>
          <a:lstStyle/>
          <a:p>
            <a:r>
              <a:rPr lang="en-US" sz="4400" dirty="0">
                <a:solidFill>
                  <a:schemeClr val="bg1"/>
                </a:solidFill>
              </a:rPr>
              <a:t>500</a:t>
            </a:r>
          </a:p>
        </p:txBody>
      </p:sp>
      <p:sp>
        <p:nvSpPr>
          <p:cNvPr id="34" name="Rectangle 33"/>
          <p:cNvSpPr/>
          <p:nvPr/>
        </p:nvSpPr>
        <p:spPr>
          <a:xfrm>
            <a:off x="6019800" y="405741"/>
            <a:ext cx="1454244" cy="769441"/>
          </a:xfrm>
          <a:prstGeom prst="rect">
            <a:avLst/>
          </a:prstGeom>
        </p:spPr>
        <p:txBody>
          <a:bodyPr wrap="none">
            <a:spAutoFit/>
          </a:bodyPr>
          <a:lstStyle/>
          <a:p>
            <a:r>
              <a:rPr lang="en-US" sz="4400" dirty="0">
                <a:solidFill>
                  <a:schemeClr val="bg1"/>
                </a:solidFill>
              </a:rPr>
              <a:t>141.4</a:t>
            </a:r>
          </a:p>
        </p:txBody>
      </p:sp>
    </p:spTree>
    <p:extLst>
      <p:ext uri="{BB962C8B-B14F-4D97-AF65-F5344CB8AC3E}">
        <p14:creationId xmlns:p14="http://schemas.microsoft.com/office/powerpoint/2010/main" val="23825542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solidFill>
                  <a:schemeClr val="bg1"/>
                </a:solidFill>
              </a:rPr>
              <a:t>3, 4, 5  Triangles</a:t>
            </a:r>
          </a:p>
        </p:txBody>
      </p:sp>
      <p:sp>
        <p:nvSpPr>
          <p:cNvPr id="3" name="Content Placeholder 2"/>
          <p:cNvSpPr>
            <a:spLocks noGrp="1"/>
          </p:cNvSpPr>
          <p:nvPr>
            <p:ph idx="1"/>
          </p:nvPr>
        </p:nvSpPr>
        <p:spPr>
          <a:xfrm>
            <a:off x="533400" y="1767840"/>
            <a:ext cx="8229600" cy="4709160"/>
          </a:xfrm>
        </p:spPr>
        <p:txBody>
          <a:bodyPr>
            <a:normAutofit fontScale="92500"/>
          </a:bodyPr>
          <a:lstStyle/>
          <a:p>
            <a:r>
              <a:rPr lang="en-US" dirty="0">
                <a:solidFill>
                  <a:schemeClr val="bg1"/>
                </a:solidFill>
              </a:rPr>
              <a:t>A</a:t>
            </a:r>
            <a:r>
              <a:rPr lang="en-US" baseline="30000" dirty="0">
                <a:solidFill>
                  <a:schemeClr val="bg1"/>
                </a:solidFill>
              </a:rPr>
              <a:t>2</a:t>
            </a:r>
            <a:r>
              <a:rPr lang="en-US" dirty="0">
                <a:solidFill>
                  <a:schemeClr val="bg1"/>
                </a:solidFill>
              </a:rPr>
              <a:t>  +  B  </a:t>
            </a:r>
            <a:r>
              <a:rPr lang="en-US" baseline="30000" dirty="0">
                <a:solidFill>
                  <a:schemeClr val="bg1"/>
                </a:solidFill>
              </a:rPr>
              <a:t>2</a:t>
            </a:r>
            <a:r>
              <a:rPr lang="en-US" dirty="0">
                <a:solidFill>
                  <a:schemeClr val="bg1"/>
                </a:solidFill>
              </a:rPr>
              <a:t> =  C</a:t>
            </a:r>
            <a:r>
              <a:rPr lang="en-US" baseline="30000" dirty="0">
                <a:solidFill>
                  <a:schemeClr val="bg1"/>
                </a:solidFill>
              </a:rPr>
              <a:t>2</a:t>
            </a:r>
          </a:p>
          <a:p>
            <a:pPr marL="137160" indent="0">
              <a:buNone/>
            </a:pPr>
            <a:endParaRPr lang="en-US" baseline="30000" dirty="0">
              <a:solidFill>
                <a:schemeClr val="bg1"/>
              </a:solidFill>
            </a:endParaRPr>
          </a:p>
          <a:p>
            <a:r>
              <a:rPr lang="en-US" dirty="0">
                <a:solidFill>
                  <a:schemeClr val="bg1"/>
                </a:solidFill>
              </a:rPr>
              <a:t>C  = </a:t>
            </a:r>
            <a:r>
              <a:rPr lang="en-US" dirty="0">
                <a:solidFill>
                  <a:schemeClr val="bg1"/>
                </a:solidFill>
                <a:latin typeface="Wingdings 2" panose="05020102010507070707" pitchFamily="18" charset="2"/>
              </a:rPr>
              <a:t>P</a:t>
            </a:r>
            <a:r>
              <a:rPr lang="en-US" dirty="0">
                <a:solidFill>
                  <a:schemeClr val="bg1"/>
                </a:solidFill>
              </a:rPr>
              <a:t> A</a:t>
            </a:r>
            <a:r>
              <a:rPr lang="en-US" baseline="30000" dirty="0">
                <a:solidFill>
                  <a:schemeClr val="bg1"/>
                </a:solidFill>
              </a:rPr>
              <a:t>2</a:t>
            </a:r>
            <a:r>
              <a:rPr lang="en-US" dirty="0">
                <a:solidFill>
                  <a:schemeClr val="bg1"/>
                </a:solidFill>
              </a:rPr>
              <a:t>  +  B</a:t>
            </a:r>
            <a:r>
              <a:rPr lang="en-US" baseline="30000" dirty="0">
                <a:solidFill>
                  <a:schemeClr val="bg1"/>
                </a:solidFill>
              </a:rPr>
              <a:t>2 </a:t>
            </a:r>
            <a:r>
              <a:rPr lang="en-US" dirty="0">
                <a:solidFill>
                  <a:schemeClr val="bg1"/>
                </a:solidFill>
              </a:rPr>
              <a:t>                            5</a:t>
            </a:r>
          </a:p>
          <a:p>
            <a:r>
              <a:rPr lang="en-US" dirty="0">
                <a:solidFill>
                  <a:schemeClr val="bg1"/>
                </a:solidFill>
              </a:rPr>
              <a:t>                                                   500                        4</a:t>
            </a:r>
          </a:p>
          <a:p>
            <a:pPr marL="137160" indent="0">
              <a:buNone/>
            </a:pPr>
            <a:r>
              <a:rPr lang="en-US" dirty="0">
                <a:solidFill>
                  <a:schemeClr val="bg1"/>
                </a:solidFill>
              </a:rPr>
              <a:t>            5                                                                   400</a:t>
            </a:r>
          </a:p>
          <a:p>
            <a:r>
              <a:rPr lang="en-US" dirty="0">
                <a:solidFill>
                  <a:schemeClr val="bg1"/>
                </a:solidFill>
              </a:rPr>
              <a:t>       500                       3         </a:t>
            </a:r>
          </a:p>
          <a:p>
            <a:r>
              <a:rPr lang="en-US" dirty="0">
                <a:solidFill>
                  <a:schemeClr val="bg1"/>
                </a:solidFill>
              </a:rPr>
              <a:t>                                  300</a:t>
            </a:r>
          </a:p>
          <a:p>
            <a:pPr marL="137160" indent="0">
              <a:buNone/>
            </a:pPr>
            <a:r>
              <a:rPr lang="en-US" dirty="0">
                <a:solidFill>
                  <a:schemeClr val="bg1"/>
                </a:solidFill>
              </a:rPr>
              <a:t>                                                                  3</a:t>
            </a:r>
          </a:p>
          <a:p>
            <a:pPr marL="137160" indent="0">
              <a:buNone/>
            </a:pPr>
            <a:r>
              <a:rPr lang="en-US" dirty="0">
                <a:solidFill>
                  <a:schemeClr val="bg1"/>
                </a:solidFill>
              </a:rPr>
              <a:t>                     4                                        300</a:t>
            </a:r>
          </a:p>
          <a:p>
            <a:pPr marL="137160" indent="0">
              <a:buNone/>
            </a:pPr>
            <a:r>
              <a:rPr lang="en-US" dirty="0">
                <a:solidFill>
                  <a:schemeClr val="bg1"/>
                </a:solidFill>
              </a:rPr>
              <a:t>                   400                         Angle  53 degrees</a:t>
            </a:r>
          </a:p>
          <a:p>
            <a:pPr marL="137160" indent="0">
              <a:buNone/>
            </a:pPr>
            <a:r>
              <a:rPr lang="en-US" dirty="0">
                <a:solidFill>
                  <a:schemeClr val="bg1"/>
                </a:solidFill>
              </a:rPr>
              <a:t>    Angle 37 degrees</a:t>
            </a:r>
          </a:p>
        </p:txBody>
      </p:sp>
      <p:sp>
        <p:nvSpPr>
          <p:cNvPr id="4" name="Right Triangle 3"/>
          <p:cNvSpPr/>
          <p:nvPr/>
        </p:nvSpPr>
        <p:spPr>
          <a:xfrm rot="16200000">
            <a:off x="1581149" y="2457450"/>
            <a:ext cx="2095500" cy="2667000"/>
          </a:xfrm>
          <a:prstGeom prst="r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ight Triangle 4"/>
          <p:cNvSpPr/>
          <p:nvPr/>
        </p:nvSpPr>
        <p:spPr>
          <a:xfrm rot="16200000">
            <a:off x="5067300" y="1714501"/>
            <a:ext cx="2819400" cy="2590800"/>
          </a:xfrm>
          <a:prstGeom prst="r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Down Arrow 5"/>
          <p:cNvSpPr/>
          <p:nvPr/>
        </p:nvSpPr>
        <p:spPr>
          <a:xfrm rot="10800000">
            <a:off x="1267967" y="4888992"/>
            <a:ext cx="484632" cy="749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Down Arrow 6"/>
          <p:cNvSpPr/>
          <p:nvPr/>
        </p:nvSpPr>
        <p:spPr>
          <a:xfrm rot="10800000">
            <a:off x="5257801" y="4495800"/>
            <a:ext cx="484632" cy="749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415395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E5B07    What is the phase angle between the voltage across and the current through a series RLC circuit if XC is 500 ohms, R is 1 kilohm, and XL is 250 ohms?</a:t>
            </a:r>
          </a:p>
        </p:txBody>
      </p:sp>
      <p:sp>
        <p:nvSpPr>
          <p:cNvPr id="3" name="Subtitle 2"/>
          <p:cNvSpPr>
            <a:spLocks noGrp="1"/>
          </p:cNvSpPr>
          <p:nvPr>
            <p:ph type="subTitle" idx="1"/>
          </p:nvPr>
        </p:nvSpPr>
        <p:spPr>
          <a:xfrm>
            <a:off x="457200" y="2667000"/>
            <a:ext cx="8153400" cy="3352800"/>
          </a:xfrm>
        </p:spPr>
        <p:txBody>
          <a:bodyPr/>
          <a:lstStyle/>
          <a:p>
            <a:r>
              <a:rPr lang="en-US" i="1" dirty="0"/>
              <a:t>A. 68.2 degrees with the voltage leading the current</a:t>
            </a:r>
            <a:endParaRPr lang="en-US" dirty="0"/>
          </a:p>
          <a:p>
            <a:r>
              <a:rPr lang="en-US" i="1" dirty="0"/>
              <a:t>B. 14.0 degrees with the voltage leading the current</a:t>
            </a:r>
            <a:endParaRPr lang="en-US" dirty="0"/>
          </a:p>
          <a:p>
            <a:r>
              <a:rPr lang="en-US" i="1" dirty="0"/>
              <a:t>C. 14.0 degrees with the voltage lagging the current</a:t>
            </a:r>
            <a:endParaRPr lang="en-US" dirty="0"/>
          </a:p>
          <a:p>
            <a:r>
              <a:rPr lang="en-US" i="1" dirty="0"/>
              <a:t>D. 68.2 degrees with the voltage lagging the current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57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7919945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E5B07    What is the phase angle between the voltage across and the current through a series RLC circuit if XC is 500 ohms, R is 1 kilohm, and XL is 250 ohms?</a:t>
            </a:r>
          </a:p>
        </p:txBody>
      </p:sp>
      <p:sp>
        <p:nvSpPr>
          <p:cNvPr id="3" name="Subtitle 2"/>
          <p:cNvSpPr>
            <a:spLocks noGrp="1"/>
          </p:cNvSpPr>
          <p:nvPr>
            <p:ph type="subTitle" idx="1"/>
          </p:nvPr>
        </p:nvSpPr>
        <p:spPr>
          <a:xfrm>
            <a:off x="457200" y="2667000"/>
            <a:ext cx="8153400" cy="3352800"/>
          </a:xfrm>
        </p:spPr>
        <p:txBody>
          <a:bodyPr/>
          <a:lstStyle/>
          <a:p>
            <a:r>
              <a:rPr lang="en-US" i="1" dirty="0"/>
              <a:t>A. 68.2 degrees with the voltage leading the current</a:t>
            </a:r>
            <a:endParaRPr lang="en-US" dirty="0"/>
          </a:p>
          <a:p>
            <a:r>
              <a:rPr lang="en-US" i="1" dirty="0"/>
              <a:t>B. 14.0 degrees with the voltage leading the current</a:t>
            </a:r>
            <a:endParaRPr lang="en-US" dirty="0"/>
          </a:p>
          <a:p>
            <a:r>
              <a:rPr lang="en-US" sz="2800" b="1" i="1" dirty="0">
                <a:solidFill>
                  <a:srgbClr val="FFC000"/>
                </a:solidFill>
              </a:rPr>
              <a:t>C. 14.0 degrees with the voltage lagging the current</a:t>
            </a:r>
            <a:endParaRPr lang="en-US" sz="2800" b="1" dirty="0">
              <a:solidFill>
                <a:srgbClr val="FFC000"/>
              </a:solidFill>
            </a:endParaRPr>
          </a:p>
          <a:p>
            <a:r>
              <a:rPr lang="en-US" i="1" dirty="0"/>
              <a:t>D. 68.2 degrees with the voltage lagging the current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58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7" name="Rectangle 6"/>
          <p:cNvSpPr/>
          <p:nvPr/>
        </p:nvSpPr>
        <p:spPr>
          <a:xfrm>
            <a:off x="838200" y="5029200"/>
            <a:ext cx="8001000" cy="1569660"/>
          </a:xfrm>
          <a:prstGeom prst="rect">
            <a:avLst/>
          </a:prstGeom>
        </p:spPr>
        <p:txBody>
          <a:bodyPr wrap="square">
            <a:spAutoFit/>
          </a:bodyPr>
          <a:lstStyle/>
          <a:p>
            <a:r>
              <a:rPr lang="en-US" sz="2400" dirty="0">
                <a:solidFill>
                  <a:srgbClr val="FFFF00"/>
                </a:solidFill>
              </a:rPr>
              <a:t>Net Reactance = XL – XC = 250 – 500 = -250 ohms</a:t>
            </a:r>
          </a:p>
          <a:p>
            <a:r>
              <a:rPr lang="en-US" sz="2400" dirty="0">
                <a:solidFill>
                  <a:srgbClr val="FFFF00"/>
                </a:solidFill>
              </a:rPr>
              <a:t>Degrees is anti-Tangent = (250 / 1000) = 0.25  = 14 degrees</a:t>
            </a:r>
          </a:p>
          <a:p>
            <a:r>
              <a:rPr lang="en-US" sz="2400" dirty="0">
                <a:solidFill>
                  <a:srgbClr val="FFFF00"/>
                </a:solidFill>
              </a:rPr>
              <a:t>Since capacitance is greater than inductance, </a:t>
            </a:r>
          </a:p>
          <a:p>
            <a:r>
              <a:rPr lang="en-US" sz="2400" dirty="0">
                <a:solidFill>
                  <a:srgbClr val="FFFF00"/>
                </a:solidFill>
              </a:rPr>
              <a:t>it is a negative angle and Voltage  lags  current </a:t>
            </a:r>
          </a:p>
        </p:txBody>
      </p:sp>
    </p:spTree>
    <p:extLst>
      <p:ext uri="{BB962C8B-B14F-4D97-AF65-F5344CB8AC3E}">
        <p14:creationId xmlns:p14="http://schemas.microsoft.com/office/powerpoint/2010/main" val="30169795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1336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E5B08    What is the phase angle between the voltage across and the current through a series RLC circuit if XC is 100 ohms, R is 100 ohms, and XL is 75 ohms?</a:t>
            </a:r>
          </a:p>
        </p:txBody>
      </p:sp>
      <p:sp>
        <p:nvSpPr>
          <p:cNvPr id="3" name="Subtitle 2"/>
          <p:cNvSpPr>
            <a:spLocks noGrp="1"/>
          </p:cNvSpPr>
          <p:nvPr>
            <p:ph type="subTitle" idx="1"/>
          </p:nvPr>
        </p:nvSpPr>
        <p:spPr>
          <a:xfrm>
            <a:off x="304800" y="2514600"/>
            <a:ext cx="8458200" cy="3657600"/>
          </a:xfrm>
        </p:spPr>
        <p:txBody>
          <a:bodyPr/>
          <a:lstStyle/>
          <a:p>
            <a:r>
              <a:rPr lang="en-US" i="1" dirty="0"/>
              <a:t>A. 14 degrees with the voltage lagging the current</a:t>
            </a:r>
            <a:endParaRPr lang="en-US" dirty="0"/>
          </a:p>
          <a:p>
            <a:r>
              <a:rPr lang="en-US" i="1" dirty="0"/>
              <a:t>B. 14 degrees with the voltage leading the current</a:t>
            </a:r>
            <a:endParaRPr lang="en-US" dirty="0"/>
          </a:p>
          <a:p>
            <a:r>
              <a:rPr lang="en-US" i="1" dirty="0"/>
              <a:t>C. 76 degrees with the voltage leading the current</a:t>
            </a:r>
            <a:endParaRPr lang="en-US" dirty="0"/>
          </a:p>
          <a:p>
            <a:r>
              <a:rPr lang="en-US" i="1" dirty="0"/>
              <a:t>D. 76 degrees with the voltage lagging the current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59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750847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E5A02    What is resonance in an electrical circuit?</a:t>
            </a:r>
          </a:p>
        </p:txBody>
      </p:sp>
      <p:sp>
        <p:nvSpPr>
          <p:cNvPr id="3" name="Subtitle 2"/>
          <p:cNvSpPr>
            <a:spLocks noGrp="1"/>
          </p:cNvSpPr>
          <p:nvPr>
            <p:ph type="subTitle" idx="1"/>
          </p:nvPr>
        </p:nvSpPr>
        <p:spPr>
          <a:xfrm>
            <a:off x="914400" y="1905000"/>
            <a:ext cx="7543800" cy="4267200"/>
          </a:xfrm>
        </p:spPr>
        <p:txBody>
          <a:bodyPr/>
          <a:lstStyle/>
          <a:p>
            <a:r>
              <a:rPr lang="en-US" i="1" dirty="0"/>
              <a:t>A. The highest frequency that will pass current</a:t>
            </a:r>
            <a:endParaRPr lang="en-US" dirty="0"/>
          </a:p>
          <a:p>
            <a:r>
              <a:rPr lang="en-US" i="1" dirty="0"/>
              <a:t>B. The lowest frequency that will pass current</a:t>
            </a:r>
            <a:endParaRPr lang="en-US" dirty="0"/>
          </a:p>
          <a:p>
            <a:r>
              <a:rPr lang="en-US" sz="2800" b="1" i="1" dirty="0">
                <a:solidFill>
                  <a:srgbClr val="FFC000"/>
                </a:solidFill>
              </a:rPr>
              <a:t>C. The frequency at which the capacitive reactance equals the inductive reactance</a:t>
            </a:r>
            <a:endParaRPr lang="en-US" sz="2800" b="1" dirty="0">
              <a:solidFill>
                <a:srgbClr val="FFC000"/>
              </a:solidFill>
            </a:endParaRPr>
          </a:p>
          <a:p>
            <a:r>
              <a:rPr lang="en-US" i="1" dirty="0"/>
              <a:t>D. The frequency at which the reactive impedance equals the resistive impedance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9717151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1336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E5B08    What is the phase angle between the voltage across and the current through a series RLC circuit if XC is 100 ohms, R is 100 ohms, and XL is 75 ohms?</a:t>
            </a:r>
          </a:p>
        </p:txBody>
      </p:sp>
      <p:sp>
        <p:nvSpPr>
          <p:cNvPr id="3" name="Subtitle 2"/>
          <p:cNvSpPr>
            <a:spLocks noGrp="1"/>
          </p:cNvSpPr>
          <p:nvPr>
            <p:ph type="subTitle" idx="1"/>
          </p:nvPr>
        </p:nvSpPr>
        <p:spPr>
          <a:xfrm>
            <a:off x="304800" y="2514600"/>
            <a:ext cx="8458200" cy="3657600"/>
          </a:xfrm>
        </p:spPr>
        <p:txBody>
          <a:bodyPr/>
          <a:lstStyle/>
          <a:p>
            <a:r>
              <a:rPr lang="en-US" sz="2800" b="1" i="1" dirty="0">
                <a:solidFill>
                  <a:srgbClr val="FFC000"/>
                </a:solidFill>
              </a:rPr>
              <a:t>A. 14 degrees with the voltage lagging the current</a:t>
            </a:r>
            <a:endParaRPr lang="en-US" sz="2800" b="1" dirty="0">
              <a:solidFill>
                <a:srgbClr val="FFC000"/>
              </a:solidFill>
            </a:endParaRPr>
          </a:p>
          <a:p>
            <a:r>
              <a:rPr lang="en-US" i="1" dirty="0"/>
              <a:t>B. 14 degrees with the voltage leading the current</a:t>
            </a:r>
            <a:endParaRPr lang="en-US" dirty="0"/>
          </a:p>
          <a:p>
            <a:r>
              <a:rPr lang="en-US" i="1" dirty="0"/>
              <a:t>C. 76 degrees with the voltage leading the current</a:t>
            </a:r>
            <a:endParaRPr lang="en-US" dirty="0"/>
          </a:p>
          <a:p>
            <a:r>
              <a:rPr lang="en-US" i="1" dirty="0"/>
              <a:t>D. 76 degrees with the voltage lagging the current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Rectangle 5"/>
          <p:cNvSpPr/>
          <p:nvPr/>
        </p:nvSpPr>
        <p:spPr>
          <a:xfrm>
            <a:off x="685800" y="4775538"/>
            <a:ext cx="8458200" cy="1569660"/>
          </a:xfrm>
          <a:prstGeom prst="rect">
            <a:avLst/>
          </a:prstGeom>
        </p:spPr>
        <p:txBody>
          <a:bodyPr wrap="square">
            <a:spAutoFit/>
          </a:bodyPr>
          <a:lstStyle/>
          <a:p>
            <a:r>
              <a:rPr lang="en-US" sz="2400" dirty="0">
                <a:solidFill>
                  <a:srgbClr val="FFFF00"/>
                </a:solidFill>
              </a:rPr>
              <a:t>Net Reactance = XL – XC = 75 – 100 = -25 ohms</a:t>
            </a:r>
          </a:p>
          <a:p>
            <a:r>
              <a:rPr lang="en-US" sz="2400" dirty="0">
                <a:solidFill>
                  <a:srgbClr val="FFFF00"/>
                </a:solidFill>
              </a:rPr>
              <a:t>Degrees is anti-Tangent = (25 / 100) = 0.25  = 14 degrees</a:t>
            </a:r>
          </a:p>
          <a:p>
            <a:r>
              <a:rPr lang="en-US" sz="2400" dirty="0">
                <a:solidFill>
                  <a:srgbClr val="FFFF00"/>
                </a:solidFill>
              </a:rPr>
              <a:t>Since capacitance is greater than inductance, </a:t>
            </a:r>
          </a:p>
          <a:p>
            <a:r>
              <a:rPr lang="en-US" sz="2400" dirty="0">
                <a:solidFill>
                  <a:srgbClr val="FFFF00"/>
                </a:solidFill>
              </a:rPr>
              <a:t>it is a negative angle and Voltage  lags  current </a:t>
            </a:r>
          </a:p>
        </p:txBody>
      </p:sp>
    </p:spTree>
    <p:extLst>
      <p:ext uri="{BB962C8B-B14F-4D97-AF65-F5344CB8AC3E}">
        <p14:creationId xmlns:p14="http://schemas.microsoft.com/office/powerpoint/2010/main" val="386230382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E5B09    What is the relationship between the current through a capacitor and the voltage across a capacitor?</a:t>
            </a:r>
          </a:p>
        </p:txBody>
      </p:sp>
      <p:sp>
        <p:nvSpPr>
          <p:cNvPr id="3" name="Subtitle 2"/>
          <p:cNvSpPr>
            <a:spLocks noGrp="1"/>
          </p:cNvSpPr>
          <p:nvPr>
            <p:ph type="subTitle" idx="1"/>
          </p:nvPr>
        </p:nvSpPr>
        <p:spPr>
          <a:xfrm>
            <a:off x="304800" y="2133600"/>
            <a:ext cx="8305800" cy="4038600"/>
          </a:xfrm>
        </p:spPr>
        <p:txBody>
          <a:bodyPr/>
          <a:lstStyle/>
          <a:p>
            <a:r>
              <a:rPr lang="en-US" i="1" dirty="0"/>
              <a:t>A. Voltage and current are in phase</a:t>
            </a:r>
            <a:endParaRPr lang="en-US" dirty="0"/>
          </a:p>
          <a:p>
            <a:r>
              <a:rPr lang="en-US" i="1" dirty="0"/>
              <a:t>B. Voltage and current are 180 degrees out of phase</a:t>
            </a:r>
            <a:endParaRPr lang="en-US" dirty="0"/>
          </a:p>
          <a:p>
            <a:r>
              <a:rPr lang="en-US" i="1" dirty="0"/>
              <a:t>C. Voltage leads current by 90 degrees</a:t>
            </a:r>
            <a:endParaRPr lang="en-US" dirty="0"/>
          </a:p>
          <a:p>
            <a:r>
              <a:rPr lang="en-US" i="1" dirty="0"/>
              <a:t>D. Current leads voltage by 90 degrees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1534094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E5B09    What is the relationship between the current through a capacitor and the voltage across a capacitor?</a:t>
            </a:r>
          </a:p>
        </p:txBody>
      </p:sp>
      <p:sp>
        <p:nvSpPr>
          <p:cNvPr id="3" name="Subtitle 2"/>
          <p:cNvSpPr>
            <a:spLocks noGrp="1"/>
          </p:cNvSpPr>
          <p:nvPr>
            <p:ph type="subTitle" idx="1"/>
          </p:nvPr>
        </p:nvSpPr>
        <p:spPr>
          <a:xfrm>
            <a:off x="304800" y="2133600"/>
            <a:ext cx="8305800" cy="4038600"/>
          </a:xfrm>
        </p:spPr>
        <p:txBody>
          <a:bodyPr/>
          <a:lstStyle/>
          <a:p>
            <a:r>
              <a:rPr lang="en-US" i="1" dirty="0"/>
              <a:t>A. Voltage and current are in phase</a:t>
            </a:r>
            <a:endParaRPr lang="en-US" dirty="0"/>
          </a:p>
          <a:p>
            <a:r>
              <a:rPr lang="en-US" i="1" dirty="0"/>
              <a:t>B. Voltage and current are 180 degrees out of phase</a:t>
            </a:r>
            <a:endParaRPr lang="en-US" dirty="0"/>
          </a:p>
          <a:p>
            <a:r>
              <a:rPr lang="en-US" i="1" dirty="0"/>
              <a:t>C. Voltage leads current by 90 degrees</a:t>
            </a:r>
            <a:endParaRPr lang="en-US" dirty="0"/>
          </a:p>
          <a:p>
            <a:r>
              <a:rPr lang="en-US" sz="2800" b="1" i="1" dirty="0">
                <a:solidFill>
                  <a:srgbClr val="FFC000"/>
                </a:solidFill>
              </a:rPr>
              <a:t>D. Current leads voltage by 90 degrees</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62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9891049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E5B10    What is the relationship between the current through an inductor and the voltage across an inductor?</a:t>
            </a:r>
          </a:p>
        </p:txBody>
      </p:sp>
      <p:sp>
        <p:nvSpPr>
          <p:cNvPr id="3" name="Subtitle 2"/>
          <p:cNvSpPr>
            <a:spLocks noGrp="1"/>
          </p:cNvSpPr>
          <p:nvPr>
            <p:ph type="subTitle" idx="1"/>
          </p:nvPr>
        </p:nvSpPr>
        <p:spPr>
          <a:xfrm>
            <a:off x="381000" y="2057400"/>
            <a:ext cx="8229600" cy="4114800"/>
          </a:xfrm>
        </p:spPr>
        <p:txBody>
          <a:bodyPr/>
          <a:lstStyle/>
          <a:p>
            <a:r>
              <a:rPr lang="en-US" i="1" dirty="0"/>
              <a:t>A. Voltage leads current by 90 degrees</a:t>
            </a:r>
            <a:endParaRPr lang="en-US" dirty="0"/>
          </a:p>
          <a:p>
            <a:r>
              <a:rPr lang="en-US" i="1" dirty="0"/>
              <a:t>B. Current leads voltage by 90 degrees</a:t>
            </a:r>
            <a:endParaRPr lang="en-US" dirty="0"/>
          </a:p>
          <a:p>
            <a:r>
              <a:rPr lang="en-US" i="1" dirty="0"/>
              <a:t>C. Voltage and current are 180 degrees out of phase</a:t>
            </a:r>
            <a:endParaRPr lang="en-US" dirty="0"/>
          </a:p>
          <a:p>
            <a:r>
              <a:rPr lang="en-US" i="1" dirty="0"/>
              <a:t>D. Voltage and current are in phase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8832029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E5B10    What is the relationship between the current through an inductor and the voltage across an inductor?</a:t>
            </a:r>
          </a:p>
        </p:txBody>
      </p:sp>
      <p:sp>
        <p:nvSpPr>
          <p:cNvPr id="3" name="Subtitle 2"/>
          <p:cNvSpPr>
            <a:spLocks noGrp="1"/>
          </p:cNvSpPr>
          <p:nvPr>
            <p:ph type="subTitle" idx="1"/>
          </p:nvPr>
        </p:nvSpPr>
        <p:spPr>
          <a:xfrm>
            <a:off x="381000" y="2057400"/>
            <a:ext cx="8229600" cy="4114800"/>
          </a:xfrm>
        </p:spPr>
        <p:txBody>
          <a:bodyPr/>
          <a:lstStyle/>
          <a:p>
            <a:r>
              <a:rPr lang="en-US" sz="2800" b="1" i="1" dirty="0">
                <a:solidFill>
                  <a:srgbClr val="FFC000"/>
                </a:solidFill>
              </a:rPr>
              <a:t>A. Voltage leads current by 90 degrees</a:t>
            </a:r>
            <a:endParaRPr lang="en-US" sz="2800" b="1" dirty="0">
              <a:solidFill>
                <a:srgbClr val="FFC000"/>
              </a:solidFill>
            </a:endParaRPr>
          </a:p>
          <a:p>
            <a:r>
              <a:rPr lang="en-US" i="1" dirty="0"/>
              <a:t>B. Current leads voltage by 90 degrees</a:t>
            </a:r>
            <a:endParaRPr lang="en-US" dirty="0"/>
          </a:p>
          <a:p>
            <a:r>
              <a:rPr lang="en-US" i="1" dirty="0"/>
              <a:t>C. Voltage and current are 180 degrees out of phase</a:t>
            </a:r>
            <a:endParaRPr lang="en-US" dirty="0"/>
          </a:p>
          <a:p>
            <a:r>
              <a:rPr lang="en-US" i="1" dirty="0"/>
              <a:t>D. Voltage and current are in phase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98034507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050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E5B11    What is the phase angle between the voltage across and the current through a series RLC circuit if XC is 25 ohms, R is 100 ohms, and XL is 50 ohms?</a:t>
            </a:r>
          </a:p>
        </p:txBody>
      </p:sp>
      <p:sp>
        <p:nvSpPr>
          <p:cNvPr id="3" name="Subtitle 2"/>
          <p:cNvSpPr>
            <a:spLocks noGrp="1"/>
          </p:cNvSpPr>
          <p:nvPr>
            <p:ph type="subTitle" idx="1"/>
          </p:nvPr>
        </p:nvSpPr>
        <p:spPr>
          <a:xfrm>
            <a:off x="533400" y="2438400"/>
            <a:ext cx="8229600" cy="3733800"/>
          </a:xfrm>
        </p:spPr>
        <p:txBody>
          <a:bodyPr/>
          <a:lstStyle/>
          <a:p>
            <a:r>
              <a:rPr lang="en-US" i="1" dirty="0"/>
              <a:t>A. 14 degrees with the voltage lagging the current</a:t>
            </a:r>
            <a:endParaRPr lang="en-US" dirty="0"/>
          </a:p>
          <a:p>
            <a:r>
              <a:rPr lang="en-US" i="1" dirty="0"/>
              <a:t>B. 14 degrees with the voltage leading the current</a:t>
            </a:r>
            <a:endParaRPr lang="en-US" dirty="0"/>
          </a:p>
          <a:p>
            <a:r>
              <a:rPr lang="en-US" i="1" dirty="0"/>
              <a:t>C. 76 degrees with the voltage lagging the current</a:t>
            </a:r>
            <a:endParaRPr lang="en-US" dirty="0"/>
          </a:p>
          <a:p>
            <a:r>
              <a:rPr lang="en-US" i="1" dirty="0"/>
              <a:t>D. 76 degrees with the voltage leading the current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84265224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9050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E5B11    What is the phase angle between the voltage across and the current through a series RLC circuit if XC is 25 ohms, R is 100 ohms, and XL is 50 ohms?</a:t>
            </a:r>
          </a:p>
        </p:txBody>
      </p:sp>
      <p:sp>
        <p:nvSpPr>
          <p:cNvPr id="3" name="Subtitle 2"/>
          <p:cNvSpPr>
            <a:spLocks noGrp="1"/>
          </p:cNvSpPr>
          <p:nvPr>
            <p:ph type="subTitle" idx="1"/>
          </p:nvPr>
        </p:nvSpPr>
        <p:spPr>
          <a:xfrm>
            <a:off x="533400" y="2438400"/>
            <a:ext cx="8229600" cy="3733800"/>
          </a:xfrm>
        </p:spPr>
        <p:txBody>
          <a:bodyPr/>
          <a:lstStyle/>
          <a:p>
            <a:r>
              <a:rPr lang="en-US" i="1" dirty="0"/>
              <a:t>A. 14 degrees with the voltage lagging the current</a:t>
            </a:r>
            <a:endParaRPr lang="en-US" dirty="0"/>
          </a:p>
          <a:p>
            <a:r>
              <a:rPr lang="en-US" sz="2800" b="1" i="1" dirty="0">
                <a:solidFill>
                  <a:srgbClr val="FFC000"/>
                </a:solidFill>
              </a:rPr>
              <a:t>B. 14 degrees with the voltage leading the current</a:t>
            </a:r>
            <a:endParaRPr lang="en-US" sz="2800" b="1" dirty="0">
              <a:solidFill>
                <a:srgbClr val="FFC000"/>
              </a:solidFill>
            </a:endParaRPr>
          </a:p>
          <a:p>
            <a:r>
              <a:rPr lang="en-US" i="1" dirty="0"/>
              <a:t>C. 76 degrees with the voltage lagging the current</a:t>
            </a:r>
            <a:endParaRPr lang="en-US" dirty="0"/>
          </a:p>
          <a:p>
            <a:r>
              <a:rPr lang="en-US" i="1" dirty="0"/>
              <a:t>D. 76 degrees with the voltage leading the current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
        <p:nvSpPr>
          <p:cNvPr id="6" name="Rectangle 5"/>
          <p:cNvSpPr/>
          <p:nvPr/>
        </p:nvSpPr>
        <p:spPr>
          <a:xfrm>
            <a:off x="990600" y="4800600"/>
            <a:ext cx="8229600" cy="1569660"/>
          </a:xfrm>
          <a:prstGeom prst="rect">
            <a:avLst/>
          </a:prstGeom>
        </p:spPr>
        <p:txBody>
          <a:bodyPr wrap="square">
            <a:spAutoFit/>
          </a:bodyPr>
          <a:lstStyle/>
          <a:p>
            <a:r>
              <a:rPr lang="en-US" sz="2400" dirty="0">
                <a:solidFill>
                  <a:srgbClr val="FFFF00"/>
                </a:solidFill>
              </a:rPr>
              <a:t>Net Reactance = XL – XC = 50 – 25 = + 25 ohms</a:t>
            </a:r>
          </a:p>
          <a:p>
            <a:r>
              <a:rPr lang="en-US" sz="2400" dirty="0">
                <a:solidFill>
                  <a:srgbClr val="FFFF00"/>
                </a:solidFill>
              </a:rPr>
              <a:t>Degrees is anti-Tangent = (25 / 100) = 0.25  = 14 degrees</a:t>
            </a:r>
          </a:p>
          <a:p>
            <a:r>
              <a:rPr lang="en-US" sz="2400" dirty="0">
                <a:solidFill>
                  <a:srgbClr val="FFFF00"/>
                </a:solidFill>
              </a:rPr>
              <a:t>Since capacitance is less than inductance, </a:t>
            </a:r>
          </a:p>
          <a:p>
            <a:r>
              <a:rPr lang="en-US" sz="2400" dirty="0">
                <a:solidFill>
                  <a:srgbClr val="FFFF00"/>
                </a:solidFill>
              </a:rPr>
              <a:t>it is a positive angle and Voltage leads  current </a:t>
            </a:r>
          </a:p>
        </p:txBody>
      </p:sp>
    </p:spTree>
    <p:extLst>
      <p:ext uri="{BB962C8B-B14F-4D97-AF65-F5344CB8AC3E}">
        <p14:creationId xmlns:p14="http://schemas.microsoft.com/office/powerpoint/2010/main" val="182823483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209800"/>
          </a:xfrm>
        </p:spPr>
        <p:txBody>
          <a:bodyPr>
            <a:normAutofit/>
          </a:bodyPr>
          <a:lstStyle/>
          <a:p>
            <a:r>
              <a:rPr lang="en-US" dirty="0">
                <a:latin typeface="Arial Black" panose="020B0A04020102020204" pitchFamily="34" charset="0"/>
              </a:rPr>
              <a:t>E5B12     What is admittance?</a:t>
            </a:r>
          </a:p>
        </p:txBody>
      </p:sp>
      <p:sp>
        <p:nvSpPr>
          <p:cNvPr id="3" name="Subtitle 2"/>
          <p:cNvSpPr>
            <a:spLocks noGrp="1"/>
          </p:cNvSpPr>
          <p:nvPr>
            <p:ph type="subTitle" idx="1"/>
          </p:nvPr>
        </p:nvSpPr>
        <p:spPr>
          <a:xfrm>
            <a:off x="609600" y="2514600"/>
            <a:ext cx="8458200" cy="3657600"/>
          </a:xfrm>
        </p:spPr>
        <p:txBody>
          <a:bodyPr/>
          <a:lstStyle/>
          <a:p>
            <a:r>
              <a:rPr lang="en-US" i="1" dirty="0"/>
              <a:t>A. The inverse of impedance</a:t>
            </a:r>
          </a:p>
          <a:p>
            <a:r>
              <a:rPr lang="en-US" i="1" dirty="0"/>
              <a:t>B. The term for the gain of a field effect transistor</a:t>
            </a:r>
          </a:p>
          <a:p>
            <a:r>
              <a:rPr lang="en-US" i="1" dirty="0"/>
              <a:t>C. The turns ratio of a transformer</a:t>
            </a:r>
          </a:p>
          <a:p>
            <a:r>
              <a:rPr lang="en-US" i="1" dirty="0"/>
              <a:t>D. The unit used for Q factor</a:t>
            </a:r>
          </a:p>
        </p:txBody>
      </p:sp>
      <p:sp>
        <p:nvSpPr>
          <p:cNvPr id="4" name="Slide Number Placeholder 3"/>
          <p:cNvSpPr>
            <a:spLocks noGrp="1"/>
          </p:cNvSpPr>
          <p:nvPr>
            <p:ph type="sldNum" sz="quarter" idx="12"/>
          </p:nvPr>
        </p:nvSpPr>
        <p:spPr/>
        <p:txBody>
          <a:bodyPr/>
          <a:lstStyle/>
          <a:p>
            <a:fld id="{5A2483EB-AB9C-40AC-9AA1-C2AD9590A9DB}" type="slidenum">
              <a:rPr lang="en-US" smtClean="0"/>
              <a:t>67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56145636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209800"/>
          </a:xfrm>
        </p:spPr>
        <p:txBody>
          <a:bodyPr>
            <a:normAutofit/>
          </a:bodyPr>
          <a:lstStyle/>
          <a:p>
            <a:r>
              <a:rPr lang="en-US" dirty="0">
                <a:latin typeface="Arial Black" panose="020B0A04020102020204" pitchFamily="34" charset="0"/>
              </a:rPr>
              <a:t>E5B12     What is admittance?</a:t>
            </a:r>
          </a:p>
        </p:txBody>
      </p:sp>
      <p:sp>
        <p:nvSpPr>
          <p:cNvPr id="3" name="Subtitle 2"/>
          <p:cNvSpPr>
            <a:spLocks noGrp="1"/>
          </p:cNvSpPr>
          <p:nvPr>
            <p:ph type="subTitle" idx="1"/>
          </p:nvPr>
        </p:nvSpPr>
        <p:spPr>
          <a:xfrm>
            <a:off x="609600" y="2514600"/>
            <a:ext cx="8458200" cy="3657600"/>
          </a:xfrm>
        </p:spPr>
        <p:txBody>
          <a:bodyPr/>
          <a:lstStyle/>
          <a:p>
            <a:r>
              <a:rPr lang="en-US" sz="3200" b="1" i="1" dirty="0">
                <a:solidFill>
                  <a:srgbClr val="FFC000"/>
                </a:solidFill>
              </a:rPr>
              <a:t>A. The inverse of impedance</a:t>
            </a:r>
          </a:p>
          <a:p>
            <a:r>
              <a:rPr lang="en-US" i="1" dirty="0"/>
              <a:t>B. The term for the gain of a field effect transistor</a:t>
            </a:r>
          </a:p>
          <a:p>
            <a:r>
              <a:rPr lang="en-US" i="1" dirty="0"/>
              <a:t>C. The turns ratio of a transformer</a:t>
            </a:r>
          </a:p>
          <a:p>
            <a:r>
              <a:rPr lang="en-US" i="1" dirty="0"/>
              <a:t>D. The unit used for Q factor</a:t>
            </a:r>
          </a:p>
        </p:txBody>
      </p:sp>
      <p:sp>
        <p:nvSpPr>
          <p:cNvPr id="4" name="Slide Number Placeholder 3"/>
          <p:cNvSpPr>
            <a:spLocks noGrp="1"/>
          </p:cNvSpPr>
          <p:nvPr>
            <p:ph type="sldNum" sz="quarter" idx="12"/>
          </p:nvPr>
        </p:nvSpPr>
        <p:spPr/>
        <p:txBody>
          <a:bodyPr/>
          <a:lstStyle/>
          <a:p>
            <a:fld id="{5A2483EB-AB9C-40AC-9AA1-C2AD9590A9DB}" type="slidenum">
              <a:rPr lang="en-US" smtClean="0"/>
              <a:t>68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92323871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E5B13     What letter is commonly used to represent </a:t>
            </a:r>
            <a:r>
              <a:rPr lang="en-US" dirty="0" err="1">
                <a:latin typeface="Arial Black" panose="020B0A04020102020204" pitchFamily="34" charset="0"/>
              </a:rPr>
              <a:t>susceptance</a:t>
            </a:r>
            <a:r>
              <a:rPr lang="en-US" dirty="0">
                <a:latin typeface="Arial Black" panose="020B0A04020102020204" pitchFamily="34" charset="0"/>
              </a:rPr>
              <a:t>?</a:t>
            </a:r>
          </a:p>
        </p:txBody>
      </p:sp>
      <p:sp>
        <p:nvSpPr>
          <p:cNvPr id="3" name="Subtitle 2"/>
          <p:cNvSpPr>
            <a:spLocks noGrp="1"/>
          </p:cNvSpPr>
          <p:nvPr>
            <p:ph type="subTitle" idx="1"/>
          </p:nvPr>
        </p:nvSpPr>
        <p:spPr>
          <a:xfrm>
            <a:off x="1219200" y="2209800"/>
            <a:ext cx="6781800" cy="3200400"/>
          </a:xfrm>
        </p:spPr>
        <p:txBody>
          <a:bodyPr/>
          <a:lstStyle/>
          <a:p>
            <a:r>
              <a:rPr lang="en-US" i="1" dirty="0"/>
              <a:t>A. G</a:t>
            </a:r>
          </a:p>
          <a:p>
            <a:r>
              <a:rPr lang="en-US" i="1" dirty="0"/>
              <a:t>B. X</a:t>
            </a:r>
          </a:p>
          <a:p>
            <a:r>
              <a:rPr lang="en-US" i="1" dirty="0"/>
              <a:t>C. Y</a:t>
            </a:r>
          </a:p>
          <a:p>
            <a:r>
              <a:rPr lang="en-US" i="1" dirty="0"/>
              <a:t>D. B</a:t>
            </a:r>
          </a:p>
        </p:txBody>
      </p:sp>
      <p:sp>
        <p:nvSpPr>
          <p:cNvPr id="4" name="Slide Number Placeholder 3"/>
          <p:cNvSpPr>
            <a:spLocks noGrp="1"/>
          </p:cNvSpPr>
          <p:nvPr>
            <p:ph type="sldNum" sz="quarter" idx="12"/>
          </p:nvPr>
        </p:nvSpPr>
        <p:spPr/>
        <p:txBody>
          <a:bodyPr/>
          <a:lstStyle/>
          <a:p>
            <a:fld id="{5A2483EB-AB9C-40AC-9AA1-C2AD9590A9DB}" type="slidenum">
              <a:rPr lang="en-US" smtClean="0"/>
              <a:t>69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792821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E5A03    What is the magnitude of the impedance of a series RLC circuit at resonance?</a:t>
            </a:r>
          </a:p>
        </p:txBody>
      </p:sp>
      <p:sp>
        <p:nvSpPr>
          <p:cNvPr id="3" name="Subtitle 2"/>
          <p:cNvSpPr>
            <a:spLocks noGrp="1"/>
          </p:cNvSpPr>
          <p:nvPr>
            <p:ph type="subTitle" idx="1"/>
          </p:nvPr>
        </p:nvSpPr>
        <p:spPr>
          <a:xfrm>
            <a:off x="609600" y="2133600"/>
            <a:ext cx="7924800" cy="4038600"/>
          </a:xfrm>
        </p:spPr>
        <p:txBody>
          <a:bodyPr/>
          <a:lstStyle/>
          <a:p>
            <a:r>
              <a:rPr lang="en-US" i="1" dirty="0"/>
              <a:t>A. High, as compared to the circuit resistance</a:t>
            </a:r>
            <a:endParaRPr lang="en-US" dirty="0"/>
          </a:p>
          <a:p>
            <a:r>
              <a:rPr lang="en-US" i="1" dirty="0"/>
              <a:t>B. Approximately equal to capacitive reactance</a:t>
            </a:r>
            <a:endParaRPr lang="en-US" dirty="0"/>
          </a:p>
          <a:p>
            <a:r>
              <a:rPr lang="en-US" i="1" dirty="0"/>
              <a:t>C. Approximately equal to inductive reactance</a:t>
            </a:r>
            <a:endParaRPr lang="en-US" dirty="0"/>
          </a:p>
          <a:p>
            <a:r>
              <a:rPr lang="en-US" i="1" dirty="0"/>
              <a:t>D. Approximately equal to circuit resistance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32445520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E5B13     What letter is commonly used to represent </a:t>
            </a:r>
            <a:r>
              <a:rPr lang="en-US" dirty="0" err="1">
                <a:latin typeface="Arial Black" panose="020B0A04020102020204" pitchFamily="34" charset="0"/>
              </a:rPr>
              <a:t>susceptance</a:t>
            </a:r>
            <a:r>
              <a:rPr lang="en-US" dirty="0">
                <a:latin typeface="Arial Black" panose="020B0A04020102020204" pitchFamily="34" charset="0"/>
              </a:rPr>
              <a:t>?</a:t>
            </a:r>
          </a:p>
        </p:txBody>
      </p:sp>
      <p:sp>
        <p:nvSpPr>
          <p:cNvPr id="3" name="Subtitle 2"/>
          <p:cNvSpPr>
            <a:spLocks noGrp="1"/>
          </p:cNvSpPr>
          <p:nvPr>
            <p:ph type="subTitle" idx="1"/>
          </p:nvPr>
        </p:nvSpPr>
        <p:spPr>
          <a:xfrm>
            <a:off x="1219200" y="2209800"/>
            <a:ext cx="6781800" cy="3200400"/>
          </a:xfrm>
        </p:spPr>
        <p:txBody>
          <a:bodyPr/>
          <a:lstStyle/>
          <a:p>
            <a:r>
              <a:rPr lang="en-US" i="1" dirty="0"/>
              <a:t>A. G</a:t>
            </a:r>
          </a:p>
          <a:p>
            <a:r>
              <a:rPr lang="en-US" i="1" dirty="0"/>
              <a:t>B. X</a:t>
            </a:r>
          </a:p>
          <a:p>
            <a:r>
              <a:rPr lang="en-US" i="1" dirty="0"/>
              <a:t>C. Y</a:t>
            </a:r>
          </a:p>
          <a:p>
            <a:r>
              <a:rPr lang="en-US" sz="3200" b="1" i="1" dirty="0">
                <a:solidFill>
                  <a:srgbClr val="FFC000"/>
                </a:solidFill>
              </a:rPr>
              <a:t>D. B</a:t>
            </a:r>
          </a:p>
        </p:txBody>
      </p:sp>
      <p:sp>
        <p:nvSpPr>
          <p:cNvPr id="4" name="Slide Number Placeholder 3"/>
          <p:cNvSpPr>
            <a:spLocks noGrp="1"/>
          </p:cNvSpPr>
          <p:nvPr>
            <p:ph type="sldNum" sz="quarter" idx="12"/>
          </p:nvPr>
        </p:nvSpPr>
        <p:spPr/>
        <p:txBody>
          <a:bodyPr/>
          <a:lstStyle/>
          <a:p>
            <a:fld id="{5A2483EB-AB9C-40AC-9AA1-C2AD9590A9DB}" type="slidenum">
              <a:rPr lang="en-US" smtClean="0"/>
              <a:t>70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3468060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rial Black" panose="020B0A04020102020204" pitchFamily="34" charset="0"/>
              </a:rPr>
              <a:t>E5C Coordinate systems</a:t>
            </a:r>
          </a:p>
        </p:txBody>
      </p:sp>
      <p:sp>
        <p:nvSpPr>
          <p:cNvPr id="3" name="Subtitle 2"/>
          <p:cNvSpPr>
            <a:spLocks noGrp="1"/>
          </p:cNvSpPr>
          <p:nvPr>
            <p:ph type="subTitle" idx="1"/>
          </p:nvPr>
        </p:nvSpPr>
        <p:spPr/>
        <p:txBody>
          <a:bodyPr/>
          <a:lstStyle/>
          <a:p>
            <a:pPr algn="ctr"/>
            <a:r>
              <a:rPr lang="en-US" dirty="0"/>
              <a:t>and phasors in electronics: Rectangular coordinates; Polar Coordinates; Phasors</a:t>
            </a:r>
          </a:p>
        </p:txBody>
      </p:sp>
      <p:sp>
        <p:nvSpPr>
          <p:cNvPr id="4" name="Slide Number Placeholder 3"/>
          <p:cNvSpPr>
            <a:spLocks noGrp="1"/>
          </p:cNvSpPr>
          <p:nvPr>
            <p:ph type="sldNum" sz="quarter" idx="12"/>
          </p:nvPr>
        </p:nvSpPr>
        <p:spPr/>
        <p:txBody>
          <a:bodyPr/>
          <a:lstStyle/>
          <a:p>
            <a:fld id="{5A2483EB-AB9C-40AC-9AA1-C2AD9590A9DB}" type="slidenum">
              <a:rPr lang="en-US" smtClean="0"/>
              <a:t>71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74224155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E5C01     Which of the following represents a capacitive reactance in rectangular notation?</a:t>
            </a:r>
          </a:p>
        </p:txBody>
      </p:sp>
      <p:sp>
        <p:nvSpPr>
          <p:cNvPr id="3" name="Subtitle 2"/>
          <p:cNvSpPr>
            <a:spLocks noGrp="1"/>
          </p:cNvSpPr>
          <p:nvPr>
            <p:ph type="subTitle" idx="1"/>
          </p:nvPr>
        </p:nvSpPr>
        <p:spPr>
          <a:xfrm>
            <a:off x="1371600" y="2438400"/>
            <a:ext cx="7086600" cy="3505200"/>
          </a:xfrm>
        </p:spPr>
        <p:txBody>
          <a:bodyPr/>
          <a:lstStyle/>
          <a:p>
            <a:r>
              <a:rPr lang="en-US" i="1" dirty="0"/>
              <a:t>A. –</a:t>
            </a:r>
            <a:r>
              <a:rPr lang="en-US" i="1" dirty="0" err="1"/>
              <a:t>jX</a:t>
            </a:r>
            <a:endParaRPr lang="en-US" i="1" dirty="0"/>
          </a:p>
          <a:p>
            <a:r>
              <a:rPr lang="en-US" i="1" dirty="0"/>
              <a:t>B. +</a:t>
            </a:r>
            <a:r>
              <a:rPr lang="en-US" i="1" dirty="0" err="1"/>
              <a:t>jX</a:t>
            </a:r>
            <a:endParaRPr lang="en-US" i="1" dirty="0"/>
          </a:p>
          <a:p>
            <a:r>
              <a:rPr lang="en-US" i="1" dirty="0"/>
              <a:t>C. X</a:t>
            </a:r>
          </a:p>
          <a:p>
            <a:r>
              <a:rPr lang="en-US" i="1" dirty="0"/>
              <a:t>D. Omega</a:t>
            </a:r>
          </a:p>
        </p:txBody>
      </p:sp>
      <p:sp>
        <p:nvSpPr>
          <p:cNvPr id="4" name="Slide Number Placeholder 3"/>
          <p:cNvSpPr>
            <a:spLocks noGrp="1"/>
          </p:cNvSpPr>
          <p:nvPr>
            <p:ph type="sldNum" sz="quarter" idx="12"/>
          </p:nvPr>
        </p:nvSpPr>
        <p:spPr/>
        <p:txBody>
          <a:bodyPr/>
          <a:lstStyle/>
          <a:p>
            <a:fld id="{5A2483EB-AB9C-40AC-9AA1-C2AD9590A9DB}" type="slidenum">
              <a:rPr lang="en-US" smtClean="0"/>
              <a:t>72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6718636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E5C01     Which of the following represents a capacitive reactance in rectangular notation?</a:t>
            </a:r>
          </a:p>
        </p:txBody>
      </p:sp>
      <p:sp>
        <p:nvSpPr>
          <p:cNvPr id="3" name="Subtitle 2"/>
          <p:cNvSpPr>
            <a:spLocks noGrp="1"/>
          </p:cNvSpPr>
          <p:nvPr>
            <p:ph type="subTitle" idx="1"/>
          </p:nvPr>
        </p:nvSpPr>
        <p:spPr>
          <a:xfrm>
            <a:off x="1371600" y="2438400"/>
            <a:ext cx="7086600" cy="3505200"/>
          </a:xfrm>
        </p:spPr>
        <p:txBody>
          <a:bodyPr/>
          <a:lstStyle/>
          <a:p>
            <a:r>
              <a:rPr lang="en-US" sz="3200" b="1" i="1" dirty="0">
                <a:solidFill>
                  <a:srgbClr val="FFC000"/>
                </a:solidFill>
              </a:rPr>
              <a:t>A. –</a:t>
            </a:r>
            <a:r>
              <a:rPr lang="en-US" sz="3200" b="1" i="1" dirty="0" err="1">
                <a:solidFill>
                  <a:srgbClr val="FFC000"/>
                </a:solidFill>
              </a:rPr>
              <a:t>jX</a:t>
            </a:r>
            <a:endParaRPr lang="en-US" sz="3200" b="1" i="1" dirty="0">
              <a:solidFill>
                <a:srgbClr val="FFC000"/>
              </a:solidFill>
            </a:endParaRPr>
          </a:p>
          <a:p>
            <a:r>
              <a:rPr lang="en-US" i="1" dirty="0"/>
              <a:t>B. +</a:t>
            </a:r>
            <a:r>
              <a:rPr lang="en-US" i="1" dirty="0" err="1"/>
              <a:t>jX</a:t>
            </a:r>
            <a:endParaRPr lang="en-US" i="1" dirty="0"/>
          </a:p>
          <a:p>
            <a:r>
              <a:rPr lang="en-US" i="1" dirty="0"/>
              <a:t>C. X</a:t>
            </a:r>
          </a:p>
          <a:p>
            <a:r>
              <a:rPr lang="en-US" i="1" dirty="0"/>
              <a:t>D. Omega</a:t>
            </a:r>
          </a:p>
        </p:txBody>
      </p:sp>
      <p:sp>
        <p:nvSpPr>
          <p:cNvPr id="4" name="Slide Number Placeholder 3"/>
          <p:cNvSpPr>
            <a:spLocks noGrp="1"/>
          </p:cNvSpPr>
          <p:nvPr>
            <p:ph type="sldNum" sz="quarter" idx="12"/>
          </p:nvPr>
        </p:nvSpPr>
        <p:spPr/>
        <p:txBody>
          <a:bodyPr/>
          <a:lstStyle/>
          <a:p>
            <a:fld id="{5A2483EB-AB9C-40AC-9AA1-C2AD9590A9DB}" type="slidenum">
              <a:rPr lang="en-US" smtClean="0"/>
              <a:t>73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98377651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209800"/>
          </a:xfrm>
        </p:spPr>
        <p:txBody>
          <a:bodyPr>
            <a:normAutofit/>
          </a:bodyPr>
          <a:lstStyle/>
          <a:p>
            <a:r>
              <a:rPr lang="en-US" dirty="0">
                <a:latin typeface="Arial Black" panose="020B0A04020102020204" pitchFamily="34" charset="0"/>
              </a:rPr>
              <a:t>E5C02     How are impedances described in polar coordinates?</a:t>
            </a:r>
          </a:p>
        </p:txBody>
      </p:sp>
      <p:sp>
        <p:nvSpPr>
          <p:cNvPr id="3" name="Subtitle 2"/>
          <p:cNvSpPr>
            <a:spLocks noGrp="1"/>
          </p:cNvSpPr>
          <p:nvPr>
            <p:ph type="subTitle" idx="1"/>
          </p:nvPr>
        </p:nvSpPr>
        <p:spPr>
          <a:xfrm>
            <a:off x="838200" y="2514600"/>
            <a:ext cx="7924800" cy="3657600"/>
          </a:xfrm>
        </p:spPr>
        <p:txBody>
          <a:bodyPr/>
          <a:lstStyle/>
          <a:p>
            <a:r>
              <a:rPr lang="en-US" i="1" dirty="0"/>
              <a:t>A. By X and R values</a:t>
            </a:r>
          </a:p>
          <a:p>
            <a:r>
              <a:rPr lang="en-US" i="1" dirty="0"/>
              <a:t>B. By real and imaginary parts</a:t>
            </a:r>
          </a:p>
          <a:p>
            <a:r>
              <a:rPr lang="en-US" i="1" dirty="0"/>
              <a:t>C. By phase angle and amplitude</a:t>
            </a:r>
          </a:p>
          <a:p>
            <a:r>
              <a:rPr lang="en-US" i="1" dirty="0"/>
              <a:t>D. By Y and G values</a:t>
            </a:r>
          </a:p>
        </p:txBody>
      </p:sp>
      <p:sp>
        <p:nvSpPr>
          <p:cNvPr id="4" name="Slide Number Placeholder 3"/>
          <p:cNvSpPr>
            <a:spLocks noGrp="1"/>
          </p:cNvSpPr>
          <p:nvPr>
            <p:ph type="sldNum" sz="quarter" idx="12"/>
          </p:nvPr>
        </p:nvSpPr>
        <p:spPr/>
        <p:txBody>
          <a:bodyPr/>
          <a:lstStyle/>
          <a:p>
            <a:fld id="{5A2483EB-AB9C-40AC-9AA1-C2AD9590A9DB}" type="slidenum">
              <a:rPr lang="en-US" smtClean="0"/>
              <a:t>74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29960993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209800"/>
          </a:xfrm>
        </p:spPr>
        <p:txBody>
          <a:bodyPr>
            <a:normAutofit/>
          </a:bodyPr>
          <a:lstStyle/>
          <a:p>
            <a:r>
              <a:rPr lang="en-US" dirty="0">
                <a:latin typeface="Arial Black" panose="020B0A04020102020204" pitchFamily="34" charset="0"/>
              </a:rPr>
              <a:t>E5C02     How are impedances described in polar coordinates?</a:t>
            </a:r>
          </a:p>
        </p:txBody>
      </p:sp>
      <p:sp>
        <p:nvSpPr>
          <p:cNvPr id="3" name="Subtitle 2"/>
          <p:cNvSpPr>
            <a:spLocks noGrp="1"/>
          </p:cNvSpPr>
          <p:nvPr>
            <p:ph type="subTitle" idx="1"/>
          </p:nvPr>
        </p:nvSpPr>
        <p:spPr>
          <a:xfrm>
            <a:off x="838200" y="2514600"/>
            <a:ext cx="7924800" cy="3657600"/>
          </a:xfrm>
        </p:spPr>
        <p:txBody>
          <a:bodyPr/>
          <a:lstStyle/>
          <a:p>
            <a:r>
              <a:rPr lang="en-US" i="1" dirty="0"/>
              <a:t>A. By X and R values</a:t>
            </a:r>
          </a:p>
          <a:p>
            <a:r>
              <a:rPr lang="en-US" i="1" dirty="0"/>
              <a:t>B. By real and imaginary parts</a:t>
            </a:r>
          </a:p>
          <a:p>
            <a:r>
              <a:rPr lang="en-US" sz="3200" b="1" i="1" dirty="0">
                <a:solidFill>
                  <a:srgbClr val="FFC000"/>
                </a:solidFill>
              </a:rPr>
              <a:t>C. By phase angle and amplitude</a:t>
            </a:r>
          </a:p>
          <a:p>
            <a:r>
              <a:rPr lang="en-US" i="1" dirty="0"/>
              <a:t>D. By Y and G values</a:t>
            </a:r>
          </a:p>
        </p:txBody>
      </p:sp>
      <p:sp>
        <p:nvSpPr>
          <p:cNvPr id="4" name="Slide Number Placeholder 3"/>
          <p:cNvSpPr>
            <a:spLocks noGrp="1"/>
          </p:cNvSpPr>
          <p:nvPr>
            <p:ph type="sldNum" sz="quarter" idx="12"/>
          </p:nvPr>
        </p:nvSpPr>
        <p:spPr/>
        <p:txBody>
          <a:bodyPr/>
          <a:lstStyle/>
          <a:p>
            <a:fld id="{5A2483EB-AB9C-40AC-9AA1-C2AD9590A9DB}" type="slidenum">
              <a:rPr lang="en-US" smtClean="0"/>
              <a:t>75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27855761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209800"/>
          </a:xfrm>
        </p:spPr>
        <p:txBody>
          <a:bodyPr>
            <a:normAutofit/>
          </a:bodyPr>
          <a:lstStyle/>
          <a:p>
            <a:r>
              <a:rPr lang="en-US" dirty="0">
                <a:latin typeface="Arial Black" panose="020B0A04020102020204" pitchFamily="34" charset="0"/>
              </a:rPr>
              <a:t>E5C03    Which of the following represents an inductive reactance in polar coordinates?</a:t>
            </a:r>
          </a:p>
        </p:txBody>
      </p:sp>
      <p:sp>
        <p:nvSpPr>
          <p:cNvPr id="3" name="Subtitle 2"/>
          <p:cNvSpPr>
            <a:spLocks noGrp="1"/>
          </p:cNvSpPr>
          <p:nvPr>
            <p:ph type="subTitle" idx="1"/>
          </p:nvPr>
        </p:nvSpPr>
        <p:spPr>
          <a:xfrm>
            <a:off x="762000" y="2590800"/>
            <a:ext cx="7848600" cy="3581400"/>
          </a:xfrm>
        </p:spPr>
        <p:txBody>
          <a:bodyPr/>
          <a:lstStyle/>
          <a:p>
            <a:r>
              <a:rPr lang="en-US" i="1" dirty="0"/>
              <a:t>A. A positive real part</a:t>
            </a:r>
          </a:p>
          <a:p>
            <a:r>
              <a:rPr lang="en-US" i="1" dirty="0"/>
              <a:t>B. A negative real part</a:t>
            </a:r>
          </a:p>
          <a:p>
            <a:r>
              <a:rPr lang="en-US" i="1" dirty="0"/>
              <a:t>C. A positive phase angle</a:t>
            </a:r>
          </a:p>
          <a:p>
            <a:r>
              <a:rPr lang="en-US" i="1" dirty="0"/>
              <a:t>D. A negative phase angle</a:t>
            </a:r>
          </a:p>
        </p:txBody>
      </p:sp>
      <p:sp>
        <p:nvSpPr>
          <p:cNvPr id="4" name="Slide Number Placeholder 3"/>
          <p:cNvSpPr>
            <a:spLocks noGrp="1"/>
          </p:cNvSpPr>
          <p:nvPr>
            <p:ph type="sldNum" sz="quarter" idx="12"/>
          </p:nvPr>
        </p:nvSpPr>
        <p:spPr/>
        <p:txBody>
          <a:bodyPr/>
          <a:lstStyle/>
          <a:p>
            <a:fld id="{5A2483EB-AB9C-40AC-9AA1-C2AD9590A9DB}" type="slidenum">
              <a:rPr lang="en-US" smtClean="0"/>
              <a:t>76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17967062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209800"/>
          </a:xfrm>
        </p:spPr>
        <p:txBody>
          <a:bodyPr>
            <a:normAutofit/>
          </a:bodyPr>
          <a:lstStyle/>
          <a:p>
            <a:r>
              <a:rPr lang="en-US" dirty="0">
                <a:latin typeface="Arial Black" panose="020B0A04020102020204" pitchFamily="34" charset="0"/>
              </a:rPr>
              <a:t>E5C03    Which of the following represents an inductive reactance in polar coordinates?</a:t>
            </a:r>
          </a:p>
        </p:txBody>
      </p:sp>
      <p:sp>
        <p:nvSpPr>
          <p:cNvPr id="3" name="Subtitle 2"/>
          <p:cNvSpPr>
            <a:spLocks noGrp="1"/>
          </p:cNvSpPr>
          <p:nvPr>
            <p:ph type="subTitle" idx="1"/>
          </p:nvPr>
        </p:nvSpPr>
        <p:spPr>
          <a:xfrm>
            <a:off x="762000" y="2590800"/>
            <a:ext cx="7848600" cy="3581400"/>
          </a:xfrm>
        </p:spPr>
        <p:txBody>
          <a:bodyPr/>
          <a:lstStyle/>
          <a:p>
            <a:r>
              <a:rPr lang="en-US" i="1" dirty="0"/>
              <a:t>A. A positive real part</a:t>
            </a:r>
          </a:p>
          <a:p>
            <a:r>
              <a:rPr lang="en-US" i="1" dirty="0"/>
              <a:t>B. A negative real part</a:t>
            </a:r>
          </a:p>
          <a:p>
            <a:r>
              <a:rPr lang="en-US" sz="3200" b="1" i="1" dirty="0">
                <a:solidFill>
                  <a:srgbClr val="FFC000"/>
                </a:solidFill>
              </a:rPr>
              <a:t>C. A positive phase angle</a:t>
            </a:r>
          </a:p>
          <a:p>
            <a:r>
              <a:rPr lang="en-US" i="1" dirty="0"/>
              <a:t>D. A negative phase angle</a:t>
            </a:r>
          </a:p>
        </p:txBody>
      </p:sp>
      <p:sp>
        <p:nvSpPr>
          <p:cNvPr id="4" name="Slide Number Placeholder 3"/>
          <p:cNvSpPr>
            <a:spLocks noGrp="1"/>
          </p:cNvSpPr>
          <p:nvPr>
            <p:ph type="sldNum" sz="quarter" idx="12"/>
          </p:nvPr>
        </p:nvSpPr>
        <p:spPr/>
        <p:txBody>
          <a:bodyPr/>
          <a:lstStyle/>
          <a:p>
            <a:fld id="{5A2483EB-AB9C-40AC-9AA1-C2AD9590A9DB}" type="slidenum">
              <a:rPr lang="en-US" smtClean="0"/>
              <a:t>77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33503274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E5C04     Which of the following represents a capacitive reactance in polar coordinates?</a:t>
            </a:r>
          </a:p>
        </p:txBody>
      </p:sp>
      <p:sp>
        <p:nvSpPr>
          <p:cNvPr id="3" name="Subtitle 2"/>
          <p:cNvSpPr>
            <a:spLocks noGrp="1"/>
          </p:cNvSpPr>
          <p:nvPr>
            <p:ph type="subTitle" idx="1"/>
          </p:nvPr>
        </p:nvSpPr>
        <p:spPr>
          <a:xfrm>
            <a:off x="608045" y="2141375"/>
            <a:ext cx="8077200" cy="3657600"/>
          </a:xfrm>
        </p:spPr>
        <p:txBody>
          <a:bodyPr/>
          <a:lstStyle/>
          <a:p>
            <a:r>
              <a:rPr lang="en-US" i="1" dirty="0"/>
              <a:t>A. A positive real part</a:t>
            </a:r>
          </a:p>
          <a:p>
            <a:r>
              <a:rPr lang="en-US" i="1" dirty="0"/>
              <a:t>B. A negative real part</a:t>
            </a:r>
          </a:p>
          <a:p>
            <a:r>
              <a:rPr lang="en-US" i="1" dirty="0"/>
              <a:t>C. A positive phase angle</a:t>
            </a:r>
          </a:p>
          <a:p>
            <a:r>
              <a:rPr lang="en-US" i="1" dirty="0"/>
              <a:t>D. A negative phase angle</a:t>
            </a:r>
          </a:p>
        </p:txBody>
      </p:sp>
      <p:sp>
        <p:nvSpPr>
          <p:cNvPr id="4" name="Slide Number Placeholder 3"/>
          <p:cNvSpPr>
            <a:spLocks noGrp="1"/>
          </p:cNvSpPr>
          <p:nvPr>
            <p:ph type="sldNum" sz="quarter" idx="12"/>
          </p:nvPr>
        </p:nvSpPr>
        <p:spPr/>
        <p:txBody>
          <a:bodyPr/>
          <a:lstStyle/>
          <a:p>
            <a:fld id="{5A2483EB-AB9C-40AC-9AA1-C2AD9590A9DB}" type="slidenum">
              <a:rPr lang="en-US" smtClean="0"/>
              <a:t>78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95869541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E5C04     Which of the following represents a capacitive reactance in polar coordinates?</a:t>
            </a:r>
          </a:p>
        </p:txBody>
      </p:sp>
      <p:sp>
        <p:nvSpPr>
          <p:cNvPr id="3" name="Subtitle 2"/>
          <p:cNvSpPr>
            <a:spLocks noGrp="1"/>
          </p:cNvSpPr>
          <p:nvPr>
            <p:ph type="subTitle" idx="1"/>
          </p:nvPr>
        </p:nvSpPr>
        <p:spPr>
          <a:xfrm>
            <a:off x="608045" y="2141375"/>
            <a:ext cx="8077200" cy="3657600"/>
          </a:xfrm>
        </p:spPr>
        <p:txBody>
          <a:bodyPr/>
          <a:lstStyle/>
          <a:p>
            <a:r>
              <a:rPr lang="en-US" i="1" dirty="0"/>
              <a:t>A. A positive real part</a:t>
            </a:r>
          </a:p>
          <a:p>
            <a:r>
              <a:rPr lang="en-US" i="1" dirty="0"/>
              <a:t>B. A negative real part</a:t>
            </a:r>
          </a:p>
          <a:p>
            <a:r>
              <a:rPr lang="en-US" i="1" dirty="0"/>
              <a:t>C. A positive phase angle</a:t>
            </a:r>
          </a:p>
          <a:p>
            <a:r>
              <a:rPr lang="en-US" sz="3200" b="1" i="1" dirty="0">
                <a:solidFill>
                  <a:srgbClr val="FFC000"/>
                </a:solidFill>
              </a:rPr>
              <a:t>D. A negative phase angle</a:t>
            </a:r>
          </a:p>
        </p:txBody>
      </p:sp>
      <p:sp>
        <p:nvSpPr>
          <p:cNvPr id="4" name="Slide Number Placeholder 3"/>
          <p:cNvSpPr>
            <a:spLocks noGrp="1"/>
          </p:cNvSpPr>
          <p:nvPr>
            <p:ph type="sldNum" sz="quarter" idx="12"/>
          </p:nvPr>
        </p:nvSpPr>
        <p:spPr/>
        <p:txBody>
          <a:bodyPr/>
          <a:lstStyle/>
          <a:p>
            <a:fld id="{5A2483EB-AB9C-40AC-9AA1-C2AD9590A9DB}" type="slidenum">
              <a:rPr lang="en-US" smtClean="0"/>
              <a:t>79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694676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E5A03    What is the magnitude of the impedance of a series RLC circuit at resonance?</a:t>
            </a:r>
          </a:p>
        </p:txBody>
      </p:sp>
      <p:sp>
        <p:nvSpPr>
          <p:cNvPr id="3" name="Subtitle 2"/>
          <p:cNvSpPr>
            <a:spLocks noGrp="1"/>
          </p:cNvSpPr>
          <p:nvPr>
            <p:ph type="subTitle" idx="1"/>
          </p:nvPr>
        </p:nvSpPr>
        <p:spPr>
          <a:xfrm>
            <a:off x="609600" y="2133600"/>
            <a:ext cx="7924800" cy="4038600"/>
          </a:xfrm>
        </p:spPr>
        <p:txBody>
          <a:bodyPr/>
          <a:lstStyle/>
          <a:p>
            <a:r>
              <a:rPr lang="en-US" i="1" dirty="0"/>
              <a:t>A. High, as compared to the circuit resistance</a:t>
            </a:r>
            <a:endParaRPr lang="en-US" dirty="0"/>
          </a:p>
          <a:p>
            <a:r>
              <a:rPr lang="en-US" i="1" dirty="0"/>
              <a:t>B. Approximately equal to capacitive reactance</a:t>
            </a:r>
            <a:endParaRPr lang="en-US" dirty="0"/>
          </a:p>
          <a:p>
            <a:r>
              <a:rPr lang="en-US" i="1" dirty="0"/>
              <a:t>C. Approximately equal to inductive reactance</a:t>
            </a:r>
            <a:endParaRPr lang="en-US" dirty="0"/>
          </a:p>
          <a:p>
            <a:r>
              <a:rPr lang="en-US" sz="2800" b="1" i="1" dirty="0">
                <a:solidFill>
                  <a:srgbClr val="FFC000"/>
                </a:solidFill>
              </a:rPr>
              <a:t>D. Approximately equal to circuit resistance</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8927490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1905000"/>
          </a:xfrm>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E5C05     What is the name of the diagram used to show the phase relationship between impedances at a given frequency?</a:t>
            </a:r>
          </a:p>
        </p:txBody>
      </p:sp>
      <p:sp>
        <p:nvSpPr>
          <p:cNvPr id="3" name="Subtitle 2"/>
          <p:cNvSpPr>
            <a:spLocks noGrp="1"/>
          </p:cNvSpPr>
          <p:nvPr>
            <p:ph type="subTitle" idx="1"/>
          </p:nvPr>
        </p:nvSpPr>
        <p:spPr>
          <a:xfrm>
            <a:off x="990600" y="2362200"/>
            <a:ext cx="6781800" cy="3810000"/>
          </a:xfrm>
        </p:spPr>
        <p:txBody>
          <a:bodyPr/>
          <a:lstStyle/>
          <a:p>
            <a:r>
              <a:rPr lang="en-US" i="1" dirty="0"/>
              <a:t>A. Venn diagram</a:t>
            </a:r>
          </a:p>
          <a:p>
            <a:r>
              <a:rPr lang="en-US" i="1" dirty="0"/>
              <a:t>B. Near field diagram</a:t>
            </a:r>
          </a:p>
          <a:p>
            <a:r>
              <a:rPr lang="en-US" i="1" dirty="0"/>
              <a:t>C. Phasor diagram</a:t>
            </a:r>
          </a:p>
          <a:p>
            <a:r>
              <a:rPr lang="en-US" i="1" dirty="0"/>
              <a:t>D. Far field diagram</a:t>
            </a:r>
          </a:p>
        </p:txBody>
      </p:sp>
      <p:sp>
        <p:nvSpPr>
          <p:cNvPr id="4" name="Slide Number Placeholder 3"/>
          <p:cNvSpPr>
            <a:spLocks noGrp="1"/>
          </p:cNvSpPr>
          <p:nvPr>
            <p:ph type="sldNum" sz="quarter" idx="12"/>
          </p:nvPr>
        </p:nvSpPr>
        <p:spPr/>
        <p:txBody>
          <a:bodyPr/>
          <a:lstStyle/>
          <a:p>
            <a:fld id="{5A2483EB-AB9C-40AC-9AA1-C2AD9590A9DB}" type="slidenum">
              <a:rPr lang="en-US" smtClean="0"/>
              <a:t>80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39869054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1905000"/>
          </a:xfrm>
        </p:spPr>
        <p:txBody>
          <a:bodyPr>
            <a:normAutofit fontScale="90000"/>
          </a:bodyPr>
          <a:lstStyle/>
          <a:p>
            <a:br>
              <a:rPr lang="en-US" dirty="0">
                <a:latin typeface="Arial Black" panose="020B0A04020102020204" pitchFamily="34" charset="0"/>
              </a:rPr>
            </a:br>
            <a:r>
              <a:rPr lang="en-US" dirty="0">
                <a:latin typeface="Arial Black" panose="020B0A04020102020204" pitchFamily="34" charset="0"/>
              </a:rPr>
              <a:t>E5C05     What is the name of the diagram used to show the phase relationship between impedances at a given frequency?</a:t>
            </a:r>
          </a:p>
        </p:txBody>
      </p:sp>
      <p:sp>
        <p:nvSpPr>
          <p:cNvPr id="3" name="Subtitle 2"/>
          <p:cNvSpPr>
            <a:spLocks noGrp="1"/>
          </p:cNvSpPr>
          <p:nvPr>
            <p:ph type="subTitle" idx="1"/>
          </p:nvPr>
        </p:nvSpPr>
        <p:spPr>
          <a:xfrm>
            <a:off x="990600" y="2362200"/>
            <a:ext cx="6781800" cy="3810000"/>
          </a:xfrm>
        </p:spPr>
        <p:txBody>
          <a:bodyPr/>
          <a:lstStyle/>
          <a:p>
            <a:r>
              <a:rPr lang="en-US" i="1" dirty="0"/>
              <a:t>A. Venn diagram</a:t>
            </a:r>
          </a:p>
          <a:p>
            <a:r>
              <a:rPr lang="en-US" i="1" dirty="0"/>
              <a:t>B. Near field diagram</a:t>
            </a:r>
          </a:p>
          <a:p>
            <a:r>
              <a:rPr lang="en-US" sz="3200" b="1" i="1" dirty="0">
                <a:solidFill>
                  <a:srgbClr val="FFC000"/>
                </a:solidFill>
              </a:rPr>
              <a:t>C. Phasor diagram</a:t>
            </a:r>
          </a:p>
          <a:p>
            <a:r>
              <a:rPr lang="en-US" i="1" dirty="0"/>
              <a:t>D. Far field diagram</a:t>
            </a:r>
          </a:p>
        </p:txBody>
      </p:sp>
      <p:sp>
        <p:nvSpPr>
          <p:cNvPr id="4" name="Slide Number Placeholder 3"/>
          <p:cNvSpPr>
            <a:spLocks noGrp="1"/>
          </p:cNvSpPr>
          <p:nvPr>
            <p:ph type="sldNum" sz="quarter" idx="12"/>
          </p:nvPr>
        </p:nvSpPr>
        <p:spPr/>
        <p:txBody>
          <a:bodyPr/>
          <a:lstStyle/>
          <a:p>
            <a:fld id="{5A2483EB-AB9C-40AC-9AA1-C2AD9590A9DB}" type="slidenum">
              <a:rPr lang="en-US" smtClean="0"/>
              <a:t>81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89117629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1752600"/>
          </a:xfrm>
        </p:spPr>
        <p:txBody>
          <a:bodyPr>
            <a:normAutofit/>
          </a:bodyPr>
          <a:lstStyle/>
          <a:p>
            <a:br>
              <a:rPr lang="en-US" dirty="0">
                <a:latin typeface="Arial Black" panose="020B0A04020102020204" pitchFamily="34" charset="0"/>
              </a:rPr>
            </a:br>
            <a:r>
              <a:rPr lang="en-US" dirty="0">
                <a:latin typeface="Arial Black" panose="020B0A04020102020204" pitchFamily="34" charset="0"/>
              </a:rPr>
              <a:t>E5C06      What does the impedance 50–j25 represent?</a:t>
            </a:r>
          </a:p>
        </p:txBody>
      </p:sp>
      <p:sp>
        <p:nvSpPr>
          <p:cNvPr id="3" name="Subtitle 2"/>
          <p:cNvSpPr>
            <a:spLocks noGrp="1"/>
          </p:cNvSpPr>
          <p:nvPr>
            <p:ph type="subTitle" idx="1"/>
          </p:nvPr>
        </p:nvSpPr>
        <p:spPr>
          <a:xfrm>
            <a:off x="762000" y="2514600"/>
            <a:ext cx="8153400" cy="3657600"/>
          </a:xfrm>
        </p:spPr>
        <p:txBody>
          <a:bodyPr/>
          <a:lstStyle/>
          <a:p>
            <a:r>
              <a:rPr lang="en-US" i="1" dirty="0"/>
              <a:t>A. 50 ohms resistance in series with 25 ohms inductive reactance</a:t>
            </a:r>
          </a:p>
          <a:p>
            <a:r>
              <a:rPr lang="en-US" i="1" dirty="0"/>
              <a:t>B. 50 ohms resistance in series with 25 ohms capacitive reactance</a:t>
            </a:r>
          </a:p>
          <a:p>
            <a:r>
              <a:rPr lang="en-US" i="1" dirty="0"/>
              <a:t>C. 25 ohms resistance in series with 50 ohms inductive reactance</a:t>
            </a:r>
          </a:p>
          <a:p>
            <a:r>
              <a:rPr lang="en-US" i="1" dirty="0"/>
              <a:t>D. 25 ohms resistance in series with 50 ohms capacitive reactance</a:t>
            </a:r>
          </a:p>
        </p:txBody>
      </p:sp>
      <p:sp>
        <p:nvSpPr>
          <p:cNvPr id="4" name="Slide Number Placeholder 3"/>
          <p:cNvSpPr>
            <a:spLocks noGrp="1"/>
          </p:cNvSpPr>
          <p:nvPr>
            <p:ph type="sldNum" sz="quarter" idx="12"/>
          </p:nvPr>
        </p:nvSpPr>
        <p:spPr/>
        <p:txBody>
          <a:bodyPr/>
          <a:lstStyle/>
          <a:p>
            <a:fld id="{5A2483EB-AB9C-40AC-9AA1-C2AD9590A9DB}" type="slidenum">
              <a:rPr lang="en-US" smtClean="0"/>
              <a:t>82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58936868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1752600"/>
          </a:xfrm>
        </p:spPr>
        <p:txBody>
          <a:bodyPr>
            <a:normAutofit/>
          </a:bodyPr>
          <a:lstStyle/>
          <a:p>
            <a:br>
              <a:rPr lang="en-US" dirty="0">
                <a:latin typeface="Arial Black" panose="020B0A04020102020204" pitchFamily="34" charset="0"/>
              </a:rPr>
            </a:br>
            <a:r>
              <a:rPr lang="en-US" dirty="0">
                <a:latin typeface="Arial Black" panose="020B0A04020102020204" pitchFamily="34" charset="0"/>
              </a:rPr>
              <a:t>E5C06      What does the impedance 50–j25 represent?</a:t>
            </a:r>
          </a:p>
        </p:txBody>
      </p:sp>
      <p:sp>
        <p:nvSpPr>
          <p:cNvPr id="3" name="Subtitle 2"/>
          <p:cNvSpPr>
            <a:spLocks noGrp="1"/>
          </p:cNvSpPr>
          <p:nvPr>
            <p:ph type="subTitle" idx="1"/>
          </p:nvPr>
        </p:nvSpPr>
        <p:spPr>
          <a:xfrm>
            <a:off x="762000" y="2514600"/>
            <a:ext cx="8153400" cy="3657600"/>
          </a:xfrm>
        </p:spPr>
        <p:txBody>
          <a:bodyPr/>
          <a:lstStyle/>
          <a:p>
            <a:r>
              <a:rPr lang="en-US" i="1" dirty="0"/>
              <a:t>A. 50 ohms resistance in series with 25 ohms inductive reactance</a:t>
            </a:r>
          </a:p>
          <a:p>
            <a:r>
              <a:rPr lang="en-US" sz="3200" b="1" i="1" dirty="0">
                <a:solidFill>
                  <a:srgbClr val="FFC000"/>
                </a:solidFill>
              </a:rPr>
              <a:t>B. 50 ohms resistance in series with 25 ohms capacitive reactance</a:t>
            </a:r>
          </a:p>
          <a:p>
            <a:r>
              <a:rPr lang="en-US" i="1" dirty="0"/>
              <a:t>C. 25 ohms resistance in series with 50 ohms inductive reactance</a:t>
            </a:r>
          </a:p>
          <a:p>
            <a:r>
              <a:rPr lang="en-US" i="1" dirty="0"/>
              <a:t>D. 25 ohms resistance in series with 50 ohms capacitive reactance</a:t>
            </a:r>
          </a:p>
        </p:txBody>
      </p:sp>
      <p:sp>
        <p:nvSpPr>
          <p:cNvPr id="4" name="Slide Number Placeholder 3"/>
          <p:cNvSpPr>
            <a:spLocks noGrp="1"/>
          </p:cNvSpPr>
          <p:nvPr>
            <p:ph type="sldNum" sz="quarter" idx="12"/>
          </p:nvPr>
        </p:nvSpPr>
        <p:spPr/>
        <p:txBody>
          <a:bodyPr/>
          <a:lstStyle/>
          <a:p>
            <a:fld id="{5A2483EB-AB9C-40AC-9AA1-C2AD9590A9DB}" type="slidenum">
              <a:rPr lang="en-US" smtClean="0"/>
              <a:t>83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19081490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1470025"/>
          </a:xfrm>
        </p:spPr>
        <p:txBody>
          <a:bodyPr>
            <a:normAutofit/>
          </a:bodyPr>
          <a:lstStyle/>
          <a:p>
            <a:r>
              <a:rPr lang="en-US" dirty="0">
                <a:latin typeface="Arial Black" panose="020B0A04020102020204" pitchFamily="34" charset="0"/>
              </a:rPr>
              <a:t>E5C07     What is a vector?</a:t>
            </a:r>
          </a:p>
        </p:txBody>
      </p:sp>
      <p:sp>
        <p:nvSpPr>
          <p:cNvPr id="3" name="Subtitle 2"/>
          <p:cNvSpPr>
            <a:spLocks noGrp="1"/>
          </p:cNvSpPr>
          <p:nvPr>
            <p:ph type="subTitle" idx="1"/>
          </p:nvPr>
        </p:nvSpPr>
        <p:spPr>
          <a:xfrm>
            <a:off x="609600" y="1905000"/>
            <a:ext cx="7543800" cy="3657600"/>
          </a:xfrm>
        </p:spPr>
        <p:txBody>
          <a:bodyPr/>
          <a:lstStyle/>
          <a:p>
            <a:r>
              <a:rPr lang="en-US" i="1" dirty="0"/>
              <a:t>A. The value of a quantity that changes over time</a:t>
            </a:r>
          </a:p>
          <a:p>
            <a:r>
              <a:rPr lang="en-US" i="1" dirty="0"/>
              <a:t>B. A quantity with both magnitude and an angular component</a:t>
            </a:r>
          </a:p>
          <a:p>
            <a:r>
              <a:rPr lang="en-US" i="1" dirty="0"/>
              <a:t>C. The inverse of the tangent function</a:t>
            </a:r>
          </a:p>
          <a:p>
            <a:r>
              <a:rPr lang="en-US" i="1" dirty="0"/>
              <a:t>D. The inverse of the sine function</a:t>
            </a:r>
          </a:p>
        </p:txBody>
      </p:sp>
      <p:sp>
        <p:nvSpPr>
          <p:cNvPr id="4" name="Slide Number Placeholder 3"/>
          <p:cNvSpPr>
            <a:spLocks noGrp="1"/>
          </p:cNvSpPr>
          <p:nvPr>
            <p:ph type="sldNum" sz="quarter" idx="12"/>
          </p:nvPr>
        </p:nvSpPr>
        <p:spPr/>
        <p:txBody>
          <a:bodyPr/>
          <a:lstStyle/>
          <a:p>
            <a:fld id="{5A2483EB-AB9C-40AC-9AA1-C2AD9590A9DB}" type="slidenum">
              <a:rPr lang="en-US" smtClean="0"/>
              <a:t>84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56616452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1470025"/>
          </a:xfrm>
        </p:spPr>
        <p:txBody>
          <a:bodyPr>
            <a:normAutofit/>
          </a:bodyPr>
          <a:lstStyle/>
          <a:p>
            <a:r>
              <a:rPr lang="en-US" dirty="0">
                <a:latin typeface="Arial Black" panose="020B0A04020102020204" pitchFamily="34" charset="0"/>
              </a:rPr>
              <a:t>E5C07     What is a vector?</a:t>
            </a:r>
          </a:p>
        </p:txBody>
      </p:sp>
      <p:sp>
        <p:nvSpPr>
          <p:cNvPr id="3" name="Subtitle 2"/>
          <p:cNvSpPr>
            <a:spLocks noGrp="1"/>
          </p:cNvSpPr>
          <p:nvPr>
            <p:ph type="subTitle" idx="1"/>
          </p:nvPr>
        </p:nvSpPr>
        <p:spPr>
          <a:xfrm>
            <a:off x="609600" y="1905000"/>
            <a:ext cx="7543800" cy="3657600"/>
          </a:xfrm>
        </p:spPr>
        <p:txBody>
          <a:bodyPr/>
          <a:lstStyle/>
          <a:p>
            <a:r>
              <a:rPr lang="en-US" i="1" dirty="0"/>
              <a:t>A. The value of a quantity that changes over time</a:t>
            </a:r>
          </a:p>
          <a:p>
            <a:r>
              <a:rPr lang="en-US" sz="3200" b="1" i="1" dirty="0">
                <a:solidFill>
                  <a:srgbClr val="FFC000"/>
                </a:solidFill>
              </a:rPr>
              <a:t>B. A quantity with both magnitude and an angular component</a:t>
            </a:r>
          </a:p>
          <a:p>
            <a:r>
              <a:rPr lang="en-US" i="1" dirty="0"/>
              <a:t>C. The inverse of the tangent function</a:t>
            </a:r>
          </a:p>
          <a:p>
            <a:r>
              <a:rPr lang="en-US" i="1" dirty="0"/>
              <a:t>D. The inverse of the sine function</a:t>
            </a:r>
          </a:p>
        </p:txBody>
      </p:sp>
      <p:sp>
        <p:nvSpPr>
          <p:cNvPr id="4" name="Slide Number Placeholder 3"/>
          <p:cNvSpPr>
            <a:spLocks noGrp="1"/>
          </p:cNvSpPr>
          <p:nvPr>
            <p:ph type="sldNum" sz="quarter" idx="12"/>
          </p:nvPr>
        </p:nvSpPr>
        <p:spPr/>
        <p:txBody>
          <a:bodyPr/>
          <a:lstStyle/>
          <a:p>
            <a:fld id="{5A2483EB-AB9C-40AC-9AA1-C2AD9590A9DB}" type="slidenum">
              <a:rPr lang="en-US" smtClean="0"/>
              <a:t>85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50489109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1470025"/>
          </a:xfrm>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E5C08     What coordinate system is often used to display the phase angle of a circuit containing resistance, inductive and/or capacitive reactance?</a:t>
            </a:r>
          </a:p>
        </p:txBody>
      </p:sp>
      <p:sp>
        <p:nvSpPr>
          <p:cNvPr id="3" name="Subtitle 2"/>
          <p:cNvSpPr>
            <a:spLocks noGrp="1"/>
          </p:cNvSpPr>
          <p:nvPr>
            <p:ph type="subTitle" idx="1"/>
          </p:nvPr>
        </p:nvSpPr>
        <p:spPr>
          <a:xfrm>
            <a:off x="1371600" y="2514600"/>
            <a:ext cx="7620000" cy="3657600"/>
          </a:xfrm>
        </p:spPr>
        <p:txBody>
          <a:bodyPr/>
          <a:lstStyle/>
          <a:p>
            <a:r>
              <a:rPr lang="en-US" i="1" dirty="0"/>
              <a:t>A. Maidenhead grid</a:t>
            </a:r>
          </a:p>
          <a:p>
            <a:r>
              <a:rPr lang="en-US" i="1" dirty="0"/>
              <a:t>B. Faraday grid</a:t>
            </a:r>
          </a:p>
          <a:p>
            <a:r>
              <a:rPr lang="en-US" i="1" dirty="0"/>
              <a:t>C. Elliptical coordinates</a:t>
            </a:r>
          </a:p>
          <a:p>
            <a:r>
              <a:rPr lang="en-US" i="1" dirty="0"/>
              <a:t>D. Polar coordinates</a:t>
            </a:r>
          </a:p>
        </p:txBody>
      </p:sp>
      <p:sp>
        <p:nvSpPr>
          <p:cNvPr id="4" name="Slide Number Placeholder 3"/>
          <p:cNvSpPr>
            <a:spLocks noGrp="1"/>
          </p:cNvSpPr>
          <p:nvPr>
            <p:ph type="sldNum" sz="quarter" idx="12"/>
          </p:nvPr>
        </p:nvSpPr>
        <p:spPr/>
        <p:txBody>
          <a:bodyPr/>
          <a:lstStyle/>
          <a:p>
            <a:fld id="{5A2483EB-AB9C-40AC-9AA1-C2AD9590A9DB}" type="slidenum">
              <a:rPr lang="en-US" smtClean="0"/>
              <a:t>86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401033015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1470025"/>
          </a:xfrm>
        </p:spPr>
        <p:txBody>
          <a:bodyPr>
            <a:normAutofit fontScale="90000"/>
          </a:bodyPr>
          <a:lstStyle/>
          <a:p>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E5C08     What coordinate system is often used to display the phase angle of a circuit containing resistance, inductive and/or capacitive reactance?</a:t>
            </a:r>
          </a:p>
        </p:txBody>
      </p:sp>
      <p:sp>
        <p:nvSpPr>
          <p:cNvPr id="3" name="Subtitle 2"/>
          <p:cNvSpPr>
            <a:spLocks noGrp="1"/>
          </p:cNvSpPr>
          <p:nvPr>
            <p:ph type="subTitle" idx="1"/>
          </p:nvPr>
        </p:nvSpPr>
        <p:spPr>
          <a:xfrm>
            <a:off x="1371600" y="2514600"/>
            <a:ext cx="7620000" cy="3657600"/>
          </a:xfrm>
        </p:spPr>
        <p:txBody>
          <a:bodyPr/>
          <a:lstStyle/>
          <a:p>
            <a:r>
              <a:rPr lang="en-US" i="1" dirty="0"/>
              <a:t>A. Maidenhead grid</a:t>
            </a:r>
          </a:p>
          <a:p>
            <a:r>
              <a:rPr lang="en-US" i="1" dirty="0"/>
              <a:t>B. Faraday grid</a:t>
            </a:r>
          </a:p>
          <a:p>
            <a:r>
              <a:rPr lang="en-US" i="1" dirty="0"/>
              <a:t>C. Elliptical coordinates</a:t>
            </a:r>
          </a:p>
          <a:p>
            <a:r>
              <a:rPr lang="en-US" sz="3200" b="1" i="1" dirty="0">
                <a:solidFill>
                  <a:srgbClr val="FFC000"/>
                </a:solidFill>
              </a:rPr>
              <a:t>D. Polar coordinates</a:t>
            </a:r>
          </a:p>
        </p:txBody>
      </p:sp>
      <p:sp>
        <p:nvSpPr>
          <p:cNvPr id="4" name="Slide Number Placeholder 3"/>
          <p:cNvSpPr>
            <a:spLocks noGrp="1"/>
          </p:cNvSpPr>
          <p:nvPr>
            <p:ph type="sldNum" sz="quarter" idx="12"/>
          </p:nvPr>
        </p:nvSpPr>
        <p:spPr/>
        <p:txBody>
          <a:bodyPr/>
          <a:lstStyle/>
          <a:p>
            <a:fld id="{5A2483EB-AB9C-40AC-9AA1-C2AD9590A9DB}" type="slidenum">
              <a:rPr lang="en-US" smtClean="0"/>
              <a:t>87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70187717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763000" cy="17526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E5C09    When using rectangular coordinates to graph the impedance of a circuit, what does the horizontal axis represent?</a:t>
            </a:r>
            <a:br>
              <a:rPr lang="en-US" dirty="0">
                <a:latin typeface="Arial Black" panose="020B0A04020102020204" pitchFamily="34" charset="0"/>
              </a:rPr>
            </a:br>
            <a:endParaRPr lang="en-US" dirty="0">
              <a:latin typeface="Arial Black" panose="020B0A04020102020204" pitchFamily="34" charset="0"/>
            </a:endParaRPr>
          </a:p>
        </p:txBody>
      </p:sp>
      <p:sp>
        <p:nvSpPr>
          <p:cNvPr id="3" name="Subtitle 2"/>
          <p:cNvSpPr>
            <a:spLocks noGrp="1"/>
          </p:cNvSpPr>
          <p:nvPr>
            <p:ph type="subTitle" idx="1"/>
          </p:nvPr>
        </p:nvSpPr>
        <p:spPr>
          <a:xfrm>
            <a:off x="990600" y="2133600"/>
            <a:ext cx="7620000" cy="4038600"/>
          </a:xfrm>
        </p:spPr>
        <p:txBody>
          <a:bodyPr/>
          <a:lstStyle/>
          <a:p>
            <a:r>
              <a:rPr lang="en-US" i="1" dirty="0"/>
              <a:t>A. Resistive component</a:t>
            </a:r>
            <a:endParaRPr lang="en-US" dirty="0"/>
          </a:p>
          <a:p>
            <a:r>
              <a:rPr lang="en-US" i="1" dirty="0"/>
              <a:t>B. Reactive component</a:t>
            </a:r>
            <a:endParaRPr lang="en-US" dirty="0"/>
          </a:p>
          <a:p>
            <a:r>
              <a:rPr lang="en-US" i="1" dirty="0"/>
              <a:t>C. The sum of the reactive and resistive components</a:t>
            </a:r>
            <a:endParaRPr lang="en-US" dirty="0"/>
          </a:p>
          <a:p>
            <a:r>
              <a:rPr lang="en-US" i="1" dirty="0"/>
              <a:t>D. The difference between the resistive and reactive components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88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65314325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763000" cy="17526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E5C09    When using rectangular coordinates to graph the impedance of a circuit, what does the horizontal axis represent?</a:t>
            </a:r>
            <a:br>
              <a:rPr lang="en-US" dirty="0">
                <a:latin typeface="Arial Black" panose="020B0A04020102020204" pitchFamily="34" charset="0"/>
              </a:rPr>
            </a:br>
            <a:endParaRPr lang="en-US" dirty="0">
              <a:latin typeface="Arial Black" panose="020B0A04020102020204" pitchFamily="34" charset="0"/>
            </a:endParaRPr>
          </a:p>
        </p:txBody>
      </p:sp>
      <p:sp>
        <p:nvSpPr>
          <p:cNvPr id="3" name="Subtitle 2"/>
          <p:cNvSpPr>
            <a:spLocks noGrp="1"/>
          </p:cNvSpPr>
          <p:nvPr>
            <p:ph type="subTitle" idx="1"/>
          </p:nvPr>
        </p:nvSpPr>
        <p:spPr>
          <a:xfrm>
            <a:off x="990600" y="2133600"/>
            <a:ext cx="7620000" cy="4038600"/>
          </a:xfrm>
        </p:spPr>
        <p:txBody>
          <a:bodyPr/>
          <a:lstStyle/>
          <a:p>
            <a:r>
              <a:rPr lang="en-US" sz="2800" b="1" i="1" dirty="0">
                <a:solidFill>
                  <a:srgbClr val="FFC000"/>
                </a:solidFill>
              </a:rPr>
              <a:t>A. Resistive component</a:t>
            </a:r>
            <a:endParaRPr lang="en-US" sz="2800" b="1" dirty="0">
              <a:solidFill>
                <a:srgbClr val="FFC000"/>
              </a:solidFill>
            </a:endParaRPr>
          </a:p>
          <a:p>
            <a:r>
              <a:rPr lang="en-US" i="1" dirty="0"/>
              <a:t>B. Reactive component</a:t>
            </a:r>
            <a:endParaRPr lang="en-US" dirty="0"/>
          </a:p>
          <a:p>
            <a:r>
              <a:rPr lang="en-US" i="1" dirty="0"/>
              <a:t>C. The sum of the reactive and resistive components</a:t>
            </a:r>
            <a:endParaRPr lang="en-US" dirty="0"/>
          </a:p>
          <a:p>
            <a:r>
              <a:rPr lang="en-US" i="1" dirty="0"/>
              <a:t>D. The difference between the resistive and reactive components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89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631805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E5A04    What is the magnitude of the impedance of a circuit with a resistor, an inductor and a capacitor all in parallel, at resonance?</a:t>
            </a:r>
          </a:p>
        </p:txBody>
      </p:sp>
      <p:sp>
        <p:nvSpPr>
          <p:cNvPr id="3" name="Subtitle 2"/>
          <p:cNvSpPr>
            <a:spLocks noGrp="1"/>
          </p:cNvSpPr>
          <p:nvPr>
            <p:ph type="subTitle" idx="1"/>
          </p:nvPr>
        </p:nvSpPr>
        <p:spPr>
          <a:xfrm>
            <a:off x="609600" y="2209800"/>
            <a:ext cx="7924800" cy="3962400"/>
          </a:xfrm>
        </p:spPr>
        <p:txBody>
          <a:bodyPr/>
          <a:lstStyle/>
          <a:p>
            <a:r>
              <a:rPr lang="en-US" i="1" dirty="0"/>
              <a:t>A. Approximately equal to circuit resistance</a:t>
            </a:r>
            <a:endParaRPr lang="en-US" dirty="0"/>
          </a:p>
          <a:p>
            <a:r>
              <a:rPr lang="en-US" i="1" dirty="0"/>
              <a:t>B. Approximately equal to inductive reactance</a:t>
            </a:r>
            <a:endParaRPr lang="en-US" dirty="0"/>
          </a:p>
          <a:p>
            <a:r>
              <a:rPr lang="en-US" i="1" dirty="0"/>
              <a:t>C. Low, as compared to the circuit resistance</a:t>
            </a:r>
            <a:endParaRPr lang="en-US" dirty="0"/>
          </a:p>
          <a:p>
            <a:r>
              <a:rPr lang="en-US" i="1" dirty="0"/>
              <a:t>D. Approximately equal to capacitive reactance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4042755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E5C10    When using rectangular coordinates to graph the impedance of a circuit, what does the vertical axis represent?</a:t>
            </a:r>
          </a:p>
        </p:txBody>
      </p:sp>
      <p:sp>
        <p:nvSpPr>
          <p:cNvPr id="3" name="Subtitle 2"/>
          <p:cNvSpPr>
            <a:spLocks noGrp="1"/>
          </p:cNvSpPr>
          <p:nvPr>
            <p:ph type="subTitle" idx="1"/>
          </p:nvPr>
        </p:nvSpPr>
        <p:spPr>
          <a:xfrm>
            <a:off x="990600" y="2133600"/>
            <a:ext cx="6781800" cy="4038600"/>
          </a:xfrm>
        </p:spPr>
        <p:txBody>
          <a:bodyPr/>
          <a:lstStyle/>
          <a:p>
            <a:r>
              <a:rPr lang="en-US" i="1" dirty="0"/>
              <a:t>A. Resistive component</a:t>
            </a:r>
            <a:endParaRPr lang="en-US" dirty="0"/>
          </a:p>
          <a:p>
            <a:r>
              <a:rPr lang="en-US" i="1" dirty="0"/>
              <a:t>B. Reactive component</a:t>
            </a:r>
            <a:endParaRPr lang="en-US" dirty="0"/>
          </a:p>
          <a:p>
            <a:r>
              <a:rPr lang="en-US" i="1" dirty="0"/>
              <a:t>C. The sum of the reactive and resistive components</a:t>
            </a:r>
            <a:endParaRPr lang="en-US" dirty="0"/>
          </a:p>
          <a:p>
            <a:r>
              <a:rPr lang="en-US" i="1" dirty="0"/>
              <a:t>D. The difference between the resistive and reactive components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90</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20001246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E5C10    When using rectangular coordinates to graph the impedance of a circuit, what does the vertical axis represent?</a:t>
            </a:r>
          </a:p>
        </p:txBody>
      </p:sp>
      <p:sp>
        <p:nvSpPr>
          <p:cNvPr id="3" name="Subtitle 2"/>
          <p:cNvSpPr>
            <a:spLocks noGrp="1"/>
          </p:cNvSpPr>
          <p:nvPr>
            <p:ph type="subTitle" idx="1"/>
          </p:nvPr>
        </p:nvSpPr>
        <p:spPr>
          <a:xfrm>
            <a:off x="990600" y="2133600"/>
            <a:ext cx="6781800" cy="4038600"/>
          </a:xfrm>
        </p:spPr>
        <p:txBody>
          <a:bodyPr/>
          <a:lstStyle/>
          <a:p>
            <a:r>
              <a:rPr lang="en-US" i="1" dirty="0"/>
              <a:t>A. Resistive component</a:t>
            </a:r>
            <a:endParaRPr lang="en-US" dirty="0"/>
          </a:p>
          <a:p>
            <a:r>
              <a:rPr lang="en-US" sz="2800" b="1" i="1" dirty="0">
                <a:solidFill>
                  <a:srgbClr val="FFC000"/>
                </a:solidFill>
              </a:rPr>
              <a:t>B. Reactive component</a:t>
            </a:r>
            <a:endParaRPr lang="en-US" sz="2800" b="1" dirty="0">
              <a:solidFill>
                <a:srgbClr val="FFC000"/>
              </a:solidFill>
            </a:endParaRPr>
          </a:p>
          <a:p>
            <a:r>
              <a:rPr lang="en-US" i="1" dirty="0"/>
              <a:t>C. The sum of the reactive and resistive components</a:t>
            </a:r>
            <a:endParaRPr lang="en-US" dirty="0"/>
          </a:p>
          <a:p>
            <a:r>
              <a:rPr lang="en-US" i="1" dirty="0"/>
              <a:t>D. The difference between the resistive and reactive components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91</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87471275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E5C11     What do the two numbers that are used to define a point on a graph using rectangular coordinates represent?</a:t>
            </a:r>
          </a:p>
        </p:txBody>
      </p:sp>
      <p:sp>
        <p:nvSpPr>
          <p:cNvPr id="3" name="Subtitle 2"/>
          <p:cNvSpPr>
            <a:spLocks noGrp="1"/>
          </p:cNvSpPr>
          <p:nvPr>
            <p:ph type="subTitle" idx="1"/>
          </p:nvPr>
        </p:nvSpPr>
        <p:spPr/>
        <p:txBody>
          <a:bodyPr/>
          <a:lstStyle/>
          <a:p>
            <a:r>
              <a:rPr lang="en-US" i="1" dirty="0"/>
              <a:t>A. The magnitude and phase of the point</a:t>
            </a:r>
            <a:endParaRPr lang="en-US" dirty="0"/>
          </a:p>
          <a:p>
            <a:r>
              <a:rPr lang="en-US" i="1" dirty="0"/>
              <a:t>B. The sine and cosine values</a:t>
            </a:r>
            <a:endParaRPr lang="en-US" dirty="0"/>
          </a:p>
          <a:p>
            <a:r>
              <a:rPr lang="en-US" i="1" dirty="0"/>
              <a:t>C. The coordinate values along the horizontal and vertical axes</a:t>
            </a:r>
            <a:endParaRPr lang="en-US" dirty="0"/>
          </a:p>
          <a:p>
            <a:r>
              <a:rPr lang="en-US" i="1" dirty="0"/>
              <a:t>D. The tangent and cotangent values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92</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7600800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E5C11     What do the two numbers that are used to define a point on a graph using rectangular coordinates represent?</a:t>
            </a:r>
          </a:p>
        </p:txBody>
      </p:sp>
      <p:sp>
        <p:nvSpPr>
          <p:cNvPr id="3" name="Subtitle 2"/>
          <p:cNvSpPr>
            <a:spLocks noGrp="1"/>
          </p:cNvSpPr>
          <p:nvPr>
            <p:ph type="subTitle" idx="1"/>
          </p:nvPr>
        </p:nvSpPr>
        <p:spPr/>
        <p:txBody>
          <a:bodyPr/>
          <a:lstStyle/>
          <a:p>
            <a:r>
              <a:rPr lang="en-US" i="1" dirty="0"/>
              <a:t>A. The magnitude and phase of the point</a:t>
            </a:r>
            <a:endParaRPr lang="en-US" dirty="0"/>
          </a:p>
          <a:p>
            <a:r>
              <a:rPr lang="en-US" i="1" dirty="0"/>
              <a:t>B. The sine and cosine values</a:t>
            </a:r>
            <a:endParaRPr lang="en-US" dirty="0"/>
          </a:p>
          <a:p>
            <a:r>
              <a:rPr lang="en-US" sz="2800" b="1" i="1" dirty="0">
                <a:solidFill>
                  <a:srgbClr val="FFC000"/>
                </a:solidFill>
              </a:rPr>
              <a:t>C. The coordinate values along the horizontal and vertical axes</a:t>
            </a:r>
            <a:endParaRPr lang="en-US" sz="2800" b="1" dirty="0">
              <a:solidFill>
                <a:srgbClr val="FFC000"/>
              </a:solidFill>
            </a:endParaRPr>
          </a:p>
          <a:p>
            <a:r>
              <a:rPr lang="en-US" i="1" dirty="0"/>
              <a:t>D. The tangent and cotangent values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93</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83886446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0"/>
            <a:ext cx="8915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E5C12    If you plot the impedance of a circuit using the rectangular coordinate system and find the impedance point falls on the right side of the graph on the horizontal axis, what do you know about the circuit?</a:t>
            </a:r>
          </a:p>
        </p:txBody>
      </p:sp>
      <p:sp>
        <p:nvSpPr>
          <p:cNvPr id="3" name="Subtitle 2"/>
          <p:cNvSpPr>
            <a:spLocks noGrp="1"/>
          </p:cNvSpPr>
          <p:nvPr>
            <p:ph type="subTitle" idx="1"/>
          </p:nvPr>
        </p:nvSpPr>
        <p:spPr>
          <a:xfrm>
            <a:off x="533400" y="3200400"/>
            <a:ext cx="8382000" cy="3276600"/>
          </a:xfrm>
        </p:spPr>
        <p:txBody>
          <a:bodyPr/>
          <a:lstStyle/>
          <a:p>
            <a:r>
              <a:rPr lang="en-US" i="1" dirty="0"/>
              <a:t>A. It has to be a direct current circuit</a:t>
            </a:r>
            <a:endParaRPr lang="en-US" dirty="0"/>
          </a:p>
          <a:p>
            <a:r>
              <a:rPr lang="en-US" i="1" dirty="0"/>
              <a:t>B. It contains resistance and capacitive reactance</a:t>
            </a:r>
            <a:endParaRPr lang="en-US" dirty="0"/>
          </a:p>
          <a:p>
            <a:r>
              <a:rPr lang="en-US" i="1" dirty="0"/>
              <a:t>C. It contains resistance and inductive reactance</a:t>
            </a:r>
            <a:endParaRPr lang="en-US" dirty="0"/>
          </a:p>
          <a:p>
            <a:r>
              <a:rPr lang="en-US" i="1" dirty="0"/>
              <a:t>D. It is equivalent to a pure resistance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94</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69295805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0"/>
            <a:ext cx="8915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E5C12    If you plot the impedance of a circuit using the rectangular coordinate system and find the impedance point falls on the right side of the graph on the horizontal axis, what do you know about the circuit?</a:t>
            </a:r>
          </a:p>
        </p:txBody>
      </p:sp>
      <p:sp>
        <p:nvSpPr>
          <p:cNvPr id="3" name="Subtitle 2"/>
          <p:cNvSpPr>
            <a:spLocks noGrp="1"/>
          </p:cNvSpPr>
          <p:nvPr>
            <p:ph type="subTitle" idx="1"/>
          </p:nvPr>
        </p:nvSpPr>
        <p:spPr>
          <a:xfrm>
            <a:off x="533400" y="3200400"/>
            <a:ext cx="8382000" cy="3276600"/>
          </a:xfrm>
        </p:spPr>
        <p:txBody>
          <a:bodyPr/>
          <a:lstStyle/>
          <a:p>
            <a:r>
              <a:rPr lang="en-US" i="1" dirty="0"/>
              <a:t>A. It has to be a direct current circuit</a:t>
            </a:r>
            <a:endParaRPr lang="en-US" dirty="0"/>
          </a:p>
          <a:p>
            <a:r>
              <a:rPr lang="en-US" i="1" dirty="0"/>
              <a:t>B. It contains resistance and capacitive reactance</a:t>
            </a:r>
            <a:endParaRPr lang="en-US" dirty="0"/>
          </a:p>
          <a:p>
            <a:r>
              <a:rPr lang="en-US" i="1" dirty="0"/>
              <a:t>C. It contains resistance and inductive reactance</a:t>
            </a:r>
            <a:endParaRPr lang="en-US" dirty="0"/>
          </a:p>
          <a:p>
            <a:r>
              <a:rPr lang="en-US" sz="2800" b="1" i="1" dirty="0">
                <a:solidFill>
                  <a:srgbClr val="FFC000"/>
                </a:solidFill>
              </a:rPr>
              <a:t>D. It is equivalent to a pure resistance</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95</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19500550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E5C13    What coordinate system is often used to display the resistive, inductive, and/or capacitive reactance components of an impedance?</a:t>
            </a:r>
          </a:p>
        </p:txBody>
      </p:sp>
      <p:sp>
        <p:nvSpPr>
          <p:cNvPr id="3" name="Subtitle 2"/>
          <p:cNvSpPr>
            <a:spLocks noGrp="1"/>
          </p:cNvSpPr>
          <p:nvPr>
            <p:ph type="subTitle" idx="1"/>
          </p:nvPr>
        </p:nvSpPr>
        <p:spPr>
          <a:xfrm>
            <a:off x="1371600" y="2819400"/>
            <a:ext cx="6400800" cy="3657600"/>
          </a:xfrm>
        </p:spPr>
        <p:txBody>
          <a:bodyPr/>
          <a:lstStyle/>
          <a:p>
            <a:r>
              <a:rPr lang="en-US" i="1" dirty="0"/>
              <a:t>A. Maidenhead grid</a:t>
            </a:r>
            <a:endParaRPr lang="en-US" dirty="0"/>
          </a:p>
          <a:p>
            <a:r>
              <a:rPr lang="en-US" i="1" dirty="0"/>
              <a:t>B. Faraday grid</a:t>
            </a:r>
            <a:endParaRPr lang="en-US" dirty="0"/>
          </a:p>
          <a:p>
            <a:r>
              <a:rPr lang="en-US" i="1" dirty="0"/>
              <a:t>C. Elliptical coordinates </a:t>
            </a:r>
            <a:endParaRPr lang="en-US" dirty="0"/>
          </a:p>
          <a:p>
            <a:r>
              <a:rPr lang="en-US" i="1" dirty="0"/>
              <a:t>D. Rectangular coordinates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96</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29310508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br>
              <a:rPr lang="en-US" dirty="0">
                <a:latin typeface="Arial Black" panose="020B0A04020102020204" pitchFamily="34" charset="0"/>
              </a:rPr>
            </a:br>
            <a:br>
              <a:rPr lang="en-US" dirty="0">
                <a:latin typeface="Arial Black" panose="020B0A04020102020204" pitchFamily="34" charset="0"/>
              </a:rPr>
            </a:br>
            <a:r>
              <a:rPr lang="en-US" dirty="0">
                <a:latin typeface="Arial Black" panose="020B0A04020102020204" pitchFamily="34" charset="0"/>
              </a:rPr>
              <a:t>E5C13    What coordinate system is often used to display the resistive, inductive, and/or capacitive reactance components of an impedance?</a:t>
            </a:r>
          </a:p>
        </p:txBody>
      </p:sp>
      <p:sp>
        <p:nvSpPr>
          <p:cNvPr id="3" name="Subtitle 2"/>
          <p:cNvSpPr>
            <a:spLocks noGrp="1"/>
          </p:cNvSpPr>
          <p:nvPr>
            <p:ph type="subTitle" idx="1"/>
          </p:nvPr>
        </p:nvSpPr>
        <p:spPr>
          <a:xfrm>
            <a:off x="1371600" y="2819400"/>
            <a:ext cx="6400800" cy="3657600"/>
          </a:xfrm>
        </p:spPr>
        <p:txBody>
          <a:bodyPr/>
          <a:lstStyle/>
          <a:p>
            <a:r>
              <a:rPr lang="en-US" i="1" dirty="0"/>
              <a:t>A. Maidenhead grid</a:t>
            </a:r>
            <a:endParaRPr lang="en-US" dirty="0"/>
          </a:p>
          <a:p>
            <a:r>
              <a:rPr lang="en-US" i="1" dirty="0"/>
              <a:t>B. Faraday grid</a:t>
            </a:r>
            <a:endParaRPr lang="en-US" dirty="0"/>
          </a:p>
          <a:p>
            <a:r>
              <a:rPr lang="en-US" i="1" dirty="0"/>
              <a:t>C. Elliptical coordinates </a:t>
            </a:r>
            <a:endParaRPr lang="en-US" dirty="0"/>
          </a:p>
          <a:p>
            <a:r>
              <a:rPr lang="en-US" sz="2800" b="1" i="1" dirty="0">
                <a:solidFill>
                  <a:srgbClr val="FFC000"/>
                </a:solidFill>
              </a:rPr>
              <a:t>D. Rectangular coordinates</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97</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98675640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8763000" cy="1905000"/>
          </a:xfrm>
        </p:spPr>
        <p:txBody>
          <a:bodyPr>
            <a:normAutofit fontScale="90000"/>
          </a:bodyPr>
          <a:lstStyle/>
          <a:p>
            <a:r>
              <a:rPr lang="en-US" dirty="0"/>
              <a:t> </a:t>
            </a:r>
            <a:br>
              <a:rPr lang="en-US" dirty="0"/>
            </a:br>
            <a:r>
              <a:rPr lang="en-US" dirty="0"/>
              <a:t>E5C14    What coordinate system is often used to display the phase angle of a circuit containing resistance, inductive and/or capacitive reactance?</a:t>
            </a:r>
          </a:p>
        </p:txBody>
      </p:sp>
      <p:sp>
        <p:nvSpPr>
          <p:cNvPr id="3" name="Subtitle 2"/>
          <p:cNvSpPr>
            <a:spLocks noGrp="1"/>
          </p:cNvSpPr>
          <p:nvPr>
            <p:ph type="subTitle" idx="1"/>
          </p:nvPr>
        </p:nvSpPr>
        <p:spPr/>
        <p:txBody>
          <a:bodyPr/>
          <a:lstStyle/>
          <a:p>
            <a:r>
              <a:rPr lang="en-US" i="1" dirty="0"/>
              <a:t>A. Maidenhead grid</a:t>
            </a:r>
            <a:endParaRPr lang="en-US" dirty="0"/>
          </a:p>
          <a:p>
            <a:r>
              <a:rPr lang="en-US" i="1" dirty="0"/>
              <a:t>B. Faraday grid</a:t>
            </a:r>
            <a:endParaRPr lang="en-US" dirty="0"/>
          </a:p>
          <a:p>
            <a:r>
              <a:rPr lang="en-US" i="1" dirty="0"/>
              <a:t>C. Elliptical coordinates</a:t>
            </a:r>
            <a:endParaRPr lang="en-US" dirty="0"/>
          </a:p>
          <a:p>
            <a:r>
              <a:rPr lang="en-US" i="1" dirty="0"/>
              <a:t>D. Polar coordinates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98</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355595756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8763000" cy="1905000"/>
          </a:xfrm>
        </p:spPr>
        <p:txBody>
          <a:bodyPr>
            <a:normAutofit fontScale="90000"/>
          </a:bodyPr>
          <a:lstStyle/>
          <a:p>
            <a:r>
              <a:rPr lang="en-US" dirty="0"/>
              <a:t> </a:t>
            </a:r>
            <a:br>
              <a:rPr lang="en-US" dirty="0"/>
            </a:br>
            <a:r>
              <a:rPr lang="en-US" dirty="0"/>
              <a:t>E5C14    What coordinate system is often used to display the phase angle of a circuit containing resistance, inductive and/or capacitive reactance?</a:t>
            </a:r>
          </a:p>
        </p:txBody>
      </p:sp>
      <p:sp>
        <p:nvSpPr>
          <p:cNvPr id="3" name="Subtitle 2"/>
          <p:cNvSpPr>
            <a:spLocks noGrp="1"/>
          </p:cNvSpPr>
          <p:nvPr>
            <p:ph type="subTitle" idx="1"/>
          </p:nvPr>
        </p:nvSpPr>
        <p:spPr/>
        <p:txBody>
          <a:bodyPr/>
          <a:lstStyle/>
          <a:p>
            <a:r>
              <a:rPr lang="en-US" i="1" dirty="0"/>
              <a:t>A. Maidenhead grid</a:t>
            </a:r>
            <a:endParaRPr lang="en-US" dirty="0"/>
          </a:p>
          <a:p>
            <a:r>
              <a:rPr lang="en-US" i="1" dirty="0"/>
              <a:t>B. Faraday grid</a:t>
            </a:r>
            <a:endParaRPr lang="en-US" dirty="0"/>
          </a:p>
          <a:p>
            <a:r>
              <a:rPr lang="en-US" i="1" dirty="0"/>
              <a:t>C. Elliptical coordinates</a:t>
            </a:r>
            <a:endParaRPr lang="en-US" dirty="0"/>
          </a:p>
          <a:p>
            <a:r>
              <a:rPr lang="en-US" sz="2800" b="1" i="1" dirty="0">
                <a:solidFill>
                  <a:srgbClr val="FFC000"/>
                </a:solidFill>
              </a:rPr>
              <a:t>D. Polar coordinates</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99</a:t>
            </a:fld>
            <a:endParaRPr lang="en-US" dirty="0"/>
          </a:p>
        </p:txBody>
      </p:sp>
      <p:sp>
        <p:nvSpPr>
          <p:cNvPr id="5" name="Footer Placeholder 4"/>
          <p:cNvSpPr>
            <a:spLocks noGrp="1"/>
          </p:cNvSpPr>
          <p:nvPr>
            <p:ph type="ftr" sz="quarter" idx="13"/>
          </p:nvPr>
        </p:nvSpPr>
        <p:spPr/>
        <p:txBody>
          <a:bodyPr/>
          <a:lstStyle/>
          <a:p>
            <a:r>
              <a:rPr lang="en-US" dirty="0"/>
              <a:t>Electrical Principles</a:t>
            </a:r>
          </a:p>
        </p:txBody>
      </p:sp>
    </p:spTree>
    <p:extLst>
      <p:ext uri="{BB962C8B-B14F-4D97-AF65-F5344CB8AC3E}">
        <p14:creationId xmlns:p14="http://schemas.microsoft.com/office/powerpoint/2010/main" val="1363228617"/>
      </p:ext>
    </p:extLst>
  </p:cSld>
  <p:clrMapOvr>
    <a:masterClrMapping/>
  </p:clrMapOvr>
</p:sld>
</file>

<file path=ppt/theme/theme1.xml><?xml version="1.0" encoding="utf-8"?>
<a:theme xmlns:a="http://schemas.openxmlformats.org/drawingml/2006/main" name="Howard Te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Britannic Bold"/>
        <a:ea typeface=""/>
        <a:cs typeface=""/>
      </a:majorFont>
      <a:minorFont>
        <a:latin typeface="Times New Roman"/>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Howard Temp</Template>
  <TotalTime>2532</TotalTime>
  <Words>5700</Words>
  <Application>Microsoft Office PowerPoint</Application>
  <PresentationFormat>On-screen Show (4:3)</PresentationFormat>
  <Paragraphs>1167</Paragraphs>
  <Slides>147</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147</vt:i4>
      </vt:variant>
    </vt:vector>
  </HeadingPairs>
  <TitlesOfParts>
    <vt:vector size="157" baseType="lpstr">
      <vt:lpstr>Arial</vt:lpstr>
      <vt:lpstr>Arial Black</vt:lpstr>
      <vt:lpstr>Calibri</vt:lpstr>
      <vt:lpstr>Impact</vt:lpstr>
      <vt:lpstr>Lucida Sans Unicode</vt:lpstr>
      <vt:lpstr>Times New Roman</vt:lpstr>
      <vt:lpstr>Wingdings</vt:lpstr>
      <vt:lpstr>Wingdings 2</vt:lpstr>
      <vt:lpstr>Wingdings 3</vt:lpstr>
      <vt:lpstr>Howard Temp</vt:lpstr>
      <vt:lpstr>SUBELEMENT E5 </vt:lpstr>
      <vt:lpstr>PowerPoint Presentation</vt:lpstr>
      <vt:lpstr>   E5A01    What can cause the voltage across reactances in series to be larger than the voltage applied to them?</vt:lpstr>
      <vt:lpstr>   E5A01    What can cause the voltage across reactances in series to be larger than the voltage applied to them?</vt:lpstr>
      <vt:lpstr>  E5A02    What is resonance in an electrical circuit?</vt:lpstr>
      <vt:lpstr>  E5A02    What is resonance in an electrical circuit?</vt:lpstr>
      <vt:lpstr>  E5A03    What is the magnitude of the impedance of a series RLC circuit at resonance?</vt:lpstr>
      <vt:lpstr>  E5A03    What is the magnitude of the impedance of a series RLC circuit at resonance?</vt:lpstr>
      <vt:lpstr>   E5A04    What is the magnitude of the impedance of a circuit with a resistor, an inductor and a capacitor all in parallel, at resonance?</vt:lpstr>
      <vt:lpstr>   E5A04    What is the magnitude of the impedance of a circuit with a resistor, an inductor and a capacitor all in parallel, at resonance?</vt:lpstr>
      <vt:lpstr>   E5A05    What is the magnitude of the current at the input of a series RLC circuit as the frequency goes through resonance?</vt:lpstr>
      <vt:lpstr>   E5A05    What is the magnitude of the current at the input of a series RLC circuit as the frequency goes through resonance?</vt:lpstr>
      <vt:lpstr>   E5A06    What is the magnitude of the circulating current within the components of a parallel LC circuit at resonance?</vt:lpstr>
      <vt:lpstr>   E5A06    What is the magnitude of the circulating current within the components of a parallel LC circuit at resonance?</vt:lpstr>
      <vt:lpstr>   E5A07    What is the magnitude of the current at the input of a parallel RLC circuit at resonance?</vt:lpstr>
      <vt:lpstr>   E5A07    What is the magnitude of the current at the input of a parallel RLC circuit at resonance?</vt:lpstr>
      <vt:lpstr>   E5A08    What is the phase relationship between the current through and the voltage across a series resonant circuit at resonance?</vt:lpstr>
      <vt:lpstr>   E5A08    What is the phase relationship between the current through and the voltage across a series resonant circuit at resonance?</vt:lpstr>
      <vt:lpstr> E5A09    How is the Q of an RLC parallel resonant circuit calculated?</vt:lpstr>
      <vt:lpstr> E5A09    How is the Q of an RLC parallel resonant circuit calculated?</vt:lpstr>
      <vt:lpstr> E5A10     How is the Q of an RLC series resonant circuit calculated?</vt:lpstr>
      <vt:lpstr> E5A10     How is the Q of an RLC series resonant circuit calculated?</vt:lpstr>
      <vt:lpstr>   E5A11    What is the half-power bandwidth of a parallel resonant circuit that has a resonant frequency of 7.1 MHz and a Q of 150?</vt:lpstr>
      <vt:lpstr>   E5A11    What is the half-power bandwidth of a parallel resonant circuit that has a resonant frequency of 7.1 MHz and a Q of 150?</vt:lpstr>
      <vt:lpstr>   E5A12    What is the half-power bandwidth of a parallel resonant circuit that has a resonant frequency of 3.7 MHz and a Q of 118?</vt:lpstr>
      <vt:lpstr>   E5A12    What is the half-power bandwidth of a parallel resonant circuit that has a resonant frequency of 3.7 MHz and a Q of 118?</vt:lpstr>
      <vt:lpstr> E5A13    What is an effect of increasing Q in a resonant circuit?</vt:lpstr>
      <vt:lpstr> E5A13    What is an effect of increasing Q in a resonant circuit?</vt:lpstr>
      <vt:lpstr>   E5A14    What is the resonant frequency of a series RLC circuit if R is 22 ohms, L is 50 microhenrys and C is 40 picofarads?</vt:lpstr>
      <vt:lpstr>   E5A14    What is the resonant frequency of a series RLC circuit if R is 22 ohms, L is 50 microhenrys and C is 40 picofarads?</vt:lpstr>
      <vt:lpstr>Calculation Resonant Frequency</vt:lpstr>
      <vt:lpstr>   E5A14    What is the resonant frequency of a series RLC circuit if R is 22 ohms, L is 50 microhenrys and C is 40 picofarads?</vt:lpstr>
      <vt:lpstr>  E5A15     Which of the following can increase Q for inductors and capacitors?</vt:lpstr>
      <vt:lpstr>  E5A15     Which of the following can increase Q for inductors and capacitors?</vt:lpstr>
      <vt:lpstr>   E5A16    What is the resonant frequency of a parallel RLC circuit if R is 33 ohms, L is 50 microhenrys and C is 10 picofarads?</vt:lpstr>
      <vt:lpstr>   E5A16    What is the resonant frequency of a parallel RLC circuit if R is 33 ohms, L is 50 microhenrys and C is 10 picofarads?</vt:lpstr>
      <vt:lpstr>   E5A16    What is the resonant frequency of a parallel RLC circuit if R is 33 ohms, L is 50 microhenrys and C is 10 picofarads?</vt:lpstr>
      <vt:lpstr> E5A17     What is the result of increasing the Q of an impedance-matching circuit?</vt:lpstr>
      <vt:lpstr> E5A17     What is the result of increasing the Q of an impedance-matching circuit?</vt:lpstr>
      <vt:lpstr> E5B Time constants and phase relationships</vt:lpstr>
      <vt:lpstr>Time Constants Tutorial</vt:lpstr>
      <vt:lpstr>    E5B01    What is the term for the time required for the capacitor in an RC circuit to be charged to 63.2% of the applied voltage?</vt:lpstr>
      <vt:lpstr>    E5B01    What is the term for the time required for the capacitor in an RC circuit to be charged to 63.2% of the applied voltage?</vt:lpstr>
      <vt:lpstr>    E5B02    What is the term for the time it takes for a charged capacitor in an RC circuit to discharge to 36.8% of its initial voltage?</vt:lpstr>
      <vt:lpstr>    E5B02    What is the term for the time it takes for a charged capacitor in an RC circuit to discharge to 36.8% of its initial voltage?</vt:lpstr>
      <vt:lpstr>  E5B03     What happens to the phase angle of a reactance when it is converted to a susceptance?</vt:lpstr>
      <vt:lpstr>  E5B03     What happens to the phase angle of a reactance when it is converted to a susceptance?</vt:lpstr>
      <vt:lpstr>    E5B04    What is the time constant of a circuit having two 220 microfarad capacitors and two 1 megohm resistors, all in parallel?</vt:lpstr>
      <vt:lpstr>    E5B04    What is the time constant of a circuit having two 220 microfarad capacitors and two 1 megohm resistors, all in parallel?</vt:lpstr>
      <vt:lpstr>  E5B05     What happens to the magnitude of a reactance when it is converted to a susceptance?</vt:lpstr>
      <vt:lpstr>  E5B05     What happens to the magnitude of a reactance when it is converted to a susceptance?</vt:lpstr>
      <vt:lpstr>E5B06     What is susceptance?</vt:lpstr>
      <vt:lpstr>E5B06     What is susceptance?</vt:lpstr>
      <vt:lpstr>SINE, COSINE and TANGENTS</vt:lpstr>
      <vt:lpstr> 25 </vt:lpstr>
      <vt:lpstr>3, 4, 5  Triangles</vt:lpstr>
      <vt:lpstr>   E5B07    What is the phase angle between the voltage across and the current through a series RLC circuit if XC is 500 ohms, R is 1 kilohm, and XL is 250 ohms?</vt:lpstr>
      <vt:lpstr>   E5B07    What is the phase angle between the voltage across and the current through a series RLC circuit if XC is 500 ohms, R is 1 kilohm, and XL is 250 ohms?</vt:lpstr>
      <vt:lpstr>  E5B08    What is the phase angle between the voltage across and the current through a series RLC circuit if XC is 100 ohms, R is 100 ohms, and XL is 75 ohms?</vt:lpstr>
      <vt:lpstr>  E5B08    What is the phase angle between the voltage across and the current through a series RLC circuit if XC is 100 ohms, R is 100 ohms, and XL is 75 ohms?</vt:lpstr>
      <vt:lpstr>   E5B09    What is the relationship between the current through a capacitor and the voltage across a capacitor?</vt:lpstr>
      <vt:lpstr>   E5B09    What is the relationship between the current through a capacitor and the voltage across a capacitor?</vt:lpstr>
      <vt:lpstr>   E5B10    What is the relationship between the current through an inductor and the voltage across an inductor?</vt:lpstr>
      <vt:lpstr>   E5B10    What is the relationship between the current through an inductor and the voltage across an inductor?</vt:lpstr>
      <vt:lpstr>   E5B11    What is the phase angle between the voltage across and the current through a series RLC circuit if XC is 25 ohms, R is 100 ohms, and XL is 50 ohms?</vt:lpstr>
      <vt:lpstr>  E5B11    What is the phase angle between the voltage across and the current through a series RLC circuit if XC is 25 ohms, R is 100 ohms, and XL is 50 ohms?</vt:lpstr>
      <vt:lpstr>E5B12     What is admittance?</vt:lpstr>
      <vt:lpstr>E5B12     What is admittance?</vt:lpstr>
      <vt:lpstr> E5B13     What letter is commonly used to represent susceptance?</vt:lpstr>
      <vt:lpstr> E5B13     What letter is commonly used to represent susceptance?</vt:lpstr>
      <vt:lpstr>E5C Coordinate systems</vt:lpstr>
      <vt:lpstr>  E5C01     Which of the following represents a capacitive reactance in rectangular notation?</vt:lpstr>
      <vt:lpstr>  E5C01     Which of the following represents a capacitive reactance in rectangular notation?</vt:lpstr>
      <vt:lpstr>E5C02     How are impedances described in polar coordinates?</vt:lpstr>
      <vt:lpstr>E5C02     How are impedances described in polar coordinates?</vt:lpstr>
      <vt:lpstr>E5C03    Which of the following represents an inductive reactance in polar coordinates?</vt:lpstr>
      <vt:lpstr>E5C03    Which of the following represents an inductive reactance in polar coordinates?</vt:lpstr>
      <vt:lpstr> E5C04     Which of the following represents a capacitive reactance in polar coordinates?</vt:lpstr>
      <vt:lpstr> E5C04     Which of the following represents a capacitive reactance in polar coordinates?</vt:lpstr>
      <vt:lpstr> E5C05     What is the name of the diagram used to show the phase relationship between impedances at a given frequency?</vt:lpstr>
      <vt:lpstr> E5C05     What is the name of the diagram used to show the phase relationship between impedances at a given frequency?</vt:lpstr>
      <vt:lpstr> E5C06      What does the impedance 50–j25 represent?</vt:lpstr>
      <vt:lpstr> E5C06      What does the impedance 50–j25 represent?</vt:lpstr>
      <vt:lpstr>E5C07     What is a vector?</vt:lpstr>
      <vt:lpstr>E5C07     What is a vector?</vt:lpstr>
      <vt:lpstr>  E5C08     What coordinate system is often used to display the phase angle of a circuit containing resistance, inductive and/or capacitive reactance?</vt:lpstr>
      <vt:lpstr>  E5C08     What coordinate system is often used to display the phase angle of a circuit containing resistance, inductive and/or capacitive reactance?</vt:lpstr>
      <vt:lpstr>   E5C09    When using rectangular coordinates to graph the impedance of a circuit, what does the horizontal axis represent? </vt:lpstr>
      <vt:lpstr>   E5C09    When using rectangular coordinates to graph the impedance of a circuit, what does the horizontal axis represent? </vt:lpstr>
      <vt:lpstr>   E5C10    When using rectangular coordinates to graph the impedance of a circuit, what does the vertical axis represent?</vt:lpstr>
      <vt:lpstr>   E5C10    When using rectangular coordinates to graph the impedance of a circuit, what does the vertical axis represent?</vt:lpstr>
      <vt:lpstr>   E5C11     What do the two numbers that are used to define a point on a graph using rectangular coordinates represent?</vt:lpstr>
      <vt:lpstr>   E5C11     What do the two numbers that are used to define a point on a graph using rectangular coordinates represent?</vt:lpstr>
      <vt:lpstr>    E5C12    If you plot the impedance of a circuit using the rectangular coordinate system and find the impedance point falls on the right side of the graph on the horizontal axis, what do you know about the circuit?</vt:lpstr>
      <vt:lpstr>    E5C12    If you plot the impedance of a circuit using the rectangular coordinate system and find the impedance point falls on the right side of the graph on the horizontal axis, what do you know about the circuit?</vt:lpstr>
      <vt:lpstr>    E5C13    What coordinate system is often used to display the resistive, inductive, and/or capacitive reactance components of an impedance?</vt:lpstr>
      <vt:lpstr>    E5C13    What coordinate system is often used to display the resistive, inductive, and/or capacitive reactance components of an impedance?</vt:lpstr>
      <vt:lpstr>  E5C14    What coordinate system is often used to display the phase angle of a circuit containing resistance, inductive and/or capacitive reactance?</vt:lpstr>
      <vt:lpstr>  E5C14    What coordinate system is often used to display the phase angle of a circuit containing resistance, inductive and/or capacitive reactance?</vt:lpstr>
      <vt:lpstr>Rectangular Coordinates</vt:lpstr>
      <vt:lpstr>    E5C14    Which point on Figure E5-2 best represents the impedance of a series circuit consisting of a 400 ohm resistor and a 38 picofarad capacitor at 14 MHz?</vt:lpstr>
      <vt:lpstr>    E5C14    Which point on Figure E5-2 best represents the impedance of a series circuit consisting of a 400 ohm resistor and a 38 picofarad capacitor at 14 MHz?</vt:lpstr>
      <vt:lpstr>    E5C15    Which point in Figure E5-2 best represents the impedance of a series circuit consisting of a 300 ohm resistor and an 18 microhenry inductor at 3.505 MHz?</vt:lpstr>
      <vt:lpstr>    E5C15    Which point in Figure E5-2 best represents the impedance of a series circuit consisting of a 300 ohm resistor and an 18 microhenry inductor at 3.505 MHz?</vt:lpstr>
      <vt:lpstr>    E5C16    Which point on Figure E5-2 best represents the impedance of a series circuit consisting of a 300 ohm resistor and a 19 picofarad capacitor at 21.200 MHz?</vt:lpstr>
      <vt:lpstr>    E5C16    Which point on Figure E5-2 best represents the impedance of a series circuit consisting of a 300 ohm resistor and a 19 picofarad capacitor at 21.200 MHz?</vt:lpstr>
      <vt:lpstr> E5C17    Which point on Figure E5-2 best represents the impedance of a series circuit consisting of a 300 ohm resistor, a 0.64-microhenry inductor and an 85-picofarad capacitor at 24.900 MHz?</vt:lpstr>
      <vt:lpstr> E5C17    Which point on Figure E5-2 best represents the impedance of a series circuit consisting of a 300 ohm resistor, a 0.64-microhenry inductor and an 85-picofarad capacitor at 24.900 MHz?</vt:lpstr>
      <vt:lpstr> E5D AC and RF energy in real circuits</vt:lpstr>
      <vt:lpstr>  E5D01    What is the result of skin effect?</vt:lpstr>
      <vt:lpstr>  E5D01    What is the result of skin effect?</vt:lpstr>
      <vt:lpstr>  E5D02     Why is it important to keep lead lengths short for components used in circuits for VHF and above?</vt:lpstr>
      <vt:lpstr>  E5D02     Why is it important to keep lead lengths short for components used in circuits for VHF and above?</vt:lpstr>
      <vt:lpstr>E5D03     What is microstrip?</vt:lpstr>
      <vt:lpstr>E5D03     What is microstrip?</vt:lpstr>
      <vt:lpstr>  E5D04     Why are short connections necessary at microwave frequencies?</vt:lpstr>
      <vt:lpstr>  E5D04     Why are short connections necessary at microwave frequencies?</vt:lpstr>
      <vt:lpstr> E5D05     Which parasitic characteristic increases with conductor length?</vt:lpstr>
      <vt:lpstr> E5D05     Which parasitic characteristic increases with conductor length?</vt:lpstr>
      <vt:lpstr>   E5D06    In what direction is the magnetic field oriented about a conductor in relation to the direction of electron flow?</vt:lpstr>
      <vt:lpstr>Left Hand Rule</vt:lpstr>
      <vt:lpstr>   E5D06    In what direction is the magnetic field oriented about a conductor in relation to the direction of electron flow?</vt:lpstr>
      <vt:lpstr>  E5D07    What determines the strength of the magnetic field around a conductor?</vt:lpstr>
      <vt:lpstr>  E5D07    What determines the strength of the magnetic field around a conductor?</vt:lpstr>
      <vt:lpstr>  E5D08    What type of energy is stored in an electromagnetic or electrostatic field?</vt:lpstr>
      <vt:lpstr>  E5D08    What type of energy is stored in an electromagnetic or electrostatic field?</vt:lpstr>
      <vt:lpstr>  E5D09    What happens to reactive power in an AC circuit that has both ideal inductors and ideal capacitors?</vt:lpstr>
      <vt:lpstr>  E5D09    What happens to reactive power in an AC circuit that has both ideal inductors and ideal capacitors?</vt:lpstr>
      <vt:lpstr>   E5D10    How can the true power be determined in an AC circuit where the voltage and current are out of phase?</vt:lpstr>
      <vt:lpstr>   E5D10    How can the true power be determined in an AC circuit where the voltage and current are out of phase?</vt:lpstr>
      <vt:lpstr>   E5D11    What is the power factor of an R-L circuit having a 60 degree phase angle between the voltage and the current?</vt:lpstr>
      <vt:lpstr>   E5D11    What is the power factor of an R-L circuit having a 60 degree phase angle between the voltage and the current?</vt:lpstr>
      <vt:lpstr>   E5D12    How many watts are consumed in a circuit having a power factor of 0.2 if the input is 100-VAC at 4 amperes?</vt:lpstr>
      <vt:lpstr>   E5D12    How many watts are consumed in a circuit having a power factor of 0.2 if the input is 100-VAC at 4 amperes?</vt:lpstr>
      <vt:lpstr>   E5D13    How much power is consumed in a circuit consisting of a 100 ohm resistor in series with a 100 ohm inductive reactance drawing 1 ampere?</vt:lpstr>
      <vt:lpstr>   E5D13    How much power is consumed in a circuit consisting of a 100 ohm resistor in series with a 100 ohm inductive reactance drawing 1 ampere?</vt:lpstr>
      <vt:lpstr>  E5D14    What is reactive power? </vt:lpstr>
      <vt:lpstr>  E5D14    What is reactive power? </vt:lpstr>
      <vt:lpstr>   E5D15    What is the power factor of an R-L circuit having a 45 degree phase angle between the voltage and the current?</vt:lpstr>
      <vt:lpstr>   E5D15    What is the power factor of an R-L circuit having a 45 degree phase angle between the voltage and the current?</vt:lpstr>
      <vt:lpstr>   E5D16    What is the power factor of an R-L circuit having a 30 degree phase angle between the voltage and the current?</vt:lpstr>
      <vt:lpstr>   E5D16    What is the power factor of an R-L circuit having a 30 degree phase angle between the voltage and the current?</vt:lpstr>
      <vt:lpstr>   E5D17    How many watts are consumed in a circuit having a power factor of 0.6 if the input is 200VAC at 5 amperes? </vt:lpstr>
      <vt:lpstr>   E5D17    How many watts are consumed in a circuit having a power factor of 0.6 if the input is 200VAC at 5 amperes? </vt:lpstr>
      <vt:lpstr>   E5D18    How many watts are consumed in a circuit having a power factor of 0.71 if the apparent power is 500VA?</vt:lpstr>
      <vt:lpstr>   E5D18    How many watts are consumed in a circuit having a power factor of 0.71 if the apparent power is 500VA?</vt:lpstr>
      <vt:lpstr>End of SUBELEMENT E5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SUBELEMENT E5 </dc:title>
  <dc:creator>Howard Schultz</dc:creator>
  <cp:lastModifiedBy>Daniel Stevens</cp:lastModifiedBy>
  <cp:revision>91</cp:revision>
  <dcterms:created xsi:type="dcterms:W3CDTF">2014-03-24T20:22:06Z</dcterms:created>
  <dcterms:modified xsi:type="dcterms:W3CDTF">2018-10-14T04:17:32Z</dcterms:modified>
</cp:coreProperties>
</file>