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68"/>
  </p:notesMasterIdLst>
  <p:sldIdLst>
    <p:sldId id="256" r:id="rId2"/>
    <p:sldId id="257" r:id="rId3"/>
    <p:sldId id="258" r:id="rId4"/>
    <p:sldId id="259" r:id="rId5"/>
    <p:sldId id="260" r:id="rId6"/>
    <p:sldId id="261" r:id="rId7"/>
    <p:sldId id="262" r:id="rId8"/>
    <p:sldId id="456" r:id="rId9"/>
    <p:sldId id="263" r:id="rId10"/>
    <p:sldId id="459" r:id="rId11"/>
    <p:sldId id="265" r:id="rId12"/>
    <p:sldId id="266" r:id="rId13"/>
    <p:sldId id="267" r:id="rId14"/>
    <p:sldId id="457" r:id="rId15"/>
    <p:sldId id="268" r:id="rId16"/>
    <p:sldId id="458" r:id="rId17"/>
    <p:sldId id="271" r:id="rId18"/>
    <p:sldId id="525" r:id="rId19"/>
    <p:sldId id="273" r:id="rId20"/>
    <p:sldId id="461" r:id="rId21"/>
    <p:sldId id="275" r:id="rId22"/>
    <p:sldId id="462" r:id="rId23"/>
    <p:sldId id="277" r:id="rId24"/>
    <p:sldId id="463" r:id="rId25"/>
    <p:sldId id="279" r:id="rId26"/>
    <p:sldId id="464" r:id="rId27"/>
    <p:sldId id="291" r:id="rId28"/>
    <p:sldId id="281" r:id="rId29"/>
    <p:sldId id="465" r:id="rId30"/>
    <p:sldId id="283" r:id="rId31"/>
    <p:sldId id="284" r:id="rId32"/>
    <p:sldId id="466" r:id="rId33"/>
    <p:sldId id="296" r:id="rId34"/>
    <p:sldId id="299" r:id="rId35"/>
    <p:sldId id="300" r:id="rId36"/>
    <p:sldId id="469" r:id="rId37"/>
    <p:sldId id="304" r:id="rId38"/>
    <p:sldId id="301" r:id="rId39"/>
    <p:sldId id="303" r:id="rId40"/>
    <p:sldId id="302" r:id="rId41"/>
    <p:sldId id="313" r:id="rId42"/>
    <p:sldId id="297" r:id="rId43"/>
    <p:sldId id="526" r:id="rId44"/>
    <p:sldId id="527" r:id="rId45"/>
    <p:sldId id="468" r:id="rId46"/>
    <p:sldId id="305" r:id="rId47"/>
    <p:sldId id="306" r:id="rId48"/>
    <p:sldId id="307" r:id="rId49"/>
    <p:sldId id="308" r:id="rId50"/>
    <p:sldId id="309" r:id="rId51"/>
    <p:sldId id="470" r:id="rId52"/>
    <p:sldId id="472" r:id="rId53"/>
    <p:sldId id="311" r:id="rId54"/>
    <p:sldId id="471" r:id="rId55"/>
    <p:sldId id="314" r:id="rId56"/>
    <p:sldId id="473" r:id="rId57"/>
    <p:sldId id="316" r:id="rId58"/>
    <p:sldId id="528" r:id="rId59"/>
    <p:sldId id="318" r:id="rId60"/>
    <p:sldId id="360" r:id="rId61"/>
    <p:sldId id="320" r:id="rId62"/>
    <p:sldId id="529" r:id="rId63"/>
    <p:sldId id="322" r:id="rId64"/>
    <p:sldId id="476" r:id="rId65"/>
    <p:sldId id="324" r:id="rId66"/>
    <p:sldId id="477" r:id="rId67"/>
    <p:sldId id="478" r:id="rId68"/>
    <p:sldId id="364" r:id="rId69"/>
    <p:sldId id="328" r:id="rId70"/>
    <p:sldId id="329" r:id="rId71"/>
    <p:sldId id="330" r:id="rId72"/>
    <p:sldId id="331" r:id="rId73"/>
    <p:sldId id="332" r:id="rId74"/>
    <p:sldId id="479" r:id="rId75"/>
    <p:sldId id="334" r:id="rId76"/>
    <p:sldId id="480" r:id="rId77"/>
    <p:sldId id="336" r:id="rId78"/>
    <p:sldId id="481" r:id="rId79"/>
    <p:sldId id="338" r:id="rId80"/>
    <p:sldId id="530" r:id="rId81"/>
    <p:sldId id="340" r:id="rId82"/>
    <p:sldId id="531" r:id="rId83"/>
    <p:sldId id="342" r:id="rId84"/>
    <p:sldId id="532" r:id="rId85"/>
    <p:sldId id="344" r:id="rId86"/>
    <p:sldId id="533" r:id="rId87"/>
    <p:sldId id="346" r:id="rId88"/>
    <p:sldId id="485" r:id="rId89"/>
    <p:sldId id="348" r:id="rId90"/>
    <p:sldId id="486" r:id="rId91"/>
    <p:sldId id="350" r:id="rId92"/>
    <p:sldId id="534" r:id="rId93"/>
    <p:sldId id="352" r:id="rId94"/>
    <p:sldId id="535" r:id="rId95"/>
    <p:sldId id="374" r:id="rId96"/>
    <p:sldId id="375" r:id="rId97"/>
    <p:sldId id="536" r:id="rId98"/>
    <p:sldId id="377" r:id="rId99"/>
    <p:sldId id="537" r:id="rId100"/>
    <p:sldId id="379" r:id="rId101"/>
    <p:sldId id="538" r:id="rId102"/>
    <p:sldId id="381" r:id="rId103"/>
    <p:sldId id="539" r:id="rId104"/>
    <p:sldId id="383" r:id="rId105"/>
    <p:sldId id="540" r:id="rId106"/>
    <p:sldId id="385" r:id="rId107"/>
    <p:sldId id="494" r:id="rId108"/>
    <p:sldId id="391" r:id="rId109"/>
    <p:sldId id="387" r:id="rId110"/>
    <p:sldId id="495" r:id="rId111"/>
    <p:sldId id="389" r:id="rId112"/>
    <p:sldId id="496" r:id="rId113"/>
    <p:sldId id="497" r:id="rId114"/>
    <p:sldId id="541" r:id="rId115"/>
    <p:sldId id="498" r:id="rId116"/>
    <p:sldId id="542" r:id="rId117"/>
    <p:sldId id="499" r:id="rId118"/>
    <p:sldId id="502" r:id="rId119"/>
    <p:sldId id="400" r:id="rId120"/>
    <p:sldId id="401" r:id="rId121"/>
    <p:sldId id="402" r:id="rId122"/>
    <p:sldId id="403" r:id="rId123"/>
    <p:sldId id="503" r:id="rId124"/>
    <p:sldId id="405" r:id="rId125"/>
    <p:sldId id="504" r:id="rId126"/>
    <p:sldId id="408" r:id="rId127"/>
    <p:sldId id="505" r:id="rId128"/>
    <p:sldId id="410" r:id="rId129"/>
    <p:sldId id="411" r:id="rId130"/>
    <p:sldId id="412" r:id="rId131"/>
    <p:sldId id="543" r:id="rId132"/>
    <p:sldId id="414" r:id="rId133"/>
    <p:sldId id="507" r:id="rId134"/>
    <p:sldId id="416" r:id="rId135"/>
    <p:sldId id="544" r:id="rId136"/>
    <p:sldId id="524" r:id="rId137"/>
    <p:sldId id="418" r:id="rId138"/>
    <p:sldId id="420" r:id="rId139"/>
    <p:sldId id="509" r:id="rId140"/>
    <p:sldId id="422" r:id="rId141"/>
    <p:sldId id="510" r:id="rId142"/>
    <p:sldId id="426" r:id="rId143"/>
    <p:sldId id="427" r:id="rId144"/>
    <p:sldId id="545" r:id="rId145"/>
    <p:sldId id="429" r:id="rId146"/>
    <p:sldId id="512" r:id="rId147"/>
    <p:sldId id="431" r:id="rId148"/>
    <p:sldId id="513" r:id="rId149"/>
    <p:sldId id="433" r:id="rId150"/>
    <p:sldId id="514" r:id="rId151"/>
    <p:sldId id="435" r:id="rId152"/>
    <p:sldId id="436" r:id="rId153"/>
    <p:sldId id="437" r:id="rId154"/>
    <p:sldId id="515" r:id="rId155"/>
    <p:sldId id="439" r:id="rId156"/>
    <p:sldId id="516" r:id="rId157"/>
    <p:sldId id="441" r:id="rId158"/>
    <p:sldId id="442" r:id="rId159"/>
    <p:sldId id="517" r:id="rId160"/>
    <p:sldId id="444" r:id="rId161"/>
    <p:sldId id="518" r:id="rId162"/>
    <p:sldId id="446" r:id="rId163"/>
    <p:sldId id="519" r:id="rId164"/>
    <p:sldId id="448" r:id="rId165"/>
    <p:sldId id="520" r:id="rId166"/>
    <p:sldId id="454" r:id="rId1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27" autoAdjust="0"/>
    <p:restoredTop sz="91095" autoAdjust="0"/>
  </p:normalViewPr>
  <p:slideViewPr>
    <p:cSldViewPr>
      <p:cViewPr varScale="1">
        <p:scale>
          <a:sx n="59" d="100"/>
          <a:sy n="59" d="100"/>
        </p:scale>
        <p:origin x="558" y="66"/>
      </p:cViewPr>
      <p:guideLst>
        <p:guide orient="horz" pos="2160"/>
        <p:guide pos="2880"/>
      </p:guideLst>
    </p:cSldViewPr>
  </p:slideViewPr>
  <p:outlineViewPr>
    <p:cViewPr>
      <p:scale>
        <a:sx n="33" d="100"/>
        <a:sy n="33" d="100"/>
      </p:scale>
      <p:origin x="0" y="439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00453E-BA10-41AD-9AF0-336216BB57B0}" type="datetimeFigureOut">
              <a:rPr lang="en-US" smtClean="0"/>
              <a:t>2/25/2023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55E2D4-632D-45FE-A315-0D458A7E110B}" type="slidenum">
              <a:rPr lang="en-US" smtClean="0"/>
              <a:t>‹#›</a:t>
            </a:fld>
            <a:endParaRPr lang="en-US"/>
          </a:p>
        </p:txBody>
      </p:sp>
    </p:spTree>
    <p:extLst>
      <p:ext uri="{BB962C8B-B14F-4D97-AF65-F5344CB8AC3E}">
        <p14:creationId xmlns:p14="http://schemas.microsoft.com/office/powerpoint/2010/main" val="183445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Subelement</a:t>
            </a:r>
            <a:r>
              <a:rPr lang="en-US" baseline="0" dirty="0"/>
              <a:t> T1 COMMISSION’S Rules. </a:t>
            </a:r>
            <a:r>
              <a:rPr lang="en-US" dirty="0"/>
              <a:t>Technician Training</a:t>
            </a:r>
            <a:r>
              <a:rPr lang="en-US" baseline="0" dirty="0"/>
              <a:t> Slides for 2022 </a:t>
            </a:r>
            <a:r>
              <a:rPr lang="en-US" dirty="0"/>
              <a:t>Question Pool  Good through</a:t>
            </a:r>
            <a:r>
              <a:rPr lang="en-US" baseline="0" dirty="0"/>
              <a:t> June 30, 2026  Assembled by Western Washington Ham Training Team, Daniel Stevens KL7WM.  </a:t>
            </a:r>
            <a:endParaRPr lang="en-US" dirty="0"/>
          </a:p>
        </p:txBody>
      </p:sp>
      <p:sp>
        <p:nvSpPr>
          <p:cNvPr id="4" name="Slide Number Placeholder 3"/>
          <p:cNvSpPr>
            <a:spLocks noGrp="1"/>
          </p:cNvSpPr>
          <p:nvPr>
            <p:ph type="sldNum" sz="quarter" idx="10"/>
          </p:nvPr>
        </p:nvSpPr>
        <p:spPr/>
        <p:txBody>
          <a:bodyPr/>
          <a:lstStyle/>
          <a:p>
            <a:fld id="{F555E2D4-632D-45FE-A315-0D458A7E110B}" type="slidenum">
              <a:rPr lang="en-US" smtClean="0"/>
              <a:t>1</a:t>
            </a:fld>
            <a:endParaRPr lang="en-US"/>
          </a:p>
        </p:txBody>
      </p:sp>
    </p:spTree>
    <p:extLst>
      <p:ext uri="{BB962C8B-B14F-4D97-AF65-F5344CB8AC3E}">
        <p14:creationId xmlns:p14="http://schemas.microsoft.com/office/powerpoint/2010/main" val="25295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5E2D4-632D-45FE-A315-0D458A7E110B}" type="slidenum">
              <a:rPr lang="en-US" smtClean="0"/>
              <a:t>9</a:t>
            </a:fld>
            <a:endParaRPr lang="en-US"/>
          </a:p>
        </p:txBody>
      </p:sp>
    </p:spTree>
    <p:extLst>
      <p:ext uri="{BB962C8B-B14F-4D97-AF65-F5344CB8AC3E}">
        <p14:creationId xmlns:p14="http://schemas.microsoft.com/office/powerpoint/2010/main" val="315014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cs typeface="Arial" charset="0"/>
              </a:defRPr>
            </a:lvl1pPr>
            <a:lvl2pPr marL="742950" indent="-285750" defTabSz="912813" eaLnBrk="0" hangingPunct="0">
              <a:spcBef>
                <a:spcPct val="30000"/>
              </a:spcBef>
              <a:defRPr sz="1200">
                <a:solidFill>
                  <a:schemeClr val="tx1"/>
                </a:solidFill>
                <a:latin typeface="Arial" charset="0"/>
                <a:cs typeface="Arial" charset="0"/>
              </a:defRPr>
            </a:lvl2pPr>
            <a:lvl3pPr marL="1143000" indent="-228600" defTabSz="912813" eaLnBrk="0" hangingPunct="0">
              <a:spcBef>
                <a:spcPct val="30000"/>
              </a:spcBef>
              <a:defRPr sz="1200">
                <a:solidFill>
                  <a:schemeClr val="tx1"/>
                </a:solidFill>
                <a:latin typeface="Arial" charset="0"/>
                <a:cs typeface="Arial" charset="0"/>
              </a:defRPr>
            </a:lvl3pPr>
            <a:lvl4pPr marL="1600200" indent="-228600" defTabSz="912813" eaLnBrk="0" hangingPunct="0">
              <a:spcBef>
                <a:spcPct val="30000"/>
              </a:spcBef>
              <a:defRPr sz="1200">
                <a:solidFill>
                  <a:schemeClr val="tx1"/>
                </a:solidFill>
                <a:latin typeface="Arial" charset="0"/>
                <a:cs typeface="Arial" charset="0"/>
              </a:defRPr>
            </a:lvl4pPr>
            <a:lvl5pPr marL="2057400" indent="-228600" defTabSz="912813" eaLnBrk="0" hangingPunct="0">
              <a:spcBef>
                <a:spcPct val="30000"/>
              </a:spcBef>
              <a:defRPr sz="1200">
                <a:solidFill>
                  <a:schemeClr val="tx1"/>
                </a:solidFill>
                <a:latin typeface="Arial" charset="0"/>
                <a:cs typeface="Arial" charset="0"/>
              </a:defRPr>
            </a:lvl5pPr>
            <a:lvl6pPr marL="2514600" indent="-228600" defTabSz="912813" eaLnBrk="0" fontAlgn="base" hangingPunct="0">
              <a:spcBef>
                <a:spcPct val="30000"/>
              </a:spcBef>
              <a:spcAft>
                <a:spcPct val="0"/>
              </a:spcAft>
              <a:defRPr sz="1200">
                <a:solidFill>
                  <a:schemeClr val="tx1"/>
                </a:solidFill>
                <a:latin typeface="Arial" charset="0"/>
                <a:cs typeface="Arial" charset="0"/>
              </a:defRPr>
            </a:lvl6pPr>
            <a:lvl7pPr marL="2971800" indent="-228600" defTabSz="912813" eaLnBrk="0" fontAlgn="base" hangingPunct="0">
              <a:spcBef>
                <a:spcPct val="30000"/>
              </a:spcBef>
              <a:spcAft>
                <a:spcPct val="0"/>
              </a:spcAft>
              <a:defRPr sz="1200">
                <a:solidFill>
                  <a:schemeClr val="tx1"/>
                </a:solidFill>
                <a:latin typeface="Arial" charset="0"/>
                <a:cs typeface="Arial" charset="0"/>
              </a:defRPr>
            </a:lvl7pPr>
            <a:lvl8pPr marL="3429000" indent="-228600" defTabSz="912813" eaLnBrk="0" fontAlgn="base" hangingPunct="0">
              <a:spcBef>
                <a:spcPct val="30000"/>
              </a:spcBef>
              <a:spcAft>
                <a:spcPct val="0"/>
              </a:spcAft>
              <a:defRPr sz="1200">
                <a:solidFill>
                  <a:schemeClr val="tx1"/>
                </a:solidFill>
                <a:latin typeface="Arial" charset="0"/>
                <a:cs typeface="Arial" charset="0"/>
              </a:defRPr>
            </a:lvl8pPr>
            <a:lvl9pPr marL="3886200" indent="-228600" defTabSz="9128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B903FB3-FB4F-43A2-A145-868A36203D32}" type="slidenum">
              <a:rPr lang="en-US" altLang="en-US" smtClean="0">
                <a:latin typeface="Garamond" pitchFamily="18" charset="0"/>
              </a:rPr>
              <a:pPr eaLnBrk="1" hangingPunct="1">
                <a:spcBef>
                  <a:spcPct val="0"/>
                </a:spcBef>
              </a:pPr>
              <a:t>36</a:t>
            </a:fld>
            <a:endParaRPr lang="en-US" altLang="en-US">
              <a:latin typeface="Garamond"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3634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E2D4-632D-45FE-A315-0D458A7E110B}" type="slidenum">
              <a:rPr lang="en-US" smtClean="0"/>
              <a:t>55</a:t>
            </a:fld>
            <a:endParaRPr lang="en-US"/>
          </a:p>
        </p:txBody>
      </p:sp>
    </p:spTree>
    <p:extLst>
      <p:ext uri="{BB962C8B-B14F-4D97-AF65-F5344CB8AC3E}">
        <p14:creationId xmlns:p14="http://schemas.microsoft.com/office/powerpoint/2010/main" val="416962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E2D4-632D-45FE-A315-0D458A7E110B}" type="slidenum">
              <a:rPr lang="en-US" smtClean="0"/>
              <a:t>57</a:t>
            </a:fld>
            <a:endParaRPr lang="en-US"/>
          </a:p>
        </p:txBody>
      </p:sp>
    </p:spTree>
    <p:extLst>
      <p:ext uri="{BB962C8B-B14F-4D97-AF65-F5344CB8AC3E}">
        <p14:creationId xmlns:p14="http://schemas.microsoft.com/office/powerpoint/2010/main" val="16137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5E2D4-632D-45FE-A315-0D458A7E110B}" type="slidenum">
              <a:rPr lang="en-US" smtClean="0"/>
              <a:t>58</a:t>
            </a:fld>
            <a:endParaRPr lang="en-US"/>
          </a:p>
        </p:txBody>
      </p:sp>
    </p:spTree>
    <p:extLst>
      <p:ext uri="{BB962C8B-B14F-4D97-AF65-F5344CB8AC3E}">
        <p14:creationId xmlns:p14="http://schemas.microsoft.com/office/powerpoint/2010/main" val="398093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0"/>
            <a:ext cx="7772400" cy="1470025"/>
          </a:xfrm>
        </p:spPr>
        <p:txBody>
          <a:bodyPr>
            <a:normAutofit/>
          </a:bodyPr>
          <a:lstStyle>
            <a:lvl1pPr>
              <a:defRPr lang="en-US" sz="3200" kern="1200" dirty="0">
                <a:solidFill>
                  <a:schemeClr val="bg1">
                    <a:lumMod val="95000"/>
                    <a:lumOff val="5000"/>
                  </a:schemeClr>
                </a:solidFill>
                <a:latin typeface="Impact" panose="020B0806030902050204" pitchFamily="34" charset="0"/>
                <a:ea typeface="+mj-ea"/>
                <a:cs typeface="+mj-cs"/>
              </a:defRPr>
            </a:lvl1pPr>
          </a:lstStyle>
          <a:p>
            <a:br>
              <a:rPr lang="en-US" dirty="0"/>
            </a:br>
            <a:br>
              <a:rPr lang="en-US" dirty="0"/>
            </a:br>
            <a:r>
              <a:rPr lang="en-US" dirty="0"/>
              <a:t>Click to edit Master title style</a:t>
            </a:r>
          </a:p>
        </p:txBody>
      </p:sp>
      <p:sp>
        <p:nvSpPr>
          <p:cNvPr id="3" name="Subtitle 2"/>
          <p:cNvSpPr>
            <a:spLocks noGrp="1"/>
          </p:cNvSpPr>
          <p:nvPr>
            <p:ph type="subTitle" idx="1"/>
          </p:nvPr>
        </p:nvSpPr>
        <p:spPr>
          <a:xfrm>
            <a:off x="1371600" y="2514600"/>
            <a:ext cx="6400800" cy="3657600"/>
          </a:xfrm>
        </p:spPr>
        <p:txBody>
          <a:bodyPr>
            <a:normAutofit/>
          </a:bodyPr>
          <a:lstStyle>
            <a:lvl1pPr marL="0" indent="0" algn="l">
              <a:buNone/>
              <a:defRPr sz="2400" b="0">
                <a:solidFill>
                  <a:schemeClr val="bg1">
                    <a:lumMod val="95000"/>
                    <a:lumOff val="5000"/>
                  </a:schemeClr>
                </a:solidFill>
                <a:latin typeface="Eurostil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8"/>
          <p:cNvSpPr>
            <a:spLocks noGrp="1"/>
          </p:cNvSpPr>
          <p:nvPr>
            <p:ph type="dt" sz="half" idx="10"/>
          </p:nvPr>
        </p:nvSpPr>
        <p:spPr/>
        <p:txBody>
          <a:bodyPr/>
          <a:lstStyle/>
          <a:p>
            <a:fld id="{B174EA38-6AA3-4B44-808F-64810BCC765B}" type="datetime1">
              <a:rPr lang="en-US" smtClean="0"/>
              <a:t>2/25/2023</a:t>
            </a:fld>
            <a:endParaRPr lang="en-US"/>
          </a:p>
        </p:txBody>
      </p:sp>
      <p:sp>
        <p:nvSpPr>
          <p:cNvPr id="11" name="Slide Number Placeholder 10"/>
          <p:cNvSpPr>
            <a:spLocks noGrp="1"/>
          </p:cNvSpPr>
          <p:nvPr>
            <p:ph type="sldNum" sz="quarter" idx="12"/>
          </p:nvPr>
        </p:nvSpPr>
        <p:spPr/>
        <p:txBody>
          <a:bodyPr/>
          <a:lstStyle>
            <a:lvl1pPr>
              <a:defRPr>
                <a:solidFill>
                  <a:schemeClr val="bg1">
                    <a:lumMod val="95000"/>
                    <a:lumOff val="5000"/>
                  </a:schemeClr>
                </a:solidFill>
              </a:defRPr>
            </a:lvl1pPr>
          </a:lstStyle>
          <a:p>
            <a:fld id="{87899DCF-37DD-484C-B32D-554AB02649E1}" type="slidenum">
              <a:rPr lang="en-US" smtClean="0"/>
              <a:pPr/>
              <a:t>‹#›</a:t>
            </a:fld>
            <a:endParaRPr lang="en-US" dirty="0"/>
          </a:p>
        </p:txBody>
      </p:sp>
      <p:sp>
        <p:nvSpPr>
          <p:cNvPr id="12" name="Footer Placeholder 11"/>
          <p:cNvSpPr>
            <a:spLocks noGrp="1"/>
          </p:cNvSpPr>
          <p:nvPr>
            <p:ph type="ftr" sz="quarter" idx="13"/>
          </p:nvPr>
        </p:nvSpPr>
        <p:spPr/>
        <p:txBody>
          <a:bodyPr/>
          <a:lstStyle>
            <a:lvl1pPr>
              <a:defRPr>
                <a:solidFill>
                  <a:schemeClr val="bg1">
                    <a:lumMod val="95000"/>
                    <a:lumOff val="5000"/>
                  </a:schemeClr>
                </a:solidFill>
              </a:defRPr>
            </a:lvl1pPr>
          </a:lstStyle>
          <a:p>
            <a:r>
              <a:rPr lang="en-US"/>
              <a:t>COMMISSION Rules 2022</a:t>
            </a:r>
            <a:endParaRPr lang="en-US" dirty="0"/>
          </a:p>
        </p:txBody>
      </p:sp>
    </p:spTree>
    <p:extLst>
      <p:ext uri="{BB962C8B-B14F-4D97-AF65-F5344CB8AC3E}">
        <p14:creationId xmlns:p14="http://schemas.microsoft.com/office/powerpoint/2010/main" val="257506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3200" kern="1200" dirty="0">
                <a:solidFill>
                  <a:schemeClr val="bg1">
                    <a:lumMod val="95000"/>
                    <a:lumOff val="5000"/>
                  </a:schemeClr>
                </a:solidFill>
                <a:latin typeface="Impact" panose="020B0806030902050204" pitchFamily="34" charset="0"/>
                <a:ea typeface="+mj-ea"/>
                <a:cs typeface="+mj-cs"/>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buFont typeface="Arial" panose="020B0604020202020204" pitchFamily="34" charset="0"/>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algn="l" defTabSz="914400" rtl="0" eaLnBrk="1" latinLnBrk="0" hangingPunct="1">
              <a:spcBef>
                <a:spcPct val="20000"/>
              </a:spcBef>
              <a:buFont typeface="Arial" panose="020B0604020202020204" pitchFamily="34" charset="0"/>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2pPr>
            <a:lvl3pPr algn="l" defTabSz="914400" rtl="0" eaLnBrk="1" latinLnBrk="0" hangingPunct="1">
              <a:spcBef>
                <a:spcPct val="20000"/>
              </a:spcBef>
              <a:buFont typeface="Arial" panose="020B0604020202020204" pitchFamily="34" charset="0"/>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3pPr>
            <a:lvl4pPr algn="l" defTabSz="914400" rtl="0" eaLnBrk="1" latinLnBrk="0" hangingPunct="1">
              <a:spcBef>
                <a:spcPct val="20000"/>
              </a:spcBef>
              <a:buFont typeface="Arial" panose="020B0604020202020204" pitchFamily="34" charset="0"/>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4pPr>
            <a:lvl5pPr algn="l" defTabSz="914400" rtl="0" eaLnBrk="1" latinLnBrk="0" hangingPunct="1">
              <a:spcBef>
                <a:spcPct val="20000"/>
              </a:spcBef>
              <a:buFont typeface="Arial" panose="020B0604020202020204" pitchFamily="34" charset="0"/>
              <a:defRPr lang="en-US" sz="2400" b="0" i="1" kern="1200" dirty="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lgn="l" defTabSz="914400" rtl="0" eaLnBrk="1" latinLnBrk="0" hangingPunct="1">
              <a:spcBef>
                <a:spcPct val="20000"/>
              </a:spcBef>
              <a:buFont typeface="Arial" panose="020B0604020202020204" pitchFamily="34" charset="0"/>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algn="l" defTabSz="914400" rtl="0" eaLnBrk="1" latinLnBrk="0" hangingPunct="1">
              <a:spcBef>
                <a:spcPct val="20000"/>
              </a:spcBef>
              <a:buFont typeface="Arial" panose="020B0604020202020204" pitchFamily="34" charset="0"/>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2pPr>
            <a:lvl3pPr algn="l" defTabSz="914400" rtl="0" eaLnBrk="1" latinLnBrk="0" hangingPunct="1">
              <a:spcBef>
                <a:spcPct val="20000"/>
              </a:spcBef>
              <a:buFont typeface="Arial" panose="020B0604020202020204" pitchFamily="34" charset="0"/>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3pPr>
            <a:lvl4pPr algn="l" defTabSz="914400" rtl="0" eaLnBrk="1" latinLnBrk="0" hangingPunct="1">
              <a:spcBef>
                <a:spcPct val="20000"/>
              </a:spcBef>
              <a:buFont typeface="Arial" panose="020B0604020202020204" pitchFamily="34" charset="0"/>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4pPr>
            <a:lvl5pPr algn="l" defTabSz="914400" rtl="0" eaLnBrk="1" latinLnBrk="0" hangingPunct="1">
              <a:spcBef>
                <a:spcPct val="20000"/>
              </a:spcBef>
              <a:buFont typeface="Arial" panose="020B0604020202020204" pitchFamily="34" charset="0"/>
              <a:defRPr lang="en-US" sz="2400" b="0" kern="1200" dirty="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10B539-3044-45F7-A237-AB131337C9F7}" type="datetime1">
              <a:rPr lang="en-US" smtClean="0"/>
              <a:t>2/25/2023</a:t>
            </a:fld>
            <a:endParaRPr lang="en-US"/>
          </a:p>
        </p:txBody>
      </p:sp>
      <p:sp>
        <p:nvSpPr>
          <p:cNvPr id="6" name="Footer Placeholder 5"/>
          <p:cNvSpPr>
            <a:spLocks noGrp="1"/>
          </p:cNvSpPr>
          <p:nvPr>
            <p:ph type="ftr" sz="quarter" idx="11"/>
          </p:nvPr>
        </p:nvSpPr>
        <p:spPr/>
        <p:txBody>
          <a:bodyPr/>
          <a:lstStyle/>
          <a:p>
            <a:r>
              <a:rPr lang="en-US"/>
              <a:t>COMMISSION Rules 2022</a:t>
            </a:r>
          </a:p>
        </p:txBody>
      </p:sp>
      <p:sp>
        <p:nvSpPr>
          <p:cNvPr id="7" name="Slide Number Placeholder 6"/>
          <p:cNvSpPr>
            <a:spLocks noGrp="1"/>
          </p:cNvSpPr>
          <p:nvPr>
            <p:ph type="sldNum" sz="quarter" idx="12"/>
          </p:nvPr>
        </p:nvSpPr>
        <p:spPr/>
        <p:txBody>
          <a:bodyPr/>
          <a:lstStyle/>
          <a:p>
            <a:fld id="{87899DCF-37DD-484C-B32D-554AB02649E1}" type="slidenum">
              <a:rPr lang="en-US" smtClean="0"/>
              <a:t>‹#›</a:t>
            </a:fld>
            <a:endParaRPr lang="en-US"/>
          </a:p>
        </p:txBody>
      </p:sp>
    </p:spTree>
    <p:extLst>
      <p:ext uri="{BB962C8B-B14F-4D97-AF65-F5344CB8AC3E}">
        <p14:creationId xmlns:p14="http://schemas.microsoft.com/office/powerpoint/2010/main" val="75258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20EFB47D-207B-4AD9-8CC3-225A6022B815}" type="slidenum">
              <a:rPr lang="en-US"/>
              <a:pPr>
                <a:defRPr/>
              </a:pPr>
              <a:t>‹#›</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n-US"/>
              <a:t>COMMISSION Rules 2022</a:t>
            </a:r>
          </a:p>
        </p:txBody>
      </p:sp>
    </p:spTree>
    <p:extLst>
      <p:ext uri="{BB962C8B-B14F-4D97-AF65-F5344CB8AC3E}">
        <p14:creationId xmlns:p14="http://schemas.microsoft.com/office/powerpoint/2010/main" val="507588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1000">
              <a:schemeClr val="tx1"/>
            </a:gs>
            <a:gs pos="62000">
              <a:schemeClr val="bg2">
                <a:lumMod val="66000"/>
                <a:lumOff val="34000"/>
              </a:schemeClr>
            </a:gs>
            <a:gs pos="87000">
              <a:schemeClr val="bg2">
                <a:lumMod val="75000"/>
                <a:alpha val="78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2FBBE-46D7-43CC-8C46-C749F59A29FC}" type="datetime1">
              <a:rPr lang="en-US" smtClean="0"/>
              <a:t>2/25/2023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lumOff val="5000"/>
                  </a:schemeClr>
                </a:solidFill>
              </a:defRPr>
            </a:lvl1pPr>
          </a:lstStyle>
          <a:p>
            <a:r>
              <a:rPr lang="en-US"/>
              <a:t>COMMISSION Rules 2022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lumOff val="5000"/>
                  </a:schemeClr>
                </a:solidFill>
              </a:defRPr>
            </a:lvl1pPr>
          </a:lstStyle>
          <a:p>
            <a:fld id="{87899DCF-37DD-484C-B32D-554AB02649E1}" type="slidenum">
              <a:rPr lang="en-US" smtClean="0"/>
              <a:pPr/>
              <a:t>‹#›</a:t>
            </a:fld>
            <a:endParaRPr lang="en-US" dirty="0"/>
          </a:p>
        </p:txBody>
      </p:sp>
    </p:spTree>
    <p:extLst>
      <p:ext uri="{BB962C8B-B14F-4D97-AF65-F5344CB8AC3E}">
        <p14:creationId xmlns:p14="http://schemas.microsoft.com/office/powerpoint/2010/main" val="759531428"/>
      </p:ext>
    </p:extLst>
  </p:cSld>
  <p:clrMap bg1="dk1" tx1="lt1" bg2="dk2" tx2="lt2" accent1="accent1" accent2="accent2" accent3="accent3" accent4="accent4" accent5="accent5" accent6="accent6" hlink="hlink" folHlink="folHlink"/>
  <p:sldLayoutIdLst>
    <p:sldLayoutId id="2147483657" r:id="rId1"/>
    <p:sldLayoutId id="2147483658" r:id="rId2"/>
    <p:sldLayoutId id="2147483659" r:id="rId3"/>
  </p:sldLayoutIdLst>
  <p:hf hdr="0" dt="0"/>
  <p:txStyles>
    <p:titleStyle>
      <a:lvl1pPr algn="ctr" defTabSz="914400" rtl="0" eaLnBrk="1" latinLnBrk="0" hangingPunct="1">
        <a:spcBef>
          <a:spcPct val="0"/>
        </a:spcBef>
        <a:buNone/>
        <a:defRPr lang="en-US" sz="3200" kern="1200" dirty="0">
          <a:solidFill>
            <a:schemeClr val="bg1">
              <a:lumMod val="95000"/>
              <a:lumOff val="5000"/>
            </a:schemeClr>
          </a:solidFill>
          <a:latin typeface="Impact" panose="020B080603090205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ct val="20000"/>
        </a:spcBef>
        <a:buFont typeface="Arial" panose="020B0604020202020204" pitchFamily="34" charset="0"/>
        <a:buChar char="»"/>
        <a:defRPr lang="en-US" sz="2400" b="0" i="1" kern="1200" dirty="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fcc.gov/oet/info/maps/canline/canline.gif"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normAutofit/>
          </a:bodyPr>
          <a:lstStyle/>
          <a:p>
            <a:r>
              <a:rPr lang="en-US" sz="2800" b="1" kern="1600" dirty="0">
                <a:effectLst/>
                <a:latin typeface="Cambria"/>
              </a:rPr>
              <a:t>SUBELEMENT T1 – </a:t>
            </a:r>
            <a:r>
              <a:rPr lang="en-US" sz="2800" b="1" kern="1600" dirty="0">
                <a:latin typeface="Cambria"/>
              </a:rPr>
              <a:t>COMMISSION’S</a:t>
            </a:r>
            <a:r>
              <a:rPr lang="en-US" sz="2800" b="1" kern="1600" dirty="0">
                <a:effectLst/>
                <a:latin typeface="Cambria"/>
              </a:rPr>
              <a:t> Rules, </a:t>
            </a:r>
            <a:endParaRPr lang="en-US" sz="2800" dirty="0"/>
          </a:p>
        </p:txBody>
      </p:sp>
      <p:sp>
        <p:nvSpPr>
          <p:cNvPr id="3" name="Subtitle 2"/>
          <p:cNvSpPr>
            <a:spLocks noGrp="1"/>
          </p:cNvSpPr>
          <p:nvPr>
            <p:ph type="subTitle" idx="1"/>
          </p:nvPr>
        </p:nvSpPr>
        <p:spPr/>
        <p:txBody>
          <a:bodyPr>
            <a:normAutofit/>
          </a:bodyPr>
          <a:lstStyle/>
          <a:p>
            <a:r>
              <a:rPr lang="en-US" b="1" kern="1600" dirty="0">
                <a:latin typeface="Cambria"/>
              </a:rPr>
              <a:t>D</a:t>
            </a:r>
            <a:r>
              <a:rPr lang="en-US" b="1" kern="1600" dirty="0">
                <a:effectLst/>
                <a:latin typeface="Cambria"/>
              </a:rPr>
              <a:t>escriptions and definitions for the Amateur Radio Service, operator and station license responsibilities.</a:t>
            </a:r>
          </a:p>
          <a:p>
            <a:r>
              <a:rPr lang="en-US" b="1" kern="1600" dirty="0">
                <a:effectLst/>
                <a:latin typeface="Cambria"/>
              </a:rPr>
              <a:t> </a:t>
            </a:r>
          </a:p>
          <a:p>
            <a:pPr algn="ctr"/>
            <a:r>
              <a:rPr lang="en-US" b="1" kern="1600" dirty="0">
                <a:effectLst/>
                <a:latin typeface="Cambria"/>
              </a:rPr>
              <a:t> [6 Exam Questions - 6 Groups]</a:t>
            </a:r>
            <a:br>
              <a:rPr lang="en-US" b="1" kern="1600" dirty="0">
                <a:effectLst/>
                <a:latin typeface="Cambria"/>
              </a:rPr>
            </a:br>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70732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381000"/>
            <a:ext cx="8610600" cy="2133600"/>
          </a:xfrm>
        </p:spPr>
        <p:txBody>
          <a:bodyPr>
            <a:normAutofit/>
          </a:bodyPr>
          <a:lstStyle/>
          <a:p>
            <a:r>
              <a:rPr lang="en-US" dirty="0"/>
              <a:t>T1A01  - </a:t>
            </a:r>
            <a:r>
              <a:rPr lang="en-US" dirty="0">
                <a:effectLst/>
                <a:ea typeface="Calibri" panose="020F0502020204030204" pitchFamily="34" charset="0"/>
                <a:cs typeface="Calibri" panose="020F0502020204030204" pitchFamily="34" charset="0"/>
              </a:rPr>
              <a:t>Which of the following is part of the Basis and Purpose of the Amateur Radio Service?</a:t>
            </a:r>
            <a:endParaRPr lang="en-US" dirty="0"/>
          </a:p>
        </p:txBody>
      </p:sp>
      <p:sp>
        <p:nvSpPr>
          <p:cNvPr id="3" name="Subtitle 2"/>
          <p:cNvSpPr>
            <a:spLocks noGrp="1"/>
          </p:cNvSpPr>
          <p:nvPr>
            <p:ph type="subTitle" idx="1"/>
          </p:nvPr>
        </p:nvSpPr>
        <p:spPr>
          <a:xfrm>
            <a:off x="1371600" y="2362200"/>
            <a:ext cx="6400800" cy="3657600"/>
          </a:xfrm>
        </p:spPr>
        <p:txBody>
          <a:bodyPr>
            <a:noAutofit/>
          </a:bodyPr>
          <a:lstStyle/>
          <a:p>
            <a:pPr algn="l"/>
            <a:r>
              <a:rPr lang="en-US" sz="2800" i="1" dirty="0"/>
              <a:t>A. Providing personal radio communications for as many citizens as possible</a:t>
            </a:r>
            <a:endParaRPr lang="en-US" sz="2800" dirty="0"/>
          </a:p>
          <a:p>
            <a:pPr algn="l"/>
            <a:r>
              <a:rPr lang="en-US" sz="2800" i="1" dirty="0"/>
              <a:t>B. Providing communications for international non-profit organizations</a:t>
            </a:r>
            <a:endParaRPr lang="en-US" sz="2800" dirty="0"/>
          </a:p>
          <a:p>
            <a:pPr algn="l"/>
            <a:r>
              <a:rPr lang="en-US" sz="2800" b="1" i="1" dirty="0">
                <a:solidFill>
                  <a:srgbClr val="FFFF00"/>
                </a:solidFill>
              </a:rPr>
              <a:t>C. Advancing skills in the technical and communication phases of the radio art</a:t>
            </a:r>
            <a:endParaRPr lang="en-US" sz="2800" b="1" dirty="0">
              <a:solidFill>
                <a:srgbClr val="FFFF00"/>
              </a:solidFill>
            </a:endParaRPr>
          </a:p>
          <a:p>
            <a:pPr algn="l"/>
            <a:r>
              <a:rPr lang="en-US" sz="2800" i="1" dirty="0"/>
              <a:t>D. All of these choices are correct </a:t>
            </a:r>
            <a:endParaRPr lang="en-US" sz="2800" dirty="0"/>
          </a:p>
          <a:p>
            <a:pPr algn="l"/>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10</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657146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81000" y="0"/>
            <a:ext cx="8458200" cy="2209800"/>
          </a:xfrm>
        </p:spPr>
        <p:txBody>
          <a:bodyPr>
            <a:normAutofit/>
          </a:bodyPr>
          <a:lstStyle/>
          <a:p>
            <a:r>
              <a:rPr lang="en-US" dirty="0"/>
              <a:t>T1D03    When is it permissible to transmit messages encoded to hide their meaning?</a:t>
            </a:r>
          </a:p>
        </p:txBody>
      </p:sp>
      <p:sp>
        <p:nvSpPr>
          <p:cNvPr id="8" name="Subtitle 7"/>
          <p:cNvSpPr>
            <a:spLocks noGrp="1"/>
          </p:cNvSpPr>
          <p:nvPr>
            <p:ph type="subTitle" idx="1"/>
          </p:nvPr>
        </p:nvSpPr>
        <p:spPr>
          <a:xfrm>
            <a:off x="762000" y="2362200"/>
            <a:ext cx="7696200" cy="3657600"/>
          </a:xfrm>
        </p:spPr>
        <p:txBody>
          <a:bodyPr>
            <a:normAutofit/>
          </a:bodyPr>
          <a:lstStyle/>
          <a:p>
            <a:r>
              <a:rPr lang="en-US" sz="2800" dirty="0"/>
              <a:t>A. Only during contests</a:t>
            </a:r>
          </a:p>
          <a:p>
            <a:r>
              <a:rPr lang="en-US" sz="2800" dirty="0"/>
              <a:t>B. Only when transmitting </a:t>
            </a:r>
            <a:r>
              <a:rPr lang="en-US" sz="2800" dirty="0" err="1"/>
              <a:t>cxwetrrain</a:t>
            </a:r>
            <a:r>
              <a:rPr lang="en-US" sz="2800" dirty="0"/>
              <a:t>  approved digital codes</a:t>
            </a:r>
          </a:p>
          <a:p>
            <a:r>
              <a:rPr lang="en-US" sz="2800" dirty="0"/>
              <a:t>C. Only when transmitting control commands to space stations or radio control craft</a:t>
            </a:r>
          </a:p>
          <a:p>
            <a:r>
              <a:rPr lang="en-US" sz="2800" dirty="0"/>
              <a:t>D. Never</a:t>
            </a:r>
          </a:p>
        </p:txBody>
      </p:sp>
      <p:sp>
        <p:nvSpPr>
          <p:cNvPr id="6" name="Slide Number Placeholder 5"/>
          <p:cNvSpPr>
            <a:spLocks noGrp="1"/>
          </p:cNvSpPr>
          <p:nvPr>
            <p:ph type="sldNum" sz="quarter" idx="12"/>
          </p:nvPr>
        </p:nvSpPr>
        <p:spPr/>
        <p:txBody>
          <a:bodyPr/>
          <a:lstStyle/>
          <a:p>
            <a:fld id="{87899DCF-37DD-484C-B32D-554AB02649E1}" type="slidenum">
              <a:rPr lang="en-US" smtClean="0"/>
              <a:t>100</a:t>
            </a:fld>
            <a:endParaRPr lang="en-US"/>
          </a:p>
        </p:txBody>
      </p:sp>
      <p:sp>
        <p:nvSpPr>
          <p:cNvPr id="5" name="Footer Placeholder 4"/>
          <p:cNvSpPr>
            <a:spLocks noGrp="1"/>
          </p:cNvSpPr>
          <p:nvPr>
            <p:ph type="ftr" sz="quarter" idx="13"/>
          </p:nvPr>
        </p:nvSpPr>
        <p:spPr/>
        <p:txBody>
          <a:bodyPr/>
          <a:lstStyle/>
          <a:p>
            <a:r>
              <a:rPr lang="en-US"/>
              <a:t>COMMISSION Rules 2022</a:t>
            </a:r>
          </a:p>
        </p:txBody>
      </p:sp>
    </p:spTree>
    <p:extLst>
      <p:ext uri="{BB962C8B-B14F-4D97-AF65-F5344CB8AC3E}">
        <p14:creationId xmlns:p14="http://schemas.microsoft.com/office/powerpoint/2010/main" val="41600319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81000" y="0"/>
            <a:ext cx="8458200" cy="2209800"/>
          </a:xfrm>
        </p:spPr>
        <p:txBody>
          <a:bodyPr>
            <a:normAutofit/>
          </a:bodyPr>
          <a:lstStyle/>
          <a:p>
            <a:r>
              <a:rPr lang="en-US" dirty="0"/>
              <a:t>T1D03    When is it permissible to transmit messages encoded to hide their meaning?</a:t>
            </a:r>
          </a:p>
        </p:txBody>
      </p:sp>
      <p:sp>
        <p:nvSpPr>
          <p:cNvPr id="8" name="Subtitle 7"/>
          <p:cNvSpPr>
            <a:spLocks noGrp="1"/>
          </p:cNvSpPr>
          <p:nvPr>
            <p:ph type="subTitle" idx="1"/>
          </p:nvPr>
        </p:nvSpPr>
        <p:spPr>
          <a:xfrm>
            <a:off x="762000" y="2362200"/>
            <a:ext cx="7696200" cy="3657600"/>
          </a:xfrm>
        </p:spPr>
        <p:txBody>
          <a:bodyPr>
            <a:normAutofit/>
          </a:bodyPr>
          <a:lstStyle/>
          <a:p>
            <a:r>
              <a:rPr lang="en-US" sz="2800" dirty="0"/>
              <a:t>A. Only during contests</a:t>
            </a:r>
          </a:p>
          <a:p>
            <a:r>
              <a:rPr lang="en-US" sz="2800" dirty="0"/>
              <a:t>B. Only when transmitting </a:t>
            </a:r>
            <a:r>
              <a:rPr lang="en-US" sz="2800" dirty="0" err="1"/>
              <a:t>cxwetrrain</a:t>
            </a:r>
            <a:r>
              <a:rPr lang="en-US" sz="2800" dirty="0"/>
              <a:t>  approved digital codes</a:t>
            </a:r>
          </a:p>
          <a:p>
            <a:r>
              <a:rPr lang="en-US" sz="3600" b="1" dirty="0">
                <a:solidFill>
                  <a:srgbClr val="FFFF00"/>
                </a:solidFill>
              </a:rPr>
              <a:t>C. Only when transmitting control commands to space stations or radio control craft</a:t>
            </a:r>
          </a:p>
          <a:p>
            <a:r>
              <a:rPr lang="en-US" sz="2800" dirty="0"/>
              <a:t>D. Never</a:t>
            </a:r>
          </a:p>
        </p:txBody>
      </p:sp>
      <p:sp>
        <p:nvSpPr>
          <p:cNvPr id="6" name="Slide Number Placeholder 5"/>
          <p:cNvSpPr>
            <a:spLocks noGrp="1"/>
          </p:cNvSpPr>
          <p:nvPr>
            <p:ph type="sldNum" sz="quarter" idx="12"/>
          </p:nvPr>
        </p:nvSpPr>
        <p:spPr/>
        <p:txBody>
          <a:bodyPr/>
          <a:lstStyle/>
          <a:p>
            <a:fld id="{87899DCF-37DD-484C-B32D-554AB02649E1}" type="slidenum">
              <a:rPr lang="en-US" smtClean="0"/>
              <a:t>101</a:t>
            </a:fld>
            <a:endParaRPr lang="en-US"/>
          </a:p>
        </p:txBody>
      </p:sp>
      <p:sp>
        <p:nvSpPr>
          <p:cNvPr id="5" name="Footer Placeholder 4"/>
          <p:cNvSpPr>
            <a:spLocks noGrp="1"/>
          </p:cNvSpPr>
          <p:nvPr>
            <p:ph type="ftr" sz="quarter" idx="13"/>
          </p:nvPr>
        </p:nvSpPr>
        <p:spPr/>
        <p:txBody>
          <a:bodyPr/>
          <a:lstStyle/>
          <a:p>
            <a:r>
              <a:rPr lang="en-US"/>
              <a:t>COMMISSION Rules 2022</a:t>
            </a:r>
          </a:p>
        </p:txBody>
      </p:sp>
    </p:spTree>
    <p:extLst>
      <p:ext uri="{BB962C8B-B14F-4D97-AF65-F5344CB8AC3E}">
        <p14:creationId xmlns:p14="http://schemas.microsoft.com/office/powerpoint/2010/main" val="30833408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2057400"/>
          </a:xfrm>
        </p:spPr>
        <p:txBody>
          <a:bodyPr>
            <a:normAutofit/>
          </a:bodyPr>
          <a:lstStyle/>
          <a:p>
            <a:r>
              <a:rPr lang="en-US" dirty="0"/>
              <a:t>T1D04    Under what conditions is an amateur station authorized to transmit music using a phone emission?</a:t>
            </a:r>
          </a:p>
        </p:txBody>
      </p:sp>
      <p:sp>
        <p:nvSpPr>
          <p:cNvPr id="3" name="Subtitle 2"/>
          <p:cNvSpPr>
            <a:spLocks noGrp="1"/>
          </p:cNvSpPr>
          <p:nvPr>
            <p:ph type="subTitle" idx="1"/>
          </p:nvPr>
        </p:nvSpPr>
        <p:spPr>
          <a:xfrm>
            <a:off x="609600" y="2209800"/>
            <a:ext cx="8077200" cy="3962400"/>
          </a:xfrm>
        </p:spPr>
        <p:txBody>
          <a:bodyPr>
            <a:normAutofit/>
          </a:bodyPr>
          <a:lstStyle/>
          <a:p>
            <a:r>
              <a:rPr lang="en-US" sz="2800" dirty="0"/>
              <a:t>A. When incidental to an authorized retransmission of manned spacecraft communications</a:t>
            </a:r>
          </a:p>
          <a:p>
            <a:r>
              <a:rPr lang="en-US" sz="2800" dirty="0"/>
              <a:t>B. When the  music produces no spurious emissions</a:t>
            </a:r>
          </a:p>
          <a:p>
            <a:r>
              <a:rPr lang="en-US" sz="2800" dirty="0"/>
              <a:t>C. When transmissions are limited to less than three minutes per hour</a:t>
            </a:r>
          </a:p>
          <a:p>
            <a:r>
              <a:rPr lang="en-US" sz="2800" dirty="0"/>
              <a:t>D When the music is transmitted above 1280 MHz</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102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1429850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2057400"/>
          </a:xfrm>
        </p:spPr>
        <p:txBody>
          <a:bodyPr>
            <a:normAutofit/>
          </a:bodyPr>
          <a:lstStyle/>
          <a:p>
            <a:r>
              <a:rPr lang="en-US" dirty="0"/>
              <a:t>T1D04    Under what conditions is an amateur station authorized to transmit music using a phone emission?</a:t>
            </a:r>
          </a:p>
        </p:txBody>
      </p:sp>
      <p:sp>
        <p:nvSpPr>
          <p:cNvPr id="3" name="Subtitle 2"/>
          <p:cNvSpPr>
            <a:spLocks noGrp="1"/>
          </p:cNvSpPr>
          <p:nvPr>
            <p:ph type="subTitle" idx="1"/>
          </p:nvPr>
        </p:nvSpPr>
        <p:spPr>
          <a:xfrm>
            <a:off x="381000" y="2209800"/>
            <a:ext cx="8338625" cy="3962400"/>
          </a:xfrm>
        </p:spPr>
        <p:txBody>
          <a:bodyPr>
            <a:normAutofit/>
          </a:bodyPr>
          <a:lstStyle/>
          <a:p>
            <a:r>
              <a:rPr lang="en-US" sz="3600" b="1" dirty="0">
                <a:solidFill>
                  <a:srgbClr val="FFFF00"/>
                </a:solidFill>
              </a:rPr>
              <a:t>A</a:t>
            </a:r>
            <a:r>
              <a:rPr lang="en-US" sz="3400" b="1" dirty="0">
                <a:solidFill>
                  <a:srgbClr val="FFFF00"/>
                </a:solidFill>
              </a:rPr>
              <a:t>. </a:t>
            </a:r>
            <a:r>
              <a:rPr lang="en-US" sz="3600" b="1" dirty="0">
                <a:solidFill>
                  <a:srgbClr val="FFFF00"/>
                </a:solidFill>
              </a:rPr>
              <a:t>When incidental to an authorized retransmission of manned spacecraft communications</a:t>
            </a:r>
          </a:p>
          <a:p>
            <a:r>
              <a:rPr lang="en-US" sz="2800" dirty="0"/>
              <a:t>B. When the  music produces no spurious emissions</a:t>
            </a:r>
          </a:p>
          <a:p>
            <a:r>
              <a:rPr lang="en-US" sz="2800" dirty="0"/>
              <a:t>C. When transmissions are limited to less than three minutes per hour</a:t>
            </a:r>
          </a:p>
          <a:p>
            <a:r>
              <a:rPr lang="en-US" sz="2800" dirty="0"/>
              <a:t>D When the music is transmitted above 1280 MHz</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103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0160110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2133600"/>
          </a:xfrm>
        </p:spPr>
        <p:txBody>
          <a:bodyPr>
            <a:normAutofit/>
          </a:bodyPr>
          <a:lstStyle/>
          <a:p>
            <a:r>
              <a:rPr lang="en-US" dirty="0"/>
              <a:t>T1D05      When may amateur radio operators use their stations to notify other amateurs of the availability of equipment for sale or trade?</a:t>
            </a:r>
          </a:p>
        </p:txBody>
      </p:sp>
      <p:sp>
        <p:nvSpPr>
          <p:cNvPr id="3" name="Subtitle 2"/>
          <p:cNvSpPr>
            <a:spLocks noGrp="1"/>
          </p:cNvSpPr>
          <p:nvPr>
            <p:ph type="subTitle" idx="1"/>
          </p:nvPr>
        </p:nvSpPr>
        <p:spPr>
          <a:xfrm>
            <a:off x="990600" y="2286000"/>
            <a:ext cx="7086600" cy="3657600"/>
          </a:xfrm>
        </p:spPr>
        <p:txBody>
          <a:bodyPr>
            <a:normAutofit/>
          </a:bodyPr>
          <a:lstStyle/>
          <a:p>
            <a:pPr marL="514350" indent="-514350">
              <a:buAutoNum type="alphaUcPeriod"/>
            </a:pPr>
            <a:r>
              <a:rPr lang="en-US" sz="2800" dirty="0"/>
              <a:t>Never</a:t>
            </a:r>
          </a:p>
          <a:p>
            <a:pPr marL="514350" indent="-514350">
              <a:buAutoNum type="alphaUcPeriod"/>
            </a:pPr>
            <a:r>
              <a:rPr lang="en-US" sz="2800" dirty="0"/>
              <a:t>When the equipment is not the personal property of either the station licensee, or the control; operator, or their close relatives.</a:t>
            </a:r>
          </a:p>
          <a:p>
            <a:pPr marL="514350" indent="-514350">
              <a:buAutoNum type="alphaUcPeriod"/>
            </a:pPr>
            <a:r>
              <a:rPr lang="en-US" sz="2800" dirty="0"/>
              <a:t>When no profit is made on the sale.</a:t>
            </a:r>
          </a:p>
          <a:p>
            <a:pPr marL="514350" indent="-514350">
              <a:buAutoNum type="alphaUcPeriod"/>
            </a:pPr>
            <a:r>
              <a:rPr lang="en-US" sz="2800" dirty="0"/>
              <a:t>When selling amateur equipment and not on a regular basis</a:t>
            </a:r>
          </a:p>
          <a:p>
            <a:pPr marL="514350" indent="-514350">
              <a:buAutoNum type="alphaUcPeriod"/>
            </a:pPr>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104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1714495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2133600"/>
          </a:xfrm>
        </p:spPr>
        <p:txBody>
          <a:bodyPr>
            <a:normAutofit/>
          </a:bodyPr>
          <a:lstStyle/>
          <a:p>
            <a:r>
              <a:rPr lang="en-US" dirty="0"/>
              <a:t>T1D05      When may amateur radio operators use their stations to notify other amateurs of the availability of equipment for sale or trade?</a:t>
            </a:r>
          </a:p>
        </p:txBody>
      </p:sp>
      <p:sp>
        <p:nvSpPr>
          <p:cNvPr id="3" name="Subtitle 2"/>
          <p:cNvSpPr>
            <a:spLocks noGrp="1"/>
          </p:cNvSpPr>
          <p:nvPr>
            <p:ph type="subTitle" idx="1"/>
          </p:nvPr>
        </p:nvSpPr>
        <p:spPr>
          <a:xfrm>
            <a:off x="990600" y="2286000"/>
            <a:ext cx="7086600" cy="3657600"/>
          </a:xfrm>
        </p:spPr>
        <p:txBody>
          <a:bodyPr>
            <a:normAutofit/>
          </a:bodyPr>
          <a:lstStyle/>
          <a:p>
            <a:pPr marL="514350" indent="-514350">
              <a:buAutoNum type="alphaUcPeriod"/>
            </a:pPr>
            <a:r>
              <a:rPr lang="en-US" sz="2800" dirty="0"/>
              <a:t>Never</a:t>
            </a:r>
          </a:p>
          <a:p>
            <a:pPr marL="514350" indent="-514350">
              <a:buAutoNum type="alphaUcPeriod"/>
            </a:pPr>
            <a:r>
              <a:rPr lang="en-US" sz="2800" dirty="0"/>
              <a:t>When the equipment is not the personal property of either the station licensee, or the control; operator, or their close relatives.</a:t>
            </a:r>
          </a:p>
          <a:p>
            <a:pPr marL="514350" indent="-514350">
              <a:buAutoNum type="alphaUcPeriod"/>
            </a:pPr>
            <a:r>
              <a:rPr lang="en-US" sz="2800" dirty="0"/>
              <a:t>When no profit is made on the sale.</a:t>
            </a:r>
          </a:p>
          <a:p>
            <a:pPr marL="514350" indent="-514350">
              <a:buAutoNum type="alphaUcPeriod"/>
            </a:pPr>
            <a:r>
              <a:rPr lang="en-US" sz="3600" b="1" dirty="0">
                <a:solidFill>
                  <a:srgbClr val="FFFF00"/>
                </a:solidFill>
              </a:rPr>
              <a:t>When selling amateur equipment and not on a regular basis</a:t>
            </a:r>
          </a:p>
          <a:p>
            <a:pPr marL="514350" indent="-514350">
              <a:buAutoNum type="alphaUcPeriod"/>
            </a:pPr>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105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7317919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2209800"/>
          </a:xfrm>
        </p:spPr>
        <p:txBody>
          <a:bodyPr>
            <a:normAutofit/>
          </a:bodyPr>
          <a:lstStyle/>
          <a:p>
            <a:r>
              <a:rPr lang="en-US" dirty="0"/>
              <a:t>T1D06 - What, if any, are the restrictions concerning transmission of language that may be considered indecent or obscene?</a:t>
            </a:r>
            <a:br>
              <a:rPr lang="en-US" dirty="0"/>
            </a:br>
            <a:endParaRPr lang="en-US" dirty="0"/>
          </a:p>
        </p:txBody>
      </p:sp>
      <p:sp>
        <p:nvSpPr>
          <p:cNvPr id="3" name="Subtitle 2"/>
          <p:cNvSpPr>
            <a:spLocks noGrp="1"/>
          </p:cNvSpPr>
          <p:nvPr>
            <p:ph type="subTitle" idx="1"/>
          </p:nvPr>
        </p:nvSpPr>
        <p:spPr>
          <a:xfrm>
            <a:off x="685800" y="2438400"/>
            <a:ext cx="7696200" cy="3657600"/>
          </a:xfrm>
        </p:spPr>
        <p:txBody>
          <a:bodyPr>
            <a:normAutofit/>
          </a:bodyPr>
          <a:lstStyle/>
          <a:p>
            <a:r>
              <a:rPr lang="en-US" sz="2800" i="1" dirty="0"/>
              <a:t>A. The FCC maintains a list of words that are not permitted to be used on amateur frequencies</a:t>
            </a:r>
            <a:endParaRPr lang="en-US" sz="2800" dirty="0"/>
          </a:p>
          <a:p>
            <a:r>
              <a:rPr lang="en-US" sz="2800" i="1" dirty="0"/>
              <a:t>B. Any such language is prohibited</a:t>
            </a:r>
            <a:endParaRPr lang="en-US" sz="2800" dirty="0"/>
          </a:p>
          <a:p>
            <a:r>
              <a:rPr lang="en-US" sz="2800" i="1" dirty="0"/>
              <a:t>C. The ITU maintains a list of words that are not permitted to be used on amateur frequencies</a:t>
            </a:r>
            <a:endParaRPr lang="en-US" sz="2800" dirty="0"/>
          </a:p>
          <a:p>
            <a:r>
              <a:rPr lang="en-US" sz="2800" i="1" dirty="0"/>
              <a:t>D. There is no such prohibition </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106</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5097315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2209800"/>
          </a:xfrm>
        </p:spPr>
        <p:txBody>
          <a:bodyPr>
            <a:normAutofit/>
          </a:bodyPr>
          <a:lstStyle/>
          <a:p>
            <a:r>
              <a:rPr lang="en-US" dirty="0"/>
              <a:t>T1D06 - What, if any, are the restrictions concerning transmission of language that may be considered indecent or obscene?</a:t>
            </a:r>
            <a:br>
              <a:rPr lang="en-US" dirty="0"/>
            </a:br>
            <a:endParaRPr lang="en-US" dirty="0"/>
          </a:p>
        </p:txBody>
      </p:sp>
      <p:sp>
        <p:nvSpPr>
          <p:cNvPr id="3" name="Subtitle 2"/>
          <p:cNvSpPr>
            <a:spLocks noGrp="1"/>
          </p:cNvSpPr>
          <p:nvPr>
            <p:ph type="subTitle" idx="1"/>
          </p:nvPr>
        </p:nvSpPr>
        <p:spPr>
          <a:xfrm>
            <a:off x="685800" y="2438400"/>
            <a:ext cx="7696200" cy="3657600"/>
          </a:xfrm>
        </p:spPr>
        <p:txBody>
          <a:bodyPr>
            <a:normAutofit/>
          </a:bodyPr>
          <a:lstStyle/>
          <a:p>
            <a:r>
              <a:rPr lang="en-US" sz="2800" i="1" dirty="0"/>
              <a:t>A. The FCC maintains a list of words that are not permitted to be used on amateur frequencies</a:t>
            </a:r>
            <a:endParaRPr lang="en-US" sz="2800" dirty="0"/>
          </a:p>
          <a:p>
            <a:r>
              <a:rPr lang="en-US" sz="3200" i="1" dirty="0">
                <a:solidFill>
                  <a:srgbClr val="FFFF00"/>
                </a:solidFill>
              </a:rPr>
              <a:t>B. </a:t>
            </a:r>
            <a:r>
              <a:rPr lang="en-US" sz="3600" i="1" dirty="0">
                <a:solidFill>
                  <a:srgbClr val="FFFF00"/>
                </a:solidFill>
              </a:rPr>
              <a:t>Any such language is prohibited</a:t>
            </a:r>
            <a:endParaRPr lang="en-US" sz="3600" dirty="0">
              <a:solidFill>
                <a:srgbClr val="FFFF00"/>
              </a:solidFill>
            </a:endParaRPr>
          </a:p>
          <a:p>
            <a:r>
              <a:rPr lang="en-US" sz="2800" i="1" dirty="0"/>
              <a:t>C. The ITU maintains a list of words that are not permitted to be used on amateur frequencies</a:t>
            </a:r>
            <a:endParaRPr lang="en-US" sz="2800" dirty="0"/>
          </a:p>
          <a:p>
            <a:r>
              <a:rPr lang="en-US" sz="2800" i="1" dirty="0"/>
              <a:t>D. There is no such prohibition </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107</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618948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975"/>
            <a:ext cx="7772400" cy="1470025"/>
          </a:xfrm>
        </p:spPr>
        <p:txBody>
          <a:bodyPr>
            <a:normAutofit/>
          </a:bodyPr>
          <a:lstStyle/>
          <a:p>
            <a:r>
              <a:rPr lang="en-US" sz="4000" dirty="0"/>
              <a:t>Station Control</a:t>
            </a:r>
          </a:p>
        </p:txBody>
      </p:sp>
      <p:sp>
        <p:nvSpPr>
          <p:cNvPr id="3" name="Subtitle 2"/>
          <p:cNvSpPr>
            <a:spLocks noGrp="1"/>
          </p:cNvSpPr>
          <p:nvPr>
            <p:ph type="subTitle" idx="1"/>
          </p:nvPr>
        </p:nvSpPr>
        <p:spPr>
          <a:xfrm>
            <a:off x="304800" y="1447800"/>
            <a:ext cx="8610600" cy="4267200"/>
          </a:xfrm>
        </p:spPr>
        <p:txBody>
          <a:bodyPr>
            <a:normAutofit fontScale="92500"/>
          </a:bodyPr>
          <a:lstStyle/>
          <a:p>
            <a:pPr algn="ctr">
              <a:defRPr/>
            </a:pPr>
            <a:r>
              <a:rPr lang="en-US" sz="2800" b="1" dirty="0"/>
              <a:t>Control Operator</a:t>
            </a:r>
          </a:p>
          <a:p>
            <a:pPr>
              <a:defRPr/>
            </a:pPr>
            <a:r>
              <a:rPr lang="en-US" sz="2800" dirty="0">
                <a:solidFill>
                  <a:schemeClr val="bg1"/>
                </a:solidFill>
              </a:rPr>
              <a:t>Licensed amateur responsible for proper station operation</a:t>
            </a:r>
          </a:p>
          <a:p>
            <a:pPr algn="ctr">
              <a:defRPr/>
            </a:pPr>
            <a:endParaRPr lang="en-US" dirty="0">
              <a:solidFill>
                <a:schemeClr val="tx1"/>
              </a:solidFill>
            </a:endParaRPr>
          </a:p>
          <a:p>
            <a:pPr algn="ctr">
              <a:defRPr/>
            </a:pPr>
            <a:r>
              <a:rPr lang="en-US" sz="2800" b="1" dirty="0"/>
              <a:t>Control Point</a:t>
            </a:r>
          </a:p>
          <a:p>
            <a:pPr>
              <a:defRPr/>
            </a:pPr>
            <a:r>
              <a:rPr lang="en-US" sz="2800" dirty="0">
                <a:solidFill>
                  <a:schemeClr val="bg1"/>
                </a:solidFill>
              </a:rPr>
              <a:t>The point at which the Control Operator function is performed</a:t>
            </a:r>
          </a:p>
          <a:p>
            <a:pPr algn="ctr">
              <a:defRPr/>
            </a:pPr>
            <a:endParaRPr lang="en-US" dirty="0">
              <a:solidFill>
                <a:schemeClr val="tx1"/>
              </a:solidFill>
            </a:endParaRPr>
          </a:p>
          <a:p>
            <a:pPr>
              <a:defRPr/>
            </a:pPr>
            <a:r>
              <a:rPr lang="en-US" sz="2800" b="1" dirty="0"/>
              <a:t>	Local  -  Control operator has hands on  control point</a:t>
            </a:r>
          </a:p>
          <a:p>
            <a:pPr>
              <a:defRPr/>
            </a:pPr>
            <a:r>
              <a:rPr lang="en-US" sz="2800" b="1" dirty="0"/>
              <a:t>	Remote  –  Control operator uses a link: phone, Internet, or Skype </a:t>
            </a:r>
          </a:p>
          <a:p>
            <a:pPr>
              <a:defRPr/>
            </a:pPr>
            <a:r>
              <a:rPr lang="en-US" sz="2800" b="1" dirty="0"/>
              <a:t>	Automatic Control  -  Using a Repeater </a:t>
            </a:r>
          </a:p>
          <a:p>
            <a:pPr algn="ctr"/>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108</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3505206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458200" cy="2133600"/>
          </a:xfrm>
        </p:spPr>
        <p:txBody>
          <a:bodyPr>
            <a:normAutofit/>
          </a:bodyPr>
          <a:lstStyle/>
          <a:p>
            <a:r>
              <a:rPr lang="en-US" dirty="0"/>
              <a:t>T1D07 - What types of amateur stations can automatically retransmit the signals of other amateur stations?</a:t>
            </a:r>
            <a:br>
              <a:rPr lang="en-US" dirty="0"/>
            </a:br>
            <a:endParaRPr lang="en-US" dirty="0"/>
          </a:p>
        </p:txBody>
      </p:sp>
      <p:sp>
        <p:nvSpPr>
          <p:cNvPr id="3" name="Subtitle 2"/>
          <p:cNvSpPr>
            <a:spLocks noGrp="1"/>
          </p:cNvSpPr>
          <p:nvPr>
            <p:ph type="subTitle" idx="1"/>
          </p:nvPr>
        </p:nvSpPr>
        <p:spPr>
          <a:xfrm>
            <a:off x="914400" y="2209800"/>
            <a:ext cx="6400800" cy="3657600"/>
          </a:xfrm>
        </p:spPr>
        <p:txBody>
          <a:bodyPr>
            <a:normAutofit/>
          </a:bodyPr>
          <a:lstStyle/>
          <a:p>
            <a:r>
              <a:rPr lang="en-US" sz="2800" i="1" dirty="0"/>
              <a:t>A. Auxiliary, beacon, or Earth stations</a:t>
            </a:r>
            <a:endParaRPr lang="en-US" sz="2800" dirty="0"/>
          </a:p>
          <a:p>
            <a:r>
              <a:rPr lang="en-US" sz="2800" i="1" dirty="0"/>
              <a:t>B. Earth, repeater, or space stations</a:t>
            </a:r>
            <a:endParaRPr lang="en-US" sz="2800" dirty="0"/>
          </a:p>
          <a:p>
            <a:r>
              <a:rPr lang="en-US" sz="2800" i="1" dirty="0"/>
              <a:t>C. Beacon, repeater, or space stations</a:t>
            </a:r>
            <a:endParaRPr lang="en-US" sz="2800" dirty="0"/>
          </a:p>
          <a:p>
            <a:r>
              <a:rPr lang="en-US" sz="2800" i="1" dirty="0"/>
              <a:t>D. Auxiliary, repeater, or space stations</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109</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01601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6375"/>
            <a:ext cx="7772400" cy="1470025"/>
          </a:xfrm>
        </p:spPr>
        <p:txBody>
          <a:bodyPr>
            <a:noAutofit/>
          </a:bodyPr>
          <a:lstStyle/>
          <a:p>
            <a:br>
              <a:rPr lang="en-US" dirty="0"/>
            </a:br>
            <a:br>
              <a:rPr lang="en-US" dirty="0"/>
            </a:br>
            <a:r>
              <a:rPr lang="en-US" dirty="0"/>
              <a:t>T1A02 - Which agency regulates and enforces the rules for the Amateur Radio Service in the United States?</a:t>
            </a:r>
            <a:br>
              <a:rPr lang="en-US" dirty="0"/>
            </a:br>
            <a:endParaRPr lang="en-US" dirty="0"/>
          </a:p>
        </p:txBody>
      </p:sp>
      <p:sp>
        <p:nvSpPr>
          <p:cNvPr id="3" name="Subtitle 2"/>
          <p:cNvSpPr>
            <a:spLocks noGrp="1"/>
          </p:cNvSpPr>
          <p:nvPr>
            <p:ph type="subTitle" idx="1"/>
          </p:nvPr>
        </p:nvSpPr>
        <p:spPr>
          <a:xfrm>
            <a:off x="1371600" y="2209800"/>
            <a:ext cx="6400800" cy="3657600"/>
          </a:xfrm>
        </p:spPr>
        <p:txBody>
          <a:bodyPr>
            <a:normAutofit/>
          </a:bodyPr>
          <a:lstStyle/>
          <a:p>
            <a:pPr algn="l"/>
            <a:r>
              <a:rPr lang="en-US" sz="2800" i="1" dirty="0"/>
              <a:t>A. FEMA</a:t>
            </a:r>
            <a:endParaRPr lang="en-US" sz="2800" dirty="0"/>
          </a:p>
          <a:p>
            <a:pPr algn="l"/>
            <a:r>
              <a:rPr lang="en-US" sz="2800" i="1" dirty="0"/>
              <a:t>B. </a:t>
            </a:r>
            <a:r>
              <a:rPr lang="en-US" sz="2800" i="1" dirty="0" err="1"/>
              <a:t>H</a:t>
            </a:r>
            <a:r>
              <a:rPr lang="en-US" sz="2800" dirty="0" err="1"/>
              <a:t>omrland</a:t>
            </a:r>
            <a:r>
              <a:rPr lang="en-US" sz="2800" dirty="0"/>
              <a:t> Security</a:t>
            </a:r>
          </a:p>
          <a:p>
            <a:pPr algn="l"/>
            <a:r>
              <a:rPr lang="en-US" sz="2800" i="1" dirty="0"/>
              <a:t>C. The FCC</a:t>
            </a:r>
            <a:endParaRPr lang="en-US" sz="2800" dirty="0"/>
          </a:p>
          <a:p>
            <a:pPr algn="l"/>
            <a:r>
              <a:rPr lang="en-US" sz="2800" i="1" dirty="0"/>
              <a:t>D. </a:t>
            </a:r>
            <a:r>
              <a:rPr lang="en-US" sz="2800" dirty="0"/>
              <a:t>All these choices are correct</a:t>
            </a: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5231026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458200" cy="2133600"/>
          </a:xfrm>
        </p:spPr>
        <p:txBody>
          <a:bodyPr>
            <a:normAutofit/>
          </a:bodyPr>
          <a:lstStyle/>
          <a:p>
            <a:r>
              <a:rPr lang="en-US" dirty="0"/>
              <a:t>T1D07 - What types of amateur stations can automatically retransmit the signals of other amateur stations?</a:t>
            </a:r>
            <a:br>
              <a:rPr lang="en-US" dirty="0"/>
            </a:br>
            <a:endParaRPr lang="en-US" dirty="0"/>
          </a:p>
        </p:txBody>
      </p:sp>
      <p:sp>
        <p:nvSpPr>
          <p:cNvPr id="3" name="Subtitle 2"/>
          <p:cNvSpPr>
            <a:spLocks noGrp="1"/>
          </p:cNvSpPr>
          <p:nvPr>
            <p:ph type="subTitle" idx="1"/>
          </p:nvPr>
        </p:nvSpPr>
        <p:spPr>
          <a:xfrm>
            <a:off x="914400" y="2209800"/>
            <a:ext cx="6400800" cy="3657600"/>
          </a:xfrm>
        </p:spPr>
        <p:txBody>
          <a:bodyPr>
            <a:normAutofit/>
          </a:bodyPr>
          <a:lstStyle/>
          <a:p>
            <a:r>
              <a:rPr lang="en-US" sz="2800" i="1" dirty="0"/>
              <a:t>A. Auxiliary, beacon, or Earth stations</a:t>
            </a:r>
            <a:endParaRPr lang="en-US" sz="2800" dirty="0"/>
          </a:p>
          <a:p>
            <a:r>
              <a:rPr lang="en-US" sz="2800" i="1" dirty="0"/>
              <a:t>B. Earth, repeater, or space stations</a:t>
            </a:r>
            <a:endParaRPr lang="en-US" sz="2800" dirty="0"/>
          </a:p>
          <a:p>
            <a:r>
              <a:rPr lang="en-US" sz="2800" i="1" dirty="0"/>
              <a:t>C. Beacon, repeater, or space stations</a:t>
            </a:r>
            <a:endParaRPr lang="en-US" sz="2800" dirty="0"/>
          </a:p>
          <a:p>
            <a:r>
              <a:rPr lang="en-US" sz="2800" dirty="0">
                <a:solidFill>
                  <a:srgbClr val="FFFF00"/>
                </a:solidFill>
              </a:rPr>
              <a:t>D </a:t>
            </a:r>
            <a:r>
              <a:rPr lang="en-US" sz="2800" i="1" dirty="0">
                <a:solidFill>
                  <a:srgbClr val="FFFF00"/>
                </a:solidFill>
              </a:rPr>
              <a:t> </a:t>
            </a:r>
            <a:r>
              <a:rPr lang="en-US" sz="3600" b="1" i="1" dirty="0">
                <a:solidFill>
                  <a:srgbClr val="FFFF00"/>
                </a:solidFill>
              </a:rPr>
              <a:t>Auxiliary, repeater, or space stations</a:t>
            </a:r>
            <a:endParaRPr lang="en-US" sz="3600" b="1" dirty="0">
              <a:solidFill>
                <a:srgbClr val="FFFF00"/>
              </a:solidFill>
            </a:endParaRPr>
          </a:p>
          <a:p>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110</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pic>
        <p:nvPicPr>
          <p:cNvPr id="6" name="Picture 6" descr="http://www.kc7rjk.net/wp-content/uploads/2013/07/aprsantennas.jpg">
            <a:extLst>
              <a:ext uri="{FF2B5EF4-FFF2-40B4-BE49-F238E27FC236}">
                <a16:creationId xmlns:a16="http://schemas.microsoft.com/office/drawing/2014/main" id="{5DA05ED3-5481-4D7E-B742-659C142EE8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6575" y="1868877"/>
            <a:ext cx="1866900" cy="28098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qsl.net/wb3gck/cbr/cbr-fig1.gif">
            <a:extLst>
              <a:ext uri="{FF2B5EF4-FFF2-40B4-BE49-F238E27FC236}">
                <a16:creationId xmlns:a16="http://schemas.microsoft.com/office/drawing/2014/main" id="{1ED961A3-9446-442B-93DD-F556FBB30B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892"/>
          <a:stretch/>
        </p:blipFill>
        <p:spPr bwMode="auto">
          <a:xfrm>
            <a:off x="3055639" y="4871748"/>
            <a:ext cx="5569534" cy="13766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ukamsat.files.wordpress.com/2013/02/funcube-1-flight-model-image-credit-wouter-weggelaar-pa3weg.jpg">
            <a:extLst>
              <a:ext uri="{FF2B5EF4-FFF2-40B4-BE49-F238E27FC236}">
                <a16:creationId xmlns:a16="http://schemas.microsoft.com/office/drawing/2014/main" id="{2E53D244-E88D-4371-B92B-0C4513E39D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795547"/>
            <a:ext cx="2157333"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56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par>
                                <p:cTn id="12" presetID="47" presetClass="entr" presetSubtype="0" fill="hold" nodeType="withEffect">
                                  <p:stCondLst>
                                    <p:cond delay="7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458200" cy="2514600"/>
          </a:xfrm>
        </p:spPr>
        <p:txBody>
          <a:bodyPr>
            <a:normAutofit/>
          </a:bodyPr>
          <a:lstStyle/>
          <a:p>
            <a:r>
              <a:rPr lang="en-US" dirty="0"/>
              <a:t>T1D08     In which of the following circumstances may the control operator of an amateur station receive compensation for operating that station? </a:t>
            </a:r>
          </a:p>
        </p:txBody>
      </p:sp>
      <p:sp>
        <p:nvSpPr>
          <p:cNvPr id="3" name="Subtitle 2"/>
          <p:cNvSpPr>
            <a:spLocks noGrp="1"/>
          </p:cNvSpPr>
          <p:nvPr>
            <p:ph type="subTitle" idx="1"/>
          </p:nvPr>
        </p:nvSpPr>
        <p:spPr>
          <a:xfrm>
            <a:off x="609600" y="2362200"/>
            <a:ext cx="7924800" cy="3657600"/>
          </a:xfrm>
        </p:spPr>
        <p:txBody>
          <a:bodyPr>
            <a:normAutofit/>
          </a:bodyPr>
          <a:lstStyle/>
          <a:p>
            <a:r>
              <a:rPr lang="en-US" sz="2800" dirty="0"/>
              <a:t>A. When the communication is related to the sale of amateur equipment by the control operator's employer</a:t>
            </a:r>
          </a:p>
          <a:p>
            <a:r>
              <a:rPr lang="en-US" sz="2800" dirty="0"/>
              <a:t>B. When the communication is incidental to classroom instruction at an educational institution</a:t>
            </a:r>
          </a:p>
          <a:p>
            <a:r>
              <a:rPr lang="en-US" sz="2800" dirty="0"/>
              <a:t>C. When the communication is made to obtain emergency information for a local broadcast station</a:t>
            </a:r>
          </a:p>
          <a:p>
            <a:r>
              <a:rPr lang="en-US" sz="2800" dirty="0"/>
              <a:t>D. All of these choices are correct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111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6383316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458200" cy="2514600"/>
          </a:xfrm>
        </p:spPr>
        <p:txBody>
          <a:bodyPr>
            <a:normAutofit/>
          </a:bodyPr>
          <a:lstStyle/>
          <a:p>
            <a:r>
              <a:rPr lang="en-US" dirty="0"/>
              <a:t>T1D08     In which of the following circumstances may the control operator of an amateur station receive compensation for operating that station? </a:t>
            </a:r>
          </a:p>
        </p:txBody>
      </p:sp>
      <p:sp>
        <p:nvSpPr>
          <p:cNvPr id="3" name="Subtitle 2"/>
          <p:cNvSpPr>
            <a:spLocks noGrp="1"/>
          </p:cNvSpPr>
          <p:nvPr>
            <p:ph type="subTitle" idx="1"/>
          </p:nvPr>
        </p:nvSpPr>
        <p:spPr>
          <a:xfrm>
            <a:off x="609600" y="2362200"/>
            <a:ext cx="7924800" cy="3657600"/>
          </a:xfrm>
        </p:spPr>
        <p:txBody>
          <a:bodyPr>
            <a:normAutofit/>
          </a:bodyPr>
          <a:lstStyle/>
          <a:p>
            <a:r>
              <a:rPr lang="en-US" sz="2800" dirty="0"/>
              <a:t>A. When the communication is related to the sale of amateur equipment by the control operator's employer</a:t>
            </a:r>
          </a:p>
          <a:p>
            <a:r>
              <a:rPr lang="en-US" sz="3200" dirty="0">
                <a:solidFill>
                  <a:srgbClr val="FFFF00"/>
                </a:solidFill>
              </a:rPr>
              <a:t>B. </a:t>
            </a:r>
            <a:r>
              <a:rPr lang="en-US" sz="3600" dirty="0">
                <a:solidFill>
                  <a:srgbClr val="FFFF00"/>
                </a:solidFill>
              </a:rPr>
              <a:t>When the communication is incidental to classroom instruction at an educational institution</a:t>
            </a:r>
          </a:p>
          <a:p>
            <a:r>
              <a:rPr lang="en-US" sz="2800" dirty="0"/>
              <a:t>C. When the communication is made to obtain emergency information for a local broadcast station</a:t>
            </a:r>
          </a:p>
          <a:p>
            <a:r>
              <a:rPr lang="en-US" sz="2800" dirty="0"/>
              <a:t>D. All of these choices are correct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112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7844883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458200" cy="2514600"/>
          </a:xfrm>
        </p:spPr>
        <p:txBody>
          <a:bodyPr>
            <a:noAutofit/>
          </a:bodyPr>
          <a:lstStyle/>
          <a:p>
            <a:r>
              <a:rPr lang="en-US" dirty="0"/>
              <a:t>T1D09    When may amateur stations transmit information in support of broadcasting, program production, or news gathering, assuming no other means is available?</a:t>
            </a:r>
          </a:p>
        </p:txBody>
      </p:sp>
      <p:sp>
        <p:nvSpPr>
          <p:cNvPr id="3" name="Subtitle 2"/>
          <p:cNvSpPr>
            <a:spLocks noGrp="1"/>
          </p:cNvSpPr>
          <p:nvPr>
            <p:ph type="subTitle" idx="1"/>
          </p:nvPr>
        </p:nvSpPr>
        <p:spPr>
          <a:xfrm>
            <a:off x="609600" y="2895600"/>
            <a:ext cx="7924800" cy="3657600"/>
          </a:xfrm>
        </p:spPr>
        <p:txBody>
          <a:bodyPr>
            <a:normAutofit/>
          </a:bodyPr>
          <a:lstStyle/>
          <a:p>
            <a:r>
              <a:rPr lang="en-US" sz="2800" dirty="0"/>
              <a:t>A. When such communications are directly related to the immediate safety of human life or protection of property</a:t>
            </a:r>
          </a:p>
          <a:p>
            <a:r>
              <a:rPr lang="en-US" sz="2800" dirty="0"/>
              <a:t>B. When broadcasting communications to or from the space shuttle</a:t>
            </a:r>
          </a:p>
          <a:p>
            <a:r>
              <a:rPr lang="en-US" sz="2800" dirty="0"/>
              <a:t>C. When noncommercial programming is gathered and supplied exclusively to the National Public Radio network </a:t>
            </a:r>
          </a:p>
          <a:p>
            <a:r>
              <a:rPr lang="en-US" sz="2800" dirty="0"/>
              <a:t>D. Never</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113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40718733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458200" cy="2514600"/>
          </a:xfrm>
        </p:spPr>
        <p:txBody>
          <a:bodyPr>
            <a:noAutofit/>
          </a:bodyPr>
          <a:lstStyle/>
          <a:p>
            <a:r>
              <a:rPr lang="en-US" dirty="0"/>
              <a:t>T1D09    When may amateur stations transmit information in support of broadcasting, program production, or news gathering, assuming no other means is available?</a:t>
            </a:r>
          </a:p>
        </p:txBody>
      </p:sp>
      <p:sp>
        <p:nvSpPr>
          <p:cNvPr id="3" name="Subtitle 2"/>
          <p:cNvSpPr>
            <a:spLocks noGrp="1"/>
          </p:cNvSpPr>
          <p:nvPr>
            <p:ph type="subTitle" idx="1"/>
          </p:nvPr>
        </p:nvSpPr>
        <p:spPr>
          <a:xfrm>
            <a:off x="609600" y="2895600"/>
            <a:ext cx="7924800" cy="3657600"/>
          </a:xfrm>
        </p:spPr>
        <p:txBody>
          <a:bodyPr>
            <a:normAutofit/>
          </a:bodyPr>
          <a:lstStyle/>
          <a:p>
            <a:r>
              <a:rPr lang="en-US" sz="3200" b="1" dirty="0">
                <a:solidFill>
                  <a:srgbClr val="FFFF00"/>
                </a:solidFill>
              </a:rPr>
              <a:t>A. When such communications are directly related to the immediate safety of human life or protection of property</a:t>
            </a:r>
          </a:p>
          <a:p>
            <a:r>
              <a:rPr lang="en-US" sz="2800" dirty="0"/>
              <a:t>B. When broadcasting communications to or from the space shuttle</a:t>
            </a:r>
          </a:p>
          <a:p>
            <a:r>
              <a:rPr lang="en-US" sz="2800" dirty="0"/>
              <a:t>C. When noncommercial programming is gathered and supplied exclusively to the National Public Radio network </a:t>
            </a:r>
          </a:p>
          <a:p>
            <a:r>
              <a:rPr lang="en-US" sz="2800" dirty="0"/>
              <a:t>D. Never</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114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0734308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458200" cy="2514600"/>
          </a:xfrm>
        </p:spPr>
        <p:txBody>
          <a:bodyPr>
            <a:normAutofit/>
          </a:bodyPr>
          <a:lstStyle/>
          <a:p>
            <a:r>
              <a:rPr lang="en-US" dirty="0"/>
              <a:t>T1D10     How does the FCC define broadcasting for the Amateur Radio Service?</a:t>
            </a:r>
          </a:p>
        </p:txBody>
      </p:sp>
      <p:sp>
        <p:nvSpPr>
          <p:cNvPr id="3" name="Subtitle 2"/>
          <p:cNvSpPr>
            <a:spLocks noGrp="1"/>
          </p:cNvSpPr>
          <p:nvPr>
            <p:ph type="subTitle" idx="1"/>
          </p:nvPr>
        </p:nvSpPr>
        <p:spPr>
          <a:xfrm>
            <a:off x="609600" y="2362200"/>
            <a:ext cx="7924800" cy="3657600"/>
          </a:xfrm>
        </p:spPr>
        <p:txBody>
          <a:bodyPr>
            <a:normAutofit/>
          </a:bodyPr>
          <a:lstStyle/>
          <a:p>
            <a:r>
              <a:rPr lang="en-US" sz="2800" dirty="0"/>
              <a:t>A. Two-way transmissions by amateur stations</a:t>
            </a:r>
          </a:p>
          <a:p>
            <a:r>
              <a:rPr lang="en-US" sz="2800" dirty="0"/>
              <a:t>B. Any transmission made by the licensed station</a:t>
            </a:r>
          </a:p>
          <a:p>
            <a:r>
              <a:rPr lang="en-US" sz="2800" dirty="0"/>
              <a:t>C. Transmission of messages directed only to amateur operators</a:t>
            </a:r>
          </a:p>
          <a:p>
            <a:r>
              <a:rPr lang="en-US" sz="2800" dirty="0"/>
              <a:t>D. Transmissions intended for reception by the general public</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115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5467381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458200" cy="2514600"/>
          </a:xfrm>
        </p:spPr>
        <p:txBody>
          <a:bodyPr>
            <a:normAutofit/>
          </a:bodyPr>
          <a:lstStyle/>
          <a:p>
            <a:r>
              <a:rPr lang="en-US" dirty="0"/>
              <a:t>T1D10     How does the FCC define broadcasting for the Amateur Radio Service?</a:t>
            </a:r>
          </a:p>
        </p:txBody>
      </p:sp>
      <p:sp>
        <p:nvSpPr>
          <p:cNvPr id="3" name="Subtitle 2"/>
          <p:cNvSpPr>
            <a:spLocks noGrp="1"/>
          </p:cNvSpPr>
          <p:nvPr>
            <p:ph type="subTitle" idx="1"/>
          </p:nvPr>
        </p:nvSpPr>
        <p:spPr>
          <a:xfrm>
            <a:off x="609600" y="2362200"/>
            <a:ext cx="7924800" cy="3657600"/>
          </a:xfrm>
        </p:spPr>
        <p:txBody>
          <a:bodyPr>
            <a:normAutofit/>
          </a:bodyPr>
          <a:lstStyle/>
          <a:p>
            <a:r>
              <a:rPr lang="en-US" sz="2800" dirty="0"/>
              <a:t>A. Two-way transmissions by amateur stations</a:t>
            </a:r>
          </a:p>
          <a:p>
            <a:r>
              <a:rPr lang="en-US" sz="2800" dirty="0"/>
              <a:t>B. Any transmission made by the licensed station</a:t>
            </a:r>
          </a:p>
          <a:p>
            <a:r>
              <a:rPr lang="en-US" sz="2800" dirty="0"/>
              <a:t>C. Transmission of messages directed only to amateur operators</a:t>
            </a:r>
          </a:p>
          <a:p>
            <a:r>
              <a:rPr lang="en-US" sz="3600" b="1" dirty="0">
                <a:solidFill>
                  <a:srgbClr val="FFFF00"/>
                </a:solidFill>
              </a:rPr>
              <a:t>D. Transmissions intended for reception by the general public</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116</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5444678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458200" cy="2514600"/>
          </a:xfrm>
        </p:spPr>
        <p:txBody>
          <a:bodyPr>
            <a:normAutofit/>
          </a:bodyPr>
          <a:lstStyle/>
          <a:p>
            <a:r>
              <a:rPr lang="en-US" dirty="0"/>
              <a:t>T1D11     When may an amateur station transmit without identifying on the air?</a:t>
            </a:r>
          </a:p>
        </p:txBody>
      </p:sp>
      <p:sp>
        <p:nvSpPr>
          <p:cNvPr id="3" name="Subtitle 2"/>
          <p:cNvSpPr>
            <a:spLocks noGrp="1"/>
          </p:cNvSpPr>
          <p:nvPr>
            <p:ph type="subTitle" idx="1"/>
          </p:nvPr>
        </p:nvSpPr>
        <p:spPr>
          <a:xfrm>
            <a:off x="609600" y="2057400"/>
            <a:ext cx="7924800" cy="3657600"/>
          </a:xfrm>
        </p:spPr>
        <p:txBody>
          <a:bodyPr>
            <a:normAutofit/>
          </a:bodyPr>
          <a:lstStyle/>
          <a:p>
            <a:r>
              <a:rPr lang="en-US" sz="2800" dirty="0"/>
              <a:t>A. When the transmissions are of a brief nature to make station adjustments</a:t>
            </a:r>
          </a:p>
          <a:p>
            <a:r>
              <a:rPr lang="en-US" sz="2800" dirty="0"/>
              <a:t>B. When the transmissions are unmodulated</a:t>
            </a:r>
          </a:p>
          <a:p>
            <a:r>
              <a:rPr lang="en-US" sz="2800" dirty="0"/>
              <a:t>C. When the transmitted power level is below 1 watt</a:t>
            </a:r>
          </a:p>
          <a:p>
            <a:r>
              <a:rPr lang="en-US" sz="2800" dirty="0"/>
              <a:t>D. When transmitting signals to control model craft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117</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3862002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458200" cy="2514600"/>
          </a:xfrm>
        </p:spPr>
        <p:txBody>
          <a:bodyPr>
            <a:normAutofit/>
          </a:bodyPr>
          <a:lstStyle/>
          <a:p>
            <a:r>
              <a:rPr lang="en-US" dirty="0"/>
              <a:t>T1D11     When may an amateur station transmit without identifying on the air?</a:t>
            </a:r>
          </a:p>
        </p:txBody>
      </p:sp>
      <p:sp>
        <p:nvSpPr>
          <p:cNvPr id="3" name="Subtitle 2"/>
          <p:cNvSpPr>
            <a:spLocks noGrp="1"/>
          </p:cNvSpPr>
          <p:nvPr>
            <p:ph type="subTitle" idx="1"/>
          </p:nvPr>
        </p:nvSpPr>
        <p:spPr>
          <a:xfrm>
            <a:off x="609600" y="2057400"/>
            <a:ext cx="7924800" cy="3657600"/>
          </a:xfrm>
        </p:spPr>
        <p:txBody>
          <a:bodyPr>
            <a:normAutofit/>
          </a:bodyPr>
          <a:lstStyle/>
          <a:p>
            <a:r>
              <a:rPr lang="en-US" sz="2800" dirty="0"/>
              <a:t>A. When the transmissions are of a brief nature to make station adjustments</a:t>
            </a:r>
          </a:p>
          <a:p>
            <a:r>
              <a:rPr lang="en-US" sz="2800" dirty="0"/>
              <a:t>B. When the transmissions are unmodulated</a:t>
            </a:r>
          </a:p>
          <a:p>
            <a:r>
              <a:rPr lang="en-US" sz="2800" dirty="0"/>
              <a:t>C. When the transmitted power level is below 1 watt</a:t>
            </a:r>
          </a:p>
          <a:p>
            <a:r>
              <a:rPr lang="en-US" sz="3200" dirty="0">
                <a:solidFill>
                  <a:srgbClr val="FFFF00"/>
                </a:solidFill>
              </a:rPr>
              <a:t>D. When transmitting signals to control model craft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118</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pic>
        <p:nvPicPr>
          <p:cNvPr id="6" name="Picture 6" descr="http://site.hobbypartz.com/nitroplanes/lancair120a.jpg">
            <a:extLst>
              <a:ext uri="{FF2B5EF4-FFF2-40B4-BE49-F238E27FC236}">
                <a16:creationId xmlns:a16="http://schemas.microsoft.com/office/drawing/2014/main" id="{18A67D40-55DE-40F4-B7E1-D2194E4F1B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676774"/>
            <a:ext cx="2831816" cy="180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9004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05800" cy="5791200"/>
          </a:xfrm>
        </p:spPr>
        <p:txBody>
          <a:bodyPr>
            <a:normAutofit/>
          </a:bodyPr>
          <a:lstStyle/>
          <a:p>
            <a:r>
              <a:rPr lang="en-US" sz="3600" dirty="0"/>
              <a:t>Section   T1E </a:t>
            </a:r>
            <a:br>
              <a:rPr lang="en-US" dirty="0"/>
            </a:br>
            <a:br>
              <a:rPr lang="en-US" dirty="0"/>
            </a:br>
            <a:r>
              <a:rPr lang="en-US" dirty="0">
                <a:effectLst/>
                <a:ea typeface="Times New Roman" panose="02020603050405020304" pitchFamily="18" charset="0"/>
                <a:cs typeface="Calibri" panose="020F0502020204030204" pitchFamily="34" charset="0"/>
              </a:rPr>
              <a:t>Control operator: eligibility, designating, privileges, duties, location, required; Control point; Control types: automatic, remote </a:t>
            </a:r>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119</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953493028"/>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6375"/>
            <a:ext cx="7772400" cy="1470025"/>
          </a:xfrm>
        </p:spPr>
        <p:txBody>
          <a:bodyPr>
            <a:noAutofit/>
          </a:bodyPr>
          <a:lstStyle/>
          <a:p>
            <a:br>
              <a:rPr lang="en-US" dirty="0"/>
            </a:br>
            <a:br>
              <a:rPr lang="en-US" dirty="0"/>
            </a:br>
            <a:r>
              <a:rPr lang="en-US" dirty="0"/>
              <a:t>T1A02 - Which agency regulates and enforces the rules for the Amateur Radio Service in the United States?</a:t>
            </a:r>
            <a:br>
              <a:rPr lang="en-US" dirty="0"/>
            </a:br>
            <a:endParaRPr lang="en-US" dirty="0"/>
          </a:p>
        </p:txBody>
      </p:sp>
      <p:sp>
        <p:nvSpPr>
          <p:cNvPr id="3" name="Subtitle 2"/>
          <p:cNvSpPr>
            <a:spLocks noGrp="1"/>
          </p:cNvSpPr>
          <p:nvPr>
            <p:ph type="subTitle" idx="1"/>
          </p:nvPr>
        </p:nvSpPr>
        <p:spPr>
          <a:xfrm>
            <a:off x="1371600" y="2133600"/>
            <a:ext cx="6400800" cy="3657600"/>
          </a:xfrm>
        </p:spPr>
        <p:txBody>
          <a:bodyPr>
            <a:normAutofit/>
          </a:bodyPr>
          <a:lstStyle/>
          <a:p>
            <a:pPr algn="l"/>
            <a:r>
              <a:rPr lang="en-US" sz="2800" i="1" dirty="0"/>
              <a:t>A. FEMA</a:t>
            </a:r>
            <a:endParaRPr lang="en-US" sz="2800" dirty="0"/>
          </a:p>
          <a:p>
            <a:pPr algn="l"/>
            <a:r>
              <a:rPr lang="en-US" sz="2800" i="1" dirty="0"/>
              <a:t>B. </a:t>
            </a:r>
            <a:r>
              <a:rPr lang="en-US" sz="2800" dirty="0"/>
              <a:t>Homeland Security</a:t>
            </a:r>
          </a:p>
          <a:p>
            <a:pPr algn="l"/>
            <a:r>
              <a:rPr lang="en-US" sz="3200" b="1" i="1" dirty="0">
                <a:solidFill>
                  <a:srgbClr val="FFFF00"/>
                </a:solidFill>
              </a:rPr>
              <a:t>C. The FCC</a:t>
            </a:r>
            <a:endParaRPr lang="en-US" sz="3200" b="1" dirty="0">
              <a:solidFill>
                <a:srgbClr val="FFFF00"/>
              </a:solidFill>
            </a:endParaRPr>
          </a:p>
          <a:p>
            <a:pPr algn="l"/>
            <a:r>
              <a:rPr lang="en-US" sz="2800" i="1" dirty="0"/>
              <a:t>D. </a:t>
            </a:r>
            <a:r>
              <a:rPr lang="en-US" sz="2800" dirty="0" err="1"/>
              <a:t>Al;l</a:t>
            </a:r>
            <a:r>
              <a:rPr lang="en-US" sz="2800" dirty="0"/>
              <a:t> these choices are correct</a:t>
            </a: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pic>
        <p:nvPicPr>
          <p:cNvPr id="1026" name="Picture 2" descr="http://cs.iupui.edu/%7Ekelmsimo/n241/FCC.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429000"/>
            <a:ext cx="2690812"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0167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133600"/>
          </a:xfrm>
        </p:spPr>
        <p:txBody>
          <a:bodyPr>
            <a:normAutofit/>
          </a:bodyPr>
          <a:lstStyle/>
          <a:p>
            <a:r>
              <a:rPr lang="en-US" dirty="0"/>
              <a:t>T1E01 -  When is an amateur station permitted to transmit without a control operator?</a:t>
            </a:r>
          </a:p>
        </p:txBody>
      </p:sp>
      <p:sp>
        <p:nvSpPr>
          <p:cNvPr id="3" name="Subtitle 2"/>
          <p:cNvSpPr>
            <a:spLocks noGrp="1"/>
          </p:cNvSpPr>
          <p:nvPr>
            <p:ph type="subTitle" idx="1"/>
          </p:nvPr>
        </p:nvSpPr>
        <p:spPr>
          <a:xfrm>
            <a:off x="685800" y="2209800"/>
            <a:ext cx="7772400" cy="3657600"/>
          </a:xfrm>
        </p:spPr>
        <p:txBody>
          <a:bodyPr>
            <a:normAutofit/>
          </a:bodyPr>
          <a:lstStyle/>
          <a:p>
            <a:r>
              <a:rPr lang="en-US" sz="2800" i="1" dirty="0"/>
              <a:t>A. When using automatic control, such as in the case of a repeater</a:t>
            </a:r>
            <a:endParaRPr lang="en-US" sz="2800" dirty="0"/>
          </a:p>
          <a:p>
            <a:r>
              <a:rPr lang="en-US" sz="2800" i="1" dirty="0"/>
              <a:t>B. When the station licensee is away and another licensed amateur is using the station</a:t>
            </a:r>
            <a:endParaRPr lang="en-US" sz="2800" dirty="0"/>
          </a:p>
          <a:p>
            <a:r>
              <a:rPr lang="en-US" sz="2800" i="1" dirty="0"/>
              <a:t>C. When the transmitting station is an auxiliary station</a:t>
            </a:r>
            <a:endParaRPr lang="en-US" sz="2800" dirty="0"/>
          </a:p>
          <a:p>
            <a:r>
              <a:rPr lang="en-US" sz="2800" i="1" dirty="0"/>
              <a:t>D. Never</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120</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98949608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133600"/>
          </a:xfrm>
        </p:spPr>
        <p:txBody>
          <a:bodyPr>
            <a:normAutofit/>
          </a:bodyPr>
          <a:lstStyle/>
          <a:p>
            <a:r>
              <a:rPr lang="en-US" dirty="0"/>
              <a:t>T1E01 -  When is an amateur station permitted to transmit without a control operator?</a:t>
            </a:r>
          </a:p>
        </p:txBody>
      </p:sp>
      <p:sp>
        <p:nvSpPr>
          <p:cNvPr id="3" name="Subtitle 2"/>
          <p:cNvSpPr>
            <a:spLocks noGrp="1"/>
          </p:cNvSpPr>
          <p:nvPr>
            <p:ph type="subTitle" idx="1"/>
          </p:nvPr>
        </p:nvSpPr>
        <p:spPr>
          <a:xfrm>
            <a:off x="685800" y="2209800"/>
            <a:ext cx="7772400" cy="3657600"/>
          </a:xfrm>
        </p:spPr>
        <p:txBody>
          <a:bodyPr>
            <a:normAutofit/>
          </a:bodyPr>
          <a:lstStyle/>
          <a:p>
            <a:r>
              <a:rPr lang="en-US" sz="2800" i="1" dirty="0"/>
              <a:t>A. When using automatic control, such as in the case of a repeater</a:t>
            </a:r>
            <a:endParaRPr lang="en-US" sz="2800" dirty="0"/>
          </a:p>
          <a:p>
            <a:r>
              <a:rPr lang="en-US" sz="2800" i="1" dirty="0"/>
              <a:t>B. When the station licensee is away and another licensed amateur is using the station</a:t>
            </a:r>
            <a:endParaRPr lang="en-US" sz="2800" dirty="0"/>
          </a:p>
          <a:p>
            <a:r>
              <a:rPr lang="en-US" sz="2800" i="1" dirty="0"/>
              <a:t>C. When the transmitting station is an auxiliary station</a:t>
            </a:r>
            <a:endParaRPr lang="en-US" sz="2800" dirty="0"/>
          </a:p>
          <a:p>
            <a:r>
              <a:rPr lang="en-US" sz="3600" b="1" i="1" dirty="0">
                <a:solidFill>
                  <a:srgbClr val="FFFF00"/>
                </a:solidFill>
              </a:rPr>
              <a:t>D. Never</a:t>
            </a: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121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3690899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382000" cy="2057400"/>
          </a:xfrm>
        </p:spPr>
        <p:txBody>
          <a:bodyPr>
            <a:normAutofit/>
          </a:bodyPr>
          <a:lstStyle/>
          <a:p>
            <a:r>
              <a:rPr lang="en-US" dirty="0"/>
              <a:t>T1E02    Who may be the control operator of a station communicating through an amateur satellite or space station?</a:t>
            </a:r>
          </a:p>
        </p:txBody>
      </p:sp>
      <p:sp>
        <p:nvSpPr>
          <p:cNvPr id="3" name="Subtitle 2"/>
          <p:cNvSpPr>
            <a:spLocks noGrp="1"/>
          </p:cNvSpPr>
          <p:nvPr>
            <p:ph type="subTitle" idx="1"/>
          </p:nvPr>
        </p:nvSpPr>
        <p:spPr>
          <a:xfrm>
            <a:off x="533400" y="2133600"/>
            <a:ext cx="8229600" cy="3657600"/>
          </a:xfrm>
        </p:spPr>
        <p:txBody>
          <a:bodyPr>
            <a:normAutofit/>
          </a:bodyPr>
          <a:lstStyle/>
          <a:p>
            <a:r>
              <a:rPr lang="en-US" sz="2800" dirty="0"/>
              <a:t>A. Only an Amateur Extra Class operator</a:t>
            </a:r>
          </a:p>
          <a:p>
            <a:r>
              <a:rPr lang="en-US" sz="2800" dirty="0"/>
              <a:t>B. A General class or higher licensee who has a satellite operator certification</a:t>
            </a:r>
          </a:p>
          <a:p>
            <a:r>
              <a:rPr lang="en-US" sz="2800" dirty="0"/>
              <a:t>C. Only an Amateur Extra Class operator who is also an AMSAT member</a:t>
            </a:r>
          </a:p>
          <a:p>
            <a:r>
              <a:rPr lang="en-US" sz="2800" dirty="0"/>
              <a:t>D. Any amateur whose license privileges allow them to transmit on the satellite uplink frequency</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122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5630170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382000" cy="2057400"/>
          </a:xfrm>
        </p:spPr>
        <p:txBody>
          <a:bodyPr>
            <a:normAutofit/>
          </a:bodyPr>
          <a:lstStyle/>
          <a:p>
            <a:r>
              <a:rPr lang="en-US" dirty="0"/>
              <a:t>T1E02    Who may be the control operator of a station communicating through an amateur satellite or space station?</a:t>
            </a:r>
          </a:p>
        </p:txBody>
      </p:sp>
      <p:sp>
        <p:nvSpPr>
          <p:cNvPr id="3" name="Subtitle 2"/>
          <p:cNvSpPr>
            <a:spLocks noGrp="1"/>
          </p:cNvSpPr>
          <p:nvPr>
            <p:ph type="subTitle" idx="1"/>
          </p:nvPr>
        </p:nvSpPr>
        <p:spPr>
          <a:xfrm>
            <a:off x="533400" y="2133600"/>
            <a:ext cx="8229600" cy="3657600"/>
          </a:xfrm>
        </p:spPr>
        <p:txBody>
          <a:bodyPr>
            <a:normAutofit/>
          </a:bodyPr>
          <a:lstStyle/>
          <a:p>
            <a:r>
              <a:rPr lang="en-US" sz="2800" dirty="0"/>
              <a:t>A. Only an Amateur Extra Class operator</a:t>
            </a:r>
          </a:p>
          <a:p>
            <a:r>
              <a:rPr lang="en-US" sz="2800" dirty="0"/>
              <a:t>B. A General class or higher licensee who has a satellite operator certification</a:t>
            </a:r>
          </a:p>
          <a:p>
            <a:r>
              <a:rPr lang="en-US" sz="2800" dirty="0"/>
              <a:t>C. Only an Amateur Extra Class operator who is also an AMSAT member</a:t>
            </a:r>
          </a:p>
          <a:p>
            <a:r>
              <a:rPr lang="en-US" sz="3600" b="1" dirty="0">
                <a:solidFill>
                  <a:srgbClr val="FFFF00"/>
                </a:solidFill>
              </a:rPr>
              <a:t>D. Any amateur whose license privileges allow them to transmit on the satellite uplink frequency</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123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9793819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28600"/>
            <a:ext cx="8229600" cy="2057400"/>
          </a:xfrm>
        </p:spPr>
        <p:txBody>
          <a:bodyPr>
            <a:normAutofit/>
          </a:bodyPr>
          <a:lstStyle/>
          <a:p>
            <a:r>
              <a:rPr lang="en-US" dirty="0"/>
              <a:t>T1E03 -  Who must designate the station control operator?</a:t>
            </a:r>
            <a:br>
              <a:rPr lang="en-US" dirty="0"/>
            </a:br>
            <a:endParaRPr lang="en-US" dirty="0"/>
          </a:p>
        </p:txBody>
      </p:sp>
      <p:sp>
        <p:nvSpPr>
          <p:cNvPr id="3" name="Subtitle 2"/>
          <p:cNvSpPr>
            <a:spLocks noGrp="1"/>
          </p:cNvSpPr>
          <p:nvPr>
            <p:ph type="subTitle" idx="1"/>
          </p:nvPr>
        </p:nvSpPr>
        <p:spPr>
          <a:xfrm>
            <a:off x="1295400" y="1905000"/>
            <a:ext cx="6400800" cy="3657600"/>
          </a:xfrm>
        </p:spPr>
        <p:txBody>
          <a:bodyPr>
            <a:normAutofit/>
          </a:bodyPr>
          <a:lstStyle/>
          <a:p>
            <a:r>
              <a:rPr lang="en-US" sz="2800" i="1" dirty="0"/>
              <a:t>A. The station licensee</a:t>
            </a:r>
            <a:endParaRPr lang="en-US" sz="2800" dirty="0"/>
          </a:p>
          <a:p>
            <a:r>
              <a:rPr lang="en-US" sz="2800" i="1" dirty="0"/>
              <a:t>B. The FCC</a:t>
            </a:r>
            <a:endParaRPr lang="en-US" sz="2800" dirty="0"/>
          </a:p>
          <a:p>
            <a:r>
              <a:rPr lang="en-US" sz="2800" i="1" dirty="0"/>
              <a:t>C. The frequency coordinator</a:t>
            </a:r>
            <a:endParaRPr lang="en-US" sz="2800" dirty="0"/>
          </a:p>
          <a:p>
            <a:r>
              <a:rPr lang="en-US" sz="2800" i="1" dirty="0"/>
              <a:t>D. </a:t>
            </a:r>
            <a:r>
              <a:rPr lang="en-US" sz="2800" dirty="0"/>
              <a:t>Any licensed operator</a:t>
            </a:r>
          </a:p>
          <a:p>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124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6933872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28600"/>
            <a:ext cx="8229600" cy="2057400"/>
          </a:xfrm>
        </p:spPr>
        <p:txBody>
          <a:bodyPr>
            <a:normAutofit/>
          </a:bodyPr>
          <a:lstStyle/>
          <a:p>
            <a:r>
              <a:rPr lang="en-US" dirty="0"/>
              <a:t>T1E03 -  Who must designate the station control operator?</a:t>
            </a:r>
            <a:br>
              <a:rPr lang="en-US" dirty="0"/>
            </a:br>
            <a:endParaRPr lang="en-US" dirty="0"/>
          </a:p>
        </p:txBody>
      </p:sp>
      <p:sp>
        <p:nvSpPr>
          <p:cNvPr id="3" name="Subtitle 2"/>
          <p:cNvSpPr>
            <a:spLocks noGrp="1"/>
          </p:cNvSpPr>
          <p:nvPr>
            <p:ph type="subTitle" idx="1"/>
          </p:nvPr>
        </p:nvSpPr>
        <p:spPr>
          <a:xfrm>
            <a:off x="1295400" y="1905000"/>
            <a:ext cx="6400800" cy="3657600"/>
          </a:xfrm>
        </p:spPr>
        <p:txBody>
          <a:bodyPr>
            <a:normAutofit/>
          </a:bodyPr>
          <a:lstStyle/>
          <a:p>
            <a:r>
              <a:rPr lang="en-US" sz="3200" i="1" dirty="0">
                <a:solidFill>
                  <a:srgbClr val="FFFF00"/>
                </a:solidFill>
              </a:rPr>
              <a:t>A. The station licensee</a:t>
            </a:r>
            <a:endParaRPr lang="en-US" sz="3200" dirty="0">
              <a:solidFill>
                <a:srgbClr val="FFFF00"/>
              </a:solidFill>
            </a:endParaRPr>
          </a:p>
          <a:p>
            <a:r>
              <a:rPr lang="en-US" sz="2800" i="1" dirty="0"/>
              <a:t>B. The FCC</a:t>
            </a:r>
            <a:endParaRPr lang="en-US" sz="2800" dirty="0"/>
          </a:p>
          <a:p>
            <a:r>
              <a:rPr lang="en-US" sz="2800" i="1" dirty="0"/>
              <a:t>C. The frequency coordinator</a:t>
            </a:r>
            <a:endParaRPr lang="en-US" sz="2800" dirty="0"/>
          </a:p>
          <a:p>
            <a:r>
              <a:rPr lang="en-US" sz="2800" i="1" dirty="0"/>
              <a:t>D. </a:t>
            </a:r>
            <a:r>
              <a:rPr lang="en-US" sz="2800" dirty="0"/>
              <a:t>Any licensed operator</a:t>
            </a: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125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7455285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229600" cy="2133600"/>
          </a:xfrm>
        </p:spPr>
        <p:txBody>
          <a:bodyPr>
            <a:normAutofit/>
          </a:bodyPr>
          <a:lstStyle/>
          <a:p>
            <a:r>
              <a:rPr lang="en-US" dirty="0"/>
              <a:t>T1E04     What determines the transmitting privileges of an amateur station?</a:t>
            </a:r>
          </a:p>
        </p:txBody>
      </p:sp>
      <p:sp>
        <p:nvSpPr>
          <p:cNvPr id="3" name="Subtitle 2"/>
          <p:cNvSpPr>
            <a:spLocks noGrp="1"/>
          </p:cNvSpPr>
          <p:nvPr>
            <p:ph type="subTitle" idx="1"/>
          </p:nvPr>
        </p:nvSpPr>
        <p:spPr>
          <a:xfrm>
            <a:off x="609600" y="1828800"/>
            <a:ext cx="8077200" cy="3657600"/>
          </a:xfrm>
        </p:spPr>
        <p:txBody>
          <a:bodyPr>
            <a:normAutofit/>
          </a:bodyPr>
          <a:lstStyle/>
          <a:p>
            <a:r>
              <a:rPr lang="en-US" sz="2800" dirty="0"/>
              <a:t>A. The frequency authorized by the frequency coordinator</a:t>
            </a:r>
          </a:p>
          <a:p>
            <a:r>
              <a:rPr lang="en-US" sz="2800" dirty="0"/>
              <a:t>B. The frequencies printed on the license grant</a:t>
            </a:r>
          </a:p>
          <a:p>
            <a:r>
              <a:rPr lang="en-US" sz="2800" dirty="0"/>
              <a:t>C. The highest class of operator license held by anyone on the premises</a:t>
            </a:r>
          </a:p>
          <a:p>
            <a:r>
              <a:rPr lang="en-US" sz="2800" dirty="0"/>
              <a:t>D. The class of operator license held by the control operator</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126</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5906502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229600" cy="2133600"/>
          </a:xfrm>
        </p:spPr>
        <p:txBody>
          <a:bodyPr>
            <a:normAutofit/>
          </a:bodyPr>
          <a:lstStyle/>
          <a:p>
            <a:r>
              <a:rPr lang="en-US" dirty="0"/>
              <a:t>T1E04     What determines the transmitting privileges of an amateur station?</a:t>
            </a:r>
          </a:p>
        </p:txBody>
      </p:sp>
      <p:sp>
        <p:nvSpPr>
          <p:cNvPr id="3" name="Subtitle 2"/>
          <p:cNvSpPr>
            <a:spLocks noGrp="1"/>
          </p:cNvSpPr>
          <p:nvPr>
            <p:ph type="subTitle" idx="1"/>
          </p:nvPr>
        </p:nvSpPr>
        <p:spPr>
          <a:xfrm>
            <a:off x="609600" y="1828800"/>
            <a:ext cx="8077200" cy="3657600"/>
          </a:xfrm>
        </p:spPr>
        <p:txBody>
          <a:bodyPr>
            <a:normAutofit/>
          </a:bodyPr>
          <a:lstStyle/>
          <a:p>
            <a:r>
              <a:rPr lang="en-US" sz="2800" dirty="0"/>
              <a:t>A. The frequency authorized by the frequency coordinator</a:t>
            </a:r>
          </a:p>
          <a:p>
            <a:r>
              <a:rPr lang="en-US" sz="2800" dirty="0"/>
              <a:t>B. The frequencies printed on the license grant</a:t>
            </a:r>
          </a:p>
          <a:p>
            <a:r>
              <a:rPr lang="en-US" sz="2800" dirty="0"/>
              <a:t>C. The highest class of operator license held by anyone on the premises</a:t>
            </a:r>
          </a:p>
          <a:p>
            <a:r>
              <a:rPr lang="en-US" sz="3600" b="1" dirty="0">
                <a:solidFill>
                  <a:srgbClr val="FFFF00"/>
                </a:solidFill>
              </a:rPr>
              <a:t>D. The class of operator license held by the control operator</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127</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12611482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133600"/>
          </a:xfrm>
        </p:spPr>
        <p:txBody>
          <a:bodyPr>
            <a:normAutofit/>
          </a:bodyPr>
          <a:lstStyle/>
          <a:p>
            <a:r>
              <a:rPr lang="en-US" dirty="0"/>
              <a:t>T1E05 -  What is an amateur station’s control point?</a:t>
            </a:r>
            <a:br>
              <a:rPr lang="en-US" dirty="0"/>
            </a:br>
            <a:endParaRPr lang="en-US" dirty="0"/>
          </a:p>
        </p:txBody>
      </p:sp>
      <p:sp>
        <p:nvSpPr>
          <p:cNvPr id="3" name="Subtitle 2"/>
          <p:cNvSpPr>
            <a:spLocks noGrp="1"/>
          </p:cNvSpPr>
          <p:nvPr>
            <p:ph type="subTitle" idx="1"/>
          </p:nvPr>
        </p:nvSpPr>
        <p:spPr>
          <a:xfrm>
            <a:off x="1066800" y="1752600"/>
            <a:ext cx="7315200" cy="3810000"/>
          </a:xfrm>
        </p:spPr>
        <p:txBody>
          <a:bodyPr>
            <a:normAutofit/>
          </a:bodyPr>
          <a:lstStyle/>
          <a:p>
            <a:r>
              <a:rPr lang="en-US" sz="2800" i="1" dirty="0"/>
              <a:t>A. The location of the station’s transmitting antenna</a:t>
            </a:r>
            <a:endParaRPr lang="en-US" sz="2800" dirty="0"/>
          </a:p>
          <a:p>
            <a:r>
              <a:rPr lang="en-US" sz="2800" i="1" dirty="0"/>
              <a:t>B. The location of the station transmitting apparatus </a:t>
            </a:r>
            <a:endParaRPr lang="en-US" sz="2800" dirty="0"/>
          </a:p>
          <a:p>
            <a:r>
              <a:rPr lang="en-US" sz="2800" i="1" dirty="0"/>
              <a:t>C. The location at which the control operator function is performed</a:t>
            </a:r>
            <a:endParaRPr lang="en-US" sz="2800" dirty="0"/>
          </a:p>
          <a:p>
            <a:r>
              <a:rPr lang="en-US" sz="2800" i="1" dirty="0"/>
              <a:t>D. The mailing address of the station licensee</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128</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42378990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133600"/>
          </a:xfrm>
        </p:spPr>
        <p:txBody>
          <a:bodyPr>
            <a:normAutofit/>
          </a:bodyPr>
          <a:lstStyle/>
          <a:p>
            <a:r>
              <a:rPr lang="en-US" dirty="0"/>
              <a:t>T1E05 -  What is an amateur station’s control point?</a:t>
            </a:r>
            <a:br>
              <a:rPr lang="en-US" dirty="0"/>
            </a:br>
            <a:endParaRPr lang="en-US" dirty="0"/>
          </a:p>
        </p:txBody>
      </p:sp>
      <p:sp>
        <p:nvSpPr>
          <p:cNvPr id="3" name="Subtitle 2"/>
          <p:cNvSpPr>
            <a:spLocks noGrp="1"/>
          </p:cNvSpPr>
          <p:nvPr>
            <p:ph type="subTitle" idx="1"/>
          </p:nvPr>
        </p:nvSpPr>
        <p:spPr>
          <a:xfrm>
            <a:off x="1066800" y="1752600"/>
            <a:ext cx="7315200" cy="3810000"/>
          </a:xfrm>
        </p:spPr>
        <p:txBody>
          <a:bodyPr>
            <a:normAutofit/>
          </a:bodyPr>
          <a:lstStyle/>
          <a:p>
            <a:r>
              <a:rPr lang="en-US" sz="2800" i="1" dirty="0"/>
              <a:t>A. The location of the station’s transmitting antenna</a:t>
            </a:r>
            <a:endParaRPr lang="en-US" sz="2800" dirty="0"/>
          </a:p>
          <a:p>
            <a:r>
              <a:rPr lang="en-US" sz="2800" i="1" dirty="0"/>
              <a:t>B. The location of the station transmitting apparatus </a:t>
            </a:r>
            <a:endParaRPr lang="en-US" sz="2800" dirty="0"/>
          </a:p>
          <a:p>
            <a:r>
              <a:rPr lang="en-US" sz="3200" b="1" i="1" dirty="0">
                <a:solidFill>
                  <a:srgbClr val="FFFF00"/>
                </a:solidFill>
              </a:rPr>
              <a:t>C. The location at which the control operator function is performed</a:t>
            </a:r>
          </a:p>
          <a:p>
            <a:r>
              <a:rPr lang="en-US" sz="2800" i="1" dirty="0"/>
              <a:t>D. The mailing address of the station licensee</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129</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110637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Autofit/>
          </a:bodyPr>
          <a:lstStyle/>
          <a:p>
            <a:br>
              <a:rPr lang="en-US" dirty="0"/>
            </a:br>
            <a:br>
              <a:rPr lang="en-US" dirty="0"/>
            </a:br>
            <a:r>
              <a:rPr lang="en-US" dirty="0"/>
              <a:t>T1A03   What do the FCC rules state regarding the use of a phonetic alphabet for station identification in the Amateur Radio Service? </a:t>
            </a:r>
            <a:br>
              <a:rPr lang="en-US" dirty="0"/>
            </a:br>
            <a:endParaRPr lang="en-US" dirty="0"/>
          </a:p>
        </p:txBody>
      </p:sp>
      <p:sp>
        <p:nvSpPr>
          <p:cNvPr id="3" name="Subtitle 2"/>
          <p:cNvSpPr>
            <a:spLocks noGrp="1"/>
          </p:cNvSpPr>
          <p:nvPr>
            <p:ph type="subTitle" idx="1"/>
          </p:nvPr>
        </p:nvSpPr>
        <p:spPr>
          <a:xfrm>
            <a:off x="1371600" y="1828800"/>
            <a:ext cx="6400800" cy="3657600"/>
          </a:xfrm>
        </p:spPr>
        <p:txBody>
          <a:bodyPr>
            <a:normAutofit/>
          </a:bodyPr>
          <a:lstStyle/>
          <a:p>
            <a:endParaRPr lang="en-US" sz="2800" dirty="0"/>
          </a:p>
          <a:p>
            <a:r>
              <a:rPr lang="en-US" sz="2800" dirty="0"/>
              <a:t>A. It is required when transmitting emergency messages</a:t>
            </a:r>
          </a:p>
          <a:p>
            <a:r>
              <a:rPr lang="en-US" sz="2800" dirty="0"/>
              <a:t>B. It is encouraged</a:t>
            </a:r>
          </a:p>
          <a:p>
            <a:r>
              <a:rPr lang="en-US" sz="2800" dirty="0"/>
              <a:t>C. It is required when in contact with foreign stations</a:t>
            </a:r>
          </a:p>
          <a:p>
            <a:r>
              <a:rPr lang="en-US" sz="2800" dirty="0"/>
              <a:t>D. Al the choices are correct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8918843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153400" cy="2057400"/>
          </a:xfrm>
        </p:spPr>
        <p:txBody>
          <a:bodyPr>
            <a:noAutofit/>
          </a:bodyPr>
          <a:lstStyle/>
          <a:p>
            <a:r>
              <a:rPr lang="en-US" dirty="0"/>
              <a:t>T1E06    When, under normal circumstances, may a Technician class licensee be the control operator of a station operating in an Amateur Extra class band segment?</a:t>
            </a:r>
          </a:p>
        </p:txBody>
      </p:sp>
      <p:sp>
        <p:nvSpPr>
          <p:cNvPr id="3" name="Subtitle 2"/>
          <p:cNvSpPr>
            <a:spLocks noGrp="1"/>
          </p:cNvSpPr>
          <p:nvPr>
            <p:ph type="subTitle" idx="1"/>
          </p:nvPr>
        </p:nvSpPr>
        <p:spPr>
          <a:xfrm>
            <a:off x="1219200" y="3048000"/>
            <a:ext cx="6400800" cy="3657600"/>
          </a:xfrm>
        </p:spPr>
        <p:txBody>
          <a:bodyPr>
            <a:normAutofit/>
          </a:bodyPr>
          <a:lstStyle/>
          <a:p>
            <a:r>
              <a:rPr lang="en-US" sz="2800" dirty="0"/>
              <a:t>A. At no time</a:t>
            </a:r>
          </a:p>
          <a:p>
            <a:r>
              <a:rPr lang="en-US" sz="2800" dirty="0"/>
              <a:t>B. When designated as the control operator by an Amateur extra Class licensee</a:t>
            </a:r>
          </a:p>
          <a:p>
            <a:r>
              <a:rPr lang="en-US" sz="2800" dirty="0"/>
              <a:t>C. As part of a multi-operator contest team</a:t>
            </a:r>
          </a:p>
          <a:p>
            <a:r>
              <a:rPr lang="en-US" sz="2800" dirty="0"/>
              <a:t>D. When using a club station whose trustee holds an Amateur Extra class licensee</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130</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5667502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153400" cy="2057400"/>
          </a:xfrm>
        </p:spPr>
        <p:txBody>
          <a:bodyPr>
            <a:noAutofit/>
          </a:bodyPr>
          <a:lstStyle/>
          <a:p>
            <a:r>
              <a:rPr lang="en-US" dirty="0"/>
              <a:t>T1E06    When, under normal circumstances, may a Technician class licensee be the control operator of a station operating in an Amateur Extra class band segment?</a:t>
            </a:r>
          </a:p>
        </p:txBody>
      </p:sp>
      <p:sp>
        <p:nvSpPr>
          <p:cNvPr id="3" name="Subtitle 2"/>
          <p:cNvSpPr>
            <a:spLocks noGrp="1"/>
          </p:cNvSpPr>
          <p:nvPr>
            <p:ph type="subTitle" idx="1"/>
          </p:nvPr>
        </p:nvSpPr>
        <p:spPr>
          <a:xfrm>
            <a:off x="1219200" y="3048000"/>
            <a:ext cx="6400800" cy="3657600"/>
          </a:xfrm>
        </p:spPr>
        <p:txBody>
          <a:bodyPr>
            <a:normAutofit/>
          </a:bodyPr>
          <a:lstStyle/>
          <a:p>
            <a:r>
              <a:rPr lang="en-US" sz="3600" b="1" dirty="0">
                <a:solidFill>
                  <a:srgbClr val="FFFF00"/>
                </a:solidFill>
              </a:rPr>
              <a:t>A. At no time</a:t>
            </a:r>
          </a:p>
          <a:p>
            <a:r>
              <a:rPr lang="en-US" sz="2800" dirty="0"/>
              <a:t>B. When designated as the control operator by an Amateur extra Class licensee</a:t>
            </a:r>
          </a:p>
          <a:p>
            <a:r>
              <a:rPr lang="en-US" sz="2800" dirty="0"/>
              <a:t>C. As part of a multi-operator contest team</a:t>
            </a:r>
          </a:p>
          <a:p>
            <a:r>
              <a:rPr lang="en-US" sz="2800" dirty="0"/>
              <a:t>D. When using a club station whose trustee holds an Amateur Extra class licensee</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131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3928191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2133600"/>
          </a:xfrm>
        </p:spPr>
        <p:txBody>
          <a:bodyPr>
            <a:normAutofit/>
          </a:bodyPr>
          <a:lstStyle/>
          <a:p>
            <a:r>
              <a:rPr lang="en-US" dirty="0"/>
              <a:t>T1E07 -  When the control operator is not the station licensee, who is responsible for the proper operation of the station?</a:t>
            </a:r>
          </a:p>
        </p:txBody>
      </p:sp>
      <p:sp>
        <p:nvSpPr>
          <p:cNvPr id="3" name="Subtitle 2"/>
          <p:cNvSpPr>
            <a:spLocks noGrp="1"/>
          </p:cNvSpPr>
          <p:nvPr>
            <p:ph type="subTitle" idx="1"/>
          </p:nvPr>
        </p:nvSpPr>
        <p:spPr>
          <a:xfrm>
            <a:off x="990600" y="2286000"/>
            <a:ext cx="7391400" cy="3657600"/>
          </a:xfrm>
        </p:spPr>
        <p:txBody>
          <a:bodyPr>
            <a:normAutofit/>
          </a:bodyPr>
          <a:lstStyle/>
          <a:p>
            <a:r>
              <a:rPr lang="en-US" sz="2800" i="1" dirty="0"/>
              <a:t>A. All licensed amateurs who are present at the operation</a:t>
            </a:r>
            <a:endParaRPr lang="en-US" sz="2800" dirty="0"/>
          </a:p>
          <a:p>
            <a:r>
              <a:rPr lang="en-US" sz="2800" i="1" dirty="0"/>
              <a:t>B. Only the station licensee</a:t>
            </a:r>
            <a:endParaRPr lang="en-US" sz="2800" dirty="0"/>
          </a:p>
          <a:p>
            <a:r>
              <a:rPr lang="en-US" sz="2800" i="1" dirty="0"/>
              <a:t>C. Only the control operator</a:t>
            </a:r>
            <a:endParaRPr lang="en-US" sz="2800" dirty="0"/>
          </a:p>
          <a:p>
            <a:r>
              <a:rPr lang="en-US" sz="2800" i="1" dirty="0"/>
              <a:t>D. The control operator and the station licensee are equally responsible</a:t>
            </a:r>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132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6633709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2133600"/>
          </a:xfrm>
        </p:spPr>
        <p:txBody>
          <a:bodyPr>
            <a:normAutofit/>
          </a:bodyPr>
          <a:lstStyle/>
          <a:p>
            <a:r>
              <a:rPr lang="en-US" dirty="0"/>
              <a:t>T1E07 -  When the control operator is not the station licensee, who is responsible for the proper operation of the station?</a:t>
            </a:r>
          </a:p>
        </p:txBody>
      </p:sp>
      <p:sp>
        <p:nvSpPr>
          <p:cNvPr id="3" name="Subtitle 2"/>
          <p:cNvSpPr>
            <a:spLocks noGrp="1"/>
          </p:cNvSpPr>
          <p:nvPr>
            <p:ph type="subTitle" idx="1"/>
          </p:nvPr>
        </p:nvSpPr>
        <p:spPr>
          <a:xfrm>
            <a:off x="990600" y="2286000"/>
            <a:ext cx="7391400" cy="3657600"/>
          </a:xfrm>
        </p:spPr>
        <p:txBody>
          <a:bodyPr>
            <a:normAutofit/>
          </a:bodyPr>
          <a:lstStyle/>
          <a:p>
            <a:r>
              <a:rPr lang="en-US" sz="2800" i="1" dirty="0"/>
              <a:t>A. All licensed amateurs who are present at the operation</a:t>
            </a:r>
            <a:endParaRPr lang="en-US" sz="2800" dirty="0"/>
          </a:p>
          <a:p>
            <a:r>
              <a:rPr lang="en-US" sz="2800" i="1" dirty="0"/>
              <a:t>B. Only the station licensee</a:t>
            </a:r>
            <a:endParaRPr lang="en-US" sz="2800" dirty="0"/>
          </a:p>
          <a:p>
            <a:r>
              <a:rPr lang="en-US" sz="2800" i="1" dirty="0"/>
              <a:t>C. Only the control operator</a:t>
            </a:r>
            <a:endParaRPr lang="en-US" sz="2800" dirty="0"/>
          </a:p>
          <a:p>
            <a:r>
              <a:rPr lang="en-US" sz="3600" b="1" i="1" dirty="0">
                <a:solidFill>
                  <a:srgbClr val="FFFF00"/>
                </a:solidFill>
              </a:rPr>
              <a:t>D. The control operator and the station licensee are equally responsible</a:t>
            </a:r>
            <a:endParaRPr lang="en-US" sz="3600" b="1" dirty="0">
              <a:solidFill>
                <a:srgbClr val="FFFF00"/>
              </a:solidFill>
            </a:endParaRPr>
          </a:p>
        </p:txBody>
      </p:sp>
      <p:sp>
        <p:nvSpPr>
          <p:cNvPr id="4" name="Slide Number Placeholder 3"/>
          <p:cNvSpPr>
            <a:spLocks noGrp="1"/>
          </p:cNvSpPr>
          <p:nvPr>
            <p:ph type="sldNum" sz="quarter" idx="12"/>
          </p:nvPr>
        </p:nvSpPr>
        <p:spPr/>
        <p:txBody>
          <a:bodyPr/>
          <a:lstStyle/>
          <a:p>
            <a:fld id="{87899DCF-37DD-484C-B32D-554AB02649E1}" type="slidenum">
              <a:rPr lang="en-US" smtClean="0"/>
              <a:pPr/>
              <a:t>133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1008743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2057400"/>
          </a:xfrm>
        </p:spPr>
        <p:txBody>
          <a:bodyPr>
            <a:normAutofit/>
          </a:bodyPr>
          <a:lstStyle/>
          <a:p>
            <a:r>
              <a:rPr lang="en-US" dirty="0"/>
              <a:t>T1E08 -  Which of the following is an example of automatic control?</a:t>
            </a:r>
            <a:br>
              <a:rPr lang="en-US" dirty="0"/>
            </a:br>
            <a:endParaRPr lang="en-US" dirty="0"/>
          </a:p>
        </p:txBody>
      </p:sp>
      <p:sp>
        <p:nvSpPr>
          <p:cNvPr id="3" name="Subtitle 2"/>
          <p:cNvSpPr>
            <a:spLocks noGrp="1"/>
          </p:cNvSpPr>
          <p:nvPr>
            <p:ph type="subTitle" idx="1"/>
          </p:nvPr>
        </p:nvSpPr>
        <p:spPr>
          <a:xfrm>
            <a:off x="1219200" y="1752600"/>
            <a:ext cx="7010400" cy="3657600"/>
          </a:xfrm>
        </p:spPr>
        <p:txBody>
          <a:bodyPr>
            <a:normAutofit/>
          </a:bodyPr>
          <a:lstStyle/>
          <a:p>
            <a:r>
              <a:rPr lang="en-US" sz="2800" i="1" dirty="0"/>
              <a:t>A. Repeater operation</a:t>
            </a:r>
            <a:endParaRPr lang="en-US" sz="2800" dirty="0"/>
          </a:p>
          <a:p>
            <a:r>
              <a:rPr lang="en-US" sz="2800" i="1" dirty="0"/>
              <a:t>B. Controlling the station over the Internet</a:t>
            </a:r>
            <a:endParaRPr lang="en-US" sz="2800" dirty="0"/>
          </a:p>
          <a:p>
            <a:r>
              <a:rPr lang="en-US" sz="2800" i="1" dirty="0"/>
              <a:t>C. Using a computer or other device to send CW automatically</a:t>
            </a:r>
            <a:endParaRPr lang="en-US" sz="2800" dirty="0"/>
          </a:p>
          <a:p>
            <a:r>
              <a:rPr lang="en-US" sz="2800" i="1" dirty="0"/>
              <a:t>D. Using a computer or other device to identify  automatically </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134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5841212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2057400"/>
          </a:xfrm>
        </p:spPr>
        <p:txBody>
          <a:bodyPr>
            <a:normAutofit/>
          </a:bodyPr>
          <a:lstStyle/>
          <a:p>
            <a:r>
              <a:rPr lang="en-US" dirty="0"/>
              <a:t>T1E08 -  Which of the following is an example of automatic control?</a:t>
            </a:r>
            <a:br>
              <a:rPr lang="en-US" dirty="0"/>
            </a:br>
            <a:endParaRPr lang="en-US" dirty="0"/>
          </a:p>
        </p:txBody>
      </p:sp>
      <p:sp>
        <p:nvSpPr>
          <p:cNvPr id="3" name="Subtitle 2"/>
          <p:cNvSpPr>
            <a:spLocks noGrp="1"/>
          </p:cNvSpPr>
          <p:nvPr>
            <p:ph type="subTitle" idx="1"/>
          </p:nvPr>
        </p:nvSpPr>
        <p:spPr>
          <a:xfrm>
            <a:off x="1219200" y="1752600"/>
            <a:ext cx="7010400" cy="3657600"/>
          </a:xfrm>
        </p:spPr>
        <p:txBody>
          <a:bodyPr>
            <a:normAutofit/>
          </a:bodyPr>
          <a:lstStyle/>
          <a:p>
            <a:r>
              <a:rPr lang="en-US" sz="3600" b="1" i="1" dirty="0">
                <a:solidFill>
                  <a:srgbClr val="FFFF00"/>
                </a:solidFill>
              </a:rPr>
              <a:t>A. Repeater operation</a:t>
            </a:r>
            <a:endParaRPr lang="en-US" sz="3600" b="1" dirty="0">
              <a:solidFill>
                <a:srgbClr val="FFFF00"/>
              </a:solidFill>
            </a:endParaRPr>
          </a:p>
          <a:p>
            <a:r>
              <a:rPr lang="en-US" sz="2800" i="1" dirty="0"/>
              <a:t>B. Controlling the station over the Internet</a:t>
            </a:r>
            <a:endParaRPr lang="en-US" sz="2800" dirty="0"/>
          </a:p>
          <a:p>
            <a:r>
              <a:rPr lang="en-US" sz="2800" i="1" dirty="0"/>
              <a:t>C. Using a computer or other device to send CW automatically</a:t>
            </a:r>
            <a:endParaRPr lang="en-US" sz="2800" dirty="0"/>
          </a:p>
          <a:p>
            <a:r>
              <a:rPr lang="en-US" sz="2800" i="1" dirty="0"/>
              <a:t>D. Using a computer or other device to identify  automatically </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135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6379310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438400"/>
          </a:xfrm>
        </p:spPr>
        <p:txBody>
          <a:bodyPr>
            <a:normAutofit/>
          </a:bodyPr>
          <a:lstStyle/>
          <a:p>
            <a:r>
              <a:rPr lang="en-US" dirty="0"/>
              <a:t>T1E09      Which of the following are required for remote control operation?</a:t>
            </a:r>
          </a:p>
        </p:txBody>
      </p:sp>
      <p:sp>
        <p:nvSpPr>
          <p:cNvPr id="3" name="Subtitle 2"/>
          <p:cNvSpPr>
            <a:spLocks noGrp="1"/>
          </p:cNvSpPr>
          <p:nvPr>
            <p:ph type="subTitle" idx="1"/>
          </p:nvPr>
        </p:nvSpPr>
        <p:spPr>
          <a:xfrm>
            <a:off x="1143000" y="2057400"/>
            <a:ext cx="6400800" cy="3657600"/>
          </a:xfrm>
        </p:spPr>
        <p:txBody>
          <a:bodyPr>
            <a:normAutofit/>
          </a:bodyPr>
          <a:lstStyle/>
          <a:p>
            <a:r>
              <a:rPr lang="en-US" sz="2800" dirty="0"/>
              <a:t>A. The control operator must be at the control point</a:t>
            </a:r>
          </a:p>
          <a:p>
            <a:r>
              <a:rPr lang="en-US" sz="2800" dirty="0"/>
              <a:t>B. A control operator is required at all times</a:t>
            </a:r>
          </a:p>
          <a:p>
            <a:r>
              <a:rPr lang="en-US" sz="2800" dirty="0"/>
              <a:t>C. The control operator indirectly manipulates the controls</a:t>
            </a:r>
          </a:p>
          <a:p>
            <a:r>
              <a:rPr lang="en-US" sz="2800" dirty="0">
                <a:solidFill>
                  <a:schemeClr val="bg1"/>
                </a:solidFill>
              </a:rPr>
              <a:t>D. All these choices are correct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136</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5711830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438400"/>
          </a:xfrm>
        </p:spPr>
        <p:txBody>
          <a:bodyPr>
            <a:normAutofit/>
          </a:bodyPr>
          <a:lstStyle/>
          <a:p>
            <a:r>
              <a:rPr lang="en-US" dirty="0"/>
              <a:t>T1E09      Which of the following are required for remote control operation?</a:t>
            </a:r>
          </a:p>
        </p:txBody>
      </p:sp>
      <p:sp>
        <p:nvSpPr>
          <p:cNvPr id="3" name="Subtitle 2"/>
          <p:cNvSpPr>
            <a:spLocks noGrp="1"/>
          </p:cNvSpPr>
          <p:nvPr>
            <p:ph type="subTitle" idx="1"/>
          </p:nvPr>
        </p:nvSpPr>
        <p:spPr>
          <a:xfrm>
            <a:off x="1143000" y="2057400"/>
            <a:ext cx="6400800" cy="3657600"/>
          </a:xfrm>
        </p:spPr>
        <p:txBody>
          <a:bodyPr>
            <a:normAutofit/>
          </a:bodyPr>
          <a:lstStyle/>
          <a:p>
            <a:r>
              <a:rPr lang="en-US" sz="2800" dirty="0"/>
              <a:t>A. The control operator must be at the control point</a:t>
            </a:r>
          </a:p>
          <a:p>
            <a:r>
              <a:rPr lang="en-US" sz="2800" dirty="0"/>
              <a:t>B. A control operator is required at all times</a:t>
            </a:r>
          </a:p>
          <a:p>
            <a:r>
              <a:rPr lang="en-US" sz="2800" dirty="0"/>
              <a:t>C. The control operator indirectly manipulates the controls</a:t>
            </a:r>
          </a:p>
          <a:p>
            <a:r>
              <a:rPr lang="en-US" sz="3600" b="1" dirty="0">
                <a:solidFill>
                  <a:srgbClr val="FFFF00"/>
                </a:solidFill>
              </a:rPr>
              <a:t>D. All these choices are correct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137</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8453076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905000"/>
          </a:xfrm>
        </p:spPr>
        <p:txBody>
          <a:bodyPr>
            <a:normAutofit/>
          </a:bodyPr>
          <a:lstStyle/>
          <a:p>
            <a:r>
              <a:rPr lang="en-US" dirty="0"/>
              <a:t>T1E10 -  Which of the following is an example of remote control as defined in Part 97?</a:t>
            </a:r>
          </a:p>
        </p:txBody>
      </p:sp>
      <p:sp>
        <p:nvSpPr>
          <p:cNvPr id="3" name="Subtitle 2"/>
          <p:cNvSpPr>
            <a:spLocks noGrp="1"/>
          </p:cNvSpPr>
          <p:nvPr>
            <p:ph type="subTitle" idx="1"/>
          </p:nvPr>
        </p:nvSpPr>
        <p:spPr>
          <a:xfrm>
            <a:off x="1371600" y="2209800"/>
            <a:ext cx="6400800" cy="3657600"/>
          </a:xfrm>
        </p:spPr>
        <p:txBody>
          <a:bodyPr>
            <a:normAutofit/>
          </a:bodyPr>
          <a:lstStyle/>
          <a:p>
            <a:r>
              <a:rPr lang="en-US" sz="2800" i="1" dirty="0"/>
              <a:t>A. Repeater operation</a:t>
            </a:r>
            <a:endParaRPr lang="en-US" sz="2800" dirty="0"/>
          </a:p>
          <a:p>
            <a:r>
              <a:rPr lang="en-US" sz="2800" i="1" dirty="0"/>
              <a:t>B. Operating the station over the Internet</a:t>
            </a:r>
            <a:endParaRPr lang="en-US" sz="2800" dirty="0"/>
          </a:p>
          <a:p>
            <a:r>
              <a:rPr lang="en-US" sz="2800" i="1" dirty="0"/>
              <a:t>C. Controlling a model aircraft, boat or car by amateur radio</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138</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40851940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905000"/>
          </a:xfrm>
        </p:spPr>
        <p:txBody>
          <a:bodyPr>
            <a:normAutofit/>
          </a:bodyPr>
          <a:lstStyle/>
          <a:p>
            <a:r>
              <a:rPr lang="en-US" dirty="0"/>
              <a:t>T1E10 -  Which of the following is an example of remote control as defined in Part 97?</a:t>
            </a:r>
          </a:p>
        </p:txBody>
      </p:sp>
      <p:sp>
        <p:nvSpPr>
          <p:cNvPr id="3" name="Subtitle 2"/>
          <p:cNvSpPr>
            <a:spLocks noGrp="1"/>
          </p:cNvSpPr>
          <p:nvPr>
            <p:ph type="subTitle" idx="1"/>
          </p:nvPr>
        </p:nvSpPr>
        <p:spPr>
          <a:xfrm>
            <a:off x="1143000" y="2209800"/>
            <a:ext cx="6629400" cy="3657600"/>
          </a:xfrm>
        </p:spPr>
        <p:txBody>
          <a:bodyPr>
            <a:normAutofit/>
          </a:bodyPr>
          <a:lstStyle/>
          <a:p>
            <a:r>
              <a:rPr lang="en-US" sz="2800" i="1" dirty="0"/>
              <a:t>A. Repeater operation</a:t>
            </a:r>
            <a:endParaRPr lang="en-US" sz="2800" dirty="0"/>
          </a:p>
          <a:p>
            <a:r>
              <a:rPr lang="en-US" sz="3600" b="1" i="1" dirty="0">
                <a:solidFill>
                  <a:srgbClr val="FFFF00"/>
                </a:solidFill>
              </a:rPr>
              <a:t>B. Operating the station over the Internet</a:t>
            </a:r>
            <a:endParaRPr lang="en-US" sz="3600" b="1" dirty="0">
              <a:solidFill>
                <a:srgbClr val="FFFF00"/>
              </a:solidFill>
            </a:endParaRPr>
          </a:p>
          <a:p>
            <a:r>
              <a:rPr lang="en-US" sz="2800" i="1" dirty="0"/>
              <a:t>C. Controlling a model aircraft, boat or car by amateur radio</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139</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841835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Autofit/>
          </a:bodyPr>
          <a:lstStyle/>
          <a:p>
            <a:br>
              <a:rPr lang="en-US" dirty="0"/>
            </a:br>
            <a:br>
              <a:rPr lang="en-US" dirty="0"/>
            </a:br>
            <a:r>
              <a:rPr lang="en-US" dirty="0"/>
              <a:t>T1A03   What do the FCC rules state regarding the use of a phonetic alphabet for station identification in the Amateur Radio Service? </a:t>
            </a:r>
            <a:br>
              <a:rPr lang="en-US" dirty="0"/>
            </a:br>
            <a:endParaRPr lang="en-US" dirty="0"/>
          </a:p>
        </p:txBody>
      </p:sp>
      <p:sp>
        <p:nvSpPr>
          <p:cNvPr id="3" name="Subtitle 2"/>
          <p:cNvSpPr>
            <a:spLocks noGrp="1"/>
          </p:cNvSpPr>
          <p:nvPr>
            <p:ph type="subTitle" idx="1"/>
          </p:nvPr>
        </p:nvSpPr>
        <p:spPr>
          <a:xfrm>
            <a:off x="1371600" y="1905000"/>
            <a:ext cx="6400800" cy="3657600"/>
          </a:xfrm>
        </p:spPr>
        <p:txBody>
          <a:bodyPr>
            <a:normAutofit/>
          </a:bodyPr>
          <a:lstStyle/>
          <a:p>
            <a:endParaRPr lang="en-US" sz="2800" dirty="0"/>
          </a:p>
          <a:p>
            <a:r>
              <a:rPr lang="en-US" sz="2800" dirty="0"/>
              <a:t>A. It is required when transmitting emergency messages</a:t>
            </a:r>
          </a:p>
          <a:p>
            <a:r>
              <a:rPr lang="en-US" sz="2800" b="1" dirty="0">
                <a:solidFill>
                  <a:srgbClr val="FFFF00"/>
                </a:solidFill>
              </a:rPr>
              <a:t>B. It is encouraged</a:t>
            </a:r>
            <a:endParaRPr lang="en-US" sz="2800" dirty="0"/>
          </a:p>
          <a:p>
            <a:r>
              <a:rPr lang="en-US" sz="2800" dirty="0"/>
              <a:t>C. It is required when in contact with foreign stations</a:t>
            </a:r>
          </a:p>
          <a:p>
            <a:r>
              <a:rPr lang="en-US" sz="2800" dirty="0"/>
              <a:t>D. All </a:t>
            </a:r>
            <a:r>
              <a:rPr lang="en-US" sz="2800" dirty="0" err="1"/>
              <a:t>thre</a:t>
            </a:r>
            <a:r>
              <a:rPr lang="en-US" sz="2800" dirty="0"/>
              <a:t> choices are correct</a:t>
            </a:r>
          </a:p>
          <a:p>
            <a:endParaRPr lang="en-US" sz="3600" b="1" dirty="0">
              <a:solidFill>
                <a:srgbClr val="FFFF00"/>
              </a:solidFill>
            </a:endParaRPr>
          </a:p>
        </p:txBody>
      </p:sp>
      <p:sp>
        <p:nvSpPr>
          <p:cNvPr id="4" name="Slide Number Placeholder 3"/>
          <p:cNvSpPr>
            <a:spLocks noGrp="1"/>
          </p:cNvSpPr>
          <p:nvPr>
            <p:ph type="sldNum" sz="quarter" idx="12"/>
          </p:nvPr>
        </p:nvSpPr>
        <p:spPr/>
        <p:txBody>
          <a:bodyPr/>
          <a:lstStyle/>
          <a:p>
            <a:fld id="{87899DCF-37DD-484C-B32D-554AB02649E1}" type="slidenum">
              <a:rPr lang="en-US" smtClean="0"/>
              <a:pPr/>
              <a:t>14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92408537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304362" cy="1905000"/>
          </a:xfrm>
        </p:spPr>
        <p:txBody>
          <a:bodyPr>
            <a:noAutofit/>
          </a:bodyPr>
          <a:lstStyle/>
          <a:p>
            <a:r>
              <a:rPr lang="en-US" dirty="0"/>
              <a:t>T1E11 -  Who does the FCC presume to be the control operator of an amateur station, unless documentation to the contrary is in the station records?</a:t>
            </a:r>
          </a:p>
        </p:txBody>
      </p:sp>
      <p:sp>
        <p:nvSpPr>
          <p:cNvPr id="3" name="Subtitle 2"/>
          <p:cNvSpPr>
            <a:spLocks noGrp="1"/>
          </p:cNvSpPr>
          <p:nvPr>
            <p:ph type="subTitle" idx="1"/>
          </p:nvPr>
        </p:nvSpPr>
        <p:spPr>
          <a:xfrm>
            <a:off x="1256581" y="2667001"/>
            <a:ext cx="6400800" cy="3657600"/>
          </a:xfrm>
        </p:spPr>
        <p:txBody>
          <a:bodyPr>
            <a:normAutofit/>
          </a:bodyPr>
          <a:lstStyle/>
          <a:p>
            <a:r>
              <a:rPr lang="en-US" sz="2800" i="1" dirty="0"/>
              <a:t>A. The station custodian</a:t>
            </a:r>
            <a:endParaRPr lang="en-US" sz="2800" dirty="0"/>
          </a:p>
          <a:p>
            <a:r>
              <a:rPr lang="en-US" sz="2800" i="1" dirty="0"/>
              <a:t>B. The third party participant</a:t>
            </a:r>
            <a:endParaRPr lang="en-US" sz="2800" dirty="0"/>
          </a:p>
          <a:p>
            <a:r>
              <a:rPr lang="en-US" sz="2800" i="1" dirty="0"/>
              <a:t>C. The person operating the station equipment</a:t>
            </a:r>
            <a:endParaRPr lang="en-US" sz="2800" dirty="0"/>
          </a:p>
          <a:p>
            <a:r>
              <a:rPr lang="en-US" sz="2800" i="1" dirty="0"/>
              <a:t>D. The station licensee</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140</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6039253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304362" cy="1905000"/>
          </a:xfrm>
        </p:spPr>
        <p:txBody>
          <a:bodyPr>
            <a:noAutofit/>
          </a:bodyPr>
          <a:lstStyle/>
          <a:p>
            <a:r>
              <a:rPr lang="en-US" dirty="0"/>
              <a:t>T1E11 -  Who does the FCC presume to be the control operator of an amateur station, unless documentation to the contrary is in the station records?</a:t>
            </a:r>
          </a:p>
        </p:txBody>
      </p:sp>
      <p:sp>
        <p:nvSpPr>
          <p:cNvPr id="3" name="Subtitle 2"/>
          <p:cNvSpPr>
            <a:spLocks noGrp="1"/>
          </p:cNvSpPr>
          <p:nvPr>
            <p:ph type="subTitle" idx="1"/>
          </p:nvPr>
        </p:nvSpPr>
        <p:spPr>
          <a:xfrm>
            <a:off x="1256581" y="2667001"/>
            <a:ext cx="6400800" cy="3657600"/>
          </a:xfrm>
        </p:spPr>
        <p:txBody>
          <a:bodyPr>
            <a:normAutofit/>
          </a:bodyPr>
          <a:lstStyle/>
          <a:p>
            <a:r>
              <a:rPr lang="en-US" sz="2800" i="1" dirty="0"/>
              <a:t>A. The station custodian</a:t>
            </a:r>
            <a:endParaRPr lang="en-US" sz="2800" dirty="0"/>
          </a:p>
          <a:p>
            <a:r>
              <a:rPr lang="en-US" sz="2800" i="1" dirty="0"/>
              <a:t>B. The third party participant</a:t>
            </a:r>
            <a:endParaRPr lang="en-US" sz="2800" dirty="0"/>
          </a:p>
          <a:p>
            <a:r>
              <a:rPr lang="en-US" sz="2800" i="1" dirty="0"/>
              <a:t>C. The person operating the station equipment</a:t>
            </a:r>
            <a:endParaRPr lang="en-US" sz="2800" dirty="0"/>
          </a:p>
          <a:p>
            <a:r>
              <a:rPr lang="en-US" sz="3600" b="1" i="1" dirty="0">
                <a:solidFill>
                  <a:srgbClr val="FFFF00"/>
                </a:solidFill>
              </a:rPr>
              <a:t>D. The station licensee</a:t>
            </a:r>
            <a:endParaRPr lang="en-US" sz="3600" b="1" dirty="0">
              <a:solidFill>
                <a:srgbClr val="FFFF00"/>
              </a:solidFill>
            </a:endParaRP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141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25438510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5334000"/>
          </a:xfrm>
        </p:spPr>
        <p:txBody>
          <a:bodyPr>
            <a:normAutofit/>
          </a:bodyPr>
          <a:lstStyle/>
          <a:p>
            <a:r>
              <a:rPr lang="en-US" sz="3600" dirty="0"/>
              <a:t>Section   T1F </a:t>
            </a:r>
            <a:br>
              <a:rPr lang="en-US" dirty="0"/>
            </a:br>
            <a:br>
              <a:rPr lang="en-US" dirty="0"/>
            </a:br>
            <a:r>
              <a:rPr lang="en-US" dirty="0"/>
              <a:t>Station identification; repeaters; third-party communications; club stations; FCC inspection </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142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534370957"/>
      </p:ext>
    </p:extLst>
  </p:cSld>
  <p:clrMapOvr>
    <a:masterClrMapping/>
  </p:clrMapOvr>
  <p:transition spd="slow">
    <p:pull/>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01000" cy="2286000"/>
          </a:xfrm>
        </p:spPr>
        <p:txBody>
          <a:bodyPr>
            <a:normAutofit/>
          </a:bodyPr>
          <a:lstStyle/>
          <a:p>
            <a:r>
              <a:rPr lang="en-US" dirty="0"/>
              <a:t>T1F01    When must the station  and its records be available for FCC inspection?</a:t>
            </a:r>
          </a:p>
        </p:txBody>
      </p:sp>
      <p:sp>
        <p:nvSpPr>
          <p:cNvPr id="3" name="Subtitle 2"/>
          <p:cNvSpPr>
            <a:spLocks noGrp="1"/>
          </p:cNvSpPr>
          <p:nvPr>
            <p:ph type="subTitle" idx="1"/>
          </p:nvPr>
        </p:nvSpPr>
        <p:spPr>
          <a:xfrm>
            <a:off x="990600" y="2514600"/>
            <a:ext cx="6400800" cy="3657600"/>
          </a:xfrm>
        </p:spPr>
        <p:txBody>
          <a:bodyPr>
            <a:normAutofit/>
          </a:bodyPr>
          <a:lstStyle/>
          <a:p>
            <a:r>
              <a:rPr lang="en-US" sz="2800" dirty="0"/>
              <a:t>A. At any time ten days after notification by the FCC of such an inspection</a:t>
            </a:r>
          </a:p>
          <a:p>
            <a:r>
              <a:rPr lang="en-US" sz="2800" dirty="0"/>
              <a:t>B. At any time upon request by an FCC representative</a:t>
            </a:r>
          </a:p>
          <a:p>
            <a:r>
              <a:rPr lang="en-US" sz="2800" dirty="0"/>
              <a:t>C. At any time after written notification by the FCC of such inspection</a:t>
            </a:r>
          </a:p>
          <a:p>
            <a:r>
              <a:rPr lang="en-US" sz="2800" dirty="0"/>
              <a:t>D. Only when presented with a valid warrant by an FCC official or government agent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143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6458591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01000" cy="2286000"/>
          </a:xfrm>
        </p:spPr>
        <p:txBody>
          <a:bodyPr>
            <a:normAutofit/>
          </a:bodyPr>
          <a:lstStyle/>
          <a:p>
            <a:r>
              <a:rPr lang="en-US" dirty="0"/>
              <a:t>T1F01    When must the station  and its records be available for FCC inspection?</a:t>
            </a:r>
          </a:p>
        </p:txBody>
      </p:sp>
      <p:sp>
        <p:nvSpPr>
          <p:cNvPr id="3" name="Subtitle 2"/>
          <p:cNvSpPr>
            <a:spLocks noGrp="1"/>
          </p:cNvSpPr>
          <p:nvPr>
            <p:ph type="subTitle" idx="1"/>
          </p:nvPr>
        </p:nvSpPr>
        <p:spPr>
          <a:xfrm>
            <a:off x="990600" y="2514600"/>
            <a:ext cx="6400800" cy="3657600"/>
          </a:xfrm>
        </p:spPr>
        <p:txBody>
          <a:bodyPr>
            <a:normAutofit fontScale="92500" lnSpcReduction="10000"/>
          </a:bodyPr>
          <a:lstStyle/>
          <a:p>
            <a:r>
              <a:rPr lang="en-US" sz="2800" dirty="0"/>
              <a:t>A. At any time ten days after notification by the FCC of such an inspection</a:t>
            </a:r>
          </a:p>
          <a:p>
            <a:r>
              <a:rPr lang="en-US" sz="3600" b="1" dirty="0">
                <a:solidFill>
                  <a:srgbClr val="FFFF00"/>
                </a:solidFill>
              </a:rPr>
              <a:t>B. At any time upon request by an FCC representative</a:t>
            </a:r>
          </a:p>
          <a:p>
            <a:r>
              <a:rPr lang="en-US" sz="2800" dirty="0"/>
              <a:t>C. At any time after written notification by the FCC of such inspection</a:t>
            </a:r>
          </a:p>
          <a:p>
            <a:r>
              <a:rPr lang="en-US" sz="2800" dirty="0"/>
              <a:t>D. Only when presented with a valid warrant by an FCC official or government agent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144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40579999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153400" cy="2514600"/>
          </a:xfrm>
        </p:spPr>
        <p:txBody>
          <a:bodyPr>
            <a:noAutofit/>
          </a:bodyPr>
          <a:lstStyle/>
          <a:p>
            <a:r>
              <a:rPr lang="en-US" dirty="0"/>
              <a:t>T1F02      How often must you identify with your FCC assigned call sign when using tactical call signs such as “Race Headquarters”?</a:t>
            </a:r>
          </a:p>
        </p:txBody>
      </p:sp>
      <p:sp>
        <p:nvSpPr>
          <p:cNvPr id="3" name="Subtitle 2"/>
          <p:cNvSpPr>
            <a:spLocks noGrp="1"/>
          </p:cNvSpPr>
          <p:nvPr>
            <p:ph type="subTitle" idx="1"/>
          </p:nvPr>
        </p:nvSpPr>
        <p:spPr>
          <a:xfrm>
            <a:off x="1143000" y="3048000"/>
            <a:ext cx="6400800" cy="3124200"/>
          </a:xfrm>
        </p:spPr>
        <p:txBody>
          <a:bodyPr>
            <a:normAutofit/>
          </a:bodyPr>
          <a:lstStyle/>
          <a:p>
            <a:r>
              <a:rPr lang="en-US" sz="2800" dirty="0"/>
              <a:t>A. Never, the tactical call is sufficient</a:t>
            </a:r>
          </a:p>
          <a:p>
            <a:r>
              <a:rPr lang="en-US" sz="2800" dirty="0"/>
              <a:t>B. Once during every hour</a:t>
            </a:r>
          </a:p>
          <a:p>
            <a:r>
              <a:rPr lang="en-US" sz="2800" dirty="0"/>
              <a:t>C. At the end of each communication and every ten minutes during a communication</a:t>
            </a:r>
          </a:p>
          <a:p>
            <a:r>
              <a:rPr lang="en-US" sz="2800" dirty="0"/>
              <a:t>D. At the end of every transmission</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145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7864733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153400" cy="2514600"/>
          </a:xfrm>
        </p:spPr>
        <p:txBody>
          <a:bodyPr>
            <a:noAutofit/>
          </a:bodyPr>
          <a:lstStyle/>
          <a:p>
            <a:r>
              <a:rPr lang="en-US" dirty="0"/>
              <a:t>T1F02      How often must you identify with your FCC assigned call sign when using tactical call signs such as “Race Headquarters”?</a:t>
            </a:r>
          </a:p>
        </p:txBody>
      </p:sp>
      <p:sp>
        <p:nvSpPr>
          <p:cNvPr id="3" name="Subtitle 2"/>
          <p:cNvSpPr>
            <a:spLocks noGrp="1"/>
          </p:cNvSpPr>
          <p:nvPr>
            <p:ph type="subTitle" idx="1"/>
          </p:nvPr>
        </p:nvSpPr>
        <p:spPr>
          <a:xfrm>
            <a:off x="1143000" y="3048000"/>
            <a:ext cx="6858000" cy="3124200"/>
          </a:xfrm>
        </p:spPr>
        <p:txBody>
          <a:bodyPr>
            <a:normAutofit/>
          </a:bodyPr>
          <a:lstStyle/>
          <a:p>
            <a:r>
              <a:rPr lang="en-US" sz="2800" dirty="0"/>
              <a:t>A. Never, the tactical call is sufficient</a:t>
            </a:r>
          </a:p>
          <a:p>
            <a:r>
              <a:rPr lang="en-US" sz="2800" dirty="0"/>
              <a:t>B. Once during every hour</a:t>
            </a:r>
          </a:p>
          <a:p>
            <a:r>
              <a:rPr lang="en-US" sz="3600" b="1" dirty="0">
                <a:solidFill>
                  <a:srgbClr val="FFFF00"/>
                </a:solidFill>
              </a:rPr>
              <a:t>C. At the end of each communication and every ten minutes during a communication</a:t>
            </a:r>
          </a:p>
          <a:p>
            <a:r>
              <a:rPr lang="en-US" sz="2800" dirty="0"/>
              <a:t>D. At the end of every transmission</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146</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97436570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2286000"/>
          </a:xfrm>
        </p:spPr>
        <p:txBody>
          <a:bodyPr>
            <a:normAutofit/>
          </a:bodyPr>
          <a:lstStyle/>
          <a:p>
            <a:r>
              <a:rPr lang="en-US" dirty="0"/>
              <a:t>T1F03 -  When are you required to transmit its assigned call sign?</a:t>
            </a:r>
            <a:br>
              <a:rPr lang="en-US" dirty="0"/>
            </a:br>
            <a:endParaRPr lang="en-US" dirty="0"/>
          </a:p>
        </p:txBody>
      </p:sp>
      <p:sp>
        <p:nvSpPr>
          <p:cNvPr id="3" name="Subtitle 2"/>
          <p:cNvSpPr>
            <a:spLocks noGrp="1"/>
          </p:cNvSpPr>
          <p:nvPr>
            <p:ph type="subTitle" idx="1"/>
          </p:nvPr>
        </p:nvSpPr>
        <p:spPr>
          <a:xfrm>
            <a:off x="1066800" y="2209800"/>
            <a:ext cx="7315200" cy="3962400"/>
          </a:xfrm>
        </p:spPr>
        <p:txBody>
          <a:bodyPr>
            <a:normAutofit/>
          </a:bodyPr>
          <a:lstStyle/>
          <a:p>
            <a:r>
              <a:rPr lang="en-US" sz="2800" i="1" dirty="0"/>
              <a:t>A. At the beginning of each contact, and every 10 minutes thereafter</a:t>
            </a:r>
            <a:endParaRPr lang="en-US" sz="2800" dirty="0"/>
          </a:p>
          <a:p>
            <a:r>
              <a:rPr lang="en-US" sz="2800" i="1" dirty="0"/>
              <a:t>B. At least once during each transmission </a:t>
            </a:r>
            <a:endParaRPr lang="en-US" sz="2800" dirty="0"/>
          </a:p>
          <a:p>
            <a:r>
              <a:rPr lang="en-US" sz="2800" i="1" dirty="0"/>
              <a:t>C. At least every 15 minutes during and at the end of a communication</a:t>
            </a:r>
            <a:endParaRPr lang="en-US" sz="2800" dirty="0"/>
          </a:p>
          <a:p>
            <a:r>
              <a:rPr lang="en-US" sz="2800" i="1" dirty="0"/>
              <a:t>D. At least every 10 minutes during and at the end of a communication</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147</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73858802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2286000"/>
          </a:xfrm>
        </p:spPr>
        <p:txBody>
          <a:bodyPr>
            <a:normAutofit/>
          </a:bodyPr>
          <a:lstStyle/>
          <a:p>
            <a:r>
              <a:rPr lang="en-US" dirty="0"/>
              <a:t>T1F03 -  When are you required to transmit its assigned call sign?</a:t>
            </a:r>
            <a:br>
              <a:rPr lang="en-US" dirty="0"/>
            </a:br>
            <a:endParaRPr lang="en-US" dirty="0"/>
          </a:p>
        </p:txBody>
      </p:sp>
      <p:sp>
        <p:nvSpPr>
          <p:cNvPr id="3" name="Subtitle 2"/>
          <p:cNvSpPr>
            <a:spLocks noGrp="1"/>
          </p:cNvSpPr>
          <p:nvPr>
            <p:ph type="subTitle" idx="1"/>
          </p:nvPr>
        </p:nvSpPr>
        <p:spPr>
          <a:xfrm>
            <a:off x="1066800" y="2209800"/>
            <a:ext cx="7315200" cy="3962400"/>
          </a:xfrm>
        </p:spPr>
        <p:txBody>
          <a:bodyPr>
            <a:normAutofit/>
          </a:bodyPr>
          <a:lstStyle/>
          <a:p>
            <a:r>
              <a:rPr lang="en-US" sz="2800" i="1" dirty="0"/>
              <a:t>A. At the beginning of each contact, and every 10 minutes thereafter</a:t>
            </a:r>
            <a:endParaRPr lang="en-US" sz="2800" dirty="0"/>
          </a:p>
          <a:p>
            <a:r>
              <a:rPr lang="en-US" sz="2800" i="1" dirty="0"/>
              <a:t>B. At least once during each transmission </a:t>
            </a:r>
            <a:endParaRPr lang="en-US" sz="2800" dirty="0"/>
          </a:p>
          <a:p>
            <a:r>
              <a:rPr lang="en-US" sz="2800" i="1" dirty="0"/>
              <a:t>C. At least every 15 minutes during and at the end of a communication</a:t>
            </a:r>
            <a:endParaRPr lang="en-US" sz="2800" dirty="0"/>
          </a:p>
          <a:p>
            <a:r>
              <a:rPr lang="en-US" sz="3600" b="1" i="1" dirty="0">
                <a:solidFill>
                  <a:srgbClr val="FFFF00"/>
                </a:solidFill>
              </a:rPr>
              <a:t>D. At least every 10 minutes during and at the end of a communication</a:t>
            </a:r>
            <a:endParaRPr lang="en-US" sz="3600" b="1" dirty="0">
              <a:solidFill>
                <a:srgbClr val="FFFF00"/>
              </a:solidFill>
            </a:endParaRP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148</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74867591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48" y="0"/>
            <a:ext cx="9144000" cy="2362200"/>
          </a:xfrm>
        </p:spPr>
        <p:txBody>
          <a:bodyPr>
            <a:normAutofit/>
          </a:bodyPr>
          <a:lstStyle/>
          <a:p>
            <a:r>
              <a:rPr lang="en-US" dirty="0"/>
              <a:t>T1F04 -  What language may you use for identification when operating in a phone sub-band?</a:t>
            </a:r>
          </a:p>
        </p:txBody>
      </p:sp>
      <p:sp>
        <p:nvSpPr>
          <p:cNvPr id="3" name="Subtitle 2"/>
          <p:cNvSpPr>
            <a:spLocks noGrp="1"/>
          </p:cNvSpPr>
          <p:nvPr>
            <p:ph type="subTitle" idx="1"/>
          </p:nvPr>
        </p:nvSpPr>
        <p:spPr>
          <a:xfrm>
            <a:off x="990600" y="2590800"/>
            <a:ext cx="7391400" cy="3124200"/>
          </a:xfrm>
        </p:spPr>
        <p:txBody>
          <a:bodyPr>
            <a:normAutofit/>
          </a:bodyPr>
          <a:lstStyle/>
          <a:p>
            <a:r>
              <a:rPr lang="en-US" sz="2800" i="1" dirty="0"/>
              <a:t>A. Any language recognized by the United Nations</a:t>
            </a:r>
            <a:endParaRPr lang="en-US" sz="2800" dirty="0"/>
          </a:p>
          <a:p>
            <a:r>
              <a:rPr lang="en-US" sz="2800" i="1" dirty="0"/>
              <a:t>B. Any language recognized by the ITU</a:t>
            </a:r>
            <a:endParaRPr lang="en-US" sz="2800" dirty="0"/>
          </a:p>
          <a:p>
            <a:r>
              <a:rPr lang="en-US" sz="2800" i="1" dirty="0"/>
              <a:t>C. The English language</a:t>
            </a:r>
            <a:endParaRPr lang="en-US" sz="2800" dirty="0"/>
          </a:p>
          <a:p>
            <a:r>
              <a:rPr lang="en-US" sz="2800" i="1" dirty="0"/>
              <a:t>D. English, French, or Spanish</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149</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72490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Autofit/>
          </a:bodyPr>
          <a:lstStyle/>
          <a:p>
            <a:r>
              <a:rPr lang="en-US" dirty="0"/>
              <a:t>T1A04   How many operator/primary station license grants may be held by any one person?</a:t>
            </a:r>
          </a:p>
        </p:txBody>
      </p:sp>
      <p:sp>
        <p:nvSpPr>
          <p:cNvPr id="3" name="Subtitle 2"/>
          <p:cNvSpPr>
            <a:spLocks noGrp="1"/>
          </p:cNvSpPr>
          <p:nvPr>
            <p:ph type="subTitle" idx="1"/>
          </p:nvPr>
        </p:nvSpPr>
        <p:spPr>
          <a:xfrm>
            <a:off x="1371600" y="1676400"/>
            <a:ext cx="6400800" cy="3657600"/>
          </a:xfrm>
        </p:spPr>
        <p:txBody>
          <a:bodyPr>
            <a:normAutofit/>
          </a:bodyPr>
          <a:lstStyle/>
          <a:p>
            <a:r>
              <a:rPr lang="en-US" sz="2800" dirty="0"/>
              <a:t>A. One</a:t>
            </a:r>
          </a:p>
          <a:p>
            <a:r>
              <a:rPr lang="en-US" sz="2800" dirty="0"/>
              <a:t>B. No more than two</a:t>
            </a:r>
          </a:p>
          <a:p>
            <a:r>
              <a:rPr lang="en-US" sz="2800" dirty="0"/>
              <a:t>C. One for each band on which the person plans to operate</a:t>
            </a:r>
          </a:p>
          <a:p>
            <a:r>
              <a:rPr lang="en-US" sz="2800" dirty="0"/>
              <a:t>D. One for each permanent station location from which the person plans to operate</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5650709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48" y="0"/>
            <a:ext cx="9144000" cy="2362200"/>
          </a:xfrm>
        </p:spPr>
        <p:txBody>
          <a:bodyPr>
            <a:normAutofit/>
          </a:bodyPr>
          <a:lstStyle/>
          <a:p>
            <a:r>
              <a:rPr lang="en-US" dirty="0"/>
              <a:t>T1F04 -  What language may you use for identification when operating in a phone sub-band?</a:t>
            </a:r>
          </a:p>
        </p:txBody>
      </p:sp>
      <p:sp>
        <p:nvSpPr>
          <p:cNvPr id="3" name="Subtitle 2"/>
          <p:cNvSpPr>
            <a:spLocks noGrp="1"/>
          </p:cNvSpPr>
          <p:nvPr>
            <p:ph type="subTitle" idx="1"/>
          </p:nvPr>
        </p:nvSpPr>
        <p:spPr>
          <a:xfrm>
            <a:off x="990600" y="2590800"/>
            <a:ext cx="7391400" cy="3124200"/>
          </a:xfrm>
        </p:spPr>
        <p:txBody>
          <a:bodyPr>
            <a:normAutofit/>
          </a:bodyPr>
          <a:lstStyle/>
          <a:p>
            <a:r>
              <a:rPr lang="en-US" sz="2800" i="1" dirty="0"/>
              <a:t>A. Any language recognized by the United Nations</a:t>
            </a:r>
            <a:endParaRPr lang="en-US" sz="2800" dirty="0"/>
          </a:p>
          <a:p>
            <a:r>
              <a:rPr lang="en-US" sz="2800" i="1" dirty="0"/>
              <a:t>B. Any language recognized by the ITU</a:t>
            </a:r>
            <a:endParaRPr lang="en-US" sz="2800" dirty="0"/>
          </a:p>
          <a:p>
            <a:r>
              <a:rPr lang="en-US" sz="3600" b="1" i="1" dirty="0">
                <a:solidFill>
                  <a:srgbClr val="FFFF00"/>
                </a:solidFill>
              </a:rPr>
              <a:t>C. The English language</a:t>
            </a:r>
            <a:endParaRPr lang="en-US" sz="3600" b="1" dirty="0">
              <a:solidFill>
                <a:srgbClr val="FFFF00"/>
              </a:solidFill>
            </a:endParaRPr>
          </a:p>
          <a:p>
            <a:r>
              <a:rPr lang="en-US" sz="2800" i="1" dirty="0"/>
              <a:t>D. English, French, or Spanish</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150</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2902945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rmAutofit/>
          </a:bodyPr>
          <a:lstStyle/>
          <a:p>
            <a:r>
              <a:rPr lang="en-US" dirty="0"/>
              <a:t>T1F05 -  What method of call sign identification is required for a station transmitting phone signals?</a:t>
            </a:r>
            <a:br>
              <a:rPr lang="en-US" dirty="0"/>
            </a:br>
            <a:endParaRPr lang="en-US" dirty="0"/>
          </a:p>
        </p:txBody>
      </p:sp>
      <p:sp>
        <p:nvSpPr>
          <p:cNvPr id="3" name="Subtitle 2"/>
          <p:cNvSpPr>
            <a:spLocks noGrp="1"/>
          </p:cNvSpPr>
          <p:nvPr>
            <p:ph type="subTitle" idx="1"/>
          </p:nvPr>
        </p:nvSpPr>
        <p:spPr>
          <a:xfrm>
            <a:off x="914400" y="2286000"/>
            <a:ext cx="7467600" cy="3657600"/>
          </a:xfrm>
        </p:spPr>
        <p:txBody>
          <a:bodyPr>
            <a:normAutofit/>
          </a:bodyPr>
          <a:lstStyle/>
          <a:p>
            <a:r>
              <a:rPr lang="en-US" sz="2800" i="1" dirty="0"/>
              <a:t>A. Send the call sign followed by the indicator RPT</a:t>
            </a:r>
            <a:endParaRPr lang="en-US" sz="2800" dirty="0"/>
          </a:p>
          <a:p>
            <a:r>
              <a:rPr lang="en-US" sz="2800" i="1" dirty="0"/>
              <a:t>B. Send the call sign using CW or phone emission</a:t>
            </a:r>
            <a:endParaRPr lang="en-US" sz="2800" dirty="0"/>
          </a:p>
          <a:p>
            <a:r>
              <a:rPr lang="en-US" sz="2800" i="1" dirty="0"/>
              <a:t>C. Send the call sign followed by the indicator R</a:t>
            </a:r>
            <a:endParaRPr lang="en-US" sz="2800" dirty="0"/>
          </a:p>
          <a:p>
            <a:r>
              <a:rPr lang="en-US" sz="2800" i="1" dirty="0"/>
              <a:t>D. Send the call sign using only phone emission</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151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02723841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rmAutofit/>
          </a:bodyPr>
          <a:lstStyle/>
          <a:p>
            <a:r>
              <a:rPr lang="en-US" dirty="0"/>
              <a:t>T1F05 -  What method of call sign identification is required for a station transmitting phone signals?</a:t>
            </a:r>
            <a:br>
              <a:rPr lang="en-US" dirty="0"/>
            </a:br>
            <a:endParaRPr lang="en-US" dirty="0"/>
          </a:p>
        </p:txBody>
      </p:sp>
      <p:sp>
        <p:nvSpPr>
          <p:cNvPr id="3" name="Subtitle 2"/>
          <p:cNvSpPr>
            <a:spLocks noGrp="1"/>
          </p:cNvSpPr>
          <p:nvPr>
            <p:ph type="subTitle" idx="1"/>
          </p:nvPr>
        </p:nvSpPr>
        <p:spPr>
          <a:xfrm>
            <a:off x="914400" y="2286000"/>
            <a:ext cx="7848600" cy="3657600"/>
          </a:xfrm>
        </p:spPr>
        <p:txBody>
          <a:bodyPr>
            <a:normAutofit/>
          </a:bodyPr>
          <a:lstStyle/>
          <a:p>
            <a:r>
              <a:rPr lang="en-US" sz="2800" i="1" dirty="0"/>
              <a:t>A. Send the call sign followed by the indicator RPT</a:t>
            </a:r>
            <a:endParaRPr lang="en-US" sz="2800" dirty="0"/>
          </a:p>
          <a:p>
            <a:r>
              <a:rPr lang="en-US" sz="3600" b="1" i="1" dirty="0">
                <a:solidFill>
                  <a:srgbClr val="FFFF00"/>
                </a:solidFill>
              </a:rPr>
              <a:t>B. Send the call sign using CW or phone emission</a:t>
            </a:r>
            <a:endParaRPr lang="en-US" sz="3600" b="1" dirty="0">
              <a:solidFill>
                <a:srgbClr val="FFFF00"/>
              </a:solidFill>
            </a:endParaRPr>
          </a:p>
          <a:p>
            <a:r>
              <a:rPr lang="en-US" sz="2800" i="1" dirty="0"/>
              <a:t>C. Send the call sign followed by the indicator R</a:t>
            </a:r>
            <a:endParaRPr lang="en-US" sz="2800" dirty="0"/>
          </a:p>
          <a:p>
            <a:r>
              <a:rPr lang="en-US" sz="2800" i="1" dirty="0"/>
              <a:t>D. Send the call sign using only phone emission</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152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49622331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305800" cy="2514600"/>
          </a:xfrm>
        </p:spPr>
        <p:txBody>
          <a:bodyPr>
            <a:normAutofit/>
          </a:bodyPr>
          <a:lstStyle/>
          <a:p>
            <a:r>
              <a:rPr lang="en-US" dirty="0"/>
              <a:t>T1F06 -  Which of the following self-assigned indicator are acceptable when using a phone transmission?</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KL7CC stroke W3</a:t>
            </a:r>
            <a:endParaRPr lang="en-US" sz="2800" dirty="0"/>
          </a:p>
          <a:p>
            <a:r>
              <a:rPr lang="en-US" sz="2800" i="1" dirty="0"/>
              <a:t>B. KL7CC slant W3</a:t>
            </a:r>
            <a:endParaRPr lang="en-US" sz="2800" dirty="0"/>
          </a:p>
          <a:p>
            <a:r>
              <a:rPr lang="en-US" sz="2800" i="1" dirty="0"/>
              <a:t>C. KL7CC slash W3</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153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6544562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305800" cy="2514600"/>
          </a:xfrm>
        </p:spPr>
        <p:txBody>
          <a:bodyPr>
            <a:normAutofit/>
          </a:bodyPr>
          <a:lstStyle/>
          <a:p>
            <a:r>
              <a:rPr lang="en-US" dirty="0"/>
              <a:t>T1F06 -  Which of the following self-assigned indicator are acceptable when using a phone transmission?</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KL7CC stroke W3</a:t>
            </a:r>
            <a:endParaRPr lang="en-US" sz="2800" dirty="0"/>
          </a:p>
          <a:p>
            <a:r>
              <a:rPr lang="en-US" sz="2800" i="1" dirty="0"/>
              <a:t>B. KL7CC slant W3</a:t>
            </a:r>
            <a:endParaRPr lang="en-US" sz="2800" dirty="0"/>
          </a:p>
          <a:p>
            <a:r>
              <a:rPr lang="en-US" sz="2800" i="1" dirty="0"/>
              <a:t>C. KL7CC slash W3</a:t>
            </a:r>
            <a:endParaRPr lang="en-US" sz="2800" dirty="0"/>
          </a:p>
          <a:p>
            <a:r>
              <a:rPr lang="en-US" sz="3600" b="1" i="1" dirty="0">
                <a:solidFill>
                  <a:srgbClr val="FFFF00"/>
                </a:solidFill>
              </a:rPr>
              <a:t>D. All of these choices are correct</a:t>
            </a:r>
            <a:endParaRPr lang="en-US" sz="3600" b="1" dirty="0">
              <a:solidFill>
                <a:srgbClr val="FFFF00"/>
              </a:solidFill>
            </a:endParaRP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154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12041100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3048000"/>
          </a:xfrm>
        </p:spPr>
        <p:txBody>
          <a:bodyPr>
            <a:normAutofit/>
          </a:bodyPr>
          <a:lstStyle/>
          <a:p>
            <a:r>
              <a:rPr lang="en-US" dirty="0"/>
              <a:t>T1F07 -  Which of the following restrictions apply when a non-licensed person is allowed to speak to a foreign station using a station under the control of a licensed amateur operator?</a:t>
            </a:r>
            <a:br>
              <a:rPr lang="en-US" dirty="0"/>
            </a:br>
            <a:endParaRPr lang="en-US" dirty="0"/>
          </a:p>
        </p:txBody>
      </p:sp>
      <p:sp>
        <p:nvSpPr>
          <p:cNvPr id="3" name="Subtitle 2"/>
          <p:cNvSpPr>
            <a:spLocks noGrp="1"/>
          </p:cNvSpPr>
          <p:nvPr>
            <p:ph type="subTitle" idx="1"/>
          </p:nvPr>
        </p:nvSpPr>
        <p:spPr>
          <a:xfrm>
            <a:off x="1371600" y="2895600"/>
            <a:ext cx="7010400" cy="3276600"/>
          </a:xfrm>
        </p:spPr>
        <p:txBody>
          <a:bodyPr>
            <a:noAutofit/>
          </a:bodyPr>
          <a:lstStyle/>
          <a:p>
            <a:r>
              <a:rPr lang="en-US" sz="2800" i="1" dirty="0"/>
              <a:t>A. The person must be a U.S. citizen</a:t>
            </a:r>
            <a:endParaRPr lang="en-US" sz="2800" dirty="0"/>
          </a:p>
          <a:p>
            <a:r>
              <a:rPr lang="en-US" sz="2800" i="1" dirty="0"/>
              <a:t>B. The foreign station must be one with which the U.S. has a third party agreement</a:t>
            </a:r>
            <a:endParaRPr lang="en-US" sz="2800" dirty="0"/>
          </a:p>
          <a:p>
            <a:r>
              <a:rPr lang="en-US" sz="2800" i="1" dirty="0"/>
              <a:t>C. The licensed control operator must do the station identification</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155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47584457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3048000"/>
          </a:xfrm>
        </p:spPr>
        <p:txBody>
          <a:bodyPr>
            <a:normAutofit/>
          </a:bodyPr>
          <a:lstStyle/>
          <a:p>
            <a:r>
              <a:rPr lang="en-US" dirty="0"/>
              <a:t>T1F07 -  Which of the following restrictions apply when a non-licensed person is allowed to speak to a foreign station using a station under the control of a licensed amateur operator?</a:t>
            </a:r>
            <a:br>
              <a:rPr lang="en-US" dirty="0"/>
            </a:br>
            <a:endParaRPr lang="en-US" dirty="0"/>
          </a:p>
        </p:txBody>
      </p:sp>
      <p:sp>
        <p:nvSpPr>
          <p:cNvPr id="3" name="Subtitle 2"/>
          <p:cNvSpPr>
            <a:spLocks noGrp="1"/>
          </p:cNvSpPr>
          <p:nvPr>
            <p:ph type="subTitle" idx="1"/>
          </p:nvPr>
        </p:nvSpPr>
        <p:spPr>
          <a:xfrm>
            <a:off x="1371600" y="2895600"/>
            <a:ext cx="7010400" cy="3276600"/>
          </a:xfrm>
        </p:spPr>
        <p:txBody>
          <a:bodyPr>
            <a:noAutofit/>
          </a:bodyPr>
          <a:lstStyle/>
          <a:p>
            <a:r>
              <a:rPr lang="en-US" sz="2800" i="1" dirty="0"/>
              <a:t>A. The person must be a U.S. citizen</a:t>
            </a:r>
            <a:endParaRPr lang="en-US" sz="2800" dirty="0"/>
          </a:p>
          <a:p>
            <a:r>
              <a:rPr lang="en-US" sz="3600" b="1" i="1" dirty="0">
                <a:solidFill>
                  <a:srgbClr val="FFFF00"/>
                </a:solidFill>
              </a:rPr>
              <a:t>B. The foreign station must be one with which the U.S. has a third party agreement</a:t>
            </a:r>
            <a:endParaRPr lang="en-US" sz="3600" b="1" dirty="0">
              <a:solidFill>
                <a:srgbClr val="FFFF00"/>
              </a:solidFill>
            </a:endParaRPr>
          </a:p>
          <a:p>
            <a:r>
              <a:rPr lang="en-US" sz="2800" i="1" dirty="0"/>
              <a:t>C. The licensed control operator must do the station identification</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156</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20765603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524000"/>
          </a:xfrm>
        </p:spPr>
        <p:txBody>
          <a:bodyPr>
            <a:normAutofit fontScale="90000"/>
          </a:bodyPr>
          <a:lstStyle/>
          <a:p>
            <a:r>
              <a:rPr lang="en-US" b="1" dirty="0">
                <a:latin typeface="Tahoma" panose="020B0604030504040204" pitchFamily="34" charset="0"/>
                <a:ea typeface="Tahoma" panose="020B0604030504040204" pitchFamily="34" charset="0"/>
                <a:cs typeface="Tahoma" panose="020B0604030504040204" pitchFamily="34" charset="0"/>
              </a:rPr>
              <a:t>US Amateurs May Handle Third-Party Traffic With:</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87899DCF-37DD-484C-B32D-554AB02649E1}" type="slidenum">
              <a:rPr lang="en-US" smtClean="0"/>
              <a:pPr/>
              <a:t>157</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219333591"/>
              </p:ext>
            </p:extLst>
          </p:nvPr>
        </p:nvGraphicFramePr>
        <p:xfrm>
          <a:off x="914400" y="1143000"/>
          <a:ext cx="2667000" cy="4834788"/>
        </p:xfrm>
        <a:graphic>
          <a:graphicData uri="http://schemas.openxmlformats.org/drawingml/2006/table">
            <a:tbl>
              <a:tblPr/>
              <a:tblGrid>
                <a:gridCol w="13335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tblGrid>
              <a:tr h="174075">
                <a:tc>
                  <a:txBody>
                    <a:bodyPr/>
                    <a:lstStyle/>
                    <a:p>
                      <a:r>
                        <a:rPr lang="en-US" sz="900" dirty="0">
                          <a:solidFill>
                            <a:schemeClr val="bg1"/>
                          </a:solidFill>
                        </a:rPr>
                        <a:t>V2</a:t>
                      </a:r>
                    </a:p>
                  </a:txBody>
                  <a:tcPr marL="43519" marR="43519" marT="21759" marB="21759" anchor="ctr">
                    <a:lnL>
                      <a:noFill/>
                    </a:lnL>
                    <a:lnR>
                      <a:noFill/>
                    </a:lnR>
                    <a:lnT>
                      <a:noFill/>
                    </a:lnT>
                    <a:lnB>
                      <a:noFill/>
                    </a:lnB>
                  </a:tcPr>
                </a:tc>
                <a:tc>
                  <a:txBody>
                    <a:bodyPr/>
                    <a:lstStyle/>
                    <a:p>
                      <a:r>
                        <a:rPr lang="en-US" sz="900">
                          <a:solidFill>
                            <a:schemeClr val="bg1"/>
                          </a:solidFill>
                        </a:rPr>
                        <a:t>Antigua/Barbuda</a:t>
                      </a:r>
                    </a:p>
                  </a:txBody>
                  <a:tcPr marL="43519" marR="43519" marT="21759" marB="21759" anchor="ctr">
                    <a:lnL>
                      <a:noFill/>
                    </a:lnL>
                    <a:lnR>
                      <a:noFill/>
                    </a:lnR>
                    <a:lnT>
                      <a:noFill/>
                    </a:lnT>
                    <a:lnB>
                      <a:noFill/>
                    </a:lnB>
                  </a:tcPr>
                </a:tc>
                <a:extLst>
                  <a:ext uri="{0D108BD9-81ED-4DB2-BD59-A6C34878D82A}">
                    <a16:rowId xmlns:a16="http://schemas.microsoft.com/office/drawing/2014/main" val="10000"/>
                  </a:ext>
                </a:extLst>
              </a:tr>
              <a:tr h="174075">
                <a:tc>
                  <a:txBody>
                    <a:bodyPr/>
                    <a:lstStyle/>
                    <a:p>
                      <a:r>
                        <a:rPr lang="en-US" sz="900" dirty="0">
                          <a:solidFill>
                            <a:schemeClr val="bg1"/>
                          </a:solidFill>
                        </a:rPr>
                        <a:t>LO-LW</a:t>
                      </a:r>
                    </a:p>
                  </a:txBody>
                  <a:tcPr marL="43519" marR="43519" marT="21759" marB="21759" anchor="ctr">
                    <a:lnL>
                      <a:noFill/>
                    </a:lnL>
                    <a:lnR>
                      <a:noFill/>
                    </a:lnR>
                    <a:lnT>
                      <a:noFill/>
                    </a:lnT>
                    <a:lnB>
                      <a:noFill/>
                    </a:lnB>
                  </a:tcPr>
                </a:tc>
                <a:tc>
                  <a:txBody>
                    <a:bodyPr/>
                    <a:lstStyle/>
                    <a:p>
                      <a:r>
                        <a:rPr lang="en-US" sz="900">
                          <a:solidFill>
                            <a:schemeClr val="bg1"/>
                          </a:solidFill>
                        </a:rPr>
                        <a:t>Argentina</a:t>
                      </a:r>
                    </a:p>
                  </a:txBody>
                  <a:tcPr marL="43519" marR="43519" marT="21759" marB="21759" anchor="ctr">
                    <a:lnL>
                      <a:noFill/>
                    </a:lnL>
                    <a:lnR>
                      <a:noFill/>
                    </a:lnR>
                    <a:lnT>
                      <a:noFill/>
                    </a:lnT>
                    <a:lnB>
                      <a:noFill/>
                    </a:lnB>
                  </a:tcPr>
                </a:tc>
                <a:extLst>
                  <a:ext uri="{0D108BD9-81ED-4DB2-BD59-A6C34878D82A}">
                    <a16:rowId xmlns:a16="http://schemas.microsoft.com/office/drawing/2014/main" val="10001"/>
                  </a:ext>
                </a:extLst>
              </a:tr>
              <a:tr h="174075">
                <a:tc>
                  <a:txBody>
                    <a:bodyPr/>
                    <a:lstStyle/>
                    <a:p>
                      <a:r>
                        <a:rPr lang="en-US" sz="900" dirty="0">
                          <a:solidFill>
                            <a:schemeClr val="bg1"/>
                          </a:solidFill>
                        </a:rPr>
                        <a:t>VK</a:t>
                      </a:r>
                    </a:p>
                  </a:txBody>
                  <a:tcPr marL="43519" marR="43519" marT="21759" marB="21759" anchor="ctr">
                    <a:lnL>
                      <a:noFill/>
                    </a:lnL>
                    <a:lnR>
                      <a:noFill/>
                    </a:lnR>
                    <a:lnT>
                      <a:noFill/>
                    </a:lnT>
                    <a:lnB>
                      <a:noFill/>
                    </a:lnB>
                  </a:tcPr>
                </a:tc>
                <a:tc>
                  <a:txBody>
                    <a:bodyPr/>
                    <a:lstStyle/>
                    <a:p>
                      <a:r>
                        <a:rPr lang="en-US" sz="900">
                          <a:solidFill>
                            <a:schemeClr val="bg1"/>
                          </a:solidFill>
                        </a:rPr>
                        <a:t>Australia</a:t>
                      </a:r>
                    </a:p>
                  </a:txBody>
                  <a:tcPr marL="43519" marR="43519" marT="21759" marB="21759" anchor="ctr">
                    <a:lnL>
                      <a:noFill/>
                    </a:lnL>
                    <a:lnR>
                      <a:noFill/>
                    </a:lnR>
                    <a:lnT>
                      <a:noFill/>
                    </a:lnT>
                    <a:lnB>
                      <a:noFill/>
                    </a:lnB>
                  </a:tcPr>
                </a:tc>
                <a:extLst>
                  <a:ext uri="{0D108BD9-81ED-4DB2-BD59-A6C34878D82A}">
                    <a16:rowId xmlns:a16="http://schemas.microsoft.com/office/drawing/2014/main" val="10002"/>
                  </a:ext>
                </a:extLst>
              </a:tr>
              <a:tr h="174075">
                <a:tc>
                  <a:txBody>
                    <a:bodyPr/>
                    <a:lstStyle/>
                    <a:p>
                      <a:r>
                        <a:rPr lang="en-US" sz="900" dirty="0">
                          <a:solidFill>
                            <a:schemeClr val="bg1"/>
                          </a:solidFill>
                        </a:rPr>
                        <a:t>V3</a:t>
                      </a:r>
                    </a:p>
                  </a:txBody>
                  <a:tcPr marL="43519" marR="43519" marT="21759" marB="21759" anchor="ctr">
                    <a:lnL>
                      <a:noFill/>
                    </a:lnL>
                    <a:lnR>
                      <a:noFill/>
                    </a:lnR>
                    <a:lnT>
                      <a:noFill/>
                    </a:lnT>
                    <a:lnB>
                      <a:noFill/>
                    </a:lnB>
                  </a:tcPr>
                </a:tc>
                <a:tc>
                  <a:txBody>
                    <a:bodyPr/>
                    <a:lstStyle/>
                    <a:p>
                      <a:r>
                        <a:rPr lang="en-US" sz="900">
                          <a:solidFill>
                            <a:schemeClr val="bg1"/>
                          </a:solidFill>
                        </a:rPr>
                        <a:t>Belize</a:t>
                      </a:r>
                    </a:p>
                  </a:txBody>
                  <a:tcPr marL="43519" marR="43519" marT="21759" marB="21759" anchor="ctr">
                    <a:lnL>
                      <a:noFill/>
                    </a:lnL>
                    <a:lnR>
                      <a:noFill/>
                    </a:lnR>
                    <a:lnT>
                      <a:noFill/>
                    </a:lnT>
                    <a:lnB>
                      <a:noFill/>
                    </a:lnB>
                  </a:tcPr>
                </a:tc>
                <a:extLst>
                  <a:ext uri="{0D108BD9-81ED-4DB2-BD59-A6C34878D82A}">
                    <a16:rowId xmlns:a16="http://schemas.microsoft.com/office/drawing/2014/main" val="10003"/>
                  </a:ext>
                </a:extLst>
              </a:tr>
              <a:tr h="174075">
                <a:tc>
                  <a:txBody>
                    <a:bodyPr/>
                    <a:lstStyle/>
                    <a:p>
                      <a:r>
                        <a:rPr lang="en-US" sz="900" dirty="0">
                          <a:solidFill>
                            <a:schemeClr val="bg1"/>
                          </a:solidFill>
                        </a:rPr>
                        <a:t>CP</a:t>
                      </a:r>
                    </a:p>
                  </a:txBody>
                  <a:tcPr marL="43519" marR="43519" marT="21759" marB="21759" anchor="ctr">
                    <a:lnL>
                      <a:noFill/>
                    </a:lnL>
                    <a:lnR>
                      <a:noFill/>
                    </a:lnR>
                    <a:lnT>
                      <a:noFill/>
                    </a:lnT>
                    <a:lnB>
                      <a:noFill/>
                    </a:lnB>
                  </a:tcPr>
                </a:tc>
                <a:tc>
                  <a:txBody>
                    <a:bodyPr/>
                    <a:lstStyle/>
                    <a:p>
                      <a:r>
                        <a:rPr lang="en-US" sz="900">
                          <a:solidFill>
                            <a:schemeClr val="bg1"/>
                          </a:solidFill>
                        </a:rPr>
                        <a:t>Bolivia</a:t>
                      </a:r>
                    </a:p>
                  </a:txBody>
                  <a:tcPr marL="43519" marR="43519" marT="21759" marB="21759" anchor="ctr">
                    <a:lnL>
                      <a:noFill/>
                    </a:lnL>
                    <a:lnR>
                      <a:noFill/>
                    </a:lnR>
                    <a:lnT>
                      <a:noFill/>
                    </a:lnT>
                    <a:lnB>
                      <a:noFill/>
                    </a:lnB>
                  </a:tcPr>
                </a:tc>
                <a:extLst>
                  <a:ext uri="{0D108BD9-81ED-4DB2-BD59-A6C34878D82A}">
                    <a16:rowId xmlns:a16="http://schemas.microsoft.com/office/drawing/2014/main" val="10004"/>
                  </a:ext>
                </a:extLst>
              </a:tr>
              <a:tr h="174075">
                <a:tc>
                  <a:txBody>
                    <a:bodyPr/>
                    <a:lstStyle/>
                    <a:p>
                      <a:r>
                        <a:rPr lang="en-US" sz="900" dirty="0">
                          <a:solidFill>
                            <a:schemeClr val="bg1"/>
                          </a:solidFill>
                        </a:rPr>
                        <a:t>E7</a:t>
                      </a:r>
                    </a:p>
                  </a:txBody>
                  <a:tcPr marL="43519" marR="43519" marT="21759" marB="21759" anchor="ctr">
                    <a:lnL>
                      <a:noFill/>
                    </a:lnL>
                    <a:lnR>
                      <a:noFill/>
                    </a:lnR>
                    <a:lnT>
                      <a:noFill/>
                    </a:lnT>
                    <a:lnB>
                      <a:noFill/>
                    </a:lnB>
                  </a:tcPr>
                </a:tc>
                <a:tc>
                  <a:txBody>
                    <a:bodyPr/>
                    <a:lstStyle/>
                    <a:p>
                      <a:r>
                        <a:rPr lang="en-US" sz="900">
                          <a:solidFill>
                            <a:schemeClr val="bg1"/>
                          </a:solidFill>
                        </a:rPr>
                        <a:t>Bosnia-Herzegovina</a:t>
                      </a:r>
                    </a:p>
                  </a:txBody>
                  <a:tcPr marL="43519" marR="43519" marT="21759" marB="21759" anchor="ctr">
                    <a:lnL>
                      <a:noFill/>
                    </a:lnL>
                    <a:lnR>
                      <a:noFill/>
                    </a:lnR>
                    <a:lnT>
                      <a:noFill/>
                    </a:lnT>
                    <a:lnB>
                      <a:noFill/>
                    </a:lnB>
                  </a:tcPr>
                </a:tc>
                <a:extLst>
                  <a:ext uri="{0D108BD9-81ED-4DB2-BD59-A6C34878D82A}">
                    <a16:rowId xmlns:a16="http://schemas.microsoft.com/office/drawing/2014/main" val="10005"/>
                  </a:ext>
                </a:extLst>
              </a:tr>
              <a:tr h="174075">
                <a:tc>
                  <a:txBody>
                    <a:bodyPr/>
                    <a:lstStyle/>
                    <a:p>
                      <a:r>
                        <a:rPr lang="en-US" sz="900" dirty="0">
                          <a:solidFill>
                            <a:schemeClr val="bg1"/>
                          </a:solidFill>
                        </a:rPr>
                        <a:t>PP-PY</a:t>
                      </a:r>
                    </a:p>
                  </a:txBody>
                  <a:tcPr marL="43519" marR="43519" marT="21759" marB="21759" anchor="ctr">
                    <a:lnL>
                      <a:noFill/>
                    </a:lnL>
                    <a:lnR>
                      <a:noFill/>
                    </a:lnR>
                    <a:lnT>
                      <a:noFill/>
                    </a:lnT>
                    <a:lnB>
                      <a:noFill/>
                    </a:lnB>
                  </a:tcPr>
                </a:tc>
                <a:tc>
                  <a:txBody>
                    <a:bodyPr/>
                    <a:lstStyle/>
                    <a:p>
                      <a:r>
                        <a:rPr lang="en-US" sz="900">
                          <a:solidFill>
                            <a:schemeClr val="bg1"/>
                          </a:solidFill>
                        </a:rPr>
                        <a:t>Brazil</a:t>
                      </a:r>
                    </a:p>
                  </a:txBody>
                  <a:tcPr marL="43519" marR="43519" marT="21759" marB="21759" anchor="ctr">
                    <a:lnL>
                      <a:noFill/>
                    </a:lnL>
                    <a:lnR>
                      <a:noFill/>
                    </a:lnR>
                    <a:lnT>
                      <a:noFill/>
                    </a:lnT>
                    <a:lnB>
                      <a:noFill/>
                    </a:lnB>
                  </a:tcPr>
                </a:tc>
                <a:extLst>
                  <a:ext uri="{0D108BD9-81ED-4DB2-BD59-A6C34878D82A}">
                    <a16:rowId xmlns:a16="http://schemas.microsoft.com/office/drawing/2014/main" val="10006"/>
                  </a:ext>
                </a:extLst>
              </a:tr>
              <a:tr h="174075">
                <a:tc>
                  <a:txBody>
                    <a:bodyPr/>
                    <a:lstStyle/>
                    <a:p>
                      <a:r>
                        <a:rPr lang="en-US" sz="900" dirty="0">
                          <a:solidFill>
                            <a:schemeClr val="bg1"/>
                          </a:solidFill>
                        </a:rPr>
                        <a:t>VE, VO, VY</a:t>
                      </a:r>
                    </a:p>
                  </a:txBody>
                  <a:tcPr marL="43519" marR="43519" marT="21759" marB="21759" anchor="ctr">
                    <a:lnL>
                      <a:noFill/>
                    </a:lnL>
                    <a:lnR>
                      <a:noFill/>
                    </a:lnR>
                    <a:lnT>
                      <a:noFill/>
                    </a:lnT>
                    <a:lnB>
                      <a:noFill/>
                    </a:lnB>
                  </a:tcPr>
                </a:tc>
                <a:tc>
                  <a:txBody>
                    <a:bodyPr/>
                    <a:lstStyle/>
                    <a:p>
                      <a:r>
                        <a:rPr lang="en-US" sz="900">
                          <a:solidFill>
                            <a:schemeClr val="bg1"/>
                          </a:solidFill>
                        </a:rPr>
                        <a:t>Canada</a:t>
                      </a:r>
                    </a:p>
                  </a:txBody>
                  <a:tcPr marL="43519" marR="43519" marT="21759" marB="21759" anchor="ctr">
                    <a:lnL>
                      <a:noFill/>
                    </a:lnL>
                    <a:lnR>
                      <a:noFill/>
                    </a:lnR>
                    <a:lnT>
                      <a:noFill/>
                    </a:lnT>
                    <a:lnB>
                      <a:noFill/>
                    </a:lnB>
                  </a:tcPr>
                </a:tc>
                <a:extLst>
                  <a:ext uri="{0D108BD9-81ED-4DB2-BD59-A6C34878D82A}">
                    <a16:rowId xmlns:a16="http://schemas.microsoft.com/office/drawing/2014/main" val="10007"/>
                  </a:ext>
                </a:extLst>
              </a:tr>
              <a:tr h="174075">
                <a:tc>
                  <a:txBody>
                    <a:bodyPr/>
                    <a:lstStyle/>
                    <a:p>
                      <a:r>
                        <a:rPr lang="en-US" sz="900" dirty="0">
                          <a:solidFill>
                            <a:schemeClr val="bg1"/>
                          </a:solidFill>
                        </a:rPr>
                        <a:t>CA-CE</a:t>
                      </a:r>
                    </a:p>
                  </a:txBody>
                  <a:tcPr marL="43519" marR="43519" marT="21759" marB="21759" anchor="ctr">
                    <a:lnL>
                      <a:noFill/>
                    </a:lnL>
                    <a:lnR>
                      <a:noFill/>
                    </a:lnR>
                    <a:lnT>
                      <a:noFill/>
                    </a:lnT>
                    <a:lnB>
                      <a:noFill/>
                    </a:lnB>
                  </a:tcPr>
                </a:tc>
                <a:tc>
                  <a:txBody>
                    <a:bodyPr/>
                    <a:lstStyle/>
                    <a:p>
                      <a:r>
                        <a:rPr lang="en-US" sz="900">
                          <a:solidFill>
                            <a:schemeClr val="bg1"/>
                          </a:solidFill>
                        </a:rPr>
                        <a:t>Chile</a:t>
                      </a:r>
                    </a:p>
                  </a:txBody>
                  <a:tcPr marL="43519" marR="43519" marT="21759" marB="21759" anchor="ctr">
                    <a:lnL>
                      <a:noFill/>
                    </a:lnL>
                    <a:lnR>
                      <a:noFill/>
                    </a:lnR>
                    <a:lnT>
                      <a:noFill/>
                    </a:lnT>
                    <a:lnB>
                      <a:noFill/>
                    </a:lnB>
                  </a:tcPr>
                </a:tc>
                <a:extLst>
                  <a:ext uri="{0D108BD9-81ED-4DB2-BD59-A6C34878D82A}">
                    <a16:rowId xmlns:a16="http://schemas.microsoft.com/office/drawing/2014/main" val="10008"/>
                  </a:ext>
                </a:extLst>
              </a:tr>
              <a:tr h="174075">
                <a:tc>
                  <a:txBody>
                    <a:bodyPr/>
                    <a:lstStyle/>
                    <a:p>
                      <a:r>
                        <a:rPr lang="en-US" sz="900" dirty="0">
                          <a:solidFill>
                            <a:schemeClr val="bg1"/>
                          </a:solidFill>
                        </a:rPr>
                        <a:t>HJ-HK</a:t>
                      </a:r>
                    </a:p>
                  </a:txBody>
                  <a:tcPr marL="43519" marR="43519" marT="21759" marB="21759" anchor="ctr">
                    <a:lnL>
                      <a:noFill/>
                    </a:lnL>
                    <a:lnR>
                      <a:noFill/>
                    </a:lnR>
                    <a:lnT>
                      <a:noFill/>
                    </a:lnT>
                    <a:lnB>
                      <a:noFill/>
                    </a:lnB>
                  </a:tcPr>
                </a:tc>
                <a:tc>
                  <a:txBody>
                    <a:bodyPr/>
                    <a:lstStyle/>
                    <a:p>
                      <a:r>
                        <a:rPr lang="en-US" sz="900">
                          <a:solidFill>
                            <a:schemeClr val="bg1"/>
                          </a:solidFill>
                        </a:rPr>
                        <a:t>Colombia</a:t>
                      </a:r>
                    </a:p>
                  </a:txBody>
                  <a:tcPr marL="43519" marR="43519" marT="21759" marB="21759" anchor="ctr">
                    <a:lnL>
                      <a:noFill/>
                    </a:lnL>
                    <a:lnR>
                      <a:noFill/>
                    </a:lnR>
                    <a:lnT>
                      <a:noFill/>
                    </a:lnT>
                    <a:lnB>
                      <a:noFill/>
                    </a:lnB>
                  </a:tcPr>
                </a:tc>
                <a:extLst>
                  <a:ext uri="{0D108BD9-81ED-4DB2-BD59-A6C34878D82A}">
                    <a16:rowId xmlns:a16="http://schemas.microsoft.com/office/drawing/2014/main" val="10009"/>
                  </a:ext>
                </a:extLst>
              </a:tr>
              <a:tr h="174075">
                <a:tc>
                  <a:txBody>
                    <a:bodyPr/>
                    <a:lstStyle/>
                    <a:p>
                      <a:r>
                        <a:rPr lang="en-US" sz="900" dirty="0">
                          <a:solidFill>
                            <a:schemeClr val="bg1"/>
                          </a:solidFill>
                        </a:rPr>
                        <a:t>D6</a:t>
                      </a:r>
                    </a:p>
                  </a:txBody>
                  <a:tcPr marL="43519" marR="43519" marT="21759" marB="21759" anchor="ctr">
                    <a:lnL>
                      <a:noFill/>
                    </a:lnL>
                    <a:lnR>
                      <a:noFill/>
                    </a:lnR>
                    <a:lnT>
                      <a:noFill/>
                    </a:lnT>
                    <a:lnB>
                      <a:noFill/>
                    </a:lnB>
                  </a:tcPr>
                </a:tc>
                <a:tc>
                  <a:txBody>
                    <a:bodyPr/>
                    <a:lstStyle/>
                    <a:p>
                      <a:r>
                        <a:rPr lang="en-US" sz="900">
                          <a:solidFill>
                            <a:schemeClr val="bg1"/>
                          </a:solidFill>
                        </a:rPr>
                        <a:t>Comoros (Federal Islamic Republic of)</a:t>
                      </a:r>
                    </a:p>
                  </a:txBody>
                  <a:tcPr marL="43519" marR="43519" marT="21759" marB="21759" anchor="ctr">
                    <a:lnL>
                      <a:noFill/>
                    </a:lnL>
                    <a:lnR>
                      <a:noFill/>
                    </a:lnR>
                    <a:lnT>
                      <a:noFill/>
                    </a:lnT>
                    <a:lnB>
                      <a:noFill/>
                    </a:lnB>
                  </a:tcPr>
                </a:tc>
                <a:extLst>
                  <a:ext uri="{0D108BD9-81ED-4DB2-BD59-A6C34878D82A}">
                    <a16:rowId xmlns:a16="http://schemas.microsoft.com/office/drawing/2014/main" val="10010"/>
                  </a:ext>
                </a:extLst>
              </a:tr>
              <a:tr h="174075">
                <a:tc>
                  <a:txBody>
                    <a:bodyPr/>
                    <a:lstStyle/>
                    <a:p>
                      <a:r>
                        <a:rPr lang="en-US" sz="900" dirty="0">
                          <a:solidFill>
                            <a:schemeClr val="bg1"/>
                          </a:solidFill>
                        </a:rPr>
                        <a:t>TI, TE</a:t>
                      </a:r>
                    </a:p>
                  </a:txBody>
                  <a:tcPr marL="43519" marR="43519" marT="21759" marB="21759" anchor="ctr">
                    <a:lnL>
                      <a:noFill/>
                    </a:lnL>
                    <a:lnR>
                      <a:noFill/>
                    </a:lnR>
                    <a:lnT>
                      <a:noFill/>
                    </a:lnT>
                    <a:lnB>
                      <a:noFill/>
                    </a:lnB>
                  </a:tcPr>
                </a:tc>
                <a:tc>
                  <a:txBody>
                    <a:bodyPr/>
                    <a:lstStyle/>
                    <a:p>
                      <a:r>
                        <a:rPr lang="en-US" sz="900">
                          <a:solidFill>
                            <a:schemeClr val="bg1"/>
                          </a:solidFill>
                        </a:rPr>
                        <a:t>Costa Rica</a:t>
                      </a:r>
                    </a:p>
                  </a:txBody>
                  <a:tcPr marL="43519" marR="43519" marT="21759" marB="21759" anchor="ctr">
                    <a:lnL>
                      <a:noFill/>
                    </a:lnL>
                    <a:lnR>
                      <a:noFill/>
                    </a:lnR>
                    <a:lnT>
                      <a:noFill/>
                    </a:lnT>
                    <a:lnB>
                      <a:noFill/>
                    </a:lnB>
                  </a:tcPr>
                </a:tc>
                <a:extLst>
                  <a:ext uri="{0D108BD9-81ED-4DB2-BD59-A6C34878D82A}">
                    <a16:rowId xmlns:a16="http://schemas.microsoft.com/office/drawing/2014/main" val="10011"/>
                  </a:ext>
                </a:extLst>
              </a:tr>
              <a:tr h="174075">
                <a:tc>
                  <a:txBody>
                    <a:bodyPr/>
                    <a:lstStyle/>
                    <a:p>
                      <a:r>
                        <a:rPr lang="en-US" sz="900" dirty="0">
                          <a:solidFill>
                            <a:schemeClr val="bg1"/>
                          </a:solidFill>
                        </a:rPr>
                        <a:t>CM, CO</a:t>
                      </a:r>
                    </a:p>
                  </a:txBody>
                  <a:tcPr marL="43519" marR="43519" marT="21759" marB="21759" anchor="ctr">
                    <a:lnL>
                      <a:noFill/>
                    </a:lnL>
                    <a:lnR>
                      <a:noFill/>
                    </a:lnR>
                    <a:lnT>
                      <a:noFill/>
                    </a:lnT>
                    <a:lnB>
                      <a:noFill/>
                    </a:lnB>
                  </a:tcPr>
                </a:tc>
                <a:tc>
                  <a:txBody>
                    <a:bodyPr/>
                    <a:lstStyle/>
                    <a:p>
                      <a:r>
                        <a:rPr lang="en-US" sz="900">
                          <a:solidFill>
                            <a:schemeClr val="bg1"/>
                          </a:solidFill>
                        </a:rPr>
                        <a:t>Cuba</a:t>
                      </a:r>
                    </a:p>
                  </a:txBody>
                  <a:tcPr marL="43519" marR="43519" marT="21759" marB="21759" anchor="ctr">
                    <a:lnL>
                      <a:noFill/>
                    </a:lnL>
                    <a:lnR>
                      <a:noFill/>
                    </a:lnR>
                    <a:lnT>
                      <a:noFill/>
                    </a:lnT>
                    <a:lnB>
                      <a:noFill/>
                    </a:lnB>
                  </a:tcPr>
                </a:tc>
                <a:extLst>
                  <a:ext uri="{0D108BD9-81ED-4DB2-BD59-A6C34878D82A}">
                    <a16:rowId xmlns:a16="http://schemas.microsoft.com/office/drawing/2014/main" val="10012"/>
                  </a:ext>
                </a:extLst>
              </a:tr>
              <a:tr h="174075">
                <a:tc>
                  <a:txBody>
                    <a:bodyPr/>
                    <a:lstStyle/>
                    <a:p>
                      <a:r>
                        <a:rPr lang="en-US" sz="900">
                          <a:solidFill>
                            <a:schemeClr val="bg1"/>
                          </a:solidFill>
                        </a:rPr>
                        <a:t>HI</a:t>
                      </a:r>
                    </a:p>
                  </a:txBody>
                  <a:tcPr marL="43519" marR="43519" marT="21759" marB="21759" anchor="ctr">
                    <a:lnL>
                      <a:noFill/>
                    </a:lnL>
                    <a:lnR>
                      <a:noFill/>
                    </a:lnR>
                    <a:lnT>
                      <a:noFill/>
                    </a:lnT>
                    <a:lnB>
                      <a:noFill/>
                    </a:lnB>
                  </a:tcPr>
                </a:tc>
                <a:tc>
                  <a:txBody>
                    <a:bodyPr/>
                    <a:lstStyle/>
                    <a:p>
                      <a:r>
                        <a:rPr lang="en-US" sz="900" dirty="0">
                          <a:solidFill>
                            <a:schemeClr val="bg1"/>
                          </a:solidFill>
                        </a:rPr>
                        <a:t>Dominican Republic</a:t>
                      </a:r>
                    </a:p>
                  </a:txBody>
                  <a:tcPr marL="43519" marR="43519" marT="21759" marB="21759" anchor="ctr">
                    <a:lnL>
                      <a:noFill/>
                    </a:lnL>
                    <a:lnR>
                      <a:noFill/>
                    </a:lnR>
                    <a:lnT>
                      <a:noFill/>
                    </a:lnT>
                    <a:lnB>
                      <a:noFill/>
                    </a:lnB>
                  </a:tcPr>
                </a:tc>
                <a:extLst>
                  <a:ext uri="{0D108BD9-81ED-4DB2-BD59-A6C34878D82A}">
                    <a16:rowId xmlns:a16="http://schemas.microsoft.com/office/drawing/2014/main" val="10013"/>
                  </a:ext>
                </a:extLst>
              </a:tr>
              <a:tr h="174075">
                <a:tc>
                  <a:txBody>
                    <a:bodyPr/>
                    <a:lstStyle/>
                    <a:p>
                      <a:r>
                        <a:rPr lang="en-US" sz="900">
                          <a:solidFill>
                            <a:schemeClr val="bg1"/>
                          </a:solidFill>
                        </a:rPr>
                        <a:t>J7</a:t>
                      </a:r>
                    </a:p>
                  </a:txBody>
                  <a:tcPr marL="43519" marR="43519" marT="21759" marB="21759" anchor="ctr">
                    <a:lnL>
                      <a:noFill/>
                    </a:lnL>
                    <a:lnR>
                      <a:noFill/>
                    </a:lnR>
                    <a:lnT>
                      <a:noFill/>
                    </a:lnT>
                    <a:lnB>
                      <a:noFill/>
                    </a:lnB>
                  </a:tcPr>
                </a:tc>
                <a:tc>
                  <a:txBody>
                    <a:bodyPr/>
                    <a:lstStyle/>
                    <a:p>
                      <a:r>
                        <a:rPr lang="en-US" sz="900" dirty="0">
                          <a:solidFill>
                            <a:schemeClr val="bg1"/>
                          </a:solidFill>
                        </a:rPr>
                        <a:t>Dominica</a:t>
                      </a:r>
                    </a:p>
                  </a:txBody>
                  <a:tcPr marL="43519" marR="43519" marT="21759" marB="21759" anchor="ctr">
                    <a:lnL>
                      <a:noFill/>
                    </a:lnL>
                    <a:lnR>
                      <a:noFill/>
                    </a:lnR>
                    <a:lnT>
                      <a:noFill/>
                    </a:lnT>
                    <a:lnB>
                      <a:noFill/>
                    </a:lnB>
                  </a:tcPr>
                </a:tc>
                <a:extLst>
                  <a:ext uri="{0D108BD9-81ED-4DB2-BD59-A6C34878D82A}">
                    <a16:rowId xmlns:a16="http://schemas.microsoft.com/office/drawing/2014/main" val="10014"/>
                  </a:ext>
                </a:extLst>
              </a:tr>
              <a:tr h="174075">
                <a:tc>
                  <a:txBody>
                    <a:bodyPr/>
                    <a:lstStyle/>
                    <a:p>
                      <a:r>
                        <a:rPr lang="en-US" sz="900">
                          <a:solidFill>
                            <a:schemeClr val="bg1"/>
                          </a:solidFill>
                        </a:rPr>
                        <a:t>HC-HD</a:t>
                      </a:r>
                    </a:p>
                  </a:txBody>
                  <a:tcPr marL="43519" marR="43519" marT="21759" marB="21759" anchor="ctr">
                    <a:lnL>
                      <a:noFill/>
                    </a:lnL>
                    <a:lnR>
                      <a:noFill/>
                    </a:lnR>
                    <a:lnT>
                      <a:noFill/>
                    </a:lnT>
                    <a:lnB>
                      <a:noFill/>
                    </a:lnB>
                  </a:tcPr>
                </a:tc>
                <a:tc>
                  <a:txBody>
                    <a:bodyPr/>
                    <a:lstStyle/>
                    <a:p>
                      <a:r>
                        <a:rPr lang="en-US" sz="900" dirty="0">
                          <a:solidFill>
                            <a:schemeClr val="bg1"/>
                          </a:solidFill>
                        </a:rPr>
                        <a:t>Ecuador</a:t>
                      </a:r>
                    </a:p>
                  </a:txBody>
                  <a:tcPr marL="43519" marR="43519" marT="21759" marB="21759" anchor="ctr">
                    <a:lnL>
                      <a:noFill/>
                    </a:lnL>
                    <a:lnR>
                      <a:noFill/>
                    </a:lnR>
                    <a:lnT>
                      <a:noFill/>
                    </a:lnT>
                    <a:lnB>
                      <a:noFill/>
                    </a:lnB>
                  </a:tcPr>
                </a:tc>
                <a:extLst>
                  <a:ext uri="{0D108BD9-81ED-4DB2-BD59-A6C34878D82A}">
                    <a16:rowId xmlns:a16="http://schemas.microsoft.com/office/drawing/2014/main" val="10015"/>
                  </a:ext>
                </a:extLst>
              </a:tr>
              <a:tr h="174075">
                <a:tc>
                  <a:txBody>
                    <a:bodyPr/>
                    <a:lstStyle/>
                    <a:p>
                      <a:r>
                        <a:rPr lang="en-US" sz="900">
                          <a:solidFill>
                            <a:schemeClr val="bg1"/>
                          </a:solidFill>
                        </a:rPr>
                        <a:t>YS</a:t>
                      </a:r>
                    </a:p>
                  </a:txBody>
                  <a:tcPr marL="43519" marR="43519" marT="21759" marB="21759" anchor="ctr">
                    <a:lnL>
                      <a:noFill/>
                    </a:lnL>
                    <a:lnR>
                      <a:noFill/>
                    </a:lnR>
                    <a:lnT>
                      <a:noFill/>
                    </a:lnT>
                    <a:lnB>
                      <a:noFill/>
                    </a:lnB>
                  </a:tcPr>
                </a:tc>
                <a:tc>
                  <a:txBody>
                    <a:bodyPr/>
                    <a:lstStyle/>
                    <a:p>
                      <a:r>
                        <a:rPr lang="en-US" sz="900" dirty="0">
                          <a:solidFill>
                            <a:schemeClr val="bg1"/>
                          </a:solidFill>
                        </a:rPr>
                        <a:t>El Salvador</a:t>
                      </a:r>
                    </a:p>
                  </a:txBody>
                  <a:tcPr marL="43519" marR="43519" marT="21759" marB="21759" anchor="ctr">
                    <a:lnL>
                      <a:noFill/>
                    </a:lnL>
                    <a:lnR>
                      <a:noFill/>
                    </a:lnR>
                    <a:lnT>
                      <a:noFill/>
                    </a:lnT>
                    <a:lnB>
                      <a:noFill/>
                    </a:lnB>
                  </a:tcPr>
                </a:tc>
                <a:extLst>
                  <a:ext uri="{0D108BD9-81ED-4DB2-BD59-A6C34878D82A}">
                    <a16:rowId xmlns:a16="http://schemas.microsoft.com/office/drawing/2014/main" val="10016"/>
                  </a:ext>
                </a:extLst>
              </a:tr>
              <a:tr h="174075">
                <a:tc>
                  <a:txBody>
                    <a:bodyPr/>
                    <a:lstStyle/>
                    <a:p>
                      <a:r>
                        <a:rPr lang="en-US" sz="900">
                          <a:solidFill>
                            <a:schemeClr val="bg1"/>
                          </a:solidFill>
                        </a:rPr>
                        <a:t>C5</a:t>
                      </a:r>
                    </a:p>
                  </a:txBody>
                  <a:tcPr marL="43519" marR="43519" marT="21759" marB="21759" anchor="ctr">
                    <a:lnL>
                      <a:noFill/>
                    </a:lnL>
                    <a:lnR>
                      <a:noFill/>
                    </a:lnR>
                    <a:lnT>
                      <a:noFill/>
                    </a:lnT>
                    <a:lnB>
                      <a:noFill/>
                    </a:lnB>
                  </a:tcPr>
                </a:tc>
                <a:tc>
                  <a:txBody>
                    <a:bodyPr/>
                    <a:lstStyle/>
                    <a:p>
                      <a:r>
                        <a:rPr lang="en-US" sz="900" dirty="0">
                          <a:solidFill>
                            <a:schemeClr val="bg1"/>
                          </a:solidFill>
                        </a:rPr>
                        <a:t>Gambia, The</a:t>
                      </a:r>
                    </a:p>
                  </a:txBody>
                  <a:tcPr marL="43519" marR="43519" marT="21759" marB="21759" anchor="ctr">
                    <a:lnL>
                      <a:noFill/>
                    </a:lnL>
                    <a:lnR>
                      <a:noFill/>
                    </a:lnR>
                    <a:lnT>
                      <a:noFill/>
                    </a:lnT>
                    <a:lnB>
                      <a:noFill/>
                    </a:lnB>
                  </a:tcPr>
                </a:tc>
                <a:extLst>
                  <a:ext uri="{0D108BD9-81ED-4DB2-BD59-A6C34878D82A}">
                    <a16:rowId xmlns:a16="http://schemas.microsoft.com/office/drawing/2014/main" val="10017"/>
                  </a:ext>
                </a:extLst>
              </a:tr>
              <a:tr h="174075">
                <a:tc>
                  <a:txBody>
                    <a:bodyPr/>
                    <a:lstStyle/>
                    <a:p>
                      <a:r>
                        <a:rPr lang="en-US" sz="900">
                          <a:solidFill>
                            <a:schemeClr val="bg1"/>
                          </a:solidFill>
                        </a:rPr>
                        <a:t>9G</a:t>
                      </a:r>
                    </a:p>
                  </a:txBody>
                  <a:tcPr marL="43519" marR="43519" marT="21759" marB="21759" anchor="ctr">
                    <a:lnL>
                      <a:noFill/>
                    </a:lnL>
                    <a:lnR>
                      <a:noFill/>
                    </a:lnR>
                    <a:lnT>
                      <a:noFill/>
                    </a:lnT>
                    <a:lnB>
                      <a:noFill/>
                    </a:lnB>
                  </a:tcPr>
                </a:tc>
                <a:tc>
                  <a:txBody>
                    <a:bodyPr/>
                    <a:lstStyle/>
                    <a:p>
                      <a:r>
                        <a:rPr lang="en-US" sz="900" dirty="0">
                          <a:solidFill>
                            <a:schemeClr val="bg1"/>
                          </a:solidFill>
                        </a:rPr>
                        <a:t>Ghana</a:t>
                      </a:r>
                    </a:p>
                  </a:txBody>
                  <a:tcPr marL="43519" marR="43519" marT="21759" marB="21759" anchor="ctr">
                    <a:lnL>
                      <a:noFill/>
                    </a:lnL>
                    <a:lnR>
                      <a:noFill/>
                    </a:lnR>
                    <a:lnT>
                      <a:noFill/>
                    </a:lnT>
                    <a:lnB>
                      <a:noFill/>
                    </a:lnB>
                  </a:tcPr>
                </a:tc>
                <a:extLst>
                  <a:ext uri="{0D108BD9-81ED-4DB2-BD59-A6C34878D82A}">
                    <a16:rowId xmlns:a16="http://schemas.microsoft.com/office/drawing/2014/main" val="10018"/>
                  </a:ext>
                </a:extLst>
              </a:tr>
              <a:tr h="174075">
                <a:tc>
                  <a:txBody>
                    <a:bodyPr/>
                    <a:lstStyle/>
                    <a:p>
                      <a:r>
                        <a:rPr lang="en-US" sz="900">
                          <a:solidFill>
                            <a:schemeClr val="bg1"/>
                          </a:solidFill>
                        </a:rPr>
                        <a:t>J3</a:t>
                      </a:r>
                    </a:p>
                  </a:txBody>
                  <a:tcPr marL="43519" marR="43519" marT="21759" marB="21759" anchor="ctr">
                    <a:lnL>
                      <a:noFill/>
                    </a:lnL>
                    <a:lnR>
                      <a:noFill/>
                    </a:lnR>
                    <a:lnT>
                      <a:noFill/>
                    </a:lnT>
                    <a:lnB>
                      <a:noFill/>
                    </a:lnB>
                  </a:tcPr>
                </a:tc>
                <a:tc>
                  <a:txBody>
                    <a:bodyPr/>
                    <a:lstStyle/>
                    <a:p>
                      <a:r>
                        <a:rPr lang="en-US" sz="900" dirty="0">
                          <a:solidFill>
                            <a:schemeClr val="bg1"/>
                          </a:solidFill>
                        </a:rPr>
                        <a:t>Grenada</a:t>
                      </a:r>
                    </a:p>
                  </a:txBody>
                  <a:tcPr marL="43519" marR="43519" marT="21759" marB="21759" anchor="ctr">
                    <a:lnL>
                      <a:noFill/>
                    </a:lnL>
                    <a:lnR>
                      <a:noFill/>
                    </a:lnR>
                    <a:lnT>
                      <a:noFill/>
                    </a:lnT>
                    <a:lnB>
                      <a:noFill/>
                    </a:lnB>
                  </a:tcPr>
                </a:tc>
                <a:extLst>
                  <a:ext uri="{0D108BD9-81ED-4DB2-BD59-A6C34878D82A}">
                    <a16:rowId xmlns:a16="http://schemas.microsoft.com/office/drawing/2014/main" val="10019"/>
                  </a:ext>
                </a:extLst>
              </a:tr>
              <a:tr h="174075">
                <a:tc>
                  <a:txBody>
                    <a:bodyPr/>
                    <a:lstStyle/>
                    <a:p>
                      <a:r>
                        <a:rPr lang="en-US" sz="900">
                          <a:solidFill>
                            <a:schemeClr val="bg1"/>
                          </a:solidFill>
                        </a:rPr>
                        <a:t>TG</a:t>
                      </a:r>
                    </a:p>
                  </a:txBody>
                  <a:tcPr marL="43519" marR="43519" marT="21759" marB="21759" anchor="ctr">
                    <a:lnL>
                      <a:noFill/>
                    </a:lnL>
                    <a:lnR>
                      <a:noFill/>
                    </a:lnR>
                    <a:lnT>
                      <a:noFill/>
                    </a:lnT>
                    <a:lnB>
                      <a:noFill/>
                    </a:lnB>
                  </a:tcPr>
                </a:tc>
                <a:tc>
                  <a:txBody>
                    <a:bodyPr/>
                    <a:lstStyle/>
                    <a:p>
                      <a:r>
                        <a:rPr lang="en-US" sz="900" dirty="0">
                          <a:solidFill>
                            <a:schemeClr val="bg1"/>
                          </a:solidFill>
                        </a:rPr>
                        <a:t>Guatemala</a:t>
                      </a:r>
                    </a:p>
                  </a:txBody>
                  <a:tcPr marL="43519" marR="43519" marT="21759" marB="21759" anchor="ctr">
                    <a:lnL>
                      <a:noFill/>
                    </a:lnL>
                    <a:lnR>
                      <a:noFill/>
                    </a:lnR>
                    <a:lnT>
                      <a:noFill/>
                    </a:lnT>
                    <a:lnB>
                      <a:noFill/>
                    </a:lnB>
                  </a:tcPr>
                </a:tc>
                <a:extLst>
                  <a:ext uri="{0D108BD9-81ED-4DB2-BD59-A6C34878D82A}">
                    <a16:rowId xmlns:a16="http://schemas.microsoft.com/office/drawing/2014/main" val="10020"/>
                  </a:ext>
                </a:extLst>
              </a:tr>
              <a:tr h="174075">
                <a:tc>
                  <a:txBody>
                    <a:bodyPr/>
                    <a:lstStyle/>
                    <a:p>
                      <a:r>
                        <a:rPr lang="en-US" sz="900">
                          <a:solidFill>
                            <a:schemeClr val="bg1"/>
                          </a:solidFill>
                        </a:rPr>
                        <a:t>8R</a:t>
                      </a:r>
                    </a:p>
                  </a:txBody>
                  <a:tcPr marL="43519" marR="43519" marT="21759" marB="21759" anchor="ctr">
                    <a:lnL>
                      <a:noFill/>
                    </a:lnL>
                    <a:lnR>
                      <a:noFill/>
                    </a:lnR>
                    <a:lnT>
                      <a:noFill/>
                    </a:lnT>
                    <a:lnB>
                      <a:noFill/>
                    </a:lnB>
                  </a:tcPr>
                </a:tc>
                <a:tc>
                  <a:txBody>
                    <a:bodyPr/>
                    <a:lstStyle/>
                    <a:p>
                      <a:r>
                        <a:rPr lang="en-US" sz="900" dirty="0">
                          <a:solidFill>
                            <a:schemeClr val="bg1"/>
                          </a:solidFill>
                        </a:rPr>
                        <a:t>Guyana</a:t>
                      </a:r>
                    </a:p>
                  </a:txBody>
                  <a:tcPr marL="43519" marR="43519" marT="21759" marB="21759" anchor="ctr">
                    <a:lnL>
                      <a:noFill/>
                    </a:lnL>
                    <a:lnR>
                      <a:noFill/>
                    </a:lnR>
                    <a:lnT>
                      <a:noFill/>
                    </a:lnT>
                    <a:lnB>
                      <a:noFill/>
                    </a:lnB>
                  </a:tcPr>
                </a:tc>
                <a:extLst>
                  <a:ext uri="{0D108BD9-81ED-4DB2-BD59-A6C34878D82A}">
                    <a16:rowId xmlns:a16="http://schemas.microsoft.com/office/drawing/2014/main" val="10021"/>
                  </a:ext>
                </a:extLst>
              </a:tr>
              <a:tr h="174075">
                <a:tc>
                  <a:txBody>
                    <a:bodyPr/>
                    <a:lstStyle/>
                    <a:p>
                      <a:r>
                        <a:rPr lang="en-US" sz="900">
                          <a:solidFill>
                            <a:schemeClr val="bg1"/>
                          </a:solidFill>
                        </a:rPr>
                        <a:t>HH</a:t>
                      </a:r>
                    </a:p>
                  </a:txBody>
                  <a:tcPr marL="43519" marR="43519" marT="21759" marB="21759" anchor="ctr">
                    <a:lnL>
                      <a:noFill/>
                    </a:lnL>
                    <a:lnR>
                      <a:noFill/>
                    </a:lnR>
                    <a:lnT>
                      <a:noFill/>
                    </a:lnT>
                    <a:lnB>
                      <a:noFill/>
                    </a:lnB>
                  </a:tcPr>
                </a:tc>
                <a:tc>
                  <a:txBody>
                    <a:bodyPr/>
                    <a:lstStyle/>
                    <a:p>
                      <a:r>
                        <a:rPr lang="en-US" sz="900" dirty="0">
                          <a:solidFill>
                            <a:schemeClr val="bg1"/>
                          </a:solidFill>
                        </a:rPr>
                        <a:t>Haiti</a:t>
                      </a:r>
                    </a:p>
                  </a:txBody>
                  <a:tcPr marL="43519" marR="43519" marT="21759" marB="21759" anchor="ctr">
                    <a:lnL>
                      <a:noFill/>
                    </a:lnL>
                    <a:lnR>
                      <a:noFill/>
                    </a:lnR>
                    <a:lnT>
                      <a:noFill/>
                    </a:lnT>
                    <a:lnB>
                      <a:noFill/>
                    </a:lnB>
                  </a:tcPr>
                </a:tc>
                <a:extLst>
                  <a:ext uri="{0D108BD9-81ED-4DB2-BD59-A6C34878D82A}">
                    <a16:rowId xmlns:a16="http://schemas.microsoft.com/office/drawing/2014/main" val="10022"/>
                  </a:ext>
                </a:extLst>
              </a:tr>
              <a:tr h="174075">
                <a:tc>
                  <a:txBody>
                    <a:bodyPr/>
                    <a:lstStyle/>
                    <a:p>
                      <a:r>
                        <a:rPr lang="en-US" sz="900">
                          <a:solidFill>
                            <a:schemeClr val="bg1"/>
                          </a:solidFill>
                        </a:rPr>
                        <a:t>HQ-HR</a:t>
                      </a:r>
                    </a:p>
                  </a:txBody>
                  <a:tcPr marL="43519" marR="43519" marT="21759" marB="21759" anchor="ctr">
                    <a:lnL>
                      <a:noFill/>
                    </a:lnL>
                    <a:lnR>
                      <a:noFill/>
                    </a:lnR>
                    <a:lnT>
                      <a:noFill/>
                    </a:lnT>
                    <a:lnB>
                      <a:noFill/>
                    </a:lnB>
                  </a:tcPr>
                </a:tc>
                <a:tc>
                  <a:txBody>
                    <a:bodyPr/>
                    <a:lstStyle/>
                    <a:p>
                      <a:r>
                        <a:rPr lang="en-US" sz="900" dirty="0">
                          <a:solidFill>
                            <a:schemeClr val="bg1"/>
                          </a:solidFill>
                        </a:rPr>
                        <a:t>Honduras</a:t>
                      </a:r>
                    </a:p>
                  </a:txBody>
                  <a:tcPr marL="43519" marR="43519" marT="21759" marB="21759" anchor="ctr">
                    <a:lnL>
                      <a:noFill/>
                    </a:lnL>
                    <a:lnR>
                      <a:noFill/>
                    </a:lnR>
                    <a:lnT>
                      <a:noFill/>
                    </a:lnT>
                    <a:lnB>
                      <a:noFill/>
                    </a:lnB>
                  </a:tcPr>
                </a:tc>
                <a:extLst>
                  <a:ext uri="{0D108BD9-81ED-4DB2-BD59-A6C34878D82A}">
                    <a16:rowId xmlns:a16="http://schemas.microsoft.com/office/drawing/2014/main" val="10023"/>
                  </a:ext>
                </a:extLst>
              </a:tr>
              <a:tr h="174075">
                <a:tc>
                  <a:txBody>
                    <a:bodyPr/>
                    <a:lstStyle/>
                    <a:p>
                      <a:r>
                        <a:rPr lang="en-US" sz="900">
                          <a:solidFill>
                            <a:schemeClr val="bg1"/>
                          </a:solidFill>
                        </a:rPr>
                        <a:t>4X, 4Z</a:t>
                      </a:r>
                    </a:p>
                  </a:txBody>
                  <a:tcPr marL="43519" marR="43519" marT="21759" marB="21759" anchor="ctr">
                    <a:lnL>
                      <a:noFill/>
                    </a:lnL>
                    <a:lnR>
                      <a:noFill/>
                    </a:lnR>
                    <a:lnT>
                      <a:noFill/>
                    </a:lnT>
                    <a:lnB>
                      <a:noFill/>
                    </a:lnB>
                  </a:tcPr>
                </a:tc>
                <a:tc>
                  <a:txBody>
                    <a:bodyPr/>
                    <a:lstStyle/>
                    <a:p>
                      <a:r>
                        <a:rPr lang="en-US" sz="900" dirty="0">
                          <a:solidFill>
                            <a:schemeClr val="bg1"/>
                          </a:solidFill>
                        </a:rPr>
                        <a:t>Israel</a:t>
                      </a:r>
                    </a:p>
                  </a:txBody>
                  <a:tcPr marL="43519" marR="43519" marT="21759" marB="21759" anchor="ctr">
                    <a:lnL>
                      <a:noFill/>
                    </a:lnL>
                    <a:lnR>
                      <a:noFill/>
                    </a:lnR>
                    <a:lnT>
                      <a:noFill/>
                    </a:lnT>
                    <a:lnB>
                      <a:noFill/>
                    </a:lnB>
                  </a:tcPr>
                </a:tc>
                <a:extLst>
                  <a:ext uri="{0D108BD9-81ED-4DB2-BD59-A6C34878D82A}">
                    <a16:rowId xmlns:a16="http://schemas.microsoft.com/office/drawing/2014/main" val="10024"/>
                  </a:ext>
                </a:extLst>
              </a:tr>
              <a:tr h="174075">
                <a:tc>
                  <a:txBody>
                    <a:bodyPr/>
                    <a:lstStyle/>
                    <a:p>
                      <a:r>
                        <a:rPr lang="en-US" sz="900">
                          <a:solidFill>
                            <a:schemeClr val="bg1"/>
                          </a:solidFill>
                        </a:rPr>
                        <a:t>6Y</a:t>
                      </a:r>
                    </a:p>
                  </a:txBody>
                  <a:tcPr marL="43519" marR="43519" marT="21759" marB="21759" anchor="ctr">
                    <a:lnL>
                      <a:noFill/>
                    </a:lnL>
                    <a:lnR>
                      <a:noFill/>
                    </a:lnR>
                    <a:lnT>
                      <a:noFill/>
                    </a:lnT>
                    <a:lnB>
                      <a:noFill/>
                    </a:lnB>
                  </a:tcPr>
                </a:tc>
                <a:tc>
                  <a:txBody>
                    <a:bodyPr/>
                    <a:lstStyle/>
                    <a:p>
                      <a:r>
                        <a:rPr lang="en-US" sz="900" dirty="0">
                          <a:solidFill>
                            <a:schemeClr val="bg1"/>
                          </a:solidFill>
                        </a:rPr>
                        <a:t>Jamaica</a:t>
                      </a:r>
                    </a:p>
                  </a:txBody>
                  <a:tcPr marL="43519" marR="43519" marT="21759" marB="21759" anchor="ctr">
                    <a:lnL>
                      <a:noFill/>
                    </a:lnL>
                    <a:lnR>
                      <a:noFill/>
                    </a:lnR>
                    <a:lnT>
                      <a:noFill/>
                    </a:lnT>
                    <a:lnB>
                      <a:noFill/>
                    </a:lnB>
                  </a:tcPr>
                </a:tc>
                <a:extLst>
                  <a:ext uri="{0D108BD9-81ED-4DB2-BD59-A6C34878D82A}">
                    <a16:rowId xmlns:a16="http://schemas.microsoft.com/office/drawing/2014/main" val="1002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78812199"/>
              </p:ext>
            </p:extLst>
          </p:nvPr>
        </p:nvGraphicFramePr>
        <p:xfrm>
          <a:off x="5981700" y="1143000"/>
          <a:ext cx="2514600" cy="4697664"/>
        </p:xfrm>
        <a:graphic>
          <a:graphicData uri="http://schemas.openxmlformats.org/drawingml/2006/table">
            <a:tbl>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tblGrid>
              <a:tr h="182232">
                <a:tc>
                  <a:txBody>
                    <a:bodyPr/>
                    <a:lstStyle/>
                    <a:p>
                      <a:r>
                        <a:rPr lang="en-US" sz="900" dirty="0">
                          <a:solidFill>
                            <a:schemeClr val="bg1"/>
                          </a:solidFill>
                        </a:rPr>
                        <a:t>JY</a:t>
                      </a:r>
                    </a:p>
                  </a:txBody>
                  <a:tcPr marL="47145" marR="47145" marT="23573" marB="23573" anchor="ctr">
                    <a:lnL>
                      <a:noFill/>
                    </a:lnL>
                    <a:lnR>
                      <a:noFill/>
                    </a:lnR>
                    <a:lnT>
                      <a:noFill/>
                    </a:lnT>
                    <a:lnB>
                      <a:noFill/>
                    </a:lnB>
                  </a:tcPr>
                </a:tc>
                <a:tc>
                  <a:txBody>
                    <a:bodyPr/>
                    <a:lstStyle/>
                    <a:p>
                      <a:r>
                        <a:rPr lang="en-US" sz="900">
                          <a:solidFill>
                            <a:schemeClr val="bg1"/>
                          </a:solidFill>
                        </a:rPr>
                        <a:t>Jordan</a:t>
                      </a:r>
                    </a:p>
                  </a:txBody>
                  <a:tcPr marL="47145" marR="47145" marT="23573" marB="23573" anchor="ctr">
                    <a:lnL>
                      <a:noFill/>
                    </a:lnL>
                    <a:lnR>
                      <a:noFill/>
                    </a:lnR>
                    <a:lnT>
                      <a:noFill/>
                    </a:lnT>
                    <a:lnB>
                      <a:noFill/>
                    </a:lnB>
                  </a:tcPr>
                </a:tc>
                <a:extLst>
                  <a:ext uri="{0D108BD9-81ED-4DB2-BD59-A6C34878D82A}">
                    <a16:rowId xmlns:a16="http://schemas.microsoft.com/office/drawing/2014/main" val="10000"/>
                  </a:ext>
                </a:extLst>
              </a:tr>
              <a:tr h="182232">
                <a:tc>
                  <a:txBody>
                    <a:bodyPr/>
                    <a:lstStyle/>
                    <a:p>
                      <a:r>
                        <a:rPr lang="en-US" sz="900" dirty="0">
                          <a:solidFill>
                            <a:schemeClr val="bg1"/>
                          </a:solidFill>
                        </a:rPr>
                        <a:t>EL</a:t>
                      </a:r>
                    </a:p>
                  </a:txBody>
                  <a:tcPr marL="47145" marR="47145" marT="23573" marB="23573" anchor="ctr">
                    <a:lnL>
                      <a:noFill/>
                    </a:lnL>
                    <a:lnR>
                      <a:noFill/>
                    </a:lnR>
                    <a:lnT>
                      <a:noFill/>
                    </a:lnT>
                    <a:lnB>
                      <a:noFill/>
                    </a:lnB>
                  </a:tcPr>
                </a:tc>
                <a:tc>
                  <a:txBody>
                    <a:bodyPr/>
                    <a:lstStyle/>
                    <a:p>
                      <a:r>
                        <a:rPr lang="en-US" sz="900">
                          <a:solidFill>
                            <a:schemeClr val="bg1"/>
                          </a:solidFill>
                        </a:rPr>
                        <a:t>Liberia</a:t>
                      </a:r>
                    </a:p>
                  </a:txBody>
                  <a:tcPr marL="47145" marR="47145" marT="23573" marB="23573" anchor="ctr">
                    <a:lnL>
                      <a:noFill/>
                    </a:lnL>
                    <a:lnR>
                      <a:noFill/>
                    </a:lnR>
                    <a:lnT>
                      <a:noFill/>
                    </a:lnT>
                    <a:lnB>
                      <a:noFill/>
                    </a:lnB>
                  </a:tcPr>
                </a:tc>
                <a:extLst>
                  <a:ext uri="{0D108BD9-81ED-4DB2-BD59-A6C34878D82A}">
                    <a16:rowId xmlns:a16="http://schemas.microsoft.com/office/drawing/2014/main" val="10001"/>
                  </a:ext>
                </a:extLst>
              </a:tr>
              <a:tr h="182232">
                <a:tc>
                  <a:txBody>
                    <a:bodyPr/>
                    <a:lstStyle/>
                    <a:p>
                      <a:r>
                        <a:rPr lang="en-US" sz="900" dirty="0">
                          <a:solidFill>
                            <a:schemeClr val="bg1"/>
                          </a:solidFill>
                        </a:rPr>
                        <a:t>V7</a:t>
                      </a:r>
                    </a:p>
                  </a:txBody>
                  <a:tcPr marL="47145" marR="47145" marT="23573" marB="23573" anchor="ctr">
                    <a:lnL>
                      <a:noFill/>
                    </a:lnL>
                    <a:lnR>
                      <a:noFill/>
                    </a:lnR>
                    <a:lnT>
                      <a:noFill/>
                    </a:lnT>
                    <a:lnB>
                      <a:noFill/>
                    </a:lnB>
                  </a:tcPr>
                </a:tc>
                <a:tc>
                  <a:txBody>
                    <a:bodyPr/>
                    <a:lstStyle/>
                    <a:p>
                      <a:r>
                        <a:rPr lang="en-US" sz="900">
                          <a:solidFill>
                            <a:schemeClr val="bg1"/>
                          </a:solidFill>
                        </a:rPr>
                        <a:t>Marshall Islands</a:t>
                      </a:r>
                    </a:p>
                  </a:txBody>
                  <a:tcPr marL="47145" marR="47145" marT="23573" marB="23573" anchor="ctr">
                    <a:lnL>
                      <a:noFill/>
                    </a:lnL>
                    <a:lnR>
                      <a:noFill/>
                    </a:lnR>
                    <a:lnT>
                      <a:noFill/>
                    </a:lnT>
                    <a:lnB>
                      <a:noFill/>
                    </a:lnB>
                  </a:tcPr>
                </a:tc>
                <a:extLst>
                  <a:ext uri="{0D108BD9-81ED-4DB2-BD59-A6C34878D82A}">
                    <a16:rowId xmlns:a16="http://schemas.microsoft.com/office/drawing/2014/main" val="10002"/>
                  </a:ext>
                </a:extLst>
              </a:tr>
              <a:tr h="182232">
                <a:tc>
                  <a:txBody>
                    <a:bodyPr/>
                    <a:lstStyle/>
                    <a:p>
                      <a:r>
                        <a:rPr lang="en-US" sz="900" dirty="0">
                          <a:solidFill>
                            <a:schemeClr val="bg1"/>
                          </a:solidFill>
                        </a:rPr>
                        <a:t>XA-XI</a:t>
                      </a:r>
                    </a:p>
                  </a:txBody>
                  <a:tcPr marL="47145" marR="47145" marT="23573" marB="23573" anchor="ctr">
                    <a:lnL>
                      <a:noFill/>
                    </a:lnL>
                    <a:lnR>
                      <a:noFill/>
                    </a:lnR>
                    <a:lnT>
                      <a:noFill/>
                    </a:lnT>
                    <a:lnB>
                      <a:noFill/>
                    </a:lnB>
                  </a:tcPr>
                </a:tc>
                <a:tc>
                  <a:txBody>
                    <a:bodyPr/>
                    <a:lstStyle/>
                    <a:p>
                      <a:r>
                        <a:rPr lang="en-US" sz="900">
                          <a:solidFill>
                            <a:schemeClr val="bg1"/>
                          </a:solidFill>
                        </a:rPr>
                        <a:t>Mexico</a:t>
                      </a:r>
                    </a:p>
                  </a:txBody>
                  <a:tcPr marL="47145" marR="47145" marT="23573" marB="23573" anchor="ctr">
                    <a:lnL>
                      <a:noFill/>
                    </a:lnL>
                    <a:lnR>
                      <a:noFill/>
                    </a:lnR>
                    <a:lnT>
                      <a:noFill/>
                    </a:lnT>
                    <a:lnB>
                      <a:noFill/>
                    </a:lnB>
                  </a:tcPr>
                </a:tc>
                <a:extLst>
                  <a:ext uri="{0D108BD9-81ED-4DB2-BD59-A6C34878D82A}">
                    <a16:rowId xmlns:a16="http://schemas.microsoft.com/office/drawing/2014/main" val="10003"/>
                  </a:ext>
                </a:extLst>
              </a:tr>
              <a:tr h="182232">
                <a:tc>
                  <a:txBody>
                    <a:bodyPr/>
                    <a:lstStyle/>
                    <a:p>
                      <a:r>
                        <a:rPr lang="en-US" sz="900" dirty="0">
                          <a:solidFill>
                            <a:schemeClr val="bg1"/>
                          </a:solidFill>
                        </a:rPr>
                        <a:t>V6</a:t>
                      </a:r>
                    </a:p>
                  </a:txBody>
                  <a:tcPr marL="47145" marR="47145" marT="23573" marB="23573" anchor="ctr">
                    <a:lnL>
                      <a:noFill/>
                    </a:lnL>
                    <a:lnR>
                      <a:noFill/>
                    </a:lnR>
                    <a:lnT>
                      <a:noFill/>
                    </a:lnT>
                    <a:lnB>
                      <a:noFill/>
                    </a:lnB>
                  </a:tcPr>
                </a:tc>
                <a:tc>
                  <a:txBody>
                    <a:bodyPr/>
                    <a:lstStyle/>
                    <a:p>
                      <a:r>
                        <a:rPr lang="en-US" sz="900">
                          <a:solidFill>
                            <a:schemeClr val="bg1"/>
                          </a:solidFill>
                        </a:rPr>
                        <a:t>Micronesia, Federated States of</a:t>
                      </a:r>
                    </a:p>
                  </a:txBody>
                  <a:tcPr marL="47145" marR="47145" marT="23573" marB="23573" anchor="ctr">
                    <a:lnL>
                      <a:noFill/>
                    </a:lnL>
                    <a:lnR>
                      <a:noFill/>
                    </a:lnR>
                    <a:lnT>
                      <a:noFill/>
                    </a:lnT>
                    <a:lnB>
                      <a:noFill/>
                    </a:lnB>
                  </a:tcPr>
                </a:tc>
                <a:extLst>
                  <a:ext uri="{0D108BD9-81ED-4DB2-BD59-A6C34878D82A}">
                    <a16:rowId xmlns:a16="http://schemas.microsoft.com/office/drawing/2014/main" val="10004"/>
                  </a:ext>
                </a:extLst>
              </a:tr>
              <a:tr h="182232">
                <a:tc>
                  <a:txBody>
                    <a:bodyPr/>
                    <a:lstStyle/>
                    <a:p>
                      <a:r>
                        <a:rPr lang="en-US" sz="900" dirty="0">
                          <a:solidFill>
                            <a:schemeClr val="bg1"/>
                          </a:solidFill>
                        </a:rPr>
                        <a:t>YN</a:t>
                      </a:r>
                    </a:p>
                  </a:txBody>
                  <a:tcPr marL="47145" marR="47145" marT="23573" marB="23573" anchor="ctr">
                    <a:lnL>
                      <a:noFill/>
                    </a:lnL>
                    <a:lnR>
                      <a:noFill/>
                    </a:lnR>
                    <a:lnT>
                      <a:noFill/>
                    </a:lnT>
                    <a:lnB>
                      <a:noFill/>
                    </a:lnB>
                  </a:tcPr>
                </a:tc>
                <a:tc>
                  <a:txBody>
                    <a:bodyPr/>
                    <a:lstStyle/>
                    <a:p>
                      <a:r>
                        <a:rPr lang="en-US" sz="900">
                          <a:solidFill>
                            <a:schemeClr val="bg1"/>
                          </a:solidFill>
                        </a:rPr>
                        <a:t>Nicaragua</a:t>
                      </a:r>
                    </a:p>
                  </a:txBody>
                  <a:tcPr marL="47145" marR="47145" marT="23573" marB="23573" anchor="ctr">
                    <a:lnL>
                      <a:noFill/>
                    </a:lnL>
                    <a:lnR>
                      <a:noFill/>
                    </a:lnR>
                    <a:lnT>
                      <a:noFill/>
                    </a:lnT>
                    <a:lnB>
                      <a:noFill/>
                    </a:lnB>
                  </a:tcPr>
                </a:tc>
                <a:extLst>
                  <a:ext uri="{0D108BD9-81ED-4DB2-BD59-A6C34878D82A}">
                    <a16:rowId xmlns:a16="http://schemas.microsoft.com/office/drawing/2014/main" val="10005"/>
                  </a:ext>
                </a:extLst>
              </a:tr>
              <a:tr h="182232">
                <a:tc>
                  <a:txBody>
                    <a:bodyPr/>
                    <a:lstStyle/>
                    <a:p>
                      <a:r>
                        <a:rPr lang="en-US" sz="900" dirty="0">
                          <a:solidFill>
                            <a:schemeClr val="bg1"/>
                          </a:solidFill>
                        </a:rPr>
                        <a:t>HO-HP</a:t>
                      </a:r>
                    </a:p>
                  </a:txBody>
                  <a:tcPr marL="47145" marR="47145" marT="23573" marB="23573" anchor="ctr">
                    <a:lnL>
                      <a:noFill/>
                    </a:lnL>
                    <a:lnR>
                      <a:noFill/>
                    </a:lnR>
                    <a:lnT>
                      <a:noFill/>
                    </a:lnT>
                    <a:lnB>
                      <a:noFill/>
                    </a:lnB>
                  </a:tcPr>
                </a:tc>
                <a:tc>
                  <a:txBody>
                    <a:bodyPr/>
                    <a:lstStyle/>
                    <a:p>
                      <a:r>
                        <a:rPr lang="en-US" sz="900">
                          <a:solidFill>
                            <a:schemeClr val="bg1"/>
                          </a:solidFill>
                        </a:rPr>
                        <a:t>Panama</a:t>
                      </a:r>
                    </a:p>
                  </a:txBody>
                  <a:tcPr marL="47145" marR="47145" marT="23573" marB="23573" anchor="ctr">
                    <a:lnL>
                      <a:noFill/>
                    </a:lnL>
                    <a:lnR>
                      <a:noFill/>
                    </a:lnR>
                    <a:lnT>
                      <a:noFill/>
                    </a:lnT>
                    <a:lnB>
                      <a:noFill/>
                    </a:lnB>
                  </a:tcPr>
                </a:tc>
                <a:extLst>
                  <a:ext uri="{0D108BD9-81ED-4DB2-BD59-A6C34878D82A}">
                    <a16:rowId xmlns:a16="http://schemas.microsoft.com/office/drawing/2014/main" val="10006"/>
                  </a:ext>
                </a:extLst>
              </a:tr>
              <a:tr h="182232">
                <a:tc>
                  <a:txBody>
                    <a:bodyPr/>
                    <a:lstStyle/>
                    <a:p>
                      <a:r>
                        <a:rPr lang="en-US" sz="900" dirty="0">
                          <a:solidFill>
                            <a:schemeClr val="bg1"/>
                          </a:solidFill>
                        </a:rPr>
                        <a:t>ZP</a:t>
                      </a:r>
                    </a:p>
                  </a:txBody>
                  <a:tcPr marL="47145" marR="47145" marT="23573" marB="23573" anchor="ctr">
                    <a:lnL>
                      <a:noFill/>
                    </a:lnL>
                    <a:lnR>
                      <a:noFill/>
                    </a:lnR>
                    <a:lnT>
                      <a:noFill/>
                    </a:lnT>
                    <a:lnB>
                      <a:noFill/>
                    </a:lnB>
                  </a:tcPr>
                </a:tc>
                <a:tc>
                  <a:txBody>
                    <a:bodyPr/>
                    <a:lstStyle/>
                    <a:p>
                      <a:r>
                        <a:rPr lang="en-US" sz="900">
                          <a:solidFill>
                            <a:schemeClr val="bg1"/>
                          </a:solidFill>
                        </a:rPr>
                        <a:t>Paraguay</a:t>
                      </a:r>
                    </a:p>
                  </a:txBody>
                  <a:tcPr marL="47145" marR="47145" marT="23573" marB="23573" anchor="ctr">
                    <a:lnL>
                      <a:noFill/>
                    </a:lnL>
                    <a:lnR>
                      <a:noFill/>
                    </a:lnR>
                    <a:lnT>
                      <a:noFill/>
                    </a:lnT>
                    <a:lnB>
                      <a:noFill/>
                    </a:lnB>
                  </a:tcPr>
                </a:tc>
                <a:extLst>
                  <a:ext uri="{0D108BD9-81ED-4DB2-BD59-A6C34878D82A}">
                    <a16:rowId xmlns:a16="http://schemas.microsoft.com/office/drawing/2014/main" val="10007"/>
                  </a:ext>
                </a:extLst>
              </a:tr>
              <a:tr h="182232">
                <a:tc>
                  <a:txBody>
                    <a:bodyPr/>
                    <a:lstStyle/>
                    <a:p>
                      <a:r>
                        <a:rPr lang="en-US" sz="900" dirty="0">
                          <a:solidFill>
                            <a:schemeClr val="bg1"/>
                          </a:solidFill>
                        </a:rPr>
                        <a:t>OA-OC</a:t>
                      </a:r>
                    </a:p>
                  </a:txBody>
                  <a:tcPr marL="47145" marR="47145" marT="23573" marB="23573" anchor="ctr">
                    <a:lnL>
                      <a:noFill/>
                    </a:lnL>
                    <a:lnR>
                      <a:noFill/>
                    </a:lnR>
                    <a:lnT>
                      <a:noFill/>
                    </a:lnT>
                    <a:lnB>
                      <a:noFill/>
                    </a:lnB>
                  </a:tcPr>
                </a:tc>
                <a:tc>
                  <a:txBody>
                    <a:bodyPr/>
                    <a:lstStyle/>
                    <a:p>
                      <a:r>
                        <a:rPr lang="en-US" sz="900">
                          <a:solidFill>
                            <a:schemeClr val="bg1"/>
                          </a:solidFill>
                        </a:rPr>
                        <a:t>Peru</a:t>
                      </a:r>
                    </a:p>
                  </a:txBody>
                  <a:tcPr marL="47145" marR="47145" marT="23573" marB="23573" anchor="ctr">
                    <a:lnL>
                      <a:noFill/>
                    </a:lnL>
                    <a:lnR>
                      <a:noFill/>
                    </a:lnR>
                    <a:lnT>
                      <a:noFill/>
                    </a:lnT>
                    <a:lnB>
                      <a:noFill/>
                    </a:lnB>
                  </a:tcPr>
                </a:tc>
                <a:extLst>
                  <a:ext uri="{0D108BD9-81ED-4DB2-BD59-A6C34878D82A}">
                    <a16:rowId xmlns:a16="http://schemas.microsoft.com/office/drawing/2014/main" val="10008"/>
                  </a:ext>
                </a:extLst>
              </a:tr>
              <a:tr h="182232">
                <a:tc>
                  <a:txBody>
                    <a:bodyPr/>
                    <a:lstStyle/>
                    <a:p>
                      <a:r>
                        <a:rPr lang="en-US" sz="900" dirty="0">
                          <a:solidFill>
                            <a:schemeClr val="bg1"/>
                          </a:solidFill>
                        </a:rPr>
                        <a:t>DU-DZ</a:t>
                      </a:r>
                    </a:p>
                  </a:txBody>
                  <a:tcPr marL="47145" marR="47145" marT="23573" marB="23573" anchor="ctr">
                    <a:lnL>
                      <a:noFill/>
                    </a:lnL>
                    <a:lnR>
                      <a:noFill/>
                    </a:lnR>
                    <a:lnT>
                      <a:noFill/>
                    </a:lnT>
                    <a:lnB>
                      <a:noFill/>
                    </a:lnB>
                  </a:tcPr>
                </a:tc>
                <a:tc>
                  <a:txBody>
                    <a:bodyPr/>
                    <a:lstStyle/>
                    <a:p>
                      <a:r>
                        <a:rPr lang="en-US" sz="900">
                          <a:solidFill>
                            <a:schemeClr val="bg1"/>
                          </a:solidFill>
                        </a:rPr>
                        <a:t>Philippines</a:t>
                      </a:r>
                    </a:p>
                  </a:txBody>
                  <a:tcPr marL="47145" marR="47145" marT="23573" marB="23573" anchor="ctr">
                    <a:lnL>
                      <a:noFill/>
                    </a:lnL>
                    <a:lnR>
                      <a:noFill/>
                    </a:lnR>
                    <a:lnT>
                      <a:noFill/>
                    </a:lnT>
                    <a:lnB>
                      <a:noFill/>
                    </a:lnB>
                  </a:tcPr>
                </a:tc>
                <a:extLst>
                  <a:ext uri="{0D108BD9-81ED-4DB2-BD59-A6C34878D82A}">
                    <a16:rowId xmlns:a16="http://schemas.microsoft.com/office/drawing/2014/main" val="10009"/>
                  </a:ext>
                </a:extLst>
              </a:tr>
              <a:tr h="182232">
                <a:tc>
                  <a:txBody>
                    <a:bodyPr/>
                    <a:lstStyle/>
                    <a:p>
                      <a:r>
                        <a:rPr lang="en-US" sz="900">
                          <a:solidFill>
                            <a:schemeClr val="bg1"/>
                          </a:solidFill>
                        </a:rPr>
                        <a:t>VR6</a:t>
                      </a:r>
                    </a:p>
                  </a:txBody>
                  <a:tcPr marL="47145" marR="47145" marT="23573" marB="23573" anchor="ctr">
                    <a:lnL>
                      <a:noFill/>
                    </a:lnL>
                    <a:lnR>
                      <a:noFill/>
                    </a:lnR>
                    <a:lnT>
                      <a:noFill/>
                    </a:lnT>
                    <a:lnB>
                      <a:noFill/>
                    </a:lnB>
                  </a:tcPr>
                </a:tc>
                <a:tc>
                  <a:txBody>
                    <a:bodyPr/>
                    <a:lstStyle/>
                    <a:p>
                      <a:r>
                        <a:rPr lang="en-US" sz="900" dirty="0">
                          <a:solidFill>
                            <a:schemeClr val="bg1"/>
                          </a:solidFill>
                        </a:rPr>
                        <a:t>Pitcairn Island*</a:t>
                      </a:r>
                    </a:p>
                  </a:txBody>
                  <a:tcPr marL="47145" marR="47145" marT="23573" marB="23573" anchor="ctr">
                    <a:lnL>
                      <a:noFill/>
                    </a:lnL>
                    <a:lnR>
                      <a:noFill/>
                    </a:lnR>
                    <a:lnT>
                      <a:noFill/>
                    </a:lnT>
                    <a:lnB>
                      <a:noFill/>
                    </a:lnB>
                  </a:tcPr>
                </a:tc>
                <a:extLst>
                  <a:ext uri="{0D108BD9-81ED-4DB2-BD59-A6C34878D82A}">
                    <a16:rowId xmlns:a16="http://schemas.microsoft.com/office/drawing/2014/main" val="10010"/>
                  </a:ext>
                </a:extLst>
              </a:tr>
              <a:tr h="182232">
                <a:tc>
                  <a:txBody>
                    <a:bodyPr/>
                    <a:lstStyle/>
                    <a:p>
                      <a:r>
                        <a:rPr lang="en-US" sz="900">
                          <a:solidFill>
                            <a:schemeClr val="bg1"/>
                          </a:solidFill>
                        </a:rPr>
                        <a:t>V4</a:t>
                      </a:r>
                    </a:p>
                  </a:txBody>
                  <a:tcPr marL="47145" marR="47145" marT="23573" marB="23573" anchor="ctr">
                    <a:lnL>
                      <a:noFill/>
                    </a:lnL>
                    <a:lnR>
                      <a:noFill/>
                    </a:lnR>
                    <a:lnT>
                      <a:noFill/>
                    </a:lnT>
                    <a:lnB>
                      <a:noFill/>
                    </a:lnB>
                  </a:tcPr>
                </a:tc>
                <a:tc>
                  <a:txBody>
                    <a:bodyPr/>
                    <a:lstStyle/>
                    <a:p>
                      <a:r>
                        <a:rPr lang="en-US" sz="900" dirty="0">
                          <a:solidFill>
                            <a:schemeClr val="bg1"/>
                          </a:solidFill>
                        </a:rPr>
                        <a:t>St. Kitts/Nevis</a:t>
                      </a:r>
                    </a:p>
                  </a:txBody>
                  <a:tcPr marL="47145" marR="47145" marT="23573" marB="23573" anchor="ctr">
                    <a:lnL>
                      <a:noFill/>
                    </a:lnL>
                    <a:lnR>
                      <a:noFill/>
                    </a:lnR>
                    <a:lnT>
                      <a:noFill/>
                    </a:lnT>
                    <a:lnB>
                      <a:noFill/>
                    </a:lnB>
                  </a:tcPr>
                </a:tc>
                <a:extLst>
                  <a:ext uri="{0D108BD9-81ED-4DB2-BD59-A6C34878D82A}">
                    <a16:rowId xmlns:a16="http://schemas.microsoft.com/office/drawing/2014/main" val="10011"/>
                  </a:ext>
                </a:extLst>
              </a:tr>
              <a:tr h="182232">
                <a:tc>
                  <a:txBody>
                    <a:bodyPr/>
                    <a:lstStyle/>
                    <a:p>
                      <a:r>
                        <a:rPr lang="en-US" sz="900">
                          <a:solidFill>
                            <a:schemeClr val="bg1"/>
                          </a:solidFill>
                        </a:rPr>
                        <a:t>J6</a:t>
                      </a:r>
                    </a:p>
                  </a:txBody>
                  <a:tcPr marL="47145" marR="47145" marT="23573" marB="23573" anchor="ctr">
                    <a:lnL>
                      <a:noFill/>
                    </a:lnL>
                    <a:lnR>
                      <a:noFill/>
                    </a:lnR>
                    <a:lnT>
                      <a:noFill/>
                    </a:lnT>
                    <a:lnB>
                      <a:noFill/>
                    </a:lnB>
                  </a:tcPr>
                </a:tc>
                <a:tc>
                  <a:txBody>
                    <a:bodyPr/>
                    <a:lstStyle/>
                    <a:p>
                      <a:r>
                        <a:rPr lang="en-US" sz="900" dirty="0">
                          <a:solidFill>
                            <a:schemeClr val="bg1"/>
                          </a:solidFill>
                        </a:rPr>
                        <a:t>St. Lucia</a:t>
                      </a:r>
                    </a:p>
                  </a:txBody>
                  <a:tcPr marL="47145" marR="47145" marT="23573" marB="23573" anchor="ctr">
                    <a:lnL>
                      <a:noFill/>
                    </a:lnL>
                    <a:lnR>
                      <a:noFill/>
                    </a:lnR>
                    <a:lnT>
                      <a:noFill/>
                    </a:lnT>
                    <a:lnB>
                      <a:noFill/>
                    </a:lnB>
                  </a:tcPr>
                </a:tc>
                <a:extLst>
                  <a:ext uri="{0D108BD9-81ED-4DB2-BD59-A6C34878D82A}">
                    <a16:rowId xmlns:a16="http://schemas.microsoft.com/office/drawing/2014/main" val="10012"/>
                  </a:ext>
                </a:extLst>
              </a:tr>
              <a:tr h="182232">
                <a:tc>
                  <a:txBody>
                    <a:bodyPr/>
                    <a:lstStyle/>
                    <a:p>
                      <a:r>
                        <a:rPr lang="en-US" sz="900">
                          <a:solidFill>
                            <a:schemeClr val="bg1"/>
                          </a:solidFill>
                        </a:rPr>
                        <a:t>J8</a:t>
                      </a:r>
                    </a:p>
                  </a:txBody>
                  <a:tcPr marL="47145" marR="47145" marT="23573" marB="23573" anchor="ctr">
                    <a:lnL>
                      <a:noFill/>
                    </a:lnL>
                    <a:lnR>
                      <a:noFill/>
                    </a:lnR>
                    <a:lnT>
                      <a:noFill/>
                    </a:lnT>
                    <a:lnB>
                      <a:noFill/>
                    </a:lnB>
                  </a:tcPr>
                </a:tc>
                <a:tc>
                  <a:txBody>
                    <a:bodyPr/>
                    <a:lstStyle/>
                    <a:p>
                      <a:r>
                        <a:rPr lang="en-US" sz="900" dirty="0">
                          <a:solidFill>
                            <a:schemeClr val="bg1"/>
                          </a:solidFill>
                        </a:rPr>
                        <a:t>St. Vincent and the Grenadines</a:t>
                      </a:r>
                    </a:p>
                  </a:txBody>
                  <a:tcPr marL="47145" marR="47145" marT="23573" marB="23573" anchor="ctr">
                    <a:lnL>
                      <a:noFill/>
                    </a:lnL>
                    <a:lnR>
                      <a:noFill/>
                    </a:lnR>
                    <a:lnT>
                      <a:noFill/>
                    </a:lnT>
                    <a:lnB>
                      <a:noFill/>
                    </a:lnB>
                  </a:tcPr>
                </a:tc>
                <a:extLst>
                  <a:ext uri="{0D108BD9-81ED-4DB2-BD59-A6C34878D82A}">
                    <a16:rowId xmlns:a16="http://schemas.microsoft.com/office/drawing/2014/main" val="10013"/>
                  </a:ext>
                </a:extLst>
              </a:tr>
              <a:tr h="182232">
                <a:tc>
                  <a:txBody>
                    <a:bodyPr/>
                    <a:lstStyle/>
                    <a:p>
                      <a:r>
                        <a:rPr lang="en-US" sz="900">
                          <a:solidFill>
                            <a:schemeClr val="bg1"/>
                          </a:solidFill>
                        </a:rPr>
                        <a:t>9L</a:t>
                      </a:r>
                    </a:p>
                  </a:txBody>
                  <a:tcPr marL="47145" marR="47145" marT="23573" marB="23573" anchor="ctr">
                    <a:lnL>
                      <a:noFill/>
                    </a:lnL>
                    <a:lnR>
                      <a:noFill/>
                    </a:lnR>
                    <a:lnT>
                      <a:noFill/>
                    </a:lnT>
                    <a:lnB>
                      <a:noFill/>
                    </a:lnB>
                  </a:tcPr>
                </a:tc>
                <a:tc>
                  <a:txBody>
                    <a:bodyPr/>
                    <a:lstStyle/>
                    <a:p>
                      <a:r>
                        <a:rPr lang="en-US" sz="900" dirty="0">
                          <a:solidFill>
                            <a:schemeClr val="bg1"/>
                          </a:solidFill>
                        </a:rPr>
                        <a:t>Sierra Leone</a:t>
                      </a:r>
                    </a:p>
                  </a:txBody>
                  <a:tcPr marL="47145" marR="47145" marT="23573" marB="23573" anchor="ctr">
                    <a:lnL>
                      <a:noFill/>
                    </a:lnL>
                    <a:lnR>
                      <a:noFill/>
                    </a:lnR>
                    <a:lnT>
                      <a:noFill/>
                    </a:lnT>
                    <a:lnB>
                      <a:noFill/>
                    </a:lnB>
                  </a:tcPr>
                </a:tc>
                <a:extLst>
                  <a:ext uri="{0D108BD9-81ED-4DB2-BD59-A6C34878D82A}">
                    <a16:rowId xmlns:a16="http://schemas.microsoft.com/office/drawing/2014/main" val="10014"/>
                  </a:ext>
                </a:extLst>
              </a:tr>
              <a:tr h="182232">
                <a:tc>
                  <a:txBody>
                    <a:bodyPr/>
                    <a:lstStyle/>
                    <a:p>
                      <a:r>
                        <a:rPr lang="en-US" sz="900">
                          <a:solidFill>
                            <a:schemeClr val="bg1"/>
                          </a:solidFill>
                        </a:rPr>
                        <a:t>ZR-ZU</a:t>
                      </a:r>
                    </a:p>
                  </a:txBody>
                  <a:tcPr marL="47145" marR="47145" marT="23573" marB="23573" anchor="ctr">
                    <a:lnL>
                      <a:noFill/>
                    </a:lnL>
                    <a:lnR>
                      <a:noFill/>
                    </a:lnR>
                    <a:lnT>
                      <a:noFill/>
                    </a:lnT>
                    <a:lnB>
                      <a:noFill/>
                    </a:lnB>
                  </a:tcPr>
                </a:tc>
                <a:tc>
                  <a:txBody>
                    <a:bodyPr/>
                    <a:lstStyle/>
                    <a:p>
                      <a:r>
                        <a:rPr lang="en-US" sz="900" dirty="0">
                          <a:solidFill>
                            <a:schemeClr val="bg1"/>
                          </a:solidFill>
                        </a:rPr>
                        <a:t>South Africa</a:t>
                      </a:r>
                    </a:p>
                  </a:txBody>
                  <a:tcPr marL="47145" marR="47145" marT="23573" marB="23573" anchor="ctr">
                    <a:lnL>
                      <a:noFill/>
                    </a:lnL>
                    <a:lnR>
                      <a:noFill/>
                    </a:lnR>
                    <a:lnT>
                      <a:noFill/>
                    </a:lnT>
                    <a:lnB>
                      <a:noFill/>
                    </a:lnB>
                  </a:tcPr>
                </a:tc>
                <a:extLst>
                  <a:ext uri="{0D108BD9-81ED-4DB2-BD59-A6C34878D82A}">
                    <a16:rowId xmlns:a16="http://schemas.microsoft.com/office/drawing/2014/main" val="10015"/>
                  </a:ext>
                </a:extLst>
              </a:tr>
              <a:tr h="182232">
                <a:tc>
                  <a:txBody>
                    <a:bodyPr/>
                    <a:lstStyle/>
                    <a:p>
                      <a:r>
                        <a:rPr lang="en-US" sz="900">
                          <a:solidFill>
                            <a:schemeClr val="bg1"/>
                          </a:solidFill>
                        </a:rPr>
                        <a:t>3DA</a:t>
                      </a:r>
                    </a:p>
                  </a:txBody>
                  <a:tcPr marL="47145" marR="47145" marT="23573" marB="23573" anchor="ctr">
                    <a:lnL>
                      <a:noFill/>
                    </a:lnL>
                    <a:lnR>
                      <a:noFill/>
                    </a:lnR>
                    <a:lnT>
                      <a:noFill/>
                    </a:lnT>
                    <a:lnB>
                      <a:noFill/>
                    </a:lnB>
                  </a:tcPr>
                </a:tc>
                <a:tc>
                  <a:txBody>
                    <a:bodyPr/>
                    <a:lstStyle/>
                    <a:p>
                      <a:r>
                        <a:rPr lang="en-US" sz="900" dirty="0">
                          <a:solidFill>
                            <a:schemeClr val="bg1"/>
                          </a:solidFill>
                        </a:rPr>
                        <a:t>Swaziland</a:t>
                      </a:r>
                    </a:p>
                  </a:txBody>
                  <a:tcPr marL="47145" marR="47145" marT="23573" marB="23573" anchor="ctr">
                    <a:lnL>
                      <a:noFill/>
                    </a:lnL>
                    <a:lnR>
                      <a:noFill/>
                    </a:lnR>
                    <a:lnT>
                      <a:noFill/>
                    </a:lnT>
                    <a:lnB>
                      <a:noFill/>
                    </a:lnB>
                  </a:tcPr>
                </a:tc>
                <a:extLst>
                  <a:ext uri="{0D108BD9-81ED-4DB2-BD59-A6C34878D82A}">
                    <a16:rowId xmlns:a16="http://schemas.microsoft.com/office/drawing/2014/main" val="10016"/>
                  </a:ext>
                </a:extLst>
              </a:tr>
              <a:tr h="182232">
                <a:tc>
                  <a:txBody>
                    <a:bodyPr/>
                    <a:lstStyle/>
                    <a:p>
                      <a:r>
                        <a:rPr lang="en-US" sz="900">
                          <a:solidFill>
                            <a:schemeClr val="bg1"/>
                          </a:solidFill>
                        </a:rPr>
                        <a:t>9Y-9Z</a:t>
                      </a:r>
                    </a:p>
                  </a:txBody>
                  <a:tcPr marL="47145" marR="47145" marT="23573" marB="23573" anchor="ctr">
                    <a:lnL>
                      <a:noFill/>
                    </a:lnL>
                    <a:lnR>
                      <a:noFill/>
                    </a:lnR>
                    <a:lnT>
                      <a:noFill/>
                    </a:lnT>
                    <a:lnB>
                      <a:noFill/>
                    </a:lnB>
                  </a:tcPr>
                </a:tc>
                <a:tc>
                  <a:txBody>
                    <a:bodyPr/>
                    <a:lstStyle/>
                    <a:p>
                      <a:r>
                        <a:rPr lang="en-US" sz="900" dirty="0">
                          <a:solidFill>
                            <a:schemeClr val="bg1"/>
                          </a:solidFill>
                        </a:rPr>
                        <a:t>Trinidad/Tobago</a:t>
                      </a:r>
                    </a:p>
                  </a:txBody>
                  <a:tcPr marL="47145" marR="47145" marT="23573" marB="23573" anchor="ctr">
                    <a:lnL>
                      <a:noFill/>
                    </a:lnL>
                    <a:lnR>
                      <a:noFill/>
                    </a:lnR>
                    <a:lnT>
                      <a:noFill/>
                    </a:lnT>
                    <a:lnB>
                      <a:noFill/>
                    </a:lnB>
                  </a:tcPr>
                </a:tc>
                <a:extLst>
                  <a:ext uri="{0D108BD9-81ED-4DB2-BD59-A6C34878D82A}">
                    <a16:rowId xmlns:a16="http://schemas.microsoft.com/office/drawing/2014/main" val="10017"/>
                  </a:ext>
                </a:extLst>
              </a:tr>
              <a:tr h="182232">
                <a:tc>
                  <a:txBody>
                    <a:bodyPr/>
                    <a:lstStyle/>
                    <a:p>
                      <a:r>
                        <a:rPr lang="en-US" sz="900">
                          <a:solidFill>
                            <a:schemeClr val="bg1"/>
                          </a:solidFill>
                        </a:rPr>
                        <a:t>TA-TC</a:t>
                      </a:r>
                    </a:p>
                  </a:txBody>
                  <a:tcPr marL="47145" marR="47145" marT="23573" marB="23573" anchor="ctr">
                    <a:lnL>
                      <a:noFill/>
                    </a:lnL>
                    <a:lnR>
                      <a:noFill/>
                    </a:lnR>
                    <a:lnT>
                      <a:noFill/>
                    </a:lnT>
                    <a:lnB>
                      <a:noFill/>
                    </a:lnB>
                  </a:tcPr>
                </a:tc>
                <a:tc>
                  <a:txBody>
                    <a:bodyPr/>
                    <a:lstStyle/>
                    <a:p>
                      <a:r>
                        <a:rPr lang="en-US" sz="900" dirty="0">
                          <a:solidFill>
                            <a:schemeClr val="bg1"/>
                          </a:solidFill>
                        </a:rPr>
                        <a:t>Turkey</a:t>
                      </a:r>
                    </a:p>
                  </a:txBody>
                  <a:tcPr marL="47145" marR="47145" marT="23573" marB="23573" anchor="ctr">
                    <a:lnL>
                      <a:noFill/>
                    </a:lnL>
                    <a:lnR>
                      <a:noFill/>
                    </a:lnR>
                    <a:lnT>
                      <a:noFill/>
                    </a:lnT>
                    <a:lnB>
                      <a:noFill/>
                    </a:lnB>
                  </a:tcPr>
                </a:tc>
                <a:extLst>
                  <a:ext uri="{0D108BD9-81ED-4DB2-BD59-A6C34878D82A}">
                    <a16:rowId xmlns:a16="http://schemas.microsoft.com/office/drawing/2014/main" val="10018"/>
                  </a:ext>
                </a:extLst>
              </a:tr>
              <a:tr h="182232">
                <a:tc>
                  <a:txBody>
                    <a:bodyPr/>
                    <a:lstStyle/>
                    <a:p>
                      <a:r>
                        <a:rPr lang="en-US" sz="900">
                          <a:solidFill>
                            <a:schemeClr val="bg1"/>
                          </a:solidFill>
                        </a:rPr>
                        <a:t>GB</a:t>
                      </a:r>
                    </a:p>
                  </a:txBody>
                  <a:tcPr marL="47145" marR="47145" marT="23573" marB="23573" anchor="ctr">
                    <a:lnL>
                      <a:noFill/>
                    </a:lnL>
                    <a:lnR>
                      <a:noFill/>
                    </a:lnR>
                    <a:lnT>
                      <a:noFill/>
                    </a:lnT>
                    <a:lnB>
                      <a:noFill/>
                    </a:lnB>
                  </a:tcPr>
                </a:tc>
                <a:tc>
                  <a:txBody>
                    <a:bodyPr/>
                    <a:lstStyle/>
                    <a:p>
                      <a:r>
                        <a:rPr lang="en-US" sz="900" dirty="0">
                          <a:solidFill>
                            <a:schemeClr val="bg1"/>
                          </a:solidFill>
                        </a:rPr>
                        <a:t>United Kingdom</a:t>
                      </a:r>
                    </a:p>
                  </a:txBody>
                  <a:tcPr marL="47145" marR="47145" marT="23573" marB="23573" anchor="ctr">
                    <a:lnL>
                      <a:noFill/>
                    </a:lnL>
                    <a:lnR>
                      <a:noFill/>
                    </a:lnR>
                    <a:lnT>
                      <a:noFill/>
                    </a:lnT>
                    <a:lnB>
                      <a:noFill/>
                    </a:lnB>
                  </a:tcPr>
                </a:tc>
                <a:extLst>
                  <a:ext uri="{0D108BD9-81ED-4DB2-BD59-A6C34878D82A}">
                    <a16:rowId xmlns:a16="http://schemas.microsoft.com/office/drawing/2014/main" val="10019"/>
                  </a:ext>
                </a:extLst>
              </a:tr>
              <a:tr h="182232">
                <a:tc>
                  <a:txBody>
                    <a:bodyPr/>
                    <a:lstStyle/>
                    <a:p>
                      <a:r>
                        <a:rPr lang="en-US" sz="900">
                          <a:solidFill>
                            <a:schemeClr val="bg1"/>
                          </a:solidFill>
                        </a:rPr>
                        <a:t>CV-CX</a:t>
                      </a:r>
                    </a:p>
                  </a:txBody>
                  <a:tcPr marL="47145" marR="47145" marT="23573" marB="23573" anchor="ctr">
                    <a:lnL>
                      <a:noFill/>
                    </a:lnL>
                    <a:lnR>
                      <a:noFill/>
                    </a:lnR>
                    <a:lnT>
                      <a:noFill/>
                    </a:lnT>
                    <a:lnB>
                      <a:noFill/>
                    </a:lnB>
                  </a:tcPr>
                </a:tc>
                <a:tc>
                  <a:txBody>
                    <a:bodyPr/>
                    <a:lstStyle/>
                    <a:p>
                      <a:r>
                        <a:rPr lang="en-US" sz="900" dirty="0">
                          <a:solidFill>
                            <a:schemeClr val="bg1"/>
                          </a:solidFill>
                        </a:rPr>
                        <a:t>Uruguay</a:t>
                      </a:r>
                    </a:p>
                  </a:txBody>
                  <a:tcPr marL="47145" marR="47145" marT="23573" marB="23573" anchor="ctr">
                    <a:lnL>
                      <a:noFill/>
                    </a:lnL>
                    <a:lnR>
                      <a:noFill/>
                    </a:lnR>
                    <a:lnT>
                      <a:noFill/>
                    </a:lnT>
                    <a:lnB>
                      <a:noFill/>
                    </a:lnB>
                  </a:tcPr>
                </a:tc>
                <a:extLst>
                  <a:ext uri="{0D108BD9-81ED-4DB2-BD59-A6C34878D82A}">
                    <a16:rowId xmlns:a16="http://schemas.microsoft.com/office/drawing/2014/main" val="10020"/>
                  </a:ext>
                </a:extLst>
              </a:tr>
              <a:tr h="182232">
                <a:tc>
                  <a:txBody>
                    <a:bodyPr/>
                    <a:lstStyle/>
                    <a:p>
                      <a:r>
                        <a:rPr lang="en-US" sz="900">
                          <a:solidFill>
                            <a:schemeClr val="bg1"/>
                          </a:solidFill>
                        </a:rPr>
                        <a:t>YV-YY</a:t>
                      </a:r>
                    </a:p>
                  </a:txBody>
                  <a:tcPr marL="47145" marR="47145" marT="23573" marB="23573" anchor="ctr">
                    <a:lnL>
                      <a:noFill/>
                    </a:lnL>
                    <a:lnR>
                      <a:noFill/>
                    </a:lnR>
                    <a:lnT>
                      <a:noFill/>
                    </a:lnT>
                    <a:lnB>
                      <a:noFill/>
                    </a:lnB>
                  </a:tcPr>
                </a:tc>
                <a:tc>
                  <a:txBody>
                    <a:bodyPr/>
                    <a:lstStyle/>
                    <a:p>
                      <a:r>
                        <a:rPr lang="en-US" sz="900" dirty="0">
                          <a:solidFill>
                            <a:schemeClr val="bg1"/>
                          </a:solidFill>
                        </a:rPr>
                        <a:t>Venezuela</a:t>
                      </a:r>
                    </a:p>
                  </a:txBody>
                  <a:tcPr marL="47145" marR="47145" marT="23573" marB="23573" anchor="ctr">
                    <a:lnL>
                      <a:noFill/>
                    </a:lnL>
                    <a:lnR>
                      <a:noFill/>
                    </a:lnR>
                    <a:lnT>
                      <a:noFill/>
                    </a:lnT>
                    <a:lnB>
                      <a:noFill/>
                    </a:lnB>
                  </a:tcPr>
                </a:tc>
                <a:extLst>
                  <a:ext uri="{0D108BD9-81ED-4DB2-BD59-A6C34878D82A}">
                    <a16:rowId xmlns:a16="http://schemas.microsoft.com/office/drawing/2014/main" val="10021"/>
                  </a:ext>
                </a:extLst>
              </a:tr>
              <a:tr h="182232">
                <a:tc>
                  <a:txBody>
                    <a:bodyPr/>
                    <a:lstStyle/>
                    <a:p>
                      <a:r>
                        <a:rPr lang="en-US" sz="900">
                          <a:solidFill>
                            <a:schemeClr val="bg1"/>
                          </a:solidFill>
                        </a:rPr>
                        <a:t>4U1ITU</a:t>
                      </a:r>
                    </a:p>
                  </a:txBody>
                  <a:tcPr marL="47145" marR="47145" marT="23573" marB="23573" anchor="ctr">
                    <a:lnL>
                      <a:noFill/>
                    </a:lnL>
                    <a:lnR>
                      <a:noFill/>
                    </a:lnR>
                    <a:lnT>
                      <a:noFill/>
                    </a:lnT>
                    <a:lnB>
                      <a:noFill/>
                    </a:lnB>
                  </a:tcPr>
                </a:tc>
                <a:tc>
                  <a:txBody>
                    <a:bodyPr/>
                    <a:lstStyle/>
                    <a:p>
                      <a:r>
                        <a:rPr lang="en-US" sz="900" dirty="0">
                          <a:solidFill>
                            <a:schemeClr val="bg1"/>
                          </a:solidFill>
                        </a:rPr>
                        <a:t>ITU - Geneva</a:t>
                      </a:r>
                    </a:p>
                  </a:txBody>
                  <a:tcPr marL="47145" marR="47145" marT="23573" marB="23573" anchor="ctr">
                    <a:lnL>
                      <a:noFill/>
                    </a:lnL>
                    <a:lnR>
                      <a:noFill/>
                    </a:lnR>
                    <a:lnT>
                      <a:noFill/>
                    </a:lnT>
                    <a:lnB>
                      <a:noFill/>
                    </a:lnB>
                  </a:tcPr>
                </a:tc>
                <a:extLst>
                  <a:ext uri="{0D108BD9-81ED-4DB2-BD59-A6C34878D82A}">
                    <a16:rowId xmlns:a16="http://schemas.microsoft.com/office/drawing/2014/main" val="10022"/>
                  </a:ext>
                </a:extLst>
              </a:tr>
              <a:tr h="182232">
                <a:tc>
                  <a:txBody>
                    <a:bodyPr/>
                    <a:lstStyle/>
                    <a:p>
                      <a:r>
                        <a:rPr lang="en-US" sz="900" dirty="0">
                          <a:solidFill>
                            <a:schemeClr val="bg1"/>
                          </a:solidFill>
                        </a:rPr>
                        <a:t>4U1VIC</a:t>
                      </a:r>
                    </a:p>
                  </a:txBody>
                  <a:tcPr marL="47145" marR="47145" marT="23573" marB="23573" anchor="ctr">
                    <a:lnL>
                      <a:noFill/>
                    </a:lnL>
                    <a:lnR>
                      <a:noFill/>
                    </a:lnR>
                    <a:lnT>
                      <a:noFill/>
                    </a:lnT>
                    <a:lnB>
                      <a:noFill/>
                    </a:lnB>
                  </a:tcPr>
                </a:tc>
                <a:tc>
                  <a:txBody>
                    <a:bodyPr/>
                    <a:lstStyle/>
                    <a:p>
                      <a:r>
                        <a:rPr lang="en-US" sz="900" dirty="0">
                          <a:solidFill>
                            <a:schemeClr val="bg1"/>
                          </a:solidFill>
                        </a:rPr>
                        <a:t>VIC - Vienna</a:t>
                      </a:r>
                    </a:p>
                  </a:txBody>
                  <a:tcPr marL="47145" marR="47145" marT="23573" marB="23573" anchor="ctr">
                    <a:lnL>
                      <a:noFill/>
                    </a:lnL>
                    <a:lnR>
                      <a:noFill/>
                    </a:lnR>
                    <a:lnT>
                      <a:noFill/>
                    </a:lnT>
                    <a:lnB>
                      <a:noFill/>
                    </a:lnB>
                  </a:tcPr>
                </a:tc>
                <a:extLst>
                  <a:ext uri="{0D108BD9-81ED-4DB2-BD59-A6C34878D82A}">
                    <a16:rowId xmlns:a16="http://schemas.microsoft.com/office/drawing/2014/main" val="10023"/>
                  </a:ext>
                </a:extLst>
              </a:tr>
            </a:tbl>
          </a:graphicData>
        </a:graphic>
      </p:graphicFrame>
      <p:sp>
        <p:nvSpPr>
          <p:cNvPr id="11" name="Rectangle 10"/>
          <p:cNvSpPr/>
          <p:nvPr/>
        </p:nvSpPr>
        <p:spPr>
          <a:xfrm>
            <a:off x="1828800" y="6027003"/>
            <a:ext cx="5410200" cy="369332"/>
          </a:xfrm>
          <a:prstGeom prst="rect">
            <a:avLst/>
          </a:prstGeom>
        </p:spPr>
        <p:txBody>
          <a:bodyPr wrap="square">
            <a:spAutoFit/>
          </a:bodyPr>
          <a:lstStyle/>
          <a:p>
            <a:r>
              <a:rPr lang="en-US" dirty="0">
                <a:solidFill>
                  <a:schemeClr val="bg1"/>
                </a:solidFill>
              </a:rPr>
              <a:t>http://www.arrl.org/third-party-operating-agreements</a:t>
            </a:r>
          </a:p>
        </p:txBody>
      </p:sp>
      <p:pic>
        <p:nvPicPr>
          <p:cNvPr id="2050" name="Picture 2" descr="http://lift2013.files.wordpress.com/2013/09/flags-globe-54142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41"/>
          <a:stretch/>
        </p:blipFill>
        <p:spPr bwMode="auto">
          <a:xfrm>
            <a:off x="3733800" y="2590800"/>
            <a:ext cx="1752600" cy="170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579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2209800"/>
          </a:xfrm>
        </p:spPr>
        <p:txBody>
          <a:bodyPr>
            <a:normAutofit/>
          </a:bodyPr>
          <a:lstStyle/>
          <a:p>
            <a:r>
              <a:rPr lang="en-US" dirty="0"/>
              <a:t>T1F08      What is the definition of third party communications?</a:t>
            </a:r>
          </a:p>
        </p:txBody>
      </p:sp>
      <p:sp>
        <p:nvSpPr>
          <p:cNvPr id="3" name="Subtitle 2"/>
          <p:cNvSpPr>
            <a:spLocks noGrp="1"/>
          </p:cNvSpPr>
          <p:nvPr>
            <p:ph type="subTitle" idx="1"/>
          </p:nvPr>
        </p:nvSpPr>
        <p:spPr>
          <a:xfrm>
            <a:off x="838200" y="2057400"/>
            <a:ext cx="7620000" cy="4038600"/>
          </a:xfrm>
        </p:spPr>
        <p:txBody>
          <a:bodyPr>
            <a:normAutofit/>
          </a:bodyPr>
          <a:lstStyle/>
          <a:p>
            <a:r>
              <a:rPr lang="en-US" sz="2800" dirty="0"/>
              <a:t>A. A message from a control operator to another amateur station control operator on behalf of another person</a:t>
            </a:r>
          </a:p>
          <a:p>
            <a:r>
              <a:rPr lang="en-US" sz="2800" dirty="0"/>
              <a:t>B. Amateur radio communications where three stations are in communications with one another</a:t>
            </a:r>
          </a:p>
          <a:p>
            <a:r>
              <a:rPr lang="en-US" sz="2800" dirty="0"/>
              <a:t>C. Operation when the transmitting equipment is licensed to a person other than the control operator</a:t>
            </a:r>
          </a:p>
          <a:p>
            <a:r>
              <a:rPr lang="en-US" sz="2800" dirty="0"/>
              <a:t>D. Temporary authorization for an unlicensed person to transmit on the amateur bands for technical experiments</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158</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3553523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2209800"/>
          </a:xfrm>
        </p:spPr>
        <p:txBody>
          <a:bodyPr>
            <a:normAutofit/>
          </a:bodyPr>
          <a:lstStyle/>
          <a:p>
            <a:r>
              <a:rPr lang="en-US" dirty="0"/>
              <a:t>T1F08      What is the definition of third party communications?</a:t>
            </a:r>
          </a:p>
        </p:txBody>
      </p:sp>
      <p:sp>
        <p:nvSpPr>
          <p:cNvPr id="3" name="Subtitle 2"/>
          <p:cNvSpPr>
            <a:spLocks noGrp="1"/>
          </p:cNvSpPr>
          <p:nvPr>
            <p:ph type="subTitle" idx="1"/>
          </p:nvPr>
        </p:nvSpPr>
        <p:spPr>
          <a:xfrm>
            <a:off x="838200" y="2057400"/>
            <a:ext cx="7620000" cy="4038600"/>
          </a:xfrm>
        </p:spPr>
        <p:txBody>
          <a:bodyPr>
            <a:normAutofit fontScale="92500" lnSpcReduction="10000"/>
          </a:bodyPr>
          <a:lstStyle/>
          <a:p>
            <a:r>
              <a:rPr lang="en-US" sz="3600" b="1" dirty="0">
                <a:solidFill>
                  <a:srgbClr val="FFFF00"/>
                </a:solidFill>
              </a:rPr>
              <a:t>A. A message from a control operator to another amateur station control operator on behalf of another person</a:t>
            </a:r>
          </a:p>
          <a:p>
            <a:r>
              <a:rPr lang="en-US" sz="2800" dirty="0"/>
              <a:t>B. Amateur radio communications where three stations are in communications with one another</a:t>
            </a:r>
          </a:p>
          <a:p>
            <a:r>
              <a:rPr lang="en-US" sz="2800" dirty="0"/>
              <a:t>C. Operation when the transmitting equipment is licensed to a person other than the control operator</a:t>
            </a:r>
          </a:p>
          <a:p>
            <a:r>
              <a:rPr lang="en-US" sz="2800" dirty="0"/>
              <a:t>D. Temporary authorization for an unlicensed person to transmit on the amateur bands for technical experiments</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159</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92726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Autofit/>
          </a:bodyPr>
          <a:lstStyle/>
          <a:p>
            <a:r>
              <a:rPr lang="en-US" dirty="0"/>
              <a:t>T1A04   How many operator/primary station license grants may be held by any one person?</a:t>
            </a:r>
          </a:p>
        </p:txBody>
      </p:sp>
      <p:sp>
        <p:nvSpPr>
          <p:cNvPr id="3" name="Subtitle 2"/>
          <p:cNvSpPr>
            <a:spLocks noGrp="1"/>
          </p:cNvSpPr>
          <p:nvPr>
            <p:ph type="subTitle" idx="1"/>
          </p:nvPr>
        </p:nvSpPr>
        <p:spPr>
          <a:xfrm>
            <a:off x="1371600" y="1676400"/>
            <a:ext cx="6400800" cy="3657600"/>
          </a:xfrm>
        </p:spPr>
        <p:txBody>
          <a:bodyPr>
            <a:normAutofit/>
          </a:bodyPr>
          <a:lstStyle/>
          <a:p>
            <a:r>
              <a:rPr lang="en-US" sz="3600" b="1" dirty="0">
                <a:solidFill>
                  <a:srgbClr val="FFFF00"/>
                </a:solidFill>
              </a:rPr>
              <a:t>A. One</a:t>
            </a:r>
          </a:p>
          <a:p>
            <a:r>
              <a:rPr lang="en-US" sz="2800" dirty="0"/>
              <a:t>B. No more than two</a:t>
            </a:r>
          </a:p>
          <a:p>
            <a:r>
              <a:rPr lang="en-US" sz="2800" dirty="0"/>
              <a:t>C. One for each band on which the person plans to operate</a:t>
            </a:r>
          </a:p>
          <a:p>
            <a:r>
              <a:rPr lang="en-US" sz="2800" dirty="0"/>
              <a:t>D. One for each permanent station location from which the person plans to operate</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16</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83831330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381000"/>
            <a:ext cx="8305800" cy="2286000"/>
          </a:xfrm>
        </p:spPr>
        <p:txBody>
          <a:bodyPr>
            <a:normAutofit/>
          </a:bodyPr>
          <a:lstStyle/>
          <a:p>
            <a:r>
              <a:rPr lang="en-US" dirty="0"/>
              <a:t>T1F09 -  What type of amateur station simultaneously retransmits the signal of another amateur station on a different channel or channels?</a:t>
            </a:r>
          </a:p>
        </p:txBody>
      </p:sp>
      <p:sp>
        <p:nvSpPr>
          <p:cNvPr id="3" name="Subtitle 2"/>
          <p:cNvSpPr>
            <a:spLocks noGrp="1"/>
          </p:cNvSpPr>
          <p:nvPr>
            <p:ph type="subTitle" idx="1"/>
          </p:nvPr>
        </p:nvSpPr>
        <p:spPr>
          <a:xfrm>
            <a:off x="1371600" y="2971800"/>
            <a:ext cx="6400800" cy="3200400"/>
          </a:xfrm>
        </p:spPr>
        <p:txBody>
          <a:bodyPr>
            <a:normAutofit/>
          </a:bodyPr>
          <a:lstStyle/>
          <a:p>
            <a:r>
              <a:rPr lang="en-US" sz="2800" i="1" dirty="0"/>
              <a:t>A. Beacon station</a:t>
            </a:r>
            <a:endParaRPr lang="en-US" sz="2800" dirty="0"/>
          </a:p>
          <a:p>
            <a:r>
              <a:rPr lang="en-US" sz="2800" i="1" dirty="0"/>
              <a:t>B. Earth station</a:t>
            </a:r>
            <a:endParaRPr lang="en-US" sz="2800" dirty="0"/>
          </a:p>
          <a:p>
            <a:r>
              <a:rPr lang="en-US" sz="2800" i="1" dirty="0"/>
              <a:t>C. Repeater station</a:t>
            </a:r>
            <a:endParaRPr lang="en-US" sz="2800" dirty="0"/>
          </a:p>
          <a:p>
            <a:r>
              <a:rPr lang="en-US" sz="2800" i="1" dirty="0"/>
              <a:t>D. Message forwarding station</a:t>
            </a:r>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160</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1108604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381000"/>
            <a:ext cx="8305800" cy="2286000"/>
          </a:xfrm>
        </p:spPr>
        <p:txBody>
          <a:bodyPr>
            <a:normAutofit/>
          </a:bodyPr>
          <a:lstStyle/>
          <a:p>
            <a:r>
              <a:rPr lang="en-US" dirty="0"/>
              <a:t>T1F09 -  What type of amateur station simultaneously retransmits the signal of another amateur station on a different channel or channels?</a:t>
            </a:r>
          </a:p>
        </p:txBody>
      </p:sp>
      <p:sp>
        <p:nvSpPr>
          <p:cNvPr id="3" name="Subtitle 2"/>
          <p:cNvSpPr>
            <a:spLocks noGrp="1"/>
          </p:cNvSpPr>
          <p:nvPr>
            <p:ph type="subTitle" idx="1"/>
          </p:nvPr>
        </p:nvSpPr>
        <p:spPr>
          <a:xfrm>
            <a:off x="1371600" y="2971800"/>
            <a:ext cx="6400800" cy="3200400"/>
          </a:xfrm>
        </p:spPr>
        <p:txBody>
          <a:bodyPr>
            <a:normAutofit/>
          </a:bodyPr>
          <a:lstStyle/>
          <a:p>
            <a:r>
              <a:rPr lang="en-US" sz="2800" i="1" dirty="0"/>
              <a:t>A. Beacon station</a:t>
            </a:r>
            <a:endParaRPr lang="en-US" sz="2800" dirty="0"/>
          </a:p>
          <a:p>
            <a:r>
              <a:rPr lang="en-US" sz="2800" i="1" dirty="0"/>
              <a:t>B. Earth station</a:t>
            </a:r>
            <a:endParaRPr lang="en-US" sz="2800" dirty="0"/>
          </a:p>
          <a:p>
            <a:r>
              <a:rPr lang="en-US" sz="3600" b="1" i="1" dirty="0">
                <a:solidFill>
                  <a:srgbClr val="FFFF00"/>
                </a:solidFill>
              </a:rPr>
              <a:t>C. Repeater station</a:t>
            </a:r>
            <a:endParaRPr lang="en-US" sz="3600" b="1" dirty="0">
              <a:solidFill>
                <a:srgbClr val="FFFF00"/>
              </a:solidFill>
            </a:endParaRPr>
          </a:p>
          <a:p>
            <a:r>
              <a:rPr lang="en-US" sz="2800" i="1" dirty="0"/>
              <a:t>D. Message forwarding station</a:t>
            </a:r>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161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55477780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8229600" cy="2514600"/>
          </a:xfrm>
        </p:spPr>
        <p:txBody>
          <a:bodyPr>
            <a:normAutofit/>
          </a:bodyPr>
          <a:lstStyle/>
          <a:p>
            <a:r>
              <a:rPr lang="en-US" dirty="0"/>
              <a:t>T1F10 - Who is accountable should a repeater inadvertently retransmit communications that violate the FCC rules?</a:t>
            </a:r>
          </a:p>
        </p:txBody>
      </p:sp>
      <p:sp>
        <p:nvSpPr>
          <p:cNvPr id="3" name="Subtitle 2"/>
          <p:cNvSpPr>
            <a:spLocks noGrp="1"/>
          </p:cNvSpPr>
          <p:nvPr>
            <p:ph type="subTitle" idx="1"/>
          </p:nvPr>
        </p:nvSpPr>
        <p:spPr>
          <a:xfrm>
            <a:off x="990600" y="2667000"/>
            <a:ext cx="7467600" cy="2971800"/>
          </a:xfrm>
        </p:spPr>
        <p:txBody>
          <a:bodyPr>
            <a:normAutofit/>
          </a:bodyPr>
          <a:lstStyle/>
          <a:p>
            <a:r>
              <a:rPr lang="en-US" sz="2800" i="1" dirty="0"/>
              <a:t>A. The control operator of the originating station</a:t>
            </a:r>
            <a:endParaRPr lang="en-US" sz="2800" dirty="0"/>
          </a:p>
          <a:p>
            <a:r>
              <a:rPr lang="en-US" sz="2800" i="1" dirty="0"/>
              <a:t>B. The control operator of the repeater</a:t>
            </a:r>
            <a:endParaRPr lang="en-US" sz="2800" dirty="0"/>
          </a:p>
          <a:p>
            <a:r>
              <a:rPr lang="en-US" sz="2800" i="1" dirty="0"/>
              <a:t>C. The owner of the repeater</a:t>
            </a:r>
            <a:endParaRPr lang="en-US" sz="2800" dirty="0"/>
          </a:p>
          <a:p>
            <a:r>
              <a:rPr lang="en-US" sz="2800" i="1" dirty="0"/>
              <a:t>D. Both the originating station and the repeater owner</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162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42259078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8229600" cy="2514600"/>
          </a:xfrm>
        </p:spPr>
        <p:txBody>
          <a:bodyPr>
            <a:normAutofit/>
          </a:bodyPr>
          <a:lstStyle/>
          <a:p>
            <a:r>
              <a:rPr lang="en-US" dirty="0"/>
              <a:t>T1F10 - Who is accountable should a repeater inadvertently retransmit communications that violate the FCC rules?</a:t>
            </a:r>
          </a:p>
        </p:txBody>
      </p:sp>
      <p:sp>
        <p:nvSpPr>
          <p:cNvPr id="3" name="Subtitle 2"/>
          <p:cNvSpPr>
            <a:spLocks noGrp="1"/>
          </p:cNvSpPr>
          <p:nvPr>
            <p:ph type="subTitle" idx="1"/>
          </p:nvPr>
        </p:nvSpPr>
        <p:spPr>
          <a:xfrm>
            <a:off x="990600" y="2667000"/>
            <a:ext cx="7467600" cy="2971800"/>
          </a:xfrm>
        </p:spPr>
        <p:txBody>
          <a:bodyPr>
            <a:normAutofit/>
          </a:bodyPr>
          <a:lstStyle/>
          <a:p>
            <a:r>
              <a:rPr lang="en-US" sz="3600" b="1" i="1" dirty="0">
                <a:solidFill>
                  <a:srgbClr val="FFFF00"/>
                </a:solidFill>
              </a:rPr>
              <a:t>A. The control operator of the originating station</a:t>
            </a:r>
            <a:endParaRPr lang="en-US" sz="3600" b="1" dirty="0">
              <a:solidFill>
                <a:srgbClr val="FFFF00"/>
              </a:solidFill>
            </a:endParaRPr>
          </a:p>
          <a:p>
            <a:r>
              <a:rPr lang="en-US" sz="2800" i="1" dirty="0"/>
              <a:t>B. The control operator of the repeater</a:t>
            </a:r>
            <a:endParaRPr lang="en-US" sz="2800" dirty="0"/>
          </a:p>
          <a:p>
            <a:r>
              <a:rPr lang="en-US" sz="2800" i="1" dirty="0"/>
              <a:t>C. The owner of the repeater</a:t>
            </a:r>
            <a:endParaRPr lang="en-US" sz="2800" dirty="0"/>
          </a:p>
          <a:p>
            <a:r>
              <a:rPr lang="en-US" sz="2800" i="1" dirty="0"/>
              <a:t>D. Both the originating station and the repeater owner</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163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89587553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8153400" cy="2590800"/>
          </a:xfrm>
        </p:spPr>
        <p:txBody>
          <a:bodyPr>
            <a:normAutofit/>
          </a:bodyPr>
          <a:lstStyle/>
          <a:p>
            <a:r>
              <a:rPr lang="en-US" dirty="0"/>
              <a:t>T1F11      Which of the following is a requirement for the issuance of a club station license grant?</a:t>
            </a:r>
          </a:p>
        </p:txBody>
      </p:sp>
      <p:sp>
        <p:nvSpPr>
          <p:cNvPr id="3" name="Subtitle 2"/>
          <p:cNvSpPr>
            <a:spLocks noGrp="1"/>
          </p:cNvSpPr>
          <p:nvPr>
            <p:ph type="subTitle" idx="1"/>
          </p:nvPr>
        </p:nvSpPr>
        <p:spPr>
          <a:xfrm>
            <a:off x="1066800" y="2362200"/>
            <a:ext cx="6934200" cy="3352800"/>
          </a:xfrm>
        </p:spPr>
        <p:txBody>
          <a:bodyPr>
            <a:normAutofit/>
          </a:bodyPr>
          <a:lstStyle/>
          <a:p>
            <a:r>
              <a:rPr lang="en-US" sz="2800" dirty="0"/>
              <a:t>A. The trustee must have an Amateur Extra class operator license grant</a:t>
            </a:r>
          </a:p>
          <a:p>
            <a:r>
              <a:rPr lang="en-US" sz="2800" dirty="0"/>
              <a:t>B. The club must have at least four members</a:t>
            </a:r>
          </a:p>
          <a:p>
            <a:r>
              <a:rPr lang="en-US" sz="2800" dirty="0"/>
              <a:t>C. The club must be registered with the American Radio Relay League</a:t>
            </a:r>
          </a:p>
          <a:p>
            <a:r>
              <a:rPr lang="en-US" sz="2800" dirty="0"/>
              <a:t>D. All of these choices are correct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164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98608986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8153400" cy="2590800"/>
          </a:xfrm>
        </p:spPr>
        <p:txBody>
          <a:bodyPr>
            <a:normAutofit/>
          </a:bodyPr>
          <a:lstStyle/>
          <a:p>
            <a:r>
              <a:rPr lang="en-US" dirty="0"/>
              <a:t>T1F11      Which of the following is a requirement for the issuance of a club station license grant?</a:t>
            </a:r>
          </a:p>
        </p:txBody>
      </p:sp>
      <p:sp>
        <p:nvSpPr>
          <p:cNvPr id="3" name="Subtitle 2"/>
          <p:cNvSpPr>
            <a:spLocks noGrp="1"/>
          </p:cNvSpPr>
          <p:nvPr>
            <p:ph type="subTitle" idx="1"/>
          </p:nvPr>
        </p:nvSpPr>
        <p:spPr>
          <a:xfrm>
            <a:off x="1066800" y="2362200"/>
            <a:ext cx="7162800" cy="3352800"/>
          </a:xfrm>
        </p:spPr>
        <p:txBody>
          <a:bodyPr>
            <a:normAutofit/>
          </a:bodyPr>
          <a:lstStyle/>
          <a:p>
            <a:r>
              <a:rPr lang="en-US" sz="2800" dirty="0"/>
              <a:t>A. The trustee must have an Amateur Extra class operator license grant</a:t>
            </a:r>
          </a:p>
          <a:p>
            <a:r>
              <a:rPr lang="en-US" sz="3600" b="1" dirty="0">
                <a:solidFill>
                  <a:srgbClr val="FFFF00"/>
                </a:solidFill>
              </a:rPr>
              <a:t>B. The club must have at least four members</a:t>
            </a:r>
          </a:p>
          <a:p>
            <a:r>
              <a:rPr lang="en-US" sz="2800" dirty="0"/>
              <a:t>C. The club must be registered with the American Radio Relay League</a:t>
            </a:r>
          </a:p>
          <a:p>
            <a:r>
              <a:rPr lang="en-US" sz="2800" dirty="0"/>
              <a:t>D. All of these choices are correct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165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19405665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5867400"/>
          </a:xfrm>
        </p:spPr>
        <p:txBody>
          <a:bodyPr/>
          <a:lstStyle/>
          <a:p>
            <a:r>
              <a:rPr lang="en-US" kern="1600" dirty="0"/>
              <a:t>End of</a:t>
            </a:r>
            <a:br>
              <a:rPr lang="en-US" kern="1600" dirty="0"/>
            </a:br>
            <a:r>
              <a:rPr lang="en-US" kern="1600" dirty="0"/>
              <a:t>SUBELEMENT T1 – FCC Rules, </a:t>
            </a:r>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166</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186512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a:bodyPr>
          <a:lstStyle/>
          <a:p>
            <a:r>
              <a:rPr lang="en-US" dirty="0"/>
              <a:t>T1A05     What proves that the FCC has issued an operator/primary license grant?</a:t>
            </a:r>
          </a:p>
        </p:txBody>
      </p:sp>
      <p:sp>
        <p:nvSpPr>
          <p:cNvPr id="3" name="Subtitle 2"/>
          <p:cNvSpPr>
            <a:spLocks noGrp="1"/>
          </p:cNvSpPr>
          <p:nvPr>
            <p:ph type="subTitle" idx="1"/>
          </p:nvPr>
        </p:nvSpPr>
        <p:spPr>
          <a:xfrm>
            <a:off x="914400" y="1828800"/>
            <a:ext cx="7315200" cy="3657600"/>
          </a:xfrm>
        </p:spPr>
        <p:txBody>
          <a:bodyPr>
            <a:noAutofit/>
          </a:bodyPr>
          <a:lstStyle/>
          <a:p>
            <a:pPr marL="514350" indent="-514350">
              <a:buAutoNum type="alphaUcPeriod"/>
            </a:pPr>
            <a:r>
              <a:rPr lang="en-US" sz="2800" dirty="0"/>
              <a:t>A printed  copy of the certificate of successful completion of examination</a:t>
            </a:r>
          </a:p>
          <a:p>
            <a:pPr marL="514350" indent="-514350">
              <a:buAutoNum type="alphaUcPeriod"/>
            </a:pPr>
            <a:r>
              <a:rPr lang="en-US" sz="2800" dirty="0"/>
              <a:t>An email notification from the NCVEC granting the license.</a:t>
            </a:r>
          </a:p>
          <a:p>
            <a:pPr marL="514350" indent="-514350">
              <a:buAutoNum type="alphaUcPeriod"/>
            </a:pPr>
            <a:r>
              <a:rPr lang="en-US" sz="2800" dirty="0"/>
              <a:t>The license appears in the FCC ULS database.</a:t>
            </a:r>
          </a:p>
          <a:p>
            <a:pPr marL="514350" indent="-514350">
              <a:buAutoNum type="alphaUcPeriod"/>
            </a:pPr>
            <a:r>
              <a:rPr lang="en-US" sz="2800" dirty="0"/>
              <a:t>All these choices are correct.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17</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770735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a:bodyPr>
          <a:lstStyle/>
          <a:p>
            <a:r>
              <a:rPr lang="en-US" dirty="0"/>
              <a:t>T1A05     What proves that the FCC has issued an operator/primary license grant?</a:t>
            </a:r>
          </a:p>
        </p:txBody>
      </p:sp>
      <p:sp>
        <p:nvSpPr>
          <p:cNvPr id="3" name="Subtitle 2"/>
          <p:cNvSpPr>
            <a:spLocks noGrp="1"/>
          </p:cNvSpPr>
          <p:nvPr>
            <p:ph type="subTitle" idx="1"/>
          </p:nvPr>
        </p:nvSpPr>
        <p:spPr>
          <a:xfrm>
            <a:off x="914400" y="1828800"/>
            <a:ext cx="7315200" cy="3657600"/>
          </a:xfrm>
        </p:spPr>
        <p:txBody>
          <a:bodyPr>
            <a:noAutofit/>
          </a:bodyPr>
          <a:lstStyle/>
          <a:p>
            <a:pPr marL="514350" indent="-514350">
              <a:buAutoNum type="alphaUcPeriod"/>
            </a:pPr>
            <a:r>
              <a:rPr lang="en-US" sz="2800" dirty="0"/>
              <a:t>A printed  copy of the certificate of successful completion of examination</a:t>
            </a:r>
          </a:p>
          <a:p>
            <a:pPr marL="514350" indent="-514350">
              <a:buAutoNum type="alphaUcPeriod"/>
            </a:pPr>
            <a:r>
              <a:rPr lang="en-US" sz="2800" dirty="0"/>
              <a:t>An email notification from the NCVEC granting the license.</a:t>
            </a:r>
          </a:p>
          <a:p>
            <a:pPr marL="514350" indent="-514350">
              <a:buAutoNum type="alphaUcPeriod"/>
            </a:pPr>
            <a:r>
              <a:rPr lang="en-US" sz="3200" dirty="0">
                <a:solidFill>
                  <a:srgbClr val="FFFF00"/>
                </a:solidFill>
              </a:rPr>
              <a:t>The license appears in the FCC ULS database.</a:t>
            </a:r>
          </a:p>
          <a:p>
            <a:pPr marL="514350" indent="-514350">
              <a:buAutoNum type="alphaUcPeriod"/>
            </a:pPr>
            <a:r>
              <a:rPr lang="en-US" sz="2800" dirty="0"/>
              <a:t>All these choices are correct.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18</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710922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a:bodyPr>
          <a:lstStyle/>
          <a:p>
            <a:r>
              <a:rPr lang="en-US" dirty="0"/>
              <a:t>T1A06    What is the FCC Part 97 definition of a beacon?</a:t>
            </a:r>
          </a:p>
        </p:txBody>
      </p:sp>
      <p:sp>
        <p:nvSpPr>
          <p:cNvPr id="3" name="Subtitle 2"/>
          <p:cNvSpPr>
            <a:spLocks noGrp="1"/>
          </p:cNvSpPr>
          <p:nvPr>
            <p:ph type="subTitle" idx="1"/>
          </p:nvPr>
        </p:nvSpPr>
        <p:spPr>
          <a:xfrm>
            <a:off x="609600" y="1981200"/>
            <a:ext cx="8077200" cy="3657600"/>
          </a:xfrm>
        </p:spPr>
        <p:txBody>
          <a:bodyPr>
            <a:noAutofit/>
          </a:bodyPr>
          <a:lstStyle/>
          <a:p>
            <a:r>
              <a:rPr lang="en-US" sz="2800" dirty="0"/>
              <a:t>A. A government transmitter marking the amateur radio band edges</a:t>
            </a:r>
          </a:p>
          <a:p>
            <a:r>
              <a:rPr lang="en-US" sz="2800" dirty="0"/>
              <a:t>B. A bulletin sent by the FCC to announce a national emergency</a:t>
            </a:r>
          </a:p>
          <a:p>
            <a:r>
              <a:rPr lang="en-US" sz="2800" dirty="0"/>
              <a:t>C. A continuous transmission of weather information authorized in the amateur bands by the National Weather Service</a:t>
            </a:r>
          </a:p>
          <a:p>
            <a:r>
              <a:rPr lang="en-US" sz="2800" dirty="0"/>
              <a:t>D .An amateur station transmitting communications for the purposes of observing propagation or related experimental activities</a:t>
            </a: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19</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63280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914400"/>
          </a:xfrm>
        </p:spPr>
        <p:txBody>
          <a:bodyPr/>
          <a:lstStyle/>
          <a:p>
            <a:r>
              <a:rPr lang="en-US" dirty="0"/>
              <a:t>FCC Rules</a:t>
            </a:r>
          </a:p>
        </p:txBody>
      </p:sp>
      <p:sp>
        <p:nvSpPr>
          <p:cNvPr id="3" name="Subtitle 2"/>
          <p:cNvSpPr>
            <a:spLocks noGrp="1"/>
          </p:cNvSpPr>
          <p:nvPr>
            <p:ph type="subTitle" idx="1"/>
          </p:nvPr>
        </p:nvSpPr>
        <p:spPr>
          <a:xfrm>
            <a:off x="381000" y="1066799"/>
            <a:ext cx="8153400" cy="5654675"/>
          </a:xfrm>
        </p:spPr>
        <p:txBody>
          <a:bodyPr>
            <a:normAutofit lnSpcReduction="10000"/>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T1A - Purpose and permissible use of the Amateur Radio Service; Operator/primary station license grant; Meanings of basic terms used in FCC rules; Interference; RACES rules; Phonetics; Frequency Coordinator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T1B - Frequency allocations; Emission modes; Spectrum sharing; Transmissions near band edges; Contacting the International Space Station; Power output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T1C - Licensing: classes, sequential and vanity call sign systems, places where the Amateur Radio Service is regulated by the FCC, name and address on FCC license database, term, renewal, grace period, maintaining mailing address; International communications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T1D - Authorized and prohibited transmissions: communications with other countries, music, exchange of information with other services, indecent language, compensation for operating, retransmission of other amateur signals, encryption, sale of equipment, unidentified transmissions, one-way transmission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T1E - Control operator: eligibility, designating, privileges, duties, location, required; Control point; Control types: automatic, remote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T1F - Station identification; Repeaters; Third party communications; Club stations; FCC inspection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kern="1600" dirty="0">
              <a:effectLst/>
              <a:latin typeface="Cambria"/>
            </a:endParaRPr>
          </a:p>
          <a:p>
            <a:endParaRPr lang="en-US" sz="1600" b="1" kern="1600" dirty="0">
              <a:latin typeface="Cambria"/>
            </a:endParaRPr>
          </a:p>
          <a:p>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87305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a:bodyPr>
          <a:lstStyle/>
          <a:p>
            <a:r>
              <a:rPr lang="en-US" dirty="0"/>
              <a:t>T1A06    What is the FCC Part 97 definition of a beacon?</a:t>
            </a:r>
          </a:p>
        </p:txBody>
      </p:sp>
      <p:sp>
        <p:nvSpPr>
          <p:cNvPr id="3" name="Subtitle 2"/>
          <p:cNvSpPr>
            <a:spLocks noGrp="1"/>
          </p:cNvSpPr>
          <p:nvPr>
            <p:ph type="subTitle" idx="1"/>
          </p:nvPr>
        </p:nvSpPr>
        <p:spPr>
          <a:xfrm>
            <a:off x="609600" y="1981200"/>
            <a:ext cx="8077200" cy="3657600"/>
          </a:xfrm>
        </p:spPr>
        <p:txBody>
          <a:bodyPr>
            <a:noAutofit/>
          </a:bodyPr>
          <a:lstStyle/>
          <a:p>
            <a:r>
              <a:rPr lang="en-US" sz="2800" dirty="0"/>
              <a:t>A. A government transmitter marking the amateur radio band edges</a:t>
            </a:r>
          </a:p>
          <a:p>
            <a:r>
              <a:rPr lang="en-US" sz="2800" dirty="0"/>
              <a:t>B. A bulletin sent by the FCC to announce a national emergency</a:t>
            </a:r>
          </a:p>
          <a:p>
            <a:r>
              <a:rPr lang="en-US" sz="2800" dirty="0"/>
              <a:t>C. A continuous transmission of weather information authorized in the amateur bands by the National Weather Service</a:t>
            </a:r>
          </a:p>
          <a:p>
            <a:r>
              <a:rPr lang="en-US" sz="3200" dirty="0">
                <a:solidFill>
                  <a:srgbClr val="FFFF00"/>
                </a:solidFill>
              </a:rPr>
              <a:t>D .An amateur station transmitting communications for the purposes of observing propagation or related experimental activities</a:t>
            </a: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20</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281595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6375"/>
            <a:ext cx="7772400" cy="1470025"/>
          </a:xfrm>
        </p:spPr>
        <p:txBody>
          <a:bodyPr>
            <a:normAutofit/>
          </a:bodyPr>
          <a:lstStyle/>
          <a:p>
            <a:r>
              <a:rPr lang="en-US" dirty="0"/>
              <a:t>T1A07     What is the FCC Part 97 definition of a space station?</a:t>
            </a:r>
          </a:p>
        </p:txBody>
      </p:sp>
      <p:sp>
        <p:nvSpPr>
          <p:cNvPr id="3" name="Subtitle 2"/>
          <p:cNvSpPr>
            <a:spLocks noGrp="1"/>
          </p:cNvSpPr>
          <p:nvPr>
            <p:ph type="subTitle" idx="1"/>
          </p:nvPr>
        </p:nvSpPr>
        <p:spPr>
          <a:xfrm>
            <a:off x="609600" y="1676400"/>
            <a:ext cx="8077200" cy="4495800"/>
          </a:xfrm>
        </p:spPr>
        <p:txBody>
          <a:bodyPr>
            <a:normAutofit/>
          </a:bodyPr>
          <a:lstStyle/>
          <a:p>
            <a:r>
              <a:rPr lang="en-US" sz="2800" dirty="0"/>
              <a:t>A. Any satellite orbiting the earth</a:t>
            </a:r>
          </a:p>
          <a:p>
            <a:r>
              <a:rPr lang="en-US" sz="2800" dirty="0"/>
              <a:t>B. A manned satellite orbiting the earth</a:t>
            </a:r>
          </a:p>
          <a:p>
            <a:r>
              <a:rPr lang="en-US" sz="2800" dirty="0"/>
              <a:t>C. An amateur station located more than 50 km above the Earth's surface</a:t>
            </a:r>
          </a:p>
          <a:p>
            <a:r>
              <a:rPr lang="en-US" sz="2800" dirty="0"/>
              <a:t>D. An amateur station using amateur radio satellites for relay of signals</a:t>
            </a:r>
          </a:p>
        </p:txBody>
      </p:sp>
      <p:sp>
        <p:nvSpPr>
          <p:cNvPr id="4" name="Slide Number Placeholder 3"/>
          <p:cNvSpPr>
            <a:spLocks noGrp="1"/>
          </p:cNvSpPr>
          <p:nvPr>
            <p:ph type="sldNum" sz="quarter" idx="12"/>
          </p:nvPr>
        </p:nvSpPr>
        <p:spPr/>
        <p:txBody>
          <a:bodyPr/>
          <a:lstStyle/>
          <a:p>
            <a:fld id="{87899DCF-37DD-484C-B32D-554AB02649E1}" type="slidenum">
              <a:rPr lang="en-US" smtClean="0"/>
              <a:pPr/>
              <a:t>21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168950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6375"/>
            <a:ext cx="7772400" cy="1470025"/>
          </a:xfrm>
        </p:spPr>
        <p:txBody>
          <a:bodyPr>
            <a:normAutofit/>
          </a:bodyPr>
          <a:lstStyle/>
          <a:p>
            <a:r>
              <a:rPr lang="en-US" dirty="0"/>
              <a:t>T1A07     What is the FCC Part 97 definition of a space station?</a:t>
            </a:r>
          </a:p>
        </p:txBody>
      </p:sp>
      <p:sp>
        <p:nvSpPr>
          <p:cNvPr id="3" name="Subtitle 2"/>
          <p:cNvSpPr>
            <a:spLocks noGrp="1"/>
          </p:cNvSpPr>
          <p:nvPr>
            <p:ph type="subTitle" idx="1"/>
          </p:nvPr>
        </p:nvSpPr>
        <p:spPr>
          <a:xfrm>
            <a:off x="609600" y="1676400"/>
            <a:ext cx="8077200" cy="4495800"/>
          </a:xfrm>
        </p:spPr>
        <p:txBody>
          <a:bodyPr>
            <a:normAutofit/>
          </a:bodyPr>
          <a:lstStyle/>
          <a:p>
            <a:r>
              <a:rPr lang="en-US" sz="2800" dirty="0"/>
              <a:t>A. Any satellite orbiting the earth</a:t>
            </a:r>
          </a:p>
          <a:p>
            <a:r>
              <a:rPr lang="en-US" sz="2800" dirty="0"/>
              <a:t>B. A manned satellite orbiting the earth</a:t>
            </a:r>
          </a:p>
          <a:p>
            <a:r>
              <a:rPr lang="en-US" sz="3200" dirty="0">
                <a:solidFill>
                  <a:srgbClr val="FFFF00"/>
                </a:solidFill>
              </a:rPr>
              <a:t>C. An amateur station located more than 50 km above the Earth's surface</a:t>
            </a:r>
          </a:p>
          <a:p>
            <a:r>
              <a:rPr lang="en-US" sz="2800" dirty="0"/>
              <a:t>D. An amateur station using amateur radio satellites for relay of signals</a:t>
            </a:r>
          </a:p>
        </p:txBody>
      </p:sp>
      <p:sp>
        <p:nvSpPr>
          <p:cNvPr id="4" name="Slide Number Placeholder 3"/>
          <p:cNvSpPr>
            <a:spLocks noGrp="1"/>
          </p:cNvSpPr>
          <p:nvPr>
            <p:ph type="sldNum" sz="quarter" idx="12"/>
          </p:nvPr>
        </p:nvSpPr>
        <p:spPr/>
        <p:txBody>
          <a:bodyPr/>
          <a:lstStyle/>
          <a:p>
            <a:fld id="{87899DCF-37DD-484C-B32D-554AB02649E1}" type="slidenum">
              <a:rPr lang="en-US" smtClean="0"/>
              <a:pPr/>
              <a:t>22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336499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2330450"/>
          </a:xfrm>
        </p:spPr>
        <p:txBody>
          <a:bodyPr>
            <a:noAutofit/>
          </a:bodyPr>
          <a:lstStyle/>
          <a:p>
            <a:br>
              <a:rPr lang="en-US" dirty="0"/>
            </a:br>
            <a:br>
              <a:rPr lang="en-US" dirty="0"/>
            </a:br>
            <a:r>
              <a:rPr lang="en-US" dirty="0"/>
              <a:t>T1A08 - Which of the following entities recommends transmit/receive channels and other parameters for auxiliary and repeater stations?</a:t>
            </a:r>
            <a:br>
              <a:rPr lang="en-US" dirty="0"/>
            </a:br>
            <a:endParaRPr lang="en-US" dirty="0"/>
          </a:p>
        </p:txBody>
      </p:sp>
      <p:sp>
        <p:nvSpPr>
          <p:cNvPr id="3" name="Subtitle 2"/>
          <p:cNvSpPr>
            <a:spLocks noGrp="1"/>
          </p:cNvSpPr>
          <p:nvPr>
            <p:ph type="subTitle" idx="1"/>
          </p:nvPr>
        </p:nvSpPr>
        <p:spPr>
          <a:xfrm>
            <a:off x="1371600" y="2667000"/>
            <a:ext cx="6400800" cy="3657600"/>
          </a:xfrm>
        </p:spPr>
        <p:txBody>
          <a:bodyPr>
            <a:normAutofit/>
          </a:bodyPr>
          <a:lstStyle/>
          <a:p>
            <a:r>
              <a:rPr lang="en-US" sz="2800" i="1" dirty="0"/>
              <a:t>A. Frequency Spectrum Manager appointed by the FCC</a:t>
            </a:r>
            <a:endParaRPr lang="en-US" sz="2800" dirty="0"/>
          </a:p>
          <a:p>
            <a:r>
              <a:rPr lang="en-US" sz="2800" i="1" dirty="0"/>
              <a:t>B. Volunteer Frequency Coordinator recognized by local amateurs</a:t>
            </a:r>
            <a:endParaRPr lang="en-US" sz="2800" dirty="0"/>
          </a:p>
          <a:p>
            <a:r>
              <a:rPr lang="en-US" sz="2800" i="1" dirty="0"/>
              <a:t>C. FCC Regional Field Office </a:t>
            </a:r>
            <a:endParaRPr lang="en-US" sz="2800" dirty="0"/>
          </a:p>
          <a:p>
            <a:r>
              <a:rPr lang="en-US" sz="2800" i="1" dirty="0"/>
              <a:t>D. International Telecommunications Union</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23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571831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2330450"/>
          </a:xfrm>
        </p:spPr>
        <p:txBody>
          <a:bodyPr>
            <a:noAutofit/>
          </a:bodyPr>
          <a:lstStyle/>
          <a:p>
            <a:br>
              <a:rPr lang="en-US" dirty="0"/>
            </a:br>
            <a:br>
              <a:rPr lang="en-US" dirty="0"/>
            </a:br>
            <a:r>
              <a:rPr lang="en-US" dirty="0"/>
              <a:t>T1A08 - Which of the following entities recommends transmit/receive channels and other parameters for auxiliary and repeater stations?</a:t>
            </a:r>
            <a:br>
              <a:rPr lang="en-US" dirty="0"/>
            </a:br>
            <a:endParaRPr lang="en-US" dirty="0"/>
          </a:p>
        </p:txBody>
      </p:sp>
      <p:sp>
        <p:nvSpPr>
          <p:cNvPr id="3" name="Subtitle 2"/>
          <p:cNvSpPr>
            <a:spLocks noGrp="1"/>
          </p:cNvSpPr>
          <p:nvPr>
            <p:ph type="subTitle" idx="1"/>
          </p:nvPr>
        </p:nvSpPr>
        <p:spPr>
          <a:xfrm>
            <a:off x="1371600" y="2667000"/>
            <a:ext cx="6400800" cy="3657600"/>
          </a:xfrm>
        </p:spPr>
        <p:txBody>
          <a:bodyPr>
            <a:normAutofit/>
          </a:bodyPr>
          <a:lstStyle/>
          <a:p>
            <a:r>
              <a:rPr lang="en-US" sz="2800" i="1" dirty="0"/>
              <a:t>A. Frequency Spectrum Manager appointed by the FCC</a:t>
            </a:r>
            <a:endParaRPr lang="en-US" sz="2800" dirty="0"/>
          </a:p>
          <a:p>
            <a:r>
              <a:rPr lang="en-US" sz="3200" i="1" dirty="0">
                <a:solidFill>
                  <a:srgbClr val="FFFF00"/>
                </a:solidFill>
              </a:rPr>
              <a:t>B. Volunteer Frequency Coordinator recognized by local amateurs</a:t>
            </a:r>
            <a:endParaRPr lang="en-US" sz="3200" dirty="0">
              <a:solidFill>
                <a:srgbClr val="FFFF00"/>
              </a:solidFill>
            </a:endParaRPr>
          </a:p>
          <a:p>
            <a:r>
              <a:rPr lang="en-US" sz="2800" i="1" dirty="0"/>
              <a:t>C. FCC Regional Field Office </a:t>
            </a:r>
            <a:endParaRPr lang="en-US" sz="2800" dirty="0"/>
          </a:p>
          <a:p>
            <a:r>
              <a:rPr lang="en-US" sz="2800" i="1" dirty="0"/>
              <a:t>D. International Telecommunications Union</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24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423163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077200" cy="1470025"/>
          </a:xfrm>
        </p:spPr>
        <p:txBody>
          <a:bodyPr>
            <a:noAutofit/>
          </a:bodyPr>
          <a:lstStyle/>
          <a:p>
            <a:pPr algn="l"/>
            <a:br>
              <a:rPr lang="en-US" dirty="0"/>
            </a:br>
            <a:r>
              <a:rPr lang="en-US" dirty="0"/>
              <a:t>T1A09 - Who selects a Frequency Coordinator?</a:t>
            </a:r>
            <a:br>
              <a:rPr lang="en-US" dirty="0"/>
            </a:br>
            <a:endParaRPr lang="en-US" dirty="0"/>
          </a:p>
        </p:txBody>
      </p:sp>
      <p:sp>
        <p:nvSpPr>
          <p:cNvPr id="3" name="Subtitle 2"/>
          <p:cNvSpPr>
            <a:spLocks noGrp="1"/>
          </p:cNvSpPr>
          <p:nvPr>
            <p:ph type="subTitle" idx="1"/>
          </p:nvPr>
        </p:nvSpPr>
        <p:spPr>
          <a:xfrm>
            <a:off x="609600" y="1676400"/>
            <a:ext cx="7391400" cy="4572000"/>
          </a:xfrm>
        </p:spPr>
        <p:txBody>
          <a:bodyPr>
            <a:normAutofit/>
          </a:bodyPr>
          <a:lstStyle/>
          <a:p>
            <a:r>
              <a:rPr lang="en-US" sz="2800" i="1" dirty="0"/>
              <a:t>A. The FCC Office of Spectrum Management and Coordination Policy </a:t>
            </a:r>
            <a:endParaRPr lang="en-US" sz="2800" dirty="0"/>
          </a:p>
          <a:p>
            <a:r>
              <a:rPr lang="en-US" sz="2800" i="1" dirty="0"/>
              <a:t>B. The local chapter of the Office of National Council of Independent Frequency Coordinators</a:t>
            </a:r>
            <a:endParaRPr lang="en-US" sz="2800" dirty="0"/>
          </a:p>
          <a:p>
            <a:r>
              <a:rPr lang="en-US" sz="2800" i="1" dirty="0"/>
              <a:t>C. Amateur operators in a local or regional area whose stations are eligible to be repeater or auxiliary stations</a:t>
            </a:r>
            <a:endParaRPr lang="en-US" sz="2800" dirty="0"/>
          </a:p>
          <a:p>
            <a:r>
              <a:rPr lang="en-US" sz="2800" i="1" dirty="0"/>
              <a:t>D. FCC Regional Field Office   </a:t>
            </a:r>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25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691352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077200" cy="1470025"/>
          </a:xfrm>
        </p:spPr>
        <p:txBody>
          <a:bodyPr>
            <a:noAutofit/>
          </a:bodyPr>
          <a:lstStyle/>
          <a:p>
            <a:pPr algn="l"/>
            <a:br>
              <a:rPr lang="en-US" dirty="0"/>
            </a:br>
            <a:r>
              <a:rPr lang="en-US" dirty="0"/>
              <a:t>T1A09 - Who selects a Frequency Coordinator?</a:t>
            </a:r>
            <a:br>
              <a:rPr lang="en-US" dirty="0"/>
            </a:br>
            <a:endParaRPr lang="en-US" dirty="0"/>
          </a:p>
        </p:txBody>
      </p:sp>
      <p:sp>
        <p:nvSpPr>
          <p:cNvPr id="3" name="Subtitle 2"/>
          <p:cNvSpPr>
            <a:spLocks noGrp="1"/>
          </p:cNvSpPr>
          <p:nvPr>
            <p:ph type="subTitle" idx="1"/>
          </p:nvPr>
        </p:nvSpPr>
        <p:spPr>
          <a:xfrm>
            <a:off x="609600" y="1676400"/>
            <a:ext cx="7391400" cy="4572000"/>
          </a:xfrm>
        </p:spPr>
        <p:txBody>
          <a:bodyPr>
            <a:normAutofit/>
          </a:bodyPr>
          <a:lstStyle/>
          <a:p>
            <a:r>
              <a:rPr lang="en-US" sz="2800" i="1" dirty="0"/>
              <a:t>A. The FCC Office of Spectrum Management and Coordination Policy </a:t>
            </a:r>
            <a:endParaRPr lang="en-US" sz="2800" dirty="0"/>
          </a:p>
          <a:p>
            <a:r>
              <a:rPr lang="en-US" sz="2800" i="1" dirty="0"/>
              <a:t>B. The local chapter of the Office of National Council of Independent Frequency Coordinators</a:t>
            </a:r>
            <a:endParaRPr lang="en-US" sz="2800" dirty="0"/>
          </a:p>
          <a:p>
            <a:r>
              <a:rPr lang="en-US" sz="3200" i="1" dirty="0">
                <a:solidFill>
                  <a:srgbClr val="FFFF00"/>
                </a:solidFill>
              </a:rPr>
              <a:t>C. Amateur operators in a local or regional area whose stations are eligible to be repeater or auxiliary stations</a:t>
            </a:r>
            <a:endParaRPr lang="en-US" sz="3200" dirty="0">
              <a:solidFill>
                <a:srgbClr val="FFFF00"/>
              </a:solidFill>
            </a:endParaRPr>
          </a:p>
          <a:p>
            <a:r>
              <a:rPr lang="en-US" sz="2800" i="1" dirty="0"/>
              <a:t>D. FCC Regional Field Office</a:t>
            </a:r>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26</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088576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4800"/>
            <a:ext cx="4267200" cy="5867400"/>
          </a:xfrm>
        </p:spPr>
        <p:txBody>
          <a:bodyPr>
            <a:normAutofit/>
          </a:bodyPr>
          <a:lstStyle/>
          <a:p>
            <a:pPr>
              <a:defRPr/>
            </a:pPr>
            <a:r>
              <a:rPr lang="en-US" sz="2400" dirty="0"/>
              <a:t>Local Frequency Coordinators help organize repeater activities within a region to minimize interference issues</a:t>
            </a:r>
          </a:p>
          <a:p>
            <a:pPr>
              <a:defRPr/>
            </a:pPr>
            <a:endParaRPr lang="en-US" sz="2400" dirty="0"/>
          </a:p>
          <a:p>
            <a:pPr>
              <a:defRPr/>
            </a:pPr>
            <a:r>
              <a:rPr lang="en-US" sz="2400" dirty="0"/>
              <a:t>The Western Washington Amateur Relay Association (WWARA) covers Western Washington and has repeater lists and the local band plan</a:t>
            </a:r>
          </a:p>
          <a:p>
            <a:pPr>
              <a:defRPr/>
            </a:pPr>
            <a:endParaRPr lang="en-US" sz="2400" dirty="0"/>
          </a:p>
          <a:p>
            <a:pPr>
              <a:defRPr/>
            </a:pPr>
            <a:r>
              <a:rPr lang="en-US" sz="2400" dirty="0"/>
              <a:t>http://www.WWARA.org</a:t>
            </a:r>
          </a:p>
          <a:p>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27</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295400"/>
            <a:ext cx="3657600" cy="2446020"/>
          </a:xfrm>
          <a:prstGeom prst="rect">
            <a:avLst/>
          </a:prstGeom>
        </p:spPr>
      </p:pic>
      <p:sp>
        <p:nvSpPr>
          <p:cNvPr id="7" name="TextBox 6"/>
          <p:cNvSpPr txBox="1"/>
          <p:nvPr/>
        </p:nvSpPr>
        <p:spPr>
          <a:xfrm>
            <a:off x="5029200" y="4191000"/>
            <a:ext cx="3124200" cy="923330"/>
          </a:xfrm>
          <a:prstGeom prst="rect">
            <a:avLst/>
          </a:prstGeom>
          <a:noFill/>
        </p:spPr>
        <p:txBody>
          <a:bodyPr wrap="square" rtlCol="0">
            <a:spAutoFit/>
          </a:bodyPr>
          <a:lstStyle/>
          <a:p>
            <a:pPr algn="ctr"/>
            <a:r>
              <a:rPr lang="en-US" dirty="0"/>
              <a:t>WWARA</a:t>
            </a:r>
            <a:br>
              <a:rPr lang="en-US" dirty="0"/>
            </a:br>
            <a:r>
              <a:rPr lang="en-US" dirty="0"/>
              <a:t>    PO BOX 31521</a:t>
            </a:r>
            <a:br>
              <a:rPr lang="en-US" dirty="0"/>
            </a:br>
            <a:r>
              <a:rPr lang="en-US" dirty="0"/>
              <a:t>    SEATTLE WA 98103-1521 </a:t>
            </a:r>
          </a:p>
        </p:txBody>
      </p:sp>
    </p:spTree>
    <p:extLst>
      <p:ext uri="{BB962C8B-B14F-4D97-AF65-F5344CB8AC3E}">
        <p14:creationId xmlns:p14="http://schemas.microsoft.com/office/powerpoint/2010/main" val="94829130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34975"/>
            <a:ext cx="7772400" cy="1470025"/>
          </a:xfrm>
        </p:spPr>
        <p:txBody>
          <a:bodyPr>
            <a:noAutofit/>
          </a:bodyPr>
          <a:lstStyle/>
          <a:p>
            <a:r>
              <a:rPr lang="en-US" dirty="0"/>
              <a:t>T1A10    What is the Radio Amateur Civil Emergency Service (RACES)? </a:t>
            </a:r>
          </a:p>
        </p:txBody>
      </p:sp>
      <p:sp>
        <p:nvSpPr>
          <p:cNvPr id="3" name="Subtitle 2"/>
          <p:cNvSpPr>
            <a:spLocks noGrp="1"/>
          </p:cNvSpPr>
          <p:nvPr>
            <p:ph type="subTitle" idx="1"/>
          </p:nvPr>
        </p:nvSpPr>
        <p:spPr>
          <a:xfrm>
            <a:off x="685800" y="2057400"/>
            <a:ext cx="7848600" cy="4724400"/>
          </a:xfrm>
        </p:spPr>
        <p:txBody>
          <a:bodyPr>
            <a:normAutofit/>
          </a:bodyPr>
          <a:lstStyle/>
          <a:p>
            <a:r>
              <a:rPr lang="en-US" sz="2800" dirty="0"/>
              <a:t>A. A radio service using amateur frequencies for emergency management or civil defense communications</a:t>
            </a:r>
          </a:p>
          <a:p>
            <a:r>
              <a:rPr lang="en-US" sz="2800" dirty="0"/>
              <a:t>B. A radio service using amateur stations for emergency management or civil defense communications</a:t>
            </a:r>
          </a:p>
          <a:p>
            <a:r>
              <a:rPr lang="en-US" sz="2800" dirty="0"/>
              <a:t>C. An emergency service using amateur operators certified by a civil defense organization as being enrolled in that organization</a:t>
            </a:r>
          </a:p>
          <a:p>
            <a:r>
              <a:rPr lang="en-US" sz="2800" dirty="0"/>
              <a:t>D. All of these choices are correct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28</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482315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34975"/>
            <a:ext cx="7772400" cy="1470025"/>
          </a:xfrm>
        </p:spPr>
        <p:txBody>
          <a:bodyPr>
            <a:noAutofit/>
          </a:bodyPr>
          <a:lstStyle/>
          <a:p>
            <a:r>
              <a:rPr lang="en-US" dirty="0"/>
              <a:t>T1A10    What is the Radio Amateur Civil Emergency Service (RACES)? </a:t>
            </a:r>
          </a:p>
        </p:txBody>
      </p:sp>
      <p:sp>
        <p:nvSpPr>
          <p:cNvPr id="3" name="Subtitle 2"/>
          <p:cNvSpPr>
            <a:spLocks noGrp="1"/>
          </p:cNvSpPr>
          <p:nvPr>
            <p:ph type="subTitle" idx="1"/>
          </p:nvPr>
        </p:nvSpPr>
        <p:spPr>
          <a:xfrm>
            <a:off x="685800" y="2057400"/>
            <a:ext cx="7848600" cy="4724400"/>
          </a:xfrm>
        </p:spPr>
        <p:txBody>
          <a:bodyPr>
            <a:normAutofit/>
          </a:bodyPr>
          <a:lstStyle/>
          <a:p>
            <a:r>
              <a:rPr lang="en-US" sz="2800" dirty="0"/>
              <a:t>A. A radio service using amateur frequencies for emergency management or civil defense communications</a:t>
            </a:r>
          </a:p>
          <a:p>
            <a:r>
              <a:rPr lang="en-US" sz="2800" dirty="0"/>
              <a:t>B. A radio service using amateur stations for emergency management or civil defense communications</a:t>
            </a:r>
          </a:p>
          <a:p>
            <a:r>
              <a:rPr lang="en-US" sz="2800" dirty="0"/>
              <a:t>C. An emergency service using amateur operators certified by a civil defense organization as being enrolled in that organization</a:t>
            </a:r>
          </a:p>
          <a:p>
            <a:r>
              <a:rPr lang="en-US" sz="3200" dirty="0">
                <a:solidFill>
                  <a:srgbClr val="FFFF00"/>
                </a:solidFill>
              </a:rPr>
              <a:t>D. All of these choices are correct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29</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95867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Certificate of Successful Completion (CSCE)</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210425" cy="493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303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0175"/>
            <a:ext cx="7772400" cy="1470025"/>
          </a:xfrm>
        </p:spPr>
        <p:txBody>
          <a:bodyPr>
            <a:normAutofit/>
          </a:bodyPr>
          <a:lstStyle/>
          <a:p>
            <a:r>
              <a:rPr lang="en-US" dirty="0"/>
              <a:t>T1A11 - When is willful interference to other amateur radio stations permitted?</a:t>
            </a:r>
          </a:p>
        </p:txBody>
      </p:sp>
      <p:sp>
        <p:nvSpPr>
          <p:cNvPr id="3" name="Subtitle 2"/>
          <p:cNvSpPr>
            <a:spLocks noGrp="1"/>
          </p:cNvSpPr>
          <p:nvPr>
            <p:ph type="subTitle" idx="1"/>
          </p:nvPr>
        </p:nvSpPr>
        <p:spPr>
          <a:xfrm>
            <a:off x="685800" y="1981200"/>
            <a:ext cx="7848600" cy="4267200"/>
          </a:xfrm>
        </p:spPr>
        <p:txBody>
          <a:bodyPr>
            <a:normAutofit/>
          </a:bodyPr>
          <a:lstStyle/>
          <a:p>
            <a:r>
              <a:rPr lang="en-US" sz="2800" i="1" dirty="0"/>
              <a:t>A. To stop another amateur station that is breaking the FCC rules.</a:t>
            </a:r>
            <a:endParaRPr lang="en-US" sz="2800" dirty="0"/>
          </a:p>
          <a:p>
            <a:r>
              <a:rPr lang="en-US" sz="2800" i="1" dirty="0"/>
              <a:t>B. At no time </a:t>
            </a:r>
            <a:endParaRPr lang="en-US" sz="2800" dirty="0"/>
          </a:p>
          <a:p>
            <a:r>
              <a:rPr lang="en-US" sz="2800" i="1" dirty="0"/>
              <a:t>C. </a:t>
            </a:r>
            <a:r>
              <a:rPr lang="en-US" sz="2800" dirty="0"/>
              <a:t>When making short test transmissions</a:t>
            </a:r>
          </a:p>
          <a:p>
            <a:r>
              <a:rPr lang="en-US" sz="2800" i="1" dirty="0"/>
              <a:t>D. At any time</a:t>
            </a:r>
            <a:r>
              <a:rPr lang="en-US" sz="2800" dirty="0"/>
              <a:t>. Stations in the Amateur Radio Service are not protected from </a:t>
            </a:r>
            <a:r>
              <a:rPr lang="en-US" sz="2800" i="1" dirty="0"/>
              <a:t>willful interference</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30</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304163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0175"/>
            <a:ext cx="7772400" cy="1470025"/>
          </a:xfrm>
        </p:spPr>
        <p:txBody>
          <a:bodyPr>
            <a:normAutofit/>
          </a:bodyPr>
          <a:lstStyle/>
          <a:p>
            <a:r>
              <a:rPr lang="en-US" dirty="0"/>
              <a:t>T1A11 - When is willful interference to other amateur radio stations permitted?</a:t>
            </a:r>
          </a:p>
        </p:txBody>
      </p:sp>
      <p:sp>
        <p:nvSpPr>
          <p:cNvPr id="3" name="Subtitle 2"/>
          <p:cNvSpPr>
            <a:spLocks noGrp="1"/>
          </p:cNvSpPr>
          <p:nvPr>
            <p:ph type="subTitle" idx="1"/>
          </p:nvPr>
        </p:nvSpPr>
        <p:spPr>
          <a:xfrm>
            <a:off x="685800" y="1981200"/>
            <a:ext cx="7848600" cy="4267200"/>
          </a:xfrm>
        </p:spPr>
        <p:txBody>
          <a:bodyPr>
            <a:normAutofit/>
          </a:bodyPr>
          <a:lstStyle/>
          <a:p>
            <a:r>
              <a:rPr lang="en-US" sz="2800" i="1" dirty="0"/>
              <a:t>A. To stop another amateur station that is breaking the FCC rules.</a:t>
            </a:r>
            <a:endParaRPr lang="en-US" sz="2800" dirty="0"/>
          </a:p>
          <a:p>
            <a:r>
              <a:rPr lang="en-US" sz="3200" i="1" dirty="0">
                <a:solidFill>
                  <a:srgbClr val="FFFF00"/>
                </a:solidFill>
              </a:rPr>
              <a:t>B. At no time </a:t>
            </a:r>
            <a:endParaRPr lang="en-US" sz="3200" dirty="0">
              <a:solidFill>
                <a:srgbClr val="FFFF00"/>
              </a:solidFill>
            </a:endParaRPr>
          </a:p>
          <a:p>
            <a:r>
              <a:rPr lang="en-US" sz="2800" i="1" dirty="0"/>
              <a:t>C. </a:t>
            </a:r>
            <a:r>
              <a:rPr lang="en-US" sz="2800" dirty="0"/>
              <a:t>When making short test transmissions</a:t>
            </a:r>
          </a:p>
          <a:p>
            <a:r>
              <a:rPr lang="en-US" sz="2800" i="1" dirty="0"/>
              <a:t>D. At any time</a:t>
            </a:r>
            <a:r>
              <a:rPr lang="en-US" sz="2800" dirty="0"/>
              <a:t>. Stations in the Amateur Radio Service are not protected from </a:t>
            </a:r>
            <a:r>
              <a:rPr lang="en-US" sz="2800" i="1" dirty="0"/>
              <a:t>willful interference</a:t>
            </a:r>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31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869346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D81B-D052-4F46-9839-E1005C9D6F96}"/>
              </a:ext>
            </a:extLst>
          </p:cNvPr>
          <p:cNvSpPr>
            <a:spLocks noGrp="1"/>
          </p:cNvSpPr>
          <p:nvPr>
            <p:ph type="title"/>
          </p:nvPr>
        </p:nvSpPr>
        <p:spPr>
          <a:xfrm>
            <a:off x="457200" y="762000"/>
            <a:ext cx="8229600" cy="1143000"/>
          </a:xfrm>
        </p:spPr>
        <p:txBody>
          <a:bodyPr>
            <a:noAutofit/>
          </a:bodyPr>
          <a:lstStyle/>
          <a:p>
            <a:r>
              <a:rPr lang="en-US" sz="5400" b="1" dirty="0">
                <a:solidFill>
                  <a:srgbClr val="010101"/>
                </a:solidFill>
                <a:latin typeface="&amp;quot"/>
              </a:rPr>
              <a:t>Section T1B </a:t>
            </a:r>
            <a:br>
              <a:rPr lang="en-US" sz="5400" b="1" dirty="0">
                <a:solidFill>
                  <a:srgbClr val="010101"/>
                </a:solidFill>
                <a:latin typeface="&amp;quot"/>
              </a:rPr>
            </a:br>
            <a:endParaRPr lang="en-US" sz="5400" dirty="0"/>
          </a:p>
        </p:txBody>
      </p:sp>
      <p:sp>
        <p:nvSpPr>
          <p:cNvPr id="5" name="Footer Placeholder 4">
            <a:extLst>
              <a:ext uri="{FF2B5EF4-FFF2-40B4-BE49-F238E27FC236}">
                <a16:creationId xmlns:a16="http://schemas.microsoft.com/office/drawing/2014/main" id="{6C3D7355-F089-491D-8ADA-8E2E4AABD16F}"/>
              </a:ext>
            </a:extLst>
          </p:cNvPr>
          <p:cNvSpPr>
            <a:spLocks noGrp="1"/>
          </p:cNvSpPr>
          <p:nvPr>
            <p:ph type="ftr" sz="quarter" idx="11"/>
          </p:nvPr>
        </p:nvSpPr>
        <p:spPr/>
        <p:txBody>
          <a:bodyPr/>
          <a:lstStyle/>
          <a:p>
            <a:r>
              <a:rPr lang="en-US" sz="3600"/>
              <a:t>COMMISSION Rules 2022</a:t>
            </a:r>
          </a:p>
        </p:txBody>
      </p:sp>
      <p:sp>
        <p:nvSpPr>
          <p:cNvPr id="6" name="Slide Number Placeholder 5">
            <a:extLst>
              <a:ext uri="{FF2B5EF4-FFF2-40B4-BE49-F238E27FC236}">
                <a16:creationId xmlns:a16="http://schemas.microsoft.com/office/drawing/2014/main" id="{53448F51-C4E4-4AF8-8B49-3D85E6DC4F7D}"/>
              </a:ext>
            </a:extLst>
          </p:cNvPr>
          <p:cNvSpPr>
            <a:spLocks noGrp="1"/>
          </p:cNvSpPr>
          <p:nvPr>
            <p:ph type="sldNum" sz="quarter" idx="12"/>
          </p:nvPr>
        </p:nvSpPr>
        <p:spPr/>
        <p:txBody>
          <a:bodyPr/>
          <a:lstStyle/>
          <a:p>
            <a:fld id="{87899DCF-37DD-484C-B32D-554AB02649E1}" type="slidenum">
              <a:rPr lang="en-US" sz="3600" smtClean="0"/>
              <a:t>32</a:t>
            </a:fld>
            <a:endParaRPr lang="en-US" sz="3600"/>
          </a:p>
        </p:txBody>
      </p:sp>
      <p:sp>
        <p:nvSpPr>
          <p:cNvPr id="7" name="Rectangle 6">
            <a:extLst>
              <a:ext uri="{FF2B5EF4-FFF2-40B4-BE49-F238E27FC236}">
                <a16:creationId xmlns:a16="http://schemas.microsoft.com/office/drawing/2014/main" id="{8C8E64F1-FADC-4656-BDA1-2998E7E4F78B}"/>
              </a:ext>
            </a:extLst>
          </p:cNvPr>
          <p:cNvSpPr/>
          <p:nvPr/>
        </p:nvSpPr>
        <p:spPr>
          <a:xfrm>
            <a:off x="800100" y="1752600"/>
            <a:ext cx="7543800" cy="2862322"/>
          </a:xfrm>
          <a:prstGeom prst="rect">
            <a:avLst/>
          </a:prstGeom>
        </p:spPr>
        <p:txBody>
          <a:bodyPr wrap="square">
            <a:spAutoFit/>
          </a:bodyPr>
          <a:lstStyle/>
          <a:p>
            <a:pPr algn="ctr"/>
            <a:r>
              <a:rPr lang="en-US" sz="3600" dirty="0">
                <a:solidFill>
                  <a:schemeClr val="bg1"/>
                </a:solidFill>
              </a:rPr>
              <a:t>Frequency allocations; ITU; emission modes; restricted sub-bands; spectrum sharing; transmissions near band edges; contacting the International Space Station; power output </a:t>
            </a:r>
          </a:p>
        </p:txBody>
      </p:sp>
    </p:spTree>
    <p:extLst>
      <p:ext uri="{BB962C8B-B14F-4D97-AF65-F5344CB8AC3E}">
        <p14:creationId xmlns:p14="http://schemas.microsoft.com/office/powerpoint/2010/main" val="4260989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International Telecommunication Union (ITU) Regions</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87899DCF-37DD-484C-B32D-554AB02649E1}" type="slidenum">
              <a:rPr lang="en-US" smtClean="0"/>
              <a:pPr/>
              <a:t>33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pic>
        <p:nvPicPr>
          <p:cNvPr id="6" name="Picture 3" descr="ITU_Re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3400" y="1371600"/>
            <a:ext cx="8229600" cy="47656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075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838199"/>
          </a:xfrm>
        </p:spPr>
        <p:txBody>
          <a:bodyPr/>
          <a:lstStyle/>
          <a:p>
            <a:r>
              <a:rPr lang="en-US" dirty="0"/>
              <a:t>Wavelength vs Frequency</a:t>
            </a:r>
          </a:p>
        </p:txBody>
      </p:sp>
      <p:sp>
        <p:nvSpPr>
          <p:cNvPr id="3" name="Subtitle 2"/>
          <p:cNvSpPr>
            <a:spLocks noGrp="1"/>
          </p:cNvSpPr>
          <p:nvPr>
            <p:ph type="subTitle" idx="1"/>
          </p:nvPr>
        </p:nvSpPr>
        <p:spPr>
          <a:xfrm>
            <a:off x="152400" y="914400"/>
            <a:ext cx="8915400" cy="1981200"/>
          </a:xfrm>
        </p:spPr>
        <p:txBody>
          <a:bodyPr>
            <a:normAutofit/>
          </a:bodyPr>
          <a:lstStyle/>
          <a:p>
            <a:pPr algn="ctr"/>
            <a:r>
              <a:rPr lang="en-US" altLang="en-US" sz="2000" dirty="0">
                <a:solidFill>
                  <a:schemeClr val="bg1"/>
                </a:solidFill>
              </a:rPr>
              <a:t>The distance a radio wave travels in one cycle is called </a:t>
            </a:r>
            <a:r>
              <a:rPr lang="en-US" altLang="en-US" dirty="0">
                <a:solidFill>
                  <a:srgbClr val="FFC000"/>
                </a:solidFill>
              </a:rPr>
              <a:t>wavelength</a:t>
            </a:r>
          </a:p>
          <a:p>
            <a:pPr algn="ctr"/>
            <a:r>
              <a:rPr lang="en-US" altLang="en-US" sz="2000" dirty="0">
                <a:solidFill>
                  <a:schemeClr val="bg1"/>
                </a:solidFill>
              </a:rPr>
              <a:t>The number of cycles per second is </a:t>
            </a:r>
            <a:r>
              <a:rPr lang="en-US" altLang="en-US" dirty="0">
                <a:solidFill>
                  <a:srgbClr val="FFC000"/>
                </a:solidFill>
              </a:rPr>
              <a:t>frequency</a:t>
            </a:r>
          </a:p>
          <a:p>
            <a:pPr algn="ctr"/>
            <a:r>
              <a:rPr lang="en-US" altLang="en-US" sz="2000" dirty="0">
                <a:solidFill>
                  <a:schemeClr val="bg1"/>
                </a:solidFill>
              </a:rPr>
              <a:t>The maximum displacement of wave from reference value is </a:t>
            </a:r>
            <a:r>
              <a:rPr lang="en-US" altLang="en-US" dirty="0">
                <a:solidFill>
                  <a:srgbClr val="FFC000"/>
                </a:solidFill>
              </a:rPr>
              <a:t>amplitude</a:t>
            </a:r>
          </a:p>
          <a:p>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34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grpSp>
        <p:nvGrpSpPr>
          <p:cNvPr id="6" name="Group 4"/>
          <p:cNvGrpSpPr>
            <a:grpSpLocks/>
          </p:cNvGrpSpPr>
          <p:nvPr/>
        </p:nvGrpSpPr>
        <p:grpSpPr bwMode="auto">
          <a:xfrm>
            <a:off x="1127125" y="2474295"/>
            <a:ext cx="6672263" cy="3765550"/>
            <a:chOff x="710" y="1564"/>
            <a:chExt cx="4203" cy="2372"/>
          </a:xfrm>
        </p:grpSpPr>
        <p:sp>
          <p:nvSpPr>
            <p:cNvPr id="7" name="Line 5"/>
            <p:cNvSpPr>
              <a:spLocks noChangeShapeType="1"/>
            </p:cNvSpPr>
            <p:nvPr/>
          </p:nvSpPr>
          <p:spPr bwMode="auto">
            <a:xfrm>
              <a:off x="912" y="2640"/>
              <a:ext cx="3840" cy="0"/>
            </a:xfrm>
            <a:prstGeom prst="line">
              <a:avLst/>
            </a:prstGeom>
            <a:noFill/>
            <a:ln w="508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 name="Arc 6"/>
            <p:cNvSpPr>
              <a:spLocks/>
            </p:cNvSpPr>
            <p:nvPr/>
          </p:nvSpPr>
          <p:spPr bwMode="auto">
            <a:xfrm rot="10800000">
              <a:off x="1201" y="2641"/>
              <a:ext cx="528"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6"/>
                    <a:pt x="9645" y="22"/>
                    <a:pt x="21559" y="0"/>
                  </a:cubicBezTo>
                </a:path>
                <a:path w="21600" h="21600" stroke="0" extrusionOk="0">
                  <a:moveTo>
                    <a:pt x="0" y="21600"/>
                  </a:moveTo>
                  <a:cubicBezTo>
                    <a:pt x="0" y="9686"/>
                    <a:pt x="9645" y="22"/>
                    <a:pt x="21559" y="0"/>
                  </a:cubicBezTo>
                  <a:lnTo>
                    <a:pt x="21600" y="21600"/>
                  </a:lnTo>
                  <a:lnTo>
                    <a:pt x="0" y="21600"/>
                  </a:lnTo>
                  <a:close/>
                </a:path>
              </a:pathLst>
            </a:custGeom>
            <a:noFill/>
            <a:ln w="25400" cap="rnd">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grpSp>
          <p:nvGrpSpPr>
            <p:cNvPr id="9" name="Group 7"/>
            <p:cNvGrpSpPr>
              <a:grpSpLocks/>
            </p:cNvGrpSpPr>
            <p:nvPr/>
          </p:nvGrpSpPr>
          <p:grpSpPr bwMode="auto">
            <a:xfrm>
              <a:off x="1728" y="1728"/>
              <a:ext cx="1009" cy="960"/>
              <a:chOff x="1728" y="1728"/>
              <a:chExt cx="1009" cy="960"/>
            </a:xfrm>
          </p:grpSpPr>
          <p:sp>
            <p:nvSpPr>
              <p:cNvPr id="30" name="Arc 8"/>
              <p:cNvSpPr>
                <a:spLocks/>
              </p:cNvSpPr>
              <p:nvPr/>
            </p:nvSpPr>
            <p:spPr bwMode="auto">
              <a:xfrm rot="10800000">
                <a:off x="1728" y="1728"/>
                <a:ext cx="480" cy="9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99" y="134"/>
                    </a:moveTo>
                    <a:cubicBezTo>
                      <a:pt x="21525" y="12011"/>
                      <a:pt x="11876" y="21599"/>
                      <a:pt x="0" y="21600"/>
                    </a:cubicBezTo>
                  </a:path>
                  <a:path w="21600" h="21600" stroke="0" extrusionOk="0">
                    <a:moveTo>
                      <a:pt x="21599" y="134"/>
                    </a:moveTo>
                    <a:cubicBezTo>
                      <a:pt x="21525" y="12011"/>
                      <a:pt x="11876" y="21599"/>
                      <a:pt x="0" y="21600"/>
                    </a:cubicBezTo>
                    <a:lnTo>
                      <a:pt x="0" y="0"/>
                    </a:lnTo>
                    <a:lnTo>
                      <a:pt x="21599" y="134"/>
                    </a:lnTo>
                    <a:close/>
                  </a:path>
                </a:pathLst>
              </a:custGeom>
              <a:noFill/>
              <a:ln w="25400" cap="rnd">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Arc 9"/>
              <p:cNvSpPr>
                <a:spLocks/>
              </p:cNvSpPr>
              <p:nvPr/>
            </p:nvSpPr>
            <p:spPr bwMode="auto">
              <a:xfrm rot="10800000">
                <a:off x="2209" y="1728"/>
                <a:ext cx="528" cy="9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723" y="21600"/>
                      <a:pt x="74" y="12011"/>
                      <a:pt x="0" y="134"/>
                    </a:cubicBezTo>
                  </a:path>
                  <a:path w="21600" h="21600" stroke="0" extrusionOk="0">
                    <a:moveTo>
                      <a:pt x="21600" y="21600"/>
                    </a:moveTo>
                    <a:cubicBezTo>
                      <a:pt x="9723" y="21600"/>
                      <a:pt x="74" y="12011"/>
                      <a:pt x="0" y="134"/>
                    </a:cubicBezTo>
                    <a:lnTo>
                      <a:pt x="21600" y="0"/>
                    </a:lnTo>
                    <a:lnTo>
                      <a:pt x="21600" y="21600"/>
                    </a:lnTo>
                    <a:close/>
                  </a:path>
                </a:pathLst>
              </a:custGeom>
              <a:noFill/>
              <a:ln w="25400" cap="rnd">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 name="Group 10"/>
            <p:cNvGrpSpPr>
              <a:grpSpLocks/>
            </p:cNvGrpSpPr>
            <p:nvPr/>
          </p:nvGrpSpPr>
          <p:grpSpPr bwMode="auto">
            <a:xfrm>
              <a:off x="2737" y="2640"/>
              <a:ext cx="1007" cy="864"/>
              <a:chOff x="2737" y="2640"/>
              <a:chExt cx="1007" cy="864"/>
            </a:xfrm>
          </p:grpSpPr>
          <p:sp>
            <p:nvSpPr>
              <p:cNvPr id="28" name="Arc 11"/>
              <p:cNvSpPr>
                <a:spLocks/>
              </p:cNvSpPr>
              <p:nvPr/>
            </p:nvSpPr>
            <p:spPr bwMode="auto">
              <a:xfrm>
                <a:off x="2737" y="2640"/>
                <a:ext cx="480"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719" y="21600"/>
                      <a:pt x="69" y="12005"/>
                      <a:pt x="0" y="124"/>
                    </a:cubicBezTo>
                  </a:path>
                  <a:path w="21600" h="21600" stroke="0" extrusionOk="0">
                    <a:moveTo>
                      <a:pt x="21600" y="21600"/>
                    </a:moveTo>
                    <a:cubicBezTo>
                      <a:pt x="9719" y="21600"/>
                      <a:pt x="69" y="12005"/>
                      <a:pt x="0" y="124"/>
                    </a:cubicBezTo>
                    <a:lnTo>
                      <a:pt x="21600" y="0"/>
                    </a:lnTo>
                    <a:lnTo>
                      <a:pt x="21600" y="21600"/>
                    </a:lnTo>
                    <a:close/>
                  </a:path>
                </a:pathLst>
              </a:custGeom>
              <a:noFill/>
              <a:ln w="25400" cap="rnd">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Arc 12"/>
              <p:cNvSpPr>
                <a:spLocks/>
              </p:cNvSpPr>
              <p:nvPr/>
            </p:nvSpPr>
            <p:spPr bwMode="auto">
              <a:xfrm>
                <a:off x="3216" y="2640"/>
                <a:ext cx="528"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99" y="124"/>
                    </a:moveTo>
                    <a:cubicBezTo>
                      <a:pt x="21530" y="12005"/>
                      <a:pt x="11880" y="21599"/>
                      <a:pt x="0" y="21600"/>
                    </a:cubicBezTo>
                  </a:path>
                  <a:path w="21600" h="21600" stroke="0" extrusionOk="0">
                    <a:moveTo>
                      <a:pt x="21599" y="124"/>
                    </a:moveTo>
                    <a:cubicBezTo>
                      <a:pt x="21530" y="12005"/>
                      <a:pt x="11880" y="21599"/>
                      <a:pt x="0" y="21600"/>
                    </a:cubicBezTo>
                    <a:lnTo>
                      <a:pt x="0" y="0"/>
                    </a:lnTo>
                    <a:lnTo>
                      <a:pt x="21599" y="124"/>
                    </a:lnTo>
                    <a:close/>
                  </a:path>
                </a:pathLst>
              </a:custGeom>
              <a:noFill/>
              <a:ln w="25400" cap="rnd">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 name="Line 13"/>
            <p:cNvSpPr>
              <a:spLocks noChangeShapeType="1"/>
            </p:cNvSpPr>
            <p:nvPr/>
          </p:nvSpPr>
          <p:spPr bwMode="auto">
            <a:xfrm>
              <a:off x="912" y="3504"/>
              <a:ext cx="37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 name="Line 14"/>
            <p:cNvSpPr>
              <a:spLocks noChangeShapeType="1"/>
            </p:cNvSpPr>
            <p:nvPr/>
          </p:nvSpPr>
          <p:spPr bwMode="auto">
            <a:xfrm>
              <a:off x="912" y="1728"/>
              <a:ext cx="37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 name="Arc 15"/>
            <p:cNvSpPr>
              <a:spLocks/>
            </p:cNvSpPr>
            <p:nvPr/>
          </p:nvSpPr>
          <p:spPr bwMode="auto">
            <a:xfrm>
              <a:off x="3745" y="1729"/>
              <a:ext cx="576" cy="9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5"/>
                    <a:pt x="9647" y="20"/>
                    <a:pt x="21562" y="0"/>
                  </a:cubicBezTo>
                </a:path>
                <a:path w="21600" h="21600" stroke="0" extrusionOk="0">
                  <a:moveTo>
                    <a:pt x="0" y="21600"/>
                  </a:moveTo>
                  <a:cubicBezTo>
                    <a:pt x="0" y="9685"/>
                    <a:pt x="9647" y="20"/>
                    <a:pt x="21562" y="0"/>
                  </a:cubicBezTo>
                  <a:lnTo>
                    <a:pt x="21600" y="21600"/>
                  </a:lnTo>
                  <a:lnTo>
                    <a:pt x="0" y="21600"/>
                  </a:lnTo>
                  <a:close/>
                </a:path>
              </a:pathLst>
            </a:custGeom>
            <a:noFill/>
            <a:ln w="25400" cap="rnd">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Line 16"/>
            <p:cNvSpPr>
              <a:spLocks noChangeShapeType="1"/>
            </p:cNvSpPr>
            <p:nvPr/>
          </p:nvSpPr>
          <p:spPr bwMode="auto">
            <a:xfrm>
              <a:off x="1728" y="1728"/>
              <a:ext cx="0" cy="2208"/>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 name="Line 17"/>
            <p:cNvSpPr>
              <a:spLocks noChangeShapeType="1"/>
            </p:cNvSpPr>
            <p:nvPr/>
          </p:nvSpPr>
          <p:spPr bwMode="auto">
            <a:xfrm>
              <a:off x="3744" y="1728"/>
              <a:ext cx="0" cy="2208"/>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 name="Rectangle 18"/>
            <p:cNvSpPr>
              <a:spLocks noChangeArrowheads="1"/>
            </p:cNvSpPr>
            <p:nvPr/>
          </p:nvSpPr>
          <p:spPr bwMode="auto">
            <a:xfrm>
              <a:off x="1862" y="3561"/>
              <a:ext cx="1683" cy="327"/>
            </a:xfrm>
            <a:prstGeom prst="rect">
              <a:avLst/>
            </a:prstGeom>
            <a:noFill/>
            <a:ln>
              <a:noFill/>
            </a:ln>
            <a:effectLst/>
          </p:spPr>
          <p:txBody>
            <a:bodyPr wrap="none" lIns="92075" tIns="46038" rIns="92075" bIns="46038">
              <a:spAutoFit/>
            </a:bodyPr>
            <a:lstStyle/>
            <a:p>
              <a:pPr>
                <a:defRPr/>
              </a:pPr>
              <a:r>
                <a:rPr lang="en-US" sz="2800">
                  <a:effectLst>
                    <a:outerShdw blurRad="38100" dist="38100" dir="2700000" algn="tl">
                      <a:srgbClr val="000000"/>
                    </a:outerShdw>
                  </a:effectLst>
                  <a:latin typeface="Times New Roman" pitchFamily="18" charset="0"/>
                </a:rPr>
                <a:t> One Wavelength</a:t>
              </a:r>
            </a:p>
          </p:txBody>
        </p:sp>
        <p:sp>
          <p:nvSpPr>
            <p:cNvPr id="17" name="Line 19"/>
            <p:cNvSpPr>
              <a:spLocks noChangeShapeType="1"/>
            </p:cNvSpPr>
            <p:nvPr/>
          </p:nvSpPr>
          <p:spPr bwMode="auto">
            <a:xfrm>
              <a:off x="3984" y="2928"/>
              <a:ext cx="720"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18" name="Rectangle 20"/>
            <p:cNvSpPr>
              <a:spLocks noChangeArrowheads="1"/>
            </p:cNvSpPr>
            <p:nvPr/>
          </p:nvSpPr>
          <p:spPr bwMode="auto">
            <a:xfrm>
              <a:off x="4022" y="2985"/>
              <a:ext cx="588" cy="327"/>
            </a:xfrm>
            <a:prstGeom prst="rect">
              <a:avLst/>
            </a:prstGeom>
            <a:noFill/>
            <a:ln>
              <a:noFill/>
            </a:ln>
            <a:effectLst/>
          </p:spPr>
          <p:txBody>
            <a:bodyPr wrap="none" lIns="92075" tIns="46038" rIns="92075" bIns="46038">
              <a:spAutoFit/>
            </a:bodyPr>
            <a:lstStyle/>
            <a:p>
              <a:pPr>
                <a:defRPr/>
              </a:pPr>
              <a:r>
                <a:rPr lang="en-US" sz="2800" dirty="0">
                  <a:effectLst>
                    <a:outerShdw blurRad="38100" dist="38100" dir="2700000" algn="tl">
                      <a:srgbClr val="000000"/>
                    </a:outerShdw>
                  </a:effectLst>
                  <a:latin typeface="Times New Roman" pitchFamily="18" charset="0"/>
                </a:rPr>
                <a:t>Time</a:t>
              </a:r>
            </a:p>
          </p:txBody>
        </p:sp>
        <p:sp>
          <p:nvSpPr>
            <p:cNvPr id="19" name="Rectangle 21"/>
            <p:cNvSpPr>
              <a:spLocks noChangeArrowheads="1"/>
            </p:cNvSpPr>
            <p:nvPr/>
          </p:nvSpPr>
          <p:spPr bwMode="auto">
            <a:xfrm>
              <a:off x="720" y="1824"/>
              <a:ext cx="404" cy="327"/>
            </a:xfrm>
            <a:prstGeom prst="rect">
              <a:avLst/>
            </a:prstGeom>
            <a:noFill/>
            <a:ln>
              <a:noFill/>
            </a:ln>
            <a:effectLst/>
          </p:spPr>
          <p:txBody>
            <a:bodyPr wrap="none" lIns="92075" tIns="46038" rIns="92075" bIns="46038">
              <a:spAutoFit/>
            </a:bodyPr>
            <a:lstStyle/>
            <a:p>
              <a:pPr>
                <a:defRPr/>
              </a:pPr>
              <a:r>
                <a:rPr lang="en-US" sz="2800">
                  <a:effectLst>
                    <a:outerShdw blurRad="38100" dist="38100" dir="2700000" algn="tl">
                      <a:srgbClr val="000000"/>
                    </a:outerShdw>
                  </a:effectLst>
                  <a:latin typeface="Times New Roman" pitchFamily="18" charset="0"/>
                </a:rPr>
                <a:t>V+</a:t>
              </a:r>
            </a:p>
          </p:txBody>
        </p:sp>
        <p:sp>
          <p:nvSpPr>
            <p:cNvPr id="20" name="Rectangle 22"/>
            <p:cNvSpPr>
              <a:spLocks noChangeArrowheads="1"/>
            </p:cNvSpPr>
            <p:nvPr/>
          </p:nvSpPr>
          <p:spPr bwMode="auto">
            <a:xfrm>
              <a:off x="710" y="3120"/>
              <a:ext cx="352" cy="327"/>
            </a:xfrm>
            <a:prstGeom prst="rect">
              <a:avLst/>
            </a:prstGeom>
            <a:noFill/>
            <a:ln>
              <a:noFill/>
            </a:ln>
            <a:effectLst/>
          </p:spPr>
          <p:txBody>
            <a:bodyPr lIns="92075" tIns="46038" rIns="92075" bIns="46038">
              <a:spAutoFit/>
            </a:bodyPr>
            <a:lstStyle/>
            <a:p>
              <a:pPr>
                <a:defRPr/>
              </a:pPr>
              <a:r>
                <a:rPr lang="en-US" sz="2800">
                  <a:effectLst>
                    <a:outerShdw blurRad="38100" dist="38100" dir="2700000" algn="tl">
                      <a:srgbClr val="000000"/>
                    </a:outerShdw>
                  </a:effectLst>
                  <a:latin typeface="Times New Roman" pitchFamily="18" charset="0"/>
                </a:rPr>
                <a:t>V-</a:t>
              </a:r>
            </a:p>
          </p:txBody>
        </p:sp>
        <p:sp>
          <p:nvSpPr>
            <p:cNvPr id="21" name="Rectangle 23"/>
            <p:cNvSpPr>
              <a:spLocks noChangeArrowheads="1"/>
            </p:cNvSpPr>
            <p:nvPr/>
          </p:nvSpPr>
          <p:spPr bwMode="auto">
            <a:xfrm>
              <a:off x="710" y="2457"/>
              <a:ext cx="390" cy="327"/>
            </a:xfrm>
            <a:prstGeom prst="rect">
              <a:avLst/>
            </a:prstGeom>
            <a:noFill/>
            <a:ln>
              <a:noFill/>
            </a:ln>
            <a:effectLst/>
          </p:spPr>
          <p:txBody>
            <a:bodyPr wrap="none" lIns="92075" tIns="46038" rIns="92075" bIns="46038">
              <a:spAutoFit/>
            </a:bodyPr>
            <a:lstStyle/>
            <a:p>
              <a:pPr>
                <a:defRPr/>
              </a:pPr>
              <a:r>
                <a:rPr lang="en-US" sz="2800">
                  <a:effectLst>
                    <a:outerShdw blurRad="38100" dist="38100" dir="2700000" algn="tl">
                      <a:srgbClr val="000000"/>
                    </a:outerShdw>
                  </a:effectLst>
                  <a:latin typeface="Times New Roman" pitchFamily="18" charset="0"/>
                </a:rPr>
                <a:t>0V</a:t>
              </a:r>
            </a:p>
          </p:txBody>
        </p:sp>
        <p:sp>
          <p:nvSpPr>
            <p:cNvPr id="22" name="Line 24"/>
            <p:cNvSpPr>
              <a:spLocks noChangeShapeType="1"/>
            </p:cNvSpPr>
            <p:nvPr/>
          </p:nvSpPr>
          <p:spPr bwMode="auto">
            <a:xfrm>
              <a:off x="1776" y="3888"/>
              <a:ext cx="1920" cy="0"/>
            </a:xfrm>
            <a:prstGeom prst="line">
              <a:avLst/>
            </a:prstGeom>
            <a:noFill/>
            <a:ln w="508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23" name="Line 25"/>
            <p:cNvSpPr>
              <a:spLocks noChangeShapeType="1"/>
            </p:cNvSpPr>
            <p:nvPr/>
          </p:nvSpPr>
          <p:spPr bwMode="auto">
            <a:xfrm>
              <a:off x="1776" y="1920"/>
              <a:ext cx="1920" cy="0"/>
            </a:xfrm>
            <a:prstGeom prst="line">
              <a:avLst/>
            </a:prstGeom>
            <a:noFill/>
            <a:ln w="508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25" name="Rectangle 27"/>
            <p:cNvSpPr>
              <a:spLocks noChangeArrowheads="1"/>
            </p:cNvSpPr>
            <p:nvPr/>
          </p:nvSpPr>
          <p:spPr bwMode="auto">
            <a:xfrm>
              <a:off x="3840" y="1968"/>
              <a:ext cx="1073" cy="327"/>
            </a:xfrm>
            <a:prstGeom prst="rect">
              <a:avLst/>
            </a:prstGeom>
            <a:noFill/>
            <a:ln>
              <a:noFill/>
            </a:ln>
            <a:effectLst/>
          </p:spPr>
          <p:txBody>
            <a:bodyPr wrap="none" lIns="92075" tIns="46038" rIns="92075" bIns="46038">
              <a:spAutoFit/>
            </a:bodyPr>
            <a:lstStyle/>
            <a:p>
              <a:pPr>
                <a:defRPr/>
              </a:pPr>
              <a:r>
                <a:rPr lang="en-US" sz="2800">
                  <a:effectLst>
                    <a:outerShdw blurRad="38100" dist="38100" dir="2700000" algn="tl">
                      <a:srgbClr val="000000"/>
                    </a:outerShdw>
                  </a:effectLst>
                  <a:latin typeface="Times New Roman" pitchFamily="18" charset="0"/>
                </a:rPr>
                <a:t>Amplitude</a:t>
              </a:r>
            </a:p>
          </p:txBody>
        </p:sp>
        <p:sp>
          <p:nvSpPr>
            <p:cNvPr id="26" name="Line 28"/>
            <p:cNvSpPr>
              <a:spLocks noChangeShapeType="1"/>
            </p:cNvSpPr>
            <p:nvPr/>
          </p:nvSpPr>
          <p:spPr bwMode="auto">
            <a:xfrm flipV="1">
              <a:off x="4224" y="1776"/>
              <a:ext cx="0" cy="288"/>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7" name="Line 29"/>
            <p:cNvSpPr>
              <a:spLocks noChangeShapeType="1"/>
            </p:cNvSpPr>
            <p:nvPr/>
          </p:nvSpPr>
          <p:spPr bwMode="auto">
            <a:xfrm>
              <a:off x="4224" y="2304"/>
              <a:ext cx="0" cy="288"/>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4" name="Rectangle 26"/>
            <p:cNvSpPr>
              <a:spLocks noChangeArrowheads="1"/>
            </p:cNvSpPr>
            <p:nvPr/>
          </p:nvSpPr>
          <p:spPr bwMode="auto">
            <a:xfrm>
              <a:off x="2496" y="1564"/>
              <a:ext cx="1068" cy="327"/>
            </a:xfrm>
            <a:prstGeom prst="rect">
              <a:avLst/>
            </a:prstGeom>
            <a:solidFill>
              <a:schemeClr val="bg1"/>
            </a:solidFill>
            <a:ln>
              <a:noFill/>
            </a:ln>
            <a:effectLst/>
          </p:spPr>
          <p:txBody>
            <a:bodyPr wrap="none" lIns="92075" tIns="46038" rIns="92075" bIns="46038">
              <a:spAutoFit/>
            </a:bodyPr>
            <a:lstStyle/>
            <a:p>
              <a:pPr>
                <a:defRPr/>
              </a:pPr>
              <a:r>
                <a:rPr lang="en-US" sz="2800" dirty="0">
                  <a:effectLst>
                    <a:outerShdw blurRad="38100" dist="38100" dir="2700000" algn="tl">
                      <a:srgbClr val="000000"/>
                    </a:outerShdw>
                  </a:effectLst>
                  <a:latin typeface="Times New Roman" pitchFamily="18" charset="0"/>
                </a:rPr>
                <a:t>One Cycle</a:t>
              </a:r>
            </a:p>
          </p:txBody>
        </p:sp>
      </p:grpSp>
      <p:sp>
        <p:nvSpPr>
          <p:cNvPr id="34" name="Rectangle 20"/>
          <p:cNvSpPr>
            <a:spLocks noChangeArrowheads="1"/>
          </p:cNvSpPr>
          <p:nvPr/>
        </p:nvSpPr>
        <p:spPr bwMode="auto">
          <a:xfrm>
            <a:off x="3089312" y="4975367"/>
            <a:ext cx="1015214" cy="400752"/>
          </a:xfrm>
          <a:prstGeom prst="rect">
            <a:avLst/>
          </a:prstGeom>
          <a:noFill/>
          <a:ln>
            <a:noFill/>
          </a:ln>
          <a:effectLst/>
        </p:spPr>
        <p:txBody>
          <a:bodyPr wrap="none" lIns="92075" tIns="46038" rIns="92075" bIns="46038">
            <a:spAutoFit/>
          </a:bodyPr>
          <a:lstStyle/>
          <a:p>
            <a:pPr>
              <a:defRPr/>
            </a:pPr>
            <a:r>
              <a:rPr lang="en-US" sz="2000" dirty="0">
                <a:effectLst>
                  <a:outerShdw blurRad="38100" dist="38100" dir="2700000" algn="tl">
                    <a:srgbClr val="000000"/>
                  </a:outerShdw>
                </a:effectLst>
                <a:latin typeface="Times New Roman" pitchFamily="18" charset="0"/>
              </a:rPr>
              <a:t>½ Wave</a:t>
            </a:r>
          </a:p>
        </p:txBody>
      </p:sp>
      <p:sp>
        <p:nvSpPr>
          <p:cNvPr id="35" name="Rectangle 20"/>
          <p:cNvSpPr>
            <a:spLocks noChangeArrowheads="1"/>
          </p:cNvSpPr>
          <p:nvPr/>
        </p:nvSpPr>
        <p:spPr bwMode="auto">
          <a:xfrm>
            <a:off x="2522543" y="3640551"/>
            <a:ext cx="984244" cy="400752"/>
          </a:xfrm>
          <a:prstGeom prst="rect">
            <a:avLst/>
          </a:prstGeom>
          <a:noFill/>
          <a:ln>
            <a:noFill/>
          </a:ln>
          <a:effectLst/>
        </p:spPr>
        <p:txBody>
          <a:bodyPr wrap="none" lIns="92075" tIns="46038" rIns="92075" bIns="46038">
            <a:spAutoFit/>
          </a:bodyPr>
          <a:lstStyle/>
          <a:p>
            <a:pPr>
              <a:defRPr/>
            </a:pPr>
            <a:r>
              <a:rPr lang="en-US" sz="2000" dirty="0">
                <a:effectLst>
                  <a:outerShdw blurRad="38100" dist="38100" dir="2700000" algn="tl">
                    <a:srgbClr val="000000"/>
                  </a:outerShdw>
                </a:effectLst>
                <a:latin typeface="Times New Roman" pitchFamily="18" charset="0"/>
              </a:rPr>
              <a:t>¼ wave</a:t>
            </a:r>
          </a:p>
        </p:txBody>
      </p:sp>
      <p:cxnSp>
        <p:nvCxnSpPr>
          <p:cNvPr id="37" name="Elbow Connector 36"/>
          <p:cNvCxnSpPr/>
          <p:nvPr/>
        </p:nvCxnSpPr>
        <p:spPr>
          <a:xfrm rot="5400000" flipH="1" flipV="1">
            <a:off x="2724153" y="3250406"/>
            <a:ext cx="952496" cy="761998"/>
          </a:xfrm>
          <a:prstGeom prst="bentConnector3">
            <a:avLst>
              <a:gd name="adj1" fmla="val 265"/>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42" name="Elbow Connector 41"/>
          <p:cNvCxnSpPr/>
          <p:nvPr/>
        </p:nvCxnSpPr>
        <p:spPr>
          <a:xfrm flipV="1">
            <a:off x="2819400" y="4230811"/>
            <a:ext cx="1498322" cy="1232747"/>
          </a:xfrm>
          <a:prstGeom prst="bentConnector3">
            <a:avLst>
              <a:gd name="adj1" fmla="val 99999"/>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353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600199"/>
          </a:xfrm>
        </p:spPr>
        <p:txBody>
          <a:bodyPr>
            <a:normAutofit/>
          </a:bodyPr>
          <a:lstStyle/>
          <a:p>
            <a:r>
              <a:rPr lang="en-US" dirty="0"/>
              <a:t>Frequency to Wavelength Conversion</a:t>
            </a:r>
          </a:p>
        </p:txBody>
      </p:sp>
      <p:sp>
        <p:nvSpPr>
          <p:cNvPr id="3" name="Subtitle 2"/>
          <p:cNvSpPr>
            <a:spLocks noGrp="1"/>
          </p:cNvSpPr>
          <p:nvPr>
            <p:ph type="subTitle" idx="1"/>
          </p:nvPr>
        </p:nvSpPr>
        <p:spPr>
          <a:xfrm>
            <a:off x="152400" y="2438400"/>
            <a:ext cx="8839200" cy="3733800"/>
          </a:xfrm>
        </p:spPr>
        <p:txBody>
          <a:bodyPr/>
          <a:lstStyle/>
          <a:p>
            <a:pPr algn="ctr">
              <a:spcBef>
                <a:spcPct val="50000"/>
              </a:spcBef>
            </a:pPr>
            <a:r>
              <a:rPr lang="en-US" dirty="0"/>
              <a:t>To convert from frequency to wavelength in meters: </a:t>
            </a:r>
          </a:p>
          <a:p>
            <a:pPr algn="ctr">
              <a:spcBef>
                <a:spcPct val="50000"/>
              </a:spcBef>
            </a:pPr>
            <a:r>
              <a:rPr lang="en-US" altLang="en-US" sz="4000" b="1" dirty="0">
                <a:solidFill>
                  <a:schemeClr val="bg1"/>
                </a:solidFill>
              </a:rPr>
              <a:t>Wavelength = 300/</a:t>
            </a:r>
            <a:r>
              <a:rPr lang="en-US" altLang="en-US" sz="4000" b="1" dirty="0" err="1">
                <a:solidFill>
                  <a:schemeClr val="bg1"/>
                </a:solidFill>
              </a:rPr>
              <a:t>Freq</a:t>
            </a:r>
            <a:r>
              <a:rPr lang="en-US" altLang="en-US" sz="4000" b="1" dirty="0">
                <a:solidFill>
                  <a:schemeClr val="bg1"/>
                </a:solidFill>
              </a:rPr>
              <a:t> (MHz)</a:t>
            </a:r>
          </a:p>
          <a:p>
            <a:pPr algn="ctr">
              <a:spcBef>
                <a:spcPct val="50000"/>
              </a:spcBef>
            </a:pPr>
            <a:r>
              <a:rPr lang="en-US" altLang="en-US" dirty="0">
                <a:solidFill>
                  <a:schemeClr val="bg1"/>
                </a:solidFill>
              </a:rPr>
              <a:t>Frequency and wavelength are inversely proportional – as one increases, the other decreases</a:t>
            </a:r>
          </a:p>
          <a:p>
            <a:pPr algn="ctr">
              <a:spcBef>
                <a:spcPct val="50000"/>
              </a:spcBef>
            </a:pPr>
            <a:r>
              <a:rPr lang="en-US" altLang="en-US" dirty="0">
                <a:solidFill>
                  <a:schemeClr val="bg1"/>
                </a:solidFill>
              </a:rPr>
              <a:t>Longer (wavelength) – Lower (frequency)</a:t>
            </a:r>
          </a:p>
          <a:p>
            <a:endParaRPr lang="en-US" dirty="0"/>
          </a:p>
          <a:p>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35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757440563"/>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Rot="1" noChangeArrowheads="1"/>
          </p:cNvSpPr>
          <p:nvPr>
            <p:ph type="title"/>
          </p:nvPr>
        </p:nvSpPr>
        <p:spPr>
          <a:xfrm>
            <a:off x="171450" y="0"/>
            <a:ext cx="8839200" cy="1236663"/>
          </a:xfrm>
        </p:spPr>
        <p:txBody>
          <a:bodyPr>
            <a:normAutofit/>
          </a:bodyPr>
          <a:lstStyle/>
          <a:p>
            <a:pPr algn="ctr" eaLnBrk="1" hangingPunct="1">
              <a:defRPr/>
            </a:pPr>
            <a:r>
              <a:rPr lang="en-US" sz="3200" dirty="0">
                <a:solidFill>
                  <a:schemeClr val="bg1">
                    <a:lumMod val="95000"/>
                    <a:lumOff val="5000"/>
                  </a:schemeClr>
                </a:solidFill>
                <a:latin typeface="Cooper Black" panose="0208090404030B020404" pitchFamily="18" charset="0"/>
              </a:rPr>
              <a:t>Frequency Calculations</a:t>
            </a:r>
          </a:p>
        </p:txBody>
      </p:sp>
      <p:sp>
        <p:nvSpPr>
          <p:cNvPr id="55299" name="Slide Number Placeholder 4"/>
          <p:cNvSpPr>
            <a:spLocks noGrp="1"/>
          </p:cNvSpPr>
          <p:nvPr>
            <p:ph type="sldNum" sz="quarter" idx="10"/>
          </p:nvPr>
        </p:nvSpPr>
        <p:spPr>
          <a:xfrm>
            <a:off x="8305800" y="6324600"/>
            <a:ext cx="457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F5D081E8-FCD5-4B2C-9A3E-80B9619FC55F}" type="slidenum">
              <a:rPr lang="en-US" altLang="en-US" sz="1200" b="0" smtClean="0">
                <a:solidFill>
                  <a:schemeClr val="tx1"/>
                </a:solidFill>
              </a:rPr>
              <a:pPr algn="l" eaLnBrk="1" hangingPunct="1">
                <a:spcBef>
                  <a:spcPct val="0"/>
                </a:spcBef>
                <a:buClrTx/>
                <a:buSzTx/>
                <a:buFontTx/>
                <a:buNone/>
              </a:pPr>
              <a:t>36</a:t>
            </a:fld>
            <a:endParaRPr lang="en-US" altLang="en-US" sz="1200" b="0" dirty="0">
              <a:solidFill>
                <a:schemeClr val="tx1"/>
              </a:solidFill>
            </a:endParaRPr>
          </a:p>
        </p:txBody>
      </p:sp>
      <p:grpSp>
        <p:nvGrpSpPr>
          <p:cNvPr id="55301" name="Group 3"/>
          <p:cNvGrpSpPr>
            <a:grpSpLocks/>
          </p:cNvGrpSpPr>
          <p:nvPr/>
        </p:nvGrpSpPr>
        <p:grpSpPr bwMode="auto">
          <a:xfrm>
            <a:off x="609600" y="1581150"/>
            <a:ext cx="2743200" cy="2667000"/>
            <a:chOff x="528" y="1584"/>
            <a:chExt cx="1728" cy="1680"/>
          </a:xfrm>
        </p:grpSpPr>
        <p:sp>
          <p:nvSpPr>
            <p:cNvPr id="55314" name="Oval 4"/>
            <p:cNvSpPr>
              <a:spLocks noChangeArrowheads="1"/>
            </p:cNvSpPr>
            <p:nvPr/>
          </p:nvSpPr>
          <p:spPr bwMode="auto">
            <a:xfrm>
              <a:off x="528" y="1584"/>
              <a:ext cx="1728" cy="168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endParaRPr lang="en-US" altLang="en-US" sz="1800" b="0">
                <a:solidFill>
                  <a:schemeClr val="tx1"/>
                </a:solidFill>
                <a:latin typeface="Garamond" pitchFamily="18" charset="0"/>
              </a:endParaRPr>
            </a:p>
          </p:txBody>
        </p:sp>
        <p:sp>
          <p:nvSpPr>
            <p:cNvPr id="55315" name="Line 5"/>
            <p:cNvSpPr>
              <a:spLocks noChangeShapeType="1"/>
            </p:cNvSpPr>
            <p:nvPr/>
          </p:nvSpPr>
          <p:spPr bwMode="auto">
            <a:xfrm>
              <a:off x="528" y="2448"/>
              <a:ext cx="17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6" name="Line 6"/>
            <p:cNvSpPr>
              <a:spLocks noChangeShapeType="1"/>
            </p:cNvSpPr>
            <p:nvPr/>
          </p:nvSpPr>
          <p:spPr bwMode="auto">
            <a:xfrm flipV="1">
              <a:off x="1392" y="2448"/>
              <a:ext cx="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02" name="Text Box 7"/>
          <p:cNvSpPr txBox="1">
            <a:spLocks noChangeArrowheads="1"/>
          </p:cNvSpPr>
          <p:nvPr/>
        </p:nvSpPr>
        <p:spPr bwMode="auto">
          <a:xfrm>
            <a:off x="1447800" y="2133600"/>
            <a:ext cx="1276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600">
                <a:solidFill>
                  <a:srgbClr val="FFFF00"/>
                </a:solidFill>
                <a:latin typeface="Tahoma" pitchFamily="34" charset="0"/>
              </a:rPr>
              <a:t>300</a:t>
            </a:r>
          </a:p>
        </p:txBody>
      </p:sp>
      <p:sp>
        <p:nvSpPr>
          <p:cNvPr id="55303" name="Text Box 8"/>
          <p:cNvSpPr txBox="1">
            <a:spLocks noChangeArrowheads="1"/>
          </p:cNvSpPr>
          <p:nvPr/>
        </p:nvSpPr>
        <p:spPr bwMode="auto">
          <a:xfrm>
            <a:off x="1295400" y="3187700"/>
            <a:ext cx="457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600">
                <a:solidFill>
                  <a:srgbClr val="FFFF00"/>
                </a:solidFill>
                <a:latin typeface="Tahoma" pitchFamily="34" charset="0"/>
              </a:rPr>
              <a:t>f</a:t>
            </a:r>
          </a:p>
        </p:txBody>
      </p:sp>
      <p:sp>
        <p:nvSpPr>
          <p:cNvPr id="55304" name="Text Box 9"/>
          <p:cNvSpPr txBox="1">
            <a:spLocks noChangeArrowheads="1"/>
          </p:cNvSpPr>
          <p:nvPr/>
        </p:nvSpPr>
        <p:spPr bwMode="auto">
          <a:xfrm>
            <a:off x="2209800" y="3187700"/>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600">
                <a:solidFill>
                  <a:srgbClr val="FFFF00"/>
                </a:solidFill>
                <a:latin typeface="Tahoma" pitchFamily="34" charset="0"/>
              </a:rPr>
              <a:t>m</a:t>
            </a:r>
          </a:p>
        </p:txBody>
      </p:sp>
      <p:grpSp>
        <p:nvGrpSpPr>
          <p:cNvPr id="55305" name="Group 10"/>
          <p:cNvGrpSpPr>
            <a:grpSpLocks/>
          </p:cNvGrpSpPr>
          <p:nvPr/>
        </p:nvGrpSpPr>
        <p:grpSpPr bwMode="auto">
          <a:xfrm>
            <a:off x="5791200" y="1574800"/>
            <a:ext cx="2743200" cy="2667000"/>
            <a:chOff x="528" y="1584"/>
            <a:chExt cx="1728" cy="1680"/>
          </a:xfrm>
        </p:grpSpPr>
        <p:sp>
          <p:nvSpPr>
            <p:cNvPr id="55311" name="Oval 11"/>
            <p:cNvSpPr>
              <a:spLocks noChangeArrowheads="1"/>
            </p:cNvSpPr>
            <p:nvPr/>
          </p:nvSpPr>
          <p:spPr bwMode="auto">
            <a:xfrm>
              <a:off x="528" y="1584"/>
              <a:ext cx="1728" cy="168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endParaRPr lang="en-US" altLang="en-US" sz="1800" b="0">
                <a:solidFill>
                  <a:schemeClr val="tx1"/>
                </a:solidFill>
                <a:latin typeface="Garamond" pitchFamily="18" charset="0"/>
              </a:endParaRPr>
            </a:p>
          </p:txBody>
        </p:sp>
        <p:sp>
          <p:nvSpPr>
            <p:cNvPr id="55312" name="Line 12"/>
            <p:cNvSpPr>
              <a:spLocks noChangeShapeType="1"/>
            </p:cNvSpPr>
            <p:nvPr/>
          </p:nvSpPr>
          <p:spPr bwMode="auto">
            <a:xfrm>
              <a:off x="528" y="2448"/>
              <a:ext cx="17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3" name="Line 13"/>
            <p:cNvSpPr>
              <a:spLocks noChangeShapeType="1"/>
            </p:cNvSpPr>
            <p:nvPr/>
          </p:nvSpPr>
          <p:spPr bwMode="auto">
            <a:xfrm flipV="1">
              <a:off x="1392" y="2448"/>
              <a:ext cx="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06" name="Text Box 14"/>
          <p:cNvSpPr txBox="1">
            <a:spLocks noChangeArrowheads="1"/>
          </p:cNvSpPr>
          <p:nvPr/>
        </p:nvSpPr>
        <p:spPr bwMode="auto">
          <a:xfrm>
            <a:off x="5632450" y="2133600"/>
            <a:ext cx="3206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600">
                <a:solidFill>
                  <a:srgbClr val="FFFF00"/>
                </a:solidFill>
                <a:latin typeface="Tahoma" pitchFamily="34" charset="0"/>
              </a:rPr>
              <a:t>300,000,000</a:t>
            </a:r>
          </a:p>
        </p:txBody>
      </p:sp>
      <p:sp>
        <p:nvSpPr>
          <p:cNvPr id="55307" name="Text Box 15"/>
          <p:cNvSpPr txBox="1">
            <a:spLocks noChangeArrowheads="1"/>
          </p:cNvSpPr>
          <p:nvPr/>
        </p:nvSpPr>
        <p:spPr bwMode="auto">
          <a:xfrm>
            <a:off x="4651375" y="3124200"/>
            <a:ext cx="2438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50000"/>
              </a:spcBef>
              <a:buClrTx/>
              <a:buSzTx/>
              <a:buFontTx/>
              <a:buNone/>
            </a:pPr>
            <a:r>
              <a:rPr lang="en-US" altLang="en-US">
                <a:solidFill>
                  <a:srgbClr val="FFFF00"/>
                </a:solidFill>
                <a:latin typeface="Tahoma" pitchFamily="34" charset="0"/>
              </a:rPr>
              <a:t>Frequency </a:t>
            </a:r>
          </a:p>
        </p:txBody>
      </p:sp>
      <p:sp>
        <p:nvSpPr>
          <p:cNvPr id="55308" name="Text Box 16"/>
          <p:cNvSpPr txBox="1">
            <a:spLocks noChangeArrowheads="1"/>
          </p:cNvSpPr>
          <p:nvPr/>
        </p:nvSpPr>
        <p:spPr bwMode="auto">
          <a:xfrm>
            <a:off x="7394575" y="2908300"/>
            <a:ext cx="20542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a:solidFill>
                  <a:srgbClr val="FFFF00"/>
                </a:solidFill>
                <a:latin typeface="Tahoma" pitchFamily="34" charset="0"/>
              </a:rPr>
              <a:t>Wave</a:t>
            </a:r>
            <a:r>
              <a:rPr lang="en-US" altLang="en-US" sz="3600">
                <a:solidFill>
                  <a:srgbClr val="FFFF00"/>
                </a:solidFill>
                <a:latin typeface="Tahoma" pitchFamily="34" charset="0"/>
              </a:rPr>
              <a:t> </a:t>
            </a:r>
            <a:r>
              <a:rPr lang="en-US" altLang="en-US">
                <a:solidFill>
                  <a:srgbClr val="FFFF00"/>
                </a:solidFill>
                <a:latin typeface="Tahoma" pitchFamily="34" charset="0"/>
              </a:rPr>
              <a:t>length meters</a:t>
            </a:r>
          </a:p>
        </p:txBody>
      </p:sp>
      <p:sp>
        <p:nvSpPr>
          <p:cNvPr id="55309" name="Text Box 17"/>
          <p:cNvSpPr txBox="1">
            <a:spLocks noChangeArrowheads="1"/>
          </p:cNvSpPr>
          <p:nvPr/>
        </p:nvSpPr>
        <p:spPr bwMode="auto">
          <a:xfrm>
            <a:off x="2914649" y="3829050"/>
            <a:ext cx="41751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2000" i="1" dirty="0">
                <a:solidFill>
                  <a:srgbClr val="FFC000"/>
                </a:solidFill>
                <a:latin typeface="Comic Sans MS" panose="030F0702030302020204" pitchFamily="66" charset="0"/>
                <a:cs typeface="+mn-cs"/>
              </a:rPr>
              <a:t>300</a:t>
            </a:r>
            <a:r>
              <a:rPr lang="en-US" altLang="en-US" sz="2000" i="1" dirty="0">
                <a:solidFill>
                  <a:srgbClr val="FF0000"/>
                </a:solidFill>
                <a:latin typeface="Comic Sans MS" panose="030F0702030302020204" pitchFamily="66" charset="0"/>
                <a:cs typeface="+mn-cs"/>
              </a:rPr>
              <a:t>	</a:t>
            </a:r>
            <a:r>
              <a:rPr lang="en-US" altLang="en-US" sz="2000" i="1" dirty="0">
                <a:solidFill>
                  <a:schemeClr val="bg1">
                    <a:lumMod val="95000"/>
                    <a:lumOff val="5000"/>
                  </a:schemeClr>
                </a:solidFill>
                <a:latin typeface="Comic Sans MS" panose="030F0702030302020204" pitchFamily="66" charset="0"/>
                <a:cs typeface="+mn-cs"/>
              </a:rPr>
              <a:t>is the speed of light 	300,000,000 meters	per second</a:t>
            </a:r>
          </a:p>
          <a:p>
            <a:pPr eaLnBrk="1" hangingPunct="1">
              <a:spcBef>
                <a:spcPct val="50000"/>
              </a:spcBef>
              <a:buClrTx/>
              <a:buSzTx/>
              <a:buFontTx/>
              <a:buNone/>
            </a:pPr>
            <a:r>
              <a:rPr lang="en-US" altLang="en-US" sz="2000" i="1" dirty="0">
                <a:solidFill>
                  <a:srgbClr val="FFC000"/>
                </a:solidFill>
                <a:latin typeface="Comic Sans MS" panose="030F0702030302020204" pitchFamily="66" charset="0"/>
                <a:cs typeface="+mn-cs"/>
              </a:rPr>
              <a:t>F</a:t>
            </a:r>
            <a:r>
              <a:rPr lang="en-US" altLang="en-US" sz="2000" i="1" dirty="0">
                <a:solidFill>
                  <a:srgbClr val="FF0000"/>
                </a:solidFill>
                <a:latin typeface="Comic Sans MS" panose="030F0702030302020204" pitchFamily="66" charset="0"/>
                <a:cs typeface="+mn-cs"/>
              </a:rPr>
              <a:t>	</a:t>
            </a:r>
            <a:r>
              <a:rPr lang="en-US" altLang="en-US" sz="2000" i="1" dirty="0">
                <a:solidFill>
                  <a:schemeClr val="bg1">
                    <a:lumMod val="95000"/>
                    <a:lumOff val="5000"/>
                  </a:schemeClr>
                </a:solidFill>
                <a:latin typeface="Comic Sans MS" panose="030F0702030302020204" pitchFamily="66" charset="0"/>
                <a:cs typeface="+mn-cs"/>
              </a:rPr>
              <a:t>is  frequency in MHz</a:t>
            </a:r>
          </a:p>
          <a:p>
            <a:pPr eaLnBrk="1" hangingPunct="1">
              <a:spcBef>
                <a:spcPct val="50000"/>
              </a:spcBef>
              <a:buClrTx/>
              <a:buSzTx/>
              <a:buFontTx/>
              <a:buNone/>
            </a:pPr>
            <a:r>
              <a:rPr lang="en-US" altLang="en-US" sz="2000" i="1" dirty="0">
                <a:solidFill>
                  <a:srgbClr val="FFC000"/>
                </a:solidFill>
                <a:latin typeface="Comic Sans MS" panose="030F0702030302020204" pitchFamily="66" charset="0"/>
                <a:cs typeface="+mn-cs"/>
              </a:rPr>
              <a:t>M</a:t>
            </a:r>
            <a:r>
              <a:rPr lang="en-US" altLang="en-US" sz="2000" i="1" dirty="0">
                <a:solidFill>
                  <a:srgbClr val="FF0000"/>
                </a:solidFill>
                <a:latin typeface="Comic Sans MS" panose="030F0702030302020204" pitchFamily="66" charset="0"/>
                <a:cs typeface="+mn-cs"/>
              </a:rPr>
              <a:t>	</a:t>
            </a:r>
            <a:r>
              <a:rPr lang="en-US" altLang="en-US" sz="2000" i="1" dirty="0">
                <a:solidFill>
                  <a:schemeClr val="bg1">
                    <a:lumMod val="95000"/>
                    <a:lumOff val="5000"/>
                  </a:schemeClr>
                </a:solidFill>
                <a:latin typeface="Comic Sans MS" panose="030F0702030302020204" pitchFamily="66" charset="0"/>
                <a:cs typeface="+mn-cs"/>
              </a:rPr>
              <a:t>is  Wave Length 	distance in meters of a 	full cycle at this 	frequency</a:t>
            </a:r>
          </a:p>
        </p:txBody>
      </p:sp>
      <p:sp>
        <p:nvSpPr>
          <p:cNvPr id="55310" name="Text Box 19"/>
          <p:cNvSpPr txBox="1">
            <a:spLocks noChangeArrowheads="1"/>
          </p:cNvSpPr>
          <p:nvPr/>
        </p:nvSpPr>
        <p:spPr bwMode="auto">
          <a:xfrm>
            <a:off x="406400" y="998538"/>
            <a:ext cx="8286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600" i="1" dirty="0">
                <a:solidFill>
                  <a:schemeClr val="bg1">
                    <a:lumMod val="95000"/>
                    <a:lumOff val="5000"/>
                  </a:schemeClr>
                </a:solidFill>
                <a:latin typeface="Comic Sans MS" panose="030F0702030302020204" pitchFamily="66" charset="0"/>
                <a:cs typeface="+mn-cs"/>
              </a:rPr>
              <a:t>To solve for a value, cover it with your finger and solve the remaining formula</a:t>
            </a:r>
          </a:p>
        </p:txBody>
      </p:sp>
      <p:sp>
        <p:nvSpPr>
          <p:cNvPr id="20" name="Footer Placeholder 4"/>
          <p:cNvSpPr txBox="1">
            <a:spLocks/>
          </p:cNvSpPr>
          <p:nvPr/>
        </p:nvSpPr>
        <p:spPr>
          <a:xfrm>
            <a:off x="152400" y="632460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Radio Waves 2014</a:t>
            </a:r>
          </a:p>
        </p:txBody>
      </p:sp>
      <p:sp>
        <p:nvSpPr>
          <p:cNvPr id="2" name="Footer Placeholder 1">
            <a:extLst>
              <a:ext uri="{FF2B5EF4-FFF2-40B4-BE49-F238E27FC236}">
                <a16:creationId xmlns:a16="http://schemas.microsoft.com/office/drawing/2014/main" id="{627486D8-BD43-B45A-604B-F315A0D42EB1}"/>
              </a:ext>
            </a:extLst>
          </p:cNvPr>
          <p:cNvSpPr>
            <a:spLocks noGrp="1"/>
          </p:cNvSpPr>
          <p:nvPr>
            <p:ph type="ftr" sz="quarter" idx="11"/>
          </p:nvPr>
        </p:nvSpPr>
        <p:spPr/>
        <p:txBody>
          <a:bodyPr/>
          <a:lstStyle/>
          <a:p>
            <a:pPr>
              <a:defRPr/>
            </a:pPr>
            <a:r>
              <a:rPr lang="en-US"/>
              <a:t>COMMISSION Rules 2022</a:t>
            </a:r>
          </a:p>
        </p:txBody>
      </p:sp>
    </p:spTree>
    <p:extLst>
      <p:ext uri="{BB962C8B-B14F-4D97-AF65-F5344CB8AC3E}">
        <p14:creationId xmlns:p14="http://schemas.microsoft.com/office/powerpoint/2010/main" val="2259649797"/>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609599"/>
          </a:xfrm>
        </p:spPr>
        <p:txBody>
          <a:bodyPr/>
          <a:lstStyle/>
          <a:p>
            <a:r>
              <a:rPr lang="en-US" dirty="0">
                <a:solidFill>
                  <a:schemeClr val="bg1"/>
                </a:solidFill>
              </a:rPr>
              <a:t>Frequency Calculations</a:t>
            </a:r>
          </a:p>
        </p:txBody>
      </p:sp>
      <p:sp>
        <p:nvSpPr>
          <p:cNvPr id="3" name="Subtitle 2"/>
          <p:cNvSpPr>
            <a:spLocks noGrp="1"/>
          </p:cNvSpPr>
          <p:nvPr>
            <p:ph type="subTitle" idx="1"/>
          </p:nvPr>
        </p:nvSpPr>
        <p:spPr>
          <a:xfrm>
            <a:off x="381000" y="914400"/>
            <a:ext cx="4869180" cy="5257800"/>
          </a:xfrm>
        </p:spPr>
        <p:txBody>
          <a:bodyPr>
            <a:normAutofit lnSpcReduction="10000"/>
          </a:bodyPr>
          <a:lstStyle/>
          <a:p>
            <a:pPr>
              <a:lnSpc>
                <a:spcPct val="80000"/>
              </a:lnSpc>
              <a:defRPr/>
            </a:pPr>
            <a:r>
              <a:rPr lang="en-US" sz="2000" b="1" u="sng" dirty="0">
                <a:cs typeface="Times New Roman" pitchFamily="18" charset="0"/>
              </a:rPr>
              <a:t>300</a:t>
            </a:r>
            <a:r>
              <a:rPr lang="en-US" sz="2000" dirty="0">
                <a:cs typeface="Times New Roman" pitchFamily="18" charset="0"/>
              </a:rPr>
              <a:t>   is the Speed of Light in free space</a:t>
            </a:r>
          </a:p>
          <a:p>
            <a:pPr lvl="1" indent="4763" algn="l">
              <a:lnSpc>
                <a:spcPct val="80000"/>
              </a:lnSpc>
              <a:defRPr/>
            </a:pPr>
            <a:r>
              <a:rPr lang="en-US" sz="1800" dirty="0">
                <a:cs typeface="Times New Roman" pitchFamily="18" charset="0"/>
              </a:rPr>
              <a:t>Radio wave travel at the Speed of Light</a:t>
            </a:r>
          </a:p>
          <a:p>
            <a:pPr lvl="1" indent="4763" algn="l">
              <a:lnSpc>
                <a:spcPct val="80000"/>
              </a:lnSpc>
              <a:defRPr/>
            </a:pPr>
            <a:r>
              <a:rPr lang="en-US" sz="1800" dirty="0">
                <a:cs typeface="Times New Roman" pitchFamily="18" charset="0"/>
              </a:rPr>
              <a:t>300,000,000 meters per second</a:t>
            </a:r>
          </a:p>
          <a:p>
            <a:pPr lvl="1" indent="4763" algn="l">
              <a:lnSpc>
                <a:spcPct val="80000"/>
              </a:lnSpc>
              <a:defRPr/>
            </a:pPr>
            <a:r>
              <a:rPr lang="en-US" sz="1800" dirty="0">
                <a:cs typeface="Times New Roman" pitchFamily="18" charset="0"/>
              </a:rPr>
              <a:t>Radio waves moves slower in wire</a:t>
            </a:r>
          </a:p>
          <a:p>
            <a:pPr lvl="1" indent="4763" algn="l">
              <a:lnSpc>
                <a:spcPct val="80000"/>
              </a:lnSpc>
              <a:defRPr/>
            </a:pPr>
            <a:r>
              <a:rPr lang="en-US" sz="1800" dirty="0">
                <a:cs typeface="Times New Roman" pitchFamily="18" charset="0"/>
              </a:rPr>
              <a:t>Velocity Factor is speed in a material divided by the speed of light   i.e.   .66</a:t>
            </a:r>
          </a:p>
          <a:p>
            <a:pPr>
              <a:lnSpc>
                <a:spcPct val="80000"/>
              </a:lnSpc>
              <a:defRPr/>
            </a:pPr>
            <a:r>
              <a:rPr lang="en-US" sz="2000" b="1" u="sng" dirty="0">
                <a:cs typeface="Times New Roman" pitchFamily="18" charset="0"/>
              </a:rPr>
              <a:t>f</a:t>
            </a:r>
            <a:r>
              <a:rPr lang="en-US" sz="2000" b="1" dirty="0">
                <a:cs typeface="Times New Roman" pitchFamily="18" charset="0"/>
              </a:rPr>
              <a:t> </a:t>
            </a:r>
            <a:r>
              <a:rPr lang="en-US" sz="2000" dirty="0">
                <a:cs typeface="Times New Roman" pitchFamily="18" charset="0"/>
              </a:rPr>
              <a:t>  is frequency in millions (MHz)</a:t>
            </a:r>
          </a:p>
          <a:p>
            <a:pPr lvl="1" indent="4763" algn="l">
              <a:lnSpc>
                <a:spcPct val="80000"/>
              </a:lnSpc>
              <a:defRPr/>
            </a:pPr>
            <a:r>
              <a:rPr lang="en-US" sz="1800" dirty="0">
                <a:cs typeface="Times New Roman" pitchFamily="18" charset="0"/>
              </a:rPr>
              <a:t>The millions of  cycles cancel the millions of meters 146,520,000   =   146.53 MHz</a:t>
            </a:r>
          </a:p>
          <a:p>
            <a:pPr lvl="1">
              <a:lnSpc>
                <a:spcPct val="80000"/>
              </a:lnSpc>
              <a:defRPr/>
            </a:pPr>
            <a:endParaRPr lang="en-US" sz="2000" dirty="0">
              <a:cs typeface="Times New Roman" pitchFamily="18" charset="0"/>
            </a:endParaRPr>
          </a:p>
          <a:p>
            <a:pPr>
              <a:lnSpc>
                <a:spcPct val="80000"/>
              </a:lnSpc>
              <a:defRPr/>
            </a:pPr>
            <a:r>
              <a:rPr lang="en-US" sz="2000" b="1" u="sng" dirty="0">
                <a:cs typeface="Times New Roman" pitchFamily="18" charset="0"/>
              </a:rPr>
              <a:t>m</a:t>
            </a:r>
            <a:r>
              <a:rPr lang="en-US" sz="2000" dirty="0">
                <a:cs typeface="Times New Roman" pitchFamily="18" charset="0"/>
              </a:rPr>
              <a:t>   is Wave length in Meters or the distance                     	of a full cycle</a:t>
            </a:r>
          </a:p>
          <a:p>
            <a:pPr lvl="1" indent="4763" algn="l">
              <a:lnSpc>
                <a:spcPct val="80000"/>
              </a:lnSpc>
              <a:defRPr/>
            </a:pPr>
            <a:r>
              <a:rPr lang="en-US" sz="1800" dirty="0">
                <a:cs typeface="Times New Roman" pitchFamily="18" charset="0"/>
              </a:rPr>
              <a:t>How far it takes a wave to complete a complete cycle</a:t>
            </a:r>
          </a:p>
          <a:p>
            <a:pPr lvl="1" indent="4763" algn="l">
              <a:lnSpc>
                <a:spcPct val="80000"/>
              </a:lnSpc>
              <a:defRPr/>
            </a:pPr>
            <a:r>
              <a:rPr lang="en-US" sz="1800" dirty="0">
                <a:cs typeface="Times New Roman" pitchFamily="18" charset="0"/>
              </a:rPr>
              <a:t>The higher the frequency the lower the meter (shorter)</a:t>
            </a:r>
          </a:p>
          <a:p>
            <a:pPr lvl="1" indent="4763" algn="l">
              <a:lnSpc>
                <a:spcPct val="80000"/>
              </a:lnSpc>
              <a:defRPr/>
            </a:pPr>
            <a:r>
              <a:rPr lang="en-US" sz="1800" dirty="0">
                <a:cs typeface="Times New Roman" pitchFamily="18" charset="0"/>
              </a:rPr>
              <a:t>The lower the frequency the higher the meters (longer)</a:t>
            </a:r>
          </a:p>
          <a:p>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37</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grpSp>
        <p:nvGrpSpPr>
          <p:cNvPr id="6" name="Group 5"/>
          <p:cNvGrpSpPr>
            <a:grpSpLocks/>
          </p:cNvGrpSpPr>
          <p:nvPr/>
        </p:nvGrpSpPr>
        <p:grpSpPr bwMode="auto">
          <a:xfrm>
            <a:off x="5486400" y="1485900"/>
            <a:ext cx="2743200" cy="2667000"/>
            <a:chOff x="3552" y="1344"/>
            <a:chExt cx="1728" cy="1680"/>
          </a:xfrm>
        </p:grpSpPr>
        <p:grpSp>
          <p:nvGrpSpPr>
            <p:cNvPr id="7" name="Group 6"/>
            <p:cNvGrpSpPr>
              <a:grpSpLocks/>
            </p:cNvGrpSpPr>
            <p:nvPr/>
          </p:nvGrpSpPr>
          <p:grpSpPr bwMode="auto">
            <a:xfrm>
              <a:off x="3552" y="1344"/>
              <a:ext cx="1728" cy="1680"/>
              <a:chOff x="528" y="1584"/>
              <a:chExt cx="1728" cy="1680"/>
            </a:xfrm>
          </p:grpSpPr>
          <p:sp>
            <p:nvSpPr>
              <p:cNvPr id="11" name="Oval 7"/>
              <p:cNvSpPr>
                <a:spLocks noChangeArrowheads="1"/>
              </p:cNvSpPr>
              <p:nvPr/>
            </p:nvSpPr>
            <p:spPr bwMode="auto">
              <a:xfrm>
                <a:off x="528" y="1584"/>
                <a:ext cx="1728" cy="168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endParaRPr lang="en-US" altLang="en-US" sz="1800" b="0">
                  <a:solidFill>
                    <a:srgbClr val="FFFFFF"/>
                  </a:solidFill>
                  <a:latin typeface="Garamond" pitchFamily="18" charset="0"/>
                </a:endParaRPr>
              </a:p>
            </p:txBody>
          </p:sp>
          <p:sp>
            <p:nvSpPr>
              <p:cNvPr id="12" name="Line 8"/>
              <p:cNvSpPr>
                <a:spLocks noChangeShapeType="1"/>
              </p:cNvSpPr>
              <p:nvPr/>
            </p:nvSpPr>
            <p:spPr bwMode="auto">
              <a:xfrm>
                <a:off x="528" y="2448"/>
                <a:ext cx="17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9"/>
              <p:cNvSpPr>
                <a:spLocks noChangeShapeType="1"/>
              </p:cNvSpPr>
              <p:nvPr/>
            </p:nvSpPr>
            <p:spPr bwMode="auto">
              <a:xfrm flipV="1">
                <a:off x="1392" y="2448"/>
                <a:ext cx="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Text Box 10"/>
            <p:cNvSpPr txBox="1">
              <a:spLocks noChangeArrowheads="1"/>
            </p:cNvSpPr>
            <p:nvPr/>
          </p:nvSpPr>
          <p:spPr bwMode="auto">
            <a:xfrm>
              <a:off x="4032" y="1632"/>
              <a:ext cx="74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600">
                  <a:solidFill>
                    <a:srgbClr val="FFFF00"/>
                  </a:solidFill>
                  <a:latin typeface="Tahoma" pitchFamily="34" charset="0"/>
                </a:rPr>
                <a:t>300</a:t>
              </a:r>
            </a:p>
          </p:txBody>
        </p:sp>
        <p:sp>
          <p:nvSpPr>
            <p:cNvPr id="9" name="Text Box 11"/>
            <p:cNvSpPr txBox="1">
              <a:spLocks noChangeArrowheads="1"/>
            </p:cNvSpPr>
            <p:nvPr/>
          </p:nvSpPr>
          <p:spPr bwMode="auto">
            <a:xfrm>
              <a:off x="3984" y="2352"/>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600" dirty="0">
                  <a:solidFill>
                    <a:srgbClr val="FFFF00"/>
                  </a:solidFill>
                  <a:latin typeface="Tahoma" pitchFamily="34" charset="0"/>
                </a:rPr>
                <a:t>m</a:t>
              </a:r>
            </a:p>
          </p:txBody>
        </p:sp>
        <p:sp>
          <p:nvSpPr>
            <p:cNvPr id="10" name="Text Box 12"/>
            <p:cNvSpPr txBox="1">
              <a:spLocks noChangeArrowheads="1"/>
            </p:cNvSpPr>
            <p:nvPr/>
          </p:nvSpPr>
          <p:spPr bwMode="auto">
            <a:xfrm>
              <a:off x="4608" y="2352"/>
              <a:ext cx="3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600" dirty="0">
                  <a:solidFill>
                    <a:srgbClr val="FFFF00"/>
                  </a:solidFill>
                  <a:latin typeface="Tahoma" pitchFamily="34" charset="0"/>
                </a:rPr>
                <a:t>f</a:t>
              </a:r>
            </a:p>
          </p:txBody>
        </p:sp>
      </p:grpSp>
      <p:sp>
        <p:nvSpPr>
          <p:cNvPr id="14" name="Text Box 14"/>
          <p:cNvSpPr txBox="1">
            <a:spLocks noChangeArrowheads="1"/>
          </p:cNvSpPr>
          <p:nvPr/>
        </p:nvSpPr>
        <p:spPr bwMode="auto">
          <a:xfrm>
            <a:off x="5250180" y="4648200"/>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3200" dirty="0">
                <a:solidFill>
                  <a:srgbClr val="FFFF00"/>
                </a:solidFill>
                <a:latin typeface="Verdana" pitchFamily="34" charset="0"/>
              </a:rPr>
              <a:t>300 = m x f</a:t>
            </a:r>
          </a:p>
        </p:txBody>
      </p:sp>
    </p:spTree>
    <p:extLst>
      <p:ext uri="{BB962C8B-B14F-4D97-AF65-F5344CB8AC3E}">
        <p14:creationId xmlns:p14="http://schemas.microsoft.com/office/powerpoint/2010/main" val="1183355543"/>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899DCF-37DD-484C-B32D-554AB02649E1}" type="slidenum">
              <a:rPr lang="en-US" smtClean="0"/>
              <a:pPr/>
              <a:t>38</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413" t="1499" b="58668"/>
          <a:stretch/>
        </p:blipFill>
        <p:spPr>
          <a:xfrm>
            <a:off x="24442" y="593429"/>
            <a:ext cx="8899279" cy="5671142"/>
          </a:xfrm>
          <a:prstGeom prst="rect">
            <a:avLst/>
          </a:prstGeom>
        </p:spPr>
      </p:pic>
    </p:spTree>
    <p:extLst>
      <p:ext uri="{BB962C8B-B14F-4D97-AF65-F5344CB8AC3E}">
        <p14:creationId xmlns:p14="http://schemas.microsoft.com/office/powerpoint/2010/main" val="1133337038"/>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800"/>
          </a:xfrm>
        </p:spPr>
        <p:txBody>
          <a:bodyPr/>
          <a:lstStyle/>
          <a:p>
            <a:r>
              <a:rPr lang="en-US" altLang="en-US" b="1" dirty="0">
                <a:solidFill>
                  <a:schemeClr val="bg1"/>
                </a:solidFill>
                <a:latin typeface="Tahoma" pitchFamily="34" charset="0"/>
              </a:rPr>
              <a:t>Technician HF Privileges</a:t>
            </a:r>
            <a:br>
              <a:rPr lang="en-US" altLang="en-US" b="1" dirty="0">
                <a:solidFill>
                  <a:schemeClr val="bg1"/>
                </a:solidFill>
                <a:latin typeface="Tahoma" pitchFamily="34" charset="0"/>
              </a:rPr>
            </a:b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87899DCF-37DD-484C-B32D-554AB02649E1}" type="slidenum">
              <a:rPr lang="en-US" smtClean="0"/>
              <a:pPr/>
              <a:t>39</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947" t="39667" b="10494"/>
          <a:stretch/>
        </p:blipFill>
        <p:spPr>
          <a:xfrm>
            <a:off x="2667000" y="666134"/>
            <a:ext cx="6297930" cy="4997489"/>
          </a:xfrm>
          <a:prstGeom prst="rect">
            <a:avLst/>
          </a:prstGeom>
        </p:spPr>
      </p:pic>
      <p:sp useBgFill="1">
        <p:nvSpPr>
          <p:cNvPr id="7" name="TextBox 6"/>
          <p:cNvSpPr txBox="1"/>
          <p:nvPr/>
        </p:nvSpPr>
        <p:spPr>
          <a:xfrm>
            <a:off x="209191" y="3494028"/>
            <a:ext cx="3810000" cy="2862322"/>
          </a:xfrm>
          <a:prstGeom prst="rect">
            <a:avLst/>
          </a:prstGeom>
        </p:spPr>
        <p:txBody>
          <a:bodyPr wrap="square" rtlCol="0">
            <a:spAutoFit/>
          </a:bodyPr>
          <a:lstStyle/>
          <a:p>
            <a:pPr>
              <a:spcBef>
                <a:spcPct val="0"/>
              </a:spcBef>
            </a:pPr>
            <a:r>
              <a:rPr lang="en-US" altLang="en-US" sz="2000" i="1" dirty="0">
                <a:solidFill>
                  <a:schemeClr val="bg1">
                    <a:lumMod val="95000"/>
                    <a:lumOff val="5000"/>
                  </a:schemeClr>
                </a:solidFill>
              </a:rPr>
              <a:t>Notes</a:t>
            </a:r>
          </a:p>
          <a:p>
            <a:pPr>
              <a:spcBef>
                <a:spcPct val="0"/>
              </a:spcBef>
            </a:pPr>
            <a:r>
              <a:rPr lang="en-US" altLang="en-US" sz="2000" i="1" dirty="0">
                <a:solidFill>
                  <a:schemeClr val="bg1">
                    <a:lumMod val="95000"/>
                    <a:lumOff val="5000"/>
                  </a:schemeClr>
                </a:solidFill>
              </a:rPr>
              <a:t>This information does not appear in the Technician exam</a:t>
            </a:r>
          </a:p>
          <a:p>
            <a:pPr>
              <a:spcBef>
                <a:spcPct val="0"/>
              </a:spcBef>
            </a:pPr>
            <a:r>
              <a:rPr lang="en-US" altLang="en-US" sz="2000" i="1" dirty="0">
                <a:solidFill>
                  <a:schemeClr val="bg1">
                    <a:lumMod val="95000"/>
                    <a:lumOff val="5000"/>
                  </a:schemeClr>
                </a:solidFill>
              </a:rPr>
              <a:t>Technician Licensees may use up to 1500 watts PEP</a:t>
            </a:r>
          </a:p>
          <a:p>
            <a:pPr>
              <a:spcBef>
                <a:spcPct val="0"/>
              </a:spcBef>
            </a:pPr>
            <a:r>
              <a:rPr lang="en-US" altLang="en-US" sz="2000" i="1" dirty="0">
                <a:solidFill>
                  <a:schemeClr val="bg1">
                    <a:lumMod val="95000"/>
                    <a:lumOff val="5000"/>
                  </a:schemeClr>
                </a:solidFill>
              </a:rPr>
              <a:t>Technician + HF Licensees may use up to 1500 watts PEP and 200 watts PEP on the HF bands</a:t>
            </a:r>
          </a:p>
          <a:p>
            <a:endParaRPr lang="en-US" sz="2000" dirty="0"/>
          </a:p>
        </p:txBody>
      </p:sp>
      <p:sp useBgFill="1">
        <p:nvSpPr>
          <p:cNvPr id="8" name="TextBox 7"/>
          <p:cNvSpPr txBox="1"/>
          <p:nvPr/>
        </p:nvSpPr>
        <p:spPr>
          <a:xfrm>
            <a:off x="4419600" y="609600"/>
            <a:ext cx="4545330" cy="369332"/>
          </a:xfrm>
          <a:prstGeom prst="rect">
            <a:avLst/>
          </a:prstGeom>
        </p:spPr>
        <p:txBody>
          <a:bodyPr wrap="square" rtlCol="0">
            <a:spAutoFit/>
          </a:bodyPr>
          <a:lstStyle/>
          <a:p>
            <a:r>
              <a:rPr lang="en-US" dirty="0"/>
              <a:t> </a:t>
            </a:r>
          </a:p>
        </p:txBody>
      </p:sp>
    </p:spTree>
    <p:extLst>
      <p:ext uri="{BB962C8B-B14F-4D97-AF65-F5344CB8AC3E}">
        <p14:creationId xmlns:p14="http://schemas.microsoft.com/office/powerpoint/2010/main" val="2487567443"/>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FCC Part 97</a:t>
            </a:r>
          </a:p>
        </p:txBody>
      </p:sp>
      <p:sp>
        <p:nvSpPr>
          <p:cNvPr id="3" name="Subtitle 2"/>
          <p:cNvSpPr>
            <a:spLocks noGrp="1"/>
          </p:cNvSpPr>
          <p:nvPr>
            <p:ph type="subTitle" idx="1"/>
          </p:nvPr>
        </p:nvSpPr>
        <p:spPr>
          <a:xfrm>
            <a:off x="0" y="1828800"/>
            <a:ext cx="9144000" cy="4343400"/>
          </a:xfrm>
        </p:spPr>
        <p:txBody>
          <a:bodyPr/>
          <a:lstStyle/>
          <a:p>
            <a:pPr lvl="1">
              <a:defRPr/>
            </a:pPr>
            <a:r>
              <a:rPr lang="en-US" sz="2400" dirty="0">
                <a:solidFill>
                  <a:schemeClr val="bg1">
                    <a:lumMod val="95000"/>
                    <a:lumOff val="5000"/>
                  </a:schemeClr>
                </a:solidFill>
                <a:latin typeface="Comic Sans MS" panose="030F0702030302020204" pitchFamily="66" charset="0"/>
                <a:ea typeface="+mj-ea"/>
                <a:cs typeface="+mj-cs"/>
              </a:rPr>
              <a:t>Title 47 governs all Telecommunications in the US</a:t>
            </a:r>
          </a:p>
          <a:p>
            <a:pPr lvl="2">
              <a:defRPr/>
            </a:pPr>
            <a:r>
              <a:rPr lang="en-US" dirty="0">
                <a:solidFill>
                  <a:schemeClr val="bg1">
                    <a:lumMod val="95000"/>
                    <a:lumOff val="5000"/>
                  </a:schemeClr>
                </a:solidFill>
                <a:latin typeface="Comic Sans MS" panose="030F0702030302020204" pitchFamily="66" charset="0"/>
                <a:ea typeface="+mj-ea"/>
                <a:cs typeface="+mj-cs"/>
              </a:rPr>
              <a:t>There are 301 parts (Part 0-332)</a:t>
            </a:r>
          </a:p>
          <a:p>
            <a:pPr lvl="2">
              <a:defRPr/>
            </a:pPr>
            <a:endParaRPr lang="en-US" dirty="0">
              <a:solidFill>
                <a:schemeClr val="bg1">
                  <a:lumMod val="95000"/>
                  <a:lumOff val="5000"/>
                </a:schemeClr>
              </a:solidFill>
              <a:latin typeface="Comic Sans MS" panose="030F0702030302020204" pitchFamily="66" charset="0"/>
              <a:ea typeface="+mj-ea"/>
              <a:cs typeface="+mj-cs"/>
            </a:endParaRPr>
          </a:p>
          <a:p>
            <a:pPr lvl="1">
              <a:defRPr/>
            </a:pPr>
            <a:r>
              <a:rPr lang="en-US" sz="2400" dirty="0">
                <a:solidFill>
                  <a:schemeClr val="bg1">
                    <a:lumMod val="95000"/>
                    <a:lumOff val="5000"/>
                  </a:schemeClr>
                </a:solidFill>
                <a:latin typeface="Comic Sans MS" panose="030F0702030302020204" pitchFamily="66" charset="0"/>
                <a:ea typeface="+mj-ea"/>
                <a:cs typeface="+mj-cs"/>
              </a:rPr>
              <a:t>Part 97 applies to Amateur Radio</a:t>
            </a:r>
          </a:p>
          <a:p>
            <a:pPr lvl="1" algn="l">
              <a:defRPr/>
            </a:pPr>
            <a:endParaRPr lang="en-US" sz="2400" dirty="0">
              <a:solidFill>
                <a:schemeClr val="bg1">
                  <a:lumMod val="95000"/>
                  <a:lumOff val="5000"/>
                </a:schemeClr>
              </a:solidFill>
              <a:latin typeface="Comic Sans MS" panose="030F0702030302020204" pitchFamily="66" charset="0"/>
              <a:ea typeface="+mj-ea"/>
              <a:cs typeface="+mj-cs"/>
            </a:endParaRPr>
          </a:p>
          <a:p>
            <a:pPr lvl="1">
              <a:defRPr/>
            </a:pPr>
            <a:r>
              <a:rPr lang="en-US" sz="2400" dirty="0">
                <a:solidFill>
                  <a:schemeClr val="bg1">
                    <a:lumMod val="95000"/>
                    <a:lumOff val="5000"/>
                  </a:schemeClr>
                </a:solidFill>
                <a:latin typeface="Comic Sans MS" panose="030F0702030302020204" pitchFamily="66" charset="0"/>
                <a:ea typeface="+mj-ea"/>
                <a:cs typeface="+mj-cs"/>
              </a:rPr>
              <a:t>Copies available at:</a:t>
            </a:r>
          </a:p>
          <a:p>
            <a:pPr lvl="1" algn="l">
              <a:defRPr/>
            </a:pPr>
            <a:r>
              <a:rPr lang="en-US" sz="2400" dirty="0">
                <a:solidFill>
                  <a:schemeClr val="bg1">
                    <a:lumMod val="95000"/>
                    <a:lumOff val="5000"/>
                  </a:schemeClr>
                </a:solidFill>
                <a:latin typeface="Comic Sans MS" panose="030F0702030302020204" pitchFamily="66" charset="0"/>
                <a:ea typeface="+mj-ea"/>
                <a:cs typeface="+mj-cs"/>
              </a:rPr>
              <a:t>http://www.arrl.org/FandES/field/regulations/rules-g.html</a:t>
            </a:r>
            <a:br>
              <a:rPr lang="en-US" sz="2400" dirty="0">
                <a:solidFill>
                  <a:schemeClr val="bg1">
                    <a:lumMod val="95000"/>
                    <a:lumOff val="5000"/>
                  </a:schemeClr>
                </a:solidFill>
                <a:latin typeface="Comic Sans MS" panose="030F0702030302020204" pitchFamily="66" charset="0"/>
                <a:ea typeface="+mj-ea"/>
                <a:cs typeface="+mj-cs"/>
              </a:rPr>
            </a:br>
            <a:r>
              <a:rPr lang="en-US" sz="2400" dirty="0">
                <a:solidFill>
                  <a:schemeClr val="bg1">
                    <a:lumMod val="95000"/>
                    <a:lumOff val="5000"/>
                  </a:schemeClr>
                </a:solidFill>
                <a:latin typeface="Comic Sans MS" panose="030F0702030302020204" pitchFamily="66" charset="0"/>
                <a:ea typeface="+mj-ea"/>
                <a:cs typeface="+mj-cs"/>
              </a:rPr>
              <a:t>http://www.fcc.gov</a:t>
            </a:r>
          </a:p>
          <a:p>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931638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219200"/>
          </a:xfrm>
        </p:spPr>
        <p:txBody>
          <a:bodyPr/>
          <a:lstStyle/>
          <a:p>
            <a:r>
              <a:rPr lang="en-US" dirty="0"/>
              <a:t>FCC Line A</a:t>
            </a:r>
          </a:p>
        </p:txBody>
      </p:sp>
      <p:sp>
        <p:nvSpPr>
          <p:cNvPr id="4" name="Slide Number Placeholder 3"/>
          <p:cNvSpPr>
            <a:spLocks noGrp="1"/>
          </p:cNvSpPr>
          <p:nvPr>
            <p:ph type="sldNum" sz="quarter" idx="12"/>
          </p:nvPr>
        </p:nvSpPr>
        <p:spPr/>
        <p:txBody>
          <a:bodyPr/>
          <a:lstStyle/>
          <a:p>
            <a:fld id="{87899DCF-37DD-484C-B32D-554AB02649E1}" type="slidenum">
              <a:rPr lang="en-US" smtClean="0"/>
              <a:pPr/>
              <a:t>40</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pic>
        <p:nvPicPr>
          <p:cNvPr id="6" name="Picture 3" descr="Ma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44742" y="1295400"/>
            <a:ext cx="839023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59413"/>
      </p:ext>
    </p:extLst>
  </p:cSld>
  <p:clrMapOvr>
    <a:masterClrMapping/>
  </p:clrMapOvr>
  <p:transition spd="slow">
    <p:wheel spokes="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21" y="304800"/>
            <a:ext cx="7772400" cy="609600"/>
          </a:xfrm>
        </p:spPr>
        <p:txBody>
          <a:bodyPr>
            <a:normAutofit fontScale="90000"/>
          </a:bodyPr>
          <a:lstStyle/>
          <a:p>
            <a:br>
              <a:rPr lang="en-US" altLang="en-US" sz="3600" dirty="0">
                <a:solidFill>
                  <a:srgbClr val="FFC000"/>
                </a:solidFill>
                <a:latin typeface="Arial" charset="0"/>
              </a:rPr>
            </a:br>
            <a:r>
              <a:rPr lang="en-US" altLang="en-US" sz="3600" dirty="0">
                <a:solidFill>
                  <a:schemeClr val="bg1"/>
                </a:solidFill>
              </a:rPr>
              <a:t>Metric Units of Measure</a:t>
            </a:r>
            <a:br>
              <a:rPr lang="en-US" altLang="en-US" dirty="0">
                <a:solidFill>
                  <a:srgbClr val="FFFF00"/>
                </a:solidFill>
                <a:latin typeface="Arial" charset="0"/>
              </a:rPr>
            </a:br>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41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graphicFrame>
        <p:nvGraphicFramePr>
          <p:cNvPr id="7" name="Group 7"/>
          <p:cNvGraphicFramePr>
            <a:graphicFrameLocks noGrp="1"/>
          </p:cNvGraphicFramePr>
          <p:nvPr>
            <p:extLst>
              <p:ext uri="{D42A27DB-BD31-4B8C-83A1-F6EECF244321}">
                <p14:modId xmlns:p14="http://schemas.microsoft.com/office/powerpoint/2010/main" val="1601672495"/>
              </p:ext>
            </p:extLst>
          </p:nvPr>
        </p:nvGraphicFramePr>
        <p:xfrm>
          <a:off x="457200" y="4114800"/>
          <a:ext cx="3651250" cy="1587500"/>
        </p:xfrm>
        <a:graphic>
          <a:graphicData uri="http://schemas.openxmlformats.org/drawingml/2006/table">
            <a:tbl>
              <a:tblPr/>
              <a:tblGrid>
                <a:gridCol w="1552575">
                  <a:extLst>
                    <a:ext uri="{9D8B030D-6E8A-4147-A177-3AD203B41FA5}">
                      <a16:colId xmlns:a16="http://schemas.microsoft.com/office/drawing/2014/main" val="20000"/>
                    </a:ext>
                  </a:extLst>
                </a:gridCol>
                <a:gridCol w="2098675">
                  <a:extLst>
                    <a:ext uri="{9D8B030D-6E8A-4147-A177-3AD203B41FA5}">
                      <a16:colId xmlns:a16="http://schemas.microsoft.com/office/drawing/2014/main" val="20001"/>
                    </a:ext>
                  </a:extLst>
                </a:gridCol>
              </a:tblGrid>
              <a:tr h="396875">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chemeClr val="bg1"/>
                          </a:solidFill>
                          <a:effectLst>
                            <a:outerShdw blurRad="38100" dist="38100" dir="2700000" algn="tl">
                              <a:srgbClr val="000000"/>
                            </a:outerShdw>
                          </a:effectLst>
                          <a:latin typeface="Tahoma" pitchFamily="32" charset="0"/>
                          <a:cs typeface="Arial" charset="0"/>
                        </a:rPr>
                        <a:t>Gigahertz</a:t>
                      </a:r>
                    </a:p>
                  </a:txBody>
                  <a:tcPr marL="90000" marR="900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chemeClr val="bg1"/>
                          </a:solidFill>
                          <a:effectLst>
                            <a:outerShdw blurRad="38100" dist="38100" dir="2700000" algn="tl">
                              <a:srgbClr val="000000"/>
                            </a:outerShdw>
                          </a:effectLst>
                          <a:latin typeface="Tahoma" pitchFamily="32" charset="0"/>
                          <a:cs typeface="Arial" charset="0"/>
                        </a:rPr>
                        <a:t>1,000,000,000</a:t>
                      </a:r>
                    </a:p>
                  </a:txBody>
                  <a:tcPr marL="90000" marR="900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875">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chemeClr val="bg1"/>
                          </a:solidFill>
                          <a:effectLst>
                            <a:outerShdw blurRad="38100" dist="38100" dir="2700000" algn="tl">
                              <a:srgbClr val="000000"/>
                            </a:outerShdw>
                          </a:effectLst>
                          <a:latin typeface="Tahoma" pitchFamily="32" charset="0"/>
                          <a:cs typeface="Arial" charset="0"/>
                        </a:rPr>
                        <a:t>Megahertz</a:t>
                      </a:r>
                    </a:p>
                  </a:txBody>
                  <a:tcPr marL="90000" marR="900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chemeClr val="bg1"/>
                          </a:solidFill>
                          <a:effectLst>
                            <a:outerShdw blurRad="38100" dist="38100" dir="2700000" algn="tl">
                              <a:srgbClr val="000000"/>
                            </a:outerShdw>
                          </a:effectLst>
                          <a:latin typeface="Tahoma" pitchFamily="32" charset="0"/>
                          <a:cs typeface="Arial" charset="0"/>
                        </a:rPr>
                        <a:t>1,000,000</a:t>
                      </a:r>
                    </a:p>
                  </a:txBody>
                  <a:tcPr marL="90000" marR="900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875">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chemeClr val="bg1"/>
                          </a:solidFill>
                          <a:effectLst>
                            <a:outerShdw blurRad="38100" dist="38100" dir="2700000" algn="tl">
                              <a:srgbClr val="000000"/>
                            </a:outerShdw>
                          </a:effectLst>
                          <a:latin typeface="Tahoma" pitchFamily="32" charset="0"/>
                          <a:cs typeface="Arial" charset="0"/>
                        </a:rPr>
                        <a:t>Kilohertz</a:t>
                      </a:r>
                    </a:p>
                  </a:txBody>
                  <a:tcPr marL="90000" marR="900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chemeClr val="bg1"/>
                          </a:solidFill>
                          <a:effectLst>
                            <a:outerShdw blurRad="38100" dist="38100" dir="2700000" algn="tl">
                              <a:srgbClr val="000000"/>
                            </a:outerShdw>
                          </a:effectLst>
                          <a:latin typeface="Tahoma" pitchFamily="32" charset="0"/>
                          <a:cs typeface="Arial" charset="0"/>
                        </a:rPr>
                        <a:t>1,000</a:t>
                      </a:r>
                    </a:p>
                  </a:txBody>
                  <a:tcPr marL="90000" marR="900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chemeClr val="bg1"/>
                          </a:solidFill>
                          <a:effectLst>
                            <a:outerShdw blurRad="38100" dist="38100" dir="2700000" algn="tl">
                              <a:srgbClr val="000000"/>
                            </a:outerShdw>
                          </a:effectLst>
                          <a:latin typeface="Tahoma" pitchFamily="32" charset="0"/>
                          <a:cs typeface="Arial" charset="0"/>
                        </a:rPr>
                        <a:t>Hertz</a:t>
                      </a:r>
                    </a:p>
                  </a:txBody>
                  <a:tcPr marL="90000" marR="900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chemeClr val="bg1"/>
                          </a:solidFill>
                          <a:effectLst>
                            <a:outerShdw blurRad="38100" dist="38100" dir="2700000" algn="tl">
                              <a:srgbClr val="000000"/>
                            </a:outerShdw>
                          </a:effectLst>
                          <a:latin typeface="Tahoma" pitchFamily="32" charset="0"/>
                          <a:cs typeface="Arial" charset="0"/>
                        </a:rPr>
                        <a:t>1</a:t>
                      </a:r>
                    </a:p>
                  </a:txBody>
                  <a:tcPr marL="90000" marR="900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8" name="Group 38"/>
          <p:cNvGraphicFramePr>
            <a:graphicFrameLocks noGrp="1"/>
          </p:cNvGraphicFramePr>
          <p:nvPr>
            <p:extLst>
              <p:ext uri="{D42A27DB-BD31-4B8C-83A1-F6EECF244321}">
                <p14:modId xmlns:p14="http://schemas.microsoft.com/office/powerpoint/2010/main" val="588303599"/>
              </p:ext>
            </p:extLst>
          </p:nvPr>
        </p:nvGraphicFramePr>
        <p:xfrm>
          <a:off x="4745038" y="4114800"/>
          <a:ext cx="3803650" cy="1600200"/>
        </p:xfrm>
        <a:graphic>
          <a:graphicData uri="http://schemas.openxmlformats.org/drawingml/2006/table">
            <a:tbl>
              <a:tblPr/>
              <a:tblGrid>
                <a:gridCol w="1982787">
                  <a:extLst>
                    <a:ext uri="{9D8B030D-6E8A-4147-A177-3AD203B41FA5}">
                      <a16:colId xmlns:a16="http://schemas.microsoft.com/office/drawing/2014/main" val="20000"/>
                    </a:ext>
                  </a:extLst>
                </a:gridCol>
                <a:gridCol w="1820863">
                  <a:extLst>
                    <a:ext uri="{9D8B030D-6E8A-4147-A177-3AD203B41FA5}">
                      <a16:colId xmlns:a16="http://schemas.microsoft.com/office/drawing/2014/main" val="20001"/>
                    </a:ext>
                  </a:extLst>
                </a:gridCol>
              </a:tblGrid>
              <a:tr h="40005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chemeClr val="bg1"/>
                          </a:solidFill>
                          <a:effectLst>
                            <a:outerShdw blurRad="38100" dist="38100" dir="2700000" algn="tl">
                              <a:srgbClr val="000000"/>
                            </a:outerShdw>
                          </a:effectLst>
                          <a:latin typeface="Tahoma" pitchFamily="32" charset="0"/>
                          <a:cs typeface="Arial" charset="0"/>
                        </a:rPr>
                        <a:t>Ampere</a:t>
                      </a:r>
                    </a:p>
                  </a:txBody>
                  <a:tcPr marL="90000" marR="90000" marT="46800" marB="468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chemeClr val="bg1"/>
                          </a:solidFill>
                          <a:effectLst>
                            <a:outerShdw blurRad="38100" dist="38100" dir="2700000" algn="tl">
                              <a:srgbClr val="000000"/>
                            </a:outerShdw>
                          </a:effectLst>
                          <a:latin typeface="Tahoma" pitchFamily="32" charset="0"/>
                          <a:cs typeface="Arial" charset="0"/>
                        </a:rPr>
                        <a:t>1</a:t>
                      </a:r>
                    </a:p>
                  </a:txBody>
                  <a:tcPr marL="90000" marR="90000" marT="46800" marB="468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005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chemeClr val="bg1"/>
                          </a:solidFill>
                          <a:effectLst>
                            <a:outerShdw blurRad="38100" dist="38100" dir="2700000" algn="tl">
                              <a:srgbClr val="000000"/>
                            </a:outerShdw>
                          </a:effectLst>
                          <a:latin typeface="Tahoma" pitchFamily="32" charset="0"/>
                          <a:cs typeface="Arial" charset="0"/>
                        </a:rPr>
                        <a:t>Milliampere</a:t>
                      </a:r>
                    </a:p>
                  </a:txBody>
                  <a:tcPr marL="90000" marR="90000" marT="46800" marB="468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chemeClr val="bg1"/>
                          </a:solidFill>
                          <a:effectLst>
                            <a:outerShdw blurRad="38100" dist="38100" dir="2700000" algn="tl">
                              <a:srgbClr val="000000"/>
                            </a:outerShdw>
                          </a:effectLst>
                          <a:latin typeface="Tahoma" pitchFamily="32" charset="0"/>
                          <a:cs typeface="Arial" charset="0"/>
                        </a:rPr>
                        <a:t>0.001</a:t>
                      </a:r>
                    </a:p>
                  </a:txBody>
                  <a:tcPr marL="90000" marR="90000" marT="46800" marB="468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chemeClr val="bg1"/>
                          </a:solidFill>
                          <a:effectLst>
                            <a:outerShdw blurRad="38100" dist="38100" dir="2700000" algn="tl">
                              <a:srgbClr val="000000"/>
                            </a:outerShdw>
                          </a:effectLst>
                          <a:latin typeface="Tahoma" pitchFamily="32" charset="0"/>
                          <a:cs typeface="Arial" charset="0"/>
                        </a:rPr>
                        <a:t>Microampere</a:t>
                      </a:r>
                    </a:p>
                  </a:txBody>
                  <a:tcPr marL="90000" marR="90000" marT="46800" marB="468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chemeClr val="bg1"/>
                          </a:solidFill>
                          <a:effectLst>
                            <a:outerShdw blurRad="38100" dist="38100" dir="2700000" algn="tl">
                              <a:srgbClr val="000000"/>
                            </a:outerShdw>
                          </a:effectLst>
                          <a:latin typeface="Tahoma" pitchFamily="32" charset="0"/>
                          <a:cs typeface="Arial" charset="0"/>
                        </a:rPr>
                        <a:t>0.000001</a:t>
                      </a:r>
                    </a:p>
                  </a:txBody>
                  <a:tcPr marL="90000" marR="90000" marT="46800" marB="468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005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chemeClr val="bg1"/>
                          </a:solidFill>
                          <a:effectLst>
                            <a:outerShdw blurRad="38100" dist="38100" dir="2700000" algn="tl">
                              <a:srgbClr val="000000"/>
                            </a:outerShdw>
                          </a:effectLst>
                          <a:latin typeface="Tahoma" pitchFamily="32" charset="0"/>
                          <a:cs typeface="Arial" charset="0"/>
                        </a:rPr>
                        <a:t>Nanoampere</a:t>
                      </a:r>
                    </a:p>
                  </a:txBody>
                  <a:tcPr marL="90000" marR="90000" marT="46800" marB="46800"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6"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chemeClr val="bg1"/>
                          </a:solidFill>
                          <a:effectLst>
                            <a:outerShdw blurRad="38100" dist="38100" dir="2700000" algn="tl">
                              <a:srgbClr val="000000"/>
                            </a:outerShdw>
                          </a:effectLst>
                          <a:latin typeface="Tahoma" pitchFamily="32" charset="0"/>
                          <a:cs typeface="Arial" charset="0"/>
                        </a:rPr>
                        <a:t>0.000000001</a:t>
                      </a:r>
                    </a:p>
                  </a:txBody>
                  <a:tcPr marL="90000" marR="90000" marT="46800" marB="46800"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Text Box 70"/>
          <p:cNvSpPr txBox="1">
            <a:spLocks noChangeArrowheads="1"/>
          </p:cNvSpPr>
          <p:nvPr/>
        </p:nvSpPr>
        <p:spPr bwMode="auto">
          <a:xfrm rot="19080000">
            <a:off x="871538" y="3070225"/>
            <a:ext cx="10080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algn="r">
              <a:spcBef>
                <a:spcPts val="1125"/>
              </a:spcBef>
              <a:buClrTx/>
              <a:buSzPct val="70000"/>
              <a:buFontTx/>
              <a:buNone/>
            </a:pPr>
            <a:r>
              <a:rPr lang="en-US" altLang="en-US" dirty="0">
                <a:solidFill>
                  <a:schemeClr val="bg1"/>
                </a:solidFill>
                <a:latin typeface="Arial" charset="0"/>
              </a:rPr>
              <a:t>Millions</a:t>
            </a:r>
          </a:p>
        </p:txBody>
      </p:sp>
      <p:sp>
        <p:nvSpPr>
          <p:cNvPr id="10" name="Text Box 71"/>
          <p:cNvSpPr txBox="1">
            <a:spLocks noChangeArrowheads="1"/>
          </p:cNvSpPr>
          <p:nvPr/>
        </p:nvSpPr>
        <p:spPr bwMode="auto">
          <a:xfrm rot="19080000">
            <a:off x="1333500" y="3155950"/>
            <a:ext cx="13144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algn="r">
              <a:spcBef>
                <a:spcPts val="1125"/>
              </a:spcBef>
              <a:buClrTx/>
              <a:buSzPct val="70000"/>
              <a:buFontTx/>
              <a:buNone/>
            </a:pPr>
            <a:r>
              <a:rPr lang="en-US" altLang="en-US" dirty="0">
                <a:solidFill>
                  <a:schemeClr val="bg1"/>
                </a:solidFill>
                <a:latin typeface="Arial" charset="0"/>
              </a:rPr>
              <a:t>Thousands</a:t>
            </a:r>
          </a:p>
        </p:txBody>
      </p:sp>
      <p:sp>
        <p:nvSpPr>
          <p:cNvPr id="11" name="Text Box 72"/>
          <p:cNvSpPr txBox="1">
            <a:spLocks noChangeArrowheads="1"/>
          </p:cNvSpPr>
          <p:nvPr/>
        </p:nvSpPr>
        <p:spPr bwMode="auto">
          <a:xfrm rot="19080000">
            <a:off x="2149475" y="3116263"/>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algn="r">
              <a:spcBef>
                <a:spcPts val="1125"/>
              </a:spcBef>
              <a:buClrTx/>
              <a:buSzPct val="70000"/>
              <a:buFontTx/>
              <a:buNone/>
            </a:pPr>
            <a:r>
              <a:rPr lang="en-US" altLang="en-US" dirty="0">
                <a:solidFill>
                  <a:schemeClr val="bg1"/>
                </a:solidFill>
                <a:latin typeface="Arial" charset="0"/>
              </a:rPr>
              <a:t>Hundreds</a:t>
            </a:r>
          </a:p>
        </p:txBody>
      </p:sp>
      <p:sp>
        <p:nvSpPr>
          <p:cNvPr id="12" name="Text Box 73"/>
          <p:cNvSpPr txBox="1">
            <a:spLocks noChangeArrowheads="1"/>
          </p:cNvSpPr>
          <p:nvPr/>
        </p:nvSpPr>
        <p:spPr bwMode="auto">
          <a:xfrm rot="19080000">
            <a:off x="2843213" y="3143250"/>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algn="r">
              <a:spcBef>
                <a:spcPts val="1125"/>
              </a:spcBef>
              <a:buClrTx/>
              <a:buSzPct val="70000"/>
              <a:buFontTx/>
              <a:buNone/>
            </a:pPr>
            <a:r>
              <a:rPr lang="en-US" altLang="en-US" dirty="0">
                <a:solidFill>
                  <a:schemeClr val="bg1"/>
                </a:solidFill>
                <a:latin typeface="Arial" charset="0"/>
              </a:rPr>
              <a:t>Tens</a:t>
            </a:r>
          </a:p>
        </p:txBody>
      </p:sp>
      <p:sp>
        <p:nvSpPr>
          <p:cNvPr id="13" name="Text Box 74"/>
          <p:cNvSpPr txBox="1">
            <a:spLocks noChangeArrowheads="1"/>
          </p:cNvSpPr>
          <p:nvPr/>
        </p:nvSpPr>
        <p:spPr bwMode="auto">
          <a:xfrm rot="2520000" flipH="1">
            <a:off x="4538663" y="3198813"/>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a:spcBef>
                <a:spcPts val="1125"/>
              </a:spcBef>
              <a:buClrTx/>
              <a:buSzPct val="70000"/>
              <a:buFontTx/>
              <a:buNone/>
            </a:pPr>
            <a:r>
              <a:rPr lang="en-US" altLang="en-US" dirty="0">
                <a:solidFill>
                  <a:schemeClr val="bg1"/>
                </a:solidFill>
                <a:latin typeface="Arial" charset="0"/>
              </a:rPr>
              <a:t>Tenths</a:t>
            </a:r>
          </a:p>
        </p:txBody>
      </p:sp>
      <p:sp>
        <p:nvSpPr>
          <p:cNvPr id="14" name="Text Box 75"/>
          <p:cNvSpPr txBox="1">
            <a:spLocks noChangeArrowheads="1"/>
          </p:cNvSpPr>
          <p:nvPr/>
        </p:nvSpPr>
        <p:spPr bwMode="auto">
          <a:xfrm rot="2520000" flipH="1">
            <a:off x="6084888" y="3311525"/>
            <a:ext cx="15319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a:spcBef>
                <a:spcPts val="1125"/>
              </a:spcBef>
              <a:buClrTx/>
              <a:buSzPct val="70000"/>
              <a:buFontTx/>
              <a:buNone/>
            </a:pPr>
            <a:r>
              <a:rPr lang="en-US" altLang="en-US" dirty="0">
                <a:solidFill>
                  <a:schemeClr val="bg1"/>
                </a:solidFill>
                <a:latin typeface="Arial" charset="0"/>
              </a:rPr>
              <a:t>Thousandths</a:t>
            </a:r>
          </a:p>
        </p:txBody>
      </p:sp>
      <p:sp>
        <p:nvSpPr>
          <p:cNvPr id="15" name="Text Box 76"/>
          <p:cNvSpPr txBox="1">
            <a:spLocks noChangeArrowheads="1"/>
          </p:cNvSpPr>
          <p:nvPr/>
        </p:nvSpPr>
        <p:spPr bwMode="auto">
          <a:xfrm rot="2520000" flipH="1">
            <a:off x="5280025" y="3297238"/>
            <a:ext cx="14938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a:spcBef>
                <a:spcPts val="1125"/>
              </a:spcBef>
              <a:buClrTx/>
              <a:buSzPct val="70000"/>
              <a:buFontTx/>
              <a:buNone/>
            </a:pPr>
            <a:r>
              <a:rPr lang="en-US" altLang="en-US" dirty="0">
                <a:solidFill>
                  <a:schemeClr val="bg1"/>
                </a:solidFill>
                <a:latin typeface="Arial" charset="0"/>
              </a:rPr>
              <a:t>Hundredths</a:t>
            </a:r>
          </a:p>
        </p:txBody>
      </p:sp>
      <p:sp>
        <p:nvSpPr>
          <p:cNvPr id="16" name="Text Box 77"/>
          <p:cNvSpPr txBox="1">
            <a:spLocks noChangeArrowheads="1"/>
          </p:cNvSpPr>
          <p:nvPr/>
        </p:nvSpPr>
        <p:spPr bwMode="auto">
          <a:xfrm rot="2520000" flipH="1">
            <a:off x="6824663" y="3235325"/>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a:spcBef>
                <a:spcPts val="1125"/>
              </a:spcBef>
              <a:buClrTx/>
              <a:buSzPct val="70000"/>
              <a:buFontTx/>
              <a:buNone/>
            </a:pPr>
            <a:r>
              <a:rPr lang="en-US" altLang="en-US">
                <a:solidFill>
                  <a:schemeClr val="bg1"/>
                </a:solidFill>
                <a:latin typeface="Arial" charset="0"/>
              </a:rPr>
              <a:t>Millionths</a:t>
            </a:r>
          </a:p>
        </p:txBody>
      </p:sp>
      <p:sp>
        <p:nvSpPr>
          <p:cNvPr id="17" name="Text Box 80"/>
          <p:cNvSpPr txBox="1">
            <a:spLocks noChangeArrowheads="1"/>
          </p:cNvSpPr>
          <p:nvPr/>
        </p:nvSpPr>
        <p:spPr bwMode="auto">
          <a:xfrm>
            <a:off x="1524000" y="1295400"/>
            <a:ext cx="261461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a:buClrTx/>
              <a:buFontTx/>
              <a:buNone/>
            </a:pPr>
            <a:r>
              <a:rPr lang="en-US" altLang="en-US" sz="2400" b="1" dirty="0">
                <a:solidFill>
                  <a:schemeClr val="bg1"/>
                </a:solidFill>
                <a:effectLst>
                  <a:outerShdw blurRad="38100" dist="38100" dir="2700000" algn="tl">
                    <a:srgbClr val="000000"/>
                  </a:outerShdw>
                </a:effectLst>
              </a:rPr>
              <a:t>LARGER    than</a:t>
            </a:r>
          </a:p>
        </p:txBody>
      </p:sp>
      <p:sp>
        <p:nvSpPr>
          <p:cNvPr id="18" name="Text Box 81"/>
          <p:cNvSpPr txBox="1">
            <a:spLocks noChangeArrowheads="1"/>
          </p:cNvSpPr>
          <p:nvPr/>
        </p:nvSpPr>
        <p:spPr bwMode="auto">
          <a:xfrm>
            <a:off x="5367338" y="1295400"/>
            <a:ext cx="3167062"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a:buClrTx/>
              <a:buFontTx/>
              <a:buNone/>
            </a:pPr>
            <a:r>
              <a:rPr lang="en-US" altLang="en-US" sz="2400" b="1" dirty="0">
                <a:solidFill>
                  <a:schemeClr val="bg1"/>
                </a:solidFill>
                <a:effectLst>
                  <a:outerShdw blurRad="38100" dist="38100" dir="2700000" algn="tl">
                    <a:srgbClr val="000000"/>
                  </a:outerShdw>
                </a:effectLst>
              </a:rPr>
              <a:t>SMALLER   than  1</a:t>
            </a:r>
          </a:p>
        </p:txBody>
      </p:sp>
      <p:sp>
        <p:nvSpPr>
          <p:cNvPr id="19" name="Text Box 82"/>
          <p:cNvSpPr txBox="1">
            <a:spLocks noChangeArrowheads="1"/>
          </p:cNvSpPr>
          <p:nvPr/>
        </p:nvSpPr>
        <p:spPr bwMode="auto">
          <a:xfrm>
            <a:off x="4267200" y="1295400"/>
            <a:ext cx="3524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a:buClrTx/>
              <a:buFontTx/>
              <a:buNone/>
            </a:pPr>
            <a:r>
              <a:rPr lang="en-US" altLang="en-US" sz="2400" b="1" dirty="0">
                <a:solidFill>
                  <a:schemeClr val="bg1"/>
                </a:solidFill>
                <a:effectLst>
                  <a:outerShdw blurRad="38100" dist="38100" dir="2700000" algn="tl">
                    <a:srgbClr val="000000"/>
                  </a:outerShdw>
                </a:effectLst>
              </a:rPr>
              <a:t>1</a:t>
            </a:r>
          </a:p>
        </p:txBody>
      </p:sp>
      <p:grpSp>
        <p:nvGrpSpPr>
          <p:cNvPr id="20" name="Group 3"/>
          <p:cNvGrpSpPr>
            <a:grpSpLocks/>
          </p:cNvGrpSpPr>
          <p:nvPr/>
        </p:nvGrpSpPr>
        <p:grpSpPr bwMode="auto">
          <a:xfrm>
            <a:off x="914400" y="1752600"/>
            <a:ext cx="8761413" cy="1463675"/>
            <a:chOff x="576" y="1104"/>
            <a:chExt cx="5519" cy="922"/>
          </a:xfrm>
        </p:grpSpPr>
        <p:sp>
          <p:nvSpPr>
            <p:cNvPr id="21" name="Rectangle 4"/>
            <p:cNvSpPr>
              <a:spLocks noChangeArrowheads="1"/>
            </p:cNvSpPr>
            <p:nvPr/>
          </p:nvSpPr>
          <p:spPr bwMode="auto">
            <a:xfrm>
              <a:off x="576" y="1104"/>
              <a:ext cx="5519"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a:buClrTx/>
                <a:buSzPct val="70000"/>
                <a:buFontTx/>
                <a:buNone/>
              </a:pPr>
              <a:r>
                <a:rPr lang="en-US" altLang="en-US" sz="2200" dirty="0">
                  <a:solidFill>
                    <a:schemeClr val="bg1"/>
                  </a:solidFill>
                  <a:latin typeface="Arial" charset="0"/>
                  <a:cs typeface="Times New Roman" pitchFamily="16" charset="0"/>
                </a:rPr>
                <a:t>10</a:t>
              </a:r>
              <a:r>
                <a:rPr lang="en-US" altLang="en-US" sz="2200" baseline="30000" dirty="0">
                  <a:solidFill>
                    <a:schemeClr val="bg1"/>
                  </a:solidFill>
                  <a:latin typeface="Arial" charset="0"/>
                  <a:cs typeface="Times New Roman" pitchFamily="16" charset="0"/>
                </a:rPr>
                <a:t>9</a:t>
              </a:r>
              <a:r>
                <a:rPr lang="en-US" altLang="en-US" sz="2200" dirty="0">
                  <a:solidFill>
                    <a:schemeClr val="bg1"/>
                  </a:solidFill>
                  <a:latin typeface="Arial" charset="0"/>
                  <a:cs typeface="Times New Roman" pitchFamily="16" charset="0"/>
                </a:rPr>
                <a:t>    10</a:t>
              </a:r>
              <a:r>
                <a:rPr lang="en-US" altLang="en-US" sz="2200" baseline="30000" dirty="0">
                  <a:solidFill>
                    <a:schemeClr val="bg1"/>
                  </a:solidFill>
                  <a:latin typeface="Arial" charset="0"/>
                  <a:cs typeface="Times New Roman" pitchFamily="16" charset="0"/>
                </a:rPr>
                <a:t>6</a:t>
              </a:r>
              <a:r>
                <a:rPr lang="en-US" altLang="en-US" sz="2200" dirty="0">
                  <a:solidFill>
                    <a:schemeClr val="bg1"/>
                  </a:solidFill>
                  <a:latin typeface="Arial" charset="0"/>
                  <a:cs typeface="Times New Roman" pitchFamily="16" charset="0"/>
                </a:rPr>
                <a:t>   10</a:t>
              </a:r>
              <a:r>
                <a:rPr lang="en-US" altLang="en-US" sz="2200" baseline="30000" dirty="0">
                  <a:solidFill>
                    <a:schemeClr val="bg1"/>
                  </a:solidFill>
                  <a:latin typeface="Arial" charset="0"/>
                  <a:cs typeface="Times New Roman" pitchFamily="16" charset="0"/>
                </a:rPr>
                <a:t>3</a:t>
              </a:r>
              <a:r>
                <a:rPr lang="en-US" altLang="en-US" sz="2200" dirty="0">
                  <a:solidFill>
                    <a:schemeClr val="bg1"/>
                  </a:solidFill>
                  <a:latin typeface="Arial" charset="0"/>
                  <a:cs typeface="Times New Roman" pitchFamily="16" charset="0"/>
                </a:rPr>
                <a:t>   10</a:t>
              </a:r>
              <a:r>
                <a:rPr lang="en-US" altLang="en-US" sz="2200" baseline="30000" dirty="0">
                  <a:solidFill>
                    <a:schemeClr val="bg1"/>
                  </a:solidFill>
                  <a:latin typeface="Arial" charset="0"/>
                  <a:cs typeface="Times New Roman" pitchFamily="16" charset="0"/>
                </a:rPr>
                <a:t>2</a:t>
              </a:r>
              <a:r>
                <a:rPr lang="en-US" altLang="en-US" sz="2200" dirty="0">
                  <a:solidFill>
                    <a:schemeClr val="bg1"/>
                  </a:solidFill>
                  <a:latin typeface="Arial" charset="0"/>
                  <a:cs typeface="Times New Roman" pitchFamily="16" charset="0"/>
                </a:rPr>
                <a:t>   10</a:t>
              </a:r>
              <a:r>
                <a:rPr lang="en-US" altLang="en-US" sz="2200" baseline="30000" dirty="0">
                  <a:solidFill>
                    <a:schemeClr val="bg1"/>
                  </a:solidFill>
                  <a:latin typeface="Arial" charset="0"/>
                  <a:cs typeface="Times New Roman" pitchFamily="16" charset="0"/>
                </a:rPr>
                <a:t>1</a:t>
              </a:r>
              <a:r>
                <a:rPr lang="en-US" altLang="en-US" sz="2200" dirty="0">
                  <a:solidFill>
                    <a:schemeClr val="bg1"/>
                  </a:solidFill>
                  <a:latin typeface="Arial" charset="0"/>
                  <a:cs typeface="Times New Roman" pitchFamily="16" charset="0"/>
                </a:rPr>
                <a:t>  10</a:t>
              </a:r>
              <a:r>
                <a:rPr lang="en-US" altLang="en-US" sz="2200" baseline="30000" dirty="0">
                  <a:solidFill>
                    <a:schemeClr val="bg1"/>
                  </a:solidFill>
                  <a:latin typeface="Arial" charset="0"/>
                  <a:cs typeface="Times New Roman" pitchFamily="16" charset="0"/>
                </a:rPr>
                <a:t>0</a:t>
              </a:r>
              <a:r>
                <a:rPr lang="en-US" altLang="en-US" sz="2200" dirty="0">
                  <a:solidFill>
                    <a:schemeClr val="bg1"/>
                  </a:solidFill>
                  <a:latin typeface="Arial" charset="0"/>
                  <a:cs typeface="Times New Roman" pitchFamily="16" charset="0"/>
                </a:rPr>
                <a:t>  10</a:t>
              </a:r>
              <a:r>
                <a:rPr lang="en-US" altLang="en-US" sz="2200" baseline="30000" dirty="0">
                  <a:solidFill>
                    <a:schemeClr val="bg1"/>
                  </a:solidFill>
                  <a:latin typeface="Arial" charset="0"/>
                  <a:cs typeface="Times New Roman" pitchFamily="16" charset="0"/>
                </a:rPr>
                <a:t>-1</a:t>
              </a:r>
              <a:r>
                <a:rPr lang="en-US" altLang="en-US" sz="2200" dirty="0">
                  <a:solidFill>
                    <a:schemeClr val="bg1"/>
                  </a:solidFill>
                  <a:latin typeface="Arial" charset="0"/>
                  <a:cs typeface="Times New Roman" pitchFamily="16" charset="0"/>
                </a:rPr>
                <a:t>  10</a:t>
              </a:r>
              <a:r>
                <a:rPr lang="en-US" altLang="en-US" sz="2200" baseline="30000" dirty="0">
                  <a:solidFill>
                    <a:schemeClr val="bg1"/>
                  </a:solidFill>
                  <a:latin typeface="Arial" charset="0"/>
                  <a:cs typeface="Times New Roman" pitchFamily="16" charset="0"/>
                </a:rPr>
                <a:t>-2</a:t>
              </a:r>
              <a:r>
                <a:rPr lang="en-US" altLang="en-US" sz="2200" dirty="0">
                  <a:solidFill>
                    <a:schemeClr val="bg1"/>
                  </a:solidFill>
                  <a:latin typeface="Arial" charset="0"/>
                  <a:cs typeface="Times New Roman" pitchFamily="16" charset="0"/>
                </a:rPr>
                <a:t>   10</a:t>
              </a:r>
              <a:r>
                <a:rPr lang="en-US" altLang="en-US" sz="2200" baseline="30000" dirty="0">
                  <a:solidFill>
                    <a:schemeClr val="bg1"/>
                  </a:solidFill>
                  <a:latin typeface="Arial" charset="0"/>
                  <a:cs typeface="Times New Roman" pitchFamily="16" charset="0"/>
                </a:rPr>
                <a:t>-3</a:t>
              </a:r>
              <a:r>
                <a:rPr lang="en-US" altLang="en-US" sz="2200" dirty="0">
                  <a:solidFill>
                    <a:schemeClr val="bg1"/>
                  </a:solidFill>
                  <a:latin typeface="Arial" charset="0"/>
                  <a:cs typeface="Times New Roman" pitchFamily="16" charset="0"/>
                </a:rPr>
                <a:t>   10</a:t>
              </a:r>
              <a:r>
                <a:rPr lang="en-US" altLang="en-US" sz="2200" baseline="30000" dirty="0">
                  <a:solidFill>
                    <a:schemeClr val="bg1"/>
                  </a:solidFill>
                  <a:latin typeface="Arial" charset="0"/>
                  <a:cs typeface="Times New Roman" pitchFamily="16" charset="0"/>
                </a:rPr>
                <a:t>-6</a:t>
              </a:r>
              <a:r>
                <a:rPr lang="en-US" altLang="en-US" sz="2200" dirty="0">
                  <a:solidFill>
                    <a:schemeClr val="bg1"/>
                  </a:solidFill>
                  <a:latin typeface="Arial" charset="0"/>
                  <a:cs typeface="Times New Roman" pitchFamily="16" charset="0"/>
                </a:rPr>
                <a:t>   10</a:t>
              </a:r>
              <a:r>
                <a:rPr lang="en-US" altLang="en-US" sz="2200" baseline="30000" dirty="0">
                  <a:solidFill>
                    <a:schemeClr val="bg1"/>
                  </a:solidFill>
                  <a:latin typeface="Arial" charset="0"/>
                  <a:cs typeface="Times New Roman" pitchFamily="16" charset="0"/>
                </a:rPr>
                <a:t>-9</a:t>
              </a:r>
              <a:r>
                <a:rPr lang="en-US" altLang="en-US" sz="2200" dirty="0">
                  <a:solidFill>
                    <a:schemeClr val="bg1"/>
                  </a:solidFill>
                  <a:latin typeface="Arial" charset="0"/>
                  <a:cs typeface="Times New Roman" pitchFamily="16" charset="0"/>
                </a:rPr>
                <a:t>  10</a:t>
              </a:r>
              <a:r>
                <a:rPr lang="en-US" altLang="en-US" sz="2200" baseline="30000" dirty="0">
                  <a:solidFill>
                    <a:schemeClr val="bg1"/>
                  </a:solidFill>
                  <a:latin typeface="Arial" charset="0"/>
                  <a:cs typeface="Times New Roman" pitchFamily="16" charset="0"/>
                </a:rPr>
                <a:t>-12</a:t>
              </a:r>
            </a:p>
            <a:p>
              <a:pPr>
                <a:buClrTx/>
                <a:buSzPct val="70000"/>
                <a:buFontTx/>
                <a:buNone/>
              </a:pPr>
              <a:r>
                <a:rPr lang="en-US" altLang="en-US" sz="2200" dirty="0">
                  <a:solidFill>
                    <a:schemeClr val="bg1"/>
                  </a:solidFill>
                  <a:latin typeface="Arial" charset="0"/>
                  <a:cs typeface="Times New Roman" pitchFamily="16" charset="0"/>
                </a:rPr>
                <a:t>G      M      k       h     da             d        c      m       </a:t>
              </a:r>
              <a:r>
                <a:rPr lang="en-US" altLang="en-US" sz="2200" i="1" dirty="0">
                  <a:solidFill>
                    <a:schemeClr val="bg1"/>
                  </a:solidFill>
                  <a:latin typeface="Arial" charset="0"/>
                </a:rPr>
                <a:t>µ</a:t>
              </a:r>
              <a:r>
                <a:rPr lang="en-US" altLang="en-US" sz="2200" i="1" dirty="0">
                  <a:solidFill>
                    <a:schemeClr val="bg1"/>
                  </a:solidFill>
                  <a:latin typeface="Arial" charset="0"/>
                  <a:cs typeface="Times New Roman" pitchFamily="16" charset="0"/>
                </a:rPr>
                <a:t>      </a:t>
              </a:r>
              <a:r>
                <a:rPr lang="en-US" altLang="en-US" sz="2200" dirty="0">
                  <a:solidFill>
                    <a:schemeClr val="bg1"/>
                  </a:solidFill>
                  <a:latin typeface="Arial" charset="0"/>
                  <a:cs typeface="Times New Roman" pitchFamily="16" charset="0"/>
                </a:rPr>
                <a:t> n	 p      </a:t>
              </a:r>
            </a:p>
          </p:txBody>
        </p:sp>
        <p:sp>
          <p:nvSpPr>
            <p:cNvPr id="22" name="Text Box 5"/>
            <p:cNvSpPr txBox="1">
              <a:spLocks noChangeArrowheads="1"/>
            </p:cNvSpPr>
            <p:nvPr/>
          </p:nvSpPr>
          <p:spPr bwMode="auto">
            <a:xfrm>
              <a:off x="609" y="1584"/>
              <a:ext cx="5327"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a:buClrTx/>
                <a:buSzPct val="70000"/>
                <a:buFontTx/>
                <a:buNone/>
              </a:pPr>
              <a:r>
                <a:rPr lang="en-US" altLang="en-US" sz="1600" b="1" dirty="0" err="1">
                  <a:latin typeface="Arial" charset="0"/>
                  <a:cs typeface="Times New Roman" pitchFamily="16" charset="0"/>
                </a:rPr>
                <a:t>giga</a:t>
              </a:r>
              <a:r>
                <a:rPr lang="en-US" altLang="en-US" sz="1600" b="1" dirty="0">
                  <a:latin typeface="Arial" charset="0"/>
                  <a:cs typeface="Times New Roman" pitchFamily="16" charset="0"/>
                </a:rPr>
                <a:t>    </a:t>
              </a:r>
              <a:r>
                <a:rPr lang="en-US" altLang="en-US" sz="1600" b="1" dirty="0">
                  <a:solidFill>
                    <a:srgbClr val="FFFF00"/>
                  </a:solidFill>
                  <a:latin typeface="Arial" charset="0"/>
                  <a:cs typeface="Times New Roman" pitchFamily="16" charset="0"/>
                </a:rPr>
                <a:t>mega    kilo</a:t>
              </a:r>
              <a:r>
                <a:rPr lang="en-US" altLang="en-US" sz="1600" b="1" dirty="0">
                  <a:latin typeface="Arial" charset="0"/>
                  <a:cs typeface="Times New Roman" pitchFamily="16" charset="0"/>
                </a:rPr>
                <a:t>    </a:t>
              </a:r>
              <a:r>
                <a:rPr lang="en-US" altLang="en-US" sz="1600" b="1" dirty="0" err="1">
                  <a:latin typeface="Arial" charset="0"/>
                  <a:cs typeface="Times New Roman" pitchFamily="16" charset="0"/>
                </a:rPr>
                <a:t>hecto</a:t>
              </a:r>
              <a:r>
                <a:rPr lang="en-US" altLang="en-US" sz="1600" b="1" dirty="0">
                  <a:latin typeface="Arial" charset="0"/>
                  <a:cs typeface="Times New Roman" pitchFamily="16" charset="0"/>
                </a:rPr>
                <a:t>   </a:t>
              </a:r>
              <a:r>
                <a:rPr lang="en-US" altLang="en-US" sz="1600" b="1" dirty="0" err="1">
                  <a:latin typeface="Arial" charset="0"/>
                  <a:cs typeface="Times New Roman" pitchFamily="16" charset="0"/>
                </a:rPr>
                <a:t>deca</a:t>
              </a:r>
              <a:r>
                <a:rPr lang="en-US" altLang="en-US" sz="1600" b="1" dirty="0">
                  <a:latin typeface="Arial" charset="0"/>
                  <a:cs typeface="Times New Roman" pitchFamily="16" charset="0"/>
                </a:rPr>
                <a:t>   </a:t>
              </a:r>
              <a:r>
                <a:rPr lang="en-US" altLang="en-US" sz="2400" b="1" dirty="0">
                  <a:latin typeface="Arial" charset="0"/>
                  <a:cs typeface="Times New Roman" pitchFamily="16" charset="0"/>
                </a:rPr>
                <a:t>0</a:t>
              </a:r>
              <a:r>
                <a:rPr lang="en-US" altLang="en-US" sz="1600" b="1" dirty="0">
                  <a:latin typeface="Arial" charset="0"/>
                  <a:cs typeface="Times New Roman" pitchFamily="16" charset="0"/>
                </a:rPr>
                <a:t>    </a:t>
              </a:r>
              <a:r>
                <a:rPr lang="en-US" altLang="en-US" sz="1600" b="1" dirty="0" err="1">
                  <a:latin typeface="Arial" charset="0"/>
                  <a:cs typeface="Times New Roman" pitchFamily="16" charset="0"/>
                </a:rPr>
                <a:t>deci</a:t>
              </a:r>
              <a:r>
                <a:rPr lang="en-US" altLang="en-US" sz="1600" b="1" dirty="0">
                  <a:latin typeface="Arial" charset="0"/>
                  <a:cs typeface="Times New Roman" pitchFamily="16" charset="0"/>
                </a:rPr>
                <a:t>     </a:t>
              </a:r>
              <a:r>
                <a:rPr lang="en-US" altLang="en-US" sz="1600" b="1" dirty="0" err="1">
                  <a:latin typeface="Arial" charset="0"/>
                  <a:cs typeface="Times New Roman" pitchFamily="16" charset="0"/>
                </a:rPr>
                <a:t>centi</a:t>
              </a:r>
              <a:r>
                <a:rPr lang="en-US" altLang="en-US" sz="1600" b="1" dirty="0">
                  <a:latin typeface="Arial" charset="0"/>
                  <a:cs typeface="Times New Roman" pitchFamily="16" charset="0"/>
                </a:rPr>
                <a:t>     </a:t>
              </a:r>
              <a:r>
                <a:rPr lang="en-US" altLang="en-US" sz="1600" b="1" dirty="0" err="1">
                  <a:solidFill>
                    <a:srgbClr val="FFFF00"/>
                  </a:solidFill>
                  <a:latin typeface="Arial" charset="0"/>
                  <a:cs typeface="Times New Roman" pitchFamily="16" charset="0"/>
                </a:rPr>
                <a:t>milli</a:t>
              </a:r>
              <a:r>
                <a:rPr lang="en-US" altLang="en-US" sz="1600" b="1" dirty="0">
                  <a:latin typeface="Arial" charset="0"/>
                  <a:cs typeface="Times New Roman" pitchFamily="16" charset="0"/>
                </a:rPr>
                <a:t>     </a:t>
              </a:r>
              <a:r>
                <a:rPr lang="en-US" altLang="en-US" sz="1600" b="1" dirty="0">
                  <a:solidFill>
                    <a:srgbClr val="FFFF00"/>
                  </a:solidFill>
                  <a:latin typeface="Arial" charset="0"/>
                  <a:cs typeface="Times New Roman" pitchFamily="16" charset="0"/>
                </a:rPr>
                <a:t>micro</a:t>
              </a:r>
              <a:r>
                <a:rPr lang="en-US" altLang="en-US" sz="1600" b="1" dirty="0">
                  <a:latin typeface="Arial" charset="0"/>
                  <a:cs typeface="Times New Roman" pitchFamily="16" charset="0"/>
                </a:rPr>
                <a:t>    </a:t>
              </a:r>
              <a:r>
                <a:rPr lang="en-US" altLang="en-US" sz="1600" b="1" dirty="0" err="1">
                  <a:latin typeface="Arial" charset="0"/>
                  <a:cs typeface="Times New Roman" pitchFamily="16" charset="0"/>
                </a:rPr>
                <a:t>nano</a:t>
              </a:r>
              <a:r>
                <a:rPr lang="en-US" altLang="en-US" sz="1600" b="1" dirty="0">
                  <a:latin typeface="Arial" charset="0"/>
                  <a:cs typeface="Times New Roman" pitchFamily="16" charset="0"/>
                </a:rPr>
                <a:t>  </a:t>
              </a:r>
              <a:r>
                <a:rPr lang="en-US" altLang="en-US" sz="1600" b="1" dirty="0" err="1">
                  <a:latin typeface="Arial" charset="0"/>
                  <a:cs typeface="Times New Roman" pitchFamily="16" charset="0"/>
                </a:rPr>
                <a:t>pico</a:t>
              </a:r>
              <a:r>
                <a:rPr lang="en-US" altLang="en-US" sz="1600" dirty="0">
                  <a:solidFill>
                    <a:srgbClr val="FFFF00"/>
                  </a:solidFill>
                  <a:latin typeface="Arial" charset="0"/>
                </a:rPr>
                <a:t> </a:t>
              </a:r>
            </a:p>
            <a:p>
              <a:pPr algn="ctr">
                <a:buClrTx/>
                <a:buSzPct val="70000"/>
                <a:buFontTx/>
                <a:buNone/>
              </a:pPr>
              <a:endParaRPr lang="en-US" altLang="en-US" sz="1600" dirty="0">
                <a:solidFill>
                  <a:srgbClr val="FFFF00"/>
                </a:solidFill>
                <a:latin typeface="Arial" charset="0"/>
              </a:endParaRPr>
            </a:p>
          </p:txBody>
        </p:sp>
      </p:grpSp>
    </p:spTree>
    <p:extLst>
      <p:ext uri="{BB962C8B-B14F-4D97-AF65-F5344CB8AC3E}">
        <p14:creationId xmlns:p14="http://schemas.microsoft.com/office/powerpoint/2010/main" val="3254867385"/>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905000"/>
          </a:xfrm>
        </p:spPr>
        <p:txBody>
          <a:bodyPr>
            <a:noAutofit/>
          </a:bodyPr>
          <a:lstStyle/>
          <a:p>
            <a:pPr marL="0" marR="0">
              <a:spcBef>
                <a:spcPts val="0"/>
              </a:spcBef>
              <a:spcAft>
                <a:spcPts val="0"/>
              </a:spcAft>
            </a:pPr>
            <a:r>
              <a:rPr lang="en-US" sz="3200" dirty="0">
                <a:effectLst/>
                <a:ea typeface="Calibri" panose="020F0502020204030204" pitchFamily="34" charset="0"/>
                <a:cs typeface="Calibri" panose="020F0502020204030204" pitchFamily="34" charset="0"/>
              </a:rPr>
              <a:t>T1B01 </a:t>
            </a:r>
            <a:r>
              <a:rPr lang="en-US" dirty="0">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Calibri" panose="020F0502020204030204" pitchFamily="34" charset="0"/>
              </a:rPr>
              <a:t>Which of the following frequency ranges are available for phone operation by Technician licensees?</a:t>
            </a:r>
            <a:endParaRPr lang="en-US" sz="3200" dirty="0">
              <a:effectLst/>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1219200" y="2682875"/>
            <a:ext cx="8382000" cy="4038600"/>
          </a:xfrm>
        </p:spPr>
        <p:txBody>
          <a:bodyPr>
            <a:normAutofit/>
          </a:bodyPr>
          <a:lstStyle/>
          <a:p>
            <a:pPr marL="0" marR="0">
              <a:spcBef>
                <a:spcPts val="0"/>
              </a:spcBef>
              <a:spcAft>
                <a:spcPts val="0"/>
              </a:spcAft>
            </a:pPr>
            <a:r>
              <a:rPr lang="en-US" sz="3200" b="1" dirty="0">
                <a:effectLst/>
                <a:latin typeface="Eurostile"/>
                <a:ea typeface="Calibri" panose="020F0502020204030204" pitchFamily="34" charset="0"/>
                <a:cs typeface="Calibri" panose="020F0502020204030204" pitchFamily="34" charset="0"/>
              </a:rPr>
              <a:t>A. 28.050 MHz to 28.150 MHz</a:t>
            </a:r>
            <a:endParaRPr lang="en-US" sz="3200" b="1" dirty="0">
              <a:effectLst/>
              <a:latin typeface="Eurostile"/>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Eurostile"/>
                <a:ea typeface="Calibri" panose="020F0502020204030204" pitchFamily="34" charset="0"/>
                <a:cs typeface="Calibri" panose="020F0502020204030204" pitchFamily="34" charset="0"/>
              </a:rPr>
              <a:t>B. 28.100 MHz to 28.300 MHz</a:t>
            </a:r>
            <a:endParaRPr lang="en-US" sz="3200" b="1" dirty="0">
              <a:effectLst/>
              <a:latin typeface="Eurostile"/>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Eurostile"/>
                <a:ea typeface="Calibri" panose="020F0502020204030204" pitchFamily="34" charset="0"/>
                <a:cs typeface="Calibri" panose="020F0502020204030204" pitchFamily="34" charset="0"/>
              </a:rPr>
              <a:t>C. 28.300 MHz to 28.500 MHz</a:t>
            </a:r>
            <a:endParaRPr lang="en-US" sz="3200" b="1" dirty="0">
              <a:effectLst/>
              <a:latin typeface="Eurostile"/>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Eurostile"/>
                <a:ea typeface="Calibri" panose="020F0502020204030204" pitchFamily="34" charset="0"/>
                <a:cs typeface="Calibri" panose="020F0502020204030204" pitchFamily="34" charset="0"/>
              </a:rPr>
              <a:t>D. 28.500 MHz to 28.600 MHz</a:t>
            </a:r>
            <a:endParaRPr lang="en-US" sz="3200" b="1" dirty="0">
              <a:effectLst/>
              <a:latin typeface="Eurostile"/>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7899DCF-37DD-484C-B32D-554AB02649E1}" type="slidenum">
              <a:rPr lang="en-US" smtClean="0"/>
              <a:pPr/>
              <a:t>42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4159597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905000"/>
          </a:xfrm>
        </p:spPr>
        <p:txBody>
          <a:bodyPr>
            <a:noAutofit/>
          </a:bodyPr>
          <a:lstStyle/>
          <a:p>
            <a:pPr marL="0" marR="0">
              <a:spcBef>
                <a:spcPts val="0"/>
              </a:spcBef>
              <a:spcAft>
                <a:spcPts val="0"/>
              </a:spcAft>
            </a:pPr>
            <a:r>
              <a:rPr lang="en-US" sz="3200" dirty="0">
                <a:effectLst/>
                <a:ea typeface="Calibri" panose="020F0502020204030204" pitchFamily="34" charset="0"/>
                <a:cs typeface="Calibri" panose="020F0502020204030204" pitchFamily="34" charset="0"/>
              </a:rPr>
              <a:t>T1B01 </a:t>
            </a:r>
            <a:r>
              <a:rPr lang="en-US" dirty="0">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Calibri" panose="020F0502020204030204" pitchFamily="34" charset="0"/>
              </a:rPr>
              <a:t>Which of the following frequency ranges are available for phone operation by Technician licensees?</a:t>
            </a:r>
            <a:endParaRPr lang="en-US" sz="3200" dirty="0">
              <a:effectLst/>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1219200" y="2682875"/>
            <a:ext cx="8382000" cy="4038600"/>
          </a:xfrm>
        </p:spPr>
        <p:txBody>
          <a:bodyPr>
            <a:normAutofit/>
          </a:bodyPr>
          <a:lstStyle/>
          <a:p>
            <a:pPr marL="0" marR="0">
              <a:spcBef>
                <a:spcPts val="0"/>
              </a:spcBef>
              <a:spcAft>
                <a:spcPts val="0"/>
              </a:spcAft>
            </a:pPr>
            <a:r>
              <a:rPr lang="en-US" sz="3200" b="1" dirty="0">
                <a:effectLst/>
                <a:latin typeface="Eurostile"/>
                <a:ea typeface="Calibri" panose="020F0502020204030204" pitchFamily="34" charset="0"/>
                <a:cs typeface="Calibri" panose="020F0502020204030204" pitchFamily="34" charset="0"/>
              </a:rPr>
              <a:t>A. 28.050 MHz to 28.150 MHz</a:t>
            </a:r>
            <a:endParaRPr lang="en-US" sz="3200" b="1" dirty="0">
              <a:effectLst/>
              <a:latin typeface="Eurostile"/>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Eurostile"/>
                <a:ea typeface="Calibri" panose="020F0502020204030204" pitchFamily="34" charset="0"/>
                <a:cs typeface="Calibri" panose="020F0502020204030204" pitchFamily="34" charset="0"/>
              </a:rPr>
              <a:t>B. 28.100 MHz to 28.300 MHz</a:t>
            </a:r>
            <a:endParaRPr lang="en-US" sz="3200" b="1" dirty="0">
              <a:effectLst/>
              <a:latin typeface="Eurostile"/>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solidFill>
                  <a:srgbClr val="FFFF00"/>
                </a:solidFill>
                <a:effectLst/>
                <a:latin typeface="Eurostile"/>
                <a:ea typeface="Calibri" panose="020F0502020204030204" pitchFamily="34" charset="0"/>
                <a:cs typeface="Calibri" panose="020F0502020204030204" pitchFamily="34" charset="0"/>
              </a:rPr>
              <a:t>C. 28.300 MHz to 28.500 MHz</a:t>
            </a:r>
            <a:endParaRPr lang="en-US" sz="3600" b="1" dirty="0">
              <a:solidFill>
                <a:srgbClr val="FFFF00"/>
              </a:solidFill>
              <a:effectLst/>
              <a:latin typeface="Eurostile"/>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Eurostile"/>
                <a:ea typeface="Calibri" panose="020F0502020204030204" pitchFamily="34" charset="0"/>
                <a:cs typeface="Calibri" panose="020F0502020204030204" pitchFamily="34" charset="0"/>
              </a:rPr>
              <a:t>D. 28.500 MHz to 28.600 MHz</a:t>
            </a:r>
            <a:endParaRPr lang="en-US" sz="3200" b="1" dirty="0">
              <a:effectLst/>
              <a:latin typeface="Eurostile"/>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7899DCF-37DD-484C-B32D-554AB02649E1}" type="slidenum">
              <a:rPr lang="en-US" smtClean="0"/>
              <a:pPr/>
              <a:t>43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41979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905000"/>
          </a:xfrm>
        </p:spPr>
        <p:txBody>
          <a:bodyPr>
            <a:noAutofit/>
          </a:bodyPr>
          <a:lstStyle/>
          <a:p>
            <a:r>
              <a:rPr lang="en-US" dirty="0"/>
              <a:t>T1B02    Which amateurs may contact the International Space Station (ISS) on VHF?</a:t>
            </a:r>
          </a:p>
        </p:txBody>
      </p:sp>
      <p:sp>
        <p:nvSpPr>
          <p:cNvPr id="3" name="Subtitle 2"/>
          <p:cNvSpPr>
            <a:spLocks noGrp="1"/>
          </p:cNvSpPr>
          <p:nvPr>
            <p:ph type="subTitle" idx="1"/>
          </p:nvPr>
        </p:nvSpPr>
        <p:spPr>
          <a:xfrm>
            <a:off x="457200" y="2667000"/>
            <a:ext cx="8382000" cy="4038600"/>
          </a:xfrm>
        </p:spPr>
        <p:txBody>
          <a:bodyPr>
            <a:normAutofit/>
          </a:bodyPr>
          <a:lstStyle/>
          <a:p>
            <a:r>
              <a:rPr lang="en-US" sz="2800" dirty="0"/>
              <a:t>A. Any amateur holding a General class or higher license..</a:t>
            </a:r>
          </a:p>
          <a:p>
            <a:r>
              <a:rPr lang="en-US" sz="3200" dirty="0">
                <a:solidFill>
                  <a:schemeClr val="bg1"/>
                </a:solidFill>
              </a:rPr>
              <a:t>B. Any amateur holding a Technician or higher-class license</a:t>
            </a:r>
          </a:p>
          <a:p>
            <a:r>
              <a:rPr lang="en-US" sz="2800" dirty="0"/>
              <a:t>C. Any amateur holding a General class or higher license who has applied for and received approval from NSSA</a:t>
            </a:r>
          </a:p>
          <a:p>
            <a:r>
              <a:rPr lang="en-US" sz="2800" dirty="0"/>
              <a:t>D. Any amateur holding a Technician class or higher licenser who has applied for and received approval from NSSA</a:t>
            </a:r>
          </a:p>
        </p:txBody>
      </p:sp>
      <p:sp>
        <p:nvSpPr>
          <p:cNvPr id="4" name="Slide Number Placeholder 3"/>
          <p:cNvSpPr>
            <a:spLocks noGrp="1"/>
          </p:cNvSpPr>
          <p:nvPr>
            <p:ph type="sldNum" sz="quarter" idx="12"/>
          </p:nvPr>
        </p:nvSpPr>
        <p:spPr/>
        <p:txBody>
          <a:bodyPr/>
          <a:lstStyle/>
          <a:p>
            <a:fld id="{87899DCF-37DD-484C-B32D-554AB02649E1}" type="slidenum">
              <a:rPr lang="en-US" smtClean="0"/>
              <a:pPr/>
              <a:t>44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375088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905000"/>
          </a:xfrm>
        </p:spPr>
        <p:txBody>
          <a:bodyPr>
            <a:noAutofit/>
          </a:bodyPr>
          <a:lstStyle/>
          <a:p>
            <a:r>
              <a:rPr lang="en-US" dirty="0"/>
              <a:t>T1B02    Which amateurs may contact the International Space Station (ISS) on VHF?</a:t>
            </a:r>
          </a:p>
        </p:txBody>
      </p:sp>
      <p:sp>
        <p:nvSpPr>
          <p:cNvPr id="3" name="Subtitle 2"/>
          <p:cNvSpPr>
            <a:spLocks noGrp="1"/>
          </p:cNvSpPr>
          <p:nvPr>
            <p:ph type="subTitle" idx="1"/>
          </p:nvPr>
        </p:nvSpPr>
        <p:spPr>
          <a:xfrm>
            <a:off x="457200" y="2667000"/>
            <a:ext cx="8382000" cy="4038600"/>
          </a:xfrm>
        </p:spPr>
        <p:txBody>
          <a:bodyPr>
            <a:normAutofit/>
          </a:bodyPr>
          <a:lstStyle/>
          <a:p>
            <a:r>
              <a:rPr lang="en-US" sz="2800" dirty="0"/>
              <a:t>A. Any amateur holding a General class or higher license..</a:t>
            </a:r>
          </a:p>
          <a:p>
            <a:r>
              <a:rPr lang="en-US" sz="3600" dirty="0">
                <a:solidFill>
                  <a:srgbClr val="FFFF00"/>
                </a:solidFill>
              </a:rPr>
              <a:t>B. Any amateur holding a Technician or higher-class license</a:t>
            </a:r>
          </a:p>
          <a:p>
            <a:r>
              <a:rPr lang="en-US" sz="2800" dirty="0"/>
              <a:t>C. Any amateur holding a General class or higher license who has applied for and received approval from NSSA</a:t>
            </a:r>
          </a:p>
          <a:p>
            <a:r>
              <a:rPr lang="en-US" sz="2800" dirty="0"/>
              <a:t>D. Any amateur holding a Technician class or higher licenser who has applied for and received approval from NSSA</a:t>
            </a:r>
          </a:p>
        </p:txBody>
      </p:sp>
      <p:sp>
        <p:nvSpPr>
          <p:cNvPr id="4" name="Slide Number Placeholder 3"/>
          <p:cNvSpPr>
            <a:spLocks noGrp="1"/>
          </p:cNvSpPr>
          <p:nvPr>
            <p:ph type="sldNum" sz="quarter" idx="12"/>
          </p:nvPr>
        </p:nvSpPr>
        <p:spPr/>
        <p:txBody>
          <a:bodyPr/>
          <a:lstStyle/>
          <a:p>
            <a:fld id="{87899DCF-37DD-484C-B32D-554AB02649E1}" type="slidenum">
              <a:rPr lang="en-US" smtClean="0"/>
              <a:pPr/>
              <a:t>45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170431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1175"/>
            <a:ext cx="7772400" cy="1470025"/>
          </a:xfrm>
        </p:spPr>
        <p:txBody>
          <a:bodyPr>
            <a:noAutofit/>
          </a:bodyPr>
          <a:lstStyle/>
          <a:p>
            <a:r>
              <a:rPr lang="en-US" dirty="0"/>
              <a:t>T1B03 - Which frequency is in the 6 meter band?</a:t>
            </a:r>
            <a:br>
              <a:rPr lang="en-US" dirty="0"/>
            </a:br>
            <a:endParaRPr lang="en-US" dirty="0"/>
          </a:p>
        </p:txBody>
      </p:sp>
      <p:sp>
        <p:nvSpPr>
          <p:cNvPr id="3" name="Subtitle 2"/>
          <p:cNvSpPr>
            <a:spLocks noGrp="1"/>
          </p:cNvSpPr>
          <p:nvPr>
            <p:ph type="subTitle" idx="1"/>
          </p:nvPr>
        </p:nvSpPr>
        <p:spPr>
          <a:xfrm>
            <a:off x="1295400" y="1752600"/>
            <a:ext cx="6400800" cy="3657600"/>
          </a:xfrm>
        </p:spPr>
        <p:txBody>
          <a:bodyPr>
            <a:normAutofit/>
          </a:bodyPr>
          <a:lstStyle/>
          <a:p>
            <a:r>
              <a:rPr lang="en-US" sz="2800" i="1" dirty="0"/>
              <a:t>A. 49.00 MHz</a:t>
            </a:r>
            <a:endParaRPr lang="en-US" sz="2800" dirty="0"/>
          </a:p>
          <a:p>
            <a:r>
              <a:rPr lang="en-US" sz="2800" i="1" dirty="0"/>
              <a:t>B. 52.525 MHz</a:t>
            </a:r>
            <a:endParaRPr lang="en-US" sz="2800" dirty="0"/>
          </a:p>
          <a:p>
            <a:r>
              <a:rPr lang="en-US" sz="2800" i="1" dirty="0"/>
              <a:t>C. 28.50 MHz</a:t>
            </a:r>
            <a:endParaRPr lang="en-US" sz="2800" dirty="0"/>
          </a:p>
          <a:p>
            <a:r>
              <a:rPr lang="en-US" sz="2800" i="1" dirty="0"/>
              <a:t>D. 222.15 MHz</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46</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4056527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1175"/>
            <a:ext cx="7772400" cy="1470025"/>
          </a:xfrm>
        </p:spPr>
        <p:txBody>
          <a:bodyPr>
            <a:noAutofit/>
          </a:bodyPr>
          <a:lstStyle/>
          <a:p>
            <a:r>
              <a:rPr lang="en-US" dirty="0"/>
              <a:t>T1B03 - Which frequency is in the 6 meter band?</a:t>
            </a:r>
            <a:br>
              <a:rPr lang="en-US" dirty="0"/>
            </a:br>
            <a:endParaRPr lang="en-US" dirty="0"/>
          </a:p>
        </p:txBody>
      </p:sp>
      <p:sp>
        <p:nvSpPr>
          <p:cNvPr id="3" name="Subtitle 2"/>
          <p:cNvSpPr>
            <a:spLocks noGrp="1"/>
          </p:cNvSpPr>
          <p:nvPr>
            <p:ph type="subTitle" idx="1"/>
          </p:nvPr>
        </p:nvSpPr>
        <p:spPr>
          <a:xfrm>
            <a:off x="1295400" y="1447800"/>
            <a:ext cx="6400800" cy="3657600"/>
          </a:xfrm>
        </p:spPr>
        <p:txBody>
          <a:bodyPr/>
          <a:lstStyle/>
          <a:p>
            <a:r>
              <a:rPr lang="en-US" sz="2800" i="1" dirty="0"/>
              <a:t>A. 49.00 MHz</a:t>
            </a:r>
            <a:endParaRPr lang="en-US" sz="2800" dirty="0"/>
          </a:p>
          <a:p>
            <a:r>
              <a:rPr lang="en-US" sz="3200" b="1" i="1" dirty="0">
                <a:solidFill>
                  <a:srgbClr val="FFFF00"/>
                </a:solidFill>
              </a:rPr>
              <a:t>B. 52.525 MHz</a:t>
            </a:r>
            <a:endParaRPr lang="en-US" sz="3200" b="1" dirty="0">
              <a:solidFill>
                <a:srgbClr val="FFFF00"/>
              </a:solidFill>
            </a:endParaRPr>
          </a:p>
          <a:p>
            <a:r>
              <a:rPr lang="en-US" sz="2800" i="1" dirty="0"/>
              <a:t>C. 28.50 MHz</a:t>
            </a:r>
            <a:endParaRPr lang="en-US" sz="2800" dirty="0"/>
          </a:p>
          <a:p>
            <a:r>
              <a:rPr lang="en-US" sz="2800" i="1" dirty="0"/>
              <a:t>D. 222.15 MHz</a:t>
            </a:r>
            <a:endParaRPr lang="en-US" sz="2800" dirty="0"/>
          </a:p>
          <a:p>
            <a:r>
              <a:rPr lang="en-US" dirty="0"/>
              <a:t>	</a:t>
            </a:r>
          </a:p>
        </p:txBody>
      </p:sp>
      <p:sp>
        <p:nvSpPr>
          <p:cNvPr id="4" name="Slide Number Placeholder 3"/>
          <p:cNvSpPr>
            <a:spLocks noGrp="1"/>
          </p:cNvSpPr>
          <p:nvPr>
            <p:ph type="sldNum" sz="quarter" idx="12"/>
          </p:nvPr>
        </p:nvSpPr>
        <p:spPr/>
        <p:txBody>
          <a:bodyPr/>
          <a:lstStyle/>
          <a:p>
            <a:fld id="{87899DCF-37DD-484C-B32D-554AB02649E1}" type="slidenum">
              <a:rPr lang="en-US" smtClean="0"/>
              <a:pPr/>
              <a:t>47</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grpSp>
        <p:nvGrpSpPr>
          <p:cNvPr id="6" name="Group 5"/>
          <p:cNvGrpSpPr>
            <a:grpSpLocks/>
          </p:cNvGrpSpPr>
          <p:nvPr/>
        </p:nvGrpSpPr>
        <p:grpSpPr bwMode="auto">
          <a:xfrm>
            <a:off x="5334000" y="1255713"/>
            <a:ext cx="2743200" cy="2667000"/>
            <a:chOff x="3552" y="1344"/>
            <a:chExt cx="1728" cy="1680"/>
          </a:xfrm>
        </p:grpSpPr>
        <p:grpSp>
          <p:nvGrpSpPr>
            <p:cNvPr id="7" name="Group 6"/>
            <p:cNvGrpSpPr>
              <a:grpSpLocks/>
            </p:cNvGrpSpPr>
            <p:nvPr/>
          </p:nvGrpSpPr>
          <p:grpSpPr bwMode="auto">
            <a:xfrm>
              <a:off x="3552" y="1344"/>
              <a:ext cx="1728" cy="1680"/>
              <a:chOff x="528" y="1584"/>
              <a:chExt cx="1728" cy="1680"/>
            </a:xfrm>
          </p:grpSpPr>
          <p:sp>
            <p:nvSpPr>
              <p:cNvPr id="11" name="Oval 7"/>
              <p:cNvSpPr>
                <a:spLocks noChangeArrowheads="1"/>
              </p:cNvSpPr>
              <p:nvPr/>
            </p:nvSpPr>
            <p:spPr bwMode="auto">
              <a:xfrm>
                <a:off x="528" y="1584"/>
                <a:ext cx="1728" cy="168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endParaRPr lang="en-US" altLang="en-US" sz="1800" b="0">
                  <a:solidFill>
                    <a:srgbClr val="FFFFFF"/>
                  </a:solidFill>
                  <a:latin typeface="Garamond" pitchFamily="18" charset="0"/>
                </a:endParaRPr>
              </a:p>
            </p:txBody>
          </p:sp>
          <p:sp>
            <p:nvSpPr>
              <p:cNvPr id="12" name="Line 8"/>
              <p:cNvSpPr>
                <a:spLocks noChangeShapeType="1"/>
              </p:cNvSpPr>
              <p:nvPr/>
            </p:nvSpPr>
            <p:spPr bwMode="auto">
              <a:xfrm>
                <a:off x="528" y="2448"/>
                <a:ext cx="17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9"/>
              <p:cNvSpPr>
                <a:spLocks noChangeShapeType="1"/>
              </p:cNvSpPr>
              <p:nvPr/>
            </p:nvSpPr>
            <p:spPr bwMode="auto">
              <a:xfrm flipV="1">
                <a:off x="1392" y="2448"/>
                <a:ext cx="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Text Box 10"/>
            <p:cNvSpPr txBox="1">
              <a:spLocks noChangeArrowheads="1"/>
            </p:cNvSpPr>
            <p:nvPr/>
          </p:nvSpPr>
          <p:spPr bwMode="auto">
            <a:xfrm>
              <a:off x="4032" y="1632"/>
              <a:ext cx="74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600" dirty="0">
                  <a:solidFill>
                    <a:srgbClr val="FFFF00"/>
                  </a:solidFill>
                  <a:latin typeface="Tahoma" pitchFamily="34" charset="0"/>
                </a:rPr>
                <a:t>300</a:t>
              </a:r>
            </a:p>
          </p:txBody>
        </p:sp>
        <p:sp>
          <p:nvSpPr>
            <p:cNvPr id="9" name="Text Box 11"/>
            <p:cNvSpPr txBox="1">
              <a:spLocks noChangeArrowheads="1"/>
            </p:cNvSpPr>
            <p:nvPr/>
          </p:nvSpPr>
          <p:spPr bwMode="auto">
            <a:xfrm>
              <a:off x="3797" y="2352"/>
              <a:ext cx="60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600" dirty="0">
                  <a:solidFill>
                    <a:srgbClr val="FFFF00"/>
                  </a:solidFill>
                  <a:latin typeface="Tahoma" pitchFamily="34" charset="0"/>
                </a:rPr>
                <a:t>6m</a:t>
              </a:r>
            </a:p>
          </p:txBody>
        </p:sp>
        <p:sp>
          <p:nvSpPr>
            <p:cNvPr id="10" name="Text Box 12"/>
            <p:cNvSpPr txBox="1">
              <a:spLocks noChangeArrowheads="1"/>
            </p:cNvSpPr>
            <p:nvPr/>
          </p:nvSpPr>
          <p:spPr bwMode="auto">
            <a:xfrm>
              <a:off x="4608" y="2352"/>
              <a:ext cx="3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600" dirty="0">
                  <a:solidFill>
                    <a:srgbClr val="FFFF00"/>
                  </a:solidFill>
                  <a:latin typeface="Tahoma" pitchFamily="34" charset="0"/>
                </a:rPr>
                <a:t>f</a:t>
              </a:r>
            </a:p>
          </p:txBody>
        </p:sp>
      </p:grpSp>
      <p:sp>
        <p:nvSpPr>
          <p:cNvPr id="14" name="Rectangle 13"/>
          <p:cNvSpPr/>
          <p:nvPr/>
        </p:nvSpPr>
        <p:spPr>
          <a:xfrm>
            <a:off x="4114800" y="4301698"/>
            <a:ext cx="4572000" cy="954107"/>
          </a:xfrm>
          <a:prstGeom prst="rect">
            <a:avLst/>
          </a:prstGeom>
        </p:spPr>
        <p:txBody>
          <a:bodyPr>
            <a:spAutoFit/>
          </a:bodyPr>
          <a:lstStyle/>
          <a:p>
            <a:pPr algn="ctr">
              <a:defRPr/>
            </a:pPr>
            <a:r>
              <a:rPr lang="en-US" sz="2800" b="1" dirty="0">
                <a:solidFill>
                  <a:srgbClr val="FFFF00"/>
                </a:solidFill>
                <a:effectLst>
                  <a:outerShdw blurRad="38100" dist="38100" dir="2700000" algn="tl">
                    <a:srgbClr val="000000">
                      <a:alpha val="43137"/>
                    </a:srgbClr>
                  </a:outerShdw>
                </a:effectLst>
              </a:rPr>
              <a:t>f  =  50 MHz</a:t>
            </a:r>
          </a:p>
          <a:p>
            <a:pPr algn="ctr">
              <a:defRPr/>
            </a:pPr>
            <a:r>
              <a:rPr lang="en-US" sz="2800" b="1" dirty="0">
                <a:solidFill>
                  <a:srgbClr val="FFFF00"/>
                </a:solidFill>
                <a:effectLst>
                  <a:outerShdw blurRad="38100" dist="38100" dir="2700000" algn="tl">
                    <a:srgbClr val="000000">
                      <a:alpha val="43137"/>
                    </a:srgbClr>
                  </a:outerShdw>
                </a:effectLst>
              </a:rPr>
              <a:t>6m Band 50 to 54 MHz</a:t>
            </a:r>
          </a:p>
        </p:txBody>
      </p:sp>
      <p:sp>
        <p:nvSpPr>
          <p:cNvPr id="15" name="Rectangle 14"/>
          <p:cNvSpPr/>
          <p:nvPr/>
        </p:nvSpPr>
        <p:spPr>
          <a:xfrm>
            <a:off x="685800" y="3886200"/>
            <a:ext cx="3886200" cy="830997"/>
          </a:xfrm>
          <a:prstGeom prst="rect">
            <a:avLst/>
          </a:prstGeom>
        </p:spPr>
        <p:txBody>
          <a:bodyPr wrap="square">
            <a:spAutoFit/>
          </a:bodyPr>
          <a:lstStyle/>
          <a:p>
            <a:pPr algn="ctr">
              <a:defRPr/>
            </a:pPr>
            <a:r>
              <a:rPr lang="en-US" sz="2400" b="1" i="1" dirty="0">
                <a:solidFill>
                  <a:srgbClr val="FFFF00"/>
                </a:solidFill>
              </a:rPr>
              <a:t>What are you looking for?</a:t>
            </a:r>
          </a:p>
          <a:p>
            <a:pPr algn="ctr">
              <a:defRPr/>
            </a:pPr>
            <a:r>
              <a:rPr lang="en-US" sz="2400" b="1" i="1" dirty="0">
                <a:solidFill>
                  <a:srgbClr val="FFFF00"/>
                </a:solidFill>
              </a:rPr>
              <a:t>What do you have?</a:t>
            </a:r>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20827" t="35666" b="60168"/>
          <a:stretch/>
        </p:blipFill>
        <p:spPr>
          <a:xfrm>
            <a:off x="694993" y="5486400"/>
            <a:ext cx="7754013" cy="630555"/>
          </a:xfrm>
          <a:prstGeom prst="rect">
            <a:avLst/>
          </a:prstGeom>
        </p:spPr>
      </p:pic>
    </p:spTree>
    <p:extLst>
      <p:ext uri="{BB962C8B-B14F-4D97-AF65-F5344CB8AC3E}">
        <p14:creationId xmlns:p14="http://schemas.microsoft.com/office/powerpoint/2010/main" val="1064389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2057400"/>
          </a:xfrm>
        </p:spPr>
        <p:txBody>
          <a:bodyPr>
            <a:normAutofit/>
          </a:bodyPr>
          <a:lstStyle/>
          <a:p>
            <a:r>
              <a:rPr lang="en-US" dirty="0"/>
              <a:t>T1B04 - Which amateur band includes 146.52 MHz?</a:t>
            </a:r>
            <a:br>
              <a:rPr lang="en-US" dirty="0"/>
            </a:br>
            <a:endParaRPr lang="en-US" dirty="0"/>
          </a:p>
        </p:txBody>
      </p:sp>
      <p:sp>
        <p:nvSpPr>
          <p:cNvPr id="3" name="Subtitle 2"/>
          <p:cNvSpPr>
            <a:spLocks noGrp="1"/>
          </p:cNvSpPr>
          <p:nvPr>
            <p:ph type="subTitle" idx="1"/>
          </p:nvPr>
        </p:nvSpPr>
        <p:spPr>
          <a:xfrm>
            <a:off x="990600" y="2133600"/>
            <a:ext cx="6400800" cy="3276600"/>
          </a:xfrm>
        </p:spPr>
        <p:txBody>
          <a:bodyPr>
            <a:normAutofit/>
          </a:bodyPr>
          <a:lstStyle/>
          <a:p>
            <a:r>
              <a:rPr lang="en-US" sz="2800" i="1" dirty="0"/>
              <a:t>A. </a:t>
            </a:r>
            <a:r>
              <a:rPr lang="en-US" sz="2800" dirty="0"/>
              <a:t>6 </a:t>
            </a:r>
            <a:r>
              <a:rPr lang="en-US" sz="2800" i="1" dirty="0"/>
              <a:t>meter </a:t>
            </a:r>
            <a:endParaRPr lang="en-US" sz="2800" dirty="0"/>
          </a:p>
          <a:p>
            <a:r>
              <a:rPr lang="en-US" sz="2800" i="1" dirty="0"/>
              <a:t>B. 20 meter </a:t>
            </a:r>
            <a:endParaRPr lang="en-US" sz="2800" dirty="0"/>
          </a:p>
          <a:p>
            <a:r>
              <a:rPr lang="en-US" sz="2800" i="1" dirty="0"/>
              <a:t>C. </a:t>
            </a:r>
            <a:r>
              <a:rPr lang="en-US" sz="2800" dirty="0"/>
              <a:t>70 centimeters</a:t>
            </a:r>
          </a:p>
          <a:p>
            <a:r>
              <a:rPr lang="en-US" sz="2800" i="1" dirty="0"/>
              <a:t>D. 2 meter </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48</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785343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2057400"/>
          </a:xfrm>
        </p:spPr>
        <p:txBody>
          <a:bodyPr>
            <a:normAutofit/>
          </a:bodyPr>
          <a:lstStyle/>
          <a:p>
            <a:r>
              <a:rPr lang="en-US" dirty="0"/>
              <a:t>T1B04 - Which amateur band includes 146.52 MHz?</a:t>
            </a:r>
            <a:br>
              <a:rPr lang="en-US" dirty="0"/>
            </a:br>
            <a:endParaRPr lang="en-US" dirty="0"/>
          </a:p>
        </p:txBody>
      </p:sp>
      <p:sp>
        <p:nvSpPr>
          <p:cNvPr id="3" name="Subtitle 2"/>
          <p:cNvSpPr>
            <a:spLocks noGrp="1"/>
          </p:cNvSpPr>
          <p:nvPr>
            <p:ph type="subTitle" idx="1"/>
          </p:nvPr>
        </p:nvSpPr>
        <p:spPr>
          <a:xfrm>
            <a:off x="1003818" y="2133600"/>
            <a:ext cx="6400800" cy="3067845"/>
          </a:xfrm>
        </p:spPr>
        <p:txBody>
          <a:bodyPr/>
          <a:lstStyle/>
          <a:p>
            <a:r>
              <a:rPr lang="en-US" sz="2800" i="1" dirty="0">
                <a:solidFill>
                  <a:schemeClr val="bg1"/>
                </a:solidFill>
              </a:rPr>
              <a:t>A. </a:t>
            </a:r>
            <a:r>
              <a:rPr lang="en-US" sz="2800" dirty="0">
                <a:solidFill>
                  <a:schemeClr val="bg1"/>
                </a:solidFill>
              </a:rPr>
              <a:t>6 meters</a:t>
            </a:r>
          </a:p>
          <a:p>
            <a:r>
              <a:rPr lang="en-US" sz="2800" i="1" dirty="0"/>
              <a:t>B. 20 meters</a:t>
            </a:r>
            <a:endParaRPr lang="en-US" sz="2800" dirty="0"/>
          </a:p>
          <a:p>
            <a:r>
              <a:rPr lang="en-US" sz="2800" i="1" dirty="0"/>
              <a:t>C. </a:t>
            </a:r>
            <a:r>
              <a:rPr lang="en-US" sz="2800" dirty="0"/>
              <a:t>70 centimeters</a:t>
            </a:r>
          </a:p>
          <a:p>
            <a:r>
              <a:rPr lang="en-US" sz="3600" b="1" i="1" dirty="0">
                <a:solidFill>
                  <a:srgbClr val="FFFF00"/>
                </a:solidFill>
              </a:rPr>
              <a:t>D. 2 meters </a:t>
            </a:r>
            <a:endParaRPr lang="en-US" sz="3600" b="1" dirty="0">
              <a:solidFill>
                <a:srgbClr val="FFFF00"/>
              </a:solidFill>
            </a:endParaRPr>
          </a:p>
          <a:p>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49</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grpSp>
        <p:nvGrpSpPr>
          <p:cNvPr id="6" name="Group 5"/>
          <p:cNvGrpSpPr>
            <a:grpSpLocks/>
          </p:cNvGrpSpPr>
          <p:nvPr/>
        </p:nvGrpSpPr>
        <p:grpSpPr bwMode="auto">
          <a:xfrm>
            <a:off x="5486400" y="1485900"/>
            <a:ext cx="3467100" cy="2667001"/>
            <a:chOff x="3552" y="1344"/>
            <a:chExt cx="2184" cy="1680"/>
          </a:xfrm>
        </p:grpSpPr>
        <p:grpSp>
          <p:nvGrpSpPr>
            <p:cNvPr id="7" name="Group 6"/>
            <p:cNvGrpSpPr>
              <a:grpSpLocks/>
            </p:cNvGrpSpPr>
            <p:nvPr/>
          </p:nvGrpSpPr>
          <p:grpSpPr bwMode="auto">
            <a:xfrm>
              <a:off x="3552" y="1344"/>
              <a:ext cx="1728" cy="1680"/>
              <a:chOff x="528" y="1584"/>
              <a:chExt cx="1728" cy="1680"/>
            </a:xfrm>
          </p:grpSpPr>
          <p:sp>
            <p:nvSpPr>
              <p:cNvPr id="11" name="Oval 7"/>
              <p:cNvSpPr>
                <a:spLocks noChangeArrowheads="1"/>
              </p:cNvSpPr>
              <p:nvPr/>
            </p:nvSpPr>
            <p:spPr bwMode="auto">
              <a:xfrm>
                <a:off x="528" y="1584"/>
                <a:ext cx="1728" cy="168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endParaRPr lang="en-US" altLang="en-US" sz="1800" b="0">
                  <a:solidFill>
                    <a:srgbClr val="FFFFFF"/>
                  </a:solidFill>
                  <a:latin typeface="Garamond" pitchFamily="18" charset="0"/>
                </a:endParaRPr>
              </a:p>
            </p:txBody>
          </p:sp>
          <p:sp>
            <p:nvSpPr>
              <p:cNvPr id="12" name="Line 8"/>
              <p:cNvSpPr>
                <a:spLocks noChangeShapeType="1"/>
              </p:cNvSpPr>
              <p:nvPr/>
            </p:nvSpPr>
            <p:spPr bwMode="auto">
              <a:xfrm>
                <a:off x="528" y="2448"/>
                <a:ext cx="17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9"/>
              <p:cNvSpPr>
                <a:spLocks noChangeShapeType="1"/>
              </p:cNvSpPr>
              <p:nvPr/>
            </p:nvSpPr>
            <p:spPr bwMode="auto">
              <a:xfrm flipV="1">
                <a:off x="1392" y="2448"/>
                <a:ext cx="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Text Box 10"/>
            <p:cNvSpPr txBox="1">
              <a:spLocks noChangeArrowheads="1"/>
            </p:cNvSpPr>
            <p:nvPr/>
          </p:nvSpPr>
          <p:spPr bwMode="auto">
            <a:xfrm>
              <a:off x="4032" y="1632"/>
              <a:ext cx="74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600">
                  <a:solidFill>
                    <a:srgbClr val="FFFF00"/>
                  </a:solidFill>
                  <a:latin typeface="Tahoma" pitchFamily="34" charset="0"/>
                </a:rPr>
                <a:t>300</a:t>
              </a:r>
            </a:p>
          </p:txBody>
        </p:sp>
        <p:sp>
          <p:nvSpPr>
            <p:cNvPr id="9" name="Text Box 11"/>
            <p:cNvSpPr txBox="1">
              <a:spLocks noChangeArrowheads="1"/>
            </p:cNvSpPr>
            <p:nvPr/>
          </p:nvSpPr>
          <p:spPr bwMode="auto">
            <a:xfrm>
              <a:off x="3984" y="2352"/>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600" dirty="0">
                  <a:solidFill>
                    <a:srgbClr val="FFFF00"/>
                  </a:solidFill>
                  <a:latin typeface="Tahoma" pitchFamily="34" charset="0"/>
                </a:rPr>
                <a:t>m</a:t>
              </a:r>
            </a:p>
          </p:txBody>
        </p:sp>
        <p:sp>
          <p:nvSpPr>
            <p:cNvPr id="10" name="Text Box 12"/>
            <p:cNvSpPr txBox="1">
              <a:spLocks noChangeArrowheads="1"/>
            </p:cNvSpPr>
            <p:nvPr/>
          </p:nvSpPr>
          <p:spPr bwMode="auto">
            <a:xfrm>
              <a:off x="4512" y="2352"/>
              <a:ext cx="122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600" dirty="0">
                  <a:solidFill>
                    <a:srgbClr val="FFFF00"/>
                  </a:solidFill>
                  <a:latin typeface="Tahoma" pitchFamily="34" charset="0"/>
                </a:rPr>
                <a:t>146.52</a:t>
              </a:r>
            </a:p>
          </p:txBody>
        </p:sp>
      </p:grpSp>
      <p:sp>
        <p:nvSpPr>
          <p:cNvPr id="14" name="Rectangle 13"/>
          <p:cNvSpPr/>
          <p:nvPr/>
        </p:nvSpPr>
        <p:spPr>
          <a:xfrm>
            <a:off x="4953000" y="4267200"/>
            <a:ext cx="3505200" cy="1384995"/>
          </a:xfrm>
          <a:prstGeom prst="rect">
            <a:avLst/>
          </a:prstGeom>
        </p:spPr>
        <p:txBody>
          <a:bodyPr wrap="square">
            <a:spAutoFit/>
          </a:bodyPr>
          <a:lstStyle/>
          <a:p>
            <a:pPr algn="ctr">
              <a:defRPr/>
            </a:pPr>
            <a:r>
              <a:rPr lang="en-US" sz="2800" b="1" dirty="0">
                <a:solidFill>
                  <a:srgbClr val="FFFF00"/>
                </a:solidFill>
                <a:effectLst>
                  <a:outerShdw blurRad="38100" dist="38100" dir="2700000" algn="tl">
                    <a:srgbClr val="000000">
                      <a:alpha val="43137"/>
                    </a:srgbClr>
                  </a:outerShdw>
                </a:effectLst>
              </a:rPr>
              <a:t>m  =  300 / 146.52</a:t>
            </a:r>
          </a:p>
          <a:p>
            <a:pPr algn="ctr">
              <a:defRPr/>
            </a:pPr>
            <a:r>
              <a:rPr lang="en-US" sz="2800" b="1" dirty="0">
                <a:solidFill>
                  <a:srgbClr val="FFFF00"/>
                </a:solidFill>
                <a:effectLst>
                  <a:outerShdw blurRad="38100" dist="38100" dir="2700000" algn="tl">
                    <a:srgbClr val="000000">
                      <a:alpha val="43137"/>
                    </a:srgbClr>
                  </a:outerShdw>
                </a:effectLst>
              </a:rPr>
              <a:t>m = 2.0475</a:t>
            </a:r>
          </a:p>
          <a:p>
            <a:pPr algn="ctr">
              <a:defRPr/>
            </a:pPr>
            <a:r>
              <a:rPr lang="en-US" sz="2800" b="1" dirty="0">
                <a:solidFill>
                  <a:srgbClr val="FFFF00"/>
                </a:solidFill>
                <a:effectLst>
                  <a:outerShdw blurRad="38100" dist="38100" dir="2700000" algn="tl">
                    <a:srgbClr val="000000">
                      <a:alpha val="43137"/>
                    </a:srgbClr>
                  </a:outerShdw>
                </a:effectLst>
              </a:rPr>
              <a:t>2 meter band</a:t>
            </a:r>
          </a:p>
        </p:txBody>
      </p:sp>
      <p:sp>
        <p:nvSpPr>
          <p:cNvPr id="15" name="Rectangle 14"/>
          <p:cNvSpPr/>
          <p:nvPr/>
        </p:nvSpPr>
        <p:spPr>
          <a:xfrm>
            <a:off x="914400" y="4544198"/>
            <a:ext cx="3505200" cy="830997"/>
          </a:xfrm>
          <a:prstGeom prst="rect">
            <a:avLst/>
          </a:prstGeom>
        </p:spPr>
        <p:txBody>
          <a:bodyPr wrap="square">
            <a:spAutoFit/>
          </a:bodyPr>
          <a:lstStyle/>
          <a:p>
            <a:pPr algn="ctr">
              <a:defRPr/>
            </a:pPr>
            <a:r>
              <a:rPr lang="en-US" sz="2400" b="1" i="1" dirty="0">
                <a:solidFill>
                  <a:srgbClr val="FFFF00"/>
                </a:solidFill>
              </a:rPr>
              <a:t>What are you looking for?</a:t>
            </a:r>
          </a:p>
          <a:p>
            <a:pPr algn="ctr">
              <a:defRPr/>
            </a:pPr>
            <a:r>
              <a:rPr lang="en-US" sz="2400" b="1" i="1" dirty="0">
                <a:solidFill>
                  <a:srgbClr val="FFFF00"/>
                </a:solidFill>
              </a:rPr>
              <a:t>What do you have?</a:t>
            </a:r>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21671" t="29833" r="-1077" b="64833"/>
          <a:stretch/>
        </p:blipFill>
        <p:spPr>
          <a:xfrm>
            <a:off x="380999" y="5652195"/>
            <a:ext cx="6332059" cy="657165"/>
          </a:xfrm>
          <a:prstGeom prst="rect">
            <a:avLst/>
          </a:prstGeom>
        </p:spPr>
      </p:pic>
    </p:spTree>
    <p:extLst>
      <p:ext uri="{BB962C8B-B14F-4D97-AF65-F5344CB8AC3E}">
        <p14:creationId xmlns:p14="http://schemas.microsoft.com/office/powerpoint/2010/main" val="109907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FCC Universal License System</a:t>
            </a:r>
          </a:p>
        </p:txBody>
      </p:sp>
      <p:sp>
        <p:nvSpPr>
          <p:cNvPr id="3" name="Subtitle 2"/>
          <p:cNvSpPr>
            <a:spLocks noGrp="1"/>
          </p:cNvSpPr>
          <p:nvPr>
            <p:ph type="subTitle" idx="1"/>
          </p:nvPr>
        </p:nvSpPr>
        <p:spPr>
          <a:xfrm>
            <a:off x="1371600" y="1371600"/>
            <a:ext cx="6400800" cy="4419600"/>
          </a:xfrm>
        </p:spPr>
        <p:txBody>
          <a:bodyPr>
            <a:normAutofit/>
          </a:bodyPr>
          <a:lstStyle/>
          <a:p>
            <a:pPr lvl="1">
              <a:defRPr/>
            </a:pPr>
            <a:r>
              <a:rPr lang="en-US" dirty="0">
                <a:solidFill>
                  <a:schemeClr val="bg1">
                    <a:lumMod val="95000"/>
                    <a:lumOff val="5000"/>
                  </a:schemeClr>
                </a:solidFill>
              </a:rPr>
              <a:t>Online License Service http://wireless.fcc.gov/uls/</a:t>
            </a:r>
          </a:p>
          <a:p>
            <a:pPr lvl="1">
              <a:defRPr/>
            </a:pPr>
            <a:endParaRPr lang="en-US" dirty="0">
              <a:solidFill>
                <a:schemeClr val="bg1">
                  <a:lumMod val="95000"/>
                  <a:lumOff val="5000"/>
                </a:schemeClr>
              </a:solidFill>
            </a:endParaRPr>
          </a:p>
          <a:p>
            <a:pPr lvl="1">
              <a:defRPr/>
            </a:pPr>
            <a:r>
              <a:rPr lang="en-US" dirty="0">
                <a:solidFill>
                  <a:schemeClr val="bg1">
                    <a:lumMod val="95000"/>
                    <a:lumOff val="5000"/>
                  </a:schemeClr>
                </a:solidFill>
              </a:rPr>
              <a:t>Tracks all FCC License Applications and Licensees</a:t>
            </a:r>
          </a:p>
          <a:p>
            <a:pPr lvl="1">
              <a:defRPr/>
            </a:pPr>
            <a:endParaRPr lang="en-US" dirty="0">
              <a:solidFill>
                <a:schemeClr val="bg1">
                  <a:lumMod val="95000"/>
                  <a:lumOff val="5000"/>
                </a:schemeClr>
              </a:solidFill>
            </a:endParaRPr>
          </a:p>
          <a:p>
            <a:pPr lvl="1">
              <a:defRPr/>
            </a:pPr>
            <a:r>
              <a:rPr lang="en-US" dirty="0">
                <a:solidFill>
                  <a:schemeClr val="bg1">
                    <a:lumMod val="95000"/>
                    <a:lumOff val="5000"/>
                  </a:schemeClr>
                </a:solidFill>
              </a:rPr>
              <a:t>When your license shows up here, you’re legal </a:t>
            </a:r>
            <a:r>
              <a:rPr lang="en-US" dirty="0">
                <a:solidFill>
                  <a:schemeClr val="bg1">
                    <a:lumMod val="95000"/>
                    <a:lumOff val="5000"/>
                  </a:schemeClr>
                </a:solidFill>
                <a:sym typeface="Wingdings" panose="05000000000000000000" pitchFamily="2" charset="2"/>
              </a:rPr>
              <a:t></a:t>
            </a:r>
            <a:endParaRPr lang="en-US" dirty="0">
              <a:solidFill>
                <a:schemeClr val="bg1">
                  <a:lumMod val="95000"/>
                  <a:lumOff val="5000"/>
                </a:schemeClr>
              </a:solidFill>
            </a:endParaRPr>
          </a:p>
          <a:p>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418398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600200"/>
          </a:xfrm>
        </p:spPr>
        <p:txBody>
          <a:bodyPr>
            <a:normAutofit/>
          </a:bodyPr>
          <a:lstStyle/>
          <a:p>
            <a:r>
              <a:rPr lang="en-US" dirty="0"/>
              <a:t>T1B05    How may amateur use the 219 to 220 MHz segment of the 1.25 meter band?</a:t>
            </a:r>
          </a:p>
        </p:txBody>
      </p:sp>
      <p:sp>
        <p:nvSpPr>
          <p:cNvPr id="3" name="Subtitle 2"/>
          <p:cNvSpPr>
            <a:spLocks noGrp="1"/>
          </p:cNvSpPr>
          <p:nvPr>
            <p:ph type="subTitle" idx="1"/>
          </p:nvPr>
        </p:nvSpPr>
        <p:spPr>
          <a:xfrm>
            <a:off x="1143000" y="2133600"/>
            <a:ext cx="6400800" cy="2895600"/>
          </a:xfrm>
        </p:spPr>
        <p:txBody>
          <a:bodyPr>
            <a:normAutofit/>
          </a:bodyPr>
          <a:lstStyle/>
          <a:p>
            <a:r>
              <a:rPr lang="en-US" sz="2800" dirty="0"/>
              <a:t>A. Spread spectrum only</a:t>
            </a:r>
          </a:p>
          <a:p>
            <a:r>
              <a:rPr lang="en-US" sz="2800" dirty="0"/>
              <a:t>B. Fast-scan television only</a:t>
            </a:r>
          </a:p>
          <a:p>
            <a:r>
              <a:rPr lang="en-US" sz="2800" dirty="0"/>
              <a:t>C. Emergency traffic only</a:t>
            </a:r>
          </a:p>
          <a:p>
            <a:r>
              <a:rPr lang="en-US" sz="2800" dirty="0"/>
              <a:t>D. Fixed digital message forwarding systems only</a:t>
            </a:r>
          </a:p>
          <a:p>
            <a:r>
              <a:rPr lang="en-US" sz="2800" dirty="0"/>
              <a: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50</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384150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600200"/>
          </a:xfrm>
        </p:spPr>
        <p:txBody>
          <a:bodyPr>
            <a:normAutofit/>
          </a:bodyPr>
          <a:lstStyle/>
          <a:p>
            <a:r>
              <a:rPr lang="en-US" dirty="0"/>
              <a:t>T1B05    How may amateur use the 219 to 220 MHz segment of the 1.25 meter band?</a:t>
            </a:r>
          </a:p>
        </p:txBody>
      </p:sp>
      <p:sp>
        <p:nvSpPr>
          <p:cNvPr id="3" name="Subtitle 2"/>
          <p:cNvSpPr>
            <a:spLocks noGrp="1"/>
          </p:cNvSpPr>
          <p:nvPr>
            <p:ph type="subTitle" idx="1"/>
          </p:nvPr>
        </p:nvSpPr>
        <p:spPr>
          <a:xfrm>
            <a:off x="1143000" y="2133600"/>
            <a:ext cx="6400800" cy="2895600"/>
          </a:xfrm>
        </p:spPr>
        <p:txBody>
          <a:bodyPr>
            <a:normAutofit lnSpcReduction="10000"/>
          </a:bodyPr>
          <a:lstStyle/>
          <a:p>
            <a:r>
              <a:rPr lang="en-US" sz="2800" dirty="0"/>
              <a:t>A. Spread spectrum only</a:t>
            </a:r>
          </a:p>
          <a:p>
            <a:r>
              <a:rPr lang="en-US" sz="2800" dirty="0"/>
              <a:t>B. Fast-scan television only</a:t>
            </a:r>
          </a:p>
          <a:p>
            <a:r>
              <a:rPr lang="en-US" sz="2800" dirty="0"/>
              <a:t>C. Emergency traffic only</a:t>
            </a:r>
          </a:p>
          <a:p>
            <a:r>
              <a:rPr lang="en-US" sz="3200" b="1" dirty="0">
                <a:solidFill>
                  <a:srgbClr val="FFFF00"/>
                </a:solidFill>
              </a:rPr>
              <a:t>D. Fixed digital message forwarding systems only</a:t>
            </a:r>
          </a:p>
          <a:p>
            <a:r>
              <a:rPr lang="en-US" sz="2800" dirty="0"/>
              <a: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51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
        <p:nvSpPr>
          <p:cNvPr id="6" name="TextBox 5">
            <a:extLst>
              <a:ext uri="{FF2B5EF4-FFF2-40B4-BE49-F238E27FC236}">
                <a16:creationId xmlns:a16="http://schemas.microsoft.com/office/drawing/2014/main" id="{6D7269A8-8C21-4F00-AB3D-64C0FB83A0AF}"/>
              </a:ext>
            </a:extLst>
          </p:cNvPr>
          <p:cNvSpPr txBox="1"/>
          <p:nvPr/>
        </p:nvSpPr>
        <p:spPr>
          <a:xfrm>
            <a:off x="1143000" y="5648980"/>
            <a:ext cx="701040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219 through 220 is not on many band charts</a:t>
            </a:r>
            <a:r>
              <a:rPr lang="en-US" sz="2800" dirty="0">
                <a:solidFill>
                  <a:schemeClr val="bg1"/>
                </a:solidFill>
              </a:rPr>
              <a:t> </a:t>
            </a:r>
          </a:p>
        </p:txBody>
      </p:sp>
      <p:pic>
        <p:nvPicPr>
          <p:cNvPr id="7" name="Picture 6">
            <a:extLst>
              <a:ext uri="{FF2B5EF4-FFF2-40B4-BE49-F238E27FC236}">
                <a16:creationId xmlns:a16="http://schemas.microsoft.com/office/drawing/2014/main" id="{8F08E077-96F0-434C-98F8-71A83C3A20DC}"/>
              </a:ext>
            </a:extLst>
          </p:cNvPr>
          <p:cNvPicPr>
            <a:picLocks noChangeAspect="1"/>
          </p:cNvPicPr>
          <p:nvPr/>
        </p:nvPicPr>
        <p:blipFill rotWithShape="1">
          <a:blip r:embed="rId2">
            <a:extLst>
              <a:ext uri="{28A0092B-C50C-407E-A947-70E740481C1C}">
                <a14:useLocalDpi xmlns:a14="http://schemas.microsoft.com/office/drawing/2010/main" val="0"/>
              </a:ext>
            </a:extLst>
          </a:blip>
          <a:srcRect l="65905" t="23666" b="61500"/>
          <a:stretch/>
        </p:blipFill>
        <p:spPr>
          <a:xfrm>
            <a:off x="4953000" y="4234835"/>
            <a:ext cx="3852926" cy="1322070"/>
          </a:xfrm>
          <a:prstGeom prst="rect">
            <a:avLst/>
          </a:prstGeom>
        </p:spPr>
      </p:pic>
    </p:spTree>
    <p:extLst>
      <p:ext uri="{BB962C8B-B14F-4D97-AF65-F5344CB8AC3E}">
        <p14:creationId xmlns:p14="http://schemas.microsoft.com/office/powerpoint/2010/main" val="3237944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800"/>
          </a:xfrm>
        </p:spPr>
        <p:txBody>
          <a:bodyPr/>
          <a:lstStyle/>
          <a:p>
            <a:r>
              <a:rPr lang="en-US" altLang="en-US" b="1" dirty="0">
                <a:solidFill>
                  <a:schemeClr val="bg1"/>
                </a:solidFill>
                <a:latin typeface="Tahoma" pitchFamily="34" charset="0"/>
              </a:rPr>
              <a:t>Technician HF Privileges</a:t>
            </a:r>
            <a:br>
              <a:rPr lang="en-US" altLang="en-US" b="1" dirty="0">
                <a:solidFill>
                  <a:schemeClr val="bg1"/>
                </a:solidFill>
                <a:latin typeface="Tahoma" pitchFamily="34" charset="0"/>
              </a:rPr>
            </a:b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87899DCF-37DD-484C-B32D-554AB02649E1}" type="slidenum">
              <a:rPr lang="en-US" smtClean="0"/>
              <a:pPr/>
              <a:t>52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947" t="39667" b="10494"/>
          <a:stretch/>
        </p:blipFill>
        <p:spPr>
          <a:xfrm>
            <a:off x="1118235" y="754204"/>
            <a:ext cx="7059930" cy="5602146"/>
          </a:xfrm>
          <a:prstGeom prst="rect">
            <a:avLst/>
          </a:prstGeom>
        </p:spPr>
      </p:pic>
      <p:sp useBgFill="1">
        <p:nvSpPr>
          <p:cNvPr id="8" name="TextBox 7"/>
          <p:cNvSpPr txBox="1"/>
          <p:nvPr/>
        </p:nvSpPr>
        <p:spPr>
          <a:xfrm>
            <a:off x="4419600" y="609600"/>
            <a:ext cx="4545330" cy="369332"/>
          </a:xfrm>
          <a:prstGeom prst="rect">
            <a:avLst/>
          </a:prstGeom>
        </p:spPr>
        <p:txBody>
          <a:bodyPr wrap="square" rtlCol="0">
            <a:spAutoFit/>
          </a:bodyPr>
          <a:lstStyle/>
          <a:p>
            <a:r>
              <a:rPr lang="en-US" dirty="0"/>
              <a:t> </a:t>
            </a:r>
          </a:p>
        </p:txBody>
      </p:sp>
    </p:spTree>
    <p:extLst>
      <p:ext uri="{BB962C8B-B14F-4D97-AF65-F5344CB8AC3E}">
        <p14:creationId xmlns:p14="http://schemas.microsoft.com/office/powerpoint/2010/main" val="1414513701"/>
      </p:ext>
    </p:extLst>
  </p:cSld>
  <p:clrMapOvr>
    <a:masterClrMapping/>
  </p:clrMapOvr>
  <p:transition spd="slow">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2575"/>
            <a:ext cx="7772400" cy="1470025"/>
          </a:xfrm>
        </p:spPr>
        <p:txBody>
          <a:bodyPr>
            <a:normAutofit/>
          </a:bodyPr>
          <a:lstStyle/>
          <a:p>
            <a:r>
              <a:rPr lang="en-US" dirty="0"/>
              <a:t>T1B06     On which HF bands does a Technician class operator have phone privileges?</a:t>
            </a:r>
          </a:p>
        </p:txBody>
      </p:sp>
      <p:sp>
        <p:nvSpPr>
          <p:cNvPr id="3" name="Subtitle 2"/>
          <p:cNvSpPr>
            <a:spLocks noGrp="1"/>
          </p:cNvSpPr>
          <p:nvPr>
            <p:ph type="subTitle" idx="1"/>
          </p:nvPr>
        </p:nvSpPr>
        <p:spPr>
          <a:xfrm>
            <a:off x="1066800" y="1981200"/>
            <a:ext cx="6400800" cy="3657600"/>
          </a:xfrm>
        </p:spPr>
        <p:txBody>
          <a:bodyPr>
            <a:normAutofit/>
          </a:bodyPr>
          <a:lstStyle/>
          <a:p>
            <a:r>
              <a:rPr lang="en-US" sz="2800" dirty="0"/>
              <a:t>A. None</a:t>
            </a:r>
          </a:p>
          <a:p>
            <a:r>
              <a:rPr lang="en-US" sz="2800" dirty="0"/>
              <a:t>B. 10 meter band only</a:t>
            </a:r>
          </a:p>
          <a:p>
            <a:r>
              <a:rPr lang="en-US" sz="2800" dirty="0"/>
              <a:t>C. 80 meter, 40 meter, 15 meter and 10 meter bands</a:t>
            </a:r>
          </a:p>
          <a:p>
            <a:r>
              <a:rPr lang="en-US" sz="2800" dirty="0"/>
              <a:t>D. 30 meter band only</a:t>
            </a:r>
          </a:p>
        </p:txBody>
      </p:sp>
      <p:sp>
        <p:nvSpPr>
          <p:cNvPr id="4" name="Slide Number Placeholder 3"/>
          <p:cNvSpPr>
            <a:spLocks noGrp="1"/>
          </p:cNvSpPr>
          <p:nvPr>
            <p:ph type="sldNum" sz="quarter" idx="12"/>
          </p:nvPr>
        </p:nvSpPr>
        <p:spPr/>
        <p:txBody>
          <a:bodyPr/>
          <a:lstStyle/>
          <a:p>
            <a:fld id="{87899DCF-37DD-484C-B32D-554AB02649E1}" type="slidenum">
              <a:rPr lang="en-US" smtClean="0"/>
              <a:pPr/>
              <a:t>53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172351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2575"/>
            <a:ext cx="7772400" cy="1470025"/>
          </a:xfrm>
        </p:spPr>
        <p:txBody>
          <a:bodyPr>
            <a:normAutofit/>
          </a:bodyPr>
          <a:lstStyle/>
          <a:p>
            <a:r>
              <a:rPr lang="en-US" dirty="0"/>
              <a:t>T1B06     On which HF bands does a Technician class operator have phone privileges?</a:t>
            </a:r>
          </a:p>
        </p:txBody>
      </p:sp>
      <p:sp>
        <p:nvSpPr>
          <p:cNvPr id="3" name="Subtitle 2"/>
          <p:cNvSpPr>
            <a:spLocks noGrp="1"/>
          </p:cNvSpPr>
          <p:nvPr>
            <p:ph type="subTitle" idx="1"/>
          </p:nvPr>
        </p:nvSpPr>
        <p:spPr>
          <a:xfrm>
            <a:off x="1066800" y="1981200"/>
            <a:ext cx="6400800" cy="3657600"/>
          </a:xfrm>
        </p:spPr>
        <p:txBody>
          <a:bodyPr>
            <a:normAutofit/>
          </a:bodyPr>
          <a:lstStyle/>
          <a:p>
            <a:r>
              <a:rPr lang="en-US" sz="2800" dirty="0"/>
              <a:t>A. None</a:t>
            </a:r>
          </a:p>
          <a:p>
            <a:r>
              <a:rPr lang="en-US" sz="3600" b="1" dirty="0">
                <a:solidFill>
                  <a:srgbClr val="FFFF00"/>
                </a:solidFill>
              </a:rPr>
              <a:t>B. 10 meter band only</a:t>
            </a:r>
          </a:p>
          <a:p>
            <a:r>
              <a:rPr lang="en-US" sz="2800" dirty="0"/>
              <a:t>C. 80 meter, 40 meter, 15 meter and 10 meter bands</a:t>
            </a:r>
          </a:p>
          <a:p>
            <a:r>
              <a:rPr lang="en-US" sz="2800" dirty="0"/>
              <a:t>D. 30 meter band only</a:t>
            </a:r>
          </a:p>
        </p:txBody>
      </p:sp>
      <p:sp>
        <p:nvSpPr>
          <p:cNvPr id="4" name="Slide Number Placeholder 3"/>
          <p:cNvSpPr>
            <a:spLocks noGrp="1"/>
          </p:cNvSpPr>
          <p:nvPr>
            <p:ph type="sldNum" sz="quarter" idx="12"/>
          </p:nvPr>
        </p:nvSpPr>
        <p:spPr/>
        <p:txBody>
          <a:bodyPr/>
          <a:lstStyle/>
          <a:p>
            <a:fld id="{87899DCF-37DD-484C-B32D-554AB02649E1}" type="slidenum">
              <a:rPr lang="en-US" smtClean="0"/>
              <a:pPr/>
              <a:t>54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430635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057400"/>
          </a:xfrm>
        </p:spPr>
        <p:txBody>
          <a:bodyPr>
            <a:normAutofit/>
          </a:bodyPr>
          <a:lstStyle/>
          <a:p>
            <a:r>
              <a:rPr lang="en-US" dirty="0"/>
              <a:t>T1B07    Which of the following VHF/UHF band segments are limited to CW only?</a:t>
            </a:r>
          </a:p>
        </p:txBody>
      </p:sp>
      <p:sp>
        <p:nvSpPr>
          <p:cNvPr id="3" name="Subtitle 2"/>
          <p:cNvSpPr>
            <a:spLocks noGrp="1"/>
          </p:cNvSpPr>
          <p:nvPr>
            <p:ph type="subTitle" idx="1"/>
          </p:nvPr>
        </p:nvSpPr>
        <p:spPr>
          <a:xfrm>
            <a:off x="609600" y="2362200"/>
            <a:ext cx="6400800" cy="2514600"/>
          </a:xfrm>
        </p:spPr>
        <p:txBody>
          <a:bodyPr>
            <a:normAutofit/>
          </a:bodyPr>
          <a:lstStyle/>
          <a:p>
            <a:r>
              <a:rPr lang="en-US" sz="2800" dirty="0"/>
              <a:t>A. 50.0 MHz to 50.1 MHz and 144.0 MHz to 144.1 MHz</a:t>
            </a:r>
          </a:p>
          <a:p>
            <a:r>
              <a:rPr lang="en-US" sz="2800" dirty="0"/>
              <a:t>B. 219 MHz to 220 MHz and 420.0 MHz to 420.1 MHz</a:t>
            </a:r>
          </a:p>
          <a:p>
            <a:r>
              <a:rPr lang="en-US" sz="2800" dirty="0"/>
              <a:t>C. 902.0 MHz to 902.1 MHZ</a:t>
            </a:r>
          </a:p>
          <a:p>
            <a:r>
              <a:rPr lang="en-US" sz="2800" dirty="0"/>
              <a:t>D. All of these choices are correct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55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113060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057400"/>
          </a:xfrm>
        </p:spPr>
        <p:txBody>
          <a:bodyPr>
            <a:normAutofit/>
          </a:bodyPr>
          <a:lstStyle/>
          <a:p>
            <a:r>
              <a:rPr lang="en-US" dirty="0"/>
              <a:t>T1B07    Which of the following VHF/UHF band segments are limited to CW only?</a:t>
            </a:r>
          </a:p>
        </p:txBody>
      </p:sp>
      <p:sp>
        <p:nvSpPr>
          <p:cNvPr id="3" name="Subtitle 2"/>
          <p:cNvSpPr>
            <a:spLocks noGrp="1"/>
          </p:cNvSpPr>
          <p:nvPr>
            <p:ph type="subTitle" idx="1"/>
          </p:nvPr>
        </p:nvSpPr>
        <p:spPr>
          <a:xfrm>
            <a:off x="609600" y="2362200"/>
            <a:ext cx="6400800" cy="2514600"/>
          </a:xfrm>
        </p:spPr>
        <p:txBody>
          <a:bodyPr>
            <a:normAutofit lnSpcReduction="10000"/>
          </a:bodyPr>
          <a:lstStyle/>
          <a:p>
            <a:r>
              <a:rPr lang="en-US" sz="3200" b="1" dirty="0">
                <a:solidFill>
                  <a:srgbClr val="FFFF00"/>
                </a:solidFill>
              </a:rPr>
              <a:t>A. 50.0 MHz to 50.1 MHz and 144.0 MHz to 144.1 MHz</a:t>
            </a:r>
          </a:p>
          <a:p>
            <a:r>
              <a:rPr lang="en-US" sz="2800" dirty="0"/>
              <a:t>B. 219 MHz to 220 MHz and 420.0 MHz to 420.1 MHz</a:t>
            </a:r>
          </a:p>
          <a:p>
            <a:r>
              <a:rPr lang="en-US" sz="2800" dirty="0"/>
              <a:t>C. 902.0 MHz to 902.1 MHZ</a:t>
            </a:r>
          </a:p>
          <a:p>
            <a:r>
              <a:rPr lang="en-US" sz="2800" dirty="0"/>
              <a:t>D. All of these choices are correct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56</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612368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2057400"/>
          </a:xfrm>
        </p:spPr>
        <p:txBody>
          <a:bodyPr>
            <a:normAutofit/>
          </a:bodyPr>
          <a:lstStyle/>
          <a:p>
            <a:r>
              <a:rPr lang="en-US" dirty="0"/>
              <a:t>T1B08     How are US amateurs restricted in </a:t>
            </a:r>
            <a:r>
              <a:rPr lang="en-US" dirty="0" err="1"/>
              <a:t>segmernts</a:t>
            </a:r>
            <a:r>
              <a:rPr lang="en-US" dirty="0"/>
              <a:t> of bands where the Amateur Radio Service is secondary?</a:t>
            </a:r>
          </a:p>
        </p:txBody>
      </p:sp>
      <p:sp>
        <p:nvSpPr>
          <p:cNvPr id="3" name="Subtitle 2"/>
          <p:cNvSpPr>
            <a:spLocks noGrp="1"/>
          </p:cNvSpPr>
          <p:nvPr>
            <p:ph type="subTitle" idx="1"/>
          </p:nvPr>
        </p:nvSpPr>
        <p:spPr>
          <a:xfrm>
            <a:off x="685800" y="2514600"/>
            <a:ext cx="6858000" cy="4038600"/>
          </a:xfrm>
        </p:spPr>
        <p:txBody>
          <a:bodyPr>
            <a:normAutofit/>
          </a:bodyPr>
          <a:lstStyle/>
          <a:p>
            <a:r>
              <a:rPr lang="en-US" sz="2800" i="1" dirty="0"/>
              <a:t>A. U.S. amateurs may find non-amateur stations in the bands, and must avoid interfering with them</a:t>
            </a:r>
            <a:endParaRPr lang="en-US" sz="2800" dirty="0"/>
          </a:p>
          <a:p>
            <a:r>
              <a:rPr lang="en-US" sz="2800" i="1" dirty="0"/>
              <a:t>B. U.S. amateurs must give foreign amateur stations priority in those </a:t>
            </a:r>
            <a:r>
              <a:rPr lang="en-US" sz="2800" dirty="0"/>
              <a:t>segments</a:t>
            </a:r>
          </a:p>
          <a:p>
            <a:r>
              <a:rPr lang="en-US" sz="2800" i="1" dirty="0"/>
              <a:t>C. International communications are not permitted </a:t>
            </a:r>
            <a:r>
              <a:rPr lang="en-US" sz="2800" dirty="0"/>
              <a:t>in those segments</a:t>
            </a:r>
          </a:p>
          <a:p>
            <a:r>
              <a:rPr lang="en-US" sz="2800" i="1" dirty="0"/>
              <a:t>D. Digital transmissions are not permitted </a:t>
            </a:r>
            <a:r>
              <a:rPr lang="en-US" sz="2800" dirty="0"/>
              <a:t>in those segments</a:t>
            </a: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57</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2320054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2057400"/>
          </a:xfrm>
        </p:spPr>
        <p:txBody>
          <a:bodyPr>
            <a:normAutofit/>
          </a:bodyPr>
          <a:lstStyle/>
          <a:p>
            <a:r>
              <a:rPr lang="en-US" dirty="0"/>
              <a:t>T1B08     How are US amateurs restricted in </a:t>
            </a:r>
            <a:r>
              <a:rPr lang="en-US" dirty="0" err="1"/>
              <a:t>segmernts</a:t>
            </a:r>
            <a:r>
              <a:rPr lang="en-US" dirty="0"/>
              <a:t> of bands where the Amateur Radio Service is secondary?</a:t>
            </a:r>
          </a:p>
        </p:txBody>
      </p:sp>
      <p:sp>
        <p:nvSpPr>
          <p:cNvPr id="3" name="Subtitle 2"/>
          <p:cNvSpPr>
            <a:spLocks noGrp="1"/>
          </p:cNvSpPr>
          <p:nvPr>
            <p:ph type="subTitle" idx="1"/>
          </p:nvPr>
        </p:nvSpPr>
        <p:spPr>
          <a:xfrm>
            <a:off x="685800" y="2514600"/>
            <a:ext cx="6858000" cy="4038600"/>
          </a:xfrm>
        </p:spPr>
        <p:txBody>
          <a:bodyPr>
            <a:normAutofit lnSpcReduction="10000"/>
          </a:bodyPr>
          <a:lstStyle/>
          <a:p>
            <a:r>
              <a:rPr lang="en-US" sz="3200" b="1" i="1" dirty="0">
                <a:solidFill>
                  <a:srgbClr val="FFFF00"/>
                </a:solidFill>
              </a:rPr>
              <a:t>A. U.S. amateurs may find non-amateur stations in the bands, and must avoid interfering with them</a:t>
            </a:r>
            <a:endParaRPr lang="en-US" sz="3200" b="1" dirty="0">
              <a:solidFill>
                <a:srgbClr val="FFFF00"/>
              </a:solidFill>
            </a:endParaRPr>
          </a:p>
          <a:p>
            <a:r>
              <a:rPr lang="en-US" sz="2800" i="1" dirty="0"/>
              <a:t>B. U.S. amateurs must give foreign amateur stations priority in those </a:t>
            </a:r>
            <a:r>
              <a:rPr lang="en-US" sz="2800" dirty="0"/>
              <a:t>segments</a:t>
            </a:r>
          </a:p>
          <a:p>
            <a:r>
              <a:rPr lang="en-US" sz="2800" i="1" dirty="0"/>
              <a:t>C. International communications are not permitted </a:t>
            </a:r>
            <a:r>
              <a:rPr lang="en-US" sz="2800" dirty="0"/>
              <a:t>in those segments</a:t>
            </a:r>
          </a:p>
          <a:p>
            <a:r>
              <a:rPr lang="en-US" sz="2800" i="1" dirty="0"/>
              <a:t>D. Digital transmissions are not permitted </a:t>
            </a:r>
            <a:r>
              <a:rPr lang="en-US" sz="2800" dirty="0"/>
              <a:t>in those segments</a:t>
            </a: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58</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525459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2209800"/>
          </a:xfrm>
        </p:spPr>
        <p:txBody>
          <a:bodyPr>
            <a:normAutofit/>
          </a:bodyPr>
          <a:lstStyle/>
          <a:p>
            <a:pPr algn="l"/>
            <a:r>
              <a:rPr lang="en-US" dirty="0"/>
              <a:t>T1B09 - Why should you not set your transmit frequency to be exactly at the edge of an amateur band or sub-band?</a:t>
            </a:r>
            <a:br>
              <a:rPr lang="en-US" dirty="0"/>
            </a:br>
            <a:endParaRPr lang="en-US" dirty="0"/>
          </a:p>
        </p:txBody>
      </p:sp>
      <p:sp>
        <p:nvSpPr>
          <p:cNvPr id="3" name="Subtitle 2"/>
          <p:cNvSpPr>
            <a:spLocks noGrp="1"/>
          </p:cNvSpPr>
          <p:nvPr>
            <p:ph type="subTitle" idx="1"/>
          </p:nvPr>
        </p:nvSpPr>
        <p:spPr>
          <a:xfrm>
            <a:off x="533400" y="2209800"/>
            <a:ext cx="8305800" cy="3429000"/>
          </a:xfrm>
        </p:spPr>
        <p:txBody>
          <a:bodyPr>
            <a:normAutofit/>
          </a:bodyPr>
          <a:lstStyle/>
          <a:p>
            <a:r>
              <a:rPr lang="en-US" sz="2800" i="1" dirty="0"/>
              <a:t>A. To allow for calibration error in the transmitter frequency display</a:t>
            </a:r>
            <a:endParaRPr lang="en-US" sz="2800" dirty="0"/>
          </a:p>
          <a:p>
            <a:r>
              <a:rPr lang="en-US" sz="2800" i="1" dirty="0"/>
              <a:t>B. So that modulation sidebands do not extend beyond the band edge</a:t>
            </a:r>
            <a:endParaRPr lang="en-US" sz="2800" dirty="0"/>
          </a:p>
          <a:p>
            <a:r>
              <a:rPr lang="en-US" sz="2800" i="1" dirty="0"/>
              <a:t>C. To allow for transmitter frequency drift</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59</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122692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Definitions</a:t>
            </a:r>
          </a:p>
        </p:txBody>
      </p:sp>
      <p:sp>
        <p:nvSpPr>
          <p:cNvPr id="3" name="Subtitle 2"/>
          <p:cNvSpPr>
            <a:spLocks noGrp="1"/>
          </p:cNvSpPr>
          <p:nvPr>
            <p:ph type="subTitle" idx="1"/>
          </p:nvPr>
        </p:nvSpPr>
        <p:spPr>
          <a:xfrm>
            <a:off x="76200" y="1371600"/>
            <a:ext cx="8915400" cy="4800600"/>
          </a:xfrm>
        </p:spPr>
        <p:txBody>
          <a:bodyPr>
            <a:normAutofit/>
          </a:bodyPr>
          <a:lstStyle/>
          <a:p>
            <a:pPr>
              <a:spcBef>
                <a:spcPct val="40000"/>
              </a:spcBef>
              <a:defRPr/>
            </a:pPr>
            <a:r>
              <a:rPr lang="en-US" dirty="0">
                <a:solidFill>
                  <a:srgbClr val="FF0000"/>
                </a:solidFill>
              </a:rPr>
              <a:t>Regulatory Body – FCC rules are defined in Part 97</a:t>
            </a:r>
          </a:p>
          <a:p>
            <a:pPr>
              <a:spcBef>
                <a:spcPct val="40000"/>
              </a:spcBef>
              <a:defRPr/>
            </a:pPr>
            <a:r>
              <a:rPr lang="en-US" dirty="0">
                <a:solidFill>
                  <a:srgbClr val="FF0000"/>
                </a:solidFill>
              </a:rPr>
              <a:t>Amateur Service – A radio communication service, carried out by authorized individuals without pecuniary interest</a:t>
            </a:r>
          </a:p>
          <a:p>
            <a:pPr>
              <a:spcBef>
                <a:spcPct val="40000"/>
              </a:spcBef>
              <a:defRPr/>
            </a:pPr>
            <a:r>
              <a:rPr lang="en-US" dirty="0">
                <a:solidFill>
                  <a:srgbClr val="FF0000"/>
                </a:solidFill>
              </a:rPr>
              <a:t>Amateur Operator – A person granted a license for amateur service</a:t>
            </a:r>
          </a:p>
          <a:p>
            <a:pPr>
              <a:spcBef>
                <a:spcPct val="40000"/>
              </a:spcBef>
              <a:defRPr/>
            </a:pPr>
            <a:r>
              <a:rPr lang="en-US" dirty="0">
                <a:solidFill>
                  <a:srgbClr val="FF0000"/>
                </a:solidFill>
              </a:rPr>
              <a:t>Amateur Station – A station licensed for Amateur Service</a:t>
            </a:r>
          </a:p>
          <a:p>
            <a:pPr>
              <a:spcBef>
                <a:spcPct val="40000"/>
              </a:spcBef>
              <a:defRPr/>
            </a:pPr>
            <a:r>
              <a:rPr lang="en-US" dirty="0">
                <a:solidFill>
                  <a:srgbClr val="FF0000"/>
                </a:solidFill>
              </a:rPr>
              <a:t>Amateur Space Station – An amateur station over 50KM high</a:t>
            </a:r>
          </a:p>
          <a:p>
            <a:pPr>
              <a:spcBef>
                <a:spcPct val="40000"/>
              </a:spcBef>
              <a:defRPr/>
            </a:pPr>
            <a:r>
              <a:rPr lang="en-US" dirty="0">
                <a:solidFill>
                  <a:srgbClr val="FF0000"/>
                </a:solidFill>
              </a:rPr>
              <a:t>Unidentified Communications – Communications from an unidentified source</a:t>
            </a:r>
          </a:p>
          <a:p>
            <a:pPr>
              <a:spcBef>
                <a:spcPct val="40000"/>
              </a:spcBef>
              <a:defRPr/>
            </a:pPr>
            <a:r>
              <a:rPr lang="en-US" dirty="0">
                <a:solidFill>
                  <a:srgbClr val="FF0000"/>
                </a:solidFill>
              </a:rPr>
              <a:t>Interference – Unwanted signals that disrupt other communications</a:t>
            </a:r>
          </a:p>
          <a:p>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6</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055655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2209800"/>
          </a:xfrm>
        </p:spPr>
        <p:txBody>
          <a:bodyPr>
            <a:normAutofit/>
          </a:bodyPr>
          <a:lstStyle/>
          <a:p>
            <a:pPr algn="l"/>
            <a:r>
              <a:rPr lang="en-US" dirty="0"/>
              <a:t>T1B09 - Why should you not set your transmit frequency to be exactly at the edge of an amateur band or sub-band?</a:t>
            </a:r>
            <a:br>
              <a:rPr lang="en-US" dirty="0"/>
            </a:br>
            <a:endParaRPr lang="en-US" dirty="0"/>
          </a:p>
        </p:txBody>
      </p:sp>
      <p:sp>
        <p:nvSpPr>
          <p:cNvPr id="3" name="Subtitle 2"/>
          <p:cNvSpPr>
            <a:spLocks noGrp="1"/>
          </p:cNvSpPr>
          <p:nvPr>
            <p:ph type="subTitle" idx="1"/>
          </p:nvPr>
        </p:nvSpPr>
        <p:spPr>
          <a:xfrm>
            <a:off x="533400" y="2209800"/>
            <a:ext cx="8305800" cy="3429000"/>
          </a:xfrm>
        </p:spPr>
        <p:txBody>
          <a:bodyPr>
            <a:normAutofit/>
          </a:bodyPr>
          <a:lstStyle/>
          <a:p>
            <a:r>
              <a:rPr lang="en-US" sz="2800" i="1" dirty="0"/>
              <a:t>A. To allow for calibration error in the transmitter frequency display</a:t>
            </a:r>
            <a:endParaRPr lang="en-US" sz="2800" dirty="0"/>
          </a:p>
          <a:p>
            <a:r>
              <a:rPr lang="en-US" sz="2800" i="1" dirty="0"/>
              <a:t>B. So that modulation sidebands do not extend beyond the band edge</a:t>
            </a:r>
            <a:endParaRPr lang="en-US" sz="2800" dirty="0"/>
          </a:p>
          <a:p>
            <a:r>
              <a:rPr lang="en-US" sz="2800" i="1" dirty="0"/>
              <a:t>C. To allow for transmitter frequency drift</a:t>
            </a:r>
            <a:endParaRPr lang="en-US" sz="2800" dirty="0"/>
          </a:p>
          <a:p>
            <a:r>
              <a:rPr lang="en-US" sz="3200" b="1" i="1" dirty="0">
                <a:solidFill>
                  <a:srgbClr val="FFFF00"/>
                </a:solidFill>
              </a:rPr>
              <a:t>D. All of these choices are correct</a:t>
            </a:r>
            <a:endParaRPr lang="en-US" sz="3200" b="1" dirty="0">
              <a:solidFill>
                <a:srgbClr val="FFFF00"/>
              </a:solidFill>
            </a:endParaRP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60</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755442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209800"/>
          </a:xfrm>
        </p:spPr>
        <p:txBody>
          <a:bodyPr>
            <a:normAutofit/>
          </a:bodyPr>
          <a:lstStyle/>
          <a:p>
            <a:r>
              <a:rPr lang="en-US" dirty="0"/>
              <a:t>T1B10    Where may SSB phone be used in amateur bands above 50 MHz?</a:t>
            </a:r>
          </a:p>
        </p:txBody>
      </p:sp>
      <p:sp>
        <p:nvSpPr>
          <p:cNvPr id="3" name="Subtitle 2"/>
          <p:cNvSpPr>
            <a:spLocks noGrp="1"/>
          </p:cNvSpPr>
          <p:nvPr>
            <p:ph type="subTitle" idx="1"/>
          </p:nvPr>
        </p:nvSpPr>
        <p:spPr>
          <a:xfrm>
            <a:off x="685800" y="2209800"/>
            <a:ext cx="8458200" cy="2438400"/>
          </a:xfrm>
        </p:spPr>
        <p:txBody>
          <a:bodyPr>
            <a:normAutofit/>
          </a:bodyPr>
          <a:lstStyle/>
          <a:p>
            <a:r>
              <a:rPr lang="en-US" sz="2800" dirty="0"/>
              <a:t>A. Only in sub-bands allocated to General class or higher licenses </a:t>
            </a:r>
          </a:p>
          <a:p>
            <a:r>
              <a:rPr lang="en-US" sz="2800" dirty="0"/>
              <a:t>B. Only on repeaters</a:t>
            </a:r>
          </a:p>
          <a:p>
            <a:r>
              <a:rPr lang="en-US" sz="2800" dirty="0"/>
              <a:t>C. In at least some segment of all these bands</a:t>
            </a:r>
          </a:p>
          <a:p>
            <a:r>
              <a:rPr lang="en-US" sz="2800" dirty="0"/>
              <a:t>D. On any band if the power is limited to 25 watts.</a:t>
            </a:r>
          </a:p>
        </p:txBody>
      </p:sp>
      <p:sp>
        <p:nvSpPr>
          <p:cNvPr id="4" name="Slide Number Placeholder 3"/>
          <p:cNvSpPr>
            <a:spLocks noGrp="1"/>
          </p:cNvSpPr>
          <p:nvPr>
            <p:ph type="sldNum" sz="quarter" idx="12"/>
          </p:nvPr>
        </p:nvSpPr>
        <p:spPr/>
        <p:txBody>
          <a:bodyPr/>
          <a:lstStyle/>
          <a:p>
            <a:fld id="{87899DCF-37DD-484C-B32D-554AB02649E1}" type="slidenum">
              <a:rPr lang="en-US" smtClean="0"/>
              <a:pPr/>
              <a:t>61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7027865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209800"/>
          </a:xfrm>
        </p:spPr>
        <p:txBody>
          <a:bodyPr>
            <a:normAutofit/>
          </a:bodyPr>
          <a:lstStyle/>
          <a:p>
            <a:r>
              <a:rPr lang="en-US" dirty="0"/>
              <a:t>T1B10    Where may SSB phone be used in amateur bands above 50 MHz?</a:t>
            </a:r>
          </a:p>
        </p:txBody>
      </p:sp>
      <p:sp>
        <p:nvSpPr>
          <p:cNvPr id="3" name="Subtitle 2"/>
          <p:cNvSpPr>
            <a:spLocks noGrp="1"/>
          </p:cNvSpPr>
          <p:nvPr>
            <p:ph type="subTitle" idx="1"/>
          </p:nvPr>
        </p:nvSpPr>
        <p:spPr>
          <a:xfrm>
            <a:off x="685800" y="2209800"/>
            <a:ext cx="8458200" cy="2438400"/>
          </a:xfrm>
        </p:spPr>
        <p:txBody>
          <a:bodyPr>
            <a:normAutofit/>
          </a:bodyPr>
          <a:lstStyle/>
          <a:p>
            <a:r>
              <a:rPr lang="en-US" sz="2800" dirty="0"/>
              <a:t>A. Only in sub-bands allocated to General class or higher licenses </a:t>
            </a:r>
          </a:p>
          <a:p>
            <a:r>
              <a:rPr lang="en-US" sz="2800" dirty="0"/>
              <a:t>B. Only on repeaters</a:t>
            </a:r>
          </a:p>
          <a:p>
            <a:r>
              <a:rPr lang="en-US" sz="3600" b="1" dirty="0">
                <a:solidFill>
                  <a:srgbClr val="FFFF00"/>
                </a:solidFill>
              </a:rPr>
              <a:t>C. In at least some segment of all these bands</a:t>
            </a:r>
          </a:p>
          <a:p>
            <a:r>
              <a:rPr lang="en-US" sz="2800" dirty="0"/>
              <a:t>D. On any band if the power is limited to 25 watts.</a:t>
            </a:r>
          </a:p>
        </p:txBody>
      </p:sp>
      <p:sp>
        <p:nvSpPr>
          <p:cNvPr id="4" name="Slide Number Placeholder 3"/>
          <p:cNvSpPr>
            <a:spLocks noGrp="1"/>
          </p:cNvSpPr>
          <p:nvPr>
            <p:ph type="sldNum" sz="quarter" idx="12"/>
          </p:nvPr>
        </p:nvSpPr>
        <p:spPr/>
        <p:txBody>
          <a:bodyPr/>
          <a:lstStyle/>
          <a:p>
            <a:fld id="{87899DCF-37DD-484C-B32D-554AB02649E1}" type="slidenum">
              <a:rPr lang="en-US" smtClean="0"/>
              <a:pPr/>
              <a:t>62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591965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2590800"/>
          </a:xfrm>
        </p:spPr>
        <p:txBody>
          <a:bodyPr>
            <a:normAutofit/>
          </a:bodyPr>
          <a:lstStyle/>
          <a:p>
            <a:r>
              <a:rPr lang="en-US" dirty="0"/>
              <a:t>T1B11    What is the maximum peak envelope power output for Technician class operators in their HF band segments?</a:t>
            </a:r>
          </a:p>
        </p:txBody>
      </p:sp>
      <p:sp>
        <p:nvSpPr>
          <p:cNvPr id="3" name="Subtitle 2"/>
          <p:cNvSpPr>
            <a:spLocks noGrp="1"/>
          </p:cNvSpPr>
          <p:nvPr>
            <p:ph type="subTitle" idx="1"/>
          </p:nvPr>
        </p:nvSpPr>
        <p:spPr>
          <a:xfrm>
            <a:off x="838200" y="2438400"/>
            <a:ext cx="6172200" cy="2362200"/>
          </a:xfrm>
        </p:spPr>
        <p:txBody>
          <a:bodyPr>
            <a:normAutofit/>
          </a:bodyPr>
          <a:lstStyle/>
          <a:p>
            <a:r>
              <a:rPr lang="en-US" sz="2800" dirty="0"/>
              <a:t>A. 200 watts</a:t>
            </a:r>
          </a:p>
          <a:p>
            <a:r>
              <a:rPr lang="en-US" sz="2800" dirty="0"/>
              <a:t>B. 100 watts</a:t>
            </a:r>
          </a:p>
          <a:p>
            <a:r>
              <a:rPr lang="en-US" sz="2800" dirty="0"/>
              <a:t>C. 50 watts</a:t>
            </a:r>
          </a:p>
          <a:p>
            <a:r>
              <a:rPr lang="en-US" sz="2800" dirty="0"/>
              <a:t>D. 10 watts</a:t>
            </a:r>
          </a:p>
        </p:txBody>
      </p:sp>
      <p:sp>
        <p:nvSpPr>
          <p:cNvPr id="4" name="Slide Number Placeholder 3"/>
          <p:cNvSpPr>
            <a:spLocks noGrp="1"/>
          </p:cNvSpPr>
          <p:nvPr>
            <p:ph type="sldNum" sz="quarter" idx="12"/>
          </p:nvPr>
        </p:nvSpPr>
        <p:spPr/>
        <p:txBody>
          <a:bodyPr/>
          <a:lstStyle/>
          <a:p>
            <a:fld id="{87899DCF-37DD-484C-B32D-554AB02649E1}" type="slidenum">
              <a:rPr lang="en-US" smtClean="0"/>
              <a:pPr/>
              <a:t>63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6770549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2590800"/>
          </a:xfrm>
        </p:spPr>
        <p:txBody>
          <a:bodyPr>
            <a:normAutofit/>
          </a:bodyPr>
          <a:lstStyle/>
          <a:p>
            <a:r>
              <a:rPr lang="en-US" dirty="0"/>
              <a:t>T1B11    What is the maximum peak envelope power output for Technician class operators in their HF band segments?</a:t>
            </a:r>
          </a:p>
        </p:txBody>
      </p:sp>
      <p:sp>
        <p:nvSpPr>
          <p:cNvPr id="3" name="Subtitle 2"/>
          <p:cNvSpPr>
            <a:spLocks noGrp="1"/>
          </p:cNvSpPr>
          <p:nvPr>
            <p:ph type="subTitle" idx="1"/>
          </p:nvPr>
        </p:nvSpPr>
        <p:spPr>
          <a:xfrm>
            <a:off x="838200" y="2438400"/>
            <a:ext cx="6172200" cy="2362200"/>
          </a:xfrm>
        </p:spPr>
        <p:txBody>
          <a:bodyPr>
            <a:normAutofit/>
          </a:bodyPr>
          <a:lstStyle/>
          <a:p>
            <a:r>
              <a:rPr lang="en-US" sz="3200" b="1" dirty="0">
                <a:solidFill>
                  <a:srgbClr val="FFFF00"/>
                </a:solidFill>
              </a:rPr>
              <a:t>A. 200 watts</a:t>
            </a:r>
          </a:p>
          <a:p>
            <a:r>
              <a:rPr lang="en-US" sz="2800" dirty="0"/>
              <a:t>B. 100 watts</a:t>
            </a:r>
          </a:p>
          <a:p>
            <a:r>
              <a:rPr lang="en-US" sz="2800" dirty="0"/>
              <a:t>C. 50 watts</a:t>
            </a:r>
          </a:p>
          <a:p>
            <a:r>
              <a:rPr lang="en-US" sz="2800" dirty="0"/>
              <a:t>D. 10 watts</a:t>
            </a:r>
          </a:p>
        </p:txBody>
      </p:sp>
      <p:sp>
        <p:nvSpPr>
          <p:cNvPr id="4" name="Slide Number Placeholder 3"/>
          <p:cNvSpPr>
            <a:spLocks noGrp="1"/>
          </p:cNvSpPr>
          <p:nvPr>
            <p:ph type="sldNum" sz="quarter" idx="12"/>
          </p:nvPr>
        </p:nvSpPr>
        <p:spPr/>
        <p:txBody>
          <a:bodyPr/>
          <a:lstStyle/>
          <a:p>
            <a:fld id="{87899DCF-37DD-484C-B32D-554AB02649E1}" type="slidenum">
              <a:rPr lang="en-US" smtClean="0"/>
              <a:pPr/>
              <a:t>64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6529345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2209800"/>
          </a:xfrm>
        </p:spPr>
        <p:txBody>
          <a:bodyPr>
            <a:normAutofit/>
          </a:bodyPr>
          <a:lstStyle/>
          <a:p>
            <a:r>
              <a:rPr lang="en-US" dirty="0"/>
              <a:t>T1B12    Except for some specific restrictions, what is the maximum peak envelope power output for Technician class operators using frequencies above 30 MHz?</a:t>
            </a:r>
          </a:p>
        </p:txBody>
      </p:sp>
      <p:sp>
        <p:nvSpPr>
          <p:cNvPr id="3" name="Subtitle 2"/>
          <p:cNvSpPr>
            <a:spLocks noGrp="1"/>
          </p:cNvSpPr>
          <p:nvPr>
            <p:ph type="subTitle" idx="1"/>
          </p:nvPr>
        </p:nvSpPr>
        <p:spPr>
          <a:xfrm>
            <a:off x="1066800" y="2667000"/>
            <a:ext cx="8229600" cy="4114800"/>
          </a:xfrm>
        </p:spPr>
        <p:txBody>
          <a:bodyPr>
            <a:normAutofit/>
          </a:bodyPr>
          <a:lstStyle/>
          <a:p>
            <a:r>
              <a:rPr lang="en-US" sz="2800" dirty="0"/>
              <a:t>A. 50 watts</a:t>
            </a:r>
          </a:p>
          <a:p>
            <a:r>
              <a:rPr lang="en-US" sz="2800" dirty="0"/>
              <a:t>B. 100 watts</a:t>
            </a:r>
          </a:p>
          <a:p>
            <a:r>
              <a:rPr lang="en-US" sz="2800" dirty="0"/>
              <a:t>C. 500 watts</a:t>
            </a:r>
          </a:p>
          <a:p>
            <a:r>
              <a:rPr lang="en-US" sz="2800" dirty="0"/>
              <a:t>D. 1500 watts</a:t>
            </a:r>
          </a:p>
        </p:txBody>
      </p:sp>
      <p:sp>
        <p:nvSpPr>
          <p:cNvPr id="4" name="Slide Number Placeholder 3"/>
          <p:cNvSpPr>
            <a:spLocks noGrp="1"/>
          </p:cNvSpPr>
          <p:nvPr>
            <p:ph type="sldNum" sz="quarter" idx="12"/>
          </p:nvPr>
        </p:nvSpPr>
        <p:spPr/>
        <p:txBody>
          <a:bodyPr/>
          <a:lstStyle/>
          <a:p>
            <a:fld id="{87899DCF-37DD-484C-B32D-554AB02649E1}" type="slidenum">
              <a:rPr lang="en-US" smtClean="0"/>
              <a:pPr/>
              <a:t>65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534914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2209800"/>
          </a:xfrm>
        </p:spPr>
        <p:txBody>
          <a:bodyPr>
            <a:normAutofit/>
          </a:bodyPr>
          <a:lstStyle/>
          <a:p>
            <a:r>
              <a:rPr lang="en-US" dirty="0"/>
              <a:t>T1B12    Except for some specific restrictions, what is the maximum peak envelope power output for Technician class operators using frequencies above 30 MHz?</a:t>
            </a:r>
          </a:p>
        </p:txBody>
      </p:sp>
      <p:sp>
        <p:nvSpPr>
          <p:cNvPr id="3" name="Subtitle 2"/>
          <p:cNvSpPr>
            <a:spLocks noGrp="1"/>
          </p:cNvSpPr>
          <p:nvPr>
            <p:ph type="subTitle" idx="1"/>
          </p:nvPr>
        </p:nvSpPr>
        <p:spPr>
          <a:xfrm>
            <a:off x="1066800" y="2667000"/>
            <a:ext cx="8229600" cy="4114800"/>
          </a:xfrm>
        </p:spPr>
        <p:txBody>
          <a:bodyPr>
            <a:normAutofit/>
          </a:bodyPr>
          <a:lstStyle/>
          <a:p>
            <a:r>
              <a:rPr lang="en-US" sz="2800" dirty="0"/>
              <a:t>A. 50 watts</a:t>
            </a:r>
          </a:p>
          <a:p>
            <a:r>
              <a:rPr lang="en-US" sz="2800" dirty="0"/>
              <a:t>B. 100 watts</a:t>
            </a:r>
          </a:p>
          <a:p>
            <a:r>
              <a:rPr lang="en-US" sz="2800" dirty="0"/>
              <a:t>C. 500 watts</a:t>
            </a:r>
          </a:p>
          <a:p>
            <a:r>
              <a:rPr lang="en-US" sz="3200" b="1" dirty="0">
                <a:solidFill>
                  <a:srgbClr val="FFFF00"/>
                </a:solidFill>
              </a:rPr>
              <a:t>D. 1500 watts</a:t>
            </a:r>
          </a:p>
        </p:txBody>
      </p:sp>
      <p:sp>
        <p:nvSpPr>
          <p:cNvPr id="4" name="Slide Number Placeholder 3"/>
          <p:cNvSpPr>
            <a:spLocks noGrp="1"/>
          </p:cNvSpPr>
          <p:nvPr>
            <p:ph type="sldNum" sz="quarter" idx="12"/>
          </p:nvPr>
        </p:nvSpPr>
        <p:spPr/>
        <p:txBody>
          <a:bodyPr/>
          <a:lstStyle/>
          <a:p>
            <a:fld id="{87899DCF-37DD-484C-B32D-554AB02649E1}" type="slidenum">
              <a:rPr lang="en-US" smtClean="0"/>
              <a:pPr/>
              <a:t>66</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90805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D81B-D052-4F46-9839-E1005C9D6F96}"/>
              </a:ext>
            </a:extLst>
          </p:cNvPr>
          <p:cNvSpPr>
            <a:spLocks noGrp="1"/>
          </p:cNvSpPr>
          <p:nvPr>
            <p:ph type="title"/>
          </p:nvPr>
        </p:nvSpPr>
        <p:spPr>
          <a:xfrm>
            <a:off x="457200" y="762000"/>
            <a:ext cx="8229600" cy="1143000"/>
          </a:xfrm>
        </p:spPr>
        <p:txBody>
          <a:bodyPr>
            <a:noAutofit/>
          </a:bodyPr>
          <a:lstStyle/>
          <a:p>
            <a:r>
              <a:rPr lang="en-US" sz="5400" b="1" dirty="0">
                <a:solidFill>
                  <a:srgbClr val="010101"/>
                </a:solidFill>
                <a:latin typeface="&amp;quot"/>
              </a:rPr>
              <a:t>Section T1C </a:t>
            </a:r>
            <a:br>
              <a:rPr lang="en-US" sz="5400" b="1" dirty="0">
                <a:solidFill>
                  <a:srgbClr val="010101"/>
                </a:solidFill>
                <a:latin typeface="&amp;quot"/>
              </a:rPr>
            </a:br>
            <a:endParaRPr lang="en-US" sz="5400" dirty="0"/>
          </a:p>
        </p:txBody>
      </p:sp>
      <p:sp>
        <p:nvSpPr>
          <p:cNvPr id="5" name="Footer Placeholder 4">
            <a:extLst>
              <a:ext uri="{FF2B5EF4-FFF2-40B4-BE49-F238E27FC236}">
                <a16:creationId xmlns:a16="http://schemas.microsoft.com/office/drawing/2014/main" id="{6C3D7355-F089-491D-8ADA-8E2E4AABD16F}"/>
              </a:ext>
            </a:extLst>
          </p:cNvPr>
          <p:cNvSpPr>
            <a:spLocks noGrp="1"/>
          </p:cNvSpPr>
          <p:nvPr>
            <p:ph type="ftr" sz="quarter" idx="11"/>
          </p:nvPr>
        </p:nvSpPr>
        <p:spPr/>
        <p:txBody>
          <a:bodyPr/>
          <a:lstStyle/>
          <a:p>
            <a:r>
              <a:rPr lang="en-US" sz="3600"/>
              <a:t>COMMISSION Rules 2022</a:t>
            </a:r>
          </a:p>
        </p:txBody>
      </p:sp>
      <p:sp>
        <p:nvSpPr>
          <p:cNvPr id="6" name="Slide Number Placeholder 5">
            <a:extLst>
              <a:ext uri="{FF2B5EF4-FFF2-40B4-BE49-F238E27FC236}">
                <a16:creationId xmlns:a16="http://schemas.microsoft.com/office/drawing/2014/main" id="{53448F51-C4E4-4AF8-8B49-3D85E6DC4F7D}"/>
              </a:ext>
            </a:extLst>
          </p:cNvPr>
          <p:cNvSpPr>
            <a:spLocks noGrp="1"/>
          </p:cNvSpPr>
          <p:nvPr>
            <p:ph type="sldNum" sz="quarter" idx="12"/>
          </p:nvPr>
        </p:nvSpPr>
        <p:spPr/>
        <p:txBody>
          <a:bodyPr/>
          <a:lstStyle/>
          <a:p>
            <a:fld id="{87899DCF-37DD-484C-B32D-554AB02649E1}" type="slidenum">
              <a:rPr lang="en-US" sz="3600" smtClean="0"/>
              <a:t>67</a:t>
            </a:fld>
            <a:endParaRPr lang="en-US" sz="3600"/>
          </a:p>
        </p:txBody>
      </p:sp>
      <p:sp>
        <p:nvSpPr>
          <p:cNvPr id="7" name="Rectangle 6">
            <a:extLst>
              <a:ext uri="{FF2B5EF4-FFF2-40B4-BE49-F238E27FC236}">
                <a16:creationId xmlns:a16="http://schemas.microsoft.com/office/drawing/2014/main" id="{8C8E64F1-FADC-4656-BDA1-2998E7E4F78B}"/>
              </a:ext>
            </a:extLst>
          </p:cNvPr>
          <p:cNvSpPr/>
          <p:nvPr/>
        </p:nvSpPr>
        <p:spPr>
          <a:xfrm>
            <a:off x="800100" y="1752600"/>
            <a:ext cx="7543800" cy="3046988"/>
          </a:xfrm>
          <a:prstGeom prst="rect">
            <a:avLst/>
          </a:prstGeom>
        </p:spPr>
        <p:txBody>
          <a:bodyPr wrap="square">
            <a:spAutoFit/>
          </a:bodyPr>
          <a:lstStyle/>
          <a:p>
            <a:pPr marL="0" marR="0">
              <a:spcBef>
                <a:spcPts val="0"/>
              </a:spcBef>
              <a:spcAft>
                <a:spcPts val="0"/>
              </a:spcAft>
            </a:pP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Licensing: classes, sequential and vanity call sign systems, places where the Amateur Radio Service is regulated by the FCC, name and address on FCC license database, term, renewal, grace period, maintaining mailing address; International communications </a:t>
            </a:r>
          </a:p>
        </p:txBody>
      </p:sp>
    </p:spTree>
    <p:extLst>
      <p:ext uri="{BB962C8B-B14F-4D97-AF65-F5344CB8AC3E}">
        <p14:creationId xmlns:p14="http://schemas.microsoft.com/office/powerpoint/2010/main" val="17701781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solidFill>
                  <a:schemeClr val="bg1"/>
                </a:solidFill>
                <a:latin typeface="Cooper Black" panose="0208090404030B020404" pitchFamily="18" charset="0"/>
              </a:rPr>
              <a:t>ITU Regions</a:t>
            </a:r>
          </a:p>
        </p:txBody>
      </p:sp>
      <p:sp>
        <p:nvSpPr>
          <p:cNvPr id="5" name="Footer Placeholder 4"/>
          <p:cNvSpPr>
            <a:spLocks noGrp="1"/>
          </p:cNvSpPr>
          <p:nvPr>
            <p:ph type="ftr" sz="quarter" idx="11"/>
          </p:nvPr>
        </p:nvSpPr>
        <p:spPr/>
        <p:txBody>
          <a:bodyPr/>
          <a:lstStyle/>
          <a:p>
            <a:r>
              <a:rPr lang="en-US"/>
              <a:t>COMMISSION Rules 2022</a:t>
            </a:r>
          </a:p>
        </p:txBody>
      </p:sp>
      <p:sp>
        <p:nvSpPr>
          <p:cNvPr id="6" name="Slide Number Placeholder 5"/>
          <p:cNvSpPr>
            <a:spLocks noGrp="1"/>
          </p:cNvSpPr>
          <p:nvPr>
            <p:ph type="sldNum" sz="quarter" idx="12"/>
          </p:nvPr>
        </p:nvSpPr>
        <p:spPr/>
        <p:txBody>
          <a:bodyPr/>
          <a:lstStyle/>
          <a:p>
            <a:fld id="{87899DCF-37DD-484C-B32D-554AB02649E1}" type="slidenum">
              <a:rPr lang="en-US" smtClean="0"/>
              <a:t>68</a:t>
            </a:fld>
            <a:endParaRPr lang="en-US"/>
          </a:p>
        </p:txBody>
      </p:sp>
      <p:pic>
        <p:nvPicPr>
          <p:cNvPr id="7" name="Picture 3" descr="ITU_R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90600" y="1631862"/>
            <a:ext cx="7315200" cy="423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8669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67500" y="6356350"/>
            <a:ext cx="2133600" cy="365125"/>
          </a:xfrm>
        </p:spPr>
        <p:txBody>
          <a:bodyPr/>
          <a:lstStyle/>
          <a:p>
            <a:fld id="{87899DCF-37DD-484C-B32D-554AB02649E1}" type="slidenum">
              <a:rPr lang="en-US" smtClean="0"/>
              <a:pPr/>
              <a:t>69</a:t>
            </a:fld>
            <a:endParaRPr lang="en-US" dirty="0"/>
          </a:p>
        </p:txBody>
      </p:sp>
      <p:sp>
        <p:nvSpPr>
          <p:cNvPr id="5" name="Footer Placeholder 4"/>
          <p:cNvSpPr>
            <a:spLocks noGrp="1"/>
          </p:cNvSpPr>
          <p:nvPr>
            <p:ph type="ftr" sz="quarter" idx="13"/>
          </p:nvPr>
        </p:nvSpPr>
        <p:spPr>
          <a:xfrm>
            <a:off x="3238500" y="6356350"/>
            <a:ext cx="2895600" cy="365125"/>
          </a:xfrm>
        </p:spPr>
        <p:txBody>
          <a:bodyPr/>
          <a:lstStyle/>
          <a:p>
            <a:r>
              <a:rPr lang="en-US"/>
              <a:t>COMMISSION Rules 2022</a:t>
            </a:r>
            <a:endParaRPr lang="en-US" dirty="0"/>
          </a:p>
        </p:txBody>
      </p:sp>
      <p:sp>
        <p:nvSpPr>
          <p:cNvPr id="6" name="Rectangle 5"/>
          <p:cNvSpPr/>
          <p:nvPr/>
        </p:nvSpPr>
        <p:spPr>
          <a:xfrm>
            <a:off x="1981200" y="457200"/>
            <a:ext cx="4953000" cy="707886"/>
          </a:xfrm>
          <a:prstGeom prst="rect">
            <a:avLst/>
          </a:prstGeom>
        </p:spPr>
        <p:txBody>
          <a:bodyPr wrap="square">
            <a:spAutoFit/>
          </a:bodyPr>
          <a:lstStyle/>
          <a:p>
            <a:pPr algn="ctr"/>
            <a:r>
              <a:rPr lang="en-US" sz="4000" dirty="0" err="1">
                <a:solidFill>
                  <a:schemeClr val="bg1"/>
                </a:solidFill>
                <a:latin typeface="Impact" panose="020B0806030902050204" pitchFamily="34" charset="0"/>
              </a:rPr>
              <a:t>Callsign</a:t>
            </a:r>
            <a:r>
              <a:rPr lang="en-US" sz="4000" dirty="0">
                <a:solidFill>
                  <a:schemeClr val="bg1"/>
                </a:solidFill>
                <a:latin typeface="Impact" panose="020B0806030902050204" pitchFamily="34" charset="0"/>
              </a:rPr>
              <a:t> Groups</a:t>
            </a:r>
          </a:p>
        </p:txBody>
      </p:sp>
      <p:sp>
        <p:nvSpPr>
          <p:cNvPr id="7" name="Rectangle 6"/>
          <p:cNvSpPr/>
          <p:nvPr/>
        </p:nvSpPr>
        <p:spPr>
          <a:xfrm>
            <a:off x="800100" y="1295400"/>
            <a:ext cx="7772400" cy="1323439"/>
          </a:xfrm>
          <a:prstGeom prst="rect">
            <a:avLst/>
          </a:prstGeom>
        </p:spPr>
        <p:txBody>
          <a:bodyPr wrap="square">
            <a:spAutoFit/>
          </a:bodyPr>
          <a:lstStyle/>
          <a:p>
            <a:pPr algn="ctr">
              <a:spcBef>
                <a:spcPct val="50000"/>
              </a:spcBef>
            </a:pPr>
            <a:r>
              <a:rPr lang="en-US" altLang="en-US" sz="3200" dirty="0">
                <a:solidFill>
                  <a:schemeClr val="bg1"/>
                </a:solidFill>
                <a:latin typeface="Impact" panose="020B0806030902050204" pitchFamily="34" charset="0"/>
              </a:rPr>
              <a:t>All valid US Callsigns start with </a:t>
            </a:r>
          </a:p>
          <a:p>
            <a:pPr algn="ctr">
              <a:spcBef>
                <a:spcPct val="50000"/>
              </a:spcBef>
            </a:pPr>
            <a:r>
              <a:rPr lang="en-US" altLang="en-US" sz="3200" dirty="0">
                <a:solidFill>
                  <a:schemeClr val="bg1"/>
                </a:solidFill>
                <a:latin typeface="Impact" panose="020B0806030902050204" pitchFamily="34" charset="0"/>
              </a:rPr>
              <a:t>A, K, N or W and contain a digit 0-9</a:t>
            </a:r>
          </a:p>
        </p:txBody>
      </p:sp>
      <p:graphicFrame>
        <p:nvGraphicFramePr>
          <p:cNvPr id="9" name="Group 3"/>
          <p:cNvGraphicFramePr>
            <a:graphicFrameLocks/>
          </p:cNvGraphicFramePr>
          <p:nvPr>
            <p:extLst>
              <p:ext uri="{D42A27DB-BD31-4B8C-83A1-F6EECF244321}">
                <p14:modId xmlns:p14="http://schemas.microsoft.com/office/powerpoint/2010/main" val="4010784364"/>
              </p:ext>
            </p:extLst>
          </p:nvPr>
        </p:nvGraphicFramePr>
        <p:xfrm>
          <a:off x="792163" y="2957512"/>
          <a:ext cx="7694612" cy="3443288"/>
        </p:xfrm>
        <a:graphic>
          <a:graphicData uri="http://schemas.openxmlformats.org/drawingml/2006/table">
            <a:tbl>
              <a:tblPr/>
              <a:tblGrid>
                <a:gridCol w="3848100">
                  <a:extLst>
                    <a:ext uri="{9D8B030D-6E8A-4147-A177-3AD203B41FA5}">
                      <a16:colId xmlns:a16="http://schemas.microsoft.com/office/drawing/2014/main" val="20000"/>
                    </a:ext>
                  </a:extLst>
                </a:gridCol>
                <a:gridCol w="3846512">
                  <a:extLst>
                    <a:ext uri="{9D8B030D-6E8A-4147-A177-3AD203B41FA5}">
                      <a16:colId xmlns:a16="http://schemas.microsoft.com/office/drawing/2014/main" val="20001"/>
                    </a:ext>
                  </a:extLst>
                </a:gridCol>
              </a:tblGrid>
              <a:tr h="860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a:ln>
                            <a:noFill/>
                          </a:ln>
                          <a:solidFill>
                            <a:srgbClr val="FFFF00"/>
                          </a:solidFill>
                          <a:effectLst>
                            <a:outerShdw blurRad="38100" dist="38100" dir="2700000" algn="tl">
                              <a:srgbClr val="000000"/>
                            </a:outerShdw>
                          </a:effectLst>
                          <a:latin typeface="Tahoma" pitchFamily="34" charset="0"/>
                        </a:rPr>
                        <a:t>Group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ahoma" pitchFamily="34" charset="0"/>
                        </a:rPr>
                        <a:t>1x2, 2x1</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ahoma" pitchFamily="34" charset="0"/>
                        </a:rPr>
                        <a:t>W1AW, KU7M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2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ahoma" pitchFamily="34" charset="0"/>
                        </a:rPr>
                        <a:t>Group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ahoma" pitchFamily="34" charset="0"/>
                        </a:rPr>
                        <a:t>2x2</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ahoma" pitchFamily="34" charset="0"/>
                        </a:rPr>
                        <a:t>KK7LK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0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ahoma" pitchFamily="34" charset="0"/>
                        </a:rPr>
                        <a:t>Group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ahoma" pitchFamily="34" charset="0"/>
                        </a:rPr>
                        <a:t>1x3</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ahoma" pitchFamily="34" charset="0"/>
                        </a:rPr>
                        <a:t>N7WSU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0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ahoma" pitchFamily="34" charset="0"/>
                        </a:rPr>
                        <a:t>Group 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a:ln>
                            <a:noFill/>
                          </a:ln>
                          <a:solidFill>
                            <a:srgbClr val="FFFF00"/>
                          </a:solidFill>
                          <a:effectLst>
                            <a:outerShdw blurRad="38100" dist="38100" dir="2700000" algn="tl">
                              <a:srgbClr val="000000"/>
                            </a:outerShdw>
                          </a:effectLst>
                          <a:latin typeface="Tahoma" pitchFamily="34" charset="0"/>
                        </a:rPr>
                        <a:t>2x3</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a:ln>
                            <a:noFill/>
                          </a:ln>
                          <a:solidFill>
                            <a:srgbClr val="FFFF00"/>
                          </a:solidFill>
                          <a:effectLst>
                            <a:outerShdw blurRad="38100" dist="38100" dir="2700000" algn="tl">
                              <a:srgbClr val="000000"/>
                            </a:outerShdw>
                          </a:effectLst>
                          <a:latin typeface="Tahoma" pitchFamily="34" charset="0"/>
                        </a:rPr>
                        <a:t>KB7PJM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104841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Five Fundamental Purposes of Ham Radio</a:t>
            </a:r>
          </a:p>
        </p:txBody>
      </p:sp>
      <p:sp>
        <p:nvSpPr>
          <p:cNvPr id="3" name="Subtitle 2"/>
          <p:cNvSpPr>
            <a:spLocks noGrp="1"/>
          </p:cNvSpPr>
          <p:nvPr>
            <p:ph type="subTitle" idx="1"/>
          </p:nvPr>
        </p:nvSpPr>
        <p:spPr>
          <a:xfrm>
            <a:off x="-457200" y="1295400"/>
            <a:ext cx="9220200" cy="5334000"/>
          </a:xfrm>
        </p:spPr>
        <p:txBody>
          <a:bodyPr>
            <a:normAutofit fontScale="92500" lnSpcReduction="20000"/>
          </a:bodyPr>
          <a:lstStyle/>
          <a:p>
            <a:pPr marL="1025525" lvl="1" algn="l">
              <a:tabLst>
                <a:tab pos="457200" algn="l"/>
              </a:tabLst>
              <a:defRPr/>
            </a:pPr>
            <a:r>
              <a:rPr lang="en-US" sz="2200" b="1" dirty="0">
                <a:solidFill>
                  <a:srgbClr val="FF0000"/>
                </a:solidFill>
              </a:rPr>
              <a:t>1. </a:t>
            </a:r>
            <a:r>
              <a:rPr lang="en-US" sz="2200" dirty="0">
                <a:solidFill>
                  <a:srgbClr val="FF0000"/>
                </a:solidFill>
              </a:rPr>
              <a:t>Recognition and enhancement of the value of the amateur service to the public as a voluntary noncommercial communication service, particularly with respect to providing emergency communications.</a:t>
            </a:r>
          </a:p>
          <a:p>
            <a:pPr marL="1025525" lvl="1" algn="l">
              <a:tabLst>
                <a:tab pos="457200" algn="l"/>
              </a:tabLst>
              <a:defRPr/>
            </a:pPr>
            <a:endParaRPr lang="en-US" sz="2200" b="1" dirty="0">
              <a:solidFill>
                <a:srgbClr val="FF0000"/>
              </a:solidFill>
            </a:endParaRPr>
          </a:p>
          <a:p>
            <a:pPr marL="1025525" lvl="1" algn="l">
              <a:tabLst>
                <a:tab pos="457200" algn="l"/>
              </a:tabLst>
              <a:defRPr/>
            </a:pPr>
            <a:r>
              <a:rPr lang="en-US" sz="2200" b="1" dirty="0">
                <a:solidFill>
                  <a:srgbClr val="FF0000"/>
                </a:solidFill>
              </a:rPr>
              <a:t>2. </a:t>
            </a:r>
            <a:r>
              <a:rPr lang="en-US" sz="2200" dirty="0">
                <a:solidFill>
                  <a:srgbClr val="FF0000"/>
                </a:solidFill>
              </a:rPr>
              <a:t>Continuation and extension of the amateur’s proven ability to contribute to the advancement of the radio art.</a:t>
            </a:r>
          </a:p>
          <a:p>
            <a:pPr marL="1025525" lvl="1" algn="l">
              <a:tabLst>
                <a:tab pos="457200" algn="l"/>
              </a:tabLst>
              <a:defRPr/>
            </a:pPr>
            <a:endParaRPr lang="en-US" sz="2200" b="1" dirty="0">
              <a:solidFill>
                <a:srgbClr val="FF0000"/>
              </a:solidFill>
            </a:endParaRPr>
          </a:p>
          <a:p>
            <a:pPr marL="1025525" lvl="1" algn="l">
              <a:tabLst>
                <a:tab pos="457200" algn="l"/>
              </a:tabLst>
              <a:defRPr/>
            </a:pPr>
            <a:r>
              <a:rPr lang="en-US" sz="2200" b="1" dirty="0">
                <a:solidFill>
                  <a:srgbClr val="FF0000"/>
                </a:solidFill>
              </a:rPr>
              <a:t>3. </a:t>
            </a:r>
            <a:r>
              <a:rPr lang="en-US" sz="2200" dirty="0">
                <a:solidFill>
                  <a:srgbClr val="FF0000"/>
                </a:solidFill>
              </a:rPr>
              <a:t>Encouragement and improvement of the amateur service through rules which provide for advancing skills in both the communications and technical phases of the art.</a:t>
            </a:r>
          </a:p>
          <a:p>
            <a:pPr marL="1025525" lvl="1" algn="l">
              <a:tabLst>
                <a:tab pos="457200" algn="l"/>
              </a:tabLst>
              <a:defRPr/>
            </a:pPr>
            <a:endParaRPr lang="en-US" sz="2200" b="1" dirty="0">
              <a:solidFill>
                <a:srgbClr val="FF0000"/>
              </a:solidFill>
            </a:endParaRPr>
          </a:p>
          <a:p>
            <a:pPr marL="1025525" lvl="1" algn="l">
              <a:tabLst>
                <a:tab pos="457200" algn="l"/>
              </a:tabLst>
              <a:defRPr/>
            </a:pPr>
            <a:r>
              <a:rPr lang="en-US" sz="2200" b="1" dirty="0">
                <a:solidFill>
                  <a:srgbClr val="FF0000"/>
                </a:solidFill>
              </a:rPr>
              <a:t>4. </a:t>
            </a:r>
            <a:r>
              <a:rPr lang="en-US" sz="2200" dirty="0">
                <a:solidFill>
                  <a:srgbClr val="FF0000"/>
                </a:solidFill>
              </a:rPr>
              <a:t>Expansion of the existing reservoir within the amateur radio service of trained operators, technicians, and electronics experts.</a:t>
            </a:r>
          </a:p>
          <a:p>
            <a:pPr marL="1025525" lvl="1" algn="l">
              <a:tabLst>
                <a:tab pos="457200" algn="l"/>
              </a:tabLst>
              <a:defRPr/>
            </a:pPr>
            <a:endParaRPr lang="en-US" sz="2200" b="1" dirty="0">
              <a:solidFill>
                <a:srgbClr val="FF0000"/>
              </a:solidFill>
            </a:endParaRPr>
          </a:p>
          <a:p>
            <a:pPr marL="1025525" lvl="1" algn="l">
              <a:tabLst>
                <a:tab pos="457200" algn="l"/>
              </a:tabLst>
              <a:defRPr/>
            </a:pPr>
            <a:r>
              <a:rPr lang="en-US" sz="2200" b="1" dirty="0">
                <a:solidFill>
                  <a:srgbClr val="FF0000"/>
                </a:solidFill>
              </a:rPr>
              <a:t>5. </a:t>
            </a:r>
            <a:r>
              <a:rPr lang="en-US" sz="2200" dirty="0">
                <a:solidFill>
                  <a:srgbClr val="FF0000"/>
                </a:solidFill>
              </a:rPr>
              <a:t>Continuation and extension of the amateur’s unique ability to enhance international goodwill.</a:t>
            </a:r>
          </a:p>
          <a:p>
            <a:pPr algn="l"/>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7</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2343563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838200"/>
          </a:xfrm>
        </p:spPr>
        <p:txBody>
          <a:bodyPr>
            <a:normAutofit/>
          </a:bodyPr>
          <a:lstStyle/>
          <a:p>
            <a:r>
              <a:rPr lang="en-US" sz="3600" dirty="0"/>
              <a:t>US Call Districts</a:t>
            </a:r>
          </a:p>
        </p:txBody>
      </p:sp>
      <p:sp>
        <p:nvSpPr>
          <p:cNvPr id="4" name="Slide Number Placeholder 3"/>
          <p:cNvSpPr>
            <a:spLocks noGrp="1"/>
          </p:cNvSpPr>
          <p:nvPr>
            <p:ph type="sldNum" sz="quarter" idx="12"/>
          </p:nvPr>
        </p:nvSpPr>
        <p:spPr/>
        <p:txBody>
          <a:bodyPr/>
          <a:lstStyle/>
          <a:p>
            <a:fld id="{87899DCF-37DD-484C-B32D-554AB02649E1}" type="slidenum">
              <a:rPr lang="en-US" smtClean="0"/>
              <a:pPr/>
              <a:t>70</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0"/>
            <a:ext cx="8341610" cy="5105400"/>
          </a:xfrm>
          <a:prstGeom prst="rect">
            <a:avLst/>
          </a:prstGeom>
        </p:spPr>
      </p:pic>
      <p:sp>
        <p:nvSpPr>
          <p:cNvPr id="8" name="TextBox 7"/>
          <p:cNvSpPr txBox="1"/>
          <p:nvPr/>
        </p:nvSpPr>
        <p:spPr>
          <a:xfrm>
            <a:off x="7162800" y="5486400"/>
            <a:ext cx="1483610" cy="369332"/>
          </a:xfrm>
          <a:prstGeom prst="rect">
            <a:avLst/>
          </a:prstGeom>
          <a:solidFill>
            <a:schemeClr val="tx1"/>
          </a:solidFill>
        </p:spPr>
        <p:txBody>
          <a:bodyPr wrap="square" rtlCol="0">
            <a:spAutoFit/>
          </a:bodyPr>
          <a:lstStyle/>
          <a:p>
            <a:r>
              <a:rPr lang="en-US" dirty="0"/>
              <a:t> </a:t>
            </a:r>
          </a:p>
        </p:txBody>
      </p:sp>
    </p:spTree>
    <p:extLst>
      <p:ext uri="{BB962C8B-B14F-4D97-AF65-F5344CB8AC3E}">
        <p14:creationId xmlns:p14="http://schemas.microsoft.com/office/powerpoint/2010/main" val="10013720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838200"/>
          </a:xfrm>
        </p:spPr>
        <p:txBody>
          <a:bodyPr>
            <a:normAutofit/>
          </a:bodyPr>
          <a:lstStyle/>
          <a:p>
            <a:r>
              <a:rPr lang="en-US" sz="3600" dirty="0"/>
              <a:t>Other Call Sign Categories</a:t>
            </a:r>
          </a:p>
        </p:txBody>
      </p:sp>
      <p:sp>
        <p:nvSpPr>
          <p:cNvPr id="3" name="Subtitle 2"/>
          <p:cNvSpPr>
            <a:spLocks noGrp="1"/>
          </p:cNvSpPr>
          <p:nvPr>
            <p:ph type="subTitle" idx="1"/>
          </p:nvPr>
        </p:nvSpPr>
        <p:spPr>
          <a:xfrm>
            <a:off x="838200" y="1143000"/>
            <a:ext cx="7391400" cy="4648200"/>
          </a:xfrm>
        </p:spPr>
        <p:txBody>
          <a:bodyPr>
            <a:normAutofit fontScale="92500" lnSpcReduction="20000"/>
          </a:bodyPr>
          <a:lstStyle/>
          <a:p>
            <a:pPr algn="ctr">
              <a:defRPr/>
            </a:pPr>
            <a:r>
              <a:rPr lang="en-US" sz="3000" dirty="0"/>
              <a:t>Vanity Call Sign</a:t>
            </a:r>
          </a:p>
          <a:p>
            <a:pPr lvl="1">
              <a:defRPr/>
            </a:pPr>
            <a:r>
              <a:rPr lang="en-US" sz="2600" dirty="0"/>
              <a:t>Custom call sign chosen by you</a:t>
            </a:r>
          </a:p>
          <a:p>
            <a:pPr lvl="1">
              <a:defRPr/>
            </a:pPr>
            <a:r>
              <a:rPr lang="en-US" sz="2600" dirty="0"/>
              <a:t>Can be any valid </a:t>
            </a:r>
            <a:r>
              <a:rPr lang="en-US" sz="2600" dirty="0" err="1"/>
              <a:t>callsign</a:t>
            </a:r>
            <a:r>
              <a:rPr lang="en-US" sz="2600" dirty="0"/>
              <a:t> available to your license class</a:t>
            </a:r>
          </a:p>
          <a:p>
            <a:pPr algn="ctr">
              <a:defRPr/>
            </a:pPr>
            <a:r>
              <a:rPr lang="en-US" sz="3000" dirty="0"/>
              <a:t>Club Call Sign</a:t>
            </a:r>
          </a:p>
          <a:p>
            <a:pPr lvl="1">
              <a:defRPr/>
            </a:pPr>
            <a:r>
              <a:rPr lang="en-US" sz="2600" dirty="0"/>
              <a:t>Call sign for your club</a:t>
            </a:r>
          </a:p>
          <a:p>
            <a:pPr lvl="1">
              <a:defRPr/>
            </a:pPr>
            <a:r>
              <a:rPr lang="en-US" sz="2600" dirty="0"/>
              <a:t>Can be any valid </a:t>
            </a:r>
            <a:r>
              <a:rPr lang="en-US" sz="2600" dirty="0" err="1"/>
              <a:t>callsign</a:t>
            </a:r>
            <a:r>
              <a:rPr lang="en-US" sz="2600" dirty="0"/>
              <a:t> available to the trustee</a:t>
            </a:r>
          </a:p>
          <a:p>
            <a:pPr algn="ctr">
              <a:defRPr/>
            </a:pPr>
            <a:r>
              <a:rPr lang="en-US" sz="3000" dirty="0"/>
              <a:t>Special Event Call Sign</a:t>
            </a:r>
          </a:p>
          <a:p>
            <a:pPr lvl="1">
              <a:defRPr/>
            </a:pPr>
            <a:r>
              <a:rPr lang="en-US" sz="2600" dirty="0"/>
              <a:t>1x1 – N8D</a:t>
            </a:r>
          </a:p>
          <a:p>
            <a:pPr lvl="1">
              <a:defRPr/>
            </a:pPr>
            <a:r>
              <a:rPr lang="en-US" sz="2600" dirty="0"/>
              <a:t>Valid only for the duration of the event</a:t>
            </a:r>
          </a:p>
          <a:p>
            <a:pPr lvl="1">
              <a:defRPr/>
            </a:pPr>
            <a:r>
              <a:rPr lang="en-US" sz="2600" dirty="0"/>
              <a:t>Available to any amateur licensee</a:t>
            </a:r>
          </a:p>
          <a:p>
            <a:endParaRPr lang="en-US"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71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6274990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3429000" cy="3352800"/>
          </a:xfrm>
        </p:spPr>
        <p:txBody>
          <a:bodyPr>
            <a:normAutofit/>
          </a:bodyPr>
          <a:lstStyle/>
          <a:p>
            <a:r>
              <a:rPr lang="en-US" sz="4400" dirty="0"/>
              <a:t>FCC Amateur License</a:t>
            </a:r>
          </a:p>
        </p:txBody>
      </p:sp>
      <p:sp>
        <p:nvSpPr>
          <p:cNvPr id="4" name="Slide Number Placeholder 3"/>
          <p:cNvSpPr>
            <a:spLocks noGrp="1"/>
          </p:cNvSpPr>
          <p:nvPr>
            <p:ph type="sldNum" sz="quarter" idx="12"/>
          </p:nvPr>
        </p:nvSpPr>
        <p:spPr/>
        <p:txBody>
          <a:bodyPr/>
          <a:lstStyle/>
          <a:p>
            <a:fld id="{87899DCF-37DD-484C-B32D-554AB02649E1}" type="slidenum">
              <a:rPr lang="en-US" smtClean="0"/>
              <a:pPr/>
              <a:t>72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228600"/>
            <a:ext cx="4612649" cy="6010671"/>
          </a:xfrm>
          <a:prstGeom prst="rect">
            <a:avLst/>
          </a:prstGeom>
        </p:spPr>
      </p:pic>
    </p:spTree>
    <p:extLst>
      <p:ext uri="{BB962C8B-B14F-4D97-AF65-F5344CB8AC3E}">
        <p14:creationId xmlns:p14="http://schemas.microsoft.com/office/powerpoint/2010/main" val="93415544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2057400"/>
          </a:xfrm>
        </p:spPr>
        <p:txBody>
          <a:bodyPr>
            <a:normAutofit/>
          </a:bodyPr>
          <a:lstStyle/>
          <a:p>
            <a:r>
              <a:rPr lang="en-US" dirty="0"/>
              <a:t>T1C01     For which license classes are new licenses currently available from the FCC?</a:t>
            </a:r>
          </a:p>
        </p:txBody>
      </p:sp>
      <p:sp>
        <p:nvSpPr>
          <p:cNvPr id="3" name="Subtitle 2"/>
          <p:cNvSpPr>
            <a:spLocks noGrp="1"/>
          </p:cNvSpPr>
          <p:nvPr>
            <p:ph type="subTitle" idx="1"/>
          </p:nvPr>
        </p:nvSpPr>
        <p:spPr>
          <a:xfrm>
            <a:off x="990600" y="2286000"/>
            <a:ext cx="6096000" cy="2514600"/>
          </a:xfrm>
        </p:spPr>
        <p:txBody>
          <a:bodyPr>
            <a:normAutofit/>
          </a:bodyPr>
          <a:lstStyle/>
          <a:p>
            <a:r>
              <a:rPr lang="en-US" sz="2800" dirty="0"/>
              <a:t>A. Novice, Technician, General, Advanced</a:t>
            </a:r>
          </a:p>
          <a:p>
            <a:r>
              <a:rPr lang="en-US" sz="2800" dirty="0"/>
              <a:t>B. Technician, Technician Plus, General, Advanced</a:t>
            </a:r>
          </a:p>
          <a:p>
            <a:r>
              <a:rPr lang="en-US" sz="2800" dirty="0"/>
              <a:t>C. Novice, Technician Plus, General, Advanced</a:t>
            </a:r>
          </a:p>
          <a:p>
            <a:r>
              <a:rPr lang="en-US" sz="2800" dirty="0"/>
              <a:t>D. Technician, General, Amateur Extra</a:t>
            </a:r>
          </a:p>
        </p:txBody>
      </p:sp>
      <p:sp>
        <p:nvSpPr>
          <p:cNvPr id="4" name="Slide Number Placeholder 3"/>
          <p:cNvSpPr>
            <a:spLocks noGrp="1"/>
          </p:cNvSpPr>
          <p:nvPr>
            <p:ph type="sldNum" sz="quarter" idx="12"/>
          </p:nvPr>
        </p:nvSpPr>
        <p:spPr/>
        <p:txBody>
          <a:bodyPr/>
          <a:lstStyle/>
          <a:p>
            <a:fld id="{87899DCF-37DD-484C-B32D-554AB02649E1}" type="slidenum">
              <a:rPr lang="en-US" smtClean="0"/>
              <a:pPr/>
              <a:t>73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4046961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2057400"/>
          </a:xfrm>
        </p:spPr>
        <p:txBody>
          <a:bodyPr>
            <a:normAutofit/>
          </a:bodyPr>
          <a:lstStyle/>
          <a:p>
            <a:r>
              <a:rPr lang="en-US" dirty="0"/>
              <a:t>T1C01     For which license classes are new licenses currently available from the FCC?</a:t>
            </a:r>
          </a:p>
        </p:txBody>
      </p:sp>
      <p:sp>
        <p:nvSpPr>
          <p:cNvPr id="3" name="Subtitle 2"/>
          <p:cNvSpPr>
            <a:spLocks noGrp="1"/>
          </p:cNvSpPr>
          <p:nvPr>
            <p:ph type="subTitle" idx="1"/>
          </p:nvPr>
        </p:nvSpPr>
        <p:spPr>
          <a:xfrm>
            <a:off x="990600" y="2286000"/>
            <a:ext cx="6096000" cy="2514600"/>
          </a:xfrm>
        </p:spPr>
        <p:txBody>
          <a:bodyPr>
            <a:normAutofit/>
          </a:bodyPr>
          <a:lstStyle/>
          <a:p>
            <a:r>
              <a:rPr lang="en-US" sz="2800" dirty="0"/>
              <a:t>A. Novice, Technician, General, Advanced</a:t>
            </a:r>
          </a:p>
          <a:p>
            <a:r>
              <a:rPr lang="en-US" sz="2800" dirty="0"/>
              <a:t>B. Technician, Technician Plus, General, Advanced</a:t>
            </a:r>
          </a:p>
          <a:p>
            <a:r>
              <a:rPr lang="en-US" sz="2800" dirty="0"/>
              <a:t>C. Novice, Technician Plus, General, Advanced</a:t>
            </a:r>
          </a:p>
          <a:p>
            <a:r>
              <a:rPr lang="en-US" sz="3200" b="1" dirty="0">
                <a:solidFill>
                  <a:srgbClr val="FFFF00"/>
                </a:solidFill>
              </a:rPr>
              <a:t>D. Technician, General, Amateur Extra</a:t>
            </a:r>
          </a:p>
        </p:txBody>
      </p:sp>
      <p:sp>
        <p:nvSpPr>
          <p:cNvPr id="4" name="Slide Number Placeholder 3"/>
          <p:cNvSpPr>
            <a:spLocks noGrp="1"/>
          </p:cNvSpPr>
          <p:nvPr>
            <p:ph type="sldNum" sz="quarter" idx="12"/>
          </p:nvPr>
        </p:nvSpPr>
        <p:spPr/>
        <p:txBody>
          <a:bodyPr/>
          <a:lstStyle/>
          <a:p>
            <a:fld id="{87899DCF-37DD-484C-B32D-554AB02649E1}" type="slidenum">
              <a:rPr lang="en-US" smtClean="0"/>
              <a:pPr/>
              <a:t>74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41486086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rmAutofit/>
          </a:bodyPr>
          <a:lstStyle/>
          <a:p>
            <a:r>
              <a:rPr lang="en-US" dirty="0"/>
              <a:t>T1C02     Who may select a desired call sign under the vanity call sign rules?</a:t>
            </a:r>
          </a:p>
        </p:txBody>
      </p:sp>
      <p:sp>
        <p:nvSpPr>
          <p:cNvPr id="3" name="Subtitle 2"/>
          <p:cNvSpPr>
            <a:spLocks noGrp="1"/>
          </p:cNvSpPr>
          <p:nvPr>
            <p:ph type="subTitle" idx="1"/>
          </p:nvPr>
        </p:nvSpPr>
        <p:spPr>
          <a:xfrm>
            <a:off x="1066800" y="2133600"/>
            <a:ext cx="6400800" cy="3657600"/>
          </a:xfrm>
        </p:spPr>
        <p:txBody>
          <a:bodyPr>
            <a:normAutofit/>
          </a:bodyPr>
          <a:lstStyle/>
          <a:p>
            <a:r>
              <a:rPr lang="en-US" sz="2800" dirty="0"/>
              <a:t>A. Only a licensed amateur with a General or Amateur Extra class license</a:t>
            </a:r>
          </a:p>
          <a:p>
            <a:r>
              <a:rPr lang="en-US" sz="2800" dirty="0"/>
              <a:t>B. Only a licensed amateur with an Amateur Extra class license</a:t>
            </a:r>
          </a:p>
          <a:p>
            <a:r>
              <a:rPr lang="en-US" sz="2800" dirty="0"/>
              <a:t>C. Only a licensed amateur who has been licensed continuously for more than 10 years</a:t>
            </a:r>
          </a:p>
          <a:p>
            <a:r>
              <a:rPr lang="en-US" sz="2800" dirty="0"/>
              <a:t>D. Any licensed amateur</a:t>
            </a:r>
          </a:p>
        </p:txBody>
      </p:sp>
      <p:sp>
        <p:nvSpPr>
          <p:cNvPr id="4" name="Slide Number Placeholder 3"/>
          <p:cNvSpPr>
            <a:spLocks noGrp="1"/>
          </p:cNvSpPr>
          <p:nvPr>
            <p:ph type="sldNum" sz="quarter" idx="12"/>
          </p:nvPr>
        </p:nvSpPr>
        <p:spPr/>
        <p:txBody>
          <a:bodyPr/>
          <a:lstStyle/>
          <a:p>
            <a:fld id="{87899DCF-37DD-484C-B32D-554AB02649E1}" type="slidenum">
              <a:rPr lang="en-US" smtClean="0"/>
              <a:pPr/>
              <a:t>75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5480579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rmAutofit/>
          </a:bodyPr>
          <a:lstStyle/>
          <a:p>
            <a:r>
              <a:rPr lang="en-US" dirty="0"/>
              <a:t>T1C02     Who may select a desired call sign under the vanity call sign rules?</a:t>
            </a:r>
          </a:p>
        </p:txBody>
      </p:sp>
      <p:sp>
        <p:nvSpPr>
          <p:cNvPr id="3" name="Subtitle 2"/>
          <p:cNvSpPr>
            <a:spLocks noGrp="1"/>
          </p:cNvSpPr>
          <p:nvPr>
            <p:ph type="subTitle" idx="1"/>
          </p:nvPr>
        </p:nvSpPr>
        <p:spPr>
          <a:xfrm>
            <a:off x="1066800" y="2133600"/>
            <a:ext cx="6400800" cy="3657600"/>
          </a:xfrm>
        </p:spPr>
        <p:txBody>
          <a:bodyPr>
            <a:normAutofit/>
          </a:bodyPr>
          <a:lstStyle/>
          <a:p>
            <a:r>
              <a:rPr lang="en-US" sz="2800" dirty="0"/>
              <a:t>A. Only a licensed amateur with a General or Amateur Extra class license</a:t>
            </a:r>
          </a:p>
          <a:p>
            <a:r>
              <a:rPr lang="en-US" sz="2800" dirty="0"/>
              <a:t>B. Only a licensed amateur with an Amateur Extra class license</a:t>
            </a:r>
          </a:p>
          <a:p>
            <a:r>
              <a:rPr lang="en-US" sz="2800" dirty="0"/>
              <a:t>C. Only a licensed amateur who has been licensed continuously for more than 10 years</a:t>
            </a:r>
          </a:p>
          <a:p>
            <a:r>
              <a:rPr lang="en-US" sz="3200" b="1" dirty="0">
                <a:solidFill>
                  <a:srgbClr val="FFFF00"/>
                </a:solidFill>
              </a:rPr>
              <a:t>D. Any licensed amateur</a:t>
            </a:r>
          </a:p>
        </p:txBody>
      </p:sp>
      <p:sp>
        <p:nvSpPr>
          <p:cNvPr id="4" name="Slide Number Placeholder 3"/>
          <p:cNvSpPr>
            <a:spLocks noGrp="1"/>
          </p:cNvSpPr>
          <p:nvPr>
            <p:ph type="sldNum" sz="quarter" idx="12"/>
          </p:nvPr>
        </p:nvSpPr>
        <p:spPr/>
        <p:txBody>
          <a:bodyPr/>
          <a:lstStyle/>
          <a:p>
            <a:fld id="{87899DCF-37DD-484C-B32D-554AB02649E1}" type="slidenum">
              <a:rPr lang="en-US" smtClean="0"/>
              <a:pPr/>
              <a:t>76</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1577543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534400" cy="1905000"/>
          </a:xfrm>
        </p:spPr>
        <p:txBody>
          <a:bodyPr>
            <a:normAutofit/>
          </a:bodyPr>
          <a:lstStyle/>
          <a:p>
            <a:r>
              <a:rPr lang="en-US" dirty="0"/>
              <a:t>T1C03     What types of international communications is an FCC-licensed amateur radio station permitted to make?</a:t>
            </a:r>
          </a:p>
        </p:txBody>
      </p:sp>
      <p:sp>
        <p:nvSpPr>
          <p:cNvPr id="3" name="Subtitle 2"/>
          <p:cNvSpPr>
            <a:spLocks noGrp="1"/>
          </p:cNvSpPr>
          <p:nvPr>
            <p:ph type="subTitle" idx="1"/>
          </p:nvPr>
        </p:nvSpPr>
        <p:spPr>
          <a:xfrm>
            <a:off x="838200" y="2133600"/>
            <a:ext cx="7924800" cy="4343400"/>
          </a:xfrm>
        </p:spPr>
        <p:txBody>
          <a:bodyPr>
            <a:normAutofit/>
          </a:bodyPr>
          <a:lstStyle/>
          <a:p>
            <a:r>
              <a:rPr lang="en-US" sz="2800" dirty="0"/>
              <a:t>A. Communications incidental to the purposes of the Amateur Radio Service and remarks of a personal character</a:t>
            </a:r>
          </a:p>
          <a:p>
            <a:r>
              <a:rPr lang="en-US" sz="2800" dirty="0"/>
              <a:t>B. Communications incidental to conducting business or remarks of a personal nature</a:t>
            </a:r>
          </a:p>
          <a:p>
            <a:r>
              <a:rPr lang="en-US" sz="2800" dirty="0"/>
              <a:t>C. Only communications incidental to contest exchanges, all other communications are prohibited</a:t>
            </a:r>
          </a:p>
          <a:p>
            <a:r>
              <a:rPr lang="en-US" sz="2800" dirty="0"/>
              <a:t>D. Any communications that would be permitted by an international broadcast station</a:t>
            </a:r>
          </a:p>
        </p:txBody>
      </p:sp>
      <p:sp>
        <p:nvSpPr>
          <p:cNvPr id="4" name="Slide Number Placeholder 3"/>
          <p:cNvSpPr>
            <a:spLocks noGrp="1"/>
          </p:cNvSpPr>
          <p:nvPr>
            <p:ph type="sldNum" sz="quarter" idx="12"/>
          </p:nvPr>
        </p:nvSpPr>
        <p:spPr/>
        <p:txBody>
          <a:bodyPr/>
          <a:lstStyle/>
          <a:p>
            <a:fld id="{87899DCF-37DD-484C-B32D-554AB02649E1}" type="slidenum">
              <a:rPr lang="en-US" smtClean="0"/>
              <a:pPr/>
              <a:t>77</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1993095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534400" cy="1905000"/>
          </a:xfrm>
        </p:spPr>
        <p:txBody>
          <a:bodyPr>
            <a:normAutofit/>
          </a:bodyPr>
          <a:lstStyle/>
          <a:p>
            <a:r>
              <a:rPr lang="en-US" dirty="0"/>
              <a:t>T1C03     What types of international communications is an FCC-licensed amateur radio station permitted to make?</a:t>
            </a:r>
          </a:p>
        </p:txBody>
      </p:sp>
      <p:sp>
        <p:nvSpPr>
          <p:cNvPr id="3" name="Subtitle 2"/>
          <p:cNvSpPr>
            <a:spLocks noGrp="1"/>
          </p:cNvSpPr>
          <p:nvPr>
            <p:ph type="subTitle" idx="1"/>
          </p:nvPr>
        </p:nvSpPr>
        <p:spPr>
          <a:xfrm>
            <a:off x="762000" y="2133600"/>
            <a:ext cx="7924800" cy="4343400"/>
          </a:xfrm>
        </p:spPr>
        <p:txBody>
          <a:bodyPr>
            <a:normAutofit lnSpcReduction="10000"/>
          </a:bodyPr>
          <a:lstStyle/>
          <a:p>
            <a:r>
              <a:rPr lang="en-US" sz="3200" b="1" dirty="0">
                <a:solidFill>
                  <a:srgbClr val="FFFF00"/>
                </a:solidFill>
              </a:rPr>
              <a:t>A. Communications incidental to the purposes of the Amateur Radio Service and remarks of a personal character</a:t>
            </a:r>
          </a:p>
          <a:p>
            <a:r>
              <a:rPr lang="en-US" sz="2800" dirty="0"/>
              <a:t>B. Communications incidental to conducting business or remarks of a personal nature</a:t>
            </a:r>
          </a:p>
          <a:p>
            <a:r>
              <a:rPr lang="en-US" sz="2800" dirty="0"/>
              <a:t>C. Only communications incidental to contest exchanges, all other communications are prohibited</a:t>
            </a:r>
          </a:p>
          <a:p>
            <a:r>
              <a:rPr lang="en-US" sz="2800" dirty="0"/>
              <a:t>D. Any communications that would be permitted by an international broadcast station</a:t>
            </a:r>
          </a:p>
        </p:txBody>
      </p:sp>
      <p:sp>
        <p:nvSpPr>
          <p:cNvPr id="4" name="Slide Number Placeholder 3"/>
          <p:cNvSpPr>
            <a:spLocks noGrp="1"/>
          </p:cNvSpPr>
          <p:nvPr>
            <p:ph type="sldNum" sz="quarter" idx="12"/>
          </p:nvPr>
        </p:nvSpPr>
        <p:spPr/>
        <p:txBody>
          <a:bodyPr/>
          <a:lstStyle/>
          <a:p>
            <a:fld id="{87899DCF-37DD-484C-B32D-554AB02649E1}" type="slidenum">
              <a:rPr lang="en-US" smtClean="0"/>
              <a:pPr/>
              <a:t>78</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4032249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6375"/>
            <a:ext cx="7772400" cy="1470025"/>
          </a:xfrm>
        </p:spPr>
        <p:txBody>
          <a:bodyPr>
            <a:normAutofit/>
          </a:bodyPr>
          <a:lstStyle/>
          <a:p>
            <a:pPr algn="l"/>
            <a:r>
              <a:rPr lang="en-US" dirty="0"/>
              <a:t>T1C04 – What may happen if the FCC is unable to reach you by email?</a:t>
            </a:r>
          </a:p>
        </p:txBody>
      </p:sp>
      <p:sp>
        <p:nvSpPr>
          <p:cNvPr id="3" name="Subtitle 2"/>
          <p:cNvSpPr>
            <a:spLocks noGrp="1"/>
          </p:cNvSpPr>
          <p:nvPr>
            <p:ph type="subTitle" idx="1"/>
          </p:nvPr>
        </p:nvSpPr>
        <p:spPr>
          <a:xfrm>
            <a:off x="914400" y="1981200"/>
            <a:ext cx="7162800" cy="4343400"/>
          </a:xfrm>
        </p:spPr>
        <p:txBody>
          <a:bodyPr>
            <a:normAutofit/>
          </a:bodyPr>
          <a:lstStyle/>
          <a:p>
            <a:pPr marL="514350" indent="-514350">
              <a:buAutoNum type="alphaUcPeriod"/>
            </a:pPr>
            <a:r>
              <a:rPr lang="en-US" sz="2800" dirty="0"/>
              <a:t>Fine and suspension of operator license</a:t>
            </a:r>
            <a:endParaRPr lang="en-US" sz="2800" i="1" dirty="0"/>
          </a:p>
          <a:p>
            <a:pPr marL="514350" indent="-514350">
              <a:buAutoNum type="alphaUcPeriod"/>
            </a:pPr>
            <a:r>
              <a:rPr lang="en-US" sz="2800" dirty="0"/>
              <a:t>Revocation of the station license or suspension of the operator license</a:t>
            </a:r>
          </a:p>
          <a:p>
            <a:pPr marL="514350" indent="-514350">
              <a:buAutoNum type="alphaUcPeriod"/>
            </a:pPr>
            <a:r>
              <a:rPr lang="en-US" sz="2800" dirty="0"/>
              <a:t>Revocation of access to the license record in the FCC system</a:t>
            </a:r>
          </a:p>
          <a:p>
            <a:pPr marL="514350" indent="-514350">
              <a:buAutoNum type="alphaUcPeriod"/>
            </a:pPr>
            <a:r>
              <a:rPr lang="en-US" sz="2800" dirty="0"/>
              <a:t>Nothing, there is no such requirement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79</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36597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D81B-D052-4F46-9839-E1005C9D6F96}"/>
              </a:ext>
            </a:extLst>
          </p:cNvPr>
          <p:cNvSpPr>
            <a:spLocks noGrp="1"/>
          </p:cNvSpPr>
          <p:nvPr>
            <p:ph type="title"/>
          </p:nvPr>
        </p:nvSpPr>
        <p:spPr>
          <a:xfrm>
            <a:off x="457200" y="762000"/>
            <a:ext cx="8229600" cy="1143000"/>
          </a:xfrm>
        </p:spPr>
        <p:txBody>
          <a:bodyPr>
            <a:noAutofit/>
          </a:bodyPr>
          <a:lstStyle/>
          <a:p>
            <a:r>
              <a:rPr lang="en-US" sz="5400" b="1" dirty="0">
                <a:solidFill>
                  <a:srgbClr val="010101"/>
                </a:solidFill>
                <a:latin typeface="&amp;quot"/>
              </a:rPr>
              <a:t>Section T1A </a:t>
            </a:r>
            <a:br>
              <a:rPr lang="en-US" sz="5400" b="1" dirty="0">
                <a:solidFill>
                  <a:srgbClr val="010101"/>
                </a:solidFill>
                <a:latin typeface="&amp;quot"/>
              </a:rPr>
            </a:br>
            <a:endParaRPr lang="en-US" sz="5400" dirty="0"/>
          </a:p>
        </p:txBody>
      </p:sp>
      <p:sp>
        <p:nvSpPr>
          <p:cNvPr id="5" name="Footer Placeholder 4">
            <a:extLst>
              <a:ext uri="{FF2B5EF4-FFF2-40B4-BE49-F238E27FC236}">
                <a16:creationId xmlns:a16="http://schemas.microsoft.com/office/drawing/2014/main" id="{6C3D7355-F089-491D-8ADA-8E2E4AABD16F}"/>
              </a:ext>
            </a:extLst>
          </p:cNvPr>
          <p:cNvSpPr>
            <a:spLocks noGrp="1"/>
          </p:cNvSpPr>
          <p:nvPr>
            <p:ph type="ftr" sz="quarter" idx="11"/>
          </p:nvPr>
        </p:nvSpPr>
        <p:spPr/>
        <p:txBody>
          <a:bodyPr/>
          <a:lstStyle/>
          <a:p>
            <a:r>
              <a:rPr lang="en-US" sz="3600"/>
              <a:t>COMMISSION Rules 2022</a:t>
            </a:r>
          </a:p>
        </p:txBody>
      </p:sp>
      <p:sp>
        <p:nvSpPr>
          <p:cNvPr id="6" name="Slide Number Placeholder 5">
            <a:extLst>
              <a:ext uri="{FF2B5EF4-FFF2-40B4-BE49-F238E27FC236}">
                <a16:creationId xmlns:a16="http://schemas.microsoft.com/office/drawing/2014/main" id="{53448F51-C4E4-4AF8-8B49-3D85E6DC4F7D}"/>
              </a:ext>
            </a:extLst>
          </p:cNvPr>
          <p:cNvSpPr>
            <a:spLocks noGrp="1"/>
          </p:cNvSpPr>
          <p:nvPr>
            <p:ph type="sldNum" sz="quarter" idx="12"/>
          </p:nvPr>
        </p:nvSpPr>
        <p:spPr/>
        <p:txBody>
          <a:bodyPr/>
          <a:lstStyle/>
          <a:p>
            <a:fld id="{87899DCF-37DD-484C-B32D-554AB02649E1}" type="slidenum">
              <a:rPr lang="en-US" sz="3600" smtClean="0"/>
              <a:t>8</a:t>
            </a:fld>
            <a:endParaRPr lang="en-US" sz="3600"/>
          </a:p>
        </p:txBody>
      </p:sp>
      <p:sp>
        <p:nvSpPr>
          <p:cNvPr id="7" name="Rectangle 6">
            <a:extLst>
              <a:ext uri="{FF2B5EF4-FFF2-40B4-BE49-F238E27FC236}">
                <a16:creationId xmlns:a16="http://schemas.microsoft.com/office/drawing/2014/main" id="{8C8E64F1-FADC-4656-BDA1-2998E7E4F78B}"/>
              </a:ext>
            </a:extLst>
          </p:cNvPr>
          <p:cNvSpPr/>
          <p:nvPr/>
        </p:nvSpPr>
        <p:spPr>
          <a:xfrm>
            <a:off x="800100" y="1752600"/>
            <a:ext cx="7543800" cy="3970318"/>
          </a:xfrm>
          <a:prstGeom prst="rect">
            <a:avLst/>
          </a:prstGeom>
        </p:spPr>
        <p:txBody>
          <a:bodyPr wrap="square">
            <a:spAutoFit/>
          </a:bodyPr>
          <a:lstStyle/>
          <a:p>
            <a:r>
              <a:rPr lang="en-US" sz="3600" dirty="0">
                <a:solidFill>
                  <a:srgbClr val="010101"/>
                </a:solidFill>
                <a:latin typeface="&amp;quot"/>
              </a:rPr>
              <a:t>Amateur Radio Service: purpose and permissible use of the Amateur Radio Service, operator/primary station license grant; Meanings of basic terms used in FCC rules; Interference; RACES rules; Phonetics; Frequency Coordinator</a:t>
            </a:r>
            <a:endParaRPr lang="en-US" sz="3600" b="0" i="0" u="none" strike="noStrike" dirty="0">
              <a:solidFill>
                <a:srgbClr val="010101"/>
              </a:solidFill>
              <a:effectLst/>
              <a:latin typeface="&amp;quot"/>
            </a:endParaRPr>
          </a:p>
        </p:txBody>
      </p:sp>
    </p:spTree>
    <p:extLst>
      <p:ext uri="{BB962C8B-B14F-4D97-AF65-F5344CB8AC3E}">
        <p14:creationId xmlns:p14="http://schemas.microsoft.com/office/powerpoint/2010/main" val="2952485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6375"/>
            <a:ext cx="7772400" cy="1470025"/>
          </a:xfrm>
        </p:spPr>
        <p:txBody>
          <a:bodyPr>
            <a:normAutofit/>
          </a:bodyPr>
          <a:lstStyle/>
          <a:p>
            <a:pPr algn="l"/>
            <a:r>
              <a:rPr lang="en-US" dirty="0"/>
              <a:t>T1C04 – What may happen if the FCC is unable to reach you by email?</a:t>
            </a:r>
          </a:p>
        </p:txBody>
      </p:sp>
      <p:sp>
        <p:nvSpPr>
          <p:cNvPr id="3" name="Subtitle 2"/>
          <p:cNvSpPr>
            <a:spLocks noGrp="1"/>
          </p:cNvSpPr>
          <p:nvPr>
            <p:ph type="subTitle" idx="1"/>
          </p:nvPr>
        </p:nvSpPr>
        <p:spPr>
          <a:xfrm>
            <a:off x="914400" y="1981200"/>
            <a:ext cx="7162800" cy="4343400"/>
          </a:xfrm>
        </p:spPr>
        <p:txBody>
          <a:bodyPr>
            <a:normAutofit/>
          </a:bodyPr>
          <a:lstStyle/>
          <a:p>
            <a:pPr marL="514350" indent="-514350">
              <a:buAutoNum type="alphaUcPeriod"/>
            </a:pPr>
            <a:r>
              <a:rPr lang="en-US" sz="2800" dirty="0"/>
              <a:t>Fine and suspension of operator license</a:t>
            </a:r>
            <a:endParaRPr lang="en-US" sz="2800" i="1" dirty="0"/>
          </a:p>
          <a:p>
            <a:pPr marL="514350" indent="-514350">
              <a:buAutoNum type="alphaUcPeriod"/>
            </a:pPr>
            <a:r>
              <a:rPr lang="en-US" sz="3200" b="1" dirty="0">
                <a:solidFill>
                  <a:srgbClr val="FFFF00"/>
                </a:solidFill>
              </a:rPr>
              <a:t>Revocation of the station license or suspension of the operator license</a:t>
            </a:r>
          </a:p>
          <a:p>
            <a:pPr marL="514350" indent="-514350">
              <a:buAutoNum type="alphaUcPeriod"/>
            </a:pPr>
            <a:r>
              <a:rPr lang="en-US" sz="2800" dirty="0"/>
              <a:t>Revocation of access to the license record in the FCC system</a:t>
            </a:r>
          </a:p>
          <a:p>
            <a:pPr marL="514350" indent="-514350">
              <a:buAutoNum type="alphaUcPeriod"/>
            </a:pPr>
            <a:r>
              <a:rPr lang="en-US" sz="2800" dirty="0"/>
              <a:t>Nothing, there is no such requirement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80</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6894468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905000"/>
          </a:xfrm>
        </p:spPr>
        <p:txBody>
          <a:bodyPr>
            <a:normAutofit/>
          </a:bodyPr>
          <a:lstStyle/>
          <a:p>
            <a:r>
              <a:rPr lang="en-US" dirty="0"/>
              <a:t>T1C05    Which of the following is a valid Technician call sign format?</a:t>
            </a:r>
          </a:p>
        </p:txBody>
      </p:sp>
      <p:sp>
        <p:nvSpPr>
          <p:cNvPr id="3" name="Subtitle 2"/>
          <p:cNvSpPr>
            <a:spLocks noGrp="1"/>
          </p:cNvSpPr>
          <p:nvPr>
            <p:ph type="subTitle" idx="1"/>
          </p:nvPr>
        </p:nvSpPr>
        <p:spPr>
          <a:xfrm>
            <a:off x="838200" y="2286000"/>
            <a:ext cx="6400800" cy="2971800"/>
          </a:xfrm>
        </p:spPr>
        <p:txBody>
          <a:bodyPr>
            <a:normAutofit/>
          </a:bodyPr>
          <a:lstStyle/>
          <a:p>
            <a:r>
              <a:rPr lang="en-US" sz="2800" dirty="0"/>
              <a:t>A. KF1XXX</a:t>
            </a:r>
          </a:p>
          <a:p>
            <a:r>
              <a:rPr lang="en-US" sz="2800" dirty="0"/>
              <a:t>B. KA1X</a:t>
            </a:r>
          </a:p>
          <a:p>
            <a:r>
              <a:rPr lang="en-US" sz="2800" dirty="0"/>
              <a:t>C. W1XX</a:t>
            </a:r>
          </a:p>
          <a:p>
            <a:r>
              <a:rPr lang="en-US" sz="2800" dirty="0"/>
              <a:t>D. All of these choices are correct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81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8547966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905000"/>
          </a:xfrm>
        </p:spPr>
        <p:txBody>
          <a:bodyPr>
            <a:normAutofit/>
          </a:bodyPr>
          <a:lstStyle/>
          <a:p>
            <a:r>
              <a:rPr lang="en-US" dirty="0"/>
              <a:t>T1C05    Which of the following is a valid Technician call sign format?</a:t>
            </a:r>
          </a:p>
        </p:txBody>
      </p:sp>
      <p:sp>
        <p:nvSpPr>
          <p:cNvPr id="3" name="Subtitle 2"/>
          <p:cNvSpPr>
            <a:spLocks noGrp="1"/>
          </p:cNvSpPr>
          <p:nvPr>
            <p:ph type="subTitle" idx="1"/>
          </p:nvPr>
        </p:nvSpPr>
        <p:spPr>
          <a:xfrm>
            <a:off x="838200" y="2286000"/>
            <a:ext cx="6400800" cy="2971800"/>
          </a:xfrm>
        </p:spPr>
        <p:txBody>
          <a:bodyPr>
            <a:normAutofit/>
          </a:bodyPr>
          <a:lstStyle/>
          <a:p>
            <a:r>
              <a:rPr lang="en-US" sz="3600" b="1" dirty="0">
                <a:solidFill>
                  <a:srgbClr val="FFFF00"/>
                </a:solidFill>
              </a:rPr>
              <a:t>A. KF1XXX</a:t>
            </a:r>
          </a:p>
          <a:p>
            <a:r>
              <a:rPr lang="en-US" sz="2800" dirty="0"/>
              <a:t>B. KA1X</a:t>
            </a:r>
          </a:p>
          <a:p>
            <a:r>
              <a:rPr lang="en-US" sz="2800" dirty="0"/>
              <a:t>C. W1XX</a:t>
            </a:r>
          </a:p>
          <a:p>
            <a:r>
              <a:rPr lang="en-US" sz="2800" dirty="0"/>
              <a:t>D. All of these choices are correct</a:t>
            </a:r>
          </a:p>
        </p:txBody>
      </p:sp>
      <p:sp>
        <p:nvSpPr>
          <p:cNvPr id="4" name="Slide Number Placeholder 3"/>
          <p:cNvSpPr>
            <a:spLocks noGrp="1"/>
          </p:cNvSpPr>
          <p:nvPr>
            <p:ph type="sldNum" sz="quarter" idx="12"/>
          </p:nvPr>
        </p:nvSpPr>
        <p:spPr/>
        <p:txBody>
          <a:bodyPr/>
          <a:lstStyle/>
          <a:p>
            <a:fld id="{87899DCF-37DD-484C-B32D-554AB02649E1}" type="slidenum">
              <a:rPr lang="en-US" smtClean="0"/>
              <a:pPr/>
              <a:t>82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4842305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2362200"/>
          </a:xfrm>
        </p:spPr>
        <p:txBody>
          <a:bodyPr>
            <a:normAutofit/>
          </a:bodyPr>
          <a:lstStyle/>
          <a:p>
            <a:r>
              <a:rPr lang="en-US" dirty="0"/>
              <a:t>T1C06    From which of the following locations may an FCC-licensed amateur station transmit?</a:t>
            </a:r>
          </a:p>
        </p:txBody>
      </p:sp>
      <p:sp>
        <p:nvSpPr>
          <p:cNvPr id="3" name="Subtitle 2"/>
          <p:cNvSpPr>
            <a:spLocks noGrp="1"/>
          </p:cNvSpPr>
          <p:nvPr>
            <p:ph type="subTitle" idx="1"/>
          </p:nvPr>
        </p:nvSpPr>
        <p:spPr>
          <a:xfrm>
            <a:off x="685800" y="2667000"/>
            <a:ext cx="8458200" cy="3505200"/>
          </a:xfrm>
        </p:spPr>
        <p:txBody>
          <a:bodyPr>
            <a:normAutofit/>
          </a:bodyPr>
          <a:lstStyle/>
          <a:p>
            <a:r>
              <a:rPr lang="en-US" sz="2800" i="1" dirty="0"/>
              <a:t>A. From within any country that belongs to the International Telecommunications Union</a:t>
            </a:r>
            <a:endParaRPr lang="en-US" sz="2800" dirty="0"/>
          </a:p>
          <a:p>
            <a:r>
              <a:rPr lang="en-US" sz="2800" i="1" dirty="0"/>
              <a:t>B. From within any country that is a member of the United Nations </a:t>
            </a:r>
            <a:endParaRPr lang="en-US" sz="2800" dirty="0"/>
          </a:p>
          <a:p>
            <a:r>
              <a:rPr lang="en-US" sz="2800" i="1" dirty="0"/>
              <a:t>C. From anywhere within in International Telecommunication Union (ITU) Regions 2 and 3</a:t>
            </a:r>
            <a:endParaRPr lang="en-US" sz="2800" dirty="0"/>
          </a:p>
          <a:p>
            <a:r>
              <a:rPr lang="en-US" sz="2800" i="1" dirty="0"/>
              <a:t>D. From any vessel or craft located in international waters and documented or registered in the United States</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83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0210839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2362200"/>
          </a:xfrm>
        </p:spPr>
        <p:txBody>
          <a:bodyPr>
            <a:normAutofit/>
          </a:bodyPr>
          <a:lstStyle/>
          <a:p>
            <a:r>
              <a:rPr lang="en-US" dirty="0"/>
              <a:t>T1C06    From which of the following locations may an FCC-licensed amateur station transmit?</a:t>
            </a:r>
          </a:p>
        </p:txBody>
      </p:sp>
      <p:sp>
        <p:nvSpPr>
          <p:cNvPr id="3" name="Subtitle 2"/>
          <p:cNvSpPr>
            <a:spLocks noGrp="1"/>
          </p:cNvSpPr>
          <p:nvPr>
            <p:ph type="subTitle" idx="1"/>
          </p:nvPr>
        </p:nvSpPr>
        <p:spPr>
          <a:xfrm>
            <a:off x="685800" y="2667000"/>
            <a:ext cx="8458200" cy="3505200"/>
          </a:xfrm>
        </p:spPr>
        <p:txBody>
          <a:bodyPr>
            <a:normAutofit/>
          </a:bodyPr>
          <a:lstStyle/>
          <a:p>
            <a:r>
              <a:rPr lang="en-US" sz="2800" i="1" dirty="0"/>
              <a:t>A. From within any country that belongs to the International Telecommunications Union</a:t>
            </a:r>
            <a:endParaRPr lang="en-US" sz="2800" dirty="0"/>
          </a:p>
          <a:p>
            <a:r>
              <a:rPr lang="en-US" sz="2800" i="1" dirty="0"/>
              <a:t>B. From within any country that is a member of the United Nations </a:t>
            </a:r>
            <a:endParaRPr lang="en-US" sz="2800" dirty="0"/>
          </a:p>
          <a:p>
            <a:r>
              <a:rPr lang="en-US" sz="2800" i="1" dirty="0"/>
              <a:t>C. From anywhere within in International Telecommunication Union (ITU) Regions 2 and 3</a:t>
            </a:r>
            <a:endParaRPr lang="en-US" sz="2800" dirty="0"/>
          </a:p>
          <a:p>
            <a:r>
              <a:rPr lang="en-US" sz="3200" b="1" i="1" dirty="0">
                <a:solidFill>
                  <a:srgbClr val="FFFF00"/>
                </a:solidFill>
              </a:rPr>
              <a:t>D. From any vessel or craft located in international waters and documented or registered in the United States</a:t>
            </a:r>
            <a:endParaRPr lang="en-US" sz="3200" b="1" dirty="0">
              <a:solidFill>
                <a:srgbClr val="FFFF00"/>
              </a:solidFill>
            </a:endParaRP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84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3058548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8229600" cy="2286000"/>
          </a:xfrm>
        </p:spPr>
        <p:txBody>
          <a:bodyPr>
            <a:noAutofit/>
          </a:bodyPr>
          <a:lstStyle/>
          <a:p>
            <a:r>
              <a:rPr lang="en-US" dirty="0"/>
              <a:t>T1C07 – Which of the following can result in revocation of the station license or suspension of the operator license?</a:t>
            </a:r>
            <a:br>
              <a:rPr lang="en-US" dirty="0"/>
            </a:br>
            <a:endParaRPr lang="en-US" dirty="0"/>
          </a:p>
        </p:txBody>
      </p:sp>
      <p:sp>
        <p:nvSpPr>
          <p:cNvPr id="3" name="Subtitle 2"/>
          <p:cNvSpPr>
            <a:spLocks noGrp="1"/>
          </p:cNvSpPr>
          <p:nvPr>
            <p:ph type="subTitle" idx="1"/>
          </p:nvPr>
        </p:nvSpPr>
        <p:spPr>
          <a:xfrm>
            <a:off x="914400" y="2895600"/>
            <a:ext cx="7467600" cy="2514600"/>
          </a:xfrm>
        </p:spPr>
        <p:txBody>
          <a:bodyPr>
            <a:normAutofit fontScale="85000" lnSpcReduction="10000"/>
          </a:bodyPr>
          <a:lstStyle/>
          <a:p>
            <a:r>
              <a:rPr lang="en-US" sz="2800" i="1" dirty="0"/>
              <a:t>A. </a:t>
            </a:r>
            <a:r>
              <a:rPr lang="en-US" sz="2800" dirty="0"/>
              <a:t>Failure to inform the FCC of any changes in the amateur station following performance of an RF safety. Environmental evaluation</a:t>
            </a:r>
          </a:p>
          <a:p>
            <a:r>
              <a:rPr lang="en-US" sz="2800" i="1" dirty="0"/>
              <a:t>B.  Failure to provide and maintain a correct email address with the FCC</a:t>
            </a:r>
            <a:endParaRPr lang="en-US" sz="2800" dirty="0"/>
          </a:p>
          <a:p>
            <a:r>
              <a:rPr lang="en-US" sz="2800" i="1" dirty="0"/>
              <a:t>C. </a:t>
            </a:r>
            <a:r>
              <a:rPr lang="en-US" sz="2800" dirty="0"/>
              <a:t>Failure to obtain FCC type acceptance prior to using a home-built transmitter</a:t>
            </a:r>
          </a:p>
          <a:p>
            <a:r>
              <a:rPr lang="en-US" sz="2800" i="1" dirty="0"/>
              <a:t>D. </a:t>
            </a:r>
            <a:r>
              <a:rPr lang="en-US" sz="2800" dirty="0"/>
              <a:t>Failure to have a copy of your license available at your station</a:t>
            </a: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85</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59164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8229600" cy="2286000"/>
          </a:xfrm>
        </p:spPr>
        <p:txBody>
          <a:bodyPr>
            <a:noAutofit/>
          </a:bodyPr>
          <a:lstStyle/>
          <a:p>
            <a:r>
              <a:rPr lang="en-US" dirty="0"/>
              <a:t>T1C07 – Which of the following can result in revocation of the station license or suspension of the operator license?</a:t>
            </a:r>
            <a:br>
              <a:rPr lang="en-US" dirty="0"/>
            </a:br>
            <a:endParaRPr lang="en-US" dirty="0"/>
          </a:p>
        </p:txBody>
      </p:sp>
      <p:sp>
        <p:nvSpPr>
          <p:cNvPr id="3" name="Subtitle 2"/>
          <p:cNvSpPr>
            <a:spLocks noGrp="1"/>
          </p:cNvSpPr>
          <p:nvPr>
            <p:ph type="subTitle" idx="1"/>
          </p:nvPr>
        </p:nvSpPr>
        <p:spPr>
          <a:xfrm>
            <a:off x="914400" y="2895600"/>
            <a:ext cx="7467600" cy="2514600"/>
          </a:xfrm>
        </p:spPr>
        <p:txBody>
          <a:bodyPr>
            <a:normAutofit fontScale="77500" lnSpcReduction="20000"/>
          </a:bodyPr>
          <a:lstStyle/>
          <a:p>
            <a:r>
              <a:rPr lang="en-US" sz="2800" i="1" dirty="0"/>
              <a:t>A. </a:t>
            </a:r>
            <a:r>
              <a:rPr lang="en-US" sz="2800" dirty="0"/>
              <a:t>Failure to inform the FCC of any changes in the amateur station following performance of an RF safety. Environmental evaluation</a:t>
            </a:r>
          </a:p>
          <a:p>
            <a:r>
              <a:rPr lang="en-US" sz="4200" b="1" i="1" dirty="0">
                <a:solidFill>
                  <a:srgbClr val="FFFF00"/>
                </a:solidFill>
              </a:rPr>
              <a:t>B.  Failure to provide and maintain a correct email address with the FCC</a:t>
            </a:r>
            <a:endParaRPr lang="en-US" sz="4200" b="1" dirty="0">
              <a:solidFill>
                <a:srgbClr val="FFFF00"/>
              </a:solidFill>
            </a:endParaRPr>
          </a:p>
          <a:p>
            <a:r>
              <a:rPr lang="en-US" sz="2800" i="1" dirty="0"/>
              <a:t>C. </a:t>
            </a:r>
            <a:r>
              <a:rPr lang="en-US" sz="2800" dirty="0"/>
              <a:t>Failure to obtain FCC type acceptance prior to using a home-built transmitter</a:t>
            </a:r>
          </a:p>
          <a:p>
            <a:r>
              <a:rPr lang="en-US" sz="2800" i="1" dirty="0"/>
              <a:t>D. </a:t>
            </a:r>
            <a:r>
              <a:rPr lang="en-US" sz="2800" dirty="0"/>
              <a:t>Failure to have a copy of your license available at your station</a:t>
            </a: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86</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41747249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981200"/>
          </a:xfrm>
        </p:spPr>
        <p:txBody>
          <a:bodyPr>
            <a:noAutofit/>
          </a:bodyPr>
          <a:lstStyle/>
          <a:p>
            <a:r>
              <a:rPr lang="en-US" dirty="0"/>
              <a:t>T1C08 - What is the normal term for an FCC-issued primary  amateur radio license?</a:t>
            </a:r>
            <a:br>
              <a:rPr lang="en-US" dirty="0"/>
            </a:br>
            <a:endParaRPr lang="en-US" dirty="0"/>
          </a:p>
        </p:txBody>
      </p:sp>
      <p:sp>
        <p:nvSpPr>
          <p:cNvPr id="3" name="Subtitle 2"/>
          <p:cNvSpPr>
            <a:spLocks noGrp="1"/>
          </p:cNvSpPr>
          <p:nvPr>
            <p:ph type="subTitle" idx="1"/>
          </p:nvPr>
        </p:nvSpPr>
        <p:spPr>
          <a:xfrm>
            <a:off x="1066800" y="2590800"/>
            <a:ext cx="6400800" cy="2438400"/>
          </a:xfrm>
        </p:spPr>
        <p:txBody>
          <a:bodyPr>
            <a:normAutofit/>
          </a:bodyPr>
          <a:lstStyle/>
          <a:p>
            <a:r>
              <a:rPr lang="en-US" sz="2800" i="1" dirty="0"/>
              <a:t>A. Five years</a:t>
            </a:r>
            <a:endParaRPr lang="en-US" sz="2800" dirty="0"/>
          </a:p>
          <a:p>
            <a:r>
              <a:rPr lang="en-US" sz="2800" i="1" dirty="0"/>
              <a:t>B. Life</a:t>
            </a:r>
            <a:endParaRPr lang="en-US" sz="2800" dirty="0"/>
          </a:p>
          <a:p>
            <a:r>
              <a:rPr lang="en-US" sz="2800" i="1" dirty="0"/>
              <a:t>C. Ten years</a:t>
            </a:r>
            <a:endParaRPr lang="en-US" sz="2800" dirty="0"/>
          </a:p>
          <a:p>
            <a:r>
              <a:rPr lang="en-US" sz="2800" i="1" dirty="0"/>
              <a:t>D. Twenty years</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87</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4920662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981200"/>
          </a:xfrm>
        </p:spPr>
        <p:txBody>
          <a:bodyPr>
            <a:noAutofit/>
          </a:bodyPr>
          <a:lstStyle/>
          <a:p>
            <a:r>
              <a:rPr lang="en-US" dirty="0"/>
              <a:t>T1C08 - What is the normal term for an FCC-issued primary  amateur radio license?</a:t>
            </a:r>
            <a:br>
              <a:rPr lang="en-US" dirty="0"/>
            </a:br>
            <a:endParaRPr lang="en-US" dirty="0"/>
          </a:p>
        </p:txBody>
      </p:sp>
      <p:sp>
        <p:nvSpPr>
          <p:cNvPr id="3" name="Subtitle 2"/>
          <p:cNvSpPr>
            <a:spLocks noGrp="1"/>
          </p:cNvSpPr>
          <p:nvPr>
            <p:ph type="subTitle" idx="1"/>
          </p:nvPr>
        </p:nvSpPr>
        <p:spPr>
          <a:xfrm>
            <a:off x="1066800" y="2590800"/>
            <a:ext cx="6400800" cy="2438400"/>
          </a:xfrm>
        </p:spPr>
        <p:txBody>
          <a:bodyPr>
            <a:normAutofit/>
          </a:bodyPr>
          <a:lstStyle/>
          <a:p>
            <a:r>
              <a:rPr lang="en-US" sz="2800" i="1" dirty="0"/>
              <a:t>A. Five years</a:t>
            </a:r>
            <a:endParaRPr lang="en-US" sz="2800" dirty="0"/>
          </a:p>
          <a:p>
            <a:r>
              <a:rPr lang="en-US" sz="2800" i="1" dirty="0"/>
              <a:t>B. Life</a:t>
            </a:r>
            <a:endParaRPr lang="en-US" sz="2800" dirty="0"/>
          </a:p>
          <a:p>
            <a:r>
              <a:rPr lang="en-US" sz="3600" b="1" i="1" dirty="0">
                <a:solidFill>
                  <a:srgbClr val="FFFF00"/>
                </a:solidFill>
              </a:rPr>
              <a:t>C. Ten years</a:t>
            </a:r>
            <a:endParaRPr lang="en-US" sz="3600" b="1" dirty="0">
              <a:solidFill>
                <a:srgbClr val="FFFF00"/>
              </a:solidFill>
            </a:endParaRPr>
          </a:p>
          <a:p>
            <a:r>
              <a:rPr lang="en-US" sz="2800" i="1" dirty="0"/>
              <a:t>D. Twenty years</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88</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9552120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2286000"/>
          </a:xfrm>
        </p:spPr>
        <p:txBody>
          <a:bodyPr>
            <a:normAutofit/>
          </a:bodyPr>
          <a:lstStyle/>
          <a:p>
            <a:r>
              <a:rPr lang="en-US" dirty="0"/>
              <a:t>T1C09 - What is the grace period for renewal if an amateur license expires?</a:t>
            </a:r>
            <a:br>
              <a:rPr lang="en-US" dirty="0"/>
            </a:br>
            <a:endParaRPr lang="en-US" dirty="0"/>
          </a:p>
        </p:txBody>
      </p:sp>
      <p:sp>
        <p:nvSpPr>
          <p:cNvPr id="3" name="Subtitle 2"/>
          <p:cNvSpPr>
            <a:spLocks noGrp="1"/>
          </p:cNvSpPr>
          <p:nvPr>
            <p:ph type="subTitle" idx="1"/>
          </p:nvPr>
        </p:nvSpPr>
        <p:spPr>
          <a:xfrm>
            <a:off x="838200" y="2590800"/>
            <a:ext cx="6400800" cy="2667000"/>
          </a:xfrm>
        </p:spPr>
        <p:txBody>
          <a:bodyPr>
            <a:normAutofit/>
          </a:bodyPr>
          <a:lstStyle/>
          <a:p>
            <a:r>
              <a:rPr lang="en-US" sz="2800" i="1" dirty="0"/>
              <a:t>A. Two years</a:t>
            </a:r>
            <a:endParaRPr lang="en-US" sz="2800" dirty="0"/>
          </a:p>
          <a:p>
            <a:r>
              <a:rPr lang="en-US" sz="2800" i="1" dirty="0"/>
              <a:t>B. Three years</a:t>
            </a:r>
            <a:endParaRPr lang="en-US" sz="2800" dirty="0"/>
          </a:p>
          <a:p>
            <a:r>
              <a:rPr lang="en-US" sz="2800" i="1" dirty="0"/>
              <a:t>C. Five years</a:t>
            </a:r>
            <a:endParaRPr lang="en-US" sz="2800" dirty="0"/>
          </a:p>
          <a:p>
            <a:r>
              <a:rPr lang="en-US" sz="2800" i="1" dirty="0"/>
              <a:t>D. Ten years </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89</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240380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381000"/>
            <a:ext cx="8610600" cy="2133600"/>
          </a:xfrm>
        </p:spPr>
        <p:txBody>
          <a:bodyPr>
            <a:normAutofit/>
          </a:bodyPr>
          <a:lstStyle/>
          <a:p>
            <a:r>
              <a:rPr lang="en-US" dirty="0"/>
              <a:t>T1A01  - </a:t>
            </a:r>
            <a:r>
              <a:rPr lang="en-US" dirty="0">
                <a:effectLst/>
                <a:ea typeface="Calibri" panose="020F0502020204030204" pitchFamily="34" charset="0"/>
                <a:cs typeface="Calibri" panose="020F0502020204030204" pitchFamily="34" charset="0"/>
              </a:rPr>
              <a:t>Which of the following is part of the Basis and Purpose of the Amateur Radio Service?</a:t>
            </a:r>
            <a:endParaRPr lang="en-US" dirty="0"/>
          </a:p>
        </p:txBody>
      </p:sp>
      <p:sp>
        <p:nvSpPr>
          <p:cNvPr id="3" name="Subtitle 2"/>
          <p:cNvSpPr>
            <a:spLocks noGrp="1"/>
          </p:cNvSpPr>
          <p:nvPr>
            <p:ph type="subTitle" idx="1"/>
          </p:nvPr>
        </p:nvSpPr>
        <p:spPr>
          <a:xfrm>
            <a:off x="1371600" y="2362200"/>
            <a:ext cx="6400800" cy="3657600"/>
          </a:xfrm>
        </p:spPr>
        <p:txBody>
          <a:bodyPr>
            <a:normAutofit/>
          </a:bodyPr>
          <a:lstStyle/>
          <a:p>
            <a:pPr algn="l"/>
            <a:r>
              <a:rPr lang="en-US" sz="2800" i="1" dirty="0"/>
              <a:t>A. Providing personal radio communications for as many citizens as possible</a:t>
            </a:r>
            <a:endParaRPr lang="en-US" sz="2800" dirty="0"/>
          </a:p>
          <a:p>
            <a:pPr algn="l"/>
            <a:r>
              <a:rPr lang="en-US" sz="2800" i="1" dirty="0"/>
              <a:t>B. Providing communications for international non-profit organizations</a:t>
            </a:r>
            <a:endParaRPr lang="en-US" sz="2800" dirty="0"/>
          </a:p>
          <a:p>
            <a:pPr algn="l"/>
            <a:r>
              <a:rPr lang="en-US" sz="2800" i="1" dirty="0"/>
              <a:t>C. Advancing skills in the technical and communication phases of the radio art</a:t>
            </a:r>
            <a:endParaRPr lang="en-US" sz="2800" dirty="0"/>
          </a:p>
          <a:p>
            <a:pPr algn="l"/>
            <a:r>
              <a:rPr lang="en-US" sz="2800" i="1" dirty="0"/>
              <a:t>D. All of these choices are correct </a:t>
            </a:r>
            <a:endParaRPr lang="en-US" sz="2800" dirty="0"/>
          </a:p>
          <a:p>
            <a:pPr algn="l"/>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9</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24913579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2286000"/>
          </a:xfrm>
        </p:spPr>
        <p:txBody>
          <a:bodyPr>
            <a:normAutofit/>
          </a:bodyPr>
          <a:lstStyle/>
          <a:p>
            <a:r>
              <a:rPr lang="en-US" dirty="0"/>
              <a:t>T1C09 - What is the grace period for renewal if an amateur license expires?</a:t>
            </a:r>
            <a:br>
              <a:rPr lang="en-US" dirty="0"/>
            </a:br>
            <a:endParaRPr lang="en-US" dirty="0"/>
          </a:p>
        </p:txBody>
      </p:sp>
      <p:sp>
        <p:nvSpPr>
          <p:cNvPr id="3" name="Subtitle 2"/>
          <p:cNvSpPr>
            <a:spLocks noGrp="1"/>
          </p:cNvSpPr>
          <p:nvPr>
            <p:ph type="subTitle" idx="1"/>
          </p:nvPr>
        </p:nvSpPr>
        <p:spPr>
          <a:xfrm>
            <a:off x="838200" y="2590800"/>
            <a:ext cx="6400800" cy="2667000"/>
          </a:xfrm>
        </p:spPr>
        <p:txBody>
          <a:bodyPr>
            <a:normAutofit/>
          </a:bodyPr>
          <a:lstStyle/>
          <a:p>
            <a:r>
              <a:rPr lang="en-US" sz="3600" b="1" i="1" dirty="0">
                <a:solidFill>
                  <a:srgbClr val="FFFF00"/>
                </a:solidFill>
              </a:rPr>
              <a:t>A. Two years</a:t>
            </a:r>
            <a:endParaRPr lang="en-US" sz="3600" b="1" dirty="0">
              <a:solidFill>
                <a:srgbClr val="FFFF00"/>
              </a:solidFill>
            </a:endParaRPr>
          </a:p>
          <a:p>
            <a:r>
              <a:rPr lang="en-US" sz="2800" i="1" dirty="0"/>
              <a:t>B. Three years</a:t>
            </a:r>
            <a:endParaRPr lang="en-US" sz="2800" dirty="0"/>
          </a:p>
          <a:p>
            <a:r>
              <a:rPr lang="en-US" sz="2800" i="1" dirty="0"/>
              <a:t>C. Five years</a:t>
            </a:r>
            <a:endParaRPr lang="en-US" sz="2800" dirty="0"/>
          </a:p>
          <a:p>
            <a:r>
              <a:rPr lang="en-US" sz="2800" i="1" dirty="0"/>
              <a:t>D. Ten years </a:t>
            </a:r>
            <a:endParaRPr lang="en-US" sz="2800" dirty="0"/>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90</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6646096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924800" cy="2438400"/>
          </a:xfrm>
        </p:spPr>
        <p:txBody>
          <a:bodyPr>
            <a:noAutofit/>
          </a:bodyPr>
          <a:lstStyle/>
          <a:p>
            <a:r>
              <a:rPr lang="en-US" dirty="0"/>
              <a:t>T1C10 - How soon after passing the examination for your first amateur radio license may you transmit on the amateur radio bands? </a:t>
            </a:r>
            <a:br>
              <a:rPr lang="en-US" dirty="0"/>
            </a:br>
            <a:endParaRPr lang="en-US" dirty="0"/>
          </a:p>
        </p:txBody>
      </p:sp>
      <p:sp>
        <p:nvSpPr>
          <p:cNvPr id="3" name="Subtitle 2"/>
          <p:cNvSpPr>
            <a:spLocks noGrp="1"/>
          </p:cNvSpPr>
          <p:nvPr>
            <p:ph type="subTitle" idx="1"/>
          </p:nvPr>
        </p:nvSpPr>
        <p:spPr>
          <a:xfrm>
            <a:off x="990600" y="2590800"/>
            <a:ext cx="7162800" cy="3765550"/>
          </a:xfrm>
        </p:spPr>
        <p:txBody>
          <a:bodyPr>
            <a:normAutofit/>
          </a:bodyPr>
          <a:lstStyle/>
          <a:p>
            <a:r>
              <a:rPr lang="en-US" sz="2800" i="1" dirty="0"/>
              <a:t>A. Immediately on receiving your Certificate of Successful Completion of Examination (CSCE)</a:t>
            </a:r>
            <a:endParaRPr lang="en-US" sz="2800" dirty="0"/>
          </a:p>
          <a:p>
            <a:r>
              <a:rPr lang="en-US" sz="2800" i="1" dirty="0"/>
              <a:t>B. </a:t>
            </a:r>
            <a:r>
              <a:rPr lang="en-US" sz="2800" dirty="0"/>
              <a:t>As soon as your operator/</a:t>
            </a:r>
            <a:r>
              <a:rPr lang="en-US" sz="2800" dirty="0" err="1"/>
              <a:t>ststion</a:t>
            </a:r>
            <a:r>
              <a:rPr lang="en-US" sz="2800" dirty="0"/>
              <a:t> license grant appears on the ARRL website</a:t>
            </a:r>
          </a:p>
          <a:p>
            <a:r>
              <a:rPr lang="en-US" sz="2800" i="1" dirty="0"/>
              <a:t>C. As soon as your operator/station license grant appears in the FCC’s license database</a:t>
            </a:r>
            <a:endParaRPr lang="en-US" sz="2800" dirty="0"/>
          </a:p>
          <a:p>
            <a:r>
              <a:rPr lang="en-US" sz="2800" i="1" dirty="0"/>
              <a:t>D. </a:t>
            </a:r>
            <a:r>
              <a:rPr lang="en-US" sz="2800" dirty="0"/>
              <a:t>As soon as you receive your license in the mail from the FCC</a:t>
            </a: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91</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42038019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924800" cy="2438400"/>
          </a:xfrm>
        </p:spPr>
        <p:txBody>
          <a:bodyPr>
            <a:noAutofit/>
          </a:bodyPr>
          <a:lstStyle/>
          <a:p>
            <a:r>
              <a:rPr lang="en-US" dirty="0"/>
              <a:t>T1C10 - How soon after passing the examination for your first amateur radio license may you transmit on the amateur radio bands? </a:t>
            </a:r>
            <a:br>
              <a:rPr lang="en-US" dirty="0"/>
            </a:br>
            <a:endParaRPr lang="en-US" dirty="0"/>
          </a:p>
        </p:txBody>
      </p:sp>
      <p:sp>
        <p:nvSpPr>
          <p:cNvPr id="3" name="Subtitle 2"/>
          <p:cNvSpPr>
            <a:spLocks noGrp="1"/>
          </p:cNvSpPr>
          <p:nvPr>
            <p:ph type="subTitle" idx="1"/>
          </p:nvPr>
        </p:nvSpPr>
        <p:spPr>
          <a:xfrm>
            <a:off x="990600" y="2590800"/>
            <a:ext cx="7162800" cy="3765550"/>
          </a:xfrm>
        </p:spPr>
        <p:txBody>
          <a:bodyPr>
            <a:normAutofit lnSpcReduction="10000"/>
          </a:bodyPr>
          <a:lstStyle/>
          <a:p>
            <a:r>
              <a:rPr lang="en-US" sz="2800" i="1" dirty="0"/>
              <a:t>A. Immediately on receiving your Certificate of Successful Completion of Examination (CSCE)</a:t>
            </a:r>
            <a:endParaRPr lang="en-US" sz="2800" dirty="0"/>
          </a:p>
          <a:p>
            <a:r>
              <a:rPr lang="en-US" sz="2800" i="1" dirty="0"/>
              <a:t>B. </a:t>
            </a:r>
            <a:r>
              <a:rPr lang="en-US" sz="2800" dirty="0"/>
              <a:t>As soon as your operator/</a:t>
            </a:r>
            <a:r>
              <a:rPr lang="en-US" sz="2800" dirty="0" err="1"/>
              <a:t>ststion</a:t>
            </a:r>
            <a:r>
              <a:rPr lang="en-US" sz="2800" dirty="0"/>
              <a:t> license grant appears on the ARRL website</a:t>
            </a:r>
          </a:p>
          <a:p>
            <a:r>
              <a:rPr lang="en-US" sz="3600" b="1" i="1" dirty="0">
                <a:solidFill>
                  <a:srgbClr val="FFFF00"/>
                </a:solidFill>
              </a:rPr>
              <a:t>C. As soon as your operator/station license grant appears in the FCC’s license database</a:t>
            </a:r>
            <a:endParaRPr lang="en-US" sz="3600" b="1" dirty="0">
              <a:solidFill>
                <a:srgbClr val="FFFF00"/>
              </a:solidFill>
            </a:endParaRPr>
          </a:p>
          <a:p>
            <a:r>
              <a:rPr lang="en-US" sz="2800" i="1" dirty="0"/>
              <a:t>D. </a:t>
            </a:r>
            <a:r>
              <a:rPr lang="en-US" sz="2800" dirty="0"/>
              <a:t>As soon as you receive your license in the mail from the FCC</a:t>
            </a:r>
          </a:p>
          <a:p>
            <a:endParaRPr lang="en-US" sz="2800" dirty="0"/>
          </a:p>
        </p:txBody>
      </p:sp>
      <p:sp>
        <p:nvSpPr>
          <p:cNvPr id="4" name="Slide Number Placeholder 3"/>
          <p:cNvSpPr>
            <a:spLocks noGrp="1"/>
          </p:cNvSpPr>
          <p:nvPr>
            <p:ph type="sldNum" sz="quarter" idx="12"/>
          </p:nvPr>
        </p:nvSpPr>
        <p:spPr/>
        <p:txBody>
          <a:bodyPr/>
          <a:lstStyle/>
          <a:p>
            <a:fld id="{87899DCF-37DD-484C-B32D-554AB02649E1}" type="slidenum">
              <a:rPr lang="en-US" smtClean="0"/>
              <a:pPr/>
              <a:t>92</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027400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382000" cy="2362200"/>
          </a:xfrm>
        </p:spPr>
        <p:txBody>
          <a:bodyPr>
            <a:noAutofit/>
          </a:bodyPr>
          <a:lstStyle/>
          <a:p>
            <a:r>
              <a:rPr lang="en-US" dirty="0"/>
              <a:t>T1C11 -  If your license has expired and is still within the allowable grace period, may you continue to transmit on the amateur radio bands?</a:t>
            </a:r>
            <a:br>
              <a:rPr lang="en-US" dirty="0"/>
            </a:br>
            <a:endParaRPr lang="en-US" dirty="0"/>
          </a:p>
        </p:txBody>
      </p:sp>
      <p:sp>
        <p:nvSpPr>
          <p:cNvPr id="3" name="Subtitle 2"/>
          <p:cNvSpPr>
            <a:spLocks noGrp="1"/>
          </p:cNvSpPr>
          <p:nvPr>
            <p:ph type="subTitle" idx="1"/>
          </p:nvPr>
        </p:nvSpPr>
        <p:spPr>
          <a:xfrm>
            <a:off x="685800" y="2819400"/>
            <a:ext cx="7543800" cy="3657600"/>
          </a:xfrm>
        </p:spPr>
        <p:txBody>
          <a:bodyPr>
            <a:normAutofit/>
          </a:bodyPr>
          <a:lstStyle/>
          <a:p>
            <a:r>
              <a:rPr lang="en-US" sz="2800" i="1" dirty="0"/>
              <a:t>A. Yes, for up to </a:t>
            </a:r>
            <a:r>
              <a:rPr lang="en-US" sz="2800" i="1" dirty="0" err="1"/>
              <a:t>to</a:t>
            </a:r>
            <a:r>
              <a:rPr lang="en-US" sz="2800" i="1" dirty="0"/>
              <a:t> years</a:t>
            </a:r>
            <a:endParaRPr lang="en-US" sz="2800" dirty="0"/>
          </a:p>
          <a:p>
            <a:r>
              <a:rPr lang="en-US" sz="2800" i="1" dirty="0"/>
              <a:t>B. Yes, </a:t>
            </a:r>
            <a:r>
              <a:rPr lang="en-US" sz="2800" dirty="0"/>
              <a:t>as soon as you apply for a renewal</a:t>
            </a:r>
          </a:p>
          <a:p>
            <a:r>
              <a:rPr lang="en-US" sz="2800" i="1" dirty="0"/>
              <a:t>C. Yes, </a:t>
            </a:r>
            <a:r>
              <a:rPr lang="en-US" sz="2800" dirty="0"/>
              <a:t>for up to one year</a:t>
            </a:r>
          </a:p>
          <a:p>
            <a:r>
              <a:rPr lang="en-US" sz="2800" i="1" dirty="0"/>
              <a:t>D. </a:t>
            </a:r>
            <a:r>
              <a:rPr lang="en-US" sz="2800" dirty="0"/>
              <a:t>No, you must wait until the license has been renewed</a:t>
            </a:r>
          </a:p>
        </p:txBody>
      </p:sp>
      <p:sp>
        <p:nvSpPr>
          <p:cNvPr id="4" name="Slide Number Placeholder 3"/>
          <p:cNvSpPr>
            <a:spLocks noGrp="1"/>
          </p:cNvSpPr>
          <p:nvPr>
            <p:ph type="sldNum" sz="quarter" idx="12"/>
          </p:nvPr>
        </p:nvSpPr>
        <p:spPr/>
        <p:txBody>
          <a:bodyPr/>
          <a:lstStyle/>
          <a:p>
            <a:fld id="{87899DCF-37DD-484C-B32D-554AB02649E1}" type="slidenum">
              <a:rPr lang="en-US" smtClean="0"/>
              <a:pPr/>
              <a:t>93</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3114783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382000" cy="2362200"/>
          </a:xfrm>
        </p:spPr>
        <p:txBody>
          <a:bodyPr>
            <a:noAutofit/>
          </a:bodyPr>
          <a:lstStyle/>
          <a:p>
            <a:r>
              <a:rPr lang="en-US" dirty="0"/>
              <a:t>T1C11 -  If your license has expired and is still within the allowable grace period, may you continue to transmit on the amateur radio bands?</a:t>
            </a:r>
            <a:br>
              <a:rPr lang="en-US" dirty="0"/>
            </a:br>
            <a:endParaRPr lang="en-US" dirty="0"/>
          </a:p>
        </p:txBody>
      </p:sp>
      <p:sp>
        <p:nvSpPr>
          <p:cNvPr id="3" name="Subtitle 2"/>
          <p:cNvSpPr>
            <a:spLocks noGrp="1"/>
          </p:cNvSpPr>
          <p:nvPr>
            <p:ph type="subTitle" idx="1"/>
          </p:nvPr>
        </p:nvSpPr>
        <p:spPr>
          <a:xfrm>
            <a:off x="685800" y="2819400"/>
            <a:ext cx="7543800" cy="3657600"/>
          </a:xfrm>
        </p:spPr>
        <p:txBody>
          <a:bodyPr>
            <a:normAutofit/>
          </a:bodyPr>
          <a:lstStyle/>
          <a:p>
            <a:r>
              <a:rPr lang="en-US" sz="2800" i="1" dirty="0"/>
              <a:t>A. Yes, for up to </a:t>
            </a:r>
            <a:r>
              <a:rPr lang="en-US" sz="2800" i="1" dirty="0" err="1"/>
              <a:t>to</a:t>
            </a:r>
            <a:r>
              <a:rPr lang="en-US" sz="2800" i="1" dirty="0"/>
              <a:t> years</a:t>
            </a:r>
            <a:endParaRPr lang="en-US" sz="2800" dirty="0"/>
          </a:p>
          <a:p>
            <a:r>
              <a:rPr lang="en-US" sz="2800" i="1" dirty="0"/>
              <a:t>B. Yes, </a:t>
            </a:r>
            <a:r>
              <a:rPr lang="en-US" sz="2800" dirty="0"/>
              <a:t>as soon as you apply for a renewal</a:t>
            </a:r>
          </a:p>
          <a:p>
            <a:r>
              <a:rPr lang="en-US" sz="2800" i="1" dirty="0"/>
              <a:t>C. Yes, </a:t>
            </a:r>
            <a:r>
              <a:rPr lang="en-US" sz="2800" dirty="0"/>
              <a:t>for up to one year</a:t>
            </a:r>
          </a:p>
          <a:p>
            <a:r>
              <a:rPr lang="en-US" sz="3200" b="1" i="1" dirty="0">
                <a:solidFill>
                  <a:srgbClr val="FFFF00"/>
                </a:solidFill>
              </a:rPr>
              <a:t>D. </a:t>
            </a:r>
            <a:r>
              <a:rPr lang="en-US" sz="3200" b="1" dirty="0">
                <a:solidFill>
                  <a:srgbClr val="FFFF00"/>
                </a:solidFill>
              </a:rPr>
              <a:t>No, you must wait until the license has been renewed</a:t>
            </a:r>
          </a:p>
        </p:txBody>
      </p:sp>
      <p:sp>
        <p:nvSpPr>
          <p:cNvPr id="4" name="Slide Number Placeholder 3"/>
          <p:cNvSpPr>
            <a:spLocks noGrp="1"/>
          </p:cNvSpPr>
          <p:nvPr>
            <p:ph type="sldNum" sz="quarter" idx="12"/>
          </p:nvPr>
        </p:nvSpPr>
        <p:spPr/>
        <p:txBody>
          <a:bodyPr/>
          <a:lstStyle/>
          <a:p>
            <a:fld id="{87899DCF-37DD-484C-B32D-554AB02649E1}" type="slidenum">
              <a:rPr lang="en-US" smtClean="0"/>
              <a:pPr/>
              <a:t>94</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7190702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28601" y="0"/>
            <a:ext cx="8686800" cy="6400800"/>
          </a:xfrm>
        </p:spPr>
        <p:txBody>
          <a:bodyPr>
            <a:normAutofit/>
          </a:bodyPr>
          <a:lstStyle/>
          <a:p>
            <a:r>
              <a:rPr lang="en-US" dirty="0"/>
              <a:t>Section   T1D </a:t>
            </a:r>
            <a:br>
              <a:rPr lang="en-US" dirty="0"/>
            </a:br>
            <a:br>
              <a:rPr lang="en-US" dirty="0"/>
            </a:br>
            <a:r>
              <a:rPr lang="en-US" dirty="0"/>
              <a:t>Authorized and prohibited transmission: communications with other countries; music; exchange of information with other services; indecent language; compensation for operating; retransmission of other amateur signals; </a:t>
            </a:r>
            <a:r>
              <a:rPr lang="en-US" dirty="0" err="1"/>
              <a:t>encription</a:t>
            </a:r>
            <a:r>
              <a:rPr lang="en-US" dirty="0"/>
              <a:t>; sale of equipment; unidentified transmissions; one-way transmission</a:t>
            </a:r>
            <a:br>
              <a:rPr lang="en-US" dirty="0"/>
            </a:br>
            <a:endParaRPr lang="en-US" dirty="0"/>
          </a:p>
        </p:txBody>
      </p:sp>
      <p:sp>
        <p:nvSpPr>
          <p:cNvPr id="6" name="Slide Number Placeholder 5"/>
          <p:cNvSpPr>
            <a:spLocks noGrp="1"/>
          </p:cNvSpPr>
          <p:nvPr>
            <p:ph type="sldNum" sz="quarter" idx="12"/>
          </p:nvPr>
        </p:nvSpPr>
        <p:spPr/>
        <p:txBody>
          <a:bodyPr/>
          <a:lstStyle/>
          <a:p>
            <a:fld id="{87899DCF-37DD-484C-B32D-554AB02649E1}" type="slidenum">
              <a:rPr lang="en-US" smtClean="0"/>
              <a:t>95</a:t>
            </a:fld>
            <a:endParaRPr lang="en-US"/>
          </a:p>
        </p:txBody>
      </p:sp>
      <p:sp>
        <p:nvSpPr>
          <p:cNvPr id="5" name="Footer Placeholder 4"/>
          <p:cNvSpPr>
            <a:spLocks noGrp="1"/>
          </p:cNvSpPr>
          <p:nvPr>
            <p:ph type="ftr" sz="quarter" idx="13"/>
          </p:nvPr>
        </p:nvSpPr>
        <p:spPr/>
        <p:txBody>
          <a:bodyPr/>
          <a:lstStyle/>
          <a:p>
            <a:r>
              <a:rPr lang="en-US"/>
              <a:t>COMMISSION Rules 2022</a:t>
            </a:r>
          </a:p>
        </p:txBody>
      </p:sp>
    </p:spTree>
    <p:extLst>
      <p:ext uri="{BB962C8B-B14F-4D97-AF65-F5344CB8AC3E}">
        <p14:creationId xmlns:p14="http://schemas.microsoft.com/office/powerpoint/2010/main" val="2366283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152400"/>
            <a:ext cx="9144000" cy="2743200"/>
          </a:xfrm>
        </p:spPr>
        <p:txBody>
          <a:bodyPr>
            <a:normAutofit/>
          </a:bodyPr>
          <a:lstStyle/>
          <a:p>
            <a:r>
              <a:rPr lang="en-US" dirty="0"/>
              <a:t>T1D01 -  With which countries are FCC-licensed amateur radio stations prohibited from exchanging communications?</a:t>
            </a:r>
            <a:br>
              <a:rPr lang="en-US" dirty="0"/>
            </a:br>
            <a:endParaRPr lang="en-US" dirty="0"/>
          </a:p>
        </p:txBody>
      </p:sp>
      <p:sp>
        <p:nvSpPr>
          <p:cNvPr id="8" name="Subtitle 7"/>
          <p:cNvSpPr>
            <a:spLocks noGrp="1"/>
          </p:cNvSpPr>
          <p:nvPr>
            <p:ph type="subTitle" idx="1"/>
          </p:nvPr>
        </p:nvSpPr>
        <p:spPr>
          <a:xfrm>
            <a:off x="533400" y="2438400"/>
            <a:ext cx="8153400" cy="3886200"/>
          </a:xfrm>
        </p:spPr>
        <p:txBody>
          <a:bodyPr>
            <a:normAutofit/>
          </a:bodyPr>
          <a:lstStyle/>
          <a:p>
            <a:r>
              <a:rPr lang="en-US" sz="2800" i="1" dirty="0"/>
              <a:t>A. Any country whose administration has notified the International Telecommunication Union (ITU) that it objects to such communications</a:t>
            </a:r>
            <a:endParaRPr lang="en-US" sz="2800" dirty="0"/>
          </a:p>
          <a:p>
            <a:r>
              <a:rPr lang="en-US" sz="2800" i="1" dirty="0"/>
              <a:t>B. Any country whose administration has notified the American Radio Relay League (ARRL) that it objects to such communications</a:t>
            </a:r>
            <a:endParaRPr lang="en-US" sz="2800" dirty="0"/>
          </a:p>
          <a:p>
            <a:r>
              <a:rPr lang="en-US" sz="2800" i="1" dirty="0"/>
              <a:t>C. Any country banned from such communication by the International Amateur Radio Union (IARU)</a:t>
            </a:r>
            <a:endParaRPr lang="en-US" sz="2800" dirty="0"/>
          </a:p>
          <a:p>
            <a:r>
              <a:rPr lang="en-US" sz="2800" i="1" dirty="0"/>
              <a:t>D. Any country banned from making such communica</a:t>
            </a:r>
            <a:r>
              <a:rPr lang="en-US" sz="2800" dirty="0"/>
              <a:t>tion by the American Radio Relay League (ARRL)</a:t>
            </a:r>
          </a:p>
        </p:txBody>
      </p:sp>
      <p:sp>
        <p:nvSpPr>
          <p:cNvPr id="6" name="Slide Number Placeholder 5"/>
          <p:cNvSpPr>
            <a:spLocks noGrp="1"/>
          </p:cNvSpPr>
          <p:nvPr>
            <p:ph type="sldNum" sz="quarter" idx="12"/>
          </p:nvPr>
        </p:nvSpPr>
        <p:spPr/>
        <p:txBody>
          <a:bodyPr/>
          <a:lstStyle/>
          <a:p>
            <a:fld id="{87899DCF-37DD-484C-B32D-554AB02649E1}" type="slidenum">
              <a:rPr lang="en-US" smtClean="0"/>
              <a:t>96</a:t>
            </a:fld>
            <a:endParaRPr lang="en-US"/>
          </a:p>
        </p:txBody>
      </p:sp>
      <p:sp>
        <p:nvSpPr>
          <p:cNvPr id="5" name="Footer Placeholder 4"/>
          <p:cNvSpPr>
            <a:spLocks noGrp="1"/>
          </p:cNvSpPr>
          <p:nvPr>
            <p:ph type="ftr" sz="quarter" idx="13"/>
          </p:nvPr>
        </p:nvSpPr>
        <p:spPr/>
        <p:txBody>
          <a:bodyPr/>
          <a:lstStyle/>
          <a:p>
            <a:r>
              <a:rPr lang="en-US"/>
              <a:t>COMMISSION Rules 2022</a:t>
            </a:r>
          </a:p>
        </p:txBody>
      </p:sp>
    </p:spTree>
    <p:extLst>
      <p:ext uri="{BB962C8B-B14F-4D97-AF65-F5344CB8AC3E}">
        <p14:creationId xmlns:p14="http://schemas.microsoft.com/office/powerpoint/2010/main" val="25274604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152400"/>
            <a:ext cx="9144000" cy="2743200"/>
          </a:xfrm>
        </p:spPr>
        <p:txBody>
          <a:bodyPr>
            <a:normAutofit/>
          </a:bodyPr>
          <a:lstStyle/>
          <a:p>
            <a:r>
              <a:rPr lang="en-US" dirty="0"/>
              <a:t>T1D01 -  With which countries are FCC-licensed amateur radio stations prohibited from exchanging communications?</a:t>
            </a:r>
            <a:br>
              <a:rPr lang="en-US" dirty="0"/>
            </a:br>
            <a:endParaRPr lang="en-US" dirty="0"/>
          </a:p>
        </p:txBody>
      </p:sp>
      <p:sp>
        <p:nvSpPr>
          <p:cNvPr id="8" name="Subtitle 7"/>
          <p:cNvSpPr>
            <a:spLocks noGrp="1"/>
          </p:cNvSpPr>
          <p:nvPr>
            <p:ph type="subTitle" idx="1"/>
          </p:nvPr>
        </p:nvSpPr>
        <p:spPr>
          <a:xfrm>
            <a:off x="533400" y="2133600"/>
            <a:ext cx="8153400" cy="4191000"/>
          </a:xfrm>
        </p:spPr>
        <p:txBody>
          <a:bodyPr>
            <a:normAutofit lnSpcReduction="10000"/>
          </a:bodyPr>
          <a:lstStyle/>
          <a:p>
            <a:r>
              <a:rPr lang="en-US" sz="3200" b="1" i="1" dirty="0">
                <a:solidFill>
                  <a:srgbClr val="FFFF00"/>
                </a:solidFill>
              </a:rPr>
              <a:t>A. Any country whose administration has notified the International Telecommunication Union (ITU) that it objects to such communications</a:t>
            </a:r>
            <a:endParaRPr lang="en-US" sz="3200" b="1" dirty="0">
              <a:solidFill>
                <a:srgbClr val="FFFF00"/>
              </a:solidFill>
            </a:endParaRPr>
          </a:p>
          <a:p>
            <a:r>
              <a:rPr lang="en-US" sz="2800" i="1" dirty="0"/>
              <a:t>B. Any country whose administration has notified the American Radio Relay League (ARRL) that it objects to such communications</a:t>
            </a:r>
            <a:endParaRPr lang="en-US" sz="2800" dirty="0"/>
          </a:p>
          <a:p>
            <a:r>
              <a:rPr lang="en-US" sz="2800" i="1" dirty="0"/>
              <a:t>C. Any country banned from such communication by the International Amateur Radio Union (IARU)</a:t>
            </a:r>
            <a:endParaRPr lang="en-US" sz="2800" dirty="0"/>
          </a:p>
          <a:p>
            <a:r>
              <a:rPr lang="en-US" sz="2800" i="1" dirty="0"/>
              <a:t>D. Any country banned from making such communica</a:t>
            </a:r>
            <a:r>
              <a:rPr lang="en-US" sz="2800" dirty="0"/>
              <a:t>tion by the American Radio Relay League (ARRL)</a:t>
            </a:r>
          </a:p>
        </p:txBody>
      </p:sp>
      <p:sp>
        <p:nvSpPr>
          <p:cNvPr id="6" name="Slide Number Placeholder 5"/>
          <p:cNvSpPr>
            <a:spLocks noGrp="1"/>
          </p:cNvSpPr>
          <p:nvPr>
            <p:ph type="sldNum" sz="quarter" idx="12"/>
          </p:nvPr>
        </p:nvSpPr>
        <p:spPr/>
        <p:txBody>
          <a:bodyPr/>
          <a:lstStyle/>
          <a:p>
            <a:fld id="{87899DCF-37DD-484C-B32D-554AB02649E1}" type="slidenum">
              <a:rPr lang="en-US" smtClean="0"/>
              <a:t>97</a:t>
            </a:fld>
            <a:endParaRPr lang="en-US"/>
          </a:p>
        </p:txBody>
      </p:sp>
      <p:sp>
        <p:nvSpPr>
          <p:cNvPr id="5" name="Footer Placeholder 4"/>
          <p:cNvSpPr>
            <a:spLocks noGrp="1"/>
          </p:cNvSpPr>
          <p:nvPr>
            <p:ph type="ftr" sz="quarter" idx="13"/>
          </p:nvPr>
        </p:nvSpPr>
        <p:spPr/>
        <p:txBody>
          <a:bodyPr/>
          <a:lstStyle/>
          <a:p>
            <a:r>
              <a:rPr lang="en-US"/>
              <a:t>COMMISSION Rules 2022</a:t>
            </a:r>
          </a:p>
        </p:txBody>
      </p:sp>
    </p:spTree>
    <p:extLst>
      <p:ext uri="{BB962C8B-B14F-4D97-AF65-F5344CB8AC3E}">
        <p14:creationId xmlns:p14="http://schemas.microsoft.com/office/powerpoint/2010/main" val="17723461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153400" cy="2133600"/>
          </a:xfrm>
        </p:spPr>
        <p:txBody>
          <a:bodyPr>
            <a:normAutofit/>
          </a:bodyPr>
          <a:lstStyle/>
          <a:p>
            <a:r>
              <a:rPr lang="en-US" dirty="0"/>
              <a:t>T1D02    Under which of the following circumstances are one-way transmissions by amateur station prohibited?</a:t>
            </a:r>
          </a:p>
        </p:txBody>
      </p:sp>
      <p:sp>
        <p:nvSpPr>
          <p:cNvPr id="3" name="Subtitle 2"/>
          <p:cNvSpPr>
            <a:spLocks noGrp="1"/>
          </p:cNvSpPr>
          <p:nvPr>
            <p:ph type="subTitle" idx="1"/>
          </p:nvPr>
        </p:nvSpPr>
        <p:spPr>
          <a:xfrm>
            <a:off x="685800" y="2514600"/>
            <a:ext cx="7543800" cy="3657600"/>
          </a:xfrm>
        </p:spPr>
        <p:txBody>
          <a:bodyPr>
            <a:normAutofit/>
          </a:bodyPr>
          <a:lstStyle/>
          <a:p>
            <a:pPr marL="514350" indent="-514350">
              <a:buAutoNum type="alphaUcPeriod"/>
            </a:pPr>
            <a:r>
              <a:rPr lang="en-US" sz="2800" dirty="0"/>
              <a:t>In all circumstances</a:t>
            </a:r>
          </a:p>
          <a:p>
            <a:pPr marL="514350" indent="-514350">
              <a:buAutoNum type="alphaUcPeriod"/>
            </a:pPr>
            <a:r>
              <a:rPr lang="en-US" sz="2800" dirty="0"/>
              <a:t>Broadcasting</a:t>
            </a:r>
          </a:p>
          <a:p>
            <a:pPr marL="514350" indent="-514350">
              <a:buAutoNum type="alphaUcPeriod"/>
            </a:pPr>
            <a:r>
              <a:rPr lang="en-US" sz="2800" dirty="0"/>
              <a:t>International Morse Code Practice</a:t>
            </a:r>
          </a:p>
          <a:p>
            <a:pPr marL="514350" indent="-514350">
              <a:buAutoNum type="alphaUcPeriod"/>
            </a:pPr>
            <a:r>
              <a:rPr lang="en-US" sz="2800" dirty="0"/>
              <a:t>Telecommand or transmissions of telemetry</a:t>
            </a:r>
          </a:p>
        </p:txBody>
      </p:sp>
      <p:sp>
        <p:nvSpPr>
          <p:cNvPr id="4" name="Slide Number Placeholder 3"/>
          <p:cNvSpPr>
            <a:spLocks noGrp="1"/>
          </p:cNvSpPr>
          <p:nvPr>
            <p:ph type="sldNum" sz="quarter" idx="12"/>
          </p:nvPr>
        </p:nvSpPr>
        <p:spPr/>
        <p:txBody>
          <a:bodyPr/>
          <a:lstStyle/>
          <a:p>
            <a:fld id="{87899DCF-37DD-484C-B32D-554AB02649E1}" type="slidenum">
              <a:rPr lang="en-US" smtClean="0"/>
              <a:pPr/>
              <a:t>98</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8685966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153400" cy="2133600"/>
          </a:xfrm>
        </p:spPr>
        <p:txBody>
          <a:bodyPr>
            <a:normAutofit/>
          </a:bodyPr>
          <a:lstStyle/>
          <a:p>
            <a:r>
              <a:rPr lang="en-US" dirty="0"/>
              <a:t>T1D02    Under which of the following circumstances are one-way transmissions by amateur station prohibited?</a:t>
            </a:r>
          </a:p>
        </p:txBody>
      </p:sp>
      <p:sp>
        <p:nvSpPr>
          <p:cNvPr id="3" name="Subtitle 2"/>
          <p:cNvSpPr>
            <a:spLocks noGrp="1"/>
          </p:cNvSpPr>
          <p:nvPr>
            <p:ph type="subTitle" idx="1"/>
          </p:nvPr>
        </p:nvSpPr>
        <p:spPr>
          <a:xfrm>
            <a:off x="685800" y="2514600"/>
            <a:ext cx="7543800" cy="3657600"/>
          </a:xfrm>
        </p:spPr>
        <p:txBody>
          <a:bodyPr>
            <a:normAutofit/>
          </a:bodyPr>
          <a:lstStyle/>
          <a:p>
            <a:pPr marL="514350" indent="-514350">
              <a:buAutoNum type="alphaUcPeriod"/>
            </a:pPr>
            <a:r>
              <a:rPr lang="en-US" sz="2800" dirty="0"/>
              <a:t>In all circumstances</a:t>
            </a:r>
          </a:p>
          <a:p>
            <a:pPr marL="514350" indent="-514350">
              <a:buAutoNum type="alphaUcPeriod"/>
            </a:pPr>
            <a:r>
              <a:rPr lang="en-US" sz="3600" b="1" dirty="0">
                <a:solidFill>
                  <a:srgbClr val="FFFF00"/>
                </a:solidFill>
              </a:rPr>
              <a:t>Broadcasting</a:t>
            </a:r>
          </a:p>
          <a:p>
            <a:pPr marL="514350" indent="-514350">
              <a:buAutoNum type="alphaUcPeriod"/>
            </a:pPr>
            <a:r>
              <a:rPr lang="en-US" sz="2800" dirty="0"/>
              <a:t>International Morse Code Practice</a:t>
            </a:r>
          </a:p>
          <a:p>
            <a:pPr marL="514350" indent="-514350">
              <a:buAutoNum type="alphaUcPeriod"/>
            </a:pPr>
            <a:r>
              <a:rPr lang="en-US" sz="2800" dirty="0"/>
              <a:t>Telecommand or transmissions of telemetry</a:t>
            </a:r>
          </a:p>
        </p:txBody>
      </p:sp>
      <p:sp>
        <p:nvSpPr>
          <p:cNvPr id="4" name="Slide Number Placeholder 3"/>
          <p:cNvSpPr>
            <a:spLocks noGrp="1"/>
          </p:cNvSpPr>
          <p:nvPr>
            <p:ph type="sldNum" sz="quarter" idx="12"/>
          </p:nvPr>
        </p:nvSpPr>
        <p:spPr/>
        <p:txBody>
          <a:bodyPr/>
          <a:lstStyle/>
          <a:p>
            <a:fld id="{87899DCF-37DD-484C-B32D-554AB02649E1}" type="slidenum">
              <a:rPr lang="en-US" smtClean="0"/>
              <a:pPr/>
              <a:t>99</a:t>
            </a:fld>
            <a:endParaRPr lang="en-US" dirty="0"/>
          </a:p>
        </p:txBody>
      </p:sp>
      <p:sp>
        <p:nvSpPr>
          <p:cNvPr id="5" name="Footer Placeholder 4"/>
          <p:cNvSpPr>
            <a:spLocks noGrp="1"/>
          </p:cNvSpPr>
          <p:nvPr>
            <p:ph type="ftr" sz="quarter" idx="13"/>
          </p:nvPr>
        </p:nvSpPr>
        <p:spPr/>
        <p:txBody>
          <a:bodyPr/>
          <a:lstStyle/>
          <a:p>
            <a:r>
              <a:rPr lang="en-US"/>
              <a:t>COMMISSION Rules 2022</a:t>
            </a:r>
            <a:endParaRPr lang="en-US" dirty="0"/>
          </a:p>
        </p:txBody>
      </p:sp>
    </p:spTree>
    <p:extLst>
      <p:ext uri="{BB962C8B-B14F-4D97-AF65-F5344CB8AC3E}">
        <p14:creationId xmlns:p14="http://schemas.microsoft.com/office/powerpoint/2010/main" val="132022278"/>
      </p:ext>
    </p:extLst>
  </p:cSld>
  <p:clrMapOvr>
    <a:masterClrMapping/>
  </p:clrMapOvr>
</p:sld>
</file>

<file path=ppt/theme/theme1.xml><?xml version="1.0" encoding="utf-8"?>
<a:theme xmlns:a="http://schemas.openxmlformats.org/drawingml/2006/main" name="1_Ham 201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ritannic Bold"/>
        <a:ea typeface=""/>
        <a:cs typeface=""/>
      </a:majorFont>
      <a:minorFont>
        <a:latin typeface="Times New Roman"/>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Ham 2014 Theme</Template>
  <TotalTime>12678</TotalTime>
  <Words>9910</Words>
  <Application>Microsoft Office PowerPoint</Application>
  <PresentationFormat>On-screen Show (4:3)</PresentationFormat>
  <Paragraphs>1326</Paragraphs>
  <Slides>166</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166</vt:i4>
      </vt:variant>
    </vt:vector>
  </HeadingPairs>
  <TitlesOfParts>
    <vt:vector size="181" baseType="lpstr">
      <vt:lpstr>&amp;quot</vt:lpstr>
      <vt:lpstr>Arial</vt:lpstr>
      <vt:lpstr>Calibri</vt:lpstr>
      <vt:lpstr>Cambria</vt:lpstr>
      <vt:lpstr>Comic Sans MS</vt:lpstr>
      <vt:lpstr>Cooper Black</vt:lpstr>
      <vt:lpstr>Eurostile</vt:lpstr>
      <vt:lpstr>Garamond</vt:lpstr>
      <vt:lpstr>Impact</vt:lpstr>
      <vt:lpstr>Lucida Sans Unicode</vt:lpstr>
      <vt:lpstr>Tahoma</vt:lpstr>
      <vt:lpstr>Times New Roman</vt:lpstr>
      <vt:lpstr>Verdana</vt:lpstr>
      <vt:lpstr>Wingdings</vt:lpstr>
      <vt:lpstr>1_Ham 2014 Theme</vt:lpstr>
      <vt:lpstr>SUBELEMENT T1 – COMMISSION’S Rules, </vt:lpstr>
      <vt:lpstr>FCC Rules</vt:lpstr>
      <vt:lpstr>Certificate of Successful Completion (CSCE)</vt:lpstr>
      <vt:lpstr>FCC Part 97</vt:lpstr>
      <vt:lpstr>FCC Universal License System</vt:lpstr>
      <vt:lpstr>Definitions</vt:lpstr>
      <vt:lpstr>Five Fundamental Purposes of Ham Radio</vt:lpstr>
      <vt:lpstr>Section T1A  </vt:lpstr>
      <vt:lpstr>T1A01  - Which of the following is part of the Basis and Purpose of the Amateur Radio Service?</vt:lpstr>
      <vt:lpstr>T1A01  - Which of the following is part of the Basis and Purpose of the Amateur Radio Service?</vt:lpstr>
      <vt:lpstr>  T1A02 - Which agency regulates and enforces the rules for the Amateur Radio Service in the United States? </vt:lpstr>
      <vt:lpstr>  T1A02 - Which agency regulates and enforces the rules for the Amateur Radio Service in the United States? </vt:lpstr>
      <vt:lpstr>  T1A03   What do the FCC rules state regarding the use of a phonetic alphabet for station identification in the Amateur Radio Service?  </vt:lpstr>
      <vt:lpstr>  T1A03   What do the FCC rules state regarding the use of a phonetic alphabet for station identification in the Amateur Radio Service?  </vt:lpstr>
      <vt:lpstr>T1A04   How many operator/primary station license grants may be held by any one person?</vt:lpstr>
      <vt:lpstr>T1A04   How many operator/primary station license grants may be held by any one person?</vt:lpstr>
      <vt:lpstr>T1A05     What proves that the FCC has issued an operator/primary license grant?</vt:lpstr>
      <vt:lpstr>T1A05     What proves that the FCC has issued an operator/primary license grant?</vt:lpstr>
      <vt:lpstr>T1A06    What is the FCC Part 97 definition of a beacon?</vt:lpstr>
      <vt:lpstr>T1A06    What is the FCC Part 97 definition of a beacon?</vt:lpstr>
      <vt:lpstr>T1A07     What is the FCC Part 97 definition of a space station?</vt:lpstr>
      <vt:lpstr>T1A07     What is the FCC Part 97 definition of a space station?</vt:lpstr>
      <vt:lpstr>  T1A08 - Which of the following entities recommends transmit/receive channels and other parameters for auxiliary and repeater stations? </vt:lpstr>
      <vt:lpstr>  T1A08 - Which of the following entities recommends transmit/receive channels and other parameters for auxiliary and repeater stations? </vt:lpstr>
      <vt:lpstr> T1A09 - Who selects a Frequency Coordinator? </vt:lpstr>
      <vt:lpstr> T1A09 - Who selects a Frequency Coordinator? </vt:lpstr>
      <vt:lpstr>PowerPoint Presentation</vt:lpstr>
      <vt:lpstr>T1A10    What is the Radio Amateur Civil Emergency Service (RACES)? </vt:lpstr>
      <vt:lpstr>T1A10    What is the Radio Amateur Civil Emergency Service (RACES)? </vt:lpstr>
      <vt:lpstr>T1A11 - When is willful interference to other amateur radio stations permitted?</vt:lpstr>
      <vt:lpstr>T1A11 - When is willful interference to other amateur radio stations permitted?</vt:lpstr>
      <vt:lpstr>Section T1B  </vt:lpstr>
      <vt:lpstr>International Telecommunication Union (ITU) Regions</vt:lpstr>
      <vt:lpstr>Wavelength vs Frequency</vt:lpstr>
      <vt:lpstr>Frequency to Wavelength Conversion</vt:lpstr>
      <vt:lpstr>Frequency Calculations</vt:lpstr>
      <vt:lpstr>Frequency Calculations</vt:lpstr>
      <vt:lpstr>PowerPoint Presentation</vt:lpstr>
      <vt:lpstr>Technician HF Privileges </vt:lpstr>
      <vt:lpstr>FCC Line A</vt:lpstr>
      <vt:lpstr> Metric Units of Measure </vt:lpstr>
      <vt:lpstr>T1B01    Which of the following frequency ranges are available for phone operation by Technician licensees?</vt:lpstr>
      <vt:lpstr>T1B01    Which of the following frequency ranges are available for phone operation by Technician licensees?</vt:lpstr>
      <vt:lpstr>T1B02    Which amateurs may contact the International Space Station (ISS) on VHF?</vt:lpstr>
      <vt:lpstr>T1B02    Which amateurs may contact the International Space Station (ISS) on VHF?</vt:lpstr>
      <vt:lpstr>T1B03 - Which frequency is in the 6 meter band? </vt:lpstr>
      <vt:lpstr>T1B03 - Which frequency is in the 6 meter band? </vt:lpstr>
      <vt:lpstr>T1B04 - Which amateur band includes 146.52 MHz? </vt:lpstr>
      <vt:lpstr>T1B04 - Which amateur band includes 146.52 MHz? </vt:lpstr>
      <vt:lpstr>T1B05    How may amateur use the 219 to 220 MHz segment of the 1.25 meter band?</vt:lpstr>
      <vt:lpstr>T1B05    How may amateur use the 219 to 220 MHz segment of the 1.25 meter band?</vt:lpstr>
      <vt:lpstr>Technician HF Privileges </vt:lpstr>
      <vt:lpstr>T1B06     On which HF bands does a Technician class operator have phone privileges?</vt:lpstr>
      <vt:lpstr>T1B06     On which HF bands does a Technician class operator have phone privileges?</vt:lpstr>
      <vt:lpstr>T1B07    Which of the following VHF/UHF band segments are limited to CW only?</vt:lpstr>
      <vt:lpstr>T1B07    Which of the following VHF/UHF band segments are limited to CW only?</vt:lpstr>
      <vt:lpstr>T1B08     How are US amateurs restricted in segmernts of bands where the Amateur Radio Service is secondary?</vt:lpstr>
      <vt:lpstr>T1B08     How are US amateurs restricted in segmernts of bands where the Amateur Radio Service is secondary?</vt:lpstr>
      <vt:lpstr>T1B09 - Why should you not set your transmit frequency to be exactly at the edge of an amateur band or sub-band? </vt:lpstr>
      <vt:lpstr>T1B09 - Why should you not set your transmit frequency to be exactly at the edge of an amateur band or sub-band? </vt:lpstr>
      <vt:lpstr>T1B10    Where may SSB phone be used in amateur bands above 50 MHz?</vt:lpstr>
      <vt:lpstr>T1B10    Where may SSB phone be used in amateur bands above 50 MHz?</vt:lpstr>
      <vt:lpstr>T1B11    What is the maximum peak envelope power output for Technician class operators in their HF band segments?</vt:lpstr>
      <vt:lpstr>T1B11    What is the maximum peak envelope power output for Technician class operators in their HF band segments?</vt:lpstr>
      <vt:lpstr>T1B12    Except for some specific restrictions, what is the maximum peak envelope power output for Technician class operators using frequencies above 30 MHz?</vt:lpstr>
      <vt:lpstr>T1B12    Except for some specific restrictions, what is the maximum peak envelope power output for Technician class operators using frequencies above 30 MHz?</vt:lpstr>
      <vt:lpstr>Section T1C  </vt:lpstr>
      <vt:lpstr>ITU Regions</vt:lpstr>
      <vt:lpstr>PowerPoint Presentation</vt:lpstr>
      <vt:lpstr>US Call Districts</vt:lpstr>
      <vt:lpstr>Other Call Sign Categories</vt:lpstr>
      <vt:lpstr>FCC Amateur License</vt:lpstr>
      <vt:lpstr>T1C01     For which license classes are new licenses currently available from the FCC?</vt:lpstr>
      <vt:lpstr>T1C01     For which license classes are new licenses currently available from the FCC?</vt:lpstr>
      <vt:lpstr>T1C02     Who may select a desired call sign under the vanity call sign rules?</vt:lpstr>
      <vt:lpstr>T1C02     Who may select a desired call sign under the vanity call sign rules?</vt:lpstr>
      <vt:lpstr>T1C03     What types of international communications is an FCC-licensed amateur radio station permitted to make?</vt:lpstr>
      <vt:lpstr>T1C03     What types of international communications is an FCC-licensed amateur radio station permitted to make?</vt:lpstr>
      <vt:lpstr>T1C04 – What may happen if the FCC is unable to reach you by email?</vt:lpstr>
      <vt:lpstr>T1C04 – What may happen if the FCC is unable to reach you by email?</vt:lpstr>
      <vt:lpstr>T1C05    Which of the following is a valid Technician call sign format?</vt:lpstr>
      <vt:lpstr>T1C05    Which of the following is a valid Technician call sign format?</vt:lpstr>
      <vt:lpstr>T1C06    From which of the following locations may an FCC-licensed amateur station transmit?</vt:lpstr>
      <vt:lpstr>T1C06    From which of the following locations may an FCC-licensed amateur station transmit?</vt:lpstr>
      <vt:lpstr>T1C07 – Which of the following can result in revocation of the station license or suspension of the operator license? </vt:lpstr>
      <vt:lpstr>T1C07 – Which of the following can result in revocation of the station license or suspension of the operator license? </vt:lpstr>
      <vt:lpstr>T1C08 - What is the normal term for an FCC-issued primary  amateur radio license? </vt:lpstr>
      <vt:lpstr>T1C08 - What is the normal term for an FCC-issued primary  amateur radio license? </vt:lpstr>
      <vt:lpstr>T1C09 - What is the grace period for renewal if an amateur license expires? </vt:lpstr>
      <vt:lpstr>T1C09 - What is the grace period for renewal if an amateur license expires? </vt:lpstr>
      <vt:lpstr>T1C10 - How soon after passing the examination for your first amateur radio license may you transmit on the amateur radio bands?  </vt:lpstr>
      <vt:lpstr>T1C10 - How soon after passing the examination for your first amateur radio license may you transmit on the amateur radio bands?  </vt:lpstr>
      <vt:lpstr>T1C11 -  If your license has expired and is still within the allowable grace period, may you continue to transmit on the amateur radio bands? </vt:lpstr>
      <vt:lpstr>T1C11 -  If your license has expired and is still within the allowable grace period, may you continue to transmit on the amateur radio bands? </vt:lpstr>
      <vt:lpstr>Section   T1D   Authorized and prohibited transmission: communications with other countries; music; exchange of information with other services; indecent language; compensation for operating; retransmission of other amateur signals; encription; sale of equipment; unidentified transmissions; one-way transmission </vt:lpstr>
      <vt:lpstr>T1D01 -  With which countries are FCC-licensed amateur radio stations prohibited from exchanging communications? </vt:lpstr>
      <vt:lpstr>T1D01 -  With which countries are FCC-licensed amateur radio stations prohibited from exchanging communications? </vt:lpstr>
      <vt:lpstr>T1D02    Under which of the following circumstances are one-way transmissions by amateur station prohibited?</vt:lpstr>
      <vt:lpstr>T1D02    Under which of the following circumstances are one-way transmissions by amateur station prohibited?</vt:lpstr>
      <vt:lpstr>T1D03    When is it permissible to transmit messages encoded to hide their meaning?</vt:lpstr>
      <vt:lpstr>T1D03    When is it permissible to transmit messages encoded to hide their meaning?</vt:lpstr>
      <vt:lpstr>T1D04    Under what conditions is an amateur station authorized to transmit music using a phone emission?</vt:lpstr>
      <vt:lpstr>T1D04    Under what conditions is an amateur station authorized to transmit music using a phone emission?</vt:lpstr>
      <vt:lpstr>T1D05      When may amateur radio operators use their stations to notify other amateurs of the availability of equipment for sale or trade?</vt:lpstr>
      <vt:lpstr>T1D05      When may amateur radio operators use their stations to notify other amateurs of the availability of equipment for sale or trade?</vt:lpstr>
      <vt:lpstr>T1D06 - What, if any, are the restrictions concerning transmission of language that may be considered indecent or obscene? </vt:lpstr>
      <vt:lpstr>T1D06 - What, if any, are the restrictions concerning transmission of language that may be considered indecent or obscene? </vt:lpstr>
      <vt:lpstr>Station Control</vt:lpstr>
      <vt:lpstr>T1D07 - What types of amateur stations can automatically retransmit the signals of other amateur stations? </vt:lpstr>
      <vt:lpstr>T1D07 - What types of amateur stations can automatically retransmit the signals of other amateur stations? </vt:lpstr>
      <vt:lpstr>T1D08     In which of the following circumstances may the control operator of an amateur station receive compensation for operating that station? </vt:lpstr>
      <vt:lpstr>T1D08     In which of the following circumstances may the control operator of an amateur station receive compensation for operating that station? </vt:lpstr>
      <vt:lpstr>T1D09    When may amateur stations transmit information in support of broadcasting, program production, or news gathering, assuming no other means is available?</vt:lpstr>
      <vt:lpstr>T1D09    When may amateur stations transmit information in support of broadcasting, program production, or news gathering, assuming no other means is available?</vt:lpstr>
      <vt:lpstr>T1D10     How does the FCC define broadcasting for the Amateur Radio Service?</vt:lpstr>
      <vt:lpstr>T1D10     How does the FCC define broadcasting for the Amateur Radio Service?</vt:lpstr>
      <vt:lpstr>T1D11     When may an amateur station transmit without identifying on the air?</vt:lpstr>
      <vt:lpstr>T1D11     When may an amateur station transmit without identifying on the air?</vt:lpstr>
      <vt:lpstr>Section   T1E   Control operator: eligibility, designating, privileges, duties, location, required; Control point; Control types: automatic, remote </vt:lpstr>
      <vt:lpstr>T1E01 -  When is an amateur station permitted to transmit without a control operator?</vt:lpstr>
      <vt:lpstr>T1E01 -  When is an amateur station permitted to transmit without a control operator?</vt:lpstr>
      <vt:lpstr>T1E02    Who may be the control operator of a station communicating through an amateur satellite or space station?</vt:lpstr>
      <vt:lpstr>T1E02    Who may be the control operator of a station communicating through an amateur satellite or space station?</vt:lpstr>
      <vt:lpstr>T1E03 -  Who must designate the station control operator? </vt:lpstr>
      <vt:lpstr>T1E03 -  Who must designate the station control operator? </vt:lpstr>
      <vt:lpstr>T1E04     What determines the transmitting privileges of an amateur station?</vt:lpstr>
      <vt:lpstr>T1E04     What determines the transmitting privileges of an amateur station?</vt:lpstr>
      <vt:lpstr>T1E05 -  What is an amateur station’s control point? </vt:lpstr>
      <vt:lpstr>T1E05 -  What is an amateur station’s control point? </vt:lpstr>
      <vt:lpstr>T1E06    When, under normal circumstances, may a Technician class licensee be the control operator of a station operating in an Amateur Extra class band segment?</vt:lpstr>
      <vt:lpstr>T1E06    When, under normal circumstances, may a Technician class licensee be the control operator of a station operating in an Amateur Extra class band segment?</vt:lpstr>
      <vt:lpstr>T1E07 -  When the control operator is not the station licensee, who is responsible for the proper operation of the station?</vt:lpstr>
      <vt:lpstr>T1E07 -  When the control operator is not the station licensee, who is responsible for the proper operation of the station?</vt:lpstr>
      <vt:lpstr>T1E08 -  Which of the following is an example of automatic control? </vt:lpstr>
      <vt:lpstr>T1E08 -  Which of the following is an example of automatic control? </vt:lpstr>
      <vt:lpstr>T1E09      Which of the following are required for remote control operation?</vt:lpstr>
      <vt:lpstr>T1E09      Which of the following are required for remote control operation?</vt:lpstr>
      <vt:lpstr>T1E10 -  Which of the following is an example of remote control as defined in Part 97?</vt:lpstr>
      <vt:lpstr>T1E10 -  Which of the following is an example of remote control as defined in Part 97?</vt:lpstr>
      <vt:lpstr>T1E11 -  Who does the FCC presume to be the control operator of an amateur station, unless documentation to the contrary is in the station records?</vt:lpstr>
      <vt:lpstr>T1E11 -  Who does the FCC presume to be the control operator of an amateur station, unless documentation to the contrary is in the station records?</vt:lpstr>
      <vt:lpstr>Section   T1F   Station identification; repeaters; third-party communications; club stations; FCC inspection </vt:lpstr>
      <vt:lpstr>T1F01    When must the station  and its records be available for FCC inspection?</vt:lpstr>
      <vt:lpstr>T1F01    When must the station  and its records be available for FCC inspection?</vt:lpstr>
      <vt:lpstr>T1F02      How often must you identify with your FCC assigned call sign when using tactical call signs such as “Race Headquarters”?</vt:lpstr>
      <vt:lpstr>T1F02      How often must you identify with your FCC assigned call sign when using tactical call signs such as “Race Headquarters”?</vt:lpstr>
      <vt:lpstr>T1F03 -  When are you required to transmit its assigned call sign? </vt:lpstr>
      <vt:lpstr>T1F03 -  When are you required to transmit its assigned call sign? </vt:lpstr>
      <vt:lpstr>T1F04 -  What language may you use for identification when operating in a phone sub-band?</vt:lpstr>
      <vt:lpstr>T1F04 -  What language may you use for identification when operating in a phone sub-band?</vt:lpstr>
      <vt:lpstr>T1F05 -  What method of call sign identification is required for a station transmitting phone signals? </vt:lpstr>
      <vt:lpstr>T1F05 -  What method of call sign identification is required for a station transmitting phone signals? </vt:lpstr>
      <vt:lpstr>T1F06 -  Which of the following self-assigned indicator are acceptable when using a phone transmission? </vt:lpstr>
      <vt:lpstr>T1F06 -  Which of the following self-assigned indicator are acceptable when using a phone transmission? </vt:lpstr>
      <vt:lpstr>T1F07 -  Which of the following restrictions apply when a non-licensed person is allowed to speak to a foreign station using a station under the control of a licensed amateur operator? </vt:lpstr>
      <vt:lpstr>T1F07 -  Which of the following restrictions apply when a non-licensed person is allowed to speak to a foreign station using a station under the control of a licensed amateur operator? </vt:lpstr>
      <vt:lpstr>US Amateurs May Handle Third-Party Traffic With: </vt:lpstr>
      <vt:lpstr>T1F08      What is the definition of third party communications?</vt:lpstr>
      <vt:lpstr>T1F08      What is the definition of third party communications?</vt:lpstr>
      <vt:lpstr>T1F09 -  What type of amateur station simultaneously retransmits the signal of another amateur station on a different channel or channels?</vt:lpstr>
      <vt:lpstr>T1F09 -  What type of amateur station simultaneously retransmits the signal of another amateur station on a different channel or channels?</vt:lpstr>
      <vt:lpstr>T1F10 - Who is accountable should a repeater inadvertently retransmit communications that violate the FCC rules?</vt:lpstr>
      <vt:lpstr>T1F10 - Who is accountable should a repeater inadvertently retransmit communications that violate the FCC rules?</vt:lpstr>
      <vt:lpstr>T1F11      Which of the following is a requirement for the issuance of a club station license grant?</vt:lpstr>
      <vt:lpstr>T1F11      Which of the following is a requirement for the issuance of a club station license grant?</vt:lpstr>
      <vt:lpstr>End of SUBELEMENT T1 – FCC Rules,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SUBELEMENT T1 – FCC Rules, descriptions and definitions for the Amateur Radio Service, operator and station license responsibilities - [6 Exam Questions - 6 Groups]</dc:title>
  <dc:creator>Howard Schultz</dc:creator>
  <cp:lastModifiedBy>Daniel Stevens</cp:lastModifiedBy>
  <cp:revision>142</cp:revision>
  <dcterms:created xsi:type="dcterms:W3CDTF">2014-02-25T14:07:24Z</dcterms:created>
  <dcterms:modified xsi:type="dcterms:W3CDTF">2023-02-25T20:28:55Z</dcterms:modified>
</cp:coreProperties>
</file>