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6"/>
  </p:notesMasterIdLst>
  <p:sldIdLst>
    <p:sldId id="256" r:id="rId2"/>
    <p:sldId id="257" r:id="rId3"/>
    <p:sldId id="344" r:id="rId4"/>
    <p:sldId id="374" r:id="rId5"/>
    <p:sldId id="260" r:id="rId6"/>
    <p:sldId id="375" r:id="rId7"/>
    <p:sldId id="346" r:id="rId8"/>
    <p:sldId id="376" r:id="rId9"/>
    <p:sldId id="264" r:id="rId10"/>
    <p:sldId id="377" r:id="rId11"/>
    <p:sldId id="266" r:id="rId12"/>
    <p:sldId id="378" r:id="rId13"/>
    <p:sldId id="267" r:id="rId14"/>
    <p:sldId id="379" r:id="rId15"/>
    <p:sldId id="270" r:id="rId16"/>
    <p:sldId id="380" r:id="rId17"/>
    <p:sldId id="272" r:id="rId18"/>
    <p:sldId id="381" r:id="rId19"/>
    <p:sldId id="274" r:id="rId20"/>
    <p:sldId id="382" r:id="rId21"/>
    <p:sldId id="277" r:id="rId22"/>
    <p:sldId id="383" r:id="rId23"/>
    <p:sldId id="275" r:id="rId24"/>
    <p:sldId id="279" r:id="rId25"/>
    <p:sldId id="384" r:id="rId26"/>
    <p:sldId id="385" r:id="rId27"/>
    <p:sldId id="386" r:id="rId28"/>
    <p:sldId id="281" r:id="rId29"/>
    <p:sldId id="282" r:id="rId30"/>
    <p:sldId id="387" r:id="rId31"/>
    <p:sldId id="284" r:id="rId32"/>
    <p:sldId id="388" r:id="rId33"/>
    <p:sldId id="286" r:id="rId34"/>
    <p:sldId id="287" r:id="rId35"/>
    <p:sldId id="288" r:id="rId36"/>
    <p:sldId id="289" r:id="rId37"/>
    <p:sldId id="290" r:id="rId38"/>
    <p:sldId id="389" r:id="rId39"/>
    <p:sldId id="341" r:id="rId40"/>
    <p:sldId id="293" r:id="rId41"/>
    <p:sldId id="390" r:id="rId42"/>
    <p:sldId id="296" r:id="rId43"/>
    <p:sldId id="391" r:id="rId44"/>
    <p:sldId id="342" r:id="rId45"/>
    <p:sldId id="298" r:id="rId46"/>
    <p:sldId id="392" r:id="rId47"/>
    <p:sldId id="343" r:id="rId48"/>
    <p:sldId id="302" r:id="rId49"/>
    <p:sldId id="393" r:id="rId50"/>
    <p:sldId id="304" r:id="rId51"/>
    <p:sldId id="394" r:id="rId52"/>
    <p:sldId id="306" r:id="rId53"/>
    <p:sldId id="395" r:id="rId54"/>
    <p:sldId id="310" r:id="rId55"/>
    <p:sldId id="311" r:id="rId56"/>
    <p:sldId id="361" r:id="rId57"/>
    <p:sldId id="313" r:id="rId58"/>
    <p:sldId id="362" r:id="rId59"/>
    <p:sldId id="316" r:id="rId60"/>
    <p:sldId id="317" r:id="rId61"/>
    <p:sldId id="318" r:id="rId62"/>
    <p:sldId id="315" r:id="rId63"/>
    <p:sldId id="396" r:id="rId64"/>
    <p:sldId id="320" r:id="rId65"/>
    <p:sldId id="364" r:id="rId66"/>
    <p:sldId id="322" r:id="rId67"/>
    <p:sldId id="397" r:id="rId68"/>
    <p:sldId id="324" r:id="rId69"/>
    <p:sldId id="366" r:id="rId70"/>
    <p:sldId id="367" r:id="rId71"/>
    <p:sldId id="398" r:id="rId72"/>
    <p:sldId id="328" r:id="rId73"/>
    <p:sldId id="399" r:id="rId74"/>
    <p:sldId id="330" r:id="rId75"/>
    <p:sldId id="369" r:id="rId76"/>
    <p:sldId id="332" r:id="rId77"/>
    <p:sldId id="400" r:id="rId78"/>
    <p:sldId id="334" r:id="rId79"/>
    <p:sldId id="371" r:id="rId80"/>
    <p:sldId id="337" r:id="rId81"/>
    <p:sldId id="372" r:id="rId82"/>
    <p:sldId id="338" r:id="rId83"/>
    <p:sldId id="401" r:id="rId84"/>
    <p:sldId id="340"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7" autoAdjust="0"/>
    <p:restoredTop sz="94660"/>
  </p:normalViewPr>
  <p:slideViewPr>
    <p:cSldViewPr>
      <p:cViewPr varScale="1">
        <p:scale>
          <a:sx n="61" d="100"/>
          <a:sy n="61" d="100"/>
        </p:scale>
        <p:origin x="91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025EC-D31B-47B5-98AF-E77D1F3D91D0}" type="datetimeFigureOut">
              <a:rPr lang="en-US" smtClean="0"/>
              <a:t>2/24/2023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486AB-7778-4D6D-A098-CDDF287E4441}" type="slidenum">
              <a:rPr lang="en-US" smtClean="0"/>
              <a:t>‹#›</a:t>
            </a:fld>
            <a:endParaRPr lang="en-US"/>
          </a:p>
        </p:txBody>
      </p:sp>
    </p:spTree>
    <p:extLst>
      <p:ext uri="{BB962C8B-B14F-4D97-AF65-F5344CB8AC3E}">
        <p14:creationId xmlns:p14="http://schemas.microsoft.com/office/powerpoint/2010/main" val="295558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Subelement</a:t>
            </a:r>
            <a:r>
              <a:rPr lang="en-US" baseline="0" dirty="0"/>
              <a:t> T10  Safety. </a:t>
            </a:r>
            <a:r>
              <a:rPr lang="en-US" dirty="0"/>
              <a:t>Technician Training</a:t>
            </a:r>
            <a:r>
              <a:rPr lang="en-US" baseline="0" dirty="0"/>
              <a:t> Slides for 2022 </a:t>
            </a:r>
            <a:r>
              <a:rPr lang="en-US" dirty="0"/>
              <a:t>Question Pool  Good through</a:t>
            </a:r>
            <a:r>
              <a:rPr lang="en-US" baseline="0" dirty="0"/>
              <a:t> June 30, 2026  Assembled by Washington Ham Trainers, Daniel Stevens KL7WM, Howard Schultz, W7HS.  </a:t>
            </a:r>
            <a:endParaRPr lang="en-US" dirty="0"/>
          </a:p>
        </p:txBody>
      </p:sp>
      <p:sp>
        <p:nvSpPr>
          <p:cNvPr id="4" name="Slide Number Placeholder 3"/>
          <p:cNvSpPr>
            <a:spLocks noGrp="1"/>
          </p:cNvSpPr>
          <p:nvPr>
            <p:ph type="sldNum" sz="quarter" idx="10"/>
          </p:nvPr>
        </p:nvSpPr>
        <p:spPr/>
        <p:txBody>
          <a:bodyPr/>
          <a:lstStyle/>
          <a:p>
            <a:fld id="{D16486AB-7778-4D6D-A098-CDDF287E4441}" type="slidenum">
              <a:rPr lang="en-US" smtClean="0"/>
              <a:t>1</a:t>
            </a:fld>
            <a:endParaRPr lang="en-US"/>
          </a:p>
        </p:txBody>
      </p:sp>
    </p:spTree>
    <p:extLst>
      <p:ext uri="{BB962C8B-B14F-4D97-AF65-F5344CB8AC3E}">
        <p14:creationId xmlns:p14="http://schemas.microsoft.com/office/powerpoint/2010/main" val="276031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9554E74-296C-4EFD-9C5C-1347114282F5}" type="slidenum">
              <a:rPr lang="en-US" altLang="en-US" smtClean="0">
                <a:latin typeface="Garamond" pitchFamily="18" charset="0"/>
              </a:rPr>
              <a:pPr eaLnBrk="1" hangingPunct="1">
                <a:spcBef>
                  <a:spcPct val="0"/>
                </a:spcBef>
              </a:pPr>
              <a:t>23</a:t>
            </a:fld>
            <a:endParaRPr lang="en-US" altLang="en-US">
              <a:latin typeface="Garamond" pitchFamily="18"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a:t>The facility was formerly a large computer/data center with battery room and emergency generators in Sacramento, CA.  The company vacated the building, moved out the computer equipment but left the battery backup system behind.</a:t>
            </a:r>
          </a:p>
          <a:p>
            <a:pPr eaLnBrk="1" hangingPunct="1">
              <a:lnSpc>
                <a:spcPct val="90000"/>
              </a:lnSpc>
            </a:pPr>
            <a:endParaRPr lang="en-US" altLang="en-US"/>
          </a:p>
          <a:p>
            <a:pPr eaLnBrk="1" hangingPunct="1">
              <a:lnSpc>
                <a:spcPct val="90000"/>
              </a:lnSpc>
            </a:pPr>
            <a:r>
              <a:rPr lang="en-US" altLang="en-US"/>
              <a:t>The ventilation for the battery room appeared to be tied to a hydrogen monitoring system (which is pretty common).  The Hydrogen sensor was in alarm upon emergency responders arriving at the scene (post-explosion).  911 callers reporting the explosion also reported hearing an alarm for 3 days prior to the explosion.  This appears to have been a local alarm as it was not relayed to the Fire Department.  Given how slowly batteries generate hydrogen gas, it appears the batteries were charging for a long period of time with no ventilation - the detector was alarming and hydrogen gas continued to build up until it found an ignition source.  The best guess is the ignition occurred at or near a grounding strap on the battery racks but in a room full of batteries and electrical equipment, ignition sources are plentiful...especially when considering the sensitivity of hydrogen.</a:t>
            </a:r>
          </a:p>
          <a:p>
            <a:pPr eaLnBrk="1" hangingPunct="1">
              <a:lnSpc>
                <a:spcPct val="90000"/>
              </a:lnSpc>
            </a:pPr>
            <a:endParaRPr lang="en-US" altLang="en-US"/>
          </a:p>
          <a:p>
            <a:pPr eaLnBrk="1" hangingPunct="1">
              <a:lnSpc>
                <a:spcPct val="90000"/>
              </a:lnSpc>
            </a:pPr>
            <a:r>
              <a:rPr lang="en-US" altLang="en-US"/>
              <a:t>The lesson to pass on is that ventilation is CRITICAL with lead acid batteries.  Great care should be taken to insure ventilation is adequate or even better that the batteries can NOT be charged without the ventilation system properly working. </a:t>
            </a:r>
          </a:p>
        </p:txBody>
      </p:sp>
      <p:sp>
        <p:nvSpPr>
          <p:cNvPr id="9933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latin typeface="Garamond"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5624A2-C1FD-4FF4-A925-F50133A3F874}" type="slidenum">
              <a:rPr lang="en-US" altLang="en-US" smtClean="0">
                <a:latin typeface="Arial" charset="0"/>
              </a:rPr>
              <a:pPr eaLnBrk="1" hangingPunct="1">
                <a:spcBef>
                  <a:spcPct val="0"/>
                </a:spcBef>
              </a:pPr>
              <a:t>59</a:t>
            </a:fld>
            <a:endParaRPr lang="en-US" altLang="en-US">
              <a:latin typeface="Arial" charset="0"/>
            </a:endParaRPr>
          </a:p>
        </p:txBody>
      </p:sp>
      <p:sp>
        <p:nvSpPr>
          <p:cNvPr id="10035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Notice that power levels that trigger a station evaluation vary with frequency</a:t>
            </a:r>
          </a:p>
        </p:txBody>
      </p:sp>
      <p:sp>
        <p:nvSpPr>
          <p:cNvPr id="1003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28688" eaLnBrk="0" hangingPunct="0">
              <a:spcBef>
                <a:spcPct val="30000"/>
              </a:spcBef>
              <a:defRPr sz="1200">
                <a:solidFill>
                  <a:schemeClr val="tx1"/>
                </a:solidFill>
                <a:latin typeface="Calibri" pitchFamily="34" charset="0"/>
              </a:defRPr>
            </a:lvl1pPr>
            <a:lvl2pPr marL="742950" indent="-285750" defTabSz="928688" eaLnBrk="0" hangingPunct="0">
              <a:spcBef>
                <a:spcPct val="30000"/>
              </a:spcBef>
              <a:defRPr sz="1200">
                <a:solidFill>
                  <a:schemeClr val="tx1"/>
                </a:solidFill>
                <a:latin typeface="Calibri" pitchFamily="34" charset="0"/>
              </a:defRPr>
            </a:lvl2pPr>
            <a:lvl3pPr marL="1143000" indent="-228600" defTabSz="928688" eaLnBrk="0" hangingPunct="0">
              <a:spcBef>
                <a:spcPct val="30000"/>
              </a:spcBef>
              <a:defRPr sz="1200">
                <a:solidFill>
                  <a:schemeClr val="tx1"/>
                </a:solidFill>
                <a:latin typeface="Calibri" pitchFamily="34" charset="0"/>
              </a:defRPr>
            </a:lvl3pPr>
            <a:lvl4pPr marL="1600200" indent="-228600" defTabSz="928688" eaLnBrk="0" hangingPunct="0">
              <a:spcBef>
                <a:spcPct val="30000"/>
              </a:spcBef>
              <a:defRPr sz="1200">
                <a:solidFill>
                  <a:schemeClr val="tx1"/>
                </a:solidFill>
                <a:latin typeface="Calibri" pitchFamily="34" charset="0"/>
              </a:defRPr>
            </a:lvl4pPr>
            <a:lvl5pPr marL="2057400" indent="-228600" defTabSz="928688" eaLnBrk="0" hangingPunct="0">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12DC8A88-7230-4660-B936-7BAF558D271E}" type="slidenum">
              <a:rPr lang="en-US" altLang="en-US">
                <a:latin typeface="Garamond" pitchFamily="18" charset="0"/>
              </a:rPr>
              <a:pPr algn="r">
                <a:spcBef>
                  <a:spcPct val="0"/>
                </a:spcBef>
              </a:pPr>
              <a:t>59</a:t>
            </a:fld>
            <a:endParaRPr lang="en-US" altLang="en-US">
              <a:latin typeface="Garamond" pitchFamily="18" charset="0"/>
            </a:endParaRPr>
          </a:p>
        </p:txBody>
      </p:sp>
      <p:sp>
        <p:nvSpPr>
          <p:cNvPr id="100358"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latin typeface="Garamond"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27546E-A7F7-4653-BE31-060A5EECE38D}" type="slidenum">
              <a:rPr lang="en-US" altLang="en-US" smtClean="0">
                <a:latin typeface="Arial" charset="0"/>
              </a:rPr>
              <a:pPr eaLnBrk="1" hangingPunct="1">
                <a:spcBef>
                  <a:spcPct val="0"/>
                </a:spcBef>
              </a:pPr>
              <a:t>60</a:t>
            </a:fld>
            <a:endParaRPr lang="en-US" altLang="en-US">
              <a:latin typeface="Arial"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138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latin typeface="Garamond"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7E1F3C-7A6B-4341-90CF-118658F2C40A}" type="slidenum">
              <a:rPr lang="en-US" altLang="en-US" smtClean="0">
                <a:latin typeface="Garamond" pitchFamily="18" charset="0"/>
              </a:rPr>
              <a:pPr eaLnBrk="1" hangingPunct="1">
                <a:spcBef>
                  <a:spcPct val="0"/>
                </a:spcBef>
              </a:pPr>
              <a:t>61</a:t>
            </a:fld>
            <a:endParaRPr lang="en-US" altLang="en-US">
              <a:latin typeface="Garamond"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vertical axis is power level, with time on the horizontal axis.  The shaded areas in the diagrams above represent RF exposure.  As power or duty cycle is decreased, exposure time can be increased and maintain a comparable exposure level.  Time, field strength, frequency and specific absorption rate (SAR) are critical factors to consider.  The body is most sensitive to VHF frequencies (30-300 MHZ).  The eyes are particularly sensitive to energy at 1270MHz which can cause cataracts.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lang="en-US" sz="3200" kern="1200" dirty="0">
                <a:solidFill>
                  <a:schemeClr val="bg1">
                    <a:lumMod val="95000"/>
                    <a:lumOff val="5000"/>
                  </a:schemeClr>
                </a:solidFill>
                <a:latin typeface="Impact" panose="020B0806030902050204" pitchFamily="34" charset="0"/>
                <a:ea typeface="+mj-ea"/>
                <a:cs typeface="+mj-cs"/>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A981F-271B-41CB-9CC2-B6B286182F28}" type="datetime1">
              <a:rPr lang="en-US" smtClean="0"/>
              <a:t>2/24/2023</a:t>
            </a:fld>
            <a:endParaRPr lang="en-US"/>
          </a:p>
        </p:txBody>
      </p:sp>
      <p:sp>
        <p:nvSpPr>
          <p:cNvPr id="5" name="Footer Placeholder 4"/>
          <p:cNvSpPr>
            <a:spLocks noGrp="1"/>
          </p:cNvSpPr>
          <p:nvPr>
            <p:ph type="ftr" sz="quarter" idx="11"/>
          </p:nvPr>
        </p:nvSpPr>
        <p:spPr/>
        <p:txBody>
          <a:bodyPr/>
          <a:lstStyle/>
          <a:p>
            <a:r>
              <a:rPr lang="en-US" dirty="0"/>
              <a:t>Electrical Safety 2014</a:t>
            </a:r>
          </a:p>
        </p:txBody>
      </p:sp>
      <p:sp>
        <p:nvSpPr>
          <p:cNvPr id="6" name="Slide Number Placeholder 5"/>
          <p:cNvSpPr>
            <a:spLocks noGrp="1"/>
          </p:cNvSpPr>
          <p:nvPr>
            <p:ph type="sldNum" sz="quarter" idx="12"/>
          </p:nvPr>
        </p:nvSpPr>
        <p:spPr/>
        <p:txBody>
          <a:bodyPr/>
          <a:lstStyle/>
          <a:p>
            <a:fld id="{5A2483EB-AB9C-40AC-9AA1-C2AD9590A9DB}" type="slidenum">
              <a:rPr lang="en-US" smtClean="0"/>
              <a:t>‹#›</a:t>
            </a:fld>
            <a:endParaRPr lang="en-US"/>
          </a:p>
        </p:txBody>
      </p:sp>
    </p:spTree>
    <p:extLst>
      <p:ext uri="{BB962C8B-B14F-4D97-AF65-F5344CB8AC3E}">
        <p14:creationId xmlns:p14="http://schemas.microsoft.com/office/powerpoint/2010/main" val="250984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1607E0FE-8510-46F1-995E-DEFAEEF377C0}"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Safety 2010</a:t>
            </a:r>
          </a:p>
        </p:txBody>
      </p:sp>
    </p:spTree>
    <p:extLst>
      <p:ext uri="{BB962C8B-B14F-4D97-AF65-F5344CB8AC3E}">
        <p14:creationId xmlns:p14="http://schemas.microsoft.com/office/powerpoint/2010/main" val="330491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88F865CE-872D-4D51-A89E-CE912C714E20}" type="slidenum">
              <a:rPr lang="en-US"/>
              <a:pPr>
                <a:defRPr/>
              </a:pPr>
              <a:t>‹#›</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r>
              <a:rPr lang="en-US"/>
              <a:t>Safety 2010</a:t>
            </a:r>
          </a:p>
        </p:txBody>
      </p:sp>
    </p:spTree>
    <p:extLst>
      <p:ext uri="{BB962C8B-B14F-4D97-AF65-F5344CB8AC3E}">
        <p14:creationId xmlns:p14="http://schemas.microsoft.com/office/powerpoint/2010/main" val="3645190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gs>
            <a:gs pos="62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A981F-271B-41CB-9CC2-B6B286182F28}" type="datetime1">
              <a:rPr lang="en-US" smtClean="0"/>
              <a:t>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a:t>Electrical Safety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1279083715"/>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i="1"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lstStyle/>
          <a:p>
            <a:r>
              <a:rPr lang="en-US" sz="3600" dirty="0"/>
              <a:t>SUBELEMENT</a:t>
            </a:r>
            <a:r>
              <a:rPr lang="en-US" dirty="0"/>
              <a:t>  T10 </a:t>
            </a:r>
          </a:p>
        </p:txBody>
      </p:sp>
      <p:sp>
        <p:nvSpPr>
          <p:cNvPr id="3" name="Subtitle 2"/>
          <p:cNvSpPr>
            <a:spLocks noGrp="1"/>
          </p:cNvSpPr>
          <p:nvPr>
            <p:ph type="subTitle" idx="1"/>
          </p:nvPr>
        </p:nvSpPr>
        <p:spPr/>
        <p:txBody>
          <a:bodyPr/>
          <a:lstStyle/>
          <a:p>
            <a:pPr algn="ctr"/>
            <a:r>
              <a:rPr lang="en-US" sz="2800" dirty="0"/>
              <a:t>Safety: AC and DC power circuits; </a:t>
            </a:r>
          </a:p>
          <a:p>
            <a:pPr algn="ctr"/>
            <a:r>
              <a:rPr lang="en-US" sz="2800" dirty="0"/>
              <a:t>antenna installation; </a:t>
            </a:r>
          </a:p>
          <a:p>
            <a:pPr algn="ctr"/>
            <a:r>
              <a:rPr lang="en-US" sz="2800" dirty="0"/>
              <a:t>RF hazards </a:t>
            </a:r>
            <a:endParaRPr lang="en-US" sz="2800" b="1" dirty="0"/>
          </a:p>
          <a:p>
            <a:pPr algn="ctr"/>
            <a:endParaRPr lang="en-US" b="1" dirty="0"/>
          </a:p>
          <a:p>
            <a:pPr algn="ctr"/>
            <a:r>
              <a:rPr lang="en-US" b="1" dirty="0"/>
              <a:t> [3 Exam Questions - 3 Groups]</a:t>
            </a:r>
          </a:p>
        </p:txBody>
      </p:sp>
      <p:sp>
        <p:nvSpPr>
          <p:cNvPr id="5" name="Slide Number Placeholder 4"/>
          <p:cNvSpPr>
            <a:spLocks noGrp="1"/>
          </p:cNvSpPr>
          <p:nvPr>
            <p:ph type="sldNum" sz="quarter" idx="12"/>
          </p:nvPr>
        </p:nvSpPr>
        <p:spPr>
          <a:xfrm>
            <a:off x="6553200" y="6356350"/>
            <a:ext cx="2133600" cy="365125"/>
          </a:xfrm>
        </p:spPr>
        <p:txBody>
          <a:bodyPr/>
          <a:lstStyle/>
          <a:p>
            <a:fld id="{5A2483EB-AB9C-40AC-9AA1-C2AD9590A9DB}" type="slidenum">
              <a:rPr lang="en-US" smtClean="0"/>
              <a:t>1</a:t>
            </a:fld>
            <a:endParaRPr lang="en-US"/>
          </a:p>
        </p:txBody>
      </p:sp>
      <p:sp>
        <p:nvSpPr>
          <p:cNvPr id="4" name="Footer Placeholder 3"/>
          <p:cNvSpPr>
            <a:spLocks noGrp="1"/>
          </p:cNvSpPr>
          <p:nvPr>
            <p:ph type="ftr" sz="quarter" idx="11"/>
          </p:nvPr>
        </p:nvSpPr>
        <p:spPr>
          <a:xfrm>
            <a:off x="3124200" y="6356350"/>
            <a:ext cx="2895600" cy="365125"/>
          </a:xfrm>
        </p:spPr>
        <p:txBody>
          <a:bodyPr/>
          <a:lstStyle/>
          <a:p>
            <a:r>
              <a:rPr lang="en-US" dirty="0"/>
              <a:t>Electrical Safety 2014</a:t>
            </a:r>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a:t> </a:t>
            </a:r>
            <a:br>
              <a:rPr lang="en-US" dirty="0"/>
            </a:br>
            <a:r>
              <a:rPr lang="en-US" dirty="0"/>
              <a:t>T0A04 - What is the purpose of a fuse in an electrical circuit?</a:t>
            </a:r>
            <a:br>
              <a:rPr lang="en-US" dirty="0"/>
            </a:br>
            <a:endParaRPr lang="en-US" dirty="0"/>
          </a:p>
        </p:txBody>
      </p:sp>
      <p:sp>
        <p:nvSpPr>
          <p:cNvPr id="3" name="Subtitle 2"/>
          <p:cNvSpPr>
            <a:spLocks noGrp="1"/>
          </p:cNvSpPr>
          <p:nvPr>
            <p:ph type="subTitle" idx="1"/>
          </p:nvPr>
        </p:nvSpPr>
        <p:spPr>
          <a:xfrm>
            <a:off x="685800" y="2057400"/>
            <a:ext cx="7848600" cy="4114800"/>
          </a:xfrm>
        </p:spPr>
        <p:txBody>
          <a:bodyPr>
            <a:normAutofit/>
          </a:bodyPr>
          <a:lstStyle/>
          <a:p>
            <a:r>
              <a:rPr lang="en-US" sz="2800" i="1" dirty="0"/>
              <a:t>A.   To prevent power supply ripple from damaging a circuit</a:t>
            </a:r>
            <a:endParaRPr lang="en-US" sz="2800" dirty="0"/>
          </a:p>
          <a:p>
            <a:r>
              <a:rPr lang="en-US" sz="3600" b="1" i="1" dirty="0">
                <a:solidFill>
                  <a:srgbClr val="FFFF00"/>
                </a:solidFill>
                <a:effectLst>
                  <a:outerShdw blurRad="38100" dist="38100" dir="2700000" algn="tl">
                    <a:srgbClr val="000000">
                      <a:alpha val="43137"/>
                    </a:srgbClr>
                  </a:outerShdw>
                </a:effectLst>
              </a:rPr>
              <a:t>B.   To interrupt power in case of overload</a:t>
            </a:r>
            <a:endParaRPr lang="en-US" sz="3600" b="1" dirty="0">
              <a:solidFill>
                <a:srgbClr val="FFFF00"/>
              </a:solidFill>
              <a:effectLst>
                <a:outerShdw blurRad="38100" dist="38100" dir="2700000" algn="tl">
                  <a:srgbClr val="000000">
                    <a:alpha val="43137"/>
                  </a:srgbClr>
                </a:outerShdw>
              </a:effectLst>
            </a:endParaRPr>
          </a:p>
          <a:p>
            <a:r>
              <a:rPr lang="en-US" sz="2800" i="1" dirty="0"/>
              <a:t>C.   To limit current to prevent shocks</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5891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dirty="0"/>
              <a:t> </a:t>
            </a:r>
            <a:br>
              <a:rPr lang="en-US" dirty="0"/>
            </a:br>
            <a:r>
              <a:rPr lang="en-US" dirty="0"/>
              <a:t>T0A05 - Why should a 5-ampere fuse never be replaced with a 20-ampere fuse?</a:t>
            </a:r>
          </a:p>
        </p:txBody>
      </p:sp>
      <p:sp>
        <p:nvSpPr>
          <p:cNvPr id="3" name="Subtitle 2"/>
          <p:cNvSpPr>
            <a:spLocks noGrp="1"/>
          </p:cNvSpPr>
          <p:nvPr>
            <p:ph type="subTitle" idx="1"/>
          </p:nvPr>
        </p:nvSpPr>
        <p:spPr>
          <a:xfrm>
            <a:off x="609600" y="2209800"/>
            <a:ext cx="8077200" cy="4114800"/>
          </a:xfrm>
        </p:spPr>
        <p:txBody>
          <a:bodyPr>
            <a:normAutofit/>
          </a:bodyPr>
          <a:lstStyle/>
          <a:p>
            <a:r>
              <a:rPr lang="en-US" sz="2800" i="1" dirty="0"/>
              <a:t>A.   The larger fuse would be likely to blow because it is rated for higher current</a:t>
            </a:r>
            <a:endParaRPr lang="en-US" sz="2800" dirty="0"/>
          </a:p>
          <a:p>
            <a:r>
              <a:rPr lang="en-US" sz="2800" i="1" dirty="0"/>
              <a:t>B.   The power supply ripple would greatly increase</a:t>
            </a:r>
            <a:endParaRPr lang="en-US" sz="2800" dirty="0"/>
          </a:p>
          <a:p>
            <a:r>
              <a:rPr lang="en-US" sz="2800" i="1" dirty="0"/>
              <a:t>C.   Excessive current could cause a fire</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28201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dirty="0"/>
              <a:t> </a:t>
            </a:r>
            <a:br>
              <a:rPr lang="en-US" dirty="0"/>
            </a:br>
            <a:r>
              <a:rPr lang="en-US" dirty="0"/>
              <a:t>T0A05 - Why should a 5-ampere fuse never be replaced with a 20-ampere fuse?</a:t>
            </a:r>
          </a:p>
        </p:txBody>
      </p:sp>
      <p:sp>
        <p:nvSpPr>
          <p:cNvPr id="3" name="Subtitle 2"/>
          <p:cNvSpPr>
            <a:spLocks noGrp="1"/>
          </p:cNvSpPr>
          <p:nvPr>
            <p:ph type="subTitle" idx="1"/>
          </p:nvPr>
        </p:nvSpPr>
        <p:spPr>
          <a:xfrm>
            <a:off x="609600" y="2209800"/>
            <a:ext cx="8077200" cy="4114800"/>
          </a:xfrm>
        </p:spPr>
        <p:txBody>
          <a:bodyPr>
            <a:normAutofit/>
          </a:bodyPr>
          <a:lstStyle/>
          <a:p>
            <a:r>
              <a:rPr lang="en-US" sz="2800" i="1" dirty="0"/>
              <a:t>A.   The larger fuse would be likely to blow because it is rated for higher current</a:t>
            </a:r>
            <a:endParaRPr lang="en-US" sz="2800" dirty="0"/>
          </a:p>
          <a:p>
            <a:r>
              <a:rPr lang="en-US" sz="2800" i="1" dirty="0"/>
              <a:t>B.   The power supply ripple would greatly increase</a:t>
            </a:r>
            <a:endParaRPr lang="en-US" sz="2800" dirty="0"/>
          </a:p>
          <a:p>
            <a:r>
              <a:rPr lang="en-US" sz="3600" b="1" i="1" dirty="0">
                <a:solidFill>
                  <a:srgbClr val="FFFF00"/>
                </a:solidFill>
                <a:effectLst>
                  <a:outerShdw blurRad="38100" dist="38100" dir="2700000" algn="tl">
                    <a:srgbClr val="000000">
                      <a:alpha val="43137"/>
                    </a:srgbClr>
                  </a:outerShdw>
                </a:effectLst>
              </a:rPr>
              <a:t>C.   Excessive current could cause a fire</a:t>
            </a:r>
            <a:endParaRPr lang="en-US" sz="3600" b="1" dirty="0">
              <a:solidFill>
                <a:srgbClr val="FFFF00"/>
              </a:solidFill>
              <a:effectLst>
                <a:outerShdw blurRad="38100" dist="38100" dir="2700000" algn="tl">
                  <a:srgbClr val="000000">
                    <a:alpha val="43137"/>
                  </a:srgbClr>
                </a:outerShdw>
              </a:effectLst>
            </a:endParaRPr>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90504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981200"/>
          </a:xfrm>
        </p:spPr>
        <p:txBody>
          <a:bodyPr>
            <a:noAutofit/>
          </a:bodyPr>
          <a:lstStyle/>
          <a:p>
            <a:r>
              <a:rPr lang="en-US" dirty="0"/>
              <a:t> </a:t>
            </a:r>
            <a:br>
              <a:rPr lang="en-US" dirty="0"/>
            </a:br>
            <a:r>
              <a:rPr lang="en-US" dirty="0"/>
              <a:t>T0A06 -  What is a good way to guard against electrical shock at your station?</a:t>
            </a:r>
            <a:br>
              <a:rPr lang="en-US" dirty="0"/>
            </a:br>
            <a:endParaRPr lang="en-US" dirty="0"/>
          </a:p>
        </p:txBody>
      </p:sp>
      <p:sp>
        <p:nvSpPr>
          <p:cNvPr id="3" name="Subtitle 2"/>
          <p:cNvSpPr>
            <a:spLocks noGrp="1"/>
          </p:cNvSpPr>
          <p:nvPr>
            <p:ph type="subTitle" idx="1"/>
          </p:nvPr>
        </p:nvSpPr>
        <p:spPr>
          <a:xfrm>
            <a:off x="457200" y="1828800"/>
            <a:ext cx="7086600" cy="3505200"/>
          </a:xfrm>
        </p:spPr>
        <p:txBody>
          <a:bodyPr>
            <a:normAutofit/>
          </a:bodyPr>
          <a:lstStyle/>
          <a:p>
            <a:r>
              <a:rPr lang="en-US" sz="2800" i="1" dirty="0"/>
              <a:t>A.   Use three-wire cords and plugs for all AC powered equipment</a:t>
            </a:r>
            <a:endParaRPr lang="en-US" sz="2800" dirty="0"/>
          </a:p>
          <a:p>
            <a:r>
              <a:rPr lang="en-US" sz="2800" i="1" dirty="0"/>
              <a:t>B.   Connect all AC powered station equipment to a common safety ground</a:t>
            </a:r>
            <a:endParaRPr lang="en-US" sz="2800" dirty="0"/>
          </a:p>
          <a:p>
            <a:r>
              <a:rPr lang="en-US" sz="2800" i="1" dirty="0"/>
              <a:t>C.   Install mechanical interlocks in high-voltage circuits</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26010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981200"/>
          </a:xfrm>
        </p:spPr>
        <p:txBody>
          <a:bodyPr>
            <a:noAutofit/>
          </a:bodyPr>
          <a:lstStyle/>
          <a:p>
            <a:r>
              <a:rPr lang="en-US" dirty="0"/>
              <a:t> </a:t>
            </a:r>
            <a:br>
              <a:rPr lang="en-US" dirty="0"/>
            </a:br>
            <a:r>
              <a:rPr lang="en-US" dirty="0"/>
              <a:t>T0A06 -  What is a good way to guard against electrical shock at your station?</a:t>
            </a:r>
            <a:br>
              <a:rPr lang="en-US" dirty="0"/>
            </a:br>
            <a:endParaRPr lang="en-US" dirty="0"/>
          </a:p>
        </p:txBody>
      </p:sp>
      <p:sp>
        <p:nvSpPr>
          <p:cNvPr id="3" name="Subtitle 2"/>
          <p:cNvSpPr>
            <a:spLocks noGrp="1"/>
          </p:cNvSpPr>
          <p:nvPr>
            <p:ph type="subTitle" idx="1"/>
          </p:nvPr>
        </p:nvSpPr>
        <p:spPr>
          <a:xfrm>
            <a:off x="457200" y="1828800"/>
            <a:ext cx="7086600" cy="3505200"/>
          </a:xfrm>
        </p:spPr>
        <p:txBody>
          <a:bodyPr>
            <a:normAutofit/>
          </a:bodyPr>
          <a:lstStyle/>
          <a:p>
            <a:r>
              <a:rPr lang="en-US" sz="2800" i="1" dirty="0"/>
              <a:t>A.   Use three-wire cords and plugs for all AC powered equipment</a:t>
            </a:r>
            <a:endParaRPr lang="en-US" sz="2800" dirty="0"/>
          </a:p>
          <a:p>
            <a:r>
              <a:rPr lang="en-US" sz="2800" i="1" dirty="0"/>
              <a:t>B.   Connect all AC powered station equipment to a common safety ground</a:t>
            </a:r>
            <a:endParaRPr lang="en-US" sz="2800" dirty="0"/>
          </a:p>
          <a:p>
            <a:r>
              <a:rPr lang="en-US" sz="2800" i="1" dirty="0"/>
              <a:t>C.   Install mechanical interlocks in high-voltage circuits</a:t>
            </a:r>
            <a:endParaRPr lang="en-US" sz="2800" dirty="0"/>
          </a:p>
          <a:p>
            <a:r>
              <a:rPr lang="en-US" sz="3600" b="1" i="1" dirty="0">
                <a:solidFill>
                  <a:srgbClr val="FFFF00"/>
                </a:solidFill>
                <a:effectLst>
                  <a:outerShdw blurRad="38100" dist="38100" dir="2700000" algn="tl">
                    <a:srgbClr val="000000">
                      <a:alpha val="43137"/>
                    </a:srgbClr>
                  </a:outerShdw>
                </a:effectLst>
              </a:rPr>
              <a:t>D.   All of these choices are correct</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pic>
        <p:nvPicPr>
          <p:cNvPr id="6" name="Picture 5">
            <a:extLst>
              <a:ext uri="{FF2B5EF4-FFF2-40B4-BE49-F238E27FC236}">
                <a16:creationId xmlns:a16="http://schemas.microsoft.com/office/drawing/2014/main" id="{C4D94316-051C-080C-A58B-B009F95EC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358640"/>
            <a:ext cx="3048000" cy="2499360"/>
          </a:xfrm>
          <a:prstGeom prst="rect">
            <a:avLst/>
          </a:prstGeom>
        </p:spPr>
      </p:pic>
    </p:spTree>
    <p:extLst>
      <p:ext uri="{BB962C8B-B14F-4D97-AF65-F5344CB8AC3E}">
        <p14:creationId xmlns:p14="http://schemas.microsoft.com/office/powerpoint/2010/main" val="369664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2209800"/>
          </a:xfrm>
        </p:spPr>
        <p:txBody>
          <a:bodyPr>
            <a:noAutofit/>
          </a:bodyPr>
          <a:lstStyle/>
          <a:p>
            <a:r>
              <a:rPr lang="en-US" dirty="0"/>
              <a:t> </a:t>
            </a:r>
            <a:br>
              <a:rPr lang="en-US" dirty="0"/>
            </a:br>
            <a:r>
              <a:rPr lang="en-US" dirty="0"/>
              <a:t>T0A07 – Where should a lightening arrester be installed in a coaxial feed line?</a:t>
            </a:r>
            <a:br>
              <a:rPr lang="en-US" dirty="0"/>
            </a:br>
            <a:endParaRPr lang="en-US" dirty="0"/>
          </a:p>
        </p:txBody>
      </p:sp>
      <p:sp>
        <p:nvSpPr>
          <p:cNvPr id="3" name="Subtitle 2"/>
          <p:cNvSpPr>
            <a:spLocks noGrp="1"/>
          </p:cNvSpPr>
          <p:nvPr>
            <p:ph type="subTitle" idx="1"/>
          </p:nvPr>
        </p:nvSpPr>
        <p:spPr>
          <a:xfrm>
            <a:off x="609600" y="1981200"/>
            <a:ext cx="8001000" cy="4191000"/>
          </a:xfrm>
        </p:spPr>
        <p:txBody>
          <a:bodyPr>
            <a:normAutofit/>
          </a:bodyPr>
          <a:lstStyle/>
          <a:p>
            <a:pPr marL="514350" indent="-514350">
              <a:buAutoNum type="alphaUcPeriod"/>
            </a:pPr>
            <a:r>
              <a:rPr lang="en-US" sz="2800" dirty="0"/>
              <a:t>At the output connector of a transceiver</a:t>
            </a:r>
          </a:p>
          <a:p>
            <a:pPr marL="514350" indent="-514350">
              <a:buAutoNum type="alphaUcPeriod"/>
            </a:pPr>
            <a:r>
              <a:rPr lang="en-US" sz="2800" dirty="0"/>
              <a:t>At the antenna feed point</a:t>
            </a:r>
          </a:p>
          <a:p>
            <a:r>
              <a:rPr lang="en-US" sz="2800" dirty="0"/>
              <a:t>C.   At the AC power service panel</a:t>
            </a:r>
          </a:p>
          <a:p>
            <a:r>
              <a:rPr lang="en-US" sz="2800" dirty="0"/>
              <a:t>D.   </a:t>
            </a:r>
            <a:r>
              <a:rPr lang="en-US" sz="2800" dirty="0" err="1"/>
              <a:t>Oo</a:t>
            </a:r>
            <a:r>
              <a:rPr lang="en-US" sz="2800" dirty="0"/>
              <a:t> a grounded panel near where feed lines enter the building</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18481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2209800"/>
          </a:xfrm>
        </p:spPr>
        <p:txBody>
          <a:bodyPr>
            <a:noAutofit/>
          </a:bodyPr>
          <a:lstStyle/>
          <a:p>
            <a:r>
              <a:rPr lang="en-US" dirty="0"/>
              <a:t> </a:t>
            </a:r>
            <a:br>
              <a:rPr lang="en-US" dirty="0"/>
            </a:br>
            <a:r>
              <a:rPr lang="en-US" dirty="0"/>
              <a:t>T0A07 – Where should a lightening arrester be installed in a coaxial feed line?</a:t>
            </a:r>
            <a:br>
              <a:rPr lang="en-US" dirty="0"/>
            </a:br>
            <a:endParaRPr lang="en-US" dirty="0"/>
          </a:p>
        </p:txBody>
      </p:sp>
      <p:sp>
        <p:nvSpPr>
          <p:cNvPr id="3" name="Subtitle 2"/>
          <p:cNvSpPr>
            <a:spLocks noGrp="1"/>
          </p:cNvSpPr>
          <p:nvPr>
            <p:ph type="subTitle" idx="1"/>
          </p:nvPr>
        </p:nvSpPr>
        <p:spPr>
          <a:xfrm>
            <a:off x="609600" y="1981200"/>
            <a:ext cx="8001000" cy="4191000"/>
          </a:xfrm>
        </p:spPr>
        <p:txBody>
          <a:bodyPr>
            <a:normAutofit/>
          </a:bodyPr>
          <a:lstStyle/>
          <a:p>
            <a:pPr marL="514350" indent="-514350">
              <a:buAutoNum type="alphaUcPeriod"/>
            </a:pPr>
            <a:r>
              <a:rPr lang="en-US" sz="2800" dirty="0"/>
              <a:t>At the output connector of a transceiver</a:t>
            </a:r>
          </a:p>
          <a:p>
            <a:pPr marL="514350" indent="-514350">
              <a:buAutoNum type="alphaUcPeriod"/>
            </a:pPr>
            <a:r>
              <a:rPr lang="en-US" sz="2800" dirty="0"/>
              <a:t>At the antenna feed point</a:t>
            </a:r>
          </a:p>
          <a:p>
            <a:r>
              <a:rPr lang="en-US" sz="2800" dirty="0"/>
              <a:t>C.   At the AC power service panel</a:t>
            </a:r>
          </a:p>
          <a:p>
            <a:r>
              <a:rPr lang="en-US" sz="3600" b="1" dirty="0">
                <a:solidFill>
                  <a:srgbClr val="FFFF00"/>
                </a:solidFill>
                <a:effectLst>
                  <a:outerShdw blurRad="38100" dist="38100" dir="2700000" algn="tl">
                    <a:srgbClr val="000000">
                      <a:alpha val="43137"/>
                    </a:srgbClr>
                  </a:outerShdw>
                </a:effectLst>
              </a:rPr>
              <a:t>D.   On a grounded panel near where feed lines enter the building</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57322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057400"/>
          </a:xfrm>
        </p:spPr>
        <p:txBody>
          <a:bodyPr>
            <a:noAutofit/>
          </a:bodyPr>
          <a:lstStyle/>
          <a:p>
            <a:r>
              <a:rPr lang="en-US" dirty="0"/>
              <a:t> </a:t>
            </a:r>
            <a:br>
              <a:rPr lang="en-US" dirty="0"/>
            </a:br>
            <a:r>
              <a:rPr lang="en-US" dirty="0"/>
              <a:t>T0A08 – Where should a fuse or circuit breaker be installed in a 120V AC power circuit?</a:t>
            </a:r>
            <a:br>
              <a:rPr lang="en-US" dirty="0"/>
            </a:br>
            <a:endParaRPr lang="en-US" dirty="0"/>
          </a:p>
        </p:txBody>
      </p:sp>
      <p:sp>
        <p:nvSpPr>
          <p:cNvPr id="3" name="Subtitle 2"/>
          <p:cNvSpPr>
            <a:spLocks noGrp="1"/>
          </p:cNvSpPr>
          <p:nvPr>
            <p:ph type="subTitle" idx="1"/>
          </p:nvPr>
        </p:nvSpPr>
        <p:spPr>
          <a:xfrm>
            <a:off x="762000" y="2514600"/>
            <a:ext cx="7696200" cy="4114800"/>
          </a:xfrm>
        </p:spPr>
        <p:txBody>
          <a:bodyPr>
            <a:normAutofit/>
          </a:bodyPr>
          <a:lstStyle/>
          <a:p>
            <a:r>
              <a:rPr lang="en-US" sz="2800" dirty="0"/>
              <a:t>A.   In series with the hot conductor only</a:t>
            </a:r>
          </a:p>
          <a:p>
            <a:r>
              <a:rPr lang="en-US" sz="2800" dirty="0"/>
              <a:t>B.   In series with the hot and neutral conductors</a:t>
            </a:r>
          </a:p>
          <a:p>
            <a:r>
              <a:rPr lang="en-US" sz="2800" dirty="0"/>
              <a:t>C.   In parallel with the hot conductor only</a:t>
            </a:r>
          </a:p>
          <a:p>
            <a:r>
              <a:rPr lang="en-US" sz="2800" dirty="0"/>
              <a:t>D.   In parallel with the hot and </a:t>
            </a:r>
            <a:r>
              <a:rPr lang="en-US" sz="2800" dirty="0" err="1"/>
              <a:t>neutual</a:t>
            </a:r>
            <a:r>
              <a:rPr lang="en-US" sz="2800" dirty="0"/>
              <a:t> conductors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02858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057400"/>
          </a:xfrm>
        </p:spPr>
        <p:txBody>
          <a:bodyPr>
            <a:noAutofit/>
          </a:bodyPr>
          <a:lstStyle/>
          <a:p>
            <a:r>
              <a:rPr lang="en-US" dirty="0"/>
              <a:t> </a:t>
            </a:r>
            <a:br>
              <a:rPr lang="en-US" dirty="0"/>
            </a:br>
            <a:r>
              <a:rPr lang="en-US" dirty="0"/>
              <a:t>T0A08 – Where should a fuse or circuit breaker be installed in a 120V AC power circuit?</a:t>
            </a:r>
            <a:br>
              <a:rPr lang="en-US" dirty="0"/>
            </a:br>
            <a:endParaRPr lang="en-US" dirty="0"/>
          </a:p>
        </p:txBody>
      </p:sp>
      <p:sp>
        <p:nvSpPr>
          <p:cNvPr id="3" name="Subtitle 2"/>
          <p:cNvSpPr>
            <a:spLocks noGrp="1"/>
          </p:cNvSpPr>
          <p:nvPr>
            <p:ph type="subTitle" idx="1"/>
          </p:nvPr>
        </p:nvSpPr>
        <p:spPr>
          <a:xfrm>
            <a:off x="762000" y="2514600"/>
            <a:ext cx="7696200" cy="4114800"/>
          </a:xfrm>
        </p:spPr>
        <p:txBody>
          <a:bodyPr>
            <a:normAutofit/>
          </a:bodyPr>
          <a:lstStyle/>
          <a:p>
            <a:r>
              <a:rPr lang="en-US" sz="3600" b="1" dirty="0">
                <a:solidFill>
                  <a:srgbClr val="FFFF00"/>
                </a:solidFill>
                <a:effectLst>
                  <a:outerShdw blurRad="38100" dist="38100" dir="2700000" algn="tl">
                    <a:srgbClr val="000000">
                      <a:alpha val="43137"/>
                    </a:srgbClr>
                  </a:outerShdw>
                </a:effectLst>
              </a:rPr>
              <a:t>A.   In series with the hot conductor only</a:t>
            </a:r>
          </a:p>
          <a:p>
            <a:r>
              <a:rPr lang="en-US" sz="2800" dirty="0"/>
              <a:t>B.   In series with the hot and neutral conductors</a:t>
            </a:r>
          </a:p>
          <a:p>
            <a:r>
              <a:rPr lang="en-US" sz="2800" dirty="0"/>
              <a:t>C.   In parallel with the hot conductor only</a:t>
            </a:r>
          </a:p>
          <a:p>
            <a:r>
              <a:rPr lang="en-US" sz="2800" dirty="0"/>
              <a:t>D.   In parallel with the hot and </a:t>
            </a:r>
            <a:r>
              <a:rPr lang="en-US" sz="2800" dirty="0" err="1"/>
              <a:t>neutual</a:t>
            </a:r>
            <a:r>
              <a:rPr lang="en-US" sz="2800" dirty="0"/>
              <a:t> conductors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57779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T0A09 -  What should be done to all external ground rods or earth connections?</a:t>
            </a:r>
            <a:br>
              <a:rPr lang="en-US" dirty="0"/>
            </a:br>
            <a:endParaRPr lang="en-US" dirty="0"/>
          </a:p>
        </p:txBody>
      </p:sp>
      <p:sp>
        <p:nvSpPr>
          <p:cNvPr id="3" name="Subtitle 2"/>
          <p:cNvSpPr>
            <a:spLocks noGrp="1"/>
          </p:cNvSpPr>
          <p:nvPr>
            <p:ph type="subTitle" idx="1"/>
          </p:nvPr>
        </p:nvSpPr>
        <p:spPr>
          <a:xfrm>
            <a:off x="838200" y="2133600"/>
            <a:ext cx="7772400" cy="4191000"/>
          </a:xfrm>
        </p:spPr>
        <p:txBody>
          <a:bodyPr>
            <a:normAutofit/>
          </a:bodyPr>
          <a:lstStyle/>
          <a:p>
            <a:r>
              <a:rPr lang="en-US" sz="2800" dirty="0"/>
              <a:t>A.   Waterproof them with silicone caulk or electrical tape</a:t>
            </a:r>
            <a:br>
              <a:rPr lang="en-US" sz="2800" dirty="0"/>
            </a:br>
            <a:r>
              <a:rPr lang="en-US" sz="2800" dirty="0"/>
              <a:t>B.   Keep them as far apart as possible</a:t>
            </a:r>
            <a:br>
              <a:rPr lang="en-US" sz="2800" dirty="0"/>
            </a:br>
            <a:r>
              <a:rPr lang="en-US" sz="2800" dirty="0"/>
              <a:t>C.   Bond them together with heavy wire or conductive strap</a:t>
            </a:r>
          </a:p>
          <a:p>
            <a:r>
              <a:rPr lang="en-US" sz="2800" dirty="0"/>
              <a:t>D.   Tune them for resonance on the lowest frequency of operation</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19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18332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609600"/>
            <a:ext cx="8305800" cy="5715000"/>
          </a:xfrm>
        </p:spPr>
        <p:txBody>
          <a:bodyPr/>
          <a:lstStyle/>
          <a:p>
            <a:endParaRPr lang="en-US" b="1" dirty="0">
              <a:solidFill>
                <a:srgbClr val="FFC000"/>
              </a:solidFill>
            </a:endParaRPr>
          </a:p>
          <a:p>
            <a:r>
              <a:rPr lang="en-US" b="1" dirty="0">
                <a:solidFill>
                  <a:srgbClr val="FFC000"/>
                </a:solidFill>
              </a:rPr>
              <a:t>T10A – Power circuits and hazards: </a:t>
            </a:r>
            <a:r>
              <a:rPr lang="en-US" b="1" dirty="0"/>
              <a:t>hazardous voltages; fuses and circuit breakers; grounding; electrical code compliance; Lightning protection; Battery safety; </a:t>
            </a:r>
          </a:p>
          <a:p>
            <a:endParaRPr lang="en-US" b="1" dirty="0"/>
          </a:p>
          <a:p>
            <a:r>
              <a:rPr lang="en-US" b="1" dirty="0">
                <a:solidFill>
                  <a:srgbClr val="FFC000"/>
                </a:solidFill>
              </a:rPr>
              <a:t>T10B – Antenna safety: </a:t>
            </a:r>
            <a:r>
              <a:rPr lang="en-US" b="1" dirty="0"/>
              <a:t>tower safety and grounding, installing antennas, antenna supports; erecting an antenna supports</a:t>
            </a:r>
          </a:p>
          <a:p>
            <a:endParaRPr lang="en-US" b="1" dirty="0"/>
          </a:p>
          <a:p>
            <a:r>
              <a:rPr lang="en-US" b="1" dirty="0">
                <a:solidFill>
                  <a:srgbClr val="FFC000"/>
                </a:solidFill>
              </a:rPr>
              <a:t>T10C - RF hazards: </a:t>
            </a:r>
            <a:r>
              <a:rPr lang="en-US" b="1" dirty="0"/>
              <a:t>radiation exposure; proximity to antennas; recognized safe power levels; radiation types; duty</a:t>
            </a:r>
            <a:r>
              <a:rPr lang="en-US" dirty="0"/>
              <a:t> </a:t>
            </a:r>
            <a:r>
              <a:rPr lang="en-US" b="1" dirty="0"/>
              <a:t>cycle</a:t>
            </a:r>
            <a:r>
              <a:rPr lang="en-US" dirty="0"/>
              <a:t> </a:t>
            </a:r>
          </a:p>
          <a:p>
            <a:endParaRPr lang="en-US" b="1" dirty="0"/>
          </a:p>
        </p:txBody>
      </p:sp>
      <p:sp>
        <p:nvSpPr>
          <p:cNvPr id="5" name="Slide Number Placeholder 4"/>
          <p:cNvSpPr>
            <a:spLocks noGrp="1"/>
          </p:cNvSpPr>
          <p:nvPr>
            <p:ph type="sldNum" sz="quarter" idx="12"/>
          </p:nvPr>
        </p:nvSpPr>
        <p:spPr>
          <a:xfrm>
            <a:off x="6553200" y="6356350"/>
            <a:ext cx="2133600" cy="365125"/>
          </a:xfrm>
        </p:spPr>
        <p:txBody>
          <a:bodyPr/>
          <a:lstStyle/>
          <a:p>
            <a:fld id="{5A2483EB-AB9C-40AC-9AA1-C2AD9590A9DB}" type="slidenum">
              <a:rPr lang="en-US" smtClean="0"/>
              <a:t>2</a:t>
            </a:fld>
            <a:endParaRPr lang="en-US"/>
          </a:p>
        </p:txBody>
      </p:sp>
      <p:sp>
        <p:nvSpPr>
          <p:cNvPr id="4" name="Footer Placeholder 3"/>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61869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T0A09 -  What should be done to all external ground rods or earth connections?</a:t>
            </a:r>
            <a:br>
              <a:rPr lang="en-US" dirty="0"/>
            </a:br>
            <a:endParaRPr lang="en-US" dirty="0"/>
          </a:p>
        </p:txBody>
      </p:sp>
      <p:sp>
        <p:nvSpPr>
          <p:cNvPr id="3" name="Subtitle 2"/>
          <p:cNvSpPr>
            <a:spLocks noGrp="1"/>
          </p:cNvSpPr>
          <p:nvPr>
            <p:ph type="subTitle" idx="1"/>
          </p:nvPr>
        </p:nvSpPr>
        <p:spPr>
          <a:xfrm>
            <a:off x="838200" y="2133600"/>
            <a:ext cx="7772400" cy="4191000"/>
          </a:xfrm>
        </p:spPr>
        <p:txBody>
          <a:bodyPr>
            <a:normAutofit/>
          </a:bodyPr>
          <a:lstStyle/>
          <a:p>
            <a:r>
              <a:rPr lang="en-US" sz="2800" dirty="0"/>
              <a:t>A.   Waterproof them with silicone caulk or electrical tape</a:t>
            </a:r>
            <a:br>
              <a:rPr lang="en-US" sz="2800" dirty="0"/>
            </a:br>
            <a:r>
              <a:rPr lang="en-US" sz="2800" dirty="0"/>
              <a:t>B.   Keep them as far apart as possible</a:t>
            </a:r>
            <a:br>
              <a:rPr lang="en-US" sz="2800" dirty="0"/>
            </a:br>
            <a:r>
              <a:rPr lang="en-US" sz="3600" b="1" dirty="0">
                <a:solidFill>
                  <a:srgbClr val="FFFF00"/>
                </a:solidFill>
                <a:effectLst>
                  <a:outerShdw blurRad="38100" dist="38100" dir="2700000" algn="tl">
                    <a:srgbClr val="000000">
                      <a:alpha val="43137"/>
                    </a:srgbClr>
                  </a:outerShdw>
                </a:effectLst>
              </a:rPr>
              <a:t>C.   Bond them together with heavy wire or conductive strap</a:t>
            </a:r>
          </a:p>
          <a:p>
            <a:r>
              <a:rPr lang="en-US" sz="2800" dirty="0"/>
              <a:t>D.   Tune them for resonance on the lowest frequency of operation</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18693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10600" cy="1470025"/>
          </a:xfrm>
        </p:spPr>
        <p:txBody>
          <a:bodyPr>
            <a:noAutofit/>
          </a:bodyPr>
          <a:lstStyle/>
          <a:p>
            <a:r>
              <a:rPr lang="en-US" dirty="0"/>
              <a:t> </a:t>
            </a:r>
            <a:br>
              <a:rPr lang="en-US" dirty="0"/>
            </a:br>
            <a:r>
              <a:rPr lang="en-US" dirty="0"/>
              <a:t>T0A10 – What hazard is caused by charging or discharging a battery too quickly?</a:t>
            </a:r>
          </a:p>
        </p:txBody>
      </p:sp>
      <p:sp>
        <p:nvSpPr>
          <p:cNvPr id="3" name="Subtitle 2"/>
          <p:cNvSpPr>
            <a:spLocks noGrp="1"/>
          </p:cNvSpPr>
          <p:nvPr>
            <p:ph type="subTitle" idx="1"/>
          </p:nvPr>
        </p:nvSpPr>
        <p:spPr>
          <a:xfrm>
            <a:off x="914400" y="2209800"/>
            <a:ext cx="7391400" cy="3962400"/>
          </a:xfrm>
        </p:spPr>
        <p:txBody>
          <a:bodyPr>
            <a:normAutofit/>
          </a:bodyPr>
          <a:lstStyle/>
          <a:p>
            <a:r>
              <a:rPr lang="en-US" sz="2800" i="1" dirty="0"/>
              <a:t>A. </a:t>
            </a:r>
            <a:r>
              <a:rPr lang="en-US" sz="2800" dirty="0"/>
              <a:t>  Overheating or out-gassing</a:t>
            </a:r>
          </a:p>
          <a:p>
            <a:r>
              <a:rPr lang="en-US" sz="2800" i="1" dirty="0"/>
              <a:t>B. </a:t>
            </a:r>
            <a:r>
              <a:rPr lang="en-US" sz="2800" dirty="0"/>
              <a:t>  </a:t>
            </a:r>
            <a:r>
              <a:rPr lang="en-US" sz="2800" dirty="0" err="1"/>
              <a:t>Excss</a:t>
            </a:r>
            <a:r>
              <a:rPr lang="en-US" sz="2800" dirty="0"/>
              <a:t> output ripple</a:t>
            </a:r>
          </a:p>
          <a:p>
            <a:r>
              <a:rPr lang="en-US" sz="2800" i="1" dirty="0"/>
              <a:t>C.   </a:t>
            </a:r>
            <a:r>
              <a:rPr lang="en-US" sz="2800" dirty="0"/>
              <a:t>H</a:t>
            </a:r>
            <a:r>
              <a:rPr lang="en-US" sz="2800" i="1" dirty="0"/>
              <a:t>alf-wave rectification</a:t>
            </a:r>
          </a:p>
          <a:p>
            <a:r>
              <a:rPr lang="en-US" sz="2800" i="1" dirty="0"/>
              <a:t>D. </a:t>
            </a:r>
            <a:r>
              <a:rPr lang="en-US" sz="2800" dirty="0"/>
              <a:t>  Inverse memory effect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16790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10600" cy="1470025"/>
          </a:xfrm>
        </p:spPr>
        <p:txBody>
          <a:bodyPr>
            <a:noAutofit/>
          </a:bodyPr>
          <a:lstStyle/>
          <a:p>
            <a:r>
              <a:rPr lang="en-US" dirty="0"/>
              <a:t> </a:t>
            </a:r>
            <a:br>
              <a:rPr lang="en-US" dirty="0"/>
            </a:br>
            <a:r>
              <a:rPr lang="en-US" dirty="0"/>
              <a:t>T0A10 – What hazard is caused by charging or discharging a battery too quickly?</a:t>
            </a:r>
          </a:p>
        </p:txBody>
      </p:sp>
      <p:sp>
        <p:nvSpPr>
          <p:cNvPr id="3" name="Subtitle 2"/>
          <p:cNvSpPr>
            <a:spLocks noGrp="1"/>
          </p:cNvSpPr>
          <p:nvPr>
            <p:ph type="subTitle" idx="1"/>
          </p:nvPr>
        </p:nvSpPr>
        <p:spPr>
          <a:xfrm>
            <a:off x="914400" y="2209800"/>
            <a:ext cx="7391400" cy="39624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a:t>
            </a:r>
            <a:r>
              <a:rPr lang="en-US" sz="3600" b="1" dirty="0">
                <a:solidFill>
                  <a:srgbClr val="FFFF00"/>
                </a:solidFill>
                <a:effectLst>
                  <a:outerShdw blurRad="38100" dist="38100" dir="2700000" algn="tl">
                    <a:srgbClr val="000000">
                      <a:alpha val="43137"/>
                    </a:srgbClr>
                  </a:outerShdw>
                </a:effectLst>
              </a:rPr>
              <a:t>  Overheating or out-gassing</a:t>
            </a:r>
          </a:p>
          <a:p>
            <a:r>
              <a:rPr lang="en-US" sz="2800" i="1" dirty="0"/>
              <a:t>B. </a:t>
            </a:r>
            <a:r>
              <a:rPr lang="en-US" sz="2800" dirty="0"/>
              <a:t>  </a:t>
            </a:r>
            <a:r>
              <a:rPr lang="en-US" sz="2800" dirty="0" err="1"/>
              <a:t>Excss</a:t>
            </a:r>
            <a:r>
              <a:rPr lang="en-US" sz="2800" dirty="0"/>
              <a:t> output ripple</a:t>
            </a:r>
          </a:p>
          <a:p>
            <a:r>
              <a:rPr lang="en-US" sz="2800" i="1" dirty="0"/>
              <a:t>C.   </a:t>
            </a:r>
            <a:r>
              <a:rPr lang="en-US" sz="2800" dirty="0"/>
              <a:t>H</a:t>
            </a:r>
            <a:r>
              <a:rPr lang="en-US" sz="2800" i="1" dirty="0"/>
              <a:t>alf-wave rectification</a:t>
            </a:r>
          </a:p>
          <a:p>
            <a:r>
              <a:rPr lang="en-US" sz="2800" i="1" dirty="0"/>
              <a:t>D. </a:t>
            </a:r>
            <a:r>
              <a:rPr lang="en-US" sz="2800" dirty="0"/>
              <a:t>  Inverse memory effect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pic>
        <p:nvPicPr>
          <p:cNvPr id="6" name="Picture 3">
            <a:extLst>
              <a:ext uri="{FF2B5EF4-FFF2-40B4-BE49-F238E27FC236}">
                <a16:creationId xmlns:a16="http://schemas.microsoft.com/office/drawing/2014/main" id="{FAC50EC1-74C0-F736-3188-1D49D38596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1657" y="3276600"/>
            <a:ext cx="4033581"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45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Rot="1" noChangeArrowheads="1"/>
          </p:cNvSpPr>
          <p:nvPr>
            <p:ph type="title"/>
          </p:nvPr>
        </p:nvSpPr>
        <p:spPr>
          <a:xfrm>
            <a:off x="152400" y="0"/>
            <a:ext cx="8839200" cy="992188"/>
          </a:xfrm>
        </p:spPr>
        <p:txBody>
          <a:bodyPr/>
          <a:lstStyle/>
          <a:p>
            <a:pPr algn="ctr">
              <a:defRPr/>
            </a:pPr>
            <a:r>
              <a:rPr lang="en-US" sz="3600" dirty="0">
                <a:solidFill>
                  <a:schemeClr val="bg1"/>
                </a:solidFill>
              </a:rPr>
              <a:t>Hydrogen Gas Explosion</a:t>
            </a:r>
          </a:p>
        </p:txBody>
      </p:sp>
      <p:pic>
        <p:nvPicPr>
          <p:cNvPr id="22533" name="Picture 3" descr="UPS Explo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79500"/>
            <a:ext cx="7315200" cy="5473700"/>
          </a:xfr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a:xfrm>
            <a:off x="304800" y="6248400"/>
            <a:ext cx="5715000" cy="476250"/>
          </a:xfrm>
        </p:spPr>
        <p:txBody>
          <a:bodyPr/>
          <a:lstStyle/>
          <a:p>
            <a:pPr algn="l">
              <a:defRPr/>
            </a:pPr>
            <a:fld id="{51E89168-E995-4C51-9C2A-149007DA80AA}" type="slidenum">
              <a:rPr lang="en-US" smtClean="0"/>
              <a:pPr algn="l">
                <a:defRPr/>
              </a:pPr>
              <a:t>23</a:t>
            </a:fld>
            <a:endParaRPr lang="en-US"/>
          </a:p>
        </p:txBody>
      </p:sp>
      <p:sp>
        <p:nvSpPr>
          <p:cNvPr id="4" name="Footer Placeholder 3"/>
          <p:cNvSpPr>
            <a:spLocks noGrp="1"/>
          </p:cNvSpPr>
          <p:nvPr>
            <p:ph type="ftr" sz="quarter" idx="11"/>
          </p:nvPr>
        </p:nvSpPr>
        <p:spPr>
          <a:xfrm>
            <a:off x="6553200" y="6248400"/>
            <a:ext cx="2133600" cy="476250"/>
          </a:xfrm>
        </p:spPr>
        <p:txBody>
          <a:bodyPr/>
          <a:lstStyle/>
          <a:p>
            <a:pPr algn="r">
              <a:defRPr/>
            </a:pPr>
            <a:r>
              <a:rPr lang="en-US"/>
              <a:t>Safety 2010</a:t>
            </a:r>
          </a:p>
        </p:txBody>
      </p:sp>
    </p:spTree>
    <p:extLst>
      <p:ext uri="{BB962C8B-B14F-4D97-AF65-F5344CB8AC3E}">
        <p14:creationId xmlns:p14="http://schemas.microsoft.com/office/powerpoint/2010/main" val="161960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1905000"/>
          </a:xfrm>
        </p:spPr>
        <p:txBody>
          <a:bodyPr>
            <a:normAutofit/>
          </a:bodyPr>
          <a:lstStyle/>
          <a:p>
            <a:r>
              <a:rPr lang="en-US" dirty="0"/>
              <a:t> </a:t>
            </a:r>
            <a:br>
              <a:rPr lang="en-US" dirty="0"/>
            </a:br>
            <a:r>
              <a:rPr lang="en-US" dirty="0"/>
              <a:t>T0A11 - What hazard exist in a power supply immediately after turning it off?</a:t>
            </a:r>
          </a:p>
        </p:txBody>
      </p:sp>
      <p:sp>
        <p:nvSpPr>
          <p:cNvPr id="3" name="Subtitle 2"/>
          <p:cNvSpPr>
            <a:spLocks noGrp="1"/>
          </p:cNvSpPr>
          <p:nvPr>
            <p:ph type="subTitle" idx="1"/>
          </p:nvPr>
        </p:nvSpPr>
        <p:spPr>
          <a:xfrm>
            <a:off x="609600" y="2362200"/>
            <a:ext cx="8077200" cy="3810000"/>
          </a:xfrm>
        </p:spPr>
        <p:txBody>
          <a:bodyPr>
            <a:normAutofit/>
          </a:bodyPr>
          <a:lstStyle/>
          <a:p>
            <a:r>
              <a:rPr lang="en-US" sz="2800" i="1" dirty="0"/>
              <a:t>A. </a:t>
            </a:r>
            <a:r>
              <a:rPr lang="en-US" sz="2800" dirty="0"/>
              <a:t>  Circulating currents in the DC filter</a:t>
            </a:r>
          </a:p>
          <a:p>
            <a:r>
              <a:rPr lang="en-US" sz="2800" i="1" dirty="0"/>
              <a:t>B. </a:t>
            </a:r>
            <a:r>
              <a:rPr lang="en-US" sz="2800" dirty="0"/>
              <a:t>  Leakage flux in the power transformer</a:t>
            </a:r>
          </a:p>
          <a:p>
            <a:r>
              <a:rPr lang="en-US" sz="2800" i="1" dirty="0"/>
              <a:t>C. </a:t>
            </a:r>
            <a:r>
              <a:rPr lang="en-US" sz="2800" dirty="0"/>
              <a:t>  Voltage transients from kickback diodes</a:t>
            </a:r>
          </a:p>
          <a:p>
            <a:r>
              <a:rPr lang="en-US" sz="2800" i="1" dirty="0"/>
              <a:t>D. </a:t>
            </a:r>
            <a:r>
              <a:rPr lang="en-US" sz="2800" dirty="0"/>
              <a:t>  Charge stored in filter capacitors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04307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1905000"/>
          </a:xfrm>
        </p:spPr>
        <p:txBody>
          <a:bodyPr>
            <a:normAutofit/>
          </a:bodyPr>
          <a:lstStyle/>
          <a:p>
            <a:r>
              <a:rPr lang="en-US" dirty="0"/>
              <a:t> </a:t>
            </a:r>
            <a:br>
              <a:rPr lang="en-US" dirty="0"/>
            </a:br>
            <a:r>
              <a:rPr lang="en-US" dirty="0"/>
              <a:t>T0A11 - What hazard exist in a power supply immediately after turning it off?</a:t>
            </a:r>
          </a:p>
        </p:txBody>
      </p:sp>
      <p:sp>
        <p:nvSpPr>
          <p:cNvPr id="3" name="Subtitle 2"/>
          <p:cNvSpPr>
            <a:spLocks noGrp="1"/>
          </p:cNvSpPr>
          <p:nvPr>
            <p:ph type="subTitle" idx="1"/>
          </p:nvPr>
        </p:nvSpPr>
        <p:spPr>
          <a:xfrm>
            <a:off x="609600" y="2362200"/>
            <a:ext cx="8077200" cy="3810000"/>
          </a:xfrm>
        </p:spPr>
        <p:txBody>
          <a:bodyPr>
            <a:normAutofit/>
          </a:bodyPr>
          <a:lstStyle/>
          <a:p>
            <a:r>
              <a:rPr lang="en-US" sz="2800" i="1" dirty="0"/>
              <a:t>A. </a:t>
            </a:r>
            <a:r>
              <a:rPr lang="en-US" sz="2800" dirty="0"/>
              <a:t>  Circulating currents in the DC filter</a:t>
            </a:r>
          </a:p>
          <a:p>
            <a:r>
              <a:rPr lang="en-US" sz="2800" i="1" dirty="0"/>
              <a:t>B. </a:t>
            </a:r>
            <a:r>
              <a:rPr lang="en-US" sz="2800" dirty="0"/>
              <a:t>  Leakage flux in the power transformer</a:t>
            </a:r>
          </a:p>
          <a:p>
            <a:r>
              <a:rPr lang="en-US" sz="2800" i="1" dirty="0"/>
              <a:t>C. </a:t>
            </a:r>
            <a:r>
              <a:rPr lang="en-US" sz="2800" dirty="0"/>
              <a:t>  Voltage transients from kickback diodes</a:t>
            </a:r>
          </a:p>
          <a:p>
            <a:r>
              <a:rPr lang="en-US" sz="3600" b="1" i="1" dirty="0">
                <a:solidFill>
                  <a:srgbClr val="FFFF00"/>
                </a:solidFill>
                <a:effectLst>
                  <a:outerShdw blurRad="38100" dist="38100" dir="2700000" algn="tl">
                    <a:srgbClr val="000000">
                      <a:alpha val="43137"/>
                    </a:srgbClr>
                  </a:outerShdw>
                </a:effectLst>
              </a:rPr>
              <a:t>D. </a:t>
            </a:r>
            <a:r>
              <a:rPr lang="en-US" sz="3600" b="1" dirty="0">
                <a:solidFill>
                  <a:srgbClr val="FFFF00"/>
                </a:solidFill>
                <a:effectLst>
                  <a:outerShdw blurRad="38100" dist="38100" dir="2700000" algn="tl">
                    <a:srgbClr val="000000">
                      <a:alpha val="43137"/>
                    </a:srgbClr>
                  </a:outerShdw>
                </a:effectLst>
              </a:rPr>
              <a:t>  Charge stored in filter capacitors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11226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1905000"/>
          </a:xfrm>
        </p:spPr>
        <p:txBody>
          <a:bodyPr>
            <a:noAutofit/>
          </a:bodyPr>
          <a:lstStyle/>
          <a:p>
            <a:r>
              <a:rPr lang="en-US" dirty="0"/>
              <a:t> </a:t>
            </a:r>
            <a:br>
              <a:rPr lang="en-US" dirty="0"/>
            </a:br>
            <a:r>
              <a:rPr lang="en-US" dirty="0"/>
              <a:t>T0A12 – Which of the following precautions should be taken when measuring high voltages with a voltmeter?</a:t>
            </a:r>
          </a:p>
        </p:txBody>
      </p:sp>
      <p:sp>
        <p:nvSpPr>
          <p:cNvPr id="3" name="Subtitle 2"/>
          <p:cNvSpPr>
            <a:spLocks noGrp="1"/>
          </p:cNvSpPr>
          <p:nvPr>
            <p:ph type="subTitle" idx="1"/>
          </p:nvPr>
        </p:nvSpPr>
        <p:spPr>
          <a:xfrm>
            <a:off x="609600" y="2362200"/>
            <a:ext cx="8077200" cy="3810000"/>
          </a:xfrm>
        </p:spPr>
        <p:txBody>
          <a:bodyPr>
            <a:normAutofit/>
          </a:bodyPr>
          <a:lstStyle/>
          <a:p>
            <a:r>
              <a:rPr lang="en-US" sz="2800" i="1" dirty="0"/>
              <a:t>A. </a:t>
            </a:r>
            <a:r>
              <a:rPr lang="en-US" sz="2800" dirty="0"/>
              <a:t>   Ensure that the voltmeter has very low impedance</a:t>
            </a:r>
          </a:p>
          <a:p>
            <a:r>
              <a:rPr lang="en-US" sz="2800" i="1" dirty="0"/>
              <a:t>B. </a:t>
            </a:r>
            <a:r>
              <a:rPr lang="en-US" sz="2800" dirty="0"/>
              <a:t>   Ensure that the voltmeter and leads are rated for use at the voltages to be measured</a:t>
            </a:r>
          </a:p>
          <a:p>
            <a:r>
              <a:rPr lang="en-US" sz="2800" i="1" dirty="0"/>
              <a:t>C. </a:t>
            </a:r>
            <a:r>
              <a:rPr lang="en-US" sz="2800" dirty="0"/>
              <a:t>   Ensure that the circuit is grounded through the voltmeter</a:t>
            </a:r>
          </a:p>
          <a:p>
            <a:r>
              <a:rPr lang="en-US" sz="2800" i="1" dirty="0"/>
              <a:t>D. </a:t>
            </a:r>
            <a:r>
              <a:rPr lang="en-US" sz="2800" dirty="0"/>
              <a:t>   Ensure that the voltmeter is set to the correct frequency</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15442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34400" cy="1905000"/>
          </a:xfrm>
        </p:spPr>
        <p:txBody>
          <a:bodyPr>
            <a:noAutofit/>
          </a:bodyPr>
          <a:lstStyle/>
          <a:p>
            <a:r>
              <a:rPr lang="en-US" dirty="0"/>
              <a:t> </a:t>
            </a:r>
            <a:br>
              <a:rPr lang="en-US" dirty="0"/>
            </a:br>
            <a:r>
              <a:rPr lang="en-US" dirty="0"/>
              <a:t>T0A12 – Which of the following precautions should be taken when measuring high voltages with a voltmeter?</a:t>
            </a:r>
          </a:p>
        </p:txBody>
      </p:sp>
      <p:sp>
        <p:nvSpPr>
          <p:cNvPr id="3" name="Subtitle 2"/>
          <p:cNvSpPr>
            <a:spLocks noGrp="1"/>
          </p:cNvSpPr>
          <p:nvPr>
            <p:ph type="subTitle" idx="1"/>
          </p:nvPr>
        </p:nvSpPr>
        <p:spPr>
          <a:xfrm>
            <a:off x="609600" y="2362200"/>
            <a:ext cx="8077200" cy="3810000"/>
          </a:xfrm>
        </p:spPr>
        <p:txBody>
          <a:bodyPr>
            <a:normAutofit/>
          </a:bodyPr>
          <a:lstStyle/>
          <a:p>
            <a:r>
              <a:rPr lang="en-US" sz="2800" i="1" dirty="0"/>
              <a:t>A. </a:t>
            </a:r>
            <a:r>
              <a:rPr lang="en-US" sz="2800" dirty="0"/>
              <a:t>   Ensure that the voltmeter has very low impedance</a:t>
            </a:r>
          </a:p>
          <a:p>
            <a:r>
              <a:rPr lang="en-US" sz="3600" b="1" i="1" dirty="0">
                <a:solidFill>
                  <a:srgbClr val="FFFF00"/>
                </a:solidFill>
                <a:effectLst>
                  <a:outerShdw blurRad="38100" dist="38100" dir="2700000" algn="tl">
                    <a:srgbClr val="000000">
                      <a:alpha val="43137"/>
                    </a:srgbClr>
                  </a:outerShdw>
                </a:effectLst>
              </a:rPr>
              <a:t>B. </a:t>
            </a:r>
            <a:r>
              <a:rPr lang="en-US" sz="3600" b="1" dirty="0">
                <a:solidFill>
                  <a:srgbClr val="FFFF00"/>
                </a:solidFill>
                <a:effectLst>
                  <a:outerShdw blurRad="38100" dist="38100" dir="2700000" algn="tl">
                    <a:srgbClr val="000000">
                      <a:alpha val="43137"/>
                    </a:srgbClr>
                  </a:outerShdw>
                </a:effectLst>
              </a:rPr>
              <a:t>   Ensure that the voltmeter and leads are rated for use at the voltages to be measured</a:t>
            </a:r>
          </a:p>
          <a:p>
            <a:r>
              <a:rPr lang="en-US" sz="2800" i="1" dirty="0"/>
              <a:t>C. </a:t>
            </a:r>
            <a:r>
              <a:rPr lang="en-US" sz="2800" dirty="0"/>
              <a:t>   Ensure that the circuit is grounded through the voltmeter</a:t>
            </a:r>
          </a:p>
          <a:p>
            <a:r>
              <a:rPr lang="en-US" sz="2800" i="1" dirty="0"/>
              <a:t>D. </a:t>
            </a:r>
            <a:r>
              <a:rPr lang="en-US" sz="2800" dirty="0"/>
              <a:t>   Ensure that the voltmeter is set to the correct frequency</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14019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T10B – Antenna safety</a:t>
            </a:r>
          </a:p>
        </p:txBody>
      </p:sp>
      <p:sp>
        <p:nvSpPr>
          <p:cNvPr id="3" name="Subtitle 2"/>
          <p:cNvSpPr>
            <a:spLocks noGrp="1"/>
          </p:cNvSpPr>
          <p:nvPr>
            <p:ph type="subTitle" idx="1"/>
          </p:nvPr>
        </p:nvSpPr>
        <p:spPr/>
        <p:txBody>
          <a:bodyPr>
            <a:normAutofit/>
          </a:bodyPr>
          <a:lstStyle/>
          <a:p>
            <a:pPr algn="ctr"/>
            <a:r>
              <a:rPr lang="en-US" sz="2800" b="1" dirty="0"/>
              <a:t>tower safety and grounding; </a:t>
            </a:r>
          </a:p>
          <a:p>
            <a:pPr algn="ctr"/>
            <a:r>
              <a:rPr lang="en-US" sz="2800" b="1" dirty="0"/>
              <a:t>installing antennas, antenna supports</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6305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698625"/>
          </a:xfrm>
        </p:spPr>
        <p:txBody>
          <a:bodyPr>
            <a:noAutofit/>
          </a:bodyPr>
          <a:lstStyle/>
          <a:p>
            <a:r>
              <a:rPr lang="en-US" dirty="0"/>
              <a:t> </a:t>
            </a:r>
            <a:br>
              <a:rPr lang="en-US" dirty="0"/>
            </a:br>
            <a:r>
              <a:rPr lang="en-US" dirty="0"/>
              <a:t>T0B01 – Which of the following is good practice when installing ground wires on a tower for lightning protection?</a:t>
            </a:r>
          </a:p>
        </p:txBody>
      </p:sp>
      <p:sp>
        <p:nvSpPr>
          <p:cNvPr id="3" name="Subtitle 2"/>
          <p:cNvSpPr>
            <a:spLocks noGrp="1"/>
          </p:cNvSpPr>
          <p:nvPr>
            <p:ph type="subTitle" idx="1"/>
          </p:nvPr>
        </p:nvSpPr>
        <p:spPr>
          <a:xfrm>
            <a:off x="685800" y="1981200"/>
            <a:ext cx="8305800" cy="4191000"/>
          </a:xfrm>
        </p:spPr>
        <p:txBody>
          <a:bodyPr>
            <a:normAutofit/>
          </a:bodyPr>
          <a:lstStyle/>
          <a:p>
            <a:r>
              <a:rPr lang="en-US" sz="2800" i="1" dirty="0"/>
              <a:t>A. </a:t>
            </a:r>
            <a:r>
              <a:rPr lang="en-US" sz="2800" dirty="0"/>
              <a:t>  Put a drip loop in the ground connection to prevent water damage to the ground system</a:t>
            </a:r>
          </a:p>
          <a:p>
            <a:r>
              <a:rPr lang="en-US" sz="2800" i="1" dirty="0"/>
              <a:t>B. </a:t>
            </a:r>
            <a:r>
              <a:rPr lang="en-US" sz="2800" dirty="0"/>
              <a:t>  Make sure all ground wire bends are tight angles</a:t>
            </a:r>
          </a:p>
          <a:p>
            <a:r>
              <a:rPr lang="en-US" sz="2800" i="1" dirty="0"/>
              <a:t>C. </a:t>
            </a:r>
            <a:r>
              <a:rPr lang="en-US" sz="2800" dirty="0"/>
              <a:t>  Ensure that connections are short and direct</a:t>
            </a:r>
          </a:p>
          <a:p>
            <a:r>
              <a:rPr lang="en-US" sz="2800" i="1" dirty="0"/>
              <a:t>D. </a:t>
            </a:r>
            <a:r>
              <a:rPr lang="en-US" sz="2800" dirty="0"/>
              <a:t>  All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29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0587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05000"/>
          </a:xfrm>
        </p:spPr>
        <p:txBody>
          <a:bodyPr>
            <a:noAutofit/>
          </a:bodyPr>
          <a:lstStyle/>
          <a:p>
            <a:r>
              <a:rPr lang="en-US" dirty="0"/>
              <a:t> </a:t>
            </a:r>
            <a:br>
              <a:rPr lang="en-US" dirty="0"/>
            </a:br>
            <a:r>
              <a:rPr lang="en-US" dirty="0"/>
              <a:t>T0A01 - Which of the following is a safety hazard of a 12-volt storage battery?</a:t>
            </a:r>
            <a:br>
              <a:rPr lang="en-US" dirty="0"/>
            </a:br>
            <a:endParaRPr lang="en-US" dirty="0"/>
          </a:p>
        </p:txBody>
      </p:sp>
      <p:sp>
        <p:nvSpPr>
          <p:cNvPr id="3" name="Subtitle 2"/>
          <p:cNvSpPr>
            <a:spLocks noGrp="1"/>
          </p:cNvSpPr>
          <p:nvPr>
            <p:ph type="subTitle" idx="1"/>
          </p:nvPr>
        </p:nvSpPr>
        <p:spPr>
          <a:xfrm>
            <a:off x="838200" y="1981200"/>
            <a:ext cx="7467600" cy="4343400"/>
          </a:xfrm>
        </p:spPr>
        <p:txBody>
          <a:bodyPr>
            <a:normAutofit/>
          </a:bodyPr>
          <a:lstStyle/>
          <a:p>
            <a:r>
              <a:rPr lang="en-US" sz="2800" i="1" dirty="0"/>
              <a:t>A.   Touching both terminals with the hands can cause electrical shock</a:t>
            </a:r>
            <a:endParaRPr lang="en-US" sz="2800" dirty="0"/>
          </a:p>
          <a:p>
            <a:r>
              <a:rPr lang="en-US" sz="2800" i="1" dirty="0">
                <a:solidFill>
                  <a:schemeClr val="bg1"/>
                </a:solidFill>
              </a:rPr>
              <a:t>B.   Shorting the terminals can cause burns, fire, or an explosion</a:t>
            </a:r>
            <a:endParaRPr lang="en-US" sz="2800" dirty="0">
              <a:solidFill>
                <a:schemeClr val="bg1"/>
              </a:solidFill>
            </a:endParaRPr>
          </a:p>
          <a:p>
            <a:r>
              <a:rPr lang="en-US" sz="2800" i="1" dirty="0"/>
              <a:t>C.   RF emissions from </a:t>
            </a:r>
            <a:r>
              <a:rPr lang="en-US" sz="2800" dirty="0"/>
              <a:t>a nearby transmitter can cause the electrolyte to emit poison gas</a:t>
            </a:r>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162263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698625"/>
          </a:xfrm>
        </p:spPr>
        <p:txBody>
          <a:bodyPr>
            <a:noAutofit/>
          </a:bodyPr>
          <a:lstStyle/>
          <a:p>
            <a:r>
              <a:rPr lang="en-US" dirty="0"/>
              <a:t> </a:t>
            </a:r>
            <a:br>
              <a:rPr lang="en-US" dirty="0"/>
            </a:br>
            <a:r>
              <a:rPr lang="en-US" dirty="0"/>
              <a:t>T0B01 – Which of the following is good practice when installing ground wires on a tower for lightning protection?</a:t>
            </a:r>
          </a:p>
        </p:txBody>
      </p:sp>
      <p:sp>
        <p:nvSpPr>
          <p:cNvPr id="3" name="Subtitle 2"/>
          <p:cNvSpPr>
            <a:spLocks noGrp="1"/>
          </p:cNvSpPr>
          <p:nvPr>
            <p:ph type="subTitle" idx="1"/>
          </p:nvPr>
        </p:nvSpPr>
        <p:spPr>
          <a:xfrm>
            <a:off x="685800" y="1981200"/>
            <a:ext cx="8305800" cy="4191000"/>
          </a:xfrm>
        </p:spPr>
        <p:txBody>
          <a:bodyPr>
            <a:normAutofit/>
          </a:bodyPr>
          <a:lstStyle/>
          <a:p>
            <a:r>
              <a:rPr lang="en-US" sz="2800" i="1" dirty="0"/>
              <a:t>A. </a:t>
            </a:r>
            <a:r>
              <a:rPr lang="en-US" sz="2800" dirty="0"/>
              <a:t>  Put a drip loop in the ground connection to prevent water damage to the ground system</a:t>
            </a:r>
          </a:p>
          <a:p>
            <a:r>
              <a:rPr lang="en-US" sz="2800" i="1" dirty="0"/>
              <a:t>B. </a:t>
            </a:r>
            <a:r>
              <a:rPr lang="en-US" sz="2800" dirty="0"/>
              <a:t>  Make sure all ground wire bends are tight angles</a:t>
            </a:r>
          </a:p>
          <a:p>
            <a:r>
              <a:rPr lang="en-US" sz="3600" b="1" i="1" dirty="0">
                <a:solidFill>
                  <a:srgbClr val="FFFF00"/>
                </a:solidFill>
                <a:effectLst>
                  <a:outerShdw blurRad="38100" dist="38100" dir="2700000" algn="tl">
                    <a:srgbClr val="000000">
                      <a:alpha val="43137"/>
                    </a:srgbClr>
                  </a:outerShdw>
                </a:effectLst>
              </a:rPr>
              <a:t>C. </a:t>
            </a:r>
            <a:r>
              <a:rPr lang="en-US" sz="3600" b="1" dirty="0">
                <a:solidFill>
                  <a:srgbClr val="FFFF00"/>
                </a:solidFill>
                <a:effectLst>
                  <a:outerShdw blurRad="38100" dist="38100" dir="2700000" algn="tl">
                    <a:srgbClr val="000000">
                      <a:alpha val="43137"/>
                    </a:srgbClr>
                  </a:outerShdw>
                </a:effectLst>
              </a:rPr>
              <a:t>  Ensure that connections are short and direct</a:t>
            </a:r>
          </a:p>
          <a:p>
            <a:r>
              <a:rPr lang="en-US" sz="2800" i="1" dirty="0"/>
              <a:t>D. </a:t>
            </a:r>
            <a:r>
              <a:rPr lang="en-US" sz="2800" dirty="0"/>
              <a:t>  All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726308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T0B02 – What is required when climbing an antenna tower?</a:t>
            </a:r>
            <a:br>
              <a:rPr lang="en-US" dirty="0"/>
            </a:br>
            <a:endParaRPr lang="en-US" dirty="0"/>
          </a:p>
        </p:txBody>
      </p:sp>
      <p:sp>
        <p:nvSpPr>
          <p:cNvPr id="3" name="Subtitle 2"/>
          <p:cNvSpPr>
            <a:spLocks noGrp="1"/>
          </p:cNvSpPr>
          <p:nvPr>
            <p:ph type="subTitle" idx="1"/>
          </p:nvPr>
        </p:nvSpPr>
        <p:spPr>
          <a:xfrm>
            <a:off x="457200" y="2057400"/>
            <a:ext cx="7620000" cy="4267200"/>
          </a:xfrm>
        </p:spPr>
        <p:txBody>
          <a:bodyPr>
            <a:normAutofit/>
          </a:bodyPr>
          <a:lstStyle/>
          <a:p>
            <a:r>
              <a:rPr lang="en-US" sz="2800" i="1" dirty="0"/>
              <a:t>A. </a:t>
            </a:r>
            <a:r>
              <a:rPr lang="en-US" sz="2800" dirty="0"/>
              <a:t>  Have sufficient training on safe tower climbing techniques</a:t>
            </a:r>
          </a:p>
          <a:p>
            <a:r>
              <a:rPr lang="en-US" sz="2800" i="1" dirty="0"/>
              <a:t>B. </a:t>
            </a:r>
            <a:r>
              <a:rPr lang="en-US" sz="2800" dirty="0"/>
              <a:t>  Use appropriate tie-off to the tower at all times</a:t>
            </a:r>
          </a:p>
          <a:p>
            <a:r>
              <a:rPr lang="en-US" sz="2800" i="1" dirty="0"/>
              <a:t>C. </a:t>
            </a:r>
            <a:r>
              <a:rPr lang="en-US" sz="2800" dirty="0"/>
              <a:t>  Always wear an approved climbing harness</a:t>
            </a:r>
          </a:p>
          <a:p>
            <a:r>
              <a:rPr lang="en-US" sz="2800" i="1" dirty="0"/>
              <a:t>D.   All of the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27555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T0B02 – What is required when climbing an antenna tower?</a:t>
            </a:r>
            <a:br>
              <a:rPr lang="en-US" dirty="0"/>
            </a:br>
            <a:endParaRPr lang="en-US" dirty="0"/>
          </a:p>
        </p:txBody>
      </p:sp>
      <p:sp>
        <p:nvSpPr>
          <p:cNvPr id="3" name="Subtitle 2"/>
          <p:cNvSpPr>
            <a:spLocks noGrp="1"/>
          </p:cNvSpPr>
          <p:nvPr>
            <p:ph type="subTitle" idx="1"/>
          </p:nvPr>
        </p:nvSpPr>
        <p:spPr>
          <a:xfrm>
            <a:off x="457200" y="2057400"/>
            <a:ext cx="6096000" cy="4267200"/>
          </a:xfrm>
        </p:spPr>
        <p:txBody>
          <a:bodyPr>
            <a:normAutofit/>
          </a:bodyPr>
          <a:lstStyle/>
          <a:p>
            <a:r>
              <a:rPr lang="en-US" sz="2800" i="1" dirty="0"/>
              <a:t>A. </a:t>
            </a:r>
            <a:r>
              <a:rPr lang="en-US" sz="2800" dirty="0"/>
              <a:t>  Have sufficient training on safe tower climbing techniques</a:t>
            </a:r>
          </a:p>
          <a:p>
            <a:r>
              <a:rPr lang="en-US" sz="2800" i="1" dirty="0"/>
              <a:t>B. </a:t>
            </a:r>
            <a:r>
              <a:rPr lang="en-US" sz="2800" dirty="0"/>
              <a:t>  Use appropriate tie-off to the tower at all times</a:t>
            </a:r>
          </a:p>
          <a:p>
            <a:r>
              <a:rPr lang="en-US" sz="2800" i="1" dirty="0"/>
              <a:t>C. </a:t>
            </a:r>
            <a:r>
              <a:rPr lang="en-US" sz="2800" dirty="0"/>
              <a:t>  Always wear an approved climbing harness</a:t>
            </a:r>
          </a:p>
          <a:p>
            <a:r>
              <a:rPr lang="en-US" sz="3600" b="1" i="1" dirty="0">
                <a:solidFill>
                  <a:srgbClr val="FFFF00"/>
                </a:solidFill>
                <a:effectLst>
                  <a:outerShdw blurRad="38100" dist="38100" dir="2700000" algn="tl">
                    <a:srgbClr val="000000">
                      <a:alpha val="43137"/>
                    </a:srgbClr>
                  </a:outerShdw>
                </a:effectLst>
              </a:rPr>
              <a:t>D.   All of the these choices are correct</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pic>
        <p:nvPicPr>
          <p:cNvPr id="6" name="Picture 3">
            <a:extLst>
              <a:ext uri="{FF2B5EF4-FFF2-40B4-BE49-F238E27FC236}">
                <a16:creationId xmlns:a16="http://schemas.microsoft.com/office/drawing/2014/main" id="{7D458586-A147-2BB4-DB3C-D1A47EAAF6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146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31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2057400"/>
          </a:xfrm>
        </p:spPr>
        <p:txBody>
          <a:bodyPr>
            <a:normAutofit/>
          </a:bodyPr>
          <a:lstStyle/>
          <a:p>
            <a:r>
              <a:rPr lang="en-US" dirty="0"/>
              <a:t> </a:t>
            </a:r>
            <a:br>
              <a:rPr lang="en-US" dirty="0"/>
            </a:br>
            <a:r>
              <a:rPr lang="en-US" dirty="0"/>
              <a:t>T0B03 - Under what circumstances is it safe to climb a tower without a helper or observer?</a:t>
            </a:r>
            <a:br>
              <a:rPr lang="en-US" dirty="0"/>
            </a:br>
            <a:endParaRPr lang="en-US" dirty="0"/>
          </a:p>
        </p:txBody>
      </p:sp>
      <p:sp>
        <p:nvSpPr>
          <p:cNvPr id="3" name="Subtitle 2"/>
          <p:cNvSpPr>
            <a:spLocks noGrp="1"/>
          </p:cNvSpPr>
          <p:nvPr>
            <p:ph type="subTitle" idx="1"/>
          </p:nvPr>
        </p:nvSpPr>
        <p:spPr>
          <a:xfrm>
            <a:off x="533400" y="2362200"/>
            <a:ext cx="7924800" cy="3810000"/>
          </a:xfrm>
        </p:spPr>
        <p:txBody>
          <a:bodyPr>
            <a:normAutofit/>
          </a:bodyPr>
          <a:lstStyle/>
          <a:p>
            <a:r>
              <a:rPr lang="en-US" sz="2800" i="1" dirty="0"/>
              <a:t>A. When no electrical work is being performed</a:t>
            </a:r>
            <a:endParaRPr lang="en-US" sz="2800" dirty="0"/>
          </a:p>
          <a:p>
            <a:r>
              <a:rPr lang="en-US" sz="2800" i="1" dirty="0"/>
              <a:t>B. When no mechanical work is being performed</a:t>
            </a:r>
            <a:endParaRPr lang="en-US" sz="2800" dirty="0"/>
          </a:p>
          <a:p>
            <a:r>
              <a:rPr lang="en-US" sz="2800" i="1" dirty="0"/>
              <a:t>C. When the work being done is not more than 20 feet above the ground</a:t>
            </a:r>
            <a:endParaRPr lang="en-US" sz="2800" dirty="0"/>
          </a:p>
          <a:p>
            <a:r>
              <a:rPr lang="en-US" sz="2800" i="1" dirty="0"/>
              <a:t>D. Never</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81727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2057400"/>
          </a:xfrm>
        </p:spPr>
        <p:txBody>
          <a:bodyPr>
            <a:normAutofit/>
          </a:bodyPr>
          <a:lstStyle/>
          <a:p>
            <a:r>
              <a:rPr lang="en-US" dirty="0"/>
              <a:t> </a:t>
            </a:r>
            <a:br>
              <a:rPr lang="en-US" dirty="0"/>
            </a:br>
            <a:r>
              <a:rPr lang="en-US" dirty="0"/>
              <a:t>T0B03 - Under what circumstances is it safe to climb a tower without a helper or observer?</a:t>
            </a:r>
            <a:br>
              <a:rPr lang="en-US" dirty="0"/>
            </a:br>
            <a:endParaRPr lang="en-US" dirty="0"/>
          </a:p>
        </p:txBody>
      </p:sp>
      <p:sp>
        <p:nvSpPr>
          <p:cNvPr id="3" name="Subtitle 2"/>
          <p:cNvSpPr>
            <a:spLocks noGrp="1"/>
          </p:cNvSpPr>
          <p:nvPr>
            <p:ph type="subTitle" idx="1"/>
          </p:nvPr>
        </p:nvSpPr>
        <p:spPr>
          <a:xfrm>
            <a:off x="533400" y="2362200"/>
            <a:ext cx="7924800" cy="3810000"/>
          </a:xfrm>
        </p:spPr>
        <p:txBody>
          <a:bodyPr>
            <a:normAutofit/>
          </a:bodyPr>
          <a:lstStyle/>
          <a:p>
            <a:r>
              <a:rPr lang="en-US" sz="2800" i="1" dirty="0"/>
              <a:t>A. When no electrical work is being performed</a:t>
            </a:r>
            <a:endParaRPr lang="en-US" sz="2800" dirty="0"/>
          </a:p>
          <a:p>
            <a:r>
              <a:rPr lang="en-US" sz="2800" i="1" dirty="0"/>
              <a:t>B. When no mechanical work is being performed</a:t>
            </a:r>
            <a:endParaRPr lang="en-US" sz="2800" dirty="0"/>
          </a:p>
          <a:p>
            <a:r>
              <a:rPr lang="en-US" sz="2800" i="1" dirty="0"/>
              <a:t>C. When the work being done is not more than 20 feet above the ground</a:t>
            </a:r>
            <a:endParaRPr lang="en-US" sz="2800" dirty="0"/>
          </a:p>
          <a:p>
            <a:r>
              <a:rPr lang="en-US" sz="3200" b="1" i="1" dirty="0">
                <a:solidFill>
                  <a:srgbClr val="FFFF00"/>
                </a:solidFill>
                <a:effectLst>
                  <a:outerShdw blurRad="38100" dist="38100" dir="2700000" algn="tl">
                    <a:srgbClr val="000000">
                      <a:alpha val="43137"/>
                    </a:srgbClr>
                  </a:outerShdw>
                </a:effectLst>
              </a:rPr>
              <a:t>D. Never</a:t>
            </a:r>
            <a:endParaRPr lang="en-US" sz="32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28250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a:t> </a:t>
            </a:r>
            <a:br>
              <a:rPr lang="en-US" dirty="0"/>
            </a:br>
            <a:r>
              <a:rPr lang="en-US" dirty="0"/>
              <a:t>T0B04 - Which of the following is an important safety precaution to observe when putting up an antenna tower?</a:t>
            </a:r>
          </a:p>
        </p:txBody>
      </p:sp>
      <p:sp>
        <p:nvSpPr>
          <p:cNvPr id="3" name="Subtitle 2"/>
          <p:cNvSpPr>
            <a:spLocks noGrp="1"/>
          </p:cNvSpPr>
          <p:nvPr>
            <p:ph type="subTitle" idx="1"/>
          </p:nvPr>
        </p:nvSpPr>
        <p:spPr>
          <a:xfrm>
            <a:off x="914400" y="2514600"/>
            <a:ext cx="7620000" cy="3657600"/>
          </a:xfrm>
        </p:spPr>
        <p:txBody>
          <a:bodyPr>
            <a:normAutofit/>
          </a:bodyPr>
          <a:lstStyle/>
          <a:p>
            <a:r>
              <a:rPr lang="en-US" sz="2800" i="1" dirty="0"/>
              <a:t>A.   Wear a ground strap connected to your wrist at all times</a:t>
            </a:r>
            <a:endParaRPr lang="en-US" sz="2800" dirty="0"/>
          </a:p>
          <a:p>
            <a:r>
              <a:rPr lang="en-US" sz="2800" i="1" dirty="0"/>
              <a:t>B.   Insulate the base of the tower to avoid lightning strikes</a:t>
            </a:r>
            <a:endParaRPr lang="en-US" sz="2800" dirty="0"/>
          </a:p>
          <a:p>
            <a:r>
              <a:rPr lang="en-US" sz="2800" i="1" dirty="0"/>
              <a:t>C.   Look for and stay clear of any overhead electrical wires</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698228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a:t> </a:t>
            </a:r>
            <a:br>
              <a:rPr lang="en-US" dirty="0"/>
            </a:br>
            <a:r>
              <a:rPr lang="en-US" dirty="0"/>
              <a:t>T0B04 - Which of the following is an important safety precaution to observe when putting up an antenna tower?</a:t>
            </a:r>
          </a:p>
        </p:txBody>
      </p:sp>
      <p:sp>
        <p:nvSpPr>
          <p:cNvPr id="3" name="Subtitle 2"/>
          <p:cNvSpPr>
            <a:spLocks noGrp="1"/>
          </p:cNvSpPr>
          <p:nvPr>
            <p:ph type="subTitle" idx="1"/>
          </p:nvPr>
        </p:nvSpPr>
        <p:spPr>
          <a:xfrm>
            <a:off x="914400" y="2514600"/>
            <a:ext cx="7620000" cy="3657600"/>
          </a:xfrm>
        </p:spPr>
        <p:txBody>
          <a:bodyPr>
            <a:normAutofit/>
          </a:bodyPr>
          <a:lstStyle/>
          <a:p>
            <a:r>
              <a:rPr lang="en-US" sz="2800" i="1" dirty="0"/>
              <a:t>A.   Wear a ground strap connected to your wrist at all times</a:t>
            </a:r>
            <a:endParaRPr lang="en-US" sz="2800" dirty="0"/>
          </a:p>
          <a:p>
            <a:r>
              <a:rPr lang="en-US" sz="2800" i="1" dirty="0"/>
              <a:t>B.   Insulate the base of the tower to avoid lightning strikes</a:t>
            </a:r>
            <a:endParaRPr lang="en-US" sz="2800" dirty="0"/>
          </a:p>
          <a:p>
            <a:r>
              <a:rPr lang="en-US" sz="3600" b="1" i="1" dirty="0">
                <a:solidFill>
                  <a:srgbClr val="FFFF00"/>
                </a:solidFill>
                <a:effectLst>
                  <a:outerShdw blurRad="38100" dist="38100" dir="2700000" algn="tl">
                    <a:srgbClr val="000000">
                      <a:alpha val="43137"/>
                    </a:srgbClr>
                  </a:outerShdw>
                </a:effectLst>
              </a:rPr>
              <a:t>C.   Look for and stay clear of any overhead electrical wires</a:t>
            </a:r>
            <a:endParaRPr lang="en-US" sz="3600" b="1" dirty="0">
              <a:solidFill>
                <a:srgbClr val="FFFF00"/>
              </a:solidFill>
              <a:effectLst>
                <a:outerShdw blurRad="38100" dist="38100" dir="2700000" algn="tl">
                  <a:srgbClr val="000000">
                    <a:alpha val="43137"/>
                  </a:srgbClr>
                </a:outerShdw>
              </a:effectLst>
            </a:endParaRPr>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780934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58775"/>
            <a:ext cx="8458200" cy="1470025"/>
          </a:xfrm>
        </p:spPr>
        <p:txBody>
          <a:bodyPr>
            <a:noAutofit/>
          </a:bodyPr>
          <a:lstStyle/>
          <a:p>
            <a:r>
              <a:rPr lang="en-US" dirty="0"/>
              <a:t> </a:t>
            </a:r>
            <a:br>
              <a:rPr lang="en-US" dirty="0"/>
            </a:br>
            <a:r>
              <a:rPr lang="en-US" dirty="0"/>
              <a:t>T0B05 – What is the purpose of a safety wire through a turnbuckle used to tension guy lines?</a:t>
            </a:r>
            <a:br>
              <a:rPr lang="en-US" dirty="0"/>
            </a:br>
            <a:endParaRPr lang="en-US" dirty="0"/>
          </a:p>
        </p:txBody>
      </p:sp>
      <p:sp>
        <p:nvSpPr>
          <p:cNvPr id="3" name="Subtitle 2"/>
          <p:cNvSpPr>
            <a:spLocks noGrp="1"/>
          </p:cNvSpPr>
          <p:nvPr>
            <p:ph type="subTitle" idx="1"/>
          </p:nvPr>
        </p:nvSpPr>
        <p:spPr>
          <a:xfrm>
            <a:off x="1066800" y="1981200"/>
            <a:ext cx="6400800" cy="3810000"/>
          </a:xfrm>
        </p:spPr>
        <p:txBody>
          <a:bodyPr>
            <a:normAutofit/>
          </a:bodyPr>
          <a:lstStyle/>
          <a:p>
            <a:r>
              <a:rPr lang="en-US" sz="2800" i="1" dirty="0"/>
              <a:t>A. </a:t>
            </a:r>
            <a:r>
              <a:rPr lang="en-US" sz="2800" dirty="0"/>
              <a:t>  Secure the guy line if the turnbuckle breaks</a:t>
            </a:r>
          </a:p>
          <a:p>
            <a:r>
              <a:rPr lang="en-US" sz="2800" i="1" dirty="0"/>
              <a:t>B. </a:t>
            </a:r>
            <a:r>
              <a:rPr lang="en-US" sz="2800" dirty="0"/>
              <a:t>  Prevent loosening of the turnbuckle from vibration</a:t>
            </a:r>
          </a:p>
          <a:p>
            <a:r>
              <a:rPr lang="en-US" sz="2800" i="1" dirty="0"/>
              <a:t>C. </a:t>
            </a:r>
            <a:r>
              <a:rPr lang="en-US" sz="2800" dirty="0"/>
              <a:t>  Provide a ground path for lightening strikes</a:t>
            </a:r>
          </a:p>
          <a:p>
            <a:r>
              <a:rPr lang="en-US" sz="2800" i="1" dirty="0"/>
              <a:t>D. </a:t>
            </a:r>
            <a:r>
              <a:rPr lang="en-US" sz="2800" dirty="0"/>
              <a:t>  Provide an ability to measure for </a:t>
            </a:r>
            <a:r>
              <a:rPr lang="en-US" sz="2800" dirty="0" err="1"/>
              <a:t>preper</a:t>
            </a:r>
            <a:r>
              <a:rPr lang="en-US" sz="2800" dirty="0"/>
              <a:t> tensioning</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95500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58775"/>
            <a:ext cx="8458200" cy="1470025"/>
          </a:xfrm>
        </p:spPr>
        <p:txBody>
          <a:bodyPr>
            <a:noAutofit/>
          </a:bodyPr>
          <a:lstStyle/>
          <a:p>
            <a:r>
              <a:rPr lang="en-US" dirty="0"/>
              <a:t> </a:t>
            </a:r>
            <a:br>
              <a:rPr lang="en-US" dirty="0"/>
            </a:br>
            <a:r>
              <a:rPr lang="en-US" dirty="0"/>
              <a:t>T0B05 – What is the purpose of a safety wire through a turnbuckle used to tension guy lines?</a:t>
            </a:r>
            <a:br>
              <a:rPr lang="en-US" dirty="0"/>
            </a:br>
            <a:endParaRPr lang="en-US" dirty="0"/>
          </a:p>
        </p:txBody>
      </p:sp>
      <p:sp>
        <p:nvSpPr>
          <p:cNvPr id="3" name="Subtitle 2"/>
          <p:cNvSpPr>
            <a:spLocks noGrp="1"/>
          </p:cNvSpPr>
          <p:nvPr>
            <p:ph type="subTitle" idx="1"/>
          </p:nvPr>
        </p:nvSpPr>
        <p:spPr>
          <a:xfrm>
            <a:off x="1066800" y="1981200"/>
            <a:ext cx="6400800" cy="3810000"/>
          </a:xfrm>
        </p:spPr>
        <p:txBody>
          <a:bodyPr>
            <a:normAutofit/>
          </a:bodyPr>
          <a:lstStyle/>
          <a:p>
            <a:r>
              <a:rPr lang="en-US" sz="2800" i="1" dirty="0"/>
              <a:t>A. </a:t>
            </a:r>
            <a:r>
              <a:rPr lang="en-US" sz="2800" dirty="0"/>
              <a:t>  Secure the guy line if the turnbuckle breaks</a:t>
            </a:r>
          </a:p>
          <a:p>
            <a:r>
              <a:rPr lang="en-US" sz="3600" b="1" i="1" dirty="0">
                <a:solidFill>
                  <a:srgbClr val="FFFF00"/>
                </a:solidFill>
                <a:effectLst>
                  <a:outerShdw blurRad="38100" dist="38100" dir="2700000" algn="tl">
                    <a:srgbClr val="000000">
                      <a:alpha val="43137"/>
                    </a:srgbClr>
                  </a:outerShdw>
                </a:effectLst>
              </a:rPr>
              <a:t>B. </a:t>
            </a:r>
            <a:r>
              <a:rPr lang="en-US" sz="3600" b="1" dirty="0">
                <a:solidFill>
                  <a:srgbClr val="FFFF00"/>
                </a:solidFill>
                <a:effectLst>
                  <a:outerShdw blurRad="38100" dist="38100" dir="2700000" algn="tl">
                    <a:srgbClr val="000000">
                      <a:alpha val="43137"/>
                    </a:srgbClr>
                  </a:outerShdw>
                </a:effectLst>
              </a:rPr>
              <a:t>  Prevent loosening of the turnbuckle from vibration</a:t>
            </a:r>
          </a:p>
          <a:p>
            <a:r>
              <a:rPr lang="en-US" sz="2800" i="1" dirty="0"/>
              <a:t>C. </a:t>
            </a:r>
            <a:r>
              <a:rPr lang="en-US" sz="2800" dirty="0"/>
              <a:t>  Provide a ground path for lightening strikes</a:t>
            </a:r>
          </a:p>
          <a:p>
            <a:r>
              <a:rPr lang="en-US" sz="2800" i="1" dirty="0"/>
              <a:t>D. </a:t>
            </a:r>
            <a:r>
              <a:rPr lang="en-US" sz="2800" dirty="0"/>
              <a:t>  Provide an ability to measure for </a:t>
            </a:r>
            <a:r>
              <a:rPr lang="en-US" sz="2800" dirty="0" err="1"/>
              <a:t>preper</a:t>
            </a:r>
            <a:r>
              <a:rPr lang="en-US" sz="2800" dirty="0"/>
              <a:t> tensioning</a:t>
            </a: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38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48264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a:spLocks noGrp="1"/>
          </p:cNvSpPr>
          <p:nvPr>
            <p:ph type="sldNum" sz="quarter" idx="4294967295"/>
          </p:nvPr>
        </p:nvSpPr>
        <p:spPr>
          <a:xfrm>
            <a:off x="457200" y="6245225"/>
            <a:ext cx="2133600" cy="476250"/>
          </a:xfrm>
          <a:prstGeom prst="rect">
            <a:avLst/>
          </a:prstGeom>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0"/>
              </a:spcBef>
              <a:buFontTx/>
              <a:buNone/>
            </a:pPr>
            <a:fld id="{0CEB6976-C319-4323-AD72-B7B5B3CE90B3}" type="slidenum">
              <a:rPr lang="en-US" altLang="en-US" sz="1400" i="1" smtClean="0">
                <a:solidFill>
                  <a:schemeClr val="bg1"/>
                </a:solidFill>
              </a:rPr>
              <a:pPr algn="l" eaLnBrk="1" hangingPunct="1">
                <a:spcBef>
                  <a:spcPct val="0"/>
                </a:spcBef>
                <a:buFontTx/>
                <a:buNone/>
              </a:pPr>
              <a:t>39</a:t>
            </a:fld>
            <a:endParaRPr lang="en-US" altLang="en-US" sz="1400" i="1">
              <a:solidFill>
                <a:schemeClr val="bg1"/>
              </a:solidFill>
            </a:endParaRPr>
          </a:p>
        </p:txBody>
      </p:sp>
      <p:sp>
        <p:nvSpPr>
          <p:cNvPr id="15360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400" i="1">
                <a:solidFill>
                  <a:schemeClr val="bg1"/>
                </a:solidFill>
              </a:rPr>
              <a:t>Safety 2010</a:t>
            </a:r>
          </a:p>
        </p:txBody>
      </p:sp>
      <p:pic>
        <p:nvPicPr>
          <p:cNvPr id="153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9815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5" name="Picture 3"/>
          <p:cNvPicPr>
            <a:picLocks noChangeAspect="1" noChangeArrowheads="1"/>
          </p:cNvPicPr>
          <p:nvPr/>
        </p:nvPicPr>
        <p:blipFill>
          <a:blip r:embed="rId3">
            <a:extLst>
              <a:ext uri="{28A0092B-C50C-407E-A947-70E740481C1C}">
                <a14:useLocalDpi xmlns:a14="http://schemas.microsoft.com/office/drawing/2010/main" val="0"/>
              </a:ext>
            </a:extLst>
          </a:blip>
          <a:srcRect l="19307" r="25188"/>
          <a:stretch>
            <a:fillRect/>
          </a:stretch>
        </p:blipFill>
        <p:spPr bwMode="auto">
          <a:xfrm>
            <a:off x="5919788" y="330200"/>
            <a:ext cx="2919412" cy="622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58" y="4333875"/>
            <a:ext cx="1682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228600"/>
            <a:ext cx="4448175" cy="646113"/>
          </a:xfrm>
          <a:prstGeom prst="rect">
            <a:avLst/>
          </a:prstGeom>
          <a:noFill/>
        </p:spPr>
        <p:txBody>
          <a:bodyPr>
            <a:spAutoFit/>
          </a:bodyPr>
          <a:lstStyle/>
          <a:p>
            <a:pPr>
              <a:defRPr/>
            </a:pPr>
            <a:r>
              <a:rPr lang="en-US" sz="3600" b="1" i="1" dirty="0">
                <a:solidFill>
                  <a:schemeClr val="bg1"/>
                </a:solidFill>
                <a:latin typeface="Arial" charset="0"/>
                <a:cs typeface="Arial" charset="0"/>
              </a:rPr>
              <a:t>Using a Gin Pole</a:t>
            </a:r>
          </a:p>
        </p:txBody>
      </p:sp>
      <p:sp>
        <p:nvSpPr>
          <p:cNvPr id="153608" name="TextBox 2"/>
          <p:cNvSpPr txBox="1">
            <a:spLocks noChangeArrowheads="1"/>
          </p:cNvSpPr>
          <p:nvPr/>
        </p:nvSpPr>
        <p:spPr bwMode="auto">
          <a:xfrm>
            <a:off x="892175" y="5410200"/>
            <a:ext cx="299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i="1" dirty="0">
                <a:solidFill>
                  <a:schemeClr val="bg1"/>
                </a:solidFill>
              </a:rPr>
              <a:t>Full body harness</a:t>
            </a:r>
          </a:p>
        </p:txBody>
      </p:sp>
      <p:pic>
        <p:nvPicPr>
          <p:cNvPr id="3" name="Picture 7" descr="http://www.w9iix.com/bw03.jpg">
            <a:extLst>
              <a:ext uri="{FF2B5EF4-FFF2-40B4-BE49-F238E27FC236}">
                <a16:creationId xmlns:a16="http://schemas.microsoft.com/office/drawing/2014/main" id="{454EB7ED-1246-80D5-CBBE-2E714182B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975"/>
          <a:stretch>
            <a:fillRect/>
          </a:stretch>
        </p:blipFill>
        <p:spPr bwMode="auto">
          <a:xfrm>
            <a:off x="3962400" y="2445211"/>
            <a:ext cx="2209800" cy="393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72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05000"/>
          </a:xfrm>
        </p:spPr>
        <p:txBody>
          <a:bodyPr>
            <a:noAutofit/>
          </a:bodyPr>
          <a:lstStyle/>
          <a:p>
            <a:r>
              <a:rPr lang="en-US" dirty="0"/>
              <a:t> </a:t>
            </a:r>
            <a:br>
              <a:rPr lang="en-US" dirty="0"/>
            </a:br>
            <a:r>
              <a:rPr lang="en-US" dirty="0"/>
              <a:t>T0A01 - Which of the following is a safety hazard of a 12-volt storage battery?</a:t>
            </a:r>
            <a:br>
              <a:rPr lang="en-US" dirty="0"/>
            </a:br>
            <a:endParaRPr lang="en-US" dirty="0"/>
          </a:p>
        </p:txBody>
      </p:sp>
      <p:sp>
        <p:nvSpPr>
          <p:cNvPr id="3" name="Subtitle 2"/>
          <p:cNvSpPr>
            <a:spLocks noGrp="1"/>
          </p:cNvSpPr>
          <p:nvPr>
            <p:ph type="subTitle" idx="1"/>
          </p:nvPr>
        </p:nvSpPr>
        <p:spPr>
          <a:xfrm>
            <a:off x="838200" y="1981200"/>
            <a:ext cx="7467600" cy="4343400"/>
          </a:xfrm>
        </p:spPr>
        <p:txBody>
          <a:bodyPr>
            <a:normAutofit/>
          </a:bodyPr>
          <a:lstStyle/>
          <a:p>
            <a:r>
              <a:rPr lang="en-US" sz="2800" i="1" dirty="0"/>
              <a:t>A.   Touching both terminals with the hands can cause electrical shock</a:t>
            </a:r>
            <a:endParaRPr lang="en-US" sz="2800" dirty="0"/>
          </a:p>
          <a:p>
            <a:r>
              <a:rPr lang="en-US" sz="3600" b="1" i="1" dirty="0">
                <a:solidFill>
                  <a:srgbClr val="FFFF00"/>
                </a:solidFill>
                <a:effectLst>
                  <a:outerShdw blurRad="38100" dist="38100" dir="2700000" algn="tl">
                    <a:srgbClr val="000000">
                      <a:alpha val="43137"/>
                    </a:srgbClr>
                  </a:outerShdw>
                </a:effectLst>
              </a:rPr>
              <a:t>B.   Shorting the terminals can cause burns, fire, or an explosion</a:t>
            </a:r>
            <a:endParaRPr lang="en-US" sz="3600" b="1" dirty="0">
              <a:solidFill>
                <a:srgbClr val="FFFF00"/>
              </a:solidFill>
              <a:effectLst>
                <a:outerShdw blurRad="38100" dist="38100" dir="2700000" algn="tl">
                  <a:srgbClr val="000000">
                    <a:alpha val="43137"/>
                  </a:srgbClr>
                </a:outerShdw>
              </a:effectLst>
            </a:endParaRPr>
          </a:p>
          <a:p>
            <a:r>
              <a:rPr lang="en-US" sz="2800" i="1" dirty="0"/>
              <a:t>C.   RF emissions from </a:t>
            </a:r>
            <a:r>
              <a:rPr lang="en-US" sz="2800" dirty="0"/>
              <a:t>a nearby transmitter can cause the electrolyte to emit poison gas</a:t>
            </a:r>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869396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057400"/>
          </a:xfrm>
        </p:spPr>
        <p:txBody>
          <a:bodyPr>
            <a:normAutofit/>
          </a:bodyPr>
          <a:lstStyle/>
          <a:p>
            <a:r>
              <a:rPr lang="en-US" dirty="0"/>
              <a:t> </a:t>
            </a:r>
            <a:br>
              <a:rPr lang="en-US" dirty="0"/>
            </a:br>
            <a:r>
              <a:rPr lang="en-US" dirty="0"/>
              <a:t>T0B06 - What is the minimum safe distance from a power line to allow when installing an antenna?</a:t>
            </a:r>
            <a:br>
              <a:rPr lang="en-US" dirty="0"/>
            </a:br>
            <a:endParaRPr lang="en-US" dirty="0"/>
          </a:p>
        </p:txBody>
      </p:sp>
      <p:sp>
        <p:nvSpPr>
          <p:cNvPr id="3" name="Subtitle 2"/>
          <p:cNvSpPr>
            <a:spLocks noGrp="1"/>
          </p:cNvSpPr>
          <p:nvPr>
            <p:ph type="subTitle" idx="1"/>
          </p:nvPr>
        </p:nvSpPr>
        <p:spPr>
          <a:xfrm>
            <a:off x="762000" y="2057400"/>
            <a:ext cx="7848600" cy="4114800"/>
          </a:xfrm>
        </p:spPr>
        <p:txBody>
          <a:bodyPr/>
          <a:lstStyle/>
          <a:p>
            <a:r>
              <a:rPr lang="en-US" i="1" dirty="0"/>
              <a:t>A. </a:t>
            </a:r>
            <a:r>
              <a:rPr lang="en-US" dirty="0"/>
              <a:t>  Add the height of the antenna to the height of the power line and multiple by a factor of 1.5</a:t>
            </a:r>
          </a:p>
          <a:p>
            <a:r>
              <a:rPr lang="en-US" i="1" dirty="0"/>
              <a:t>B. </a:t>
            </a:r>
            <a:r>
              <a:rPr lang="en-US" dirty="0"/>
              <a:t>  The height of the power line above ground</a:t>
            </a:r>
          </a:p>
          <a:p>
            <a:r>
              <a:rPr lang="en-US" i="1" dirty="0"/>
              <a:t>C. </a:t>
            </a:r>
            <a:r>
              <a:rPr lang="en-US" dirty="0"/>
              <a:t>  ½ wavelength at the operating frequency</a:t>
            </a:r>
          </a:p>
          <a:p>
            <a:r>
              <a:rPr lang="en-US" i="1" dirty="0"/>
              <a:t>D. </a:t>
            </a:r>
            <a:r>
              <a:rPr lang="en-US" dirty="0"/>
              <a:t>  Enough so that if the antenna falls, no part of it can come closer than 10 feet to the power wires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81426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057400"/>
          </a:xfrm>
        </p:spPr>
        <p:txBody>
          <a:bodyPr>
            <a:normAutofit/>
          </a:bodyPr>
          <a:lstStyle/>
          <a:p>
            <a:r>
              <a:rPr lang="en-US" dirty="0"/>
              <a:t> </a:t>
            </a:r>
            <a:br>
              <a:rPr lang="en-US" dirty="0"/>
            </a:br>
            <a:r>
              <a:rPr lang="en-US" dirty="0"/>
              <a:t>T0B06 - What is the minimum safe distance from a power line to allow when installing an antenna?</a:t>
            </a:r>
            <a:br>
              <a:rPr lang="en-US" dirty="0"/>
            </a:br>
            <a:endParaRPr lang="en-US" dirty="0"/>
          </a:p>
        </p:txBody>
      </p:sp>
      <p:sp>
        <p:nvSpPr>
          <p:cNvPr id="3" name="Subtitle 2"/>
          <p:cNvSpPr>
            <a:spLocks noGrp="1"/>
          </p:cNvSpPr>
          <p:nvPr>
            <p:ph type="subTitle" idx="1"/>
          </p:nvPr>
        </p:nvSpPr>
        <p:spPr>
          <a:xfrm>
            <a:off x="762000" y="2057400"/>
            <a:ext cx="7848600" cy="4114800"/>
          </a:xfrm>
        </p:spPr>
        <p:txBody>
          <a:bodyPr/>
          <a:lstStyle/>
          <a:p>
            <a:r>
              <a:rPr lang="en-US" i="1" dirty="0"/>
              <a:t>A. </a:t>
            </a:r>
            <a:r>
              <a:rPr lang="en-US" dirty="0"/>
              <a:t>  Add the height of the antenna to the height of the power line and multiple by a factor of 1.5</a:t>
            </a:r>
          </a:p>
          <a:p>
            <a:r>
              <a:rPr lang="en-US" i="1" dirty="0"/>
              <a:t>B. </a:t>
            </a:r>
            <a:r>
              <a:rPr lang="en-US" dirty="0"/>
              <a:t>  The height of the power line above ground</a:t>
            </a:r>
          </a:p>
          <a:p>
            <a:r>
              <a:rPr lang="en-US" i="1" dirty="0"/>
              <a:t>C. </a:t>
            </a:r>
            <a:r>
              <a:rPr lang="en-US" dirty="0"/>
              <a:t>  ½ wavelength at the operating frequency</a:t>
            </a:r>
          </a:p>
          <a:p>
            <a:r>
              <a:rPr lang="en-US" sz="3600" b="1" i="1" dirty="0">
                <a:solidFill>
                  <a:srgbClr val="FFFF00"/>
                </a:solidFill>
                <a:effectLst>
                  <a:outerShdw blurRad="38100" dist="38100" dir="2700000" algn="tl">
                    <a:srgbClr val="000000">
                      <a:alpha val="43137"/>
                    </a:srgbClr>
                  </a:outerShdw>
                </a:effectLst>
              </a:rPr>
              <a:t>D. </a:t>
            </a:r>
            <a:r>
              <a:rPr lang="en-US" sz="3600" b="1" dirty="0">
                <a:solidFill>
                  <a:srgbClr val="FFFF00"/>
                </a:solidFill>
                <a:effectLst>
                  <a:outerShdw blurRad="38100" dist="38100" dir="2700000" algn="tl">
                    <a:srgbClr val="000000">
                      <a:alpha val="43137"/>
                    </a:srgbClr>
                  </a:outerShdw>
                </a:effectLst>
              </a:rPr>
              <a:t>  Enough so that if the antenna falls, no part of it can come closer than 10 feet to the power wires</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00427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763000" cy="1905000"/>
          </a:xfrm>
        </p:spPr>
        <p:txBody>
          <a:bodyPr>
            <a:noAutofit/>
          </a:bodyPr>
          <a:lstStyle/>
          <a:p>
            <a:r>
              <a:rPr lang="en-US" dirty="0"/>
              <a:t> </a:t>
            </a:r>
            <a:br>
              <a:rPr lang="en-US" dirty="0"/>
            </a:br>
            <a:r>
              <a:rPr lang="en-US" dirty="0"/>
              <a:t>T0B07 - Which of the following is an important safety rule to remember when using a crank-up tower?</a:t>
            </a:r>
            <a:br>
              <a:rPr lang="en-US" dirty="0"/>
            </a:br>
            <a:endParaRPr lang="en-US" dirty="0"/>
          </a:p>
        </p:txBody>
      </p:sp>
      <p:sp>
        <p:nvSpPr>
          <p:cNvPr id="3" name="Subtitle 2"/>
          <p:cNvSpPr>
            <a:spLocks noGrp="1"/>
          </p:cNvSpPr>
          <p:nvPr>
            <p:ph type="subTitle" idx="1"/>
          </p:nvPr>
        </p:nvSpPr>
        <p:spPr>
          <a:xfrm>
            <a:off x="685800" y="1981200"/>
            <a:ext cx="7772400" cy="4191000"/>
          </a:xfrm>
        </p:spPr>
        <p:txBody>
          <a:bodyPr>
            <a:normAutofit/>
          </a:bodyPr>
          <a:lstStyle/>
          <a:p>
            <a:r>
              <a:rPr lang="en-US" sz="2800" i="1" dirty="0"/>
              <a:t>A.   This type of tower must never be painted</a:t>
            </a:r>
            <a:endParaRPr lang="en-US" sz="2800" dirty="0"/>
          </a:p>
          <a:p>
            <a:r>
              <a:rPr lang="en-US" sz="2800" i="1" dirty="0"/>
              <a:t>B.   This type of tower must never be grounded</a:t>
            </a:r>
            <a:endParaRPr lang="en-US" sz="2800" dirty="0"/>
          </a:p>
          <a:p>
            <a:r>
              <a:rPr lang="en-US" sz="2800" i="1" dirty="0"/>
              <a:t>C.   This type of tower must never be climbed unless it is retracted  or mechanical safety locking devices have been installed</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53110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763000" cy="1905000"/>
          </a:xfrm>
        </p:spPr>
        <p:txBody>
          <a:bodyPr>
            <a:noAutofit/>
          </a:bodyPr>
          <a:lstStyle/>
          <a:p>
            <a:r>
              <a:rPr lang="en-US" dirty="0"/>
              <a:t> </a:t>
            </a:r>
            <a:br>
              <a:rPr lang="en-US" dirty="0"/>
            </a:br>
            <a:r>
              <a:rPr lang="en-US" dirty="0"/>
              <a:t>T0B07 - Which of the following is an important safety rule to remember when using a crank-up tower?</a:t>
            </a:r>
            <a:br>
              <a:rPr lang="en-US" dirty="0"/>
            </a:br>
            <a:endParaRPr lang="en-US" dirty="0"/>
          </a:p>
        </p:txBody>
      </p:sp>
      <p:sp>
        <p:nvSpPr>
          <p:cNvPr id="3" name="Subtitle 2"/>
          <p:cNvSpPr>
            <a:spLocks noGrp="1"/>
          </p:cNvSpPr>
          <p:nvPr>
            <p:ph type="subTitle" idx="1"/>
          </p:nvPr>
        </p:nvSpPr>
        <p:spPr>
          <a:xfrm>
            <a:off x="685800" y="1981200"/>
            <a:ext cx="7772400" cy="4191000"/>
          </a:xfrm>
        </p:spPr>
        <p:txBody>
          <a:bodyPr>
            <a:normAutofit/>
          </a:bodyPr>
          <a:lstStyle/>
          <a:p>
            <a:r>
              <a:rPr lang="en-US" sz="2800" i="1" dirty="0"/>
              <a:t>A.   This type of tower must never be painted</a:t>
            </a:r>
            <a:endParaRPr lang="en-US" sz="2800" dirty="0"/>
          </a:p>
          <a:p>
            <a:r>
              <a:rPr lang="en-US" sz="2800" i="1" dirty="0"/>
              <a:t>B.   This type of tower must never be grounded</a:t>
            </a:r>
            <a:endParaRPr lang="en-US" sz="2800" dirty="0"/>
          </a:p>
          <a:p>
            <a:r>
              <a:rPr lang="en-US" sz="3600" b="1" i="1" dirty="0">
                <a:solidFill>
                  <a:srgbClr val="FFFF00"/>
                </a:solidFill>
                <a:effectLst>
                  <a:outerShdw blurRad="38100" dist="38100" dir="2700000" algn="tl">
                    <a:srgbClr val="000000">
                      <a:alpha val="43137"/>
                    </a:srgbClr>
                  </a:outerShdw>
                </a:effectLst>
              </a:rPr>
              <a:t>C.   This type of tower must never be climbed unless it is retracted  or mechanical safety locking devices have been installed</a:t>
            </a:r>
            <a:endParaRPr lang="en-US" sz="3600" b="1" dirty="0">
              <a:solidFill>
                <a:srgbClr val="FFFF00"/>
              </a:solidFill>
              <a:effectLst>
                <a:outerShdw blurRad="38100" dist="38100" dir="2700000" algn="tl">
                  <a:srgbClr val="000000">
                    <a:alpha val="43137"/>
                  </a:srgbClr>
                </a:outerShdw>
              </a:effectLst>
            </a:endParaRPr>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31758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3"/>
          <p:cNvSpPr>
            <a:spLocks noGrp="1"/>
          </p:cNvSpPr>
          <p:nvPr>
            <p:ph type="sldNum" sz="quarter" idx="4294967295"/>
          </p:nvPr>
        </p:nvSpPr>
        <p:spPr>
          <a:xfrm>
            <a:off x="457200" y="6245225"/>
            <a:ext cx="2133600" cy="476250"/>
          </a:xfrm>
          <a:prstGeom prst="rect">
            <a:avLst/>
          </a:prstGeom>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0"/>
              </a:spcBef>
              <a:buFontTx/>
              <a:buNone/>
            </a:pPr>
            <a:fld id="{940CF31F-1DDF-4D75-9A50-DCF644FE0A07}" type="slidenum">
              <a:rPr lang="en-US" altLang="en-US" sz="1400" smtClean="0"/>
              <a:pPr algn="l" eaLnBrk="1" hangingPunct="1">
                <a:spcBef>
                  <a:spcPct val="0"/>
                </a:spcBef>
                <a:buFontTx/>
                <a:buNone/>
              </a:pPr>
              <a:t>44</a:t>
            </a:fld>
            <a:endParaRPr lang="en-US" altLang="en-US" sz="1400"/>
          </a:p>
        </p:txBody>
      </p:sp>
      <p:sp>
        <p:nvSpPr>
          <p:cNvPr id="15462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400" dirty="0"/>
              <a:t>Safety 2014</a:t>
            </a:r>
          </a:p>
        </p:txBody>
      </p:sp>
      <p:pic>
        <p:nvPicPr>
          <p:cNvPr id="1546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31242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6"/>
          <p:cNvPicPr>
            <a:picLocks noChangeAspect="1"/>
          </p:cNvPicPr>
          <p:nvPr/>
        </p:nvPicPr>
        <p:blipFill>
          <a:blip r:embed="rId3">
            <a:extLst>
              <a:ext uri="{28A0092B-C50C-407E-A947-70E740481C1C}">
                <a14:useLocalDpi xmlns:a14="http://schemas.microsoft.com/office/drawing/2010/main" val="0"/>
              </a:ext>
            </a:extLst>
          </a:blip>
          <a:srcRect l="18898" r="35306"/>
          <a:stretch>
            <a:fillRect/>
          </a:stretch>
        </p:blipFill>
        <p:spPr bwMode="auto">
          <a:xfrm>
            <a:off x="4941888" y="762000"/>
            <a:ext cx="3287712"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76200"/>
            <a:ext cx="7239000" cy="646113"/>
          </a:xfrm>
          <a:prstGeom prst="rect">
            <a:avLst/>
          </a:prstGeom>
          <a:noFill/>
        </p:spPr>
        <p:txBody>
          <a:bodyPr>
            <a:spAutoFit/>
          </a:bodyPr>
          <a:lstStyle/>
          <a:p>
            <a:pPr algn="ctr">
              <a:defRPr/>
            </a:pPr>
            <a:r>
              <a:rPr lang="en-US" sz="3600" b="1" i="1" dirty="0">
                <a:solidFill>
                  <a:schemeClr val="bg1"/>
                </a:solidFill>
                <a:latin typeface="Arial" charset="0"/>
                <a:cs typeface="Arial" charset="0"/>
              </a:rPr>
              <a:t>Crank Up Towers</a:t>
            </a:r>
          </a:p>
        </p:txBody>
      </p:sp>
    </p:spTree>
    <p:extLst>
      <p:ext uri="{BB962C8B-B14F-4D97-AF65-F5344CB8AC3E}">
        <p14:creationId xmlns:p14="http://schemas.microsoft.com/office/powerpoint/2010/main" val="3619673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T0B08 - Which is a proper grounding method for a tower?</a:t>
            </a:r>
            <a:br>
              <a:rPr lang="en-US" dirty="0"/>
            </a:br>
            <a:endParaRPr lang="en-US" dirty="0"/>
          </a:p>
        </p:txBody>
      </p:sp>
      <p:sp>
        <p:nvSpPr>
          <p:cNvPr id="3" name="Subtitle 2"/>
          <p:cNvSpPr>
            <a:spLocks noGrp="1"/>
          </p:cNvSpPr>
          <p:nvPr>
            <p:ph type="subTitle" idx="1"/>
          </p:nvPr>
        </p:nvSpPr>
        <p:spPr>
          <a:xfrm>
            <a:off x="457200" y="1981200"/>
            <a:ext cx="8382000" cy="4572000"/>
          </a:xfrm>
        </p:spPr>
        <p:txBody>
          <a:bodyPr>
            <a:normAutofit/>
          </a:bodyPr>
          <a:lstStyle/>
          <a:p>
            <a:r>
              <a:rPr lang="en-US" sz="2800" i="1" dirty="0"/>
              <a:t>A.   A single four-foot ground rod, driven into the ground no more than 12 inches from the base</a:t>
            </a:r>
            <a:endParaRPr lang="en-US" sz="2800" dirty="0"/>
          </a:p>
          <a:p>
            <a:r>
              <a:rPr lang="en-US" sz="2800" i="1" dirty="0"/>
              <a:t>B.   A ferrite-core RF choke connected between the tower and ground</a:t>
            </a:r>
            <a:endParaRPr lang="en-US" sz="2800" dirty="0"/>
          </a:p>
          <a:p>
            <a:r>
              <a:rPr lang="en-US" sz="2800" i="1" dirty="0"/>
              <a:t>C  . A connection between the tower base and a cold water pipe</a:t>
            </a:r>
          </a:p>
          <a:p>
            <a:r>
              <a:rPr lang="en-US" sz="2800" i="1" dirty="0"/>
              <a:t>D.   Separate eight-foot long ground rods for each tower leg, bonded to the tower and each other</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278454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T0B08 - Which is a proper grounding method for a tower?</a:t>
            </a:r>
            <a:br>
              <a:rPr lang="en-US" dirty="0"/>
            </a:br>
            <a:endParaRPr lang="en-US" dirty="0"/>
          </a:p>
        </p:txBody>
      </p:sp>
      <p:sp>
        <p:nvSpPr>
          <p:cNvPr id="3" name="Subtitle 2"/>
          <p:cNvSpPr>
            <a:spLocks noGrp="1"/>
          </p:cNvSpPr>
          <p:nvPr>
            <p:ph type="subTitle" idx="1"/>
          </p:nvPr>
        </p:nvSpPr>
        <p:spPr>
          <a:xfrm>
            <a:off x="457200" y="1981200"/>
            <a:ext cx="8382000" cy="4572000"/>
          </a:xfrm>
        </p:spPr>
        <p:txBody>
          <a:bodyPr>
            <a:normAutofit/>
          </a:bodyPr>
          <a:lstStyle/>
          <a:p>
            <a:r>
              <a:rPr lang="en-US" sz="2800" i="1" dirty="0"/>
              <a:t>A.   A single four-foot ground rod, driven into the ground no more than 12 inches from the base</a:t>
            </a:r>
            <a:endParaRPr lang="en-US" sz="2800" dirty="0"/>
          </a:p>
          <a:p>
            <a:r>
              <a:rPr lang="en-US" sz="2800" i="1" dirty="0"/>
              <a:t>B.   A ferrite-core RF choke connected between the tower and ground</a:t>
            </a:r>
            <a:endParaRPr lang="en-US" sz="2800" dirty="0"/>
          </a:p>
          <a:p>
            <a:r>
              <a:rPr lang="en-US" sz="2800" i="1" dirty="0"/>
              <a:t>C  . A connection between the tower base and a cold water pipe</a:t>
            </a:r>
          </a:p>
          <a:p>
            <a:r>
              <a:rPr lang="en-US" sz="3600" b="1" i="1" dirty="0">
                <a:solidFill>
                  <a:srgbClr val="FFFF00"/>
                </a:solidFill>
                <a:effectLst>
                  <a:outerShdw blurRad="38100" dist="38100" dir="2700000" algn="tl">
                    <a:srgbClr val="000000">
                      <a:alpha val="43137"/>
                    </a:srgbClr>
                  </a:outerShdw>
                </a:effectLst>
              </a:rPr>
              <a:t>D.   Separate eight-foot long ground rods for each tower leg, bonded to the tower and each other</a:t>
            </a:r>
            <a:endParaRPr lang="en-US" sz="3600" b="1" dirty="0">
              <a:solidFill>
                <a:srgbClr val="FFFF00"/>
              </a:solidFill>
              <a:effectLst>
                <a:outerShdw blurRad="38100" dist="38100" dir="2700000" algn="tl">
                  <a:srgbClr val="000000">
                    <a:alpha val="43137"/>
                  </a:srgbClr>
                </a:outerShdw>
              </a:effectLst>
            </a:endParaRP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16059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3"/>
          <p:cNvSpPr>
            <a:spLocks noGrp="1"/>
          </p:cNvSpPr>
          <p:nvPr>
            <p:ph type="sldNum" sz="quarter" idx="12"/>
          </p:nvPr>
        </p:nvSpPr>
        <p:spPr>
          <a:xfrm>
            <a:off x="6553200" y="6356350"/>
            <a:ext cx="2133600" cy="365125"/>
          </a:xfrm>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DAE209B1-9963-45E9-9357-281CA606B42D}" type="slidenum">
              <a:rPr lang="en-US" altLang="en-US" sz="1400" smtClean="0"/>
              <a:pPr eaLnBrk="1" hangingPunct="1">
                <a:spcBef>
                  <a:spcPct val="0"/>
                </a:spcBef>
                <a:buFontTx/>
                <a:buNone/>
              </a:pPr>
              <a:t>47</a:t>
            </a:fld>
            <a:endParaRPr lang="en-US" altLang="en-US" sz="1400"/>
          </a:p>
        </p:txBody>
      </p:sp>
      <p:sp>
        <p:nvSpPr>
          <p:cNvPr id="155651" name="Footer Placeholder 4"/>
          <p:cNvSpPr>
            <a:spLocks noGrp="1"/>
          </p:cNvSpPr>
          <p:nvPr>
            <p:ph type="ftr" sz="quarter" idx="11"/>
          </p:nvPr>
        </p:nvSpPr>
        <p:spPr>
          <a:xfrm>
            <a:off x="3124200" y="6356350"/>
            <a:ext cx="2895600" cy="365125"/>
          </a:xfrm>
          <a:prstGeom prst="rect">
            <a:avLst/>
          </a:prstGeom>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400"/>
              <a:t>Electrical Safety</a:t>
            </a:r>
          </a:p>
        </p:txBody>
      </p:sp>
      <p:pic>
        <p:nvPicPr>
          <p:cNvPr id="1556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143000"/>
            <a:ext cx="538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7"/>
          <p:cNvPicPr>
            <a:picLocks noChangeAspect="1"/>
          </p:cNvPicPr>
          <p:nvPr/>
        </p:nvPicPr>
        <p:blipFill>
          <a:blip r:embed="rId3">
            <a:extLst>
              <a:ext uri="{28A0092B-C50C-407E-A947-70E740481C1C}">
                <a14:useLocalDpi xmlns:a14="http://schemas.microsoft.com/office/drawing/2010/main" val="0"/>
              </a:ext>
            </a:extLst>
          </a:blip>
          <a:srcRect l="8849" t="13693"/>
          <a:stretch>
            <a:fillRect/>
          </a:stretch>
        </p:blipFill>
        <p:spPr bwMode="auto">
          <a:xfrm>
            <a:off x="5665788" y="3332163"/>
            <a:ext cx="34099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228600"/>
            <a:ext cx="6781800" cy="646113"/>
          </a:xfrm>
          <a:prstGeom prst="rect">
            <a:avLst/>
          </a:prstGeom>
          <a:noFill/>
        </p:spPr>
        <p:txBody>
          <a:bodyPr>
            <a:spAutoFit/>
          </a:bodyPr>
          <a:lstStyle/>
          <a:p>
            <a:pPr>
              <a:defRPr/>
            </a:pPr>
            <a:r>
              <a:rPr lang="en-US" sz="3600" b="1" i="1" dirty="0">
                <a:solidFill>
                  <a:schemeClr val="bg1"/>
                </a:solidFill>
                <a:latin typeface="Arial" charset="0"/>
                <a:cs typeface="Arial" charset="0"/>
              </a:rPr>
              <a:t>Tower Base and Grounding</a:t>
            </a:r>
          </a:p>
        </p:txBody>
      </p:sp>
      <p:sp>
        <p:nvSpPr>
          <p:cNvPr id="155655" name="TextBox 2"/>
          <p:cNvSpPr txBox="1">
            <a:spLocks noChangeArrowheads="1"/>
          </p:cNvSpPr>
          <p:nvPr/>
        </p:nvSpPr>
        <p:spPr bwMode="auto">
          <a:xfrm>
            <a:off x="5867400" y="18288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dirty="0">
                <a:solidFill>
                  <a:schemeClr val="bg1"/>
                </a:solidFill>
              </a:rPr>
              <a:t>Ground rods are 8 foot long and bonded together</a:t>
            </a:r>
          </a:p>
        </p:txBody>
      </p:sp>
    </p:spTree>
    <p:extLst>
      <p:ext uri="{BB962C8B-B14F-4D97-AF65-F5344CB8AC3E}">
        <p14:creationId xmlns:p14="http://schemas.microsoft.com/office/powerpoint/2010/main" val="213477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T0B09 - Why should you avoid attaching an antenna to a utility pole?</a:t>
            </a:r>
            <a:br>
              <a:rPr lang="en-US" dirty="0"/>
            </a:br>
            <a:endParaRPr lang="en-US" dirty="0"/>
          </a:p>
        </p:txBody>
      </p:sp>
      <p:sp>
        <p:nvSpPr>
          <p:cNvPr id="3" name="Subtitle 2"/>
          <p:cNvSpPr>
            <a:spLocks noGrp="1"/>
          </p:cNvSpPr>
          <p:nvPr>
            <p:ph type="subTitle" idx="1"/>
          </p:nvPr>
        </p:nvSpPr>
        <p:spPr>
          <a:xfrm>
            <a:off x="609600" y="2057400"/>
            <a:ext cx="8001000" cy="4495800"/>
          </a:xfrm>
        </p:spPr>
        <p:txBody>
          <a:bodyPr>
            <a:normAutofit/>
          </a:bodyPr>
          <a:lstStyle/>
          <a:p>
            <a:r>
              <a:rPr lang="en-US" sz="2800" i="1" dirty="0"/>
              <a:t>A.   The antenna will not work properly because of induced voltages</a:t>
            </a:r>
            <a:endParaRPr lang="en-US" sz="2800" dirty="0"/>
          </a:p>
          <a:p>
            <a:r>
              <a:rPr lang="en-US" sz="2800" i="1" dirty="0"/>
              <a:t>B.   The 60 Hz radiations from the feed line may increase the SWR</a:t>
            </a:r>
            <a:endParaRPr lang="en-US" sz="2800" dirty="0"/>
          </a:p>
          <a:p>
            <a:r>
              <a:rPr lang="en-US" sz="2800" i="1" dirty="0"/>
              <a:t>C.   The antenna could contact high-voltage power wires</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113201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T0B09 - Why should you avoid attaching an antenna to a utility pole?</a:t>
            </a:r>
            <a:br>
              <a:rPr lang="en-US" dirty="0"/>
            </a:br>
            <a:endParaRPr lang="en-US" dirty="0"/>
          </a:p>
        </p:txBody>
      </p:sp>
      <p:sp>
        <p:nvSpPr>
          <p:cNvPr id="3" name="Subtitle 2"/>
          <p:cNvSpPr>
            <a:spLocks noGrp="1"/>
          </p:cNvSpPr>
          <p:nvPr>
            <p:ph type="subTitle" idx="1"/>
          </p:nvPr>
        </p:nvSpPr>
        <p:spPr>
          <a:xfrm>
            <a:off x="609600" y="2057400"/>
            <a:ext cx="8001000" cy="4495800"/>
          </a:xfrm>
        </p:spPr>
        <p:txBody>
          <a:bodyPr>
            <a:normAutofit/>
          </a:bodyPr>
          <a:lstStyle/>
          <a:p>
            <a:r>
              <a:rPr lang="en-US" sz="2800" i="1" dirty="0"/>
              <a:t>A.   The antenna will not work properly because of induced voltages</a:t>
            </a:r>
            <a:endParaRPr lang="en-US" sz="2800" dirty="0"/>
          </a:p>
          <a:p>
            <a:r>
              <a:rPr lang="en-US" sz="2800" i="1" dirty="0"/>
              <a:t>B.   The 60 Hz radiations from the feed line may increase the SWR</a:t>
            </a:r>
            <a:endParaRPr lang="en-US" sz="2800" dirty="0"/>
          </a:p>
          <a:p>
            <a:r>
              <a:rPr lang="en-US" sz="3600" b="1" i="1" dirty="0">
                <a:solidFill>
                  <a:srgbClr val="FFFF00"/>
                </a:solidFill>
                <a:effectLst>
                  <a:outerShdw blurRad="38100" dist="38100" dir="2700000" algn="tl">
                    <a:srgbClr val="000000">
                      <a:alpha val="43137"/>
                    </a:srgbClr>
                  </a:outerShdw>
                </a:effectLst>
              </a:rPr>
              <a:t>C.   The antenna could contact high-voltage power wires</a:t>
            </a:r>
            <a:endParaRPr lang="en-US" sz="3600" b="1" dirty="0">
              <a:solidFill>
                <a:srgbClr val="FFFF00"/>
              </a:solidFill>
              <a:effectLst>
                <a:outerShdw blurRad="38100" dist="38100" dir="2700000" algn="tl">
                  <a:srgbClr val="000000">
                    <a:alpha val="43137"/>
                  </a:srgbClr>
                </a:outerShdw>
              </a:effectLst>
            </a:endParaRPr>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49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1571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T0A02 - What health hazard is presented by electrical current flowing through the body?</a:t>
            </a:r>
            <a:br>
              <a:rPr lang="en-US" dirty="0"/>
            </a:br>
            <a:endParaRPr lang="en-US" dirty="0"/>
          </a:p>
        </p:txBody>
      </p:sp>
      <p:sp>
        <p:nvSpPr>
          <p:cNvPr id="3" name="Subtitle 2"/>
          <p:cNvSpPr>
            <a:spLocks noGrp="1"/>
          </p:cNvSpPr>
          <p:nvPr>
            <p:ph type="subTitle" idx="1"/>
          </p:nvPr>
        </p:nvSpPr>
        <p:spPr>
          <a:xfrm>
            <a:off x="990600" y="2209800"/>
            <a:ext cx="7543800" cy="4267200"/>
          </a:xfrm>
        </p:spPr>
        <p:txBody>
          <a:bodyPr>
            <a:normAutofit/>
          </a:bodyPr>
          <a:lstStyle/>
          <a:p>
            <a:r>
              <a:rPr lang="en-US" sz="2800" dirty="0"/>
              <a:t>A.   It may cause injury by heating tissue</a:t>
            </a:r>
          </a:p>
          <a:p>
            <a:r>
              <a:rPr lang="en-US" sz="2800" dirty="0"/>
              <a:t>B.   It may disrupt the electrical functions of cells</a:t>
            </a:r>
          </a:p>
          <a:p>
            <a:r>
              <a:rPr lang="en-US" sz="2800" dirty="0"/>
              <a:t>C.   It may cause involuntary muscle contractions</a:t>
            </a:r>
          </a:p>
          <a:p>
            <a:r>
              <a:rPr lang="en-US" sz="2800" dirty="0"/>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069954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981200"/>
          </a:xfrm>
        </p:spPr>
        <p:txBody>
          <a:bodyPr>
            <a:noAutofit/>
          </a:bodyPr>
          <a:lstStyle/>
          <a:p>
            <a:r>
              <a:rPr lang="en-US" dirty="0"/>
              <a:t> </a:t>
            </a:r>
            <a:br>
              <a:rPr lang="en-US" dirty="0"/>
            </a:br>
            <a:r>
              <a:rPr lang="en-US" dirty="0"/>
              <a:t>T0B10 - Which of the following is true when installing grounding conductors used for lightening </a:t>
            </a:r>
            <a:r>
              <a:rPr lang="en-US" dirty="0" err="1"/>
              <a:t>pretection</a:t>
            </a:r>
            <a:r>
              <a:rPr lang="en-US" dirty="0"/>
              <a:t>?</a:t>
            </a:r>
            <a:br>
              <a:rPr lang="en-US" dirty="0"/>
            </a:br>
            <a:endParaRPr lang="en-US" dirty="0"/>
          </a:p>
        </p:txBody>
      </p:sp>
      <p:sp>
        <p:nvSpPr>
          <p:cNvPr id="3" name="Subtitle 2"/>
          <p:cNvSpPr>
            <a:spLocks noGrp="1"/>
          </p:cNvSpPr>
          <p:nvPr>
            <p:ph type="subTitle" idx="1"/>
          </p:nvPr>
        </p:nvSpPr>
        <p:spPr>
          <a:xfrm>
            <a:off x="685800" y="2514600"/>
            <a:ext cx="7848600" cy="3886200"/>
          </a:xfrm>
        </p:spPr>
        <p:txBody>
          <a:bodyPr>
            <a:normAutofit/>
          </a:bodyPr>
          <a:lstStyle/>
          <a:p>
            <a:r>
              <a:rPr lang="en-US" sz="2800" i="1" dirty="0"/>
              <a:t>A.   Use only non-insulated wire</a:t>
            </a:r>
            <a:endParaRPr lang="en-US" sz="2800" dirty="0"/>
          </a:p>
          <a:p>
            <a:r>
              <a:rPr lang="en-US" sz="2800" i="1" dirty="0"/>
              <a:t>B.   Wires must be carefully routed with precise right-angle bends</a:t>
            </a:r>
            <a:endParaRPr lang="en-US" sz="2800" dirty="0"/>
          </a:p>
          <a:p>
            <a:r>
              <a:rPr lang="en-US" sz="2800" i="1" dirty="0"/>
              <a:t>C.   Sharp bends must be avoided</a:t>
            </a:r>
            <a:endParaRPr lang="en-US" sz="2800" dirty="0"/>
          </a:p>
          <a:p>
            <a:r>
              <a:rPr lang="en-US" sz="2800" i="1" dirty="0"/>
              <a:t>D.   Common grounds must be avoided</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861252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981200"/>
          </a:xfrm>
        </p:spPr>
        <p:txBody>
          <a:bodyPr>
            <a:noAutofit/>
          </a:bodyPr>
          <a:lstStyle/>
          <a:p>
            <a:r>
              <a:rPr lang="en-US" dirty="0"/>
              <a:t> </a:t>
            </a:r>
            <a:br>
              <a:rPr lang="en-US" dirty="0"/>
            </a:br>
            <a:r>
              <a:rPr lang="en-US" dirty="0"/>
              <a:t>T0B10 - Which of the following is true when installing grounding conductors used for lightening </a:t>
            </a:r>
            <a:r>
              <a:rPr lang="en-US" dirty="0" err="1"/>
              <a:t>pretection</a:t>
            </a:r>
            <a:r>
              <a:rPr lang="en-US" dirty="0"/>
              <a:t>?</a:t>
            </a:r>
            <a:br>
              <a:rPr lang="en-US" dirty="0"/>
            </a:br>
            <a:endParaRPr lang="en-US" dirty="0"/>
          </a:p>
        </p:txBody>
      </p:sp>
      <p:sp>
        <p:nvSpPr>
          <p:cNvPr id="3" name="Subtitle 2"/>
          <p:cNvSpPr>
            <a:spLocks noGrp="1"/>
          </p:cNvSpPr>
          <p:nvPr>
            <p:ph type="subTitle" idx="1"/>
          </p:nvPr>
        </p:nvSpPr>
        <p:spPr>
          <a:xfrm>
            <a:off x="685800" y="2514600"/>
            <a:ext cx="7848600" cy="3886200"/>
          </a:xfrm>
        </p:spPr>
        <p:txBody>
          <a:bodyPr>
            <a:normAutofit/>
          </a:bodyPr>
          <a:lstStyle/>
          <a:p>
            <a:r>
              <a:rPr lang="en-US" sz="2800" i="1" dirty="0"/>
              <a:t>A.   Use only non-insulated wire</a:t>
            </a:r>
            <a:endParaRPr lang="en-US" sz="2800" dirty="0"/>
          </a:p>
          <a:p>
            <a:r>
              <a:rPr lang="en-US" sz="2800" i="1" dirty="0"/>
              <a:t>B.   Wires must be carefully routed with precise right-angle bends</a:t>
            </a:r>
            <a:endParaRPr lang="en-US" sz="2800" dirty="0"/>
          </a:p>
          <a:p>
            <a:r>
              <a:rPr lang="en-US" sz="3600" b="1" i="1" dirty="0">
                <a:solidFill>
                  <a:srgbClr val="FFFF00"/>
                </a:solidFill>
                <a:effectLst>
                  <a:outerShdw blurRad="38100" dist="38100" dir="2700000" algn="tl">
                    <a:srgbClr val="000000">
                      <a:alpha val="43137"/>
                    </a:srgbClr>
                  </a:outerShdw>
                </a:effectLst>
              </a:rPr>
              <a:t>C.   Sharp bends must be avoided</a:t>
            </a:r>
            <a:endParaRPr lang="en-US" sz="3600" b="1" dirty="0">
              <a:solidFill>
                <a:srgbClr val="FFFF00"/>
              </a:solidFill>
              <a:effectLst>
                <a:outerShdw blurRad="38100" dist="38100" dir="2700000" algn="tl">
                  <a:srgbClr val="000000">
                    <a:alpha val="43137"/>
                  </a:srgbClr>
                </a:outerShdw>
              </a:effectLst>
            </a:endParaRPr>
          </a:p>
          <a:p>
            <a:r>
              <a:rPr lang="en-US" sz="2800" i="1" dirty="0"/>
              <a:t>D.   Common grounds must be avoided</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225243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057400"/>
          </a:xfrm>
        </p:spPr>
        <p:txBody>
          <a:bodyPr>
            <a:noAutofit/>
          </a:bodyPr>
          <a:lstStyle/>
          <a:p>
            <a:r>
              <a:rPr lang="en-US" dirty="0"/>
              <a:t> </a:t>
            </a:r>
            <a:br>
              <a:rPr lang="en-US" dirty="0"/>
            </a:br>
            <a:r>
              <a:rPr lang="en-US" dirty="0"/>
              <a:t>T0B11 - Which of the following establishes grounding requirements for an amateur radio tower or antenna?</a:t>
            </a:r>
            <a:br>
              <a:rPr lang="en-US" dirty="0"/>
            </a:br>
            <a:endParaRPr lang="en-US" dirty="0"/>
          </a:p>
        </p:txBody>
      </p:sp>
      <p:sp>
        <p:nvSpPr>
          <p:cNvPr id="3" name="Subtitle 2"/>
          <p:cNvSpPr>
            <a:spLocks noGrp="1"/>
          </p:cNvSpPr>
          <p:nvPr>
            <p:ph type="subTitle" idx="1"/>
          </p:nvPr>
        </p:nvSpPr>
        <p:spPr>
          <a:xfrm>
            <a:off x="838200" y="2438400"/>
            <a:ext cx="8305800" cy="3962400"/>
          </a:xfrm>
        </p:spPr>
        <p:txBody>
          <a:bodyPr>
            <a:normAutofit/>
          </a:bodyPr>
          <a:lstStyle/>
          <a:p>
            <a:r>
              <a:rPr lang="en-US" sz="2800" i="1" dirty="0"/>
              <a:t>A.   FCC Part 97 Rules</a:t>
            </a:r>
            <a:endParaRPr lang="en-US" sz="2800" dirty="0"/>
          </a:p>
          <a:p>
            <a:r>
              <a:rPr lang="en-US" sz="2800" i="1" dirty="0"/>
              <a:t>B.   Local electrical codes</a:t>
            </a:r>
            <a:endParaRPr lang="en-US" sz="2800" dirty="0"/>
          </a:p>
          <a:p>
            <a:r>
              <a:rPr lang="en-US" sz="2800" i="1" dirty="0"/>
              <a:t>C.   FAA tower lighting regulations</a:t>
            </a:r>
            <a:endParaRPr lang="en-US" sz="2800" dirty="0"/>
          </a:p>
          <a:p>
            <a:r>
              <a:rPr lang="en-US" sz="2800" i="1" dirty="0"/>
              <a:t>D.   UL recommended practices</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030713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057400"/>
          </a:xfrm>
        </p:spPr>
        <p:txBody>
          <a:bodyPr>
            <a:noAutofit/>
          </a:bodyPr>
          <a:lstStyle/>
          <a:p>
            <a:r>
              <a:rPr lang="en-US" dirty="0"/>
              <a:t> </a:t>
            </a:r>
            <a:br>
              <a:rPr lang="en-US" dirty="0"/>
            </a:br>
            <a:r>
              <a:rPr lang="en-US" dirty="0"/>
              <a:t>T0B11 - Which of the following establishes grounding requirements for an amateur radio tower or antenna?</a:t>
            </a:r>
            <a:br>
              <a:rPr lang="en-US" dirty="0"/>
            </a:br>
            <a:endParaRPr lang="en-US" dirty="0"/>
          </a:p>
        </p:txBody>
      </p:sp>
      <p:sp>
        <p:nvSpPr>
          <p:cNvPr id="3" name="Subtitle 2"/>
          <p:cNvSpPr>
            <a:spLocks noGrp="1"/>
          </p:cNvSpPr>
          <p:nvPr>
            <p:ph type="subTitle" idx="1"/>
          </p:nvPr>
        </p:nvSpPr>
        <p:spPr>
          <a:xfrm>
            <a:off x="838200" y="2438400"/>
            <a:ext cx="8305800" cy="3962400"/>
          </a:xfrm>
        </p:spPr>
        <p:txBody>
          <a:bodyPr>
            <a:normAutofit lnSpcReduction="10000"/>
          </a:bodyPr>
          <a:lstStyle/>
          <a:p>
            <a:r>
              <a:rPr lang="en-US" sz="2800" i="1" dirty="0"/>
              <a:t>A.   FCC Part 97 Rules</a:t>
            </a:r>
            <a:endParaRPr lang="en-US" sz="2800" dirty="0"/>
          </a:p>
          <a:p>
            <a:r>
              <a:rPr lang="en-US" sz="3600" b="1" i="1" dirty="0">
                <a:solidFill>
                  <a:srgbClr val="FFFF00"/>
                </a:solidFill>
                <a:effectLst>
                  <a:outerShdw blurRad="38100" dist="38100" dir="2700000" algn="tl">
                    <a:srgbClr val="000000">
                      <a:alpha val="43137"/>
                    </a:srgbClr>
                  </a:outerShdw>
                </a:effectLst>
              </a:rPr>
              <a:t>B.   Local electrical codes</a:t>
            </a:r>
            <a:endParaRPr lang="en-US" sz="3600" b="1" dirty="0">
              <a:solidFill>
                <a:srgbClr val="FFFF00"/>
              </a:solidFill>
              <a:effectLst>
                <a:outerShdw blurRad="38100" dist="38100" dir="2700000" algn="tl">
                  <a:srgbClr val="000000">
                    <a:alpha val="43137"/>
                  </a:srgbClr>
                </a:outerShdw>
              </a:effectLst>
            </a:endParaRPr>
          </a:p>
          <a:p>
            <a:r>
              <a:rPr lang="en-US" sz="2800" i="1" dirty="0"/>
              <a:t>C.   FAA tower lighting regulations</a:t>
            </a:r>
            <a:endParaRPr lang="en-US" sz="2800" dirty="0"/>
          </a:p>
          <a:p>
            <a:pPr marL="514350" indent="-514350">
              <a:buAutoNum type="alphaUcPeriod" startAt="4"/>
            </a:pPr>
            <a:r>
              <a:rPr lang="en-US" sz="2800" i="1" dirty="0"/>
              <a:t>UL recommended practices</a:t>
            </a:r>
          </a:p>
          <a:p>
            <a:pPr marL="514350" indent="-514350">
              <a:buAutoNum type="alphaUcPeriod" startAt="4"/>
            </a:pPr>
            <a:endParaRPr lang="en-US" sz="2800" dirty="0"/>
          </a:p>
          <a:p>
            <a:r>
              <a:rPr lang="en-US" sz="2800" b="1" dirty="0"/>
              <a:t>In Washington the Department of Labor regulates electrical, tower antenna and radio room safety.  They follow the National Electrical Code ( NEC ) book</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946839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T10C - RF  hazards</a:t>
            </a:r>
          </a:p>
        </p:txBody>
      </p:sp>
      <p:sp>
        <p:nvSpPr>
          <p:cNvPr id="3" name="Subtitle 2"/>
          <p:cNvSpPr>
            <a:spLocks noGrp="1"/>
          </p:cNvSpPr>
          <p:nvPr>
            <p:ph type="subTitle" idx="1"/>
          </p:nvPr>
        </p:nvSpPr>
        <p:spPr>
          <a:xfrm>
            <a:off x="1371600" y="2209800"/>
            <a:ext cx="6400800" cy="3657600"/>
          </a:xfrm>
        </p:spPr>
        <p:txBody>
          <a:bodyPr>
            <a:normAutofit/>
          </a:bodyPr>
          <a:lstStyle/>
          <a:p>
            <a:pPr algn="ctr"/>
            <a:r>
              <a:rPr lang="en-US" sz="2800" b="1" dirty="0"/>
              <a:t>radiation exposure; </a:t>
            </a:r>
          </a:p>
          <a:p>
            <a:pPr algn="ctr"/>
            <a:r>
              <a:rPr lang="en-US" sz="2800" b="1" dirty="0"/>
              <a:t>proximity to antennas; </a:t>
            </a:r>
          </a:p>
          <a:p>
            <a:pPr algn="ctr"/>
            <a:r>
              <a:rPr lang="en-US" sz="2800" b="1" dirty="0"/>
              <a:t>recognized safe power levels; </a:t>
            </a:r>
          </a:p>
          <a:p>
            <a:pPr algn="ctr"/>
            <a:r>
              <a:rPr lang="en-US" sz="2800" b="1" dirty="0"/>
              <a:t>radiation types; </a:t>
            </a:r>
          </a:p>
          <a:p>
            <a:pPr algn="ctr"/>
            <a:r>
              <a:rPr lang="en-US" sz="2800" b="1" dirty="0"/>
              <a:t>duty</a:t>
            </a:r>
            <a:r>
              <a:rPr lang="en-US" sz="2800" dirty="0"/>
              <a:t> </a:t>
            </a:r>
            <a:r>
              <a:rPr lang="en-US" sz="2800" b="1" dirty="0"/>
              <a:t>cycle</a:t>
            </a:r>
            <a:r>
              <a:rPr lang="en-US" sz="2800" dirty="0"/>
              <a:t> </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254791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dirty="0"/>
              <a:t> </a:t>
            </a:r>
            <a:br>
              <a:rPr lang="en-US" dirty="0"/>
            </a:br>
            <a:r>
              <a:rPr lang="en-US" dirty="0"/>
              <a:t>T0C01 - What type of radiation are radio signals?</a:t>
            </a:r>
          </a:p>
        </p:txBody>
      </p:sp>
      <p:sp>
        <p:nvSpPr>
          <p:cNvPr id="3" name="Subtitle 2"/>
          <p:cNvSpPr>
            <a:spLocks noGrp="1"/>
          </p:cNvSpPr>
          <p:nvPr>
            <p:ph type="subTitle" idx="1"/>
          </p:nvPr>
        </p:nvSpPr>
        <p:spPr/>
        <p:txBody>
          <a:bodyPr>
            <a:normAutofit/>
          </a:bodyPr>
          <a:lstStyle/>
          <a:p>
            <a:r>
              <a:rPr lang="en-US" sz="2800" i="1" dirty="0"/>
              <a:t>A. Gamma radiation</a:t>
            </a:r>
            <a:endParaRPr lang="en-US" sz="2800" dirty="0"/>
          </a:p>
          <a:p>
            <a:r>
              <a:rPr lang="en-US" sz="2800" i="1" dirty="0"/>
              <a:t>B. Ionizing radiation</a:t>
            </a:r>
            <a:endParaRPr lang="en-US" sz="2800" dirty="0"/>
          </a:p>
          <a:p>
            <a:r>
              <a:rPr lang="en-US" sz="2800" i="1" dirty="0"/>
              <a:t>C. Alpha radiation</a:t>
            </a:r>
            <a:endParaRPr lang="en-US" sz="2800" dirty="0"/>
          </a:p>
          <a:p>
            <a:r>
              <a:rPr lang="en-US" sz="2800" i="1" dirty="0"/>
              <a:t>D. Non-ionizing radiation</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40630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dirty="0"/>
              <a:t> </a:t>
            </a:r>
            <a:br>
              <a:rPr lang="en-US" dirty="0"/>
            </a:br>
            <a:r>
              <a:rPr lang="en-US" dirty="0"/>
              <a:t>T0C01 - What type of radiation are radio signals?</a:t>
            </a:r>
          </a:p>
        </p:txBody>
      </p:sp>
      <p:sp>
        <p:nvSpPr>
          <p:cNvPr id="3" name="Subtitle 2"/>
          <p:cNvSpPr>
            <a:spLocks noGrp="1"/>
          </p:cNvSpPr>
          <p:nvPr>
            <p:ph type="subTitle" idx="1"/>
          </p:nvPr>
        </p:nvSpPr>
        <p:spPr/>
        <p:txBody>
          <a:bodyPr>
            <a:normAutofit/>
          </a:bodyPr>
          <a:lstStyle/>
          <a:p>
            <a:r>
              <a:rPr lang="en-US" sz="2800" i="1" dirty="0"/>
              <a:t>A. Gamma radiation</a:t>
            </a:r>
            <a:endParaRPr lang="en-US" sz="2800" dirty="0"/>
          </a:p>
          <a:p>
            <a:r>
              <a:rPr lang="en-US" sz="2800" i="1" dirty="0"/>
              <a:t>B. Ionizing radiation</a:t>
            </a:r>
            <a:endParaRPr lang="en-US" sz="2800" dirty="0"/>
          </a:p>
          <a:p>
            <a:r>
              <a:rPr lang="en-US" sz="2800" i="1" dirty="0"/>
              <a:t>C. Alpha radiation</a:t>
            </a:r>
            <a:endParaRPr lang="en-US" sz="2800" dirty="0"/>
          </a:p>
          <a:p>
            <a:r>
              <a:rPr lang="en-US" sz="3600" b="1" i="1" dirty="0">
                <a:solidFill>
                  <a:srgbClr val="FFFF00"/>
                </a:solidFill>
                <a:effectLst>
                  <a:outerShdw blurRad="38100" dist="38100" dir="2700000" algn="tl">
                    <a:srgbClr val="000000">
                      <a:alpha val="43137"/>
                    </a:srgbClr>
                  </a:outerShdw>
                </a:effectLst>
              </a:rPr>
              <a:t>D. Non-ionizing radiation</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772694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981200"/>
          </a:xfrm>
        </p:spPr>
        <p:txBody>
          <a:bodyPr>
            <a:noAutofit/>
          </a:bodyPr>
          <a:lstStyle/>
          <a:p>
            <a:r>
              <a:rPr lang="en-US" dirty="0"/>
              <a:t> </a:t>
            </a:r>
            <a:br>
              <a:rPr lang="en-US" dirty="0"/>
            </a:br>
            <a:r>
              <a:rPr lang="en-US" dirty="0"/>
              <a:t>T0C02 – At which of the following frequencies does maximum permissible exposure have the lowest valve?</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3.5 MHz</a:t>
            </a:r>
            <a:endParaRPr lang="en-US" sz="2800" dirty="0"/>
          </a:p>
          <a:p>
            <a:r>
              <a:rPr lang="en-US" sz="2800" i="1" dirty="0"/>
              <a:t>B. 50 MHz</a:t>
            </a:r>
            <a:endParaRPr lang="en-US" sz="2800" dirty="0"/>
          </a:p>
          <a:p>
            <a:r>
              <a:rPr lang="en-US" sz="2800" i="1" dirty="0"/>
              <a:t>C. 440 MHz</a:t>
            </a:r>
            <a:endParaRPr lang="en-US" sz="2800" dirty="0"/>
          </a:p>
          <a:p>
            <a:r>
              <a:rPr lang="en-US" sz="2800" i="1" dirty="0"/>
              <a:t>D. 1296 MHz</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88139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1981200"/>
          </a:xfrm>
        </p:spPr>
        <p:txBody>
          <a:bodyPr>
            <a:noAutofit/>
          </a:bodyPr>
          <a:lstStyle/>
          <a:p>
            <a:r>
              <a:rPr lang="en-US" dirty="0"/>
              <a:t> </a:t>
            </a:r>
            <a:br>
              <a:rPr lang="en-US" dirty="0"/>
            </a:br>
            <a:r>
              <a:rPr lang="en-US" dirty="0"/>
              <a:t>T0C02 – At which of the following frequencies does maximum permissible exposure have the lowest valve?</a:t>
            </a:r>
            <a:br>
              <a:rPr lang="en-US" dirty="0"/>
            </a:br>
            <a:endParaRPr lang="en-US" dirty="0"/>
          </a:p>
        </p:txBody>
      </p:sp>
      <p:sp>
        <p:nvSpPr>
          <p:cNvPr id="3" name="Subtitle 2"/>
          <p:cNvSpPr>
            <a:spLocks noGrp="1"/>
          </p:cNvSpPr>
          <p:nvPr>
            <p:ph type="subTitle" idx="1"/>
          </p:nvPr>
        </p:nvSpPr>
        <p:spPr/>
        <p:txBody>
          <a:bodyPr>
            <a:normAutofit/>
          </a:bodyPr>
          <a:lstStyle/>
          <a:p>
            <a:r>
              <a:rPr lang="en-US" sz="2800" i="1" dirty="0"/>
              <a:t>A. 3.5 MHz</a:t>
            </a:r>
            <a:endParaRPr lang="en-US" sz="2800" dirty="0"/>
          </a:p>
          <a:p>
            <a:r>
              <a:rPr lang="en-US" sz="3200" b="1" i="1" dirty="0">
                <a:solidFill>
                  <a:srgbClr val="FFFF00"/>
                </a:solidFill>
              </a:rPr>
              <a:t>B. 50 MHz</a:t>
            </a:r>
            <a:endParaRPr lang="en-US" sz="3200" b="1" dirty="0">
              <a:solidFill>
                <a:srgbClr val="FFFF00"/>
              </a:solidFill>
            </a:endParaRPr>
          </a:p>
          <a:p>
            <a:r>
              <a:rPr lang="en-US" sz="2800" i="1" dirty="0"/>
              <a:t>C. 440 MHz</a:t>
            </a:r>
            <a:endParaRPr lang="en-US" sz="2800" dirty="0"/>
          </a:p>
          <a:p>
            <a:r>
              <a:rPr lang="en-US" sz="2800" i="1" dirty="0"/>
              <a:t>D. 1296 MHz</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58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971318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5578E672-6378-4D97-950B-B7D824273F0F}" type="slidenum">
              <a:rPr lang="en-US" altLang="en-US" sz="1400">
                <a:solidFill>
                  <a:schemeClr val="tx1"/>
                </a:solidFill>
              </a:rPr>
              <a:pPr algn="r" eaLnBrk="1" hangingPunct="1">
                <a:spcBef>
                  <a:spcPct val="0"/>
                </a:spcBef>
                <a:buClrTx/>
                <a:buSzTx/>
                <a:buFontTx/>
                <a:buNone/>
              </a:pPr>
              <a:t>59</a:t>
            </a:fld>
            <a:endParaRPr lang="en-US" altLang="en-US" sz="140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58747818"/>
              </p:ext>
            </p:extLst>
          </p:nvPr>
        </p:nvGraphicFramePr>
        <p:xfrm>
          <a:off x="3124200" y="758818"/>
          <a:ext cx="5867400" cy="5962661"/>
        </p:xfrm>
        <a:graphic>
          <a:graphicData uri="http://schemas.openxmlformats.org/drawingml/2006/table">
            <a:tbl>
              <a:tblPr/>
              <a:tblGrid>
                <a:gridCol w="2732762">
                  <a:extLst>
                    <a:ext uri="{9D8B030D-6E8A-4147-A177-3AD203B41FA5}">
                      <a16:colId xmlns:a16="http://schemas.microsoft.com/office/drawing/2014/main" val="20000"/>
                    </a:ext>
                  </a:extLst>
                </a:gridCol>
                <a:gridCol w="3134638">
                  <a:extLst>
                    <a:ext uri="{9D8B030D-6E8A-4147-A177-3AD203B41FA5}">
                      <a16:colId xmlns:a16="http://schemas.microsoft.com/office/drawing/2014/main" val="20001"/>
                    </a:ext>
                  </a:extLst>
                </a:gridCol>
              </a:tblGrid>
              <a:tr h="8224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Band (Wavelength)</a:t>
                      </a:r>
                      <a:endParaRPr kumimoji="0" lang="en-US" sz="2400" b="0" i="0" u="none" strike="noStrike" cap="none" normalizeH="0" baseline="0" dirty="0">
                        <a:ln>
                          <a:noFill/>
                        </a:ln>
                        <a:solidFill>
                          <a:schemeClr val="bg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Transmitter Power (Watts)</a:t>
                      </a:r>
                      <a:endParaRPr kumimoji="0" lang="en-US" sz="2400" b="0" i="0" u="none" strike="noStrike" cap="none" normalizeH="0" baseline="0" dirty="0">
                        <a:ln>
                          <a:noFill/>
                        </a:ln>
                        <a:solidFill>
                          <a:schemeClr val="bg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160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75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642938" algn="ctr"/>
                        </a:tabLst>
                      </a:pPr>
                      <a:r>
                        <a:rPr kumimoji="0" lang="en-US" sz="2000" b="1" i="0" u="none" strike="noStrike" cap="none" normalizeH="0" baseline="0" dirty="0">
                          <a:ln>
                            <a:noFill/>
                          </a:ln>
                          <a:solidFill>
                            <a:schemeClr val="tx1"/>
                          </a:solidFill>
                          <a:effectLst/>
                          <a:latin typeface="Arial" charset="0"/>
                          <a:cs typeface="Arial" charset="0"/>
                        </a:rPr>
                        <a:t>80 m</a:t>
                      </a:r>
                      <a:endParaRPr kumimoji="0" lang="en-US" sz="2400" b="1" i="0" u="none" strike="noStrike" cap="none" normalizeH="0" baseline="0" dirty="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40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30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425</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20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225</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17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125</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15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100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12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75</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10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6 - 1.23 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70 cm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70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33 cm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150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23 cm</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200</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426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13 cm and up</a:t>
                      </a:r>
                      <a:endParaRPr kumimoji="0" lang="en-US" sz="2400" b="1" i="0" u="none" strike="noStrike" cap="none" normalizeH="0" baseline="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250</a:t>
                      </a:r>
                      <a:endParaRPr kumimoji="0" lang="en-US" sz="2400" b="1" i="0" u="none" strike="noStrike" cap="none" normalizeH="0" baseline="0" dirty="0">
                        <a:ln>
                          <a:noFill/>
                        </a:ln>
                        <a:solidFill>
                          <a:schemeClr val="tx1"/>
                        </a:solidFill>
                        <a:effectLst/>
                        <a:latin typeface="Arial" charset="0"/>
                        <a:ea typeface="Calibri" pitchFamily="34" charset="0"/>
                        <a:cs typeface="Tahoma" pitchFamily="34"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60472" name="Rectangle 1"/>
          <p:cNvSpPr>
            <a:spLocks noChangeArrowheads="1"/>
          </p:cNvSpPr>
          <p:nvPr/>
        </p:nvSpPr>
        <p:spPr bwMode="auto">
          <a:xfrm>
            <a:off x="0" y="6144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hlink"/>
              </a:buClr>
              <a:buSzPct val="70000"/>
              <a:buFont typeface="Wingdings" pitchFamily="2" charset="2"/>
              <a:tabLst>
                <a:tab pos="644525" algn="ctr"/>
              </a:tabLst>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tabLst>
                <a:tab pos="644525" algn="ctr"/>
              </a:tabLst>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tabLst>
                <a:tab pos="644525" algn="ctr"/>
              </a:tabLst>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tabLst>
                <a:tab pos="644525" algn="ctr"/>
              </a:tabLst>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tabLst>
                <a:tab pos="644525" algn="ctr"/>
              </a:tabLst>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44525" algn="ctr"/>
              </a:tabLst>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44525" algn="ctr"/>
              </a:tabLst>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44525" algn="ctr"/>
              </a:tabLst>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44525" algn="ctr"/>
              </a:tabLst>
              <a:defRPr sz="2000">
                <a:solidFill>
                  <a:schemeClr val="tx1"/>
                </a:solidFill>
                <a:latin typeface="Garamond" pitchFamily="18" charset="0"/>
                <a:cs typeface="Arial" charset="0"/>
              </a:defRPr>
            </a:lvl9pPr>
          </a:lstStyle>
          <a:p>
            <a:pPr algn="ctr">
              <a:spcBef>
                <a:spcPct val="0"/>
              </a:spcBef>
              <a:buClrTx/>
              <a:buSzTx/>
              <a:buFontTx/>
              <a:buNone/>
            </a:pPr>
            <a:r>
              <a:rPr lang="en-US" altLang="en-US" b="1" i="1" dirty="0">
                <a:solidFill>
                  <a:schemeClr val="bg1"/>
                </a:solidFill>
                <a:latin typeface="Arial Black" panose="020B0A04020102020204" pitchFamily="34" charset="0"/>
                <a:cs typeface="Times New Roman" pitchFamily="18" charset="0"/>
              </a:rPr>
              <a:t>Power Thresholds for Routine Evaluation</a:t>
            </a:r>
          </a:p>
        </p:txBody>
      </p:sp>
      <p:sp>
        <p:nvSpPr>
          <p:cNvPr id="3" name="Slide Number Placeholder 2"/>
          <p:cNvSpPr>
            <a:spLocks noGrp="1"/>
          </p:cNvSpPr>
          <p:nvPr>
            <p:ph type="sldNum" sz="quarter" idx="10"/>
          </p:nvPr>
        </p:nvSpPr>
        <p:spPr/>
        <p:txBody>
          <a:bodyPr/>
          <a:lstStyle/>
          <a:p>
            <a:pPr>
              <a:defRPr/>
            </a:pPr>
            <a:fld id="{A049047E-BC66-462F-90E9-B9B3E6626587}" type="slidenum">
              <a:rPr lang="en-US" smtClean="0"/>
              <a:pPr>
                <a:defRPr/>
              </a:pPr>
              <a:t>59</a:t>
            </a:fld>
            <a:endParaRPr lang="en-US"/>
          </a:p>
        </p:txBody>
      </p:sp>
      <p:sp>
        <p:nvSpPr>
          <p:cNvPr id="2" name="Footer Placeholder 1"/>
          <p:cNvSpPr>
            <a:spLocks noGrp="1"/>
          </p:cNvSpPr>
          <p:nvPr>
            <p:ph type="ftr" sz="quarter" idx="11"/>
          </p:nvPr>
        </p:nvSpPr>
        <p:spPr/>
        <p:txBody>
          <a:bodyPr/>
          <a:lstStyle/>
          <a:p>
            <a:pPr>
              <a:defRPr/>
            </a:pPr>
            <a:r>
              <a:rPr lang="en-US"/>
              <a:t>Safety 2010</a:t>
            </a:r>
          </a:p>
        </p:txBody>
      </p:sp>
      <p:sp>
        <p:nvSpPr>
          <p:cNvPr id="8" name="TextBox 7"/>
          <p:cNvSpPr txBox="1"/>
          <p:nvPr/>
        </p:nvSpPr>
        <p:spPr>
          <a:xfrm>
            <a:off x="228600" y="1295400"/>
            <a:ext cx="2895600" cy="4524315"/>
          </a:xfrm>
          <a:prstGeom prst="rect">
            <a:avLst/>
          </a:prstGeom>
          <a:noFill/>
        </p:spPr>
        <p:txBody>
          <a:bodyPr>
            <a:spAutoFit/>
          </a:bodyPr>
          <a:lstStyle/>
          <a:p>
            <a:pPr>
              <a:defRPr/>
            </a:pPr>
            <a:r>
              <a:rPr lang="en-US" sz="2400" b="1" i="1" dirty="0">
                <a:solidFill>
                  <a:schemeClr val="bg1">
                    <a:lumMod val="95000"/>
                    <a:lumOff val="5000"/>
                  </a:schemeClr>
                </a:solidFill>
                <a:latin typeface="Eurostile" pitchFamily="34" charset="0"/>
              </a:rPr>
              <a:t>The FCC requires a station RF safety evaluation if these power levels are exceeded</a:t>
            </a:r>
          </a:p>
          <a:p>
            <a:pPr>
              <a:defRPr/>
            </a:pPr>
            <a:endParaRPr lang="en-US" sz="2400" b="1" i="1" dirty="0">
              <a:solidFill>
                <a:schemeClr val="bg1">
                  <a:lumMod val="95000"/>
                  <a:lumOff val="5000"/>
                </a:schemeClr>
              </a:solidFill>
              <a:latin typeface="Eurostile" pitchFamily="34" charset="0"/>
            </a:endParaRPr>
          </a:p>
          <a:p>
            <a:pPr>
              <a:defRPr/>
            </a:pPr>
            <a:r>
              <a:rPr lang="en-US" sz="2400" b="1" i="1" dirty="0">
                <a:solidFill>
                  <a:schemeClr val="bg1">
                    <a:lumMod val="95000"/>
                    <a:lumOff val="5000"/>
                  </a:schemeClr>
                </a:solidFill>
                <a:latin typeface="Eurostile" pitchFamily="34" charset="0"/>
              </a:rPr>
              <a:t>Note power level varies by band because the human body is more sensitive </a:t>
            </a:r>
            <a:r>
              <a:rPr lang="en-US" sz="2400" b="1" i="1" dirty="0">
                <a:solidFill>
                  <a:srgbClr val="FFC000"/>
                </a:solidFill>
                <a:latin typeface="Eurostile" pitchFamily="34" charset="0"/>
              </a:rPr>
              <a:t>(</a:t>
            </a:r>
            <a:r>
              <a:rPr lang="en-US" sz="2400" b="1" i="1" dirty="0">
                <a:solidFill>
                  <a:srgbClr val="FFFF00"/>
                </a:solidFill>
                <a:latin typeface="Eurostile" pitchFamily="34" charset="0"/>
              </a:rPr>
              <a:t>Specific Absorption Rate or SAR) </a:t>
            </a:r>
            <a:r>
              <a:rPr lang="en-US" sz="2400" b="1" i="1" dirty="0">
                <a:solidFill>
                  <a:schemeClr val="bg1">
                    <a:lumMod val="95000"/>
                    <a:lumOff val="5000"/>
                  </a:schemeClr>
                </a:solidFill>
                <a:latin typeface="Eurostile" pitchFamily="34" charset="0"/>
              </a:rPr>
              <a:t>to some frequencies than others</a:t>
            </a:r>
          </a:p>
        </p:txBody>
      </p:sp>
    </p:spTree>
    <p:extLst>
      <p:ext uri="{BB962C8B-B14F-4D97-AF65-F5344CB8AC3E}">
        <p14:creationId xmlns:p14="http://schemas.microsoft.com/office/powerpoint/2010/main" val="289330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4975"/>
            <a:ext cx="7772400" cy="1470025"/>
          </a:xfrm>
        </p:spPr>
        <p:txBody>
          <a:bodyPr>
            <a:noAutofit/>
          </a:bodyPr>
          <a:lstStyle/>
          <a:p>
            <a:r>
              <a:rPr lang="en-US" dirty="0"/>
              <a:t> </a:t>
            </a:r>
            <a:br>
              <a:rPr lang="en-US" dirty="0"/>
            </a:br>
            <a:r>
              <a:rPr lang="en-US" dirty="0"/>
              <a:t>T0A02 - What health hazard is presented by electrical current flowing through the body?</a:t>
            </a:r>
            <a:br>
              <a:rPr lang="en-US" dirty="0"/>
            </a:br>
            <a:endParaRPr lang="en-US" dirty="0"/>
          </a:p>
        </p:txBody>
      </p:sp>
      <p:sp>
        <p:nvSpPr>
          <p:cNvPr id="3" name="Subtitle 2"/>
          <p:cNvSpPr>
            <a:spLocks noGrp="1"/>
          </p:cNvSpPr>
          <p:nvPr>
            <p:ph type="subTitle" idx="1"/>
          </p:nvPr>
        </p:nvSpPr>
        <p:spPr>
          <a:xfrm>
            <a:off x="990600" y="2209800"/>
            <a:ext cx="7543800" cy="4267200"/>
          </a:xfrm>
        </p:spPr>
        <p:txBody>
          <a:bodyPr>
            <a:normAutofit/>
          </a:bodyPr>
          <a:lstStyle/>
          <a:p>
            <a:r>
              <a:rPr lang="en-US" sz="2800" dirty="0"/>
              <a:t>A.   It may cause injury by heating tissue</a:t>
            </a:r>
          </a:p>
          <a:p>
            <a:r>
              <a:rPr lang="en-US" sz="2800" dirty="0"/>
              <a:t>B.   It may disrupt the electrical functions of cells</a:t>
            </a:r>
          </a:p>
          <a:p>
            <a:r>
              <a:rPr lang="en-US" sz="2800" dirty="0"/>
              <a:t>C.   It may cause involuntary muscle contractions</a:t>
            </a:r>
          </a:p>
          <a:p>
            <a:r>
              <a:rPr lang="en-US" sz="3600" b="1" dirty="0">
                <a:solidFill>
                  <a:srgbClr val="FFFF00"/>
                </a:solidFill>
                <a:effectLst>
                  <a:outerShdw blurRad="38100" dist="38100" dir="2700000" algn="tl">
                    <a:srgbClr val="000000">
                      <a:alpha val="43137"/>
                    </a:srgbClr>
                  </a:outerShdw>
                </a:effectLst>
              </a:rPr>
              <a:t>D.   All of these choices are correct</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739500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43672F-E174-4D5A-BBD3-E24C7F9033CA}" type="slidenum">
              <a:rPr lang="en-US" smtClean="0"/>
              <a:pPr>
                <a:defRPr/>
              </a:pPr>
              <a:t>60</a:t>
            </a:fld>
            <a:endParaRPr lang="en-US"/>
          </a:p>
        </p:txBody>
      </p:sp>
      <p:sp>
        <p:nvSpPr>
          <p:cNvPr id="3" name="Footer Placeholder 2"/>
          <p:cNvSpPr>
            <a:spLocks noGrp="1"/>
          </p:cNvSpPr>
          <p:nvPr>
            <p:ph type="ftr" sz="quarter" idx="11"/>
          </p:nvPr>
        </p:nvSpPr>
        <p:spPr/>
        <p:txBody>
          <a:bodyPr/>
          <a:lstStyle/>
          <a:p>
            <a:pPr>
              <a:defRPr/>
            </a:pPr>
            <a:r>
              <a:rPr lang="en-US" dirty="0"/>
              <a:t>Safety 2014</a:t>
            </a:r>
          </a:p>
        </p:txBody>
      </p:sp>
      <p:sp>
        <p:nvSpPr>
          <p:cNvPr id="61442" name="Title 1"/>
          <p:cNvSpPr>
            <a:spLocks noGrp="1"/>
          </p:cNvSpPr>
          <p:nvPr>
            <p:ph type="title" idx="4294967295"/>
          </p:nvPr>
        </p:nvSpPr>
        <p:spPr>
          <a:xfrm>
            <a:off x="0" y="274638"/>
            <a:ext cx="8229600"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hangingPunct="1"/>
            <a:r>
              <a:rPr lang="en-US" altLang="en-US" sz="4000" dirty="0">
                <a:solidFill>
                  <a:schemeClr val="bg1"/>
                </a:solidFill>
                <a:effectLst/>
              </a:rPr>
              <a:t>Duty Cycle</a:t>
            </a:r>
          </a:p>
        </p:txBody>
      </p:sp>
      <p:graphicFrame>
        <p:nvGraphicFramePr>
          <p:cNvPr id="6" name="Table 5"/>
          <p:cNvGraphicFramePr>
            <a:graphicFrameLocks noGrp="1"/>
          </p:cNvGraphicFramePr>
          <p:nvPr/>
        </p:nvGraphicFramePr>
        <p:xfrm>
          <a:off x="1104900" y="2362200"/>
          <a:ext cx="7239000" cy="4023020"/>
        </p:xfrm>
        <a:graphic>
          <a:graphicData uri="http://schemas.openxmlformats.org/drawingml/2006/table">
            <a:tbl>
              <a:tblPr/>
              <a:tblGrid>
                <a:gridCol w="54451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45713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Arial" charset="0"/>
                          <a:cs typeface="Arial" charset="0"/>
                        </a:rPr>
                        <a:t>Mode</a:t>
                      </a:r>
                      <a:endParaRPr kumimoji="0" lang="en-US" sz="2400" b="1" i="0" u="none" strike="noStrike" cap="none" normalizeH="0" baseline="0" dirty="0">
                        <a:ln>
                          <a:noFill/>
                        </a:ln>
                        <a:solidFill>
                          <a:srgbClr val="FFFF00"/>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00"/>
                          </a:solidFill>
                          <a:effectLst/>
                          <a:latin typeface="Arial" charset="0"/>
                          <a:cs typeface="Arial" charset="0"/>
                        </a:rPr>
                        <a:t>Duty Cycle</a:t>
                      </a:r>
                      <a:endParaRPr kumimoji="0" lang="en-US" sz="2400" b="1" i="0" u="none" strike="noStrike" cap="none" normalizeH="0" baseline="0" dirty="0">
                        <a:ln>
                          <a:noFill/>
                        </a:ln>
                        <a:solidFill>
                          <a:srgbClr val="FFFF00"/>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CW Morse telegraphy</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40%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SSB voice</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20%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SSB voice, heavy speech processing</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SSB AFSK</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100%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SSB SSTV</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100%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FM voice or data</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100%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FSK</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100%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AM voice, 50% modulation</a:t>
                      </a:r>
                      <a:endParaRPr kumimoji="0" lang="en-US" sz="2000" b="1" i="0" u="none" strike="noStrike" cap="none" normalizeH="0" baseline="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50%</a:t>
                      </a:r>
                      <a:endParaRPr kumimoji="0" lang="en-US" sz="2000" b="1" i="0" u="none" strike="noStrike" cap="none" normalizeH="0" baseline="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17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AM voice, 100% modulation</a:t>
                      </a:r>
                      <a:endParaRPr kumimoji="0" lang="en-US" sz="2000" b="1" i="0" u="none" strike="noStrike" cap="none" normalizeH="0" baseline="0" dirty="0">
                        <a:ln>
                          <a:noFill/>
                        </a:ln>
                        <a:solidFill>
                          <a:schemeClr val="tx1"/>
                        </a:solidFill>
                        <a:effectLst/>
                        <a:latin typeface="Calibri" pitchFamily="34" charset="0"/>
                        <a:cs typeface="Arial" charset="0"/>
                      </a:endParaRPr>
                    </a:p>
                  </a:txBody>
                  <a:tcPr marL="45720" marR="45720" marT="45703" marB="45703"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30%</a:t>
                      </a:r>
                      <a:endParaRPr kumimoji="0" lang="en-US" sz="2000" b="1" i="0" u="none" strike="noStrike" cap="none" normalizeH="0" baseline="0" dirty="0">
                        <a:ln>
                          <a:noFill/>
                        </a:ln>
                        <a:solidFill>
                          <a:schemeClr val="tx1"/>
                        </a:solidFill>
                        <a:effectLst/>
                        <a:latin typeface="Calibri" pitchFamily="34" charset="0"/>
                        <a:cs typeface="Arial" charset="0"/>
                      </a:endParaRPr>
                    </a:p>
                  </a:txBody>
                  <a:tcPr marL="7620" marR="7620" marT="761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61480" name="TextBox 6"/>
          <p:cNvSpPr txBox="1">
            <a:spLocks noChangeArrowheads="1"/>
          </p:cNvSpPr>
          <p:nvPr/>
        </p:nvSpPr>
        <p:spPr bwMode="auto">
          <a:xfrm>
            <a:off x="533400" y="8382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spcBef>
                <a:spcPct val="0"/>
              </a:spcBef>
              <a:buClrTx/>
              <a:buSzTx/>
              <a:buFontTx/>
              <a:buNone/>
            </a:pPr>
            <a:r>
              <a:rPr lang="en-US" altLang="en-US" sz="2400" i="1" dirty="0">
                <a:solidFill>
                  <a:schemeClr val="bg1">
                    <a:lumMod val="95000"/>
                    <a:lumOff val="5000"/>
                  </a:schemeClr>
                </a:solidFill>
                <a:latin typeface="Eurostile" pitchFamily="34" charset="0"/>
                <a:cs typeface="+mn-cs"/>
              </a:rPr>
              <a:t>Duty cycle refers to both the transmit vs. receive time and the average power level during transmission.  Because CW has gaps between symbols the average power is less than 100%.  SSB power output varies with modulation.  FM is full power regardless of modulation.</a:t>
            </a:r>
          </a:p>
        </p:txBody>
      </p:sp>
    </p:spTree>
    <p:extLst>
      <p:ext uri="{BB962C8B-B14F-4D97-AF65-F5344CB8AC3E}">
        <p14:creationId xmlns:p14="http://schemas.microsoft.com/office/powerpoint/2010/main" val="3119089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rrowheads="1"/>
          </p:cNvSpPr>
          <p:nvPr>
            <p:ph type="title"/>
          </p:nvPr>
        </p:nvSpPr>
        <p:spPr>
          <a:xfrm>
            <a:off x="152400" y="0"/>
            <a:ext cx="8839200" cy="1785938"/>
          </a:xfrm>
        </p:spPr>
        <p:txBody>
          <a:bodyPr/>
          <a:lstStyle/>
          <a:p>
            <a:pPr algn="ctr" eaLnBrk="1" hangingPunct="1">
              <a:defRPr/>
            </a:pPr>
            <a:r>
              <a:rPr lang="en-US" sz="3600" dirty="0">
                <a:solidFill>
                  <a:schemeClr val="bg1"/>
                </a:solidFill>
              </a:rPr>
              <a:t>Time Averaged Exposure Calculations</a:t>
            </a:r>
          </a:p>
        </p:txBody>
      </p:sp>
      <p:pic>
        <p:nvPicPr>
          <p:cNvPr id="62468" name="Picture 3" descr="Exposure 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49235" y="3200400"/>
            <a:ext cx="7169329" cy="2676144"/>
          </a:xfrm>
          <a:noFill/>
          <a:extLst>
            <a:ext uri="{909E8E84-426E-40DD-AFC4-6F175D3DCCD1}">
              <a14:hiddenFill xmlns:a14="http://schemas.microsoft.com/office/drawing/2010/main">
                <a:solidFill>
                  <a:srgbClr val="FFFFFF"/>
                </a:solidFill>
              </a14:hiddenFill>
            </a:ext>
          </a:extLst>
        </p:spPr>
      </p:pic>
      <p:sp>
        <p:nvSpPr>
          <p:cNvPr id="62469" name="Slide Number Placeholder 5"/>
          <p:cNvSpPr>
            <a:spLocks noGrp="1"/>
          </p:cNvSpPr>
          <p:nvPr>
            <p:ph type="sldNum" sz="quarter" idx="10"/>
          </p:nvPr>
        </p:nvSpPr>
        <p:spPr>
          <a:xfrm>
            <a:off x="304800" y="6248400"/>
            <a:ext cx="5715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2DF9C33D-C2C2-4734-9D2A-026E6689C6B4}" type="slidenum">
              <a:rPr lang="en-US" altLang="en-US" sz="1200" smtClean="0">
                <a:solidFill>
                  <a:schemeClr val="tx1"/>
                </a:solidFill>
              </a:rPr>
              <a:pPr algn="l" eaLnBrk="1" hangingPunct="1">
                <a:spcBef>
                  <a:spcPct val="0"/>
                </a:spcBef>
                <a:buClrTx/>
                <a:buSzTx/>
                <a:buFontTx/>
                <a:buNone/>
              </a:pPr>
              <a:t>61</a:t>
            </a:fld>
            <a:endParaRPr lang="en-US" altLang="en-US" sz="1200">
              <a:solidFill>
                <a:schemeClr val="tx1"/>
              </a:solidFill>
            </a:endParaRPr>
          </a:p>
        </p:txBody>
      </p:sp>
      <p:sp>
        <p:nvSpPr>
          <p:cNvPr id="62466" name="Footer Placeholder 3"/>
          <p:cNvSpPr>
            <a:spLocks noGrp="1"/>
          </p:cNvSpPr>
          <p:nvPr>
            <p:ph type="ftr" sz="quarter" idx="11"/>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r>
              <a:rPr lang="en-US" altLang="en-US" sz="1200">
                <a:solidFill>
                  <a:schemeClr val="tx1"/>
                </a:solidFill>
              </a:rPr>
              <a:t>G0 - RF Safety</a:t>
            </a:r>
          </a:p>
        </p:txBody>
      </p:sp>
      <p:sp>
        <p:nvSpPr>
          <p:cNvPr id="2" name="TextBox 1"/>
          <p:cNvSpPr txBox="1"/>
          <p:nvPr/>
        </p:nvSpPr>
        <p:spPr>
          <a:xfrm>
            <a:off x="381000" y="1676400"/>
            <a:ext cx="8610600" cy="1200329"/>
          </a:xfrm>
          <a:prstGeom prst="rect">
            <a:avLst/>
          </a:prstGeom>
          <a:noFill/>
        </p:spPr>
        <p:txBody>
          <a:bodyPr>
            <a:spAutoFit/>
          </a:bodyPr>
          <a:lstStyle/>
          <a:p>
            <a:pPr>
              <a:defRPr/>
            </a:pPr>
            <a:r>
              <a:rPr lang="en-US" sz="2400" i="1" dirty="0">
                <a:solidFill>
                  <a:schemeClr val="bg1">
                    <a:lumMod val="95000"/>
                    <a:lumOff val="5000"/>
                  </a:schemeClr>
                </a:solidFill>
                <a:latin typeface="Eurostile" pitchFamily="34" charset="0"/>
              </a:rPr>
              <a:t>The FCC averages RF exposure times over a 10 and 30 minute periods.  These graphs show the same exposure amount whether long, low-level or short, high-level.  Lower duty cycle modes cause lower exposures.</a:t>
            </a:r>
          </a:p>
        </p:txBody>
      </p:sp>
    </p:spTree>
    <p:extLst>
      <p:ext uri="{BB962C8B-B14F-4D97-AF65-F5344CB8AC3E}">
        <p14:creationId xmlns:p14="http://schemas.microsoft.com/office/powerpoint/2010/main" val="3033690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2209800"/>
          </a:xfrm>
        </p:spPr>
        <p:txBody>
          <a:bodyPr>
            <a:normAutofit fontScale="90000"/>
          </a:bodyPr>
          <a:lstStyle/>
          <a:p>
            <a:r>
              <a:rPr lang="en-US" dirty="0"/>
              <a:t> </a:t>
            </a:r>
            <a:br>
              <a:rPr lang="en-US" dirty="0"/>
            </a:br>
            <a:r>
              <a:rPr lang="en-US" dirty="0"/>
              <a:t>T0C03 – How does the allowable power density for RF safety change if duty cycle changes from 100 percent to 50 percent?</a:t>
            </a:r>
            <a:br>
              <a:rPr lang="en-US" dirty="0"/>
            </a:br>
            <a:endParaRPr lang="en-US" dirty="0"/>
          </a:p>
        </p:txBody>
      </p:sp>
      <p:sp>
        <p:nvSpPr>
          <p:cNvPr id="3" name="Subtitle 2"/>
          <p:cNvSpPr>
            <a:spLocks noGrp="1"/>
          </p:cNvSpPr>
          <p:nvPr>
            <p:ph type="subTitle" idx="1"/>
          </p:nvPr>
        </p:nvSpPr>
        <p:spPr>
          <a:xfrm>
            <a:off x="1371600" y="2514600"/>
            <a:ext cx="7239000" cy="3657600"/>
          </a:xfrm>
        </p:spPr>
        <p:txBody>
          <a:bodyPr>
            <a:normAutofit/>
          </a:bodyPr>
          <a:lstStyle/>
          <a:p>
            <a:r>
              <a:rPr lang="en-US" sz="2800" i="1" dirty="0"/>
              <a:t>A. </a:t>
            </a:r>
            <a:r>
              <a:rPr lang="en-US" sz="2800" dirty="0"/>
              <a:t>  It increasers by a factor of 3</a:t>
            </a:r>
          </a:p>
          <a:p>
            <a:r>
              <a:rPr lang="en-US" sz="2800" i="1" dirty="0"/>
              <a:t>B. </a:t>
            </a:r>
            <a:r>
              <a:rPr lang="en-US" sz="2800" dirty="0"/>
              <a:t>  It decreases by 50 percent</a:t>
            </a:r>
          </a:p>
          <a:p>
            <a:r>
              <a:rPr lang="en-US" sz="2800" i="1" dirty="0"/>
              <a:t>C. </a:t>
            </a:r>
            <a:r>
              <a:rPr lang="en-US" sz="2800" dirty="0"/>
              <a:t>  It increases by a factor of 2</a:t>
            </a:r>
          </a:p>
          <a:p>
            <a:r>
              <a:rPr lang="en-US" sz="2800" i="1" dirty="0"/>
              <a:t>D. </a:t>
            </a:r>
            <a:r>
              <a:rPr lang="en-US" sz="2800" dirty="0"/>
              <a:t>  There is no adjustment allowed fo</a:t>
            </a:r>
            <a:r>
              <a:rPr lang="en-US" sz="2800" i="1" dirty="0"/>
              <a:t>r lower duty cycle</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449998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2209800"/>
          </a:xfrm>
        </p:spPr>
        <p:txBody>
          <a:bodyPr>
            <a:normAutofit fontScale="90000"/>
          </a:bodyPr>
          <a:lstStyle/>
          <a:p>
            <a:r>
              <a:rPr lang="en-US" dirty="0"/>
              <a:t> </a:t>
            </a:r>
            <a:br>
              <a:rPr lang="en-US" dirty="0"/>
            </a:br>
            <a:r>
              <a:rPr lang="en-US" dirty="0"/>
              <a:t>T0C03 – How does the allowable power density for RF safety change if duty cycle changes from 100 percent to 50 percent?</a:t>
            </a:r>
            <a:br>
              <a:rPr lang="en-US" dirty="0"/>
            </a:br>
            <a:endParaRPr lang="en-US" dirty="0"/>
          </a:p>
        </p:txBody>
      </p:sp>
      <p:sp>
        <p:nvSpPr>
          <p:cNvPr id="3" name="Subtitle 2"/>
          <p:cNvSpPr>
            <a:spLocks noGrp="1"/>
          </p:cNvSpPr>
          <p:nvPr>
            <p:ph type="subTitle" idx="1"/>
          </p:nvPr>
        </p:nvSpPr>
        <p:spPr>
          <a:xfrm>
            <a:off x="1371600" y="2514600"/>
            <a:ext cx="7239000" cy="3657600"/>
          </a:xfrm>
        </p:spPr>
        <p:txBody>
          <a:bodyPr>
            <a:normAutofit/>
          </a:bodyPr>
          <a:lstStyle/>
          <a:p>
            <a:r>
              <a:rPr lang="en-US" sz="2800" i="1" dirty="0"/>
              <a:t>A. </a:t>
            </a:r>
            <a:r>
              <a:rPr lang="en-US" sz="2800" dirty="0"/>
              <a:t>  It increasers by a factor of 3</a:t>
            </a:r>
          </a:p>
          <a:p>
            <a:r>
              <a:rPr lang="en-US" sz="2800" i="1" dirty="0"/>
              <a:t>B. </a:t>
            </a:r>
            <a:r>
              <a:rPr lang="en-US" sz="2800" dirty="0"/>
              <a:t>  It decreases by 50 percent</a:t>
            </a:r>
          </a:p>
          <a:p>
            <a:r>
              <a:rPr lang="en-US" sz="3600" b="1" i="1" dirty="0">
                <a:solidFill>
                  <a:srgbClr val="FFFF00"/>
                </a:solidFill>
                <a:effectLst>
                  <a:outerShdw blurRad="38100" dist="38100" dir="2700000" algn="tl">
                    <a:srgbClr val="000000">
                      <a:alpha val="43137"/>
                    </a:srgbClr>
                  </a:outerShdw>
                </a:effectLst>
              </a:rPr>
              <a:t>C. </a:t>
            </a:r>
            <a:r>
              <a:rPr lang="en-US" sz="3600" b="1" dirty="0">
                <a:solidFill>
                  <a:srgbClr val="FFFF00"/>
                </a:solidFill>
                <a:effectLst>
                  <a:outerShdw blurRad="38100" dist="38100" dir="2700000" algn="tl">
                    <a:srgbClr val="000000">
                      <a:alpha val="43137"/>
                    </a:srgbClr>
                  </a:outerShdw>
                </a:effectLst>
              </a:rPr>
              <a:t>  It increases by a factor of 2</a:t>
            </a:r>
          </a:p>
          <a:p>
            <a:r>
              <a:rPr lang="en-US" sz="2800" i="1" dirty="0"/>
              <a:t>D. </a:t>
            </a:r>
            <a:r>
              <a:rPr lang="en-US" sz="2800" dirty="0"/>
              <a:t>  There is no adjustment allowed fo</a:t>
            </a:r>
            <a:r>
              <a:rPr lang="en-US" sz="2800" i="1" dirty="0"/>
              <a:t>r lower duty cycle</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391908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175"/>
            <a:ext cx="7772400" cy="1470025"/>
          </a:xfrm>
        </p:spPr>
        <p:txBody>
          <a:bodyPr>
            <a:noAutofit/>
          </a:bodyPr>
          <a:lstStyle/>
          <a:p>
            <a:r>
              <a:rPr lang="en-US" dirty="0"/>
              <a:t> </a:t>
            </a:r>
            <a:br>
              <a:rPr lang="en-US" dirty="0"/>
            </a:br>
            <a:r>
              <a:rPr lang="en-US" dirty="0"/>
              <a:t>T0C04 - What factors affect the RF exposure of people near an amateur station antenna?</a:t>
            </a:r>
          </a:p>
        </p:txBody>
      </p:sp>
      <p:sp>
        <p:nvSpPr>
          <p:cNvPr id="3" name="Subtitle 2"/>
          <p:cNvSpPr>
            <a:spLocks noGrp="1"/>
          </p:cNvSpPr>
          <p:nvPr>
            <p:ph type="subTitle" idx="1"/>
          </p:nvPr>
        </p:nvSpPr>
        <p:spPr>
          <a:xfrm>
            <a:off x="685800" y="2209800"/>
            <a:ext cx="8153400" cy="3657600"/>
          </a:xfrm>
        </p:spPr>
        <p:txBody>
          <a:bodyPr>
            <a:normAutofit/>
          </a:bodyPr>
          <a:lstStyle/>
          <a:p>
            <a:r>
              <a:rPr lang="en-US" sz="2800" i="1" dirty="0"/>
              <a:t>A.   Frequency and power level of the RF field</a:t>
            </a:r>
            <a:endParaRPr lang="en-US" sz="2800" dirty="0"/>
          </a:p>
          <a:p>
            <a:r>
              <a:rPr lang="en-US" sz="2800" i="1" dirty="0"/>
              <a:t>B.   Distance from the antenna to a person</a:t>
            </a:r>
            <a:endParaRPr lang="en-US" sz="2800" dirty="0"/>
          </a:p>
          <a:p>
            <a:r>
              <a:rPr lang="en-US" sz="2800" i="1" dirty="0"/>
              <a:t>C.   Radiation pattern of the antenna</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078116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0175"/>
            <a:ext cx="7772400" cy="1470025"/>
          </a:xfrm>
        </p:spPr>
        <p:txBody>
          <a:bodyPr>
            <a:noAutofit/>
          </a:bodyPr>
          <a:lstStyle/>
          <a:p>
            <a:r>
              <a:rPr lang="en-US" dirty="0"/>
              <a:t> </a:t>
            </a:r>
            <a:br>
              <a:rPr lang="en-US" dirty="0"/>
            </a:br>
            <a:r>
              <a:rPr lang="en-US" dirty="0"/>
              <a:t>T0C04 - What factors affect the RF exposure of people near an amateur station antenna?</a:t>
            </a:r>
          </a:p>
        </p:txBody>
      </p:sp>
      <p:sp>
        <p:nvSpPr>
          <p:cNvPr id="3" name="Subtitle 2"/>
          <p:cNvSpPr>
            <a:spLocks noGrp="1"/>
          </p:cNvSpPr>
          <p:nvPr>
            <p:ph type="subTitle" idx="1"/>
          </p:nvPr>
        </p:nvSpPr>
        <p:spPr>
          <a:xfrm>
            <a:off x="685800" y="2209800"/>
            <a:ext cx="8153400" cy="3657600"/>
          </a:xfrm>
        </p:spPr>
        <p:txBody>
          <a:bodyPr>
            <a:normAutofit/>
          </a:bodyPr>
          <a:lstStyle/>
          <a:p>
            <a:r>
              <a:rPr lang="en-US" sz="2800" i="1" dirty="0"/>
              <a:t>A.   Frequency and power level of the RF field</a:t>
            </a:r>
            <a:endParaRPr lang="en-US" sz="2800" dirty="0"/>
          </a:p>
          <a:p>
            <a:r>
              <a:rPr lang="en-US" sz="2800" i="1" dirty="0"/>
              <a:t>B.   Distance from the antenna to a person</a:t>
            </a:r>
            <a:endParaRPr lang="en-US" sz="2800" dirty="0"/>
          </a:p>
          <a:p>
            <a:r>
              <a:rPr lang="en-US" sz="2800" i="1" dirty="0"/>
              <a:t>C.   Radiation pattern of the antenna</a:t>
            </a:r>
            <a:endParaRPr lang="en-US" sz="2800" dirty="0"/>
          </a:p>
          <a:p>
            <a:r>
              <a:rPr lang="en-US" sz="3600" b="1" i="1" dirty="0">
                <a:solidFill>
                  <a:srgbClr val="FFFF00"/>
                </a:solidFill>
                <a:effectLst>
                  <a:outerShdw blurRad="38100" dist="38100" dir="2700000" algn="tl">
                    <a:srgbClr val="000000">
                      <a:alpha val="43137"/>
                    </a:srgbClr>
                  </a:outerShdw>
                </a:effectLst>
              </a:rPr>
              <a:t>D.   All of these choices are correct</a:t>
            </a:r>
            <a:endParaRPr lang="en-US" sz="3600"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721393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362200"/>
          </a:xfrm>
        </p:spPr>
        <p:txBody>
          <a:bodyPr>
            <a:normAutofit/>
          </a:bodyPr>
          <a:lstStyle/>
          <a:p>
            <a:r>
              <a:rPr lang="en-US" dirty="0"/>
              <a:t> </a:t>
            </a:r>
            <a:br>
              <a:rPr lang="en-US" dirty="0"/>
            </a:br>
            <a:r>
              <a:rPr lang="en-US" dirty="0"/>
              <a:t>T0C05 - Why do exposure limits vary with frequency?</a:t>
            </a:r>
            <a:br>
              <a:rPr lang="en-US" dirty="0"/>
            </a:br>
            <a:endParaRPr lang="en-US" dirty="0"/>
          </a:p>
        </p:txBody>
      </p:sp>
      <p:sp>
        <p:nvSpPr>
          <p:cNvPr id="3" name="Subtitle 2"/>
          <p:cNvSpPr>
            <a:spLocks noGrp="1"/>
          </p:cNvSpPr>
          <p:nvPr>
            <p:ph type="subTitle" idx="1"/>
          </p:nvPr>
        </p:nvSpPr>
        <p:spPr>
          <a:xfrm>
            <a:off x="457200" y="1905000"/>
            <a:ext cx="8077200" cy="4267200"/>
          </a:xfrm>
        </p:spPr>
        <p:txBody>
          <a:bodyPr>
            <a:normAutofit/>
          </a:bodyPr>
          <a:lstStyle/>
          <a:p>
            <a:r>
              <a:rPr lang="en-US" sz="2800" i="1" dirty="0"/>
              <a:t>A.   Lower frequency RF fields have more energy than higher frequency fields</a:t>
            </a:r>
            <a:endParaRPr lang="en-US" sz="2800" dirty="0"/>
          </a:p>
          <a:p>
            <a:r>
              <a:rPr lang="en-US" sz="2800" i="1" dirty="0"/>
              <a:t>B.   Lower frequency RF fields do not penetrate the human body</a:t>
            </a:r>
            <a:endParaRPr lang="en-US" sz="2800" dirty="0"/>
          </a:p>
          <a:p>
            <a:r>
              <a:rPr lang="en-US" sz="2800" i="1" dirty="0"/>
              <a:t>C.   Higher frequency RF fields are transient in nature</a:t>
            </a:r>
            <a:endParaRPr lang="en-US" sz="2800" dirty="0"/>
          </a:p>
          <a:p>
            <a:r>
              <a:rPr lang="en-US" sz="2800" i="1" dirty="0"/>
              <a:t>D.  The human body absorbs more RF energy at some frequencies than at others</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235903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362200"/>
          </a:xfrm>
        </p:spPr>
        <p:txBody>
          <a:bodyPr>
            <a:normAutofit/>
          </a:bodyPr>
          <a:lstStyle/>
          <a:p>
            <a:r>
              <a:rPr lang="en-US" dirty="0"/>
              <a:t> </a:t>
            </a:r>
            <a:br>
              <a:rPr lang="en-US" dirty="0"/>
            </a:br>
            <a:r>
              <a:rPr lang="en-US" dirty="0"/>
              <a:t>T0C05 - Why do exposure limits vary with frequency?</a:t>
            </a:r>
            <a:br>
              <a:rPr lang="en-US" dirty="0"/>
            </a:br>
            <a:endParaRPr lang="en-US" dirty="0"/>
          </a:p>
        </p:txBody>
      </p:sp>
      <p:sp>
        <p:nvSpPr>
          <p:cNvPr id="3" name="Subtitle 2"/>
          <p:cNvSpPr>
            <a:spLocks noGrp="1"/>
          </p:cNvSpPr>
          <p:nvPr>
            <p:ph type="subTitle" idx="1"/>
          </p:nvPr>
        </p:nvSpPr>
        <p:spPr>
          <a:xfrm>
            <a:off x="457200" y="1905000"/>
            <a:ext cx="8077200" cy="4267200"/>
          </a:xfrm>
        </p:spPr>
        <p:txBody>
          <a:bodyPr>
            <a:normAutofit/>
          </a:bodyPr>
          <a:lstStyle/>
          <a:p>
            <a:r>
              <a:rPr lang="en-US" sz="2800" i="1" dirty="0"/>
              <a:t>A.   Lower frequency RF fields have more energy than higher frequency fields</a:t>
            </a:r>
            <a:endParaRPr lang="en-US" sz="2800" dirty="0"/>
          </a:p>
          <a:p>
            <a:r>
              <a:rPr lang="en-US" sz="2800" i="1" dirty="0"/>
              <a:t>B.   Lower frequency RF fields do not penetrate the human body</a:t>
            </a:r>
            <a:endParaRPr lang="en-US" sz="2800" dirty="0"/>
          </a:p>
          <a:p>
            <a:r>
              <a:rPr lang="en-US" sz="2800" i="1" dirty="0"/>
              <a:t>C.   Higher frequency RF fields are transient in nature</a:t>
            </a:r>
            <a:endParaRPr lang="en-US" sz="2800" dirty="0"/>
          </a:p>
          <a:p>
            <a:r>
              <a:rPr lang="en-US" sz="3600" b="1" i="1" dirty="0">
                <a:solidFill>
                  <a:srgbClr val="FFFF00"/>
                </a:solidFill>
                <a:effectLst>
                  <a:outerShdw blurRad="38100" dist="38100" dir="2700000" algn="tl">
                    <a:srgbClr val="000000">
                      <a:alpha val="43137"/>
                    </a:srgbClr>
                  </a:outerShdw>
                </a:effectLst>
              </a:rPr>
              <a:t>D.  The human body absorbs more RF energy at some frequencies than at others</a:t>
            </a:r>
            <a:endParaRPr lang="en-US" sz="3600" b="1" dirty="0">
              <a:solidFill>
                <a:srgbClr val="FFFF00"/>
              </a:solidFill>
              <a:effectLst>
                <a:outerShdw blurRad="38100" dist="38100" dir="2700000" algn="tl">
                  <a:srgbClr val="000000">
                    <a:alpha val="43137"/>
                  </a:srgbClr>
                </a:outerShdw>
              </a:effectLst>
            </a:endParaRP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567900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133600"/>
          </a:xfrm>
        </p:spPr>
        <p:txBody>
          <a:bodyPr>
            <a:normAutofit/>
          </a:bodyPr>
          <a:lstStyle/>
          <a:p>
            <a:r>
              <a:rPr lang="en-US" dirty="0"/>
              <a:t> </a:t>
            </a:r>
            <a:br>
              <a:rPr lang="en-US" dirty="0"/>
            </a:br>
            <a:r>
              <a:rPr lang="en-US" dirty="0"/>
              <a:t>T0C06 - Which of the following is an acceptable method to determine that your station complies with FCC   RF exposure regulations?</a:t>
            </a:r>
          </a:p>
        </p:txBody>
      </p:sp>
      <p:sp>
        <p:nvSpPr>
          <p:cNvPr id="3" name="Subtitle 2"/>
          <p:cNvSpPr>
            <a:spLocks noGrp="1"/>
          </p:cNvSpPr>
          <p:nvPr>
            <p:ph type="subTitle" idx="1"/>
          </p:nvPr>
        </p:nvSpPr>
        <p:spPr>
          <a:xfrm>
            <a:off x="685800" y="2438400"/>
            <a:ext cx="8153400" cy="3886200"/>
          </a:xfrm>
        </p:spPr>
        <p:txBody>
          <a:bodyPr>
            <a:normAutofit/>
          </a:bodyPr>
          <a:lstStyle/>
          <a:p>
            <a:r>
              <a:rPr lang="en-US" sz="2800" i="1" dirty="0"/>
              <a:t>A.   By calculation based on FCC OET Bulletin 65</a:t>
            </a:r>
            <a:endParaRPr lang="en-US" sz="2800" dirty="0"/>
          </a:p>
          <a:p>
            <a:r>
              <a:rPr lang="en-US" sz="2800" i="1" dirty="0"/>
              <a:t>B.   By calculation based on computer modeling</a:t>
            </a:r>
            <a:endParaRPr lang="en-US" sz="2800" dirty="0"/>
          </a:p>
          <a:p>
            <a:r>
              <a:rPr lang="en-US" sz="2800" i="1" dirty="0"/>
              <a:t>C.   By measurement of field strength using calibrated equipment</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506024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133600"/>
          </a:xfrm>
        </p:spPr>
        <p:txBody>
          <a:bodyPr>
            <a:normAutofit/>
          </a:bodyPr>
          <a:lstStyle/>
          <a:p>
            <a:r>
              <a:rPr lang="en-US" dirty="0"/>
              <a:t> </a:t>
            </a:r>
            <a:br>
              <a:rPr lang="en-US" dirty="0"/>
            </a:br>
            <a:r>
              <a:rPr lang="en-US" dirty="0"/>
              <a:t>T0C06 - Which of the following is an acceptable method to determine that your station complies with FCC   RF exposure regulations?</a:t>
            </a:r>
          </a:p>
        </p:txBody>
      </p:sp>
      <p:sp>
        <p:nvSpPr>
          <p:cNvPr id="3" name="Subtitle 2"/>
          <p:cNvSpPr>
            <a:spLocks noGrp="1"/>
          </p:cNvSpPr>
          <p:nvPr>
            <p:ph type="subTitle" idx="1"/>
          </p:nvPr>
        </p:nvSpPr>
        <p:spPr>
          <a:xfrm>
            <a:off x="685800" y="2438400"/>
            <a:ext cx="8153400" cy="3886200"/>
          </a:xfrm>
        </p:spPr>
        <p:txBody>
          <a:bodyPr>
            <a:normAutofit/>
          </a:bodyPr>
          <a:lstStyle/>
          <a:p>
            <a:r>
              <a:rPr lang="en-US" sz="2800" i="1" dirty="0"/>
              <a:t>A.   By calculation based on FCC OET Bulletin 65</a:t>
            </a:r>
            <a:endParaRPr lang="en-US" sz="2800" dirty="0"/>
          </a:p>
          <a:p>
            <a:r>
              <a:rPr lang="en-US" sz="2800" i="1" dirty="0"/>
              <a:t>B.   By calculation based on computer modeling</a:t>
            </a:r>
            <a:endParaRPr lang="en-US" sz="2800" dirty="0"/>
          </a:p>
          <a:p>
            <a:r>
              <a:rPr lang="en-US" sz="2800" i="1" dirty="0"/>
              <a:t>C.   By measurement of field strength using calibrated equipment</a:t>
            </a:r>
            <a:endParaRPr lang="en-US" sz="2800" dirty="0"/>
          </a:p>
          <a:p>
            <a:r>
              <a:rPr lang="en-US" sz="3600" b="1" i="1" dirty="0">
                <a:solidFill>
                  <a:srgbClr val="FFFF00"/>
                </a:solidFill>
                <a:effectLst>
                  <a:outerShdw blurRad="38100" dist="38100" dir="2700000" algn="tl">
                    <a:srgbClr val="000000">
                      <a:alpha val="43137"/>
                    </a:srgbClr>
                  </a:outerShdw>
                </a:effectLst>
              </a:rPr>
              <a:t>D.   All of these choices are correct</a:t>
            </a:r>
            <a:endParaRPr lang="en-US" sz="3600" b="1" dirty="0">
              <a:solidFill>
                <a:srgbClr val="FFFF00"/>
              </a:solidFill>
              <a:effectLst>
                <a:outerShdw blurRad="38100" dist="38100" dir="2700000" algn="tl">
                  <a:srgbClr val="000000">
                    <a:alpha val="43137"/>
                  </a:srgbClr>
                </a:outerShdw>
              </a:effectLst>
            </a:endParaRPr>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69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48472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73250"/>
          </a:xfrm>
        </p:spPr>
        <p:txBody>
          <a:bodyPr>
            <a:noAutofit/>
          </a:bodyPr>
          <a:lstStyle/>
          <a:p>
            <a:r>
              <a:rPr lang="en-US" dirty="0"/>
              <a:t>T0A03 -  In the United States, what circuit does black wire insulation indicate in a three-wire 120 V cable?</a:t>
            </a:r>
          </a:p>
        </p:txBody>
      </p:sp>
      <p:sp>
        <p:nvSpPr>
          <p:cNvPr id="3" name="Subtitle 2"/>
          <p:cNvSpPr>
            <a:spLocks noGrp="1"/>
          </p:cNvSpPr>
          <p:nvPr>
            <p:ph type="subTitle" idx="1"/>
          </p:nvPr>
        </p:nvSpPr>
        <p:spPr/>
        <p:txBody>
          <a:bodyPr>
            <a:normAutofit/>
          </a:bodyPr>
          <a:lstStyle/>
          <a:p>
            <a:r>
              <a:rPr lang="en-US" sz="2800" dirty="0"/>
              <a:t>A.   Neutral</a:t>
            </a:r>
          </a:p>
          <a:p>
            <a:r>
              <a:rPr lang="en-US" sz="2800" dirty="0"/>
              <a:t>B.   Hot</a:t>
            </a:r>
          </a:p>
          <a:p>
            <a:r>
              <a:rPr lang="en-US" sz="2800" dirty="0"/>
              <a:t>C.   Equipment ground</a:t>
            </a:r>
          </a:p>
          <a:p>
            <a:r>
              <a:rPr lang="en-US" sz="2800" dirty="0"/>
              <a:t>D  . The white wire</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758401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T0C07 – What hazard is created by touching an antenna during a transmission?</a:t>
            </a:r>
          </a:p>
        </p:txBody>
      </p:sp>
      <p:sp>
        <p:nvSpPr>
          <p:cNvPr id="3" name="Subtitle 2"/>
          <p:cNvSpPr>
            <a:spLocks noGrp="1"/>
          </p:cNvSpPr>
          <p:nvPr>
            <p:ph type="subTitle" idx="1"/>
          </p:nvPr>
        </p:nvSpPr>
        <p:spPr>
          <a:xfrm>
            <a:off x="685800" y="2286000"/>
            <a:ext cx="8153400" cy="4114800"/>
          </a:xfrm>
        </p:spPr>
        <p:txBody>
          <a:bodyPr>
            <a:normAutofit/>
          </a:bodyPr>
          <a:lstStyle/>
          <a:p>
            <a:r>
              <a:rPr lang="en-US" sz="2800" i="1" dirty="0"/>
              <a:t>A. </a:t>
            </a:r>
            <a:r>
              <a:rPr lang="en-US" sz="2800" dirty="0"/>
              <a:t>  Electrocution</a:t>
            </a:r>
          </a:p>
          <a:p>
            <a:r>
              <a:rPr lang="en-US" sz="2800" i="1" dirty="0"/>
              <a:t>B. </a:t>
            </a:r>
            <a:r>
              <a:rPr lang="en-US" sz="2800" dirty="0"/>
              <a:t>  RF burn to skin</a:t>
            </a:r>
          </a:p>
          <a:p>
            <a:r>
              <a:rPr lang="en-US" sz="2800" i="1" dirty="0"/>
              <a:t>C. </a:t>
            </a:r>
            <a:r>
              <a:rPr lang="en-US" sz="2800" dirty="0"/>
              <a:t>  Radiation poisoning</a:t>
            </a:r>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69221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T0C07 – What hazard is created by touching an antenna during a transmission?</a:t>
            </a:r>
          </a:p>
        </p:txBody>
      </p:sp>
      <p:sp>
        <p:nvSpPr>
          <p:cNvPr id="3" name="Subtitle 2"/>
          <p:cNvSpPr>
            <a:spLocks noGrp="1"/>
          </p:cNvSpPr>
          <p:nvPr>
            <p:ph type="subTitle" idx="1"/>
          </p:nvPr>
        </p:nvSpPr>
        <p:spPr>
          <a:xfrm>
            <a:off x="685800" y="2286000"/>
            <a:ext cx="8153400" cy="4114800"/>
          </a:xfrm>
        </p:spPr>
        <p:txBody>
          <a:bodyPr>
            <a:normAutofit/>
          </a:bodyPr>
          <a:lstStyle/>
          <a:p>
            <a:r>
              <a:rPr lang="en-US" sz="2800" i="1" dirty="0"/>
              <a:t>A. </a:t>
            </a:r>
            <a:r>
              <a:rPr lang="en-US" sz="2800" dirty="0"/>
              <a:t>  Electrocution</a:t>
            </a:r>
          </a:p>
          <a:p>
            <a:r>
              <a:rPr lang="en-US" sz="3600" b="1" i="1" dirty="0">
                <a:solidFill>
                  <a:srgbClr val="FFFF00"/>
                </a:solidFill>
                <a:effectLst>
                  <a:outerShdw blurRad="38100" dist="38100" dir="2700000" algn="tl">
                    <a:srgbClr val="000000">
                      <a:alpha val="43137"/>
                    </a:srgbClr>
                  </a:outerShdw>
                </a:effectLst>
              </a:rPr>
              <a:t>B. </a:t>
            </a:r>
            <a:r>
              <a:rPr lang="en-US" sz="3600" b="1" dirty="0">
                <a:solidFill>
                  <a:srgbClr val="FFFF00"/>
                </a:solidFill>
                <a:effectLst>
                  <a:outerShdw blurRad="38100" dist="38100" dir="2700000" algn="tl">
                    <a:srgbClr val="000000">
                      <a:alpha val="43137"/>
                    </a:srgbClr>
                  </a:outerShdw>
                </a:effectLst>
              </a:rPr>
              <a:t>  RF burn to skin</a:t>
            </a:r>
          </a:p>
          <a:p>
            <a:r>
              <a:rPr lang="en-US" sz="2800" i="1" dirty="0"/>
              <a:t>C. </a:t>
            </a:r>
            <a:r>
              <a:rPr lang="en-US" sz="2800" dirty="0"/>
              <a:t>  Radiation poisoning</a:t>
            </a:r>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268153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63575"/>
            <a:ext cx="7772400" cy="1470025"/>
          </a:xfrm>
        </p:spPr>
        <p:txBody>
          <a:bodyPr>
            <a:noAutofit/>
          </a:bodyPr>
          <a:lstStyle/>
          <a:p>
            <a:r>
              <a:rPr lang="en-US" dirty="0"/>
              <a:t> </a:t>
            </a:r>
            <a:br>
              <a:rPr lang="en-US" dirty="0"/>
            </a:br>
            <a:r>
              <a:rPr lang="en-US" dirty="0"/>
              <a:t>T0C08 - Which of the following actions can reduce exposure to RF radiation?</a:t>
            </a:r>
          </a:p>
        </p:txBody>
      </p:sp>
      <p:sp>
        <p:nvSpPr>
          <p:cNvPr id="3" name="Subtitle 2"/>
          <p:cNvSpPr>
            <a:spLocks noGrp="1"/>
          </p:cNvSpPr>
          <p:nvPr>
            <p:ph type="subTitle" idx="1"/>
          </p:nvPr>
        </p:nvSpPr>
        <p:spPr>
          <a:xfrm>
            <a:off x="1066800" y="2743200"/>
            <a:ext cx="6705600" cy="3886200"/>
          </a:xfrm>
        </p:spPr>
        <p:txBody>
          <a:bodyPr>
            <a:normAutofit/>
          </a:bodyPr>
          <a:lstStyle/>
          <a:p>
            <a:r>
              <a:rPr lang="en-US" sz="2800" i="1" dirty="0"/>
              <a:t>A.   Relocate antennas</a:t>
            </a:r>
            <a:endParaRPr lang="en-US" sz="2800" dirty="0"/>
          </a:p>
          <a:p>
            <a:r>
              <a:rPr lang="en-US" sz="2800" i="1" dirty="0"/>
              <a:t>B.   Relocate the transmitter</a:t>
            </a:r>
            <a:endParaRPr lang="en-US" sz="2800" dirty="0"/>
          </a:p>
          <a:p>
            <a:r>
              <a:rPr lang="en-US" sz="2800" i="1" dirty="0"/>
              <a:t>C.   Increase the duty cycle</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472028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63575"/>
            <a:ext cx="7772400" cy="1470025"/>
          </a:xfrm>
        </p:spPr>
        <p:txBody>
          <a:bodyPr>
            <a:noAutofit/>
          </a:bodyPr>
          <a:lstStyle/>
          <a:p>
            <a:r>
              <a:rPr lang="en-US" dirty="0"/>
              <a:t> </a:t>
            </a:r>
            <a:br>
              <a:rPr lang="en-US" dirty="0"/>
            </a:br>
            <a:r>
              <a:rPr lang="en-US" dirty="0"/>
              <a:t>T0C08 - Which of the following actions can reduce exposure to RF radiation?</a:t>
            </a:r>
          </a:p>
        </p:txBody>
      </p:sp>
      <p:sp>
        <p:nvSpPr>
          <p:cNvPr id="3" name="Subtitle 2"/>
          <p:cNvSpPr>
            <a:spLocks noGrp="1"/>
          </p:cNvSpPr>
          <p:nvPr>
            <p:ph type="subTitle" idx="1"/>
          </p:nvPr>
        </p:nvSpPr>
        <p:spPr>
          <a:xfrm>
            <a:off x="1066800" y="2743200"/>
            <a:ext cx="6705600" cy="38862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Relocate antennas</a:t>
            </a:r>
            <a:endParaRPr lang="en-US" sz="3600" b="1" dirty="0">
              <a:solidFill>
                <a:srgbClr val="FFFF00"/>
              </a:solidFill>
              <a:effectLst>
                <a:outerShdw blurRad="38100" dist="38100" dir="2700000" algn="tl">
                  <a:srgbClr val="000000">
                    <a:alpha val="43137"/>
                  </a:srgbClr>
                </a:outerShdw>
              </a:effectLst>
            </a:endParaRPr>
          </a:p>
          <a:p>
            <a:r>
              <a:rPr lang="en-US" sz="2800" i="1" dirty="0"/>
              <a:t>B.   Relocate the transmitter</a:t>
            </a:r>
            <a:endParaRPr lang="en-US" sz="2800" dirty="0"/>
          </a:p>
          <a:p>
            <a:r>
              <a:rPr lang="en-US" sz="2800" i="1" dirty="0"/>
              <a:t>C.   Increase the duty cycle</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023310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T0C09 - How can you make sure your station stays in compliance with RF safety regulations?</a:t>
            </a:r>
          </a:p>
        </p:txBody>
      </p:sp>
      <p:sp>
        <p:nvSpPr>
          <p:cNvPr id="3" name="Subtitle 2"/>
          <p:cNvSpPr>
            <a:spLocks noGrp="1"/>
          </p:cNvSpPr>
          <p:nvPr>
            <p:ph type="subTitle" idx="1"/>
          </p:nvPr>
        </p:nvSpPr>
        <p:spPr>
          <a:xfrm>
            <a:off x="685800" y="2362200"/>
            <a:ext cx="8077200" cy="4114800"/>
          </a:xfrm>
        </p:spPr>
        <p:txBody>
          <a:bodyPr>
            <a:normAutofit/>
          </a:bodyPr>
          <a:lstStyle/>
          <a:p>
            <a:r>
              <a:rPr lang="en-US" sz="2800" i="1" dirty="0"/>
              <a:t>A.   By informing the FCC of any changes made in your station</a:t>
            </a:r>
            <a:endParaRPr lang="en-US" sz="2800" dirty="0"/>
          </a:p>
          <a:p>
            <a:r>
              <a:rPr lang="en-US" sz="2800" i="1" dirty="0"/>
              <a:t>B.   By re-evaluating the station whenever an item of equipment is changed</a:t>
            </a:r>
            <a:endParaRPr lang="en-US" sz="2800" dirty="0"/>
          </a:p>
          <a:p>
            <a:r>
              <a:rPr lang="en-US" sz="2800" i="1" dirty="0"/>
              <a:t>C.   By making sure your antennas have low SWR</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74</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265383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T0C09 - How can you make sure your station stays in compliance with RF safety regulations?</a:t>
            </a:r>
          </a:p>
        </p:txBody>
      </p:sp>
      <p:sp>
        <p:nvSpPr>
          <p:cNvPr id="3" name="Subtitle 2"/>
          <p:cNvSpPr>
            <a:spLocks noGrp="1"/>
          </p:cNvSpPr>
          <p:nvPr>
            <p:ph type="subTitle" idx="1"/>
          </p:nvPr>
        </p:nvSpPr>
        <p:spPr>
          <a:xfrm>
            <a:off x="685800" y="2362200"/>
            <a:ext cx="8077200" cy="4114800"/>
          </a:xfrm>
        </p:spPr>
        <p:txBody>
          <a:bodyPr>
            <a:normAutofit/>
          </a:bodyPr>
          <a:lstStyle/>
          <a:p>
            <a:r>
              <a:rPr lang="en-US" sz="2800" i="1" dirty="0"/>
              <a:t>A.   By informing the FCC of any changes made in your station</a:t>
            </a:r>
            <a:endParaRPr lang="en-US" sz="2800" dirty="0"/>
          </a:p>
          <a:p>
            <a:r>
              <a:rPr lang="en-US" sz="3600" b="1" i="1" dirty="0">
                <a:solidFill>
                  <a:srgbClr val="FFFF00"/>
                </a:solidFill>
                <a:effectLst>
                  <a:outerShdw blurRad="38100" dist="38100" dir="2700000" algn="tl">
                    <a:srgbClr val="000000">
                      <a:alpha val="43137"/>
                    </a:srgbClr>
                  </a:outerShdw>
                </a:effectLst>
              </a:rPr>
              <a:t>B    By re-evaluating the station whenever an item of equipment is changed</a:t>
            </a:r>
            <a:endParaRPr lang="en-US" sz="3600" b="1" dirty="0">
              <a:solidFill>
                <a:srgbClr val="FFFF00"/>
              </a:solidFill>
              <a:effectLst>
                <a:outerShdw blurRad="38100" dist="38100" dir="2700000" algn="tl">
                  <a:srgbClr val="000000">
                    <a:alpha val="43137"/>
                  </a:srgbClr>
                </a:outerShdw>
              </a:effectLst>
            </a:endParaRPr>
          </a:p>
          <a:p>
            <a:r>
              <a:rPr lang="en-US" sz="2800" i="1" dirty="0"/>
              <a:t>C.   By making sure your antennas have low SWR</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75</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9080331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534400" cy="2057400"/>
          </a:xfrm>
        </p:spPr>
        <p:txBody>
          <a:bodyPr>
            <a:normAutofit/>
          </a:bodyPr>
          <a:lstStyle/>
          <a:p>
            <a:r>
              <a:rPr lang="en-US" dirty="0"/>
              <a:t> </a:t>
            </a:r>
            <a:br>
              <a:rPr lang="en-US" dirty="0"/>
            </a:br>
            <a:r>
              <a:rPr lang="en-US" dirty="0"/>
              <a:t>T0C10 - Why is duty cycle one of the factors used to determine safe RF radiation exposure levels?</a:t>
            </a:r>
            <a:br>
              <a:rPr lang="en-US" dirty="0"/>
            </a:br>
            <a:endParaRPr lang="en-US" dirty="0"/>
          </a:p>
        </p:txBody>
      </p:sp>
      <p:sp>
        <p:nvSpPr>
          <p:cNvPr id="3" name="Subtitle 2"/>
          <p:cNvSpPr>
            <a:spLocks noGrp="1"/>
          </p:cNvSpPr>
          <p:nvPr>
            <p:ph type="subTitle" idx="1"/>
          </p:nvPr>
        </p:nvSpPr>
        <p:spPr>
          <a:xfrm>
            <a:off x="685800" y="2057400"/>
            <a:ext cx="7848600" cy="4114800"/>
          </a:xfrm>
        </p:spPr>
        <p:txBody>
          <a:bodyPr>
            <a:normAutofit/>
          </a:bodyPr>
          <a:lstStyle/>
          <a:p>
            <a:r>
              <a:rPr lang="en-US" sz="2800" i="1" dirty="0"/>
              <a:t>A.   It affects the average exposure to radiation</a:t>
            </a:r>
            <a:endParaRPr lang="en-US" sz="2800" dirty="0"/>
          </a:p>
          <a:p>
            <a:r>
              <a:rPr lang="en-US" sz="2800" i="1" dirty="0"/>
              <a:t>B.   It affects the peak exposure to radiation</a:t>
            </a:r>
            <a:endParaRPr lang="en-US" sz="2800" dirty="0"/>
          </a:p>
          <a:p>
            <a:r>
              <a:rPr lang="en-US" sz="2800" i="1" dirty="0"/>
              <a:t>C.   It takes into account the antenna feed line loss</a:t>
            </a:r>
            <a:endParaRPr lang="en-US" sz="2800" dirty="0"/>
          </a:p>
          <a:p>
            <a:r>
              <a:rPr lang="en-US" sz="2800" i="1" dirty="0"/>
              <a:t>D.   It takes into account the thermal effects of the final amplifier</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76</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4231669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534400" cy="2057400"/>
          </a:xfrm>
        </p:spPr>
        <p:txBody>
          <a:bodyPr>
            <a:normAutofit/>
          </a:bodyPr>
          <a:lstStyle/>
          <a:p>
            <a:r>
              <a:rPr lang="en-US" dirty="0"/>
              <a:t> </a:t>
            </a:r>
            <a:br>
              <a:rPr lang="en-US" dirty="0"/>
            </a:br>
            <a:r>
              <a:rPr lang="en-US" dirty="0"/>
              <a:t>T0C10 - Why is duty cycle one of the factors used to determine safe RF radiation exposure levels?</a:t>
            </a:r>
            <a:br>
              <a:rPr lang="en-US" dirty="0"/>
            </a:br>
            <a:endParaRPr lang="en-US" dirty="0"/>
          </a:p>
        </p:txBody>
      </p:sp>
      <p:sp>
        <p:nvSpPr>
          <p:cNvPr id="3" name="Subtitle 2"/>
          <p:cNvSpPr>
            <a:spLocks noGrp="1"/>
          </p:cNvSpPr>
          <p:nvPr>
            <p:ph type="subTitle" idx="1"/>
          </p:nvPr>
        </p:nvSpPr>
        <p:spPr>
          <a:xfrm>
            <a:off x="685800" y="2057400"/>
            <a:ext cx="7848600" cy="41148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It affects the average exposure to radiation</a:t>
            </a:r>
            <a:endParaRPr lang="en-US" sz="3600" b="1" dirty="0">
              <a:solidFill>
                <a:srgbClr val="FFFF00"/>
              </a:solidFill>
              <a:effectLst>
                <a:outerShdw blurRad="38100" dist="38100" dir="2700000" algn="tl">
                  <a:srgbClr val="000000">
                    <a:alpha val="43137"/>
                  </a:srgbClr>
                </a:outerShdw>
              </a:effectLst>
            </a:endParaRPr>
          </a:p>
          <a:p>
            <a:r>
              <a:rPr lang="en-US" sz="2800" i="1" dirty="0"/>
              <a:t>B.   It affects the peak exposure to radiation</a:t>
            </a:r>
            <a:endParaRPr lang="en-US" sz="2800" dirty="0"/>
          </a:p>
          <a:p>
            <a:r>
              <a:rPr lang="en-US" sz="2800" i="1" dirty="0"/>
              <a:t>C.   It takes into account the antenna feed line loss</a:t>
            </a:r>
            <a:endParaRPr lang="en-US" sz="2800" dirty="0"/>
          </a:p>
          <a:p>
            <a:r>
              <a:rPr lang="en-US" sz="2800" i="1" dirty="0"/>
              <a:t>D.   It takes into account the thermal effects of the final amplifier</a:t>
            </a:r>
            <a:endParaRPr lang="en-US" sz="2800" dirty="0"/>
          </a:p>
          <a:p>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77</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7243519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T0C11 - What is the definition of duty cycle during the averaging time for RF exposure? </a:t>
            </a:r>
            <a:br>
              <a:rPr lang="en-US" dirty="0"/>
            </a:br>
            <a:endParaRPr lang="en-US" dirty="0"/>
          </a:p>
        </p:txBody>
      </p:sp>
      <p:sp>
        <p:nvSpPr>
          <p:cNvPr id="3" name="Subtitle 2"/>
          <p:cNvSpPr>
            <a:spLocks noGrp="1"/>
          </p:cNvSpPr>
          <p:nvPr>
            <p:ph type="subTitle" idx="1"/>
          </p:nvPr>
        </p:nvSpPr>
        <p:spPr>
          <a:xfrm>
            <a:off x="609600" y="1828800"/>
            <a:ext cx="8305800" cy="4343400"/>
          </a:xfrm>
        </p:spPr>
        <p:txBody>
          <a:bodyPr>
            <a:normAutofit/>
          </a:bodyPr>
          <a:lstStyle/>
          <a:p>
            <a:r>
              <a:rPr lang="en-US" sz="2800" i="1" dirty="0"/>
              <a:t>A.   The difference between the lowest power output and the highest power output of a transmitter</a:t>
            </a:r>
            <a:endParaRPr lang="en-US" sz="2800" dirty="0"/>
          </a:p>
          <a:p>
            <a:r>
              <a:rPr lang="en-US" sz="2800" i="1" dirty="0"/>
              <a:t>B.   The difference between the PEP and average power output of a transmitter</a:t>
            </a:r>
            <a:endParaRPr lang="en-US" sz="2800" dirty="0"/>
          </a:p>
          <a:p>
            <a:r>
              <a:rPr lang="en-US" sz="2800" i="1" dirty="0"/>
              <a:t>C.   The percentage of time that a transmitter is transmitting</a:t>
            </a:r>
            <a:endParaRPr lang="en-US" sz="2800" dirty="0"/>
          </a:p>
          <a:p>
            <a:r>
              <a:rPr lang="en-US" sz="2800" i="1" dirty="0"/>
              <a:t>D.   The percentage of time that a transmitter is not transmitting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285042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8775"/>
            <a:ext cx="7772400" cy="1470025"/>
          </a:xfrm>
        </p:spPr>
        <p:txBody>
          <a:bodyPr>
            <a:noAutofit/>
          </a:bodyPr>
          <a:lstStyle/>
          <a:p>
            <a:r>
              <a:rPr lang="en-US" dirty="0"/>
              <a:t> </a:t>
            </a:r>
            <a:br>
              <a:rPr lang="en-US" dirty="0"/>
            </a:br>
            <a:r>
              <a:rPr lang="en-US" dirty="0"/>
              <a:t>T0C11 - What is the definition of duty cycle during the averaging time for RF exposure? </a:t>
            </a:r>
            <a:br>
              <a:rPr lang="en-US" dirty="0"/>
            </a:br>
            <a:endParaRPr lang="en-US" dirty="0"/>
          </a:p>
        </p:txBody>
      </p:sp>
      <p:sp>
        <p:nvSpPr>
          <p:cNvPr id="3" name="Subtitle 2"/>
          <p:cNvSpPr>
            <a:spLocks noGrp="1"/>
          </p:cNvSpPr>
          <p:nvPr>
            <p:ph type="subTitle" idx="1"/>
          </p:nvPr>
        </p:nvSpPr>
        <p:spPr>
          <a:xfrm>
            <a:off x="609600" y="1828800"/>
            <a:ext cx="8305800" cy="4343400"/>
          </a:xfrm>
        </p:spPr>
        <p:txBody>
          <a:bodyPr>
            <a:normAutofit/>
          </a:bodyPr>
          <a:lstStyle/>
          <a:p>
            <a:r>
              <a:rPr lang="en-US" sz="2800" i="1" dirty="0"/>
              <a:t>A.   The difference between the lowest power output and the highest power output of a transmitter</a:t>
            </a:r>
            <a:endParaRPr lang="en-US" sz="2800" dirty="0"/>
          </a:p>
          <a:p>
            <a:r>
              <a:rPr lang="en-US" sz="2800" i="1" dirty="0"/>
              <a:t>B.   The difference between the PEP and average power output of a transmitter</a:t>
            </a:r>
            <a:endParaRPr lang="en-US" sz="2800" dirty="0"/>
          </a:p>
          <a:p>
            <a:r>
              <a:rPr lang="en-US" sz="3200" b="1" i="1" dirty="0">
                <a:solidFill>
                  <a:srgbClr val="FFFF00"/>
                </a:solidFill>
              </a:rPr>
              <a:t>C.   The percentage of time that a transmitter is transmitting</a:t>
            </a:r>
            <a:endParaRPr lang="en-US" sz="3200" b="1" dirty="0">
              <a:solidFill>
                <a:srgbClr val="FFFF00"/>
              </a:solidFill>
            </a:endParaRPr>
          </a:p>
          <a:p>
            <a:r>
              <a:rPr lang="en-US" sz="2800" i="1" dirty="0"/>
              <a:t>D.   The percentage of time that a transmitter is not transmitting</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79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396544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73250"/>
          </a:xfrm>
        </p:spPr>
        <p:txBody>
          <a:bodyPr>
            <a:noAutofit/>
          </a:bodyPr>
          <a:lstStyle/>
          <a:p>
            <a:r>
              <a:rPr lang="en-US" dirty="0"/>
              <a:t>T0A03 -  In the United States, what circuit does black wire insulation indicate in a three-wire 120 V cable?</a:t>
            </a:r>
          </a:p>
        </p:txBody>
      </p:sp>
      <p:sp>
        <p:nvSpPr>
          <p:cNvPr id="3" name="Subtitle 2"/>
          <p:cNvSpPr>
            <a:spLocks noGrp="1"/>
          </p:cNvSpPr>
          <p:nvPr>
            <p:ph type="subTitle" idx="1"/>
          </p:nvPr>
        </p:nvSpPr>
        <p:spPr/>
        <p:txBody>
          <a:bodyPr>
            <a:normAutofit/>
          </a:bodyPr>
          <a:lstStyle/>
          <a:p>
            <a:r>
              <a:rPr lang="en-US" sz="2800" dirty="0"/>
              <a:t>A.   Neutral</a:t>
            </a:r>
          </a:p>
          <a:p>
            <a:r>
              <a:rPr lang="en-US" sz="3600" b="1" dirty="0">
                <a:solidFill>
                  <a:srgbClr val="FFFF00"/>
                </a:solidFill>
                <a:effectLst>
                  <a:outerShdw blurRad="38100" dist="38100" dir="2700000" algn="tl">
                    <a:srgbClr val="000000">
                      <a:alpha val="43137"/>
                    </a:srgbClr>
                  </a:outerShdw>
                </a:effectLst>
              </a:rPr>
              <a:t>B.   Hot</a:t>
            </a:r>
          </a:p>
          <a:p>
            <a:r>
              <a:rPr lang="en-US" sz="2800" dirty="0"/>
              <a:t>C.   Equipment ground</a:t>
            </a:r>
          </a:p>
          <a:p>
            <a:r>
              <a:rPr lang="en-US" sz="2800" dirty="0"/>
              <a:t>D  . The white wire</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pic>
        <p:nvPicPr>
          <p:cNvPr id="6" name="Picture 5" descr="21">
            <a:extLst>
              <a:ext uri="{FF2B5EF4-FFF2-40B4-BE49-F238E27FC236}">
                <a16:creationId xmlns:a16="http://schemas.microsoft.com/office/drawing/2014/main" id="{838352EA-336E-51A3-18DB-FA8647CDD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16250"/>
            <a:ext cx="413421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473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dirty="0"/>
              <a:t> </a:t>
            </a:r>
            <a:br>
              <a:rPr lang="en-US" dirty="0"/>
            </a:br>
            <a:r>
              <a:rPr lang="en-US" dirty="0"/>
              <a:t>T0C12 - How does RF radiation differ from ionizing radiation (radioactivity)?</a:t>
            </a:r>
          </a:p>
        </p:txBody>
      </p:sp>
      <p:sp>
        <p:nvSpPr>
          <p:cNvPr id="3" name="Subtitle 2"/>
          <p:cNvSpPr>
            <a:spLocks noGrp="1"/>
          </p:cNvSpPr>
          <p:nvPr>
            <p:ph type="subTitle" idx="1"/>
          </p:nvPr>
        </p:nvSpPr>
        <p:spPr>
          <a:xfrm>
            <a:off x="609600" y="2209800"/>
            <a:ext cx="8153400" cy="3962400"/>
          </a:xfrm>
        </p:spPr>
        <p:txBody>
          <a:bodyPr>
            <a:normAutofit/>
          </a:bodyPr>
          <a:lstStyle/>
          <a:p>
            <a:r>
              <a:rPr lang="en-US" sz="2800" i="1" dirty="0">
                <a:solidFill>
                  <a:schemeClr val="bg1"/>
                </a:solidFill>
              </a:rPr>
              <a:t>A.   RF radiation does not have sufficient energy to cause genetic damage</a:t>
            </a:r>
            <a:endParaRPr lang="en-US" sz="2800" dirty="0">
              <a:solidFill>
                <a:schemeClr val="bg1"/>
              </a:solidFill>
            </a:endParaRPr>
          </a:p>
          <a:p>
            <a:r>
              <a:rPr lang="en-US" sz="2800" i="1" dirty="0"/>
              <a:t>B.   RF radiation can only be detected with an RF dosimeter</a:t>
            </a:r>
            <a:endParaRPr lang="en-US" sz="2800" dirty="0"/>
          </a:p>
          <a:p>
            <a:r>
              <a:rPr lang="en-US" sz="2800" i="1" dirty="0"/>
              <a:t>C.   RF radiation is limited in range to a few feet</a:t>
            </a:r>
            <a:endParaRPr lang="en-US" sz="2800" dirty="0"/>
          </a:p>
          <a:p>
            <a:r>
              <a:rPr lang="en-US" sz="2800" i="1" dirty="0"/>
              <a:t>D.   RF radiation is perfectly safe</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80</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415121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Autofit/>
          </a:bodyPr>
          <a:lstStyle/>
          <a:p>
            <a:r>
              <a:rPr lang="en-US" dirty="0"/>
              <a:t> </a:t>
            </a:r>
            <a:br>
              <a:rPr lang="en-US" dirty="0"/>
            </a:br>
            <a:r>
              <a:rPr lang="en-US" dirty="0"/>
              <a:t>T0C12 - How does RF radiation differ from ionizing radiation (radioactivity)?</a:t>
            </a:r>
          </a:p>
        </p:txBody>
      </p:sp>
      <p:sp>
        <p:nvSpPr>
          <p:cNvPr id="3" name="Subtitle 2"/>
          <p:cNvSpPr>
            <a:spLocks noGrp="1"/>
          </p:cNvSpPr>
          <p:nvPr>
            <p:ph type="subTitle" idx="1"/>
          </p:nvPr>
        </p:nvSpPr>
        <p:spPr>
          <a:xfrm>
            <a:off x="609600" y="2209800"/>
            <a:ext cx="8153400" cy="39624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RF radiation does not have sufficient energy to cause genetic damage</a:t>
            </a:r>
            <a:endParaRPr lang="en-US" sz="3600" b="1" dirty="0">
              <a:solidFill>
                <a:srgbClr val="FFFF00"/>
              </a:solidFill>
              <a:effectLst>
                <a:outerShdw blurRad="38100" dist="38100" dir="2700000" algn="tl">
                  <a:srgbClr val="000000">
                    <a:alpha val="43137"/>
                  </a:srgbClr>
                </a:outerShdw>
              </a:effectLst>
            </a:endParaRPr>
          </a:p>
          <a:p>
            <a:r>
              <a:rPr lang="en-US" sz="2800" i="1" dirty="0"/>
              <a:t>B.   RF radiation can only be detected with an RF dosimeter</a:t>
            </a:r>
            <a:endParaRPr lang="en-US" sz="2800" dirty="0"/>
          </a:p>
          <a:p>
            <a:r>
              <a:rPr lang="en-US" sz="2800" i="1" dirty="0"/>
              <a:t>C.   RF radiation is limited in range to a few feet</a:t>
            </a:r>
            <a:endParaRPr lang="en-US" sz="2800" dirty="0"/>
          </a:p>
          <a:p>
            <a:r>
              <a:rPr lang="en-US" sz="2800" i="1" dirty="0"/>
              <a:t>D.   RF radiation is perfectly safe</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81</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4485234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2590800"/>
          </a:xfrm>
        </p:spPr>
        <p:txBody>
          <a:bodyPr>
            <a:noAutofit/>
          </a:bodyPr>
          <a:lstStyle/>
          <a:p>
            <a:r>
              <a:rPr lang="en-US" dirty="0"/>
              <a:t> </a:t>
            </a:r>
            <a:br>
              <a:rPr lang="en-US" dirty="0"/>
            </a:br>
            <a:r>
              <a:rPr lang="en-US" dirty="0"/>
              <a:t>T0C13 – Who is responsible for ensuring that no person is exposed to RF energy above the FCC exposure limits? </a:t>
            </a:r>
            <a:br>
              <a:rPr lang="en-US" dirty="0"/>
            </a:br>
            <a:endParaRPr lang="en-US" dirty="0"/>
          </a:p>
        </p:txBody>
      </p:sp>
      <p:sp>
        <p:nvSpPr>
          <p:cNvPr id="3" name="Subtitle 2"/>
          <p:cNvSpPr>
            <a:spLocks noGrp="1"/>
          </p:cNvSpPr>
          <p:nvPr>
            <p:ph type="subTitle" idx="1"/>
          </p:nvPr>
        </p:nvSpPr>
        <p:spPr>
          <a:xfrm>
            <a:off x="914400" y="2971800"/>
            <a:ext cx="6934200" cy="3657600"/>
          </a:xfrm>
        </p:spPr>
        <p:txBody>
          <a:bodyPr>
            <a:normAutofit/>
          </a:bodyPr>
          <a:lstStyle/>
          <a:p>
            <a:r>
              <a:rPr lang="en-US" sz="2800" i="1" dirty="0"/>
              <a:t>A. </a:t>
            </a:r>
            <a:r>
              <a:rPr lang="en-US" sz="2800" dirty="0"/>
              <a:t>  The FCC</a:t>
            </a:r>
          </a:p>
          <a:p>
            <a:r>
              <a:rPr lang="en-US" sz="2800" i="1" dirty="0"/>
              <a:t>B. </a:t>
            </a:r>
            <a:r>
              <a:rPr lang="en-US" sz="2800" dirty="0"/>
              <a:t>  The station licensee</a:t>
            </a:r>
          </a:p>
          <a:p>
            <a:r>
              <a:rPr lang="en-US" sz="2800" i="1" dirty="0"/>
              <a:t>C. </a:t>
            </a:r>
            <a:r>
              <a:rPr lang="en-US" sz="2800" dirty="0"/>
              <a:t>  Anyone who is near an antenna</a:t>
            </a:r>
          </a:p>
          <a:p>
            <a:r>
              <a:rPr lang="en-US" sz="2800" i="1" dirty="0"/>
              <a:t>D. </a:t>
            </a:r>
            <a:r>
              <a:rPr lang="en-US" sz="2800" dirty="0"/>
              <a:t>  The local zoning board</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82</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4183973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2590800"/>
          </a:xfrm>
        </p:spPr>
        <p:txBody>
          <a:bodyPr>
            <a:noAutofit/>
          </a:bodyPr>
          <a:lstStyle/>
          <a:p>
            <a:r>
              <a:rPr lang="en-US" dirty="0"/>
              <a:t> </a:t>
            </a:r>
            <a:br>
              <a:rPr lang="en-US" dirty="0"/>
            </a:br>
            <a:r>
              <a:rPr lang="en-US" dirty="0"/>
              <a:t>T0C13 – Who is responsible for ensuring that no person is exposed to RF energy above the FCC exposure limits? </a:t>
            </a:r>
            <a:br>
              <a:rPr lang="en-US" dirty="0"/>
            </a:br>
            <a:endParaRPr lang="en-US" dirty="0"/>
          </a:p>
        </p:txBody>
      </p:sp>
      <p:sp>
        <p:nvSpPr>
          <p:cNvPr id="3" name="Subtitle 2"/>
          <p:cNvSpPr>
            <a:spLocks noGrp="1"/>
          </p:cNvSpPr>
          <p:nvPr>
            <p:ph type="subTitle" idx="1"/>
          </p:nvPr>
        </p:nvSpPr>
        <p:spPr>
          <a:xfrm>
            <a:off x="914400" y="2971800"/>
            <a:ext cx="6934200" cy="3657600"/>
          </a:xfrm>
        </p:spPr>
        <p:txBody>
          <a:bodyPr>
            <a:normAutofit/>
          </a:bodyPr>
          <a:lstStyle/>
          <a:p>
            <a:r>
              <a:rPr lang="en-US" sz="2800" i="1" dirty="0"/>
              <a:t>A. </a:t>
            </a:r>
            <a:r>
              <a:rPr lang="en-US" sz="2800" dirty="0"/>
              <a:t>  The FCC</a:t>
            </a:r>
          </a:p>
          <a:p>
            <a:r>
              <a:rPr lang="en-US" sz="3600" b="1" i="1" dirty="0">
                <a:solidFill>
                  <a:srgbClr val="FFFF00"/>
                </a:solidFill>
                <a:effectLst>
                  <a:outerShdw blurRad="38100" dist="38100" dir="2700000" algn="tl">
                    <a:srgbClr val="000000">
                      <a:alpha val="43137"/>
                    </a:srgbClr>
                  </a:outerShdw>
                </a:effectLst>
              </a:rPr>
              <a:t>B. </a:t>
            </a:r>
            <a:r>
              <a:rPr lang="en-US" sz="3600" b="1" dirty="0">
                <a:solidFill>
                  <a:srgbClr val="FFFF00"/>
                </a:solidFill>
                <a:effectLst>
                  <a:outerShdw blurRad="38100" dist="38100" dir="2700000" algn="tl">
                    <a:srgbClr val="000000">
                      <a:alpha val="43137"/>
                    </a:srgbClr>
                  </a:outerShdw>
                </a:effectLst>
              </a:rPr>
              <a:t>  The station licensee</a:t>
            </a:r>
          </a:p>
          <a:p>
            <a:r>
              <a:rPr lang="en-US" sz="2800" i="1" dirty="0"/>
              <a:t>C. </a:t>
            </a:r>
            <a:r>
              <a:rPr lang="en-US" sz="2800" dirty="0"/>
              <a:t>  Anyone who is near an antenna</a:t>
            </a:r>
          </a:p>
          <a:p>
            <a:r>
              <a:rPr lang="en-US" sz="2800" i="1" dirty="0"/>
              <a:t>D. </a:t>
            </a:r>
            <a:r>
              <a:rPr lang="en-US" sz="2800" dirty="0"/>
              <a:t>  The local zoning board</a:t>
            </a:r>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83</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290230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429000"/>
          </a:xfrm>
        </p:spPr>
        <p:txBody>
          <a:bodyPr>
            <a:normAutofit/>
          </a:bodyPr>
          <a:lstStyle/>
          <a:p>
            <a:r>
              <a:rPr lang="en-US" sz="3600" dirty="0"/>
              <a:t>End of</a:t>
            </a:r>
            <a:br>
              <a:rPr lang="en-US" sz="3600" dirty="0"/>
            </a:br>
            <a:r>
              <a:rPr lang="en-US" sz="3600" dirty="0"/>
              <a:t>SUBELEMENT  T10 </a:t>
            </a:r>
          </a:p>
        </p:txBody>
      </p:sp>
      <p:sp>
        <p:nvSpPr>
          <p:cNvPr id="3" name="Subtitle 2"/>
          <p:cNvSpPr>
            <a:spLocks noGrp="1"/>
          </p:cNvSpPr>
          <p:nvPr>
            <p:ph type="subTitle" idx="1"/>
          </p:nvPr>
        </p:nvSpPr>
        <p:spPr>
          <a:xfrm>
            <a:off x="1371600" y="3733800"/>
            <a:ext cx="6400800" cy="2438400"/>
          </a:xfrm>
        </p:spPr>
        <p:txBody>
          <a:bodyPr>
            <a:normAutofit/>
          </a:bodyPr>
          <a:lstStyle/>
          <a:p>
            <a:pPr algn="ctr"/>
            <a:r>
              <a:rPr lang="en-US" sz="2800" b="1" dirty="0"/>
              <a:t>Electrical safety: AC and DC power circuits; antenna installation; RF hazards </a:t>
            </a:r>
          </a:p>
          <a:p>
            <a:pPr algn="ctr"/>
            <a:endParaRPr lang="en-US" sz="2800" b="1" dirty="0"/>
          </a:p>
          <a:p>
            <a:pPr algn="ctr"/>
            <a:endParaRPr lang="en-US" sz="2800" b="1" dirty="0"/>
          </a:p>
        </p:txBody>
      </p:sp>
      <p:sp>
        <p:nvSpPr>
          <p:cNvPr id="5" name="Slide Number Placeholder 4"/>
          <p:cNvSpPr>
            <a:spLocks noGrp="1"/>
          </p:cNvSpPr>
          <p:nvPr>
            <p:ph type="sldNum" sz="quarter" idx="12"/>
          </p:nvPr>
        </p:nvSpPr>
        <p:spPr>
          <a:xfrm>
            <a:off x="6553200" y="6356350"/>
            <a:ext cx="2133600" cy="365125"/>
          </a:xfrm>
        </p:spPr>
        <p:txBody>
          <a:bodyPr/>
          <a:lstStyle/>
          <a:p>
            <a:fld id="{5A2483EB-AB9C-40AC-9AA1-C2AD9590A9DB}" type="slidenum">
              <a:rPr lang="en-US" smtClean="0"/>
              <a:t>84</a:t>
            </a:fld>
            <a:endParaRPr lang="en-US"/>
          </a:p>
        </p:txBody>
      </p:sp>
      <p:sp>
        <p:nvSpPr>
          <p:cNvPr id="4" name="Footer Placeholder 3"/>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66445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a:t> </a:t>
            </a:r>
            <a:br>
              <a:rPr lang="en-US" dirty="0"/>
            </a:br>
            <a:r>
              <a:rPr lang="en-US" dirty="0"/>
              <a:t>T0A04 - What is the purpose of a fuse in an electrical circuit?</a:t>
            </a:r>
            <a:br>
              <a:rPr lang="en-US" dirty="0"/>
            </a:br>
            <a:endParaRPr lang="en-US" dirty="0"/>
          </a:p>
        </p:txBody>
      </p:sp>
      <p:sp>
        <p:nvSpPr>
          <p:cNvPr id="3" name="Subtitle 2"/>
          <p:cNvSpPr>
            <a:spLocks noGrp="1"/>
          </p:cNvSpPr>
          <p:nvPr>
            <p:ph type="subTitle" idx="1"/>
          </p:nvPr>
        </p:nvSpPr>
        <p:spPr>
          <a:xfrm>
            <a:off x="685800" y="2057400"/>
            <a:ext cx="7848600" cy="4114800"/>
          </a:xfrm>
        </p:spPr>
        <p:txBody>
          <a:bodyPr>
            <a:normAutofit/>
          </a:bodyPr>
          <a:lstStyle/>
          <a:p>
            <a:r>
              <a:rPr lang="en-US" sz="2800" i="1" dirty="0"/>
              <a:t>A.   To prevent power supply ripple from damaging a circuit</a:t>
            </a:r>
            <a:endParaRPr lang="en-US" sz="2800" dirty="0"/>
          </a:p>
          <a:p>
            <a:r>
              <a:rPr lang="en-US" sz="2800" i="1" dirty="0"/>
              <a:t>B.   To interrupt power in case of overload</a:t>
            </a:r>
            <a:endParaRPr lang="en-US" sz="2800" dirty="0"/>
          </a:p>
          <a:p>
            <a:r>
              <a:rPr lang="en-US" sz="2800" i="1" dirty="0"/>
              <a:t>C.   To limit current to prevent shocks</a:t>
            </a:r>
            <a:endParaRPr lang="en-US" sz="2800" dirty="0"/>
          </a:p>
          <a:p>
            <a:r>
              <a:rPr lang="en-US" sz="2800" i="1" dirty="0"/>
              <a:t>D.   All of these choices are correct</a:t>
            </a:r>
            <a:endParaRPr lang="en-US" sz="2800" dirty="0"/>
          </a:p>
        </p:txBody>
      </p:sp>
      <p:sp>
        <p:nvSpPr>
          <p:cNvPr id="4" name="Slide Number Placeholder 3"/>
          <p:cNvSpPr>
            <a:spLocks noGrp="1"/>
          </p:cNvSpPr>
          <p:nvPr>
            <p:ph type="sldNum" sz="quarter" idx="12"/>
          </p:nvPr>
        </p:nvSpPr>
        <p:spPr>
          <a:xfrm>
            <a:off x="6553200" y="6356350"/>
            <a:ext cx="2133600" cy="365125"/>
          </a:xfrm>
        </p:spPr>
        <p:txBody>
          <a:bodyPr/>
          <a:lstStyle/>
          <a:p>
            <a:fld id="{5A2483EB-AB9C-40AC-9AA1-C2AD9590A9DB}" type="slidenum">
              <a:rPr lang="en-US" smtClean="0"/>
              <a:t>9</a:t>
            </a:fld>
            <a:endParaRPr lang="en-US"/>
          </a:p>
        </p:txBody>
      </p:sp>
      <p:sp>
        <p:nvSpPr>
          <p:cNvPr id="5" name="Footer Placeholder 4"/>
          <p:cNvSpPr>
            <a:spLocks noGrp="1"/>
          </p:cNvSpPr>
          <p:nvPr>
            <p:ph type="ftr" sz="quarter" idx="11"/>
          </p:nvPr>
        </p:nvSpPr>
        <p:spPr>
          <a:xfrm>
            <a:off x="3124200" y="6356350"/>
            <a:ext cx="2895600" cy="365125"/>
          </a:xfrm>
        </p:spPr>
        <p:txBody>
          <a:bodyPr/>
          <a:lstStyle/>
          <a:p>
            <a:r>
              <a:rPr lang="en-US"/>
              <a:t>Electrical Safety</a:t>
            </a:r>
          </a:p>
        </p:txBody>
      </p:sp>
    </p:spTree>
    <p:extLst>
      <p:ext uri="{BB962C8B-B14F-4D97-AF65-F5344CB8AC3E}">
        <p14:creationId xmlns:p14="http://schemas.microsoft.com/office/powerpoint/2010/main" val="1428229328"/>
      </p:ext>
    </p:extLst>
  </p:cSld>
  <p:clrMapOvr>
    <a:masterClrMapping/>
  </p:clrMapOvr>
</p:sld>
</file>

<file path=ppt/theme/theme1.xml><?xml version="1.0" encoding="utf-8"?>
<a:theme xmlns:a="http://schemas.openxmlformats.org/drawingml/2006/main" name="1_Ham 201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 Ham Temp</Template>
  <TotalTime>1865</TotalTime>
  <Words>5145</Words>
  <Application>Microsoft Office PowerPoint</Application>
  <PresentationFormat>On-screen Show (4:3)</PresentationFormat>
  <Paragraphs>630</Paragraphs>
  <Slides>84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Arial Black</vt:lpstr>
      <vt:lpstr>Calibri</vt:lpstr>
      <vt:lpstr>Eurostile</vt:lpstr>
      <vt:lpstr>Garamond</vt:lpstr>
      <vt:lpstr>Impact</vt:lpstr>
      <vt:lpstr>Lucida Sans Unicode</vt:lpstr>
      <vt:lpstr>Times New Roman</vt:lpstr>
      <vt:lpstr>1_Ham 2014 Theme</vt:lpstr>
      <vt:lpstr>SUBELEMENT  T10 </vt:lpstr>
      <vt:lpstr>PowerPoint Presentation</vt:lpstr>
      <vt:lpstr>  T0A01 - Which of the following is a safety hazard of a 12-volt storage battery? </vt:lpstr>
      <vt:lpstr>  T0A01 - Which of the following is a safety hazard of a 12-volt storage battery? </vt:lpstr>
      <vt:lpstr>  T0A02 - What health hazard is presented by electrical current flowing through the body? </vt:lpstr>
      <vt:lpstr>  T0A02 - What health hazard is presented by electrical current flowing through the body? </vt:lpstr>
      <vt:lpstr>T0A03 -  In the United States, what circuit does black wire insulation indicate in a three-wire 120 V cable?</vt:lpstr>
      <vt:lpstr>T0A03 -  In the United States, what circuit does black wire insulation indicate in a three-wire 120 V cable?</vt:lpstr>
      <vt:lpstr>  T0A04 - What is the purpose of a fuse in an electrical circuit? </vt:lpstr>
      <vt:lpstr>  T0A04 - What is the purpose of a fuse in an electrical circuit? </vt:lpstr>
      <vt:lpstr>  T0A05 - Why should a 5-ampere fuse never be replaced with a 20-ampere fuse?</vt:lpstr>
      <vt:lpstr>  T0A05 - Why should a 5-ampere fuse never be replaced with a 20-ampere fuse?</vt:lpstr>
      <vt:lpstr>  T0A06 -  What is a good way to guard against electrical shock at your station? </vt:lpstr>
      <vt:lpstr>  T0A06 -  What is a good way to guard against electrical shock at your station? </vt:lpstr>
      <vt:lpstr>  T0A07 – Where should a lightening arrester be installed in a coaxial feed line? </vt:lpstr>
      <vt:lpstr>  T0A07 – Where should a lightening arrester be installed in a coaxial feed line? </vt:lpstr>
      <vt:lpstr>  T0A08 – Where should a fuse or circuit breaker be installed in a 120V AC power circuit? </vt:lpstr>
      <vt:lpstr>  T0A08 – Where should a fuse or circuit breaker be installed in a 120V AC power circuit? </vt:lpstr>
      <vt:lpstr>  T0A09 -  What should be done to all external ground rods or earth connections? </vt:lpstr>
      <vt:lpstr>  T0A09 -  What should be done to all external ground rods or earth connections? </vt:lpstr>
      <vt:lpstr>  T0A10 – What hazard is caused by charging or discharging a battery too quickly?</vt:lpstr>
      <vt:lpstr>  T0A10 – What hazard is caused by charging or discharging a battery too quickly?</vt:lpstr>
      <vt:lpstr>Hydrogen Gas Explosion</vt:lpstr>
      <vt:lpstr>  T0A11 - What hazard exist in a power supply immediately after turning it off?</vt:lpstr>
      <vt:lpstr>  T0A11 - What hazard exist in a power supply immediately after turning it off?</vt:lpstr>
      <vt:lpstr>  T0A12 – Which of the following precautions should be taken when measuring high voltages with a voltmeter?</vt:lpstr>
      <vt:lpstr>  T0A12 – Which of the following precautions should be taken when measuring high voltages with a voltmeter?</vt:lpstr>
      <vt:lpstr>T10B – Antenna safety</vt:lpstr>
      <vt:lpstr>  T0B01 – Which of the following is good practice when installing ground wires on a tower for lightning protection?</vt:lpstr>
      <vt:lpstr>  T0B01 – Which of the following is good practice when installing ground wires on a tower for lightning protection?</vt:lpstr>
      <vt:lpstr>  T0B02 – What is required when climbing an antenna tower? </vt:lpstr>
      <vt:lpstr>  T0B02 – What is required when climbing an antenna tower? </vt:lpstr>
      <vt:lpstr>  T0B03 - Under what circumstances is it safe to climb a tower without a helper or observer? </vt:lpstr>
      <vt:lpstr>  T0B03 - Under what circumstances is it safe to climb a tower without a helper or observer? </vt:lpstr>
      <vt:lpstr>  T0B04 - Which of the following is an important safety precaution to observe when putting up an antenna tower?</vt:lpstr>
      <vt:lpstr>  T0B04 - Which of the following is an important safety precaution to observe when putting up an antenna tower?</vt:lpstr>
      <vt:lpstr>  T0B05 – What is the purpose of a safety wire through a turnbuckle used to tension guy lines? </vt:lpstr>
      <vt:lpstr>  T0B05 – What is the purpose of a safety wire through a turnbuckle used to tension guy lines? </vt:lpstr>
      <vt:lpstr>PowerPoint Presentation</vt:lpstr>
      <vt:lpstr>  T0B06 - What is the minimum safe distance from a power line to allow when installing an antenna? </vt:lpstr>
      <vt:lpstr>  T0B06 - What is the minimum safe distance from a power line to allow when installing an antenna? </vt:lpstr>
      <vt:lpstr>  T0B07 - Which of the following is an important safety rule to remember when using a crank-up tower? </vt:lpstr>
      <vt:lpstr>  T0B07 - Which of the following is an important safety rule to remember when using a crank-up tower? </vt:lpstr>
      <vt:lpstr>PowerPoint Presentation</vt:lpstr>
      <vt:lpstr>  T0B08 - Which is a proper grounding method for a tower? </vt:lpstr>
      <vt:lpstr>  T0B08 - Which is a proper grounding method for a tower? </vt:lpstr>
      <vt:lpstr>PowerPoint Presentation</vt:lpstr>
      <vt:lpstr>  T0B09 - Why should you avoid attaching an antenna to a utility pole? </vt:lpstr>
      <vt:lpstr>  T0B09 - Why should you avoid attaching an antenna to a utility pole? </vt:lpstr>
      <vt:lpstr>  T0B10 - Which of the following is true when installing grounding conductors used for lightening pretection? </vt:lpstr>
      <vt:lpstr>  T0B10 - Which of the following is true when installing grounding conductors used for lightening pretection? </vt:lpstr>
      <vt:lpstr>  T0B11 - Which of the following establishes grounding requirements for an amateur radio tower or antenna? </vt:lpstr>
      <vt:lpstr>  T0B11 - Which of the following establishes grounding requirements for an amateur radio tower or antenna? </vt:lpstr>
      <vt:lpstr>T10C - RF  hazards</vt:lpstr>
      <vt:lpstr>  T0C01 - What type of radiation are radio signals?</vt:lpstr>
      <vt:lpstr>  T0C01 - What type of radiation are radio signals?</vt:lpstr>
      <vt:lpstr>  T0C02 – At which of the following frequencies does maximum permissible exposure have the lowest valve? </vt:lpstr>
      <vt:lpstr>  T0C02 – At which of the following frequencies does maximum permissible exposure have the lowest valve? </vt:lpstr>
      <vt:lpstr>PowerPoint Presentation</vt:lpstr>
      <vt:lpstr>Duty Cycle</vt:lpstr>
      <vt:lpstr>Time Averaged Exposure Calculations</vt:lpstr>
      <vt:lpstr>  T0C03 – How does the allowable power density for RF safety change if duty cycle changes from 100 percent to 50 percent? </vt:lpstr>
      <vt:lpstr>  T0C03 – How does the allowable power density for RF safety change if duty cycle changes from 100 percent to 50 percent? </vt:lpstr>
      <vt:lpstr>  T0C04 - What factors affect the RF exposure of people near an amateur station antenna?</vt:lpstr>
      <vt:lpstr>  T0C04 - What factors affect the RF exposure of people near an amateur station antenna?</vt:lpstr>
      <vt:lpstr>  T0C05 - Why do exposure limits vary with frequency? </vt:lpstr>
      <vt:lpstr>  T0C05 - Why do exposure limits vary with frequency? </vt:lpstr>
      <vt:lpstr>  T0C06 - Which of the following is an acceptable method to determine that your station complies with FCC   RF exposure regulations?</vt:lpstr>
      <vt:lpstr>  T0C06 - Which of the following is an acceptable method to determine that your station complies with FCC   RF exposure regulations?</vt:lpstr>
      <vt:lpstr>  T0C07 – What hazard is created by touching an antenna during a transmission?</vt:lpstr>
      <vt:lpstr>  T0C07 – What hazard is created by touching an antenna during a transmission?</vt:lpstr>
      <vt:lpstr>  T0C08 - Which of the following actions can reduce exposure to RF radiation?</vt:lpstr>
      <vt:lpstr>  T0C08 - Which of the following actions can reduce exposure to RF radiation?</vt:lpstr>
      <vt:lpstr>  T0C09 - How can you make sure your station stays in compliance with RF safety regulations?</vt:lpstr>
      <vt:lpstr>  T0C09 - How can you make sure your station stays in compliance with RF safety regulations?</vt:lpstr>
      <vt:lpstr>  T0C10 - Why is duty cycle one of the factors used to determine safe RF radiation exposure levels? </vt:lpstr>
      <vt:lpstr>  T0C10 - Why is duty cycle one of the factors used to determine safe RF radiation exposure levels? </vt:lpstr>
      <vt:lpstr>  T0C11 - What is the definition of duty cycle during the averaging time for RF exposure?  </vt:lpstr>
      <vt:lpstr>  T0C11 - What is the definition of duty cycle during the averaging time for RF exposure?  </vt:lpstr>
      <vt:lpstr>  T0C12 - How does RF radiation differ from ionizing radiation (radioactivity)?</vt:lpstr>
      <vt:lpstr>  T0C12 - How does RF radiation differ from ionizing radiation (radioactivity)?</vt:lpstr>
      <vt:lpstr>  T0C13 – Who is responsible for ensuring that no person is exposed to RF energy above the FCC exposure limits?  </vt:lpstr>
      <vt:lpstr>  T0C13 – Who is responsible for ensuring that no person is exposed to RF energy above the FCC exposure limits?  </vt:lpstr>
      <vt:lpstr>End of SUBELEMENT  T10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T10</dc:title>
  <dc:creator>Howard Schultz</dc:creator>
  <cp:lastModifiedBy>Daniel Stevens</cp:lastModifiedBy>
  <cp:revision>38</cp:revision>
  <dcterms:created xsi:type="dcterms:W3CDTF">2014-03-17T18:31:49Z</dcterms:created>
  <dcterms:modified xsi:type="dcterms:W3CDTF">2023-02-25T22:56:48Z</dcterms:modified>
</cp:coreProperties>
</file>