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257" r:id="rId3"/>
    <p:sldId id="368" r:id="rId4"/>
    <p:sldId id="259" r:id="rId5"/>
    <p:sldId id="260" r:id="rId6"/>
    <p:sldId id="261" r:id="rId7"/>
    <p:sldId id="266" r:id="rId8"/>
    <p:sldId id="263" r:id="rId9"/>
    <p:sldId id="411" r:id="rId10"/>
    <p:sldId id="265" r:id="rId11"/>
    <p:sldId id="370" r:id="rId12"/>
    <p:sldId id="268" r:id="rId13"/>
    <p:sldId id="412" r:id="rId14"/>
    <p:sldId id="307" r:id="rId15"/>
    <p:sldId id="372" r:id="rId16"/>
    <p:sldId id="270" r:id="rId17"/>
    <p:sldId id="373" r:id="rId18"/>
    <p:sldId id="272" r:id="rId19"/>
    <p:sldId id="374" r:id="rId20"/>
    <p:sldId id="274" r:id="rId21"/>
    <p:sldId id="375" r:id="rId22"/>
    <p:sldId id="276" r:id="rId23"/>
    <p:sldId id="413" r:id="rId24"/>
    <p:sldId id="262" r:id="rId25"/>
    <p:sldId id="278" r:id="rId26"/>
    <p:sldId id="414" r:id="rId27"/>
    <p:sldId id="280" r:id="rId28"/>
    <p:sldId id="415" r:id="rId29"/>
    <p:sldId id="379" r:id="rId30"/>
    <p:sldId id="416" r:id="rId31"/>
    <p:sldId id="367" r:id="rId32"/>
    <p:sldId id="289" r:id="rId33"/>
    <p:sldId id="284" r:id="rId34"/>
    <p:sldId id="380" r:id="rId35"/>
    <p:sldId id="286" r:id="rId36"/>
    <p:sldId id="417" r:id="rId37"/>
    <p:sldId id="288" r:id="rId38"/>
    <p:sldId id="290" r:id="rId39"/>
    <p:sldId id="382" r:id="rId40"/>
    <p:sldId id="292" r:id="rId41"/>
    <p:sldId id="293" r:id="rId42"/>
    <p:sldId id="294" r:id="rId43"/>
    <p:sldId id="383" r:id="rId44"/>
    <p:sldId id="296" r:id="rId45"/>
    <p:sldId id="418" r:id="rId46"/>
    <p:sldId id="298" r:id="rId47"/>
    <p:sldId id="419" r:id="rId48"/>
    <p:sldId id="410" r:id="rId49"/>
    <p:sldId id="420" r:id="rId50"/>
    <p:sldId id="302" r:id="rId51"/>
    <p:sldId id="421" r:id="rId52"/>
    <p:sldId id="304" r:id="rId53"/>
    <p:sldId id="388" r:id="rId54"/>
    <p:sldId id="306" r:id="rId55"/>
    <p:sldId id="422" r:id="rId56"/>
    <p:sldId id="390" r:id="rId57"/>
    <p:sldId id="423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424" r:id="rId68"/>
    <p:sldId id="322" r:id="rId69"/>
    <p:sldId id="425" r:id="rId70"/>
    <p:sldId id="324" r:id="rId71"/>
    <p:sldId id="325" r:id="rId72"/>
    <p:sldId id="326" r:id="rId73"/>
    <p:sldId id="327" r:id="rId74"/>
    <p:sldId id="426" r:id="rId75"/>
    <p:sldId id="329" r:id="rId76"/>
    <p:sldId id="427" r:id="rId77"/>
    <p:sldId id="333" r:id="rId78"/>
    <p:sldId id="332" r:id="rId79"/>
    <p:sldId id="428" r:id="rId80"/>
    <p:sldId id="335" r:id="rId81"/>
    <p:sldId id="397" r:id="rId82"/>
    <p:sldId id="339" r:id="rId83"/>
    <p:sldId id="398" r:id="rId84"/>
    <p:sldId id="337" r:id="rId85"/>
    <p:sldId id="429" r:id="rId86"/>
    <p:sldId id="341" r:id="rId87"/>
    <p:sldId id="430" r:id="rId88"/>
    <p:sldId id="401" r:id="rId89"/>
    <p:sldId id="431" r:id="rId90"/>
    <p:sldId id="345" r:id="rId91"/>
    <p:sldId id="402" r:id="rId92"/>
    <p:sldId id="347" r:id="rId93"/>
    <p:sldId id="348" r:id="rId94"/>
    <p:sldId id="403" r:id="rId95"/>
    <p:sldId id="404" r:id="rId96"/>
    <p:sldId id="350" r:id="rId97"/>
    <p:sldId id="357" r:id="rId98"/>
    <p:sldId id="358" r:id="rId99"/>
    <p:sldId id="359" r:id="rId100"/>
    <p:sldId id="366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9" autoAdjust="0"/>
    <p:restoredTop sz="93309" autoAdjust="0"/>
  </p:normalViewPr>
  <p:slideViewPr>
    <p:cSldViewPr>
      <p:cViewPr varScale="1">
        <p:scale>
          <a:sx n="70" d="100"/>
          <a:sy n="70" d="100"/>
        </p:scale>
        <p:origin x="8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9E228-03D4-467A-9618-45EEB674C353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0140-7879-48A6-8DCD-3DE1F9EC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12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0453E-BA10-41AD-9AF0-336216BB57B0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5E2D4-632D-45FE-A315-0D458A7E1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52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Subelement</a:t>
            </a:r>
            <a:r>
              <a:rPr lang="en-US" baseline="0" dirty="0"/>
              <a:t> T2  Operating Procedures. </a:t>
            </a:r>
            <a:r>
              <a:rPr lang="en-US" dirty="0"/>
              <a:t>Technician Training</a:t>
            </a:r>
            <a:r>
              <a:rPr lang="en-US" baseline="0" dirty="0"/>
              <a:t> Slides for 2022 </a:t>
            </a:r>
            <a:r>
              <a:rPr lang="en-US" dirty="0"/>
              <a:t>Question Pool  Good through</a:t>
            </a:r>
            <a:r>
              <a:rPr lang="en-US" baseline="0" dirty="0"/>
              <a:t> June 30, 2026  Assembled by western Washington Ham Trainers Team, Daniel Stevens KL7WM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E2D4-632D-45FE-A315-0D458A7E11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3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E2D4-632D-45FE-A315-0D458A7E110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3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>
            <a:lvl1pPr>
              <a:def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514600"/>
            <a:ext cx="6400800" cy="36576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Cli4k to edit Master subtitle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6A52-FB4C-449B-B504-0739F6BB3EE3}" type="datetime1">
              <a:rPr lang="en-US" smtClean="0"/>
              <a:t>4/28/2024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87899DCF-37DD-484C-B32D-554AB02649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Operating Procedures 2014</a:t>
            </a:r>
          </a:p>
        </p:txBody>
      </p:sp>
    </p:spTree>
    <p:extLst>
      <p:ext uri="{BB962C8B-B14F-4D97-AF65-F5344CB8AC3E}">
        <p14:creationId xmlns:p14="http://schemas.microsoft.com/office/powerpoint/2010/main" val="250984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D796E-0DA5-49F3-B896-CE027D597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Operating Procedures</a:t>
            </a:r>
          </a:p>
        </p:txBody>
      </p:sp>
    </p:spTree>
    <p:extLst>
      <p:ext uri="{BB962C8B-B14F-4D97-AF65-F5344CB8AC3E}">
        <p14:creationId xmlns:p14="http://schemas.microsoft.com/office/powerpoint/2010/main" val="21467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400" b="0" i="1" kern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400" b="0" i="1" kern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400" b="0" i="1" kern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400" b="0" i="1" kern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400" b="0" i="1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400" b="0" kern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400" b="0" kern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400" b="0" kern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400" b="0" kern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400" b="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56FE-C7F2-4731-98FF-70E37A9DF5D4}" type="datetime1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Operating Procedures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58EB8-839E-4B9A-855F-F4541B9A7A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tx1"/>
            </a:gs>
            <a:gs pos="62000">
              <a:schemeClr val="bg2">
                <a:lumMod val="66000"/>
                <a:lumOff val="34000"/>
              </a:schemeClr>
            </a:gs>
            <a:gs pos="87000">
              <a:schemeClr val="bg2">
                <a:lumMod val="75000"/>
                <a:alpha val="78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29C64-49F7-4D20-AE80-440C63621E74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Operating Procedures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87899DCF-37DD-484C-B32D-554AB02649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83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lang="en-US" sz="3200" kern="1200" dirty="0">
          <a:solidFill>
            <a:schemeClr val="bg1">
              <a:lumMod val="95000"/>
              <a:lumOff val="5000"/>
            </a:schemeClr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b="0" i="1" kern="1200" dirty="0" smtClean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b="0" i="1" kern="1200" dirty="0" smtClean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b="0" i="1" kern="1200" dirty="0" smtClean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b="0" i="1" kern="1200" dirty="0" smtClean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400" b="0" i="1" kern="1200" dirty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617220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SUBELEMENT T2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Operating Procedures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[3 Exam Questions - 3 Groups]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Operating Procedures 2014</a:t>
            </a:r>
          </a:p>
        </p:txBody>
      </p:sp>
    </p:spTree>
    <p:extLst>
      <p:ext uri="{BB962C8B-B14F-4D97-AF65-F5344CB8AC3E}">
        <p14:creationId xmlns:p14="http://schemas.microsoft.com/office/powerpoint/2010/main" val="333102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8153400" cy="2057400"/>
          </a:xfrm>
        </p:spPr>
        <p:txBody>
          <a:bodyPr>
            <a:normAutofit/>
          </a:bodyPr>
          <a:lstStyle/>
          <a:p>
            <a:r>
              <a:rPr lang="en-US" dirty="0"/>
              <a:t>T2A02    What is the national calling frequency for FM simplex operations in the 2 meter band?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i="1" dirty="0"/>
              <a:t>A. 146.520 MHz</a:t>
            </a:r>
            <a:endParaRPr lang="en-US" sz="2800" dirty="0"/>
          </a:p>
          <a:p>
            <a:r>
              <a:rPr lang="en-US" sz="2800" i="1" dirty="0"/>
              <a:t>B. 145.000 MHz</a:t>
            </a:r>
            <a:endParaRPr lang="en-US" sz="2800" dirty="0"/>
          </a:p>
          <a:p>
            <a:r>
              <a:rPr lang="en-US" sz="2800" i="1" dirty="0"/>
              <a:t>C. 432.100 MHz</a:t>
            </a:r>
            <a:endParaRPr lang="en-US" sz="2800" dirty="0"/>
          </a:p>
          <a:p>
            <a:r>
              <a:rPr lang="en-US" sz="2800" i="1" dirty="0"/>
              <a:t>D. 446.000 MHz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619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6172200"/>
          </a:xfrm>
        </p:spPr>
        <p:txBody>
          <a:bodyPr>
            <a:normAutofit/>
          </a:bodyPr>
          <a:lstStyle/>
          <a:p>
            <a:r>
              <a:rPr lang="en-US" sz="3600" dirty="0"/>
              <a:t>End of</a:t>
            </a:r>
            <a:br>
              <a:rPr lang="en-US" sz="3600" dirty="0"/>
            </a:br>
            <a:r>
              <a:rPr lang="en-US" sz="3600" dirty="0"/>
              <a:t>SUBELEMENT T2 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Operating Procedures 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8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8153400" cy="2057400"/>
          </a:xfrm>
        </p:spPr>
        <p:txBody>
          <a:bodyPr>
            <a:normAutofit/>
          </a:bodyPr>
          <a:lstStyle/>
          <a:p>
            <a:r>
              <a:rPr lang="en-US" dirty="0"/>
              <a:t>T2A02    What is the national calling frequency for FM simplex operations in the 2 meter band?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FFFF00"/>
                </a:solidFill>
              </a:rPr>
              <a:t>A. 146.520 MHz</a:t>
            </a:r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2800" i="1" dirty="0"/>
              <a:t>B. 145.000 MHz</a:t>
            </a:r>
            <a:endParaRPr lang="en-US" sz="2800" dirty="0"/>
          </a:p>
          <a:p>
            <a:r>
              <a:rPr lang="en-US" sz="2800" i="1" dirty="0"/>
              <a:t>C. 432.100 MHz</a:t>
            </a:r>
            <a:endParaRPr lang="en-US" sz="2800" dirty="0"/>
          </a:p>
          <a:p>
            <a:r>
              <a:rPr lang="en-US" sz="2800" i="1" dirty="0"/>
              <a:t>D. 446.000 MHz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1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1470025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T2A03 - What is a common repeater frequency offset in the 70 cm band?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Plus or minus 5 MHz</a:t>
            </a:r>
            <a:endParaRPr lang="en-US" sz="2800" dirty="0"/>
          </a:p>
          <a:p>
            <a:r>
              <a:rPr lang="en-US" sz="2800" i="1" dirty="0"/>
              <a:t>B. Plus or minus 600 kHz</a:t>
            </a:r>
            <a:endParaRPr lang="en-US" sz="2800" dirty="0"/>
          </a:p>
          <a:p>
            <a:r>
              <a:rPr lang="en-US" sz="2800" i="1" dirty="0"/>
              <a:t>C. </a:t>
            </a:r>
            <a:r>
              <a:rPr lang="en-US" sz="2800" dirty="0"/>
              <a:t>Plus or </a:t>
            </a:r>
            <a:r>
              <a:rPr lang="en-US" sz="2800" dirty="0" err="1"/>
              <a:t>m</a:t>
            </a:r>
            <a:r>
              <a:rPr lang="en-US" sz="2800" i="1" dirty="0" err="1"/>
              <a:t>nus</a:t>
            </a:r>
            <a:r>
              <a:rPr lang="en-US" sz="2800" i="1" dirty="0"/>
              <a:t> </a:t>
            </a:r>
            <a:r>
              <a:rPr lang="en-US" sz="2800" dirty="0"/>
              <a:t>5</a:t>
            </a:r>
            <a:r>
              <a:rPr lang="en-US" sz="2800" i="1" dirty="0"/>
              <a:t>00 kHz</a:t>
            </a:r>
            <a:endParaRPr lang="en-US" sz="2800" dirty="0"/>
          </a:p>
          <a:p>
            <a:r>
              <a:rPr lang="en-US" sz="2800" i="1" dirty="0"/>
              <a:t>D. </a:t>
            </a:r>
            <a:r>
              <a:rPr lang="en-US" sz="2800" dirty="0"/>
              <a:t>Plus or minus 1</a:t>
            </a:r>
            <a:r>
              <a:rPr lang="en-US" sz="2800" i="1" dirty="0"/>
              <a:t> MHz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9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1470025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T2A03 - What is a common repeater frequency offset in the 70 cm band?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65760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FF00"/>
                </a:solidFill>
              </a:rPr>
              <a:t>A. Plus or minus 5 MHz</a:t>
            </a:r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2800" i="1" dirty="0"/>
              <a:t>B. Plus or minus 600 kHz</a:t>
            </a:r>
            <a:endParaRPr lang="en-US" sz="2800" dirty="0"/>
          </a:p>
          <a:p>
            <a:r>
              <a:rPr lang="en-US" sz="2800" i="1" dirty="0"/>
              <a:t>C. </a:t>
            </a:r>
            <a:r>
              <a:rPr lang="en-US" sz="2800" dirty="0"/>
              <a:t>Plus or </a:t>
            </a:r>
            <a:r>
              <a:rPr lang="en-US" sz="2800" dirty="0" err="1"/>
              <a:t>m</a:t>
            </a:r>
            <a:r>
              <a:rPr lang="en-US" sz="2800" i="1" dirty="0" err="1"/>
              <a:t>nus</a:t>
            </a:r>
            <a:r>
              <a:rPr lang="en-US" sz="2800" i="1" dirty="0"/>
              <a:t> </a:t>
            </a:r>
            <a:r>
              <a:rPr lang="en-US" sz="2800" dirty="0"/>
              <a:t>5</a:t>
            </a:r>
            <a:r>
              <a:rPr lang="en-US" sz="2800" i="1" dirty="0"/>
              <a:t>00 kHz</a:t>
            </a:r>
            <a:endParaRPr lang="en-US" sz="2800" dirty="0"/>
          </a:p>
          <a:p>
            <a:r>
              <a:rPr lang="en-US" sz="2800" i="1" dirty="0"/>
              <a:t>D. </a:t>
            </a:r>
            <a:r>
              <a:rPr lang="en-US" sz="2800" dirty="0"/>
              <a:t>Plus or minus 1</a:t>
            </a:r>
            <a:r>
              <a:rPr lang="en-US" sz="2800" i="1" dirty="0"/>
              <a:t> MHz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2000" cy="2133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G2A01 Which sideband is most commonly used for voice Communications on frequencies of 14 MHz or higher?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A. Upper sideband</a:t>
            </a:r>
          </a:p>
          <a:p>
            <a:pPr marL="457200" lvl="1" indent="0" eaLnBrk="1" hangingPunct="1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B. Lower sideband</a:t>
            </a:r>
          </a:p>
          <a:p>
            <a:pPr marL="457200" lvl="1" indent="0" eaLnBrk="1" hangingPunct="1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C. Vestigial sideband</a:t>
            </a:r>
          </a:p>
          <a:p>
            <a:pPr marL="457200" lvl="1" indent="0" eaLnBrk="1" hangingPunct="1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D. Double sideband</a:t>
            </a:r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 b="1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D9B04321-81E8-49E5-8BF4-0E106ED6B3A3}" type="slidenum">
              <a:rPr lang="en-US" altLang="en-US" sz="1200" b="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Operating Procedures</a:t>
            </a:r>
          </a:p>
        </p:txBody>
      </p:sp>
    </p:spTree>
    <p:extLst>
      <p:ext uri="{BB962C8B-B14F-4D97-AF65-F5344CB8AC3E}">
        <p14:creationId xmlns:p14="http://schemas.microsoft.com/office/powerpoint/2010/main" val="150810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2000" cy="2133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G2A01 Which sideband is most commonly used for voice Communications on frequencies of 14 MHz or higher?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  <a:defRPr/>
            </a:pPr>
            <a:r>
              <a:rPr lang="en-US" sz="3200" b="1" i="1" dirty="0">
                <a:solidFill>
                  <a:srgbClr val="FFFF00"/>
                </a:solidFill>
                <a:latin typeface="Comic Sans MS" panose="030F0702030302020204" pitchFamily="66" charset="0"/>
              </a:rPr>
              <a:t>A. Upper sideband</a:t>
            </a:r>
          </a:p>
          <a:p>
            <a:pPr marL="457200" lvl="1" indent="0" eaLnBrk="1" hangingPunct="1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B. Lower sideband</a:t>
            </a:r>
          </a:p>
          <a:p>
            <a:pPr marL="457200" lvl="1" indent="0" eaLnBrk="1" hangingPunct="1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C. Vestigial sideband</a:t>
            </a:r>
          </a:p>
          <a:p>
            <a:pPr marL="457200" lvl="1" indent="0" eaLnBrk="1" hangingPunct="1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D. Double sideband</a:t>
            </a:r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 b="1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D9B04321-81E8-49E5-8BF4-0E106ED6B3A3}" type="slidenum">
              <a:rPr lang="en-US" altLang="en-US" sz="1200" b="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Operating Procedures</a:t>
            </a:r>
          </a:p>
        </p:txBody>
      </p:sp>
    </p:spTree>
    <p:extLst>
      <p:ext uri="{BB962C8B-B14F-4D97-AF65-F5344CB8AC3E}">
        <p14:creationId xmlns:p14="http://schemas.microsoft.com/office/powerpoint/2010/main" val="65721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/>
              <a:t>T2A04 - What is an appropriate way to call another station on a repeater if you know the other station's call sign?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74676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Say break, break then say the station's call sign</a:t>
            </a:r>
            <a:endParaRPr lang="en-US" sz="2800" dirty="0"/>
          </a:p>
          <a:p>
            <a:r>
              <a:rPr lang="en-US" sz="2800" i="1" dirty="0"/>
              <a:t>B. Say the station's call sign then identify with your call sign</a:t>
            </a:r>
          </a:p>
          <a:p>
            <a:r>
              <a:rPr lang="en-US" sz="2800" i="1" dirty="0"/>
              <a:t>C. Say CQ three times then the other station's call sign</a:t>
            </a:r>
            <a:endParaRPr lang="en-US" sz="2800" dirty="0"/>
          </a:p>
          <a:p>
            <a:r>
              <a:rPr lang="en-US" sz="2800" i="1" dirty="0"/>
              <a:t>D. Wait for the station to call CQ then answer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2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/>
              <a:t>T2A04 - What is an appropriate way to call another station on a repeater if you know the other station's call sign?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74676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Say break, break then say the station's call sign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</a:rPr>
              <a:t>B. Say the station's call sign then identify with your call sign</a:t>
            </a:r>
          </a:p>
          <a:p>
            <a:r>
              <a:rPr lang="en-US" sz="2800" i="1" dirty="0"/>
              <a:t>C. Say CQ three times then the other station's call sign</a:t>
            </a:r>
            <a:endParaRPr lang="en-US" sz="2800" dirty="0"/>
          </a:p>
          <a:p>
            <a:r>
              <a:rPr lang="en-US" sz="2800" i="1" dirty="0"/>
              <a:t>D. Wait for the station to call CQ then answer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68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2057400"/>
          </a:xfrm>
        </p:spPr>
        <p:txBody>
          <a:bodyPr>
            <a:normAutofit/>
          </a:bodyPr>
          <a:lstStyle/>
          <a:p>
            <a:r>
              <a:rPr lang="en-US" dirty="0"/>
              <a:t>T2A05 - How should you respond to a station calling CQ?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620000" cy="4038600"/>
          </a:xfrm>
        </p:spPr>
        <p:txBody>
          <a:bodyPr>
            <a:normAutofit/>
          </a:bodyPr>
          <a:lstStyle/>
          <a:p>
            <a:r>
              <a:rPr lang="en-US" sz="2800" i="1" dirty="0"/>
              <a:t>A. Transmit CQ followed by the other station’s call sign</a:t>
            </a:r>
            <a:endParaRPr lang="en-US" sz="2800" dirty="0"/>
          </a:p>
          <a:p>
            <a:r>
              <a:rPr lang="en-US" sz="2800" i="1" dirty="0"/>
              <a:t>B. Transmit your call sign followed by the other station’s call sign</a:t>
            </a:r>
            <a:endParaRPr lang="en-US" sz="2800" dirty="0"/>
          </a:p>
          <a:p>
            <a:r>
              <a:rPr lang="en-US" sz="2800" i="1" dirty="0"/>
              <a:t>C. Transmit the other station’s call sign followed by your call sign</a:t>
            </a:r>
            <a:endParaRPr lang="en-US" sz="2800" dirty="0"/>
          </a:p>
          <a:p>
            <a:r>
              <a:rPr lang="en-US" sz="2800" i="1" dirty="0"/>
              <a:t>D. Transmit a signal report followed by your call sign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46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2057400"/>
          </a:xfrm>
        </p:spPr>
        <p:txBody>
          <a:bodyPr>
            <a:normAutofit/>
          </a:bodyPr>
          <a:lstStyle/>
          <a:p>
            <a:r>
              <a:rPr lang="en-US" dirty="0"/>
              <a:t>T2A05 - How should you respond to a station calling CQ?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620000" cy="4038600"/>
          </a:xfrm>
        </p:spPr>
        <p:txBody>
          <a:bodyPr>
            <a:normAutofit/>
          </a:bodyPr>
          <a:lstStyle/>
          <a:p>
            <a:r>
              <a:rPr lang="en-US" sz="2800" i="1" dirty="0"/>
              <a:t>A. Transmit CQ followed by the other station’s call sign</a:t>
            </a:r>
            <a:endParaRPr lang="en-US" sz="2800" dirty="0"/>
          </a:p>
          <a:p>
            <a:r>
              <a:rPr lang="en-US" sz="2800" i="1" dirty="0"/>
              <a:t>B. Transmit your call sign followed by the other station’s call sign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</a:rPr>
              <a:t>C. Transmit the other station’s call sign followed by your call sign</a:t>
            </a:r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2800" i="1" dirty="0"/>
              <a:t>D. Transmit a signal report followed by your call sign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6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534400" cy="617220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700" b="1" dirty="0">
                <a:solidFill>
                  <a:schemeClr val="bg1"/>
                </a:solidFill>
              </a:rPr>
            </a:br>
            <a:br>
              <a:rPr lang="en-US" sz="2700" b="1" dirty="0">
                <a:solidFill>
                  <a:schemeClr val="bg1"/>
                </a:solidFill>
              </a:rPr>
            </a:b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</a:rPr>
              <a:t>T2A - Station operation: </a:t>
            </a:r>
            <a:r>
              <a:rPr lang="en-US" sz="22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choosing an operating frequency; calling another station; test  transmissions; band plans; calling frequencies;  repeater offsets </a:t>
            </a:r>
            <a:br>
              <a:rPr lang="en-US" sz="2200" b="1" dirty="0">
                <a:solidFill>
                  <a:schemeClr val="bg1"/>
                </a:solidFill>
              </a:rPr>
            </a:b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</a:rPr>
              <a:t>T2B – VHF/UHF operating practices: </a:t>
            </a:r>
            <a:r>
              <a:rPr lang="en-US" sz="22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FM repeater; simplex; reverse splits, Access tones, CTCSS; DTMF; DMR operation; Receiving operational problem  resolution; Q signals </a:t>
            </a:r>
            <a:br>
              <a:rPr lang="en-US" sz="2200" b="1" dirty="0">
                <a:solidFill>
                  <a:schemeClr val="bg1"/>
                </a:solidFill>
              </a:rPr>
            </a:b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</a:rPr>
              <a:t>T2C – Public service: </a:t>
            </a:r>
            <a:r>
              <a:rPr lang="en-US" sz="22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emergency operations; applicability of FCC rules; RACES  and ARES; net and traffic procedures; operating restrictions during emergencies, use of phonetics in message handling</a:t>
            </a:r>
            <a:br>
              <a:rPr lang="en-US" sz="22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63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8153400" cy="2209800"/>
          </a:xfrm>
        </p:spPr>
        <p:txBody>
          <a:bodyPr>
            <a:normAutofit/>
          </a:bodyPr>
          <a:lstStyle/>
          <a:p>
            <a:r>
              <a:rPr lang="en-US" dirty="0"/>
              <a:t>T2A06    Which of the following is required when making on-the-air test transmissions?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543800" cy="3733800"/>
          </a:xfrm>
        </p:spPr>
        <p:txBody>
          <a:bodyPr>
            <a:normAutofit/>
          </a:bodyPr>
          <a:lstStyle/>
          <a:p>
            <a:r>
              <a:rPr lang="en-US" sz="2800" dirty="0"/>
              <a:t>A. Identify the transmitting station</a:t>
            </a:r>
          </a:p>
          <a:p>
            <a:r>
              <a:rPr lang="en-US" sz="2800" dirty="0"/>
              <a:t>B. Conduct tests only between 10 p.m. and 6 a.m. local time</a:t>
            </a:r>
          </a:p>
          <a:p>
            <a:r>
              <a:rPr lang="en-US" sz="2800" dirty="0"/>
              <a:t>C. Notify the FCC of the transmissions</a:t>
            </a:r>
          </a:p>
          <a:p>
            <a:r>
              <a:rPr lang="en-US" sz="2800" dirty="0"/>
              <a:t>D. All of these choices are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07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8153400" cy="2209800"/>
          </a:xfrm>
        </p:spPr>
        <p:txBody>
          <a:bodyPr>
            <a:normAutofit/>
          </a:bodyPr>
          <a:lstStyle/>
          <a:p>
            <a:r>
              <a:rPr lang="en-US" dirty="0"/>
              <a:t>T2A06    Which of the following is required when making on-the-air test transmissions?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543800" cy="3733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A. Identify the transmitting station</a:t>
            </a:r>
          </a:p>
          <a:p>
            <a:r>
              <a:rPr lang="en-US" sz="2800" dirty="0"/>
              <a:t>B. Conduct tests only between 10 p.m. and 6 a.m. local time</a:t>
            </a:r>
          </a:p>
          <a:p>
            <a:r>
              <a:rPr lang="en-US" sz="2800" dirty="0"/>
              <a:t>C. Notify the FCC of the transmissions</a:t>
            </a:r>
          </a:p>
          <a:p>
            <a:r>
              <a:rPr lang="en-US" sz="2800" dirty="0"/>
              <a:t>D. All of these choices are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21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057400"/>
          </a:xfrm>
        </p:spPr>
        <p:txBody>
          <a:bodyPr>
            <a:normAutofit/>
          </a:bodyPr>
          <a:lstStyle/>
          <a:p>
            <a:r>
              <a:rPr lang="en-US" dirty="0"/>
              <a:t>T2A07    What is meant by "repeater offset?"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752600"/>
            <a:ext cx="76200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A. The difference between a repeater’s transmit and receive frequencies</a:t>
            </a:r>
          </a:p>
          <a:p>
            <a:r>
              <a:rPr lang="en-US" sz="2800" dirty="0"/>
              <a:t>B. The repeater has a time delay to prevent interference</a:t>
            </a:r>
          </a:p>
          <a:p>
            <a:r>
              <a:rPr lang="en-US" sz="2800" dirty="0"/>
              <a:t>C. The repeater station identification is done on a separate frequency</a:t>
            </a:r>
          </a:p>
          <a:p>
            <a:r>
              <a:rPr lang="en-US" sz="2800" dirty="0"/>
              <a:t>D. The number of simultaneous transmit frequencies used by a repeater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29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057400"/>
          </a:xfrm>
        </p:spPr>
        <p:txBody>
          <a:bodyPr>
            <a:normAutofit/>
          </a:bodyPr>
          <a:lstStyle/>
          <a:p>
            <a:r>
              <a:rPr lang="en-US" dirty="0"/>
              <a:t>T2A07    What is meant by "repeater offset?"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752600"/>
            <a:ext cx="7620000" cy="4419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A. The difference between a repeater’s transmit and receive frequencies</a:t>
            </a:r>
          </a:p>
          <a:p>
            <a:r>
              <a:rPr lang="en-US" sz="2800" dirty="0"/>
              <a:t>B. The repeater has a time delay to prevent interference</a:t>
            </a:r>
          </a:p>
          <a:p>
            <a:r>
              <a:rPr lang="en-US" sz="2800" dirty="0"/>
              <a:t>C. The repeater station identification is done on a separate frequency</a:t>
            </a:r>
          </a:p>
          <a:p>
            <a:r>
              <a:rPr lang="en-US" sz="2800" dirty="0"/>
              <a:t>D. The number of simultaneous transmit frequencies used by a repeater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75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Repeater </a:t>
            </a:r>
            <a:r>
              <a:rPr lang="en-US" dirty="0" err="1"/>
              <a:t>Input/Output</a:t>
            </a:r>
            <a:r>
              <a:rPr lang="en-US" dirty="0"/>
              <a:t> Offsets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524000"/>
            <a:ext cx="6400800" cy="36576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sz="3200" dirty="0">
                <a:latin typeface="Cooper Black" panose="0208090404030B020404" pitchFamily="18" charset="0"/>
                <a:ea typeface="+mj-ea"/>
                <a:cs typeface="+mj-cs"/>
              </a:rPr>
              <a:t>Band		Offset</a:t>
            </a:r>
          </a:p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6 meters			1 MHz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2 meters		600 kHz</a:t>
            </a:r>
          </a:p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1.25 meters		1.6 MHz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70 cm			5 MHz</a:t>
            </a:r>
          </a:p>
          <a:p>
            <a:pPr algn="ctr"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33 cm			12 MHz</a:t>
            </a:r>
          </a:p>
          <a:p>
            <a:pPr algn="ctr"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23 cm			20 MHz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9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T2A08   What is the meaning of the procedural signal “CQ”?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Call on the quarter hour</a:t>
            </a:r>
            <a:endParaRPr lang="en-US" sz="2800" dirty="0"/>
          </a:p>
          <a:p>
            <a:r>
              <a:rPr lang="en-US" sz="2800" i="1" dirty="0"/>
              <a:t>B. Test transmission, no </a:t>
            </a:r>
            <a:r>
              <a:rPr lang="en-US" sz="2800" i="1" dirty="0" err="1"/>
              <a:t>replty</a:t>
            </a:r>
            <a:r>
              <a:rPr lang="en-US" sz="2800" i="1" dirty="0"/>
              <a:t> expected</a:t>
            </a:r>
            <a:endParaRPr lang="en-US" sz="2800" dirty="0"/>
          </a:p>
          <a:p>
            <a:r>
              <a:rPr lang="en-US" sz="2800" i="1" dirty="0"/>
              <a:t>C. Only the called station should transmit</a:t>
            </a:r>
            <a:endParaRPr lang="en-US" sz="2800" dirty="0"/>
          </a:p>
          <a:p>
            <a:r>
              <a:rPr lang="en-US" sz="2800" i="1" dirty="0"/>
              <a:t>D. Calling any station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06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T2A08   What is the meaning of the procedural signal “CQ”?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Call on the quarter hour</a:t>
            </a:r>
            <a:endParaRPr lang="en-US" sz="2800" dirty="0"/>
          </a:p>
          <a:p>
            <a:r>
              <a:rPr lang="en-US" sz="2800" i="1" dirty="0"/>
              <a:t>B. Test transmission, no </a:t>
            </a:r>
            <a:r>
              <a:rPr lang="en-US" sz="2800" i="1" dirty="0" err="1"/>
              <a:t>replty</a:t>
            </a:r>
            <a:r>
              <a:rPr lang="en-US" sz="2800" i="1" dirty="0"/>
              <a:t> expected</a:t>
            </a:r>
            <a:endParaRPr lang="en-US" sz="2800" dirty="0"/>
          </a:p>
          <a:p>
            <a:r>
              <a:rPr lang="en-US" sz="2800" i="1" dirty="0"/>
              <a:t>C. Only the called station should transmit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</a:rPr>
              <a:t>D. Calling any station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52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/>
              <a:t>T2A09     Which of the following indicates that a station is listening on a repeater and looking for a contact?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8077200" cy="4191000"/>
          </a:xfrm>
        </p:spPr>
        <p:txBody>
          <a:bodyPr>
            <a:normAutofit/>
          </a:bodyPr>
          <a:lstStyle/>
          <a:p>
            <a:r>
              <a:rPr lang="en-US" sz="2800" i="1" dirty="0"/>
              <a:t>A. “CQ </a:t>
            </a:r>
            <a:r>
              <a:rPr lang="en-US" sz="2800" i="1" dirty="0" err="1"/>
              <a:t>CQ</a:t>
            </a:r>
            <a:r>
              <a:rPr lang="en-US" sz="2800" i="1" dirty="0"/>
              <a:t>” followed by the repeater’s call sign</a:t>
            </a:r>
            <a:endParaRPr lang="en-US" sz="2800" dirty="0"/>
          </a:p>
          <a:p>
            <a:r>
              <a:rPr lang="en-US" sz="2800" i="1" dirty="0"/>
              <a:t>B. </a:t>
            </a:r>
            <a:r>
              <a:rPr lang="en-US" sz="2800" dirty="0"/>
              <a:t>The station’s call sign followed by the word “monitoring”</a:t>
            </a:r>
          </a:p>
          <a:p>
            <a:r>
              <a:rPr lang="en-US" sz="2800" i="1" dirty="0"/>
              <a:t>C. The repeater call sign followed by </a:t>
            </a:r>
            <a:r>
              <a:rPr lang="en-US" sz="2800" dirty="0"/>
              <a:t>the station’</a:t>
            </a:r>
            <a:r>
              <a:rPr lang="en-US" sz="2800" i="1" dirty="0"/>
              <a:t> call sign</a:t>
            </a:r>
            <a:endParaRPr lang="en-US" sz="2800" dirty="0"/>
          </a:p>
          <a:p>
            <a:r>
              <a:rPr lang="en-US" sz="2800" i="1" dirty="0"/>
              <a:t>D. </a:t>
            </a:r>
            <a:r>
              <a:rPr lang="en-US" sz="2800" dirty="0"/>
              <a:t>“QSY” followed by your call sign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30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/>
              <a:t>T2A09     Which of the following indicates that a station is listening on a repeater and looking for a contact?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8077200" cy="4191000"/>
          </a:xfrm>
        </p:spPr>
        <p:txBody>
          <a:bodyPr>
            <a:normAutofit/>
          </a:bodyPr>
          <a:lstStyle/>
          <a:p>
            <a:r>
              <a:rPr lang="en-US" sz="2800" i="1" dirty="0"/>
              <a:t>A. “CQ </a:t>
            </a:r>
            <a:r>
              <a:rPr lang="en-US" sz="2800" i="1" dirty="0" err="1"/>
              <a:t>CQ</a:t>
            </a:r>
            <a:r>
              <a:rPr lang="en-US" sz="2800" i="1" dirty="0"/>
              <a:t>” followed by the repeater’s call sign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</a:rPr>
              <a:t>B. </a:t>
            </a:r>
            <a:r>
              <a:rPr lang="en-US" sz="3600" b="1" dirty="0">
                <a:solidFill>
                  <a:srgbClr val="FFFF00"/>
                </a:solidFill>
              </a:rPr>
              <a:t>The station’s call sign followed by the word “monitoring”</a:t>
            </a:r>
          </a:p>
          <a:p>
            <a:r>
              <a:rPr lang="en-US" sz="2800" i="1" dirty="0"/>
              <a:t>C. The repeater call sign followed by </a:t>
            </a:r>
            <a:r>
              <a:rPr lang="en-US" sz="2800" dirty="0"/>
              <a:t>the station’</a:t>
            </a:r>
            <a:r>
              <a:rPr lang="en-US" sz="2800" i="1" dirty="0"/>
              <a:t> call sign</a:t>
            </a:r>
            <a:endParaRPr lang="en-US" sz="2800" dirty="0"/>
          </a:p>
          <a:p>
            <a:r>
              <a:rPr lang="en-US" sz="2800" i="1" dirty="0"/>
              <a:t>D. </a:t>
            </a:r>
            <a:r>
              <a:rPr lang="en-US" sz="2800" dirty="0"/>
              <a:t>“QSY” followed by your call sign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37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T2A10 - What is a band plan, beyond the privileges established by the FCC?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7543800" cy="2743200"/>
          </a:xfrm>
        </p:spPr>
        <p:txBody>
          <a:bodyPr>
            <a:normAutofit/>
          </a:bodyPr>
          <a:lstStyle/>
          <a:p>
            <a:r>
              <a:rPr lang="en-US" sz="2800" i="1" dirty="0"/>
              <a:t>A. A voluntary guideline for using different modes or activities within an amateur band</a:t>
            </a:r>
            <a:endParaRPr lang="en-US" sz="2800" dirty="0"/>
          </a:p>
          <a:p>
            <a:r>
              <a:rPr lang="en-US" sz="2800" i="1" dirty="0"/>
              <a:t>B. A </a:t>
            </a:r>
            <a:r>
              <a:rPr lang="en-US" sz="2800" i="1" dirty="0" err="1"/>
              <a:t>ist</a:t>
            </a:r>
            <a:r>
              <a:rPr lang="en-US" sz="2800" i="1" dirty="0"/>
              <a:t> of operating schedules</a:t>
            </a:r>
            <a:endParaRPr lang="en-US" sz="2800" dirty="0"/>
          </a:p>
          <a:p>
            <a:r>
              <a:rPr lang="en-US" sz="2800" i="1" dirty="0"/>
              <a:t>C. A list of </a:t>
            </a:r>
            <a:r>
              <a:rPr lang="en-US" sz="2800" dirty="0"/>
              <a:t>available</a:t>
            </a:r>
            <a:r>
              <a:rPr lang="en-US" sz="2800" i="1" dirty="0"/>
              <a:t> net frequencies</a:t>
            </a:r>
            <a:endParaRPr lang="en-US" sz="2800" dirty="0"/>
          </a:p>
          <a:p>
            <a:r>
              <a:rPr lang="en-US" sz="2800" i="1" dirty="0"/>
              <a:t>D. A plan devised by a club to indicate frequency band usage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1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8A55-89C3-4456-9E6B-61553072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Section T2A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2DE4A-C14E-479A-9F21-867D8934B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b="1" i="0" dirty="0">
                <a:latin typeface="Impact" panose="020B0806030902050204" pitchFamily="34" charset="0"/>
              </a:rPr>
              <a:t>Station operation</a:t>
            </a:r>
            <a:r>
              <a:rPr lang="en-US" sz="3200" i="0" dirty="0"/>
              <a:t>: </a:t>
            </a:r>
            <a:r>
              <a:rPr lang="en-US" sz="32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choosing an operating frequency; calling another station; test  transmissions; band plans; calling frequencies;  repeater offsets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5E06D-2006-4674-AF5C-B85E1DA094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D796E-0DA5-49F3-B896-CE027D5972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6F7EB-366B-4889-8830-C1111DEC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Operating Procedures</a:t>
            </a:r>
          </a:p>
        </p:txBody>
      </p:sp>
    </p:spTree>
    <p:extLst>
      <p:ext uri="{BB962C8B-B14F-4D97-AF65-F5344CB8AC3E}">
        <p14:creationId xmlns:p14="http://schemas.microsoft.com/office/powerpoint/2010/main" val="1351624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T2A10 - What is a band plan, beyond the privileges established by the FCC?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7543800" cy="274320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FF00"/>
                </a:solidFill>
              </a:rPr>
              <a:t>A. A voluntary guideline for using different modes or activities within an amateur band</a:t>
            </a:r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2800" i="1" dirty="0"/>
              <a:t>B. A </a:t>
            </a:r>
            <a:r>
              <a:rPr lang="en-US" sz="2800" i="1" dirty="0" err="1"/>
              <a:t>ist</a:t>
            </a:r>
            <a:r>
              <a:rPr lang="en-US" sz="2800" i="1" dirty="0"/>
              <a:t> of operating schedules</a:t>
            </a:r>
            <a:endParaRPr lang="en-US" sz="2800" dirty="0"/>
          </a:p>
          <a:p>
            <a:r>
              <a:rPr lang="en-US" sz="2800" i="1" dirty="0"/>
              <a:t>C. A list of </a:t>
            </a:r>
            <a:r>
              <a:rPr lang="en-US" sz="2800" dirty="0"/>
              <a:t>available</a:t>
            </a:r>
            <a:r>
              <a:rPr lang="en-US" sz="2800" i="1" dirty="0"/>
              <a:t> net frequencies</a:t>
            </a:r>
            <a:endParaRPr lang="en-US" sz="2800" dirty="0"/>
          </a:p>
          <a:p>
            <a:r>
              <a:rPr lang="en-US" sz="2800" i="1" dirty="0"/>
              <a:t>D. A plan devised by a club to indicate frequency band usage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97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/>
          <a:lstStyle/>
          <a:p>
            <a:r>
              <a:rPr lang="en-US" dirty="0"/>
              <a:t>ARRL Band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6763045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78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391400" cy="762000"/>
          </a:xfrm>
        </p:spPr>
        <p:txBody>
          <a:bodyPr/>
          <a:lstStyle/>
          <a:p>
            <a:r>
              <a:rPr lang="en-US" dirty="0"/>
              <a:t>VHF/UHF Band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7" t="38516"/>
          <a:stretch/>
        </p:blipFill>
        <p:spPr>
          <a:xfrm>
            <a:off x="685800" y="1219200"/>
            <a:ext cx="3276600" cy="4638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7" b="61484"/>
          <a:stretch/>
        </p:blipFill>
        <p:spPr>
          <a:xfrm>
            <a:off x="4648200" y="1752600"/>
            <a:ext cx="369459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001000" cy="2209800"/>
          </a:xfrm>
        </p:spPr>
        <p:txBody>
          <a:bodyPr>
            <a:normAutofit/>
          </a:bodyPr>
          <a:lstStyle/>
          <a:p>
            <a:r>
              <a:rPr lang="en-US" dirty="0"/>
              <a:t>T2A11    What term describes an amateur station that is transmitting and receiving on the same frequency?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3914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Full duplex</a:t>
            </a:r>
          </a:p>
          <a:p>
            <a:r>
              <a:rPr lang="en-US" sz="2800" dirty="0"/>
              <a:t>B. Diplex</a:t>
            </a:r>
          </a:p>
          <a:p>
            <a:r>
              <a:rPr lang="en-US" sz="2800" dirty="0"/>
              <a:t>C. Simplex	</a:t>
            </a:r>
          </a:p>
          <a:p>
            <a:r>
              <a:rPr lang="en-US" sz="2800" dirty="0"/>
              <a:t>D. Multiplex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16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001000" cy="2209800"/>
          </a:xfrm>
        </p:spPr>
        <p:txBody>
          <a:bodyPr>
            <a:normAutofit/>
          </a:bodyPr>
          <a:lstStyle/>
          <a:p>
            <a:r>
              <a:rPr lang="en-US" dirty="0"/>
              <a:t>T2A11    What term describes an amateur station that is transmitting and receiving on the same frequency?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3914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Full duplex</a:t>
            </a:r>
          </a:p>
          <a:p>
            <a:r>
              <a:rPr lang="en-US" sz="2800" dirty="0"/>
              <a:t>B. Diplex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C. Simplex</a:t>
            </a:r>
            <a:r>
              <a:rPr lang="en-US" sz="2800" dirty="0"/>
              <a:t>	</a:t>
            </a:r>
          </a:p>
          <a:p>
            <a:r>
              <a:rPr lang="en-US" sz="2800" dirty="0"/>
              <a:t>D. Multiplex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35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905000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T2A12 – What should you do before calling CQ?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Listen first to be sure that no one else is using the frequency</a:t>
            </a:r>
            <a:endParaRPr lang="en-US" sz="2800" dirty="0"/>
          </a:p>
          <a:p>
            <a:r>
              <a:rPr lang="en-US" sz="2800" i="1" dirty="0"/>
              <a:t>B. Ask if the frequency is in use</a:t>
            </a:r>
            <a:endParaRPr lang="en-US" sz="2800" dirty="0"/>
          </a:p>
          <a:p>
            <a:r>
              <a:rPr lang="en-US" sz="2800" i="1" dirty="0"/>
              <a:t>C. Make sure you are </a:t>
            </a:r>
            <a:r>
              <a:rPr lang="en-US" sz="2800" dirty="0"/>
              <a:t> authorized to use that frequency</a:t>
            </a:r>
          </a:p>
          <a:p>
            <a:r>
              <a:rPr lang="en-US" sz="2800" i="1" dirty="0"/>
              <a:t>D. All these choices are correct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06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905000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T2A12 – What should you do before calling CQ?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Listen first to be sure that no one else is using the frequency</a:t>
            </a:r>
            <a:endParaRPr lang="en-US" sz="2800" dirty="0"/>
          </a:p>
          <a:p>
            <a:r>
              <a:rPr lang="en-US" sz="2800" i="1" dirty="0"/>
              <a:t>B. Ask if the frequency is in use</a:t>
            </a:r>
            <a:endParaRPr lang="en-US" sz="2800" dirty="0"/>
          </a:p>
          <a:p>
            <a:r>
              <a:rPr lang="en-US" sz="2800" i="1" dirty="0"/>
              <a:t>C. Make sure you are </a:t>
            </a:r>
            <a:r>
              <a:rPr lang="en-US" sz="2800" dirty="0"/>
              <a:t> authorized to use that frequency</a:t>
            </a:r>
          </a:p>
          <a:p>
            <a:r>
              <a:rPr lang="en-US" sz="3600" b="1" i="1" dirty="0">
                <a:solidFill>
                  <a:srgbClr val="FFFF00"/>
                </a:solidFill>
              </a:rPr>
              <a:t>D. All these choices are correct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58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057400"/>
          </a:xfrm>
        </p:spPr>
        <p:txBody>
          <a:bodyPr/>
          <a:lstStyle/>
          <a:p>
            <a:r>
              <a:rPr lang="en-US" dirty="0"/>
              <a:t>T2B – VHF/UHF operating practices: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14600"/>
            <a:ext cx="7391400" cy="3657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FM repeater; simplex; reverse splits, Access tones, CTCSS; DTMF; DMR operation; Receiving operational problem  resolution; Q signals 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534400" cy="2133600"/>
          </a:xfrm>
        </p:spPr>
        <p:txBody>
          <a:bodyPr>
            <a:normAutofit/>
          </a:bodyPr>
          <a:lstStyle/>
          <a:p>
            <a:r>
              <a:rPr lang="en-US" dirty="0"/>
              <a:t>T2B01     How is a VHF/UHF transmitter’s “reverse” function used?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Reduce power output</a:t>
            </a:r>
          </a:p>
          <a:p>
            <a:r>
              <a:rPr lang="en-US" sz="2800" dirty="0"/>
              <a:t>B. Increase power output</a:t>
            </a:r>
          </a:p>
          <a:p>
            <a:r>
              <a:rPr lang="en-US" sz="2800" dirty="0"/>
              <a:t>C. Listen on a repeater’s input frequency</a:t>
            </a:r>
          </a:p>
          <a:p>
            <a:r>
              <a:rPr lang="en-US" sz="2800" dirty="0"/>
              <a:t>D. Listen on a repeater’s output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70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534400" cy="2133600"/>
          </a:xfrm>
        </p:spPr>
        <p:txBody>
          <a:bodyPr>
            <a:normAutofit/>
          </a:bodyPr>
          <a:lstStyle/>
          <a:p>
            <a:r>
              <a:rPr lang="en-US" dirty="0"/>
              <a:t>T2B01     How is a VHF/UHF transmitter’s “reverse” function used?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Reduce power output</a:t>
            </a:r>
          </a:p>
          <a:p>
            <a:r>
              <a:rPr lang="en-US" sz="2800" dirty="0"/>
              <a:t>B. Increase power output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C. Listen on a repeater’s input frequency</a:t>
            </a:r>
          </a:p>
          <a:p>
            <a:r>
              <a:rPr lang="en-US" sz="2800" dirty="0"/>
              <a:t>D. Listen on a repeater’s output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1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ITU Phonetic Alphabet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228600"/>
            <a:ext cx="4724400" cy="46482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A	Alfa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AL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FAH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B	Bravo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BRAH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VOH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C	Charlie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CHAR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LEE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D	Delta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DELL 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TAH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E	Echo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ECK 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OH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F	Foxtrot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FOKS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TROT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G	Golf		GOLF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H	Hotel		HOH 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TELL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I	India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IN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DEE AH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J	Juliet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JEW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LEE ETT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K	Kilo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KEY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LOH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L	Lima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LEE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MAH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M	Mike		MIKE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N	November	NO 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VEM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BER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O	Oscar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OSS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CAH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P	Papa		PAH </a:t>
            </a:r>
            <a:r>
              <a:rPr lang="en-US" altLang="en-US" sz="1500" b="1" dirty="0" err="1">
                <a:solidFill>
                  <a:schemeClr val="bg1"/>
                </a:solidFill>
                <a:latin typeface="Verdana" pitchFamily="34" charset="0"/>
              </a:rPr>
              <a:t>PAH</a:t>
            </a:r>
            <a:endParaRPr lang="en-US" altLang="en-US" sz="15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Q	Quebec		KEH 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BECK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R	Romeo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ROW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ME OH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S	Sierra		SEE 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AIR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RAH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T	Tango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TANG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GO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U	Uniform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YOU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NEE FORM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V	Victor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VIK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TAH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W	Whiskey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WISS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KEY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X	X-Ray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ECKS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RAY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Y	Yankee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YANG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KEY</a:t>
            </a:r>
          </a:p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Z	Zulu		</a:t>
            </a:r>
            <a:r>
              <a:rPr lang="en-US" altLang="en-US" sz="1500" b="1" dirty="0">
                <a:solidFill>
                  <a:schemeClr val="bg1"/>
                </a:solidFill>
                <a:latin typeface="Verdana" pitchFamily="34" charset="0"/>
              </a:rPr>
              <a:t>ZOO</a:t>
            </a:r>
            <a:r>
              <a:rPr lang="en-US" altLang="en-US" sz="1500" dirty="0">
                <a:solidFill>
                  <a:schemeClr val="bg1"/>
                </a:solidFill>
                <a:latin typeface="Verdana" pitchFamily="34" charset="0"/>
              </a:rPr>
              <a:t> LOO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381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Agreed upon words to represent the letters of the “roman alphabet”.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The boldfaced syllables are emphasized.  The pronunciations shown in this table were designed for those who speak any of the international languages. 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The pronunciations given for “</a:t>
            </a:r>
            <a:r>
              <a:rPr lang="en-US" altLang="en-US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Oscar</a:t>
            </a:r>
            <a:r>
              <a:rPr lang="en-US" alt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”, “</a:t>
            </a:r>
            <a:r>
              <a:rPr lang="en-US" altLang="en-US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Papa</a:t>
            </a:r>
            <a:r>
              <a:rPr lang="en-US" alt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” and “Victor” may seem awkward to English-speaking people in the US.</a:t>
            </a:r>
          </a:p>
          <a:p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6317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152400"/>
            <a:ext cx="7772400" cy="1470025"/>
          </a:xfrm>
        </p:spPr>
        <p:txBody>
          <a:bodyPr/>
          <a:lstStyle/>
          <a:p>
            <a:r>
              <a:rPr lang="en-GB" altLang="en-US" dirty="0"/>
              <a:t>Repeater Access Tone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4038600" cy="5105400"/>
          </a:xfrm>
        </p:spPr>
        <p:txBody>
          <a:bodyPr>
            <a:normAutofit/>
          </a:bodyPr>
          <a:lstStyle/>
          <a:p>
            <a:pPr>
              <a:buSzPct val="79000"/>
              <a:tabLst>
                <a:tab pos="457200" algn="l"/>
                <a:tab pos="531813" algn="l"/>
                <a:tab pos="989013" algn="l"/>
                <a:tab pos="1446213" algn="l"/>
                <a:tab pos="1903413" algn="l"/>
                <a:tab pos="2360613" algn="l"/>
                <a:tab pos="2817813" algn="l"/>
                <a:tab pos="3275013" algn="l"/>
                <a:tab pos="3732213" algn="l"/>
                <a:tab pos="4189413" algn="l"/>
                <a:tab pos="4646613" algn="l"/>
                <a:tab pos="5103813" algn="l"/>
                <a:tab pos="5561013" algn="l"/>
                <a:tab pos="6018213" algn="l"/>
                <a:tab pos="6475413" algn="l"/>
                <a:tab pos="6932613" algn="l"/>
                <a:tab pos="7389813" algn="l"/>
                <a:tab pos="7847013" algn="l"/>
                <a:tab pos="8304213" algn="l"/>
                <a:tab pos="8761413" algn="l"/>
                <a:tab pos="9218613" algn="l"/>
              </a:tabLst>
              <a:defRPr/>
            </a:pPr>
            <a:r>
              <a:rPr lang="en-GB" altLang="en-US" dirty="0"/>
              <a:t>Continuous Tone Coded Squelch System (</a:t>
            </a:r>
            <a:r>
              <a:rPr lang="en-GB" altLang="en-US" b="1" dirty="0"/>
              <a:t>CTCSS) </a:t>
            </a:r>
            <a:r>
              <a:rPr lang="en-GB" altLang="en-US" dirty="0"/>
              <a:t>tones are sub-audible tones added to an FM carrier.</a:t>
            </a:r>
          </a:p>
          <a:p>
            <a:pPr>
              <a:buSzPct val="79000"/>
              <a:tabLst>
                <a:tab pos="457200" algn="l"/>
                <a:tab pos="531813" algn="l"/>
                <a:tab pos="989013" algn="l"/>
                <a:tab pos="1446213" algn="l"/>
                <a:tab pos="1903413" algn="l"/>
                <a:tab pos="2360613" algn="l"/>
                <a:tab pos="2817813" algn="l"/>
                <a:tab pos="3275013" algn="l"/>
                <a:tab pos="3732213" algn="l"/>
                <a:tab pos="4189413" algn="l"/>
                <a:tab pos="4646613" algn="l"/>
                <a:tab pos="5103813" algn="l"/>
                <a:tab pos="5561013" algn="l"/>
                <a:tab pos="6018213" algn="l"/>
                <a:tab pos="6475413" algn="l"/>
                <a:tab pos="6932613" algn="l"/>
                <a:tab pos="7389813" algn="l"/>
                <a:tab pos="7847013" algn="l"/>
                <a:tab pos="8304213" algn="l"/>
                <a:tab pos="8761413" algn="l"/>
                <a:tab pos="9218613" algn="l"/>
              </a:tabLst>
              <a:defRPr/>
            </a:pPr>
            <a:endParaRPr lang="en-GB" altLang="en-US" dirty="0"/>
          </a:p>
          <a:p>
            <a:pPr>
              <a:buSzPct val="79000"/>
              <a:tabLst>
                <a:tab pos="457200" algn="l"/>
                <a:tab pos="531813" algn="l"/>
                <a:tab pos="989013" algn="l"/>
                <a:tab pos="1446213" algn="l"/>
                <a:tab pos="1903413" algn="l"/>
                <a:tab pos="2360613" algn="l"/>
                <a:tab pos="2817813" algn="l"/>
                <a:tab pos="3275013" algn="l"/>
                <a:tab pos="3732213" algn="l"/>
                <a:tab pos="4189413" algn="l"/>
                <a:tab pos="4646613" algn="l"/>
                <a:tab pos="5103813" algn="l"/>
                <a:tab pos="5561013" algn="l"/>
                <a:tab pos="6018213" algn="l"/>
                <a:tab pos="6475413" algn="l"/>
                <a:tab pos="6932613" algn="l"/>
                <a:tab pos="7389813" algn="l"/>
                <a:tab pos="7847013" algn="l"/>
                <a:tab pos="8304213" algn="l"/>
                <a:tab pos="8761413" algn="l"/>
                <a:tab pos="9218613" algn="l"/>
              </a:tabLst>
              <a:defRPr/>
            </a:pPr>
            <a:r>
              <a:rPr lang="en-GB" altLang="en-US" dirty="0"/>
              <a:t>Some repeater systems require CTCSS tones to access.</a:t>
            </a:r>
          </a:p>
          <a:p>
            <a:pPr>
              <a:buSzPct val="79000"/>
              <a:tabLst>
                <a:tab pos="457200" algn="l"/>
                <a:tab pos="531813" algn="l"/>
                <a:tab pos="989013" algn="l"/>
                <a:tab pos="1446213" algn="l"/>
                <a:tab pos="1903413" algn="l"/>
                <a:tab pos="2360613" algn="l"/>
                <a:tab pos="2817813" algn="l"/>
                <a:tab pos="3275013" algn="l"/>
                <a:tab pos="3732213" algn="l"/>
                <a:tab pos="4189413" algn="l"/>
                <a:tab pos="4646613" algn="l"/>
                <a:tab pos="5103813" algn="l"/>
                <a:tab pos="5561013" algn="l"/>
                <a:tab pos="6018213" algn="l"/>
                <a:tab pos="6475413" algn="l"/>
                <a:tab pos="6932613" algn="l"/>
                <a:tab pos="7389813" algn="l"/>
                <a:tab pos="7847013" algn="l"/>
                <a:tab pos="8304213" algn="l"/>
                <a:tab pos="8761413" algn="l"/>
                <a:tab pos="9218613" algn="l"/>
              </a:tabLst>
              <a:defRPr/>
            </a:pPr>
            <a:endParaRPr lang="en-GB" altLang="en-US" dirty="0"/>
          </a:p>
          <a:p>
            <a:pPr>
              <a:buSzPct val="79000"/>
              <a:tabLst>
                <a:tab pos="457200" algn="l"/>
                <a:tab pos="531813" algn="l"/>
                <a:tab pos="989013" algn="l"/>
                <a:tab pos="1446213" algn="l"/>
                <a:tab pos="1903413" algn="l"/>
                <a:tab pos="2360613" algn="l"/>
                <a:tab pos="2817813" algn="l"/>
                <a:tab pos="3275013" algn="l"/>
                <a:tab pos="3732213" algn="l"/>
                <a:tab pos="4189413" algn="l"/>
                <a:tab pos="4646613" algn="l"/>
                <a:tab pos="5103813" algn="l"/>
                <a:tab pos="5561013" algn="l"/>
                <a:tab pos="6018213" algn="l"/>
                <a:tab pos="6475413" algn="l"/>
                <a:tab pos="6932613" algn="l"/>
                <a:tab pos="7389813" algn="l"/>
                <a:tab pos="7847013" algn="l"/>
                <a:tab pos="8304213" algn="l"/>
                <a:tab pos="8761413" algn="l"/>
                <a:tab pos="9218613" algn="l"/>
              </a:tabLst>
              <a:defRPr/>
            </a:pPr>
            <a:r>
              <a:rPr lang="en-GB" altLang="en-US" dirty="0"/>
              <a:t>To access a repeater, in addition to knowing the repeater offset or shift, as previously discussed, you must also know if a tone is required and what it is.</a:t>
            </a:r>
            <a:endParaRPr lang="en-GB" alt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4036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692775" y="4916488"/>
            <a:ext cx="654050" cy="41275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 b="1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086600" y="2578100"/>
            <a:ext cx="654050" cy="41275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 b="1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692775" y="2578100"/>
            <a:ext cx="654050" cy="41275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 b="1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357" r="12857" b="20214"/>
          <a:stretch/>
        </p:blipFill>
        <p:spPr>
          <a:xfrm>
            <a:off x="2286000" y="457200"/>
            <a:ext cx="4343400" cy="5610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209800"/>
            <a:ext cx="12954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Frequency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1000873"/>
            <a:ext cx="2133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Repeater Offset +/-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2021749"/>
            <a:ext cx="7620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Tone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024743" y="2419350"/>
            <a:ext cx="1524000" cy="190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57450">
            <a:off x="2759835" y="1566048"/>
            <a:ext cx="1660339" cy="2129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953000" y="2120265"/>
            <a:ext cx="1524000" cy="2095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9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/>
              <a:t>T2B02 - What term describes the use of a sub-audible tone transmitted along with normal voice audio to open the squelch of a receiver?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Carrier squelch</a:t>
            </a:r>
            <a:endParaRPr lang="en-US" sz="2800" dirty="0"/>
          </a:p>
          <a:p>
            <a:r>
              <a:rPr lang="en-US" sz="2800" i="1" dirty="0"/>
              <a:t>B. Tone burst</a:t>
            </a:r>
            <a:endParaRPr lang="en-US" sz="2800" dirty="0"/>
          </a:p>
          <a:p>
            <a:r>
              <a:rPr lang="en-US" sz="2800" i="1" dirty="0"/>
              <a:t>C. DTMF</a:t>
            </a:r>
            <a:endParaRPr lang="en-US" sz="2800" dirty="0"/>
          </a:p>
          <a:p>
            <a:r>
              <a:rPr lang="en-US" sz="2800" i="1" dirty="0"/>
              <a:t>D. CTCSS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94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/>
              <a:t>T2B02 - What is the term used to describe the use of a sub-audible tone transmitted with normal voice audio to open the squelch of a receiver?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Carrier squelch</a:t>
            </a:r>
            <a:endParaRPr lang="en-US" sz="2800" dirty="0"/>
          </a:p>
          <a:p>
            <a:r>
              <a:rPr lang="en-US" sz="2800" i="1" dirty="0"/>
              <a:t>B. Tone burst</a:t>
            </a:r>
            <a:endParaRPr lang="en-US" sz="2800" dirty="0"/>
          </a:p>
          <a:p>
            <a:r>
              <a:rPr lang="en-US" sz="2800" i="1" dirty="0"/>
              <a:t>C. DTMF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</a:rPr>
              <a:t>D. CTCSS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sz="2800" dirty="0"/>
          </a:p>
          <a:p>
            <a:r>
              <a:rPr lang="en-GB" altLang="en-US" sz="2800" dirty="0"/>
              <a:t>Continuous Tone Coded Squelch System (</a:t>
            </a:r>
            <a:r>
              <a:rPr lang="en-GB" altLang="en-US" sz="2800" b="1" dirty="0"/>
              <a:t>CTCSS) </a:t>
            </a:r>
            <a:r>
              <a:rPr lang="en-GB" altLang="en-US" sz="2800" dirty="0"/>
              <a:t>tones are </a:t>
            </a:r>
            <a:r>
              <a:rPr lang="en-GB" altLang="en-US" sz="2800" u="sng" dirty="0"/>
              <a:t>sub-audible</a:t>
            </a:r>
            <a:r>
              <a:rPr lang="en-GB" altLang="en-US" sz="2800" dirty="0"/>
              <a:t> tones added to an FM carrier.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92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077200" cy="2133600"/>
          </a:xfrm>
        </p:spPr>
        <p:txBody>
          <a:bodyPr>
            <a:noAutofit/>
          </a:bodyPr>
          <a:lstStyle/>
          <a:p>
            <a:r>
              <a:rPr lang="en-US" dirty="0"/>
              <a:t>T2B03     Which of the following describes a linked repeater network?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2514600"/>
            <a:ext cx="7543800" cy="36576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/>
              <a:t>A network of repeaters in which signals received by one repeater are transmitted by all repeaters in the network</a:t>
            </a:r>
          </a:p>
          <a:p>
            <a:pPr marL="514350" indent="-514350">
              <a:buAutoNum type="alphaUcPeriod"/>
            </a:pPr>
            <a:r>
              <a:rPr lang="en-US" sz="2800" dirty="0"/>
              <a:t> A single repeater with more than one receiver</a:t>
            </a:r>
          </a:p>
          <a:p>
            <a:pPr marL="514350" indent="-514350">
              <a:buAutoNum type="alphaUcPeriod"/>
            </a:pPr>
            <a:r>
              <a:rPr lang="en-US" sz="2800" dirty="0"/>
              <a:t>Multiple repeaters with one control operator</a:t>
            </a:r>
          </a:p>
          <a:p>
            <a:pPr marL="514350" indent="-514350">
              <a:buAutoNum type="alphaUcPeriod"/>
            </a:pPr>
            <a:r>
              <a:rPr lang="en-US" sz="2800" dirty="0"/>
              <a:t>A system of repeaters linked by APRS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7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077200" cy="2133600"/>
          </a:xfrm>
        </p:spPr>
        <p:txBody>
          <a:bodyPr>
            <a:noAutofit/>
          </a:bodyPr>
          <a:lstStyle/>
          <a:p>
            <a:r>
              <a:rPr lang="en-US" dirty="0"/>
              <a:t>T2B03     Which of the following describes a linked repeater network?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2514600"/>
            <a:ext cx="7543800" cy="36576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600" b="1" dirty="0">
                <a:solidFill>
                  <a:srgbClr val="FFFF00"/>
                </a:solidFill>
              </a:rPr>
              <a:t>A network of repeaters in which signals received by one repeater are transmitted by all repeaters in the network</a:t>
            </a:r>
          </a:p>
          <a:p>
            <a:pPr marL="514350" indent="-514350">
              <a:buAutoNum type="alphaUcPeriod"/>
            </a:pPr>
            <a:r>
              <a:rPr lang="en-US" sz="2800" dirty="0"/>
              <a:t> A single repeater with more than one receiver</a:t>
            </a:r>
          </a:p>
          <a:p>
            <a:pPr marL="514350" indent="-514350">
              <a:buAutoNum type="alphaUcPeriod"/>
            </a:pPr>
            <a:r>
              <a:rPr lang="en-US" sz="2800" dirty="0"/>
              <a:t>Multiple repeaters with one control operator</a:t>
            </a:r>
          </a:p>
          <a:p>
            <a:pPr marL="514350" indent="-514350">
              <a:buAutoNum type="alphaUcPeriod"/>
            </a:pPr>
            <a:r>
              <a:rPr lang="en-US" sz="2800" dirty="0"/>
              <a:t>A system of repeaters linked by APRS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88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8077200" cy="2286000"/>
          </a:xfrm>
        </p:spPr>
        <p:txBody>
          <a:bodyPr>
            <a:normAutofit/>
          </a:bodyPr>
          <a:lstStyle/>
          <a:p>
            <a:r>
              <a:rPr lang="en-US" dirty="0"/>
              <a:t>T2B04    Which of the following could be the reason you are unable to access a repeater whose output you can hear?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362200"/>
            <a:ext cx="7086600" cy="3810000"/>
          </a:xfrm>
        </p:spPr>
        <p:txBody>
          <a:bodyPr>
            <a:normAutofit/>
          </a:bodyPr>
          <a:lstStyle/>
          <a:p>
            <a:r>
              <a:rPr lang="en-US" sz="2800" dirty="0"/>
              <a:t>A. Improper transceiver offset</a:t>
            </a:r>
          </a:p>
          <a:p>
            <a:r>
              <a:rPr lang="en-US" sz="2800" dirty="0"/>
              <a:t>B. You are using the wrong CTCSS tone </a:t>
            </a:r>
          </a:p>
          <a:p>
            <a:r>
              <a:rPr lang="en-US" sz="2800" dirty="0"/>
              <a:t>C. You are using the wrong DCS code</a:t>
            </a:r>
          </a:p>
          <a:p>
            <a:r>
              <a:rPr lang="en-US" sz="2800" dirty="0"/>
              <a:t>D. All these choices are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46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8077200" cy="2286000"/>
          </a:xfrm>
        </p:spPr>
        <p:txBody>
          <a:bodyPr>
            <a:normAutofit/>
          </a:bodyPr>
          <a:lstStyle/>
          <a:p>
            <a:r>
              <a:rPr lang="en-US" dirty="0"/>
              <a:t>T2B04    Which of the following could be the reason you are unable to access a repeater whose output you can hear?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362200"/>
            <a:ext cx="7086600" cy="3810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A. Improper transceiver offset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B. You are using the wrong CTCSS tone 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C. You are using the wrong DCS code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D. All these choices are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61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587375"/>
            <a:ext cx="8458200" cy="1470025"/>
          </a:xfrm>
        </p:spPr>
        <p:txBody>
          <a:bodyPr>
            <a:noAutofit/>
          </a:bodyPr>
          <a:lstStyle/>
          <a:p>
            <a:r>
              <a:rPr lang="en-US" dirty="0"/>
              <a:t>T2B05    What would cause your FM transmission audio to be distorted on voice </a:t>
            </a:r>
            <a:r>
              <a:rPr lang="en-US" dirty="0" err="1"/>
              <a:t>praks</a:t>
            </a:r>
            <a:r>
              <a:rPr lang="en-US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613025"/>
            <a:ext cx="70866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Your repeater offset  </a:t>
            </a:r>
            <a:r>
              <a:rPr lang="en-US" sz="2800" dirty="0" err="1"/>
              <a:t>invertrd</a:t>
            </a:r>
            <a:br>
              <a:rPr lang="en-US" sz="2800" dirty="0"/>
            </a:br>
            <a:r>
              <a:rPr lang="en-US" sz="2800" dirty="0"/>
              <a:t>B. You need to talk louder </a:t>
            </a:r>
            <a:br>
              <a:rPr lang="en-US" sz="2800" dirty="0"/>
            </a:br>
            <a:r>
              <a:rPr lang="en-US" sz="2800" dirty="0">
                <a:solidFill>
                  <a:schemeClr val="bg1"/>
                </a:solidFill>
              </a:rPr>
              <a:t>C. You are talking too loudly</a:t>
            </a:r>
          </a:p>
          <a:p>
            <a:r>
              <a:rPr lang="en-US" sz="2800" dirty="0"/>
              <a:t>D. Your transmit power is too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580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587375"/>
            <a:ext cx="8458200" cy="1470025"/>
          </a:xfrm>
        </p:spPr>
        <p:txBody>
          <a:bodyPr>
            <a:noAutofit/>
          </a:bodyPr>
          <a:lstStyle/>
          <a:p>
            <a:r>
              <a:rPr lang="en-US" dirty="0"/>
              <a:t>T2B05    What would cause your FM transmission audio to be distorted on voice </a:t>
            </a:r>
            <a:r>
              <a:rPr lang="en-US" dirty="0" err="1"/>
              <a:t>praks</a:t>
            </a:r>
            <a:r>
              <a:rPr lang="en-US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613025"/>
            <a:ext cx="70866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Your repeater offset  </a:t>
            </a:r>
            <a:r>
              <a:rPr lang="en-US" sz="2800" dirty="0" err="1"/>
              <a:t>invertrd</a:t>
            </a:r>
            <a:br>
              <a:rPr lang="en-US" sz="2800" dirty="0"/>
            </a:br>
            <a:r>
              <a:rPr lang="en-US" sz="2800" dirty="0"/>
              <a:t>B. You need to talk louder </a:t>
            </a:r>
            <a:br>
              <a:rPr lang="en-US" sz="2800" dirty="0"/>
            </a:br>
            <a:r>
              <a:rPr lang="en-US" sz="3600" b="1" dirty="0">
                <a:solidFill>
                  <a:srgbClr val="FFFF00"/>
                </a:solidFill>
              </a:rPr>
              <a:t>C. You are talking too loudly</a:t>
            </a:r>
          </a:p>
          <a:p>
            <a:r>
              <a:rPr lang="en-US" sz="2800" dirty="0">
                <a:solidFill>
                  <a:schemeClr val="bg1"/>
                </a:solidFill>
              </a:rPr>
              <a:t>D. Your transmit power is too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0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40386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1066800"/>
          </a:xfrm>
        </p:spPr>
        <p:txBody>
          <a:bodyPr/>
          <a:lstStyle/>
          <a:p>
            <a:r>
              <a:rPr lang="en-GB" altLang="en-US" b="1" dirty="0"/>
              <a:t>VHF/UHF Propagation</a:t>
            </a:r>
            <a:endParaRPr lang="en-US" dirty="0"/>
          </a:p>
        </p:txBody>
      </p:sp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2667000" cy="2743200"/>
          </a:xfrm>
        </p:spPr>
        <p:txBody>
          <a:bodyPr>
            <a:normAutofit lnSpcReduction="10000"/>
          </a:bodyPr>
          <a:lstStyle/>
          <a:p>
            <a:endParaRPr lang="en-GB" altLang="en-US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endParaRPr lang="en-GB" altLang="en-US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r>
              <a:rPr lang="en-GB" altLang="en-US" dirty="0">
                <a:solidFill>
                  <a:schemeClr val="bg1"/>
                </a:solidFill>
                <a:latin typeface="Cooper Black" panose="0208090404030B020404" pitchFamily="18" charset="0"/>
              </a:rPr>
              <a:t>VHF / UHF signals typically travel by line of sight propagation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692900" y="5680075"/>
          <a:ext cx="19843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676600" imgH="704880" progId="">
                  <p:embed/>
                </p:oleObj>
              </mc:Choice>
              <mc:Fallback>
                <p:oleObj r:id="rId3" imgW="2676600" imgH="70488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5680075"/>
                        <a:ext cx="19843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4013" y="5551488"/>
          <a:ext cx="14033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24000" imgH="1181160" progId="">
                  <p:embed/>
                </p:oleObj>
              </mc:Choice>
              <mc:Fallback>
                <p:oleObj r:id="rId5" imgW="2124000" imgH="118116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5551488"/>
                        <a:ext cx="140335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" name="Subtitle 2"/>
          <p:cNvSpPr txBox="1">
            <a:spLocks/>
          </p:cNvSpPr>
          <p:nvPr/>
        </p:nvSpPr>
        <p:spPr>
          <a:xfrm>
            <a:off x="6019800" y="762000"/>
            <a:ext cx="2667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endParaRPr lang="en-GB" altLang="en-US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GB" altLang="en-US" sz="2600" dirty="0">
                <a:solidFill>
                  <a:schemeClr val="bg1"/>
                </a:solidFill>
                <a:latin typeface="Cooper Black" panose="0208090404030B020404" pitchFamily="18" charset="0"/>
              </a:rPr>
              <a:t>VHF / UHF signals can be blocked by   and/or reflected     off mountains          and large                 buildings.</a:t>
            </a:r>
          </a:p>
          <a:p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2819400" y="762000"/>
            <a:ext cx="3276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endCxn id="7" idx="1"/>
          </p:cNvCxnSpPr>
          <p:nvPr/>
        </p:nvCxnSpPr>
        <p:spPr>
          <a:xfrm>
            <a:off x="5562600" y="4868144"/>
            <a:ext cx="1130300" cy="10651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562600" y="4038600"/>
            <a:ext cx="762000" cy="82954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8" idx="3"/>
          </p:cNvCxnSpPr>
          <p:nvPr/>
        </p:nvCxnSpPr>
        <p:spPr>
          <a:xfrm flipH="1">
            <a:off x="1757363" y="4724400"/>
            <a:ext cx="1671637" cy="113268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438400" y="3886200"/>
            <a:ext cx="990601" cy="8382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5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077200" cy="1905000"/>
          </a:xfrm>
        </p:spPr>
        <p:txBody>
          <a:bodyPr>
            <a:noAutofit/>
          </a:bodyPr>
          <a:lstStyle/>
          <a:p>
            <a:r>
              <a:rPr lang="en-US" dirty="0"/>
              <a:t>T2B06     What type of signaling uses pairs of audio tones?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0866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DTMF</a:t>
            </a:r>
          </a:p>
          <a:p>
            <a:r>
              <a:rPr lang="en-US" sz="2800" dirty="0"/>
              <a:t>B. CTCSS</a:t>
            </a:r>
          </a:p>
          <a:p>
            <a:r>
              <a:rPr lang="en-US" sz="2800" dirty="0"/>
              <a:t>C. GPRS</a:t>
            </a:r>
          </a:p>
          <a:p>
            <a:r>
              <a:rPr lang="en-US" sz="2800" dirty="0"/>
              <a:t>D. D-STAR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12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077200" cy="1905000"/>
          </a:xfrm>
        </p:spPr>
        <p:txBody>
          <a:bodyPr>
            <a:noAutofit/>
          </a:bodyPr>
          <a:lstStyle/>
          <a:p>
            <a:r>
              <a:rPr lang="en-US" dirty="0"/>
              <a:t>T2B06     What type of signaling uses pairs of audio tones?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086600" cy="3657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A. DTMF</a:t>
            </a:r>
          </a:p>
          <a:p>
            <a:r>
              <a:rPr lang="en-US" sz="2800" dirty="0"/>
              <a:t>B. CTCSS</a:t>
            </a:r>
          </a:p>
          <a:p>
            <a:r>
              <a:rPr lang="en-US" sz="2800" dirty="0"/>
              <a:t>C. GPRS</a:t>
            </a:r>
          </a:p>
          <a:p>
            <a:r>
              <a:rPr lang="en-US" sz="2800" dirty="0"/>
              <a:t>D. D-STAR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84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2133600"/>
          </a:xfrm>
        </p:spPr>
        <p:txBody>
          <a:bodyPr>
            <a:normAutofit/>
          </a:bodyPr>
          <a:lstStyle/>
          <a:p>
            <a:r>
              <a:rPr lang="en-US" dirty="0"/>
              <a:t>T2B07     How can you join a digital repeater’s “</a:t>
            </a:r>
            <a:r>
              <a:rPr lang="en-US" dirty="0" err="1"/>
              <a:t>talkgroup</a:t>
            </a:r>
            <a:r>
              <a:rPr lang="en-US" dirty="0"/>
              <a:t>”?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76962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Register your radio with the local FCC office</a:t>
            </a:r>
          </a:p>
          <a:p>
            <a:r>
              <a:rPr lang="en-US" sz="2800" dirty="0"/>
              <a:t>B. Join the repeater owner’s club</a:t>
            </a:r>
          </a:p>
          <a:p>
            <a:r>
              <a:rPr lang="en-US" sz="2800" dirty="0"/>
              <a:t>C. Program your radio with the group’s ID or code</a:t>
            </a:r>
          </a:p>
          <a:p>
            <a:r>
              <a:rPr lang="en-US" sz="2800" dirty="0"/>
              <a:t>D. Sign your call after the courtesy 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905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2133600"/>
          </a:xfrm>
        </p:spPr>
        <p:txBody>
          <a:bodyPr>
            <a:normAutofit/>
          </a:bodyPr>
          <a:lstStyle/>
          <a:p>
            <a:r>
              <a:rPr lang="en-US" dirty="0"/>
              <a:t>T2B07     How can you join a digital repeater’s “</a:t>
            </a:r>
            <a:r>
              <a:rPr lang="en-US" dirty="0" err="1"/>
              <a:t>talkgroup</a:t>
            </a:r>
            <a:r>
              <a:rPr lang="en-US" dirty="0"/>
              <a:t>”?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76962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Register your radio with the local FCC office</a:t>
            </a:r>
          </a:p>
          <a:p>
            <a:r>
              <a:rPr lang="en-US" sz="2800" dirty="0"/>
              <a:t>B. Join the repeater owner’s club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C. Program your radio with the group’s ID or code</a:t>
            </a:r>
          </a:p>
          <a:p>
            <a:r>
              <a:rPr lang="en-US" sz="2800" dirty="0"/>
              <a:t>D. Sign your call after the courtesy 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673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077200" cy="2438400"/>
          </a:xfrm>
        </p:spPr>
        <p:txBody>
          <a:bodyPr>
            <a:normAutofit/>
          </a:bodyPr>
          <a:lstStyle/>
          <a:p>
            <a:r>
              <a:rPr lang="en-US" dirty="0"/>
              <a:t>T2B08 - Which of the following applies when two stations transmitting on the same frequency interfere with each other?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848600" cy="4191000"/>
          </a:xfrm>
        </p:spPr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The stations should negotiate the continued use of the frequency</a:t>
            </a:r>
          </a:p>
          <a:p>
            <a:r>
              <a:rPr lang="en-US" sz="2800" i="1" dirty="0"/>
              <a:t>B. </a:t>
            </a:r>
            <a:r>
              <a:rPr lang="en-US" sz="2800" dirty="0"/>
              <a:t>Both stations should choice another frequency to avoid conflict</a:t>
            </a:r>
          </a:p>
          <a:p>
            <a:r>
              <a:rPr lang="en-US" sz="2800" i="1" dirty="0"/>
              <a:t>C. </a:t>
            </a:r>
            <a:r>
              <a:rPr lang="en-US" sz="2800" dirty="0"/>
              <a:t>Interference is inevitable, so no action is required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Use subaudible tones so both stations can share the frequency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04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077200" cy="2438400"/>
          </a:xfrm>
        </p:spPr>
        <p:txBody>
          <a:bodyPr>
            <a:normAutofit/>
          </a:bodyPr>
          <a:lstStyle/>
          <a:p>
            <a:r>
              <a:rPr lang="en-US" dirty="0"/>
              <a:t>T2B08 - Which of the following applies when two stations transmitting on the same frequency interfere with each other?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848600" cy="419100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FF00"/>
                </a:solidFill>
              </a:rPr>
              <a:t>A. </a:t>
            </a:r>
            <a:r>
              <a:rPr lang="en-US" sz="3600" b="1" dirty="0">
                <a:solidFill>
                  <a:srgbClr val="FFFF00"/>
                </a:solidFill>
              </a:rPr>
              <a:t>The stations should negotiate the continued use of the frequency</a:t>
            </a:r>
          </a:p>
          <a:p>
            <a:r>
              <a:rPr lang="en-US" sz="2800" i="1" dirty="0"/>
              <a:t>B. </a:t>
            </a:r>
            <a:r>
              <a:rPr lang="en-US" sz="2800" dirty="0"/>
              <a:t>Both stations should choice another frequency to avoid conflict</a:t>
            </a:r>
          </a:p>
          <a:p>
            <a:r>
              <a:rPr lang="en-US" sz="2800" i="1" dirty="0"/>
              <a:t>C. </a:t>
            </a:r>
            <a:r>
              <a:rPr lang="en-US" sz="2800" dirty="0"/>
              <a:t>Interference is inevitable, so no action is required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Use subaudible tones so both stations can share the frequency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81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848600" cy="2286000"/>
          </a:xfrm>
        </p:spPr>
        <p:txBody>
          <a:bodyPr>
            <a:normAutofit/>
          </a:bodyPr>
          <a:lstStyle/>
          <a:p>
            <a:r>
              <a:rPr lang="en-US" dirty="0"/>
              <a:t>T2B09     Why are simplex channels designated in </a:t>
            </a:r>
            <a:r>
              <a:rPr lang="en-US" dirty="0" err="1"/>
              <a:t>th</a:t>
            </a:r>
            <a:r>
              <a:rPr lang="en-US" dirty="0"/>
              <a:t> VHF/UHF band plans?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68580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 So stations within range of each other can communicate without tying up a repeater</a:t>
            </a:r>
          </a:p>
          <a:p>
            <a:r>
              <a:rPr lang="en-US" sz="2800" dirty="0"/>
              <a:t>B.  For contest operation</a:t>
            </a:r>
          </a:p>
          <a:p>
            <a:r>
              <a:rPr lang="en-US" sz="2800" dirty="0"/>
              <a:t>C.  For working DX only</a:t>
            </a:r>
          </a:p>
          <a:p>
            <a:r>
              <a:rPr lang="en-US" sz="2800" dirty="0"/>
              <a:t>D.  So stations with simple transmitters can access the repeater without automatic offset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211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848600" cy="2286000"/>
          </a:xfrm>
        </p:spPr>
        <p:txBody>
          <a:bodyPr>
            <a:normAutofit/>
          </a:bodyPr>
          <a:lstStyle/>
          <a:p>
            <a:r>
              <a:rPr lang="en-US" dirty="0"/>
              <a:t>T2B09     Why are simplex channels designated in </a:t>
            </a:r>
            <a:r>
              <a:rPr lang="en-US" dirty="0" err="1"/>
              <a:t>th</a:t>
            </a:r>
            <a:r>
              <a:rPr lang="en-US" dirty="0"/>
              <a:t> VHF/UHF band plans?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6858000" cy="365760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A.  So stations within range of each other can communicate without tying up a repeater</a:t>
            </a:r>
          </a:p>
          <a:p>
            <a:r>
              <a:rPr lang="en-US" sz="2800" dirty="0"/>
              <a:t>B.  For contest operation</a:t>
            </a:r>
          </a:p>
          <a:p>
            <a:r>
              <a:rPr lang="en-US" sz="2800" dirty="0"/>
              <a:t>C.  For working DX only</a:t>
            </a:r>
          </a:p>
          <a:p>
            <a:r>
              <a:rPr lang="en-US" sz="2800" dirty="0"/>
              <a:t>D.  So stations with simple transmitters can access the repeater without automatic offset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263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CW Prosigns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7696200" cy="3657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DX – Distant station (outside the country)</a:t>
            </a:r>
          </a:p>
          <a:p>
            <a:pPr>
              <a:defRPr/>
            </a:pPr>
            <a:r>
              <a:rPr lang="en-US" sz="2800" dirty="0"/>
              <a:t>CQ –  Calling any station</a:t>
            </a:r>
          </a:p>
          <a:p>
            <a:pPr>
              <a:defRPr/>
            </a:pPr>
            <a:r>
              <a:rPr lang="en-US" sz="2800" dirty="0"/>
              <a:t>AR –  "+" over, end of message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K –  go, invite any station to transmit</a:t>
            </a:r>
          </a:p>
          <a:p>
            <a:pPr>
              <a:defRPr/>
            </a:pPr>
            <a:r>
              <a:rPr lang="en-US" sz="2800" dirty="0"/>
              <a:t>KN –  "(" go only, invite a specific station to transmit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BK –  invite receiving station to transmit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AS –  please stand by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SK –  end of contact (sent before call)</a:t>
            </a:r>
          </a:p>
          <a:p>
            <a:pPr>
              <a:defRPr/>
            </a:pPr>
            <a:r>
              <a:rPr lang="en-US" sz="2800" dirty="0"/>
              <a:t>CL –  going off the air (clear)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Q Signals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68730"/>
              </p:ext>
            </p:extLst>
          </p:nvPr>
        </p:nvGraphicFramePr>
        <p:xfrm>
          <a:off x="533400" y="1905000"/>
          <a:ext cx="8077200" cy="3810000"/>
        </p:xfrm>
        <a:graphic>
          <a:graphicData uri="http://schemas.openxmlformats.org/drawingml/2006/table">
            <a:tbl>
              <a:tblPr/>
              <a:tblGrid>
                <a:gridCol w="87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7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QRM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Man-made noise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QRN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Atmospheric noise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QSY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Change frequency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QTH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Current/home location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QSB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Atmospheric fading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QSL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Confirmation of report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QSK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Full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break-in keying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QRV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Ready to receive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QRS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Send more slowly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QRQ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Send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more quickly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86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40386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1066800"/>
          </a:xfrm>
        </p:spPr>
        <p:txBody>
          <a:bodyPr/>
          <a:lstStyle/>
          <a:p>
            <a:r>
              <a:rPr lang="en-GB" altLang="en-US" b="1" dirty="0"/>
              <a:t>VHF/UHF Propagation</a:t>
            </a:r>
            <a:endParaRPr lang="en-US" dirty="0"/>
          </a:p>
        </p:txBody>
      </p:sp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2667000" cy="2743200"/>
          </a:xfrm>
        </p:spPr>
        <p:txBody>
          <a:bodyPr>
            <a:normAutofit/>
          </a:bodyPr>
          <a:lstStyle/>
          <a:p>
            <a:endParaRPr lang="en-GB" altLang="en-US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endParaRPr lang="en-GB" altLang="en-US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Input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Freq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144.61 MHz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692900" y="5680075"/>
          <a:ext cx="19843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676600" imgH="704880" progId="">
                  <p:embed/>
                </p:oleObj>
              </mc:Choice>
              <mc:Fallback>
                <p:oleObj r:id="rId3" imgW="2676600" imgH="70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5680075"/>
                        <a:ext cx="19843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4013" y="5551488"/>
          <a:ext cx="14033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24000" imgH="1181160" progId="">
                  <p:embed/>
                </p:oleObj>
              </mc:Choice>
              <mc:Fallback>
                <p:oleObj r:id="rId5" imgW="2124000" imgH="1181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5551488"/>
                        <a:ext cx="140335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" name="Subtitle 2"/>
          <p:cNvSpPr txBox="1">
            <a:spLocks/>
          </p:cNvSpPr>
          <p:nvPr/>
        </p:nvSpPr>
        <p:spPr>
          <a:xfrm>
            <a:off x="6019800" y="762000"/>
            <a:ext cx="2667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endParaRPr lang="en-GB" altLang="en-US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Output </a:t>
            </a: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Freq</a:t>
            </a:r>
            <a:endParaRPr lang="en-US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145.21 MHz</a:t>
            </a:r>
          </a:p>
          <a:p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2819400" y="762000"/>
            <a:ext cx="3276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endCxn id="7" idx="1"/>
          </p:cNvCxnSpPr>
          <p:nvPr/>
        </p:nvCxnSpPr>
        <p:spPr>
          <a:xfrm>
            <a:off x="4419600" y="2133600"/>
            <a:ext cx="2273300" cy="3799681"/>
          </a:xfrm>
          <a:prstGeom prst="line">
            <a:avLst/>
          </a:prstGeom>
          <a:ln w="47625"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8" idx="3"/>
          </p:cNvCxnSpPr>
          <p:nvPr/>
        </p:nvCxnSpPr>
        <p:spPr>
          <a:xfrm flipH="1">
            <a:off x="1757363" y="2133600"/>
            <a:ext cx="2662237" cy="3723481"/>
          </a:xfrm>
          <a:prstGeom prst="line">
            <a:avLst/>
          </a:prstGeom>
          <a:ln w="47625"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/>
          <p:cNvSpPr txBox="1">
            <a:spLocks/>
          </p:cNvSpPr>
          <p:nvPr/>
        </p:nvSpPr>
        <p:spPr>
          <a:xfrm>
            <a:off x="3124200" y="3733800"/>
            <a:ext cx="2667000" cy="1397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Offset</a:t>
            </a:r>
          </a:p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- 600 kHz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76600" y="5602069"/>
            <a:ext cx="2096813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60+ Miles Distance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1981200" y="5840948"/>
            <a:ext cx="972207" cy="178852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556250" y="5857081"/>
            <a:ext cx="920750" cy="162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3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T2B10 - Which Q signal indicates that you are receiving interference from other stations?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QRM</a:t>
            </a:r>
            <a:endParaRPr lang="en-US" sz="2800" dirty="0"/>
          </a:p>
          <a:p>
            <a:r>
              <a:rPr lang="en-US" sz="2800" i="1" dirty="0"/>
              <a:t>B. QRN</a:t>
            </a:r>
            <a:endParaRPr lang="en-US" sz="2800" dirty="0"/>
          </a:p>
          <a:p>
            <a:r>
              <a:rPr lang="en-US" sz="2800" i="1" dirty="0"/>
              <a:t>C. QTH</a:t>
            </a:r>
            <a:endParaRPr lang="en-US" sz="2800" dirty="0"/>
          </a:p>
          <a:p>
            <a:r>
              <a:rPr lang="en-US" sz="2800" i="1" dirty="0"/>
              <a:t>D. QSB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350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T2B10 - Which Q signal indicates that you are receiving interference from other stations?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FF00"/>
                </a:solidFill>
              </a:rPr>
              <a:t>A. QRM</a:t>
            </a:r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2800" i="1" dirty="0"/>
              <a:t>B. QRN</a:t>
            </a:r>
            <a:endParaRPr lang="en-US" sz="2800" dirty="0"/>
          </a:p>
          <a:p>
            <a:r>
              <a:rPr lang="en-US" sz="2800" i="1" dirty="0"/>
              <a:t>C. QTH</a:t>
            </a:r>
            <a:endParaRPr lang="en-US" sz="2800" dirty="0"/>
          </a:p>
          <a:p>
            <a:r>
              <a:rPr lang="en-US" sz="2800" i="1" dirty="0"/>
              <a:t>D. QSB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542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T2B11 - Which Q signal indicates that you are changing frequency?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QRU</a:t>
            </a:r>
            <a:endParaRPr lang="en-US" sz="2800" dirty="0"/>
          </a:p>
          <a:p>
            <a:r>
              <a:rPr lang="en-US" sz="2800" i="1" dirty="0"/>
              <a:t>B. QSY</a:t>
            </a:r>
            <a:endParaRPr lang="en-US" sz="2800" dirty="0"/>
          </a:p>
          <a:p>
            <a:r>
              <a:rPr lang="en-US" sz="2800" i="1" dirty="0"/>
              <a:t>C. QSL</a:t>
            </a:r>
            <a:endParaRPr lang="en-US" sz="2800" dirty="0"/>
          </a:p>
          <a:p>
            <a:r>
              <a:rPr lang="en-US" sz="2800" i="1" dirty="0"/>
              <a:t>D. QRZ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60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T2B11 - Which Q signal indicates that you are changing frequency?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QRU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</a:rPr>
              <a:t>B. QSY</a:t>
            </a:r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2800" i="1" dirty="0"/>
              <a:t>C. QSL</a:t>
            </a:r>
            <a:endParaRPr lang="en-US" sz="2800" dirty="0"/>
          </a:p>
          <a:p>
            <a:r>
              <a:rPr lang="en-US" sz="2800" i="1" dirty="0"/>
              <a:t>D. QRZ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33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G2B06 What is a practical way to avoid harmful interference when selecting a frequency to call CQ on CW or phone?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8229600" cy="4038600"/>
          </a:xfrm>
        </p:spPr>
        <p:txBody>
          <a:bodyPr>
            <a:normAutofit/>
          </a:bodyPr>
          <a:lstStyle/>
          <a:p>
            <a:pPr marL="0" lvl="1" algn="l">
              <a:defRPr/>
            </a:pPr>
            <a:r>
              <a:rPr lang="en-US" sz="2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A. Send "QRL?" on CW, followed by your call sign; or, if using phone, ask if the frequency is in use, followed by your call sign</a:t>
            </a:r>
          </a:p>
          <a:p>
            <a:pPr marL="0" lvl="1" algn="l">
              <a:defRPr/>
            </a:pPr>
            <a:r>
              <a:rPr lang="en-US" sz="2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B. Listen for 2 minutes before calling CQ</a:t>
            </a:r>
          </a:p>
          <a:p>
            <a:pPr marL="0" lvl="1" algn="l">
              <a:defRPr/>
            </a:pPr>
            <a:r>
              <a:rPr lang="en-US" sz="2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C. Send the letter "V" in Morse code several times and listen for a response</a:t>
            </a:r>
          </a:p>
          <a:p>
            <a:pPr marL="0" lvl="1" algn="l">
              <a:defRPr/>
            </a:pPr>
            <a:r>
              <a:rPr lang="en-US" sz="2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D. Send “QSY” on CW or if using phone, announce “the frequency is in use”, then send your call and listen for a response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516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G2B06 What is a practical way to avoid harmful interference when selecting a frequency to call CQ on CW or phone?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8229600" cy="4038600"/>
          </a:xfrm>
        </p:spPr>
        <p:txBody>
          <a:bodyPr>
            <a:normAutofit/>
          </a:bodyPr>
          <a:lstStyle/>
          <a:p>
            <a:pPr marL="0" lvl="1" algn="l">
              <a:defRPr/>
            </a:pPr>
            <a:r>
              <a:rPr lang="en-US" sz="2800" b="1" i="1" dirty="0">
                <a:solidFill>
                  <a:srgbClr val="FFC000"/>
                </a:solidFill>
                <a:latin typeface="Comic Sans MS" panose="030F0702030302020204" pitchFamily="66" charset="0"/>
              </a:rPr>
              <a:t>A. Send "QRL?" on CW, followed by your call sign; or, if using phone, ask if the frequency is in use, followed by your call sign</a:t>
            </a:r>
          </a:p>
          <a:p>
            <a:pPr marL="0" lvl="1" algn="l">
              <a:defRPr/>
            </a:pPr>
            <a:r>
              <a:rPr lang="en-US" sz="2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B. Listen for 2 minutes before calling CQ</a:t>
            </a:r>
          </a:p>
          <a:p>
            <a:pPr marL="0" lvl="1" algn="l">
              <a:defRPr/>
            </a:pPr>
            <a:r>
              <a:rPr lang="en-US" sz="2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C. Send the letter "V" in Morse code several times and listen for a response</a:t>
            </a:r>
          </a:p>
          <a:p>
            <a:pPr marL="0" lvl="1" algn="l">
              <a:defRPr/>
            </a:pPr>
            <a:r>
              <a:rPr lang="en-US" sz="2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D. Send “QSY” on CW or if using phone, announce “the frequency is in use”, then send your call and listen for a response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864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209800"/>
          </a:xfrm>
        </p:spPr>
        <p:txBody>
          <a:bodyPr>
            <a:normAutofit/>
          </a:bodyPr>
          <a:lstStyle/>
          <a:p>
            <a:r>
              <a:rPr lang="en-US" dirty="0"/>
              <a:t>T2B12     What is the purpose of color code used on DMR repeaters?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7315200" cy="36576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/>
              <a:t>Must match the repeater color code for access</a:t>
            </a:r>
          </a:p>
          <a:p>
            <a:pPr marL="514350" indent="-514350">
              <a:buAutoNum type="alphaUcPeriod"/>
            </a:pPr>
            <a:r>
              <a:rPr lang="en-US" sz="2800" dirty="0"/>
              <a:t>Defines the frequency pair to use</a:t>
            </a:r>
          </a:p>
          <a:p>
            <a:pPr marL="514350" indent="-514350">
              <a:buAutoNum type="alphaUcPeriod"/>
            </a:pPr>
            <a:r>
              <a:rPr lang="en-US" sz="2800" dirty="0"/>
              <a:t>Identifies the color used </a:t>
            </a:r>
          </a:p>
          <a:p>
            <a:pPr marL="514350" indent="-514350">
              <a:buAutoNum type="alphaUcPeriod"/>
            </a:pPr>
            <a:r>
              <a:rPr lang="en-US" sz="2800" dirty="0"/>
              <a:t>Defines the minimum signal level required for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81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209800"/>
          </a:xfrm>
        </p:spPr>
        <p:txBody>
          <a:bodyPr>
            <a:normAutofit/>
          </a:bodyPr>
          <a:lstStyle/>
          <a:p>
            <a:r>
              <a:rPr lang="en-US" dirty="0"/>
              <a:t>T2B12     What is the purpose of color code used on DMR repeaters?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7315200" cy="36576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600" b="1" dirty="0">
                <a:solidFill>
                  <a:srgbClr val="FFFF00"/>
                </a:solidFill>
              </a:rPr>
              <a:t>Must match the repeater color code for access</a:t>
            </a:r>
          </a:p>
          <a:p>
            <a:pPr marL="514350" indent="-514350">
              <a:buAutoNum type="alphaUcPeriod"/>
            </a:pPr>
            <a:r>
              <a:rPr lang="en-US" sz="2800" dirty="0"/>
              <a:t>Defines the frequency pair to use</a:t>
            </a:r>
          </a:p>
          <a:p>
            <a:pPr marL="514350" indent="-514350">
              <a:buAutoNum type="alphaUcPeriod"/>
            </a:pPr>
            <a:r>
              <a:rPr lang="en-US" sz="2800" dirty="0"/>
              <a:t>Identifies the color used</a:t>
            </a:r>
          </a:p>
          <a:p>
            <a:pPr marL="514350" indent="-514350">
              <a:buAutoNum type="alphaUcPeriod"/>
            </a:pPr>
            <a:r>
              <a:rPr lang="en-US" sz="2800" dirty="0"/>
              <a:t>Defines the minimum signal level required for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720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362200"/>
          </a:xfrm>
        </p:spPr>
        <p:txBody>
          <a:bodyPr>
            <a:normAutofit/>
          </a:bodyPr>
          <a:lstStyle/>
          <a:p>
            <a:r>
              <a:rPr lang="en-US" dirty="0"/>
              <a:t>T2B13    What is the purpose of a squelch function?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8580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  Reduce a CW transmitter’s key clicks</a:t>
            </a:r>
          </a:p>
          <a:p>
            <a:r>
              <a:rPr lang="en-US" sz="2800" dirty="0"/>
              <a:t>B.   Mute the receiver audio when a signal is not present</a:t>
            </a:r>
          </a:p>
          <a:p>
            <a:r>
              <a:rPr lang="en-US" sz="2800" dirty="0"/>
              <a:t>C.   Eliminate </a:t>
            </a:r>
            <a:r>
              <a:rPr lang="en-US" sz="2800" dirty="0" err="1"/>
              <a:t>paracitic</a:t>
            </a:r>
            <a:r>
              <a:rPr lang="en-US" sz="2800" dirty="0"/>
              <a:t> oscillations in an FR amplifier</a:t>
            </a:r>
          </a:p>
          <a:p>
            <a:r>
              <a:rPr lang="en-US" sz="2800" dirty="0"/>
              <a:t>D.   Reduce interference from impulse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409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362200"/>
          </a:xfrm>
        </p:spPr>
        <p:txBody>
          <a:bodyPr>
            <a:normAutofit/>
          </a:bodyPr>
          <a:lstStyle/>
          <a:p>
            <a:r>
              <a:rPr lang="en-US" dirty="0"/>
              <a:t>T2B13    What is the purpose of a squelch function?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8580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  Reduce a CW transmitter’s key clicks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B.   Mute the receiver audio when a signal is not present</a:t>
            </a:r>
          </a:p>
          <a:p>
            <a:r>
              <a:rPr lang="en-US" sz="2800" dirty="0"/>
              <a:t>C.   Eliminate </a:t>
            </a:r>
            <a:r>
              <a:rPr lang="en-US" sz="2800" dirty="0" err="1"/>
              <a:t>paracitic</a:t>
            </a:r>
            <a:r>
              <a:rPr lang="en-US" sz="2800" dirty="0"/>
              <a:t> oscillations in an FR amplifier</a:t>
            </a:r>
          </a:p>
          <a:p>
            <a:r>
              <a:rPr lang="en-US" sz="2800" dirty="0"/>
              <a:t>D.   Reduce interference from impulse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6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 b="60951"/>
          <a:stretch/>
        </p:blipFill>
        <p:spPr>
          <a:xfrm>
            <a:off x="304798" y="1066800"/>
            <a:ext cx="8615827" cy="446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4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17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T2C – Public service: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657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emergency operations; applicability of FCC rules; RACES  and ARES; net and traffic procedures; operating restrictions during emergencies, use of phonetics in message handling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T2C01 - When do the FCC rules NOT apply to the operation of an amateur station?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When operating a RACES station</a:t>
            </a:r>
            <a:endParaRPr lang="en-US" sz="2800" dirty="0"/>
          </a:p>
          <a:p>
            <a:r>
              <a:rPr lang="en-US" sz="2800" i="1" dirty="0"/>
              <a:t>B. When operating under special FEMA rules</a:t>
            </a:r>
            <a:endParaRPr lang="en-US" sz="2800" dirty="0"/>
          </a:p>
          <a:p>
            <a:r>
              <a:rPr lang="en-US" sz="2800" i="1" dirty="0"/>
              <a:t>C. When operating under special ARES rules</a:t>
            </a:r>
            <a:endParaRPr lang="en-US" sz="2800" dirty="0"/>
          </a:p>
          <a:p>
            <a:r>
              <a:rPr lang="en-US" sz="2800" i="1" dirty="0"/>
              <a:t>D. Never, FCC rules always apply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340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T2C01 - When do the FCC rules NOT apply to the operation of an amateur station?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When operating a RACES station</a:t>
            </a:r>
            <a:endParaRPr lang="en-US" sz="2800" dirty="0"/>
          </a:p>
          <a:p>
            <a:r>
              <a:rPr lang="en-US" sz="2800" i="1" dirty="0"/>
              <a:t>B. When operating under special FEMA rules</a:t>
            </a:r>
            <a:endParaRPr lang="en-US" sz="2800" dirty="0"/>
          </a:p>
          <a:p>
            <a:r>
              <a:rPr lang="en-US" sz="2800" i="1" dirty="0"/>
              <a:t>C. When operating under special ARES rules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</a:rPr>
              <a:t>D. FCC rules always apply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941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362200"/>
          </a:xfrm>
        </p:spPr>
        <p:txBody>
          <a:bodyPr>
            <a:normAutofit/>
          </a:bodyPr>
          <a:lstStyle/>
          <a:p>
            <a:r>
              <a:rPr lang="en-US" dirty="0"/>
              <a:t>T2C02    Which of the following are typical duties of a Net Control Station?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30475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  Choose the regular net meeting time and frequency</a:t>
            </a:r>
          </a:p>
          <a:p>
            <a:r>
              <a:rPr lang="en-US" sz="2800" dirty="0"/>
              <a:t>B.   Ensure that all stations checking into the net are properly licensed for operation on the net frequency</a:t>
            </a:r>
          </a:p>
          <a:p>
            <a:r>
              <a:rPr lang="en-US" sz="2800" dirty="0"/>
              <a:t>C.   Call the net to order and direct communications between stations checking in</a:t>
            </a:r>
          </a:p>
          <a:p>
            <a:r>
              <a:rPr lang="en-US" sz="2800" dirty="0"/>
              <a:t>D.   All these choices are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980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362200"/>
          </a:xfrm>
        </p:spPr>
        <p:txBody>
          <a:bodyPr>
            <a:normAutofit/>
          </a:bodyPr>
          <a:lstStyle/>
          <a:p>
            <a:r>
              <a:rPr lang="en-US" dirty="0"/>
              <a:t>T2C02    Which of the following are typical duties of a Net Control Station?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30475"/>
            <a:ext cx="6705600" cy="3657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A.   Choose the regular net meeting time and frequency</a:t>
            </a:r>
          </a:p>
          <a:p>
            <a:r>
              <a:rPr lang="en-US" sz="2800" dirty="0"/>
              <a:t>B.   Ensure that all stations checking into the net are properly licensed for operation on the net frequency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C.   Call the net to order and direct communications between stations checking in</a:t>
            </a:r>
          </a:p>
          <a:p>
            <a:r>
              <a:rPr lang="en-US" sz="2800" dirty="0"/>
              <a:t>D.   All these choices are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648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/>
              <a:t>T2C03     What technique is used to ensure that voice messages containing unusual words are received correctly?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32766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/>
              <a:t>Send the words by voice and Morse code</a:t>
            </a:r>
          </a:p>
          <a:p>
            <a:pPr marL="514350" indent="-514350">
              <a:buAutoNum type="alphaUcPeriod"/>
            </a:pPr>
            <a:r>
              <a:rPr lang="en-US" sz="2800" dirty="0"/>
              <a:t>Speak very loudly into the microphone</a:t>
            </a:r>
          </a:p>
          <a:p>
            <a:pPr marL="514350" indent="-514350">
              <a:buAutoNum type="alphaUcPeriod"/>
            </a:pPr>
            <a:r>
              <a:rPr lang="en-US" sz="2800" dirty="0"/>
              <a:t>Spell the words using a standard phonetic alphabet</a:t>
            </a:r>
          </a:p>
          <a:p>
            <a:pPr marL="514350" indent="-514350">
              <a:buAutoNum type="alphaUcPeriod"/>
            </a:pPr>
            <a:r>
              <a:rPr lang="en-US" sz="2800" dirty="0"/>
              <a:t>All these choices are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719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/>
              <a:t>T2C03     What technique is used to ensure that voice messages containing unusual words are received correctly?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32766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/>
              <a:t>Send the words by voice and Morse code</a:t>
            </a:r>
          </a:p>
          <a:p>
            <a:pPr marL="514350" indent="-514350">
              <a:buAutoNum type="alphaUcPeriod"/>
            </a:pPr>
            <a:r>
              <a:rPr lang="en-US" sz="2800" dirty="0"/>
              <a:t>Speak very loudly into the microphone</a:t>
            </a:r>
          </a:p>
          <a:p>
            <a:pPr marL="514350" indent="-514350">
              <a:buAutoNum type="alphaUcPeriod"/>
            </a:pPr>
            <a:r>
              <a:rPr lang="en-US" sz="3600" b="1" dirty="0">
                <a:solidFill>
                  <a:srgbClr val="FFFF00"/>
                </a:solidFill>
              </a:rPr>
              <a:t>Spell the words using a standard phonetic alphabet</a:t>
            </a:r>
          </a:p>
          <a:p>
            <a:pPr marL="514350" indent="-514350">
              <a:buAutoNum type="alphaUcPeriod"/>
            </a:pPr>
            <a:r>
              <a:rPr lang="en-US" sz="2800" dirty="0"/>
              <a:t>All these </a:t>
            </a:r>
            <a:r>
              <a:rPr lang="en-US" sz="2800" dirty="0" err="1"/>
              <a:t>chooies</a:t>
            </a:r>
            <a:r>
              <a:rPr lang="en-US" sz="2800" dirty="0"/>
              <a:t> are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035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600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RACES / ARES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514600"/>
            <a:ext cx="4343400" cy="4114800"/>
          </a:xfrm>
        </p:spPr>
        <p:txBody>
          <a:bodyPr/>
          <a:lstStyle/>
          <a:p>
            <a:pPr marL="0" indent="0" eaLnBrk="1" hangingPunct="1"/>
            <a:r>
              <a:rPr lang="en-US" altLang="en-US" sz="2000">
                <a:effectLst/>
              </a:rPr>
              <a:t>RACES – Radio Amateur Civil Emergency Service</a:t>
            </a:r>
          </a:p>
          <a:p>
            <a:pPr marL="685800" lvl="1" indent="-223838" eaLnBrk="1" hangingPunct="1">
              <a:buFont typeface="Wingdings" pitchFamily="2" charset="2"/>
              <a:buChar char="n"/>
            </a:pPr>
            <a:r>
              <a:rPr lang="en-US" altLang="en-US" sz="1800">
                <a:effectLst/>
              </a:rPr>
              <a:t>Work with local, state and federal government only</a:t>
            </a:r>
          </a:p>
          <a:p>
            <a:pPr marL="685800" lvl="1" indent="-223838" eaLnBrk="1" hangingPunct="1">
              <a:buFont typeface="Wingdings" pitchFamily="2" charset="2"/>
              <a:buChar char="n"/>
            </a:pPr>
            <a:r>
              <a:rPr lang="en-US" altLang="en-US" sz="1800">
                <a:effectLst/>
              </a:rPr>
              <a:t>When activated, you work for the government (Restricted)</a:t>
            </a:r>
          </a:p>
          <a:p>
            <a:pPr marL="685800" lvl="1" indent="-223838" eaLnBrk="1" hangingPunct="1">
              <a:buFont typeface="Wingdings" pitchFamily="2" charset="2"/>
              <a:buChar char="n"/>
            </a:pPr>
            <a:r>
              <a:rPr lang="en-US" altLang="en-US" sz="1800">
                <a:effectLst/>
              </a:rPr>
              <a:t>When activated, mission participants are covered by government insurance</a:t>
            </a:r>
          </a:p>
        </p:txBody>
      </p:sp>
      <p:sp>
        <p:nvSpPr>
          <p:cNvPr id="6554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2514600"/>
            <a:ext cx="4114800" cy="4114800"/>
          </a:xfrm>
        </p:spPr>
        <p:txBody>
          <a:bodyPr/>
          <a:lstStyle/>
          <a:p>
            <a:pPr marL="0" indent="0" eaLnBrk="1" hangingPunct="1"/>
            <a:r>
              <a:rPr lang="en-US" altLang="en-US" sz="2000" dirty="0">
                <a:effectLst/>
              </a:rPr>
              <a:t>ARES - Amateur Radio Emergency Service</a:t>
            </a:r>
          </a:p>
          <a:p>
            <a:pPr marL="685800" lvl="1" indent="-223838" eaLnBrk="1" hangingPunct="1">
              <a:buFont typeface="Wingdings" pitchFamily="2" charset="2"/>
              <a:buChar char="n"/>
            </a:pPr>
            <a:r>
              <a:rPr lang="en-US" altLang="en-US" sz="1800" dirty="0">
                <a:effectLst/>
              </a:rPr>
              <a:t>Health and welfare</a:t>
            </a:r>
          </a:p>
          <a:p>
            <a:pPr marL="685800" lvl="1" indent="-223838" eaLnBrk="1" hangingPunct="1">
              <a:buFont typeface="Wingdings" pitchFamily="2" charset="2"/>
              <a:buChar char="n"/>
            </a:pPr>
            <a:r>
              <a:rPr lang="en-US" altLang="en-US" sz="1800" dirty="0">
                <a:effectLst/>
              </a:rPr>
              <a:t>Work with government and NGO (Red Cross, Salvation Army) and support services </a:t>
            </a:r>
          </a:p>
          <a:p>
            <a:pPr marL="685800" lvl="1" indent="-223838" eaLnBrk="1" hangingPunct="1">
              <a:buFont typeface="Wingdings" pitchFamily="2" charset="2"/>
              <a:buChar char="n"/>
            </a:pPr>
            <a:r>
              <a:rPr lang="en-US" altLang="en-US" sz="1800" dirty="0">
                <a:effectLst/>
              </a:rPr>
              <a:t>When activated, you still are a civilian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/>
              <a:t>Operating Procedures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722210E1-3C0B-4E11-B373-C9D63B68A0D4}" type="slidenum">
              <a:rPr lang="en-US"/>
              <a:pPr algn="l">
                <a:defRPr/>
              </a:pPr>
              <a:t>77</a:t>
            </a:fld>
            <a:endParaRPr lang="en-US"/>
          </a:p>
        </p:txBody>
      </p:sp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83920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 b="1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Note – both groups do good work, and many hams belong to both groups,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also both groups are often combined.</a:t>
            </a:r>
          </a:p>
        </p:txBody>
      </p:sp>
      <p:pic>
        <p:nvPicPr>
          <p:cNvPr id="65544" name="Picture 6" descr="FEMA/RA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7" descr="ares-cl-l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201863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717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T2C04 - What is RACES?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858000" cy="41148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i="1" dirty="0"/>
              <a:t>An emergency organization containing amateur radio and citizens band operators and frequencies</a:t>
            </a:r>
          </a:p>
          <a:p>
            <a:pPr marL="514350" indent="-514350">
              <a:buAutoNum type="alphaUcPeriod"/>
            </a:pPr>
            <a:r>
              <a:rPr lang="en-US" sz="2800" dirty="0"/>
              <a:t>An international radio experimentation society</a:t>
            </a:r>
          </a:p>
          <a:p>
            <a:pPr marL="514350" indent="-514350">
              <a:buAutoNum type="alphaUcPeriod"/>
            </a:pPr>
            <a:r>
              <a:rPr lang="en-US" sz="2800" dirty="0"/>
              <a:t>A radio contest held in a short period, sometimes called a “sprint”</a:t>
            </a:r>
          </a:p>
          <a:p>
            <a:pPr marL="514350" indent="-514350">
              <a:buAutoNum type="alphaUcPeriod"/>
            </a:pPr>
            <a:r>
              <a:rPr lang="en-US" sz="2800" dirty="0"/>
              <a:t>An FCC part 97 amateur radio service for civil defense communication during national emergencies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368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T2C04 - What is RACES?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858000" cy="4114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sz="2800" i="1" dirty="0"/>
              <a:t>An emergency organization containing amateur radio and citizens band operators and frequencies</a:t>
            </a:r>
          </a:p>
          <a:p>
            <a:pPr marL="514350" indent="-514350">
              <a:buAutoNum type="alphaUcPeriod"/>
            </a:pPr>
            <a:r>
              <a:rPr lang="en-US" sz="2800" dirty="0"/>
              <a:t>An international radio experimentation society</a:t>
            </a:r>
          </a:p>
          <a:p>
            <a:pPr marL="514350" indent="-514350">
              <a:buAutoNum type="alphaUcPeriod"/>
            </a:pPr>
            <a:r>
              <a:rPr lang="en-US" sz="2800" dirty="0"/>
              <a:t>A radio contest held in a short period, sometimes called a “sprint”</a:t>
            </a:r>
          </a:p>
          <a:p>
            <a:pPr marL="514350" indent="-514350">
              <a:buAutoNum type="alphaUcPeriod"/>
            </a:pPr>
            <a:r>
              <a:rPr lang="en-US" sz="3600" b="1" dirty="0">
                <a:solidFill>
                  <a:srgbClr val="FFFF00"/>
                </a:solidFill>
              </a:rPr>
              <a:t>An FCC part 97 amateur radio service for civil defense communication during national emergencies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5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01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T2A01 - What is the most common repeater frequency offset in the 2 meter band?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Plus </a:t>
            </a:r>
            <a:r>
              <a:rPr lang="en-US" sz="2800" dirty="0"/>
              <a:t>or minus 5 M</a:t>
            </a:r>
            <a:r>
              <a:rPr lang="en-US" sz="2800" i="1" dirty="0"/>
              <a:t>Hz</a:t>
            </a:r>
            <a:endParaRPr lang="en-US" sz="2800" dirty="0"/>
          </a:p>
          <a:p>
            <a:r>
              <a:rPr lang="en-US" sz="2800" i="1" dirty="0"/>
              <a:t>B. Plus or minus 600 kHz</a:t>
            </a:r>
            <a:endParaRPr lang="en-US" sz="2800" dirty="0"/>
          </a:p>
          <a:p>
            <a:r>
              <a:rPr lang="en-US" sz="2800" i="1" dirty="0"/>
              <a:t>C. Plus or minus 500 kHz</a:t>
            </a:r>
            <a:endParaRPr lang="en-US" sz="2800" dirty="0"/>
          </a:p>
          <a:p>
            <a:r>
              <a:rPr lang="en-US" sz="2800" i="1" dirty="0"/>
              <a:t>D. </a:t>
            </a:r>
            <a:r>
              <a:rPr lang="en-US" sz="2800" dirty="0"/>
              <a:t>Plus or minus 1 MHz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848600" cy="2362200"/>
          </a:xfrm>
        </p:spPr>
        <p:txBody>
          <a:bodyPr>
            <a:normAutofit/>
          </a:bodyPr>
          <a:lstStyle/>
          <a:p>
            <a:r>
              <a:rPr lang="en-US" dirty="0"/>
              <a:t>T2C05     What does the term “traffic” refer to in net operation?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8486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 Messages exchanged by net stations</a:t>
            </a:r>
          </a:p>
          <a:p>
            <a:r>
              <a:rPr lang="en-US" sz="2800" dirty="0"/>
              <a:t>B.  The number of stations checking in and out of a net</a:t>
            </a:r>
          </a:p>
          <a:p>
            <a:r>
              <a:rPr lang="en-US" sz="2800" dirty="0"/>
              <a:t>C.  Operation by mobile or portable stations</a:t>
            </a:r>
          </a:p>
          <a:p>
            <a:r>
              <a:rPr lang="en-US" sz="2800" dirty="0"/>
              <a:t>D.  Requests to activate the net by a served agency</a:t>
            </a:r>
          </a:p>
          <a:p>
            <a:r>
              <a:rPr lang="en-US" sz="2800" dirty="0"/>
              <a:t>~~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355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848600" cy="2362200"/>
          </a:xfrm>
        </p:spPr>
        <p:txBody>
          <a:bodyPr>
            <a:normAutofit/>
          </a:bodyPr>
          <a:lstStyle/>
          <a:p>
            <a:r>
              <a:rPr lang="en-US" dirty="0"/>
              <a:t>T2C05     What does the term “traffic” refer to in net operation?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848600" cy="3657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A.  Messages exchanged by net stations</a:t>
            </a:r>
          </a:p>
          <a:p>
            <a:r>
              <a:rPr lang="en-US" sz="2800" dirty="0"/>
              <a:t>B.  The number of stations checking in and out of a net</a:t>
            </a:r>
          </a:p>
          <a:p>
            <a:r>
              <a:rPr lang="en-US" sz="2800" dirty="0"/>
              <a:t>C.  Operation by mobile or portable stations</a:t>
            </a:r>
          </a:p>
          <a:p>
            <a:r>
              <a:rPr lang="en-US" sz="2800" dirty="0"/>
              <a:t>D.  Requests to activate the net by a served agency</a:t>
            </a:r>
          </a:p>
          <a:p>
            <a:r>
              <a:rPr lang="en-US" sz="2800" dirty="0"/>
              <a:t>~~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608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34400" cy="2514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G2B10 When may the FCC restrict normal frequency operations of amateur stations participating in RACES?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514600"/>
            <a:ext cx="7620000" cy="3657600"/>
          </a:xfrm>
        </p:spPr>
        <p:txBody>
          <a:bodyPr>
            <a:noAutofit/>
          </a:bodyPr>
          <a:lstStyle/>
          <a:p>
            <a:pPr marL="457200" lvl="1" indent="0" eaLnBrk="1" hangingPunct="1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A. When they declare a temporary state of communication emergency</a:t>
            </a:r>
          </a:p>
          <a:p>
            <a:pPr marL="457200" lvl="1" indent="0" eaLnBrk="1" hangingPunct="1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B. When they seize your equipment for use in disaster communications</a:t>
            </a:r>
          </a:p>
          <a:p>
            <a:pPr marL="457200" lvl="1" indent="0" eaLnBrk="1" hangingPunct="1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C. Only when all amateur stations are instructed to stop transmitting</a:t>
            </a:r>
          </a:p>
          <a:p>
            <a:pPr marL="457200" lvl="1" indent="0" eaLnBrk="1" hangingPunct="1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D. When the President’s War Emergency Powers have been invoked</a:t>
            </a:r>
          </a:p>
        </p:txBody>
      </p:sp>
      <p:sp>
        <p:nvSpPr>
          <p:cNvPr id="7065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 b="1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E125E16F-1AB6-48EF-AC04-EA6C1B9D2B44}" type="slidenum">
              <a:rPr lang="en-US" altLang="en-US" sz="1200" b="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Operating Procedures</a:t>
            </a:r>
          </a:p>
        </p:txBody>
      </p:sp>
    </p:spTree>
    <p:extLst>
      <p:ext uri="{BB962C8B-B14F-4D97-AF65-F5344CB8AC3E}">
        <p14:creationId xmlns:p14="http://schemas.microsoft.com/office/powerpoint/2010/main" val="88448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34400" cy="2514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G2B10 When may the FCC restrict normal frequency operations of amateur stations participating in RACES?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8153400" cy="3657600"/>
          </a:xfrm>
        </p:spPr>
        <p:txBody>
          <a:bodyPr>
            <a:noAutofit/>
          </a:bodyPr>
          <a:lstStyle/>
          <a:p>
            <a:pPr marL="457200" lvl="1" indent="0" eaLnBrk="1" hangingPunct="1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A. When they declare a temporary state of communication emergency</a:t>
            </a:r>
          </a:p>
          <a:p>
            <a:pPr marL="457200" lvl="1" indent="0" eaLnBrk="1" hangingPunct="1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B. When they seize your equipment for use in disaster communications</a:t>
            </a:r>
          </a:p>
          <a:p>
            <a:pPr marL="457200" lvl="1" indent="0" eaLnBrk="1" hangingPunct="1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C. Only when all amateur stations are instructed to stop transmitting</a:t>
            </a:r>
          </a:p>
          <a:p>
            <a:pPr marL="457200" lvl="1" indent="0" eaLnBrk="1" hangingPunct="1">
              <a:buNone/>
              <a:defRPr/>
            </a:pPr>
            <a:r>
              <a:rPr lang="en-US" sz="3200" i="1" dirty="0">
                <a:solidFill>
                  <a:srgbClr val="FFFF00"/>
                </a:solidFill>
                <a:latin typeface="Comic Sans MS" panose="030F0702030302020204" pitchFamily="66" charset="0"/>
              </a:rPr>
              <a:t>D. When the President’s War Emergency Powers have been invoked</a:t>
            </a:r>
          </a:p>
        </p:txBody>
      </p:sp>
      <p:sp>
        <p:nvSpPr>
          <p:cNvPr id="7065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 b="1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E125E16F-1AB6-48EF-AC04-EA6C1B9D2B44}" type="slidenum">
              <a:rPr lang="en-US" altLang="en-US" sz="1200" b="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Operating Procedures</a:t>
            </a:r>
          </a:p>
        </p:txBody>
      </p:sp>
    </p:spTree>
    <p:extLst>
      <p:ext uri="{BB962C8B-B14F-4D97-AF65-F5344CB8AC3E}">
        <p14:creationId xmlns:p14="http://schemas.microsoft.com/office/powerpoint/2010/main" val="22756347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382000" cy="2057400"/>
          </a:xfrm>
        </p:spPr>
        <p:txBody>
          <a:bodyPr>
            <a:normAutofit/>
          </a:bodyPr>
          <a:lstStyle/>
          <a:p>
            <a:r>
              <a:rPr lang="en-US" dirty="0"/>
              <a:t>T2C06 – What is Amateur Radio Emergency Service (ARES)?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7696200" cy="4114801"/>
          </a:xfrm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en-US" dirty="0"/>
              <a:t>A group of licensed amateur who have voluntarily  registered their qualifications and equipment for communication duty in the public service</a:t>
            </a:r>
          </a:p>
          <a:p>
            <a:pPr marL="514350" indent="-514350">
              <a:buAutoNum type="alphaUcPeriod"/>
            </a:pPr>
            <a:r>
              <a:rPr lang="en-US" dirty="0"/>
              <a:t>A group of licensed amateur who are members of the military and who voluntarily agreed to provide message handling services in the case of an emergency</a:t>
            </a:r>
          </a:p>
          <a:p>
            <a:pPr marL="514350" indent="-514350">
              <a:buAutoNum type="alphaUcPeriod"/>
            </a:pPr>
            <a:r>
              <a:rPr lang="en-US" i="1" dirty="0"/>
              <a:t>A training program that provides licensing courses for those interested in obtaining an amateur license to use during emergencies</a:t>
            </a:r>
          </a:p>
          <a:p>
            <a:pPr marL="514350" indent="-514350">
              <a:buAutoNum type="alphaUcPeriod"/>
            </a:pPr>
            <a:r>
              <a:rPr lang="en-US" dirty="0"/>
              <a:t>A training program that certifies amateur operators for membership in the Radio Amateur Civil Emergency Service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383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382000" cy="2057400"/>
          </a:xfrm>
        </p:spPr>
        <p:txBody>
          <a:bodyPr>
            <a:normAutofit/>
          </a:bodyPr>
          <a:lstStyle/>
          <a:p>
            <a:r>
              <a:rPr lang="en-US" dirty="0"/>
              <a:t>T2C06 – What is Amateur Radio Emergency Service (ARES)?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7696200" cy="4114801"/>
          </a:xfrm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en-US" sz="3200" b="1" dirty="0">
                <a:solidFill>
                  <a:srgbClr val="FFFF00"/>
                </a:solidFill>
              </a:rPr>
              <a:t>A group of licensed amateur who have voluntarily  registered their qualifications and equipment for communication duty in the public service</a:t>
            </a:r>
          </a:p>
          <a:p>
            <a:pPr marL="514350" indent="-514350">
              <a:buAutoNum type="alphaUcPeriod"/>
            </a:pPr>
            <a:r>
              <a:rPr lang="en-US" dirty="0"/>
              <a:t>A group of licensed amateur who are members of the military and who voluntarily agreed to provide message handling services in the case of an emergency</a:t>
            </a:r>
          </a:p>
          <a:p>
            <a:pPr marL="514350" indent="-514350">
              <a:buAutoNum type="alphaUcPeriod"/>
            </a:pPr>
            <a:r>
              <a:rPr lang="en-US" i="1" dirty="0"/>
              <a:t>A training program that provides licensing courses for those interested in obtaining an amateur license to use during emergencies</a:t>
            </a:r>
          </a:p>
          <a:p>
            <a:pPr marL="514350" indent="-514350">
              <a:buAutoNum type="alphaUcPeriod"/>
            </a:pPr>
            <a:r>
              <a:rPr lang="en-US" dirty="0"/>
              <a:t>A training program that certifies amateur operators for membership in the Radio Amateur Civil Emergency Service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299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2438400"/>
          </a:xfrm>
        </p:spPr>
        <p:txBody>
          <a:bodyPr>
            <a:normAutofit/>
          </a:bodyPr>
          <a:lstStyle/>
          <a:p>
            <a:r>
              <a:rPr lang="en-US" dirty="0"/>
              <a:t>T2C07 - Which of the following is a standard practice when you participate in a net?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467600" cy="3733800"/>
          </a:xfrm>
        </p:spPr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   When first  responding to the net control station, transmit your call sign, name, and address as in the FCC database</a:t>
            </a:r>
          </a:p>
          <a:p>
            <a:r>
              <a:rPr lang="en-US" sz="2800" i="1" dirty="0"/>
              <a:t>B. </a:t>
            </a:r>
            <a:r>
              <a:rPr lang="en-US" sz="2800" dirty="0"/>
              <a:t>   Record the time of each of your transmissions</a:t>
            </a:r>
          </a:p>
          <a:p>
            <a:r>
              <a:rPr lang="en-US" sz="2800" i="1" dirty="0"/>
              <a:t>C     Unless you are reporting an emergency, transmit only when directed by the net control station</a:t>
            </a:r>
            <a:endParaRPr lang="en-US" sz="2800" dirty="0"/>
          </a:p>
          <a:p>
            <a:r>
              <a:rPr lang="en-US" sz="2800" i="1" dirty="0"/>
              <a:t>D.   All </a:t>
            </a:r>
            <a:r>
              <a:rPr lang="en-US" sz="2800" dirty="0"/>
              <a:t>these </a:t>
            </a:r>
            <a:r>
              <a:rPr lang="en-US" sz="2800" i="1" dirty="0"/>
              <a:t>choices are correct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746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2438400"/>
          </a:xfrm>
        </p:spPr>
        <p:txBody>
          <a:bodyPr>
            <a:normAutofit/>
          </a:bodyPr>
          <a:lstStyle/>
          <a:p>
            <a:r>
              <a:rPr lang="en-US" dirty="0"/>
              <a:t>T2C07 - Which of the following is a standard practice when you participate in a net?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467600" cy="3733800"/>
          </a:xfrm>
        </p:spPr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   When first  responding to the net control station, transmit your call sign, name, and address as in the FCC database</a:t>
            </a:r>
          </a:p>
          <a:p>
            <a:r>
              <a:rPr lang="en-US" sz="2800" i="1" dirty="0"/>
              <a:t>B. </a:t>
            </a:r>
            <a:r>
              <a:rPr lang="en-US" sz="2800" dirty="0"/>
              <a:t>   Record the time of each of your transmissions</a:t>
            </a:r>
          </a:p>
          <a:p>
            <a:r>
              <a:rPr lang="en-US" sz="3600" b="1" i="1" dirty="0">
                <a:solidFill>
                  <a:srgbClr val="FFFF00"/>
                </a:solidFill>
              </a:rPr>
              <a:t>C    Unless you are reporting an emergency, transmit only when directed by the net control station</a:t>
            </a:r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2800" i="1" dirty="0"/>
              <a:t>D.   All </a:t>
            </a:r>
            <a:r>
              <a:rPr lang="en-US" sz="2800" dirty="0"/>
              <a:t>these </a:t>
            </a:r>
            <a:r>
              <a:rPr lang="en-US" sz="2800" i="1" dirty="0"/>
              <a:t>choices are correct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841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/>
              <a:t>T2C08 - Which of the following is a characteristic of good emergency traffic handling?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  Passing messages exactly as received</a:t>
            </a:r>
            <a:endParaRPr lang="en-US" sz="2800" dirty="0"/>
          </a:p>
          <a:p>
            <a:r>
              <a:rPr lang="en-US" sz="2800" i="1" dirty="0"/>
              <a:t>B.   Making decisions as to whether messages </a:t>
            </a:r>
            <a:r>
              <a:rPr lang="en-US" sz="2800" dirty="0"/>
              <a:t>are worthy of </a:t>
            </a:r>
            <a:r>
              <a:rPr lang="en-US" sz="2800" i="1" dirty="0"/>
              <a:t>relay or delivery </a:t>
            </a:r>
            <a:endParaRPr lang="en-US" sz="2800" dirty="0"/>
          </a:p>
          <a:p>
            <a:r>
              <a:rPr lang="en-US" sz="2800" i="1" dirty="0"/>
              <a:t>C.   Ensuring that any newsworthy messages are relayed to the news media</a:t>
            </a:r>
            <a:endParaRPr lang="en-US" sz="2800" dirty="0"/>
          </a:p>
          <a:p>
            <a:r>
              <a:rPr lang="en-US" sz="2800" i="1" dirty="0"/>
              <a:t>D.   All these choices are correct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16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/>
              <a:t>T2C08 - Which of the following is a characteristic of good emergency traffic handling?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FF00"/>
                </a:solidFill>
              </a:rPr>
              <a:t>A.   Passing messages exactly as received</a:t>
            </a:r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2800" i="1" dirty="0"/>
              <a:t>B.   Making decisions as to whether messages </a:t>
            </a:r>
            <a:r>
              <a:rPr lang="en-US" sz="2800" dirty="0"/>
              <a:t>are worthy of </a:t>
            </a:r>
            <a:r>
              <a:rPr lang="en-US" sz="2800" i="1" dirty="0"/>
              <a:t>relay or delivery </a:t>
            </a:r>
            <a:endParaRPr lang="en-US" sz="2800" dirty="0"/>
          </a:p>
          <a:p>
            <a:r>
              <a:rPr lang="en-US" sz="2800" i="1" dirty="0"/>
              <a:t>C.   Ensuring that any newsworthy messages are relayed to the news media</a:t>
            </a:r>
            <a:endParaRPr lang="en-US" sz="2800" dirty="0"/>
          </a:p>
          <a:p>
            <a:r>
              <a:rPr lang="en-US" sz="2800" i="1" dirty="0"/>
              <a:t>D.   All these choices are correct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0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01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T2A01 - What is the most common repeater frequency offset in the 2 meter band?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Plus </a:t>
            </a:r>
            <a:r>
              <a:rPr lang="en-US" sz="2800" dirty="0"/>
              <a:t>or minus 5 M</a:t>
            </a:r>
            <a:r>
              <a:rPr lang="en-US" sz="2800" i="1" dirty="0"/>
              <a:t>Hz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</a:rPr>
              <a:t>B. Plus or minus 600 kHz</a:t>
            </a:r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2800" i="1" dirty="0"/>
              <a:t>C. Plus or minus 500 kHz</a:t>
            </a:r>
            <a:endParaRPr lang="en-US" sz="2800" dirty="0"/>
          </a:p>
          <a:p>
            <a:r>
              <a:rPr lang="en-US" sz="2800" i="1" dirty="0"/>
              <a:t>D. </a:t>
            </a:r>
            <a:r>
              <a:rPr lang="en-US" sz="2800" dirty="0"/>
              <a:t>Plus or minus 1 MHz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/>
              <a:t>T2C09 - Are amateur station control operators ever permitted to operate outside the frequency privileges of their license class?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391400" cy="3733800"/>
          </a:xfrm>
        </p:spPr>
        <p:txBody>
          <a:bodyPr>
            <a:normAutofit/>
          </a:bodyPr>
          <a:lstStyle/>
          <a:p>
            <a:r>
              <a:rPr lang="en-US" sz="2800" i="1" dirty="0"/>
              <a:t>A. No</a:t>
            </a:r>
            <a:endParaRPr lang="en-US" sz="2800" dirty="0"/>
          </a:p>
          <a:p>
            <a:r>
              <a:rPr lang="en-US" sz="2800" i="1" dirty="0"/>
              <a:t>B. Yes, but only when part of a FEMA emergency plan</a:t>
            </a:r>
            <a:endParaRPr lang="en-US" sz="2800" dirty="0"/>
          </a:p>
          <a:p>
            <a:r>
              <a:rPr lang="en-US" sz="2800" i="1" dirty="0"/>
              <a:t>C. Yes, but only when part of a RACES emergency plan</a:t>
            </a:r>
            <a:endParaRPr lang="en-US" sz="2800" dirty="0"/>
          </a:p>
          <a:p>
            <a:r>
              <a:rPr lang="en-US" sz="2800" i="1" dirty="0"/>
              <a:t>D. Yes, but only if necessary in situations involving the immediate safety of human life or protection of property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743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/>
              <a:t>T2C09 - Are amateur station control operators ever permitted to operate outside the frequency privileges of their license class?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391400" cy="3733800"/>
          </a:xfrm>
        </p:spPr>
        <p:txBody>
          <a:bodyPr>
            <a:normAutofit/>
          </a:bodyPr>
          <a:lstStyle/>
          <a:p>
            <a:r>
              <a:rPr lang="en-US" sz="2800" i="1" dirty="0"/>
              <a:t>A. No</a:t>
            </a:r>
            <a:endParaRPr lang="en-US" sz="2800" dirty="0"/>
          </a:p>
          <a:p>
            <a:r>
              <a:rPr lang="en-US" sz="2800" i="1" dirty="0"/>
              <a:t>B. Yes, but only when part of a FEMA emergency plan</a:t>
            </a:r>
            <a:endParaRPr lang="en-US" sz="2800" dirty="0"/>
          </a:p>
          <a:p>
            <a:r>
              <a:rPr lang="en-US" sz="2800" i="1" dirty="0"/>
              <a:t>C. Yes, but only when part of a RACES emergency plan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</a:rPr>
              <a:t>D. Yes, but only if necessary in situations involving the immediate safety of human life or protection of property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765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2133600"/>
          </a:xfrm>
        </p:spPr>
        <p:txBody>
          <a:bodyPr>
            <a:normAutofit/>
          </a:bodyPr>
          <a:lstStyle/>
          <a:p>
            <a:r>
              <a:rPr lang="en-US" dirty="0"/>
              <a:t>T2C10    What information is contained in the preamble of a formal traffic message?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A. The email address of the originating station</a:t>
            </a:r>
          </a:p>
          <a:p>
            <a:r>
              <a:rPr lang="en-US" sz="2800" dirty="0"/>
              <a:t>B. The address of the intended recipient</a:t>
            </a:r>
          </a:p>
          <a:p>
            <a:r>
              <a:rPr lang="en-US" sz="2800" dirty="0"/>
              <a:t>C. The telephone number of the addressee</a:t>
            </a:r>
          </a:p>
          <a:p>
            <a:r>
              <a:rPr lang="en-US" sz="2800" dirty="0"/>
              <a:t>D. The information needed to track the message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491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B41A-8814-433E-B767-76BB4E857460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Operating Procedures</a:t>
            </a:r>
            <a:endParaRPr lang="en-US" dirty="0"/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725" r="6569" b="5869"/>
          <a:stretch>
            <a:fillRect/>
          </a:stretch>
        </p:blipFill>
        <p:spPr bwMode="auto">
          <a:xfrm>
            <a:off x="2362200" y="1458913"/>
            <a:ext cx="62198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381000"/>
            <a:ext cx="6553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 Message Traffic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458913"/>
            <a:ext cx="1600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Preamble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1028700" y="1858963"/>
            <a:ext cx="1257300" cy="503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3200400"/>
            <a:ext cx="19812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Check</a:t>
            </a:r>
            <a:r>
              <a:rPr lang="en-US" dirty="0">
                <a:latin typeface="+mn-lt"/>
              </a:rPr>
              <a:t> is the word count in the message a provides basic error-checking</a:t>
            </a:r>
          </a:p>
        </p:txBody>
      </p:sp>
      <p:sp>
        <p:nvSpPr>
          <p:cNvPr id="12" name="Oval 11"/>
          <p:cNvSpPr/>
          <p:nvPr/>
        </p:nvSpPr>
        <p:spPr>
          <a:xfrm>
            <a:off x="4953000" y="2111375"/>
            <a:ext cx="838200" cy="631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05000" y="2667000"/>
            <a:ext cx="3048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528477"/>
      </p:ext>
    </p:extLst>
  </p:cSld>
  <p:clrMapOvr>
    <a:masterClrMapping/>
  </p:clrMapOvr>
  <p:transition spd="slow">
    <p:wipe dir="d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2133600"/>
          </a:xfrm>
        </p:spPr>
        <p:txBody>
          <a:bodyPr>
            <a:normAutofit/>
          </a:bodyPr>
          <a:lstStyle/>
          <a:p>
            <a:r>
              <a:rPr lang="en-US" dirty="0"/>
              <a:t>T2C10    What information is contained in the preamble of a formal traffic message?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The email address of the originating station</a:t>
            </a:r>
          </a:p>
          <a:p>
            <a:r>
              <a:rPr lang="en-US" sz="2800" dirty="0"/>
              <a:t>B. The address of the intended recipient</a:t>
            </a:r>
          </a:p>
          <a:p>
            <a:r>
              <a:rPr lang="en-US" sz="2800" dirty="0"/>
              <a:t>C. The telephone number of the addressee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D. The information needed to track the message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456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534400" cy="2590800"/>
          </a:xfrm>
        </p:spPr>
        <p:txBody>
          <a:bodyPr>
            <a:normAutofit/>
          </a:bodyPr>
          <a:lstStyle/>
          <a:p>
            <a:r>
              <a:rPr lang="en-US" dirty="0"/>
              <a:t>T2C11 - What is meant by  “check” in a radiogram header?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133600"/>
            <a:ext cx="72390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The check is a count of the number of words or word equivalents in the text portion of the message</a:t>
            </a:r>
            <a:endParaRPr lang="en-US" sz="2800" dirty="0"/>
          </a:p>
          <a:p>
            <a:r>
              <a:rPr lang="en-US" sz="2800" i="1" dirty="0"/>
              <a:t>B. The check is the value of a money order attached to the message</a:t>
            </a:r>
            <a:endParaRPr lang="en-US" sz="2800" dirty="0"/>
          </a:p>
          <a:p>
            <a:r>
              <a:rPr lang="en-US" sz="2800" i="1" dirty="0"/>
              <a:t>C. The check is a list of stations that have relayed the message</a:t>
            </a:r>
            <a:endParaRPr lang="en-US" sz="2800" dirty="0"/>
          </a:p>
          <a:p>
            <a:r>
              <a:rPr lang="en-US" sz="2800" i="1" dirty="0"/>
              <a:t>D. The check is a box on the message form that tells you the message was received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323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534400" cy="2590800"/>
          </a:xfrm>
        </p:spPr>
        <p:txBody>
          <a:bodyPr>
            <a:normAutofit/>
          </a:bodyPr>
          <a:lstStyle/>
          <a:p>
            <a:r>
              <a:rPr lang="en-US" dirty="0"/>
              <a:t>T2C11 - What is meant by  “check” in a radiogram header?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133600"/>
            <a:ext cx="7239000" cy="3657600"/>
          </a:xfrm>
        </p:spPr>
        <p:txBody>
          <a:bodyPr>
            <a:normAutofit fontScale="92500"/>
          </a:bodyPr>
          <a:lstStyle/>
          <a:p>
            <a:r>
              <a:rPr lang="en-US" sz="3900" b="1" i="1" dirty="0">
                <a:solidFill>
                  <a:srgbClr val="FFFF00"/>
                </a:solidFill>
              </a:rPr>
              <a:t>A. The check is a count of the number of words or word equivalents in the text portion of the message</a:t>
            </a:r>
            <a:endParaRPr lang="en-US" sz="3900" b="1" dirty="0">
              <a:solidFill>
                <a:srgbClr val="FFFF00"/>
              </a:solidFill>
            </a:endParaRPr>
          </a:p>
          <a:p>
            <a:r>
              <a:rPr lang="en-US" sz="2800" i="1" dirty="0"/>
              <a:t>B. The check is the value of a money order attached to the message</a:t>
            </a:r>
            <a:endParaRPr lang="en-US" sz="2800" dirty="0"/>
          </a:p>
          <a:p>
            <a:r>
              <a:rPr lang="en-US" sz="2800" i="1" dirty="0"/>
              <a:t>C. The check is a list of stations that have relayed the message</a:t>
            </a:r>
            <a:endParaRPr lang="en-US" sz="2800" dirty="0"/>
          </a:p>
          <a:p>
            <a:r>
              <a:rPr lang="en-US" sz="2800" i="1" dirty="0"/>
              <a:t>D. The check is a box on the message form that tells you the message was received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DCF-37DD-484C-B32D-554AB02649E1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131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2346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Azimuthal Map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581400" cy="4449763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2400" i="1" dirty="0">
                <a:latin typeface="Comic Sans MS" panose="030F0702030302020204" pitchFamily="66" charset="0"/>
              </a:rPr>
              <a:t>The Azimuthal Projection provides accurate antenna bearings to other locations on the globe via “great circle” routes</a:t>
            </a:r>
          </a:p>
          <a:p>
            <a:pPr marL="0" indent="0"/>
            <a:r>
              <a:rPr lang="en-US" altLang="en-US" sz="2400" i="1" dirty="0">
                <a:latin typeface="Comic Sans MS" panose="030F0702030302020204" pitchFamily="66" charset="0"/>
              </a:rPr>
              <a:t>Short path and long path bearings are easily found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454E3-A14B-496A-A636-48C3B836679D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Operating Procedures</a:t>
            </a:r>
          </a:p>
        </p:txBody>
      </p:sp>
      <p:pic>
        <p:nvPicPr>
          <p:cNvPr id="901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13760" r="6897" b="1642"/>
          <a:stretch>
            <a:fillRect/>
          </a:stretch>
        </p:blipFill>
        <p:spPr bwMode="auto">
          <a:xfrm>
            <a:off x="4191000" y="1106984"/>
            <a:ext cx="4572000" cy="517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G2D04 Which of the following describes an azimuthal projection map?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162800" cy="4114800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  <a:defRPr/>
            </a:pPr>
            <a:r>
              <a:rPr lang="en-US" i="1" dirty="0">
                <a:latin typeface="Comic Sans MS" panose="030F0702030302020204" pitchFamily="66" charset="0"/>
              </a:rPr>
              <a:t>A. A world map that shows accurate land masses</a:t>
            </a:r>
          </a:p>
          <a:p>
            <a:pPr marL="457200" lvl="1" indent="0" eaLnBrk="1" hangingPunct="1">
              <a:buNone/>
              <a:defRPr/>
            </a:pPr>
            <a:r>
              <a:rPr lang="en-US" i="1" dirty="0">
                <a:latin typeface="Comic Sans MS" panose="030F0702030302020204" pitchFamily="66" charset="0"/>
              </a:rPr>
              <a:t>B. A world map projection centered on a particular location</a:t>
            </a:r>
          </a:p>
          <a:p>
            <a:pPr marL="457200" lvl="1" indent="0" eaLnBrk="1" hangingPunct="1">
              <a:buNone/>
              <a:defRPr/>
            </a:pPr>
            <a:r>
              <a:rPr lang="en-US" i="1" dirty="0">
                <a:latin typeface="Comic Sans MS" panose="030F0702030302020204" pitchFamily="66" charset="0"/>
              </a:rPr>
              <a:t>C. A world map that shows the angle at which an amateur satellite crosses the equator</a:t>
            </a:r>
          </a:p>
          <a:p>
            <a:pPr marL="457200" lvl="1" indent="0" eaLnBrk="1" hangingPunct="1">
              <a:buNone/>
              <a:defRPr/>
            </a:pPr>
            <a:r>
              <a:rPr lang="en-US" i="1" dirty="0">
                <a:latin typeface="Comic Sans MS" panose="030F0702030302020204" pitchFamily="66" charset="0"/>
              </a:rPr>
              <a:t>D. A world map that shows the number of degrees longitude that an amateur satellite appears to move westward at the equator with each orbit</a:t>
            </a:r>
          </a:p>
        </p:txBody>
      </p:sp>
      <p:sp>
        <p:nvSpPr>
          <p:cNvPr id="9113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 b="1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DC3800CD-41FC-473E-BE1D-8497854486B4}" type="slidenum">
              <a:rPr lang="en-US" altLang="en-US" sz="1200" b="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Operating Procedures</a:t>
            </a:r>
          </a:p>
        </p:txBody>
      </p:sp>
    </p:spTree>
    <p:extLst>
      <p:ext uri="{BB962C8B-B14F-4D97-AF65-F5344CB8AC3E}">
        <p14:creationId xmlns:p14="http://schemas.microsoft.com/office/powerpoint/2010/main" val="17370838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G2D04 Which of the following describes an azimuthal projection map?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162800" cy="4114800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  <a:defRPr/>
            </a:pPr>
            <a:r>
              <a:rPr lang="en-US" sz="2400" i="1" dirty="0">
                <a:latin typeface="Comic Sans MS" panose="030F0702030302020204" pitchFamily="66" charset="0"/>
              </a:rPr>
              <a:t>A. A world map that shows accurate land masses</a:t>
            </a:r>
          </a:p>
          <a:p>
            <a:pPr marL="457200" lvl="1" indent="0" eaLnBrk="1" hangingPunct="1">
              <a:buNone/>
              <a:defRPr/>
            </a:pPr>
            <a:r>
              <a:rPr lang="en-US" b="1" i="1" dirty="0">
                <a:solidFill>
                  <a:srgbClr val="FFFF00"/>
                </a:solidFill>
                <a:latin typeface="Comic Sans MS" panose="030F0702030302020204" pitchFamily="66" charset="0"/>
              </a:rPr>
              <a:t>B. A world map projection centered on a particular location</a:t>
            </a:r>
          </a:p>
          <a:p>
            <a:pPr marL="457200" lvl="1" indent="0" eaLnBrk="1" hangingPunct="1">
              <a:buNone/>
              <a:defRPr/>
            </a:pPr>
            <a:r>
              <a:rPr lang="en-US" sz="2400" i="1" dirty="0">
                <a:latin typeface="Comic Sans MS" panose="030F0702030302020204" pitchFamily="66" charset="0"/>
              </a:rPr>
              <a:t>C. A world map that shows the angle at which an amateur satellite crosses the equator</a:t>
            </a:r>
          </a:p>
          <a:p>
            <a:pPr marL="457200" lvl="1" indent="0" eaLnBrk="1" hangingPunct="1">
              <a:buNone/>
              <a:defRPr/>
            </a:pPr>
            <a:r>
              <a:rPr lang="en-US" sz="2400" i="1" dirty="0">
                <a:latin typeface="Comic Sans MS" panose="030F0702030302020204" pitchFamily="66" charset="0"/>
              </a:rPr>
              <a:t>D. A world map that shows the number of degrees longitude that an amateur satellite appears to move westward at the equator with each orbit</a:t>
            </a:r>
          </a:p>
        </p:txBody>
      </p:sp>
      <p:sp>
        <p:nvSpPr>
          <p:cNvPr id="9113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 b="1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DC3800CD-41FC-473E-BE1D-8497854486B4}" type="slidenum">
              <a:rPr lang="en-US" altLang="en-US" sz="1200" b="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Operating Procedures</a:t>
            </a:r>
          </a:p>
        </p:txBody>
      </p:sp>
    </p:spTree>
    <p:extLst>
      <p:ext uri="{BB962C8B-B14F-4D97-AF65-F5344CB8AC3E}">
        <p14:creationId xmlns:p14="http://schemas.microsoft.com/office/powerpoint/2010/main" val="1378471018"/>
      </p:ext>
    </p:extLst>
  </p:cSld>
  <p:clrMapOvr>
    <a:masterClrMapping/>
  </p:clrMapOvr>
</p:sld>
</file>

<file path=ppt/theme/theme1.xml><?xml version="1.0" encoding="utf-8"?>
<a:theme xmlns:a="http://schemas.openxmlformats.org/drawingml/2006/main" name="1_Ham 2014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ritannic Bold"/>
        <a:ea typeface=""/>
        <a:cs typeface=""/>
      </a:majorFont>
      <a:minorFont>
        <a:latin typeface="Times New Roman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Ham Temp</Template>
  <TotalTime>770</TotalTime>
  <Words>5563</Words>
  <Application>Microsoft Office PowerPoint</Application>
  <PresentationFormat>On-screen Show (4:3)</PresentationFormat>
  <Paragraphs>729</Paragraphs>
  <Slides>100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100</vt:i4>
      </vt:variant>
    </vt:vector>
  </HeadingPairs>
  <TitlesOfParts>
    <vt:vector size="112" baseType="lpstr">
      <vt:lpstr>Arial</vt:lpstr>
      <vt:lpstr>Arial Black</vt:lpstr>
      <vt:lpstr>Calibri</vt:lpstr>
      <vt:lpstr>Comic Sans MS</vt:lpstr>
      <vt:lpstr>Cooper Black</vt:lpstr>
      <vt:lpstr>Eurostile</vt:lpstr>
      <vt:lpstr>Impact</vt:lpstr>
      <vt:lpstr>Lucida Sans Unicode</vt:lpstr>
      <vt:lpstr>Times New Roman</vt:lpstr>
      <vt:lpstr>Verdana</vt:lpstr>
      <vt:lpstr>Wingdings</vt:lpstr>
      <vt:lpstr>1_Ham 2014 Theme</vt:lpstr>
      <vt:lpstr> SUBELEMENT T2    Operating Procedures   [3 Exam Questions - 3 Groups]  </vt:lpstr>
      <vt:lpstr>   T2A - Station operation: choosing an operating frequency; calling another station; test  transmissions; band plans; calling frequencies;  repeater offsets   T2B – VHF/UHF operating practices: FM repeater; simplex; reverse splits, Access tones, CTCSS; DTMF; DMR operation; Receiving operational problem  resolution; Q signals   T2C – Public service: emergency operations; applicability of FCC rules; RACES  and ARES; net and traffic procedures; operating restrictions during emergencies, use of phonetics in message handling  </vt:lpstr>
      <vt:lpstr>Section T2A</vt:lpstr>
      <vt:lpstr>ITU Phonetic Alphabet</vt:lpstr>
      <vt:lpstr>VHF/UHF Propagation</vt:lpstr>
      <vt:lpstr>VHF/UHF Propagation</vt:lpstr>
      <vt:lpstr>PowerPoint Presentation</vt:lpstr>
      <vt:lpstr>  T2A01 - What is the most common repeater frequency offset in the 2 meter band?</vt:lpstr>
      <vt:lpstr>  T2A01 - What is the most common repeater frequency offset in the 2 meter band?</vt:lpstr>
      <vt:lpstr>T2A02    What is the national calling frequency for FM simplex operations in the 2 meter band?</vt:lpstr>
      <vt:lpstr>T2A02    What is the national calling frequency for FM simplex operations in the 2 meter band?</vt:lpstr>
      <vt:lpstr> T2A03 - What is a common repeater frequency offset in the 70 cm band? </vt:lpstr>
      <vt:lpstr> T2A03 - What is a common repeater frequency offset in the 70 cm band? </vt:lpstr>
      <vt:lpstr>G2A01 Which sideband is most commonly used for voice Communications on frequencies of 14 MHz or higher?</vt:lpstr>
      <vt:lpstr>G2A01 Which sideband is most commonly used for voice Communications on frequencies of 14 MHz or higher?</vt:lpstr>
      <vt:lpstr>T2A04 - What is an appropriate way to call another station on a repeater if you know the other station's call sign? </vt:lpstr>
      <vt:lpstr>T2A04 - What is an appropriate way to call another station on a repeater if you know the other station's call sign? </vt:lpstr>
      <vt:lpstr>T2A05 - How should you respond to a station calling CQ? </vt:lpstr>
      <vt:lpstr>T2A05 - How should you respond to a station calling CQ? </vt:lpstr>
      <vt:lpstr>T2A06    Which of the following is required when making on-the-air test transmissions?</vt:lpstr>
      <vt:lpstr>T2A06    Which of the following is required when making on-the-air test transmissions?</vt:lpstr>
      <vt:lpstr>T2A07    What is meant by "repeater offset?"</vt:lpstr>
      <vt:lpstr>T2A07    What is meant by "repeater offset?"</vt:lpstr>
      <vt:lpstr>Repeater Input/Output Offsets</vt:lpstr>
      <vt:lpstr>T2A08   What is the meaning of the procedural signal “CQ”?</vt:lpstr>
      <vt:lpstr>T2A08   What is the meaning of the procedural signal “CQ”?</vt:lpstr>
      <vt:lpstr>T2A09     Which of the following indicates that a station is listening on a repeater and looking for a contact?</vt:lpstr>
      <vt:lpstr>T2A09     Which of the following indicates that a station is listening on a repeater and looking for a contact?</vt:lpstr>
      <vt:lpstr>T2A10 - What is a band plan, beyond the privileges established by the FCC?</vt:lpstr>
      <vt:lpstr>T2A10 - What is a band plan, beyond the privileges established by the FCC?</vt:lpstr>
      <vt:lpstr>ARRL Band Plan</vt:lpstr>
      <vt:lpstr>VHF/UHF Band Plan</vt:lpstr>
      <vt:lpstr>T2A11    What term describes an amateur station that is transmitting and receiving on the same frequency?</vt:lpstr>
      <vt:lpstr>T2A11    What term describes an amateur station that is transmitting and receiving on the same frequency?</vt:lpstr>
      <vt:lpstr> T2A12 – What should you do before calling CQ? </vt:lpstr>
      <vt:lpstr> T2A12 – What should you do before calling CQ? </vt:lpstr>
      <vt:lpstr>T2B – VHF/UHF operating practices: </vt:lpstr>
      <vt:lpstr>T2B01     How is a VHF/UHF transmitter’s “reverse” function used?</vt:lpstr>
      <vt:lpstr>T2B01     How is a VHF/UHF transmitter’s “reverse” function used?</vt:lpstr>
      <vt:lpstr>Repeater Access Tone</vt:lpstr>
      <vt:lpstr>PowerPoint Presentation</vt:lpstr>
      <vt:lpstr>T2B02 - What term describes the use of a sub-audible tone transmitted along with normal voice audio to open the squelch of a receiver?</vt:lpstr>
      <vt:lpstr>T2B02 - What is the term used to describe the use of a sub-audible tone transmitted with normal voice audio to open the squelch of a receiver?</vt:lpstr>
      <vt:lpstr>T2B03     Which of the following describes a linked repeater network?</vt:lpstr>
      <vt:lpstr>T2B03     Which of the following describes a linked repeater network?</vt:lpstr>
      <vt:lpstr>T2B04    Which of the following could be the reason you are unable to access a repeater whose output you can hear?</vt:lpstr>
      <vt:lpstr>T2B04    Which of the following could be the reason you are unable to access a repeater whose output you can hear?</vt:lpstr>
      <vt:lpstr>T2B05    What would cause your FM transmission audio to be distorted on voice praks?</vt:lpstr>
      <vt:lpstr>T2B05    What would cause your FM transmission audio to be distorted on voice praks?</vt:lpstr>
      <vt:lpstr>T2B06     What type of signaling uses pairs of audio tones?</vt:lpstr>
      <vt:lpstr>T2B06     What type of signaling uses pairs of audio tones?</vt:lpstr>
      <vt:lpstr>T2B07     How can you join a digital repeater’s “talkgroup”?</vt:lpstr>
      <vt:lpstr>T2B07     How can you join a digital repeater’s “talkgroup”?</vt:lpstr>
      <vt:lpstr>T2B08 - Which of the following applies when two stations transmitting on the same frequency interfere with each other? </vt:lpstr>
      <vt:lpstr>T2B08 - Which of the following applies when two stations transmitting on the same frequency interfere with each other? </vt:lpstr>
      <vt:lpstr>T2B09     Why are simplex channels designated in th VHF/UHF band plans?</vt:lpstr>
      <vt:lpstr>T2B09     Why are simplex channels designated in th VHF/UHF band plans?</vt:lpstr>
      <vt:lpstr>CW Prosigns</vt:lpstr>
      <vt:lpstr>Q Signals</vt:lpstr>
      <vt:lpstr>T2B10 - Which Q signal indicates that you are receiving interference from other stations?</vt:lpstr>
      <vt:lpstr>T2B10 - Which Q signal indicates that you are receiving interference from other stations?</vt:lpstr>
      <vt:lpstr>T2B11 - Which Q signal indicates that you are changing frequency? </vt:lpstr>
      <vt:lpstr>T2B11 - Which Q signal indicates that you are changing frequency? </vt:lpstr>
      <vt:lpstr>G2B06 What is a practical way to avoid harmful interference when selecting a frequency to call CQ on CW or phone?</vt:lpstr>
      <vt:lpstr>G2B06 What is a practical way to avoid harmful interference when selecting a frequency to call CQ on CW or phone?</vt:lpstr>
      <vt:lpstr>T2B12     What is the purpose of color code used on DMR repeaters?</vt:lpstr>
      <vt:lpstr>T2B12     What is the purpose of color code used on DMR repeaters?</vt:lpstr>
      <vt:lpstr>T2B13    What is the purpose of a squelch function?</vt:lpstr>
      <vt:lpstr>T2B13    What is the purpose of a squelch function?</vt:lpstr>
      <vt:lpstr>T2C – Public service: </vt:lpstr>
      <vt:lpstr>T2C01 - When do the FCC rules NOT apply to the operation of an amateur station?</vt:lpstr>
      <vt:lpstr>T2C01 - When do the FCC rules NOT apply to the operation of an amateur station?</vt:lpstr>
      <vt:lpstr>T2C02    Which of the following are typical duties of a Net Control Station?</vt:lpstr>
      <vt:lpstr>T2C02    Which of the following are typical duties of a Net Control Station?</vt:lpstr>
      <vt:lpstr>T2C03     What technique is used to ensure that voice messages containing unusual words are received correctly?</vt:lpstr>
      <vt:lpstr>T2C03     What technique is used to ensure that voice messages containing unusual words are received correctly?</vt:lpstr>
      <vt:lpstr>RACES / ARES</vt:lpstr>
      <vt:lpstr>T2C04 - What is RACES? </vt:lpstr>
      <vt:lpstr>T2C04 - What is RACES? </vt:lpstr>
      <vt:lpstr>T2C05     What does the term “traffic” refer to in net operation?</vt:lpstr>
      <vt:lpstr>T2C05     What does the term “traffic” refer to in net operation?</vt:lpstr>
      <vt:lpstr>G2B10 When may the FCC restrict normal frequency operations of amateur stations participating in RACES?</vt:lpstr>
      <vt:lpstr>G2B10 When may the FCC restrict normal frequency operations of amateur stations participating in RACES?</vt:lpstr>
      <vt:lpstr>T2C06 – What is Amateur Radio Emergency Service (ARES)? </vt:lpstr>
      <vt:lpstr>T2C06 – What is Amateur Radio Emergency Service (ARES)? </vt:lpstr>
      <vt:lpstr>T2C07 - Which of the following is a standard practice when you participate in a net? </vt:lpstr>
      <vt:lpstr>T2C07 - Which of the following is a standard practice when you participate in a net? </vt:lpstr>
      <vt:lpstr>T2C08 - Which of the following is a characteristic of good emergency traffic handling?  </vt:lpstr>
      <vt:lpstr>T2C08 - Which of the following is a characteristic of good emergency traffic handling?  </vt:lpstr>
      <vt:lpstr>T2C09 - Are amateur station control operators ever permitted to operate outside the frequency privileges of their license class? </vt:lpstr>
      <vt:lpstr>T2C09 - Are amateur station control operators ever permitted to operate outside the frequency privileges of their license class? </vt:lpstr>
      <vt:lpstr>T2C10    What information is contained in the preamble of a formal traffic message?</vt:lpstr>
      <vt:lpstr>PowerPoint Presentation</vt:lpstr>
      <vt:lpstr>T2C10    What information is contained in the preamble of a formal traffic message?</vt:lpstr>
      <vt:lpstr>T2C11 - What is meant by  “check” in a radiogram header? </vt:lpstr>
      <vt:lpstr>T2C11 - What is meant by  “check” in a radiogram header? </vt:lpstr>
      <vt:lpstr>Azimuthal Map</vt:lpstr>
      <vt:lpstr>G2D04 Which of the following describes an azimuthal projection map?</vt:lpstr>
      <vt:lpstr>G2D04 Which of the following describes an azimuthal projection map?</vt:lpstr>
      <vt:lpstr>End of SUBELEMENT T2    Operating Procedures 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SUBELEMENT T2 - Operating Procedures  [3 Exam Questions - 3 Groups]  T2A - Station operation: choosing an operating frequency; calling another station; test transmissions; procedural signs; use of minimum power; choosing an operating frequency; band plans; calling frequencies; repeater offsets</dc:title>
  <dc:creator>Howard Schultz</dc:creator>
  <cp:lastModifiedBy>Daniel Stevens</cp:lastModifiedBy>
  <cp:revision>67</cp:revision>
  <dcterms:created xsi:type="dcterms:W3CDTF">2014-02-28T14:03:54Z</dcterms:created>
  <dcterms:modified xsi:type="dcterms:W3CDTF">2024-04-28T07:58:07Z</dcterms:modified>
</cp:coreProperties>
</file>