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76"/>
  </p:notesMasterIdLst>
  <p:sldIdLst>
    <p:sldId id="256" r:id="rId3"/>
    <p:sldId id="257" r:id="rId4"/>
    <p:sldId id="259" r:id="rId5"/>
    <p:sldId id="260" r:id="rId6"/>
    <p:sldId id="394" r:id="rId7"/>
    <p:sldId id="395" r:id="rId8"/>
    <p:sldId id="261" r:id="rId9"/>
    <p:sldId id="262" r:id="rId10"/>
    <p:sldId id="263" r:id="rId11"/>
    <p:sldId id="354" r:id="rId12"/>
    <p:sldId id="360" r:id="rId13"/>
    <p:sldId id="356" r:id="rId14"/>
    <p:sldId id="362" r:id="rId15"/>
    <p:sldId id="355" r:id="rId16"/>
    <p:sldId id="361" r:id="rId17"/>
    <p:sldId id="357" r:id="rId18"/>
    <p:sldId id="363" r:id="rId19"/>
    <p:sldId id="358" r:id="rId20"/>
    <p:sldId id="364" r:id="rId21"/>
    <p:sldId id="359" r:id="rId22"/>
    <p:sldId id="365" r:id="rId23"/>
    <p:sldId id="366" r:id="rId24"/>
    <p:sldId id="372" r:id="rId25"/>
    <p:sldId id="367" r:id="rId26"/>
    <p:sldId id="373" r:id="rId27"/>
    <p:sldId id="368" r:id="rId28"/>
    <p:sldId id="374" r:id="rId29"/>
    <p:sldId id="369" r:id="rId30"/>
    <p:sldId id="375" r:id="rId31"/>
    <p:sldId id="370" r:id="rId32"/>
    <p:sldId id="376" r:id="rId33"/>
    <p:sldId id="371" r:id="rId34"/>
    <p:sldId id="377" r:id="rId35"/>
    <p:sldId id="380" r:id="rId36"/>
    <p:sldId id="291" r:id="rId37"/>
    <p:sldId id="258" r:id="rId38"/>
    <p:sldId id="349" r:id="rId39"/>
    <p:sldId id="265" r:id="rId40"/>
    <p:sldId id="350" r:id="rId41"/>
    <p:sldId id="267" r:id="rId42"/>
    <p:sldId id="351" r:id="rId43"/>
    <p:sldId id="269" r:id="rId44"/>
    <p:sldId id="352" r:id="rId45"/>
    <p:sldId id="280" r:id="rId46"/>
    <p:sldId id="281" r:id="rId47"/>
    <p:sldId id="271" r:id="rId48"/>
    <p:sldId id="353" r:id="rId49"/>
    <p:sldId id="341" r:id="rId50"/>
    <p:sldId id="342" r:id="rId51"/>
    <p:sldId id="381" r:id="rId52"/>
    <p:sldId id="387" r:id="rId53"/>
    <p:sldId id="393" r:id="rId54"/>
    <p:sldId id="382" r:id="rId55"/>
    <p:sldId id="388" r:id="rId56"/>
    <p:sldId id="383" r:id="rId57"/>
    <p:sldId id="389" r:id="rId58"/>
    <p:sldId id="384" r:id="rId59"/>
    <p:sldId id="390" r:id="rId60"/>
    <p:sldId id="385" r:id="rId61"/>
    <p:sldId id="391" r:id="rId62"/>
    <p:sldId id="386" r:id="rId63"/>
    <p:sldId id="392" r:id="rId64"/>
    <p:sldId id="348" r:id="rId65"/>
    <p:sldId id="318" r:id="rId66"/>
    <p:sldId id="319" r:id="rId67"/>
    <p:sldId id="320" r:id="rId68"/>
    <p:sldId id="321" r:id="rId69"/>
    <p:sldId id="322" r:id="rId70"/>
    <p:sldId id="323" r:id="rId71"/>
    <p:sldId id="324" r:id="rId72"/>
    <p:sldId id="325" r:id="rId73"/>
    <p:sldId id="326" r:id="rId74"/>
    <p:sldId id="329"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69" autoAdjust="0"/>
    <p:restoredTop sz="87476" autoAdjust="0"/>
  </p:normalViewPr>
  <p:slideViewPr>
    <p:cSldViewPr>
      <p:cViewPr varScale="1">
        <p:scale>
          <a:sx n="68" d="100"/>
          <a:sy n="68" d="100"/>
        </p:scale>
        <p:origin x="127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BEB25A-8A6E-4879-8E12-00F9D62C1C23}" type="datetimeFigureOut">
              <a:rPr lang="en-US" smtClean="0"/>
              <a:t>2/11/2023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0641BE-BFCC-4194-A79D-F4EDB14A2445}" type="slidenum">
              <a:rPr lang="en-US" smtClean="0"/>
              <a:t>‹#›</a:t>
            </a:fld>
            <a:endParaRPr lang="en-US"/>
          </a:p>
        </p:txBody>
      </p:sp>
    </p:spTree>
    <p:extLst>
      <p:ext uri="{BB962C8B-B14F-4D97-AF65-F5344CB8AC3E}">
        <p14:creationId xmlns:p14="http://schemas.microsoft.com/office/powerpoint/2010/main" val="185631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Subelement</a:t>
            </a:r>
            <a:r>
              <a:rPr lang="en-US" baseline="0" dirty="0"/>
              <a:t> T4  Amateur Radio Practices. </a:t>
            </a:r>
            <a:r>
              <a:rPr lang="en-US" dirty="0"/>
              <a:t>Technician Training</a:t>
            </a:r>
            <a:r>
              <a:rPr lang="en-US" baseline="0" dirty="0"/>
              <a:t> Slides </a:t>
            </a:r>
            <a:r>
              <a:rPr lang="en-US" baseline="0"/>
              <a:t>for 2022 </a:t>
            </a:r>
            <a:r>
              <a:rPr lang="en-US" dirty="0"/>
              <a:t>Question Pool  Good through</a:t>
            </a:r>
            <a:r>
              <a:rPr lang="en-US" baseline="0" dirty="0"/>
              <a:t> June 30</a:t>
            </a:r>
            <a:r>
              <a:rPr lang="en-US" baseline="0"/>
              <a:t>, 2026  </a:t>
            </a:r>
            <a:r>
              <a:rPr lang="en-US" baseline="0" dirty="0"/>
              <a:t>Assembled by Washington Ham Trainers, Daniel Stevens KL7WM, Howard Schultz, W7HS.  </a:t>
            </a:r>
            <a:endParaRPr lang="en-US" dirty="0"/>
          </a:p>
          <a:p>
            <a:endParaRPr lang="en-US" dirty="0"/>
          </a:p>
        </p:txBody>
      </p:sp>
      <p:sp>
        <p:nvSpPr>
          <p:cNvPr id="4" name="Slide Number Placeholder 3"/>
          <p:cNvSpPr>
            <a:spLocks noGrp="1"/>
          </p:cNvSpPr>
          <p:nvPr>
            <p:ph type="sldNum" sz="quarter" idx="10"/>
          </p:nvPr>
        </p:nvSpPr>
        <p:spPr/>
        <p:txBody>
          <a:bodyPr/>
          <a:lstStyle/>
          <a:p>
            <a:fld id="{590641BE-BFCC-4194-A79D-F4EDB14A2445}" type="slidenum">
              <a:rPr lang="en-US" smtClean="0"/>
              <a:t>1</a:t>
            </a:fld>
            <a:endParaRPr lang="en-US"/>
          </a:p>
        </p:txBody>
      </p:sp>
    </p:spTree>
    <p:extLst>
      <p:ext uri="{BB962C8B-B14F-4D97-AF65-F5344CB8AC3E}">
        <p14:creationId xmlns:p14="http://schemas.microsoft.com/office/powerpoint/2010/main" val="962170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CF4BDC7-5A23-44E6-8E89-FA23E790E14B}" type="slidenum">
              <a:rPr lang="en-US" altLang="en-US" smtClean="0"/>
              <a:pPr eaLnBrk="1" hangingPunct="1">
                <a:spcBef>
                  <a:spcPct val="0"/>
                </a:spcBef>
              </a:pPr>
              <a:t>70</a:t>
            </a:fld>
            <a:endParaRPr lang="en-US" altLang="en-US"/>
          </a:p>
        </p:txBody>
      </p:sp>
      <p:sp>
        <p:nvSpPr>
          <p:cNvPr id="839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5338BA9E-0BDA-4A12-859F-F6018160786F}" type="slidenum">
              <a:rPr lang="en-US" altLang="en-US"/>
              <a:pPr algn="r" eaLnBrk="1" hangingPunct="1">
                <a:spcBef>
                  <a:spcPct val="0"/>
                </a:spcBef>
              </a:pPr>
              <a:t>70</a:t>
            </a:fld>
            <a:endParaRPr lang="en-US" altLang="en-US"/>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For a proper RF ground, it’s important to use a heavy gauge copper (not aluminum) braid or foil and keep the run length to a minimum.  Standard wire, even heavy gauge, or long runs can cause your ground lead to act as an antenna and resonate.  A good ground will reduce RFI to other equipment, minimize the risk of shock and reduce electrical interference.  At a minimum a ground rod should be 8 feet long.  This can be difficult to achieve in some locations and multiple shorter rods tied together can be used.</a:t>
            </a:r>
          </a:p>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BBD83BD-D8C1-4F4A-968E-A51396F8B094}" type="slidenum">
              <a:rPr lang="en-US" altLang="en-US" smtClean="0"/>
              <a:pPr eaLnBrk="1" hangingPunct="1">
                <a:spcBef>
                  <a:spcPct val="0"/>
                </a:spcBef>
              </a:pPr>
              <a:t>71</a:t>
            </a:fld>
            <a:endParaRPr lang="en-US" altLang="en-US"/>
          </a:p>
        </p:txBody>
      </p:sp>
      <p:sp>
        <p:nvSpPr>
          <p:cNvPr id="849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045500D1-8C32-48E8-AAC9-835BDBA03EEE}" type="slidenum">
              <a:rPr lang="en-US" altLang="en-US"/>
              <a:pPr algn="r" eaLnBrk="1" hangingPunct="1">
                <a:spcBef>
                  <a:spcPct val="0"/>
                </a:spcBef>
              </a:pPr>
              <a:t>71</a:t>
            </a:fld>
            <a:endParaRPr lang="en-US" altLang="en-US"/>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is the 2</a:t>
            </a:r>
            <a:r>
              <a:rPr lang="en-US" altLang="en-US" baseline="30000"/>
              <a:t>nd</a:t>
            </a:r>
            <a:r>
              <a:rPr lang="en-US" altLang="en-US"/>
              <a:t> IF (intermediate frequency) stage of the Icom IC-756ProIII receiver.  The 455kHz IF frequency is converted to 36kHz and digitized through an analog to digital converter.  Once the signal has been digitized, DSP notch filter, adjustable bandpass filters and noise reduction filters can be applied.  </a:t>
            </a:r>
          </a:p>
          <a:p>
            <a:pPr eaLnBrk="1" hangingPunct="1"/>
            <a:r>
              <a:rPr lang="en-US" altLang="en-US"/>
              <a:t>The level of the resulting signal is sampled and used to determine the gain of the first IF stage.  This level information is fed back through a digital to analog converter to the automatic gain control circuit on the 1</a:t>
            </a:r>
            <a:r>
              <a:rPr lang="en-US" altLang="en-US" baseline="30000"/>
              <a:t>st</a:t>
            </a:r>
            <a:r>
              <a:rPr lang="en-US" altLang="en-US"/>
              <a:t> IF stage.  Finally the signal is fed through the DSP detector, then a digital to analog converter to convert the signal back to analog audio and sent to the amplifier and speaker.</a:t>
            </a:r>
          </a:p>
          <a:p>
            <a:pPr eaLnBrk="1" hangingPunct="1"/>
            <a:endParaRPr lang="en-US" altLang="en-US"/>
          </a:p>
          <a:p>
            <a:pPr eaLnBrk="1" hangingPunct="1"/>
            <a:r>
              <a:rPr lang="en-US" altLang="en-US"/>
              <a:t>The primary advantage of an IF DSP system is that virtually any type of filter can be created and the unwanted signals can be removed without affecting AGC performance.  Common filters include manual and automatic notch filters, noise reduction filters and adjustable bandpass filters.  DSP filtering allows virtually any filter shape to be created including a dual peak filter specifically to filter the mark and space tones of an RTTY signal.</a:t>
            </a:r>
          </a:p>
          <a:p>
            <a:pPr eaLnBrk="1" hangingPunct="1"/>
            <a:endParaRPr lang="en-US" altLang="en-US"/>
          </a:p>
          <a:p>
            <a:pPr eaLnBrk="1" hangingPunct="1"/>
            <a:r>
              <a:rPr lang="en-US" altLang="en-US"/>
              <a:t>Although many of these filters can be implemented more easily in the AF (audio frequency) stage, any desense caused by large interfering signals will have already impacted the AGC.  AF DSP is effective at reducing listener fatigue but cannot actually improve system performance.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0C2ACED-26E4-49E0-A979-BFFBCF7A4B94}" type="slidenum">
              <a:rPr lang="en-US" altLang="en-US" smtClean="0"/>
              <a:pPr eaLnBrk="1" hangingPunct="1">
                <a:spcBef>
                  <a:spcPct val="0"/>
                </a:spcBef>
              </a:pPr>
              <a:t>3</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Good communications headphones are not the same as HiFi headphones.  HiFi headphones are designed to cover the entire range of human hearing (20-20,000Hz) equally well.  Communications headphones are only designed to reproduce the 300-3000Hz voice frequencies which helps reduce non-voice noise that might come out of the receiver.  This model includes a boom microphone that minimizes background noise and insures consistent voice quality.  Push-to-Talk (PTT) is via a foot switch on the floor to leave the operators hands free.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CB0E970-839E-479C-99C3-A21085A0A132}" type="slidenum">
              <a:rPr lang="en-US" altLang="en-US" smtClean="0"/>
              <a:pPr eaLnBrk="1" hangingPunct="1">
                <a:spcBef>
                  <a:spcPct val="0"/>
                </a:spcBef>
              </a:pPr>
              <a:t>4</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If your power supply has volt and ammeters, it can be used to calculate power consumption of your rig at various power levels.  This will help determine proper fuse sizing, appropriate wire gauge, anticipated battery life, etc.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9F4C819-AA03-491D-86E4-0195C1A54ED4}" type="slidenum">
              <a:rPr lang="en-US" altLang="en-US" smtClean="0"/>
              <a:pPr eaLnBrk="1" hangingPunct="1">
                <a:spcBef>
                  <a:spcPct val="0"/>
                </a:spcBef>
              </a:pPr>
              <a:t>6</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is the national band plan.  Note that Western Washington uses a different split on 6 meters.</a:t>
            </a:r>
          </a:p>
        </p:txBody>
      </p:sp>
    </p:spTree>
    <p:extLst>
      <p:ext uri="{BB962C8B-B14F-4D97-AF65-F5344CB8AC3E}">
        <p14:creationId xmlns:p14="http://schemas.microsoft.com/office/powerpoint/2010/main" val="15998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0641BE-BFCC-4194-A79D-F4EDB14A2445}" type="slidenum">
              <a:rPr lang="en-US" smtClean="0"/>
              <a:t>16</a:t>
            </a:fld>
            <a:endParaRPr lang="en-US"/>
          </a:p>
        </p:txBody>
      </p:sp>
    </p:spTree>
    <p:extLst>
      <p:ext uri="{BB962C8B-B14F-4D97-AF65-F5344CB8AC3E}">
        <p14:creationId xmlns:p14="http://schemas.microsoft.com/office/powerpoint/2010/main" val="3539519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A3E68A9-EA65-4E1E-9E67-E22788578EE7}" type="slidenum">
              <a:rPr lang="en-US" altLang="en-US" smtClean="0"/>
              <a:pPr eaLnBrk="1" hangingPunct="1">
                <a:spcBef>
                  <a:spcPct val="0"/>
                </a:spcBef>
              </a:pPr>
              <a:t>64</a:t>
            </a:fld>
            <a:endParaRPr lang="en-US" altLang="en-US"/>
          </a:p>
        </p:txBody>
      </p:sp>
      <p:sp>
        <p:nvSpPr>
          <p:cNvPr id="798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B34F325F-4ECF-41D5-8414-FA86B4454209}" type="slidenum">
              <a:rPr lang="en-US" altLang="en-US"/>
              <a:pPr algn="r" eaLnBrk="1" hangingPunct="1">
                <a:spcBef>
                  <a:spcPct val="0"/>
                </a:spcBef>
              </a:pPr>
              <a:t>64</a:t>
            </a:fld>
            <a:endParaRPr lang="en-US" altLang="en-US"/>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is a current model Tektronix oscilloscope.  It has four signal inputs along the lower right edge and can display the waveforms from those inputs.  There are three main sections to the right of the screen; vertical, horizontal and trigger.  The horizontal and vertical controls adjust how the waveform appears on the screen by adjusting the horizontal and vertical amplifiers.  The trigger controls allow the oscilloscope to synchronize to external events.</a:t>
            </a:r>
          </a:p>
          <a:p>
            <a:pPr eaLnBrk="1" hangingPunct="1"/>
            <a:r>
              <a:rPr lang="en-US" altLang="en-US"/>
              <a:t>Newer oscilloscopes are digital and can record data to the floppy seen here on the left or send to other external devices.  By connecting the RF output of a transmitter (through appropriate connections) to the vertical input of the scope, the quality of a transmitted signal can be seen on the display.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charset="0"/>
                <a:cs typeface="Arial" charset="0"/>
              </a:defRPr>
            </a:lvl1pPr>
            <a:lvl2pPr marL="742950" indent="-285750" defTabSz="912813" eaLnBrk="0" hangingPunct="0">
              <a:spcBef>
                <a:spcPct val="30000"/>
              </a:spcBef>
              <a:defRPr sz="1200">
                <a:solidFill>
                  <a:schemeClr val="tx1"/>
                </a:solidFill>
                <a:latin typeface="Arial" charset="0"/>
                <a:cs typeface="Arial" charset="0"/>
              </a:defRPr>
            </a:lvl2pPr>
            <a:lvl3pPr marL="1143000" indent="-228600" defTabSz="912813" eaLnBrk="0" hangingPunct="0">
              <a:spcBef>
                <a:spcPct val="30000"/>
              </a:spcBef>
              <a:defRPr sz="1200">
                <a:solidFill>
                  <a:schemeClr val="tx1"/>
                </a:solidFill>
                <a:latin typeface="Arial" charset="0"/>
                <a:cs typeface="Arial" charset="0"/>
              </a:defRPr>
            </a:lvl3pPr>
            <a:lvl4pPr marL="1600200" indent="-228600" defTabSz="912813" eaLnBrk="0" hangingPunct="0">
              <a:spcBef>
                <a:spcPct val="30000"/>
              </a:spcBef>
              <a:defRPr sz="1200">
                <a:solidFill>
                  <a:schemeClr val="tx1"/>
                </a:solidFill>
                <a:latin typeface="Arial" charset="0"/>
                <a:cs typeface="Arial" charset="0"/>
              </a:defRPr>
            </a:lvl4pPr>
            <a:lvl5pPr marL="2057400" indent="-228600" defTabSz="912813" eaLnBrk="0" hangingPunct="0">
              <a:spcBef>
                <a:spcPct val="30000"/>
              </a:spcBef>
              <a:defRPr sz="1200">
                <a:solidFill>
                  <a:schemeClr val="tx1"/>
                </a:solidFill>
                <a:latin typeface="Arial" charset="0"/>
                <a:cs typeface="Arial" charset="0"/>
              </a:defRPr>
            </a:lvl5pPr>
            <a:lvl6pPr marL="2514600" indent="-228600" defTabSz="912813" eaLnBrk="0" fontAlgn="base" hangingPunct="0">
              <a:spcBef>
                <a:spcPct val="30000"/>
              </a:spcBef>
              <a:spcAft>
                <a:spcPct val="0"/>
              </a:spcAft>
              <a:defRPr sz="1200">
                <a:solidFill>
                  <a:schemeClr val="tx1"/>
                </a:solidFill>
                <a:latin typeface="Arial" charset="0"/>
                <a:cs typeface="Arial" charset="0"/>
              </a:defRPr>
            </a:lvl6pPr>
            <a:lvl7pPr marL="2971800" indent="-228600" defTabSz="912813" eaLnBrk="0" fontAlgn="base" hangingPunct="0">
              <a:spcBef>
                <a:spcPct val="30000"/>
              </a:spcBef>
              <a:spcAft>
                <a:spcPct val="0"/>
              </a:spcAft>
              <a:defRPr sz="1200">
                <a:solidFill>
                  <a:schemeClr val="tx1"/>
                </a:solidFill>
                <a:latin typeface="Arial" charset="0"/>
                <a:cs typeface="Arial" charset="0"/>
              </a:defRPr>
            </a:lvl7pPr>
            <a:lvl8pPr marL="3429000" indent="-228600" defTabSz="912813" eaLnBrk="0" fontAlgn="base" hangingPunct="0">
              <a:spcBef>
                <a:spcPct val="30000"/>
              </a:spcBef>
              <a:spcAft>
                <a:spcPct val="0"/>
              </a:spcAft>
              <a:defRPr sz="1200">
                <a:solidFill>
                  <a:schemeClr val="tx1"/>
                </a:solidFill>
                <a:latin typeface="Arial" charset="0"/>
                <a:cs typeface="Arial" charset="0"/>
              </a:defRPr>
            </a:lvl8pPr>
            <a:lvl9pPr marL="3886200" indent="-228600" defTabSz="91281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574FF15-A9A5-4146-8C19-6947FBC39E57}" type="slidenum">
              <a:rPr lang="en-US" altLang="en-US" smtClean="0"/>
              <a:pPr eaLnBrk="1" hangingPunct="1">
                <a:spcBef>
                  <a:spcPct val="0"/>
                </a:spcBef>
              </a:pPr>
              <a:t>65</a:t>
            </a:fld>
            <a:endParaRPr lang="en-US" altLang="en-US"/>
          </a:p>
        </p:txBody>
      </p:sp>
      <p:sp>
        <p:nvSpPr>
          <p:cNvPr id="808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b"/>
          <a:lstStyle>
            <a:lvl1pPr defTabSz="928688" eaLnBrk="0" hangingPunct="0">
              <a:spcBef>
                <a:spcPct val="30000"/>
              </a:spcBef>
              <a:defRPr sz="1200">
                <a:solidFill>
                  <a:schemeClr val="tx1"/>
                </a:solidFill>
                <a:latin typeface="Arial" charset="0"/>
                <a:cs typeface="Arial" charset="0"/>
              </a:defRPr>
            </a:lvl1pPr>
            <a:lvl2pPr marL="742950" indent="-285750" defTabSz="928688" eaLnBrk="0" hangingPunct="0">
              <a:spcBef>
                <a:spcPct val="30000"/>
              </a:spcBef>
              <a:defRPr sz="1200">
                <a:solidFill>
                  <a:schemeClr val="tx1"/>
                </a:solidFill>
                <a:latin typeface="Arial" charset="0"/>
                <a:cs typeface="Arial" charset="0"/>
              </a:defRPr>
            </a:lvl2pPr>
            <a:lvl3pPr marL="1143000" indent="-228600" defTabSz="928688" eaLnBrk="0" hangingPunct="0">
              <a:spcBef>
                <a:spcPct val="30000"/>
              </a:spcBef>
              <a:defRPr sz="1200">
                <a:solidFill>
                  <a:schemeClr val="tx1"/>
                </a:solidFill>
                <a:latin typeface="Arial" charset="0"/>
                <a:cs typeface="Arial" charset="0"/>
              </a:defRPr>
            </a:lvl3pPr>
            <a:lvl4pPr marL="1600200" indent="-228600" defTabSz="928688" eaLnBrk="0" hangingPunct="0">
              <a:spcBef>
                <a:spcPct val="30000"/>
              </a:spcBef>
              <a:defRPr sz="1200">
                <a:solidFill>
                  <a:schemeClr val="tx1"/>
                </a:solidFill>
                <a:latin typeface="Arial" charset="0"/>
                <a:cs typeface="Arial" charset="0"/>
              </a:defRPr>
            </a:lvl4pPr>
            <a:lvl5pPr marL="2057400" indent="-228600" defTabSz="928688" eaLnBrk="0" hangingPunct="0">
              <a:spcBef>
                <a:spcPct val="30000"/>
              </a:spcBef>
              <a:defRPr sz="1200">
                <a:solidFill>
                  <a:schemeClr val="tx1"/>
                </a:solidFill>
                <a:latin typeface="Arial" charset="0"/>
                <a:cs typeface="Arial" charset="0"/>
              </a:defRPr>
            </a:lvl5pPr>
            <a:lvl6pPr marL="2514600" indent="-228600" defTabSz="928688" eaLnBrk="0" fontAlgn="base" hangingPunct="0">
              <a:spcBef>
                <a:spcPct val="30000"/>
              </a:spcBef>
              <a:spcAft>
                <a:spcPct val="0"/>
              </a:spcAft>
              <a:defRPr sz="1200">
                <a:solidFill>
                  <a:schemeClr val="tx1"/>
                </a:solidFill>
                <a:latin typeface="Arial" charset="0"/>
                <a:cs typeface="Arial" charset="0"/>
              </a:defRPr>
            </a:lvl6pPr>
            <a:lvl7pPr marL="2971800" indent="-228600" defTabSz="928688" eaLnBrk="0" fontAlgn="base" hangingPunct="0">
              <a:spcBef>
                <a:spcPct val="30000"/>
              </a:spcBef>
              <a:spcAft>
                <a:spcPct val="0"/>
              </a:spcAft>
              <a:defRPr sz="1200">
                <a:solidFill>
                  <a:schemeClr val="tx1"/>
                </a:solidFill>
                <a:latin typeface="Arial" charset="0"/>
                <a:cs typeface="Arial" charset="0"/>
              </a:defRPr>
            </a:lvl7pPr>
            <a:lvl8pPr marL="3429000" indent="-228600" defTabSz="928688" eaLnBrk="0" fontAlgn="base" hangingPunct="0">
              <a:spcBef>
                <a:spcPct val="30000"/>
              </a:spcBef>
              <a:spcAft>
                <a:spcPct val="0"/>
              </a:spcAft>
              <a:defRPr sz="1200">
                <a:solidFill>
                  <a:schemeClr val="tx1"/>
                </a:solidFill>
                <a:latin typeface="Arial" charset="0"/>
                <a:cs typeface="Arial" charset="0"/>
              </a:defRPr>
            </a:lvl8pPr>
            <a:lvl9pPr marL="3886200" indent="-228600" defTabSz="928688"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1BE8DEB6-C294-4E9E-9E72-2C2A8E88D832}" type="slidenum">
              <a:rPr lang="en-US" altLang="en-US"/>
              <a:pPr algn="r" eaLnBrk="1" hangingPunct="1">
                <a:spcBef>
                  <a:spcPct val="0"/>
                </a:spcBef>
              </a:pPr>
              <a:t>65</a:t>
            </a:fld>
            <a:endParaRPr lang="en-US" altLang="en-US"/>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Two tone audio tests are used on an oscilloscope to test proper linearity.  The pure tones fed in will give you a stable picture on the scope if the amplifier is properly adjusted.  The lower image shows a signal with some noise that it also overdriven (overmodulated) and is clipping or flattopping. Any two audio tones may be used, but they must be within the transmitter audio passband, and should not be harmonically related.</a:t>
            </a:r>
          </a:p>
          <a:p>
            <a:pPr eaLnBrk="1" hangingPunct="1"/>
            <a:r>
              <a:rPr lang="en-US" altLang="en-US"/>
              <a:t>Speech Processors are used to keep input audio close to a perfect level for 100% modulation.  If they are not adjusted properly, they can cause the distortion seen here.  Overdriving causes very distorted audio and no additional power output.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445F6A1-F070-4CC7-86B5-8EECED5F0B41}" type="slidenum">
              <a:rPr lang="en-US" altLang="en-US" smtClean="0"/>
              <a:pPr eaLnBrk="1" hangingPunct="1">
                <a:spcBef>
                  <a:spcPct val="0"/>
                </a:spcBef>
              </a:pPr>
              <a:t>66</a:t>
            </a:fld>
            <a:endParaRPr lang="en-US" altLang="en-US"/>
          </a:p>
        </p:txBody>
      </p:sp>
      <p:sp>
        <p:nvSpPr>
          <p:cNvPr id="819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DFBE8EBC-CF0F-45C9-839C-86FA411BA12A}" type="slidenum">
              <a:rPr lang="en-US" altLang="en-US"/>
              <a:pPr algn="r" eaLnBrk="1" hangingPunct="1">
                <a:spcBef>
                  <a:spcPct val="0"/>
                </a:spcBef>
              </a:pPr>
              <a:t>66</a:t>
            </a:fld>
            <a:endParaRPr lang="en-US" altLang="en-US"/>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Here are two digital Field Strength Meter models.  Some SWR meters and frequency counters can also be used as field strength meters.  Field Strength Meters are used to test the density of an RF field.  This allows testing of antenna patterns and ambient RF levels at repeater and home sites to insure safe levels.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E135C68-435C-4B9B-9BDA-57C34541C865}" type="slidenum">
              <a:rPr lang="en-US" altLang="en-US" smtClean="0"/>
              <a:pPr eaLnBrk="1" hangingPunct="1">
                <a:spcBef>
                  <a:spcPct val="0"/>
                </a:spcBef>
              </a:pPr>
              <a:t>68</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Diawa meter has two meters.  One reads forward power and the other reflected power and SWR can be read where the needles cross in the middle.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0"/>
            <a:ext cx="7772400" cy="1470025"/>
          </a:xfrm>
        </p:spPr>
        <p:txBody>
          <a:bodyPr>
            <a:normAutofit/>
          </a:bodyPr>
          <a:lstStyle>
            <a:lvl1pPr>
              <a:defRPr sz="3200">
                <a:solidFill>
                  <a:schemeClr val="bg1">
                    <a:lumMod val="95000"/>
                    <a:lumOff val="5000"/>
                  </a:schemeClr>
                </a:solidFill>
                <a:latin typeface="Dutch801 Rm BT" panose="02020603060505020304" pitchFamily="18" charset="0"/>
              </a:defRPr>
            </a:lvl1pPr>
          </a:lstStyle>
          <a:p>
            <a:br>
              <a:rPr lang="en-US" dirty="0"/>
            </a:br>
            <a:br>
              <a:rPr lang="en-US" dirty="0"/>
            </a:br>
            <a:r>
              <a:rPr lang="en-US" dirty="0"/>
              <a:t>Click to edit Master title style</a:t>
            </a:r>
          </a:p>
        </p:txBody>
      </p:sp>
      <p:sp>
        <p:nvSpPr>
          <p:cNvPr id="3" name="Subtitle 2"/>
          <p:cNvSpPr>
            <a:spLocks noGrp="1"/>
          </p:cNvSpPr>
          <p:nvPr>
            <p:ph type="subTitle" idx="1"/>
          </p:nvPr>
        </p:nvSpPr>
        <p:spPr>
          <a:xfrm>
            <a:off x="1371600" y="2514600"/>
            <a:ext cx="6400800" cy="3657600"/>
          </a:xfrm>
        </p:spPr>
        <p:txBody>
          <a:bodyPr>
            <a:normAutofit/>
          </a:bodyPr>
          <a:lstStyle>
            <a:lvl1pPr marL="0" indent="0" algn="l">
              <a:buNone/>
              <a:defRPr sz="2400" b="0">
                <a:solidFill>
                  <a:schemeClr val="bg1">
                    <a:lumMod val="95000"/>
                    <a:lumOff val="5000"/>
                  </a:schemeClr>
                </a:solidFill>
                <a:latin typeface="Eurostil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8"/>
          <p:cNvSpPr>
            <a:spLocks noGrp="1"/>
          </p:cNvSpPr>
          <p:nvPr>
            <p:ph type="dt" sz="half" idx="10"/>
          </p:nvPr>
        </p:nvSpPr>
        <p:spPr/>
        <p:txBody>
          <a:bodyPr/>
          <a:lstStyle/>
          <a:p>
            <a:fld id="{943DBA5D-C8D7-49ED-8F0F-CE50DEB9C155}" type="datetime1">
              <a:rPr lang="en-US" smtClean="0"/>
              <a:t>2/11/2023</a:t>
            </a:fld>
            <a:endParaRPr lang="en-US"/>
          </a:p>
        </p:txBody>
      </p:sp>
      <p:sp>
        <p:nvSpPr>
          <p:cNvPr id="11" name="Slide Number Placeholder 10"/>
          <p:cNvSpPr>
            <a:spLocks noGrp="1"/>
          </p:cNvSpPr>
          <p:nvPr>
            <p:ph type="sldNum" sz="quarter" idx="12"/>
          </p:nvPr>
        </p:nvSpPr>
        <p:spPr/>
        <p:txBody>
          <a:bodyPr/>
          <a:lstStyle>
            <a:lvl1pPr>
              <a:defRPr>
                <a:solidFill>
                  <a:schemeClr val="bg1">
                    <a:lumMod val="95000"/>
                    <a:lumOff val="5000"/>
                  </a:schemeClr>
                </a:solidFill>
              </a:defRPr>
            </a:lvl1pPr>
          </a:lstStyle>
          <a:p>
            <a:fld id="{5A2483EB-AB9C-40AC-9AA1-C2AD9590A9DB}" type="slidenum">
              <a:rPr lang="en-US" smtClean="0"/>
              <a:t>‹#›</a:t>
            </a:fld>
            <a:endParaRPr lang="en-US"/>
          </a:p>
        </p:txBody>
      </p:sp>
      <p:sp>
        <p:nvSpPr>
          <p:cNvPr id="12" name="Footer Placeholder 11"/>
          <p:cNvSpPr>
            <a:spLocks noGrp="1"/>
          </p:cNvSpPr>
          <p:nvPr>
            <p:ph type="ftr" sz="quarter" idx="13"/>
          </p:nvPr>
        </p:nvSpPr>
        <p:spPr/>
        <p:txBody>
          <a:bodyPr/>
          <a:lstStyle>
            <a:lvl1pPr>
              <a:defRPr>
                <a:solidFill>
                  <a:schemeClr val="bg1">
                    <a:lumMod val="95000"/>
                    <a:lumOff val="5000"/>
                  </a:schemeClr>
                </a:solidFill>
              </a:defRPr>
            </a:lvl1pPr>
          </a:lstStyle>
          <a:p>
            <a:endParaRPr lang="en-US"/>
          </a:p>
        </p:txBody>
      </p:sp>
    </p:spTree>
    <p:extLst>
      <p:ext uri="{BB962C8B-B14F-4D97-AF65-F5344CB8AC3E}">
        <p14:creationId xmlns:p14="http://schemas.microsoft.com/office/powerpoint/2010/main" val="2575063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C07FF0BF-5626-46C7-8F0A-3D4392AF9B2A}" type="slidenum">
              <a:rPr lang="en-US"/>
              <a:pPr>
                <a:defRPr/>
              </a:pPr>
              <a:t>‹#›</a:t>
            </a:fld>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5434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sldNum" sz="quarter" idx="10"/>
          </p:nvPr>
        </p:nvSpPr>
        <p:spPr>
          <a:ln/>
        </p:spPr>
        <p:txBody>
          <a:bodyPr/>
          <a:lstStyle>
            <a:lvl1pPr>
              <a:defRPr/>
            </a:lvl1pPr>
          </a:lstStyle>
          <a:p>
            <a:pPr>
              <a:defRPr/>
            </a:pPr>
            <a:fld id="{79B94342-FBA7-4AEF-B3FC-B040A9584DF9}" type="slidenum">
              <a:rPr lang="en-US"/>
              <a:pPr>
                <a:defRPr/>
              </a:pPr>
              <a:t>‹#›</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04287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ED52863C-FB14-410C-91EA-27AA8C3A49D5}" type="slidenum">
              <a:rPr lang="en-US"/>
              <a:pPr>
                <a:defRPr/>
              </a:pPr>
              <a:t>‹#›</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7825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a:ln/>
        </p:spPr>
        <p:txBody>
          <a:bodyPr/>
          <a:lstStyle>
            <a:lvl1pPr>
              <a:defRPr/>
            </a:lvl1pPr>
          </a:lstStyle>
          <a:p>
            <a:pPr>
              <a:defRPr/>
            </a:pPr>
            <a:fld id="{70B19D89-4C7D-49AA-93C4-DCC0D42D2433}" type="slidenum">
              <a:rPr lang="en-US"/>
              <a:pPr>
                <a:defRPr/>
              </a:pPr>
              <a:t>‹#›</a:t>
            </a:fld>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75587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a:t>Click to edit Master title style</a:t>
            </a:r>
          </a:p>
        </p:txBody>
      </p:sp>
      <p:sp>
        <p:nvSpPr>
          <p:cNvPr id="3" name="Content Placeholder 2"/>
          <p:cNvSpPr>
            <a:spLocks noGrp="1"/>
          </p:cNvSpPr>
          <p:nvPr>
            <p:ph sz="half" idx="1"/>
          </p:nvPr>
        </p:nvSpPr>
        <p:spPr>
          <a:xfrm>
            <a:off x="0" y="2514600"/>
            <a:ext cx="4495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2514600"/>
            <a:ext cx="4495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5867400" y="6477000"/>
            <a:ext cx="3276600" cy="381000"/>
          </a:xfr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4114800" y="6553200"/>
            <a:ext cx="914400" cy="304800"/>
          </a:xfrm>
        </p:spPr>
        <p:txBody>
          <a:bodyPr/>
          <a:lstStyle>
            <a:lvl1pPr>
              <a:defRPr/>
            </a:lvl1pPr>
          </a:lstStyle>
          <a:p>
            <a:pPr>
              <a:defRPr/>
            </a:pPr>
            <a:fld id="{10A7DEB4-330D-45B6-BE16-4D27DF8CC99E}" type="slidenum">
              <a:rPr lang="en-US"/>
              <a:pPr>
                <a:defRPr/>
              </a:pPr>
              <a:t>‹#›</a:t>
            </a:fld>
            <a:endParaRPr lang="en-US"/>
          </a:p>
        </p:txBody>
      </p:sp>
    </p:spTree>
    <p:extLst>
      <p:ext uri="{BB962C8B-B14F-4D97-AF65-F5344CB8AC3E}">
        <p14:creationId xmlns:p14="http://schemas.microsoft.com/office/powerpoint/2010/main" val="290409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C07FF0BF-5626-46C7-8F0A-3D4392AF9B2A}" type="slidenum">
              <a:rPr lang="en-US"/>
              <a:pPr>
                <a:defRPr/>
              </a:pPr>
              <a:t>‹#›</a:t>
            </a:fld>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5434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sldNum" sz="quarter" idx="10"/>
          </p:nvPr>
        </p:nvSpPr>
        <p:spPr>
          <a:ln/>
        </p:spPr>
        <p:txBody>
          <a:bodyPr/>
          <a:lstStyle>
            <a:lvl1pPr>
              <a:defRPr/>
            </a:lvl1pPr>
          </a:lstStyle>
          <a:p>
            <a:pPr>
              <a:defRPr/>
            </a:pPr>
            <a:fld id="{79B94342-FBA7-4AEF-B3FC-B040A9584DF9}" type="slidenum">
              <a:rPr lang="en-US"/>
              <a:pPr>
                <a:defRPr/>
              </a:pPr>
              <a:t>‹#›</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04287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0"/>
            <a:ext cx="7772400" cy="1470025"/>
          </a:xfrm>
        </p:spPr>
        <p:txBody>
          <a:bodyPr>
            <a:normAutofit/>
          </a:bodyPr>
          <a:lstStyle>
            <a:lvl1pPr>
              <a:defRPr lang="en-US" sz="3200" kern="1200" dirty="0">
                <a:solidFill>
                  <a:schemeClr val="bg1">
                    <a:lumMod val="95000"/>
                    <a:lumOff val="5000"/>
                  </a:schemeClr>
                </a:solidFill>
                <a:latin typeface="Impact" panose="020B0806030902050204" pitchFamily="34" charset="0"/>
                <a:ea typeface="+mj-ea"/>
                <a:cs typeface="+mj-cs"/>
              </a:defRPr>
            </a:lvl1pPr>
          </a:lstStyle>
          <a:p>
            <a:br>
              <a:rPr lang="en-US" dirty="0"/>
            </a:br>
            <a:br>
              <a:rPr lang="en-US" dirty="0"/>
            </a:br>
            <a:r>
              <a:rPr lang="en-US" dirty="0"/>
              <a:t>Click to edit Master title style</a:t>
            </a:r>
          </a:p>
        </p:txBody>
      </p:sp>
      <p:sp>
        <p:nvSpPr>
          <p:cNvPr id="3" name="Subtitle 2"/>
          <p:cNvSpPr>
            <a:spLocks noGrp="1"/>
          </p:cNvSpPr>
          <p:nvPr>
            <p:ph type="subTitle" idx="1"/>
          </p:nvPr>
        </p:nvSpPr>
        <p:spPr>
          <a:xfrm>
            <a:off x="1371600" y="2514600"/>
            <a:ext cx="6400800" cy="3657600"/>
          </a:xfrm>
        </p:spPr>
        <p:txBody>
          <a:bodyPr>
            <a:normAutofit/>
          </a:bodyPr>
          <a:lstStyle>
            <a:lvl1pPr marL="0" indent="0" algn="l">
              <a:buNone/>
              <a:defRPr sz="2400" b="0">
                <a:solidFill>
                  <a:schemeClr val="bg1">
                    <a:lumMod val="95000"/>
                    <a:lumOff val="5000"/>
                  </a:schemeClr>
                </a:solidFill>
                <a:latin typeface="Eurostil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8"/>
          <p:cNvSpPr>
            <a:spLocks noGrp="1"/>
          </p:cNvSpPr>
          <p:nvPr>
            <p:ph type="dt" sz="half" idx="10"/>
          </p:nvPr>
        </p:nvSpPr>
        <p:spPr/>
        <p:txBody>
          <a:bodyPr/>
          <a:lstStyle/>
          <a:p>
            <a:fld id="{1F4C7F79-B484-4023-8C1C-5636173051CA}" type="datetime1">
              <a:rPr lang="en-US" smtClean="0"/>
              <a:t>2/11/2023</a:t>
            </a:fld>
            <a:endParaRPr lang="en-US"/>
          </a:p>
        </p:txBody>
      </p:sp>
      <p:sp>
        <p:nvSpPr>
          <p:cNvPr id="11" name="Slide Number Placeholder 10"/>
          <p:cNvSpPr>
            <a:spLocks noGrp="1"/>
          </p:cNvSpPr>
          <p:nvPr>
            <p:ph type="sldNum" sz="quarter" idx="12"/>
          </p:nvPr>
        </p:nvSpPr>
        <p:spPr/>
        <p:txBody>
          <a:bodyPr/>
          <a:lstStyle>
            <a:lvl1pPr>
              <a:defRPr>
                <a:solidFill>
                  <a:schemeClr val="bg1">
                    <a:lumMod val="95000"/>
                    <a:lumOff val="5000"/>
                  </a:schemeClr>
                </a:solidFill>
              </a:defRPr>
            </a:lvl1pPr>
          </a:lstStyle>
          <a:p>
            <a:fld id="{5A2483EB-AB9C-40AC-9AA1-C2AD9590A9DB}" type="slidenum">
              <a:rPr lang="en-US" smtClean="0"/>
              <a:t>‹#›</a:t>
            </a:fld>
            <a:endParaRPr lang="en-US"/>
          </a:p>
        </p:txBody>
      </p:sp>
      <p:sp>
        <p:nvSpPr>
          <p:cNvPr id="12" name="Footer Placeholder 11"/>
          <p:cNvSpPr>
            <a:spLocks noGrp="1"/>
          </p:cNvSpPr>
          <p:nvPr>
            <p:ph type="ftr" sz="quarter" idx="13"/>
          </p:nvPr>
        </p:nvSpPr>
        <p:spPr/>
        <p:txBody>
          <a:bodyPr/>
          <a:lstStyle>
            <a:lvl1pPr>
              <a:defRPr>
                <a:solidFill>
                  <a:schemeClr val="bg1">
                    <a:lumMod val="95000"/>
                    <a:lumOff val="5000"/>
                  </a:schemeClr>
                </a:solidFill>
              </a:defRPr>
            </a:lvl1pPr>
          </a:lstStyle>
          <a:p>
            <a:endParaRPr lang="en-US" dirty="0"/>
          </a:p>
        </p:txBody>
      </p:sp>
    </p:spTree>
    <p:extLst>
      <p:ext uri="{BB962C8B-B14F-4D97-AF65-F5344CB8AC3E}">
        <p14:creationId xmlns:p14="http://schemas.microsoft.com/office/powerpoint/2010/main" val="2509849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ED52863C-FB14-410C-91EA-27AA8C3A49D5}" type="slidenum">
              <a:rPr lang="en-US"/>
              <a:pPr>
                <a:defRPr/>
              </a:pPr>
              <a:t>‹#›</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7825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a:ln/>
        </p:spPr>
        <p:txBody>
          <a:bodyPr/>
          <a:lstStyle>
            <a:lvl1pPr>
              <a:defRPr/>
            </a:lvl1pPr>
          </a:lstStyle>
          <a:p>
            <a:pPr>
              <a:defRPr/>
            </a:pPr>
            <a:fld id="{70B19D89-4C7D-49AA-93C4-DCC0D42D2433}" type="slidenum">
              <a:rPr lang="en-US"/>
              <a:pPr>
                <a:defRPr/>
              </a:pPr>
              <a:t>‹#›</a:t>
            </a:fld>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755875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60000"/>
                <a:lumOff val="40000"/>
              </a:schemeClr>
            </a:gs>
            <a:gs pos="31000">
              <a:schemeClr val="bg2">
                <a:lumMod val="66000"/>
                <a:lumOff val="34000"/>
              </a:schemeClr>
            </a:gs>
            <a:gs pos="87000">
              <a:schemeClr val="bg2">
                <a:lumMod val="75000"/>
                <a:alpha val="78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5A58F-E1A3-44D4-970C-0596B6A21DAC}" type="datetime1">
              <a:rPr lang="en-US" smtClean="0"/>
              <a:t>2/11/2023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95000"/>
                    <a:lumOff val="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95000"/>
                    <a:lumOff val="5000"/>
                  </a:schemeClr>
                </a:solidFill>
              </a:defRPr>
            </a:lvl1pPr>
          </a:lstStyle>
          <a:p>
            <a:fld id="{5A2483EB-AB9C-40AC-9AA1-C2AD9590A9DB}" type="slidenum">
              <a:rPr lang="en-US" smtClean="0"/>
              <a:t>‹#›</a:t>
            </a:fld>
            <a:endParaRPr lang="en-US"/>
          </a:p>
        </p:txBody>
      </p:sp>
    </p:spTree>
    <p:extLst>
      <p:ext uri="{BB962C8B-B14F-4D97-AF65-F5344CB8AC3E}">
        <p14:creationId xmlns:p14="http://schemas.microsoft.com/office/powerpoint/2010/main" val="7595314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dt="0"/>
  <p:txStyles>
    <p:titleStyle>
      <a:lvl1pPr algn="ctr" defTabSz="914400" rtl="0" eaLnBrk="1" latinLnBrk="0" hangingPunct="1">
        <a:spcBef>
          <a:spcPct val="0"/>
        </a:spcBef>
        <a:buNone/>
        <a:defRPr lang="en-US" sz="3200" kern="1200" dirty="0">
          <a:solidFill>
            <a:schemeClr val="bg1">
              <a:lumMod val="95000"/>
              <a:lumOff val="5000"/>
            </a:schemeClr>
          </a:solidFill>
          <a:latin typeface="Dutch801 Rm BT" panose="020206030605050203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Eurostile"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Eurostile"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Eurostile"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Eurostile"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2400" b="0" kern="1200" dirty="0">
          <a:solidFill>
            <a:schemeClr val="bg1">
              <a:lumMod val="95000"/>
              <a:lumOff val="5000"/>
            </a:schemeClr>
          </a:solidFill>
          <a:latin typeface="Eurostile"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1000">
              <a:schemeClr val="tx1"/>
            </a:gs>
            <a:gs pos="62000">
              <a:schemeClr val="bg2">
                <a:lumMod val="66000"/>
                <a:lumOff val="34000"/>
              </a:schemeClr>
            </a:gs>
            <a:gs pos="87000">
              <a:schemeClr val="bg2">
                <a:lumMod val="75000"/>
                <a:alpha val="78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20454-7C96-4183-BF68-FD1EC78E3132}" type="datetime1">
              <a:rPr lang="en-US" smtClean="0"/>
              <a:t>2/11/2023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95000"/>
                    <a:lumOff val="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95000"/>
                    <a:lumOff val="5000"/>
                  </a:schemeClr>
                </a:solidFill>
              </a:defRPr>
            </a:lvl1pPr>
          </a:lstStyle>
          <a:p>
            <a:fld id="{5A2483EB-AB9C-40AC-9AA1-C2AD9590A9DB}" type="slidenum">
              <a:rPr lang="en-US" smtClean="0"/>
              <a:t>‹#›</a:t>
            </a:fld>
            <a:endParaRPr lang="en-US"/>
          </a:p>
        </p:txBody>
      </p:sp>
    </p:spTree>
    <p:extLst>
      <p:ext uri="{BB962C8B-B14F-4D97-AF65-F5344CB8AC3E}">
        <p14:creationId xmlns:p14="http://schemas.microsoft.com/office/powerpoint/2010/main" val="1279083715"/>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2" r:id="rId4"/>
    <p:sldLayoutId id="2147483673" r:id="rId5"/>
  </p:sldLayoutIdLst>
  <p:hf sldNum="0" hdr="0" ftr="0" dt="0"/>
  <p:txStyles>
    <p:titleStyle>
      <a:lvl1pPr algn="ctr" defTabSz="914400" rtl="0" eaLnBrk="1" latinLnBrk="0" hangingPunct="1">
        <a:spcBef>
          <a:spcPct val="0"/>
        </a:spcBef>
        <a:buNone/>
        <a:defRPr lang="en-US" sz="3200" kern="1200" dirty="0">
          <a:solidFill>
            <a:schemeClr val="bg1">
              <a:lumMod val="95000"/>
              <a:lumOff val="5000"/>
            </a:schemeClr>
          </a:solidFill>
          <a:latin typeface="Impact" panose="020B080603090205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lang="en-US" sz="2400" b="0" i="1"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1pPr>
      <a:lvl2pPr marL="742950" indent="-285750" algn="l" defTabSz="914400" rtl="0" eaLnBrk="1" latinLnBrk="0" hangingPunct="1">
        <a:spcBef>
          <a:spcPct val="20000"/>
        </a:spcBef>
        <a:buFont typeface="Arial" panose="020B0604020202020204" pitchFamily="34" charset="0"/>
        <a:buChar char="–"/>
        <a:defRPr lang="en-US" sz="2400" b="0" i="1"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2pPr>
      <a:lvl3pPr marL="1143000" indent="-228600" algn="l" defTabSz="914400" rtl="0" eaLnBrk="1" latinLnBrk="0" hangingPunct="1">
        <a:spcBef>
          <a:spcPct val="20000"/>
        </a:spcBef>
        <a:buFont typeface="Arial" panose="020B0604020202020204" pitchFamily="34" charset="0"/>
        <a:buChar char="•"/>
        <a:defRPr lang="en-US" sz="2400" b="0" i="1"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3pPr>
      <a:lvl4pPr marL="1600200" indent="-228600" algn="l" defTabSz="914400" rtl="0" eaLnBrk="1" latinLnBrk="0" hangingPunct="1">
        <a:spcBef>
          <a:spcPct val="20000"/>
        </a:spcBef>
        <a:buFont typeface="Arial" panose="020B0604020202020204" pitchFamily="34" charset="0"/>
        <a:buChar char="–"/>
        <a:defRPr lang="en-US" sz="2400" b="0" i="1"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4pPr>
      <a:lvl5pPr marL="2057400" indent="-228600" algn="l" defTabSz="914400" rtl="0" eaLnBrk="1" latinLnBrk="0" hangingPunct="1">
        <a:spcBef>
          <a:spcPct val="20000"/>
        </a:spcBef>
        <a:buFont typeface="Arial" panose="020B0604020202020204" pitchFamily="34" charset="0"/>
        <a:buChar char="»"/>
        <a:defRPr lang="en-US" sz="2400" b="0" i="1" kern="1200" dirty="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6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286000"/>
          </a:xfrm>
        </p:spPr>
        <p:txBody>
          <a:bodyPr/>
          <a:lstStyle/>
          <a:p>
            <a:r>
              <a:rPr lang="en-US" dirty="0"/>
              <a:t>SUBELEMENT T4 </a:t>
            </a:r>
          </a:p>
        </p:txBody>
      </p:sp>
      <p:sp>
        <p:nvSpPr>
          <p:cNvPr id="3" name="Subtitle 2"/>
          <p:cNvSpPr>
            <a:spLocks noGrp="1"/>
          </p:cNvSpPr>
          <p:nvPr>
            <p:ph type="subTitle" idx="1"/>
          </p:nvPr>
        </p:nvSpPr>
        <p:spPr>
          <a:xfrm>
            <a:off x="1371600" y="2514600"/>
            <a:ext cx="6705600" cy="3657600"/>
          </a:xfrm>
        </p:spPr>
        <p:txBody>
          <a:bodyPr>
            <a:normAutofit/>
          </a:bodyPr>
          <a:lstStyle/>
          <a:p>
            <a:pPr algn="ctr"/>
            <a:r>
              <a:rPr lang="en-US" sz="2800" i="1" dirty="0"/>
              <a:t>Amateur radio practices and station set up</a:t>
            </a:r>
          </a:p>
          <a:p>
            <a:pPr algn="ctr"/>
            <a:r>
              <a:rPr lang="en-US" sz="2800" i="1" dirty="0"/>
              <a:t> </a:t>
            </a:r>
          </a:p>
          <a:p>
            <a:pPr algn="ctr"/>
            <a:r>
              <a:rPr lang="en-US" sz="2800" i="1" dirty="0"/>
              <a:t>[2 Exam Questions - 2 Groups]</a:t>
            </a:r>
          </a:p>
          <a:p>
            <a:r>
              <a:rPr lang="en-US" sz="2800" dirty="0"/>
              <a:t> </a:t>
            </a:r>
          </a:p>
          <a:p>
            <a:endParaRPr lang="en-US" sz="2800" dirty="0"/>
          </a:p>
        </p:txBody>
      </p:sp>
      <p:sp>
        <p:nvSpPr>
          <p:cNvPr id="6"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Tree>
    <p:extLst>
      <p:ext uri="{BB962C8B-B14F-4D97-AF65-F5344CB8AC3E}">
        <p14:creationId xmlns:p14="http://schemas.microsoft.com/office/powerpoint/2010/main" val="213874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153400" cy="1905000"/>
          </a:xfrm>
        </p:spPr>
        <p:txBody>
          <a:bodyPr>
            <a:normAutofit/>
          </a:bodyPr>
          <a:lstStyle/>
          <a:p>
            <a:r>
              <a:rPr lang="en-US" dirty="0"/>
              <a:t>T4A01     Which of the following is an appropriate power supply rating for a typical 50 watt output mobile FM transceiver?</a:t>
            </a:r>
          </a:p>
        </p:txBody>
      </p:sp>
      <p:sp>
        <p:nvSpPr>
          <p:cNvPr id="3" name="Subtitle 2"/>
          <p:cNvSpPr>
            <a:spLocks noGrp="1"/>
          </p:cNvSpPr>
          <p:nvPr>
            <p:ph type="subTitle" idx="1"/>
          </p:nvPr>
        </p:nvSpPr>
        <p:spPr>
          <a:xfrm>
            <a:off x="533400" y="2286000"/>
            <a:ext cx="8001000" cy="4114800"/>
          </a:xfrm>
        </p:spPr>
        <p:txBody>
          <a:bodyPr>
            <a:normAutofit/>
          </a:bodyPr>
          <a:lstStyle/>
          <a:p>
            <a:pPr marL="514350" indent="-514350">
              <a:buAutoNum type="alphaUcPeriod"/>
            </a:pPr>
            <a:r>
              <a:rPr lang="en-US" sz="2800" dirty="0"/>
              <a:t>24.0 volts at 4 amperes</a:t>
            </a:r>
          </a:p>
          <a:p>
            <a:pPr marL="514350" indent="-514350">
              <a:buAutoNum type="alphaUcPeriod"/>
            </a:pPr>
            <a:r>
              <a:rPr lang="en-US" sz="2800" dirty="0"/>
              <a:t>13.8 volts at 4 amperes</a:t>
            </a:r>
          </a:p>
          <a:p>
            <a:pPr marL="514350" indent="-514350">
              <a:buAutoNum type="alphaUcPeriod"/>
            </a:pPr>
            <a:r>
              <a:rPr lang="en-US" sz="2800" dirty="0"/>
              <a:t>24.0 volts at 12 amperes</a:t>
            </a:r>
          </a:p>
          <a:p>
            <a:pPr marL="514350" indent="-514350">
              <a:buAutoNum type="alphaUcPeriod"/>
            </a:pPr>
            <a:r>
              <a:rPr lang="en-US" sz="2800" dirty="0"/>
              <a:t>13.8 volts at 12 amperes</a:t>
            </a:r>
          </a:p>
          <a:p>
            <a:pPr marL="514350" indent="-514350">
              <a:buAutoNum type="alphaUcPeriod"/>
            </a:pPr>
            <a:endParaRPr lang="en-US" sz="2800" dirty="0"/>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10</a:t>
            </a:fld>
            <a:endParaRPr lang="en-US" altLang="en-US" sz="1400" dirty="0">
              <a:solidFill>
                <a:schemeClr val="bg1"/>
              </a:solidFill>
            </a:endParaRPr>
          </a:p>
        </p:txBody>
      </p:sp>
    </p:spTree>
    <p:extLst>
      <p:ext uri="{BB962C8B-B14F-4D97-AF65-F5344CB8AC3E}">
        <p14:creationId xmlns:p14="http://schemas.microsoft.com/office/powerpoint/2010/main" val="250186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153400" cy="1905000"/>
          </a:xfrm>
        </p:spPr>
        <p:txBody>
          <a:bodyPr>
            <a:normAutofit/>
          </a:bodyPr>
          <a:lstStyle/>
          <a:p>
            <a:r>
              <a:rPr lang="en-US" dirty="0"/>
              <a:t>T4A01     Which of the following is an appropriate power supply rating for a typical 50 watt output mobile FM transceiver?</a:t>
            </a:r>
          </a:p>
        </p:txBody>
      </p:sp>
      <p:sp>
        <p:nvSpPr>
          <p:cNvPr id="3" name="Subtitle 2"/>
          <p:cNvSpPr>
            <a:spLocks noGrp="1"/>
          </p:cNvSpPr>
          <p:nvPr>
            <p:ph type="subTitle" idx="1"/>
          </p:nvPr>
        </p:nvSpPr>
        <p:spPr>
          <a:xfrm>
            <a:off x="533400" y="2286000"/>
            <a:ext cx="8001000" cy="4114800"/>
          </a:xfrm>
        </p:spPr>
        <p:txBody>
          <a:bodyPr>
            <a:normAutofit/>
          </a:bodyPr>
          <a:lstStyle/>
          <a:p>
            <a:pPr marL="514350" indent="-514350">
              <a:buAutoNum type="alphaUcPeriod"/>
            </a:pPr>
            <a:r>
              <a:rPr lang="en-US" sz="2800" dirty="0"/>
              <a:t>24.0 volts at 4 amperes</a:t>
            </a:r>
          </a:p>
          <a:p>
            <a:pPr marL="514350" indent="-514350">
              <a:buAutoNum type="alphaUcPeriod"/>
            </a:pPr>
            <a:r>
              <a:rPr lang="en-US" sz="2800" dirty="0"/>
              <a:t>13.8 volts at 4 amperes</a:t>
            </a:r>
          </a:p>
          <a:p>
            <a:pPr marL="514350" indent="-514350">
              <a:buAutoNum type="alphaUcPeriod"/>
            </a:pPr>
            <a:r>
              <a:rPr lang="en-US" sz="2800" dirty="0"/>
              <a:t>24.0 volts at 12 amperes</a:t>
            </a:r>
          </a:p>
          <a:p>
            <a:pPr marL="514350" indent="-514350">
              <a:buAutoNum type="alphaUcPeriod"/>
            </a:pPr>
            <a:r>
              <a:rPr lang="en-US" sz="3600" b="1" dirty="0">
                <a:solidFill>
                  <a:srgbClr val="FFFF00"/>
                </a:solidFill>
              </a:rPr>
              <a:t>13.8 volts at 12 amperes</a:t>
            </a:r>
          </a:p>
          <a:p>
            <a:pPr marL="514350" indent="-514350">
              <a:buAutoNum type="alphaUcPeriod"/>
            </a:pPr>
            <a:endParaRPr lang="en-US" sz="2800" dirty="0"/>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11</a:t>
            </a:fld>
            <a:endParaRPr lang="en-US" altLang="en-US" sz="1400" dirty="0">
              <a:solidFill>
                <a:schemeClr val="bg1"/>
              </a:solidFill>
            </a:endParaRPr>
          </a:p>
        </p:txBody>
      </p:sp>
    </p:spTree>
    <p:extLst>
      <p:ext uri="{BB962C8B-B14F-4D97-AF65-F5344CB8AC3E}">
        <p14:creationId xmlns:p14="http://schemas.microsoft.com/office/powerpoint/2010/main" val="3145468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153400" cy="1905000"/>
          </a:xfrm>
        </p:spPr>
        <p:txBody>
          <a:bodyPr>
            <a:normAutofit/>
          </a:bodyPr>
          <a:lstStyle/>
          <a:p>
            <a:r>
              <a:rPr lang="en-US" dirty="0"/>
              <a:t>T4A02     Which of the following should be considered when selecting an accessory SWR meter?</a:t>
            </a:r>
          </a:p>
        </p:txBody>
      </p:sp>
      <p:sp>
        <p:nvSpPr>
          <p:cNvPr id="3" name="Subtitle 2"/>
          <p:cNvSpPr>
            <a:spLocks noGrp="1"/>
          </p:cNvSpPr>
          <p:nvPr>
            <p:ph type="subTitle" idx="1"/>
          </p:nvPr>
        </p:nvSpPr>
        <p:spPr>
          <a:xfrm>
            <a:off x="533400" y="2286000"/>
            <a:ext cx="8001000" cy="4114800"/>
          </a:xfrm>
        </p:spPr>
        <p:txBody>
          <a:bodyPr>
            <a:normAutofit/>
          </a:bodyPr>
          <a:lstStyle/>
          <a:p>
            <a:pPr marL="514350" indent="-514350">
              <a:buAutoNum type="alphaUcPeriod"/>
            </a:pPr>
            <a:r>
              <a:rPr lang="en-US" sz="2800" dirty="0"/>
              <a:t>The frequency and power level at which the measurements will be made</a:t>
            </a:r>
          </a:p>
          <a:p>
            <a:pPr marL="514350" indent="-514350">
              <a:buAutoNum type="alphaUcPeriod"/>
            </a:pPr>
            <a:r>
              <a:rPr lang="en-US" sz="2800" dirty="0"/>
              <a:t>The distance that the meter will be located from the antenna</a:t>
            </a:r>
          </a:p>
          <a:p>
            <a:pPr marL="514350" indent="-514350">
              <a:buAutoNum type="alphaUcPeriod"/>
            </a:pPr>
            <a:r>
              <a:rPr lang="en-US" sz="2800" dirty="0"/>
              <a:t>The type of modulation being used at the station</a:t>
            </a:r>
          </a:p>
          <a:p>
            <a:pPr marL="514350" indent="-514350">
              <a:buAutoNum type="alphaUcPeriod"/>
            </a:pPr>
            <a:r>
              <a:rPr lang="en-US" sz="2800" dirty="0"/>
              <a:t>All these choices are correct</a:t>
            </a:r>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12</a:t>
            </a:fld>
            <a:endParaRPr lang="en-US" altLang="en-US" sz="1400" dirty="0">
              <a:solidFill>
                <a:schemeClr val="bg1"/>
              </a:solidFill>
            </a:endParaRPr>
          </a:p>
        </p:txBody>
      </p:sp>
    </p:spTree>
    <p:extLst>
      <p:ext uri="{BB962C8B-B14F-4D97-AF65-F5344CB8AC3E}">
        <p14:creationId xmlns:p14="http://schemas.microsoft.com/office/powerpoint/2010/main" val="434624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153400" cy="1905000"/>
          </a:xfrm>
        </p:spPr>
        <p:txBody>
          <a:bodyPr>
            <a:normAutofit/>
          </a:bodyPr>
          <a:lstStyle/>
          <a:p>
            <a:r>
              <a:rPr lang="en-US" dirty="0"/>
              <a:t>T4A02     Which of the following should be considered when selecting an accessory SWR meter?</a:t>
            </a:r>
          </a:p>
        </p:txBody>
      </p:sp>
      <p:sp>
        <p:nvSpPr>
          <p:cNvPr id="3" name="Subtitle 2"/>
          <p:cNvSpPr>
            <a:spLocks noGrp="1"/>
          </p:cNvSpPr>
          <p:nvPr>
            <p:ph type="subTitle" idx="1"/>
          </p:nvPr>
        </p:nvSpPr>
        <p:spPr>
          <a:xfrm>
            <a:off x="533400" y="2286000"/>
            <a:ext cx="8001000" cy="4114800"/>
          </a:xfrm>
        </p:spPr>
        <p:txBody>
          <a:bodyPr>
            <a:normAutofit/>
          </a:bodyPr>
          <a:lstStyle/>
          <a:p>
            <a:pPr marL="514350" indent="-514350">
              <a:buAutoNum type="alphaUcPeriod"/>
            </a:pPr>
            <a:r>
              <a:rPr lang="en-US" sz="3600" b="1" dirty="0">
                <a:solidFill>
                  <a:srgbClr val="FFFF00"/>
                </a:solidFill>
              </a:rPr>
              <a:t>The frequency and power level at which the measurements will be made</a:t>
            </a:r>
          </a:p>
          <a:p>
            <a:pPr marL="514350" indent="-514350">
              <a:buAutoNum type="alphaUcPeriod"/>
            </a:pPr>
            <a:r>
              <a:rPr lang="en-US" sz="2800" dirty="0"/>
              <a:t>The distance that the meter will be located from the antenna</a:t>
            </a:r>
          </a:p>
          <a:p>
            <a:pPr marL="514350" indent="-514350">
              <a:buAutoNum type="alphaUcPeriod"/>
            </a:pPr>
            <a:r>
              <a:rPr lang="en-US" sz="2800" dirty="0"/>
              <a:t>The type of modulation being used at the station</a:t>
            </a:r>
          </a:p>
          <a:p>
            <a:pPr marL="514350" indent="-514350">
              <a:buAutoNum type="alphaUcPeriod"/>
            </a:pPr>
            <a:r>
              <a:rPr lang="en-US" sz="2800" dirty="0"/>
              <a:t>All these choices are correct</a:t>
            </a:r>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13</a:t>
            </a:fld>
            <a:endParaRPr lang="en-US" altLang="en-US" sz="1400" dirty="0">
              <a:solidFill>
                <a:schemeClr val="bg1"/>
              </a:solidFill>
            </a:endParaRPr>
          </a:p>
        </p:txBody>
      </p:sp>
    </p:spTree>
    <p:extLst>
      <p:ext uri="{BB962C8B-B14F-4D97-AF65-F5344CB8AC3E}">
        <p14:creationId xmlns:p14="http://schemas.microsoft.com/office/powerpoint/2010/main" val="498137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153400" cy="1905000"/>
          </a:xfrm>
        </p:spPr>
        <p:txBody>
          <a:bodyPr>
            <a:normAutofit/>
          </a:bodyPr>
          <a:lstStyle/>
          <a:p>
            <a:r>
              <a:rPr lang="en-US" dirty="0"/>
              <a:t>T4A03     Why are short heavy-gauge wires used for a transceiver’s DC power connections??</a:t>
            </a:r>
          </a:p>
        </p:txBody>
      </p:sp>
      <p:sp>
        <p:nvSpPr>
          <p:cNvPr id="3" name="Subtitle 2"/>
          <p:cNvSpPr>
            <a:spLocks noGrp="1"/>
          </p:cNvSpPr>
          <p:nvPr>
            <p:ph type="subTitle" idx="1"/>
          </p:nvPr>
        </p:nvSpPr>
        <p:spPr>
          <a:xfrm>
            <a:off x="533400" y="2286000"/>
            <a:ext cx="8001000" cy="4114800"/>
          </a:xfrm>
        </p:spPr>
        <p:txBody>
          <a:bodyPr>
            <a:normAutofit/>
          </a:bodyPr>
          <a:lstStyle/>
          <a:p>
            <a:pPr marL="514350" indent="-514350">
              <a:buAutoNum type="alphaUcPeriod"/>
            </a:pPr>
            <a:r>
              <a:rPr lang="en-US" sz="2800" dirty="0"/>
              <a:t>To minimize voltage drop when transmitting</a:t>
            </a:r>
          </a:p>
          <a:p>
            <a:pPr marL="514350" indent="-514350">
              <a:buAutoNum type="alphaUcPeriod"/>
            </a:pPr>
            <a:r>
              <a:rPr lang="en-US" sz="2800" dirty="0"/>
              <a:t>To provide a good counterpoise for the antenna</a:t>
            </a:r>
          </a:p>
          <a:p>
            <a:pPr marL="514350" indent="-514350">
              <a:buAutoNum type="alphaUcPeriod"/>
            </a:pPr>
            <a:r>
              <a:rPr lang="en-US" sz="2800" dirty="0"/>
              <a:t>To avoid RF interference</a:t>
            </a:r>
          </a:p>
          <a:p>
            <a:pPr marL="514350" indent="-514350">
              <a:buAutoNum type="alphaUcPeriod"/>
            </a:pPr>
            <a:r>
              <a:rPr lang="en-US" sz="2800" dirty="0"/>
              <a:t>All these choices are correct</a:t>
            </a:r>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14</a:t>
            </a:fld>
            <a:endParaRPr lang="en-US" altLang="en-US" sz="1400" dirty="0">
              <a:solidFill>
                <a:schemeClr val="bg1"/>
              </a:solidFill>
            </a:endParaRPr>
          </a:p>
        </p:txBody>
      </p:sp>
    </p:spTree>
    <p:extLst>
      <p:ext uri="{BB962C8B-B14F-4D97-AF65-F5344CB8AC3E}">
        <p14:creationId xmlns:p14="http://schemas.microsoft.com/office/powerpoint/2010/main" val="1272947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153400" cy="1905000"/>
          </a:xfrm>
        </p:spPr>
        <p:txBody>
          <a:bodyPr>
            <a:normAutofit/>
          </a:bodyPr>
          <a:lstStyle/>
          <a:p>
            <a:r>
              <a:rPr lang="en-US" dirty="0"/>
              <a:t>T4A03     Why are short heavy-gauge wires used for a transceiver’s DC power connections??</a:t>
            </a:r>
          </a:p>
        </p:txBody>
      </p:sp>
      <p:sp>
        <p:nvSpPr>
          <p:cNvPr id="3" name="Subtitle 2"/>
          <p:cNvSpPr>
            <a:spLocks noGrp="1"/>
          </p:cNvSpPr>
          <p:nvPr>
            <p:ph type="subTitle" idx="1"/>
          </p:nvPr>
        </p:nvSpPr>
        <p:spPr>
          <a:xfrm>
            <a:off x="533400" y="2286000"/>
            <a:ext cx="8001000" cy="4114800"/>
          </a:xfrm>
        </p:spPr>
        <p:txBody>
          <a:bodyPr>
            <a:normAutofit/>
          </a:bodyPr>
          <a:lstStyle/>
          <a:p>
            <a:pPr marL="514350" indent="-514350">
              <a:buAutoNum type="alphaUcPeriod"/>
            </a:pPr>
            <a:r>
              <a:rPr lang="en-US" sz="3600" b="1" dirty="0">
                <a:solidFill>
                  <a:srgbClr val="FFFF00"/>
                </a:solidFill>
              </a:rPr>
              <a:t>To minimize voltage drop when transmitting</a:t>
            </a:r>
          </a:p>
          <a:p>
            <a:pPr marL="514350" indent="-514350">
              <a:buAutoNum type="alphaUcPeriod"/>
            </a:pPr>
            <a:r>
              <a:rPr lang="en-US" sz="2800" dirty="0"/>
              <a:t>To provide a good counterpoise for the antenna</a:t>
            </a:r>
          </a:p>
          <a:p>
            <a:pPr marL="514350" indent="-514350">
              <a:buAutoNum type="alphaUcPeriod"/>
            </a:pPr>
            <a:r>
              <a:rPr lang="en-US" sz="2800" dirty="0"/>
              <a:t>To avoid RF interference</a:t>
            </a:r>
          </a:p>
          <a:p>
            <a:pPr marL="514350" indent="-514350">
              <a:buAutoNum type="alphaUcPeriod"/>
            </a:pPr>
            <a:r>
              <a:rPr lang="en-US" sz="2800" dirty="0"/>
              <a:t>All these choices are correct</a:t>
            </a:r>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15</a:t>
            </a:fld>
            <a:endParaRPr lang="en-US" altLang="en-US" sz="1400" dirty="0">
              <a:solidFill>
                <a:schemeClr val="bg1"/>
              </a:solidFill>
            </a:endParaRPr>
          </a:p>
        </p:txBody>
      </p:sp>
    </p:spTree>
    <p:extLst>
      <p:ext uri="{BB962C8B-B14F-4D97-AF65-F5344CB8AC3E}">
        <p14:creationId xmlns:p14="http://schemas.microsoft.com/office/powerpoint/2010/main" val="1580432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153400" cy="1905000"/>
          </a:xfrm>
        </p:spPr>
        <p:txBody>
          <a:bodyPr>
            <a:normAutofit/>
          </a:bodyPr>
          <a:lstStyle/>
          <a:p>
            <a:r>
              <a:rPr lang="en-US" dirty="0"/>
              <a:t>T4A04     How are the transceiver audio input and output connected in a station configured to operate using FT8?</a:t>
            </a:r>
          </a:p>
        </p:txBody>
      </p:sp>
      <p:sp>
        <p:nvSpPr>
          <p:cNvPr id="3" name="Subtitle 2"/>
          <p:cNvSpPr>
            <a:spLocks noGrp="1"/>
          </p:cNvSpPr>
          <p:nvPr>
            <p:ph type="subTitle" idx="1"/>
          </p:nvPr>
        </p:nvSpPr>
        <p:spPr>
          <a:xfrm>
            <a:off x="533400" y="2286000"/>
            <a:ext cx="8001000" cy="4114800"/>
          </a:xfrm>
        </p:spPr>
        <p:txBody>
          <a:bodyPr>
            <a:normAutofit/>
          </a:bodyPr>
          <a:lstStyle/>
          <a:p>
            <a:pPr marL="514350" indent="-514350">
              <a:buAutoNum type="alphaUcPeriod"/>
            </a:pPr>
            <a:r>
              <a:rPr lang="en-US" sz="2800" dirty="0"/>
              <a:t>To a computer running a terminal program and connected to a terminal node controller unit</a:t>
            </a:r>
          </a:p>
          <a:p>
            <a:pPr marL="514350" indent="-514350">
              <a:buAutoNum type="alphaUcPeriod"/>
            </a:pPr>
            <a:r>
              <a:rPr lang="en-US" sz="2800" dirty="0"/>
              <a:t>To the audio input and output of a computer running WSJT-X software</a:t>
            </a:r>
          </a:p>
          <a:p>
            <a:pPr marL="514350" indent="-514350">
              <a:buAutoNum type="alphaUcPeriod"/>
            </a:pPr>
            <a:r>
              <a:rPr lang="en-US" sz="2800" dirty="0"/>
              <a:t>To an FT8 conversion unit, a keyboard, and a computer monitor</a:t>
            </a:r>
          </a:p>
          <a:p>
            <a:pPr marL="514350" indent="-514350">
              <a:buAutoNum type="alphaUcPeriod"/>
            </a:pPr>
            <a:r>
              <a:rPr lang="en-US" sz="2800" dirty="0"/>
              <a:t>To a computer connected to the DT8converter.com website</a:t>
            </a:r>
          </a:p>
          <a:p>
            <a:pPr marL="514350" indent="-514350">
              <a:buAutoNum type="alphaUcPeriod"/>
            </a:pPr>
            <a:endParaRPr lang="en-US" sz="2800" dirty="0"/>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16</a:t>
            </a:fld>
            <a:endParaRPr lang="en-US" altLang="en-US" sz="1400" dirty="0">
              <a:solidFill>
                <a:schemeClr val="bg1"/>
              </a:solidFill>
            </a:endParaRPr>
          </a:p>
        </p:txBody>
      </p:sp>
    </p:spTree>
    <p:extLst>
      <p:ext uri="{BB962C8B-B14F-4D97-AF65-F5344CB8AC3E}">
        <p14:creationId xmlns:p14="http://schemas.microsoft.com/office/powerpoint/2010/main" val="2293578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153400" cy="1905000"/>
          </a:xfrm>
        </p:spPr>
        <p:txBody>
          <a:bodyPr>
            <a:normAutofit/>
          </a:bodyPr>
          <a:lstStyle/>
          <a:p>
            <a:r>
              <a:rPr lang="en-US" dirty="0"/>
              <a:t>T4A04     How are the transceiver audio input and output connected in a station configured to operate using FT8?</a:t>
            </a:r>
          </a:p>
        </p:txBody>
      </p:sp>
      <p:sp>
        <p:nvSpPr>
          <p:cNvPr id="3" name="Subtitle 2"/>
          <p:cNvSpPr>
            <a:spLocks noGrp="1"/>
          </p:cNvSpPr>
          <p:nvPr>
            <p:ph type="subTitle" idx="1"/>
          </p:nvPr>
        </p:nvSpPr>
        <p:spPr>
          <a:xfrm>
            <a:off x="533400" y="2286000"/>
            <a:ext cx="8001000" cy="4114800"/>
          </a:xfrm>
        </p:spPr>
        <p:txBody>
          <a:bodyPr>
            <a:normAutofit/>
          </a:bodyPr>
          <a:lstStyle/>
          <a:p>
            <a:pPr marL="514350" indent="-514350">
              <a:buAutoNum type="alphaUcPeriod"/>
            </a:pPr>
            <a:r>
              <a:rPr lang="en-US" sz="2800" dirty="0"/>
              <a:t>To a computer running a terminal program and connected to a terminal node controller unit</a:t>
            </a:r>
          </a:p>
          <a:p>
            <a:pPr marL="514350" indent="-514350">
              <a:buAutoNum type="alphaUcPeriod"/>
            </a:pPr>
            <a:r>
              <a:rPr lang="en-US" sz="3600" b="1" dirty="0">
                <a:solidFill>
                  <a:srgbClr val="FFFF00"/>
                </a:solidFill>
              </a:rPr>
              <a:t>To the audio input and output of a computer running WSJT-X software</a:t>
            </a:r>
          </a:p>
          <a:p>
            <a:pPr marL="514350" indent="-514350">
              <a:buAutoNum type="alphaUcPeriod"/>
            </a:pPr>
            <a:r>
              <a:rPr lang="en-US" sz="2800" dirty="0"/>
              <a:t>To an FT8 conversion unit, a keyboard, and a computer monitor</a:t>
            </a:r>
          </a:p>
          <a:p>
            <a:pPr marL="514350" indent="-514350">
              <a:buAutoNum type="alphaUcPeriod"/>
            </a:pPr>
            <a:r>
              <a:rPr lang="en-US" sz="2800" dirty="0"/>
              <a:t>To a computer connected to the DT8converter.com website</a:t>
            </a:r>
          </a:p>
          <a:p>
            <a:pPr marL="514350" indent="-514350">
              <a:buAutoNum type="alphaUcPeriod"/>
            </a:pPr>
            <a:endParaRPr lang="en-US" sz="2800" dirty="0"/>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17</a:t>
            </a:fld>
            <a:endParaRPr lang="en-US" altLang="en-US" sz="1400" dirty="0">
              <a:solidFill>
                <a:schemeClr val="bg1"/>
              </a:solidFill>
            </a:endParaRPr>
          </a:p>
        </p:txBody>
      </p:sp>
    </p:spTree>
    <p:extLst>
      <p:ext uri="{BB962C8B-B14F-4D97-AF65-F5344CB8AC3E}">
        <p14:creationId xmlns:p14="http://schemas.microsoft.com/office/powerpoint/2010/main" val="3399064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153400" cy="1905000"/>
          </a:xfrm>
        </p:spPr>
        <p:txBody>
          <a:bodyPr>
            <a:normAutofit/>
          </a:bodyPr>
          <a:lstStyle/>
          <a:p>
            <a:r>
              <a:rPr lang="en-US" dirty="0"/>
              <a:t>T4A05     Where should an RF power meter be installed?</a:t>
            </a:r>
          </a:p>
        </p:txBody>
      </p:sp>
      <p:sp>
        <p:nvSpPr>
          <p:cNvPr id="3" name="Subtitle 2"/>
          <p:cNvSpPr>
            <a:spLocks noGrp="1"/>
          </p:cNvSpPr>
          <p:nvPr>
            <p:ph type="subTitle" idx="1"/>
          </p:nvPr>
        </p:nvSpPr>
        <p:spPr>
          <a:xfrm>
            <a:off x="533400" y="2286000"/>
            <a:ext cx="8001000" cy="4114800"/>
          </a:xfrm>
        </p:spPr>
        <p:txBody>
          <a:bodyPr>
            <a:normAutofit/>
          </a:bodyPr>
          <a:lstStyle/>
          <a:p>
            <a:pPr marL="514350" indent="-514350">
              <a:buAutoNum type="alphaUcPeriod"/>
            </a:pPr>
            <a:r>
              <a:rPr lang="en-US" sz="2800" dirty="0"/>
              <a:t>In the feed line, between the transmitter and antenna</a:t>
            </a:r>
          </a:p>
          <a:p>
            <a:pPr marL="514350" indent="-514350">
              <a:buAutoNum type="alphaUcPeriod"/>
            </a:pPr>
            <a:r>
              <a:rPr lang="en-US" sz="2800" dirty="0"/>
              <a:t>At the power supply output</a:t>
            </a:r>
          </a:p>
          <a:p>
            <a:pPr marL="514350" indent="-514350">
              <a:buAutoNum type="alphaUcPeriod"/>
            </a:pPr>
            <a:r>
              <a:rPr lang="en-US" sz="2800" dirty="0"/>
              <a:t>In parallel with the push-to-talk line and the antenna</a:t>
            </a:r>
          </a:p>
          <a:p>
            <a:pPr marL="514350" indent="-514350">
              <a:buAutoNum type="alphaUcPeriod"/>
            </a:pPr>
            <a:r>
              <a:rPr lang="en-US" sz="2800" dirty="0"/>
              <a:t>In the power supply cable, as close as possible to the radio</a:t>
            </a:r>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18</a:t>
            </a:fld>
            <a:endParaRPr lang="en-US" altLang="en-US" sz="1400" dirty="0">
              <a:solidFill>
                <a:schemeClr val="bg1"/>
              </a:solidFill>
            </a:endParaRPr>
          </a:p>
        </p:txBody>
      </p:sp>
    </p:spTree>
    <p:extLst>
      <p:ext uri="{BB962C8B-B14F-4D97-AF65-F5344CB8AC3E}">
        <p14:creationId xmlns:p14="http://schemas.microsoft.com/office/powerpoint/2010/main" val="791943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153400" cy="1905000"/>
          </a:xfrm>
        </p:spPr>
        <p:txBody>
          <a:bodyPr>
            <a:normAutofit/>
          </a:bodyPr>
          <a:lstStyle/>
          <a:p>
            <a:r>
              <a:rPr lang="en-US" dirty="0"/>
              <a:t>T4A05     Where should an RF power meter be installed?</a:t>
            </a:r>
          </a:p>
        </p:txBody>
      </p:sp>
      <p:sp>
        <p:nvSpPr>
          <p:cNvPr id="3" name="Subtitle 2"/>
          <p:cNvSpPr>
            <a:spLocks noGrp="1"/>
          </p:cNvSpPr>
          <p:nvPr>
            <p:ph type="subTitle" idx="1"/>
          </p:nvPr>
        </p:nvSpPr>
        <p:spPr>
          <a:xfrm>
            <a:off x="533400" y="2286000"/>
            <a:ext cx="8001000" cy="4114800"/>
          </a:xfrm>
        </p:spPr>
        <p:txBody>
          <a:bodyPr>
            <a:normAutofit/>
          </a:bodyPr>
          <a:lstStyle/>
          <a:p>
            <a:pPr marL="514350" indent="-514350">
              <a:buAutoNum type="alphaUcPeriod"/>
            </a:pPr>
            <a:r>
              <a:rPr lang="en-US" sz="3600" b="1" dirty="0">
                <a:solidFill>
                  <a:srgbClr val="FFFF00"/>
                </a:solidFill>
              </a:rPr>
              <a:t>In the feed line, between the transmitter and antenna</a:t>
            </a:r>
          </a:p>
          <a:p>
            <a:pPr marL="514350" indent="-514350">
              <a:buAutoNum type="alphaUcPeriod"/>
            </a:pPr>
            <a:r>
              <a:rPr lang="en-US" sz="2800" dirty="0"/>
              <a:t>At the power supply output</a:t>
            </a:r>
          </a:p>
          <a:p>
            <a:pPr marL="514350" indent="-514350">
              <a:buAutoNum type="alphaUcPeriod"/>
            </a:pPr>
            <a:r>
              <a:rPr lang="en-US" sz="2800" dirty="0"/>
              <a:t>In parallel with the push-to-talk line and the antenna</a:t>
            </a:r>
          </a:p>
          <a:p>
            <a:pPr marL="514350" indent="-514350">
              <a:buAutoNum type="alphaUcPeriod"/>
            </a:pPr>
            <a:r>
              <a:rPr lang="en-US" sz="2800" dirty="0"/>
              <a:t>In the power supply cable, as close as possible to the radio</a:t>
            </a:r>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19</a:t>
            </a:fld>
            <a:endParaRPr lang="en-US" altLang="en-US" sz="1400" dirty="0">
              <a:solidFill>
                <a:schemeClr val="bg1"/>
              </a:solidFill>
            </a:endParaRPr>
          </a:p>
        </p:txBody>
      </p:sp>
    </p:spTree>
    <p:extLst>
      <p:ext uri="{BB962C8B-B14F-4D97-AF65-F5344CB8AC3E}">
        <p14:creationId xmlns:p14="http://schemas.microsoft.com/office/powerpoint/2010/main" val="3853713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609600"/>
            <a:ext cx="8077200" cy="5562600"/>
          </a:xfrm>
        </p:spPr>
        <p:txBody>
          <a:bodyPr>
            <a:normAutofit/>
          </a:bodyPr>
          <a:lstStyle/>
          <a:p>
            <a:r>
              <a:rPr lang="en-US" sz="2800" b="1" dirty="0">
                <a:solidFill>
                  <a:schemeClr val="bg1"/>
                </a:solidFill>
              </a:rPr>
              <a:t>T4A – Station setup</a:t>
            </a:r>
            <a:r>
              <a:rPr lang="en-US" sz="2800" b="1" dirty="0">
                <a:solidFill>
                  <a:srgbClr val="FF0000"/>
                </a:solidFill>
              </a:rPr>
              <a:t>: </a:t>
            </a:r>
            <a:r>
              <a:rPr lang="en-US" sz="2800" b="1" dirty="0"/>
              <a:t>connecting microphones; a power source, a computer, digital equipment, an SWR; meter, bonding; Mobile radio installation</a:t>
            </a:r>
          </a:p>
          <a:p>
            <a:endParaRPr lang="en-US" sz="2800" dirty="0"/>
          </a:p>
          <a:p>
            <a:r>
              <a:rPr lang="en-US" sz="2800" b="1" dirty="0">
                <a:solidFill>
                  <a:schemeClr val="bg1"/>
                </a:solidFill>
              </a:rPr>
              <a:t>T4B - Operating controls:  frequency </a:t>
            </a:r>
            <a:r>
              <a:rPr lang="en-US" sz="2800" b="1" dirty="0"/>
              <a:t>tuning, use of filters;, squelch function; AGC; memory channels, noise </a:t>
            </a:r>
            <a:r>
              <a:rPr lang="en-US" sz="2800" b="1" dirty="0" err="1"/>
              <a:t>lblanker</a:t>
            </a:r>
            <a:r>
              <a:rPr lang="en-US" sz="2800" b="1" dirty="0"/>
              <a:t>, microphone gain, receiver incremental tuning (RIT) bandwidth selection, digital transceiver configuration</a:t>
            </a:r>
            <a:endParaRPr lang="en-US" sz="2800" dirty="0"/>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2</a:t>
            </a:fld>
            <a:endParaRPr lang="en-US" altLang="en-US" sz="1400" dirty="0">
              <a:solidFill>
                <a:schemeClr val="bg1"/>
              </a:solidFill>
            </a:endParaRPr>
          </a:p>
        </p:txBody>
      </p:sp>
    </p:spTree>
    <p:extLst>
      <p:ext uri="{BB962C8B-B14F-4D97-AF65-F5344CB8AC3E}">
        <p14:creationId xmlns:p14="http://schemas.microsoft.com/office/powerpoint/2010/main" val="3141473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153400" cy="1905000"/>
          </a:xfrm>
        </p:spPr>
        <p:txBody>
          <a:bodyPr>
            <a:normAutofit/>
          </a:bodyPr>
          <a:lstStyle/>
          <a:p>
            <a:r>
              <a:rPr lang="en-US" dirty="0"/>
              <a:t>T4A06     What signals are used in a computer-radio interface for digital mode operation?</a:t>
            </a:r>
          </a:p>
        </p:txBody>
      </p:sp>
      <p:sp>
        <p:nvSpPr>
          <p:cNvPr id="3" name="Subtitle 2"/>
          <p:cNvSpPr>
            <a:spLocks noGrp="1"/>
          </p:cNvSpPr>
          <p:nvPr>
            <p:ph type="subTitle" idx="1"/>
          </p:nvPr>
        </p:nvSpPr>
        <p:spPr>
          <a:xfrm>
            <a:off x="533400" y="2286000"/>
            <a:ext cx="8001000" cy="4114800"/>
          </a:xfrm>
        </p:spPr>
        <p:txBody>
          <a:bodyPr>
            <a:normAutofit/>
          </a:bodyPr>
          <a:lstStyle/>
          <a:p>
            <a:pPr marL="514350" indent="-514350">
              <a:buAutoNum type="alphaUcPeriod"/>
            </a:pPr>
            <a:r>
              <a:rPr lang="en-US" sz="2800" dirty="0"/>
              <a:t>Receive and transmit mode, statis, and location</a:t>
            </a:r>
          </a:p>
          <a:p>
            <a:pPr marL="514350" indent="-514350">
              <a:buAutoNum type="alphaUcPeriod"/>
            </a:pPr>
            <a:r>
              <a:rPr lang="en-US" sz="2800" dirty="0"/>
              <a:t>Antenna and RF power</a:t>
            </a:r>
          </a:p>
          <a:p>
            <a:pPr marL="514350" indent="-514350">
              <a:buAutoNum type="alphaUcPeriod"/>
            </a:pPr>
            <a:r>
              <a:rPr lang="en-US" sz="2800" dirty="0"/>
              <a:t>Receive audio, transmit audio, and transmitter keying</a:t>
            </a:r>
          </a:p>
          <a:p>
            <a:pPr marL="514350" indent="-514350">
              <a:buAutoNum type="alphaUcPeriod"/>
            </a:pPr>
            <a:r>
              <a:rPr lang="en-US" sz="2800" dirty="0"/>
              <a:t>NMEA GPS location and DC power</a:t>
            </a:r>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20</a:t>
            </a:fld>
            <a:endParaRPr lang="en-US" altLang="en-US" sz="1400" dirty="0">
              <a:solidFill>
                <a:schemeClr val="bg1"/>
              </a:solidFill>
            </a:endParaRPr>
          </a:p>
        </p:txBody>
      </p:sp>
    </p:spTree>
    <p:extLst>
      <p:ext uri="{BB962C8B-B14F-4D97-AF65-F5344CB8AC3E}">
        <p14:creationId xmlns:p14="http://schemas.microsoft.com/office/powerpoint/2010/main" val="3088591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153400" cy="1905000"/>
          </a:xfrm>
        </p:spPr>
        <p:txBody>
          <a:bodyPr>
            <a:normAutofit/>
          </a:bodyPr>
          <a:lstStyle/>
          <a:p>
            <a:r>
              <a:rPr lang="en-US" dirty="0"/>
              <a:t>T4A06     What signals are used in a computer-radio interface for digital mode operation?</a:t>
            </a:r>
          </a:p>
        </p:txBody>
      </p:sp>
      <p:sp>
        <p:nvSpPr>
          <p:cNvPr id="3" name="Subtitle 2"/>
          <p:cNvSpPr>
            <a:spLocks noGrp="1"/>
          </p:cNvSpPr>
          <p:nvPr>
            <p:ph type="subTitle" idx="1"/>
          </p:nvPr>
        </p:nvSpPr>
        <p:spPr>
          <a:xfrm>
            <a:off x="533400" y="2286000"/>
            <a:ext cx="8001000" cy="4114800"/>
          </a:xfrm>
        </p:spPr>
        <p:txBody>
          <a:bodyPr>
            <a:normAutofit/>
          </a:bodyPr>
          <a:lstStyle/>
          <a:p>
            <a:pPr marL="514350" indent="-514350">
              <a:buAutoNum type="alphaUcPeriod"/>
            </a:pPr>
            <a:r>
              <a:rPr lang="en-US" sz="2800" dirty="0"/>
              <a:t>Receive and transmit mode, statis, and location</a:t>
            </a:r>
          </a:p>
          <a:p>
            <a:pPr marL="514350" indent="-514350">
              <a:buAutoNum type="alphaUcPeriod"/>
            </a:pPr>
            <a:r>
              <a:rPr lang="en-US" sz="2800" dirty="0"/>
              <a:t>Antenna and RF power</a:t>
            </a:r>
          </a:p>
          <a:p>
            <a:pPr marL="514350" indent="-514350">
              <a:buAutoNum type="alphaUcPeriod"/>
            </a:pPr>
            <a:r>
              <a:rPr lang="en-US" sz="3600" b="1" dirty="0">
                <a:solidFill>
                  <a:srgbClr val="FFFF00"/>
                </a:solidFill>
              </a:rPr>
              <a:t>Receive audio, transmit audio, and transmitter keying</a:t>
            </a:r>
          </a:p>
          <a:p>
            <a:pPr marL="514350" indent="-514350">
              <a:buAutoNum type="alphaUcPeriod"/>
            </a:pPr>
            <a:r>
              <a:rPr lang="en-US" sz="2800" dirty="0"/>
              <a:t>NMEA GPS location and DC power</a:t>
            </a:r>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21</a:t>
            </a:fld>
            <a:endParaRPr lang="en-US" altLang="en-US" sz="1400" dirty="0">
              <a:solidFill>
                <a:schemeClr val="bg1"/>
              </a:solidFill>
            </a:endParaRPr>
          </a:p>
        </p:txBody>
      </p:sp>
    </p:spTree>
    <p:extLst>
      <p:ext uri="{BB962C8B-B14F-4D97-AF65-F5344CB8AC3E}">
        <p14:creationId xmlns:p14="http://schemas.microsoft.com/office/powerpoint/2010/main" val="2408951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153400" cy="1905000"/>
          </a:xfrm>
        </p:spPr>
        <p:txBody>
          <a:bodyPr>
            <a:normAutofit fontScale="90000"/>
          </a:bodyPr>
          <a:lstStyle/>
          <a:p>
            <a:r>
              <a:rPr lang="en-US" dirty="0"/>
              <a:t>T4A07      Which of the following connections is made between a computer and a transceiver to use computer software when operating digital modes?</a:t>
            </a:r>
          </a:p>
        </p:txBody>
      </p:sp>
      <p:sp>
        <p:nvSpPr>
          <p:cNvPr id="3" name="Subtitle 2"/>
          <p:cNvSpPr>
            <a:spLocks noGrp="1"/>
          </p:cNvSpPr>
          <p:nvPr>
            <p:ph type="subTitle" idx="1"/>
          </p:nvPr>
        </p:nvSpPr>
        <p:spPr>
          <a:xfrm>
            <a:off x="533400" y="2286000"/>
            <a:ext cx="8001000" cy="4114800"/>
          </a:xfrm>
        </p:spPr>
        <p:txBody>
          <a:bodyPr>
            <a:normAutofit/>
          </a:bodyPr>
          <a:lstStyle/>
          <a:p>
            <a:pPr marL="514350" indent="-514350">
              <a:buAutoNum type="alphaUcPeriod"/>
            </a:pPr>
            <a:r>
              <a:rPr lang="en-US" sz="2800" dirty="0"/>
              <a:t>Computer “line out” to transceiver push-to-talk</a:t>
            </a:r>
          </a:p>
          <a:p>
            <a:pPr marL="514350" indent="-514350">
              <a:buAutoNum type="alphaUcPeriod"/>
            </a:pPr>
            <a:r>
              <a:rPr lang="en-US" sz="2800" dirty="0"/>
              <a:t>Computer “line in’ to transceiver push-to-talk</a:t>
            </a:r>
          </a:p>
          <a:p>
            <a:pPr marL="514350" indent="-514350">
              <a:buAutoNum type="alphaUcPeriod"/>
            </a:pPr>
            <a:r>
              <a:rPr lang="en-US" sz="2800" dirty="0"/>
              <a:t>Computer “line in” to transceiver speaker connector</a:t>
            </a:r>
          </a:p>
          <a:p>
            <a:pPr marL="514350" indent="-514350">
              <a:buAutoNum type="alphaUcPeriod"/>
            </a:pPr>
            <a:r>
              <a:rPr lang="en-US" sz="2800" dirty="0"/>
              <a:t>Computer “line out” to transceiver speaker connector</a:t>
            </a:r>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22</a:t>
            </a:fld>
            <a:endParaRPr lang="en-US" altLang="en-US" sz="1400" dirty="0">
              <a:solidFill>
                <a:schemeClr val="bg1"/>
              </a:solidFill>
            </a:endParaRPr>
          </a:p>
        </p:txBody>
      </p:sp>
    </p:spTree>
    <p:extLst>
      <p:ext uri="{BB962C8B-B14F-4D97-AF65-F5344CB8AC3E}">
        <p14:creationId xmlns:p14="http://schemas.microsoft.com/office/powerpoint/2010/main" val="840620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153400" cy="1905000"/>
          </a:xfrm>
        </p:spPr>
        <p:txBody>
          <a:bodyPr>
            <a:normAutofit fontScale="90000"/>
          </a:bodyPr>
          <a:lstStyle/>
          <a:p>
            <a:r>
              <a:rPr lang="en-US" dirty="0"/>
              <a:t>T4A07      Which of the following connections is made between a computer and a transceiver to use computer software when operating digital modes?</a:t>
            </a:r>
          </a:p>
        </p:txBody>
      </p:sp>
      <p:sp>
        <p:nvSpPr>
          <p:cNvPr id="3" name="Subtitle 2"/>
          <p:cNvSpPr>
            <a:spLocks noGrp="1"/>
          </p:cNvSpPr>
          <p:nvPr>
            <p:ph type="subTitle" idx="1"/>
          </p:nvPr>
        </p:nvSpPr>
        <p:spPr>
          <a:xfrm>
            <a:off x="533400" y="2286000"/>
            <a:ext cx="8001000" cy="4114800"/>
          </a:xfrm>
        </p:spPr>
        <p:txBody>
          <a:bodyPr>
            <a:normAutofit/>
          </a:bodyPr>
          <a:lstStyle/>
          <a:p>
            <a:pPr marL="514350" indent="-514350">
              <a:buAutoNum type="alphaUcPeriod"/>
            </a:pPr>
            <a:r>
              <a:rPr lang="en-US" sz="2800" dirty="0"/>
              <a:t>Computer “line out” to transceiver push-to-talk</a:t>
            </a:r>
          </a:p>
          <a:p>
            <a:pPr marL="514350" indent="-514350">
              <a:buAutoNum type="alphaUcPeriod"/>
            </a:pPr>
            <a:r>
              <a:rPr lang="en-US" sz="2800" dirty="0"/>
              <a:t>Computer “line in’ to transceiver push-to-talk</a:t>
            </a:r>
          </a:p>
          <a:p>
            <a:pPr marL="514350" indent="-514350">
              <a:buAutoNum type="alphaUcPeriod"/>
            </a:pPr>
            <a:r>
              <a:rPr lang="en-US" sz="3600" dirty="0">
                <a:solidFill>
                  <a:srgbClr val="FFFF00"/>
                </a:solidFill>
              </a:rPr>
              <a:t>Computer “line in” to transceiver speaker connector</a:t>
            </a:r>
          </a:p>
          <a:p>
            <a:pPr marL="514350" indent="-514350">
              <a:buAutoNum type="alphaUcPeriod"/>
            </a:pPr>
            <a:r>
              <a:rPr lang="en-US" sz="2800" dirty="0"/>
              <a:t>Computer “line out” to transceiver speaker connector</a:t>
            </a:r>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23</a:t>
            </a:fld>
            <a:endParaRPr lang="en-US" altLang="en-US" sz="1400" dirty="0">
              <a:solidFill>
                <a:schemeClr val="bg1"/>
              </a:solidFill>
            </a:endParaRPr>
          </a:p>
        </p:txBody>
      </p:sp>
    </p:spTree>
    <p:extLst>
      <p:ext uri="{BB962C8B-B14F-4D97-AF65-F5344CB8AC3E}">
        <p14:creationId xmlns:p14="http://schemas.microsoft.com/office/powerpoint/2010/main" val="2139773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153400" cy="1905000"/>
          </a:xfrm>
        </p:spPr>
        <p:txBody>
          <a:bodyPr>
            <a:normAutofit/>
          </a:bodyPr>
          <a:lstStyle/>
          <a:p>
            <a:r>
              <a:rPr lang="en-US" dirty="0"/>
              <a:t>T4A08     Which of the following conductors is preferred for bonding at RF?</a:t>
            </a:r>
          </a:p>
        </p:txBody>
      </p:sp>
      <p:sp>
        <p:nvSpPr>
          <p:cNvPr id="3" name="Subtitle 2"/>
          <p:cNvSpPr>
            <a:spLocks noGrp="1"/>
          </p:cNvSpPr>
          <p:nvPr>
            <p:ph type="subTitle" idx="1"/>
          </p:nvPr>
        </p:nvSpPr>
        <p:spPr>
          <a:xfrm>
            <a:off x="533400" y="2286000"/>
            <a:ext cx="8001000" cy="4114800"/>
          </a:xfrm>
        </p:spPr>
        <p:txBody>
          <a:bodyPr>
            <a:normAutofit/>
          </a:bodyPr>
          <a:lstStyle/>
          <a:p>
            <a:pPr marL="514350" indent="-514350">
              <a:buAutoNum type="alphaUcPeriod"/>
            </a:pPr>
            <a:r>
              <a:rPr lang="en-US" sz="2800" dirty="0"/>
              <a:t>Copper braid removed from coaxial; cable</a:t>
            </a:r>
          </a:p>
          <a:p>
            <a:pPr marL="514350" indent="-514350">
              <a:buAutoNum type="alphaUcPeriod"/>
            </a:pPr>
            <a:r>
              <a:rPr lang="en-US" sz="2800" dirty="0"/>
              <a:t>Steel wire</a:t>
            </a:r>
          </a:p>
          <a:p>
            <a:pPr marL="514350" indent="-514350">
              <a:buAutoNum type="alphaUcPeriod"/>
            </a:pPr>
            <a:r>
              <a:rPr lang="en-US" sz="2800" dirty="0"/>
              <a:t>Twisted-pair cable</a:t>
            </a:r>
          </a:p>
          <a:p>
            <a:pPr marL="514350" indent="-514350">
              <a:buAutoNum type="alphaUcPeriod"/>
            </a:pPr>
            <a:r>
              <a:rPr lang="en-US" sz="2800" dirty="0"/>
              <a:t>Flat copper strap</a:t>
            </a:r>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24</a:t>
            </a:fld>
            <a:endParaRPr lang="en-US" altLang="en-US" sz="1400" dirty="0">
              <a:solidFill>
                <a:schemeClr val="bg1"/>
              </a:solidFill>
            </a:endParaRPr>
          </a:p>
        </p:txBody>
      </p:sp>
    </p:spTree>
    <p:extLst>
      <p:ext uri="{BB962C8B-B14F-4D97-AF65-F5344CB8AC3E}">
        <p14:creationId xmlns:p14="http://schemas.microsoft.com/office/powerpoint/2010/main" val="3808016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153400" cy="1905000"/>
          </a:xfrm>
        </p:spPr>
        <p:txBody>
          <a:bodyPr>
            <a:normAutofit/>
          </a:bodyPr>
          <a:lstStyle/>
          <a:p>
            <a:r>
              <a:rPr lang="en-US" dirty="0"/>
              <a:t>T4A08     Which of the following conductors is preferred for bonding at RF?</a:t>
            </a:r>
          </a:p>
        </p:txBody>
      </p:sp>
      <p:sp>
        <p:nvSpPr>
          <p:cNvPr id="3" name="Subtitle 2"/>
          <p:cNvSpPr>
            <a:spLocks noGrp="1"/>
          </p:cNvSpPr>
          <p:nvPr>
            <p:ph type="subTitle" idx="1"/>
          </p:nvPr>
        </p:nvSpPr>
        <p:spPr>
          <a:xfrm>
            <a:off x="533400" y="2286000"/>
            <a:ext cx="8001000" cy="4114800"/>
          </a:xfrm>
        </p:spPr>
        <p:txBody>
          <a:bodyPr>
            <a:normAutofit/>
          </a:bodyPr>
          <a:lstStyle/>
          <a:p>
            <a:pPr marL="514350" indent="-514350">
              <a:buAutoNum type="alphaUcPeriod"/>
            </a:pPr>
            <a:r>
              <a:rPr lang="en-US" sz="2800" dirty="0"/>
              <a:t>Copper braid removed from coaxial; cable</a:t>
            </a:r>
          </a:p>
          <a:p>
            <a:pPr marL="514350" indent="-514350">
              <a:buAutoNum type="alphaUcPeriod"/>
            </a:pPr>
            <a:r>
              <a:rPr lang="en-US" sz="2800" dirty="0"/>
              <a:t>Steel wire</a:t>
            </a:r>
          </a:p>
          <a:p>
            <a:pPr marL="514350" indent="-514350">
              <a:buAutoNum type="alphaUcPeriod"/>
            </a:pPr>
            <a:r>
              <a:rPr lang="en-US" sz="2800" dirty="0"/>
              <a:t>Twisted-pair cable</a:t>
            </a:r>
          </a:p>
          <a:p>
            <a:pPr marL="514350" indent="-514350">
              <a:buAutoNum type="alphaUcPeriod"/>
            </a:pPr>
            <a:r>
              <a:rPr lang="en-US" sz="3600" b="1" dirty="0">
                <a:solidFill>
                  <a:srgbClr val="FFFF00"/>
                </a:solidFill>
              </a:rPr>
              <a:t>Flat copper strap</a:t>
            </a:r>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25</a:t>
            </a:fld>
            <a:endParaRPr lang="en-US" altLang="en-US" sz="1400" dirty="0">
              <a:solidFill>
                <a:schemeClr val="bg1"/>
              </a:solidFill>
            </a:endParaRPr>
          </a:p>
        </p:txBody>
      </p:sp>
      <p:pic>
        <p:nvPicPr>
          <p:cNvPr id="6" name="Picture 5">
            <a:extLst>
              <a:ext uri="{FF2B5EF4-FFF2-40B4-BE49-F238E27FC236}">
                <a16:creationId xmlns:a16="http://schemas.microsoft.com/office/drawing/2014/main" id="{78D74196-1A73-B1C8-1923-06F3D66F6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352800"/>
            <a:ext cx="2895600" cy="2895600"/>
          </a:xfrm>
          <a:prstGeom prst="rect">
            <a:avLst/>
          </a:prstGeom>
        </p:spPr>
      </p:pic>
    </p:spTree>
    <p:extLst>
      <p:ext uri="{BB962C8B-B14F-4D97-AF65-F5344CB8AC3E}">
        <p14:creationId xmlns:p14="http://schemas.microsoft.com/office/powerpoint/2010/main" val="1859609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8153400" cy="1905000"/>
          </a:xfrm>
        </p:spPr>
        <p:txBody>
          <a:bodyPr>
            <a:normAutofit/>
          </a:bodyPr>
          <a:lstStyle/>
          <a:p>
            <a:r>
              <a:rPr lang="en-US" dirty="0"/>
              <a:t>T4A09     How can you determine the length of time that equipment can be powered from a battery?</a:t>
            </a:r>
          </a:p>
        </p:txBody>
      </p:sp>
      <p:sp>
        <p:nvSpPr>
          <p:cNvPr id="3" name="Subtitle 2"/>
          <p:cNvSpPr>
            <a:spLocks noGrp="1"/>
          </p:cNvSpPr>
          <p:nvPr>
            <p:ph type="subTitle" idx="1"/>
          </p:nvPr>
        </p:nvSpPr>
        <p:spPr>
          <a:xfrm>
            <a:off x="533400" y="2286001"/>
            <a:ext cx="8001000" cy="4114800"/>
          </a:xfrm>
        </p:spPr>
        <p:txBody>
          <a:bodyPr>
            <a:normAutofit/>
          </a:bodyPr>
          <a:lstStyle/>
          <a:p>
            <a:pPr marL="514350" indent="-514350">
              <a:buAutoNum type="alphaUcPeriod"/>
            </a:pPr>
            <a:r>
              <a:rPr lang="en-US" sz="2800" dirty="0"/>
              <a:t>Divide the watt-hour rating of the battery by the peak power consumption of the equipment</a:t>
            </a:r>
          </a:p>
          <a:p>
            <a:pPr marL="514350" indent="-514350">
              <a:buAutoNum type="alphaUcPeriod"/>
            </a:pPr>
            <a:r>
              <a:rPr lang="en-US" sz="2800" dirty="0"/>
              <a:t>Divide the battery ampere-hour rating by the average current draw of the equipment</a:t>
            </a:r>
          </a:p>
          <a:p>
            <a:pPr marL="514350" indent="-514350">
              <a:buAutoNum type="alphaUcPeriod"/>
            </a:pPr>
            <a:r>
              <a:rPr lang="en-US" sz="2800" dirty="0"/>
              <a:t>Multiply the watts per hour consumed by the equipment by the battery’s power rating</a:t>
            </a:r>
          </a:p>
          <a:p>
            <a:pPr marL="514350" indent="-514350">
              <a:buAutoNum type="alphaUcPeriod"/>
            </a:pPr>
            <a:r>
              <a:rPr lang="en-US" sz="2800" dirty="0"/>
              <a:t>Multiply the square of the current rating of the battery by the input resistance of the equipment</a:t>
            </a:r>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26</a:t>
            </a:fld>
            <a:endParaRPr lang="en-US" altLang="en-US" sz="1400" dirty="0">
              <a:solidFill>
                <a:schemeClr val="bg1"/>
              </a:solidFill>
            </a:endParaRPr>
          </a:p>
        </p:txBody>
      </p:sp>
    </p:spTree>
    <p:extLst>
      <p:ext uri="{BB962C8B-B14F-4D97-AF65-F5344CB8AC3E}">
        <p14:creationId xmlns:p14="http://schemas.microsoft.com/office/powerpoint/2010/main" val="3290241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8153400" cy="1905000"/>
          </a:xfrm>
        </p:spPr>
        <p:txBody>
          <a:bodyPr>
            <a:normAutofit/>
          </a:bodyPr>
          <a:lstStyle/>
          <a:p>
            <a:r>
              <a:rPr lang="en-US" dirty="0"/>
              <a:t>T4A09     How can you determine the length of time that equipment can be powered from a battery?</a:t>
            </a:r>
          </a:p>
        </p:txBody>
      </p:sp>
      <p:sp>
        <p:nvSpPr>
          <p:cNvPr id="3" name="Subtitle 2"/>
          <p:cNvSpPr>
            <a:spLocks noGrp="1"/>
          </p:cNvSpPr>
          <p:nvPr>
            <p:ph type="subTitle" idx="1"/>
          </p:nvPr>
        </p:nvSpPr>
        <p:spPr>
          <a:xfrm>
            <a:off x="533400" y="2286001"/>
            <a:ext cx="8001000" cy="4114800"/>
          </a:xfrm>
        </p:spPr>
        <p:txBody>
          <a:bodyPr>
            <a:normAutofit/>
          </a:bodyPr>
          <a:lstStyle/>
          <a:p>
            <a:pPr marL="514350" indent="-514350">
              <a:buAutoNum type="alphaUcPeriod"/>
            </a:pPr>
            <a:r>
              <a:rPr lang="en-US" sz="2800" dirty="0"/>
              <a:t>Divide the watt-hour rating of the battery by the peak power consumption of the equipment</a:t>
            </a:r>
          </a:p>
          <a:p>
            <a:pPr marL="514350" indent="-514350">
              <a:buAutoNum type="alphaUcPeriod"/>
            </a:pPr>
            <a:r>
              <a:rPr lang="en-US" sz="3600" b="1" dirty="0">
                <a:solidFill>
                  <a:srgbClr val="FFFF00"/>
                </a:solidFill>
              </a:rPr>
              <a:t>Divide the battery ampere-hour rating by the average current draw of the equipment</a:t>
            </a:r>
          </a:p>
          <a:p>
            <a:pPr marL="514350" indent="-514350">
              <a:buAutoNum type="alphaUcPeriod"/>
            </a:pPr>
            <a:r>
              <a:rPr lang="en-US" sz="2800" dirty="0"/>
              <a:t>Multiply the watts per hour consumed by the equipment by the battery’s power rating</a:t>
            </a:r>
          </a:p>
          <a:p>
            <a:pPr marL="514350" indent="-514350">
              <a:buAutoNum type="alphaUcPeriod"/>
            </a:pPr>
            <a:r>
              <a:rPr lang="en-US" sz="2800" dirty="0"/>
              <a:t>Multiply the square of the current rating of the battery by the input resistance of the equipment</a:t>
            </a:r>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27</a:t>
            </a:fld>
            <a:endParaRPr lang="en-US" altLang="en-US" sz="1400" dirty="0">
              <a:solidFill>
                <a:schemeClr val="bg1"/>
              </a:solidFill>
            </a:endParaRPr>
          </a:p>
        </p:txBody>
      </p:sp>
    </p:spTree>
    <p:extLst>
      <p:ext uri="{BB962C8B-B14F-4D97-AF65-F5344CB8AC3E}">
        <p14:creationId xmlns:p14="http://schemas.microsoft.com/office/powerpoint/2010/main" val="2100618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153400" cy="1905000"/>
          </a:xfrm>
        </p:spPr>
        <p:txBody>
          <a:bodyPr>
            <a:normAutofit/>
          </a:bodyPr>
          <a:lstStyle/>
          <a:p>
            <a:r>
              <a:rPr lang="en-US" dirty="0"/>
              <a:t>T4A10     What function is preformed with a transceiver and a digital mode hot spot?</a:t>
            </a:r>
          </a:p>
        </p:txBody>
      </p:sp>
      <p:sp>
        <p:nvSpPr>
          <p:cNvPr id="3" name="Subtitle 2"/>
          <p:cNvSpPr>
            <a:spLocks noGrp="1"/>
          </p:cNvSpPr>
          <p:nvPr>
            <p:ph type="subTitle" idx="1"/>
          </p:nvPr>
        </p:nvSpPr>
        <p:spPr>
          <a:xfrm>
            <a:off x="533400" y="2286000"/>
            <a:ext cx="8001000" cy="4114800"/>
          </a:xfrm>
        </p:spPr>
        <p:txBody>
          <a:bodyPr>
            <a:normAutofit/>
          </a:bodyPr>
          <a:lstStyle/>
          <a:p>
            <a:pPr marL="514350" indent="-514350">
              <a:buAutoNum type="alphaUcPeriod"/>
            </a:pPr>
            <a:r>
              <a:rPr lang="en-US" sz="2800" dirty="0"/>
              <a:t>Communication using digital voice or data systems via the internet</a:t>
            </a:r>
          </a:p>
          <a:p>
            <a:pPr marL="514350" indent="-514350">
              <a:buAutoNum type="alphaUcPeriod"/>
            </a:pPr>
            <a:r>
              <a:rPr lang="en-US" sz="2800" dirty="0"/>
              <a:t>FT8 digital communication via AFSK</a:t>
            </a:r>
          </a:p>
          <a:p>
            <a:pPr marL="514350" indent="-514350">
              <a:buAutoNum type="alphaUcPeriod"/>
            </a:pPr>
            <a:r>
              <a:rPr lang="en-US" sz="2800" dirty="0"/>
              <a:t>RTTY encoding and decoding without a computer</a:t>
            </a:r>
          </a:p>
          <a:p>
            <a:pPr marL="514350" indent="-514350">
              <a:buAutoNum type="alphaUcPeriod"/>
            </a:pPr>
            <a:r>
              <a:rPr lang="en-US" sz="2800" dirty="0"/>
              <a:t>High-speed digital communication for meteor scatter</a:t>
            </a:r>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28</a:t>
            </a:fld>
            <a:endParaRPr lang="en-US" altLang="en-US" sz="1400" dirty="0">
              <a:solidFill>
                <a:schemeClr val="bg1"/>
              </a:solidFill>
            </a:endParaRPr>
          </a:p>
        </p:txBody>
      </p:sp>
    </p:spTree>
    <p:extLst>
      <p:ext uri="{BB962C8B-B14F-4D97-AF65-F5344CB8AC3E}">
        <p14:creationId xmlns:p14="http://schemas.microsoft.com/office/powerpoint/2010/main" val="3642119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153400" cy="1905000"/>
          </a:xfrm>
        </p:spPr>
        <p:txBody>
          <a:bodyPr>
            <a:normAutofit/>
          </a:bodyPr>
          <a:lstStyle/>
          <a:p>
            <a:r>
              <a:rPr lang="en-US" dirty="0"/>
              <a:t>T4A10     What function is preformed with a transceiver and a digital mode hot spot?</a:t>
            </a:r>
          </a:p>
        </p:txBody>
      </p:sp>
      <p:sp>
        <p:nvSpPr>
          <p:cNvPr id="3" name="Subtitle 2"/>
          <p:cNvSpPr>
            <a:spLocks noGrp="1"/>
          </p:cNvSpPr>
          <p:nvPr>
            <p:ph type="subTitle" idx="1"/>
          </p:nvPr>
        </p:nvSpPr>
        <p:spPr>
          <a:xfrm>
            <a:off x="533400" y="2286000"/>
            <a:ext cx="8001000" cy="4114800"/>
          </a:xfrm>
        </p:spPr>
        <p:txBody>
          <a:bodyPr>
            <a:normAutofit/>
          </a:bodyPr>
          <a:lstStyle/>
          <a:p>
            <a:pPr marL="514350" indent="-514350">
              <a:buAutoNum type="alphaUcPeriod"/>
            </a:pPr>
            <a:r>
              <a:rPr lang="en-US" sz="3600" b="1" dirty="0">
                <a:solidFill>
                  <a:srgbClr val="FFFF00"/>
                </a:solidFill>
              </a:rPr>
              <a:t>Communication using digital voice or data systems via the internet</a:t>
            </a:r>
          </a:p>
          <a:p>
            <a:pPr marL="514350" indent="-514350">
              <a:buAutoNum type="alphaUcPeriod"/>
            </a:pPr>
            <a:r>
              <a:rPr lang="en-US" sz="2800" dirty="0"/>
              <a:t>FT8 digital communication via AFSK</a:t>
            </a:r>
          </a:p>
          <a:p>
            <a:pPr marL="514350" indent="-514350">
              <a:buAutoNum type="alphaUcPeriod"/>
            </a:pPr>
            <a:r>
              <a:rPr lang="en-US" sz="2800" dirty="0"/>
              <a:t>RTTY encoding and decoding without a computer</a:t>
            </a:r>
          </a:p>
          <a:p>
            <a:pPr marL="514350" indent="-514350">
              <a:buAutoNum type="alphaUcPeriod"/>
            </a:pPr>
            <a:r>
              <a:rPr lang="en-US" sz="2800" dirty="0"/>
              <a:t>High-speed digital communication for meteor scatter</a:t>
            </a:r>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29</a:t>
            </a:fld>
            <a:endParaRPr lang="en-US" altLang="en-US" sz="1400" dirty="0">
              <a:solidFill>
                <a:schemeClr val="bg1"/>
              </a:solidFill>
            </a:endParaRPr>
          </a:p>
        </p:txBody>
      </p:sp>
    </p:spTree>
    <p:extLst>
      <p:ext uri="{BB962C8B-B14F-4D97-AF65-F5344CB8AC3E}">
        <p14:creationId xmlns:p14="http://schemas.microsoft.com/office/powerpoint/2010/main" val="1019991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7" name="Rectangle 5"/>
          <p:cNvSpPr>
            <a:spLocks noGrp="1" noRot="1" noChangeArrowheads="1"/>
          </p:cNvSpPr>
          <p:nvPr>
            <p:ph type="title"/>
          </p:nvPr>
        </p:nvSpPr>
        <p:spPr>
          <a:xfrm>
            <a:off x="152400" y="0"/>
            <a:ext cx="8839200" cy="1371600"/>
          </a:xfrm>
        </p:spPr>
        <p:txBody>
          <a:bodyPr/>
          <a:lstStyle/>
          <a:p>
            <a:pPr algn="ctr" eaLnBrk="1" hangingPunct="1">
              <a:defRPr/>
            </a:pPr>
            <a:r>
              <a:rPr lang="en-US"/>
              <a:t>Communications Headset</a:t>
            </a:r>
          </a:p>
        </p:txBody>
      </p:sp>
      <p:pic>
        <p:nvPicPr>
          <p:cNvPr id="6149" name="Picture 8" descr="DSCN125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6522" t="5797" r="4347" b="4376"/>
          <a:stretch>
            <a:fillRect/>
          </a:stretch>
        </p:blipFill>
        <p:spPr>
          <a:xfrm>
            <a:off x="3070225" y="1295400"/>
            <a:ext cx="5845175" cy="4419600"/>
          </a:xfr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914400"/>
            <a:ext cx="2667000" cy="5632311"/>
          </a:xfrm>
          <a:prstGeom prst="rect">
            <a:avLst/>
          </a:prstGeom>
        </p:spPr>
        <p:txBody>
          <a:bodyPr>
            <a:spAutoFit/>
          </a:bodyPr>
          <a:lstStyle/>
          <a:p>
            <a:pPr>
              <a:defRPr/>
            </a:pPr>
            <a:r>
              <a:rPr lang="en-US" sz="2000" dirty="0" err="1">
                <a:latin typeface="+mn-lt"/>
              </a:rPr>
              <a:t>HiFi</a:t>
            </a:r>
            <a:r>
              <a:rPr lang="en-US" sz="2000" dirty="0">
                <a:latin typeface="+mn-lt"/>
              </a:rPr>
              <a:t> headphones are designed to cover the entire range of human hearing (20-20,000Hz) equally well.  Communications headphones are only designed to reproduce the 300-3000Hz voice frequencies which helps reduce non-voice noise that might come out of the receiver.  This model includes a boom microphone that minimizes background noise and insures consistent voice quality.</a:t>
            </a:r>
          </a:p>
        </p:txBody>
      </p:sp>
      <p:sp>
        <p:nvSpPr>
          <p:cNvPr id="3" name="Rectangle 2"/>
          <p:cNvSpPr/>
          <p:nvPr/>
        </p:nvSpPr>
        <p:spPr>
          <a:xfrm>
            <a:off x="3124200" y="5845314"/>
            <a:ext cx="5638800" cy="707886"/>
          </a:xfrm>
          <a:prstGeom prst="rect">
            <a:avLst/>
          </a:prstGeom>
        </p:spPr>
        <p:txBody>
          <a:bodyPr>
            <a:spAutoFit/>
          </a:bodyPr>
          <a:lstStyle/>
          <a:p>
            <a:pPr>
              <a:defRPr/>
            </a:pPr>
            <a:r>
              <a:rPr lang="en-US" sz="2000" dirty="0">
                <a:latin typeface="+mn-lt"/>
              </a:rPr>
              <a:t>Push-to-Talk (PTT) is via a foot switch on the floor to leave the operators hands free.</a:t>
            </a:r>
          </a:p>
        </p:txBody>
      </p:sp>
    </p:spTree>
    <p:extLst>
      <p:ext uri="{BB962C8B-B14F-4D97-AF65-F5344CB8AC3E}">
        <p14:creationId xmlns:p14="http://schemas.microsoft.com/office/powerpoint/2010/main" val="4190969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8153400" cy="1905000"/>
          </a:xfrm>
        </p:spPr>
        <p:txBody>
          <a:bodyPr>
            <a:normAutofit/>
          </a:bodyPr>
          <a:lstStyle/>
          <a:p>
            <a:r>
              <a:rPr lang="en-US" dirty="0"/>
              <a:t>T4A11     Where should the negative power return of a mobile transceiver be connected to a vehicle?</a:t>
            </a:r>
          </a:p>
        </p:txBody>
      </p:sp>
      <p:sp>
        <p:nvSpPr>
          <p:cNvPr id="3" name="Subtitle 2"/>
          <p:cNvSpPr>
            <a:spLocks noGrp="1"/>
          </p:cNvSpPr>
          <p:nvPr>
            <p:ph type="subTitle" idx="1"/>
          </p:nvPr>
        </p:nvSpPr>
        <p:spPr>
          <a:xfrm>
            <a:off x="533400" y="2654300"/>
            <a:ext cx="8001000" cy="4114800"/>
          </a:xfrm>
        </p:spPr>
        <p:txBody>
          <a:bodyPr>
            <a:normAutofit/>
          </a:bodyPr>
          <a:lstStyle/>
          <a:p>
            <a:pPr marL="514350" indent="-514350">
              <a:buAutoNum type="alphaUcPeriod"/>
            </a:pPr>
            <a:r>
              <a:rPr lang="en-US" sz="2800" dirty="0"/>
              <a:t>At the 12 volt battery chassis ground</a:t>
            </a:r>
          </a:p>
          <a:p>
            <a:pPr marL="514350" indent="-514350">
              <a:buAutoNum type="alphaUcPeriod"/>
            </a:pPr>
            <a:r>
              <a:rPr lang="en-US" sz="2800" dirty="0"/>
              <a:t>At thew antenna mount	</a:t>
            </a:r>
          </a:p>
          <a:p>
            <a:pPr marL="514350" indent="-514350">
              <a:buAutoNum type="alphaUcPeriod"/>
            </a:pPr>
            <a:r>
              <a:rPr lang="en-US" sz="2800" dirty="0"/>
              <a:t>To any metal part of the vehicle</a:t>
            </a:r>
          </a:p>
          <a:p>
            <a:pPr marL="514350" indent="-514350">
              <a:buAutoNum type="alphaUcPeriod"/>
            </a:pPr>
            <a:r>
              <a:rPr lang="en-US" sz="2800" dirty="0"/>
              <a:t>Through the transceiver’s mounting bracket</a:t>
            </a:r>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30</a:t>
            </a:fld>
            <a:endParaRPr lang="en-US" altLang="en-US" sz="1400" dirty="0">
              <a:solidFill>
                <a:schemeClr val="bg1"/>
              </a:solidFill>
            </a:endParaRPr>
          </a:p>
        </p:txBody>
      </p:sp>
    </p:spTree>
    <p:extLst>
      <p:ext uri="{BB962C8B-B14F-4D97-AF65-F5344CB8AC3E}">
        <p14:creationId xmlns:p14="http://schemas.microsoft.com/office/powerpoint/2010/main" val="80489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6100" y="685800"/>
            <a:ext cx="8153400" cy="1905000"/>
          </a:xfrm>
        </p:spPr>
        <p:txBody>
          <a:bodyPr>
            <a:normAutofit/>
          </a:bodyPr>
          <a:lstStyle/>
          <a:p>
            <a:r>
              <a:rPr lang="en-US" dirty="0"/>
              <a:t>T4A11     Where should the negative power return of a mobile transceiver be connected to a vehicle?</a:t>
            </a:r>
          </a:p>
        </p:txBody>
      </p:sp>
      <p:sp>
        <p:nvSpPr>
          <p:cNvPr id="3" name="Subtitle 2"/>
          <p:cNvSpPr>
            <a:spLocks noGrp="1"/>
          </p:cNvSpPr>
          <p:nvPr>
            <p:ph type="subTitle" idx="1"/>
          </p:nvPr>
        </p:nvSpPr>
        <p:spPr>
          <a:xfrm>
            <a:off x="533400" y="2552700"/>
            <a:ext cx="8001000" cy="4114800"/>
          </a:xfrm>
        </p:spPr>
        <p:txBody>
          <a:bodyPr>
            <a:normAutofit/>
          </a:bodyPr>
          <a:lstStyle/>
          <a:p>
            <a:pPr marL="514350" indent="-514350">
              <a:buAutoNum type="alphaUcPeriod"/>
            </a:pPr>
            <a:r>
              <a:rPr lang="en-US" sz="3600" b="1" dirty="0">
                <a:solidFill>
                  <a:srgbClr val="FFFF00"/>
                </a:solidFill>
              </a:rPr>
              <a:t>At the 12 volt battery chassis ground</a:t>
            </a:r>
          </a:p>
          <a:p>
            <a:pPr marL="514350" indent="-514350">
              <a:buAutoNum type="alphaUcPeriod"/>
            </a:pPr>
            <a:r>
              <a:rPr lang="en-US" sz="2800" dirty="0"/>
              <a:t>At thew antenna mount	</a:t>
            </a:r>
          </a:p>
          <a:p>
            <a:pPr marL="514350" indent="-514350">
              <a:buAutoNum type="alphaUcPeriod"/>
            </a:pPr>
            <a:r>
              <a:rPr lang="en-US" sz="2800" dirty="0"/>
              <a:t>To any metal part of the vehicle</a:t>
            </a:r>
          </a:p>
          <a:p>
            <a:pPr marL="514350" indent="-514350">
              <a:buAutoNum type="alphaUcPeriod"/>
            </a:pPr>
            <a:r>
              <a:rPr lang="en-US" sz="2800" dirty="0"/>
              <a:t>Through the transceiver’s mounting bracket</a:t>
            </a:r>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31</a:t>
            </a:fld>
            <a:endParaRPr lang="en-US" altLang="en-US" sz="1400" dirty="0">
              <a:solidFill>
                <a:schemeClr val="bg1"/>
              </a:solidFill>
            </a:endParaRPr>
          </a:p>
        </p:txBody>
      </p:sp>
    </p:spTree>
    <p:extLst>
      <p:ext uri="{BB962C8B-B14F-4D97-AF65-F5344CB8AC3E}">
        <p14:creationId xmlns:p14="http://schemas.microsoft.com/office/powerpoint/2010/main" val="1846881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153400" cy="1905000"/>
          </a:xfrm>
        </p:spPr>
        <p:txBody>
          <a:bodyPr>
            <a:normAutofit/>
          </a:bodyPr>
          <a:lstStyle/>
          <a:p>
            <a:r>
              <a:rPr lang="en-US" dirty="0"/>
              <a:t>T4A12     What is an electronic </a:t>
            </a:r>
            <a:r>
              <a:rPr lang="en-US" dirty="0" err="1"/>
              <a:t>keyer</a:t>
            </a:r>
            <a:r>
              <a:rPr lang="en-US" dirty="0"/>
              <a:t>?</a:t>
            </a:r>
          </a:p>
        </p:txBody>
      </p:sp>
      <p:sp>
        <p:nvSpPr>
          <p:cNvPr id="3" name="Subtitle 2"/>
          <p:cNvSpPr>
            <a:spLocks noGrp="1"/>
          </p:cNvSpPr>
          <p:nvPr>
            <p:ph type="subTitle" idx="1"/>
          </p:nvPr>
        </p:nvSpPr>
        <p:spPr>
          <a:xfrm>
            <a:off x="533400" y="2286000"/>
            <a:ext cx="8001000" cy="4114800"/>
          </a:xfrm>
        </p:spPr>
        <p:txBody>
          <a:bodyPr>
            <a:normAutofit/>
          </a:bodyPr>
          <a:lstStyle/>
          <a:p>
            <a:pPr marL="514350" indent="-514350">
              <a:buAutoNum type="alphaUcPeriod"/>
            </a:pPr>
            <a:r>
              <a:rPr lang="en-US" sz="2800" dirty="0"/>
              <a:t>A devise for switching antennas from transmit to receive</a:t>
            </a:r>
          </a:p>
          <a:p>
            <a:pPr marL="514350" indent="-514350">
              <a:buAutoNum type="alphaUcPeriod"/>
            </a:pPr>
            <a:r>
              <a:rPr lang="en-US" sz="2800" dirty="0"/>
              <a:t>A device for voice activated switching from receive to transmit</a:t>
            </a:r>
          </a:p>
          <a:p>
            <a:pPr marL="514350" indent="-514350">
              <a:buAutoNum type="alphaUcPeriod"/>
            </a:pPr>
            <a:r>
              <a:rPr lang="en-US" sz="2800" dirty="0"/>
              <a:t>A device that assist in manual sending of Morse code</a:t>
            </a:r>
          </a:p>
          <a:p>
            <a:pPr marL="514350" indent="-514350">
              <a:buAutoNum type="alphaUcPeriod"/>
            </a:pPr>
            <a:r>
              <a:rPr lang="en-US" sz="2800" dirty="0"/>
              <a:t>An interlock to prevent unauthorized use of a radio</a:t>
            </a:r>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32</a:t>
            </a:fld>
            <a:endParaRPr lang="en-US" altLang="en-US" sz="1400" dirty="0">
              <a:solidFill>
                <a:schemeClr val="bg1"/>
              </a:solidFill>
            </a:endParaRPr>
          </a:p>
        </p:txBody>
      </p:sp>
    </p:spTree>
    <p:extLst>
      <p:ext uri="{BB962C8B-B14F-4D97-AF65-F5344CB8AC3E}">
        <p14:creationId xmlns:p14="http://schemas.microsoft.com/office/powerpoint/2010/main" val="3191683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153400" cy="1905000"/>
          </a:xfrm>
        </p:spPr>
        <p:txBody>
          <a:bodyPr>
            <a:normAutofit/>
          </a:bodyPr>
          <a:lstStyle/>
          <a:p>
            <a:r>
              <a:rPr lang="en-US" dirty="0"/>
              <a:t>T4A12     What is an electronic </a:t>
            </a:r>
            <a:r>
              <a:rPr lang="en-US" dirty="0" err="1"/>
              <a:t>keyer</a:t>
            </a:r>
            <a:r>
              <a:rPr lang="en-US" dirty="0"/>
              <a:t>?</a:t>
            </a:r>
          </a:p>
        </p:txBody>
      </p:sp>
      <p:sp>
        <p:nvSpPr>
          <p:cNvPr id="3" name="Subtitle 2"/>
          <p:cNvSpPr>
            <a:spLocks noGrp="1"/>
          </p:cNvSpPr>
          <p:nvPr>
            <p:ph type="subTitle" idx="1"/>
          </p:nvPr>
        </p:nvSpPr>
        <p:spPr>
          <a:xfrm>
            <a:off x="533400" y="2286000"/>
            <a:ext cx="8001000" cy="4114800"/>
          </a:xfrm>
        </p:spPr>
        <p:txBody>
          <a:bodyPr>
            <a:normAutofit/>
          </a:bodyPr>
          <a:lstStyle/>
          <a:p>
            <a:pPr marL="514350" indent="-514350">
              <a:buAutoNum type="alphaUcPeriod"/>
            </a:pPr>
            <a:r>
              <a:rPr lang="en-US" sz="2800" dirty="0"/>
              <a:t>A devise for switching antennas from transmit to receive</a:t>
            </a:r>
          </a:p>
          <a:p>
            <a:pPr marL="514350" indent="-514350">
              <a:buAutoNum type="alphaUcPeriod"/>
            </a:pPr>
            <a:r>
              <a:rPr lang="en-US" sz="2800" dirty="0"/>
              <a:t>A device for voice activated switching from receive to transmit</a:t>
            </a:r>
          </a:p>
          <a:p>
            <a:pPr marL="514350" indent="-514350">
              <a:buAutoNum type="alphaUcPeriod"/>
            </a:pPr>
            <a:r>
              <a:rPr lang="en-US" sz="3600" b="1" dirty="0">
                <a:solidFill>
                  <a:srgbClr val="FFFF00"/>
                </a:solidFill>
              </a:rPr>
              <a:t>A device that assist in manual sending of Morse code</a:t>
            </a:r>
          </a:p>
          <a:p>
            <a:pPr marL="514350" indent="-514350">
              <a:buAutoNum type="alphaUcPeriod"/>
            </a:pPr>
            <a:r>
              <a:rPr lang="en-US" sz="2800" dirty="0"/>
              <a:t>An interlock to prevent unauthorized use of a radio</a:t>
            </a:r>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33</a:t>
            </a:fld>
            <a:endParaRPr lang="en-US" altLang="en-US" sz="1400" dirty="0">
              <a:solidFill>
                <a:schemeClr val="bg1"/>
              </a:solidFill>
            </a:endParaRPr>
          </a:p>
        </p:txBody>
      </p:sp>
    </p:spTree>
    <p:extLst>
      <p:ext uri="{BB962C8B-B14F-4D97-AF65-F5344CB8AC3E}">
        <p14:creationId xmlns:p14="http://schemas.microsoft.com/office/powerpoint/2010/main" val="1825060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03741"/>
            <a:ext cx="7772400" cy="1470025"/>
          </a:xfrm>
        </p:spPr>
        <p:txBody>
          <a:bodyPr>
            <a:normAutofit/>
          </a:bodyPr>
          <a:lstStyle/>
          <a:p>
            <a:r>
              <a:rPr lang="en-US" sz="3600" dirty="0"/>
              <a:t>T4B - Operating controls</a:t>
            </a:r>
          </a:p>
        </p:txBody>
      </p:sp>
      <p:sp>
        <p:nvSpPr>
          <p:cNvPr id="3" name="Subtitle 2"/>
          <p:cNvSpPr>
            <a:spLocks noGrp="1"/>
          </p:cNvSpPr>
          <p:nvPr>
            <p:ph type="subTitle" idx="1"/>
          </p:nvPr>
        </p:nvSpPr>
        <p:spPr/>
        <p:txBody>
          <a:bodyPr>
            <a:normAutofit/>
          </a:bodyPr>
          <a:lstStyle/>
          <a:p>
            <a:r>
              <a:rPr lang="en-US" sz="3200" b="1" dirty="0">
                <a:solidFill>
                  <a:schemeClr val="bg1"/>
                </a:solidFill>
              </a:rPr>
              <a:t> frequency </a:t>
            </a:r>
            <a:r>
              <a:rPr lang="en-US" sz="3200" b="1" dirty="0"/>
              <a:t>tuning, use of filters;, squelch function; AGC; memory channels, noise </a:t>
            </a:r>
            <a:r>
              <a:rPr lang="en-US" sz="3200" b="1" dirty="0" err="1"/>
              <a:t>lblanker</a:t>
            </a:r>
            <a:r>
              <a:rPr lang="en-US" sz="3200" b="1" dirty="0"/>
              <a:t>, microphone gain, receiver incremental tuning (RIT) bandwidth selection, digital transceiver configuration</a:t>
            </a:r>
            <a:endParaRPr lang="en-US" sz="3200" dirty="0"/>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34</a:t>
            </a:fld>
            <a:endParaRPr lang="en-US" altLang="en-US" sz="1400" dirty="0">
              <a:solidFill>
                <a:schemeClr val="bg1"/>
              </a:solidFill>
            </a:endParaRPr>
          </a:p>
        </p:txBody>
      </p:sp>
    </p:spTree>
    <p:extLst>
      <p:ext uri="{BB962C8B-B14F-4D97-AF65-F5344CB8AC3E}">
        <p14:creationId xmlns:p14="http://schemas.microsoft.com/office/powerpoint/2010/main" val="3970961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Rectangle 2"/>
          <p:cNvSpPr>
            <a:spLocks noGrp="1" noRot="1" noChangeArrowheads="1"/>
          </p:cNvSpPr>
          <p:nvPr>
            <p:ph type="title"/>
          </p:nvPr>
        </p:nvSpPr>
        <p:spPr>
          <a:xfrm>
            <a:off x="152400" y="0"/>
            <a:ext cx="8839200" cy="1600200"/>
          </a:xfrm>
        </p:spPr>
        <p:txBody>
          <a:bodyPr/>
          <a:lstStyle/>
          <a:p>
            <a:pPr algn="ctr" eaLnBrk="1" hangingPunct="1">
              <a:defRPr/>
            </a:pPr>
            <a:r>
              <a:rPr lang="en-US"/>
              <a:t>Icom IC-7000 Multimode Transceiver</a:t>
            </a:r>
          </a:p>
        </p:txBody>
      </p:sp>
      <p:pic>
        <p:nvPicPr>
          <p:cNvPr id="38915"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222" r="2222" b="7834"/>
          <a:stretch>
            <a:fillRect/>
          </a:stretch>
        </p:blipFill>
        <p:spPr bwMode="auto">
          <a:xfrm>
            <a:off x="1295400" y="1905000"/>
            <a:ext cx="65532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Line 4"/>
          <p:cNvSpPr>
            <a:spLocks noChangeShapeType="1"/>
          </p:cNvSpPr>
          <p:nvPr/>
        </p:nvSpPr>
        <p:spPr bwMode="auto">
          <a:xfrm>
            <a:off x="6934200" y="5257800"/>
            <a:ext cx="838200" cy="685800"/>
          </a:xfrm>
          <a:prstGeom prst="line">
            <a:avLst/>
          </a:prstGeom>
          <a:noFill/>
          <a:ln w="38100">
            <a:solidFill>
              <a:srgbClr val="FF0000"/>
            </a:solidFill>
            <a:round/>
            <a:headEnd type="stealth" w="lg" len="lg"/>
            <a:tailEnd/>
          </a:ln>
          <a:extLst>
            <a:ext uri="{909E8E84-426E-40DD-AFC4-6F175D3DCCD1}">
              <a14:hiddenFill xmlns:a14="http://schemas.microsoft.com/office/drawing/2010/main">
                <a:noFill/>
              </a14:hiddenFill>
            </a:ext>
          </a:extLst>
        </p:spPr>
        <p:txBody>
          <a:bodyPr/>
          <a:lstStyle/>
          <a:p>
            <a:endParaRPr lang="en-US"/>
          </a:p>
        </p:txBody>
      </p:sp>
      <p:sp>
        <p:nvSpPr>
          <p:cNvPr id="38917" name="Line 5"/>
          <p:cNvSpPr>
            <a:spLocks noChangeShapeType="1"/>
          </p:cNvSpPr>
          <p:nvPr/>
        </p:nvSpPr>
        <p:spPr bwMode="auto">
          <a:xfrm flipV="1">
            <a:off x="5257800" y="2057400"/>
            <a:ext cx="838200" cy="381000"/>
          </a:xfrm>
          <a:prstGeom prst="line">
            <a:avLst/>
          </a:prstGeom>
          <a:noFill/>
          <a:ln w="38100">
            <a:solidFill>
              <a:srgbClr val="FF0000"/>
            </a:solidFill>
            <a:round/>
            <a:headEnd type="stealth" w="lg" len="lg"/>
            <a:tailEnd/>
          </a:ln>
          <a:extLst>
            <a:ext uri="{909E8E84-426E-40DD-AFC4-6F175D3DCCD1}">
              <a14:hiddenFill xmlns:a14="http://schemas.microsoft.com/office/drawing/2010/main">
                <a:noFill/>
              </a14:hiddenFill>
            </a:ext>
          </a:extLst>
        </p:spPr>
        <p:txBody>
          <a:bodyPr/>
          <a:lstStyle/>
          <a:p>
            <a:endParaRPr lang="en-US"/>
          </a:p>
        </p:txBody>
      </p:sp>
      <p:sp>
        <p:nvSpPr>
          <p:cNvPr id="38918" name="Text Box 6"/>
          <p:cNvSpPr txBox="1">
            <a:spLocks noChangeArrowheads="1"/>
          </p:cNvSpPr>
          <p:nvPr/>
        </p:nvSpPr>
        <p:spPr bwMode="auto">
          <a:xfrm>
            <a:off x="5638800" y="1444625"/>
            <a:ext cx="297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r>
              <a:rPr lang="en-US" altLang="en-US" sz="1800" b="1">
                <a:solidFill>
                  <a:schemeClr val="tx1"/>
                </a:solidFill>
              </a:rPr>
              <a:t>Keypad for band changes</a:t>
            </a:r>
            <a:br>
              <a:rPr lang="en-US" altLang="en-US" sz="1800" b="1">
                <a:solidFill>
                  <a:schemeClr val="tx1"/>
                </a:solidFill>
              </a:rPr>
            </a:br>
            <a:r>
              <a:rPr lang="en-US" altLang="en-US" sz="1800" b="1">
                <a:solidFill>
                  <a:schemeClr val="tx1"/>
                </a:solidFill>
              </a:rPr>
              <a:t>and frequency entry</a:t>
            </a:r>
          </a:p>
        </p:txBody>
      </p:sp>
      <p:sp>
        <p:nvSpPr>
          <p:cNvPr id="38919" name="Line 7"/>
          <p:cNvSpPr>
            <a:spLocks noChangeShapeType="1"/>
          </p:cNvSpPr>
          <p:nvPr/>
        </p:nvSpPr>
        <p:spPr bwMode="auto">
          <a:xfrm flipV="1">
            <a:off x="762000" y="5562600"/>
            <a:ext cx="685800" cy="228600"/>
          </a:xfrm>
          <a:prstGeom prst="line">
            <a:avLst/>
          </a:prstGeom>
          <a:noFill/>
          <a:ln w="381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8920" name="Text Box 8"/>
          <p:cNvSpPr txBox="1">
            <a:spLocks noChangeArrowheads="1"/>
          </p:cNvSpPr>
          <p:nvPr/>
        </p:nvSpPr>
        <p:spPr bwMode="auto">
          <a:xfrm>
            <a:off x="152400" y="2692400"/>
            <a:ext cx="1962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r>
              <a:rPr lang="en-US" altLang="en-US" sz="1800" b="1">
                <a:solidFill>
                  <a:schemeClr val="tx1"/>
                </a:solidFill>
              </a:rPr>
              <a:t>Volume/Squelch</a:t>
            </a:r>
            <a:br>
              <a:rPr lang="en-US" altLang="en-US" sz="1800" b="1">
                <a:solidFill>
                  <a:schemeClr val="tx1"/>
                </a:solidFill>
              </a:rPr>
            </a:br>
            <a:r>
              <a:rPr lang="en-US" altLang="en-US" sz="1800" b="1">
                <a:solidFill>
                  <a:schemeClr val="tx1"/>
                </a:solidFill>
              </a:rPr>
              <a:t>Control</a:t>
            </a:r>
          </a:p>
        </p:txBody>
      </p:sp>
      <p:sp>
        <p:nvSpPr>
          <p:cNvPr id="38921" name="Text Box 9"/>
          <p:cNvSpPr txBox="1">
            <a:spLocks noChangeArrowheads="1"/>
          </p:cNvSpPr>
          <p:nvPr/>
        </p:nvSpPr>
        <p:spPr bwMode="auto">
          <a:xfrm>
            <a:off x="7391400" y="59436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800" b="1">
                <a:solidFill>
                  <a:schemeClr val="tx1"/>
                </a:solidFill>
              </a:rPr>
              <a:t>VFO or</a:t>
            </a:r>
            <a:br>
              <a:rPr lang="en-US" altLang="en-US" sz="1800" b="1">
                <a:solidFill>
                  <a:schemeClr val="tx1"/>
                </a:solidFill>
              </a:rPr>
            </a:br>
            <a:r>
              <a:rPr lang="en-US" altLang="en-US" sz="1800" b="1">
                <a:solidFill>
                  <a:schemeClr val="tx1"/>
                </a:solidFill>
              </a:rPr>
              <a:t>Tuning Knob</a:t>
            </a:r>
          </a:p>
        </p:txBody>
      </p:sp>
      <p:sp>
        <p:nvSpPr>
          <p:cNvPr id="38922" name="Text Box 10"/>
          <p:cNvSpPr txBox="1">
            <a:spLocks noChangeArrowheads="1"/>
          </p:cNvSpPr>
          <p:nvPr/>
        </p:nvSpPr>
        <p:spPr bwMode="auto">
          <a:xfrm>
            <a:off x="6781800" y="2743200"/>
            <a:ext cx="193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800" b="1">
                <a:solidFill>
                  <a:schemeClr val="tx1"/>
                </a:solidFill>
              </a:rPr>
              <a:t>Noise Blanker</a:t>
            </a:r>
          </a:p>
        </p:txBody>
      </p:sp>
      <p:sp>
        <p:nvSpPr>
          <p:cNvPr id="38923" name="Text Box 11"/>
          <p:cNvSpPr txBox="1">
            <a:spLocks noChangeArrowheads="1"/>
          </p:cNvSpPr>
          <p:nvPr/>
        </p:nvSpPr>
        <p:spPr bwMode="auto">
          <a:xfrm>
            <a:off x="457200" y="1828800"/>
            <a:ext cx="2243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800" b="1">
                <a:solidFill>
                  <a:schemeClr val="tx1"/>
                </a:solidFill>
              </a:rPr>
              <a:t>Up/Down Buttons</a:t>
            </a:r>
          </a:p>
        </p:txBody>
      </p:sp>
      <p:sp>
        <p:nvSpPr>
          <p:cNvPr id="38924" name="Text Box 12"/>
          <p:cNvSpPr txBox="1">
            <a:spLocks noChangeArrowheads="1"/>
          </p:cNvSpPr>
          <p:nvPr/>
        </p:nvSpPr>
        <p:spPr bwMode="auto">
          <a:xfrm>
            <a:off x="228600" y="56388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800" b="1">
                <a:solidFill>
                  <a:schemeClr val="tx1"/>
                </a:solidFill>
              </a:rPr>
              <a:t>RIT</a:t>
            </a:r>
          </a:p>
        </p:txBody>
      </p:sp>
      <p:sp>
        <p:nvSpPr>
          <p:cNvPr id="38925" name="Line 13"/>
          <p:cNvSpPr>
            <a:spLocks noChangeShapeType="1"/>
          </p:cNvSpPr>
          <p:nvPr/>
        </p:nvSpPr>
        <p:spPr bwMode="auto">
          <a:xfrm>
            <a:off x="1143000" y="2133600"/>
            <a:ext cx="2438400" cy="457200"/>
          </a:xfrm>
          <a:prstGeom prst="line">
            <a:avLst/>
          </a:prstGeom>
          <a:noFill/>
          <a:ln w="381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8926" name="Line 14"/>
          <p:cNvSpPr>
            <a:spLocks noChangeShapeType="1"/>
          </p:cNvSpPr>
          <p:nvPr/>
        </p:nvSpPr>
        <p:spPr bwMode="auto">
          <a:xfrm flipH="1">
            <a:off x="5334000" y="3124200"/>
            <a:ext cx="2057400" cy="838200"/>
          </a:xfrm>
          <a:prstGeom prst="line">
            <a:avLst/>
          </a:prstGeom>
          <a:noFill/>
          <a:ln w="381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8927" name="Line 15"/>
          <p:cNvSpPr>
            <a:spLocks noChangeShapeType="1"/>
          </p:cNvSpPr>
          <p:nvPr/>
        </p:nvSpPr>
        <p:spPr bwMode="auto">
          <a:xfrm>
            <a:off x="914400" y="3352800"/>
            <a:ext cx="609600" cy="762000"/>
          </a:xfrm>
          <a:prstGeom prst="line">
            <a:avLst/>
          </a:prstGeom>
          <a:noFill/>
          <a:ln w="381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8928" name="Text Box 16"/>
          <p:cNvSpPr txBox="1">
            <a:spLocks noChangeArrowheads="1"/>
          </p:cNvSpPr>
          <p:nvPr/>
        </p:nvSpPr>
        <p:spPr bwMode="auto">
          <a:xfrm>
            <a:off x="7848600" y="34290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800" b="1">
                <a:solidFill>
                  <a:schemeClr val="tx1"/>
                </a:solidFill>
              </a:rPr>
              <a:t>Tune Step</a:t>
            </a:r>
            <a:br>
              <a:rPr lang="en-US" altLang="en-US" sz="1800" b="1">
                <a:solidFill>
                  <a:schemeClr val="tx1"/>
                </a:solidFill>
              </a:rPr>
            </a:br>
            <a:r>
              <a:rPr lang="en-US" altLang="en-US" sz="1800" b="1">
                <a:solidFill>
                  <a:schemeClr val="tx1"/>
                </a:solidFill>
              </a:rPr>
              <a:t>(TS)</a:t>
            </a:r>
          </a:p>
        </p:txBody>
      </p:sp>
      <p:sp>
        <p:nvSpPr>
          <p:cNvPr id="38929" name="Line 17"/>
          <p:cNvSpPr>
            <a:spLocks noChangeShapeType="1"/>
          </p:cNvSpPr>
          <p:nvPr/>
        </p:nvSpPr>
        <p:spPr bwMode="auto">
          <a:xfrm flipH="1">
            <a:off x="5867400" y="3733800"/>
            <a:ext cx="2057400" cy="304800"/>
          </a:xfrm>
          <a:prstGeom prst="line">
            <a:avLst/>
          </a:prstGeom>
          <a:noFill/>
          <a:ln w="381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866941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153400" cy="1905000"/>
          </a:xfrm>
        </p:spPr>
        <p:txBody>
          <a:bodyPr>
            <a:normAutofit/>
          </a:bodyPr>
          <a:lstStyle/>
          <a:p>
            <a:r>
              <a:rPr lang="en-US" dirty="0"/>
              <a:t>T4B01     What is the effect of excessive microphone gain on SSB transmissions?</a:t>
            </a:r>
          </a:p>
        </p:txBody>
      </p:sp>
      <p:sp>
        <p:nvSpPr>
          <p:cNvPr id="3" name="Subtitle 2"/>
          <p:cNvSpPr>
            <a:spLocks noGrp="1"/>
          </p:cNvSpPr>
          <p:nvPr>
            <p:ph type="subTitle" idx="1"/>
          </p:nvPr>
        </p:nvSpPr>
        <p:spPr>
          <a:xfrm>
            <a:off x="533400" y="2286000"/>
            <a:ext cx="8001000" cy="4114800"/>
          </a:xfrm>
        </p:spPr>
        <p:txBody>
          <a:bodyPr>
            <a:normAutofit/>
          </a:bodyPr>
          <a:lstStyle/>
          <a:p>
            <a:pPr marL="514350" indent="-514350">
              <a:buAutoNum type="alphaUcPeriod"/>
            </a:pPr>
            <a:r>
              <a:rPr lang="en-US" sz="2800" dirty="0"/>
              <a:t>Frequency instability</a:t>
            </a:r>
          </a:p>
          <a:p>
            <a:pPr marL="514350" indent="-514350">
              <a:buAutoNum type="alphaUcPeriod"/>
            </a:pPr>
            <a:r>
              <a:rPr lang="en-US" sz="2800" dirty="0"/>
              <a:t>Distorted transmitted audio</a:t>
            </a:r>
          </a:p>
          <a:p>
            <a:pPr marL="514350" indent="-514350">
              <a:buAutoNum type="alphaUcPeriod"/>
            </a:pPr>
            <a:r>
              <a:rPr lang="en-US" sz="2800" dirty="0"/>
              <a:t>Increased SWRT</a:t>
            </a:r>
          </a:p>
          <a:p>
            <a:pPr marL="514350" indent="-514350">
              <a:buAutoNum type="alphaUcPeriod"/>
            </a:pPr>
            <a:r>
              <a:rPr lang="en-US" sz="2800" dirty="0"/>
              <a:t>All these choices are correct</a:t>
            </a:r>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36</a:t>
            </a:fld>
            <a:endParaRPr lang="en-US" altLang="en-US" sz="1400" dirty="0">
              <a:solidFill>
                <a:schemeClr val="bg1"/>
              </a:solidFill>
            </a:endParaRPr>
          </a:p>
        </p:txBody>
      </p:sp>
    </p:spTree>
    <p:extLst>
      <p:ext uri="{BB962C8B-B14F-4D97-AF65-F5344CB8AC3E}">
        <p14:creationId xmlns:p14="http://schemas.microsoft.com/office/powerpoint/2010/main" val="193229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153400" cy="1905000"/>
          </a:xfrm>
        </p:spPr>
        <p:txBody>
          <a:bodyPr>
            <a:normAutofit/>
          </a:bodyPr>
          <a:lstStyle/>
          <a:p>
            <a:r>
              <a:rPr lang="en-US" dirty="0"/>
              <a:t>T4B01     What is the effect of excessive microphone gain on SSB transmissions?</a:t>
            </a:r>
          </a:p>
        </p:txBody>
      </p:sp>
      <p:sp>
        <p:nvSpPr>
          <p:cNvPr id="3" name="Subtitle 2"/>
          <p:cNvSpPr>
            <a:spLocks noGrp="1"/>
          </p:cNvSpPr>
          <p:nvPr>
            <p:ph type="subTitle" idx="1"/>
          </p:nvPr>
        </p:nvSpPr>
        <p:spPr>
          <a:xfrm>
            <a:off x="533400" y="2286000"/>
            <a:ext cx="8001000" cy="4114800"/>
          </a:xfrm>
        </p:spPr>
        <p:txBody>
          <a:bodyPr>
            <a:normAutofit/>
          </a:bodyPr>
          <a:lstStyle/>
          <a:p>
            <a:pPr marL="514350" indent="-514350">
              <a:buAutoNum type="alphaUcPeriod"/>
            </a:pPr>
            <a:r>
              <a:rPr lang="en-US" sz="2800" dirty="0"/>
              <a:t>Frequency instability</a:t>
            </a:r>
          </a:p>
          <a:p>
            <a:pPr marL="514350" indent="-514350">
              <a:buAutoNum type="alphaUcPeriod"/>
            </a:pPr>
            <a:r>
              <a:rPr lang="en-US" sz="3600" b="1" dirty="0">
                <a:solidFill>
                  <a:srgbClr val="FFFF00"/>
                </a:solidFill>
              </a:rPr>
              <a:t>Distorted transmitted audio</a:t>
            </a:r>
          </a:p>
          <a:p>
            <a:pPr marL="514350" indent="-514350">
              <a:buAutoNum type="alphaUcPeriod"/>
            </a:pPr>
            <a:r>
              <a:rPr lang="en-US" sz="2800" dirty="0"/>
              <a:t>Increased SWRT</a:t>
            </a:r>
          </a:p>
          <a:p>
            <a:pPr marL="514350" indent="-514350">
              <a:buAutoNum type="alphaUcPeriod"/>
            </a:pPr>
            <a:r>
              <a:rPr lang="en-US" sz="2800" dirty="0"/>
              <a:t>All these choices are correct</a:t>
            </a:r>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37</a:t>
            </a:fld>
            <a:endParaRPr lang="en-US" altLang="en-US" sz="1400" dirty="0">
              <a:solidFill>
                <a:schemeClr val="bg1"/>
              </a:solidFill>
            </a:endParaRPr>
          </a:p>
        </p:txBody>
      </p:sp>
    </p:spTree>
    <p:extLst>
      <p:ext uri="{BB962C8B-B14F-4D97-AF65-F5344CB8AC3E}">
        <p14:creationId xmlns:p14="http://schemas.microsoft.com/office/powerpoint/2010/main" val="636640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772400" cy="1828800"/>
          </a:xfrm>
        </p:spPr>
        <p:txBody>
          <a:bodyPr>
            <a:normAutofit/>
          </a:bodyPr>
          <a:lstStyle/>
          <a:p>
            <a:r>
              <a:rPr lang="en-US" sz="3600" dirty="0"/>
              <a:t>T4B02  -  Which of the following can be used to enter a transceiver’s operating frequency?</a:t>
            </a:r>
          </a:p>
        </p:txBody>
      </p:sp>
      <p:sp>
        <p:nvSpPr>
          <p:cNvPr id="3" name="Subtitle 2"/>
          <p:cNvSpPr>
            <a:spLocks noGrp="1"/>
          </p:cNvSpPr>
          <p:nvPr>
            <p:ph type="subTitle" idx="1"/>
          </p:nvPr>
        </p:nvSpPr>
        <p:spPr>
          <a:xfrm>
            <a:off x="609600" y="2819400"/>
            <a:ext cx="7467600" cy="4267200"/>
          </a:xfrm>
        </p:spPr>
        <p:txBody>
          <a:bodyPr>
            <a:normAutofit/>
          </a:bodyPr>
          <a:lstStyle/>
          <a:p>
            <a:pPr marL="514350" indent="-514350">
              <a:buAutoNum type="alphaUcPeriod"/>
            </a:pPr>
            <a:r>
              <a:rPr lang="en-US" sz="2800" i="1" dirty="0"/>
              <a:t>The keypad or VFO knob</a:t>
            </a:r>
          </a:p>
          <a:p>
            <a:pPr marL="514350" indent="-514350">
              <a:buAutoNum type="alphaUcPeriod"/>
            </a:pPr>
            <a:r>
              <a:rPr lang="en-US" sz="2800" dirty="0"/>
              <a:t>The CTCSS or DTMF encoder</a:t>
            </a:r>
          </a:p>
          <a:p>
            <a:pPr marL="514350" indent="-514350">
              <a:buAutoNum type="alphaUcPeriod"/>
            </a:pPr>
            <a:r>
              <a:rPr lang="en-US" sz="2800" dirty="0"/>
              <a:t>The Automatic Frequency Control</a:t>
            </a:r>
          </a:p>
          <a:p>
            <a:pPr marL="514350" indent="-514350">
              <a:buAutoNum type="alphaUcPeriod"/>
            </a:pPr>
            <a:r>
              <a:rPr lang="en-US" sz="2800" dirty="0"/>
              <a:t>All these choices are correct</a:t>
            </a:r>
          </a:p>
          <a:p>
            <a:endParaRPr lang="en-US" sz="2800" dirty="0"/>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38</a:t>
            </a:fld>
            <a:endParaRPr lang="en-US" altLang="en-US" sz="1400" dirty="0">
              <a:solidFill>
                <a:schemeClr val="bg1"/>
              </a:solidFill>
            </a:endParaRPr>
          </a:p>
        </p:txBody>
      </p:sp>
    </p:spTree>
    <p:extLst>
      <p:ext uri="{BB962C8B-B14F-4D97-AF65-F5344CB8AC3E}">
        <p14:creationId xmlns:p14="http://schemas.microsoft.com/office/powerpoint/2010/main" val="1682380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772400" cy="1828800"/>
          </a:xfrm>
        </p:spPr>
        <p:txBody>
          <a:bodyPr>
            <a:normAutofit/>
          </a:bodyPr>
          <a:lstStyle/>
          <a:p>
            <a:r>
              <a:rPr lang="en-US" sz="3600" dirty="0"/>
              <a:t>T4B02  -  Which of the following can be used to enter a transceiver’s operating frequency?</a:t>
            </a:r>
          </a:p>
        </p:txBody>
      </p:sp>
      <p:sp>
        <p:nvSpPr>
          <p:cNvPr id="3" name="Subtitle 2"/>
          <p:cNvSpPr>
            <a:spLocks noGrp="1"/>
          </p:cNvSpPr>
          <p:nvPr>
            <p:ph type="subTitle" idx="1"/>
          </p:nvPr>
        </p:nvSpPr>
        <p:spPr>
          <a:xfrm>
            <a:off x="609600" y="2819400"/>
            <a:ext cx="7467600" cy="4267200"/>
          </a:xfrm>
        </p:spPr>
        <p:txBody>
          <a:bodyPr>
            <a:normAutofit/>
          </a:bodyPr>
          <a:lstStyle/>
          <a:p>
            <a:pPr marL="514350" indent="-514350">
              <a:buAutoNum type="alphaUcPeriod"/>
            </a:pPr>
            <a:r>
              <a:rPr lang="en-US" sz="3600" b="1" i="1" dirty="0">
                <a:solidFill>
                  <a:srgbClr val="FFFF00"/>
                </a:solidFill>
              </a:rPr>
              <a:t>The keypad or VFO knob</a:t>
            </a:r>
          </a:p>
          <a:p>
            <a:pPr marL="514350" indent="-514350">
              <a:buAutoNum type="alphaUcPeriod"/>
            </a:pPr>
            <a:r>
              <a:rPr lang="en-US" sz="2800" dirty="0"/>
              <a:t>The CTCSS or DTMF encoder</a:t>
            </a:r>
          </a:p>
          <a:p>
            <a:pPr marL="514350" indent="-514350">
              <a:buAutoNum type="alphaUcPeriod"/>
            </a:pPr>
            <a:r>
              <a:rPr lang="en-US" sz="2800" dirty="0"/>
              <a:t>The Automatic Frequency Control</a:t>
            </a:r>
          </a:p>
          <a:p>
            <a:pPr marL="514350" indent="-514350">
              <a:buAutoNum type="alphaUcPeriod"/>
            </a:pPr>
            <a:r>
              <a:rPr lang="en-US" sz="2800" dirty="0"/>
              <a:t>All these choices are correct</a:t>
            </a:r>
          </a:p>
          <a:p>
            <a:endParaRPr lang="en-US" sz="2800" dirty="0"/>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39</a:t>
            </a:fld>
            <a:endParaRPr lang="en-US" altLang="en-US" sz="1400" dirty="0">
              <a:solidFill>
                <a:schemeClr val="bg1"/>
              </a:solidFill>
            </a:endParaRPr>
          </a:p>
        </p:txBody>
      </p:sp>
    </p:spTree>
    <p:extLst>
      <p:ext uri="{BB962C8B-B14F-4D97-AF65-F5344CB8AC3E}">
        <p14:creationId xmlns:p14="http://schemas.microsoft.com/office/powerpoint/2010/main" val="3195213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2" name="Rectangle 2"/>
          <p:cNvSpPr>
            <a:spLocks noGrp="1" noRot="1" noChangeArrowheads="1"/>
          </p:cNvSpPr>
          <p:nvPr>
            <p:ph type="title"/>
          </p:nvPr>
        </p:nvSpPr>
        <p:spPr>
          <a:xfrm>
            <a:off x="152400" y="144462"/>
            <a:ext cx="8839200" cy="1150938"/>
          </a:xfrm>
        </p:spPr>
        <p:txBody>
          <a:bodyPr>
            <a:normAutofit/>
          </a:bodyPr>
          <a:lstStyle/>
          <a:p>
            <a:pPr algn="ctr" eaLnBrk="1" hangingPunct="1">
              <a:defRPr/>
            </a:pPr>
            <a:r>
              <a:rPr lang="en-US" sz="3600" dirty="0"/>
              <a:t>Power Supply</a:t>
            </a:r>
          </a:p>
        </p:txBody>
      </p:sp>
      <p:pic>
        <p:nvPicPr>
          <p:cNvPr id="7173" name="Picture 5" descr="SS-50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3784" b="23785"/>
          <a:stretch>
            <a:fillRect/>
          </a:stretch>
        </p:blipFill>
        <p:spPr>
          <a:xfrm>
            <a:off x="601663" y="1241425"/>
            <a:ext cx="7947025" cy="4243388"/>
          </a:xfrm>
          <a:noFill/>
          <a:extLst>
            <a:ext uri="{909E8E84-426E-40DD-AFC4-6F175D3DCCD1}">
              <a14:hiddenFill xmlns:a14="http://schemas.microsoft.com/office/drawing/2010/main">
                <a:solidFill>
                  <a:srgbClr val="FFFFFF"/>
                </a:solidFill>
              </a14:hiddenFill>
            </a:ext>
          </a:extLst>
        </p:spPr>
      </p:pic>
      <p:sp>
        <p:nvSpPr>
          <p:cNvPr id="7174" name="Text Box 7"/>
          <p:cNvSpPr txBox="1">
            <a:spLocks noChangeArrowheads="1"/>
          </p:cNvSpPr>
          <p:nvPr/>
        </p:nvSpPr>
        <p:spPr bwMode="auto">
          <a:xfrm>
            <a:off x="1524000" y="5661025"/>
            <a:ext cx="6096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50000"/>
              </a:spcBef>
              <a:buClrTx/>
              <a:buSzTx/>
              <a:buFontTx/>
              <a:buNone/>
            </a:pPr>
            <a:r>
              <a:rPr lang="en-US" altLang="en-US" sz="2200" dirty="0">
                <a:solidFill>
                  <a:schemeClr val="tx1"/>
                </a:solidFill>
                <a:latin typeface="Tahoma" pitchFamily="34" charset="0"/>
              </a:rPr>
              <a:t>This Daiwa 12v regulated power supply has a meter that can display voltage and current</a:t>
            </a:r>
          </a:p>
        </p:txBody>
      </p:sp>
    </p:spTree>
    <p:extLst>
      <p:ext uri="{BB962C8B-B14F-4D97-AF65-F5344CB8AC3E}">
        <p14:creationId xmlns:p14="http://schemas.microsoft.com/office/powerpoint/2010/main" val="79850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077200" cy="1905000"/>
          </a:xfrm>
        </p:spPr>
        <p:txBody>
          <a:bodyPr>
            <a:normAutofit/>
          </a:bodyPr>
          <a:lstStyle/>
          <a:p>
            <a:r>
              <a:rPr lang="en-US" dirty="0"/>
              <a:t>T4B03  -  How is squelch adjusted so that a weak FM signal can be heard?</a:t>
            </a:r>
          </a:p>
        </p:txBody>
      </p:sp>
      <p:sp>
        <p:nvSpPr>
          <p:cNvPr id="3" name="Subtitle 2"/>
          <p:cNvSpPr>
            <a:spLocks noGrp="1"/>
          </p:cNvSpPr>
          <p:nvPr>
            <p:ph type="subTitle" idx="1"/>
          </p:nvPr>
        </p:nvSpPr>
        <p:spPr>
          <a:xfrm>
            <a:off x="457200" y="2362200"/>
            <a:ext cx="8077200" cy="3657600"/>
          </a:xfrm>
        </p:spPr>
        <p:txBody>
          <a:bodyPr>
            <a:normAutofit/>
          </a:bodyPr>
          <a:lstStyle/>
          <a:p>
            <a:pPr marL="514350" indent="-514350">
              <a:buAutoNum type="alphaUcPeriod"/>
            </a:pPr>
            <a:r>
              <a:rPr lang="en-US" sz="2800" dirty="0"/>
              <a:t>Set the squelch threshold so that receiver output audio is on all the time</a:t>
            </a:r>
          </a:p>
          <a:p>
            <a:pPr marL="514350" indent="-514350">
              <a:buAutoNum type="alphaUcPeriod"/>
            </a:pPr>
            <a:r>
              <a:rPr lang="en-US" sz="2800" dirty="0"/>
              <a:t>Turn up the audio level until is overcomes the squelch threshold</a:t>
            </a:r>
          </a:p>
          <a:p>
            <a:pPr marL="514350" indent="-514350">
              <a:buAutoNum type="alphaUcPeriod"/>
            </a:pPr>
            <a:r>
              <a:rPr lang="en-US" sz="2800" dirty="0"/>
              <a:t>Turn on the anti-squelch function</a:t>
            </a:r>
          </a:p>
          <a:p>
            <a:pPr marL="514350" indent="-514350">
              <a:buAutoNum type="alphaUcPeriod"/>
            </a:pPr>
            <a:r>
              <a:rPr lang="en-US" sz="2800" dirty="0"/>
              <a:t>Enable squelch enhancement</a:t>
            </a:r>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40</a:t>
            </a:fld>
            <a:endParaRPr lang="en-US" altLang="en-US" sz="1400" dirty="0">
              <a:solidFill>
                <a:schemeClr val="bg1"/>
              </a:solidFill>
            </a:endParaRPr>
          </a:p>
        </p:txBody>
      </p:sp>
    </p:spTree>
    <p:extLst>
      <p:ext uri="{BB962C8B-B14F-4D97-AF65-F5344CB8AC3E}">
        <p14:creationId xmlns:p14="http://schemas.microsoft.com/office/powerpoint/2010/main" val="3652867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077200" cy="1905000"/>
          </a:xfrm>
        </p:spPr>
        <p:txBody>
          <a:bodyPr>
            <a:normAutofit/>
          </a:bodyPr>
          <a:lstStyle/>
          <a:p>
            <a:r>
              <a:rPr lang="en-US" dirty="0"/>
              <a:t>T4B03  -  How is squelch adjusted so that a weak FM signal can be heard?</a:t>
            </a:r>
          </a:p>
        </p:txBody>
      </p:sp>
      <p:sp>
        <p:nvSpPr>
          <p:cNvPr id="3" name="Subtitle 2"/>
          <p:cNvSpPr>
            <a:spLocks noGrp="1"/>
          </p:cNvSpPr>
          <p:nvPr>
            <p:ph type="subTitle" idx="1"/>
          </p:nvPr>
        </p:nvSpPr>
        <p:spPr>
          <a:xfrm>
            <a:off x="457200" y="2362200"/>
            <a:ext cx="8077200" cy="3657600"/>
          </a:xfrm>
        </p:spPr>
        <p:txBody>
          <a:bodyPr>
            <a:normAutofit/>
          </a:bodyPr>
          <a:lstStyle/>
          <a:p>
            <a:pPr marL="514350" indent="-514350">
              <a:buAutoNum type="alphaUcPeriod"/>
            </a:pPr>
            <a:r>
              <a:rPr lang="en-US" sz="3600" b="1" dirty="0">
                <a:solidFill>
                  <a:srgbClr val="FFFF00"/>
                </a:solidFill>
              </a:rPr>
              <a:t>Set the squelch threshold so that receiver output audio is on all the time</a:t>
            </a:r>
          </a:p>
          <a:p>
            <a:pPr marL="514350" indent="-514350">
              <a:buAutoNum type="alphaUcPeriod"/>
            </a:pPr>
            <a:r>
              <a:rPr lang="en-US" sz="2800" dirty="0"/>
              <a:t>Turn up the audio level until is overcomes the squelch threshold</a:t>
            </a:r>
          </a:p>
          <a:p>
            <a:pPr marL="514350" indent="-514350">
              <a:buAutoNum type="alphaUcPeriod"/>
            </a:pPr>
            <a:r>
              <a:rPr lang="en-US" sz="2800" dirty="0"/>
              <a:t>Turn on the anti-squelch function</a:t>
            </a:r>
          </a:p>
          <a:p>
            <a:pPr marL="514350" indent="-514350">
              <a:buAutoNum type="alphaUcPeriod"/>
            </a:pPr>
            <a:r>
              <a:rPr lang="en-US" sz="2800" dirty="0"/>
              <a:t>Enable squelch enhancement</a:t>
            </a:r>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41</a:t>
            </a:fld>
            <a:endParaRPr lang="en-US" altLang="en-US" sz="1400" dirty="0">
              <a:solidFill>
                <a:schemeClr val="bg1"/>
              </a:solidFill>
            </a:endParaRPr>
          </a:p>
        </p:txBody>
      </p:sp>
    </p:spTree>
    <p:extLst>
      <p:ext uri="{BB962C8B-B14F-4D97-AF65-F5344CB8AC3E}">
        <p14:creationId xmlns:p14="http://schemas.microsoft.com/office/powerpoint/2010/main" val="2940594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905000"/>
          </a:xfrm>
        </p:spPr>
        <p:txBody>
          <a:bodyPr>
            <a:normAutofit/>
          </a:bodyPr>
          <a:lstStyle/>
          <a:p>
            <a:r>
              <a:rPr lang="en-US" dirty="0"/>
              <a:t>T4B04     What is a way to enable quick access to a favorite frequency or channel on your transceiver?</a:t>
            </a:r>
          </a:p>
        </p:txBody>
      </p:sp>
      <p:sp>
        <p:nvSpPr>
          <p:cNvPr id="3" name="Subtitle 2"/>
          <p:cNvSpPr>
            <a:spLocks noGrp="1"/>
          </p:cNvSpPr>
          <p:nvPr>
            <p:ph type="subTitle" idx="1"/>
          </p:nvPr>
        </p:nvSpPr>
        <p:spPr>
          <a:xfrm>
            <a:off x="1066800" y="2590800"/>
            <a:ext cx="7010400" cy="3657600"/>
          </a:xfrm>
        </p:spPr>
        <p:txBody>
          <a:bodyPr>
            <a:normAutofit/>
          </a:bodyPr>
          <a:lstStyle/>
          <a:p>
            <a:pPr marL="514350" indent="-514350">
              <a:buAutoNum type="alphaUcPeriod"/>
            </a:pPr>
            <a:r>
              <a:rPr lang="en-US" sz="2800" dirty="0"/>
              <a:t>Enable the frequency offset</a:t>
            </a:r>
          </a:p>
          <a:p>
            <a:pPr marL="514350" indent="-514350">
              <a:buAutoNum type="alphaUcPeriod"/>
            </a:pPr>
            <a:r>
              <a:rPr lang="en-US" sz="2800" dirty="0"/>
              <a:t>Store it in a memory channel</a:t>
            </a:r>
          </a:p>
          <a:p>
            <a:pPr marL="514350" indent="-514350">
              <a:buAutoNum type="alphaUcPeriod"/>
            </a:pPr>
            <a:r>
              <a:rPr lang="en-US" sz="2800" dirty="0"/>
              <a:t>Enable the VOX</a:t>
            </a:r>
          </a:p>
          <a:p>
            <a:pPr marL="514350" indent="-514350">
              <a:buAutoNum type="alphaUcPeriod"/>
            </a:pPr>
            <a:r>
              <a:rPr lang="en-US" sz="2800" dirty="0"/>
              <a:t>Use the scan mode to select the desired frequency</a:t>
            </a:r>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42</a:t>
            </a:fld>
            <a:endParaRPr lang="en-US" altLang="en-US" sz="1400" dirty="0">
              <a:solidFill>
                <a:schemeClr val="bg1"/>
              </a:solidFill>
            </a:endParaRPr>
          </a:p>
        </p:txBody>
      </p:sp>
    </p:spTree>
    <p:extLst>
      <p:ext uri="{BB962C8B-B14F-4D97-AF65-F5344CB8AC3E}">
        <p14:creationId xmlns:p14="http://schemas.microsoft.com/office/powerpoint/2010/main" val="35249455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905000"/>
          </a:xfrm>
        </p:spPr>
        <p:txBody>
          <a:bodyPr>
            <a:normAutofit/>
          </a:bodyPr>
          <a:lstStyle/>
          <a:p>
            <a:r>
              <a:rPr lang="en-US" dirty="0"/>
              <a:t>T4B04     What is a way to enable quick access to a favorite frequency or channel on your transceiver?</a:t>
            </a:r>
          </a:p>
        </p:txBody>
      </p:sp>
      <p:sp>
        <p:nvSpPr>
          <p:cNvPr id="3" name="Subtitle 2"/>
          <p:cNvSpPr>
            <a:spLocks noGrp="1"/>
          </p:cNvSpPr>
          <p:nvPr>
            <p:ph type="subTitle" idx="1"/>
          </p:nvPr>
        </p:nvSpPr>
        <p:spPr>
          <a:xfrm>
            <a:off x="1066800" y="2590800"/>
            <a:ext cx="7010400" cy="3657600"/>
          </a:xfrm>
        </p:spPr>
        <p:txBody>
          <a:bodyPr>
            <a:normAutofit/>
          </a:bodyPr>
          <a:lstStyle/>
          <a:p>
            <a:pPr marL="514350" indent="-514350">
              <a:buAutoNum type="alphaUcPeriod"/>
            </a:pPr>
            <a:r>
              <a:rPr lang="en-US" sz="2800" dirty="0"/>
              <a:t>Enable the frequency offset</a:t>
            </a:r>
          </a:p>
          <a:p>
            <a:pPr marL="514350" indent="-514350">
              <a:buAutoNum type="alphaUcPeriod"/>
            </a:pPr>
            <a:r>
              <a:rPr lang="en-US" sz="3600" b="1" dirty="0">
                <a:solidFill>
                  <a:srgbClr val="FFFF00"/>
                </a:solidFill>
              </a:rPr>
              <a:t>Store it in a memory channel</a:t>
            </a:r>
          </a:p>
          <a:p>
            <a:pPr marL="514350" indent="-514350">
              <a:buAutoNum type="alphaUcPeriod"/>
            </a:pPr>
            <a:r>
              <a:rPr lang="en-US" sz="2800" dirty="0"/>
              <a:t>Enable the VOX</a:t>
            </a:r>
          </a:p>
          <a:p>
            <a:pPr marL="514350" indent="-514350">
              <a:buAutoNum type="alphaUcPeriod"/>
            </a:pPr>
            <a:r>
              <a:rPr lang="en-US" sz="2800" dirty="0"/>
              <a:t>Use the scan mode to select the desired frequency</a:t>
            </a:r>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43</a:t>
            </a:fld>
            <a:endParaRPr lang="en-US" altLang="en-US" sz="1400" dirty="0">
              <a:solidFill>
                <a:schemeClr val="bg1"/>
              </a:solidFill>
            </a:endParaRPr>
          </a:p>
        </p:txBody>
      </p:sp>
    </p:spTree>
    <p:extLst>
      <p:ext uri="{BB962C8B-B14F-4D97-AF65-F5344CB8AC3E}">
        <p14:creationId xmlns:p14="http://schemas.microsoft.com/office/powerpoint/2010/main" val="100557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586" name="Rectangle 2"/>
          <p:cNvSpPr>
            <a:spLocks noGrp="1" noRot="1" noChangeArrowheads="1"/>
          </p:cNvSpPr>
          <p:nvPr>
            <p:ph type="title"/>
          </p:nvPr>
        </p:nvSpPr>
        <p:spPr/>
        <p:txBody>
          <a:bodyPr/>
          <a:lstStyle/>
          <a:p>
            <a:pPr eaLnBrk="1" hangingPunct="1">
              <a:defRPr/>
            </a:pPr>
            <a:r>
              <a:rPr lang="en-US" dirty="0">
                <a:solidFill>
                  <a:srgbClr val="FFFF66"/>
                </a:solidFill>
                <a:effectLst>
                  <a:outerShdw blurRad="38100" dist="38100" dir="2700000" algn="tl">
                    <a:srgbClr val="000000">
                      <a:alpha val="43137"/>
                    </a:srgbClr>
                  </a:outerShdw>
                </a:effectLst>
              </a:rPr>
              <a:t>G4A01 What is the purpose of the "notch filter" found on many HF transceivers?</a:t>
            </a:r>
          </a:p>
        </p:txBody>
      </p:sp>
      <p:sp>
        <p:nvSpPr>
          <p:cNvPr id="1347587" name="Rectangle 3"/>
          <p:cNvSpPr>
            <a:spLocks noGrp="1" noChangeArrowheads="1"/>
          </p:cNvSpPr>
          <p:nvPr>
            <p:ph idx="1"/>
          </p:nvPr>
        </p:nvSpPr>
        <p:spPr/>
        <p:txBody>
          <a:bodyPr>
            <a:normAutofit/>
          </a:bodyPr>
          <a:lstStyle/>
          <a:p>
            <a:pPr marL="457200" lvl="1" indent="0" eaLnBrk="1" hangingPunct="1">
              <a:buNone/>
              <a:defRPr/>
            </a:pPr>
            <a:r>
              <a:rPr lang="en-US" i="1" dirty="0"/>
              <a:t>A. To restrict the transmitter voice bandwidth</a:t>
            </a:r>
          </a:p>
          <a:p>
            <a:pPr marL="457200" lvl="1" indent="0" eaLnBrk="1" hangingPunct="1">
              <a:buNone/>
              <a:defRPr/>
            </a:pPr>
            <a:r>
              <a:rPr lang="en-US" i="1" dirty="0"/>
              <a:t>B. To reduce interference from carriers in the receiver passband</a:t>
            </a:r>
          </a:p>
          <a:p>
            <a:pPr marL="457200" lvl="1" indent="0" eaLnBrk="1" hangingPunct="1">
              <a:buNone/>
              <a:defRPr/>
            </a:pPr>
            <a:r>
              <a:rPr lang="en-US" i="1" dirty="0"/>
              <a:t>C. To eliminate receiver interference from impulse noise sources</a:t>
            </a:r>
          </a:p>
          <a:p>
            <a:pPr marL="457200" lvl="1" indent="0" eaLnBrk="1" hangingPunct="1">
              <a:buNone/>
              <a:defRPr/>
            </a:pPr>
            <a:r>
              <a:rPr lang="en-US" i="1" dirty="0"/>
              <a:t>D. To enhance the reception of a specific frequency on a crowded band</a:t>
            </a:r>
          </a:p>
        </p:txBody>
      </p:sp>
      <p:sp>
        <p:nvSpPr>
          <p:cNvPr id="5"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6"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44</a:t>
            </a:fld>
            <a:endParaRPr lang="en-US" altLang="en-US" sz="1400" dirty="0">
              <a:solidFill>
                <a:schemeClr val="bg1"/>
              </a:solidFill>
            </a:endParaRPr>
          </a:p>
        </p:txBody>
      </p:sp>
    </p:spTree>
    <p:extLst>
      <p:ext uri="{BB962C8B-B14F-4D97-AF65-F5344CB8AC3E}">
        <p14:creationId xmlns:p14="http://schemas.microsoft.com/office/powerpoint/2010/main" val="3841644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586" name="Rectangle 2"/>
          <p:cNvSpPr>
            <a:spLocks noGrp="1" noRot="1" noChangeArrowheads="1"/>
          </p:cNvSpPr>
          <p:nvPr>
            <p:ph type="title"/>
          </p:nvPr>
        </p:nvSpPr>
        <p:spPr/>
        <p:txBody>
          <a:bodyPr/>
          <a:lstStyle/>
          <a:p>
            <a:pPr eaLnBrk="1" hangingPunct="1">
              <a:defRPr/>
            </a:pPr>
            <a:r>
              <a:rPr lang="en-US" dirty="0">
                <a:solidFill>
                  <a:srgbClr val="FFFF66"/>
                </a:solidFill>
                <a:effectLst>
                  <a:outerShdw blurRad="38100" dist="38100" dir="2700000" algn="tl">
                    <a:srgbClr val="000000">
                      <a:alpha val="43137"/>
                    </a:srgbClr>
                  </a:outerShdw>
                </a:effectLst>
              </a:rPr>
              <a:t>G4A01 What is the purpose of the "notch filter" found on many HF transceivers?</a:t>
            </a:r>
          </a:p>
        </p:txBody>
      </p:sp>
      <p:sp>
        <p:nvSpPr>
          <p:cNvPr id="1347587" name="Rectangle 3"/>
          <p:cNvSpPr>
            <a:spLocks noGrp="1" noChangeArrowheads="1"/>
          </p:cNvSpPr>
          <p:nvPr>
            <p:ph idx="1"/>
          </p:nvPr>
        </p:nvSpPr>
        <p:spPr/>
        <p:txBody>
          <a:bodyPr>
            <a:normAutofit/>
          </a:bodyPr>
          <a:lstStyle/>
          <a:p>
            <a:pPr marL="457200" lvl="1" indent="0" eaLnBrk="1" hangingPunct="1">
              <a:buNone/>
              <a:defRPr/>
            </a:pPr>
            <a:r>
              <a:rPr lang="en-US" i="1" dirty="0"/>
              <a:t>A. To restrict the transmitter voice bandwidth</a:t>
            </a:r>
          </a:p>
          <a:p>
            <a:pPr marL="457200" lvl="1" indent="0" eaLnBrk="1" hangingPunct="1">
              <a:buNone/>
              <a:defRPr/>
            </a:pPr>
            <a:r>
              <a:rPr lang="en-US" sz="2800" b="1" i="1" dirty="0">
                <a:solidFill>
                  <a:srgbClr val="FFC000"/>
                </a:solidFill>
              </a:rPr>
              <a:t>B. To reduce interference from carriers in the receiver passband</a:t>
            </a:r>
          </a:p>
          <a:p>
            <a:pPr marL="457200" lvl="1" indent="0" eaLnBrk="1" hangingPunct="1">
              <a:buNone/>
              <a:defRPr/>
            </a:pPr>
            <a:r>
              <a:rPr lang="en-US" i="1" dirty="0"/>
              <a:t>C. To eliminate receiver interference from impulse noise sources</a:t>
            </a:r>
          </a:p>
          <a:p>
            <a:pPr marL="457200" lvl="1" indent="0" eaLnBrk="1" hangingPunct="1">
              <a:buNone/>
              <a:defRPr/>
            </a:pPr>
            <a:r>
              <a:rPr lang="en-US" i="1" dirty="0"/>
              <a:t>D. To enhance the reception of a specific frequency on a crowded band</a:t>
            </a:r>
          </a:p>
        </p:txBody>
      </p:sp>
      <p:sp>
        <p:nvSpPr>
          <p:cNvPr id="5"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6"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45</a:t>
            </a:fld>
            <a:endParaRPr lang="en-US" altLang="en-US" sz="1400" dirty="0">
              <a:solidFill>
                <a:schemeClr val="bg1"/>
              </a:solidFill>
            </a:endParaRPr>
          </a:p>
        </p:txBody>
      </p:sp>
    </p:spTree>
    <p:extLst>
      <p:ext uri="{BB962C8B-B14F-4D97-AF65-F5344CB8AC3E}">
        <p14:creationId xmlns:p14="http://schemas.microsoft.com/office/powerpoint/2010/main" val="4194389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2286000"/>
          </a:xfrm>
        </p:spPr>
        <p:txBody>
          <a:bodyPr>
            <a:normAutofit/>
          </a:bodyPr>
          <a:lstStyle/>
          <a:p>
            <a:r>
              <a:rPr lang="en-US" dirty="0"/>
              <a:t>T4B05    What does the scanning function of an FM transceiver do?</a:t>
            </a:r>
          </a:p>
        </p:txBody>
      </p:sp>
      <p:sp>
        <p:nvSpPr>
          <p:cNvPr id="3" name="Subtitle 2"/>
          <p:cNvSpPr>
            <a:spLocks noGrp="1"/>
          </p:cNvSpPr>
          <p:nvPr>
            <p:ph type="subTitle" idx="1"/>
          </p:nvPr>
        </p:nvSpPr>
        <p:spPr>
          <a:xfrm>
            <a:off x="762000" y="2057400"/>
            <a:ext cx="7696200" cy="4267200"/>
          </a:xfrm>
        </p:spPr>
        <p:txBody>
          <a:bodyPr>
            <a:normAutofit/>
          </a:bodyPr>
          <a:lstStyle/>
          <a:p>
            <a:pPr marL="514350" indent="-514350">
              <a:buAutoNum type="alphaUcPeriod"/>
            </a:pPr>
            <a:r>
              <a:rPr lang="en-US" sz="2800" dirty="0"/>
              <a:t>Checks incoming signal deviation</a:t>
            </a:r>
          </a:p>
          <a:p>
            <a:pPr marL="514350" indent="-514350">
              <a:buAutoNum type="alphaUcPeriod"/>
            </a:pPr>
            <a:r>
              <a:rPr lang="en-US" sz="2800" dirty="0"/>
              <a:t>Prevents interference to nearby repeaters</a:t>
            </a:r>
          </a:p>
          <a:p>
            <a:pPr marL="514350" indent="-514350">
              <a:buAutoNum type="alphaUcPeriod"/>
            </a:pPr>
            <a:r>
              <a:rPr lang="en-US" sz="2800" dirty="0"/>
              <a:t>Tunes through a range of frequencies to check for activity</a:t>
            </a:r>
          </a:p>
          <a:p>
            <a:pPr marL="514350" indent="-514350">
              <a:buAutoNum type="alphaUcPeriod"/>
            </a:pPr>
            <a:r>
              <a:rPr lang="en-US" sz="2800" dirty="0"/>
              <a:t>Checks for messages left on a digital bulletin board</a:t>
            </a:r>
          </a:p>
          <a:p>
            <a:pPr marL="514350" indent="-514350">
              <a:buAutoNum type="alphaUcPeriod"/>
            </a:pPr>
            <a:endParaRPr lang="en-US" sz="2800" dirty="0"/>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46</a:t>
            </a:fld>
            <a:endParaRPr lang="en-US" altLang="en-US" sz="1400" dirty="0">
              <a:solidFill>
                <a:schemeClr val="bg1"/>
              </a:solidFill>
            </a:endParaRPr>
          </a:p>
        </p:txBody>
      </p:sp>
    </p:spTree>
    <p:extLst>
      <p:ext uri="{BB962C8B-B14F-4D97-AF65-F5344CB8AC3E}">
        <p14:creationId xmlns:p14="http://schemas.microsoft.com/office/powerpoint/2010/main" val="2683937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2286000"/>
          </a:xfrm>
        </p:spPr>
        <p:txBody>
          <a:bodyPr>
            <a:normAutofit/>
          </a:bodyPr>
          <a:lstStyle/>
          <a:p>
            <a:r>
              <a:rPr lang="en-US" dirty="0"/>
              <a:t>T4B05    What does the scanning function of an FM transceiver do?</a:t>
            </a:r>
          </a:p>
        </p:txBody>
      </p:sp>
      <p:sp>
        <p:nvSpPr>
          <p:cNvPr id="3" name="Subtitle 2"/>
          <p:cNvSpPr>
            <a:spLocks noGrp="1"/>
          </p:cNvSpPr>
          <p:nvPr>
            <p:ph type="subTitle" idx="1"/>
          </p:nvPr>
        </p:nvSpPr>
        <p:spPr>
          <a:xfrm>
            <a:off x="762000" y="2057400"/>
            <a:ext cx="7696200" cy="4267200"/>
          </a:xfrm>
        </p:spPr>
        <p:txBody>
          <a:bodyPr>
            <a:normAutofit/>
          </a:bodyPr>
          <a:lstStyle/>
          <a:p>
            <a:pPr marL="514350" indent="-514350">
              <a:buAutoNum type="alphaUcPeriod"/>
            </a:pPr>
            <a:r>
              <a:rPr lang="en-US" sz="2800" dirty="0"/>
              <a:t>Checks incoming signal deviation</a:t>
            </a:r>
          </a:p>
          <a:p>
            <a:pPr marL="514350" indent="-514350">
              <a:buAutoNum type="alphaUcPeriod"/>
            </a:pPr>
            <a:r>
              <a:rPr lang="en-US" sz="2800" dirty="0"/>
              <a:t>Prevents interference to nearby repeaters</a:t>
            </a:r>
          </a:p>
          <a:p>
            <a:pPr marL="514350" indent="-514350">
              <a:buAutoNum type="alphaUcPeriod"/>
            </a:pPr>
            <a:r>
              <a:rPr lang="en-US" sz="3600" b="1" dirty="0">
                <a:solidFill>
                  <a:srgbClr val="FFFF00"/>
                </a:solidFill>
              </a:rPr>
              <a:t>Tunes through a range of frequencies to check for activity</a:t>
            </a:r>
          </a:p>
          <a:p>
            <a:pPr marL="514350" indent="-514350">
              <a:buAutoNum type="alphaUcPeriod"/>
            </a:pPr>
            <a:r>
              <a:rPr lang="en-US" sz="2800" dirty="0"/>
              <a:t>Checks for messages left on a digital bulletin board</a:t>
            </a:r>
          </a:p>
          <a:p>
            <a:pPr marL="514350" indent="-514350">
              <a:buAutoNum type="alphaUcPeriod"/>
            </a:pPr>
            <a:endParaRPr lang="en-US" sz="2800" dirty="0"/>
          </a:p>
        </p:txBody>
      </p:sp>
      <p:sp>
        <p:nvSpPr>
          <p:cNvPr id="4" name="Footer Placeholder 11"/>
          <p:cNvSpPr txBox="1">
            <a:spLocks/>
          </p:cNvSpPr>
          <p:nvPr/>
        </p:nvSpPr>
        <p:spPr>
          <a:xfrm>
            <a:off x="3276600" y="645386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47</a:t>
            </a:fld>
            <a:endParaRPr lang="en-US" altLang="en-US" sz="1400" dirty="0">
              <a:solidFill>
                <a:schemeClr val="bg1"/>
              </a:solidFill>
            </a:endParaRPr>
          </a:p>
        </p:txBody>
      </p:sp>
    </p:spTree>
    <p:extLst>
      <p:ext uri="{BB962C8B-B14F-4D97-AF65-F5344CB8AC3E}">
        <p14:creationId xmlns:p14="http://schemas.microsoft.com/office/powerpoint/2010/main" val="30748673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87375"/>
            <a:ext cx="8001000" cy="1470025"/>
          </a:xfrm>
        </p:spPr>
        <p:txBody>
          <a:bodyPr>
            <a:noAutofit/>
          </a:bodyPr>
          <a:lstStyle/>
          <a:p>
            <a:r>
              <a:rPr lang="en-US" dirty="0"/>
              <a:t>T4B06     Which of the following controls could be used if the voice pitch of a single-sideband signal returning to your CQ call seems too high or low?</a:t>
            </a:r>
          </a:p>
        </p:txBody>
      </p:sp>
      <p:sp>
        <p:nvSpPr>
          <p:cNvPr id="3" name="Subtitle 2"/>
          <p:cNvSpPr>
            <a:spLocks noGrp="1"/>
          </p:cNvSpPr>
          <p:nvPr>
            <p:ph type="subTitle" idx="1"/>
          </p:nvPr>
        </p:nvSpPr>
        <p:spPr>
          <a:xfrm>
            <a:off x="1143000" y="2514600"/>
            <a:ext cx="6400800" cy="3657600"/>
          </a:xfrm>
        </p:spPr>
        <p:txBody>
          <a:bodyPr>
            <a:normAutofit/>
          </a:bodyPr>
          <a:lstStyle/>
          <a:p>
            <a:r>
              <a:rPr lang="en-US" sz="2800" dirty="0"/>
              <a:t>A. The AGC or limiter</a:t>
            </a:r>
          </a:p>
          <a:p>
            <a:r>
              <a:rPr lang="en-US" sz="2800" dirty="0"/>
              <a:t>B. The bandwidth selection</a:t>
            </a:r>
          </a:p>
          <a:p>
            <a:r>
              <a:rPr lang="en-US" sz="2800" dirty="0"/>
              <a:t>C. The tone squelch</a:t>
            </a:r>
          </a:p>
          <a:p>
            <a:r>
              <a:rPr lang="en-US" sz="2800" dirty="0"/>
              <a:t>D. The receiver RIT or clarifier</a:t>
            </a:r>
          </a:p>
        </p:txBody>
      </p:sp>
      <p:sp>
        <p:nvSpPr>
          <p:cNvPr id="4" name="Footer Placeholder 11"/>
          <p:cNvSpPr txBox="1">
            <a:spLocks/>
          </p:cNvSpPr>
          <p:nvPr/>
        </p:nvSpPr>
        <p:spPr>
          <a:xfrm>
            <a:off x="3276600" y="64643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48</a:t>
            </a:fld>
            <a:endParaRPr lang="en-US" altLang="en-US" sz="1400" dirty="0">
              <a:solidFill>
                <a:schemeClr val="bg1"/>
              </a:solidFill>
            </a:endParaRPr>
          </a:p>
        </p:txBody>
      </p:sp>
    </p:spTree>
    <p:extLst>
      <p:ext uri="{BB962C8B-B14F-4D97-AF65-F5344CB8AC3E}">
        <p14:creationId xmlns:p14="http://schemas.microsoft.com/office/powerpoint/2010/main" val="777881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87375"/>
            <a:ext cx="8001000" cy="1470025"/>
          </a:xfrm>
        </p:spPr>
        <p:txBody>
          <a:bodyPr>
            <a:noAutofit/>
          </a:bodyPr>
          <a:lstStyle/>
          <a:p>
            <a:r>
              <a:rPr lang="en-US" dirty="0"/>
              <a:t>T4B06     Which of the following controls could be used if the voice pitch of a single-sideband signal returning to your CQ call seems too high or low?</a:t>
            </a:r>
          </a:p>
        </p:txBody>
      </p:sp>
      <p:sp>
        <p:nvSpPr>
          <p:cNvPr id="3" name="Subtitle 2"/>
          <p:cNvSpPr>
            <a:spLocks noGrp="1"/>
          </p:cNvSpPr>
          <p:nvPr>
            <p:ph type="subTitle" idx="1"/>
          </p:nvPr>
        </p:nvSpPr>
        <p:spPr>
          <a:xfrm>
            <a:off x="1143000" y="2514600"/>
            <a:ext cx="6400800" cy="3657600"/>
          </a:xfrm>
        </p:spPr>
        <p:txBody>
          <a:bodyPr>
            <a:normAutofit/>
          </a:bodyPr>
          <a:lstStyle/>
          <a:p>
            <a:r>
              <a:rPr lang="en-US" sz="2800" dirty="0"/>
              <a:t>A. The AGC or limiter</a:t>
            </a:r>
          </a:p>
          <a:p>
            <a:r>
              <a:rPr lang="en-US" sz="2800" dirty="0"/>
              <a:t>B. The bandwidth selection</a:t>
            </a:r>
          </a:p>
          <a:p>
            <a:r>
              <a:rPr lang="en-US" sz="2800" dirty="0"/>
              <a:t>C. The tone squelch</a:t>
            </a:r>
          </a:p>
          <a:p>
            <a:r>
              <a:rPr lang="en-US" sz="3200" b="1" dirty="0">
                <a:solidFill>
                  <a:srgbClr val="FFFF00"/>
                </a:solidFill>
              </a:rPr>
              <a:t>D. The receiver RIT or clarifier</a:t>
            </a:r>
          </a:p>
        </p:txBody>
      </p:sp>
      <p:sp>
        <p:nvSpPr>
          <p:cNvPr id="4" name="Footer Placeholder 11"/>
          <p:cNvSpPr txBox="1">
            <a:spLocks/>
          </p:cNvSpPr>
          <p:nvPr/>
        </p:nvSpPr>
        <p:spPr>
          <a:xfrm>
            <a:off x="3276600" y="64643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49</a:t>
            </a:fld>
            <a:endParaRPr lang="en-US" altLang="en-US" sz="1400" dirty="0">
              <a:solidFill>
                <a:schemeClr val="bg1"/>
              </a:solidFill>
            </a:endParaRPr>
          </a:p>
        </p:txBody>
      </p:sp>
    </p:spTree>
    <p:extLst>
      <p:ext uri="{BB962C8B-B14F-4D97-AF65-F5344CB8AC3E}">
        <p14:creationId xmlns:p14="http://schemas.microsoft.com/office/powerpoint/2010/main" val="279067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p:cNvPicPr>
            <a:picLocks noChangeAspect="1"/>
          </p:cNvPicPr>
          <p:nvPr/>
        </p:nvPicPr>
        <p:blipFill>
          <a:blip r:embed="rId2">
            <a:extLst>
              <a:ext uri="{28A0092B-C50C-407E-A947-70E740481C1C}">
                <a14:useLocalDpi xmlns:a14="http://schemas.microsoft.com/office/drawing/2010/main" val="0"/>
              </a:ext>
            </a:extLst>
          </a:blip>
          <a:srcRect l="22084" t="16249" r="11720" b="17017"/>
          <a:stretch>
            <a:fillRect/>
          </a:stretch>
        </p:blipFill>
        <p:spPr bwMode="auto">
          <a:xfrm>
            <a:off x="3005138" y="1143000"/>
            <a:ext cx="344805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Box 5"/>
          <p:cNvSpPr txBox="1">
            <a:spLocks noChangeArrowheads="1"/>
          </p:cNvSpPr>
          <p:nvPr/>
        </p:nvSpPr>
        <p:spPr bwMode="auto">
          <a:xfrm>
            <a:off x="1676400" y="1600200"/>
            <a:ext cx="996950" cy="3698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r>
              <a:rPr lang="en-US" altLang="en-US" sz="1800">
                <a:solidFill>
                  <a:srgbClr val="002060"/>
                </a:solidFill>
                <a:latin typeface="Garamond" pitchFamily="18" charset="0"/>
              </a:rPr>
              <a:t>Offset</a:t>
            </a:r>
          </a:p>
        </p:txBody>
      </p:sp>
      <p:sp>
        <p:nvSpPr>
          <p:cNvPr id="62470" name="TextBox 6"/>
          <p:cNvSpPr txBox="1">
            <a:spLocks noChangeArrowheads="1"/>
          </p:cNvSpPr>
          <p:nvPr/>
        </p:nvSpPr>
        <p:spPr bwMode="auto">
          <a:xfrm>
            <a:off x="1639888" y="2940050"/>
            <a:ext cx="723900" cy="368300"/>
          </a:xfrm>
          <a:prstGeom prst="rect">
            <a:avLst/>
          </a:prstGeom>
          <a:solidFill>
            <a:schemeClr val="tx1"/>
          </a:solidFill>
          <a:ln w="9525">
            <a:solidFill>
              <a:schemeClr val="tx1"/>
            </a:solidFill>
            <a:miter lim="800000"/>
            <a:headEnd/>
            <a:tailEnd/>
          </a:ln>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r>
              <a:rPr lang="en-US" altLang="en-US" sz="1800">
                <a:solidFill>
                  <a:srgbClr val="002060"/>
                </a:solidFill>
                <a:latin typeface="Garamond" pitchFamily="18" charset="0"/>
              </a:rPr>
              <a:t>Freq.</a:t>
            </a:r>
          </a:p>
        </p:txBody>
      </p:sp>
      <p:sp>
        <p:nvSpPr>
          <p:cNvPr id="62471" name="TextBox 7"/>
          <p:cNvSpPr txBox="1">
            <a:spLocks noChangeArrowheads="1"/>
          </p:cNvSpPr>
          <p:nvPr/>
        </p:nvSpPr>
        <p:spPr bwMode="auto">
          <a:xfrm>
            <a:off x="6553200" y="2135188"/>
            <a:ext cx="152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0"/>
              </a:spcBef>
              <a:buClrTx/>
              <a:buSzTx/>
              <a:buFontTx/>
              <a:buNone/>
            </a:pPr>
            <a:r>
              <a:rPr lang="en-US" altLang="en-US" sz="1800">
                <a:solidFill>
                  <a:srgbClr val="002060"/>
                </a:solidFill>
                <a:latin typeface="Garamond" pitchFamily="18" charset="0"/>
              </a:rPr>
              <a:t>Tone Enabled</a:t>
            </a:r>
          </a:p>
          <a:p>
            <a:pPr algn="ctr" eaLnBrk="1" hangingPunct="1">
              <a:spcBef>
                <a:spcPct val="0"/>
              </a:spcBef>
              <a:buClrTx/>
              <a:buSzTx/>
              <a:buFontTx/>
              <a:buNone/>
            </a:pPr>
            <a:r>
              <a:rPr lang="en-US" altLang="en-US" sz="1800">
                <a:solidFill>
                  <a:srgbClr val="002060"/>
                </a:solidFill>
                <a:latin typeface="Garamond" pitchFamily="18" charset="0"/>
              </a:rPr>
              <a:t>103.5</a:t>
            </a:r>
          </a:p>
        </p:txBody>
      </p:sp>
      <p:cxnSp>
        <p:nvCxnSpPr>
          <p:cNvPr id="10" name="Straight Arrow Connector 9"/>
          <p:cNvCxnSpPr>
            <a:stCxn id="62469" idx="3"/>
          </p:cNvCxnSpPr>
          <p:nvPr/>
        </p:nvCxnSpPr>
        <p:spPr>
          <a:xfrm>
            <a:off x="2673350" y="1785938"/>
            <a:ext cx="1790700" cy="5334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2470" idx="3"/>
          </p:cNvCxnSpPr>
          <p:nvPr/>
        </p:nvCxnSpPr>
        <p:spPr>
          <a:xfrm flipV="1">
            <a:off x="2363788" y="2667000"/>
            <a:ext cx="1522412" cy="4572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2471" idx="1"/>
          </p:cNvCxnSpPr>
          <p:nvPr/>
        </p:nvCxnSpPr>
        <p:spPr>
          <a:xfrm flipH="1" flipV="1">
            <a:off x="4953000" y="2401888"/>
            <a:ext cx="1600200" cy="55562"/>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81000" y="228600"/>
            <a:ext cx="8458200" cy="646331"/>
          </a:xfrm>
          <a:prstGeom prst="rect">
            <a:avLst/>
          </a:prstGeom>
          <a:noFill/>
        </p:spPr>
        <p:txBody>
          <a:bodyPr wrap="square" rtlCol="0">
            <a:spAutoFit/>
          </a:bodyPr>
          <a:lstStyle/>
          <a:p>
            <a:r>
              <a:rPr lang="en-US" sz="3600" b="1" i="1" dirty="0">
                <a:solidFill>
                  <a:srgbClr val="FF0000"/>
                </a:solidFill>
                <a:effectLst>
                  <a:outerShdw blurRad="38100" dist="38100" dir="2700000" algn="tl">
                    <a:srgbClr val="000000">
                      <a:alpha val="43137"/>
                    </a:srgbClr>
                  </a:outerShdw>
                </a:effectLst>
              </a:rPr>
              <a:t>Listen on 146.980  (- .600)  Talk on 146.380</a:t>
            </a:r>
          </a:p>
        </p:txBody>
      </p:sp>
    </p:spTree>
    <p:extLst>
      <p:ext uri="{BB962C8B-B14F-4D97-AF65-F5344CB8AC3E}">
        <p14:creationId xmlns:p14="http://schemas.microsoft.com/office/powerpoint/2010/main" val="1158115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58775"/>
            <a:ext cx="8382000" cy="1470025"/>
          </a:xfrm>
        </p:spPr>
        <p:txBody>
          <a:bodyPr/>
          <a:lstStyle/>
          <a:p>
            <a:r>
              <a:rPr lang="en-US" dirty="0"/>
              <a:t>T4B07 - What does a DMR “code plug” contain?</a:t>
            </a:r>
          </a:p>
        </p:txBody>
      </p:sp>
      <p:sp>
        <p:nvSpPr>
          <p:cNvPr id="3" name="Subtitle 2"/>
          <p:cNvSpPr>
            <a:spLocks noGrp="1"/>
          </p:cNvSpPr>
          <p:nvPr>
            <p:ph type="subTitle" idx="1"/>
          </p:nvPr>
        </p:nvSpPr>
        <p:spPr>
          <a:xfrm>
            <a:off x="990600" y="2133600"/>
            <a:ext cx="6400800" cy="3657600"/>
          </a:xfrm>
        </p:spPr>
        <p:txBody>
          <a:bodyPr>
            <a:normAutofit/>
          </a:bodyPr>
          <a:lstStyle/>
          <a:p>
            <a:pPr marL="514350" indent="-514350">
              <a:buAutoNum type="alphaUcPeriod"/>
            </a:pPr>
            <a:r>
              <a:rPr lang="en-US" sz="2800" i="1" dirty="0"/>
              <a:t>Your call sign in CW for automatic identification</a:t>
            </a:r>
          </a:p>
          <a:p>
            <a:pPr marL="514350" indent="-514350">
              <a:buAutoNum type="alphaUcPeriod"/>
            </a:pPr>
            <a:r>
              <a:rPr lang="en-US" sz="2800" dirty="0"/>
              <a:t>Access information for repeaters and </a:t>
            </a:r>
            <a:r>
              <a:rPr lang="en-US" sz="2800" dirty="0" err="1"/>
              <a:t>talkgroups</a:t>
            </a:r>
            <a:endParaRPr lang="en-US" sz="2800" dirty="0"/>
          </a:p>
          <a:p>
            <a:pPr marL="514350" indent="-514350">
              <a:buAutoNum type="alphaUcPeriod"/>
            </a:pPr>
            <a:r>
              <a:rPr lang="en-US" sz="2800" dirty="0"/>
              <a:t>The codec for digitizing audio</a:t>
            </a:r>
          </a:p>
          <a:p>
            <a:pPr marL="514350" indent="-514350">
              <a:buAutoNum type="alphaUcPeriod"/>
            </a:pPr>
            <a:r>
              <a:rPr lang="en-US" sz="2800" dirty="0"/>
              <a:t>The DMR software version</a:t>
            </a:r>
          </a:p>
          <a:p>
            <a:endParaRPr lang="en-US" sz="2800" dirty="0"/>
          </a:p>
        </p:txBody>
      </p:sp>
      <p:sp>
        <p:nvSpPr>
          <p:cNvPr id="4" name="Footer Placeholder 11"/>
          <p:cNvSpPr txBox="1">
            <a:spLocks/>
          </p:cNvSpPr>
          <p:nvPr/>
        </p:nvSpPr>
        <p:spPr>
          <a:xfrm>
            <a:off x="3276600" y="64643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50</a:t>
            </a:fld>
            <a:endParaRPr lang="en-US" altLang="en-US" sz="1400" dirty="0">
              <a:solidFill>
                <a:schemeClr val="bg1"/>
              </a:solidFill>
            </a:endParaRPr>
          </a:p>
        </p:txBody>
      </p:sp>
    </p:spTree>
    <p:extLst>
      <p:ext uri="{BB962C8B-B14F-4D97-AF65-F5344CB8AC3E}">
        <p14:creationId xmlns:p14="http://schemas.microsoft.com/office/powerpoint/2010/main" val="33776580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58775"/>
            <a:ext cx="8382000" cy="1470025"/>
          </a:xfrm>
        </p:spPr>
        <p:txBody>
          <a:bodyPr/>
          <a:lstStyle/>
          <a:p>
            <a:r>
              <a:rPr lang="en-US" dirty="0"/>
              <a:t>T4B07 - What does a DMR “code plug” contain?</a:t>
            </a:r>
          </a:p>
        </p:txBody>
      </p:sp>
      <p:sp>
        <p:nvSpPr>
          <p:cNvPr id="3" name="Subtitle 2"/>
          <p:cNvSpPr>
            <a:spLocks noGrp="1"/>
          </p:cNvSpPr>
          <p:nvPr>
            <p:ph type="subTitle" idx="1"/>
          </p:nvPr>
        </p:nvSpPr>
        <p:spPr>
          <a:xfrm>
            <a:off x="990600" y="2133600"/>
            <a:ext cx="6400800" cy="3657600"/>
          </a:xfrm>
        </p:spPr>
        <p:txBody>
          <a:bodyPr>
            <a:normAutofit/>
          </a:bodyPr>
          <a:lstStyle/>
          <a:p>
            <a:pPr marL="514350" indent="-514350">
              <a:buAutoNum type="alphaUcPeriod"/>
            </a:pPr>
            <a:r>
              <a:rPr lang="en-US" sz="2800" i="1" dirty="0"/>
              <a:t>Your call sign in CW for automatic identification</a:t>
            </a:r>
          </a:p>
          <a:p>
            <a:pPr marL="514350" indent="-514350">
              <a:buAutoNum type="alphaUcPeriod"/>
            </a:pPr>
            <a:r>
              <a:rPr lang="en-US" sz="3600" b="1" dirty="0">
                <a:solidFill>
                  <a:srgbClr val="FFFF00"/>
                </a:solidFill>
              </a:rPr>
              <a:t>Access information for repeaters and </a:t>
            </a:r>
            <a:r>
              <a:rPr lang="en-US" sz="3600" b="1" dirty="0" err="1">
                <a:solidFill>
                  <a:srgbClr val="FFFF00"/>
                </a:solidFill>
              </a:rPr>
              <a:t>talkgroups</a:t>
            </a:r>
            <a:endParaRPr lang="en-US" sz="3600" b="1" dirty="0">
              <a:solidFill>
                <a:srgbClr val="FFFF00"/>
              </a:solidFill>
            </a:endParaRPr>
          </a:p>
          <a:p>
            <a:pPr marL="514350" indent="-514350">
              <a:buAutoNum type="alphaUcPeriod"/>
            </a:pPr>
            <a:r>
              <a:rPr lang="en-US" sz="2800" dirty="0"/>
              <a:t>The codec for digitizing audio</a:t>
            </a:r>
          </a:p>
          <a:p>
            <a:pPr marL="514350" indent="-514350">
              <a:buAutoNum type="alphaUcPeriod"/>
            </a:pPr>
            <a:r>
              <a:rPr lang="en-US" sz="2800" dirty="0"/>
              <a:t>The DMR software version</a:t>
            </a:r>
          </a:p>
          <a:p>
            <a:endParaRPr lang="en-US" sz="2800" dirty="0"/>
          </a:p>
        </p:txBody>
      </p:sp>
      <p:sp>
        <p:nvSpPr>
          <p:cNvPr id="4" name="Footer Placeholder 11"/>
          <p:cNvSpPr txBox="1">
            <a:spLocks/>
          </p:cNvSpPr>
          <p:nvPr/>
        </p:nvSpPr>
        <p:spPr>
          <a:xfrm>
            <a:off x="3276600" y="64643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51</a:t>
            </a:fld>
            <a:endParaRPr lang="en-US" altLang="en-US" sz="1400" dirty="0">
              <a:solidFill>
                <a:schemeClr val="bg1"/>
              </a:solidFill>
            </a:endParaRPr>
          </a:p>
        </p:txBody>
      </p:sp>
    </p:spTree>
    <p:extLst>
      <p:ext uri="{BB962C8B-B14F-4D97-AF65-F5344CB8AC3E}">
        <p14:creationId xmlns:p14="http://schemas.microsoft.com/office/powerpoint/2010/main" val="2271635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4469-613E-C698-6363-DB5D282BCFFF}"/>
              </a:ext>
            </a:extLst>
          </p:cNvPr>
          <p:cNvSpPr>
            <a:spLocks noGrp="1"/>
          </p:cNvSpPr>
          <p:nvPr>
            <p:ph type="title"/>
          </p:nvPr>
        </p:nvSpPr>
        <p:spPr>
          <a:xfrm>
            <a:off x="457200" y="163513"/>
            <a:ext cx="8229600" cy="979487"/>
          </a:xfrm>
        </p:spPr>
        <p:txBody>
          <a:bodyPr>
            <a:normAutofit/>
          </a:bodyPr>
          <a:lstStyle/>
          <a:p>
            <a:r>
              <a:rPr lang="en-US" sz="4000" dirty="0"/>
              <a:t>Mode Channel Width</a:t>
            </a:r>
          </a:p>
        </p:txBody>
      </p:sp>
      <p:graphicFrame>
        <p:nvGraphicFramePr>
          <p:cNvPr id="4" name="Group 117">
            <a:extLst>
              <a:ext uri="{FF2B5EF4-FFF2-40B4-BE49-F238E27FC236}">
                <a16:creationId xmlns:a16="http://schemas.microsoft.com/office/drawing/2014/main" id="{EFEAAD54-1AA0-EA33-CA3B-DF54A8A9E045}"/>
              </a:ext>
            </a:extLst>
          </p:cNvPr>
          <p:cNvGraphicFramePr>
            <a:graphicFrameLocks/>
          </p:cNvGraphicFramePr>
          <p:nvPr>
            <p:extLst>
              <p:ext uri="{D42A27DB-BD31-4B8C-83A1-F6EECF244321}">
                <p14:modId xmlns:p14="http://schemas.microsoft.com/office/powerpoint/2010/main" val="4236268741"/>
              </p:ext>
            </p:extLst>
          </p:nvPr>
        </p:nvGraphicFramePr>
        <p:xfrm>
          <a:off x="533400" y="1143000"/>
          <a:ext cx="8153400" cy="5236322"/>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1" i="0" u="none" strike="noStrike" cap="none" normalizeH="0" baseline="0">
                          <a:ln>
                            <a:noFill/>
                          </a:ln>
                          <a:solidFill>
                            <a:srgbClr val="FFFF00"/>
                          </a:solidFill>
                          <a:effectLst>
                            <a:outerShdw blurRad="38100" dist="38100" dir="2700000" algn="tl">
                              <a:srgbClr val="000000"/>
                            </a:outerShdw>
                          </a:effectLst>
                          <a:latin typeface="Tahoma" pitchFamily="34" charset="0"/>
                        </a:rPr>
                        <a:t>Mode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1" i="0" u="none" strike="noStrike" cap="none" normalizeH="0" baseline="0">
                          <a:ln>
                            <a:noFill/>
                          </a:ln>
                          <a:solidFill>
                            <a:srgbClr val="FFFF00"/>
                          </a:solidFill>
                          <a:effectLst>
                            <a:outerShdw blurRad="38100" dist="38100" dir="2700000" algn="tl">
                              <a:srgbClr val="000000"/>
                            </a:outerShdw>
                          </a:effectLst>
                          <a:latin typeface="Tahoma" pitchFamily="34" charset="0"/>
                        </a:rPr>
                        <a:t>Type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1" i="0" u="none" strike="noStrike" cap="none" normalizeH="0" baseline="0" dirty="0">
                          <a:ln>
                            <a:noFill/>
                          </a:ln>
                          <a:solidFill>
                            <a:srgbClr val="FFFF00"/>
                          </a:solidFill>
                          <a:effectLst>
                            <a:outerShdw blurRad="38100" dist="38100" dir="2700000" algn="tl">
                              <a:srgbClr val="000000"/>
                            </a:outerShdw>
                          </a:effectLst>
                          <a:latin typeface="Tahoma" pitchFamily="34" charset="0"/>
                        </a:rPr>
                        <a:t>Bandwidth</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1" i="0" u="none" strike="noStrike" cap="none" normalizeH="0" baseline="0">
                          <a:ln>
                            <a:noFill/>
                          </a:ln>
                          <a:solidFill>
                            <a:srgbClr val="FFFF00"/>
                          </a:solidFill>
                          <a:effectLst>
                            <a:outerShdw blurRad="38100" dist="38100" dir="2700000" algn="tl">
                              <a:srgbClr val="000000"/>
                            </a:outerShdw>
                          </a:effectLst>
                          <a:latin typeface="Tahoma" pitchFamily="34" charset="0"/>
                        </a:rPr>
                        <a:t>Content</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388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a:ln>
                            <a:noFill/>
                          </a:ln>
                          <a:solidFill>
                            <a:schemeClr val="tx1"/>
                          </a:solidFill>
                          <a:effectLst/>
                          <a:latin typeface="Tahoma" pitchFamily="34" charset="0"/>
                        </a:rPr>
                        <a:t>CW</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Telegraphy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10 Hz</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Text Data</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388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a:ln>
                            <a:noFill/>
                          </a:ln>
                          <a:solidFill>
                            <a:schemeClr val="tx1"/>
                          </a:solidFill>
                          <a:effectLst/>
                          <a:latin typeface="Tahoma" pitchFamily="34" charset="0"/>
                        </a:rPr>
                        <a:t>SSB</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Telephony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2800 Hz</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Voice</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388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a:ln>
                            <a:noFill/>
                          </a:ln>
                          <a:solidFill>
                            <a:schemeClr val="tx1"/>
                          </a:solidFill>
                          <a:effectLst/>
                          <a:latin typeface="Tahoma" pitchFamily="34" charset="0"/>
                        </a:rPr>
                        <a:t>AM</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Telephony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6 kHz</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Voice</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388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a:ln>
                            <a:noFill/>
                          </a:ln>
                          <a:solidFill>
                            <a:schemeClr val="tx1"/>
                          </a:solidFill>
                          <a:effectLst/>
                          <a:latin typeface="Tahoma" pitchFamily="34" charset="0"/>
                        </a:rPr>
                        <a:t>FM</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Telephony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5-15 kHz</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Voice</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022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a:ln>
                            <a:noFill/>
                          </a:ln>
                          <a:solidFill>
                            <a:schemeClr val="tx1"/>
                          </a:solidFill>
                          <a:effectLst/>
                          <a:latin typeface="Tahoma" pitchFamily="34" charset="0"/>
                        </a:rPr>
                        <a:t>SSTV / Fax</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Image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2800 Hz</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Image</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388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a:ln>
                            <a:noFill/>
                          </a:ln>
                          <a:solidFill>
                            <a:schemeClr val="tx1"/>
                          </a:solidFill>
                          <a:effectLst/>
                          <a:latin typeface="Tahoma" pitchFamily="34" charset="0"/>
                        </a:rPr>
                        <a:t>ATV</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Image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6 MHz</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Image</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388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a:ln>
                            <a:noFill/>
                          </a:ln>
                          <a:solidFill>
                            <a:schemeClr val="tx1"/>
                          </a:solidFill>
                          <a:effectLst/>
                          <a:latin typeface="Tahoma" pitchFamily="34" charset="0"/>
                        </a:rPr>
                        <a:t>PSK31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Data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31 Hz</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Text Data</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388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a:ln>
                            <a:noFill/>
                          </a:ln>
                          <a:solidFill>
                            <a:schemeClr val="tx1"/>
                          </a:solidFill>
                          <a:effectLst/>
                          <a:latin typeface="Tahoma" pitchFamily="34" charset="0"/>
                        </a:rPr>
                        <a:t>RTTY</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Data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250 Hz</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Text Data</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76764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a:ln>
                            <a:noFill/>
                          </a:ln>
                          <a:solidFill>
                            <a:schemeClr val="tx1"/>
                          </a:solidFill>
                          <a:effectLst/>
                          <a:latin typeface="Tahoma" pitchFamily="34" charset="0"/>
                        </a:rPr>
                        <a:t>Pactor</a:t>
                      </a:r>
                      <a:br>
                        <a:rPr kumimoji="0" lang="en-US" sz="2000" b="1" i="0" u="none" strike="noStrike" cap="none" normalizeH="0" baseline="0">
                          <a:ln>
                            <a:noFill/>
                          </a:ln>
                          <a:solidFill>
                            <a:schemeClr val="tx1"/>
                          </a:solidFill>
                          <a:effectLst/>
                          <a:latin typeface="Tahoma" pitchFamily="34" charset="0"/>
                        </a:rPr>
                      </a:br>
                      <a:r>
                        <a:rPr kumimoji="0" lang="en-US" sz="2000" b="1" i="0" u="none" strike="noStrike" cap="none" normalizeH="0" baseline="0">
                          <a:ln>
                            <a:noFill/>
                          </a:ln>
                          <a:solidFill>
                            <a:schemeClr val="tx1"/>
                          </a:solidFill>
                          <a:effectLst/>
                          <a:latin typeface="Tahoma" pitchFamily="34" charset="0"/>
                        </a:rPr>
                        <a:t>(I, II, III)</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Data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500-2800 Hz</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Binary Data</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5452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a:ln>
                            <a:noFill/>
                          </a:ln>
                          <a:solidFill>
                            <a:schemeClr val="tx1"/>
                          </a:solidFill>
                          <a:effectLst/>
                          <a:latin typeface="Tahoma" pitchFamily="34" charset="0"/>
                        </a:rPr>
                        <a:t>AX.25 Packet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Data</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10-20 kHz</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Binary Data</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891519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8382000" cy="1470025"/>
          </a:xfrm>
        </p:spPr>
        <p:txBody>
          <a:bodyPr>
            <a:normAutofit fontScale="90000"/>
          </a:bodyPr>
          <a:lstStyle/>
          <a:p>
            <a:r>
              <a:rPr lang="en-US" dirty="0"/>
              <a:t>T4B08    What is the advantage of having multiple receive bandwidth choices on a multimode transceiver?</a:t>
            </a:r>
          </a:p>
        </p:txBody>
      </p:sp>
      <p:sp>
        <p:nvSpPr>
          <p:cNvPr id="3" name="Subtitle 2"/>
          <p:cNvSpPr>
            <a:spLocks noGrp="1"/>
          </p:cNvSpPr>
          <p:nvPr>
            <p:ph type="subTitle" idx="1"/>
          </p:nvPr>
        </p:nvSpPr>
        <p:spPr>
          <a:xfrm>
            <a:off x="1066800" y="2209800"/>
            <a:ext cx="6400800" cy="3657600"/>
          </a:xfrm>
        </p:spPr>
        <p:txBody>
          <a:bodyPr>
            <a:normAutofit lnSpcReduction="10000"/>
          </a:bodyPr>
          <a:lstStyle/>
          <a:p>
            <a:pPr marL="514350" indent="-514350">
              <a:buAutoNum type="alphaUcPeriod"/>
            </a:pPr>
            <a:r>
              <a:rPr lang="en-US" sz="2800" i="1" dirty="0"/>
              <a:t>Permit monitoring several modes at once by selecting a separate filter for each mode</a:t>
            </a:r>
          </a:p>
          <a:p>
            <a:pPr marL="514350" indent="-514350">
              <a:buAutoNum type="alphaUcPeriod"/>
            </a:pPr>
            <a:r>
              <a:rPr lang="en-US" sz="2800" dirty="0"/>
              <a:t>Permit noise or interference reduction by selecting a bandwidth matching the mode</a:t>
            </a:r>
          </a:p>
          <a:p>
            <a:pPr marL="514350" indent="-514350">
              <a:buAutoNum type="alphaUcPeriod"/>
            </a:pPr>
            <a:r>
              <a:rPr lang="en-US" sz="2800" dirty="0"/>
              <a:t>Increases the number of frequencies that can be stored in memory</a:t>
            </a:r>
          </a:p>
          <a:p>
            <a:pPr marL="514350" indent="-514350">
              <a:buAutoNum type="alphaUcPeriod"/>
            </a:pPr>
            <a:r>
              <a:rPr lang="en-US" sz="2800" dirty="0"/>
              <a:t>Increases the amount of offset between receive and transmit frequencies</a:t>
            </a:r>
          </a:p>
          <a:p>
            <a:endParaRPr lang="en-US" sz="2800" dirty="0"/>
          </a:p>
        </p:txBody>
      </p:sp>
      <p:sp>
        <p:nvSpPr>
          <p:cNvPr id="4" name="Footer Placeholder 11"/>
          <p:cNvSpPr txBox="1">
            <a:spLocks/>
          </p:cNvSpPr>
          <p:nvPr/>
        </p:nvSpPr>
        <p:spPr>
          <a:xfrm>
            <a:off x="3276600" y="64643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53</a:t>
            </a:fld>
            <a:endParaRPr lang="en-US" altLang="en-US" sz="1400" dirty="0">
              <a:solidFill>
                <a:schemeClr val="bg1"/>
              </a:solidFill>
            </a:endParaRPr>
          </a:p>
        </p:txBody>
      </p:sp>
    </p:spTree>
    <p:extLst>
      <p:ext uri="{BB962C8B-B14F-4D97-AF65-F5344CB8AC3E}">
        <p14:creationId xmlns:p14="http://schemas.microsoft.com/office/powerpoint/2010/main" val="30545359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8382000" cy="1470025"/>
          </a:xfrm>
        </p:spPr>
        <p:txBody>
          <a:bodyPr>
            <a:normAutofit fontScale="90000"/>
          </a:bodyPr>
          <a:lstStyle/>
          <a:p>
            <a:r>
              <a:rPr lang="en-US" dirty="0"/>
              <a:t>T4B08    What is the advantage of having multiple receive bandwidth choices on a multimode transceiver?</a:t>
            </a:r>
          </a:p>
        </p:txBody>
      </p:sp>
      <p:sp>
        <p:nvSpPr>
          <p:cNvPr id="3" name="Subtitle 2"/>
          <p:cNvSpPr>
            <a:spLocks noGrp="1"/>
          </p:cNvSpPr>
          <p:nvPr>
            <p:ph type="subTitle" idx="1"/>
          </p:nvPr>
        </p:nvSpPr>
        <p:spPr>
          <a:xfrm>
            <a:off x="1066800" y="2209800"/>
            <a:ext cx="6400800" cy="3657600"/>
          </a:xfrm>
        </p:spPr>
        <p:txBody>
          <a:bodyPr>
            <a:normAutofit fontScale="92500" lnSpcReduction="20000"/>
          </a:bodyPr>
          <a:lstStyle/>
          <a:p>
            <a:pPr marL="514350" indent="-514350">
              <a:buAutoNum type="alphaUcPeriod"/>
            </a:pPr>
            <a:r>
              <a:rPr lang="en-US" sz="2800" i="1" dirty="0"/>
              <a:t>Permit monitoring several modes at once by selecting a separate filter for each mode</a:t>
            </a:r>
          </a:p>
          <a:p>
            <a:pPr marL="514350" indent="-514350">
              <a:buAutoNum type="alphaUcPeriod"/>
            </a:pPr>
            <a:r>
              <a:rPr lang="en-US" sz="3600" b="1" dirty="0">
                <a:solidFill>
                  <a:srgbClr val="FFFF00"/>
                </a:solidFill>
              </a:rPr>
              <a:t>Permit noise or interference reduction by selecting a bandwidth matching the mode</a:t>
            </a:r>
          </a:p>
          <a:p>
            <a:pPr marL="514350" indent="-514350">
              <a:buAutoNum type="alphaUcPeriod"/>
            </a:pPr>
            <a:r>
              <a:rPr lang="en-US" sz="2800" dirty="0"/>
              <a:t>Increases the number of frequencies that can be stored in memory</a:t>
            </a:r>
          </a:p>
          <a:p>
            <a:pPr marL="514350" indent="-514350">
              <a:buAutoNum type="alphaUcPeriod"/>
            </a:pPr>
            <a:r>
              <a:rPr lang="en-US" sz="2800" dirty="0"/>
              <a:t>Increases the amount of offset between receive and transmit frequencies</a:t>
            </a:r>
          </a:p>
          <a:p>
            <a:endParaRPr lang="en-US" sz="2800" dirty="0"/>
          </a:p>
        </p:txBody>
      </p:sp>
      <p:sp>
        <p:nvSpPr>
          <p:cNvPr id="4" name="Footer Placeholder 11"/>
          <p:cNvSpPr txBox="1">
            <a:spLocks/>
          </p:cNvSpPr>
          <p:nvPr/>
        </p:nvSpPr>
        <p:spPr>
          <a:xfrm>
            <a:off x="3276600" y="64643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54</a:t>
            </a:fld>
            <a:endParaRPr lang="en-US" altLang="en-US" sz="1400" dirty="0">
              <a:solidFill>
                <a:schemeClr val="bg1"/>
              </a:solidFill>
            </a:endParaRPr>
          </a:p>
        </p:txBody>
      </p:sp>
    </p:spTree>
    <p:extLst>
      <p:ext uri="{BB962C8B-B14F-4D97-AF65-F5344CB8AC3E}">
        <p14:creationId xmlns:p14="http://schemas.microsoft.com/office/powerpoint/2010/main" val="1504502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58775"/>
            <a:ext cx="8382000" cy="1470025"/>
          </a:xfrm>
        </p:spPr>
        <p:txBody>
          <a:bodyPr/>
          <a:lstStyle/>
          <a:p>
            <a:r>
              <a:rPr lang="en-US" dirty="0"/>
              <a:t>T4B09     How is a specific group of stations selected on a digital voice transceiver?</a:t>
            </a:r>
          </a:p>
        </p:txBody>
      </p:sp>
      <p:sp>
        <p:nvSpPr>
          <p:cNvPr id="3" name="Subtitle 2"/>
          <p:cNvSpPr>
            <a:spLocks noGrp="1"/>
          </p:cNvSpPr>
          <p:nvPr>
            <p:ph type="subTitle" idx="1"/>
          </p:nvPr>
        </p:nvSpPr>
        <p:spPr>
          <a:xfrm>
            <a:off x="1066800" y="2057400"/>
            <a:ext cx="6400800" cy="3657600"/>
          </a:xfrm>
        </p:spPr>
        <p:txBody>
          <a:bodyPr>
            <a:normAutofit/>
          </a:bodyPr>
          <a:lstStyle/>
          <a:p>
            <a:pPr marL="514350" indent="-514350">
              <a:buAutoNum type="alphaUcPeriod"/>
            </a:pPr>
            <a:r>
              <a:rPr lang="en-US" sz="2800" i="1" dirty="0"/>
              <a:t>By retrieving the frequencies from transceiver memory</a:t>
            </a:r>
          </a:p>
          <a:p>
            <a:pPr marL="514350" indent="-514350">
              <a:buAutoNum type="alphaUcPeriod"/>
            </a:pPr>
            <a:r>
              <a:rPr lang="en-US" sz="2800" dirty="0"/>
              <a:t>By enabling the group’s CTCSS tone</a:t>
            </a:r>
          </a:p>
          <a:p>
            <a:pPr marL="514350" indent="-514350">
              <a:buAutoNum type="alphaUcPeriod"/>
            </a:pPr>
            <a:r>
              <a:rPr lang="en-US" sz="2800" dirty="0"/>
              <a:t>By entering the group’s identification code</a:t>
            </a:r>
          </a:p>
          <a:p>
            <a:pPr marL="514350" indent="-514350">
              <a:buAutoNum type="alphaUcPeriod"/>
            </a:pPr>
            <a:r>
              <a:rPr lang="en-US" sz="2800" dirty="0"/>
              <a:t>By activating automatic identification</a:t>
            </a:r>
          </a:p>
          <a:p>
            <a:endParaRPr lang="en-US" sz="2800" dirty="0"/>
          </a:p>
        </p:txBody>
      </p:sp>
      <p:sp>
        <p:nvSpPr>
          <p:cNvPr id="4" name="Footer Placeholder 11"/>
          <p:cNvSpPr txBox="1">
            <a:spLocks/>
          </p:cNvSpPr>
          <p:nvPr/>
        </p:nvSpPr>
        <p:spPr>
          <a:xfrm>
            <a:off x="3276600" y="64643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55</a:t>
            </a:fld>
            <a:endParaRPr lang="en-US" altLang="en-US" sz="1400" dirty="0">
              <a:solidFill>
                <a:schemeClr val="bg1"/>
              </a:solidFill>
            </a:endParaRPr>
          </a:p>
        </p:txBody>
      </p:sp>
    </p:spTree>
    <p:extLst>
      <p:ext uri="{BB962C8B-B14F-4D97-AF65-F5344CB8AC3E}">
        <p14:creationId xmlns:p14="http://schemas.microsoft.com/office/powerpoint/2010/main" val="39386890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58775"/>
            <a:ext cx="8382000" cy="1470025"/>
          </a:xfrm>
        </p:spPr>
        <p:txBody>
          <a:bodyPr/>
          <a:lstStyle/>
          <a:p>
            <a:r>
              <a:rPr lang="en-US" dirty="0"/>
              <a:t>T4B09     How is a specific group of stations selected on a digital voice transceiver?</a:t>
            </a:r>
          </a:p>
        </p:txBody>
      </p:sp>
      <p:sp>
        <p:nvSpPr>
          <p:cNvPr id="3" name="Subtitle 2"/>
          <p:cNvSpPr>
            <a:spLocks noGrp="1"/>
          </p:cNvSpPr>
          <p:nvPr>
            <p:ph type="subTitle" idx="1"/>
          </p:nvPr>
        </p:nvSpPr>
        <p:spPr>
          <a:xfrm>
            <a:off x="1066800" y="2057400"/>
            <a:ext cx="7162800" cy="3657600"/>
          </a:xfrm>
        </p:spPr>
        <p:txBody>
          <a:bodyPr>
            <a:normAutofit/>
          </a:bodyPr>
          <a:lstStyle/>
          <a:p>
            <a:pPr marL="514350" indent="-514350">
              <a:buAutoNum type="alphaUcPeriod"/>
            </a:pPr>
            <a:r>
              <a:rPr lang="en-US" sz="2800" i="1" dirty="0"/>
              <a:t>By retrieving the frequencies from transceiver memory</a:t>
            </a:r>
          </a:p>
          <a:p>
            <a:pPr marL="514350" indent="-514350">
              <a:buAutoNum type="alphaUcPeriod"/>
            </a:pPr>
            <a:r>
              <a:rPr lang="en-US" sz="2800" dirty="0"/>
              <a:t>By enabling the group’s CTCSS tone</a:t>
            </a:r>
          </a:p>
          <a:p>
            <a:pPr marL="514350" indent="-514350">
              <a:buAutoNum type="alphaUcPeriod"/>
            </a:pPr>
            <a:r>
              <a:rPr lang="en-US" sz="3600" b="1" dirty="0">
                <a:solidFill>
                  <a:srgbClr val="FFFF00"/>
                </a:solidFill>
              </a:rPr>
              <a:t>By entering the group’s identification code</a:t>
            </a:r>
          </a:p>
          <a:p>
            <a:pPr marL="514350" indent="-514350">
              <a:buAutoNum type="alphaUcPeriod"/>
            </a:pPr>
            <a:r>
              <a:rPr lang="en-US" sz="2800" dirty="0"/>
              <a:t>By activating automatic identification</a:t>
            </a:r>
          </a:p>
          <a:p>
            <a:endParaRPr lang="en-US" sz="2800" dirty="0"/>
          </a:p>
        </p:txBody>
      </p:sp>
      <p:sp>
        <p:nvSpPr>
          <p:cNvPr id="4" name="Footer Placeholder 11"/>
          <p:cNvSpPr txBox="1">
            <a:spLocks/>
          </p:cNvSpPr>
          <p:nvPr/>
        </p:nvSpPr>
        <p:spPr>
          <a:xfrm>
            <a:off x="3276600" y="64643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56</a:t>
            </a:fld>
            <a:endParaRPr lang="en-US" altLang="en-US" sz="1400" dirty="0">
              <a:solidFill>
                <a:schemeClr val="bg1"/>
              </a:solidFill>
            </a:endParaRPr>
          </a:p>
        </p:txBody>
      </p:sp>
    </p:spTree>
    <p:extLst>
      <p:ext uri="{BB962C8B-B14F-4D97-AF65-F5344CB8AC3E}">
        <p14:creationId xmlns:p14="http://schemas.microsoft.com/office/powerpoint/2010/main" val="13410142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58775"/>
            <a:ext cx="8382000" cy="2079625"/>
          </a:xfrm>
        </p:spPr>
        <p:txBody>
          <a:bodyPr>
            <a:normAutofit/>
          </a:bodyPr>
          <a:lstStyle/>
          <a:p>
            <a:r>
              <a:rPr lang="en-US" dirty="0"/>
              <a:t>T4B10      Which of the following receiver filter bandwidths provides the best signal-to-noise ratio for SSB reception?</a:t>
            </a:r>
          </a:p>
        </p:txBody>
      </p:sp>
      <p:sp>
        <p:nvSpPr>
          <p:cNvPr id="3" name="Subtitle 2"/>
          <p:cNvSpPr>
            <a:spLocks noGrp="1"/>
          </p:cNvSpPr>
          <p:nvPr>
            <p:ph type="subTitle" idx="1"/>
          </p:nvPr>
        </p:nvSpPr>
        <p:spPr>
          <a:xfrm>
            <a:off x="914400" y="2438400"/>
            <a:ext cx="6400800" cy="3657600"/>
          </a:xfrm>
        </p:spPr>
        <p:txBody>
          <a:bodyPr>
            <a:normAutofit/>
          </a:bodyPr>
          <a:lstStyle/>
          <a:p>
            <a:pPr marL="514350" indent="-514350">
              <a:buAutoNum type="alphaUcPeriod"/>
            </a:pPr>
            <a:r>
              <a:rPr lang="en-US" sz="2800" i="1" dirty="0"/>
              <a:t>500 Hz</a:t>
            </a:r>
          </a:p>
          <a:p>
            <a:pPr marL="514350" indent="-514350">
              <a:buAutoNum type="alphaUcPeriod"/>
            </a:pPr>
            <a:r>
              <a:rPr lang="en-US" sz="2800" dirty="0"/>
              <a:t>1000 Hz</a:t>
            </a:r>
          </a:p>
          <a:p>
            <a:pPr marL="514350" indent="-514350">
              <a:buAutoNum type="alphaUcPeriod"/>
            </a:pPr>
            <a:r>
              <a:rPr lang="en-US" sz="2800" dirty="0"/>
              <a:t>2400 Hz</a:t>
            </a:r>
          </a:p>
          <a:p>
            <a:pPr marL="514350" indent="-514350">
              <a:buAutoNum type="alphaUcPeriod"/>
            </a:pPr>
            <a:r>
              <a:rPr lang="en-US" sz="2800" dirty="0"/>
              <a:t>5000 Hz</a:t>
            </a:r>
          </a:p>
          <a:p>
            <a:endParaRPr lang="en-US" sz="2800" dirty="0"/>
          </a:p>
        </p:txBody>
      </p:sp>
      <p:sp>
        <p:nvSpPr>
          <p:cNvPr id="4" name="Footer Placeholder 11"/>
          <p:cNvSpPr txBox="1">
            <a:spLocks/>
          </p:cNvSpPr>
          <p:nvPr/>
        </p:nvSpPr>
        <p:spPr>
          <a:xfrm>
            <a:off x="3276600" y="64643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57</a:t>
            </a:fld>
            <a:endParaRPr lang="en-US" altLang="en-US" sz="1400" dirty="0">
              <a:solidFill>
                <a:schemeClr val="bg1"/>
              </a:solidFill>
            </a:endParaRPr>
          </a:p>
        </p:txBody>
      </p:sp>
    </p:spTree>
    <p:extLst>
      <p:ext uri="{BB962C8B-B14F-4D97-AF65-F5344CB8AC3E}">
        <p14:creationId xmlns:p14="http://schemas.microsoft.com/office/powerpoint/2010/main" val="38281010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58775"/>
            <a:ext cx="8382000" cy="2079625"/>
          </a:xfrm>
        </p:spPr>
        <p:txBody>
          <a:bodyPr>
            <a:normAutofit/>
          </a:bodyPr>
          <a:lstStyle/>
          <a:p>
            <a:r>
              <a:rPr lang="en-US" dirty="0"/>
              <a:t>T4B10      Which of the following receiver filter bandwidths provides the best signal-to-noise ratio for SSB reception?</a:t>
            </a:r>
          </a:p>
        </p:txBody>
      </p:sp>
      <p:sp>
        <p:nvSpPr>
          <p:cNvPr id="3" name="Subtitle 2"/>
          <p:cNvSpPr>
            <a:spLocks noGrp="1"/>
          </p:cNvSpPr>
          <p:nvPr>
            <p:ph type="subTitle" idx="1"/>
          </p:nvPr>
        </p:nvSpPr>
        <p:spPr>
          <a:xfrm>
            <a:off x="914400" y="2438400"/>
            <a:ext cx="6400800" cy="3657600"/>
          </a:xfrm>
        </p:spPr>
        <p:txBody>
          <a:bodyPr>
            <a:normAutofit/>
          </a:bodyPr>
          <a:lstStyle/>
          <a:p>
            <a:pPr marL="514350" indent="-514350">
              <a:buAutoNum type="alphaUcPeriod"/>
            </a:pPr>
            <a:r>
              <a:rPr lang="en-US" sz="2800" i="1" dirty="0"/>
              <a:t>500 Hz</a:t>
            </a:r>
          </a:p>
          <a:p>
            <a:pPr marL="514350" indent="-514350">
              <a:buAutoNum type="alphaUcPeriod"/>
            </a:pPr>
            <a:r>
              <a:rPr lang="en-US" sz="2800" dirty="0"/>
              <a:t>1000 Hz</a:t>
            </a:r>
          </a:p>
          <a:p>
            <a:pPr marL="514350" indent="-514350">
              <a:buAutoNum type="alphaUcPeriod"/>
            </a:pPr>
            <a:r>
              <a:rPr lang="en-US" sz="3600" b="1" dirty="0">
                <a:solidFill>
                  <a:srgbClr val="FFFF00"/>
                </a:solidFill>
              </a:rPr>
              <a:t>2400 Hz</a:t>
            </a:r>
          </a:p>
          <a:p>
            <a:pPr marL="514350" indent="-514350">
              <a:buAutoNum type="alphaUcPeriod"/>
            </a:pPr>
            <a:r>
              <a:rPr lang="en-US" sz="2800" dirty="0"/>
              <a:t>5000 Hz</a:t>
            </a:r>
          </a:p>
          <a:p>
            <a:endParaRPr lang="en-US" sz="2800" dirty="0"/>
          </a:p>
        </p:txBody>
      </p:sp>
      <p:sp>
        <p:nvSpPr>
          <p:cNvPr id="4" name="Footer Placeholder 11"/>
          <p:cNvSpPr txBox="1">
            <a:spLocks/>
          </p:cNvSpPr>
          <p:nvPr/>
        </p:nvSpPr>
        <p:spPr>
          <a:xfrm>
            <a:off x="3276600" y="64643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58</a:t>
            </a:fld>
            <a:endParaRPr lang="en-US" altLang="en-US" sz="1400" dirty="0">
              <a:solidFill>
                <a:schemeClr val="bg1"/>
              </a:solidFill>
            </a:endParaRPr>
          </a:p>
        </p:txBody>
      </p:sp>
    </p:spTree>
    <p:extLst>
      <p:ext uri="{BB962C8B-B14F-4D97-AF65-F5344CB8AC3E}">
        <p14:creationId xmlns:p14="http://schemas.microsoft.com/office/powerpoint/2010/main" val="1665751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58775"/>
            <a:ext cx="8382000" cy="1927225"/>
          </a:xfrm>
        </p:spPr>
        <p:txBody>
          <a:bodyPr>
            <a:normAutofit/>
          </a:bodyPr>
          <a:lstStyle/>
          <a:p>
            <a:r>
              <a:rPr lang="en-US" dirty="0"/>
              <a:t>T4B12     Which of the following must be programmed into a D-STAR digital transceiver before transmitting?</a:t>
            </a:r>
          </a:p>
        </p:txBody>
      </p:sp>
      <p:sp>
        <p:nvSpPr>
          <p:cNvPr id="3" name="Subtitle 2"/>
          <p:cNvSpPr>
            <a:spLocks noGrp="1"/>
          </p:cNvSpPr>
          <p:nvPr>
            <p:ph type="subTitle" idx="1"/>
          </p:nvPr>
        </p:nvSpPr>
        <p:spPr>
          <a:xfrm>
            <a:off x="990600" y="2362200"/>
            <a:ext cx="6400800" cy="3657600"/>
          </a:xfrm>
        </p:spPr>
        <p:txBody>
          <a:bodyPr>
            <a:normAutofit/>
          </a:bodyPr>
          <a:lstStyle/>
          <a:p>
            <a:pPr marL="514350" indent="-514350">
              <a:buAutoNum type="alphaUcPeriod"/>
            </a:pPr>
            <a:r>
              <a:rPr lang="en-US" sz="2800" i="1" dirty="0"/>
              <a:t>Your call sign</a:t>
            </a:r>
          </a:p>
          <a:p>
            <a:pPr marL="514350" indent="-514350">
              <a:buAutoNum type="alphaUcPeriod"/>
            </a:pPr>
            <a:r>
              <a:rPr lang="en-US" sz="2800" dirty="0"/>
              <a:t>Your output power</a:t>
            </a:r>
          </a:p>
          <a:p>
            <a:pPr marL="514350" indent="-514350">
              <a:buAutoNum type="alphaUcPeriod"/>
            </a:pPr>
            <a:r>
              <a:rPr lang="en-US" sz="2800" dirty="0"/>
              <a:t>The codec type being used</a:t>
            </a:r>
          </a:p>
          <a:p>
            <a:pPr marL="514350" indent="-514350">
              <a:buAutoNum type="alphaUcPeriod"/>
            </a:pPr>
            <a:r>
              <a:rPr lang="en-US" sz="2800" dirty="0"/>
              <a:t>All these choices are correct</a:t>
            </a:r>
          </a:p>
          <a:p>
            <a:endParaRPr lang="en-US" sz="2800" dirty="0"/>
          </a:p>
        </p:txBody>
      </p:sp>
      <p:sp>
        <p:nvSpPr>
          <p:cNvPr id="4" name="Footer Placeholder 11"/>
          <p:cNvSpPr txBox="1">
            <a:spLocks/>
          </p:cNvSpPr>
          <p:nvPr/>
        </p:nvSpPr>
        <p:spPr>
          <a:xfrm>
            <a:off x="3276600" y="64643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59</a:t>
            </a:fld>
            <a:endParaRPr lang="en-US" altLang="en-US" sz="1400" dirty="0">
              <a:solidFill>
                <a:schemeClr val="bg1"/>
              </a:solidFill>
            </a:endParaRPr>
          </a:p>
        </p:txBody>
      </p:sp>
    </p:spTree>
    <p:extLst>
      <p:ext uri="{BB962C8B-B14F-4D97-AF65-F5344CB8AC3E}">
        <p14:creationId xmlns:p14="http://schemas.microsoft.com/office/powerpoint/2010/main" val="1534918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38" name="Rectangle 2"/>
          <p:cNvSpPr>
            <a:spLocks noGrp="1" noRot="1" noChangeArrowheads="1"/>
          </p:cNvSpPr>
          <p:nvPr>
            <p:ph type="title"/>
          </p:nvPr>
        </p:nvSpPr>
        <p:spPr/>
        <p:txBody>
          <a:bodyPr/>
          <a:lstStyle/>
          <a:p>
            <a:pPr algn="ctr" eaLnBrk="1" hangingPunct="1">
              <a:defRPr/>
            </a:pPr>
            <a:r>
              <a:rPr lang="en-US"/>
              <a:t>Repeater Input/Output Offsets</a:t>
            </a:r>
          </a:p>
        </p:txBody>
      </p:sp>
      <p:sp>
        <p:nvSpPr>
          <p:cNvPr id="1191939" name="Rectangle 3"/>
          <p:cNvSpPr>
            <a:spLocks noGrp="1" noChangeArrowheads="1"/>
          </p:cNvSpPr>
          <p:nvPr>
            <p:ph idx="1"/>
          </p:nvPr>
        </p:nvSpPr>
        <p:spPr>
          <a:xfrm>
            <a:off x="1981200" y="2133600"/>
            <a:ext cx="5181600" cy="685800"/>
          </a:xfrm>
        </p:spPr>
        <p:txBody>
          <a:bodyPr/>
          <a:lstStyle/>
          <a:p>
            <a:pPr marL="0" indent="0" algn="ctr" eaLnBrk="1" hangingPunct="1">
              <a:tabLst>
                <a:tab pos="7259638" algn="r"/>
              </a:tabLst>
              <a:defRPr/>
            </a:pPr>
            <a:r>
              <a:rPr lang="en-US" b="1"/>
              <a:t>Band	Offset</a:t>
            </a:r>
            <a:endParaRPr lang="en-US" b="1">
              <a:effectLst/>
            </a:endParaRPr>
          </a:p>
        </p:txBody>
      </p:sp>
      <p:sp>
        <p:nvSpPr>
          <p:cNvPr id="63494" name="Text Box 4"/>
          <p:cNvSpPr txBox="1">
            <a:spLocks noChangeArrowheads="1"/>
          </p:cNvSpPr>
          <p:nvPr/>
        </p:nvSpPr>
        <p:spPr bwMode="auto">
          <a:xfrm>
            <a:off x="1981200" y="2514600"/>
            <a:ext cx="5181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tabLst>
                <a:tab pos="6400800" algn="r"/>
              </a:tabLst>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tabLst>
                <a:tab pos="6400800" algn="r"/>
              </a:tabLst>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tabLst>
                <a:tab pos="6400800" algn="r"/>
              </a:tabLst>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tabLst>
                <a:tab pos="6400800" algn="r"/>
              </a:tabLst>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tabLst>
                <a:tab pos="6400800" algn="r"/>
              </a:tabLst>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6400800" algn="r"/>
              </a:tabLst>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6400800" algn="r"/>
              </a:tabLst>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6400800" algn="r"/>
              </a:tabLst>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6400800" algn="r"/>
              </a:tabLst>
              <a:defRPr sz="2000">
                <a:solidFill>
                  <a:schemeClr val="tx1"/>
                </a:solidFill>
                <a:latin typeface="Garamond" pitchFamily="18" charset="0"/>
                <a:cs typeface="Arial" charset="0"/>
              </a:defRPr>
            </a:lvl9pPr>
          </a:lstStyle>
          <a:p>
            <a:pPr algn="ctr" eaLnBrk="1" hangingPunct="1">
              <a:spcBef>
                <a:spcPct val="0"/>
              </a:spcBef>
              <a:buClrTx/>
              <a:buSzTx/>
              <a:buFontTx/>
              <a:buNone/>
            </a:pPr>
            <a:r>
              <a:rPr lang="en-US" altLang="en-US" sz="2400">
                <a:solidFill>
                  <a:schemeClr val="tx1"/>
                </a:solidFill>
              </a:rPr>
              <a:t>6 meters	1 MHz</a:t>
            </a:r>
          </a:p>
          <a:p>
            <a:pPr algn="ctr" eaLnBrk="1" hangingPunct="1">
              <a:spcBef>
                <a:spcPct val="0"/>
              </a:spcBef>
              <a:buClrTx/>
              <a:buSzTx/>
              <a:buFontTx/>
              <a:buNone/>
            </a:pPr>
            <a:r>
              <a:rPr lang="en-US" altLang="en-US" sz="2400" b="1">
                <a:solidFill>
                  <a:schemeClr val="tx1"/>
                </a:solidFill>
              </a:rPr>
              <a:t>2 meters	600 kHz</a:t>
            </a:r>
          </a:p>
          <a:p>
            <a:pPr algn="ctr" eaLnBrk="1" hangingPunct="1">
              <a:spcBef>
                <a:spcPct val="0"/>
              </a:spcBef>
              <a:buClrTx/>
              <a:buSzTx/>
              <a:buFontTx/>
              <a:buNone/>
            </a:pPr>
            <a:r>
              <a:rPr lang="en-US" altLang="en-US" sz="2400">
                <a:solidFill>
                  <a:schemeClr val="tx1"/>
                </a:solidFill>
              </a:rPr>
              <a:t>1.25 meters	1.6 MHz</a:t>
            </a:r>
          </a:p>
          <a:p>
            <a:pPr algn="ctr" eaLnBrk="1" hangingPunct="1">
              <a:spcBef>
                <a:spcPct val="0"/>
              </a:spcBef>
              <a:buClrTx/>
              <a:buSzTx/>
              <a:buFontTx/>
              <a:buNone/>
            </a:pPr>
            <a:r>
              <a:rPr lang="en-US" altLang="en-US" sz="2400" b="1">
                <a:solidFill>
                  <a:schemeClr val="tx1"/>
                </a:solidFill>
              </a:rPr>
              <a:t>70 cm	5 MHz</a:t>
            </a:r>
          </a:p>
          <a:p>
            <a:pPr algn="ctr" eaLnBrk="1" hangingPunct="1">
              <a:spcBef>
                <a:spcPct val="0"/>
              </a:spcBef>
              <a:buClrTx/>
              <a:buSzTx/>
              <a:buFontTx/>
              <a:buNone/>
            </a:pPr>
            <a:r>
              <a:rPr lang="en-US" altLang="en-US" sz="2400">
                <a:solidFill>
                  <a:schemeClr val="tx1"/>
                </a:solidFill>
              </a:rPr>
              <a:t>33 cm	12 MHz</a:t>
            </a:r>
          </a:p>
          <a:p>
            <a:pPr algn="ctr" eaLnBrk="1" hangingPunct="1">
              <a:spcBef>
                <a:spcPct val="0"/>
              </a:spcBef>
              <a:buClrTx/>
              <a:buSzTx/>
              <a:buFontTx/>
              <a:buNone/>
            </a:pPr>
            <a:r>
              <a:rPr lang="en-US" altLang="en-US" sz="2400">
                <a:solidFill>
                  <a:schemeClr val="tx1"/>
                </a:solidFill>
              </a:rPr>
              <a:t>23 cm	20 MHz            </a:t>
            </a:r>
          </a:p>
        </p:txBody>
      </p:sp>
    </p:spTree>
    <p:extLst>
      <p:ext uri="{BB962C8B-B14F-4D97-AF65-F5344CB8AC3E}">
        <p14:creationId xmlns:p14="http://schemas.microsoft.com/office/powerpoint/2010/main" val="35771706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58775"/>
            <a:ext cx="8382000" cy="1927225"/>
          </a:xfrm>
        </p:spPr>
        <p:txBody>
          <a:bodyPr>
            <a:normAutofit/>
          </a:bodyPr>
          <a:lstStyle/>
          <a:p>
            <a:r>
              <a:rPr lang="en-US" dirty="0"/>
              <a:t>T4B12     Which of the following must be programmed into a D-STAR digital transceiver before transmitting?</a:t>
            </a:r>
          </a:p>
        </p:txBody>
      </p:sp>
      <p:sp>
        <p:nvSpPr>
          <p:cNvPr id="3" name="Subtitle 2"/>
          <p:cNvSpPr>
            <a:spLocks noGrp="1"/>
          </p:cNvSpPr>
          <p:nvPr>
            <p:ph type="subTitle" idx="1"/>
          </p:nvPr>
        </p:nvSpPr>
        <p:spPr>
          <a:xfrm>
            <a:off x="990600" y="2362200"/>
            <a:ext cx="6400800" cy="3657600"/>
          </a:xfrm>
        </p:spPr>
        <p:txBody>
          <a:bodyPr>
            <a:normAutofit/>
          </a:bodyPr>
          <a:lstStyle/>
          <a:p>
            <a:pPr marL="514350" indent="-514350">
              <a:buAutoNum type="alphaUcPeriod"/>
            </a:pPr>
            <a:r>
              <a:rPr lang="en-US" sz="3600" b="1" i="1" dirty="0">
                <a:solidFill>
                  <a:srgbClr val="FFFF00"/>
                </a:solidFill>
              </a:rPr>
              <a:t>Your call sign</a:t>
            </a:r>
          </a:p>
          <a:p>
            <a:pPr marL="514350" indent="-514350">
              <a:buAutoNum type="alphaUcPeriod"/>
            </a:pPr>
            <a:r>
              <a:rPr lang="en-US" sz="2800" dirty="0"/>
              <a:t>Your output power</a:t>
            </a:r>
          </a:p>
          <a:p>
            <a:pPr marL="514350" indent="-514350">
              <a:buAutoNum type="alphaUcPeriod"/>
            </a:pPr>
            <a:r>
              <a:rPr lang="en-US" sz="2800" dirty="0"/>
              <a:t>The codec type being used</a:t>
            </a:r>
          </a:p>
          <a:p>
            <a:pPr marL="514350" indent="-514350">
              <a:buAutoNum type="alphaUcPeriod"/>
            </a:pPr>
            <a:r>
              <a:rPr lang="en-US" sz="2800" dirty="0"/>
              <a:t>All these choices are correct</a:t>
            </a:r>
          </a:p>
          <a:p>
            <a:endParaRPr lang="en-US" sz="2800" dirty="0"/>
          </a:p>
        </p:txBody>
      </p:sp>
      <p:sp>
        <p:nvSpPr>
          <p:cNvPr id="4" name="Footer Placeholder 11"/>
          <p:cNvSpPr txBox="1">
            <a:spLocks/>
          </p:cNvSpPr>
          <p:nvPr/>
        </p:nvSpPr>
        <p:spPr>
          <a:xfrm>
            <a:off x="3276600" y="64643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60</a:t>
            </a:fld>
            <a:endParaRPr lang="en-US" altLang="en-US" sz="1400" dirty="0">
              <a:solidFill>
                <a:schemeClr val="bg1"/>
              </a:solidFill>
            </a:endParaRPr>
          </a:p>
        </p:txBody>
      </p:sp>
    </p:spTree>
    <p:extLst>
      <p:ext uri="{BB962C8B-B14F-4D97-AF65-F5344CB8AC3E}">
        <p14:creationId xmlns:p14="http://schemas.microsoft.com/office/powerpoint/2010/main" val="14405581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58775"/>
            <a:ext cx="8382000" cy="1470025"/>
          </a:xfrm>
        </p:spPr>
        <p:txBody>
          <a:bodyPr>
            <a:normAutofit/>
          </a:bodyPr>
          <a:lstStyle/>
          <a:p>
            <a:r>
              <a:rPr lang="en-US" dirty="0"/>
              <a:t>T4B12   What is the result of tuning an FM receiver above or below a signal’s frequency?</a:t>
            </a:r>
          </a:p>
        </p:txBody>
      </p:sp>
      <p:sp>
        <p:nvSpPr>
          <p:cNvPr id="3" name="Subtitle 2"/>
          <p:cNvSpPr>
            <a:spLocks noGrp="1"/>
          </p:cNvSpPr>
          <p:nvPr>
            <p:ph type="subTitle" idx="1"/>
          </p:nvPr>
        </p:nvSpPr>
        <p:spPr>
          <a:xfrm>
            <a:off x="914400" y="2057400"/>
            <a:ext cx="6400800" cy="3657600"/>
          </a:xfrm>
        </p:spPr>
        <p:txBody>
          <a:bodyPr>
            <a:normAutofit/>
          </a:bodyPr>
          <a:lstStyle/>
          <a:p>
            <a:pPr marL="514350" indent="-514350">
              <a:buAutoNum type="alphaUcPeriod"/>
            </a:pPr>
            <a:r>
              <a:rPr lang="en-US" sz="2800" i="1" dirty="0"/>
              <a:t>Change is audio pitch</a:t>
            </a:r>
          </a:p>
          <a:p>
            <a:pPr marL="514350" indent="-514350">
              <a:buAutoNum type="alphaUcPeriod"/>
            </a:pPr>
            <a:r>
              <a:rPr lang="en-US" sz="2800" dirty="0"/>
              <a:t>Sideband inversion</a:t>
            </a:r>
          </a:p>
          <a:p>
            <a:pPr marL="514350" indent="-514350">
              <a:buAutoNum type="alphaUcPeriod"/>
            </a:pPr>
            <a:r>
              <a:rPr lang="en-US" sz="2800" dirty="0"/>
              <a:t>Generation of a heterodyne tone</a:t>
            </a:r>
          </a:p>
          <a:p>
            <a:pPr marL="514350" indent="-514350">
              <a:buAutoNum type="alphaUcPeriod"/>
            </a:pPr>
            <a:r>
              <a:rPr lang="en-US" sz="2800" dirty="0"/>
              <a:t>Distortion of the signal’s audio</a:t>
            </a:r>
          </a:p>
          <a:p>
            <a:endParaRPr lang="en-US" sz="2800" dirty="0"/>
          </a:p>
        </p:txBody>
      </p:sp>
      <p:sp>
        <p:nvSpPr>
          <p:cNvPr id="4" name="Footer Placeholder 11"/>
          <p:cNvSpPr txBox="1">
            <a:spLocks/>
          </p:cNvSpPr>
          <p:nvPr/>
        </p:nvSpPr>
        <p:spPr>
          <a:xfrm>
            <a:off x="3276600" y="64643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61</a:t>
            </a:fld>
            <a:endParaRPr lang="en-US" altLang="en-US" sz="1400" dirty="0">
              <a:solidFill>
                <a:schemeClr val="bg1"/>
              </a:solidFill>
            </a:endParaRPr>
          </a:p>
        </p:txBody>
      </p:sp>
    </p:spTree>
    <p:extLst>
      <p:ext uri="{BB962C8B-B14F-4D97-AF65-F5344CB8AC3E}">
        <p14:creationId xmlns:p14="http://schemas.microsoft.com/office/powerpoint/2010/main" val="14285732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58775"/>
            <a:ext cx="8382000" cy="1470025"/>
          </a:xfrm>
        </p:spPr>
        <p:txBody>
          <a:bodyPr>
            <a:normAutofit/>
          </a:bodyPr>
          <a:lstStyle/>
          <a:p>
            <a:r>
              <a:rPr lang="en-US" dirty="0"/>
              <a:t>T4B12   What is the result of tuning an FM receiver above or below a signal’s frequency?</a:t>
            </a:r>
          </a:p>
        </p:txBody>
      </p:sp>
      <p:sp>
        <p:nvSpPr>
          <p:cNvPr id="3" name="Subtitle 2"/>
          <p:cNvSpPr>
            <a:spLocks noGrp="1"/>
          </p:cNvSpPr>
          <p:nvPr>
            <p:ph type="subTitle" idx="1"/>
          </p:nvPr>
        </p:nvSpPr>
        <p:spPr>
          <a:xfrm>
            <a:off x="914400" y="2057400"/>
            <a:ext cx="6400800" cy="3657600"/>
          </a:xfrm>
        </p:spPr>
        <p:txBody>
          <a:bodyPr>
            <a:normAutofit/>
          </a:bodyPr>
          <a:lstStyle/>
          <a:p>
            <a:pPr marL="514350" indent="-514350">
              <a:buAutoNum type="alphaUcPeriod"/>
            </a:pPr>
            <a:r>
              <a:rPr lang="en-US" sz="2800" i="1" dirty="0"/>
              <a:t>Change is audio pitch</a:t>
            </a:r>
          </a:p>
          <a:p>
            <a:pPr marL="514350" indent="-514350">
              <a:buAutoNum type="alphaUcPeriod"/>
            </a:pPr>
            <a:r>
              <a:rPr lang="en-US" sz="2800" dirty="0"/>
              <a:t>Sideband inversion</a:t>
            </a:r>
          </a:p>
          <a:p>
            <a:pPr marL="514350" indent="-514350">
              <a:buAutoNum type="alphaUcPeriod"/>
            </a:pPr>
            <a:r>
              <a:rPr lang="en-US" sz="2800" dirty="0"/>
              <a:t>Generation of a heterodyne tone</a:t>
            </a:r>
          </a:p>
          <a:p>
            <a:pPr marL="514350" indent="-514350">
              <a:buAutoNum type="alphaUcPeriod"/>
            </a:pPr>
            <a:r>
              <a:rPr lang="en-US" sz="3600" b="1" dirty="0">
                <a:solidFill>
                  <a:srgbClr val="FFFF00"/>
                </a:solidFill>
              </a:rPr>
              <a:t>Distortion of the signal’s audio</a:t>
            </a:r>
          </a:p>
          <a:p>
            <a:endParaRPr lang="en-US" sz="2800" dirty="0"/>
          </a:p>
        </p:txBody>
      </p:sp>
      <p:sp>
        <p:nvSpPr>
          <p:cNvPr id="4" name="Footer Placeholder 11"/>
          <p:cNvSpPr txBox="1">
            <a:spLocks/>
          </p:cNvSpPr>
          <p:nvPr/>
        </p:nvSpPr>
        <p:spPr>
          <a:xfrm>
            <a:off x="3276600" y="64643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62</a:t>
            </a:fld>
            <a:endParaRPr lang="en-US" altLang="en-US" sz="1400" dirty="0">
              <a:solidFill>
                <a:schemeClr val="bg1"/>
              </a:solidFill>
            </a:endParaRPr>
          </a:p>
        </p:txBody>
      </p:sp>
    </p:spTree>
    <p:extLst>
      <p:ext uri="{BB962C8B-B14F-4D97-AF65-F5344CB8AC3E}">
        <p14:creationId xmlns:p14="http://schemas.microsoft.com/office/powerpoint/2010/main" val="11857046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9E600-8972-4A46-9B9D-96CF74B5EEBC}"/>
              </a:ext>
            </a:extLst>
          </p:cNvPr>
          <p:cNvSpPr>
            <a:spLocks noGrp="1"/>
          </p:cNvSpPr>
          <p:nvPr>
            <p:ph type="title"/>
          </p:nvPr>
        </p:nvSpPr>
        <p:spPr/>
        <p:txBody>
          <a:bodyPr>
            <a:normAutofit/>
          </a:bodyPr>
          <a:lstStyle/>
          <a:p>
            <a:r>
              <a:rPr lang="en-US" dirty="0"/>
              <a:t>Test Gear Used by Hams</a:t>
            </a:r>
          </a:p>
        </p:txBody>
      </p:sp>
      <p:sp>
        <p:nvSpPr>
          <p:cNvPr id="3" name="Content Placeholder 2">
            <a:extLst>
              <a:ext uri="{FF2B5EF4-FFF2-40B4-BE49-F238E27FC236}">
                <a16:creationId xmlns:a16="http://schemas.microsoft.com/office/drawing/2014/main" id="{BA416898-16C0-40EF-9092-DEDB3ABCD320}"/>
              </a:ext>
            </a:extLst>
          </p:cNvPr>
          <p:cNvSpPr>
            <a:spLocks noGrp="1"/>
          </p:cNvSpPr>
          <p:nvPr>
            <p:ph idx="1"/>
          </p:nvPr>
        </p:nvSpPr>
        <p:spPr/>
        <p:txBody>
          <a:bodyPr>
            <a:normAutofit/>
          </a:bodyPr>
          <a:lstStyle/>
          <a:p>
            <a:r>
              <a:rPr lang="en-US" sz="2800" dirty="0" err="1"/>
              <a:t>Ocilloscope</a:t>
            </a:r>
            <a:endParaRPr lang="en-US" sz="2800" dirty="0"/>
          </a:p>
          <a:p>
            <a:r>
              <a:rPr lang="en-US" sz="2800" dirty="0"/>
              <a:t>Field Strength Meter</a:t>
            </a:r>
          </a:p>
          <a:p>
            <a:r>
              <a:rPr lang="en-US" sz="2800" dirty="0"/>
              <a:t>Multimeter</a:t>
            </a:r>
          </a:p>
          <a:p>
            <a:r>
              <a:rPr lang="en-US" sz="2800" dirty="0"/>
              <a:t>Bidirectional Watt Meter</a:t>
            </a:r>
          </a:p>
          <a:p>
            <a:r>
              <a:rPr lang="en-US" sz="2800" dirty="0"/>
              <a:t>Antenna Analyzer</a:t>
            </a:r>
          </a:p>
          <a:p>
            <a:r>
              <a:rPr lang="en-US" sz="2800" dirty="0"/>
              <a:t>Station Grounding</a:t>
            </a:r>
          </a:p>
          <a:p>
            <a:r>
              <a:rPr lang="en-US" sz="2800" dirty="0"/>
              <a:t>DSP  -  Digital Signal Processor</a:t>
            </a:r>
          </a:p>
          <a:p>
            <a:r>
              <a:rPr lang="en-US" sz="2800" dirty="0"/>
              <a:t>Speech Processor</a:t>
            </a:r>
          </a:p>
          <a:p>
            <a:endParaRPr lang="en-US" sz="2800" dirty="0"/>
          </a:p>
          <a:p>
            <a:endParaRPr lang="en-US" sz="2800" dirty="0"/>
          </a:p>
        </p:txBody>
      </p:sp>
    </p:spTree>
    <p:extLst>
      <p:ext uri="{BB962C8B-B14F-4D97-AF65-F5344CB8AC3E}">
        <p14:creationId xmlns:p14="http://schemas.microsoft.com/office/powerpoint/2010/main" val="23330709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Rot="1" noChangeArrowheads="1"/>
          </p:cNvSpPr>
          <p:nvPr>
            <p:ph type="title" idx="4294967295"/>
          </p:nvPr>
        </p:nvSpPr>
        <p:spPr>
          <a:xfrm>
            <a:off x="0" y="0"/>
            <a:ext cx="8839200" cy="1524000"/>
          </a:xfrm>
        </p:spPr>
        <p:txBody>
          <a:bodyPr>
            <a:normAutofit/>
          </a:bodyPr>
          <a:lstStyle/>
          <a:p>
            <a:pPr algn="ctr" eaLnBrk="1" hangingPunct="1">
              <a:defRPr/>
            </a:pPr>
            <a:r>
              <a:rPr lang="en-US" sz="4000" dirty="0">
                <a:solidFill>
                  <a:srgbClr val="FFFF66"/>
                </a:solidFill>
                <a:effectLst>
                  <a:outerShdw blurRad="38100" dist="38100" dir="2700000" algn="tl">
                    <a:srgbClr val="000000">
                      <a:alpha val="43137"/>
                    </a:srgbClr>
                  </a:outerShdw>
                </a:effectLst>
              </a:rPr>
              <a:t>Oscilloscope</a:t>
            </a:r>
          </a:p>
        </p:txBody>
      </p:sp>
      <p:pic>
        <p:nvPicPr>
          <p:cNvPr id="64518" name="Picture 3" descr="Tek scope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1962" t="3098" r="7005"/>
          <a:stretch>
            <a:fillRect/>
          </a:stretch>
        </p:blipFill>
        <p:spPr>
          <a:xfrm>
            <a:off x="3373438" y="1628775"/>
            <a:ext cx="5770562" cy="3357563"/>
          </a:xfrm>
          <a:noFill/>
          <a:extLst>
            <a:ext uri="{909E8E84-426E-40DD-AFC4-6F175D3DCCD1}">
              <a14:hiddenFill xmlns:a14="http://schemas.microsoft.com/office/drawing/2010/main">
                <a:solidFill>
                  <a:srgbClr val="FFFFFF"/>
                </a:solidFill>
              </a14:hiddenFill>
            </a:ext>
          </a:extLst>
        </p:spPr>
      </p:pic>
      <p:sp>
        <p:nvSpPr>
          <p:cNvPr id="64515" name="Footer Placeholder 3"/>
          <p:cNvSpPr txBox="1">
            <a:spLocks noGrp="1"/>
          </p:cNvSpPr>
          <p:nvPr/>
        </p:nvSpPr>
        <p:spPr bwMode="auto">
          <a:xfrm>
            <a:off x="5867400" y="6477000"/>
            <a:ext cx="3276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0"/>
              </a:spcBef>
              <a:buClrTx/>
              <a:buSzTx/>
              <a:buFontTx/>
              <a:buNone/>
            </a:pPr>
            <a:r>
              <a:rPr lang="en-US" altLang="en-US" sz="1200">
                <a:solidFill>
                  <a:schemeClr val="tx1"/>
                </a:solidFill>
              </a:rPr>
              <a:t>Amateur Radio Practices</a:t>
            </a:r>
          </a:p>
        </p:txBody>
      </p:sp>
      <p:sp>
        <p:nvSpPr>
          <p:cNvPr id="64519" name="Rectangle 1"/>
          <p:cNvSpPr>
            <a:spLocks noChangeArrowheads="1"/>
          </p:cNvSpPr>
          <p:nvPr/>
        </p:nvSpPr>
        <p:spPr bwMode="auto">
          <a:xfrm>
            <a:off x="2971800" y="4953000"/>
            <a:ext cx="5943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r>
              <a:rPr lang="en-US" altLang="en-US" sz="2000">
                <a:solidFill>
                  <a:schemeClr val="tx1"/>
                </a:solidFill>
              </a:rPr>
              <a:t>By connecting the RF output of a transmitter (through appropriate connections) to the vertical input of the scope, the quality of a transmitted signal can be seen on the display.</a:t>
            </a:r>
          </a:p>
        </p:txBody>
      </p:sp>
      <p:sp>
        <p:nvSpPr>
          <p:cNvPr id="64520" name="Rectangle 2"/>
          <p:cNvSpPr>
            <a:spLocks noChangeArrowheads="1"/>
          </p:cNvSpPr>
          <p:nvPr/>
        </p:nvSpPr>
        <p:spPr bwMode="auto">
          <a:xfrm>
            <a:off x="228600" y="1628775"/>
            <a:ext cx="2743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r>
              <a:rPr lang="en-US" altLang="en-US" sz="2000">
                <a:solidFill>
                  <a:schemeClr val="tx1"/>
                </a:solidFill>
              </a:rPr>
              <a:t>An Oscilloscope has the ability to display complex waveforms.  Signals are fed into the scope and the internal horizontal and vertical amplifiers generate the display of waveform amplitude vertically and time horizontally.</a:t>
            </a:r>
          </a:p>
        </p:txBody>
      </p:sp>
    </p:spTree>
    <p:extLst>
      <p:ext uri="{BB962C8B-B14F-4D97-AF65-F5344CB8AC3E}">
        <p14:creationId xmlns:p14="http://schemas.microsoft.com/office/powerpoint/2010/main" val="41283603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p:cNvSpPr txBox="1">
            <a:spLocks noGrp="1"/>
          </p:cNvSpPr>
          <p:nvPr/>
        </p:nvSpPr>
        <p:spPr bwMode="auto">
          <a:xfrm>
            <a:off x="5867400" y="6477000"/>
            <a:ext cx="3276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0"/>
              </a:spcBef>
              <a:buClrTx/>
              <a:buSzTx/>
              <a:buFontTx/>
              <a:buNone/>
            </a:pPr>
            <a:r>
              <a:rPr lang="en-US" altLang="en-US" sz="1200">
                <a:solidFill>
                  <a:schemeClr val="tx1"/>
                </a:solidFill>
              </a:rPr>
              <a:t>Amateur Radio Practices</a:t>
            </a:r>
          </a:p>
        </p:txBody>
      </p:sp>
      <p:sp>
        <p:nvSpPr>
          <p:cNvPr id="65539" name="Slide Number Placeholder 4"/>
          <p:cNvSpPr txBox="1">
            <a:spLocks noGrp="1"/>
          </p:cNvSpPr>
          <p:nvPr/>
        </p:nvSpPr>
        <p:spPr bwMode="auto">
          <a:xfrm>
            <a:off x="4114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A024DCD9-63A5-4D41-A454-518320D89383}" type="slidenum">
              <a:rPr lang="en-US" altLang="en-US" sz="1400">
                <a:solidFill>
                  <a:schemeClr val="tx1"/>
                </a:solidFill>
              </a:rPr>
              <a:pPr algn="r" eaLnBrk="1" hangingPunct="1">
                <a:spcBef>
                  <a:spcPct val="0"/>
                </a:spcBef>
                <a:buClrTx/>
                <a:buSzTx/>
                <a:buFontTx/>
                <a:buNone/>
              </a:pPr>
              <a:t>65</a:t>
            </a:fld>
            <a:endParaRPr lang="en-US" altLang="en-US" sz="1400">
              <a:solidFill>
                <a:schemeClr val="tx1"/>
              </a:solidFill>
            </a:endParaRPr>
          </a:p>
        </p:txBody>
      </p:sp>
      <p:sp>
        <p:nvSpPr>
          <p:cNvPr id="695298" name="Rectangle 2"/>
          <p:cNvSpPr>
            <a:spLocks noGrp="1" noRot="1" noChangeArrowheads="1"/>
          </p:cNvSpPr>
          <p:nvPr>
            <p:ph type="title" idx="4294967295"/>
          </p:nvPr>
        </p:nvSpPr>
        <p:spPr>
          <a:xfrm>
            <a:off x="0" y="274638"/>
            <a:ext cx="8229600" cy="511175"/>
          </a:xfrm>
        </p:spPr>
        <p:txBody>
          <a:bodyPr>
            <a:noAutofit/>
          </a:bodyPr>
          <a:lstStyle/>
          <a:p>
            <a:pPr algn="ctr" eaLnBrk="1" hangingPunct="1">
              <a:defRPr/>
            </a:pPr>
            <a:r>
              <a:rPr lang="en-US" sz="4000" dirty="0">
                <a:solidFill>
                  <a:srgbClr val="FFFF00"/>
                </a:solidFill>
                <a:effectLst>
                  <a:outerShdw blurRad="38100" dist="38100" dir="2700000" algn="tl">
                    <a:srgbClr val="000000">
                      <a:alpha val="43137"/>
                    </a:srgbClr>
                  </a:outerShdw>
                </a:effectLst>
              </a:rPr>
              <a:t>Audio Distortion</a:t>
            </a:r>
          </a:p>
        </p:txBody>
      </p:sp>
      <p:pic>
        <p:nvPicPr>
          <p:cNvPr id="65541" name="Picture 3" descr="Audio test"/>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6013" t="6618" r="6001" b="7256"/>
          <a:stretch>
            <a:fillRect/>
          </a:stretch>
        </p:blipFill>
        <p:spPr>
          <a:xfrm>
            <a:off x="3281363" y="1219200"/>
            <a:ext cx="5862637" cy="3886200"/>
          </a:xfrm>
          <a:noFill/>
          <a:extLst>
            <a:ext uri="{909E8E84-426E-40DD-AFC4-6F175D3DCCD1}">
              <a14:hiddenFill xmlns:a14="http://schemas.microsoft.com/office/drawing/2010/main">
                <a:solidFill>
                  <a:srgbClr val="FFFFFF"/>
                </a:solidFill>
              </a14:hiddenFill>
            </a:ext>
          </a:extLst>
        </p:spPr>
      </p:pic>
      <p:sp>
        <p:nvSpPr>
          <p:cNvPr id="65542" name="Rectangle 1"/>
          <p:cNvSpPr>
            <a:spLocks noChangeArrowheads="1"/>
          </p:cNvSpPr>
          <p:nvPr/>
        </p:nvSpPr>
        <p:spPr bwMode="auto">
          <a:xfrm>
            <a:off x="381000" y="1219200"/>
            <a:ext cx="24384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r>
              <a:rPr lang="en-US" altLang="en-US" sz="2000">
                <a:solidFill>
                  <a:schemeClr val="tx1"/>
                </a:solidFill>
              </a:rPr>
              <a:t>Two tone audio tests are used on an oscilloscope to test proper linearity.  The pure tones fed in will give you a stable picture on the scope if the amplifier is properly adjusted.  The lower image shows a signal with some noise that it also overdriven (overmodulated) and is clipping or flattopping. </a:t>
            </a:r>
          </a:p>
        </p:txBody>
      </p:sp>
      <p:sp>
        <p:nvSpPr>
          <p:cNvPr id="65543" name="Rectangle 2"/>
          <p:cNvSpPr>
            <a:spLocks noChangeArrowheads="1"/>
          </p:cNvSpPr>
          <p:nvPr/>
        </p:nvSpPr>
        <p:spPr bwMode="auto">
          <a:xfrm>
            <a:off x="2822575" y="5181600"/>
            <a:ext cx="563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r>
              <a:rPr lang="en-US" altLang="en-US" sz="2000">
                <a:solidFill>
                  <a:schemeClr val="tx1"/>
                </a:solidFill>
              </a:rPr>
              <a:t>Any two audio tones may be used, but they must be within the transmitter audio passband, and should not be harmonically related.</a:t>
            </a:r>
          </a:p>
        </p:txBody>
      </p:sp>
    </p:spTree>
    <p:extLst>
      <p:ext uri="{BB962C8B-B14F-4D97-AF65-F5344CB8AC3E}">
        <p14:creationId xmlns:p14="http://schemas.microsoft.com/office/powerpoint/2010/main" val="15696227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Rot="1" noChangeArrowheads="1"/>
          </p:cNvSpPr>
          <p:nvPr>
            <p:ph type="title" idx="4294967295"/>
          </p:nvPr>
        </p:nvSpPr>
        <p:spPr>
          <a:xfrm>
            <a:off x="0" y="0"/>
            <a:ext cx="8839200" cy="1600200"/>
          </a:xfrm>
        </p:spPr>
        <p:txBody>
          <a:bodyPr>
            <a:normAutofit/>
          </a:bodyPr>
          <a:lstStyle/>
          <a:p>
            <a:pPr algn="ctr" eaLnBrk="1" hangingPunct="1">
              <a:defRPr/>
            </a:pPr>
            <a:r>
              <a:rPr lang="en-US" sz="4000" b="1" dirty="0">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Field Strength Meter</a:t>
            </a:r>
          </a:p>
        </p:txBody>
      </p:sp>
      <p:pic>
        <p:nvPicPr>
          <p:cNvPr id="66566" name="Picture 3" descr="FSM"/>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754437" y="1485900"/>
            <a:ext cx="1884363" cy="4227513"/>
          </a:xfrm>
          <a:noFill/>
          <a:extLst>
            <a:ext uri="{909E8E84-426E-40DD-AFC4-6F175D3DCCD1}">
              <a14:hiddenFill xmlns:a14="http://schemas.microsoft.com/office/drawing/2010/main">
                <a:solidFill>
                  <a:srgbClr val="FFFFFF"/>
                </a:solidFill>
              </a14:hiddenFill>
            </a:ext>
          </a:extLst>
        </p:spPr>
      </p:pic>
      <p:pic>
        <p:nvPicPr>
          <p:cNvPr id="66567" name="Picture 4" descr="rf_mete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6175375" y="1503363"/>
            <a:ext cx="2968625" cy="4191000"/>
          </a:xfrm>
          <a:noFill/>
          <a:extLst>
            <a:ext uri="{909E8E84-426E-40DD-AFC4-6F175D3DCCD1}">
              <a14:hiddenFill xmlns:a14="http://schemas.microsoft.com/office/drawing/2010/main">
                <a:solidFill>
                  <a:srgbClr val="FFFFFF"/>
                </a:solidFill>
              </a14:hiddenFill>
            </a:ext>
          </a:extLst>
        </p:spPr>
      </p:pic>
      <p:sp>
        <p:nvSpPr>
          <p:cNvPr id="66563" name="Footer Placeholder 4"/>
          <p:cNvSpPr txBox="1">
            <a:spLocks noGrp="1"/>
          </p:cNvSpPr>
          <p:nvPr/>
        </p:nvSpPr>
        <p:spPr bwMode="auto">
          <a:xfrm>
            <a:off x="5867400" y="6477000"/>
            <a:ext cx="3276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0"/>
              </a:spcBef>
              <a:buClrTx/>
              <a:buSzTx/>
              <a:buFontTx/>
              <a:buNone/>
            </a:pPr>
            <a:r>
              <a:rPr lang="en-US" altLang="en-US" sz="1200">
                <a:solidFill>
                  <a:schemeClr val="tx1"/>
                </a:solidFill>
              </a:rPr>
              <a:t>Amateur Radio Practices</a:t>
            </a:r>
          </a:p>
        </p:txBody>
      </p:sp>
      <p:sp>
        <p:nvSpPr>
          <p:cNvPr id="66564" name="Slide Number Placeholder 5"/>
          <p:cNvSpPr txBox="1">
            <a:spLocks noGrp="1"/>
          </p:cNvSpPr>
          <p:nvPr/>
        </p:nvSpPr>
        <p:spPr bwMode="auto">
          <a:xfrm>
            <a:off x="4114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D3D013C1-E778-49EE-886F-BD6E084767C9}" type="slidenum">
              <a:rPr lang="en-US" altLang="en-US" sz="1400">
                <a:solidFill>
                  <a:schemeClr val="tx1"/>
                </a:solidFill>
              </a:rPr>
              <a:pPr algn="r" eaLnBrk="1" hangingPunct="1">
                <a:spcBef>
                  <a:spcPct val="0"/>
                </a:spcBef>
                <a:buClrTx/>
                <a:buSzTx/>
                <a:buFontTx/>
                <a:buNone/>
              </a:pPr>
              <a:t>66</a:t>
            </a:fld>
            <a:endParaRPr lang="en-US" altLang="en-US" sz="1400">
              <a:solidFill>
                <a:schemeClr val="tx1"/>
              </a:solidFill>
            </a:endParaRPr>
          </a:p>
        </p:txBody>
      </p:sp>
      <p:sp>
        <p:nvSpPr>
          <p:cNvPr id="66568" name="Rectangle 1"/>
          <p:cNvSpPr>
            <a:spLocks noChangeArrowheads="1"/>
          </p:cNvSpPr>
          <p:nvPr/>
        </p:nvSpPr>
        <p:spPr bwMode="auto">
          <a:xfrm>
            <a:off x="304800" y="1447800"/>
            <a:ext cx="30480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r>
              <a:rPr lang="en-US" altLang="en-US" sz="1800" dirty="0">
                <a:solidFill>
                  <a:schemeClr val="tx1"/>
                </a:solidFill>
              </a:rPr>
              <a:t>Here are two digital Field Strength Meter models.  Some SWR meters and frequency counters can also be used as field strength meters.  </a:t>
            </a:r>
          </a:p>
          <a:p>
            <a:pPr eaLnBrk="1" hangingPunct="1">
              <a:spcBef>
                <a:spcPct val="0"/>
              </a:spcBef>
              <a:buClrTx/>
              <a:buSzTx/>
              <a:buFontTx/>
              <a:buNone/>
            </a:pPr>
            <a:endParaRPr lang="en-US" altLang="en-US" sz="1800" dirty="0">
              <a:solidFill>
                <a:schemeClr val="tx1"/>
              </a:solidFill>
            </a:endParaRPr>
          </a:p>
          <a:p>
            <a:pPr eaLnBrk="1" hangingPunct="1">
              <a:spcBef>
                <a:spcPct val="0"/>
              </a:spcBef>
              <a:buClrTx/>
              <a:buSzTx/>
              <a:buFontTx/>
              <a:buNone/>
            </a:pPr>
            <a:r>
              <a:rPr lang="en-US" altLang="en-US" sz="1800" dirty="0">
                <a:solidFill>
                  <a:schemeClr val="tx1"/>
                </a:solidFill>
              </a:rPr>
              <a:t>Field Strength Meters are used to test the density of an RF field when near the transmitter (near field). This can help determine the radiation pattern of an antenna and locate a nearby transmitter.</a:t>
            </a:r>
          </a:p>
        </p:txBody>
      </p:sp>
    </p:spTree>
    <p:extLst>
      <p:ext uri="{BB962C8B-B14F-4D97-AF65-F5344CB8AC3E}">
        <p14:creationId xmlns:p14="http://schemas.microsoft.com/office/powerpoint/2010/main" val="13872609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52400" y="0"/>
            <a:ext cx="8839200" cy="1600200"/>
          </a:xfrm>
        </p:spPr>
        <p:txBody>
          <a:bodyPr>
            <a:normAutofit/>
          </a:bodyPr>
          <a:lstStyle/>
          <a:p>
            <a:pPr algn="ctr"/>
            <a:r>
              <a:rPr lang="en-US" altLang="en-US" sz="4000" dirty="0" err="1">
                <a:solidFill>
                  <a:srgbClr val="FFFF00"/>
                </a:solidFill>
                <a:effectLst>
                  <a:outerShdw blurRad="38100" dist="38100" dir="2700000" algn="tl">
                    <a:srgbClr val="000000">
                      <a:alpha val="43137"/>
                    </a:srgbClr>
                  </a:outerShdw>
                </a:effectLst>
              </a:rPr>
              <a:t>Multimeter</a:t>
            </a:r>
            <a:endParaRPr lang="en-US" altLang="en-US" sz="4000" dirty="0">
              <a:solidFill>
                <a:srgbClr val="FFFF00"/>
              </a:solidFill>
              <a:effectLst>
                <a:outerShdw blurRad="38100" dist="38100" dir="2700000" algn="tl">
                  <a:srgbClr val="000000">
                    <a:alpha val="43137"/>
                  </a:srgbClr>
                </a:outerShdw>
              </a:effectLst>
            </a:endParaRPr>
          </a:p>
        </p:txBody>
      </p:sp>
      <p:sp>
        <p:nvSpPr>
          <p:cNvPr id="67587" name="Content Placeholder 2"/>
          <p:cNvSpPr>
            <a:spLocks noGrp="1"/>
          </p:cNvSpPr>
          <p:nvPr>
            <p:ph sz="half" idx="1"/>
          </p:nvPr>
        </p:nvSpPr>
        <p:spPr>
          <a:xfrm>
            <a:off x="457200" y="1600200"/>
            <a:ext cx="2743200" cy="4410075"/>
          </a:xfrm>
        </p:spPr>
        <p:txBody>
          <a:bodyPr/>
          <a:lstStyle/>
          <a:p>
            <a:pPr marL="0" indent="0"/>
            <a:r>
              <a:rPr lang="en-US" altLang="en-US" sz="2000">
                <a:solidFill>
                  <a:schemeClr val="tx1"/>
                </a:solidFill>
                <a:effectLst/>
              </a:rPr>
              <a:t>Multimeters generally include voltmeters, ammeters and can measure resistance.  They have a high internal impedance in voltage mode to minimize impact on the circuit under test.  </a:t>
            </a:r>
          </a:p>
        </p:txBody>
      </p:sp>
      <p:pic>
        <p:nvPicPr>
          <p:cNvPr id="67589" name="Picture 2" descr="http://upload.wikimedia.org/wikipedia/commons/thumb/f/f1/Fluke87-V_Multimeter.jpg/220px-Fluke87-V_Multi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600200"/>
            <a:ext cx="20955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4" descr="http://www.use-enco.com/ProductImages/0246083-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09600"/>
            <a:ext cx="2295525"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Rectangle 5"/>
          <p:cNvSpPr>
            <a:spLocks noChangeArrowheads="1"/>
          </p:cNvSpPr>
          <p:nvPr/>
        </p:nvSpPr>
        <p:spPr bwMode="auto">
          <a:xfrm>
            <a:off x="6329363" y="4267200"/>
            <a:ext cx="2438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r>
              <a:rPr lang="en-US" altLang="en-US" sz="2000">
                <a:solidFill>
                  <a:schemeClr val="tx1"/>
                </a:solidFill>
              </a:rPr>
              <a:t>Digital models can be very precise but analog models are often favored for tuning circuits.</a:t>
            </a:r>
          </a:p>
        </p:txBody>
      </p:sp>
      <p:sp>
        <p:nvSpPr>
          <p:cNvPr id="8" name="Footer Placeholder 11"/>
          <p:cNvSpPr txBox="1">
            <a:spLocks/>
          </p:cNvSpPr>
          <p:nvPr/>
        </p:nvSpPr>
        <p:spPr>
          <a:xfrm>
            <a:off x="3276600" y="64643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Tree>
    <p:extLst>
      <p:ext uri="{BB962C8B-B14F-4D97-AF65-F5344CB8AC3E}">
        <p14:creationId xmlns:p14="http://schemas.microsoft.com/office/powerpoint/2010/main" val="5155776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Rot="1" noChangeArrowheads="1"/>
          </p:cNvSpPr>
          <p:nvPr>
            <p:ph type="title"/>
          </p:nvPr>
        </p:nvSpPr>
        <p:spPr>
          <a:xfrm>
            <a:off x="457200" y="0"/>
            <a:ext cx="8229600" cy="1600200"/>
          </a:xfrm>
        </p:spPr>
        <p:txBody>
          <a:bodyPr>
            <a:normAutofit/>
          </a:bodyPr>
          <a:lstStyle/>
          <a:p>
            <a:pPr algn="ctr" eaLnBrk="1" hangingPunct="1"/>
            <a:r>
              <a:rPr lang="en-US" altLang="en-US" sz="4000" dirty="0">
                <a:solidFill>
                  <a:srgbClr val="FFFF00"/>
                </a:solidFill>
                <a:effectLst>
                  <a:outerShdw blurRad="38100" dist="38100" dir="2700000" algn="tl">
                    <a:srgbClr val="000000">
                      <a:alpha val="43137"/>
                    </a:srgbClr>
                  </a:outerShdw>
                </a:effectLst>
              </a:rPr>
              <a:t>Directional Wattmeter</a:t>
            </a:r>
          </a:p>
        </p:txBody>
      </p:sp>
      <p:sp>
        <p:nvSpPr>
          <p:cNvPr id="68612" name="Rectangle 3"/>
          <p:cNvSpPr>
            <a:spLocks noGrp="1" noChangeArrowheads="1"/>
          </p:cNvSpPr>
          <p:nvPr>
            <p:ph idx="1"/>
          </p:nvPr>
        </p:nvSpPr>
        <p:spPr>
          <a:xfrm>
            <a:off x="457200" y="1600200"/>
            <a:ext cx="3581400" cy="3200400"/>
          </a:xfrm>
        </p:spPr>
        <p:txBody>
          <a:bodyPr>
            <a:noAutofit/>
          </a:bodyPr>
          <a:lstStyle/>
          <a:p>
            <a:pPr marL="0" indent="0" eaLnBrk="1" hangingPunct="1"/>
            <a:r>
              <a:rPr lang="en-US" altLang="en-US" sz="2000" dirty="0">
                <a:solidFill>
                  <a:schemeClr val="tx1"/>
                </a:solidFill>
                <a:effectLst/>
              </a:rPr>
              <a:t>A directional wattmeter can measure both forward (to the load/antenna) and reflected power.  This ratio determines the Standing Wave Ratio (SWR).  A perfect match will have all forward power and none reflected or a 1:1 SWR.  The meter installs between the transmitter and antenna.</a:t>
            </a:r>
          </a:p>
          <a:p>
            <a:pPr marL="0" indent="0" eaLnBrk="1" hangingPunct="1"/>
            <a:endParaRPr lang="en-US" altLang="en-US" sz="2000" dirty="0">
              <a:solidFill>
                <a:schemeClr val="tx1"/>
              </a:solidFill>
              <a:effectLst/>
            </a:endParaRPr>
          </a:p>
          <a:p>
            <a:pPr marL="0" indent="0" eaLnBrk="1" hangingPunct="1"/>
            <a:endParaRPr lang="en-US" altLang="en-US" sz="2000" dirty="0">
              <a:solidFill>
                <a:schemeClr val="tx1"/>
              </a:solidFill>
              <a:effectLst/>
            </a:endParaRPr>
          </a:p>
          <a:p>
            <a:pPr marL="0" indent="0" eaLnBrk="1" hangingPunct="1"/>
            <a:endParaRPr lang="en-US" altLang="en-US" sz="2000" dirty="0">
              <a:solidFill>
                <a:schemeClr val="tx1"/>
              </a:solidFill>
              <a:effectLst/>
            </a:endParaRPr>
          </a:p>
        </p:txBody>
      </p:sp>
      <p:pic>
        <p:nvPicPr>
          <p:cNvPr id="68613" name="Picture 5" descr="zdw-cn-801h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138" y="1504950"/>
            <a:ext cx="4729162"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Rectangle 1"/>
          <p:cNvSpPr>
            <a:spLocks noChangeArrowheads="1"/>
          </p:cNvSpPr>
          <p:nvPr/>
        </p:nvSpPr>
        <p:spPr bwMode="auto">
          <a:xfrm>
            <a:off x="571500" y="5540375"/>
            <a:ext cx="8420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r>
              <a:rPr lang="en-US" altLang="en-US" sz="2000" dirty="0">
                <a:solidFill>
                  <a:schemeClr val="tx1"/>
                </a:solidFill>
              </a:rPr>
              <a:t>This unit has two needles.  One shows forward power, the other reflected.   The SWR can be read where they cross (on the red scale).</a:t>
            </a:r>
          </a:p>
        </p:txBody>
      </p:sp>
      <p:sp>
        <p:nvSpPr>
          <p:cNvPr id="7" name="Footer Placeholder 11"/>
          <p:cNvSpPr txBox="1">
            <a:spLocks/>
          </p:cNvSpPr>
          <p:nvPr/>
        </p:nvSpPr>
        <p:spPr>
          <a:xfrm>
            <a:off x="3276600" y="64643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Tree>
    <p:extLst>
      <p:ext uri="{BB962C8B-B14F-4D97-AF65-F5344CB8AC3E}">
        <p14:creationId xmlns:p14="http://schemas.microsoft.com/office/powerpoint/2010/main" val="2090056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04800" y="-76200"/>
            <a:ext cx="8534400" cy="1066800"/>
          </a:xfrm>
        </p:spPr>
        <p:txBody>
          <a:bodyPr>
            <a:normAutofit/>
          </a:bodyPr>
          <a:lstStyle/>
          <a:p>
            <a:pPr>
              <a:defRPr/>
            </a:pPr>
            <a:r>
              <a:rPr lang="en-US" sz="4000" dirty="0">
                <a:solidFill>
                  <a:srgbClr val="FFFF00"/>
                </a:solidFill>
                <a:effectLst>
                  <a:outerShdw blurRad="38100" dist="38100" dir="2700000" algn="tl">
                    <a:srgbClr val="000000">
                      <a:alpha val="43137"/>
                    </a:srgbClr>
                  </a:outerShdw>
                </a:effectLst>
              </a:rPr>
              <a:t>Antenna Analyzer</a:t>
            </a:r>
          </a:p>
        </p:txBody>
      </p:sp>
      <p:sp>
        <p:nvSpPr>
          <p:cNvPr id="69635" name="Content Placeholder 2"/>
          <p:cNvSpPr>
            <a:spLocks noGrp="1"/>
          </p:cNvSpPr>
          <p:nvPr>
            <p:ph idx="1"/>
          </p:nvPr>
        </p:nvSpPr>
        <p:spPr>
          <a:xfrm>
            <a:off x="304800" y="1266825"/>
            <a:ext cx="3962400" cy="4905375"/>
          </a:xfrm>
        </p:spPr>
        <p:txBody>
          <a:bodyPr>
            <a:normAutofit lnSpcReduction="10000"/>
          </a:bodyPr>
          <a:lstStyle/>
          <a:p>
            <a:pPr marL="0" indent="0">
              <a:buFontTx/>
              <a:buNone/>
            </a:pPr>
            <a:r>
              <a:rPr lang="en-US" altLang="en-US" sz="2000">
                <a:solidFill>
                  <a:schemeClr val="tx1"/>
                </a:solidFill>
                <a:effectLst/>
              </a:rPr>
              <a:t>Antenna analyzers can be used to verify antenna impedance (match).  The connect directly to the antenna and use a small internal transmitter to read the resulting match. </a:t>
            </a:r>
          </a:p>
          <a:p>
            <a:pPr marL="0" indent="0">
              <a:buFontTx/>
              <a:buNone/>
            </a:pPr>
            <a:r>
              <a:rPr lang="en-US" altLang="en-US" sz="2000">
                <a:solidFill>
                  <a:schemeClr val="tx1"/>
                </a:solidFill>
                <a:effectLst/>
              </a:rPr>
              <a:t> </a:t>
            </a:r>
          </a:p>
          <a:p>
            <a:pPr marL="0" indent="0">
              <a:buFontTx/>
              <a:buNone/>
            </a:pPr>
            <a:r>
              <a:rPr lang="en-US" altLang="en-US" sz="2000">
                <a:solidFill>
                  <a:schemeClr val="tx1"/>
                </a:solidFill>
                <a:effectLst/>
              </a:rPr>
              <a:t>This does make them sensitive to other transmitters operating in the area.</a:t>
            </a:r>
          </a:p>
          <a:p>
            <a:pPr marL="0" indent="0">
              <a:buFontTx/>
              <a:buNone/>
            </a:pPr>
            <a:endParaRPr lang="en-US" altLang="en-US" sz="2000">
              <a:solidFill>
                <a:schemeClr val="tx1"/>
              </a:solidFill>
              <a:effectLst/>
            </a:endParaRPr>
          </a:p>
          <a:p>
            <a:pPr marL="0" indent="0"/>
            <a:r>
              <a:rPr lang="en-US" altLang="en-US" sz="2000">
                <a:solidFill>
                  <a:srgbClr val="FFFFFF"/>
                </a:solidFill>
                <a:effectLst/>
              </a:rPr>
              <a:t>They can also be used to read the impedance of connectors and coax.</a:t>
            </a:r>
          </a:p>
          <a:p>
            <a:pPr marL="0" indent="0">
              <a:buFontTx/>
              <a:buNone/>
            </a:pPr>
            <a:endParaRPr lang="en-US" altLang="en-US" sz="2000">
              <a:solidFill>
                <a:schemeClr val="tx1"/>
              </a:solidFill>
              <a:effectLst/>
            </a:endParaRPr>
          </a:p>
        </p:txBody>
      </p:sp>
      <p:pic>
        <p:nvPicPr>
          <p:cNvPr id="696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338" y="990600"/>
            <a:ext cx="287225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11"/>
          <p:cNvSpPr txBox="1">
            <a:spLocks/>
          </p:cNvSpPr>
          <p:nvPr/>
        </p:nvSpPr>
        <p:spPr>
          <a:xfrm>
            <a:off x="3276600" y="64643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Tree>
    <p:extLst>
      <p:ext uri="{BB962C8B-B14F-4D97-AF65-F5344CB8AC3E}">
        <p14:creationId xmlns:p14="http://schemas.microsoft.com/office/powerpoint/2010/main" val="2683035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Rectangle 2"/>
          <p:cNvSpPr>
            <a:spLocks noGrp="1" noRot="1" noChangeArrowheads="1"/>
          </p:cNvSpPr>
          <p:nvPr>
            <p:ph type="title"/>
          </p:nvPr>
        </p:nvSpPr>
        <p:spPr>
          <a:xfrm>
            <a:off x="152400" y="0"/>
            <a:ext cx="8839200" cy="1524000"/>
          </a:xfrm>
        </p:spPr>
        <p:txBody>
          <a:bodyPr>
            <a:normAutofit/>
          </a:bodyPr>
          <a:lstStyle/>
          <a:p>
            <a:pPr algn="ctr">
              <a:defRPr/>
            </a:pPr>
            <a:r>
              <a:rPr lang="en-US" sz="3600" dirty="0"/>
              <a:t>Low Pass  (top),   High Pass Filters</a:t>
            </a:r>
          </a:p>
        </p:txBody>
      </p:sp>
      <p:grpSp>
        <p:nvGrpSpPr>
          <p:cNvPr id="8197" name="Group 52"/>
          <p:cNvGrpSpPr>
            <a:grpSpLocks/>
          </p:cNvGrpSpPr>
          <p:nvPr/>
        </p:nvGrpSpPr>
        <p:grpSpPr bwMode="auto">
          <a:xfrm>
            <a:off x="344488" y="1457325"/>
            <a:ext cx="4670425" cy="1801813"/>
            <a:chOff x="233" y="1568"/>
            <a:chExt cx="2942" cy="1135"/>
          </a:xfrm>
        </p:grpSpPr>
        <p:sp>
          <p:nvSpPr>
            <p:cNvPr id="8319" name="Line 53"/>
            <p:cNvSpPr>
              <a:spLocks noChangeShapeType="1"/>
            </p:cNvSpPr>
            <p:nvPr/>
          </p:nvSpPr>
          <p:spPr bwMode="auto">
            <a:xfrm>
              <a:off x="449" y="1682"/>
              <a:ext cx="195"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20" name="Line 54"/>
            <p:cNvSpPr>
              <a:spLocks noChangeShapeType="1"/>
            </p:cNvSpPr>
            <p:nvPr/>
          </p:nvSpPr>
          <p:spPr bwMode="auto">
            <a:xfrm flipV="1">
              <a:off x="449" y="1683"/>
              <a:ext cx="0" cy="27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21" name="Line 55"/>
            <p:cNvSpPr>
              <a:spLocks noChangeShapeType="1"/>
            </p:cNvSpPr>
            <p:nvPr/>
          </p:nvSpPr>
          <p:spPr bwMode="auto">
            <a:xfrm flipH="1">
              <a:off x="407" y="2630"/>
              <a:ext cx="42" cy="72"/>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22" name="Freeform 56"/>
            <p:cNvSpPr>
              <a:spLocks/>
            </p:cNvSpPr>
            <p:nvPr/>
          </p:nvSpPr>
          <p:spPr bwMode="auto">
            <a:xfrm>
              <a:off x="282" y="2630"/>
              <a:ext cx="294" cy="73"/>
            </a:xfrm>
            <a:custGeom>
              <a:avLst/>
              <a:gdLst>
                <a:gd name="T0" fmla="*/ 252 w 294"/>
                <a:gd name="T1" fmla="*/ 72 h 73"/>
                <a:gd name="T2" fmla="*/ 293 w 294"/>
                <a:gd name="T3" fmla="*/ 0 h 73"/>
                <a:gd name="T4" fmla="*/ 42 w 294"/>
                <a:gd name="T5" fmla="*/ 0 h 73"/>
                <a:gd name="T6" fmla="*/ 0 w 294"/>
                <a:gd name="T7" fmla="*/ 72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 h="73">
                  <a:moveTo>
                    <a:pt x="252" y="72"/>
                  </a:moveTo>
                  <a:lnTo>
                    <a:pt x="293" y="0"/>
                  </a:lnTo>
                  <a:lnTo>
                    <a:pt x="42" y="0"/>
                  </a:lnTo>
                  <a:lnTo>
                    <a:pt x="0" y="72"/>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23" name="Line 57"/>
            <p:cNvSpPr>
              <a:spLocks noChangeShapeType="1"/>
            </p:cNvSpPr>
            <p:nvPr/>
          </p:nvSpPr>
          <p:spPr bwMode="auto">
            <a:xfrm flipV="1">
              <a:off x="1704" y="1633"/>
              <a:ext cx="0" cy="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24" name="Line 58"/>
            <p:cNvSpPr>
              <a:spLocks noChangeShapeType="1"/>
            </p:cNvSpPr>
            <p:nvPr/>
          </p:nvSpPr>
          <p:spPr bwMode="auto">
            <a:xfrm>
              <a:off x="1830" y="1633"/>
              <a:ext cx="0" cy="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25" name="Line 59"/>
            <p:cNvSpPr>
              <a:spLocks noChangeShapeType="1"/>
            </p:cNvSpPr>
            <p:nvPr/>
          </p:nvSpPr>
          <p:spPr bwMode="auto">
            <a:xfrm flipV="1">
              <a:off x="1954" y="1633"/>
              <a:ext cx="0" cy="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26" name="Line 60"/>
            <p:cNvSpPr>
              <a:spLocks noChangeShapeType="1"/>
            </p:cNvSpPr>
            <p:nvPr/>
          </p:nvSpPr>
          <p:spPr bwMode="auto">
            <a:xfrm>
              <a:off x="2080" y="1633"/>
              <a:ext cx="0" cy="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27" name="Line 61"/>
            <p:cNvSpPr>
              <a:spLocks noChangeShapeType="1"/>
            </p:cNvSpPr>
            <p:nvPr/>
          </p:nvSpPr>
          <p:spPr bwMode="auto">
            <a:xfrm flipV="1">
              <a:off x="2206" y="1633"/>
              <a:ext cx="0" cy="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28" name="Freeform 62"/>
            <p:cNvSpPr>
              <a:spLocks/>
            </p:cNvSpPr>
            <p:nvPr/>
          </p:nvSpPr>
          <p:spPr bwMode="auto">
            <a:xfrm>
              <a:off x="1704" y="1568"/>
              <a:ext cx="128" cy="65"/>
            </a:xfrm>
            <a:custGeom>
              <a:avLst/>
              <a:gdLst>
                <a:gd name="T0" fmla="*/ 127 w 128"/>
                <a:gd name="T1" fmla="*/ 64 h 65"/>
                <a:gd name="T2" fmla="*/ 125 w 128"/>
                <a:gd name="T3" fmla="*/ 54 h 65"/>
                <a:gd name="T4" fmla="*/ 123 w 128"/>
                <a:gd name="T5" fmla="*/ 44 h 65"/>
                <a:gd name="T6" fmla="*/ 119 w 128"/>
                <a:gd name="T7" fmla="*/ 34 h 65"/>
                <a:gd name="T8" fmla="*/ 115 w 128"/>
                <a:gd name="T9" fmla="*/ 26 h 65"/>
                <a:gd name="T10" fmla="*/ 107 w 128"/>
                <a:gd name="T11" fmla="*/ 18 h 65"/>
                <a:gd name="T12" fmla="*/ 99 w 128"/>
                <a:gd name="T13" fmla="*/ 12 h 65"/>
                <a:gd name="T14" fmla="*/ 91 w 128"/>
                <a:gd name="T15" fmla="*/ 6 h 65"/>
                <a:gd name="T16" fmla="*/ 82 w 128"/>
                <a:gd name="T17" fmla="*/ 2 h 65"/>
                <a:gd name="T18" fmla="*/ 72 w 128"/>
                <a:gd name="T19" fmla="*/ 0 h 65"/>
                <a:gd name="T20" fmla="*/ 62 w 128"/>
                <a:gd name="T21" fmla="*/ 0 h 65"/>
                <a:gd name="T22" fmla="*/ 54 w 128"/>
                <a:gd name="T23" fmla="*/ 0 h 65"/>
                <a:gd name="T24" fmla="*/ 42 w 128"/>
                <a:gd name="T25" fmla="*/ 2 h 65"/>
                <a:gd name="T26" fmla="*/ 35 w 128"/>
                <a:gd name="T27" fmla="*/ 6 h 65"/>
                <a:gd name="T28" fmla="*/ 25 w 128"/>
                <a:gd name="T29" fmla="*/ 12 h 65"/>
                <a:gd name="T30" fmla="*/ 19 w 128"/>
                <a:gd name="T31" fmla="*/ 18 h 65"/>
                <a:gd name="T32" fmla="*/ 11 w 128"/>
                <a:gd name="T33" fmla="*/ 26 h 65"/>
                <a:gd name="T34" fmla="*/ 7 w 128"/>
                <a:gd name="T35" fmla="*/ 34 h 65"/>
                <a:gd name="T36" fmla="*/ 3 w 128"/>
                <a:gd name="T37" fmla="*/ 44 h 65"/>
                <a:gd name="T38" fmla="*/ 0 w 128"/>
                <a:gd name="T39" fmla="*/ 54 h 65"/>
                <a:gd name="T40" fmla="*/ 0 w 128"/>
                <a:gd name="T41" fmla="*/ 64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8" h="65">
                  <a:moveTo>
                    <a:pt x="127" y="64"/>
                  </a:moveTo>
                  <a:lnTo>
                    <a:pt x="125" y="54"/>
                  </a:lnTo>
                  <a:lnTo>
                    <a:pt x="123" y="44"/>
                  </a:lnTo>
                  <a:lnTo>
                    <a:pt x="119" y="34"/>
                  </a:lnTo>
                  <a:lnTo>
                    <a:pt x="115" y="26"/>
                  </a:lnTo>
                  <a:lnTo>
                    <a:pt x="107" y="18"/>
                  </a:lnTo>
                  <a:lnTo>
                    <a:pt x="99" y="12"/>
                  </a:lnTo>
                  <a:lnTo>
                    <a:pt x="91" y="6"/>
                  </a:lnTo>
                  <a:lnTo>
                    <a:pt x="82" y="2"/>
                  </a:lnTo>
                  <a:lnTo>
                    <a:pt x="72" y="0"/>
                  </a:lnTo>
                  <a:lnTo>
                    <a:pt x="62" y="0"/>
                  </a:lnTo>
                  <a:lnTo>
                    <a:pt x="54" y="0"/>
                  </a:lnTo>
                  <a:lnTo>
                    <a:pt x="42" y="2"/>
                  </a:lnTo>
                  <a:lnTo>
                    <a:pt x="35" y="6"/>
                  </a:lnTo>
                  <a:lnTo>
                    <a:pt x="25" y="12"/>
                  </a:lnTo>
                  <a:lnTo>
                    <a:pt x="19" y="18"/>
                  </a:lnTo>
                  <a:lnTo>
                    <a:pt x="11" y="26"/>
                  </a:lnTo>
                  <a:lnTo>
                    <a:pt x="7" y="34"/>
                  </a:lnTo>
                  <a:lnTo>
                    <a:pt x="3" y="44"/>
                  </a:lnTo>
                  <a:lnTo>
                    <a:pt x="0" y="54"/>
                  </a:lnTo>
                  <a:lnTo>
                    <a:pt x="0" y="64"/>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29" name="Freeform 63"/>
            <p:cNvSpPr>
              <a:spLocks/>
            </p:cNvSpPr>
            <p:nvPr/>
          </p:nvSpPr>
          <p:spPr bwMode="auto">
            <a:xfrm>
              <a:off x="1830" y="1568"/>
              <a:ext cx="125" cy="65"/>
            </a:xfrm>
            <a:custGeom>
              <a:avLst/>
              <a:gdLst>
                <a:gd name="T0" fmla="*/ 124 w 125"/>
                <a:gd name="T1" fmla="*/ 64 h 65"/>
                <a:gd name="T2" fmla="*/ 124 w 125"/>
                <a:gd name="T3" fmla="*/ 54 h 65"/>
                <a:gd name="T4" fmla="*/ 122 w 125"/>
                <a:gd name="T5" fmla="*/ 44 h 65"/>
                <a:gd name="T6" fmla="*/ 118 w 125"/>
                <a:gd name="T7" fmla="*/ 34 h 65"/>
                <a:gd name="T8" fmla="*/ 112 w 125"/>
                <a:gd name="T9" fmla="*/ 26 h 65"/>
                <a:gd name="T10" fmla="*/ 106 w 125"/>
                <a:gd name="T11" fmla="*/ 18 h 65"/>
                <a:gd name="T12" fmla="*/ 98 w 125"/>
                <a:gd name="T13" fmla="*/ 12 h 65"/>
                <a:gd name="T14" fmla="*/ 91 w 125"/>
                <a:gd name="T15" fmla="*/ 6 h 65"/>
                <a:gd name="T16" fmla="*/ 81 w 125"/>
                <a:gd name="T17" fmla="*/ 2 h 65"/>
                <a:gd name="T18" fmla="*/ 71 w 125"/>
                <a:gd name="T19" fmla="*/ 0 h 65"/>
                <a:gd name="T20" fmla="*/ 62 w 125"/>
                <a:gd name="T21" fmla="*/ 0 h 65"/>
                <a:gd name="T22" fmla="*/ 52 w 125"/>
                <a:gd name="T23" fmla="*/ 0 h 65"/>
                <a:gd name="T24" fmla="*/ 42 w 125"/>
                <a:gd name="T25" fmla="*/ 2 h 65"/>
                <a:gd name="T26" fmla="*/ 32 w 125"/>
                <a:gd name="T27" fmla="*/ 6 h 65"/>
                <a:gd name="T28" fmla="*/ 25 w 125"/>
                <a:gd name="T29" fmla="*/ 12 h 65"/>
                <a:gd name="T30" fmla="*/ 17 w 125"/>
                <a:gd name="T31" fmla="*/ 18 h 65"/>
                <a:gd name="T32" fmla="*/ 11 w 125"/>
                <a:gd name="T33" fmla="*/ 26 h 65"/>
                <a:gd name="T34" fmla="*/ 5 w 125"/>
                <a:gd name="T35" fmla="*/ 34 h 65"/>
                <a:gd name="T36" fmla="*/ 1 w 125"/>
                <a:gd name="T37" fmla="*/ 44 h 65"/>
                <a:gd name="T38" fmla="*/ 0 w 125"/>
                <a:gd name="T39" fmla="*/ 54 h 65"/>
                <a:gd name="T40" fmla="*/ 0 w 125"/>
                <a:gd name="T41" fmla="*/ 64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5" h="65">
                  <a:moveTo>
                    <a:pt x="124" y="64"/>
                  </a:moveTo>
                  <a:lnTo>
                    <a:pt x="124" y="54"/>
                  </a:lnTo>
                  <a:lnTo>
                    <a:pt x="122" y="44"/>
                  </a:lnTo>
                  <a:lnTo>
                    <a:pt x="118" y="34"/>
                  </a:lnTo>
                  <a:lnTo>
                    <a:pt x="112" y="26"/>
                  </a:lnTo>
                  <a:lnTo>
                    <a:pt x="106" y="18"/>
                  </a:lnTo>
                  <a:lnTo>
                    <a:pt x="98" y="12"/>
                  </a:lnTo>
                  <a:lnTo>
                    <a:pt x="91" y="6"/>
                  </a:lnTo>
                  <a:lnTo>
                    <a:pt x="81" y="2"/>
                  </a:lnTo>
                  <a:lnTo>
                    <a:pt x="71" y="0"/>
                  </a:lnTo>
                  <a:lnTo>
                    <a:pt x="62" y="0"/>
                  </a:lnTo>
                  <a:lnTo>
                    <a:pt x="52" y="0"/>
                  </a:lnTo>
                  <a:lnTo>
                    <a:pt x="42" y="2"/>
                  </a:lnTo>
                  <a:lnTo>
                    <a:pt x="32" y="6"/>
                  </a:lnTo>
                  <a:lnTo>
                    <a:pt x="25" y="12"/>
                  </a:lnTo>
                  <a:lnTo>
                    <a:pt x="17" y="18"/>
                  </a:lnTo>
                  <a:lnTo>
                    <a:pt x="11" y="26"/>
                  </a:lnTo>
                  <a:lnTo>
                    <a:pt x="5" y="34"/>
                  </a:lnTo>
                  <a:lnTo>
                    <a:pt x="1" y="44"/>
                  </a:lnTo>
                  <a:lnTo>
                    <a:pt x="0" y="54"/>
                  </a:lnTo>
                  <a:lnTo>
                    <a:pt x="0" y="64"/>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30" name="Freeform 64"/>
            <p:cNvSpPr>
              <a:spLocks/>
            </p:cNvSpPr>
            <p:nvPr/>
          </p:nvSpPr>
          <p:spPr bwMode="auto">
            <a:xfrm>
              <a:off x="1955" y="1568"/>
              <a:ext cx="127" cy="65"/>
            </a:xfrm>
            <a:custGeom>
              <a:avLst/>
              <a:gdLst>
                <a:gd name="T0" fmla="*/ 126 w 127"/>
                <a:gd name="T1" fmla="*/ 64 h 65"/>
                <a:gd name="T2" fmla="*/ 126 w 127"/>
                <a:gd name="T3" fmla="*/ 54 h 65"/>
                <a:gd name="T4" fmla="*/ 122 w 127"/>
                <a:gd name="T5" fmla="*/ 44 h 65"/>
                <a:gd name="T6" fmla="*/ 118 w 127"/>
                <a:gd name="T7" fmla="*/ 34 h 65"/>
                <a:gd name="T8" fmla="*/ 114 w 127"/>
                <a:gd name="T9" fmla="*/ 26 h 65"/>
                <a:gd name="T10" fmla="*/ 108 w 127"/>
                <a:gd name="T11" fmla="*/ 18 h 65"/>
                <a:gd name="T12" fmla="*/ 100 w 127"/>
                <a:gd name="T13" fmla="*/ 12 h 65"/>
                <a:gd name="T14" fmla="*/ 91 w 127"/>
                <a:gd name="T15" fmla="*/ 6 h 65"/>
                <a:gd name="T16" fmla="*/ 83 w 127"/>
                <a:gd name="T17" fmla="*/ 2 h 65"/>
                <a:gd name="T18" fmla="*/ 73 w 127"/>
                <a:gd name="T19" fmla="*/ 0 h 65"/>
                <a:gd name="T20" fmla="*/ 63 w 127"/>
                <a:gd name="T21" fmla="*/ 0 h 65"/>
                <a:gd name="T22" fmla="*/ 52 w 127"/>
                <a:gd name="T23" fmla="*/ 0 h 65"/>
                <a:gd name="T24" fmla="*/ 44 w 127"/>
                <a:gd name="T25" fmla="*/ 2 h 65"/>
                <a:gd name="T26" fmla="*/ 34 w 127"/>
                <a:gd name="T27" fmla="*/ 6 h 65"/>
                <a:gd name="T28" fmla="*/ 27 w 127"/>
                <a:gd name="T29" fmla="*/ 12 h 65"/>
                <a:gd name="T30" fmla="*/ 19 w 127"/>
                <a:gd name="T31" fmla="*/ 18 h 65"/>
                <a:gd name="T32" fmla="*/ 11 w 127"/>
                <a:gd name="T33" fmla="*/ 26 h 65"/>
                <a:gd name="T34" fmla="*/ 7 w 127"/>
                <a:gd name="T35" fmla="*/ 34 h 65"/>
                <a:gd name="T36" fmla="*/ 3 w 127"/>
                <a:gd name="T37" fmla="*/ 44 h 65"/>
                <a:gd name="T38" fmla="*/ 1 w 127"/>
                <a:gd name="T39" fmla="*/ 54 h 65"/>
                <a:gd name="T40" fmla="*/ 0 w 127"/>
                <a:gd name="T41" fmla="*/ 64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7" h="65">
                  <a:moveTo>
                    <a:pt x="126" y="64"/>
                  </a:moveTo>
                  <a:lnTo>
                    <a:pt x="126" y="54"/>
                  </a:lnTo>
                  <a:lnTo>
                    <a:pt x="122" y="44"/>
                  </a:lnTo>
                  <a:lnTo>
                    <a:pt x="118" y="34"/>
                  </a:lnTo>
                  <a:lnTo>
                    <a:pt x="114" y="26"/>
                  </a:lnTo>
                  <a:lnTo>
                    <a:pt x="108" y="18"/>
                  </a:lnTo>
                  <a:lnTo>
                    <a:pt x="100" y="12"/>
                  </a:lnTo>
                  <a:lnTo>
                    <a:pt x="91" y="6"/>
                  </a:lnTo>
                  <a:lnTo>
                    <a:pt x="83" y="2"/>
                  </a:lnTo>
                  <a:lnTo>
                    <a:pt x="73" y="0"/>
                  </a:lnTo>
                  <a:lnTo>
                    <a:pt x="63" y="0"/>
                  </a:lnTo>
                  <a:lnTo>
                    <a:pt x="52" y="0"/>
                  </a:lnTo>
                  <a:lnTo>
                    <a:pt x="44" y="2"/>
                  </a:lnTo>
                  <a:lnTo>
                    <a:pt x="34" y="6"/>
                  </a:lnTo>
                  <a:lnTo>
                    <a:pt x="27" y="12"/>
                  </a:lnTo>
                  <a:lnTo>
                    <a:pt x="19" y="18"/>
                  </a:lnTo>
                  <a:lnTo>
                    <a:pt x="11" y="26"/>
                  </a:lnTo>
                  <a:lnTo>
                    <a:pt x="7" y="34"/>
                  </a:lnTo>
                  <a:lnTo>
                    <a:pt x="3" y="44"/>
                  </a:lnTo>
                  <a:lnTo>
                    <a:pt x="1" y="54"/>
                  </a:lnTo>
                  <a:lnTo>
                    <a:pt x="0" y="64"/>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31" name="Freeform 65"/>
            <p:cNvSpPr>
              <a:spLocks/>
            </p:cNvSpPr>
            <p:nvPr/>
          </p:nvSpPr>
          <p:spPr bwMode="auto">
            <a:xfrm>
              <a:off x="2081" y="1568"/>
              <a:ext cx="127" cy="65"/>
            </a:xfrm>
            <a:custGeom>
              <a:avLst/>
              <a:gdLst>
                <a:gd name="T0" fmla="*/ 126 w 127"/>
                <a:gd name="T1" fmla="*/ 64 h 65"/>
                <a:gd name="T2" fmla="*/ 124 w 127"/>
                <a:gd name="T3" fmla="*/ 54 h 65"/>
                <a:gd name="T4" fmla="*/ 122 w 127"/>
                <a:gd name="T5" fmla="*/ 44 h 65"/>
                <a:gd name="T6" fmla="*/ 118 w 127"/>
                <a:gd name="T7" fmla="*/ 34 h 65"/>
                <a:gd name="T8" fmla="*/ 114 w 127"/>
                <a:gd name="T9" fmla="*/ 26 h 65"/>
                <a:gd name="T10" fmla="*/ 106 w 127"/>
                <a:gd name="T11" fmla="*/ 18 h 65"/>
                <a:gd name="T12" fmla="*/ 98 w 127"/>
                <a:gd name="T13" fmla="*/ 12 h 65"/>
                <a:gd name="T14" fmla="*/ 91 w 127"/>
                <a:gd name="T15" fmla="*/ 6 h 65"/>
                <a:gd name="T16" fmla="*/ 81 w 127"/>
                <a:gd name="T17" fmla="*/ 2 h 65"/>
                <a:gd name="T18" fmla="*/ 71 w 127"/>
                <a:gd name="T19" fmla="*/ 0 h 65"/>
                <a:gd name="T20" fmla="*/ 62 w 127"/>
                <a:gd name="T21" fmla="*/ 0 h 65"/>
                <a:gd name="T22" fmla="*/ 52 w 127"/>
                <a:gd name="T23" fmla="*/ 0 h 65"/>
                <a:gd name="T24" fmla="*/ 42 w 127"/>
                <a:gd name="T25" fmla="*/ 2 h 65"/>
                <a:gd name="T26" fmla="*/ 34 w 127"/>
                <a:gd name="T27" fmla="*/ 6 h 65"/>
                <a:gd name="T28" fmla="*/ 25 w 127"/>
                <a:gd name="T29" fmla="*/ 12 h 65"/>
                <a:gd name="T30" fmla="*/ 19 w 127"/>
                <a:gd name="T31" fmla="*/ 18 h 65"/>
                <a:gd name="T32" fmla="*/ 11 w 127"/>
                <a:gd name="T33" fmla="*/ 26 h 65"/>
                <a:gd name="T34" fmla="*/ 7 w 127"/>
                <a:gd name="T35" fmla="*/ 34 h 65"/>
                <a:gd name="T36" fmla="*/ 3 w 127"/>
                <a:gd name="T37" fmla="*/ 44 h 65"/>
                <a:gd name="T38" fmla="*/ 0 w 127"/>
                <a:gd name="T39" fmla="*/ 54 h 65"/>
                <a:gd name="T40" fmla="*/ 0 w 127"/>
                <a:gd name="T41" fmla="*/ 64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7" h="65">
                  <a:moveTo>
                    <a:pt x="126" y="64"/>
                  </a:moveTo>
                  <a:lnTo>
                    <a:pt x="124" y="54"/>
                  </a:lnTo>
                  <a:lnTo>
                    <a:pt x="122" y="44"/>
                  </a:lnTo>
                  <a:lnTo>
                    <a:pt x="118" y="34"/>
                  </a:lnTo>
                  <a:lnTo>
                    <a:pt x="114" y="26"/>
                  </a:lnTo>
                  <a:lnTo>
                    <a:pt x="106" y="18"/>
                  </a:lnTo>
                  <a:lnTo>
                    <a:pt x="98" y="12"/>
                  </a:lnTo>
                  <a:lnTo>
                    <a:pt x="91" y="6"/>
                  </a:lnTo>
                  <a:lnTo>
                    <a:pt x="81" y="2"/>
                  </a:lnTo>
                  <a:lnTo>
                    <a:pt x="71" y="0"/>
                  </a:lnTo>
                  <a:lnTo>
                    <a:pt x="62" y="0"/>
                  </a:lnTo>
                  <a:lnTo>
                    <a:pt x="52" y="0"/>
                  </a:lnTo>
                  <a:lnTo>
                    <a:pt x="42" y="2"/>
                  </a:lnTo>
                  <a:lnTo>
                    <a:pt x="34" y="6"/>
                  </a:lnTo>
                  <a:lnTo>
                    <a:pt x="25" y="12"/>
                  </a:lnTo>
                  <a:lnTo>
                    <a:pt x="19" y="18"/>
                  </a:lnTo>
                  <a:lnTo>
                    <a:pt x="11" y="26"/>
                  </a:lnTo>
                  <a:lnTo>
                    <a:pt x="7" y="34"/>
                  </a:lnTo>
                  <a:lnTo>
                    <a:pt x="3" y="44"/>
                  </a:lnTo>
                  <a:lnTo>
                    <a:pt x="0" y="54"/>
                  </a:lnTo>
                  <a:lnTo>
                    <a:pt x="0" y="64"/>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32" name="Line 66"/>
            <p:cNvSpPr>
              <a:spLocks noChangeShapeType="1"/>
            </p:cNvSpPr>
            <p:nvPr/>
          </p:nvSpPr>
          <p:spPr bwMode="auto">
            <a:xfrm>
              <a:off x="2207" y="1682"/>
              <a:ext cx="891"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33" name="Freeform 67"/>
            <p:cNvSpPr>
              <a:spLocks/>
            </p:cNvSpPr>
            <p:nvPr/>
          </p:nvSpPr>
          <p:spPr bwMode="auto">
            <a:xfrm>
              <a:off x="644" y="1631"/>
              <a:ext cx="1061" cy="107"/>
            </a:xfrm>
            <a:custGeom>
              <a:avLst/>
              <a:gdLst>
                <a:gd name="T0" fmla="*/ 0 w 1061"/>
                <a:gd name="T1" fmla="*/ 52 h 107"/>
                <a:gd name="T2" fmla="*/ 25 w 1061"/>
                <a:gd name="T3" fmla="*/ 0 h 107"/>
                <a:gd name="T4" fmla="*/ 77 w 1061"/>
                <a:gd name="T5" fmla="*/ 106 h 107"/>
                <a:gd name="T6" fmla="*/ 128 w 1061"/>
                <a:gd name="T7" fmla="*/ 0 h 107"/>
                <a:gd name="T8" fmla="*/ 178 w 1061"/>
                <a:gd name="T9" fmla="*/ 106 h 107"/>
                <a:gd name="T10" fmla="*/ 231 w 1061"/>
                <a:gd name="T11" fmla="*/ 0 h 107"/>
                <a:gd name="T12" fmla="*/ 281 w 1061"/>
                <a:gd name="T13" fmla="*/ 106 h 107"/>
                <a:gd name="T14" fmla="*/ 306 w 1061"/>
                <a:gd name="T15" fmla="*/ 52 h 107"/>
                <a:gd name="T16" fmla="*/ 1060 w 1061"/>
                <a:gd name="T17" fmla="*/ 52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1" h="107">
                  <a:moveTo>
                    <a:pt x="0" y="52"/>
                  </a:moveTo>
                  <a:lnTo>
                    <a:pt x="25" y="0"/>
                  </a:lnTo>
                  <a:lnTo>
                    <a:pt x="77" y="106"/>
                  </a:lnTo>
                  <a:lnTo>
                    <a:pt x="128" y="0"/>
                  </a:lnTo>
                  <a:lnTo>
                    <a:pt x="178" y="106"/>
                  </a:lnTo>
                  <a:lnTo>
                    <a:pt x="231" y="0"/>
                  </a:lnTo>
                  <a:lnTo>
                    <a:pt x="281" y="106"/>
                  </a:lnTo>
                  <a:lnTo>
                    <a:pt x="306" y="52"/>
                  </a:lnTo>
                  <a:lnTo>
                    <a:pt x="1060" y="52"/>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34" name="Freeform 68"/>
            <p:cNvSpPr>
              <a:spLocks/>
            </p:cNvSpPr>
            <p:nvPr/>
          </p:nvSpPr>
          <p:spPr bwMode="auto">
            <a:xfrm>
              <a:off x="337" y="2084"/>
              <a:ext cx="191" cy="173"/>
            </a:xfrm>
            <a:custGeom>
              <a:avLst/>
              <a:gdLst>
                <a:gd name="T0" fmla="*/ 1 w 191"/>
                <a:gd name="T1" fmla="*/ 80 h 173"/>
                <a:gd name="T2" fmla="*/ 7 w 191"/>
                <a:gd name="T3" fmla="*/ 70 h 173"/>
                <a:gd name="T4" fmla="*/ 11 w 191"/>
                <a:gd name="T5" fmla="*/ 60 h 173"/>
                <a:gd name="T6" fmla="*/ 15 w 191"/>
                <a:gd name="T7" fmla="*/ 50 h 173"/>
                <a:gd name="T8" fmla="*/ 19 w 191"/>
                <a:gd name="T9" fmla="*/ 40 h 173"/>
                <a:gd name="T10" fmla="*/ 25 w 191"/>
                <a:gd name="T11" fmla="*/ 32 h 173"/>
                <a:gd name="T12" fmla="*/ 29 w 191"/>
                <a:gd name="T13" fmla="*/ 24 h 173"/>
                <a:gd name="T14" fmla="*/ 32 w 191"/>
                <a:gd name="T15" fmla="*/ 16 h 173"/>
                <a:gd name="T16" fmla="*/ 38 w 191"/>
                <a:gd name="T17" fmla="*/ 10 h 173"/>
                <a:gd name="T18" fmla="*/ 42 w 191"/>
                <a:gd name="T19" fmla="*/ 6 h 173"/>
                <a:gd name="T20" fmla="*/ 46 w 191"/>
                <a:gd name="T21" fmla="*/ 2 h 173"/>
                <a:gd name="T22" fmla="*/ 52 w 191"/>
                <a:gd name="T23" fmla="*/ 2 h 173"/>
                <a:gd name="T24" fmla="*/ 56 w 191"/>
                <a:gd name="T25" fmla="*/ 0 h 173"/>
                <a:gd name="T26" fmla="*/ 60 w 191"/>
                <a:gd name="T27" fmla="*/ 2 h 173"/>
                <a:gd name="T28" fmla="*/ 65 w 191"/>
                <a:gd name="T29" fmla="*/ 2 h 173"/>
                <a:gd name="T30" fmla="*/ 69 w 191"/>
                <a:gd name="T31" fmla="*/ 6 h 173"/>
                <a:gd name="T32" fmla="*/ 73 w 191"/>
                <a:gd name="T33" fmla="*/ 10 h 173"/>
                <a:gd name="T34" fmla="*/ 77 w 191"/>
                <a:gd name="T35" fmla="*/ 16 h 173"/>
                <a:gd name="T36" fmla="*/ 83 w 191"/>
                <a:gd name="T37" fmla="*/ 24 h 173"/>
                <a:gd name="T38" fmla="*/ 87 w 191"/>
                <a:gd name="T39" fmla="*/ 32 h 173"/>
                <a:gd name="T40" fmla="*/ 91 w 191"/>
                <a:gd name="T41" fmla="*/ 40 h 173"/>
                <a:gd name="T42" fmla="*/ 96 w 191"/>
                <a:gd name="T43" fmla="*/ 50 h 173"/>
                <a:gd name="T44" fmla="*/ 100 w 191"/>
                <a:gd name="T45" fmla="*/ 60 h 173"/>
                <a:gd name="T46" fmla="*/ 104 w 191"/>
                <a:gd name="T47" fmla="*/ 70 h 173"/>
                <a:gd name="T48" fmla="*/ 108 w 191"/>
                <a:gd name="T49" fmla="*/ 80 h 173"/>
                <a:gd name="T50" fmla="*/ 114 w 191"/>
                <a:gd name="T51" fmla="*/ 92 h 173"/>
                <a:gd name="T52" fmla="*/ 118 w 191"/>
                <a:gd name="T53" fmla="*/ 102 h 173"/>
                <a:gd name="T54" fmla="*/ 122 w 191"/>
                <a:gd name="T55" fmla="*/ 112 h 173"/>
                <a:gd name="T56" fmla="*/ 127 w 191"/>
                <a:gd name="T57" fmla="*/ 124 h 173"/>
                <a:gd name="T58" fmla="*/ 131 w 191"/>
                <a:gd name="T59" fmla="*/ 132 h 173"/>
                <a:gd name="T60" fmla="*/ 135 w 191"/>
                <a:gd name="T61" fmla="*/ 142 h 173"/>
                <a:gd name="T62" fmla="*/ 141 w 191"/>
                <a:gd name="T63" fmla="*/ 148 h 173"/>
                <a:gd name="T64" fmla="*/ 145 w 191"/>
                <a:gd name="T65" fmla="*/ 156 h 173"/>
                <a:gd name="T66" fmla="*/ 149 w 191"/>
                <a:gd name="T67" fmla="*/ 162 h 173"/>
                <a:gd name="T68" fmla="*/ 153 w 191"/>
                <a:gd name="T69" fmla="*/ 166 h 173"/>
                <a:gd name="T70" fmla="*/ 158 w 191"/>
                <a:gd name="T71" fmla="*/ 170 h 173"/>
                <a:gd name="T72" fmla="*/ 162 w 191"/>
                <a:gd name="T73" fmla="*/ 172 h 173"/>
                <a:gd name="T74" fmla="*/ 166 w 191"/>
                <a:gd name="T75" fmla="*/ 172 h 173"/>
                <a:gd name="T76" fmla="*/ 172 w 191"/>
                <a:gd name="T77" fmla="*/ 172 h 173"/>
                <a:gd name="T78" fmla="*/ 176 w 191"/>
                <a:gd name="T79" fmla="*/ 170 h 173"/>
                <a:gd name="T80" fmla="*/ 180 w 191"/>
                <a:gd name="T81" fmla="*/ 166 h 173"/>
                <a:gd name="T82" fmla="*/ 184 w 191"/>
                <a:gd name="T83" fmla="*/ 162 h 173"/>
                <a:gd name="T84" fmla="*/ 190 w 191"/>
                <a:gd name="T85" fmla="*/ 156 h 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1" h="173">
                  <a:moveTo>
                    <a:pt x="0" y="86"/>
                  </a:moveTo>
                  <a:lnTo>
                    <a:pt x="1" y="80"/>
                  </a:lnTo>
                  <a:lnTo>
                    <a:pt x="3" y="76"/>
                  </a:lnTo>
                  <a:lnTo>
                    <a:pt x="7" y="70"/>
                  </a:lnTo>
                  <a:lnTo>
                    <a:pt x="9" y="64"/>
                  </a:lnTo>
                  <a:lnTo>
                    <a:pt x="11" y="60"/>
                  </a:lnTo>
                  <a:lnTo>
                    <a:pt x="13" y="54"/>
                  </a:lnTo>
                  <a:lnTo>
                    <a:pt x="15" y="50"/>
                  </a:lnTo>
                  <a:lnTo>
                    <a:pt x="17" y="44"/>
                  </a:lnTo>
                  <a:lnTo>
                    <a:pt x="19" y="40"/>
                  </a:lnTo>
                  <a:lnTo>
                    <a:pt x="23" y="36"/>
                  </a:lnTo>
                  <a:lnTo>
                    <a:pt x="25" y="32"/>
                  </a:lnTo>
                  <a:lnTo>
                    <a:pt x="27" y="28"/>
                  </a:lnTo>
                  <a:lnTo>
                    <a:pt x="29" y="24"/>
                  </a:lnTo>
                  <a:lnTo>
                    <a:pt x="31" y="20"/>
                  </a:lnTo>
                  <a:lnTo>
                    <a:pt x="32" y="16"/>
                  </a:lnTo>
                  <a:lnTo>
                    <a:pt x="34" y="14"/>
                  </a:lnTo>
                  <a:lnTo>
                    <a:pt x="38" y="10"/>
                  </a:lnTo>
                  <a:lnTo>
                    <a:pt x="40" y="8"/>
                  </a:lnTo>
                  <a:lnTo>
                    <a:pt x="42" y="6"/>
                  </a:lnTo>
                  <a:lnTo>
                    <a:pt x="44" y="4"/>
                  </a:lnTo>
                  <a:lnTo>
                    <a:pt x="46" y="2"/>
                  </a:lnTo>
                  <a:lnTo>
                    <a:pt x="50" y="2"/>
                  </a:lnTo>
                  <a:lnTo>
                    <a:pt x="52" y="2"/>
                  </a:lnTo>
                  <a:lnTo>
                    <a:pt x="54" y="0"/>
                  </a:lnTo>
                  <a:lnTo>
                    <a:pt x="56" y="0"/>
                  </a:lnTo>
                  <a:lnTo>
                    <a:pt x="58" y="0"/>
                  </a:lnTo>
                  <a:lnTo>
                    <a:pt x="60" y="2"/>
                  </a:lnTo>
                  <a:lnTo>
                    <a:pt x="62" y="2"/>
                  </a:lnTo>
                  <a:lnTo>
                    <a:pt x="65" y="2"/>
                  </a:lnTo>
                  <a:lnTo>
                    <a:pt x="65" y="4"/>
                  </a:lnTo>
                  <a:lnTo>
                    <a:pt x="69" y="6"/>
                  </a:lnTo>
                  <a:lnTo>
                    <a:pt x="71" y="8"/>
                  </a:lnTo>
                  <a:lnTo>
                    <a:pt x="73" y="10"/>
                  </a:lnTo>
                  <a:lnTo>
                    <a:pt x="75" y="14"/>
                  </a:lnTo>
                  <a:lnTo>
                    <a:pt x="77" y="16"/>
                  </a:lnTo>
                  <a:lnTo>
                    <a:pt x="81" y="20"/>
                  </a:lnTo>
                  <a:lnTo>
                    <a:pt x="83" y="24"/>
                  </a:lnTo>
                  <a:lnTo>
                    <a:pt x="85" y="28"/>
                  </a:lnTo>
                  <a:lnTo>
                    <a:pt x="87" y="32"/>
                  </a:lnTo>
                  <a:lnTo>
                    <a:pt x="89" y="36"/>
                  </a:lnTo>
                  <a:lnTo>
                    <a:pt x="91" y="40"/>
                  </a:lnTo>
                  <a:lnTo>
                    <a:pt x="93" y="44"/>
                  </a:lnTo>
                  <a:lnTo>
                    <a:pt x="96" y="50"/>
                  </a:lnTo>
                  <a:lnTo>
                    <a:pt x="98" y="54"/>
                  </a:lnTo>
                  <a:lnTo>
                    <a:pt x="100" y="60"/>
                  </a:lnTo>
                  <a:lnTo>
                    <a:pt x="102" y="64"/>
                  </a:lnTo>
                  <a:lnTo>
                    <a:pt x="104" y="70"/>
                  </a:lnTo>
                  <a:lnTo>
                    <a:pt x="108" y="76"/>
                  </a:lnTo>
                  <a:lnTo>
                    <a:pt x="108" y="80"/>
                  </a:lnTo>
                  <a:lnTo>
                    <a:pt x="112" y="86"/>
                  </a:lnTo>
                  <a:lnTo>
                    <a:pt x="114" y="92"/>
                  </a:lnTo>
                  <a:lnTo>
                    <a:pt x="116" y="96"/>
                  </a:lnTo>
                  <a:lnTo>
                    <a:pt x="118" y="102"/>
                  </a:lnTo>
                  <a:lnTo>
                    <a:pt x="120" y="108"/>
                  </a:lnTo>
                  <a:lnTo>
                    <a:pt x="122" y="112"/>
                  </a:lnTo>
                  <a:lnTo>
                    <a:pt x="124" y="118"/>
                  </a:lnTo>
                  <a:lnTo>
                    <a:pt x="127" y="124"/>
                  </a:lnTo>
                  <a:lnTo>
                    <a:pt x="129" y="128"/>
                  </a:lnTo>
                  <a:lnTo>
                    <a:pt x="131" y="132"/>
                  </a:lnTo>
                  <a:lnTo>
                    <a:pt x="133" y="136"/>
                  </a:lnTo>
                  <a:lnTo>
                    <a:pt x="135" y="142"/>
                  </a:lnTo>
                  <a:lnTo>
                    <a:pt x="137" y="146"/>
                  </a:lnTo>
                  <a:lnTo>
                    <a:pt x="141" y="148"/>
                  </a:lnTo>
                  <a:lnTo>
                    <a:pt x="141" y="152"/>
                  </a:lnTo>
                  <a:lnTo>
                    <a:pt x="145" y="156"/>
                  </a:lnTo>
                  <a:lnTo>
                    <a:pt x="147" y="158"/>
                  </a:lnTo>
                  <a:lnTo>
                    <a:pt x="149" y="162"/>
                  </a:lnTo>
                  <a:lnTo>
                    <a:pt x="151" y="164"/>
                  </a:lnTo>
                  <a:lnTo>
                    <a:pt x="153" y="166"/>
                  </a:lnTo>
                  <a:lnTo>
                    <a:pt x="157" y="168"/>
                  </a:lnTo>
                  <a:lnTo>
                    <a:pt x="158" y="170"/>
                  </a:lnTo>
                  <a:lnTo>
                    <a:pt x="160" y="170"/>
                  </a:lnTo>
                  <a:lnTo>
                    <a:pt x="162" y="172"/>
                  </a:lnTo>
                  <a:lnTo>
                    <a:pt x="164" y="172"/>
                  </a:lnTo>
                  <a:lnTo>
                    <a:pt x="166" y="172"/>
                  </a:lnTo>
                  <a:lnTo>
                    <a:pt x="168" y="172"/>
                  </a:lnTo>
                  <a:lnTo>
                    <a:pt x="172" y="172"/>
                  </a:lnTo>
                  <a:lnTo>
                    <a:pt x="174" y="170"/>
                  </a:lnTo>
                  <a:lnTo>
                    <a:pt x="176" y="170"/>
                  </a:lnTo>
                  <a:lnTo>
                    <a:pt x="178" y="168"/>
                  </a:lnTo>
                  <a:lnTo>
                    <a:pt x="180" y="166"/>
                  </a:lnTo>
                  <a:lnTo>
                    <a:pt x="182" y="164"/>
                  </a:lnTo>
                  <a:lnTo>
                    <a:pt x="184" y="162"/>
                  </a:lnTo>
                  <a:lnTo>
                    <a:pt x="188" y="158"/>
                  </a:lnTo>
                  <a:lnTo>
                    <a:pt x="190" y="156"/>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35" name="Freeform 69"/>
            <p:cNvSpPr>
              <a:spLocks/>
            </p:cNvSpPr>
            <p:nvPr/>
          </p:nvSpPr>
          <p:spPr bwMode="auto">
            <a:xfrm>
              <a:off x="233" y="1948"/>
              <a:ext cx="434" cy="445"/>
            </a:xfrm>
            <a:custGeom>
              <a:avLst/>
              <a:gdLst>
                <a:gd name="T0" fmla="*/ 431 w 434"/>
                <a:gd name="T1" fmla="*/ 204 h 445"/>
                <a:gd name="T2" fmla="*/ 425 w 434"/>
                <a:gd name="T3" fmla="*/ 164 h 445"/>
                <a:gd name="T4" fmla="*/ 411 w 434"/>
                <a:gd name="T5" fmla="*/ 128 h 445"/>
                <a:gd name="T6" fmla="*/ 394 w 434"/>
                <a:gd name="T7" fmla="*/ 94 h 445"/>
                <a:gd name="T8" fmla="*/ 368 w 434"/>
                <a:gd name="T9" fmla="*/ 66 h 445"/>
                <a:gd name="T10" fmla="*/ 339 w 434"/>
                <a:gd name="T11" fmla="*/ 40 h 445"/>
                <a:gd name="T12" fmla="*/ 308 w 434"/>
                <a:gd name="T13" fmla="*/ 20 h 445"/>
                <a:gd name="T14" fmla="*/ 271 w 434"/>
                <a:gd name="T15" fmla="*/ 8 h 445"/>
                <a:gd name="T16" fmla="*/ 236 w 434"/>
                <a:gd name="T17" fmla="*/ 0 h 445"/>
                <a:gd name="T18" fmla="*/ 198 w 434"/>
                <a:gd name="T19" fmla="*/ 0 h 445"/>
                <a:gd name="T20" fmla="*/ 161 w 434"/>
                <a:gd name="T21" fmla="*/ 8 h 445"/>
                <a:gd name="T22" fmla="*/ 124 w 434"/>
                <a:gd name="T23" fmla="*/ 20 h 445"/>
                <a:gd name="T24" fmla="*/ 93 w 434"/>
                <a:gd name="T25" fmla="*/ 40 h 445"/>
                <a:gd name="T26" fmla="*/ 64 w 434"/>
                <a:gd name="T27" fmla="*/ 66 h 445"/>
                <a:gd name="T28" fmla="*/ 40 w 434"/>
                <a:gd name="T29" fmla="*/ 94 h 445"/>
                <a:gd name="T30" fmla="*/ 21 w 434"/>
                <a:gd name="T31" fmla="*/ 128 h 445"/>
                <a:gd name="T32" fmla="*/ 7 w 434"/>
                <a:gd name="T33" fmla="*/ 164 h 445"/>
                <a:gd name="T34" fmla="*/ 1 w 434"/>
                <a:gd name="T35" fmla="*/ 204 h 445"/>
                <a:gd name="T36" fmla="*/ 1 w 434"/>
                <a:gd name="T37" fmla="*/ 242 h 445"/>
                <a:gd name="T38" fmla="*/ 7 w 434"/>
                <a:gd name="T39" fmla="*/ 280 h 445"/>
                <a:gd name="T40" fmla="*/ 21 w 434"/>
                <a:gd name="T41" fmla="*/ 316 h 445"/>
                <a:gd name="T42" fmla="*/ 40 w 434"/>
                <a:gd name="T43" fmla="*/ 350 h 445"/>
                <a:gd name="T44" fmla="*/ 64 w 434"/>
                <a:gd name="T45" fmla="*/ 380 h 445"/>
                <a:gd name="T46" fmla="*/ 93 w 434"/>
                <a:gd name="T47" fmla="*/ 404 h 445"/>
                <a:gd name="T48" fmla="*/ 124 w 434"/>
                <a:gd name="T49" fmla="*/ 424 h 445"/>
                <a:gd name="T50" fmla="*/ 161 w 434"/>
                <a:gd name="T51" fmla="*/ 436 h 445"/>
                <a:gd name="T52" fmla="*/ 198 w 434"/>
                <a:gd name="T53" fmla="*/ 444 h 445"/>
                <a:gd name="T54" fmla="*/ 236 w 434"/>
                <a:gd name="T55" fmla="*/ 444 h 445"/>
                <a:gd name="T56" fmla="*/ 271 w 434"/>
                <a:gd name="T57" fmla="*/ 436 h 445"/>
                <a:gd name="T58" fmla="*/ 308 w 434"/>
                <a:gd name="T59" fmla="*/ 424 h 445"/>
                <a:gd name="T60" fmla="*/ 339 w 434"/>
                <a:gd name="T61" fmla="*/ 404 h 445"/>
                <a:gd name="T62" fmla="*/ 368 w 434"/>
                <a:gd name="T63" fmla="*/ 380 h 445"/>
                <a:gd name="T64" fmla="*/ 394 w 434"/>
                <a:gd name="T65" fmla="*/ 350 h 445"/>
                <a:gd name="T66" fmla="*/ 411 w 434"/>
                <a:gd name="T67" fmla="*/ 316 h 445"/>
                <a:gd name="T68" fmla="*/ 425 w 434"/>
                <a:gd name="T69" fmla="*/ 280 h 445"/>
                <a:gd name="T70" fmla="*/ 431 w 434"/>
                <a:gd name="T71" fmla="*/ 242 h 445"/>
                <a:gd name="T72" fmla="*/ 427 w 434"/>
                <a:gd name="T73" fmla="*/ 222 h 445"/>
                <a:gd name="T74" fmla="*/ 425 w 434"/>
                <a:gd name="T75" fmla="*/ 182 h 445"/>
                <a:gd name="T76" fmla="*/ 413 w 434"/>
                <a:gd name="T77" fmla="*/ 144 h 445"/>
                <a:gd name="T78" fmla="*/ 398 w 434"/>
                <a:gd name="T79" fmla="*/ 108 h 445"/>
                <a:gd name="T80" fmla="*/ 372 w 434"/>
                <a:gd name="T81" fmla="*/ 76 h 445"/>
                <a:gd name="T82" fmla="*/ 343 w 434"/>
                <a:gd name="T83" fmla="*/ 48 h 445"/>
                <a:gd name="T84" fmla="*/ 310 w 434"/>
                <a:gd name="T85" fmla="*/ 28 h 445"/>
                <a:gd name="T86" fmla="*/ 273 w 434"/>
                <a:gd name="T87" fmla="*/ 12 h 4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34" h="445">
                  <a:moveTo>
                    <a:pt x="433" y="222"/>
                  </a:moveTo>
                  <a:lnTo>
                    <a:pt x="431" y="204"/>
                  </a:lnTo>
                  <a:lnTo>
                    <a:pt x="429" y="184"/>
                  </a:lnTo>
                  <a:lnTo>
                    <a:pt x="425" y="164"/>
                  </a:lnTo>
                  <a:lnTo>
                    <a:pt x="419" y="146"/>
                  </a:lnTo>
                  <a:lnTo>
                    <a:pt x="411" y="128"/>
                  </a:lnTo>
                  <a:lnTo>
                    <a:pt x="403" y="110"/>
                  </a:lnTo>
                  <a:lnTo>
                    <a:pt x="394" y="94"/>
                  </a:lnTo>
                  <a:lnTo>
                    <a:pt x="382" y="78"/>
                  </a:lnTo>
                  <a:lnTo>
                    <a:pt x="368" y="66"/>
                  </a:lnTo>
                  <a:lnTo>
                    <a:pt x="355" y="52"/>
                  </a:lnTo>
                  <a:lnTo>
                    <a:pt x="339" y="40"/>
                  </a:lnTo>
                  <a:lnTo>
                    <a:pt x="324" y="30"/>
                  </a:lnTo>
                  <a:lnTo>
                    <a:pt x="308" y="20"/>
                  </a:lnTo>
                  <a:lnTo>
                    <a:pt x="289" y="14"/>
                  </a:lnTo>
                  <a:lnTo>
                    <a:pt x="271" y="8"/>
                  </a:lnTo>
                  <a:lnTo>
                    <a:pt x="254" y="4"/>
                  </a:lnTo>
                  <a:lnTo>
                    <a:pt x="236" y="0"/>
                  </a:lnTo>
                  <a:lnTo>
                    <a:pt x="217" y="0"/>
                  </a:lnTo>
                  <a:lnTo>
                    <a:pt x="198" y="0"/>
                  </a:lnTo>
                  <a:lnTo>
                    <a:pt x="178" y="4"/>
                  </a:lnTo>
                  <a:lnTo>
                    <a:pt x="161" y="8"/>
                  </a:lnTo>
                  <a:lnTo>
                    <a:pt x="143" y="14"/>
                  </a:lnTo>
                  <a:lnTo>
                    <a:pt x="124" y="20"/>
                  </a:lnTo>
                  <a:lnTo>
                    <a:pt x="108" y="30"/>
                  </a:lnTo>
                  <a:lnTo>
                    <a:pt x="93" y="40"/>
                  </a:lnTo>
                  <a:lnTo>
                    <a:pt x="77" y="52"/>
                  </a:lnTo>
                  <a:lnTo>
                    <a:pt x="64" y="66"/>
                  </a:lnTo>
                  <a:lnTo>
                    <a:pt x="50" y="78"/>
                  </a:lnTo>
                  <a:lnTo>
                    <a:pt x="40" y="94"/>
                  </a:lnTo>
                  <a:lnTo>
                    <a:pt x="29" y="110"/>
                  </a:lnTo>
                  <a:lnTo>
                    <a:pt x="21" y="128"/>
                  </a:lnTo>
                  <a:lnTo>
                    <a:pt x="13" y="146"/>
                  </a:lnTo>
                  <a:lnTo>
                    <a:pt x="7" y="164"/>
                  </a:lnTo>
                  <a:lnTo>
                    <a:pt x="3" y="184"/>
                  </a:lnTo>
                  <a:lnTo>
                    <a:pt x="1" y="204"/>
                  </a:lnTo>
                  <a:lnTo>
                    <a:pt x="0" y="222"/>
                  </a:lnTo>
                  <a:lnTo>
                    <a:pt x="1" y="242"/>
                  </a:lnTo>
                  <a:lnTo>
                    <a:pt x="3" y="260"/>
                  </a:lnTo>
                  <a:lnTo>
                    <a:pt x="7" y="280"/>
                  </a:lnTo>
                  <a:lnTo>
                    <a:pt x="13" y="298"/>
                  </a:lnTo>
                  <a:lnTo>
                    <a:pt x="21" y="316"/>
                  </a:lnTo>
                  <a:lnTo>
                    <a:pt x="29" y="334"/>
                  </a:lnTo>
                  <a:lnTo>
                    <a:pt x="40" y="350"/>
                  </a:lnTo>
                  <a:lnTo>
                    <a:pt x="50" y="366"/>
                  </a:lnTo>
                  <a:lnTo>
                    <a:pt x="64" y="380"/>
                  </a:lnTo>
                  <a:lnTo>
                    <a:pt x="77" y="392"/>
                  </a:lnTo>
                  <a:lnTo>
                    <a:pt x="93" y="404"/>
                  </a:lnTo>
                  <a:lnTo>
                    <a:pt x="108" y="416"/>
                  </a:lnTo>
                  <a:lnTo>
                    <a:pt x="124" y="424"/>
                  </a:lnTo>
                  <a:lnTo>
                    <a:pt x="143" y="432"/>
                  </a:lnTo>
                  <a:lnTo>
                    <a:pt x="161" y="436"/>
                  </a:lnTo>
                  <a:lnTo>
                    <a:pt x="178" y="440"/>
                  </a:lnTo>
                  <a:lnTo>
                    <a:pt x="198" y="444"/>
                  </a:lnTo>
                  <a:lnTo>
                    <a:pt x="217" y="444"/>
                  </a:lnTo>
                  <a:lnTo>
                    <a:pt x="236" y="444"/>
                  </a:lnTo>
                  <a:lnTo>
                    <a:pt x="254" y="440"/>
                  </a:lnTo>
                  <a:lnTo>
                    <a:pt x="271" y="436"/>
                  </a:lnTo>
                  <a:lnTo>
                    <a:pt x="289" y="432"/>
                  </a:lnTo>
                  <a:lnTo>
                    <a:pt x="308" y="424"/>
                  </a:lnTo>
                  <a:lnTo>
                    <a:pt x="324" y="416"/>
                  </a:lnTo>
                  <a:lnTo>
                    <a:pt x="339" y="404"/>
                  </a:lnTo>
                  <a:lnTo>
                    <a:pt x="355" y="392"/>
                  </a:lnTo>
                  <a:lnTo>
                    <a:pt x="368" y="380"/>
                  </a:lnTo>
                  <a:lnTo>
                    <a:pt x="382" y="366"/>
                  </a:lnTo>
                  <a:lnTo>
                    <a:pt x="394" y="350"/>
                  </a:lnTo>
                  <a:lnTo>
                    <a:pt x="403" y="334"/>
                  </a:lnTo>
                  <a:lnTo>
                    <a:pt x="411" y="316"/>
                  </a:lnTo>
                  <a:lnTo>
                    <a:pt x="419" y="298"/>
                  </a:lnTo>
                  <a:lnTo>
                    <a:pt x="425" y="280"/>
                  </a:lnTo>
                  <a:lnTo>
                    <a:pt x="429" y="260"/>
                  </a:lnTo>
                  <a:lnTo>
                    <a:pt x="431" y="242"/>
                  </a:lnTo>
                  <a:lnTo>
                    <a:pt x="433" y="222"/>
                  </a:lnTo>
                  <a:lnTo>
                    <a:pt x="427" y="222"/>
                  </a:lnTo>
                  <a:lnTo>
                    <a:pt x="427" y="202"/>
                  </a:lnTo>
                  <a:lnTo>
                    <a:pt x="425" y="182"/>
                  </a:lnTo>
                  <a:lnTo>
                    <a:pt x="419" y="162"/>
                  </a:lnTo>
                  <a:lnTo>
                    <a:pt x="413" y="144"/>
                  </a:lnTo>
                  <a:lnTo>
                    <a:pt x="405" y="126"/>
                  </a:lnTo>
                  <a:lnTo>
                    <a:pt x="398" y="108"/>
                  </a:lnTo>
                  <a:lnTo>
                    <a:pt x="386" y="90"/>
                  </a:lnTo>
                  <a:lnTo>
                    <a:pt x="372" y="76"/>
                  </a:lnTo>
                  <a:lnTo>
                    <a:pt x="359" y="62"/>
                  </a:lnTo>
                  <a:lnTo>
                    <a:pt x="343" y="48"/>
                  </a:lnTo>
                  <a:lnTo>
                    <a:pt x="328" y="38"/>
                  </a:lnTo>
                  <a:lnTo>
                    <a:pt x="310" y="28"/>
                  </a:lnTo>
                  <a:lnTo>
                    <a:pt x="293" y="20"/>
                  </a:lnTo>
                  <a:lnTo>
                    <a:pt x="273" y="12"/>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36" name="Freeform 70"/>
            <p:cNvSpPr>
              <a:spLocks/>
            </p:cNvSpPr>
            <p:nvPr/>
          </p:nvSpPr>
          <p:spPr bwMode="auto">
            <a:xfrm>
              <a:off x="528" y="2171"/>
              <a:ext cx="34" cy="71"/>
            </a:xfrm>
            <a:custGeom>
              <a:avLst/>
              <a:gdLst>
                <a:gd name="T0" fmla="*/ 0 w 34"/>
                <a:gd name="T1" fmla="*/ 70 h 71"/>
                <a:gd name="T2" fmla="*/ 1 w 34"/>
                <a:gd name="T3" fmla="*/ 66 h 71"/>
                <a:gd name="T4" fmla="*/ 3 w 34"/>
                <a:gd name="T5" fmla="*/ 62 h 71"/>
                <a:gd name="T6" fmla="*/ 5 w 34"/>
                <a:gd name="T7" fmla="*/ 60 h 71"/>
                <a:gd name="T8" fmla="*/ 7 w 34"/>
                <a:gd name="T9" fmla="*/ 56 h 71"/>
                <a:gd name="T10" fmla="*/ 9 w 34"/>
                <a:gd name="T11" fmla="*/ 50 h 71"/>
                <a:gd name="T12" fmla="*/ 13 w 34"/>
                <a:gd name="T13" fmla="*/ 46 h 71"/>
                <a:gd name="T14" fmla="*/ 15 w 34"/>
                <a:gd name="T15" fmla="*/ 42 h 71"/>
                <a:gd name="T16" fmla="*/ 17 w 34"/>
                <a:gd name="T17" fmla="*/ 38 h 71"/>
                <a:gd name="T18" fmla="*/ 19 w 34"/>
                <a:gd name="T19" fmla="*/ 32 h 71"/>
                <a:gd name="T20" fmla="*/ 21 w 34"/>
                <a:gd name="T21" fmla="*/ 26 h 71"/>
                <a:gd name="T22" fmla="*/ 25 w 34"/>
                <a:gd name="T23" fmla="*/ 22 h 71"/>
                <a:gd name="T24" fmla="*/ 27 w 34"/>
                <a:gd name="T25" fmla="*/ 16 h 71"/>
                <a:gd name="T26" fmla="*/ 29 w 34"/>
                <a:gd name="T27" fmla="*/ 10 h 71"/>
                <a:gd name="T28" fmla="*/ 31 w 34"/>
                <a:gd name="T29" fmla="*/ 6 h 71"/>
                <a:gd name="T30" fmla="*/ 33 w 34"/>
                <a:gd name="T31" fmla="*/ 0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 h="71">
                  <a:moveTo>
                    <a:pt x="0" y="70"/>
                  </a:moveTo>
                  <a:lnTo>
                    <a:pt x="1" y="66"/>
                  </a:lnTo>
                  <a:lnTo>
                    <a:pt x="3" y="62"/>
                  </a:lnTo>
                  <a:lnTo>
                    <a:pt x="5" y="60"/>
                  </a:lnTo>
                  <a:lnTo>
                    <a:pt x="7" y="56"/>
                  </a:lnTo>
                  <a:lnTo>
                    <a:pt x="9" y="50"/>
                  </a:lnTo>
                  <a:lnTo>
                    <a:pt x="13" y="46"/>
                  </a:lnTo>
                  <a:lnTo>
                    <a:pt x="15" y="42"/>
                  </a:lnTo>
                  <a:lnTo>
                    <a:pt x="17" y="38"/>
                  </a:lnTo>
                  <a:lnTo>
                    <a:pt x="19" y="32"/>
                  </a:lnTo>
                  <a:lnTo>
                    <a:pt x="21" y="26"/>
                  </a:lnTo>
                  <a:lnTo>
                    <a:pt x="25" y="22"/>
                  </a:lnTo>
                  <a:lnTo>
                    <a:pt x="27" y="16"/>
                  </a:lnTo>
                  <a:lnTo>
                    <a:pt x="29" y="10"/>
                  </a:lnTo>
                  <a:lnTo>
                    <a:pt x="31" y="6"/>
                  </a:lnTo>
                  <a:lnTo>
                    <a:pt x="33" y="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37" name="Freeform 71"/>
            <p:cNvSpPr>
              <a:spLocks/>
            </p:cNvSpPr>
            <p:nvPr/>
          </p:nvSpPr>
          <p:spPr bwMode="auto">
            <a:xfrm>
              <a:off x="239" y="1952"/>
              <a:ext cx="422" cy="437"/>
            </a:xfrm>
            <a:custGeom>
              <a:avLst/>
              <a:gdLst>
                <a:gd name="T0" fmla="*/ 250 w 422"/>
                <a:gd name="T1" fmla="*/ 4 h 437"/>
                <a:gd name="T2" fmla="*/ 211 w 422"/>
                <a:gd name="T3" fmla="*/ 0 h 437"/>
                <a:gd name="T4" fmla="*/ 172 w 422"/>
                <a:gd name="T5" fmla="*/ 4 h 437"/>
                <a:gd name="T6" fmla="*/ 133 w 422"/>
                <a:gd name="T7" fmla="*/ 16 h 437"/>
                <a:gd name="T8" fmla="*/ 98 w 422"/>
                <a:gd name="T9" fmla="*/ 34 h 437"/>
                <a:gd name="T10" fmla="*/ 67 w 422"/>
                <a:gd name="T11" fmla="*/ 58 h 437"/>
                <a:gd name="T12" fmla="*/ 42 w 422"/>
                <a:gd name="T13" fmla="*/ 86 h 437"/>
                <a:gd name="T14" fmla="*/ 21 w 422"/>
                <a:gd name="T15" fmla="*/ 122 h 437"/>
                <a:gd name="T16" fmla="*/ 7 w 422"/>
                <a:gd name="T17" fmla="*/ 158 h 437"/>
                <a:gd name="T18" fmla="*/ 0 w 422"/>
                <a:gd name="T19" fmla="*/ 198 h 437"/>
                <a:gd name="T20" fmla="*/ 0 w 422"/>
                <a:gd name="T21" fmla="*/ 238 h 437"/>
                <a:gd name="T22" fmla="*/ 7 w 422"/>
                <a:gd name="T23" fmla="*/ 278 h 437"/>
                <a:gd name="T24" fmla="*/ 21 w 422"/>
                <a:gd name="T25" fmla="*/ 314 h 437"/>
                <a:gd name="T26" fmla="*/ 42 w 422"/>
                <a:gd name="T27" fmla="*/ 350 h 437"/>
                <a:gd name="T28" fmla="*/ 67 w 422"/>
                <a:gd name="T29" fmla="*/ 380 h 437"/>
                <a:gd name="T30" fmla="*/ 98 w 422"/>
                <a:gd name="T31" fmla="*/ 404 h 437"/>
                <a:gd name="T32" fmla="*/ 133 w 422"/>
                <a:gd name="T33" fmla="*/ 422 h 437"/>
                <a:gd name="T34" fmla="*/ 172 w 422"/>
                <a:gd name="T35" fmla="*/ 432 h 437"/>
                <a:gd name="T36" fmla="*/ 211 w 422"/>
                <a:gd name="T37" fmla="*/ 436 h 437"/>
                <a:gd name="T38" fmla="*/ 250 w 422"/>
                <a:gd name="T39" fmla="*/ 432 h 437"/>
                <a:gd name="T40" fmla="*/ 287 w 422"/>
                <a:gd name="T41" fmla="*/ 422 h 437"/>
                <a:gd name="T42" fmla="*/ 322 w 422"/>
                <a:gd name="T43" fmla="*/ 404 h 437"/>
                <a:gd name="T44" fmla="*/ 353 w 422"/>
                <a:gd name="T45" fmla="*/ 380 h 437"/>
                <a:gd name="T46" fmla="*/ 380 w 422"/>
                <a:gd name="T47" fmla="*/ 350 h 437"/>
                <a:gd name="T48" fmla="*/ 399 w 422"/>
                <a:gd name="T49" fmla="*/ 314 h 437"/>
                <a:gd name="T50" fmla="*/ 413 w 422"/>
                <a:gd name="T51" fmla="*/ 278 h 437"/>
                <a:gd name="T52" fmla="*/ 421 w 422"/>
                <a:gd name="T53" fmla="*/ 238 h 437"/>
                <a:gd name="T54" fmla="*/ 417 w 422"/>
                <a:gd name="T55" fmla="*/ 218 h 437"/>
                <a:gd name="T56" fmla="*/ 413 w 422"/>
                <a:gd name="T57" fmla="*/ 180 h 437"/>
                <a:gd name="T58" fmla="*/ 403 w 422"/>
                <a:gd name="T59" fmla="*/ 142 h 437"/>
                <a:gd name="T60" fmla="*/ 388 w 422"/>
                <a:gd name="T61" fmla="*/ 106 h 437"/>
                <a:gd name="T62" fmla="*/ 364 w 422"/>
                <a:gd name="T63" fmla="*/ 74 h 437"/>
                <a:gd name="T64" fmla="*/ 335 w 422"/>
                <a:gd name="T65" fmla="*/ 48 h 437"/>
                <a:gd name="T66" fmla="*/ 302 w 422"/>
                <a:gd name="T67" fmla="*/ 28 h 437"/>
                <a:gd name="T68" fmla="*/ 267 w 422"/>
                <a:gd name="T69" fmla="*/ 14 h 437"/>
                <a:gd name="T70" fmla="*/ 230 w 422"/>
                <a:gd name="T71" fmla="*/ 6 h 437"/>
                <a:gd name="T72" fmla="*/ 192 w 422"/>
                <a:gd name="T73" fmla="*/ 6 h 437"/>
                <a:gd name="T74" fmla="*/ 153 w 422"/>
                <a:gd name="T75" fmla="*/ 14 h 437"/>
                <a:gd name="T76" fmla="*/ 118 w 422"/>
                <a:gd name="T77" fmla="*/ 28 h 437"/>
                <a:gd name="T78" fmla="*/ 85 w 422"/>
                <a:gd name="T79" fmla="*/ 48 h 437"/>
                <a:gd name="T80" fmla="*/ 58 w 422"/>
                <a:gd name="T81" fmla="*/ 74 h 437"/>
                <a:gd name="T82" fmla="*/ 34 w 422"/>
                <a:gd name="T83" fmla="*/ 106 h 437"/>
                <a:gd name="T84" fmla="*/ 17 w 422"/>
                <a:gd name="T85" fmla="*/ 142 h 437"/>
                <a:gd name="T86" fmla="*/ 7 w 422"/>
                <a:gd name="T87" fmla="*/ 180 h 437"/>
                <a:gd name="T88" fmla="*/ 3 w 422"/>
                <a:gd name="T89" fmla="*/ 218 h 437"/>
                <a:gd name="T90" fmla="*/ 7 w 422"/>
                <a:gd name="T91" fmla="*/ 258 h 437"/>
                <a:gd name="T92" fmla="*/ 17 w 422"/>
                <a:gd name="T93" fmla="*/ 294 h 437"/>
                <a:gd name="T94" fmla="*/ 34 w 422"/>
                <a:gd name="T95" fmla="*/ 330 h 437"/>
                <a:gd name="T96" fmla="*/ 58 w 422"/>
                <a:gd name="T97" fmla="*/ 362 h 437"/>
                <a:gd name="T98" fmla="*/ 85 w 422"/>
                <a:gd name="T99" fmla="*/ 388 h 437"/>
                <a:gd name="T100" fmla="*/ 118 w 422"/>
                <a:gd name="T101" fmla="*/ 408 h 4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2" h="437">
                  <a:moveTo>
                    <a:pt x="267" y="8"/>
                  </a:moveTo>
                  <a:lnTo>
                    <a:pt x="250" y="4"/>
                  </a:lnTo>
                  <a:lnTo>
                    <a:pt x="230" y="2"/>
                  </a:lnTo>
                  <a:lnTo>
                    <a:pt x="211" y="0"/>
                  </a:lnTo>
                  <a:lnTo>
                    <a:pt x="192" y="2"/>
                  </a:lnTo>
                  <a:lnTo>
                    <a:pt x="172" y="4"/>
                  </a:lnTo>
                  <a:lnTo>
                    <a:pt x="153" y="8"/>
                  </a:lnTo>
                  <a:lnTo>
                    <a:pt x="133" y="16"/>
                  </a:lnTo>
                  <a:lnTo>
                    <a:pt x="116" y="24"/>
                  </a:lnTo>
                  <a:lnTo>
                    <a:pt x="98" y="34"/>
                  </a:lnTo>
                  <a:lnTo>
                    <a:pt x="83" y="44"/>
                  </a:lnTo>
                  <a:lnTo>
                    <a:pt x="67" y="58"/>
                  </a:lnTo>
                  <a:lnTo>
                    <a:pt x="54" y="72"/>
                  </a:lnTo>
                  <a:lnTo>
                    <a:pt x="42" y="86"/>
                  </a:lnTo>
                  <a:lnTo>
                    <a:pt x="31" y="104"/>
                  </a:lnTo>
                  <a:lnTo>
                    <a:pt x="21" y="122"/>
                  </a:lnTo>
                  <a:lnTo>
                    <a:pt x="13" y="140"/>
                  </a:lnTo>
                  <a:lnTo>
                    <a:pt x="7" y="158"/>
                  </a:lnTo>
                  <a:lnTo>
                    <a:pt x="3" y="178"/>
                  </a:lnTo>
                  <a:lnTo>
                    <a:pt x="0" y="198"/>
                  </a:lnTo>
                  <a:lnTo>
                    <a:pt x="0" y="218"/>
                  </a:lnTo>
                  <a:lnTo>
                    <a:pt x="0" y="238"/>
                  </a:lnTo>
                  <a:lnTo>
                    <a:pt x="3" y="258"/>
                  </a:lnTo>
                  <a:lnTo>
                    <a:pt x="7" y="278"/>
                  </a:lnTo>
                  <a:lnTo>
                    <a:pt x="13" y="298"/>
                  </a:lnTo>
                  <a:lnTo>
                    <a:pt x="21" y="314"/>
                  </a:lnTo>
                  <a:lnTo>
                    <a:pt x="31" y="334"/>
                  </a:lnTo>
                  <a:lnTo>
                    <a:pt x="42" y="350"/>
                  </a:lnTo>
                  <a:lnTo>
                    <a:pt x="54" y="366"/>
                  </a:lnTo>
                  <a:lnTo>
                    <a:pt x="67" y="380"/>
                  </a:lnTo>
                  <a:lnTo>
                    <a:pt x="83" y="392"/>
                  </a:lnTo>
                  <a:lnTo>
                    <a:pt x="98" y="404"/>
                  </a:lnTo>
                  <a:lnTo>
                    <a:pt x="116" y="412"/>
                  </a:lnTo>
                  <a:lnTo>
                    <a:pt x="133" y="422"/>
                  </a:lnTo>
                  <a:lnTo>
                    <a:pt x="153" y="428"/>
                  </a:lnTo>
                  <a:lnTo>
                    <a:pt x="172" y="432"/>
                  </a:lnTo>
                  <a:lnTo>
                    <a:pt x="192" y="436"/>
                  </a:lnTo>
                  <a:lnTo>
                    <a:pt x="211" y="436"/>
                  </a:lnTo>
                  <a:lnTo>
                    <a:pt x="230" y="436"/>
                  </a:lnTo>
                  <a:lnTo>
                    <a:pt x="250" y="432"/>
                  </a:lnTo>
                  <a:lnTo>
                    <a:pt x="267" y="428"/>
                  </a:lnTo>
                  <a:lnTo>
                    <a:pt x="287" y="422"/>
                  </a:lnTo>
                  <a:lnTo>
                    <a:pt x="304" y="412"/>
                  </a:lnTo>
                  <a:lnTo>
                    <a:pt x="322" y="404"/>
                  </a:lnTo>
                  <a:lnTo>
                    <a:pt x="337" y="392"/>
                  </a:lnTo>
                  <a:lnTo>
                    <a:pt x="353" y="380"/>
                  </a:lnTo>
                  <a:lnTo>
                    <a:pt x="366" y="366"/>
                  </a:lnTo>
                  <a:lnTo>
                    <a:pt x="380" y="350"/>
                  </a:lnTo>
                  <a:lnTo>
                    <a:pt x="391" y="334"/>
                  </a:lnTo>
                  <a:lnTo>
                    <a:pt x="399" y="314"/>
                  </a:lnTo>
                  <a:lnTo>
                    <a:pt x="407" y="298"/>
                  </a:lnTo>
                  <a:lnTo>
                    <a:pt x="413" y="278"/>
                  </a:lnTo>
                  <a:lnTo>
                    <a:pt x="419" y="258"/>
                  </a:lnTo>
                  <a:lnTo>
                    <a:pt x="421" y="238"/>
                  </a:lnTo>
                  <a:lnTo>
                    <a:pt x="421" y="218"/>
                  </a:lnTo>
                  <a:lnTo>
                    <a:pt x="417" y="218"/>
                  </a:lnTo>
                  <a:lnTo>
                    <a:pt x="417" y="198"/>
                  </a:lnTo>
                  <a:lnTo>
                    <a:pt x="413" y="180"/>
                  </a:lnTo>
                  <a:lnTo>
                    <a:pt x="409" y="160"/>
                  </a:lnTo>
                  <a:lnTo>
                    <a:pt x="403" y="142"/>
                  </a:lnTo>
                  <a:lnTo>
                    <a:pt x="395" y="122"/>
                  </a:lnTo>
                  <a:lnTo>
                    <a:pt x="388" y="106"/>
                  </a:lnTo>
                  <a:lnTo>
                    <a:pt x="376" y="90"/>
                  </a:lnTo>
                  <a:lnTo>
                    <a:pt x="364" y="74"/>
                  </a:lnTo>
                  <a:lnTo>
                    <a:pt x="349" y="60"/>
                  </a:lnTo>
                  <a:lnTo>
                    <a:pt x="335" y="48"/>
                  </a:lnTo>
                  <a:lnTo>
                    <a:pt x="320" y="36"/>
                  </a:lnTo>
                  <a:lnTo>
                    <a:pt x="302" y="28"/>
                  </a:lnTo>
                  <a:lnTo>
                    <a:pt x="285" y="20"/>
                  </a:lnTo>
                  <a:lnTo>
                    <a:pt x="267" y="14"/>
                  </a:lnTo>
                  <a:lnTo>
                    <a:pt x="248" y="8"/>
                  </a:lnTo>
                  <a:lnTo>
                    <a:pt x="230" y="6"/>
                  </a:lnTo>
                  <a:lnTo>
                    <a:pt x="211" y="6"/>
                  </a:lnTo>
                  <a:lnTo>
                    <a:pt x="192" y="6"/>
                  </a:lnTo>
                  <a:lnTo>
                    <a:pt x="172" y="8"/>
                  </a:lnTo>
                  <a:lnTo>
                    <a:pt x="153" y="14"/>
                  </a:lnTo>
                  <a:lnTo>
                    <a:pt x="135" y="20"/>
                  </a:lnTo>
                  <a:lnTo>
                    <a:pt x="118" y="28"/>
                  </a:lnTo>
                  <a:lnTo>
                    <a:pt x="102" y="36"/>
                  </a:lnTo>
                  <a:lnTo>
                    <a:pt x="85" y="48"/>
                  </a:lnTo>
                  <a:lnTo>
                    <a:pt x="71" y="60"/>
                  </a:lnTo>
                  <a:lnTo>
                    <a:pt x="58" y="74"/>
                  </a:lnTo>
                  <a:lnTo>
                    <a:pt x="44" y="90"/>
                  </a:lnTo>
                  <a:lnTo>
                    <a:pt x="34" y="106"/>
                  </a:lnTo>
                  <a:lnTo>
                    <a:pt x="25" y="122"/>
                  </a:lnTo>
                  <a:lnTo>
                    <a:pt x="17" y="142"/>
                  </a:lnTo>
                  <a:lnTo>
                    <a:pt x="11" y="160"/>
                  </a:lnTo>
                  <a:lnTo>
                    <a:pt x="7" y="180"/>
                  </a:lnTo>
                  <a:lnTo>
                    <a:pt x="3" y="198"/>
                  </a:lnTo>
                  <a:lnTo>
                    <a:pt x="3" y="218"/>
                  </a:lnTo>
                  <a:lnTo>
                    <a:pt x="3" y="238"/>
                  </a:lnTo>
                  <a:lnTo>
                    <a:pt x="7" y="258"/>
                  </a:lnTo>
                  <a:lnTo>
                    <a:pt x="11" y="276"/>
                  </a:lnTo>
                  <a:lnTo>
                    <a:pt x="17" y="294"/>
                  </a:lnTo>
                  <a:lnTo>
                    <a:pt x="25" y="314"/>
                  </a:lnTo>
                  <a:lnTo>
                    <a:pt x="34" y="330"/>
                  </a:lnTo>
                  <a:lnTo>
                    <a:pt x="44" y="346"/>
                  </a:lnTo>
                  <a:lnTo>
                    <a:pt x="58" y="362"/>
                  </a:lnTo>
                  <a:lnTo>
                    <a:pt x="71" y="376"/>
                  </a:lnTo>
                  <a:lnTo>
                    <a:pt x="85" y="388"/>
                  </a:lnTo>
                  <a:lnTo>
                    <a:pt x="102" y="400"/>
                  </a:lnTo>
                  <a:lnTo>
                    <a:pt x="118" y="408"/>
                  </a:lnTo>
                  <a:lnTo>
                    <a:pt x="135" y="416"/>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38" name="Freeform 72"/>
            <p:cNvSpPr>
              <a:spLocks/>
            </p:cNvSpPr>
            <p:nvPr/>
          </p:nvSpPr>
          <p:spPr bwMode="auto">
            <a:xfrm>
              <a:off x="247" y="1963"/>
              <a:ext cx="410" cy="423"/>
            </a:xfrm>
            <a:custGeom>
              <a:avLst/>
              <a:gdLst>
                <a:gd name="T0" fmla="*/ 145 w 410"/>
                <a:gd name="T1" fmla="*/ 414 h 423"/>
                <a:gd name="T2" fmla="*/ 184 w 410"/>
                <a:gd name="T3" fmla="*/ 420 h 423"/>
                <a:gd name="T4" fmla="*/ 222 w 410"/>
                <a:gd name="T5" fmla="*/ 420 h 423"/>
                <a:gd name="T6" fmla="*/ 259 w 410"/>
                <a:gd name="T7" fmla="*/ 414 h 423"/>
                <a:gd name="T8" fmla="*/ 294 w 410"/>
                <a:gd name="T9" fmla="*/ 398 h 423"/>
                <a:gd name="T10" fmla="*/ 327 w 410"/>
                <a:gd name="T11" fmla="*/ 378 h 423"/>
                <a:gd name="T12" fmla="*/ 356 w 410"/>
                <a:gd name="T13" fmla="*/ 352 h 423"/>
                <a:gd name="T14" fmla="*/ 379 w 410"/>
                <a:gd name="T15" fmla="*/ 320 h 423"/>
                <a:gd name="T16" fmla="*/ 395 w 410"/>
                <a:gd name="T17" fmla="*/ 284 h 423"/>
                <a:gd name="T18" fmla="*/ 405 w 410"/>
                <a:gd name="T19" fmla="*/ 248 h 423"/>
                <a:gd name="T20" fmla="*/ 409 w 410"/>
                <a:gd name="T21" fmla="*/ 208 h 423"/>
                <a:gd name="T22" fmla="*/ 405 w 410"/>
                <a:gd name="T23" fmla="*/ 190 h 423"/>
                <a:gd name="T24" fmla="*/ 397 w 410"/>
                <a:gd name="T25" fmla="*/ 150 h 423"/>
                <a:gd name="T26" fmla="*/ 383 w 410"/>
                <a:gd name="T27" fmla="*/ 116 h 423"/>
                <a:gd name="T28" fmla="*/ 364 w 410"/>
                <a:gd name="T29" fmla="*/ 82 h 423"/>
                <a:gd name="T30" fmla="*/ 339 w 410"/>
                <a:gd name="T31" fmla="*/ 54 h 423"/>
                <a:gd name="T32" fmla="*/ 310 w 410"/>
                <a:gd name="T33" fmla="*/ 30 h 423"/>
                <a:gd name="T34" fmla="*/ 275 w 410"/>
                <a:gd name="T35" fmla="*/ 14 h 423"/>
                <a:gd name="T36" fmla="*/ 240 w 410"/>
                <a:gd name="T37" fmla="*/ 4 h 423"/>
                <a:gd name="T38" fmla="*/ 203 w 410"/>
                <a:gd name="T39" fmla="*/ 0 h 423"/>
                <a:gd name="T40" fmla="*/ 164 w 410"/>
                <a:gd name="T41" fmla="*/ 4 h 423"/>
                <a:gd name="T42" fmla="*/ 129 w 410"/>
                <a:gd name="T43" fmla="*/ 14 h 423"/>
                <a:gd name="T44" fmla="*/ 94 w 410"/>
                <a:gd name="T45" fmla="*/ 30 h 423"/>
                <a:gd name="T46" fmla="*/ 65 w 410"/>
                <a:gd name="T47" fmla="*/ 54 h 423"/>
                <a:gd name="T48" fmla="*/ 42 w 410"/>
                <a:gd name="T49" fmla="*/ 82 h 423"/>
                <a:gd name="T50" fmla="*/ 21 w 410"/>
                <a:gd name="T51" fmla="*/ 116 h 423"/>
                <a:gd name="T52" fmla="*/ 7 w 410"/>
                <a:gd name="T53" fmla="*/ 150 h 423"/>
                <a:gd name="T54" fmla="*/ 0 w 410"/>
                <a:gd name="T55" fmla="*/ 190 h 423"/>
                <a:gd name="T56" fmla="*/ 0 w 410"/>
                <a:gd name="T57" fmla="*/ 228 h 423"/>
                <a:gd name="T58" fmla="*/ 7 w 410"/>
                <a:gd name="T59" fmla="*/ 266 h 423"/>
                <a:gd name="T60" fmla="*/ 21 w 410"/>
                <a:gd name="T61" fmla="*/ 300 h 423"/>
                <a:gd name="T62" fmla="*/ 42 w 410"/>
                <a:gd name="T63" fmla="*/ 334 h 423"/>
                <a:gd name="T64" fmla="*/ 65 w 410"/>
                <a:gd name="T65" fmla="*/ 362 h 423"/>
                <a:gd name="T66" fmla="*/ 94 w 410"/>
                <a:gd name="T67" fmla="*/ 386 h 423"/>
                <a:gd name="T68" fmla="*/ 129 w 410"/>
                <a:gd name="T69" fmla="*/ 402 h 423"/>
                <a:gd name="T70" fmla="*/ 164 w 410"/>
                <a:gd name="T71" fmla="*/ 414 h 423"/>
                <a:gd name="T72" fmla="*/ 203 w 410"/>
                <a:gd name="T73" fmla="*/ 416 h 423"/>
                <a:gd name="T74" fmla="*/ 240 w 410"/>
                <a:gd name="T75" fmla="*/ 414 h 423"/>
                <a:gd name="T76" fmla="*/ 275 w 410"/>
                <a:gd name="T77" fmla="*/ 402 h 423"/>
                <a:gd name="T78" fmla="*/ 310 w 410"/>
                <a:gd name="T79" fmla="*/ 386 h 423"/>
                <a:gd name="T80" fmla="*/ 339 w 410"/>
                <a:gd name="T81" fmla="*/ 362 h 423"/>
                <a:gd name="T82" fmla="*/ 364 w 410"/>
                <a:gd name="T83" fmla="*/ 334 h 423"/>
                <a:gd name="T84" fmla="*/ 383 w 410"/>
                <a:gd name="T85" fmla="*/ 300 h 423"/>
                <a:gd name="T86" fmla="*/ 397 w 410"/>
                <a:gd name="T87" fmla="*/ 266 h 423"/>
                <a:gd name="T88" fmla="*/ 405 w 410"/>
                <a:gd name="T89" fmla="*/ 228 h 423"/>
                <a:gd name="T90" fmla="*/ 401 w 410"/>
                <a:gd name="T91" fmla="*/ 208 h 423"/>
                <a:gd name="T92" fmla="*/ 397 w 410"/>
                <a:gd name="T93" fmla="*/ 170 h 423"/>
                <a:gd name="T94" fmla="*/ 387 w 410"/>
                <a:gd name="T95" fmla="*/ 134 h 423"/>
                <a:gd name="T96" fmla="*/ 372 w 410"/>
                <a:gd name="T97" fmla="*/ 100 h 423"/>
                <a:gd name="T98" fmla="*/ 348 w 410"/>
                <a:gd name="T99" fmla="*/ 70 h 423"/>
                <a:gd name="T100" fmla="*/ 321 w 410"/>
                <a:gd name="T101" fmla="*/ 44 h 4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0" h="423">
                  <a:moveTo>
                    <a:pt x="127" y="406"/>
                  </a:moveTo>
                  <a:lnTo>
                    <a:pt x="145" y="414"/>
                  </a:lnTo>
                  <a:lnTo>
                    <a:pt x="164" y="418"/>
                  </a:lnTo>
                  <a:lnTo>
                    <a:pt x="184" y="420"/>
                  </a:lnTo>
                  <a:lnTo>
                    <a:pt x="203" y="422"/>
                  </a:lnTo>
                  <a:lnTo>
                    <a:pt x="222" y="420"/>
                  </a:lnTo>
                  <a:lnTo>
                    <a:pt x="240" y="418"/>
                  </a:lnTo>
                  <a:lnTo>
                    <a:pt x="259" y="414"/>
                  </a:lnTo>
                  <a:lnTo>
                    <a:pt x="277" y="406"/>
                  </a:lnTo>
                  <a:lnTo>
                    <a:pt x="294" y="398"/>
                  </a:lnTo>
                  <a:lnTo>
                    <a:pt x="312" y="390"/>
                  </a:lnTo>
                  <a:lnTo>
                    <a:pt x="327" y="378"/>
                  </a:lnTo>
                  <a:lnTo>
                    <a:pt x="341" y="366"/>
                  </a:lnTo>
                  <a:lnTo>
                    <a:pt x="356" y="352"/>
                  </a:lnTo>
                  <a:lnTo>
                    <a:pt x="368" y="336"/>
                  </a:lnTo>
                  <a:lnTo>
                    <a:pt x="379" y="320"/>
                  </a:lnTo>
                  <a:lnTo>
                    <a:pt x="387" y="304"/>
                  </a:lnTo>
                  <a:lnTo>
                    <a:pt x="395" y="284"/>
                  </a:lnTo>
                  <a:lnTo>
                    <a:pt x="401" y="266"/>
                  </a:lnTo>
                  <a:lnTo>
                    <a:pt x="405" y="248"/>
                  </a:lnTo>
                  <a:lnTo>
                    <a:pt x="409" y="228"/>
                  </a:lnTo>
                  <a:lnTo>
                    <a:pt x="409" y="208"/>
                  </a:lnTo>
                  <a:lnTo>
                    <a:pt x="405" y="208"/>
                  </a:lnTo>
                  <a:lnTo>
                    <a:pt x="405" y="190"/>
                  </a:lnTo>
                  <a:lnTo>
                    <a:pt x="401" y="170"/>
                  </a:lnTo>
                  <a:lnTo>
                    <a:pt x="397" y="150"/>
                  </a:lnTo>
                  <a:lnTo>
                    <a:pt x="391" y="132"/>
                  </a:lnTo>
                  <a:lnTo>
                    <a:pt x="383" y="116"/>
                  </a:lnTo>
                  <a:lnTo>
                    <a:pt x="374" y="98"/>
                  </a:lnTo>
                  <a:lnTo>
                    <a:pt x="364" y="82"/>
                  </a:lnTo>
                  <a:lnTo>
                    <a:pt x="352" y="68"/>
                  </a:lnTo>
                  <a:lnTo>
                    <a:pt x="339" y="54"/>
                  </a:lnTo>
                  <a:lnTo>
                    <a:pt x="325" y="42"/>
                  </a:lnTo>
                  <a:lnTo>
                    <a:pt x="310" y="30"/>
                  </a:lnTo>
                  <a:lnTo>
                    <a:pt x="292" y="22"/>
                  </a:lnTo>
                  <a:lnTo>
                    <a:pt x="275" y="14"/>
                  </a:lnTo>
                  <a:lnTo>
                    <a:pt x="257" y="8"/>
                  </a:lnTo>
                  <a:lnTo>
                    <a:pt x="240" y="4"/>
                  </a:lnTo>
                  <a:lnTo>
                    <a:pt x="222" y="0"/>
                  </a:lnTo>
                  <a:lnTo>
                    <a:pt x="203" y="0"/>
                  </a:lnTo>
                  <a:lnTo>
                    <a:pt x="184" y="0"/>
                  </a:lnTo>
                  <a:lnTo>
                    <a:pt x="164" y="4"/>
                  </a:lnTo>
                  <a:lnTo>
                    <a:pt x="147" y="8"/>
                  </a:lnTo>
                  <a:lnTo>
                    <a:pt x="129" y="14"/>
                  </a:lnTo>
                  <a:lnTo>
                    <a:pt x="112" y="22"/>
                  </a:lnTo>
                  <a:lnTo>
                    <a:pt x="94" y="30"/>
                  </a:lnTo>
                  <a:lnTo>
                    <a:pt x="81" y="42"/>
                  </a:lnTo>
                  <a:lnTo>
                    <a:pt x="65" y="54"/>
                  </a:lnTo>
                  <a:lnTo>
                    <a:pt x="54" y="68"/>
                  </a:lnTo>
                  <a:lnTo>
                    <a:pt x="42" y="82"/>
                  </a:lnTo>
                  <a:lnTo>
                    <a:pt x="31" y="98"/>
                  </a:lnTo>
                  <a:lnTo>
                    <a:pt x="21" y="116"/>
                  </a:lnTo>
                  <a:lnTo>
                    <a:pt x="13" y="132"/>
                  </a:lnTo>
                  <a:lnTo>
                    <a:pt x="7" y="150"/>
                  </a:lnTo>
                  <a:lnTo>
                    <a:pt x="3" y="170"/>
                  </a:lnTo>
                  <a:lnTo>
                    <a:pt x="0" y="190"/>
                  </a:lnTo>
                  <a:lnTo>
                    <a:pt x="0" y="208"/>
                  </a:lnTo>
                  <a:lnTo>
                    <a:pt x="0" y="228"/>
                  </a:lnTo>
                  <a:lnTo>
                    <a:pt x="3" y="246"/>
                  </a:lnTo>
                  <a:lnTo>
                    <a:pt x="7" y="266"/>
                  </a:lnTo>
                  <a:lnTo>
                    <a:pt x="13" y="284"/>
                  </a:lnTo>
                  <a:lnTo>
                    <a:pt x="21" y="300"/>
                  </a:lnTo>
                  <a:lnTo>
                    <a:pt x="31" y="318"/>
                  </a:lnTo>
                  <a:lnTo>
                    <a:pt x="42" y="334"/>
                  </a:lnTo>
                  <a:lnTo>
                    <a:pt x="54" y="348"/>
                  </a:lnTo>
                  <a:lnTo>
                    <a:pt x="65" y="362"/>
                  </a:lnTo>
                  <a:lnTo>
                    <a:pt x="81" y="376"/>
                  </a:lnTo>
                  <a:lnTo>
                    <a:pt x="94" y="386"/>
                  </a:lnTo>
                  <a:lnTo>
                    <a:pt x="112" y="394"/>
                  </a:lnTo>
                  <a:lnTo>
                    <a:pt x="129" y="402"/>
                  </a:lnTo>
                  <a:lnTo>
                    <a:pt x="147" y="410"/>
                  </a:lnTo>
                  <a:lnTo>
                    <a:pt x="164" y="414"/>
                  </a:lnTo>
                  <a:lnTo>
                    <a:pt x="184" y="416"/>
                  </a:lnTo>
                  <a:lnTo>
                    <a:pt x="203" y="416"/>
                  </a:lnTo>
                  <a:lnTo>
                    <a:pt x="222" y="416"/>
                  </a:lnTo>
                  <a:lnTo>
                    <a:pt x="240" y="414"/>
                  </a:lnTo>
                  <a:lnTo>
                    <a:pt x="257" y="410"/>
                  </a:lnTo>
                  <a:lnTo>
                    <a:pt x="275" y="402"/>
                  </a:lnTo>
                  <a:lnTo>
                    <a:pt x="292" y="394"/>
                  </a:lnTo>
                  <a:lnTo>
                    <a:pt x="310" y="386"/>
                  </a:lnTo>
                  <a:lnTo>
                    <a:pt x="325" y="376"/>
                  </a:lnTo>
                  <a:lnTo>
                    <a:pt x="339" y="362"/>
                  </a:lnTo>
                  <a:lnTo>
                    <a:pt x="352" y="348"/>
                  </a:lnTo>
                  <a:lnTo>
                    <a:pt x="364" y="334"/>
                  </a:lnTo>
                  <a:lnTo>
                    <a:pt x="374" y="318"/>
                  </a:lnTo>
                  <a:lnTo>
                    <a:pt x="383" y="300"/>
                  </a:lnTo>
                  <a:lnTo>
                    <a:pt x="391" y="284"/>
                  </a:lnTo>
                  <a:lnTo>
                    <a:pt x="397" y="266"/>
                  </a:lnTo>
                  <a:lnTo>
                    <a:pt x="401" y="246"/>
                  </a:lnTo>
                  <a:lnTo>
                    <a:pt x="405" y="228"/>
                  </a:lnTo>
                  <a:lnTo>
                    <a:pt x="405" y="208"/>
                  </a:lnTo>
                  <a:lnTo>
                    <a:pt x="401" y="208"/>
                  </a:lnTo>
                  <a:lnTo>
                    <a:pt x="399" y="190"/>
                  </a:lnTo>
                  <a:lnTo>
                    <a:pt x="397" y="170"/>
                  </a:lnTo>
                  <a:lnTo>
                    <a:pt x="393" y="152"/>
                  </a:lnTo>
                  <a:lnTo>
                    <a:pt x="387" y="134"/>
                  </a:lnTo>
                  <a:lnTo>
                    <a:pt x="379" y="118"/>
                  </a:lnTo>
                  <a:lnTo>
                    <a:pt x="372" y="100"/>
                  </a:lnTo>
                  <a:lnTo>
                    <a:pt x="360" y="84"/>
                  </a:lnTo>
                  <a:lnTo>
                    <a:pt x="348" y="70"/>
                  </a:lnTo>
                  <a:lnTo>
                    <a:pt x="337" y="58"/>
                  </a:lnTo>
                  <a:lnTo>
                    <a:pt x="321" y="44"/>
                  </a:lnTo>
                  <a:lnTo>
                    <a:pt x="306" y="34"/>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39" name="Freeform 73"/>
            <p:cNvSpPr>
              <a:spLocks/>
            </p:cNvSpPr>
            <p:nvPr/>
          </p:nvSpPr>
          <p:spPr bwMode="auto">
            <a:xfrm>
              <a:off x="250" y="1966"/>
              <a:ext cx="399" cy="409"/>
            </a:xfrm>
            <a:custGeom>
              <a:avLst/>
              <a:gdLst>
                <a:gd name="T0" fmla="*/ 302 w 399"/>
                <a:gd name="T1" fmla="*/ 30 h 409"/>
                <a:gd name="T2" fmla="*/ 287 w 399"/>
                <a:gd name="T3" fmla="*/ 22 h 409"/>
                <a:gd name="T4" fmla="*/ 271 w 399"/>
                <a:gd name="T5" fmla="*/ 14 h 409"/>
                <a:gd name="T6" fmla="*/ 252 w 399"/>
                <a:gd name="T7" fmla="*/ 8 h 409"/>
                <a:gd name="T8" fmla="*/ 234 w 399"/>
                <a:gd name="T9" fmla="*/ 4 h 409"/>
                <a:gd name="T10" fmla="*/ 217 w 399"/>
                <a:gd name="T11" fmla="*/ 2 h 409"/>
                <a:gd name="T12" fmla="*/ 199 w 399"/>
                <a:gd name="T13" fmla="*/ 0 h 409"/>
                <a:gd name="T14" fmla="*/ 180 w 399"/>
                <a:gd name="T15" fmla="*/ 2 h 409"/>
                <a:gd name="T16" fmla="*/ 163 w 399"/>
                <a:gd name="T17" fmla="*/ 4 h 409"/>
                <a:gd name="T18" fmla="*/ 145 w 399"/>
                <a:gd name="T19" fmla="*/ 8 h 409"/>
                <a:gd name="T20" fmla="*/ 128 w 399"/>
                <a:gd name="T21" fmla="*/ 14 h 409"/>
                <a:gd name="T22" fmla="*/ 110 w 399"/>
                <a:gd name="T23" fmla="*/ 22 h 409"/>
                <a:gd name="T24" fmla="*/ 95 w 399"/>
                <a:gd name="T25" fmla="*/ 30 h 409"/>
                <a:gd name="T26" fmla="*/ 79 w 399"/>
                <a:gd name="T27" fmla="*/ 40 h 409"/>
                <a:gd name="T28" fmla="*/ 66 w 399"/>
                <a:gd name="T29" fmla="*/ 54 h 409"/>
                <a:gd name="T30" fmla="*/ 52 w 399"/>
                <a:gd name="T31" fmla="*/ 66 h 409"/>
                <a:gd name="T32" fmla="*/ 40 w 399"/>
                <a:gd name="T33" fmla="*/ 80 h 409"/>
                <a:gd name="T34" fmla="*/ 31 w 399"/>
                <a:gd name="T35" fmla="*/ 96 h 409"/>
                <a:gd name="T36" fmla="*/ 21 w 399"/>
                <a:gd name="T37" fmla="*/ 114 h 409"/>
                <a:gd name="T38" fmla="*/ 15 w 399"/>
                <a:gd name="T39" fmla="*/ 130 h 409"/>
                <a:gd name="T40" fmla="*/ 7 w 399"/>
                <a:gd name="T41" fmla="*/ 148 h 409"/>
                <a:gd name="T42" fmla="*/ 3 w 399"/>
                <a:gd name="T43" fmla="*/ 166 h 409"/>
                <a:gd name="T44" fmla="*/ 1 w 399"/>
                <a:gd name="T45" fmla="*/ 186 h 409"/>
                <a:gd name="T46" fmla="*/ 0 w 399"/>
                <a:gd name="T47" fmla="*/ 204 h 409"/>
                <a:gd name="T48" fmla="*/ 1 w 399"/>
                <a:gd name="T49" fmla="*/ 222 h 409"/>
                <a:gd name="T50" fmla="*/ 3 w 399"/>
                <a:gd name="T51" fmla="*/ 242 h 409"/>
                <a:gd name="T52" fmla="*/ 7 w 399"/>
                <a:gd name="T53" fmla="*/ 260 h 409"/>
                <a:gd name="T54" fmla="*/ 15 w 399"/>
                <a:gd name="T55" fmla="*/ 278 h 409"/>
                <a:gd name="T56" fmla="*/ 21 w 399"/>
                <a:gd name="T57" fmla="*/ 296 h 409"/>
                <a:gd name="T58" fmla="*/ 31 w 399"/>
                <a:gd name="T59" fmla="*/ 312 h 409"/>
                <a:gd name="T60" fmla="*/ 40 w 399"/>
                <a:gd name="T61" fmla="*/ 328 h 409"/>
                <a:gd name="T62" fmla="*/ 52 w 399"/>
                <a:gd name="T63" fmla="*/ 342 h 409"/>
                <a:gd name="T64" fmla="*/ 66 w 399"/>
                <a:gd name="T65" fmla="*/ 356 h 409"/>
                <a:gd name="T66" fmla="*/ 79 w 399"/>
                <a:gd name="T67" fmla="*/ 368 h 409"/>
                <a:gd name="T68" fmla="*/ 95 w 399"/>
                <a:gd name="T69" fmla="*/ 378 h 409"/>
                <a:gd name="T70" fmla="*/ 110 w 399"/>
                <a:gd name="T71" fmla="*/ 386 h 409"/>
                <a:gd name="T72" fmla="*/ 128 w 399"/>
                <a:gd name="T73" fmla="*/ 394 h 409"/>
                <a:gd name="T74" fmla="*/ 145 w 399"/>
                <a:gd name="T75" fmla="*/ 400 h 409"/>
                <a:gd name="T76" fmla="*/ 163 w 399"/>
                <a:gd name="T77" fmla="*/ 404 h 409"/>
                <a:gd name="T78" fmla="*/ 180 w 399"/>
                <a:gd name="T79" fmla="*/ 408 h 409"/>
                <a:gd name="T80" fmla="*/ 199 w 399"/>
                <a:gd name="T81" fmla="*/ 408 h 409"/>
                <a:gd name="T82" fmla="*/ 217 w 399"/>
                <a:gd name="T83" fmla="*/ 408 h 409"/>
                <a:gd name="T84" fmla="*/ 234 w 399"/>
                <a:gd name="T85" fmla="*/ 404 h 409"/>
                <a:gd name="T86" fmla="*/ 252 w 399"/>
                <a:gd name="T87" fmla="*/ 400 h 409"/>
                <a:gd name="T88" fmla="*/ 271 w 399"/>
                <a:gd name="T89" fmla="*/ 394 h 409"/>
                <a:gd name="T90" fmla="*/ 287 w 399"/>
                <a:gd name="T91" fmla="*/ 386 h 409"/>
                <a:gd name="T92" fmla="*/ 302 w 399"/>
                <a:gd name="T93" fmla="*/ 378 h 409"/>
                <a:gd name="T94" fmla="*/ 318 w 399"/>
                <a:gd name="T95" fmla="*/ 368 h 409"/>
                <a:gd name="T96" fmla="*/ 333 w 399"/>
                <a:gd name="T97" fmla="*/ 356 h 409"/>
                <a:gd name="T98" fmla="*/ 345 w 399"/>
                <a:gd name="T99" fmla="*/ 342 h 409"/>
                <a:gd name="T100" fmla="*/ 357 w 399"/>
                <a:gd name="T101" fmla="*/ 328 h 409"/>
                <a:gd name="T102" fmla="*/ 368 w 399"/>
                <a:gd name="T103" fmla="*/ 312 h 409"/>
                <a:gd name="T104" fmla="*/ 376 w 399"/>
                <a:gd name="T105" fmla="*/ 296 h 409"/>
                <a:gd name="T106" fmla="*/ 384 w 399"/>
                <a:gd name="T107" fmla="*/ 278 h 409"/>
                <a:gd name="T108" fmla="*/ 390 w 399"/>
                <a:gd name="T109" fmla="*/ 260 h 409"/>
                <a:gd name="T110" fmla="*/ 394 w 399"/>
                <a:gd name="T111" fmla="*/ 242 h 409"/>
                <a:gd name="T112" fmla="*/ 396 w 399"/>
                <a:gd name="T113" fmla="*/ 222 h 409"/>
                <a:gd name="T114" fmla="*/ 398 w 399"/>
                <a:gd name="T115" fmla="*/ 204 h 4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99" h="409">
                  <a:moveTo>
                    <a:pt x="302" y="30"/>
                  </a:moveTo>
                  <a:lnTo>
                    <a:pt x="287" y="22"/>
                  </a:lnTo>
                  <a:lnTo>
                    <a:pt x="271" y="14"/>
                  </a:lnTo>
                  <a:lnTo>
                    <a:pt x="252" y="8"/>
                  </a:lnTo>
                  <a:lnTo>
                    <a:pt x="234" y="4"/>
                  </a:lnTo>
                  <a:lnTo>
                    <a:pt x="217" y="2"/>
                  </a:lnTo>
                  <a:lnTo>
                    <a:pt x="199" y="0"/>
                  </a:lnTo>
                  <a:lnTo>
                    <a:pt x="180" y="2"/>
                  </a:lnTo>
                  <a:lnTo>
                    <a:pt x="163" y="4"/>
                  </a:lnTo>
                  <a:lnTo>
                    <a:pt x="145" y="8"/>
                  </a:lnTo>
                  <a:lnTo>
                    <a:pt x="128" y="14"/>
                  </a:lnTo>
                  <a:lnTo>
                    <a:pt x="110" y="22"/>
                  </a:lnTo>
                  <a:lnTo>
                    <a:pt x="95" y="30"/>
                  </a:lnTo>
                  <a:lnTo>
                    <a:pt x="79" y="40"/>
                  </a:lnTo>
                  <a:lnTo>
                    <a:pt x="66" y="54"/>
                  </a:lnTo>
                  <a:lnTo>
                    <a:pt x="52" y="66"/>
                  </a:lnTo>
                  <a:lnTo>
                    <a:pt x="40" y="80"/>
                  </a:lnTo>
                  <a:lnTo>
                    <a:pt x="31" y="96"/>
                  </a:lnTo>
                  <a:lnTo>
                    <a:pt x="21" y="114"/>
                  </a:lnTo>
                  <a:lnTo>
                    <a:pt x="15" y="130"/>
                  </a:lnTo>
                  <a:lnTo>
                    <a:pt x="7" y="148"/>
                  </a:lnTo>
                  <a:lnTo>
                    <a:pt x="3" y="166"/>
                  </a:lnTo>
                  <a:lnTo>
                    <a:pt x="1" y="186"/>
                  </a:lnTo>
                  <a:lnTo>
                    <a:pt x="0" y="204"/>
                  </a:lnTo>
                  <a:lnTo>
                    <a:pt x="1" y="222"/>
                  </a:lnTo>
                  <a:lnTo>
                    <a:pt x="3" y="242"/>
                  </a:lnTo>
                  <a:lnTo>
                    <a:pt x="7" y="260"/>
                  </a:lnTo>
                  <a:lnTo>
                    <a:pt x="15" y="278"/>
                  </a:lnTo>
                  <a:lnTo>
                    <a:pt x="21" y="296"/>
                  </a:lnTo>
                  <a:lnTo>
                    <a:pt x="31" y="312"/>
                  </a:lnTo>
                  <a:lnTo>
                    <a:pt x="40" y="328"/>
                  </a:lnTo>
                  <a:lnTo>
                    <a:pt x="52" y="342"/>
                  </a:lnTo>
                  <a:lnTo>
                    <a:pt x="66" y="356"/>
                  </a:lnTo>
                  <a:lnTo>
                    <a:pt x="79" y="368"/>
                  </a:lnTo>
                  <a:lnTo>
                    <a:pt x="95" y="378"/>
                  </a:lnTo>
                  <a:lnTo>
                    <a:pt x="110" y="386"/>
                  </a:lnTo>
                  <a:lnTo>
                    <a:pt x="128" y="394"/>
                  </a:lnTo>
                  <a:lnTo>
                    <a:pt x="145" y="400"/>
                  </a:lnTo>
                  <a:lnTo>
                    <a:pt x="163" y="404"/>
                  </a:lnTo>
                  <a:lnTo>
                    <a:pt x="180" y="408"/>
                  </a:lnTo>
                  <a:lnTo>
                    <a:pt x="199" y="408"/>
                  </a:lnTo>
                  <a:lnTo>
                    <a:pt x="217" y="408"/>
                  </a:lnTo>
                  <a:lnTo>
                    <a:pt x="234" y="404"/>
                  </a:lnTo>
                  <a:lnTo>
                    <a:pt x="252" y="400"/>
                  </a:lnTo>
                  <a:lnTo>
                    <a:pt x="271" y="394"/>
                  </a:lnTo>
                  <a:lnTo>
                    <a:pt x="287" y="386"/>
                  </a:lnTo>
                  <a:lnTo>
                    <a:pt x="302" y="378"/>
                  </a:lnTo>
                  <a:lnTo>
                    <a:pt x="318" y="368"/>
                  </a:lnTo>
                  <a:lnTo>
                    <a:pt x="333" y="356"/>
                  </a:lnTo>
                  <a:lnTo>
                    <a:pt x="345" y="342"/>
                  </a:lnTo>
                  <a:lnTo>
                    <a:pt x="357" y="328"/>
                  </a:lnTo>
                  <a:lnTo>
                    <a:pt x="368" y="312"/>
                  </a:lnTo>
                  <a:lnTo>
                    <a:pt x="376" y="296"/>
                  </a:lnTo>
                  <a:lnTo>
                    <a:pt x="384" y="278"/>
                  </a:lnTo>
                  <a:lnTo>
                    <a:pt x="390" y="260"/>
                  </a:lnTo>
                  <a:lnTo>
                    <a:pt x="394" y="242"/>
                  </a:lnTo>
                  <a:lnTo>
                    <a:pt x="396" y="222"/>
                  </a:lnTo>
                  <a:lnTo>
                    <a:pt x="398" y="204"/>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0" name="Line 74"/>
            <p:cNvSpPr>
              <a:spLocks noChangeShapeType="1"/>
            </p:cNvSpPr>
            <p:nvPr/>
          </p:nvSpPr>
          <p:spPr bwMode="auto">
            <a:xfrm>
              <a:off x="449" y="2389"/>
              <a:ext cx="0" cy="242"/>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1" name="Line 75"/>
            <p:cNvSpPr>
              <a:spLocks noChangeShapeType="1"/>
            </p:cNvSpPr>
            <p:nvPr/>
          </p:nvSpPr>
          <p:spPr bwMode="auto">
            <a:xfrm flipV="1">
              <a:off x="1340" y="1682"/>
              <a:ext cx="0" cy="36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2" name="Line 76"/>
            <p:cNvSpPr>
              <a:spLocks noChangeShapeType="1"/>
            </p:cNvSpPr>
            <p:nvPr/>
          </p:nvSpPr>
          <p:spPr bwMode="auto">
            <a:xfrm flipH="1">
              <a:off x="1301" y="2630"/>
              <a:ext cx="40" cy="72"/>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3" name="Freeform 77"/>
            <p:cNvSpPr>
              <a:spLocks/>
            </p:cNvSpPr>
            <p:nvPr/>
          </p:nvSpPr>
          <p:spPr bwMode="auto">
            <a:xfrm>
              <a:off x="1175" y="2630"/>
              <a:ext cx="294" cy="73"/>
            </a:xfrm>
            <a:custGeom>
              <a:avLst/>
              <a:gdLst>
                <a:gd name="T0" fmla="*/ 250 w 294"/>
                <a:gd name="T1" fmla="*/ 72 h 73"/>
                <a:gd name="T2" fmla="*/ 293 w 294"/>
                <a:gd name="T3" fmla="*/ 0 h 73"/>
                <a:gd name="T4" fmla="*/ 42 w 294"/>
                <a:gd name="T5" fmla="*/ 0 h 73"/>
                <a:gd name="T6" fmla="*/ 0 w 294"/>
                <a:gd name="T7" fmla="*/ 72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4" h="73">
                  <a:moveTo>
                    <a:pt x="250" y="72"/>
                  </a:moveTo>
                  <a:lnTo>
                    <a:pt x="293" y="0"/>
                  </a:lnTo>
                  <a:lnTo>
                    <a:pt x="42" y="0"/>
                  </a:lnTo>
                  <a:lnTo>
                    <a:pt x="0" y="72"/>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4" name="Line 78"/>
            <p:cNvSpPr>
              <a:spLocks noChangeShapeType="1"/>
            </p:cNvSpPr>
            <p:nvPr/>
          </p:nvSpPr>
          <p:spPr bwMode="auto">
            <a:xfrm flipV="1">
              <a:off x="2637" y="2630"/>
              <a:ext cx="43" cy="72"/>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5" name="Line 79"/>
            <p:cNvSpPr>
              <a:spLocks noChangeShapeType="1"/>
            </p:cNvSpPr>
            <p:nvPr/>
          </p:nvSpPr>
          <p:spPr bwMode="auto">
            <a:xfrm flipH="1">
              <a:off x="2764" y="2630"/>
              <a:ext cx="41" cy="72"/>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6" name="Freeform 80"/>
            <p:cNvSpPr>
              <a:spLocks/>
            </p:cNvSpPr>
            <p:nvPr/>
          </p:nvSpPr>
          <p:spPr bwMode="auto">
            <a:xfrm>
              <a:off x="2513" y="2630"/>
              <a:ext cx="292" cy="73"/>
            </a:xfrm>
            <a:custGeom>
              <a:avLst/>
              <a:gdLst>
                <a:gd name="T0" fmla="*/ 291 w 292"/>
                <a:gd name="T1" fmla="*/ 0 h 73"/>
                <a:gd name="T2" fmla="*/ 40 w 292"/>
                <a:gd name="T3" fmla="*/ 0 h 73"/>
                <a:gd name="T4" fmla="*/ 0 w 292"/>
                <a:gd name="T5" fmla="*/ 72 h 73"/>
                <a:gd name="T6" fmla="*/ 0 60000 65536"/>
                <a:gd name="T7" fmla="*/ 0 60000 65536"/>
                <a:gd name="T8" fmla="*/ 0 60000 65536"/>
              </a:gdLst>
              <a:ahLst/>
              <a:cxnLst>
                <a:cxn ang="T6">
                  <a:pos x="T0" y="T1"/>
                </a:cxn>
                <a:cxn ang="T7">
                  <a:pos x="T2" y="T3"/>
                </a:cxn>
                <a:cxn ang="T8">
                  <a:pos x="T4" y="T5"/>
                </a:cxn>
              </a:cxnLst>
              <a:rect l="0" t="0" r="r" b="b"/>
              <a:pathLst>
                <a:path w="292" h="73">
                  <a:moveTo>
                    <a:pt x="291" y="0"/>
                  </a:moveTo>
                  <a:lnTo>
                    <a:pt x="40" y="0"/>
                  </a:lnTo>
                  <a:lnTo>
                    <a:pt x="0" y="72"/>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7" name="Line 81"/>
            <p:cNvSpPr>
              <a:spLocks noChangeShapeType="1"/>
            </p:cNvSpPr>
            <p:nvPr/>
          </p:nvSpPr>
          <p:spPr bwMode="auto">
            <a:xfrm flipV="1">
              <a:off x="2680" y="1682"/>
              <a:ext cx="0" cy="36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8" name="Line 82"/>
            <p:cNvSpPr>
              <a:spLocks noChangeShapeType="1"/>
            </p:cNvSpPr>
            <p:nvPr/>
          </p:nvSpPr>
          <p:spPr bwMode="auto">
            <a:xfrm flipH="1">
              <a:off x="2610" y="2042"/>
              <a:ext cx="140"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49" name="Line 83"/>
            <p:cNvSpPr>
              <a:spLocks noChangeShapeType="1"/>
            </p:cNvSpPr>
            <p:nvPr/>
          </p:nvSpPr>
          <p:spPr bwMode="auto">
            <a:xfrm>
              <a:off x="2741" y="2104"/>
              <a:ext cx="10" cy="8"/>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50" name="Freeform 84"/>
            <p:cNvSpPr>
              <a:spLocks/>
            </p:cNvSpPr>
            <p:nvPr/>
          </p:nvSpPr>
          <p:spPr bwMode="auto">
            <a:xfrm>
              <a:off x="2611" y="2084"/>
              <a:ext cx="131" cy="33"/>
            </a:xfrm>
            <a:custGeom>
              <a:avLst/>
              <a:gdLst>
                <a:gd name="T0" fmla="*/ 130 w 131"/>
                <a:gd name="T1" fmla="*/ 22 h 33"/>
                <a:gd name="T2" fmla="*/ 118 w 131"/>
                <a:gd name="T3" fmla="*/ 16 h 33"/>
                <a:gd name="T4" fmla="*/ 106 w 131"/>
                <a:gd name="T5" fmla="*/ 9 h 33"/>
                <a:gd name="T6" fmla="*/ 95 w 131"/>
                <a:gd name="T7" fmla="*/ 4 h 33"/>
                <a:gd name="T8" fmla="*/ 83 w 131"/>
                <a:gd name="T9" fmla="*/ 2 h 33"/>
                <a:gd name="T10" fmla="*/ 69 w 131"/>
                <a:gd name="T11" fmla="*/ 0 h 33"/>
                <a:gd name="T12" fmla="*/ 56 w 131"/>
                <a:gd name="T13" fmla="*/ 2 h 33"/>
                <a:gd name="T14" fmla="*/ 44 w 131"/>
                <a:gd name="T15" fmla="*/ 4 h 33"/>
                <a:gd name="T16" fmla="*/ 31 w 131"/>
                <a:gd name="T17" fmla="*/ 9 h 33"/>
                <a:gd name="T18" fmla="*/ 21 w 131"/>
                <a:gd name="T19" fmla="*/ 16 h 33"/>
                <a:gd name="T20" fmla="*/ 9 w 131"/>
                <a:gd name="T21" fmla="*/ 22 h 33"/>
                <a:gd name="T22" fmla="*/ 0 w 131"/>
                <a:gd name="T23" fmla="*/ 3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1" h="33">
                  <a:moveTo>
                    <a:pt x="130" y="22"/>
                  </a:moveTo>
                  <a:lnTo>
                    <a:pt x="118" y="16"/>
                  </a:lnTo>
                  <a:lnTo>
                    <a:pt x="106" y="9"/>
                  </a:lnTo>
                  <a:lnTo>
                    <a:pt x="95" y="4"/>
                  </a:lnTo>
                  <a:lnTo>
                    <a:pt x="83" y="2"/>
                  </a:lnTo>
                  <a:lnTo>
                    <a:pt x="69" y="0"/>
                  </a:lnTo>
                  <a:lnTo>
                    <a:pt x="56" y="2"/>
                  </a:lnTo>
                  <a:lnTo>
                    <a:pt x="44" y="4"/>
                  </a:lnTo>
                  <a:lnTo>
                    <a:pt x="31" y="9"/>
                  </a:lnTo>
                  <a:lnTo>
                    <a:pt x="21" y="16"/>
                  </a:lnTo>
                  <a:lnTo>
                    <a:pt x="9" y="22"/>
                  </a:lnTo>
                  <a:lnTo>
                    <a:pt x="0" y="32"/>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51" name="Line 85"/>
            <p:cNvSpPr>
              <a:spLocks noChangeShapeType="1"/>
            </p:cNvSpPr>
            <p:nvPr/>
          </p:nvSpPr>
          <p:spPr bwMode="auto">
            <a:xfrm>
              <a:off x="2680" y="2085"/>
              <a:ext cx="0" cy="546"/>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52" name="Line 86"/>
            <p:cNvSpPr>
              <a:spLocks noChangeShapeType="1"/>
            </p:cNvSpPr>
            <p:nvPr/>
          </p:nvSpPr>
          <p:spPr bwMode="auto">
            <a:xfrm flipH="1">
              <a:off x="1271" y="2042"/>
              <a:ext cx="139"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53" name="Line 87"/>
            <p:cNvSpPr>
              <a:spLocks noChangeShapeType="1"/>
            </p:cNvSpPr>
            <p:nvPr/>
          </p:nvSpPr>
          <p:spPr bwMode="auto">
            <a:xfrm>
              <a:off x="1402" y="2104"/>
              <a:ext cx="9" cy="8"/>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54" name="Freeform 88"/>
            <p:cNvSpPr>
              <a:spLocks/>
            </p:cNvSpPr>
            <p:nvPr/>
          </p:nvSpPr>
          <p:spPr bwMode="auto">
            <a:xfrm>
              <a:off x="1272" y="2084"/>
              <a:ext cx="131" cy="33"/>
            </a:xfrm>
            <a:custGeom>
              <a:avLst/>
              <a:gdLst>
                <a:gd name="T0" fmla="*/ 130 w 131"/>
                <a:gd name="T1" fmla="*/ 22 h 33"/>
                <a:gd name="T2" fmla="*/ 120 w 131"/>
                <a:gd name="T3" fmla="*/ 16 h 33"/>
                <a:gd name="T4" fmla="*/ 106 w 131"/>
                <a:gd name="T5" fmla="*/ 9 h 33"/>
                <a:gd name="T6" fmla="*/ 95 w 131"/>
                <a:gd name="T7" fmla="*/ 4 h 33"/>
                <a:gd name="T8" fmla="*/ 83 w 131"/>
                <a:gd name="T9" fmla="*/ 2 h 33"/>
                <a:gd name="T10" fmla="*/ 69 w 131"/>
                <a:gd name="T11" fmla="*/ 0 h 33"/>
                <a:gd name="T12" fmla="*/ 58 w 131"/>
                <a:gd name="T13" fmla="*/ 2 h 33"/>
                <a:gd name="T14" fmla="*/ 44 w 131"/>
                <a:gd name="T15" fmla="*/ 4 h 33"/>
                <a:gd name="T16" fmla="*/ 32 w 131"/>
                <a:gd name="T17" fmla="*/ 9 h 33"/>
                <a:gd name="T18" fmla="*/ 21 w 131"/>
                <a:gd name="T19" fmla="*/ 16 h 33"/>
                <a:gd name="T20" fmla="*/ 11 w 131"/>
                <a:gd name="T21" fmla="*/ 22 h 33"/>
                <a:gd name="T22" fmla="*/ 0 w 131"/>
                <a:gd name="T23" fmla="*/ 3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1" h="33">
                  <a:moveTo>
                    <a:pt x="130" y="22"/>
                  </a:moveTo>
                  <a:lnTo>
                    <a:pt x="120" y="16"/>
                  </a:lnTo>
                  <a:lnTo>
                    <a:pt x="106" y="9"/>
                  </a:lnTo>
                  <a:lnTo>
                    <a:pt x="95" y="4"/>
                  </a:lnTo>
                  <a:lnTo>
                    <a:pt x="83" y="2"/>
                  </a:lnTo>
                  <a:lnTo>
                    <a:pt x="69" y="0"/>
                  </a:lnTo>
                  <a:lnTo>
                    <a:pt x="58" y="2"/>
                  </a:lnTo>
                  <a:lnTo>
                    <a:pt x="44" y="4"/>
                  </a:lnTo>
                  <a:lnTo>
                    <a:pt x="32" y="9"/>
                  </a:lnTo>
                  <a:lnTo>
                    <a:pt x="21" y="16"/>
                  </a:lnTo>
                  <a:lnTo>
                    <a:pt x="11" y="22"/>
                  </a:lnTo>
                  <a:lnTo>
                    <a:pt x="0" y="32"/>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55" name="Line 89"/>
            <p:cNvSpPr>
              <a:spLocks noChangeShapeType="1"/>
            </p:cNvSpPr>
            <p:nvPr/>
          </p:nvSpPr>
          <p:spPr bwMode="auto">
            <a:xfrm>
              <a:off x="1340" y="2085"/>
              <a:ext cx="0" cy="546"/>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56" name="Freeform 90"/>
            <p:cNvSpPr>
              <a:spLocks/>
            </p:cNvSpPr>
            <p:nvPr/>
          </p:nvSpPr>
          <p:spPr bwMode="auto">
            <a:xfrm>
              <a:off x="1318" y="1655"/>
              <a:ext cx="54" cy="55"/>
            </a:xfrm>
            <a:custGeom>
              <a:avLst/>
              <a:gdLst>
                <a:gd name="T0" fmla="*/ 25 w 54"/>
                <a:gd name="T1" fmla="*/ 28 h 55"/>
                <a:gd name="T2" fmla="*/ 25 w 54"/>
                <a:gd name="T3" fmla="*/ 26 h 55"/>
                <a:gd name="T4" fmla="*/ 23 w 54"/>
                <a:gd name="T5" fmla="*/ 26 h 55"/>
                <a:gd name="T6" fmla="*/ 21 w 54"/>
                <a:gd name="T7" fmla="*/ 26 h 55"/>
                <a:gd name="T8" fmla="*/ 21 w 54"/>
                <a:gd name="T9" fmla="*/ 30 h 55"/>
                <a:gd name="T10" fmla="*/ 21 w 54"/>
                <a:gd name="T11" fmla="*/ 34 h 55"/>
                <a:gd name="T12" fmla="*/ 25 w 54"/>
                <a:gd name="T13" fmla="*/ 34 h 55"/>
                <a:gd name="T14" fmla="*/ 29 w 54"/>
                <a:gd name="T15" fmla="*/ 30 h 55"/>
                <a:gd name="T16" fmla="*/ 31 w 54"/>
                <a:gd name="T17" fmla="*/ 26 h 55"/>
                <a:gd name="T18" fmla="*/ 27 w 54"/>
                <a:gd name="T19" fmla="*/ 20 h 55"/>
                <a:gd name="T20" fmla="*/ 21 w 54"/>
                <a:gd name="T21" fmla="*/ 20 h 55"/>
                <a:gd name="T22" fmla="*/ 15 w 54"/>
                <a:gd name="T23" fmla="*/ 24 h 55"/>
                <a:gd name="T24" fmla="*/ 13 w 54"/>
                <a:gd name="T25" fmla="*/ 32 h 55"/>
                <a:gd name="T26" fmla="*/ 19 w 54"/>
                <a:gd name="T27" fmla="*/ 38 h 55"/>
                <a:gd name="T28" fmla="*/ 29 w 54"/>
                <a:gd name="T29" fmla="*/ 40 h 55"/>
                <a:gd name="T30" fmla="*/ 35 w 54"/>
                <a:gd name="T31" fmla="*/ 34 h 55"/>
                <a:gd name="T32" fmla="*/ 37 w 54"/>
                <a:gd name="T33" fmla="*/ 22 h 55"/>
                <a:gd name="T34" fmla="*/ 29 w 54"/>
                <a:gd name="T35" fmla="*/ 14 h 55"/>
                <a:gd name="T36" fmla="*/ 17 w 54"/>
                <a:gd name="T37" fmla="*/ 14 h 55"/>
                <a:gd name="T38" fmla="*/ 7 w 54"/>
                <a:gd name="T39" fmla="*/ 22 h 55"/>
                <a:gd name="T40" fmla="*/ 7 w 54"/>
                <a:gd name="T41" fmla="*/ 34 h 55"/>
                <a:gd name="T42" fmla="*/ 17 w 54"/>
                <a:gd name="T43" fmla="*/ 46 h 55"/>
                <a:gd name="T44" fmla="*/ 31 w 54"/>
                <a:gd name="T45" fmla="*/ 46 h 55"/>
                <a:gd name="T46" fmla="*/ 41 w 54"/>
                <a:gd name="T47" fmla="*/ 36 h 55"/>
                <a:gd name="T48" fmla="*/ 43 w 54"/>
                <a:gd name="T49" fmla="*/ 20 h 55"/>
                <a:gd name="T50" fmla="*/ 31 w 54"/>
                <a:gd name="T51" fmla="*/ 8 h 55"/>
                <a:gd name="T52" fmla="*/ 15 w 54"/>
                <a:gd name="T53" fmla="*/ 6 h 55"/>
                <a:gd name="T54" fmla="*/ 1 w 54"/>
                <a:gd name="T55" fmla="*/ 20 h 55"/>
                <a:gd name="T56" fmla="*/ 1 w 54"/>
                <a:gd name="T57" fmla="*/ 38 h 55"/>
                <a:gd name="T58" fmla="*/ 13 w 54"/>
                <a:gd name="T59" fmla="*/ 52 h 55"/>
                <a:gd name="T60" fmla="*/ 33 w 54"/>
                <a:gd name="T61" fmla="*/ 52 h 55"/>
                <a:gd name="T62" fmla="*/ 49 w 54"/>
                <a:gd name="T63" fmla="*/ 38 h 55"/>
                <a:gd name="T64" fmla="*/ 53 w 54"/>
                <a:gd name="T65" fmla="*/ 28 h 55"/>
                <a:gd name="T66" fmla="*/ 49 w 54"/>
                <a:gd name="T67" fmla="*/ 16 h 55"/>
                <a:gd name="T68" fmla="*/ 41 w 54"/>
                <a:gd name="T69" fmla="*/ 6 h 55"/>
                <a:gd name="T70" fmla="*/ 29 w 54"/>
                <a:gd name="T71" fmla="*/ 0 h 55"/>
                <a:gd name="T72" fmla="*/ 17 w 54"/>
                <a:gd name="T73" fmla="*/ 0 h 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4" h="55">
                  <a:moveTo>
                    <a:pt x="23" y="28"/>
                  </a:moveTo>
                  <a:lnTo>
                    <a:pt x="25" y="28"/>
                  </a:lnTo>
                  <a:lnTo>
                    <a:pt x="25" y="26"/>
                  </a:lnTo>
                  <a:lnTo>
                    <a:pt x="23" y="26"/>
                  </a:lnTo>
                  <a:lnTo>
                    <a:pt x="21" y="26"/>
                  </a:lnTo>
                  <a:lnTo>
                    <a:pt x="21" y="28"/>
                  </a:lnTo>
                  <a:lnTo>
                    <a:pt x="21" y="30"/>
                  </a:lnTo>
                  <a:lnTo>
                    <a:pt x="21" y="32"/>
                  </a:lnTo>
                  <a:lnTo>
                    <a:pt x="21" y="34"/>
                  </a:lnTo>
                  <a:lnTo>
                    <a:pt x="23" y="34"/>
                  </a:lnTo>
                  <a:lnTo>
                    <a:pt x="25" y="34"/>
                  </a:lnTo>
                  <a:lnTo>
                    <a:pt x="27" y="32"/>
                  </a:lnTo>
                  <a:lnTo>
                    <a:pt x="29" y="30"/>
                  </a:lnTo>
                  <a:lnTo>
                    <a:pt x="31" y="28"/>
                  </a:lnTo>
                  <a:lnTo>
                    <a:pt x="31" y="26"/>
                  </a:lnTo>
                  <a:lnTo>
                    <a:pt x="29" y="22"/>
                  </a:lnTo>
                  <a:lnTo>
                    <a:pt x="27" y="20"/>
                  </a:lnTo>
                  <a:lnTo>
                    <a:pt x="23" y="20"/>
                  </a:lnTo>
                  <a:lnTo>
                    <a:pt x="21" y="20"/>
                  </a:lnTo>
                  <a:lnTo>
                    <a:pt x="17" y="22"/>
                  </a:lnTo>
                  <a:lnTo>
                    <a:pt x="15" y="24"/>
                  </a:lnTo>
                  <a:lnTo>
                    <a:pt x="13" y="28"/>
                  </a:lnTo>
                  <a:lnTo>
                    <a:pt x="13" y="32"/>
                  </a:lnTo>
                  <a:lnTo>
                    <a:pt x="15" y="36"/>
                  </a:lnTo>
                  <a:lnTo>
                    <a:pt x="19" y="38"/>
                  </a:lnTo>
                  <a:lnTo>
                    <a:pt x="23" y="40"/>
                  </a:lnTo>
                  <a:lnTo>
                    <a:pt x="29" y="40"/>
                  </a:lnTo>
                  <a:lnTo>
                    <a:pt x="33" y="38"/>
                  </a:lnTo>
                  <a:lnTo>
                    <a:pt x="35" y="34"/>
                  </a:lnTo>
                  <a:lnTo>
                    <a:pt x="37" y="28"/>
                  </a:lnTo>
                  <a:lnTo>
                    <a:pt x="37" y="22"/>
                  </a:lnTo>
                  <a:lnTo>
                    <a:pt x="33" y="18"/>
                  </a:lnTo>
                  <a:lnTo>
                    <a:pt x="29" y="14"/>
                  </a:lnTo>
                  <a:lnTo>
                    <a:pt x="23" y="14"/>
                  </a:lnTo>
                  <a:lnTo>
                    <a:pt x="17" y="14"/>
                  </a:lnTo>
                  <a:lnTo>
                    <a:pt x="11" y="16"/>
                  </a:lnTo>
                  <a:lnTo>
                    <a:pt x="7" y="22"/>
                  </a:lnTo>
                  <a:lnTo>
                    <a:pt x="7" y="28"/>
                  </a:lnTo>
                  <a:lnTo>
                    <a:pt x="7" y="34"/>
                  </a:lnTo>
                  <a:lnTo>
                    <a:pt x="11" y="42"/>
                  </a:lnTo>
                  <a:lnTo>
                    <a:pt x="17" y="46"/>
                  </a:lnTo>
                  <a:lnTo>
                    <a:pt x="23" y="48"/>
                  </a:lnTo>
                  <a:lnTo>
                    <a:pt x="31" y="46"/>
                  </a:lnTo>
                  <a:lnTo>
                    <a:pt x="37" y="42"/>
                  </a:lnTo>
                  <a:lnTo>
                    <a:pt x="41" y="36"/>
                  </a:lnTo>
                  <a:lnTo>
                    <a:pt x="45" y="28"/>
                  </a:lnTo>
                  <a:lnTo>
                    <a:pt x="43" y="20"/>
                  </a:lnTo>
                  <a:lnTo>
                    <a:pt x="39" y="14"/>
                  </a:lnTo>
                  <a:lnTo>
                    <a:pt x="31" y="8"/>
                  </a:lnTo>
                  <a:lnTo>
                    <a:pt x="23" y="6"/>
                  </a:lnTo>
                  <a:lnTo>
                    <a:pt x="15" y="6"/>
                  </a:lnTo>
                  <a:lnTo>
                    <a:pt x="7" y="12"/>
                  </a:lnTo>
                  <a:lnTo>
                    <a:pt x="1" y="20"/>
                  </a:lnTo>
                  <a:lnTo>
                    <a:pt x="0" y="28"/>
                  </a:lnTo>
                  <a:lnTo>
                    <a:pt x="1" y="38"/>
                  </a:lnTo>
                  <a:lnTo>
                    <a:pt x="5" y="46"/>
                  </a:lnTo>
                  <a:lnTo>
                    <a:pt x="13" y="52"/>
                  </a:lnTo>
                  <a:lnTo>
                    <a:pt x="23" y="54"/>
                  </a:lnTo>
                  <a:lnTo>
                    <a:pt x="33" y="52"/>
                  </a:lnTo>
                  <a:lnTo>
                    <a:pt x="43" y="48"/>
                  </a:lnTo>
                  <a:lnTo>
                    <a:pt x="49" y="38"/>
                  </a:lnTo>
                  <a:lnTo>
                    <a:pt x="51" y="28"/>
                  </a:lnTo>
                  <a:lnTo>
                    <a:pt x="53" y="28"/>
                  </a:lnTo>
                  <a:lnTo>
                    <a:pt x="51" y="22"/>
                  </a:lnTo>
                  <a:lnTo>
                    <a:pt x="49" y="16"/>
                  </a:lnTo>
                  <a:lnTo>
                    <a:pt x="45" y="10"/>
                  </a:lnTo>
                  <a:lnTo>
                    <a:pt x="41" y="6"/>
                  </a:lnTo>
                  <a:lnTo>
                    <a:pt x="35" y="2"/>
                  </a:lnTo>
                  <a:lnTo>
                    <a:pt x="29" y="0"/>
                  </a:lnTo>
                  <a:lnTo>
                    <a:pt x="23" y="0"/>
                  </a:lnTo>
                  <a:lnTo>
                    <a:pt x="17" y="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57" name="Freeform 91"/>
            <p:cNvSpPr>
              <a:spLocks/>
            </p:cNvSpPr>
            <p:nvPr/>
          </p:nvSpPr>
          <p:spPr bwMode="auto">
            <a:xfrm>
              <a:off x="2652" y="1655"/>
              <a:ext cx="57" cy="55"/>
            </a:xfrm>
            <a:custGeom>
              <a:avLst/>
              <a:gdLst>
                <a:gd name="T0" fmla="*/ 28 w 57"/>
                <a:gd name="T1" fmla="*/ 28 h 55"/>
                <a:gd name="T2" fmla="*/ 28 w 57"/>
                <a:gd name="T3" fmla="*/ 26 h 55"/>
                <a:gd name="T4" fmla="*/ 27 w 57"/>
                <a:gd name="T5" fmla="*/ 26 h 55"/>
                <a:gd name="T6" fmla="*/ 25 w 57"/>
                <a:gd name="T7" fmla="*/ 28 h 55"/>
                <a:gd name="T8" fmla="*/ 25 w 57"/>
                <a:gd name="T9" fmla="*/ 32 h 55"/>
                <a:gd name="T10" fmla="*/ 28 w 57"/>
                <a:gd name="T11" fmla="*/ 34 h 55"/>
                <a:gd name="T12" fmla="*/ 32 w 57"/>
                <a:gd name="T13" fmla="*/ 32 h 55"/>
                <a:gd name="T14" fmla="*/ 34 w 57"/>
                <a:gd name="T15" fmla="*/ 28 h 55"/>
                <a:gd name="T16" fmla="*/ 34 w 57"/>
                <a:gd name="T17" fmla="*/ 22 h 55"/>
                <a:gd name="T18" fmla="*/ 28 w 57"/>
                <a:gd name="T19" fmla="*/ 20 h 55"/>
                <a:gd name="T20" fmla="*/ 23 w 57"/>
                <a:gd name="T21" fmla="*/ 22 h 55"/>
                <a:gd name="T22" fmla="*/ 19 w 57"/>
                <a:gd name="T23" fmla="*/ 28 h 55"/>
                <a:gd name="T24" fmla="*/ 21 w 57"/>
                <a:gd name="T25" fmla="*/ 36 h 55"/>
                <a:gd name="T26" fmla="*/ 28 w 57"/>
                <a:gd name="T27" fmla="*/ 40 h 55"/>
                <a:gd name="T28" fmla="*/ 38 w 57"/>
                <a:gd name="T29" fmla="*/ 38 h 55"/>
                <a:gd name="T30" fmla="*/ 42 w 57"/>
                <a:gd name="T31" fmla="*/ 28 h 55"/>
                <a:gd name="T32" fmla="*/ 38 w 57"/>
                <a:gd name="T33" fmla="*/ 18 h 55"/>
                <a:gd name="T34" fmla="*/ 28 w 57"/>
                <a:gd name="T35" fmla="*/ 14 h 55"/>
                <a:gd name="T36" fmla="*/ 17 w 57"/>
                <a:gd name="T37" fmla="*/ 16 h 55"/>
                <a:gd name="T38" fmla="*/ 11 w 57"/>
                <a:gd name="T39" fmla="*/ 28 h 55"/>
                <a:gd name="T40" fmla="*/ 15 w 57"/>
                <a:gd name="T41" fmla="*/ 42 h 55"/>
                <a:gd name="T42" fmla="*/ 28 w 57"/>
                <a:gd name="T43" fmla="*/ 48 h 55"/>
                <a:gd name="T44" fmla="*/ 42 w 57"/>
                <a:gd name="T45" fmla="*/ 42 h 55"/>
                <a:gd name="T46" fmla="*/ 48 w 57"/>
                <a:gd name="T47" fmla="*/ 28 h 55"/>
                <a:gd name="T48" fmla="*/ 42 w 57"/>
                <a:gd name="T49" fmla="*/ 14 h 55"/>
                <a:gd name="T50" fmla="*/ 28 w 57"/>
                <a:gd name="T51" fmla="*/ 6 h 55"/>
                <a:gd name="T52" fmla="*/ 11 w 57"/>
                <a:gd name="T53" fmla="*/ 12 h 55"/>
                <a:gd name="T54" fmla="*/ 5 w 57"/>
                <a:gd name="T55" fmla="*/ 28 h 55"/>
                <a:gd name="T56" fmla="*/ 11 w 57"/>
                <a:gd name="T57" fmla="*/ 46 h 55"/>
                <a:gd name="T58" fmla="*/ 28 w 57"/>
                <a:gd name="T59" fmla="*/ 54 h 55"/>
                <a:gd name="T60" fmla="*/ 46 w 57"/>
                <a:gd name="T61" fmla="*/ 48 h 55"/>
                <a:gd name="T62" fmla="*/ 56 w 57"/>
                <a:gd name="T63" fmla="*/ 28 h 55"/>
                <a:gd name="T64" fmla="*/ 56 w 57"/>
                <a:gd name="T65" fmla="*/ 22 h 55"/>
                <a:gd name="T66" fmla="*/ 50 w 57"/>
                <a:gd name="T67" fmla="*/ 10 h 55"/>
                <a:gd name="T68" fmla="*/ 40 w 57"/>
                <a:gd name="T69" fmla="*/ 2 h 55"/>
                <a:gd name="T70" fmla="*/ 28 w 57"/>
                <a:gd name="T71" fmla="*/ 0 h 55"/>
                <a:gd name="T72" fmla="*/ 15 w 57"/>
                <a:gd name="T73" fmla="*/ 2 h 55"/>
                <a:gd name="T74" fmla="*/ 7 w 57"/>
                <a:gd name="T75" fmla="*/ 10 h 55"/>
                <a:gd name="T76" fmla="*/ 1 w 57"/>
                <a:gd name="T77" fmla="*/ 22 h 55"/>
                <a:gd name="T78" fmla="*/ 1 w 57"/>
                <a:gd name="T79" fmla="*/ 34 h 55"/>
                <a:gd name="T80" fmla="*/ 7 w 57"/>
                <a:gd name="T81" fmla="*/ 46 h 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7" h="55">
                  <a:moveTo>
                    <a:pt x="28" y="28"/>
                  </a:moveTo>
                  <a:lnTo>
                    <a:pt x="28" y="28"/>
                  </a:lnTo>
                  <a:lnTo>
                    <a:pt x="28" y="26"/>
                  </a:lnTo>
                  <a:lnTo>
                    <a:pt x="27" y="26"/>
                  </a:lnTo>
                  <a:lnTo>
                    <a:pt x="25" y="26"/>
                  </a:lnTo>
                  <a:lnTo>
                    <a:pt x="25" y="28"/>
                  </a:lnTo>
                  <a:lnTo>
                    <a:pt x="25" y="30"/>
                  </a:lnTo>
                  <a:lnTo>
                    <a:pt x="25" y="32"/>
                  </a:lnTo>
                  <a:lnTo>
                    <a:pt x="27" y="34"/>
                  </a:lnTo>
                  <a:lnTo>
                    <a:pt x="28" y="34"/>
                  </a:lnTo>
                  <a:lnTo>
                    <a:pt x="30" y="34"/>
                  </a:lnTo>
                  <a:lnTo>
                    <a:pt x="32" y="32"/>
                  </a:lnTo>
                  <a:lnTo>
                    <a:pt x="34" y="30"/>
                  </a:lnTo>
                  <a:lnTo>
                    <a:pt x="34" y="28"/>
                  </a:lnTo>
                  <a:lnTo>
                    <a:pt x="34" y="26"/>
                  </a:lnTo>
                  <a:lnTo>
                    <a:pt x="34" y="22"/>
                  </a:lnTo>
                  <a:lnTo>
                    <a:pt x="30" y="20"/>
                  </a:lnTo>
                  <a:lnTo>
                    <a:pt x="28" y="20"/>
                  </a:lnTo>
                  <a:lnTo>
                    <a:pt x="25" y="20"/>
                  </a:lnTo>
                  <a:lnTo>
                    <a:pt x="23" y="22"/>
                  </a:lnTo>
                  <a:lnTo>
                    <a:pt x="19" y="24"/>
                  </a:lnTo>
                  <a:lnTo>
                    <a:pt x="19" y="28"/>
                  </a:lnTo>
                  <a:lnTo>
                    <a:pt x="19" y="32"/>
                  </a:lnTo>
                  <a:lnTo>
                    <a:pt x="21" y="36"/>
                  </a:lnTo>
                  <a:lnTo>
                    <a:pt x="25" y="38"/>
                  </a:lnTo>
                  <a:lnTo>
                    <a:pt x="28" y="40"/>
                  </a:lnTo>
                  <a:lnTo>
                    <a:pt x="32" y="40"/>
                  </a:lnTo>
                  <a:lnTo>
                    <a:pt x="38" y="38"/>
                  </a:lnTo>
                  <a:lnTo>
                    <a:pt x="40" y="34"/>
                  </a:lnTo>
                  <a:lnTo>
                    <a:pt x="42" y="28"/>
                  </a:lnTo>
                  <a:lnTo>
                    <a:pt x="42" y="22"/>
                  </a:lnTo>
                  <a:lnTo>
                    <a:pt x="38" y="18"/>
                  </a:lnTo>
                  <a:lnTo>
                    <a:pt x="34" y="14"/>
                  </a:lnTo>
                  <a:lnTo>
                    <a:pt x="28" y="14"/>
                  </a:lnTo>
                  <a:lnTo>
                    <a:pt x="23" y="14"/>
                  </a:lnTo>
                  <a:lnTo>
                    <a:pt x="17" y="16"/>
                  </a:lnTo>
                  <a:lnTo>
                    <a:pt x="13" y="22"/>
                  </a:lnTo>
                  <a:lnTo>
                    <a:pt x="11" y="28"/>
                  </a:lnTo>
                  <a:lnTo>
                    <a:pt x="13" y="34"/>
                  </a:lnTo>
                  <a:lnTo>
                    <a:pt x="15" y="42"/>
                  </a:lnTo>
                  <a:lnTo>
                    <a:pt x="21" y="46"/>
                  </a:lnTo>
                  <a:lnTo>
                    <a:pt x="28" y="48"/>
                  </a:lnTo>
                  <a:lnTo>
                    <a:pt x="34" y="46"/>
                  </a:lnTo>
                  <a:lnTo>
                    <a:pt x="42" y="42"/>
                  </a:lnTo>
                  <a:lnTo>
                    <a:pt x="46" y="36"/>
                  </a:lnTo>
                  <a:lnTo>
                    <a:pt x="48" y="28"/>
                  </a:lnTo>
                  <a:lnTo>
                    <a:pt x="48" y="20"/>
                  </a:lnTo>
                  <a:lnTo>
                    <a:pt x="42" y="14"/>
                  </a:lnTo>
                  <a:lnTo>
                    <a:pt x="36" y="8"/>
                  </a:lnTo>
                  <a:lnTo>
                    <a:pt x="28" y="6"/>
                  </a:lnTo>
                  <a:lnTo>
                    <a:pt x="19" y="6"/>
                  </a:lnTo>
                  <a:lnTo>
                    <a:pt x="11" y="12"/>
                  </a:lnTo>
                  <a:lnTo>
                    <a:pt x="7" y="20"/>
                  </a:lnTo>
                  <a:lnTo>
                    <a:pt x="5" y="28"/>
                  </a:lnTo>
                  <a:lnTo>
                    <a:pt x="5" y="38"/>
                  </a:lnTo>
                  <a:lnTo>
                    <a:pt x="11" y="46"/>
                  </a:lnTo>
                  <a:lnTo>
                    <a:pt x="19" y="52"/>
                  </a:lnTo>
                  <a:lnTo>
                    <a:pt x="28" y="54"/>
                  </a:lnTo>
                  <a:lnTo>
                    <a:pt x="38" y="52"/>
                  </a:lnTo>
                  <a:lnTo>
                    <a:pt x="46" y="48"/>
                  </a:lnTo>
                  <a:lnTo>
                    <a:pt x="52" y="38"/>
                  </a:lnTo>
                  <a:lnTo>
                    <a:pt x="56" y="28"/>
                  </a:lnTo>
                  <a:lnTo>
                    <a:pt x="56" y="22"/>
                  </a:lnTo>
                  <a:lnTo>
                    <a:pt x="54" y="16"/>
                  </a:lnTo>
                  <a:lnTo>
                    <a:pt x="50" y="10"/>
                  </a:lnTo>
                  <a:lnTo>
                    <a:pt x="46" y="6"/>
                  </a:lnTo>
                  <a:lnTo>
                    <a:pt x="40" y="2"/>
                  </a:lnTo>
                  <a:lnTo>
                    <a:pt x="34" y="0"/>
                  </a:lnTo>
                  <a:lnTo>
                    <a:pt x="28" y="0"/>
                  </a:lnTo>
                  <a:lnTo>
                    <a:pt x="23" y="0"/>
                  </a:lnTo>
                  <a:lnTo>
                    <a:pt x="15" y="2"/>
                  </a:lnTo>
                  <a:lnTo>
                    <a:pt x="11" y="6"/>
                  </a:lnTo>
                  <a:lnTo>
                    <a:pt x="7" y="10"/>
                  </a:lnTo>
                  <a:lnTo>
                    <a:pt x="3" y="16"/>
                  </a:lnTo>
                  <a:lnTo>
                    <a:pt x="1" y="22"/>
                  </a:lnTo>
                  <a:lnTo>
                    <a:pt x="0" y="28"/>
                  </a:lnTo>
                  <a:lnTo>
                    <a:pt x="1" y="34"/>
                  </a:lnTo>
                  <a:lnTo>
                    <a:pt x="3" y="42"/>
                  </a:lnTo>
                  <a:lnTo>
                    <a:pt x="7" y="46"/>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58" name="Freeform 92"/>
            <p:cNvSpPr>
              <a:spLocks/>
            </p:cNvSpPr>
            <p:nvPr/>
          </p:nvSpPr>
          <p:spPr bwMode="auto">
            <a:xfrm>
              <a:off x="1314" y="1655"/>
              <a:ext cx="58" cy="59"/>
            </a:xfrm>
            <a:custGeom>
              <a:avLst/>
              <a:gdLst>
                <a:gd name="T0" fmla="*/ 21 w 58"/>
                <a:gd name="T1" fmla="*/ 0 h 59"/>
                <a:gd name="T2" fmla="*/ 15 w 58"/>
                <a:gd name="T3" fmla="*/ 2 h 59"/>
                <a:gd name="T4" fmla="*/ 9 w 58"/>
                <a:gd name="T5" fmla="*/ 6 h 59"/>
                <a:gd name="T6" fmla="*/ 5 w 58"/>
                <a:gd name="T7" fmla="*/ 10 h 59"/>
                <a:gd name="T8" fmla="*/ 1 w 58"/>
                <a:gd name="T9" fmla="*/ 16 h 59"/>
                <a:gd name="T10" fmla="*/ 0 w 58"/>
                <a:gd name="T11" fmla="*/ 22 h 59"/>
                <a:gd name="T12" fmla="*/ 0 w 58"/>
                <a:gd name="T13" fmla="*/ 28 h 59"/>
                <a:gd name="T14" fmla="*/ 0 w 58"/>
                <a:gd name="T15" fmla="*/ 34 h 59"/>
                <a:gd name="T16" fmla="*/ 1 w 58"/>
                <a:gd name="T17" fmla="*/ 42 h 59"/>
                <a:gd name="T18" fmla="*/ 5 w 58"/>
                <a:gd name="T19" fmla="*/ 46 h 59"/>
                <a:gd name="T20" fmla="*/ 9 w 58"/>
                <a:gd name="T21" fmla="*/ 50 h 59"/>
                <a:gd name="T22" fmla="*/ 15 w 58"/>
                <a:gd name="T23" fmla="*/ 54 h 59"/>
                <a:gd name="T24" fmla="*/ 21 w 58"/>
                <a:gd name="T25" fmla="*/ 56 h 59"/>
                <a:gd name="T26" fmla="*/ 27 w 58"/>
                <a:gd name="T27" fmla="*/ 58 h 59"/>
                <a:gd name="T28" fmla="*/ 33 w 58"/>
                <a:gd name="T29" fmla="*/ 56 h 59"/>
                <a:gd name="T30" fmla="*/ 39 w 58"/>
                <a:gd name="T31" fmla="*/ 54 h 59"/>
                <a:gd name="T32" fmla="*/ 45 w 58"/>
                <a:gd name="T33" fmla="*/ 50 h 59"/>
                <a:gd name="T34" fmla="*/ 49 w 58"/>
                <a:gd name="T35" fmla="*/ 46 h 59"/>
                <a:gd name="T36" fmla="*/ 53 w 58"/>
                <a:gd name="T37" fmla="*/ 42 h 59"/>
                <a:gd name="T38" fmla="*/ 55 w 58"/>
                <a:gd name="T39" fmla="*/ 34 h 59"/>
                <a:gd name="T40" fmla="*/ 57 w 58"/>
                <a:gd name="T41" fmla="*/ 28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59">
                  <a:moveTo>
                    <a:pt x="21" y="0"/>
                  </a:moveTo>
                  <a:lnTo>
                    <a:pt x="15" y="2"/>
                  </a:lnTo>
                  <a:lnTo>
                    <a:pt x="9" y="6"/>
                  </a:lnTo>
                  <a:lnTo>
                    <a:pt x="5" y="10"/>
                  </a:lnTo>
                  <a:lnTo>
                    <a:pt x="1" y="16"/>
                  </a:lnTo>
                  <a:lnTo>
                    <a:pt x="0" y="22"/>
                  </a:lnTo>
                  <a:lnTo>
                    <a:pt x="0" y="28"/>
                  </a:lnTo>
                  <a:lnTo>
                    <a:pt x="0" y="34"/>
                  </a:lnTo>
                  <a:lnTo>
                    <a:pt x="1" y="42"/>
                  </a:lnTo>
                  <a:lnTo>
                    <a:pt x="5" y="46"/>
                  </a:lnTo>
                  <a:lnTo>
                    <a:pt x="9" y="50"/>
                  </a:lnTo>
                  <a:lnTo>
                    <a:pt x="15" y="54"/>
                  </a:lnTo>
                  <a:lnTo>
                    <a:pt x="21" y="56"/>
                  </a:lnTo>
                  <a:lnTo>
                    <a:pt x="27" y="58"/>
                  </a:lnTo>
                  <a:lnTo>
                    <a:pt x="33" y="56"/>
                  </a:lnTo>
                  <a:lnTo>
                    <a:pt x="39" y="54"/>
                  </a:lnTo>
                  <a:lnTo>
                    <a:pt x="45" y="50"/>
                  </a:lnTo>
                  <a:lnTo>
                    <a:pt x="49" y="46"/>
                  </a:lnTo>
                  <a:lnTo>
                    <a:pt x="53" y="42"/>
                  </a:lnTo>
                  <a:lnTo>
                    <a:pt x="55" y="34"/>
                  </a:lnTo>
                  <a:lnTo>
                    <a:pt x="57" y="28"/>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59" name="Freeform 93"/>
            <p:cNvSpPr>
              <a:spLocks/>
            </p:cNvSpPr>
            <p:nvPr/>
          </p:nvSpPr>
          <p:spPr bwMode="auto">
            <a:xfrm>
              <a:off x="2660" y="1682"/>
              <a:ext cx="49" cy="33"/>
            </a:xfrm>
            <a:custGeom>
              <a:avLst/>
              <a:gdLst>
                <a:gd name="T0" fmla="*/ 0 w 49"/>
                <a:gd name="T1" fmla="*/ 19 h 33"/>
                <a:gd name="T2" fmla="*/ 3 w 49"/>
                <a:gd name="T3" fmla="*/ 23 h 33"/>
                <a:gd name="T4" fmla="*/ 7 w 49"/>
                <a:gd name="T5" fmla="*/ 27 h 33"/>
                <a:gd name="T6" fmla="*/ 15 w 49"/>
                <a:gd name="T7" fmla="*/ 29 h 33"/>
                <a:gd name="T8" fmla="*/ 21 w 49"/>
                <a:gd name="T9" fmla="*/ 32 h 33"/>
                <a:gd name="T10" fmla="*/ 26 w 49"/>
                <a:gd name="T11" fmla="*/ 29 h 33"/>
                <a:gd name="T12" fmla="*/ 32 w 49"/>
                <a:gd name="T13" fmla="*/ 27 h 33"/>
                <a:gd name="T14" fmla="*/ 38 w 49"/>
                <a:gd name="T15" fmla="*/ 23 h 33"/>
                <a:gd name="T16" fmla="*/ 42 w 49"/>
                <a:gd name="T17" fmla="*/ 19 h 33"/>
                <a:gd name="T18" fmla="*/ 46 w 49"/>
                <a:gd name="T19" fmla="*/ 14 h 33"/>
                <a:gd name="T20" fmla="*/ 48 w 49"/>
                <a:gd name="T21" fmla="*/ 6 h 33"/>
                <a:gd name="T22" fmla="*/ 48 w 49"/>
                <a:gd name="T23" fmla="*/ 0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33">
                  <a:moveTo>
                    <a:pt x="0" y="19"/>
                  </a:moveTo>
                  <a:lnTo>
                    <a:pt x="3" y="23"/>
                  </a:lnTo>
                  <a:lnTo>
                    <a:pt x="7" y="27"/>
                  </a:lnTo>
                  <a:lnTo>
                    <a:pt x="15" y="29"/>
                  </a:lnTo>
                  <a:lnTo>
                    <a:pt x="21" y="32"/>
                  </a:lnTo>
                  <a:lnTo>
                    <a:pt x="26" y="29"/>
                  </a:lnTo>
                  <a:lnTo>
                    <a:pt x="32" y="27"/>
                  </a:lnTo>
                  <a:lnTo>
                    <a:pt x="38" y="23"/>
                  </a:lnTo>
                  <a:lnTo>
                    <a:pt x="42" y="19"/>
                  </a:lnTo>
                  <a:lnTo>
                    <a:pt x="46" y="14"/>
                  </a:lnTo>
                  <a:lnTo>
                    <a:pt x="48" y="6"/>
                  </a:lnTo>
                  <a:lnTo>
                    <a:pt x="48" y="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60" name="Line 94"/>
            <p:cNvSpPr>
              <a:spLocks noChangeShapeType="1"/>
            </p:cNvSpPr>
            <p:nvPr/>
          </p:nvSpPr>
          <p:spPr bwMode="auto">
            <a:xfrm>
              <a:off x="2989" y="1680"/>
              <a:ext cx="186" cy="0"/>
            </a:xfrm>
            <a:prstGeom prst="line">
              <a:avLst/>
            </a:prstGeom>
            <a:noFill/>
            <a:ln w="1905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8" name="Group 95"/>
          <p:cNvGrpSpPr>
            <a:grpSpLocks/>
          </p:cNvGrpSpPr>
          <p:nvPr/>
        </p:nvGrpSpPr>
        <p:grpSpPr bwMode="auto">
          <a:xfrm>
            <a:off x="536575" y="4132263"/>
            <a:ext cx="4056063" cy="1709737"/>
            <a:chOff x="338" y="2603"/>
            <a:chExt cx="2555" cy="1077"/>
          </a:xfrm>
        </p:grpSpPr>
        <p:grpSp>
          <p:nvGrpSpPr>
            <p:cNvPr id="8269" name="Group 96"/>
            <p:cNvGrpSpPr>
              <a:grpSpLocks/>
            </p:cNvGrpSpPr>
            <p:nvPr/>
          </p:nvGrpSpPr>
          <p:grpSpPr bwMode="auto">
            <a:xfrm>
              <a:off x="1616" y="2603"/>
              <a:ext cx="421" cy="176"/>
              <a:chOff x="1600" y="1669"/>
              <a:chExt cx="421" cy="176"/>
            </a:xfrm>
          </p:grpSpPr>
          <p:sp>
            <p:nvSpPr>
              <p:cNvPr id="8315" name="Line 97"/>
              <p:cNvSpPr>
                <a:spLocks noChangeShapeType="1"/>
              </p:cNvSpPr>
              <p:nvPr/>
            </p:nvSpPr>
            <p:spPr bwMode="auto">
              <a:xfrm flipH="1">
                <a:off x="1600" y="1758"/>
                <a:ext cx="348"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16" name="Line 98"/>
              <p:cNvSpPr>
                <a:spLocks noChangeShapeType="1"/>
              </p:cNvSpPr>
              <p:nvPr/>
            </p:nvSpPr>
            <p:spPr bwMode="auto">
              <a:xfrm>
                <a:off x="1949" y="1670"/>
                <a:ext cx="0" cy="175"/>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17" name="Line 99"/>
              <p:cNvSpPr>
                <a:spLocks noChangeShapeType="1"/>
              </p:cNvSpPr>
              <p:nvPr/>
            </p:nvSpPr>
            <p:spPr bwMode="auto">
              <a:xfrm flipV="1">
                <a:off x="2009" y="1669"/>
                <a:ext cx="8" cy="12"/>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18" name="Freeform 100"/>
              <p:cNvSpPr>
                <a:spLocks/>
              </p:cNvSpPr>
              <p:nvPr/>
            </p:nvSpPr>
            <p:spPr bwMode="auto">
              <a:xfrm>
                <a:off x="1989" y="1680"/>
                <a:ext cx="32" cy="164"/>
              </a:xfrm>
              <a:custGeom>
                <a:avLst/>
                <a:gdLst>
                  <a:gd name="T0" fmla="*/ 21 w 32"/>
                  <a:gd name="T1" fmla="*/ 0 h 164"/>
                  <a:gd name="T2" fmla="*/ 15 w 32"/>
                  <a:gd name="T3" fmla="*/ 12 h 164"/>
                  <a:gd name="T4" fmla="*/ 8 w 32"/>
                  <a:gd name="T5" fmla="*/ 29 h 164"/>
                  <a:gd name="T6" fmla="*/ 3 w 32"/>
                  <a:gd name="T7" fmla="*/ 43 h 164"/>
                  <a:gd name="T8" fmla="*/ 1 w 32"/>
                  <a:gd name="T9" fmla="*/ 58 h 164"/>
                  <a:gd name="T10" fmla="*/ 0 w 32"/>
                  <a:gd name="T11" fmla="*/ 75 h 164"/>
                  <a:gd name="T12" fmla="*/ 1 w 32"/>
                  <a:gd name="T13" fmla="*/ 89 h 164"/>
                  <a:gd name="T14" fmla="*/ 3 w 32"/>
                  <a:gd name="T15" fmla="*/ 106 h 164"/>
                  <a:gd name="T16" fmla="*/ 8 w 32"/>
                  <a:gd name="T17" fmla="*/ 121 h 164"/>
                  <a:gd name="T18" fmla="*/ 15 w 32"/>
                  <a:gd name="T19" fmla="*/ 135 h 164"/>
                  <a:gd name="T20" fmla="*/ 21 w 32"/>
                  <a:gd name="T21" fmla="*/ 147 h 164"/>
                  <a:gd name="T22" fmla="*/ 31 w 32"/>
                  <a:gd name="T23" fmla="*/ 163 h 1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164">
                    <a:moveTo>
                      <a:pt x="21" y="0"/>
                    </a:moveTo>
                    <a:lnTo>
                      <a:pt x="15" y="12"/>
                    </a:lnTo>
                    <a:lnTo>
                      <a:pt x="8" y="29"/>
                    </a:lnTo>
                    <a:lnTo>
                      <a:pt x="3" y="43"/>
                    </a:lnTo>
                    <a:lnTo>
                      <a:pt x="1" y="58"/>
                    </a:lnTo>
                    <a:lnTo>
                      <a:pt x="0" y="75"/>
                    </a:lnTo>
                    <a:lnTo>
                      <a:pt x="1" y="89"/>
                    </a:lnTo>
                    <a:lnTo>
                      <a:pt x="3" y="106"/>
                    </a:lnTo>
                    <a:lnTo>
                      <a:pt x="8" y="121"/>
                    </a:lnTo>
                    <a:lnTo>
                      <a:pt x="15" y="135"/>
                    </a:lnTo>
                    <a:lnTo>
                      <a:pt x="21" y="147"/>
                    </a:lnTo>
                    <a:lnTo>
                      <a:pt x="31" y="163"/>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70" name="Line 101"/>
            <p:cNvSpPr>
              <a:spLocks noChangeShapeType="1"/>
            </p:cNvSpPr>
            <p:nvPr/>
          </p:nvSpPr>
          <p:spPr bwMode="auto">
            <a:xfrm>
              <a:off x="553" y="2693"/>
              <a:ext cx="193"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1" name="Line 102"/>
            <p:cNvSpPr>
              <a:spLocks noChangeShapeType="1"/>
            </p:cNvSpPr>
            <p:nvPr/>
          </p:nvSpPr>
          <p:spPr bwMode="auto">
            <a:xfrm flipV="1">
              <a:off x="554" y="2693"/>
              <a:ext cx="0" cy="262"/>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2" name="Line 103"/>
            <p:cNvSpPr>
              <a:spLocks noChangeShapeType="1"/>
            </p:cNvSpPr>
            <p:nvPr/>
          </p:nvSpPr>
          <p:spPr bwMode="auto">
            <a:xfrm flipH="1">
              <a:off x="511" y="3609"/>
              <a:ext cx="42" cy="7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3" name="Freeform 104"/>
            <p:cNvSpPr>
              <a:spLocks/>
            </p:cNvSpPr>
            <p:nvPr/>
          </p:nvSpPr>
          <p:spPr bwMode="auto">
            <a:xfrm>
              <a:off x="386" y="3609"/>
              <a:ext cx="293" cy="71"/>
            </a:xfrm>
            <a:custGeom>
              <a:avLst/>
              <a:gdLst>
                <a:gd name="T0" fmla="*/ 251 w 293"/>
                <a:gd name="T1" fmla="*/ 70 h 71"/>
                <a:gd name="T2" fmla="*/ 292 w 293"/>
                <a:gd name="T3" fmla="*/ 0 h 71"/>
                <a:gd name="T4" fmla="*/ 42 w 293"/>
                <a:gd name="T5" fmla="*/ 0 h 71"/>
                <a:gd name="T6" fmla="*/ 0 w 293"/>
                <a:gd name="T7" fmla="*/ 70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3" h="71">
                  <a:moveTo>
                    <a:pt x="251" y="70"/>
                  </a:moveTo>
                  <a:lnTo>
                    <a:pt x="292" y="0"/>
                  </a:lnTo>
                  <a:lnTo>
                    <a:pt x="42" y="0"/>
                  </a:lnTo>
                  <a:lnTo>
                    <a:pt x="0" y="7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4" name="Freeform 105"/>
            <p:cNvSpPr>
              <a:spLocks/>
            </p:cNvSpPr>
            <p:nvPr/>
          </p:nvSpPr>
          <p:spPr bwMode="auto">
            <a:xfrm>
              <a:off x="747" y="2643"/>
              <a:ext cx="1057" cy="103"/>
            </a:xfrm>
            <a:custGeom>
              <a:avLst/>
              <a:gdLst>
                <a:gd name="T0" fmla="*/ 0 w 1057"/>
                <a:gd name="T1" fmla="*/ 50 h 103"/>
                <a:gd name="T2" fmla="*/ 25 w 1057"/>
                <a:gd name="T3" fmla="*/ 0 h 103"/>
                <a:gd name="T4" fmla="*/ 77 w 1057"/>
                <a:gd name="T5" fmla="*/ 102 h 103"/>
                <a:gd name="T6" fmla="*/ 127 w 1057"/>
                <a:gd name="T7" fmla="*/ 0 h 103"/>
                <a:gd name="T8" fmla="*/ 177 w 1057"/>
                <a:gd name="T9" fmla="*/ 102 h 103"/>
                <a:gd name="T10" fmla="*/ 230 w 1057"/>
                <a:gd name="T11" fmla="*/ 0 h 103"/>
                <a:gd name="T12" fmla="*/ 280 w 1057"/>
                <a:gd name="T13" fmla="*/ 102 h 103"/>
                <a:gd name="T14" fmla="*/ 305 w 1057"/>
                <a:gd name="T15" fmla="*/ 50 h 103"/>
                <a:gd name="T16" fmla="*/ 1056 w 1057"/>
                <a:gd name="T17" fmla="*/ 50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57" h="103">
                  <a:moveTo>
                    <a:pt x="0" y="50"/>
                  </a:moveTo>
                  <a:lnTo>
                    <a:pt x="25" y="0"/>
                  </a:lnTo>
                  <a:lnTo>
                    <a:pt x="77" y="102"/>
                  </a:lnTo>
                  <a:lnTo>
                    <a:pt x="127" y="0"/>
                  </a:lnTo>
                  <a:lnTo>
                    <a:pt x="177" y="102"/>
                  </a:lnTo>
                  <a:lnTo>
                    <a:pt x="230" y="0"/>
                  </a:lnTo>
                  <a:lnTo>
                    <a:pt x="280" y="102"/>
                  </a:lnTo>
                  <a:lnTo>
                    <a:pt x="305" y="50"/>
                  </a:lnTo>
                  <a:lnTo>
                    <a:pt x="1056" y="5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5" name="Freeform 106"/>
            <p:cNvSpPr>
              <a:spLocks/>
            </p:cNvSpPr>
            <p:nvPr/>
          </p:nvSpPr>
          <p:spPr bwMode="auto">
            <a:xfrm>
              <a:off x="441" y="3080"/>
              <a:ext cx="190" cy="168"/>
            </a:xfrm>
            <a:custGeom>
              <a:avLst/>
              <a:gdLst>
                <a:gd name="T0" fmla="*/ 1 w 190"/>
                <a:gd name="T1" fmla="*/ 77 h 168"/>
                <a:gd name="T2" fmla="*/ 7 w 190"/>
                <a:gd name="T3" fmla="*/ 67 h 168"/>
                <a:gd name="T4" fmla="*/ 11 w 190"/>
                <a:gd name="T5" fmla="*/ 58 h 168"/>
                <a:gd name="T6" fmla="*/ 15 w 190"/>
                <a:gd name="T7" fmla="*/ 48 h 168"/>
                <a:gd name="T8" fmla="*/ 19 w 190"/>
                <a:gd name="T9" fmla="*/ 38 h 168"/>
                <a:gd name="T10" fmla="*/ 25 w 190"/>
                <a:gd name="T11" fmla="*/ 31 h 168"/>
                <a:gd name="T12" fmla="*/ 28 w 190"/>
                <a:gd name="T13" fmla="*/ 23 h 168"/>
                <a:gd name="T14" fmla="*/ 32 w 190"/>
                <a:gd name="T15" fmla="*/ 15 h 168"/>
                <a:gd name="T16" fmla="*/ 38 w 190"/>
                <a:gd name="T17" fmla="*/ 9 h 168"/>
                <a:gd name="T18" fmla="*/ 42 w 190"/>
                <a:gd name="T19" fmla="*/ 5 h 168"/>
                <a:gd name="T20" fmla="*/ 46 w 190"/>
                <a:gd name="T21" fmla="*/ 1 h 168"/>
                <a:gd name="T22" fmla="*/ 52 w 190"/>
                <a:gd name="T23" fmla="*/ 1 h 168"/>
                <a:gd name="T24" fmla="*/ 55 w 190"/>
                <a:gd name="T25" fmla="*/ 0 h 168"/>
                <a:gd name="T26" fmla="*/ 59 w 190"/>
                <a:gd name="T27" fmla="*/ 1 h 168"/>
                <a:gd name="T28" fmla="*/ 65 w 190"/>
                <a:gd name="T29" fmla="*/ 1 h 168"/>
                <a:gd name="T30" fmla="*/ 69 w 190"/>
                <a:gd name="T31" fmla="*/ 5 h 168"/>
                <a:gd name="T32" fmla="*/ 73 w 190"/>
                <a:gd name="T33" fmla="*/ 9 h 168"/>
                <a:gd name="T34" fmla="*/ 77 w 190"/>
                <a:gd name="T35" fmla="*/ 15 h 168"/>
                <a:gd name="T36" fmla="*/ 82 w 190"/>
                <a:gd name="T37" fmla="*/ 23 h 168"/>
                <a:gd name="T38" fmla="*/ 86 w 190"/>
                <a:gd name="T39" fmla="*/ 31 h 168"/>
                <a:gd name="T40" fmla="*/ 90 w 190"/>
                <a:gd name="T41" fmla="*/ 38 h 168"/>
                <a:gd name="T42" fmla="*/ 96 w 190"/>
                <a:gd name="T43" fmla="*/ 48 h 168"/>
                <a:gd name="T44" fmla="*/ 100 w 190"/>
                <a:gd name="T45" fmla="*/ 58 h 168"/>
                <a:gd name="T46" fmla="*/ 104 w 190"/>
                <a:gd name="T47" fmla="*/ 67 h 168"/>
                <a:gd name="T48" fmla="*/ 108 w 190"/>
                <a:gd name="T49" fmla="*/ 77 h 168"/>
                <a:gd name="T50" fmla="*/ 113 w 190"/>
                <a:gd name="T51" fmla="*/ 89 h 168"/>
                <a:gd name="T52" fmla="*/ 117 w 190"/>
                <a:gd name="T53" fmla="*/ 99 h 168"/>
                <a:gd name="T54" fmla="*/ 121 w 190"/>
                <a:gd name="T55" fmla="*/ 108 h 168"/>
                <a:gd name="T56" fmla="*/ 127 w 190"/>
                <a:gd name="T57" fmla="*/ 120 h 168"/>
                <a:gd name="T58" fmla="*/ 131 w 190"/>
                <a:gd name="T59" fmla="*/ 128 h 168"/>
                <a:gd name="T60" fmla="*/ 135 w 190"/>
                <a:gd name="T61" fmla="*/ 137 h 168"/>
                <a:gd name="T62" fmla="*/ 140 w 190"/>
                <a:gd name="T63" fmla="*/ 143 h 168"/>
                <a:gd name="T64" fmla="*/ 144 w 190"/>
                <a:gd name="T65" fmla="*/ 151 h 168"/>
                <a:gd name="T66" fmla="*/ 148 w 190"/>
                <a:gd name="T67" fmla="*/ 157 h 168"/>
                <a:gd name="T68" fmla="*/ 152 w 190"/>
                <a:gd name="T69" fmla="*/ 161 h 168"/>
                <a:gd name="T70" fmla="*/ 158 w 190"/>
                <a:gd name="T71" fmla="*/ 165 h 168"/>
                <a:gd name="T72" fmla="*/ 162 w 190"/>
                <a:gd name="T73" fmla="*/ 167 h 168"/>
                <a:gd name="T74" fmla="*/ 165 w 190"/>
                <a:gd name="T75" fmla="*/ 167 h 168"/>
                <a:gd name="T76" fmla="*/ 171 w 190"/>
                <a:gd name="T77" fmla="*/ 167 h 168"/>
                <a:gd name="T78" fmla="*/ 175 w 190"/>
                <a:gd name="T79" fmla="*/ 165 h 168"/>
                <a:gd name="T80" fmla="*/ 179 w 190"/>
                <a:gd name="T81" fmla="*/ 161 h 168"/>
                <a:gd name="T82" fmla="*/ 183 w 190"/>
                <a:gd name="T83" fmla="*/ 157 h 168"/>
                <a:gd name="T84" fmla="*/ 189 w 190"/>
                <a:gd name="T85" fmla="*/ 151 h 1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0" h="168">
                  <a:moveTo>
                    <a:pt x="0" y="83"/>
                  </a:moveTo>
                  <a:lnTo>
                    <a:pt x="1" y="77"/>
                  </a:lnTo>
                  <a:lnTo>
                    <a:pt x="3" y="73"/>
                  </a:lnTo>
                  <a:lnTo>
                    <a:pt x="7" y="67"/>
                  </a:lnTo>
                  <a:lnTo>
                    <a:pt x="9" y="62"/>
                  </a:lnTo>
                  <a:lnTo>
                    <a:pt x="11" y="58"/>
                  </a:lnTo>
                  <a:lnTo>
                    <a:pt x="13" y="52"/>
                  </a:lnTo>
                  <a:lnTo>
                    <a:pt x="15" y="48"/>
                  </a:lnTo>
                  <a:lnTo>
                    <a:pt x="17" y="42"/>
                  </a:lnTo>
                  <a:lnTo>
                    <a:pt x="19" y="38"/>
                  </a:lnTo>
                  <a:lnTo>
                    <a:pt x="23" y="34"/>
                  </a:lnTo>
                  <a:lnTo>
                    <a:pt x="25" y="31"/>
                  </a:lnTo>
                  <a:lnTo>
                    <a:pt x="27" y="27"/>
                  </a:lnTo>
                  <a:lnTo>
                    <a:pt x="28" y="23"/>
                  </a:lnTo>
                  <a:lnTo>
                    <a:pt x="30" y="19"/>
                  </a:lnTo>
                  <a:lnTo>
                    <a:pt x="32" y="15"/>
                  </a:lnTo>
                  <a:lnTo>
                    <a:pt x="34" y="13"/>
                  </a:lnTo>
                  <a:lnTo>
                    <a:pt x="38" y="9"/>
                  </a:lnTo>
                  <a:lnTo>
                    <a:pt x="40" y="7"/>
                  </a:lnTo>
                  <a:lnTo>
                    <a:pt x="42" y="5"/>
                  </a:lnTo>
                  <a:lnTo>
                    <a:pt x="44" y="3"/>
                  </a:lnTo>
                  <a:lnTo>
                    <a:pt x="46" y="1"/>
                  </a:lnTo>
                  <a:lnTo>
                    <a:pt x="50" y="1"/>
                  </a:lnTo>
                  <a:lnTo>
                    <a:pt x="52" y="1"/>
                  </a:lnTo>
                  <a:lnTo>
                    <a:pt x="54" y="0"/>
                  </a:lnTo>
                  <a:lnTo>
                    <a:pt x="55" y="0"/>
                  </a:lnTo>
                  <a:lnTo>
                    <a:pt x="57" y="0"/>
                  </a:lnTo>
                  <a:lnTo>
                    <a:pt x="59" y="1"/>
                  </a:lnTo>
                  <a:lnTo>
                    <a:pt x="61" y="1"/>
                  </a:lnTo>
                  <a:lnTo>
                    <a:pt x="65" y="1"/>
                  </a:lnTo>
                  <a:lnTo>
                    <a:pt x="65" y="3"/>
                  </a:lnTo>
                  <a:lnTo>
                    <a:pt x="69" y="5"/>
                  </a:lnTo>
                  <a:lnTo>
                    <a:pt x="71" y="7"/>
                  </a:lnTo>
                  <a:lnTo>
                    <a:pt x="73" y="9"/>
                  </a:lnTo>
                  <a:lnTo>
                    <a:pt x="75" y="13"/>
                  </a:lnTo>
                  <a:lnTo>
                    <a:pt x="77" y="15"/>
                  </a:lnTo>
                  <a:lnTo>
                    <a:pt x="81" y="19"/>
                  </a:lnTo>
                  <a:lnTo>
                    <a:pt x="82" y="23"/>
                  </a:lnTo>
                  <a:lnTo>
                    <a:pt x="84" y="27"/>
                  </a:lnTo>
                  <a:lnTo>
                    <a:pt x="86" y="31"/>
                  </a:lnTo>
                  <a:lnTo>
                    <a:pt x="88" y="34"/>
                  </a:lnTo>
                  <a:lnTo>
                    <a:pt x="90" y="38"/>
                  </a:lnTo>
                  <a:lnTo>
                    <a:pt x="92" y="42"/>
                  </a:lnTo>
                  <a:lnTo>
                    <a:pt x="96" y="48"/>
                  </a:lnTo>
                  <a:lnTo>
                    <a:pt x="98" y="52"/>
                  </a:lnTo>
                  <a:lnTo>
                    <a:pt x="100" y="58"/>
                  </a:lnTo>
                  <a:lnTo>
                    <a:pt x="102" y="62"/>
                  </a:lnTo>
                  <a:lnTo>
                    <a:pt x="104" y="67"/>
                  </a:lnTo>
                  <a:lnTo>
                    <a:pt x="108" y="73"/>
                  </a:lnTo>
                  <a:lnTo>
                    <a:pt x="108" y="77"/>
                  </a:lnTo>
                  <a:lnTo>
                    <a:pt x="111" y="83"/>
                  </a:lnTo>
                  <a:lnTo>
                    <a:pt x="113" y="89"/>
                  </a:lnTo>
                  <a:lnTo>
                    <a:pt x="115" y="93"/>
                  </a:lnTo>
                  <a:lnTo>
                    <a:pt x="117" y="99"/>
                  </a:lnTo>
                  <a:lnTo>
                    <a:pt x="119" y="104"/>
                  </a:lnTo>
                  <a:lnTo>
                    <a:pt x="121" y="108"/>
                  </a:lnTo>
                  <a:lnTo>
                    <a:pt x="123" y="114"/>
                  </a:lnTo>
                  <a:lnTo>
                    <a:pt x="127" y="120"/>
                  </a:lnTo>
                  <a:lnTo>
                    <a:pt x="129" y="124"/>
                  </a:lnTo>
                  <a:lnTo>
                    <a:pt x="131" y="128"/>
                  </a:lnTo>
                  <a:lnTo>
                    <a:pt x="133" y="132"/>
                  </a:lnTo>
                  <a:lnTo>
                    <a:pt x="135" y="137"/>
                  </a:lnTo>
                  <a:lnTo>
                    <a:pt x="136" y="141"/>
                  </a:lnTo>
                  <a:lnTo>
                    <a:pt x="140" y="143"/>
                  </a:lnTo>
                  <a:lnTo>
                    <a:pt x="140" y="147"/>
                  </a:lnTo>
                  <a:lnTo>
                    <a:pt x="144" y="151"/>
                  </a:lnTo>
                  <a:lnTo>
                    <a:pt x="146" y="153"/>
                  </a:lnTo>
                  <a:lnTo>
                    <a:pt x="148" y="157"/>
                  </a:lnTo>
                  <a:lnTo>
                    <a:pt x="150" y="159"/>
                  </a:lnTo>
                  <a:lnTo>
                    <a:pt x="152" y="161"/>
                  </a:lnTo>
                  <a:lnTo>
                    <a:pt x="156" y="163"/>
                  </a:lnTo>
                  <a:lnTo>
                    <a:pt x="158" y="165"/>
                  </a:lnTo>
                  <a:lnTo>
                    <a:pt x="160" y="165"/>
                  </a:lnTo>
                  <a:lnTo>
                    <a:pt x="162" y="167"/>
                  </a:lnTo>
                  <a:lnTo>
                    <a:pt x="163" y="167"/>
                  </a:lnTo>
                  <a:lnTo>
                    <a:pt x="165" y="167"/>
                  </a:lnTo>
                  <a:lnTo>
                    <a:pt x="167" y="167"/>
                  </a:lnTo>
                  <a:lnTo>
                    <a:pt x="171" y="167"/>
                  </a:lnTo>
                  <a:lnTo>
                    <a:pt x="173" y="165"/>
                  </a:lnTo>
                  <a:lnTo>
                    <a:pt x="175" y="165"/>
                  </a:lnTo>
                  <a:lnTo>
                    <a:pt x="177" y="163"/>
                  </a:lnTo>
                  <a:lnTo>
                    <a:pt x="179" y="161"/>
                  </a:lnTo>
                  <a:lnTo>
                    <a:pt x="181" y="159"/>
                  </a:lnTo>
                  <a:lnTo>
                    <a:pt x="183" y="157"/>
                  </a:lnTo>
                  <a:lnTo>
                    <a:pt x="187" y="153"/>
                  </a:lnTo>
                  <a:lnTo>
                    <a:pt x="189" y="151"/>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6" name="Freeform 107"/>
            <p:cNvSpPr>
              <a:spLocks/>
            </p:cNvSpPr>
            <p:nvPr/>
          </p:nvSpPr>
          <p:spPr bwMode="auto">
            <a:xfrm>
              <a:off x="338" y="2949"/>
              <a:ext cx="432" cy="431"/>
            </a:xfrm>
            <a:custGeom>
              <a:avLst/>
              <a:gdLst>
                <a:gd name="T0" fmla="*/ 429 w 432"/>
                <a:gd name="T1" fmla="*/ 197 h 431"/>
                <a:gd name="T2" fmla="*/ 423 w 432"/>
                <a:gd name="T3" fmla="*/ 158 h 431"/>
                <a:gd name="T4" fmla="*/ 409 w 432"/>
                <a:gd name="T5" fmla="*/ 123 h 431"/>
                <a:gd name="T6" fmla="*/ 392 w 432"/>
                <a:gd name="T7" fmla="*/ 91 h 431"/>
                <a:gd name="T8" fmla="*/ 367 w 432"/>
                <a:gd name="T9" fmla="*/ 63 h 431"/>
                <a:gd name="T10" fmla="*/ 338 w 432"/>
                <a:gd name="T11" fmla="*/ 38 h 431"/>
                <a:gd name="T12" fmla="*/ 307 w 432"/>
                <a:gd name="T13" fmla="*/ 19 h 431"/>
                <a:gd name="T14" fmla="*/ 270 w 432"/>
                <a:gd name="T15" fmla="*/ 7 h 431"/>
                <a:gd name="T16" fmla="*/ 235 w 432"/>
                <a:gd name="T17" fmla="*/ 0 h 431"/>
                <a:gd name="T18" fmla="*/ 197 w 432"/>
                <a:gd name="T19" fmla="*/ 0 h 431"/>
                <a:gd name="T20" fmla="*/ 160 w 432"/>
                <a:gd name="T21" fmla="*/ 7 h 431"/>
                <a:gd name="T22" fmla="*/ 123 w 432"/>
                <a:gd name="T23" fmla="*/ 19 h 431"/>
                <a:gd name="T24" fmla="*/ 92 w 432"/>
                <a:gd name="T25" fmla="*/ 38 h 431"/>
                <a:gd name="T26" fmla="*/ 63 w 432"/>
                <a:gd name="T27" fmla="*/ 63 h 431"/>
                <a:gd name="T28" fmla="*/ 40 w 432"/>
                <a:gd name="T29" fmla="*/ 91 h 431"/>
                <a:gd name="T30" fmla="*/ 21 w 432"/>
                <a:gd name="T31" fmla="*/ 123 h 431"/>
                <a:gd name="T32" fmla="*/ 7 w 432"/>
                <a:gd name="T33" fmla="*/ 158 h 431"/>
                <a:gd name="T34" fmla="*/ 1 w 432"/>
                <a:gd name="T35" fmla="*/ 197 h 431"/>
                <a:gd name="T36" fmla="*/ 1 w 432"/>
                <a:gd name="T37" fmla="*/ 234 h 431"/>
                <a:gd name="T38" fmla="*/ 7 w 432"/>
                <a:gd name="T39" fmla="*/ 271 h 431"/>
                <a:gd name="T40" fmla="*/ 21 w 432"/>
                <a:gd name="T41" fmla="*/ 306 h 431"/>
                <a:gd name="T42" fmla="*/ 40 w 432"/>
                <a:gd name="T43" fmla="*/ 338 h 431"/>
                <a:gd name="T44" fmla="*/ 63 w 432"/>
                <a:gd name="T45" fmla="*/ 368 h 431"/>
                <a:gd name="T46" fmla="*/ 92 w 432"/>
                <a:gd name="T47" fmla="*/ 391 h 431"/>
                <a:gd name="T48" fmla="*/ 123 w 432"/>
                <a:gd name="T49" fmla="*/ 410 h 431"/>
                <a:gd name="T50" fmla="*/ 160 w 432"/>
                <a:gd name="T51" fmla="*/ 422 h 431"/>
                <a:gd name="T52" fmla="*/ 197 w 432"/>
                <a:gd name="T53" fmla="*/ 430 h 431"/>
                <a:gd name="T54" fmla="*/ 235 w 432"/>
                <a:gd name="T55" fmla="*/ 430 h 431"/>
                <a:gd name="T56" fmla="*/ 270 w 432"/>
                <a:gd name="T57" fmla="*/ 422 h 431"/>
                <a:gd name="T58" fmla="*/ 307 w 432"/>
                <a:gd name="T59" fmla="*/ 410 h 431"/>
                <a:gd name="T60" fmla="*/ 338 w 432"/>
                <a:gd name="T61" fmla="*/ 391 h 431"/>
                <a:gd name="T62" fmla="*/ 367 w 432"/>
                <a:gd name="T63" fmla="*/ 368 h 431"/>
                <a:gd name="T64" fmla="*/ 392 w 432"/>
                <a:gd name="T65" fmla="*/ 338 h 431"/>
                <a:gd name="T66" fmla="*/ 409 w 432"/>
                <a:gd name="T67" fmla="*/ 306 h 431"/>
                <a:gd name="T68" fmla="*/ 423 w 432"/>
                <a:gd name="T69" fmla="*/ 271 h 431"/>
                <a:gd name="T70" fmla="*/ 429 w 432"/>
                <a:gd name="T71" fmla="*/ 234 h 431"/>
                <a:gd name="T72" fmla="*/ 425 w 432"/>
                <a:gd name="T73" fmla="*/ 215 h 431"/>
                <a:gd name="T74" fmla="*/ 423 w 432"/>
                <a:gd name="T75" fmla="*/ 176 h 431"/>
                <a:gd name="T76" fmla="*/ 411 w 432"/>
                <a:gd name="T77" fmla="*/ 139 h 431"/>
                <a:gd name="T78" fmla="*/ 396 w 432"/>
                <a:gd name="T79" fmla="*/ 104 h 431"/>
                <a:gd name="T80" fmla="*/ 371 w 432"/>
                <a:gd name="T81" fmla="*/ 73 h 431"/>
                <a:gd name="T82" fmla="*/ 342 w 432"/>
                <a:gd name="T83" fmla="*/ 46 h 431"/>
                <a:gd name="T84" fmla="*/ 309 w 432"/>
                <a:gd name="T85" fmla="*/ 27 h 431"/>
                <a:gd name="T86" fmla="*/ 272 w 432"/>
                <a:gd name="T87" fmla="*/ 11 h 4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32" h="431">
                  <a:moveTo>
                    <a:pt x="431" y="215"/>
                  </a:moveTo>
                  <a:lnTo>
                    <a:pt x="429" y="197"/>
                  </a:lnTo>
                  <a:lnTo>
                    <a:pt x="427" y="178"/>
                  </a:lnTo>
                  <a:lnTo>
                    <a:pt x="423" y="158"/>
                  </a:lnTo>
                  <a:lnTo>
                    <a:pt x="417" y="141"/>
                  </a:lnTo>
                  <a:lnTo>
                    <a:pt x="409" y="123"/>
                  </a:lnTo>
                  <a:lnTo>
                    <a:pt x="402" y="106"/>
                  </a:lnTo>
                  <a:lnTo>
                    <a:pt x="392" y="91"/>
                  </a:lnTo>
                  <a:lnTo>
                    <a:pt x="380" y="75"/>
                  </a:lnTo>
                  <a:lnTo>
                    <a:pt x="367" y="63"/>
                  </a:lnTo>
                  <a:lnTo>
                    <a:pt x="353" y="50"/>
                  </a:lnTo>
                  <a:lnTo>
                    <a:pt x="338" y="38"/>
                  </a:lnTo>
                  <a:lnTo>
                    <a:pt x="322" y="29"/>
                  </a:lnTo>
                  <a:lnTo>
                    <a:pt x="307" y="19"/>
                  </a:lnTo>
                  <a:lnTo>
                    <a:pt x="287" y="13"/>
                  </a:lnTo>
                  <a:lnTo>
                    <a:pt x="270" y="7"/>
                  </a:lnTo>
                  <a:lnTo>
                    <a:pt x="253" y="3"/>
                  </a:lnTo>
                  <a:lnTo>
                    <a:pt x="235" y="0"/>
                  </a:lnTo>
                  <a:lnTo>
                    <a:pt x="216" y="0"/>
                  </a:lnTo>
                  <a:lnTo>
                    <a:pt x="197" y="0"/>
                  </a:lnTo>
                  <a:lnTo>
                    <a:pt x="177" y="3"/>
                  </a:lnTo>
                  <a:lnTo>
                    <a:pt x="160" y="7"/>
                  </a:lnTo>
                  <a:lnTo>
                    <a:pt x="143" y="13"/>
                  </a:lnTo>
                  <a:lnTo>
                    <a:pt x="123" y="19"/>
                  </a:lnTo>
                  <a:lnTo>
                    <a:pt x="108" y="29"/>
                  </a:lnTo>
                  <a:lnTo>
                    <a:pt x="92" y="38"/>
                  </a:lnTo>
                  <a:lnTo>
                    <a:pt x="77" y="50"/>
                  </a:lnTo>
                  <a:lnTo>
                    <a:pt x="63" y="63"/>
                  </a:lnTo>
                  <a:lnTo>
                    <a:pt x="50" y="75"/>
                  </a:lnTo>
                  <a:lnTo>
                    <a:pt x="40" y="91"/>
                  </a:lnTo>
                  <a:lnTo>
                    <a:pt x="28" y="106"/>
                  </a:lnTo>
                  <a:lnTo>
                    <a:pt x="21" y="123"/>
                  </a:lnTo>
                  <a:lnTo>
                    <a:pt x="13" y="141"/>
                  </a:lnTo>
                  <a:lnTo>
                    <a:pt x="7" y="158"/>
                  </a:lnTo>
                  <a:lnTo>
                    <a:pt x="3" y="178"/>
                  </a:lnTo>
                  <a:lnTo>
                    <a:pt x="1" y="197"/>
                  </a:lnTo>
                  <a:lnTo>
                    <a:pt x="0" y="215"/>
                  </a:lnTo>
                  <a:lnTo>
                    <a:pt x="1" y="234"/>
                  </a:lnTo>
                  <a:lnTo>
                    <a:pt x="3" y="251"/>
                  </a:lnTo>
                  <a:lnTo>
                    <a:pt x="7" y="271"/>
                  </a:lnTo>
                  <a:lnTo>
                    <a:pt x="13" y="288"/>
                  </a:lnTo>
                  <a:lnTo>
                    <a:pt x="21" y="306"/>
                  </a:lnTo>
                  <a:lnTo>
                    <a:pt x="28" y="323"/>
                  </a:lnTo>
                  <a:lnTo>
                    <a:pt x="40" y="338"/>
                  </a:lnTo>
                  <a:lnTo>
                    <a:pt x="50" y="354"/>
                  </a:lnTo>
                  <a:lnTo>
                    <a:pt x="63" y="368"/>
                  </a:lnTo>
                  <a:lnTo>
                    <a:pt x="77" y="379"/>
                  </a:lnTo>
                  <a:lnTo>
                    <a:pt x="92" y="391"/>
                  </a:lnTo>
                  <a:lnTo>
                    <a:pt x="108" y="402"/>
                  </a:lnTo>
                  <a:lnTo>
                    <a:pt x="123" y="410"/>
                  </a:lnTo>
                  <a:lnTo>
                    <a:pt x="143" y="418"/>
                  </a:lnTo>
                  <a:lnTo>
                    <a:pt x="160" y="422"/>
                  </a:lnTo>
                  <a:lnTo>
                    <a:pt x="177" y="426"/>
                  </a:lnTo>
                  <a:lnTo>
                    <a:pt x="197" y="430"/>
                  </a:lnTo>
                  <a:lnTo>
                    <a:pt x="216" y="430"/>
                  </a:lnTo>
                  <a:lnTo>
                    <a:pt x="235" y="430"/>
                  </a:lnTo>
                  <a:lnTo>
                    <a:pt x="253" y="426"/>
                  </a:lnTo>
                  <a:lnTo>
                    <a:pt x="270" y="422"/>
                  </a:lnTo>
                  <a:lnTo>
                    <a:pt x="287" y="418"/>
                  </a:lnTo>
                  <a:lnTo>
                    <a:pt x="307" y="410"/>
                  </a:lnTo>
                  <a:lnTo>
                    <a:pt x="322" y="402"/>
                  </a:lnTo>
                  <a:lnTo>
                    <a:pt x="338" y="391"/>
                  </a:lnTo>
                  <a:lnTo>
                    <a:pt x="353" y="379"/>
                  </a:lnTo>
                  <a:lnTo>
                    <a:pt x="367" y="368"/>
                  </a:lnTo>
                  <a:lnTo>
                    <a:pt x="380" y="354"/>
                  </a:lnTo>
                  <a:lnTo>
                    <a:pt x="392" y="338"/>
                  </a:lnTo>
                  <a:lnTo>
                    <a:pt x="402" y="323"/>
                  </a:lnTo>
                  <a:lnTo>
                    <a:pt x="409" y="306"/>
                  </a:lnTo>
                  <a:lnTo>
                    <a:pt x="417" y="288"/>
                  </a:lnTo>
                  <a:lnTo>
                    <a:pt x="423" y="271"/>
                  </a:lnTo>
                  <a:lnTo>
                    <a:pt x="427" y="251"/>
                  </a:lnTo>
                  <a:lnTo>
                    <a:pt x="429" y="234"/>
                  </a:lnTo>
                  <a:lnTo>
                    <a:pt x="431" y="215"/>
                  </a:lnTo>
                  <a:lnTo>
                    <a:pt x="425" y="215"/>
                  </a:lnTo>
                  <a:lnTo>
                    <a:pt x="425" y="195"/>
                  </a:lnTo>
                  <a:lnTo>
                    <a:pt x="423" y="176"/>
                  </a:lnTo>
                  <a:lnTo>
                    <a:pt x="417" y="156"/>
                  </a:lnTo>
                  <a:lnTo>
                    <a:pt x="411" y="139"/>
                  </a:lnTo>
                  <a:lnTo>
                    <a:pt x="403" y="122"/>
                  </a:lnTo>
                  <a:lnTo>
                    <a:pt x="396" y="104"/>
                  </a:lnTo>
                  <a:lnTo>
                    <a:pt x="384" y="87"/>
                  </a:lnTo>
                  <a:lnTo>
                    <a:pt x="371" y="73"/>
                  </a:lnTo>
                  <a:lnTo>
                    <a:pt x="357" y="60"/>
                  </a:lnTo>
                  <a:lnTo>
                    <a:pt x="342" y="46"/>
                  </a:lnTo>
                  <a:lnTo>
                    <a:pt x="326" y="36"/>
                  </a:lnTo>
                  <a:lnTo>
                    <a:pt x="309" y="27"/>
                  </a:lnTo>
                  <a:lnTo>
                    <a:pt x="291" y="19"/>
                  </a:lnTo>
                  <a:lnTo>
                    <a:pt x="272" y="11"/>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7" name="Freeform 108"/>
            <p:cNvSpPr>
              <a:spLocks/>
            </p:cNvSpPr>
            <p:nvPr/>
          </p:nvSpPr>
          <p:spPr bwMode="auto">
            <a:xfrm>
              <a:off x="632" y="3165"/>
              <a:ext cx="34" cy="69"/>
            </a:xfrm>
            <a:custGeom>
              <a:avLst/>
              <a:gdLst>
                <a:gd name="T0" fmla="*/ 0 w 34"/>
                <a:gd name="T1" fmla="*/ 68 h 69"/>
                <a:gd name="T2" fmla="*/ 1 w 34"/>
                <a:gd name="T3" fmla="*/ 64 h 69"/>
                <a:gd name="T4" fmla="*/ 3 w 34"/>
                <a:gd name="T5" fmla="*/ 60 h 69"/>
                <a:gd name="T6" fmla="*/ 5 w 34"/>
                <a:gd name="T7" fmla="*/ 58 h 69"/>
                <a:gd name="T8" fmla="*/ 7 w 34"/>
                <a:gd name="T9" fmla="*/ 54 h 69"/>
                <a:gd name="T10" fmla="*/ 9 w 34"/>
                <a:gd name="T11" fmla="*/ 48 h 69"/>
                <a:gd name="T12" fmla="*/ 13 w 34"/>
                <a:gd name="T13" fmla="*/ 44 h 69"/>
                <a:gd name="T14" fmla="*/ 15 w 34"/>
                <a:gd name="T15" fmla="*/ 40 h 69"/>
                <a:gd name="T16" fmla="*/ 17 w 34"/>
                <a:gd name="T17" fmla="*/ 36 h 69"/>
                <a:gd name="T18" fmla="*/ 19 w 34"/>
                <a:gd name="T19" fmla="*/ 31 h 69"/>
                <a:gd name="T20" fmla="*/ 21 w 34"/>
                <a:gd name="T21" fmla="*/ 25 h 69"/>
                <a:gd name="T22" fmla="*/ 25 w 34"/>
                <a:gd name="T23" fmla="*/ 21 h 69"/>
                <a:gd name="T24" fmla="*/ 27 w 34"/>
                <a:gd name="T25" fmla="*/ 15 h 69"/>
                <a:gd name="T26" fmla="*/ 29 w 34"/>
                <a:gd name="T27" fmla="*/ 9 h 69"/>
                <a:gd name="T28" fmla="*/ 31 w 34"/>
                <a:gd name="T29" fmla="*/ 5 h 69"/>
                <a:gd name="T30" fmla="*/ 33 w 34"/>
                <a:gd name="T31" fmla="*/ 0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 h="69">
                  <a:moveTo>
                    <a:pt x="0" y="68"/>
                  </a:moveTo>
                  <a:lnTo>
                    <a:pt x="1" y="64"/>
                  </a:lnTo>
                  <a:lnTo>
                    <a:pt x="3" y="60"/>
                  </a:lnTo>
                  <a:lnTo>
                    <a:pt x="5" y="58"/>
                  </a:lnTo>
                  <a:lnTo>
                    <a:pt x="7" y="54"/>
                  </a:lnTo>
                  <a:lnTo>
                    <a:pt x="9" y="48"/>
                  </a:lnTo>
                  <a:lnTo>
                    <a:pt x="13" y="44"/>
                  </a:lnTo>
                  <a:lnTo>
                    <a:pt x="15" y="40"/>
                  </a:lnTo>
                  <a:lnTo>
                    <a:pt x="17" y="36"/>
                  </a:lnTo>
                  <a:lnTo>
                    <a:pt x="19" y="31"/>
                  </a:lnTo>
                  <a:lnTo>
                    <a:pt x="21" y="25"/>
                  </a:lnTo>
                  <a:lnTo>
                    <a:pt x="25" y="21"/>
                  </a:lnTo>
                  <a:lnTo>
                    <a:pt x="27" y="15"/>
                  </a:lnTo>
                  <a:lnTo>
                    <a:pt x="29" y="9"/>
                  </a:lnTo>
                  <a:lnTo>
                    <a:pt x="31" y="5"/>
                  </a:lnTo>
                  <a:lnTo>
                    <a:pt x="33" y="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8" name="Freeform 109"/>
            <p:cNvSpPr>
              <a:spLocks/>
            </p:cNvSpPr>
            <p:nvPr/>
          </p:nvSpPr>
          <p:spPr bwMode="auto">
            <a:xfrm>
              <a:off x="344" y="2953"/>
              <a:ext cx="421" cy="423"/>
            </a:xfrm>
            <a:custGeom>
              <a:avLst/>
              <a:gdLst>
                <a:gd name="T0" fmla="*/ 249 w 421"/>
                <a:gd name="T1" fmla="*/ 3 h 423"/>
                <a:gd name="T2" fmla="*/ 210 w 421"/>
                <a:gd name="T3" fmla="*/ 0 h 423"/>
                <a:gd name="T4" fmla="*/ 172 w 421"/>
                <a:gd name="T5" fmla="*/ 3 h 423"/>
                <a:gd name="T6" fmla="*/ 133 w 421"/>
                <a:gd name="T7" fmla="*/ 15 h 423"/>
                <a:gd name="T8" fmla="*/ 98 w 421"/>
                <a:gd name="T9" fmla="*/ 32 h 423"/>
                <a:gd name="T10" fmla="*/ 67 w 421"/>
                <a:gd name="T11" fmla="*/ 56 h 423"/>
                <a:gd name="T12" fmla="*/ 42 w 421"/>
                <a:gd name="T13" fmla="*/ 83 h 423"/>
                <a:gd name="T14" fmla="*/ 21 w 421"/>
                <a:gd name="T15" fmla="*/ 118 h 423"/>
                <a:gd name="T16" fmla="*/ 7 w 421"/>
                <a:gd name="T17" fmla="*/ 152 h 423"/>
                <a:gd name="T18" fmla="*/ 0 w 421"/>
                <a:gd name="T19" fmla="*/ 191 h 423"/>
                <a:gd name="T20" fmla="*/ 0 w 421"/>
                <a:gd name="T21" fmla="*/ 230 h 423"/>
                <a:gd name="T22" fmla="*/ 7 w 421"/>
                <a:gd name="T23" fmla="*/ 269 h 423"/>
                <a:gd name="T24" fmla="*/ 21 w 421"/>
                <a:gd name="T25" fmla="*/ 303 h 423"/>
                <a:gd name="T26" fmla="*/ 42 w 421"/>
                <a:gd name="T27" fmla="*/ 338 h 423"/>
                <a:gd name="T28" fmla="*/ 67 w 421"/>
                <a:gd name="T29" fmla="*/ 367 h 423"/>
                <a:gd name="T30" fmla="*/ 98 w 421"/>
                <a:gd name="T31" fmla="*/ 391 h 423"/>
                <a:gd name="T32" fmla="*/ 133 w 421"/>
                <a:gd name="T33" fmla="*/ 408 h 423"/>
                <a:gd name="T34" fmla="*/ 172 w 421"/>
                <a:gd name="T35" fmla="*/ 418 h 423"/>
                <a:gd name="T36" fmla="*/ 210 w 421"/>
                <a:gd name="T37" fmla="*/ 422 h 423"/>
                <a:gd name="T38" fmla="*/ 249 w 421"/>
                <a:gd name="T39" fmla="*/ 418 h 423"/>
                <a:gd name="T40" fmla="*/ 286 w 421"/>
                <a:gd name="T41" fmla="*/ 408 h 423"/>
                <a:gd name="T42" fmla="*/ 321 w 421"/>
                <a:gd name="T43" fmla="*/ 391 h 423"/>
                <a:gd name="T44" fmla="*/ 352 w 421"/>
                <a:gd name="T45" fmla="*/ 367 h 423"/>
                <a:gd name="T46" fmla="*/ 379 w 421"/>
                <a:gd name="T47" fmla="*/ 338 h 423"/>
                <a:gd name="T48" fmla="*/ 398 w 421"/>
                <a:gd name="T49" fmla="*/ 303 h 423"/>
                <a:gd name="T50" fmla="*/ 412 w 421"/>
                <a:gd name="T51" fmla="*/ 269 h 423"/>
                <a:gd name="T52" fmla="*/ 420 w 421"/>
                <a:gd name="T53" fmla="*/ 230 h 423"/>
                <a:gd name="T54" fmla="*/ 416 w 421"/>
                <a:gd name="T55" fmla="*/ 211 h 423"/>
                <a:gd name="T56" fmla="*/ 412 w 421"/>
                <a:gd name="T57" fmla="*/ 174 h 423"/>
                <a:gd name="T58" fmla="*/ 402 w 421"/>
                <a:gd name="T59" fmla="*/ 137 h 423"/>
                <a:gd name="T60" fmla="*/ 387 w 421"/>
                <a:gd name="T61" fmla="*/ 102 h 423"/>
                <a:gd name="T62" fmla="*/ 363 w 421"/>
                <a:gd name="T63" fmla="*/ 71 h 423"/>
                <a:gd name="T64" fmla="*/ 334 w 421"/>
                <a:gd name="T65" fmla="*/ 46 h 423"/>
                <a:gd name="T66" fmla="*/ 301 w 421"/>
                <a:gd name="T67" fmla="*/ 27 h 423"/>
                <a:gd name="T68" fmla="*/ 267 w 421"/>
                <a:gd name="T69" fmla="*/ 13 h 423"/>
                <a:gd name="T70" fmla="*/ 230 w 421"/>
                <a:gd name="T71" fmla="*/ 5 h 423"/>
                <a:gd name="T72" fmla="*/ 191 w 421"/>
                <a:gd name="T73" fmla="*/ 5 h 423"/>
                <a:gd name="T74" fmla="*/ 152 w 421"/>
                <a:gd name="T75" fmla="*/ 13 h 423"/>
                <a:gd name="T76" fmla="*/ 118 w 421"/>
                <a:gd name="T77" fmla="*/ 27 h 423"/>
                <a:gd name="T78" fmla="*/ 85 w 421"/>
                <a:gd name="T79" fmla="*/ 46 h 423"/>
                <a:gd name="T80" fmla="*/ 58 w 421"/>
                <a:gd name="T81" fmla="*/ 71 h 423"/>
                <a:gd name="T82" fmla="*/ 34 w 421"/>
                <a:gd name="T83" fmla="*/ 102 h 423"/>
                <a:gd name="T84" fmla="*/ 17 w 421"/>
                <a:gd name="T85" fmla="*/ 137 h 423"/>
                <a:gd name="T86" fmla="*/ 7 w 421"/>
                <a:gd name="T87" fmla="*/ 174 h 423"/>
                <a:gd name="T88" fmla="*/ 3 w 421"/>
                <a:gd name="T89" fmla="*/ 211 h 423"/>
                <a:gd name="T90" fmla="*/ 7 w 421"/>
                <a:gd name="T91" fmla="*/ 249 h 423"/>
                <a:gd name="T92" fmla="*/ 17 w 421"/>
                <a:gd name="T93" fmla="*/ 284 h 423"/>
                <a:gd name="T94" fmla="*/ 34 w 421"/>
                <a:gd name="T95" fmla="*/ 319 h 423"/>
                <a:gd name="T96" fmla="*/ 58 w 421"/>
                <a:gd name="T97" fmla="*/ 350 h 423"/>
                <a:gd name="T98" fmla="*/ 85 w 421"/>
                <a:gd name="T99" fmla="*/ 375 h 423"/>
                <a:gd name="T100" fmla="*/ 118 w 421"/>
                <a:gd name="T101" fmla="*/ 394 h 4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1" h="423">
                  <a:moveTo>
                    <a:pt x="267" y="7"/>
                  </a:moveTo>
                  <a:lnTo>
                    <a:pt x="249" y="3"/>
                  </a:lnTo>
                  <a:lnTo>
                    <a:pt x="230" y="1"/>
                  </a:lnTo>
                  <a:lnTo>
                    <a:pt x="210" y="0"/>
                  </a:lnTo>
                  <a:lnTo>
                    <a:pt x="191" y="1"/>
                  </a:lnTo>
                  <a:lnTo>
                    <a:pt x="172" y="3"/>
                  </a:lnTo>
                  <a:lnTo>
                    <a:pt x="152" y="7"/>
                  </a:lnTo>
                  <a:lnTo>
                    <a:pt x="133" y="15"/>
                  </a:lnTo>
                  <a:lnTo>
                    <a:pt x="116" y="23"/>
                  </a:lnTo>
                  <a:lnTo>
                    <a:pt x="98" y="32"/>
                  </a:lnTo>
                  <a:lnTo>
                    <a:pt x="83" y="42"/>
                  </a:lnTo>
                  <a:lnTo>
                    <a:pt x="67" y="56"/>
                  </a:lnTo>
                  <a:lnTo>
                    <a:pt x="54" y="69"/>
                  </a:lnTo>
                  <a:lnTo>
                    <a:pt x="42" y="83"/>
                  </a:lnTo>
                  <a:lnTo>
                    <a:pt x="30" y="100"/>
                  </a:lnTo>
                  <a:lnTo>
                    <a:pt x="21" y="118"/>
                  </a:lnTo>
                  <a:lnTo>
                    <a:pt x="13" y="135"/>
                  </a:lnTo>
                  <a:lnTo>
                    <a:pt x="7" y="152"/>
                  </a:lnTo>
                  <a:lnTo>
                    <a:pt x="3" y="172"/>
                  </a:lnTo>
                  <a:lnTo>
                    <a:pt x="0" y="191"/>
                  </a:lnTo>
                  <a:lnTo>
                    <a:pt x="0" y="211"/>
                  </a:lnTo>
                  <a:lnTo>
                    <a:pt x="0" y="230"/>
                  </a:lnTo>
                  <a:lnTo>
                    <a:pt x="3" y="249"/>
                  </a:lnTo>
                  <a:lnTo>
                    <a:pt x="7" y="269"/>
                  </a:lnTo>
                  <a:lnTo>
                    <a:pt x="13" y="288"/>
                  </a:lnTo>
                  <a:lnTo>
                    <a:pt x="21" y="303"/>
                  </a:lnTo>
                  <a:lnTo>
                    <a:pt x="30" y="323"/>
                  </a:lnTo>
                  <a:lnTo>
                    <a:pt x="42" y="338"/>
                  </a:lnTo>
                  <a:lnTo>
                    <a:pt x="54" y="354"/>
                  </a:lnTo>
                  <a:lnTo>
                    <a:pt x="67" y="367"/>
                  </a:lnTo>
                  <a:lnTo>
                    <a:pt x="83" y="379"/>
                  </a:lnTo>
                  <a:lnTo>
                    <a:pt x="98" y="391"/>
                  </a:lnTo>
                  <a:lnTo>
                    <a:pt x="116" y="398"/>
                  </a:lnTo>
                  <a:lnTo>
                    <a:pt x="133" y="408"/>
                  </a:lnTo>
                  <a:lnTo>
                    <a:pt x="152" y="414"/>
                  </a:lnTo>
                  <a:lnTo>
                    <a:pt x="172" y="418"/>
                  </a:lnTo>
                  <a:lnTo>
                    <a:pt x="191" y="422"/>
                  </a:lnTo>
                  <a:lnTo>
                    <a:pt x="210" y="422"/>
                  </a:lnTo>
                  <a:lnTo>
                    <a:pt x="230" y="422"/>
                  </a:lnTo>
                  <a:lnTo>
                    <a:pt x="249" y="418"/>
                  </a:lnTo>
                  <a:lnTo>
                    <a:pt x="267" y="414"/>
                  </a:lnTo>
                  <a:lnTo>
                    <a:pt x="286" y="408"/>
                  </a:lnTo>
                  <a:lnTo>
                    <a:pt x="303" y="398"/>
                  </a:lnTo>
                  <a:lnTo>
                    <a:pt x="321" y="391"/>
                  </a:lnTo>
                  <a:lnTo>
                    <a:pt x="336" y="379"/>
                  </a:lnTo>
                  <a:lnTo>
                    <a:pt x="352" y="367"/>
                  </a:lnTo>
                  <a:lnTo>
                    <a:pt x="365" y="354"/>
                  </a:lnTo>
                  <a:lnTo>
                    <a:pt x="379" y="338"/>
                  </a:lnTo>
                  <a:lnTo>
                    <a:pt x="390" y="323"/>
                  </a:lnTo>
                  <a:lnTo>
                    <a:pt x="398" y="303"/>
                  </a:lnTo>
                  <a:lnTo>
                    <a:pt x="406" y="288"/>
                  </a:lnTo>
                  <a:lnTo>
                    <a:pt x="412" y="269"/>
                  </a:lnTo>
                  <a:lnTo>
                    <a:pt x="418" y="249"/>
                  </a:lnTo>
                  <a:lnTo>
                    <a:pt x="420" y="230"/>
                  </a:lnTo>
                  <a:lnTo>
                    <a:pt x="420" y="211"/>
                  </a:lnTo>
                  <a:lnTo>
                    <a:pt x="416" y="211"/>
                  </a:lnTo>
                  <a:lnTo>
                    <a:pt x="416" y="191"/>
                  </a:lnTo>
                  <a:lnTo>
                    <a:pt x="412" y="174"/>
                  </a:lnTo>
                  <a:lnTo>
                    <a:pt x="408" y="154"/>
                  </a:lnTo>
                  <a:lnTo>
                    <a:pt x="402" y="137"/>
                  </a:lnTo>
                  <a:lnTo>
                    <a:pt x="394" y="118"/>
                  </a:lnTo>
                  <a:lnTo>
                    <a:pt x="387" y="102"/>
                  </a:lnTo>
                  <a:lnTo>
                    <a:pt x="375" y="87"/>
                  </a:lnTo>
                  <a:lnTo>
                    <a:pt x="363" y="71"/>
                  </a:lnTo>
                  <a:lnTo>
                    <a:pt x="348" y="58"/>
                  </a:lnTo>
                  <a:lnTo>
                    <a:pt x="334" y="46"/>
                  </a:lnTo>
                  <a:lnTo>
                    <a:pt x="319" y="34"/>
                  </a:lnTo>
                  <a:lnTo>
                    <a:pt x="301" y="27"/>
                  </a:lnTo>
                  <a:lnTo>
                    <a:pt x="284" y="19"/>
                  </a:lnTo>
                  <a:lnTo>
                    <a:pt x="267" y="13"/>
                  </a:lnTo>
                  <a:lnTo>
                    <a:pt x="247" y="7"/>
                  </a:lnTo>
                  <a:lnTo>
                    <a:pt x="230" y="5"/>
                  </a:lnTo>
                  <a:lnTo>
                    <a:pt x="210" y="5"/>
                  </a:lnTo>
                  <a:lnTo>
                    <a:pt x="191" y="5"/>
                  </a:lnTo>
                  <a:lnTo>
                    <a:pt x="172" y="7"/>
                  </a:lnTo>
                  <a:lnTo>
                    <a:pt x="152" y="13"/>
                  </a:lnTo>
                  <a:lnTo>
                    <a:pt x="135" y="19"/>
                  </a:lnTo>
                  <a:lnTo>
                    <a:pt x="118" y="27"/>
                  </a:lnTo>
                  <a:lnTo>
                    <a:pt x="102" y="34"/>
                  </a:lnTo>
                  <a:lnTo>
                    <a:pt x="85" y="46"/>
                  </a:lnTo>
                  <a:lnTo>
                    <a:pt x="71" y="58"/>
                  </a:lnTo>
                  <a:lnTo>
                    <a:pt x="58" y="71"/>
                  </a:lnTo>
                  <a:lnTo>
                    <a:pt x="44" y="87"/>
                  </a:lnTo>
                  <a:lnTo>
                    <a:pt x="34" y="102"/>
                  </a:lnTo>
                  <a:lnTo>
                    <a:pt x="25" y="118"/>
                  </a:lnTo>
                  <a:lnTo>
                    <a:pt x="17" y="137"/>
                  </a:lnTo>
                  <a:lnTo>
                    <a:pt x="11" y="154"/>
                  </a:lnTo>
                  <a:lnTo>
                    <a:pt x="7" y="174"/>
                  </a:lnTo>
                  <a:lnTo>
                    <a:pt x="3" y="191"/>
                  </a:lnTo>
                  <a:lnTo>
                    <a:pt x="3" y="211"/>
                  </a:lnTo>
                  <a:lnTo>
                    <a:pt x="3" y="230"/>
                  </a:lnTo>
                  <a:lnTo>
                    <a:pt x="7" y="249"/>
                  </a:lnTo>
                  <a:lnTo>
                    <a:pt x="11" y="267"/>
                  </a:lnTo>
                  <a:lnTo>
                    <a:pt x="17" y="284"/>
                  </a:lnTo>
                  <a:lnTo>
                    <a:pt x="25" y="303"/>
                  </a:lnTo>
                  <a:lnTo>
                    <a:pt x="34" y="319"/>
                  </a:lnTo>
                  <a:lnTo>
                    <a:pt x="44" y="334"/>
                  </a:lnTo>
                  <a:lnTo>
                    <a:pt x="58" y="350"/>
                  </a:lnTo>
                  <a:lnTo>
                    <a:pt x="71" y="363"/>
                  </a:lnTo>
                  <a:lnTo>
                    <a:pt x="85" y="375"/>
                  </a:lnTo>
                  <a:lnTo>
                    <a:pt x="102" y="387"/>
                  </a:lnTo>
                  <a:lnTo>
                    <a:pt x="118" y="394"/>
                  </a:lnTo>
                  <a:lnTo>
                    <a:pt x="135" y="402"/>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79" name="Freeform 110"/>
            <p:cNvSpPr>
              <a:spLocks/>
            </p:cNvSpPr>
            <p:nvPr/>
          </p:nvSpPr>
          <p:spPr bwMode="auto">
            <a:xfrm>
              <a:off x="352" y="2965"/>
              <a:ext cx="409" cy="409"/>
            </a:xfrm>
            <a:custGeom>
              <a:avLst/>
              <a:gdLst>
                <a:gd name="T0" fmla="*/ 145 w 409"/>
                <a:gd name="T1" fmla="*/ 400 h 409"/>
                <a:gd name="T2" fmla="*/ 183 w 409"/>
                <a:gd name="T3" fmla="*/ 406 h 409"/>
                <a:gd name="T4" fmla="*/ 222 w 409"/>
                <a:gd name="T5" fmla="*/ 406 h 409"/>
                <a:gd name="T6" fmla="*/ 259 w 409"/>
                <a:gd name="T7" fmla="*/ 400 h 409"/>
                <a:gd name="T8" fmla="*/ 293 w 409"/>
                <a:gd name="T9" fmla="*/ 384 h 409"/>
                <a:gd name="T10" fmla="*/ 326 w 409"/>
                <a:gd name="T11" fmla="*/ 365 h 409"/>
                <a:gd name="T12" fmla="*/ 355 w 409"/>
                <a:gd name="T13" fmla="*/ 340 h 409"/>
                <a:gd name="T14" fmla="*/ 378 w 409"/>
                <a:gd name="T15" fmla="*/ 309 h 409"/>
                <a:gd name="T16" fmla="*/ 394 w 409"/>
                <a:gd name="T17" fmla="*/ 274 h 409"/>
                <a:gd name="T18" fmla="*/ 404 w 409"/>
                <a:gd name="T19" fmla="*/ 239 h 409"/>
                <a:gd name="T20" fmla="*/ 408 w 409"/>
                <a:gd name="T21" fmla="*/ 201 h 409"/>
                <a:gd name="T22" fmla="*/ 404 w 409"/>
                <a:gd name="T23" fmla="*/ 183 h 409"/>
                <a:gd name="T24" fmla="*/ 396 w 409"/>
                <a:gd name="T25" fmla="*/ 145 h 409"/>
                <a:gd name="T26" fmla="*/ 382 w 409"/>
                <a:gd name="T27" fmla="*/ 112 h 409"/>
                <a:gd name="T28" fmla="*/ 363 w 409"/>
                <a:gd name="T29" fmla="*/ 79 h 409"/>
                <a:gd name="T30" fmla="*/ 338 w 409"/>
                <a:gd name="T31" fmla="*/ 52 h 409"/>
                <a:gd name="T32" fmla="*/ 309 w 409"/>
                <a:gd name="T33" fmla="*/ 29 h 409"/>
                <a:gd name="T34" fmla="*/ 274 w 409"/>
                <a:gd name="T35" fmla="*/ 13 h 409"/>
                <a:gd name="T36" fmla="*/ 239 w 409"/>
                <a:gd name="T37" fmla="*/ 3 h 409"/>
                <a:gd name="T38" fmla="*/ 203 w 409"/>
                <a:gd name="T39" fmla="*/ 0 h 409"/>
                <a:gd name="T40" fmla="*/ 164 w 409"/>
                <a:gd name="T41" fmla="*/ 3 h 409"/>
                <a:gd name="T42" fmla="*/ 129 w 409"/>
                <a:gd name="T43" fmla="*/ 13 h 409"/>
                <a:gd name="T44" fmla="*/ 94 w 409"/>
                <a:gd name="T45" fmla="*/ 29 h 409"/>
                <a:gd name="T46" fmla="*/ 65 w 409"/>
                <a:gd name="T47" fmla="*/ 52 h 409"/>
                <a:gd name="T48" fmla="*/ 42 w 409"/>
                <a:gd name="T49" fmla="*/ 79 h 409"/>
                <a:gd name="T50" fmla="*/ 21 w 409"/>
                <a:gd name="T51" fmla="*/ 112 h 409"/>
                <a:gd name="T52" fmla="*/ 7 w 409"/>
                <a:gd name="T53" fmla="*/ 145 h 409"/>
                <a:gd name="T54" fmla="*/ 0 w 409"/>
                <a:gd name="T55" fmla="*/ 183 h 409"/>
                <a:gd name="T56" fmla="*/ 0 w 409"/>
                <a:gd name="T57" fmla="*/ 220 h 409"/>
                <a:gd name="T58" fmla="*/ 7 w 409"/>
                <a:gd name="T59" fmla="*/ 257 h 409"/>
                <a:gd name="T60" fmla="*/ 21 w 409"/>
                <a:gd name="T61" fmla="*/ 290 h 409"/>
                <a:gd name="T62" fmla="*/ 42 w 409"/>
                <a:gd name="T63" fmla="*/ 322 h 409"/>
                <a:gd name="T64" fmla="*/ 65 w 409"/>
                <a:gd name="T65" fmla="*/ 349 h 409"/>
                <a:gd name="T66" fmla="*/ 94 w 409"/>
                <a:gd name="T67" fmla="*/ 373 h 409"/>
                <a:gd name="T68" fmla="*/ 129 w 409"/>
                <a:gd name="T69" fmla="*/ 388 h 409"/>
                <a:gd name="T70" fmla="*/ 164 w 409"/>
                <a:gd name="T71" fmla="*/ 400 h 409"/>
                <a:gd name="T72" fmla="*/ 203 w 409"/>
                <a:gd name="T73" fmla="*/ 402 h 409"/>
                <a:gd name="T74" fmla="*/ 239 w 409"/>
                <a:gd name="T75" fmla="*/ 400 h 409"/>
                <a:gd name="T76" fmla="*/ 274 w 409"/>
                <a:gd name="T77" fmla="*/ 388 h 409"/>
                <a:gd name="T78" fmla="*/ 309 w 409"/>
                <a:gd name="T79" fmla="*/ 373 h 409"/>
                <a:gd name="T80" fmla="*/ 338 w 409"/>
                <a:gd name="T81" fmla="*/ 349 h 409"/>
                <a:gd name="T82" fmla="*/ 363 w 409"/>
                <a:gd name="T83" fmla="*/ 322 h 409"/>
                <a:gd name="T84" fmla="*/ 382 w 409"/>
                <a:gd name="T85" fmla="*/ 290 h 409"/>
                <a:gd name="T86" fmla="*/ 396 w 409"/>
                <a:gd name="T87" fmla="*/ 257 h 409"/>
                <a:gd name="T88" fmla="*/ 404 w 409"/>
                <a:gd name="T89" fmla="*/ 220 h 409"/>
                <a:gd name="T90" fmla="*/ 400 w 409"/>
                <a:gd name="T91" fmla="*/ 201 h 409"/>
                <a:gd name="T92" fmla="*/ 396 w 409"/>
                <a:gd name="T93" fmla="*/ 164 h 409"/>
                <a:gd name="T94" fmla="*/ 386 w 409"/>
                <a:gd name="T95" fmla="*/ 129 h 409"/>
                <a:gd name="T96" fmla="*/ 371 w 409"/>
                <a:gd name="T97" fmla="*/ 96 h 409"/>
                <a:gd name="T98" fmla="*/ 348 w 409"/>
                <a:gd name="T99" fmla="*/ 67 h 409"/>
                <a:gd name="T100" fmla="*/ 320 w 409"/>
                <a:gd name="T101" fmla="*/ 42 h 4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09" h="409">
                  <a:moveTo>
                    <a:pt x="127" y="392"/>
                  </a:moveTo>
                  <a:lnTo>
                    <a:pt x="145" y="400"/>
                  </a:lnTo>
                  <a:lnTo>
                    <a:pt x="164" y="404"/>
                  </a:lnTo>
                  <a:lnTo>
                    <a:pt x="183" y="406"/>
                  </a:lnTo>
                  <a:lnTo>
                    <a:pt x="203" y="408"/>
                  </a:lnTo>
                  <a:lnTo>
                    <a:pt x="222" y="406"/>
                  </a:lnTo>
                  <a:lnTo>
                    <a:pt x="239" y="404"/>
                  </a:lnTo>
                  <a:lnTo>
                    <a:pt x="259" y="400"/>
                  </a:lnTo>
                  <a:lnTo>
                    <a:pt x="276" y="392"/>
                  </a:lnTo>
                  <a:lnTo>
                    <a:pt x="293" y="384"/>
                  </a:lnTo>
                  <a:lnTo>
                    <a:pt x="311" y="377"/>
                  </a:lnTo>
                  <a:lnTo>
                    <a:pt x="326" y="365"/>
                  </a:lnTo>
                  <a:lnTo>
                    <a:pt x="340" y="353"/>
                  </a:lnTo>
                  <a:lnTo>
                    <a:pt x="355" y="340"/>
                  </a:lnTo>
                  <a:lnTo>
                    <a:pt x="367" y="324"/>
                  </a:lnTo>
                  <a:lnTo>
                    <a:pt x="378" y="309"/>
                  </a:lnTo>
                  <a:lnTo>
                    <a:pt x="386" y="293"/>
                  </a:lnTo>
                  <a:lnTo>
                    <a:pt x="394" y="274"/>
                  </a:lnTo>
                  <a:lnTo>
                    <a:pt x="400" y="257"/>
                  </a:lnTo>
                  <a:lnTo>
                    <a:pt x="404" y="239"/>
                  </a:lnTo>
                  <a:lnTo>
                    <a:pt x="408" y="220"/>
                  </a:lnTo>
                  <a:lnTo>
                    <a:pt x="408" y="201"/>
                  </a:lnTo>
                  <a:lnTo>
                    <a:pt x="404" y="201"/>
                  </a:lnTo>
                  <a:lnTo>
                    <a:pt x="404" y="183"/>
                  </a:lnTo>
                  <a:lnTo>
                    <a:pt x="400" y="164"/>
                  </a:lnTo>
                  <a:lnTo>
                    <a:pt x="396" y="145"/>
                  </a:lnTo>
                  <a:lnTo>
                    <a:pt x="390" y="127"/>
                  </a:lnTo>
                  <a:lnTo>
                    <a:pt x="382" y="112"/>
                  </a:lnTo>
                  <a:lnTo>
                    <a:pt x="373" y="94"/>
                  </a:lnTo>
                  <a:lnTo>
                    <a:pt x="363" y="79"/>
                  </a:lnTo>
                  <a:lnTo>
                    <a:pt x="351" y="65"/>
                  </a:lnTo>
                  <a:lnTo>
                    <a:pt x="338" y="52"/>
                  </a:lnTo>
                  <a:lnTo>
                    <a:pt x="324" y="40"/>
                  </a:lnTo>
                  <a:lnTo>
                    <a:pt x="309" y="29"/>
                  </a:lnTo>
                  <a:lnTo>
                    <a:pt x="291" y="21"/>
                  </a:lnTo>
                  <a:lnTo>
                    <a:pt x="274" y="13"/>
                  </a:lnTo>
                  <a:lnTo>
                    <a:pt x="257" y="7"/>
                  </a:lnTo>
                  <a:lnTo>
                    <a:pt x="239" y="3"/>
                  </a:lnTo>
                  <a:lnTo>
                    <a:pt x="222" y="0"/>
                  </a:lnTo>
                  <a:lnTo>
                    <a:pt x="203" y="0"/>
                  </a:lnTo>
                  <a:lnTo>
                    <a:pt x="183" y="0"/>
                  </a:lnTo>
                  <a:lnTo>
                    <a:pt x="164" y="3"/>
                  </a:lnTo>
                  <a:lnTo>
                    <a:pt x="146" y="7"/>
                  </a:lnTo>
                  <a:lnTo>
                    <a:pt x="129" y="13"/>
                  </a:lnTo>
                  <a:lnTo>
                    <a:pt x="112" y="21"/>
                  </a:lnTo>
                  <a:lnTo>
                    <a:pt x="94" y="29"/>
                  </a:lnTo>
                  <a:lnTo>
                    <a:pt x="81" y="40"/>
                  </a:lnTo>
                  <a:lnTo>
                    <a:pt x="65" y="52"/>
                  </a:lnTo>
                  <a:lnTo>
                    <a:pt x="54" y="65"/>
                  </a:lnTo>
                  <a:lnTo>
                    <a:pt x="42" y="79"/>
                  </a:lnTo>
                  <a:lnTo>
                    <a:pt x="30" y="94"/>
                  </a:lnTo>
                  <a:lnTo>
                    <a:pt x="21" y="112"/>
                  </a:lnTo>
                  <a:lnTo>
                    <a:pt x="13" y="127"/>
                  </a:lnTo>
                  <a:lnTo>
                    <a:pt x="7" y="145"/>
                  </a:lnTo>
                  <a:lnTo>
                    <a:pt x="3" y="164"/>
                  </a:lnTo>
                  <a:lnTo>
                    <a:pt x="0" y="183"/>
                  </a:lnTo>
                  <a:lnTo>
                    <a:pt x="0" y="201"/>
                  </a:lnTo>
                  <a:lnTo>
                    <a:pt x="0" y="220"/>
                  </a:lnTo>
                  <a:lnTo>
                    <a:pt x="3" y="237"/>
                  </a:lnTo>
                  <a:lnTo>
                    <a:pt x="7" y="257"/>
                  </a:lnTo>
                  <a:lnTo>
                    <a:pt x="13" y="274"/>
                  </a:lnTo>
                  <a:lnTo>
                    <a:pt x="21" y="290"/>
                  </a:lnTo>
                  <a:lnTo>
                    <a:pt x="30" y="307"/>
                  </a:lnTo>
                  <a:lnTo>
                    <a:pt x="42" y="322"/>
                  </a:lnTo>
                  <a:lnTo>
                    <a:pt x="54" y="336"/>
                  </a:lnTo>
                  <a:lnTo>
                    <a:pt x="65" y="349"/>
                  </a:lnTo>
                  <a:lnTo>
                    <a:pt x="81" y="363"/>
                  </a:lnTo>
                  <a:lnTo>
                    <a:pt x="94" y="373"/>
                  </a:lnTo>
                  <a:lnTo>
                    <a:pt x="112" y="380"/>
                  </a:lnTo>
                  <a:lnTo>
                    <a:pt x="129" y="388"/>
                  </a:lnTo>
                  <a:lnTo>
                    <a:pt x="146" y="396"/>
                  </a:lnTo>
                  <a:lnTo>
                    <a:pt x="164" y="400"/>
                  </a:lnTo>
                  <a:lnTo>
                    <a:pt x="183" y="402"/>
                  </a:lnTo>
                  <a:lnTo>
                    <a:pt x="203" y="402"/>
                  </a:lnTo>
                  <a:lnTo>
                    <a:pt x="222" y="402"/>
                  </a:lnTo>
                  <a:lnTo>
                    <a:pt x="239" y="400"/>
                  </a:lnTo>
                  <a:lnTo>
                    <a:pt x="257" y="396"/>
                  </a:lnTo>
                  <a:lnTo>
                    <a:pt x="274" y="388"/>
                  </a:lnTo>
                  <a:lnTo>
                    <a:pt x="291" y="380"/>
                  </a:lnTo>
                  <a:lnTo>
                    <a:pt x="309" y="373"/>
                  </a:lnTo>
                  <a:lnTo>
                    <a:pt x="324" y="363"/>
                  </a:lnTo>
                  <a:lnTo>
                    <a:pt x="338" y="349"/>
                  </a:lnTo>
                  <a:lnTo>
                    <a:pt x="351" y="336"/>
                  </a:lnTo>
                  <a:lnTo>
                    <a:pt x="363" y="322"/>
                  </a:lnTo>
                  <a:lnTo>
                    <a:pt x="373" y="307"/>
                  </a:lnTo>
                  <a:lnTo>
                    <a:pt x="382" y="290"/>
                  </a:lnTo>
                  <a:lnTo>
                    <a:pt x="390" y="274"/>
                  </a:lnTo>
                  <a:lnTo>
                    <a:pt x="396" y="257"/>
                  </a:lnTo>
                  <a:lnTo>
                    <a:pt x="400" y="237"/>
                  </a:lnTo>
                  <a:lnTo>
                    <a:pt x="404" y="220"/>
                  </a:lnTo>
                  <a:lnTo>
                    <a:pt x="404" y="201"/>
                  </a:lnTo>
                  <a:lnTo>
                    <a:pt x="400" y="201"/>
                  </a:lnTo>
                  <a:lnTo>
                    <a:pt x="398" y="183"/>
                  </a:lnTo>
                  <a:lnTo>
                    <a:pt x="396" y="164"/>
                  </a:lnTo>
                  <a:lnTo>
                    <a:pt x="392" y="146"/>
                  </a:lnTo>
                  <a:lnTo>
                    <a:pt x="386" y="129"/>
                  </a:lnTo>
                  <a:lnTo>
                    <a:pt x="378" y="114"/>
                  </a:lnTo>
                  <a:lnTo>
                    <a:pt x="371" y="96"/>
                  </a:lnTo>
                  <a:lnTo>
                    <a:pt x="359" y="81"/>
                  </a:lnTo>
                  <a:lnTo>
                    <a:pt x="348" y="67"/>
                  </a:lnTo>
                  <a:lnTo>
                    <a:pt x="336" y="56"/>
                  </a:lnTo>
                  <a:lnTo>
                    <a:pt x="320" y="42"/>
                  </a:lnTo>
                  <a:lnTo>
                    <a:pt x="305" y="32"/>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80" name="Freeform 111"/>
            <p:cNvSpPr>
              <a:spLocks/>
            </p:cNvSpPr>
            <p:nvPr/>
          </p:nvSpPr>
          <p:spPr bwMode="auto">
            <a:xfrm>
              <a:off x="356" y="2966"/>
              <a:ext cx="397" cy="396"/>
            </a:xfrm>
            <a:custGeom>
              <a:avLst/>
              <a:gdLst>
                <a:gd name="T0" fmla="*/ 301 w 397"/>
                <a:gd name="T1" fmla="*/ 29 h 396"/>
                <a:gd name="T2" fmla="*/ 285 w 397"/>
                <a:gd name="T3" fmla="*/ 21 h 396"/>
                <a:gd name="T4" fmla="*/ 270 w 397"/>
                <a:gd name="T5" fmla="*/ 13 h 396"/>
                <a:gd name="T6" fmla="*/ 251 w 397"/>
                <a:gd name="T7" fmla="*/ 7 h 396"/>
                <a:gd name="T8" fmla="*/ 233 w 397"/>
                <a:gd name="T9" fmla="*/ 3 h 396"/>
                <a:gd name="T10" fmla="*/ 216 w 397"/>
                <a:gd name="T11" fmla="*/ 1 h 396"/>
                <a:gd name="T12" fmla="*/ 198 w 397"/>
                <a:gd name="T13" fmla="*/ 0 h 396"/>
                <a:gd name="T14" fmla="*/ 179 w 397"/>
                <a:gd name="T15" fmla="*/ 1 h 396"/>
                <a:gd name="T16" fmla="*/ 162 w 397"/>
                <a:gd name="T17" fmla="*/ 3 h 396"/>
                <a:gd name="T18" fmla="*/ 144 w 397"/>
                <a:gd name="T19" fmla="*/ 7 h 396"/>
                <a:gd name="T20" fmla="*/ 127 w 397"/>
                <a:gd name="T21" fmla="*/ 13 h 396"/>
                <a:gd name="T22" fmla="*/ 110 w 397"/>
                <a:gd name="T23" fmla="*/ 21 h 396"/>
                <a:gd name="T24" fmla="*/ 94 w 397"/>
                <a:gd name="T25" fmla="*/ 29 h 396"/>
                <a:gd name="T26" fmla="*/ 79 w 397"/>
                <a:gd name="T27" fmla="*/ 38 h 396"/>
                <a:gd name="T28" fmla="*/ 65 w 397"/>
                <a:gd name="T29" fmla="*/ 52 h 396"/>
                <a:gd name="T30" fmla="*/ 52 w 397"/>
                <a:gd name="T31" fmla="*/ 63 h 396"/>
                <a:gd name="T32" fmla="*/ 40 w 397"/>
                <a:gd name="T33" fmla="*/ 77 h 396"/>
                <a:gd name="T34" fmla="*/ 30 w 397"/>
                <a:gd name="T35" fmla="*/ 92 h 396"/>
                <a:gd name="T36" fmla="*/ 21 w 397"/>
                <a:gd name="T37" fmla="*/ 110 h 396"/>
                <a:gd name="T38" fmla="*/ 15 w 397"/>
                <a:gd name="T39" fmla="*/ 125 h 396"/>
                <a:gd name="T40" fmla="*/ 7 w 397"/>
                <a:gd name="T41" fmla="*/ 143 h 396"/>
                <a:gd name="T42" fmla="*/ 3 w 397"/>
                <a:gd name="T43" fmla="*/ 160 h 396"/>
                <a:gd name="T44" fmla="*/ 1 w 397"/>
                <a:gd name="T45" fmla="*/ 180 h 396"/>
                <a:gd name="T46" fmla="*/ 0 w 397"/>
                <a:gd name="T47" fmla="*/ 197 h 396"/>
                <a:gd name="T48" fmla="*/ 1 w 397"/>
                <a:gd name="T49" fmla="*/ 214 h 396"/>
                <a:gd name="T50" fmla="*/ 3 w 397"/>
                <a:gd name="T51" fmla="*/ 234 h 396"/>
                <a:gd name="T52" fmla="*/ 7 w 397"/>
                <a:gd name="T53" fmla="*/ 251 h 396"/>
                <a:gd name="T54" fmla="*/ 15 w 397"/>
                <a:gd name="T55" fmla="*/ 269 h 396"/>
                <a:gd name="T56" fmla="*/ 21 w 397"/>
                <a:gd name="T57" fmla="*/ 286 h 396"/>
                <a:gd name="T58" fmla="*/ 30 w 397"/>
                <a:gd name="T59" fmla="*/ 302 h 396"/>
                <a:gd name="T60" fmla="*/ 40 w 397"/>
                <a:gd name="T61" fmla="*/ 317 h 396"/>
                <a:gd name="T62" fmla="*/ 52 w 397"/>
                <a:gd name="T63" fmla="*/ 331 h 396"/>
                <a:gd name="T64" fmla="*/ 65 w 397"/>
                <a:gd name="T65" fmla="*/ 344 h 396"/>
                <a:gd name="T66" fmla="*/ 79 w 397"/>
                <a:gd name="T67" fmla="*/ 356 h 396"/>
                <a:gd name="T68" fmla="*/ 94 w 397"/>
                <a:gd name="T69" fmla="*/ 365 h 396"/>
                <a:gd name="T70" fmla="*/ 110 w 397"/>
                <a:gd name="T71" fmla="*/ 373 h 396"/>
                <a:gd name="T72" fmla="*/ 127 w 397"/>
                <a:gd name="T73" fmla="*/ 381 h 396"/>
                <a:gd name="T74" fmla="*/ 144 w 397"/>
                <a:gd name="T75" fmla="*/ 387 h 396"/>
                <a:gd name="T76" fmla="*/ 162 w 397"/>
                <a:gd name="T77" fmla="*/ 391 h 396"/>
                <a:gd name="T78" fmla="*/ 179 w 397"/>
                <a:gd name="T79" fmla="*/ 395 h 396"/>
                <a:gd name="T80" fmla="*/ 198 w 397"/>
                <a:gd name="T81" fmla="*/ 395 h 396"/>
                <a:gd name="T82" fmla="*/ 216 w 397"/>
                <a:gd name="T83" fmla="*/ 395 h 396"/>
                <a:gd name="T84" fmla="*/ 233 w 397"/>
                <a:gd name="T85" fmla="*/ 391 h 396"/>
                <a:gd name="T86" fmla="*/ 251 w 397"/>
                <a:gd name="T87" fmla="*/ 387 h 396"/>
                <a:gd name="T88" fmla="*/ 270 w 397"/>
                <a:gd name="T89" fmla="*/ 381 h 396"/>
                <a:gd name="T90" fmla="*/ 285 w 397"/>
                <a:gd name="T91" fmla="*/ 373 h 396"/>
                <a:gd name="T92" fmla="*/ 301 w 397"/>
                <a:gd name="T93" fmla="*/ 365 h 396"/>
                <a:gd name="T94" fmla="*/ 316 w 397"/>
                <a:gd name="T95" fmla="*/ 356 h 396"/>
                <a:gd name="T96" fmla="*/ 332 w 397"/>
                <a:gd name="T97" fmla="*/ 344 h 396"/>
                <a:gd name="T98" fmla="*/ 343 w 397"/>
                <a:gd name="T99" fmla="*/ 331 h 396"/>
                <a:gd name="T100" fmla="*/ 355 w 397"/>
                <a:gd name="T101" fmla="*/ 317 h 396"/>
                <a:gd name="T102" fmla="*/ 367 w 397"/>
                <a:gd name="T103" fmla="*/ 302 h 396"/>
                <a:gd name="T104" fmla="*/ 374 w 397"/>
                <a:gd name="T105" fmla="*/ 286 h 396"/>
                <a:gd name="T106" fmla="*/ 382 w 397"/>
                <a:gd name="T107" fmla="*/ 269 h 396"/>
                <a:gd name="T108" fmla="*/ 388 w 397"/>
                <a:gd name="T109" fmla="*/ 251 h 396"/>
                <a:gd name="T110" fmla="*/ 392 w 397"/>
                <a:gd name="T111" fmla="*/ 234 h 396"/>
                <a:gd name="T112" fmla="*/ 394 w 397"/>
                <a:gd name="T113" fmla="*/ 214 h 396"/>
                <a:gd name="T114" fmla="*/ 396 w 397"/>
                <a:gd name="T115" fmla="*/ 197 h 3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97" h="396">
                  <a:moveTo>
                    <a:pt x="301" y="29"/>
                  </a:moveTo>
                  <a:lnTo>
                    <a:pt x="285" y="21"/>
                  </a:lnTo>
                  <a:lnTo>
                    <a:pt x="270" y="13"/>
                  </a:lnTo>
                  <a:lnTo>
                    <a:pt x="251" y="7"/>
                  </a:lnTo>
                  <a:lnTo>
                    <a:pt x="233" y="3"/>
                  </a:lnTo>
                  <a:lnTo>
                    <a:pt x="216" y="1"/>
                  </a:lnTo>
                  <a:lnTo>
                    <a:pt x="198" y="0"/>
                  </a:lnTo>
                  <a:lnTo>
                    <a:pt x="179" y="1"/>
                  </a:lnTo>
                  <a:lnTo>
                    <a:pt x="162" y="3"/>
                  </a:lnTo>
                  <a:lnTo>
                    <a:pt x="144" y="7"/>
                  </a:lnTo>
                  <a:lnTo>
                    <a:pt x="127" y="13"/>
                  </a:lnTo>
                  <a:lnTo>
                    <a:pt x="110" y="21"/>
                  </a:lnTo>
                  <a:lnTo>
                    <a:pt x="94" y="29"/>
                  </a:lnTo>
                  <a:lnTo>
                    <a:pt x="79" y="38"/>
                  </a:lnTo>
                  <a:lnTo>
                    <a:pt x="65" y="52"/>
                  </a:lnTo>
                  <a:lnTo>
                    <a:pt x="52" y="63"/>
                  </a:lnTo>
                  <a:lnTo>
                    <a:pt x="40" y="77"/>
                  </a:lnTo>
                  <a:lnTo>
                    <a:pt x="30" y="92"/>
                  </a:lnTo>
                  <a:lnTo>
                    <a:pt x="21" y="110"/>
                  </a:lnTo>
                  <a:lnTo>
                    <a:pt x="15" y="125"/>
                  </a:lnTo>
                  <a:lnTo>
                    <a:pt x="7" y="143"/>
                  </a:lnTo>
                  <a:lnTo>
                    <a:pt x="3" y="160"/>
                  </a:lnTo>
                  <a:lnTo>
                    <a:pt x="1" y="180"/>
                  </a:lnTo>
                  <a:lnTo>
                    <a:pt x="0" y="197"/>
                  </a:lnTo>
                  <a:lnTo>
                    <a:pt x="1" y="214"/>
                  </a:lnTo>
                  <a:lnTo>
                    <a:pt x="3" y="234"/>
                  </a:lnTo>
                  <a:lnTo>
                    <a:pt x="7" y="251"/>
                  </a:lnTo>
                  <a:lnTo>
                    <a:pt x="15" y="269"/>
                  </a:lnTo>
                  <a:lnTo>
                    <a:pt x="21" y="286"/>
                  </a:lnTo>
                  <a:lnTo>
                    <a:pt x="30" y="302"/>
                  </a:lnTo>
                  <a:lnTo>
                    <a:pt x="40" y="317"/>
                  </a:lnTo>
                  <a:lnTo>
                    <a:pt x="52" y="331"/>
                  </a:lnTo>
                  <a:lnTo>
                    <a:pt x="65" y="344"/>
                  </a:lnTo>
                  <a:lnTo>
                    <a:pt x="79" y="356"/>
                  </a:lnTo>
                  <a:lnTo>
                    <a:pt x="94" y="365"/>
                  </a:lnTo>
                  <a:lnTo>
                    <a:pt x="110" y="373"/>
                  </a:lnTo>
                  <a:lnTo>
                    <a:pt x="127" y="381"/>
                  </a:lnTo>
                  <a:lnTo>
                    <a:pt x="144" y="387"/>
                  </a:lnTo>
                  <a:lnTo>
                    <a:pt x="162" y="391"/>
                  </a:lnTo>
                  <a:lnTo>
                    <a:pt x="179" y="395"/>
                  </a:lnTo>
                  <a:lnTo>
                    <a:pt x="198" y="395"/>
                  </a:lnTo>
                  <a:lnTo>
                    <a:pt x="216" y="395"/>
                  </a:lnTo>
                  <a:lnTo>
                    <a:pt x="233" y="391"/>
                  </a:lnTo>
                  <a:lnTo>
                    <a:pt x="251" y="387"/>
                  </a:lnTo>
                  <a:lnTo>
                    <a:pt x="270" y="381"/>
                  </a:lnTo>
                  <a:lnTo>
                    <a:pt x="285" y="373"/>
                  </a:lnTo>
                  <a:lnTo>
                    <a:pt x="301" y="365"/>
                  </a:lnTo>
                  <a:lnTo>
                    <a:pt x="316" y="356"/>
                  </a:lnTo>
                  <a:lnTo>
                    <a:pt x="332" y="344"/>
                  </a:lnTo>
                  <a:lnTo>
                    <a:pt x="343" y="331"/>
                  </a:lnTo>
                  <a:lnTo>
                    <a:pt x="355" y="317"/>
                  </a:lnTo>
                  <a:lnTo>
                    <a:pt x="367" y="302"/>
                  </a:lnTo>
                  <a:lnTo>
                    <a:pt x="374" y="286"/>
                  </a:lnTo>
                  <a:lnTo>
                    <a:pt x="382" y="269"/>
                  </a:lnTo>
                  <a:lnTo>
                    <a:pt x="388" y="251"/>
                  </a:lnTo>
                  <a:lnTo>
                    <a:pt x="392" y="234"/>
                  </a:lnTo>
                  <a:lnTo>
                    <a:pt x="394" y="214"/>
                  </a:lnTo>
                  <a:lnTo>
                    <a:pt x="396" y="197"/>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81" name="Line 112"/>
            <p:cNvSpPr>
              <a:spLocks noChangeShapeType="1"/>
            </p:cNvSpPr>
            <p:nvPr/>
          </p:nvSpPr>
          <p:spPr bwMode="auto">
            <a:xfrm>
              <a:off x="554" y="3376"/>
              <a:ext cx="0" cy="234"/>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282" name="Group 113"/>
            <p:cNvGrpSpPr>
              <a:grpSpLocks/>
            </p:cNvGrpSpPr>
            <p:nvPr/>
          </p:nvGrpSpPr>
          <p:grpSpPr bwMode="auto">
            <a:xfrm>
              <a:off x="1276" y="2666"/>
              <a:ext cx="293" cy="1014"/>
              <a:chOff x="1276" y="2666"/>
              <a:chExt cx="293" cy="1014"/>
            </a:xfrm>
          </p:grpSpPr>
          <p:grpSp>
            <p:nvGrpSpPr>
              <p:cNvPr id="8300" name="Group 114"/>
              <p:cNvGrpSpPr>
                <a:grpSpLocks/>
              </p:cNvGrpSpPr>
              <p:nvPr/>
            </p:nvGrpSpPr>
            <p:grpSpPr bwMode="auto">
              <a:xfrm>
                <a:off x="1452" y="2923"/>
                <a:ext cx="112" cy="503"/>
                <a:chOff x="1444" y="1991"/>
                <a:chExt cx="112" cy="503"/>
              </a:xfrm>
            </p:grpSpPr>
            <p:sp>
              <p:nvSpPr>
                <p:cNvPr id="8306" name="Line 115"/>
                <p:cNvSpPr>
                  <a:spLocks noChangeShapeType="1"/>
                </p:cNvSpPr>
                <p:nvPr/>
              </p:nvSpPr>
              <p:spPr bwMode="auto">
                <a:xfrm>
                  <a:off x="1444" y="1991"/>
                  <a:ext cx="48"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7" name="Line 116"/>
                <p:cNvSpPr>
                  <a:spLocks noChangeShapeType="1"/>
                </p:cNvSpPr>
                <p:nvPr/>
              </p:nvSpPr>
              <p:spPr bwMode="auto">
                <a:xfrm flipH="1">
                  <a:off x="1444" y="2116"/>
                  <a:ext cx="48"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8" name="Line 117"/>
                <p:cNvSpPr>
                  <a:spLocks noChangeShapeType="1"/>
                </p:cNvSpPr>
                <p:nvPr/>
              </p:nvSpPr>
              <p:spPr bwMode="auto">
                <a:xfrm>
                  <a:off x="1444" y="2240"/>
                  <a:ext cx="48"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9" name="Line 118"/>
                <p:cNvSpPr>
                  <a:spLocks noChangeShapeType="1"/>
                </p:cNvSpPr>
                <p:nvPr/>
              </p:nvSpPr>
              <p:spPr bwMode="auto">
                <a:xfrm flipH="1">
                  <a:off x="1444" y="2366"/>
                  <a:ext cx="48"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10" name="Line 119"/>
                <p:cNvSpPr>
                  <a:spLocks noChangeShapeType="1"/>
                </p:cNvSpPr>
                <p:nvPr/>
              </p:nvSpPr>
              <p:spPr bwMode="auto">
                <a:xfrm>
                  <a:off x="1444" y="2491"/>
                  <a:ext cx="48"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11" name="Freeform 120"/>
                <p:cNvSpPr>
                  <a:spLocks/>
                </p:cNvSpPr>
                <p:nvPr/>
              </p:nvSpPr>
              <p:spPr bwMode="auto">
                <a:xfrm>
                  <a:off x="1493" y="1992"/>
                  <a:ext cx="63" cy="127"/>
                </a:xfrm>
                <a:custGeom>
                  <a:avLst/>
                  <a:gdLst>
                    <a:gd name="T0" fmla="*/ 0 w 63"/>
                    <a:gd name="T1" fmla="*/ 126 h 127"/>
                    <a:gd name="T2" fmla="*/ 9 w 63"/>
                    <a:gd name="T3" fmla="*/ 123 h 127"/>
                    <a:gd name="T4" fmla="*/ 19 w 63"/>
                    <a:gd name="T5" fmla="*/ 121 h 127"/>
                    <a:gd name="T6" fmla="*/ 29 w 63"/>
                    <a:gd name="T7" fmla="*/ 117 h 127"/>
                    <a:gd name="T8" fmla="*/ 36 w 63"/>
                    <a:gd name="T9" fmla="*/ 113 h 127"/>
                    <a:gd name="T10" fmla="*/ 44 w 63"/>
                    <a:gd name="T11" fmla="*/ 106 h 127"/>
                    <a:gd name="T12" fmla="*/ 50 w 63"/>
                    <a:gd name="T13" fmla="*/ 98 h 127"/>
                    <a:gd name="T14" fmla="*/ 56 w 63"/>
                    <a:gd name="T15" fmla="*/ 90 h 127"/>
                    <a:gd name="T16" fmla="*/ 60 w 63"/>
                    <a:gd name="T17" fmla="*/ 81 h 127"/>
                    <a:gd name="T18" fmla="*/ 62 w 63"/>
                    <a:gd name="T19" fmla="*/ 71 h 127"/>
                    <a:gd name="T20" fmla="*/ 62 w 63"/>
                    <a:gd name="T21" fmla="*/ 61 h 127"/>
                    <a:gd name="T22" fmla="*/ 62 w 63"/>
                    <a:gd name="T23" fmla="*/ 53 h 127"/>
                    <a:gd name="T24" fmla="*/ 60 w 63"/>
                    <a:gd name="T25" fmla="*/ 42 h 127"/>
                    <a:gd name="T26" fmla="*/ 56 w 63"/>
                    <a:gd name="T27" fmla="*/ 34 h 127"/>
                    <a:gd name="T28" fmla="*/ 50 w 63"/>
                    <a:gd name="T29" fmla="*/ 24 h 127"/>
                    <a:gd name="T30" fmla="*/ 44 w 63"/>
                    <a:gd name="T31" fmla="*/ 19 h 127"/>
                    <a:gd name="T32" fmla="*/ 36 w 63"/>
                    <a:gd name="T33" fmla="*/ 11 h 127"/>
                    <a:gd name="T34" fmla="*/ 29 w 63"/>
                    <a:gd name="T35" fmla="*/ 7 h 127"/>
                    <a:gd name="T36" fmla="*/ 19 w 63"/>
                    <a:gd name="T37" fmla="*/ 4 h 127"/>
                    <a:gd name="T38" fmla="*/ 9 w 63"/>
                    <a:gd name="T39" fmla="*/ 0 h 127"/>
                    <a:gd name="T40" fmla="*/ 0 w 63"/>
                    <a:gd name="T41" fmla="*/ 0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127">
                      <a:moveTo>
                        <a:pt x="0" y="126"/>
                      </a:moveTo>
                      <a:lnTo>
                        <a:pt x="9" y="123"/>
                      </a:lnTo>
                      <a:lnTo>
                        <a:pt x="19" y="121"/>
                      </a:lnTo>
                      <a:lnTo>
                        <a:pt x="29" y="117"/>
                      </a:lnTo>
                      <a:lnTo>
                        <a:pt x="36" y="113"/>
                      </a:lnTo>
                      <a:lnTo>
                        <a:pt x="44" y="106"/>
                      </a:lnTo>
                      <a:lnTo>
                        <a:pt x="50" y="98"/>
                      </a:lnTo>
                      <a:lnTo>
                        <a:pt x="56" y="90"/>
                      </a:lnTo>
                      <a:lnTo>
                        <a:pt x="60" y="81"/>
                      </a:lnTo>
                      <a:lnTo>
                        <a:pt x="62" y="71"/>
                      </a:lnTo>
                      <a:lnTo>
                        <a:pt x="62" y="61"/>
                      </a:lnTo>
                      <a:lnTo>
                        <a:pt x="62" y="53"/>
                      </a:lnTo>
                      <a:lnTo>
                        <a:pt x="60" y="42"/>
                      </a:lnTo>
                      <a:lnTo>
                        <a:pt x="56" y="34"/>
                      </a:lnTo>
                      <a:lnTo>
                        <a:pt x="50" y="24"/>
                      </a:lnTo>
                      <a:lnTo>
                        <a:pt x="44" y="19"/>
                      </a:lnTo>
                      <a:lnTo>
                        <a:pt x="36" y="11"/>
                      </a:lnTo>
                      <a:lnTo>
                        <a:pt x="29" y="7"/>
                      </a:lnTo>
                      <a:lnTo>
                        <a:pt x="19" y="4"/>
                      </a:lnTo>
                      <a:lnTo>
                        <a:pt x="9" y="0"/>
                      </a:lnTo>
                      <a:lnTo>
                        <a:pt x="0" y="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12" name="Freeform 121"/>
                <p:cNvSpPr>
                  <a:spLocks/>
                </p:cNvSpPr>
                <p:nvPr/>
              </p:nvSpPr>
              <p:spPr bwMode="auto">
                <a:xfrm>
                  <a:off x="1493" y="2115"/>
                  <a:ext cx="63" cy="125"/>
                </a:xfrm>
                <a:custGeom>
                  <a:avLst/>
                  <a:gdLst>
                    <a:gd name="T0" fmla="*/ 0 w 63"/>
                    <a:gd name="T1" fmla="*/ 124 h 125"/>
                    <a:gd name="T2" fmla="*/ 9 w 63"/>
                    <a:gd name="T3" fmla="*/ 124 h 125"/>
                    <a:gd name="T4" fmla="*/ 19 w 63"/>
                    <a:gd name="T5" fmla="*/ 121 h 125"/>
                    <a:gd name="T6" fmla="*/ 29 w 63"/>
                    <a:gd name="T7" fmla="*/ 117 h 125"/>
                    <a:gd name="T8" fmla="*/ 36 w 63"/>
                    <a:gd name="T9" fmla="*/ 112 h 125"/>
                    <a:gd name="T10" fmla="*/ 44 w 63"/>
                    <a:gd name="T11" fmla="*/ 106 h 125"/>
                    <a:gd name="T12" fmla="*/ 50 w 63"/>
                    <a:gd name="T13" fmla="*/ 98 h 125"/>
                    <a:gd name="T14" fmla="*/ 56 w 63"/>
                    <a:gd name="T15" fmla="*/ 90 h 125"/>
                    <a:gd name="T16" fmla="*/ 60 w 63"/>
                    <a:gd name="T17" fmla="*/ 80 h 125"/>
                    <a:gd name="T18" fmla="*/ 62 w 63"/>
                    <a:gd name="T19" fmla="*/ 71 h 125"/>
                    <a:gd name="T20" fmla="*/ 62 w 63"/>
                    <a:gd name="T21" fmla="*/ 61 h 125"/>
                    <a:gd name="T22" fmla="*/ 62 w 63"/>
                    <a:gd name="T23" fmla="*/ 52 h 125"/>
                    <a:gd name="T24" fmla="*/ 60 w 63"/>
                    <a:gd name="T25" fmla="*/ 42 h 125"/>
                    <a:gd name="T26" fmla="*/ 56 w 63"/>
                    <a:gd name="T27" fmla="*/ 32 h 125"/>
                    <a:gd name="T28" fmla="*/ 50 w 63"/>
                    <a:gd name="T29" fmla="*/ 24 h 125"/>
                    <a:gd name="T30" fmla="*/ 44 w 63"/>
                    <a:gd name="T31" fmla="*/ 16 h 125"/>
                    <a:gd name="T32" fmla="*/ 36 w 63"/>
                    <a:gd name="T33" fmla="*/ 11 h 125"/>
                    <a:gd name="T34" fmla="*/ 29 w 63"/>
                    <a:gd name="T35" fmla="*/ 5 h 125"/>
                    <a:gd name="T36" fmla="*/ 19 w 63"/>
                    <a:gd name="T37" fmla="*/ 1 h 125"/>
                    <a:gd name="T38" fmla="*/ 9 w 63"/>
                    <a:gd name="T39" fmla="*/ 0 h 125"/>
                    <a:gd name="T40" fmla="*/ 0 w 63"/>
                    <a:gd name="T41" fmla="*/ 0 h 1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125">
                      <a:moveTo>
                        <a:pt x="0" y="124"/>
                      </a:moveTo>
                      <a:lnTo>
                        <a:pt x="9" y="124"/>
                      </a:lnTo>
                      <a:lnTo>
                        <a:pt x="19" y="121"/>
                      </a:lnTo>
                      <a:lnTo>
                        <a:pt x="29" y="117"/>
                      </a:lnTo>
                      <a:lnTo>
                        <a:pt x="36" y="112"/>
                      </a:lnTo>
                      <a:lnTo>
                        <a:pt x="44" y="106"/>
                      </a:lnTo>
                      <a:lnTo>
                        <a:pt x="50" y="98"/>
                      </a:lnTo>
                      <a:lnTo>
                        <a:pt x="56" y="90"/>
                      </a:lnTo>
                      <a:lnTo>
                        <a:pt x="60" y="80"/>
                      </a:lnTo>
                      <a:lnTo>
                        <a:pt x="62" y="71"/>
                      </a:lnTo>
                      <a:lnTo>
                        <a:pt x="62" y="61"/>
                      </a:lnTo>
                      <a:lnTo>
                        <a:pt x="62" y="52"/>
                      </a:lnTo>
                      <a:lnTo>
                        <a:pt x="60" y="42"/>
                      </a:lnTo>
                      <a:lnTo>
                        <a:pt x="56" y="32"/>
                      </a:lnTo>
                      <a:lnTo>
                        <a:pt x="50" y="24"/>
                      </a:lnTo>
                      <a:lnTo>
                        <a:pt x="44" y="16"/>
                      </a:lnTo>
                      <a:lnTo>
                        <a:pt x="36" y="11"/>
                      </a:lnTo>
                      <a:lnTo>
                        <a:pt x="29" y="5"/>
                      </a:lnTo>
                      <a:lnTo>
                        <a:pt x="19" y="1"/>
                      </a:lnTo>
                      <a:lnTo>
                        <a:pt x="9" y="0"/>
                      </a:lnTo>
                      <a:lnTo>
                        <a:pt x="0" y="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13" name="Freeform 122"/>
                <p:cNvSpPr>
                  <a:spLocks/>
                </p:cNvSpPr>
                <p:nvPr/>
              </p:nvSpPr>
              <p:spPr bwMode="auto">
                <a:xfrm>
                  <a:off x="1493" y="2242"/>
                  <a:ext cx="63" cy="126"/>
                </a:xfrm>
                <a:custGeom>
                  <a:avLst/>
                  <a:gdLst>
                    <a:gd name="T0" fmla="*/ 0 w 63"/>
                    <a:gd name="T1" fmla="*/ 125 h 126"/>
                    <a:gd name="T2" fmla="*/ 9 w 63"/>
                    <a:gd name="T3" fmla="*/ 125 h 126"/>
                    <a:gd name="T4" fmla="*/ 19 w 63"/>
                    <a:gd name="T5" fmla="*/ 121 h 126"/>
                    <a:gd name="T6" fmla="*/ 29 w 63"/>
                    <a:gd name="T7" fmla="*/ 117 h 126"/>
                    <a:gd name="T8" fmla="*/ 36 w 63"/>
                    <a:gd name="T9" fmla="*/ 113 h 126"/>
                    <a:gd name="T10" fmla="*/ 44 w 63"/>
                    <a:gd name="T11" fmla="*/ 107 h 126"/>
                    <a:gd name="T12" fmla="*/ 50 w 63"/>
                    <a:gd name="T13" fmla="*/ 99 h 126"/>
                    <a:gd name="T14" fmla="*/ 56 w 63"/>
                    <a:gd name="T15" fmla="*/ 89 h 126"/>
                    <a:gd name="T16" fmla="*/ 60 w 63"/>
                    <a:gd name="T17" fmla="*/ 82 h 126"/>
                    <a:gd name="T18" fmla="*/ 62 w 63"/>
                    <a:gd name="T19" fmla="*/ 72 h 126"/>
                    <a:gd name="T20" fmla="*/ 62 w 63"/>
                    <a:gd name="T21" fmla="*/ 62 h 126"/>
                    <a:gd name="T22" fmla="*/ 62 w 63"/>
                    <a:gd name="T23" fmla="*/ 51 h 126"/>
                    <a:gd name="T24" fmla="*/ 60 w 63"/>
                    <a:gd name="T25" fmla="*/ 43 h 126"/>
                    <a:gd name="T26" fmla="*/ 56 w 63"/>
                    <a:gd name="T27" fmla="*/ 34 h 126"/>
                    <a:gd name="T28" fmla="*/ 50 w 63"/>
                    <a:gd name="T29" fmla="*/ 27 h 126"/>
                    <a:gd name="T30" fmla="*/ 44 w 63"/>
                    <a:gd name="T31" fmla="*/ 19 h 126"/>
                    <a:gd name="T32" fmla="*/ 36 w 63"/>
                    <a:gd name="T33" fmla="*/ 11 h 126"/>
                    <a:gd name="T34" fmla="*/ 29 w 63"/>
                    <a:gd name="T35" fmla="*/ 7 h 126"/>
                    <a:gd name="T36" fmla="*/ 19 w 63"/>
                    <a:gd name="T37" fmla="*/ 3 h 126"/>
                    <a:gd name="T38" fmla="*/ 9 w 63"/>
                    <a:gd name="T39" fmla="*/ 1 h 126"/>
                    <a:gd name="T40" fmla="*/ 0 w 63"/>
                    <a:gd name="T41" fmla="*/ 0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126">
                      <a:moveTo>
                        <a:pt x="0" y="125"/>
                      </a:moveTo>
                      <a:lnTo>
                        <a:pt x="9" y="125"/>
                      </a:lnTo>
                      <a:lnTo>
                        <a:pt x="19" y="121"/>
                      </a:lnTo>
                      <a:lnTo>
                        <a:pt x="29" y="117"/>
                      </a:lnTo>
                      <a:lnTo>
                        <a:pt x="36" y="113"/>
                      </a:lnTo>
                      <a:lnTo>
                        <a:pt x="44" y="107"/>
                      </a:lnTo>
                      <a:lnTo>
                        <a:pt x="50" y="99"/>
                      </a:lnTo>
                      <a:lnTo>
                        <a:pt x="56" y="89"/>
                      </a:lnTo>
                      <a:lnTo>
                        <a:pt x="60" y="82"/>
                      </a:lnTo>
                      <a:lnTo>
                        <a:pt x="62" y="72"/>
                      </a:lnTo>
                      <a:lnTo>
                        <a:pt x="62" y="62"/>
                      </a:lnTo>
                      <a:lnTo>
                        <a:pt x="62" y="51"/>
                      </a:lnTo>
                      <a:lnTo>
                        <a:pt x="60" y="43"/>
                      </a:lnTo>
                      <a:lnTo>
                        <a:pt x="56" y="34"/>
                      </a:lnTo>
                      <a:lnTo>
                        <a:pt x="50" y="27"/>
                      </a:lnTo>
                      <a:lnTo>
                        <a:pt x="44" y="19"/>
                      </a:lnTo>
                      <a:lnTo>
                        <a:pt x="36" y="11"/>
                      </a:lnTo>
                      <a:lnTo>
                        <a:pt x="29" y="7"/>
                      </a:lnTo>
                      <a:lnTo>
                        <a:pt x="19" y="3"/>
                      </a:lnTo>
                      <a:lnTo>
                        <a:pt x="9" y="1"/>
                      </a:lnTo>
                      <a:lnTo>
                        <a:pt x="0" y="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14" name="Freeform 123"/>
                <p:cNvSpPr>
                  <a:spLocks/>
                </p:cNvSpPr>
                <p:nvPr/>
              </p:nvSpPr>
              <p:spPr bwMode="auto">
                <a:xfrm>
                  <a:off x="1493" y="2367"/>
                  <a:ext cx="63" cy="127"/>
                </a:xfrm>
                <a:custGeom>
                  <a:avLst/>
                  <a:gdLst>
                    <a:gd name="T0" fmla="*/ 0 w 63"/>
                    <a:gd name="T1" fmla="*/ 126 h 127"/>
                    <a:gd name="T2" fmla="*/ 9 w 63"/>
                    <a:gd name="T3" fmla="*/ 123 h 127"/>
                    <a:gd name="T4" fmla="*/ 19 w 63"/>
                    <a:gd name="T5" fmla="*/ 121 h 127"/>
                    <a:gd name="T6" fmla="*/ 29 w 63"/>
                    <a:gd name="T7" fmla="*/ 117 h 127"/>
                    <a:gd name="T8" fmla="*/ 36 w 63"/>
                    <a:gd name="T9" fmla="*/ 113 h 127"/>
                    <a:gd name="T10" fmla="*/ 44 w 63"/>
                    <a:gd name="T11" fmla="*/ 106 h 127"/>
                    <a:gd name="T12" fmla="*/ 50 w 63"/>
                    <a:gd name="T13" fmla="*/ 98 h 127"/>
                    <a:gd name="T14" fmla="*/ 56 w 63"/>
                    <a:gd name="T15" fmla="*/ 90 h 127"/>
                    <a:gd name="T16" fmla="*/ 60 w 63"/>
                    <a:gd name="T17" fmla="*/ 81 h 127"/>
                    <a:gd name="T18" fmla="*/ 62 w 63"/>
                    <a:gd name="T19" fmla="*/ 71 h 127"/>
                    <a:gd name="T20" fmla="*/ 62 w 63"/>
                    <a:gd name="T21" fmla="*/ 61 h 127"/>
                    <a:gd name="T22" fmla="*/ 62 w 63"/>
                    <a:gd name="T23" fmla="*/ 52 h 127"/>
                    <a:gd name="T24" fmla="*/ 60 w 63"/>
                    <a:gd name="T25" fmla="*/ 42 h 127"/>
                    <a:gd name="T26" fmla="*/ 56 w 63"/>
                    <a:gd name="T27" fmla="*/ 34 h 127"/>
                    <a:gd name="T28" fmla="*/ 50 w 63"/>
                    <a:gd name="T29" fmla="*/ 24 h 127"/>
                    <a:gd name="T30" fmla="*/ 44 w 63"/>
                    <a:gd name="T31" fmla="*/ 19 h 127"/>
                    <a:gd name="T32" fmla="*/ 36 w 63"/>
                    <a:gd name="T33" fmla="*/ 11 h 127"/>
                    <a:gd name="T34" fmla="*/ 29 w 63"/>
                    <a:gd name="T35" fmla="*/ 7 h 127"/>
                    <a:gd name="T36" fmla="*/ 19 w 63"/>
                    <a:gd name="T37" fmla="*/ 4 h 127"/>
                    <a:gd name="T38" fmla="*/ 9 w 63"/>
                    <a:gd name="T39" fmla="*/ 0 h 127"/>
                    <a:gd name="T40" fmla="*/ 0 w 63"/>
                    <a:gd name="T41" fmla="*/ 0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127">
                      <a:moveTo>
                        <a:pt x="0" y="126"/>
                      </a:moveTo>
                      <a:lnTo>
                        <a:pt x="9" y="123"/>
                      </a:lnTo>
                      <a:lnTo>
                        <a:pt x="19" y="121"/>
                      </a:lnTo>
                      <a:lnTo>
                        <a:pt x="29" y="117"/>
                      </a:lnTo>
                      <a:lnTo>
                        <a:pt x="36" y="113"/>
                      </a:lnTo>
                      <a:lnTo>
                        <a:pt x="44" y="106"/>
                      </a:lnTo>
                      <a:lnTo>
                        <a:pt x="50" y="98"/>
                      </a:lnTo>
                      <a:lnTo>
                        <a:pt x="56" y="90"/>
                      </a:lnTo>
                      <a:lnTo>
                        <a:pt x="60" y="81"/>
                      </a:lnTo>
                      <a:lnTo>
                        <a:pt x="62" y="71"/>
                      </a:lnTo>
                      <a:lnTo>
                        <a:pt x="62" y="61"/>
                      </a:lnTo>
                      <a:lnTo>
                        <a:pt x="62" y="52"/>
                      </a:lnTo>
                      <a:lnTo>
                        <a:pt x="60" y="42"/>
                      </a:lnTo>
                      <a:lnTo>
                        <a:pt x="56" y="34"/>
                      </a:lnTo>
                      <a:lnTo>
                        <a:pt x="50" y="24"/>
                      </a:lnTo>
                      <a:lnTo>
                        <a:pt x="44" y="19"/>
                      </a:lnTo>
                      <a:lnTo>
                        <a:pt x="36" y="11"/>
                      </a:lnTo>
                      <a:lnTo>
                        <a:pt x="29" y="7"/>
                      </a:lnTo>
                      <a:lnTo>
                        <a:pt x="19" y="4"/>
                      </a:lnTo>
                      <a:lnTo>
                        <a:pt x="9" y="0"/>
                      </a:lnTo>
                      <a:lnTo>
                        <a:pt x="0" y="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301" name="Line 124"/>
              <p:cNvSpPr>
                <a:spLocks noChangeShapeType="1"/>
              </p:cNvSpPr>
              <p:nvPr/>
            </p:nvSpPr>
            <p:spPr bwMode="auto">
              <a:xfrm flipH="1">
                <a:off x="1402" y="3609"/>
                <a:ext cx="40" cy="7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2" name="Freeform 125"/>
              <p:cNvSpPr>
                <a:spLocks/>
              </p:cNvSpPr>
              <p:nvPr/>
            </p:nvSpPr>
            <p:spPr bwMode="auto">
              <a:xfrm>
                <a:off x="1276" y="3609"/>
                <a:ext cx="293" cy="71"/>
              </a:xfrm>
              <a:custGeom>
                <a:avLst/>
                <a:gdLst>
                  <a:gd name="T0" fmla="*/ 249 w 293"/>
                  <a:gd name="T1" fmla="*/ 70 h 71"/>
                  <a:gd name="T2" fmla="*/ 292 w 293"/>
                  <a:gd name="T3" fmla="*/ 0 h 71"/>
                  <a:gd name="T4" fmla="*/ 42 w 293"/>
                  <a:gd name="T5" fmla="*/ 0 h 71"/>
                  <a:gd name="T6" fmla="*/ 0 w 293"/>
                  <a:gd name="T7" fmla="*/ 70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3" h="71">
                    <a:moveTo>
                      <a:pt x="249" y="70"/>
                    </a:moveTo>
                    <a:lnTo>
                      <a:pt x="292" y="0"/>
                    </a:lnTo>
                    <a:lnTo>
                      <a:pt x="42" y="0"/>
                    </a:lnTo>
                    <a:lnTo>
                      <a:pt x="0" y="7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3" name="Freeform 126"/>
              <p:cNvSpPr>
                <a:spLocks/>
              </p:cNvSpPr>
              <p:nvPr/>
            </p:nvSpPr>
            <p:spPr bwMode="auto">
              <a:xfrm>
                <a:off x="1414" y="2666"/>
                <a:ext cx="58" cy="57"/>
              </a:xfrm>
              <a:custGeom>
                <a:avLst/>
                <a:gdLst>
                  <a:gd name="T0" fmla="*/ 29 w 58"/>
                  <a:gd name="T1" fmla="*/ 27 h 57"/>
                  <a:gd name="T2" fmla="*/ 27 w 58"/>
                  <a:gd name="T3" fmla="*/ 25 h 57"/>
                  <a:gd name="T4" fmla="*/ 25 w 58"/>
                  <a:gd name="T5" fmla="*/ 25 h 57"/>
                  <a:gd name="T6" fmla="*/ 25 w 58"/>
                  <a:gd name="T7" fmla="*/ 28 h 57"/>
                  <a:gd name="T8" fmla="*/ 25 w 58"/>
                  <a:gd name="T9" fmla="*/ 32 h 57"/>
                  <a:gd name="T10" fmla="*/ 29 w 58"/>
                  <a:gd name="T11" fmla="*/ 32 h 57"/>
                  <a:gd name="T12" fmla="*/ 33 w 58"/>
                  <a:gd name="T13" fmla="*/ 28 h 57"/>
                  <a:gd name="T14" fmla="*/ 35 w 58"/>
                  <a:gd name="T15" fmla="*/ 25 h 57"/>
                  <a:gd name="T16" fmla="*/ 31 w 58"/>
                  <a:gd name="T17" fmla="*/ 19 h 57"/>
                  <a:gd name="T18" fmla="*/ 25 w 58"/>
                  <a:gd name="T19" fmla="*/ 19 h 57"/>
                  <a:gd name="T20" fmla="*/ 19 w 58"/>
                  <a:gd name="T21" fmla="*/ 23 h 57"/>
                  <a:gd name="T22" fmla="*/ 17 w 58"/>
                  <a:gd name="T23" fmla="*/ 30 h 57"/>
                  <a:gd name="T24" fmla="*/ 23 w 58"/>
                  <a:gd name="T25" fmla="*/ 36 h 57"/>
                  <a:gd name="T26" fmla="*/ 33 w 58"/>
                  <a:gd name="T27" fmla="*/ 38 h 57"/>
                  <a:gd name="T28" fmla="*/ 41 w 58"/>
                  <a:gd name="T29" fmla="*/ 32 h 57"/>
                  <a:gd name="T30" fmla="*/ 41 w 58"/>
                  <a:gd name="T31" fmla="*/ 21 h 57"/>
                  <a:gd name="T32" fmla="*/ 33 w 58"/>
                  <a:gd name="T33" fmla="*/ 13 h 57"/>
                  <a:gd name="T34" fmla="*/ 21 w 58"/>
                  <a:gd name="T35" fmla="*/ 13 h 57"/>
                  <a:gd name="T36" fmla="*/ 13 w 58"/>
                  <a:gd name="T37" fmla="*/ 21 h 57"/>
                  <a:gd name="T38" fmla="*/ 11 w 58"/>
                  <a:gd name="T39" fmla="*/ 32 h 57"/>
                  <a:gd name="T40" fmla="*/ 21 w 58"/>
                  <a:gd name="T41" fmla="*/ 44 h 57"/>
                  <a:gd name="T42" fmla="*/ 35 w 58"/>
                  <a:gd name="T43" fmla="*/ 44 h 57"/>
                  <a:gd name="T44" fmla="*/ 47 w 58"/>
                  <a:gd name="T45" fmla="*/ 34 h 57"/>
                  <a:gd name="T46" fmla="*/ 47 w 58"/>
                  <a:gd name="T47" fmla="*/ 19 h 57"/>
                  <a:gd name="T48" fmla="*/ 37 w 58"/>
                  <a:gd name="T49" fmla="*/ 7 h 57"/>
                  <a:gd name="T50" fmla="*/ 19 w 58"/>
                  <a:gd name="T51" fmla="*/ 5 h 57"/>
                  <a:gd name="T52" fmla="*/ 5 w 58"/>
                  <a:gd name="T53" fmla="*/ 19 h 57"/>
                  <a:gd name="T54" fmla="*/ 5 w 58"/>
                  <a:gd name="T55" fmla="*/ 36 h 57"/>
                  <a:gd name="T56" fmla="*/ 19 w 58"/>
                  <a:gd name="T57" fmla="*/ 50 h 57"/>
                  <a:gd name="T58" fmla="*/ 39 w 58"/>
                  <a:gd name="T59" fmla="*/ 50 h 57"/>
                  <a:gd name="T60" fmla="*/ 53 w 58"/>
                  <a:gd name="T61" fmla="*/ 36 h 57"/>
                  <a:gd name="T62" fmla="*/ 57 w 58"/>
                  <a:gd name="T63" fmla="*/ 27 h 57"/>
                  <a:gd name="T64" fmla="*/ 53 w 58"/>
                  <a:gd name="T65" fmla="*/ 15 h 57"/>
                  <a:gd name="T66" fmla="*/ 45 w 58"/>
                  <a:gd name="T67" fmla="*/ 5 h 57"/>
                  <a:gd name="T68" fmla="*/ 33 w 58"/>
                  <a:gd name="T69" fmla="*/ 0 h 57"/>
                  <a:gd name="T70" fmla="*/ 21 w 58"/>
                  <a:gd name="T71" fmla="*/ 0 h 57"/>
                  <a:gd name="T72" fmla="*/ 9 w 58"/>
                  <a:gd name="T73" fmla="*/ 5 h 57"/>
                  <a:gd name="T74" fmla="*/ 3 w 58"/>
                  <a:gd name="T75" fmla="*/ 15 h 57"/>
                  <a:gd name="T76" fmla="*/ 0 w 58"/>
                  <a:gd name="T77" fmla="*/ 27 h 57"/>
                  <a:gd name="T78" fmla="*/ 3 w 58"/>
                  <a:gd name="T79" fmla="*/ 40 h 57"/>
                  <a:gd name="T80" fmla="*/ 9 w 58"/>
                  <a:gd name="T81" fmla="*/ 48 h 57"/>
                  <a:gd name="T82" fmla="*/ 21 w 58"/>
                  <a:gd name="T83" fmla="*/ 54 h 57"/>
                  <a:gd name="T84" fmla="*/ 33 w 58"/>
                  <a:gd name="T85" fmla="*/ 54 h 57"/>
                  <a:gd name="T86" fmla="*/ 45 w 58"/>
                  <a:gd name="T87" fmla="*/ 48 h 57"/>
                  <a:gd name="T88" fmla="*/ 53 w 58"/>
                  <a:gd name="T89" fmla="*/ 40 h 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8" h="57">
                    <a:moveTo>
                      <a:pt x="29" y="27"/>
                    </a:moveTo>
                    <a:lnTo>
                      <a:pt x="29" y="27"/>
                    </a:lnTo>
                    <a:lnTo>
                      <a:pt x="29" y="25"/>
                    </a:lnTo>
                    <a:lnTo>
                      <a:pt x="27" y="25"/>
                    </a:lnTo>
                    <a:lnTo>
                      <a:pt x="25" y="25"/>
                    </a:lnTo>
                    <a:lnTo>
                      <a:pt x="25" y="27"/>
                    </a:lnTo>
                    <a:lnTo>
                      <a:pt x="25" y="28"/>
                    </a:lnTo>
                    <a:lnTo>
                      <a:pt x="25" y="30"/>
                    </a:lnTo>
                    <a:lnTo>
                      <a:pt x="25" y="32"/>
                    </a:lnTo>
                    <a:lnTo>
                      <a:pt x="29" y="32"/>
                    </a:lnTo>
                    <a:lnTo>
                      <a:pt x="33" y="30"/>
                    </a:lnTo>
                    <a:lnTo>
                      <a:pt x="33" y="28"/>
                    </a:lnTo>
                    <a:lnTo>
                      <a:pt x="35" y="27"/>
                    </a:lnTo>
                    <a:lnTo>
                      <a:pt x="35" y="25"/>
                    </a:lnTo>
                    <a:lnTo>
                      <a:pt x="33" y="21"/>
                    </a:lnTo>
                    <a:lnTo>
                      <a:pt x="31" y="19"/>
                    </a:lnTo>
                    <a:lnTo>
                      <a:pt x="29" y="19"/>
                    </a:lnTo>
                    <a:lnTo>
                      <a:pt x="25" y="19"/>
                    </a:lnTo>
                    <a:lnTo>
                      <a:pt x="21" y="21"/>
                    </a:lnTo>
                    <a:lnTo>
                      <a:pt x="19" y="23"/>
                    </a:lnTo>
                    <a:lnTo>
                      <a:pt x="17" y="27"/>
                    </a:lnTo>
                    <a:lnTo>
                      <a:pt x="17" y="30"/>
                    </a:lnTo>
                    <a:lnTo>
                      <a:pt x="21" y="34"/>
                    </a:lnTo>
                    <a:lnTo>
                      <a:pt x="23" y="36"/>
                    </a:lnTo>
                    <a:lnTo>
                      <a:pt x="29" y="38"/>
                    </a:lnTo>
                    <a:lnTo>
                      <a:pt x="33" y="38"/>
                    </a:lnTo>
                    <a:lnTo>
                      <a:pt x="37" y="36"/>
                    </a:lnTo>
                    <a:lnTo>
                      <a:pt x="41" y="32"/>
                    </a:lnTo>
                    <a:lnTo>
                      <a:pt x="41" y="27"/>
                    </a:lnTo>
                    <a:lnTo>
                      <a:pt x="41" y="21"/>
                    </a:lnTo>
                    <a:lnTo>
                      <a:pt x="39" y="17"/>
                    </a:lnTo>
                    <a:lnTo>
                      <a:pt x="33" y="13"/>
                    </a:lnTo>
                    <a:lnTo>
                      <a:pt x="29" y="13"/>
                    </a:lnTo>
                    <a:lnTo>
                      <a:pt x="21" y="13"/>
                    </a:lnTo>
                    <a:lnTo>
                      <a:pt x="17" y="15"/>
                    </a:lnTo>
                    <a:lnTo>
                      <a:pt x="13" y="21"/>
                    </a:lnTo>
                    <a:lnTo>
                      <a:pt x="11" y="27"/>
                    </a:lnTo>
                    <a:lnTo>
                      <a:pt x="11" y="32"/>
                    </a:lnTo>
                    <a:lnTo>
                      <a:pt x="15" y="40"/>
                    </a:lnTo>
                    <a:lnTo>
                      <a:pt x="21" y="44"/>
                    </a:lnTo>
                    <a:lnTo>
                      <a:pt x="29" y="46"/>
                    </a:lnTo>
                    <a:lnTo>
                      <a:pt x="35" y="44"/>
                    </a:lnTo>
                    <a:lnTo>
                      <a:pt x="41" y="40"/>
                    </a:lnTo>
                    <a:lnTo>
                      <a:pt x="47" y="34"/>
                    </a:lnTo>
                    <a:lnTo>
                      <a:pt x="49" y="27"/>
                    </a:lnTo>
                    <a:lnTo>
                      <a:pt x="47" y="19"/>
                    </a:lnTo>
                    <a:lnTo>
                      <a:pt x="43" y="13"/>
                    </a:lnTo>
                    <a:lnTo>
                      <a:pt x="37" y="7"/>
                    </a:lnTo>
                    <a:lnTo>
                      <a:pt x="29" y="5"/>
                    </a:lnTo>
                    <a:lnTo>
                      <a:pt x="19" y="5"/>
                    </a:lnTo>
                    <a:lnTo>
                      <a:pt x="11" y="11"/>
                    </a:lnTo>
                    <a:lnTo>
                      <a:pt x="5" y="19"/>
                    </a:lnTo>
                    <a:lnTo>
                      <a:pt x="5" y="27"/>
                    </a:lnTo>
                    <a:lnTo>
                      <a:pt x="5" y="36"/>
                    </a:lnTo>
                    <a:lnTo>
                      <a:pt x="9" y="44"/>
                    </a:lnTo>
                    <a:lnTo>
                      <a:pt x="19" y="50"/>
                    </a:lnTo>
                    <a:lnTo>
                      <a:pt x="29" y="52"/>
                    </a:lnTo>
                    <a:lnTo>
                      <a:pt x="39" y="50"/>
                    </a:lnTo>
                    <a:lnTo>
                      <a:pt x="47" y="46"/>
                    </a:lnTo>
                    <a:lnTo>
                      <a:pt x="53" y="36"/>
                    </a:lnTo>
                    <a:lnTo>
                      <a:pt x="55" y="27"/>
                    </a:lnTo>
                    <a:lnTo>
                      <a:pt x="57" y="27"/>
                    </a:lnTo>
                    <a:lnTo>
                      <a:pt x="57" y="21"/>
                    </a:lnTo>
                    <a:lnTo>
                      <a:pt x="53" y="15"/>
                    </a:lnTo>
                    <a:lnTo>
                      <a:pt x="51" y="9"/>
                    </a:lnTo>
                    <a:lnTo>
                      <a:pt x="45" y="5"/>
                    </a:lnTo>
                    <a:lnTo>
                      <a:pt x="41" y="1"/>
                    </a:lnTo>
                    <a:lnTo>
                      <a:pt x="33" y="0"/>
                    </a:lnTo>
                    <a:lnTo>
                      <a:pt x="29" y="0"/>
                    </a:lnTo>
                    <a:lnTo>
                      <a:pt x="21" y="0"/>
                    </a:lnTo>
                    <a:lnTo>
                      <a:pt x="15" y="1"/>
                    </a:lnTo>
                    <a:lnTo>
                      <a:pt x="9" y="5"/>
                    </a:lnTo>
                    <a:lnTo>
                      <a:pt x="5" y="9"/>
                    </a:lnTo>
                    <a:lnTo>
                      <a:pt x="3" y="15"/>
                    </a:lnTo>
                    <a:lnTo>
                      <a:pt x="0" y="21"/>
                    </a:lnTo>
                    <a:lnTo>
                      <a:pt x="0" y="27"/>
                    </a:lnTo>
                    <a:lnTo>
                      <a:pt x="0" y="32"/>
                    </a:lnTo>
                    <a:lnTo>
                      <a:pt x="3" y="40"/>
                    </a:lnTo>
                    <a:lnTo>
                      <a:pt x="5" y="44"/>
                    </a:lnTo>
                    <a:lnTo>
                      <a:pt x="9" y="48"/>
                    </a:lnTo>
                    <a:lnTo>
                      <a:pt x="15" y="52"/>
                    </a:lnTo>
                    <a:lnTo>
                      <a:pt x="21" y="54"/>
                    </a:lnTo>
                    <a:lnTo>
                      <a:pt x="29" y="56"/>
                    </a:lnTo>
                    <a:lnTo>
                      <a:pt x="33" y="54"/>
                    </a:lnTo>
                    <a:lnTo>
                      <a:pt x="41" y="52"/>
                    </a:lnTo>
                    <a:lnTo>
                      <a:pt x="45" y="48"/>
                    </a:lnTo>
                    <a:lnTo>
                      <a:pt x="51" y="44"/>
                    </a:lnTo>
                    <a:lnTo>
                      <a:pt x="53" y="4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4" name="Line 127"/>
              <p:cNvSpPr>
                <a:spLocks noChangeShapeType="1"/>
              </p:cNvSpPr>
              <p:nvPr/>
            </p:nvSpPr>
            <p:spPr bwMode="auto">
              <a:xfrm flipV="1">
                <a:off x="1450" y="2680"/>
                <a:ext cx="0" cy="246"/>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05" name="Line 128"/>
              <p:cNvSpPr>
                <a:spLocks noChangeShapeType="1"/>
              </p:cNvSpPr>
              <p:nvPr/>
            </p:nvSpPr>
            <p:spPr bwMode="auto">
              <a:xfrm>
                <a:off x="1450" y="3420"/>
                <a:ext cx="0" cy="189"/>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283" name="Group 129"/>
            <p:cNvGrpSpPr>
              <a:grpSpLocks/>
            </p:cNvGrpSpPr>
            <p:nvPr/>
          </p:nvGrpSpPr>
          <p:grpSpPr bwMode="auto">
            <a:xfrm>
              <a:off x="2390" y="2666"/>
              <a:ext cx="293" cy="1014"/>
              <a:chOff x="2390" y="2666"/>
              <a:chExt cx="293" cy="1014"/>
            </a:xfrm>
          </p:grpSpPr>
          <p:grpSp>
            <p:nvGrpSpPr>
              <p:cNvPr id="8285" name="Group 130"/>
              <p:cNvGrpSpPr>
                <a:grpSpLocks/>
              </p:cNvGrpSpPr>
              <p:nvPr/>
            </p:nvGrpSpPr>
            <p:grpSpPr bwMode="auto">
              <a:xfrm>
                <a:off x="2562" y="2923"/>
                <a:ext cx="112" cy="503"/>
                <a:chOff x="2558" y="1991"/>
                <a:chExt cx="112" cy="503"/>
              </a:xfrm>
            </p:grpSpPr>
            <p:sp>
              <p:nvSpPr>
                <p:cNvPr id="8291" name="Line 131"/>
                <p:cNvSpPr>
                  <a:spLocks noChangeShapeType="1"/>
                </p:cNvSpPr>
                <p:nvPr/>
              </p:nvSpPr>
              <p:spPr bwMode="auto">
                <a:xfrm>
                  <a:off x="2558" y="1991"/>
                  <a:ext cx="48"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2" name="Line 132"/>
                <p:cNvSpPr>
                  <a:spLocks noChangeShapeType="1"/>
                </p:cNvSpPr>
                <p:nvPr/>
              </p:nvSpPr>
              <p:spPr bwMode="auto">
                <a:xfrm flipH="1">
                  <a:off x="2558" y="2116"/>
                  <a:ext cx="48"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3" name="Line 133"/>
                <p:cNvSpPr>
                  <a:spLocks noChangeShapeType="1"/>
                </p:cNvSpPr>
                <p:nvPr/>
              </p:nvSpPr>
              <p:spPr bwMode="auto">
                <a:xfrm>
                  <a:off x="2558" y="2240"/>
                  <a:ext cx="48"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4" name="Line 134"/>
                <p:cNvSpPr>
                  <a:spLocks noChangeShapeType="1"/>
                </p:cNvSpPr>
                <p:nvPr/>
              </p:nvSpPr>
              <p:spPr bwMode="auto">
                <a:xfrm flipH="1">
                  <a:off x="2558" y="2366"/>
                  <a:ext cx="48"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 name="Line 135"/>
                <p:cNvSpPr>
                  <a:spLocks noChangeShapeType="1"/>
                </p:cNvSpPr>
                <p:nvPr/>
              </p:nvSpPr>
              <p:spPr bwMode="auto">
                <a:xfrm>
                  <a:off x="2558" y="2491"/>
                  <a:ext cx="48"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 name="Freeform 136"/>
                <p:cNvSpPr>
                  <a:spLocks/>
                </p:cNvSpPr>
                <p:nvPr/>
              </p:nvSpPr>
              <p:spPr bwMode="auto">
                <a:xfrm>
                  <a:off x="2607" y="1992"/>
                  <a:ext cx="63" cy="127"/>
                </a:xfrm>
                <a:custGeom>
                  <a:avLst/>
                  <a:gdLst>
                    <a:gd name="T0" fmla="*/ 0 w 63"/>
                    <a:gd name="T1" fmla="*/ 126 h 127"/>
                    <a:gd name="T2" fmla="*/ 9 w 63"/>
                    <a:gd name="T3" fmla="*/ 123 h 127"/>
                    <a:gd name="T4" fmla="*/ 19 w 63"/>
                    <a:gd name="T5" fmla="*/ 121 h 127"/>
                    <a:gd name="T6" fmla="*/ 29 w 63"/>
                    <a:gd name="T7" fmla="*/ 117 h 127"/>
                    <a:gd name="T8" fmla="*/ 36 w 63"/>
                    <a:gd name="T9" fmla="*/ 113 h 127"/>
                    <a:gd name="T10" fmla="*/ 44 w 63"/>
                    <a:gd name="T11" fmla="*/ 106 h 127"/>
                    <a:gd name="T12" fmla="*/ 50 w 63"/>
                    <a:gd name="T13" fmla="*/ 98 h 127"/>
                    <a:gd name="T14" fmla="*/ 56 w 63"/>
                    <a:gd name="T15" fmla="*/ 90 h 127"/>
                    <a:gd name="T16" fmla="*/ 60 w 63"/>
                    <a:gd name="T17" fmla="*/ 81 h 127"/>
                    <a:gd name="T18" fmla="*/ 62 w 63"/>
                    <a:gd name="T19" fmla="*/ 71 h 127"/>
                    <a:gd name="T20" fmla="*/ 62 w 63"/>
                    <a:gd name="T21" fmla="*/ 61 h 127"/>
                    <a:gd name="T22" fmla="*/ 62 w 63"/>
                    <a:gd name="T23" fmla="*/ 53 h 127"/>
                    <a:gd name="T24" fmla="*/ 60 w 63"/>
                    <a:gd name="T25" fmla="*/ 42 h 127"/>
                    <a:gd name="T26" fmla="*/ 56 w 63"/>
                    <a:gd name="T27" fmla="*/ 34 h 127"/>
                    <a:gd name="T28" fmla="*/ 50 w 63"/>
                    <a:gd name="T29" fmla="*/ 24 h 127"/>
                    <a:gd name="T30" fmla="*/ 44 w 63"/>
                    <a:gd name="T31" fmla="*/ 19 h 127"/>
                    <a:gd name="T32" fmla="*/ 36 w 63"/>
                    <a:gd name="T33" fmla="*/ 11 h 127"/>
                    <a:gd name="T34" fmla="*/ 29 w 63"/>
                    <a:gd name="T35" fmla="*/ 7 h 127"/>
                    <a:gd name="T36" fmla="*/ 19 w 63"/>
                    <a:gd name="T37" fmla="*/ 4 h 127"/>
                    <a:gd name="T38" fmla="*/ 9 w 63"/>
                    <a:gd name="T39" fmla="*/ 0 h 127"/>
                    <a:gd name="T40" fmla="*/ 0 w 63"/>
                    <a:gd name="T41" fmla="*/ 0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127">
                      <a:moveTo>
                        <a:pt x="0" y="126"/>
                      </a:moveTo>
                      <a:lnTo>
                        <a:pt x="9" y="123"/>
                      </a:lnTo>
                      <a:lnTo>
                        <a:pt x="19" y="121"/>
                      </a:lnTo>
                      <a:lnTo>
                        <a:pt x="29" y="117"/>
                      </a:lnTo>
                      <a:lnTo>
                        <a:pt x="36" y="113"/>
                      </a:lnTo>
                      <a:lnTo>
                        <a:pt x="44" y="106"/>
                      </a:lnTo>
                      <a:lnTo>
                        <a:pt x="50" y="98"/>
                      </a:lnTo>
                      <a:lnTo>
                        <a:pt x="56" y="90"/>
                      </a:lnTo>
                      <a:lnTo>
                        <a:pt x="60" y="81"/>
                      </a:lnTo>
                      <a:lnTo>
                        <a:pt x="62" y="71"/>
                      </a:lnTo>
                      <a:lnTo>
                        <a:pt x="62" y="61"/>
                      </a:lnTo>
                      <a:lnTo>
                        <a:pt x="62" y="53"/>
                      </a:lnTo>
                      <a:lnTo>
                        <a:pt x="60" y="42"/>
                      </a:lnTo>
                      <a:lnTo>
                        <a:pt x="56" y="34"/>
                      </a:lnTo>
                      <a:lnTo>
                        <a:pt x="50" y="24"/>
                      </a:lnTo>
                      <a:lnTo>
                        <a:pt x="44" y="19"/>
                      </a:lnTo>
                      <a:lnTo>
                        <a:pt x="36" y="11"/>
                      </a:lnTo>
                      <a:lnTo>
                        <a:pt x="29" y="7"/>
                      </a:lnTo>
                      <a:lnTo>
                        <a:pt x="19" y="4"/>
                      </a:lnTo>
                      <a:lnTo>
                        <a:pt x="9" y="0"/>
                      </a:lnTo>
                      <a:lnTo>
                        <a:pt x="0" y="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7" name="Freeform 137"/>
                <p:cNvSpPr>
                  <a:spLocks/>
                </p:cNvSpPr>
                <p:nvPr/>
              </p:nvSpPr>
              <p:spPr bwMode="auto">
                <a:xfrm>
                  <a:off x="2607" y="2115"/>
                  <a:ext cx="63" cy="125"/>
                </a:xfrm>
                <a:custGeom>
                  <a:avLst/>
                  <a:gdLst>
                    <a:gd name="T0" fmla="*/ 0 w 63"/>
                    <a:gd name="T1" fmla="*/ 124 h 125"/>
                    <a:gd name="T2" fmla="*/ 9 w 63"/>
                    <a:gd name="T3" fmla="*/ 124 h 125"/>
                    <a:gd name="T4" fmla="*/ 19 w 63"/>
                    <a:gd name="T5" fmla="*/ 121 h 125"/>
                    <a:gd name="T6" fmla="*/ 29 w 63"/>
                    <a:gd name="T7" fmla="*/ 117 h 125"/>
                    <a:gd name="T8" fmla="*/ 36 w 63"/>
                    <a:gd name="T9" fmla="*/ 112 h 125"/>
                    <a:gd name="T10" fmla="*/ 44 w 63"/>
                    <a:gd name="T11" fmla="*/ 106 h 125"/>
                    <a:gd name="T12" fmla="*/ 50 w 63"/>
                    <a:gd name="T13" fmla="*/ 98 h 125"/>
                    <a:gd name="T14" fmla="*/ 56 w 63"/>
                    <a:gd name="T15" fmla="*/ 90 h 125"/>
                    <a:gd name="T16" fmla="*/ 60 w 63"/>
                    <a:gd name="T17" fmla="*/ 80 h 125"/>
                    <a:gd name="T18" fmla="*/ 62 w 63"/>
                    <a:gd name="T19" fmla="*/ 71 h 125"/>
                    <a:gd name="T20" fmla="*/ 62 w 63"/>
                    <a:gd name="T21" fmla="*/ 61 h 125"/>
                    <a:gd name="T22" fmla="*/ 62 w 63"/>
                    <a:gd name="T23" fmla="*/ 52 h 125"/>
                    <a:gd name="T24" fmla="*/ 60 w 63"/>
                    <a:gd name="T25" fmla="*/ 42 h 125"/>
                    <a:gd name="T26" fmla="*/ 56 w 63"/>
                    <a:gd name="T27" fmla="*/ 32 h 125"/>
                    <a:gd name="T28" fmla="*/ 50 w 63"/>
                    <a:gd name="T29" fmla="*/ 24 h 125"/>
                    <a:gd name="T30" fmla="*/ 44 w 63"/>
                    <a:gd name="T31" fmla="*/ 16 h 125"/>
                    <a:gd name="T32" fmla="*/ 36 w 63"/>
                    <a:gd name="T33" fmla="*/ 11 h 125"/>
                    <a:gd name="T34" fmla="*/ 29 w 63"/>
                    <a:gd name="T35" fmla="*/ 5 h 125"/>
                    <a:gd name="T36" fmla="*/ 19 w 63"/>
                    <a:gd name="T37" fmla="*/ 1 h 125"/>
                    <a:gd name="T38" fmla="*/ 9 w 63"/>
                    <a:gd name="T39" fmla="*/ 0 h 125"/>
                    <a:gd name="T40" fmla="*/ 0 w 63"/>
                    <a:gd name="T41" fmla="*/ 0 h 1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125">
                      <a:moveTo>
                        <a:pt x="0" y="124"/>
                      </a:moveTo>
                      <a:lnTo>
                        <a:pt x="9" y="124"/>
                      </a:lnTo>
                      <a:lnTo>
                        <a:pt x="19" y="121"/>
                      </a:lnTo>
                      <a:lnTo>
                        <a:pt x="29" y="117"/>
                      </a:lnTo>
                      <a:lnTo>
                        <a:pt x="36" y="112"/>
                      </a:lnTo>
                      <a:lnTo>
                        <a:pt x="44" y="106"/>
                      </a:lnTo>
                      <a:lnTo>
                        <a:pt x="50" y="98"/>
                      </a:lnTo>
                      <a:lnTo>
                        <a:pt x="56" y="90"/>
                      </a:lnTo>
                      <a:lnTo>
                        <a:pt x="60" y="80"/>
                      </a:lnTo>
                      <a:lnTo>
                        <a:pt x="62" y="71"/>
                      </a:lnTo>
                      <a:lnTo>
                        <a:pt x="62" y="61"/>
                      </a:lnTo>
                      <a:lnTo>
                        <a:pt x="62" y="52"/>
                      </a:lnTo>
                      <a:lnTo>
                        <a:pt x="60" y="42"/>
                      </a:lnTo>
                      <a:lnTo>
                        <a:pt x="56" y="32"/>
                      </a:lnTo>
                      <a:lnTo>
                        <a:pt x="50" y="24"/>
                      </a:lnTo>
                      <a:lnTo>
                        <a:pt x="44" y="16"/>
                      </a:lnTo>
                      <a:lnTo>
                        <a:pt x="36" y="11"/>
                      </a:lnTo>
                      <a:lnTo>
                        <a:pt x="29" y="5"/>
                      </a:lnTo>
                      <a:lnTo>
                        <a:pt x="19" y="1"/>
                      </a:lnTo>
                      <a:lnTo>
                        <a:pt x="9" y="0"/>
                      </a:lnTo>
                      <a:lnTo>
                        <a:pt x="0" y="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8" name="Freeform 138"/>
                <p:cNvSpPr>
                  <a:spLocks/>
                </p:cNvSpPr>
                <p:nvPr/>
              </p:nvSpPr>
              <p:spPr bwMode="auto">
                <a:xfrm>
                  <a:off x="2607" y="2242"/>
                  <a:ext cx="63" cy="126"/>
                </a:xfrm>
                <a:custGeom>
                  <a:avLst/>
                  <a:gdLst>
                    <a:gd name="T0" fmla="*/ 0 w 63"/>
                    <a:gd name="T1" fmla="*/ 125 h 126"/>
                    <a:gd name="T2" fmla="*/ 9 w 63"/>
                    <a:gd name="T3" fmla="*/ 125 h 126"/>
                    <a:gd name="T4" fmla="*/ 19 w 63"/>
                    <a:gd name="T5" fmla="*/ 121 h 126"/>
                    <a:gd name="T6" fmla="*/ 29 w 63"/>
                    <a:gd name="T7" fmla="*/ 117 h 126"/>
                    <a:gd name="T8" fmla="*/ 36 w 63"/>
                    <a:gd name="T9" fmla="*/ 113 h 126"/>
                    <a:gd name="T10" fmla="*/ 44 w 63"/>
                    <a:gd name="T11" fmla="*/ 107 h 126"/>
                    <a:gd name="T12" fmla="*/ 50 w 63"/>
                    <a:gd name="T13" fmla="*/ 99 h 126"/>
                    <a:gd name="T14" fmla="*/ 56 w 63"/>
                    <a:gd name="T15" fmla="*/ 89 h 126"/>
                    <a:gd name="T16" fmla="*/ 60 w 63"/>
                    <a:gd name="T17" fmla="*/ 82 h 126"/>
                    <a:gd name="T18" fmla="*/ 62 w 63"/>
                    <a:gd name="T19" fmla="*/ 72 h 126"/>
                    <a:gd name="T20" fmla="*/ 62 w 63"/>
                    <a:gd name="T21" fmla="*/ 62 h 126"/>
                    <a:gd name="T22" fmla="*/ 62 w 63"/>
                    <a:gd name="T23" fmla="*/ 51 h 126"/>
                    <a:gd name="T24" fmla="*/ 60 w 63"/>
                    <a:gd name="T25" fmla="*/ 43 h 126"/>
                    <a:gd name="T26" fmla="*/ 56 w 63"/>
                    <a:gd name="T27" fmla="*/ 34 h 126"/>
                    <a:gd name="T28" fmla="*/ 50 w 63"/>
                    <a:gd name="T29" fmla="*/ 27 h 126"/>
                    <a:gd name="T30" fmla="*/ 44 w 63"/>
                    <a:gd name="T31" fmla="*/ 19 h 126"/>
                    <a:gd name="T32" fmla="*/ 36 w 63"/>
                    <a:gd name="T33" fmla="*/ 11 h 126"/>
                    <a:gd name="T34" fmla="*/ 29 w 63"/>
                    <a:gd name="T35" fmla="*/ 7 h 126"/>
                    <a:gd name="T36" fmla="*/ 19 w 63"/>
                    <a:gd name="T37" fmla="*/ 3 h 126"/>
                    <a:gd name="T38" fmla="*/ 9 w 63"/>
                    <a:gd name="T39" fmla="*/ 1 h 126"/>
                    <a:gd name="T40" fmla="*/ 0 w 63"/>
                    <a:gd name="T41" fmla="*/ 0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126">
                      <a:moveTo>
                        <a:pt x="0" y="125"/>
                      </a:moveTo>
                      <a:lnTo>
                        <a:pt x="9" y="125"/>
                      </a:lnTo>
                      <a:lnTo>
                        <a:pt x="19" y="121"/>
                      </a:lnTo>
                      <a:lnTo>
                        <a:pt x="29" y="117"/>
                      </a:lnTo>
                      <a:lnTo>
                        <a:pt x="36" y="113"/>
                      </a:lnTo>
                      <a:lnTo>
                        <a:pt x="44" y="107"/>
                      </a:lnTo>
                      <a:lnTo>
                        <a:pt x="50" y="99"/>
                      </a:lnTo>
                      <a:lnTo>
                        <a:pt x="56" y="89"/>
                      </a:lnTo>
                      <a:lnTo>
                        <a:pt x="60" y="82"/>
                      </a:lnTo>
                      <a:lnTo>
                        <a:pt x="62" y="72"/>
                      </a:lnTo>
                      <a:lnTo>
                        <a:pt x="62" y="62"/>
                      </a:lnTo>
                      <a:lnTo>
                        <a:pt x="62" y="51"/>
                      </a:lnTo>
                      <a:lnTo>
                        <a:pt x="60" y="43"/>
                      </a:lnTo>
                      <a:lnTo>
                        <a:pt x="56" y="34"/>
                      </a:lnTo>
                      <a:lnTo>
                        <a:pt x="50" y="27"/>
                      </a:lnTo>
                      <a:lnTo>
                        <a:pt x="44" y="19"/>
                      </a:lnTo>
                      <a:lnTo>
                        <a:pt x="36" y="11"/>
                      </a:lnTo>
                      <a:lnTo>
                        <a:pt x="29" y="7"/>
                      </a:lnTo>
                      <a:lnTo>
                        <a:pt x="19" y="3"/>
                      </a:lnTo>
                      <a:lnTo>
                        <a:pt x="9" y="1"/>
                      </a:lnTo>
                      <a:lnTo>
                        <a:pt x="0" y="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9" name="Freeform 139"/>
                <p:cNvSpPr>
                  <a:spLocks/>
                </p:cNvSpPr>
                <p:nvPr/>
              </p:nvSpPr>
              <p:spPr bwMode="auto">
                <a:xfrm>
                  <a:off x="2607" y="2367"/>
                  <a:ext cx="63" cy="127"/>
                </a:xfrm>
                <a:custGeom>
                  <a:avLst/>
                  <a:gdLst>
                    <a:gd name="T0" fmla="*/ 0 w 63"/>
                    <a:gd name="T1" fmla="*/ 126 h 127"/>
                    <a:gd name="T2" fmla="*/ 9 w 63"/>
                    <a:gd name="T3" fmla="*/ 123 h 127"/>
                    <a:gd name="T4" fmla="*/ 19 w 63"/>
                    <a:gd name="T5" fmla="*/ 121 h 127"/>
                    <a:gd name="T6" fmla="*/ 29 w 63"/>
                    <a:gd name="T7" fmla="*/ 117 h 127"/>
                    <a:gd name="T8" fmla="*/ 36 w 63"/>
                    <a:gd name="T9" fmla="*/ 113 h 127"/>
                    <a:gd name="T10" fmla="*/ 44 w 63"/>
                    <a:gd name="T11" fmla="*/ 106 h 127"/>
                    <a:gd name="T12" fmla="*/ 50 w 63"/>
                    <a:gd name="T13" fmla="*/ 98 h 127"/>
                    <a:gd name="T14" fmla="*/ 56 w 63"/>
                    <a:gd name="T15" fmla="*/ 90 h 127"/>
                    <a:gd name="T16" fmla="*/ 60 w 63"/>
                    <a:gd name="T17" fmla="*/ 81 h 127"/>
                    <a:gd name="T18" fmla="*/ 62 w 63"/>
                    <a:gd name="T19" fmla="*/ 71 h 127"/>
                    <a:gd name="T20" fmla="*/ 62 w 63"/>
                    <a:gd name="T21" fmla="*/ 61 h 127"/>
                    <a:gd name="T22" fmla="*/ 62 w 63"/>
                    <a:gd name="T23" fmla="*/ 52 h 127"/>
                    <a:gd name="T24" fmla="*/ 60 w 63"/>
                    <a:gd name="T25" fmla="*/ 42 h 127"/>
                    <a:gd name="T26" fmla="*/ 56 w 63"/>
                    <a:gd name="T27" fmla="*/ 34 h 127"/>
                    <a:gd name="T28" fmla="*/ 50 w 63"/>
                    <a:gd name="T29" fmla="*/ 24 h 127"/>
                    <a:gd name="T30" fmla="*/ 44 w 63"/>
                    <a:gd name="T31" fmla="*/ 19 h 127"/>
                    <a:gd name="T32" fmla="*/ 36 w 63"/>
                    <a:gd name="T33" fmla="*/ 11 h 127"/>
                    <a:gd name="T34" fmla="*/ 29 w 63"/>
                    <a:gd name="T35" fmla="*/ 7 h 127"/>
                    <a:gd name="T36" fmla="*/ 19 w 63"/>
                    <a:gd name="T37" fmla="*/ 4 h 127"/>
                    <a:gd name="T38" fmla="*/ 9 w 63"/>
                    <a:gd name="T39" fmla="*/ 0 h 127"/>
                    <a:gd name="T40" fmla="*/ 0 w 63"/>
                    <a:gd name="T41" fmla="*/ 0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127">
                      <a:moveTo>
                        <a:pt x="0" y="126"/>
                      </a:moveTo>
                      <a:lnTo>
                        <a:pt x="9" y="123"/>
                      </a:lnTo>
                      <a:lnTo>
                        <a:pt x="19" y="121"/>
                      </a:lnTo>
                      <a:lnTo>
                        <a:pt x="29" y="117"/>
                      </a:lnTo>
                      <a:lnTo>
                        <a:pt x="36" y="113"/>
                      </a:lnTo>
                      <a:lnTo>
                        <a:pt x="44" y="106"/>
                      </a:lnTo>
                      <a:lnTo>
                        <a:pt x="50" y="98"/>
                      </a:lnTo>
                      <a:lnTo>
                        <a:pt x="56" y="90"/>
                      </a:lnTo>
                      <a:lnTo>
                        <a:pt x="60" y="81"/>
                      </a:lnTo>
                      <a:lnTo>
                        <a:pt x="62" y="71"/>
                      </a:lnTo>
                      <a:lnTo>
                        <a:pt x="62" y="61"/>
                      </a:lnTo>
                      <a:lnTo>
                        <a:pt x="62" y="52"/>
                      </a:lnTo>
                      <a:lnTo>
                        <a:pt x="60" y="42"/>
                      </a:lnTo>
                      <a:lnTo>
                        <a:pt x="56" y="34"/>
                      </a:lnTo>
                      <a:lnTo>
                        <a:pt x="50" y="24"/>
                      </a:lnTo>
                      <a:lnTo>
                        <a:pt x="44" y="19"/>
                      </a:lnTo>
                      <a:lnTo>
                        <a:pt x="36" y="11"/>
                      </a:lnTo>
                      <a:lnTo>
                        <a:pt x="29" y="7"/>
                      </a:lnTo>
                      <a:lnTo>
                        <a:pt x="19" y="4"/>
                      </a:lnTo>
                      <a:lnTo>
                        <a:pt x="9" y="0"/>
                      </a:lnTo>
                      <a:lnTo>
                        <a:pt x="0" y="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86" name="Line 140"/>
              <p:cNvSpPr>
                <a:spLocks noChangeShapeType="1"/>
              </p:cNvSpPr>
              <p:nvPr/>
            </p:nvSpPr>
            <p:spPr bwMode="auto">
              <a:xfrm flipH="1">
                <a:off x="2515" y="3609"/>
                <a:ext cx="41" cy="7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87" name="Freeform 141"/>
              <p:cNvSpPr>
                <a:spLocks/>
              </p:cNvSpPr>
              <p:nvPr/>
            </p:nvSpPr>
            <p:spPr bwMode="auto">
              <a:xfrm>
                <a:off x="2390" y="3609"/>
                <a:ext cx="293" cy="71"/>
              </a:xfrm>
              <a:custGeom>
                <a:avLst/>
                <a:gdLst>
                  <a:gd name="T0" fmla="*/ 249 w 293"/>
                  <a:gd name="T1" fmla="*/ 70 h 71"/>
                  <a:gd name="T2" fmla="*/ 292 w 293"/>
                  <a:gd name="T3" fmla="*/ 0 h 71"/>
                  <a:gd name="T4" fmla="*/ 42 w 293"/>
                  <a:gd name="T5" fmla="*/ 0 h 71"/>
                  <a:gd name="T6" fmla="*/ 0 w 293"/>
                  <a:gd name="T7" fmla="*/ 70 h 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3" h="71">
                    <a:moveTo>
                      <a:pt x="249" y="70"/>
                    </a:moveTo>
                    <a:lnTo>
                      <a:pt x="292" y="0"/>
                    </a:lnTo>
                    <a:lnTo>
                      <a:pt x="42" y="0"/>
                    </a:lnTo>
                    <a:lnTo>
                      <a:pt x="0" y="7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88" name="Freeform 142"/>
              <p:cNvSpPr>
                <a:spLocks/>
              </p:cNvSpPr>
              <p:nvPr/>
            </p:nvSpPr>
            <p:spPr bwMode="auto">
              <a:xfrm>
                <a:off x="2528" y="2666"/>
                <a:ext cx="58" cy="57"/>
              </a:xfrm>
              <a:custGeom>
                <a:avLst/>
                <a:gdLst>
                  <a:gd name="T0" fmla="*/ 29 w 58"/>
                  <a:gd name="T1" fmla="*/ 27 h 57"/>
                  <a:gd name="T2" fmla="*/ 27 w 58"/>
                  <a:gd name="T3" fmla="*/ 25 h 57"/>
                  <a:gd name="T4" fmla="*/ 25 w 58"/>
                  <a:gd name="T5" fmla="*/ 25 h 57"/>
                  <a:gd name="T6" fmla="*/ 25 w 58"/>
                  <a:gd name="T7" fmla="*/ 28 h 57"/>
                  <a:gd name="T8" fmla="*/ 25 w 58"/>
                  <a:gd name="T9" fmla="*/ 32 h 57"/>
                  <a:gd name="T10" fmla="*/ 29 w 58"/>
                  <a:gd name="T11" fmla="*/ 32 h 57"/>
                  <a:gd name="T12" fmla="*/ 33 w 58"/>
                  <a:gd name="T13" fmla="*/ 28 h 57"/>
                  <a:gd name="T14" fmla="*/ 35 w 58"/>
                  <a:gd name="T15" fmla="*/ 25 h 57"/>
                  <a:gd name="T16" fmla="*/ 31 w 58"/>
                  <a:gd name="T17" fmla="*/ 19 h 57"/>
                  <a:gd name="T18" fmla="*/ 25 w 58"/>
                  <a:gd name="T19" fmla="*/ 19 h 57"/>
                  <a:gd name="T20" fmla="*/ 19 w 58"/>
                  <a:gd name="T21" fmla="*/ 23 h 57"/>
                  <a:gd name="T22" fmla="*/ 17 w 58"/>
                  <a:gd name="T23" fmla="*/ 30 h 57"/>
                  <a:gd name="T24" fmla="*/ 23 w 58"/>
                  <a:gd name="T25" fmla="*/ 36 h 57"/>
                  <a:gd name="T26" fmla="*/ 33 w 58"/>
                  <a:gd name="T27" fmla="*/ 38 h 57"/>
                  <a:gd name="T28" fmla="*/ 41 w 58"/>
                  <a:gd name="T29" fmla="*/ 32 h 57"/>
                  <a:gd name="T30" fmla="*/ 41 w 58"/>
                  <a:gd name="T31" fmla="*/ 21 h 57"/>
                  <a:gd name="T32" fmla="*/ 33 w 58"/>
                  <a:gd name="T33" fmla="*/ 13 h 57"/>
                  <a:gd name="T34" fmla="*/ 21 w 58"/>
                  <a:gd name="T35" fmla="*/ 13 h 57"/>
                  <a:gd name="T36" fmla="*/ 13 w 58"/>
                  <a:gd name="T37" fmla="*/ 21 h 57"/>
                  <a:gd name="T38" fmla="*/ 11 w 58"/>
                  <a:gd name="T39" fmla="*/ 32 h 57"/>
                  <a:gd name="T40" fmla="*/ 21 w 58"/>
                  <a:gd name="T41" fmla="*/ 44 h 57"/>
                  <a:gd name="T42" fmla="*/ 35 w 58"/>
                  <a:gd name="T43" fmla="*/ 44 h 57"/>
                  <a:gd name="T44" fmla="*/ 47 w 58"/>
                  <a:gd name="T45" fmla="*/ 34 h 57"/>
                  <a:gd name="T46" fmla="*/ 47 w 58"/>
                  <a:gd name="T47" fmla="*/ 19 h 57"/>
                  <a:gd name="T48" fmla="*/ 37 w 58"/>
                  <a:gd name="T49" fmla="*/ 7 h 57"/>
                  <a:gd name="T50" fmla="*/ 19 w 58"/>
                  <a:gd name="T51" fmla="*/ 5 h 57"/>
                  <a:gd name="T52" fmla="*/ 5 w 58"/>
                  <a:gd name="T53" fmla="*/ 19 h 57"/>
                  <a:gd name="T54" fmla="*/ 5 w 58"/>
                  <a:gd name="T55" fmla="*/ 36 h 57"/>
                  <a:gd name="T56" fmla="*/ 19 w 58"/>
                  <a:gd name="T57" fmla="*/ 50 h 57"/>
                  <a:gd name="T58" fmla="*/ 39 w 58"/>
                  <a:gd name="T59" fmla="*/ 50 h 57"/>
                  <a:gd name="T60" fmla="*/ 53 w 58"/>
                  <a:gd name="T61" fmla="*/ 36 h 57"/>
                  <a:gd name="T62" fmla="*/ 57 w 58"/>
                  <a:gd name="T63" fmla="*/ 27 h 57"/>
                  <a:gd name="T64" fmla="*/ 53 w 58"/>
                  <a:gd name="T65" fmla="*/ 15 h 57"/>
                  <a:gd name="T66" fmla="*/ 45 w 58"/>
                  <a:gd name="T67" fmla="*/ 5 h 57"/>
                  <a:gd name="T68" fmla="*/ 33 w 58"/>
                  <a:gd name="T69" fmla="*/ 0 h 57"/>
                  <a:gd name="T70" fmla="*/ 21 w 58"/>
                  <a:gd name="T71" fmla="*/ 0 h 57"/>
                  <a:gd name="T72" fmla="*/ 9 w 58"/>
                  <a:gd name="T73" fmla="*/ 5 h 57"/>
                  <a:gd name="T74" fmla="*/ 3 w 58"/>
                  <a:gd name="T75" fmla="*/ 15 h 57"/>
                  <a:gd name="T76" fmla="*/ 0 w 58"/>
                  <a:gd name="T77" fmla="*/ 27 h 57"/>
                  <a:gd name="T78" fmla="*/ 3 w 58"/>
                  <a:gd name="T79" fmla="*/ 40 h 57"/>
                  <a:gd name="T80" fmla="*/ 9 w 58"/>
                  <a:gd name="T81" fmla="*/ 48 h 57"/>
                  <a:gd name="T82" fmla="*/ 21 w 58"/>
                  <a:gd name="T83" fmla="*/ 54 h 57"/>
                  <a:gd name="T84" fmla="*/ 33 w 58"/>
                  <a:gd name="T85" fmla="*/ 54 h 57"/>
                  <a:gd name="T86" fmla="*/ 45 w 58"/>
                  <a:gd name="T87" fmla="*/ 48 h 57"/>
                  <a:gd name="T88" fmla="*/ 53 w 58"/>
                  <a:gd name="T89" fmla="*/ 40 h 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8" h="57">
                    <a:moveTo>
                      <a:pt x="29" y="27"/>
                    </a:moveTo>
                    <a:lnTo>
                      <a:pt x="29" y="27"/>
                    </a:lnTo>
                    <a:lnTo>
                      <a:pt x="29" y="25"/>
                    </a:lnTo>
                    <a:lnTo>
                      <a:pt x="27" y="25"/>
                    </a:lnTo>
                    <a:lnTo>
                      <a:pt x="25" y="25"/>
                    </a:lnTo>
                    <a:lnTo>
                      <a:pt x="25" y="27"/>
                    </a:lnTo>
                    <a:lnTo>
                      <a:pt x="25" y="28"/>
                    </a:lnTo>
                    <a:lnTo>
                      <a:pt x="25" y="30"/>
                    </a:lnTo>
                    <a:lnTo>
                      <a:pt x="25" y="32"/>
                    </a:lnTo>
                    <a:lnTo>
                      <a:pt x="29" y="32"/>
                    </a:lnTo>
                    <a:lnTo>
                      <a:pt x="33" y="30"/>
                    </a:lnTo>
                    <a:lnTo>
                      <a:pt x="33" y="28"/>
                    </a:lnTo>
                    <a:lnTo>
                      <a:pt x="35" y="27"/>
                    </a:lnTo>
                    <a:lnTo>
                      <a:pt x="35" y="25"/>
                    </a:lnTo>
                    <a:lnTo>
                      <a:pt x="33" y="21"/>
                    </a:lnTo>
                    <a:lnTo>
                      <a:pt x="31" y="19"/>
                    </a:lnTo>
                    <a:lnTo>
                      <a:pt x="29" y="19"/>
                    </a:lnTo>
                    <a:lnTo>
                      <a:pt x="25" y="19"/>
                    </a:lnTo>
                    <a:lnTo>
                      <a:pt x="21" y="21"/>
                    </a:lnTo>
                    <a:lnTo>
                      <a:pt x="19" y="23"/>
                    </a:lnTo>
                    <a:lnTo>
                      <a:pt x="17" y="27"/>
                    </a:lnTo>
                    <a:lnTo>
                      <a:pt x="17" y="30"/>
                    </a:lnTo>
                    <a:lnTo>
                      <a:pt x="21" y="34"/>
                    </a:lnTo>
                    <a:lnTo>
                      <a:pt x="23" y="36"/>
                    </a:lnTo>
                    <a:lnTo>
                      <a:pt x="29" y="38"/>
                    </a:lnTo>
                    <a:lnTo>
                      <a:pt x="33" y="38"/>
                    </a:lnTo>
                    <a:lnTo>
                      <a:pt x="37" y="36"/>
                    </a:lnTo>
                    <a:lnTo>
                      <a:pt x="41" y="32"/>
                    </a:lnTo>
                    <a:lnTo>
                      <a:pt x="41" y="27"/>
                    </a:lnTo>
                    <a:lnTo>
                      <a:pt x="41" y="21"/>
                    </a:lnTo>
                    <a:lnTo>
                      <a:pt x="39" y="17"/>
                    </a:lnTo>
                    <a:lnTo>
                      <a:pt x="33" y="13"/>
                    </a:lnTo>
                    <a:lnTo>
                      <a:pt x="29" y="13"/>
                    </a:lnTo>
                    <a:lnTo>
                      <a:pt x="21" y="13"/>
                    </a:lnTo>
                    <a:lnTo>
                      <a:pt x="17" y="15"/>
                    </a:lnTo>
                    <a:lnTo>
                      <a:pt x="13" y="21"/>
                    </a:lnTo>
                    <a:lnTo>
                      <a:pt x="11" y="27"/>
                    </a:lnTo>
                    <a:lnTo>
                      <a:pt x="11" y="32"/>
                    </a:lnTo>
                    <a:lnTo>
                      <a:pt x="15" y="40"/>
                    </a:lnTo>
                    <a:lnTo>
                      <a:pt x="21" y="44"/>
                    </a:lnTo>
                    <a:lnTo>
                      <a:pt x="29" y="46"/>
                    </a:lnTo>
                    <a:lnTo>
                      <a:pt x="35" y="44"/>
                    </a:lnTo>
                    <a:lnTo>
                      <a:pt x="41" y="40"/>
                    </a:lnTo>
                    <a:lnTo>
                      <a:pt x="47" y="34"/>
                    </a:lnTo>
                    <a:lnTo>
                      <a:pt x="49" y="27"/>
                    </a:lnTo>
                    <a:lnTo>
                      <a:pt x="47" y="19"/>
                    </a:lnTo>
                    <a:lnTo>
                      <a:pt x="43" y="13"/>
                    </a:lnTo>
                    <a:lnTo>
                      <a:pt x="37" y="7"/>
                    </a:lnTo>
                    <a:lnTo>
                      <a:pt x="29" y="5"/>
                    </a:lnTo>
                    <a:lnTo>
                      <a:pt x="19" y="5"/>
                    </a:lnTo>
                    <a:lnTo>
                      <a:pt x="11" y="11"/>
                    </a:lnTo>
                    <a:lnTo>
                      <a:pt x="5" y="19"/>
                    </a:lnTo>
                    <a:lnTo>
                      <a:pt x="5" y="27"/>
                    </a:lnTo>
                    <a:lnTo>
                      <a:pt x="5" y="36"/>
                    </a:lnTo>
                    <a:lnTo>
                      <a:pt x="9" y="44"/>
                    </a:lnTo>
                    <a:lnTo>
                      <a:pt x="19" y="50"/>
                    </a:lnTo>
                    <a:lnTo>
                      <a:pt x="29" y="52"/>
                    </a:lnTo>
                    <a:lnTo>
                      <a:pt x="39" y="50"/>
                    </a:lnTo>
                    <a:lnTo>
                      <a:pt x="47" y="46"/>
                    </a:lnTo>
                    <a:lnTo>
                      <a:pt x="53" y="36"/>
                    </a:lnTo>
                    <a:lnTo>
                      <a:pt x="55" y="27"/>
                    </a:lnTo>
                    <a:lnTo>
                      <a:pt x="57" y="27"/>
                    </a:lnTo>
                    <a:lnTo>
                      <a:pt x="57" y="21"/>
                    </a:lnTo>
                    <a:lnTo>
                      <a:pt x="53" y="15"/>
                    </a:lnTo>
                    <a:lnTo>
                      <a:pt x="51" y="9"/>
                    </a:lnTo>
                    <a:lnTo>
                      <a:pt x="45" y="5"/>
                    </a:lnTo>
                    <a:lnTo>
                      <a:pt x="41" y="1"/>
                    </a:lnTo>
                    <a:lnTo>
                      <a:pt x="33" y="0"/>
                    </a:lnTo>
                    <a:lnTo>
                      <a:pt x="29" y="0"/>
                    </a:lnTo>
                    <a:lnTo>
                      <a:pt x="21" y="0"/>
                    </a:lnTo>
                    <a:lnTo>
                      <a:pt x="15" y="1"/>
                    </a:lnTo>
                    <a:lnTo>
                      <a:pt x="9" y="5"/>
                    </a:lnTo>
                    <a:lnTo>
                      <a:pt x="5" y="9"/>
                    </a:lnTo>
                    <a:lnTo>
                      <a:pt x="3" y="15"/>
                    </a:lnTo>
                    <a:lnTo>
                      <a:pt x="0" y="21"/>
                    </a:lnTo>
                    <a:lnTo>
                      <a:pt x="0" y="27"/>
                    </a:lnTo>
                    <a:lnTo>
                      <a:pt x="0" y="32"/>
                    </a:lnTo>
                    <a:lnTo>
                      <a:pt x="3" y="40"/>
                    </a:lnTo>
                    <a:lnTo>
                      <a:pt x="5" y="44"/>
                    </a:lnTo>
                    <a:lnTo>
                      <a:pt x="9" y="48"/>
                    </a:lnTo>
                    <a:lnTo>
                      <a:pt x="15" y="52"/>
                    </a:lnTo>
                    <a:lnTo>
                      <a:pt x="21" y="54"/>
                    </a:lnTo>
                    <a:lnTo>
                      <a:pt x="29" y="56"/>
                    </a:lnTo>
                    <a:lnTo>
                      <a:pt x="33" y="54"/>
                    </a:lnTo>
                    <a:lnTo>
                      <a:pt x="41" y="52"/>
                    </a:lnTo>
                    <a:lnTo>
                      <a:pt x="45" y="48"/>
                    </a:lnTo>
                    <a:lnTo>
                      <a:pt x="51" y="44"/>
                    </a:lnTo>
                    <a:lnTo>
                      <a:pt x="53" y="4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89" name="Line 143"/>
              <p:cNvSpPr>
                <a:spLocks noChangeShapeType="1"/>
              </p:cNvSpPr>
              <p:nvPr/>
            </p:nvSpPr>
            <p:spPr bwMode="auto">
              <a:xfrm flipV="1">
                <a:off x="2563" y="2680"/>
                <a:ext cx="0" cy="246"/>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0" name="Line 144"/>
              <p:cNvSpPr>
                <a:spLocks noChangeShapeType="1"/>
              </p:cNvSpPr>
              <p:nvPr/>
            </p:nvSpPr>
            <p:spPr bwMode="auto">
              <a:xfrm>
                <a:off x="2563" y="3424"/>
                <a:ext cx="0" cy="187"/>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84" name="Line 145"/>
            <p:cNvSpPr>
              <a:spLocks noChangeShapeType="1"/>
            </p:cNvSpPr>
            <p:nvPr/>
          </p:nvSpPr>
          <p:spPr bwMode="auto">
            <a:xfrm>
              <a:off x="2010" y="2696"/>
              <a:ext cx="883" cy="0"/>
            </a:xfrm>
            <a:prstGeom prst="line">
              <a:avLst/>
            </a:prstGeom>
            <a:noFill/>
            <a:ln w="1905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9" name="Group 208"/>
          <p:cNvGrpSpPr>
            <a:grpSpLocks/>
          </p:cNvGrpSpPr>
          <p:nvPr/>
        </p:nvGrpSpPr>
        <p:grpSpPr bwMode="auto">
          <a:xfrm>
            <a:off x="5181600" y="1219200"/>
            <a:ext cx="3622675" cy="2408238"/>
            <a:chOff x="3264" y="768"/>
            <a:chExt cx="2282" cy="1517"/>
          </a:xfrm>
        </p:grpSpPr>
        <p:sp>
          <p:nvSpPr>
            <p:cNvPr id="8234" name="Freeform 3"/>
            <p:cNvSpPr>
              <a:spLocks/>
            </p:cNvSpPr>
            <p:nvPr/>
          </p:nvSpPr>
          <p:spPr bwMode="auto">
            <a:xfrm>
              <a:off x="3695" y="877"/>
              <a:ext cx="1851" cy="1173"/>
            </a:xfrm>
            <a:custGeom>
              <a:avLst/>
              <a:gdLst>
                <a:gd name="T0" fmla="*/ 0 w 1851"/>
                <a:gd name="T1" fmla="*/ 0 h 1173"/>
                <a:gd name="T2" fmla="*/ 0 w 1851"/>
                <a:gd name="T3" fmla="*/ 1172 h 1173"/>
                <a:gd name="T4" fmla="*/ 1850 w 1851"/>
                <a:gd name="T5" fmla="*/ 1172 h 1173"/>
                <a:gd name="T6" fmla="*/ 0 60000 65536"/>
                <a:gd name="T7" fmla="*/ 0 60000 65536"/>
                <a:gd name="T8" fmla="*/ 0 60000 65536"/>
              </a:gdLst>
              <a:ahLst/>
              <a:cxnLst>
                <a:cxn ang="T6">
                  <a:pos x="T0" y="T1"/>
                </a:cxn>
                <a:cxn ang="T7">
                  <a:pos x="T2" y="T3"/>
                </a:cxn>
                <a:cxn ang="T8">
                  <a:pos x="T4" y="T5"/>
                </a:cxn>
              </a:cxnLst>
              <a:rect l="0" t="0" r="r" b="b"/>
              <a:pathLst>
                <a:path w="1851" h="1173">
                  <a:moveTo>
                    <a:pt x="0" y="0"/>
                  </a:moveTo>
                  <a:lnTo>
                    <a:pt x="0" y="1172"/>
                  </a:lnTo>
                  <a:lnTo>
                    <a:pt x="1850" y="1172"/>
                  </a:lnTo>
                </a:path>
              </a:pathLst>
            </a:custGeom>
            <a:noFill/>
            <a:ln w="12700" cap="rnd" cmpd="sng">
              <a:solidFill>
                <a:schemeClr val="tx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5" name="Freeform 4"/>
            <p:cNvSpPr>
              <a:spLocks/>
            </p:cNvSpPr>
            <p:nvPr/>
          </p:nvSpPr>
          <p:spPr bwMode="auto">
            <a:xfrm>
              <a:off x="3695" y="1043"/>
              <a:ext cx="1747" cy="861"/>
            </a:xfrm>
            <a:custGeom>
              <a:avLst/>
              <a:gdLst>
                <a:gd name="T0" fmla="*/ 0 w 1747"/>
                <a:gd name="T1" fmla="*/ 0 h 861"/>
                <a:gd name="T2" fmla="*/ 628 w 1747"/>
                <a:gd name="T3" fmla="*/ 0 h 861"/>
                <a:gd name="T4" fmla="*/ 1000 w 1747"/>
                <a:gd name="T5" fmla="*/ 860 h 861"/>
                <a:gd name="T6" fmla="*/ 1746 w 1747"/>
                <a:gd name="T7" fmla="*/ 860 h 8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47" h="861">
                  <a:moveTo>
                    <a:pt x="0" y="0"/>
                  </a:moveTo>
                  <a:lnTo>
                    <a:pt x="628" y="0"/>
                  </a:lnTo>
                  <a:lnTo>
                    <a:pt x="1000" y="860"/>
                  </a:lnTo>
                  <a:lnTo>
                    <a:pt x="1746" y="860"/>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6" name="Line 5"/>
            <p:cNvSpPr>
              <a:spLocks noChangeShapeType="1"/>
            </p:cNvSpPr>
            <p:nvPr/>
          </p:nvSpPr>
          <p:spPr bwMode="auto">
            <a:xfrm flipH="1">
              <a:off x="4323" y="1042"/>
              <a:ext cx="118"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7" name="Line 6"/>
            <p:cNvSpPr>
              <a:spLocks noChangeShapeType="1"/>
            </p:cNvSpPr>
            <p:nvPr/>
          </p:nvSpPr>
          <p:spPr bwMode="auto">
            <a:xfrm>
              <a:off x="4499" y="1042"/>
              <a:ext cx="114"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8" name="Line 7"/>
            <p:cNvSpPr>
              <a:spLocks noChangeShapeType="1"/>
            </p:cNvSpPr>
            <p:nvPr/>
          </p:nvSpPr>
          <p:spPr bwMode="auto">
            <a:xfrm>
              <a:off x="4670" y="1042"/>
              <a:ext cx="12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9" name="Line 8"/>
            <p:cNvSpPr>
              <a:spLocks noChangeShapeType="1"/>
            </p:cNvSpPr>
            <p:nvPr/>
          </p:nvSpPr>
          <p:spPr bwMode="auto">
            <a:xfrm>
              <a:off x="4398" y="1929"/>
              <a:ext cx="0" cy="121"/>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0" name="Line 9"/>
            <p:cNvSpPr>
              <a:spLocks noChangeShapeType="1"/>
            </p:cNvSpPr>
            <p:nvPr/>
          </p:nvSpPr>
          <p:spPr bwMode="auto">
            <a:xfrm flipV="1">
              <a:off x="4398" y="1754"/>
              <a:ext cx="0" cy="11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1" name="Line 10"/>
            <p:cNvSpPr>
              <a:spLocks noChangeShapeType="1"/>
            </p:cNvSpPr>
            <p:nvPr/>
          </p:nvSpPr>
          <p:spPr bwMode="auto">
            <a:xfrm flipV="1">
              <a:off x="4398" y="1578"/>
              <a:ext cx="0" cy="11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2" name="Line 11"/>
            <p:cNvSpPr>
              <a:spLocks noChangeShapeType="1"/>
            </p:cNvSpPr>
            <p:nvPr/>
          </p:nvSpPr>
          <p:spPr bwMode="auto">
            <a:xfrm flipV="1">
              <a:off x="4398" y="1400"/>
              <a:ext cx="0" cy="119"/>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3" name="Freeform 12"/>
            <p:cNvSpPr>
              <a:spLocks/>
            </p:cNvSpPr>
            <p:nvPr/>
          </p:nvSpPr>
          <p:spPr bwMode="auto">
            <a:xfrm>
              <a:off x="4399" y="1225"/>
              <a:ext cx="83" cy="121"/>
            </a:xfrm>
            <a:custGeom>
              <a:avLst/>
              <a:gdLst>
                <a:gd name="T0" fmla="*/ 0 w 83"/>
                <a:gd name="T1" fmla="*/ 120 h 121"/>
                <a:gd name="T2" fmla="*/ 0 w 83"/>
                <a:gd name="T3" fmla="*/ 0 h 121"/>
                <a:gd name="T4" fmla="*/ 82 w 83"/>
                <a:gd name="T5" fmla="*/ 0 h 121"/>
                <a:gd name="T6" fmla="*/ 0 60000 65536"/>
                <a:gd name="T7" fmla="*/ 0 60000 65536"/>
                <a:gd name="T8" fmla="*/ 0 60000 65536"/>
              </a:gdLst>
              <a:ahLst/>
              <a:cxnLst>
                <a:cxn ang="T6">
                  <a:pos x="T0" y="T1"/>
                </a:cxn>
                <a:cxn ang="T7">
                  <a:pos x="T2" y="T3"/>
                </a:cxn>
                <a:cxn ang="T8">
                  <a:pos x="T4" y="T5"/>
                </a:cxn>
              </a:cxnLst>
              <a:rect l="0" t="0" r="r" b="b"/>
              <a:pathLst>
                <a:path w="83" h="121">
                  <a:moveTo>
                    <a:pt x="0" y="120"/>
                  </a:moveTo>
                  <a:lnTo>
                    <a:pt x="0" y="0"/>
                  </a:lnTo>
                  <a:lnTo>
                    <a:pt x="82" y="0"/>
                  </a:lnTo>
                </a:path>
              </a:pathLst>
            </a:custGeom>
            <a:noFill/>
            <a:ln w="12700" cap="rnd" cmpd="sng">
              <a:solidFill>
                <a:schemeClr val="tx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4" name="Line 13"/>
            <p:cNvSpPr>
              <a:spLocks noChangeShapeType="1"/>
            </p:cNvSpPr>
            <p:nvPr/>
          </p:nvSpPr>
          <p:spPr bwMode="auto">
            <a:xfrm>
              <a:off x="4536" y="1224"/>
              <a:ext cx="116"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5" name="Line 14"/>
            <p:cNvSpPr>
              <a:spLocks noChangeShapeType="1"/>
            </p:cNvSpPr>
            <p:nvPr/>
          </p:nvSpPr>
          <p:spPr bwMode="auto">
            <a:xfrm>
              <a:off x="4709" y="1224"/>
              <a:ext cx="82"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6" name="Freeform 15"/>
            <p:cNvSpPr>
              <a:spLocks/>
            </p:cNvSpPr>
            <p:nvPr/>
          </p:nvSpPr>
          <p:spPr bwMode="auto">
            <a:xfrm>
              <a:off x="5443" y="2020"/>
              <a:ext cx="103" cy="58"/>
            </a:xfrm>
            <a:custGeom>
              <a:avLst/>
              <a:gdLst>
                <a:gd name="T0" fmla="*/ 0 w 103"/>
                <a:gd name="T1" fmla="*/ 0 h 58"/>
                <a:gd name="T2" fmla="*/ 102 w 103"/>
                <a:gd name="T3" fmla="*/ 28 h 58"/>
                <a:gd name="T4" fmla="*/ 0 w 103"/>
                <a:gd name="T5" fmla="*/ 57 h 58"/>
                <a:gd name="T6" fmla="*/ 4 w 103"/>
                <a:gd name="T7" fmla="*/ 48 h 58"/>
                <a:gd name="T8" fmla="*/ 8 w 103"/>
                <a:gd name="T9" fmla="*/ 40 h 58"/>
                <a:gd name="T10" fmla="*/ 10 w 103"/>
                <a:gd name="T11" fmla="*/ 32 h 58"/>
                <a:gd name="T12" fmla="*/ 10 w 103"/>
                <a:gd name="T13" fmla="*/ 24 h 58"/>
                <a:gd name="T14" fmla="*/ 8 w 103"/>
                <a:gd name="T15" fmla="*/ 16 h 58"/>
                <a:gd name="T16" fmla="*/ 4 w 103"/>
                <a:gd name="T17" fmla="*/ 8 h 58"/>
                <a:gd name="T18" fmla="*/ 0 w 103"/>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58">
                  <a:moveTo>
                    <a:pt x="0" y="0"/>
                  </a:moveTo>
                  <a:lnTo>
                    <a:pt x="102" y="28"/>
                  </a:lnTo>
                  <a:lnTo>
                    <a:pt x="0" y="57"/>
                  </a:lnTo>
                  <a:lnTo>
                    <a:pt x="4" y="48"/>
                  </a:lnTo>
                  <a:lnTo>
                    <a:pt x="8" y="40"/>
                  </a:lnTo>
                  <a:lnTo>
                    <a:pt x="10" y="32"/>
                  </a:lnTo>
                  <a:lnTo>
                    <a:pt x="10" y="24"/>
                  </a:lnTo>
                  <a:lnTo>
                    <a:pt x="8" y="16"/>
                  </a:lnTo>
                  <a:lnTo>
                    <a:pt x="4" y="8"/>
                  </a:lnTo>
                  <a:lnTo>
                    <a:pt x="0" y="0"/>
                  </a:lnTo>
                </a:path>
              </a:pathLst>
            </a:custGeom>
            <a:noFill/>
            <a:ln w="12700" cap="rnd" cmpd="sng">
              <a:solidFill>
                <a:schemeClr val="tx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7" name="Freeform 16"/>
            <p:cNvSpPr>
              <a:spLocks/>
            </p:cNvSpPr>
            <p:nvPr/>
          </p:nvSpPr>
          <p:spPr bwMode="auto">
            <a:xfrm>
              <a:off x="5451" y="2026"/>
              <a:ext cx="83" cy="46"/>
            </a:xfrm>
            <a:custGeom>
              <a:avLst/>
              <a:gdLst>
                <a:gd name="T0" fmla="*/ 0 w 83"/>
                <a:gd name="T1" fmla="*/ 0 h 46"/>
                <a:gd name="T2" fmla="*/ 82 w 83"/>
                <a:gd name="T3" fmla="*/ 22 h 46"/>
                <a:gd name="T4" fmla="*/ 0 w 83"/>
                <a:gd name="T5" fmla="*/ 45 h 46"/>
                <a:gd name="T6" fmla="*/ 4 w 83"/>
                <a:gd name="T7" fmla="*/ 36 h 46"/>
                <a:gd name="T8" fmla="*/ 6 w 83"/>
                <a:gd name="T9" fmla="*/ 26 h 46"/>
                <a:gd name="T10" fmla="*/ 6 w 83"/>
                <a:gd name="T11" fmla="*/ 18 h 46"/>
                <a:gd name="T12" fmla="*/ 4 w 83"/>
                <a:gd name="T13" fmla="*/ 8 h 46"/>
                <a:gd name="T14" fmla="*/ 0 w 83"/>
                <a:gd name="T15" fmla="*/ 0 h 46"/>
                <a:gd name="T16" fmla="*/ 6 w 83"/>
                <a:gd name="T17" fmla="*/ 6 h 46"/>
                <a:gd name="T18" fmla="*/ 68 w 83"/>
                <a:gd name="T19" fmla="*/ 22 h 46"/>
                <a:gd name="T20" fmla="*/ 6 w 83"/>
                <a:gd name="T21" fmla="*/ 38 h 46"/>
                <a:gd name="T22" fmla="*/ 8 w 83"/>
                <a:gd name="T23" fmla="*/ 30 h 46"/>
                <a:gd name="T24" fmla="*/ 10 w 83"/>
                <a:gd name="T25" fmla="*/ 22 h 46"/>
                <a:gd name="T26" fmla="*/ 8 w 83"/>
                <a:gd name="T27" fmla="*/ 14 h 46"/>
                <a:gd name="T28" fmla="*/ 6 w 83"/>
                <a:gd name="T29" fmla="*/ 6 h 46"/>
                <a:gd name="T30" fmla="*/ 10 w 83"/>
                <a:gd name="T31" fmla="*/ 10 h 46"/>
                <a:gd name="T32" fmla="*/ 54 w 83"/>
                <a:gd name="T33" fmla="*/ 22 h 46"/>
                <a:gd name="T34" fmla="*/ 10 w 83"/>
                <a:gd name="T35" fmla="*/ 34 h 46"/>
                <a:gd name="T36" fmla="*/ 12 w 83"/>
                <a:gd name="T37" fmla="*/ 26 h 46"/>
                <a:gd name="T38" fmla="*/ 12 w 83"/>
                <a:gd name="T39" fmla="*/ 18 h 46"/>
                <a:gd name="T40" fmla="*/ 10 w 83"/>
                <a:gd name="T41" fmla="*/ 10 h 46"/>
                <a:gd name="T42" fmla="*/ 16 w 83"/>
                <a:gd name="T43" fmla="*/ 14 h 46"/>
                <a:gd name="T44" fmla="*/ 42 w 83"/>
                <a:gd name="T45" fmla="*/ 22 h 46"/>
                <a:gd name="T46" fmla="*/ 16 w 83"/>
                <a:gd name="T47" fmla="*/ 30 h 46"/>
                <a:gd name="T48" fmla="*/ 16 w 83"/>
                <a:gd name="T49" fmla="*/ 14 h 46"/>
                <a:gd name="T50" fmla="*/ 18 w 83"/>
                <a:gd name="T51" fmla="*/ 20 h 46"/>
                <a:gd name="T52" fmla="*/ 28 w 83"/>
                <a:gd name="T53" fmla="*/ 22 h 46"/>
                <a:gd name="T54" fmla="*/ 18 w 83"/>
                <a:gd name="T55" fmla="*/ 24 h 46"/>
                <a:gd name="T56" fmla="*/ 18 w 83"/>
                <a:gd name="T57" fmla="*/ 20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3" h="46">
                  <a:moveTo>
                    <a:pt x="0" y="0"/>
                  </a:moveTo>
                  <a:lnTo>
                    <a:pt x="82" y="22"/>
                  </a:lnTo>
                  <a:lnTo>
                    <a:pt x="0" y="45"/>
                  </a:lnTo>
                  <a:lnTo>
                    <a:pt x="4" y="36"/>
                  </a:lnTo>
                  <a:lnTo>
                    <a:pt x="6" y="26"/>
                  </a:lnTo>
                  <a:lnTo>
                    <a:pt x="6" y="18"/>
                  </a:lnTo>
                  <a:lnTo>
                    <a:pt x="4" y="8"/>
                  </a:lnTo>
                  <a:lnTo>
                    <a:pt x="0" y="0"/>
                  </a:lnTo>
                  <a:lnTo>
                    <a:pt x="6" y="6"/>
                  </a:lnTo>
                  <a:lnTo>
                    <a:pt x="68" y="22"/>
                  </a:lnTo>
                  <a:lnTo>
                    <a:pt x="6" y="38"/>
                  </a:lnTo>
                  <a:lnTo>
                    <a:pt x="8" y="30"/>
                  </a:lnTo>
                  <a:lnTo>
                    <a:pt x="10" y="22"/>
                  </a:lnTo>
                  <a:lnTo>
                    <a:pt x="8" y="14"/>
                  </a:lnTo>
                  <a:lnTo>
                    <a:pt x="6" y="6"/>
                  </a:lnTo>
                  <a:lnTo>
                    <a:pt x="10" y="10"/>
                  </a:lnTo>
                  <a:lnTo>
                    <a:pt x="54" y="22"/>
                  </a:lnTo>
                  <a:lnTo>
                    <a:pt x="10" y="34"/>
                  </a:lnTo>
                  <a:lnTo>
                    <a:pt x="12" y="26"/>
                  </a:lnTo>
                  <a:lnTo>
                    <a:pt x="12" y="18"/>
                  </a:lnTo>
                  <a:lnTo>
                    <a:pt x="10" y="10"/>
                  </a:lnTo>
                  <a:lnTo>
                    <a:pt x="16" y="14"/>
                  </a:lnTo>
                  <a:lnTo>
                    <a:pt x="42" y="22"/>
                  </a:lnTo>
                  <a:lnTo>
                    <a:pt x="16" y="30"/>
                  </a:lnTo>
                  <a:lnTo>
                    <a:pt x="16" y="14"/>
                  </a:lnTo>
                  <a:lnTo>
                    <a:pt x="18" y="20"/>
                  </a:lnTo>
                  <a:lnTo>
                    <a:pt x="28" y="22"/>
                  </a:lnTo>
                  <a:lnTo>
                    <a:pt x="18" y="24"/>
                  </a:lnTo>
                  <a:lnTo>
                    <a:pt x="18" y="20"/>
                  </a:lnTo>
                </a:path>
              </a:pathLst>
            </a:custGeom>
            <a:noFill/>
            <a:ln w="12700" cap="rnd" cmpd="sng">
              <a:solidFill>
                <a:schemeClr val="tx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8" name="Line 17"/>
            <p:cNvSpPr>
              <a:spLocks noChangeShapeType="1"/>
            </p:cNvSpPr>
            <p:nvPr/>
          </p:nvSpPr>
          <p:spPr bwMode="auto">
            <a:xfrm flipV="1">
              <a:off x="4744" y="1231"/>
              <a:ext cx="0" cy="18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9" name="Line 18"/>
            <p:cNvSpPr>
              <a:spLocks noChangeShapeType="1"/>
            </p:cNvSpPr>
            <p:nvPr/>
          </p:nvSpPr>
          <p:spPr bwMode="auto">
            <a:xfrm flipV="1">
              <a:off x="4744" y="860"/>
              <a:ext cx="0" cy="18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0" name="Line 19"/>
            <p:cNvSpPr>
              <a:spLocks noChangeShapeType="1"/>
            </p:cNvSpPr>
            <p:nvPr/>
          </p:nvSpPr>
          <p:spPr bwMode="auto">
            <a:xfrm flipH="1">
              <a:off x="4716" y="1231"/>
              <a:ext cx="28" cy="107"/>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1" name="Line 20"/>
            <p:cNvSpPr>
              <a:spLocks noChangeShapeType="1"/>
            </p:cNvSpPr>
            <p:nvPr/>
          </p:nvSpPr>
          <p:spPr bwMode="auto">
            <a:xfrm flipH="1" flipV="1">
              <a:off x="4744" y="1231"/>
              <a:ext cx="28" cy="107"/>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2" name="Line 21"/>
            <p:cNvSpPr>
              <a:spLocks noChangeShapeType="1"/>
            </p:cNvSpPr>
            <p:nvPr/>
          </p:nvSpPr>
          <p:spPr bwMode="auto">
            <a:xfrm>
              <a:off x="4764" y="1333"/>
              <a:ext cx="8" cy="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3" name="Freeform 22"/>
            <p:cNvSpPr>
              <a:spLocks/>
            </p:cNvSpPr>
            <p:nvPr/>
          </p:nvSpPr>
          <p:spPr bwMode="auto">
            <a:xfrm>
              <a:off x="4716" y="1328"/>
              <a:ext cx="49" cy="34"/>
            </a:xfrm>
            <a:custGeom>
              <a:avLst/>
              <a:gdLst>
                <a:gd name="T0" fmla="*/ 48 w 49"/>
                <a:gd name="T1" fmla="*/ 19 h 34"/>
                <a:gd name="T2" fmla="*/ 40 w 49"/>
                <a:gd name="T3" fmla="*/ 6 h 34"/>
                <a:gd name="T4" fmla="*/ 32 w 49"/>
                <a:gd name="T5" fmla="*/ 0 h 34"/>
                <a:gd name="T6" fmla="*/ 24 w 49"/>
                <a:gd name="T7" fmla="*/ 0 h 34"/>
                <a:gd name="T8" fmla="*/ 14 w 49"/>
                <a:gd name="T9" fmla="*/ 6 h 34"/>
                <a:gd name="T10" fmla="*/ 8 w 49"/>
                <a:gd name="T11" fmla="*/ 19 h 34"/>
                <a:gd name="T12" fmla="*/ 0 w 49"/>
                <a:gd name="T13" fmla="*/ 33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34">
                  <a:moveTo>
                    <a:pt x="48" y="19"/>
                  </a:moveTo>
                  <a:lnTo>
                    <a:pt x="40" y="6"/>
                  </a:lnTo>
                  <a:lnTo>
                    <a:pt x="32" y="0"/>
                  </a:lnTo>
                  <a:lnTo>
                    <a:pt x="24" y="0"/>
                  </a:lnTo>
                  <a:lnTo>
                    <a:pt x="14" y="6"/>
                  </a:lnTo>
                  <a:lnTo>
                    <a:pt x="8" y="19"/>
                  </a:lnTo>
                  <a:lnTo>
                    <a:pt x="0" y="33"/>
                  </a:lnTo>
                </a:path>
              </a:pathLst>
            </a:custGeom>
            <a:noFill/>
            <a:ln w="12700" cap="rnd" cmpd="sng">
              <a:solidFill>
                <a:schemeClr val="tx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4" name="Freeform 23"/>
            <p:cNvSpPr>
              <a:spLocks/>
            </p:cNvSpPr>
            <p:nvPr/>
          </p:nvSpPr>
          <p:spPr bwMode="auto">
            <a:xfrm>
              <a:off x="4722" y="1246"/>
              <a:ext cx="45" cy="85"/>
            </a:xfrm>
            <a:custGeom>
              <a:avLst/>
              <a:gdLst>
                <a:gd name="T0" fmla="*/ 0 w 45"/>
                <a:gd name="T1" fmla="*/ 84 h 85"/>
                <a:gd name="T2" fmla="*/ 22 w 45"/>
                <a:gd name="T3" fmla="*/ 0 h 85"/>
                <a:gd name="T4" fmla="*/ 44 w 45"/>
                <a:gd name="T5" fmla="*/ 84 h 85"/>
                <a:gd name="T6" fmla="*/ 36 w 45"/>
                <a:gd name="T7" fmla="*/ 79 h 85"/>
                <a:gd name="T8" fmla="*/ 26 w 45"/>
                <a:gd name="T9" fmla="*/ 79 h 85"/>
                <a:gd name="T10" fmla="*/ 16 w 45"/>
                <a:gd name="T11" fmla="*/ 79 h 85"/>
                <a:gd name="T12" fmla="*/ 8 w 45"/>
                <a:gd name="T13" fmla="*/ 79 h 85"/>
                <a:gd name="T14" fmla="*/ 0 w 45"/>
                <a:gd name="T15" fmla="*/ 84 h 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85">
                  <a:moveTo>
                    <a:pt x="0" y="84"/>
                  </a:moveTo>
                  <a:lnTo>
                    <a:pt x="22" y="0"/>
                  </a:lnTo>
                  <a:lnTo>
                    <a:pt x="44" y="84"/>
                  </a:lnTo>
                  <a:lnTo>
                    <a:pt x="36" y="79"/>
                  </a:lnTo>
                  <a:lnTo>
                    <a:pt x="26" y="79"/>
                  </a:lnTo>
                  <a:lnTo>
                    <a:pt x="16" y="79"/>
                  </a:lnTo>
                  <a:lnTo>
                    <a:pt x="8" y="79"/>
                  </a:lnTo>
                  <a:lnTo>
                    <a:pt x="0" y="84"/>
                  </a:lnTo>
                </a:path>
              </a:pathLst>
            </a:custGeom>
            <a:noFill/>
            <a:ln w="12700" cap="rnd" cmpd="sng">
              <a:solidFill>
                <a:schemeClr val="tx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5" name="Freeform 24"/>
            <p:cNvSpPr>
              <a:spLocks/>
            </p:cNvSpPr>
            <p:nvPr/>
          </p:nvSpPr>
          <p:spPr bwMode="auto">
            <a:xfrm>
              <a:off x="4729" y="1260"/>
              <a:ext cx="35" cy="64"/>
            </a:xfrm>
            <a:custGeom>
              <a:avLst/>
              <a:gdLst>
                <a:gd name="T0" fmla="*/ 0 w 35"/>
                <a:gd name="T1" fmla="*/ 63 h 64"/>
                <a:gd name="T2" fmla="*/ 16 w 35"/>
                <a:gd name="T3" fmla="*/ 0 h 64"/>
                <a:gd name="T4" fmla="*/ 34 w 35"/>
                <a:gd name="T5" fmla="*/ 63 h 64"/>
                <a:gd name="T6" fmla="*/ 24 w 35"/>
                <a:gd name="T7" fmla="*/ 60 h 64"/>
                <a:gd name="T8" fmla="*/ 16 w 35"/>
                <a:gd name="T9" fmla="*/ 60 h 64"/>
                <a:gd name="T10" fmla="*/ 8 w 35"/>
                <a:gd name="T11" fmla="*/ 60 h 64"/>
                <a:gd name="T12" fmla="*/ 0 w 35"/>
                <a:gd name="T13" fmla="*/ 63 h 64"/>
                <a:gd name="T14" fmla="*/ 4 w 35"/>
                <a:gd name="T15" fmla="*/ 58 h 64"/>
                <a:gd name="T16" fmla="*/ 16 w 35"/>
                <a:gd name="T17" fmla="*/ 14 h 64"/>
                <a:gd name="T18" fmla="*/ 28 w 35"/>
                <a:gd name="T19" fmla="*/ 58 h 64"/>
                <a:gd name="T20" fmla="*/ 20 w 35"/>
                <a:gd name="T21" fmla="*/ 56 h 64"/>
                <a:gd name="T22" fmla="*/ 12 w 35"/>
                <a:gd name="T23" fmla="*/ 56 h 64"/>
                <a:gd name="T24" fmla="*/ 4 w 35"/>
                <a:gd name="T25" fmla="*/ 58 h 64"/>
                <a:gd name="T26" fmla="*/ 10 w 35"/>
                <a:gd name="T27" fmla="*/ 54 h 64"/>
                <a:gd name="T28" fmla="*/ 16 w 35"/>
                <a:gd name="T29" fmla="*/ 26 h 64"/>
                <a:gd name="T30" fmla="*/ 22 w 35"/>
                <a:gd name="T31" fmla="*/ 54 h 64"/>
                <a:gd name="T32" fmla="*/ 10 w 35"/>
                <a:gd name="T33" fmla="*/ 54 h 64"/>
                <a:gd name="T34" fmla="*/ 14 w 35"/>
                <a:gd name="T35" fmla="*/ 50 h 64"/>
                <a:gd name="T36" fmla="*/ 16 w 35"/>
                <a:gd name="T37" fmla="*/ 40 h 64"/>
                <a:gd name="T38" fmla="*/ 18 w 35"/>
                <a:gd name="T39" fmla="*/ 50 h 64"/>
                <a:gd name="T40" fmla="*/ 14 w 35"/>
                <a:gd name="T41" fmla="*/ 50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 h="64">
                  <a:moveTo>
                    <a:pt x="0" y="63"/>
                  </a:moveTo>
                  <a:lnTo>
                    <a:pt x="16" y="0"/>
                  </a:lnTo>
                  <a:lnTo>
                    <a:pt x="34" y="63"/>
                  </a:lnTo>
                  <a:lnTo>
                    <a:pt x="24" y="60"/>
                  </a:lnTo>
                  <a:lnTo>
                    <a:pt x="16" y="60"/>
                  </a:lnTo>
                  <a:lnTo>
                    <a:pt x="8" y="60"/>
                  </a:lnTo>
                  <a:lnTo>
                    <a:pt x="0" y="63"/>
                  </a:lnTo>
                  <a:lnTo>
                    <a:pt x="4" y="58"/>
                  </a:lnTo>
                  <a:lnTo>
                    <a:pt x="16" y="14"/>
                  </a:lnTo>
                  <a:lnTo>
                    <a:pt x="28" y="58"/>
                  </a:lnTo>
                  <a:lnTo>
                    <a:pt x="20" y="56"/>
                  </a:lnTo>
                  <a:lnTo>
                    <a:pt x="12" y="56"/>
                  </a:lnTo>
                  <a:lnTo>
                    <a:pt x="4" y="58"/>
                  </a:lnTo>
                  <a:lnTo>
                    <a:pt x="10" y="54"/>
                  </a:lnTo>
                  <a:lnTo>
                    <a:pt x="16" y="26"/>
                  </a:lnTo>
                  <a:lnTo>
                    <a:pt x="22" y="54"/>
                  </a:lnTo>
                  <a:lnTo>
                    <a:pt x="10" y="54"/>
                  </a:lnTo>
                  <a:lnTo>
                    <a:pt x="14" y="50"/>
                  </a:lnTo>
                  <a:lnTo>
                    <a:pt x="16" y="40"/>
                  </a:lnTo>
                  <a:lnTo>
                    <a:pt x="18" y="50"/>
                  </a:lnTo>
                  <a:lnTo>
                    <a:pt x="14" y="50"/>
                  </a:lnTo>
                </a:path>
              </a:pathLst>
            </a:custGeom>
            <a:noFill/>
            <a:ln w="12700" cap="rnd" cmpd="sng">
              <a:solidFill>
                <a:schemeClr val="tx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6" name="Line 25"/>
            <p:cNvSpPr>
              <a:spLocks noChangeShapeType="1"/>
            </p:cNvSpPr>
            <p:nvPr/>
          </p:nvSpPr>
          <p:spPr bwMode="auto">
            <a:xfrm flipV="1">
              <a:off x="4744" y="939"/>
              <a:ext cx="28" cy="104"/>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7" name="Line 26"/>
            <p:cNvSpPr>
              <a:spLocks noChangeShapeType="1"/>
            </p:cNvSpPr>
            <p:nvPr/>
          </p:nvSpPr>
          <p:spPr bwMode="auto">
            <a:xfrm>
              <a:off x="4716" y="939"/>
              <a:ext cx="28" cy="104"/>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8" name="Line 27"/>
            <p:cNvSpPr>
              <a:spLocks noChangeShapeType="1"/>
            </p:cNvSpPr>
            <p:nvPr/>
          </p:nvSpPr>
          <p:spPr bwMode="auto">
            <a:xfrm flipH="1" flipV="1">
              <a:off x="4716" y="939"/>
              <a:ext cx="8" cy="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9" name="Freeform 28"/>
            <p:cNvSpPr>
              <a:spLocks/>
            </p:cNvSpPr>
            <p:nvPr/>
          </p:nvSpPr>
          <p:spPr bwMode="auto">
            <a:xfrm>
              <a:off x="4724" y="938"/>
              <a:ext cx="49" cy="34"/>
            </a:xfrm>
            <a:custGeom>
              <a:avLst/>
              <a:gdLst>
                <a:gd name="T0" fmla="*/ 0 w 49"/>
                <a:gd name="T1" fmla="*/ 13 h 34"/>
                <a:gd name="T2" fmla="*/ 6 w 49"/>
                <a:gd name="T3" fmla="*/ 26 h 34"/>
                <a:gd name="T4" fmla="*/ 16 w 49"/>
                <a:gd name="T5" fmla="*/ 33 h 34"/>
                <a:gd name="T6" fmla="*/ 24 w 49"/>
                <a:gd name="T7" fmla="*/ 33 h 34"/>
                <a:gd name="T8" fmla="*/ 32 w 49"/>
                <a:gd name="T9" fmla="*/ 26 h 34"/>
                <a:gd name="T10" fmla="*/ 40 w 49"/>
                <a:gd name="T11" fmla="*/ 13 h 34"/>
                <a:gd name="T12" fmla="*/ 48 w 49"/>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34">
                  <a:moveTo>
                    <a:pt x="0" y="13"/>
                  </a:moveTo>
                  <a:lnTo>
                    <a:pt x="6" y="26"/>
                  </a:lnTo>
                  <a:lnTo>
                    <a:pt x="16" y="33"/>
                  </a:lnTo>
                  <a:lnTo>
                    <a:pt x="24" y="33"/>
                  </a:lnTo>
                  <a:lnTo>
                    <a:pt x="32" y="26"/>
                  </a:lnTo>
                  <a:lnTo>
                    <a:pt x="40" y="13"/>
                  </a:lnTo>
                  <a:lnTo>
                    <a:pt x="48" y="0"/>
                  </a:lnTo>
                </a:path>
              </a:pathLst>
            </a:custGeom>
            <a:noFill/>
            <a:ln w="12700" cap="rnd" cmpd="sng">
              <a:solidFill>
                <a:schemeClr val="tx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60" name="Freeform 29"/>
            <p:cNvSpPr>
              <a:spLocks/>
            </p:cNvSpPr>
            <p:nvPr/>
          </p:nvSpPr>
          <p:spPr bwMode="auto">
            <a:xfrm>
              <a:off x="4722" y="948"/>
              <a:ext cx="45" cy="85"/>
            </a:xfrm>
            <a:custGeom>
              <a:avLst/>
              <a:gdLst>
                <a:gd name="T0" fmla="*/ 44 w 45"/>
                <a:gd name="T1" fmla="*/ 0 h 85"/>
                <a:gd name="T2" fmla="*/ 22 w 45"/>
                <a:gd name="T3" fmla="*/ 84 h 85"/>
                <a:gd name="T4" fmla="*/ 0 w 45"/>
                <a:gd name="T5" fmla="*/ 0 h 85"/>
                <a:gd name="T6" fmla="*/ 8 w 45"/>
                <a:gd name="T7" fmla="*/ 2 h 85"/>
                <a:gd name="T8" fmla="*/ 16 w 45"/>
                <a:gd name="T9" fmla="*/ 6 h 85"/>
                <a:gd name="T10" fmla="*/ 26 w 45"/>
                <a:gd name="T11" fmla="*/ 6 h 85"/>
                <a:gd name="T12" fmla="*/ 36 w 45"/>
                <a:gd name="T13" fmla="*/ 2 h 85"/>
                <a:gd name="T14" fmla="*/ 44 w 45"/>
                <a:gd name="T15" fmla="*/ 0 h 85"/>
                <a:gd name="T16" fmla="*/ 40 w 45"/>
                <a:gd name="T17" fmla="*/ 6 h 85"/>
                <a:gd name="T18" fmla="*/ 22 w 45"/>
                <a:gd name="T19" fmla="*/ 69 h 85"/>
                <a:gd name="T20" fmla="*/ 6 w 45"/>
                <a:gd name="T21" fmla="*/ 6 h 85"/>
                <a:gd name="T22" fmla="*/ 14 w 45"/>
                <a:gd name="T23" fmla="*/ 8 h 85"/>
                <a:gd name="T24" fmla="*/ 22 w 45"/>
                <a:gd name="T25" fmla="*/ 10 h 85"/>
                <a:gd name="T26" fmla="*/ 30 w 45"/>
                <a:gd name="T27" fmla="*/ 8 h 85"/>
                <a:gd name="T28" fmla="*/ 40 w 45"/>
                <a:gd name="T29" fmla="*/ 6 h 85"/>
                <a:gd name="T30" fmla="*/ 34 w 45"/>
                <a:gd name="T31" fmla="*/ 10 h 85"/>
                <a:gd name="T32" fmla="*/ 22 w 45"/>
                <a:gd name="T33" fmla="*/ 55 h 85"/>
                <a:gd name="T34" fmla="*/ 10 w 45"/>
                <a:gd name="T35" fmla="*/ 10 h 85"/>
                <a:gd name="T36" fmla="*/ 18 w 45"/>
                <a:gd name="T37" fmla="*/ 12 h 85"/>
                <a:gd name="T38" fmla="*/ 26 w 45"/>
                <a:gd name="T39" fmla="*/ 12 h 85"/>
                <a:gd name="T40" fmla="*/ 34 w 45"/>
                <a:gd name="T41" fmla="*/ 10 h 85"/>
                <a:gd name="T42" fmla="*/ 28 w 45"/>
                <a:gd name="T43" fmla="*/ 16 h 85"/>
                <a:gd name="T44" fmla="*/ 22 w 45"/>
                <a:gd name="T45" fmla="*/ 43 h 85"/>
                <a:gd name="T46" fmla="*/ 16 w 45"/>
                <a:gd name="T47" fmla="*/ 16 h 85"/>
                <a:gd name="T48" fmla="*/ 28 w 45"/>
                <a:gd name="T49" fmla="*/ 16 h 85"/>
                <a:gd name="T50" fmla="*/ 24 w 45"/>
                <a:gd name="T51" fmla="*/ 18 h 85"/>
                <a:gd name="T52" fmla="*/ 22 w 45"/>
                <a:gd name="T53" fmla="*/ 28 h 85"/>
                <a:gd name="T54" fmla="*/ 20 w 45"/>
                <a:gd name="T55" fmla="*/ 18 h 85"/>
                <a:gd name="T56" fmla="*/ 24 w 45"/>
                <a:gd name="T57" fmla="*/ 18 h 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5" h="85">
                  <a:moveTo>
                    <a:pt x="44" y="0"/>
                  </a:moveTo>
                  <a:lnTo>
                    <a:pt x="22" y="84"/>
                  </a:lnTo>
                  <a:lnTo>
                    <a:pt x="0" y="0"/>
                  </a:lnTo>
                  <a:lnTo>
                    <a:pt x="8" y="2"/>
                  </a:lnTo>
                  <a:lnTo>
                    <a:pt x="16" y="6"/>
                  </a:lnTo>
                  <a:lnTo>
                    <a:pt x="26" y="6"/>
                  </a:lnTo>
                  <a:lnTo>
                    <a:pt x="36" y="2"/>
                  </a:lnTo>
                  <a:lnTo>
                    <a:pt x="44" y="0"/>
                  </a:lnTo>
                  <a:lnTo>
                    <a:pt x="40" y="6"/>
                  </a:lnTo>
                  <a:lnTo>
                    <a:pt x="22" y="69"/>
                  </a:lnTo>
                  <a:lnTo>
                    <a:pt x="6" y="6"/>
                  </a:lnTo>
                  <a:lnTo>
                    <a:pt x="14" y="8"/>
                  </a:lnTo>
                  <a:lnTo>
                    <a:pt x="22" y="10"/>
                  </a:lnTo>
                  <a:lnTo>
                    <a:pt x="30" y="8"/>
                  </a:lnTo>
                  <a:lnTo>
                    <a:pt x="40" y="6"/>
                  </a:lnTo>
                  <a:lnTo>
                    <a:pt x="34" y="10"/>
                  </a:lnTo>
                  <a:lnTo>
                    <a:pt x="22" y="55"/>
                  </a:lnTo>
                  <a:lnTo>
                    <a:pt x="10" y="10"/>
                  </a:lnTo>
                  <a:lnTo>
                    <a:pt x="18" y="12"/>
                  </a:lnTo>
                  <a:lnTo>
                    <a:pt x="26" y="12"/>
                  </a:lnTo>
                  <a:lnTo>
                    <a:pt x="34" y="10"/>
                  </a:lnTo>
                  <a:lnTo>
                    <a:pt x="28" y="16"/>
                  </a:lnTo>
                  <a:lnTo>
                    <a:pt x="22" y="43"/>
                  </a:lnTo>
                  <a:lnTo>
                    <a:pt x="16" y="16"/>
                  </a:lnTo>
                  <a:lnTo>
                    <a:pt x="28" y="16"/>
                  </a:lnTo>
                  <a:lnTo>
                    <a:pt x="24" y="18"/>
                  </a:lnTo>
                  <a:lnTo>
                    <a:pt x="22" y="28"/>
                  </a:lnTo>
                  <a:lnTo>
                    <a:pt x="20" y="18"/>
                  </a:lnTo>
                  <a:lnTo>
                    <a:pt x="24" y="18"/>
                  </a:lnTo>
                </a:path>
              </a:pathLst>
            </a:custGeom>
            <a:noFill/>
            <a:ln w="12700" cap="rnd" cmpd="sng">
              <a:solidFill>
                <a:schemeClr val="tx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61" name="Text Box 198"/>
            <p:cNvSpPr txBox="1">
              <a:spLocks noChangeArrowheads="1"/>
            </p:cNvSpPr>
            <p:nvPr/>
          </p:nvSpPr>
          <p:spPr bwMode="auto">
            <a:xfrm>
              <a:off x="3744" y="768"/>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800">
                  <a:solidFill>
                    <a:schemeClr val="tx1"/>
                  </a:solidFill>
                  <a:latin typeface="Tahoma" pitchFamily="34" charset="0"/>
                </a:rPr>
                <a:t>Low Pass</a:t>
              </a:r>
            </a:p>
          </p:txBody>
        </p:sp>
        <p:sp>
          <p:nvSpPr>
            <p:cNvPr id="8262" name="Text Box 199"/>
            <p:cNvSpPr txBox="1">
              <a:spLocks noChangeArrowheads="1"/>
            </p:cNvSpPr>
            <p:nvPr/>
          </p:nvSpPr>
          <p:spPr bwMode="auto">
            <a:xfrm>
              <a:off x="4752" y="2112"/>
              <a:ext cx="57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200">
                  <a:solidFill>
                    <a:schemeClr val="tx1"/>
                  </a:solidFill>
                </a:rPr>
                <a:t>Frequency</a:t>
              </a:r>
            </a:p>
          </p:txBody>
        </p:sp>
        <p:sp>
          <p:nvSpPr>
            <p:cNvPr id="8263" name="Text Box 200"/>
            <p:cNvSpPr txBox="1">
              <a:spLocks noChangeArrowheads="1"/>
            </p:cNvSpPr>
            <p:nvPr/>
          </p:nvSpPr>
          <p:spPr bwMode="auto">
            <a:xfrm>
              <a:off x="4704" y="1440"/>
              <a:ext cx="48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600">
                  <a:solidFill>
                    <a:srgbClr val="FF0000"/>
                  </a:solidFill>
                  <a:latin typeface="Tahoma" pitchFamily="34" charset="0"/>
                </a:rPr>
                <a:t>Stop Band</a:t>
              </a:r>
            </a:p>
          </p:txBody>
        </p:sp>
        <p:sp>
          <p:nvSpPr>
            <p:cNvPr id="8264" name="Text Box 201"/>
            <p:cNvSpPr txBox="1">
              <a:spLocks noChangeArrowheads="1"/>
            </p:cNvSpPr>
            <p:nvPr/>
          </p:nvSpPr>
          <p:spPr bwMode="auto">
            <a:xfrm>
              <a:off x="3792" y="1440"/>
              <a:ext cx="48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50000"/>
                </a:spcBef>
                <a:buClrTx/>
                <a:buSzTx/>
                <a:buFontTx/>
                <a:buNone/>
              </a:pPr>
              <a:r>
                <a:rPr lang="en-US" altLang="en-US" sz="1600">
                  <a:solidFill>
                    <a:srgbClr val="66FF33"/>
                  </a:solidFill>
                  <a:latin typeface="Tahoma" pitchFamily="34" charset="0"/>
                </a:rPr>
                <a:t>Pass Band</a:t>
              </a:r>
            </a:p>
          </p:txBody>
        </p:sp>
        <p:sp>
          <p:nvSpPr>
            <p:cNvPr id="8265" name="Text Box 204"/>
            <p:cNvSpPr txBox="1">
              <a:spLocks noChangeArrowheads="1"/>
            </p:cNvSpPr>
            <p:nvPr/>
          </p:nvSpPr>
          <p:spPr bwMode="auto">
            <a:xfrm>
              <a:off x="3264" y="1920"/>
              <a:ext cx="43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50000"/>
                </a:spcBef>
                <a:buClrTx/>
                <a:buSzTx/>
                <a:buFontTx/>
                <a:buNone/>
              </a:pPr>
              <a:r>
                <a:rPr lang="en-US" altLang="en-US" sz="1200">
                  <a:solidFill>
                    <a:schemeClr val="tx1"/>
                  </a:solidFill>
                </a:rPr>
                <a:t>40 dB</a:t>
              </a:r>
            </a:p>
          </p:txBody>
        </p:sp>
        <p:sp>
          <p:nvSpPr>
            <p:cNvPr id="8266" name="Text Box 205"/>
            <p:cNvSpPr txBox="1">
              <a:spLocks noChangeArrowheads="1"/>
            </p:cNvSpPr>
            <p:nvPr/>
          </p:nvSpPr>
          <p:spPr bwMode="auto">
            <a:xfrm>
              <a:off x="3264" y="960"/>
              <a:ext cx="43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50000"/>
                </a:spcBef>
                <a:buClrTx/>
                <a:buSzTx/>
                <a:buFontTx/>
                <a:buNone/>
              </a:pPr>
              <a:r>
                <a:rPr lang="en-US" altLang="en-US" sz="1200">
                  <a:solidFill>
                    <a:schemeClr val="tx1"/>
                  </a:solidFill>
                </a:rPr>
                <a:t>0 dB</a:t>
              </a:r>
            </a:p>
          </p:txBody>
        </p:sp>
        <p:sp>
          <p:nvSpPr>
            <p:cNvPr id="8267" name="Text Box 206"/>
            <p:cNvSpPr txBox="1">
              <a:spLocks noChangeArrowheads="1"/>
            </p:cNvSpPr>
            <p:nvPr/>
          </p:nvSpPr>
          <p:spPr bwMode="auto">
            <a:xfrm>
              <a:off x="4224" y="2064"/>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50000"/>
                </a:spcBef>
                <a:buClrTx/>
                <a:buSzTx/>
                <a:buFontTx/>
                <a:buNone/>
              </a:pPr>
              <a:r>
                <a:rPr lang="en-US" altLang="en-US" sz="1600">
                  <a:solidFill>
                    <a:schemeClr val="tx1"/>
                  </a:solidFill>
                  <a:latin typeface="Garamond" pitchFamily="18" charset="0"/>
                </a:rPr>
                <a:t>f</a:t>
              </a:r>
              <a:r>
                <a:rPr lang="en-US" altLang="en-US" sz="1600" baseline="-25000">
                  <a:solidFill>
                    <a:schemeClr val="tx1"/>
                  </a:solidFill>
                  <a:latin typeface="Garamond" pitchFamily="18" charset="0"/>
                </a:rPr>
                <a:t>c</a:t>
              </a:r>
            </a:p>
          </p:txBody>
        </p:sp>
        <p:sp>
          <p:nvSpPr>
            <p:cNvPr id="8268" name="Text Box 207"/>
            <p:cNvSpPr txBox="1">
              <a:spLocks noChangeArrowheads="1"/>
            </p:cNvSpPr>
            <p:nvPr/>
          </p:nvSpPr>
          <p:spPr bwMode="auto">
            <a:xfrm>
              <a:off x="4656" y="1056"/>
              <a:ext cx="43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50000"/>
                </a:spcBef>
                <a:buClrTx/>
                <a:buSzTx/>
                <a:buFontTx/>
                <a:buNone/>
              </a:pPr>
              <a:r>
                <a:rPr lang="en-US" altLang="en-US" sz="1200">
                  <a:solidFill>
                    <a:schemeClr val="tx1"/>
                  </a:solidFill>
                </a:rPr>
                <a:t>-3 dB</a:t>
              </a:r>
            </a:p>
          </p:txBody>
        </p:sp>
      </p:grpSp>
      <p:grpSp>
        <p:nvGrpSpPr>
          <p:cNvPr id="8200" name="Group 249"/>
          <p:cNvGrpSpPr>
            <a:grpSpLocks/>
          </p:cNvGrpSpPr>
          <p:nvPr/>
        </p:nvGrpSpPr>
        <p:grpSpPr bwMode="auto">
          <a:xfrm>
            <a:off x="4800600" y="3962400"/>
            <a:ext cx="3781425" cy="2332038"/>
            <a:chOff x="3024" y="2496"/>
            <a:chExt cx="2382" cy="1469"/>
          </a:xfrm>
        </p:grpSpPr>
        <p:sp>
          <p:nvSpPr>
            <p:cNvPr id="8201" name="Freeform 148"/>
            <p:cNvSpPr>
              <a:spLocks/>
            </p:cNvSpPr>
            <p:nvPr/>
          </p:nvSpPr>
          <p:spPr bwMode="auto">
            <a:xfrm>
              <a:off x="3472" y="2611"/>
              <a:ext cx="1933" cy="1151"/>
            </a:xfrm>
            <a:custGeom>
              <a:avLst/>
              <a:gdLst>
                <a:gd name="T0" fmla="*/ 1932 w 1933"/>
                <a:gd name="T1" fmla="*/ 1150 h 1151"/>
                <a:gd name="T2" fmla="*/ 0 w 1933"/>
                <a:gd name="T3" fmla="*/ 1150 h 1151"/>
                <a:gd name="T4" fmla="*/ 0 w 1933"/>
                <a:gd name="T5" fmla="*/ 0 h 1151"/>
                <a:gd name="T6" fmla="*/ 0 60000 65536"/>
                <a:gd name="T7" fmla="*/ 0 60000 65536"/>
                <a:gd name="T8" fmla="*/ 0 60000 65536"/>
              </a:gdLst>
              <a:ahLst/>
              <a:cxnLst>
                <a:cxn ang="T6">
                  <a:pos x="T0" y="T1"/>
                </a:cxn>
                <a:cxn ang="T7">
                  <a:pos x="T2" y="T3"/>
                </a:cxn>
                <a:cxn ang="T8">
                  <a:pos x="T4" y="T5"/>
                </a:cxn>
              </a:cxnLst>
              <a:rect l="0" t="0" r="r" b="b"/>
              <a:pathLst>
                <a:path w="1933" h="1151">
                  <a:moveTo>
                    <a:pt x="1932" y="1150"/>
                  </a:moveTo>
                  <a:lnTo>
                    <a:pt x="0" y="1150"/>
                  </a:lnTo>
                  <a:lnTo>
                    <a:pt x="0" y="0"/>
                  </a:lnTo>
                </a:path>
              </a:pathLst>
            </a:custGeom>
            <a:noFill/>
            <a:ln w="12700" cap="rnd" cmpd="sng">
              <a:solidFill>
                <a:schemeClr val="tx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2" name="Line 149"/>
            <p:cNvSpPr>
              <a:spLocks noChangeShapeType="1"/>
            </p:cNvSpPr>
            <p:nvPr/>
          </p:nvSpPr>
          <p:spPr bwMode="auto">
            <a:xfrm flipH="1">
              <a:off x="4437" y="2942"/>
              <a:ext cx="82"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3" name="Line 150"/>
            <p:cNvSpPr>
              <a:spLocks noChangeShapeType="1"/>
            </p:cNvSpPr>
            <p:nvPr/>
          </p:nvSpPr>
          <p:spPr bwMode="auto">
            <a:xfrm flipH="1">
              <a:off x="4265" y="2942"/>
              <a:ext cx="114"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4" name="Line 151"/>
            <p:cNvSpPr>
              <a:spLocks noChangeShapeType="1"/>
            </p:cNvSpPr>
            <p:nvPr/>
          </p:nvSpPr>
          <p:spPr bwMode="auto">
            <a:xfrm flipH="1">
              <a:off x="4126" y="2942"/>
              <a:ext cx="8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5" name="Line 152"/>
            <p:cNvSpPr>
              <a:spLocks noChangeShapeType="1"/>
            </p:cNvSpPr>
            <p:nvPr/>
          </p:nvSpPr>
          <p:spPr bwMode="auto">
            <a:xfrm>
              <a:off x="4518" y="3635"/>
              <a:ext cx="0" cy="118"/>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6" name="Line 153"/>
            <p:cNvSpPr>
              <a:spLocks noChangeShapeType="1"/>
            </p:cNvSpPr>
            <p:nvPr/>
          </p:nvSpPr>
          <p:spPr bwMode="auto">
            <a:xfrm flipV="1">
              <a:off x="4518" y="3463"/>
              <a:ext cx="0" cy="114"/>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7" name="Line 154"/>
            <p:cNvSpPr>
              <a:spLocks noChangeShapeType="1"/>
            </p:cNvSpPr>
            <p:nvPr/>
          </p:nvSpPr>
          <p:spPr bwMode="auto">
            <a:xfrm flipV="1">
              <a:off x="4518" y="3291"/>
              <a:ext cx="0" cy="114"/>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8" name="Line 155"/>
            <p:cNvSpPr>
              <a:spLocks noChangeShapeType="1"/>
            </p:cNvSpPr>
            <p:nvPr/>
          </p:nvSpPr>
          <p:spPr bwMode="auto">
            <a:xfrm flipV="1">
              <a:off x="4518" y="3116"/>
              <a:ext cx="0" cy="11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9" name="Line 156"/>
            <p:cNvSpPr>
              <a:spLocks noChangeShapeType="1"/>
            </p:cNvSpPr>
            <p:nvPr/>
          </p:nvSpPr>
          <p:spPr bwMode="auto">
            <a:xfrm flipV="1">
              <a:off x="4518" y="2943"/>
              <a:ext cx="0" cy="118"/>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0" name="Line 157"/>
            <p:cNvSpPr>
              <a:spLocks noChangeShapeType="1"/>
            </p:cNvSpPr>
            <p:nvPr/>
          </p:nvSpPr>
          <p:spPr bwMode="auto">
            <a:xfrm>
              <a:off x="4474" y="2764"/>
              <a:ext cx="12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1" name="Line 158"/>
            <p:cNvSpPr>
              <a:spLocks noChangeShapeType="1"/>
            </p:cNvSpPr>
            <p:nvPr/>
          </p:nvSpPr>
          <p:spPr bwMode="auto">
            <a:xfrm flipH="1">
              <a:off x="4302" y="2764"/>
              <a:ext cx="116"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2" name="Line 159"/>
            <p:cNvSpPr>
              <a:spLocks noChangeShapeType="1"/>
            </p:cNvSpPr>
            <p:nvPr/>
          </p:nvSpPr>
          <p:spPr bwMode="auto">
            <a:xfrm flipH="1">
              <a:off x="4126" y="2764"/>
              <a:ext cx="12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3" name="Line 160"/>
            <p:cNvSpPr>
              <a:spLocks noChangeShapeType="1"/>
            </p:cNvSpPr>
            <p:nvPr/>
          </p:nvSpPr>
          <p:spPr bwMode="auto">
            <a:xfrm>
              <a:off x="4595" y="2764"/>
              <a:ext cx="49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4" name="Freeform 161"/>
            <p:cNvSpPr>
              <a:spLocks/>
            </p:cNvSpPr>
            <p:nvPr/>
          </p:nvSpPr>
          <p:spPr bwMode="auto">
            <a:xfrm>
              <a:off x="3474" y="2764"/>
              <a:ext cx="1121" cy="845"/>
            </a:xfrm>
            <a:custGeom>
              <a:avLst/>
              <a:gdLst>
                <a:gd name="T0" fmla="*/ 1120 w 1121"/>
                <a:gd name="T1" fmla="*/ 0 h 845"/>
                <a:gd name="T2" fmla="*/ 746 w 1121"/>
                <a:gd name="T3" fmla="*/ 844 h 845"/>
                <a:gd name="T4" fmla="*/ 0 w 1121"/>
                <a:gd name="T5" fmla="*/ 844 h 845"/>
                <a:gd name="T6" fmla="*/ 0 60000 65536"/>
                <a:gd name="T7" fmla="*/ 0 60000 65536"/>
                <a:gd name="T8" fmla="*/ 0 60000 65536"/>
              </a:gdLst>
              <a:ahLst/>
              <a:cxnLst>
                <a:cxn ang="T6">
                  <a:pos x="T0" y="T1"/>
                </a:cxn>
                <a:cxn ang="T7">
                  <a:pos x="T2" y="T3"/>
                </a:cxn>
                <a:cxn ang="T8">
                  <a:pos x="T4" y="T5"/>
                </a:cxn>
              </a:cxnLst>
              <a:rect l="0" t="0" r="r" b="b"/>
              <a:pathLst>
                <a:path w="1121" h="845">
                  <a:moveTo>
                    <a:pt x="1120" y="0"/>
                  </a:moveTo>
                  <a:lnTo>
                    <a:pt x="746" y="844"/>
                  </a:lnTo>
                  <a:lnTo>
                    <a:pt x="0" y="844"/>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5" name="Freeform 162"/>
            <p:cNvSpPr>
              <a:spLocks/>
            </p:cNvSpPr>
            <p:nvPr/>
          </p:nvSpPr>
          <p:spPr bwMode="auto">
            <a:xfrm>
              <a:off x="4144" y="2660"/>
              <a:ext cx="57" cy="105"/>
            </a:xfrm>
            <a:custGeom>
              <a:avLst/>
              <a:gdLst>
                <a:gd name="T0" fmla="*/ 0 w 57"/>
                <a:gd name="T1" fmla="*/ 0 h 105"/>
                <a:gd name="T2" fmla="*/ 28 w 57"/>
                <a:gd name="T3" fmla="*/ 104 h 105"/>
                <a:gd name="T4" fmla="*/ 56 w 57"/>
                <a:gd name="T5" fmla="*/ 0 h 105"/>
                <a:gd name="T6" fmla="*/ 50 w 57"/>
                <a:gd name="T7" fmla="*/ 6 h 105"/>
                <a:gd name="T8" fmla="*/ 40 w 57"/>
                <a:gd name="T9" fmla="*/ 10 h 105"/>
                <a:gd name="T10" fmla="*/ 32 w 57"/>
                <a:gd name="T11" fmla="*/ 12 h 105"/>
                <a:gd name="T12" fmla="*/ 24 w 57"/>
                <a:gd name="T13" fmla="*/ 12 h 105"/>
                <a:gd name="T14" fmla="*/ 16 w 57"/>
                <a:gd name="T15" fmla="*/ 10 h 105"/>
                <a:gd name="T16" fmla="*/ 8 w 57"/>
                <a:gd name="T17" fmla="*/ 6 h 105"/>
                <a:gd name="T18" fmla="*/ 0 w 57"/>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105">
                  <a:moveTo>
                    <a:pt x="0" y="0"/>
                  </a:moveTo>
                  <a:lnTo>
                    <a:pt x="28" y="104"/>
                  </a:lnTo>
                  <a:lnTo>
                    <a:pt x="56" y="0"/>
                  </a:lnTo>
                  <a:lnTo>
                    <a:pt x="50" y="6"/>
                  </a:lnTo>
                  <a:lnTo>
                    <a:pt x="40" y="10"/>
                  </a:lnTo>
                  <a:lnTo>
                    <a:pt x="32" y="12"/>
                  </a:lnTo>
                  <a:lnTo>
                    <a:pt x="24" y="12"/>
                  </a:lnTo>
                  <a:lnTo>
                    <a:pt x="16" y="10"/>
                  </a:lnTo>
                  <a:lnTo>
                    <a:pt x="8" y="6"/>
                  </a:lnTo>
                  <a:lnTo>
                    <a:pt x="0" y="0"/>
                  </a:lnTo>
                </a:path>
              </a:pathLst>
            </a:custGeom>
            <a:noFill/>
            <a:ln w="12700" cap="rnd" cmpd="sng">
              <a:solidFill>
                <a:schemeClr val="tx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6" name="Freeform 163"/>
            <p:cNvSpPr>
              <a:spLocks/>
            </p:cNvSpPr>
            <p:nvPr/>
          </p:nvSpPr>
          <p:spPr bwMode="auto">
            <a:xfrm>
              <a:off x="4150" y="2671"/>
              <a:ext cx="45" cy="83"/>
            </a:xfrm>
            <a:custGeom>
              <a:avLst/>
              <a:gdLst>
                <a:gd name="T0" fmla="*/ 0 w 45"/>
                <a:gd name="T1" fmla="*/ 0 h 83"/>
                <a:gd name="T2" fmla="*/ 22 w 45"/>
                <a:gd name="T3" fmla="*/ 82 h 83"/>
                <a:gd name="T4" fmla="*/ 44 w 45"/>
                <a:gd name="T5" fmla="*/ 0 h 83"/>
                <a:gd name="T6" fmla="*/ 36 w 45"/>
                <a:gd name="T7" fmla="*/ 2 h 83"/>
                <a:gd name="T8" fmla="*/ 26 w 45"/>
                <a:gd name="T9" fmla="*/ 4 h 83"/>
                <a:gd name="T10" fmla="*/ 18 w 45"/>
                <a:gd name="T11" fmla="*/ 4 h 83"/>
                <a:gd name="T12" fmla="*/ 8 w 45"/>
                <a:gd name="T13" fmla="*/ 2 h 83"/>
                <a:gd name="T14" fmla="*/ 0 w 45"/>
                <a:gd name="T15" fmla="*/ 0 h 83"/>
                <a:gd name="T16" fmla="*/ 6 w 45"/>
                <a:gd name="T17" fmla="*/ 6 h 83"/>
                <a:gd name="T18" fmla="*/ 22 w 45"/>
                <a:gd name="T19" fmla="*/ 68 h 83"/>
                <a:gd name="T20" fmla="*/ 40 w 45"/>
                <a:gd name="T21" fmla="*/ 6 h 83"/>
                <a:gd name="T22" fmla="*/ 30 w 45"/>
                <a:gd name="T23" fmla="*/ 8 h 83"/>
                <a:gd name="T24" fmla="*/ 22 w 45"/>
                <a:gd name="T25" fmla="*/ 8 h 83"/>
                <a:gd name="T26" fmla="*/ 14 w 45"/>
                <a:gd name="T27" fmla="*/ 8 h 83"/>
                <a:gd name="T28" fmla="*/ 6 w 45"/>
                <a:gd name="T29" fmla="*/ 6 h 83"/>
                <a:gd name="T30" fmla="*/ 10 w 45"/>
                <a:gd name="T31" fmla="*/ 10 h 83"/>
                <a:gd name="T32" fmla="*/ 22 w 45"/>
                <a:gd name="T33" fmla="*/ 54 h 83"/>
                <a:gd name="T34" fmla="*/ 34 w 45"/>
                <a:gd name="T35" fmla="*/ 10 h 83"/>
                <a:gd name="T36" fmla="*/ 26 w 45"/>
                <a:gd name="T37" fmla="*/ 12 h 83"/>
                <a:gd name="T38" fmla="*/ 18 w 45"/>
                <a:gd name="T39" fmla="*/ 12 h 83"/>
                <a:gd name="T40" fmla="*/ 10 w 45"/>
                <a:gd name="T41" fmla="*/ 10 h 83"/>
                <a:gd name="T42" fmla="*/ 16 w 45"/>
                <a:gd name="T43" fmla="*/ 14 h 83"/>
                <a:gd name="T44" fmla="*/ 22 w 45"/>
                <a:gd name="T45" fmla="*/ 42 h 83"/>
                <a:gd name="T46" fmla="*/ 30 w 45"/>
                <a:gd name="T47" fmla="*/ 14 h 83"/>
                <a:gd name="T48" fmla="*/ 16 w 45"/>
                <a:gd name="T49" fmla="*/ 14 h 83"/>
                <a:gd name="T50" fmla="*/ 20 w 45"/>
                <a:gd name="T51" fmla="*/ 18 h 83"/>
                <a:gd name="T52" fmla="*/ 22 w 45"/>
                <a:gd name="T53" fmla="*/ 28 h 83"/>
                <a:gd name="T54" fmla="*/ 24 w 45"/>
                <a:gd name="T55" fmla="*/ 18 h 83"/>
                <a:gd name="T56" fmla="*/ 20 w 45"/>
                <a:gd name="T57" fmla="*/ 18 h 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5" h="83">
                  <a:moveTo>
                    <a:pt x="0" y="0"/>
                  </a:moveTo>
                  <a:lnTo>
                    <a:pt x="22" y="82"/>
                  </a:lnTo>
                  <a:lnTo>
                    <a:pt x="44" y="0"/>
                  </a:lnTo>
                  <a:lnTo>
                    <a:pt x="36" y="2"/>
                  </a:lnTo>
                  <a:lnTo>
                    <a:pt x="26" y="4"/>
                  </a:lnTo>
                  <a:lnTo>
                    <a:pt x="18" y="4"/>
                  </a:lnTo>
                  <a:lnTo>
                    <a:pt x="8" y="2"/>
                  </a:lnTo>
                  <a:lnTo>
                    <a:pt x="0" y="0"/>
                  </a:lnTo>
                  <a:lnTo>
                    <a:pt x="6" y="6"/>
                  </a:lnTo>
                  <a:lnTo>
                    <a:pt x="22" y="68"/>
                  </a:lnTo>
                  <a:lnTo>
                    <a:pt x="40" y="6"/>
                  </a:lnTo>
                  <a:lnTo>
                    <a:pt x="30" y="8"/>
                  </a:lnTo>
                  <a:lnTo>
                    <a:pt x="22" y="8"/>
                  </a:lnTo>
                  <a:lnTo>
                    <a:pt x="14" y="8"/>
                  </a:lnTo>
                  <a:lnTo>
                    <a:pt x="6" y="6"/>
                  </a:lnTo>
                  <a:lnTo>
                    <a:pt x="10" y="10"/>
                  </a:lnTo>
                  <a:lnTo>
                    <a:pt x="22" y="54"/>
                  </a:lnTo>
                  <a:lnTo>
                    <a:pt x="34" y="10"/>
                  </a:lnTo>
                  <a:lnTo>
                    <a:pt x="26" y="12"/>
                  </a:lnTo>
                  <a:lnTo>
                    <a:pt x="18" y="12"/>
                  </a:lnTo>
                  <a:lnTo>
                    <a:pt x="10" y="10"/>
                  </a:lnTo>
                  <a:lnTo>
                    <a:pt x="16" y="14"/>
                  </a:lnTo>
                  <a:lnTo>
                    <a:pt x="22" y="42"/>
                  </a:lnTo>
                  <a:lnTo>
                    <a:pt x="30" y="14"/>
                  </a:lnTo>
                  <a:lnTo>
                    <a:pt x="16" y="14"/>
                  </a:lnTo>
                  <a:lnTo>
                    <a:pt x="20" y="18"/>
                  </a:lnTo>
                  <a:lnTo>
                    <a:pt x="22" y="28"/>
                  </a:lnTo>
                  <a:lnTo>
                    <a:pt x="24" y="18"/>
                  </a:lnTo>
                  <a:lnTo>
                    <a:pt x="20" y="18"/>
                  </a:lnTo>
                </a:path>
              </a:pathLst>
            </a:custGeom>
            <a:noFill/>
            <a:ln w="12700" cap="rnd" cmpd="sng">
              <a:solidFill>
                <a:schemeClr val="tx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7" name="Line 164"/>
            <p:cNvSpPr>
              <a:spLocks noChangeShapeType="1"/>
            </p:cNvSpPr>
            <p:nvPr/>
          </p:nvSpPr>
          <p:spPr bwMode="auto">
            <a:xfrm>
              <a:off x="4172" y="2950"/>
              <a:ext cx="28" cy="104"/>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8" name="Line 165"/>
            <p:cNvSpPr>
              <a:spLocks noChangeShapeType="1"/>
            </p:cNvSpPr>
            <p:nvPr/>
          </p:nvSpPr>
          <p:spPr bwMode="auto">
            <a:xfrm flipV="1">
              <a:off x="4144" y="2950"/>
              <a:ext cx="28" cy="104"/>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9" name="Line 166"/>
            <p:cNvSpPr>
              <a:spLocks noChangeShapeType="1"/>
            </p:cNvSpPr>
            <p:nvPr/>
          </p:nvSpPr>
          <p:spPr bwMode="auto">
            <a:xfrm flipH="1">
              <a:off x="4144" y="3050"/>
              <a:ext cx="8" cy="4"/>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0" name="Freeform 167"/>
            <p:cNvSpPr>
              <a:spLocks/>
            </p:cNvSpPr>
            <p:nvPr/>
          </p:nvSpPr>
          <p:spPr bwMode="auto">
            <a:xfrm>
              <a:off x="4152" y="3044"/>
              <a:ext cx="49" cy="33"/>
            </a:xfrm>
            <a:custGeom>
              <a:avLst/>
              <a:gdLst>
                <a:gd name="T0" fmla="*/ 0 w 49"/>
                <a:gd name="T1" fmla="*/ 19 h 33"/>
                <a:gd name="T2" fmla="*/ 8 w 49"/>
                <a:gd name="T3" fmla="*/ 6 h 33"/>
                <a:gd name="T4" fmla="*/ 16 w 49"/>
                <a:gd name="T5" fmla="*/ 0 h 33"/>
                <a:gd name="T6" fmla="*/ 24 w 49"/>
                <a:gd name="T7" fmla="*/ 0 h 33"/>
                <a:gd name="T8" fmla="*/ 32 w 49"/>
                <a:gd name="T9" fmla="*/ 6 h 33"/>
                <a:gd name="T10" fmla="*/ 42 w 49"/>
                <a:gd name="T11" fmla="*/ 19 h 33"/>
                <a:gd name="T12" fmla="*/ 48 w 49"/>
                <a:gd name="T13" fmla="*/ 32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33">
                  <a:moveTo>
                    <a:pt x="0" y="19"/>
                  </a:moveTo>
                  <a:lnTo>
                    <a:pt x="8" y="6"/>
                  </a:lnTo>
                  <a:lnTo>
                    <a:pt x="16" y="0"/>
                  </a:lnTo>
                  <a:lnTo>
                    <a:pt x="24" y="0"/>
                  </a:lnTo>
                  <a:lnTo>
                    <a:pt x="32" y="6"/>
                  </a:lnTo>
                  <a:lnTo>
                    <a:pt x="42" y="19"/>
                  </a:lnTo>
                  <a:lnTo>
                    <a:pt x="48" y="32"/>
                  </a:lnTo>
                </a:path>
              </a:pathLst>
            </a:custGeom>
            <a:noFill/>
            <a:ln w="12700" cap="rnd" cmpd="sng">
              <a:solidFill>
                <a:schemeClr val="tx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1" name="Freeform 168"/>
            <p:cNvSpPr>
              <a:spLocks/>
            </p:cNvSpPr>
            <p:nvPr/>
          </p:nvSpPr>
          <p:spPr bwMode="auto">
            <a:xfrm>
              <a:off x="4150" y="2965"/>
              <a:ext cx="45" cy="83"/>
            </a:xfrm>
            <a:custGeom>
              <a:avLst/>
              <a:gdLst>
                <a:gd name="T0" fmla="*/ 44 w 45"/>
                <a:gd name="T1" fmla="*/ 82 h 83"/>
                <a:gd name="T2" fmla="*/ 22 w 45"/>
                <a:gd name="T3" fmla="*/ 0 h 83"/>
                <a:gd name="T4" fmla="*/ 0 w 45"/>
                <a:gd name="T5" fmla="*/ 82 h 83"/>
                <a:gd name="T6" fmla="*/ 8 w 45"/>
                <a:gd name="T7" fmla="*/ 78 h 83"/>
                <a:gd name="T8" fmla="*/ 18 w 45"/>
                <a:gd name="T9" fmla="*/ 78 h 83"/>
                <a:gd name="T10" fmla="*/ 26 w 45"/>
                <a:gd name="T11" fmla="*/ 78 h 83"/>
                <a:gd name="T12" fmla="*/ 36 w 45"/>
                <a:gd name="T13" fmla="*/ 78 h 83"/>
                <a:gd name="T14" fmla="*/ 44 w 45"/>
                <a:gd name="T15" fmla="*/ 82 h 83"/>
                <a:gd name="T16" fmla="*/ 40 w 45"/>
                <a:gd name="T17" fmla="*/ 76 h 83"/>
                <a:gd name="T18" fmla="*/ 22 w 45"/>
                <a:gd name="T19" fmla="*/ 14 h 83"/>
                <a:gd name="T20" fmla="*/ 6 w 45"/>
                <a:gd name="T21" fmla="*/ 76 h 83"/>
                <a:gd name="T22" fmla="*/ 14 w 45"/>
                <a:gd name="T23" fmla="*/ 74 h 83"/>
                <a:gd name="T24" fmla="*/ 22 w 45"/>
                <a:gd name="T25" fmla="*/ 74 h 83"/>
                <a:gd name="T26" fmla="*/ 30 w 45"/>
                <a:gd name="T27" fmla="*/ 74 h 83"/>
                <a:gd name="T28" fmla="*/ 40 w 45"/>
                <a:gd name="T29" fmla="*/ 76 h 83"/>
                <a:gd name="T30" fmla="*/ 34 w 45"/>
                <a:gd name="T31" fmla="*/ 70 h 83"/>
                <a:gd name="T32" fmla="*/ 22 w 45"/>
                <a:gd name="T33" fmla="*/ 28 h 83"/>
                <a:gd name="T34" fmla="*/ 10 w 45"/>
                <a:gd name="T35" fmla="*/ 70 h 83"/>
                <a:gd name="T36" fmla="*/ 18 w 45"/>
                <a:gd name="T37" fmla="*/ 70 h 83"/>
                <a:gd name="T38" fmla="*/ 26 w 45"/>
                <a:gd name="T39" fmla="*/ 70 h 83"/>
                <a:gd name="T40" fmla="*/ 34 w 45"/>
                <a:gd name="T41" fmla="*/ 70 h 83"/>
                <a:gd name="T42" fmla="*/ 30 w 45"/>
                <a:gd name="T43" fmla="*/ 66 h 83"/>
                <a:gd name="T44" fmla="*/ 22 w 45"/>
                <a:gd name="T45" fmla="*/ 40 h 83"/>
                <a:gd name="T46" fmla="*/ 16 w 45"/>
                <a:gd name="T47" fmla="*/ 66 h 83"/>
                <a:gd name="T48" fmla="*/ 30 w 45"/>
                <a:gd name="T49" fmla="*/ 66 h 83"/>
                <a:gd name="T50" fmla="*/ 24 w 45"/>
                <a:gd name="T51" fmla="*/ 62 h 83"/>
                <a:gd name="T52" fmla="*/ 22 w 45"/>
                <a:gd name="T53" fmla="*/ 54 h 83"/>
                <a:gd name="T54" fmla="*/ 20 w 45"/>
                <a:gd name="T55" fmla="*/ 62 h 83"/>
                <a:gd name="T56" fmla="*/ 24 w 45"/>
                <a:gd name="T57" fmla="*/ 62 h 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5" h="83">
                  <a:moveTo>
                    <a:pt x="44" y="82"/>
                  </a:moveTo>
                  <a:lnTo>
                    <a:pt x="22" y="0"/>
                  </a:lnTo>
                  <a:lnTo>
                    <a:pt x="0" y="82"/>
                  </a:lnTo>
                  <a:lnTo>
                    <a:pt x="8" y="78"/>
                  </a:lnTo>
                  <a:lnTo>
                    <a:pt x="18" y="78"/>
                  </a:lnTo>
                  <a:lnTo>
                    <a:pt x="26" y="78"/>
                  </a:lnTo>
                  <a:lnTo>
                    <a:pt x="36" y="78"/>
                  </a:lnTo>
                  <a:lnTo>
                    <a:pt x="44" y="82"/>
                  </a:lnTo>
                  <a:lnTo>
                    <a:pt x="40" y="76"/>
                  </a:lnTo>
                  <a:lnTo>
                    <a:pt x="22" y="14"/>
                  </a:lnTo>
                  <a:lnTo>
                    <a:pt x="6" y="76"/>
                  </a:lnTo>
                  <a:lnTo>
                    <a:pt x="14" y="74"/>
                  </a:lnTo>
                  <a:lnTo>
                    <a:pt x="22" y="74"/>
                  </a:lnTo>
                  <a:lnTo>
                    <a:pt x="30" y="74"/>
                  </a:lnTo>
                  <a:lnTo>
                    <a:pt x="40" y="76"/>
                  </a:lnTo>
                  <a:lnTo>
                    <a:pt x="34" y="70"/>
                  </a:lnTo>
                  <a:lnTo>
                    <a:pt x="22" y="28"/>
                  </a:lnTo>
                  <a:lnTo>
                    <a:pt x="10" y="70"/>
                  </a:lnTo>
                  <a:lnTo>
                    <a:pt x="18" y="70"/>
                  </a:lnTo>
                  <a:lnTo>
                    <a:pt x="26" y="70"/>
                  </a:lnTo>
                  <a:lnTo>
                    <a:pt x="34" y="70"/>
                  </a:lnTo>
                  <a:lnTo>
                    <a:pt x="30" y="66"/>
                  </a:lnTo>
                  <a:lnTo>
                    <a:pt x="22" y="40"/>
                  </a:lnTo>
                  <a:lnTo>
                    <a:pt x="16" y="66"/>
                  </a:lnTo>
                  <a:lnTo>
                    <a:pt x="30" y="66"/>
                  </a:lnTo>
                  <a:lnTo>
                    <a:pt x="24" y="62"/>
                  </a:lnTo>
                  <a:lnTo>
                    <a:pt x="22" y="54"/>
                  </a:lnTo>
                  <a:lnTo>
                    <a:pt x="20" y="62"/>
                  </a:lnTo>
                  <a:lnTo>
                    <a:pt x="24" y="62"/>
                  </a:lnTo>
                </a:path>
              </a:pathLst>
            </a:custGeom>
            <a:noFill/>
            <a:ln w="12700" cap="rnd" cmpd="sng">
              <a:solidFill>
                <a:schemeClr val="tx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2" name="Line 169"/>
            <p:cNvSpPr>
              <a:spLocks noChangeShapeType="1"/>
            </p:cNvSpPr>
            <p:nvPr/>
          </p:nvSpPr>
          <p:spPr bwMode="auto">
            <a:xfrm flipV="1">
              <a:off x="4172" y="2584"/>
              <a:ext cx="0" cy="18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3" name="Line 170"/>
            <p:cNvSpPr>
              <a:spLocks noChangeShapeType="1"/>
            </p:cNvSpPr>
            <p:nvPr/>
          </p:nvSpPr>
          <p:spPr bwMode="auto">
            <a:xfrm>
              <a:off x="4172" y="2951"/>
              <a:ext cx="0" cy="18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4" name="Freeform 171"/>
            <p:cNvSpPr>
              <a:spLocks/>
            </p:cNvSpPr>
            <p:nvPr/>
          </p:nvSpPr>
          <p:spPr bwMode="auto">
            <a:xfrm>
              <a:off x="5303" y="3732"/>
              <a:ext cx="103" cy="57"/>
            </a:xfrm>
            <a:custGeom>
              <a:avLst/>
              <a:gdLst>
                <a:gd name="T0" fmla="*/ 0 w 103"/>
                <a:gd name="T1" fmla="*/ 0 h 57"/>
                <a:gd name="T2" fmla="*/ 102 w 103"/>
                <a:gd name="T3" fmla="*/ 28 h 57"/>
                <a:gd name="T4" fmla="*/ 0 w 103"/>
                <a:gd name="T5" fmla="*/ 56 h 57"/>
                <a:gd name="T6" fmla="*/ 4 w 103"/>
                <a:gd name="T7" fmla="*/ 50 h 57"/>
                <a:gd name="T8" fmla="*/ 8 w 103"/>
                <a:gd name="T9" fmla="*/ 42 h 57"/>
                <a:gd name="T10" fmla="*/ 10 w 103"/>
                <a:gd name="T11" fmla="*/ 32 h 57"/>
                <a:gd name="T12" fmla="*/ 10 w 103"/>
                <a:gd name="T13" fmla="*/ 24 h 57"/>
                <a:gd name="T14" fmla="*/ 8 w 103"/>
                <a:gd name="T15" fmla="*/ 16 h 57"/>
                <a:gd name="T16" fmla="*/ 4 w 103"/>
                <a:gd name="T17" fmla="*/ 8 h 57"/>
                <a:gd name="T18" fmla="*/ 0 w 103"/>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 h="57">
                  <a:moveTo>
                    <a:pt x="0" y="0"/>
                  </a:moveTo>
                  <a:lnTo>
                    <a:pt x="102" y="28"/>
                  </a:lnTo>
                  <a:lnTo>
                    <a:pt x="0" y="56"/>
                  </a:lnTo>
                  <a:lnTo>
                    <a:pt x="4" y="50"/>
                  </a:lnTo>
                  <a:lnTo>
                    <a:pt x="8" y="42"/>
                  </a:lnTo>
                  <a:lnTo>
                    <a:pt x="10" y="32"/>
                  </a:lnTo>
                  <a:lnTo>
                    <a:pt x="10" y="24"/>
                  </a:lnTo>
                  <a:lnTo>
                    <a:pt x="8" y="16"/>
                  </a:lnTo>
                  <a:lnTo>
                    <a:pt x="4" y="8"/>
                  </a:lnTo>
                  <a:lnTo>
                    <a:pt x="0" y="0"/>
                  </a:lnTo>
                </a:path>
              </a:pathLst>
            </a:custGeom>
            <a:noFill/>
            <a:ln w="12700" cap="rnd" cmpd="sng">
              <a:solidFill>
                <a:schemeClr val="tx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5" name="Freeform 172"/>
            <p:cNvSpPr>
              <a:spLocks/>
            </p:cNvSpPr>
            <p:nvPr/>
          </p:nvSpPr>
          <p:spPr bwMode="auto">
            <a:xfrm>
              <a:off x="5311" y="3741"/>
              <a:ext cx="83" cy="43"/>
            </a:xfrm>
            <a:custGeom>
              <a:avLst/>
              <a:gdLst>
                <a:gd name="T0" fmla="*/ 0 w 83"/>
                <a:gd name="T1" fmla="*/ 0 h 43"/>
                <a:gd name="T2" fmla="*/ 82 w 83"/>
                <a:gd name="T3" fmla="*/ 20 h 43"/>
                <a:gd name="T4" fmla="*/ 0 w 83"/>
                <a:gd name="T5" fmla="*/ 42 h 43"/>
                <a:gd name="T6" fmla="*/ 4 w 83"/>
                <a:gd name="T7" fmla="*/ 34 h 43"/>
                <a:gd name="T8" fmla="*/ 4 w 83"/>
                <a:gd name="T9" fmla="*/ 26 h 43"/>
                <a:gd name="T10" fmla="*/ 4 w 83"/>
                <a:gd name="T11" fmla="*/ 16 h 43"/>
                <a:gd name="T12" fmla="*/ 4 w 83"/>
                <a:gd name="T13" fmla="*/ 8 h 43"/>
                <a:gd name="T14" fmla="*/ 0 w 83"/>
                <a:gd name="T15" fmla="*/ 0 h 43"/>
                <a:gd name="T16" fmla="*/ 6 w 83"/>
                <a:gd name="T17" fmla="*/ 4 h 43"/>
                <a:gd name="T18" fmla="*/ 68 w 83"/>
                <a:gd name="T19" fmla="*/ 20 h 43"/>
                <a:gd name="T20" fmla="*/ 6 w 83"/>
                <a:gd name="T21" fmla="*/ 38 h 43"/>
                <a:gd name="T22" fmla="*/ 8 w 83"/>
                <a:gd name="T23" fmla="*/ 30 h 43"/>
                <a:gd name="T24" fmla="*/ 8 w 83"/>
                <a:gd name="T25" fmla="*/ 20 h 43"/>
                <a:gd name="T26" fmla="*/ 8 w 83"/>
                <a:gd name="T27" fmla="*/ 12 h 43"/>
                <a:gd name="T28" fmla="*/ 6 w 83"/>
                <a:gd name="T29" fmla="*/ 4 h 43"/>
                <a:gd name="T30" fmla="*/ 10 w 83"/>
                <a:gd name="T31" fmla="*/ 10 h 43"/>
                <a:gd name="T32" fmla="*/ 56 w 83"/>
                <a:gd name="T33" fmla="*/ 20 h 43"/>
                <a:gd name="T34" fmla="*/ 10 w 83"/>
                <a:gd name="T35" fmla="*/ 32 h 43"/>
                <a:gd name="T36" fmla="*/ 12 w 83"/>
                <a:gd name="T37" fmla="*/ 24 h 43"/>
                <a:gd name="T38" fmla="*/ 12 w 83"/>
                <a:gd name="T39" fmla="*/ 16 h 43"/>
                <a:gd name="T40" fmla="*/ 10 w 83"/>
                <a:gd name="T41" fmla="*/ 10 h 43"/>
                <a:gd name="T42" fmla="*/ 16 w 83"/>
                <a:gd name="T43" fmla="*/ 14 h 43"/>
                <a:gd name="T44" fmla="*/ 42 w 83"/>
                <a:gd name="T45" fmla="*/ 20 h 43"/>
                <a:gd name="T46" fmla="*/ 16 w 83"/>
                <a:gd name="T47" fmla="*/ 28 h 43"/>
                <a:gd name="T48" fmla="*/ 16 w 83"/>
                <a:gd name="T49" fmla="*/ 14 h 43"/>
                <a:gd name="T50" fmla="*/ 20 w 83"/>
                <a:gd name="T51" fmla="*/ 18 h 43"/>
                <a:gd name="T52" fmla="*/ 28 w 83"/>
                <a:gd name="T53" fmla="*/ 20 h 43"/>
                <a:gd name="T54" fmla="*/ 20 w 83"/>
                <a:gd name="T55" fmla="*/ 24 h 43"/>
                <a:gd name="T56" fmla="*/ 20 w 83"/>
                <a:gd name="T57" fmla="*/ 18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3" h="43">
                  <a:moveTo>
                    <a:pt x="0" y="0"/>
                  </a:moveTo>
                  <a:lnTo>
                    <a:pt x="82" y="20"/>
                  </a:lnTo>
                  <a:lnTo>
                    <a:pt x="0" y="42"/>
                  </a:lnTo>
                  <a:lnTo>
                    <a:pt x="4" y="34"/>
                  </a:lnTo>
                  <a:lnTo>
                    <a:pt x="4" y="26"/>
                  </a:lnTo>
                  <a:lnTo>
                    <a:pt x="4" y="16"/>
                  </a:lnTo>
                  <a:lnTo>
                    <a:pt x="4" y="8"/>
                  </a:lnTo>
                  <a:lnTo>
                    <a:pt x="0" y="0"/>
                  </a:lnTo>
                  <a:lnTo>
                    <a:pt x="6" y="4"/>
                  </a:lnTo>
                  <a:lnTo>
                    <a:pt x="68" y="20"/>
                  </a:lnTo>
                  <a:lnTo>
                    <a:pt x="6" y="38"/>
                  </a:lnTo>
                  <a:lnTo>
                    <a:pt x="8" y="30"/>
                  </a:lnTo>
                  <a:lnTo>
                    <a:pt x="8" y="20"/>
                  </a:lnTo>
                  <a:lnTo>
                    <a:pt x="8" y="12"/>
                  </a:lnTo>
                  <a:lnTo>
                    <a:pt x="6" y="4"/>
                  </a:lnTo>
                  <a:lnTo>
                    <a:pt x="10" y="10"/>
                  </a:lnTo>
                  <a:lnTo>
                    <a:pt x="56" y="20"/>
                  </a:lnTo>
                  <a:lnTo>
                    <a:pt x="10" y="32"/>
                  </a:lnTo>
                  <a:lnTo>
                    <a:pt x="12" y="24"/>
                  </a:lnTo>
                  <a:lnTo>
                    <a:pt x="12" y="16"/>
                  </a:lnTo>
                  <a:lnTo>
                    <a:pt x="10" y="10"/>
                  </a:lnTo>
                  <a:lnTo>
                    <a:pt x="16" y="14"/>
                  </a:lnTo>
                  <a:lnTo>
                    <a:pt x="42" y="20"/>
                  </a:lnTo>
                  <a:lnTo>
                    <a:pt x="16" y="28"/>
                  </a:lnTo>
                  <a:lnTo>
                    <a:pt x="16" y="14"/>
                  </a:lnTo>
                  <a:lnTo>
                    <a:pt x="20" y="18"/>
                  </a:lnTo>
                  <a:lnTo>
                    <a:pt x="28" y="20"/>
                  </a:lnTo>
                  <a:lnTo>
                    <a:pt x="20" y="24"/>
                  </a:lnTo>
                  <a:lnTo>
                    <a:pt x="20" y="18"/>
                  </a:lnTo>
                </a:path>
              </a:pathLst>
            </a:custGeom>
            <a:noFill/>
            <a:ln w="12700" cap="rnd" cmpd="sng">
              <a:solidFill>
                <a:schemeClr val="tx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6" name="Text Box 196"/>
            <p:cNvSpPr txBox="1">
              <a:spLocks noChangeArrowheads="1"/>
            </p:cNvSpPr>
            <p:nvPr/>
          </p:nvSpPr>
          <p:spPr bwMode="auto">
            <a:xfrm>
              <a:off x="4608" y="2496"/>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800">
                  <a:solidFill>
                    <a:schemeClr val="tx1"/>
                  </a:solidFill>
                  <a:latin typeface="Tahoma" pitchFamily="34" charset="0"/>
                </a:rPr>
                <a:t>High Pass</a:t>
              </a:r>
            </a:p>
          </p:txBody>
        </p:sp>
        <p:sp>
          <p:nvSpPr>
            <p:cNvPr id="8227" name="Text Box 197"/>
            <p:cNvSpPr txBox="1">
              <a:spLocks noChangeArrowheads="1"/>
            </p:cNvSpPr>
            <p:nvPr/>
          </p:nvSpPr>
          <p:spPr bwMode="auto">
            <a:xfrm>
              <a:off x="4752" y="3792"/>
              <a:ext cx="6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200">
                  <a:solidFill>
                    <a:schemeClr val="tx1"/>
                  </a:solidFill>
                </a:rPr>
                <a:t>Frequency</a:t>
              </a:r>
            </a:p>
          </p:txBody>
        </p:sp>
        <p:sp>
          <p:nvSpPr>
            <p:cNvPr id="8228" name="Text Box 202"/>
            <p:cNvSpPr txBox="1">
              <a:spLocks noChangeArrowheads="1"/>
            </p:cNvSpPr>
            <p:nvPr/>
          </p:nvSpPr>
          <p:spPr bwMode="auto">
            <a:xfrm>
              <a:off x="4608" y="3168"/>
              <a:ext cx="48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50000"/>
                </a:spcBef>
                <a:buClrTx/>
                <a:buSzTx/>
                <a:buFontTx/>
                <a:buNone/>
              </a:pPr>
              <a:r>
                <a:rPr lang="en-US" altLang="en-US" sz="1600">
                  <a:solidFill>
                    <a:srgbClr val="66FF33"/>
                  </a:solidFill>
                  <a:latin typeface="Tahoma" pitchFamily="34" charset="0"/>
                </a:rPr>
                <a:t>Pass Band</a:t>
              </a:r>
            </a:p>
          </p:txBody>
        </p:sp>
        <p:sp>
          <p:nvSpPr>
            <p:cNvPr id="8229" name="Text Box 203"/>
            <p:cNvSpPr txBox="1">
              <a:spLocks noChangeArrowheads="1"/>
            </p:cNvSpPr>
            <p:nvPr/>
          </p:nvSpPr>
          <p:spPr bwMode="auto">
            <a:xfrm>
              <a:off x="3600" y="3168"/>
              <a:ext cx="48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600">
                  <a:solidFill>
                    <a:srgbClr val="FF0000"/>
                  </a:solidFill>
                  <a:latin typeface="Tahoma" pitchFamily="34" charset="0"/>
                </a:rPr>
                <a:t>Stop Band</a:t>
              </a:r>
            </a:p>
          </p:txBody>
        </p:sp>
        <p:sp>
          <p:nvSpPr>
            <p:cNvPr id="8230" name="Text Box 209"/>
            <p:cNvSpPr txBox="1">
              <a:spLocks noChangeArrowheads="1"/>
            </p:cNvSpPr>
            <p:nvPr/>
          </p:nvSpPr>
          <p:spPr bwMode="auto">
            <a:xfrm>
              <a:off x="3024" y="2688"/>
              <a:ext cx="43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50000"/>
                </a:spcBef>
                <a:buClrTx/>
                <a:buSzTx/>
                <a:buFontTx/>
                <a:buNone/>
              </a:pPr>
              <a:r>
                <a:rPr lang="en-US" altLang="en-US" sz="1200">
                  <a:solidFill>
                    <a:schemeClr val="tx1"/>
                  </a:solidFill>
                </a:rPr>
                <a:t>0 dB</a:t>
              </a:r>
            </a:p>
          </p:txBody>
        </p:sp>
        <p:sp>
          <p:nvSpPr>
            <p:cNvPr id="8231" name="Text Box 210"/>
            <p:cNvSpPr txBox="1">
              <a:spLocks noChangeArrowheads="1"/>
            </p:cNvSpPr>
            <p:nvPr/>
          </p:nvSpPr>
          <p:spPr bwMode="auto">
            <a:xfrm>
              <a:off x="3024" y="3648"/>
              <a:ext cx="43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50000"/>
                </a:spcBef>
                <a:buClrTx/>
                <a:buSzTx/>
                <a:buFontTx/>
                <a:buNone/>
              </a:pPr>
              <a:r>
                <a:rPr lang="en-US" altLang="en-US" sz="1200">
                  <a:solidFill>
                    <a:schemeClr val="tx1"/>
                  </a:solidFill>
                </a:rPr>
                <a:t>40 dB</a:t>
              </a:r>
            </a:p>
          </p:txBody>
        </p:sp>
        <p:sp>
          <p:nvSpPr>
            <p:cNvPr id="8232" name="Text Box 211"/>
            <p:cNvSpPr txBox="1">
              <a:spLocks noChangeArrowheads="1"/>
            </p:cNvSpPr>
            <p:nvPr/>
          </p:nvSpPr>
          <p:spPr bwMode="auto">
            <a:xfrm>
              <a:off x="3696" y="2784"/>
              <a:ext cx="43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50000"/>
                </a:spcBef>
                <a:buClrTx/>
                <a:buSzTx/>
                <a:buFontTx/>
                <a:buNone/>
              </a:pPr>
              <a:r>
                <a:rPr lang="en-US" altLang="en-US" sz="1200">
                  <a:solidFill>
                    <a:schemeClr val="tx1"/>
                  </a:solidFill>
                </a:rPr>
                <a:t>-3 dB</a:t>
              </a:r>
            </a:p>
          </p:txBody>
        </p:sp>
        <p:sp>
          <p:nvSpPr>
            <p:cNvPr id="8233" name="Text Box 248"/>
            <p:cNvSpPr txBox="1">
              <a:spLocks noChangeArrowheads="1"/>
            </p:cNvSpPr>
            <p:nvPr/>
          </p:nvSpPr>
          <p:spPr bwMode="auto">
            <a:xfrm>
              <a:off x="4320" y="3744"/>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50000"/>
                </a:spcBef>
                <a:buClrTx/>
                <a:buSzTx/>
                <a:buFontTx/>
                <a:buNone/>
              </a:pPr>
              <a:r>
                <a:rPr lang="en-US" altLang="en-US" sz="1600">
                  <a:solidFill>
                    <a:schemeClr val="tx1"/>
                  </a:solidFill>
                  <a:latin typeface="Garamond" pitchFamily="18" charset="0"/>
                </a:rPr>
                <a:t>f</a:t>
              </a:r>
              <a:r>
                <a:rPr lang="en-US" altLang="en-US" sz="1600" baseline="-25000">
                  <a:solidFill>
                    <a:schemeClr val="tx1"/>
                  </a:solidFill>
                  <a:latin typeface="Garamond" pitchFamily="18" charset="0"/>
                </a:rPr>
                <a:t>c</a:t>
              </a:r>
            </a:p>
          </p:txBody>
        </p:sp>
      </p:grpSp>
    </p:spTree>
    <p:extLst>
      <p:ext uri="{BB962C8B-B14F-4D97-AF65-F5344CB8AC3E}">
        <p14:creationId xmlns:p14="http://schemas.microsoft.com/office/powerpoint/2010/main" val="1916241048"/>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Rot="1" noChangeArrowheads="1"/>
          </p:cNvSpPr>
          <p:nvPr>
            <p:ph type="title" idx="4294967295"/>
          </p:nvPr>
        </p:nvSpPr>
        <p:spPr>
          <a:xfrm>
            <a:off x="0" y="-304800"/>
            <a:ext cx="8839200" cy="1701800"/>
          </a:xfrm>
        </p:spPr>
        <p:txBody>
          <a:bodyPr>
            <a:normAutofit/>
          </a:bodyPr>
          <a:lstStyle/>
          <a:p>
            <a:pPr eaLnBrk="1" hangingPunct="1">
              <a:defRPr/>
            </a:pPr>
            <a:r>
              <a:rPr lang="en-US" sz="4000" dirty="0">
                <a:solidFill>
                  <a:srgbClr val="FFFF66"/>
                </a:solidFill>
                <a:effectLst>
                  <a:outerShdw blurRad="38100" dist="38100" dir="2700000" algn="tl">
                    <a:srgbClr val="000000">
                      <a:alpha val="43137"/>
                    </a:srgbClr>
                  </a:outerShdw>
                </a:effectLst>
              </a:rPr>
              <a:t>Station Grounding</a:t>
            </a:r>
          </a:p>
        </p:txBody>
      </p:sp>
      <p:sp>
        <p:nvSpPr>
          <p:cNvPr id="70659" name="Footer Placeholder 3"/>
          <p:cNvSpPr txBox="1">
            <a:spLocks noGrp="1"/>
          </p:cNvSpPr>
          <p:nvPr/>
        </p:nvSpPr>
        <p:spPr bwMode="auto">
          <a:xfrm>
            <a:off x="5867400" y="6477000"/>
            <a:ext cx="3276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0"/>
              </a:spcBef>
              <a:buClrTx/>
              <a:buSzTx/>
              <a:buFontTx/>
              <a:buNone/>
            </a:pPr>
            <a:r>
              <a:rPr lang="en-US" altLang="en-US" sz="1200">
                <a:solidFill>
                  <a:schemeClr val="tx1"/>
                </a:solidFill>
              </a:rPr>
              <a:t>Amateur Radio Practices</a:t>
            </a:r>
          </a:p>
        </p:txBody>
      </p:sp>
      <p:sp>
        <p:nvSpPr>
          <p:cNvPr id="70660" name="Slide Number Placeholder 4"/>
          <p:cNvSpPr txBox="1">
            <a:spLocks noGrp="1"/>
          </p:cNvSpPr>
          <p:nvPr/>
        </p:nvSpPr>
        <p:spPr bwMode="auto">
          <a:xfrm>
            <a:off x="4114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72B47414-3D7F-4583-ADBC-067CBCDC5349}" type="slidenum">
              <a:rPr lang="en-US" altLang="en-US" sz="1400">
                <a:solidFill>
                  <a:schemeClr val="tx1"/>
                </a:solidFill>
              </a:rPr>
              <a:pPr algn="r" eaLnBrk="1" hangingPunct="1">
                <a:spcBef>
                  <a:spcPct val="0"/>
                </a:spcBef>
                <a:buClrTx/>
                <a:buSzTx/>
                <a:buFontTx/>
                <a:buNone/>
              </a:pPr>
              <a:t>70</a:t>
            </a:fld>
            <a:endParaRPr lang="en-US" altLang="en-US" sz="1400">
              <a:solidFill>
                <a:schemeClr val="tx1"/>
              </a:solidFill>
            </a:endParaRPr>
          </a:p>
        </p:txBody>
      </p:sp>
      <p:grpSp>
        <p:nvGrpSpPr>
          <p:cNvPr id="70662" name="Group 3"/>
          <p:cNvGrpSpPr>
            <a:grpSpLocks/>
          </p:cNvGrpSpPr>
          <p:nvPr/>
        </p:nvGrpSpPr>
        <p:grpSpPr bwMode="auto">
          <a:xfrm>
            <a:off x="685800" y="1981200"/>
            <a:ext cx="7926388" cy="4167188"/>
            <a:chOff x="429" y="1133"/>
            <a:chExt cx="4993" cy="2625"/>
          </a:xfrm>
        </p:grpSpPr>
        <p:sp>
          <p:nvSpPr>
            <p:cNvPr id="70664" name="Freeform 4"/>
            <p:cNvSpPr>
              <a:spLocks/>
            </p:cNvSpPr>
            <p:nvPr/>
          </p:nvSpPr>
          <p:spPr bwMode="auto">
            <a:xfrm>
              <a:off x="1702" y="2062"/>
              <a:ext cx="2845" cy="1492"/>
            </a:xfrm>
            <a:custGeom>
              <a:avLst/>
              <a:gdLst>
                <a:gd name="T0" fmla="*/ 2844 w 2845"/>
                <a:gd name="T1" fmla="*/ 0 h 1492"/>
                <a:gd name="T2" fmla="*/ 2844 w 2845"/>
                <a:gd name="T3" fmla="*/ 1491 h 1492"/>
                <a:gd name="T4" fmla="*/ 0 w 2845"/>
                <a:gd name="T5" fmla="*/ 1491 h 1492"/>
                <a:gd name="T6" fmla="*/ 0 w 2845"/>
                <a:gd name="T7" fmla="*/ 0 h 14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45" h="1492">
                  <a:moveTo>
                    <a:pt x="2844" y="0"/>
                  </a:moveTo>
                  <a:lnTo>
                    <a:pt x="2844" y="1491"/>
                  </a:lnTo>
                  <a:lnTo>
                    <a:pt x="0" y="1491"/>
                  </a:lnTo>
                  <a:lnTo>
                    <a:pt x="0" y="0"/>
                  </a:lnTo>
                </a:path>
              </a:pathLst>
            </a:custGeom>
            <a:solidFill>
              <a:srgbClr val="969696"/>
            </a:solidFill>
            <a:ln w="19050" cap="rnd" cmpd="sng">
              <a:solidFill>
                <a:schemeClr val="tx1"/>
              </a:solidFill>
              <a:prstDash val="solid"/>
              <a:round/>
              <a:headEnd type="none" w="sm" len="sm"/>
              <a:tailEnd type="none" w="sm" len="sm"/>
            </a:ln>
            <a:effectLst>
              <a:outerShdw dist="107763" dir="2700000" algn="ctr" rotWithShape="0">
                <a:schemeClr val="bg2">
                  <a:alpha val="50000"/>
                </a:schemeClr>
              </a:outerShdw>
            </a:effectLst>
          </p:spPr>
          <p:txBody>
            <a:bodyPr/>
            <a:lstStyle/>
            <a:p>
              <a:endParaRPr lang="en-US"/>
            </a:p>
          </p:txBody>
        </p:sp>
        <p:sp>
          <p:nvSpPr>
            <p:cNvPr id="70665" name="Freeform 5"/>
            <p:cNvSpPr>
              <a:spLocks/>
            </p:cNvSpPr>
            <p:nvPr/>
          </p:nvSpPr>
          <p:spPr bwMode="auto">
            <a:xfrm>
              <a:off x="1844" y="2226"/>
              <a:ext cx="2537" cy="216"/>
            </a:xfrm>
            <a:custGeom>
              <a:avLst/>
              <a:gdLst>
                <a:gd name="T0" fmla="*/ 0 w 2537"/>
                <a:gd name="T1" fmla="*/ 0 h 216"/>
                <a:gd name="T2" fmla="*/ 2536 w 2537"/>
                <a:gd name="T3" fmla="*/ 0 h 216"/>
                <a:gd name="T4" fmla="*/ 2536 w 2537"/>
                <a:gd name="T5" fmla="*/ 215 h 216"/>
                <a:gd name="T6" fmla="*/ 0 w 2537"/>
                <a:gd name="T7" fmla="*/ 215 h 216"/>
                <a:gd name="T8" fmla="*/ 0 w 2537"/>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7" h="216">
                  <a:moveTo>
                    <a:pt x="0" y="0"/>
                  </a:moveTo>
                  <a:lnTo>
                    <a:pt x="2536" y="0"/>
                  </a:lnTo>
                  <a:lnTo>
                    <a:pt x="2536" y="215"/>
                  </a:lnTo>
                  <a:lnTo>
                    <a:pt x="0" y="215"/>
                  </a:lnTo>
                  <a:lnTo>
                    <a:pt x="0" y="0"/>
                  </a:lnTo>
                </a:path>
              </a:pathLst>
            </a:custGeom>
            <a:solidFill>
              <a:schemeClr val="accent1"/>
            </a:solidFill>
            <a:ln w="19050" cap="rnd" cmpd="sng">
              <a:solidFill>
                <a:schemeClr val="tx1"/>
              </a:solidFill>
              <a:prstDash val="solid"/>
              <a:round/>
              <a:headEnd type="none" w="sm" len="sm"/>
              <a:tailEnd type="none" w="sm" len="sm"/>
            </a:ln>
            <a:effectLst>
              <a:outerShdw dist="107763" dir="2700000" algn="ctr" rotWithShape="0">
                <a:schemeClr val="bg2">
                  <a:alpha val="50000"/>
                </a:schemeClr>
              </a:outerShdw>
            </a:effectLst>
          </p:spPr>
          <p:txBody>
            <a:bodyPr/>
            <a:lstStyle/>
            <a:p>
              <a:endParaRPr lang="en-US"/>
            </a:p>
          </p:txBody>
        </p:sp>
        <p:sp>
          <p:nvSpPr>
            <p:cNvPr id="70666" name="Freeform 6"/>
            <p:cNvSpPr>
              <a:spLocks/>
            </p:cNvSpPr>
            <p:nvPr/>
          </p:nvSpPr>
          <p:spPr bwMode="auto">
            <a:xfrm>
              <a:off x="3675" y="2257"/>
              <a:ext cx="165" cy="153"/>
            </a:xfrm>
            <a:custGeom>
              <a:avLst/>
              <a:gdLst>
                <a:gd name="T0" fmla="*/ 0 w 165"/>
                <a:gd name="T1" fmla="*/ 0 h 153"/>
                <a:gd name="T2" fmla="*/ 164 w 165"/>
                <a:gd name="T3" fmla="*/ 0 h 153"/>
                <a:gd name="T4" fmla="*/ 164 w 165"/>
                <a:gd name="T5" fmla="*/ 152 h 153"/>
                <a:gd name="T6" fmla="*/ 0 w 165"/>
                <a:gd name="T7" fmla="*/ 152 h 153"/>
                <a:gd name="T8" fmla="*/ 0 w 165"/>
                <a:gd name="T9" fmla="*/ 0 h 153"/>
                <a:gd name="T10" fmla="*/ 0 60000 65536"/>
                <a:gd name="T11" fmla="*/ 0 60000 65536"/>
                <a:gd name="T12" fmla="*/ 0 60000 65536"/>
                <a:gd name="T13" fmla="*/ 0 60000 65536"/>
                <a:gd name="T14" fmla="*/ 0 60000 65536"/>
                <a:gd name="T15" fmla="*/ 0 w 165"/>
                <a:gd name="T16" fmla="*/ 0 h 153"/>
                <a:gd name="T17" fmla="*/ 165 w 165"/>
                <a:gd name="T18" fmla="*/ 153 h 153"/>
              </a:gdLst>
              <a:ahLst/>
              <a:cxnLst>
                <a:cxn ang="T10">
                  <a:pos x="T0" y="T1"/>
                </a:cxn>
                <a:cxn ang="T11">
                  <a:pos x="T2" y="T3"/>
                </a:cxn>
                <a:cxn ang="T12">
                  <a:pos x="T4" y="T5"/>
                </a:cxn>
                <a:cxn ang="T13">
                  <a:pos x="T6" y="T7"/>
                </a:cxn>
                <a:cxn ang="T14">
                  <a:pos x="T8" y="T9"/>
                </a:cxn>
              </a:cxnLst>
              <a:rect l="T15" t="T16" r="T17" b="T18"/>
              <a:pathLst>
                <a:path w="165" h="153">
                  <a:moveTo>
                    <a:pt x="0" y="0"/>
                  </a:moveTo>
                  <a:lnTo>
                    <a:pt x="164" y="0"/>
                  </a:lnTo>
                  <a:lnTo>
                    <a:pt x="164" y="152"/>
                  </a:lnTo>
                  <a:lnTo>
                    <a:pt x="0" y="152"/>
                  </a:lnTo>
                  <a:lnTo>
                    <a:pt x="0" y="0"/>
                  </a:lnTo>
                </a:path>
              </a:pathLst>
            </a:custGeom>
            <a:solidFill>
              <a:schemeClr val="bg2"/>
            </a:solidFill>
            <a:ln w="19050" cap="rnd">
              <a:solidFill>
                <a:schemeClr val="tx1"/>
              </a:solidFill>
              <a:round/>
              <a:headEnd type="none" w="sm" len="sm"/>
              <a:tailEnd type="none" w="sm" len="sm"/>
            </a:ln>
          </p:spPr>
          <p:txBody>
            <a:bodyPr/>
            <a:lstStyle/>
            <a:p>
              <a:endParaRPr lang="en-US"/>
            </a:p>
          </p:txBody>
        </p:sp>
        <p:sp>
          <p:nvSpPr>
            <p:cNvPr id="70667" name="Rectangle 7"/>
            <p:cNvSpPr>
              <a:spLocks noChangeArrowheads="1"/>
            </p:cNvSpPr>
            <p:nvPr/>
          </p:nvSpPr>
          <p:spPr bwMode="auto">
            <a:xfrm>
              <a:off x="1846" y="2659"/>
              <a:ext cx="37" cy="63"/>
            </a:xfrm>
            <a:prstGeom prst="rect">
              <a:avLst/>
            </a:prstGeom>
            <a:solidFill>
              <a:srgbClr val="996633"/>
            </a:solidFill>
            <a:ln w="19050">
              <a:solidFill>
                <a:schemeClr val="tx1"/>
              </a:solidFill>
              <a:miter lim="800000"/>
              <a:headEnd/>
              <a:tailEnd/>
            </a:ln>
          </p:spPr>
          <p:txBody>
            <a:bodyPr wrap="none" anchor="ct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endParaRPr lang="en-US" altLang="en-US" sz="1800">
                <a:solidFill>
                  <a:schemeClr val="tx1"/>
                </a:solidFill>
                <a:latin typeface="Garamond" pitchFamily="18" charset="0"/>
              </a:endParaRPr>
            </a:p>
          </p:txBody>
        </p:sp>
        <p:sp>
          <p:nvSpPr>
            <p:cNvPr id="70668" name="Rectangle 8"/>
            <p:cNvSpPr>
              <a:spLocks noChangeArrowheads="1"/>
            </p:cNvSpPr>
            <p:nvPr/>
          </p:nvSpPr>
          <p:spPr bwMode="auto">
            <a:xfrm>
              <a:off x="1969" y="2659"/>
              <a:ext cx="299" cy="61"/>
            </a:xfrm>
            <a:prstGeom prst="rect">
              <a:avLst/>
            </a:prstGeom>
            <a:solidFill>
              <a:srgbClr val="996633"/>
            </a:solidFill>
            <a:ln w="19050">
              <a:solidFill>
                <a:schemeClr val="tx1"/>
              </a:solidFill>
              <a:miter lim="800000"/>
              <a:headEnd/>
              <a:tailEnd/>
            </a:ln>
          </p:spPr>
          <p:txBody>
            <a:bodyPr wrap="none" anchor="ct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endParaRPr lang="en-US" altLang="en-US" sz="1800">
                <a:solidFill>
                  <a:schemeClr val="tx1"/>
                </a:solidFill>
                <a:latin typeface="Garamond" pitchFamily="18" charset="0"/>
              </a:endParaRPr>
            </a:p>
          </p:txBody>
        </p:sp>
        <p:sp>
          <p:nvSpPr>
            <p:cNvPr id="70669" name="Rectangle 9"/>
            <p:cNvSpPr>
              <a:spLocks noChangeArrowheads="1"/>
            </p:cNvSpPr>
            <p:nvPr/>
          </p:nvSpPr>
          <p:spPr bwMode="auto">
            <a:xfrm>
              <a:off x="2348" y="2654"/>
              <a:ext cx="653" cy="74"/>
            </a:xfrm>
            <a:prstGeom prst="rect">
              <a:avLst/>
            </a:prstGeom>
            <a:solidFill>
              <a:srgbClr val="996633"/>
            </a:solidFill>
            <a:ln w="19050">
              <a:solidFill>
                <a:schemeClr val="tx1"/>
              </a:solidFill>
              <a:miter lim="800000"/>
              <a:headEnd/>
              <a:tailEnd/>
            </a:ln>
          </p:spPr>
          <p:txBody>
            <a:bodyPr wrap="none" anchor="ct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endParaRPr lang="en-US" altLang="en-US" sz="1800">
                <a:solidFill>
                  <a:schemeClr val="tx1"/>
                </a:solidFill>
                <a:latin typeface="Garamond" pitchFamily="18" charset="0"/>
              </a:endParaRPr>
            </a:p>
          </p:txBody>
        </p:sp>
        <p:sp>
          <p:nvSpPr>
            <p:cNvPr id="70670" name="Rectangle 10"/>
            <p:cNvSpPr>
              <a:spLocks noChangeArrowheads="1"/>
            </p:cNvSpPr>
            <p:nvPr/>
          </p:nvSpPr>
          <p:spPr bwMode="auto">
            <a:xfrm>
              <a:off x="3087" y="2658"/>
              <a:ext cx="562" cy="67"/>
            </a:xfrm>
            <a:prstGeom prst="rect">
              <a:avLst/>
            </a:prstGeom>
            <a:solidFill>
              <a:srgbClr val="996633"/>
            </a:solidFill>
            <a:ln w="19050">
              <a:solidFill>
                <a:schemeClr val="tx1"/>
              </a:solidFill>
              <a:miter lim="800000"/>
              <a:headEnd/>
              <a:tailEnd/>
            </a:ln>
          </p:spPr>
          <p:txBody>
            <a:bodyPr wrap="none" anchor="ct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endParaRPr lang="en-US" altLang="en-US" sz="1800">
                <a:solidFill>
                  <a:schemeClr val="tx1"/>
                </a:solidFill>
                <a:latin typeface="Garamond" pitchFamily="18" charset="0"/>
              </a:endParaRPr>
            </a:p>
          </p:txBody>
        </p:sp>
        <p:sp>
          <p:nvSpPr>
            <p:cNvPr id="70671" name="Rectangle 11"/>
            <p:cNvSpPr>
              <a:spLocks noChangeArrowheads="1"/>
            </p:cNvSpPr>
            <p:nvPr/>
          </p:nvSpPr>
          <p:spPr bwMode="auto">
            <a:xfrm>
              <a:off x="3733" y="2658"/>
              <a:ext cx="489" cy="64"/>
            </a:xfrm>
            <a:prstGeom prst="rect">
              <a:avLst/>
            </a:prstGeom>
            <a:solidFill>
              <a:srgbClr val="996633"/>
            </a:solidFill>
            <a:ln w="19050">
              <a:solidFill>
                <a:schemeClr val="tx1"/>
              </a:solidFill>
              <a:miter lim="800000"/>
              <a:headEnd/>
              <a:tailEnd/>
            </a:ln>
          </p:spPr>
          <p:txBody>
            <a:bodyPr wrap="none" anchor="ct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endParaRPr lang="en-US" altLang="en-US" sz="1800">
                <a:solidFill>
                  <a:schemeClr val="tx1"/>
                </a:solidFill>
                <a:latin typeface="Garamond" pitchFamily="18" charset="0"/>
              </a:endParaRPr>
            </a:p>
          </p:txBody>
        </p:sp>
        <p:sp>
          <p:nvSpPr>
            <p:cNvPr id="70672" name="Freeform 12"/>
            <p:cNvSpPr>
              <a:spLocks/>
            </p:cNvSpPr>
            <p:nvPr/>
          </p:nvSpPr>
          <p:spPr bwMode="auto">
            <a:xfrm>
              <a:off x="3954" y="3080"/>
              <a:ext cx="451" cy="308"/>
            </a:xfrm>
            <a:custGeom>
              <a:avLst/>
              <a:gdLst>
                <a:gd name="T0" fmla="*/ 450 w 451"/>
                <a:gd name="T1" fmla="*/ 0 h 308"/>
                <a:gd name="T2" fmla="*/ 450 w 451"/>
                <a:gd name="T3" fmla="*/ 307 h 308"/>
                <a:gd name="T4" fmla="*/ 0 w 451"/>
                <a:gd name="T5" fmla="*/ 307 h 308"/>
                <a:gd name="T6" fmla="*/ 0 w 451"/>
                <a:gd name="T7" fmla="*/ 0 h 308"/>
                <a:gd name="T8" fmla="*/ 4 w 451"/>
                <a:gd name="T9" fmla="*/ 3 h 308"/>
                <a:gd name="T10" fmla="*/ 447 w 451"/>
                <a:gd name="T11" fmla="*/ 3 h 308"/>
                <a:gd name="T12" fmla="*/ 447 w 451"/>
                <a:gd name="T13" fmla="*/ 303 h 308"/>
                <a:gd name="T14" fmla="*/ 4 w 451"/>
                <a:gd name="T15" fmla="*/ 303 h 308"/>
                <a:gd name="T16" fmla="*/ 4 w 451"/>
                <a:gd name="T17" fmla="*/ 3 h 308"/>
                <a:gd name="T18" fmla="*/ 7 w 451"/>
                <a:gd name="T19" fmla="*/ 7 h 308"/>
                <a:gd name="T20" fmla="*/ 443 w 451"/>
                <a:gd name="T21" fmla="*/ 7 h 308"/>
                <a:gd name="T22" fmla="*/ 443 w 451"/>
                <a:gd name="T23" fmla="*/ 299 h 308"/>
                <a:gd name="T24" fmla="*/ 7 w 451"/>
                <a:gd name="T25" fmla="*/ 299 h 308"/>
                <a:gd name="T26" fmla="*/ 7 w 451"/>
                <a:gd name="T27" fmla="*/ 7 h 308"/>
                <a:gd name="T28" fmla="*/ 12 w 451"/>
                <a:gd name="T29" fmla="*/ 11 h 308"/>
                <a:gd name="T30" fmla="*/ 439 w 451"/>
                <a:gd name="T31" fmla="*/ 11 h 308"/>
                <a:gd name="T32" fmla="*/ 439 w 451"/>
                <a:gd name="T33" fmla="*/ 296 h 308"/>
                <a:gd name="T34" fmla="*/ 12 w 451"/>
                <a:gd name="T35" fmla="*/ 296 h 308"/>
                <a:gd name="T36" fmla="*/ 12 w 451"/>
                <a:gd name="T37" fmla="*/ 11 h 308"/>
                <a:gd name="T38" fmla="*/ 15 w 451"/>
                <a:gd name="T39" fmla="*/ 14 h 308"/>
                <a:gd name="T40" fmla="*/ 435 w 451"/>
                <a:gd name="T41" fmla="*/ 14 h 308"/>
                <a:gd name="T42" fmla="*/ 435 w 451"/>
                <a:gd name="T43" fmla="*/ 292 h 308"/>
                <a:gd name="T44" fmla="*/ 15 w 451"/>
                <a:gd name="T45" fmla="*/ 292 h 308"/>
                <a:gd name="T46" fmla="*/ 15 w 451"/>
                <a:gd name="T47" fmla="*/ 14 h 3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51" h="308">
                  <a:moveTo>
                    <a:pt x="450" y="0"/>
                  </a:moveTo>
                  <a:lnTo>
                    <a:pt x="450" y="307"/>
                  </a:lnTo>
                  <a:lnTo>
                    <a:pt x="0" y="307"/>
                  </a:lnTo>
                  <a:lnTo>
                    <a:pt x="0" y="0"/>
                  </a:lnTo>
                  <a:lnTo>
                    <a:pt x="4" y="3"/>
                  </a:lnTo>
                  <a:lnTo>
                    <a:pt x="447" y="3"/>
                  </a:lnTo>
                  <a:lnTo>
                    <a:pt x="447" y="303"/>
                  </a:lnTo>
                  <a:lnTo>
                    <a:pt x="4" y="303"/>
                  </a:lnTo>
                  <a:lnTo>
                    <a:pt x="4" y="3"/>
                  </a:lnTo>
                  <a:lnTo>
                    <a:pt x="7" y="7"/>
                  </a:lnTo>
                  <a:lnTo>
                    <a:pt x="443" y="7"/>
                  </a:lnTo>
                  <a:lnTo>
                    <a:pt x="443" y="299"/>
                  </a:lnTo>
                  <a:lnTo>
                    <a:pt x="7" y="299"/>
                  </a:lnTo>
                  <a:lnTo>
                    <a:pt x="7" y="7"/>
                  </a:lnTo>
                  <a:lnTo>
                    <a:pt x="12" y="11"/>
                  </a:lnTo>
                  <a:lnTo>
                    <a:pt x="439" y="11"/>
                  </a:lnTo>
                  <a:lnTo>
                    <a:pt x="439" y="296"/>
                  </a:lnTo>
                  <a:lnTo>
                    <a:pt x="12" y="296"/>
                  </a:lnTo>
                  <a:lnTo>
                    <a:pt x="12" y="11"/>
                  </a:lnTo>
                  <a:lnTo>
                    <a:pt x="15" y="14"/>
                  </a:lnTo>
                  <a:lnTo>
                    <a:pt x="435" y="14"/>
                  </a:lnTo>
                  <a:lnTo>
                    <a:pt x="435" y="292"/>
                  </a:lnTo>
                  <a:lnTo>
                    <a:pt x="15" y="292"/>
                  </a:lnTo>
                  <a:lnTo>
                    <a:pt x="15" y="14"/>
                  </a:lnTo>
                </a:path>
              </a:pathLst>
            </a:custGeom>
            <a:solidFill>
              <a:schemeClr val="accent1"/>
            </a:solidFill>
            <a:ln w="19050" cap="rnd" cmpd="sng">
              <a:solidFill>
                <a:schemeClr val="tx1"/>
              </a:solidFill>
              <a:prstDash val="solid"/>
              <a:round/>
              <a:headEnd type="none" w="sm" len="sm"/>
              <a:tailEnd type="none" w="sm" len="sm"/>
            </a:ln>
            <a:effectLst>
              <a:outerShdw dist="107763" dir="2700000" algn="ctr" rotWithShape="0">
                <a:schemeClr val="bg2">
                  <a:alpha val="50000"/>
                </a:schemeClr>
              </a:outerShdw>
            </a:effectLst>
          </p:spPr>
          <p:txBody>
            <a:bodyPr/>
            <a:lstStyle/>
            <a:p>
              <a:endParaRPr lang="en-US"/>
            </a:p>
          </p:txBody>
        </p:sp>
        <p:sp>
          <p:nvSpPr>
            <p:cNvPr id="70673" name="Freeform 13"/>
            <p:cNvSpPr>
              <a:spLocks/>
            </p:cNvSpPr>
            <p:nvPr/>
          </p:nvSpPr>
          <p:spPr bwMode="auto">
            <a:xfrm>
              <a:off x="2650" y="3080"/>
              <a:ext cx="618" cy="308"/>
            </a:xfrm>
            <a:custGeom>
              <a:avLst/>
              <a:gdLst>
                <a:gd name="T0" fmla="*/ 617 w 618"/>
                <a:gd name="T1" fmla="*/ 0 h 308"/>
                <a:gd name="T2" fmla="*/ 617 w 618"/>
                <a:gd name="T3" fmla="*/ 307 h 308"/>
                <a:gd name="T4" fmla="*/ 0 w 618"/>
                <a:gd name="T5" fmla="*/ 307 h 308"/>
                <a:gd name="T6" fmla="*/ 0 w 618"/>
                <a:gd name="T7" fmla="*/ 0 h 308"/>
                <a:gd name="T8" fmla="*/ 4 w 618"/>
                <a:gd name="T9" fmla="*/ 3 h 308"/>
                <a:gd name="T10" fmla="*/ 613 w 618"/>
                <a:gd name="T11" fmla="*/ 3 h 308"/>
                <a:gd name="T12" fmla="*/ 613 w 618"/>
                <a:gd name="T13" fmla="*/ 303 h 308"/>
                <a:gd name="T14" fmla="*/ 4 w 618"/>
                <a:gd name="T15" fmla="*/ 303 h 308"/>
                <a:gd name="T16" fmla="*/ 4 w 618"/>
                <a:gd name="T17" fmla="*/ 3 h 308"/>
                <a:gd name="T18" fmla="*/ 8 w 618"/>
                <a:gd name="T19" fmla="*/ 7 h 308"/>
                <a:gd name="T20" fmla="*/ 609 w 618"/>
                <a:gd name="T21" fmla="*/ 7 h 308"/>
                <a:gd name="T22" fmla="*/ 609 w 618"/>
                <a:gd name="T23" fmla="*/ 299 h 308"/>
                <a:gd name="T24" fmla="*/ 8 w 618"/>
                <a:gd name="T25" fmla="*/ 299 h 308"/>
                <a:gd name="T26" fmla="*/ 8 w 618"/>
                <a:gd name="T27" fmla="*/ 7 h 308"/>
                <a:gd name="T28" fmla="*/ 12 w 618"/>
                <a:gd name="T29" fmla="*/ 11 h 308"/>
                <a:gd name="T30" fmla="*/ 605 w 618"/>
                <a:gd name="T31" fmla="*/ 11 h 308"/>
                <a:gd name="T32" fmla="*/ 605 w 618"/>
                <a:gd name="T33" fmla="*/ 296 h 308"/>
                <a:gd name="T34" fmla="*/ 12 w 618"/>
                <a:gd name="T35" fmla="*/ 296 h 308"/>
                <a:gd name="T36" fmla="*/ 12 w 618"/>
                <a:gd name="T37" fmla="*/ 11 h 308"/>
                <a:gd name="T38" fmla="*/ 16 w 618"/>
                <a:gd name="T39" fmla="*/ 14 h 308"/>
                <a:gd name="T40" fmla="*/ 601 w 618"/>
                <a:gd name="T41" fmla="*/ 14 h 308"/>
                <a:gd name="T42" fmla="*/ 601 w 618"/>
                <a:gd name="T43" fmla="*/ 292 h 308"/>
                <a:gd name="T44" fmla="*/ 16 w 618"/>
                <a:gd name="T45" fmla="*/ 292 h 308"/>
                <a:gd name="T46" fmla="*/ 16 w 618"/>
                <a:gd name="T47" fmla="*/ 14 h 3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18" h="308">
                  <a:moveTo>
                    <a:pt x="617" y="0"/>
                  </a:moveTo>
                  <a:lnTo>
                    <a:pt x="617" y="307"/>
                  </a:lnTo>
                  <a:lnTo>
                    <a:pt x="0" y="307"/>
                  </a:lnTo>
                  <a:lnTo>
                    <a:pt x="0" y="0"/>
                  </a:lnTo>
                  <a:lnTo>
                    <a:pt x="4" y="3"/>
                  </a:lnTo>
                  <a:lnTo>
                    <a:pt x="613" y="3"/>
                  </a:lnTo>
                  <a:lnTo>
                    <a:pt x="613" y="303"/>
                  </a:lnTo>
                  <a:lnTo>
                    <a:pt x="4" y="303"/>
                  </a:lnTo>
                  <a:lnTo>
                    <a:pt x="4" y="3"/>
                  </a:lnTo>
                  <a:lnTo>
                    <a:pt x="8" y="7"/>
                  </a:lnTo>
                  <a:lnTo>
                    <a:pt x="609" y="7"/>
                  </a:lnTo>
                  <a:lnTo>
                    <a:pt x="609" y="299"/>
                  </a:lnTo>
                  <a:lnTo>
                    <a:pt x="8" y="299"/>
                  </a:lnTo>
                  <a:lnTo>
                    <a:pt x="8" y="7"/>
                  </a:lnTo>
                  <a:lnTo>
                    <a:pt x="12" y="11"/>
                  </a:lnTo>
                  <a:lnTo>
                    <a:pt x="605" y="11"/>
                  </a:lnTo>
                  <a:lnTo>
                    <a:pt x="605" y="296"/>
                  </a:lnTo>
                  <a:lnTo>
                    <a:pt x="12" y="296"/>
                  </a:lnTo>
                  <a:lnTo>
                    <a:pt x="12" y="11"/>
                  </a:lnTo>
                  <a:lnTo>
                    <a:pt x="16" y="14"/>
                  </a:lnTo>
                  <a:lnTo>
                    <a:pt x="601" y="14"/>
                  </a:lnTo>
                  <a:lnTo>
                    <a:pt x="601" y="292"/>
                  </a:lnTo>
                  <a:lnTo>
                    <a:pt x="16" y="292"/>
                  </a:lnTo>
                  <a:lnTo>
                    <a:pt x="16" y="14"/>
                  </a:lnTo>
                </a:path>
              </a:pathLst>
            </a:custGeom>
            <a:solidFill>
              <a:schemeClr val="accent1"/>
            </a:solidFill>
            <a:ln w="19050" cap="rnd" cmpd="sng">
              <a:solidFill>
                <a:schemeClr val="tx1"/>
              </a:solidFill>
              <a:prstDash val="solid"/>
              <a:round/>
              <a:headEnd type="none" w="sm" len="sm"/>
              <a:tailEnd type="none" w="sm" len="sm"/>
            </a:ln>
            <a:effectLst>
              <a:outerShdw dist="107763" dir="2700000" algn="ctr" rotWithShape="0">
                <a:schemeClr val="bg2">
                  <a:alpha val="50000"/>
                </a:schemeClr>
              </a:outerShdw>
            </a:effectLst>
          </p:spPr>
          <p:txBody>
            <a:bodyPr/>
            <a:lstStyle/>
            <a:p>
              <a:endParaRPr lang="en-US"/>
            </a:p>
          </p:txBody>
        </p:sp>
        <p:sp>
          <p:nvSpPr>
            <p:cNvPr id="70674" name="Freeform 14"/>
            <p:cNvSpPr>
              <a:spLocks/>
            </p:cNvSpPr>
            <p:nvPr/>
          </p:nvSpPr>
          <p:spPr bwMode="auto">
            <a:xfrm>
              <a:off x="788" y="2272"/>
              <a:ext cx="486" cy="306"/>
            </a:xfrm>
            <a:custGeom>
              <a:avLst/>
              <a:gdLst>
                <a:gd name="T0" fmla="*/ 485 w 486"/>
                <a:gd name="T1" fmla="*/ 305 h 306"/>
                <a:gd name="T2" fmla="*/ 485 w 486"/>
                <a:gd name="T3" fmla="*/ 278 h 306"/>
                <a:gd name="T4" fmla="*/ 485 w 486"/>
                <a:gd name="T5" fmla="*/ 266 h 306"/>
                <a:gd name="T6" fmla="*/ 483 w 486"/>
                <a:gd name="T7" fmla="*/ 254 h 306"/>
                <a:gd name="T8" fmla="*/ 479 w 486"/>
                <a:gd name="T9" fmla="*/ 243 h 306"/>
                <a:gd name="T10" fmla="*/ 474 w 486"/>
                <a:gd name="T11" fmla="*/ 232 h 306"/>
                <a:gd name="T12" fmla="*/ 468 w 486"/>
                <a:gd name="T13" fmla="*/ 222 h 306"/>
                <a:gd name="T14" fmla="*/ 461 w 486"/>
                <a:gd name="T15" fmla="*/ 213 h 306"/>
                <a:gd name="T16" fmla="*/ 438 w 486"/>
                <a:gd name="T17" fmla="*/ 189 h 306"/>
                <a:gd name="T18" fmla="*/ 414 w 486"/>
                <a:gd name="T19" fmla="*/ 167 h 306"/>
                <a:gd name="T20" fmla="*/ 390 w 486"/>
                <a:gd name="T21" fmla="*/ 145 h 306"/>
                <a:gd name="T22" fmla="*/ 364 w 486"/>
                <a:gd name="T23" fmla="*/ 125 h 306"/>
                <a:gd name="T24" fmla="*/ 338 w 486"/>
                <a:gd name="T25" fmla="*/ 106 h 306"/>
                <a:gd name="T26" fmla="*/ 310 w 486"/>
                <a:gd name="T27" fmla="*/ 89 h 306"/>
                <a:gd name="T28" fmla="*/ 282 w 486"/>
                <a:gd name="T29" fmla="*/ 73 h 306"/>
                <a:gd name="T30" fmla="*/ 252 w 486"/>
                <a:gd name="T31" fmla="*/ 59 h 306"/>
                <a:gd name="T32" fmla="*/ 223 w 486"/>
                <a:gd name="T33" fmla="*/ 46 h 306"/>
                <a:gd name="T34" fmla="*/ 192 w 486"/>
                <a:gd name="T35" fmla="*/ 34 h 306"/>
                <a:gd name="T36" fmla="*/ 161 w 486"/>
                <a:gd name="T37" fmla="*/ 25 h 306"/>
                <a:gd name="T38" fmla="*/ 129 w 486"/>
                <a:gd name="T39" fmla="*/ 16 h 306"/>
                <a:gd name="T40" fmla="*/ 97 w 486"/>
                <a:gd name="T41" fmla="*/ 10 h 306"/>
                <a:gd name="T42" fmla="*/ 65 w 486"/>
                <a:gd name="T43" fmla="*/ 5 h 306"/>
                <a:gd name="T44" fmla="*/ 33 w 486"/>
                <a:gd name="T45" fmla="*/ 2 h 306"/>
                <a:gd name="T46" fmla="*/ 0 w 486"/>
                <a:gd name="T47" fmla="*/ 0 h 3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6"/>
                <a:gd name="T73" fmla="*/ 0 h 306"/>
                <a:gd name="T74" fmla="*/ 486 w 486"/>
                <a:gd name="T75" fmla="*/ 306 h 3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6" h="306">
                  <a:moveTo>
                    <a:pt x="485" y="305"/>
                  </a:moveTo>
                  <a:lnTo>
                    <a:pt x="485" y="278"/>
                  </a:lnTo>
                  <a:lnTo>
                    <a:pt x="485" y="266"/>
                  </a:lnTo>
                  <a:lnTo>
                    <a:pt x="483" y="254"/>
                  </a:lnTo>
                  <a:lnTo>
                    <a:pt x="479" y="243"/>
                  </a:lnTo>
                  <a:lnTo>
                    <a:pt x="474" y="232"/>
                  </a:lnTo>
                  <a:lnTo>
                    <a:pt x="468" y="222"/>
                  </a:lnTo>
                  <a:lnTo>
                    <a:pt x="461" y="213"/>
                  </a:lnTo>
                  <a:lnTo>
                    <a:pt x="438" y="189"/>
                  </a:lnTo>
                  <a:lnTo>
                    <a:pt x="414" y="167"/>
                  </a:lnTo>
                  <a:lnTo>
                    <a:pt x="390" y="145"/>
                  </a:lnTo>
                  <a:lnTo>
                    <a:pt x="364" y="125"/>
                  </a:lnTo>
                  <a:lnTo>
                    <a:pt x="338" y="106"/>
                  </a:lnTo>
                  <a:lnTo>
                    <a:pt x="310" y="89"/>
                  </a:lnTo>
                  <a:lnTo>
                    <a:pt x="282" y="73"/>
                  </a:lnTo>
                  <a:lnTo>
                    <a:pt x="252" y="59"/>
                  </a:lnTo>
                  <a:lnTo>
                    <a:pt x="223" y="46"/>
                  </a:lnTo>
                  <a:lnTo>
                    <a:pt x="192" y="34"/>
                  </a:lnTo>
                  <a:lnTo>
                    <a:pt x="161" y="25"/>
                  </a:lnTo>
                  <a:lnTo>
                    <a:pt x="129" y="16"/>
                  </a:lnTo>
                  <a:lnTo>
                    <a:pt x="97" y="10"/>
                  </a:lnTo>
                  <a:lnTo>
                    <a:pt x="65" y="5"/>
                  </a:lnTo>
                  <a:lnTo>
                    <a:pt x="33" y="2"/>
                  </a:lnTo>
                  <a:lnTo>
                    <a:pt x="0"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75" name="Line 15"/>
            <p:cNvSpPr>
              <a:spLocks noChangeShapeType="1"/>
            </p:cNvSpPr>
            <p:nvPr/>
          </p:nvSpPr>
          <p:spPr bwMode="auto">
            <a:xfrm>
              <a:off x="1276" y="2487"/>
              <a:ext cx="6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676" name="Freeform 16"/>
            <p:cNvSpPr>
              <a:spLocks/>
            </p:cNvSpPr>
            <p:nvPr/>
          </p:nvSpPr>
          <p:spPr bwMode="auto">
            <a:xfrm>
              <a:off x="1276" y="2637"/>
              <a:ext cx="67" cy="857"/>
            </a:xfrm>
            <a:custGeom>
              <a:avLst/>
              <a:gdLst>
                <a:gd name="T0" fmla="*/ 66 w 67"/>
                <a:gd name="T1" fmla="*/ 0 h 857"/>
                <a:gd name="T2" fmla="*/ 66 w 67"/>
                <a:gd name="T3" fmla="*/ 856 h 857"/>
                <a:gd name="T4" fmla="*/ 0 w 67"/>
                <a:gd name="T5" fmla="*/ 856 h 857"/>
                <a:gd name="T6" fmla="*/ 0 w 67"/>
                <a:gd name="T7" fmla="*/ 0 h 8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 h="857">
                  <a:moveTo>
                    <a:pt x="66" y="0"/>
                  </a:moveTo>
                  <a:lnTo>
                    <a:pt x="66" y="856"/>
                  </a:lnTo>
                  <a:lnTo>
                    <a:pt x="0" y="856"/>
                  </a:lnTo>
                  <a:lnTo>
                    <a:pt x="0" y="0"/>
                  </a:lnTo>
                </a:path>
              </a:pathLst>
            </a:custGeom>
            <a:solidFill>
              <a:srgbClr val="996633"/>
            </a:solidFill>
            <a:ln w="19050" cap="rnd" cmpd="sng">
              <a:solidFill>
                <a:schemeClr val="tx1"/>
              </a:solidFill>
              <a:prstDash val="solid"/>
              <a:round/>
              <a:headEnd type="none" w="sm" len="sm"/>
              <a:tailEnd type="none" w="sm" len="sm"/>
            </a:ln>
            <a:effectLst>
              <a:outerShdw dist="107763" dir="2700000" algn="ctr" rotWithShape="0">
                <a:schemeClr val="bg2">
                  <a:alpha val="50000"/>
                </a:schemeClr>
              </a:outerShdw>
            </a:effectLst>
          </p:spPr>
          <p:txBody>
            <a:bodyPr/>
            <a:lstStyle/>
            <a:p>
              <a:endParaRPr lang="en-US"/>
            </a:p>
          </p:txBody>
        </p:sp>
        <p:sp>
          <p:nvSpPr>
            <p:cNvPr id="70677" name="Line 17"/>
            <p:cNvSpPr>
              <a:spLocks noChangeShapeType="1"/>
            </p:cNvSpPr>
            <p:nvPr/>
          </p:nvSpPr>
          <p:spPr bwMode="auto">
            <a:xfrm flipV="1">
              <a:off x="1342" y="2487"/>
              <a:ext cx="0" cy="9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678" name="Line 18"/>
            <p:cNvSpPr>
              <a:spLocks noChangeShapeType="1"/>
            </p:cNvSpPr>
            <p:nvPr/>
          </p:nvSpPr>
          <p:spPr bwMode="auto">
            <a:xfrm>
              <a:off x="1276" y="2487"/>
              <a:ext cx="0" cy="9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679" name="Line 19"/>
            <p:cNvSpPr>
              <a:spLocks noChangeShapeType="1"/>
            </p:cNvSpPr>
            <p:nvPr/>
          </p:nvSpPr>
          <p:spPr bwMode="auto">
            <a:xfrm flipV="1">
              <a:off x="1603" y="2659"/>
              <a:ext cx="13" cy="1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680" name="Line 20"/>
            <p:cNvSpPr>
              <a:spLocks noChangeShapeType="1"/>
            </p:cNvSpPr>
            <p:nvPr/>
          </p:nvSpPr>
          <p:spPr bwMode="auto">
            <a:xfrm flipH="1">
              <a:off x="1505" y="2658"/>
              <a:ext cx="45" cy="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681" name="Line 21"/>
            <p:cNvSpPr>
              <a:spLocks noChangeShapeType="1"/>
            </p:cNvSpPr>
            <p:nvPr/>
          </p:nvSpPr>
          <p:spPr bwMode="auto">
            <a:xfrm flipV="1">
              <a:off x="1472" y="2656"/>
              <a:ext cx="47" cy="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682" name="Line 22"/>
            <p:cNvSpPr>
              <a:spLocks noChangeShapeType="1"/>
            </p:cNvSpPr>
            <p:nvPr/>
          </p:nvSpPr>
          <p:spPr bwMode="auto">
            <a:xfrm flipH="1">
              <a:off x="1440" y="2655"/>
              <a:ext cx="46" cy="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683" name="Line 23"/>
            <p:cNvSpPr>
              <a:spLocks noChangeShapeType="1"/>
            </p:cNvSpPr>
            <p:nvPr/>
          </p:nvSpPr>
          <p:spPr bwMode="auto">
            <a:xfrm flipV="1">
              <a:off x="1408" y="2653"/>
              <a:ext cx="47" cy="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684" name="Line 24"/>
            <p:cNvSpPr>
              <a:spLocks noChangeShapeType="1"/>
            </p:cNvSpPr>
            <p:nvPr/>
          </p:nvSpPr>
          <p:spPr bwMode="auto">
            <a:xfrm flipH="1">
              <a:off x="1375" y="2651"/>
              <a:ext cx="49" cy="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685" name="Line 25"/>
            <p:cNvSpPr>
              <a:spLocks noChangeShapeType="1"/>
            </p:cNvSpPr>
            <p:nvPr/>
          </p:nvSpPr>
          <p:spPr bwMode="auto">
            <a:xfrm flipV="1">
              <a:off x="1344" y="2648"/>
              <a:ext cx="48" cy="4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686" name="Line 26"/>
            <p:cNvSpPr>
              <a:spLocks noChangeShapeType="1"/>
            </p:cNvSpPr>
            <p:nvPr/>
          </p:nvSpPr>
          <p:spPr bwMode="auto">
            <a:xfrm flipH="1">
              <a:off x="1313" y="2644"/>
              <a:ext cx="50" cy="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687" name="Line 27"/>
            <p:cNvSpPr>
              <a:spLocks noChangeShapeType="1"/>
            </p:cNvSpPr>
            <p:nvPr/>
          </p:nvSpPr>
          <p:spPr bwMode="auto">
            <a:xfrm flipV="1">
              <a:off x="1289" y="2637"/>
              <a:ext cx="47" cy="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688" name="Line 28"/>
            <p:cNvSpPr>
              <a:spLocks noChangeShapeType="1"/>
            </p:cNvSpPr>
            <p:nvPr/>
          </p:nvSpPr>
          <p:spPr bwMode="auto">
            <a:xfrm flipH="1">
              <a:off x="1278" y="2637"/>
              <a:ext cx="24" cy="2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689" name="Line 29"/>
            <p:cNvSpPr>
              <a:spLocks noChangeShapeType="1"/>
            </p:cNvSpPr>
            <p:nvPr/>
          </p:nvSpPr>
          <p:spPr bwMode="auto">
            <a:xfrm flipV="1">
              <a:off x="1603" y="2660"/>
              <a:ext cx="45" cy="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690" name="Line 30"/>
            <p:cNvSpPr>
              <a:spLocks noChangeShapeType="1"/>
            </p:cNvSpPr>
            <p:nvPr/>
          </p:nvSpPr>
          <p:spPr bwMode="auto">
            <a:xfrm flipH="1">
              <a:off x="1636" y="2662"/>
              <a:ext cx="45"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691" name="Freeform 31"/>
            <p:cNvSpPr>
              <a:spLocks/>
            </p:cNvSpPr>
            <p:nvPr/>
          </p:nvSpPr>
          <p:spPr bwMode="auto">
            <a:xfrm>
              <a:off x="1669" y="2662"/>
              <a:ext cx="46" cy="46"/>
            </a:xfrm>
            <a:custGeom>
              <a:avLst/>
              <a:gdLst>
                <a:gd name="T0" fmla="*/ 0 w 46"/>
                <a:gd name="T1" fmla="*/ 45 h 46"/>
                <a:gd name="T2" fmla="*/ 33 w 46"/>
                <a:gd name="T3" fmla="*/ 12 h 46"/>
                <a:gd name="T4" fmla="*/ 45 w 46"/>
                <a:gd name="T5" fmla="*/ 0 h 46"/>
                <a:gd name="T6" fmla="*/ 0 60000 65536"/>
                <a:gd name="T7" fmla="*/ 0 60000 65536"/>
                <a:gd name="T8" fmla="*/ 0 60000 65536"/>
                <a:gd name="T9" fmla="*/ 0 w 46"/>
                <a:gd name="T10" fmla="*/ 0 h 46"/>
                <a:gd name="T11" fmla="*/ 46 w 46"/>
                <a:gd name="T12" fmla="*/ 46 h 46"/>
              </a:gdLst>
              <a:ahLst/>
              <a:cxnLst>
                <a:cxn ang="T6">
                  <a:pos x="T0" y="T1"/>
                </a:cxn>
                <a:cxn ang="T7">
                  <a:pos x="T2" y="T3"/>
                </a:cxn>
                <a:cxn ang="T8">
                  <a:pos x="T4" y="T5"/>
                </a:cxn>
              </a:cxnLst>
              <a:rect l="T9" t="T10" r="T11" b="T12"/>
              <a:pathLst>
                <a:path w="46" h="46">
                  <a:moveTo>
                    <a:pt x="0" y="45"/>
                  </a:moveTo>
                  <a:lnTo>
                    <a:pt x="33" y="12"/>
                  </a:lnTo>
                  <a:lnTo>
                    <a:pt x="45"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92" name="Freeform 32"/>
            <p:cNvSpPr>
              <a:spLocks/>
            </p:cNvSpPr>
            <p:nvPr/>
          </p:nvSpPr>
          <p:spPr bwMode="auto">
            <a:xfrm>
              <a:off x="1701" y="2662"/>
              <a:ext cx="46" cy="47"/>
            </a:xfrm>
            <a:custGeom>
              <a:avLst/>
              <a:gdLst>
                <a:gd name="T0" fmla="*/ 1 w 46"/>
                <a:gd name="T1" fmla="*/ 45 h 47"/>
                <a:gd name="T2" fmla="*/ 0 w 46"/>
                <a:gd name="T3" fmla="*/ 46 h 47"/>
                <a:gd name="T4" fmla="*/ 1 w 46"/>
                <a:gd name="T5" fmla="*/ 45 h 47"/>
                <a:gd name="T6" fmla="*/ 45 w 46"/>
                <a:gd name="T7" fmla="*/ 0 h 47"/>
                <a:gd name="T8" fmla="*/ 0 60000 65536"/>
                <a:gd name="T9" fmla="*/ 0 60000 65536"/>
                <a:gd name="T10" fmla="*/ 0 60000 65536"/>
                <a:gd name="T11" fmla="*/ 0 60000 65536"/>
                <a:gd name="T12" fmla="*/ 0 w 46"/>
                <a:gd name="T13" fmla="*/ 0 h 47"/>
                <a:gd name="T14" fmla="*/ 46 w 46"/>
                <a:gd name="T15" fmla="*/ 47 h 47"/>
              </a:gdLst>
              <a:ahLst/>
              <a:cxnLst>
                <a:cxn ang="T8">
                  <a:pos x="T0" y="T1"/>
                </a:cxn>
                <a:cxn ang="T9">
                  <a:pos x="T2" y="T3"/>
                </a:cxn>
                <a:cxn ang="T10">
                  <a:pos x="T4" y="T5"/>
                </a:cxn>
                <a:cxn ang="T11">
                  <a:pos x="T6" y="T7"/>
                </a:cxn>
              </a:cxnLst>
              <a:rect l="T12" t="T13" r="T14" b="T15"/>
              <a:pathLst>
                <a:path w="46" h="47">
                  <a:moveTo>
                    <a:pt x="1" y="45"/>
                  </a:moveTo>
                  <a:lnTo>
                    <a:pt x="0" y="46"/>
                  </a:lnTo>
                  <a:lnTo>
                    <a:pt x="1" y="45"/>
                  </a:lnTo>
                  <a:lnTo>
                    <a:pt x="45"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93" name="Line 33"/>
            <p:cNvSpPr>
              <a:spLocks noChangeShapeType="1"/>
            </p:cNvSpPr>
            <p:nvPr/>
          </p:nvSpPr>
          <p:spPr bwMode="auto">
            <a:xfrm flipH="1">
              <a:off x="1734" y="2664"/>
              <a:ext cx="45" cy="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694" name="Line 34"/>
            <p:cNvSpPr>
              <a:spLocks noChangeShapeType="1"/>
            </p:cNvSpPr>
            <p:nvPr/>
          </p:nvSpPr>
          <p:spPr bwMode="auto">
            <a:xfrm flipV="1">
              <a:off x="1767" y="2664"/>
              <a:ext cx="45" cy="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695" name="Line 35"/>
            <p:cNvSpPr>
              <a:spLocks noChangeShapeType="1"/>
            </p:cNvSpPr>
            <p:nvPr/>
          </p:nvSpPr>
          <p:spPr bwMode="auto">
            <a:xfrm flipH="1">
              <a:off x="1800" y="2665"/>
              <a:ext cx="45"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696" name="Line 36"/>
            <p:cNvSpPr>
              <a:spLocks noChangeShapeType="1"/>
            </p:cNvSpPr>
            <p:nvPr/>
          </p:nvSpPr>
          <p:spPr bwMode="auto">
            <a:xfrm flipV="1">
              <a:off x="1832" y="2666"/>
              <a:ext cx="46" cy="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697" name="Line 37"/>
            <p:cNvSpPr>
              <a:spLocks noChangeShapeType="1"/>
            </p:cNvSpPr>
            <p:nvPr/>
          </p:nvSpPr>
          <p:spPr bwMode="auto">
            <a:xfrm flipH="1">
              <a:off x="1865" y="2685"/>
              <a:ext cx="26" cy="2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698" name="Line 38"/>
            <p:cNvSpPr>
              <a:spLocks noChangeShapeType="1"/>
            </p:cNvSpPr>
            <p:nvPr/>
          </p:nvSpPr>
          <p:spPr bwMode="auto">
            <a:xfrm flipH="1" flipV="1">
              <a:off x="1592" y="2690"/>
              <a:ext cx="15" cy="1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699" name="Line 39"/>
            <p:cNvSpPr>
              <a:spLocks noChangeShapeType="1"/>
            </p:cNvSpPr>
            <p:nvPr/>
          </p:nvSpPr>
          <p:spPr bwMode="auto">
            <a:xfrm flipH="1" flipV="1">
              <a:off x="1524" y="2657"/>
              <a:ext cx="22" cy="2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00" name="Line 40"/>
            <p:cNvSpPr>
              <a:spLocks noChangeShapeType="1"/>
            </p:cNvSpPr>
            <p:nvPr/>
          </p:nvSpPr>
          <p:spPr bwMode="auto">
            <a:xfrm>
              <a:off x="1489" y="2655"/>
              <a:ext cx="46" cy="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01" name="Line 41"/>
            <p:cNvSpPr>
              <a:spLocks noChangeShapeType="1"/>
            </p:cNvSpPr>
            <p:nvPr/>
          </p:nvSpPr>
          <p:spPr bwMode="auto">
            <a:xfrm flipH="1" flipV="1">
              <a:off x="1454" y="2653"/>
              <a:ext cx="49" cy="5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02" name="Line 42"/>
            <p:cNvSpPr>
              <a:spLocks noChangeShapeType="1"/>
            </p:cNvSpPr>
            <p:nvPr/>
          </p:nvSpPr>
          <p:spPr bwMode="auto">
            <a:xfrm>
              <a:off x="1417" y="2651"/>
              <a:ext cx="52" cy="5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03" name="Line 43"/>
            <p:cNvSpPr>
              <a:spLocks noChangeShapeType="1"/>
            </p:cNvSpPr>
            <p:nvPr/>
          </p:nvSpPr>
          <p:spPr bwMode="auto">
            <a:xfrm flipH="1" flipV="1">
              <a:off x="1380" y="2647"/>
              <a:ext cx="55" cy="5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04" name="Line 44"/>
            <p:cNvSpPr>
              <a:spLocks noChangeShapeType="1"/>
            </p:cNvSpPr>
            <p:nvPr/>
          </p:nvSpPr>
          <p:spPr bwMode="auto">
            <a:xfrm>
              <a:off x="1337" y="2637"/>
              <a:ext cx="63" cy="6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05" name="Line 45"/>
            <p:cNvSpPr>
              <a:spLocks noChangeShapeType="1"/>
            </p:cNvSpPr>
            <p:nvPr/>
          </p:nvSpPr>
          <p:spPr bwMode="auto">
            <a:xfrm flipH="1" flipV="1">
              <a:off x="1304" y="2637"/>
              <a:ext cx="60" cy="6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06" name="Line 46"/>
            <p:cNvSpPr>
              <a:spLocks noChangeShapeType="1"/>
            </p:cNvSpPr>
            <p:nvPr/>
          </p:nvSpPr>
          <p:spPr bwMode="auto">
            <a:xfrm>
              <a:off x="1276" y="2643"/>
              <a:ext cx="53" cy="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07" name="Line 47"/>
            <p:cNvSpPr>
              <a:spLocks noChangeShapeType="1"/>
            </p:cNvSpPr>
            <p:nvPr/>
          </p:nvSpPr>
          <p:spPr bwMode="auto">
            <a:xfrm>
              <a:off x="1604" y="2670"/>
              <a:ext cx="37" cy="3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08" name="Line 48"/>
            <p:cNvSpPr>
              <a:spLocks noChangeShapeType="1"/>
            </p:cNvSpPr>
            <p:nvPr/>
          </p:nvSpPr>
          <p:spPr bwMode="auto">
            <a:xfrm flipH="1" flipV="1">
              <a:off x="1628" y="2659"/>
              <a:ext cx="48" cy="4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09" name="Line 49"/>
            <p:cNvSpPr>
              <a:spLocks noChangeShapeType="1"/>
            </p:cNvSpPr>
            <p:nvPr/>
          </p:nvSpPr>
          <p:spPr bwMode="auto">
            <a:xfrm>
              <a:off x="1702" y="2700"/>
              <a:ext cx="8" cy="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10" name="Line 50"/>
            <p:cNvSpPr>
              <a:spLocks noChangeShapeType="1"/>
            </p:cNvSpPr>
            <p:nvPr/>
          </p:nvSpPr>
          <p:spPr bwMode="auto">
            <a:xfrm flipH="1" flipV="1">
              <a:off x="1662" y="2661"/>
              <a:ext cx="40" cy="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11" name="Line 51"/>
            <p:cNvSpPr>
              <a:spLocks noChangeShapeType="1"/>
            </p:cNvSpPr>
            <p:nvPr/>
          </p:nvSpPr>
          <p:spPr bwMode="auto">
            <a:xfrm>
              <a:off x="1702" y="2666"/>
              <a:ext cx="42" cy="4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12" name="Line 52"/>
            <p:cNvSpPr>
              <a:spLocks noChangeShapeType="1"/>
            </p:cNvSpPr>
            <p:nvPr/>
          </p:nvSpPr>
          <p:spPr bwMode="auto">
            <a:xfrm flipH="1" flipV="1">
              <a:off x="1697" y="2662"/>
              <a:ext cx="5" cy="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13" name="Line 53"/>
            <p:cNvSpPr>
              <a:spLocks noChangeShapeType="1"/>
            </p:cNvSpPr>
            <p:nvPr/>
          </p:nvSpPr>
          <p:spPr bwMode="auto">
            <a:xfrm>
              <a:off x="1732" y="2662"/>
              <a:ext cx="47" cy="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14" name="Line 54"/>
            <p:cNvSpPr>
              <a:spLocks noChangeShapeType="1"/>
            </p:cNvSpPr>
            <p:nvPr/>
          </p:nvSpPr>
          <p:spPr bwMode="auto">
            <a:xfrm flipH="1" flipV="1">
              <a:off x="1766" y="2663"/>
              <a:ext cx="47" cy="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15" name="Line 55"/>
            <p:cNvSpPr>
              <a:spLocks noChangeShapeType="1"/>
            </p:cNvSpPr>
            <p:nvPr/>
          </p:nvSpPr>
          <p:spPr bwMode="auto">
            <a:xfrm>
              <a:off x="1800" y="2664"/>
              <a:ext cx="47" cy="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16" name="Line 56"/>
            <p:cNvSpPr>
              <a:spLocks noChangeShapeType="1"/>
            </p:cNvSpPr>
            <p:nvPr/>
          </p:nvSpPr>
          <p:spPr bwMode="auto">
            <a:xfrm flipH="1" flipV="1">
              <a:off x="1834" y="2665"/>
              <a:ext cx="48" cy="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17" name="Line 57"/>
            <p:cNvSpPr>
              <a:spLocks noChangeShapeType="1"/>
            </p:cNvSpPr>
            <p:nvPr/>
          </p:nvSpPr>
          <p:spPr bwMode="auto">
            <a:xfrm>
              <a:off x="1868" y="2665"/>
              <a:ext cx="23" cy="2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18" name="Line 58"/>
            <p:cNvSpPr>
              <a:spLocks noChangeShapeType="1"/>
            </p:cNvSpPr>
            <p:nvPr/>
          </p:nvSpPr>
          <p:spPr bwMode="auto">
            <a:xfrm flipH="1">
              <a:off x="1587" y="2705"/>
              <a:ext cx="3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19" name="Freeform 59"/>
            <p:cNvSpPr>
              <a:spLocks/>
            </p:cNvSpPr>
            <p:nvPr/>
          </p:nvSpPr>
          <p:spPr bwMode="auto">
            <a:xfrm>
              <a:off x="1623" y="2705"/>
              <a:ext cx="269" cy="17"/>
            </a:xfrm>
            <a:custGeom>
              <a:avLst/>
              <a:gdLst>
                <a:gd name="T0" fmla="*/ 0 w 269"/>
                <a:gd name="T1" fmla="*/ 0 h 17"/>
                <a:gd name="T2" fmla="*/ 65 w 269"/>
                <a:gd name="T3" fmla="*/ 6 h 17"/>
                <a:gd name="T4" fmla="*/ 126 w 269"/>
                <a:gd name="T5" fmla="*/ 9 h 17"/>
                <a:gd name="T6" fmla="*/ 182 w 269"/>
                <a:gd name="T7" fmla="*/ 11 h 17"/>
                <a:gd name="T8" fmla="*/ 227 w 269"/>
                <a:gd name="T9" fmla="*/ 13 h 17"/>
                <a:gd name="T10" fmla="*/ 257 w 269"/>
                <a:gd name="T11" fmla="*/ 16 h 17"/>
                <a:gd name="T12" fmla="*/ 268 w 269"/>
                <a:gd name="T13" fmla="*/ 16 h 17"/>
                <a:gd name="T14" fmla="*/ 0 60000 65536"/>
                <a:gd name="T15" fmla="*/ 0 60000 65536"/>
                <a:gd name="T16" fmla="*/ 0 60000 65536"/>
                <a:gd name="T17" fmla="*/ 0 60000 65536"/>
                <a:gd name="T18" fmla="*/ 0 60000 65536"/>
                <a:gd name="T19" fmla="*/ 0 60000 65536"/>
                <a:gd name="T20" fmla="*/ 0 60000 65536"/>
                <a:gd name="T21" fmla="*/ 0 w 269"/>
                <a:gd name="T22" fmla="*/ 0 h 17"/>
                <a:gd name="T23" fmla="*/ 269 w 26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9" h="17">
                  <a:moveTo>
                    <a:pt x="0" y="0"/>
                  </a:moveTo>
                  <a:lnTo>
                    <a:pt x="65" y="6"/>
                  </a:lnTo>
                  <a:lnTo>
                    <a:pt x="126" y="9"/>
                  </a:lnTo>
                  <a:lnTo>
                    <a:pt x="182" y="11"/>
                  </a:lnTo>
                  <a:lnTo>
                    <a:pt x="227" y="13"/>
                  </a:lnTo>
                  <a:lnTo>
                    <a:pt x="257" y="16"/>
                  </a:lnTo>
                  <a:lnTo>
                    <a:pt x="268" y="1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20" name="Line 60"/>
            <p:cNvSpPr>
              <a:spLocks noChangeShapeType="1"/>
            </p:cNvSpPr>
            <p:nvPr/>
          </p:nvSpPr>
          <p:spPr bwMode="auto">
            <a:xfrm flipH="1" flipV="1">
              <a:off x="1276" y="2637"/>
              <a:ext cx="1" cy="1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21" name="Freeform 61"/>
            <p:cNvSpPr>
              <a:spLocks/>
            </p:cNvSpPr>
            <p:nvPr/>
          </p:nvSpPr>
          <p:spPr bwMode="auto">
            <a:xfrm>
              <a:off x="1277" y="2654"/>
              <a:ext cx="258" cy="50"/>
            </a:xfrm>
            <a:custGeom>
              <a:avLst/>
              <a:gdLst>
                <a:gd name="T0" fmla="*/ 0 w 258"/>
                <a:gd name="T1" fmla="*/ 0 h 50"/>
                <a:gd name="T2" fmla="*/ 2 w 258"/>
                <a:gd name="T3" fmla="*/ 12 h 50"/>
                <a:gd name="T4" fmla="*/ 4 w 258"/>
                <a:gd name="T5" fmla="*/ 21 h 50"/>
                <a:gd name="T6" fmla="*/ 8 w 258"/>
                <a:gd name="T7" fmla="*/ 28 h 50"/>
                <a:gd name="T8" fmla="*/ 12 w 258"/>
                <a:gd name="T9" fmla="*/ 32 h 50"/>
                <a:gd name="T10" fmla="*/ 18 w 258"/>
                <a:gd name="T11" fmla="*/ 36 h 50"/>
                <a:gd name="T12" fmla="*/ 24 w 258"/>
                <a:gd name="T13" fmla="*/ 38 h 50"/>
                <a:gd name="T14" fmla="*/ 32 w 258"/>
                <a:gd name="T15" fmla="*/ 39 h 50"/>
                <a:gd name="T16" fmla="*/ 40 w 258"/>
                <a:gd name="T17" fmla="*/ 40 h 50"/>
                <a:gd name="T18" fmla="*/ 51 w 258"/>
                <a:gd name="T19" fmla="*/ 41 h 50"/>
                <a:gd name="T20" fmla="*/ 65 w 258"/>
                <a:gd name="T21" fmla="*/ 43 h 50"/>
                <a:gd name="T22" fmla="*/ 84 w 258"/>
                <a:gd name="T23" fmla="*/ 44 h 50"/>
                <a:gd name="T24" fmla="*/ 109 w 258"/>
                <a:gd name="T25" fmla="*/ 45 h 50"/>
                <a:gd name="T26" fmla="*/ 140 w 258"/>
                <a:gd name="T27" fmla="*/ 47 h 50"/>
                <a:gd name="T28" fmla="*/ 178 w 258"/>
                <a:gd name="T29" fmla="*/ 48 h 50"/>
                <a:gd name="T30" fmla="*/ 226 w 258"/>
                <a:gd name="T31" fmla="*/ 49 h 50"/>
                <a:gd name="T32" fmla="*/ 257 w 258"/>
                <a:gd name="T33" fmla="*/ 49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8"/>
                <a:gd name="T52" fmla="*/ 0 h 50"/>
                <a:gd name="T53" fmla="*/ 258 w 25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8" h="50">
                  <a:moveTo>
                    <a:pt x="0" y="0"/>
                  </a:moveTo>
                  <a:lnTo>
                    <a:pt x="2" y="12"/>
                  </a:lnTo>
                  <a:lnTo>
                    <a:pt x="4" y="21"/>
                  </a:lnTo>
                  <a:lnTo>
                    <a:pt x="8" y="28"/>
                  </a:lnTo>
                  <a:lnTo>
                    <a:pt x="12" y="32"/>
                  </a:lnTo>
                  <a:lnTo>
                    <a:pt x="18" y="36"/>
                  </a:lnTo>
                  <a:lnTo>
                    <a:pt x="24" y="38"/>
                  </a:lnTo>
                  <a:lnTo>
                    <a:pt x="32" y="39"/>
                  </a:lnTo>
                  <a:lnTo>
                    <a:pt x="40" y="40"/>
                  </a:lnTo>
                  <a:lnTo>
                    <a:pt x="51" y="41"/>
                  </a:lnTo>
                  <a:lnTo>
                    <a:pt x="65" y="43"/>
                  </a:lnTo>
                  <a:lnTo>
                    <a:pt x="84" y="44"/>
                  </a:lnTo>
                  <a:lnTo>
                    <a:pt x="109" y="45"/>
                  </a:lnTo>
                  <a:lnTo>
                    <a:pt x="140" y="47"/>
                  </a:lnTo>
                  <a:lnTo>
                    <a:pt x="178" y="48"/>
                  </a:lnTo>
                  <a:lnTo>
                    <a:pt x="226" y="49"/>
                  </a:lnTo>
                  <a:lnTo>
                    <a:pt x="257" y="49"/>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22" name="Freeform 62"/>
            <p:cNvSpPr>
              <a:spLocks/>
            </p:cNvSpPr>
            <p:nvPr/>
          </p:nvSpPr>
          <p:spPr bwMode="auto">
            <a:xfrm>
              <a:off x="1608" y="2658"/>
              <a:ext cx="284" cy="17"/>
            </a:xfrm>
            <a:custGeom>
              <a:avLst/>
              <a:gdLst>
                <a:gd name="T0" fmla="*/ 0 w 284"/>
                <a:gd name="T1" fmla="*/ 0 h 17"/>
                <a:gd name="T2" fmla="*/ 65 w 284"/>
                <a:gd name="T3" fmla="*/ 6 h 17"/>
                <a:gd name="T4" fmla="*/ 168 w 284"/>
                <a:gd name="T5" fmla="*/ 10 h 17"/>
                <a:gd name="T6" fmla="*/ 283 w 284"/>
                <a:gd name="T7" fmla="*/ 16 h 17"/>
                <a:gd name="T8" fmla="*/ 0 60000 65536"/>
                <a:gd name="T9" fmla="*/ 0 60000 65536"/>
                <a:gd name="T10" fmla="*/ 0 60000 65536"/>
                <a:gd name="T11" fmla="*/ 0 60000 65536"/>
                <a:gd name="T12" fmla="*/ 0 w 284"/>
                <a:gd name="T13" fmla="*/ 0 h 17"/>
                <a:gd name="T14" fmla="*/ 284 w 284"/>
                <a:gd name="T15" fmla="*/ 17 h 17"/>
              </a:gdLst>
              <a:ahLst/>
              <a:cxnLst>
                <a:cxn ang="T8">
                  <a:pos x="T0" y="T1"/>
                </a:cxn>
                <a:cxn ang="T9">
                  <a:pos x="T2" y="T3"/>
                </a:cxn>
                <a:cxn ang="T10">
                  <a:pos x="T4" y="T5"/>
                </a:cxn>
                <a:cxn ang="T11">
                  <a:pos x="T6" y="T7"/>
                </a:cxn>
              </a:cxnLst>
              <a:rect l="T12" t="T13" r="T14" b="T15"/>
              <a:pathLst>
                <a:path w="284" h="17">
                  <a:moveTo>
                    <a:pt x="0" y="0"/>
                  </a:moveTo>
                  <a:lnTo>
                    <a:pt x="65" y="6"/>
                  </a:lnTo>
                  <a:lnTo>
                    <a:pt x="168" y="10"/>
                  </a:lnTo>
                  <a:lnTo>
                    <a:pt x="283" y="1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23" name="Line 63"/>
            <p:cNvSpPr>
              <a:spLocks noChangeShapeType="1"/>
            </p:cNvSpPr>
            <p:nvPr/>
          </p:nvSpPr>
          <p:spPr bwMode="auto">
            <a:xfrm flipH="1" flipV="1">
              <a:off x="1342" y="2637"/>
              <a:ext cx="15" cy="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24" name="Freeform 64"/>
            <p:cNvSpPr>
              <a:spLocks/>
            </p:cNvSpPr>
            <p:nvPr/>
          </p:nvSpPr>
          <p:spPr bwMode="auto">
            <a:xfrm>
              <a:off x="1357" y="2643"/>
              <a:ext cx="198" cy="17"/>
            </a:xfrm>
            <a:custGeom>
              <a:avLst/>
              <a:gdLst>
                <a:gd name="T0" fmla="*/ 0 w 198"/>
                <a:gd name="T1" fmla="*/ 0 h 17"/>
                <a:gd name="T2" fmla="*/ 32 w 198"/>
                <a:gd name="T3" fmla="*/ 5 h 17"/>
                <a:gd name="T4" fmla="*/ 81 w 198"/>
                <a:gd name="T5" fmla="*/ 9 h 17"/>
                <a:gd name="T6" fmla="*/ 146 w 198"/>
                <a:gd name="T7" fmla="*/ 12 h 17"/>
                <a:gd name="T8" fmla="*/ 197 w 198"/>
                <a:gd name="T9" fmla="*/ 16 h 17"/>
                <a:gd name="T10" fmla="*/ 0 60000 65536"/>
                <a:gd name="T11" fmla="*/ 0 60000 65536"/>
                <a:gd name="T12" fmla="*/ 0 60000 65536"/>
                <a:gd name="T13" fmla="*/ 0 60000 65536"/>
                <a:gd name="T14" fmla="*/ 0 60000 65536"/>
                <a:gd name="T15" fmla="*/ 0 w 198"/>
                <a:gd name="T16" fmla="*/ 0 h 17"/>
                <a:gd name="T17" fmla="*/ 198 w 198"/>
                <a:gd name="T18" fmla="*/ 17 h 17"/>
              </a:gdLst>
              <a:ahLst/>
              <a:cxnLst>
                <a:cxn ang="T10">
                  <a:pos x="T0" y="T1"/>
                </a:cxn>
                <a:cxn ang="T11">
                  <a:pos x="T2" y="T3"/>
                </a:cxn>
                <a:cxn ang="T12">
                  <a:pos x="T4" y="T5"/>
                </a:cxn>
                <a:cxn ang="T13">
                  <a:pos x="T6" y="T7"/>
                </a:cxn>
                <a:cxn ang="T14">
                  <a:pos x="T8" y="T9"/>
                </a:cxn>
              </a:cxnLst>
              <a:rect l="T15" t="T16" r="T17" b="T18"/>
              <a:pathLst>
                <a:path w="198" h="17">
                  <a:moveTo>
                    <a:pt x="0" y="0"/>
                  </a:moveTo>
                  <a:lnTo>
                    <a:pt x="32" y="5"/>
                  </a:lnTo>
                  <a:lnTo>
                    <a:pt x="81" y="9"/>
                  </a:lnTo>
                  <a:lnTo>
                    <a:pt x="146" y="12"/>
                  </a:lnTo>
                  <a:lnTo>
                    <a:pt x="197" y="1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25" name="Freeform 65"/>
            <p:cNvSpPr>
              <a:spLocks/>
            </p:cNvSpPr>
            <p:nvPr/>
          </p:nvSpPr>
          <p:spPr bwMode="auto">
            <a:xfrm>
              <a:off x="1532" y="2682"/>
              <a:ext cx="17" cy="71"/>
            </a:xfrm>
            <a:custGeom>
              <a:avLst/>
              <a:gdLst>
                <a:gd name="T0" fmla="*/ 16 w 17"/>
                <a:gd name="T1" fmla="*/ 0 h 71"/>
                <a:gd name="T2" fmla="*/ 9 w 17"/>
                <a:gd name="T3" fmla="*/ 9 h 71"/>
                <a:gd name="T4" fmla="*/ 4 w 17"/>
                <a:gd name="T5" fmla="*/ 19 h 71"/>
                <a:gd name="T6" fmla="*/ 0 w 17"/>
                <a:gd name="T7" fmla="*/ 30 h 71"/>
                <a:gd name="T8" fmla="*/ 0 w 17"/>
                <a:gd name="T9" fmla="*/ 40 h 71"/>
                <a:gd name="T10" fmla="*/ 4 w 17"/>
                <a:gd name="T11" fmla="*/ 51 h 71"/>
                <a:gd name="T12" fmla="*/ 9 w 17"/>
                <a:gd name="T13" fmla="*/ 61 h 71"/>
                <a:gd name="T14" fmla="*/ 16 w 17"/>
                <a:gd name="T15" fmla="*/ 70 h 7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71"/>
                <a:gd name="T26" fmla="*/ 17 w 17"/>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71">
                  <a:moveTo>
                    <a:pt x="16" y="0"/>
                  </a:moveTo>
                  <a:lnTo>
                    <a:pt x="9" y="9"/>
                  </a:lnTo>
                  <a:lnTo>
                    <a:pt x="4" y="19"/>
                  </a:lnTo>
                  <a:lnTo>
                    <a:pt x="0" y="30"/>
                  </a:lnTo>
                  <a:lnTo>
                    <a:pt x="0" y="40"/>
                  </a:lnTo>
                  <a:lnTo>
                    <a:pt x="4" y="51"/>
                  </a:lnTo>
                  <a:lnTo>
                    <a:pt x="9" y="61"/>
                  </a:lnTo>
                  <a:lnTo>
                    <a:pt x="16" y="7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26" name="Freeform 66"/>
            <p:cNvSpPr>
              <a:spLocks/>
            </p:cNvSpPr>
            <p:nvPr/>
          </p:nvSpPr>
          <p:spPr bwMode="auto">
            <a:xfrm>
              <a:off x="1544" y="2611"/>
              <a:ext cx="17" cy="72"/>
            </a:xfrm>
            <a:custGeom>
              <a:avLst/>
              <a:gdLst>
                <a:gd name="T0" fmla="*/ 0 w 17"/>
                <a:gd name="T1" fmla="*/ 71 h 72"/>
                <a:gd name="T2" fmla="*/ 8 w 17"/>
                <a:gd name="T3" fmla="*/ 61 h 72"/>
                <a:gd name="T4" fmla="*/ 14 w 17"/>
                <a:gd name="T5" fmla="*/ 51 h 72"/>
                <a:gd name="T6" fmla="*/ 16 w 17"/>
                <a:gd name="T7" fmla="*/ 40 h 72"/>
                <a:gd name="T8" fmla="*/ 16 w 17"/>
                <a:gd name="T9" fmla="*/ 30 h 72"/>
                <a:gd name="T10" fmla="*/ 14 w 17"/>
                <a:gd name="T11" fmla="*/ 19 h 72"/>
                <a:gd name="T12" fmla="*/ 8 w 17"/>
                <a:gd name="T13" fmla="*/ 8 h 72"/>
                <a:gd name="T14" fmla="*/ 0 w 17"/>
                <a:gd name="T15" fmla="*/ 0 h 72"/>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72"/>
                <a:gd name="T26" fmla="*/ 17 w 17"/>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72">
                  <a:moveTo>
                    <a:pt x="0" y="71"/>
                  </a:moveTo>
                  <a:lnTo>
                    <a:pt x="8" y="61"/>
                  </a:lnTo>
                  <a:lnTo>
                    <a:pt x="14" y="51"/>
                  </a:lnTo>
                  <a:lnTo>
                    <a:pt x="16" y="40"/>
                  </a:lnTo>
                  <a:lnTo>
                    <a:pt x="16" y="30"/>
                  </a:lnTo>
                  <a:lnTo>
                    <a:pt x="14" y="19"/>
                  </a:lnTo>
                  <a:lnTo>
                    <a:pt x="8" y="8"/>
                  </a:lnTo>
                  <a:lnTo>
                    <a:pt x="0"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27" name="Freeform 67"/>
            <p:cNvSpPr>
              <a:spLocks/>
            </p:cNvSpPr>
            <p:nvPr/>
          </p:nvSpPr>
          <p:spPr bwMode="auto">
            <a:xfrm>
              <a:off x="1586" y="2682"/>
              <a:ext cx="17" cy="71"/>
            </a:xfrm>
            <a:custGeom>
              <a:avLst/>
              <a:gdLst>
                <a:gd name="T0" fmla="*/ 16 w 17"/>
                <a:gd name="T1" fmla="*/ 0 h 71"/>
                <a:gd name="T2" fmla="*/ 8 w 17"/>
                <a:gd name="T3" fmla="*/ 9 h 71"/>
                <a:gd name="T4" fmla="*/ 2 w 17"/>
                <a:gd name="T5" fmla="*/ 19 h 71"/>
                <a:gd name="T6" fmla="*/ 0 w 17"/>
                <a:gd name="T7" fmla="*/ 30 h 71"/>
                <a:gd name="T8" fmla="*/ 0 w 17"/>
                <a:gd name="T9" fmla="*/ 40 h 71"/>
                <a:gd name="T10" fmla="*/ 2 w 17"/>
                <a:gd name="T11" fmla="*/ 51 h 71"/>
                <a:gd name="T12" fmla="*/ 8 w 17"/>
                <a:gd name="T13" fmla="*/ 61 h 71"/>
                <a:gd name="T14" fmla="*/ 16 w 17"/>
                <a:gd name="T15" fmla="*/ 70 h 7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71"/>
                <a:gd name="T26" fmla="*/ 17 w 17"/>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71">
                  <a:moveTo>
                    <a:pt x="16" y="0"/>
                  </a:moveTo>
                  <a:lnTo>
                    <a:pt x="8" y="9"/>
                  </a:lnTo>
                  <a:lnTo>
                    <a:pt x="2" y="19"/>
                  </a:lnTo>
                  <a:lnTo>
                    <a:pt x="0" y="30"/>
                  </a:lnTo>
                  <a:lnTo>
                    <a:pt x="0" y="40"/>
                  </a:lnTo>
                  <a:lnTo>
                    <a:pt x="2" y="51"/>
                  </a:lnTo>
                  <a:lnTo>
                    <a:pt x="8" y="61"/>
                  </a:lnTo>
                  <a:lnTo>
                    <a:pt x="16" y="7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28" name="Freeform 68"/>
            <p:cNvSpPr>
              <a:spLocks/>
            </p:cNvSpPr>
            <p:nvPr/>
          </p:nvSpPr>
          <p:spPr bwMode="auto">
            <a:xfrm>
              <a:off x="1598" y="2611"/>
              <a:ext cx="17" cy="72"/>
            </a:xfrm>
            <a:custGeom>
              <a:avLst/>
              <a:gdLst>
                <a:gd name="T0" fmla="*/ 0 w 17"/>
                <a:gd name="T1" fmla="*/ 71 h 72"/>
                <a:gd name="T2" fmla="*/ 6 w 17"/>
                <a:gd name="T3" fmla="*/ 61 h 72"/>
                <a:gd name="T4" fmla="*/ 12 w 17"/>
                <a:gd name="T5" fmla="*/ 51 h 72"/>
                <a:gd name="T6" fmla="*/ 16 w 17"/>
                <a:gd name="T7" fmla="*/ 40 h 72"/>
                <a:gd name="T8" fmla="*/ 16 w 17"/>
                <a:gd name="T9" fmla="*/ 30 h 72"/>
                <a:gd name="T10" fmla="*/ 12 w 17"/>
                <a:gd name="T11" fmla="*/ 19 h 72"/>
                <a:gd name="T12" fmla="*/ 6 w 17"/>
                <a:gd name="T13" fmla="*/ 8 h 72"/>
                <a:gd name="T14" fmla="*/ 0 w 17"/>
                <a:gd name="T15" fmla="*/ 0 h 72"/>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72"/>
                <a:gd name="T26" fmla="*/ 17 w 17"/>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72">
                  <a:moveTo>
                    <a:pt x="0" y="71"/>
                  </a:moveTo>
                  <a:lnTo>
                    <a:pt x="6" y="61"/>
                  </a:lnTo>
                  <a:lnTo>
                    <a:pt x="12" y="51"/>
                  </a:lnTo>
                  <a:lnTo>
                    <a:pt x="16" y="40"/>
                  </a:lnTo>
                  <a:lnTo>
                    <a:pt x="16" y="30"/>
                  </a:lnTo>
                  <a:lnTo>
                    <a:pt x="12" y="19"/>
                  </a:lnTo>
                  <a:lnTo>
                    <a:pt x="6" y="8"/>
                  </a:lnTo>
                  <a:lnTo>
                    <a:pt x="0"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29" name="Freeform 69"/>
            <p:cNvSpPr>
              <a:spLocks/>
            </p:cNvSpPr>
            <p:nvPr/>
          </p:nvSpPr>
          <p:spPr bwMode="auto">
            <a:xfrm>
              <a:off x="795" y="2728"/>
              <a:ext cx="740" cy="17"/>
            </a:xfrm>
            <a:custGeom>
              <a:avLst/>
              <a:gdLst>
                <a:gd name="T0" fmla="*/ 739 w 740"/>
                <a:gd name="T1" fmla="*/ 3 h 17"/>
                <a:gd name="T2" fmla="*/ 715 w 740"/>
                <a:gd name="T3" fmla="*/ 1 h 17"/>
                <a:gd name="T4" fmla="*/ 702 w 740"/>
                <a:gd name="T5" fmla="*/ 0 h 17"/>
                <a:gd name="T6" fmla="*/ 690 w 740"/>
                <a:gd name="T7" fmla="*/ 1 h 17"/>
                <a:gd name="T8" fmla="*/ 678 w 740"/>
                <a:gd name="T9" fmla="*/ 1 h 17"/>
                <a:gd name="T10" fmla="*/ 668 w 740"/>
                <a:gd name="T11" fmla="*/ 3 h 17"/>
                <a:gd name="T12" fmla="*/ 658 w 740"/>
                <a:gd name="T13" fmla="*/ 6 h 17"/>
                <a:gd name="T14" fmla="*/ 649 w 740"/>
                <a:gd name="T15" fmla="*/ 7 h 17"/>
                <a:gd name="T16" fmla="*/ 638 w 740"/>
                <a:gd name="T17" fmla="*/ 9 h 17"/>
                <a:gd name="T18" fmla="*/ 628 w 740"/>
                <a:gd name="T19" fmla="*/ 11 h 17"/>
                <a:gd name="T20" fmla="*/ 617 w 740"/>
                <a:gd name="T21" fmla="*/ 13 h 17"/>
                <a:gd name="T22" fmla="*/ 605 w 740"/>
                <a:gd name="T23" fmla="*/ 14 h 17"/>
                <a:gd name="T24" fmla="*/ 593 w 740"/>
                <a:gd name="T25" fmla="*/ 16 h 17"/>
                <a:gd name="T26" fmla="*/ 581 w 740"/>
                <a:gd name="T27" fmla="*/ 16 h 17"/>
                <a:gd name="T28" fmla="*/ 568 w 740"/>
                <a:gd name="T29" fmla="*/ 16 h 17"/>
                <a:gd name="T30" fmla="*/ 555 w 740"/>
                <a:gd name="T31" fmla="*/ 16 h 17"/>
                <a:gd name="T32" fmla="*/ 542 w 740"/>
                <a:gd name="T33" fmla="*/ 14 h 17"/>
                <a:gd name="T34" fmla="*/ 527 w 740"/>
                <a:gd name="T35" fmla="*/ 13 h 17"/>
                <a:gd name="T36" fmla="*/ 513 w 740"/>
                <a:gd name="T37" fmla="*/ 12 h 17"/>
                <a:gd name="T38" fmla="*/ 498 w 740"/>
                <a:gd name="T39" fmla="*/ 11 h 17"/>
                <a:gd name="T40" fmla="*/ 483 w 740"/>
                <a:gd name="T41" fmla="*/ 9 h 17"/>
                <a:gd name="T42" fmla="*/ 468 w 740"/>
                <a:gd name="T43" fmla="*/ 7 h 17"/>
                <a:gd name="T44" fmla="*/ 454 w 740"/>
                <a:gd name="T45" fmla="*/ 6 h 17"/>
                <a:gd name="T46" fmla="*/ 440 w 740"/>
                <a:gd name="T47" fmla="*/ 6 h 17"/>
                <a:gd name="T48" fmla="*/ 427 w 740"/>
                <a:gd name="T49" fmla="*/ 6 h 17"/>
                <a:gd name="T50" fmla="*/ 414 w 740"/>
                <a:gd name="T51" fmla="*/ 6 h 17"/>
                <a:gd name="T52" fmla="*/ 403 w 740"/>
                <a:gd name="T53" fmla="*/ 6 h 17"/>
                <a:gd name="T54" fmla="*/ 391 w 740"/>
                <a:gd name="T55" fmla="*/ 7 h 17"/>
                <a:gd name="T56" fmla="*/ 380 w 740"/>
                <a:gd name="T57" fmla="*/ 9 h 17"/>
                <a:gd name="T58" fmla="*/ 369 w 740"/>
                <a:gd name="T59" fmla="*/ 11 h 17"/>
                <a:gd name="T60" fmla="*/ 358 w 740"/>
                <a:gd name="T61" fmla="*/ 13 h 17"/>
                <a:gd name="T62" fmla="*/ 346 w 740"/>
                <a:gd name="T63" fmla="*/ 14 h 17"/>
                <a:gd name="T64" fmla="*/ 333 w 740"/>
                <a:gd name="T65" fmla="*/ 16 h 17"/>
                <a:gd name="T66" fmla="*/ 319 w 740"/>
                <a:gd name="T67" fmla="*/ 16 h 17"/>
                <a:gd name="T68" fmla="*/ 302 w 740"/>
                <a:gd name="T69" fmla="*/ 16 h 17"/>
                <a:gd name="T70" fmla="*/ 285 w 740"/>
                <a:gd name="T71" fmla="*/ 14 h 17"/>
                <a:gd name="T72" fmla="*/ 265 w 740"/>
                <a:gd name="T73" fmla="*/ 13 h 17"/>
                <a:gd name="T74" fmla="*/ 245 w 740"/>
                <a:gd name="T75" fmla="*/ 11 h 17"/>
                <a:gd name="T76" fmla="*/ 223 w 740"/>
                <a:gd name="T77" fmla="*/ 9 h 17"/>
                <a:gd name="T78" fmla="*/ 200 w 740"/>
                <a:gd name="T79" fmla="*/ 8 h 17"/>
                <a:gd name="T80" fmla="*/ 175 w 740"/>
                <a:gd name="T81" fmla="*/ 7 h 17"/>
                <a:gd name="T82" fmla="*/ 150 w 740"/>
                <a:gd name="T83" fmla="*/ 7 h 17"/>
                <a:gd name="T84" fmla="*/ 124 w 740"/>
                <a:gd name="T85" fmla="*/ 8 h 17"/>
                <a:gd name="T86" fmla="*/ 98 w 740"/>
                <a:gd name="T87" fmla="*/ 9 h 17"/>
                <a:gd name="T88" fmla="*/ 71 w 740"/>
                <a:gd name="T89" fmla="*/ 9 h 17"/>
                <a:gd name="T90" fmla="*/ 44 w 740"/>
                <a:gd name="T91" fmla="*/ 9 h 17"/>
                <a:gd name="T92" fmla="*/ 17 w 740"/>
                <a:gd name="T93" fmla="*/ 7 h 17"/>
                <a:gd name="T94" fmla="*/ 0 w 740"/>
                <a:gd name="T95" fmla="*/ 4 h 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0"/>
                <a:gd name="T145" fmla="*/ 0 h 17"/>
                <a:gd name="T146" fmla="*/ 740 w 740"/>
                <a:gd name="T147" fmla="*/ 17 h 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0" h="17">
                  <a:moveTo>
                    <a:pt x="739" y="3"/>
                  </a:moveTo>
                  <a:lnTo>
                    <a:pt x="715" y="1"/>
                  </a:lnTo>
                  <a:lnTo>
                    <a:pt x="702" y="0"/>
                  </a:lnTo>
                  <a:lnTo>
                    <a:pt x="690" y="1"/>
                  </a:lnTo>
                  <a:lnTo>
                    <a:pt x="678" y="1"/>
                  </a:lnTo>
                  <a:lnTo>
                    <a:pt x="668" y="3"/>
                  </a:lnTo>
                  <a:lnTo>
                    <a:pt x="658" y="6"/>
                  </a:lnTo>
                  <a:lnTo>
                    <a:pt x="649" y="7"/>
                  </a:lnTo>
                  <a:lnTo>
                    <a:pt x="638" y="9"/>
                  </a:lnTo>
                  <a:lnTo>
                    <a:pt x="628" y="11"/>
                  </a:lnTo>
                  <a:lnTo>
                    <a:pt x="617" y="13"/>
                  </a:lnTo>
                  <a:lnTo>
                    <a:pt x="605" y="14"/>
                  </a:lnTo>
                  <a:lnTo>
                    <a:pt x="593" y="16"/>
                  </a:lnTo>
                  <a:lnTo>
                    <a:pt x="581" y="16"/>
                  </a:lnTo>
                  <a:lnTo>
                    <a:pt x="568" y="16"/>
                  </a:lnTo>
                  <a:lnTo>
                    <a:pt x="555" y="16"/>
                  </a:lnTo>
                  <a:lnTo>
                    <a:pt x="542" y="14"/>
                  </a:lnTo>
                  <a:lnTo>
                    <a:pt x="527" y="13"/>
                  </a:lnTo>
                  <a:lnTo>
                    <a:pt x="513" y="12"/>
                  </a:lnTo>
                  <a:lnTo>
                    <a:pt x="498" y="11"/>
                  </a:lnTo>
                  <a:lnTo>
                    <a:pt x="483" y="9"/>
                  </a:lnTo>
                  <a:lnTo>
                    <a:pt x="468" y="7"/>
                  </a:lnTo>
                  <a:lnTo>
                    <a:pt x="454" y="6"/>
                  </a:lnTo>
                  <a:lnTo>
                    <a:pt x="440" y="6"/>
                  </a:lnTo>
                  <a:lnTo>
                    <a:pt x="427" y="6"/>
                  </a:lnTo>
                  <a:lnTo>
                    <a:pt x="414" y="6"/>
                  </a:lnTo>
                  <a:lnTo>
                    <a:pt x="403" y="6"/>
                  </a:lnTo>
                  <a:lnTo>
                    <a:pt x="391" y="7"/>
                  </a:lnTo>
                  <a:lnTo>
                    <a:pt x="380" y="9"/>
                  </a:lnTo>
                  <a:lnTo>
                    <a:pt x="369" y="11"/>
                  </a:lnTo>
                  <a:lnTo>
                    <a:pt x="358" y="13"/>
                  </a:lnTo>
                  <a:lnTo>
                    <a:pt x="346" y="14"/>
                  </a:lnTo>
                  <a:lnTo>
                    <a:pt x="333" y="16"/>
                  </a:lnTo>
                  <a:lnTo>
                    <a:pt x="319" y="16"/>
                  </a:lnTo>
                  <a:lnTo>
                    <a:pt x="302" y="16"/>
                  </a:lnTo>
                  <a:lnTo>
                    <a:pt x="285" y="14"/>
                  </a:lnTo>
                  <a:lnTo>
                    <a:pt x="265" y="13"/>
                  </a:lnTo>
                  <a:lnTo>
                    <a:pt x="245" y="11"/>
                  </a:lnTo>
                  <a:lnTo>
                    <a:pt x="223" y="9"/>
                  </a:lnTo>
                  <a:lnTo>
                    <a:pt x="200" y="8"/>
                  </a:lnTo>
                  <a:lnTo>
                    <a:pt x="175" y="7"/>
                  </a:lnTo>
                  <a:lnTo>
                    <a:pt x="150" y="7"/>
                  </a:lnTo>
                  <a:lnTo>
                    <a:pt x="124" y="8"/>
                  </a:lnTo>
                  <a:lnTo>
                    <a:pt x="98" y="9"/>
                  </a:lnTo>
                  <a:lnTo>
                    <a:pt x="71" y="9"/>
                  </a:lnTo>
                  <a:lnTo>
                    <a:pt x="44" y="9"/>
                  </a:lnTo>
                  <a:lnTo>
                    <a:pt x="17" y="7"/>
                  </a:lnTo>
                  <a:lnTo>
                    <a:pt x="0" y="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30" name="Freeform 70"/>
            <p:cNvSpPr>
              <a:spLocks/>
            </p:cNvSpPr>
            <p:nvPr/>
          </p:nvSpPr>
          <p:spPr bwMode="auto">
            <a:xfrm>
              <a:off x="4782" y="3458"/>
              <a:ext cx="24" cy="102"/>
            </a:xfrm>
            <a:custGeom>
              <a:avLst/>
              <a:gdLst>
                <a:gd name="T0" fmla="*/ 23 w 24"/>
                <a:gd name="T1" fmla="*/ 0 h 102"/>
                <a:gd name="T2" fmla="*/ 16 w 24"/>
                <a:gd name="T3" fmla="*/ 7 h 102"/>
                <a:gd name="T4" fmla="*/ 10 w 24"/>
                <a:gd name="T5" fmla="*/ 16 h 102"/>
                <a:gd name="T6" fmla="*/ 4 w 24"/>
                <a:gd name="T7" fmla="*/ 29 h 102"/>
                <a:gd name="T8" fmla="*/ 0 w 24"/>
                <a:gd name="T9" fmla="*/ 44 h 102"/>
                <a:gd name="T10" fmla="*/ 0 w 24"/>
                <a:gd name="T11" fmla="*/ 57 h 102"/>
                <a:gd name="T12" fmla="*/ 4 w 24"/>
                <a:gd name="T13" fmla="*/ 73 h 102"/>
                <a:gd name="T14" fmla="*/ 10 w 24"/>
                <a:gd name="T15" fmla="*/ 86 h 102"/>
                <a:gd name="T16" fmla="*/ 16 w 24"/>
                <a:gd name="T17" fmla="*/ 95 h 102"/>
                <a:gd name="T18" fmla="*/ 23 w 24"/>
                <a:gd name="T19" fmla="*/ 101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02"/>
                <a:gd name="T32" fmla="*/ 24 w 24"/>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02">
                  <a:moveTo>
                    <a:pt x="23" y="0"/>
                  </a:moveTo>
                  <a:lnTo>
                    <a:pt x="16" y="7"/>
                  </a:lnTo>
                  <a:lnTo>
                    <a:pt x="10" y="16"/>
                  </a:lnTo>
                  <a:lnTo>
                    <a:pt x="4" y="29"/>
                  </a:lnTo>
                  <a:lnTo>
                    <a:pt x="0" y="44"/>
                  </a:lnTo>
                  <a:lnTo>
                    <a:pt x="0" y="57"/>
                  </a:lnTo>
                  <a:lnTo>
                    <a:pt x="4" y="73"/>
                  </a:lnTo>
                  <a:lnTo>
                    <a:pt x="10" y="86"/>
                  </a:lnTo>
                  <a:lnTo>
                    <a:pt x="16" y="95"/>
                  </a:lnTo>
                  <a:lnTo>
                    <a:pt x="23" y="101"/>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31" name="Freeform 71"/>
            <p:cNvSpPr>
              <a:spLocks/>
            </p:cNvSpPr>
            <p:nvPr/>
          </p:nvSpPr>
          <p:spPr bwMode="auto">
            <a:xfrm>
              <a:off x="4826" y="3493"/>
              <a:ext cx="36" cy="45"/>
            </a:xfrm>
            <a:custGeom>
              <a:avLst/>
              <a:gdLst>
                <a:gd name="T0" fmla="*/ 35 w 36"/>
                <a:gd name="T1" fmla="*/ 9 h 45"/>
                <a:gd name="T2" fmla="*/ 31 w 36"/>
                <a:gd name="T3" fmla="*/ 3 h 45"/>
                <a:gd name="T4" fmla="*/ 23 w 36"/>
                <a:gd name="T5" fmla="*/ 0 h 45"/>
                <a:gd name="T6" fmla="*/ 13 w 36"/>
                <a:gd name="T7" fmla="*/ 0 h 45"/>
                <a:gd name="T8" fmla="*/ 4 w 36"/>
                <a:gd name="T9" fmla="*/ 3 h 45"/>
                <a:gd name="T10" fmla="*/ 0 w 36"/>
                <a:gd name="T11" fmla="*/ 9 h 45"/>
                <a:gd name="T12" fmla="*/ 4 w 36"/>
                <a:gd name="T13" fmla="*/ 15 h 45"/>
                <a:gd name="T14" fmla="*/ 10 w 36"/>
                <a:gd name="T15" fmla="*/ 19 h 45"/>
                <a:gd name="T16" fmla="*/ 26 w 36"/>
                <a:gd name="T17" fmla="*/ 22 h 45"/>
                <a:gd name="T18" fmla="*/ 31 w 36"/>
                <a:gd name="T19" fmla="*/ 25 h 45"/>
                <a:gd name="T20" fmla="*/ 35 w 36"/>
                <a:gd name="T21" fmla="*/ 31 h 45"/>
                <a:gd name="T22" fmla="*/ 35 w 36"/>
                <a:gd name="T23" fmla="*/ 35 h 45"/>
                <a:gd name="T24" fmla="*/ 31 w 36"/>
                <a:gd name="T25" fmla="*/ 41 h 45"/>
                <a:gd name="T26" fmla="*/ 23 w 36"/>
                <a:gd name="T27" fmla="*/ 44 h 45"/>
                <a:gd name="T28" fmla="*/ 13 w 36"/>
                <a:gd name="T29" fmla="*/ 44 h 45"/>
                <a:gd name="T30" fmla="*/ 4 w 36"/>
                <a:gd name="T31" fmla="*/ 41 h 45"/>
                <a:gd name="T32" fmla="*/ 0 w 36"/>
                <a:gd name="T33" fmla="*/ 35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5"/>
                <a:gd name="T53" fmla="*/ 36 w 36"/>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5">
                  <a:moveTo>
                    <a:pt x="35" y="9"/>
                  </a:moveTo>
                  <a:lnTo>
                    <a:pt x="31" y="3"/>
                  </a:lnTo>
                  <a:lnTo>
                    <a:pt x="23" y="0"/>
                  </a:lnTo>
                  <a:lnTo>
                    <a:pt x="13" y="0"/>
                  </a:lnTo>
                  <a:lnTo>
                    <a:pt x="4" y="3"/>
                  </a:lnTo>
                  <a:lnTo>
                    <a:pt x="0" y="9"/>
                  </a:lnTo>
                  <a:lnTo>
                    <a:pt x="4" y="15"/>
                  </a:lnTo>
                  <a:lnTo>
                    <a:pt x="10" y="19"/>
                  </a:lnTo>
                  <a:lnTo>
                    <a:pt x="26" y="22"/>
                  </a:lnTo>
                  <a:lnTo>
                    <a:pt x="31" y="25"/>
                  </a:lnTo>
                  <a:lnTo>
                    <a:pt x="35" y="31"/>
                  </a:lnTo>
                  <a:lnTo>
                    <a:pt x="35" y="35"/>
                  </a:lnTo>
                  <a:lnTo>
                    <a:pt x="31" y="41"/>
                  </a:lnTo>
                  <a:lnTo>
                    <a:pt x="23" y="44"/>
                  </a:lnTo>
                  <a:lnTo>
                    <a:pt x="13" y="44"/>
                  </a:lnTo>
                  <a:lnTo>
                    <a:pt x="4" y="41"/>
                  </a:lnTo>
                  <a:lnTo>
                    <a:pt x="0"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32" name="Freeform 72"/>
            <p:cNvSpPr>
              <a:spLocks/>
            </p:cNvSpPr>
            <p:nvPr/>
          </p:nvSpPr>
          <p:spPr bwMode="auto">
            <a:xfrm>
              <a:off x="4880" y="3493"/>
              <a:ext cx="39" cy="45"/>
            </a:xfrm>
            <a:custGeom>
              <a:avLst/>
              <a:gdLst>
                <a:gd name="T0" fmla="*/ 0 w 39"/>
                <a:gd name="T1" fmla="*/ 19 h 45"/>
                <a:gd name="T2" fmla="*/ 38 w 39"/>
                <a:gd name="T3" fmla="*/ 19 h 45"/>
                <a:gd name="T4" fmla="*/ 38 w 39"/>
                <a:gd name="T5" fmla="*/ 12 h 45"/>
                <a:gd name="T6" fmla="*/ 35 w 39"/>
                <a:gd name="T7" fmla="*/ 6 h 45"/>
                <a:gd name="T8" fmla="*/ 32 w 39"/>
                <a:gd name="T9" fmla="*/ 3 h 45"/>
                <a:gd name="T10" fmla="*/ 25 w 39"/>
                <a:gd name="T11" fmla="*/ 0 h 45"/>
                <a:gd name="T12" fmla="*/ 16 w 39"/>
                <a:gd name="T13" fmla="*/ 0 h 45"/>
                <a:gd name="T14" fmla="*/ 9 w 39"/>
                <a:gd name="T15" fmla="*/ 3 h 45"/>
                <a:gd name="T16" fmla="*/ 3 w 39"/>
                <a:gd name="T17" fmla="*/ 9 h 45"/>
                <a:gd name="T18" fmla="*/ 0 w 39"/>
                <a:gd name="T19" fmla="*/ 19 h 45"/>
                <a:gd name="T20" fmla="*/ 0 w 39"/>
                <a:gd name="T21" fmla="*/ 25 h 45"/>
                <a:gd name="T22" fmla="*/ 3 w 39"/>
                <a:gd name="T23" fmla="*/ 35 h 45"/>
                <a:gd name="T24" fmla="*/ 9 w 39"/>
                <a:gd name="T25" fmla="*/ 41 h 45"/>
                <a:gd name="T26" fmla="*/ 16 w 39"/>
                <a:gd name="T27" fmla="*/ 44 h 45"/>
                <a:gd name="T28" fmla="*/ 25 w 39"/>
                <a:gd name="T29" fmla="*/ 44 h 45"/>
                <a:gd name="T30" fmla="*/ 32 w 39"/>
                <a:gd name="T31" fmla="*/ 41 h 45"/>
                <a:gd name="T32" fmla="*/ 38 w 39"/>
                <a:gd name="T33" fmla="*/ 35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5"/>
                <a:gd name="T53" fmla="*/ 39 w 39"/>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5">
                  <a:moveTo>
                    <a:pt x="0" y="19"/>
                  </a:moveTo>
                  <a:lnTo>
                    <a:pt x="38" y="19"/>
                  </a:lnTo>
                  <a:lnTo>
                    <a:pt x="38" y="12"/>
                  </a:lnTo>
                  <a:lnTo>
                    <a:pt x="35" y="6"/>
                  </a:lnTo>
                  <a:lnTo>
                    <a:pt x="32" y="3"/>
                  </a:lnTo>
                  <a:lnTo>
                    <a:pt x="25" y="0"/>
                  </a:lnTo>
                  <a:lnTo>
                    <a:pt x="16" y="0"/>
                  </a:lnTo>
                  <a:lnTo>
                    <a:pt x="9" y="3"/>
                  </a:lnTo>
                  <a:lnTo>
                    <a:pt x="3" y="9"/>
                  </a:lnTo>
                  <a:lnTo>
                    <a:pt x="0" y="19"/>
                  </a:lnTo>
                  <a:lnTo>
                    <a:pt x="0" y="25"/>
                  </a:lnTo>
                  <a:lnTo>
                    <a:pt x="3" y="35"/>
                  </a:lnTo>
                  <a:lnTo>
                    <a:pt x="9" y="41"/>
                  </a:lnTo>
                  <a:lnTo>
                    <a:pt x="16" y="44"/>
                  </a:lnTo>
                  <a:lnTo>
                    <a:pt x="25" y="44"/>
                  </a:lnTo>
                  <a:lnTo>
                    <a:pt x="32" y="41"/>
                  </a:lnTo>
                  <a:lnTo>
                    <a:pt x="3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33" name="Freeform 73"/>
            <p:cNvSpPr>
              <a:spLocks/>
            </p:cNvSpPr>
            <p:nvPr/>
          </p:nvSpPr>
          <p:spPr bwMode="auto">
            <a:xfrm>
              <a:off x="4937" y="3493"/>
              <a:ext cx="39" cy="45"/>
            </a:xfrm>
            <a:custGeom>
              <a:avLst/>
              <a:gdLst>
                <a:gd name="T0" fmla="*/ 0 w 39"/>
                <a:gd name="T1" fmla="*/ 19 h 45"/>
                <a:gd name="T2" fmla="*/ 38 w 39"/>
                <a:gd name="T3" fmla="*/ 19 h 45"/>
                <a:gd name="T4" fmla="*/ 38 w 39"/>
                <a:gd name="T5" fmla="*/ 12 h 45"/>
                <a:gd name="T6" fmla="*/ 35 w 39"/>
                <a:gd name="T7" fmla="*/ 6 h 45"/>
                <a:gd name="T8" fmla="*/ 31 w 39"/>
                <a:gd name="T9" fmla="*/ 3 h 45"/>
                <a:gd name="T10" fmla="*/ 25 w 39"/>
                <a:gd name="T11" fmla="*/ 0 h 45"/>
                <a:gd name="T12" fmla="*/ 16 w 39"/>
                <a:gd name="T13" fmla="*/ 0 h 45"/>
                <a:gd name="T14" fmla="*/ 10 w 39"/>
                <a:gd name="T15" fmla="*/ 3 h 45"/>
                <a:gd name="T16" fmla="*/ 3 w 39"/>
                <a:gd name="T17" fmla="*/ 9 h 45"/>
                <a:gd name="T18" fmla="*/ 0 w 39"/>
                <a:gd name="T19" fmla="*/ 19 h 45"/>
                <a:gd name="T20" fmla="*/ 0 w 39"/>
                <a:gd name="T21" fmla="*/ 25 h 45"/>
                <a:gd name="T22" fmla="*/ 3 w 39"/>
                <a:gd name="T23" fmla="*/ 35 h 45"/>
                <a:gd name="T24" fmla="*/ 10 w 39"/>
                <a:gd name="T25" fmla="*/ 41 h 45"/>
                <a:gd name="T26" fmla="*/ 16 w 39"/>
                <a:gd name="T27" fmla="*/ 44 h 45"/>
                <a:gd name="T28" fmla="*/ 25 w 39"/>
                <a:gd name="T29" fmla="*/ 44 h 45"/>
                <a:gd name="T30" fmla="*/ 31 w 39"/>
                <a:gd name="T31" fmla="*/ 41 h 45"/>
                <a:gd name="T32" fmla="*/ 38 w 39"/>
                <a:gd name="T33" fmla="*/ 35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5"/>
                <a:gd name="T53" fmla="*/ 39 w 39"/>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5">
                  <a:moveTo>
                    <a:pt x="0" y="19"/>
                  </a:moveTo>
                  <a:lnTo>
                    <a:pt x="38" y="19"/>
                  </a:lnTo>
                  <a:lnTo>
                    <a:pt x="38" y="12"/>
                  </a:lnTo>
                  <a:lnTo>
                    <a:pt x="35" y="6"/>
                  </a:lnTo>
                  <a:lnTo>
                    <a:pt x="31" y="3"/>
                  </a:lnTo>
                  <a:lnTo>
                    <a:pt x="25" y="0"/>
                  </a:lnTo>
                  <a:lnTo>
                    <a:pt x="16" y="0"/>
                  </a:lnTo>
                  <a:lnTo>
                    <a:pt x="10" y="3"/>
                  </a:lnTo>
                  <a:lnTo>
                    <a:pt x="3" y="9"/>
                  </a:lnTo>
                  <a:lnTo>
                    <a:pt x="0" y="19"/>
                  </a:lnTo>
                  <a:lnTo>
                    <a:pt x="0" y="25"/>
                  </a:lnTo>
                  <a:lnTo>
                    <a:pt x="3" y="35"/>
                  </a:lnTo>
                  <a:lnTo>
                    <a:pt x="10" y="41"/>
                  </a:lnTo>
                  <a:lnTo>
                    <a:pt x="16" y="44"/>
                  </a:lnTo>
                  <a:lnTo>
                    <a:pt x="25" y="44"/>
                  </a:lnTo>
                  <a:lnTo>
                    <a:pt x="31" y="41"/>
                  </a:lnTo>
                  <a:lnTo>
                    <a:pt x="3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34" name="Line 74"/>
            <p:cNvSpPr>
              <a:spLocks noChangeShapeType="1"/>
            </p:cNvSpPr>
            <p:nvPr/>
          </p:nvSpPr>
          <p:spPr bwMode="auto">
            <a:xfrm flipV="1">
              <a:off x="5047" y="3471"/>
              <a:ext cx="0" cy="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35" name="Freeform 75"/>
            <p:cNvSpPr>
              <a:spLocks/>
            </p:cNvSpPr>
            <p:nvPr/>
          </p:nvSpPr>
          <p:spPr bwMode="auto">
            <a:xfrm>
              <a:off x="5047" y="3524"/>
              <a:ext cx="17" cy="17"/>
            </a:xfrm>
            <a:custGeom>
              <a:avLst/>
              <a:gdLst>
                <a:gd name="T0" fmla="*/ 0 w 17"/>
                <a:gd name="T1" fmla="*/ 0 h 17"/>
                <a:gd name="T2" fmla="*/ 4 w 17"/>
                <a:gd name="T3" fmla="*/ 12 h 17"/>
                <a:gd name="T4" fmla="*/ 1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4" y="12"/>
                  </a:lnTo>
                  <a:lnTo>
                    <a:pt x="10" y="16"/>
                  </a:lnTo>
                  <a:lnTo>
                    <a:pt x="16" y="1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36" name="Line 76"/>
            <p:cNvSpPr>
              <a:spLocks noChangeShapeType="1"/>
            </p:cNvSpPr>
            <p:nvPr/>
          </p:nvSpPr>
          <p:spPr bwMode="auto">
            <a:xfrm flipH="1">
              <a:off x="5038" y="3493"/>
              <a:ext cx="2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37" name="Freeform 77"/>
            <p:cNvSpPr>
              <a:spLocks/>
            </p:cNvSpPr>
            <p:nvPr/>
          </p:nvSpPr>
          <p:spPr bwMode="auto">
            <a:xfrm>
              <a:off x="5083" y="3493"/>
              <a:ext cx="38" cy="45"/>
            </a:xfrm>
            <a:custGeom>
              <a:avLst/>
              <a:gdLst>
                <a:gd name="T0" fmla="*/ 0 w 38"/>
                <a:gd name="T1" fmla="*/ 19 h 45"/>
                <a:gd name="T2" fmla="*/ 37 w 38"/>
                <a:gd name="T3" fmla="*/ 19 h 45"/>
                <a:gd name="T4" fmla="*/ 37 w 38"/>
                <a:gd name="T5" fmla="*/ 12 h 45"/>
                <a:gd name="T6" fmla="*/ 34 w 38"/>
                <a:gd name="T7" fmla="*/ 6 h 45"/>
                <a:gd name="T8" fmla="*/ 31 w 38"/>
                <a:gd name="T9" fmla="*/ 3 h 45"/>
                <a:gd name="T10" fmla="*/ 24 w 38"/>
                <a:gd name="T11" fmla="*/ 0 h 45"/>
                <a:gd name="T12" fmla="*/ 16 w 38"/>
                <a:gd name="T13" fmla="*/ 0 h 45"/>
                <a:gd name="T14" fmla="*/ 9 w 38"/>
                <a:gd name="T15" fmla="*/ 3 h 45"/>
                <a:gd name="T16" fmla="*/ 3 w 38"/>
                <a:gd name="T17" fmla="*/ 9 h 45"/>
                <a:gd name="T18" fmla="*/ 0 w 38"/>
                <a:gd name="T19" fmla="*/ 19 h 45"/>
                <a:gd name="T20" fmla="*/ 0 w 38"/>
                <a:gd name="T21" fmla="*/ 25 h 45"/>
                <a:gd name="T22" fmla="*/ 3 w 38"/>
                <a:gd name="T23" fmla="*/ 35 h 45"/>
                <a:gd name="T24" fmla="*/ 9 w 38"/>
                <a:gd name="T25" fmla="*/ 41 h 45"/>
                <a:gd name="T26" fmla="*/ 16 w 38"/>
                <a:gd name="T27" fmla="*/ 44 h 45"/>
                <a:gd name="T28" fmla="*/ 24 w 38"/>
                <a:gd name="T29" fmla="*/ 44 h 45"/>
                <a:gd name="T30" fmla="*/ 31 w 38"/>
                <a:gd name="T31" fmla="*/ 41 h 45"/>
                <a:gd name="T32" fmla="*/ 37 w 38"/>
                <a:gd name="T33" fmla="*/ 35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5"/>
                <a:gd name="T53" fmla="*/ 38 w 38"/>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5">
                  <a:moveTo>
                    <a:pt x="0" y="19"/>
                  </a:moveTo>
                  <a:lnTo>
                    <a:pt x="37" y="19"/>
                  </a:lnTo>
                  <a:lnTo>
                    <a:pt x="37" y="12"/>
                  </a:lnTo>
                  <a:lnTo>
                    <a:pt x="34" y="6"/>
                  </a:lnTo>
                  <a:lnTo>
                    <a:pt x="31" y="3"/>
                  </a:lnTo>
                  <a:lnTo>
                    <a:pt x="24" y="0"/>
                  </a:lnTo>
                  <a:lnTo>
                    <a:pt x="16" y="0"/>
                  </a:lnTo>
                  <a:lnTo>
                    <a:pt x="9" y="3"/>
                  </a:lnTo>
                  <a:lnTo>
                    <a:pt x="3" y="9"/>
                  </a:lnTo>
                  <a:lnTo>
                    <a:pt x="0" y="19"/>
                  </a:lnTo>
                  <a:lnTo>
                    <a:pt x="0" y="25"/>
                  </a:lnTo>
                  <a:lnTo>
                    <a:pt x="3" y="35"/>
                  </a:lnTo>
                  <a:lnTo>
                    <a:pt x="9" y="41"/>
                  </a:lnTo>
                  <a:lnTo>
                    <a:pt x="16" y="44"/>
                  </a:lnTo>
                  <a:lnTo>
                    <a:pt x="24" y="44"/>
                  </a:lnTo>
                  <a:lnTo>
                    <a:pt x="31" y="41"/>
                  </a:lnTo>
                  <a:lnTo>
                    <a:pt x="37"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38" name="Line 78"/>
            <p:cNvSpPr>
              <a:spLocks noChangeShapeType="1"/>
            </p:cNvSpPr>
            <p:nvPr/>
          </p:nvSpPr>
          <p:spPr bwMode="auto">
            <a:xfrm flipV="1">
              <a:off x="5139" y="3493"/>
              <a:ext cx="35"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39" name="Line 79"/>
            <p:cNvSpPr>
              <a:spLocks noChangeShapeType="1"/>
            </p:cNvSpPr>
            <p:nvPr/>
          </p:nvSpPr>
          <p:spPr bwMode="auto">
            <a:xfrm>
              <a:off x="5139" y="3493"/>
              <a:ext cx="35"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40" name="Line 80"/>
            <p:cNvSpPr>
              <a:spLocks noChangeShapeType="1"/>
            </p:cNvSpPr>
            <p:nvPr/>
          </p:nvSpPr>
          <p:spPr bwMode="auto">
            <a:xfrm flipV="1">
              <a:off x="5202" y="3471"/>
              <a:ext cx="0" cy="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41" name="Freeform 81"/>
            <p:cNvSpPr>
              <a:spLocks/>
            </p:cNvSpPr>
            <p:nvPr/>
          </p:nvSpPr>
          <p:spPr bwMode="auto">
            <a:xfrm>
              <a:off x="5202" y="3524"/>
              <a:ext cx="17" cy="17"/>
            </a:xfrm>
            <a:custGeom>
              <a:avLst/>
              <a:gdLst>
                <a:gd name="T0" fmla="*/ 0 w 17"/>
                <a:gd name="T1" fmla="*/ 0 h 17"/>
                <a:gd name="T2" fmla="*/ 3 w 17"/>
                <a:gd name="T3" fmla="*/ 12 h 17"/>
                <a:gd name="T4" fmla="*/ 1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3" y="12"/>
                  </a:lnTo>
                  <a:lnTo>
                    <a:pt x="10" y="16"/>
                  </a:lnTo>
                  <a:lnTo>
                    <a:pt x="16" y="1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42" name="Line 82"/>
            <p:cNvSpPr>
              <a:spLocks noChangeShapeType="1"/>
            </p:cNvSpPr>
            <p:nvPr/>
          </p:nvSpPr>
          <p:spPr bwMode="auto">
            <a:xfrm flipH="1">
              <a:off x="5194" y="3493"/>
              <a:ext cx="21"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43" name="Freeform 83"/>
            <p:cNvSpPr>
              <a:spLocks/>
            </p:cNvSpPr>
            <p:nvPr/>
          </p:nvSpPr>
          <p:spPr bwMode="auto">
            <a:xfrm>
              <a:off x="5237" y="3458"/>
              <a:ext cx="23" cy="102"/>
            </a:xfrm>
            <a:custGeom>
              <a:avLst/>
              <a:gdLst>
                <a:gd name="T0" fmla="*/ 0 w 23"/>
                <a:gd name="T1" fmla="*/ 0 h 102"/>
                <a:gd name="T2" fmla="*/ 7 w 23"/>
                <a:gd name="T3" fmla="*/ 7 h 102"/>
                <a:gd name="T4" fmla="*/ 12 w 23"/>
                <a:gd name="T5" fmla="*/ 16 h 102"/>
                <a:gd name="T6" fmla="*/ 19 w 23"/>
                <a:gd name="T7" fmla="*/ 29 h 102"/>
                <a:gd name="T8" fmla="*/ 22 w 23"/>
                <a:gd name="T9" fmla="*/ 44 h 102"/>
                <a:gd name="T10" fmla="*/ 22 w 23"/>
                <a:gd name="T11" fmla="*/ 57 h 102"/>
                <a:gd name="T12" fmla="*/ 19 w 23"/>
                <a:gd name="T13" fmla="*/ 73 h 102"/>
                <a:gd name="T14" fmla="*/ 12 w 23"/>
                <a:gd name="T15" fmla="*/ 86 h 102"/>
                <a:gd name="T16" fmla="*/ 7 w 23"/>
                <a:gd name="T17" fmla="*/ 95 h 102"/>
                <a:gd name="T18" fmla="*/ 0 w 23"/>
                <a:gd name="T19" fmla="*/ 101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02"/>
                <a:gd name="T32" fmla="*/ 23 w 23"/>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02">
                  <a:moveTo>
                    <a:pt x="0" y="0"/>
                  </a:moveTo>
                  <a:lnTo>
                    <a:pt x="7" y="7"/>
                  </a:lnTo>
                  <a:lnTo>
                    <a:pt x="12" y="16"/>
                  </a:lnTo>
                  <a:lnTo>
                    <a:pt x="19" y="29"/>
                  </a:lnTo>
                  <a:lnTo>
                    <a:pt x="22" y="44"/>
                  </a:lnTo>
                  <a:lnTo>
                    <a:pt x="22" y="57"/>
                  </a:lnTo>
                  <a:lnTo>
                    <a:pt x="19" y="73"/>
                  </a:lnTo>
                  <a:lnTo>
                    <a:pt x="12" y="86"/>
                  </a:lnTo>
                  <a:lnTo>
                    <a:pt x="7" y="95"/>
                  </a:lnTo>
                  <a:lnTo>
                    <a:pt x="0" y="101"/>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44" name="Line 84"/>
            <p:cNvSpPr>
              <a:spLocks noChangeShapeType="1"/>
            </p:cNvSpPr>
            <p:nvPr/>
          </p:nvSpPr>
          <p:spPr bwMode="auto">
            <a:xfrm flipV="1">
              <a:off x="1529" y="2529"/>
              <a:ext cx="28" cy="8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45" name="Line 85"/>
            <p:cNvSpPr>
              <a:spLocks noChangeShapeType="1"/>
            </p:cNvSpPr>
            <p:nvPr/>
          </p:nvSpPr>
          <p:spPr bwMode="auto">
            <a:xfrm>
              <a:off x="1511" y="2526"/>
              <a:ext cx="18" cy="8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46" name="Freeform 86"/>
            <p:cNvSpPr>
              <a:spLocks/>
            </p:cNvSpPr>
            <p:nvPr/>
          </p:nvSpPr>
          <p:spPr bwMode="auto">
            <a:xfrm>
              <a:off x="1511" y="2526"/>
              <a:ext cx="47" cy="17"/>
            </a:xfrm>
            <a:custGeom>
              <a:avLst/>
              <a:gdLst>
                <a:gd name="T0" fmla="*/ 7 w 47"/>
                <a:gd name="T1" fmla="*/ 8 h 17"/>
                <a:gd name="T2" fmla="*/ 0 w 47"/>
                <a:gd name="T3" fmla="*/ 0 h 17"/>
                <a:gd name="T4" fmla="*/ 7 w 47"/>
                <a:gd name="T5" fmla="*/ 8 h 17"/>
                <a:gd name="T6" fmla="*/ 15 w 47"/>
                <a:gd name="T7" fmla="*/ 12 h 17"/>
                <a:gd name="T8" fmla="*/ 23 w 47"/>
                <a:gd name="T9" fmla="*/ 16 h 17"/>
                <a:gd name="T10" fmla="*/ 31 w 47"/>
                <a:gd name="T11" fmla="*/ 16 h 17"/>
                <a:gd name="T12" fmla="*/ 39 w 47"/>
                <a:gd name="T13" fmla="*/ 11 h 17"/>
                <a:gd name="T14" fmla="*/ 46 w 47"/>
                <a:gd name="T15" fmla="*/ 4 h 17"/>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17"/>
                <a:gd name="T26" fmla="*/ 47 w 4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17">
                  <a:moveTo>
                    <a:pt x="7" y="8"/>
                  </a:moveTo>
                  <a:lnTo>
                    <a:pt x="0" y="0"/>
                  </a:lnTo>
                  <a:lnTo>
                    <a:pt x="7" y="8"/>
                  </a:lnTo>
                  <a:lnTo>
                    <a:pt x="15" y="12"/>
                  </a:lnTo>
                  <a:lnTo>
                    <a:pt x="23" y="16"/>
                  </a:lnTo>
                  <a:lnTo>
                    <a:pt x="31" y="16"/>
                  </a:lnTo>
                  <a:lnTo>
                    <a:pt x="39" y="11"/>
                  </a:lnTo>
                  <a:lnTo>
                    <a:pt x="46" y="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47" name="Freeform 87"/>
            <p:cNvSpPr>
              <a:spLocks/>
            </p:cNvSpPr>
            <p:nvPr/>
          </p:nvSpPr>
          <p:spPr bwMode="auto">
            <a:xfrm>
              <a:off x="1515" y="2533"/>
              <a:ext cx="38" cy="69"/>
            </a:xfrm>
            <a:custGeom>
              <a:avLst/>
              <a:gdLst>
                <a:gd name="T0" fmla="*/ 37 w 38"/>
                <a:gd name="T1" fmla="*/ 2 h 69"/>
                <a:gd name="T2" fmla="*/ 15 w 38"/>
                <a:gd name="T3" fmla="*/ 68 h 69"/>
                <a:gd name="T4" fmla="*/ 0 w 38"/>
                <a:gd name="T5" fmla="*/ 0 h 69"/>
                <a:gd name="T6" fmla="*/ 9 w 38"/>
                <a:gd name="T7" fmla="*/ 4 h 69"/>
                <a:gd name="T8" fmla="*/ 19 w 38"/>
                <a:gd name="T9" fmla="*/ 6 h 69"/>
                <a:gd name="T10" fmla="*/ 27 w 38"/>
                <a:gd name="T11" fmla="*/ 5 h 69"/>
                <a:gd name="T12" fmla="*/ 37 w 38"/>
                <a:gd name="T13" fmla="*/ 2 h 69"/>
                <a:gd name="T14" fmla="*/ 32 w 38"/>
                <a:gd name="T15" fmla="*/ 7 h 69"/>
                <a:gd name="T16" fmla="*/ 15 w 38"/>
                <a:gd name="T17" fmla="*/ 58 h 69"/>
                <a:gd name="T18" fmla="*/ 4 w 38"/>
                <a:gd name="T19" fmla="*/ 5 h 69"/>
                <a:gd name="T20" fmla="*/ 12 w 38"/>
                <a:gd name="T21" fmla="*/ 8 h 69"/>
                <a:gd name="T22" fmla="*/ 18 w 38"/>
                <a:gd name="T23" fmla="*/ 8 h 69"/>
                <a:gd name="T24" fmla="*/ 25 w 38"/>
                <a:gd name="T25" fmla="*/ 8 h 69"/>
                <a:gd name="T26" fmla="*/ 32 w 38"/>
                <a:gd name="T27" fmla="*/ 7 h 69"/>
                <a:gd name="T28" fmla="*/ 27 w 38"/>
                <a:gd name="T29" fmla="*/ 11 h 69"/>
                <a:gd name="T30" fmla="*/ 16 w 38"/>
                <a:gd name="T31" fmla="*/ 47 h 69"/>
                <a:gd name="T32" fmla="*/ 8 w 38"/>
                <a:gd name="T33" fmla="*/ 10 h 69"/>
                <a:gd name="T34" fmla="*/ 18 w 38"/>
                <a:gd name="T35" fmla="*/ 12 h 69"/>
                <a:gd name="T36" fmla="*/ 27 w 38"/>
                <a:gd name="T37" fmla="*/ 11 h 69"/>
                <a:gd name="T38" fmla="*/ 24 w 38"/>
                <a:gd name="T39" fmla="*/ 14 h 69"/>
                <a:gd name="T40" fmla="*/ 16 w 38"/>
                <a:gd name="T41" fmla="*/ 35 h 69"/>
                <a:gd name="T42" fmla="*/ 12 w 38"/>
                <a:gd name="T43" fmla="*/ 13 h 69"/>
                <a:gd name="T44" fmla="*/ 24 w 38"/>
                <a:gd name="T45" fmla="*/ 14 h 69"/>
                <a:gd name="T46" fmla="*/ 20 w 38"/>
                <a:gd name="T47" fmla="*/ 17 h 69"/>
                <a:gd name="T48" fmla="*/ 17 w 38"/>
                <a:gd name="T49" fmla="*/ 24 h 69"/>
                <a:gd name="T50" fmla="*/ 16 w 38"/>
                <a:gd name="T51" fmla="*/ 17 h 69"/>
                <a:gd name="T52" fmla="*/ 20 w 38"/>
                <a:gd name="T53" fmla="*/ 17 h 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
                <a:gd name="T82" fmla="*/ 0 h 69"/>
                <a:gd name="T83" fmla="*/ 38 w 38"/>
                <a:gd name="T84" fmla="*/ 69 h 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 h="69">
                  <a:moveTo>
                    <a:pt x="37" y="2"/>
                  </a:moveTo>
                  <a:lnTo>
                    <a:pt x="15" y="68"/>
                  </a:lnTo>
                  <a:lnTo>
                    <a:pt x="0" y="0"/>
                  </a:lnTo>
                  <a:lnTo>
                    <a:pt x="9" y="4"/>
                  </a:lnTo>
                  <a:lnTo>
                    <a:pt x="19" y="6"/>
                  </a:lnTo>
                  <a:lnTo>
                    <a:pt x="27" y="5"/>
                  </a:lnTo>
                  <a:lnTo>
                    <a:pt x="37" y="2"/>
                  </a:lnTo>
                  <a:lnTo>
                    <a:pt x="32" y="7"/>
                  </a:lnTo>
                  <a:lnTo>
                    <a:pt x="15" y="58"/>
                  </a:lnTo>
                  <a:lnTo>
                    <a:pt x="4" y="5"/>
                  </a:lnTo>
                  <a:lnTo>
                    <a:pt x="12" y="8"/>
                  </a:lnTo>
                  <a:lnTo>
                    <a:pt x="18" y="8"/>
                  </a:lnTo>
                  <a:lnTo>
                    <a:pt x="25" y="8"/>
                  </a:lnTo>
                  <a:lnTo>
                    <a:pt x="32" y="7"/>
                  </a:lnTo>
                  <a:lnTo>
                    <a:pt x="27" y="11"/>
                  </a:lnTo>
                  <a:lnTo>
                    <a:pt x="16" y="47"/>
                  </a:lnTo>
                  <a:lnTo>
                    <a:pt x="8" y="10"/>
                  </a:lnTo>
                  <a:lnTo>
                    <a:pt x="18" y="12"/>
                  </a:lnTo>
                  <a:lnTo>
                    <a:pt x="27" y="11"/>
                  </a:lnTo>
                  <a:lnTo>
                    <a:pt x="24" y="14"/>
                  </a:lnTo>
                  <a:lnTo>
                    <a:pt x="16" y="35"/>
                  </a:lnTo>
                  <a:lnTo>
                    <a:pt x="12" y="13"/>
                  </a:lnTo>
                  <a:lnTo>
                    <a:pt x="24" y="14"/>
                  </a:lnTo>
                  <a:lnTo>
                    <a:pt x="20" y="17"/>
                  </a:lnTo>
                  <a:lnTo>
                    <a:pt x="17" y="24"/>
                  </a:lnTo>
                  <a:lnTo>
                    <a:pt x="16" y="17"/>
                  </a:lnTo>
                  <a:lnTo>
                    <a:pt x="20" y="17"/>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48" name="Freeform 88"/>
            <p:cNvSpPr>
              <a:spLocks/>
            </p:cNvSpPr>
            <p:nvPr/>
          </p:nvSpPr>
          <p:spPr bwMode="auto">
            <a:xfrm>
              <a:off x="1383" y="2517"/>
              <a:ext cx="56" cy="88"/>
            </a:xfrm>
            <a:custGeom>
              <a:avLst/>
              <a:gdLst>
                <a:gd name="T0" fmla="*/ 55 w 56"/>
                <a:gd name="T1" fmla="*/ 18 h 88"/>
                <a:gd name="T2" fmla="*/ 0 w 56"/>
                <a:gd name="T3" fmla="*/ 87 h 88"/>
                <a:gd name="T4" fmla="*/ 13 w 56"/>
                <a:gd name="T5" fmla="*/ 0 h 88"/>
                <a:gd name="T6" fmla="*/ 18 w 56"/>
                <a:gd name="T7" fmla="*/ 7 h 88"/>
                <a:gd name="T8" fmla="*/ 24 w 56"/>
                <a:gd name="T9" fmla="*/ 12 h 88"/>
                <a:gd name="T10" fmla="*/ 31 w 56"/>
                <a:gd name="T11" fmla="*/ 16 h 88"/>
                <a:gd name="T12" fmla="*/ 39 w 56"/>
                <a:gd name="T13" fmla="*/ 20 h 88"/>
                <a:gd name="T14" fmla="*/ 47 w 56"/>
                <a:gd name="T15" fmla="*/ 20 h 88"/>
                <a:gd name="T16" fmla="*/ 55 w 56"/>
                <a:gd name="T17" fmla="*/ 18 h 88"/>
                <a:gd name="T18" fmla="*/ 49 w 56"/>
                <a:gd name="T19" fmla="*/ 23 h 88"/>
                <a:gd name="T20" fmla="*/ 4 w 56"/>
                <a:gd name="T21" fmla="*/ 77 h 88"/>
                <a:gd name="T22" fmla="*/ 15 w 56"/>
                <a:gd name="T23" fmla="*/ 8 h 88"/>
                <a:gd name="T24" fmla="*/ 21 w 56"/>
                <a:gd name="T25" fmla="*/ 14 h 88"/>
                <a:gd name="T26" fmla="*/ 30 w 56"/>
                <a:gd name="T27" fmla="*/ 20 h 88"/>
                <a:gd name="T28" fmla="*/ 39 w 56"/>
                <a:gd name="T29" fmla="*/ 22 h 88"/>
                <a:gd name="T30" fmla="*/ 49 w 56"/>
                <a:gd name="T31" fmla="*/ 23 h 88"/>
                <a:gd name="T32" fmla="*/ 42 w 56"/>
                <a:gd name="T33" fmla="*/ 25 h 88"/>
                <a:gd name="T34" fmla="*/ 9 w 56"/>
                <a:gd name="T35" fmla="*/ 67 h 88"/>
                <a:gd name="T36" fmla="*/ 17 w 56"/>
                <a:gd name="T37" fmla="*/ 14 h 88"/>
                <a:gd name="T38" fmla="*/ 22 w 56"/>
                <a:gd name="T39" fmla="*/ 19 h 88"/>
                <a:gd name="T40" fmla="*/ 29 w 56"/>
                <a:gd name="T41" fmla="*/ 22 h 88"/>
                <a:gd name="T42" fmla="*/ 35 w 56"/>
                <a:gd name="T43" fmla="*/ 24 h 88"/>
                <a:gd name="T44" fmla="*/ 42 w 56"/>
                <a:gd name="T45" fmla="*/ 25 h 88"/>
                <a:gd name="T46" fmla="*/ 37 w 56"/>
                <a:gd name="T47" fmla="*/ 28 h 88"/>
                <a:gd name="T48" fmla="*/ 13 w 56"/>
                <a:gd name="T49" fmla="*/ 57 h 88"/>
                <a:gd name="T50" fmla="*/ 19 w 56"/>
                <a:gd name="T51" fmla="*/ 20 h 88"/>
                <a:gd name="T52" fmla="*/ 28 w 56"/>
                <a:gd name="T53" fmla="*/ 24 h 88"/>
                <a:gd name="T54" fmla="*/ 37 w 56"/>
                <a:gd name="T55" fmla="*/ 28 h 88"/>
                <a:gd name="T56" fmla="*/ 32 w 56"/>
                <a:gd name="T57" fmla="*/ 29 h 88"/>
                <a:gd name="T58" fmla="*/ 17 w 56"/>
                <a:gd name="T59" fmla="*/ 47 h 88"/>
                <a:gd name="T60" fmla="*/ 21 w 56"/>
                <a:gd name="T61" fmla="*/ 24 h 88"/>
                <a:gd name="T62" fmla="*/ 32 w 56"/>
                <a:gd name="T63" fmla="*/ 29 h 88"/>
                <a:gd name="T64" fmla="*/ 27 w 56"/>
                <a:gd name="T65" fmla="*/ 31 h 88"/>
                <a:gd name="T66" fmla="*/ 22 w 56"/>
                <a:gd name="T67" fmla="*/ 36 h 88"/>
                <a:gd name="T68" fmla="*/ 24 w 56"/>
                <a:gd name="T69" fmla="*/ 29 h 88"/>
                <a:gd name="T70" fmla="*/ 27 w 56"/>
                <a:gd name="T71" fmla="*/ 31 h 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88"/>
                <a:gd name="T110" fmla="*/ 56 w 56"/>
                <a:gd name="T111" fmla="*/ 88 h 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88">
                  <a:moveTo>
                    <a:pt x="55" y="18"/>
                  </a:moveTo>
                  <a:lnTo>
                    <a:pt x="0" y="87"/>
                  </a:lnTo>
                  <a:lnTo>
                    <a:pt x="13" y="0"/>
                  </a:lnTo>
                  <a:lnTo>
                    <a:pt x="18" y="7"/>
                  </a:lnTo>
                  <a:lnTo>
                    <a:pt x="24" y="12"/>
                  </a:lnTo>
                  <a:lnTo>
                    <a:pt x="31" y="16"/>
                  </a:lnTo>
                  <a:lnTo>
                    <a:pt x="39" y="20"/>
                  </a:lnTo>
                  <a:lnTo>
                    <a:pt x="47" y="20"/>
                  </a:lnTo>
                  <a:lnTo>
                    <a:pt x="55" y="18"/>
                  </a:lnTo>
                  <a:lnTo>
                    <a:pt x="49" y="23"/>
                  </a:lnTo>
                  <a:lnTo>
                    <a:pt x="4" y="77"/>
                  </a:lnTo>
                  <a:lnTo>
                    <a:pt x="15" y="8"/>
                  </a:lnTo>
                  <a:lnTo>
                    <a:pt x="21" y="14"/>
                  </a:lnTo>
                  <a:lnTo>
                    <a:pt x="30" y="20"/>
                  </a:lnTo>
                  <a:lnTo>
                    <a:pt x="39" y="22"/>
                  </a:lnTo>
                  <a:lnTo>
                    <a:pt x="49" y="23"/>
                  </a:lnTo>
                  <a:lnTo>
                    <a:pt x="42" y="25"/>
                  </a:lnTo>
                  <a:lnTo>
                    <a:pt x="9" y="67"/>
                  </a:lnTo>
                  <a:lnTo>
                    <a:pt x="17" y="14"/>
                  </a:lnTo>
                  <a:lnTo>
                    <a:pt x="22" y="19"/>
                  </a:lnTo>
                  <a:lnTo>
                    <a:pt x="29" y="22"/>
                  </a:lnTo>
                  <a:lnTo>
                    <a:pt x="35" y="24"/>
                  </a:lnTo>
                  <a:lnTo>
                    <a:pt x="42" y="25"/>
                  </a:lnTo>
                  <a:lnTo>
                    <a:pt x="37" y="28"/>
                  </a:lnTo>
                  <a:lnTo>
                    <a:pt x="13" y="57"/>
                  </a:lnTo>
                  <a:lnTo>
                    <a:pt x="19" y="20"/>
                  </a:lnTo>
                  <a:lnTo>
                    <a:pt x="28" y="24"/>
                  </a:lnTo>
                  <a:lnTo>
                    <a:pt x="37" y="28"/>
                  </a:lnTo>
                  <a:lnTo>
                    <a:pt x="32" y="29"/>
                  </a:lnTo>
                  <a:lnTo>
                    <a:pt x="17" y="47"/>
                  </a:lnTo>
                  <a:lnTo>
                    <a:pt x="21" y="24"/>
                  </a:lnTo>
                  <a:lnTo>
                    <a:pt x="32" y="29"/>
                  </a:lnTo>
                  <a:lnTo>
                    <a:pt x="27" y="31"/>
                  </a:lnTo>
                  <a:lnTo>
                    <a:pt x="22" y="36"/>
                  </a:lnTo>
                  <a:lnTo>
                    <a:pt x="24" y="29"/>
                  </a:lnTo>
                  <a:lnTo>
                    <a:pt x="27" y="31"/>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49" name="Freeform 89"/>
            <p:cNvSpPr>
              <a:spLocks/>
            </p:cNvSpPr>
            <p:nvPr/>
          </p:nvSpPr>
          <p:spPr bwMode="auto">
            <a:xfrm>
              <a:off x="1536" y="1495"/>
              <a:ext cx="93" cy="1096"/>
            </a:xfrm>
            <a:custGeom>
              <a:avLst/>
              <a:gdLst>
                <a:gd name="T0" fmla="*/ 0 w 93"/>
                <a:gd name="T1" fmla="*/ 1095 h 1096"/>
                <a:gd name="T2" fmla="*/ 2 w 93"/>
                <a:gd name="T3" fmla="*/ 950 h 1096"/>
                <a:gd name="T4" fmla="*/ 4 w 93"/>
                <a:gd name="T5" fmla="*/ 833 h 1096"/>
                <a:gd name="T6" fmla="*/ 8 w 93"/>
                <a:gd name="T7" fmla="*/ 731 h 1096"/>
                <a:gd name="T8" fmla="*/ 15 w 93"/>
                <a:gd name="T9" fmla="*/ 631 h 1096"/>
                <a:gd name="T10" fmla="*/ 26 w 93"/>
                <a:gd name="T11" fmla="*/ 521 h 1096"/>
                <a:gd name="T12" fmla="*/ 42 w 93"/>
                <a:gd name="T13" fmla="*/ 388 h 1096"/>
                <a:gd name="T14" fmla="*/ 63 w 93"/>
                <a:gd name="T15" fmla="*/ 219 h 1096"/>
                <a:gd name="T16" fmla="*/ 92 w 93"/>
                <a:gd name="T17" fmla="*/ 0 h 10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1096"/>
                <a:gd name="T29" fmla="*/ 93 w 93"/>
                <a:gd name="T30" fmla="*/ 1096 h 10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1096">
                  <a:moveTo>
                    <a:pt x="0" y="1095"/>
                  </a:moveTo>
                  <a:lnTo>
                    <a:pt x="2" y="950"/>
                  </a:lnTo>
                  <a:lnTo>
                    <a:pt x="4" y="833"/>
                  </a:lnTo>
                  <a:lnTo>
                    <a:pt x="8" y="731"/>
                  </a:lnTo>
                  <a:lnTo>
                    <a:pt x="15" y="631"/>
                  </a:lnTo>
                  <a:lnTo>
                    <a:pt x="26" y="521"/>
                  </a:lnTo>
                  <a:lnTo>
                    <a:pt x="42" y="388"/>
                  </a:lnTo>
                  <a:lnTo>
                    <a:pt x="63" y="219"/>
                  </a:lnTo>
                  <a:lnTo>
                    <a:pt x="92"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50" name="Line 90"/>
            <p:cNvSpPr>
              <a:spLocks noChangeShapeType="1"/>
            </p:cNvSpPr>
            <p:nvPr/>
          </p:nvSpPr>
          <p:spPr bwMode="auto">
            <a:xfrm flipH="1">
              <a:off x="1383" y="2586"/>
              <a:ext cx="13" cy="1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51" name="Freeform 91"/>
            <p:cNvSpPr>
              <a:spLocks/>
            </p:cNvSpPr>
            <p:nvPr/>
          </p:nvSpPr>
          <p:spPr bwMode="auto">
            <a:xfrm>
              <a:off x="1276" y="1817"/>
              <a:ext cx="145" cy="770"/>
            </a:xfrm>
            <a:custGeom>
              <a:avLst/>
              <a:gdLst>
                <a:gd name="T0" fmla="*/ 120 w 145"/>
                <a:gd name="T1" fmla="*/ 769 h 770"/>
                <a:gd name="T2" fmla="*/ 131 w 145"/>
                <a:gd name="T3" fmla="*/ 746 h 770"/>
                <a:gd name="T4" fmla="*/ 139 w 145"/>
                <a:gd name="T5" fmla="*/ 718 h 770"/>
                <a:gd name="T6" fmla="*/ 143 w 145"/>
                <a:gd name="T7" fmla="*/ 685 h 770"/>
                <a:gd name="T8" fmla="*/ 144 w 145"/>
                <a:gd name="T9" fmla="*/ 646 h 770"/>
                <a:gd name="T10" fmla="*/ 143 w 145"/>
                <a:gd name="T11" fmla="*/ 602 h 770"/>
                <a:gd name="T12" fmla="*/ 138 w 145"/>
                <a:gd name="T13" fmla="*/ 552 h 770"/>
                <a:gd name="T14" fmla="*/ 129 w 145"/>
                <a:gd name="T15" fmla="*/ 497 h 770"/>
                <a:gd name="T16" fmla="*/ 119 w 145"/>
                <a:gd name="T17" fmla="*/ 436 h 770"/>
                <a:gd name="T18" fmla="*/ 105 w 145"/>
                <a:gd name="T19" fmla="*/ 372 h 770"/>
                <a:gd name="T20" fmla="*/ 89 w 145"/>
                <a:gd name="T21" fmla="*/ 305 h 770"/>
                <a:gd name="T22" fmla="*/ 72 w 145"/>
                <a:gd name="T23" fmla="*/ 238 h 770"/>
                <a:gd name="T24" fmla="*/ 54 w 145"/>
                <a:gd name="T25" fmla="*/ 172 h 770"/>
                <a:gd name="T26" fmla="*/ 36 w 145"/>
                <a:gd name="T27" fmla="*/ 109 h 770"/>
                <a:gd name="T28" fmla="*/ 17 w 145"/>
                <a:gd name="T29" fmla="*/ 52 h 770"/>
                <a:gd name="T30" fmla="*/ 0 w 145"/>
                <a:gd name="T31" fmla="*/ 0 h 7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5"/>
                <a:gd name="T49" fmla="*/ 0 h 770"/>
                <a:gd name="T50" fmla="*/ 145 w 145"/>
                <a:gd name="T51" fmla="*/ 770 h 7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5" h="770">
                  <a:moveTo>
                    <a:pt x="120" y="769"/>
                  </a:moveTo>
                  <a:lnTo>
                    <a:pt x="131" y="746"/>
                  </a:lnTo>
                  <a:lnTo>
                    <a:pt x="139" y="718"/>
                  </a:lnTo>
                  <a:lnTo>
                    <a:pt x="143" y="685"/>
                  </a:lnTo>
                  <a:lnTo>
                    <a:pt x="144" y="646"/>
                  </a:lnTo>
                  <a:lnTo>
                    <a:pt x="143" y="602"/>
                  </a:lnTo>
                  <a:lnTo>
                    <a:pt x="138" y="552"/>
                  </a:lnTo>
                  <a:lnTo>
                    <a:pt x="129" y="497"/>
                  </a:lnTo>
                  <a:lnTo>
                    <a:pt x="119" y="436"/>
                  </a:lnTo>
                  <a:lnTo>
                    <a:pt x="105" y="372"/>
                  </a:lnTo>
                  <a:lnTo>
                    <a:pt x="89" y="305"/>
                  </a:lnTo>
                  <a:lnTo>
                    <a:pt x="72" y="238"/>
                  </a:lnTo>
                  <a:lnTo>
                    <a:pt x="54" y="172"/>
                  </a:lnTo>
                  <a:lnTo>
                    <a:pt x="36" y="109"/>
                  </a:lnTo>
                  <a:lnTo>
                    <a:pt x="17" y="52"/>
                  </a:lnTo>
                  <a:lnTo>
                    <a:pt x="0"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52" name="Freeform 92"/>
            <p:cNvSpPr>
              <a:spLocks/>
            </p:cNvSpPr>
            <p:nvPr/>
          </p:nvSpPr>
          <p:spPr bwMode="auto">
            <a:xfrm>
              <a:off x="1383" y="1407"/>
              <a:ext cx="39" cy="45"/>
            </a:xfrm>
            <a:custGeom>
              <a:avLst/>
              <a:gdLst>
                <a:gd name="T0" fmla="*/ 38 w 39"/>
                <a:gd name="T1" fmla="*/ 44 h 45"/>
                <a:gd name="T2" fmla="*/ 38 w 39"/>
                <a:gd name="T3" fmla="*/ 0 h 45"/>
                <a:gd name="T4" fmla="*/ 38 w 39"/>
                <a:gd name="T5" fmla="*/ 10 h 45"/>
                <a:gd name="T6" fmla="*/ 32 w 39"/>
                <a:gd name="T7" fmla="*/ 3 h 45"/>
                <a:gd name="T8" fmla="*/ 25 w 39"/>
                <a:gd name="T9" fmla="*/ 0 h 45"/>
                <a:gd name="T10" fmla="*/ 16 w 39"/>
                <a:gd name="T11" fmla="*/ 0 h 45"/>
                <a:gd name="T12" fmla="*/ 9 w 39"/>
                <a:gd name="T13" fmla="*/ 3 h 45"/>
                <a:gd name="T14" fmla="*/ 3 w 39"/>
                <a:gd name="T15" fmla="*/ 10 h 45"/>
                <a:gd name="T16" fmla="*/ 0 w 39"/>
                <a:gd name="T17" fmla="*/ 19 h 45"/>
                <a:gd name="T18" fmla="*/ 0 w 39"/>
                <a:gd name="T19" fmla="*/ 26 h 45"/>
                <a:gd name="T20" fmla="*/ 3 w 39"/>
                <a:gd name="T21" fmla="*/ 34 h 45"/>
                <a:gd name="T22" fmla="*/ 9 w 39"/>
                <a:gd name="T23" fmla="*/ 41 h 45"/>
                <a:gd name="T24" fmla="*/ 16 w 39"/>
                <a:gd name="T25" fmla="*/ 44 h 45"/>
                <a:gd name="T26" fmla="*/ 25 w 39"/>
                <a:gd name="T27" fmla="*/ 44 h 45"/>
                <a:gd name="T28" fmla="*/ 32 w 39"/>
                <a:gd name="T29" fmla="*/ 41 h 45"/>
                <a:gd name="T30" fmla="*/ 38 w 39"/>
                <a:gd name="T31" fmla="*/ 34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45"/>
                <a:gd name="T50" fmla="*/ 39 w 39"/>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45">
                  <a:moveTo>
                    <a:pt x="38" y="44"/>
                  </a:moveTo>
                  <a:lnTo>
                    <a:pt x="38" y="0"/>
                  </a:lnTo>
                  <a:lnTo>
                    <a:pt x="38" y="10"/>
                  </a:lnTo>
                  <a:lnTo>
                    <a:pt x="32" y="3"/>
                  </a:lnTo>
                  <a:lnTo>
                    <a:pt x="25" y="0"/>
                  </a:lnTo>
                  <a:lnTo>
                    <a:pt x="16" y="0"/>
                  </a:lnTo>
                  <a:lnTo>
                    <a:pt x="9" y="3"/>
                  </a:lnTo>
                  <a:lnTo>
                    <a:pt x="3" y="10"/>
                  </a:lnTo>
                  <a:lnTo>
                    <a:pt x="0" y="19"/>
                  </a:lnTo>
                  <a:lnTo>
                    <a:pt x="0" y="26"/>
                  </a:lnTo>
                  <a:lnTo>
                    <a:pt x="3" y="34"/>
                  </a:lnTo>
                  <a:lnTo>
                    <a:pt x="9" y="41"/>
                  </a:lnTo>
                  <a:lnTo>
                    <a:pt x="16" y="44"/>
                  </a:lnTo>
                  <a:lnTo>
                    <a:pt x="25" y="44"/>
                  </a:lnTo>
                  <a:lnTo>
                    <a:pt x="32" y="41"/>
                  </a:lnTo>
                  <a:lnTo>
                    <a:pt x="38" y="3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53" name="Freeform 93"/>
            <p:cNvSpPr>
              <a:spLocks/>
            </p:cNvSpPr>
            <p:nvPr/>
          </p:nvSpPr>
          <p:spPr bwMode="auto">
            <a:xfrm>
              <a:off x="1444" y="1407"/>
              <a:ext cx="35" cy="45"/>
            </a:xfrm>
            <a:custGeom>
              <a:avLst/>
              <a:gdLst>
                <a:gd name="T0" fmla="*/ 34 w 35"/>
                <a:gd name="T1" fmla="*/ 10 h 45"/>
                <a:gd name="T2" fmla="*/ 31 w 35"/>
                <a:gd name="T3" fmla="*/ 3 h 45"/>
                <a:gd name="T4" fmla="*/ 21 w 35"/>
                <a:gd name="T5" fmla="*/ 0 h 45"/>
                <a:gd name="T6" fmla="*/ 11 w 35"/>
                <a:gd name="T7" fmla="*/ 0 h 45"/>
                <a:gd name="T8" fmla="*/ 2 w 35"/>
                <a:gd name="T9" fmla="*/ 3 h 45"/>
                <a:gd name="T10" fmla="*/ 0 w 35"/>
                <a:gd name="T11" fmla="*/ 10 h 45"/>
                <a:gd name="T12" fmla="*/ 2 w 35"/>
                <a:gd name="T13" fmla="*/ 16 h 45"/>
                <a:gd name="T14" fmla="*/ 8 w 35"/>
                <a:gd name="T15" fmla="*/ 19 h 45"/>
                <a:gd name="T16" fmla="*/ 24 w 35"/>
                <a:gd name="T17" fmla="*/ 22 h 45"/>
                <a:gd name="T18" fmla="*/ 31 w 35"/>
                <a:gd name="T19" fmla="*/ 26 h 45"/>
                <a:gd name="T20" fmla="*/ 34 w 35"/>
                <a:gd name="T21" fmla="*/ 32 h 45"/>
                <a:gd name="T22" fmla="*/ 34 w 35"/>
                <a:gd name="T23" fmla="*/ 34 h 45"/>
                <a:gd name="T24" fmla="*/ 31 w 35"/>
                <a:gd name="T25" fmla="*/ 41 h 45"/>
                <a:gd name="T26" fmla="*/ 21 w 35"/>
                <a:gd name="T27" fmla="*/ 44 h 45"/>
                <a:gd name="T28" fmla="*/ 11 w 35"/>
                <a:gd name="T29" fmla="*/ 44 h 45"/>
                <a:gd name="T30" fmla="*/ 2 w 35"/>
                <a:gd name="T31" fmla="*/ 41 h 45"/>
                <a:gd name="T32" fmla="*/ 0 w 35"/>
                <a:gd name="T33" fmla="*/ 34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45"/>
                <a:gd name="T53" fmla="*/ 35 w 3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45">
                  <a:moveTo>
                    <a:pt x="34" y="10"/>
                  </a:moveTo>
                  <a:lnTo>
                    <a:pt x="31" y="3"/>
                  </a:lnTo>
                  <a:lnTo>
                    <a:pt x="21" y="0"/>
                  </a:lnTo>
                  <a:lnTo>
                    <a:pt x="11" y="0"/>
                  </a:lnTo>
                  <a:lnTo>
                    <a:pt x="2" y="3"/>
                  </a:lnTo>
                  <a:lnTo>
                    <a:pt x="0" y="10"/>
                  </a:lnTo>
                  <a:lnTo>
                    <a:pt x="2" y="16"/>
                  </a:lnTo>
                  <a:lnTo>
                    <a:pt x="8" y="19"/>
                  </a:lnTo>
                  <a:lnTo>
                    <a:pt x="24" y="22"/>
                  </a:lnTo>
                  <a:lnTo>
                    <a:pt x="31" y="26"/>
                  </a:lnTo>
                  <a:lnTo>
                    <a:pt x="34" y="32"/>
                  </a:lnTo>
                  <a:lnTo>
                    <a:pt x="34" y="34"/>
                  </a:lnTo>
                  <a:lnTo>
                    <a:pt x="31" y="41"/>
                  </a:lnTo>
                  <a:lnTo>
                    <a:pt x="21" y="44"/>
                  </a:lnTo>
                  <a:lnTo>
                    <a:pt x="11" y="44"/>
                  </a:lnTo>
                  <a:lnTo>
                    <a:pt x="2" y="41"/>
                  </a:lnTo>
                  <a:lnTo>
                    <a:pt x="0" y="3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54" name="Freeform 94"/>
            <p:cNvSpPr>
              <a:spLocks/>
            </p:cNvSpPr>
            <p:nvPr/>
          </p:nvSpPr>
          <p:spPr bwMode="auto">
            <a:xfrm>
              <a:off x="1541" y="1385"/>
              <a:ext cx="46" cy="67"/>
            </a:xfrm>
            <a:custGeom>
              <a:avLst/>
              <a:gdLst>
                <a:gd name="T0" fmla="*/ 0 w 46"/>
                <a:gd name="T1" fmla="*/ 66 h 67"/>
                <a:gd name="T2" fmla="*/ 0 w 46"/>
                <a:gd name="T3" fmla="*/ 0 h 67"/>
                <a:gd name="T4" fmla="*/ 29 w 46"/>
                <a:gd name="T5" fmla="*/ 0 h 67"/>
                <a:gd name="T6" fmla="*/ 38 w 46"/>
                <a:gd name="T7" fmla="*/ 3 h 67"/>
                <a:gd name="T8" fmla="*/ 41 w 46"/>
                <a:gd name="T9" fmla="*/ 6 h 67"/>
                <a:gd name="T10" fmla="*/ 45 w 46"/>
                <a:gd name="T11" fmla="*/ 12 h 67"/>
                <a:gd name="T12" fmla="*/ 45 w 46"/>
                <a:gd name="T13" fmla="*/ 22 h 67"/>
                <a:gd name="T14" fmla="*/ 41 w 46"/>
                <a:gd name="T15" fmla="*/ 28 h 67"/>
                <a:gd name="T16" fmla="*/ 38 w 46"/>
                <a:gd name="T17" fmla="*/ 32 h 67"/>
                <a:gd name="T18" fmla="*/ 29 w 46"/>
                <a:gd name="T19" fmla="*/ 35 h 67"/>
                <a:gd name="T20" fmla="*/ 0 w 46"/>
                <a:gd name="T21" fmla="*/ 35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67"/>
                <a:gd name="T35" fmla="*/ 46 w 46"/>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67">
                  <a:moveTo>
                    <a:pt x="0" y="66"/>
                  </a:moveTo>
                  <a:lnTo>
                    <a:pt x="0" y="0"/>
                  </a:lnTo>
                  <a:lnTo>
                    <a:pt x="29" y="0"/>
                  </a:lnTo>
                  <a:lnTo>
                    <a:pt x="38" y="3"/>
                  </a:lnTo>
                  <a:lnTo>
                    <a:pt x="41" y="6"/>
                  </a:lnTo>
                  <a:lnTo>
                    <a:pt x="45" y="12"/>
                  </a:lnTo>
                  <a:lnTo>
                    <a:pt x="45" y="22"/>
                  </a:lnTo>
                  <a:lnTo>
                    <a:pt x="41" y="28"/>
                  </a:lnTo>
                  <a:lnTo>
                    <a:pt x="38" y="32"/>
                  </a:lnTo>
                  <a:lnTo>
                    <a:pt x="29" y="35"/>
                  </a:lnTo>
                  <a:lnTo>
                    <a:pt x="0"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55" name="Freeform 95"/>
            <p:cNvSpPr>
              <a:spLocks/>
            </p:cNvSpPr>
            <p:nvPr/>
          </p:nvSpPr>
          <p:spPr bwMode="auto">
            <a:xfrm>
              <a:off x="1607" y="1407"/>
              <a:ext cx="43" cy="45"/>
            </a:xfrm>
            <a:custGeom>
              <a:avLst/>
              <a:gdLst>
                <a:gd name="T0" fmla="*/ 10 w 43"/>
                <a:gd name="T1" fmla="*/ 3 h 45"/>
                <a:gd name="T2" fmla="*/ 16 w 43"/>
                <a:gd name="T3" fmla="*/ 0 h 45"/>
                <a:gd name="T4" fmla="*/ 10 w 43"/>
                <a:gd name="T5" fmla="*/ 3 h 45"/>
                <a:gd name="T6" fmla="*/ 3 w 43"/>
                <a:gd name="T7" fmla="*/ 10 h 45"/>
                <a:gd name="T8" fmla="*/ 0 w 43"/>
                <a:gd name="T9" fmla="*/ 19 h 45"/>
                <a:gd name="T10" fmla="*/ 0 w 43"/>
                <a:gd name="T11" fmla="*/ 26 h 45"/>
                <a:gd name="T12" fmla="*/ 3 w 43"/>
                <a:gd name="T13" fmla="*/ 34 h 45"/>
                <a:gd name="T14" fmla="*/ 10 w 43"/>
                <a:gd name="T15" fmla="*/ 41 h 45"/>
                <a:gd name="T16" fmla="*/ 16 w 43"/>
                <a:gd name="T17" fmla="*/ 44 h 45"/>
                <a:gd name="T18" fmla="*/ 26 w 43"/>
                <a:gd name="T19" fmla="*/ 44 h 45"/>
                <a:gd name="T20" fmla="*/ 32 w 43"/>
                <a:gd name="T21" fmla="*/ 41 h 45"/>
                <a:gd name="T22" fmla="*/ 38 w 43"/>
                <a:gd name="T23" fmla="*/ 34 h 45"/>
                <a:gd name="T24" fmla="*/ 42 w 43"/>
                <a:gd name="T25" fmla="*/ 26 h 45"/>
                <a:gd name="T26" fmla="*/ 42 w 43"/>
                <a:gd name="T27" fmla="*/ 19 h 45"/>
                <a:gd name="T28" fmla="*/ 38 w 43"/>
                <a:gd name="T29" fmla="*/ 10 h 45"/>
                <a:gd name="T30" fmla="*/ 32 w 43"/>
                <a:gd name="T31" fmla="*/ 3 h 45"/>
                <a:gd name="T32" fmla="*/ 26 w 43"/>
                <a:gd name="T33" fmla="*/ 0 h 45"/>
                <a:gd name="T34" fmla="*/ 16 w 43"/>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45"/>
                <a:gd name="T56" fmla="*/ 43 w 43"/>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45">
                  <a:moveTo>
                    <a:pt x="10" y="3"/>
                  </a:moveTo>
                  <a:lnTo>
                    <a:pt x="16" y="0"/>
                  </a:lnTo>
                  <a:lnTo>
                    <a:pt x="10" y="3"/>
                  </a:lnTo>
                  <a:lnTo>
                    <a:pt x="3" y="10"/>
                  </a:lnTo>
                  <a:lnTo>
                    <a:pt x="0" y="19"/>
                  </a:lnTo>
                  <a:lnTo>
                    <a:pt x="0" y="26"/>
                  </a:lnTo>
                  <a:lnTo>
                    <a:pt x="3" y="34"/>
                  </a:lnTo>
                  <a:lnTo>
                    <a:pt x="10" y="41"/>
                  </a:lnTo>
                  <a:lnTo>
                    <a:pt x="16" y="44"/>
                  </a:lnTo>
                  <a:lnTo>
                    <a:pt x="26" y="44"/>
                  </a:lnTo>
                  <a:lnTo>
                    <a:pt x="32" y="41"/>
                  </a:lnTo>
                  <a:lnTo>
                    <a:pt x="38" y="34"/>
                  </a:lnTo>
                  <a:lnTo>
                    <a:pt x="42" y="26"/>
                  </a:lnTo>
                  <a:lnTo>
                    <a:pt x="42" y="19"/>
                  </a:lnTo>
                  <a:lnTo>
                    <a:pt x="38" y="10"/>
                  </a:lnTo>
                  <a:lnTo>
                    <a:pt x="32" y="3"/>
                  </a:lnTo>
                  <a:lnTo>
                    <a:pt x="26" y="0"/>
                  </a:lnTo>
                  <a:lnTo>
                    <a:pt x="1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56" name="Freeform 96"/>
            <p:cNvSpPr>
              <a:spLocks/>
            </p:cNvSpPr>
            <p:nvPr/>
          </p:nvSpPr>
          <p:spPr bwMode="auto">
            <a:xfrm>
              <a:off x="1668" y="1407"/>
              <a:ext cx="35" cy="45"/>
            </a:xfrm>
            <a:custGeom>
              <a:avLst/>
              <a:gdLst>
                <a:gd name="T0" fmla="*/ 31 w 35"/>
                <a:gd name="T1" fmla="*/ 3 h 45"/>
                <a:gd name="T2" fmla="*/ 34 w 35"/>
                <a:gd name="T3" fmla="*/ 10 h 45"/>
                <a:gd name="T4" fmla="*/ 31 w 35"/>
                <a:gd name="T5" fmla="*/ 3 h 45"/>
                <a:gd name="T6" fmla="*/ 21 w 35"/>
                <a:gd name="T7" fmla="*/ 0 h 45"/>
                <a:gd name="T8" fmla="*/ 13 w 35"/>
                <a:gd name="T9" fmla="*/ 0 h 45"/>
                <a:gd name="T10" fmla="*/ 3 w 35"/>
                <a:gd name="T11" fmla="*/ 3 h 45"/>
                <a:gd name="T12" fmla="*/ 0 w 35"/>
                <a:gd name="T13" fmla="*/ 10 h 45"/>
                <a:gd name="T14" fmla="*/ 3 w 35"/>
                <a:gd name="T15" fmla="*/ 16 h 45"/>
                <a:gd name="T16" fmla="*/ 9 w 35"/>
                <a:gd name="T17" fmla="*/ 19 h 45"/>
                <a:gd name="T18" fmla="*/ 25 w 35"/>
                <a:gd name="T19" fmla="*/ 22 h 45"/>
                <a:gd name="T20" fmla="*/ 31 w 35"/>
                <a:gd name="T21" fmla="*/ 26 h 45"/>
                <a:gd name="T22" fmla="*/ 34 w 35"/>
                <a:gd name="T23" fmla="*/ 32 h 45"/>
                <a:gd name="T24" fmla="*/ 34 w 35"/>
                <a:gd name="T25" fmla="*/ 34 h 45"/>
                <a:gd name="T26" fmla="*/ 31 w 35"/>
                <a:gd name="T27" fmla="*/ 41 h 45"/>
                <a:gd name="T28" fmla="*/ 21 w 35"/>
                <a:gd name="T29" fmla="*/ 44 h 45"/>
                <a:gd name="T30" fmla="*/ 13 w 35"/>
                <a:gd name="T31" fmla="*/ 44 h 45"/>
                <a:gd name="T32" fmla="*/ 3 w 35"/>
                <a:gd name="T33" fmla="*/ 41 h 45"/>
                <a:gd name="T34" fmla="*/ 0 w 35"/>
                <a:gd name="T35" fmla="*/ 34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45"/>
                <a:gd name="T56" fmla="*/ 35 w 35"/>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45">
                  <a:moveTo>
                    <a:pt x="31" y="3"/>
                  </a:moveTo>
                  <a:lnTo>
                    <a:pt x="34" y="10"/>
                  </a:lnTo>
                  <a:lnTo>
                    <a:pt x="31" y="3"/>
                  </a:lnTo>
                  <a:lnTo>
                    <a:pt x="21" y="0"/>
                  </a:lnTo>
                  <a:lnTo>
                    <a:pt x="13" y="0"/>
                  </a:lnTo>
                  <a:lnTo>
                    <a:pt x="3" y="3"/>
                  </a:lnTo>
                  <a:lnTo>
                    <a:pt x="0" y="10"/>
                  </a:lnTo>
                  <a:lnTo>
                    <a:pt x="3" y="16"/>
                  </a:lnTo>
                  <a:lnTo>
                    <a:pt x="9" y="19"/>
                  </a:lnTo>
                  <a:lnTo>
                    <a:pt x="25" y="22"/>
                  </a:lnTo>
                  <a:lnTo>
                    <a:pt x="31" y="26"/>
                  </a:lnTo>
                  <a:lnTo>
                    <a:pt x="34" y="32"/>
                  </a:lnTo>
                  <a:lnTo>
                    <a:pt x="34" y="34"/>
                  </a:lnTo>
                  <a:lnTo>
                    <a:pt x="31" y="41"/>
                  </a:lnTo>
                  <a:lnTo>
                    <a:pt x="21" y="44"/>
                  </a:lnTo>
                  <a:lnTo>
                    <a:pt x="13" y="44"/>
                  </a:lnTo>
                  <a:lnTo>
                    <a:pt x="3" y="41"/>
                  </a:lnTo>
                  <a:lnTo>
                    <a:pt x="0" y="3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57" name="Freeform 97"/>
            <p:cNvSpPr>
              <a:spLocks/>
            </p:cNvSpPr>
            <p:nvPr/>
          </p:nvSpPr>
          <p:spPr bwMode="auto">
            <a:xfrm>
              <a:off x="1721" y="1407"/>
              <a:ext cx="36" cy="45"/>
            </a:xfrm>
            <a:custGeom>
              <a:avLst/>
              <a:gdLst>
                <a:gd name="T0" fmla="*/ 35 w 36"/>
                <a:gd name="T1" fmla="*/ 10 h 45"/>
                <a:gd name="T2" fmla="*/ 31 w 36"/>
                <a:gd name="T3" fmla="*/ 3 h 45"/>
                <a:gd name="T4" fmla="*/ 22 w 36"/>
                <a:gd name="T5" fmla="*/ 0 h 45"/>
                <a:gd name="T6" fmla="*/ 12 w 36"/>
                <a:gd name="T7" fmla="*/ 0 h 45"/>
                <a:gd name="T8" fmla="*/ 3 w 36"/>
                <a:gd name="T9" fmla="*/ 3 h 45"/>
                <a:gd name="T10" fmla="*/ 0 w 36"/>
                <a:gd name="T11" fmla="*/ 10 h 45"/>
                <a:gd name="T12" fmla="*/ 3 w 36"/>
                <a:gd name="T13" fmla="*/ 16 h 45"/>
                <a:gd name="T14" fmla="*/ 10 w 36"/>
                <a:gd name="T15" fmla="*/ 19 h 45"/>
                <a:gd name="T16" fmla="*/ 25 w 36"/>
                <a:gd name="T17" fmla="*/ 22 h 45"/>
                <a:gd name="T18" fmla="*/ 31 w 36"/>
                <a:gd name="T19" fmla="*/ 26 h 45"/>
                <a:gd name="T20" fmla="*/ 35 w 36"/>
                <a:gd name="T21" fmla="*/ 32 h 45"/>
                <a:gd name="T22" fmla="*/ 35 w 36"/>
                <a:gd name="T23" fmla="*/ 34 h 45"/>
                <a:gd name="T24" fmla="*/ 31 w 36"/>
                <a:gd name="T25" fmla="*/ 41 h 45"/>
                <a:gd name="T26" fmla="*/ 22 w 36"/>
                <a:gd name="T27" fmla="*/ 44 h 45"/>
                <a:gd name="T28" fmla="*/ 12 w 36"/>
                <a:gd name="T29" fmla="*/ 44 h 45"/>
                <a:gd name="T30" fmla="*/ 3 w 36"/>
                <a:gd name="T31" fmla="*/ 41 h 45"/>
                <a:gd name="T32" fmla="*/ 0 w 36"/>
                <a:gd name="T33" fmla="*/ 34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5"/>
                <a:gd name="T53" fmla="*/ 36 w 36"/>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5">
                  <a:moveTo>
                    <a:pt x="35" y="10"/>
                  </a:moveTo>
                  <a:lnTo>
                    <a:pt x="31" y="3"/>
                  </a:lnTo>
                  <a:lnTo>
                    <a:pt x="22" y="0"/>
                  </a:lnTo>
                  <a:lnTo>
                    <a:pt x="12" y="0"/>
                  </a:lnTo>
                  <a:lnTo>
                    <a:pt x="3" y="3"/>
                  </a:lnTo>
                  <a:lnTo>
                    <a:pt x="0" y="10"/>
                  </a:lnTo>
                  <a:lnTo>
                    <a:pt x="3" y="16"/>
                  </a:lnTo>
                  <a:lnTo>
                    <a:pt x="10" y="19"/>
                  </a:lnTo>
                  <a:lnTo>
                    <a:pt x="25" y="22"/>
                  </a:lnTo>
                  <a:lnTo>
                    <a:pt x="31" y="26"/>
                  </a:lnTo>
                  <a:lnTo>
                    <a:pt x="35" y="32"/>
                  </a:lnTo>
                  <a:lnTo>
                    <a:pt x="35" y="34"/>
                  </a:lnTo>
                  <a:lnTo>
                    <a:pt x="31" y="41"/>
                  </a:lnTo>
                  <a:lnTo>
                    <a:pt x="22" y="44"/>
                  </a:lnTo>
                  <a:lnTo>
                    <a:pt x="12" y="44"/>
                  </a:lnTo>
                  <a:lnTo>
                    <a:pt x="3" y="41"/>
                  </a:lnTo>
                  <a:lnTo>
                    <a:pt x="0" y="3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58" name="Freeform 98"/>
            <p:cNvSpPr>
              <a:spLocks/>
            </p:cNvSpPr>
            <p:nvPr/>
          </p:nvSpPr>
          <p:spPr bwMode="auto">
            <a:xfrm>
              <a:off x="1775" y="1385"/>
              <a:ext cx="17" cy="17"/>
            </a:xfrm>
            <a:custGeom>
              <a:avLst/>
              <a:gdLst>
                <a:gd name="T0" fmla="*/ 0 w 17"/>
                <a:gd name="T1" fmla="*/ 8 h 17"/>
                <a:gd name="T2" fmla="*/ 8 w 17"/>
                <a:gd name="T3" fmla="*/ 16 h 17"/>
                <a:gd name="T4" fmla="*/ 16 w 17"/>
                <a:gd name="T5" fmla="*/ 8 h 17"/>
                <a:gd name="T6" fmla="*/ 8 w 17"/>
                <a:gd name="T7" fmla="*/ 0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8" y="16"/>
                  </a:lnTo>
                  <a:lnTo>
                    <a:pt x="16" y="8"/>
                  </a:lnTo>
                  <a:lnTo>
                    <a:pt x="8" y="0"/>
                  </a:lnTo>
                  <a:lnTo>
                    <a:pt x="0" y="8"/>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59" name="Line 99"/>
            <p:cNvSpPr>
              <a:spLocks noChangeShapeType="1"/>
            </p:cNvSpPr>
            <p:nvPr/>
          </p:nvSpPr>
          <p:spPr bwMode="auto">
            <a:xfrm>
              <a:off x="1778" y="1407"/>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60" name="Line 100"/>
            <p:cNvSpPr>
              <a:spLocks noChangeShapeType="1"/>
            </p:cNvSpPr>
            <p:nvPr/>
          </p:nvSpPr>
          <p:spPr bwMode="auto">
            <a:xfrm flipV="1">
              <a:off x="1800" y="1385"/>
              <a:ext cx="0"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61" name="Freeform 101"/>
            <p:cNvSpPr>
              <a:spLocks/>
            </p:cNvSpPr>
            <p:nvPr/>
          </p:nvSpPr>
          <p:spPr bwMode="auto">
            <a:xfrm>
              <a:off x="1800" y="1407"/>
              <a:ext cx="39" cy="45"/>
            </a:xfrm>
            <a:custGeom>
              <a:avLst/>
              <a:gdLst>
                <a:gd name="T0" fmla="*/ 0 w 39"/>
                <a:gd name="T1" fmla="*/ 10 h 45"/>
                <a:gd name="T2" fmla="*/ 7 w 39"/>
                <a:gd name="T3" fmla="*/ 3 h 45"/>
                <a:gd name="T4" fmla="*/ 13 w 39"/>
                <a:gd name="T5" fmla="*/ 0 h 45"/>
                <a:gd name="T6" fmla="*/ 23 w 39"/>
                <a:gd name="T7" fmla="*/ 0 h 45"/>
                <a:gd name="T8" fmla="*/ 29 w 39"/>
                <a:gd name="T9" fmla="*/ 3 h 45"/>
                <a:gd name="T10" fmla="*/ 35 w 39"/>
                <a:gd name="T11" fmla="*/ 10 h 45"/>
                <a:gd name="T12" fmla="*/ 38 w 39"/>
                <a:gd name="T13" fmla="*/ 19 h 45"/>
                <a:gd name="T14" fmla="*/ 38 w 39"/>
                <a:gd name="T15" fmla="*/ 26 h 45"/>
                <a:gd name="T16" fmla="*/ 35 w 39"/>
                <a:gd name="T17" fmla="*/ 34 h 45"/>
                <a:gd name="T18" fmla="*/ 29 w 39"/>
                <a:gd name="T19" fmla="*/ 41 h 45"/>
                <a:gd name="T20" fmla="*/ 23 w 39"/>
                <a:gd name="T21" fmla="*/ 44 h 45"/>
                <a:gd name="T22" fmla="*/ 13 w 39"/>
                <a:gd name="T23" fmla="*/ 44 h 45"/>
                <a:gd name="T24" fmla="*/ 7 w 39"/>
                <a:gd name="T25" fmla="*/ 41 h 45"/>
                <a:gd name="T26" fmla="*/ 0 w 39"/>
                <a:gd name="T27" fmla="*/ 34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45"/>
                <a:gd name="T44" fmla="*/ 39 w 39"/>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45">
                  <a:moveTo>
                    <a:pt x="0" y="10"/>
                  </a:moveTo>
                  <a:lnTo>
                    <a:pt x="7" y="3"/>
                  </a:lnTo>
                  <a:lnTo>
                    <a:pt x="13" y="0"/>
                  </a:lnTo>
                  <a:lnTo>
                    <a:pt x="23" y="0"/>
                  </a:lnTo>
                  <a:lnTo>
                    <a:pt x="29" y="3"/>
                  </a:lnTo>
                  <a:lnTo>
                    <a:pt x="35" y="10"/>
                  </a:lnTo>
                  <a:lnTo>
                    <a:pt x="38" y="19"/>
                  </a:lnTo>
                  <a:lnTo>
                    <a:pt x="38" y="26"/>
                  </a:lnTo>
                  <a:lnTo>
                    <a:pt x="35" y="34"/>
                  </a:lnTo>
                  <a:lnTo>
                    <a:pt x="29" y="41"/>
                  </a:lnTo>
                  <a:lnTo>
                    <a:pt x="23" y="44"/>
                  </a:lnTo>
                  <a:lnTo>
                    <a:pt x="13" y="44"/>
                  </a:lnTo>
                  <a:lnTo>
                    <a:pt x="7" y="41"/>
                  </a:lnTo>
                  <a:lnTo>
                    <a:pt x="0" y="3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62" name="Line 102"/>
            <p:cNvSpPr>
              <a:spLocks noChangeShapeType="1"/>
            </p:cNvSpPr>
            <p:nvPr/>
          </p:nvSpPr>
          <p:spPr bwMode="auto">
            <a:xfrm flipV="1">
              <a:off x="1860" y="1385"/>
              <a:ext cx="0"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63" name="Freeform 103"/>
            <p:cNvSpPr>
              <a:spLocks/>
            </p:cNvSpPr>
            <p:nvPr/>
          </p:nvSpPr>
          <p:spPr bwMode="auto">
            <a:xfrm>
              <a:off x="1886" y="1407"/>
              <a:ext cx="38" cy="45"/>
            </a:xfrm>
            <a:custGeom>
              <a:avLst/>
              <a:gdLst>
                <a:gd name="T0" fmla="*/ 0 w 38"/>
                <a:gd name="T1" fmla="*/ 19 h 45"/>
                <a:gd name="T2" fmla="*/ 37 w 38"/>
                <a:gd name="T3" fmla="*/ 19 h 45"/>
                <a:gd name="T4" fmla="*/ 37 w 38"/>
                <a:gd name="T5" fmla="*/ 13 h 45"/>
                <a:gd name="T6" fmla="*/ 34 w 38"/>
                <a:gd name="T7" fmla="*/ 6 h 45"/>
                <a:gd name="T8" fmla="*/ 31 w 38"/>
                <a:gd name="T9" fmla="*/ 3 h 45"/>
                <a:gd name="T10" fmla="*/ 24 w 38"/>
                <a:gd name="T11" fmla="*/ 0 h 45"/>
                <a:gd name="T12" fmla="*/ 15 w 38"/>
                <a:gd name="T13" fmla="*/ 0 h 45"/>
                <a:gd name="T14" fmla="*/ 9 w 38"/>
                <a:gd name="T15" fmla="*/ 3 h 45"/>
                <a:gd name="T16" fmla="*/ 3 w 38"/>
                <a:gd name="T17" fmla="*/ 10 h 45"/>
                <a:gd name="T18" fmla="*/ 0 w 38"/>
                <a:gd name="T19" fmla="*/ 19 h 45"/>
                <a:gd name="T20" fmla="*/ 0 w 38"/>
                <a:gd name="T21" fmla="*/ 26 h 45"/>
                <a:gd name="T22" fmla="*/ 3 w 38"/>
                <a:gd name="T23" fmla="*/ 34 h 45"/>
                <a:gd name="T24" fmla="*/ 9 w 38"/>
                <a:gd name="T25" fmla="*/ 41 h 45"/>
                <a:gd name="T26" fmla="*/ 15 w 38"/>
                <a:gd name="T27" fmla="*/ 44 h 45"/>
                <a:gd name="T28" fmla="*/ 24 w 38"/>
                <a:gd name="T29" fmla="*/ 44 h 45"/>
                <a:gd name="T30" fmla="*/ 31 w 38"/>
                <a:gd name="T31" fmla="*/ 41 h 45"/>
                <a:gd name="T32" fmla="*/ 37 w 38"/>
                <a:gd name="T33" fmla="*/ 34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5"/>
                <a:gd name="T53" fmla="*/ 38 w 38"/>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5">
                  <a:moveTo>
                    <a:pt x="0" y="19"/>
                  </a:moveTo>
                  <a:lnTo>
                    <a:pt x="37" y="19"/>
                  </a:lnTo>
                  <a:lnTo>
                    <a:pt x="37" y="13"/>
                  </a:lnTo>
                  <a:lnTo>
                    <a:pt x="34" y="6"/>
                  </a:lnTo>
                  <a:lnTo>
                    <a:pt x="31" y="3"/>
                  </a:lnTo>
                  <a:lnTo>
                    <a:pt x="24" y="0"/>
                  </a:lnTo>
                  <a:lnTo>
                    <a:pt x="15" y="0"/>
                  </a:lnTo>
                  <a:lnTo>
                    <a:pt x="9" y="3"/>
                  </a:lnTo>
                  <a:lnTo>
                    <a:pt x="3" y="10"/>
                  </a:lnTo>
                  <a:lnTo>
                    <a:pt x="0" y="19"/>
                  </a:lnTo>
                  <a:lnTo>
                    <a:pt x="0" y="26"/>
                  </a:lnTo>
                  <a:lnTo>
                    <a:pt x="3" y="34"/>
                  </a:lnTo>
                  <a:lnTo>
                    <a:pt x="9" y="41"/>
                  </a:lnTo>
                  <a:lnTo>
                    <a:pt x="15" y="44"/>
                  </a:lnTo>
                  <a:lnTo>
                    <a:pt x="24" y="44"/>
                  </a:lnTo>
                  <a:lnTo>
                    <a:pt x="31" y="41"/>
                  </a:lnTo>
                  <a:lnTo>
                    <a:pt x="37" y="3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64" name="Freeform 104"/>
            <p:cNvSpPr>
              <a:spLocks/>
            </p:cNvSpPr>
            <p:nvPr/>
          </p:nvSpPr>
          <p:spPr bwMode="auto">
            <a:xfrm>
              <a:off x="1157" y="1259"/>
              <a:ext cx="48" cy="67"/>
            </a:xfrm>
            <a:custGeom>
              <a:avLst/>
              <a:gdLst>
                <a:gd name="T0" fmla="*/ 47 w 48"/>
                <a:gd name="T1" fmla="*/ 16 h 67"/>
                <a:gd name="T2" fmla="*/ 44 w 48"/>
                <a:gd name="T3" fmla="*/ 9 h 67"/>
                <a:gd name="T4" fmla="*/ 37 w 48"/>
                <a:gd name="T5" fmla="*/ 3 h 67"/>
                <a:gd name="T6" fmla="*/ 31 w 48"/>
                <a:gd name="T7" fmla="*/ 0 h 67"/>
                <a:gd name="T8" fmla="*/ 18 w 48"/>
                <a:gd name="T9" fmla="*/ 0 h 67"/>
                <a:gd name="T10" fmla="*/ 13 w 48"/>
                <a:gd name="T11" fmla="*/ 3 h 67"/>
                <a:gd name="T12" fmla="*/ 6 w 48"/>
                <a:gd name="T13" fmla="*/ 9 h 67"/>
                <a:gd name="T14" fmla="*/ 3 w 48"/>
                <a:gd name="T15" fmla="*/ 16 h 67"/>
                <a:gd name="T16" fmla="*/ 0 w 48"/>
                <a:gd name="T17" fmla="*/ 25 h 67"/>
                <a:gd name="T18" fmla="*/ 0 w 48"/>
                <a:gd name="T19" fmla="*/ 40 h 67"/>
                <a:gd name="T20" fmla="*/ 3 w 48"/>
                <a:gd name="T21" fmla="*/ 50 h 67"/>
                <a:gd name="T22" fmla="*/ 6 w 48"/>
                <a:gd name="T23" fmla="*/ 56 h 67"/>
                <a:gd name="T24" fmla="*/ 13 w 48"/>
                <a:gd name="T25" fmla="*/ 63 h 67"/>
                <a:gd name="T26" fmla="*/ 18 w 48"/>
                <a:gd name="T27" fmla="*/ 66 h 67"/>
                <a:gd name="T28" fmla="*/ 31 w 48"/>
                <a:gd name="T29" fmla="*/ 66 h 67"/>
                <a:gd name="T30" fmla="*/ 37 w 48"/>
                <a:gd name="T31" fmla="*/ 63 h 67"/>
                <a:gd name="T32" fmla="*/ 44 w 48"/>
                <a:gd name="T33" fmla="*/ 56 h 67"/>
                <a:gd name="T34" fmla="*/ 47 w 48"/>
                <a:gd name="T35" fmla="*/ 50 h 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67"/>
                <a:gd name="T56" fmla="*/ 48 w 48"/>
                <a:gd name="T57" fmla="*/ 67 h 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67">
                  <a:moveTo>
                    <a:pt x="47" y="16"/>
                  </a:moveTo>
                  <a:lnTo>
                    <a:pt x="44" y="9"/>
                  </a:lnTo>
                  <a:lnTo>
                    <a:pt x="37" y="3"/>
                  </a:lnTo>
                  <a:lnTo>
                    <a:pt x="31" y="0"/>
                  </a:lnTo>
                  <a:lnTo>
                    <a:pt x="18" y="0"/>
                  </a:lnTo>
                  <a:lnTo>
                    <a:pt x="13" y="3"/>
                  </a:lnTo>
                  <a:lnTo>
                    <a:pt x="6" y="9"/>
                  </a:lnTo>
                  <a:lnTo>
                    <a:pt x="3" y="16"/>
                  </a:lnTo>
                  <a:lnTo>
                    <a:pt x="0" y="25"/>
                  </a:lnTo>
                  <a:lnTo>
                    <a:pt x="0" y="40"/>
                  </a:lnTo>
                  <a:lnTo>
                    <a:pt x="3" y="50"/>
                  </a:lnTo>
                  <a:lnTo>
                    <a:pt x="6" y="56"/>
                  </a:lnTo>
                  <a:lnTo>
                    <a:pt x="13" y="63"/>
                  </a:lnTo>
                  <a:lnTo>
                    <a:pt x="18" y="66"/>
                  </a:lnTo>
                  <a:lnTo>
                    <a:pt x="31" y="66"/>
                  </a:lnTo>
                  <a:lnTo>
                    <a:pt x="37" y="63"/>
                  </a:lnTo>
                  <a:lnTo>
                    <a:pt x="44" y="56"/>
                  </a:lnTo>
                  <a:lnTo>
                    <a:pt x="47" y="5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65" name="Freeform 105"/>
            <p:cNvSpPr>
              <a:spLocks/>
            </p:cNvSpPr>
            <p:nvPr/>
          </p:nvSpPr>
          <p:spPr bwMode="auto">
            <a:xfrm>
              <a:off x="1223" y="1281"/>
              <a:ext cx="43" cy="45"/>
            </a:xfrm>
            <a:custGeom>
              <a:avLst/>
              <a:gdLst>
                <a:gd name="T0" fmla="*/ 10 w 43"/>
                <a:gd name="T1" fmla="*/ 3 h 45"/>
                <a:gd name="T2" fmla="*/ 16 w 43"/>
                <a:gd name="T3" fmla="*/ 0 h 45"/>
                <a:gd name="T4" fmla="*/ 10 w 43"/>
                <a:gd name="T5" fmla="*/ 3 h 45"/>
                <a:gd name="T6" fmla="*/ 3 w 43"/>
                <a:gd name="T7" fmla="*/ 10 h 45"/>
                <a:gd name="T8" fmla="*/ 0 w 43"/>
                <a:gd name="T9" fmla="*/ 18 h 45"/>
                <a:gd name="T10" fmla="*/ 0 w 43"/>
                <a:gd name="T11" fmla="*/ 25 h 45"/>
                <a:gd name="T12" fmla="*/ 3 w 43"/>
                <a:gd name="T13" fmla="*/ 34 h 45"/>
                <a:gd name="T14" fmla="*/ 10 w 43"/>
                <a:gd name="T15" fmla="*/ 41 h 45"/>
                <a:gd name="T16" fmla="*/ 16 w 43"/>
                <a:gd name="T17" fmla="*/ 44 h 45"/>
                <a:gd name="T18" fmla="*/ 26 w 43"/>
                <a:gd name="T19" fmla="*/ 44 h 45"/>
                <a:gd name="T20" fmla="*/ 32 w 43"/>
                <a:gd name="T21" fmla="*/ 41 h 45"/>
                <a:gd name="T22" fmla="*/ 39 w 43"/>
                <a:gd name="T23" fmla="*/ 34 h 45"/>
                <a:gd name="T24" fmla="*/ 42 w 43"/>
                <a:gd name="T25" fmla="*/ 25 h 45"/>
                <a:gd name="T26" fmla="*/ 42 w 43"/>
                <a:gd name="T27" fmla="*/ 18 h 45"/>
                <a:gd name="T28" fmla="*/ 39 w 43"/>
                <a:gd name="T29" fmla="*/ 10 h 45"/>
                <a:gd name="T30" fmla="*/ 32 w 43"/>
                <a:gd name="T31" fmla="*/ 3 h 45"/>
                <a:gd name="T32" fmla="*/ 26 w 43"/>
                <a:gd name="T33" fmla="*/ 0 h 45"/>
                <a:gd name="T34" fmla="*/ 16 w 43"/>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45"/>
                <a:gd name="T56" fmla="*/ 43 w 43"/>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45">
                  <a:moveTo>
                    <a:pt x="10" y="3"/>
                  </a:moveTo>
                  <a:lnTo>
                    <a:pt x="16" y="0"/>
                  </a:lnTo>
                  <a:lnTo>
                    <a:pt x="10" y="3"/>
                  </a:lnTo>
                  <a:lnTo>
                    <a:pt x="3" y="10"/>
                  </a:lnTo>
                  <a:lnTo>
                    <a:pt x="0" y="18"/>
                  </a:lnTo>
                  <a:lnTo>
                    <a:pt x="0" y="25"/>
                  </a:lnTo>
                  <a:lnTo>
                    <a:pt x="3" y="34"/>
                  </a:lnTo>
                  <a:lnTo>
                    <a:pt x="10" y="41"/>
                  </a:lnTo>
                  <a:lnTo>
                    <a:pt x="16" y="44"/>
                  </a:lnTo>
                  <a:lnTo>
                    <a:pt x="26" y="44"/>
                  </a:lnTo>
                  <a:lnTo>
                    <a:pt x="32" y="41"/>
                  </a:lnTo>
                  <a:lnTo>
                    <a:pt x="39" y="34"/>
                  </a:lnTo>
                  <a:lnTo>
                    <a:pt x="42" y="25"/>
                  </a:lnTo>
                  <a:lnTo>
                    <a:pt x="42" y="18"/>
                  </a:lnTo>
                  <a:lnTo>
                    <a:pt x="39" y="10"/>
                  </a:lnTo>
                  <a:lnTo>
                    <a:pt x="32" y="3"/>
                  </a:lnTo>
                  <a:lnTo>
                    <a:pt x="26" y="0"/>
                  </a:lnTo>
                  <a:lnTo>
                    <a:pt x="1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66" name="Line 106"/>
            <p:cNvSpPr>
              <a:spLocks noChangeShapeType="1"/>
            </p:cNvSpPr>
            <p:nvPr/>
          </p:nvSpPr>
          <p:spPr bwMode="auto">
            <a:xfrm>
              <a:off x="1283" y="1281"/>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67" name="Freeform 107"/>
            <p:cNvSpPr>
              <a:spLocks/>
            </p:cNvSpPr>
            <p:nvPr/>
          </p:nvSpPr>
          <p:spPr bwMode="auto">
            <a:xfrm>
              <a:off x="1283" y="1281"/>
              <a:ext cx="36" cy="45"/>
            </a:xfrm>
            <a:custGeom>
              <a:avLst/>
              <a:gdLst>
                <a:gd name="T0" fmla="*/ 0 w 36"/>
                <a:gd name="T1" fmla="*/ 13 h 45"/>
                <a:gd name="T2" fmla="*/ 10 w 36"/>
                <a:gd name="T3" fmla="*/ 3 h 45"/>
                <a:gd name="T4" fmla="*/ 16 w 36"/>
                <a:gd name="T5" fmla="*/ 0 h 45"/>
                <a:gd name="T6" fmla="*/ 26 w 36"/>
                <a:gd name="T7" fmla="*/ 0 h 45"/>
                <a:gd name="T8" fmla="*/ 32 w 36"/>
                <a:gd name="T9" fmla="*/ 3 h 45"/>
                <a:gd name="T10" fmla="*/ 35 w 36"/>
                <a:gd name="T11" fmla="*/ 13 h 45"/>
                <a:gd name="T12" fmla="*/ 35 w 36"/>
                <a:gd name="T13" fmla="*/ 44 h 45"/>
                <a:gd name="T14" fmla="*/ 0 60000 65536"/>
                <a:gd name="T15" fmla="*/ 0 60000 65536"/>
                <a:gd name="T16" fmla="*/ 0 60000 65536"/>
                <a:gd name="T17" fmla="*/ 0 60000 65536"/>
                <a:gd name="T18" fmla="*/ 0 60000 65536"/>
                <a:gd name="T19" fmla="*/ 0 60000 65536"/>
                <a:gd name="T20" fmla="*/ 0 60000 65536"/>
                <a:gd name="T21" fmla="*/ 0 w 36"/>
                <a:gd name="T22" fmla="*/ 0 h 45"/>
                <a:gd name="T23" fmla="*/ 36 w 36"/>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5">
                  <a:moveTo>
                    <a:pt x="0" y="13"/>
                  </a:moveTo>
                  <a:lnTo>
                    <a:pt x="10" y="3"/>
                  </a:lnTo>
                  <a:lnTo>
                    <a:pt x="16" y="0"/>
                  </a:lnTo>
                  <a:lnTo>
                    <a:pt x="26" y="0"/>
                  </a:lnTo>
                  <a:lnTo>
                    <a:pt x="32" y="3"/>
                  </a:lnTo>
                  <a:lnTo>
                    <a:pt x="35" y="13"/>
                  </a:lnTo>
                  <a:lnTo>
                    <a:pt x="35" y="4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68" name="Line 108"/>
            <p:cNvSpPr>
              <a:spLocks noChangeShapeType="1"/>
            </p:cNvSpPr>
            <p:nvPr/>
          </p:nvSpPr>
          <p:spPr bwMode="auto">
            <a:xfrm flipV="1">
              <a:off x="1381" y="1259"/>
              <a:ext cx="0"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69" name="Freeform 109"/>
            <p:cNvSpPr>
              <a:spLocks/>
            </p:cNvSpPr>
            <p:nvPr/>
          </p:nvSpPr>
          <p:spPr bwMode="auto">
            <a:xfrm>
              <a:off x="1344" y="1281"/>
              <a:ext cx="38" cy="45"/>
            </a:xfrm>
            <a:custGeom>
              <a:avLst/>
              <a:gdLst>
                <a:gd name="T0" fmla="*/ 37 w 38"/>
                <a:gd name="T1" fmla="*/ 10 h 45"/>
                <a:gd name="T2" fmla="*/ 31 w 38"/>
                <a:gd name="T3" fmla="*/ 3 h 45"/>
                <a:gd name="T4" fmla="*/ 25 w 38"/>
                <a:gd name="T5" fmla="*/ 0 h 45"/>
                <a:gd name="T6" fmla="*/ 16 w 38"/>
                <a:gd name="T7" fmla="*/ 0 h 45"/>
                <a:gd name="T8" fmla="*/ 9 w 38"/>
                <a:gd name="T9" fmla="*/ 3 h 45"/>
                <a:gd name="T10" fmla="*/ 3 w 38"/>
                <a:gd name="T11" fmla="*/ 10 h 45"/>
                <a:gd name="T12" fmla="*/ 0 w 38"/>
                <a:gd name="T13" fmla="*/ 18 h 45"/>
                <a:gd name="T14" fmla="*/ 0 w 38"/>
                <a:gd name="T15" fmla="*/ 25 h 45"/>
                <a:gd name="T16" fmla="*/ 3 w 38"/>
                <a:gd name="T17" fmla="*/ 34 h 45"/>
                <a:gd name="T18" fmla="*/ 9 w 38"/>
                <a:gd name="T19" fmla="*/ 41 h 45"/>
                <a:gd name="T20" fmla="*/ 16 w 38"/>
                <a:gd name="T21" fmla="*/ 44 h 45"/>
                <a:gd name="T22" fmla="*/ 25 w 38"/>
                <a:gd name="T23" fmla="*/ 44 h 45"/>
                <a:gd name="T24" fmla="*/ 31 w 38"/>
                <a:gd name="T25" fmla="*/ 41 h 45"/>
                <a:gd name="T26" fmla="*/ 37 w 38"/>
                <a:gd name="T27" fmla="*/ 34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45"/>
                <a:gd name="T44" fmla="*/ 38 w 38"/>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45">
                  <a:moveTo>
                    <a:pt x="37" y="10"/>
                  </a:moveTo>
                  <a:lnTo>
                    <a:pt x="31" y="3"/>
                  </a:lnTo>
                  <a:lnTo>
                    <a:pt x="25" y="0"/>
                  </a:lnTo>
                  <a:lnTo>
                    <a:pt x="16" y="0"/>
                  </a:lnTo>
                  <a:lnTo>
                    <a:pt x="9" y="3"/>
                  </a:lnTo>
                  <a:lnTo>
                    <a:pt x="3" y="10"/>
                  </a:lnTo>
                  <a:lnTo>
                    <a:pt x="0" y="18"/>
                  </a:lnTo>
                  <a:lnTo>
                    <a:pt x="0" y="25"/>
                  </a:lnTo>
                  <a:lnTo>
                    <a:pt x="3" y="34"/>
                  </a:lnTo>
                  <a:lnTo>
                    <a:pt x="9" y="41"/>
                  </a:lnTo>
                  <a:lnTo>
                    <a:pt x="16" y="44"/>
                  </a:lnTo>
                  <a:lnTo>
                    <a:pt x="25" y="44"/>
                  </a:lnTo>
                  <a:lnTo>
                    <a:pt x="31" y="41"/>
                  </a:lnTo>
                  <a:lnTo>
                    <a:pt x="37" y="3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70" name="Line 110"/>
            <p:cNvSpPr>
              <a:spLocks noChangeShapeType="1"/>
            </p:cNvSpPr>
            <p:nvPr/>
          </p:nvSpPr>
          <p:spPr bwMode="auto">
            <a:xfrm flipV="1">
              <a:off x="1404" y="1281"/>
              <a:ext cx="0" cy="3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71" name="Freeform 111"/>
            <p:cNvSpPr>
              <a:spLocks/>
            </p:cNvSpPr>
            <p:nvPr/>
          </p:nvSpPr>
          <p:spPr bwMode="auto">
            <a:xfrm>
              <a:off x="1404" y="1312"/>
              <a:ext cx="35" cy="17"/>
            </a:xfrm>
            <a:custGeom>
              <a:avLst/>
              <a:gdLst>
                <a:gd name="T0" fmla="*/ 0 w 35"/>
                <a:gd name="T1" fmla="*/ 0 h 17"/>
                <a:gd name="T2" fmla="*/ 3 w 35"/>
                <a:gd name="T3" fmla="*/ 12 h 17"/>
                <a:gd name="T4" fmla="*/ 9 w 35"/>
                <a:gd name="T5" fmla="*/ 16 h 17"/>
                <a:gd name="T6" fmla="*/ 18 w 35"/>
                <a:gd name="T7" fmla="*/ 16 h 17"/>
                <a:gd name="T8" fmla="*/ 24 w 35"/>
                <a:gd name="T9" fmla="*/ 12 h 17"/>
                <a:gd name="T10" fmla="*/ 34 w 35"/>
                <a:gd name="T11" fmla="*/ 0 h 17"/>
                <a:gd name="T12" fmla="*/ 0 60000 65536"/>
                <a:gd name="T13" fmla="*/ 0 60000 65536"/>
                <a:gd name="T14" fmla="*/ 0 60000 65536"/>
                <a:gd name="T15" fmla="*/ 0 60000 65536"/>
                <a:gd name="T16" fmla="*/ 0 60000 65536"/>
                <a:gd name="T17" fmla="*/ 0 60000 65536"/>
                <a:gd name="T18" fmla="*/ 0 w 35"/>
                <a:gd name="T19" fmla="*/ 0 h 17"/>
                <a:gd name="T20" fmla="*/ 35 w 3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5" h="17">
                  <a:moveTo>
                    <a:pt x="0" y="0"/>
                  </a:moveTo>
                  <a:lnTo>
                    <a:pt x="3" y="12"/>
                  </a:lnTo>
                  <a:lnTo>
                    <a:pt x="9" y="16"/>
                  </a:lnTo>
                  <a:lnTo>
                    <a:pt x="18" y="16"/>
                  </a:lnTo>
                  <a:lnTo>
                    <a:pt x="24" y="12"/>
                  </a:lnTo>
                  <a:lnTo>
                    <a:pt x="34"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72" name="Line 112"/>
            <p:cNvSpPr>
              <a:spLocks noChangeShapeType="1"/>
            </p:cNvSpPr>
            <p:nvPr/>
          </p:nvSpPr>
          <p:spPr bwMode="auto">
            <a:xfrm flipV="1">
              <a:off x="1438" y="1281"/>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73" name="Line 113"/>
            <p:cNvSpPr>
              <a:spLocks noChangeShapeType="1"/>
            </p:cNvSpPr>
            <p:nvPr/>
          </p:nvSpPr>
          <p:spPr bwMode="auto">
            <a:xfrm>
              <a:off x="1495" y="1284"/>
              <a:ext cx="7" cy="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74" name="Freeform 114"/>
            <p:cNvSpPr>
              <a:spLocks/>
            </p:cNvSpPr>
            <p:nvPr/>
          </p:nvSpPr>
          <p:spPr bwMode="auto">
            <a:xfrm>
              <a:off x="1463" y="1281"/>
              <a:ext cx="40" cy="45"/>
            </a:xfrm>
            <a:custGeom>
              <a:avLst/>
              <a:gdLst>
                <a:gd name="T0" fmla="*/ 32 w 40"/>
                <a:gd name="T1" fmla="*/ 3 h 45"/>
                <a:gd name="T2" fmla="*/ 26 w 40"/>
                <a:gd name="T3" fmla="*/ 0 h 45"/>
                <a:gd name="T4" fmla="*/ 16 w 40"/>
                <a:gd name="T5" fmla="*/ 0 h 45"/>
                <a:gd name="T6" fmla="*/ 10 w 40"/>
                <a:gd name="T7" fmla="*/ 3 h 45"/>
                <a:gd name="T8" fmla="*/ 4 w 40"/>
                <a:gd name="T9" fmla="*/ 10 h 45"/>
                <a:gd name="T10" fmla="*/ 0 w 40"/>
                <a:gd name="T11" fmla="*/ 18 h 45"/>
                <a:gd name="T12" fmla="*/ 0 w 40"/>
                <a:gd name="T13" fmla="*/ 25 h 45"/>
                <a:gd name="T14" fmla="*/ 4 w 40"/>
                <a:gd name="T15" fmla="*/ 34 h 45"/>
                <a:gd name="T16" fmla="*/ 10 w 40"/>
                <a:gd name="T17" fmla="*/ 41 h 45"/>
                <a:gd name="T18" fmla="*/ 16 w 40"/>
                <a:gd name="T19" fmla="*/ 44 h 45"/>
                <a:gd name="T20" fmla="*/ 26 w 40"/>
                <a:gd name="T21" fmla="*/ 44 h 45"/>
                <a:gd name="T22" fmla="*/ 32 w 40"/>
                <a:gd name="T23" fmla="*/ 41 h 45"/>
                <a:gd name="T24" fmla="*/ 39 w 40"/>
                <a:gd name="T25" fmla="*/ 34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5"/>
                <a:gd name="T41" fmla="*/ 40 w 40"/>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5">
                  <a:moveTo>
                    <a:pt x="32" y="3"/>
                  </a:moveTo>
                  <a:lnTo>
                    <a:pt x="26" y="0"/>
                  </a:lnTo>
                  <a:lnTo>
                    <a:pt x="16" y="0"/>
                  </a:lnTo>
                  <a:lnTo>
                    <a:pt x="10" y="3"/>
                  </a:lnTo>
                  <a:lnTo>
                    <a:pt x="4" y="10"/>
                  </a:lnTo>
                  <a:lnTo>
                    <a:pt x="0" y="18"/>
                  </a:lnTo>
                  <a:lnTo>
                    <a:pt x="0" y="25"/>
                  </a:lnTo>
                  <a:lnTo>
                    <a:pt x="4" y="34"/>
                  </a:lnTo>
                  <a:lnTo>
                    <a:pt x="10" y="41"/>
                  </a:lnTo>
                  <a:lnTo>
                    <a:pt x="16" y="44"/>
                  </a:lnTo>
                  <a:lnTo>
                    <a:pt x="26" y="44"/>
                  </a:lnTo>
                  <a:lnTo>
                    <a:pt x="32" y="41"/>
                  </a:lnTo>
                  <a:lnTo>
                    <a:pt x="39" y="3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75" name="Line 115"/>
            <p:cNvSpPr>
              <a:spLocks noChangeShapeType="1"/>
            </p:cNvSpPr>
            <p:nvPr/>
          </p:nvSpPr>
          <p:spPr bwMode="auto">
            <a:xfrm flipV="1">
              <a:off x="1530" y="1259"/>
              <a:ext cx="0" cy="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76" name="Freeform 116"/>
            <p:cNvSpPr>
              <a:spLocks/>
            </p:cNvSpPr>
            <p:nvPr/>
          </p:nvSpPr>
          <p:spPr bwMode="auto">
            <a:xfrm>
              <a:off x="1530" y="1312"/>
              <a:ext cx="17" cy="17"/>
            </a:xfrm>
            <a:custGeom>
              <a:avLst/>
              <a:gdLst>
                <a:gd name="T0" fmla="*/ 0 w 17"/>
                <a:gd name="T1" fmla="*/ 0 h 17"/>
                <a:gd name="T2" fmla="*/ 3 w 17"/>
                <a:gd name="T3" fmla="*/ 12 h 17"/>
                <a:gd name="T4" fmla="*/ 9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3" y="12"/>
                  </a:lnTo>
                  <a:lnTo>
                    <a:pt x="9" y="16"/>
                  </a:lnTo>
                  <a:lnTo>
                    <a:pt x="16" y="1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77" name="Line 117"/>
            <p:cNvSpPr>
              <a:spLocks noChangeShapeType="1"/>
            </p:cNvSpPr>
            <p:nvPr/>
          </p:nvSpPr>
          <p:spPr bwMode="auto">
            <a:xfrm flipH="1">
              <a:off x="1520" y="1281"/>
              <a:ext cx="2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78" name="Freeform 118"/>
            <p:cNvSpPr>
              <a:spLocks/>
            </p:cNvSpPr>
            <p:nvPr/>
          </p:nvSpPr>
          <p:spPr bwMode="auto">
            <a:xfrm>
              <a:off x="1565" y="1281"/>
              <a:ext cx="42" cy="45"/>
            </a:xfrm>
            <a:custGeom>
              <a:avLst/>
              <a:gdLst>
                <a:gd name="T0" fmla="*/ 9 w 42"/>
                <a:gd name="T1" fmla="*/ 3 h 45"/>
                <a:gd name="T2" fmla="*/ 16 w 42"/>
                <a:gd name="T3" fmla="*/ 0 h 45"/>
                <a:gd name="T4" fmla="*/ 9 w 42"/>
                <a:gd name="T5" fmla="*/ 3 h 45"/>
                <a:gd name="T6" fmla="*/ 3 w 42"/>
                <a:gd name="T7" fmla="*/ 10 h 45"/>
                <a:gd name="T8" fmla="*/ 0 w 42"/>
                <a:gd name="T9" fmla="*/ 18 h 45"/>
                <a:gd name="T10" fmla="*/ 0 w 42"/>
                <a:gd name="T11" fmla="*/ 25 h 45"/>
                <a:gd name="T12" fmla="*/ 3 w 42"/>
                <a:gd name="T13" fmla="*/ 34 h 45"/>
                <a:gd name="T14" fmla="*/ 9 w 42"/>
                <a:gd name="T15" fmla="*/ 41 h 45"/>
                <a:gd name="T16" fmla="*/ 16 w 42"/>
                <a:gd name="T17" fmla="*/ 44 h 45"/>
                <a:gd name="T18" fmla="*/ 25 w 42"/>
                <a:gd name="T19" fmla="*/ 44 h 45"/>
                <a:gd name="T20" fmla="*/ 31 w 42"/>
                <a:gd name="T21" fmla="*/ 41 h 45"/>
                <a:gd name="T22" fmla="*/ 37 w 42"/>
                <a:gd name="T23" fmla="*/ 34 h 45"/>
                <a:gd name="T24" fmla="*/ 41 w 42"/>
                <a:gd name="T25" fmla="*/ 25 h 45"/>
                <a:gd name="T26" fmla="*/ 41 w 42"/>
                <a:gd name="T27" fmla="*/ 18 h 45"/>
                <a:gd name="T28" fmla="*/ 37 w 42"/>
                <a:gd name="T29" fmla="*/ 10 h 45"/>
                <a:gd name="T30" fmla="*/ 31 w 42"/>
                <a:gd name="T31" fmla="*/ 3 h 45"/>
                <a:gd name="T32" fmla="*/ 25 w 42"/>
                <a:gd name="T33" fmla="*/ 0 h 45"/>
                <a:gd name="T34" fmla="*/ 16 w 42"/>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5"/>
                <a:gd name="T56" fmla="*/ 42 w 42"/>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5">
                  <a:moveTo>
                    <a:pt x="9" y="3"/>
                  </a:moveTo>
                  <a:lnTo>
                    <a:pt x="16" y="0"/>
                  </a:lnTo>
                  <a:lnTo>
                    <a:pt x="9" y="3"/>
                  </a:lnTo>
                  <a:lnTo>
                    <a:pt x="3" y="10"/>
                  </a:lnTo>
                  <a:lnTo>
                    <a:pt x="0" y="18"/>
                  </a:lnTo>
                  <a:lnTo>
                    <a:pt x="0" y="25"/>
                  </a:lnTo>
                  <a:lnTo>
                    <a:pt x="3" y="34"/>
                  </a:lnTo>
                  <a:lnTo>
                    <a:pt x="9" y="41"/>
                  </a:lnTo>
                  <a:lnTo>
                    <a:pt x="16" y="44"/>
                  </a:lnTo>
                  <a:lnTo>
                    <a:pt x="25" y="44"/>
                  </a:lnTo>
                  <a:lnTo>
                    <a:pt x="31" y="41"/>
                  </a:lnTo>
                  <a:lnTo>
                    <a:pt x="37" y="34"/>
                  </a:lnTo>
                  <a:lnTo>
                    <a:pt x="41" y="25"/>
                  </a:lnTo>
                  <a:lnTo>
                    <a:pt x="41" y="18"/>
                  </a:lnTo>
                  <a:lnTo>
                    <a:pt x="37" y="10"/>
                  </a:lnTo>
                  <a:lnTo>
                    <a:pt x="31" y="3"/>
                  </a:lnTo>
                  <a:lnTo>
                    <a:pt x="25" y="0"/>
                  </a:lnTo>
                  <a:lnTo>
                    <a:pt x="1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79" name="Line 119"/>
            <p:cNvSpPr>
              <a:spLocks noChangeShapeType="1"/>
            </p:cNvSpPr>
            <p:nvPr/>
          </p:nvSpPr>
          <p:spPr bwMode="auto">
            <a:xfrm>
              <a:off x="1625" y="1281"/>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80" name="Freeform 120"/>
            <p:cNvSpPr>
              <a:spLocks/>
            </p:cNvSpPr>
            <p:nvPr/>
          </p:nvSpPr>
          <p:spPr bwMode="auto">
            <a:xfrm>
              <a:off x="1625" y="1281"/>
              <a:ext cx="26" cy="19"/>
            </a:xfrm>
            <a:custGeom>
              <a:avLst/>
              <a:gdLst>
                <a:gd name="T0" fmla="*/ 0 w 26"/>
                <a:gd name="T1" fmla="*/ 18 h 19"/>
                <a:gd name="T2" fmla="*/ 3 w 26"/>
                <a:gd name="T3" fmla="*/ 10 h 19"/>
                <a:gd name="T4" fmla="*/ 9 w 26"/>
                <a:gd name="T5" fmla="*/ 3 h 19"/>
                <a:gd name="T6" fmla="*/ 16 w 26"/>
                <a:gd name="T7" fmla="*/ 0 h 19"/>
                <a:gd name="T8" fmla="*/ 25 w 26"/>
                <a:gd name="T9" fmla="*/ 0 h 19"/>
                <a:gd name="T10" fmla="*/ 0 60000 65536"/>
                <a:gd name="T11" fmla="*/ 0 60000 65536"/>
                <a:gd name="T12" fmla="*/ 0 60000 65536"/>
                <a:gd name="T13" fmla="*/ 0 60000 65536"/>
                <a:gd name="T14" fmla="*/ 0 60000 65536"/>
                <a:gd name="T15" fmla="*/ 0 w 26"/>
                <a:gd name="T16" fmla="*/ 0 h 19"/>
                <a:gd name="T17" fmla="*/ 26 w 26"/>
                <a:gd name="T18" fmla="*/ 19 h 19"/>
              </a:gdLst>
              <a:ahLst/>
              <a:cxnLst>
                <a:cxn ang="T10">
                  <a:pos x="T0" y="T1"/>
                </a:cxn>
                <a:cxn ang="T11">
                  <a:pos x="T2" y="T3"/>
                </a:cxn>
                <a:cxn ang="T12">
                  <a:pos x="T4" y="T5"/>
                </a:cxn>
                <a:cxn ang="T13">
                  <a:pos x="T6" y="T7"/>
                </a:cxn>
                <a:cxn ang="T14">
                  <a:pos x="T8" y="T9"/>
                </a:cxn>
              </a:cxnLst>
              <a:rect l="T15" t="T16" r="T17" b="T18"/>
              <a:pathLst>
                <a:path w="26" h="19">
                  <a:moveTo>
                    <a:pt x="0" y="18"/>
                  </a:moveTo>
                  <a:lnTo>
                    <a:pt x="3" y="10"/>
                  </a:lnTo>
                  <a:lnTo>
                    <a:pt x="9" y="3"/>
                  </a:lnTo>
                  <a:lnTo>
                    <a:pt x="16" y="0"/>
                  </a:lnTo>
                  <a:lnTo>
                    <a:pt x="25"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81" name="Freeform 121"/>
            <p:cNvSpPr>
              <a:spLocks/>
            </p:cNvSpPr>
            <p:nvPr/>
          </p:nvSpPr>
          <p:spPr bwMode="auto">
            <a:xfrm>
              <a:off x="1665" y="1319"/>
              <a:ext cx="17" cy="20"/>
            </a:xfrm>
            <a:custGeom>
              <a:avLst/>
              <a:gdLst>
                <a:gd name="T0" fmla="*/ 16 w 17"/>
                <a:gd name="T1" fmla="*/ 3 h 20"/>
                <a:gd name="T2" fmla="*/ 9 w 17"/>
                <a:gd name="T3" fmla="*/ 6 h 20"/>
                <a:gd name="T4" fmla="*/ 0 w 17"/>
                <a:gd name="T5" fmla="*/ 3 h 20"/>
                <a:gd name="T6" fmla="*/ 9 w 17"/>
                <a:gd name="T7" fmla="*/ 0 h 20"/>
                <a:gd name="T8" fmla="*/ 16 w 17"/>
                <a:gd name="T9" fmla="*/ 3 h 20"/>
                <a:gd name="T10" fmla="*/ 16 w 17"/>
                <a:gd name="T11" fmla="*/ 9 h 20"/>
                <a:gd name="T12" fmla="*/ 9 w 17"/>
                <a:gd name="T13" fmla="*/ 16 h 20"/>
                <a:gd name="T14" fmla="*/ 0 w 17"/>
                <a:gd name="T15" fmla="*/ 19 h 20"/>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0"/>
                <a:gd name="T26" fmla="*/ 17 w 17"/>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0">
                  <a:moveTo>
                    <a:pt x="16" y="3"/>
                  </a:moveTo>
                  <a:lnTo>
                    <a:pt x="9" y="6"/>
                  </a:lnTo>
                  <a:lnTo>
                    <a:pt x="0" y="3"/>
                  </a:lnTo>
                  <a:lnTo>
                    <a:pt x="9" y="0"/>
                  </a:lnTo>
                  <a:lnTo>
                    <a:pt x="16" y="3"/>
                  </a:lnTo>
                  <a:lnTo>
                    <a:pt x="16" y="9"/>
                  </a:lnTo>
                  <a:lnTo>
                    <a:pt x="9" y="16"/>
                  </a:lnTo>
                  <a:lnTo>
                    <a:pt x="0" y="19"/>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82" name="Freeform 122"/>
            <p:cNvSpPr>
              <a:spLocks/>
            </p:cNvSpPr>
            <p:nvPr/>
          </p:nvSpPr>
          <p:spPr bwMode="auto">
            <a:xfrm>
              <a:off x="1742" y="1281"/>
              <a:ext cx="39" cy="45"/>
            </a:xfrm>
            <a:custGeom>
              <a:avLst/>
              <a:gdLst>
                <a:gd name="T0" fmla="*/ 38 w 39"/>
                <a:gd name="T1" fmla="*/ 44 h 45"/>
                <a:gd name="T2" fmla="*/ 38 w 39"/>
                <a:gd name="T3" fmla="*/ 0 h 45"/>
                <a:gd name="T4" fmla="*/ 38 w 39"/>
                <a:gd name="T5" fmla="*/ 10 h 45"/>
                <a:gd name="T6" fmla="*/ 31 w 39"/>
                <a:gd name="T7" fmla="*/ 3 h 45"/>
                <a:gd name="T8" fmla="*/ 25 w 39"/>
                <a:gd name="T9" fmla="*/ 0 h 45"/>
                <a:gd name="T10" fmla="*/ 16 w 39"/>
                <a:gd name="T11" fmla="*/ 0 h 45"/>
                <a:gd name="T12" fmla="*/ 10 w 39"/>
                <a:gd name="T13" fmla="*/ 3 h 45"/>
                <a:gd name="T14" fmla="*/ 3 w 39"/>
                <a:gd name="T15" fmla="*/ 10 h 45"/>
                <a:gd name="T16" fmla="*/ 0 w 39"/>
                <a:gd name="T17" fmla="*/ 18 h 45"/>
                <a:gd name="T18" fmla="*/ 0 w 39"/>
                <a:gd name="T19" fmla="*/ 25 h 45"/>
                <a:gd name="T20" fmla="*/ 3 w 39"/>
                <a:gd name="T21" fmla="*/ 34 h 45"/>
                <a:gd name="T22" fmla="*/ 10 w 39"/>
                <a:gd name="T23" fmla="*/ 41 h 45"/>
                <a:gd name="T24" fmla="*/ 16 w 39"/>
                <a:gd name="T25" fmla="*/ 44 h 45"/>
                <a:gd name="T26" fmla="*/ 25 w 39"/>
                <a:gd name="T27" fmla="*/ 44 h 45"/>
                <a:gd name="T28" fmla="*/ 31 w 39"/>
                <a:gd name="T29" fmla="*/ 41 h 45"/>
                <a:gd name="T30" fmla="*/ 38 w 39"/>
                <a:gd name="T31" fmla="*/ 34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45"/>
                <a:gd name="T50" fmla="*/ 39 w 39"/>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45">
                  <a:moveTo>
                    <a:pt x="38" y="44"/>
                  </a:moveTo>
                  <a:lnTo>
                    <a:pt x="38" y="0"/>
                  </a:lnTo>
                  <a:lnTo>
                    <a:pt x="38" y="10"/>
                  </a:lnTo>
                  <a:lnTo>
                    <a:pt x="31" y="3"/>
                  </a:lnTo>
                  <a:lnTo>
                    <a:pt x="25" y="0"/>
                  </a:lnTo>
                  <a:lnTo>
                    <a:pt x="16" y="0"/>
                  </a:lnTo>
                  <a:lnTo>
                    <a:pt x="10" y="3"/>
                  </a:lnTo>
                  <a:lnTo>
                    <a:pt x="3" y="10"/>
                  </a:lnTo>
                  <a:lnTo>
                    <a:pt x="0" y="18"/>
                  </a:lnTo>
                  <a:lnTo>
                    <a:pt x="0" y="25"/>
                  </a:lnTo>
                  <a:lnTo>
                    <a:pt x="3" y="34"/>
                  </a:lnTo>
                  <a:lnTo>
                    <a:pt x="10" y="41"/>
                  </a:lnTo>
                  <a:lnTo>
                    <a:pt x="16" y="44"/>
                  </a:lnTo>
                  <a:lnTo>
                    <a:pt x="25" y="44"/>
                  </a:lnTo>
                  <a:lnTo>
                    <a:pt x="31" y="41"/>
                  </a:lnTo>
                  <a:lnTo>
                    <a:pt x="38" y="3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83" name="Freeform 123"/>
            <p:cNvSpPr>
              <a:spLocks/>
            </p:cNvSpPr>
            <p:nvPr/>
          </p:nvSpPr>
          <p:spPr bwMode="auto">
            <a:xfrm>
              <a:off x="1802" y="1281"/>
              <a:ext cx="35" cy="45"/>
            </a:xfrm>
            <a:custGeom>
              <a:avLst/>
              <a:gdLst>
                <a:gd name="T0" fmla="*/ 34 w 35"/>
                <a:gd name="T1" fmla="*/ 10 h 45"/>
                <a:gd name="T2" fmla="*/ 31 w 35"/>
                <a:gd name="T3" fmla="*/ 3 h 45"/>
                <a:gd name="T4" fmla="*/ 21 w 35"/>
                <a:gd name="T5" fmla="*/ 0 h 45"/>
                <a:gd name="T6" fmla="*/ 12 w 35"/>
                <a:gd name="T7" fmla="*/ 0 h 45"/>
                <a:gd name="T8" fmla="*/ 2 w 35"/>
                <a:gd name="T9" fmla="*/ 3 h 45"/>
                <a:gd name="T10" fmla="*/ 0 w 35"/>
                <a:gd name="T11" fmla="*/ 10 h 45"/>
                <a:gd name="T12" fmla="*/ 2 w 35"/>
                <a:gd name="T13" fmla="*/ 16 h 45"/>
                <a:gd name="T14" fmla="*/ 9 w 35"/>
                <a:gd name="T15" fmla="*/ 18 h 45"/>
                <a:gd name="T16" fmla="*/ 25 w 35"/>
                <a:gd name="T17" fmla="*/ 22 h 45"/>
                <a:gd name="T18" fmla="*/ 31 w 35"/>
                <a:gd name="T19" fmla="*/ 25 h 45"/>
                <a:gd name="T20" fmla="*/ 34 w 35"/>
                <a:gd name="T21" fmla="*/ 31 h 45"/>
                <a:gd name="T22" fmla="*/ 34 w 35"/>
                <a:gd name="T23" fmla="*/ 34 h 45"/>
                <a:gd name="T24" fmla="*/ 31 w 35"/>
                <a:gd name="T25" fmla="*/ 41 h 45"/>
                <a:gd name="T26" fmla="*/ 21 w 35"/>
                <a:gd name="T27" fmla="*/ 44 h 45"/>
                <a:gd name="T28" fmla="*/ 12 w 35"/>
                <a:gd name="T29" fmla="*/ 44 h 45"/>
                <a:gd name="T30" fmla="*/ 2 w 35"/>
                <a:gd name="T31" fmla="*/ 41 h 45"/>
                <a:gd name="T32" fmla="*/ 0 w 35"/>
                <a:gd name="T33" fmla="*/ 34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45"/>
                <a:gd name="T53" fmla="*/ 35 w 3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45">
                  <a:moveTo>
                    <a:pt x="34" y="10"/>
                  </a:moveTo>
                  <a:lnTo>
                    <a:pt x="31" y="3"/>
                  </a:lnTo>
                  <a:lnTo>
                    <a:pt x="21" y="0"/>
                  </a:lnTo>
                  <a:lnTo>
                    <a:pt x="12" y="0"/>
                  </a:lnTo>
                  <a:lnTo>
                    <a:pt x="2" y="3"/>
                  </a:lnTo>
                  <a:lnTo>
                    <a:pt x="0" y="10"/>
                  </a:lnTo>
                  <a:lnTo>
                    <a:pt x="2" y="16"/>
                  </a:lnTo>
                  <a:lnTo>
                    <a:pt x="9" y="18"/>
                  </a:lnTo>
                  <a:lnTo>
                    <a:pt x="25" y="22"/>
                  </a:lnTo>
                  <a:lnTo>
                    <a:pt x="31" y="25"/>
                  </a:lnTo>
                  <a:lnTo>
                    <a:pt x="34" y="31"/>
                  </a:lnTo>
                  <a:lnTo>
                    <a:pt x="34" y="34"/>
                  </a:lnTo>
                  <a:lnTo>
                    <a:pt x="31" y="41"/>
                  </a:lnTo>
                  <a:lnTo>
                    <a:pt x="21" y="44"/>
                  </a:lnTo>
                  <a:lnTo>
                    <a:pt x="12" y="44"/>
                  </a:lnTo>
                  <a:lnTo>
                    <a:pt x="2" y="41"/>
                  </a:lnTo>
                  <a:lnTo>
                    <a:pt x="0" y="3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84" name="Freeform 124"/>
            <p:cNvSpPr>
              <a:spLocks/>
            </p:cNvSpPr>
            <p:nvPr/>
          </p:nvSpPr>
          <p:spPr bwMode="auto">
            <a:xfrm>
              <a:off x="1900" y="1259"/>
              <a:ext cx="45" cy="67"/>
            </a:xfrm>
            <a:custGeom>
              <a:avLst/>
              <a:gdLst>
                <a:gd name="T0" fmla="*/ 44 w 45"/>
                <a:gd name="T1" fmla="*/ 9 h 67"/>
                <a:gd name="T2" fmla="*/ 38 w 45"/>
                <a:gd name="T3" fmla="*/ 3 h 67"/>
                <a:gd name="T4" fmla="*/ 28 w 45"/>
                <a:gd name="T5" fmla="*/ 0 h 67"/>
                <a:gd name="T6" fmla="*/ 15 w 45"/>
                <a:gd name="T7" fmla="*/ 0 h 67"/>
                <a:gd name="T8" fmla="*/ 6 w 45"/>
                <a:gd name="T9" fmla="*/ 3 h 67"/>
                <a:gd name="T10" fmla="*/ 0 w 45"/>
                <a:gd name="T11" fmla="*/ 9 h 67"/>
                <a:gd name="T12" fmla="*/ 0 w 45"/>
                <a:gd name="T13" fmla="*/ 16 h 67"/>
                <a:gd name="T14" fmla="*/ 3 w 45"/>
                <a:gd name="T15" fmla="*/ 22 h 67"/>
                <a:gd name="T16" fmla="*/ 6 w 45"/>
                <a:gd name="T17" fmla="*/ 25 h 67"/>
                <a:gd name="T18" fmla="*/ 12 w 45"/>
                <a:gd name="T19" fmla="*/ 29 h 67"/>
                <a:gd name="T20" fmla="*/ 31 w 45"/>
                <a:gd name="T21" fmla="*/ 35 h 67"/>
                <a:gd name="T22" fmla="*/ 38 w 45"/>
                <a:gd name="T23" fmla="*/ 38 h 67"/>
                <a:gd name="T24" fmla="*/ 41 w 45"/>
                <a:gd name="T25" fmla="*/ 40 h 67"/>
                <a:gd name="T26" fmla="*/ 44 w 45"/>
                <a:gd name="T27" fmla="*/ 47 h 67"/>
                <a:gd name="T28" fmla="*/ 44 w 45"/>
                <a:gd name="T29" fmla="*/ 56 h 67"/>
                <a:gd name="T30" fmla="*/ 38 w 45"/>
                <a:gd name="T31" fmla="*/ 63 h 67"/>
                <a:gd name="T32" fmla="*/ 28 w 45"/>
                <a:gd name="T33" fmla="*/ 66 h 67"/>
                <a:gd name="T34" fmla="*/ 15 w 45"/>
                <a:gd name="T35" fmla="*/ 66 h 67"/>
                <a:gd name="T36" fmla="*/ 6 w 45"/>
                <a:gd name="T37" fmla="*/ 63 h 67"/>
                <a:gd name="T38" fmla="*/ 0 w 45"/>
                <a:gd name="T39" fmla="*/ 56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67"/>
                <a:gd name="T62" fmla="*/ 45 w 45"/>
                <a:gd name="T63" fmla="*/ 67 h 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67">
                  <a:moveTo>
                    <a:pt x="44" y="9"/>
                  </a:moveTo>
                  <a:lnTo>
                    <a:pt x="38" y="3"/>
                  </a:lnTo>
                  <a:lnTo>
                    <a:pt x="28" y="0"/>
                  </a:lnTo>
                  <a:lnTo>
                    <a:pt x="15" y="0"/>
                  </a:lnTo>
                  <a:lnTo>
                    <a:pt x="6" y="3"/>
                  </a:lnTo>
                  <a:lnTo>
                    <a:pt x="0" y="9"/>
                  </a:lnTo>
                  <a:lnTo>
                    <a:pt x="0" y="16"/>
                  </a:lnTo>
                  <a:lnTo>
                    <a:pt x="3" y="22"/>
                  </a:lnTo>
                  <a:lnTo>
                    <a:pt x="6" y="25"/>
                  </a:lnTo>
                  <a:lnTo>
                    <a:pt x="12" y="29"/>
                  </a:lnTo>
                  <a:lnTo>
                    <a:pt x="31" y="35"/>
                  </a:lnTo>
                  <a:lnTo>
                    <a:pt x="38" y="38"/>
                  </a:lnTo>
                  <a:lnTo>
                    <a:pt x="41" y="40"/>
                  </a:lnTo>
                  <a:lnTo>
                    <a:pt x="44" y="47"/>
                  </a:lnTo>
                  <a:lnTo>
                    <a:pt x="44" y="56"/>
                  </a:lnTo>
                  <a:lnTo>
                    <a:pt x="38" y="63"/>
                  </a:lnTo>
                  <a:lnTo>
                    <a:pt x="28" y="66"/>
                  </a:lnTo>
                  <a:lnTo>
                    <a:pt x="15" y="66"/>
                  </a:lnTo>
                  <a:lnTo>
                    <a:pt x="6" y="63"/>
                  </a:lnTo>
                  <a:lnTo>
                    <a:pt x="0" y="5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85" name="Line 125"/>
            <p:cNvSpPr>
              <a:spLocks noChangeShapeType="1"/>
            </p:cNvSpPr>
            <p:nvPr/>
          </p:nvSpPr>
          <p:spPr bwMode="auto">
            <a:xfrm flipV="1">
              <a:off x="1963" y="1259"/>
              <a:ext cx="0"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86" name="Freeform 126"/>
            <p:cNvSpPr>
              <a:spLocks/>
            </p:cNvSpPr>
            <p:nvPr/>
          </p:nvSpPr>
          <p:spPr bwMode="auto">
            <a:xfrm>
              <a:off x="1963" y="1281"/>
              <a:ext cx="36" cy="45"/>
            </a:xfrm>
            <a:custGeom>
              <a:avLst/>
              <a:gdLst>
                <a:gd name="T0" fmla="*/ 0 w 36"/>
                <a:gd name="T1" fmla="*/ 13 h 45"/>
                <a:gd name="T2" fmla="*/ 10 w 36"/>
                <a:gd name="T3" fmla="*/ 3 h 45"/>
                <a:gd name="T4" fmla="*/ 16 w 36"/>
                <a:gd name="T5" fmla="*/ 0 h 45"/>
                <a:gd name="T6" fmla="*/ 26 w 36"/>
                <a:gd name="T7" fmla="*/ 0 h 45"/>
                <a:gd name="T8" fmla="*/ 32 w 36"/>
                <a:gd name="T9" fmla="*/ 3 h 45"/>
                <a:gd name="T10" fmla="*/ 35 w 36"/>
                <a:gd name="T11" fmla="*/ 13 h 45"/>
                <a:gd name="T12" fmla="*/ 35 w 36"/>
                <a:gd name="T13" fmla="*/ 44 h 45"/>
                <a:gd name="T14" fmla="*/ 0 60000 65536"/>
                <a:gd name="T15" fmla="*/ 0 60000 65536"/>
                <a:gd name="T16" fmla="*/ 0 60000 65536"/>
                <a:gd name="T17" fmla="*/ 0 60000 65536"/>
                <a:gd name="T18" fmla="*/ 0 60000 65536"/>
                <a:gd name="T19" fmla="*/ 0 60000 65536"/>
                <a:gd name="T20" fmla="*/ 0 60000 65536"/>
                <a:gd name="T21" fmla="*/ 0 w 36"/>
                <a:gd name="T22" fmla="*/ 0 h 45"/>
                <a:gd name="T23" fmla="*/ 36 w 36"/>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5">
                  <a:moveTo>
                    <a:pt x="0" y="13"/>
                  </a:moveTo>
                  <a:lnTo>
                    <a:pt x="10" y="3"/>
                  </a:lnTo>
                  <a:lnTo>
                    <a:pt x="16" y="0"/>
                  </a:lnTo>
                  <a:lnTo>
                    <a:pt x="26" y="0"/>
                  </a:lnTo>
                  <a:lnTo>
                    <a:pt x="32" y="3"/>
                  </a:lnTo>
                  <a:lnTo>
                    <a:pt x="35" y="13"/>
                  </a:lnTo>
                  <a:lnTo>
                    <a:pt x="35" y="4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87" name="Freeform 127"/>
            <p:cNvSpPr>
              <a:spLocks/>
            </p:cNvSpPr>
            <p:nvPr/>
          </p:nvSpPr>
          <p:spPr bwMode="auto">
            <a:xfrm>
              <a:off x="2023" y="1281"/>
              <a:ext cx="42" cy="45"/>
            </a:xfrm>
            <a:custGeom>
              <a:avLst/>
              <a:gdLst>
                <a:gd name="T0" fmla="*/ 10 w 42"/>
                <a:gd name="T1" fmla="*/ 3 h 45"/>
                <a:gd name="T2" fmla="*/ 16 w 42"/>
                <a:gd name="T3" fmla="*/ 0 h 45"/>
                <a:gd name="T4" fmla="*/ 10 w 42"/>
                <a:gd name="T5" fmla="*/ 3 h 45"/>
                <a:gd name="T6" fmla="*/ 3 w 42"/>
                <a:gd name="T7" fmla="*/ 10 h 45"/>
                <a:gd name="T8" fmla="*/ 0 w 42"/>
                <a:gd name="T9" fmla="*/ 18 h 45"/>
                <a:gd name="T10" fmla="*/ 0 w 42"/>
                <a:gd name="T11" fmla="*/ 25 h 45"/>
                <a:gd name="T12" fmla="*/ 3 w 42"/>
                <a:gd name="T13" fmla="*/ 34 h 45"/>
                <a:gd name="T14" fmla="*/ 10 w 42"/>
                <a:gd name="T15" fmla="*/ 41 h 45"/>
                <a:gd name="T16" fmla="*/ 16 w 42"/>
                <a:gd name="T17" fmla="*/ 44 h 45"/>
                <a:gd name="T18" fmla="*/ 25 w 42"/>
                <a:gd name="T19" fmla="*/ 44 h 45"/>
                <a:gd name="T20" fmla="*/ 31 w 42"/>
                <a:gd name="T21" fmla="*/ 41 h 45"/>
                <a:gd name="T22" fmla="*/ 38 w 42"/>
                <a:gd name="T23" fmla="*/ 34 h 45"/>
                <a:gd name="T24" fmla="*/ 41 w 42"/>
                <a:gd name="T25" fmla="*/ 25 h 45"/>
                <a:gd name="T26" fmla="*/ 41 w 42"/>
                <a:gd name="T27" fmla="*/ 18 h 45"/>
                <a:gd name="T28" fmla="*/ 38 w 42"/>
                <a:gd name="T29" fmla="*/ 10 h 45"/>
                <a:gd name="T30" fmla="*/ 31 w 42"/>
                <a:gd name="T31" fmla="*/ 3 h 45"/>
                <a:gd name="T32" fmla="*/ 25 w 42"/>
                <a:gd name="T33" fmla="*/ 0 h 45"/>
                <a:gd name="T34" fmla="*/ 16 w 42"/>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5"/>
                <a:gd name="T56" fmla="*/ 42 w 42"/>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5">
                  <a:moveTo>
                    <a:pt x="10" y="3"/>
                  </a:moveTo>
                  <a:lnTo>
                    <a:pt x="16" y="0"/>
                  </a:lnTo>
                  <a:lnTo>
                    <a:pt x="10" y="3"/>
                  </a:lnTo>
                  <a:lnTo>
                    <a:pt x="3" y="10"/>
                  </a:lnTo>
                  <a:lnTo>
                    <a:pt x="0" y="18"/>
                  </a:lnTo>
                  <a:lnTo>
                    <a:pt x="0" y="25"/>
                  </a:lnTo>
                  <a:lnTo>
                    <a:pt x="3" y="34"/>
                  </a:lnTo>
                  <a:lnTo>
                    <a:pt x="10" y="41"/>
                  </a:lnTo>
                  <a:lnTo>
                    <a:pt x="16" y="44"/>
                  </a:lnTo>
                  <a:lnTo>
                    <a:pt x="25" y="44"/>
                  </a:lnTo>
                  <a:lnTo>
                    <a:pt x="31" y="41"/>
                  </a:lnTo>
                  <a:lnTo>
                    <a:pt x="38" y="34"/>
                  </a:lnTo>
                  <a:lnTo>
                    <a:pt x="41" y="25"/>
                  </a:lnTo>
                  <a:lnTo>
                    <a:pt x="41" y="18"/>
                  </a:lnTo>
                  <a:lnTo>
                    <a:pt x="38" y="10"/>
                  </a:lnTo>
                  <a:lnTo>
                    <a:pt x="31" y="3"/>
                  </a:lnTo>
                  <a:lnTo>
                    <a:pt x="25" y="0"/>
                  </a:lnTo>
                  <a:lnTo>
                    <a:pt x="1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88" name="Line 128"/>
            <p:cNvSpPr>
              <a:spLocks noChangeShapeType="1"/>
            </p:cNvSpPr>
            <p:nvPr/>
          </p:nvSpPr>
          <p:spPr bwMode="auto">
            <a:xfrm>
              <a:off x="2083" y="1281"/>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89" name="Freeform 129"/>
            <p:cNvSpPr>
              <a:spLocks/>
            </p:cNvSpPr>
            <p:nvPr/>
          </p:nvSpPr>
          <p:spPr bwMode="auto">
            <a:xfrm>
              <a:off x="2083" y="1281"/>
              <a:ext cx="26" cy="19"/>
            </a:xfrm>
            <a:custGeom>
              <a:avLst/>
              <a:gdLst>
                <a:gd name="T0" fmla="*/ 0 w 26"/>
                <a:gd name="T1" fmla="*/ 18 h 19"/>
                <a:gd name="T2" fmla="*/ 3 w 26"/>
                <a:gd name="T3" fmla="*/ 10 h 19"/>
                <a:gd name="T4" fmla="*/ 9 w 26"/>
                <a:gd name="T5" fmla="*/ 3 h 19"/>
                <a:gd name="T6" fmla="*/ 16 w 26"/>
                <a:gd name="T7" fmla="*/ 0 h 19"/>
                <a:gd name="T8" fmla="*/ 25 w 26"/>
                <a:gd name="T9" fmla="*/ 0 h 19"/>
                <a:gd name="T10" fmla="*/ 0 60000 65536"/>
                <a:gd name="T11" fmla="*/ 0 60000 65536"/>
                <a:gd name="T12" fmla="*/ 0 60000 65536"/>
                <a:gd name="T13" fmla="*/ 0 60000 65536"/>
                <a:gd name="T14" fmla="*/ 0 60000 65536"/>
                <a:gd name="T15" fmla="*/ 0 w 26"/>
                <a:gd name="T16" fmla="*/ 0 h 19"/>
                <a:gd name="T17" fmla="*/ 26 w 26"/>
                <a:gd name="T18" fmla="*/ 19 h 19"/>
              </a:gdLst>
              <a:ahLst/>
              <a:cxnLst>
                <a:cxn ang="T10">
                  <a:pos x="T0" y="T1"/>
                </a:cxn>
                <a:cxn ang="T11">
                  <a:pos x="T2" y="T3"/>
                </a:cxn>
                <a:cxn ang="T12">
                  <a:pos x="T4" y="T5"/>
                </a:cxn>
                <a:cxn ang="T13">
                  <a:pos x="T6" y="T7"/>
                </a:cxn>
                <a:cxn ang="T14">
                  <a:pos x="T8" y="T9"/>
                </a:cxn>
              </a:cxnLst>
              <a:rect l="T15" t="T16" r="T17" b="T18"/>
              <a:pathLst>
                <a:path w="26" h="19">
                  <a:moveTo>
                    <a:pt x="0" y="18"/>
                  </a:moveTo>
                  <a:lnTo>
                    <a:pt x="3" y="10"/>
                  </a:lnTo>
                  <a:lnTo>
                    <a:pt x="9" y="3"/>
                  </a:lnTo>
                  <a:lnTo>
                    <a:pt x="16" y="0"/>
                  </a:lnTo>
                  <a:lnTo>
                    <a:pt x="25"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90" name="Freeform 130"/>
            <p:cNvSpPr>
              <a:spLocks/>
            </p:cNvSpPr>
            <p:nvPr/>
          </p:nvSpPr>
          <p:spPr bwMode="auto">
            <a:xfrm>
              <a:off x="2134" y="1259"/>
              <a:ext cx="17" cy="67"/>
            </a:xfrm>
            <a:custGeom>
              <a:avLst/>
              <a:gdLst>
                <a:gd name="T0" fmla="*/ 0 w 17"/>
                <a:gd name="T1" fmla="*/ 0 h 67"/>
                <a:gd name="T2" fmla="*/ 0 w 17"/>
                <a:gd name="T3" fmla="*/ 53 h 67"/>
                <a:gd name="T4" fmla="*/ 3 w 17"/>
                <a:gd name="T5" fmla="*/ 63 h 67"/>
                <a:gd name="T6" fmla="*/ 10 w 17"/>
                <a:gd name="T7" fmla="*/ 66 h 67"/>
                <a:gd name="T8" fmla="*/ 16 w 17"/>
                <a:gd name="T9" fmla="*/ 66 h 67"/>
                <a:gd name="T10" fmla="*/ 0 60000 65536"/>
                <a:gd name="T11" fmla="*/ 0 60000 65536"/>
                <a:gd name="T12" fmla="*/ 0 60000 65536"/>
                <a:gd name="T13" fmla="*/ 0 60000 65536"/>
                <a:gd name="T14" fmla="*/ 0 60000 65536"/>
                <a:gd name="T15" fmla="*/ 0 w 17"/>
                <a:gd name="T16" fmla="*/ 0 h 67"/>
                <a:gd name="T17" fmla="*/ 17 w 17"/>
                <a:gd name="T18" fmla="*/ 67 h 67"/>
              </a:gdLst>
              <a:ahLst/>
              <a:cxnLst>
                <a:cxn ang="T10">
                  <a:pos x="T0" y="T1"/>
                </a:cxn>
                <a:cxn ang="T11">
                  <a:pos x="T2" y="T3"/>
                </a:cxn>
                <a:cxn ang="T12">
                  <a:pos x="T4" y="T5"/>
                </a:cxn>
                <a:cxn ang="T13">
                  <a:pos x="T6" y="T7"/>
                </a:cxn>
                <a:cxn ang="T14">
                  <a:pos x="T8" y="T9"/>
                </a:cxn>
              </a:cxnLst>
              <a:rect l="T15" t="T16" r="T17" b="T18"/>
              <a:pathLst>
                <a:path w="17" h="67">
                  <a:moveTo>
                    <a:pt x="0" y="0"/>
                  </a:moveTo>
                  <a:lnTo>
                    <a:pt x="0" y="53"/>
                  </a:lnTo>
                  <a:lnTo>
                    <a:pt x="3" y="63"/>
                  </a:lnTo>
                  <a:lnTo>
                    <a:pt x="10" y="66"/>
                  </a:lnTo>
                  <a:lnTo>
                    <a:pt x="16" y="6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91" name="Line 131"/>
            <p:cNvSpPr>
              <a:spLocks noChangeShapeType="1"/>
            </p:cNvSpPr>
            <p:nvPr/>
          </p:nvSpPr>
          <p:spPr bwMode="auto">
            <a:xfrm flipH="1">
              <a:off x="2124" y="1281"/>
              <a:ext cx="23"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92" name="Line 132"/>
            <p:cNvSpPr>
              <a:spLocks noChangeShapeType="1"/>
            </p:cNvSpPr>
            <p:nvPr/>
          </p:nvSpPr>
          <p:spPr bwMode="auto">
            <a:xfrm flipV="1">
              <a:off x="1262" y="1133"/>
              <a:ext cx="0" cy="6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93" name="Line 133"/>
            <p:cNvSpPr>
              <a:spLocks noChangeShapeType="1"/>
            </p:cNvSpPr>
            <p:nvPr/>
          </p:nvSpPr>
          <p:spPr bwMode="auto">
            <a:xfrm>
              <a:off x="1262" y="1198"/>
              <a:ext cx="37"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94" name="Freeform 134"/>
            <p:cNvSpPr>
              <a:spLocks/>
            </p:cNvSpPr>
            <p:nvPr/>
          </p:nvSpPr>
          <p:spPr bwMode="auto">
            <a:xfrm>
              <a:off x="1315" y="1154"/>
              <a:ext cx="43" cy="45"/>
            </a:xfrm>
            <a:custGeom>
              <a:avLst/>
              <a:gdLst>
                <a:gd name="T0" fmla="*/ 10 w 43"/>
                <a:gd name="T1" fmla="*/ 4 h 45"/>
                <a:gd name="T2" fmla="*/ 16 w 43"/>
                <a:gd name="T3" fmla="*/ 0 h 45"/>
                <a:gd name="T4" fmla="*/ 10 w 43"/>
                <a:gd name="T5" fmla="*/ 4 h 45"/>
                <a:gd name="T6" fmla="*/ 3 w 43"/>
                <a:gd name="T7" fmla="*/ 10 h 45"/>
                <a:gd name="T8" fmla="*/ 0 w 43"/>
                <a:gd name="T9" fmla="*/ 20 h 45"/>
                <a:gd name="T10" fmla="*/ 0 w 43"/>
                <a:gd name="T11" fmla="*/ 26 h 45"/>
                <a:gd name="T12" fmla="*/ 3 w 43"/>
                <a:gd name="T13" fmla="*/ 36 h 45"/>
                <a:gd name="T14" fmla="*/ 10 w 43"/>
                <a:gd name="T15" fmla="*/ 42 h 45"/>
                <a:gd name="T16" fmla="*/ 16 w 43"/>
                <a:gd name="T17" fmla="*/ 44 h 45"/>
                <a:gd name="T18" fmla="*/ 26 w 43"/>
                <a:gd name="T19" fmla="*/ 44 h 45"/>
                <a:gd name="T20" fmla="*/ 32 w 43"/>
                <a:gd name="T21" fmla="*/ 42 h 45"/>
                <a:gd name="T22" fmla="*/ 38 w 43"/>
                <a:gd name="T23" fmla="*/ 36 h 45"/>
                <a:gd name="T24" fmla="*/ 42 w 43"/>
                <a:gd name="T25" fmla="*/ 26 h 45"/>
                <a:gd name="T26" fmla="*/ 42 w 43"/>
                <a:gd name="T27" fmla="*/ 20 h 45"/>
                <a:gd name="T28" fmla="*/ 38 w 43"/>
                <a:gd name="T29" fmla="*/ 10 h 45"/>
                <a:gd name="T30" fmla="*/ 32 w 43"/>
                <a:gd name="T31" fmla="*/ 4 h 45"/>
                <a:gd name="T32" fmla="*/ 26 w 43"/>
                <a:gd name="T33" fmla="*/ 0 h 45"/>
                <a:gd name="T34" fmla="*/ 16 w 43"/>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45"/>
                <a:gd name="T56" fmla="*/ 43 w 43"/>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45">
                  <a:moveTo>
                    <a:pt x="10" y="4"/>
                  </a:moveTo>
                  <a:lnTo>
                    <a:pt x="16" y="0"/>
                  </a:lnTo>
                  <a:lnTo>
                    <a:pt x="10" y="4"/>
                  </a:lnTo>
                  <a:lnTo>
                    <a:pt x="3" y="10"/>
                  </a:lnTo>
                  <a:lnTo>
                    <a:pt x="0" y="20"/>
                  </a:lnTo>
                  <a:lnTo>
                    <a:pt x="0" y="26"/>
                  </a:lnTo>
                  <a:lnTo>
                    <a:pt x="3" y="36"/>
                  </a:lnTo>
                  <a:lnTo>
                    <a:pt x="10" y="42"/>
                  </a:lnTo>
                  <a:lnTo>
                    <a:pt x="16" y="44"/>
                  </a:lnTo>
                  <a:lnTo>
                    <a:pt x="26" y="44"/>
                  </a:lnTo>
                  <a:lnTo>
                    <a:pt x="32" y="42"/>
                  </a:lnTo>
                  <a:lnTo>
                    <a:pt x="38" y="36"/>
                  </a:lnTo>
                  <a:lnTo>
                    <a:pt x="42" y="26"/>
                  </a:lnTo>
                  <a:lnTo>
                    <a:pt x="42" y="20"/>
                  </a:lnTo>
                  <a:lnTo>
                    <a:pt x="38" y="10"/>
                  </a:lnTo>
                  <a:lnTo>
                    <a:pt x="32" y="4"/>
                  </a:lnTo>
                  <a:lnTo>
                    <a:pt x="26" y="0"/>
                  </a:lnTo>
                  <a:lnTo>
                    <a:pt x="1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95" name="Freeform 135"/>
            <p:cNvSpPr>
              <a:spLocks/>
            </p:cNvSpPr>
            <p:nvPr/>
          </p:nvSpPr>
          <p:spPr bwMode="auto">
            <a:xfrm>
              <a:off x="1375" y="1154"/>
              <a:ext cx="51" cy="45"/>
            </a:xfrm>
            <a:custGeom>
              <a:avLst/>
              <a:gdLst>
                <a:gd name="T0" fmla="*/ 0 w 51"/>
                <a:gd name="T1" fmla="*/ 0 h 45"/>
                <a:gd name="T2" fmla="*/ 13 w 51"/>
                <a:gd name="T3" fmla="*/ 44 h 45"/>
                <a:gd name="T4" fmla="*/ 25 w 51"/>
                <a:gd name="T5" fmla="*/ 0 h 45"/>
                <a:gd name="T6" fmla="*/ 38 w 51"/>
                <a:gd name="T7" fmla="*/ 44 h 45"/>
                <a:gd name="T8" fmla="*/ 50 w 51"/>
                <a:gd name="T9" fmla="*/ 0 h 45"/>
                <a:gd name="T10" fmla="*/ 0 60000 65536"/>
                <a:gd name="T11" fmla="*/ 0 60000 65536"/>
                <a:gd name="T12" fmla="*/ 0 60000 65536"/>
                <a:gd name="T13" fmla="*/ 0 60000 65536"/>
                <a:gd name="T14" fmla="*/ 0 60000 65536"/>
                <a:gd name="T15" fmla="*/ 0 w 51"/>
                <a:gd name="T16" fmla="*/ 0 h 45"/>
                <a:gd name="T17" fmla="*/ 51 w 51"/>
                <a:gd name="T18" fmla="*/ 45 h 45"/>
              </a:gdLst>
              <a:ahLst/>
              <a:cxnLst>
                <a:cxn ang="T10">
                  <a:pos x="T0" y="T1"/>
                </a:cxn>
                <a:cxn ang="T11">
                  <a:pos x="T2" y="T3"/>
                </a:cxn>
                <a:cxn ang="T12">
                  <a:pos x="T4" y="T5"/>
                </a:cxn>
                <a:cxn ang="T13">
                  <a:pos x="T6" y="T7"/>
                </a:cxn>
                <a:cxn ang="T14">
                  <a:pos x="T8" y="T9"/>
                </a:cxn>
              </a:cxnLst>
              <a:rect l="T15" t="T16" r="T17" b="T18"/>
              <a:pathLst>
                <a:path w="51" h="45">
                  <a:moveTo>
                    <a:pt x="0" y="0"/>
                  </a:moveTo>
                  <a:lnTo>
                    <a:pt x="13" y="44"/>
                  </a:lnTo>
                  <a:lnTo>
                    <a:pt x="25" y="0"/>
                  </a:lnTo>
                  <a:lnTo>
                    <a:pt x="38" y="44"/>
                  </a:lnTo>
                  <a:lnTo>
                    <a:pt x="50"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796" name="Line 136"/>
            <p:cNvSpPr>
              <a:spLocks noChangeShapeType="1"/>
            </p:cNvSpPr>
            <p:nvPr/>
          </p:nvSpPr>
          <p:spPr bwMode="auto">
            <a:xfrm>
              <a:off x="1444" y="1170"/>
              <a:ext cx="58"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97" name="Line 137"/>
            <p:cNvSpPr>
              <a:spLocks noChangeShapeType="1"/>
            </p:cNvSpPr>
            <p:nvPr/>
          </p:nvSpPr>
          <p:spPr bwMode="auto">
            <a:xfrm flipV="1">
              <a:off x="1533" y="1133"/>
              <a:ext cx="0" cy="6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98" name="Line 138"/>
            <p:cNvSpPr>
              <a:spLocks noChangeShapeType="1"/>
            </p:cNvSpPr>
            <p:nvPr/>
          </p:nvSpPr>
          <p:spPr bwMode="auto">
            <a:xfrm>
              <a:off x="1558" y="1154"/>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799" name="Freeform 139"/>
            <p:cNvSpPr>
              <a:spLocks/>
            </p:cNvSpPr>
            <p:nvPr/>
          </p:nvSpPr>
          <p:spPr bwMode="auto">
            <a:xfrm>
              <a:off x="1558" y="1154"/>
              <a:ext cx="36" cy="45"/>
            </a:xfrm>
            <a:custGeom>
              <a:avLst/>
              <a:gdLst>
                <a:gd name="T0" fmla="*/ 0 w 36"/>
                <a:gd name="T1" fmla="*/ 13 h 45"/>
                <a:gd name="T2" fmla="*/ 10 w 36"/>
                <a:gd name="T3" fmla="*/ 4 h 45"/>
                <a:gd name="T4" fmla="*/ 16 w 36"/>
                <a:gd name="T5" fmla="*/ 0 h 45"/>
                <a:gd name="T6" fmla="*/ 25 w 36"/>
                <a:gd name="T7" fmla="*/ 0 h 45"/>
                <a:gd name="T8" fmla="*/ 32 w 36"/>
                <a:gd name="T9" fmla="*/ 4 h 45"/>
                <a:gd name="T10" fmla="*/ 35 w 36"/>
                <a:gd name="T11" fmla="*/ 13 h 45"/>
                <a:gd name="T12" fmla="*/ 35 w 36"/>
                <a:gd name="T13" fmla="*/ 44 h 45"/>
                <a:gd name="T14" fmla="*/ 0 60000 65536"/>
                <a:gd name="T15" fmla="*/ 0 60000 65536"/>
                <a:gd name="T16" fmla="*/ 0 60000 65536"/>
                <a:gd name="T17" fmla="*/ 0 60000 65536"/>
                <a:gd name="T18" fmla="*/ 0 60000 65536"/>
                <a:gd name="T19" fmla="*/ 0 60000 65536"/>
                <a:gd name="T20" fmla="*/ 0 60000 65536"/>
                <a:gd name="T21" fmla="*/ 0 w 36"/>
                <a:gd name="T22" fmla="*/ 0 h 45"/>
                <a:gd name="T23" fmla="*/ 36 w 36"/>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5">
                  <a:moveTo>
                    <a:pt x="0" y="13"/>
                  </a:moveTo>
                  <a:lnTo>
                    <a:pt x="10" y="4"/>
                  </a:lnTo>
                  <a:lnTo>
                    <a:pt x="16" y="0"/>
                  </a:lnTo>
                  <a:lnTo>
                    <a:pt x="25" y="0"/>
                  </a:lnTo>
                  <a:lnTo>
                    <a:pt x="32" y="4"/>
                  </a:lnTo>
                  <a:lnTo>
                    <a:pt x="35" y="13"/>
                  </a:lnTo>
                  <a:lnTo>
                    <a:pt x="35" y="4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00" name="Freeform 140"/>
            <p:cNvSpPr>
              <a:spLocks/>
            </p:cNvSpPr>
            <p:nvPr/>
          </p:nvSpPr>
          <p:spPr bwMode="auto">
            <a:xfrm>
              <a:off x="1593" y="1154"/>
              <a:ext cx="36" cy="45"/>
            </a:xfrm>
            <a:custGeom>
              <a:avLst/>
              <a:gdLst>
                <a:gd name="T0" fmla="*/ 0 w 36"/>
                <a:gd name="T1" fmla="*/ 13 h 45"/>
                <a:gd name="T2" fmla="*/ 9 w 36"/>
                <a:gd name="T3" fmla="*/ 4 h 45"/>
                <a:gd name="T4" fmla="*/ 16 w 36"/>
                <a:gd name="T5" fmla="*/ 0 h 45"/>
                <a:gd name="T6" fmla="*/ 25 w 36"/>
                <a:gd name="T7" fmla="*/ 0 h 45"/>
                <a:gd name="T8" fmla="*/ 32 w 36"/>
                <a:gd name="T9" fmla="*/ 4 h 45"/>
                <a:gd name="T10" fmla="*/ 35 w 36"/>
                <a:gd name="T11" fmla="*/ 13 h 45"/>
                <a:gd name="T12" fmla="*/ 35 w 36"/>
                <a:gd name="T13" fmla="*/ 44 h 45"/>
                <a:gd name="T14" fmla="*/ 0 60000 65536"/>
                <a:gd name="T15" fmla="*/ 0 60000 65536"/>
                <a:gd name="T16" fmla="*/ 0 60000 65536"/>
                <a:gd name="T17" fmla="*/ 0 60000 65536"/>
                <a:gd name="T18" fmla="*/ 0 60000 65536"/>
                <a:gd name="T19" fmla="*/ 0 60000 65536"/>
                <a:gd name="T20" fmla="*/ 0 60000 65536"/>
                <a:gd name="T21" fmla="*/ 0 w 36"/>
                <a:gd name="T22" fmla="*/ 0 h 45"/>
                <a:gd name="T23" fmla="*/ 36 w 36"/>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5">
                  <a:moveTo>
                    <a:pt x="0" y="13"/>
                  </a:moveTo>
                  <a:lnTo>
                    <a:pt x="9" y="4"/>
                  </a:lnTo>
                  <a:lnTo>
                    <a:pt x="16" y="0"/>
                  </a:lnTo>
                  <a:lnTo>
                    <a:pt x="25" y="0"/>
                  </a:lnTo>
                  <a:lnTo>
                    <a:pt x="32" y="4"/>
                  </a:lnTo>
                  <a:lnTo>
                    <a:pt x="35" y="13"/>
                  </a:lnTo>
                  <a:lnTo>
                    <a:pt x="35" y="4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01" name="Freeform 141"/>
            <p:cNvSpPr>
              <a:spLocks/>
            </p:cNvSpPr>
            <p:nvPr/>
          </p:nvSpPr>
          <p:spPr bwMode="auto">
            <a:xfrm>
              <a:off x="1653" y="1154"/>
              <a:ext cx="39" cy="68"/>
            </a:xfrm>
            <a:custGeom>
              <a:avLst/>
              <a:gdLst>
                <a:gd name="T0" fmla="*/ 0 w 39"/>
                <a:gd name="T1" fmla="*/ 67 h 68"/>
                <a:gd name="T2" fmla="*/ 0 w 39"/>
                <a:gd name="T3" fmla="*/ 0 h 68"/>
                <a:gd name="T4" fmla="*/ 0 w 39"/>
                <a:gd name="T5" fmla="*/ 10 h 68"/>
                <a:gd name="T6" fmla="*/ 6 w 39"/>
                <a:gd name="T7" fmla="*/ 4 h 68"/>
                <a:gd name="T8" fmla="*/ 12 w 39"/>
                <a:gd name="T9" fmla="*/ 0 h 68"/>
                <a:gd name="T10" fmla="*/ 22 w 39"/>
                <a:gd name="T11" fmla="*/ 0 h 68"/>
                <a:gd name="T12" fmla="*/ 28 w 39"/>
                <a:gd name="T13" fmla="*/ 4 h 68"/>
                <a:gd name="T14" fmla="*/ 35 w 39"/>
                <a:gd name="T15" fmla="*/ 10 h 68"/>
                <a:gd name="T16" fmla="*/ 38 w 39"/>
                <a:gd name="T17" fmla="*/ 20 h 68"/>
                <a:gd name="T18" fmla="*/ 38 w 39"/>
                <a:gd name="T19" fmla="*/ 26 h 68"/>
                <a:gd name="T20" fmla="*/ 35 w 39"/>
                <a:gd name="T21" fmla="*/ 36 h 68"/>
                <a:gd name="T22" fmla="*/ 28 w 39"/>
                <a:gd name="T23" fmla="*/ 42 h 68"/>
                <a:gd name="T24" fmla="*/ 22 w 39"/>
                <a:gd name="T25" fmla="*/ 44 h 68"/>
                <a:gd name="T26" fmla="*/ 12 w 39"/>
                <a:gd name="T27" fmla="*/ 44 h 68"/>
                <a:gd name="T28" fmla="*/ 6 w 39"/>
                <a:gd name="T29" fmla="*/ 42 h 68"/>
                <a:gd name="T30" fmla="*/ 0 w 39"/>
                <a:gd name="T31" fmla="*/ 36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68"/>
                <a:gd name="T50" fmla="*/ 39 w 39"/>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68">
                  <a:moveTo>
                    <a:pt x="0" y="67"/>
                  </a:moveTo>
                  <a:lnTo>
                    <a:pt x="0" y="0"/>
                  </a:lnTo>
                  <a:lnTo>
                    <a:pt x="0" y="10"/>
                  </a:lnTo>
                  <a:lnTo>
                    <a:pt x="6" y="4"/>
                  </a:lnTo>
                  <a:lnTo>
                    <a:pt x="12" y="0"/>
                  </a:lnTo>
                  <a:lnTo>
                    <a:pt x="22" y="0"/>
                  </a:lnTo>
                  <a:lnTo>
                    <a:pt x="28" y="4"/>
                  </a:lnTo>
                  <a:lnTo>
                    <a:pt x="35" y="10"/>
                  </a:lnTo>
                  <a:lnTo>
                    <a:pt x="38" y="20"/>
                  </a:lnTo>
                  <a:lnTo>
                    <a:pt x="38" y="26"/>
                  </a:lnTo>
                  <a:lnTo>
                    <a:pt x="35" y="36"/>
                  </a:lnTo>
                  <a:lnTo>
                    <a:pt x="28" y="42"/>
                  </a:lnTo>
                  <a:lnTo>
                    <a:pt x="22" y="44"/>
                  </a:lnTo>
                  <a:lnTo>
                    <a:pt x="12" y="44"/>
                  </a:lnTo>
                  <a:lnTo>
                    <a:pt x="6" y="42"/>
                  </a:lnTo>
                  <a:lnTo>
                    <a:pt x="0" y="3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02" name="Freeform 142"/>
            <p:cNvSpPr>
              <a:spLocks/>
            </p:cNvSpPr>
            <p:nvPr/>
          </p:nvSpPr>
          <p:spPr bwMode="auto">
            <a:xfrm>
              <a:off x="1713" y="1154"/>
              <a:ext cx="40" cy="45"/>
            </a:xfrm>
            <a:custGeom>
              <a:avLst/>
              <a:gdLst>
                <a:gd name="T0" fmla="*/ 0 w 40"/>
                <a:gd name="T1" fmla="*/ 20 h 45"/>
                <a:gd name="T2" fmla="*/ 39 w 40"/>
                <a:gd name="T3" fmla="*/ 20 h 45"/>
                <a:gd name="T4" fmla="*/ 39 w 40"/>
                <a:gd name="T5" fmla="*/ 13 h 45"/>
                <a:gd name="T6" fmla="*/ 35 w 40"/>
                <a:gd name="T7" fmla="*/ 7 h 45"/>
                <a:gd name="T8" fmla="*/ 32 w 40"/>
                <a:gd name="T9" fmla="*/ 4 h 45"/>
                <a:gd name="T10" fmla="*/ 26 w 40"/>
                <a:gd name="T11" fmla="*/ 0 h 45"/>
                <a:gd name="T12" fmla="*/ 16 w 40"/>
                <a:gd name="T13" fmla="*/ 0 h 45"/>
                <a:gd name="T14" fmla="*/ 10 w 40"/>
                <a:gd name="T15" fmla="*/ 4 h 45"/>
                <a:gd name="T16" fmla="*/ 4 w 40"/>
                <a:gd name="T17" fmla="*/ 10 h 45"/>
                <a:gd name="T18" fmla="*/ 0 w 40"/>
                <a:gd name="T19" fmla="*/ 20 h 45"/>
                <a:gd name="T20" fmla="*/ 0 w 40"/>
                <a:gd name="T21" fmla="*/ 26 h 45"/>
                <a:gd name="T22" fmla="*/ 4 w 40"/>
                <a:gd name="T23" fmla="*/ 36 h 45"/>
                <a:gd name="T24" fmla="*/ 10 w 40"/>
                <a:gd name="T25" fmla="*/ 42 h 45"/>
                <a:gd name="T26" fmla="*/ 16 w 40"/>
                <a:gd name="T27" fmla="*/ 44 h 45"/>
                <a:gd name="T28" fmla="*/ 26 w 40"/>
                <a:gd name="T29" fmla="*/ 44 h 45"/>
                <a:gd name="T30" fmla="*/ 32 w 40"/>
                <a:gd name="T31" fmla="*/ 42 h 45"/>
                <a:gd name="T32" fmla="*/ 39 w 40"/>
                <a:gd name="T33" fmla="*/ 36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5"/>
                <a:gd name="T53" fmla="*/ 40 w 40"/>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5">
                  <a:moveTo>
                    <a:pt x="0" y="20"/>
                  </a:moveTo>
                  <a:lnTo>
                    <a:pt x="39" y="20"/>
                  </a:lnTo>
                  <a:lnTo>
                    <a:pt x="39" y="13"/>
                  </a:lnTo>
                  <a:lnTo>
                    <a:pt x="35" y="7"/>
                  </a:lnTo>
                  <a:lnTo>
                    <a:pt x="32" y="4"/>
                  </a:lnTo>
                  <a:lnTo>
                    <a:pt x="26" y="0"/>
                  </a:lnTo>
                  <a:lnTo>
                    <a:pt x="16" y="0"/>
                  </a:lnTo>
                  <a:lnTo>
                    <a:pt x="10" y="4"/>
                  </a:lnTo>
                  <a:lnTo>
                    <a:pt x="4" y="10"/>
                  </a:lnTo>
                  <a:lnTo>
                    <a:pt x="0" y="20"/>
                  </a:lnTo>
                  <a:lnTo>
                    <a:pt x="0" y="26"/>
                  </a:lnTo>
                  <a:lnTo>
                    <a:pt x="4" y="36"/>
                  </a:lnTo>
                  <a:lnTo>
                    <a:pt x="10" y="42"/>
                  </a:lnTo>
                  <a:lnTo>
                    <a:pt x="16" y="44"/>
                  </a:lnTo>
                  <a:lnTo>
                    <a:pt x="26" y="44"/>
                  </a:lnTo>
                  <a:lnTo>
                    <a:pt x="32" y="42"/>
                  </a:lnTo>
                  <a:lnTo>
                    <a:pt x="39" y="3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03" name="Line 143"/>
            <p:cNvSpPr>
              <a:spLocks noChangeShapeType="1"/>
            </p:cNvSpPr>
            <p:nvPr/>
          </p:nvSpPr>
          <p:spPr bwMode="auto">
            <a:xfrm flipV="1">
              <a:off x="1808" y="1133"/>
              <a:ext cx="0" cy="6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04" name="Freeform 144"/>
            <p:cNvSpPr>
              <a:spLocks/>
            </p:cNvSpPr>
            <p:nvPr/>
          </p:nvSpPr>
          <p:spPr bwMode="auto">
            <a:xfrm>
              <a:off x="1770" y="1154"/>
              <a:ext cx="39" cy="45"/>
            </a:xfrm>
            <a:custGeom>
              <a:avLst/>
              <a:gdLst>
                <a:gd name="T0" fmla="*/ 38 w 39"/>
                <a:gd name="T1" fmla="*/ 10 h 45"/>
                <a:gd name="T2" fmla="*/ 32 w 39"/>
                <a:gd name="T3" fmla="*/ 4 h 45"/>
                <a:gd name="T4" fmla="*/ 26 w 39"/>
                <a:gd name="T5" fmla="*/ 0 h 45"/>
                <a:gd name="T6" fmla="*/ 16 w 39"/>
                <a:gd name="T7" fmla="*/ 0 h 45"/>
                <a:gd name="T8" fmla="*/ 10 w 39"/>
                <a:gd name="T9" fmla="*/ 4 h 45"/>
                <a:gd name="T10" fmla="*/ 3 w 39"/>
                <a:gd name="T11" fmla="*/ 10 h 45"/>
                <a:gd name="T12" fmla="*/ 0 w 39"/>
                <a:gd name="T13" fmla="*/ 20 h 45"/>
                <a:gd name="T14" fmla="*/ 0 w 39"/>
                <a:gd name="T15" fmla="*/ 26 h 45"/>
                <a:gd name="T16" fmla="*/ 3 w 39"/>
                <a:gd name="T17" fmla="*/ 36 h 45"/>
                <a:gd name="T18" fmla="*/ 10 w 39"/>
                <a:gd name="T19" fmla="*/ 42 h 45"/>
                <a:gd name="T20" fmla="*/ 16 w 39"/>
                <a:gd name="T21" fmla="*/ 44 h 45"/>
                <a:gd name="T22" fmla="*/ 26 w 39"/>
                <a:gd name="T23" fmla="*/ 44 h 45"/>
                <a:gd name="T24" fmla="*/ 32 w 39"/>
                <a:gd name="T25" fmla="*/ 42 h 45"/>
                <a:gd name="T26" fmla="*/ 38 w 39"/>
                <a:gd name="T27" fmla="*/ 36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45"/>
                <a:gd name="T44" fmla="*/ 39 w 39"/>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45">
                  <a:moveTo>
                    <a:pt x="38" y="10"/>
                  </a:moveTo>
                  <a:lnTo>
                    <a:pt x="32" y="4"/>
                  </a:lnTo>
                  <a:lnTo>
                    <a:pt x="26" y="0"/>
                  </a:lnTo>
                  <a:lnTo>
                    <a:pt x="16" y="0"/>
                  </a:lnTo>
                  <a:lnTo>
                    <a:pt x="10" y="4"/>
                  </a:lnTo>
                  <a:lnTo>
                    <a:pt x="3" y="10"/>
                  </a:lnTo>
                  <a:lnTo>
                    <a:pt x="0" y="20"/>
                  </a:lnTo>
                  <a:lnTo>
                    <a:pt x="0" y="26"/>
                  </a:lnTo>
                  <a:lnTo>
                    <a:pt x="3" y="36"/>
                  </a:lnTo>
                  <a:lnTo>
                    <a:pt x="10" y="42"/>
                  </a:lnTo>
                  <a:lnTo>
                    <a:pt x="16" y="44"/>
                  </a:lnTo>
                  <a:lnTo>
                    <a:pt x="26" y="44"/>
                  </a:lnTo>
                  <a:lnTo>
                    <a:pt x="32" y="42"/>
                  </a:lnTo>
                  <a:lnTo>
                    <a:pt x="38" y="3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05" name="Freeform 145"/>
            <p:cNvSpPr>
              <a:spLocks/>
            </p:cNvSpPr>
            <p:nvPr/>
          </p:nvSpPr>
          <p:spPr bwMode="auto">
            <a:xfrm>
              <a:off x="1830" y="1154"/>
              <a:ext cx="39" cy="45"/>
            </a:xfrm>
            <a:custGeom>
              <a:avLst/>
              <a:gdLst>
                <a:gd name="T0" fmla="*/ 38 w 39"/>
                <a:gd name="T1" fmla="*/ 44 h 45"/>
                <a:gd name="T2" fmla="*/ 38 w 39"/>
                <a:gd name="T3" fmla="*/ 0 h 45"/>
                <a:gd name="T4" fmla="*/ 38 w 39"/>
                <a:gd name="T5" fmla="*/ 10 h 45"/>
                <a:gd name="T6" fmla="*/ 32 w 39"/>
                <a:gd name="T7" fmla="*/ 4 h 45"/>
                <a:gd name="T8" fmla="*/ 25 w 39"/>
                <a:gd name="T9" fmla="*/ 0 h 45"/>
                <a:gd name="T10" fmla="*/ 16 w 39"/>
                <a:gd name="T11" fmla="*/ 0 h 45"/>
                <a:gd name="T12" fmla="*/ 9 w 39"/>
                <a:gd name="T13" fmla="*/ 4 h 45"/>
                <a:gd name="T14" fmla="*/ 3 w 39"/>
                <a:gd name="T15" fmla="*/ 10 h 45"/>
                <a:gd name="T16" fmla="*/ 0 w 39"/>
                <a:gd name="T17" fmla="*/ 20 h 45"/>
                <a:gd name="T18" fmla="*/ 0 w 39"/>
                <a:gd name="T19" fmla="*/ 26 h 45"/>
                <a:gd name="T20" fmla="*/ 3 w 39"/>
                <a:gd name="T21" fmla="*/ 36 h 45"/>
                <a:gd name="T22" fmla="*/ 9 w 39"/>
                <a:gd name="T23" fmla="*/ 42 h 45"/>
                <a:gd name="T24" fmla="*/ 16 w 39"/>
                <a:gd name="T25" fmla="*/ 44 h 45"/>
                <a:gd name="T26" fmla="*/ 25 w 39"/>
                <a:gd name="T27" fmla="*/ 44 h 45"/>
                <a:gd name="T28" fmla="*/ 32 w 39"/>
                <a:gd name="T29" fmla="*/ 42 h 45"/>
                <a:gd name="T30" fmla="*/ 38 w 39"/>
                <a:gd name="T31" fmla="*/ 36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45"/>
                <a:gd name="T50" fmla="*/ 39 w 39"/>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45">
                  <a:moveTo>
                    <a:pt x="38" y="44"/>
                  </a:moveTo>
                  <a:lnTo>
                    <a:pt x="38" y="0"/>
                  </a:lnTo>
                  <a:lnTo>
                    <a:pt x="38" y="10"/>
                  </a:lnTo>
                  <a:lnTo>
                    <a:pt x="32" y="4"/>
                  </a:lnTo>
                  <a:lnTo>
                    <a:pt x="25" y="0"/>
                  </a:lnTo>
                  <a:lnTo>
                    <a:pt x="16" y="0"/>
                  </a:lnTo>
                  <a:lnTo>
                    <a:pt x="9" y="4"/>
                  </a:lnTo>
                  <a:lnTo>
                    <a:pt x="3" y="10"/>
                  </a:lnTo>
                  <a:lnTo>
                    <a:pt x="0" y="20"/>
                  </a:lnTo>
                  <a:lnTo>
                    <a:pt x="0" y="26"/>
                  </a:lnTo>
                  <a:lnTo>
                    <a:pt x="3" y="36"/>
                  </a:lnTo>
                  <a:lnTo>
                    <a:pt x="9" y="42"/>
                  </a:lnTo>
                  <a:lnTo>
                    <a:pt x="16" y="44"/>
                  </a:lnTo>
                  <a:lnTo>
                    <a:pt x="25" y="44"/>
                  </a:lnTo>
                  <a:lnTo>
                    <a:pt x="32" y="42"/>
                  </a:lnTo>
                  <a:lnTo>
                    <a:pt x="38" y="3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06" name="Line 146"/>
            <p:cNvSpPr>
              <a:spLocks noChangeShapeType="1"/>
            </p:cNvSpPr>
            <p:nvPr/>
          </p:nvSpPr>
          <p:spPr bwMode="auto">
            <a:xfrm flipV="1">
              <a:off x="1891" y="1154"/>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07" name="Freeform 147"/>
            <p:cNvSpPr>
              <a:spLocks/>
            </p:cNvSpPr>
            <p:nvPr/>
          </p:nvSpPr>
          <p:spPr bwMode="auto">
            <a:xfrm>
              <a:off x="1891" y="1154"/>
              <a:ext cx="35" cy="45"/>
            </a:xfrm>
            <a:custGeom>
              <a:avLst/>
              <a:gdLst>
                <a:gd name="T0" fmla="*/ 0 w 35"/>
                <a:gd name="T1" fmla="*/ 13 h 45"/>
                <a:gd name="T2" fmla="*/ 9 w 35"/>
                <a:gd name="T3" fmla="*/ 4 h 45"/>
                <a:gd name="T4" fmla="*/ 15 w 35"/>
                <a:gd name="T5" fmla="*/ 0 h 45"/>
                <a:gd name="T6" fmla="*/ 24 w 35"/>
                <a:gd name="T7" fmla="*/ 0 h 45"/>
                <a:gd name="T8" fmla="*/ 31 w 35"/>
                <a:gd name="T9" fmla="*/ 4 h 45"/>
                <a:gd name="T10" fmla="*/ 34 w 35"/>
                <a:gd name="T11" fmla="*/ 13 h 45"/>
                <a:gd name="T12" fmla="*/ 34 w 35"/>
                <a:gd name="T13" fmla="*/ 44 h 45"/>
                <a:gd name="T14" fmla="*/ 0 60000 65536"/>
                <a:gd name="T15" fmla="*/ 0 60000 65536"/>
                <a:gd name="T16" fmla="*/ 0 60000 65536"/>
                <a:gd name="T17" fmla="*/ 0 60000 65536"/>
                <a:gd name="T18" fmla="*/ 0 60000 65536"/>
                <a:gd name="T19" fmla="*/ 0 60000 65536"/>
                <a:gd name="T20" fmla="*/ 0 60000 65536"/>
                <a:gd name="T21" fmla="*/ 0 w 35"/>
                <a:gd name="T22" fmla="*/ 0 h 45"/>
                <a:gd name="T23" fmla="*/ 35 w 3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5">
                  <a:moveTo>
                    <a:pt x="0" y="13"/>
                  </a:moveTo>
                  <a:lnTo>
                    <a:pt x="9" y="4"/>
                  </a:lnTo>
                  <a:lnTo>
                    <a:pt x="15" y="0"/>
                  </a:lnTo>
                  <a:lnTo>
                    <a:pt x="24" y="0"/>
                  </a:lnTo>
                  <a:lnTo>
                    <a:pt x="31" y="4"/>
                  </a:lnTo>
                  <a:lnTo>
                    <a:pt x="34" y="13"/>
                  </a:lnTo>
                  <a:lnTo>
                    <a:pt x="34" y="4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08" name="Freeform 148"/>
            <p:cNvSpPr>
              <a:spLocks/>
            </p:cNvSpPr>
            <p:nvPr/>
          </p:nvSpPr>
          <p:spPr bwMode="auto">
            <a:xfrm>
              <a:off x="1950" y="1154"/>
              <a:ext cx="40" cy="45"/>
            </a:xfrm>
            <a:custGeom>
              <a:avLst/>
              <a:gdLst>
                <a:gd name="T0" fmla="*/ 39 w 40"/>
                <a:gd name="T1" fmla="*/ 10 h 45"/>
                <a:gd name="T2" fmla="*/ 32 w 40"/>
                <a:gd name="T3" fmla="*/ 4 h 45"/>
                <a:gd name="T4" fmla="*/ 26 w 40"/>
                <a:gd name="T5" fmla="*/ 0 h 45"/>
                <a:gd name="T6" fmla="*/ 16 w 40"/>
                <a:gd name="T7" fmla="*/ 0 h 45"/>
                <a:gd name="T8" fmla="*/ 10 w 40"/>
                <a:gd name="T9" fmla="*/ 4 h 45"/>
                <a:gd name="T10" fmla="*/ 4 w 40"/>
                <a:gd name="T11" fmla="*/ 10 h 45"/>
                <a:gd name="T12" fmla="*/ 0 w 40"/>
                <a:gd name="T13" fmla="*/ 20 h 45"/>
                <a:gd name="T14" fmla="*/ 0 w 40"/>
                <a:gd name="T15" fmla="*/ 26 h 45"/>
                <a:gd name="T16" fmla="*/ 4 w 40"/>
                <a:gd name="T17" fmla="*/ 36 h 45"/>
                <a:gd name="T18" fmla="*/ 10 w 40"/>
                <a:gd name="T19" fmla="*/ 42 h 45"/>
                <a:gd name="T20" fmla="*/ 16 w 40"/>
                <a:gd name="T21" fmla="*/ 44 h 45"/>
                <a:gd name="T22" fmla="*/ 26 w 40"/>
                <a:gd name="T23" fmla="*/ 44 h 45"/>
                <a:gd name="T24" fmla="*/ 32 w 40"/>
                <a:gd name="T25" fmla="*/ 42 h 45"/>
                <a:gd name="T26" fmla="*/ 39 w 40"/>
                <a:gd name="T27" fmla="*/ 36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45"/>
                <a:gd name="T44" fmla="*/ 40 w 40"/>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45">
                  <a:moveTo>
                    <a:pt x="39" y="10"/>
                  </a:moveTo>
                  <a:lnTo>
                    <a:pt x="32" y="4"/>
                  </a:lnTo>
                  <a:lnTo>
                    <a:pt x="26" y="0"/>
                  </a:lnTo>
                  <a:lnTo>
                    <a:pt x="16" y="0"/>
                  </a:lnTo>
                  <a:lnTo>
                    <a:pt x="10" y="4"/>
                  </a:lnTo>
                  <a:lnTo>
                    <a:pt x="4" y="10"/>
                  </a:lnTo>
                  <a:lnTo>
                    <a:pt x="0" y="20"/>
                  </a:lnTo>
                  <a:lnTo>
                    <a:pt x="0" y="26"/>
                  </a:lnTo>
                  <a:lnTo>
                    <a:pt x="4" y="36"/>
                  </a:lnTo>
                  <a:lnTo>
                    <a:pt x="10" y="42"/>
                  </a:lnTo>
                  <a:lnTo>
                    <a:pt x="16" y="44"/>
                  </a:lnTo>
                  <a:lnTo>
                    <a:pt x="26" y="44"/>
                  </a:lnTo>
                  <a:lnTo>
                    <a:pt x="32" y="42"/>
                  </a:lnTo>
                  <a:lnTo>
                    <a:pt x="39" y="3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09" name="Freeform 149"/>
            <p:cNvSpPr>
              <a:spLocks/>
            </p:cNvSpPr>
            <p:nvPr/>
          </p:nvSpPr>
          <p:spPr bwMode="auto">
            <a:xfrm>
              <a:off x="2007" y="1154"/>
              <a:ext cx="39" cy="45"/>
            </a:xfrm>
            <a:custGeom>
              <a:avLst/>
              <a:gdLst>
                <a:gd name="T0" fmla="*/ 0 w 39"/>
                <a:gd name="T1" fmla="*/ 20 h 45"/>
                <a:gd name="T2" fmla="*/ 38 w 39"/>
                <a:gd name="T3" fmla="*/ 20 h 45"/>
                <a:gd name="T4" fmla="*/ 38 w 39"/>
                <a:gd name="T5" fmla="*/ 13 h 45"/>
                <a:gd name="T6" fmla="*/ 35 w 39"/>
                <a:gd name="T7" fmla="*/ 7 h 45"/>
                <a:gd name="T8" fmla="*/ 32 w 39"/>
                <a:gd name="T9" fmla="*/ 4 h 45"/>
                <a:gd name="T10" fmla="*/ 26 w 39"/>
                <a:gd name="T11" fmla="*/ 0 h 45"/>
                <a:gd name="T12" fmla="*/ 16 w 39"/>
                <a:gd name="T13" fmla="*/ 0 h 45"/>
                <a:gd name="T14" fmla="*/ 10 w 39"/>
                <a:gd name="T15" fmla="*/ 4 h 45"/>
                <a:gd name="T16" fmla="*/ 3 w 39"/>
                <a:gd name="T17" fmla="*/ 10 h 45"/>
                <a:gd name="T18" fmla="*/ 0 w 39"/>
                <a:gd name="T19" fmla="*/ 20 h 45"/>
                <a:gd name="T20" fmla="*/ 0 w 39"/>
                <a:gd name="T21" fmla="*/ 26 h 45"/>
                <a:gd name="T22" fmla="*/ 3 w 39"/>
                <a:gd name="T23" fmla="*/ 36 h 45"/>
                <a:gd name="T24" fmla="*/ 10 w 39"/>
                <a:gd name="T25" fmla="*/ 42 h 45"/>
                <a:gd name="T26" fmla="*/ 16 w 39"/>
                <a:gd name="T27" fmla="*/ 44 h 45"/>
                <a:gd name="T28" fmla="*/ 26 w 39"/>
                <a:gd name="T29" fmla="*/ 44 h 45"/>
                <a:gd name="T30" fmla="*/ 32 w 39"/>
                <a:gd name="T31" fmla="*/ 42 h 45"/>
                <a:gd name="T32" fmla="*/ 38 w 39"/>
                <a:gd name="T33" fmla="*/ 36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5"/>
                <a:gd name="T53" fmla="*/ 39 w 39"/>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5">
                  <a:moveTo>
                    <a:pt x="0" y="20"/>
                  </a:moveTo>
                  <a:lnTo>
                    <a:pt x="38" y="20"/>
                  </a:lnTo>
                  <a:lnTo>
                    <a:pt x="38" y="13"/>
                  </a:lnTo>
                  <a:lnTo>
                    <a:pt x="35" y="7"/>
                  </a:lnTo>
                  <a:lnTo>
                    <a:pt x="32" y="4"/>
                  </a:lnTo>
                  <a:lnTo>
                    <a:pt x="26" y="0"/>
                  </a:lnTo>
                  <a:lnTo>
                    <a:pt x="16" y="0"/>
                  </a:lnTo>
                  <a:lnTo>
                    <a:pt x="10" y="4"/>
                  </a:lnTo>
                  <a:lnTo>
                    <a:pt x="3" y="10"/>
                  </a:lnTo>
                  <a:lnTo>
                    <a:pt x="0" y="20"/>
                  </a:lnTo>
                  <a:lnTo>
                    <a:pt x="0" y="26"/>
                  </a:lnTo>
                  <a:lnTo>
                    <a:pt x="3" y="36"/>
                  </a:lnTo>
                  <a:lnTo>
                    <a:pt x="10" y="42"/>
                  </a:lnTo>
                  <a:lnTo>
                    <a:pt x="16" y="44"/>
                  </a:lnTo>
                  <a:lnTo>
                    <a:pt x="26" y="44"/>
                  </a:lnTo>
                  <a:lnTo>
                    <a:pt x="32" y="42"/>
                  </a:lnTo>
                  <a:lnTo>
                    <a:pt x="38" y="3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10" name="Line 150"/>
            <p:cNvSpPr>
              <a:spLocks noChangeShapeType="1"/>
            </p:cNvSpPr>
            <p:nvPr/>
          </p:nvSpPr>
          <p:spPr bwMode="auto">
            <a:xfrm>
              <a:off x="433" y="2122"/>
              <a:ext cx="0"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11" name="Line 151"/>
            <p:cNvSpPr>
              <a:spLocks noChangeShapeType="1"/>
            </p:cNvSpPr>
            <p:nvPr/>
          </p:nvSpPr>
          <p:spPr bwMode="auto">
            <a:xfrm>
              <a:off x="433" y="2122"/>
              <a:ext cx="41"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12" name="Line 152"/>
            <p:cNvSpPr>
              <a:spLocks noChangeShapeType="1"/>
            </p:cNvSpPr>
            <p:nvPr/>
          </p:nvSpPr>
          <p:spPr bwMode="auto">
            <a:xfrm flipH="1">
              <a:off x="433" y="2154"/>
              <a:ext cx="2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13" name="Line 153"/>
            <p:cNvSpPr>
              <a:spLocks noChangeShapeType="1"/>
            </p:cNvSpPr>
            <p:nvPr/>
          </p:nvSpPr>
          <p:spPr bwMode="auto">
            <a:xfrm>
              <a:off x="433" y="2188"/>
              <a:ext cx="41"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14" name="Line 154"/>
            <p:cNvSpPr>
              <a:spLocks noChangeShapeType="1"/>
            </p:cNvSpPr>
            <p:nvPr/>
          </p:nvSpPr>
          <p:spPr bwMode="auto">
            <a:xfrm flipV="1">
              <a:off x="492" y="2145"/>
              <a:ext cx="0" cy="4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15" name="Freeform 155"/>
            <p:cNvSpPr>
              <a:spLocks/>
            </p:cNvSpPr>
            <p:nvPr/>
          </p:nvSpPr>
          <p:spPr bwMode="auto">
            <a:xfrm>
              <a:off x="492" y="2145"/>
              <a:ext cx="36" cy="44"/>
            </a:xfrm>
            <a:custGeom>
              <a:avLst/>
              <a:gdLst>
                <a:gd name="T0" fmla="*/ 0 w 36"/>
                <a:gd name="T1" fmla="*/ 12 h 44"/>
                <a:gd name="T2" fmla="*/ 10 w 36"/>
                <a:gd name="T3" fmla="*/ 3 h 44"/>
                <a:gd name="T4" fmla="*/ 16 w 36"/>
                <a:gd name="T5" fmla="*/ 0 h 44"/>
                <a:gd name="T6" fmla="*/ 26 w 36"/>
                <a:gd name="T7" fmla="*/ 0 h 44"/>
                <a:gd name="T8" fmla="*/ 32 w 36"/>
                <a:gd name="T9" fmla="*/ 3 h 44"/>
                <a:gd name="T10" fmla="*/ 35 w 36"/>
                <a:gd name="T11" fmla="*/ 12 h 44"/>
                <a:gd name="T12" fmla="*/ 35 w 36"/>
                <a:gd name="T13" fmla="*/ 43 h 44"/>
                <a:gd name="T14" fmla="*/ 0 60000 65536"/>
                <a:gd name="T15" fmla="*/ 0 60000 65536"/>
                <a:gd name="T16" fmla="*/ 0 60000 65536"/>
                <a:gd name="T17" fmla="*/ 0 60000 65536"/>
                <a:gd name="T18" fmla="*/ 0 60000 65536"/>
                <a:gd name="T19" fmla="*/ 0 60000 65536"/>
                <a:gd name="T20" fmla="*/ 0 60000 65536"/>
                <a:gd name="T21" fmla="*/ 0 w 36"/>
                <a:gd name="T22" fmla="*/ 0 h 44"/>
                <a:gd name="T23" fmla="*/ 36 w 36"/>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4">
                  <a:moveTo>
                    <a:pt x="0" y="12"/>
                  </a:moveTo>
                  <a:lnTo>
                    <a:pt x="10" y="3"/>
                  </a:lnTo>
                  <a:lnTo>
                    <a:pt x="16" y="0"/>
                  </a:lnTo>
                  <a:lnTo>
                    <a:pt x="26" y="0"/>
                  </a:lnTo>
                  <a:lnTo>
                    <a:pt x="32" y="3"/>
                  </a:lnTo>
                  <a:lnTo>
                    <a:pt x="35" y="12"/>
                  </a:lnTo>
                  <a:lnTo>
                    <a:pt x="35" y="43"/>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16" name="Line 156"/>
            <p:cNvSpPr>
              <a:spLocks noChangeShapeType="1"/>
            </p:cNvSpPr>
            <p:nvPr/>
          </p:nvSpPr>
          <p:spPr bwMode="auto">
            <a:xfrm flipV="1">
              <a:off x="562" y="2122"/>
              <a:ext cx="0" cy="5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17" name="Freeform 157"/>
            <p:cNvSpPr>
              <a:spLocks/>
            </p:cNvSpPr>
            <p:nvPr/>
          </p:nvSpPr>
          <p:spPr bwMode="auto">
            <a:xfrm>
              <a:off x="562" y="2177"/>
              <a:ext cx="17" cy="17"/>
            </a:xfrm>
            <a:custGeom>
              <a:avLst/>
              <a:gdLst>
                <a:gd name="T0" fmla="*/ 0 w 17"/>
                <a:gd name="T1" fmla="*/ 0 h 17"/>
                <a:gd name="T2" fmla="*/ 3 w 17"/>
                <a:gd name="T3" fmla="*/ 11 h 17"/>
                <a:gd name="T4" fmla="*/ 1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3" y="11"/>
                  </a:lnTo>
                  <a:lnTo>
                    <a:pt x="10" y="16"/>
                  </a:lnTo>
                  <a:lnTo>
                    <a:pt x="16" y="1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18" name="Line 158"/>
            <p:cNvSpPr>
              <a:spLocks noChangeShapeType="1"/>
            </p:cNvSpPr>
            <p:nvPr/>
          </p:nvSpPr>
          <p:spPr bwMode="auto">
            <a:xfrm flipH="1">
              <a:off x="553" y="2145"/>
              <a:ext cx="2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19" name="Line 159"/>
            <p:cNvSpPr>
              <a:spLocks noChangeShapeType="1"/>
            </p:cNvSpPr>
            <p:nvPr/>
          </p:nvSpPr>
          <p:spPr bwMode="auto">
            <a:xfrm>
              <a:off x="597" y="2145"/>
              <a:ext cx="0" cy="4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20" name="Freeform 160"/>
            <p:cNvSpPr>
              <a:spLocks/>
            </p:cNvSpPr>
            <p:nvPr/>
          </p:nvSpPr>
          <p:spPr bwMode="auto">
            <a:xfrm>
              <a:off x="597" y="2145"/>
              <a:ext cx="26" cy="20"/>
            </a:xfrm>
            <a:custGeom>
              <a:avLst/>
              <a:gdLst>
                <a:gd name="T0" fmla="*/ 0 w 26"/>
                <a:gd name="T1" fmla="*/ 19 h 20"/>
                <a:gd name="T2" fmla="*/ 3 w 26"/>
                <a:gd name="T3" fmla="*/ 9 h 20"/>
                <a:gd name="T4" fmla="*/ 9 w 26"/>
                <a:gd name="T5" fmla="*/ 3 h 20"/>
                <a:gd name="T6" fmla="*/ 16 w 26"/>
                <a:gd name="T7" fmla="*/ 0 h 20"/>
                <a:gd name="T8" fmla="*/ 25 w 26"/>
                <a:gd name="T9" fmla="*/ 0 h 20"/>
                <a:gd name="T10" fmla="*/ 0 60000 65536"/>
                <a:gd name="T11" fmla="*/ 0 60000 65536"/>
                <a:gd name="T12" fmla="*/ 0 60000 65536"/>
                <a:gd name="T13" fmla="*/ 0 60000 65536"/>
                <a:gd name="T14" fmla="*/ 0 60000 65536"/>
                <a:gd name="T15" fmla="*/ 0 w 26"/>
                <a:gd name="T16" fmla="*/ 0 h 20"/>
                <a:gd name="T17" fmla="*/ 26 w 26"/>
                <a:gd name="T18" fmla="*/ 20 h 20"/>
              </a:gdLst>
              <a:ahLst/>
              <a:cxnLst>
                <a:cxn ang="T10">
                  <a:pos x="T0" y="T1"/>
                </a:cxn>
                <a:cxn ang="T11">
                  <a:pos x="T2" y="T3"/>
                </a:cxn>
                <a:cxn ang="T12">
                  <a:pos x="T4" y="T5"/>
                </a:cxn>
                <a:cxn ang="T13">
                  <a:pos x="T6" y="T7"/>
                </a:cxn>
                <a:cxn ang="T14">
                  <a:pos x="T8" y="T9"/>
                </a:cxn>
              </a:cxnLst>
              <a:rect l="T15" t="T16" r="T17" b="T18"/>
              <a:pathLst>
                <a:path w="26" h="20">
                  <a:moveTo>
                    <a:pt x="0" y="19"/>
                  </a:moveTo>
                  <a:lnTo>
                    <a:pt x="3" y="9"/>
                  </a:lnTo>
                  <a:lnTo>
                    <a:pt x="9" y="3"/>
                  </a:lnTo>
                  <a:lnTo>
                    <a:pt x="16" y="0"/>
                  </a:lnTo>
                  <a:lnTo>
                    <a:pt x="25"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21" name="Line 161"/>
            <p:cNvSpPr>
              <a:spLocks noChangeShapeType="1"/>
            </p:cNvSpPr>
            <p:nvPr/>
          </p:nvSpPr>
          <p:spPr bwMode="auto">
            <a:xfrm>
              <a:off x="676" y="2145"/>
              <a:ext cx="0" cy="4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22" name="Freeform 162"/>
            <p:cNvSpPr>
              <a:spLocks/>
            </p:cNvSpPr>
            <p:nvPr/>
          </p:nvSpPr>
          <p:spPr bwMode="auto">
            <a:xfrm>
              <a:off x="638" y="2145"/>
              <a:ext cx="39" cy="44"/>
            </a:xfrm>
            <a:custGeom>
              <a:avLst/>
              <a:gdLst>
                <a:gd name="T0" fmla="*/ 38 w 39"/>
                <a:gd name="T1" fmla="*/ 9 h 44"/>
                <a:gd name="T2" fmla="*/ 32 w 39"/>
                <a:gd name="T3" fmla="*/ 3 h 44"/>
                <a:gd name="T4" fmla="*/ 26 w 39"/>
                <a:gd name="T5" fmla="*/ 0 h 44"/>
                <a:gd name="T6" fmla="*/ 16 w 39"/>
                <a:gd name="T7" fmla="*/ 0 h 44"/>
                <a:gd name="T8" fmla="*/ 10 w 39"/>
                <a:gd name="T9" fmla="*/ 3 h 44"/>
                <a:gd name="T10" fmla="*/ 3 w 39"/>
                <a:gd name="T11" fmla="*/ 9 h 44"/>
                <a:gd name="T12" fmla="*/ 0 w 39"/>
                <a:gd name="T13" fmla="*/ 19 h 44"/>
                <a:gd name="T14" fmla="*/ 0 w 39"/>
                <a:gd name="T15" fmla="*/ 25 h 44"/>
                <a:gd name="T16" fmla="*/ 3 w 39"/>
                <a:gd name="T17" fmla="*/ 35 h 44"/>
                <a:gd name="T18" fmla="*/ 10 w 39"/>
                <a:gd name="T19" fmla="*/ 40 h 44"/>
                <a:gd name="T20" fmla="*/ 16 w 39"/>
                <a:gd name="T21" fmla="*/ 43 h 44"/>
                <a:gd name="T22" fmla="*/ 26 w 39"/>
                <a:gd name="T23" fmla="*/ 43 h 44"/>
                <a:gd name="T24" fmla="*/ 32 w 39"/>
                <a:gd name="T25" fmla="*/ 40 h 44"/>
                <a:gd name="T26" fmla="*/ 38 w 39"/>
                <a:gd name="T27" fmla="*/ 35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44"/>
                <a:gd name="T44" fmla="*/ 39 w 39"/>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44">
                  <a:moveTo>
                    <a:pt x="38" y="9"/>
                  </a:moveTo>
                  <a:lnTo>
                    <a:pt x="32" y="3"/>
                  </a:lnTo>
                  <a:lnTo>
                    <a:pt x="26" y="0"/>
                  </a:lnTo>
                  <a:lnTo>
                    <a:pt x="16" y="0"/>
                  </a:lnTo>
                  <a:lnTo>
                    <a:pt x="10" y="3"/>
                  </a:lnTo>
                  <a:lnTo>
                    <a:pt x="3" y="9"/>
                  </a:lnTo>
                  <a:lnTo>
                    <a:pt x="0" y="19"/>
                  </a:lnTo>
                  <a:lnTo>
                    <a:pt x="0" y="25"/>
                  </a:lnTo>
                  <a:lnTo>
                    <a:pt x="3" y="35"/>
                  </a:lnTo>
                  <a:lnTo>
                    <a:pt x="10" y="40"/>
                  </a:lnTo>
                  <a:lnTo>
                    <a:pt x="16" y="43"/>
                  </a:lnTo>
                  <a:lnTo>
                    <a:pt x="26" y="43"/>
                  </a:lnTo>
                  <a:lnTo>
                    <a:pt x="32" y="40"/>
                  </a:lnTo>
                  <a:lnTo>
                    <a:pt x="3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23" name="Line 163"/>
            <p:cNvSpPr>
              <a:spLocks noChangeShapeType="1"/>
            </p:cNvSpPr>
            <p:nvPr/>
          </p:nvSpPr>
          <p:spPr bwMode="auto">
            <a:xfrm flipV="1">
              <a:off x="698" y="2145"/>
              <a:ext cx="0" cy="4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24" name="Freeform 164"/>
            <p:cNvSpPr>
              <a:spLocks/>
            </p:cNvSpPr>
            <p:nvPr/>
          </p:nvSpPr>
          <p:spPr bwMode="auto">
            <a:xfrm>
              <a:off x="698" y="2145"/>
              <a:ext cx="35" cy="44"/>
            </a:xfrm>
            <a:custGeom>
              <a:avLst/>
              <a:gdLst>
                <a:gd name="T0" fmla="*/ 0 w 35"/>
                <a:gd name="T1" fmla="*/ 12 h 44"/>
                <a:gd name="T2" fmla="*/ 10 w 35"/>
                <a:gd name="T3" fmla="*/ 3 h 44"/>
                <a:gd name="T4" fmla="*/ 16 w 35"/>
                <a:gd name="T5" fmla="*/ 0 h 44"/>
                <a:gd name="T6" fmla="*/ 26 w 35"/>
                <a:gd name="T7" fmla="*/ 0 h 44"/>
                <a:gd name="T8" fmla="*/ 31 w 35"/>
                <a:gd name="T9" fmla="*/ 3 h 44"/>
                <a:gd name="T10" fmla="*/ 34 w 35"/>
                <a:gd name="T11" fmla="*/ 12 h 44"/>
                <a:gd name="T12" fmla="*/ 34 w 35"/>
                <a:gd name="T13" fmla="*/ 43 h 44"/>
                <a:gd name="T14" fmla="*/ 0 60000 65536"/>
                <a:gd name="T15" fmla="*/ 0 60000 65536"/>
                <a:gd name="T16" fmla="*/ 0 60000 65536"/>
                <a:gd name="T17" fmla="*/ 0 60000 65536"/>
                <a:gd name="T18" fmla="*/ 0 60000 65536"/>
                <a:gd name="T19" fmla="*/ 0 60000 65536"/>
                <a:gd name="T20" fmla="*/ 0 60000 65536"/>
                <a:gd name="T21" fmla="*/ 0 w 35"/>
                <a:gd name="T22" fmla="*/ 0 h 44"/>
                <a:gd name="T23" fmla="*/ 35 w 35"/>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4">
                  <a:moveTo>
                    <a:pt x="0" y="12"/>
                  </a:moveTo>
                  <a:lnTo>
                    <a:pt x="10" y="3"/>
                  </a:lnTo>
                  <a:lnTo>
                    <a:pt x="16" y="0"/>
                  </a:lnTo>
                  <a:lnTo>
                    <a:pt x="26" y="0"/>
                  </a:lnTo>
                  <a:lnTo>
                    <a:pt x="31" y="3"/>
                  </a:lnTo>
                  <a:lnTo>
                    <a:pt x="34" y="12"/>
                  </a:lnTo>
                  <a:lnTo>
                    <a:pt x="34" y="43"/>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25" name="Freeform 165"/>
            <p:cNvSpPr>
              <a:spLocks/>
            </p:cNvSpPr>
            <p:nvPr/>
          </p:nvSpPr>
          <p:spPr bwMode="auto">
            <a:xfrm>
              <a:off x="758" y="2145"/>
              <a:ext cx="39" cy="44"/>
            </a:xfrm>
            <a:custGeom>
              <a:avLst/>
              <a:gdLst>
                <a:gd name="T0" fmla="*/ 38 w 39"/>
                <a:gd name="T1" fmla="*/ 9 h 44"/>
                <a:gd name="T2" fmla="*/ 32 w 39"/>
                <a:gd name="T3" fmla="*/ 3 h 44"/>
                <a:gd name="T4" fmla="*/ 25 w 39"/>
                <a:gd name="T5" fmla="*/ 0 h 44"/>
                <a:gd name="T6" fmla="*/ 16 w 39"/>
                <a:gd name="T7" fmla="*/ 0 h 44"/>
                <a:gd name="T8" fmla="*/ 9 w 39"/>
                <a:gd name="T9" fmla="*/ 3 h 44"/>
                <a:gd name="T10" fmla="*/ 3 w 39"/>
                <a:gd name="T11" fmla="*/ 9 h 44"/>
                <a:gd name="T12" fmla="*/ 0 w 39"/>
                <a:gd name="T13" fmla="*/ 19 h 44"/>
                <a:gd name="T14" fmla="*/ 0 w 39"/>
                <a:gd name="T15" fmla="*/ 25 h 44"/>
                <a:gd name="T16" fmla="*/ 3 w 39"/>
                <a:gd name="T17" fmla="*/ 35 h 44"/>
                <a:gd name="T18" fmla="*/ 9 w 39"/>
                <a:gd name="T19" fmla="*/ 40 h 44"/>
                <a:gd name="T20" fmla="*/ 16 w 39"/>
                <a:gd name="T21" fmla="*/ 43 h 44"/>
                <a:gd name="T22" fmla="*/ 25 w 39"/>
                <a:gd name="T23" fmla="*/ 43 h 44"/>
                <a:gd name="T24" fmla="*/ 32 w 39"/>
                <a:gd name="T25" fmla="*/ 40 h 44"/>
                <a:gd name="T26" fmla="*/ 38 w 39"/>
                <a:gd name="T27" fmla="*/ 35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44"/>
                <a:gd name="T44" fmla="*/ 39 w 39"/>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44">
                  <a:moveTo>
                    <a:pt x="38" y="9"/>
                  </a:moveTo>
                  <a:lnTo>
                    <a:pt x="32" y="3"/>
                  </a:lnTo>
                  <a:lnTo>
                    <a:pt x="25" y="0"/>
                  </a:lnTo>
                  <a:lnTo>
                    <a:pt x="16" y="0"/>
                  </a:lnTo>
                  <a:lnTo>
                    <a:pt x="9" y="3"/>
                  </a:lnTo>
                  <a:lnTo>
                    <a:pt x="3" y="9"/>
                  </a:lnTo>
                  <a:lnTo>
                    <a:pt x="0" y="19"/>
                  </a:lnTo>
                  <a:lnTo>
                    <a:pt x="0" y="25"/>
                  </a:lnTo>
                  <a:lnTo>
                    <a:pt x="3" y="35"/>
                  </a:lnTo>
                  <a:lnTo>
                    <a:pt x="9" y="40"/>
                  </a:lnTo>
                  <a:lnTo>
                    <a:pt x="16" y="43"/>
                  </a:lnTo>
                  <a:lnTo>
                    <a:pt x="25" y="43"/>
                  </a:lnTo>
                  <a:lnTo>
                    <a:pt x="32" y="40"/>
                  </a:lnTo>
                  <a:lnTo>
                    <a:pt x="3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26" name="Freeform 166"/>
            <p:cNvSpPr>
              <a:spLocks/>
            </p:cNvSpPr>
            <p:nvPr/>
          </p:nvSpPr>
          <p:spPr bwMode="auto">
            <a:xfrm>
              <a:off x="815" y="2145"/>
              <a:ext cx="39" cy="44"/>
            </a:xfrm>
            <a:custGeom>
              <a:avLst/>
              <a:gdLst>
                <a:gd name="T0" fmla="*/ 0 w 39"/>
                <a:gd name="T1" fmla="*/ 19 h 44"/>
                <a:gd name="T2" fmla="*/ 38 w 39"/>
                <a:gd name="T3" fmla="*/ 19 h 44"/>
                <a:gd name="T4" fmla="*/ 38 w 39"/>
                <a:gd name="T5" fmla="*/ 12 h 44"/>
                <a:gd name="T6" fmla="*/ 35 w 39"/>
                <a:gd name="T7" fmla="*/ 6 h 44"/>
                <a:gd name="T8" fmla="*/ 31 w 39"/>
                <a:gd name="T9" fmla="*/ 3 h 44"/>
                <a:gd name="T10" fmla="*/ 25 w 39"/>
                <a:gd name="T11" fmla="*/ 0 h 44"/>
                <a:gd name="T12" fmla="*/ 15 w 39"/>
                <a:gd name="T13" fmla="*/ 0 h 44"/>
                <a:gd name="T14" fmla="*/ 10 w 39"/>
                <a:gd name="T15" fmla="*/ 3 h 44"/>
                <a:gd name="T16" fmla="*/ 4 w 39"/>
                <a:gd name="T17" fmla="*/ 9 h 44"/>
                <a:gd name="T18" fmla="*/ 0 w 39"/>
                <a:gd name="T19" fmla="*/ 19 h 44"/>
                <a:gd name="T20" fmla="*/ 0 w 39"/>
                <a:gd name="T21" fmla="*/ 25 h 44"/>
                <a:gd name="T22" fmla="*/ 4 w 39"/>
                <a:gd name="T23" fmla="*/ 35 h 44"/>
                <a:gd name="T24" fmla="*/ 10 w 39"/>
                <a:gd name="T25" fmla="*/ 40 h 44"/>
                <a:gd name="T26" fmla="*/ 15 w 39"/>
                <a:gd name="T27" fmla="*/ 43 h 44"/>
                <a:gd name="T28" fmla="*/ 25 w 39"/>
                <a:gd name="T29" fmla="*/ 43 h 44"/>
                <a:gd name="T30" fmla="*/ 31 w 39"/>
                <a:gd name="T31" fmla="*/ 40 h 44"/>
                <a:gd name="T32" fmla="*/ 38 w 39"/>
                <a:gd name="T33" fmla="*/ 35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4"/>
                <a:gd name="T53" fmla="*/ 39 w 39"/>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4">
                  <a:moveTo>
                    <a:pt x="0" y="19"/>
                  </a:moveTo>
                  <a:lnTo>
                    <a:pt x="38" y="19"/>
                  </a:lnTo>
                  <a:lnTo>
                    <a:pt x="38" y="12"/>
                  </a:lnTo>
                  <a:lnTo>
                    <a:pt x="35" y="6"/>
                  </a:lnTo>
                  <a:lnTo>
                    <a:pt x="31" y="3"/>
                  </a:lnTo>
                  <a:lnTo>
                    <a:pt x="25" y="0"/>
                  </a:lnTo>
                  <a:lnTo>
                    <a:pt x="15" y="0"/>
                  </a:lnTo>
                  <a:lnTo>
                    <a:pt x="10" y="3"/>
                  </a:lnTo>
                  <a:lnTo>
                    <a:pt x="4" y="9"/>
                  </a:lnTo>
                  <a:lnTo>
                    <a:pt x="0" y="19"/>
                  </a:lnTo>
                  <a:lnTo>
                    <a:pt x="0" y="25"/>
                  </a:lnTo>
                  <a:lnTo>
                    <a:pt x="4" y="35"/>
                  </a:lnTo>
                  <a:lnTo>
                    <a:pt x="10" y="40"/>
                  </a:lnTo>
                  <a:lnTo>
                    <a:pt x="15" y="43"/>
                  </a:lnTo>
                  <a:lnTo>
                    <a:pt x="25" y="43"/>
                  </a:lnTo>
                  <a:lnTo>
                    <a:pt x="31" y="40"/>
                  </a:lnTo>
                  <a:lnTo>
                    <a:pt x="3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27" name="Freeform 167"/>
            <p:cNvSpPr>
              <a:spLocks/>
            </p:cNvSpPr>
            <p:nvPr/>
          </p:nvSpPr>
          <p:spPr bwMode="auto">
            <a:xfrm>
              <a:off x="916" y="2122"/>
              <a:ext cx="46" cy="67"/>
            </a:xfrm>
            <a:custGeom>
              <a:avLst/>
              <a:gdLst>
                <a:gd name="T0" fmla="*/ 0 w 46"/>
                <a:gd name="T1" fmla="*/ 66 h 67"/>
                <a:gd name="T2" fmla="*/ 0 w 46"/>
                <a:gd name="T3" fmla="*/ 0 h 67"/>
                <a:gd name="T4" fmla="*/ 29 w 46"/>
                <a:gd name="T5" fmla="*/ 0 h 67"/>
                <a:gd name="T6" fmla="*/ 38 w 46"/>
                <a:gd name="T7" fmla="*/ 4 h 67"/>
                <a:gd name="T8" fmla="*/ 41 w 46"/>
                <a:gd name="T9" fmla="*/ 7 h 67"/>
                <a:gd name="T10" fmla="*/ 45 w 46"/>
                <a:gd name="T11" fmla="*/ 13 h 67"/>
                <a:gd name="T12" fmla="*/ 45 w 46"/>
                <a:gd name="T13" fmla="*/ 23 h 67"/>
                <a:gd name="T14" fmla="*/ 41 w 46"/>
                <a:gd name="T15" fmla="*/ 29 h 67"/>
                <a:gd name="T16" fmla="*/ 38 w 46"/>
                <a:gd name="T17" fmla="*/ 32 h 67"/>
                <a:gd name="T18" fmla="*/ 29 w 46"/>
                <a:gd name="T19" fmla="*/ 35 h 67"/>
                <a:gd name="T20" fmla="*/ 0 w 46"/>
                <a:gd name="T21" fmla="*/ 35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67"/>
                <a:gd name="T35" fmla="*/ 46 w 46"/>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67">
                  <a:moveTo>
                    <a:pt x="0" y="66"/>
                  </a:moveTo>
                  <a:lnTo>
                    <a:pt x="0" y="0"/>
                  </a:lnTo>
                  <a:lnTo>
                    <a:pt x="29" y="0"/>
                  </a:lnTo>
                  <a:lnTo>
                    <a:pt x="38" y="4"/>
                  </a:lnTo>
                  <a:lnTo>
                    <a:pt x="41" y="7"/>
                  </a:lnTo>
                  <a:lnTo>
                    <a:pt x="45" y="13"/>
                  </a:lnTo>
                  <a:lnTo>
                    <a:pt x="45" y="23"/>
                  </a:lnTo>
                  <a:lnTo>
                    <a:pt x="41" y="29"/>
                  </a:lnTo>
                  <a:lnTo>
                    <a:pt x="38" y="32"/>
                  </a:lnTo>
                  <a:lnTo>
                    <a:pt x="29" y="35"/>
                  </a:lnTo>
                  <a:lnTo>
                    <a:pt x="0"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28" name="Line 168"/>
            <p:cNvSpPr>
              <a:spLocks noChangeShapeType="1"/>
            </p:cNvSpPr>
            <p:nvPr/>
          </p:nvSpPr>
          <p:spPr bwMode="auto">
            <a:xfrm>
              <a:off x="1020" y="2145"/>
              <a:ext cx="0" cy="4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29" name="Freeform 169"/>
            <p:cNvSpPr>
              <a:spLocks/>
            </p:cNvSpPr>
            <p:nvPr/>
          </p:nvSpPr>
          <p:spPr bwMode="auto">
            <a:xfrm>
              <a:off x="982" y="2145"/>
              <a:ext cx="39" cy="44"/>
            </a:xfrm>
            <a:custGeom>
              <a:avLst/>
              <a:gdLst>
                <a:gd name="T0" fmla="*/ 38 w 39"/>
                <a:gd name="T1" fmla="*/ 9 h 44"/>
                <a:gd name="T2" fmla="*/ 32 w 39"/>
                <a:gd name="T3" fmla="*/ 3 h 44"/>
                <a:gd name="T4" fmla="*/ 26 w 39"/>
                <a:gd name="T5" fmla="*/ 0 h 44"/>
                <a:gd name="T6" fmla="*/ 16 w 39"/>
                <a:gd name="T7" fmla="*/ 0 h 44"/>
                <a:gd name="T8" fmla="*/ 10 w 39"/>
                <a:gd name="T9" fmla="*/ 3 h 44"/>
                <a:gd name="T10" fmla="*/ 3 w 39"/>
                <a:gd name="T11" fmla="*/ 9 h 44"/>
                <a:gd name="T12" fmla="*/ 0 w 39"/>
                <a:gd name="T13" fmla="*/ 19 h 44"/>
                <a:gd name="T14" fmla="*/ 0 w 39"/>
                <a:gd name="T15" fmla="*/ 25 h 44"/>
                <a:gd name="T16" fmla="*/ 3 w 39"/>
                <a:gd name="T17" fmla="*/ 35 h 44"/>
                <a:gd name="T18" fmla="*/ 10 w 39"/>
                <a:gd name="T19" fmla="*/ 40 h 44"/>
                <a:gd name="T20" fmla="*/ 16 w 39"/>
                <a:gd name="T21" fmla="*/ 43 h 44"/>
                <a:gd name="T22" fmla="*/ 26 w 39"/>
                <a:gd name="T23" fmla="*/ 43 h 44"/>
                <a:gd name="T24" fmla="*/ 32 w 39"/>
                <a:gd name="T25" fmla="*/ 40 h 44"/>
                <a:gd name="T26" fmla="*/ 38 w 39"/>
                <a:gd name="T27" fmla="*/ 35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44"/>
                <a:gd name="T44" fmla="*/ 39 w 39"/>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44">
                  <a:moveTo>
                    <a:pt x="38" y="9"/>
                  </a:moveTo>
                  <a:lnTo>
                    <a:pt x="32" y="3"/>
                  </a:lnTo>
                  <a:lnTo>
                    <a:pt x="26" y="0"/>
                  </a:lnTo>
                  <a:lnTo>
                    <a:pt x="16" y="0"/>
                  </a:lnTo>
                  <a:lnTo>
                    <a:pt x="10" y="3"/>
                  </a:lnTo>
                  <a:lnTo>
                    <a:pt x="3" y="9"/>
                  </a:lnTo>
                  <a:lnTo>
                    <a:pt x="0" y="19"/>
                  </a:lnTo>
                  <a:lnTo>
                    <a:pt x="0" y="25"/>
                  </a:lnTo>
                  <a:lnTo>
                    <a:pt x="3" y="35"/>
                  </a:lnTo>
                  <a:lnTo>
                    <a:pt x="10" y="40"/>
                  </a:lnTo>
                  <a:lnTo>
                    <a:pt x="16" y="43"/>
                  </a:lnTo>
                  <a:lnTo>
                    <a:pt x="26" y="43"/>
                  </a:lnTo>
                  <a:lnTo>
                    <a:pt x="32" y="40"/>
                  </a:lnTo>
                  <a:lnTo>
                    <a:pt x="3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30" name="Line 170"/>
            <p:cNvSpPr>
              <a:spLocks noChangeShapeType="1"/>
            </p:cNvSpPr>
            <p:nvPr/>
          </p:nvSpPr>
          <p:spPr bwMode="auto">
            <a:xfrm flipV="1">
              <a:off x="1043" y="2145"/>
              <a:ext cx="0" cy="4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31" name="Freeform 171"/>
            <p:cNvSpPr>
              <a:spLocks/>
            </p:cNvSpPr>
            <p:nvPr/>
          </p:nvSpPr>
          <p:spPr bwMode="auto">
            <a:xfrm>
              <a:off x="1043" y="2145"/>
              <a:ext cx="35" cy="44"/>
            </a:xfrm>
            <a:custGeom>
              <a:avLst/>
              <a:gdLst>
                <a:gd name="T0" fmla="*/ 0 w 35"/>
                <a:gd name="T1" fmla="*/ 12 h 44"/>
                <a:gd name="T2" fmla="*/ 9 w 35"/>
                <a:gd name="T3" fmla="*/ 3 h 44"/>
                <a:gd name="T4" fmla="*/ 16 w 35"/>
                <a:gd name="T5" fmla="*/ 0 h 44"/>
                <a:gd name="T6" fmla="*/ 25 w 35"/>
                <a:gd name="T7" fmla="*/ 0 h 44"/>
                <a:gd name="T8" fmla="*/ 31 w 35"/>
                <a:gd name="T9" fmla="*/ 3 h 44"/>
                <a:gd name="T10" fmla="*/ 34 w 35"/>
                <a:gd name="T11" fmla="*/ 12 h 44"/>
                <a:gd name="T12" fmla="*/ 34 w 35"/>
                <a:gd name="T13" fmla="*/ 43 h 44"/>
                <a:gd name="T14" fmla="*/ 0 60000 65536"/>
                <a:gd name="T15" fmla="*/ 0 60000 65536"/>
                <a:gd name="T16" fmla="*/ 0 60000 65536"/>
                <a:gd name="T17" fmla="*/ 0 60000 65536"/>
                <a:gd name="T18" fmla="*/ 0 60000 65536"/>
                <a:gd name="T19" fmla="*/ 0 60000 65536"/>
                <a:gd name="T20" fmla="*/ 0 60000 65536"/>
                <a:gd name="T21" fmla="*/ 0 w 35"/>
                <a:gd name="T22" fmla="*/ 0 h 44"/>
                <a:gd name="T23" fmla="*/ 35 w 35"/>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4">
                  <a:moveTo>
                    <a:pt x="0" y="12"/>
                  </a:moveTo>
                  <a:lnTo>
                    <a:pt x="9" y="3"/>
                  </a:lnTo>
                  <a:lnTo>
                    <a:pt x="16" y="0"/>
                  </a:lnTo>
                  <a:lnTo>
                    <a:pt x="25" y="0"/>
                  </a:lnTo>
                  <a:lnTo>
                    <a:pt x="31" y="3"/>
                  </a:lnTo>
                  <a:lnTo>
                    <a:pt x="34" y="12"/>
                  </a:lnTo>
                  <a:lnTo>
                    <a:pt x="34" y="43"/>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32" name="Freeform 172"/>
            <p:cNvSpPr>
              <a:spLocks/>
            </p:cNvSpPr>
            <p:nvPr/>
          </p:nvSpPr>
          <p:spPr bwMode="auto">
            <a:xfrm>
              <a:off x="1103" y="2145"/>
              <a:ext cx="38" cy="44"/>
            </a:xfrm>
            <a:custGeom>
              <a:avLst/>
              <a:gdLst>
                <a:gd name="T0" fmla="*/ 0 w 38"/>
                <a:gd name="T1" fmla="*/ 19 h 44"/>
                <a:gd name="T2" fmla="*/ 37 w 38"/>
                <a:gd name="T3" fmla="*/ 19 h 44"/>
                <a:gd name="T4" fmla="*/ 37 w 38"/>
                <a:gd name="T5" fmla="*/ 12 h 44"/>
                <a:gd name="T6" fmla="*/ 34 w 38"/>
                <a:gd name="T7" fmla="*/ 6 h 44"/>
                <a:gd name="T8" fmla="*/ 31 w 38"/>
                <a:gd name="T9" fmla="*/ 3 h 44"/>
                <a:gd name="T10" fmla="*/ 24 w 38"/>
                <a:gd name="T11" fmla="*/ 0 h 44"/>
                <a:gd name="T12" fmla="*/ 15 w 38"/>
                <a:gd name="T13" fmla="*/ 0 h 44"/>
                <a:gd name="T14" fmla="*/ 9 w 38"/>
                <a:gd name="T15" fmla="*/ 3 h 44"/>
                <a:gd name="T16" fmla="*/ 3 w 38"/>
                <a:gd name="T17" fmla="*/ 9 h 44"/>
                <a:gd name="T18" fmla="*/ 0 w 38"/>
                <a:gd name="T19" fmla="*/ 19 h 44"/>
                <a:gd name="T20" fmla="*/ 0 w 38"/>
                <a:gd name="T21" fmla="*/ 25 h 44"/>
                <a:gd name="T22" fmla="*/ 3 w 38"/>
                <a:gd name="T23" fmla="*/ 35 h 44"/>
                <a:gd name="T24" fmla="*/ 9 w 38"/>
                <a:gd name="T25" fmla="*/ 40 h 44"/>
                <a:gd name="T26" fmla="*/ 15 w 38"/>
                <a:gd name="T27" fmla="*/ 43 h 44"/>
                <a:gd name="T28" fmla="*/ 24 w 38"/>
                <a:gd name="T29" fmla="*/ 43 h 44"/>
                <a:gd name="T30" fmla="*/ 31 w 38"/>
                <a:gd name="T31" fmla="*/ 40 h 44"/>
                <a:gd name="T32" fmla="*/ 37 w 38"/>
                <a:gd name="T33" fmla="*/ 35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4"/>
                <a:gd name="T53" fmla="*/ 38 w 38"/>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4">
                  <a:moveTo>
                    <a:pt x="0" y="19"/>
                  </a:moveTo>
                  <a:lnTo>
                    <a:pt x="37" y="19"/>
                  </a:lnTo>
                  <a:lnTo>
                    <a:pt x="37" y="12"/>
                  </a:lnTo>
                  <a:lnTo>
                    <a:pt x="34" y="6"/>
                  </a:lnTo>
                  <a:lnTo>
                    <a:pt x="31" y="3"/>
                  </a:lnTo>
                  <a:lnTo>
                    <a:pt x="24" y="0"/>
                  </a:lnTo>
                  <a:lnTo>
                    <a:pt x="15" y="0"/>
                  </a:lnTo>
                  <a:lnTo>
                    <a:pt x="9" y="3"/>
                  </a:lnTo>
                  <a:lnTo>
                    <a:pt x="3" y="9"/>
                  </a:lnTo>
                  <a:lnTo>
                    <a:pt x="0" y="19"/>
                  </a:lnTo>
                  <a:lnTo>
                    <a:pt x="0" y="25"/>
                  </a:lnTo>
                  <a:lnTo>
                    <a:pt x="3" y="35"/>
                  </a:lnTo>
                  <a:lnTo>
                    <a:pt x="9" y="40"/>
                  </a:lnTo>
                  <a:lnTo>
                    <a:pt x="15" y="43"/>
                  </a:lnTo>
                  <a:lnTo>
                    <a:pt x="24" y="43"/>
                  </a:lnTo>
                  <a:lnTo>
                    <a:pt x="31" y="40"/>
                  </a:lnTo>
                  <a:lnTo>
                    <a:pt x="37"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33" name="Line 173"/>
            <p:cNvSpPr>
              <a:spLocks noChangeShapeType="1"/>
            </p:cNvSpPr>
            <p:nvPr/>
          </p:nvSpPr>
          <p:spPr bwMode="auto">
            <a:xfrm flipV="1">
              <a:off x="1159" y="2122"/>
              <a:ext cx="0"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34" name="Line 174"/>
            <p:cNvSpPr>
              <a:spLocks noChangeShapeType="1"/>
            </p:cNvSpPr>
            <p:nvPr/>
          </p:nvSpPr>
          <p:spPr bwMode="auto">
            <a:xfrm flipV="1">
              <a:off x="572" y="1997"/>
              <a:ext cx="0"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35" name="Line 175"/>
            <p:cNvSpPr>
              <a:spLocks noChangeShapeType="1"/>
            </p:cNvSpPr>
            <p:nvPr/>
          </p:nvSpPr>
          <p:spPr bwMode="auto">
            <a:xfrm>
              <a:off x="550" y="1997"/>
              <a:ext cx="43"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36" name="Freeform 176"/>
            <p:cNvSpPr>
              <a:spLocks/>
            </p:cNvSpPr>
            <p:nvPr/>
          </p:nvSpPr>
          <p:spPr bwMode="auto">
            <a:xfrm>
              <a:off x="606" y="2018"/>
              <a:ext cx="43" cy="46"/>
            </a:xfrm>
            <a:custGeom>
              <a:avLst/>
              <a:gdLst>
                <a:gd name="T0" fmla="*/ 10 w 43"/>
                <a:gd name="T1" fmla="*/ 3 h 46"/>
                <a:gd name="T2" fmla="*/ 16 w 43"/>
                <a:gd name="T3" fmla="*/ 0 h 46"/>
                <a:gd name="T4" fmla="*/ 10 w 43"/>
                <a:gd name="T5" fmla="*/ 3 h 46"/>
                <a:gd name="T6" fmla="*/ 3 w 43"/>
                <a:gd name="T7" fmla="*/ 10 h 46"/>
                <a:gd name="T8" fmla="*/ 0 w 43"/>
                <a:gd name="T9" fmla="*/ 19 h 46"/>
                <a:gd name="T10" fmla="*/ 0 w 43"/>
                <a:gd name="T11" fmla="*/ 26 h 46"/>
                <a:gd name="T12" fmla="*/ 3 w 43"/>
                <a:gd name="T13" fmla="*/ 35 h 46"/>
                <a:gd name="T14" fmla="*/ 10 w 43"/>
                <a:gd name="T15" fmla="*/ 41 h 46"/>
                <a:gd name="T16" fmla="*/ 16 w 43"/>
                <a:gd name="T17" fmla="*/ 45 h 46"/>
                <a:gd name="T18" fmla="*/ 26 w 43"/>
                <a:gd name="T19" fmla="*/ 45 h 46"/>
                <a:gd name="T20" fmla="*/ 32 w 43"/>
                <a:gd name="T21" fmla="*/ 41 h 46"/>
                <a:gd name="T22" fmla="*/ 39 w 43"/>
                <a:gd name="T23" fmla="*/ 35 h 46"/>
                <a:gd name="T24" fmla="*/ 42 w 43"/>
                <a:gd name="T25" fmla="*/ 26 h 46"/>
                <a:gd name="T26" fmla="*/ 42 w 43"/>
                <a:gd name="T27" fmla="*/ 19 h 46"/>
                <a:gd name="T28" fmla="*/ 39 w 43"/>
                <a:gd name="T29" fmla="*/ 10 h 46"/>
                <a:gd name="T30" fmla="*/ 32 w 43"/>
                <a:gd name="T31" fmla="*/ 3 h 46"/>
                <a:gd name="T32" fmla="*/ 26 w 43"/>
                <a:gd name="T33" fmla="*/ 0 h 46"/>
                <a:gd name="T34" fmla="*/ 16 w 43"/>
                <a:gd name="T35" fmla="*/ 0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46"/>
                <a:gd name="T56" fmla="*/ 43 w 43"/>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46">
                  <a:moveTo>
                    <a:pt x="10" y="3"/>
                  </a:moveTo>
                  <a:lnTo>
                    <a:pt x="16" y="0"/>
                  </a:lnTo>
                  <a:lnTo>
                    <a:pt x="10" y="3"/>
                  </a:lnTo>
                  <a:lnTo>
                    <a:pt x="3" y="10"/>
                  </a:lnTo>
                  <a:lnTo>
                    <a:pt x="0" y="19"/>
                  </a:lnTo>
                  <a:lnTo>
                    <a:pt x="0" y="26"/>
                  </a:lnTo>
                  <a:lnTo>
                    <a:pt x="3" y="35"/>
                  </a:lnTo>
                  <a:lnTo>
                    <a:pt x="10" y="41"/>
                  </a:lnTo>
                  <a:lnTo>
                    <a:pt x="16" y="45"/>
                  </a:lnTo>
                  <a:lnTo>
                    <a:pt x="26" y="45"/>
                  </a:lnTo>
                  <a:lnTo>
                    <a:pt x="32" y="41"/>
                  </a:lnTo>
                  <a:lnTo>
                    <a:pt x="39" y="35"/>
                  </a:lnTo>
                  <a:lnTo>
                    <a:pt x="42" y="26"/>
                  </a:lnTo>
                  <a:lnTo>
                    <a:pt x="42" y="19"/>
                  </a:lnTo>
                  <a:lnTo>
                    <a:pt x="39" y="10"/>
                  </a:lnTo>
                  <a:lnTo>
                    <a:pt x="32" y="3"/>
                  </a:lnTo>
                  <a:lnTo>
                    <a:pt x="26" y="0"/>
                  </a:lnTo>
                  <a:lnTo>
                    <a:pt x="1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37" name="Freeform 177"/>
            <p:cNvSpPr>
              <a:spLocks/>
            </p:cNvSpPr>
            <p:nvPr/>
          </p:nvSpPr>
          <p:spPr bwMode="auto">
            <a:xfrm>
              <a:off x="711" y="1997"/>
              <a:ext cx="45" cy="67"/>
            </a:xfrm>
            <a:custGeom>
              <a:avLst/>
              <a:gdLst>
                <a:gd name="T0" fmla="*/ 44 w 45"/>
                <a:gd name="T1" fmla="*/ 9 h 67"/>
                <a:gd name="T2" fmla="*/ 37 w 45"/>
                <a:gd name="T3" fmla="*/ 3 h 67"/>
                <a:gd name="T4" fmla="*/ 28 w 45"/>
                <a:gd name="T5" fmla="*/ 0 h 67"/>
                <a:gd name="T6" fmla="*/ 15 w 45"/>
                <a:gd name="T7" fmla="*/ 0 h 67"/>
                <a:gd name="T8" fmla="*/ 6 w 45"/>
                <a:gd name="T9" fmla="*/ 3 h 67"/>
                <a:gd name="T10" fmla="*/ 0 w 45"/>
                <a:gd name="T11" fmla="*/ 9 h 67"/>
                <a:gd name="T12" fmla="*/ 0 w 45"/>
                <a:gd name="T13" fmla="*/ 15 h 67"/>
                <a:gd name="T14" fmla="*/ 3 w 45"/>
                <a:gd name="T15" fmla="*/ 21 h 67"/>
                <a:gd name="T16" fmla="*/ 6 w 45"/>
                <a:gd name="T17" fmla="*/ 24 h 67"/>
                <a:gd name="T18" fmla="*/ 13 w 45"/>
                <a:gd name="T19" fmla="*/ 27 h 67"/>
                <a:gd name="T20" fmla="*/ 31 w 45"/>
                <a:gd name="T21" fmla="*/ 34 h 67"/>
                <a:gd name="T22" fmla="*/ 37 w 45"/>
                <a:gd name="T23" fmla="*/ 37 h 67"/>
                <a:gd name="T24" fmla="*/ 40 w 45"/>
                <a:gd name="T25" fmla="*/ 40 h 67"/>
                <a:gd name="T26" fmla="*/ 44 w 45"/>
                <a:gd name="T27" fmla="*/ 47 h 67"/>
                <a:gd name="T28" fmla="*/ 44 w 45"/>
                <a:gd name="T29" fmla="*/ 56 h 67"/>
                <a:gd name="T30" fmla="*/ 37 w 45"/>
                <a:gd name="T31" fmla="*/ 62 h 67"/>
                <a:gd name="T32" fmla="*/ 28 w 45"/>
                <a:gd name="T33" fmla="*/ 66 h 67"/>
                <a:gd name="T34" fmla="*/ 15 w 45"/>
                <a:gd name="T35" fmla="*/ 66 h 67"/>
                <a:gd name="T36" fmla="*/ 6 w 45"/>
                <a:gd name="T37" fmla="*/ 62 h 67"/>
                <a:gd name="T38" fmla="*/ 0 w 45"/>
                <a:gd name="T39" fmla="*/ 56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67"/>
                <a:gd name="T62" fmla="*/ 45 w 45"/>
                <a:gd name="T63" fmla="*/ 67 h 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67">
                  <a:moveTo>
                    <a:pt x="44" y="9"/>
                  </a:moveTo>
                  <a:lnTo>
                    <a:pt x="37" y="3"/>
                  </a:lnTo>
                  <a:lnTo>
                    <a:pt x="28" y="0"/>
                  </a:lnTo>
                  <a:lnTo>
                    <a:pt x="15" y="0"/>
                  </a:lnTo>
                  <a:lnTo>
                    <a:pt x="6" y="3"/>
                  </a:lnTo>
                  <a:lnTo>
                    <a:pt x="0" y="9"/>
                  </a:lnTo>
                  <a:lnTo>
                    <a:pt x="0" y="15"/>
                  </a:lnTo>
                  <a:lnTo>
                    <a:pt x="3" y="21"/>
                  </a:lnTo>
                  <a:lnTo>
                    <a:pt x="6" y="24"/>
                  </a:lnTo>
                  <a:lnTo>
                    <a:pt x="13" y="27"/>
                  </a:lnTo>
                  <a:lnTo>
                    <a:pt x="31" y="34"/>
                  </a:lnTo>
                  <a:lnTo>
                    <a:pt x="37" y="37"/>
                  </a:lnTo>
                  <a:lnTo>
                    <a:pt x="40" y="40"/>
                  </a:lnTo>
                  <a:lnTo>
                    <a:pt x="44" y="47"/>
                  </a:lnTo>
                  <a:lnTo>
                    <a:pt x="44" y="56"/>
                  </a:lnTo>
                  <a:lnTo>
                    <a:pt x="37" y="62"/>
                  </a:lnTo>
                  <a:lnTo>
                    <a:pt x="28" y="66"/>
                  </a:lnTo>
                  <a:lnTo>
                    <a:pt x="15" y="66"/>
                  </a:lnTo>
                  <a:lnTo>
                    <a:pt x="6" y="62"/>
                  </a:lnTo>
                  <a:lnTo>
                    <a:pt x="0" y="5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38" name="Freeform 178"/>
            <p:cNvSpPr>
              <a:spLocks/>
            </p:cNvSpPr>
            <p:nvPr/>
          </p:nvSpPr>
          <p:spPr bwMode="auto">
            <a:xfrm>
              <a:off x="774" y="2018"/>
              <a:ext cx="39" cy="46"/>
            </a:xfrm>
            <a:custGeom>
              <a:avLst/>
              <a:gdLst>
                <a:gd name="T0" fmla="*/ 0 w 39"/>
                <a:gd name="T1" fmla="*/ 19 h 46"/>
                <a:gd name="T2" fmla="*/ 38 w 39"/>
                <a:gd name="T3" fmla="*/ 19 h 46"/>
                <a:gd name="T4" fmla="*/ 38 w 39"/>
                <a:gd name="T5" fmla="*/ 13 h 46"/>
                <a:gd name="T6" fmla="*/ 35 w 39"/>
                <a:gd name="T7" fmla="*/ 6 h 46"/>
                <a:gd name="T8" fmla="*/ 32 w 39"/>
                <a:gd name="T9" fmla="*/ 3 h 46"/>
                <a:gd name="T10" fmla="*/ 25 w 39"/>
                <a:gd name="T11" fmla="*/ 0 h 46"/>
                <a:gd name="T12" fmla="*/ 16 w 39"/>
                <a:gd name="T13" fmla="*/ 0 h 46"/>
                <a:gd name="T14" fmla="*/ 9 w 39"/>
                <a:gd name="T15" fmla="*/ 3 h 46"/>
                <a:gd name="T16" fmla="*/ 3 w 39"/>
                <a:gd name="T17" fmla="*/ 10 h 46"/>
                <a:gd name="T18" fmla="*/ 0 w 39"/>
                <a:gd name="T19" fmla="*/ 19 h 46"/>
                <a:gd name="T20" fmla="*/ 0 w 39"/>
                <a:gd name="T21" fmla="*/ 26 h 46"/>
                <a:gd name="T22" fmla="*/ 3 w 39"/>
                <a:gd name="T23" fmla="*/ 35 h 46"/>
                <a:gd name="T24" fmla="*/ 9 w 39"/>
                <a:gd name="T25" fmla="*/ 41 h 46"/>
                <a:gd name="T26" fmla="*/ 16 w 39"/>
                <a:gd name="T27" fmla="*/ 45 h 46"/>
                <a:gd name="T28" fmla="*/ 25 w 39"/>
                <a:gd name="T29" fmla="*/ 45 h 46"/>
                <a:gd name="T30" fmla="*/ 32 w 39"/>
                <a:gd name="T31" fmla="*/ 41 h 46"/>
                <a:gd name="T32" fmla="*/ 38 w 39"/>
                <a:gd name="T33" fmla="*/ 35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6"/>
                <a:gd name="T53" fmla="*/ 39 w 39"/>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6">
                  <a:moveTo>
                    <a:pt x="0" y="19"/>
                  </a:moveTo>
                  <a:lnTo>
                    <a:pt x="38" y="19"/>
                  </a:lnTo>
                  <a:lnTo>
                    <a:pt x="38" y="13"/>
                  </a:lnTo>
                  <a:lnTo>
                    <a:pt x="35" y="6"/>
                  </a:lnTo>
                  <a:lnTo>
                    <a:pt x="32" y="3"/>
                  </a:lnTo>
                  <a:lnTo>
                    <a:pt x="25" y="0"/>
                  </a:lnTo>
                  <a:lnTo>
                    <a:pt x="16" y="0"/>
                  </a:lnTo>
                  <a:lnTo>
                    <a:pt x="9" y="3"/>
                  </a:lnTo>
                  <a:lnTo>
                    <a:pt x="3" y="10"/>
                  </a:lnTo>
                  <a:lnTo>
                    <a:pt x="0" y="19"/>
                  </a:lnTo>
                  <a:lnTo>
                    <a:pt x="0" y="26"/>
                  </a:lnTo>
                  <a:lnTo>
                    <a:pt x="3" y="35"/>
                  </a:lnTo>
                  <a:lnTo>
                    <a:pt x="9" y="41"/>
                  </a:lnTo>
                  <a:lnTo>
                    <a:pt x="16" y="45"/>
                  </a:lnTo>
                  <a:lnTo>
                    <a:pt x="25" y="45"/>
                  </a:lnTo>
                  <a:lnTo>
                    <a:pt x="32" y="41"/>
                  </a:lnTo>
                  <a:lnTo>
                    <a:pt x="3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39" name="Line 179"/>
            <p:cNvSpPr>
              <a:spLocks noChangeShapeType="1"/>
            </p:cNvSpPr>
            <p:nvPr/>
          </p:nvSpPr>
          <p:spPr bwMode="auto">
            <a:xfrm flipV="1">
              <a:off x="830" y="2018"/>
              <a:ext cx="0" cy="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40" name="Line 180"/>
            <p:cNvSpPr>
              <a:spLocks noChangeShapeType="1"/>
            </p:cNvSpPr>
            <p:nvPr/>
          </p:nvSpPr>
          <p:spPr bwMode="auto">
            <a:xfrm flipH="1">
              <a:off x="830" y="2028"/>
              <a:ext cx="4" cy="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41" name="Freeform 181"/>
            <p:cNvSpPr>
              <a:spLocks/>
            </p:cNvSpPr>
            <p:nvPr/>
          </p:nvSpPr>
          <p:spPr bwMode="auto">
            <a:xfrm>
              <a:off x="834" y="2018"/>
              <a:ext cx="23" cy="17"/>
            </a:xfrm>
            <a:custGeom>
              <a:avLst/>
              <a:gdLst>
                <a:gd name="T0" fmla="*/ 0 w 23"/>
                <a:gd name="T1" fmla="*/ 16 h 17"/>
                <a:gd name="T2" fmla="*/ 6 w 23"/>
                <a:gd name="T3" fmla="*/ 4 h 17"/>
                <a:gd name="T4" fmla="*/ 12 w 23"/>
                <a:gd name="T5" fmla="*/ 0 h 17"/>
                <a:gd name="T6" fmla="*/ 22 w 23"/>
                <a:gd name="T7" fmla="*/ 0 h 17"/>
                <a:gd name="T8" fmla="*/ 0 60000 65536"/>
                <a:gd name="T9" fmla="*/ 0 60000 65536"/>
                <a:gd name="T10" fmla="*/ 0 60000 65536"/>
                <a:gd name="T11" fmla="*/ 0 60000 65536"/>
                <a:gd name="T12" fmla="*/ 0 w 23"/>
                <a:gd name="T13" fmla="*/ 0 h 17"/>
                <a:gd name="T14" fmla="*/ 23 w 23"/>
                <a:gd name="T15" fmla="*/ 17 h 17"/>
              </a:gdLst>
              <a:ahLst/>
              <a:cxnLst>
                <a:cxn ang="T8">
                  <a:pos x="T0" y="T1"/>
                </a:cxn>
                <a:cxn ang="T9">
                  <a:pos x="T2" y="T3"/>
                </a:cxn>
                <a:cxn ang="T10">
                  <a:pos x="T4" y="T5"/>
                </a:cxn>
                <a:cxn ang="T11">
                  <a:pos x="T6" y="T7"/>
                </a:cxn>
              </a:cxnLst>
              <a:rect l="T12" t="T13" r="T14" b="T15"/>
              <a:pathLst>
                <a:path w="23" h="17">
                  <a:moveTo>
                    <a:pt x="0" y="16"/>
                  </a:moveTo>
                  <a:lnTo>
                    <a:pt x="6" y="4"/>
                  </a:lnTo>
                  <a:lnTo>
                    <a:pt x="12" y="0"/>
                  </a:lnTo>
                  <a:lnTo>
                    <a:pt x="22"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42" name="Freeform 182"/>
            <p:cNvSpPr>
              <a:spLocks/>
            </p:cNvSpPr>
            <p:nvPr/>
          </p:nvSpPr>
          <p:spPr bwMode="auto">
            <a:xfrm>
              <a:off x="872" y="2018"/>
              <a:ext cx="39" cy="46"/>
            </a:xfrm>
            <a:custGeom>
              <a:avLst/>
              <a:gdLst>
                <a:gd name="T0" fmla="*/ 0 w 39"/>
                <a:gd name="T1" fmla="*/ 0 h 46"/>
                <a:gd name="T2" fmla="*/ 19 w 39"/>
                <a:gd name="T3" fmla="*/ 45 h 46"/>
                <a:gd name="T4" fmla="*/ 38 w 39"/>
                <a:gd name="T5" fmla="*/ 0 h 46"/>
                <a:gd name="T6" fmla="*/ 0 60000 65536"/>
                <a:gd name="T7" fmla="*/ 0 60000 65536"/>
                <a:gd name="T8" fmla="*/ 0 60000 65536"/>
                <a:gd name="T9" fmla="*/ 0 w 39"/>
                <a:gd name="T10" fmla="*/ 0 h 46"/>
                <a:gd name="T11" fmla="*/ 39 w 39"/>
                <a:gd name="T12" fmla="*/ 46 h 46"/>
              </a:gdLst>
              <a:ahLst/>
              <a:cxnLst>
                <a:cxn ang="T6">
                  <a:pos x="T0" y="T1"/>
                </a:cxn>
                <a:cxn ang="T7">
                  <a:pos x="T2" y="T3"/>
                </a:cxn>
                <a:cxn ang="T8">
                  <a:pos x="T4" y="T5"/>
                </a:cxn>
              </a:cxnLst>
              <a:rect l="T9" t="T10" r="T11" b="T12"/>
              <a:pathLst>
                <a:path w="39" h="46">
                  <a:moveTo>
                    <a:pt x="0" y="0"/>
                  </a:moveTo>
                  <a:lnTo>
                    <a:pt x="19" y="45"/>
                  </a:lnTo>
                  <a:lnTo>
                    <a:pt x="38"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43" name="Freeform 183"/>
            <p:cNvSpPr>
              <a:spLocks/>
            </p:cNvSpPr>
            <p:nvPr/>
          </p:nvSpPr>
          <p:spPr bwMode="auto">
            <a:xfrm>
              <a:off x="922" y="1997"/>
              <a:ext cx="17" cy="17"/>
            </a:xfrm>
            <a:custGeom>
              <a:avLst/>
              <a:gdLst>
                <a:gd name="T0" fmla="*/ 0 w 17"/>
                <a:gd name="T1" fmla="*/ 8 h 17"/>
                <a:gd name="T2" fmla="*/ 6 w 17"/>
                <a:gd name="T3" fmla="*/ 16 h 17"/>
                <a:gd name="T4" fmla="*/ 16 w 17"/>
                <a:gd name="T5" fmla="*/ 8 h 17"/>
                <a:gd name="T6" fmla="*/ 6 w 17"/>
                <a:gd name="T7" fmla="*/ 0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6" y="16"/>
                  </a:lnTo>
                  <a:lnTo>
                    <a:pt x="16" y="8"/>
                  </a:lnTo>
                  <a:lnTo>
                    <a:pt x="6" y="0"/>
                  </a:lnTo>
                  <a:lnTo>
                    <a:pt x="0" y="8"/>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44" name="Line 184"/>
            <p:cNvSpPr>
              <a:spLocks noChangeShapeType="1"/>
            </p:cNvSpPr>
            <p:nvPr/>
          </p:nvSpPr>
          <p:spPr bwMode="auto">
            <a:xfrm>
              <a:off x="925" y="2018"/>
              <a:ext cx="0" cy="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45" name="Freeform 185"/>
            <p:cNvSpPr>
              <a:spLocks/>
            </p:cNvSpPr>
            <p:nvPr/>
          </p:nvSpPr>
          <p:spPr bwMode="auto">
            <a:xfrm>
              <a:off x="948" y="2018"/>
              <a:ext cx="38" cy="46"/>
            </a:xfrm>
            <a:custGeom>
              <a:avLst/>
              <a:gdLst>
                <a:gd name="T0" fmla="*/ 37 w 38"/>
                <a:gd name="T1" fmla="*/ 10 h 46"/>
                <a:gd name="T2" fmla="*/ 31 w 38"/>
                <a:gd name="T3" fmla="*/ 3 h 46"/>
                <a:gd name="T4" fmla="*/ 25 w 38"/>
                <a:gd name="T5" fmla="*/ 0 h 46"/>
                <a:gd name="T6" fmla="*/ 16 w 38"/>
                <a:gd name="T7" fmla="*/ 0 h 46"/>
                <a:gd name="T8" fmla="*/ 9 w 38"/>
                <a:gd name="T9" fmla="*/ 3 h 46"/>
                <a:gd name="T10" fmla="*/ 3 w 38"/>
                <a:gd name="T11" fmla="*/ 10 h 46"/>
                <a:gd name="T12" fmla="*/ 0 w 38"/>
                <a:gd name="T13" fmla="*/ 19 h 46"/>
                <a:gd name="T14" fmla="*/ 0 w 38"/>
                <a:gd name="T15" fmla="*/ 26 h 46"/>
                <a:gd name="T16" fmla="*/ 3 w 38"/>
                <a:gd name="T17" fmla="*/ 35 h 46"/>
                <a:gd name="T18" fmla="*/ 9 w 38"/>
                <a:gd name="T19" fmla="*/ 41 h 46"/>
                <a:gd name="T20" fmla="*/ 16 w 38"/>
                <a:gd name="T21" fmla="*/ 45 h 46"/>
                <a:gd name="T22" fmla="*/ 25 w 38"/>
                <a:gd name="T23" fmla="*/ 45 h 46"/>
                <a:gd name="T24" fmla="*/ 31 w 38"/>
                <a:gd name="T25" fmla="*/ 41 h 46"/>
                <a:gd name="T26" fmla="*/ 37 w 38"/>
                <a:gd name="T27" fmla="*/ 35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46"/>
                <a:gd name="T44" fmla="*/ 38 w 38"/>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46">
                  <a:moveTo>
                    <a:pt x="37" y="10"/>
                  </a:moveTo>
                  <a:lnTo>
                    <a:pt x="31" y="3"/>
                  </a:lnTo>
                  <a:lnTo>
                    <a:pt x="25" y="0"/>
                  </a:lnTo>
                  <a:lnTo>
                    <a:pt x="16" y="0"/>
                  </a:lnTo>
                  <a:lnTo>
                    <a:pt x="9" y="3"/>
                  </a:lnTo>
                  <a:lnTo>
                    <a:pt x="3" y="10"/>
                  </a:lnTo>
                  <a:lnTo>
                    <a:pt x="0" y="19"/>
                  </a:lnTo>
                  <a:lnTo>
                    <a:pt x="0" y="26"/>
                  </a:lnTo>
                  <a:lnTo>
                    <a:pt x="3" y="35"/>
                  </a:lnTo>
                  <a:lnTo>
                    <a:pt x="9" y="41"/>
                  </a:lnTo>
                  <a:lnTo>
                    <a:pt x="16" y="45"/>
                  </a:lnTo>
                  <a:lnTo>
                    <a:pt x="25" y="45"/>
                  </a:lnTo>
                  <a:lnTo>
                    <a:pt x="31" y="41"/>
                  </a:lnTo>
                  <a:lnTo>
                    <a:pt x="37"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46" name="Freeform 186"/>
            <p:cNvSpPr>
              <a:spLocks/>
            </p:cNvSpPr>
            <p:nvPr/>
          </p:nvSpPr>
          <p:spPr bwMode="auto">
            <a:xfrm>
              <a:off x="1005" y="2018"/>
              <a:ext cx="39" cy="46"/>
            </a:xfrm>
            <a:custGeom>
              <a:avLst/>
              <a:gdLst>
                <a:gd name="T0" fmla="*/ 0 w 39"/>
                <a:gd name="T1" fmla="*/ 19 h 46"/>
                <a:gd name="T2" fmla="*/ 38 w 39"/>
                <a:gd name="T3" fmla="*/ 19 h 46"/>
                <a:gd name="T4" fmla="*/ 38 w 39"/>
                <a:gd name="T5" fmla="*/ 13 h 46"/>
                <a:gd name="T6" fmla="*/ 35 w 39"/>
                <a:gd name="T7" fmla="*/ 6 h 46"/>
                <a:gd name="T8" fmla="*/ 31 w 39"/>
                <a:gd name="T9" fmla="*/ 3 h 46"/>
                <a:gd name="T10" fmla="*/ 25 w 39"/>
                <a:gd name="T11" fmla="*/ 0 h 46"/>
                <a:gd name="T12" fmla="*/ 15 w 39"/>
                <a:gd name="T13" fmla="*/ 0 h 46"/>
                <a:gd name="T14" fmla="*/ 9 w 39"/>
                <a:gd name="T15" fmla="*/ 3 h 46"/>
                <a:gd name="T16" fmla="*/ 3 w 39"/>
                <a:gd name="T17" fmla="*/ 10 h 46"/>
                <a:gd name="T18" fmla="*/ 0 w 39"/>
                <a:gd name="T19" fmla="*/ 19 h 46"/>
                <a:gd name="T20" fmla="*/ 0 w 39"/>
                <a:gd name="T21" fmla="*/ 26 h 46"/>
                <a:gd name="T22" fmla="*/ 3 w 39"/>
                <a:gd name="T23" fmla="*/ 35 h 46"/>
                <a:gd name="T24" fmla="*/ 9 w 39"/>
                <a:gd name="T25" fmla="*/ 41 h 46"/>
                <a:gd name="T26" fmla="*/ 15 w 39"/>
                <a:gd name="T27" fmla="*/ 45 h 46"/>
                <a:gd name="T28" fmla="*/ 25 w 39"/>
                <a:gd name="T29" fmla="*/ 45 h 46"/>
                <a:gd name="T30" fmla="*/ 31 w 39"/>
                <a:gd name="T31" fmla="*/ 41 h 46"/>
                <a:gd name="T32" fmla="*/ 38 w 39"/>
                <a:gd name="T33" fmla="*/ 35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6"/>
                <a:gd name="T53" fmla="*/ 39 w 39"/>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6">
                  <a:moveTo>
                    <a:pt x="0" y="19"/>
                  </a:moveTo>
                  <a:lnTo>
                    <a:pt x="38" y="19"/>
                  </a:lnTo>
                  <a:lnTo>
                    <a:pt x="38" y="13"/>
                  </a:lnTo>
                  <a:lnTo>
                    <a:pt x="35" y="6"/>
                  </a:lnTo>
                  <a:lnTo>
                    <a:pt x="31" y="3"/>
                  </a:lnTo>
                  <a:lnTo>
                    <a:pt x="25" y="0"/>
                  </a:lnTo>
                  <a:lnTo>
                    <a:pt x="15" y="0"/>
                  </a:lnTo>
                  <a:lnTo>
                    <a:pt x="9" y="3"/>
                  </a:lnTo>
                  <a:lnTo>
                    <a:pt x="3" y="10"/>
                  </a:lnTo>
                  <a:lnTo>
                    <a:pt x="0" y="19"/>
                  </a:lnTo>
                  <a:lnTo>
                    <a:pt x="0" y="26"/>
                  </a:lnTo>
                  <a:lnTo>
                    <a:pt x="3" y="35"/>
                  </a:lnTo>
                  <a:lnTo>
                    <a:pt x="9" y="41"/>
                  </a:lnTo>
                  <a:lnTo>
                    <a:pt x="15" y="45"/>
                  </a:lnTo>
                  <a:lnTo>
                    <a:pt x="25" y="45"/>
                  </a:lnTo>
                  <a:lnTo>
                    <a:pt x="31" y="41"/>
                  </a:lnTo>
                  <a:lnTo>
                    <a:pt x="3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47" name="Freeform 187"/>
            <p:cNvSpPr>
              <a:spLocks/>
            </p:cNvSpPr>
            <p:nvPr/>
          </p:nvSpPr>
          <p:spPr bwMode="auto">
            <a:xfrm>
              <a:off x="835" y="1723"/>
              <a:ext cx="45" cy="68"/>
            </a:xfrm>
            <a:custGeom>
              <a:avLst/>
              <a:gdLst>
                <a:gd name="T0" fmla="*/ 44 w 45"/>
                <a:gd name="T1" fmla="*/ 10 h 68"/>
                <a:gd name="T2" fmla="*/ 38 w 45"/>
                <a:gd name="T3" fmla="*/ 3 h 68"/>
                <a:gd name="T4" fmla="*/ 28 w 45"/>
                <a:gd name="T5" fmla="*/ 0 h 68"/>
                <a:gd name="T6" fmla="*/ 15 w 45"/>
                <a:gd name="T7" fmla="*/ 0 h 68"/>
                <a:gd name="T8" fmla="*/ 6 w 45"/>
                <a:gd name="T9" fmla="*/ 3 h 68"/>
                <a:gd name="T10" fmla="*/ 0 w 45"/>
                <a:gd name="T11" fmla="*/ 10 h 68"/>
                <a:gd name="T12" fmla="*/ 0 w 45"/>
                <a:gd name="T13" fmla="*/ 16 h 68"/>
                <a:gd name="T14" fmla="*/ 3 w 45"/>
                <a:gd name="T15" fmla="*/ 23 h 68"/>
                <a:gd name="T16" fmla="*/ 6 w 45"/>
                <a:gd name="T17" fmla="*/ 26 h 68"/>
                <a:gd name="T18" fmla="*/ 12 w 45"/>
                <a:gd name="T19" fmla="*/ 29 h 68"/>
                <a:gd name="T20" fmla="*/ 31 w 45"/>
                <a:gd name="T21" fmla="*/ 35 h 68"/>
                <a:gd name="T22" fmla="*/ 38 w 45"/>
                <a:gd name="T23" fmla="*/ 39 h 68"/>
                <a:gd name="T24" fmla="*/ 41 w 45"/>
                <a:gd name="T25" fmla="*/ 42 h 68"/>
                <a:gd name="T26" fmla="*/ 44 w 45"/>
                <a:gd name="T27" fmla="*/ 48 h 68"/>
                <a:gd name="T28" fmla="*/ 44 w 45"/>
                <a:gd name="T29" fmla="*/ 58 h 68"/>
                <a:gd name="T30" fmla="*/ 38 w 45"/>
                <a:gd name="T31" fmla="*/ 64 h 68"/>
                <a:gd name="T32" fmla="*/ 28 w 45"/>
                <a:gd name="T33" fmla="*/ 67 h 68"/>
                <a:gd name="T34" fmla="*/ 15 w 45"/>
                <a:gd name="T35" fmla="*/ 67 h 68"/>
                <a:gd name="T36" fmla="*/ 6 w 45"/>
                <a:gd name="T37" fmla="*/ 64 h 68"/>
                <a:gd name="T38" fmla="*/ 0 w 45"/>
                <a:gd name="T39" fmla="*/ 58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68"/>
                <a:gd name="T62" fmla="*/ 45 w 45"/>
                <a:gd name="T63" fmla="*/ 68 h 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68">
                  <a:moveTo>
                    <a:pt x="44" y="10"/>
                  </a:moveTo>
                  <a:lnTo>
                    <a:pt x="38" y="3"/>
                  </a:lnTo>
                  <a:lnTo>
                    <a:pt x="28" y="0"/>
                  </a:lnTo>
                  <a:lnTo>
                    <a:pt x="15" y="0"/>
                  </a:lnTo>
                  <a:lnTo>
                    <a:pt x="6" y="3"/>
                  </a:lnTo>
                  <a:lnTo>
                    <a:pt x="0" y="10"/>
                  </a:lnTo>
                  <a:lnTo>
                    <a:pt x="0" y="16"/>
                  </a:lnTo>
                  <a:lnTo>
                    <a:pt x="3" y="23"/>
                  </a:lnTo>
                  <a:lnTo>
                    <a:pt x="6" y="26"/>
                  </a:lnTo>
                  <a:lnTo>
                    <a:pt x="12" y="29"/>
                  </a:lnTo>
                  <a:lnTo>
                    <a:pt x="31" y="35"/>
                  </a:lnTo>
                  <a:lnTo>
                    <a:pt x="38" y="39"/>
                  </a:lnTo>
                  <a:lnTo>
                    <a:pt x="41" y="42"/>
                  </a:lnTo>
                  <a:lnTo>
                    <a:pt x="44" y="48"/>
                  </a:lnTo>
                  <a:lnTo>
                    <a:pt x="44" y="58"/>
                  </a:lnTo>
                  <a:lnTo>
                    <a:pt x="38" y="64"/>
                  </a:lnTo>
                  <a:lnTo>
                    <a:pt x="28" y="67"/>
                  </a:lnTo>
                  <a:lnTo>
                    <a:pt x="15" y="67"/>
                  </a:lnTo>
                  <a:lnTo>
                    <a:pt x="6" y="64"/>
                  </a:lnTo>
                  <a:lnTo>
                    <a:pt x="0" y="58"/>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48" name="Freeform 188"/>
            <p:cNvSpPr>
              <a:spLocks/>
            </p:cNvSpPr>
            <p:nvPr/>
          </p:nvSpPr>
          <p:spPr bwMode="auto">
            <a:xfrm>
              <a:off x="898" y="1746"/>
              <a:ext cx="40" cy="45"/>
            </a:xfrm>
            <a:custGeom>
              <a:avLst/>
              <a:gdLst>
                <a:gd name="T0" fmla="*/ 0 w 40"/>
                <a:gd name="T1" fmla="*/ 19 h 45"/>
                <a:gd name="T2" fmla="*/ 39 w 40"/>
                <a:gd name="T3" fmla="*/ 19 h 45"/>
                <a:gd name="T4" fmla="*/ 39 w 40"/>
                <a:gd name="T5" fmla="*/ 12 h 45"/>
                <a:gd name="T6" fmla="*/ 35 w 40"/>
                <a:gd name="T7" fmla="*/ 6 h 45"/>
                <a:gd name="T8" fmla="*/ 32 w 40"/>
                <a:gd name="T9" fmla="*/ 3 h 45"/>
                <a:gd name="T10" fmla="*/ 26 w 40"/>
                <a:gd name="T11" fmla="*/ 0 h 45"/>
                <a:gd name="T12" fmla="*/ 16 w 40"/>
                <a:gd name="T13" fmla="*/ 0 h 45"/>
                <a:gd name="T14" fmla="*/ 10 w 40"/>
                <a:gd name="T15" fmla="*/ 3 h 45"/>
                <a:gd name="T16" fmla="*/ 4 w 40"/>
                <a:gd name="T17" fmla="*/ 9 h 45"/>
                <a:gd name="T18" fmla="*/ 0 w 40"/>
                <a:gd name="T19" fmla="*/ 19 h 45"/>
                <a:gd name="T20" fmla="*/ 0 w 40"/>
                <a:gd name="T21" fmla="*/ 25 h 45"/>
                <a:gd name="T22" fmla="*/ 4 w 40"/>
                <a:gd name="T23" fmla="*/ 35 h 45"/>
                <a:gd name="T24" fmla="*/ 10 w 40"/>
                <a:gd name="T25" fmla="*/ 41 h 45"/>
                <a:gd name="T26" fmla="*/ 16 w 40"/>
                <a:gd name="T27" fmla="*/ 44 h 45"/>
                <a:gd name="T28" fmla="*/ 26 w 40"/>
                <a:gd name="T29" fmla="*/ 44 h 45"/>
                <a:gd name="T30" fmla="*/ 32 w 40"/>
                <a:gd name="T31" fmla="*/ 41 h 45"/>
                <a:gd name="T32" fmla="*/ 39 w 40"/>
                <a:gd name="T33" fmla="*/ 35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5"/>
                <a:gd name="T53" fmla="*/ 40 w 40"/>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5">
                  <a:moveTo>
                    <a:pt x="0" y="19"/>
                  </a:moveTo>
                  <a:lnTo>
                    <a:pt x="39" y="19"/>
                  </a:lnTo>
                  <a:lnTo>
                    <a:pt x="39" y="12"/>
                  </a:lnTo>
                  <a:lnTo>
                    <a:pt x="35" y="6"/>
                  </a:lnTo>
                  <a:lnTo>
                    <a:pt x="32" y="3"/>
                  </a:lnTo>
                  <a:lnTo>
                    <a:pt x="26" y="0"/>
                  </a:lnTo>
                  <a:lnTo>
                    <a:pt x="16" y="0"/>
                  </a:lnTo>
                  <a:lnTo>
                    <a:pt x="10" y="3"/>
                  </a:lnTo>
                  <a:lnTo>
                    <a:pt x="4" y="9"/>
                  </a:lnTo>
                  <a:lnTo>
                    <a:pt x="0" y="19"/>
                  </a:lnTo>
                  <a:lnTo>
                    <a:pt x="0" y="25"/>
                  </a:lnTo>
                  <a:lnTo>
                    <a:pt x="4" y="35"/>
                  </a:lnTo>
                  <a:lnTo>
                    <a:pt x="10" y="41"/>
                  </a:lnTo>
                  <a:lnTo>
                    <a:pt x="16" y="44"/>
                  </a:lnTo>
                  <a:lnTo>
                    <a:pt x="26" y="44"/>
                  </a:lnTo>
                  <a:lnTo>
                    <a:pt x="32" y="41"/>
                  </a:lnTo>
                  <a:lnTo>
                    <a:pt x="39"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49" name="Freeform 189"/>
            <p:cNvSpPr>
              <a:spLocks/>
            </p:cNvSpPr>
            <p:nvPr/>
          </p:nvSpPr>
          <p:spPr bwMode="auto">
            <a:xfrm>
              <a:off x="955" y="1746"/>
              <a:ext cx="39" cy="45"/>
            </a:xfrm>
            <a:custGeom>
              <a:avLst/>
              <a:gdLst>
                <a:gd name="T0" fmla="*/ 38 w 39"/>
                <a:gd name="T1" fmla="*/ 9 h 45"/>
                <a:gd name="T2" fmla="*/ 32 w 39"/>
                <a:gd name="T3" fmla="*/ 3 h 45"/>
                <a:gd name="T4" fmla="*/ 26 w 39"/>
                <a:gd name="T5" fmla="*/ 0 h 45"/>
                <a:gd name="T6" fmla="*/ 16 w 39"/>
                <a:gd name="T7" fmla="*/ 0 h 45"/>
                <a:gd name="T8" fmla="*/ 10 w 39"/>
                <a:gd name="T9" fmla="*/ 3 h 45"/>
                <a:gd name="T10" fmla="*/ 3 w 39"/>
                <a:gd name="T11" fmla="*/ 9 h 45"/>
                <a:gd name="T12" fmla="*/ 0 w 39"/>
                <a:gd name="T13" fmla="*/ 19 h 45"/>
                <a:gd name="T14" fmla="*/ 0 w 39"/>
                <a:gd name="T15" fmla="*/ 25 h 45"/>
                <a:gd name="T16" fmla="*/ 3 w 39"/>
                <a:gd name="T17" fmla="*/ 35 h 45"/>
                <a:gd name="T18" fmla="*/ 10 w 39"/>
                <a:gd name="T19" fmla="*/ 41 h 45"/>
                <a:gd name="T20" fmla="*/ 16 w 39"/>
                <a:gd name="T21" fmla="*/ 44 h 45"/>
                <a:gd name="T22" fmla="*/ 26 w 39"/>
                <a:gd name="T23" fmla="*/ 44 h 45"/>
                <a:gd name="T24" fmla="*/ 32 w 39"/>
                <a:gd name="T25" fmla="*/ 41 h 45"/>
                <a:gd name="T26" fmla="*/ 38 w 39"/>
                <a:gd name="T27" fmla="*/ 35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45"/>
                <a:gd name="T44" fmla="*/ 39 w 39"/>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45">
                  <a:moveTo>
                    <a:pt x="38" y="9"/>
                  </a:moveTo>
                  <a:lnTo>
                    <a:pt x="32" y="3"/>
                  </a:lnTo>
                  <a:lnTo>
                    <a:pt x="26" y="0"/>
                  </a:lnTo>
                  <a:lnTo>
                    <a:pt x="16" y="0"/>
                  </a:lnTo>
                  <a:lnTo>
                    <a:pt x="10" y="3"/>
                  </a:lnTo>
                  <a:lnTo>
                    <a:pt x="3" y="9"/>
                  </a:lnTo>
                  <a:lnTo>
                    <a:pt x="0" y="19"/>
                  </a:lnTo>
                  <a:lnTo>
                    <a:pt x="0" y="25"/>
                  </a:lnTo>
                  <a:lnTo>
                    <a:pt x="3" y="35"/>
                  </a:lnTo>
                  <a:lnTo>
                    <a:pt x="10" y="41"/>
                  </a:lnTo>
                  <a:lnTo>
                    <a:pt x="16" y="44"/>
                  </a:lnTo>
                  <a:lnTo>
                    <a:pt x="26" y="44"/>
                  </a:lnTo>
                  <a:lnTo>
                    <a:pt x="32" y="41"/>
                  </a:lnTo>
                  <a:lnTo>
                    <a:pt x="3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50" name="Line 190"/>
            <p:cNvSpPr>
              <a:spLocks noChangeShapeType="1"/>
            </p:cNvSpPr>
            <p:nvPr/>
          </p:nvSpPr>
          <p:spPr bwMode="auto">
            <a:xfrm flipV="1">
              <a:off x="1012" y="1746"/>
              <a:ext cx="0" cy="3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51" name="Freeform 191"/>
            <p:cNvSpPr>
              <a:spLocks/>
            </p:cNvSpPr>
            <p:nvPr/>
          </p:nvSpPr>
          <p:spPr bwMode="auto">
            <a:xfrm>
              <a:off x="1012" y="1777"/>
              <a:ext cx="36" cy="17"/>
            </a:xfrm>
            <a:custGeom>
              <a:avLst/>
              <a:gdLst>
                <a:gd name="T0" fmla="*/ 0 w 36"/>
                <a:gd name="T1" fmla="*/ 0 h 17"/>
                <a:gd name="T2" fmla="*/ 3 w 36"/>
                <a:gd name="T3" fmla="*/ 12 h 17"/>
                <a:gd name="T4" fmla="*/ 9 w 36"/>
                <a:gd name="T5" fmla="*/ 16 h 17"/>
                <a:gd name="T6" fmla="*/ 19 w 36"/>
                <a:gd name="T7" fmla="*/ 16 h 17"/>
                <a:gd name="T8" fmla="*/ 25 w 36"/>
                <a:gd name="T9" fmla="*/ 12 h 17"/>
                <a:gd name="T10" fmla="*/ 35 w 36"/>
                <a:gd name="T11" fmla="*/ 0 h 17"/>
                <a:gd name="T12" fmla="*/ 0 60000 65536"/>
                <a:gd name="T13" fmla="*/ 0 60000 65536"/>
                <a:gd name="T14" fmla="*/ 0 60000 65536"/>
                <a:gd name="T15" fmla="*/ 0 60000 65536"/>
                <a:gd name="T16" fmla="*/ 0 60000 65536"/>
                <a:gd name="T17" fmla="*/ 0 60000 65536"/>
                <a:gd name="T18" fmla="*/ 0 w 36"/>
                <a:gd name="T19" fmla="*/ 0 h 17"/>
                <a:gd name="T20" fmla="*/ 36 w 3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6" h="17">
                  <a:moveTo>
                    <a:pt x="0" y="0"/>
                  </a:moveTo>
                  <a:lnTo>
                    <a:pt x="3" y="12"/>
                  </a:lnTo>
                  <a:lnTo>
                    <a:pt x="9" y="16"/>
                  </a:lnTo>
                  <a:lnTo>
                    <a:pt x="19" y="16"/>
                  </a:lnTo>
                  <a:lnTo>
                    <a:pt x="25" y="12"/>
                  </a:lnTo>
                  <a:lnTo>
                    <a:pt x="35"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52" name="Line 192"/>
            <p:cNvSpPr>
              <a:spLocks noChangeShapeType="1"/>
            </p:cNvSpPr>
            <p:nvPr/>
          </p:nvSpPr>
          <p:spPr bwMode="auto">
            <a:xfrm flipV="1">
              <a:off x="1047" y="1746"/>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53" name="Line 193"/>
            <p:cNvSpPr>
              <a:spLocks noChangeShapeType="1"/>
            </p:cNvSpPr>
            <p:nvPr/>
          </p:nvSpPr>
          <p:spPr bwMode="auto">
            <a:xfrm>
              <a:off x="1072" y="1746"/>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54" name="Freeform 194"/>
            <p:cNvSpPr>
              <a:spLocks/>
            </p:cNvSpPr>
            <p:nvPr/>
          </p:nvSpPr>
          <p:spPr bwMode="auto">
            <a:xfrm>
              <a:off x="1072" y="1746"/>
              <a:ext cx="26" cy="20"/>
            </a:xfrm>
            <a:custGeom>
              <a:avLst/>
              <a:gdLst>
                <a:gd name="T0" fmla="*/ 0 w 26"/>
                <a:gd name="T1" fmla="*/ 19 h 20"/>
                <a:gd name="T2" fmla="*/ 4 w 26"/>
                <a:gd name="T3" fmla="*/ 9 h 20"/>
                <a:gd name="T4" fmla="*/ 10 w 26"/>
                <a:gd name="T5" fmla="*/ 3 h 20"/>
                <a:gd name="T6" fmla="*/ 16 w 26"/>
                <a:gd name="T7" fmla="*/ 0 h 20"/>
                <a:gd name="T8" fmla="*/ 25 w 26"/>
                <a:gd name="T9" fmla="*/ 0 h 20"/>
                <a:gd name="T10" fmla="*/ 0 60000 65536"/>
                <a:gd name="T11" fmla="*/ 0 60000 65536"/>
                <a:gd name="T12" fmla="*/ 0 60000 65536"/>
                <a:gd name="T13" fmla="*/ 0 60000 65536"/>
                <a:gd name="T14" fmla="*/ 0 60000 65536"/>
                <a:gd name="T15" fmla="*/ 0 w 26"/>
                <a:gd name="T16" fmla="*/ 0 h 20"/>
                <a:gd name="T17" fmla="*/ 26 w 26"/>
                <a:gd name="T18" fmla="*/ 20 h 20"/>
              </a:gdLst>
              <a:ahLst/>
              <a:cxnLst>
                <a:cxn ang="T10">
                  <a:pos x="T0" y="T1"/>
                </a:cxn>
                <a:cxn ang="T11">
                  <a:pos x="T2" y="T3"/>
                </a:cxn>
                <a:cxn ang="T12">
                  <a:pos x="T4" y="T5"/>
                </a:cxn>
                <a:cxn ang="T13">
                  <a:pos x="T6" y="T7"/>
                </a:cxn>
                <a:cxn ang="T14">
                  <a:pos x="T8" y="T9"/>
                </a:cxn>
              </a:cxnLst>
              <a:rect l="T15" t="T16" r="T17" b="T18"/>
              <a:pathLst>
                <a:path w="26" h="20">
                  <a:moveTo>
                    <a:pt x="0" y="19"/>
                  </a:moveTo>
                  <a:lnTo>
                    <a:pt x="4" y="9"/>
                  </a:lnTo>
                  <a:lnTo>
                    <a:pt x="10" y="3"/>
                  </a:lnTo>
                  <a:lnTo>
                    <a:pt x="16" y="0"/>
                  </a:lnTo>
                  <a:lnTo>
                    <a:pt x="25"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55" name="Freeform 195"/>
            <p:cNvSpPr>
              <a:spLocks/>
            </p:cNvSpPr>
            <p:nvPr/>
          </p:nvSpPr>
          <p:spPr bwMode="auto">
            <a:xfrm>
              <a:off x="1113" y="1746"/>
              <a:ext cx="39" cy="45"/>
            </a:xfrm>
            <a:custGeom>
              <a:avLst/>
              <a:gdLst>
                <a:gd name="T0" fmla="*/ 0 w 39"/>
                <a:gd name="T1" fmla="*/ 19 h 45"/>
                <a:gd name="T2" fmla="*/ 38 w 39"/>
                <a:gd name="T3" fmla="*/ 19 h 45"/>
                <a:gd name="T4" fmla="*/ 38 w 39"/>
                <a:gd name="T5" fmla="*/ 12 h 45"/>
                <a:gd name="T6" fmla="*/ 35 w 39"/>
                <a:gd name="T7" fmla="*/ 6 h 45"/>
                <a:gd name="T8" fmla="*/ 32 w 39"/>
                <a:gd name="T9" fmla="*/ 3 h 45"/>
                <a:gd name="T10" fmla="*/ 26 w 39"/>
                <a:gd name="T11" fmla="*/ 0 h 45"/>
                <a:gd name="T12" fmla="*/ 16 w 39"/>
                <a:gd name="T13" fmla="*/ 0 h 45"/>
                <a:gd name="T14" fmla="*/ 10 w 39"/>
                <a:gd name="T15" fmla="*/ 3 h 45"/>
                <a:gd name="T16" fmla="*/ 3 w 39"/>
                <a:gd name="T17" fmla="*/ 9 h 45"/>
                <a:gd name="T18" fmla="*/ 0 w 39"/>
                <a:gd name="T19" fmla="*/ 19 h 45"/>
                <a:gd name="T20" fmla="*/ 0 w 39"/>
                <a:gd name="T21" fmla="*/ 25 h 45"/>
                <a:gd name="T22" fmla="*/ 3 w 39"/>
                <a:gd name="T23" fmla="*/ 35 h 45"/>
                <a:gd name="T24" fmla="*/ 10 w 39"/>
                <a:gd name="T25" fmla="*/ 41 h 45"/>
                <a:gd name="T26" fmla="*/ 16 w 39"/>
                <a:gd name="T27" fmla="*/ 44 h 45"/>
                <a:gd name="T28" fmla="*/ 26 w 39"/>
                <a:gd name="T29" fmla="*/ 44 h 45"/>
                <a:gd name="T30" fmla="*/ 32 w 39"/>
                <a:gd name="T31" fmla="*/ 41 h 45"/>
                <a:gd name="T32" fmla="*/ 38 w 39"/>
                <a:gd name="T33" fmla="*/ 35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5"/>
                <a:gd name="T53" fmla="*/ 39 w 39"/>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5">
                  <a:moveTo>
                    <a:pt x="0" y="19"/>
                  </a:moveTo>
                  <a:lnTo>
                    <a:pt x="38" y="19"/>
                  </a:lnTo>
                  <a:lnTo>
                    <a:pt x="38" y="12"/>
                  </a:lnTo>
                  <a:lnTo>
                    <a:pt x="35" y="6"/>
                  </a:lnTo>
                  <a:lnTo>
                    <a:pt x="32" y="3"/>
                  </a:lnTo>
                  <a:lnTo>
                    <a:pt x="26" y="0"/>
                  </a:lnTo>
                  <a:lnTo>
                    <a:pt x="16" y="0"/>
                  </a:lnTo>
                  <a:lnTo>
                    <a:pt x="10" y="3"/>
                  </a:lnTo>
                  <a:lnTo>
                    <a:pt x="3" y="9"/>
                  </a:lnTo>
                  <a:lnTo>
                    <a:pt x="0" y="19"/>
                  </a:lnTo>
                  <a:lnTo>
                    <a:pt x="0" y="25"/>
                  </a:lnTo>
                  <a:lnTo>
                    <a:pt x="3" y="35"/>
                  </a:lnTo>
                  <a:lnTo>
                    <a:pt x="10" y="41"/>
                  </a:lnTo>
                  <a:lnTo>
                    <a:pt x="16" y="44"/>
                  </a:lnTo>
                  <a:lnTo>
                    <a:pt x="26" y="44"/>
                  </a:lnTo>
                  <a:lnTo>
                    <a:pt x="32" y="41"/>
                  </a:lnTo>
                  <a:lnTo>
                    <a:pt x="3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56" name="Line 196"/>
            <p:cNvSpPr>
              <a:spLocks noChangeShapeType="1"/>
            </p:cNvSpPr>
            <p:nvPr/>
          </p:nvSpPr>
          <p:spPr bwMode="auto">
            <a:xfrm flipV="1">
              <a:off x="1171" y="1723"/>
              <a:ext cx="0" cy="6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57" name="Freeform 197"/>
            <p:cNvSpPr>
              <a:spLocks/>
            </p:cNvSpPr>
            <p:nvPr/>
          </p:nvSpPr>
          <p:spPr bwMode="auto">
            <a:xfrm>
              <a:off x="1198" y="1746"/>
              <a:ext cx="39" cy="45"/>
            </a:xfrm>
            <a:custGeom>
              <a:avLst/>
              <a:gdLst>
                <a:gd name="T0" fmla="*/ 0 w 39"/>
                <a:gd name="T1" fmla="*/ 0 h 45"/>
                <a:gd name="T2" fmla="*/ 20 w 39"/>
                <a:gd name="T3" fmla="*/ 44 h 45"/>
                <a:gd name="T4" fmla="*/ 38 w 39"/>
                <a:gd name="T5" fmla="*/ 0 h 45"/>
                <a:gd name="T6" fmla="*/ 0 60000 65536"/>
                <a:gd name="T7" fmla="*/ 0 60000 65536"/>
                <a:gd name="T8" fmla="*/ 0 60000 65536"/>
                <a:gd name="T9" fmla="*/ 0 w 39"/>
                <a:gd name="T10" fmla="*/ 0 h 45"/>
                <a:gd name="T11" fmla="*/ 39 w 39"/>
                <a:gd name="T12" fmla="*/ 45 h 45"/>
              </a:gdLst>
              <a:ahLst/>
              <a:cxnLst>
                <a:cxn ang="T6">
                  <a:pos x="T0" y="T1"/>
                </a:cxn>
                <a:cxn ang="T7">
                  <a:pos x="T2" y="T3"/>
                </a:cxn>
                <a:cxn ang="T8">
                  <a:pos x="T4" y="T5"/>
                </a:cxn>
              </a:cxnLst>
              <a:rect l="T9" t="T10" r="T11" b="T12"/>
              <a:pathLst>
                <a:path w="39" h="45">
                  <a:moveTo>
                    <a:pt x="0" y="0"/>
                  </a:moveTo>
                  <a:lnTo>
                    <a:pt x="20" y="44"/>
                  </a:lnTo>
                  <a:lnTo>
                    <a:pt x="38"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58" name="Freeform 198"/>
            <p:cNvSpPr>
              <a:spLocks/>
            </p:cNvSpPr>
            <p:nvPr/>
          </p:nvSpPr>
          <p:spPr bwMode="auto">
            <a:xfrm>
              <a:off x="1195" y="1790"/>
              <a:ext cx="24" cy="23"/>
            </a:xfrm>
            <a:custGeom>
              <a:avLst/>
              <a:gdLst>
                <a:gd name="T0" fmla="*/ 23 w 24"/>
                <a:gd name="T1" fmla="*/ 0 h 23"/>
                <a:gd name="T2" fmla="*/ 16 w 24"/>
                <a:gd name="T3" fmla="*/ 12 h 23"/>
                <a:gd name="T4" fmla="*/ 10 w 24"/>
                <a:gd name="T5" fmla="*/ 19 h 23"/>
                <a:gd name="T6" fmla="*/ 3 w 24"/>
                <a:gd name="T7" fmla="*/ 22 h 23"/>
                <a:gd name="T8" fmla="*/ 0 w 24"/>
                <a:gd name="T9" fmla="*/ 22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23" y="0"/>
                  </a:moveTo>
                  <a:lnTo>
                    <a:pt x="16" y="12"/>
                  </a:lnTo>
                  <a:lnTo>
                    <a:pt x="10" y="19"/>
                  </a:lnTo>
                  <a:lnTo>
                    <a:pt x="3" y="22"/>
                  </a:lnTo>
                  <a:lnTo>
                    <a:pt x="0" y="22"/>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59" name="Freeform 199"/>
            <p:cNvSpPr>
              <a:spLocks/>
            </p:cNvSpPr>
            <p:nvPr/>
          </p:nvSpPr>
          <p:spPr bwMode="auto">
            <a:xfrm>
              <a:off x="894" y="1597"/>
              <a:ext cx="48" cy="68"/>
            </a:xfrm>
            <a:custGeom>
              <a:avLst/>
              <a:gdLst>
                <a:gd name="T0" fmla="*/ 47 w 48"/>
                <a:gd name="T1" fmla="*/ 16 h 68"/>
                <a:gd name="T2" fmla="*/ 43 w 48"/>
                <a:gd name="T3" fmla="*/ 10 h 68"/>
                <a:gd name="T4" fmla="*/ 37 w 48"/>
                <a:gd name="T5" fmla="*/ 4 h 68"/>
                <a:gd name="T6" fmla="*/ 31 w 48"/>
                <a:gd name="T7" fmla="*/ 0 h 68"/>
                <a:gd name="T8" fmla="*/ 19 w 48"/>
                <a:gd name="T9" fmla="*/ 0 h 68"/>
                <a:gd name="T10" fmla="*/ 12 w 48"/>
                <a:gd name="T11" fmla="*/ 4 h 68"/>
                <a:gd name="T12" fmla="*/ 6 w 48"/>
                <a:gd name="T13" fmla="*/ 10 h 68"/>
                <a:gd name="T14" fmla="*/ 3 w 48"/>
                <a:gd name="T15" fmla="*/ 16 h 68"/>
                <a:gd name="T16" fmla="*/ 0 w 48"/>
                <a:gd name="T17" fmla="*/ 26 h 68"/>
                <a:gd name="T18" fmla="*/ 0 w 48"/>
                <a:gd name="T19" fmla="*/ 42 h 68"/>
                <a:gd name="T20" fmla="*/ 3 w 48"/>
                <a:gd name="T21" fmla="*/ 51 h 68"/>
                <a:gd name="T22" fmla="*/ 6 w 48"/>
                <a:gd name="T23" fmla="*/ 58 h 68"/>
                <a:gd name="T24" fmla="*/ 12 w 48"/>
                <a:gd name="T25" fmla="*/ 63 h 68"/>
                <a:gd name="T26" fmla="*/ 19 w 48"/>
                <a:gd name="T27" fmla="*/ 67 h 68"/>
                <a:gd name="T28" fmla="*/ 31 w 48"/>
                <a:gd name="T29" fmla="*/ 67 h 68"/>
                <a:gd name="T30" fmla="*/ 37 w 48"/>
                <a:gd name="T31" fmla="*/ 63 h 68"/>
                <a:gd name="T32" fmla="*/ 43 w 48"/>
                <a:gd name="T33" fmla="*/ 58 h 68"/>
                <a:gd name="T34" fmla="*/ 47 w 48"/>
                <a:gd name="T35" fmla="*/ 51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68"/>
                <a:gd name="T56" fmla="*/ 48 w 48"/>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68">
                  <a:moveTo>
                    <a:pt x="47" y="16"/>
                  </a:moveTo>
                  <a:lnTo>
                    <a:pt x="43" y="10"/>
                  </a:lnTo>
                  <a:lnTo>
                    <a:pt x="37" y="4"/>
                  </a:lnTo>
                  <a:lnTo>
                    <a:pt x="31" y="0"/>
                  </a:lnTo>
                  <a:lnTo>
                    <a:pt x="19" y="0"/>
                  </a:lnTo>
                  <a:lnTo>
                    <a:pt x="12" y="4"/>
                  </a:lnTo>
                  <a:lnTo>
                    <a:pt x="6" y="10"/>
                  </a:lnTo>
                  <a:lnTo>
                    <a:pt x="3" y="16"/>
                  </a:lnTo>
                  <a:lnTo>
                    <a:pt x="0" y="26"/>
                  </a:lnTo>
                  <a:lnTo>
                    <a:pt x="0" y="42"/>
                  </a:lnTo>
                  <a:lnTo>
                    <a:pt x="3" y="51"/>
                  </a:lnTo>
                  <a:lnTo>
                    <a:pt x="6" y="58"/>
                  </a:lnTo>
                  <a:lnTo>
                    <a:pt x="12" y="63"/>
                  </a:lnTo>
                  <a:lnTo>
                    <a:pt x="19" y="67"/>
                  </a:lnTo>
                  <a:lnTo>
                    <a:pt x="31" y="67"/>
                  </a:lnTo>
                  <a:lnTo>
                    <a:pt x="37" y="63"/>
                  </a:lnTo>
                  <a:lnTo>
                    <a:pt x="43" y="58"/>
                  </a:lnTo>
                  <a:lnTo>
                    <a:pt x="47" y="51"/>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60" name="Line 200"/>
            <p:cNvSpPr>
              <a:spLocks noChangeShapeType="1"/>
            </p:cNvSpPr>
            <p:nvPr/>
          </p:nvSpPr>
          <p:spPr bwMode="auto">
            <a:xfrm flipV="1">
              <a:off x="960" y="1597"/>
              <a:ext cx="0" cy="6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61" name="Line 201"/>
            <p:cNvSpPr>
              <a:spLocks noChangeShapeType="1"/>
            </p:cNvSpPr>
            <p:nvPr/>
          </p:nvSpPr>
          <p:spPr bwMode="auto">
            <a:xfrm>
              <a:off x="1023" y="1620"/>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62" name="Freeform 202"/>
            <p:cNvSpPr>
              <a:spLocks/>
            </p:cNvSpPr>
            <p:nvPr/>
          </p:nvSpPr>
          <p:spPr bwMode="auto">
            <a:xfrm>
              <a:off x="985" y="1620"/>
              <a:ext cx="39" cy="45"/>
            </a:xfrm>
            <a:custGeom>
              <a:avLst/>
              <a:gdLst>
                <a:gd name="T0" fmla="*/ 38 w 39"/>
                <a:gd name="T1" fmla="*/ 9 h 45"/>
                <a:gd name="T2" fmla="*/ 31 w 39"/>
                <a:gd name="T3" fmla="*/ 3 h 45"/>
                <a:gd name="T4" fmla="*/ 26 w 39"/>
                <a:gd name="T5" fmla="*/ 0 h 45"/>
                <a:gd name="T6" fmla="*/ 16 w 39"/>
                <a:gd name="T7" fmla="*/ 0 h 45"/>
                <a:gd name="T8" fmla="*/ 10 w 39"/>
                <a:gd name="T9" fmla="*/ 3 h 45"/>
                <a:gd name="T10" fmla="*/ 4 w 39"/>
                <a:gd name="T11" fmla="*/ 9 h 45"/>
                <a:gd name="T12" fmla="*/ 0 w 39"/>
                <a:gd name="T13" fmla="*/ 19 h 45"/>
                <a:gd name="T14" fmla="*/ 0 w 39"/>
                <a:gd name="T15" fmla="*/ 25 h 45"/>
                <a:gd name="T16" fmla="*/ 4 w 39"/>
                <a:gd name="T17" fmla="*/ 35 h 45"/>
                <a:gd name="T18" fmla="*/ 10 w 39"/>
                <a:gd name="T19" fmla="*/ 40 h 45"/>
                <a:gd name="T20" fmla="*/ 16 w 39"/>
                <a:gd name="T21" fmla="*/ 44 h 45"/>
                <a:gd name="T22" fmla="*/ 26 w 39"/>
                <a:gd name="T23" fmla="*/ 44 h 45"/>
                <a:gd name="T24" fmla="*/ 31 w 39"/>
                <a:gd name="T25" fmla="*/ 40 h 45"/>
                <a:gd name="T26" fmla="*/ 38 w 39"/>
                <a:gd name="T27" fmla="*/ 35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45"/>
                <a:gd name="T44" fmla="*/ 39 w 39"/>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45">
                  <a:moveTo>
                    <a:pt x="38" y="9"/>
                  </a:moveTo>
                  <a:lnTo>
                    <a:pt x="31" y="3"/>
                  </a:lnTo>
                  <a:lnTo>
                    <a:pt x="26" y="0"/>
                  </a:lnTo>
                  <a:lnTo>
                    <a:pt x="16" y="0"/>
                  </a:lnTo>
                  <a:lnTo>
                    <a:pt x="10" y="3"/>
                  </a:lnTo>
                  <a:lnTo>
                    <a:pt x="4" y="9"/>
                  </a:lnTo>
                  <a:lnTo>
                    <a:pt x="0" y="19"/>
                  </a:lnTo>
                  <a:lnTo>
                    <a:pt x="0" y="25"/>
                  </a:lnTo>
                  <a:lnTo>
                    <a:pt x="4" y="35"/>
                  </a:lnTo>
                  <a:lnTo>
                    <a:pt x="10" y="40"/>
                  </a:lnTo>
                  <a:lnTo>
                    <a:pt x="16" y="44"/>
                  </a:lnTo>
                  <a:lnTo>
                    <a:pt x="26" y="44"/>
                  </a:lnTo>
                  <a:lnTo>
                    <a:pt x="31" y="40"/>
                  </a:lnTo>
                  <a:lnTo>
                    <a:pt x="3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63" name="Line 203"/>
            <p:cNvSpPr>
              <a:spLocks noChangeShapeType="1"/>
            </p:cNvSpPr>
            <p:nvPr/>
          </p:nvSpPr>
          <p:spPr bwMode="auto">
            <a:xfrm flipV="1">
              <a:off x="1045" y="1620"/>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64" name="Freeform 204"/>
            <p:cNvSpPr>
              <a:spLocks/>
            </p:cNvSpPr>
            <p:nvPr/>
          </p:nvSpPr>
          <p:spPr bwMode="auto">
            <a:xfrm>
              <a:off x="1045" y="1620"/>
              <a:ext cx="36" cy="45"/>
            </a:xfrm>
            <a:custGeom>
              <a:avLst/>
              <a:gdLst>
                <a:gd name="T0" fmla="*/ 0 w 36"/>
                <a:gd name="T1" fmla="*/ 12 h 45"/>
                <a:gd name="T2" fmla="*/ 10 w 36"/>
                <a:gd name="T3" fmla="*/ 3 h 45"/>
                <a:gd name="T4" fmla="*/ 16 w 36"/>
                <a:gd name="T5" fmla="*/ 0 h 45"/>
                <a:gd name="T6" fmla="*/ 26 w 36"/>
                <a:gd name="T7" fmla="*/ 0 h 45"/>
                <a:gd name="T8" fmla="*/ 32 w 36"/>
                <a:gd name="T9" fmla="*/ 3 h 45"/>
                <a:gd name="T10" fmla="*/ 35 w 36"/>
                <a:gd name="T11" fmla="*/ 12 h 45"/>
                <a:gd name="T12" fmla="*/ 35 w 36"/>
                <a:gd name="T13" fmla="*/ 44 h 45"/>
                <a:gd name="T14" fmla="*/ 0 60000 65536"/>
                <a:gd name="T15" fmla="*/ 0 60000 65536"/>
                <a:gd name="T16" fmla="*/ 0 60000 65536"/>
                <a:gd name="T17" fmla="*/ 0 60000 65536"/>
                <a:gd name="T18" fmla="*/ 0 60000 65536"/>
                <a:gd name="T19" fmla="*/ 0 60000 65536"/>
                <a:gd name="T20" fmla="*/ 0 60000 65536"/>
                <a:gd name="T21" fmla="*/ 0 w 36"/>
                <a:gd name="T22" fmla="*/ 0 h 45"/>
                <a:gd name="T23" fmla="*/ 36 w 36"/>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5">
                  <a:moveTo>
                    <a:pt x="0" y="12"/>
                  </a:moveTo>
                  <a:lnTo>
                    <a:pt x="10" y="3"/>
                  </a:lnTo>
                  <a:lnTo>
                    <a:pt x="16" y="0"/>
                  </a:lnTo>
                  <a:lnTo>
                    <a:pt x="26" y="0"/>
                  </a:lnTo>
                  <a:lnTo>
                    <a:pt x="32" y="3"/>
                  </a:lnTo>
                  <a:lnTo>
                    <a:pt x="35" y="12"/>
                  </a:lnTo>
                  <a:lnTo>
                    <a:pt x="35" y="4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65" name="Freeform 205"/>
            <p:cNvSpPr>
              <a:spLocks/>
            </p:cNvSpPr>
            <p:nvPr/>
          </p:nvSpPr>
          <p:spPr bwMode="auto">
            <a:xfrm>
              <a:off x="1080" y="1620"/>
              <a:ext cx="36" cy="45"/>
            </a:xfrm>
            <a:custGeom>
              <a:avLst/>
              <a:gdLst>
                <a:gd name="T0" fmla="*/ 0 w 36"/>
                <a:gd name="T1" fmla="*/ 12 h 45"/>
                <a:gd name="T2" fmla="*/ 10 w 36"/>
                <a:gd name="T3" fmla="*/ 3 h 45"/>
                <a:gd name="T4" fmla="*/ 16 w 36"/>
                <a:gd name="T5" fmla="*/ 0 h 45"/>
                <a:gd name="T6" fmla="*/ 26 w 36"/>
                <a:gd name="T7" fmla="*/ 0 h 45"/>
                <a:gd name="T8" fmla="*/ 32 w 36"/>
                <a:gd name="T9" fmla="*/ 3 h 45"/>
                <a:gd name="T10" fmla="*/ 35 w 36"/>
                <a:gd name="T11" fmla="*/ 12 h 45"/>
                <a:gd name="T12" fmla="*/ 35 w 36"/>
                <a:gd name="T13" fmla="*/ 44 h 45"/>
                <a:gd name="T14" fmla="*/ 0 60000 65536"/>
                <a:gd name="T15" fmla="*/ 0 60000 65536"/>
                <a:gd name="T16" fmla="*/ 0 60000 65536"/>
                <a:gd name="T17" fmla="*/ 0 60000 65536"/>
                <a:gd name="T18" fmla="*/ 0 60000 65536"/>
                <a:gd name="T19" fmla="*/ 0 60000 65536"/>
                <a:gd name="T20" fmla="*/ 0 60000 65536"/>
                <a:gd name="T21" fmla="*/ 0 w 36"/>
                <a:gd name="T22" fmla="*/ 0 h 45"/>
                <a:gd name="T23" fmla="*/ 36 w 36"/>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5">
                  <a:moveTo>
                    <a:pt x="0" y="12"/>
                  </a:moveTo>
                  <a:lnTo>
                    <a:pt x="10" y="3"/>
                  </a:lnTo>
                  <a:lnTo>
                    <a:pt x="16" y="0"/>
                  </a:lnTo>
                  <a:lnTo>
                    <a:pt x="26" y="0"/>
                  </a:lnTo>
                  <a:lnTo>
                    <a:pt x="32" y="3"/>
                  </a:lnTo>
                  <a:lnTo>
                    <a:pt x="35" y="12"/>
                  </a:lnTo>
                  <a:lnTo>
                    <a:pt x="35" y="4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66" name="Freeform 206"/>
            <p:cNvSpPr>
              <a:spLocks/>
            </p:cNvSpPr>
            <p:nvPr/>
          </p:nvSpPr>
          <p:spPr bwMode="auto">
            <a:xfrm>
              <a:off x="1140" y="1620"/>
              <a:ext cx="39" cy="67"/>
            </a:xfrm>
            <a:custGeom>
              <a:avLst/>
              <a:gdLst>
                <a:gd name="T0" fmla="*/ 0 w 39"/>
                <a:gd name="T1" fmla="*/ 66 h 67"/>
                <a:gd name="T2" fmla="*/ 0 w 39"/>
                <a:gd name="T3" fmla="*/ 0 h 67"/>
                <a:gd name="T4" fmla="*/ 0 w 39"/>
                <a:gd name="T5" fmla="*/ 9 h 67"/>
                <a:gd name="T6" fmla="*/ 7 w 39"/>
                <a:gd name="T7" fmla="*/ 3 h 67"/>
                <a:gd name="T8" fmla="*/ 13 w 39"/>
                <a:gd name="T9" fmla="*/ 0 h 67"/>
                <a:gd name="T10" fmla="*/ 22 w 39"/>
                <a:gd name="T11" fmla="*/ 0 h 67"/>
                <a:gd name="T12" fmla="*/ 28 w 39"/>
                <a:gd name="T13" fmla="*/ 3 h 67"/>
                <a:gd name="T14" fmla="*/ 35 w 39"/>
                <a:gd name="T15" fmla="*/ 9 h 67"/>
                <a:gd name="T16" fmla="*/ 38 w 39"/>
                <a:gd name="T17" fmla="*/ 19 h 67"/>
                <a:gd name="T18" fmla="*/ 38 w 39"/>
                <a:gd name="T19" fmla="*/ 25 h 67"/>
                <a:gd name="T20" fmla="*/ 35 w 39"/>
                <a:gd name="T21" fmla="*/ 35 h 67"/>
                <a:gd name="T22" fmla="*/ 28 w 39"/>
                <a:gd name="T23" fmla="*/ 40 h 67"/>
                <a:gd name="T24" fmla="*/ 22 w 39"/>
                <a:gd name="T25" fmla="*/ 44 h 67"/>
                <a:gd name="T26" fmla="*/ 13 w 39"/>
                <a:gd name="T27" fmla="*/ 44 h 67"/>
                <a:gd name="T28" fmla="*/ 7 w 39"/>
                <a:gd name="T29" fmla="*/ 40 h 67"/>
                <a:gd name="T30" fmla="*/ 0 w 39"/>
                <a:gd name="T31" fmla="*/ 35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67"/>
                <a:gd name="T50" fmla="*/ 39 w 39"/>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67">
                  <a:moveTo>
                    <a:pt x="0" y="66"/>
                  </a:moveTo>
                  <a:lnTo>
                    <a:pt x="0" y="0"/>
                  </a:lnTo>
                  <a:lnTo>
                    <a:pt x="0" y="9"/>
                  </a:lnTo>
                  <a:lnTo>
                    <a:pt x="7" y="3"/>
                  </a:lnTo>
                  <a:lnTo>
                    <a:pt x="13" y="0"/>
                  </a:lnTo>
                  <a:lnTo>
                    <a:pt x="22" y="0"/>
                  </a:lnTo>
                  <a:lnTo>
                    <a:pt x="28" y="3"/>
                  </a:lnTo>
                  <a:lnTo>
                    <a:pt x="35" y="9"/>
                  </a:lnTo>
                  <a:lnTo>
                    <a:pt x="38" y="19"/>
                  </a:lnTo>
                  <a:lnTo>
                    <a:pt x="38" y="25"/>
                  </a:lnTo>
                  <a:lnTo>
                    <a:pt x="35" y="35"/>
                  </a:lnTo>
                  <a:lnTo>
                    <a:pt x="28" y="40"/>
                  </a:lnTo>
                  <a:lnTo>
                    <a:pt x="22" y="44"/>
                  </a:lnTo>
                  <a:lnTo>
                    <a:pt x="13" y="44"/>
                  </a:lnTo>
                  <a:lnTo>
                    <a:pt x="7" y="40"/>
                  </a:lnTo>
                  <a:lnTo>
                    <a:pt x="0"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67" name="Line 207"/>
            <p:cNvSpPr>
              <a:spLocks noChangeShapeType="1"/>
            </p:cNvSpPr>
            <p:nvPr/>
          </p:nvSpPr>
          <p:spPr bwMode="auto">
            <a:xfrm>
              <a:off x="1276" y="2577"/>
              <a:ext cx="6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68" name="Freeform 208"/>
            <p:cNvSpPr>
              <a:spLocks/>
            </p:cNvSpPr>
            <p:nvPr/>
          </p:nvSpPr>
          <p:spPr bwMode="auto">
            <a:xfrm>
              <a:off x="1269" y="2577"/>
              <a:ext cx="17" cy="61"/>
            </a:xfrm>
            <a:custGeom>
              <a:avLst/>
              <a:gdLst>
                <a:gd name="T0" fmla="*/ 16 w 17"/>
                <a:gd name="T1" fmla="*/ 60 h 61"/>
                <a:gd name="T2" fmla="*/ 0 w 17"/>
                <a:gd name="T3" fmla="*/ 60 h 61"/>
                <a:gd name="T4" fmla="*/ 0 w 17"/>
                <a:gd name="T5" fmla="*/ 0 h 61"/>
                <a:gd name="T6" fmla="*/ 16 w 17"/>
                <a:gd name="T7" fmla="*/ 0 h 61"/>
                <a:gd name="T8" fmla="*/ 0 60000 65536"/>
                <a:gd name="T9" fmla="*/ 0 60000 65536"/>
                <a:gd name="T10" fmla="*/ 0 60000 65536"/>
                <a:gd name="T11" fmla="*/ 0 60000 65536"/>
                <a:gd name="T12" fmla="*/ 0 w 17"/>
                <a:gd name="T13" fmla="*/ 0 h 61"/>
                <a:gd name="T14" fmla="*/ 17 w 17"/>
                <a:gd name="T15" fmla="*/ 61 h 61"/>
              </a:gdLst>
              <a:ahLst/>
              <a:cxnLst>
                <a:cxn ang="T8">
                  <a:pos x="T0" y="T1"/>
                </a:cxn>
                <a:cxn ang="T9">
                  <a:pos x="T2" y="T3"/>
                </a:cxn>
                <a:cxn ang="T10">
                  <a:pos x="T4" y="T5"/>
                </a:cxn>
                <a:cxn ang="T11">
                  <a:pos x="T6" y="T7"/>
                </a:cxn>
              </a:cxnLst>
              <a:rect l="T12" t="T13" r="T14" b="T15"/>
              <a:pathLst>
                <a:path w="17" h="61">
                  <a:moveTo>
                    <a:pt x="16" y="60"/>
                  </a:moveTo>
                  <a:lnTo>
                    <a:pt x="0" y="60"/>
                  </a:lnTo>
                  <a:lnTo>
                    <a:pt x="0" y="0"/>
                  </a:lnTo>
                  <a:lnTo>
                    <a:pt x="1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69" name="Freeform 209"/>
            <p:cNvSpPr>
              <a:spLocks/>
            </p:cNvSpPr>
            <p:nvPr/>
          </p:nvSpPr>
          <p:spPr bwMode="auto">
            <a:xfrm>
              <a:off x="1342" y="2577"/>
              <a:ext cx="17" cy="61"/>
            </a:xfrm>
            <a:custGeom>
              <a:avLst/>
              <a:gdLst>
                <a:gd name="T0" fmla="*/ 0 w 17"/>
                <a:gd name="T1" fmla="*/ 0 h 61"/>
                <a:gd name="T2" fmla="*/ 16 w 17"/>
                <a:gd name="T3" fmla="*/ 0 h 61"/>
                <a:gd name="T4" fmla="*/ 16 w 17"/>
                <a:gd name="T5" fmla="*/ 60 h 61"/>
                <a:gd name="T6" fmla="*/ 0 60000 65536"/>
                <a:gd name="T7" fmla="*/ 0 60000 65536"/>
                <a:gd name="T8" fmla="*/ 0 60000 65536"/>
                <a:gd name="T9" fmla="*/ 0 w 17"/>
                <a:gd name="T10" fmla="*/ 0 h 61"/>
                <a:gd name="T11" fmla="*/ 17 w 17"/>
                <a:gd name="T12" fmla="*/ 61 h 61"/>
              </a:gdLst>
              <a:ahLst/>
              <a:cxnLst>
                <a:cxn ang="T6">
                  <a:pos x="T0" y="T1"/>
                </a:cxn>
                <a:cxn ang="T7">
                  <a:pos x="T2" y="T3"/>
                </a:cxn>
                <a:cxn ang="T8">
                  <a:pos x="T4" y="T5"/>
                </a:cxn>
              </a:cxnLst>
              <a:rect l="T9" t="T10" r="T11" b="T12"/>
              <a:pathLst>
                <a:path w="17" h="61">
                  <a:moveTo>
                    <a:pt x="0" y="0"/>
                  </a:moveTo>
                  <a:lnTo>
                    <a:pt x="16" y="0"/>
                  </a:lnTo>
                  <a:lnTo>
                    <a:pt x="16" y="6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70" name="Freeform 210"/>
            <p:cNvSpPr>
              <a:spLocks/>
            </p:cNvSpPr>
            <p:nvPr/>
          </p:nvSpPr>
          <p:spPr bwMode="auto">
            <a:xfrm>
              <a:off x="1891" y="2666"/>
              <a:ext cx="1" cy="60"/>
            </a:xfrm>
            <a:custGeom>
              <a:avLst/>
              <a:gdLst>
                <a:gd name="T0" fmla="*/ 0 w 1"/>
                <a:gd name="T1" fmla="*/ 0 h 60"/>
                <a:gd name="T2" fmla="*/ 0 w 1"/>
                <a:gd name="T3" fmla="*/ 46 h 60"/>
                <a:gd name="T4" fmla="*/ 0 w 1"/>
                <a:gd name="T5" fmla="*/ 59 h 60"/>
                <a:gd name="T6" fmla="*/ 0 60000 65536"/>
                <a:gd name="T7" fmla="*/ 0 60000 65536"/>
                <a:gd name="T8" fmla="*/ 0 60000 65536"/>
                <a:gd name="T9" fmla="*/ 0 w 1"/>
                <a:gd name="T10" fmla="*/ 0 h 60"/>
                <a:gd name="T11" fmla="*/ 1 w 1"/>
                <a:gd name="T12" fmla="*/ 60 h 60"/>
              </a:gdLst>
              <a:ahLst/>
              <a:cxnLst>
                <a:cxn ang="T6">
                  <a:pos x="T0" y="T1"/>
                </a:cxn>
                <a:cxn ang="T7">
                  <a:pos x="T2" y="T3"/>
                </a:cxn>
                <a:cxn ang="T8">
                  <a:pos x="T4" y="T5"/>
                </a:cxn>
              </a:cxnLst>
              <a:rect l="T9" t="T10" r="T11" b="T12"/>
              <a:pathLst>
                <a:path w="1" h="60">
                  <a:moveTo>
                    <a:pt x="0" y="0"/>
                  </a:moveTo>
                  <a:lnTo>
                    <a:pt x="0" y="46"/>
                  </a:lnTo>
                  <a:lnTo>
                    <a:pt x="0" y="59"/>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71" name="Line 211"/>
            <p:cNvSpPr>
              <a:spLocks noChangeShapeType="1"/>
            </p:cNvSpPr>
            <p:nvPr/>
          </p:nvSpPr>
          <p:spPr bwMode="auto">
            <a:xfrm flipV="1">
              <a:off x="1891" y="2654"/>
              <a:ext cx="0" cy="1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72" name="Line 212"/>
            <p:cNvSpPr>
              <a:spLocks noChangeShapeType="1"/>
            </p:cNvSpPr>
            <p:nvPr/>
          </p:nvSpPr>
          <p:spPr bwMode="auto">
            <a:xfrm flipH="1">
              <a:off x="1276" y="2637"/>
              <a:ext cx="6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73" name="Line 213"/>
            <p:cNvSpPr>
              <a:spLocks noChangeShapeType="1"/>
            </p:cNvSpPr>
            <p:nvPr/>
          </p:nvSpPr>
          <p:spPr bwMode="auto">
            <a:xfrm>
              <a:off x="1342" y="2637"/>
              <a:ext cx="7"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74" name="Freeform 214"/>
            <p:cNvSpPr>
              <a:spLocks/>
            </p:cNvSpPr>
            <p:nvPr/>
          </p:nvSpPr>
          <p:spPr bwMode="auto">
            <a:xfrm>
              <a:off x="1844" y="2654"/>
              <a:ext cx="48" cy="17"/>
            </a:xfrm>
            <a:custGeom>
              <a:avLst/>
              <a:gdLst>
                <a:gd name="T0" fmla="*/ 0 w 48"/>
                <a:gd name="T1" fmla="*/ 0 h 17"/>
                <a:gd name="T2" fmla="*/ 0 w 48"/>
                <a:gd name="T3" fmla="*/ 16 h 17"/>
                <a:gd name="T4" fmla="*/ 0 w 48"/>
                <a:gd name="T5" fmla="*/ 0 h 17"/>
                <a:gd name="T6" fmla="*/ 47 w 48"/>
                <a:gd name="T7" fmla="*/ 0 h 17"/>
                <a:gd name="T8" fmla="*/ 0 60000 65536"/>
                <a:gd name="T9" fmla="*/ 0 60000 65536"/>
                <a:gd name="T10" fmla="*/ 0 60000 65536"/>
                <a:gd name="T11" fmla="*/ 0 60000 65536"/>
                <a:gd name="T12" fmla="*/ 0 w 48"/>
                <a:gd name="T13" fmla="*/ 0 h 17"/>
                <a:gd name="T14" fmla="*/ 48 w 48"/>
                <a:gd name="T15" fmla="*/ 17 h 17"/>
              </a:gdLst>
              <a:ahLst/>
              <a:cxnLst>
                <a:cxn ang="T8">
                  <a:pos x="T0" y="T1"/>
                </a:cxn>
                <a:cxn ang="T9">
                  <a:pos x="T2" y="T3"/>
                </a:cxn>
                <a:cxn ang="T10">
                  <a:pos x="T4" y="T5"/>
                </a:cxn>
                <a:cxn ang="T11">
                  <a:pos x="T6" y="T7"/>
                </a:cxn>
              </a:cxnLst>
              <a:rect l="T12" t="T13" r="T14" b="T15"/>
              <a:pathLst>
                <a:path w="48" h="17">
                  <a:moveTo>
                    <a:pt x="0" y="0"/>
                  </a:moveTo>
                  <a:lnTo>
                    <a:pt x="0" y="16"/>
                  </a:lnTo>
                  <a:lnTo>
                    <a:pt x="0" y="0"/>
                  </a:lnTo>
                  <a:lnTo>
                    <a:pt x="47"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75" name="Line 215"/>
            <p:cNvSpPr>
              <a:spLocks noChangeShapeType="1"/>
            </p:cNvSpPr>
            <p:nvPr/>
          </p:nvSpPr>
          <p:spPr bwMode="auto">
            <a:xfrm>
              <a:off x="1844" y="2711"/>
              <a:ext cx="0" cy="1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76" name="Line 216"/>
            <p:cNvSpPr>
              <a:spLocks noChangeShapeType="1"/>
            </p:cNvSpPr>
            <p:nvPr/>
          </p:nvSpPr>
          <p:spPr bwMode="auto">
            <a:xfrm flipH="1" flipV="1">
              <a:off x="1226" y="2589"/>
              <a:ext cx="35" cy="3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77" name="Freeform 217"/>
            <p:cNvSpPr>
              <a:spLocks/>
            </p:cNvSpPr>
            <p:nvPr/>
          </p:nvSpPr>
          <p:spPr bwMode="auto">
            <a:xfrm>
              <a:off x="1218" y="2583"/>
              <a:ext cx="52" cy="50"/>
            </a:xfrm>
            <a:custGeom>
              <a:avLst/>
              <a:gdLst>
                <a:gd name="T0" fmla="*/ 50 w 52"/>
                <a:gd name="T1" fmla="*/ 18 h 50"/>
                <a:gd name="T2" fmla="*/ 51 w 52"/>
                <a:gd name="T3" fmla="*/ 25 h 50"/>
                <a:gd name="T4" fmla="*/ 50 w 52"/>
                <a:gd name="T5" fmla="*/ 18 h 50"/>
                <a:gd name="T6" fmla="*/ 48 w 52"/>
                <a:gd name="T7" fmla="*/ 12 h 50"/>
                <a:gd name="T8" fmla="*/ 44 w 52"/>
                <a:gd name="T9" fmla="*/ 7 h 50"/>
                <a:gd name="T10" fmla="*/ 38 w 52"/>
                <a:gd name="T11" fmla="*/ 3 h 50"/>
                <a:gd name="T12" fmla="*/ 32 w 52"/>
                <a:gd name="T13" fmla="*/ 1 h 50"/>
                <a:gd name="T14" fmla="*/ 25 w 52"/>
                <a:gd name="T15" fmla="*/ 0 h 50"/>
                <a:gd name="T16" fmla="*/ 20 w 52"/>
                <a:gd name="T17" fmla="*/ 1 h 50"/>
                <a:gd name="T18" fmla="*/ 13 w 52"/>
                <a:gd name="T19" fmla="*/ 3 h 50"/>
                <a:gd name="T20" fmla="*/ 8 w 52"/>
                <a:gd name="T21" fmla="*/ 7 h 50"/>
                <a:gd name="T22" fmla="*/ 4 w 52"/>
                <a:gd name="T23" fmla="*/ 12 h 50"/>
                <a:gd name="T24" fmla="*/ 1 w 52"/>
                <a:gd name="T25" fmla="*/ 18 h 50"/>
                <a:gd name="T26" fmla="*/ 0 w 52"/>
                <a:gd name="T27" fmla="*/ 25 h 50"/>
                <a:gd name="T28" fmla="*/ 1 w 52"/>
                <a:gd name="T29" fmla="*/ 31 h 50"/>
                <a:gd name="T30" fmla="*/ 4 w 52"/>
                <a:gd name="T31" fmla="*/ 37 h 50"/>
                <a:gd name="T32" fmla="*/ 8 w 52"/>
                <a:gd name="T33" fmla="*/ 42 h 50"/>
                <a:gd name="T34" fmla="*/ 13 w 52"/>
                <a:gd name="T35" fmla="*/ 46 h 50"/>
                <a:gd name="T36" fmla="*/ 20 w 52"/>
                <a:gd name="T37" fmla="*/ 48 h 50"/>
                <a:gd name="T38" fmla="*/ 25 w 52"/>
                <a:gd name="T39" fmla="*/ 49 h 50"/>
                <a:gd name="T40" fmla="*/ 32 w 52"/>
                <a:gd name="T41" fmla="*/ 48 h 50"/>
                <a:gd name="T42" fmla="*/ 38 w 52"/>
                <a:gd name="T43" fmla="*/ 46 h 50"/>
                <a:gd name="T44" fmla="*/ 44 w 52"/>
                <a:gd name="T45" fmla="*/ 42 h 50"/>
                <a:gd name="T46" fmla="*/ 48 w 52"/>
                <a:gd name="T47" fmla="*/ 37 h 50"/>
                <a:gd name="T48" fmla="*/ 50 w 52"/>
                <a:gd name="T49" fmla="*/ 31 h 50"/>
                <a:gd name="T50" fmla="*/ 51 w 52"/>
                <a:gd name="T51" fmla="*/ 25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50"/>
                <a:gd name="T80" fmla="*/ 52 w 5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50">
                  <a:moveTo>
                    <a:pt x="50" y="18"/>
                  </a:moveTo>
                  <a:lnTo>
                    <a:pt x="51" y="25"/>
                  </a:lnTo>
                  <a:lnTo>
                    <a:pt x="50" y="18"/>
                  </a:lnTo>
                  <a:lnTo>
                    <a:pt x="48" y="12"/>
                  </a:lnTo>
                  <a:lnTo>
                    <a:pt x="44" y="7"/>
                  </a:lnTo>
                  <a:lnTo>
                    <a:pt x="38" y="3"/>
                  </a:lnTo>
                  <a:lnTo>
                    <a:pt x="32" y="1"/>
                  </a:lnTo>
                  <a:lnTo>
                    <a:pt x="25" y="0"/>
                  </a:lnTo>
                  <a:lnTo>
                    <a:pt x="20" y="1"/>
                  </a:lnTo>
                  <a:lnTo>
                    <a:pt x="13" y="3"/>
                  </a:lnTo>
                  <a:lnTo>
                    <a:pt x="8" y="7"/>
                  </a:lnTo>
                  <a:lnTo>
                    <a:pt x="4" y="12"/>
                  </a:lnTo>
                  <a:lnTo>
                    <a:pt x="1" y="18"/>
                  </a:lnTo>
                  <a:lnTo>
                    <a:pt x="0" y="25"/>
                  </a:lnTo>
                  <a:lnTo>
                    <a:pt x="1" y="31"/>
                  </a:lnTo>
                  <a:lnTo>
                    <a:pt x="4" y="37"/>
                  </a:lnTo>
                  <a:lnTo>
                    <a:pt x="8" y="42"/>
                  </a:lnTo>
                  <a:lnTo>
                    <a:pt x="13" y="46"/>
                  </a:lnTo>
                  <a:lnTo>
                    <a:pt x="20" y="48"/>
                  </a:lnTo>
                  <a:lnTo>
                    <a:pt x="25" y="49"/>
                  </a:lnTo>
                  <a:lnTo>
                    <a:pt x="32" y="48"/>
                  </a:lnTo>
                  <a:lnTo>
                    <a:pt x="38" y="46"/>
                  </a:lnTo>
                  <a:lnTo>
                    <a:pt x="44" y="42"/>
                  </a:lnTo>
                  <a:lnTo>
                    <a:pt x="48" y="37"/>
                  </a:lnTo>
                  <a:lnTo>
                    <a:pt x="50" y="31"/>
                  </a:lnTo>
                  <a:lnTo>
                    <a:pt x="51" y="2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78" name="Line 218"/>
            <p:cNvSpPr>
              <a:spLocks noChangeShapeType="1"/>
            </p:cNvSpPr>
            <p:nvPr/>
          </p:nvSpPr>
          <p:spPr bwMode="auto">
            <a:xfrm flipV="1">
              <a:off x="1282" y="2590"/>
              <a:ext cx="0" cy="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79" name="Line 219"/>
            <p:cNvSpPr>
              <a:spLocks noChangeShapeType="1"/>
            </p:cNvSpPr>
            <p:nvPr/>
          </p:nvSpPr>
          <p:spPr bwMode="auto">
            <a:xfrm>
              <a:off x="1335" y="2590"/>
              <a:ext cx="0" cy="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80" name="Line 220"/>
            <p:cNvSpPr>
              <a:spLocks noChangeShapeType="1"/>
            </p:cNvSpPr>
            <p:nvPr/>
          </p:nvSpPr>
          <p:spPr bwMode="auto">
            <a:xfrm flipV="1">
              <a:off x="1300" y="2590"/>
              <a:ext cx="0" cy="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81" name="Line 221"/>
            <p:cNvSpPr>
              <a:spLocks noChangeShapeType="1"/>
            </p:cNvSpPr>
            <p:nvPr/>
          </p:nvSpPr>
          <p:spPr bwMode="auto">
            <a:xfrm>
              <a:off x="1317" y="2590"/>
              <a:ext cx="0" cy="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82" name="Line 222"/>
            <p:cNvSpPr>
              <a:spLocks noChangeShapeType="1"/>
            </p:cNvSpPr>
            <p:nvPr/>
          </p:nvSpPr>
          <p:spPr bwMode="auto">
            <a:xfrm>
              <a:off x="1224" y="3691"/>
              <a:ext cx="0"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83" name="Freeform 223"/>
            <p:cNvSpPr>
              <a:spLocks/>
            </p:cNvSpPr>
            <p:nvPr/>
          </p:nvSpPr>
          <p:spPr bwMode="auto">
            <a:xfrm>
              <a:off x="1224" y="3691"/>
              <a:ext cx="46" cy="32"/>
            </a:xfrm>
            <a:custGeom>
              <a:avLst/>
              <a:gdLst>
                <a:gd name="T0" fmla="*/ 0 w 46"/>
                <a:gd name="T1" fmla="*/ 0 h 32"/>
                <a:gd name="T2" fmla="*/ 29 w 46"/>
                <a:gd name="T3" fmla="*/ 0 h 32"/>
                <a:gd name="T4" fmla="*/ 38 w 46"/>
                <a:gd name="T5" fmla="*/ 3 h 32"/>
                <a:gd name="T6" fmla="*/ 42 w 46"/>
                <a:gd name="T7" fmla="*/ 6 h 32"/>
                <a:gd name="T8" fmla="*/ 45 w 46"/>
                <a:gd name="T9" fmla="*/ 13 h 32"/>
                <a:gd name="T10" fmla="*/ 45 w 46"/>
                <a:gd name="T11" fmla="*/ 19 h 32"/>
                <a:gd name="T12" fmla="*/ 42 w 46"/>
                <a:gd name="T13" fmla="*/ 25 h 32"/>
                <a:gd name="T14" fmla="*/ 38 w 46"/>
                <a:gd name="T15" fmla="*/ 28 h 32"/>
                <a:gd name="T16" fmla="*/ 29 w 46"/>
                <a:gd name="T17" fmla="*/ 31 h 32"/>
                <a:gd name="T18" fmla="*/ 0 w 46"/>
                <a:gd name="T19" fmla="*/ 3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32"/>
                <a:gd name="T32" fmla="*/ 46 w 46"/>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32">
                  <a:moveTo>
                    <a:pt x="0" y="0"/>
                  </a:moveTo>
                  <a:lnTo>
                    <a:pt x="29" y="0"/>
                  </a:lnTo>
                  <a:lnTo>
                    <a:pt x="38" y="3"/>
                  </a:lnTo>
                  <a:lnTo>
                    <a:pt x="42" y="6"/>
                  </a:lnTo>
                  <a:lnTo>
                    <a:pt x="45" y="13"/>
                  </a:lnTo>
                  <a:lnTo>
                    <a:pt x="45" y="19"/>
                  </a:lnTo>
                  <a:lnTo>
                    <a:pt x="42" y="25"/>
                  </a:lnTo>
                  <a:lnTo>
                    <a:pt x="38" y="28"/>
                  </a:lnTo>
                  <a:lnTo>
                    <a:pt x="29" y="31"/>
                  </a:lnTo>
                  <a:lnTo>
                    <a:pt x="0" y="31"/>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84" name="Line 224"/>
            <p:cNvSpPr>
              <a:spLocks noChangeShapeType="1"/>
            </p:cNvSpPr>
            <p:nvPr/>
          </p:nvSpPr>
          <p:spPr bwMode="auto">
            <a:xfrm>
              <a:off x="1246" y="3722"/>
              <a:ext cx="23" cy="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85" name="Freeform 225"/>
            <p:cNvSpPr>
              <a:spLocks/>
            </p:cNvSpPr>
            <p:nvPr/>
          </p:nvSpPr>
          <p:spPr bwMode="auto">
            <a:xfrm>
              <a:off x="1290" y="3713"/>
              <a:ext cx="42" cy="45"/>
            </a:xfrm>
            <a:custGeom>
              <a:avLst/>
              <a:gdLst>
                <a:gd name="T0" fmla="*/ 10 w 42"/>
                <a:gd name="T1" fmla="*/ 3 h 45"/>
                <a:gd name="T2" fmla="*/ 16 w 42"/>
                <a:gd name="T3" fmla="*/ 0 h 45"/>
                <a:gd name="T4" fmla="*/ 10 w 42"/>
                <a:gd name="T5" fmla="*/ 3 h 45"/>
                <a:gd name="T6" fmla="*/ 3 w 42"/>
                <a:gd name="T7" fmla="*/ 9 h 45"/>
                <a:gd name="T8" fmla="*/ 0 w 42"/>
                <a:gd name="T9" fmla="*/ 19 h 45"/>
                <a:gd name="T10" fmla="*/ 0 w 42"/>
                <a:gd name="T11" fmla="*/ 25 h 45"/>
                <a:gd name="T12" fmla="*/ 3 w 42"/>
                <a:gd name="T13" fmla="*/ 34 h 45"/>
                <a:gd name="T14" fmla="*/ 10 w 42"/>
                <a:gd name="T15" fmla="*/ 41 h 45"/>
                <a:gd name="T16" fmla="*/ 16 w 42"/>
                <a:gd name="T17" fmla="*/ 44 h 45"/>
                <a:gd name="T18" fmla="*/ 26 w 42"/>
                <a:gd name="T19" fmla="*/ 44 h 45"/>
                <a:gd name="T20" fmla="*/ 32 w 42"/>
                <a:gd name="T21" fmla="*/ 41 h 45"/>
                <a:gd name="T22" fmla="*/ 39 w 42"/>
                <a:gd name="T23" fmla="*/ 34 h 45"/>
                <a:gd name="T24" fmla="*/ 41 w 42"/>
                <a:gd name="T25" fmla="*/ 25 h 45"/>
                <a:gd name="T26" fmla="*/ 41 w 42"/>
                <a:gd name="T27" fmla="*/ 19 h 45"/>
                <a:gd name="T28" fmla="*/ 39 w 42"/>
                <a:gd name="T29" fmla="*/ 9 h 45"/>
                <a:gd name="T30" fmla="*/ 32 w 42"/>
                <a:gd name="T31" fmla="*/ 3 h 45"/>
                <a:gd name="T32" fmla="*/ 26 w 42"/>
                <a:gd name="T33" fmla="*/ 0 h 45"/>
                <a:gd name="T34" fmla="*/ 16 w 42"/>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5"/>
                <a:gd name="T56" fmla="*/ 42 w 42"/>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5">
                  <a:moveTo>
                    <a:pt x="10" y="3"/>
                  </a:moveTo>
                  <a:lnTo>
                    <a:pt x="16" y="0"/>
                  </a:lnTo>
                  <a:lnTo>
                    <a:pt x="10" y="3"/>
                  </a:lnTo>
                  <a:lnTo>
                    <a:pt x="3" y="9"/>
                  </a:lnTo>
                  <a:lnTo>
                    <a:pt x="0" y="19"/>
                  </a:lnTo>
                  <a:lnTo>
                    <a:pt x="0" y="25"/>
                  </a:lnTo>
                  <a:lnTo>
                    <a:pt x="3" y="34"/>
                  </a:lnTo>
                  <a:lnTo>
                    <a:pt x="10" y="41"/>
                  </a:lnTo>
                  <a:lnTo>
                    <a:pt x="16" y="44"/>
                  </a:lnTo>
                  <a:lnTo>
                    <a:pt x="26" y="44"/>
                  </a:lnTo>
                  <a:lnTo>
                    <a:pt x="32" y="41"/>
                  </a:lnTo>
                  <a:lnTo>
                    <a:pt x="39" y="34"/>
                  </a:lnTo>
                  <a:lnTo>
                    <a:pt x="41" y="25"/>
                  </a:lnTo>
                  <a:lnTo>
                    <a:pt x="41" y="19"/>
                  </a:lnTo>
                  <a:lnTo>
                    <a:pt x="39" y="9"/>
                  </a:lnTo>
                  <a:lnTo>
                    <a:pt x="32" y="3"/>
                  </a:lnTo>
                  <a:lnTo>
                    <a:pt x="26" y="0"/>
                  </a:lnTo>
                  <a:lnTo>
                    <a:pt x="1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86" name="Line 226"/>
            <p:cNvSpPr>
              <a:spLocks noChangeShapeType="1"/>
            </p:cNvSpPr>
            <p:nvPr/>
          </p:nvSpPr>
          <p:spPr bwMode="auto">
            <a:xfrm>
              <a:off x="1388" y="3691"/>
              <a:ext cx="0"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87" name="Freeform 227"/>
            <p:cNvSpPr>
              <a:spLocks/>
            </p:cNvSpPr>
            <p:nvPr/>
          </p:nvSpPr>
          <p:spPr bwMode="auto">
            <a:xfrm>
              <a:off x="1350" y="3713"/>
              <a:ext cx="39" cy="45"/>
            </a:xfrm>
            <a:custGeom>
              <a:avLst/>
              <a:gdLst>
                <a:gd name="T0" fmla="*/ 38 w 39"/>
                <a:gd name="T1" fmla="*/ 9 h 45"/>
                <a:gd name="T2" fmla="*/ 32 w 39"/>
                <a:gd name="T3" fmla="*/ 3 h 45"/>
                <a:gd name="T4" fmla="*/ 26 w 39"/>
                <a:gd name="T5" fmla="*/ 0 h 45"/>
                <a:gd name="T6" fmla="*/ 16 w 39"/>
                <a:gd name="T7" fmla="*/ 0 h 45"/>
                <a:gd name="T8" fmla="*/ 10 w 39"/>
                <a:gd name="T9" fmla="*/ 3 h 45"/>
                <a:gd name="T10" fmla="*/ 3 w 39"/>
                <a:gd name="T11" fmla="*/ 9 h 45"/>
                <a:gd name="T12" fmla="*/ 0 w 39"/>
                <a:gd name="T13" fmla="*/ 19 h 45"/>
                <a:gd name="T14" fmla="*/ 0 w 39"/>
                <a:gd name="T15" fmla="*/ 25 h 45"/>
                <a:gd name="T16" fmla="*/ 3 w 39"/>
                <a:gd name="T17" fmla="*/ 34 h 45"/>
                <a:gd name="T18" fmla="*/ 10 w 39"/>
                <a:gd name="T19" fmla="*/ 41 h 45"/>
                <a:gd name="T20" fmla="*/ 16 w 39"/>
                <a:gd name="T21" fmla="*/ 44 h 45"/>
                <a:gd name="T22" fmla="*/ 26 w 39"/>
                <a:gd name="T23" fmla="*/ 44 h 45"/>
                <a:gd name="T24" fmla="*/ 32 w 39"/>
                <a:gd name="T25" fmla="*/ 41 h 45"/>
                <a:gd name="T26" fmla="*/ 38 w 39"/>
                <a:gd name="T27" fmla="*/ 34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45"/>
                <a:gd name="T44" fmla="*/ 39 w 39"/>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45">
                  <a:moveTo>
                    <a:pt x="38" y="9"/>
                  </a:moveTo>
                  <a:lnTo>
                    <a:pt x="32" y="3"/>
                  </a:lnTo>
                  <a:lnTo>
                    <a:pt x="26" y="0"/>
                  </a:lnTo>
                  <a:lnTo>
                    <a:pt x="16" y="0"/>
                  </a:lnTo>
                  <a:lnTo>
                    <a:pt x="10" y="3"/>
                  </a:lnTo>
                  <a:lnTo>
                    <a:pt x="3" y="9"/>
                  </a:lnTo>
                  <a:lnTo>
                    <a:pt x="0" y="19"/>
                  </a:lnTo>
                  <a:lnTo>
                    <a:pt x="0" y="25"/>
                  </a:lnTo>
                  <a:lnTo>
                    <a:pt x="3" y="34"/>
                  </a:lnTo>
                  <a:lnTo>
                    <a:pt x="10" y="41"/>
                  </a:lnTo>
                  <a:lnTo>
                    <a:pt x="16" y="44"/>
                  </a:lnTo>
                  <a:lnTo>
                    <a:pt x="26" y="44"/>
                  </a:lnTo>
                  <a:lnTo>
                    <a:pt x="32" y="41"/>
                  </a:lnTo>
                  <a:lnTo>
                    <a:pt x="38" y="3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88" name="Freeform 228"/>
            <p:cNvSpPr>
              <a:spLocks/>
            </p:cNvSpPr>
            <p:nvPr/>
          </p:nvSpPr>
          <p:spPr bwMode="auto">
            <a:xfrm>
              <a:off x="1143" y="3564"/>
              <a:ext cx="48" cy="67"/>
            </a:xfrm>
            <a:custGeom>
              <a:avLst/>
              <a:gdLst>
                <a:gd name="T0" fmla="*/ 47 w 48"/>
                <a:gd name="T1" fmla="*/ 16 h 67"/>
                <a:gd name="T2" fmla="*/ 44 w 48"/>
                <a:gd name="T3" fmla="*/ 10 h 67"/>
                <a:gd name="T4" fmla="*/ 39 w 48"/>
                <a:gd name="T5" fmla="*/ 3 h 67"/>
                <a:gd name="T6" fmla="*/ 32 w 48"/>
                <a:gd name="T7" fmla="*/ 0 h 67"/>
                <a:gd name="T8" fmla="*/ 20 w 48"/>
                <a:gd name="T9" fmla="*/ 0 h 67"/>
                <a:gd name="T10" fmla="*/ 13 w 48"/>
                <a:gd name="T11" fmla="*/ 3 h 67"/>
                <a:gd name="T12" fmla="*/ 7 w 48"/>
                <a:gd name="T13" fmla="*/ 10 h 67"/>
                <a:gd name="T14" fmla="*/ 4 w 48"/>
                <a:gd name="T15" fmla="*/ 16 h 67"/>
                <a:gd name="T16" fmla="*/ 0 w 48"/>
                <a:gd name="T17" fmla="*/ 26 h 67"/>
                <a:gd name="T18" fmla="*/ 0 w 48"/>
                <a:gd name="T19" fmla="*/ 42 h 67"/>
                <a:gd name="T20" fmla="*/ 4 w 48"/>
                <a:gd name="T21" fmla="*/ 51 h 67"/>
                <a:gd name="T22" fmla="*/ 7 w 48"/>
                <a:gd name="T23" fmla="*/ 57 h 67"/>
                <a:gd name="T24" fmla="*/ 13 w 48"/>
                <a:gd name="T25" fmla="*/ 63 h 67"/>
                <a:gd name="T26" fmla="*/ 20 w 48"/>
                <a:gd name="T27" fmla="*/ 66 h 67"/>
                <a:gd name="T28" fmla="*/ 32 w 48"/>
                <a:gd name="T29" fmla="*/ 66 h 67"/>
                <a:gd name="T30" fmla="*/ 39 w 48"/>
                <a:gd name="T31" fmla="*/ 63 h 67"/>
                <a:gd name="T32" fmla="*/ 44 w 48"/>
                <a:gd name="T33" fmla="*/ 57 h 67"/>
                <a:gd name="T34" fmla="*/ 47 w 48"/>
                <a:gd name="T35" fmla="*/ 51 h 67"/>
                <a:gd name="T36" fmla="*/ 47 w 48"/>
                <a:gd name="T37" fmla="*/ 42 h 67"/>
                <a:gd name="T38" fmla="*/ 32 w 48"/>
                <a:gd name="T39" fmla="*/ 42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67"/>
                <a:gd name="T62" fmla="*/ 48 w 48"/>
                <a:gd name="T63" fmla="*/ 67 h 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67">
                  <a:moveTo>
                    <a:pt x="47" y="16"/>
                  </a:moveTo>
                  <a:lnTo>
                    <a:pt x="44" y="10"/>
                  </a:lnTo>
                  <a:lnTo>
                    <a:pt x="39" y="3"/>
                  </a:lnTo>
                  <a:lnTo>
                    <a:pt x="32" y="0"/>
                  </a:lnTo>
                  <a:lnTo>
                    <a:pt x="20" y="0"/>
                  </a:lnTo>
                  <a:lnTo>
                    <a:pt x="13" y="3"/>
                  </a:lnTo>
                  <a:lnTo>
                    <a:pt x="7" y="10"/>
                  </a:lnTo>
                  <a:lnTo>
                    <a:pt x="4" y="16"/>
                  </a:lnTo>
                  <a:lnTo>
                    <a:pt x="0" y="26"/>
                  </a:lnTo>
                  <a:lnTo>
                    <a:pt x="0" y="42"/>
                  </a:lnTo>
                  <a:lnTo>
                    <a:pt x="4" y="51"/>
                  </a:lnTo>
                  <a:lnTo>
                    <a:pt x="7" y="57"/>
                  </a:lnTo>
                  <a:lnTo>
                    <a:pt x="13" y="63"/>
                  </a:lnTo>
                  <a:lnTo>
                    <a:pt x="20" y="66"/>
                  </a:lnTo>
                  <a:lnTo>
                    <a:pt x="32" y="66"/>
                  </a:lnTo>
                  <a:lnTo>
                    <a:pt x="39" y="63"/>
                  </a:lnTo>
                  <a:lnTo>
                    <a:pt x="44" y="57"/>
                  </a:lnTo>
                  <a:lnTo>
                    <a:pt x="47" y="51"/>
                  </a:lnTo>
                  <a:lnTo>
                    <a:pt x="47" y="42"/>
                  </a:lnTo>
                  <a:lnTo>
                    <a:pt x="32" y="42"/>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89" name="Line 229"/>
            <p:cNvSpPr>
              <a:spLocks noChangeShapeType="1"/>
            </p:cNvSpPr>
            <p:nvPr/>
          </p:nvSpPr>
          <p:spPr bwMode="auto">
            <a:xfrm>
              <a:off x="1210" y="3587"/>
              <a:ext cx="0" cy="4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90" name="Freeform 230"/>
            <p:cNvSpPr>
              <a:spLocks/>
            </p:cNvSpPr>
            <p:nvPr/>
          </p:nvSpPr>
          <p:spPr bwMode="auto">
            <a:xfrm>
              <a:off x="1210" y="3587"/>
              <a:ext cx="26" cy="20"/>
            </a:xfrm>
            <a:custGeom>
              <a:avLst/>
              <a:gdLst>
                <a:gd name="T0" fmla="*/ 0 w 26"/>
                <a:gd name="T1" fmla="*/ 19 h 20"/>
                <a:gd name="T2" fmla="*/ 3 w 26"/>
                <a:gd name="T3" fmla="*/ 9 h 20"/>
                <a:gd name="T4" fmla="*/ 9 w 26"/>
                <a:gd name="T5" fmla="*/ 3 h 20"/>
                <a:gd name="T6" fmla="*/ 16 w 26"/>
                <a:gd name="T7" fmla="*/ 0 h 20"/>
                <a:gd name="T8" fmla="*/ 25 w 26"/>
                <a:gd name="T9" fmla="*/ 0 h 20"/>
                <a:gd name="T10" fmla="*/ 0 60000 65536"/>
                <a:gd name="T11" fmla="*/ 0 60000 65536"/>
                <a:gd name="T12" fmla="*/ 0 60000 65536"/>
                <a:gd name="T13" fmla="*/ 0 60000 65536"/>
                <a:gd name="T14" fmla="*/ 0 60000 65536"/>
                <a:gd name="T15" fmla="*/ 0 w 26"/>
                <a:gd name="T16" fmla="*/ 0 h 20"/>
                <a:gd name="T17" fmla="*/ 26 w 26"/>
                <a:gd name="T18" fmla="*/ 20 h 20"/>
              </a:gdLst>
              <a:ahLst/>
              <a:cxnLst>
                <a:cxn ang="T10">
                  <a:pos x="T0" y="T1"/>
                </a:cxn>
                <a:cxn ang="T11">
                  <a:pos x="T2" y="T3"/>
                </a:cxn>
                <a:cxn ang="T12">
                  <a:pos x="T4" y="T5"/>
                </a:cxn>
                <a:cxn ang="T13">
                  <a:pos x="T6" y="T7"/>
                </a:cxn>
                <a:cxn ang="T14">
                  <a:pos x="T8" y="T9"/>
                </a:cxn>
              </a:cxnLst>
              <a:rect l="T15" t="T16" r="T17" b="T18"/>
              <a:pathLst>
                <a:path w="26" h="20">
                  <a:moveTo>
                    <a:pt x="0" y="19"/>
                  </a:moveTo>
                  <a:lnTo>
                    <a:pt x="3" y="9"/>
                  </a:lnTo>
                  <a:lnTo>
                    <a:pt x="9" y="3"/>
                  </a:lnTo>
                  <a:lnTo>
                    <a:pt x="16" y="0"/>
                  </a:lnTo>
                  <a:lnTo>
                    <a:pt x="25"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91" name="Freeform 231"/>
            <p:cNvSpPr>
              <a:spLocks/>
            </p:cNvSpPr>
            <p:nvPr/>
          </p:nvSpPr>
          <p:spPr bwMode="auto">
            <a:xfrm>
              <a:off x="1251" y="3587"/>
              <a:ext cx="42" cy="44"/>
            </a:xfrm>
            <a:custGeom>
              <a:avLst/>
              <a:gdLst>
                <a:gd name="T0" fmla="*/ 9 w 42"/>
                <a:gd name="T1" fmla="*/ 3 h 44"/>
                <a:gd name="T2" fmla="*/ 15 w 42"/>
                <a:gd name="T3" fmla="*/ 0 h 44"/>
                <a:gd name="T4" fmla="*/ 9 w 42"/>
                <a:gd name="T5" fmla="*/ 3 h 44"/>
                <a:gd name="T6" fmla="*/ 3 w 42"/>
                <a:gd name="T7" fmla="*/ 9 h 44"/>
                <a:gd name="T8" fmla="*/ 0 w 42"/>
                <a:gd name="T9" fmla="*/ 19 h 44"/>
                <a:gd name="T10" fmla="*/ 0 w 42"/>
                <a:gd name="T11" fmla="*/ 25 h 44"/>
                <a:gd name="T12" fmla="*/ 3 w 42"/>
                <a:gd name="T13" fmla="*/ 34 h 44"/>
                <a:gd name="T14" fmla="*/ 9 w 42"/>
                <a:gd name="T15" fmla="*/ 40 h 44"/>
                <a:gd name="T16" fmla="*/ 15 w 42"/>
                <a:gd name="T17" fmla="*/ 43 h 44"/>
                <a:gd name="T18" fmla="*/ 25 w 42"/>
                <a:gd name="T19" fmla="*/ 43 h 44"/>
                <a:gd name="T20" fmla="*/ 31 w 42"/>
                <a:gd name="T21" fmla="*/ 40 h 44"/>
                <a:gd name="T22" fmla="*/ 38 w 42"/>
                <a:gd name="T23" fmla="*/ 34 h 44"/>
                <a:gd name="T24" fmla="*/ 41 w 42"/>
                <a:gd name="T25" fmla="*/ 25 h 44"/>
                <a:gd name="T26" fmla="*/ 41 w 42"/>
                <a:gd name="T27" fmla="*/ 19 h 44"/>
                <a:gd name="T28" fmla="*/ 38 w 42"/>
                <a:gd name="T29" fmla="*/ 9 h 44"/>
                <a:gd name="T30" fmla="*/ 31 w 42"/>
                <a:gd name="T31" fmla="*/ 3 h 44"/>
                <a:gd name="T32" fmla="*/ 25 w 42"/>
                <a:gd name="T33" fmla="*/ 0 h 44"/>
                <a:gd name="T34" fmla="*/ 15 w 42"/>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4"/>
                <a:gd name="T56" fmla="*/ 42 w 42"/>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4">
                  <a:moveTo>
                    <a:pt x="9" y="3"/>
                  </a:moveTo>
                  <a:lnTo>
                    <a:pt x="15" y="0"/>
                  </a:lnTo>
                  <a:lnTo>
                    <a:pt x="9" y="3"/>
                  </a:lnTo>
                  <a:lnTo>
                    <a:pt x="3" y="9"/>
                  </a:lnTo>
                  <a:lnTo>
                    <a:pt x="0" y="19"/>
                  </a:lnTo>
                  <a:lnTo>
                    <a:pt x="0" y="25"/>
                  </a:lnTo>
                  <a:lnTo>
                    <a:pt x="3" y="34"/>
                  </a:lnTo>
                  <a:lnTo>
                    <a:pt x="9" y="40"/>
                  </a:lnTo>
                  <a:lnTo>
                    <a:pt x="15" y="43"/>
                  </a:lnTo>
                  <a:lnTo>
                    <a:pt x="25" y="43"/>
                  </a:lnTo>
                  <a:lnTo>
                    <a:pt x="31" y="40"/>
                  </a:lnTo>
                  <a:lnTo>
                    <a:pt x="38" y="34"/>
                  </a:lnTo>
                  <a:lnTo>
                    <a:pt x="41" y="25"/>
                  </a:lnTo>
                  <a:lnTo>
                    <a:pt x="41" y="19"/>
                  </a:lnTo>
                  <a:lnTo>
                    <a:pt x="38" y="9"/>
                  </a:lnTo>
                  <a:lnTo>
                    <a:pt x="31" y="3"/>
                  </a:lnTo>
                  <a:lnTo>
                    <a:pt x="25" y="0"/>
                  </a:lnTo>
                  <a:lnTo>
                    <a:pt x="15"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92" name="Freeform 232"/>
            <p:cNvSpPr>
              <a:spLocks/>
            </p:cNvSpPr>
            <p:nvPr/>
          </p:nvSpPr>
          <p:spPr bwMode="auto">
            <a:xfrm>
              <a:off x="1311" y="3587"/>
              <a:ext cx="36" cy="44"/>
            </a:xfrm>
            <a:custGeom>
              <a:avLst/>
              <a:gdLst>
                <a:gd name="T0" fmla="*/ 0 w 36"/>
                <a:gd name="T1" fmla="*/ 0 h 44"/>
                <a:gd name="T2" fmla="*/ 0 w 36"/>
                <a:gd name="T3" fmla="*/ 31 h 44"/>
                <a:gd name="T4" fmla="*/ 3 w 36"/>
                <a:gd name="T5" fmla="*/ 40 h 44"/>
                <a:gd name="T6" fmla="*/ 10 w 36"/>
                <a:gd name="T7" fmla="*/ 43 h 44"/>
                <a:gd name="T8" fmla="*/ 19 w 36"/>
                <a:gd name="T9" fmla="*/ 43 h 44"/>
                <a:gd name="T10" fmla="*/ 26 w 36"/>
                <a:gd name="T11" fmla="*/ 40 h 44"/>
                <a:gd name="T12" fmla="*/ 35 w 36"/>
                <a:gd name="T13" fmla="*/ 31 h 44"/>
                <a:gd name="T14" fmla="*/ 0 60000 65536"/>
                <a:gd name="T15" fmla="*/ 0 60000 65536"/>
                <a:gd name="T16" fmla="*/ 0 60000 65536"/>
                <a:gd name="T17" fmla="*/ 0 60000 65536"/>
                <a:gd name="T18" fmla="*/ 0 60000 65536"/>
                <a:gd name="T19" fmla="*/ 0 60000 65536"/>
                <a:gd name="T20" fmla="*/ 0 60000 65536"/>
                <a:gd name="T21" fmla="*/ 0 w 36"/>
                <a:gd name="T22" fmla="*/ 0 h 44"/>
                <a:gd name="T23" fmla="*/ 36 w 36"/>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4">
                  <a:moveTo>
                    <a:pt x="0" y="0"/>
                  </a:moveTo>
                  <a:lnTo>
                    <a:pt x="0" y="31"/>
                  </a:lnTo>
                  <a:lnTo>
                    <a:pt x="3" y="40"/>
                  </a:lnTo>
                  <a:lnTo>
                    <a:pt x="10" y="43"/>
                  </a:lnTo>
                  <a:lnTo>
                    <a:pt x="19" y="43"/>
                  </a:lnTo>
                  <a:lnTo>
                    <a:pt x="26" y="40"/>
                  </a:lnTo>
                  <a:lnTo>
                    <a:pt x="35" y="31"/>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93" name="Line 233"/>
            <p:cNvSpPr>
              <a:spLocks noChangeShapeType="1"/>
            </p:cNvSpPr>
            <p:nvPr/>
          </p:nvSpPr>
          <p:spPr bwMode="auto">
            <a:xfrm flipV="1">
              <a:off x="1346" y="3587"/>
              <a:ext cx="0" cy="4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94" name="Line 234"/>
            <p:cNvSpPr>
              <a:spLocks noChangeShapeType="1"/>
            </p:cNvSpPr>
            <p:nvPr/>
          </p:nvSpPr>
          <p:spPr bwMode="auto">
            <a:xfrm>
              <a:off x="1371" y="3587"/>
              <a:ext cx="0" cy="4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95" name="Freeform 235"/>
            <p:cNvSpPr>
              <a:spLocks/>
            </p:cNvSpPr>
            <p:nvPr/>
          </p:nvSpPr>
          <p:spPr bwMode="auto">
            <a:xfrm>
              <a:off x="1371" y="3587"/>
              <a:ext cx="35" cy="44"/>
            </a:xfrm>
            <a:custGeom>
              <a:avLst/>
              <a:gdLst>
                <a:gd name="T0" fmla="*/ 0 w 35"/>
                <a:gd name="T1" fmla="*/ 12 h 44"/>
                <a:gd name="T2" fmla="*/ 9 w 35"/>
                <a:gd name="T3" fmla="*/ 3 h 44"/>
                <a:gd name="T4" fmla="*/ 16 w 35"/>
                <a:gd name="T5" fmla="*/ 0 h 44"/>
                <a:gd name="T6" fmla="*/ 25 w 35"/>
                <a:gd name="T7" fmla="*/ 0 h 44"/>
                <a:gd name="T8" fmla="*/ 31 w 35"/>
                <a:gd name="T9" fmla="*/ 3 h 44"/>
                <a:gd name="T10" fmla="*/ 34 w 35"/>
                <a:gd name="T11" fmla="*/ 12 h 44"/>
                <a:gd name="T12" fmla="*/ 34 w 35"/>
                <a:gd name="T13" fmla="*/ 43 h 44"/>
                <a:gd name="T14" fmla="*/ 0 60000 65536"/>
                <a:gd name="T15" fmla="*/ 0 60000 65536"/>
                <a:gd name="T16" fmla="*/ 0 60000 65536"/>
                <a:gd name="T17" fmla="*/ 0 60000 65536"/>
                <a:gd name="T18" fmla="*/ 0 60000 65536"/>
                <a:gd name="T19" fmla="*/ 0 60000 65536"/>
                <a:gd name="T20" fmla="*/ 0 60000 65536"/>
                <a:gd name="T21" fmla="*/ 0 w 35"/>
                <a:gd name="T22" fmla="*/ 0 h 44"/>
                <a:gd name="T23" fmla="*/ 35 w 35"/>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4">
                  <a:moveTo>
                    <a:pt x="0" y="12"/>
                  </a:moveTo>
                  <a:lnTo>
                    <a:pt x="9" y="3"/>
                  </a:lnTo>
                  <a:lnTo>
                    <a:pt x="16" y="0"/>
                  </a:lnTo>
                  <a:lnTo>
                    <a:pt x="25" y="0"/>
                  </a:lnTo>
                  <a:lnTo>
                    <a:pt x="31" y="3"/>
                  </a:lnTo>
                  <a:lnTo>
                    <a:pt x="34" y="12"/>
                  </a:lnTo>
                  <a:lnTo>
                    <a:pt x="34" y="43"/>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96" name="Line 236"/>
            <p:cNvSpPr>
              <a:spLocks noChangeShapeType="1"/>
            </p:cNvSpPr>
            <p:nvPr/>
          </p:nvSpPr>
          <p:spPr bwMode="auto">
            <a:xfrm flipV="1">
              <a:off x="1469" y="3564"/>
              <a:ext cx="0"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97" name="Freeform 237"/>
            <p:cNvSpPr>
              <a:spLocks/>
            </p:cNvSpPr>
            <p:nvPr/>
          </p:nvSpPr>
          <p:spPr bwMode="auto">
            <a:xfrm>
              <a:off x="1431" y="3587"/>
              <a:ext cx="39" cy="44"/>
            </a:xfrm>
            <a:custGeom>
              <a:avLst/>
              <a:gdLst>
                <a:gd name="T0" fmla="*/ 38 w 39"/>
                <a:gd name="T1" fmla="*/ 9 h 44"/>
                <a:gd name="T2" fmla="*/ 32 w 39"/>
                <a:gd name="T3" fmla="*/ 3 h 44"/>
                <a:gd name="T4" fmla="*/ 25 w 39"/>
                <a:gd name="T5" fmla="*/ 0 h 44"/>
                <a:gd name="T6" fmla="*/ 16 w 39"/>
                <a:gd name="T7" fmla="*/ 0 h 44"/>
                <a:gd name="T8" fmla="*/ 9 w 39"/>
                <a:gd name="T9" fmla="*/ 3 h 44"/>
                <a:gd name="T10" fmla="*/ 3 w 39"/>
                <a:gd name="T11" fmla="*/ 9 h 44"/>
                <a:gd name="T12" fmla="*/ 0 w 39"/>
                <a:gd name="T13" fmla="*/ 19 h 44"/>
                <a:gd name="T14" fmla="*/ 0 w 39"/>
                <a:gd name="T15" fmla="*/ 25 h 44"/>
                <a:gd name="T16" fmla="*/ 3 w 39"/>
                <a:gd name="T17" fmla="*/ 34 h 44"/>
                <a:gd name="T18" fmla="*/ 9 w 39"/>
                <a:gd name="T19" fmla="*/ 40 h 44"/>
                <a:gd name="T20" fmla="*/ 16 w 39"/>
                <a:gd name="T21" fmla="*/ 43 h 44"/>
                <a:gd name="T22" fmla="*/ 25 w 39"/>
                <a:gd name="T23" fmla="*/ 43 h 44"/>
                <a:gd name="T24" fmla="*/ 32 w 39"/>
                <a:gd name="T25" fmla="*/ 40 h 44"/>
                <a:gd name="T26" fmla="*/ 38 w 39"/>
                <a:gd name="T27" fmla="*/ 34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44"/>
                <a:gd name="T44" fmla="*/ 39 w 39"/>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44">
                  <a:moveTo>
                    <a:pt x="38" y="9"/>
                  </a:moveTo>
                  <a:lnTo>
                    <a:pt x="32" y="3"/>
                  </a:lnTo>
                  <a:lnTo>
                    <a:pt x="25" y="0"/>
                  </a:lnTo>
                  <a:lnTo>
                    <a:pt x="16" y="0"/>
                  </a:lnTo>
                  <a:lnTo>
                    <a:pt x="9" y="3"/>
                  </a:lnTo>
                  <a:lnTo>
                    <a:pt x="3" y="9"/>
                  </a:lnTo>
                  <a:lnTo>
                    <a:pt x="0" y="19"/>
                  </a:lnTo>
                  <a:lnTo>
                    <a:pt x="0" y="25"/>
                  </a:lnTo>
                  <a:lnTo>
                    <a:pt x="3" y="34"/>
                  </a:lnTo>
                  <a:lnTo>
                    <a:pt x="9" y="40"/>
                  </a:lnTo>
                  <a:lnTo>
                    <a:pt x="16" y="43"/>
                  </a:lnTo>
                  <a:lnTo>
                    <a:pt x="25" y="43"/>
                  </a:lnTo>
                  <a:lnTo>
                    <a:pt x="32" y="40"/>
                  </a:lnTo>
                  <a:lnTo>
                    <a:pt x="38" y="3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898" name="Line 238"/>
            <p:cNvSpPr>
              <a:spLocks noChangeShapeType="1"/>
            </p:cNvSpPr>
            <p:nvPr/>
          </p:nvSpPr>
          <p:spPr bwMode="auto">
            <a:xfrm flipV="1">
              <a:off x="1076" y="3171"/>
              <a:ext cx="0" cy="32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899" name="Freeform 239"/>
            <p:cNvSpPr>
              <a:spLocks/>
            </p:cNvSpPr>
            <p:nvPr/>
          </p:nvSpPr>
          <p:spPr bwMode="auto">
            <a:xfrm>
              <a:off x="847" y="3042"/>
              <a:ext cx="42" cy="67"/>
            </a:xfrm>
            <a:custGeom>
              <a:avLst/>
              <a:gdLst>
                <a:gd name="T0" fmla="*/ 38 w 42"/>
                <a:gd name="T1" fmla="*/ 9 h 67"/>
                <a:gd name="T2" fmla="*/ 35 w 42"/>
                <a:gd name="T3" fmla="*/ 3 h 67"/>
                <a:gd name="T4" fmla="*/ 26 w 42"/>
                <a:gd name="T5" fmla="*/ 0 h 67"/>
                <a:gd name="T6" fmla="*/ 19 w 42"/>
                <a:gd name="T7" fmla="*/ 0 h 67"/>
                <a:gd name="T8" fmla="*/ 10 w 42"/>
                <a:gd name="T9" fmla="*/ 3 h 67"/>
                <a:gd name="T10" fmla="*/ 3 w 42"/>
                <a:gd name="T11" fmla="*/ 12 h 67"/>
                <a:gd name="T12" fmla="*/ 0 w 42"/>
                <a:gd name="T13" fmla="*/ 28 h 67"/>
                <a:gd name="T14" fmla="*/ 0 w 42"/>
                <a:gd name="T15" fmla="*/ 44 h 67"/>
                <a:gd name="T16" fmla="*/ 3 w 42"/>
                <a:gd name="T17" fmla="*/ 57 h 67"/>
                <a:gd name="T18" fmla="*/ 10 w 42"/>
                <a:gd name="T19" fmla="*/ 63 h 67"/>
                <a:gd name="T20" fmla="*/ 19 w 42"/>
                <a:gd name="T21" fmla="*/ 66 h 67"/>
                <a:gd name="T22" fmla="*/ 23 w 42"/>
                <a:gd name="T23" fmla="*/ 66 h 67"/>
                <a:gd name="T24" fmla="*/ 32 w 42"/>
                <a:gd name="T25" fmla="*/ 63 h 67"/>
                <a:gd name="T26" fmla="*/ 38 w 42"/>
                <a:gd name="T27" fmla="*/ 57 h 67"/>
                <a:gd name="T28" fmla="*/ 41 w 42"/>
                <a:gd name="T29" fmla="*/ 47 h 67"/>
                <a:gd name="T30" fmla="*/ 41 w 42"/>
                <a:gd name="T31" fmla="*/ 44 h 67"/>
                <a:gd name="T32" fmla="*/ 38 w 42"/>
                <a:gd name="T33" fmla="*/ 35 h 67"/>
                <a:gd name="T34" fmla="*/ 32 w 42"/>
                <a:gd name="T35" fmla="*/ 28 h 67"/>
                <a:gd name="T36" fmla="*/ 23 w 42"/>
                <a:gd name="T37" fmla="*/ 25 h 67"/>
                <a:gd name="T38" fmla="*/ 19 w 42"/>
                <a:gd name="T39" fmla="*/ 25 h 67"/>
                <a:gd name="T40" fmla="*/ 10 w 42"/>
                <a:gd name="T41" fmla="*/ 28 h 67"/>
                <a:gd name="T42" fmla="*/ 3 w 42"/>
                <a:gd name="T43" fmla="*/ 35 h 67"/>
                <a:gd name="T44" fmla="*/ 0 w 42"/>
                <a:gd name="T45" fmla="*/ 44 h 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
                <a:gd name="T70" fmla="*/ 0 h 67"/>
                <a:gd name="T71" fmla="*/ 42 w 42"/>
                <a:gd name="T72" fmla="*/ 67 h 6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 h="67">
                  <a:moveTo>
                    <a:pt x="38" y="9"/>
                  </a:moveTo>
                  <a:lnTo>
                    <a:pt x="35" y="3"/>
                  </a:lnTo>
                  <a:lnTo>
                    <a:pt x="26" y="0"/>
                  </a:lnTo>
                  <a:lnTo>
                    <a:pt x="19" y="0"/>
                  </a:lnTo>
                  <a:lnTo>
                    <a:pt x="10" y="3"/>
                  </a:lnTo>
                  <a:lnTo>
                    <a:pt x="3" y="12"/>
                  </a:lnTo>
                  <a:lnTo>
                    <a:pt x="0" y="28"/>
                  </a:lnTo>
                  <a:lnTo>
                    <a:pt x="0" y="44"/>
                  </a:lnTo>
                  <a:lnTo>
                    <a:pt x="3" y="57"/>
                  </a:lnTo>
                  <a:lnTo>
                    <a:pt x="10" y="63"/>
                  </a:lnTo>
                  <a:lnTo>
                    <a:pt x="19" y="66"/>
                  </a:lnTo>
                  <a:lnTo>
                    <a:pt x="23" y="66"/>
                  </a:lnTo>
                  <a:lnTo>
                    <a:pt x="32" y="63"/>
                  </a:lnTo>
                  <a:lnTo>
                    <a:pt x="38" y="57"/>
                  </a:lnTo>
                  <a:lnTo>
                    <a:pt x="41" y="47"/>
                  </a:lnTo>
                  <a:lnTo>
                    <a:pt x="41" y="44"/>
                  </a:lnTo>
                  <a:lnTo>
                    <a:pt x="38" y="35"/>
                  </a:lnTo>
                  <a:lnTo>
                    <a:pt x="32" y="28"/>
                  </a:lnTo>
                  <a:lnTo>
                    <a:pt x="23" y="25"/>
                  </a:lnTo>
                  <a:lnTo>
                    <a:pt x="19" y="25"/>
                  </a:lnTo>
                  <a:lnTo>
                    <a:pt x="10" y="28"/>
                  </a:lnTo>
                  <a:lnTo>
                    <a:pt x="3" y="35"/>
                  </a:lnTo>
                  <a:lnTo>
                    <a:pt x="0" y="4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00" name="Line 240"/>
            <p:cNvSpPr>
              <a:spLocks noChangeShapeType="1"/>
            </p:cNvSpPr>
            <p:nvPr/>
          </p:nvSpPr>
          <p:spPr bwMode="auto">
            <a:xfrm flipV="1">
              <a:off x="920" y="3029"/>
              <a:ext cx="6" cy="2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01" name="Freeform 241"/>
            <p:cNvSpPr>
              <a:spLocks/>
            </p:cNvSpPr>
            <p:nvPr/>
          </p:nvSpPr>
          <p:spPr bwMode="auto">
            <a:xfrm>
              <a:off x="996" y="3042"/>
              <a:ext cx="17" cy="67"/>
            </a:xfrm>
            <a:custGeom>
              <a:avLst/>
              <a:gdLst>
                <a:gd name="T0" fmla="*/ 0 w 17"/>
                <a:gd name="T1" fmla="*/ 0 h 67"/>
                <a:gd name="T2" fmla="*/ 0 w 17"/>
                <a:gd name="T3" fmla="*/ 54 h 67"/>
                <a:gd name="T4" fmla="*/ 3 w 17"/>
                <a:gd name="T5" fmla="*/ 63 h 67"/>
                <a:gd name="T6" fmla="*/ 9 w 17"/>
                <a:gd name="T7" fmla="*/ 66 h 67"/>
                <a:gd name="T8" fmla="*/ 16 w 17"/>
                <a:gd name="T9" fmla="*/ 66 h 67"/>
                <a:gd name="T10" fmla="*/ 0 60000 65536"/>
                <a:gd name="T11" fmla="*/ 0 60000 65536"/>
                <a:gd name="T12" fmla="*/ 0 60000 65536"/>
                <a:gd name="T13" fmla="*/ 0 60000 65536"/>
                <a:gd name="T14" fmla="*/ 0 60000 65536"/>
                <a:gd name="T15" fmla="*/ 0 w 17"/>
                <a:gd name="T16" fmla="*/ 0 h 67"/>
                <a:gd name="T17" fmla="*/ 17 w 17"/>
                <a:gd name="T18" fmla="*/ 67 h 67"/>
              </a:gdLst>
              <a:ahLst/>
              <a:cxnLst>
                <a:cxn ang="T10">
                  <a:pos x="T0" y="T1"/>
                </a:cxn>
                <a:cxn ang="T11">
                  <a:pos x="T2" y="T3"/>
                </a:cxn>
                <a:cxn ang="T12">
                  <a:pos x="T4" y="T5"/>
                </a:cxn>
                <a:cxn ang="T13">
                  <a:pos x="T6" y="T7"/>
                </a:cxn>
                <a:cxn ang="T14">
                  <a:pos x="T8" y="T9"/>
                </a:cxn>
              </a:cxnLst>
              <a:rect l="T15" t="T16" r="T17" b="T18"/>
              <a:pathLst>
                <a:path w="17" h="67">
                  <a:moveTo>
                    <a:pt x="0" y="0"/>
                  </a:moveTo>
                  <a:lnTo>
                    <a:pt x="0" y="54"/>
                  </a:lnTo>
                  <a:lnTo>
                    <a:pt x="3" y="63"/>
                  </a:lnTo>
                  <a:lnTo>
                    <a:pt x="9" y="66"/>
                  </a:lnTo>
                  <a:lnTo>
                    <a:pt x="16" y="6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02" name="Line 242"/>
            <p:cNvSpPr>
              <a:spLocks noChangeShapeType="1"/>
            </p:cNvSpPr>
            <p:nvPr/>
          </p:nvSpPr>
          <p:spPr bwMode="auto">
            <a:xfrm flipH="1">
              <a:off x="986" y="3064"/>
              <a:ext cx="2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03" name="Freeform 243"/>
            <p:cNvSpPr>
              <a:spLocks/>
            </p:cNvSpPr>
            <p:nvPr/>
          </p:nvSpPr>
          <p:spPr bwMode="auto">
            <a:xfrm>
              <a:off x="1031" y="3064"/>
              <a:ext cx="42" cy="45"/>
            </a:xfrm>
            <a:custGeom>
              <a:avLst/>
              <a:gdLst>
                <a:gd name="T0" fmla="*/ 9 w 42"/>
                <a:gd name="T1" fmla="*/ 3 h 45"/>
                <a:gd name="T2" fmla="*/ 16 w 42"/>
                <a:gd name="T3" fmla="*/ 0 h 45"/>
                <a:gd name="T4" fmla="*/ 9 w 42"/>
                <a:gd name="T5" fmla="*/ 3 h 45"/>
                <a:gd name="T6" fmla="*/ 3 w 42"/>
                <a:gd name="T7" fmla="*/ 10 h 45"/>
                <a:gd name="T8" fmla="*/ 0 w 42"/>
                <a:gd name="T9" fmla="*/ 19 h 45"/>
                <a:gd name="T10" fmla="*/ 0 w 42"/>
                <a:gd name="T11" fmla="*/ 25 h 45"/>
                <a:gd name="T12" fmla="*/ 3 w 42"/>
                <a:gd name="T13" fmla="*/ 35 h 45"/>
                <a:gd name="T14" fmla="*/ 9 w 42"/>
                <a:gd name="T15" fmla="*/ 41 h 45"/>
                <a:gd name="T16" fmla="*/ 16 w 42"/>
                <a:gd name="T17" fmla="*/ 44 h 45"/>
                <a:gd name="T18" fmla="*/ 25 w 42"/>
                <a:gd name="T19" fmla="*/ 44 h 45"/>
                <a:gd name="T20" fmla="*/ 31 w 42"/>
                <a:gd name="T21" fmla="*/ 41 h 45"/>
                <a:gd name="T22" fmla="*/ 37 w 42"/>
                <a:gd name="T23" fmla="*/ 35 h 45"/>
                <a:gd name="T24" fmla="*/ 41 w 42"/>
                <a:gd name="T25" fmla="*/ 25 h 45"/>
                <a:gd name="T26" fmla="*/ 41 w 42"/>
                <a:gd name="T27" fmla="*/ 19 h 45"/>
                <a:gd name="T28" fmla="*/ 37 w 42"/>
                <a:gd name="T29" fmla="*/ 10 h 45"/>
                <a:gd name="T30" fmla="*/ 31 w 42"/>
                <a:gd name="T31" fmla="*/ 3 h 45"/>
                <a:gd name="T32" fmla="*/ 25 w 42"/>
                <a:gd name="T33" fmla="*/ 0 h 45"/>
                <a:gd name="T34" fmla="*/ 16 w 42"/>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5"/>
                <a:gd name="T56" fmla="*/ 42 w 42"/>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5">
                  <a:moveTo>
                    <a:pt x="9" y="3"/>
                  </a:moveTo>
                  <a:lnTo>
                    <a:pt x="16" y="0"/>
                  </a:lnTo>
                  <a:lnTo>
                    <a:pt x="9" y="3"/>
                  </a:lnTo>
                  <a:lnTo>
                    <a:pt x="3" y="10"/>
                  </a:lnTo>
                  <a:lnTo>
                    <a:pt x="0" y="19"/>
                  </a:lnTo>
                  <a:lnTo>
                    <a:pt x="0" y="25"/>
                  </a:lnTo>
                  <a:lnTo>
                    <a:pt x="3" y="35"/>
                  </a:lnTo>
                  <a:lnTo>
                    <a:pt x="9" y="41"/>
                  </a:lnTo>
                  <a:lnTo>
                    <a:pt x="16" y="44"/>
                  </a:lnTo>
                  <a:lnTo>
                    <a:pt x="25" y="44"/>
                  </a:lnTo>
                  <a:lnTo>
                    <a:pt x="31" y="41"/>
                  </a:lnTo>
                  <a:lnTo>
                    <a:pt x="37" y="35"/>
                  </a:lnTo>
                  <a:lnTo>
                    <a:pt x="41" y="25"/>
                  </a:lnTo>
                  <a:lnTo>
                    <a:pt x="41" y="19"/>
                  </a:lnTo>
                  <a:lnTo>
                    <a:pt x="37" y="10"/>
                  </a:lnTo>
                  <a:lnTo>
                    <a:pt x="31" y="3"/>
                  </a:lnTo>
                  <a:lnTo>
                    <a:pt x="25" y="0"/>
                  </a:lnTo>
                  <a:lnTo>
                    <a:pt x="1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04" name="Line 244"/>
            <p:cNvSpPr>
              <a:spLocks noChangeShapeType="1"/>
            </p:cNvSpPr>
            <p:nvPr/>
          </p:nvSpPr>
          <p:spPr bwMode="auto">
            <a:xfrm flipV="1">
              <a:off x="1141" y="3042"/>
              <a:ext cx="10" cy="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05" name="Freeform 245"/>
            <p:cNvSpPr>
              <a:spLocks/>
            </p:cNvSpPr>
            <p:nvPr/>
          </p:nvSpPr>
          <p:spPr bwMode="auto">
            <a:xfrm>
              <a:off x="1135" y="3042"/>
              <a:ext cx="45" cy="67"/>
            </a:xfrm>
            <a:custGeom>
              <a:avLst/>
              <a:gdLst>
                <a:gd name="T0" fmla="*/ 6 w 45"/>
                <a:gd name="T1" fmla="*/ 3 h 67"/>
                <a:gd name="T2" fmla="*/ 3 w 45"/>
                <a:gd name="T3" fmla="*/ 9 h 67"/>
                <a:gd name="T4" fmla="*/ 3 w 45"/>
                <a:gd name="T5" fmla="*/ 16 h 67"/>
                <a:gd name="T6" fmla="*/ 6 w 45"/>
                <a:gd name="T7" fmla="*/ 22 h 67"/>
                <a:gd name="T8" fmla="*/ 12 w 45"/>
                <a:gd name="T9" fmla="*/ 25 h 67"/>
                <a:gd name="T10" fmla="*/ 25 w 45"/>
                <a:gd name="T11" fmla="*/ 28 h 67"/>
                <a:gd name="T12" fmla="*/ 35 w 45"/>
                <a:gd name="T13" fmla="*/ 32 h 67"/>
                <a:gd name="T14" fmla="*/ 41 w 45"/>
                <a:gd name="T15" fmla="*/ 38 h 67"/>
                <a:gd name="T16" fmla="*/ 44 w 45"/>
                <a:gd name="T17" fmla="*/ 44 h 67"/>
                <a:gd name="T18" fmla="*/ 44 w 45"/>
                <a:gd name="T19" fmla="*/ 54 h 67"/>
                <a:gd name="T20" fmla="*/ 41 w 45"/>
                <a:gd name="T21" fmla="*/ 60 h 67"/>
                <a:gd name="T22" fmla="*/ 38 w 45"/>
                <a:gd name="T23" fmla="*/ 63 h 67"/>
                <a:gd name="T24" fmla="*/ 28 w 45"/>
                <a:gd name="T25" fmla="*/ 66 h 67"/>
                <a:gd name="T26" fmla="*/ 16 w 45"/>
                <a:gd name="T27" fmla="*/ 66 h 67"/>
                <a:gd name="T28" fmla="*/ 6 w 45"/>
                <a:gd name="T29" fmla="*/ 63 h 67"/>
                <a:gd name="T30" fmla="*/ 3 w 45"/>
                <a:gd name="T31" fmla="*/ 60 h 67"/>
                <a:gd name="T32" fmla="*/ 0 w 45"/>
                <a:gd name="T33" fmla="*/ 54 h 67"/>
                <a:gd name="T34" fmla="*/ 0 w 45"/>
                <a:gd name="T35" fmla="*/ 44 h 67"/>
                <a:gd name="T36" fmla="*/ 3 w 45"/>
                <a:gd name="T37" fmla="*/ 38 h 67"/>
                <a:gd name="T38" fmla="*/ 9 w 45"/>
                <a:gd name="T39" fmla="*/ 32 h 67"/>
                <a:gd name="T40" fmla="*/ 19 w 45"/>
                <a:gd name="T41" fmla="*/ 28 h 67"/>
                <a:gd name="T42" fmla="*/ 32 w 45"/>
                <a:gd name="T43" fmla="*/ 25 h 67"/>
                <a:gd name="T44" fmla="*/ 38 w 45"/>
                <a:gd name="T45" fmla="*/ 22 h 67"/>
                <a:gd name="T46" fmla="*/ 41 w 45"/>
                <a:gd name="T47" fmla="*/ 16 h 67"/>
                <a:gd name="T48" fmla="*/ 41 w 45"/>
                <a:gd name="T49" fmla="*/ 9 h 67"/>
                <a:gd name="T50" fmla="*/ 38 w 45"/>
                <a:gd name="T51" fmla="*/ 3 h 67"/>
                <a:gd name="T52" fmla="*/ 28 w 45"/>
                <a:gd name="T53" fmla="*/ 0 h 67"/>
                <a:gd name="T54" fmla="*/ 16 w 45"/>
                <a:gd name="T55" fmla="*/ 0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5"/>
                <a:gd name="T85" fmla="*/ 0 h 67"/>
                <a:gd name="T86" fmla="*/ 45 w 45"/>
                <a:gd name="T87" fmla="*/ 67 h 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5" h="67">
                  <a:moveTo>
                    <a:pt x="6" y="3"/>
                  </a:moveTo>
                  <a:lnTo>
                    <a:pt x="3" y="9"/>
                  </a:lnTo>
                  <a:lnTo>
                    <a:pt x="3" y="16"/>
                  </a:lnTo>
                  <a:lnTo>
                    <a:pt x="6" y="22"/>
                  </a:lnTo>
                  <a:lnTo>
                    <a:pt x="12" y="25"/>
                  </a:lnTo>
                  <a:lnTo>
                    <a:pt x="25" y="28"/>
                  </a:lnTo>
                  <a:lnTo>
                    <a:pt x="35" y="32"/>
                  </a:lnTo>
                  <a:lnTo>
                    <a:pt x="41" y="38"/>
                  </a:lnTo>
                  <a:lnTo>
                    <a:pt x="44" y="44"/>
                  </a:lnTo>
                  <a:lnTo>
                    <a:pt x="44" y="54"/>
                  </a:lnTo>
                  <a:lnTo>
                    <a:pt x="41" y="60"/>
                  </a:lnTo>
                  <a:lnTo>
                    <a:pt x="38" y="63"/>
                  </a:lnTo>
                  <a:lnTo>
                    <a:pt x="28" y="66"/>
                  </a:lnTo>
                  <a:lnTo>
                    <a:pt x="16" y="66"/>
                  </a:lnTo>
                  <a:lnTo>
                    <a:pt x="6" y="63"/>
                  </a:lnTo>
                  <a:lnTo>
                    <a:pt x="3" y="60"/>
                  </a:lnTo>
                  <a:lnTo>
                    <a:pt x="0" y="54"/>
                  </a:lnTo>
                  <a:lnTo>
                    <a:pt x="0" y="44"/>
                  </a:lnTo>
                  <a:lnTo>
                    <a:pt x="3" y="38"/>
                  </a:lnTo>
                  <a:lnTo>
                    <a:pt x="9" y="32"/>
                  </a:lnTo>
                  <a:lnTo>
                    <a:pt x="19" y="28"/>
                  </a:lnTo>
                  <a:lnTo>
                    <a:pt x="32" y="25"/>
                  </a:lnTo>
                  <a:lnTo>
                    <a:pt x="38" y="22"/>
                  </a:lnTo>
                  <a:lnTo>
                    <a:pt x="41" y="16"/>
                  </a:lnTo>
                  <a:lnTo>
                    <a:pt x="41" y="9"/>
                  </a:lnTo>
                  <a:lnTo>
                    <a:pt x="38" y="3"/>
                  </a:lnTo>
                  <a:lnTo>
                    <a:pt x="28" y="0"/>
                  </a:lnTo>
                  <a:lnTo>
                    <a:pt x="1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06" name="Line 246"/>
            <p:cNvSpPr>
              <a:spLocks noChangeShapeType="1"/>
            </p:cNvSpPr>
            <p:nvPr/>
          </p:nvSpPr>
          <p:spPr bwMode="auto">
            <a:xfrm flipV="1">
              <a:off x="1208" y="3029"/>
              <a:ext cx="6" cy="2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07" name="Freeform 247"/>
            <p:cNvSpPr>
              <a:spLocks/>
            </p:cNvSpPr>
            <p:nvPr/>
          </p:nvSpPr>
          <p:spPr bwMode="auto">
            <a:xfrm>
              <a:off x="1054" y="2548"/>
              <a:ext cx="46" cy="85"/>
            </a:xfrm>
            <a:custGeom>
              <a:avLst/>
              <a:gdLst>
                <a:gd name="T0" fmla="*/ 0 w 46"/>
                <a:gd name="T1" fmla="*/ 84 h 85"/>
                <a:gd name="T2" fmla="*/ 22 w 46"/>
                <a:gd name="T3" fmla="*/ 0 h 85"/>
                <a:gd name="T4" fmla="*/ 45 w 46"/>
                <a:gd name="T5" fmla="*/ 84 h 85"/>
                <a:gd name="T6" fmla="*/ 38 w 46"/>
                <a:gd name="T7" fmla="*/ 80 h 85"/>
                <a:gd name="T8" fmla="*/ 31 w 46"/>
                <a:gd name="T9" fmla="*/ 77 h 85"/>
                <a:gd name="T10" fmla="*/ 22 w 46"/>
                <a:gd name="T11" fmla="*/ 76 h 85"/>
                <a:gd name="T12" fmla="*/ 14 w 46"/>
                <a:gd name="T13" fmla="*/ 77 h 85"/>
                <a:gd name="T14" fmla="*/ 6 w 46"/>
                <a:gd name="T15" fmla="*/ 80 h 85"/>
                <a:gd name="T16" fmla="*/ 0 w 46"/>
                <a:gd name="T17" fmla="*/ 84 h 85"/>
                <a:gd name="T18" fmla="*/ 5 w 46"/>
                <a:gd name="T19" fmla="*/ 78 h 85"/>
                <a:gd name="T20" fmla="*/ 22 w 46"/>
                <a:gd name="T21" fmla="*/ 11 h 85"/>
                <a:gd name="T22" fmla="*/ 41 w 46"/>
                <a:gd name="T23" fmla="*/ 78 h 85"/>
                <a:gd name="T24" fmla="*/ 32 w 46"/>
                <a:gd name="T25" fmla="*/ 75 h 85"/>
                <a:gd name="T26" fmla="*/ 22 w 46"/>
                <a:gd name="T27" fmla="*/ 73 h 85"/>
                <a:gd name="T28" fmla="*/ 13 w 46"/>
                <a:gd name="T29" fmla="*/ 75 h 85"/>
                <a:gd name="T30" fmla="*/ 5 w 46"/>
                <a:gd name="T31" fmla="*/ 78 h 85"/>
                <a:gd name="T32" fmla="*/ 9 w 46"/>
                <a:gd name="T33" fmla="*/ 73 h 85"/>
                <a:gd name="T34" fmla="*/ 22 w 46"/>
                <a:gd name="T35" fmla="*/ 21 h 85"/>
                <a:gd name="T36" fmla="*/ 37 w 46"/>
                <a:gd name="T37" fmla="*/ 73 h 85"/>
                <a:gd name="T38" fmla="*/ 30 w 46"/>
                <a:gd name="T39" fmla="*/ 71 h 85"/>
                <a:gd name="T40" fmla="*/ 22 w 46"/>
                <a:gd name="T41" fmla="*/ 71 h 85"/>
                <a:gd name="T42" fmla="*/ 16 w 46"/>
                <a:gd name="T43" fmla="*/ 71 h 85"/>
                <a:gd name="T44" fmla="*/ 9 w 46"/>
                <a:gd name="T45" fmla="*/ 73 h 85"/>
                <a:gd name="T46" fmla="*/ 13 w 46"/>
                <a:gd name="T47" fmla="*/ 69 h 85"/>
                <a:gd name="T48" fmla="*/ 22 w 46"/>
                <a:gd name="T49" fmla="*/ 32 h 85"/>
                <a:gd name="T50" fmla="*/ 33 w 46"/>
                <a:gd name="T51" fmla="*/ 69 h 85"/>
                <a:gd name="T52" fmla="*/ 22 w 46"/>
                <a:gd name="T53" fmla="*/ 68 h 85"/>
                <a:gd name="T54" fmla="*/ 13 w 46"/>
                <a:gd name="T55" fmla="*/ 69 h 85"/>
                <a:gd name="T56" fmla="*/ 17 w 46"/>
                <a:gd name="T57" fmla="*/ 65 h 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
                <a:gd name="T88" fmla="*/ 0 h 85"/>
                <a:gd name="T89" fmla="*/ 46 w 46"/>
                <a:gd name="T90" fmla="*/ 85 h 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 h="85">
                  <a:moveTo>
                    <a:pt x="0" y="84"/>
                  </a:moveTo>
                  <a:lnTo>
                    <a:pt x="22" y="0"/>
                  </a:lnTo>
                  <a:lnTo>
                    <a:pt x="45" y="84"/>
                  </a:lnTo>
                  <a:lnTo>
                    <a:pt x="38" y="80"/>
                  </a:lnTo>
                  <a:lnTo>
                    <a:pt x="31" y="77"/>
                  </a:lnTo>
                  <a:lnTo>
                    <a:pt x="22" y="76"/>
                  </a:lnTo>
                  <a:lnTo>
                    <a:pt x="14" y="77"/>
                  </a:lnTo>
                  <a:lnTo>
                    <a:pt x="6" y="80"/>
                  </a:lnTo>
                  <a:lnTo>
                    <a:pt x="0" y="84"/>
                  </a:lnTo>
                  <a:lnTo>
                    <a:pt x="5" y="78"/>
                  </a:lnTo>
                  <a:lnTo>
                    <a:pt x="22" y="11"/>
                  </a:lnTo>
                  <a:lnTo>
                    <a:pt x="41" y="78"/>
                  </a:lnTo>
                  <a:lnTo>
                    <a:pt x="32" y="75"/>
                  </a:lnTo>
                  <a:lnTo>
                    <a:pt x="22" y="73"/>
                  </a:lnTo>
                  <a:lnTo>
                    <a:pt x="13" y="75"/>
                  </a:lnTo>
                  <a:lnTo>
                    <a:pt x="5" y="78"/>
                  </a:lnTo>
                  <a:lnTo>
                    <a:pt x="9" y="73"/>
                  </a:lnTo>
                  <a:lnTo>
                    <a:pt x="22" y="21"/>
                  </a:lnTo>
                  <a:lnTo>
                    <a:pt x="37" y="73"/>
                  </a:lnTo>
                  <a:lnTo>
                    <a:pt x="30" y="71"/>
                  </a:lnTo>
                  <a:lnTo>
                    <a:pt x="22" y="71"/>
                  </a:lnTo>
                  <a:lnTo>
                    <a:pt x="16" y="71"/>
                  </a:lnTo>
                  <a:lnTo>
                    <a:pt x="9" y="73"/>
                  </a:lnTo>
                  <a:lnTo>
                    <a:pt x="13" y="69"/>
                  </a:lnTo>
                  <a:lnTo>
                    <a:pt x="22" y="32"/>
                  </a:lnTo>
                  <a:lnTo>
                    <a:pt x="33" y="69"/>
                  </a:lnTo>
                  <a:lnTo>
                    <a:pt x="22" y="68"/>
                  </a:lnTo>
                  <a:lnTo>
                    <a:pt x="13" y="69"/>
                  </a:lnTo>
                  <a:lnTo>
                    <a:pt x="17" y="6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08" name="Freeform 248"/>
            <p:cNvSpPr>
              <a:spLocks/>
            </p:cNvSpPr>
            <p:nvPr/>
          </p:nvSpPr>
          <p:spPr bwMode="auto">
            <a:xfrm>
              <a:off x="1071" y="2592"/>
              <a:ext cx="17" cy="22"/>
            </a:xfrm>
            <a:custGeom>
              <a:avLst/>
              <a:gdLst>
                <a:gd name="T0" fmla="*/ 0 w 17"/>
                <a:gd name="T1" fmla="*/ 21 h 22"/>
                <a:gd name="T2" fmla="*/ 6 w 17"/>
                <a:gd name="T3" fmla="*/ 0 h 22"/>
                <a:gd name="T4" fmla="*/ 16 w 17"/>
                <a:gd name="T5" fmla="*/ 21 h 22"/>
                <a:gd name="T6" fmla="*/ 0 w 17"/>
                <a:gd name="T7" fmla="*/ 21 h 22"/>
                <a:gd name="T8" fmla="*/ 5 w 17"/>
                <a:gd name="T9" fmla="*/ 18 h 22"/>
                <a:gd name="T10" fmla="*/ 6 w 17"/>
                <a:gd name="T11" fmla="*/ 10 h 22"/>
                <a:gd name="T12" fmla="*/ 10 w 17"/>
                <a:gd name="T13" fmla="*/ 18 h 22"/>
                <a:gd name="T14" fmla="*/ 5 w 17"/>
                <a:gd name="T15" fmla="*/ 18 h 22"/>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2"/>
                <a:gd name="T26" fmla="*/ 17 w 17"/>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2">
                  <a:moveTo>
                    <a:pt x="0" y="21"/>
                  </a:moveTo>
                  <a:lnTo>
                    <a:pt x="6" y="0"/>
                  </a:lnTo>
                  <a:lnTo>
                    <a:pt x="16" y="21"/>
                  </a:lnTo>
                  <a:lnTo>
                    <a:pt x="0" y="21"/>
                  </a:lnTo>
                  <a:lnTo>
                    <a:pt x="5" y="18"/>
                  </a:lnTo>
                  <a:lnTo>
                    <a:pt x="6" y="10"/>
                  </a:lnTo>
                  <a:lnTo>
                    <a:pt x="10" y="18"/>
                  </a:lnTo>
                  <a:lnTo>
                    <a:pt x="5" y="18"/>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09" name="Freeform 249"/>
            <p:cNvSpPr>
              <a:spLocks/>
            </p:cNvSpPr>
            <p:nvPr/>
          </p:nvSpPr>
          <p:spPr bwMode="auto">
            <a:xfrm>
              <a:off x="1054" y="3407"/>
              <a:ext cx="46" cy="87"/>
            </a:xfrm>
            <a:custGeom>
              <a:avLst/>
              <a:gdLst>
                <a:gd name="T0" fmla="*/ 45 w 46"/>
                <a:gd name="T1" fmla="*/ 0 h 87"/>
                <a:gd name="T2" fmla="*/ 22 w 46"/>
                <a:gd name="T3" fmla="*/ 86 h 87"/>
                <a:gd name="T4" fmla="*/ 0 w 46"/>
                <a:gd name="T5" fmla="*/ 0 h 87"/>
                <a:gd name="T6" fmla="*/ 6 w 46"/>
                <a:gd name="T7" fmla="*/ 5 h 87"/>
                <a:gd name="T8" fmla="*/ 14 w 46"/>
                <a:gd name="T9" fmla="*/ 8 h 87"/>
                <a:gd name="T10" fmla="*/ 22 w 46"/>
                <a:gd name="T11" fmla="*/ 9 h 87"/>
                <a:gd name="T12" fmla="*/ 31 w 46"/>
                <a:gd name="T13" fmla="*/ 8 h 87"/>
                <a:gd name="T14" fmla="*/ 38 w 46"/>
                <a:gd name="T15" fmla="*/ 5 h 87"/>
                <a:gd name="T16" fmla="*/ 45 w 46"/>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87"/>
                <a:gd name="T29" fmla="*/ 46 w 46"/>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87">
                  <a:moveTo>
                    <a:pt x="45" y="0"/>
                  </a:moveTo>
                  <a:lnTo>
                    <a:pt x="22" y="86"/>
                  </a:lnTo>
                  <a:lnTo>
                    <a:pt x="0" y="0"/>
                  </a:lnTo>
                  <a:lnTo>
                    <a:pt x="6" y="5"/>
                  </a:lnTo>
                  <a:lnTo>
                    <a:pt x="14" y="8"/>
                  </a:lnTo>
                  <a:lnTo>
                    <a:pt x="22" y="9"/>
                  </a:lnTo>
                  <a:lnTo>
                    <a:pt x="31" y="8"/>
                  </a:lnTo>
                  <a:lnTo>
                    <a:pt x="38" y="5"/>
                  </a:lnTo>
                  <a:lnTo>
                    <a:pt x="45"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10" name="Freeform 250"/>
            <p:cNvSpPr>
              <a:spLocks/>
            </p:cNvSpPr>
            <p:nvPr/>
          </p:nvSpPr>
          <p:spPr bwMode="auto">
            <a:xfrm>
              <a:off x="1059" y="3414"/>
              <a:ext cx="37" cy="68"/>
            </a:xfrm>
            <a:custGeom>
              <a:avLst/>
              <a:gdLst>
                <a:gd name="T0" fmla="*/ 36 w 37"/>
                <a:gd name="T1" fmla="*/ 0 h 68"/>
                <a:gd name="T2" fmla="*/ 17 w 37"/>
                <a:gd name="T3" fmla="*/ 67 h 68"/>
                <a:gd name="T4" fmla="*/ 0 w 37"/>
                <a:gd name="T5" fmla="*/ 0 h 68"/>
                <a:gd name="T6" fmla="*/ 8 w 37"/>
                <a:gd name="T7" fmla="*/ 4 h 68"/>
                <a:gd name="T8" fmla="*/ 17 w 37"/>
                <a:gd name="T9" fmla="*/ 4 h 68"/>
                <a:gd name="T10" fmla="*/ 27 w 37"/>
                <a:gd name="T11" fmla="*/ 4 h 68"/>
                <a:gd name="T12" fmla="*/ 36 w 37"/>
                <a:gd name="T13" fmla="*/ 0 h 68"/>
                <a:gd name="T14" fmla="*/ 32 w 37"/>
                <a:gd name="T15" fmla="*/ 5 h 68"/>
                <a:gd name="T16" fmla="*/ 17 w 37"/>
                <a:gd name="T17" fmla="*/ 57 h 68"/>
                <a:gd name="T18" fmla="*/ 4 w 37"/>
                <a:gd name="T19" fmla="*/ 5 h 68"/>
                <a:gd name="T20" fmla="*/ 11 w 37"/>
                <a:gd name="T21" fmla="*/ 7 h 68"/>
                <a:gd name="T22" fmla="*/ 17 w 37"/>
                <a:gd name="T23" fmla="*/ 8 h 68"/>
                <a:gd name="T24" fmla="*/ 25 w 37"/>
                <a:gd name="T25" fmla="*/ 7 h 68"/>
                <a:gd name="T26" fmla="*/ 32 w 37"/>
                <a:gd name="T27" fmla="*/ 5 h 68"/>
                <a:gd name="T28" fmla="*/ 28 w 37"/>
                <a:gd name="T29" fmla="*/ 9 h 68"/>
                <a:gd name="T30" fmla="*/ 17 w 37"/>
                <a:gd name="T31" fmla="*/ 46 h 68"/>
                <a:gd name="T32" fmla="*/ 8 w 37"/>
                <a:gd name="T33" fmla="*/ 9 h 68"/>
                <a:gd name="T34" fmla="*/ 17 w 37"/>
                <a:gd name="T35" fmla="*/ 11 h 68"/>
                <a:gd name="T36" fmla="*/ 28 w 37"/>
                <a:gd name="T37" fmla="*/ 9 h 68"/>
                <a:gd name="T38" fmla="*/ 24 w 37"/>
                <a:gd name="T39" fmla="*/ 13 h 68"/>
                <a:gd name="T40" fmla="*/ 17 w 37"/>
                <a:gd name="T41" fmla="*/ 35 h 68"/>
                <a:gd name="T42" fmla="*/ 12 w 37"/>
                <a:gd name="T43" fmla="*/ 13 h 68"/>
                <a:gd name="T44" fmla="*/ 24 w 37"/>
                <a:gd name="T45" fmla="*/ 13 h 68"/>
                <a:gd name="T46" fmla="*/ 20 w 37"/>
                <a:gd name="T47" fmla="*/ 16 h 68"/>
                <a:gd name="T48" fmla="*/ 17 w 37"/>
                <a:gd name="T49" fmla="*/ 24 h 68"/>
                <a:gd name="T50" fmla="*/ 16 w 37"/>
                <a:gd name="T51" fmla="*/ 16 h 68"/>
                <a:gd name="T52" fmla="*/ 20 w 37"/>
                <a:gd name="T53" fmla="*/ 16 h 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68"/>
                <a:gd name="T83" fmla="*/ 37 w 37"/>
                <a:gd name="T84" fmla="*/ 68 h 6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68">
                  <a:moveTo>
                    <a:pt x="36" y="0"/>
                  </a:moveTo>
                  <a:lnTo>
                    <a:pt x="17" y="67"/>
                  </a:lnTo>
                  <a:lnTo>
                    <a:pt x="0" y="0"/>
                  </a:lnTo>
                  <a:lnTo>
                    <a:pt x="8" y="4"/>
                  </a:lnTo>
                  <a:lnTo>
                    <a:pt x="17" y="4"/>
                  </a:lnTo>
                  <a:lnTo>
                    <a:pt x="27" y="4"/>
                  </a:lnTo>
                  <a:lnTo>
                    <a:pt x="36" y="0"/>
                  </a:lnTo>
                  <a:lnTo>
                    <a:pt x="32" y="5"/>
                  </a:lnTo>
                  <a:lnTo>
                    <a:pt x="17" y="57"/>
                  </a:lnTo>
                  <a:lnTo>
                    <a:pt x="4" y="5"/>
                  </a:lnTo>
                  <a:lnTo>
                    <a:pt x="11" y="7"/>
                  </a:lnTo>
                  <a:lnTo>
                    <a:pt x="17" y="8"/>
                  </a:lnTo>
                  <a:lnTo>
                    <a:pt x="25" y="7"/>
                  </a:lnTo>
                  <a:lnTo>
                    <a:pt x="32" y="5"/>
                  </a:lnTo>
                  <a:lnTo>
                    <a:pt x="28" y="9"/>
                  </a:lnTo>
                  <a:lnTo>
                    <a:pt x="17" y="46"/>
                  </a:lnTo>
                  <a:lnTo>
                    <a:pt x="8" y="9"/>
                  </a:lnTo>
                  <a:lnTo>
                    <a:pt x="17" y="11"/>
                  </a:lnTo>
                  <a:lnTo>
                    <a:pt x="28" y="9"/>
                  </a:lnTo>
                  <a:lnTo>
                    <a:pt x="24" y="13"/>
                  </a:lnTo>
                  <a:lnTo>
                    <a:pt x="17" y="35"/>
                  </a:lnTo>
                  <a:lnTo>
                    <a:pt x="12" y="13"/>
                  </a:lnTo>
                  <a:lnTo>
                    <a:pt x="24" y="13"/>
                  </a:lnTo>
                  <a:lnTo>
                    <a:pt x="20" y="16"/>
                  </a:lnTo>
                  <a:lnTo>
                    <a:pt x="17" y="24"/>
                  </a:lnTo>
                  <a:lnTo>
                    <a:pt x="16" y="16"/>
                  </a:lnTo>
                  <a:lnTo>
                    <a:pt x="20" y="1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11" name="Line 251"/>
            <p:cNvSpPr>
              <a:spLocks noChangeShapeType="1"/>
            </p:cNvSpPr>
            <p:nvPr/>
          </p:nvSpPr>
          <p:spPr bwMode="auto">
            <a:xfrm flipV="1">
              <a:off x="1076" y="2548"/>
              <a:ext cx="0" cy="44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12" name="Line 252"/>
            <p:cNvSpPr>
              <a:spLocks noChangeShapeType="1"/>
            </p:cNvSpPr>
            <p:nvPr/>
          </p:nvSpPr>
          <p:spPr bwMode="auto">
            <a:xfrm>
              <a:off x="1020" y="3493"/>
              <a:ext cx="21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13" name="Line 253"/>
            <p:cNvSpPr>
              <a:spLocks noChangeShapeType="1"/>
            </p:cNvSpPr>
            <p:nvPr/>
          </p:nvSpPr>
          <p:spPr bwMode="auto">
            <a:xfrm flipH="1">
              <a:off x="1020" y="2548"/>
              <a:ext cx="21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14" name="Freeform 254"/>
            <p:cNvSpPr>
              <a:spLocks/>
            </p:cNvSpPr>
            <p:nvPr/>
          </p:nvSpPr>
          <p:spPr bwMode="auto">
            <a:xfrm>
              <a:off x="483" y="2741"/>
              <a:ext cx="39" cy="67"/>
            </a:xfrm>
            <a:custGeom>
              <a:avLst/>
              <a:gdLst>
                <a:gd name="T0" fmla="*/ 0 w 39"/>
                <a:gd name="T1" fmla="*/ 0 h 67"/>
                <a:gd name="T2" fmla="*/ 0 w 39"/>
                <a:gd name="T3" fmla="*/ 66 h 67"/>
                <a:gd name="T4" fmla="*/ 38 w 39"/>
                <a:gd name="T5" fmla="*/ 66 h 67"/>
                <a:gd name="T6" fmla="*/ 0 60000 65536"/>
                <a:gd name="T7" fmla="*/ 0 60000 65536"/>
                <a:gd name="T8" fmla="*/ 0 60000 65536"/>
                <a:gd name="T9" fmla="*/ 0 w 39"/>
                <a:gd name="T10" fmla="*/ 0 h 67"/>
                <a:gd name="T11" fmla="*/ 39 w 39"/>
                <a:gd name="T12" fmla="*/ 67 h 67"/>
              </a:gdLst>
              <a:ahLst/>
              <a:cxnLst>
                <a:cxn ang="T6">
                  <a:pos x="T0" y="T1"/>
                </a:cxn>
                <a:cxn ang="T7">
                  <a:pos x="T2" y="T3"/>
                </a:cxn>
                <a:cxn ang="T8">
                  <a:pos x="T4" y="T5"/>
                </a:cxn>
              </a:cxnLst>
              <a:rect l="T9" t="T10" r="T11" b="T12"/>
              <a:pathLst>
                <a:path w="39" h="67">
                  <a:moveTo>
                    <a:pt x="0" y="0"/>
                  </a:moveTo>
                  <a:lnTo>
                    <a:pt x="0" y="66"/>
                  </a:lnTo>
                  <a:lnTo>
                    <a:pt x="38" y="6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15" name="Freeform 255"/>
            <p:cNvSpPr>
              <a:spLocks/>
            </p:cNvSpPr>
            <p:nvPr/>
          </p:nvSpPr>
          <p:spPr bwMode="auto">
            <a:xfrm>
              <a:off x="537" y="2762"/>
              <a:ext cx="39" cy="46"/>
            </a:xfrm>
            <a:custGeom>
              <a:avLst/>
              <a:gdLst>
                <a:gd name="T0" fmla="*/ 0 w 39"/>
                <a:gd name="T1" fmla="*/ 19 h 46"/>
                <a:gd name="T2" fmla="*/ 38 w 39"/>
                <a:gd name="T3" fmla="*/ 19 h 46"/>
                <a:gd name="T4" fmla="*/ 38 w 39"/>
                <a:gd name="T5" fmla="*/ 13 h 46"/>
                <a:gd name="T6" fmla="*/ 35 w 39"/>
                <a:gd name="T7" fmla="*/ 6 h 46"/>
                <a:gd name="T8" fmla="*/ 32 w 39"/>
                <a:gd name="T9" fmla="*/ 3 h 46"/>
                <a:gd name="T10" fmla="*/ 25 w 39"/>
                <a:gd name="T11" fmla="*/ 0 h 46"/>
                <a:gd name="T12" fmla="*/ 16 w 39"/>
                <a:gd name="T13" fmla="*/ 0 h 46"/>
                <a:gd name="T14" fmla="*/ 9 w 39"/>
                <a:gd name="T15" fmla="*/ 3 h 46"/>
                <a:gd name="T16" fmla="*/ 3 w 39"/>
                <a:gd name="T17" fmla="*/ 10 h 46"/>
                <a:gd name="T18" fmla="*/ 0 w 39"/>
                <a:gd name="T19" fmla="*/ 19 h 46"/>
                <a:gd name="T20" fmla="*/ 0 w 39"/>
                <a:gd name="T21" fmla="*/ 26 h 46"/>
                <a:gd name="T22" fmla="*/ 3 w 39"/>
                <a:gd name="T23" fmla="*/ 35 h 46"/>
                <a:gd name="T24" fmla="*/ 9 w 39"/>
                <a:gd name="T25" fmla="*/ 41 h 46"/>
                <a:gd name="T26" fmla="*/ 16 w 39"/>
                <a:gd name="T27" fmla="*/ 45 h 46"/>
                <a:gd name="T28" fmla="*/ 25 w 39"/>
                <a:gd name="T29" fmla="*/ 45 h 46"/>
                <a:gd name="T30" fmla="*/ 32 w 39"/>
                <a:gd name="T31" fmla="*/ 41 h 46"/>
                <a:gd name="T32" fmla="*/ 38 w 39"/>
                <a:gd name="T33" fmla="*/ 35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6"/>
                <a:gd name="T53" fmla="*/ 39 w 39"/>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6">
                  <a:moveTo>
                    <a:pt x="0" y="19"/>
                  </a:moveTo>
                  <a:lnTo>
                    <a:pt x="38" y="19"/>
                  </a:lnTo>
                  <a:lnTo>
                    <a:pt x="38" y="13"/>
                  </a:lnTo>
                  <a:lnTo>
                    <a:pt x="35" y="6"/>
                  </a:lnTo>
                  <a:lnTo>
                    <a:pt x="32" y="3"/>
                  </a:lnTo>
                  <a:lnTo>
                    <a:pt x="25" y="0"/>
                  </a:lnTo>
                  <a:lnTo>
                    <a:pt x="16" y="0"/>
                  </a:lnTo>
                  <a:lnTo>
                    <a:pt x="9" y="3"/>
                  </a:lnTo>
                  <a:lnTo>
                    <a:pt x="3" y="10"/>
                  </a:lnTo>
                  <a:lnTo>
                    <a:pt x="0" y="19"/>
                  </a:lnTo>
                  <a:lnTo>
                    <a:pt x="0" y="26"/>
                  </a:lnTo>
                  <a:lnTo>
                    <a:pt x="3" y="35"/>
                  </a:lnTo>
                  <a:lnTo>
                    <a:pt x="9" y="41"/>
                  </a:lnTo>
                  <a:lnTo>
                    <a:pt x="16" y="45"/>
                  </a:lnTo>
                  <a:lnTo>
                    <a:pt x="25" y="45"/>
                  </a:lnTo>
                  <a:lnTo>
                    <a:pt x="32" y="41"/>
                  </a:lnTo>
                  <a:lnTo>
                    <a:pt x="3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16" name="Line 256"/>
            <p:cNvSpPr>
              <a:spLocks noChangeShapeType="1"/>
            </p:cNvSpPr>
            <p:nvPr/>
          </p:nvSpPr>
          <p:spPr bwMode="auto">
            <a:xfrm flipH="1" flipV="1">
              <a:off x="593" y="2762"/>
              <a:ext cx="20" cy="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17" name="Line 257"/>
            <p:cNvSpPr>
              <a:spLocks noChangeShapeType="1"/>
            </p:cNvSpPr>
            <p:nvPr/>
          </p:nvSpPr>
          <p:spPr bwMode="auto">
            <a:xfrm flipH="1">
              <a:off x="613" y="2762"/>
              <a:ext cx="18" cy="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18" name="Freeform 258"/>
            <p:cNvSpPr>
              <a:spLocks/>
            </p:cNvSpPr>
            <p:nvPr/>
          </p:nvSpPr>
          <p:spPr bwMode="auto">
            <a:xfrm>
              <a:off x="644" y="2762"/>
              <a:ext cx="39" cy="46"/>
            </a:xfrm>
            <a:custGeom>
              <a:avLst/>
              <a:gdLst>
                <a:gd name="T0" fmla="*/ 0 w 39"/>
                <a:gd name="T1" fmla="*/ 19 h 46"/>
                <a:gd name="T2" fmla="*/ 38 w 39"/>
                <a:gd name="T3" fmla="*/ 19 h 46"/>
                <a:gd name="T4" fmla="*/ 38 w 39"/>
                <a:gd name="T5" fmla="*/ 13 h 46"/>
                <a:gd name="T6" fmla="*/ 35 w 39"/>
                <a:gd name="T7" fmla="*/ 6 h 46"/>
                <a:gd name="T8" fmla="*/ 32 w 39"/>
                <a:gd name="T9" fmla="*/ 3 h 46"/>
                <a:gd name="T10" fmla="*/ 25 w 39"/>
                <a:gd name="T11" fmla="*/ 0 h 46"/>
                <a:gd name="T12" fmla="*/ 16 w 39"/>
                <a:gd name="T13" fmla="*/ 0 h 46"/>
                <a:gd name="T14" fmla="*/ 9 w 39"/>
                <a:gd name="T15" fmla="*/ 3 h 46"/>
                <a:gd name="T16" fmla="*/ 3 w 39"/>
                <a:gd name="T17" fmla="*/ 10 h 46"/>
                <a:gd name="T18" fmla="*/ 0 w 39"/>
                <a:gd name="T19" fmla="*/ 19 h 46"/>
                <a:gd name="T20" fmla="*/ 0 w 39"/>
                <a:gd name="T21" fmla="*/ 26 h 46"/>
                <a:gd name="T22" fmla="*/ 3 w 39"/>
                <a:gd name="T23" fmla="*/ 35 h 46"/>
                <a:gd name="T24" fmla="*/ 9 w 39"/>
                <a:gd name="T25" fmla="*/ 41 h 46"/>
                <a:gd name="T26" fmla="*/ 16 w 39"/>
                <a:gd name="T27" fmla="*/ 45 h 46"/>
                <a:gd name="T28" fmla="*/ 25 w 39"/>
                <a:gd name="T29" fmla="*/ 45 h 46"/>
                <a:gd name="T30" fmla="*/ 32 w 39"/>
                <a:gd name="T31" fmla="*/ 41 h 46"/>
                <a:gd name="T32" fmla="*/ 38 w 39"/>
                <a:gd name="T33" fmla="*/ 35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6"/>
                <a:gd name="T53" fmla="*/ 39 w 39"/>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6">
                  <a:moveTo>
                    <a:pt x="0" y="19"/>
                  </a:moveTo>
                  <a:lnTo>
                    <a:pt x="38" y="19"/>
                  </a:lnTo>
                  <a:lnTo>
                    <a:pt x="38" y="13"/>
                  </a:lnTo>
                  <a:lnTo>
                    <a:pt x="35" y="6"/>
                  </a:lnTo>
                  <a:lnTo>
                    <a:pt x="32" y="3"/>
                  </a:lnTo>
                  <a:lnTo>
                    <a:pt x="25" y="0"/>
                  </a:lnTo>
                  <a:lnTo>
                    <a:pt x="16" y="0"/>
                  </a:lnTo>
                  <a:lnTo>
                    <a:pt x="9" y="3"/>
                  </a:lnTo>
                  <a:lnTo>
                    <a:pt x="3" y="10"/>
                  </a:lnTo>
                  <a:lnTo>
                    <a:pt x="0" y="19"/>
                  </a:lnTo>
                  <a:lnTo>
                    <a:pt x="0" y="26"/>
                  </a:lnTo>
                  <a:lnTo>
                    <a:pt x="3" y="35"/>
                  </a:lnTo>
                  <a:lnTo>
                    <a:pt x="9" y="41"/>
                  </a:lnTo>
                  <a:lnTo>
                    <a:pt x="16" y="45"/>
                  </a:lnTo>
                  <a:lnTo>
                    <a:pt x="25" y="45"/>
                  </a:lnTo>
                  <a:lnTo>
                    <a:pt x="32" y="41"/>
                  </a:lnTo>
                  <a:lnTo>
                    <a:pt x="3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19" name="Line 259"/>
            <p:cNvSpPr>
              <a:spLocks noChangeShapeType="1"/>
            </p:cNvSpPr>
            <p:nvPr/>
          </p:nvSpPr>
          <p:spPr bwMode="auto">
            <a:xfrm flipV="1">
              <a:off x="701" y="2741"/>
              <a:ext cx="0"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20" name="Freeform 260"/>
            <p:cNvSpPr>
              <a:spLocks/>
            </p:cNvSpPr>
            <p:nvPr/>
          </p:nvSpPr>
          <p:spPr bwMode="auto">
            <a:xfrm>
              <a:off x="429" y="2614"/>
              <a:ext cx="49" cy="68"/>
            </a:xfrm>
            <a:custGeom>
              <a:avLst/>
              <a:gdLst>
                <a:gd name="T0" fmla="*/ 48 w 49"/>
                <a:gd name="T1" fmla="*/ 16 h 68"/>
                <a:gd name="T2" fmla="*/ 45 w 49"/>
                <a:gd name="T3" fmla="*/ 9 h 68"/>
                <a:gd name="T4" fmla="*/ 38 w 49"/>
                <a:gd name="T5" fmla="*/ 3 h 68"/>
                <a:gd name="T6" fmla="*/ 32 w 49"/>
                <a:gd name="T7" fmla="*/ 0 h 68"/>
                <a:gd name="T8" fmla="*/ 19 w 49"/>
                <a:gd name="T9" fmla="*/ 0 h 68"/>
                <a:gd name="T10" fmla="*/ 13 w 49"/>
                <a:gd name="T11" fmla="*/ 3 h 68"/>
                <a:gd name="T12" fmla="*/ 6 w 49"/>
                <a:gd name="T13" fmla="*/ 9 h 68"/>
                <a:gd name="T14" fmla="*/ 3 w 49"/>
                <a:gd name="T15" fmla="*/ 16 h 68"/>
                <a:gd name="T16" fmla="*/ 0 w 49"/>
                <a:gd name="T17" fmla="*/ 25 h 68"/>
                <a:gd name="T18" fmla="*/ 0 w 49"/>
                <a:gd name="T19" fmla="*/ 41 h 68"/>
                <a:gd name="T20" fmla="*/ 3 w 49"/>
                <a:gd name="T21" fmla="*/ 51 h 68"/>
                <a:gd name="T22" fmla="*/ 6 w 49"/>
                <a:gd name="T23" fmla="*/ 57 h 68"/>
                <a:gd name="T24" fmla="*/ 13 w 49"/>
                <a:gd name="T25" fmla="*/ 64 h 68"/>
                <a:gd name="T26" fmla="*/ 19 w 49"/>
                <a:gd name="T27" fmla="*/ 67 h 68"/>
                <a:gd name="T28" fmla="*/ 32 w 49"/>
                <a:gd name="T29" fmla="*/ 67 h 68"/>
                <a:gd name="T30" fmla="*/ 38 w 49"/>
                <a:gd name="T31" fmla="*/ 64 h 68"/>
                <a:gd name="T32" fmla="*/ 45 w 49"/>
                <a:gd name="T33" fmla="*/ 57 h 68"/>
                <a:gd name="T34" fmla="*/ 48 w 49"/>
                <a:gd name="T35" fmla="*/ 51 h 68"/>
                <a:gd name="T36" fmla="*/ 48 w 49"/>
                <a:gd name="T37" fmla="*/ 41 h 68"/>
                <a:gd name="T38" fmla="*/ 32 w 49"/>
                <a:gd name="T39" fmla="*/ 41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68"/>
                <a:gd name="T62" fmla="*/ 49 w 49"/>
                <a:gd name="T63" fmla="*/ 68 h 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68">
                  <a:moveTo>
                    <a:pt x="48" y="16"/>
                  </a:moveTo>
                  <a:lnTo>
                    <a:pt x="45" y="9"/>
                  </a:lnTo>
                  <a:lnTo>
                    <a:pt x="38" y="3"/>
                  </a:lnTo>
                  <a:lnTo>
                    <a:pt x="32" y="0"/>
                  </a:lnTo>
                  <a:lnTo>
                    <a:pt x="19" y="0"/>
                  </a:lnTo>
                  <a:lnTo>
                    <a:pt x="13" y="3"/>
                  </a:lnTo>
                  <a:lnTo>
                    <a:pt x="6" y="9"/>
                  </a:lnTo>
                  <a:lnTo>
                    <a:pt x="3" y="16"/>
                  </a:lnTo>
                  <a:lnTo>
                    <a:pt x="0" y="25"/>
                  </a:lnTo>
                  <a:lnTo>
                    <a:pt x="0" y="41"/>
                  </a:lnTo>
                  <a:lnTo>
                    <a:pt x="3" y="51"/>
                  </a:lnTo>
                  <a:lnTo>
                    <a:pt x="6" y="57"/>
                  </a:lnTo>
                  <a:lnTo>
                    <a:pt x="13" y="64"/>
                  </a:lnTo>
                  <a:lnTo>
                    <a:pt x="19" y="67"/>
                  </a:lnTo>
                  <a:lnTo>
                    <a:pt x="32" y="67"/>
                  </a:lnTo>
                  <a:lnTo>
                    <a:pt x="38" y="64"/>
                  </a:lnTo>
                  <a:lnTo>
                    <a:pt x="45" y="57"/>
                  </a:lnTo>
                  <a:lnTo>
                    <a:pt x="48" y="51"/>
                  </a:lnTo>
                  <a:lnTo>
                    <a:pt x="48" y="41"/>
                  </a:lnTo>
                  <a:lnTo>
                    <a:pt x="32" y="41"/>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21" name="Line 261"/>
            <p:cNvSpPr>
              <a:spLocks noChangeShapeType="1"/>
            </p:cNvSpPr>
            <p:nvPr/>
          </p:nvSpPr>
          <p:spPr bwMode="auto">
            <a:xfrm>
              <a:off x="495" y="2636"/>
              <a:ext cx="0" cy="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22" name="Freeform 262"/>
            <p:cNvSpPr>
              <a:spLocks/>
            </p:cNvSpPr>
            <p:nvPr/>
          </p:nvSpPr>
          <p:spPr bwMode="auto">
            <a:xfrm>
              <a:off x="495" y="2636"/>
              <a:ext cx="27" cy="20"/>
            </a:xfrm>
            <a:custGeom>
              <a:avLst/>
              <a:gdLst>
                <a:gd name="T0" fmla="*/ 0 w 27"/>
                <a:gd name="T1" fmla="*/ 19 h 20"/>
                <a:gd name="T2" fmla="*/ 3 w 27"/>
                <a:gd name="T3" fmla="*/ 10 h 20"/>
                <a:gd name="T4" fmla="*/ 10 w 27"/>
                <a:gd name="T5" fmla="*/ 3 h 20"/>
                <a:gd name="T6" fmla="*/ 16 w 27"/>
                <a:gd name="T7" fmla="*/ 0 h 20"/>
                <a:gd name="T8" fmla="*/ 26 w 27"/>
                <a:gd name="T9" fmla="*/ 0 h 20"/>
                <a:gd name="T10" fmla="*/ 0 60000 65536"/>
                <a:gd name="T11" fmla="*/ 0 60000 65536"/>
                <a:gd name="T12" fmla="*/ 0 60000 65536"/>
                <a:gd name="T13" fmla="*/ 0 60000 65536"/>
                <a:gd name="T14" fmla="*/ 0 60000 65536"/>
                <a:gd name="T15" fmla="*/ 0 w 27"/>
                <a:gd name="T16" fmla="*/ 0 h 20"/>
                <a:gd name="T17" fmla="*/ 27 w 27"/>
                <a:gd name="T18" fmla="*/ 20 h 20"/>
              </a:gdLst>
              <a:ahLst/>
              <a:cxnLst>
                <a:cxn ang="T10">
                  <a:pos x="T0" y="T1"/>
                </a:cxn>
                <a:cxn ang="T11">
                  <a:pos x="T2" y="T3"/>
                </a:cxn>
                <a:cxn ang="T12">
                  <a:pos x="T4" y="T5"/>
                </a:cxn>
                <a:cxn ang="T13">
                  <a:pos x="T6" y="T7"/>
                </a:cxn>
                <a:cxn ang="T14">
                  <a:pos x="T8" y="T9"/>
                </a:cxn>
              </a:cxnLst>
              <a:rect l="T15" t="T16" r="T17" b="T18"/>
              <a:pathLst>
                <a:path w="27" h="20">
                  <a:moveTo>
                    <a:pt x="0" y="19"/>
                  </a:moveTo>
                  <a:lnTo>
                    <a:pt x="3" y="10"/>
                  </a:lnTo>
                  <a:lnTo>
                    <a:pt x="10" y="3"/>
                  </a:lnTo>
                  <a:lnTo>
                    <a:pt x="16" y="0"/>
                  </a:lnTo>
                  <a:lnTo>
                    <a:pt x="2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23" name="Freeform 263"/>
            <p:cNvSpPr>
              <a:spLocks/>
            </p:cNvSpPr>
            <p:nvPr/>
          </p:nvSpPr>
          <p:spPr bwMode="auto">
            <a:xfrm>
              <a:off x="537" y="2636"/>
              <a:ext cx="42" cy="46"/>
            </a:xfrm>
            <a:custGeom>
              <a:avLst/>
              <a:gdLst>
                <a:gd name="T0" fmla="*/ 9 w 42"/>
                <a:gd name="T1" fmla="*/ 3 h 46"/>
                <a:gd name="T2" fmla="*/ 16 w 42"/>
                <a:gd name="T3" fmla="*/ 0 h 46"/>
                <a:gd name="T4" fmla="*/ 9 w 42"/>
                <a:gd name="T5" fmla="*/ 3 h 46"/>
                <a:gd name="T6" fmla="*/ 3 w 42"/>
                <a:gd name="T7" fmla="*/ 10 h 46"/>
                <a:gd name="T8" fmla="*/ 0 w 42"/>
                <a:gd name="T9" fmla="*/ 19 h 46"/>
                <a:gd name="T10" fmla="*/ 0 w 42"/>
                <a:gd name="T11" fmla="*/ 26 h 46"/>
                <a:gd name="T12" fmla="*/ 3 w 42"/>
                <a:gd name="T13" fmla="*/ 35 h 46"/>
                <a:gd name="T14" fmla="*/ 9 w 42"/>
                <a:gd name="T15" fmla="*/ 42 h 46"/>
                <a:gd name="T16" fmla="*/ 16 w 42"/>
                <a:gd name="T17" fmla="*/ 45 h 46"/>
                <a:gd name="T18" fmla="*/ 25 w 42"/>
                <a:gd name="T19" fmla="*/ 45 h 46"/>
                <a:gd name="T20" fmla="*/ 32 w 42"/>
                <a:gd name="T21" fmla="*/ 42 h 46"/>
                <a:gd name="T22" fmla="*/ 38 w 42"/>
                <a:gd name="T23" fmla="*/ 35 h 46"/>
                <a:gd name="T24" fmla="*/ 41 w 42"/>
                <a:gd name="T25" fmla="*/ 26 h 46"/>
                <a:gd name="T26" fmla="*/ 41 w 42"/>
                <a:gd name="T27" fmla="*/ 19 h 46"/>
                <a:gd name="T28" fmla="*/ 38 w 42"/>
                <a:gd name="T29" fmla="*/ 10 h 46"/>
                <a:gd name="T30" fmla="*/ 32 w 42"/>
                <a:gd name="T31" fmla="*/ 3 h 46"/>
                <a:gd name="T32" fmla="*/ 25 w 42"/>
                <a:gd name="T33" fmla="*/ 0 h 46"/>
                <a:gd name="T34" fmla="*/ 16 w 42"/>
                <a:gd name="T35" fmla="*/ 0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6"/>
                <a:gd name="T56" fmla="*/ 42 w 42"/>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6">
                  <a:moveTo>
                    <a:pt x="9" y="3"/>
                  </a:moveTo>
                  <a:lnTo>
                    <a:pt x="16" y="0"/>
                  </a:lnTo>
                  <a:lnTo>
                    <a:pt x="9" y="3"/>
                  </a:lnTo>
                  <a:lnTo>
                    <a:pt x="3" y="10"/>
                  </a:lnTo>
                  <a:lnTo>
                    <a:pt x="0" y="19"/>
                  </a:lnTo>
                  <a:lnTo>
                    <a:pt x="0" y="26"/>
                  </a:lnTo>
                  <a:lnTo>
                    <a:pt x="3" y="35"/>
                  </a:lnTo>
                  <a:lnTo>
                    <a:pt x="9" y="42"/>
                  </a:lnTo>
                  <a:lnTo>
                    <a:pt x="16" y="45"/>
                  </a:lnTo>
                  <a:lnTo>
                    <a:pt x="25" y="45"/>
                  </a:lnTo>
                  <a:lnTo>
                    <a:pt x="32" y="42"/>
                  </a:lnTo>
                  <a:lnTo>
                    <a:pt x="38" y="35"/>
                  </a:lnTo>
                  <a:lnTo>
                    <a:pt x="41" y="26"/>
                  </a:lnTo>
                  <a:lnTo>
                    <a:pt x="41" y="19"/>
                  </a:lnTo>
                  <a:lnTo>
                    <a:pt x="38" y="10"/>
                  </a:lnTo>
                  <a:lnTo>
                    <a:pt x="32" y="3"/>
                  </a:lnTo>
                  <a:lnTo>
                    <a:pt x="25" y="0"/>
                  </a:lnTo>
                  <a:lnTo>
                    <a:pt x="1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24" name="Freeform 264"/>
            <p:cNvSpPr>
              <a:spLocks/>
            </p:cNvSpPr>
            <p:nvPr/>
          </p:nvSpPr>
          <p:spPr bwMode="auto">
            <a:xfrm>
              <a:off x="597" y="2636"/>
              <a:ext cx="35" cy="46"/>
            </a:xfrm>
            <a:custGeom>
              <a:avLst/>
              <a:gdLst>
                <a:gd name="T0" fmla="*/ 0 w 35"/>
                <a:gd name="T1" fmla="*/ 0 h 46"/>
                <a:gd name="T2" fmla="*/ 0 w 35"/>
                <a:gd name="T3" fmla="*/ 32 h 46"/>
                <a:gd name="T4" fmla="*/ 3 w 35"/>
                <a:gd name="T5" fmla="*/ 42 h 46"/>
                <a:gd name="T6" fmla="*/ 9 w 35"/>
                <a:gd name="T7" fmla="*/ 45 h 46"/>
                <a:gd name="T8" fmla="*/ 19 w 35"/>
                <a:gd name="T9" fmla="*/ 45 h 46"/>
                <a:gd name="T10" fmla="*/ 25 w 35"/>
                <a:gd name="T11" fmla="*/ 42 h 46"/>
                <a:gd name="T12" fmla="*/ 34 w 35"/>
                <a:gd name="T13" fmla="*/ 32 h 46"/>
                <a:gd name="T14" fmla="*/ 0 60000 65536"/>
                <a:gd name="T15" fmla="*/ 0 60000 65536"/>
                <a:gd name="T16" fmla="*/ 0 60000 65536"/>
                <a:gd name="T17" fmla="*/ 0 60000 65536"/>
                <a:gd name="T18" fmla="*/ 0 60000 65536"/>
                <a:gd name="T19" fmla="*/ 0 60000 65536"/>
                <a:gd name="T20" fmla="*/ 0 60000 65536"/>
                <a:gd name="T21" fmla="*/ 0 w 35"/>
                <a:gd name="T22" fmla="*/ 0 h 46"/>
                <a:gd name="T23" fmla="*/ 35 w 35"/>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6">
                  <a:moveTo>
                    <a:pt x="0" y="0"/>
                  </a:moveTo>
                  <a:lnTo>
                    <a:pt x="0" y="32"/>
                  </a:lnTo>
                  <a:lnTo>
                    <a:pt x="3" y="42"/>
                  </a:lnTo>
                  <a:lnTo>
                    <a:pt x="9" y="45"/>
                  </a:lnTo>
                  <a:lnTo>
                    <a:pt x="19" y="45"/>
                  </a:lnTo>
                  <a:lnTo>
                    <a:pt x="25" y="42"/>
                  </a:lnTo>
                  <a:lnTo>
                    <a:pt x="34" y="32"/>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25" name="Line 265"/>
            <p:cNvSpPr>
              <a:spLocks noChangeShapeType="1"/>
            </p:cNvSpPr>
            <p:nvPr/>
          </p:nvSpPr>
          <p:spPr bwMode="auto">
            <a:xfrm flipV="1">
              <a:off x="631" y="2636"/>
              <a:ext cx="0" cy="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26" name="Line 266"/>
            <p:cNvSpPr>
              <a:spLocks noChangeShapeType="1"/>
            </p:cNvSpPr>
            <p:nvPr/>
          </p:nvSpPr>
          <p:spPr bwMode="auto">
            <a:xfrm>
              <a:off x="656" y="2636"/>
              <a:ext cx="0" cy="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27" name="Freeform 267"/>
            <p:cNvSpPr>
              <a:spLocks/>
            </p:cNvSpPr>
            <p:nvPr/>
          </p:nvSpPr>
          <p:spPr bwMode="auto">
            <a:xfrm>
              <a:off x="656" y="2636"/>
              <a:ext cx="37" cy="46"/>
            </a:xfrm>
            <a:custGeom>
              <a:avLst/>
              <a:gdLst>
                <a:gd name="T0" fmla="*/ 0 w 37"/>
                <a:gd name="T1" fmla="*/ 13 h 46"/>
                <a:gd name="T2" fmla="*/ 10 w 37"/>
                <a:gd name="T3" fmla="*/ 3 h 46"/>
                <a:gd name="T4" fmla="*/ 16 w 37"/>
                <a:gd name="T5" fmla="*/ 0 h 46"/>
                <a:gd name="T6" fmla="*/ 26 w 37"/>
                <a:gd name="T7" fmla="*/ 0 h 46"/>
                <a:gd name="T8" fmla="*/ 32 w 37"/>
                <a:gd name="T9" fmla="*/ 3 h 46"/>
                <a:gd name="T10" fmla="*/ 36 w 37"/>
                <a:gd name="T11" fmla="*/ 13 h 46"/>
                <a:gd name="T12" fmla="*/ 36 w 37"/>
                <a:gd name="T13" fmla="*/ 45 h 46"/>
                <a:gd name="T14" fmla="*/ 0 60000 65536"/>
                <a:gd name="T15" fmla="*/ 0 60000 65536"/>
                <a:gd name="T16" fmla="*/ 0 60000 65536"/>
                <a:gd name="T17" fmla="*/ 0 60000 65536"/>
                <a:gd name="T18" fmla="*/ 0 60000 65536"/>
                <a:gd name="T19" fmla="*/ 0 60000 65536"/>
                <a:gd name="T20" fmla="*/ 0 60000 65536"/>
                <a:gd name="T21" fmla="*/ 0 w 37"/>
                <a:gd name="T22" fmla="*/ 0 h 46"/>
                <a:gd name="T23" fmla="*/ 37 w 37"/>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6">
                  <a:moveTo>
                    <a:pt x="0" y="13"/>
                  </a:moveTo>
                  <a:lnTo>
                    <a:pt x="10" y="3"/>
                  </a:lnTo>
                  <a:lnTo>
                    <a:pt x="16" y="0"/>
                  </a:lnTo>
                  <a:lnTo>
                    <a:pt x="26" y="0"/>
                  </a:lnTo>
                  <a:lnTo>
                    <a:pt x="32" y="3"/>
                  </a:lnTo>
                  <a:lnTo>
                    <a:pt x="36" y="13"/>
                  </a:lnTo>
                  <a:lnTo>
                    <a:pt x="36" y="4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28" name="Line 268"/>
            <p:cNvSpPr>
              <a:spLocks noChangeShapeType="1"/>
            </p:cNvSpPr>
            <p:nvPr/>
          </p:nvSpPr>
          <p:spPr bwMode="auto">
            <a:xfrm flipV="1">
              <a:off x="755" y="2614"/>
              <a:ext cx="0" cy="6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29" name="Freeform 269"/>
            <p:cNvSpPr>
              <a:spLocks/>
            </p:cNvSpPr>
            <p:nvPr/>
          </p:nvSpPr>
          <p:spPr bwMode="auto">
            <a:xfrm>
              <a:off x="717" y="2636"/>
              <a:ext cx="39" cy="46"/>
            </a:xfrm>
            <a:custGeom>
              <a:avLst/>
              <a:gdLst>
                <a:gd name="T0" fmla="*/ 38 w 39"/>
                <a:gd name="T1" fmla="*/ 10 h 46"/>
                <a:gd name="T2" fmla="*/ 31 w 39"/>
                <a:gd name="T3" fmla="*/ 3 h 46"/>
                <a:gd name="T4" fmla="*/ 25 w 39"/>
                <a:gd name="T5" fmla="*/ 0 h 46"/>
                <a:gd name="T6" fmla="*/ 15 w 39"/>
                <a:gd name="T7" fmla="*/ 0 h 46"/>
                <a:gd name="T8" fmla="*/ 9 w 39"/>
                <a:gd name="T9" fmla="*/ 3 h 46"/>
                <a:gd name="T10" fmla="*/ 3 w 39"/>
                <a:gd name="T11" fmla="*/ 10 h 46"/>
                <a:gd name="T12" fmla="*/ 0 w 39"/>
                <a:gd name="T13" fmla="*/ 19 h 46"/>
                <a:gd name="T14" fmla="*/ 0 w 39"/>
                <a:gd name="T15" fmla="*/ 26 h 46"/>
                <a:gd name="T16" fmla="*/ 3 w 39"/>
                <a:gd name="T17" fmla="*/ 35 h 46"/>
                <a:gd name="T18" fmla="*/ 9 w 39"/>
                <a:gd name="T19" fmla="*/ 42 h 46"/>
                <a:gd name="T20" fmla="*/ 15 w 39"/>
                <a:gd name="T21" fmla="*/ 45 h 46"/>
                <a:gd name="T22" fmla="*/ 25 w 39"/>
                <a:gd name="T23" fmla="*/ 45 h 46"/>
                <a:gd name="T24" fmla="*/ 31 w 39"/>
                <a:gd name="T25" fmla="*/ 42 h 46"/>
                <a:gd name="T26" fmla="*/ 38 w 39"/>
                <a:gd name="T27" fmla="*/ 35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46"/>
                <a:gd name="T44" fmla="*/ 39 w 39"/>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46">
                  <a:moveTo>
                    <a:pt x="38" y="10"/>
                  </a:moveTo>
                  <a:lnTo>
                    <a:pt x="31" y="3"/>
                  </a:lnTo>
                  <a:lnTo>
                    <a:pt x="25" y="0"/>
                  </a:lnTo>
                  <a:lnTo>
                    <a:pt x="15" y="0"/>
                  </a:lnTo>
                  <a:lnTo>
                    <a:pt x="9" y="3"/>
                  </a:lnTo>
                  <a:lnTo>
                    <a:pt x="3" y="10"/>
                  </a:lnTo>
                  <a:lnTo>
                    <a:pt x="0" y="19"/>
                  </a:lnTo>
                  <a:lnTo>
                    <a:pt x="0" y="26"/>
                  </a:lnTo>
                  <a:lnTo>
                    <a:pt x="3" y="35"/>
                  </a:lnTo>
                  <a:lnTo>
                    <a:pt x="9" y="42"/>
                  </a:lnTo>
                  <a:lnTo>
                    <a:pt x="15" y="45"/>
                  </a:lnTo>
                  <a:lnTo>
                    <a:pt x="25" y="45"/>
                  </a:lnTo>
                  <a:lnTo>
                    <a:pt x="31" y="42"/>
                  </a:lnTo>
                  <a:lnTo>
                    <a:pt x="3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30" name="Line 270"/>
            <p:cNvSpPr>
              <a:spLocks noChangeShapeType="1"/>
            </p:cNvSpPr>
            <p:nvPr/>
          </p:nvSpPr>
          <p:spPr bwMode="auto">
            <a:xfrm>
              <a:off x="4770" y="3336"/>
              <a:ext cx="0" cy="6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31" name="Line 271"/>
            <p:cNvSpPr>
              <a:spLocks noChangeShapeType="1"/>
            </p:cNvSpPr>
            <p:nvPr/>
          </p:nvSpPr>
          <p:spPr bwMode="auto">
            <a:xfrm>
              <a:off x="4770" y="3336"/>
              <a:ext cx="41"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32" name="Line 272"/>
            <p:cNvSpPr>
              <a:spLocks noChangeShapeType="1"/>
            </p:cNvSpPr>
            <p:nvPr/>
          </p:nvSpPr>
          <p:spPr bwMode="auto">
            <a:xfrm flipH="1">
              <a:off x="4770" y="3368"/>
              <a:ext cx="2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33" name="Line 273"/>
            <p:cNvSpPr>
              <a:spLocks noChangeShapeType="1"/>
            </p:cNvSpPr>
            <p:nvPr/>
          </p:nvSpPr>
          <p:spPr bwMode="auto">
            <a:xfrm>
              <a:off x="4770" y="3403"/>
              <a:ext cx="41"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34" name="Freeform 274"/>
            <p:cNvSpPr>
              <a:spLocks/>
            </p:cNvSpPr>
            <p:nvPr/>
          </p:nvSpPr>
          <p:spPr bwMode="auto">
            <a:xfrm>
              <a:off x="4830" y="3359"/>
              <a:ext cx="38" cy="67"/>
            </a:xfrm>
            <a:custGeom>
              <a:avLst/>
              <a:gdLst>
                <a:gd name="T0" fmla="*/ 37 w 38"/>
                <a:gd name="T1" fmla="*/ 66 h 67"/>
                <a:gd name="T2" fmla="*/ 37 w 38"/>
                <a:gd name="T3" fmla="*/ 0 h 67"/>
                <a:gd name="T4" fmla="*/ 37 w 38"/>
                <a:gd name="T5" fmla="*/ 9 h 67"/>
                <a:gd name="T6" fmla="*/ 31 w 38"/>
                <a:gd name="T7" fmla="*/ 3 h 67"/>
                <a:gd name="T8" fmla="*/ 25 w 38"/>
                <a:gd name="T9" fmla="*/ 0 h 67"/>
                <a:gd name="T10" fmla="*/ 15 w 38"/>
                <a:gd name="T11" fmla="*/ 0 h 67"/>
                <a:gd name="T12" fmla="*/ 9 w 38"/>
                <a:gd name="T13" fmla="*/ 3 h 67"/>
                <a:gd name="T14" fmla="*/ 3 w 38"/>
                <a:gd name="T15" fmla="*/ 9 h 67"/>
                <a:gd name="T16" fmla="*/ 0 w 38"/>
                <a:gd name="T17" fmla="*/ 19 h 67"/>
                <a:gd name="T18" fmla="*/ 0 w 38"/>
                <a:gd name="T19" fmla="*/ 25 h 67"/>
                <a:gd name="T20" fmla="*/ 3 w 38"/>
                <a:gd name="T21" fmla="*/ 35 h 67"/>
                <a:gd name="T22" fmla="*/ 9 w 38"/>
                <a:gd name="T23" fmla="*/ 41 h 67"/>
                <a:gd name="T24" fmla="*/ 15 w 38"/>
                <a:gd name="T25" fmla="*/ 44 h 67"/>
                <a:gd name="T26" fmla="*/ 25 w 38"/>
                <a:gd name="T27" fmla="*/ 44 h 67"/>
                <a:gd name="T28" fmla="*/ 31 w 38"/>
                <a:gd name="T29" fmla="*/ 41 h 67"/>
                <a:gd name="T30" fmla="*/ 37 w 38"/>
                <a:gd name="T31" fmla="*/ 35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67"/>
                <a:gd name="T50" fmla="*/ 38 w 38"/>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67">
                  <a:moveTo>
                    <a:pt x="37" y="66"/>
                  </a:moveTo>
                  <a:lnTo>
                    <a:pt x="37" y="0"/>
                  </a:lnTo>
                  <a:lnTo>
                    <a:pt x="37" y="9"/>
                  </a:lnTo>
                  <a:lnTo>
                    <a:pt x="31" y="3"/>
                  </a:lnTo>
                  <a:lnTo>
                    <a:pt x="25" y="0"/>
                  </a:lnTo>
                  <a:lnTo>
                    <a:pt x="15" y="0"/>
                  </a:lnTo>
                  <a:lnTo>
                    <a:pt x="9" y="3"/>
                  </a:lnTo>
                  <a:lnTo>
                    <a:pt x="3" y="9"/>
                  </a:lnTo>
                  <a:lnTo>
                    <a:pt x="0" y="19"/>
                  </a:lnTo>
                  <a:lnTo>
                    <a:pt x="0" y="25"/>
                  </a:lnTo>
                  <a:lnTo>
                    <a:pt x="3" y="35"/>
                  </a:lnTo>
                  <a:lnTo>
                    <a:pt x="9" y="41"/>
                  </a:lnTo>
                  <a:lnTo>
                    <a:pt x="15" y="44"/>
                  </a:lnTo>
                  <a:lnTo>
                    <a:pt x="25" y="44"/>
                  </a:lnTo>
                  <a:lnTo>
                    <a:pt x="31" y="41"/>
                  </a:lnTo>
                  <a:lnTo>
                    <a:pt x="37"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35" name="Line 275"/>
            <p:cNvSpPr>
              <a:spLocks noChangeShapeType="1"/>
            </p:cNvSpPr>
            <p:nvPr/>
          </p:nvSpPr>
          <p:spPr bwMode="auto">
            <a:xfrm flipV="1">
              <a:off x="4889" y="3359"/>
              <a:ext cx="0" cy="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36" name="Freeform 276"/>
            <p:cNvSpPr>
              <a:spLocks/>
            </p:cNvSpPr>
            <p:nvPr/>
          </p:nvSpPr>
          <p:spPr bwMode="auto">
            <a:xfrm>
              <a:off x="4889" y="3391"/>
              <a:ext cx="37" cy="17"/>
            </a:xfrm>
            <a:custGeom>
              <a:avLst/>
              <a:gdLst>
                <a:gd name="T0" fmla="*/ 0 w 37"/>
                <a:gd name="T1" fmla="*/ 0 h 17"/>
                <a:gd name="T2" fmla="*/ 4 w 37"/>
                <a:gd name="T3" fmla="*/ 12 h 17"/>
                <a:gd name="T4" fmla="*/ 10 w 37"/>
                <a:gd name="T5" fmla="*/ 16 h 17"/>
                <a:gd name="T6" fmla="*/ 20 w 37"/>
                <a:gd name="T7" fmla="*/ 16 h 17"/>
                <a:gd name="T8" fmla="*/ 26 w 37"/>
                <a:gd name="T9" fmla="*/ 12 h 17"/>
                <a:gd name="T10" fmla="*/ 36 w 37"/>
                <a:gd name="T11" fmla="*/ 0 h 17"/>
                <a:gd name="T12" fmla="*/ 0 60000 65536"/>
                <a:gd name="T13" fmla="*/ 0 60000 65536"/>
                <a:gd name="T14" fmla="*/ 0 60000 65536"/>
                <a:gd name="T15" fmla="*/ 0 60000 65536"/>
                <a:gd name="T16" fmla="*/ 0 60000 65536"/>
                <a:gd name="T17" fmla="*/ 0 60000 65536"/>
                <a:gd name="T18" fmla="*/ 0 w 37"/>
                <a:gd name="T19" fmla="*/ 0 h 17"/>
                <a:gd name="T20" fmla="*/ 37 w 3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7" h="17">
                  <a:moveTo>
                    <a:pt x="0" y="0"/>
                  </a:moveTo>
                  <a:lnTo>
                    <a:pt x="4" y="12"/>
                  </a:lnTo>
                  <a:lnTo>
                    <a:pt x="10" y="16"/>
                  </a:lnTo>
                  <a:lnTo>
                    <a:pt x="20" y="16"/>
                  </a:lnTo>
                  <a:lnTo>
                    <a:pt x="26" y="12"/>
                  </a:lnTo>
                  <a:lnTo>
                    <a:pt x="3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37" name="Line 277"/>
            <p:cNvSpPr>
              <a:spLocks noChangeShapeType="1"/>
            </p:cNvSpPr>
            <p:nvPr/>
          </p:nvSpPr>
          <p:spPr bwMode="auto">
            <a:xfrm flipV="1">
              <a:off x="4925" y="3359"/>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38" name="Freeform 278"/>
            <p:cNvSpPr>
              <a:spLocks/>
            </p:cNvSpPr>
            <p:nvPr/>
          </p:nvSpPr>
          <p:spPr bwMode="auto">
            <a:xfrm>
              <a:off x="4950" y="3336"/>
              <a:ext cx="17" cy="17"/>
            </a:xfrm>
            <a:custGeom>
              <a:avLst/>
              <a:gdLst>
                <a:gd name="T0" fmla="*/ 0 w 17"/>
                <a:gd name="T1" fmla="*/ 9 h 17"/>
                <a:gd name="T2" fmla="*/ 8 w 17"/>
                <a:gd name="T3" fmla="*/ 16 h 17"/>
                <a:gd name="T4" fmla="*/ 16 w 17"/>
                <a:gd name="T5" fmla="*/ 9 h 17"/>
                <a:gd name="T6" fmla="*/ 8 w 17"/>
                <a:gd name="T7" fmla="*/ 0 h 17"/>
                <a:gd name="T8" fmla="*/ 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8" y="16"/>
                  </a:lnTo>
                  <a:lnTo>
                    <a:pt x="16" y="9"/>
                  </a:lnTo>
                  <a:lnTo>
                    <a:pt x="8" y="0"/>
                  </a:lnTo>
                  <a:lnTo>
                    <a:pt x="0" y="9"/>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39" name="Line 279"/>
            <p:cNvSpPr>
              <a:spLocks noChangeShapeType="1"/>
            </p:cNvSpPr>
            <p:nvPr/>
          </p:nvSpPr>
          <p:spPr bwMode="auto">
            <a:xfrm>
              <a:off x="4953" y="3359"/>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40" name="Freeform 280"/>
            <p:cNvSpPr>
              <a:spLocks/>
            </p:cNvSpPr>
            <p:nvPr/>
          </p:nvSpPr>
          <p:spPr bwMode="auto">
            <a:xfrm>
              <a:off x="4975" y="3359"/>
              <a:ext cx="39" cy="67"/>
            </a:xfrm>
            <a:custGeom>
              <a:avLst/>
              <a:gdLst>
                <a:gd name="T0" fmla="*/ 0 w 39"/>
                <a:gd name="T1" fmla="*/ 66 h 67"/>
                <a:gd name="T2" fmla="*/ 0 w 39"/>
                <a:gd name="T3" fmla="*/ 0 h 67"/>
                <a:gd name="T4" fmla="*/ 0 w 39"/>
                <a:gd name="T5" fmla="*/ 9 h 67"/>
                <a:gd name="T6" fmla="*/ 6 w 39"/>
                <a:gd name="T7" fmla="*/ 3 h 67"/>
                <a:gd name="T8" fmla="*/ 13 w 39"/>
                <a:gd name="T9" fmla="*/ 0 h 67"/>
                <a:gd name="T10" fmla="*/ 22 w 39"/>
                <a:gd name="T11" fmla="*/ 0 h 67"/>
                <a:gd name="T12" fmla="*/ 29 w 39"/>
                <a:gd name="T13" fmla="*/ 3 h 67"/>
                <a:gd name="T14" fmla="*/ 35 w 39"/>
                <a:gd name="T15" fmla="*/ 9 h 67"/>
                <a:gd name="T16" fmla="*/ 38 w 39"/>
                <a:gd name="T17" fmla="*/ 19 h 67"/>
                <a:gd name="T18" fmla="*/ 38 w 39"/>
                <a:gd name="T19" fmla="*/ 25 h 67"/>
                <a:gd name="T20" fmla="*/ 35 w 39"/>
                <a:gd name="T21" fmla="*/ 35 h 67"/>
                <a:gd name="T22" fmla="*/ 29 w 39"/>
                <a:gd name="T23" fmla="*/ 41 h 67"/>
                <a:gd name="T24" fmla="*/ 22 w 39"/>
                <a:gd name="T25" fmla="*/ 44 h 67"/>
                <a:gd name="T26" fmla="*/ 13 w 39"/>
                <a:gd name="T27" fmla="*/ 44 h 67"/>
                <a:gd name="T28" fmla="*/ 6 w 39"/>
                <a:gd name="T29" fmla="*/ 41 h 67"/>
                <a:gd name="T30" fmla="*/ 0 w 39"/>
                <a:gd name="T31" fmla="*/ 35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67"/>
                <a:gd name="T50" fmla="*/ 39 w 39"/>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67">
                  <a:moveTo>
                    <a:pt x="0" y="66"/>
                  </a:moveTo>
                  <a:lnTo>
                    <a:pt x="0" y="0"/>
                  </a:lnTo>
                  <a:lnTo>
                    <a:pt x="0" y="9"/>
                  </a:lnTo>
                  <a:lnTo>
                    <a:pt x="6" y="3"/>
                  </a:lnTo>
                  <a:lnTo>
                    <a:pt x="13" y="0"/>
                  </a:lnTo>
                  <a:lnTo>
                    <a:pt x="22" y="0"/>
                  </a:lnTo>
                  <a:lnTo>
                    <a:pt x="29" y="3"/>
                  </a:lnTo>
                  <a:lnTo>
                    <a:pt x="35" y="9"/>
                  </a:lnTo>
                  <a:lnTo>
                    <a:pt x="38" y="19"/>
                  </a:lnTo>
                  <a:lnTo>
                    <a:pt x="38" y="25"/>
                  </a:lnTo>
                  <a:lnTo>
                    <a:pt x="35" y="35"/>
                  </a:lnTo>
                  <a:lnTo>
                    <a:pt x="29" y="41"/>
                  </a:lnTo>
                  <a:lnTo>
                    <a:pt x="22" y="44"/>
                  </a:lnTo>
                  <a:lnTo>
                    <a:pt x="13" y="44"/>
                  </a:lnTo>
                  <a:lnTo>
                    <a:pt x="6" y="41"/>
                  </a:lnTo>
                  <a:lnTo>
                    <a:pt x="0"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41" name="Line 281"/>
            <p:cNvSpPr>
              <a:spLocks noChangeShapeType="1"/>
            </p:cNvSpPr>
            <p:nvPr/>
          </p:nvSpPr>
          <p:spPr bwMode="auto">
            <a:xfrm flipV="1">
              <a:off x="5035" y="3359"/>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42" name="Freeform 282"/>
            <p:cNvSpPr>
              <a:spLocks/>
            </p:cNvSpPr>
            <p:nvPr/>
          </p:nvSpPr>
          <p:spPr bwMode="auto">
            <a:xfrm>
              <a:off x="5035" y="3359"/>
              <a:ext cx="36" cy="45"/>
            </a:xfrm>
            <a:custGeom>
              <a:avLst/>
              <a:gdLst>
                <a:gd name="T0" fmla="*/ 0 w 36"/>
                <a:gd name="T1" fmla="*/ 12 h 45"/>
                <a:gd name="T2" fmla="*/ 9 w 36"/>
                <a:gd name="T3" fmla="*/ 3 h 45"/>
                <a:gd name="T4" fmla="*/ 16 w 36"/>
                <a:gd name="T5" fmla="*/ 0 h 45"/>
                <a:gd name="T6" fmla="*/ 25 w 36"/>
                <a:gd name="T7" fmla="*/ 0 h 45"/>
                <a:gd name="T8" fmla="*/ 32 w 36"/>
                <a:gd name="T9" fmla="*/ 3 h 45"/>
                <a:gd name="T10" fmla="*/ 35 w 36"/>
                <a:gd name="T11" fmla="*/ 12 h 45"/>
                <a:gd name="T12" fmla="*/ 35 w 36"/>
                <a:gd name="T13" fmla="*/ 44 h 45"/>
                <a:gd name="T14" fmla="*/ 0 60000 65536"/>
                <a:gd name="T15" fmla="*/ 0 60000 65536"/>
                <a:gd name="T16" fmla="*/ 0 60000 65536"/>
                <a:gd name="T17" fmla="*/ 0 60000 65536"/>
                <a:gd name="T18" fmla="*/ 0 60000 65536"/>
                <a:gd name="T19" fmla="*/ 0 60000 65536"/>
                <a:gd name="T20" fmla="*/ 0 60000 65536"/>
                <a:gd name="T21" fmla="*/ 0 w 36"/>
                <a:gd name="T22" fmla="*/ 0 h 45"/>
                <a:gd name="T23" fmla="*/ 36 w 36"/>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5">
                  <a:moveTo>
                    <a:pt x="0" y="12"/>
                  </a:moveTo>
                  <a:lnTo>
                    <a:pt x="9" y="3"/>
                  </a:lnTo>
                  <a:lnTo>
                    <a:pt x="16" y="0"/>
                  </a:lnTo>
                  <a:lnTo>
                    <a:pt x="25" y="0"/>
                  </a:lnTo>
                  <a:lnTo>
                    <a:pt x="32" y="3"/>
                  </a:lnTo>
                  <a:lnTo>
                    <a:pt x="35" y="12"/>
                  </a:lnTo>
                  <a:lnTo>
                    <a:pt x="35" y="4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43" name="Freeform 283"/>
            <p:cNvSpPr>
              <a:spLocks/>
            </p:cNvSpPr>
            <p:nvPr/>
          </p:nvSpPr>
          <p:spPr bwMode="auto">
            <a:xfrm>
              <a:off x="5070" y="3359"/>
              <a:ext cx="35" cy="45"/>
            </a:xfrm>
            <a:custGeom>
              <a:avLst/>
              <a:gdLst>
                <a:gd name="T0" fmla="*/ 0 w 35"/>
                <a:gd name="T1" fmla="*/ 12 h 45"/>
                <a:gd name="T2" fmla="*/ 9 w 35"/>
                <a:gd name="T3" fmla="*/ 3 h 45"/>
                <a:gd name="T4" fmla="*/ 16 w 35"/>
                <a:gd name="T5" fmla="*/ 0 h 45"/>
                <a:gd name="T6" fmla="*/ 25 w 35"/>
                <a:gd name="T7" fmla="*/ 0 h 45"/>
                <a:gd name="T8" fmla="*/ 32 w 35"/>
                <a:gd name="T9" fmla="*/ 3 h 45"/>
                <a:gd name="T10" fmla="*/ 34 w 35"/>
                <a:gd name="T11" fmla="*/ 12 h 45"/>
                <a:gd name="T12" fmla="*/ 34 w 35"/>
                <a:gd name="T13" fmla="*/ 44 h 45"/>
                <a:gd name="T14" fmla="*/ 0 60000 65536"/>
                <a:gd name="T15" fmla="*/ 0 60000 65536"/>
                <a:gd name="T16" fmla="*/ 0 60000 65536"/>
                <a:gd name="T17" fmla="*/ 0 60000 65536"/>
                <a:gd name="T18" fmla="*/ 0 60000 65536"/>
                <a:gd name="T19" fmla="*/ 0 60000 65536"/>
                <a:gd name="T20" fmla="*/ 0 60000 65536"/>
                <a:gd name="T21" fmla="*/ 0 w 35"/>
                <a:gd name="T22" fmla="*/ 0 h 45"/>
                <a:gd name="T23" fmla="*/ 35 w 3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5">
                  <a:moveTo>
                    <a:pt x="0" y="12"/>
                  </a:moveTo>
                  <a:lnTo>
                    <a:pt x="9" y="3"/>
                  </a:lnTo>
                  <a:lnTo>
                    <a:pt x="16" y="0"/>
                  </a:lnTo>
                  <a:lnTo>
                    <a:pt x="25" y="0"/>
                  </a:lnTo>
                  <a:lnTo>
                    <a:pt x="32" y="3"/>
                  </a:lnTo>
                  <a:lnTo>
                    <a:pt x="34" y="12"/>
                  </a:lnTo>
                  <a:lnTo>
                    <a:pt x="34" y="4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44" name="Freeform 284"/>
            <p:cNvSpPr>
              <a:spLocks/>
            </p:cNvSpPr>
            <p:nvPr/>
          </p:nvSpPr>
          <p:spPr bwMode="auto">
            <a:xfrm>
              <a:off x="5130" y="3359"/>
              <a:ext cx="39" cy="45"/>
            </a:xfrm>
            <a:custGeom>
              <a:avLst/>
              <a:gdLst>
                <a:gd name="T0" fmla="*/ 0 w 39"/>
                <a:gd name="T1" fmla="*/ 19 h 45"/>
                <a:gd name="T2" fmla="*/ 38 w 39"/>
                <a:gd name="T3" fmla="*/ 19 h 45"/>
                <a:gd name="T4" fmla="*/ 38 w 39"/>
                <a:gd name="T5" fmla="*/ 12 h 45"/>
                <a:gd name="T6" fmla="*/ 35 w 39"/>
                <a:gd name="T7" fmla="*/ 6 h 45"/>
                <a:gd name="T8" fmla="*/ 32 w 39"/>
                <a:gd name="T9" fmla="*/ 3 h 45"/>
                <a:gd name="T10" fmla="*/ 25 w 39"/>
                <a:gd name="T11" fmla="*/ 0 h 45"/>
                <a:gd name="T12" fmla="*/ 16 w 39"/>
                <a:gd name="T13" fmla="*/ 0 h 45"/>
                <a:gd name="T14" fmla="*/ 9 w 39"/>
                <a:gd name="T15" fmla="*/ 3 h 45"/>
                <a:gd name="T16" fmla="*/ 3 w 39"/>
                <a:gd name="T17" fmla="*/ 9 h 45"/>
                <a:gd name="T18" fmla="*/ 0 w 39"/>
                <a:gd name="T19" fmla="*/ 19 h 45"/>
                <a:gd name="T20" fmla="*/ 0 w 39"/>
                <a:gd name="T21" fmla="*/ 25 h 45"/>
                <a:gd name="T22" fmla="*/ 3 w 39"/>
                <a:gd name="T23" fmla="*/ 35 h 45"/>
                <a:gd name="T24" fmla="*/ 9 w 39"/>
                <a:gd name="T25" fmla="*/ 41 h 45"/>
                <a:gd name="T26" fmla="*/ 16 w 39"/>
                <a:gd name="T27" fmla="*/ 44 h 45"/>
                <a:gd name="T28" fmla="*/ 25 w 39"/>
                <a:gd name="T29" fmla="*/ 44 h 45"/>
                <a:gd name="T30" fmla="*/ 32 w 39"/>
                <a:gd name="T31" fmla="*/ 41 h 45"/>
                <a:gd name="T32" fmla="*/ 38 w 39"/>
                <a:gd name="T33" fmla="*/ 35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5"/>
                <a:gd name="T53" fmla="*/ 39 w 39"/>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5">
                  <a:moveTo>
                    <a:pt x="0" y="19"/>
                  </a:moveTo>
                  <a:lnTo>
                    <a:pt x="38" y="19"/>
                  </a:lnTo>
                  <a:lnTo>
                    <a:pt x="38" y="12"/>
                  </a:lnTo>
                  <a:lnTo>
                    <a:pt x="35" y="6"/>
                  </a:lnTo>
                  <a:lnTo>
                    <a:pt x="32" y="3"/>
                  </a:lnTo>
                  <a:lnTo>
                    <a:pt x="25" y="0"/>
                  </a:lnTo>
                  <a:lnTo>
                    <a:pt x="16" y="0"/>
                  </a:lnTo>
                  <a:lnTo>
                    <a:pt x="9" y="3"/>
                  </a:lnTo>
                  <a:lnTo>
                    <a:pt x="3" y="9"/>
                  </a:lnTo>
                  <a:lnTo>
                    <a:pt x="0" y="19"/>
                  </a:lnTo>
                  <a:lnTo>
                    <a:pt x="0" y="25"/>
                  </a:lnTo>
                  <a:lnTo>
                    <a:pt x="3" y="35"/>
                  </a:lnTo>
                  <a:lnTo>
                    <a:pt x="9" y="41"/>
                  </a:lnTo>
                  <a:lnTo>
                    <a:pt x="16" y="44"/>
                  </a:lnTo>
                  <a:lnTo>
                    <a:pt x="25" y="44"/>
                  </a:lnTo>
                  <a:lnTo>
                    <a:pt x="32" y="41"/>
                  </a:lnTo>
                  <a:lnTo>
                    <a:pt x="3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45" name="Line 285"/>
            <p:cNvSpPr>
              <a:spLocks noChangeShapeType="1"/>
            </p:cNvSpPr>
            <p:nvPr/>
          </p:nvSpPr>
          <p:spPr bwMode="auto">
            <a:xfrm flipV="1">
              <a:off x="5187" y="3359"/>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46" name="Freeform 286"/>
            <p:cNvSpPr>
              <a:spLocks/>
            </p:cNvSpPr>
            <p:nvPr/>
          </p:nvSpPr>
          <p:spPr bwMode="auto">
            <a:xfrm>
              <a:off x="5187" y="3359"/>
              <a:ext cx="35" cy="45"/>
            </a:xfrm>
            <a:custGeom>
              <a:avLst/>
              <a:gdLst>
                <a:gd name="T0" fmla="*/ 0 w 35"/>
                <a:gd name="T1" fmla="*/ 12 h 45"/>
                <a:gd name="T2" fmla="*/ 10 w 35"/>
                <a:gd name="T3" fmla="*/ 3 h 45"/>
                <a:gd name="T4" fmla="*/ 15 w 35"/>
                <a:gd name="T5" fmla="*/ 0 h 45"/>
                <a:gd name="T6" fmla="*/ 25 w 35"/>
                <a:gd name="T7" fmla="*/ 0 h 45"/>
                <a:gd name="T8" fmla="*/ 31 w 35"/>
                <a:gd name="T9" fmla="*/ 3 h 45"/>
                <a:gd name="T10" fmla="*/ 34 w 35"/>
                <a:gd name="T11" fmla="*/ 12 h 45"/>
                <a:gd name="T12" fmla="*/ 34 w 35"/>
                <a:gd name="T13" fmla="*/ 44 h 45"/>
                <a:gd name="T14" fmla="*/ 0 60000 65536"/>
                <a:gd name="T15" fmla="*/ 0 60000 65536"/>
                <a:gd name="T16" fmla="*/ 0 60000 65536"/>
                <a:gd name="T17" fmla="*/ 0 60000 65536"/>
                <a:gd name="T18" fmla="*/ 0 60000 65536"/>
                <a:gd name="T19" fmla="*/ 0 60000 65536"/>
                <a:gd name="T20" fmla="*/ 0 60000 65536"/>
                <a:gd name="T21" fmla="*/ 0 w 35"/>
                <a:gd name="T22" fmla="*/ 0 h 45"/>
                <a:gd name="T23" fmla="*/ 35 w 3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5">
                  <a:moveTo>
                    <a:pt x="0" y="12"/>
                  </a:moveTo>
                  <a:lnTo>
                    <a:pt x="10" y="3"/>
                  </a:lnTo>
                  <a:lnTo>
                    <a:pt x="15" y="0"/>
                  </a:lnTo>
                  <a:lnTo>
                    <a:pt x="25" y="0"/>
                  </a:lnTo>
                  <a:lnTo>
                    <a:pt x="31" y="3"/>
                  </a:lnTo>
                  <a:lnTo>
                    <a:pt x="34" y="12"/>
                  </a:lnTo>
                  <a:lnTo>
                    <a:pt x="34" y="4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47" name="Line 287"/>
            <p:cNvSpPr>
              <a:spLocks noChangeShapeType="1"/>
            </p:cNvSpPr>
            <p:nvPr/>
          </p:nvSpPr>
          <p:spPr bwMode="auto">
            <a:xfrm flipV="1">
              <a:off x="5256" y="3336"/>
              <a:ext cx="0" cy="5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48" name="Freeform 288"/>
            <p:cNvSpPr>
              <a:spLocks/>
            </p:cNvSpPr>
            <p:nvPr/>
          </p:nvSpPr>
          <p:spPr bwMode="auto">
            <a:xfrm>
              <a:off x="5256" y="3391"/>
              <a:ext cx="17" cy="17"/>
            </a:xfrm>
            <a:custGeom>
              <a:avLst/>
              <a:gdLst>
                <a:gd name="T0" fmla="*/ 0 w 17"/>
                <a:gd name="T1" fmla="*/ 0 h 17"/>
                <a:gd name="T2" fmla="*/ 3 w 17"/>
                <a:gd name="T3" fmla="*/ 12 h 17"/>
                <a:gd name="T4" fmla="*/ 9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3" y="12"/>
                  </a:lnTo>
                  <a:lnTo>
                    <a:pt x="9" y="16"/>
                  </a:lnTo>
                  <a:lnTo>
                    <a:pt x="16" y="1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49" name="Line 289"/>
            <p:cNvSpPr>
              <a:spLocks noChangeShapeType="1"/>
            </p:cNvSpPr>
            <p:nvPr/>
          </p:nvSpPr>
          <p:spPr bwMode="auto">
            <a:xfrm flipH="1">
              <a:off x="5246" y="3359"/>
              <a:ext cx="23"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50" name="Freeform 290"/>
            <p:cNvSpPr>
              <a:spLocks/>
            </p:cNvSpPr>
            <p:nvPr/>
          </p:nvSpPr>
          <p:spPr bwMode="auto">
            <a:xfrm>
              <a:off x="4830" y="3211"/>
              <a:ext cx="44" cy="67"/>
            </a:xfrm>
            <a:custGeom>
              <a:avLst/>
              <a:gdLst>
                <a:gd name="T0" fmla="*/ 0 w 44"/>
                <a:gd name="T1" fmla="*/ 66 h 67"/>
                <a:gd name="T2" fmla="*/ 0 w 44"/>
                <a:gd name="T3" fmla="*/ 0 h 67"/>
                <a:gd name="T4" fmla="*/ 27 w 44"/>
                <a:gd name="T5" fmla="*/ 0 h 67"/>
                <a:gd name="T6" fmla="*/ 37 w 44"/>
                <a:gd name="T7" fmla="*/ 3 h 67"/>
                <a:gd name="T8" fmla="*/ 40 w 44"/>
                <a:gd name="T9" fmla="*/ 6 h 67"/>
                <a:gd name="T10" fmla="*/ 43 w 44"/>
                <a:gd name="T11" fmla="*/ 12 h 67"/>
                <a:gd name="T12" fmla="*/ 43 w 44"/>
                <a:gd name="T13" fmla="*/ 19 h 67"/>
                <a:gd name="T14" fmla="*/ 40 w 44"/>
                <a:gd name="T15" fmla="*/ 25 h 67"/>
                <a:gd name="T16" fmla="*/ 37 w 44"/>
                <a:gd name="T17" fmla="*/ 28 h 67"/>
                <a:gd name="T18" fmla="*/ 27 w 44"/>
                <a:gd name="T19" fmla="*/ 31 h 67"/>
                <a:gd name="T20" fmla="*/ 0 w 44"/>
                <a:gd name="T21" fmla="*/ 31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67"/>
                <a:gd name="T35" fmla="*/ 44 w 44"/>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67">
                  <a:moveTo>
                    <a:pt x="0" y="66"/>
                  </a:moveTo>
                  <a:lnTo>
                    <a:pt x="0" y="0"/>
                  </a:lnTo>
                  <a:lnTo>
                    <a:pt x="27" y="0"/>
                  </a:lnTo>
                  <a:lnTo>
                    <a:pt x="37" y="3"/>
                  </a:lnTo>
                  <a:lnTo>
                    <a:pt x="40" y="6"/>
                  </a:lnTo>
                  <a:lnTo>
                    <a:pt x="43" y="12"/>
                  </a:lnTo>
                  <a:lnTo>
                    <a:pt x="43" y="19"/>
                  </a:lnTo>
                  <a:lnTo>
                    <a:pt x="40" y="25"/>
                  </a:lnTo>
                  <a:lnTo>
                    <a:pt x="37" y="28"/>
                  </a:lnTo>
                  <a:lnTo>
                    <a:pt x="27" y="31"/>
                  </a:lnTo>
                  <a:lnTo>
                    <a:pt x="0" y="31"/>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51" name="Freeform 291"/>
            <p:cNvSpPr>
              <a:spLocks/>
            </p:cNvSpPr>
            <p:nvPr/>
          </p:nvSpPr>
          <p:spPr bwMode="auto">
            <a:xfrm>
              <a:off x="4830" y="3242"/>
              <a:ext cx="44" cy="36"/>
            </a:xfrm>
            <a:custGeom>
              <a:avLst/>
              <a:gdLst>
                <a:gd name="T0" fmla="*/ 27 w 44"/>
                <a:gd name="T1" fmla="*/ 0 h 36"/>
                <a:gd name="T2" fmla="*/ 37 w 44"/>
                <a:gd name="T3" fmla="*/ 4 h 36"/>
                <a:gd name="T4" fmla="*/ 40 w 44"/>
                <a:gd name="T5" fmla="*/ 7 h 36"/>
                <a:gd name="T6" fmla="*/ 43 w 44"/>
                <a:gd name="T7" fmla="*/ 13 h 36"/>
                <a:gd name="T8" fmla="*/ 43 w 44"/>
                <a:gd name="T9" fmla="*/ 22 h 36"/>
                <a:gd name="T10" fmla="*/ 40 w 44"/>
                <a:gd name="T11" fmla="*/ 28 h 36"/>
                <a:gd name="T12" fmla="*/ 37 w 44"/>
                <a:gd name="T13" fmla="*/ 31 h 36"/>
                <a:gd name="T14" fmla="*/ 27 w 44"/>
                <a:gd name="T15" fmla="*/ 35 h 36"/>
                <a:gd name="T16" fmla="*/ 0 w 44"/>
                <a:gd name="T17" fmla="*/ 35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6"/>
                <a:gd name="T29" fmla="*/ 44 w 44"/>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6">
                  <a:moveTo>
                    <a:pt x="27" y="0"/>
                  </a:moveTo>
                  <a:lnTo>
                    <a:pt x="37" y="4"/>
                  </a:lnTo>
                  <a:lnTo>
                    <a:pt x="40" y="7"/>
                  </a:lnTo>
                  <a:lnTo>
                    <a:pt x="43" y="13"/>
                  </a:lnTo>
                  <a:lnTo>
                    <a:pt x="43" y="22"/>
                  </a:lnTo>
                  <a:lnTo>
                    <a:pt x="40" y="28"/>
                  </a:lnTo>
                  <a:lnTo>
                    <a:pt x="37" y="31"/>
                  </a:lnTo>
                  <a:lnTo>
                    <a:pt x="27" y="35"/>
                  </a:lnTo>
                  <a:lnTo>
                    <a:pt x="0"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52" name="Line 292"/>
            <p:cNvSpPr>
              <a:spLocks noChangeShapeType="1"/>
            </p:cNvSpPr>
            <p:nvPr/>
          </p:nvSpPr>
          <p:spPr bwMode="auto">
            <a:xfrm flipV="1">
              <a:off x="4896" y="3233"/>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53" name="Line 293"/>
            <p:cNvSpPr>
              <a:spLocks noChangeShapeType="1"/>
            </p:cNvSpPr>
            <p:nvPr/>
          </p:nvSpPr>
          <p:spPr bwMode="auto">
            <a:xfrm flipH="1">
              <a:off x="4896" y="3242"/>
              <a:ext cx="3" cy="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54" name="Freeform 294"/>
            <p:cNvSpPr>
              <a:spLocks/>
            </p:cNvSpPr>
            <p:nvPr/>
          </p:nvSpPr>
          <p:spPr bwMode="auto">
            <a:xfrm>
              <a:off x="4899" y="3233"/>
              <a:ext cx="23" cy="17"/>
            </a:xfrm>
            <a:custGeom>
              <a:avLst/>
              <a:gdLst>
                <a:gd name="T0" fmla="*/ 0 w 23"/>
                <a:gd name="T1" fmla="*/ 16 h 17"/>
                <a:gd name="T2" fmla="*/ 6 w 23"/>
                <a:gd name="T3" fmla="*/ 5 h 17"/>
                <a:gd name="T4" fmla="*/ 13 w 23"/>
                <a:gd name="T5" fmla="*/ 0 h 17"/>
                <a:gd name="T6" fmla="*/ 22 w 23"/>
                <a:gd name="T7" fmla="*/ 0 h 17"/>
                <a:gd name="T8" fmla="*/ 0 60000 65536"/>
                <a:gd name="T9" fmla="*/ 0 60000 65536"/>
                <a:gd name="T10" fmla="*/ 0 60000 65536"/>
                <a:gd name="T11" fmla="*/ 0 60000 65536"/>
                <a:gd name="T12" fmla="*/ 0 w 23"/>
                <a:gd name="T13" fmla="*/ 0 h 17"/>
                <a:gd name="T14" fmla="*/ 23 w 23"/>
                <a:gd name="T15" fmla="*/ 17 h 17"/>
              </a:gdLst>
              <a:ahLst/>
              <a:cxnLst>
                <a:cxn ang="T8">
                  <a:pos x="T0" y="T1"/>
                </a:cxn>
                <a:cxn ang="T9">
                  <a:pos x="T2" y="T3"/>
                </a:cxn>
                <a:cxn ang="T10">
                  <a:pos x="T4" y="T5"/>
                </a:cxn>
                <a:cxn ang="T11">
                  <a:pos x="T6" y="T7"/>
                </a:cxn>
              </a:cxnLst>
              <a:rect l="T12" t="T13" r="T14" b="T15"/>
              <a:pathLst>
                <a:path w="23" h="17">
                  <a:moveTo>
                    <a:pt x="0" y="16"/>
                  </a:moveTo>
                  <a:lnTo>
                    <a:pt x="6" y="5"/>
                  </a:lnTo>
                  <a:lnTo>
                    <a:pt x="13" y="0"/>
                  </a:lnTo>
                  <a:lnTo>
                    <a:pt x="22"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55" name="Line 295"/>
            <p:cNvSpPr>
              <a:spLocks noChangeShapeType="1"/>
            </p:cNvSpPr>
            <p:nvPr/>
          </p:nvSpPr>
          <p:spPr bwMode="auto">
            <a:xfrm>
              <a:off x="4975" y="3233"/>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56" name="Freeform 296"/>
            <p:cNvSpPr>
              <a:spLocks/>
            </p:cNvSpPr>
            <p:nvPr/>
          </p:nvSpPr>
          <p:spPr bwMode="auto">
            <a:xfrm>
              <a:off x="4937" y="3233"/>
              <a:ext cx="39" cy="45"/>
            </a:xfrm>
            <a:custGeom>
              <a:avLst/>
              <a:gdLst>
                <a:gd name="T0" fmla="*/ 38 w 39"/>
                <a:gd name="T1" fmla="*/ 9 h 45"/>
                <a:gd name="T2" fmla="*/ 31 w 39"/>
                <a:gd name="T3" fmla="*/ 3 h 45"/>
                <a:gd name="T4" fmla="*/ 25 w 39"/>
                <a:gd name="T5" fmla="*/ 0 h 45"/>
                <a:gd name="T6" fmla="*/ 16 w 39"/>
                <a:gd name="T7" fmla="*/ 0 h 45"/>
                <a:gd name="T8" fmla="*/ 10 w 39"/>
                <a:gd name="T9" fmla="*/ 3 h 45"/>
                <a:gd name="T10" fmla="*/ 3 w 39"/>
                <a:gd name="T11" fmla="*/ 9 h 45"/>
                <a:gd name="T12" fmla="*/ 0 w 39"/>
                <a:gd name="T13" fmla="*/ 19 h 45"/>
                <a:gd name="T14" fmla="*/ 0 w 39"/>
                <a:gd name="T15" fmla="*/ 25 h 45"/>
                <a:gd name="T16" fmla="*/ 3 w 39"/>
                <a:gd name="T17" fmla="*/ 34 h 45"/>
                <a:gd name="T18" fmla="*/ 10 w 39"/>
                <a:gd name="T19" fmla="*/ 40 h 45"/>
                <a:gd name="T20" fmla="*/ 16 w 39"/>
                <a:gd name="T21" fmla="*/ 44 h 45"/>
                <a:gd name="T22" fmla="*/ 25 w 39"/>
                <a:gd name="T23" fmla="*/ 44 h 45"/>
                <a:gd name="T24" fmla="*/ 31 w 39"/>
                <a:gd name="T25" fmla="*/ 40 h 45"/>
                <a:gd name="T26" fmla="*/ 38 w 39"/>
                <a:gd name="T27" fmla="*/ 34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45"/>
                <a:gd name="T44" fmla="*/ 39 w 39"/>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45">
                  <a:moveTo>
                    <a:pt x="38" y="9"/>
                  </a:moveTo>
                  <a:lnTo>
                    <a:pt x="31" y="3"/>
                  </a:lnTo>
                  <a:lnTo>
                    <a:pt x="25" y="0"/>
                  </a:lnTo>
                  <a:lnTo>
                    <a:pt x="16" y="0"/>
                  </a:lnTo>
                  <a:lnTo>
                    <a:pt x="10" y="3"/>
                  </a:lnTo>
                  <a:lnTo>
                    <a:pt x="3" y="9"/>
                  </a:lnTo>
                  <a:lnTo>
                    <a:pt x="0" y="19"/>
                  </a:lnTo>
                  <a:lnTo>
                    <a:pt x="0" y="25"/>
                  </a:lnTo>
                  <a:lnTo>
                    <a:pt x="3" y="34"/>
                  </a:lnTo>
                  <a:lnTo>
                    <a:pt x="10" y="40"/>
                  </a:lnTo>
                  <a:lnTo>
                    <a:pt x="16" y="44"/>
                  </a:lnTo>
                  <a:lnTo>
                    <a:pt x="25" y="44"/>
                  </a:lnTo>
                  <a:lnTo>
                    <a:pt x="31" y="40"/>
                  </a:lnTo>
                  <a:lnTo>
                    <a:pt x="38" y="3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57" name="Freeform 297"/>
            <p:cNvSpPr>
              <a:spLocks/>
            </p:cNvSpPr>
            <p:nvPr/>
          </p:nvSpPr>
          <p:spPr bwMode="auto">
            <a:xfrm>
              <a:off x="4997" y="3211"/>
              <a:ext cx="17" cy="17"/>
            </a:xfrm>
            <a:custGeom>
              <a:avLst/>
              <a:gdLst>
                <a:gd name="T0" fmla="*/ 0 w 17"/>
                <a:gd name="T1" fmla="*/ 8 h 17"/>
                <a:gd name="T2" fmla="*/ 6 w 17"/>
                <a:gd name="T3" fmla="*/ 16 h 17"/>
                <a:gd name="T4" fmla="*/ 16 w 17"/>
                <a:gd name="T5" fmla="*/ 8 h 17"/>
                <a:gd name="T6" fmla="*/ 6 w 17"/>
                <a:gd name="T7" fmla="*/ 0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6" y="16"/>
                  </a:lnTo>
                  <a:lnTo>
                    <a:pt x="16" y="8"/>
                  </a:lnTo>
                  <a:lnTo>
                    <a:pt x="6" y="0"/>
                  </a:lnTo>
                  <a:lnTo>
                    <a:pt x="0" y="8"/>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58" name="Line 298"/>
            <p:cNvSpPr>
              <a:spLocks noChangeShapeType="1"/>
            </p:cNvSpPr>
            <p:nvPr/>
          </p:nvSpPr>
          <p:spPr bwMode="auto">
            <a:xfrm>
              <a:off x="5000" y="3233"/>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59" name="Line 299"/>
            <p:cNvSpPr>
              <a:spLocks noChangeShapeType="1"/>
            </p:cNvSpPr>
            <p:nvPr/>
          </p:nvSpPr>
          <p:spPr bwMode="auto">
            <a:xfrm flipV="1">
              <a:off x="5060" y="3211"/>
              <a:ext cx="0"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60" name="Freeform 300"/>
            <p:cNvSpPr>
              <a:spLocks/>
            </p:cNvSpPr>
            <p:nvPr/>
          </p:nvSpPr>
          <p:spPr bwMode="auto">
            <a:xfrm>
              <a:off x="5022" y="3233"/>
              <a:ext cx="39" cy="45"/>
            </a:xfrm>
            <a:custGeom>
              <a:avLst/>
              <a:gdLst>
                <a:gd name="T0" fmla="*/ 38 w 39"/>
                <a:gd name="T1" fmla="*/ 9 h 45"/>
                <a:gd name="T2" fmla="*/ 32 w 39"/>
                <a:gd name="T3" fmla="*/ 3 h 45"/>
                <a:gd name="T4" fmla="*/ 25 w 39"/>
                <a:gd name="T5" fmla="*/ 0 h 45"/>
                <a:gd name="T6" fmla="*/ 16 w 39"/>
                <a:gd name="T7" fmla="*/ 0 h 45"/>
                <a:gd name="T8" fmla="*/ 9 w 39"/>
                <a:gd name="T9" fmla="*/ 3 h 45"/>
                <a:gd name="T10" fmla="*/ 3 w 39"/>
                <a:gd name="T11" fmla="*/ 9 h 45"/>
                <a:gd name="T12" fmla="*/ 0 w 39"/>
                <a:gd name="T13" fmla="*/ 19 h 45"/>
                <a:gd name="T14" fmla="*/ 0 w 39"/>
                <a:gd name="T15" fmla="*/ 25 h 45"/>
                <a:gd name="T16" fmla="*/ 3 w 39"/>
                <a:gd name="T17" fmla="*/ 34 h 45"/>
                <a:gd name="T18" fmla="*/ 9 w 39"/>
                <a:gd name="T19" fmla="*/ 40 h 45"/>
                <a:gd name="T20" fmla="*/ 16 w 39"/>
                <a:gd name="T21" fmla="*/ 44 h 45"/>
                <a:gd name="T22" fmla="*/ 25 w 39"/>
                <a:gd name="T23" fmla="*/ 44 h 45"/>
                <a:gd name="T24" fmla="*/ 32 w 39"/>
                <a:gd name="T25" fmla="*/ 40 h 45"/>
                <a:gd name="T26" fmla="*/ 38 w 39"/>
                <a:gd name="T27" fmla="*/ 34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45"/>
                <a:gd name="T44" fmla="*/ 39 w 39"/>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45">
                  <a:moveTo>
                    <a:pt x="38" y="9"/>
                  </a:moveTo>
                  <a:lnTo>
                    <a:pt x="32" y="3"/>
                  </a:lnTo>
                  <a:lnTo>
                    <a:pt x="25" y="0"/>
                  </a:lnTo>
                  <a:lnTo>
                    <a:pt x="16" y="0"/>
                  </a:lnTo>
                  <a:lnTo>
                    <a:pt x="9" y="3"/>
                  </a:lnTo>
                  <a:lnTo>
                    <a:pt x="3" y="9"/>
                  </a:lnTo>
                  <a:lnTo>
                    <a:pt x="0" y="19"/>
                  </a:lnTo>
                  <a:lnTo>
                    <a:pt x="0" y="25"/>
                  </a:lnTo>
                  <a:lnTo>
                    <a:pt x="3" y="34"/>
                  </a:lnTo>
                  <a:lnTo>
                    <a:pt x="9" y="40"/>
                  </a:lnTo>
                  <a:lnTo>
                    <a:pt x="16" y="44"/>
                  </a:lnTo>
                  <a:lnTo>
                    <a:pt x="25" y="44"/>
                  </a:lnTo>
                  <a:lnTo>
                    <a:pt x="32" y="40"/>
                  </a:lnTo>
                  <a:lnTo>
                    <a:pt x="38" y="3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61" name="Line 301"/>
            <p:cNvSpPr>
              <a:spLocks noChangeShapeType="1"/>
            </p:cNvSpPr>
            <p:nvPr/>
          </p:nvSpPr>
          <p:spPr bwMode="auto">
            <a:xfrm flipV="1">
              <a:off x="5136" y="3211"/>
              <a:ext cx="0" cy="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62" name="Freeform 302"/>
            <p:cNvSpPr>
              <a:spLocks/>
            </p:cNvSpPr>
            <p:nvPr/>
          </p:nvSpPr>
          <p:spPr bwMode="auto">
            <a:xfrm>
              <a:off x="5136" y="3264"/>
              <a:ext cx="17" cy="17"/>
            </a:xfrm>
            <a:custGeom>
              <a:avLst/>
              <a:gdLst>
                <a:gd name="T0" fmla="*/ 0 w 17"/>
                <a:gd name="T1" fmla="*/ 0 h 17"/>
                <a:gd name="T2" fmla="*/ 3 w 17"/>
                <a:gd name="T3" fmla="*/ 11 h 17"/>
                <a:gd name="T4" fmla="*/ 1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3" y="11"/>
                  </a:lnTo>
                  <a:lnTo>
                    <a:pt x="10" y="16"/>
                  </a:lnTo>
                  <a:lnTo>
                    <a:pt x="16" y="1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63" name="Line 303"/>
            <p:cNvSpPr>
              <a:spLocks noChangeShapeType="1"/>
            </p:cNvSpPr>
            <p:nvPr/>
          </p:nvSpPr>
          <p:spPr bwMode="auto">
            <a:xfrm flipH="1">
              <a:off x="5126" y="3233"/>
              <a:ext cx="23"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64" name="Freeform 304"/>
            <p:cNvSpPr>
              <a:spLocks/>
            </p:cNvSpPr>
            <p:nvPr/>
          </p:nvSpPr>
          <p:spPr bwMode="auto">
            <a:xfrm>
              <a:off x="5171" y="3233"/>
              <a:ext cx="42" cy="45"/>
            </a:xfrm>
            <a:custGeom>
              <a:avLst/>
              <a:gdLst>
                <a:gd name="T0" fmla="*/ 10 w 42"/>
                <a:gd name="T1" fmla="*/ 3 h 45"/>
                <a:gd name="T2" fmla="*/ 16 w 42"/>
                <a:gd name="T3" fmla="*/ 0 h 45"/>
                <a:gd name="T4" fmla="*/ 10 w 42"/>
                <a:gd name="T5" fmla="*/ 3 h 45"/>
                <a:gd name="T6" fmla="*/ 3 w 42"/>
                <a:gd name="T7" fmla="*/ 9 h 45"/>
                <a:gd name="T8" fmla="*/ 0 w 42"/>
                <a:gd name="T9" fmla="*/ 19 h 45"/>
                <a:gd name="T10" fmla="*/ 0 w 42"/>
                <a:gd name="T11" fmla="*/ 25 h 45"/>
                <a:gd name="T12" fmla="*/ 3 w 42"/>
                <a:gd name="T13" fmla="*/ 34 h 45"/>
                <a:gd name="T14" fmla="*/ 10 w 42"/>
                <a:gd name="T15" fmla="*/ 40 h 45"/>
                <a:gd name="T16" fmla="*/ 16 w 42"/>
                <a:gd name="T17" fmla="*/ 44 h 45"/>
                <a:gd name="T18" fmla="*/ 26 w 42"/>
                <a:gd name="T19" fmla="*/ 44 h 45"/>
                <a:gd name="T20" fmla="*/ 31 w 42"/>
                <a:gd name="T21" fmla="*/ 40 h 45"/>
                <a:gd name="T22" fmla="*/ 38 w 42"/>
                <a:gd name="T23" fmla="*/ 34 h 45"/>
                <a:gd name="T24" fmla="*/ 41 w 42"/>
                <a:gd name="T25" fmla="*/ 25 h 45"/>
                <a:gd name="T26" fmla="*/ 41 w 42"/>
                <a:gd name="T27" fmla="*/ 19 h 45"/>
                <a:gd name="T28" fmla="*/ 38 w 42"/>
                <a:gd name="T29" fmla="*/ 9 h 45"/>
                <a:gd name="T30" fmla="*/ 31 w 42"/>
                <a:gd name="T31" fmla="*/ 3 h 45"/>
                <a:gd name="T32" fmla="*/ 26 w 42"/>
                <a:gd name="T33" fmla="*/ 0 h 45"/>
                <a:gd name="T34" fmla="*/ 16 w 42"/>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5"/>
                <a:gd name="T56" fmla="*/ 42 w 42"/>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5">
                  <a:moveTo>
                    <a:pt x="10" y="3"/>
                  </a:moveTo>
                  <a:lnTo>
                    <a:pt x="16" y="0"/>
                  </a:lnTo>
                  <a:lnTo>
                    <a:pt x="10" y="3"/>
                  </a:lnTo>
                  <a:lnTo>
                    <a:pt x="3" y="9"/>
                  </a:lnTo>
                  <a:lnTo>
                    <a:pt x="0" y="19"/>
                  </a:lnTo>
                  <a:lnTo>
                    <a:pt x="0" y="25"/>
                  </a:lnTo>
                  <a:lnTo>
                    <a:pt x="3" y="34"/>
                  </a:lnTo>
                  <a:lnTo>
                    <a:pt x="10" y="40"/>
                  </a:lnTo>
                  <a:lnTo>
                    <a:pt x="16" y="44"/>
                  </a:lnTo>
                  <a:lnTo>
                    <a:pt x="26" y="44"/>
                  </a:lnTo>
                  <a:lnTo>
                    <a:pt x="31" y="40"/>
                  </a:lnTo>
                  <a:lnTo>
                    <a:pt x="38" y="34"/>
                  </a:lnTo>
                  <a:lnTo>
                    <a:pt x="41" y="25"/>
                  </a:lnTo>
                  <a:lnTo>
                    <a:pt x="41" y="19"/>
                  </a:lnTo>
                  <a:lnTo>
                    <a:pt x="38" y="9"/>
                  </a:lnTo>
                  <a:lnTo>
                    <a:pt x="31" y="3"/>
                  </a:lnTo>
                  <a:lnTo>
                    <a:pt x="26" y="0"/>
                  </a:lnTo>
                  <a:lnTo>
                    <a:pt x="1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65" name="Line 305"/>
            <p:cNvSpPr>
              <a:spLocks noChangeShapeType="1"/>
            </p:cNvSpPr>
            <p:nvPr/>
          </p:nvSpPr>
          <p:spPr bwMode="auto">
            <a:xfrm flipV="1">
              <a:off x="4808" y="2887"/>
              <a:ext cx="0" cy="6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66" name="Line 306"/>
            <p:cNvSpPr>
              <a:spLocks noChangeShapeType="1"/>
            </p:cNvSpPr>
            <p:nvPr/>
          </p:nvSpPr>
          <p:spPr bwMode="auto">
            <a:xfrm>
              <a:off x="4852" y="2887"/>
              <a:ext cx="0" cy="6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67" name="Line 307"/>
            <p:cNvSpPr>
              <a:spLocks noChangeShapeType="1"/>
            </p:cNvSpPr>
            <p:nvPr/>
          </p:nvSpPr>
          <p:spPr bwMode="auto">
            <a:xfrm flipH="1">
              <a:off x="4808" y="2919"/>
              <a:ext cx="4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68" name="Freeform 308"/>
            <p:cNvSpPr>
              <a:spLocks/>
            </p:cNvSpPr>
            <p:nvPr/>
          </p:nvSpPr>
          <p:spPr bwMode="auto">
            <a:xfrm>
              <a:off x="4877" y="2909"/>
              <a:ext cx="42" cy="46"/>
            </a:xfrm>
            <a:custGeom>
              <a:avLst/>
              <a:gdLst>
                <a:gd name="T0" fmla="*/ 9 w 42"/>
                <a:gd name="T1" fmla="*/ 4 h 46"/>
                <a:gd name="T2" fmla="*/ 16 w 42"/>
                <a:gd name="T3" fmla="*/ 0 h 46"/>
                <a:gd name="T4" fmla="*/ 9 w 42"/>
                <a:gd name="T5" fmla="*/ 4 h 46"/>
                <a:gd name="T6" fmla="*/ 3 w 42"/>
                <a:gd name="T7" fmla="*/ 10 h 46"/>
                <a:gd name="T8" fmla="*/ 0 w 42"/>
                <a:gd name="T9" fmla="*/ 20 h 46"/>
                <a:gd name="T10" fmla="*/ 0 w 42"/>
                <a:gd name="T11" fmla="*/ 26 h 46"/>
                <a:gd name="T12" fmla="*/ 3 w 42"/>
                <a:gd name="T13" fmla="*/ 35 h 46"/>
                <a:gd name="T14" fmla="*/ 9 w 42"/>
                <a:gd name="T15" fmla="*/ 42 h 46"/>
                <a:gd name="T16" fmla="*/ 16 w 42"/>
                <a:gd name="T17" fmla="*/ 45 h 46"/>
                <a:gd name="T18" fmla="*/ 25 w 42"/>
                <a:gd name="T19" fmla="*/ 45 h 46"/>
                <a:gd name="T20" fmla="*/ 32 w 42"/>
                <a:gd name="T21" fmla="*/ 42 h 46"/>
                <a:gd name="T22" fmla="*/ 38 w 42"/>
                <a:gd name="T23" fmla="*/ 35 h 46"/>
                <a:gd name="T24" fmla="*/ 41 w 42"/>
                <a:gd name="T25" fmla="*/ 26 h 46"/>
                <a:gd name="T26" fmla="*/ 41 w 42"/>
                <a:gd name="T27" fmla="*/ 20 h 46"/>
                <a:gd name="T28" fmla="*/ 38 w 42"/>
                <a:gd name="T29" fmla="*/ 10 h 46"/>
                <a:gd name="T30" fmla="*/ 32 w 42"/>
                <a:gd name="T31" fmla="*/ 4 h 46"/>
                <a:gd name="T32" fmla="*/ 25 w 42"/>
                <a:gd name="T33" fmla="*/ 0 h 46"/>
                <a:gd name="T34" fmla="*/ 16 w 42"/>
                <a:gd name="T35" fmla="*/ 0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6"/>
                <a:gd name="T56" fmla="*/ 42 w 42"/>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6">
                  <a:moveTo>
                    <a:pt x="9" y="4"/>
                  </a:moveTo>
                  <a:lnTo>
                    <a:pt x="16" y="0"/>
                  </a:lnTo>
                  <a:lnTo>
                    <a:pt x="9" y="4"/>
                  </a:lnTo>
                  <a:lnTo>
                    <a:pt x="3" y="10"/>
                  </a:lnTo>
                  <a:lnTo>
                    <a:pt x="0" y="20"/>
                  </a:lnTo>
                  <a:lnTo>
                    <a:pt x="0" y="26"/>
                  </a:lnTo>
                  <a:lnTo>
                    <a:pt x="3" y="35"/>
                  </a:lnTo>
                  <a:lnTo>
                    <a:pt x="9" y="42"/>
                  </a:lnTo>
                  <a:lnTo>
                    <a:pt x="16" y="45"/>
                  </a:lnTo>
                  <a:lnTo>
                    <a:pt x="25" y="45"/>
                  </a:lnTo>
                  <a:lnTo>
                    <a:pt x="32" y="42"/>
                  </a:lnTo>
                  <a:lnTo>
                    <a:pt x="38" y="35"/>
                  </a:lnTo>
                  <a:lnTo>
                    <a:pt x="41" y="26"/>
                  </a:lnTo>
                  <a:lnTo>
                    <a:pt x="41" y="20"/>
                  </a:lnTo>
                  <a:lnTo>
                    <a:pt x="38" y="10"/>
                  </a:lnTo>
                  <a:lnTo>
                    <a:pt x="32" y="4"/>
                  </a:lnTo>
                  <a:lnTo>
                    <a:pt x="25" y="0"/>
                  </a:lnTo>
                  <a:lnTo>
                    <a:pt x="1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69" name="Freeform 309"/>
            <p:cNvSpPr>
              <a:spLocks/>
            </p:cNvSpPr>
            <p:nvPr/>
          </p:nvSpPr>
          <p:spPr bwMode="auto">
            <a:xfrm>
              <a:off x="4937" y="2909"/>
              <a:ext cx="36" cy="46"/>
            </a:xfrm>
            <a:custGeom>
              <a:avLst/>
              <a:gdLst>
                <a:gd name="T0" fmla="*/ 31 w 36"/>
                <a:gd name="T1" fmla="*/ 4 h 46"/>
                <a:gd name="T2" fmla="*/ 35 w 36"/>
                <a:gd name="T3" fmla="*/ 10 h 46"/>
                <a:gd name="T4" fmla="*/ 31 w 36"/>
                <a:gd name="T5" fmla="*/ 4 h 46"/>
                <a:gd name="T6" fmla="*/ 22 w 36"/>
                <a:gd name="T7" fmla="*/ 0 h 46"/>
                <a:gd name="T8" fmla="*/ 13 w 36"/>
                <a:gd name="T9" fmla="*/ 0 h 46"/>
                <a:gd name="T10" fmla="*/ 3 w 36"/>
                <a:gd name="T11" fmla="*/ 4 h 46"/>
                <a:gd name="T12" fmla="*/ 0 w 36"/>
                <a:gd name="T13" fmla="*/ 10 h 46"/>
                <a:gd name="T14" fmla="*/ 3 w 36"/>
                <a:gd name="T15" fmla="*/ 16 h 46"/>
                <a:gd name="T16" fmla="*/ 10 w 36"/>
                <a:gd name="T17" fmla="*/ 20 h 46"/>
                <a:gd name="T18" fmla="*/ 25 w 36"/>
                <a:gd name="T19" fmla="*/ 23 h 46"/>
                <a:gd name="T20" fmla="*/ 31 w 36"/>
                <a:gd name="T21" fmla="*/ 26 h 46"/>
                <a:gd name="T22" fmla="*/ 35 w 36"/>
                <a:gd name="T23" fmla="*/ 32 h 46"/>
                <a:gd name="T24" fmla="*/ 35 w 36"/>
                <a:gd name="T25" fmla="*/ 35 h 46"/>
                <a:gd name="T26" fmla="*/ 31 w 36"/>
                <a:gd name="T27" fmla="*/ 42 h 46"/>
                <a:gd name="T28" fmla="*/ 22 w 36"/>
                <a:gd name="T29" fmla="*/ 45 h 46"/>
                <a:gd name="T30" fmla="*/ 13 w 36"/>
                <a:gd name="T31" fmla="*/ 45 h 46"/>
                <a:gd name="T32" fmla="*/ 3 w 36"/>
                <a:gd name="T33" fmla="*/ 42 h 46"/>
                <a:gd name="T34" fmla="*/ 0 w 36"/>
                <a:gd name="T35" fmla="*/ 35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46"/>
                <a:gd name="T56" fmla="*/ 36 w 36"/>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46">
                  <a:moveTo>
                    <a:pt x="31" y="4"/>
                  </a:moveTo>
                  <a:lnTo>
                    <a:pt x="35" y="10"/>
                  </a:lnTo>
                  <a:lnTo>
                    <a:pt x="31" y="4"/>
                  </a:lnTo>
                  <a:lnTo>
                    <a:pt x="22" y="0"/>
                  </a:lnTo>
                  <a:lnTo>
                    <a:pt x="13" y="0"/>
                  </a:lnTo>
                  <a:lnTo>
                    <a:pt x="3" y="4"/>
                  </a:lnTo>
                  <a:lnTo>
                    <a:pt x="0" y="10"/>
                  </a:lnTo>
                  <a:lnTo>
                    <a:pt x="3" y="16"/>
                  </a:lnTo>
                  <a:lnTo>
                    <a:pt x="10" y="20"/>
                  </a:lnTo>
                  <a:lnTo>
                    <a:pt x="25" y="23"/>
                  </a:lnTo>
                  <a:lnTo>
                    <a:pt x="31" y="26"/>
                  </a:lnTo>
                  <a:lnTo>
                    <a:pt x="35" y="32"/>
                  </a:lnTo>
                  <a:lnTo>
                    <a:pt x="35" y="35"/>
                  </a:lnTo>
                  <a:lnTo>
                    <a:pt x="31" y="42"/>
                  </a:lnTo>
                  <a:lnTo>
                    <a:pt x="22" y="45"/>
                  </a:lnTo>
                  <a:lnTo>
                    <a:pt x="13" y="45"/>
                  </a:lnTo>
                  <a:lnTo>
                    <a:pt x="3" y="42"/>
                  </a:lnTo>
                  <a:lnTo>
                    <a:pt x="0"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70" name="Freeform 310"/>
            <p:cNvSpPr>
              <a:spLocks/>
            </p:cNvSpPr>
            <p:nvPr/>
          </p:nvSpPr>
          <p:spPr bwMode="auto">
            <a:xfrm>
              <a:off x="4991" y="2909"/>
              <a:ext cx="38" cy="46"/>
            </a:xfrm>
            <a:custGeom>
              <a:avLst/>
              <a:gdLst>
                <a:gd name="T0" fmla="*/ 0 w 38"/>
                <a:gd name="T1" fmla="*/ 20 h 46"/>
                <a:gd name="T2" fmla="*/ 37 w 38"/>
                <a:gd name="T3" fmla="*/ 20 h 46"/>
                <a:gd name="T4" fmla="*/ 37 w 38"/>
                <a:gd name="T5" fmla="*/ 13 h 46"/>
                <a:gd name="T6" fmla="*/ 34 w 38"/>
                <a:gd name="T7" fmla="*/ 7 h 46"/>
                <a:gd name="T8" fmla="*/ 31 w 38"/>
                <a:gd name="T9" fmla="*/ 4 h 46"/>
                <a:gd name="T10" fmla="*/ 25 w 38"/>
                <a:gd name="T11" fmla="*/ 0 h 46"/>
                <a:gd name="T12" fmla="*/ 16 w 38"/>
                <a:gd name="T13" fmla="*/ 0 h 46"/>
                <a:gd name="T14" fmla="*/ 9 w 38"/>
                <a:gd name="T15" fmla="*/ 4 h 46"/>
                <a:gd name="T16" fmla="*/ 3 w 38"/>
                <a:gd name="T17" fmla="*/ 10 h 46"/>
                <a:gd name="T18" fmla="*/ 0 w 38"/>
                <a:gd name="T19" fmla="*/ 20 h 46"/>
                <a:gd name="T20" fmla="*/ 0 w 38"/>
                <a:gd name="T21" fmla="*/ 26 h 46"/>
                <a:gd name="T22" fmla="*/ 3 w 38"/>
                <a:gd name="T23" fmla="*/ 35 h 46"/>
                <a:gd name="T24" fmla="*/ 9 w 38"/>
                <a:gd name="T25" fmla="*/ 42 h 46"/>
                <a:gd name="T26" fmla="*/ 16 w 38"/>
                <a:gd name="T27" fmla="*/ 45 h 46"/>
                <a:gd name="T28" fmla="*/ 25 w 38"/>
                <a:gd name="T29" fmla="*/ 45 h 46"/>
                <a:gd name="T30" fmla="*/ 31 w 38"/>
                <a:gd name="T31" fmla="*/ 42 h 46"/>
                <a:gd name="T32" fmla="*/ 37 w 38"/>
                <a:gd name="T33" fmla="*/ 35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6"/>
                <a:gd name="T53" fmla="*/ 38 w 38"/>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6">
                  <a:moveTo>
                    <a:pt x="0" y="20"/>
                  </a:moveTo>
                  <a:lnTo>
                    <a:pt x="37" y="20"/>
                  </a:lnTo>
                  <a:lnTo>
                    <a:pt x="37" y="13"/>
                  </a:lnTo>
                  <a:lnTo>
                    <a:pt x="34" y="7"/>
                  </a:lnTo>
                  <a:lnTo>
                    <a:pt x="31" y="4"/>
                  </a:lnTo>
                  <a:lnTo>
                    <a:pt x="25" y="0"/>
                  </a:lnTo>
                  <a:lnTo>
                    <a:pt x="16" y="0"/>
                  </a:lnTo>
                  <a:lnTo>
                    <a:pt x="9" y="4"/>
                  </a:lnTo>
                  <a:lnTo>
                    <a:pt x="3" y="10"/>
                  </a:lnTo>
                  <a:lnTo>
                    <a:pt x="0" y="20"/>
                  </a:lnTo>
                  <a:lnTo>
                    <a:pt x="0" y="26"/>
                  </a:lnTo>
                  <a:lnTo>
                    <a:pt x="3" y="35"/>
                  </a:lnTo>
                  <a:lnTo>
                    <a:pt x="9" y="42"/>
                  </a:lnTo>
                  <a:lnTo>
                    <a:pt x="16" y="45"/>
                  </a:lnTo>
                  <a:lnTo>
                    <a:pt x="25" y="45"/>
                  </a:lnTo>
                  <a:lnTo>
                    <a:pt x="31" y="42"/>
                  </a:lnTo>
                  <a:lnTo>
                    <a:pt x="37"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71" name="Freeform 311"/>
            <p:cNvSpPr>
              <a:spLocks/>
            </p:cNvSpPr>
            <p:nvPr/>
          </p:nvSpPr>
          <p:spPr bwMode="auto">
            <a:xfrm>
              <a:off x="5092" y="2887"/>
              <a:ext cx="48" cy="68"/>
            </a:xfrm>
            <a:custGeom>
              <a:avLst/>
              <a:gdLst>
                <a:gd name="T0" fmla="*/ 47 w 48"/>
                <a:gd name="T1" fmla="*/ 16 h 68"/>
                <a:gd name="T2" fmla="*/ 44 w 48"/>
                <a:gd name="T3" fmla="*/ 10 h 68"/>
                <a:gd name="T4" fmla="*/ 38 w 48"/>
                <a:gd name="T5" fmla="*/ 3 h 68"/>
                <a:gd name="T6" fmla="*/ 31 w 48"/>
                <a:gd name="T7" fmla="*/ 0 h 68"/>
                <a:gd name="T8" fmla="*/ 19 w 48"/>
                <a:gd name="T9" fmla="*/ 0 h 68"/>
                <a:gd name="T10" fmla="*/ 12 w 48"/>
                <a:gd name="T11" fmla="*/ 3 h 68"/>
                <a:gd name="T12" fmla="*/ 7 w 48"/>
                <a:gd name="T13" fmla="*/ 10 h 68"/>
                <a:gd name="T14" fmla="*/ 3 w 48"/>
                <a:gd name="T15" fmla="*/ 16 h 68"/>
                <a:gd name="T16" fmla="*/ 0 w 48"/>
                <a:gd name="T17" fmla="*/ 26 h 68"/>
                <a:gd name="T18" fmla="*/ 0 w 48"/>
                <a:gd name="T19" fmla="*/ 42 h 68"/>
                <a:gd name="T20" fmla="*/ 3 w 48"/>
                <a:gd name="T21" fmla="*/ 51 h 68"/>
                <a:gd name="T22" fmla="*/ 7 w 48"/>
                <a:gd name="T23" fmla="*/ 57 h 68"/>
                <a:gd name="T24" fmla="*/ 12 w 48"/>
                <a:gd name="T25" fmla="*/ 64 h 68"/>
                <a:gd name="T26" fmla="*/ 19 w 48"/>
                <a:gd name="T27" fmla="*/ 67 h 68"/>
                <a:gd name="T28" fmla="*/ 31 w 48"/>
                <a:gd name="T29" fmla="*/ 67 h 68"/>
                <a:gd name="T30" fmla="*/ 38 w 48"/>
                <a:gd name="T31" fmla="*/ 64 h 68"/>
                <a:gd name="T32" fmla="*/ 44 w 48"/>
                <a:gd name="T33" fmla="*/ 57 h 68"/>
                <a:gd name="T34" fmla="*/ 47 w 48"/>
                <a:gd name="T35" fmla="*/ 51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68"/>
                <a:gd name="T56" fmla="*/ 48 w 48"/>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68">
                  <a:moveTo>
                    <a:pt x="47" y="16"/>
                  </a:moveTo>
                  <a:lnTo>
                    <a:pt x="44" y="10"/>
                  </a:lnTo>
                  <a:lnTo>
                    <a:pt x="38" y="3"/>
                  </a:lnTo>
                  <a:lnTo>
                    <a:pt x="31" y="0"/>
                  </a:lnTo>
                  <a:lnTo>
                    <a:pt x="19" y="0"/>
                  </a:lnTo>
                  <a:lnTo>
                    <a:pt x="12" y="3"/>
                  </a:lnTo>
                  <a:lnTo>
                    <a:pt x="7" y="10"/>
                  </a:lnTo>
                  <a:lnTo>
                    <a:pt x="3" y="16"/>
                  </a:lnTo>
                  <a:lnTo>
                    <a:pt x="0" y="26"/>
                  </a:lnTo>
                  <a:lnTo>
                    <a:pt x="0" y="42"/>
                  </a:lnTo>
                  <a:lnTo>
                    <a:pt x="3" y="51"/>
                  </a:lnTo>
                  <a:lnTo>
                    <a:pt x="7" y="57"/>
                  </a:lnTo>
                  <a:lnTo>
                    <a:pt x="12" y="64"/>
                  </a:lnTo>
                  <a:lnTo>
                    <a:pt x="19" y="67"/>
                  </a:lnTo>
                  <a:lnTo>
                    <a:pt x="31" y="67"/>
                  </a:lnTo>
                  <a:lnTo>
                    <a:pt x="38" y="64"/>
                  </a:lnTo>
                  <a:lnTo>
                    <a:pt x="44" y="57"/>
                  </a:lnTo>
                  <a:lnTo>
                    <a:pt x="47" y="51"/>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72" name="Line 312"/>
            <p:cNvSpPr>
              <a:spLocks noChangeShapeType="1"/>
            </p:cNvSpPr>
            <p:nvPr/>
          </p:nvSpPr>
          <p:spPr bwMode="auto">
            <a:xfrm flipV="1">
              <a:off x="5158" y="2887"/>
              <a:ext cx="0" cy="6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73" name="Line 313"/>
            <p:cNvSpPr>
              <a:spLocks noChangeShapeType="1"/>
            </p:cNvSpPr>
            <p:nvPr/>
          </p:nvSpPr>
          <p:spPr bwMode="auto">
            <a:xfrm>
              <a:off x="5221" y="2909"/>
              <a:ext cx="0" cy="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74" name="Freeform 314"/>
            <p:cNvSpPr>
              <a:spLocks/>
            </p:cNvSpPr>
            <p:nvPr/>
          </p:nvSpPr>
          <p:spPr bwMode="auto">
            <a:xfrm>
              <a:off x="5184" y="2909"/>
              <a:ext cx="38" cy="46"/>
            </a:xfrm>
            <a:custGeom>
              <a:avLst/>
              <a:gdLst>
                <a:gd name="T0" fmla="*/ 37 w 38"/>
                <a:gd name="T1" fmla="*/ 10 h 46"/>
                <a:gd name="T2" fmla="*/ 31 w 38"/>
                <a:gd name="T3" fmla="*/ 4 h 46"/>
                <a:gd name="T4" fmla="*/ 25 w 38"/>
                <a:gd name="T5" fmla="*/ 0 h 46"/>
                <a:gd name="T6" fmla="*/ 16 w 38"/>
                <a:gd name="T7" fmla="*/ 0 h 46"/>
                <a:gd name="T8" fmla="*/ 10 w 38"/>
                <a:gd name="T9" fmla="*/ 4 h 46"/>
                <a:gd name="T10" fmla="*/ 3 w 38"/>
                <a:gd name="T11" fmla="*/ 10 h 46"/>
                <a:gd name="T12" fmla="*/ 0 w 38"/>
                <a:gd name="T13" fmla="*/ 20 h 46"/>
                <a:gd name="T14" fmla="*/ 0 w 38"/>
                <a:gd name="T15" fmla="*/ 26 h 46"/>
                <a:gd name="T16" fmla="*/ 3 w 38"/>
                <a:gd name="T17" fmla="*/ 35 h 46"/>
                <a:gd name="T18" fmla="*/ 10 w 38"/>
                <a:gd name="T19" fmla="*/ 42 h 46"/>
                <a:gd name="T20" fmla="*/ 16 w 38"/>
                <a:gd name="T21" fmla="*/ 45 h 46"/>
                <a:gd name="T22" fmla="*/ 25 w 38"/>
                <a:gd name="T23" fmla="*/ 45 h 46"/>
                <a:gd name="T24" fmla="*/ 31 w 38"/>
                <a:gd name="T25" fmla="*/ 42 h 46"/>
                <a:gd name="T26" fmla="*/ 37 w 38"/>
                <a:gd name="T27" fmla="*/ 35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46"/>
                <a:gd name="T44" fmla="*/ 38 w 38"/>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46">
                  <a:moveTo>
                    <a:pt x="37" y="10"/>
                  </a:moveTo>
                  <a:lnTo>
                    <a:pt x="31" y="4"/>
                  </a:lnTo>
                  <a:lnTo>
                    <a:pt x="25" y="0"/>
                  </a:lnTo>
                  <a:lnTo>
                    <a:pt x="16" y="0"/>
                  </a:lnTo>
                  <a:lnTo>
                    <a:pt x="10" y="4"/>
                  </a:lnTo>
                  <a:lnTo>
                    <a:pt x="3" y="10"/>
                  </a:lnTo>
                  <a:lnTo>
                    <a:pt x="0" y="20"/>
                  </a:lnTo>
                  <a:lnTo>
                    <a:pt x="0" y="26"/>
                  </a:lnTo>
                  <a:lnTo>
                    <a:pt x="3" y="35"/>
                  </a:lnTo>
                  <a:lnTo>
                    <a:pt x="10" y="42"/>
                  </a:lnTo>
                  <a:lnTo>
                    <a:pt x="16" y="45"/>
                  </a:lnTo>
                  <a:lnTo>
                    <a:pt x="25" y="45"/>
                  </a:lnTo>
                  <a:lnTo>
                    <a:pt x="31" y="42"/>
                  </a:lnTo>
                  <a:lnTo>
                    <a:pt x="37"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75" name="Line 315"/>
            <p:cNvSpPr>
              <a:spLocks noChangeShapeType="1"/>
            </p:cNvSpPr>
            <p:nvPr/>
          </p:nvSpPr>
          <p:spPr bwMode="auto">
            <a:xfrm flipV="1">
              <a:off x="5244" y="2909"/>
              <a:ext cx="0" cy="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76" name="Freeform 316"/>
            <p:cNvSpPr>
              <a:spLocks/>
            </p:cNvSpPr>
            <p:nvPr/>
          </p:nvSpPr>
          <p:spPr bwMode="auto">
            <a:xfrm>
              <a:off x="5244" y="2909"/>
              <a:ext cx="35" cy="46"/>
            </a:xfrm>
            <a:custGeom>
              <a:avLst/>
              <a:gdLst>
                <a:gd name="T0" fmla="*/ 0 w 35"/>
                <a:gd name="T1" fmla="*/ 13 h 46"/>
                <a:gd name="T2" fmla="*/ 9 w 35"/>
                <a:gd name="T3" fmla="*/ 4 h 46"/>
                <a:gd name="T4" fmla="*/ 15 w 35"/>
                <a:gd name="T5" fmla="*/ 0 h 46"/>
                <a:gd name="T6" fmla="*/ 25 w 35"/>
                <a:gd name="T7" fmla="*/ 0 h 46"/>
                <a:gd name="T8" fmla="*/ 31 w 35"/>
                <a:gd name="T9" fmla="*/ 4 h 46"/>
                <a:gd name="T10" fmla="*/ 34 w 35"/>
                <a:gd name="T11" fmla="*/ 13 h 46"/>
                <a:gd name="T12" fmla="*/ 34 w 35"/>
                <a:gd name="T13" fmla="*/ 45 h 46"/>
                <a:gd name="T14" fmla="*/ 0 60000 65536"/>
                <a:gd name="T15" fmla="*/ 0 60000 65536"/>
                <a:gd name="T16" fmla="*/ 0 60000 65536"/>
                <a:gd name="T17" fmla="*/ 0 60000 65536"/>
                <a:gd name="T18" fmla="*/ 0 60000 65536"/>
                <a:gd name="T19" fmla="*/ 0 60000 65536"/>
                <a:gd name="T20" fmla="*/ 0 60000 65536"/>
                <a:gd name="T21" fmla="*/ 0 w 35"/>
                <a:gd name="T22" fmla="*/ 0 h 46"/>
                <a:gd name="T23" fmla="*/ 35 w 35"/>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6">
                  <a:moveTo>
                    <a:pt x="0" y="13"/>
                  </a:moveTo>
                  <a:lnTo>
                    <a:pt x="9" y="4"/>
                  </a:lnTo>
                  <a:lnTo>
                    <a:pt x="15" y="0"/>
                  </a:lnTo>
                  <a:lnTo>
                    <a:pt x="25" y="0"/>
                  </a:lnTo>
                  <a:lnTo>
                    <a:pt x="31" y="4"/>
                  </a:lnTo>
                  <a:lnTo>
                    <a:pt x="34" y="13"/>
                  </a:lnTo>
                  <a:lnTo>
                    <a:pt x="34" y="4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77" name="Freeform 317"/>
            <p:cNvSpPr>
              <a:spLocks/>
            </p:cNvSpPr>
            <p:nvPr/>
          </p:nvSpPr>
          <p:spPr bwMode="auto">
            <a:xfrm>
              <a:off x="5278" y="2909"/>
              <a:ext cx="36" cy="46"/>
            </a:xfrm>
            <a:custGeom>
              <a:avLst/>
              <a:gdLst>
                <a:gd name="T0" fmla="*/ 0 w 36"/>
                <a:gd name="T1" fmla="*/ 13 h 46"/>
                <a:gd name="T2" fmla="*/ 10 w 36"/>
                <a:gd name="T3" fmla="*/ 4 h 46"/>
                <a:gd name="T4" fmla="*/ 16 w 36"/>
                <a:gd name="T5" fmla="*/ 0 h 46"/>
                <a:gd name="T6" fmla="*/ 26 w 36"/>
                <a:gd name="T7" fmla="*/ 0 h 46"/>
                <a:gd name="T8" fmla="*/ 32 w 36"/>
                <a:gd name="T9" fmla="*/ 4 h 46"/>
                <a:gd name="T10" fmla="*/ 35 w 36"/>
                <a:gd name="T11" fmla="*/ 13 h 46"/>
                <a:gd name="T12" fmla="*/ 35 w 36"/>
                <a:gd name="T13" fmla="*/ 45 h 46"/>
                <a:gd name="T14" fmla="*/ 0 60000 65536"/>
                <a:gd name="T15" fmla="*/ 0 60000 65536"/>
                <a:gd name="T16" fmla="*/ 0 60000 65536"/>
                <a:gd name="T17" fmla="*/ 0 60000 65536"/>
                <a:gd name="T18" fmla="*/ 0 60000 65536"/>
                <a:gd name="T19" fmla="*/ 0 60000 65536"/>
                <a:gd name="T20" fmla="*/ 0 60000 65536"/>
                <a:gd name="T21" fmla="*/ 0 w 36"/>
                <a:gd name="T22" fmla="*/ 0 h 46"/>
                <a:gd name="T23" fmla="*/ 36 w 36"/>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6">
                  <a:moveTo>
                    <a:pt x="0" y="13"/>
                  </a:moveTo>
                  <a:lnTo>
                    <a:pt x="10" y="4"/>
                  </a:lnTo>
                  <a:lnTo>
                    <a:pt x="16" y="0"/>
                  </a:lnTo>
                  <a:lnTo>
                    <a:pt x="26" y="0"/>
                  </a:lnTo>
                  <a:lnTo>
                    <a:pt x="32" y="4"/>
                  </a:lnTo>
                  <a:lnTo>
                    <a:pt x="35" y="13"/>
                  </a:lnTo>
                  <a:lnTo>
                    <a:pt x="35" y="4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78" name="Freeform 318"/>
            <p:cNvSpPr>
              <a:spLocks/>
            </p:cNvSpPr>
            <p:nvPr/>
          </p:nvSpPr>
          <p:spPr bwMode="auto">
            <a:xfrm>
              <a:off x="5339" y="2909"/>
              <a:ext cx="38" cy="68"/>
            </a:xfrm>
            <a:custGeom>
              <a:avLst/>
              <a:gdLst>
                <a:gd name="T0" fmla="*/ 0 w 38"/>
                <a:gd name="T1" fmla="*/ 67 h 68"/>
                <a:gd name="T2" fmla="*/ 0 w 38"/>
                <a:gd name="T3" fmla="*/ 0 h 68"/>
                <a:gd name="T4" fmla="*/ 0 w 38"/>
                <a:gd name="T5" fmla="*/ 10 h 68"/>
                <a:gd name="T6" fmla="*/ 6 w 38"/>
                <a:gd name="T7" fmla="*/ 4 h 68"/>
                <a:gd name="T8" fmla="*/ 12 w 38"/>
                <a:gd name="T9" fmla="*/ 0 h 68"/>
                <a:gd name="T10" fmla="*/ 21 w 38"/>
                <a:gd name="T11" fmla="*/ 0 h 68"/>
                <a:gd name="T12" fmla="*/ 28 w 38"/>
                <a:gd name="T13" fmla="*/ 4 h 68"/>
                <a:gd name="T14" fmla="*/ 34 w 38"/>
                <a:gd name="T15" fmla="*/ 10 h 68"/>
                <a:gd name="T16" fmla="*/ 37 w 38"/>
                <a:gd name="T17" fmla="*/ 20 h 68"/>
                <a:gd name="T18" fmla="*/ 37 w 38"/>
                <a:gd name="T19" fmla="*/ 26 h 68"/>
                <a:gd name="T20" fmla="*/ 34 w 38"/>
                <a:gd name="T21" fmla="*/ 35 h 68"/>
                <a:gd name="T22" fmla="*/ 28 w 38"/>
                <a:gd name="T23" fmla="*/ 42 h 68"/>
                <a:gd name="T24" fmla="*/ 21 w 38"/>
                <a:gd name="T25" fmla="*/ 45 h 68"/>
                <a:gd name="T26" fmla="*/ 12 w 38"/>
                <a:gd name="T27" fmla="*/ 45 h 68"/>
                <a:gd name="T28" fmla="*/ 6 w 38"/>
                <a:gd name="T29" fmla="*/ 42 h 68"/>
                <a:gd name="T30" fmla="*/ 0 w 38"/>
                <a:gd name="T31" fmla="*/ 35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68"/>
                <a:gd name="T50" fmla="*/ 38 w 38"/>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68">
                  <a:moveTo>
                    <a:pt x="0" y="67"/>
                  </a:moveTo>
                  <a:lnTo>
                    <a:pt x="0" y="0"/>
                  </a:lnTo>
                  <a:lnTo>
                    <a:pt x="0" y="10"/>
                  </a:lnTo>
                  <a:lnTo>
                    <a:pt x="6" y="4"/>
                  </a:lnTo>
                  <a:lnTo>
                    <a:pt x="12" y="0"/>
                  </a:lnTo>
                  <a:lnTo>
                    <a:pt x="21" y="0"/>
                  </a:lnTo>
                  <a:lnTo>
                    <a:pt x="28" y="4"/>
                  </a:lnTo>
                  <a:lnTo>
                    <a:pt x="34" y="10"/>
                  </a:lnTo>
                  <a:lnTo>
                    <a:pt x="37" y="20"/>
                  </a:lnTo>
                  <a:lnTo>
                    <a:pt x="37" y="26"/>
                  </a:lnTo>
                  <a:lnTo>
                    <a:pt x="34" y="35"/>
                  </a:lnTo>
                  <a:lnTo>
                    <a:pt x="28" y="42"/>
                  </a:lnTo>
                  <a:lnTo>
                    <a:pt x="21" y="45"/>
                  </a:lnTo>
                  <a:lnTo>
                    <a:pt x="12" y="45"/>
                  </a:lnTo>
                  <a:lnTo>
                    <a:pt x="6" y="42"/>
                  </a:lnTo>
                  <a:lnTo>
                    <a:pt x="0"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79" name="Freeform 319"/>
            <p:cNvSpPr>
              <a:spLocks/>
            </p:cNvSpPr>
            <p:nvPr/>
          </p:nvSpPr>
          <p:spPr bwMode="auto">
            <a:xfrm>
              <a:off x="4976" y="2556"/>
              <a:ext cx="46" cy="67"/>
            </a:xfrm>
            <a:custGeom>
              <a:avLst/>
              <a:gdLst>
                <a:gd name="T0" fmla="*/ 0 w 46"/>
                <a:gd name="T1" fmla="*/ 66 h 67"/>
                <a:gd name="T2" fmla="*/ 0 w 46"/>
                <a:gd name="T3" fmla="*/ 0 h 67"/>
                <a:gd name="T4" fmla="*/ 29 w 46"/>
                <a:gd name="T5" fmla="*/ 0 h 67"/>
                <a:gd name="T6" fmla="*/ 39 w 46"/>
                <a:gd name="T7" fmla="*/ 3 h 67"/>
                <a:gd name="T8" fmla="*/ 42 w 46"/>
                <a:gd name="T9" fmla="*/ 6 h 67"/>
                <a:gd name="T10" fmla="*/ 45 w 46"/>
                <a:gd name="T11" fmla="*/ 12 h 67"/>
                <a:gd name="T12" fmla="*/ 45 w 46"/>
                <a:gd name="T13" fmla="*/ 22 h 67"/>
                <a:gd name="T14" fmla="*/ 42 w 46"/>
                <a:gd name="T15" fmla="*/ 28 h 67"/>
                <a:gd name="T16" fmla="*/ 39 w 46"/>
                <a:gd name="T17" fmla="*/ 32 h 67"/>
                <a:gd name="T18" fmla="*/ 29 w 46"/>
                <a:gd name="T19" fmla="*/ 35 h 67"/>
                <a:gd name="T20" fmla="*/ 0 w 46"/>
                <a:gd name="T21" fmla="*/ 35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67"/>
                <a:gd name="T35" fmla="*/ 46 w 46"/>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67">
                  <a:moveTo>
                    <a:pt x="0" y="66"/>
                  </a:moveTo>
                  <a:lnTo>
                    <a:pt x="0" y="0"/>
                  </a:lnTo>
                  <a:lnTo>
                    <a:pt x="29" y="0"/>
                  </a:lnTo>
                  <a:lnTo>
                    <a:pt x="39" y="3"/>
                  </a:lnTo>
                  <a:lnTo>
                    <a:pt x="42" y="6"/>
                  </a:lnTo>
                  <a:lnTo>
                    <a:pt x="45" y="12"/>
                  </a:lnTo>
                  <a:lnTo>
                    <a:pt x="45" y="22"/>
                  </a:lnTo>
                  <a:lnTo>
                    <a:pt x="42" y="28"/>
                  </a:lnTo>
                  <a:lnTo>
                    <a:pt x="39" y="32"/>
                  </a:lnTo>
                  <a:lnTo>
                    <a:pt x="29" y="35"/>
                  </a:lnTo>
                  <a:lnTo>
                    <a:pt x="0"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80" name="Freeform 320"/>
            <p:cNvSpPr>
              <a:spLocks/>
            </p:cNvSpPr>
            <p:nvPr/>
          </p:nvSpPr>
          <p:spPr bwMode="auto">
            <a:xfrm>
              <a:off x="5043" y="2556"/>
              <a:ext cx="17" cy="17"/>
            </a:xfrm>
            <a:custGeom>
              <a:avLst/>
              <a:gdLst>
                <a:gd name="T0" fmla="*/ 0 w 17"/>
                <a:gd name="T1" fmla="*/ 8 h 17"/>
                <a:gd name="T2" fmla="*/ 8 w 17"/>
                <a:gd name="T3" fmla="*/ 16 h 17"/>
                <a:gd name="T4" fmla="*/ 16 w 17"/>
                <a:gd name="T5" fmla="*/ 8 h 17"/>
                <a:gd name="T6" fmla="*/ 8 w 17"/>
                <a:gd name="T7" fmla="*/ 0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8" y="16"/>
                  </a:lnTo>
                  <a:lnTo>
                    <a:pt x="16" y="8"/>
                  </a:lnTo>
                  <a:lnTo>
                    <a:pt x="8" y="0"/>
                  </a:lnTo>
                  <a:lnTo>
                    <a:pt x="0" y="8"/>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81" name="Line 321"/>
            <p:cNvSpPr>
              <a:spLocks noChangeShapeType="1"/>
            </p:cNvSpPr>
            <p:nvPr/>
          </p:nvSpPr>
          <p:spPr bwMode="auto">
            <a:xfrm>
              <a:off x="5046" y="2578"/>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82" name="Freeform 322"/>
            <p:cNvSpPr>
              <a:spLocks/>
            </p:cNvSpPr>
            <p:nvPr/>
          </p:nvSpPr>
          <p:spPr bwMode="auto">
            <a:xfrm>
              <a:off x="5068" y="2578"/>
              <a:ext cx="40" cy="67"/>
            </a:xfrm>
            <a:custGeom>
              <a:avLst/>
              <a:gdLst>
                <a:gd name="T0" fmla="*/ 0 w 40"/>
                <a:gd name="T1" fmla="*/ 66 h 67"/>
                <a:gd name="T2" fmla="*/ 0 w 40"/>
                <a:gd name="T3" fmla="*/ 0 h 67"/>
                <a:gd name="T4" fmla="*/ 0 w 40"/>
                <a:gd name="T5" fmla="*/ 10 h 67"/>
                <a:gd name="T6" fmla="*/ 7 w 40"/>
                <a:gd name="T7" fmla="*/ 3 h 67"/>
                <a:gd name="T8" fmla="*/ 13 w 40"/>
                <a:gd name="T9" fmla="*/ 0 h 67"/>
                <a:gd name="T10" fmla="*/ 23 w 40"/>
                <a:gd name="T11" fmla="*/ 0 h 67"/>
                <a:gd name="T12" fmla="*/ 29 w 40"/>
                <a:gd name="T13" fmla="*/ 3 h 67"/>
                <a:gd name="T14" fmla="*/ 35 w 40"/>
                <a:gd name="T15" fmla="*/ 10 h 67"/>
                <a:gd name="T16" fmla="*/ 39 w 40"/>
                <a:gd name="T17" fmla="*/ 19 h 67"/>
                <a:gd name="T18" fmla="*/ 39 w 40"/>
                <a:gd name="T19" fmla="*/ 26 h 67"/>
                <a:gd name="T20" fmla="*/ 35 w 40"/>
                <a:gd name="T21" fmla="*/ 35 h 67"/>
                <a:gd name="T22" fmla="*/ 29 w 40"/>
                <a:gd name="T23" fmla="*/ 41 h 67"/>
                <a:gd name="T24" fmla="*/ 23 w 40"/>
                <a:gd name="T25" fmla="*/ 44 h 67"/>
                <a:gd name="T26" fmla="*/ 13 w 40"/>
                <a:gd name="T27" fmla="*/ 44 h 67"/>
                <a:gd name="T28" fmla="*/ 7 w 40"/>
                <a:gd name="T29" fmla="*/ 41 h 67"/>
                <a:gd name="T30" fmla="*/ 0 w 40"/>
                <a:gd name="T31" fmla="*/ 35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67"/>
                <a:gd name="T50" fmla="*/ 40 w 40"/>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67">
                  <a:moveTo>
                    <a:pt x="0" y="66"/>
                  </a:moveTo>
                  <a:lnTo>
                    <a:pt x="0" y="0"/>
                  </a:lnTo>
                  <a:lnTo>
                    <a:pt x="0" y="10"/>
                  </a:lnTo>
                  <a:lnTo>
                    <a:pt x="7" y="3"/>
                  </a:lnTo>
                  <a:lnTo>
                    <a:pt x="13" y="0"/>
                  </a:lnTo>
                  <a:lnTo>
                    <a:pt x="23" y="0"/>
                  </a:lnTo>
                  <a:lnTo>
                    <a:pt x="29" y="3"/>
                  </a:lnTo>
                  <a:lnTo>
                    <a:pt x="35" y="10"/>
                  </a:lnTo>
                  <a:lnTo>
                    <a:pt x="39" y="19"/>
                  </a:lnTo>
                  <a:lnTo>
                    <a:pt x="39" y="26"/>
                  </a:lnTo>
                  <a:lnTo>
                    <a:pt x="35" y="35"/>
                  </a:lnTo>
                  <a:lnTo>
                    <a:pt x="29" y="41"/>
                  </a:lnTo>
                  <a:lnTo>
                    <a:pt x="23" y="44"/>
                  </a:lnTo>
                  <a:lnTo>
                    <a:pt x="13" y="44"/>
                  </a:lnTo>
                  <a:lnTo>
                    <a:pt x="7" y="41"/>
                  </a:lnTo>
                  <a:lnTo>
                    <a:pt x="0"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83" name="Freeform 323"/>
            <p:cNvSpPr>
              <a:spLocks/>
            </p:cNvSpPr>
            <p:nvPr/>
          </p:nvSpPr>
          <p:spPr bwMode="auto">
            <a:xfrm>
              <a:off x="5128" y="2578"/>
              <a:ext cx="39" cy="45"/>
            </a:xfrm>
            <a:custGeom>
              <a:avLst/>
              <a:gdLst>
                <a:gd name="T0" fmla="*/ 0 w 39"/>
                <a:gd name="T1" fmla="*/ 19 h 45"/>
                <a:gd name="T2" fmla="*/ 38 w 39"/>
                <a:gd name="T3" fmla="*/ 19 h 45"/>
                <a:gd name="T4" fmla="*/ 38 w 39"/>
                <a:gd name="T5" fmla="*/ 13 h 45"/>
                <a:gd name="T6" fmla="*/ 35 w 39"/>
                <a:gd name="T7" fmla="*/ 6 h 45"/>
                <a:gd name="T8" fmla="*/ 32 w 39"/>
                <a:gd name="T9" fmla="*/ 3 h 45"/>
                <a:gd name="T10" fmla="*/ 26 w 39"/>
                <a:gd name="T11" fmla="*/ 0 h 45"/>
                <a:gd name="T12" fmla="*/ 16 w 39"/>
                <a:gd name="T13" fmla="*/ 0 h 45"/>
                <a:gd name="T14" fmla="*/ 10 w 39"/>
                <a:gd name="T15" fmla="*/ 3 h 45"/>
                <a:gd name="T16" fmla="*/ 3 w 39"/>
                <a:gd name="T17" fmla="*/ 10 h 45"/>
                <a:gd name="T18" fmla="*/ 0 w 39"/>
                <a:gd name="T19" fmla="*/ 19 h 45"/>
                <a:gd name="T20" fmla="*/ 0 w 39"/>
                <a:gd name="T21" fmla="*/ 26 h 45"/>
                <a:gd name="T22" fmla="*/ 3 w 39"/>
                <a:gd name="T23" fmla="*/ 35 h 45"/>
                <a:gd name="T24" fmla="*/ 10 w 39"/>
                <a:gd name="T25" fmla="*/ 41 h 45"/>
                <a:gd name="T26" fmla="*/ 16 w 39"/>
                <a:gd name="T27" fmla="*/ 44 h 45"/>
                <a:gd name="T28" fmla="*/ 26 w 39"/>
                <a:gd name="T29" fmla="*/ 44 h 45"/>
                <a:gd name="T30" fmla="*/ 32 w 39"/>
                <a:gd name="T31" fmla="*/ 41 h 45"/>
                <a:gd name="T32" fmla="*/ 38 w 39"/>
                <a:gd name="T33" fmla="*/ 35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5"/>
                <a:gd name="T53" fmla="*/ 39 w 39"/>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5">
                  <a:moveTo>
                    <a:pt x="0" y="19"/>
                  </a:moveTo>
                  <a:lnTo>
                    <a:pt x="38" y="19"/>
                  </a:lnTo>
                  <a:lnTo>
                    <a:pt x="38" y="13"/>
                  </a:lnTo>
                  <a:lnTo>
                    <a:pt x="35" y="6"/>
                  </a:lnTo>
                  <a:lnTo>
                    <a:pt x="32" y="3"/>
                  </a:lnTo>
                  <a:lnTo>
                    <a:pt x="26" y="0"/>
                  </a:lnTo>
                  <a:lnTo>
                    <a:pt x="16" y="0"/>
                  </a:lnTo>
                  <a:lnTo>
                    <a:pt x="10" y="3"/>
                  </a:lnTo>
                  <a:lnTo>
                    <a:pt x="3" y="10"/>
                  </a:lnTo>
                  <a:lnTo>
                    <a:pt x="0" y="19"/>
                  </a:lnTo>
                  <a:lnTo>
                    <a:pt x="0" y="26"/>
                  </a:lnTo>
                  <a:lnTo>
                    <a:pt x="3" y="35"/>
                  </a:lnTo>
                  <a:lnTo>
                    <a:pt x="10" y="41"/>
                  </a:lnTo>
                  <a:lnTo>
                    <a:pt x="16" y="44"/>
                  </a:lnTo>
                  <a:lnTo>
                    <a:pt x="26" y="44"/>
                  </a:lnTo>
                  <a:lnTo>
                    <a:pt x="32" y="41"/>
                  </a:lnTo>
                  <a:lnTo>
                    <a:pt x="3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84" name="Freeform 324"/>
            <p:cNvSpPr>
              <a:spLocks/>
            </p:cNvSpPr>
            <p:nvPr/>
          </p:nvSpPr>
          <p:spPr bwMode="auto">
            <a:xfrm>
              <a:off x="5185" y="2544"/>
              <a:ext cx="23" cy="101"/>
            </a:xfrm>
            <a:custGeom>
              <a:avLst/>
              <a:gdLst>
                <a:gd name="T0" fmla="*/ 0 w 23"/>
                <a:gd name="T1" fmla="*/ 0 h 101"/>
                <a:gd name="T2" fmla="*/ 6 w 23"/>
                <a:gd name="T3" fmla="*/ 6 h 101"/>
                <a:gd name="T4" fmla="*/ 13 w 23"/>
                <a:gd name="T5" fmla="*/ 15 h 101"/>
                <a:gd name="T6" fmla="*/ 19 w 23"/>
                <a:gd name="T7" fmla="*/ 28 h 101"/>
                <a:gd name="T8" fmla="*/ 22 w 23"/>
                <a:gd name="T9" fmla="*/ 44 h 101"/>
                <a:gd name="T10" fmla="*/ 22 w 23"/>
                <a:gd name="T11" fmla="*/ 56 h 101"/>
                <a:gd name="T12" fmla="*/ 19 w 23"/>
                <a:gd name="T13" fmla="*/ 72 h 101"/>
                <a:gd name="T14" fmla="*/ 13 w 23"/>
                <a:gd name="T15" fmla="*/ 84 h 101"/>
                <a:gd name="T16" fmla="*/ 6 w 23"/>
                <a:gd name="T17" fmla="*/ 94 h 101"/>
                <a:gd name="T18" fmla="*/ 0 w 23"/>
                <a:gd name="T19" fmla="*/ 10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01"/>
                <a:gd name="T32" fmla="*/ 23 w 23"/>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01">
                  <a:moveTo>
                    <a:pt x="0" y="0"/>
                  </a:moveTo>
                  <a:lnTo>
                    <a:pt x="6" y="6"/>
                  </a:lnTo>
                  <a:lnTo>
                    <a:pt x="13" y="15"/>
                  </a:lnTo>
                  <a:lnTo>
                    <a:pt x="19" y="28"/>
                  </a:lnTo>
                  <a:lnTo>
                    <a:pt x="22" y="44"/>
                  </a:lnTo>
                  <a:lnTo>
                    <a:pt x="22" y="56"/>
                  </a:lnTo>
                  <a:lnTo>
                    <a:pt x="19" y="72"/>
                  </a:lnTo>
                  <a:lnTo>
                    <a:pt x="13" y="84"/>
                  </a:lnTo>
                  <a:lnTo>
                    <a:pt x="6" y="94"/>
                  </a:lnTo>
                  <a:lnTo>
                    <a:pt x="0" y="10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85" name="Freeform 325"/>
            <p:cNvSpPr>
              <a:spLocks/>
            </p:cNvSpPr>
            <p:nvPr/>
          </p:nvSpPr>
          <p:spPr bwMode="auto">
            <a:xfrm>
              <a:off x="4763" y="2417"/>
              <a:ext cx="24" cy="102"/>
            </a:xfrm>
            <a:custGeom>
              <a:avLst/>
              <a:gdLst>
                <a:gd name="T0" fmla="*/ 23 w 24"/>
                <a:gd name="T1" fmla="*/ 0 h 102"/>
                <a:gd name="T2" fmla="*/ 16 w 24"/>
                <a:gd name="T3" fmla="*/ 6 h 102"/>
                <a:gd name="T4" fmla="*/ 10 w 24"/>
                <a:gd name="T5" fmla="*/ 16 h 102"/>
                <a:gd name="T6" fmla="*/ 3 w 24"/>
                <a:gd name="T7" fmla="*/ 29 h 102"/>
                <a:gd name="T8" fmla="*/ 0 w 24"/>
                <a:gd name="T9" fmla="*/ 45 h 102"/>
                <a:gd name="T10" fmla="*/ 0 w 24"/>
                <a:gd name="T11" fmla="*/ 57 h 102"/>
                <a:gd name="T12" fmla="*/ 3 w 24"/>
                <a:gd name="T13" fmla="*/ 73 h 102"/>
                <a:gd name="T14" fmla="*/ 10 w 24"/>
                <a:gd name="T15" fmla="*/ 85 h 102"/>
                <a:gd name="T16" fmla="*/ 16 w 24"/>
                <a:gd name="T17" fmla="*/ 95 h 102"/>
                <a:gd name="T18" fmla="*/ 23 w 24"/>
                <a:gd name="T19" fmla="*/ 101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02"/>
                <a:gd name="T32" fmla="*/ 24 w 24"/>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02">
                  <a:moveTo>
                    <a:pt x="23" y="0"/>
                  </a:moveTo>
                  <a:lnTo>
                    <a:pt x="16" y="6"/>
                  </a:lnTo>
                  <a:lnTo>
                    <a:pt x="10" y="16"/>
                  </a:lnTo>
                  <a:lnTo>
                    <a:pt x="3" y="29"/>
                  </a:lnTo>
                  <a:lnTo>
                    <a:pt x="0" y="45"/>
                  </a:lnTo>
                  <a:lnTo>
                    <a:pt x="0" y="57"/>
                  </a:lnTo>
                  <a:lnTo>
                    <a:pt x="3" y="73"/>
                  </a:lnTo>
                  <a:lnTo>
                    <a:pt x="10" y="85"/>
                  </a:lnTo>
                  <a:lnTo>
                    <a:pt x="16" y="95"/>
                  </a:lnTo>
                  <a:lnTo>
                    <a:pt x="23" y="101"/>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86" name="Freeform 326"/>
            <p:cNvSpPr>
              <a:spLocks/>
            </p:cNvSpPr>
            <p:nvPr/>
          </p:nvSpPr>
          <p:spPr bwMode="auto">
            <a:xfrm>
              <a:off x="4808" y="2430"/>
              <a:ext cx="17" cy="67"/>
            </a:xfrm>
            <a:custGeom>
              <a:avLst/>
              <a:gdLst>
                <a:gd name="T0" fmla="*/ 0 w 17"/>
                <a:gd name="T1" fmla="*/ 13 h 67"/>
                <a:gd name="T2" fmla="*/ 6 w 17"/>
                <a:gd name="T3" fmla="*/ 9 h 67"/>
                <a:gd name="T4" fmla="*/ 16 w 17"/>
                <a:gd name="T5" fmla="*/ 0 h 67"/>
                <a:gd name="T6" fmla="*/ 16 w 17"/>
                <a:gd name="T7" fmla="*/ 66 h 67"/>
                <a:gd name="T8" fmla="*/ 0 60000 65536"/>
                <a:gd name="T9" fmla="*/ 0 60000 65536"/>
                <a:gd name="T10" fmla="*/ 0 60000 65536"/>
                <a:gd name="T11" fmla="*/ 0 60000 65536"/>
                <a:gd name="T12" fmla="*/ 0 w 17"/>
                <a:gd name="T13" fmla="*/ 0 h 67"/>
                <a:gd name="T14" fmla="*/ 17 w 17"/>
                <a:gd name="T15" fmla="*/ 67 h 67"/>
              </a:gdLst>
              <a:ahLst/>
              <a:cxnLst>
                <a:cxn ang="T8">
                  <a:pos x="T0" y="T1"/>
                </a:cxn>
                <a:cxn ang="T9">
                  <a:pos x="T2" y="T3"/>
                </a:cxn>
                <a:cxn ang="T10">
                  <a:pos x="T4" y="T5"/>
                </a:cxn>
                <a:cxn ang="T11">
                  <a:pos x="T6" y="T7"/>
                </a:cxn>
              </a:cxnLst>
              <a:rect l="T12" t="T13" r="T14" b="T15"/>
              <a:pathLst>
                <a:path w="17" h="67">
                  <a:moveTo>
                    <a:pt x="0" y="13"/>
                  </a:moveTo>
                  <a:lnTo>
                    <a:pt x="6" y="9"/>
                  </a:lnTo>
                  <a:lnTo>
                    <a:pt x="16" y="0"/>
                  </a:lnTo>
                  <a:lnTo>
                    <a:pt x="16" y="6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87" name="Line 327"/>
            <p:cNvSpPr>
              <a:spLocks noChangeShapeType="1"/>
            </p:cNvSpPr>
            <p:nvPr/>
          </p:nvSpPr>
          <p:spPr bwMode="auto">
            <a:xfrm flipV="1">
              <a:off x="4857" y="2417"/>
              <a:ext cx="58" cy="10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88" name="Freeform 328"/>
            <p:cNvSpPr>
              <a:spLocks/>
            </p:cNvSpPr>
            <p:nvPr/>
          </p:nvSpPr>
          <p:spPr bwMode="auto">
            <a:xfrm>
              <a:off x="4928" y="2430"/>
              <a:ext cx="45" cy="67"/>
            </a:xfrm>
            <a:custGeom>
              <a:avLst/>
              <a:gdLst>
                <a:gd name="T0" fmla="*/ 3 w 45"/>
                <a:gd name="T1" fmla="*/ 13 h 67"/>
                <a:gd name="T2" fmla="*/ 3 w 45"/>
                <a:gd name="T3" fmla="*/ 16 h 67"/>
                <a:gd name="T4" fmla="*/ 3 w 45"/>
                <a:gd name="T5" fmla="*/ 13 h 67"/>
                <a:gd name="T6" fmla="*/ 6 w 45"/>
                <a:gd name="T7" fmla="*/ 6 h 67"/>
                <a:gd name="T8" fmla="*/ 9 w 45"/>
                <a:gd name="T9" fmla="*/ 3 h 67"/>
                <a:gd name="T10" fmla="*/ 16 w 45"/>
                <a:gd name="T11" fmla="*/ 0 h 67"/>
                <a:gd name="T12" fmla="*/ 28 w 45"/>
                <a:gd name="T13" fmla="*/ 0 h 67"/>
                <a:gd name="T14" fmla="*/ 34 w 45"/>
                <a:gd name="T15" fmla="*/ 3 h 67"/>
                <a:gd name="T16" fmla="*/ 37 w 45"/>
                <a:gd name="T17" fmla="*/ 6 h 67"/>
                <a:gd name="T18" fmla="*/ 40 w 45"/>
                <a:gd name="T19" fmla="*/ 13 h 67"/>
                <a:gd name="T20" fmla="*/ 40 w 45"/>
                <a:gd name="T21" fmla="*/ 19 h 67"/>
                <a:gd name="T22" fmla="*/ 37 w 45"/>
                <a:gd name="T23" fmla="*/ 25 h 67"/>
                <a:gd name="T24" fmla="*/ 31 w 45"/>
                <a:gd name="T25" fmla="*/ 35 h 67"/>
                <a:gd name="T26" fmla="*/ 0 w 45"/>
                <a:gd name="T27" fmla="*/ 66 h 67"/>
                <a:gd name="T28" fmla="*/ 44 w 45"/>
                <a:gd name="T29" fmla="*/ 66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67"/>
                <a:gd name="T47" fmla="*/ 45 w 45"/>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67">
                  <a:moveTo>
                    <a:pt x="3" y="13"/>
                  </a:moveTo>
                  <a:lnTo>
                    <a:pt x="3" y="16"/>
                  </a:lnTo>
                  <a:lnTo>
                    <a:pt x="3" y="13"/>
                  </a:lnTo>
                  <a:lnTo>
                    <a:pt x="6" y="6"/>
                  </a:lnTo>
                  <a:lnTo>
                    <a:pt x="9" y="3"/>
                  </a:lnTo>
                  <a:lnTo>
                    <a:pt x="16" y="0"/>
                  </a:lnTo>
                  <a:lnTo>
                    <a:pt x="28" y="0"/>
                  </a:lnTo>
                  <a:lnTo>
                    <a:pt x="34" y="3"/>
                  </a:lnTo>
                  <a:lnTo>
                    <a:pt x="37" y="6"/>
                  </a:lnTo>
                  <a:lnTo>
                    <a:pt x="40" y="13"/>
                  </a:lnTo>
                  <a:lnTo>
                    <a:pt x="40" y="19"/>
                  </a:lnTo>
                  <a:lnTo>
                    <a:pt x="37" y="25"/>
                  </a:lnTo>
                  <a:lnTo>
                    <a:pt x="31" y="35"/>
                  </a:lnTo>
                  <a:lnTo>
                    <a:pt x="0" y="66"/>
                  </a:lnTo>
                  <a:lnTo>
                    <a:pt x="44" y="6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89" name="Line 329"/>
            <p:cNvSpPr>
              <a:spLocks noChangeShapeType="1"/>
            </p:cNvSpPr>
            <p:nvPr/>
          </p:nvSpPr>
          <p:spPr bwMode="auto">
            <a:xfrm flipV="1">
              <a:off x="5000" y="2417"/>
              <a:ext cx="7" cy="2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90" name="Line 330"/>
            <p:cNvSpPr>
              <a:spLocks noChangeShapeType="1"/>
            </p:cNvSpPr>
            <p:nvPr/>
          </p:nvSpPr>
          <p:spPr bwMode="auto">
            <a:xfrm flipH="1">
              <a:off x="5016" y="2417"/>
              <a:ext cx="6" cy="2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91" name="Freeform 331"/>
            <p:cNvSpPr>
              <a:spLocks/>
            </p:cNvSpPr>
            <p:nvPr/>
          </p:nvSpPr>
          <p:spPr bwMode="auto">
            <a:xfrm>
              <a:off x="5092" y="2430"/>
              <a:ext cx="48" cy="67"/>
            </a:xfrm>
            <a:custGeom>
              <a:avLst/>
              <a:gdLst>
                <a:gd name="T0" fmla="*/ 44 w 48"/>
                <a:gd name="T1" fmla="*/ 9 h 67"/>
                <a:gd name="T2" fmla="*/ 47 w 48"/>
                <a:gd name="T3" fmla="*/ 16 h 67"/>
                <a:gd name="T4" fmla="*/ 44 w 48"/>
                <a:gd name="T5" fmla="*/ 9 h 67"/>
                <a:gd name="T6" fmla="*/ 38 w 48"/>
                <a:gd name="T7" fmla="*/ 3 h 67"/>
                <a:gd name="T8" fmla="*/ 31 w 48"/>
                <a:gd name="T9" fmla="*/ 0 h 67"/>
                <a:gd name="T10" fmla="*/ 19 w 48"/>
                <a:gd name="T11" fmla="*/ 0 h 67"/>
                <a:gd name="T12" fmla="*/ 12 w 48"/>
                <a:gd name="T13" fmla="*/ 3 h 67"/>
                <a:gd name="T14" fmla="*/ 7 w 48"/>
                <a:gd name="T15" fmla="*/ 9 h 67"/>
                <a:gd name="T16" fmla="*/ 3 w 48"/>
                <a:gd name="T17" fmla="*/ 16 h 67"/>
                <a:gd name="T18" fmla="*/ 0 w 48"/>
                <a:gd name="T19" fmla="*/ 25 h 67"/>
                <a:gd name="T20" fmla="*/ 0 w 48"/>
                <a:gd name="T21" fmla="*/ 41 h 67"/>
                <a:gd name="T22" fmla="*/ 3 w 48"/>
                <a:gd name="T23" fmla="*/ 50 h 67"/>
                <a:gd name="T24" fmla="*/ 7 w 48"/>
                <a:gd name="T25" fmla="*/ 56 h 67"/>
                <a:gd name="T26" fmla="*/ 12 w 48"/>
                <a:gd name="T27" fmla="*/ 63 h 67"/>
                <a:gd name="T28" fmla="*/ 19 w 48"/>
                <a:gd name="T29" fmla="*/ 66 h 67"/>
                <a:gd name="T30" fmla="*/ 31 w 48"/>
                <a:gd name="T31" fmla="*/ 66 h 67"/>
                <a:gd name="T32" fmla="*/ 38 w 48"/>
                <a:gd name="T33" fmla="*/ 63 h 67"/>
                <a:gd name="T34" fmla="*/ 44 w 48"/>
                <a:gd name="T35" fmla="*/ 56 h 67"/>
                <a:gd name="T36" fmla="*/ 47 w 48"/>
                <a:gd name="T37" fmla="*/ 50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67"/>
                <a:gd name="T59" fmla="*/ 48 w 48"/>
                <a:gd name="T60" fmla="*/ 67 h 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67">
                  <a:moveTo>
                    <a:pt x="44" y="9"/>
                  </a:moveTo>
                  <a:lnTo>
                    <a:pt x="47" y="16"/>
                  </a:lnTo>
                  <a:lnTo>
                    <a:pt x="44" y="9"/>
                  </a:lnTo>
                  <a:lnTo>
                    <a:pt x="38" y="3"/>
                  </a:lnTo>
                  <a:lnTo>
                    <a:pt x="31" y="0"/>
                  </a:lnTo>
                  <a:lnTo>
                    <a:pt x="19" y="0"/>
                  </a:lnTo>
                  <a:lnTo>
                    <a:pt x="12" y="3"/>
                  </a:lnTo>
                  <a:lnTo>
                    <a:pt x="7" y="9"/>
                  </a:lnTo>
                  <a:lnTo>
                    <a:pt x="3" y="16"/>
                  </a:lnTo>
                  <a:lnTo>
                    <a:pt x="0" y="25"/>
                  </a:lnTo>
                  <a:lnTo>
                    <a:pt x="0" y="41"/>
                  </a:lnTo>
                  <a:lnTo>
                    <a:pt x="3" y="50"/>
                  </a:lnTo>
                  <a:lnTo>
                    <a:pt x="7" y="56"/>
                  </a:lnTo>
                  <a:lnTo>
                    <a:pt x="12" y="63"/>
                  </a:lnTo>
                  <a:lnTo>
                    <a:pt x="19" y="66"/>
                  </a:lnTo>
                  <a:lnTo>
                    <a:pt x="31" y="66"/>
                  </a:lnTo>
                  <a:lnTo>
                    <a:pt x="38" y="63"/>
                  </a:lnTo>
                  <a:lnTo>
                    <a:pt x="44" y="56"/>
                  </a:lnTo>
                  <a:lnTo>
                    <a:pt x="47" y="5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92" name="Freeform 332"/>
            <p:cNvSpPr>
              <a:spLocks/>
            </p:cNvSpPr>
            <p:nvPr/>
          </p:nvSpPr>
          <p:spPr bwMode="auto">
            <a:xfrm>
              <a:off x="5158" y="2452"/>
              <a:ext cx="43" cy="45"/>
            </a:xfrm>
            <a:custGeom>
              <a:avLst/>
              <a:gdLst>
                <a:gd name="T0" fmla="*/ 10 w 43"/>
                <a:gd name="T1" fmla="*/ 3 h 45"/>
                <a:gd name="T2" fmla="*/ 16 w 43"/>
                <a:gd name="T3" fmla="*/ 0 h 45"/>
                <a:gd name="T4" fmla="*/ 10 w 43"/>
                <a:gd name="T5" fmla="*/ 3 h 45"/>
                <a:gd name="T6" fmla="*/ 4 w 43"/>
                <a:gd name="T7" fmla="*/ 10 h 45"/>
                <a:gd name="T8" fmla="*/ 0 w 43"/>
                <a:gd name="T9" fmla="*/ 19 h 45"/>
                <a:gd name="T10" fmla="*/ 0 w 43"/>
                <a:gd name="T11" fmla="*/ 25 h 45"/>
                <a:gd name="T12" fmla="*/ 4 w 43"/>
                <a:gd name="T13" fmla="*/ 34 h 45"/>
                <a:gd name="T14" fmla="*/ 10 w 43"/>
                <a:gd name="T15" fmla="*/ 41 h 45"/>
                <a:gd name="T16" fmla="*/ 16 w 43"/>
                <a:gd name="T17" fmla="*/ 44 h 45"/>
                <a:gd name="T18" fmla="*/ 26 w 43"/>
                <a:gd name="T19" fmla="*/ 44 h 45"/>
                <a:gd name="T20" fmla="*/ 32 w 43"/>
                <a:gd name="T21" fmla="*/ 41 h 45"/>
                <a:gd name="T22" fmla="*/ 39 w 43"/>
                <a:gd name="T23" fmla="*/ 34 h 45"/>
                <a:gd name="T24" fmla="*/ 42 w 43"/>
                <a:gd name="T25" fmla="*/ 25 h 45"/>
                <a:gd name="T26" fmla="*/ 42 w 43"/>
                <a:gd name="T27" fmla="*/ 19 h 45"/>
                <a:gd name="T28" fmla="*/ 39 w 43"/>
                <a:gd name="T29" fmla="*/ 10 h 45"/>
                <a:gd name="T30" fmla="*/ 32 w 43"/>
                <a:gd name="T31" fmla="*/ 3 h 45"/>
                <a:gd name="T32" fmla="*/ 26 w 43"/>
                <a:gd name="T33" fmla="*/ 0 h 45"/>
                <a:gd name="T34" fmla="*/ 16 w 43"/>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45"/>
                <a:gd name="T56" fmla="*/ 43 w 43"/>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45">
                  <a:moveTo>
                    <a:pt x="10" y="3"/>
                  </a:moveTo>
                  <a:lnTo>
                    <a:pt x="16" y="0"/>
                  </a:lnTo>
                  <a:lnTo>
                    <a:pt x="10" y="3"/>
                  </a:lnTo>
                  <a:lnTo>
                    <a:pt x="4" y="10"/>
                  </a:lnTo>
                  <a:lnTo>
                    <a:pt x="0" y="19"/>
                  </a:lnTo>
                  <a:lnTo>
                    <a:pt x="0" y="25"/>
                  </a:lnTo>
                  <a:lnTo>
                    <a:pt x="4" y="34"/>
                  </a:lnTo>
                  <a:lnTo>
                    <a:pt x="10" y="41"/>
                  </a:lnTo>
                  <a:lnTo>
                    <a:pt x="16" y="44"/>
                  </a:lnTo>
                  <a:lnTo>
                    <a:pt x="26" y="44"/>
                  </a:lnTo>
                  <a:lnTo>
                    <a:pt x="32" y="41"/>
                  </a:lnTo>
                  <a:lnTo>
                    <a:pt x="39" y="34"/>
                  </a:lnTo>
                  <a:lnTo>
                    <a:pt x="42" y="25"/>
                  </a:lnTo>
                  <a:lnTo>
                    <a:pt x="42" y="19"/>
                  </a:lnTo>
                  <a:lnTo>
                    <a:pt x="39" y="10"/>
                  </a:lnTo>
                  <a:lnTo>
                    <a:pt x="32" y="3"/>
                  </a:lnTo>
                  <a:lnTo>
                    <a:pt x="26" y="0"/>
                  </a:lnTo>
                  <a:lnTo>
                    <a:pt x="1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93" name="Line 333"/>
            <p:cNvSpPr>
              <a:spLocks noChangeShapeType="1"/>
            </p:cNvSpPr>
            <p:nvPr/>
          </p:nvSpPr>
          <p:spPr bwMode="auto">
            <a:xfrm>
              <a:off x="5218" y="2452"/>
              <a:ext cx="0"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94" name="Freeform 334"/>
            <p:cNvSpPr>
              <a:spLocks/>
            </p:cNvSpPr>
            <p:nvPr/>
          </p:nvSpPr>
          <p:spPr bwMode="auto">
            <a:xfrm>
              <a:off x="5218" y="2452"/>
              <a:ext cx="39" cy="45"/>
            </a:xfrm>
            <a:custGeom>
              <a:avLst/>
              <a:gdLst>
                <a:gd name="T0" fmla="*/ 0 w 39"/>
                <a:gd name="T1" fmla="*/ 10 h 45"/>
                <a:gd name="T2" fmla="*/ 7 w 39"/>
                <a:gd name="T3" fmla="*/ 3 h 45"/>
                <a:gd name="T4" fmla="*/ 13 w 39"/>
                <a:gd name="T5" fmla="*/ 0 h 45"/>
                <a:gd name="T6" fmla="*/ 23 w 39"/>
                <a:gd name="T7" fmla="*/ 0 h 45"/>
                <a:gd name="T8" fmla="*/ 28 w 39"/>
                <a:gd name="T9" fmla="*/ 3 h 45"/>
                <a:gd name="T10" fmla="*/ 35 w 39"/>
                <a:gd name="T11" fmla="*/ 10 h 45"/>
                <a:gd name="T12" fmla="*/ 38 w 39"/>
                <a:gd name="T13" fmla="*/ 19 h 45"/>
                <a:gd name="T14" fmla="*/ 38 w 39"/>
                <a:gd name="T15" fmla="*/ 25 h 45"/>
                <a:gd name="T16" fmla="*/ 35 w 39"/>
                <a:gd name="T17" fmla="*/ 34 h 45"/>
                <a:gd name="T18" fmla="*/ 28 w 39"/>
                <a:gd name="T19" fmla="*/ 41 h 45"/>
                <a:gd name="T20" fmla="*/ 23 w 39"/>
                <a:gd name="T21" fmla="*/ 44 h 45"/>
                <a:gd name="T22" fmla="*/ 13 w 39"/>
                <a:gd name="T23" fmla="*/ 44 h 45"/>
                <a:gd name="T24" fmla="*/ 7 w 39"/>
                <a:gd name="T25" fmla="*/ 41 h 45"/>
                <a:gd name="T26" fmla="*/ 0 w 39"/>
                <a:gd name="T27" fmla="*/ 34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45"/>
                <a:gd name="T44" fmla="*/ 39 w 39"/>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45">
                  <a:moveTo>
                    <a:pt x="0" y="10"/>
                  </a:moveTo>
                  <a:lnTo>
                    <a:pt x="7" y="3"/>
                  </a:lnTo>
                  <a:lnTo>
                    <a:pt x="13" y="0"/>
                  </a:lnTo>
                  <a:lnTo>
                    <a:pt x="23" y="0"/>
                  </a:lnTo>
                  <a:lnTo>
                    <a:pt x="28" y="3"/>
                  </a:lnTo>
                  <a:lnTo>
                    <a:pt x="35" y="10"/>
                  </a:lnTo>
                  <a:lnTo>
                    <a:pt x="38" y="19"/>
                  </a:lnTo>
                  <a:lnTo>
                    <a:pt x="38" y="25"/>
                  </a:lnTo>
                  <a:lnTo>
                    <a:pt x="35" y="34"/>
                  </a:lnTo>
                  <a:lnTo>
                    <a:pt x="28" y="41"/>
                  </a:lnTo>
                  <a:lnTo>
                    <a:pt x="23" y="44"/>
                  </a:lnTo>
                  <a:lnTo>
                    <a:pt x="13" y="44"/>
                  </a:lnTo>
                  <a:lnTo>
                    <a:pt x="7" y="41"/>
                  </a:lnTo>
                  <a:lnTo>
                    <a:pt x="0" y="3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95" name="Freeform 335"/>
            <p:cNvSpPr>
              <a:spLocks/>
            </p:cNvSpPr>
            <p:nvPr/>
          </p:nvSpPr>
          <p:spPr bwMode="auto">
            <a:xfrm>
              <a:off x="5278" y="2452"/>
              <a:ext cx="39" cy="67"/>
            </a:xfrm>
            <a:custGeom>
              <a:avLst/>
              <a:gdLst>
                <a:gd name="T0" fmla="*/ 0 w 39"/>
                <a:gd name="T1" fmla="*/ 66 h 67"/>
                <a:gd name="T2" fmla="*/ 0 w 39"/>
                <a:gd name="T3" fmla="*/ 0 h 67"/>
                <a:gd name="T4" fmla="*/ 0 w 39"/>
                <a:gd name="T5" fmla="*/ 10 h 67"/>
                <a:gd name="T6" fmla="*/ 7 w 39"/>
                <a:gd name="T7" fmla="*/ 3 h 67"/>
                <a:gd name="T8" fmla="*/ 13 w 39"/>
                <a:gd name="T9" fmla="*/ 0 h 67"/>
                <a:gd name="T10" fmla="*/ 22 w 39"/>
                <a:gd name="T11" fmla="*/ 0 h 67"/>
                <a:gd name="T12" fmla="*/ 29 w 39"/>
                <a:gd name="T13" fmla="*/ 3 h 67"/>
                <a:gd name="T14" fmla="*/ 35 w 39"/>
                <a:gd name="T15" fmla="*/ 10 h 67"/>
                <a:gd name="T16" fmla="*/ 38 w 39"/>
                <a:gd name="T17" fmla="*/ 19 h 67"/>
                <a:gd name="T18" fmla="*/ 38 w 39"/>
                <a:gd name="T19" fmla="*/ 25 h 67"/>
                <a:gd name="T20" fmla="*/ 35 w 39"/>
                <a:gd name="T21" fmla="*/ 34 h 67"/>
                <a:gd name="T22" fmla="*/ 29 w 39"/>
                <a:gd name="T23" fmla="*/ 41 h 67"/>
                <a:gd name="T24" fmla="*/ 22 w 39"/>
                <a:gd name="T25" fmla="*/ 44 h 67"/>
                <a:gd name="T26" fmla="*/ 13 w 39"/>
                <a:gd name="T27" fmla="*/ 44 h 67"/>
                <a:gd name="T28" fmla="*/ 7 w 39"/>
                <a:gd name="T29" fmla="*/ 41 h 67"/>
                <a:gd name="T30" fmla="*/ 0 w 39"/>
                <a:gd name="T31" fmla="*/ 34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67"/>
                <a:gd name="T50" fmla="*/ 39 w 39"/>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67">
                  <a:moveTo>
                    <a:pt x="0" y="66"/>
                  </a:moveTo>
                  <a:lnTo>
                    <a:pt x="0" y="0"/>
                  </a:lnTo>
                  <a:lnTo>
                    <a:pt x="0" y="10"/>
                  </a:lnTo>
                  <a:lnTo>
                    <a:pt x="7" y="3"/>
                  </a:lnTo>
                  <a:lnTo>
                    <a:pt x="13" y="0"/>
                  </a:lnTo>
                  <a:lnTo>
                    <a:pt x="22" y="0"/>
                  </a:lnTo>
                  <a:lnTo>
                    <a:pt x="29" y="3"/>
                  </a:lnTo>
                  <a:lnTo>
                    <a:pt x="35" y="10"/>
                  </a:lnTo>
                  <a:lnTo>
                    <a:pt x="38" y="19"/>
                  </a:lnTo>
                  <a:lnTo>
                    <a:pt x="38" y="25"/>
                  </a:lnTo>
                  <a:lnTo>
                    <a:pt x="35" y="34"/>
                  </a:lnTo>
                  <a:lnTo>
                    <a:pt x="29" y="41"/>
                  </a:lnTo>
                  <a:lnTo>
                    <a:pt x="22" y="44"/>
                  </a:lnTo>
                  <a:lnTo>
                    <a:pt x="13" y="44"/>
                  </a:lnTo>
                  <a:lnTo>
                    <a:pt x="7" y="41"/>
                  </a:lnTo>
                  <a:lnTo>
                    <a:pt x="0" y="3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96" name="Freeform 336"/>
            <p:cNvSpPr>
              <a:spLocks/>
            </p:cNvSpPr>
            <p:nvPr/>
          </p:nvSpPr>
          <p:spPr bwMode="auto">
            <a:xfrm>
              <a:off x="5339" y="2452"/>
              <a:ext cx="38" cy="45"/>
            </a:xfrm>
            <a:custGeom>
              <a:avLst/>
              <a:gdLst>
                <a:gd name="T0" fmla="*/ 0 w 38"/>
                <a:gd name="T1" fmla="*/ 19 h 45"/>
                <a:gd name="T2" fmla="*/ 37 w 38"/>
                <a:gd name="T3" fmla="*/ 19 h 45"/>
                <a:gd name="T4" fmla="*/ 37 w 38"/>
                <a:gd name="T5" fmla="*/ 13 h 45"/>
                <a:gd name="T6" fmla="*/ 34 w 38"/>
                <a:gd name="T7" fmla="*/ 7 h 45"/>
                <a:gd name="T8" fmla="*/ 31 w 38"/>
                <a:gd name="T9" fmla="*/ 3 h 45"/>
                <a:gd name="T10" fmla="*/ 25 w 38"/>
                <a:gd name="T11" fmla="*/ 0 h 45"/>
                <a:gd name="T12" fmla="*/ 15 w 38"/>
                <a:gd name="T13" fmla="*/ 0 h 45"/>
                <a:gd name="T14" fmla="*/ 9 w 38"/>
                <a:gd name="T15" fmla="*/ 3 h 45"/>
                <a:gd name="T16" fmla="*/ 3 w 38"/>
                <a:gd name="T17" fmla="*/ 10 h 45"/>
                <a:gd name="T18" fmla="*/ 0 w 38"/>
                <a:gd name="T19" fmla="*/ 19 h 45"/>
                <a:gd name="T20" fmla="*/ 0 w 38"/>
                <a:gd name="T21" fmla="*/ 25 h 45"/>
                <a:gd name="T22" fmla="*/ 3 w 38"/>
                <a:gd name="T23" fmla="*/ 34 h 45"/>
                <a:gd name="T24" fmla="*/ 9 w 38"/>
                <a:gd name="T25" fmla="*/ 41 h 45"/>
                <a:gd name="T26" fmla="*/ 15 w 38"/>
                <a:gd name="T27" fmla="*/ 44 h 45"/>
                <a:gd name="T28" fmla="*/ 25 w 38"/>
                <a:gd name="T29" fmla="*/ 44 h 45"/>
                <a:gd name="T30" fmla="*/ 31 w 38"/>
                <a:gd name="T31" fmla="*/ 41 h 45"/>
                <a:gd name="T32" fmla="*/ 37 w 38"/>
                <a:gd name="T33" fmla="*/ 34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5"/>
                <a:gd name="T53" fmla="*/ 38 w 38"/>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5">
                  <a:moveTo>
                    <a:pt x="0" y="19"/>
                  </a:moveTo>
                  <a:lnTo>
                    <a:pt x="37" y="19"/>
                  </a:lnTo>
                  <a:lnTo>
                    <a:pt x="37" y="13"/>
                  </a:lnTo>
                  <a:lnTo>
                    <a:pt x="34" y="7"/>
                  </a:lnTo>
                  <a:lnTo>
                    <a:pt x="31" y="3"/>
                  </a:lnTo>
                  <a:lnTo>
                    <a:pt x="25" y="0"/>
                  </a:lnTo>
                  <a:lnTo>
                    <a:pt x="15" y="0"/>
                  </a:lnTo>
                  <a:lnTo>
                    <a:pt x="9" y="3"/>
                  </a:lnTo>
                  <a:lnTo>
                    <a:pt x="3" y="10"/>
                  </a:lnTo>
                  <a:lnTo>
                    <a:pt x="0" y="19"/>
                  </a:lnTo>
                  <a:lnTo>
                    <a:pt x="0" y="25"/>
                  </a:lnTo>
                  <a:lnTo>
                    <a:pt x="3" y="34"/>
                  </a:lnTo>
                  <a:lnTo>
                    <a:pt x="9" y="41"/>
                  </a:lnTo>
                  <a:lnTo>
                    <a:pt x="15" y="44"/>
                  </a:lnTo>
                  <a:lnTo>
                    <a:pt x="25" y="44"/>
                  </a:lnTo>
                  <a:lnTo>
                    <a:pt x="31" y="41"/>
                  </a:lnTo>
                  <a:lnTo>
                    <a:pt x="37" y="3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97" name="Line 337"/>
            <p:cNvSpPr>
              <a:spLocks noChangeShapeType="1"/>
            </p:cNvSpPr>
            <p:nvPr/>
          </p:nvSpPr>
          <p:spPr bwMode="auto">
            <a:xfrm flipV="1">
              <a:off x="5395" y="2452"/>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98" name="Line 338"/>
            <p:cNvSpPr>
              <a:spLocks noChangeShapeType="1"/>
            </p:cNvSpPr>
            <p:nvPr/>
          </p:nvSpPr>
          <p:spPr bwMode="auto">
            <a:xfrm flipH="1">
              <a:off x="5395" y="2462"/>
              <a:ext cx="4" cy="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0999" name="Freeform 339"/>
            <p:cNvSpPr>
              <a:spLocks/>
            </p:cNvSpPr>
            <p:nvPr/>
          </p:nvSpPr>
          <p:spPr bwMode="auto">
            <a:xfrm>
              <a:off x="5399" y="2452"/>
              <a:ext cx="23" cy="17"/>
            </a:xfrm>
            <a:custGeom>
              <a:avLst/>
              <a:gdLst>
                <a:gd name="T0" fmla="*/ 0 w 23"/>
                <a:gd name="T1" fmla="*/ 16 h 17"/>
                <a:gd name="T2" fmla="*/ 6 w 23"/>
                <a:gd name="T3" fmla="*/ 4 h 17"/>
                <a:gd name="T4" fmla="*/ 12 w 23"/>
                <a:gd name="T5" fmla="*/ 0 h 17"/>
                <a:gd name="T6" fmla="*/ 22 w 23"/>
                <a:gd name="T7" fmla="*/ 0 h 17"/>
                <a:gd name="T8" fmla="*/ 0 60000 65536"/>
                <a:gd name="T9" fmla="*/ 0 60000 65536"/>
                <a:gd name="T10" fmla="*/ 0 60000 65536"/>
                <a:gd name="T11" fmla="*/ 0 60000 65536"/>
                <a:gd name="T12" fmla="*/ 0 w 23"/>
                <a:gd name="T13" fmla="*/ 0 h 17"/>
                <a:gd name="T14" fmla="*/ 23 w 23"/>
                <a:gd name="T15" fmla="*/ 17 h 17"/>
              </a:gdLst>
              <a:ahLst/>
              <a:cxnLst>
                <a:cxn ang="T8">
                  <a:pos x="T0" y="T1"/>
                </a:cxn>
                <a:cxn ang="T9">
                  <a:pos x="T2" y="T3"/>
                </a:cxn>
                <a:cxn ang="T10">
                  <a:pos x="T4" y="T5"/>
                </a:cxn>
                <a:cxn ang="T11">
                  <a:pos x="T6" y="T7"/>
                </a:cxn>
              </a:cxnLst>
              <a:rect l="T12" t="T13" r="T14" b="T15"/>
              <a:pathLst>
                <a:path w="23" h="17">
                  <a:moveTo>
                    <a:pt x="0" y="16"/>
                  </a:moveTo>
                  <a:lnTo>
                    <a:pt x="6" y="4"/>
                  </a:lnTo>
                  <a:lnTo>
                    <a:pt x="12" y="0"/>
                  </a:lnTo>
                  <a:lnTo>
                    <a:pt x="22"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00" name="Freeform 340"/>
            <p:cNvSpPr>
              <a:spLocks/>
            </p:cNvSpPr>
            <p:nvPr/>
          </p:nvSpPr>
          <p:spPr bwMode="auto">
            <a:xfrm>
              <a:off x="4815" y="2304"/>
              <a:ext cx="49" cy="67"/>
            </a:xfrm>
            <a:custGeom>
              <a:avLst/>
              <a:gdLst>
                <a:gd name="T0" fmla="*/ 48 w 49"/>
                <a:gd name="T1" fmla="*/ 16 h 67"/>
                <a:gd name="T2" fmla="*/ 45 w 49"/>
                <a:gd name="T3" fmla="*/ 10 h 67"/>
                <a:gd name="T4" fmla="*/ 38 w 49"/>
                <a:gd name="T5" fmla="*/ 3 h 67"/>
                <a:gd name="T6" fmla="*/ 32 w 49"/>
                <a:gd name="T7" fmla="*/ 0 h 67"/>
                <a:gd name="T8" fmla="*/ 19 w 49"/>
                <a:gd name="T9" fmla="*/ 0 h 67"/>
                <a:gd name="T10" fmla="*/ 13 w 49"/>
                <a:gd name="T11" fmla="*/ 3 h 67"/>
                <a:gd name="T12" fmla="*/ 7 w 49"/>
                <a:gd name="T13" fmla="*/ 10 h 67"/>
                <a:gd name="T14" fmla="*/ 3 w 49"/>
                <a:gd name="T15" fmla="*/ 16 h 67"/>
                <a:gd name="T16" fmla="*/ 0 w 49"/>
                <a:gd name="T17" fmla="*/ 25 h 67"/>
                <a:gd name="T18" fmla="*/ 0 w 49"/>
                <a:gd name="T19" fmla="*/ 41 h 67"/>
                <a:gd name="T20" fmla="*/ 3 w 49"/>
                <a:gd name="T21" fmla="*/ 50 h 67"/>
                <a:gd name="T22" fmla="*/ 7 w 49"/>
                <a:gd name="T23" fmla="*/ 57 h 67"/>
                <a:gd name="T24" fmla="*/ 13 w 49"/>
                <a:gd name="T25" fmla="*/ 63 h 67"/>
                <a:gd name="T26" fmla="*/ 19 w 49"/>
                <a:gd name="T27" fmla="*/ 66 h 67"/>
                <a:gd name="T28" fmla="*/ 32 w 49"/>
                <a:gd name="T29" fmla="*/ 66 h 67"/>
                <a:gd name="T30" fmla="*/ 38 w 49"/>
                <a:gd name="T31" fmla="*/ 63 h 67"/>
                <a:gd name="T32" fmla="*/ 45 w 49"/>
                <a:gd name="T33" fmla="*/ 57 h 67"/>
                <a:gd name="T34" fmla="*/ 48 w 49"/>
                <a:gd name="T35" fmla="*/ 50 h 67"/>
                <a:gd name="T36" fmla="*/ 48 w 49"/>
                <a:gd name="T37" fmla="*/ 41 h 67"/>
                <a:gd name="T38" fmla="*/ 32 w 49"/>
                <a:gd name="T39" fmla="*/ 41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67"/>
                <a:gd name="T62" fmla="*/ 49 w 49"/>
                <a:gd name="T63" fmla="*/ 67 h 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67">
                  <a:moveTo>
                    <a:pt x="48" y="16"/>
                  </a:moveTo>
                  <a:lnTo>
                    <a:pt x="45" y="10"/>
                  </a:lnTo>
                  <a:lnTo>
                    <a:pt x="38" y="3"/>
                  </a:lnTo>
                  <a:lnTo>
                    <a:pt x="32" y="0"/>
                  </a:lnTo>
                  <a:lnTo>
                    <a:pt x="19" y="0"/>
                  </a:lnTo>
                  <a:lnTo>
                    <a:pt x="13" y="3"/>
                  </a:lnTo>
                  <a:lnTo>
                    <a:pt x="7" y="10"/>
                  </a:lnTo>
                  <a:lnTo>
                    <a:pt x="3" y="16"/>
                  </a:lnTo>
                  <a:lnTo>
                    <a:pt x="0" y="25"/>
                  </a:lnTo>
                  <a:lnTo>
                    <a:pt x="0" y="41"/>
                  </a:lnTo>
                  <a:lnTo>
                    <a:pt x="3" y="50"/>
                  </a:lnTo>
                  <a:lnTo>
                    <a:pt x="7" y="57"/>
                  </a:lnTo>
                  <a:lnTo>
                    <a:pt x="13" y="63"/>
                  </a:lnTo>
                  <a:lnTo>
                    <a:pt x="19" y="66"/>
                  </a:lnTo>
                  <a:lnTo>
                    <a:pt x="32" y="66"/>
                  </a:lnTo>
                  <a:lnTo>
                    <a:pt x="38" y="63"/>
                  </a:lnTo>
                  <a:lnTo>
                    <a:pt x="45" y="57"/>
                  </a:lnTo>
                  <a:lnTo>
                    <a:pt x="48" y="50"/>
                  </a:lnTo>
                  <a:lnTo>
                    <a:pt x="48" y="41"/>
                  </a:lnTo>
                  <a:lnTo>
                    <a:pt x="32" y="41"/>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01" name="Line 341"/>
            <p:cNvSpPr>
              <a:spLocks noChangeShapeType="1"/>
            </p:cNvSpPr>
            <p:nvPr/>
          </p:nvSpPr>
          <p:spPr bwMode="auto">
            <a:xfrm>
              <a:off x="4882" y="2326"/>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02" name="Freeform 342"/>
            <p:cNvSpPr>
              <a:spLocks/>
            </p:cNvSpPr>
            <p:nvPr/>
          </p:nvSpPr>
          <p:spPr bwMode="auto">
            <a:xfrm>
              <a:off x="4882" y="2326"/>
              <a:ext cx="26" cy="20"/>
            </a:xfrm>
            <a:custGeom>
              <a:avLst/>
              <a:gdLst>
                <a:gd name="T0" fmla="*/ 0 w 26"/>
                <a:gd name="T1" fmla="*/ 19 h 20"/>
                <a:gd name="T2" fmla="*/ 3 w 26"/>
                <a:gd name="T3" fmla="*/ 9 h 20"/>
                <a:gd name="T4" fmla="*/ 9 w 26"/>
                <a:gd name="T5" fmla="*/ 3 h 20"/>
                <a:gd name="T6" fmla="*/ 15 w 26"/>
                <a:gd name="T7" fmla="*/ 0 h 20"/>
                <a:gd name="T8" fmla="*/ 25 w 26"/>
                <a:gd name="T9" fmla="*/ 0 h 20"/>
                <a:gd name="T10" fmla="*/ 0 60000 65536"/>
                <a:gd name="T11" fmla="*/ 0 60000 65536"/>
                <a:gd name="T12" fmla="*/ 0 60000 65536"/>
                <a:gd name="T13" fmla="*/ 0 60000 65536"/>
                <a:gd name="T14" fmla="*/ 0 60000 65536"/>
                <a:gd name="T15" fmla="*/ 0 w 26"/>
                <a:gd name="T16" fmla="*/ 0 h 20"/>
                <a:gd name="T17" fmla="*/ 26 w 26"/>
                <a:gd name="T18" fmla="*/ 20 h 20"/>
              </a:gdLst>
              <a:ahLst/>
              <a:cxnLst>
                <a:cxn ang="T10">
                  <a:pos x="T0" y="T1"/>
                </a:cxn>
                <a:cxn ang="T11">
                  <a:pos x="T2" y="T3"/>
                </a:cxn>
                <a:cxn ang="T12">
                  <a:pos x="T4" y="T5"/>
                </a:cxn>
                <a:cxn ang="T13">
                  <a:pos x="T6" y="T7"/>
                </a:cxn>
                <a:cxn ang="T14">
                  <a:pos x="T8" y="T9"/>
                </a:cxn>
              </a:cxnLst>
              <a:rect l="T15" t="T16" r="T17" b="T18"/>
              <a:pathLst>
                <a:path w="26" h="20">
                  <a:moveTo>
                    <a:pt x="0" y="19"/>
                  </a:moveTo>
                  <a:lnTo>
                    <a:pt x="3" y="9"/>
                  </a:lnTo>
                  <a:lnTo>
                    <a:pt x="9" y="3"/>
                  </a:lnTo>
                  <a:lnTo>
                    <a:pt x="15" y="0"/>
                  </a:lnTo>
                  <a:lnTo>
                    <a:pt x="25"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03" name="Freeform 343"/>
            <p:cNvSpPr>
              <a:spLocks/>
            </p:cNvSpPr>
            <p:nvPr/>
          </p:nvSpPr>
          <p:spPr bwMode="auto">
            <a:xfrm>
              <a:off x="4923" y="2326"/>
              <a:ext cx="42" cy="45"/>
            </a:xfrm>
            <a:custGeom>
              <a:avLst/>
              <a:gdLst>
                <a:gd name="T0" fmla="*/ 9 w 42"/>
                <a:gd name="T1" fmla="*/ 3 h 45"/>
                <a:gd name="T2" fmla="*/ 15 w 42"/>
                <a:gd name="T3" fmla="*/ 0 h 45"/>
                <a:gd name="T4" fmla="*/ 9 w 42"/>
                <a:gd name="T5" fmla="*/ 3 h 45"/>
                <a:gd name="T6" fmla="*/ 3 w 42"/>
                <a:gd name="T7" fmla="*/ 9 h 45"/>
                <a:gd name="T8" fmla="*/ 0 w 42"/>
                <a:gd name="T9" fmla="*/ 19 h 45"/>
                <a:gd name="T10" fmla="*/ 0 w 42"/>
                <a:gd name="T11" fmla="*/ 25 h 45"/>
                <a:gd name="T12" fmla="*/ 3 w 42"/>
                <a:gd name="T13" fmla="*/ 35 h 45"/>
                <a:gd name="T14" fmla="*/ 9 w 42"/>
                <a:gd name="T15" fmla="*/ 41 h 45"/>
                <a:gd name="T16" fmla="*/ 15 w 42"/>
                <a:gd name="T17" fmla="*/ 44 h 45"/>
                <a:gd name="T18" fmla="*/ 25 w 42"/>
                <a:gd name="T19" fmla="*/ 44 h 45"/>
                <a:gd name="T20" fmla="*/ 31 w 42"/>
                <a:gd name="T21" fmla="*/ 41 h 45"/>
                <a:gd name="T22" fmla="*/ 37 w 42"/>
                <a:gd name="T23" fmla="*/ 35 h 45"/>
                <a:gd name="T24" fmla="*/ 41 w 42"/>
                <a:gd name="T25" fmla="*/ 25 h 45"/>
                <a:gd name="T26" fmla="*/ 41 w 42"/>
                <a:gd name="T27" fmla="*/ 19 h 45"/>
                <a:gd name="T28" fmla="*/ 37 w 42"/>
                <a:gd name="T29" fmla="*/ 9 h 45"/>
                <a:gd name="T30" fmla="*/ 31 w 42"/>
                <a:gd name="T31" fmla="*/ 3 h 45"/>
                <a:gd name="T32" fmla="*/ 25 w 42"/>
                <a:gd name="T33" fmla="*/ 0 h 45"/>
                <a:gd name="T34" fmla="*/ 15 w 42"/>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5"/>
                <a:gd name="T56" fmla="*/ 42 w 42"/>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5">
                  <a:moveTo>
                    <a:pt x="9" y="3"/>
                  </a:moveTo>
                  <a:lnTo>
                    <a:pt x="15" y="0"/>
                  </a:lnTo>
                  <a:lnTo>
                    <a:pt x="9" y="3"/>
                  </a:lnTo>
                  <a:lnTo>
                    <a:pt x="3" y="9"/>
                  </a:lnTo>
                  <a:lnTo>
                    <a:pt x="0" y="19"/>
                  </a:lnTo>
                  <a:lnTo>
                    <a:pt x="0" y="25"/>
                  </a:lnTo>
                  <a:lnTo>
                    <a:pt x="3" y="35"/>
                  </a:lnTo>
                  <a:lnTo>
                    <a:pt x="9" y="41"/>
                  </a:lnTo>
                  <a:lnTo>
                    <a:pt x="15" y="44"/>
                  </a:lnTo>
                  <a:lnTo>
                    <a:pt x="25" y="44"/>
                  </a:lnTo>
                  <a:lnTo>
                    <a:pt x="31" y="41"/>
                  </a:lnTo>
                  <a:lnTo>
                    <a:pt x="37" y="35"/>
                  </a:lnTo>
                  <a:lnTo>
                    <a:pt x="41" y="25"/>
                  </a:lnTo>
                  <a:lnTo>
                    <a:pt x="41" y="19"/>
                  </a:lnTo>
                  <a:lnTo>
                    <a:pt x="37" y="9"/>
                  </a:lnTo>
                  <a:lnTo>
                    <a:pt x="31" y="3"/>
                  </a:lnTo>
                  <a:lnTo>
                    <a:pt x="25" y="0"/>
                  </a:lnTo>
                  <a:lnTo>
                    <a:pt x="15"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04" name="Freeform 344"/>
            <p:cNvSpPr>
              <a:spLocks/>
            </p:cNvSpPr>
            <p:nvPr/>
          </p:nvSpPr>
          <p:spPr bwMode="auto">
            <a:xfrm>
              <a:off x="4983" y="2326"/>
              <a:ext cx="36" cy="45"/>
            </a:xfrm>
            <a:custGeom>
              <a:avLst/>
              <a:gdLst>
                <a:gd name="T0" fmla="*/ 0 w 36"/>
                <a:gd name="T1" fmla="*/ 0 h 45"/>
                <a:gd name="T2" fmla="*/ 0 w 36"/>
                <a:gd name="T3" fmla="*/ 31 h 45"/>
                <a:gd name="T4" fmla="*/ 3 w 36"/>
                <a:gd name="T5" fmla="*/ 41 h 45"/>
                <a:gd name="T6" fmla="*/ 9 w 36"/>
                <a:gd name="T7" fmla="*/ 44 h 45"/>
                <a:gd name="T8" fmla="*/ 19 w 36"/>
                <a:gd name="T9" fmla="*/ 44 h 45"/>
                <a:gd name="T10" fmla="*/ 25 w 36"/>
                <a:gd name="T11" fmla="*/ 41 h 45"/>
                <a:gd name="T12" fmla="*/ 35 w 36"/>
                <a:gd name="T13" fmla="*/ 31 h 45"/>
                <a:gd name="T14" fmla="*/ 0 60000 65536"/>
                <a:gd name="T15" fmla="*/ 0 60000 65536"/>
                <a:gd name="T16" fmla="*/ 0 60000 65536"/>
                <a:gd name="T17" fmla="*/ 0 60000 65536"/>
                <a:gd name="T18" fmla="*/ 0 60000 65536"/>
                <a:gd name="T19" fmla="*/ 0 60000 65536"/>
                <a:gd name="T20" fmla="*/ 0 60000 65536"/>
                <a:gd name="T21" fmla="*/ 0 w 36"/>
                <a:gd name="T22" fmla="*/ 0 h 45"/>
                <a:gd name="T23" fmla="*/ 36 w 36"/>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5">
                  <a:moveTo>
                    <a:pt x="0" y="0"/>
                  </a:moveTo>
                  <a:lnTo>
                    <a:pt x="0" y="31"/>
                  </a:lnTo>
                  <a:lnTo>
                    <a:pt x="3" y="41"/>
                  </a:lnTo>
                  <a:lnTo>
                    <a:pt x="9" y="44"/>
                  </a:lnTo>
                  <a:lnTo>
                    <a:pt x="19" y="44"/>
                  </a:lnTo>
                  <a:lnTo>
                    <a:pt x="25" y="41"/>
                  </a:lnTo>
                  <a:lnTo>
                    <a:pt x="35" y="31"/>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05" name="Line 345"/>
            <p:cNvSpPr>
              <a:spLocks noChangeShapeType="1"/>
            </p:cNvSpPr>
            <p:nvPr/>
          </p:nvSpPr>
          <p:spPr bwMode="auto">
            <a:xfrm flipV="1">
              <a:off x="5018" y="2326"/>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06" name="Line 346"/>
            <p:cNvSpPr>
              <a:spLocks noChangeShapeType="1"/>
            </p:cNvSpPr>
            <p:nvPr/>
          </p:nvSpPr>
          <p:spPr bwMode="auto">
            <a:xfrm>
              <a:off x="5043" y="2326"/>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07" name="Freeform 347"/>
            <p:cNvSpPr>
              <a:spLocks/>
            </p:cNvSpPr>
            <p:nvPr/>
          </p:nvSpPr>
          <p:spPr bwMode="auto">
            <a:xfrm>
              <a:off x="5043" y="2326"/>
              <a:ext cx="36" cy="45"/>
            </a:xfrm>
            <a:custGeom>
              <a:avLst/>
              <a:gdLst>
                <a:gd name="T0" fmla="*/ 0 w 36"/>
                <a:gd name="T1" fmla="*/ 12 h 45"/>
                <a:gd name="T2" fmla="*/ 9 w 36"/>
                <a:gd name="T3" fmla="*/ 3 h 45"/>
                <a:gd name="T4" fmla="*/ 16 w 36"/>
                <a:gd name="T5" fmla="*/ 0 h 45"/>
                <a:gd name="T6" fmla="*/ 25 w 36"/>
                <a:gd name="T7" fmla="*/ 0 h 45"/>
                <a:gd name="T8" fmla="*/ 32 w 36"/>
                <a:gd name="T9" fmla="*/ 3 h 45"/>
                <a:gd name="T10" fmla="*/ 35 w 36"/>
                <a:gd name="T11" fmla="*/ 12 h 45"/>
                <a:gd name="T12" fmla="*/ 35 w 36"/>
                <a:gd name="T13" fmla="*/ 44 h 45"/>
                <a:gd name="T14" fmla="*/ 0 60000 65536"/>
                <a:gd name="T15" fmla="*/ 0 60000 65536"/>
                <a:gd name="T16" fmla="*/ 0 60000 65536"/>
                <a:gd name="T17" fmla="*/ 0 60000 65536"/>
                <a:gd name="T18" fmla="*/ 0 60000 65536"/>
                <a:gd name="T19" fmla="*/ 0 60000 65536"/>
                <a:gd name="T20" fmla="*/ 0 60000 65536"/>
                <a:gd name="T21" fmla="*/ 0 w 36"/>
                <a:gd name="T22" fmla="*/ 0 h 45"/>
                <a:gd name="T23" fmla="*/ 36 w 36"/>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5">
                  <a:moveTo>
                    <a:pt x="0" y="12"/>
                  </a:moveTo>
                  <a:lnTo>
                    <a:pt x="9" y="3"/>
                  </a:lnTo>
                  <a:lnTo>
                    <a:pt x="16" y="0"/>
                  </a:lnTo>
                  <a:lnTo>
                    <a:pt x="25" y="0"/>
                  </a:lnTo>
                  <a:lnTo>
                    <a:pt x="32" y="3"/>
                  </a:lnTo>
                  <a:lnTo>
                    <a:pt x="35" y="12"/>
                  </a:lnTo>
                  <a:lnTo>
                    <a:pt x="35" y="4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08" name="Line 348"/>
            <p:cNvSpPr>
              <a:spLocks noChangeShapeType="1"/>
            </p:cNvSpPr>
            <p:nvPr/>
          </p:nvSpPr>
          <p:spPr bwMode="auto">
            <a:xfrm flipV="1">
              <a:off x="5141" y="2304"/>
              <a:ext cx="0"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09" name="Freeform 349"/>
            <p:cNvSpPr>
              <a:spLocks/>
            </p:cNvSpPr>
            <p:nvPr/>
          </p:nvSpPr>
          <p:spPr bwMode="auto">
            <a:xfrm>
              <a:off x="5103" y="2326"/>
              <a:ext cx="39" cy="45"/>
            </a:xfrm>
            <a:custGeom>
              <a:avLst/>
              <a:gdLst>
                <a:gd name="T0" fmla="*/ 38 w 39"/>
                <a:gd name="T1" fmla="*/ 9 h 45"/>
                <a:gd name="T2" fmla="*/ 31 w 39"/>
                <a:gd name="T3" fmla="*/ 3 h 45"/>
                <a:gd name="T4" fmla="*/ 25 w 39"/>
                <a:gd name="T5" fmla="*/ 0 h 45"/>
                <a:gd name="T6" fmla="*/ 16 w 39"/>
                <a:gd name="T7" fmla="*/ 0 h 45"/>
                <a:gd name="T8" fmla="*/ 10 w 39"/>
                <a:gd name="T9" fmla="*/ 3 h 45"/>
                <a:gd name="T10" fmla="*/ 4 w 39"/>
                <a:gd name="T11" fmla="*/ 9 h 45"/>
                <a:gd name="T12" fmla="*/ 0 w 39"/>
                <a:gd name="T13" fmla="*/ 19 h 45"/>
                <a:gd name="T14" fmla="*/ 0 w 39"/>
                <a:gd name="T15" fmla="*/ 25 h 45"/>
                <a:gd name="T16" fmla="*/ 4 w 39"/>
                <a:gd name="T17" fmla="*/ 35 h 45"/>
                <a:gd name="T18" fmla="*/ 10 w 39"/>
                <a:gd name="T19" fmla="*/ 41 h 45"/>
                <a:gd name="T20" fmla="*/ 16 w 39"/>
                <a:gd name="T21" fmla="*/ 44 h 45"/>
                <a:gd name="T22" fmla="*/ 25 w 39"/>
                <a:gd name="T23" fmla="*/ 44 h 45"/>
                <a:gd name="T24" fmla="*/ 31 w 39"/>
                <a:gd name="T25" fmla="*/ 41 h 45"/>
                <a:gd name="T26" fmla="*/ 38 w 39"/>
                <a:gd name="T27" fmla="*/ 35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45"/>
                <a:gd name="T44" fmla="*/ 39 w 39"/>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45">
                  <a:moveTo>
                    <a:pt x="38" y="9"/>
                  </a:moveTo>
                  <a:lnTo>
                    <a:pt x="31" y="3"/>
                  </a:lnTo>
                  <a:lnTo>
                    <a:pt x="25" y="0"/>
                  </a:lnTo>
                  <a:lnTo>
                    <a:pt x="16" y="0"/>
                  </a:lnTo>
                  <a:lnTo>
                    <a:pt x="10" y="3"/>
                  </a:lnTo>
                  <a:lnTo>
                    <a:pt x="4" y="9"/>
                  </a:lnTo>
                  <a:lnTo>
                    <a:pt x="0" y="19"/>
                  </a:lnTo>
                  <a:lnTo>
                    <a:pt x="0" y="25"/>
                  </a:lnTo>
                  <a:lnTo>
                    <a:pt x="4" y="35"/>
                  </a:lnTo>
                  <a:lnTo>
                    <a:pt x="10" y="41"/>
                  </a:lnTo>
                  <a:lnTo>
                    <a:pt x="16" y="44"/>
                  </a:lnTo>
                  <a:lnTo>
                    <a:pt x="25" y="44"/>
                  </a:lnTo>
                  <a:lnTo>
                    <a:pt x="31" y="41"/>
                  </a:lnTo>
                  <a:lnTo>
                    <a:pt x="3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10" name="Freeform 350"/>
            <p:cNvSpPr>
              <a:spLocks/>
            </p:cNvSpPr>
            <p:nvPr/>
          </p:nvSpPr>
          <p:spPr bwMode="auto">
            <a:xfrm>
              <a:off x="5207" y="2304"/>
              <a:ext cx="46" cy="67"/>
            </a:xfrm>
            <a:custGeom>
              <a:avLst/>
              <a:gdLst>
                <a:gd name="T0" fmla="*/ 0 w 46"/>
                <a:gd name="T1" fmla="*/ 66 h 67"/>
                <a:gd name="T2" fmla="*/ 0 w 46"/>
                <a:gd name="T3" fmla="*/ 0 h 67"/>
                <a:gd name="T4" fmla="*/ 29 w 46"/>
                <a:gd name="T5" fmla="*/ 0 h 67"/>
                <a:gd name="T6" fmla="*/ 38 w 46"/>
                <a:gd name="T7" fmla="*/ 3 h 67"/>
                <a:gd name="T8" fmla="*/ 42 w 46"/>
                <a:gd name="T9" fmla="*/ 6 h 67"/>
                <a:gd name="T10" fmla="*/ 45 w 46"/>
                <a:gd name="T11" fmla="*/ 13 h 67"/>
                <a:gd name="T12" fmla="*/ 45 w 46"/>
                <a:gd name="T13" fmla="*/ 19 h 67"/>
                <a:gd name="T14" fmla="*/ 42 w 46"/>
                <a:gd name="T15" fmla="*/ 25 h 67"/>
                <a:gd name="T16" fmla="*/ 38 w 46"/>
                <a:gd name="T17" fmla="*/ 28 h 67"/>
                <a:gd name="T18" fmla="*/ 29 w 46"/>
                <a:gd name="T19" fmla="*/ 31 h 67"/>
                <a:gd name="T20" fmla="*/ 0 w 46"/>
                <a:gd name="T21" fmla="*/ 31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67"/>
                <a:gd name="T35" fmla="*/ 46 w 46"/>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67">
                  <a:moveTo>
                    <a:pt x="0" y="66"/>
                  </a:moveTo>
                  <a:lnTo>
                    <a:pt x="0" y="0"/>
                  </a:lnTo>
                  <a:lnTo>
                    <a:pt x="29" y="0"/>
                  </a:lnTo>
                  <a:lnTo>
                    <a:pt x="38" y="3"/>
                  </a:lnTo>
                  <a:lnTo>
                    <a:pt x="42" y="6"/>
                  </a:lnTo>
                  <a:lnTo>
                    <a:pt x="45" y="13"/>
                  </a:lnTo>
                  <a:lnTo>
                    <a:pt x="45" y="19"/>
                  </a:lnTo>
                  <a:lnTo>
                    <a:pt x="42" y="25"/>
                  </a:lnTo>
                  <a:lnTo>
                    <a:pt x="38" y="28"/>
                  </a:lnTo>
                  <a:lnTo>
                    <a:pt x="29" y="31"/>
                  </a:lnTo>
                  <a:lnTo>
                    <a:pt x="0" y="31"/>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11" name="Freeform 351"/>
            <p:cNvSpPr>
              <a:spLocks/>
            </p:cNvSpPr>
            <p:nvPr/>
          </p:nvSpPr>
          <p:spPr bwMode="auto">
            <a:xfrm>
              <a:off x="5207" y="2335"/>
              <a:ext cx="46" cy="36"/>
            </a:xfrm>
            <a:custGeom>
              <a:avLst/>
              <a:gdLst>
                <a:gd name="T0" fmla="*/ 29 w 46"/>
                <a:gd name="T1" fmla="*/ 0 h 36"/>
                <a:gd name="T2" fmla="*/ 38 w 46"/>
                <a:gd name="T3" fmla="*/ 3 h 36"/>
                <a:gd name="T4" fmla="*/ 42 w 46"/>
                <a:gd name="T5" fmla="*/ 6 h 36"/>
                <a:gd name="T6" fmla="*/ 45 w 46"/>
                <a:gd name="T7" fmla="*/ 13 h 36"/>
                <a:gd name="T8" fmla="*/ 45 w 46"/>
                <a:gd name="T9" fmla="*/ 22 h 36"/>
                <a:gd name="T10" fmla="*/ 42 w 46"/>
                <a:gd name="T11" fmla="*/ 29 h 36"/>
                <a:gd name="T12" fmla="*/ 38 w 46"/>
                <a:gd name="T13" fmla="*/ 32 h 36"/>
                <a:gd name="T14" fmla="*/ 29 w 46"/>
                <a:gd name="T15" fmla="*/ 35 h 36"/>
                <a:gd name="T16" fmla="*/ 0 w 46"/>
                <a:gd name="T17" fmla="*/ 35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6"/>
                <a:gd name="T29" fmla="*/ 46 w 46"/>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6">
                  <a:moveTo>
                    <a:pt x="29" y="0"/>
                  </a:moveTo>
                  <a:lnTo>
                    <a:pt x="38" y="3"/>
                  </a:lnTo>
                  <a:lnTo>
                    <a:pt x="42" y="6"/>
                  </a:lnTo>
                  <a:lnTo>
                    <a:pt x="45" y="13"/>
                  </a:lnTo>
                  <a:lnTo>
                    <a:pt x="45" y="22"/>
                  </a:lnTo>
                  <a:lnTo>
                    <a:pt x="42" y="29"/>
                  </a:lnTo>
                  <a:lnTo>
                    <a:pt x="38" y="32"/>
                  </a:lnTo>
                  <a:lnTo>
                    <a:pt x="29" y="35"/>
                  </a:lnTo>
                  <a:lnTo>
                    <a:pt x="0"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12" name="Line 352"/>
            <p:cNvSpPr>
              <a:spLocks noChangeShapeType="1"/>
            </p:cNvSpPr>
            <p:nvPr/>
          </p:nvSpPr>
          <p:spPr bwMode="auto">
            <a:xfrm flipV="1">
              <a:off x="5274" y="2326"/>
              <a:ext cx="0" cy="3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13" name="Freeform 353"/>
            <p:cNvSpPr>
              <a:spLocks/>
            </p:cNvSpPr>
            <p:nvPr/>
          </p:nvSpPr>
          <p:spPr bwMode="auto">
            <a:xfrm>
              <a:off x="5274" y="2357"/>
              <a:ext cx="35" cy="17"/>
            </a:xfrm>
            <a:custGeom>
              <a:avLst/>
              <a:gdLst>
                <a:gd name="T0" fmla="*/ 0 w 35"/>
                <a:gd name="T1" fmla="*/ 0 h 17"/>
                <a:gd name="T2" fmla="*/ 3 w 35"/>
                <a:gd name="T3" fmla="*/ 12 h 17"/>
                <a:gd name="T4" fmla="*/ 9 w 35"/>
                <a:gd name="T5" fmla="*/ 16 h 17"/>
                <a:gd name="T6" fmla="*/ 18 w 35"/>
                <a:gd name="T7" fmla="*/ 16 h 17"/>
                <a:gd name="T8" fmla="*/ 25 w 35"/>
                <a:gd name="T9" fmla="*/ 12 h 17"/>
                <a:gd name="T10" fmla="*/ 34 w 35"/>
                <a:gd name="T11" fmla="*/ 0 h 17"/>
                <a:gd name="T12" fmla="*/ 0 60000 65536"/>
                <a:gd name="T13" fmla="*/ 0 60000 65536"/>
                <a:gd name="T14" fmla="*/ 0 60000 65536"/>
                <a:gd name="T15" fmla="*/ 0 60000 65536"/>
                <a:gd name="T16" fmla="*/ 0 60000 65536"/>
                <a:gd name="T17" fmla="*/ 0 60000 65536"/>
                <a:gd name="T18" fmla="*/ 0 w 35"/>
                <a:gd name="T19" fmla="*/ 0 h 17"/>
                <a:gd name="T20" fmla="*/ 35 w 3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5" h="17">
                  <a:moveTo>
                    <a:pt x="0" y="0"/>
                  </a:moveTo>
                  <a:lnTo>
                    <a:pt x="3" y="12"/>
                  </a:lnTo>
                  <a:lnTo>
                    <a:pt x="9" y="16"/>
                  </a:lnTo>
                  <a:lnTo>
                    <a:pt x="18" y="16"/>
                  </a:lnTo>
                  <a:lnTo>
                    <a:pt x="25" y="12"/>
                  </a:lnTo>
                  <a:lnTo>
                    <a:pt x="34"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14" name="Line 354"/>
            <p:cNvSpPr>
              <a:spLocks noChangeShapeType="1"/>
            </p:cNvSpPr>
            <p:nvPr/>
          </p:nvSpPr>
          <p:spPr bwMode="auto">
            <a:xfrm flipV="1">
              <a:off x="5308" y="2326"/>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15" name="Freeform 355"/>
            <p:cNvSpPr>
              <a:spLocks/>
            </p:cNvSpPr>
            <p:nvPr/>
          </p:nvSpPr>
          <p:spPr bwMode="auto">
            <a:xfrm>
              <a:off x="5334" y="2326"/>
              <a:ext cx="35" cy="45"/>
            </a:xfrm>
            <a:custGeom>
              <a:avLst/>
              <a:gdLst>
                <a:gd name="T0" fmla="*/ 31 w 35"/>
                <a:gd name="T1" fmla="*/ 3 h 45"/>
                <a:gd name="T2" fmla="*/ 34 w 35"/>
                <a:gd name="T3" fmla="*/ 9 h 45"/>
                <a:gd name="T4" fmla="*/ 31 w 35"/>
                <a:gd name="T5" fmla="*/ 3 h 45"/>
                <a:gd name="T6" fmla="*/ 22 w 35"/>
                <a:gd name="T7" fmla="*/ 0 h 45"/>
                <a:gd name="T8" fmla="*/ 12 w 35"/>
                <a:gd name="T9" fmla="*/ 0 h 45"/>
                <a:gd name="T10" fmla="*/ 3 w 35"/>
                <a:gd name="T11" fmla="*/ 3 h 45"/>
                <a:gd name="T12" fmla="*/ 0 w 35"/>
                <a:gd name="T13" fmla="*/ 9 h 45"/>
                <a:gd name="T14" fmla="*/ 3 w 35"/>
                <a:gd name="T15" fmla="*/ 15 h 45"/>
                <a:gd name="T16" fmla="*/ 9 w 35"/>
                <a:gd name="T17" fmla="*/ 19 h 45"/>
                <a:gd name="T18" fmla="*/ 25 w 35"/>
                <a:gd name="T19" fmla="*/ 22 h 45"/>
                <a:gd name="T20" fmla="*/ 31 w 35"/>
                <a:gd name="T21" fmla="*/ 25 h 45"/>
                <a:gd name="T22" fmla="*/ 34 w 35"/>
                <a:gd name="T23" fmla="*/ 31 h 45"/>
                <a:gd name="T24" fmla="*/ 34 w 35"/>
                <a:gd name="T25" fmla="*/ 35 h 45"/>
                <a:gd name="T26" fmla="*/ 31 w 35"/>
                <a:gd name="T27" fmla="*/ 41 h 45"/>
                <a:gd name="T28" fmla="*/ 22 w 35"/>
                <a:gd name="T29" fmla="*/ 44 h 45"/>
                <a:gd name="T30" fmla="*/ 12 w 35"/>
                <a:gd name="T31" fmla="*/ 44 h 45"/>
                <a:gd name="T32" fmla="*/ 3 w 35"/>
                <a:gd name="T33" fmla="*/ 41 h 45"/>
                <a:gd name="T34" fmla="*/ 0 w 35"/>
                <a:gd name="T35" fmla="*/ 35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45"/>
                <a:gd name="T56" fmla="*/ 35 w 35"/>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45">
                  <a:moveTo>
                    <a:pt x="31" y="3"/>
                  </a:moveTo>
                  <a:lnTo>
                    <a:pt x="34" y="9"/>
                  </a:lnTo>
                  <a:lnTo>
                    <a:pt x="31" y="3"/>
                  </a:lnTo>
                  <a:lnTo>
                    <a:pt x="22" y="0"/>
                  </a:lnTo>
                  <a:lnTo>
                    <a:pt x="12" y="0"/>
                  </a:lnTo>
                  <a:lnTo>
                    <a:pt x="3" y="3"/>
                  </a:lnTo>
                  <a:lnTo>
                    <a:pt x="0" y="9"/>
                  </a:lnTo>
                  <a:lnTo>
                    <a:pt x="3" y="15"/>
                  </a:lnTo>
                  <a:lnTo>
                    <a:pt x="9" y="19"/>
                  </a:lnTo>
                  <a:lnTo>
                    <a:pt x="25" y="22"/>
                  </a:lnTo>
                  <a:lnTo>
                    <a:pt x="31" y="25"/>
                  </a:lnTo>
                  <a:lnTo>
                    <a:pt x="34" y="31"/>
                  </a:lnTo>
                  <a:lnTo>
                    <a:pt x="34" y="35"/>
                  </a:lnTo>
                  <a:lnTo>
                    <a:pt x="31" y="41"/>
                  </a:lnTo>
                  <a:lnTo>
                    <a:pt x="22" y="44"/>
                  </a:lnTo>
                  <a:lnTo>
                    <a:pt x="12" y="44"/>
                  </a:lnTo>
                  <a:lnTo>
                    <a:pt x="3" y="41"/>
                  </a:lnTo>
                  <a:lnTo>
                    <a:pt x="0"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16" name="Freeform 356"/>
            <p:cNvSpPr>
              <a:spLocks/>
            </p:cNvSpPr>
            <p:nvPr/>
          </p:nvSpPr>
          <p:spPr bwMode="auto">
            <a:xfrm>
              <a:off x="2666" y="3629"/>
              <a:ext cx="52" cy="67"/>
            </a:xfrm>
            <a:custGeom>
              <a:avLst/>
              <a:gdLst>
                <a:gd name="T0" fmla="*/ 20 w 52"/>
                <a:gd name="T1" fmla="*/ 0 h 67"/>
                <a:gd name="T2" fmla="*/ 13 w 52"/>
                <a:gd name="T3" fmla="*/ 3 h 67"/>
                <a:gd name="T4" fmla="*/ 7 w 52"/>
                <a:gd name="T5" fmla="*/ 9 h 67"/>
                <a:gd name="T6" fmla="*/ 4 w 52"/>
                <a:gd name="T7" fmla="*/ 15 h 67"/>
                <a:gd name="T8" fmla="*/ 0 w 52"/>
                <a:gd name="T9" fmla="*/ 24 h 67"/>
                <a:gd name="T10" fmla="*/ 0 w 52"/>
                <a:gd name="T11" fmla="*/ 40 h 67"/>
                <a:gd name="T12" fmla="*/ 4 w 52"/>
                <a:gd name="T13" fmla="*/ 50 h 67"/>
                <a:gd name="T14" fmla="*/ 7 w 52"/>
                <a:gd name="T15" fmla="*/ 56 h 67"/>
                <a:gd name="T16" fmla="*/ 13 w 52"/>
                <a:gd name="T17" fmla="*/ 63 h 67"/>
                <a:gd name="T18" fmla="*/ 20 w 52"/>
                <a:gd name="T19" fmla="*/ 66 h 67"/>
                <a:gd name="T20" fmla="*/ 32 w 52"/>
                <a:gd name="T21" fmla="*/ 66 h 67"/>
                <a:gd name="T22" fmla="*/ 39 w 52"/>
                <a:gd name="T23" fmla="*/ 63 h 67"/>
                <a:gd name="T24" fmla="*/ 45 w 52"/>
                <a:gd name="T25" fmla="*/ 56 h 67"/>
                <a:gd name="T26" fmla="*/ 48 w 52"/>
                <a:gd name="T27" fmla="*/ 50 h 67"/>
                <a:gd name="T28" fmla="*/ 51 w 52"/>
                <a:gd name="T29" fmla="*/ 40 h 67"/>
                <a:gd name="T30" fmla="*/ 51 w 52"/>
                <a:gd name="T31" fmla="*/ 24 h 67"/>
                <a:gd name="T32" fmla="*/ 48 w 52"/>
                <a:gd name="T33" fmla="*/ 15 h 67"/>
                <a:gd name="T34" fmla="*/ 45 w 52"/>
                <a:gd name="T35" fmla="*/ 9 h 67"/>
                <a:gd name="T36" fmla="*/ 39 w 52"/>
                <a:gd name="T37" fmla="*/ 3 h 67"/>
                <a:gd name="T38" fmla="*/ 32 w 52"/>
                <a:gd name="T39" fmla="*/ 0 h 67"/>
                <a:gd name="T40" fmla="*/ 20 w 52"/>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67"/>
                <a:gd name="T65" fmla="*/ 52 w 52"/>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67">
                  <a:moveTo>
                    <a:pt x="20" y="0"/>
                  </a:moveTo>
                  <a:lnTo>
                    <a:pt x="13" y="3"/>
                  </a:lnTo>
                  <a:lnTo>
                    <a:pt x="7" y="9"/>
                  </a:lnTo>
                  <a:lnTo>
                    <a:pt x="4" y="15"/>
                  </a:lnTo>
                  <a:lnTo>
                    <a:pt x="0" y="24"/>
                  </a:lnTo>
                  <a:lnTo>
                    <a:pt x="0" y="40"/>
                  </a:lnTo>
                  <a:lnTo>
                    <a:pt x="4" y="50"/>
                  </a:lnTo>
                  <a:lnTo>
                    <a:pt x="7" y="56"/>
                  </a:lnTo>
                  <a:lnTo>
                    <a:pt x="13" y="63"/>
                  </a:lnTo>
                  <a:lnTo>
                    <a:pt x="20" y="66"/>
                  </a:lnTo>
                  <a:lnTo>
                    <a:pt x="32" y="66"/>
                  </a:lnTo>
                  <a:lnTo>
                    <a:pt x="39" y="63"/>
                  </a:lnTo>
                  <a:lnTo>
                    <a:pt x="45" y="56"/>
                  </a:lnTo>
                  <a:lnTo>
                    <a:pt x="48" y="50"/>
                  </a:lnTo>
                  <a:lnTo>
                    <a:pt x="51" y="40"/>
                  </a:lnTo>
                  <a:lnTo>
                    <a:pt x="51" y="24"/>
                  </a:lnTo>
                  <a:lnTo>
                    <a:pt x="48" y="15"/>
                  </a:lnTo>
                  <a:lnTo>
                    <a:pt x="45" y="9"/>
                  </a:lnTo>
                  <a:lnTo>
                    <a:pt x="39" y="3"/>
                  </a:lnTo>
                  <a:lnTo>
                    <a:pt x="32" y="0"/>
                  </a:lnTo>
                  <a:lnTo>
                    <a:pt x="20"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17" name="Line 357"/>
            <p:cNvSpPr>
              <a:spLocks noChangeShapeType="1"/>
            </p:cNvSpPr>
            <p:nvPr/>
          </p:nvSpPr>
          <p:spPr bwMode="auto">
            <a:xfrm>
              <a:off x="2737" y="3650"/>
              <a:ext cx="0" cy="6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18" name="Freeform 358"/>
            <p:cNvSpPr>
              <a:spLocks/>
            </p:cNvSpPr>
            <p:nvPr/>
          </p:nvSpPr>
          <p:spPr bwMode="auto">
            <a:xfrm>
              <a:off x="2737" y="3650"/>
              <a:ext cx="38" cy="46"/>
            </a:xfrm>
            <a:custGeom>
              <a:avLst/>
              <a:gdLst>
                <a:gd name="T0" fmla="*/ 0 w 38"/>
                <a:gd name="T1" fmla="*/ 10 h 46"/>
                <a:gd name="T2" fmla="*/ 6 w 38"/>
                <a:gd name="T3" fmla="*/ 3 h 46"/>
                <a:gd name="T4" fmla="*/ 12 w 38"/>
                <a:gd name="T5" fmla="*/ 0 h 46"/>
                <a:gd name="T6" fmla="*/ 22 w 38"/>
                <a:gd name="T7" fmla="*/ 0 h 46"/>
                <a:gd name="T8" fmla="*/ 28 w 38"/>
                <a:gd name="T9" fmla="*/ 3 h 46"/>
                <a:gd name="T10" fmla="*/ 34 w 38"/>
                <a:gd name="T11" fmla="*/ 10 h 46"/>
                <a:gd name="T12" fmla="*/ 37 w 38"/>
                <a:gd name="T13" fmla="*/ 19 h 46"/>
                <a:gd name="T14" fmla="*/ 37 w 38"/>
                <a:gd name="T15" fmla="*/ 26 h 46"/>
                <a:gd name="T16" fmla="*/ 34 w 38"/>
                <a:gd name="T17" fmla="*/ 35 h 46"/>
                <a:gd name="T18" fmla="*/ 28 w 38"/>
                <a:gd name="T19" fmla="*/ 42 h 46"/>
                <a:gd name="T20" fmla="*/ 22 w 38"/>
                <a:gd name="T21" fmla="*/ 45 h 46"/>
                <a:gd name="T22" fmla="*/ 12 w 38"/>
                <a:gd name="T23" fmla="*/ 45 h 46"/>
                <a:gd name="T24" fmla="*/ 6 w 38"/>
                <a:gd name="T25" fmla="*/ 42 h 46"/>
                <a:gd name="T26" fmla="*/ 0 w 38"/>
                <a:gd name="T27" fmla="*/ 35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46"/>
                <a:gd name="T44" fmla="*/ 38 w 38"/>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46">
                  <a:moveTo>
                    <a:pt x="0" y="10"/>
                  </a:moveTo>
                  <a:lnTo>
                    <a:pt x="6" y="3"/>
                  </a:lnTo>
                  <a:lnTo>
                    <a:pt x="12" y="0"/>
                  </a:lnTo>
                  <a:lnTo>
                    <a:pt x="22" y="0"/>
                  </a:lnTo>
                  <a:lnTo>
                    <a:pt x="28" y="3"/>
                  </a:lnTo>
                  <a:lnTo>
                    <a:pt x="34" y="10"/>
                  </a:lnTo>
                  <a:lnTo>
                    <a:pt x="37" y="19"/>
                  </a:lnTo>
                  <a:lnTo>
                    <a:pt x="37" y="26"/>
                  </a:lnTo>
                  <a:lnTo>
                    <a:pt x="34" y="35"/>
                  </a:lnTo>
                  <a:lnTo>
                    <a:pt x="28" y="42"/>
                  </a:lnTo>
                  <a:lnTo>
                    <a:pt x="22" y="45"/>
                  </a:lnTo>
                  <a:lnTo>
                    <a:pt x="12" y="45"/>
                  </a:lnTo>
                  <a:lnTo>
                    <a:pt x="6" y="42"/>
                  </a:lnTo>
                  <a:lnTo>
                    <a:pt x="0"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19" name="Freeform 359"/>
            <p:cNvSpPr>
              <a:spLocks/>
            </p:cNvSpPr>
            <p:nvPr/>
          </p:nvSpPr>
          <p:spPr bwMode="auto">
            <a:xfrm>
              <a:off x="2796" y="3650"/>
              <a:ext cx="39" cy="46"/>
            </a:xfrm>
            <a:custGeom>
              <a:avLst/>
              <a:gdLst>
                <a:gd name="T0" fmla="*/ 0 w 39"/>
                <a:gd name="T1" fmla="*/ 19 h 46"/>
                <a:gd name="T2" fmla="*/ 38 w 39"/>
                <a:gd name="T3" fmla="*/ 19 h 46"/>
                <a:gd name="T4" fmla="*/ 38 w 39"/>
                <a:gd name="T5" fmla="*/ 13 h 46"/>
                <a:gd name="T6" fmla="*/ 35 w 39"/>
                <a:gd name="T7" fmla="*/ 7 h 46"/>
                <a:gd name="T8" fmla="*/ 32 w 39"/>
                <a:gd name="T9" fmla="*/ 3 h 46"/>
                <a:gd name="T10" fmla="*/ 25 w 39"/>
                <a:gd name="T11" fmla="*/ 0 h 46"/>
                <a:gd name="T12" fmla="*/ 16 w 39"/>
                <a:gd name="T13" fmla="*/ 0 h 46"/>
                <a:gd name="T14" fmla="*/ 10 w 39"/>
                <a:gd name="T15" fmla="*/ 3 h 46"/>
                <a:gd name="T16" fmla="*/ 4 w 39"/>
                <a:gd name="T17" fmla="*/ 10 h 46"/>
                <a:gd name="T18" fmla="*/ 0 w 39"/>
                <a:gd name="T19" fmla="*/ 19 h 46"/>
                <a:gd name="T20" fmla="*/ 0 w 39"/>
                <a:gd name="T21" fmla="*/ 26 h 46"/>
                <a:gd name="T22" fmla="*/ 4 w 39"/>
                <a:gd name="T23" fmla="*/ 35 h 46"/>
                <a:gd name="T24" fmla="*/ 10 w 39"/>
                <a:gd name="T25" fmla="*/ 42 h 46"/>
                <a:gd name="T26" fmla="*/ 16 w 39"/>
                <a:gd name="T27" fmla="*/ 45 h 46"/>
                <a:gd name="T28" fmla="*/ 25 w 39"/>
                <a:gd name="T29" fmla="*/ 45 h 46"/>
                <a:gd name="T30" fmla="*/ 32 w 39"/>
                <a:gd name="T31" fmla="*/ 42 h 46"/>
                <a:gd name="T32" fmla="*/ 38 w 39"/>
                <a:gd name="T33" fmla="*/ 35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6"/>
                <a:gd name="T53" fmla="*/ 39 w 39"/>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6">
                  <a:moveTo>
                    <a:pt x="0" y="19"/>
                  </a:moveTo>
                  <a:lnTo>
                    <a:pt x="38" y="19"/>
                  </a:lnTo>
                  <a:lnTo>
                    <a:pt x="38" y="13"/>
                  </a:lnTo>
                  <a:lnTo>
                    <a:pt x="35" y="7"/>
                  </a:lnTo>
                  <a:lnTo>
                    <a:pt x="32" y="3"/>
                  </a:lnTo>
                  <a:lnTo>
                    <a:pt x="25" y="0"/>
                  </a:lnTo>
                  <a:lnTo>
                    <a:pt x="16" y="0"/>
                  </a:lnTo>
                  <a:lnTo>
                    <a:pt x="10" y="3"/>
                  </a:lnTo>
                  <a:lnTo>
                    <a:pt x="4" y="10"/>
                  </a:lnTo>
                  <a:lnTo>
                    <a:pt x="0" y="19"/>
                  </a:lnTo>
                  <a:lnTo>
                    <a:pt x="0" y="26"/>
                  </a:lnTo>
                  <a:lnTo>
                    <a:pt x="4" y="35"/>
                  </a:lnTo>
                  <a:lnTo>
                    <a:pt x="10" y="42"/>
                  </a:lnTo>
                  <a:lnTo>
                    <a:pt x="16" y="45"/>
                  </a:lnTo>
                  <a:lnTo>
                    <a:pt x="25" y="45"/>
                  </a:lnTo>
                  <a:lnTo>
                    <a:pt x="32" y="42"/>
                  </a:lnTo>
                  <a:lnTo>
                    <a:pt x="3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20" name="Line 360"/>
            <p:cNvSpPr>
              <a:spLocks noChangeShapeType="1"/>
            </p:cNvSpPr>
            <p:nvPr/>
          </p:nvSpPr>
          <p:spPr bwMode="auto">
            <a:xfrm flipV="1">
              <a:off x="2853" y="3650"/>
              <a:ext cx="0" cy="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21" name="Line 361"/>
            <p:cNvSpPr>
              <a:spLocks noChangeShapeType="1"/>
            </p:cNvSpPr>
            <p:nvPr/>
          </p:nvSpPr>
          <p:spPr bwMode="auto">
            <a:xfrm flipH="1">
              <a:off x="2853" y="3660"/>
              <a:ext cx="3" cy="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22" name="Freeform 362"/>
            <p:cNvSpPr>
              <a:spLocks/>
            </p:cNvSpPr>
            <p:nvPr/>
          </p:nvSpPr>
          <p:spPr bwMode="auto">
            <a:xfrm>
              <a:off x="2856" y="3650"/>
              <a:ext cx="24" cy="17"/>
            </a:xfrm>
            <a:custGeom>
              <a:avLst/>
              <a:gdLst>
                <a:gd name="T0" fmla="*/ 0 w 24"/>
                <a:gd name="T1" fmla="*/ 16 h 17"/>
                <a:gd name="T2" fmla="*/ 7 w 24"/>
                <a:gd name="T3" fmla="*/ 4 h 17"/>
                <a:gd name="T4" fmla="*/ 13 w 24"/>
                <a:gd name="T5" fmla="*/ 0 h 17"/>
                <a:gd name="T6" fmla="*/ 23 w 24"/>
                <a:gd name="T7" fmla="*/ 0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0" y="16"/>
                  </a:moveTo>
                  <a:lnTo>
                    <a:pt x="7" y="4"/>
                  </a:lnTo>
                  <a:lnTo>
                    <a:pt x="13" y="0"/>
                  </a:lnTo>
                  <a:lnTo>
                    <a:pt x="23"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23" name="Line 363"/>
            <p:cNvSpPr>
              <a:spLocks noChangeShapeType="1"/>
            </p:cNvSpPr>
            <p:nvPr/>
          </p:nvSpPr>
          <p:spPr bwMode="auto">
            <a:xfrm>
              <a:off x="2932" y="3650"/>
              <a:ext cx="0" cy="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24" name="Freeform 364"/>
            <p:cNvSpPr>
              <a:spLocks/>
            </p:cNvSpPr>
            <p:nvPr/>
          </p:nvSpPr>
          <p:spPr bwMode="auto">
            <a:xfrm>
              <a:off x="2895" y="3650"/>
              <a:ext cx="38" cy="46"/>
            </a:xfrm>
            <a:custGeom>
              <a:avLst/>
              <a:gdLst>
                <a:gd name="T0" fmla="*/ 37 w 38"/>
                <a:gd name="T1" fmla="*/ 10 h 46"/>
                <a:gd name="T2" fmla="*/ 31 w 38"/>
                <a:gd name="T3" fmla="*/ 3 h 46"/>
                <a:gd name="T4" fmla="*/ 24 w 38"/>
                <a:gd name="T5" fmla="*/ 0 h 46"/>
                <a:gd name="T6" fmla="*/ 15 w 38"/>
                <a:gd name="T7" fmla="*/ 0 h 46"/>
                <a:gd name="T8" fmla="*/ 9 w 38"/>
                <a:gd name="T9" fmla="*/ 3 h 46"/>
                <a:gd name="T10" fmla="*/ 3 w 38"/>
                <a:gd name="T11" fmla="*/ 10 h 46"/>
                <a:gd name="T12" fmla="*/ 0 w 38"/>
                <a:gd name="T13" fmla="*/ 19 h 46"/>
                <a:gd name="T14" fmla="*/ 0 w 38"/>
                <a:gd name="T15" fmla="*/ 26 h 46"/>
                <a:gd name="T16" fmla="*/ 3 w 38"/>
                <a:gd name="T17" fmla="*/ 35 h 46"/>
                <a:gd name="T18" fmla="*/ 9 w 38"/>
                <a:gd name="T19" fmla="*/ 42 h 46"/>
                <a:gd name="T20" fmla="*/ 15 w 38"/>
                <a:gd name="T21" fmla="*/ 45 h 46"/>
                <a:gd name="T22" fmla="*/ 24 w 38"/>
                <a:gd name="T23" fmla="*/ 45 h 46"/>
                <a:gd name="T24" fmla="*/ 31 w 38"/>
                <a:gd name="T25" fmla="*/ 42 h 46"/>
                <a:gd name="T26" fmla="*/ 37 w 38"/>
                <a:gd name="T27" fmla="*/ 35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46"/>
                <a:gd name="T44" fmla="*/ 38 w 38"/>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46">
                  <a:moveTo>
                    <a:pt x="37" y="10"/>
                  </a:moveTo>
                  <a:lnTo>
                    <a:pt x="31" y="3"/>
                  </a:lnTo>
                  <a:lnTo>
                    <a:pt x="24" y="0"/>
                  </a:lnTo>
                  <a:lnTo>
                    <a:pt x="15" y="0"/>
                  </a:lnTo>
                  <a:lnTo>
                    <a:pt x="9" y="3"/>
                  </a:lnTo>
                  <a:lnTo>
                    <a:pt x="3" y="10"/>
                  </a:lnTo>
                  <a:lnTo>
                    <a:pt x="0" y="19"/>
                  </a:lnTo>
                  <a:lnTo>
                    <a:pt x="0" y="26"/>
                  </a:lnTo>
                  <a:lnTo>
                    <a:pt x="3" y="35"/>
                  </a:lnTo>
                  <a:lnTo>
                    <a:pt x="9" y="42"/>
                  </a:lnTo>
                  <a:lnTo>
                    <a:pt x="15" y="45"/>
                  </a:lnTo>
                  <a:lnTo>
                    <a:pt x="24" y="45"/>
                  </a:lnTo>
                  <a:lnTo>
                    <a:pt x="31" y="42"/>
                  </a:lnTo>
                  <a:lnTo>
                    <a:pt x="37"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25" name="Line 365"/>
            <p:cNvSpPr>
              <a:spLocks noChangeShapeType="1"/>
            </p:cNvSpPr>
            <p:nvPr/>
          </p:nvSpPr>
          <p:spPr bwMode="auto">
            <a:xfrm flipV="1">
              <a:off x="2964" y="3629"/>
              <a:ext cx="0" cy="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26" name="Freeform 366"/>
            <p:cNvSpPr>
              <a:spLocks/>
            </p:cNvSpPr>
            <p:nvPr/>
          </p:nvSpPr>
          <p:spPr bwMode="auto">
            <a:xfrm>
              <a:off x="2964" y="3682"/>
              <a:ext cx="17" cy="17"/>
            </a:xfrm>
            <a:custGeom>
              <a:avLst/>
              <a:gdLst>
                <a:gd name="T0" fmla="*/ 0 w 17"/>
                <a:gd name="T1" fmla="*/ 0 h 17"/>
                <a:gd name="T2" fmla="*/ 3 w 17"/>
                <a:gd name="T3" fmla="*/ 12 h 17"/>
                <a:gd name="T4" fmla="*/ 9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3" y="12"/>
                  </a:lnTo>
                  <a:lnTo>
                    <a:pt x="9" y="16"/>
                  </a:lnTo>
                  <a:lnTo>
                    <a:pt x="16" y="1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27" name="Line 367"/>
            <p:cNvSpPr>
              <a:spLocks noChangeShapeType="1"/>
            </p:cNvSpPr>
            <p:nvPr/>
          </p:nvSpPr>
          <p:spPr bwMode="auto">
            <a:xfrm flipH="1">
              <a:off x="2955" y="3650"/>
              <a:ext cx="21"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28" name="Freeform 368"/>
            <p:cNvSpPr>
              <a:spLocks/>
            </p:cNvSpPr>
            <p:nvPr/>
          </p:nvSpPr>
          <p:spPr bwMode="auto">
            <a:xfrm>
              <a:off x="2998" y="3629"/>
              <a:ext cx="17" cy="17"/>
            </a:xfrm>
            <a:custGeom>
              <a:avLst/>
              <a:gdLst>
                <a:gd name="T0" fmla="*/ 0 w 17"/>
                <a:gd name="T1" fmla="*/ 9 h 17"/>
                <a:gd name="T2" fmla="*/ 9 w 17"/>
                <a:gd name="T3" fmla="*/ 16 h 17"/>
                <a:gd name="T4" fmla="*/ 16 w 17"/>
                <a:gd name="T5" fmla="*/ 9 h 17"/>
                <a:gd name="T6" fmla="*/ 9 w 17"/>
                <a:gd name="T7" fmla="*/ 0 h 17"/>
                <a:gd name="T8" fmla="*/ 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9" y="16"/>
                  </a:lnTo>
                  <a:lnTo>
                    <a:pt x="16" y="9"/>
                  </a:lnTo>
                  <a:lnTo>
                    <a:pt x="9" y="0"/>
                  </a:lnTo>
                  <a:lnTo>
                    <a:pt x="0" y="9"/>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29" name="Line 369"/>
            <p:cNvSpPr>
              <a:spLocks noChangeShapeType="1"/>
            </p:cNvSpPr>
            <p:nvPr/>
          </p:nvSpPr>
          <p:spPr bwMode="auto">
            <a:xfrm>
              <a:off x="3002" y="3650"/>
              <a:ext cx="0" cy="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30" name="Line 370"/>
            <p:cNvSpPr>
              <a:spLocks noChangeShapeType="1"/>
            </p:cNvSpPr>
            <p:nvPr/>
          </p:nvSpPr>
          <p:spPr bwMode="auto">
            <a:xfrm flipV="1">
              <a:off x="3024" y="3650"/>
              <a:ext cx="0" cy="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31" name="Freeform 371"/>
            <p:cNvSpPr>
              <a:spLocks/>
            </p:cNvSpPr>
            <p:nvPr/>
          </p:nvSpPr>
          <p:spPr bwMode="auto">
            <a:xfrm>
              <a:off x="3024" y="3650"/>
              <a:ext cx="35" cy="46"/>
            </a:xfrm>
            <a:custGeom>
              <a:avLst/>
              <a:gdLst>
                <a:gd name="T0" fmla="*/ 0 w 35"/>
                <a:gd name="T1" fmla="*/ 13 h 46"/>
                <a:gd name="T2" fmla="*/ 10 w 35"/>
                <a:gd name="T3" fmla="*/ 3 h 46"/>
                <a:gd name="T4" fmla="*/ 16 w 35"/>
                <a:gd name="T5" fmla="*/ 0 h 46"/>
                <a:gd name="T6" fmla="*/ 26 w 35"/>
                <a:gd name="T7" fmla="*/ 0 h 46"/>
                <a:gd name="T8" fmla="*/ 31 w 35"/>
                <a:gd name="T9" fmla="*/ 3 h 46"/>
                <a:gd name="T10" fmla="*/ 34 w 35"/>
                <a:gd name="T11" fmla="*/ 13 h 46"/>
                <a:gd name="T12" fmla="*/ 34 w 35"/>
                <a:gd name="T13" fmla="*/ 45 h 46"/>
                <a:gd name="T14" fmla="*/ 0 60000 65536"/>
                <a:gd name="T15" fmla="*/ 0 60000 65536"/>
                <a:gd name="T16" fmla="*/ 0 60000 65536"/>
                <a:gd name="T17" fmla="*/ 0 60000 65536"/>
                <a:gd name="T18" fmla="*/ 0 60000 65536"/>
                <a:gd name="T19" fmla="*/ 0 60000 65536"/>
                <a:gd name="T20" fmla="*/ 0 60000 65536"/>
                <a:gd name="T21" fmla="*/ 0 w 35"/>
                <a:gd name="T22" fmla="*/ 0 h 46"/>
                <a:gd name="T23" fmla="*/ 35 w 35"/>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6">
                  <a:moveTo>
                    <a:pt x="0" y="13"/>
                  </a:moveTo>
                  <a:lnTo>
                    <a:pt x="10" y="3"/>
                  </a:lnTo>
                  <a:lnTo>
                    <a:pt x="16" y="0"/>
                  </a:lnTo>
                  <a:lnTo>
                    <a:pt x="26" y="0"/>
                  </a:lnTo>
                  <a:lnTo>
                    <a:pt x="31" y="3"/>
                  </a:lnTo>
                  <a:lnTo>
                    <a:pt x="34" y="13"/>
                  </a:lnTo>
                  <a:lnTo>
                    <a:pt x="34" y="4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32" name="Line 372"/>
            <p:cNvSpPr>
              <a:spLocks noChangeShapeType="1"/>
            </p:cNvSpPr>
            <p:nvPr/>
          </p:nvSpPr>
          <p:spPr bwMode="auto">
            <a:xfrm flipV="1">
              <a:off x="3122" y="3650"/>
              <a:ext cx="0" cy="5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33" name="Freeform 373"/>
            <p:cNvSpPr>
              <a:spLocks/>
            </p:cNvSpPr>
            <p:nvPr/>
          </p:nvSpPr>
          <p:spPr bwMode="auto">
            <a:xfrm>
              <a:off x="3093" y="3701"/>
              <a:ext cx="30" cy="17"/>
            </a:xfrm>
            <a:custGeom>
              <a:avLst/>
              <a:gdLst>
                <a:gd name="T0" fmla="*/ 29 w 30"/>
                <a:gd name="T1" fmla="*/ 0 h 17"/>
                <a:gd name="T2" fmla="*/ 26 w 30"/>
                <a:gd name="T3" fmla="*/ 10 h 17"/>
                <a:gd name="T4" fmla="*/ 23 w 30"/>
                <a:gd name="T5" fmla="*/ 13 h 17"/>
                <a:gd name="T6" fmla="*/ 16 w 30"/>
                <a:gd name="T7" fmla="*/ 16 h 17"/>
                <a:gd name="T8" fmla="*/ 7 w 30"/>
                <a:gd name="T9" fmla="*/ 16 h 17"/>
                <a:gd name="T10" fmla="*/ 0 w 30"/>
                <a:gd name="T11" fmla="*/ 13 h 17"/>
                <a:gd name="T12" fmla="*/ 0 60000 65536"/>
                <a:gd name="T13" fmla="*/ 0 60000 65536"/>
                <a:gd name="T14" fmla="*/ 0 60000 65536"/>
                <a:gd name="T15" fmla="*/ 0 60000 65536"/>
                <a:gd name="T16" fmla="*/ 0 60000 65536"/>
                <a:gd name="T17" fmla="*/ 0 60000 65536"/>
                <a:gd name="T18" fmla="*/ 0 w 30"/>
                <a:gd name="T19" fmla="*/ 0 h 17"/>
                <a:gd name="T20" fmla="*/ 30 w 3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0" h="17">
                  <a:moveTo>
                    <a:pt x="29" y="0"/>
                  </a:moveTo>
                  <a:lnTo>
                    <a:pt x="26" y="10"/>
                  </a:lnTo>
                  <a:lnTo>
                    <a:pt x="23" y="13"/>
                  </a:lnTo>
                  <a:lnTo>
                    <a:pt x="16" y="16"/>
                  </a:lnTo>
                  <a:lnTo>
                    <a:pt x="7" y="16"/>
                  </a:lnTo>
                  <a:lnTo>
                    <a:pt x="0" y="13"/>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34" name="Freeform 374"/>
            <p:cNvSpPr>
              <a:spLocks/>
            </p:cNvSpPr>
            <p:nvPr/>
          </p:nvSpPr>
          <p:spPr bwMode="auto">
            <a:xfrm>
              <a:off x="3084" y="3650"/>
              <a:ext cx="39" cy="46"/>
            </a:xfrm>
            <a:custGeom>
              <a:avLst/>
              <a:gdLst>
                <a:gd name="T0" fmla="*/ 38 w 39"/>
                <a:gd name="T1" fmla="*/ 10 h 46"/>
                <a:gd name="T2" fmla="*/ 32 w 39"/>
                <a:gd name="T3" fmla="*/ 3 h 46"/>
                <a:gd name="T4" fmla="*/ 25 w 39"/>
                <a:gd name="T5" fmla="*/ 0 h 46"/>
                <a:gd name="T6" fmla="*/ 16 w 39"/>
                <a:gd name="T7" fmla="*/ 0 h 46"/>
                <a:gd name="T8" fmla="*/ 9 w 39"/>
                <a:gd name="T9" fmla="*/ 3 h 46"/>
                <a:gd name="T10" fmla="*/ 3 w 39"/>
                <a:gd name="T11" fmla="*/ 10 h 46"/>
                <a:gd name="T12" fmla="*/ 0 w 39"/>
                <a:gd name="T13" fmla="*/ 19 h 46"/>
                <a:gd name="T14" fmla="*/ 0 w 39"/>
                <a:gd name="T15" fmla="*/ 26 h 46"/>
                <a:gd name="T16" fmla="*/ 3 w 39"/>
                <a:gd name="T17" fmla="*/ 35 h 46"/>
                <a:gd name="T18" fmla="*/ 9 w 39"/>
                <a:gd name="T19" fmla="*/ 42 h 46"/>
                <a:gd name="T20" fmla="*/ 16 w 39"/>
                <a:gd name="T21" fmla="*/ 45 h 46"/>
                <a:gd name="T22" fmla="*/ 25 w 39"/>
                <a:gd name="T23" fmla="*/ 45 h 46"/>
                <a:gd name="T24" fmla="*/ 32 w 39"/>
                <a:gd name="T25" fmla="*/ 42 h 46"/>
                <a:gd name="T26" fmla="*/ 38 w 39"/>
                <a:gd name="T27" fmla="*/ 35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46"/>
                <a:gd name="T44" fmla="*/ 39 w 39"/>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46">
                  <a:moveTo>
                    <a:pt x="38" y="10"/>
                  </a:moveTo>
                  <a:lnTo>
                    <a:pt x="32" y="3"/>
                  </a:lnTo>
                  <a:lnTo>
                    <a:pt x="25" y="0"/>
                  </a:lnTo>
                  <a:lnTo>
                    <a:pt x="16" y="0"/>
                  </a:lnTo>
                  <a:lnTo>
                    <a:pt x="9" y="3"/>
                  </a:lnTo>
                  <a:lnTo>
                    <a:pt x="3" y="10"/>
                  </a:lnTo>
                  <a:lnTo>
                    <a:pt x="0" y="19"/>
                  </a:lnTo>
                  <a:lnTo>
                    <a:pt x="0" y="26"/>
                  </a:lnTo>
                  <a:lnTo>
                    <a:pt x="3" y="35"/>
                  </a:lnTo>
                  <a:lnTo>
                    <a:pt x="9" y="42"/>
                  </a:lnTo>
                  <a:lnTo>
                    <a:pt x="16" y="45"/>
                  </a:lnTo>
                  <a:lnTo>
                    <a:pt x="25" y="45"/>
                  </a:lnTo>
                  <a:lnTo>
                    <a:pt x="32" y="42"/>
                  </a:lnTo>
                  <a:lnTo>
                    <a:pt x="3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35" name="Freeform 375"/>
            <p:cNvSpPr>
              <a:spLocks/>
            </p:cNvSpPr>
            <p:nvPr/>
          </p:nvSpPr>
          <p:spPr bwMode="auto">
            <a:xfrm>
              <a:off x="3188" y="3629"/>
              <a:ext cx="45" cy="67"/>
            </a:xfrm>
            <a:custGeom>
              <a:avLst/>
              <a:gdLst>
                <a:gd name="T0" fmla="*/ 0 w 45"/>
                <a:gd name="T1" fmla="*/ 66 h 67"/>
                <a:gd name="T2" fmla="*/ 0 w 45"/>
                <a:gd name="T3" fmla="*/ 0 h 67"/>
                <a:gd name="T4" fmla="*/ 28 w 45"/>
                <a:gd name="T5" fmla="*/ 0 h 67"/>
                <a:gd name="T6" fmla="*/ 38 w 45"/>
                <a:gd name="T7" fmla="*/ 3 h 67"/>
                <a:gd name="T8" fmla="*/ 41 w 45"/>
                <a:gd name="T9" fmla="*/ 5 h 67"/>
                <a:gd name="T10" fmla="*/ 44 w 45"/>
                <a:gd name="T11" fmla="*/ 12 h 67"/>
                <a:gd name="T12" fmla="*/ 44 w 45"/>
                <a:gd name="T13" fmla="*/ 21 h 67"/>
                <a:gd name="T14" fmla="*/ 41 w 45"/>
                <a:gd name="T15" fmla="*/ 28 h 67"/>
                <a:gd name="T16" fmla="*/ 38 w 45"/>
                <a:gd name="T17" fmla="*/ 31 h 67"/>
                <a:gd name="T18" fmla="*/ 28 w 45"/>
                <a:gd name="T19" fmla="*/ 34 h 67"/>
                <a:gd name="T20" fmla="*/ 0 w 45"/>
                <a:gd name="T21" fmla="*/ 34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67"/>
                <a:gd name="T35" fmla="*/ 45 w 45"/>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67">
                  <a:moveTo>
                    <a:pt x="0" y="66"/>
                  </a:moveTo>
                  <a:lnTo>
                    <a:pt x="0" y="0"/>
                  </a:lnTo>
                  <a:lnTo>
                    <a:pt x="28" y="0"/>
                  </a:lnTo>
                  <a:lnTo>
                    <a:pt x="38" y="3"/>
                  </a:lnTo>
                  <a:lnTo>
                    <a:pt x="41" y="5"/>
                  </a:lnTo>
                  <a:lnTo>
                    <a:pt x="44" y="12"/>
                  </a:lnTo>
                  <a:lnTo>
                    <a:pt x="44" y="21"/>
                  </a:lnTo>
                  <a:lnTo>
                    <a:pt x="41" y="28"/>
                  </a:lnTo>
                  <a:lnTo>
                    <a:pt x="38" y="31"/>
                  </a:lnTo>
                  <a:lnTo>
                    <a:pt x="28" y="34"/>
                  </a:lnTo>
                  <a:lnTo>
                    <a:pt x="0" y="3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36" name="Freeform 376"/>
            <p:cNvSpPr>
              <a:spLocks/>
            </p:cNvSpPr>
            <p:nvPr/>
          </p:nvSpPr>
          <p:spPr bwMode="auto">
            <a:xfrm>
              <a:off x="3255" y="3650"/>
              <a:ext cx="41" cy="46"/>
            </a:xfrm>
            <a:custGeom>
              <a:avLst/>
              <a:gdLst>
                <a:gd name="T0" fmla="*/ 9 w 41"/>
                <a:gd name="T1" fmla="*/ 3 h 46"/>
                <a:gd name="T2" fmla="*/ 16 w 41"/>
                <a:gd name="T3" fmla="*/ 0 h 46"/>
                <a:gd name="T4" fmla="*/ 9 w 41"/>
                <a:gd name="T5" fmla="*/ 3 h 46"/>
                <a:gd name="T6" fmla="*/ 3 w 41"/>
                <a:gd name="T7" fmla="*/ 10 h 46"/>
                <a:gd name="T8" fmla="*/ 0 w 41"/>
                <a:gd name="T9" fmla="*/ 19 h 46"/>
                <a:gd name="T10" fmla="*/ 0 w 41"/>
                <a:gd name="T11" fmla="*/ 26 h 46"/>
                <a:gd name="T12" fmla="*/ 3 w 41"/>
                <a:gd name="T13" fmla="*/ 35 h 46"/>
                <a:gd name="T14" fmla="*/ 9 w 41"/>
                <a:gd name="T15" fmla="*/ 42 h 46"/>
                <a:gd name="T16" fmla="*/ 16 w 41"/>
                <a:gd name="T17" fmla="*/ 45 h 46"/>
                <a:gd name="T18" fmla="*/ 25 w 41"/>
                <a:gd name="T19" fmla="*/ 45 h 46"/>
                <a:gd name="T20" fmla="*/ 32 w 41"/>
                <a:gd name="T21" fmla="*/ 42 h 46"/>
                <a:gd name="T22" fmla="*/ 37 w 41"/>
                <a:gd name="T23" fmla="*/ 35 h 46"/>
                <a:gd name="T24" fmla="*/ 40 w 41"/>
                <a:gd name="T25" fmla="*/ 26 h 46"/>
                <a:gd name="T26" fmla="*/ 40 w 41"/>
                <a:gd name="T27" fmla="*/ 19 h 46"/>
                <a:gd name="T28" fmla="*/ 37 w 41"/>
                <a:gd name="T29" fmla="*/ 10 h 46"/>
                <a:gd name="T30" fmla="*/ 32 w 41"/>
                <a:gd name="T31" fmla="*/ 3 h 46"/>
                <a:gd name="T32" fmla="*/ 25 w 41"/>
                <a:gd name="T33" fmla="*/ 0 h 46"/>
                <a:gd name="T34" fmla="*/ 16 w 41"/>
                <a:gd name="T35" fmla="*/ 0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6"/>
                <a:gd name="T56" fmla="*/ 41 w 41"/>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6">
                  <a:moveTo>
                    <a:pt x="9" y="3"/>
                  </a:moveTo>
                  <a:lnTo>
                    <a:pt x="16" y="0"/>
                  </a:lnTo>
                  <a:lnTo>
                    <a:pt x="9" y="3"/>
                  </a:lnTo>
                  <a:lnTo>
                    <a:pt x="3" y="10"/>
                  </a:lnTo>
                  <a:lnTo>
                    <a:pt x="0" y="19"/>
                  </a:lnTo>
                  <a:lnTo>
                    <a:pt x="0" y="26"/>
                  </a:lnTo>
                  <a:lnTo>
                    <a:pt x="3" y="35"/>
                  </a:lnTo>
                  <a:lnTo>
                    <a:pt x="9" y="42"/>
                  </a:lnTo>
                  <a:lnTo>
                    <a:pt x="16" y="45"/>
                  </a:lnTo>
                  <a:lnTo>
                    <a:pt x="25" y="45"/>
                  </a:lnTo>
                  <a:lnTo>
                    <a:pt x="32" y="42"/>
                  </a:lnTo>
                  <a:lnTo>
                    <a:pt x="37" y="35"/>
                  </a:lnTo>
                  <a:lnTo>
                    <a:pt x="40" y="26"/>
                  </a:lnTo>
                  <a:lnTo>
                    <a:pt x="40" y="19"/>
                  </a:lnTo>
                  <a:lnTo>
                    <a:pt x="37" y="10"/>
                  </a:lnTo>
                  <a:lnTo>
                    <a:pt x="32" y="3"/>
                  </a:lnTo>
                  <a:lnTo>
                    <a:pt x="25" y="0"/>
                  </a:lnTo>
                  <a:lnTo>
                    <a:pt x="1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37" name="Freeform 377"/>
            <p:cNvSpPr>
              <a:spLocks/>
            </p:cNvSpPr>
            <p:nvPr/>
          </p:nvSpPr>
          <p:spPr bwMode="auto">
            <a:xfrm>
              <a:off x="3315" y="3650"/>
              <a:ext cx="36" cy="46"/>
            </a:xfrm>
            <a:custGeom>
              <a:avLst/>
              <a:gdLst>
                <a:gd name="T0" fmla="*/ 31 w 36"/>
                <a:gd name="T1" fmla="*/ 3 h 46"/>
                <a:gd name="T2" fmla="*/ 35 w 36"/>
                <a:gd name="T3" fmla="*/ 10 h 46"/>
                <a:gd name="T4" fmla="*/ 31 w 36"/>
                <a:gd name="T5" fmla="*/ 3 h 46"/>
                <a:gd name="T6" fmla="*/ 22 w 36"/>
                <a:gd name="T7" fmla="*/ 0 h 46"/>
                <a:gd name="T8" fmla="*/ 12 w 36"/>
                <a:gd name="T9" fmla="*/ 0 h 46"/>
                <a:gd name="T10" fmla="*/ 3 w 36"/>
                <a:gd name="T11" fmla="*/ 3 h 46"/>
                <a:gd name="T12" fmla="*/ 0 w 36"/>
                <a:gd name="T13" fmla="*/ 10 h 46"/>
                <a:gd name="T14" fmla="*/ 3 w 36"/>
                <a:gd name="T15" fmla="*/ 16 h 46"/>
                <a:gd name="T16" fmla="*/ 9 w 36"/>
                <a:gd name="T17" fmla="*/ 19 h 46"/>
                <a:gd name="T18" fmla="*/ 25 w 36"/>
                <a:gd name="T19" fmla="*/ 23 h 46"/>
                <a:gd name="T20" fmla="*/ 31 w 36"/>
                <a:gd name="T21" fmla="*/ 26 h 46"/>
                <a:gd name="T22" fmla="*/ 35 w 36"/>
                <a:gd name="T23" fmla="*/ 32 h 46"/>
                <a:gd name="T24" fmla="*/ 35 w 36"/>
                <a:gd name="T25" fmla="*/ 35 h 46"/>
                <a:gd name="T26" fmla="*/ 31 w 36"/>
                <a:gd name="T27" fmla="*/ 42 h 46"/>
                <a:gd name="T28" fmla="*/ 22 w 36"/>
                <a:gd name="T29" fmla="*/ 45 h 46"/>
                <a:gd name="T30" fmla="*/ 12 w 36"/>
                <a:gd name="T31" fmla="*/ 45 h 46"/>
                <a:gd name="T32" fmla="*/ 3 w 36"/>
                <a:gd name="T33" fmla="*/ 42 h 46"/>
                <a:gd name="T34" fmla="*/ 0 w 36"/>
                <a:gd name="T35" fmla="*/ 35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46"/>
                <a:gd name="T56" fmla="*/ 36 w 36"/>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46">
                  <a:moveTo>
                    <a:pt x="31" y="3"/>
                  </a:moveTo>
                  <a:lnTo>
                    <a:pt x="35" y="10"/>
                  </a:lnTo>
                  <a:lnTo>
                    <a:pt x="31" y="3"/>
                  </a:lnTo>
                  <a:lnTo>
                    <a:pt x="22" y="0"/>
                  </a:lnTo>
                  <a:lnTo>
                    <a:pt x="12" y="0"/>
                  </a:lnTo>
                  <a:lnTo>
                    <a:pt x="3" y="3"/>
                  </a:lnTo>
                  <a:lnTo>
                    <a:pt x="0" y="10"/>
                  </a:lnTo>
                  <a:lnTo>
                    <a:pt x="3" y="16"/>
                  </a:lnTo>
                  <a:lnTo>
                    <a:pt x="9" y="19"/>
                  </a:lnTo>
                  <a:lnTo>
                    <a:pt x="25" y="23"/>
                  </a:lnTo>
                  <a:lnTo>
                    <a:pt x="31" y="26"/>
                  </a:lnTo>
                  <a:lnTo>
                    <a:pt x="35" y="32"/>
                  </a:lnTo>
                  <a:lnTo>
                    <a:pt x="35" y="35"/>
                  </a:lnTo>
                  <a:lnTo>
                    <a:pt x="31" y="42"/>
                  </a:lnTo>
                  <a:lnTo>
                    <a:pt x="22" y="45"/>
                  </a:lnTo>
                  <a:lnTo>
                    <a:pt x="12" y="45"/>
                  </a:lnTo>
                  <a:lnTo>
                    <a:pt x="3" y="42"/>
                  </a:lnTo>
                  <a:lnTo>
                    <a:pt x="0"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38" name="Freeform 378"/>
            <p:cNvSpPr>
              <a:spLocks/>
            </p:cNvSpPr>
            <p:nvPr/>
          </p:nvSpPr>
          <p:spPr bwMode="auto">
            <a:xfrm>
              <a:off x="3369" y="3629"/>
              <a:ext cx="17" cy="17"/>
            </a:xfrm>
            <a:custGeom>
              <a:avLst/>
              <a:gdLst>
                <a:gd name="T0" fmla="*/ 0 w 17"/>
                <a:gd name="T1" fmla="*/ 9 h 17"/>
                <a:gd name="T2" fmla="*/ 8 w 17"/>
                <a:gd name="T3" fmla="*/ 16 h 17"/>
                <a:gd name="T4" fmla="*/ 16 w 17"/>
                <a:gd name="T5" fmla="*/ 9 h 17"/>
                <a:gd name="T6" fmla="*/ 8 w 17"/>
                <a:gd name="T7" fmla="*/ 0 h 17"/>
                <a:gd name="T8" fmla="*/ 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8" y="16"/>
                  </a:lnTo>
                  <a:lnTo>
                    <a:pt x="16" y="9"/>
                  </a:lnTo>
                  <a:lnTo>
                    <a:pt x="8" y="0"/>
                  </a:lnTo>
                  <a:lnTo>
                    <a:pt x="0" y="9"/>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39" name="Line 379"/>
            <p:cNvSpPr>
              <a:spLocks noChangeShapeType="1"/>
            </p:cNvSpPr>
            <p:nvPr/>
          </p:nvSpPr>
          <p:spPr bwMode="auto">
            <a:xfrm>
              <a:off x="3372" y="3650"/>
              <a:ext cx="0" cy="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40" name="Line 380"/>
            <p:cNvSpPr>
              <a:spLocks noChangeShapeType="1"/>
            </p:cNvSpPr>
            <p:nvPr/>
          </p:nvSpPr>
          <p:spPr bwMode="auto">
            <a:xfrm flipV="1">
              <a:off x="3403" y="3629"/>
              <a:ext cx="0" cy="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41" name="Freeform 381"/>
            <p:cNvSpPr>
              <a:spLocks/>
            </p:cNvSpPr>
            <p:nvPr/>
          </p:nvSpPr>
          <p:spPr bwMode="auto">
            <a:xfrm>
              <a:off x="3403" y="3682"/>
              <a:ext cx="17" cy="17"/>
            </a:xfrm>
            <a:custGeom>
              <a:avLst/>
              <a:gdLst>
                <a:gd name="T0" fmla="*/ 0 w 17"/>
                <a:gd name="T1" fmla="*/ 0 h 17"/>
                <a:gd name="T2" fmla="*/ 3 w 17"/>
                <a:gd name="T3" fmla="*/ 12 h 17"/>
                <a:gd name="T4" fmla="*/ 1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3" y="12"/>
                  </a:lnTo>
                  <a:lnTo>
                    <a:pt x="10" y="16"/>
                  </a:lnTo>
                  <a:lnTo>
                    <a:pt x="16" y="1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42" name="Line 382"/>
            <p:cNvSpPr>
              <a:spLocks noChangeShapeType="1"/>
            </p:cNvSpPr>
            <p:nvPr/>
          </p:nvSpPr>
          <p:spPr bwMode="auto">
            <a:xfrm flipH="1">
              <a:off x="3394" y="3650"/>
              <a:ext cx="2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43" name="Freeform 383"/>
            <p:cNvSpPr>
              <a:spLocks/>
            </p:cNvSpPr>
            <p:nvPr/>
          </p:nvSpPr>
          <p:spPr bwMode="auto">
            <a:xfrm>
              <a:off x="3437" y="3629"/>
              <a:ext cx="17" cy="17"/>
            </a:xfrm>
            <a:custGeom>
              <a:avLst/>
              <a:gdLst>
                <a:gd name="T0" fmla="*/ 0 w 17"/>
                <a:gd name="T1" fmla="*/ 9 h 17"/>
                <a:gd name="T2" fmla="*/ 9 w 17"/>
                <a:gd name="T3" fmla="*/ 16 h 17"/>
                <a:gd name="T4" fmla="*/ 16 w 17"/>
                <a:gd name="T5" fmla="*/ 9 h 17"/>
                <a:gd name="T6" fmla="*/ 9 w 17"/>
                <a:gd name="T7" fmla="*/ 0 h 17"/>
                <a:gd name="T8" fmla="*/ 0 w 17"/>
                <a:gd name="T9" fmla="*/ 9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9"/>
                  </a:moveTo>
                  <a:lnTo>
                    <a:pt x="9" y="16"/>
                  </a:lnTo>
                  <a:lnTo>
                    <a:pt x="16" y="9"/>
                  </a:lnTo>
                  <a:lnTo>
                    <a:pt x="9" y="0"/>
                  </a:lnTo>
                  <a:lnTo>
                    <a:pt x="0" y="9"/>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44" name="Line 384"/>
            <p:cNvSpPr>
              <a:spLocks noChangeShapeType="1"/>
            </p:cNvSpPr>
            <p:nvPr/>
          </p:nvSpPr>
          <p:spPr bwMode="auto">
            <a:xfrm>
              <a:off x="3441" y="3650"/>
              <a:ext cx="0" cy="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45" name="Freeform 385"/>
            <p:cNvSpPr>
              <a:spLocks/>
            </p:cNvSpPr>
            <p:nvPr/>
          </p:nvSpPr>
          <p:spPr bwMode="auto">
            <a:xfrm>
              <a:off x="3463" y="3650"/>
              <a:ext cx="43" cy="46"/>
            </a:xfrm>
            <a:custGeom>
              <a:avLst/>
              <a:gdLst>
                <a:gd name="T0" fmla="*/ 10 w 43"/>
                <a:gd name="T1" fmla="*/ 3 h 46"/>
                <a:gd name="T2" fmla="*/ 16 w 43"/>
                <a:gd name="T3" fmla="*/ 0 h 46"/>
                <a:gd name="T4" fmla="*/ 10 w 43"/>
                <a:gd name="T5" fmla="*/ 3 h 46"/>
                <a:gd name="T6" fmla="*/ 3 w 43"/>
                <a:gd name="T7" fmla="*/ 10 h 46"/>
                <a:gd name="T8" fmla="*/ 0 w 43"/>
                <a:gd name="T9" fmla="*/ 19 h 46"/>
                <a:gd name="T10" fmla="*/ 0 w 43"/>
                <a:gd name="T11" fmla="*/ 26 h 46"/>
                <a:gd name="T12" fmla="*/ 3 w 43"/>
                <a:gd name="T13" fmla="*/ 35 h 46"/>
                <a:gd name="T14" fmla="*/ 10 w 43"/>
                <a:gd name="T15" fmla="*/ 42 h 46"/>
                <a:gd name="T16" fmla="*/ 16 w 43"/>
                <a:gd name="T17" fmla="*/ 45 h 46"/>
                <a:gd name="T18" fmla="*/ 26 w 43"/>
                <a:gd name="T19" fmla="*/ 45 h 46"/>
                <a:gd name="T20" fmla="*/ 32 w 43"/>
                <a:gd name="T21" fmla="*/ 42 h 46"/>
                <a:gd name="T22" fmla="*/ 38 w 43"/>
                <a:gd name="T23" fmla="*/ 35 h 46"/>
                <a:gd name="T24" fmla="*/ 42 w 43"/>
                <a:gd name="T25" fmla="*/ 26 h 46"/>
                <a:gd name="T26" fmla="*/ 42 w 43"/>
                <a:gd name="T27" fmla="*/ 19 h 46"/>
                <a:gd name="T28" fmla="*/ 38 w 43"/>
                <a:gd name="T29" fmla="*/ 10 h 46"/>
                <a:gd name="T30" fmla="*/ 32 w 43"/>
                <a:gd name="T31" fmla="*/ 3 h 46"/>
                <a:gd name="T32" fmla="*/ 26 w 43"/>
                <a:gd name="T33" fmla="*/ 0 h 46"/>
                <a:gd name="T34" fmla="*/ 16 w 43"/>
                <a:gd name="T35" fmla="*/ 0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46"/>
                <a:gd name="T56" fmla="*/ 43 w 43"/>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46">
                  <a:moveTo>
                    <a:pt x="10" y="3"/>
                  </a:moveTo>
                  <a:lnTo>
                    <a:pt x="16" y="0"/>
                  </a:lnTo>
                  <a:lnTo>
                    <a:pt x="10" y="3"/>
                  </a:lnTo>
                  <a:lnTo>
                    <a:pt x="3" y="10"/>
                  </a:lnTo>
                  <a:lnTo>
                    <a:pt x="0" y="19"/>
                  </a:lnTo>
                  <a:lnTo>
                    <a:pt x="0" y="26"/>
                  </a:lnTo>
                  <a:lnTo>
                    <a:pt x="3" y="35"/>
                  </a:lnTo>
                  <a:lnTo>
                    <a:pt x="10" y="42"/>
                  </a:lnTo>
                  <a:lnTo>
                    <a:pt x="16" y="45"/>
                  </a:lnTo>
                  <a:lnTo>
                    <a:pt x="26" y="45"/>
                  </a:lnTo>
                  <a:lnTo>
                    <a:pt x="32" y="42"/>
                  </a:lnTo>
                  <a:lnTo>
                    <a:pt x="38" y="35"/>
                  </a:lnTo>
                  <a:lnTo>
                    <a:pt x="42" y="26"/>
                  </a:lnTo>
                  <a:lnTo>
                    <a:pt x="42" y="19"/>
                  </a:lnTo>
                  <a:lnTo>
                    <a:pt x="38" y="10"/>
                  </a:lnTo>
                  <a:lnTo>
                    <a:pt x="32" y="3"/>
                  </a:lnTo>
                  <a:lnTo>
                    <a:pt x="26" y="0"/>
                  </a:lnTo>
                  <a:lnTo>
                    <a:pt x="1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46" name="Line 386"/>
            <p:cNvSpPr>
              <a:spLocks noChangeShapeType="1"/>
            </p:cNvSpPr>
            <p:nvPr/>
          </p:nvSpPr>
          <p:spPr bwMode="auto">
            <a:xfrm>
              <a:off x="3524" y="3650"/>
              <a:ext cx="0" cy="4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47" name="Freeform 387"/>
            <p:cNvSpPr>
              <a:spLocks/>
            </p:cNvSpPr>
            <p:nvPr/>
          </p:nvSpPr>
          <p:spPr bwMode="auto">
            <a:xfrm>
              <a:off x="3524" y="3650"/>
              <a:ext cx="35" cy="46"/>
            </a:xfrm>
            <a:custGeom>
              <a:avLst/>
              <a:gdLst>
                <a:gd name="T0" fmla="*/ 0 w 35"/>
                <a:gd name="T1" fmla="*/ 13 h 46"/>
                <a:gd name="T2" fmla="*/ 9 w 35"/>
                <a:gd name="T3" fmla="*/ 3 h 46"/>
                <a:gd name="T4" fmla="*/ 15 w 35"/>
                <a:gd name="T5" fmla="*/ 0 h 46"/>
                <a:gd name="T6" fmla="*/ 24 w 35"/>
                <a:gd name="T7" fmla="*/ 0 h 46"/>
                <a:gd name="T8" fmla="*/ 31 w 35"/>
                <a:gd name="T9" fmla="*/ 3 h 46"/>
                <a:gd name="T10" fmla="*/ 34 w 35"/>
                <a:gd name="T11" fmla="*/ 13 h 46"/>
                <a:gd name="T12" fmla="*/ 34 w 35"/>
                <a:gd name="T13" fmla="*/ 45 h 46"/>
                <a:gd name="T14" fmla="*/ 0 60000 65536"/>
                <a:gd name="T15" fmla="*/ 0 60000 65536"/>
                <a:gd name="T16" fmla="*/ 0 60000 65536"/>
                <a:gd name="T17" fmla="*/ 0 60000 65536"/>
                <a:gd name="T18" fmla="*/ 0 60000 65536"/>
                <a:gd name="T19" fmla="*/ 0 60000 65536"/>
                <a:gd name="T20" fmla="*/ 0 60000 65536"/>
                <a:gd name="T21" fmla="*/ 0 w 35"/>
                <a:gd name="T22" fmla="*/ 0 h 46"/>
                <a:gd name="T23" fmla="*/ 35 w 35"/>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6">
                  <a:moveTo>
                    <a:pt x="0" y="13"/>
                  </a:moveTo>
                  <a:lnTo>
                    <a:pt x="9" y="3"/>
                  </a:lnTo>
                  <a:lnTo>
                    <a:pt x="15" y="0"/>
                  </a:lnTo>
                  <a:lnTo>
                    <a:pt x="24" y="0"/>
                  </a:lnTo>
                  <a:lnTo>
                    <a:pt x="31" y="3"/>
                  </a:lnTo>
                  <a:lnTo>
                    <a:pt x="34" y="13"/>
                  </a:lnTo>
                  <a:lnTo>
                    <a:pt x="34" y="4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48" name="Line 388"/>
            <p:cNvSpPr>
              <a:spLocks noChangeShapeType="1"/>
            </p:cNvSpPr>
            <p:nvPr/>
          </p:nvSpPr>
          <p:spPr bwMode="auto">
            <a:xfrm flipV="1">
              <a:off x="2523" y="1728"/>
              <a:ext cx="0"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49" name="Line 389"/>
            <p:cNvSpPr>
              <a:spLocks noChangeShapeType="1"/>
            </p:cNvSpPr>
            <p:nvPr/>
          </p:nvSpPr>
          <p:spPr bwMode="auto">
            <a:xfrm>
              <a:off x="2567" y="1728"/>
              <a:ext cx="0"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50" name="Line 390"/>
            <p:cNvSpPr>
              <a:spLocks noChangeShapeType="1"/>
            </p:cNvSpPr>
            <p:nvPr/>
          </p:nvSpPr>
          <p:spPr bwMode="auto">
            <a:xfrm flipH="1">
              <a:off x="2523" y="1760"/>
              <a:ext cx="4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51" name="Freeform 391"/>
            <p:cNvSpPr>
              <a:spLocks/>
            </p:cNvSpPr>
            <p:nvPr/>
          </p:nvSpPr>
          <p:spPr bwMode="auto">
            <a:xfrm>
              <a:off x="2593" y="1750"/>
              <a:ext cx="42" cy="45"/>
            </a:xfrm>
            <a:custGeom>
              <a:avLst/>
              <a:gdLst>
                <a:gd name="T0" fmla="*/ 9 w 42"/>
                <a:gd name="T1" fmla="*/ 4 h 45"/>
                <a:gd name="T2" fmla="*/ 15 w 42"/>
                <a:gd name="T3" fmla="*/ 0 h 45"/>
                <a:gd name="T4" fmla="*/ 9 w 42"/>
                <a:gd name="T5" fmla="*/ 4 h 45"/>
                <a:gd name="T6" fmla="*/ 2 w 42"/>
                <a:gd name="T7" fmla="*/ 10 h 45"/>
                <a:gd name="T8" fmla="*/ 0 w 42"/>
                <a:gd name="T9" fmla="*/ 19 h 45"/>
                <a:gd name="T10" fmla="*/ 0 w 42"/>
                <a:gd name="T11" fmla="*/ 25 h 45"/>
                <a:gd name="T12" fmla="*/ 2 w 42"/>
                <a:gd name="T13" fmla="*/ 35 h 45"/>
                <a:gd name="T14" fmla="*/ 9 w 42"/>
                <a:gd name="T15" fmla="*/ 41 h 45"/>
                <a:gd name="T16" fmla="*/ 15 w 42"/>
                <a:gd name="T17" fmla="*/ 44 h 45"/>
                <a:gd name="T18" fmla="*/ 25 w 42"/>
                <a:gd name="T19" fmla="*/ 44 h 45"/>
                <a:gd name="T20" fmla="*/ 31 w 42"/>
                <a:gd name="T21" fmla="*/ 41 h 45"/>
                <a:gd name="T22" fmla="*/ 37 w 42"/>
                <a:gd name="T23" fmla="*/ 35 h 45"/>
                <a:gd name="T24" fmla="*/ 41 w 42"/>
                <a:gd name="T25" fmla="*/ 25 h 45"/>
                <a:gd name="T26" fmla="*/ 41 w 42"/>
                <a:gd name="T27" fmla="*/ 19 h 45"/>
                <a:gd name="T28" fmla="*/ 37 w 42"/>
                <a:gd name="T29" fmla="*/ 10 h 45"/>
                <a:gd name="T30" fmla="*/ 31 w 42"/>
                <a:gd name="T31" fmla="*/ 4 h 45"/>
                <a:gd name="T32" fmla="*/ 25 w 42"/>
                <a:gd name="T33" fmla="*/ 0 h 45"/>
                <a:gd name="T34" fmla="*/ 15 w 42"/>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5"/>
                <a:gd name="T56" fmla="*/ 42 w 42"/>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5">
                  <a:moveTo>
                    <a:pt x="9" y="4"/>
                  </a:moveTo>
                  <a:lnTo>
                    <a:pt x="15" y="0"/>
                  </a:lnTo>
                  <a:lnTo>
                    <a:pt x="9" y="4"/>
                  </a:lnTo>
                  <a:lnTo>
                    <a:pt x="2" y="10"/>
                  </a:lnTo>
                  <a:lnTo>
                    <a:pt x="0" y="19"/>
                  </a:lnTo>
                  <a:lnTo>
                    <a:pt x="0" y="25"/>
                  </a:lnTo>
                  <a:lnTo>
                    <a:pt x="2" y="35"/>
                  </a:lnTo>
                  <a:lnTo>
                    <a:pt x="9" y="41"/>
                  </a:lnTo>
                  <a:lnTo>
                    <a:pt x="15" y="44"/>
                  </a:lnTo>
                  <a:lnTo>
                    <a:pt x="25" y="44"/>
                  </a:lnTo>
                  <a:lnTo>
                    <a:pt x="31" y="41"/>
                  </a:lnTo>
                  <a:lnTo>
                    <a:pt x="37" y="35"/>
                  </a:lnTo>
                  <a:lnTo>
                    <a:pt x="41" y="25"/>
                  </a:lnTo>
                  <a:lnTo>
                    <a:pt x="41" y="19"/>
                  </a:lnTo>
                  <a:lnTo>
                    <a:pt x="37" y="10"/>
                  </a:lnTo>
                  <a:lnTo>
                    <a:pt x="31" y="4"/>
                  </a:lnTo>
                  <a:lnTo>
                    <a:pt x="25" y="0"/>
                  </a:lnTo>
                  <a:lnTo>
                    <a:pt x="15"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52" name="Freeform 392"/>
            <p:cNvSpPr>
              <a:spLocks/>
            </p:cNvSpPr>
            <p:nvPr/>
          </p:nvSpPr>
          <p:spPr bwMode="auto">
            <a:xfrm>
              <a:off x="2653" y="1750"/>
              <a:ext cx="35" cy="45"/>
            </a:xfrm>
            <a:custGeom>
              <a:avLst/>
              <a:gdLst>
                <a:gd name="T0" fmla="*/ 0 w 35"/>
                <a:gd name="T1" fmla="*/ 0 h 45"/>
                <a:gd name="T2" fmla="*/ 0 w 35"/>
                <a:gd name="T3" fmla="*/ 31 h 45"/>
                <a:gd name="T4" fmla="*/ 3 w 35"/>
                <a:gd name="T5" fmla="*/ 41 h 45"/>
                <a:gd name="T6" fmla="*/ 9 w 35"/>
                <a:gd name="T7" fmla="*/ 44 h 45"/>
                <a:gd name="T8" fmla="*/ 18 w 35"/>
                <a:gd name="T9" fmla="*/ 44 h 45"/>
                <a:gd name="T10" fmla="*/ 25 w 35"/>
                <a:gd name="T11" fmla="*/ 41 h 45"/>
                <a:gd name="T12" fmla="*/ 34 w 35"/>
                <a:gd name="T13" fmla="*/ 31 h 45"/>
                <a:gd name="T14" fmla="*/ 0 60000 65536"/>
                <a:gd name="T15" fmla="*/ 0 60000 65536"/>
                <a:gd name="T16" fmla="*/ 0 60000 65536"/>
                <a:gd name="T17" fmla="*/ 0 60000 65536"/>
                <a:gd name="T18" fmla="*/ 0 60000 65536"/>
                <a:gd name="T19" fmla="*/ 0 60000 65536"/>
                <a:gd name="T20" fmla="*/ 0 60000 65536"/>
                <a:gd name="T21" fmla="*/ 0 w 35"/>
                <a:gd name="T22" fmla="*/ 0 h 45"/>
                <a:gd name="T23" fmla="*/ 35 w 3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5">
                  <a:moveTo>
                    <a:pt x="0" y="0"/>
                  </a:moveTo>
                  <a:lnTo>
                    <a:pt x="0" y="31"/>
                  </a:lnTo>
                  <a:lnTo>
                    <a:pt x="3" y="41"/>
                  </a:lnTo>
                  <a:lnTo>
                    <a:pt x="9" y="44"/>
                  </a:lnTo>
                  <a:lnTo>
                    <a:pt x="18" y="44"/>
                  </a:lnTo>
                  <a:lnTo>
                    <a:pt x="25" y="41"/>
                  </a:lnTo>
                  <a:lnTo>
                    <a:pt x="34" y="31"/>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53" name="Line 393"/>
            <p:cNvSpPr>
              <a:spLocks noChangeShapeType="1"/>
            </p:cNvSpPr>
            <p:nvPr/>
          </p:nvSpPr>
          <p:spPr bwMode="auto">
            <a:xfrm flipV="1">
              <a:off x="2687" y="1750"/>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54" name="Freeform 394"/>
            <p:cNvSpPr>
              <a:spLocks/>
            </p:cNvSpPr>
            <p:nvPr/>
          </p:nvSpPr>
          <p:spPr bwMode="auto">
            <a:xfrm>
              <a:off x="2713" y="1750"/>
              <a:ext cx="35" cy="45"/>
            </a:xfrm>
            <a:custGeom>
              <a:avLst/>
              <a:gdLst>
                <a:gd name="T0" fmla="*/ 31 w 35"/>
                <a:gd name="T1" fmla="*/ 4 h 45"/>
                <a:gd name="T2" fmla="*/ 34 w 35"/>
                <a:gd name="T3" fmla="*/ 10 h 45"/>
                <a:gd name="T4" fmla="*/ 31 w 35"/>
                <a:gd name="T5" fmla="*/ 4 h 45"/>
                <a:gd name="T6" fmla="*/ 22 w 35"/>
                <a:gd name="T7" fmla="*/ 0 h 45"/>
                <a:gd name="T8" fmla="*/ 12 w 35"/>
                <a:gd name="T9" fmla="*/ 0 h 45"/>
                <a:gd name="T10" fmla="*/ 3 w 35"/>
                <a:gd name="T11" fmla="*/ 4 h 45"/>
                <a:gd name="T12" fmla="*/ 0 w 35"/>
                <a:gd name="T13" fmla="*/ 10 h 45"/>
                <a:gd name="T14" fmla="*/ 3 w 35"/>
                <a:gd name="T15" fmla="*/ 16 h 45"/>
                <a:gd name="T16" fmla="*/ 9 w 35"/>
                <a:gd name="T17" fmla="*/ 19 h 45"/>
                <a:gd name="T18" fmla="*/ 24 w 35"/>
                <a:gd name="T19" fmla="*/ 22 h 45"/>
                <a:gd name="T20" fmla="*/ 31 w 35"/>
                <a:gd name="T21" fmla="*/ 25 h 45"/>
                <a:gd name="T22" fmla="*/ 34 w 35"/>
                <a:gd name="T23" fmla="*/ 31 h 45"/>
                <a:gd name="T24" fmla="*/ 34 w 35"/>
                <a:gd name="T25" fmla="*/ 35 h 45"/>
                <a:gd name="T26" fmla="*/ 31 w 35"/>
                <a:gd name="T27" fmla="*/ 41 h 45"/>
                <a:gd name="T28" fmla="*/ 22 w 35"/>
                <a:gd name="T29" fmla="*/ 44 h 45"/>
                <a:gd name="T30" fmla="*/ 12 w 35"/>
                <a:gd name="T31" fmla="*/ 44 h 45"/>
                <a:gd name="T32" fmla="*/ 3 w 35"/>
                <a:gd name="T33" fmla="*/ 41 h 45"/>
                <a:gd name="T34" fmla="*/ 0 w 35"/>
                <a:gd name="T35" fmla="*/ 35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45"/>
                <a:gd name="T56" fmla="*/ 35 w 35"/>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45">
                  <a:moveTo>
                    <a:pt x="31" y="4"/>
                  </a:moveTo>
                  <a:lnTo>
                    <a:pt x="34" y="10"/>
                  </a:lnTo>
                  <a:lnTo>
                    <a:pt x="31" y="4"/>
                  </a:lnTo>
                  <a:lnTo>
                    <a:pt x="22" y="0"/>
                  </a:lnTo>
                  <a:lnTo>
                    <a:pt x="12" y="0"/>
                  </a:lnTo>
                  <a:lnTo>
                    <a:pt x="3" y="4"/>
                  </a:lnTo>
                  <a:lnTo>
                    <a:pt x="0" y="10"/>
                  </a:lnTo>
                  <a:lnTo>
                    <a:pt x="3" y="16"/>
                  </a:lnTo>
                  <a:lnTo>
                    <a:pt x="9" y="19"/>
                  </a:lnTo>
                  <a:lnTo>
                    <a:pt x="24" y="22"/>
                  </a:lnTo>
                  <a:lnTo>
                    <a:pt x="31" y="25"/>
                  </a:lnTo>
                  <a:lnTo>
                    <a:pt x="34" y="31"/>
                  </a:lnTo>
                  <a:lnTo>
                    <a:pt x="34" y="35"/>
                  </a:lnTo>
                  <a:lnTo>
                    <a:pt x="31" y="41"/>
                  </a:lnTo>
                  <a:lnTo>
                    <a:pt x="22" y="44"/>
                  </a:lnTo>
                  <a:lnTo>
                    <a:pt x="12" y="44"/>
                  </a:lnTo>
                  <a:lnTo>
                    <a:pt x="3" y="41"/>
                  </a:lnTo>
                  <a:lnTo>
                    <a:pt x="0"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55" name="Freeform 395"/>
            <p:cNvSpPr>
              <a:spLocks/>
            </p:cNvSpPr>
            <p:nvPr/>
          </p:nvSpPr>
          <p:spPr bwMode="auto">
            <a:xfrm>
              <a:off x="2766" y="1750"/>
              <a:ext cx="39" cy="45"/>
            </a:xfrm>
            <a:custGeom>
              <a:avLst/>
              <a:gdLst>
                <a:gd name="T0" fmla="*/ 0 w 39"/>
                <a:gd name="T1" fmla="*/ 19 h 45"/>
                <a:gd name="T2" fmla="*/ 38 w 39"/>
                <a:gd name="T3" fmla="*/ 19 h 45"/>
                <a:gd name="T4" fmla="*/ 38 w 39"/>
                <a:gd name="T5" fmla="*/ 13 h 45"/>
                <a:gd name="T6" fmla="*/ 35 w 39"/>
                <a:gd name="T7" fmla="*/ 7 h 45"/>
                <a:gd name="T8" fmla="*/ 32 w 39"/>
                <a:gd name="T9" fmla="*/ 4 h 45"/>
                <a:gd name="T10" fmla="*/ 26 w 39"/>
                <a:gd name="T11" fmla="*/ 0 h 45"/>
                <a:gd name="T12" fmla="*/ 16 w 39"/>
                <a:gd name="T13" fmla="*/ 0 h 45"/>
                <a:gd name="T14" fmla="*/ 10 w 39"/>
                <a:gd name="T15" fmla="*/ 4 h 45"/>
                <a:gd name="T16" fmla="*/ 3 w 39"/>
                <a:gd name="T17" fmla="*/ 10 h 45"/>
                <a:gd name="T18" fmla="*/ 0 w 39"/>
                <a:gd name="T19" fmla="*/ 19 h 45"/>
                <a:gd name="T20" fmla="*/ 0 w 39"/>
                <a:gd name="T21" fmla="*/ 25 h 45"/>
                <a:gd name="T22" fmla="*/ 3 w 39"/>
                <a:gd name="T23" fmla="*/ 35 h 45"/>
                <a:gd name="T24" fmla="*/ 10 w 39"/>
                <a:gd name="T25" fmla="*/ 41 h 45"/>
                <a:gd name="T26" fmla="*/ 16 w 39"/>
                <a:gd name="T27" fmla="*/ 44 h 45"/>
                <a:gd name="T28" fmla="*/ 26 w 39"/>
                <a:gd name="T29" fmla="*/ 44 h 45"/>
                <a:gd name="T30" fmla="*/ 32 w 39"/>
                <a:gd name="T31" fmla="*/ 41 h 45"/>
                <a:gd name="T32" fmla="*/ 38 w 39"/>
                <a:gd name="T33" fmla="*/ 35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5"/>
                <a:gd name="T53" fmla="*/ 39 w 39"/>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5">
                  <a:moveTo>
                    <a:pt x="0" y="19"/>
                  </a:moveTo>
                  <a:lnTo>
                    <a:pt x="38" y="19"/>
                  </a:lnTo>
                  <a:lnTo>
                    <a:pt x="38" y="13"/>
                  </a:lnTo>
                  <a:lnTo>
                    <a:pt x="35" y="7"/>
                  </a:lnTo>
                  <a:lnTo>
                    <a:pt x="32" y="4"/>
                  </a:lnTo>
                  <a:lnTo>
                    <a:pt x="26" y="0"/>
                  </a:lnTo>
                  <a:lnTo>
                    <a:pt x="16" y="0"/>
                  </a:lnTo>
                  <a:lnTo>
                    <a:pt x="10" y="4"/>
                  </a:lnTo>
                  <a:lnTo>
                    <a:pt x="3" y="10"/>
                  </a:lnTo>
                  <a:lnTo>
                    <a:pt x="0" y="19"/>
                  </a:lnTo>
                  <a:lnTo>
                    <a:pt x="0" y="25"/>
                  </a:lnTo>
                  <a:lnTo>
                    <a:pt x="3" y="35"/>
                  </a:lnTo>
                  <a:lnTo>
                    <a:pt x="10" y="41"/>
                  </a:lnTo>
                  <a:lnTo>
                    <a:pt x="16" y="44"/>
                  </a:lnTo>
                  <a:lnTo>
                    <a:pt x="26" y="44"/>
                  </a:lnTo>
                  <a:lnTo>
                    <a:pt x="32" y="41"/>
                  </a:lnTo>
                  <a:lnTo>
                    <a:pt x="3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56" name="Freeform 396"/>
            <p:cNvSpPr>
              <a:spLocks/>
            </p:cNvSpPr>
            <p:nvPr/>
          </p:nvSpPr>
          <p:spPr bwMode="auto">
            <a:xfrm>
              <a:off x="2868" y="1728"/>
              <a:ext cx="41" cy="67"/>
            </a:xfrm>
            <a:custGeom>
              <a:avLst/>
              <a:gdLst>
                <a:gd name="T0" fmla="*/ 0 w 41"/>
                <a:gd name="T1" fmla="*/ 66 h 67"/>
                <a:gd name="T2" fmla="*/ 0 w 41"/>
                <a:gd name="T3" fmla="*/ 0 h 67"/>
                <a:gd name="T4" fmla="*/ 40 w 41"/>
                <a:gd name="T5" fmla="*/ 0 h 67"/>
                <a:gd name="T6" fmla="*/ 0 60000 65536"/>
                <a:gd name="T7" fmla="*/ 0 60000 65536"/>
                <a:gd name="T8" fmla="*/ 0 60000 65536"/>
                <a:gd name="T9" fmla="*/ 0 w 41"/>
                <a:gd name="T10" fmla="*/ 0 h 67"/>
                <a:gd name="T11" fmla="*/ 41 w 41"/>
                <a:gd name="T12" fmla="*/ 67 h 67"/>
              </a:gdLst>
              <a:ahLst/>
              <a:cxnLst>
                <a:cxn ang="T6">
                  <a:pos x="T0" y="T1"/>
                </a:cxn>
                <a:cxn ang="T7">
                  <a:pos x="T2" y="T3"/>
                </a:cxn>
                <a:cxn ang="T8">
                  <a:pos x="T4" y="T5"/>
                </a:cxn>
              </a:cxnLst>
              <a:rect l="T9" t="T10" r="T11" b="T12"/>
              <a:pathLst>
                <a:path w="41" h="67">
                  <a:moveTo>
                    <a:pt x="0" y="66"/>
                  </a:moveTo>
                  <a:lnTo>
                    <a:pt x="0" y="0"/>
                  </a:lnTo>
                  <a:lnTo>
                    <a:pt x="40"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57" name="Line 397"/>
            <p:cNvSpPr>
              <a:spLocks noChangeShapeType="1"/>
            </p:cNvSpPr>
            <p:nvPr/>
          </p:nvSpPr>
          <p:spPr bwMode="auto">
            <a:xfrm flipH="1">
              <a:off x="2868" y="1760"/>
              <a:ext cx="2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58" name="Line 398"/>
            <p:cNvSpPr>
              <a:spLocks noChangeShapeType="1"/>
            </p:cNvSpPr>
            <p:nvPr/>
          </p:nvSpPr>
          <p:spPr bwMode="auto">
            <a:xfrm>
              <a:off x="2868" y="1794"/>
              <a:ext cx="4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59" name="Line 399"/>
            <p:cNvSpPr>
              <a:spLocks noChangeShapeType="1"/>
            </p:cNvSpPr>
            <p:nvPr/>
          </p:nvSpPr>
          <p:spPr bwMode="auto">
            <a:xfrm flipV="1">
              <a:off x="2927" y="1728"/>
              <a:ext cx="0"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60" name="Freeform 400"/>
            <p:cNvSpPr>
              <a:spLocks/>
            </p:cNvSpPr>
            <p:nvPr/>
          </p:nvSpPr>
          <p:spPr bwMode="auto">
            <a:xfrm>
              <a:off x="2953" y="1750"/>
              <a:ext cx="38" cy="45"/>
            </a:xfrm>
            <a:custGeom>
              <a:avLst/>
              <a:gdLst>
                <a:gd name="T0" fmla="*/ 0 w 38"/>
                <a:gd name="T1" fmla="*/ 19 h 45"/>
                <a:gd name="T2" fmla="*/ 37 w 38"/>
                <a:gd name="T3" fmla="*/ 19 h 45"/>
                <a:gd name="T4" fmla="*/ 37 w 38"/>
                <a:gd name="T5" fmla="*/ 13 h 45"/>
                <a:gd name="T6" fmla="*/ 34 w 38"/>
                <a:gd name="T7" fmla="*/ 7 h 45"/>
                <a:gd name="T8" fmla="*/ 31 w 38"/>
                <a:gd name="T9" fmla="*/ 4 h 45"/>
                <a:gd name="T10" fmla="*/ 25 w 38"/>
                <a:gd name="T11" fmla="*/ 0 h 45"/>
                <a:gd name="T12" fmla="*/ 16 w 38"/>
                <a:gd name="T13" fmla="*/ 0 h 45"/>
                <a:gd name="T14" fmla="*/ 10 w 38"/>
                <a:gd name="T15" fmla="*/ 4 h 45"/>
                <a:gd name="T16" fmla="*/ 3 w 38"/>
                <a:gd name="T17" fmla="*/ 10 h 45"/>
                <a:gd name="T18" fmla="*/ 0 w 38"/>
                <a:gd name="T19" fmla="*/ 19 h 45"/>
                <a:gd name="T20" fmla="*/ 0 w 38"/>
                <a:gd name="T21" fmla="*/ 25 h 45"/>
                <a:gd name="T22" fmla="*/ 3 w 38"/>
                <a:gd name="T23" fmla="*/ 35 h 45"/>
                <a:gd name="T24" fmla="*/ 10 w 38"/>
                <a:gd name="T25" fmla="*/ 41 h 45"/>
                <a:gd name="T26" fmla="*/ 16 w 38"/>
                <a:gd name="T27" fmla="*/ 44 h 45"/>
                <a:gd name="T28" fmla="*/ 25 w 38"/>
                <a:gd name="T29" fmla="*/ 44 h 45"/>
                <a:gd name="T30" fmla="*/ 31 w 38"/>
                <a:gd name="T31" fmla="*/ 41 h 45"/>
                <a:gd name="T32" fmla="*/ 37 w 38"/>
                <a:gd name="T33" fmla="*/ 35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5"/>
                <a:gd name="T53" fmla="*/ 38 w 38"/>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5">
                  <a:moveTo>
                    <a:pt x="0" y="19"/>
                  </a:moveTo>
                  <a:lnTo>
                    <a:pt x="37" y="19"/>
                  </a:lnTo>
                  <a:lnTo>
                    <a:pt x="37" y="13"/>
                  </a:lnTo>
                  <a:lnTo>
                    <a:pt x="34" y="7"/>
                  </a:lnTo>
                  <a:lnTo>
                    <a:pt x="31" y="4"/>
                  </a:lnTo>
                  <a:lnTo>
                    <a:pt x="25" y="0"/>
                  </a:lnTo>
                  <a:lnTo>
                    <a:pt x="16" y="0"/>
                  </a:lnTo>
                  <a:lnTo>
                    <a:pt x="10" y="4"/>
                  </a:lnTo>
                  <a:lnTo>
                    <a:pt x="3" y="10"/>
                  </a:lnTo>
                  <a:lnTo>
                    <a:pt x="0" y="19"/>
                  </a:lnTo>
                  <a:lnTo>
                    <a:pt x="0" y="25"/>
                  </a:lnTo>
                  <a:lnTo>
                    <a:pt x="3" y="35"/>
                  </a:lnTo>
                  <a:lnTo>
                    <a:pt x="10" y="41"/>
                  </a:lnTo>
                  <a:lnTo>
                    <a:pt x="16" y="44"/>
                  </a:lnTo>
                  <a:lnTo>
                    <a:pt x="25" y="44"/>
                  </a:lnTo>
                  <a:lnTo>
                    <a:pt x="31" y="41"/>
                  </a:lnTo>
                  <a:lnTo>
                    <a:pt x="37"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61" name="Freeform 401"/>
            <p:cNvSpPr>
              <a:spLocks/>
            </p:cNvSpPr>
            <p:nvPr/>
          </p:nvSpPr>
          <p:spPr bwMode="auto">
            <a:xfrm>
              <a:off x="3010" y="1750"/>
              <a:ext cx="39" cy="45"/>
            </a:xfrm>
            <a:custGeom>
              <a:avLst/>
              <a:gdLst>
                <a:gd name="T0" fmla="*/ 38 w 39"/>
                <a:gd name="T1" fmla="*/ 10 h 45"/>
                <a:gd name="T2" fmla="*/ 32 w 39"/>
                <a:gd name="T3" fmla="*/ 4 h 45"/>
                <a:gd name="T4" fmla="*/ 25 w 39"/>
                <a:gd name="T5" fmla="*/ 0 h 45"/>
                <a:gd name="T6" fmla="*/ 16 w 39"/>
                <a:gd name="T7" fmla="*/ 0 h 45"/>
                <a:gd name="T8" fmla="*/ 9 w 39"/>
                <a:gd name="T9" fmla="*/ 4 h 45"/>
                <a:gd name="T10" fmla="*/ 3 w 39"/>
                <a:gd name="T11" fmla="*/ 10 h 45"/>
                <a:gd name="T12" fmla="*/ 0 w 39"/>
                <a:gd name="T13" fmla="*/ 19 h 45"/>
                <a:gd name="T14" fmla="*/ 0 w 39"/>
                <a:gd name="T15" fmla="*/ 25 h 45"/>
                <a:gd name="T16" fmla="*/ 3 w 39"/>
                <a:gd name="T17" fmla="*/ 35 h 45"/>
                <a:gd name="T18" fmla="*/ 9 w 39"/>
                <a:gd name="T19" fmla="*/ 41 h 45"/>
                <a:gd name="T20" fmla="*/ 16 w 39"/>
                <a:gd name="T21" fmla="*/ 44 h 45"/>
                <a:gd name="T22" fmla="*/ 25 w 39"/>
                <a:gd name="T23" fmla="*/ 44 h 45"/>
                <a:gd name="T24" fmla="*/ 32 w 39"/>
                <a:gd name="T25" fmla="*/ 41 h 45"/>
                <a:gd name="T26" fmla="*/ 38 w 39"/>
                <a:gd name="T27" fmla="*/ 35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45"/>
                <a:gd name="T44" fmla="*/ 39 w 39"/>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45">
                  <a:moveTo>
                    <a:pt x="38" y="10"/>
                  </a:moveTo>
                  <a:lnTo>
                    <a:pt x="32" y="4"/>
                  </a:lnTo>
                  <a:lnTo>
                    <a:pt x="25" y="0"/>
                  </a:lnTo>
                  <a:lnTo>
                    <a:pt x="16" y="0"/>
                  </a:lnTo>
                  <a:lnTo>
                    <a:pt x="9" y="4"/>
                  </a:lnTo>
                  <a:lnTo>
                    <a:pt x="3" y="10"/>
                  </a:lnTo>
                  <a:lnTo>
                    <a:pt x="0" y="19"/>
                  </a:lnTo>
                  <a:lnTo>
                    <a:pt x="0" y="25"/>
                  </a:lnTo>
                  <a:lnTo>
                    <a:pt x="3" y="35"/>
                  </a:lnTo>
                  <a:lnTo>
                    <a:pt x="9" y="41"/>
                  </a:lnTo>
                  <a:lnTo>
                    <a:pt x="16" y="44"/>
                  </a:lnTo>
                  <a:lnTo>
                    <a:pt x="25" y="44"/>
                  </a:lnTo>
                  <a:lnTo>
                    <a:pt x="32" y="41"/>
                  </a:lnTo>
                  <a:lnTo>
                    <a:pt x="3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62" name="Line 402"/>
            <p:cNvSpPr>
              <a:spLocks noChangeShapeType="1"/>
            </p:cNvSpPr>
            <p:nvPr/>
          </p:nvSpPr>
          <p:spPr bwMode="auto">
            <a:xfrm flipV="1">
              <a:off x="3077" y="1728"/>
              <a:ext cx="0" cy="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63" name="Freeform 403"/>
            <p:cNvSpPr>
              <a:spLocks/>
            </p:cNvSpPr>
            <p:nvPr/>
          </p:nvSpPr>
          <p:spPr bwMode="auto">
            <a:xfrm>
              <a:off x="3077" y="1781"/>
              <a:ext cx="17" cy="17"/>
            </a:xfrm>
            <a:custGeom>
              <a:avLst/>
              <a:gdLst>
                <a:gd name="T0" fmla="*/ 0 w 17"/>
                <a:gd name="T1" fmla="*/ 0 h 17"/>
                <a:gd name="T2" fmla="*/ 2 w 17"/>
                <a:gd name="T3" fmla="*/ 12 h 17"/>
                <a:gd name="T4" fmla="*/ 8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2" y="12"/>
                  </a:lnTo>
                  <a:lnTo>
                    <a:pt x="8" y="16"/>
                  </a:lnTo>
                  <a:lnTo>
                    <a:pt x="16" y="1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64" name="Line 404"/>
            <p:cNvSpPr>
              <a:spLocks noChangeShapeType="1"/>
            </p:cNvSpPr>
            <p:nvPr/>
          </p:nvSpPr>
          <p:spPr bwMode="auto">
            <a:xfrm flipH="1">
              <a:off x="3067" y="1750"/>
              <a:ext cx="2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65" name="Line 405"/>
            <p:cNvSpPr>
              <a:spLocks noChangeShapeType="1"/>
            </p:cNvSpPr>
            <p:nvPr/>
          </p:nvSpPr>
          <p:spPr bwMode="auto">
            <a:xfrm>
              <a:off x="3111" y="1750"/>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66" name="Freeform 406"/>
            <p:cNvSpPr>
              <a:spLocks/>
            </p:cNvSpPr>
            <p:nvPr/>
          </p:nvSpPr>
          <p:spPr bwMode="auto">
            <a:xfrm>
              <a:off x="3111" y="1750"/>
              <a:ext cx="26" cy="20"/>
            </a:xfrm>
            <a:custGeom>
              <a:avLst/>
              <a:gdLst>
                <a:gd name="T0" fmla="*/ 0 w 26"/>
                <a:gd name="T1" fmla="*/ 19 h 20"/>
                <a:gd name="T2" fmla="*/ 3 w 26"/>
                <a:gd name="T3" fmla="*/ 10 h 20"/>
                <a:gd name="T4" fmla="*/ 9 w 26"/>
                <a:gd name="T5" fmla="*/ 4 h 20"/>
                <a:gd name="T6" fmla="*/ 15 w 26"/>
                <a:gd name="T7" fmla="*/ 0 h 20"/>
                <a:gd name="T8" fmla="*/ 25 w 26"/>
                <a:gd name="T9" fmla="*/ 0 h 20"/>
                <a:gd name="T10" fmla="*/ 0 60000 65536"/>
                <a:gd name="T11" fmla="*/ 0 60000 65536"/>
                <a:gd name="T12" fmla="*/ 0 60000 65536"/>
                <a:gd name="T13" fmla="*/ 0 60000 65536"/>
                <a:gd name="T14" fmla="*/ 0 60000 65536"/>
                <a:gd name="T15" fmla="*/ 0 w 26"/>
                <a:gd name="T16" fmla="*/ 0 h 20"/>
                <a:gd name="T17" fmla="*/ 26 w 26"/>
                <a:gd name="T18" fmla="*/ 20 h 20"/>
              </a:gdLst>
              <a:ahLst/>
              <a:cxnLst>
                <a:cxn ang="T10">
                  <a:pos x="T0" y="T1"/>
                </a:cxn>
                <a:cxn ang="T11">
                  <a:pos x="T2" y="T3"/>
                </a:cxn>
                <a:cxn ang="T12">
                  <a:pos x="T4" y="T5"/>
                </a:cxn>
                <a:cxn ang="T13">
                  <a:pos x="T6" y="T7"/>
                </a:cxn>
                <a:cxn ang="T14">
                  <a:pos x="T8" y="T9"/>
                </a:cxn>
              </a:cxnLst>
              <a:rect l="T15" t="T16" r="T17" b="T18"/>
              <a:pathLst>
                <a:path w="26" h="20">
                  <a:moveTo>
                    <a:pt x="0" y="19"/>
                  </a:moveTo>
                  <a:lnTo>
                    <a:pt x="3" y="10"/>
                  </a:lnTo>
                  <a:lnTo>
                    <a:pt x="9" y="4"/>
                  </a:lnTo>
                  <a:lnTo>
                    <a:pt x="15" y="0"/>
                  </a:lnTo>
                  <a:lnTo>
                    <a:pt x="25"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67" name="Freeform 407"/>
            <p:cNvSpPr>
              <a:spLocks/>
            </p:cNvSpPr>
            <p:nvPr/>
          </p:nvSpPr>
          <p:spPr bwMode="auto">
            <a:xfrm>
              <a:off x="3152" y="1728"/>
              <a:ext cx="17" cy="17"/>
            </a:xfrm>
            <a:custGeom>
              <a:avLst/>
              <a:gdLst>
                <a:gd name="T0" fmla="*/ 0 w 17"/>
                <a:gd name="T1" fmla="*/ 8 h 17"/>
                <a:gd name="T2" fmla="*/ 8 w 17"/>
                <a:gd name="T3" fmla="*/ 16 h 17"/>
                <a:gd name="T4" fmla="*/ 16 w 17"/>
                <a:gd name="T5" fmla="*/ 8 h 17"/>
                <a:gd name="T6" fmla="*/ 8 w 17"/>
                <a:gd name="T7" fmla="*/ 0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8" y="16"/>
                  </a:lnTo>
                  <a:lnTo>
                    <a:pt x="16" y="8"/>
                  </a:lnTo>
                  <a:lnTo>
                    <a:pt x="8" y="0"/>
                  </a:lnTo>
                  <a:lnTo>
                    <a:pt x="0" y="8"/>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68" name="Line 408"/>
            <p:cNvSpPr>
              <a:spLocks noChangeShapeType="1"/>
            </p:cNvSpPr>
            <p:nvPr/>
          </p:nvSpPr>
          <p:spPr bwMode="auto">
            <a:xfrm>
              <a:off x="3155" y="1750"/>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69" name="Freeform 409"/>
            <p:cNvSpPr>
              <a:spLocks/>
            </p:cNvSpPr>
            <p:nvPr/>
          </p:nvSpPr>
          <p:spPr bwMode="auto">
            <a:xfrm>
              <a:off x="3177" y="1750"/>
              <a:ext cx="40" cy="45"/>
            </a:xfrm>
            <a:custGeom>
              <a:avLst/>
              <a:gdLst>
                <a:gd name="T0" fmla="*/ 39 w 40"/>
                <a:gd name="T1" fmla="*/ 10 h 45"/>
                <a:gd name="T2" fmla="*/ 32 w 40"/>
                <a:gd name="T3" fmla="*/ 4 h 45"/>
                <a:gd name="T4" fmla="*/ 26 w 40"/>
                <a:gd name="T5" fmla="*/ 0 h 45"/>
                <a:gd name="T6" fmla="*/ 16 w 40"/>
                <a:gd name="T7" fmla="*/ 0 h 45"/>
                <a:gd name="T8" fmla="*/ 10 w 40"/>
                <a:gd name="T9" fmla="*/ 4 h 45"/>
                <a:gd name="T10" fmla="*/ 3 w 40"/>
                <a:gd name="T11" fmla="*/ 10 h 45"/>
                <a:gd name="T12" fmla="*/ 0 w 40"/>
                <a:gd name="T13" fmla="*/ 19 h 45"/>
                <a:gd name="T14" fmla="*/ 0 w 40"/>
                <a:gd name="T15" fmla="*/ 25 h 45"/>
                <a:gd name="T16" fmla="*/ 3 w 40"/>
                <a:gd name="T17" fmla="*/ 35 h 45"/>
                <a:gd name="T18" fmla="*/ 10 w 40"/>
                <a:gd name="T19" fmla="*/ 41 h 45"/>
                <a:gd name="T20" fmla="*/ 16 w 40"/>
                <a:gd name="T21" fmla="*/ 44 h 45"/>
                <a:gd name="T22" fmla="*/ 26 w 40"/>
                <a:gd name="T23" fmla="*/ 44 h 45"/>
                <a:gd name="T24" fmla="*/ 32 w 40"/>
                <a:gd name="T25" fmla="*/ 41 h 45"/>
                <a:gd name="T26" fmla="*/ 39 w 40"/>
                <a:gd name="T27" fmla="*/ 35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45"/>
                <a:gd name="T44" fmla="*/ 40 w 40"/>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45">
                  <a:moveTo>
                    <a:pt x="39" y="10"/>
                  </a:moveTo>
                  <a:lnTo>
                    <a:pt x="32" y="4"/>
                  </a:lnTo>
                  <a:lnTo>
                    <a:pt x="26" y="0"/>
                  </a:lnTo>
                  <a:lnTo>
                    <a:pt x="16" y="0"/>
                  </a:lnTo>
                  <a:lnTo>
                    <a:pt x="10" y="4"/>
                  </a:lnTo>
                  <a:lnTo>
                    <a:pt x="3" y="10"/>
                  </a:lnTo>
                  <a:lnTo>
                    <a:pt x="0" y="19"/>
                  </a:lnTo>
                  <a:lnTo>
                    <a:pt x="0" y="25"/>
                  </a:lnTo>
                  <a:lnTo>
                    <a:pt x="3" y="35"/>
                  </a:lnTo>
                  <a:lnTo>
                    <a:pt x="10" y="41"/>
                  </a:lnTo>
                  <a:lnTo>
                    <a:pt x="16" y="44"/>
                  </a:lnTo>
                  <a:lnTo>
                    <a:pt x="26" y="44"/>
                  </a:lnTo>
                  <a:lnTo>
                    <a:pt x="32" y="41"/>
                  </a:lnTo>
                  <a:lnTo>
                    <a:pt x="39"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70" name="Freeform 410"/>
            <p:cNvSpPr>
              <a:spLocks/>
            </p:cNvSpPr>
            <p:nvPr/>
          </p:nvSpPr>
          <p:spPr bwMode="auto">
            <a:xfrm>
              <a:off x="3234" y="1750"/>
              <a:ext cx="39" cy="45"/>
            </a:xfrm>
            <a:custGeom>
              <a:avLst/>
              <a:gdLst>
                <a:gd name="T0" fmla="*/ 38 w 39"/>
                <a:gd name="T1" fmla="*/ 44 h 45"/>
                <a:gd name="T2" fmla="*/ 38 w 39"/>
                <a:gd name="T3" fmla="*/ 0 h 45"/>
                <a:gd name="T4" fmla="*/ 38 w 39"/>
                <a:gd name="T5" fmla="*/ 10 h 45"/>
                <a:gd name="T6" fmla="*/ 32 w 39"/>
                <a:gd name="T7" fmla="*/ 4 h 45"/>
                <a:gd name="T8" fmla="*/ 25 w 39"/>
                <a:gd name="T9" fmla="*/ 0 h 45"/>
                <a:gd name="T10" fmla="*/ 16 w 39"/>
                <a:gd name="T11" fmla="*/ 0 h 45"/>
                <a:gd name="T12" fmla="*/ 9 w 39"/>
                <a:gd name="T13" fmla="*/ 4 h 45"/>
                <a:gd name="T14" fmla="*/ 3 w 39"/>
                <a:gd name="T15" fmla="*/ 10 h 45"/>
                <a:gd name="T16" fmla="*/ 0 w 39"/>
                <a:gd name="T17" fmla="*/ 19 h 45"/>
                <a:gd name="T18" fmla="*/ 0 w 39"/>
                <a:gd name="T19" fmla="*/ 25 h 45"/>
                <a:gd name="T20" fmla="*/ 3 w 39"/>
                <a:gd name="T21" fmla="*/ 35 h 45"/>
                <a:gd name="T22" fmla="*/ 9 w 39"/>
                <a:gd name="T23" fmla="*/ 41 h 45"/>
                <a:gd name="T24" fmla="*/ 16 w 39"/>
                <a:gd name="T25" fmla="*/ 44 h 45"/>
                <a:gd name="T26" fmla="*/ 25 w 39"/>
                <a:gd name="T27" fmla="*/ 44 h 45"/>
                <a:gd name="T28" fmla="*/ 32 w 39"/>
                <a:gd name="T29" fmla="*/ 41 h 45"/>
                <a:gd name="T30" fmla="*/ 38 w 39"/>
                <a:gd name="T31" fmla="*/ 35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45"/>
                <a:gd name="T50" fmla="*/ 39 w 39"/>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45">
                  <a:moveTo>
                    <a:pt x="38" y="44"/>
                  </a:moveTo>
                  <a:lnTo>
                    <a:pt x="38" y="0"/>
                  </a:lnTo>
                  <a:lnTo>
                    <a:pt x="38" y="10"/>
                  </a:lnTo>
                  <a:lnTo>
                    <a:pt x="32" y="4"/>
                  </a:lnTo>
                  <a:lnTo>
                    <a:pt x="25" y="0"/>
                  </a:lnTo>
                  <a:lnTo>
                    <a:pt x="16" y="0"/>
                  </a:lnTo>
                  <a:lnTo>
                    <a:pt x="9" y="4"/>
                  </a:lnTo>
                  <a:lnTo>
                    <a:pt x="3" y="10"/>
                  </a:lnTo>
                  <a:lnTo>
                    <a:pt x="0" y="19"/>
                  </a:lnTo>
                  <a:lnTo>
                    <a:pt x="0" y="25"/>
                  </a:lnTo>
                  <a:lnTo>
                    <a:pt x="3" y="35"/>
                  </a:lnTo>
                  <a:lnTo>
                    <a:pt x="9" y="41"/>
                  </a:lnTo>
                  <a:lnTo>
                    <a:pt x="16" y="44"/>
                  </a:lnTo>
                  <a:lnTo>
                    <a:pt x="25" y="44"/>
                  </a:lnTo>
                  <a:lnTo>
                    <a:pt x="32" y="41"/>
                  </a:lnTo>
                  <a:lnTo>
                    <a:pt x="3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71" name="Line 411"/>
            <p:cNvSpPr>
              <a:spLocks noChangeShapeType="1"/>
            </p:cNvSpPr>
            <p:nvPr/>
          </p:nvSpPr>
          <p:spPr bwMode="auto">
            <a:xfrm flipV="1">
              <a:off x="3294" y="1728"/>
              <a:ext cx="0"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72" name="Line 412"/>
            <p:cNvSpPr>
              <a:spLocks noChangeShapeType="1"/>
            </p:cNvSpPr>
            <p:nvPr/>
          </p:nvSpPr>
          <p:spPr bwMode="auto">
            <a:xfrm>
              <a:off x="3402" y="1731"/>
              <a:ext cx="6" cy="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73" name="Freeform 413"/>
            <p:cNvSpPr>
              <a:spLocks/>
            </p:cNvSpPr>
            <p:nvPr/>
          </p:nvSpPr>
          <p:spPr bwMode="auto">
            <a:xfrm>
              <a:off x="3363" y="1728"/>
              <a:ext cx="46" cy="67"/>
            </a:xfrm>
            <a:custGeom>
              <a:avLst/>
              <a:gdLst>
                <a:gd name="T0" fmla="*/ 39 w 46"/>
                <a:gd name="T1" fmla="*/ 3 h 67"/>
                <a:gd name="T2" fmla="*/ 29 w 46"/>
                <a:gd name="T3" fmla="*/ 0 h 67"/>
                <a:gd name="T4" fmla="*/ 16 w 46"/>
                <a:gd name="T5" fmla="*/ 0 h 67"/>
                <a:gd name="T6" fmla="*/ 7 w 46"/>
                <a:gd name="T7" fmla="*/ 3 h 67"/>
                <a:gd name="T8" fmla="*/ 0 w 46"/>
                <a:gd name="T9" fmla="*/ 10 h 67"/>
                <a:gd name="T10" fmla="*/ 0 w 46"/>
                <a:gd name="T11" fmla="*/ 16 h 67"/>
                <a:gd name="T12" fmla="*/ 3 w 46"/>
                <a:gd name="T13" fmla="*/ 22 h 67"/>
                <a:gd name="T14" fmla="*/ 7 w 46"/>
                <a:gd name="T15" fmla="*/ 26 h 67"/>
                <a:gd name="T16" fmla="*/ 13 w 46"/>
                <a:gd name="T17" fmla="*/ 29 h 67"/>
                <a:gd name="T18" fmla="*/ 32 w 46"/>
                <a:gd name="T19" fmla="*/ 35 h 67"/>
                <a:gd name="T20" fmla="*/ 39 w 46"/>
                <a:gd name="T21" fmla="*/ 38 h 67"/>
                <a:gd name="T22" fmla="*/ 42 w 46"/>
                <a:gd name="T23" fmla="*/ 41 h 67"/>
                <a:gd name="T24" fmla="*/ 45 w 46"/>
                <a:gd name="T25" fmla="*/ 47 h 67"/>
                <a:gd name="T26" fmla="*/ 45 w 46"/>
                <a:gd name="T27" fmla="*/ 57 h 67"/>
                <a:gd name="T28" fmla="*/ 39 w 46"/>
                <a:gd name="T29" fmla="*/ 63 h 67"/>
                <a:gd name="T30" fmla="*/ 29 w 46"/>
                <a:gd name="T31" fmla="*/ 66 h 67"/>
                <a:gd name="T32" fmla="*/ 16 w 46"/>
                <a:gd name="T33" fmla="*/ 66 h 67"/>
                <a:gd name="T34" fmla="*/ 7 w 46"/>
                <a:gd name="T35" fmla="*/ 63 h 67"/>
                <a:gd name="T36" fmla="*/ 0 w 46"/>
                <a:gd name="T37" fmla="*/ 57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67"/>
                <a:gd name="T59" fmla="*/ 46 w 46"/>
                <a:gd name="T60" fmla="*/ 67 h 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67">
                  <a:moveTo>
                    <a:pt x="39" y="3"/>
                  </a:moveTo>
                  <a:lnTo>
                    <a:pt x="29" y="0"/>
                  </a:lnTo>
                  <a:lnTo>
                    <a:pt x="16" y="0"/>
                  </a:lnTo>
                  <a:lnTo>
                    <a:pt x="7" y="3"/>
                  </a:lnTo>
                  <a:lnTo>
                    <a:pt x="0" y="10"/>
                  </a:lnTo>
                  <a:lnTo>
                    <a:pt x="0" y="16"/>
                  </a:lnTo>
                  <a:lnTo>
                    <a:pt x="3" y="22"/>
                  </a:lnTo>
                  <a:lnTo>
                    <a:pt x="7" y="26"/>
                  </a:lnTo>
                  <a:lnTo>
                    <a:pt x="13" y="29"/>
                  </a:lnTo>
                  <a:lnTo>
                    <a:pt x="32" y="35"/>
                  </a:lnTo>
                  <a:lnTo>
                    <a:pt x="39" y="38"/>
                  </a:lnTo>
                  <a:lnTo>
                    <a:pt x="42" y="41"/>
                  </a:lnTo>
                  <a:lnTo>
                    <a:pt x="45" y="47"/>
                  </a:lnTo>
                  <a:lnTo>
                    <a:pt x="45" y="57"/>
                  </a:lnTo>
                  <a:lnTo>
                    <a:pt x="39" y="63"/>
                  </a:lnTo>
                  <a:lnTo>
                    <a:pt x="29" y="66"/>
                  </a:lnTo>
                  <a:lnTo>
                    <a:pt x="16" y="66"/>
                  </a:lnTo>
                  <a:lnTo>
                    <a:pt x="7" y="63"/>
                  </a:lnTo>
                  <a:lnTo>
                    <a:pt x="0" y="57"/>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74" name="Line 414"/>
            <p:cNvSpPr>
              <a:spLocks noChangeShapeType="1"/>
            </p:cNvSpPr>
            <p:nvPr/>
          </p:nvSpPr>
          <p:spPr bwMode="auto">
            <a:xfrm flipH="1" flipV="1">
              <a:off x="3430" y="1750"/>
              <a:ext cx="19"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75" name="Freeform 415"/>
            <p:cNvSpPr>
              <a:spLocks/>
            </p:cNvSpPr>
            <p:nvPr/>
          </p:nvSpPr>
          <p:spPr bwMode="auto">
            <a:xfrm>
              <a:off x="3427" y="1750"/>
              <a:ext cx="42" cy="67"/>
            </a:xfrm>
            <a:custGeom>
              <a:avLst/>
              <a:gdLst>
                <a:gd name="T0" fmla="*/ 41 w 42"/>
                <a:gd name="T1" fmla="*/ 0 h 67"/>
                <a:gd name="T2" fmla="*/ 22 w 42"/>
                <a:gd name="T3" fmla="*/ 44 h 67"/>
                <a:gd name="T4" fmla="*/ 16 w 42"/>
                <a:gd name="T5" fmla="*/ 57 h 67"/>
                <a:gd name="T6" fmla="*/ 10 w 42"/>
                <a:gd name="T7" fmla="*/ 63 h 67"/>
                <a:gd name="T8" fmla="*/ 3 w 42"/>
                <a:gd name="T9" fmla="*/ 66 h 67"/>
                <a:gd name="T10" fmla="*/ 0 w 42"/>
                <a:gd name="T11" fmla="*/ 66 h 67"/>
                <a:gd name="T12" fmla="*/ 0 60000 65536"/>
                <a:gd name="T13" fmla="*/ 0 60000 65536"/>
                <a:gd name="T14" fmla="*/ 0 60000 65536"/>
                <a:gd name="T15" fmla="*/ 0 60000 65536"/>
                <a:gd name="T16" fmla="*/ 0 60000 65536"/>
                <a:gd name="T17" fmla="*/ 0 60000 65536"/>
                <a:gd name="T18" fmla="*/ 0 w 42"/>
                <a:gd name="T19" fmla="*/ 0 h 67"/>
                <a:gd name="T20" fmla="*/ 42 w 42"/>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42" h="67">
                  <a:moveTo>
                    <a:pt x="41" y="0"/>
                  </a:moveTo>
                  <a:lnTo>
                    <a:pt x="22" y="44"/>
                  </a:lnTo>
                  <a:lnTo>
                    <a:pt x="16" y="57"/>
                  </a:lnTo>
                  <a:lnTo>
                    <a:pt x="10" y="63"/>
                  </a:lnTo>
                  <a:lnTo>
                    <a:pt x="3" y="66"/>
                  </a:lnTo>
                  <a:lnTo>
                    <a:pt x="0" y="6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76" name="Freeform 416"/>
            <p:cNvSpPr>
              <a:spLocks/>
            </p:cNvSpPr>
            <p:nvPr/>
          </p:nvSpPr>
          <p:spPr bwMode="auto">
            <a:xfrm>
              <a:off x="3477" y="1750"/>
              <a:ext cx="36" cy="45"/>
            </a:xfrm>
            <a:custGeom>
              <a:avLst/>
              <a:gdLst>
                <a:gd name="T0" fmla="*/ 35 w 36"/>
                <a:gd name="T1" fmla="*/ 10 h 45"/>
                <a:gd name="T2" fmla="*/ 31 w 36"/>
                <a:gd name="T3" fmla="*/ 4 h 45"/>
                <a:gd name="T4" fmla="*/ 23 w 36"/>
                <a:gd name="T5" fmla="*/ 0 h 45"/>
                <a:gd name="T6" fmla="*/ 13 w 36"/>
                <a:gd name="T7" fmla="*/ 0 h 45"/>
                <a:gd name="T8" fmla="*/ 4 w 36"/>
                <a:gd name="T9" fmla="*/ 4 h 45"/>
                <a:gd name="T10" fmla="*/ 0 w 36"/>
                <a:gd name="T11" fmla="*/ 10 h 45"/>
                <a:gd name="T12" fmla="*/ 4 w 36"/>
                <a:gd name="T13" fmla="*/ 16 h 45"/>
                <a:gd name="T14" fmla="*/ 10 w 36"/>
                <a:gd name="T15" fmla="*/ 19 h 45"/>
                <a:gd name="T16" fmla="*/ 26 w 36"/>
                <a:gd name="T17" fmla="*/ 22 h 45"/>
                <a:gd name="T18" fmla="*/ 31 w 36"/>
                <a:gd name="T19" fmla="*/ 25 h 45"/>
                <a:gd name="T20" fmla="*/ 35 w 36"/>
                <a:gd name="T21" fmla="*/ 31 h 45"/>
                <a:gd name="T22" fmla="*/ 35 w 36"/>
                <a:gd name="T23" fmla="*/ 35 h 45"/>
                <a:gd name="T24" fmla="*/ 31 w 36"/>
                <a:gd name="T25" fmla="*/ 41 h 45"/>
                <a:gd name="T26" fmla="*/ 23 w 36"/>
                <a:gd name="T27" fmla="*/ 44 h 45"/>
                <a:gd name="T28" fmla="*/ 13 w 36"/>
                <a:gd name="T29" fmla="*/ 44 h 45"/>
                <a:gd name="T30" fmla="*/ 4 w 36"/>
                <a:gd name="T31" fmla="*/ 41 h 45"/>
                <a:gd name="T32" fmla="*/ 0 w 36"/>
                <a:gd name="T33" fmla="*/ 35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5"/>
                <a:gd name="T53" fmla="*/ 36 w 36"/>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5">
                  <a:moveTo>
                    <a:pt x="35" y="10"/>
                  </a:moveTo>
                  <a:lnTo>
                    <a:pt x="31" y="4"/>
                  </a:lnTo>
                  <a:lnTo>
                    <a:pt x="23" y="0"/>
                  </a:lnTo>
                  <a:lnTo>
                    <a:pt x="13" y="0"/>
                  </a:lnTo>
                  <a:lnTo>
                    <a:pt x="4" y="4"/>
                  </a:lnTo>
                  <a:lnTo>
                    <a:pt x="0" y="10"/>
                  </a:lnTo>
                  <a:lnTo>
                    <a:pt x="4" y="16"/>
                  </a:lnTo>
                  <a:lnTo>
                    <a:pt x="10" y="19"/>
                  </a:lnTo>
                  <a:lnTo>
                    <a:pt x="26" y="22"/>
                  </a:lnTo>
                  <a:lnTo>
                    <a:pt x="31" y="25"/>
                  </a:lnTo>
                  <a:lnTo>
                    <a:pt x="35" y="31"/>
                  </a:lnTo>
                  <a:lnTo>
                    <a:pt x="35" y="35"/>
                  </a:lnTo>
                  <a:lnTo>
                    <a:pt x="31" y="41"/>
                  </a:lnTo>
                  <a:lnTo>
                    <a:pt x="23" y="44"/>
                  </a:lnTo>
                  <a:lnTo>
                    <a:pt x="13" y="44"/>
                  </a:lnTo>
                  <a:lnTo>
                    <a:pt x="4" y="41"/>
                  </a:lnTo>
                  <a:lnTo>
                    <a:pt x="0"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77" name="Line 417"/>
            <p:cNvSpPr>
              <a:spLocks noChangeShapeType="1"/>
            </p:cNvSpPr>
            <p:nvPr/>
          </p:nvSpPr>
          <p:spPr bwMode="auto">
            <a:xfrm flipV="1">
              <a:off x="3540" y="1728"/>
              <a:ext cx="0" cy="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78" name="Freeform 418"/>
            <p:cNvSpPr>
              <a:spLocks/>
            </p:cNvSpPr>
            <p:nvPr/>
          </p:nvSpPr>
          <p:spPr bwMode="auto">
            <a:xfrm>
              <a:off x="3540" y="1781"/>
              <a:ext cx="17" cy="17"/>
            </a:xfrm>
            <a:custGeom>
              <a:avLst/>
              <a:gdLst>
                <a:gd name="T0" fmla="*/ 0 w 17"/>
                <a:gd name="T1" fmla="*/ 0 h 17"/>
                <a:gd name="T2" fmla="*/ 4 w 17"/>
                <a:gd name="T3" fmla="*/ 12 h 17"/>
                <a:gd name="T4" fmla="*/ 1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4" y="12"/>
                  </a:lnTo>
                  <a:lnTo>
                    <a:pt x="10" y="16"/>
                  </a:lnTo>
                  <a:lnTo>
                    <a:pt x="16" y="1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79" name="Line 419"/>
            <p:cNvSpPr>
              <a:spLocks noChangeShapeType="1"/>
            </p:cNvSpPr>
            <p:nvPr/>
          </p:nvSpPr>
          <p:spPr bwMode="auto">
            <a:xfrm flipH="1">
              <a:off x="3531" y="1750"/>
              <a:ext cx="2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80" name="Freeform 420"/>
            <p:cNvSpPr>
              <a:spLocks/>
            </p:cNvSpPr>
            <p:nvPr/>
          </p:nvSpPr>
          <p:spPr bwMode="auto">
            <a:xfrm>
              <a:off x="3576" y="1750"/>
              <a:ext cx="38" cy="45"/>
            </a:xfrm>
            <a:custGeom>
              <a:avLst/>
              <a:gdLst>
                <a:gd name="T0" fmla="*/ 0 w 38"/>
                <a:gd name="T1" fmla="*/ 19 h 45"/>
                <a:gd name="T2" fmla="*/ 37 w 38"/>
                <a:gd name="T3" fmla="*/ 19 h 45"/>
                <a:gd name="T4" fmla="*/ 37 w 38"/>
                <a:gd name="T5" fmla="*/ 13 h 45"/>
                <a:gd name="T6" fmla="*/ 34 w 38"/>
                <a:gd name="T7" fmla="*/ 7 h 45"/>
                <a:gd name="T8" fmla="*/ 31 w 38"/>
                <a:gd name="T9" fmla="*/ 4 h 45"/>
                <a:gd name="T10" fmla="*/ 25 w 38"/>
                <a:gd name="T11" fmla="*/ 0 h 45"/>
                <a:gd name="T12" fmla="*/ 16 w 38"/>
                <a:gd name="T13" fmla="*/ 0 h 45"/>
                <a:gd name="T14" fmla="*/ 9 w 38"/>
                <a:gd name="T15" fmla="*/ 4 h 45"/>
                <a:gd name="T16" fmla="*/ 3 w 38"/>
                <a:gd name="T17" fmla="*/ 10 h 45"/>
                <a:gd name="T18" fmla="*/ 0 w 38"/>
                <a:gd name="T19" fmla="*/ 19 h 45"/>
                <a:gd name="T20" fmla="*/ 0 w 38"/>
                <a:gd name="T21" fmla="*/ 25 h 45"/>
                <a:gd name="T22" fmla="*/ 3 w 38"/>
                <a:gd name="T23" fmla="*/ 35 h 45"/>
                <a:gd name="T24" fmla="*/ 9 w 38"/>
                <a:gd name="T25" fmla="*/ 41 h 45"/>
                <a:gd name="T26" fmla="*/ 16 w 38"/>
                <a:gd name="T27" fmla="*/ 44 h 45"/>
                <a:gd name="T28" fmla="*/ 25 w 38"/>
                <a:gd name="T29" fmla="*/ 44 h 45"/>
                <a:gd name="T30" fmla="*/ 31 w 38"/>
                <a:gd name="T31" fmla="*/ 41 h 45"/>
                <a:gd name="T32" fmla="*/ 37 w 38"/>
                <a:gd name="T33" fmla="*/ 35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5"/>
                <a:gd name="T53" fmla="*/ 38 w 38"/>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5">
                  <a:moveTo>
                    <a:pt x="0" y="19"/>
                  </a:moveTo>
                  <a:lnTo>
                    <a:pt x="37" y="19"/>
                  </a:lnTo>
                  <a:lnTo>
                    <a:pt x="37" y="13"/>
                  </a:lnTo>
                  <a:lnTo>
                    <a:pt x="34" y="7"/>
                  </a:lnTo>
                  <a:lnTo>
                    <a:pt x="31" y="4"/>
                  </a:lnTo>
                  <a:lnTo>
                    <a:pt x="25" y="0"/>
                  </a:lnTo>
                  <a:lnTo>
                    <a:pt x="16" y="0"/>
                  </a:lnTo>
                  <a:lnTo>
                    <a:pt x="9" y="4"/>
                  </a:lnTo>
                  <a:lnTo>
                    <a:pt x="3" y="10"/>
                  </a:lnTo>
                  <a:lnTo>
                    <a:pt x="0" y="19"/>
                  </a:lnTo>
                  <a:lnTo>
                    <a:pt x="0" y="25"/>
                  </a:lnTo>
                  <a:lnTo>
                    <a:pt x="3" y="35"/>
                  </a:lnTo>
                  <a:lnTo>
                    <a:pt x="9" y="41"/>
                  </a:lnTo>
                  <a:lnTo>
                    <a:pt x="16" y="44"/>
                  </a:lnTo>
                  <a:lnTo>
                    <a:pt x="25" y="44"/>
                  </a:lnTo>
                  <a:lnTo>
                    <a:pt x="31" y="41"/>
                  </a:lnTo>
                  <a:lnTo>
                    <a:pt x="37"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81" name="Line 421"/>
            <p:cNvSpPr>
              <a:spLocks noChangeShapeType="1"/>
            </p:cNvSpPr>
            <p:nvPr/>
          </p:nvSpPr>
          <p:spPr bwMode="auto">
            <a:xfrm flipV="1">
              <a:off x="3632" y="1750"/>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82" name="Freeform 422"/>
            <p:cNvSpPr>
              <a:spLocks/>
            </p:cNvSpPr>
            <p:nvPr/>
          </p:nvSpPr>
          <p:spPr bwMode="auto">
            <a:xfrm>
              <a:off x="3632" y="1750"/>
              <a:ext cx="36" cy="45"/>
            </a:xfrm>
            <a:custGeom>
              <a:avLst/>
              <a:gdLst>
                <a:gd name="T0" fmla="*/ 0 w 36"/>
                <a:gd name="T1" fmla="*/ 13 h 45"/>
                <a:gd name="T2" fmla="*/ 10 w 36"/>
                <a:gd name="T3" fmla="*/ 4 h 45"/>
                <a:gd name="T4" fmla="*/ 16 w 36"/>
                <a:gd name="T5" fmla="*/ 0 h 45"/>
                <a:gd name="T6" fmla="*/ 26 w 36"/>
                <a:gd name="T7" fmla="*/ 0 h 45"/>
                <a:gd name="T8" fmla="*/ 32 w 36"/>
                <a:gd name="T9" fmla="*/ 4 h 45"/>
                <a:gd name="T10" fmla="*/ 35 w 36"/>
                <a:gd name="T11" fmla="*/ 13 h 45"/>
                <a:gd name="T12" fmla="*/ 35 w 36"/>
                <a:gd name="T13" fmla="*/ 44 h 45"/>
                <a:gd name="T14" fmla="*/ 0 60000 65536"/>
                <a:gd name="T15" fmla="*/ 0 60000 65536"/>
                <a:gd name="T16" fmla="*/ 0 60000 65536"/>
                <a:gd name="T17" fmla="*/ 0 60000 65536"/>
                <a:gd name="T18" fmla="*/ 0 60000 65536"/>
                <a:gd name="T19" fmla="*/ 0 60000 65536"/>
                <a:gd name="T20" fmla="*/ 0 60000 65536"/>
                <a:gd name="T21" fmla="*/ 0 w 36"/>
                <a:gd name="T22" fmla="*/ 0 h 45"/>
                <a:gd name="T23" fmla="*/ 36 w 36"/>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5">
                  <a:moveTo>
                    <a:pt x="0" y="13"/>
                  </a:moveTo>
                  <a:lnTo>
                    <a:pt x="10" y="4"/>
                  </a:lnTo>
                  <a:lnTo>
                    <a:pt x="16" y="0"/>
                  </a:lnTo>
                  <a:lnTo>
                    <a:pt x="26" y="0"/>
                  </a:lnTo>
                  <a:lnTo>
                    <a:pt x="32" y="4"/>
                  </a:lnTo>
                  <a:lnTo>
                    <a:pt x="35" y="13"/>
                  </a:lnTo>
                  <a:lnTo>
                    <a:pt x="35" y="4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83" name="Freeform 423"/>
            <p:cNvSpPr>
              <a:spLocks/>
            </p:cNvSpPr>
            <p:nvPr/>
          </p:nvSpPr>
          <p:spPr bwMode="auto">
            <a:xfrm>
              <a:off x="3667" y="1750"/>
              <a:ext cx="36" cy="45"/>
            </a:xfrm>
            <a:custGeom>
              <a:avLst/>
              <a:gdLst>
                <a:gd name="T0" fmla="*/ 0 w 36"/>
                <a:gd name="T1" fmla="*/ 13 h 45"/>
                <a:gd name="T2" fmla="*/ 10 w 36"/>
                <a:gd name="T3" fmla="*/ 4 h 45"/>
                <a:gd name="T4" fmla="*/ 16 w 36"/>
                <a:gd name="T5" fmla="*/ 0 h 45"/>
                <a:gd name="T6" fmla="*/ 26 w 36"/>
                <a:gd name="T7" fmla="*/ 0 h 45"/>
                <a:gd name="T8" fmla="*/ 32 w 36"/>
                <a:gd name="T9" fmla="*/ 4 h 45"/>
                <a:gd name="T10" fmla="*/ 35 w 36"/>
                <a:gd name="T11" fmla="*/ 13 h 45"/>
                <a:gd name="T12" fmla="*/ 35 w 36"/>
                <a:gd name="T13" fmla="*/ 44 h 45"/>
                <a:gd name="T14" fmla="*/ 0 60000 65536"/>
                <a:gd name="T15" fmla="*/ 0 60000 65536"/>
                <a:gd name="T16" fmla="*/ 0 60000 65536"/>
                <a:gd name="T17" fmla="*/ 0 60000 65536"/>
                <a:gd name="T18" fmla="*/ 0 60000 65536"/>
                <a:gd name="T19" fmla="*/ 0 60000 65536"/>
                <a:gd name="T20" fmla="*/ 0 60000 65536"/>
                <a:gd name="T21" fmla="*/ 0 w 36"/>
                <a:gd name="T22" fmla="*/ 0 h 45"/>
                <a:gd name="T23" fmla="*/ 36 w 36"/>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5">
                  <a:moveTo>
                    <a:pt x="0" y="13"/>
                  </a:moveTo>
                  <a:lnTo>
                    <a:pt x="10" y="4"/>
                  </a:lnTo>
                  <a:lnTo>
                    <a:pt x="16" y="0"/>
                  </a:lnTo>
                  <a:lnTo>
                    <a:pt x="26" y="0"/>
                  </a:lnTo>
                  <a:lnTo>
                    <a:pt x="32" y="4"/>
                  </a:lnTo>
                  <a:lnTo>
                    <a:pt x="35" y="13"/>
                  </a:lnTo>
                  <a:lnTo>
                    <a:pt x="35" y="4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84" name="Freeform 424"/>
            <p:cNvSpPr>
              <a:spLocks/>
            </p:cNvSpPr>
            <p:nvPr/>
          </p:nvSpPr>
          <p:spPr bwMode="auto">
            <a:xfrm>
              <a:off x="2335" y="1602"/>
              <a:ext cx="51" cy="67"/>
            </a:xfrm>
            <a:custGeom>
              <a:avLst/>
              <a:gdLst>
                <a:gd name="T0" fmla="*/ 18 w 51"/>
                <a:gd name="T1" fmla="*/ 0 h 67"/>
                <a:gd name="T2" fmla="*/ 12 w 51"/>
                <a:gd name="T3" fmla="*/ 3 h 67"/>
                <a:gd name="T4" fmla="*/ 7 w 51"/>
                <a:gd name="T5" fmla="*/ 10 h 67"/>
                <a:gd name="T6" fmla="*/ 3 w 51"/>
                <a:gd name="T7" fmla="*/ 16 h 67"/>
                <a:gd name="T8" fmla="*/ 0 w 51"/>
                <a:gd name="T9" fmla="*/ 25 h 67"/>
                <a:gd name="T10" fmla="*/ 0 w 51"/>
                <a:gd name="T11" fmla="*/ 41 h 67"/>
                <a:gd name="T12" fmla="*/ 3 w 51"/>
                <a:gd name="T13" fmla="*/ 50 h 67"/>
                <a:gd name="T14" fmla="*/ 7 w 51"/>
                <a:gd name="T15" fmla="*/ 57 h 67"/>
                <a:gd name="T16" fmla="*/ 12 w 51"/>
                <a:gd name="T17" fmla="*/ 63 h 67"/>
                <a:gd name="T18" fmla="*/ 18 w 51"/>
                <a:gd name="T19" fmla="*/ 66 h 67"/>
                <a:gd name="T20" fmla="*/ 31 w 51"/>
                <a:gd name="T21" fmla="*/ 66 h 67"/>
                <a:gd name="T22" fmla="*/ 38 w 51"/>
                <a:gd name="T23" fmla="*/ 63 h 67"/>
                <a:gd name="T24" fmla="*/ 44 w 51"/>
                <a:gd name="T25" fmla="*/ 57 h 67"/>
                <a:gd name="T26" fmla="*/ 47 w 51"/>
                <a:gd name="T27" fmla="*/ 50 h 67"/>
                <a:gd name="T28" fmla="*/ 50 w 51"/>
                <a:gd name="T29" fmla="*/ 41 h 67"/>
                <a:gd name="T30" fmla="*/ 50 w 51"/>
                <a:gd name="T31" fmla="*/ 25 h 67"/>
                <a:gd name="T32" fmla="*/ 47 w 51"/>
                <a:gd name="T33" fmla="*/ 16 h 67"/>
                <a:gd name="T34" fmla="*/ 44 w 51"/>
                <a:gd name="T35" fmla="*/ 10 h 67"/>
                <a:gd name="T36" fmla="*/ 38 w 51"/>
                <a:gd name="T37" fmla="*/ 3 h 67"/>
                <a:gd name="T38" fmla="*/ 31 w 51"/>
                <a:gd name="T39" fmla="*/ 0 h 67"/>
                <a:gd name="T40" fmla="*/ 18 w 51"/>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67"/>
                <a:gd name="T65" fmla="*/ 51 w 51"/>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67">
                  <a:moveTo>
                    <a:pt x="18" y="0"/>
                  </a:moveTo>
                  <a:lnTo>
                    <a:pt x="12" y="3"/>
                  </a:lnTo>
                  <a:lnTo>
                    <a:pt x="7" y="10"/>
                  </a:lnTo>
                  <a:lnTo>
                    <a:pt x="3" y="16"/>
                  </a:lnTo>
                  <a:lnTo>
                    <a:pt x="0" y="25"/>
                  </a:lnTo>
                  <a:lnTo>
                    <a:pt x="0" y="41"/>
                  </a:lnTo>
                  <a:lnTo>
                    <a:pt x="3" y="50"/>
                  </a:lnTo>
                  <a:lnTo>
                    <a:pt x="7" y="57"/>
                  </a:lnTo>
                  <a:lnTo>
                    <a:pt x="12" y="63"/>
                  </a:lnTo>
                  <a:lnTo>
                    <a:pt x="18" y="66"/>
                  </a:lnTo>
                  <a:lnTo>
                    <a:pt x="31" y="66"/>
                  </a:lnTo>
                  <a:lnTo>
                    <a:pt x="38" y="63"/>
                  </a:lnTo>
                  <a:lnTo>
                    <a:pt x="44" y="57"/>
                  </a:lnTo>
                  <a:lnTo>
                    <a:pt x="47" y="50"/>
                  </a:lnTo>
                  <a:lnTo>
                    <a:pt x="50" y="41"/>
                  </a:lnTo>
                  <a:lnTo>
                    <a:pt x="50" y="25"/>
                  </a:lnTo>
                  <a:lnTo>
                    <a:pt x="47" y="16"/>
                  </a:lnTo>
                  <a:lnTo>
                    <a:pt x="44" y="10"/>
                  </a:lnTo>
                  <a:lnTo>
                    <a:pt x="38" y="3"/>
                  </a:lnTo>
                  <a:lnTo>
                    <a:pt x="31" y="0"/>
                  </a:lnTo>
                  <a:lnTo>
                    <a:pt x="18"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85" name="Freeform 425"/>
            <p:cNvSpPr>
              <a:spLocks/>
            </p:cNvSpPr>
            <p:nvPr/>
          </p:nvSpPr>
          <p:spPr bwMode="auto">
            <a:xfrm>
              <a:off x="2405" y="1624"/>
              <a:ext cx="35" cy="45"/>
            </a:xfrm>
            <a:custGeom>
              <a:avLst/>
              <a:gdLst>
                <a:gd name="T0" fmla="*/ 0 w 35"/>
                <a:gd name="T1" fmla="*/ 0 h 45"/>
                <a:gd name="T2" fmla="*/ 0 w 35"/>
                <a:gd name="T3" fmla="*/ 32 h 45"/>
                <a:gd name="T4" fmla="*/ 3 w 35"/>
                <a:gd name="T5" fmla="*/ 41 h 45"/>
                <a:gd name="T6" fmla="*/ 9 w 35"/>
                <a:gd name="T7" fmla="*/ 44 h 45"/>
                <a:gd name="T8" fmla="*/ 18 w 35"/>
                <a:gd name="T9" fmla="*/ 44 h 45"/>
                <a:gd name="T10" fmla="*/ 24 w 35"/>
                <a:gd name="T11" fmla="*/ 41 h 45"/>
                <a:gd name="T12" fmla="*/ 34 w 35"/>
                <a:gd name="T13" fmla="*/ 32 h 45"/>
                <a:gd name="T14" fmla="*/ 0 60000 65536"/>
                <a:gd name="T15" fmla="*/ 0 60000 65536"/>
                <a:gd name="T16" fmla="*/ 0 60000 65536"/>
                <a:gd name="T17" fmla="*/ 0 60000 65536"/>
                <a:gd name="T18" fmla="*/ 0 60000 65536"/>
                <a:gd name="T19" fmla="*/ 0 60000 65536"/>
                <a:gd name="T20" fmla="*/ 0 60000 65536"/>
                <a:gd name="T21" fmla="*/ 0 w 35"/>
                <a:gd name="T22" fmla="*/ 0 h 45"/>
                <a:gd name="T23" fmla="*/ 35 w 3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5">
                  <a:moveTo>
                    <a:pt x="0" y="0"/>
                  </a:moveTo>
                  <a:lnTo>
                    <a:pt x="0" y="32"/>
                  </a:lnTo>
                  <a:lnTo>
                    <a:pt x="3" y="41"/>
                  </a:lnTo>
                  <a:lnTo>
                    <a:pt x="9" y="44"/>
                  </a:lnTo>
                  <a:lnTo>
                    <a:pt x="18" y="44"/>
                  </a:lnTo>
                  <a:lnTo>
                    <a:pt x="24" y="41"/>
                  </a:lnTo>
                  <a:lnTo>
                    <a:pt x="34" y="32"/>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86" name="Line 426"/>
            <p:cNvSpPr>
              <a:spLocks noChangeShapeType="1"/>
            </p:cNvSpPr>
            <p:nvPr/>
          </p:nvSpPr>
          <p:spPr bwMode="auto">
            <a:xfrm flipV="1">
              <a:off x="2439" y="1624"/>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87" name="Freeform 427"/>
            <p:cNvSpPr>
              <a:spLocks/>
            </p:cNvSpPr>
            <p:nvPr/>
          </p:nvSpPr>
          <p:spPr bwMode="auto">
            <a:xfrm>
              <a:off x="2474" y="1602"/>
              <a:ext cx="17" cy="67"/>
            </a:xfrm>
            <a:custGeom>
              <a:avLst/>
              <a:gdLst>
                <a:gd name="T0" fmla="*/ 0 w 17"/>
                <a:gd name="T1" fmla="*/ 0 h 67"/>
                <a:gd name="T2" fmla="*/ 0 w 17"/>
                <a:gd name="T3" fmla="*/ 54 h 67"/>
                <a:gd name="T4" fmla="*/ 3 w 17"/>
                <a:gd name="T5" fmla="*/ 63 h 67"/>
                <a:gd name="T6" fmla="*/ 10 w 17"/>
                <a:gd name="T7" fmla="*/ 66 h 67"/>
                <a:gd name="T8" fmla="*/ 16 w 17"/>
                <a:gd name="T9" fmla="*/ 66 h 67"/>
                <a:gd name="T10" fmla="*/ 0 60000 65536"/>
                <a:gd name="T11" fmla="*/ 0 60000 65536"/>
                <a:gd name="T12" fmla="*/ 0 60000 65536"/>
                <a:gd name="T13" fmla="*/ 0 60000 65536"/>
                <a:gd name="T14" fmla="*/ 0 60000 65536"/>
                <a:gd name="T15" fmla="*/ 0 w 17"/>
                <a:gd name="T16" fmla="*/ 0 h 67"/>
                <a:gd name="T17" fmla="*/ 17 w 17"/>
                <a:gd name="T18" fmla="*/ 67 h 67"/>
              </a:gdLst>
              <a:ahLst/>
              <a:cxnLst>
                <a:cxn ang="T10">
                  <a:pos x="T0" y="T1"/>
                </a:cxn>
                <a:cxn ang="T11">
                  <a:pos x="T2" y="T3"/>
                </a:cxn>
                <a:cxn ang="T12">
                  <a:pos x="T4" y="T5"/>
                </a:cxn>
                <a:cxn ang="T13">
                  <a:pos x="T6" y="T7"/>
                </a:cxn>
                <a:cxn ang="T14">
                  <a:pos x="T8" y="T9"/>
                </a:cxn>
              </a:cxnLst>
              <a:rect l="T15" t="T16" r="T17" b="T18"/>
              <a:pathLst>
                <a:path w="17" h="67">
                  <a:moveTo>
                    <a:pt x="0" y="0"/>
                  </a:moveTo>
                  <a:lnTo>
                    <a:pt x="0" y="54"/>
                  </a:lnTo>
                  <a:lnTo>
                    <a:pt x="3" y="63"/>
                  </a:lnTo>
                  <a:lnTo>
                    <a:pt x="10" y="66"/>
                  </a:lnTo>
                  <a:lnTo>
                    <a:pt x="16" y="6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88" name="Line 428"/>
            <p:cNvSpPr>
              <a:spLocks noChangeShapeType="1"/>
            </p:cNvSpPr>
            <p:nvPr/>
          </p:nvSpPr>
          <p:spPr bwMode="auto">
            <a:xfrm flipH="1">
              <a:off x="2464" y="1624"/>
              <a:ext cx="23"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89" name="Line 429"/>
            <p:cNvSpPr>
              <a:spLocks noChangeShapeType="1"/>
            </p:cNvSpPr>
            <p:nvPr/>
          </p:nvSpPr>
          <p:spPr bwMode="auto">
            <a:xfrm>
              <a:off x="2509" y="1602"/>
              <a:ext cx="0"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90" name="Freeform 430"/>
            <p:cNvSpPr>
              <a:spLocks/>
            </p:cNvSpPr>
            <p:nvPr/>
          </p:nvSpPr>
          <p:spPr bwMode="auto">
            <a:xfrm>
              <a:off x="2534" y="1624"/>
              <a:ext cx="38" cy="45"/>
            </a:xfrm>
            <a:custGeom>
              <a:avLst/>
              <a:gdLst>
                <a:gd name="T0" fmla="*/ 0 w 38"/>
                <a:gd name="T1" fmla="*/ 19 h 45"/>
                <a:gd name="T2" fmla="*/ 37 w 38"/>
                <a:gd name="T3" fmla="*/ 19 h 45"/>
                <a:gd name="T4" fmla="*/ 37 w 38"/>
                <a:gd name="T5" fmla="*/ 12 h 45"/>
                <a:gd name="T6" fmla="*/ 34 w 38"/>
                <a:gd name="T7" fmla="*/ 6 h 45"/>
                <a:gd name="T8" fmla="*/ 31 w 38"/>
                <a:gd name="T9" fmla="*/ 3 h 45"/>
                <a:gd name="T10" fmla="*/ 25 w 38"/>
                <a:gd name="T11" fmla="*/ 0 h 45"/>
                <a:gd name="T12" fmla="*/ 16 w 38"/>
                <a:gd name="T13" fmla="*/ 0 h 45"/>
                <a:gd name="T14" fmla="*/ 9 w 38"/>
                <a:gd name="T15" fmla="*/ 3 h 45"/>
                <a:gd name="T16" fmla="*/ 3 w 38"/>
                <a:gd name="T17" fmla="*/ 9 h 45"/>
                <a:gd name="T18" fmla="*/ 0 w 38"/>
                <a:gd name="T19" fmla="*/ 19 h 45"/>
                <a:gd name="T20" fmla="*/ 0 w 38"/>
                <a:gd name="T21" fmla="*/ 25 h 45"/>
                <a:gd name="T22" fmla="*/ 3 w 38"/>
                <a:gd name="T23" fmla="*/ 35 h 45"/>
                <a:gd name="T24" fmla="*/ 9 w 38"/>
                <a:gd name="T25" fmla="*/ 41 h 45"/>
                <a:gd name="T26" fmla="*/ 16 w 38"/>
                <a:gd name="T27" fmla="*/ 44 h 45"/>
                <a:gd name="T28" fmla="*/ 25 w 38"/>
                <a:gd name="T29" fmla="*/ 44 h 45"/>
                <a:gd name="T30" fmla="*/ 31 w 38"/>
                <a:gd name="T31" fmla="*/ 41 h 45"/>
                <a:gd name="T32" fmla="*/ 37 w 38"/>
                <a:gd name="T33" fmla="*/ 35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5"/>
                <a:gd name="T53" fmla="*/ 38 w 38"/>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5">
                  <a:moveTo>
                    <a:pt x="0" y="19"/>
                  </a:moveTo>
                  <a:lnTo>
                    <a:pt x="37" y="19"/>
                  </a:lnTo>
                  <a:lnTo>
                    <a:pt x="37" y="12"/>
                  </a:lnTo>
                  <a:lnTo>
                    <a:pt x="34" y="6"/>
                  </a:lnTo>
                  <a:lnTo>
                    <a:pt x="31" y="3"/>
                  </a:lnTo>
                  <a:lnTo>
                    <a:pt x="25" y="0"/>
                  </a:lnTo>
                  <a:lnTo>
                    <a:pt x="16" y="0"/>
                  </a:lnTo>
                  <a:lnTo>
                    <a:pt x="9" y="3"/>
                  </a:lnTo>
                  <a:lnTo>
                    <a:pt x="3" y="9"/>
                  </a:lnTo>
                  <a:lnTo>
                    <a:pt x="0" y="19"/>
                  </a:lnTo>
                  <a:lnTo>
                    <a:pt x="0" y="25"/>
                  </a:lnTo>
                  <a:lnTo>
                    <a:pt x="3" y="35"/>
                  </a:lnTo>
                  <a:lnTo>
                    <a:pt x="9" y="41"/>
                  </a:lnTo>
                  <a:lnTo>
                    <a:pt x="16" y="44"/>
                  </a:lnTo>
                  <a:lnTo>
                    <a:pt x="25" y="44"/>
                  </a:lnTo>
                  <a:lnTo>
                    <a:pt x="31" y="41"/>
                  </a:lnTo>
                  <a:lnTo>
                    <a:pt x="37"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91" name="Line 431"/>
            <p:cNvSpPr>
              <a:spLocks noChangeShapeType="1"/>
            </p:cNvSpPr>
            <p:nvPr/>
          </p:nvSpPr>
          <p:spPr bwMode="auto">
            <a:xfrm flipV="1">
              <a:off x="2600" y="1602"/>
              <a:ext cx="0" cy="5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92" name="Freeform 432"/>
            <p:cNvSpPr>
              <a:spLocks/>
            </p:cNvSpPr>
            <p:nvPr/>
          </p:nvSpPr>
          <p:spPr bwMode="auto">
            <a:xfrm>
              <a:off x="2600" y="1656"/>
              <a:ext cx="17" cy="17"/>
            </a:xfrm>
            <a:custGeom>
              <a:avLst/>
              <a:gdLst>
                <a:gd name="T0" fmla="*/ 0 w 17"/>
                <a:gd name="T1" fmla="*/ 0 h 17"/>
                <a:gd name="T2" fmla="*/ 3 w 17"/>
                <a:gd name="T3" fmla="*/ 12 h 17"/>
                <a:gd name="T4" fmla="*/ 1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3" y="12"/>
                  </a:lnTo>
                  <a:lnTo>
                    <a:pt x="10" y="16"/>
                  </a:lnTo>
                  <a:lnTo>
                    <a:pt x="16" y="1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93" name="Line 433"/>
            <p:cNvSpPr>
              <a:spLocks noChangeShapeType="1"/>
            </p:cNvSpPr>
            <p:nvPr/>
          </p:nvSpPr>
          <p:spPr bwMode="auto">
            <a:xfrm flipH="1">
              <a:off x="2591" y="1624"/>
              <a:ext cx="2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94" name="Freeform 434"/>
            <p:cNvSpPr>
              <a:spLocks/>
            </p:cNvSpPr>
            <p:nvPr/>
          </p:nvSpPr>
          <p:spPr bwMode="auto">
            <a:xfrm>
              <a:off x="2635" y="1624"/>
              <a:ext cx="36" cy="45"/>
            </a:xfrm>
            <a:custGeom>
              <a:avLst/>
              <a:gdLst>
                <a:gd name="T0" fmla="*/ 31 w 36"/>
                <a:gd name="T1" fmla="*/ 3 h 45"/>
                <a:gd name="T2" fmla="*/ 35 w 36"/>
                <a:gd name="T3" fmla="*/ 9 h 45"/>
                <a:gd name="T4" fmla="*/ 31 w 36"/>
                <a:gd name="T5" fmla="*/ 3 h 45"/>
                <a:gd name="T6" fmla="*/ 23 w 36"/>
                <a:gd name="T7" fmla="*/ 0 h 45"/>
                <a:gd name="T8" fmla="*/ 13 w 36"/>
                <a:gd name="T9" fmla="*/ 0 h 45"/>
                <a:gd name="T10" fmla="*/ 3 w 36"/>
                <a:gd name="T11" fmla="*/ 3 h 45"/>
                <a:gd name="T12" fmla="*/ 0 w 36"/>
                <a:gd name="T13" fmla="*/ 9 h 45"/>
                <a:gd name="T14" fmla="*/ 3 w 36"/>
                <a:gd name="T15" fmla="*/ 16 h 45"/>
                <a:gd name="T16" fmla="*/ 10 w 36"/>
                <a:gd name="T17" fmla="*/ 19 h 45"/>
                <a:gd name="T18" fmla="*/ 26 w 36"/>
                <a:gd name="T19" fmla="*/ 22 h 45"/>
                <a:gd name="T20" fmla="*/ 31 w 36"/>
                <a:gd name="T21" fmla="*/ 25 h 45"/>
                <a:gd name="T22" fmla="*/ 35 w 36"/>
                <a:gd name="T23" fmla="*/ 32 h 45"/>
                <a:gd name="T24" fmla="*/ 35 w 36"/>
                <a:gd name="T25" fmla="*/ 35 h 45"/>
                <a:gd name="T26" fmla="*/ 31 w 36"/>
                <a:gd name="T27" fmla="*/ 41 h 45"/>
                <a:gd name="T28" fmla="*/ 23 w 36"/>
                <a:gd name="T29" fmla="*/ 44 h 45"/>
                <a:gd name="T30" fmla="*/ 13 w 36"/>
                <a:gd name="T31" fmla="*/ 44 h 45"/>
                <a:gd name="T32" fmla="*/ 3 w 36"/>
                <a:gd name="T33" fmla="*/ 41 h 45"/>
                <a:gd name="T34" fmla="*/ 0 w 36"/>
                <a:gd name="T35" fmla="*/ 35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45"/>
                <a:gd name="T56" fmla="*/ 36 w 36"/>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45">
                  <a:moveTo>
                    <a:pt x="31" y="3"/>
                  </a:moveTo>
                  <a:lnTo>
                    <a:pt x="35" y="9"/>
                  </a:lnTo>
                  <a:lnTo>
                    <a:pt x="31" y="3"/>
                  </a:lnTo>
                  <a:lnTo>
                    <a:pt x="23" y="0"/>
                  </a:lnTo>
                  <a:lnTo>
                    <a:pt x="13" y="0"/>
                  </a:lnTo>
                  <a:lnTo>
                    <a:pt x="3" y="3"/>
                  </a:lnTo>
                  <a:lnTo>
                    <a:pt x="0" y="9"/>
                  </a:lnTo>
                  <a:lnTo>
                    <a:pt x="3" y="16"/>
                  </a:lnTo>
                  <a:lnTo>
                    <a:pt x="10" y="19"/>
                  </a:lnTo>
                  <a:lnTo>
                    <a:pt x="26" y="22"/>
                  </a:lnTo>
                  <a:lnTo>
                    <a:pt x="31" y="25"/>
                  </a:lnTo>
                  <a:lnTo>
                    <a:pt x="35" y="32"/>
                  </a:lnTo>
                  <a:lnTo>
                    <a:pt x="35" y="35"/>
                  </a:lnTo>
                  <a:lnTo>
                    <a:pt x="31" y="41"/>
                  </a:lnTo>
                  <a:lnTo>
                    <a:pt x="23" y="44"/>
                  </a:lnTo>
                  <a:lnTo>
                    <a:pt x="13" y="44"/>
                  </a:lnTo>
                  <a:lnTo>
                    <a:pt x="3" y="41"/>
                  </a:lnTo>
                  <a:lnTo>
                    <a:pt x="0"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95" name="Freeform 435"/>
            <p:cNvSpPr>
              <a:spLocks/>
            </p:cNvSpPr>
            <p:nvPr/>
          </p:nvSpPr>
          <p:spPr bwMode="auto">
            <a:xfrm>
              <a:off x="2733" y="1602"/>
              <a:ext cx="49" cy="67"/>
            </a:xfrm>
            <a:custGeom>
              <a:avLst/>
              <a:gdLst>
                <a:gd name="T0" fmla="*/ 48 w 49"/>
                <a:gd name="T1" fmla="*/ 16 h 67"/>
                <a:gd name="T2" fmla="*/ 44 w 49"/>
                <a:gd name="T3" fmla="*/ 10 h 67"/>
                <a:gd name="T4" fmla="*/ 38 w 49"/>
                <a:gd name="T5" fmla="*/ 3 h 67"/>
                <a:gd name="T6" fmla="*/ 32 w 49"/>
                <a:gd name="T7" fmla="*/ 0 h 67"/>
                <a:gd name="T8" fmla="*/ 20 w 49"/>
                <a:gd name="T9" fmla="*/ 0 h 67"/>
                <a:gd name="T10" fmla="*/ 13 w 49"/>
                <a:gd name="T11" fmla="*/ 3 h 67"/>
                <a:gd name="T12" fmla="*/ 7 w 49"/>
                <a:gd name="T13" fmla="*/ 10 h 67"/>
                <a:gd name="T14" fmla="*/ 4 w 49"/>
                <a:gd name="T15" fmla="*/ 16 h 67"/>
                <a:gd name="T16" fmla="*/ 0 w 49"/>
                <a:gd name="T17" fmla="*/ 25 h 67"/>
                <a:gd name="T18" fmla="*/ 0 w 49"/>
                <a:gd name="T19" fmla="*/ 41 h 67"/>
                <a:gd name="T20" fmla="*/ 4 w 49"/>
                <a:gd name="T21" fmla="*/ 50 h 67"/>
                <a:gd name="T22" fmla="*/ 7 w 49"/>
                <a:gd name="T23" fmla="*/ 57 h 67"/>
                <a:gd name="T24" fmla="*/ 13 w 49"/>
                <a:gd name="T25" fmla="*/ 63 h 67"/>
                <a:gd name="T26" fmla="*/ 20 w 49"/>
                <a:gd name="T27" fmla="*/ 66 h 67"/>
                <a:gd name="T28" fmla="*/ 32 w 49"/>
                <a:gd name="T29" fmla="*/ 66 h 67"/>
                <a:gd name="T30" fmla="*/ 38 w 49"/>
                <a:gd name="T31" fmla="*/ 63 h 67"/>
                <a:gd name="T32" fmla="*/ 44 w 49"/>
                <a:gd name="T33" fmla="*/ 57 h 67"/>
                <a:gd name="T34" fmla="*/ 48 w 49"/>
                <a:gd name="T35" fmla="*/ 50 h 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67"/>
                <a:gd name="T56" fmla="*/ 49 w 49"/>
                <a:gd name="T57" fmla="*/ 67 h 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67">
                  <a:moveTo>
                    <a:pt x="48" y="16"/>
                  </a:moveTo>
                  <a:lnTo>
                    <a:pt x="44" y="10"/>
                  </a:lnTo>
                  <a:lnTo>
                    <a:pt x="38" y="3"/>
                  </a:lnTo>
                  <a:lnTo>
                    <a:pt x="32" y="0"/>
                  </a:lnTo>
                  <a:lnTo>
                    <a:pt x="20" y="0"/>
                  </a:lnTo>
                  <a:lnTo>
                    <a:pt x="13" y="3"/>
                  </a:lnTo>
                  <a:lnTo>
                    <a:pt x="7" y="10"/>
                  </a:lnTo>
                  <a:lnTo>
                    <a:pt x="4" y="16"/>
                  </a:lnTo>
                  <a:lnTo>
                    <a:pt x="0" y="25"/>
                  </a:lnTo>
                  <a:lnTo>
                    <a:pt x="0" y="41"/>
                  </a:lnTo>
                  <a:lnTo>
                    <a:pt x="4" y="50"/>
                  </a:lnTo>
                  <a:lnTo>
                    <a:pt x="7" y="57"/>
                  </a:lnTo>
                  <a:lnTo>
                    <a:pt x="13" y="63"/>
                  </a:lnTo>
                  <a:lnTo>
                    <a:pt x="20" y="66"/>
                  </a:lnTo>
                  <a:lnTo>
                    <a:pt x="32" y="66"/>
                  </a:lnTo>
                  <a:lnTo>
                    <a:pt x="38" y="63"/>
                  </a:lnTo>
                  <a:lnTo>
                    <a:pt x="44" y="57"/>
                  </a:lnTo>
                  <a:lnTo>
                    <a:pt x="48" y="5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96" name="Freeform 436"/>
            <p:cNvSpPr>
              <a:spLocks/>
            </p:cNvSpPr>
            <p:nvPr/>
          </p:nvSpPr>
          <p:spPr bwMode="auto">
            <a:xfrm>
              <a:off x="2800" y="1624"/>
              <a:ext cx="41" cy="45"/>
            </a:xfrm>
            <a:custGeom>
              <a:avLst/>
              <a:gdLst>
                <a:gd name="T0" fmla="*/ 9 w 41"/>
                <a:gd name="T1" fmla="*/ 3 h 45"/>
                <a:gd name="T2" fmla="*/ 15 w 41"/>
                <a:gd name="T3" fmla="*/ 0 h 45"/>
                <a:gd name="T4" fmla="*/ 9 w 41"/>
                <a:gd name="T5" fmla="*/ 3 h 45"/>
                <a:gd name="T6" fmla="*/ 3 w 41"/>
                <a:gd name="T7" fmla="*/ 9 h 45"/>
                <a:gd name="T8" fmla="*/ 0 w 41"/>
                <a:gd name="T9" fmla="*/ 19 h 45"/>
                <a:gd name="T10" fmla="*/ 0 w 41"/>
                <a:gd name="T11" fmla="*/ 25 h 45"/>
                <a:gd name="T12" fmla="*/ 3 w 41"/>
                <a:gd name="T13" fmla="*/ 35 h 45"/>
                <a:gd name="T14" fmla="*/ 9 w 41"/>
                <a:gd name="T15" fmla="*/ 41 h 45"/>
                <a:gd name="T16" fmla="*/ 15 w 41"/>
                <a:gd name="T17" fmla="*/ 44 h 45"/>
                <a:gd name="T18" fmla="*/ 24 w 41"/>
                <a:gd name="T19" fmla="*/ 44 h 45"/>
                <a:gd name="T20" fmla="*/ 31 w 41"/>
                <a:gd name="T21" fmla="*/ 41 h 45"/>
                <a:gd name="T22" fmla="*/ 37 w 41"/>
                <a:gd name="T23" fmla="*/ 35 h 45"/>
                <a:gd name="T24" fmla="*/ 40 w 41"/>
                <a:gd name="T25" fmla="*/ 25 h 45"/>
                <a:gd name="T26" fmla="*/ 40 w 41"/>
                <a:gd name="T27" fmla="*/ 19 h 45"/>
                <a:gd name="T28" fmla="*/ 37 w 41"/>
                <a:gd name="T29" fmla="*/ 9 h 45"/>
                <a:gd name="T30" fmla="*/ 31 w 41"/>
                <a:gd name="T31" fmla="*/ 3 h 45"/>
                <a:gd name="T32" fmla="*/ 24 w 41"/>
                <a:gd name="T33" fmla="*/ 0 h 45"/>
                <a:gd name="T34" fmla="*/ 15 w 41"/>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5"/>
                <a:gd name="T56" fmla="*/ 41 w 41"/>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5">
                  <a:moveTo>
                    <a:pt x="9" y="3"/>
                  </a:moveTo>
                  <a:lnTo>
                    <a:pt x="15" y="0"/>
                  </a:lnTo>
                  <a:lnTo>
                    <a:pt x="9" y="3"/>
                  </a:lnTo>
                  <a:lnTo>
                    <a:pt x="3" y="9"/>
                  </a:lnTo>
                  <a:lnTo>
                    <a:pt x="0" y="19"/>
                  </a:lnTo>
                  <a:lnTo>
                    <a:pt x="0" y="25"/>
                  </a:lnTo>
                  <a:lnTo>
                    <a:pt x="3" y="35"/>
                  </a:lnTo>
                  <a:lnTo>
                    <a:pt x="9" y="41"/>
                  </a:lnTo>
                  <a:lnTo>
                    <a:pt x="15" y="44"/>
                  </a:lnTo>
                  <a:lnTo>
                    <a:pt x="24" y="44"/>
                  </a:lnTo>
                  <a:lnTo>
                    <a:pt x="31" y="41"/>
                  </a:lnTo>
                  <a:lnTo>
                    <a:pt x="37" y="35"/>
                  </a:lnTo>
                  <a:lnTo>
                    <a:pt x="40" y="25"/>
                  </a:lnTo>
                  <a:lnTo>
                    <a:pt x="40" y="19"/>
                  </a:lnTo>
                  <a:lnTo>
                    <a:pt x="37" y="9"/>
                  </a:lnTo>
                  <a:lnTo>
                    <a:pt x="31" y="3"/>
                  </a:lnTo>
                  <a:lnTo>
                    <a:pt x="24" y="0"/>
                  </a:lnTo>
                  <a:lnTo>
                    <a:pt x="15"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97" name="Line 437"/>
            <p:cNvSpPr>
              <a:spLocks noChangeShapeType="1"/>
            </p:cNvSpPr>
            <p:nvPr/>
          </p:nvSpPr>
          <p:spPr bwMode="auto">
            <a:xfrm>
              <a:off x="2860" y="1624"/>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098" name="Freeform 438"/>
            <p:cNvSpPr>
              <a:spLocks/>
            </p:cNvSpPr>
            <p:nvPr/>
          </p:nvSpPr>
          <p:spPr bwMode="auto">
            <a:xfrm>
              <a:off x="2860" y="1624"/>
              <a:ext cx="36" cy="45"/>
            </a:xfrm>
            <a:custGeom>
              <a:avLst/>
              <a:gdLst>
                <a:gd name="T0" fmla="*/ 0 w 36"/>
                <a:gd name="T1" fmla="*/ 12 h 45"/>
                <a:gd name="T2" fmla="*/ 9 w 36"/>
                <a:gd name="T3" fmla="*/ 3 h 45"/>
                <a:gd name="T4" fmla="*/ 16 w 36"/>
                <a:gd name="T5" fmla="*/ 0 h 45"/>
                <a:gd name="T6" fmla="*/ 25 w 36"/>
                <a:gd name="T7" fmla="*/ 0 h 45"/>
                <a:gd name="T8" fmla="*/ 31 w 36"/>
                <a:gd name="T9" fmla="*/ 3 h 45"/>
                <a:gd name="T10" fmla="*/ 35 w 36"/>
                <a:gd name="T11" fmla="*/ 12 h 45"/>
                <a:gd name="T12" fmla="*/ 35 w 36"/>
                <a:gd name="T13" fmla="*/ 44 h 45"/>
                <a:gd name="T14" fmla="*/ 0 60000 65536"/>
                <a:gd name="T15" fmla="*/ 0 60000 65536"/>
                <a:gd name="T16" fmla="*/ 0 60000 65536"/>
                <a:gd name="T17" fmla="*/ 0 60000 65536"/>
                <a:gd name="T18" fmla="*/ 0 60000 65536"/>
                <a:gd name="T19" fmla="*/ 0 60000 65536"/>
                <a:gd name="T20" fmla="*/ 0 60000 65536"/>
                <a:gd name="T21" fmla="*/ 0 w 36"/>
                <a:gd name="T22" fmla="*/ 0 h 45"/>
                <a:gd name="T23" fmla="*/ 36 w 36"/>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5">
                  <a:moveTo>
                    <a:pt x="0" y="12"/>
                  </a:moveTo>
                  <a:lnTo>
                    <a:pt x="9" y="3"/>
                  </a:lnTo>
                  <a:lnTo>
                    <a:pt x="16" y="0"/>
                  </a:lnTo>
                  <a:lnTo>
                    <a:pt x="25" y="0"/>
                  </a:lnTo>
                  <a:lnTo>
                    <a:pt x="31" y="3"/>
                  </a:lnTo>
                  <a:lnTo>
                    <a:pt x="35" y="12"/>
                  </a:lnTo>
                  <a:lnTo>
                    <a:pt x="35" y="4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099" name="Line 439"/>
            <p:cNvSpPr>
              <a:spLocks noChangeShapeType="1"/>
            </p:cNvSpPr>
            <p:nvPr/>
          </p:nvSpPr>
          <p:spPr bwMode="auto">
            <a:xfrm flipV="1">
              <a:off x="2919" y="1624"/>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00" name="Freeform 440"/>
            <p:cNvSpPr>
              <a:spLocks/>
            </p:cNvSpPr>
            <p:nvPr/>
          </p:nvSpPr>
          <p:spPr bwMode="auto">
            <a:xfrm>
              <a:off x="2919" y="1624"/>
              <a:ext cx="37" cy="45"/>
            </a:xfrm>
            <a:custGeom>
              <a:avLst/>
              <a:gdLst>
                <a:gd name="T0" fmla="*/ 0 w 37"/>
                <a:gd name="T1" fmla="*/ 12 h 45"/>
                <a:gd name="T2" fmla="*/ 10 w 37"/>
                <a:gd name="T3" fmla="*/ 3 h 45"/>
                <a:gd name="T4" fmla="*/ 16 w 37"/>
                <a:gd name="T5" fmla="*/ 0 h 45"/>
                <a:gd name="T6" fmla="*/ 26 w 37"/>
                <a:gd name="T7" fmla="*/ 0 h 45"/>
                <a:gd name="T8" fmla="*/ 32 w 37"/>
                <a:gd name="T9" fmla="*/ 3 h 45"/>
                <a:gd name="T10" fmla="*/ 36 w 37"/>
                <a:gd name="T11" fmla="*/ 12 h 45"/>
                <a:gd name="T12" fmla="*/ 36 w 37"/>
                <a:gd name="T13" fmla="*/ 44 h 45"/>
                <a:gd name="T14" fmla="*/ 0 60000 65536"/>
                <a:gd name="T15" fmla="*/ 0 60000 65536"/>
                <a:gd name="T16" fmla="*/ 0 60000 65536"/>
                <a:gd name="T17" fmla="*/ 0 60000 65536"/>
                <a:gd name="T18" fmla="*/ 0 60000 65536"/>
                <a:gd name="T19" fmla="*/ 0 60000 65536"/>
                <a:gd name="T20" fmla="*/ 0 60000 65536"/>
                <a:gd name="T21" fmla="*/ 0 w 37"/>
                <a:gd name="T22" fmla="*/ 0 h 45"/>
                <a:gd name="T23" fmla="*/ 37 w 37"/>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5">
                  <a:moveTo>
                    <a:pt x="0" y="12"/>
                  </a:moveTo>
                  <a:lnTo>
                    <a:pt x="10" y="3"/>
                  </a:lnTo>
                  <a:lnTo>
                    <a:pt x="16" y="0"/>
                  </a:lnTo>
                  <a:lnTo>
                    <a:pt x="26" y="0"/>
                  </a:lnTo>
                  <a:lnTo>
                    <a:pt x="32" y="3"/>
                  </a:lnTo>
                  <a:lnTo>
                    <a:pt x="36" y="12"/>
                  </a:lnTo>
                  <a:lnTo>
                    <a:pt x="36" y="4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01" name="Freeform 441"/>
            <p:cNvSpPr>
              <a:spLocks/>
            </p:cNvSpPr>
            <p:nvPr/>
          </p:nvSpPr>
          <p:spPr bwMode="auto">
            <a:xfrm>
              <a:off x="2979" y="1624"/>
              <a:ext cx="40" cy="45"/>
            </a:xfrm>
            <a:custGeom>
              <a:avLst/>
              <a:gdLst>
                <a:gd name="T0" fmla="*/ 0 w 40"/>
                <a:gd name="T1" fmla="*/ 19 h 45"/>
                <a:gd name="T2" fmla="*/ 39 w 40"/>
                <a:gd name="T3" fmla="*/ 19 h 45"/>
                <a:gd name="T4" fmla="*/ 39 w 40"/>
                <a:gd name="T5" fmla="*/ 12 h 45"/>
                <a:gd name="T6" fmla="*/ 35 w 40"/>
                <a:gd name="T7" fmla="*/ 6 h 45"/>
                <a:gd name="T8" fmla="*/ 32 w 40"/>
                <a:gd name="T9" fmla="*/ 3 h 45"/>
                <a:gd name="T10" fmla="*/ 26 w 40"/>
                <a:gd name="T11" fmla="*/ 0 h 45"/>
                <a:gd name="T12" fmla="*/ 16 w 40"/>
                <a:gd name="T13" fmla="*/ 0 h 45"/>
                <a:gd name="T14" fmla="*/ 10 w 40"/>
                <a:gd name="T15" fmla="*/ 3 h 45"/>
                <a:gd name="T16" fmla="*/ 3 w 40"/>
                <a:gd name="T17" fmla="*/ 9 h 45"/>
                <a:gd name="T18" fmla="*/ 0 w 40"/>
                <a:gd name="T19" fmla="*/ 19 h 45"/>
                <a:gd name="T20" fmla="*/ 0 w 40"/>
                <a:gd name="T21" fmla="*/ 25 h 45"/>
                <a:gd name="T22" fmla="*/ 3 w 40"/>
                <a:gd name="T23" fmla="*/ 35 h 45"/>
                <a:gd name="T24" fmla="*/ 10 w 40"/>
                <a:gd name="T25" fmla="*/ 41 h 45"/>
                <a:gd name="T26" fmla="*/ 16 w 40"/>
                <a:gd name="T27" fmla="*/ 44 h 45"/>
                <a:gd name="T28" fmla="*/ 26 w 40"/>
                <a:gd name="T29" fmla="*/ 44 h 45"/>
                <a:gd name="T30" fmla="*/ 32 w 40"/>
                <a:gd name="T31" fmla="*/ 41 h 45"/>
                <a:gd name="T32" fmla="*/ 39 w 40"/>
                <a:gd name="T33" fmla="*/ 35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5"/>
                <a:gd name="T53" fmla="*/ 40 w 40"/>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5">
                  <a:moveTo>
                    <a:pt x="0" y="19"/>
                  </a:moveTo>
                  <a:lnTo>
                    <a:pt x="39" y="19"/>
                  </a:lnTo>
                  <a:lnTo>
                    <a:pt x="39" y="12"/>
                  </a:lnTo>
                  <a:lnTo>
                    <a:pt x="35" y="6"/>
                  </a:lnTo>
                  <a:lnTo>
                    <a:pt x="32" y="3"/>
                  </a:lnTo>
                  <a:lnTo>
                    <a:pt x="26" y="0"/>
                  </a:lnTo>
                  <a:lnTo>
                    <a:pt x="16" y="0"/>
                  </a:lnTo>
                  <a:lnTo>
                    <a:pt x="10" y="3"/>
                  </a:lnTo>
                  <a:lnTo>
                    <a:pt x="3" y="9"/>
                  </a:lnTo>
                  <a:lnTo>
                    <a:pt x="0" y="19"/>
                  </a:lnTo>
                  <a:lnTo>
                    <a:pt x="0" y="25"/>
                  </a:lnTo>
                  <a:lnTo>
                    <a:pt x="3" y="35"/>
                  </a:lnTo>
                  <a:lnTo>
                    <a:pt x="10" y="41"/>
                  </a:lnTo>
                  <a:lnTo>
                    <a:pt x="16" y="44"/>
                  </a:lnTo>
                  <a:lnTo>
                    <a:pt x="26" y="44"/>
                  </a:lnTo>
                  <a:lnTo>
                    <a:pt x="32" y="41"/>
                  </a:lnTo>
                  <a:lnTo>
                    <a:pt x="39"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02" name="Freeform 442"/>
            <p:cNvSpPr>
              <a:spLocks/>
            </p:cNvSpPr>
            <p:nvPr/>
          </p:nvSpPr>
          <p:spPr bwMode="auto">
            <a:xfrm>
              <a:off x="3037" y="1624"/>
              <a:ext cx="38" cy="45"/>
            </a:xfrm>
            <a:custGeom>
              <a:avLst/>
              <a:gdLst>
                <a:gd name="T0" fmla="*/ 37 w 38"/>
                <a:gd name="T1" fmla="*/ 9 h 45"/>
                <a:gd name="T2" fmla="*/ 31 w 38"/>
                <a:gd name="T3" fmla="*/ 3 h 45"/>
                <a:gd name="T4" fmla="*/ 24 w 38"/>
                <a:gd name="T5" fmla="*/ 0 h 45"/>
                <a:gd name="T6" fmla="*/ 16 w 38"/>
                <a:gd name="T7" fmla="*/ 0 h 45"/>
                <a:gd name="T8" fmla="*/ 9 w 38"/>
                <a:gd name="T9" fmla="*/ 3 h 45"/>
                <a:gd name="T10" fmla="*/ 3 w 38"/>
                <a:gd name="T11" fmla="*/ 9 h 45"/>
                <a:gd name="T12" fmla="*/ 0 w 38"/>
                <a:gd name="T13" fmla="*/ 19 h 45"/>
                <a:gd name="T14" fmla="*/ 0 w 38"/>
                <a:gd name="T15" fmla="*/ 25 h 45"/>
                <a:gd name="T16" fmla="*/ 3 w 38"/>
                <a:gd name="T17" fmla="*/ 35 h 45"/>
                <a:gd name="T18" fmla="*/ 9 w 38"/>
                <a:gd name="T19" fmla="*/ 41 h 45"/>
                <a:gd name="T20" fmla="*/ 16 w 38"/>
                <a:gd name="T21" fmla="*/ 44 h 45"/>
                <a:gd name="T22" fmla="*/ 24 w 38"/>
                <a:gd name="T23" fmla="*/ 44 h 45"/>
                <a:gd name="T24" fmla="*/ 31 w 38"/>
                <a:gd name="T25" fmla="*/ 41 h 45"/>
                <a:gd name="T26" fmla="*/ 37 w 38"/>
                <a:gd name="T27" fmla="*/ 35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45"/>
                <a:gd name="T44" fmla="*/ 38 w 38"/>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45">
                  <a:moveTo>
                    <a:pt x="37" y="9"/>
                  </a:moveTo>
                  <a:lnTo>
                    <a:pt x="31" y="3"/>
                  </a:lnTo>
                  <a:lnTo>
                    <a:pt x="24" y="0"/>
                  </a:lnTo>
                  <a:lnTo>
                    <a:pt x="16" y="0"/>
                  </a:lnTo>
                  <a:lnTo>
                    <a:pt x="9" y="3"/>
                  </a:lnTo>
                  <a:lnTo>
                    <a:pt x="3" y="9"/>
                  </a:lnTo>
                  <a:lnTo>
                    <a:pt x="0" y="19"/>
                  </a:lnTo>
                  <a:lnTo>
                    <a:pt x="0" y="25"/>
                  </a:lnTo>
                  <a:lnTo>
                    <a:pt x="3" y="35"/>
                  </a:lnTo>
                  <a:lnTo>
                    <a:pt x="9" y="41"/>
                  </a:lnTo>
                  <a:lnTo>
                    <a:pt x="16" y="44"/>
                  </a:lnTo>
                  <a:lnTo>
                    <a:pt x="24" y="44"/>
                  </a:lnTo>
                  <a:lnTo>
                    <a:pt x="31" y="41"/>
                  </a:lnTo>
                  <a:lnTo>
                    <a:pt x="37"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03" name="Line 443"/>
            <p:cNvSpPr>
              <a:spLocks noChangeShapeType="1"/>
            </p:cNvSpPr>
            <p:nvPr/>
          </p:nvSpPr>
          <p:spPr bwMode="auto">
            <a:xfrm flipV="1">
              <a:off x="3103" y="1602"/>
              <a:ext cx="0" cy="5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04" name="Freeform 444"/>
            <p:cNvSpPr>
              <a:spLocks/>
            </p:cNvSpPr>
            <p:nvPr/>
          </p:nvSpPr>
          <p:spPr bwMode="auto">
            <a:xfrm>
              <a:off x="3103" y="1656"/>
              <a:ext cx="17" cy="17"/>
            </a:xfrm>
            <a:custGeom>
              <a:avLst/>
              <a:gdLst>
                <a:gd name="T0" fmla="*/ 0 w 17"/>
                <a:gd name="T1" fmla="*/ 0 h 17"/>
                <a:gd name="T2" fmla="*/ 3 w 17"/>
                <a:gd name="T3" fmla="*/ 12 h 17"/>
                <a:gd name="T4" fmla="*/ 1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3" y="12"/>
                  </a:lnTo>
                  <a:lnTo>
                    <a:pt x="10" y="16"/>
                  </a:lnTo>
                  <a:lnTo>
                    <a:pt x="16" y="1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05" name="Line 445"/>
            <p:cNvSpPr>
              <a:spLocks noChangeShapeType="1"/>
            </p:cNvSpPr>
            <p:nvPr/>
          </p:nvSpPr>
          <p:spPr bwMode="auto">
            <a:xfrm flipH="1">
              <a:off x="3093" y="1624"/>
              <a:ext cx="23"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06" name="Freeform 446"/>
            <p:cNvSpPr>
              <a:spLocks/>
            </p:cNvSpPr>
            <p:nvPr/>
          </p:nvSpPr>
          <p:spPr bwMode="auto">
            <a:xfrm>
              <a:off x="3138" y="1624"/>
              <a:ext cx="39" cy="45"/>
            </a:xfrm>
            <a:custGeom>
              <a:avLst/>
              <a:gdLst>
                <a:gd name="T0" fmla="*/ 0 w 39"/>
                <a:gd name="T1" fmla="*/ 19 h 45"/>
                <a:gd name="T2" fmla="*/ 38 w 39"/>
                <a:gd name="T3" fmla="*/ 19 h 45"/>
                <a:gd name="T4" fmla="*/ 38 w 39"/>
                <a:gd name="T5" fmla="*/ 12 h 45"/>
                <a:gd name="T6" fmla="*/ 34 w 39"/>
                <a:gd name="T7" fmla="*/ 6 h 45"/>
                <a:gd name="T8" fmla="*/ 31 w 39"/>
                <a:gd name="T9" fmla="*/ 3 h 45"/>
                <a:gd name="T10" fmla="*/ 25 w 39"/>
                <a:gd name="T11" fmla="*/ 0 h 45"/>
                <a:gd name="T12" fmla="*/ 15 w 39"/>
                <a:gd name="T13" fmla="*/ 0 h 45"/>
                <a:gd name="T14" fmla="*/ 10 w 39"/>
                <a:gd name="T15" fmla="*/ 3 h 45"/>
                <a:gd name="T16" fmla="*/ 3 w 39"/>
                <a:gd name="T17" fmla="*/ 9 h 45"/>
                <a:gd name="T18" fmla="*/ 0 w 39"/>
                <a:gd name="T19" fmla="*/ 19 h 45"/>
                <a:gd name="T20" fmla="*/ 0 w 39"/>
                <a:gd name="T21" fmla="*/ 25 h 45"/>
                <a:gd name="T22" fmla="*/ 3 w 39"/>
                <a:gd name="T23" fmla="*/ 35 h 45"/>
                <a:gd name="T24" fmla="*/ 10 w 39"/>
                <a:gd name="T25" fmla="*/ 41 h 45"/>
                <a:gd name="T26" fmla="*/ 15 w 39"/>
                <a:gd name="T27" fmla="*/ 44 h 45"/>
                <a:gd name="T28" fmla="*/ 25 w 39"/>
                <a:gd name="T29" fmla="*/ 44 h 45"/>
                <a:gd name="T30" fmla="*/ 31 w 39"/>
                <a:gd name="T31" fmla="*/ 41 h 45"/>
                <a:gd name="T32" fmla="*/ 38 w 39"/>
                <a:gd name="T33" fmla="*/ 35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5"/>
                <a:gd name="T53" fmla="*/ 39 w 39"/>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5">
                  <a:moveTo>
                    <a:pt x="0" y="19"/>
                  </a:moveTo>
                  <a:lnTo>
                    <a:pt x="38" y="19"/>
                  </a:lnTo>
                  <a:lnTo>
                    <a:pt x="38" y="12"/>
                  </a:lnTo>
                  <a:lnTo>
                    <a:pt x="34" y="6"/>
                  </a:lnTo>
                  <a:lnTo>
                    <a:pt x="31" y="3"/>
                  </a:lnTo>
                  <a:lnTo>
                    <a:pt x="25" y="0"/>
                  </a:lnTo>
                  <a:lnTo>
                    <a:pt x="15" y="0"/>
                  </a:lnTo>
                  <a:lnTo>
                    <a:pt x="10" y="3"/>
                  </a:lnTo>
                  <a:lnTo>
                    <a:pt x="3" y="9"/>
                  </a:lnTo>
                  <a:lnTo>
                    <a:pt x="0" y="19"/>
                  </a:lnTo>
                  <a:lnTo>
                    <a:pt x="0" y="25"/>
                  </a:lnTo>
                  <a:lnTo>
                    <a:pt x="3" y="35"/>
                  </a:lnTo>
                  <a:lnTo>
                    <a:pt x="10" y="41"/>
                  </a:lnTo>
                  <a:lnTo>
                    <a:pt x="15" y="44"/>
                  </a:lnTo>
                  <a:lnTo>
                    <a:pt x="25" y="44"/>
                  </a:lnTo>
                  <a:lnTo>
                    <a:pt x="31" y="41"/>
                  </a:lnTo>
                  <a:lnTo>
                    <a:pt x="3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07" name="Line 447"/>
            <p:cNvSpPr>
              <a:spLocks noChangeShapeType="1"/>
            </p:cNvSpPr>
            <p:nvPr/>
          </p:nvSpPr>
          <p:spPr bwMode="auto">
            <a:xfrm flipV="1">
              <a:off x="3232" y="1602"/>
              <a:ext cx="0"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08" name="Freeform 448"/>
            <p:cNvSpPr>
              <a:spLocks/>
            </p:cNvSpPr>
            <p:nvPr/>
          </p:nvSpPr>
          <p:spPr bwMode="auto">
            <a:xfrm>
              <a:off x="3194" y="1624"/>
              <a:ext cx="39" cy="45"/>
            </a:xfrm>
            <a:custGeom>
              <a:avLst/>
              <a:gdLst>
                <a:gd name="T0" fmla="*/ 38 w 39"/>
                <a:gd name="T1" fmla="*/ 9 h 45"/>
                <a:gd name="T2" fmla="*/ 32 w 39"/>
                <a:gd name="T3" fmla="*/ 3 h 45"/>
                <a:gd name="T4" fmla="*/ 26 w 39"/>
                <a:gd name="T5" fmla="*/ 0 h 45"/>
                <a:gd name="T6" fmla="*/ 16 w 39"/>
                <a:gd name="T7" fmla="*/ 0 h 45"/>
                <a:gd name="T8" fmla="*/ 10 w 39"/>
                <a:gd name="T9" fmla="*/ 3 h 45"/>
                <a:gd name="T10" fmla="*/ 3 w 39"/>
                <a:gd name="T11" fmla="*/ 9 h 45"/>
                <a:gd name="T12" fmla="*/ 0 w 39"/>
                <a:gd name="T13" fmla="*/ 19 h 45"/>
                <a:gd name="T14" fmla="*/ 0 w 39"/>
                <a:gd name="T15" fmla="*/ 25 h 45"/>
                <a:gd name="T16" fmla="*/ 3 w 39"/>
                <a:gd name="T17" fmla="*/ 35 h 45"/>
                <a:gd name="T18" fmla="*/ 10 w 39"/>
                <a:gd name="T19" fmla="*/ 41 h 45"/>
                <a:gd name="T20" fmla="*/ 16 w 39"/>
                <a:gd name="T21" fmla="*/ 44 h 45"/>
                <a:gd name="T22" fmla="*/ 26 w 39"/>
                <a:gd name="T23" fmla="*/ 44 h 45"/>
                <a:gd name="T24" fmla="*/ 32 w 39"/>
                <a:gd name="T25" fmla="*/ 41 h 45"/>
                <a:gd name="T26" fmla="*/ 38 w 39"/>
                <a:gd name="T27" fmla="*/ 35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45"/>
                <a:gd name="T44" fmla="*/ 39 w 39"/>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45">
                  <a:moveTo>
                    <a:pt x="38" y="9"/>
                  </a:moveTo>
                  <a:lnTo>
                    <a:pt x="32" y="3"/>
                  </a:lnTo>
                  <a:lnTo>
                    <a:pt x="26" y="0"/>
                  </a:lnTo>
                  <a:lnTo>
                    <a:pt x="16" y="0"/>
                  </a:lnTo>
                  <a:lnTo>
                    <a:pt x="10" y="3"/>
                  </a:lnTo>
                  <a:lnTo>
                    <a:pt x="3" y="9"/>
                  </a:lnTo>
                  <a:lnTo>
                    <a:pt x="0" y="19"/>
                  </a:lnTo>
                  <a:lnTo>
                    <a:pt x="0" y="25"/>
                  </a:lnTo>
                  <a:lnTo>
                    <a:pt x="3" y="35"/>
                  </a:lnTo>
                  <a:lnTo>
                    <a:pt x="10" y="41"/>
                  </a:lnTo>
                  <a:lnTo>
                    <a:pt x="16" y="44"/>
                  </a:lnTo>
                  <a:lnTo>
                    <a:pt x="26" y="44"/>
                  </a:lnTo>
                  <a:lnTo>
                    <a:pt x="32" y="41"/>
                  </a:lnTo>
                  <a:lnTo>
                    <a:pt x="3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09" name="Line 449"/>
            <p:cNvSpPr>
              <a:spLocks noChangeShapeType="1"/>
            </p:cNvSpPr>
            <p:nvPr/>
          </p:nvSpPr>
          <p:spPr bwMode="auto">
            <a:xfrm flipV="1">
              <a:off x="3308" y="1602"/>
              <a:ext cx="0" cy="5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10" name="Freeform 450"/>
            <p:cNvSpPr>
              <a:spLocks/>
            </p:cNvSpPr>
            <p:nvPr/>
          </p:nvSpPr>
          <p:spPr bwMode="auto">
            <a:xfrm>
              <a:off x="3308" y="1656"/>
              <a:ext cx="17" cy="17"/>
            </a:xfrm>
            <a:custGeom>
              <a:avLst/>
              <a:gdLst>
                <a:gd name="T0" fmla="*/ 0 w 17"/>
                <a:gd name="T1" fmla="*/ 0 h 17"/>
                <a:gd name="T2" fmla="*/ 3 w 17"/>
                <a:gd name="T3" fmla="*/ 12 h 17"/>
                <a:gd name="T4" fmla="*/ 1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3" y="12"/>
                  </a:lnTo>
                  <a:lnTo>
                    <a:pt x="10" y="16"/>
                  </a:lnTo>
                  <a:lnTo>
                    <a:pt x="16" y="1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11" name="Line 451"/>
            <p:cNvSpPr>
              <a:spLocks noChangeShapeType="1"/>
            </p:cNvSpPr>
            <p:nvPr/>
          </p:nvSpPr>
          <p:spPr bwMode="auto">
            <a:xfrm flipH="1">
              <a:off x="3299" y="1624"/>
              <a:ext cx="2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12" name="Freeform 452"/>
            <p:cNvSpPr>
              <a:spLocks/>
            </p:cNvSpPr>
            <p:nvPr/>
          </p:nvSpPr>
          <p:spPr bwMode="auto">
            <a:xfrm>
              <a:off x="3343" y="1624"/>
              <a:ext cx="43" cy="45"/>
            </a:xfrm>
            <a:custGeom>
              <a:avLst/>
              <a:gdLst>
                <a:gd name="T0" fmla="*/ 10 w 43"/>
                <a:gd name="T1" fmla="*/ 3 h 45"/>
                <a:gd name="T2" fmla="*/ 16 w 43"/>
                <a:gd name="T3" fmla="*/ 0 h 45"/>
                <a:gd name="T4" fmla="*/ 10 w 43"/>
                <a:gd name="T5" fmla="*/ 3 h 45"/>
                <a:gd name="T6" fmla="*/ 3 w 43"/>
                <a:gd name="T7" fmla="*/ 9 h 45"/>
                <a:gd name="T8" fmla="*/ 0 w 43"/>
                <a:gd name="T9" fmla="*/ 19 h 45"/>
                <a:gd name="T10" fmla="*/ 0 w 43"/>
                <a:gd name="T11" fmla="*/ 25 h 45"/>
                <a:gd name="T12" fmla="*/ 3 w 43"/>
                <a:gd name="T13" fmla="*/ 35 h 45"/>
                <a:gd name="T14" fmla="*/ 10 w 43"/>
                <a:gd name="T15" fmla="*/ 41 h 45"/>
                <a:gd name="T16" fmla="*/ 16 w 43"/>
                <a:gd name="T17" fmla="*/ 44 h 45"/>
                <a:gd name="T18" fmla="*/ 26 w 43"/>
                <a:gd name="T19" fmla="*/ 44 h 45"/>
                <a:gd name="T20" fmla="*/ 32 w 43"/>
                <a:gd name="T21" fmla="*/ 41 h 45"/>
                <a:gd name="T22" fmla="*/ 39 w 43"/>
                <a:gd name="T23" fmla="*/ 35 h 45"/>
                <a:gd name="T24" fmla="*/ 42 w 43"/>
                <a:gd name="T25" fmla="*/ 25 h 45"/>
                <a:gd name="T26" fmla="*/ 42 w 43"/>
                <a:gd name="T27" fmla="*/ 19 h 45"/>
                <a:gd name="T28" fmla="*/ 39 w 43"/>
                <a:gd name="T29" fmla="*/ 9 h 45"/>
                <a:gd name="T30" fmla="*/ 32 w 43"/>
                <a:gd name="T31" fmla="*/ 3 h 45"/>
                <a:gd name="T32" fmla="*/ 26 w 43"/>
                <a:gd name="T33" fmla="*/ 0 h 45"/>
                <a:gd name="T34" fmla="*/ 16 w 43"/>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45"/>
                <a:gd name="T56" fmla="*/ 43 w 43"/>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45">
                  <a:moveTo>
                    <a:pt x="10" y="3"/>
                  </a:moveTo>
                  <a:lnTo>
                    <a:pt x="16" y="0"/>
                  </a:lnTo>
                  <a:lnTo>
                    <a:pt x="10" y="3"/>
                  </a:lnTo>
                  <a:lnTo>
                    <a:pt x="3" y="9"/>
                  </a:lnTo>
                  <a:lnTo>
                    <a:pt x="0" y="19"/>
                  </a:lnTo>
                  <a:lnTo>
                    <a:pt x="0" y="25"/>
                  </a:lnTo>
                  <a:lnTo>
                    <a:pt x="3" y="35"/>
                  </a:lnTo>
                  <a:lnTo>
                    <a:pt x="10" y="41"/>
                  </a:lnTo>
                  <a:lnTo>
                    <a:pt x="16" y="44"/>
                  </a:lnTo>
                  <a:lnTo>
                    <a:pt x="26" y="44"/>
                  </a:lnTo>
                  <a:lnTo>
                    <a:pt x="32" y="41"/>
                  </a:lnTo>
                  <a:lnTo>
                    <a:pt x="39" y="35"/>
                  </a:lnTo>
                  <a:lnTo>
                    <a:pt x="42" y="25"/>
                  </a:lnTo>
                  <a:lnTo>
                    <a:pt x="42" y="19"/>
                  </a:lnTo>
                  <a:lnTo>
                    <a:pt x="39" y="9"/>
                  </a:lnTo>
                  <a:lnTo>
                    <a:pt x="32" y="3"/>
                  </a:lnTo>
                  <a:lnTo>
                    <a:pt x="26" y="0"/>
                  </a:lnTo>
                  <a:lnTo>
                    <a:pt x="1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13" name="Freeform 453"/>
            <p:cNvSpPr>
              <a:spLocks/>
            </p:cNvSpPr>
            <p:nvPr/>
          </p:nvSpPr>
          <p:spPr bwMode="auto">
            <a:xfrm>
              <a:off x="3447" y="1602"/>
              <a:ext cx="49" cy="67"/>
            </a:xfrm>
            <a:custGeom>
              <a:avLst/>
              <a:gdLst>
                <a:gd name="T0" fmla="*/ 48 w 49"/>
                <a:gd name="T1" fmla="*/ 16 h 67"/>
                <a:gd name="T2" fmla="*/ 45 w 49"/>
                <a:gd name="T3" fmla="*/ 10 h 67"/>
                <a:gd name="T4" fmla="*/ 38 w 49"/>
                <a:gd name="T5" fmla="*/ 3 h 67"/>
                <a:gd name="T6" fmla="*/ 32 w 49"/>
                <a:gd name="T7" fmla="*/ 0 h 67"/>
                <a:gd name="T8" fmla="*/ 19 w 49"/>
                <a:gd name="T9" fmla="*/ 0 h 67"/>
                <a:gd name="T10" fmla="*/ 13 w 49"/>
                <a:gd name="T11" fmla="*/ 3 h 67"/>
                <a:gd name="T12" fmla="*/ 6 w 49"/>
                <a:gd name="T13" fmla="*/ 10 h 67"/>
                <a:gd name="T14" fmla="*/ 3 w 49"/>
                <a:gd name="T15" fmla="*/ 16 h 67"/>
                <a:gd name="T16" fmla="*/ 0 w 49"/>
                <a:gd name="T17" fmla="*/ 25 h 67"/>
                <a:gd name="T18" fmla="*/ 0 w 49"/>
                <a:gd name="T19" fmla="*/ 41 h 67"/>
                <a:gd name="T20" fmla="*/ 3 w 49"/>
                <a:gd name="T21" fmla="*/ 50 h 67"/>
                <a:gd name="T22" fmla="*/ 6 w 49"/>
                <a:gd name="T23" fmla="*/ 57 h 67"/>
                <a:gd name="T24" fmla="*/ 13 w 49"/>
                <a:gd name="T25" fmla="*/ 63 h 67"/>
                <a:gd name="T26" fmla="*/ 19 w 49"/>
                <a:gd name="T27" fmla="*/ 66 h 67"/>
                <a:gd name="T28" fmla="*/ 32 w 49"/>
                <a:gd name="T29" fmla="*/ 66 h 67"/>
                <a:gd name="T30" fmla="*/ 38 w 49"/>
                <a:gd name="T31" fmla="*/ 63 h 67"/>
                <a:gd name="T32" fmla="*/ 45 w 49"/>
                <a:gd name="T33" fmla="*/ 57 h 67"/>
                <a:gd name="T34" fmla="*/ 48 w 49"/>
                <a:gd name="T35" fmla="*/ 50 h 67"/>
                <a:gd name="T36" fmla="*/ 48 w 49"/>
                <a:gd name="T37" fmla="*/ 41 h 67"/>
                <a:gd name="T38" fmla="*/ 32 w 49"/>
                <a:gd name="T39" fmla="*/ 41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67"/>
                <a:gd name="T62" fmla="*/ 49 w 49"/>
                <a:gd name="T63" fmla="*/ 67 h 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67">
                  <a:moveTo>
                    <a:pt x="48" y="16"/>
                  </a:moveTo>
                  <a:lnTo>
                    <a:pt x="45" y="10"/>
                  </a:lnTo>
                  <a:lnTo>
                    <a:pt x="38" y="3"/>
                  </a:lnTo>
                  <a:lnTo>
                    <a:pt x="32" y="0"/>
                  </a:lnTo>
                  <a:lnTo>
                    <a:pt x="19" y="0"/>
                  </a:lnTo>
                  <a:lnTo>
                    <a:pt x="13" y="3"/>
                  </a:lnTo>
                  <a:lnTo>
                    <a:pt x="6" y="10"/>
                  </a:lnTo>
                  <a:lnTo>
                    <a:pt x="3" y="16"/>
                  </a:lnTo>
                  <a:lnTo>
                    <a:pt x="0" y="25"/>
                  </a:lnTo>
                  <a:lnTo>
                    <a:pt x="0" y="41"/>
                  </a:lnTo>
                  <a:lnTo>
                    <a:pt x="3" y="50"/>
                  </a:lnTo>
                  <a:lnTo>
                    <a:pt x="6" y="57"/>
                  </a:lnTo>
                  <a:lnTo>
                    <a:pt x="13" y="63"/>
                  </a:lnTo>
                  <a:lnTo>
                    <a:pt x="19" y="66"/>
                  </a:lnTo>
                  <a:lnTo>
                    <a:pt x="32" y="66"/>
                  </a:lnTo>
                  <a:lnTo>
                    <a:pt x="38" y="63"/>
                  </a:lnTo>
                  <a:lnTo>
                    <a:pt x="45" y="57"/>
                  </a:lnTo>
                  <a:lnTo>
                    <a:pt x="48" y="50"/>
                  </a:lnTo>
                  <a:lnTo>
                    <a:pt x="48" y="41"/>
                  </a:lnTo>
                  <a:lnTo>
                    <a:pt x="32" y="41"/>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14" name="Line 454"/>
            <p:cNvSpPr>
              <a:spLocks noChangeShapeType="1"/>
            </p:cNvSpPr>
            <p:nvPr/>
          </p:nvSpPr>
          <p:spPr bwMode="auto">
            <a:xfrm>
              <a:off x="3514" y="1624"/>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15" name="Freeform 455"/>
            <p:cNvSpPr>
              <a:spLocks/>
            </p:cNvSpPr>
            <p:nvPr/>
          </p:nvSpPr>
          <p:spPr bwMode="auto">
            <a:xfrm>
              <a:off x="3514" y="1624"/>
              <a:ext cx="26" cy="20"/>
            </a:xfrm>
            <a:custGeom>
              <a:avLst/>
              <a:gdLst>
                <a:gd name="T0" fmla="*/ 0 w 26"/>
                <a:gd name="T1" fmla="*/ 19 h 20"/>
                <a:gd name="T2" fmla="*/ 3 w 26"/>
                <a:gd name="T3" fmla="*/ 9 h 20"/>
                <a:gd name="T4" fmla="*/ 10 w 26"/>
                <a:gd name="T5" fmla="*/ 3 h 20"/>
                <a:gd name="T6" fmla="*/ 16 w 26"/>
                <a:gd name="T7" fmla="*/ 0 h 20"/>
                <a:gd name="T8" fmla="*/ 25 w 26"/>
                <a:gd name="T9" fmla="*/ 0 h 20"/>
                <a:gd name="T10" fmla="*/ 0 60000 65536"/>
                <a:gd name="T11" fmla="*/ 0 60000 65536"/>
                <a:gd name="T12" fmla="*/ 0 60000 65536"/>
                <a:gd name="T13" fmla="*/ 0 60000 65536"/>
                <a:gd name="T14" fmla="*/ 0 60000 65536"/>
                <a:gd name="T15" fmla="*/ 0 w 26"/>
                <a:gd name="T16" fmla="*/ 0 h 20"/>
                <a:gd name="T17" fmla="*/ 26 w 26"/>
                <a:gd name="T18" fmla="*/ 20 h 20"/>
              </a:gdLst>
              <a:ahLst/>
              <a:cxnLst>
                <a:cxn ang="T10">
                  <a:pos x="T0" y="T1"/>
                </a:cxn>
                <a:cxn ang="T11">
                  <a:pos x="T2" y="T3"/>
                </a:cxn>
                <a:cxn ang="T12">
                  <a:pos x="T4" y="T5"/>
                </a:cxn>
                <a:cxn ang="T13">
                  <a:pos x="T6" y="T7"/>
                </a:cxn>
                <a:cxn ang="T14">
                  <a:pos x="T8" y="T9"/>
                </a:cxn>
              </a:cxnLst>
              <a:rect l="T15" t="T16" r="T17" b="T18"/>
              <a:pathLst>
                <a:path w="26" h="20">
                  <a:moveTo>
                    <a:pt x="0" y="19"/>
                  </a:moveTo>
                  <a:lnTo>
                    <a:pt x="3" y="9"/>
                  </a:lnTo>
                  <a:lnTo>
                    <a:pt x="10" y="3"/>
                  </a:lnTo>
                  <a:lnTo>
                    <a:pt x="16" y="0"/>
                  </a:lnTo>
                  <a:lnTo>
                    <a:pt x="25"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16" name="Freeform 456"/>
            <p:cNvSpPr>
              <a:spLocks/>
            </p:cNvSpPr>
            <p:nvPr/>
          </p:nvSpPr>
          <p:spPr bwMode="auto">
            <a:xfrm>
              <a:off x="3555" y="1624"/>
              <a:ext cx="42" cy="45"/>
            </a:xfrm>
            <a:custGeom>
              <a:avLst/>
              <a:gdLst>
                <a:gd name="T0" fmla="*/ 9 w 42"/>
                <a:gd name="T1" fmla="*/ 3 h 45"/>
                <a:gd name="T2" fmla="*/ 16 w 42"/>
                <a:gd name="T3" fmla="*/ 0 h 45"/>
                <a:gd name="T4" fmla="*/ 9 w 42"/>
                <a:gd name="T5" fmla="*/ 3 h 45"/>
                <a:gd name="T6" fmla="*/ 3 w 42"/>
                <a:gd name="T7" fmla="*/ 9 h 45"/>
                <a:gd name="T8" fmla="*/ 0 w 42"/>
                <a:gd name="T9" fmla="*/ 19 h 45"/>
                <a:gd name="T10" fmla="*/ 0 w 42"/>
                <a:gd name="T11" fmla="*/ 25 h 45"/>
                <a:gd name="T12" fmla="*/ 3 w 42"/>
                <a:gd name="T13" fmla="*/ 35 h 45"/>
                <a:gd name="T14" fmla="*/ 9 w 42"/>
                <a:gd name="T15" fmla="*/ 41 h 45"/>
                <a:gd name="T16" fmla="*/ 16 w 42"/>
                <a:gd name="T17" fmla="*/ 44 h 45"/>
                <a:gd name="T18" fmla="*/ 25 w 42"/>
                <a:gd name="T19" fmla="*/ 44 h 45"/>
                <a:gd name="T20" fmla="*/ 32 w 42"/>
                <a:gd name="T21" fmla="*/ 41 h 45"/>
                <a:gd name="T22" fmla="*/ 38 w 42"/>
                <a:gd name="T23" fmla="*/ 35 h 45"/>
                <a:gd name="T24" fmla="*/ 41 w 42"/>
                <a:gd name="T25" fmla="*/ 25 h 45"/>
                <a:gd name="T26" fmla="*/ 41 w 42"/>
                <a:gd name="T27" fmla="*/ 19 h 45"/>
                <a:gd name="T28" fmla="*/ 38 w 42"/>
                <a:gd name="T29" fmla="*/ 9 h 45"/>
                <a:gd name="T30" fmla="*/ 32 w 42"/>
                <a:gd name="T31" fmla="*/ 3 h 45"/>
                <a:gd name="T32" fmla="*/ 25 w 42"/>
                <a:gd name="T33" fmla="*/ 0 h 45"/>
                <a:gd name="T34" fmla="*/ 16 w 42"/>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5"/>
                <a:gd name="T56" fmla="*/ 42 w 42"/>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5">
                  <a:moveTo>
                    <a:pt x="9" y="3"/>
                  </a:moveTo>
                  <a:lnTo>
                    <a:pt x="16" y="0"/>
                  </a:lnTo>
                  <a:lnTo>
                    <a:pt x="9" y="3"/>
                  </a:lnTo>
                  <a:lnTo>
                    <a:pt x="3" y="9"/>
                  </a:lnTo>
                  <a:lnTo>
                    <a:pt x="0" y="19"/>
                  </a:lnTo>
                  <a:lnTo>
                    <a:pt x="0" y="25"/>
                  </a:lnTo>
                  <a:lnTo>
                    <a:pt x="3" y="35"/>
                  </a:lnTo>
                  <a:lnTo>
                    <a:pt x="9" y="41"/>
                  </a:lnTo>
                  <a:lnTo>
                    <a:pt x="16" y="44"/>
                  </a:lnTo>
                  <a:lnTo>
                    <a:pt x="25" y="44"/>
                  </a:lnTo>
                  <a:lnTo>
                    <a:pt x="32" y="41"/>
                  </a:lnTo>
                  <a:lnTo>
                    <a:pt x="38" y="35"/>
                  </a:lnTo>
                  <a:lnTo>
                    <a:pt x="41" y="25"/>
                  </a:lnTo>
                  <a:lnTo>
                    <a:pt x="41" y="19"/>
                  </a:lnTo>
                  <a:lnTo>
                    <a:pt x="38" y="9"/>
                  </a:lnTo>
                  <a:lnTo>
                    <a:pt x="32" y="3"/>
                  </a:lnTo>
                  <a:lnTo>
                    <a:pt x="25" y="0"/>
                  </a:lnTo>
                  <a:lnTo>
                    <a:pt x="1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17" name="Freeform 457"/>
            <p:cNvSpPr>
              <a:spLocks/>
            </p:cNvSpPr>
            <p:nvPr/>
          </p:nvSpPr>
          <p:spPr bwMode="auto">
            <a:xfrm>
              <a:off x="3615" y="1624"/>
              <a:ext cx="36" cy="45"/>
            </a:xfrm>
            <a:custGeom>
              <a:avLst/>
              <a:gdLst>
                <a:gd name="T0" fmla="*/ 0 w 36"/>
                <a:gd name="T1" fmla="*/ 0 h 45"/>
                <a:gd name="T2" fmla="*/ 0 w 36"/>
                <a:gd name="T3" fmla="*/ 32 h 45"/>
                <a:gd name="T4" fmla="*/ 3 w 36"/>
                <a:gd name="T5" fmla="*/ 41 h 45"/>
                <a:gd name="T6" fmla="*/ 9 w 36"/>
                <a:gd name="T7" fmla="*/ 44 h 45"/>
                <a:gd name="T8" fmla="*/ 19 w 36"/>
                <a:gd name="T9" fmla="*/ 44 h 45"/>
                <a:gd name="T10" fmla="*/ 25 w 36"/>
                <a:gd name="T11" fmla="*/ 41 h 45"/>
                <a:gd name="T12" fmla="*/ 35 w 36"/>
                <a:gd name="T13" fmla="*/ 32 h 45"/>
                <a:gd name="T14" fmla="*/ 0 60000 65536"/>
                <a:gd name="T15" fmla="*/ 0 60000 65536"/>
                <a:gd name="T16" fmla="*/ 0 60000 65536"/>
                <a:gd name="T17" fmla="*/ 0 60000 65536"/>
                <a:gd name="T18" fmla="*/ 0 60000 65536"/>
                <a:gd name="T19" fmla="*/ 0 60000 65536"/>
                <a:gd name="T20" fmla="*/ 0 60000 65536"/>
                <a:gd name="T21" fmla="*/ 0 w 36"/>
                <a:gd name="T22" fmla="*/ 0 h 45"/>
                <a:gd name="T23" fmla="*/ 36 w 36"/>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5">
                  <a:moveTo>
                    <a:pt x="0" y="0"/>
                  </a:moveTo>
                  <a:lnTo>
                    <a:pt x="0" y="32"/>
                  </a:lnTo>
                  <a:lnTo>
                    <a:pt x="3" y="41"/>
                  </a:lnTo>
                  <a:lnTo>
                    <a:pt x="9" y="44"/>
                  </a:lnTo>
                  <a:lnTo>
                    <a:pt x="19" y="44"/>
                  </a:lnTo>
                  <a:lnTo>
                    <a:pt x="25" y="41"/>
                  </a:lnTo>
                  <a:lnTo>
                    <a:pt x="35" y="32"/>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18" name="Line 458"/>
            <p:cNvSpPr>
              <a:spLocks noChangeShapeType="1"/>
            </p:cNvSpPr>
            <p:nvPr/>
          </p:nvSpPr>
          <p:spPr bwMode="auto">
            <a:xfrm flipV="1">
              <a:off x="3650" y="1624"/>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19" name="Line 459"/>
            <p:cNvSpPr>
              <a:spLocks noChangeShapeType="1"/>
            </p:cNvSpPr>
            <p:nvPr/>
          </p:nvSpPr>
          <p:spPr bwMode="auto">
            <a:xfrm>
              <a:off x="3675" y="1624"/>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20" name="Freeform 460"/>
            <p:cNvSpPr>
              <a:spLocks/>
            </p:cNvSpPr>
            <p:nvPr/>
          </p:nvSpPr>
          <p:spPr bwMode="auto">
            <a:xfrm>
              <a:off x="3675" y="1624"/>
              <a:ext cx="36" cy="45"/>
            </a:xfrm>
            <a:custGeom>
              <a:avLst/>
              <a:gdLst>
                <a:gd name="T0" fmla="*/ 0 w 36"/>
                <a:gd name="T1" fmla="*/ 12 h 45"/>
                <a:gd name="T2" fmla="*/ 9 w 36"/>
                <a:gd name="T3" fmla="*/ 3 h 45"/>
                <a:gd name="T4" fmla="*/ 15 w 36"/>
                <a:gd name="T5" fmla="*/ 0 h 45"/>
                <a:gd name="T6" fmla="*/ 25 w 36"/>
                <a:gd name="T7" fmla="*/ 0 h 45"/>
                <a:gd name="T8" fmla="*/ 31 w 36"/>
                <a:gd name="T9" fmla="*/ 3 h 45"/>
                <a:gd name="T10" fmla="*/ 35 w 36"/>
                <a:gd name="T11" fmla="*/ 12 h 45"/>
                <a:gd name="T12" fmla="*/ 35 w 36"/>
                <a:gd name="T13" fmla="*/ 44 h 45"/>
                <a:gd name="T14" fmla="*/ 0 60000 65536"/>
                <a:gd name="T15" fmla="*/ 0 60000 65536"/>
                <a:gd name="T16" fmla="*/ 0 60000 65536"/>
                <a:gd name="T17" fmla="*/ 0 60000 65536"/>
                <a:gd name="T18" fmla="*/ 0 60000 65536"/>
                <a:gd name="T19" fmla="*/ 0 60000 65536"/>
                <a:gd name="T20" fmla="*/ 0 60000 65536"/>
                <a:gd name="T21" fmla="*/ 0 w 36"/>
                <a:gd name="T22" fmla="*/ 0 h 45"/>
                <a:gd name="T23" fmla="*/ 36 w 36"/>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5">
                  <a:moveTo>
                    <a:pt x="0" y="12"/>
                  </a:moveTo>
                  <a:lnTo>
                    <a:pt x="9" y="3"/>
                  </a:lnTo>
                  <a:lnTo>
                    <a:pt x="15" y="0"/>
                  </a:lnTo>
                  <a:lnTo>
                    <a:pt x="25" y="0"/>
                  </a:lnTo>
                  <a:lnTo>
                    <a:pt x="31" y="3"/>
                  </a:lnTo>
                  <a:lnTo>
                    <a:pt x="35" y="12"/>
                  </a:lnTo>
                  <a:lnTo>
                    <a:pt x="35" y="4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21" name="Line 461"/>
            <p:cNvSpPr>
              <a:spLocks noChangeShapeType="1"/>
            </p:cNvSpPr>
            <p:nvPr/>
          </p:nvSpPr>
          <p:spPr bwMode="auto">
            <a:xfrm flipV="1">
              <a:off x="3773" y="1602"/>
              <a:ext cx="0"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22" name="Freeform 462"/>
            <p:cNvSpPr>
              <a:spLocks/>
            </p:cNvSpPr>
            <p:nvPr/>
          </p:nvSpPr>
          <p:spPr bwMode="auto">
            <a:xfrm>
              <a:off x="3735" y="1624"/>
              <a:ext cx="39" cy="45"/>
            </a:xfrm>
            <a:custGeom>
              <a:avLst/>
              <a:gdLst>
                <a:gd name="T0" fmla="*/ 38 w 39"/>
                <a:gd name="T1" fmla="*/ 9 h 45"/>
                <a:gd name="T2" fmla="*/ 32 w 39"/>
                <a:gd name="T3" fmla="*/ 3 h 45"/>
                <a:gd name="T4" fmla="*/ 26 w 39"/>
                <a:gd name="T5" fmla="*/ 0 h 45"/>
                <a:gd name="T6" fmla="*/ 16 w 39"/>
                <a:gd name="T7" fmla="*/ 0 h 45"/>
                <a:gd name="T8" fmla="*/ 10 w 39"/>
                <a:gd name="T9" fmla="*/ 3 h 45"/>
                <a:gd name="T10" fmla="*/ 3 w 39"/>
                <a:gd name="T11" fmla="*/ 9 h 45"/>
                <a:gd name="T12" fmla="*/ 0 w 39"/>
                <a:gd name="T13" fmla="*/ 19 h 45"/>
                <a:gd name="T14" fmla="*/ 0 w 39"/>
                <a:gd name="T15" fmla="*/ 25 h 45"/>
                <a:gd name="T16" fmla="*/ 3 w 39"/>
                <a:gd name="T17" fmla="*/ 35 h 45"/>
                <a:gd name="T18" fmla="*/ 10 w 39"/>
                <a:gd name="T19" fmla="*/ 41 h 45"/>
                <a:gd name="T20" fmla="*/ 16 w 39"/>
                <a:gd name="T21" fmla="*/ 44 h 45"/>
                <a:gd name="T22" fmla="*/ 26 w 39"/>
                <a:gd name="T23" fmla="*/ 44 h 45"/>
                <a:gd name="T24" fmla="*/ 32 w 39"/>
                <a:gd name="T25" fmla="*/ 41 h 45"/>
                <a:gd name="T26" fmla="*/ 38 w 39"/>
                <a:gd name="T27" fmla="*/ 35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45"/>
                <a:gd name="T44" fmla="*/ 39 w 39"/>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45">
                  <a:moveTo>
                    <a:pt x="38" y="9"/>
                  </a:moveTo>
                  <a:lnTo>
                    <a:pt x="32" y="3"/>
                  </a:lnTo>
                  <a:lnTo>
                    <a:pt x="26" y="0"/>
                  </a:lnTo>
                  <a:lnTo>
                    <a:pt x="16" y="0"/>
                  </a:lnTo>
                  <a:lnTo>
                    <a:pt x="10" y="3"/>
                  </a:lnTo>
                  <a:lnTo>
                    <a:pt x="3" y="9"/>
                  </a:lnTo>
                  <a:lnTo>
                    <a:pt x="0" y="19"/>
                  </a:lnTo>
                  <a:lnTo>
                    <a:pt x="0" y="25"/>
                  </a:lnTo>
                  <a:lnTo>
                    <a:pt x="3" y="35"/>
                  </a:lnTo>
                  <a:lnTo>
                    <a:pt x="10" y="41"/>
                  </a:lnTo>
                  <a:lnTo>
                    <a:pt x="16" y="44"/>
                  </a:lnTo>
                  <a:lnTo>
                    <a:pt x="26" y="44"/>
                  </a:lnTo>
                  <a:lnTo>
                    <a:pt x="32" y="41"/>
                  </a:lnTo>
                  <a:lnTo>
                    <a:pt x="3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23" name="Freeform 463"/>
            <p:cNvSpPr>
              <a:spLocks/>
            </p:cNvSpPr>
            <p:nvPr/>
          </p:nvSpPr>
          <p:spPr bwMode="auto">
            <a:xfrm>
              <a:off x="3795" y="1624"/>
              <a:ext cx="39" cy="45"/>
            </a:xfrm>
            <a:custGeom>
              <a:avLst/>
              <a:gdLst>
                <a:gd name="T0" fmla="*/ 0 w 39"/>
                <a:gd name="T1" fmla="*/ 19 h 45"/>
                <a:gd name="T2" fmla="*/ 38 w 39"/>
                <a:gd name="T3" fmla="*/ 19 h 45"/>
                <a:gd name="T4" fmla="*/ 38 w 39"/>
                <a:gd name="T5" fmla="*/ 12 h 45"/>
                <a:gd name="T6" fmla="*/ 34 w 39"/>
                <a:gd name="T7" fmla="*/ 6 h 45"/>
                <a:gd name="T8" fmla="*/ 31 w 39"/>
                <a:gd name="T9" fmla="*/ 3 h 45"/>
                <a:gd name="T10" fmla="*/ 26 w 39"/>
                <a:gd name="T11" fmla="*/ 0 h 45"/>
                <a:gd name="T12" fmla="*/ 16 w 39"/>
                <a:gd name="T13" fmla="*/ 0 h 45"/>
                <a:gd name="T14" fmla="*/ 10 w 39"/>
                <a:gd name="T15" fmla="*/ 3 h 45"/>
                <a:gd name="T16" fmla="*/ 3 w 39"/>
                <a:gd name="T17" fmla="*/ 9 h 45"/>
                <a:gd name="T18" fmla="*/ 0 w 39"/>
                <a:gd name="T19" fmla="*/ 19 h 45"/>
                <a:gd name="T20" fmla="*/ 0 w 39"/>
                <a:gd name="T21" fmla="*/ 25 h 45"/>
                <a:gd name="T22" fmla="*/ 3 w 39"/>
                <a:gd name="T23" fmla="*/ 35 h 45"/>
                <a:gd name="T24" fmla="*/ 10 w 39"/>
                <a:gd name="T25" fmla="*/ 41 h 45"/>
                <a:gd name="T26" fmla="*/ 16 w 39"/>
                <a:gd name="T27" fmla="*/ 44 h 45"/>
                <a:gd name="T28" fmla="*/ 26 w 39"/>
                <a:gd name="T29" fmla="*/ 44 h 45"/>
                <a:gd name="T30" fmla="*/ 31 w 39"/>
                <a:gd name="T31" fmla="*/ 41 h 45"/>
                <a:gd name="T32" fmla="*/ 38 w 39"/>
                <a:gd name="T33" fmla="*/ 35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5"/>
                <a:gd name="T53" fmla="*/ 39 w 39"/>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5">
                  <a:moveTo>
                    <a:pt x="0" y="19"/>
                  </a:moveTo>
                  <a:lnTo>
                    <a:pt x="38" y="19"/>
                  </a:lnTo>
                  <a:lnTo>
                    <a:pt x="38" y="12"/>
                  </a:lnTo>
                  <a:lnTo>
                    <a:pt x="34" y="6"/>
                  </a:lnTo>
                  <a:lnTo>
                    <a:pt x="31" y="3"/>
                  </a:lnTo>
                  <a:lnTo>
                    <a:pt x="26" y="0"/>
                  </a:lnTo>
                  <a:lnTo>
                    <a:pt x="16" y="0"/>
                  </a:lnTo>
                  <a:lnTo>
                    <a:pt x="10" y="3"/>
                  </a:lnTo>
                  <a:lnTo>
                    <a:pt x="3" y="9"/>
                  </a:lnTo>
                  <a:lnTo>
                    <a:pt x="0" y="19"/>
                  </a:lnTo>
                  <a:lnTo>
                    <a:pt x="0" y="25"/>
                  </a:lnTo>
                  <a:lnTo>
                    <a:pt x="3" y="35"/>
                  </a:lnTo>
                  <a:lnTo>
                    <a:pt x="10" y="41"/>
                  </a:lnTo>
                  <a:lnTo>
                    <a:pt x="16" y="44"/>
                  </a:lnTo>
                  <a:lnTo>
                    <a:pt x="26" y="44"/>
                  </a:lnTo>
                  <a:lnTo>
                    <a:pt x="31" y="41"/>
                  </a:lnTo>
                  <a:lnTo>
                    <a:pt x="3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24" name="Line 464"/>
            <p:cNvSpPr>
              <a:spLocks noChangeShapeType="1"/>
            </p:cNvSpPr>
            <p:nvPr/>
          </p:nvSpPr>
          <p:spPr bwMode="auto">
            <a:xfrm flipV="1">
              <a:off x="3890" y="1602"/>
              <a:ext cx="0"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25" name="Freeform 465"/>
            <p:cNvSpPr>
              <a:spLocks/>
            </p:cNvSpPr>
            <p:nvPr/>
          </p:nvSpPr>
          <p:spPr bwMode="auto">
            <a:xfrm>
              <a:off x="3852" y="1624"/>
              <a:ext cx="39" cy="45"/>
            </a:xfrm>
            <a:custGeom>
              <a:avLst/>
              <a:gdLst>
                <a:gd name="T0" fmla="*/ 38 w 39"/>
                <a:gd name="T1" fmla="*/ 9 h 45"/>
                <a:gd name="T2" fmla="*/ 32 w 39"/>
                <a:gd name="T3" fmla="*/ 3 h 45"/>
                <a:gd name="T4" fmla="*/ 25 w 39"/>
                <a:gd name="T5" fmla="*/ 0 h 45"/>
                <a:gd name="T6" fmla="*/ 16 w 39"/>
                <a:gd name="T7" fmla="*/ 0 h 45"/>
                <a:gd name="T8" fmla="*/ 9 w 39"/>
                <a:gd name="T9" fmla="*/ 3 h 45"/>
                <a:gd name="T10" fmla="*/ 3 w 39"/>
                <a:gd name="T11" fmla="*/ 9 h 45"/>
                <a:gd name="T12" fmla="*/ 0 w 39"/>
                <a:gd name="T13" fmla="*/ 19 h 45"/>
                <a:gd name="T14" fmla="*/ 0 w 39"/>
                <a:gd name="T15" fmla="*/ 25 h 45"/>
                <a:gd name="T16" fmla="*/ 3 w 39"/>
                <a:gd name="T17" fmla="*/ 35 h 45"/>
                <a:gd name="T18" fmla="*/ 9 w 39"/>
                <a:gd name="T19" fmla="*/ 41 h 45"/>
                <a:gd name="T20" fmla="*/ 16 w 39"/>
                <a:gd name="T21" fmla="*/ 44 h 45"/>
                <a:gd name="T22" fmla="*/ 25 w 39"/>
                <a:gd name="T23" fmla="*/ 44 h 45"/>
                <a:gd name="T24" fmla="*/ 32 w 39"/>
                <a:gd name="T25" fmla="*/ 41 h 45"/>
                <a:gd name="T26" fmla="*/ 38 w 39"/>
                <a:gd name="T27" fmla="*/ 35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45"/>
                <a:gd name="T44" fmla="*/ 39 w 39"/>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45">
                  <a:moveTo>
                    <a:pt x="38" y="9"/>
                  </a:moveTo>
                  <a:lnTo>
                    <a:pt x="32" y="3"/>
                  </a:lnTo>
                  <a:lnTo>
                    <a:pt x="25" y="0"/>
                  </a:lnTo>
                  <a:lnTo>
                    <a:pt x="16" y="0"/>
                  </a:lnTo>
                  <a:lnTo>
                    <a:pt x="9" y="3"/>
                  </a:lnTo>
                  <a:lnTo>
                    <a:pt x="3" y="9"/>
                  </a:lnTo>
                  <a:lnTo>
                    <a:pt x="0" y="19"/>
                  </a:lnTo>
                  <a:lnTo>
                    <a:pt x="0" y="25"/>
                  </a:lnTo>
                  <a:lnTo>
                    <a:pt x="3" y="35"/>
                  </a:lnTo>
                  <a:lnTo>
                    <a:pt x="9" y="41"/>
                  </a:lnTo>
                  <a:lnTo>
                    <a:pt x="16" y="44"/>
                  </a:lnTo>
                  <a:lnTo>
                    <a:pt x="25" y="44"/>
                  </a:lnTo>
                  <a:lnTo>
                    <a:pt x="32" y="41"/>
                  </a:lnTo>
                  <a:lnTo>
                    <a:pt x="3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26" name="Line 466"/>
            <p:cNvSpPr>
              <a:spLocks noChangeShapeType="1"/>
            </p:cNvSpPr>
            <p:nvPr/>
          </p:nvSpPr>
          <p:spPr bwMode="auto">
            <a:xfrm flipV="1">
              <a:off x="2442" y="1476"/>
              <a:ext cx="0"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27" name="Line 467"/>
            <p:cNvSpPr>
              <a:spLocks noChangeShapeType="1"/>
            </p:cNvSpPr>
            <p:nvPr/>
          </p:nvSpPr>
          <p:spPr bwMode="auto">
            <a:xfrm>
              <a:off x="2421" y="1476"/>
              <a:ext cx="43"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28" name="Line 468"/>
            <p:cNvSpPr>
              <a:spLocks noChangeShapeType="1"/>
            </p:cNvSpPr>
            <p:nvPr/>
          </p:nvSpPr>
          <p:spPr bwMode="auto">
            <a:xfrm>
              <a:off x="2477" y="1476"/>
              <a:ext cx="0"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29" name="Freeform 469"/>
            <p:cNvSpPr>
              <a:spLocks/>
            </p:cNvSpPr>
            <p:nvPr/>
          </p:nvSpPr>
          <p:spPr bwMode="auto">
            <a:xfrm>
              <a:off x="2477" y="1498"/>
              <a:ext cx="36" cy="45"/>
            </a:xfrm>
            <a:custGeom>
              <a:avLst/>
              <a:gdLst>
                <a:gd name="T0" fmla="*/ 0 w 36"/>
                <a:gd name="T1" fmla="*/ 13 h 45"/>
                <a:gd name="T2" fmla="*/ 10 w 36"/>
                <a:gd name="T3" fmla="*/ 3 h 45"/>
                <a:gd name="T4" fmla="*/ 16 w 36"/>
                <a:gd name="T5" fmla="*/ 0 h 45"/>
                <a:gd name="T6" fmla="*/ 26 w 36"/>
                <a:gd name="T7" fmla="*/ 0 h 45"/>
                <a:gd name="T8" fmla="*/ 32 w 36"/>
                <a:gd name="T9" fmla="*/ 3 h 45"/>
                <a:gd name="T10" fmla="*/ 35 w 36"/>
                <a:gd name="T11" fmla="*/ 13 h 45"/>
                <a:gd name="T12" fmla="*/ 35 w 36"/>
                <a:gd name="T13" fmla="*/ 44 h 45"/>
                <a:gd name="T14" fmla="*/ 0 60000 65536"/>
                <a:gd name="T15" fmla="*/ 0 60000 65536"/>
                <a:gd name="T16" fmla="*/ 0 60000 65536"/>
                <a:gd name="T17" fmla="*/ 0 60000 65536"/>
                <a:gd name="T18" fmla="*/ 0 60000 65536"/>
                <a:gd name="T19" fmla="*/ 0 60000 65536"/>
                <a:gd name="T20" fmla="*/ 0 60000 65536"/>
                <a:gd name="T21" fmla="*/ 0 w 36"/>
                <a:gd name="T22" fmla="*/ 0 h 45"/>
                <a:gd name="T23" fmla="*/ 36 w 36"/>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5">
                  <a:moveTo>
                    <a:pt x="0" y="13"/>
                  </a:moveTo>
                  <a:lnTo>
                    <a:pt x="10" y="3"/>
                  </a:lnTo>
                  <a:lnTo>
                    <a:pt x="16" y="0"/>
                  </a:lnTo>
                  <a:lnTo>
                    <a:pt x="26" y="0"/>
                  </a:lnTo>
                  <a:lnTo>
                    <a:pt x="32" y="3"/>
                  </a:lnTo>
                  <a:lnTo>
                    <a:pt x="35" y="13"/>
                  </a:lnTo>
                  <a:lnTo>
                    <a:pt x="35" y="4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30" name="Line 470"/>
            <p:cNvSpPr>
              <a:spLocks noChangeShapeType="1"/>
            </p:cNvSpPr>
            <p:nvPr/>
          </p:nvSpPr>
          <p:spPr bwMode="auto">
            <a:xfrm flipV="1">
              <a:off x="2537" y="1498"/>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31" name="Line 471"/>
            <p:cNvSpPr>
              <a:spLocks noChangeShapeType="1"/>
            </p:cNvSpPr>
            <p:nvPr/>
          </p:nvSpPr>
          <p:spPr bwMode="auto">
            <a:xfrm flipH="1">
              <a:off x="2537" y="1507"/>
              <a:ext cx="3" cy="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32" name="Freeform 472"/>
            <p:cNvSpPr>
              <a:spLocks/>
            </p:cNvSpPr>
            <p:nvPr/>
          </p:nvSpPr>
          <p:spPr bwMode="auto">
            <a:xfrm>
              <a:off x="2540" y="1498"/>
              <a:ext cx="24" cy="17"/>
            </a:xfrm>
            <a:custGeom>
              <a:avLst/>
              <a:gdLst>
                <a:gd name="T0" fmla="*/ 0 w 24"/>
                <a:gd name="T1" fmla="*/ 16 h 17"/>
                <a:gd name="T2" fmla="*/ 7 w 24"/>
                <a:gd name="T3" fmla="*/ 5 h 17"/>
                <a:gd name="T4" fmla="*/ 13 w 24"/>
                <a:gd name="T5" fmla="*/ 0 h 17"/>
                <a:gd name="T6" fmla="*/ 23 w 24"/>
                <a:gd name="T7" fmla="*/ 0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0" y="16"/>
                  </a:moveTo>
                  <a:lnTo>
                    <a:pt x="7" y="5"/>
                  </a:lnTo>
                  <a:lnTo>
                    <a:pt x="13" y="0"/>
                  </a:lnTo>
                  <a:lnTo>
                    <a:pt x="23"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33" name="Freeform 473"/>
            <p:cNvSpPr>
              <a:spLocks/>
            </p:cNvSpPr>
            <p:nvPr/>
          </p:nvSpPr>
          <p:spPr bwMode="auto">
            <a:xfrm>
              <a:off x="2578" y="1498"/>
              <a:ext cx="39" cy="45"/>
            </a:xfrm>
            <a:custGeom>
              <a:avLst/>
              <a:gdLst>
                <a:gd name="T0" fmla="*/ 0 w 39"/>
                <a:gd name="T1" fmla="*/ 19 h 45"/>
                <a:gd name="T2" fmla="*/ 38 w 39"/>
                <a:gd name="T3" fmla="*/ 19 h 45"/>
                <a:gd name="T4" fmla="*/ 38 w 39"/>
                <a:gd name="T5" fmla="*/ 13 h 45"/>
                <a:gd name="T6" fmla="*/ 35 w 39"/>
                <a:gd name="T7" fmla="*/ 6 h 45"/>
                <a:gd name="T8" fmla="*/ 32 w 39"/>
                <a:gd name="T9" fmla="*/ 3 h 45"/>
                <a:gd name="T10" fmla="*/ 25 w 39"/>
                <a:gd name="T11" fmla="*/ 0 h 45"/>
                <a:gd name="T12" fmla="*/ 16 w 39"/>
                <a:gd name="T13" fmla="*/ 0 h 45"/>
                <a:gd name="T14" fmla="*/ 9 w 39"/>
                <a:gd name="T15" fmla="*/ 3 h 45"/>
                <a:gd name="T16" fmla="*/ 3 w 39"/>
                <a:gd name="T17" fmla="*/ 9 h 45"/>
                <a:gd name="T18" fmla="*/ 0 w 39"/>
                <a:gd name="T19" fmla="*/ 19 h 45"/>
                <a:gd name="T20" fmla="*/ 0 w 39"/>
                <a:gd name="T21" fmla="*/ 25 h 45"/>
                <a:gd name="T22" fmla="*/ 3 w 39"/>
                <a:gd name="T23" fmla="*/ 34 h 45"/>
                <a:gd name="T24" fmla="*/ 9 w 39"/>
                <a:gd name="T25" fmla="*/ 40 h 45"/>
                <a:gd name="T26" fmla="*/ 16 w 39"/>
                <a:gd name="T27" fmla="*/ 44 h 45"/>
                <a:gd name="T28" fmla="*/ 25 w 39"/>
                <a:gd name="T29" fmla="*/ 44 h 45"/>
                <a:gd name="T30" fmla="*/ 32 w 39"/>
                <a:gd name="T31" fmla="*/ 40 h 45"/>
                <a:gd name="T32" fmla="*/ 38 w 39"/>
                <a:gd name="T33" fmla="*/ 34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5"/>
                <a:gd name="T53" fmla="*/ 39 w 39"/>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5">
                  <a:moveTo>
                    <a:pt x="0" y="19"/>
                  </a:moveTo>
                  <a:lnTo>
                    <a:pt x="38" y="19"/>
                  </a:lnTo>
                  <a:lnTo>
                    <a:pt x="38" y="13"/>
                  </a:lnTo>
                  <a:lnTo>
                    <a:pt x="35" y="6"/>
                  </a:lnTo>
                  <a:lnTo>
                    <a:pt x="32" y="3"/>
                  </a:lnTo>
                  <a:lnTo>
                    <a:pt x="25" y="0"/>
                  </a:lnTo>
                  <a:lnTo>
                    <a:pt x="16" y="0"/>
                  </a:lnTo>
                  <a:lnTo>
                    <a:pt x="9" y="3"/>
                  </a:lnTo>
                  <a:lnTo>
                    <a:pt x="3" y="9"/>
                  </a:lnTo>
                  <a:lnTo>
                    <a:pt x="0" y="19"/>
                  </a:lnTo>
                  <a:lnTo>
                    <a:pt x="0" y="25"/>
                  </a:lnTo>
                  <a:lnTo>
                    <a:pt x="3" y="34"/>
                  </a:lnTo>
                  <a:lnTo>
                    <a:pt x="9" y="40"/>
                  </a:lnTo>
                  <a:lnTo>
                    <a:pt x="16" y="44"/>
                  </a:lnTo>
                  <a:lnTo>
                    <a:pt x="25" y="44"/>
                  </a:lnTo>
                  <a:lnTo>
                    <a:pt x="32" y="40"/>
                  </a:lnTo>
                  <a:lnTo>
                    <a:pt x="38" y="3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34" name="Freeform 474"/>
            <p:cNvSpPr>
              <a:spLocks/>
            </p:cNvSpPr>
            <p:nvPr/>
          </p:nvSpPr>
          <p:spPr bwMode="auto">
            <a:xfrm>
              <a:off x="2635" y="1498"/>
              <a:ext cx="39" cy="45"/>
            </a:xfrm>
            <a:custGeom>
              <a:avLst/>
              <a:gdLst>
                <a:gd name="T0" fmla="*/ 0 w 39"/>
                <a:gd name="T1" fmla="*/ 19 h 45"/>
                <a:gd name="T2" fmla="*/ 38 w 39"/>
                <a:gd name="T3" fmla="*/ 19 h 45"/>
                <a:gd name="T4" fmla="*/ 38 w 39"/>
                <a:gd name="T5" fmla="*/ 13 h 45"/>
                <a:gd name="T6" fmla="*/ 35 w 39"/>
                <a:gd name="T7" fmla="*/ 6 h 45"/>
                <a:gd name="T8" fmla="*/ 31 w 39"/>
                <a:gd name="T9" fmla="*/ 3 h 45"/>
                <a:gd name="T10" fmla="*/ 26 w 39"/>
                <a:gd name="T11" fmla="*/ 0 h 45"/>
                <a:gd name="T12" fmla="*/ 16 w 39"/>
                <a:gd name="T13" fmla="*/ 0 h 45"/>
                <a:gd name="T14" fmla="*/ 10 w 39"/>
                <a:gd name="T15" fmla="*/ 3 h 45"/>
                <a:gd name="T16" fmla="*/ 3 w 39"/>
                <a:gd name="T17" fmla="*/ 9 h 45"/>
                <a:gd name="T18" fmla="*/ 0 w 39"/>
                <a:gd name="T19" fmla="*/ 19 h 45"/>
                <a:gd name="T20" fmla="*/ 0 w 39"/>
                <a:gd name="T21" fmla="*/ 25 h 45"/>
                <a:gd name="T22" fmla="*/ 3 w 39"/>
                <a:gd name="T23" fmla="*/ 34 h 45"/>
                <a:gd name="T24" fmla="*/ 10 w 39"/>
                <a:gd name="T25" fmla="*/ 40 h 45"/>
                <a:gd name="T26" fmla="*/ 16 w 39"/>
                <a:gd name="T27" fmla="*/ 44 h 45"/>
                <a:gd name="T28" fmla="*/ 26 w 39"/>
                <a:gd name="T29" fmla="*/ 44 h 45"/>
                <a:gd name="T30" fmla="*/ 31 w 39"/>
                <a:gd name="T31" fmla="*/ 40 h 45"/>
                <a:gd name="T32" fmla="*/ 38 w 39"/>
                <a:gd name="T33" fmla="*/ 34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5"/>
                <a:gd name="T53" fmla="*/ 39 w 39"/>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5">
                  <a:moveTo>
                    <a:pt x="0" y="19"/>
                  </a:moveTo>
                  <a:lnTo>
                    <a:pt x="38" y="19"/>
                  </a:lnTo>
                  <a:lnTo>
                    <a:pt x="38" y="13"/>
                  </a:lnTo>
                  <a:lnTo>
                    <a:pt x="35" y="6"/>
                  </a:lnTo>
                  <a:lnTo>
                    <a:pt x="31" y="3"/>
                  </a:lnTo>
                  <a:lnTo>
                    <a:pt x="26" y="0"/>
                  </a:lnTo>
                  <a:lnTo>
                    <a:pt x="16" y="0"/>
                  </a:lnTo>
                  <a:lnTo>
                    <a:pt x="10" y="3"/>
                  </a:lnTo>
                  <a:lnTo>
                    <a:pt x="3" y="9"/>
                  </a:lnTo>
                  <a:lnTo>
                    <a:pt x="0" y="19"/>
                  </a:lnTo>
                  <a:lnTo>
                    <a:pt x="0" y="25"/>
                  </a:lnTo>
                  <a:lnTo>
                    <a:pt x="3" y="34"/>
                  </a:lnTo>
                  <a:lnTo>
                    <a:pt x="10" y="40"/>
                  </a:lnTo>
                  <a:lnTo>
                    <a:pt x="16" y="44"/>
                  </a:lnTo>
                  <a:lnTo>
                    <a:pt x="26" y="44"/>
                  </a:lnTo>
                  <a:lnTo>
                    <a:pt x="31" y="40"/>
                  </a:lnTo>
                  <a:lnTo>
                    <a:pt x="38" y="3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35" name="Line 475"/>
            <p:cNvSpPr>
              <a:spLocks noChangeShapeType="1"/>
            </p:cNvSpPr>
            <p:nvPr/>
          </p:nvSpPr>
          <p:spPr bwMode="auto">
            <a:xfrm>
              <a:off x="2692" y="1514"/>
              <a:ext cx="57"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36" name="Freeform 476"/>
            <p:cNvSpPr>
              <a:spLocks/>
            </p:cNvSpPr>
            <p:nvPr/>
          </p:nvSpPr>
          <p:spPr bwMode="auto">
            <a:xfrm>
              <a:off x="2774" y="1476"/>
              <a:ext cx="64" cy="67"/>
            </a:xfrm>
            <a:custGeom>
              <a:avLst/>
              <a:gdLst>
                <a:gd name="T0" fmla="*/ 0 w 64"/>
                <a:gd name="T1" fmla="*/ 0 h 67"/>
                <a:gd name="T2" fmla="*/ 16 w 64"/>
                <a:gd name="T3" fmla="*/ 66 h 67"/>
                <a:gd name="T4" fmla="*/ 32 w 64"/>
                <a:gd name="T5" fmla="*/ 0 h 67"/>
                <a:gd name="T6" fmla="*/ 47 w 64"/>
                <a:gd name="T7" fmla="*/ 66 h 67"/>
                <a:gd name="T8" fmla="*/ 63 w 64"/>
                <a:gd name="T9" fmla="*/ 0 h 67"/>
                <a:gd name="T10" fmla="*/ 0 60000 65536"/>
                <a:gd name="T11" fmla="*/ 0 60000 65536"/>
                <a:gd name="T12" fmla="*/ 0 60000 65536"/>
                <a:gd name="T13" fmla="*/ 0 60000 65536"/>
                <a:gd name="T14" fmla="*/ 0 60000 65536"/>
                <a:gd name="T15" fmla="*/ 0 w 64"/>
                <a:gd name="T16" fmla="*/ 0 h 67"/>
                <a:gd name="T17" fmla="*/ 64 w 64"/>
                <a:gd name="T18" fmla="*/ 67 h 67"/>
              </a:gdLst>
              <a:ahLst/>
              <a:cxnLst>
                <a:cxn ang="T10">
                  <a:pos x="T0" y="T1"/>
                </a:cxn>
                <a:cxn ang="T11">
                  <a:pos x="T2" y="T3"/>
                </a:cxn>
                <a:cxn ang="T12">
                  <a:pos x="T4" y="T5"/>
                </a:cxn>
                <a:cxn ang="T13">
                  <a:pos x="T6" y="T7"/>
                </a:cxn>
                <a:cxn ang="T14">
                  <a:pos x="T8" y="T9"/>
                </a:cxn>
              </a:cxnLst>
              <a:rect l="T15" t="T16" r="T17" b="T18"/>
              <a:pathLst>
                <a:path w="64" h="67">
                  <a:moveTo>
                    <a:pt x="0" y="0"/>
                  </a:moveTo>
                  <a:lnTo>
                    <a:pt x="16" y="66"/>
                  </a:lnTo>
                  <a:lnTo>
                    <a:pt x="32" y="0"/>
                  </a:lnTo>
                  <a:lnTo>
                    <a:pt x="47" y="66"/>
                  </a:lnTo>
                  <a:lnTo>
                    <a:pt x="63"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37" name="Freeform 477"/>
            <p:cNvSpPr>
              <a:spLocks/>
            </p:cNvSpPr>
            <p:nvPr/>
          </p:nvSpPr>
          <p:spPr bwMode="auto">
            <a:xfrm>
              <a:off x="2850" y="1476"/>
              <a:ext cx="17" cy="17"/>
            </a:xfrm>
            <a:custGeom>
              <a:avLst/>
              <a:gdLst>
                <a:gd name="T0" fmla="*/ 0 w 17"/>
                <a:gd name="T1" fmla="*/ 8 h 17"/>
                <a:gd name="T2" fmla="*/ 8 w 17"/>
                <a:gd name="T3" fmla="*/ 16 h 17"/>
                <a:gd name="T4" fmla="*/ 16 w 17"/>
                <a:gd name="T5" fmla="*/ 8 h 17"/>
                <a:gd name="T6" fmla="*/ 8 w 17"/>
                <a:gd name="T7" fmla="*/ 0 h 17"/>
                <a:gd name="T8" fmla="*/ 0 w 17"/>
                <a:gd name="T9" fmla="*/ 8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8" y="16"/>
                  </a:lnTo>
                  <a:lnTo>
                    <a:pt x="16" y="8"/>
                  </a:lnTo>
                  <a:lnTo>
                    <a:pt x="8" y="0"/>
                  </a:lnTo>
                  <a:lnTo>
                    <a:pt x="0" y="8"/>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38" name="Line 478"/>
            <p:cNvSpPr>
              <a:spLocks noChangeShapeType="1"/>
            </p:cNvSpPr>
            <p:nvPr/>
          </p:nvSpPr>
          <p:spPr bwMode="auto">
            <a:xfrm>
              <a:off x="2853" y="1498"/>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39" name="Line 479"/>
            <p:cNvSpPr>
              <a:spLocks noChangeShapeType="1"/>
            </p:cNvSpPr>
            <p:nvPr/>
          </p:nvSpPr>
          <p:spPr bwMode="auto">
            <a:xfrm flipV="1">
              <a:off x="2876" y="1498"/>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40" name="Line 480"/>
            <p:cNvSpPr>
              <a:spLocks noChangeShapeType="1"/>
            </p:cNvSpPr>
            <p:nvPr/>
          </p:nvSpPr>
          <p:spPr bwMode="auto">
            <a:xfrm flipH="1">
              <a:off x="2876" y="1507"/>
              <a:ext cx="3" cy="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41" name="Freeform 481"/>
            <p:cNvSpPr>
              <a:spLocks/>
            </p:cNvSpPr>
            <p:nvPr/>
          </p:nvSpPr>
          <p:spPr bwMode="auto">
            <a:xfrm>
              <a:off x="2879" y="1498"/>
              <a:ext cx="23" cy="17"/>
            </a:xfrm>
            <a:custGeom>
              <a:avLst/>
              <a:gdLst>
                <a:gd name="T0" fmla="*/ 0 w 23"/>
                <a:gd name="T1" fmla="*/ 16 h 17"/>
                <a:gd name="T2" fmla="*/ 6 w 23"/>
                <a:gd name="T3" fmla="*/ 5 h 17"/>
                <a:gd name="T4" fmla="*/ 12 w 23"/>
                <a:gd name="T5" fmla="*/ 0 h 17"/>
                <a:gd name="T6" fmla="*/ 22 w 23"/>
                <a:gd name="T7" fmla="*/ 0 h 17"/>
                <a:gd name="T8" fmla="*/ 0 60000 65536"/>
                <a:gd name="T9" fmla="*/ 0 60000 65536"/>
                <a:gd name="T10" fmla="*/ 0 60000 65536"/>
                <a:gd name="T11" fmla="*/ 0 60000 65536"/>
                <a:gd name="T12" fmla="*/ 0 w 23"/>
                <a:gd name="T13" fmla="*/ 0 h 17"/>
                <a:gd name="T14" fmla="*/ 23 w 23"/>
                <a:gd name="T15" fmla="*/ 17 h 17"/>
              </a:gdLst>
              <a:ahLst/>
              <a:cxnLst>
                <a:cxn ang="T8">
                  <a:pos x="T0" y="T1"/>
                </a:cxn>
                <a:cxn ang="T9">
                  <a:pos x="T2" y="T3"/>
                </a:cxn>
                <a:cxn ang="T10">
                  <a:pos x="T4" y="T5"/>
                </a:cxn>
                <a:cxn ang="T11">
                  <a:pos x="T6" y="T7"/>
                </a:cxn>
              </a:cxnLst>
              <a:rect l="T12" t="T13" r="T14" b="T15"/>
              <a:pathLst>
                <a:path w="23" h="17">
                  <a:moveTo>
                    <a:pt x="0" y="16"/>
                  </a:moveTo>
                  <a:lnTo>
                    <a:pt x="6" y="5"/>
                  </a:lnTo>
                  <a:lnTo>
                    <a:pt x="12" y="0"/>
                  </a:lnTo>
                  <a:lnTo>
                    <a:pt x="22"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42" name="Freeform 482"/>
            <p:cNvSpPr>
              <a:spLocks/>
            </p:cNvSpPr>
            <p:nvPr/>
          </p:nvSpPr>
          <p:spPr bwMode="auto">
            <a:xfrm>
              <a:off x="2916" y="1498"/>
              <a:ext cx="40" cy="45"/>
            </a:xfrm>
            <a:custGeom>
              <a:avLst/>
              <a:gdLst>
                <a:gd name="T0" fmla="*/ 0 w 40"/>
                <a:gd name="T1" fmla="*/ 19 h 45"/>
                <a:gd name="T2" fmla="*/ 39 w 40"/>
                <a:gd name="T3" fmla="*/ 19 h 45"/>
                <a:gd name="T4" fmla="*/ 39 w 40"/>
                <a:gd name="T5" fmla="*/ 13 h 45"/>
                <a:gd name="T6" fmla="*/ 35 w 40"/>
                <a:gd name="T7" fmla="*/ 6 h 45"/>
                <a:gd name="T8" fmla="*/ 32 w 40"/>
                <a:gd name="T9" fmla="*/ 3 h 45"/>
                <a:gd name="T10" fmla="*/ 26 w 40"/>
                <a:gd name="T11" fmla="*/ 0 h 45"/>
                <a:gd name="T12" fmla="*/ 16 w 40"/>
                <a:gd name="T13" fmla="*/ 0 h 45"/>
                <a:gd name="T14" fmla="*/ 10 w 40"/>
                <a:gd name="T15" fmla="*/ 3 h 45"/>
                <a:gd name="T16" fmla="*/ 3 w 40"/>
                <a:gd name="T17" fmla="*/ 9 h 45"/>
                <a:gd name="T18" fmla="*/ 0 w 40"/>
                <a:gd name="T19" fmla="*/ 19 h 45"/>
                <a:gd name="T20" fmla="*/ 0 w 40"/>
                <a:gd name="T21" fmla="*/ 25 h 45"/>
                <a:gd name="T22" fmla="*/ 3 w 40"/>
                <a:gd name="T23" fmla="*/ 34 h 45"/>
                <a:gd name="T24" fmla="*/ 10 w 40"/>
                <a:gd name="T25" fmla="*/ 40 h 45"/>
                <a:gd name="T26" fmla="*/ 16 w 40"/>
                <a:gd name="T27" fmla="*/ 44 h 45"/>
                <a:gd name="T28" fmla="*/ 26 w 40"/>
                <a:gd name="T29" fmla="*/ 44 h 45"/>
                <a:gd name="T30" fmla="*/ 32 w 40"/>
                <a:gd name="T31" fmla="*/ 40 h 45"/>
                <a:gd name="T32" fmla="*/ 39 w 40"/>
                <a:gd name="T33" fmla="*/ 34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5"/>
                <a:gd name="T53" fmla="*/ 40 w 40"/>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5">
                  <a:moveTo>
                    <a:pt x="0" y="19"/>
                  </a:moveTo>
                  <a:lnTo>
                    <a:pt x="39" y="19"/>
                  </a:lnTo>
                  <a:lnTo>
                    <a:pt x="39" y="13"/>
                  </a:lnTo>
                  <a:lnTo>
                    <a:pt x="35" y="6"/>
                  </a:lnTo>
                  <a:lnTo>
                    <a:pt x="32" y="3"/>
                  </a:lnTo>
                  <a:lnTo>
                    <a:pt x="26" y="0"/>
                  </a:lnTo>
                  <a:lnTo>
                    <a:pt x="16" y="0"/>
                  </a:lnTo>
                  <a:lnTo>
                    <a:pt x="10" y="3"/>
                  </a:lnTo>
                  <a:lnTo>
                    <a:pt x="3" y="9"/>
                  </a:lnTo>
                  <a:lnTo>
                    <a:pt x="0" y="19"/>
                  </a:lnTo>
                  <a:lnTo>
                    <a:pt x="0" y="25"/>
                  </a:lnTo>
                  <a:lnTo>
                    <a:pt x="3" y="34"/>
                  </a:lnTo>
                  <a:lnTo>
                    <a:pt x="10" y="40"/>
                  </a:lnTo>
                  <a:lnTo>
                    <a:pt x="16" y="44"/>
                  </a:lnTo>
                  <a:lnTo>
                    <a:pt x="26" y="44"/>
                  </a:lnTo>
                  <a:lnTo>
                    <a:pt x="32" y="40"/>
                  </a:lnTo>
                  <a:lnTo>
                    <a:pt x="39" y="3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43" name="Freeform 483"/>
            <p:cNvSpPr>
              <a:spLocks/>
            </p:cNvSpPr>
            <p:nvPr/>
          </p:nvSpPr>
          <p:spPr bwMode="auto">
            <a:xfrm>
              <a:off x="3018" y="1476"/>
              <a:ext cx="48" cy="67"/>
            </a:xfrm>
            <a:custGeom>
              <a:avLst/>
              <a:gdLst>
                <a:gd name="T0" fmla="*/ 47 w 48"/>
                <a:gd name="T1" fmla="*/ 15 h 67"/>
                <a:gd name="T2" fmla="*/ 43 w 48"/>
                <a:gd name="T3" fmla="*/ 9 h 67"/>
                <a:gd name="T4" fmla="*/ 37 w 48"/>
                <a:gd name="T5" fmla="*/ 3 h 67"/>
                <a:gd name="T6" fmla="*/ 32 w 48"/>
                <a:gd name="T7" fmla="*/ 0 h 67"/>
                <a:gd name="T8" fmla="*/ 19 w 48"/>
                <a:gd name="T9" fmla="*/ 0 h 67"/>
                <a:gd name="T10" fmla="*/ 12 w 48"/>
                <a:gd name="T11" fmla="*/ 3 h 67"/>
                <a:gd name="T12" fmla="*/ 6 w 48"/>
                <a:gd name="T13" fmla="*/ 9 h 67"/>
                <a:gd name="T14" fmla="*/ 3 w 48"/>
                <a:gd name="T15" fmla="*/ 15 h 67"/>
                <a:gd name="T16" fmla="*/ 0 w 48"/>
                <a:gd name="T17" fmla="*/ 25 h 67"/>
                <a:gd name="T18" fmla="*/ 0 w 48"/>
                <a:gd name="T19" fmla="*/ 41 h 67"/>
                <a:gd name="T20" fmla="*/ 3 w 48"/>
                <a:gd name="T21" fmla="*/ 51 h 67"/>
                <a:gd name="T22" fmla="*/ 6 w 48"/>
                <a:gd name="T23" fmla="*/ 56 h 67"/>
                <a:gd name="T24" fmla="*/ 12 w 48"/>
                <a:gd name="T25" fmla="*/ 62 h 67"/>
                <a:gd name="T26" fmla="*/ 19 w 48"/>
                <a:gd name="T27" fmla="*/ 66 h 67"/>
                <a:gd name="T28" fmla="*/ 32 w 48"/>
                <a:gd name="T29" fmla="*/ 66 h 67"/>
                <a:gd name="T30" fmla="*/ 37 w 48"/>
                <a:gd name="T31" fmla="*/ 62 h 67"/>
                <a:gd name="T32" fmla="*/ 43 w 48"/>
                <a:gd name="T33" fmla="*/ 56 h 67"/>
                <a:gd name="T34" fmla="*/ 47 w 48"/>
                <a:gd name="T35" fmla="*/ 51 h 67"/>
                <a:gd name="T36" fmla="*/ 47 w 48"/>
                <a:gd name="T37" fmla="*/ 41 h 67"/>
                <a:gd name="T38" fmla="*/ 32 w 48"/>
                <a:gd name="T39" fmla="*/ 41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67"/>
                <a:gd name="T62" fmla="*/ 48 w 48"/>
                <a:gd name="T63" fmla="*/ 67 h 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67">
                  <a:moveTo>
                    <a:pt x="47" y="15"/>
                  </a:moveTo>
                  <a:lnTo>
                    <a:pt x="43" y="9"/>
                  </a:lnTo>
                  <a:lnTo>
                    <a:pt x="37" y="3"/>
                  </a:lnTo>
                  <a:lnTo>
                    <a:pt x="32" y="0"/>
                  </a:lnTo>
                  <a:lnTo>
                    <a:pt x="19" y="0"/>
                  </a:lnTo>
                  <a:lnTo>
                    <a:pt x="12" y="3"/>
                  </a:lnTo>
                  <a:lnTo>
                    <a:pt x="6" y="9"/>
                  </a:lnTo>
                  <a:lnTo>
                    <a:pt x="3" y="15"/>
                  </a:lnTo>
                  <a:lnTo>
                    <a:pt x="0" y="25"/>
                  </a:lnTo>
                  <a:lnTo>
                    <a:pt x="0" y="41"/>
                  </a:lnTo>
                  <a:lnTo>
                    <a:pt x="3" y="51"/>
                  </a:lnTo>
                  <a:lnTo>
                    <a:pt x="6" y="56"/>
                  </a:lnTo>
                  <a:lnTo>
                    <a:pt x="12" y="62"/>
                  </a:lnTo>
                  <a:lnTo>
                    <a:pt x="19" y="66"/>
                  </a:lnTo>
                  <a:lnTo>
                    <a:pt x="32" y="66"/>
                  </a:lnTo>
                  <a:lnTo>
                    <a:pt x="37" y="62"/>
                  </a:lnTo>
                  <a:lnTo>
                    <a:pt x="43" y="56"/>
                  </a:lnTo>
                  <a:lnTo>
                    <a:pt x="47" y="51"/>
                  </a:lnTo>
                  <a:lnTo>
                    <a:pt x="47" y="41"/>
                  </a:lnTo>
                  <a:lnTo>
                    <a:pt x="32" y="41"/>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44" name="Line 484"/>
            <p:cNvSpPr>
              <a:spLocks noChangeShapeType="1"/>
            </p:cNvSpPr>
            <p:nvPr/>
          </p:nvSpPr>
          <p:spPr bwMode="auto">
            <a:xfrm>
              <a:off x="3084" y="1498"/>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45" name="Freeform 485"/>
            <p:cNvSpPr>
              <a:spLocks/>
            </p:cNvSpPr>
            <p:nvPr/>
          </p:nvSpPr>
          <p:spPr bwMode="auto">
            <a:xfrm>
              <a:off x="3084" y="1498"/>
              <a:ext cx="26" cy="20"/>
            </a:xfrm>
            <a:custGeom>
              <a:avLst/>
              <a:gdLst>
                <a:gd name="T0" fmla="*/ 0 w 26"/>
                <a:gd name="T1" fmla="*/ 19 h 20"/>
                <a:gd name="T2" fmla="*/ 3 w 26"/>
                <a:gd name="T3" fmla="*/ 9 h 20"/>
                <a:gd name="T4" fmla="*/ 9 w 26"/>
                <a:gd name="T5" fmla="*/ 3 h 20"/>
                <a:gd name="T6" fmla="*/ 16 w 26"/>
                <a:gd name="T7" fmla="*/ 0 h 20"/>
                <a:gd name="T8" fmla="*/ 25 w 26"/>
                <a:gd name="T9" fmla="*/ 0 h 20"/>
                <a:gd name="T10" fmla="*/ 0 60000 65536"/>
                <a:gd name="T11" fmla="*/ 0 60000 65536"/>
                <a:gd name="T12" fmla="*/ 0 60000 65536"/>
                <a:gd name="T13" fmla="*/ 0 60000 65536"/>
                <a:gd name="T14" fmla="*/ 0 60000 65536"/>
                <a:gd name="T15" fmla="*/ 0 w 26"/>
                <a:gd name="T16" fmla="*/ 0 h 20"/>
                <a:gd name="T17" fmla="*/ 26 w 26"/>
                <a:gd name="T18" fmla="*/ 20 h 20"/>
              </a:gdLst>
              <a:ahLst/>
              <a:cxnLst>
                <a:cxn ang="T10">
                  <a:pos x="T0" y="T1"/>
                </a:cxn>
                <a:cxn ang="T11">
                  <a:pos x="T2" y="T3"/>
                </a:cxn>
                <a:cxn ang="T12">
                  <a:pos x="T4" y="T5"/>
                </a:cxn>
                <a:cxn ang="T13">
                  <a:pos x="T6" y="T7"/>
                </a:cxn>
                <a:cxn ang="T14">
                  <a:pos x="T8" y="T9"/>
                </a:cxn>
              </a:cxnLst>
              <a:rect l="T15" t="T16" r="T17" b="T18"/>
              <a:pathLst>
                <a:path w="26" h="20">
                  <a:moveTo>
                    <a:pt x="0" y="19"/>
                  </a:moveTo>
                  <a:lnTo>
                    <a:pt x="3" y="9"/>
                  </a:lnTo>
                  <a:lnTo>
                    <a:pt x="9" y="3"/>
                  </a:lnTo>
                  <a:lnTo>
                    <a:pt x="16" y="0"/>
                  </a:lnTo>
                  <a:lnTo>
                    <a:pt x="25"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46" name="Freeform 486"/>
            <p:cNvSpPr>
              <a:spLocks/>
            </p:cNvSpPr>
            <p:nvPr/>
          </p:nvSpPr>
          <p:spPr bwMode="auto">
            <a:xfrm>
              <a:off x="3125" y="1498"/>
              <a:ext cx="42" cy="45"/>
            </a:xfrm>
            <a:custGeom>
              <a:avLst/>
              <a:gdLst>
                <a:gd name="T0" fmla="*/ 10 w 42"/>
                <a:gd name="T1" fmla="*/ 3 h 45"/>
                <a:gd name="T2" fmla="*/ 16 w 42"/>
                <a:gd name="T3" fmla="*/ 0 h 45"/>
                <a:gd name="T4" fmla="*/ 10 w 42"/>
                <a:gd name="T5" fmla="*/ 3 h 45"/>
                <a:gd name="T6" fmla="*/ 4 w 42"/>
                <a:gd name="T7" fmla="*/ 9 h 45"/>
                <a:gd name="T8" fmla="*/ 0 w 42"/>
                <a:gd name="T9" fmla="*/ 19 h 45"/>
                <a:gd name="T10" fmla="*/ 0 w 42"/>
                <a:gd name="T11" fmla="*/ 25 h 45"/>
                <a:gd name="T12" fmla="*/ 4 w 42"/>
                <a:gd name="T13" fmla="*/ 34 h 45"/>
                <a:gd name="T14" fmla="*/ 10 w 42"/>
                <a:gd name="T15" fmla="*/ 40 h 45"/>
                <a:gd name="T16" fmla="*/ 16 w 42"/>
                <a:gd name="T17" fmla="*/ 44 h 45"/>
                <a:gd name="T18" fmla="*/ 25 w 42"/>
                <a:gd name="T19" fmla="*/ 44 h 45"/>
                <a:gd name="T20" fmla="*/ 31 w 42"/>
                <a:gd name="T21" fmla="*/ 40 h 45"/>
                <a:gd name="T22" fmla="*/ 38 w 42"/>
                <a:gd name="T23" fmla="*/ 34 h 45"/>
                <a:gd name="T24" fmla="*/ 41 w 42"/>
                <a:gd name="T25" fmla="*/ 25 h 45"/>
                <a:gd name="T26" fmla="*/ 41 w 42"/>
                <a:gd name="T27" fmla="*/ 19 h 45"/>
                <a:gd name="T28" fmla="*/ 38 w 42"/>
                <a:gd name="T29" fmla="*/ 9 h 45"/>
                <a:gd name="T30" fmla="*/ 31 w 42"/>
                <a:gd name="T31" fmla="*/ 3 h 45"/>
                <a:gd name="T32" fmla="*/ 25 w 42"/>
                <a:gd name="T33" fmla="*/ 0 h 45"/>
                <a:gd name="T34" fmla="*/ 16 w 42"/>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5"/>
                <a:gd name="T56" fmla="*/ 42 w 42"/>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5">
                  <a:moveTo>
                    <a:pt x="10" y="3"/>
                  </a:moveTo>
                  <a:lnTo>
                    <a:pt x="16" y="0"/>
                  </a:lnTo>
                  <a:lnTo>
                    <a:pt x="10" y="3"/>
                  </a:lnTo>
                  <a:lnTo>
                    <a:pt x="4" y="9"/>
                  </a:lnTo>
                  <a:lnTo>
                    <a:pt x="0" y="19"/>
                  </a:lnTo>
                  <a:lnTo>
                    <a:pt x="0" y="25"/>
                  </a:lnTo>
                  <a:lnTo>
                    <a:pt x="4" y="34"/>
                  </a:lnTo>
                  <a:lnTo>
                    <a:pt x="10" y="40"/>
                  </a:lnTo>
                  <a:lnTo>
                    <a:pt x="16" y="44"/>
                  </a:lnTo>
                  <a:lnTo>
                    <a:pt x="25" y="44"/>
                  </a:lnTo>
                  <a:lnTo>
                    <a:pt x="31" y="40"/>
                  </a:lnTo>
                  <a:lnTo>
                    <a:pt x="38" y="34"/>
                  </a:lnTo>
                  <a:lnTo>
                    <a:pt x="41" y="25"/>
                  </a:lnTo>
                  <a:lnTo>
                    <a:pt x="41" y="19"/>
                  </a:lnTo>
                  <a:lnTo>
                    <a:pt x="38" y="9"/>
                  </a:lnTo>
                  <a:lnTo>
                    <a:pt x="31" y="3"/>
                  </a:lnTo>
                  <a:lnTo>
                    <a:pt x="25" y="0"/>
                  </a:lnTo>
                  <a:lnTo>
                    <a:pt x="1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47" name="Freeform 487"/>
            <p:cNvSpPr>
              <a:spLocks/>
            </p:cNvSpPr>
            <p:nvPr/>
          </p:nvSpPr>
          <p:spPr bwMode="auto">
            <a:xfrm>
              <a:off x="3185" y="1498"/>
              <a:ext cx="36" cy="45"/>
            </a:xfrm>
            <a:custGeom>
              <a:avLst/>
              <a:gdLst>
                <a:gd name="T0" fmla="*/ 0 w 36"/>
                <a:gd name="T1" fmla="*/ 0 h 45"/>
                <a:gd name="T2" fmla="*/ 0 w 36"/>
                <a:gd name="T3" fmla="*/ 31 h 45"/>
                <a:gd name="T4" fmla="*/ 3 w 36"/>
                <a:gd name="T5" fmla="*/ 40 h 45"/>
                <a:gd name="T6" fmla="*/ 9 w 36"/>
                <a:gd name="T7" fmla="*/ 44 h 45"/>
                <a:gd name="T8" fmla="*/ 19 w 36"/>
                <a:gd name="T9" fmla="*/ 44 h 45"/>
                <a:gd name="T10" fmla="*/ 25 w 36"/>
                <a:gd name="T11" fmla="*/ 40 h 45"/>
                <a:gd name="T12" fmla="*/ 35 w 36"/>
                <a:gd name="T13" fmla="*/ 31 h 45"/>
                <a:gd name="T14" fmla="*/ 0 60000 65536"/>
                <a:gd name="T15" fmla="*/ 0 60000 65536"/>
                <a:gd name="T16" fmla="*/ 0 60000 65536"/>
                <a:gd name="T17" fmla="*/ 0 60000 65536"/>
                <a:gd name="T18" fmla="*/ 0 60000 65536"/>
                <a:gd name="T19" fmla="*/ 0 60000 65536"/>
                <a:gd name="T20" fmla="*/ 0 60000 65536"/>
                <a:gd name="T21" fmla="*/ 0 w 36"/>
                <a:gd name="T22" fmla="*/ 0 h 45"/>
                <a:gd name="T23" fmla="*/ 36 w 36"/>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5">
                  <a:moveTo>
                    <a:pt x="0" y="0"/>
                  </a:moveTo>
                  <a:lnTo>
                    <a:pt x="0" y="31"/>
                  </a:lnTo>
                  <a:lnTo>
                    <a:pt x="3" y="40"/>
                  </a:lnTo>
                  <a:lnTo>
                    <a:pt x="9" y="44"/>
                  </a:lnTo>
                  <a:lnTo>
                    <a:pt x="19" y="44"/>
                  </a:lnTo>
                  <a:lnTo>
                    <a:pt x="25" y="40"/>
                  </a:lnTo>
                  <a:lnTo>
                    <a:pt x="35" y="31"/>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48" name="Line 488"/>
            <p:cNvSpPr>
              <a:spLocks noChangeShapeType="1"/>
            </p:cNvSpPr>
            <p:nvPr/>
          </p:nvSpPr>
          <p:spPr bwMode="auto">
            <a:xfrm flipV="1">
              <a:off x="3220" y="1498"/>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49" name="Line 489"/>
            <p:cNvSpPr>
              <a:spLocks noChangeShapeType="1"/>
            </p:cNvSpPr>
            <p:nvPr/>
          </p:nvSpPr>
          <p:spPr bwMode="auto">
            <a:xfrm>
              <a:off x="3245" y="1498"/>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50" name="Freeform 490"/>
            <p:cNvSpPr>
              <a:spLocks/>
            </p:cNvSpPr>
            <p:nvPr/>
          </p:nvSpPr>
          <p:spPr bwMode="auto">
            <a:xfrm>
              <a:off x="3245" y="1498"/>
              <a:ext cx="36" cy="45"/>
            </a:xfrm>
            <a:custGeom>
              <a:avLst/>
              <a:gdLst>
                <a:gd name="T0" fmla="*/ 0 w 36"/>
                <a:gd name="T1" fmla="*/ 13 h 45"/>
                <a:gd name="T2" fmla="*/ 10 w 36"/>
                <a:gd name="T3" fmla="*/ 3 h 45"/>
                <a:gd name="T4" fmla="*/ 16 w 36"/>
                <a:gd name="T5" fmla="*/ 0 h 45"/>
                <a:gd name="T6" fmla="*/ 26 w 36"/>
                <a:gd name="T7" fmla="*/ 0 h 45"/>
                <a:gd name="T8" fmla="*/ 32 w 36"/>
                <a:gd name="T9" fmla="*/ 3 h 45"/>
                <a:gd name="T10" fmla="*/ 35 w 36"/>
                <a:gd name="T11" fmla="*/ 13 h 45"/>
                <a:gd name="T12" fmla="*/ 35 w 36"/>
                <a:gd name="T13" fmla="*/ 44 h 45"/>
                <a:gd name="T14" fmla="*/ 0 60000 65536"/>
                <a:gd name="T15" fmla="*/ 0 60000 65536"/>
                <a:gd name="T16" fmla="*/ 0 60000 65536"/>
                <a:gd name="T17" fmla="*/ 0 60000 65536"/>
                <a:gd name="T18" fmla="*/ 0 60000 65536"/>
                <a:gd name="T19" fmla="*/ 0 60000 65536"/>
                <a:gd name="T20" fmla="*/ 0 60000 65536"/>
                <a:gd name="T21" fmla="*/ 0 w 36"/>
                <a:gd name="T22" fmla="*/ 0 h 45"/>
                <a:gd name="T23" fmla="*/ 36 w 36"/>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5">
                  <a:moveTo>
                    <a:pt x="0" y="13"/>
                  </a:moveTo>
                  <a:lnTo>
                    <a:pt x="10" y="3"/>
                  </a:lnTo>
                  <a:lnTo>
                    <a:pt x="16" y="0"/>
                  </a:lnTo>
                  <a:lnTo>
                    <a:pt x="26" y="0"/>
                  </a:lnTo>
                  <a:lnTo>
                    <a:pt x="32" y="3"/>
                  </a:lnTo>
                  <a:lnTo>
                    <a:pt x="35" y="13"/>
                  </a:lnTo>
                  <a:lnTo>
                    <a:pt x="35" y="4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51" name="Line 491"/>
            <p:cNvSpPr>
              <a:spLocks noChangeShapeType="1"/>
            </p:cNvSpPr>
            <p:nvPr/>
          </p:nvSpPr>
          <p:spPr bwMode="auto">
            <a:xfrm flipV="1">
              <a:off x="3343" y="1476"/>
              <a:ext cx="0"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52" name="Freeform 492"/>
            <p:cNvSpPr>
              <a:spLocks/>
            </p:cNvSpPr>
            <p:nvPr/>
          </p:nvSpPr>
          <p:spPr bwMode="auto">
            <a:xfrm>
              <a:off x="3305" y="1498"/>
              <a:ext cx="39" cy="45"/>
            </a:xfrm>
            <a:custGeom>
              <a:avLst/>
              <a:gdLst>
                <a:gd name="T0" fmla="*/ 38 w 39"/>
                <a:gd name="T1" fmla="*/ 9 h 45"/>
                <a:gd name="T2" fmla="*/ 32 w 39"/>
                <a:gd name="T3" fmla="*/ 3 h 45"/>
                <a:gd name="T4" fmla="*/ 25 w 39"/>
                <a:gd name="T5" fmla="*/ 0 h 45"/>
                <a:gd name="T6" fmla="*/ 16 w 39"/>
                <a:gd name="T7" fmla="*/ 0 h 45"/>
                <a:gd name="T8" fmla="*/ 10 w 39"/>
                <a:gd name="T9" fmla="*/ 3 h 45"/>
                <a:gd name="T10" fmla="*/ 3 w 39"/>
                <a:gd name="T11" fmla="*/ 9 h 45"/>
                <a:gd name="T12" fmla="*/ 0 w 39"/>
                <a:gd name="T13" fmla="*/ 19 h 45"/>
                <a:gd name="T14" fmla="*/ 0 w 39"/>
                <a:gd name="T15" fmla="*/ 25 h 45"/>
                <a:gd name="T16" fmla="*/ 3 w 39"/>
                <a:gd name="T17" fmla="*/ 34 h 45"/>
                <a:gd name="T18" fmla="*/ 10 w 39"/>
                <a:gd name="T19" fmla="*/ 40 h 45"/>
                <a:gd name="T20" fmla="*/ 16 w 39"/>
                <a:gd name="T21" fmla="*/ 44 h 45"/>
                <a:gd name="T22" fmla="*/ 25 w 39"/>
                <a:gd name="T23" fmla="*/ 44 h 45"/>
                <a:gd name="T24" fmla="*/ 32 w 39"/>
                <a:gd name="T25" fmla="*/ 40 h 45"/>
                <a:gd name="T26" fmla="*/ 38 w 39"/>
                <a:gd name="T27" fmla="*/ 34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45"/>
                <a:gd name="T44" fmla="*/ 39 w 39"/>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45">
                  <a:moveTo>
                    <a:pt x="38" y="9"/>
                  </a:moveTo>
                  <a:lnTo>
                    <a:pt x="32" y="3"/>
                  </a:lnTo>
                  <a:lnTo>
                    <a:pt x="25" y="0"/>
                  </a:lnTo>
                  <a:lnTo>
                    <a:pt x="16" y="0"/>
                  </a:lnTo>
                  <a:lnTo>
                    <a:pt x="10" y="3"/>
                  </a:lnTo>
                  <a:lnTo>
                    <a:pt x="3" y="9"/>
                  </a:lnTo>
                  <a:lnTo>
                    <a:pt x="0" y="19"/>
                  </a:lnTo>
                  <a:lnTo>
                    <a:pt x="0" y="25"/>
                  </a:lnTo>
                  <a:lnTo>
                    <a:pt x="3" y="34"/>
                  </a:lnTo>
                  <a:lnTo>
                    <a:pt x="10" y="40"/>
                  </a:lnTo>
                  <a:lnTo>
                    <a:pt x="16" y="44"/>
                  </a:lnTo>
                  <a:lnTo>
                    <a:pt x="25" y="44"/>
                  </a:lnTo>
                  <a:lnTo>
                    <a:pt x="32" y="40"/>
                  </a:lnTo>
                  <a:lnTo>
                    <a:pt x="38" y="3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53" name="Freeform 493"/>
            <p:cNvSpPr>
              <a:spLocks/>
            </p:cNvSpPr>
            <p:nvPr/>
          </p:nvSpPr>
          <p:spPr bwMode="auto">
            <a:xfrm>
              <a:off x="3366" y="1498"/>
              <a:ext cx="38" cy="45"/>
            </a:xfrm>
            <a:custGeom>
              <a:avLst/>
              <a:gdLst>
                <a:gd name="T0" fmla="*/ 0 w 38"/>
                <a:gd name="T1" fmla="*/ 19 h 45"/>
                <a:gd name="T2" fmla="*/ 37 w 38"/>
                <a:gd name="T3" fmla="*/ 19 h 45"/>
                <a:gd name="T4" fmla="*/ 37 w 38"/>
                <a:gd name="T5" fmla="*/ 13 h 45"/>
                <a:gd name="T6" fmla="*/ 34 w 38"/>
                <a:gd name="T7" fmla="*/ 6 h 45"/>
                <a:gd name="T8" fmla="*/ 31 w 38"/>
                <a:gd name="T9" fmla="*/ 3 h 45"/>
                <a:gd name="T10" fmla="*/ 25 w 38"/>
                <a:gd name="T11" fmla="*/ 0 h 45"/>
                <a:gd name="T12" fmla="*/ 16 w 38"/>
                <a:gd name="T13" fmla="*/ 0 h 45"/>
                <a:gd name="T14" fmla="*/ 9 w 38"/>
                <a:gd name="T15" fmla="*/ 3 h 45"/>
                <a:gd name="T16" fmla="*/ 3 w 38"/>
                <a:gd name="T17" fmla="*/ 9 h 45"/>
                <a:gd name="T18" fmla="*/ 0 w 38"/>
                <a:gd name="T19" fmla="*/ 19 h 45"/>
                <a:gd name="T20" fmla="*/ 0 w 38"/>
                <a:gd name="T21" fmla="*/ 25 h 45"/>
                <a:gd name="T22" fmla="*/ 3 w 38"/>
                <a:gd name="T23" fmla="*/ 34 h 45"/>
                <a:gd name="T24" fmla="*/ 9 w 38"/>
                <a:gd name="T25" fmla="*/ 40 h 45"/>
                <a:gd name="T26" fmla="*/ 16 w 38"/>
                <a:gd name="T27" fmla="*/ 44 h 45"/>
                <a:gd name="T28" fmla="*/ 25 w 38"/>
                <a:gd name="T29" fmla="*/ 44 h 45"/>
                <a:gd name="T30" fmla="*/ 31 w 38"/>
                <a:gd name="T31" fmla="*/ 40 h 45"/>
                <a:gd name="T32" fmla="*/ 37 w 38"/>
                <a:gd name="T33" fmla="*/ 34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5"/>
                <a:gd name="T53" fmla="*/ 38 w 38"/>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5">
                  <a:moveTo>
                    <a:pt x="0" y="19"/>
                  </a:moveTo>
                  <a:lnTo>
                    <a:pt x="37" y="19"/>
                  </a:lnTo>
                  <a:lnTo>
                    <a:pt x="37" y="13"/>
                  </a:lnTo>
                  <a:lnTo>
                    <a:pt x="34" y="6"/>
                  </a:lnTo>
                  <a:lnTo>
                    <a:pt x="31" y="3"/>
                  </a:lnTo>
                  <a:lnTo>
                    <a:pt x="25" y="0"/>
                  </a:lnTo>
                  <a:lnTo>
                    <a:pt x="16" y="0"/>
                  </a:lnTo>
                  <a:lnTo>
                    <a:pt x="9" y="3"/>
                  </a:lnTo>
                  <a:lnTo>
                    <a:pt x="3" y="9"/>
                  </a:lnTo>
                  <a:lnTo>
                    <a:pt x="0" y="19"/>
                  </a:lnTo>
                  <a:lnTo>
                    <a:pt x="0" y="25"/>
                  </a:lnTo>
                  <a:lnTo>
                    <a:pt x="3" y="34"/>
                  </a:lnTo>
                  <a:lnTo>
                    <a:pt x="9" y="40"/>
                  </a:lnTo>
                  <a:lnTo>
                    <a:pt x="16" y="44"/>
                  </a:lnTo>
                  <a:lnTo>
                    <a:pt x="25" y="44"/>
                  </a:lnTo>
                  <a:lnTo>
                    <a:pt x="31" y="40"/>
                  </a:lnTo>
                  <a:lnTo>
                    <a:pt x="37" y="3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54" name="Line 494"/>
            <p:cNvSpPr>
              <a:spLocks noChangeShapeType="1"/>
            </p:cNvSpPr>
            <p:nvPr/>
          </p:nvSpPr>
          <p:spPr bwMode="auto">
            <a:xfrm flipV="1">
              <a:off x="3460" y="1476"/>
              <a:ext cx="0"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55" name="Freeform 495"/>
            <p:cNvSpPr>
              <a:spLocks/>
            </p:cNvSpPr>
            <p:nvPr/>
          </p:nvSpPr>
          <p:spPr bwMode="auto">
            <a:xfrm>
              <a:off x="3422" y="1498"/>
              <a:ext cx="39" cy="45"/>
            </a:xfrm>
            <a:custGeom>
              <a:avLst/>
              <a:gdLst>
                <a:gd name="T0" fmla="*/ 38 w 39"/>
                <a:gd name="T1" fmla="*/ 9 h 45"/>
                <a:gd name="T2" fmla="*/ 31 w 39"/>
                <a:gd name="T3" fmla="*/ 3 h 45"/>
                <a:gd name="T4" fmla="*/ 25 w 39"/>
                <a:gd name="T5" fmla="*/ 0 h 45"/>
                <a:gd name="T6" fmla="*/ 15 w 39"/>
                <a:gd name="T7" fmla="*/ 0 h 45"/>
                <a:gd name="T8" fmla="*/ 10 w 39"/>
                <a:gd name="T9" fmla="*/ 3 h 45"/>
                <a:gd name="T10" fmla="*/ 3 w 39"/>
                <a:gd name="T11" fmla="*/ 9 h 45"/>
                <a:gd name="T12" fmla="*/ 0 w 39"/>
                <a:gd name="T13" fmla="*/ 19 h 45"/>
                <a:gd name="T14" fmla="*/ 0 w 39"/>
                <a:gd name="T15" fmla="*/ 25 h 45"/>
                <a:gd name="T16" fmla="*/ 3 w 39"/>
                <a:gd name="T17" fmla="*/ 34 h 45"/>
                <a:gd name="T18" fmla="*/ 10 w 39"/>
                <a:gd name="T19" fmla="*/ 40 h 45"/>
                <a:gd name="T20" fmla="*/ 15 w 39"/>
                <a:gd name="T21" fmla="*/ 44 h 45"/>
                <a:gd name="T22" fmla="*/ 25 w 39"/>
                <a:gd name="T23" fmla="*/ 44 h 45"/>
                <a:gd name="T24" fmla="*/ 31 w 39"/>
                <a:gd name="T25" fmla="*/ 40 h 45"/>
                <a:gd name="T26" fmla="*/ 38 w 39"/>
                <a:gd name="T27" fmla="*/ 34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45"/>
                <a:gd name="T44" fmla="*/ 39 w 39"/>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45">
                  <a:moveTo>
                    <a:pt x="38" y="9"/>
                  </a:moveTo>
                  <a:lnTo>
                    <a:pt x="31" y="3"/>
                  </a:lnTo>
                  <a:lnTo>
                    <a:pt x="25" y="0"/>
                  </a:lnTo>
                  <a:lnTo>
                    <a:pt x="15" y="0"/>
                  </a:lnTo>
                  <a:lnTo>
                    <a:pt x="10" y="3"/>
                  </a:lnTo>
                  <a:lnTo>
                    <a:pt x="3" y="9"/>
                  </a:lnTo>
                  <a:lnTo>
                    <a:pt x="0" y="19"/>
                  </a:lnTo>
                  <a:lnTo>
                    <a:pt x="0" y="25"/>
                  </a:lnTo>
                  <a:lnTo>
                    <a:pt x="3" y="34"/>
                  </a:lnTo>
                  <a:lnTo>
                    <a:pt x="10" y="40"/>
                  </a:lnTo>
                  <a:lnTo>
                    <a:pt x="15" y="44"/>
                  </a:lnTo>
                  <a:lnTo>
                    <a:pt x="25" y="44"/>
                  </a:lnTo>
                  <a:lnTo>
                    <a:pt x="31" y="40"/>
                  </a:lnTo>
                  <a:lnTo>
                    <a:pt x="38" y="3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56" name="Freeform 496"/>
            <p:cNvSpPr>
              <a:spLocks/>
            </p:cNvSpPr>
            <p:nvPr/>
          </p:nvSpPr>
          <p:spPr bwMode="auto">
            <a:xfrm>
              <a:off x="3527" y="1476"/>
              <a:ext cx="45" cy="67"/>
            </a:xfrm>
            <a:custGeom>
              <a:avLst/>
              <a:gdLst>
                <a:gd name="T0" fmla="*/ 0 w 45"/>
                <a:gd name="T1" fmla="*/ 66 h 67"/>
                <a:gd name="T2" fmla="*/ 0 w 45"/>
                <a:gd name="T3" fmla="*/ 0 h 67"/>
                <a:gd name="T4" fmla="*/ 28 w 45"/>
                <a:gd name="T5" fmla="*/ 0 h 67"/>
                <a:gd name="T6" fmla="*/ 37 w 45"/>
                <a:gd name="T7" fmla="*/ 3 h 67"/>
                <a:gd name="T8" fmla="*/ 41 w 45"/>
                <a:gd name="T9" fmla="*/ 6 h 67"/>
                <a:gd name="T10" fmla="*/ 44 w 45"/>
                <a:gd name="T11" fmla="*/ 12 h 67"/>
                <a:gd name="T12" fmla="*/ 44 w 45"/>
                <a:gd name="T13" fmla="*/ 22 h 67"/>
                <a:gd name="T14" fmla="*/ 41 w 45"/>
                <a:gd name="T15" fmla="*/ 28 h 67"/>
                <a:gd name="T16" fmla="*/ 37 w 45"/>
                <a:gd name="T17" fmla="*/ 31 h 67"/>
                <a:gd name="T18" fmla="*/ 28 w 45"/>
                <a:gd name="T19" fmla="*/ 35 h 67"/>
                <a:gd name="T20" fmla="*/ 0 w 45"/>
                <a:gd name="T21" fmla="*/ 35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67"/>
                <a:gd name="T35" fmla="*/ 45 w 45"/>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67">
                  <a:moveTo>
                    <a:pt x="0" y="66"/>
                  </a:moveTo>
                  <a:lnTo>
                    <a:pt x="0" y="0"/>
                  </a:lnTo>
                  <a:lnTo>
                    <a:pt x="28" y="0"/>
                  </a:lnTo>
                  <a:lnTo>
                    <a:pt x="37" y="3"/>
                  </a:lnTo>
                  <a:lnTo>
                    <a:pt x="41" y="6"/>
                  </a:lnTo>
                  <a:lnTo>
                    <a:pt x="44" y="12"/>
                  </a:lnTo>
                  <a:lnTo>
                    <a:pt x="44" y="22"/>
                  </a:lnTo>
                  <a:lnTo>
                    <a:pt x="41" y="28"/>
                  </a:lnTo>
                  <a:lnTo>
                    <a:pt x="37" y="31"/>
                  </a:lnTo>
                  <a:lnTo>
                    <a:pt x="28" y="35"/>
                  </a:lnTo>
                  <a:lnTo>
                    <a:pt x="0"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57" name="Freeform 497"/>
            <p:cNvSpPr>
              <a:spLocks/>
            </p:cNvSpPr>
            <p:nvPr/>
          </p:nvSpPr>
          <p:spPr bwMode="auto">
            <a:xfrm>
              <a:off x="3593" y="1498"/>
              <a:ext cx="42" cy="45"/>
            </a:xfrm>
            <a:custGeom>
              <a:avLst/>
              <a:gdLst>
                <a:gd name="T0" fmla="*/ 10 w 42"/>
                <a:gd name="T1" fmla="*/ 3 h 45"/>
                <a:gd name="T2" fmla="*/ 15 w 42"/>
                <a:gd name="T3" fmla="*/ 0 h 45"/>
                <a:gd name="T4" fmla="*/ 10 w 42"/>
                <a:gd name="T5" fmla="*/ 3 h 45"/>
                <a:gd name="T6" fmla="*/ 3 w 42"/>
                <a:gd name="T7" fmla="*/ 9 h 45"/>
                <a:gd name="T8" fmla="*/ 0 w 42"/>
                <a:gd name="T9" fmla="*/ 19 h 45"/>
                <a:gd name="T10" fmla="*/ 0 w 42"/>
                <a:gd name="T11" fmla="*/ 25 h 45"/>
                <a:gd name="T12" fmla="*/ 3 w 42"/>
                <a:gd name="T13" fmla="*/ 34 h 45"/>
                <a:gd name="T14" fmla="*/ 10 w 42"/>
                <a:gd name="T15" fmla="*/ 40 h 45"/>
                <a:gd name="T16" fmla="*/ 15 w 42"/>
                <a:gd name="T17" fmla="*/ 44 h 45"/>
                <a:gd name="T18" fmla="*/ 25 w 42"/>
                <a:gd name="T19" fmla="*/ 44 h 45"/>
                <a:gd name="T20" fmla="*/ 31 w 42"/>
                <a:gd name="T21" fmla="*/ 40 h 45"/>
                <a:gd name="T22" fmla="*/ 38 w 42"/>
                <a:gd name="T23" fmla="*/ 34 h 45"/>
                <a:gd name="T24" fmla="*/ 41 w 42"/>
                <a:gd name="T25" fmla="*/ 25 h 45"/>
                <a:gd name="T26" fmla="*/ 41 w 42"/>
                <a:gd name="T27" fmla="*/ 19 h 45"/>
                <a:gd name="T28" fmla="*/ 38 w 42"/>
                <a:gd name="T29" fmla="*/ 9 h 45"/>
                <a:gd name="T30" fmla="*/ 31 w 42"/>
                <a:gd name="T31" fmla="*/ 3 h 45"/>
                <a:gd name="T32" fmla="*/ 25 w 42"/>
                <a:gd name="T33" fmla="*/ 0 h 45"/>
                <a:gd name="T34" fmla="*/ 15 w 42"/>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5"/>
                <a:gd name="T56" fmla="*/ 42 w 42"/>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5">
                  <a:moveTo>
                    <a:pt x="10" y="3"/>
                  </a:moveTo>
                  <a:lnTo>
                    <a:pt x="15" y="0"/>
                  </a:lnTo>
                  <a:lnTo>
                    <a:pt x="10" y="3"/>
                  </a:lnTo>
                  <a:lnTo>
                    <a:pt x="3" y="9"/>
                  </a:lnTo>
                  <a:lnTo>
                    <a:pt x="0" y="19"/>
                  </a:lnTo>
                  <a:lnTo>
                    <a:pt x="0" y="25"/>
                  </a:lnTo>
                  <a:lnTo>
                    <a:pt x="3" y="34"/>
                  </a:lnTo>
                  <a:lnTo>
                    <a:pt x="10" y="40"/>
                  </a:lnTo>
                  <a:lnTo>
                    <a:pt x="15" y="44"/>
                  </a:lnTo>
                  <a:lnTo>
                    <a:pt x="25" y="44"/>
                  </a:lnTo>
                  <a:lnTo>
                    <a:pt x="31" y="40"/>
                  </a:lnTo>
                  <a:lnTo>
                    <a:pt x="38" y="34"/>
                  </a:lnTo>
                  <a:lnTo>
                    <a:pt x="41" y="25"/>
                  </a:lnTo>
                  <a:lnTo>
                    <a:pt x="41" y="19"/>
                  </a:lnTo>
                  <a:lnTo>
                    <a:pt x="38" y="9"/>
                  </a:lnTo>
                  <a:lnTo>
                    <a:pt x="31" y="3"/>
                  </a:lnTo>
                  <a:lnTo>
                    <a:pt x="25" y="0"/>
                  </a:lnTo>
                  <a:lnTo>
                    <a:pt x="15"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58" name="Freeform 498"/>
            <p:cNvSpPr>
              <a:spLocks/>
            </p:cNvSpPr>
            <p:nvPr/>
          </p:nvSpPr>
          <p:spPr bwMode="auto">
            <a:xfrm>
              <a:off x="3653" y="1498"/>
              <a:ext cx="51" cy="45"/>
            </a:xfrm>
            <a:custGeom>
              <a:avLst/>
              <a:gdLst>
                <a:gd name="T0" fmla="*/ 0 w 51"/>
                <a:gd name="T1" fmla="*/ 0 h 45"/>
                <a:gd name="T2" fmla="*/ 13 w 51"/>
                <a:gd name="T3" fmla="*/ 44 h 45"/>
                <a:gd name="T4" fmla="*/ 26 w 51"/>
                <a:gd name="T5" fmla="*/ 0 h 45"/>
                <a:gd name="T6" fmla="*/ 37 w 51"/>
                <a:gd name="T7" fmla="*/ 44 h 45"/>
                <a:gd name="T8" fmla="*/ 50 w 51"/>
                <a:gd name="T9" fmla="*/ 0 h 45"/>
                <a:gd name="T10" fmla="*/ 0 60000 65536"/>
                <a:gd name="T11" fmla="*/ 0 60000 65536"/>
                <a:gd name="T12" fmla="*/ 0 60000 65536"/>
                <a:gd name="T13" fmla="*/ 0 60000 65536"/>
                <a:gd name="T14" fmla="*/ 0 60000 65536"/>
                <a:gd name="T15" fmla="*/ 0 w 51"/>
                <a:gd name="T16" fmla="*/ 0 h 45"/>
                <a:gd name="T17" fmla="*/ 51 w 51"/>
                <a:gd name="T18" fmla="*/ 45 h 45"/>
              </a:gdLst>
              <a:ahLst/>
              <a:cxnLst>
                <a:cxn ang="T10">
                  <a:pos x="T0" y="T1"/>
                </a:cxn>
                <a:cxn ang="T11">
                  <a:pos x="T2" y="T3"/>
                </a:cxn>
                <a:cxn ang="T12">
                  <a:pos x="T4" y="T5"/>
                </a:cxn>
                <a:cxn ang="T13">
                  <a:pos x="T6" y="T7"/>
                </a:cxn>
                <a:cxn ang="T14">
                  <a:pos x="T8" y="T9"/>
                </a:cxn>
              </a:cxnLst>
              <a:rect l="T15" t="T16" r="T17" b="T18"/>
              <a:pathLst>
                <a:path w="51" h="45">
                  <a:moveTo>
                    <a:pt x="0" y="0"/>
                  </a:moveTo>
                  <a:lnTo>
                    <a:pt x="13" y="44"/>
                  </a:lnTo>
                  <a:lnTo>
                    <a:pt x="26" y="0"/>
                  </a:lnTo>
                  <a:lnTo>
                    <a:pt x="37" y="44"/>
                  </a:lnTo>
                  <a:lnTo>
                    <a:pt x="50"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59" name="Freeform 499"/>
            <p:cNvSpPr>
              <a:spLocks/>
            </p:cNvSpPr>
            <p:nvPr/>
          </p:nvSpPr>
          <p:spPr bwMode="auto">
            <a:xfrm>
              <a:off x="3722" y="1498"/>
              <a:ext cx="40" cy="45"/>
            </a:xfrm>
            <a:custGeom>
              <a:avLst/>
              <a:gdLst>
                <a:gd name="T0" fmla="*/ 0 w 40"/>
                <a:gd name="T1" fmla="*/ 19 h 45"/>
                <a:gd name="T2" fmla="*/ 39 w 40"/>
                <a:gd name="T3" fmla="*/ 19 h 45"/>
                <a:gd name="T4" fmla="*/ 39 w 40"/>
                <a:gd name="T5" fmla="*/ 13 h 45"/>
                <a:gd name="T6" fmla="*/ 36 w 40"/>
                <a:gd name="T7" fmla="*/ 6 h 45"/>
                <a:gd name="T8" fmla="*/ 32 w 40"/>
                <a:gd name="T9" fmla="*/ 3 h 45"/>
                <a:gd name="T10" fmla="*/ 26 w 40"/>
                <a:gd name="T11" fmla="*/ 0 h 45"/>
                <a:gd name="T12" fmla="*/ 16 w 40"/>
                <a:gd name="T13" fmla="*/ 0 h 45"/>
                <a:gd name="T14" fmla="*/ 10 w 40"/>
                <a:gd name="T15" fmla="*/ 3 h 45"/>
                <a:gd name="T16" fmla="*/ 4 w 40"/>
                <a:gd name="T17" fmla="*/ 9 h 45"/>
                <a:gd name="T18" fmla="*/ 0 w 40"/>
                <a:gd name="T19" fmla="*/ 19 h 45"/>
                <a:gd name="T20" fmla="*/ 0 w 40"/>
                <a:gd name="T21" fmla="*/ 25 h 45"/>
                <a:gd name="T22" fmla="*/ 4 w 40"/>
                <a:gd name="T23" fmla="*/ 34 h 45"/>
                <a:gd name="T24" fmla="*/ 10 w 40"/>
                <a:gd name="T25" fmla="*/ 40 h 45"/>
                <a:gd name="T26" fmla="*/ 16 w 40"/>
                <a:gd name="T27" fmla="*/ 44 h 45"/>
                <a:gd name="T28" fmla="*/ 26 w 40"/>
                <a:gd name="T29" fmla="*/ 44 h 45"/>
                <a:gd name="T30" fmla="*/ 32 w 40"/>
                <a:gd name="T31" fmla="*/ 40 h 45"/>
                <a:gd name="T32" fmla="*/ 39 w 40"/>
                <a:gd name="T33" fmla="*/ 34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45"/>
                <a:gd name="T53" fmla="*/ 40 w 40"/>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45">
                  <a:moveTo>
                    <a:pt x="0" y="19"/>
                  </a:moveTo>
                  <a:lnTo>
                    <a:pt x="39" y="19"/>
                  </a:lnTo>
                  <a:lnTo>
                    <a:pt x="39" y="13"/>
                  </a:lnTo>
                  <a:lnTo>
                    <a:pt x="36" y="6"/>
                  </a:lnTo>
                  <a:lnTo>
                    <a:pt x="32" y="3"/>
                  </a:lnTo>
                  <a:lnTo>
                    <a:pt x="26" y="0"/>
                  </a:lnTo>
                  <a:lnTo>
                    <a:pt x="16" y="0"/>
                  </a:lnTo>
                  <a:lnTo>
                    <a:pt x="10" y="3"/>
                  </a:lnTo>
                  <a:lnTo>
                    <a:pt x="4" y="9"/>
                  </a:lnTo>
                  <a:lnTo>
                    <a:pt x="0" y="19"/>
                  </a:lnTo>
                  <a:lnTo>
                    <a:pt x="0" y="25"/>
                  </a:lnTo>
                  <a:lnTo>
                    <a:pt x="4" y="34"/>
                  </a:lnTo>
                  <a:lnTo>
                    <a:pt x="10" y="40"/>
                  </a:lnTo>
                  <a:lnTo>
                    <a:pt x="16" y="44"/>
                  </a:lnTo>
                  <a:lnTo>
                    <a:pt x="26" y="44"/>
                  </a:lnTo>
                  <a:lnTo>
                    <a:pt x="32" y="40"/>
                  </a:lnTo>
                  <a:lnTo>
                    <a:pt x="39" y="3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60" name="Line 500"/>
            <p:cNvSpPr>
              <a:spLocks noChangeShapeType="1"/>
            </p:cNvSpPr>
            <p:nvPr/>
          </p:nvSpPr>
          <p:spPr bwMode="auto">
            <a:xfrm flipV="1">
              <a:off x="3780" y="1498"/>
              <a:ext cx="0" cy="4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61" name="Line 501"/>
            <p:cNvSpPr>
              <a:spLocks noChangeShapeType="1"/>
            </p:cNvSpPr>
            <p:nvPr/>
          </p:nvSpPr>
          <p:spPr bwMode="auto">
            <a:xfrm flipH="1">
              <a:off x="3780" y="1507"/>
              <a:ext cx="2" cy="1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62" name="Freeform 502"/>
            <p:cNvSpPr>
              <a:spLocks/>
            </p:cNvSpPr>
            <p:nvPr/>
          </p:nvSpPr>
          <p:spPr bwMode="auto">
            <a:xfrm>
              <a:off x="3782" y="1498"/>
              <a:ext cx="24" cy="17"/>
            </a:xfrm>
            <a:custGeom>
              <a:avLst/>
              <a:gdLst>
                <a:gd name="T0" fmla="*/ 0 w 24"/>
                <a:gd name="T1" fmla="*/ 16 h 17"/>
                <a:gd name="T2" fmla="*/ 7 w 24"/>
                <a:gd name="T3" fmla="*/ 5 h 17"/>
                <a:gd name="T4" fmla="*/ 13 w 24"/>
                <a:gd name="T5" fmla="*/ 0 h 17"/>
                <a:gd name="T6" fmla="*/ 23 w 24"/>
                <a:gd name="T7" fmla="*/ 0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0" y="16"/>
                  </a:moveTo>
                  <a:lnTo>
                    <a:pt x="7" y="5"/>
                  </a:lnTo>
                  <a:lnTo>
                    <a:pt x="13" y="0"/>
                  </a:lnTo>
                  <a:lnTo>
                    <a:pt x="23"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63" name="Freeform 503"/>
            <p:cNvSpPr>
              <a:spLocks/>
            </p:cNvSpPr>
            <p:nvPr/>
          </p:nvSpPr>
          <p:spPr bwMode="auto">
            <a:xfrm>
              <a:off x="3089" y="2141"/>
              <a:ext cx="47" cy="86"/>
            </a:xfrm>
            <a:custGeom>
              <a:avLst/>
              <a:gdLst>
                <a:gd name="T0" fmla="*/ 46 w 47"/>
                <a:gd name="T1" fmla="*/ 0 h 86"/>
                <a:gd name="T2" fmla="*/ 24 w 47"/>
                <a:gd name="T3" fmla="*/ 85 h 86"/>
                <a:gd name="T4" fmla="*/ 0 w 47"/>
                <a:gd name="T5" fmla="*/ 0 h 86"/>
                <a:gd name="T6" fmla="*/ 7 w 47"/>
                <a:gd name="T7" fmla="*/ 4 h 86"/>
                <a:gd name="T8" fmla="*/ 16 w 47"/>
                <a:gd name="T9" fmla="*/ 8 h 86"/>
                <a:gd name="T10" fmla="*/ 24 w 47"/>
                <a:gd name="T11" fmla="*/ 8 h 86"/>
                <a:gd name="T12" fmla="*/ 32 w 47"/>
                <a:gd name="T13" fmla="*/ 8 h 86"/>
                <a:gd name="T14" fmla="*/ 40 w 47"/>
                <a:gd name="T15" fmla="*/ 4 h 86"/>
                <a:gd name="T16" fmla="*/ 46 w 47"/>
                <a:gd name="T17" fmla="*/ 0 h 86"/>
                <a:gd name="T18" fmla="*/ 42 w 47"/>
                <a:gd name="T19" fmla="*/ 7 h 86"/>
                <a:gd name="T20" fmla="*/ 24 w 47"/>
                <a:gd name="T21" fmla="*/ 74 h 86"/>
                <a:gd name="T22" fmla="*/ 5 w 47"/>
                <a:gd name="T23" fmla="*/ 7 h 86"/>
                <a:gd name="T24" fmla="*/ 14 w 47"/>
                <a:gd name="T25" fmla="*/ 10 h 86"/>
                <a:gd name="T26" fmla="*/ 24 w 47"/>
                <a:gd name="T27" fmla="*/ 11 h 86"/>
                <a:gd name="T28" fmla="*/ 32 w 47"/>
                <a:gd name="T29" fmla="*/ 10 h 86"/>
                <a:gd name="T30" fmla="*/ 42 w 47"/>
                <a:gd name="T31" fmla="*/ 7 h 86"/>
                <a:gd name="T32" fmla="*/ 37 w 47"/>
                <a:gd name="T33" fmla="*/ 12 h 86"/>
                <a:gd name="T34" fmla="*/ 24 w 47"/>
                <a:gd name="T35" fmla="*/ 63 h 86"/>
                <a:gd name="T36" fmla="*/ 9 w 47"/>
                <a:gd name="T37" fmla="*/ 12 h 86"/>
                <a:gd name="T38" fmla="*/ 16 w 47"/>
                <a:gd name="T39" fmla="*/ 13 h 86"/>
                <a:gd name="T40" fmla="*/ 24 w 47"/>
                <a:gd name="T41" fmla="*/ 14 h 86"/>
                <a:gd name="T42" fmla="*/ 30 w 47"/>
                <a:gd name="T43" fmla="*/ 13 h 86"/>
                <a:gd name="T44" fmla="*/ 37 w 47"/>
                <a:gd name="T45" fmla="*/ 12 h 86"/>
                <a:gd name="T46" fmla="*/ 33 w 47"/>
                <a:gd name="T47" fmla="*/ 16 h 86"/>
                <a:gd name="T48" fmla="*/ 24 w 47"/>
                <a:gd name="T49" fmla="*/ 52 h 86"/>
                <a:gd name="T50" fmla="*/ 13 w 47"/>
                <a:gd name="T51" fmla="*/ 16 h 86"/>
                <a:gd name="T52" fmla="*/ 24 w 47"/>
                <a:gd name="T53" fmla="*/ 17 h 86"/>
                <a:gd name="T54" fmla="*/ 33 w 47"/>
                <a:gd name="T55" fmla="*/ 16 h 86"/>
                <a:gd name="T56" fmla="*/ 29 w 47"/>
                <a:gd name="T57" fmla="*/ 19 h 86"/>
                <a:gd name="T58" fmla="*/ 24 w 47"/>
                <a:gd name="T59" fmla="*/ 41 h 86"/>
                <a:gd name="T60" fmla="*/ 17 w 47"/>
                <a:gd name="T61" fmla="*/ 19 h 86"/>
                <a:gd name="T62" fmla="*/ 29 w 47"/>
                <a:gd name="T63" fmla="*/ 19 h 86"/>
                <a:gd name="T64" fmla="*/ 25 w 47"/>
                <a:gd name="T65" fmla="*/ 22 h 86"/>
                <a:gd name="T66" fmla="*/ 24 w 47"/>
                <a:gd name="T67" fmla="*/ 30 h 86"/>
                <a:gd name="T68" fmla="*/ 21 w 47"/>
                <a:gd name="T69" fmla="*/ 22 h 86"/>
                <a:gd name="T70" fmla="*/ 25 w 47"/>
                <a:gd name="T71" fmla="*/ 22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
                <a:gd name="T109" fmla="*/ 0 h 86"/>
                <a:gd name="T110" fmla="*/ 47 w 47"/>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 h="86">
                  <a:moveTo>
                    <a:pt x="46" y="0"/>
                  </a:moveTo>
                  <a:lnTo>
                    <a:pt x="24" y="85"/>
                  </a:lnTo>
                  <a:lnTo>
                    <a:pt x="0" y="0"/>
                  </a:lnTo>
                  <a:lnTo>
                    <a:pt x="7" y="4"/>
                  </a:lnTo>
                  <a:lnTo>
                    <a:pt x="16" y="8"/>
                  </a:lnTo>
                  <a:lnTo>
                    <a:pt x="24" y="8"/>
                  </a:lnTo>
                  <a:lnTo>
                    <a:pt x="32" y="8"/>
                  </a:lnTo>
                  <a:lnTo>
                    <a:pt x="40" y="4"/>
                  </a:lnTo>
                  <a:lnTo>
                    <a:pt x="46" y="0"/>
                  </a:lnTo>
                  <a:lnTo>
                    <a:pt x="42" y="7"/>
                  </a:lnTo>
                  <a:lnTo>
                    <a:pt x="24" y="74"/>
                  </a:lnTo>
                  <a:lnTo>
                    <a:pt x="5" y="7"/>
                  </a:lnTo>
                  <a:lnTo>
                    <a:pt x="14" y="10"/>
                  </a:lnTo>
                  <a:lnTo>
                    <a:pt x="24" y="11"/>
                  </a:lnTo>
                  <a:lnTo>
                    <a:pt x="32" y="10"/>
                  </a:lnTo>
                  <a:lnTo>
                    <a:pt x="42" y="7"/>
                  </a:lnTo>
                  <a:lnTo>
                    <a:pt x="37" y="12"/>
                  </a:lnTo>
                  <a:lnTo>
                    <a:pt x="24" y="63"/>
                  </a:lnTo>
                  <a:lnTo>
                    <a:pt x="9" y="12"/>
                  </a:lnTo>
                  <a:lnTo>
                    <a:pt x="16" y="13"/>
                  </a:lnTo>
                  <a:lnTo>
                    <a:pt x="24" y="14"/>
                  </a:lnTo>
                  <a:lnTo>
                    <a:pt x="30" y="13"/>
                  </a:lnTo>
                  <a:lnTo>
                    <a:pt x="37" y="12"/>
                  </a:lnTo>
                  <a:lnTo>
                    <a:pt x="33" y="16"/>
                  </a:lnTo>
                  <a:lnTo>
                    <a:pt x="24" y="52"/>
                  </a:lnTo>
                  <a:lnTo>
                    <a:pt x="13" y="16"/>
                  </a:lnTo>
                  <a:lnTo>
                    <a:pt x="24" y="17"/>
                  </a:lnTo>
                  <a:lnTo>
                    <a:pt x="33" y="16"/>
                  </a:lnTo>
                  <a:lnTo>
                    <a:pt x="29" y="19"/>
                  </a:lnTo>
                  <a:lnTo>
                    <a:pt x="24" y="41"/>
                  </a:lnTo>
                  <a:lnTo>
                    <a:pt x="17" y="19"/>
                  </a:lnTo>
                  <a:lnTo>
                    <a:pt x="29" y="19"/>
                  </a:lnTo>
                  <a:lnTo>
                    <a:pt x="25" y="22"/>
                  </a:lnTo>
                  <a:lnTo>
                    <a:pt x="24" y="30"/>
                  </a:lnTo>
                  <a:lnTo>
                    <a:pt x="21" y="22"/>
                  </a:lnTo>
                  <a:lnTo>
                    <a:pt x="25" y="22"/>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64" name="Line 504"/>
            <p:cNvSpPr>
              <a:spLocks noChangeShapeType="1"/>
            </p:cNvSpPr>
            <p:nvPr/>
          </p:nvSpPr>
          <p:spPr bwMode="auto">
            <a:xfrm flipV="1">
              <a:off x="3113" y="1873"/>
              <a:ext cx="0" cy="3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65" name="Freeform 505"/>
            <p:cNvSpPr>
              <a:spLocks/>
            </p:cNvSpPr>
            <p:nvPr/>
          </p:nvSpPr>
          <p:spPr bwMode="auto">
            <a:xfrm>
              <a:off x="4153" y="2962"/>
              <a:ext cx="614" cy="257"/>
            </a:xfrm>
            <a:custGeom>
              <a:avLst/>
              <a:gdLst>
                <a:gd name="T0" fmla="*/ 0 w 614"/>
                <a:gd name="T1" fmla="*/ 0 h 257"/>
                <a:gd name="T2" fmla="*/ 90 w 614"/>
                <a:gd name="T3" fmla="*/ 11 h 257"/>
                <a:gd name="T4" fmla="*/ 174 w 614"/>
                <a:gd name="T5" fmla="*/ 30 h 257"/>
                <a:gd name="T6" fmla="*/ 251 w 614"/>
                <a:gd name="T7" fmla="*/ 54 h 257"/>
                <a:gd name="T8" fmla="*/ 321 w 614"/>
                <a:gd name="T9" fmla="*/ 81 h 257"/>
                <a:gd name="T10" fmla="*/ 382 w 614"/>
                <a:gd name="T11" fmla="*/ 110 h 257"/>
                <a:gd name="T12" fmla="*/ 434 w 614"/>
                <a:gd name="T13" fmla="*/ 138 h 257"/>
                <a:gd name="T14" fmla="*/ 605 w 614"/>
                <a:gd name="T15" fmla="*/ 250 h 257"/>
                <a:gd name="T16" fmla="*/ 613 w 614"/>
                <a:gd name="T17" fmla="*/ 256 h 2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4"/>
                <a:gd name="T28" fmla="*/ 0 h 257"/>
                <a:gd name="T29" fmla="*/ 614 w 614"/>
                <a:gd name="T30" fmla="*/ 257 h 2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4" h="257">
                  <a:moveTo>
                    <a:pt x="0" y="0"/>
                  </a:moveTo>
                  <a:lnTo>
                    <a:pt x="90" y="11"/>
                  </a:lnTo>
                  <a:lnTo>
                    <a:pt x="174" y="30"/>
                  </a:lnTo>
                  <a:lnTo>
                    <a:pt x="251" y="54"/>
                  </a:lnTo>
                  <a:lnTo>
                    <a:pt x="321" y="81"/>
                  </a:lnTo>
                  <a:lnTo>
                    <a:pt x="382" y="110"/>
                  </a:lnTo>
                  <a:lnTo>
                    <a:pt x="434" y="138"/>
                  </a:lnTo>
                  <a:lnTo>
                    <a:pt x="605" y="250"/>
                  </a:lnTo>
                  <a:lnTo>
                    <a:pt x="613" y="25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66" name="Line 506"/>
            <p:cNvSpPr>
              <a:spLocks noChangeShapeType="1"/>
            </p:cNvSpPr>
            <p:nvPr/>
          </p:nvSpPr>
          <p:spPr bwMode="auto">
            <a:xfrm flipH="1" flipV="1">
              <a:off x="4274" y="2762"/>
              <a:ext cx="26" cy="2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67" name="Freeform 507"/>
            <p:cNvSpPr>
              <a:spLocks/>
            </p:cNvSpPr>
            <p:nvPr/>
          </p:nvSpPr>
          <p:spPr bwMode="auto">
            <a:xfrm>
              <a:off x="4300" y="2787"/>
              <a:ext cx="463" cy="127"/>
            </a:xfrm>
            <a:custGeom>
              <a:avLst/>
              <a:gdLst>
                <a:gd name="T0" fmla="*/ 0 w 463"/>
                <a:gd name="T1" fmla="*/ 0 h 127"/>
                <a:gd name="T2" fmla="*/ 33 w 463"/>
                <a:gd name="T3" fmla="*/ 23 h 127"/>
                <a:gd name="T4" fmla="*/ 74 w 463"/>
                <a:gd name="T5" fmla="*/ 44 h 127"/>
                <a:gd name="T6" fmla="*/ 119 w 463"/>
                <a:gd name="T7" fmla="*/ 63 h 127"/>
                <a:gd name="T8" fmla="*/ 170 w 463"/>
                <a:gd name="T9" fmla="*/ 80 h 127"/>
                <a:gd name="T10" fmla="*/ 226 w 463"/>
                <a:gd name="T11" fmla="*/ 94 h 127"/>
                <a:gd name="T12" fmla="*/ 455 w 463"/>
                <a:gd name="T13" fmla="*/ 125 h 127"/>
                <a:gd name="T14" fmla="*/ 462 w 463"/>
                <a:gd name="T15" fmla="*/ 126 h 127"/>
                <a:gd name="T16" fmla="*/ 0 60000 65536"/>
                <a:gd name="T17" fmla="*/ 0 60000 65536"/>
                <a:gd name="T18" fmla="*/ 0 60000 65536"/>
                <a:gd name="T19" fmla="*/ 0 60000 65536"/>
                <a:gd name="T20" fmla="*/ 0 60000 65536"/>
                <a:gd name="T21" fmla="*/ 0 60000 65536"/>
                <a:gd name="T22" fmla="*/ 0 60000 65536"/>
                <a:gd name="T23" fmla="*/ 0 60000 65536"/>
                <a:gd name="T24" fmla="*/ 0 w 463"/>
                <a:gd name="T25" fmla="*/ 0 h 127"/>
                <a:gd name="T26" fmla="*/ 463 w 463"/>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3" h="127">
                  <a:moveTo>
                    <a:pt x="0" y="0"/>
                  </a:moveTo>
                  <a:lnTo>
                    <a:pt x="33" y="23"/>
                  </a:lnTo>
                  <a:lnTo>
                    <a:pt x="74" y="44"/>
                  </a:lnTo>
                  <a:lnTo>
                    <a:pt x="119" y="63"/>
                  </a:lnTo>
                  <a:lnTo>
                    <a:pt x="170" y="80"/>
                  </a:lnTo>
                  <a:lnTo>
                    <a:pt x="226" y="94"/>
                  </a:lnTo>
                  <a:lnTo>
                    <a:pt x="455" y="125"/>
                  </a:lnTo>
                  <a:lnTo>
                    <a:pt x="462" y="12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68" name="Line 508"/>
            <p:cNvSpPr>
              <a:spLocks noChangeShapeType="1"/>
            </p:cNvSpPr>
            <p:nvPr/>
          </p:nvSpPr>
          <p:spPr bwMode="auto">
            <a:xfrm flipH="1">
              <a:off x="4381" y="2682"/>
              <a:ext cx="52" cy="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69" name="Freeform 509"/>
            <p:cNvSpPr>
              <a:spLocks/>
            </p:cNvSpPr>
            <p:nvPr/>
          </p:nvSpPr>
          <p:spPr bwMode="auto">
            <a:xfrm>
              <a:off x="4433" y="2583"/>
              <a:ext cx="280" cy="100"/>
            </a:xfrm>
            <a:custGeom>
              <a:avLst/>
              <a:gdLst>
                <a:gd name="T0" fmla="*/ 0 w 280"/>
                <a:gd name="T1" fmla="*/ 99 h 100"/>
                <a:gd name="T2" fmla="*/ 51 w 280"/>
                <a:gd name="T3" fmla="*/ 90 h 100"/>
                <a:gd name="T4" fmla="*/ 101 w 280"/>
                <a:gd name="T5" fmla="*/ 77 h 100"/>
                <a:gd name="T6" fmla="*/ 149 w 280"/>
                <a:gd name="T7" fmla="*/ 61 h 100"/>
                <a:gd name="T8" fmla="*/ 196 w 280"/>
                <a:gd name="T9" fmla="*/ 42 h 100"/>
                <a:gd name="T10" fmla="*/ 242 w 280"/>
                <a:gd name="T11" fmla="*/ 21 h 100"/>
                <a:gd name="T12" fmla="*/ 279 w 280"/>
                <a:gd name="T13" fmla="*/ 0 h 100"/>
                <a:gd name="T14" fmla="*/ 0 60000 65536"/>
                <a:gd name="T15" fmla="*/ 0 60000 65536"/>
                <a:gd name="T16" fmla="*/ 0 60000 65536"/>
                <a:gd name="T17" fmla="*/ 0 60000 65536"/>
                <a:gd name="T18" fmla="*/ 0 60000 65536"/>
                <a:gd name="T19" fmla="*/ 0 60000 65536"/>
                <a:gd name="T20" fmla="*/ 0 60000 65536"/>
                <a:gd name="T21" fmla="*/ 0 w 280"/>
                <a:gd name="T22" fmla="*/ 0 h 100"/>
                <a:gd name="T23" fmla="*/ 280 w 280"/>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0" h="100">
                  <a:moveTo>
                    <a:pt x="0" y="99"/>
                  </a:moveTo>
                  <a:lnTo>
                    <a:pt x="51" y="90"/>
                  </a:lnTo>
                  <a:lnTo>
                    <a:pt x="101" y="77"/>
                  </a:lnTo>
                  <a:lnTo>
                    <a:pt x="149" y="61"/>
                  </a:lnTo>
                  <a:lnTo>
                    <a:pt x="196" y="42"/>
                  </a:lnTo>
                  <a:lnTo>
                    <a:pt x="242" y="21"/>
                  </a:lnTo>
                  <a:lnTo>
                    <a:pt x="279"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70" name="Freeform 510"/>
            <p:cNvSpPr>
              <a:spLocks/>
            </p:cNvSpPr>
            <p:nvPr/>
          </p:nvSpPr>
          <p:spPr bwMode="auto">
            <a:xfrm>
              <a:off x="4381" y="2654"/>
              <a:ext cx="89" cy="46"/>
            </a:xfrm>
            <a:custGeom>
              <a:avLst/>
              <a:gdLst>
                <a:gd name="T0" fmla="*/ 88 w 89"/>
                <a:gd name="T1" fmla="*/ 45 h 46"/>
                <a:gd name="T2" fmla="*/ 0 w 89"/>
                <a:gd name="T3" fmla="*/ 36 h 46"/>
                <a:gd name="T4" fmla="*/ 81 w 89"/>
                <a:gd name="T5" fmla="*/ 0 h 46"/>
                <a:gd name="T6" fmla="*/ 77 w 89"/>
                <a:gd name="T7" fmla="*/ 8 h 46"/>
                <a:gd name="T8" fmla="*/ 76 w 89"/>
                <a:gd name="T9" fmla="*/ 16 h 46"/>
                <a:gd name="T10" fmla="*/ 76 w 89"/>
                <a:gd name="T11" fmla="*/ 24 h 46"/>
                <a:gd name="T12" fmla="*/ 77 w 89"/>
                <a:gd name="T13" fmla="*/ 32 h 46"/>
                <a:gd name="T14" fmla="*/ 82 w 89"/>
                <a:gd name="T15" fmla="*/ 39 h 46"/>
                <a:gd name="T16" fmla="*/ 88 w 89"/>
                <a:gd name="T17" fmla="*/ 45 h 46"/>
                <a:gd name="T18" fmla="*/ 80 w 89"/>
                <a:gd name="T19" fmla="*/ 41 h 46"/>
                <a:gd name="T20" fmla="*/ 11 w 89"/>
                <a:gd name="T21" fmla="*/ 34 h 46"/>
                <a:gd name="T22" fmla="*/ 74 w 89"/>
                <a:gd name="T23" fmla="*/ 5 h 46"/>
                <a:gd name="T24" fmla="*/ 73 w 89"/>
                <a:gd name="T25" fmla="*/ 15 h 46"/>
                <a:gd name="T26" fmla="*/ 73 w 89"/>
                <a:gd name="T27" fmla="*/ 24 h 46"/>
                <a:gd name="T28" fmla="*/ 76 w 89"/>
                <a:gd name="T29" fmla="*/ 33 h 46"/>
                <a:gd name="T30" fmla="*/ 80 w 89"/>
                <a:gd name="T31" fmla="*/ 41 h 46"/>
                <a:gd name="T32" fmla="*/ 74 w 89"/>
                <a:gd name="T33" fmla="*/ 38 h 46"/>
                <a:gd name="T34" fmla="*/ 21 w 89"/>
                <a:gd name="T35" fmla="*/ 32 h 46"/>
                <a:gd name="T36" fmla="*/ 70 w 89"/>
                <a:gd name="T37" fmla="*/ 11 h 46"/>
                <a:gd name="T38" fmla="*/ 69 w 89"/>
                <a:gd name="T39" fmla="*/ 18 h 46"/>
                <a:gd name="T40" fmla="*/ 70 w 89"/>
                <a:gd name="T41" fmla="*/ 24 h 46"/>
                <a:gd name="T42" fmla="*/ 72 w 89"/>
                <a:gd name="T43" fmla="*/ 32 h 46"/>
                <a:gd name="T44" fmla="*/ 74 w 89"/>
                <a:gd name="T45" fmla="*/ 38 h 46"/>
                <a:gd name="T46" fmla="*/ 69 w 89"/>
                <a:gd name="T47" fmla="*/ 35 h 46"/>
                <a:gd name="T48" fmla="*/ 33 w 89"/>
                <a:gd name="T49" fmla="*/ 31 h 46"/>
                <a:gd name="T50" fmla="*/ 67 w 89"/>
                <a:gd name="T51" fmla="*/ 15 h 46"/>
                <a:gd name="T52" fmla="*/ 67 w 89"/>
                <a:gd name="T53" fmla="*/ 25 h 46"/>
                <a:gd name="T54" fmla="*/ 69 w 89"/>
                <a:gd name="T55" fmla="*/ 35 h 46"/>
                <a:gd name="T56" fmla="*/ 65 w 89"/>
                <a:gd name="T57" fmla="*/ 32 h 46"/>
                <a:gd name="T58" fmla="*/ 43 w 89"/>
                <a:gd name="T59" fmla="*/ 28 h 46"/>
                <a:gd name="T60" fmla="*/ 64 w 89"/>
                <a:gd name="T61" fmla="*/ 20 h 46"/>
                <a:gd name="T62" fmla="*/ 65 w 89"/>
                <a:gd name="T63" fmla="*/ 32 h 46"/>
                <a:gd name="T64" fmla="*/ 62 w 89"/>
                <a:gd name="T65" fmla="*/ 28 h 46"/>
                <a:gd name="T66" fmla="*/ 54 w 89"/>
                <a:gd name="T67" fmla="*/ 27 h 46"/>
                <a:gd name="T68" fmla="*/ 61 w 89"/>
                <a:gd name="T69" fmla="*/ 24 h 46"/>
                <a:gd name="T70" fmla="*/ 62 w 89"/>
                <a:gd name="T71" fmla="*/ 28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
                <a:gd name="T109" fmla="*/ 0 h 46"/>
                <a:gd name="T110" fmla="*/ 89 w 89"/>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 h="46">
                  <a:moveTo>
                    <a:pt x="88" y="45"/>
                  </a:moveTo>
                  <a:lnTo>
                    <a:pt x="0" y="36"/>
                  </a:lnTo>
                  <a:lnTo>
                    <a:pt x="81" y="0"/>
                  </a:lnTo>
                  <a:lnTo>
                    <a:pt x="77" y="8"/>
                  </a:lnTo>
                  <a:lnTo>
                    <a:pt x="76" y="16"/>
                  </a:lnTo>
                  <a:lnTo>
                    <a:pt x="76" y="24"/>
                  </a:lnTo>
                  <a:lnTo>
                    <a:pt x="77" y="32"/>
                  </a:lnTo>
                  <a:lnTo>
                    <a:pt x="82" y="39"/>
                  </a:lnTo>
                  <a:lnTo>
                    <a:pt x="88" y="45"/>
                  </a:lnTo>
                  <a:lnTo>
                    <a:pt x="80" y="41"/>
                  </a:lnTo>
                  <a:lnTo>
                    <a:pt x="11" y="34"/>
                  </a:lnTo>
                  <a:lnTo>
                    <a:pt x="74" y="5"/>
                  </a:lnTo>
                  <a:lnTo>
                    <a:pt x="73" y="15"/>
                  </a:lnTo>
                  <a:lnTo>
                    <a:pt x="73" y="24"/>
                  </a:lnTo>
                  <a:lnTo>
                    <a:pt x="76" y="33"/>
                  </a:lnTo>
                  <a:lnTo>
                    <a:pt x="80" y="41"/>
                  </a:lnTo>
                  <a:lnTo>
                    <a:pt x="74" y="38"/>
                  </a:lnTo>
                  <a:lnTo>
                    <a:pt x="21" y="32"/>
                  </a:lnTo>
                  <a:lnTo>
                    <a:pt x="70" y="11"/>
                  </a:lnTo>
                  <a:lnTo>
                    <a:pt x="69" y="18"/>
                  </a:lnTo>
                  <a:lnTo>
                    <a:pt x="70" y="24"/>
                  </a:lnTo>
                  <a:lnTo>
                    <a:pt x="72" y="32"/>
                  </a:lnTo>
                  <a:lnTo>
                    <a:pt x="74" y="38"/>
                  </a:lnTo>
                  <a:lnTo>
                    <a:pt x="69" y="35"/>
                  </a:lnTo>
                  <a:lnTo>
                    <a:pt x="33" y="31"/>
                  </a:lnTo>
                  <a:lnTo>
                    <a:pt x="67" y="15"/>
                  </a:lnTo>
                  <a:lnTo>
                    <a:pt x="67" y="25"/>
                  </a:lnTo>
                  <a:lnTo>
                    <a:pt x="69" y="35"/>
                  </a:lnTo>
                  <a:lnTo>
                    <a:pt x="65" y="32"/>
                  </a:lnTo>
                  <a:lnTo>
                    <a:pt x="43" y="28"/>
                  </a:lnTo>
                  <a:lnTo>
                    <a:pt x="64" y="20"/>
                  </a:lnTo>
                  <a:lnTo>
                    <a:pt x="65" y="32"/>
                  </a:lnTo>
                  <a:lnTo>
                    <a:pt x="62" y="28"/>
                  </a:lnTo>
                  <a:lnTo>
                    <a:pt x="54" y="27"/>
                  </a:lnTo>
                  <a:lnTo>
                    <a:pt x="61" y="24"/>
                  </a:lnTo>
                  <a:lnTo>
                    <a:pt x="62" y="28"/>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71" name="Line 511"/>
            <p:cNvSpPr>
              <a:spLocks noChangeShapeType="1"/>
            </p:cNvSpPr>
            <p:nvPr/>
          </p:nvSpPr>
          <p:spPr bwMode="auto">
            <a:xfrm>
              <a:off x="4274" y="2762"/>
              <a:ext cx="58" cy="6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72" name="Line 512"/>
            <p:cNvSpPr>
              <a:spLocks noChangeShapeType="1"/>
            </p:cNvSpPr>
            <p:nvPr/>
          </p:nvSpPr>
          <p:spPr bwMode="auto">
            <a:xfrm flipH="1" flipV="1">
              <a:off x="4274" y="2762"/>
              <a:ext cx="84" cy="2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73" name="Freeform 513"/>
            <p:cNvSpPr>
              <a:spLocks/>
            </p:cNvSpPr>
            <p:nvPr/>
          </p:nvSpPr>
          <p:spPr bwMode="auto">
            <a:xfrm>
              <a:off x="4284" y="2768"/>
              <a:ext cx="75" cy="62"/>
            </a:xfrm>
            <a:custGeom>
              <a:avLst/>
              <a:gdLst>
                <a:gd name="T0" fmla="*/ 66 w 75"/>
                <a:gd name="T1" fmla="*/ 26 h 62"/>
                <a:gd name="T2" fmla="*/ 74 w 75"/>
                <a:gd name="T3" fmla="*/ 23 h 62"/>
                <a:gd name="T4" fmla="*/ 66 w 75"/>
                <a:gd name="T5" fmla="*/ 26 h 62"/>
                <a:gd name="T6" fmla="*/ 59 w 75"/>
                <a:gd name="T7" fmla="*/ 31 h 62"/>
                <a:gd name="T8" fmla="*/ 54 w 75"/>
                <a:gd name="T9" fmla="*/ 37 h 62"/>
                <a:gd name="T10" fmla="*/ 51 w 75"/>
                <a:gd name="T11" fmla="*/ 44 h 62"/>
                <a:gd name="T12" fmla="*/ 48 w 75"/>
                <a:gd name="T13" fmla="*/ 52 h 62"/>
                <a:gd name="T14" fmla="*/ 48 w 75"/>
                <a:gd name="T15" fmla="*/ 61 h 62"/>
                <a:gd name="T16" fmla="*/ 45 w 75"/>
                <a:gd name="T17" fmla="*/ 53 h 62"/>
                <a:gd name="T18" fmla="*/ 0 w 75"/>
                <a:gd name="T19" fmla="*/ 0 h 62"/>
                <a:gd name="T20" fmla="*/ 66 w 75"/>
                <a:gd name="T21" fmla="*/ 23 h 62"/>
                <a:gd name="T22" fmla="*/ 58 w 75"/>
                <a:gd name="T23" fmla="*/ 28 h 62"/>
                <a:gd name="T24" fmla="*/ 51 w 75"/>
                <a:gd name="T25" fmla="*/ 35 h 62"/>
                <a:gd name="T26" fmla="*/ 47 w 75"/>
                <a:gd name="T27" fmla="*/ 44 h 62"/>
                <a:gd name="T28" fmla="*/ 45 w 75"/>
                <a:gd name="T29" fmla="*/ 53 h 62"/>
                <a:gd name="T30" fmla="*/ 43 w 75"/>
                <a:gd name="T31" fmla="*/ 47 h 62"/>
                <a:gd name="T32" fmla="*/ 8 w 75"/>
                <a:gd name="T33" fmla="*/ 6 h 62"/>
                <a:gd name="T34" fmla="*/ 59 w 75"/>
                <a:gd name="T35" fmla="*/ 24 h 62"/>
                <a:gd name="T36" fmla="*/ 54 w 75"/>
                <a:gd name="T37" fmla="*/ 28 h 62"/>
                <a:gd name="T38" fmla="*/ 49 w 75"/>
                <a:gd name="T39" fmla="*/ 34 h 62"/>
                <a:gd name="T40" fmla="*/ 46 w 75"/>
                <a:gd name="T41" fmla="*/ 39 h 62"/>
                <a:gd name="T42" fmla="*/ 43 w 75"/>
                <a:gd name="T43" fmla="*/ 47 h 62"/>
                <a:gd name="T44" fmla="*/ 43 w 75"/>
                <a:gd name="T45" fmla="*/ 41 h 62"/>
                <a:gd name="T46" fmla="*/ 18 w 75"/>
                <a:gd name="T47" fmla="*/ 12 h 62"/>
                <a:gd name="T48" fmla="*/ 54 w 75"/>
                <a:gd name="T49" fmla="*/ 25 h 62"/>
                <a:gd name="T50" fmla="*/ 47 w 75"/>
                <a:gd name="T51" fmla="*/ 32 h 62"/>
                <a:gd name="T52" fmla="*/ 43 w 75"/>
                <a:gd name="T53" fmla="*/ 41 h 62"/>
                <a:gd name="T54" fmla="*/ 42 w 75"/>
                <a:gd name="T55" fmla="*/ 35 h 62"/>
                <a:gd name="T56" fmla="*/ 27 w 75"/>
                <a:gd name="T57" fmla="*/ 19 h 62"/>
                <a:gd name="T58" fmla="*/ 48 w 75"/>
                <a:gd name="T59" fmla="*/ 26 h 62"/>
                <a:gd name="T60" fmla="*/ 42 w 75"/>
                <a:gd name="T61" fmla="*/ 35 h 62"/>
                <a:gd name="T62" fmla="*/ 41 w 75"/>
                <a:gd name="T63" fmla="*/ 31 h 62"/>
                <a:gd name="T64" fmla="*/ 35 w 75"/>
                <a:gd name="T65" fmla="*/ 25 h 62"/>
                <a:gd name="T66" fmla="*/ 43 w 75"/>
                <a:gd name="T67" fmla="*/ 28 h 62"/>
                <a:gd name="T68" fmla="*/ 41 w 75"/>
                <a:gd name="T69" fmla="*/ 31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62"/>
                <a:gd name="T107" fmla="*/ 75 w 75"/>
                <a:gd name="T108" fmla="*/ 62 h 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62">
                  <a:moveTo>
                    <a:pt x="66" y="26"/>
                  </a:moveTo>
                  <a:lnTo>
                    <a:pt x="74" y="23"/>
                  </a:lnTo>
                  <a:lnTo>
                    <a:pt x="66" y="26"/>
                  </a:lnTo>
                  <a:lnTo>
                    <a:pt x="59" y="31"/>
                  </a:lnTo>
                  <a:lnTo>
                    <a:pt x="54" y="37"/>
                  </a:lnTo>
                  <a:lnTo>
                    <a:pt x="51" y="44"/>
                  </a:lnTo>
                  <a:lnTo>
                    <a:pt x="48" y="52"/>
                  </a:lnTo>
                  <a:lnTo>
                    <a:pt x="48" y="61"/>
                  </a:lnTo>
                  <a:lnTo>
                    <a:pt x="45" y="53"/>
                  </a:lnTo>
                  <a:lnTo>
                    <a:pt x="0" y="0"/>
                  </a:lnTo>
                  <a:lnTo>
                    <a:pt x="66" y="23"/>
                  </a:lnTo>
                  <a:lnTo>
                    <a:pt x="58" y="28"/>
                  </a:lnTo>
                  <a:lnTo>
                    <a:pt x="51" y="35"/>
                  </a:lnTo>
                  <a:lnTo>
                    <a:pt x="47" y="44"/>
                  </a:lnTo>
                  <a:lnTo>
                    <a:pt x="45" y="53"/>
                  </a:lnTo>
                  <a:lnTo>
                    <a:pt x="43" y="47"/>
                  </a:lnTo>
                  <a:lnTo>
                    <a:pt x="8" y="6"/>
                  </a:lnTo>
                  <a:lnTo>
                    <a:pt x="59" y="24"/>
                  </a:lnTo>
                  <a:lnTo>
                    <a:pt x="54" y="28"/>
                  </a:lnTo>
                  <a:lnTo>
                    <a:pt x="49" y="34"/>
                  </a:lnTo>
                  <a:lnTo>
                    <a:pt x="46" y="39"/>
                  </a:lnTo>
                  <a:lnTo>
                    <a:pt x="43" y="47"/>
                  </a:lnTo>
                  <a:lnTo>
                    <a:pt x="43" y="41"/>
                  </a:lnTo>
                  <a:lnTo>
                    <a:pt x="18" y="12"/>
                  </a:lnTo>
                  <a:lnTo>
                    <a:pt x="54" y="25"/>
                  </a:lnTo>
                  <a:lnTo>
                    <a:pt x="47" y="32"/>
                  </a:lnTo>
                  <a:lnTo>
                    <a:pt x="43" y="41"/>
                  </a:lnTo>
                  <a:lnTo>
                    <a:pt x="42" y="35"/>
                  </a:lnTo>
                  <a:lnTo>
                    <a:pt x="27" y="19"/>
                  </a:lnTo>
                  <a:lnTo>
                    <a:pt x="48" y="26"/>
                  </a:lnTo>
                  <a:lnTo>
                    <a:pt x="42" y="35"/>
                  </a:lnTo>
                  <a:lnTo>
                    <a:pt x="41" y="31"/>
                  </a:lnTo>
                  <a:lnTo>
                    <a:pt x="35" y="25"/>
                  </a:lnTo>
                  <a:lnTo>
                    <a:pt x="43" y="28"/>
                  </a:lnTo>
                  <a:lnTo>
                    <a:pt x="41" y="31"/>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74" name="Freeform 514"/>
            <p:cNvSpPr>
              <a:spLocks/>
            </p:cNvSpPr>
            <p:nvPr/>
          </p:nvSpPr>
          <p:spPr bwMode="auto">
            <a:xfrm>
              <a:off x="4153" y="2951"/>
              <a:ext cx="88" cy="46"/>
            </a:xfrm>
            <a:custGeom>
              <a:avLst/>
              <a:gdLst>
                <a:gd name="T0" fmla="*/ 81 w 88"/>
                <a:gd name="T1" fmla="*/ 45 h 46"/>
                <a:gd name="T2" fmla="*/ 0 w 88"/>
                <a:gd name="T3" fmla="*/ 11 h 46"/>
                <a:gd name="T4" fmla="*/ 87 w 88"/>
                <a:gd name="T5" fmla="*/ 0 h 46"/>
                <a:gd name="T6" fmla="*/ 82 w 88"/>
                <a:gd name="T7" fmla="*/ 6 h 46"/>
                <a:gd name="T8" fmla="*/ 78 w 88"/>
                <a:gd name="T9" fmla="*/ 13 h 46"/>
                <a:gd name="T10" fmla="*/ 75 w 88"/>
                <a:gd name="T11" fmla="*/ 21 h 46"/>
                <a:gd name="T12" fmla="*/ 75 w 88"/>
                <a:gd name="T13" fmla="*/ 29 h 46"/>
                <a:gd name="T14" fmla="*/ 78 w 88"/>
                <a:gd name="T15" fmla="*/ 37 h 46"/>
                <a:gd name="T16" fmla="*/ 81 w 88"/>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46"/>
                <a:gd name="T29" fmla="*/ 88 w 88"/>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46">
                  <a:moveTo>
                    <a:pt x="81" y="45"/>
                  </a:moveTo>
                  <a:lnTo>
                    <a:pt x="0" y="11"/>
                  </a:lnTo>
                  <a:lnTo>
                    <a:pt x="87" y="0"/>
                  </a:lnTo>
                  <a:lnTo>
                    <a:pt x="82" y="6"/>
                  </a:lnTo>
                  <a:lnTo>
                    <a:pt x="78" y="13"/>
                  </a:lnTo>
                  <a:lnTo>
                    <a:pt x="75" y="21"/>
                  </a:lnTo>
                  <a:lnTo>
                    <a:pt x="75" y="29"/>
                  </a:lnTo>
                  <a:lnTo>
                    <a:pt x="78" y="37"/>
                  </a:lnTo>
                  <a:lnTo>
                    <a:pt x="81" y="4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75" name="Freeform 515"/>
            <p:cNvSpPr>
              <a:spLocks/>
            </p:cNvSpPr>
            <p:nvPr/>
          </p:nvSpPr>
          <p:spPr bwMode="auto">
            <a:xfrm>
              <a:off x="4164" y="2955"/>
              <a:ext cx="70" cy="36"/>
            </a:xfrm>
            <a:custGeom>
              <a:avLst/>
              <a:gdLst>
                <a:gd name="T0" fmla="*/ 64 w 70"/>
                <a:gd name="T1" fmla="*/ 35 h 36"/>
                <a:gd name="T2" fmla="*/ 0 w 70"/>
                <a:gd name="T3" fmla="*/ 8 h 36"/>
                <a:gd name="T4" fmla="*/ 69 w 70"/>
                <a:gd name="T5" fmla="*/ 0 h 36"/>
                <a:gd name="T6" fmla="*/ 64 w 70"/>
                <a:gd name="T7" fmla="*/ 8 h 36"/>
                <a:gd name="T8" fmla="*/ 62 w 70"/>
                <a:gd name="T9" fmla="*/ 17 h 36"/>
                <a:gd name="T10" fmla="*/ 62 w 70"/>
                <a:gd name="T11" fmla="*/ 26 h 36"/>
                <a:gd name="T12" fmla="*/ 64 w 70"/>
                <a:gd name="T13" fmla="*/ 35 h 36"/>
                <a:gd name="T14" fmla="*/ 60 w 70"/>
                <a:gd name="T15" fmla="*/ 30 h 36"/>
                <a:gd name="T16" fmla="*/ 10 w 70"/>
                <a:gd name="T17" fmla="*/ 9 h 36"/>
                <a:gd name="T18" fmla="*/ 64 w 70"/>
                <a:gd name="T19" fmla="*/ 3 h 36"/>
                <a:gd name="T20" fmla="*/ 60 w 70"/>
                <a:gd name="T21" fmla="*/ 9 h 36"/>
                <a:gd name="T22" fmla="*/ 60 w 70"/>
                <a:gd name="T23" fmla="*/ 17 h 36"/>
                <a:gd name="T24" fmla="*/ 59 w 70"/>
                <a:gd name="T25" fmla="*/ 24 h 36"/>
                <a:gd name="T26" fmla="*/ 60 w 70"/>
                <a:gd name="T27" fmla="*/ 30 h 36"/>
                <a:gd name="T28" fmla="*/ 56 w 70"/>
                <a:gd name="T29" fmla="*/ 26 h 36"/>
                <a:gd name="T30" fmla="*/ 21 w 70"/>
                <a:gd name="T31" fmla="*/ 11 h 36"/>
                <a:gd name="T32" fmla="*/ 59 w 70"/>
                <a:gd name="T33" fmla="*/ 6 h 36"/>
                <a:gd name="T34" fmla="*/ 56 w 70"/>
                <a:gd name="T35" fmla="*/ 16 h 36"/>
                <a:gd name="T36" fmla="*/ 56 w 70"/>
                <a:gd name="T37" fmla="*/ 26 h 36"/>
                <a:gd name="T38" fmla="*/ 53 w 70"/>
                <a:gd name="T39" fmla="*/ 21 h 36"/>
                <a:gd name="T40" fmla="*/ 33 w 70"/>
                <a:gd name="T41" fmla="*/ 13 h 36"/>
                <a:gd name="T42" fmla="*/ 55 w 70"/>
                <a:gd name="T43" fmla="*/ 10 h 36"/>
                <a:gd name="T44" fmla="*/ 53 w 70"/>
                <a:gd name="T45" fmla="*/ 21 h 36"/>
                <a:gd name="T46" fmla="*/ 51 w 70"/>
                <a:gd name="T47" fmla="*/ 17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
                <a:gd name="T73" fmla="*/ 0 h 36"/>
                <a:gd name="T74" fmla="*/ 70 w 70"/>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 h="36">
                  <a:moveTo>
                    <a:pt x="64" y="35"/>
                  </a:moveTo>
                  <a:lnTo>
                    <a:pt x="0" y="8"/>
                  </a:lnTo>
                  <a:lnTo>
                    <a:pt x="69" y="0"/>
                  </a:lnTo>
                  <a:lnTo>
                    <a:pt x="64" y="8"/>
                  </a:lnTo>
                  <a:lnTo>
                    <a:pt x="62" y="17"/>
                  </a:lnTo>
                  <a:lnTo>
                    <a:pt x="62" y="26"/>
                  </a:lnTo>
                  <a:lnTo>
                    <a:pt x="64" y="35"/>
                  </a:lnTo>
                  <a:lnTo>
                    <a:pt x="60" y="30"/>
                  </a:lnTo>
                  <a:lnTo>
                    <a:pt x="10" y="9"/>
                  </a:lnTo>
                  <a:lnTo>
                    <a:pt x="64" y="3"/>
                  </a:lnTo>
                  <a:lnTo>
                    <a:pt x="60" y="9"/>
                  </a:lnTo>
                  <a:lnTo>
                    <a:pt x="60" y="17"/>
                  </a:lnTo>
                  <a:lnTo>
                    <a:pt x="59" y="24"/>
                  </a:lnTo>
                  <a:lnTo>
                    <a:pt x="60" y="30"/>
                  </a:lnTo>
                  <a:lnTo>
                    <a:pt x="56" y="26"/>
                  </a:lnTo>
                  <a:lnTo>
                    <a:pt x="21" y="11"/>
                  </a:lnTo>
                  <a:lnTo>
                    <a:pt x="59" y="6"/>
                  </a:lnTo>
                  <a:lnTo>
                    <a:pt x="56" y="16"/>
                  </a:lnTo>
                  <a:lnTo>
                    <a:pt x="56" y="26"/>
                  </a:lnTo>
                  <a:lnTo>
                    <a:pt x="53" y="21"/>
                  </a:lnTo>
                  <a:lnTo>
                    <a:pt x="33" y="13"/>
                  </a:lnTo>
                  <a:lnTo>
                    <a:pt x="55" y="10"/>
                  </a:lnTo>
                  <a:lnTo>
                    <a:pt x="53" y="21"/>
                  </a:lnTo>
                  <a:lnTo>
                    <a:pt x="51" y="17"/>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76" name="Freeform 516"/>
            <p:cNvSpPr>
              <a:spLocks/>
            </p:cNvSpPr>
            <p:nvPr/>
          </p:nvSpPr>
          <p:spPr bwMode="auto">
            <a:xfrm>
              <a:off x="4207" y="2968"/>
              <a:ext cx="17" cy="17"/>
            </a:xfrm>
            <a:custGeom>
              <a:avLst/>
              <a:gdLst>
                <a:gd name="T0" fmla="*/ 16 w 17"/>
                <a:gd name="T1" fmla="*/ 16 h 17"/>
                <a:gd name="T2" fmla="*/ 0 w 17"/>
                <a:gd name="T3" fmla="*/ 4 h 17"/>
                <a:gd name="T4" fmla="*/ 16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4"/>
                  </a:lnTo>
                  <a:lnTo>
                    <a:pt x="16" y="0"/>
                  </a:lnTo>
                  <a:lnTo>
                    <a:pt x="16" y="1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77" name="Line 517"/>
            <p:cNvSpPr>
              <a:spLocks noChangeShapeType="1"/>
            </p:cNvSpPr>
            <p:nvPr/>
          </p:nvSpPr>
          <p:spPr bwMode="auto">
            <a:xfrm flipH="1">
              <a:off x="1702" y="2062"/>
              <a:ext cx="284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78" name="Freeform 518"/>
            <p:cNvSpPr>
              <a:spLocks/>
            </p:cNvSpPr>
            <p:nvPr/>
          </p:nvSpPr>
          <p:spPr bwMode="auto">
            <a:xfrm>
              <a:off x="2064" y="2257"/>
              <a:ext cx="164" cy="153"/>
            </a:xfrm>
            <a:custGeom>
              <a:avLst/>
              <a:gdLst>
                <a:gd name="T0" fmla="*/ 0 w 164"/>
                <a:gd name="T1" fmla="*/ 0 h 153"/>
                <a:gd name="T2" fmla="*/ 163 w 164"/>
                <a:gd name="T3" fmla="*/ 0 h 153"/>
                <a:gd name="T4" fmla="*/ 163 w 164"/>
                <a:gd name="T5" fmla="*/ 152 h 153"/>
                <a:gd name="T6" fmla="*/ 0 w 164"/>
                <a:gd name="T7" fmla="*/ 152 h 153"/>
                <a:gd name="T8" fmla="*/ 0 w 164"/>
                <a:gd name="T9" fmla="*/ 0 h 153"/>
                <a:gd name="T10" fmla="*/ 0 60000 65536"/>
                <a:gd name="T11" fmla="*/ 0 60000 65536"/>
                <a:gd name="T12" fmla="*/ 0 60000 65536"/>
                <a:gd name="T13" fmla="*/ 0 60000 65536"/>
                <a:gd name="T14" fmla="*/ 0 60000 65536"/>
                <a:gd name="T15" fmla="*/ 0 w 164"/>
                <a:gd name="T16" fmla="*/ 0 h 153"/>
                <a:gd name="T17" fmla="*/ 164 w 164"/>
                <a:gd name="T18" fmla="*/ 153 h 153"/>
              </a:gdLst>
              <a:ahLst/>
              <a:cxnLst>
                <a:cxn ang="T10">
                  <a:pos x="T0" y="T1"/>
                </a:cxn>
                <a:cxn ang="T11">
                  <a:pos x="T2" y="T3"/>
                </a:cxn>
                <a:cxn ang="T12">
                  <a:pos x="T4" y="T5"/>
                </a:cxn>
                <a:cxn ang="T13">
                  <a:pos x="T6" y="T7"/>
                </a:cxn>
                <a:cxn ang="T14">
                  <a:pos x="T8" y="T9"/>
                </a:cxn>
              </a:cxnLst>
              <a:rect l="T15" t="T16" r="T17" b="T18"/>
              <a:pathLst>
                <a:path w="164" h="153">
                  <a:moveTo>
                    <a:pt x="0" y="0"/>
                  </a:moveTo>
                  <a:lnTo>
                    <a:pt x="163" y="0"/>
                  </a:lnTo>
                  <a:lnTo>
                    <a:pt x="163" y="152"/>
                  </a:lnTo>
                  <a:lnTo>
                    <a:pt x="0" y="152"/>
                  </a:lnTo>
                  <a:lnTo>
                    <a:pt x="0" y="0"/>
                  </a:lnTo>
                </a:path>
              </a:pathLst>
            </a:custGeom>
            <a:solidFill>
              <a:schemeClr val="bg2"/>
            </a:solidFill>
            <a:ln w="19050" cap="rnd">
              <a:solidFill>
                <a:schemeClr val="tx1"/>
              </a:solidFill>
              <a:round/>
              <a:headEnd type="none" w="sm" len="sm"/>
              <a:tailEnd type="none" w="sm" len="sm"/>
            </a:ln>
          </p:spPr>
          <p:txBody>
            <a:bodyPr/>
            <a:lstStyle/>
            <a:p>
              <a:endParaRPr lang="en-US"/>
            </a:p>
          </p:txBody>
        </p:sp>
        <p:sp>
          <p:nvSpPr>
            <p:cNvPr id="71179" name="Line 519"/>
            <p:cNvSpPr>
              <a:spLocks noChangeShapeType="1"/>
            </p:cNvSpPr>
            <p:nvPr/>
          </p:nvSpPr>
          <p:spPr bwMode="auto">
            <a:xfrm>
              <a:off x="2087" y="2322"/>
              <a:ext cx="0" cy="2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80" name="Line 520"/>
            <p:cNvSpPr>
              <a:spLocks noChangeShapeType="1"/>
            </p:cNvSpPr>
            <p:nvPr/>
          </p:nvSpPr>
          <p:spPr bwMode="auto">
            <a:xfrm>
              <a:off x="2087" y="2322"/>
              <a:ext cx="11"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81" name="Freeform 521"/>
            <p:cNvSpPr>
              <a:spLocks/>
            </p:cNvSpPr>
            <p:nvPr/>
          </p:nvSpPr>
          <p:spPr bwMode="auto">
            <a:xfrm>
              <a:off x="2098" y="2322"/>
              <a:ext cx="17" cy="23"/>
            </a:xfrm>
            <a:custGeom>
              <a:avLst/>
              <a:gdLst>
                <a:gd name="T0" fmla="*/ 0 w 17"/>
                <a:gd name="T1" fmla="*/ 22 h 23"/>
                <a:gd name="T2" fmla="*/ 6 w 17"/>
                <a:gd name="T3" fmla="*/ 21 h 23"/>
                <a:gd name="T4" fmla="*/ 11 w 17"/>
                <a:gd name="T5" fmla="*/ 19 h 23"/>
                <a:gd name="T6" fmla="*/ 16 w 17"/>
                <a:gd name="T7" fmla="*/ 15 h 23"/>
                <a:gd name="T8" fmla="*/ 16 w 17"/>
                <a:gd name="T9" fmla="*/ 11 h 23"/>
                <a:gd name="T10" fmla="*/ 16 w 17"/>
                <a:gd name="T11" fmla="*/ 7 h 23"/>
                <a:gd name="T12" fmla="*/ 11 w 17"/>
                <a:gd name="T13" fmla="*/ 4 h 23"/>
                <a:gd name="T14" fmla="*/ 6 w 17"/>
                <a:gd name="T15" fmla="*/ 1 h 23"/>
                <a:gd name="T16" fmla="*/ 0 w 17"/>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3"/>
                <a:gd name="T29" fmla="*/ 17 w 17"/>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3">
                  <a:moveTo>
                    <a:pt x="0" y="22"/>
                  </a:moveTo>
                  <a:lnTo>
                    <a:pt x="6" y="21"/>
                  </a:lnTo>
                  <a:lnTo>
                    <a:pt x="11" y="19"/>
                  </a:lnTo>
                  <a:lnTo>
                    <a:pt x="16" y="15"/>
                  </a:lnTo>
                  <a:lnTo>
                    <a:pt x="16" y="11"/>
                  </a:lnTo>
                  <a:lnTo>
                    <a:pt x="16" y="7"/>
                  </a:lnTo>
                  <a:lnTo>
                    <a:pt x="11" y="4"/>
                  </a:lnTo>
                  <a:lnTo>
                    <a:pt x="6" y="1"/>
                  </a:lnTo>
                  <a:lnTo>
                    <a:pt x="0"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82" name="Freeform 522"/>
            <p:cNvSpPr>
              <a:spLocks/>
            </p:cNvSpPr>
            <p:nvPr/>
          </p:nvSpPr>
          <p:spPr bwMode="auto">
            <a:xfrm>
              <a:off x="2087" y="2325"/>
              <a:ext cx="17" cy="20"/>
            </a:xfrm>
            <a:custGeom>
              <a:avLst/>
              <a:gdLst>
                <a:gd name="T0" fmla="*/ 16 w 17"/>
                <a:gd name="T1" fmla="*/ 19 h 20"/>
                <a:gd name="T2" fmla="*/ 0 w 17"/>
                <a:gd name="T3" fmla="*/ 19 h 20"/>
                <a:gd name="T4" fmla="*/ 2 w 17"/>
                <a:gd name="T5" fmla="*/ 16 h 20"/>
                <a:gd name="T6" fmla="*/ 16 w 17"/>
                <a:gd name="T7" fmla="*/ 16 h 20"/>
                <a:gd name="T8" fmla="*/ 2 w 17"/>
                <a:gd name="T9" fmla="*/ 16 h 20"/>
                <a:gd name="T10" fmla="*/ 2 w 17"/>
                <a:gd name="T11" fmla="*/ 0 h 20"/>
                <a:gd name="T12" fmla="*/ 16 w 17"/>
                <a:gd name="T13" fmla="*/ 0 h 20"/>
                <a:gd name="T14" fmla="*/ 0 60000 65536"/>
                <a:gd name="T15" fmla="*/ 0 60000 65536"/>
                <a:gd name="T16" fmla="*/ 0 60000 65536"/>
                <a:gd name="T17" fmla="*/ 0 60000 65536"/>
                <a:gd name="T18" fmla="*/ 0 60000 65536"/>
                <a:gd name="T19" fmla="*/ 0 60000 65536"/>
                <a:gd name="T20" fmla="*/ 0 60000 65536"/>
                <a:gd name="T21" fmla="*/ 0 w 17"/>
                <a:gd name="T22" fmla="*/ 0 h 20"/>
                <a:gd name="T23" fmla="*/ 17 w 17"/>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0">
                  <a:moveTo>
                    <a:pt x="16" y="19"/>
                  </a:moveTo>
                  <a:lnTo>
                    <a:pt x="0" y="19"/>
                  </a:lnTo>
                  <a:lnTo>
                    <a:pt x="2" y="16"/>
                  </a:lnTo>
                  <a:lnTo>
                    <a:pt x="16" y="16"/>
                  </a:lnTo>
                  <a:lnTo>
                    <a:pt x="2" y="16"/>
                  </a:lnTo>
                  <a:lnTo>
                    <a:pt x="2" y="0"/>
                  </a:lnTo>
                  <a:lnTo>
                    <a:pt x="1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83" name="Freeform 523"/>
            <p:cNvSpPr>
              <a:spLocks/>
            </p:cNvSpPr>
            <p:nvPr/>
          </p:nvSpPr>
          <p:spPr bwMode="auto">
            <a:xfrm>
              <a:off x="2098" y="2325"/>
              <a:ext cx="17" cy="17"/>
            </a:xfrm>
            <a:custGeom>
              <a:avLst/>
              <a:gdLst>
                <a:gd name="T0" fmla="*/ 0 w 17"/>
                <a:gd name="T1" fmla="*/ 16 h 17"/>
                <a:gd name="T2" fmla="*/ 4 w 17"/>
                <a:gd name="T3" fmla="*/ 16 h 17"/>
                <a:gd name="T4" fmla="*/ 12 w 17"/>
                <a:gd name="T5" fmla="*/ 14 h 17"/>
                <a:gd name="T6" fmla="*/ 14 w 17"/>
                <a:gd name="T7" fmla="*/ 12 h 17"/>
                <a:gd name="T8" fmla="*/ 16 w 17"/>
                <a:gd name="T9" fmla="*/ 8 h 17"/>
                <a:gd name="T10" fmla="*/ 14 w 17"/>
                <a:gd name="T11" fmla="*/ 5 h 17"/>
                <a:gd name="T12" fmla="*/ 12 w 17"/>
                <a:gd name="T13" fmla="*/ 2 h 17"/>
                <a:gd name="T14" fmla="*/ 4 w 17"/>
                <a:gd name="T15" fmla="*/ 1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4" y="16"/>
                  </a:lnTo>
                  <a:lnTo>
                    <a:pt x="12" y="14"/>
                  </a:lnTo>
                  <a:lnTo>
                    <a:pt x="14" y="12"/>
                  </a:lnTo>
                  <a:lnTo>
                    <a:pt x="16" y="8"/>
                  </a:lnTo>
                  <a:lnTo>
                    <a:pt x="14" y="5"/>
                  </a:lnTo>
                  <a:lnTo>
                    <a:pt x="12" y="2"/>
                  </a:lnTo>
                  <a:lnTo>
                    <a:pt x="4" y="1"/>
                  </a:lnTo>
                  <a:lnTo>
                    <a:pt x="0"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84" name="Freeform 524"/>
            <p:cNvSpPr>
              <a:spLocks/>
            </p:cNvSpPr>
            <p:nvPr/>
          </p:nvSpPr>
          <p:spPr bwMode="auto">
            <a:xfrm>
              <a:off x="2092" y="2328"/>
              <a:ext cx="17" cy="17"/>
            </a:xfrm>
            <a:custGeom>
              <a:avLst/>
              <a:gdLst>
                <a:gd name="T0" fmla="*/ 8 w 17"/>
                <a:gd name="T1" fmla="*/ 16 h 17"/>
                <a:gd name="T2" fmla="*/ 0 w 17"/>
                <a:gd name="T3" fmla="*/ 16 h 17"/>
                <a:gd name="T4" fmla="*/ 0 w 17"/>
                <a:gd name="T5" fmla="*/ 0 h 17"/>
                <a:gd name="T6" fmla="*/ 8 w 17"/>
                <a:gd name="T7" fmla="*/ 0 h 17"/>
                <a:gd name="T8" fmla="*/ 8 w 17"/>
                <a:gd name="T9" fmla="*/ 16 h 17"/>
                <a:gd name="T10" fmla="*/ 10 w 17"/>
                <a:gd name="T11" fmla="*/ 14 h 17"/>
                <a:gd name="T12" fmla="*/ 14 w 17"/>
                <a:gd name="T13" fmla="*/ 11 h 17"/>
                <a:gd name="T14" fmla="*/ 16 w 17"/>
                <a:gd name="T15" fmla="*/ 7 h 17"/>
                <a:gd name="T16" fmla="*/ 14 w 17"/>
                <a:gd name="T17" fmla="*/ 2 h 17"/>
                <a:gd name="T18" fmla="*/ 10 w 17"/>
                <a:gd name="T19" fmla="*/ 0 h 17"/>
                <a:gd name="T20" fmla="*/ 8 w 17"/>
                <a:gd name="T21" fmla="*/ 0 h 17"/>
                <a:gd name="T22" fmla="*/ 8 w 17"/>
                <a:gd name="T23" fmla="*/ 13 h 17"/>
                <a:gd name="T24" fmla="*/ 4 w 17"/>
                <a:gd name="T25" fmla="*/ 13 h 17"/>
                <a:gd name="T26" fmla="*/ 4 w 17"/>
                <a:gd name="T27" fmla="*/ 2 h 17"/>
                <a:gd name="T28" fmla="*/ 8 w 17"/>
                <a:gd name="T29" fmla="*/ 2 h 17"/>
                <a:gd name="T30" fmla="*/ 8 w 17"/>
                <a:gd name="T31" fmla="*/ 13 h 17"/>
                <a:gd name="T32" fmla="*/ 10 w 17"/>
                <a:gd name="T33" fmla="*/ 10 h 17"/>
                <a:gd name="T34" fmla="*/ 12 w 17"/>
                <a:gd name="T35" fmla="*/ 7 h 17"/>
                <a:gd name="T36" fmla="*/ 10 w 17"/>
                <a:gd name="T37" fmla="*/ 4 h 17"/>
                <a:gd name="T38" fmla="*/ 8 w 17"/>
                <a:gd name="T39" fmla="*/ 2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8" y="16"/>
                  </a:moveTo>
                  <a:lnTo>
                    <a:pt x="0" y="16"/>
                  </a:lnTo>
                  <a:lnTo>
                    <a:pt x="0" y="0"/>
                  </a:lnTo>
                  <a:lnTo>
                    <a:pt x="8" y="0"/>
                  </a:lnTo>
                  <a:lnTo>
                    <a:pt x="8" y="16"/>
                  </a:lnTo>
                  <a:lnTo>
                    <a:pt x="10" y="14"/>
                  </a:lnTo>
                  <a:lnTo>
                    <a:pt x="14" y="11"/>
                  </a:lnTo>
                  <a:lnTo>
                    <a:pt x="16" y="7"/>
                  </a:lnTo>
                  <a:lnTo>
                    <a:pt x="14" y="2"/>
                  </a:lnTo>
                  <a:lnTo>
                    <a:pt x="10" y="0"/>
                  </a:lnTo>
                  <a:lnTo>
                    <a:pt x="8" y="0"/>
                  </a:lnTo>
                  <a:lnTo>
                    <a:pt x="8" y="13"/>
                  </a:lnTo>
                  <a:lnTo>
                    <a:pt x="4" y="13"/>
                  </a:lnTo>
                  <a:lnTo>
                    <a:pt x="4" y="2"/>
                  </a:lnTo>
                  <a:lnTo>
                    <a:pt x="8" y="2"/>
                  </a:lnTo>
                  <a:lnTo>
                    <a:pt x="8" y="13"/>
                  </a:lnTo>
                  <a:lnTo>
                    <a:pt x="10" y="10"/>
                  </a:lnTo>
                  <a:lnTo>
                    <a:pt x="12" y="7"/>
                  </a:lnTo>
                  <a:lnTo>
                    <a:pt x="10" y="4"/>
                  </a:lnTo>
                  <a:lnTo>
                    <a:pt x="8" y="2"/>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85" name="Line 525"/>
            <p:cNvSpPr>
              <a:spLocks noChangeShapeType="1"/>
            </p:cNvSpPr>
            <p:nvPr/>
          </p:nvSpPr>
          <p:spPr bwMode="auto">
            <a:xfrm>
              <a:off x="2132" y="2290"/>
              <a:ext cx="63"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86" name="Freeform 526"/>
            <p:cNvSpPr>
              <a:spLocks/>
            </p:cNvSpPr>
            <p:nvPr/>
          </p:nvSpPr>
          <p:spPr bwMode="auto">
            <a:xfrm>
              <a:off x="2121" y="2279"/>
              <a:ext cx="86" cy="23"/>
            </a:xfrm>
            <a:custGeom>
              <a:avLst/>
              <a:gdLst>
                <a:gd name="T0" fmla="*/ 11 w 86"/>
                <a:gd name="T1" fmla="*/ 11 h 23"/>
                <a:gd name="T2" fmla="*/ 11 w 86"/>
                <a:gd name="T3" fmla="*/ 11 h 23"/>
                <a:gd name="T4" fmla="*/ 74 w 86"/>
                <a:gd name="T5" fmla="*/ 11 h 23"/>
                <a:gd name="T6" fmla="*/ 74 w 86"/>
                <a:gd name="T7" fmla="*/ 11 h 23"/>
                <a:gd name="T8" fmla="*/ 77 w 86"/>
                <a:gd name="T9" fmla="*/ 7 h 23"/>
                <a:gd name="T10" fmla="*/ 7 w 86"/>
                <a:gd name="T11" fmla="*/ 7 h 23"/>
                <a:gd name="T12" fmla="*/ 7 w 86"/>
                <a:gd name="T13" fmla="*/ 14 h 23"/>
                <a:gd name="T14" fmla="*/ 77 w 86"/>
                <a:gd name="T15" fmla="*/ 14 h 23"/>
                <a:gd name="T16" fmla="*/ 77 w 86"/>
                <a:gd name="T17" fmla="*/ 7 h 23"/>
                <a:gd name="T18" fmla="*/ 80 w 86"/>
                <a:gd name="T19" fmla="*/ 5 h 23"/>
                <a:gd name="T20" fmla="*/ 5 w 86"/>
                <a:gd name="T21" fmla="*/ 5 h 23"/>
                <a:gd name="T22" fmla="*/ 5 w 86"/>
                <a:gd name="T23" fmla="*/ 17 h 23"/>
                <a:gd name="T24" fmla="*/ 80 w 86"/>
                <a:gd name="T25" fmla="*/ 17 h 23"/>
                <a:gd name="T26" fmla="*/ 80 w 86"/>
                <a:gd name="T27" fmla="*/ 5 h 23"/>
                <a:gd name="T28" fmla="*/ 82 w 86"/>
                <a:gd name="T29" fmla="*/ 3 h 23"/>
                <a:gd name="T30" fmla="*/ 3 w 86"/>
                <a:gd name="T31" fmla="*/ 3 h 23"/>
                <a:gd name="T32" fmla="*/ 3 w 86"/>
                <a:gd name="T33" fmla="*/ 19 h 23"/>
                <a:gd name="T34" fmla="*/ 82 w 86"/>
                <a:gd name="T35" fmla="*/ 19 h 23"/>
                <a:gd name="T36" fmla="*/ 82 w 86"/>
                <a:gd name="T37" fmla="*/ 3 h 23"/>
                <a:gd name="T38" fmla="*/ 85 w 86"/>
                <a:gd name="T39" fmla="*/ 0 h 23"/>
                <a:gd name="T40" fmla="*/ 0 w 86"/>
                <a:gd name="T41" fmla="*/ 0 h 23"/>
                <a:gd name="T42" fmla="*/ 0 w 86"/>
                <a:gd name="T43" fmla="*/ 22 h 23"/>
                <a:gd name="T44" fmla="*/ 85 w 86"/>
                <a:gd name="T45" fmla="*/ 22 h 23"/>
                <a:gd name="T46" fmla="*/ 85 w 86"/>
                <a:gd name="T47" fmla="*/ 0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23"/>
                <a:gd name="T74" fmla="*/ 86 w 86"/>
                <a:gd name="T75" fmla="*/ 23 h 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23">
                  <a:moveTo>
                    <a:pt x="11" y="11"/>
                  </a:moveTo>
                  <a:lnTo>
                    <a:pt x="11" y="11"/>
                  </a:lnTo>
                  <a:lnTo>
                    <a:pt x="74" y="11"/>
                  </a:lnTo>
                  <a:lnTo>
                    <a:pt x="77" y="7"/>
                  </a:lnTo>
                  <a:lnTo>
                    <a:pt x="7" y="7"/>
                  </a:lnTo>
                  <a:lnTo>
                    <a:pt x="7" y="14"/>
                  </a:lnTo>
                  <a:lnTo>
                    <a:pt x="77" y="14"/>
                  </a:lnTo>
                  <a:lnTo>
                    <a:pt x="77" y="7"/>
                  </a:lnTo>
                  <a:lnTo>
                    <a:pt x="80" y="5"/>
                  </a:lnTo>
                  <a:lnTo>
                    <a:pt x="5" y="5"/>
                  </a:lnTo>
                  <a:lnTo>
                    <a:pt x="5" y="17"/>
                  </a:lnTo>
                  <a:lnTo>
                    <a:pt x="80" y="17"/>
                  </a:lnTo>
                  <a:lnTo>
                    <a:pt x="80" y="5"/>
                  </a:lnTo>
                  <a:lnTo>
                    <a:pt x="82" y="3"/>
                  </a:lnTo>
                  <a:lnTo>
                    <a:pt x="3" y="3"/>
                  </a:lnTo>
                  <a:lnTo>
                    <a:pt x="3" y="19"/>
                  </a:lnTo>
                  <a:lnTo>
                    <a:pt x="82" y="19"/>
                  </a:lnTo>
                  <a:lnTo>
                    <a:pt x="82" y="3"/>
                  </a:lnTo>
                  <a:lnTo>
                    <a:pt x="85" y="0"/>
                  </a:lnTo>
                  <a:lnTo>
                    <a:pt x="0" y="0"/>
                  </a:lnTo>
                  <a:lnTo>
                    <a:pt x="0" y="22"/>
                  </a:lnTo>
                  <a:lnTo>
                    <a:pt x="85" y="22"/>
                  </a:lnTo>
                  <a:lnTo>
                    <a:pt x="85"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87" name="Freeform 527"/>
            <p:cNvSpPr>
              <a:spLocks/>
            </p:cNvSpPr>
            <p:nvPr/>
          </p:nvSpPr>
          <p:spPr bwMode="auto">
            <a:xfrm>
              <a:off x="2137" y="2365"/>
              <a:ext cx="54" cy="24"/>
            </a:xfrm>
            <a:custGeom>
              <a:avLst/>
              <a:gdLst>
                <a:gd name="T0" fmla="*/ 42 w 54"/>
                <a:gd name="T1" fmla="*/ 11 h 24"/>
                <a:gd name="T2" fmla="*/ 11 w 54"/>
                <a:gd name="T3" fmla="*/ 11 h 24"/>
                <a:gd name="T4" fmla="*/ 11 w 54"/>
                <a:gd name="T5" fmla="*/ 12 h 24"/>
                <a:gd name="T6" fmla="*/ 42 w 54"/>
                <a:gd name="T7" fmla="*/ 12 h 24"/>
                <a:gd name="T8" fmla="*/ 42 w 54"/>
                <a:gd name="T9" fmla="*/ 11 h 24"/>
                <a:gd name="T10" fmla="*/ 46 w 54"/>
                <a:gd name="T11" fmla="*/ 8 h 24"/>
                <a:gd name="T12" fmla="*/ 7 w 54"/>
                <a:gd name="T13" fmla="*/ 8 h 24"/>
                <a:gd name="T14" fmla="*/ 7 w 54"/>
                <a:gd name="T15" fmla="*/ 15 h 24"/>
                <a:gd name="T16" fmla="*/ 46 w 54"/>
                <a:gd name="T17" fmla="*/ 15 h 24"/>
                <a:gd name="T18" fmla="*/ 46 w 54"/>
                <a:gd name="T19" fmla="*/ 8 h 24"/>
                <a:gd name="T20" fmla="*/ 48 w 54"/>
                <a:gd name="T21" fmla="*/ 6 h 24"/>
                <a:gd name="T22" fmla="*/ 5 w 54"/>
                <a:gd name="T23" fmla="*/ 6 h 24"/>
                <a:gd name="T24" fmla="*/ 5 w 54"/>
                <a:gd name="T25" fmla="*/ 17 h 24"/>
                <a:gd name="T26" fmla="*/ 48 w 54"/>
                <a:gd name="T27" fmla="*/ 17 h 24"/>
                <a:gd name="T28" fmla="*/ 48 w 54"/>
                <a:gd name="T29" fmla="*/ 6 h 24"/>
                <a:gd name="T30" fmla="*/ 50 w 54"/>
                <a:gd name="T31" fmla="*/ 4 h 24"/>
                <a:gd name="T32" fmla="*/ 3 w 54"/>
                <a:gd name="T33" fmla="*/ 4 h 24"/>
                <a:gd name="T34" fmla="*/ 3 w 54"/>
                <a:gd name="T35" fmla="*/ 19 h 24"/>
                <a:gd name="T36" fmla="*/ 50 w 54"/>
                <a:gd name="T37" fmla="*/ 19 h 24"/>
                <a:gd name="T38" fmla="*/ 50 w 54"/>
                <a:gd name="T39" fmla="*/ 4 h 24"/>
                <a:gd name="T40" fmla="*/ 53 w 54"/>
                <a:gd name="T41" fmla="*/ 0 h 24"/>
                <a:gd name="T42" fmla="*/ 0 w 54"/>
                <a:gd name="T43" fmla="*/ 0 h 24"/>
                <a:gd name="T44" fmla="*/ 0 w 54"/>
                <a:gd name="T45" fmla="*/ 23 h 24"/>
                <a:gd name="T46" fmla="*/ 53 w 54"/>
                <a:gd name="T47" fmla="*/ 23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24"/>
                <a:gd name="T74" fmla="*/ 54 w 54"/>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24">
                  <a:moveTo>
                    <a:pt x="42" y="11"/>
                  </a:moveTo>
                  <a:lnTo>
                    <a:pt x="11" y="11"/>
                  </a:lnTo>
                  <a:lnTo>
                    <a:pt x="11" y="12"/>
                  </a:lnTo>
                  <a:lnTo>
                    <a:pt x="42" y="12"/>
                  </a:lnTo>
                  <a:lnTo>
                    <a:pt x="42" y="11"/>
                  </a:lnTo>
                  <a:lnTo>
                    <a:pt x="46" y="8"/>
                  </a:lnTo>
                  <a:lnTo>
                    <a:pt x="7" y="8"/>
                  </a:lnTo>
                  <a:lnTo>
                    <a:pt x="7" y="15"/>
                  </a:lnTo>
                  <a:lnTo>
                    <a:pt x="46" y="15"/>
                  </a:lnTo>
                  <a:lnTo>
                    <a:pt x="46" y="8"/>
                  </a:lnTo>
                  <a:lnTo>
                    <a:pt x="48" y="6"/>
                  </a:lnTo>
                  <a:lnTo>
                    <a:pt x="5" y="6"/>
                  </a:lnTo>
                  <a:lnTo>
                    <a:pt x="5" y="17"/>
                  </a:lnTo>
                  <a:lnTo>
                    <a:pt x="48" y="17"/>
                  </a:lnTo>
                  <a:lnTo>
                    <a:pt x="48" y="6"/>
                  </a:lnTo>
                  <a:lnTo>
                    <a:pt x="50" y="4"/>
                  </a:lnTo>
                  <a:lnTo>
                    <a:pt x="3" y="4"/>
                  </a:lnTo>
                  <a:lnTo>
                    <a:pt x="3" y="19"/>
                  </a:lnTo>
                  <a:lnTo>
                    <a:pt x="50" y="19"/>
                  </a:lnTo>
                  <a:lnTo>
                    <a:pt x="50" y="4"/>
                  </a:lnTo>
                  <a:lnTo>
                    <a:pt x="53" y="0"/>
                  </a:lnTo>
                  <a:lnTo>
                    <a:pt x="0" y="0"/>
                  </a:lnTo>
                  <a:lnTo>
                    <a:pt x="0" y="23"/>
                  </a:lnTo>
                  <a:lnTo>
                    <a:pt x="53" y="23"/>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88" name="Line 528"/>
            <p:cNvSpPr>
              <a:spLocks noChangeShapeType="1"/>
            </p:cNvSpPr>
            <p:nvPr/>
          </p:nvSpPr>
          <p:spPr bwMode="auto">
            <a:xfrm flipV="1">
              <a:off x="2190" y="2365"/>
              <a:ext cx="0" cy="2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89" name="Freeform 529"/>
            <p:cNvSpPr>
              <a:spLocks/>
            </p:cNvSpPr>
            <p:nvPr/>
          </p:nvSpPr>
          <p:spPr bwMode="auto">
            <a:xfrm>
              <a:off x="2386" y="2257"/>
              <a:ext cx="165" cy="153"/>
            </a:xfrm>
            <a:custGeom>
              <a:avLst/>
              <a:gdLst>
                <a:gd name="T0" fmla="*/ 0 w 165"/>
                <a:gd name="T1" fmla="*/ 0 h 153"/>
                <a:gd name="T2" fmla="*/ 164 w 165"/>
                <a:gd name="T3" fmla="*/ 0 h 153"/>
                <a:gd name="T4" fmla="*/ 164 w 165"/>
                <a:gd name="T5" fmla="*/ 152 h 153"/>
                <a:gd name="T6" fmla="*/ 0 w 165"/>
                <a:gd name="T7" fmla="*/ 152 h 153"/>
                <a:gd name="T8" fmla="*/ 0 w 165"/>
                <a:gd name="T9" fmla="*/ 0 h 153"/>
                <a:gd name="T10" fmla="*/ 0 60000 65536"/>
                <a:gd name="T11" fmla="*/ 0 60000 65536"/>
                <a:gd name="T12" fmla="*/ 0 60000 65536"/>
                <a:gd name="T13" fmla="*/ 0 60000 65536"/>
                <a:gd name="T14" fmla="*/ 0 60000 65536"/>
                <a:gd name="T15" fmla="*/ 0 w 165"/>
                <a:gd name="T16" fmla="*/ 0 h 153"/>
                <a:gd name="T17" fmla="*/ 165 w 165"/>
                <a:gd name="T18" fmla="*/ 153 h 153"/>
              </a:gdLst>
              <a:ahLst/>
              <a:cxnLst>
                <a:cxn ang="T10">
                  <a:pos x="T0" y="T1"/>
                </a:cxn>
                <a:cxn ang="T11">
                  <a:pos x="T2" y="T3"/>
                </a:cxn>
                <a:cxn ang="T12">
                  <a:pos x="T4" y="T5"/>
                </a:cxn>
                <a:cxn ang="T13">
                  <a:pos x="T6" y="T7"/>
                </a:cxn>
                <a:cxn ang="T14">
                  <a:pos x="T8" y="T9"/>
                </a:cxn>
              </a:cxnLst>
              <a:rect l="T15" t="T16" r="T17" b="T18"/>
              <a:pathLst>
                <a:path w="165" h="153">
                  <a:moveTo>
                    <a:pt x="0" y="0"/>
                  </a:moveTo>
                  <a:lnTo>
                    <a:pt x="164" y="0"/>
                  </a:lnTo>
                  <a:lnTo>
                    <a:pt x="164" y="152"/>
                  </a:lnTo>
                  <a:lnTo>
                    <a:pt x="0" y="152"/>
                  </a:lnTo>
                  <a:lnTo>
                    <a:pt x="0" y="0"/>
                  </a:lnTo>
                </a:path>
              </a:pathLst>
            </a:custGeom>
            <a:solidFill>
              <a:schemeClr val="bg2"/>
            </a:solidFill>
            <a:ln w="19050" cap="rnd">
              <a:solidFill>
                <a:schemeClr val="tx1"/>
              </a:solidFill>
              <a:round/>
              <a:headEnd type="none" w="sm" len="sm"/>
              <a:tailEnd type="none" w="sm" len="sm"/>
            </a:ln>
          </p:spPr>
          <p:txBody>
            <a:bodyPr/>
            <a:lstStyle/>
            <a:p>
              <a:endParaRPr lang="en-US"/>
            </a:p>
          </p:txBody>
        </p:sp>
        <p:sp>
          <p:nvSpPr>
            <p:cNvPr id="71190" name="Line 530"/>
            <p:cNvSpPr>
              <a:spLocks noChangeShapeType="1"/>
            </p:cNvSpPr>
            <p:nvPr/>
          </p:nvSpPr>
          <p:spPr bwMode="auto">
            <a:xfrm>
              <a:off x="2409" y="2322"/>
              <a:ext cx="0" cy="2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91" name="Line 531"/>
            <p:cNvSpPr>
              <a:spLocks noChangeShapeType="1"/>
            </p:cNvSpPr>
            <p:nvPr/>
          </p:nvSpPr>
          <p:spPr bwMode="auto">
            <a:xfrm>
              <a:off x="2409" y="2322"/>
              <a:ext cx="1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92" name="Freeform 532"/>
            <p:cNvSpPr>
              <a:spLocks/>
            </p:cNvSpPr>
            <p:nvPr/>
          </p:nvSpPr>
          <p:spPr bwMode="auto">
            <a:xfrm>
              <a:off x="2421" y="2322"/>
              <a:ext cx="17" cy="23"/>
            </a:xfrm>
            <a:custGeom>
              <a:avLst/>
              <a:gdLst>
                <a:gd name="T0" fmla="*/ 0 w 17"/>
                <a:gd name="T1" fmla="*/ 22 h 23"/>
                <a:gd name="T2" fmla="*/ 6 w 17"/>
                <a:gd name="T3" fmla="*/ 21 h 23"/>
                <a:gd name="T4" fmla="*/ 11 w 17"/>
                <a:gd name="T5" fmla="*/ 19 h 23"/>
                <a:gd name="T6" fmla="*/ 14 w 17"/>
                <a:gd name="T7" fmla="*/ 15 h 23"/>
                <a:gd name="T8" fmla="*/ 16 w 17"/>
                <a:gd name="T9" fmla="*/ 11 h 23"/>
                <a:gd name="T10" fmla="*/ 14 w 17"/>
                <a:gd name="T11" fmla="*/ 7 h 23"/>
                <a:gd name="T12" fmla="*/ 11 w 17"/>
                <a:gd name="T13" fmla="*/ 4 h 23"/>
                <a:gd name="T14" fmla="*/ 6 w 17"/>
                <a:gd name="T15" fmla="*/ 1 h 23"/>
                <a:gd name="T16" fmla="*/ 0 w 17"/>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3"/>
                <a:gd name="T29" fmla="*/ 17 w 17"/>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3">
                  <a:moveTo>
                    <a:pt x="0" y="22"/>
                  </a:moveTo>
                  <a:lnTo>
                    <a:pt x="6" y="21"/>
                  </a:lnTo>
                  <a:lnTo>
                    <a:pt x="11" y="19"/>
                  </a:lnTo>
                  <a:lnTo>
                    <a:pt x="14" y="15"/>
                  </a:lnTo>
                  <a:lnTo>
                    <a:pt x="16" y="11"/>
                  </a:lnTo>
                  <a:lnTo>
                    <a:pt x="14" y="7"/>
                  </a:lnTo>
                  <a:lnTo>
                    <a:pt x="11" y="4"/>
                  </a:lnTo>
                  <a:lnTo>
                    <a:pt x="6" y="1"/>
                  </a:lnTo>
                  <a:lnTo>
                    <a:pt x="0"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93" name="Freeform 533"/>
            <p:cNvSpPr>
              <a:spLocks/>
            </p:cNvSpPr>
            <p:nvPr/>
          </p:nvSpPr>
          <p:spPr bwMode="auto">
            <a:xfrm>
              <a:off x="2409" y="2325"/>
              <a:ext cx="17" cy="20"/>
            </a:xfrm>
            <a:custGeom>
              <a:avLst/>
              <a:gdLst>
                <a:gd name="T0" fmla="*/ 16 w 17"/>
                <a:gd name="T1" fmla="*/ 19 h 20"/>
                <a:gd name="T2" fmla="*/ 0 w 17"/>
                <a:gd name="T3" fmla="*/ 19 h 20"/>
                <a:gd name="T4" fmla="*/ 4 w 17"/>
                <a:gd name="T5" fmla="*/ 16 h 20"/>
                <a:gd name="T6" fmla="*/ 16 w 17"/>
                <a:gd name="T7" fmla="*/ 16 h 20"/>
                <a:gd name="T8" fmla="*/ 4 w 17"/>
                <a:gd name="T9" fmla="*/ 16 h 20"/>
                <a:gd name="T10" fmla="*/ 4 w 17"/>
                <a:gd name="T11" fmla="*/ 0 h 20"/>
                <a:gd name="T12" fmla="*/ 16 w 17"/>
                <a:gd name="T13" fmla="*/ 0 h 20"/>
                <a:gd name="T14" fmla="*/ 0 60000 65536"/>
                <a:gd name="T15" fmla="*/ 0 60000 65536"/>
                <a:gd name="T16" fmla="*/ 0 60000 65536"/>
                <a:gd name="T17" fmla="*/ 0 60000 65536"/>
                <a:gd name="T18" fmla="*/ 0 60000 65536"/>
                <a:gd name="T19" fmla="*/ 0 60000 65536"/>
                <a:gd name="T20" fmla="*/ 0 60000 65536"/>
                <a:gd name="T21" fmla="*/ 0 w 17"/>
                <a:gd name="T22" fmla="*/ 0 h 20"/>
                <a:gd name="T23" fmla="*/ 17 w 17"/>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0">
                  <a:moveTo>
                    <a:pt x="16" y="19"/>
                  </a:moveTo>
                  <a:lnTo>
                    <a:pt x="0" y="19"/>
                  </a:lnTo>
                  <a:lnTo>
                    <a:pt x="4" y="16"/>
                  </a:lnTo>
                  <a:lnTo>
                    <a:pt x="16" y="16"/>
                  </a:lnTo>
                  <a:lnTo>
                    <a:pt x="4" y="16"/>
                  </a:lnTo>
                  <a:lnTo>
                    <a:pt x="4" y="0"/>
                  </a:lnTo>
                  <a:lnTo>
                    <a:pt x="1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94" name="Freeform 534"/>
            <p:cNvSpPr>
              <a:spLocks/>
            </p:cNvSpPr>
            <p:nvPr/>
          </p:nvSpPr>
          <p:spPr bwMode="auto">
            <a:xfrm>
              <a:off x="2421" y="2325"/>
              <a:ext cx="17" cy="17"/>
            </a:xfrm>
            <a:custGeom>
              <a:avLst/>
              <a:gdLst>
                <a:gd name="T0" fmla="*/ 0 w 17"/>
                <a:gd name="T1" fmla="*/ 16 h 17"/>
                <a:gd name="T2" fmla="*/ 4 w 17"/>
                <a:gd name="T3" fmla="*/ 16 h 17"/>
                <a:gd name="T4" fmla="*/ 8 w 17"/>
                <a:gd name="T5" fmla="*/ 14 h 17"/>
                <a:gd name="T6" fmla="*/ 14 w 17"/>
                <a:gd name="T7" fmla="*/ 12 h 17"/>
                <a:gd name="T8" fmla="*/ 16 w 17"/>
                <a:gd name="T9" fmla="*/ 8 h 17"/>
                <a:gd name="T10" fmla="*/ 14 w 17"/>
                <a:gd name="T11" fmla="*/ 5 h 17"/>
                <a:gd name="T12" fmla="*/ 8 w 17"/>
                <a:gd name="T13" fmla="*/ 2 h 17"/>
                <a:gd name="T14" fmla="*/ 4 w 17"/>
                <a:gd name="T15" fmla="*/ 1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4" y="16"/>
                  </a:lnTo>
                  <a:lnTo>
                    <a:pt x="8" y="14"/>
                  </a:lnTo>
                  <a:lnTo>
                    <a:pt x="14" y="12"/>
                  </a:lnTo>
                  <a:lnTo>
                    <a:pt x="16" y="8"/>
                  </a:lnTo>
                  <a:lnTo>
                    <a:pt x="14" y="5"/>
                  </a:lnTo>
                  <a:lnTo>
                    <a:pt x="8" y="2"/>
                  </a:lnTo>
                  <a:lnTo>
                    <a:pt x="4" y="1"/>
                  </a:lnTo>
                  <a:lnTo>
                    <a:pt x="0"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95" name="Freeform 535"/>
            <p:cNvSpPr>
              <a:spLocks/>
            </p:cNvSpPr>
            <p:nvPr/>
          </p:nvSpPr>
          <p:spPr bwMode="auto">
            <a:xfrm>
              <a:off x="2414" y="2328"/>
              <a:ext cx="17" cy="17"/>
            </a:xfrm>
            <a:custGeom>
              <a:avLst/>
              <a:gdLst>
                <a:gd name="T0" fmla="*/ 10 w 17"/>
                <a:gd name="T1" fmla="*/ 16 h 17"/>
                <a:gd name="T2" fmla="*/ 0 w 17"/>
                <a:gd name="T3" fmla="*/ 16 h 17"/>
                <a:gd name="T4" fmla="*/ 0 w 17"/>
                <a:gd name="T5" fmla="*/ 0 h 17"/>
                <a:gd name="T6" fmla="*/ 10 w 17"/>
                <a:gd name="T7" fmla="*/ 0 h 17"/>
                <a:gd name="T8" fmla="*/ 10 w 17"/>
                <a:gd name="T9" fmla="*/ 16 h 17"/>
                <a:gd name="T10" fmla="*/ 13 w 17"/>
                <a:gd name="T11" fmla="*/ 14 h 17"/>
                <a:gd name="T12" fmla="*/ 16 w 17"/>
                <a:gd name="T13" fmla="*/ 11 h 17"/>
                <a:gd name="T14" fmla="*/ 16 w 17"/>
                <a:gd name="T15" fmla="*/ 7 h 17"/>
                <a:gd name="T16" fmla="*/ 16 w 17"/>
                <a:gd name="T17" fmla="*/ 2 h 17"/>
                <a:gd name="T18" fmla="*/ 13 w 17"/>
                <a:gd name="T19" fmla="*/ 0 h 17"/>
                <a:gd name="T20" fmla="*/ 10 w 17"/>
                <a:gd name="T21" fmla="*/ 0 h 17"/>
                <a:gd name="T22" fmla="*/ 10 w 17"/>
                <a:gd name="T23" fmla="*/ 13 h 17"/>
                <a:gd name="T24" fmla="*/ 4 w 17"/>
                <a:gd name="T25" fmla="*/ 13 h 17"/>
                <a:gd name="T26" fmla="*/ 4 w 17"/>
                <a:gd name="T27" fmla="*/ 2 h 17"/>
                <a:gd name="T28" fmla="*/ 10 w 17"/>
                <a:gd name="T29" fmla="*/ 2 h 17"/>
                <a:gd name="T30" fmla="*/ 10 w 17"/>
                <a:gd name="T31" fmla="*/ 13 h 17"/>
                <a:gd name="T32" fmla="*/ 11 w 17"/>
                <a:gd name="T33" fmla="*/ 10 h 17"/>
                <a:gd name="T34" fmla="*/ 13 w 17"/>
                <a:gd name="T35" fmla="*/ 7 h 17"/>
                <a:gd name="T36" fmla="*/ 11 w 17"/>
                <a:gd name="T37" fmla="*/ 4 h 17"/>
                <a:gd name="T38" fmla="*/ 10 w 17"/>
                <a:gd name="T39" fmla="*/ 2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10" y="16"/>
                  </a:moveTo>
                  <a:lnTo>
                    <a:pt x="0" y="16"/>
                  </a:lnTo>
                  <a:lnTo>
                    <a:pt x="0" y="0"/>
                  </a:lnTo>
                  <a:lnTo>
                    <a:pt x="10" y="0"/>
                  </a:lnTo>
                  <a:lnTo>
                    <a:pt x="10" y="16"/>
                  </a:lnTo>
                  <a:lnTo>
                    <a:pt x="13" y="14"/>
                  </a:lnTo>
                  <a:lnTo>
                    <a:pt x="16" y="11"/>
                  </a:lnTo>
                  <a:lnTo>
                    <a:pt x="16" y="7"/>
                  </a:lnTo>
                  <a:lnTo>
                    <a:pt x="16" y="2"/>
                  </a:lnTo>
                  <a:lnTo>
                    <a:pt x="13" y="0"/>
                  </a:lnTo>
                  <a:lnTo>
                    <a:pt x="10" y="0"/>
                  </a:lnTo>
                  <a:lnTo>
                    <a:pt x="10" y="13"/>
                  </a:lnTo>
                  <a:lnTo>
                    <a:pt x="4" y="13"/>
                  </a:lnTo>
                  <a:lnTo>
                    <a:pt x="4" y="2"/>
                  </a:lnTo>
                  <a:lnTo>
                    <a:pt x="10" y="2"/>
                  </a:lnTo>
                  <a:lnTo>
                    <a:pt x="10" y="13"/>
                  </a:lnTo>
                  <a:lnTo>
                    <a:pt x="11" y="10"/>
                  </a:lnTo>
                  <a:lnTo>
                    <a:pt x="13" y="7"/>
                  </a:lnTo>
                  <a:lnTo>
                    <a:pt x="11" y="4"/>
                  </a:lnTo>
                  <a:lnTo>
                    <a:pt x="10" y="2"/>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96" name="Line 536"/>
            <p:cNvSpPr>
              <a:spLocks noChangeShapeType="1"/>
            </p:cNvSpPr>
            <p:nvPr/>
          </p:nvSpPr>
          <p:spPr bwMode="auto">
            <a:xfrm>
              <a:off x="2453" y="2290"/>
              <a:ext cx="6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197" name="Freeform 537"/>
            <p:cNvSpPr>
              <a:spLocks/>
            </p:cNvSpPr>
            <p:nvPr/>
          </p:nvSpPr>
          <p:spPr bwMode="auto">
            <a:xfrm>
              <a:off x="2443" y="2279"/>
              <a:ext cx="85" cy="23"/>
            </a:xfrm>
            <a:custGeom>
              <a:avLst/>
              <a:gdLst>
                <a:gd name="T0" fmla="*/ 10 w 85"/>
                <a:gd name="T1" fmla="*/ 11 h 23"/>
                <a:gd name="T2" fmla="*/ 10 w 85"/>
                <a:gd name="T3" fmla="*/ 11 h 23"/>
                <a:gd name="T4" fmla="*/ 75 w 85"/>
                <a:gd name="T5" fmla="*/ 11 h 23"/>
                <a:gd name="T6" fmla="*/ 75 w 85"/>
                <a:gd name="T7" fmla="*/ 11 h 23"/>
                <a:gd name="T8" fmla="*/ 77 w 85"/>
                <a:gd name="T9" fmla="*/ 7 h 23"/>
                <a:gd name="T10" fmla="*/ 8 w 85"/>
                <a:gd name="T11" fmla="*/ 7 h 23"/>
                <a:gd name="T12" fmla="*/ 8 w 85"/>
                <a:gd name="T13" fmla="*/ 14 h 23"/>
                <a:gd name="T14" fmla="*/ 77 w 85"/>
                <a:gd name="T15" fmla="*/ 14 h 23"/>
                <a:gd name="T16" fmla="*/ 77 w 85"/>
                <a:gd name="T17" fmla="*/ 7 h 23"/>
                <a:gd name="T18" fmla="*/ 80 w 85"/>
                <a:gd name="T19" fmla="*/ 5 h 23"/>
                <a:gd name="T20" fmla="*/ 5 w 85"/>
                <a:gd name="T21" fmla="*/ 5 h 23"/>
                <a:gd name="T22" fmla="*/ 5 w 85"/>
                <a:gd name="T23" fmla="*/ 17 h 23"/>
                <a:gd name="T24" fmla="*/ 80 w 85"/>
                <a:gd name="T25" fmla="*/ 17 h 23"/>
                <a:gd name="T26" fmla="*/ 80 w 85"/>
                <a:gd name="T27" fmla="*/ 5 h 23"/>
                <a:gd name="T28" fmla="*/ 83 w 85"/>
                <a:gd name="T29" fmla="*/ 3 h 23"/>
                <a:gd name="T30" fmla="*/ 3 w 85"/>
                <a:gd name="T31" fmla="*/ 3 h 23"/>
                <a:gd name="T32" fmla="*/ 3 w 85"/>
                <a:gd name="T33" fmla="*/ 19 h 23"/>
                <a:gd name="T34" fmla="*/ 83 w 85"/>
                <a:gd name="T35" fmla="*/ 19 h 23"/>
                <a:gd name="T36" fmla="*/ 83 w 85"/>
                <a:gd name="T37" fmla="*/ 3 h 23"/>
                <a:gd name="T38" fmla="*/ 84 w 85"/>
                <a:gd name="T39" fmla="*/ 0 h 23"/>
                <a:gd name="T40" fmla="*/ 0 w 85"/>
                <a:gd name="T41" fmla="*/ 0 h 23"/>
                <a:gd name="T42" fmla="*/ 0 w 85"/>
                <a:gd name="T43" fmla="*/ 22 h 23"/>
                <a:gd name="T44" fmla="*/ 84 w 85"/>
                <a:gd name="T45" fmla="*/ 22 h 23"/>
                <a:gd name="T46" fmla="*/ 84 w 85"/>
                <a:gd name="T47" fmla="*/ 0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5"/>
                <a:gd name="T73" fmla="*/ 0 h 23"/>
                <a:gd name="T74" fmla="*/ 85 w 85"/>
                <a:gd name="T75" fmla="*/ 23 h 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5" h="23">
                  <a:moveTo>
                    <a:pt x="10" y="11"/>
                  </a:moveTo>
                  <a:lnTo>
                    <a:pt x="10" y="11"/>
                  </a:lnTo>
                  <a:lnTo>
                    <a:pt x="75" y="11"/>
                  </a:lnTo>
                  <a:lnTo>
                    <a:pt x="77" y="7"/>
                  </a:lnTo>
                  <a:lnTo>
                    <a:pt x="8" y="7"/>
                  </a:lnTo>
                  <a:lnTo>
                    <a:pt x="8" y="14"/>
                  </a:lnTo>
                  <a:lnTo>
                    <a:pt x="77" y="14"/>
                  </a:lnTo>
                  <a:lnTo>
                    <a:pt x="77" y="7"/>
                  </a:lnTo>
                  <a:lnTo>
                    <a:pt x="80" y="5"/>
                  </a:lnTo>
                  <a:lnTo>
                    <a:pt x="5" y="5"/>
                  </a:lnTo>
                  <a:lnTo>
                    <a:pt x="5" y="17"/>
                  </a:lnTo>
                  <a:lnTo>
                    <a:pt x="80" y="17"/>
                  </a:lnTo>
                  <a:lnTo>
                    <a:pt x="80" y="5"/>
                  </a:lnTo>
                  <a:lnTo>
                    <a:pt x="83" y="3"/>
                  </a:lnTo>
                  <a:lnTo>
                    <a:pt x="3" y="3"/>
                  </a:lnTo>
                  <a:lnTo>
                    <a:pt x="3" y="19"/>
                  </a:lnTo>
                  <a:lnTo>
                    <a:pt x="83" y="19"/>
                  </a:lnTo>
                  <a:lnTo>
                    <a:pt x="83" y="3"/>
                  </a:lnTo>
                  <a:lnTo>
                    <a:pt x="84" y="0"/>
                  </a:lnTo>
                  <a:lnTo>
                    <a:pt x="0" y="0"/>
                  </a:lnTo>
                  <a:lnTo>
                    <a:pt x="0" y="22"/>
                  </a:lnTo>
                  <a:lnTo>
                    <a:pt x="84" y="22"/>
                  </a:lnTo>
                  <a:lnTo>
                    <a:pt x="84"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98" name="Freeform 538"/>
            <p:cNvSpPr>
              <a:spLocks/>
            </p:cNvSpPr>
            <p:nvPr/>
          </p:nvSpPr>
          <p:spPr bwMode="auto">
            <a:xfrm>
              <a:off x="2459" y="2365"/>
              <a:ext cx="54" cy="24"/>
            </a:xfrm>
            <a:custGeom>
              <a:avLst/>
              <a:gdLst>
                <a:gd name="T0" fmla="*/ 43 w 54"/>
                <a:gd name="T1" fmla="*/ 11 h 24"/>
                <a:gd name="T2" fmla="*/ 10 w 54"/>
                <a:gd name="T3" fmla="*/ 11 h 24"/>
                <a:gd name="T4" fmla="*/ 10 w 54"/>
                <a:gd name="T5" fmla="*/ 12 h 24"/>
                <a:gd name="T6" fmla="*/ 43 w 54"/>
                <a:gd name="T7" fmla="*/ 12 h 24"/>
                <a:gd name="T8" fmla="*/ 43 w 54"/>
                <a:gd name="T9" fmla="*/ 11 h 24"/>
                <a:gd name="T10" fmla="*/ 46 w 54"/>
                <a:gd name="T11" fmla="*/ 8 h 24"/>
                <a:gd name="T12" fmla="*/ 8 w 54"/>
                <a:gd name="T13" fmla="*/ 8 h 24"/>
                <a:gd name="T14" fmla="*/ 8 w 54"/>
                <a:gd name="T15" fmla="*/ 15 h 24"/>
                <a:gd name="T16" fmla="*/ 46 w 54"/>
                <a:gd name="T17" fmla="*/ 15 h 24"/>
                <a:gd name="T18" fmla="*/ 46 w 54"/>
                <a:gd name="T19" fmla="*/ 8 h 24"/>
                <a:gd name="T20" fmla="*/ 48 w 54"/>
                <a:gd name="T21" fmla="*/ 6 h 24"/>
                <a:gd name="T22" fmla="*/ 5 w 54"/>
                <a:gd name="T23" fmla="*/ 6 h 24"/>
                <a:gd name="T24" fmla="*/ 5 w 54"/>
                <a:gd name="T25" fmla="*/ 17 h 24"/>
                <a:gd name="T26" fmla="*/ 48 w 54"/>
                <a:gd name="T27" fmla="*/ 17 h 24"/>
                <a:gd name="T28" fmla="*/ 48 w 54"/>
                <a:gd name="T29" fmla="*/ 6 h 24"/>
                <a:gd name="T30" fmla="*/ 51 w 54"/>
                <a:gd name="T31" fmla="*/ 4 h 24"/>
                <a:gd name="T32" fmla="*/ 3 w 54"/>
                <a:gd name="T33" fmla="*/ 4 h 24"/>
                <a:gd name="T34" fmla="*/ 3 w 54"/>
                <a:gd name="T35" fmla="*/ 19 h 24"/>
                <a:gd name="T36" fmla="*/ 51 w 54"/>
                <a:gd name="T37" fmla="*/ 19 h 24"/>
                <a:gd name="T38" fmla="*/ 51 w 54"/>
                <a:gd name="T39" fmla="*/ 4 h 24"/>
                <a:gd name="T40" fmla="*/ 53 w 54"/>
                <a:gd name="T41" fmla="*/ 0 h 24"/>
                <a:gd name="T42" fmla="*/ 0 w 54"/>
                <a:gd name="T43" fmla="*/ 0 h 24"/>
                <a:gd name="T44" fmla="*/ 0 w 54"/>
                <a:gd name="T45" fmla="*/ 23 h 24"/>
                <a:gd name="T46" fmla="*/ 53 w 54"/>
                <a:gd name="T47" fmla="*/ 23 h 24"/>
                <a:gd name="T48" fmla="*/ 53 w 54"/>
                <a:gd name="T49" fmla="*/ 0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24"/>
                <a:gd name="T77" fmla="*/ 54 w 54"/>
                <a:gd name="T78" fmla="*/ 24 h 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24">
                  <a:moveTo>
                    <a:pt x="43" y="11"/>
                  </a:moveTo>
                  <a:lnTo>
                    <a:pt x="10" y="11"/>
                  </a:lnTo>
                  <a:lnTo>
                    <a:pt x="10" y="12"/>
                  </a:lnTo>
                  <a:lnTo>
                    <a:pt x="43" y="12"/>
                  </a:lnTo>
                  <a:lnTo>
                    <a:pt x="43" y="11"/>
                  </a:lnTo>
                  <a:lnTo>
                    <a:pt x="46" y="8"/>
                  </a:lnTo>
                  <a:lnTo>
                    <a:pt x="8" y="8"/>
                  </a:lnTo>
                  <a:lnTo>
                    <a:pt x="8" y="15"/>
                  </a:lnTo>
                  <a:lnTo>
                    <a:pt x="46" y="15"/>
                  </a:lnTo>
                  <a:lnTo>
                    <a:pt x="46" y="8"/>
                  </a:lnTo>
                  <a:lnTo>
                    <a:pt x="48" y="6"/>
                  </a:lnTo>
                  <a:lnTo>
                    <a:pt x="5" y="6"/>
                  </a:lnTo>
                  <a:lnTo>
                    <a:pt x="5" y="17"/>
                  </a:lnTo>
                  <a:lnTo>
                    <a:pt x="48" y="17"/>
                  </a:lnTo>
                  <a:lnTo>
                    <a:pt x="48" y="6"/>
                  </a:lnTo>
                  <a:lnTo>
                    <a:pt x="51" y="4"/>
                  </a:lnTo>
                  <a:lnTo>
                    <a:pt x="3" y="4"/>
                  </a:lnTo>
                  <a:lnTo>
                    <a:pt x="3" y="19"/>
                  </a:lnTo>
                  <a:lnTo>
                    <a:pt x="51" y="19"/>
                  </a:lnTo>
                  <a:lnTo>
                    <a:pt x="51" y="4"/>
                  </a:lnTo>
                  <a:lnTo>
                    <a:pt x="53" y="0"/>
                  </a:lnTo>
                  <a:lnTo>
                    <a:pt x="0" y="0"/>
                  </a:lnTo>
                  <a:lnTo>
                    <a:pt x="0" y="23"/>
                  </a:lnTo>
                  <a:lnTo>
                    <a:pt x="53" y="23"/>
                  </a:lnTo>
                  <a:lnTo>
                    <a:pt x="53"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199" name="Freeform 539"/>
            <p:cNvSpPr>
              <a:spLocks/>
            </p:cNvSpPr>
            <p:nvPr/>
          </p:nvSpPr>
          <p:spPr bwMode="auto">
            <a:xfrm>
              <a:off x="2709" y="2257"/>
              <a:ext cx="164" cy="153"/>
            </a:xfrm>
            <a:custGeom>
              <a:avLst/>
              <a:gdLst>
                <a:gd name="T0" fmla="*/ 0 w 164"/>
                <a:gd name="T1" fmla="*/ 0 h 153"/>
                <a:gd name="T2" fmla="*/ 163 w 164"/>
                <a:gd name="T3" fmla="*/ 0 h 153"/>
                <a:gd name="T4" fmla="*/ 163 w 164"/>
                <a:gd name="T5" fmla="*/ 152 h 153"/>
                <a:gd name="T6" fmla="*/ 0 w 164"/>
                <a:gd name="T7" fmla="*/ 152 h 153"/>
                <a:gd name="T8" fmla="*/ 0 w 164"/>
                <a:gd name="T9" fmla="*/ 0 h 153"/>
                <a:gd name="T10" fmla="*/ 0 60000 65536"/>
                <a:gd name="T11" fmla="*/ 0 60000 65536"/>
                <a:gd name="T12" fmla="*/ 0 60000 65536"/>
                <a:gd name="T13" fmla="*/ 0 60000 65536"/>
                <a:gd name="T14" fmla="*/ 0 60000 65536"/>
                <a:gd name="T15" fmla="*/ 0 w 164"/>
                <a:gd name="T16" fmla="*/ 0 h 153"/>
                <a:gd name="T17" fmla="*/ 164 w 164"/>
                <a:gd name="T18" fmla="*/ 153 h 153"/>
              </a:gdLst>
              <a:ahLst/>
              <a:cxnLst>
                <a:cxn ang="T10">
                  <a:pos x="T0" y="T1"/>
                </a:cxn>
                <a:cxn ang="T11">
                  <a:pos x="T2" y="T3"/>
                </a:cxn>
                <a:cxn ang="T12">
                  <a:pos x="T4" y="T5"/>
                </a:cxn>
                <a:cxn ang="T13">
                  <a:pos x="T6" y="T7"/>
                </a:cxn>
                <a:cxn ang="T14">
                  <a:pos x="T8" y="T9"/>
                </a:cxn>
              </a:cxnLst>
              <a:rect l="T15" t="T16" r="T17" b="T18"/>
              <a:pathLst>
                <a:path w="164" h="153">
                  <a:moveTo>
                    <a:pt x="0" y="0"/>
                  </a:moveTo>
                  <a:lnTo>
                    <a:pt x="163" y="0"/>
                  </a:lnTo>
                  <a:lnTo>
                    <a:pt x="163" y="152"/>
                  </a:lnTo>
                  <a:lnTo>
                    <a:pt x="0" y="152"/>
                  </a:lnTo>
                  <a:lnTo>
                    <a:pt x="0" y="0"/>
                  </a:lnTo>
                </a:path>
              </a:pathLst>
            </a:custGeom>
            <a:solidFill>
              <a:schemeClr val="bg2"/>
            </a:solidFill>
            <a:ln w="19050" cap="rnd">
              <a:solidFill>
                <a:schemeClr val="tx1"/>
              </a:solidFill>
              <a:round/>
              <a:headEnd type="none" w="sm" len="sm"/>
              <a:tailEnd type="none" w="sm" len="sm"/>
            </a:ln>
          </p:spPr>
          <p:txBody>
            <a:bodyPr/>
            <a:lstStyle/>
            <a:p>
              <a:endParaRPr lang="en-US"/>
            </a:p>
          </p:txBody>
        </p:sp>
        <p:sp>
          <p:nvSpPr>
            <p:cNvPr id="71200" name="Line 540"/>
            <p:cNvSpPr>
              <a:spLocks noChangeShapeType="1"/>
            </p:cNvSpPr>
            <p:nvPr/>
          </p:nvSpPr>
          <p:spPr bwMode="auto">
            <a:xfrm>
              <a:off x="2732" y="2322"/>
              <a:ext cx="0" cy="2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01" name="Line 541"/>
            <p:cNvSpPr>
              <a:spLocks noChangeShapeType="1"/>
            </p:cNvSpPr>
            <p:nvPr/>
          </p:nvSpPr>
          <p:spPr bwMode="auto">
            <a:xfrm>
              <a:off x="2732" y="2322"/>
              <a:ext cx="1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02" name="Freeform 542"/>
            <p:cNvSpPr>
              <a:spLocks/>
            </p:cNvSpPr>
            <p:nvPr/>
          </p:nvSpPr>
          <p:spPr bwMode="auto">
            <a:xfrm>
              <a:off x="2742" y="2322"/>
              <a:ext cx="17" cy="23"/>
            </a:xfrm>
            <a:custGeom>
              <a:avLst/>
              <a:gdLst>
                <a:gd name="T0" fmla="*/ 0 w 17"/>
                <a:gd name="T1" fmla="*/ 22 h 23"/>
                <a:gd name="T2" fmla="*/ 5 w 17"/>
                <a:gd name="T3" fmla="*/ 21 h 23"/>
                <a:gd name="T4" fmla="*/ 11 w 17"/>
                <a:gd name="T5" fmla="*/ 19 h 23"/>
                <a:gd name="T6" fmla="*/ 16 w 17"/>
                <a:gd name="T7" fmla="*/ 15 h 23"/>
                <a:gd name="T8" fmla="*/ 16 w 17"/>
                <a:gd name="T9" fmla="*/ 11 h 23"/>
                <a:gd name="T10" fmla="*/ 16 w 17"/>
                <a:gd name="T11" fmla="*/ 7 h 23"/>
                <a:gd name="T12" fmla="*/ 11 w 17"/>
                <a:gd name="T13" fmla="*/ 4 h 23"/>
                <a:gd name="T14" fmla="*/ 5 w 17"/>
                <a:gd name="T15" fmla="*/ 1 h 23"/>
                <a:gd name="T16" fmla="*/ 0 w 17"/>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3"/>
                <a:gd name="T29" fmla="*/ 17 w 17"/>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3">
                  <a:moveTo>
                    <a:pt x="0" y="22"/>
                  </a:moveTo>
                  <a:lnTo>
                    <a:pt x="5" y="21"/>
                  </a:lnTo>
                  <a:lnTo>
                    <a:pt x="11" y="19"/>
                  </a:lnTo>
                  <a:lnTo>
                    <a:pt x="16" y="15"/>
                  </a:lnTo>
                  <a:lnTo>
                    <a:pt x="16" y="11"/>
                  </a:lnTo>
                  <a:lnTo>
                    <a:pt x="16" y="7"/>
                  </a:lnTo>
                  <a:lnTo>
                    <a:pt x="11" y="4"/>
                  </a:lnTo>
                  <a:lnTo>
                    <a:pt x="5" y="1"/>
                  </a:lnTo>
                  <a:lnTo>
                    <a:pt x="0"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03" name="Freeform 543"/>
            <p:cNvSpPr>
              <a:spLocks/>
            </p:cNvSpPr>
            <p:nvPr/>
          </p:nvSpPr>
          <p:spPr bwMode="auto">
            <a:xfrm>
              <a:off x="2732" y="2325"/>
              <a:ext cx="17" cy="20"/>
            </a:xfrm>
            <a:custGeom>
              <a:avLst/>
              <a:gdLst>
                <a:gd name="T0" fmla="*/ 16 w 17"/>
                <a:gd name="T1" fmla="*/ 19 h 20"/>
                <a:gd name="T2" fmla="*/ 0 w 17"/>
                <a:gd name="T3" fmla="*/ 19 h 20"/>
                <a:gd name="T4" fmla="*/ 3 w 17"/>
                <a:gd name="T5" fmla="*/ 16 h 20"/>
                <a:gd name="T6" fmla="*/ 16 w 17"/>
                <a:gd name="T7" fmla="*/ 16 h 20"/>
                <a:gd name="T8" fmla="*/ 3 w 17"/>
                <a:gd name="T9" fmla="*/ 16 h 20"/>
                <a:gd name="T10" fmla="*/ 3 w 17"/>
                <a:gd name="T11" fmla="*/ 0 h 20"/>
                <a:gd name="T12" fmla="*/ 16 w 17"/>
                <a:gd name="T13" fmla="*/ 0 h 20"/>
                <a:gd name="T14" fmla="*/ 0 60000 65536"/>
                <a:gd name="T15" fmla="*/ 0 60000 65536"/>
                <a:gd name="T16" fmla="*/ 0 60000 65536"/>
                <a:gd name="T17" fmla="*/ 0 60000 65536"/>
                <a:gd name="T18" fmla="*/ 0 60000 65536"/>
                <a:gd name="T19" fmla="*/ 0 60000 65536"/>
                <a:gd name="T20" fmla="*/ 0 60000 65536"/>
                <a:gd name="T21" fmla="*/ 0 w 17"/>
                <a:gd name="T22" fmla="*/ 0 h 20"/>
                <a:gd name="T23" fmla="*/ 17 w 17"/>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0">
                  <a:moveTo>
                    <a:pt x="16" y="19"/>
                  </a:moveTo>
                  <a:lnTo>
                    <a:pt x="0" y="19"/>
                  </a:lnTo>
                  <a:lnTo>
                    <a:pt x="3" y="16"/>
                  </a:lnTo>
                  <a:lnTo>
                    <a:pt x="16" y="16"/>
                  </a:lnTo>
                  <a:lnTo>
                    <a:pt x="3" y="16"/>
                  </a:lnTo>
                  <a:lnTo>
                    <a:pt x="3" y="0"/>
                  </a:lnTo>
                  <a:lnTo>
                    <a:pt x="1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04" name="Freeform 544"/>
            <p:cNvSpPr>
              <a:spLocks/>
            </p:cNvSpPr>
            <p:nvPr/>
          </p:nvSpPr>
          <p:spPr bwMode="auto">
            <a:xfrm>
              <a:off x="2742" y="2325"/>
              <a:ext cx="17" cy="17"/>
            </a:xfrm>
            <a:custGeom>
              <a:avLst/>
              <a:gdLst>
                <a:gd name="T0" fmla="*/ 0 w 17"/>
                <a:gd name="T1" fmla="*/ 16 h 17"/>
                <a:gd name="T2" fmla="*/ 6 w 17"/>
                <a:gd name="T3" fmla="*/ 16 h 17"/>
                <a:gd name="T4" fmla="*/ 14 w 17"/>
                <a:gd name="T5" fmla="*/ 14 h 17"/>
                <a:gd name="T6" fmla="*/ 16 w 17"/>
                <a:gd name="T7" fmla="*/ 12 h 17"/>
                <a:gd name="T8" fmla="*/ 16 w 17"/>
                <a:gd name="T9" fmla="*/ 8 h 17"/>
                <a:gd name="T10" fmla="*/ 16 w 17"/>
                <a:gd name="T11" fmla="*/ 5 h 17"/>
                <a:gd name="T12" fmla="*/ 14 w 17"/>
                <a:gd name="T13" fmla="*/ 2 h 17"/>
                <a:gd name="T14" fmla="*/ 6 w 17"/>
                <a:gd name="T15" fmla="*/ 1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6" y="16"/>
                  </a:lnTo>
                  <a:lnTo>
                    <a:pt x="14" y="14"/>
                  </a:lnTo>
                  <a:lnTo>
                    <a:pt x="16" y="12"/>
                  </a:lnTo>
                  <a:lnTo>
                    <a:pt x="16" y="8"/>
                  </a:lnTo>
                  <a:lnTo>
                    <a:pt x="16" y="5"/>
                  </a:lnTo>
                  <a:lnTo>
                    <a:pt x="14" y="2"/>
                  </a:lnTo>
                  <a:lnTo>
                    <a:pt x="6" y="1"/>
                  </a:lnTo>
                  <a:lnTo>
                    <a:pt x="0"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05" name="Freeform 545"/>
            <p:cNvSpPr>
              <a:spLocks/>
            </p:cNvSpPr>
            <p:nvPr/>
          </p:nvSpPr>
          <p:spPr bwMode="auto">
            <a:xfrm>
              <a:off x="2737" y="2328"/>
              <a:ext cx="17" cy="17"/>
            </a:xfrm>
            <a:custGeom>
              <a:avLst/>
              <a:gdLst>
                <a:gd name="T0" fmla="*/ 7 w 17"/>
                <a:gd name="T1" fmla="*/ 16 h 17"/>
                <a:gd name="T2" fmla="*/ 0 w 17"/>
                <a:gd name="T3" fmla="*/ 16 h 17"/>
                <a:gd name="T4" fmla="*/ 0 w 17"/>
                <a:gd name="T5" fmla="*/ 0 h 17"/>
                <a:gd name="T6" fmla="*/ 7 w 17"/>
                <a:gd name="T7" fmla="*/ 0 h 17"/>
                <a:gd name="T8" fmla="*/ 7 w 17"/>
                <a:gd name="T9" fmla="*/ 16 h 17"/>
                <a:gd name="T10" fmla="*/ 11 w 17"/>
                <a:gd name="T11" fmla="*/ 14 h 17"/>
                <a:gd name="T12" fmla="*/ 14 w 17"/>
                <a:gd name="T13" fmla="*/ 11 h 17"/>
                <a:gd name="T14" fmla="*/ 16 w 17"/>
                <a:gd name="T15" fmla="*/ 7 h 17"/>
                <a:gd name="T16" fmla="*/ 14 w 17"/>
                <a:gd name="T17" fmla="*/ 2 h 17"/>
                <a:gd name="T18" fmla="*/ 11 w 17"/>
                <a:gd name="T19" fmla="*/ 0 h 17"/>
                <a:gd name="T20" fmla="*/ 7 w 17"/>
                <a:gd name="T21" fmla="*/ 0 h 17"/>
                <a:gd name="T22" fmla="*/ 7 w 17"/>
                <a:gd name="T23" fmla="*/ 13 h 17"/>
                <a:gd name="T24" fmla="*/ 2 w 17"/>
                <a:gd name="T25" fmla="*/ 13 h 17"/>
                <a:gd name="T26" fmla="*/ 2 w 17"/>
                <a:gd name="T27" fmla="*/ 2 h 17"/>
                <a:gd name="T28" fmla="*/ 7 w 17"/>
                <a:gd name="T29" fmla="*/ 2 h 17"/>
                <a:gd name="T30" fmla="*/ 7 w 17"/>
                <a:gd name="T31" fmla="*/ 13 h 17"/>
                <a:gd name="T32" fmla="*/ 11 w 17"/>
                <a:gd name="T33" fmla="*/ 10 h 17"/>
                <a:gd name="T34" fmla="*/ 11 w 17"/>
                <a:gd name="T35" fmla="*/ 7 h 17"/>
                <a:gd name="T36" fmla="*/ 11 w 17"/>
                <a:gd name="T37" fmla="*/ 4 h 17"/>
                <a:gd name="T38" fmla="*/ 7 w 17"/>
                <a:gd name="T39" fmla="*/ 2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7" y="16"/>
                  </a:moveTo>
                  <a:lnTo>
                    <a:pt x="0" y="16"/>
                  </a:lnTo>
                  <a:lnTo>
                    <a:pt x="0" y="0"/>
                  </a:lnTo>
                  <a:lnTo>
                    <a:pt x="7" y="0"/>
                  </a:lnTo>
                  <a:lnTo>
                    <a:pt x="7" y="16"/>
                  </a:lnTo>
                  <a:lnTo>
                    <a:pt x="11" y="14"/>
                  </a:lnTo>
                  <a:lnTo>
                    <a:pt x="14" y="11"/>
                  </a:lnTo>
                  <a:lnTo>
                    <a:pt x="16" y="7"/>
                  </a:lnTo>
                  <a:lnTo>
                    <a:pt x="14" y="2"/>
                  </a:lnTo>
                  <a:lnTo>
                    <a:pt x="11" y="0"/>
                  </a:lnTo>
                  <a:lnTo>
                    <a:pt x="7" y="0"/>
                  </a:lnTo>
                  <a:lnTo>
                    <a:pt x="7" y="13"/>
                  </a:lnTo>
                  <a:lnTo>
                    <a:pt x="2" y="13"/>
                  </a:lnTo>
                  <a:lnTo>
                    <a:pt x="2" y="2"/>
                  </a:lnTo>
                  <a:lnTo>
                    <a:pt x="7" y="2"/>
                  </a:lnTo>
                  <a:lnTo>
                    <a:pt x="7" y="13"/>
                  </a:lnTo>
                  <a:lnTo>
                    <a:pt x="11" y="10"/>
                  </a:lnTo>
                  <a:lnTo>
                    <a:pt x="11" y="7"/>
                  </a:lnTo>
                  <a:lnTo>
                    <a:pt x="11" y="4"/>
                  </a:lnTo>
                  <a:lnTo>
                    <a:pt x="7" y="2"/>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06" name="Line 546"/>
            <p:cNvSpPr>
              <a:spLocks noChangeShapeType="1"/>
            </p:cNvSpPr>
            <p:nvPr/>
          </p:nvSpPr>
          <p:spPr bwMode="auto">
            <a:xfrm>
              <a:off x="2776" y="2290"/>
              <a:ext cx="6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07" name="Freeform 547"/>
            <p:cNvSpPr>
              <a:spLocks/>
            </p:cNvSpPr>
            <p:nvPr/>
          </p:nvSpPr>
          <p:spPr bwMode="auto">
            <a:xfrm>
              <a:off x="2766" y="2279"/>
              <a:ext cx="85" cy="23"/>
            </a:xfrm>
            <a:custGeom>
              <a:avLst/>
              <a:gdLst>
                <a:gd name="T0" fmla="*/ 10 w 85"/>
                <a:gd name="T1" fmla="*/ 11 h 23"/>
                <a:gd name="T2" fmla="*/ 10 w 85"/>
                <a:gd name="T3" fmla="*/ 11 h 23"/>
                <a:gd name="T4" fmla="*/ 74 w 85"/>
                <a:gd name="T5" fmla="*/ 11 h 23"/>
                <a:gd name="T6" fmla="*/ 74 w 85"/>
                <a:gd name="T7" fmla="*/ 11 h 23"/>
                <a:gd name="T8" fmla="*/ 77 w 85"/>
                <a:gd name="T9" fmla="*/ 7 h 23"/>
                <a:gd name="T10" fmla="*/ 7 w 85"/>
                <a:gd name="T11" fmla="*/ 7 h 23"/>
                <a:gd name="T12" fmla="*/ 7 w 85"/>
                <a:gd name="T13" fmla="*/ 14 h 23"/>
                <a:gd name="T14" fmla="*/ 77 w 85"/>
                <a:gd name="T15" fmla="*/ 14 h 23"/>
                <a:gd name="T16" fmla="*/ 77 w 85"/>
                <a:gd name="T17" fmla="*/ 7 h 23"/>
                <a:gd name="T18" fmla="*/ 79 w 85"/>
                <a:gd name="T19" fmla="*/ 5 h 23"/>
                <a:gd name="T20" fmla="*/ 5 w 85"/>
                <a:gd name="T21" fmla="*/ 5 h 23"/>
                <a:gd name="T22" fmla="*/ 5 w 85"/>
                <a:gd name="T23" fmla="*/ 17 h 23"/>
                <a:gd name="T24" fmla="*/ 79 w 85"/>
                <a:gd name="T25" fmla="*/ 17 h 23"/>
                <a:gd name="T26" fmla="*/ 79 w 85"/>
                <a:gd name="T27" fmla="*/ 5 h 23"/>
                <a:gd name="T28" fmla="*/ 82 w 85"/>
                <a:gd name="T29" fmla="*/ 3 h 23"/>
                <a:gd name="T30" fmla="*/ 2 w 85"/>
                <a:gd name="T31" fmla="*/ 3 h 23"/>
                <a:gd name="T32" fmla="*/ 2 w 85"/>
                <a:gd name="T33" fmla="*/ 19 h 23"/>
                <a:gd name="T34" fmla="*/ 82 w 85"/>
                <a:gd name="T35" fmla="*/ 19 h 23"/>
                <a:gd name="T36" fmla="*/ 82 w 85"/>
                <a:gd name="T37" fmla="*/ 3 h 23"/>
                <a:gd name="T38" fmla="*/ 84 w 85"/>
                <a:gd name="T39" fmla="*/ 0 h 23"/>
                <a:gd name="T40" fmla="*/ 0 w 85"/>
                <a:gd name="T41" fmla="*/ 0 h 23"/>
                <a:gd name="T42" fmla="*/ 0 w 85"/>
                <a:gd name="T43" fmla="*/ 22 h 23"/>
                <a:gd name="T44" fmla="*/ 84 w 85"/>
                <a:gd name="T45" fmla="*/ 22 h 23"/>
                <a:gd name="T46" fmla="*/ 84 w 85"/>
                <a:gd name="T47" fmla="*/ 0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5"/>
                <a:gd name="T73" fmla="*/ 0 h 23"/>
                <a:gd name="T74" fmla="*/ 85 w 85"/>
                <a:gd name="T75" fmla="*/ 23 h 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5" h="23">
                  <a:moveTo>
                    <a:pt x="10" y="11"/>
                  </a:moveTo>
                  <a:lnTo>
                    <a:pt x="10" y="11"/>
                  </a:lnTo>
                  <a:lnTo>
                    <a:pt x="74" y="11"/>
                  </a:lnTo>
                  <a:lnTo>
                    <a:pt x="77" y="7"/>
                  </a:lnTo>
                  <a:lnTo>
                    <a:pt x="7" y="7"/>
                  </a:lnTo>
                  <a:lnTo>
                    <a:pt x="7" y="14"/>
                  </a:lnTo>
                  <a:lnTo>
                    <a:pt x="77" y="14"/>
                  </a:lnTo>
                  <a:lnTo>
                    <a:pt x="77" y="7"/>
                  </a:lnTo>
                  <a:lnTo>
                    <a:pt x="79" y="5"/>
                  </a:lnTo>
                  <a:lnTo>
                    <a:pt x="5" y="5"/>
                  </a:lnTo>
                  <a:lnTo>
                    <a:pt x="5" y="17"/>
                  </a:lnTo>
                  <a:lnTo>
                    <a:pt x="79" y="17"/>
                  </a:lnTo>
                  <a:lnTo>
                    <a:pt x="79" y="5"/>
                  </a:lnTo>
                  <a:lnTo>
                    <a:pt x="82" y="3"/>
                  </a:lnTo>
                  <a:lnTo>
                    <a:pt x="2" y="3"/>
                  </a:lnTo>
                  <a:lnTo>
                    <a:pt x="2" y="19"/>
                  </a:lnTo>
                  <a:lnTo>
                    <a:pt x="82" y="19"/>
                  </a:lnTo>
                  <a:lnTo>
                    <a:pt x="82" y="3"/>
                  </a:lnTo>
                  <a:lnTo>
                    <a:pt x="84" y="0"/>
                  </a:lnTo>
                  <a:lnTo>
                    <a:pt x="0" y="0"/>
                  </a:lnTo>
                  <a:lnTo>
                    <a:pt x="0" y="22"/>
                  </a:lnTo>
                  <a:lnTo>
                    <a:pt x="84" y="22"/>
                  </a:lnTo>
                  <a:lnTo>
                    <a:pt x="84"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08" name="Freeform 548"/>
            <p:cNvSpPr>
              <a:spLocks/>
            </p:cNvSpPr>
            <p:nvPr/>
          </p:nvSpPr>
          <p:spPr bwMode="auto">
            <a:xfrm>
              <a:off x="2781" y="2365"/>
              <a:ext cx="55" cy="24"/>
            </a:xfrm>
            <a:custGeom>
              <a:avLst/>
              <a:gdLst>
                <a:gd name="T0" fmla="*/ 43 w 55"/>
                <a:gd name="T1" fmla="*/ 11 h 24"/>
                <a:gd name="T2" fmla="*/ 11 w 55"/>
                <a:gd name="T3" fmla="*/ 11 h 24"/>
                <a:gd name="T4" fmla="*/ 11 w 55"/>
                <a:gd name="T5" fmla="*/ 12 h 24"/>
                <a:gd name="T6" fmla="*/ 43 w 55"/>
                <a:gd name="T7" fmla="*/ 12 h 24"/>
                <a:gd name="T8" fmla="*/ 43 w 55"/>
                <a:gd name="T9" fmla="*/ 11 h 24"/>
                <a:gd name="T10" fmla="*/ 46 w 55"/>
                <a:gd name="T11" fmla="*/ 8 h 24"/>
                <a:gd name="T12" fmla="*/ 8 w 55"/>
                <a:gd name="T13" fmla="*/ 8 h 24"/>
                <a:gd name="T14" fmla="*/ 8 w 55"/>
                <a:gd name="T15" fmla="*/ 15 h 24"/>
                <a:gd name="T16" fmla="*/ 46 w 55"/>
                <a:gd name="T17" fmla="*/ 15 h 24"/>
                <a:gd name="T18" fmla="*/ 46 w 55"/>
                <a:gd name="T19" fmla="*/ 8 h 24"/>
                <a:gd name="T20" fmla="*/ 48 w 55"/>
                <a:gd name="T21" fmla="*/ 6 h 24"/>
                <a:gd name="T22" fmla="*/ 6 w 55"/>
                <a:gd name="T23" fmla="*/ 6 h 24"/>
                <a:gd name="T24" fmla="*/ 6 w 55"/>
                <a:gd name="T25" fmla="*/ 17 h 24"/>
                <a:gd name="T26" fmla="*/ 48 w 55"/>
                <a:gd name="T27" fmla="*/ 17 h 24"/>
                <a:gd name="T28" fmla="*/ 48 w 55"/>
                <a:gd name="T29" fmla="*/ 6 h 24"/>
                <a:gd name="T30" fmla="*/ 51 w 55"/>
                <a:gd name="T31" fmla="*/ 4 h 24"/>
                <a:gd name="T32" fmla="*/ 3 w 55"/>
                <a:gd name="T33" fmla="*/ 4 h 24"/>
                <a:gd name="T34" fmla="*/ 3 w 55"/>
                <a:gd name="T35" fmla="*/ 19 h 24"/>
                <a:gd name="T36" fmla="*/ 51 w 55"/>
                <a:gd name="T37" fmla="*/ 19 h 24"/>
                <a:gd name="T38" fmla="*/ 51 w 55"/>
                <a:gd name="T39" fmla="*/ 4 h 24"/>
                <a:gd name="T40" fmla="*/ 54 w 55"/>
                <a:gd name="T41" fmla="*/ 0 h 24"/>
                <a:gd name="T42" fmla="*/ 0 w 55"/>
                <a:gd name="T43" fmla="*/ 0 h 24"/>
                <a:gd name="T44" fmla="*/ 0 w 55"/>
                <a:gd name="T45" fmla="*/ 23 h 24"/>
                <a:gd name="T46" fmla="*/ 54 w 55"/>
                <a:gd name="T47" fmla="*/ 23 h 24"/>
                <a:gd name="T48" fmla="*/ 54 w 55"/>
                <a:gd name="T49" fmla="*/ 0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24"/>
                <a:gd name="T77" fmla="*/ 55 w 55"/>
                <a:gd name="T78" fmla="*/ 24 h 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24">
                  <a:moveTo>
                    <a:pt x="43" y="11"/>
                  </a:moveTo>
                  <a:lnTo>
                    <a:pt x="11" y="11"/>
                  </a:lnTo>
                  <a:lnTo>
                    <a:pt x="11" y="12"/>
                  </a:lnTo>
                  <a:lnTo>
                    <a:pt x="43" y="12"/>
                  </a:lnTo>
                  <a:lnTo>
                    <a:pt x="43" y="11"/>
                  </a:lnTo>
                  <a:lnTo>
                    <a:pt x="46" y="8"/>
                  </a:lnTo>
                  <a:lnTo>
                    <a:pt x="8" y="8"/>
                  </a:lnTo>
                  <a:lnTo>
                    <a:pt x="8" y="15"/>
                  </a:lnTo>
                  <a:lnTo>
                    <a:pt x="46" y="15"/>
                  </a:lnTo>
                  <a:lnTo>
                    <a:pt x="46" y="8"/>
                  </a:lnTo>
                  <a:lnTo>
                    <a:pt x="48" y="6"/>
                  </a:lnTo>
                  <a:lnTo>
                    <a:pt x="6" y="6"/>
                  </a:lnTo>
                  <a:lnTo>
                    <a:pt x="6" y="17"/>
                  </a:lnTo>
                  <a:lnTo>
                    <a:pt x="48" y="17"/>
                  </a:lnTo>
                  <a:lnTo>
                    <a:pt x="48" y="6"/>
                  </a:lnTo>
                  <a:lnTo>
                    <a:pt x="51" y="4"/>
                  </a:lnTo>
                  <a:lnTo>
                    <a:pt x="3" y="4"/>
                  </a:lnTo>
                  <a:lnTo>
                    <a:pt x="3" y="19"/>
                  </a:lnTo>
                  <a:lnTo>
                    <a:pt x="51" y="19"/>
                  </a:lnTo>
                  <a:lnTo>
                    <a:pt x="51" y="4"/>
                  </a:lnTo>
                  <a:lnTo>
                    <a:pt x="54" y="0"/>
                  </a:lnTo>
                  <a:lnTo>
                    <a:pt x="0" y="0"/>
                  </a:lnTo>
                  <a:lnTo>
                    <a:pt x="0" y="23"/>
                  </a:lnTo>
                  <a:lnTo>
                    <a:pt x="54" y="23"/>
                  </a:lnTo>
                  <a:lnTo>
                    <a:pt x="54"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09" name="Freeform 549"/>
            <p:cNvSpPr>
              <a:spLocks/>
            </p:cNvSpPr>
            <p:nvPr/>
          </p:nvSpPr>
          <p:spPr bwMode="auto">
            <a:xfrm>
              <a:off x="3030" y="2257"/>
              <a:ext cx="165" cy="153"/>
            </a:xfrm>
            <a:custGeom>
              <a:avLst/>
              <a:gdLst>
                <a:gd name="T0" fmla="*/ 0 w 165"/>
                <a:gd name="T1" fmla="*/ 0 h 153"/>
                <a:gd name="T2" fmla="*/ 164 w 165"/>
                <a:gd name="T3" fmla="*/ 0 h 153"/>
                <a:gd name="T4" fmla="*/ 164 w 165"/>
                <a:gd name="T5" fmla="*/ 152 h 153"/>
                <a:gd name="T6" fmla="*/ 0 w 165"/>
                <a:gd name="T7" fmla="*/ 152 h 153"/>
                <a:gd name="T8" fmla="*/ 0 w 165"/>
                <a:gd name="T9" fmla="*/ 0 h 153"/>
                <a:gd name="T10" fmla="*/ 0 60000 65536"/>
                <a:gd name="T11" fmla="*/ 0 60000 65536"/>
                <a:gd name="T12" fmla="*/ 0 60000 65536"/>
                <a:gd name="T13" fmla="*/ 0 60000 65536"/>
                <a:gd name="T14" fmla="*/ 0 60000 65536"/>
                <a:gd name="T15" fmla="*/ 0 w 165"/>
                <a:gd name="T16" fmla="*/ 0 h 153"/>
                <a:gd name="T17" fmla="*/ 165 w 165"/>
                <a:gd name="T18" fmla="*/ 153 h 153"/>
              </a:gdLst>
              <a:ahLst/>
              <a:cxnLst>
                <a:cxn ang="T10">
                  <a:pos x="T0" y="T1"/>
                </a:cxn>
                <a:cxn ang="T11">
                  <a:pos x="T2" y="T3"/>
                </a:cxn>
                <a:cxn ang="T12">
                  <a:pos x="T4" y="T5"/>
                </a:cxn>
                <a:cxn ang="T13">
                  <a:pos x="T6" y="T7"/>
                </a:cxn>
                <a:cxn ang="T14">
                  <a:pos x="T8" y="T9"/>
                </a:cxn>
              </a:cxnLst>
              <a:rect l="T15" t="T16" r="T17" b="T18"/>
              <a:pathLst>
                <a:path w="165" h="153">
                  <a:moveTo>
                    <a:pt x="0" y="0"/>
                  </a:moveTo>
                  <a:lnTo>
                    <a:pt x="164" y="0"/>
                  </a:lnTo>
                  <a:lnTo>
                    <a:pt x="164" y="152"/>
                  </a:lnTo>
                  <a:lnTo>
                    <a:pt x="0" y="152"/>
                  </a:lnTo>
                  <a:lnTo>
                    <a:pt x="0" y="0"/>
                  </a:lnTo>
                </a:path>
              </a:pathLst>
            </a:custGeom>
            <a:solidFill>
              <a:schemeClr val="bg2"/>
            </a:solidFill>
            <a:ln w="19050" cap="rnd">
              <a:solidFill>
                <a:schemeClr val="tx1"/>
              </a:solidFill>
              <a:round/>
              <a:headEnd type="none" w="sm" len="sm"/>
              <a:tailEnd type="none" w="sm" len="sm"/>
            </a:ln>
          </p:spPr>
          <p:txBody>
            <a:bodyPr/>
            <a:lstStyle/>
            <a:p>
              <a:endParaRPr lang="en-US"/>
            </a:p>
          </p:txBody>
        </p:sp>
        <p:sp>
          <p:nvSpPr>
            <p:cNvPr id="71210" name="Line 550"/>
            <p:cNvSpPr>
              <a:spLocks noChangeShapeType="1"/>
            </p:cNvSpPr>
            <p:nvPr/>
          </p:nvSpPr>
          <p:spPr bwMode="auto">
            <a:xfrm>
              <a:off x="3054" y="2322"/>
              <a:ext cx="0" cy="2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11" name="Line 551"/>
            <p:cNvSpPr>
              <a:spLocks noChangeShapeType="1"/>
            </p:cNvSpPr>
            <p:nvPr/>
          </p:nvSpPr>
          <p:spPr bwMode="auto">
            <a:xfrm>
              <a:off x="3054" y="2322"/>
              <a:ext cx="11"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12" name="Freeform 552"/>
            <p:cNvSpPr>
              <a:spLocks/>
            </p:cNvSpPr>
            <p:nvPr/>
          </p:nvSpPr>
          <p:spPr bwMode="auto">
            <a:xfrm>
              <a:off x="3065" y="2322"/>
              <a:ext cx="17" cy="23"/>
            </a:xfrm>
            <a:custGeom>
              <a:avLst/>
              <a:gdLst>
                <a:gd name="T0" fmla="*/ 0 w 17"/>
                <a:gd name="T1" fmla="*/ 22 h 23"/>
                <a:gd name="T2" fmla="*/ 6 w 17"/>
                <a:gd name="T3" fmla="*/ 21 h 23"/>
                <a:gd name="T4" fmla="*/ 11 w 17"/>
                <a:gd name="T5" fmla="*/ 19 h 23"/>
                <a:gd name="T6" fmla="*/ 14 w 17"/>
                <a:gd name="T7" fmla="*/ 15 h 23"/>
                <a:gd name="T8" fmla="*/ 16 w 17"/>
                <a:gd name="T9" fmla="*/ 11 h 23"/>
                <a:gd name="T10" fmla="*/ 14 w 17"/>
                <a:gd name="T11" fmla="*/ 7 h 23"/>
                <a:gd name="T12" fmla="*/ 11 w 17"/>
                <a:gd name="T13" fmla="*/ 4 h 23"/>
                <a:gd name="T14" fmla="*/ 6 w 17"/>
                <a:gd name="T15" fmla="*/ 1 h 23"/>
                <a:gd name="T16" fmla="*/ 0 w 17"/>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3"/>
                <a:gd name="T29" fmla="*/ 17 w 17"/>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3">
                  <a:moveTo>
                    <a:pt x="0" y="22"/>
                  </a:moveTo>
                  <a:lnTo>
                    <a:pt x="6" y="21"/>
                  </a:lnTo>
                  <a:lnTo>
                    <a:pt x="11" y="19"/>
                  </a:lnTo>
                  <a:lnTo>
                    <a:pt x="14" y="15"/>
                  </a:lnTo>
                  <a:lnTo>
                    <a:pt x="16" y="11"/>
                  </a:lnTo>
                  <a:lnTo>
                    <a:pt x="14" y="7"/>
                  </a:lnTo>
                  <a:lnTo>
                    <a:pt x="11" y="4"/>
                  </a:lnTo>
                  <a:lnTo>
                    <a:pt x="6" y="1"/>
                  </a:lnTo>
                  <a:lnTo>
                    <a:pt x="0"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13" name="Freeform 553"/>
            <p:cNvSpPr>
              <a:spLocks/>
            </p:cNvSpPr>
            <p:nvPr/>
          </p:nvSpPr>
          <p:spPr bwMode="auto">
            <a:xfrm>
              <a:off x="3054" y="2325"/>
              <a:ext cx="17" cy="20"/>
            </a:xfrm>
            <a:custGeom>
              <a:avLst/>
              <a:gdLst>
                <a:gd name="T0" fmla="*/ 16 w 17"/>
                <a:gd name="T1" fmla="*/ 19 h 20"/>
                <a:gd name="T2" fmla="*/ 0 w 17"/>
                <a:gd name="T3" fmla="*/ 19 h 20"/>
                <a:gd name="T4" fmla="*/ 4 w 17"/>
                <a:gd name="T5" fmla="*/ 16 h 20"/>
                <a:gd name="T6" fmla="*/ 16 w 17"/>
                <a:gd name="T7" fmla="*/ 16 h 20"/>
                <a:gd name="T8" fmla="*/ 4 w 17"/>
                <a:gd name="T9" fmla="*/ 16 h 20"/>
                <a:gd name="T10" fmla="*/ 4 w 17"/>
                <a:gd name="T11" fmla="*/ 0 h 20"/>
                <a:gd name="T12" fmla="*/ 16 w 17"/>
                <a:gd name="T13" fmla="*/ 0 h 20"/>
                <a:gd name="T14" fmla="*/ 0 60000 65536"/>
                <a:gd name="T15" fmla="*/ 0 60000 65536"/>
                <a:gd name="T16" fmla="*/ 0 60000 65536"/>
                <a:gd name="T17" fmla="*/ 0 60000 65536"/>
                <a:gd name="T18" fmla="*/ 0 60000 65536"/>
                <a:gd name="T19" fmla="*/ 0 60000 65536"/>
                <a:gd name="T20" fmla="*/ 0 60000 65536"/>
                <a:gd name="T21" fmla="*/ 0 w 17"/>
                <a:gd name="T22" fmla="*/ 0 h 20"/>
                <a:gd name="T23" fmla="*/ 17 w 17"/>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0">
                  <a:moveTo>
                    <a:pt x="16" y="19"/>
                  </a:moveTo>
                  <a:lnTo>
                    <a:pt x="0" y="19"/>
                  </a:lnTo>
                  <a:lnTo>
                    <a:pt x="4" y="16"/>
                  </a:lnTo>
                  <a:lnTo>
                    <a:pt x="16" y="16"/>
                  </a:lnTo>
                  <a:lnTo>
                    <a:pt x="4" y="16"/>
                  </a:lnTo>
                  <a:lnTo>
                    <a:pt x="4" y="0"/>
                  </a:lnTo>
                  <a:lnTo>
                    <a:pt x="1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14" name="Freeform 554"/>
            <p:cNvSpPr>
              <a:spLocks/>
            </p:cNvSpPr>
            <p:nvPr/>
          </p:nvSpPr>
          <p:spPr bwMode="auto">
            <a:xfrm>
              <a:off x="3065" y="2325"/>
              <a:ext cx="17" cy="17"/>
            </a:xfrm>
            <a:custGeom>
              <a:avLst/>
              <a:gdLst>
                <a:gd name="T0" fmla="*/ 0 w 17"/>
                <a:gd name="T1" fmla="*/ 16 h 17"/>
                <a:gd name="T2" fmla="*/ 6 w 17"/>
                <a:gd name="T3" fmla="*/ 16 h 17"/>
                <a:gd name="T4" fmla="*/ 10 w 17"/>
                <a:gd name="T5" fmla="*/ 14 h 17"/>
                <a:gd name="T6" fmla="*/ 14 w 17"/>
                <a:gd name="T7" fmla="*/ 12 h 17"/>
                <a:gd name="T8" fmla="*/ 16 w 17"/>
                <a:gd name="T9" fmla="*/ 8 h 17"/>
                <a:gd name="T10" fmla="*/ 14 w 17"/>
                <a:gd name="T11" fmla="*/ 5 h 17"/>
                <a:gd name="T12" fmla="*/ 10 w 17"/>
                <a:gd name="T13" fmla="*/ 2 h 17"/>
                <a:gd name="T14" fmla="*/ 6 w 17"/>
                <a:gd name="T15" fmla="*/ 1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6" y="16"/>
                  </a:lnTo>
                  <a:lnTo>
                    <a:pt x="10" y="14"/>
                  </a:lnTo>
                  <a:lnTo>
                    <a:pt x="14" y="12"/>
                  </a:lnTo>
                  <a:lnTo>
                    <a:pt x="16" y="8"/>
                  </a:lnTo>
                  <a:lnTo>
                    <a:pt x="14" y="5"/>
                  </a:lnTo>
                  <a:lnTo>
                    <a:pt x="10" y="2"/>
                  </a:lnTo>
                  <a:lnTo>
                    <a:pt x="6" y="1"/>
                  </a:lnTo>
                  <a:lnTo>
                    <a:pt x="0"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15" name="Freeform 555"/>
            <p:cNvSpPr>
              <a:spLocks/>
            </p:cNvSpPr>
            <p:nvPr/>
          </p:nvSpPr>
          <p:spPr bwMode="auto">
            <a:xfrm>
              <a:off x="3058" y="2328"/>
              <a:ext cx="17" cy="17"/>
            </a:xfrm>
            <a:custGeom>
              <a:avLst/>
              <a:gdLst>
                <a:gd name="T0" fmla="*/ 9 w 17"/>
                <a:gd name="T1" fmla="*/ 16 h 17"/>
                <a:gd name="T2" fmla="*/ 0 w 17"/>
                <a:gd name="T3" fmla="*/ 16 h 17"/>
                <a:gd name="T4" fmla="*/ 0 w 17"/>
                <a:gd name="T5" fmla="*/ 0 h 17"/>
                <a:gd name="T6" fmla="*/ 9 w 17"/>
                <a:gd name="T7" fmla="*/ 0 h 17"/>
                <a:gd name="T8" fmla="*/ 9 w 17"/>
                <a:gd name="T9" fmla="*/ 16 h 17"/>
                <a:gd name="T10" fmla="*/ 12 w 17"/>
                <a:gd name="T11" fmla="*/ 14 h 17"/>
                <a:gd name="T12" fmla="*/ 14 w 17"/>
                <a:gd name="T13" fmla="*/ 11 h 17"/>
                <a:gd name="T14" fmla="*/ 16 w 17"/>
                <a:gd name="T15" fmla="*/ 7 h 17"/>
                <a:gd name="T16" fmla="*/ 14 w 17"/>
                <a:gd name="T17" fmla="*/ 2 h 17"/>
                <a:gd name="T18" fmla="*/ 12 w 17"/>
                <a:gd name="T19" fmla="*/ 0 h 17"/>
                <a:gd name="T20" fmla="*/ 9 w 17"/>
                <a:gd name="T21" fmla="*/ 0 h 17"/>
                <a:gd name="T22" fmla="*/ 9 w 17"/>
                <a:gd name="T23" fmla="*/ 13 h 17"/>
                <a:gd name="T24" fmla="*/ 4 w 17"/>
                <a:gd name="T25" fmla="*/ 13 h 17"/>
                <a:gd name="T26" fmla="*/ 4 w 17"/>
                <a:gd name="T27" fmla="*/ 2 h 17"/>
                <a:gd name="T28" fmla="*/ 9 w 17"/>
                <a:gd name="T29" fmla="*/ 2 h 17"/>
                <a:gd name="T30" fmla="*/ 9 w 17"/>
                <a:gd name="T31" fmla="*/ 13 h 17"/>
                <a:gd name="T32" fmla="*/ 12 w 17"/>
                <a:gd name="T33" fmla="*/ 10 h 17"/>
                <a:gd name="T34" fmla="*/ 13 w 17"/>
                <a:gd name="T35" fmla="*/ 7 h 17"/>
                <a:gd name="T36" fmla="*/ 12 w 17"/>
                <a:gd name="T37" fmla="*/ 4 h 17"/>
                <a:gd name="T38" fmla="*/ 9 w 17"/>
                <a:gd name="T39" fmla="*/ 2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9" y="16"/>
                  </a:moveTo>
                  <a:lnTo>
                    <a:pt x="0" y="16"/>
                  </a:lnTo>
                  <a:lnTo>
                    <a:pt x="0" y="0"/>
                  </a:lnTo>
                  <a:lnTo>
                    <a:pt x="9" y="0"/>
                  </a:lnTo>
                  <a:lnTo>
                    <a:pt x="9" y="16"/>
                  </a:lnTo>
                  <a:lnTo>
                    <a:pt x="12" y="14"/>
                  </a:lnTo>
                  <a:lnTo>
                    <a:pt x="14" y="11"/>
                  </a:lnTo>
                  <a:lnTo>
                    <a:pt x="16" y="7"/>
                  </a:lnTo>
                  <a:lnTo>
                    <a:pt x="14" y="2"/>
                  </a:lnTo>
                  <a:lnTo>
                    <a:pt x="12" y="0"/>
                  </a:lnTo>
                  <a:lnTo>
                    <a:pt x="9" y="0"/>
                  </a:lnTo>
                  <a:lnTo>
                    <a:pt x="9" y="13"/>
                  </a:lnTo>
                  <a:lnTo>
                    <a:pt x="4" y="13"/>
                  </a:lnTo>
                  <a:lnTo>
                    <a:pt x="4" y="2"/>
                  </a:lnTo>
                  <a:lnTo>
                    <a:pt x="9" y="2"/>
                  </a:lnTo>
                  <a:lnTo>
                    <a:pt x="9" y="13"/>
                  </a:lnTo>
                  <a:lnTo>
                    <a:pt x="12" y="10"/>
                  </a:lnTo>
                  <a:lnTo>
                    <a:pt x="13" y="7"/>
                  </a:lnTo>
                  <a:lnTo>
                    <a:pt x="12" y="4"/>
                  </a:lnTo>
                  <a:lnTo>
                    <a:pt x="9" y="2"/>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16" name="Line 556"/>
            <p:cNvSpPr>
              <a:spLocks noChangeShapeType="1"/>
            </p:cNvSpPr>
            <p:nvPr/>
          </p:nvSpPr>
          <p:spPr bwMode="auto">
            <a:xfrm>
              <a:off x="3098" y="2290"/>
              <a:ext cx="6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17" name="Freeform 557"/>
            <p:cNvSpPr>
              <a:spLocks/>
            </p:cNvSpPr>
            <p:nvPr/>
          </p:nvSpPr>
          <p:spPr bwMode="auto">
            <a:xfrm>
              <a:off x="3088" y="2279"/>
              <a:ext cx="85" cy="23"/>
            </a:xfrm>
            <a:custGeom>
              <a:avLst/>
              <a:gdLst>
                <a:gd name="T0" fmla="*/ 10 w 85"/>
                <a:gd name="T1" fmla="*/ 11 h 23"/>
                <a:gd name="T2" fmla="*/ 10 w 85"/>
                <a:gd name="T3" fmla="*/ 11 h 23"/>
                <a:gd name="T4" fmla="*/ 74 w 85"/>
                <a:gd name="T5" fmla="*/ 11 h 23"/>
                <a:gd name="T6" fmla="*/ 74 w 85"/>
                <a:gd name="T7" fmla="*/ 11 h 23"/>
                <a:gd name="T8" fmla="*/ 77 w 85"/>
                <a:gd name="T9" fmla="*/ 7 h 23"/>
                <a:gd name="T10" fmla="*/ 7 w 85"/>
                <a:gd name="T11" fmla="*/ 7 h 23"/>
                <a:gd name="T12" fmla="*/ 7 w 85"/>
                <a:gd name="T13" fmla="*/ 14 h 23"/>
                <a:gd name="T14" fmla="*/ 77 w 85"/>
                <a:gd name="T15" fmla="*/ 14 h 23"/>
                <a:gd name="T16" fmla="*/ 77 w 85"/>
                <a:gd name="T17" fmla="*/ 7 h 23"/>
                <a:gd name="T18" fmla="*/ 79 w 85"/>
                <a:gd name="T19" fmla="*/ 5 h 23"/>
                <a:gd name="T20" fmla="*/ 5 w 85"/>
                <a:gd name="T21" fmla="*/ 5 h 23"/>
                <a:gd name="T22" fmla="*/ 5 w 85"/>
                <a:gd name="T23" fmla="*/ 17 h 23"/>
                <a:gd name="T24" fmla="*/ 79 w 85"/>
                <a:gd name="T25" fmla="*/ 17 h 23"/>
                <a:gd name="T26" fmla="*/ 79 w 85"/>
                <a:gd name="T27" fmla="*/ 5 h 23"/>
                <a:gd name="T28" fmla="*/ 82 w 85"/>
                <a:gd name="T29" fmla="*/ 3 h 23"/>
                <a:gd name="T30" fmla="*/ 2 w 85"/>
                <a:gd name="T31" fmla="*/ 3 h 23"/>
                <a:gd name="T32" fmla="*/ 2 w 85"/>
                <a:gd name="T33" fmla="*/ 19 h 23"/>
                <a:gd name="T34" fmla="*/ 82 w 85"/>
                <a:gd name="T35" fmla="*/ 19 h 23"/>
                <a:gd name="T36" fmla="*/ 82 w 85"/>
                <a:gd name="T37" fmla="*/ 3 h 23"/>
                <a:gd name="T38" fmla="*/ 84 w 85"/>
                <a:gd name="T39" fmla="*/ 0 h 23"/>
                <a:gd name="T40" fmla="*/ 0 w 85"/>
                <a:gd name="T41" fmla="*/ 0 h 23"/>
                <a:gd name="T42" fmla="*/ 0 w 85"/>
                <a:gd name="T43" fmla="*/ 22 h 23"/>
                <a:gd name="T44" fmla="*/ 84 w 85"/>
                <a:gd name="T45" fmla="*/ 22 h 23"/>
                <a:gd name="T46" fmla="*/ 84 w 85"/>
                <a:gd name="T47" fmla="*/ 0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5"/>
                <a:gd name="T73" fmla="*/ 0 h 23"/>
                <a:gd name="T74" fmla="*/ 85 w 85"/>
                <a:gd name="T75" fmla="*/ 23 h 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5" h="23">
                  <a:moveTo>
                    <a:pt x="10" y="11"/>
                  </a:moveTo>
                  <a:lnTo>
                    <a:pt x="10" y="11"/>
                  </a:lnTo>
                  <a:lnTo>
                    <a:pt x="74" y="11"/>
                  </a:lnTo>
                  <a:lnTo>
                    <a:pt x="77" y="7"/>
                  </a:lnTo>
                  <a:lnTo>
                    <a:pt x="7" y="7"/>
                  </a:lnTo>
                  <a:lnTo>
                    <a:pt x="7" y="14"/>
                  </a:lnTo>
                  <a:lnTo>
                    <a:pt x="77" y="14"/>
                  </a:lnTo>
                  <a:lnTo>
                    <a:pt x="77" y="7"/>
                  </a:lnTo>
                  <a:lnTo>
                    <a:pt x="79" y="5"/>
                  </a:lnTo>
                  <a:lnTo>
                    <a:pt x="5" y="5"/>
                  </a:lnTo>
                  <a:lnTo>
                    <a:pt x="5" y="17"/>
                  </a:lnTo>
                  <a:lnTo>
                    <a:pt x="79" y="17"/>
                  </a:lnTo>
                  <a:lnTo>
                    <a:pt x="79" y="5"/>
                  </a:lnTo>
                  <a:lnTo>
                    <a:pt x="82" y="3"/>
                  </a:lnTo>
                  <a:lnTo>
                    <a:pt x="2" y="3"/>
                  </a:lnTo>
                  <a:lnTo>
                    <a:pt x="2" y="19"/>
                  </a:lnTo>
                  <a:lnTo>
                    <a:pt x="82" y="19"/>
                  </a:lnTo>
                  <a:lnTo>
                    <a:pt x="82" y="3"/>
                  </a:lnTo>
                  <a:lnTo>
                    <a:pt x="84" y="0"/>
                  </a:lnTo>
                  <a:lnTo>
                    <a:pt x="0" y="0"/>
                  </a:lnTo>
                  <a:lnTo>
                    <a:pt x="0" y="22"/>
                  </a:lnTo>
                  <a:lnTo>
                    <a:pt x="84" y="22"/>
                  </a:lnTo>
                  <a:lnTo>
                    <a:pt x="84"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18" name="Freeform 558"/>
            <p:cNvSpPr>
              <a:spLocks/>
            </p:cNvSpPr>
            <p:nvPr/>
          </p:nvSpPr>
          <p:spPr bwMode="auto">
            <a:xfrm>
              <a:off x="3104" y="2365"/>
              <a:ext cx="53" cy="24"/>
            </a:xfrm>
            <a:custGeom>
              <a:avLst/>
              <a:gdLst>
                <a:gd name="T0" fmla="*/ 42 w 53"/>
                <a:gd name="T1" fmla="*/ 11 h 24"/>
                <a:gd name="T2" fmla="*/ 10 w 53"/>
                <a:gd name="T3" fmla="*/ 11 h 24"/>
                <a:gd name="T4" fmla="*/ 10 w 53"/>
                <a:gd name="T5" fmla="*/ 12 h 24"/>
                <a:gd name="T6" fmla="*/ 42 w 53"/>
                <a:gd name="T7" fmla="*/ 12 h 24"/>
                <a:gd name="T8" fmla="*/ 42 w 53"/>
                <a:gd name="T9" fmla="*/ 11 h 24"/>
                <a:gd name="T10" fmla="*/ 45 w 53"/>
                <a:gd name="T11" fmla="*/ 8 h 24"/>
                <a:gd name="T12" fmla="*/ 7 w 53"/>
                <a:gd name="T13" fmla="*/ 8 h 24"/>
                <a:gd name="T14" fmla="*/ 7 w 53"/>
                <a:gd name="T15" fmla="*/ 15 h 24"/>
                <a:gd name="T16" fmla="*/ 45 w 53"/>
                <a:gd name="T17" fmla="*/ 15 h 24"/>
                <a:gd name="T18" fmla="*/ 45 w 53"/>
                <a:gd name="T19" fmla="*/ 8 h 24"/>
                <a:gd name="T20" fmla="*/ 48 w 53"/>
                <a:gd name="T21" fmla="*/ 6 h 24"/>
                <a:gd name="T22" fmla="*/ 5 w 53"/>
                <a:gd name="T23" fmla="*/ 6 h 24"/>
                <a:gd name="T24" fmla="*/ 5 w 53"/>
                <a:gd name="T25" fmla="*/ 17 h 24"/>
                <a:gd name="T26" fmla="*/ 48 w 53"/>
                <a:gd name="T27" fmla="*/ 17 h 24"/>
                <a:gd name="T28" fmla="*/ 48 w 53"/>
                <a:gd name="T29" fmla="*/ 6 h 24"/>
                <a:gd name="T30" fmla="*/ 50 w 53"/>
                <a:gd name="T31" fmla="*/ 4 h 24"/>
                <a:gd name="T32" fmla="*/ 2 w 53"/>
                <a:gd name="T33" fmla="*/ 4 h 24"/>
                <a:gd name="T34" fmla="*/ 2 w 53"/>
                <a:gd name="T35" fmla="*/ 19 h 24"/>
                <a:gd name="T36" fmla="*/ 50 w 53"/>
                <a:gd name="T37" fmla="*/ 19 h 24"/>
                <a:gd name="T38" fmla="*/ 50 w 53"/>
                <a:gd name="T39" fmla="*/ 4 h 24"/>
                <a:gd name="T40" fmla="*/ 52 w 53"/>
                <a:gd name="T41" fmla="*/ 0 h 24"/>
                <a:gd name="T42" fmla="*/ 0 w 53"/>
                <a:gd name="T43" fmla="*/ 0 h 24"/>
                <a:gd name="T44" fmla="*/ 0 w 53"/>
                <a:gd name="T45" fmla="*/ 23 h 24"/>
                <a:gd name="T46" fmla="*/ 52 w 53"/>
                <a:gd name="T47" fmla="*/ 23 h 24"/>
                <a:gd name="T48" fmla="*/ 52 w 53"/>
                <a:gd name="T49" fmla="*/ 0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24"/>
                <a:gd name="T77" fmla="*/ 53 w 53"/>
                <a:gd name="T78" fmla="*/ 24 h 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24">
                  <a:moveTo>
                    <a:pt x="42" y="11"/>
                  </a:moveTo>
                  <a:lnTo>
                    <a:pt x="10" y="11"/>
                  </a:lnTo>
                  <a:lnTo>
                    <a:pt x="10" y="12"/>
                  </a:lnTo>
                  <a:lnTo>
                    <a:pt x="42" y="12"/>
                  </a:lnTo>
                  <a:lnTo>
                    <a:pt x="42" y="11"/>
                  </a:lnTo>
                  <a:lnTo>
                    <a:pt x="45" y="8"/>
                  </a:lnTo>
                  <a:lnTo>
                    <a:pt x="7" y="8"/>
                  </a:lnTo>
                  <a:lnTo>
                    <a:pt x="7" y="15"/>
                  </a:lnTo>
                  <a:lnTo>
                    <a:pt x="45" y="15"/>
                  </a:lnTo>
                  <a:lnTo>
                    <a:pt x="45" y="8"/>
                  </a:lnTo>
                  <a:lnTo>
                    <a:pt x="48" y="6"/>
                  </a:lnTo>
                  <a:lnTo>
                    <a:pt x="5" y="6"/>
                  </a:lnTo>
                  <a:lnTo>
                    <a:pt x="5" y="17"/>
                  </a:lnTo>
                  <a:lnTo>
                    <a:pt x="48" y="17"/>
                  </a:lnTo>
                  <a:lnTo>
                    <a:pt x="48" y="6"/>
                  </a:lnTo>
                  <a:lnTo>
                    <a:pt x="50" y="4"/>
                  </a:lnTo>
                  <a:lnTo>
                    <a:pt x="2" y="4"/>
                  </a:lnTo>
                  <a:lnTo>
                    <a:pt x="2" y="19"/>
                  </a:lnTo>
                  <a:lnTo>
                    <a:pt x="50" y="19"/>
                  </a:lnTo>
                  <a:lnTo>
                    <a:pt x="50" y="4"/>
                  </a:lnTo>
                  <a:lnTo>
                    <a:pt x="52" y="0"/>
                  </a:lnTo>
                  <a:lnTo>
                    <a:pt x="0" y="0"/>
                  </a:lnTo>
                  <a:lnTo>
                    <a:pt x="0" y="23"/>
                  </a:lnTo>
                  <a:lnTo>
                    <a:pt x="52" y="23"/>
                  </a:lnTo>
                  <a:lnTo>
                    <a:pt x="52"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19" name="Freeform 559"/>
            <p:cNvSpPr>
              <a:spLocks/>
            </p:cNvSpPr>
            <p:nvPr/>
          </p:nvSpPr>
          <p:spPr bwMode="auto">
            <a:xfrm>
              <a:off x="3353" y="2257"/>
              <a:ext cx="164" cy="153"/>
            </a:xfrm>
            <a:custGeom>
              <a:avLst/>
              <a:gdLst>
                <a:gd name="T0" fmla="*/ 0 w 164"/>
                <a:gd name="T1" fmla="*/ 0 h 153"/>
                <a:gd name="T2" fmla="*/ 163 w 164"/>
                <a:gd name="T3" fmla="*/ 0 h 153"/>
                <a:gd name="T4" fmla="*/ 163 w 164"/>
                <a:gd name="T5" fmla="*/ 152 h 153"/>
                <a:gd name="T6" fmla="*/ 0 w 164"/>
                <a:gd name="T7" fmla="*/ 152 h 153"/>
                <a:gd name="T8" fmla="*/ 0 w 164"/>
                <a:gd name="T9" fmla="*/ 0 h 153"/>
                <a:gd name="T10" fmla="*/ 0 60000 65536"/>
                <a:gd name="T11" fmla="*/ 0 60000 65536"/>
                <a:gd name="T12" fmla="*/ 0 60000 65536"/>
                <a:gd name="T13" fmla="*/ 0 60000 65536"/>
                <a:gd name="T14" fmla="*/ 0 60000 65536"/>
                <a:gd name="T15" fmla="*/ 0 w 164"/>
                <a:gd name="T16" fmla="*/ 0 h 153"/>
                <a:gd name="T17" fmla="*/ 164 w 164"/>
                <a:gd name="T18" fmla="*/ 153 h 153"/>
              </a:gdLst>
              <a:ahLst/>
              <a:cxnLst>
                <a:cxn ang="T10">
                  <a:pos x="T0" y="T1"/>
                </a:cxn>
                <a:cxn ang="T11">
                  <a:pos x="T2" y="T3"/>
                </a:cxn>
                <a:cxn ang="T12">
                  <a:pos x="T4" y="T5"/>
                </a:cxn>
                <a:cxn ang="T13">
                  <a:pos x="T6" y="T7"/>
                </a:cxn>
                <a:cxn ang="T14">
                  <a:pos x="T8" y="T9"/>
                </a:cxn>
              </a:cxnLst>
              <a:rect l="T15" t="T16" r="T17" b="T18"/>
              <a:pathLst>
                <a:path w="164" h="153">
                  <a:moveTo>
                    <a:pt x="0" y="0"/>
                  </a:moveTo>
                  <a:lnTo>
                    <a:pt x="163" y="0"/>
                  </a:lnTo>
                  <a:lnTo>
                    <a:pt x="163" y="152"/>
                  </a:lnTo>
                  <a:lnTo>
                    <a:pt x="0" y="152"/>
                  </a:lnTo>
                  <a:lnTo>
                    <a:pt x="0" y="0"/>
                  </a:lnTo>
                </a:path>
              </a:pathLst>
            </a:custGeom>
            <a:solidFill>
              <a:schemeClr val="bg2"/>
            </a:solidFill>
            <a:ln w="19050" cap="rnd">
              <a:solidFill>
                <a:schemeClr val="tx1"/>
              </a:solidFill>
              <a:round/>
              <a:headEnd type="none" w="sm" len="sm"/>
              <a:tailEnd type="none" w="sm" len="sm"/>
            </a:ln>
          </p:spPr>
          <p:txBody>
            <a:bodyPr/>
            <a:lstStyle/>
            <a:p>
              <a:endParaRPr lang="en-US"/>
            </a:p>
          </p:txBody>
        </p:sp>
        <p:sp>
          <p:nvSpPr>
            <p:cNvPr id="71220" name="Line 560"/>
            <p:cNvSpPr>
              <a:spLocks noChangeShapeType="1"/>
            </p:cNvSpPr>
            <p:nvPr/>
          </p:nvSpPr>
          <p:spPr bwMode="auto">
            <a:xfrm>
              <a:off x="3376" y="2322"/>
              <a:ext cx="0" cy="2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21" name="Line 561"/>
            <p:cNvSpPr>
              <a:spLocks noChangeShapeType="1"/>
            </p:cNvSpPr>
            <p:nvPr/>
          </p:nvSpPr>
          <p:spPr bwMode="auto">
            <a:xfrm>
              <a:off x="3376" y="2322"/>
              <a:ext cx="1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22" name="Freeform 562"/>
            <p:cNvSpPr>
              <a:spLocks/>
            </p:cNvSpPr>
            <p:nvPr/>
          </p:nvSpPr>
          <p:spPr bwMode="auto">
            <a:xfrm>
              <a:off x="3386" y="2322"/>
              <a:ext cx="17" cy="23"/>
            </a:xfrm>
            <a:custGeom>
              <a:avLst/>
              <a:gdLst>
                <a:gd name="T0" fmla="*/ 0 w 17"/>
                <a:gd name="T1" fmla="*/ 22 h 23"/>
                <a:gd name="T2" fmla="*/ 6 w 17"/>
                <a:gd name="T3" fmla="*/ 21 h 23"/>
                <a:gd name="T4" fmla="*/ 10 w 17"/>
                <a:gd name="T5" fmla="*/ 19 h 23"/>
                <a:gd name="T6" fmla="*/ 14 w 17"/>
                <a:gd name="T7" fmla="*/ 15 h 23"/>
                <a:gd name="T8" fmla="*/ 16 w 17"/>
                <a:gd name="T9" fmla="*/ 11 h 23"/>
                <a:gd name="T10" fmla="*/ 14 w 17"/>
                <a:gd name="T11" fmla="*/ 7 h 23"/>
                <a:gd name="T12" fmla="*/ 10 w 17"/>
                <a:gd name="T13" fmla="*/ 4 h 23"/>
                <a:gd name="T14" fmla="*/ 6 w 17"/>
                <a:gd name="T15" fmla="*/ 1 h 23"/>
                <a:gd name="T16" fmla="*/ 0 w 17"/>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3"/>
                <a:gd name="T29" fmla="*/ 17 w 17"/>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3">
                  <a:moveTo>
                    <a:pt x="0" y="22"/>
                  </a:moveTo>
                  <a:lnTo>
                    <a:pt x="6" y="21"/>
                  </a:lnTo>
                  <a:lnTo>
                    <a:pt x="10" y="19"/>
                  </a:lnTo>
                  <a:lnTo>
                    <a:pt x="14" y="15"/>
                  </a:lnTo>
                  <a:lnTo>
                    <a:pt x="16" y="11"/>
                  </a:lnTo>
                  <a:lnTo>
                    <a:pt x="14" y="7"/>
                  </a:lnTo>
                  <a:lnTo>
                    <a:pt x="10" y="4"/>
                  </a:lnTo>
                  <a:lnTo>
                    <a:pt x="6" y="1"/>
                  </a:lnTo>
                  <a:lnTo>
                    <a:pt x="0"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23" name="Freeform 563"/>
            <p:cNvSpPr>
              <a:spLocks/>
            </p:cNvSpPr>
            <p:nvPr/>
          </p:nvSpPr>
          <p:spPr bwMode="auto">
            <a:xfrm>
              <a:off x="3376" y="2325"/>
              <a:ext cx="17" cy="20"/>
            </a:xfrm>
            <a:custGeom>
              <a:avLst/>
              <a:gdLst>
                <a:gd name="T0" fmla="*/ 16 w 17"/>
                <a:gd name="T1" fmla="*/ 19 h 20"/>
                <a:gd name="T2" fmla="*/ 0 w 17"/>
                <a:gd name="T3" fmla="*/ 19 h 20"/>
                <a:gd name="T4" fmla="*/ 3 w 17"/>
                <a:gd name="T5" fmla="*/ 16 h 20"/>
                <a:gd name="T6" fmla="*/ 16 w 17"/>
                <a:gd name="T7" fmla="*/ 16 h 20"/>
                <a:gd name="T8" fmla="*/ 3 w 17"/>
                <a:gd name="T9" fmla="*/ 16 h 20"/>
                <a:gd name="T10" fmla="*/ 3 w 17"/>
                <a:gd name="T11" fmla="*/ 0 h 20"/>
                <a:gd name="T12" fmla="*/ 16 w 17"/>
                <a:gd name="T13" fmla="*/ 0 h 20"/>
                <a:gd name="T14" fmla="*/ 0 60000 65536"/>
                <a:gd name="T15" fmla="*/ 0 60000 65536"/>
                <a:gd name="T16" fmla="*/ 0 60000 65536"/>
                <a:gd name="T17" fmla="*/ 0 60000 65536"/>
                <a:gd name="T18" fmla="*/ 0 60000 65536"/>
                <a:gd name="T19" fmla="*/ 0 60000 65536"/>
                <a:gd name="T20" fmla="*/ 0 60000 65536"/>
                <a:gd name="T21" fmla="*/ 0 w 17"/>
                <a:gd name="T22" fmla="*/ 0 h 20"/>
                <a:gd name="T23" fmla="*/ 17 w 17"/>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0">
                  <a:moveTo>
                    <a:pt x="16" y="19"/>
                  </a:moveTo>
                  <a:lnTo>
                    <a:pt x="0" y="19"/>
                  </a:lnTo>
                  <a:lnTo>
                    <a:pt x="3" y="16"/>
                  </a:lnTo>
                  <a:lnTo>
                    <a:pt x="16" y="16"/>
                  </a:lnTo>
                  <a:lnTo>
                    <a:pt x="3" y="16"/>
                  </a:lnTo>
                  <a:lnTo>
                    <a:pt x="3" y="0"/>
                  </a:lnTo>
                  <a:lnTo>
                    <a:pt x="1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24" name="Freeform 564"/>
            <p:cNvSpPr>
              <a:spLocks/>
            </p:cNvSpPr>
            <p:nvPr/>
          </p:nvSpPr>
          <p:spPr bwMode="auto">
            <a:xfrm>
              <a:off x="3386" y="2325"/>
              <a:ext cx="17" cy="17"/>
            </a:xfrm>
            <a:custGeom>
              <a:avLst/>
              <a:gdLst>
                <a:gd name="T0" fmla="*/ 0 w 17"/>
                <a:gd name="T1" fmla="*/ 16 h 17"/>
                <a:gd name="T2" fmla="*/ 7 w 17"/>
                <a:gd name="T3" fmla="*/ 16 h 17"/>
                <a:gd name="T4" fmla="*/ 12 w 17"/>
                <a:gd name="T5" fmla="*/ 14 h 17"/>
                <a:gd name="T6" fmla="*/ 14 w 17"/>
                <a:gd name="T7" fmla="*/ 12 h 17"/>
                <a:gd name="T8" fmla="*/ 16 w 17"/>
                <a:gd name="T9" fmla="*/ 8 h 17"/>
                <a:gd name="T10" fmla="*/ 14 w 17"/>
                <a:gd name="T11" fmla="*/ 5 h 17"/>
                <a:gd name="T12" fmla="*/ 12 w 17"/>
                <a:gd name="T13" fmla="*/ 2 h 17"/>
                <a:gd name="T14" fmla="*/ 7 w 17"/>
                <a:gd name="T15" fmla="*/ 1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7" y="16"/>
                  </a:lnTo>
                  <a:lnTo>
                    <a:pt x="12" y="14"/>
                  </a:lnTo>
                  <a:lnTo>
                    <a:pt x="14" y="12"/>
                  </a:lnTo>
                  <a:lnTo>
                    <a:pt x="16" y="8"/>
                  </a:lnTo>
                  <a:lnTo>
                    <a:pt x="14" y="5"/>
                  </a:lnTo>
                  <a:lnTo>
                    <a:pt x="12" y="2"/>
                  </a:lnTo>
                  <a:lnTo>
                    <a:pt x="7" y="1"/>
                  </a:lnTo>
                  <a:lnTo>
                    <a:pt x="0"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25" name="Freeform 565"/>
            <p:cNvSpPr>
              <a:spLocks/>
            </p:cNvSpPr>
            <p:nvPr/>
          </p:nvSpPr>
          <p:spPr bwMode="auto">
            <a:xfrm>
              <a:off x="3382" y="2328"/>
              <a:ext cx="17" cy="17"/>
            </a:xfrm>
            <a:custGeom>
              <a:avLst/>
              <a:gdLst>
                <a:gd name="T0" fmla="*/ 5 w 17"/>
                <a:gd name="T1" fmla="*/ 16 h 17"/>
                <a:gd name="T2" fmla="*/ 0 w 17"/>
                <a:gd name="T3" fmla="*/ 16 h 17"/>
                <a:gd name="T4" fmla="*/ 0 w 17"/>
                <a:gd name="T5" fmla="*/ 0 h 17"/>
                <a:gd name="T6" fmla="*/ 5 w 17"/>
                <a:gd name="T7" fmla="*/ 0 h 17"/>
                <a:gd name="T8" fmla="*/ 5 w 17"/>
                <a:gd name="T9" fmla="*/ 16 h 17"/>
                <a:gd name="T10" fmla="*/ 11 w 17"/>
                <a:gd name="T11" fmla="*/ 14 h 17"/>
                <a:gd name="T12" fmla="*/ 14 w 17"/>
                <a:gd name="T13" fmla="*/ 11 h 17"/>
                <a:gd name="T14" fmla="*/ 16 w 17"/>
                <a:gd name="T15" fmla="*/ 7 h 17"/>
                <a:gd name="T16" fmla="*/ 14 w 17"/>
                <a:gd name="T17" fmla="*/ 2 h 17"/>
                <a:gd name="T18" fmla="*/ 11 w 17"/>
                <a:gd name="T19" fmla="*/ 0 h 17"/>
                <a:gd name="T20" fmla="*/ 5 w 17"/>
                <a:gd name="T21" fmla="*/ 0 h 17"/>
                <a:gd name="T22" fmla="*/ 5 w 17"/>
                <a:gd name="T23" fmla="*/ 13 h 17"/>
                <a:gd name="T24" fmla="*/ 1 w 17"/>
                <a:gd name="T25" fmla="*/ 13 h 17"/>
                <a:gd name="T26" fmla="*/ 1 w 17"/>
                <a:gd name="T27" fmla="*/ 2 h 17"/>
                <a:gd name="T28" fmla="*/ 5 w 17"/>
                <a:gd name="T29" fmla="*/ 2 h 17"/>
                <a:gd name="T30" fmla="*/ 5 w 17"/>
                <a:gd name="T31" fmla="*/ 13 h 17"/>
                <a:gd name="T32" fmla="*/ 10 w 17"/>
                <a:gd name="T33" fmla="*/ 10 h 17"/>
                <a:gd name="T34" fmla="*/ 11 w 17"/>
                <a:gd name="T35" fmla="*/ 7 h 17"/>
                <a:gd name="T36" fmla="*/ 10 w 17"/>
                <a:gd name="T37" fmla="*/ 4 h 17"/>
                <a:gd name="T38" fmla="*/ 5 w 17"/>
                <a:gd name="T39" fmla="*/ 2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5" y="16"/>
                  </a:moveTo>
                  <a:lnTo>
                    <a:pt x="0" y="16"/>
                  </a:lnTo>
                  <a:lnTo>
                    <a:pt x="0" y="0"/>
                  </a:lnTo>
                  <a:lnTo>
                    <a:pt x="5" y="0"/>
                  </a:lnTo>
                  <a:lnTo>
                    <a:pt x="5" y="16"/>
                  </a:lnTo>
                  <a:lnTo>
                    <a:pt x="11" y="14"/>
                  </a:lnTo>
                  <a:lnTo>
                    <a:pt x="14" y="11"/>
                  </a:lnTo>
                  <a:lnTo>
                    <a:pt x="16" y="7"/>
                  </a:lnTo>
                  <a:lnTo>
                    <a:pt x="14" y="2"/>
                  </a:lnTo>
                  <a:lnTo>
                    <a:pt x="11" y="0"/>
                  </a:lnTo>
                  <a:lnTo>
                    <a:pt x="5" y="0"/>
                  </a:lnTo>
                  <a:lnTo>
                    <a:pt x="5" y="13"/>
                  </a:lnTo>
                  <a:lnTo>
                    <a:pt x="1" y="13"/>
                  </a:lnTo>
                  <a:lnTo>
                    <a:pt x="1" y="2"/>
                  </a:lnTo>
                  <a:lnTo>
                    <a:pt x="5" y="2"/>
                  </a:lnTo>
                  <a:lnTo>
                    <a:pt x="5" y="13"/>
                  </a:lnTo>
                  <a:lnTo>
                    <a:pt x="10" y="10"/>
                  </a:lnTo>
                  <a:lnTo>
                    <a:pt x="11" y="7"/>
                  </a:lnTo>
                  <a:lnTo>
                    <a:pt x="10" y="4"/>
                  </a:lnTo>
                  <a:lnTo>
                    <a:pt x="5" y="2"/>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26" name="Line 566"/>
            <p:cNvSpPr>
              <a:spLocks noChangeShapeType="1"/>
            </p:cNvSpPr>
            <p:nvPr/>
          </p:nvSpPr>
          <p:spPr bwMode="auto">
            <a:xfrm>
              <a:off x="3420" y="2290"/>
              <a:ext cx="6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27" name="Freeform 567"/>
            <p:cNvSpPr>
              <a:spLocks/>
            </p:cNvSpPr>
            <p:nvPr/>
          </p:nvSpPr>
          <p:spPr bwMode="auto">
            <a:xfrm>
              <a:off x="3410" y="2279"/>
              <a:ext cx="86" cy="23"/>
            </a:xfrm>
            <a:custGeom>
              <a:avLst/>
              <a:gdLst>
                <a:gd name="T0" fmla="*/ 10 w 86"/>
                <a:gd name="T1" fmla="*/ 11 h 23"/>
                <a:gd name="T2" fmla="*/ 10 w 86"/>
                <a:gd name="T3" fmla="*/ 11 h 23"/>
                <a:gd name="T4" fmla="*/ 75 w 86"/>
                <a:gd name="T5" fmla="*/ 11 h 23"/>
                <a:gd name="T6" fmla="*/ 75 w 86"/>
                <a:gd name="T7" fmla="*/ 11 h 23"/>
                <a:gd name="T8" fmla="*/ 77 w 86"/>
                <a:gd name="T9" fmla="*/ 7 h 23"/>
                <a:gd name="T10" fmla="*/ 8 w 86"/>
                <a:gd name="T11" fmla="*/ 7 h 23"/>
                <a:gd name="T12" fmla="*/ 8 w 86"/>
                <a:gd name="T13" fmla="*/ 14 h 23"/>
                <a:gd name="T14" fmla="*/ 77 w 86"/>
                <a:gd name="T15" fmla="*/ 14 h 23"/>
                <a:gd name="T16" fmla="*/ 77 w 86"/>
                <a:gd name="T17" fmla="*/ 7 h 23"/>
                <a:gd name="T18" fmla="*/ 80 w 86"/>
                <a:gd name="T19" fmla="*/ 5 h 23"/>
                <a:gd name="T20" fmla="*/ 5 w 86"/>
                <a:gd name="T21" fmla="*/ 5 h 23"/>
                <a:gd name="T22" fmla="*/ 5 w 86"/>
                <a:gd name="T23" fmla="*/ 17 h 23"/>
                <a:gd name="T24" fmla="*/ 80 w 86"/>
                <a:gd name="T25" fmla="*/ 17 h 23"/>
                <a:gd name="T26" fmla="*/ 80 w 86"/>
                <a:gd name="T27" fmla="*/ 5 h 23"/>
                <a:gd name="T28" fmla="*/ 83 w 86"/>
                <a:gd name="T29" fmla="*/ 3 h 23"/>
                <a:gd name="T30" fmla="*/ 3 w 86"/>
                <a:gd name="T31" fmla="*/ 3 h 23"/>
                <a:gd name="T32" fmla="*/ 3 w 86"/>
                <a:gd name="T33" fmla="*/ 19 h 23"/>
                <a:gd name="T34" fmla="*/ 83 w 86"/>
                <a:gd name="T35" fmla="*/ 19 h 23"/>
                <a:gd name="T36" fmla="*/ 83 w 86"/>
                <a:gd name="T37" fmla="*/ 3 h 23"/>
                <a:gd name="T38" fmla="*/ 85 w 86"/>
                <a:gd name="T39" fmla="*/ 0 h 23"/>
                <a:gd name="T40" fmla="*/ 0 w 86"/>
                <a:gd name="T41" fmla="*/ 0 h 23"/>
                <a:gd name="T42" fmla="*/ 0 w 86"/>
                <a:gd name="T43" fmla="*/ 22 h 23"/>
                <a:gd name="T44" fmla="*/ 85 w 86"/>
                <a:gd name="T45" fmla="*/ 22 h 23"/>
                <a:gd name="T46" fmla="*/ 85 w 86"/>
                <a:gd name="T47" fmla="*/ 0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23"/>
                <a:gd name="T74" fmla="*/ 86 w 86"/>
                <a:gd name="T75" fmla="*/ 23 h 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23">
                  <a:moveTo>
                    <a:pt x="10" y="11"/>
                  </a:moveTo>
                  <a:lnTo>
                    <a:pt x="10" y="11"/>
                  </a:lnTo>
                  <a:lnTo>
                    <a:pt x="75" y="11"/>
                  </a:lnTo>
                  <a:lnTo>
                    <a:pt x="77" y="7"/>
                  </a:lnTo>
                  <a:lnTo>
                    <a:pt x="8" y="7"/>
                  </a:lnTo>
                  <a:lnTo>
                    <a:pt x="8" y="14"/>
                  </a:lnTo>
                  <a:lnTo>
                    <a:pt x="77" y="14"/>
                  </a:lnTo>
                  <a:lnTo>
                    <a:pt x="77" y="7"/>
                  </a:lnTo>
                  <a:lnTo>
                    <a:pt x="80" y="5"/>
                  </a:lnTo>
                  <a:lnTo>
                    <a:pt x="5" y="5"/>
                  </a:lnTo>
                  <a:lnTo>
                    <a:pt x="5" y="17"/>
                  </a:lnTo>
                  <a:lnTo>
                    <a:pt x="80" y="17"/>
                  </a:lnTo>
                  <a:lnTo>
                    <a:pt x="80" y="5"/>
                  </a:lnTo>
                  <a:lnTo>
                    <a:pt x="83" y="3"/>
                  </a:lnTo>
                  <a:lnTo>
                    <a:pt x="3" y="3"/>
                  </a:lnTo>
                  <a:lnTo>
                    <a:pt x="3" y="19"/>
                  </a:lnTo>
                  <a:lnTo>
                    <a:pt x="83" y="19"/>
                  </a:lnTo>
                  <a:lnTo>
                    <a:pt x="83" y="3"/>
                  </a:lnTo>
                  <a:lnTo>
                    <a:pt x="85" y="0"/>
                  </a:lnTo>
                  <a:lnTo>
                    <a:pt x="0" y="0"/>
                  </a:lnTo>
                  <a:lnTo>
                    <a:pt x="0" y="22"/>
                  </a:lnTo>
                  <a:lnTo>
                    <a:pt x="85" y="22"/>
                  </a:lnTo>
                  <a:lnTo>
                    <a:pt x="85"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28" name="Freeform 568"/>
            <p:cNvSpPr>
              <a:spLocks/>
            </p:cNvSpPr>
            <p:nvPr/>
          </p:nvSpPr>
          <p:spPr bwMode="auto">
            <a:xfrm>
              <a:off x="3426" y="2365"/>
              <a:ext cx="54" cy="24"/>
            </a:xfrm>
            <a:custGeom>
              <a:avLst/>
              <a:gdLst>
                <a:gd name="T0" fmla="*/ 43 w 54"/>
                <a:gd name="T1" fmla="*/ 11 h 24"/>
                <a:gd name="T2" fmla="*/ 10 w 54"/>
                <a:gd name="T3" fmla="*/ 11 h 24"/>
                <a:gd name="T4" fmla="*/ 10 w 54"/>
                <a:gd name="T5" fmla="*/ 12 h 24"/>
                <a:gd name="T6" fmla="*/ 43 w 54"/>
                <a:gd name="T7" fmla="*/ 12 h 24"/>
                <a:gd name="T8" fmla="*/ 43 w 54"/>
                <a:gd name="T9" fmla="*/ 11 h 24"/>
                <a:gd name="T10" fmla="*/ 45 w 54"/>
                <a:gd name="T11" fmla="*/ 8 h 24"/>
                <a:gd name="T12" fmla="*/ 7 w 54"/>
                <a:gd name="T13" fmla="*/ 8 h 24"/>
                <a:gd name="T14" fmla="*/ 7 w 54"/>
                <a:gd name="T15" fmla="*/ 15 h 24"/>
                <a:gd name="T16" fmla="*/ 45 w 54"/>
                <a:gd name="T17" fmla="*/ 15 h 24"/>
                <a:gd name="T18" fmla="*/ 45 w 54"/>
                <a:gd name="T19" fmla="*/ 8 h 24"/>
                <a:gd name="T20" fmla="*/ 48 w 54"/>
                <a:gd name="T21" fmla="*/ 6 h 24"/>
                <a:gd name="T22" fmla="*/ 5 w 54"/>
                <a:gd name="T23" fmla="*/ 6 h 24"/>
                <a:gd name="T24" fmla="*/ 5 w 54"/>
                <a:gd name="T25" fmla="*/ 17 h 24"/>
                <a:gd name="T26" fmla="*/ 48 w 54"/>
                <a:gd name="T27" fmla="*/ 17 h 24"/>
                <a:gd name="T28" fmla="*/ 48 w 54"/>
                <a:gd name="T29" fmla="*/ 6 h 24"/>
                <a:gd name="T30" fmla="*/ 51 w 54"/>
                <a:gd name="T31" fmla="*/ 4 h 24"/>
                <a:gd name="T32" fmla="*/ 3 w 54"/>
                <a:gd name="T33" fmla="*/ 4 h 24"/>
                <a:gd name="T34" fmla="*/ 3 w 54"/>
                <a:gd name="T35" fmla="*/ 19 h 24"/>
                <a:gd name="T36" fmla="*/ 51 w 54"/>
                <a:gd name="T37" fmla="*/ 19 h 24"/>
                <a:gd name="T38" fmla="*/ 51 w 54"/>
                <a:gd name="T39" fmla="*/ 4 h 24"/>
                <a:gd name="T40" fmla="*/ 53 w 54"/>
                <a:gd name="T41" fmla="*/ 0 h 24"/>
                <a:gd name="T42" fmla="*/ 0 w 54"/>
                <a:gd name="T43" fmla="*/ 0 h 24"/>
                <a:gd name="T44" fmla="*/ 0 w 54"/>
                <a:gd name="T45" fmla="*/ 23 h 24"/>
                <a:gd name="T46" fmla="*/ 53 w 54"/>
                <a:gd name="T47" fmla="*/ 23 h 24"/>
                <a:gd name="T48" fmla="*/ 53 w 54"/>
                <a:gd name="T49" fmla="*/ 0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24"/>
                <a:gd name="T77" fmla="*/ 54 w 54"/>
                <a:gd name="T78" fmla="*/ 24 h 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24">
                  <a:moveTo>
                    <a:pt x="43" y="11"/>
                  </a:moveTo>
                  <a:lnTo>
                    <a:pt x="10" y="11"/>
                  </a:lnTo>
                  <a:lnTo>
                    <a:pt x="10" y="12"/>
                  </a:lnTo>
                  <a:lnTo>
                    <a:pt x="43" y="12"/>
                  </a:lnTo>
                  <a:lnTo>
                    <a:pt x="43" y="11"/>
                  </a:lnTo>
                  <a:lnTo>
                    <a:pt x="45" y="8"/>
                  </a:lnTo>
                  <a:lnTo>
                    <a:pt x="7" y="8"/>
                  </a:lnTo>
                  <a:lnTo>
                    <a:pt x="7" y="15"/>
                  </a:lnTo>
                  <a:lnTo>
                    <a:pt x="45" y="15"/>
                  </a:lnTo>
                  <a:lnTo>
                    <a:pt x="45" y="8"/>
                  </a:lnTo>
                  <a:lnTo>
                    <a:pt x="48" y="6"/>
                  </a:lnTo>
                  <a:lnTo>
                    <a:pt x="5" y="6"/>
                  </a:lnTo>
                  <a:lnTo>
                    <a:pt x="5" y="17"/>
                  </a:lnTo>
                  <a:lnTo>
                    <a:pt x="48" y="17"/>
                  </a:lnTo>
                  <a:lnTo>
                    <a:pt x="48" y="6"/>
                  </a:lnTo>
                  <a:lnTo>
                    <a:pt x="51" y="4"/>
                  </a:lnTo>
                  <a:lnTo>
                    <a:pt x="3" y="4"/>
                  </a:lnTo>
                  <a:lnTo>
                    <a:pt x="3" y="19"/>
                  </a:lnTo>
                  <a:lnTo>
                    <a:pt x="51" y="19"/>
                  </a:lnTo>
                  <a:lnTo>
                    <a:pt x="51" y="4"/>
                  </a:lnTo>
                  <a:lnTo>
                    <a:pt x="53" y="0"/>
                  </a:lnTo>
                  <a:lnTo>
                    <a:pt x="0" y="0"/>
                  </a:lnTo>
                  <a:lnTo>
                    <a:pt x="0" y="23"/>
                  </a:lnTo>
                  <a:lnTo>
                    <a:pt x="53" y="23"/>
                  </a:lnTo>
                  <a:lnTo>
                    <a:pt x="53"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29" name="Freeform 569"/>
            <p:cNvSpPr>
              <a:spLocks/>
            </p:cNvSpPr>
            <p:nvPr/>
          </p:nvSpPr>
          <p:spPr bwMode="auto">
            <a:xfrm>
              <a:off x="3748" y="2365"/>
              <a:ext cx="54" cy="24"/>
            </a:xfrm>
            <a:custGeom>
              <a:avLst/>
              <a:gdLst>
                <a:gd name="T0" fmla="*/ 53 w 54"/>
                <a:gd name="T1" fmla="*/ 0 h 24"/>
                <a:gd name="T2" fmla="*/ 53 w 54"/>
                <a:gd name="T3" fmla="*/ 23 h 24"/>
                <a:gd name="T4" fmla="*/ 0 w 54"/>
                <a:gd name="T5" fmla="*/ 23 h 24"/>
                <a:gd name="T6" fmla="*/ 0 w 54"/>
                <a:gd name="T7" fmla="*/ 0 h 24"/>
                <a:gd name="T8" fmla="*/ 53 w 54"/>
                <a:gd name="T9" fmla="*/ 0 h 24"/>
                <a:gd name="T10" fmla="*/ 50 w 54"/>
                <a:gd name="T11" fmla="*/ 4 h 24"/>
                <a:gd name="T12" fmla="*/ 50 w 54"/>
                <a:gd name="T13" fmla="*/ 19 h 24"/>
                <a:gd name="T14" fmla="*/ 2 w 54"/>
                <a:gd name="T15" fmla="*/ 19 h 24"/>
                <a:gd name="T16" fmla="*/ 2 w 54"/>
                <a:gd name="T17" fmla="*/ 4 h 24"/>
                <a:gd name="T18" fmla="*/ 50 w 54"/>
                <a:gd name="T19" fmla="*/ 4 h 24"/>
                <a:gd name="T20" fmla="*/ 48 w 54"/>
                <a:gd name="T21" fmla="*/ 6 h 24"/>
                <a:gd name="T22" fmla="*/ 48 w 54"/>
                <a:gd name="T23" fmla="*/ 17 h 24"/>
                <a:gd name="T24" fmla="*/ 6 w 54"/>
                <a:gd name="T25" fmla="*/ 17 h 24"/>
                <a:gd name="T26" fmla="*/ 6 w 54"/>
                <a:gd name="T27" fmla="*/ 6 h 24"/>
                <a:gd name="T28" fmla="*/ 48 w 54"/>
                <a:gd name="T29" fmla="*/ 6 h 24"/>
                <a:gd name="T30" fmla="*/ 45 w 54"/>
                <a:gd name="T31" fmla="*/ 8 h 24"/>
                <a:gd name="T32" fmla="*/ 45 w 54"/>
                <a:gd name="T33" fmla="*/ 15 h 24"/>
                <a:gd name="T34" fmla="*/ 8 w 54"/>
                <a:gd name="T35" fmla="*/ 15 h 24"/>
                <a:gd name="T36" fmla="*/ 8 w 54"/>
                <a:gd name="T37" fmla="*/ 8 h 24"/>
                <a:gd name="T38" fmla="*/ 45 w 54"/>
                <a:gd name="T39" fmla="*/ 8 h 24"/>
                <a:gd name="T40" fmla="*/ 43 w 54"/>
                <a:gd name="T41" fmla="*/ 11 h 24"/>
                <a:gd name="T42" fmla="*/ 43 w 54"/>
                <a:gd name="T43" fmla="*/ 12 h 24"/>
                <a:gd name="T44" fmla="*/ 10 w 54"/>
                <a:gd name="T45" fmla="*/ 12 h 24"/>
                <a:gd name="T46" fmla="*/ 10 w 54"/>
                <a:gd name="T47" fmla="*/ 11 h 24"/>
                <a:gd name="T48" fmla="*/ 43 w 54"/>
                <a:gd name="T49" fmla="*/ 11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24"/>
                <a:gd name="T77" fmla="*/ 54 w 54"/>
                <a:gd name="T78" fmla="*/ 24 h 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24">
                  <a:moveTo>
                    <a:pt x="53" y="0"/>
                  </a:moveTo>
                  <a:lnTo>
                    <a:pt x="53" y="23"/>
                  </a:lnTo>
                  <a:lnTo>
                    <a:pt x="0" y="23"/>
                  </a:lnTo>
                  <a:lnTo>
                    <a:pt x="0" y="0"/>
                  </a:lnTo>
                  <a:lnTo>
                    <a:pt x="53" y="0"/>
                  </a:lnTo>
                  <a:lnTo>
                    <a:pt x="50" y="4"/>
                  </a:lnTo>
                  <a:lnTo>
                    <a:pt x="50" y="19"/>
                  </a:lnTo>
                  <a:lnTo>
                    <a:pt x="2" y="19"/>
                  </a:lnTo>
                  <a:lnTo>
                    <a:pt x="2" y="4"/>
                  </a:lnTo>
                  <a:lnTo>
                    <a:pt x="50" y="4"/>
                  </a:lnTo>
                  <a:lnTo>
                    <a:pt x="48" y="6"/>
                  </a:lnTo>
                  <a:lnTo>
                    <a:pt x="48" y="17"/>
                  </a:lnTo>
                  <a:lnTo>
                    <a:pt x="6" y="17"/>
                  </a:lnTo>
                  <a:lnTo>
                    <a:pt x="6" y="6"/>
                  </a:lnTo>
                  <a:lnTo>
                    <a:pt x="48" y="6"/>
                  </a:lnTo>
                  <a:lnTo>
                    <a:pt x="45" y="8"/>
                  </a:lnTo>
                  <a:lnTo>
                    <a:pt x="45" y="15"/>
                  </a:lnTo>
                  <a:lnTo>
                    <a:pt x="8" y="15"/>
                  </a:lnTo>
                  <a:lnTo>
                    <a:pt x="8" y="8"/>
                  </a:lnTo>
                  <a:lnTo>
                    <a:pt x="45" y="8"/>
                  </a:lnTo>
                  <a:lnTo>
                    <a:pt x="43" y="11"/>
                  </a:lnTo>
                  <a:lnTo>
                    <a:pt x="43" y="12"/>
                  </a:lnTo>
                  <a:lnTo>
                    <a:pt x="10" y="12"/>
                  </a:lnTo>
                  <a:lnTo>
                    <a:pt x="10" y="11"/>
                  </a:lnTo>
                  <a:lnTo>
                    <a:pt x="43" y="11"/>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30" name="Line 570"/>
            <p:cNvSpPr>
              <a:spLocks noChangeShapeType="1"/>
            </p:cNvSpPr>
            <p:nvPr/>
          </p:nvSpPr>
          <p:spPr bwMode="auto">
            <a:xfrm flipV="1">
              <a:off x="3817" y="2279"/>
              <a:ext cx="0" cy="2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31" name="Freeform 571"/>
            <p:cNvSpPr>
              <a:spLocks/>
            </p:cNvSpPr>
            <p:nvPr/>
          </p:nvSpPr>
          <p:spPr bwMode="auto">
            <a:xfrm>
              <a:off x="3733" y="2279"/>
              <a:ext cx="85" cy="23"/>
            </a:xfrm>
            <a:custGeom>
              <a:avLst/>
              <a:gdLst>
                <a:gd name="T0" fmla="*/ 84 w 85"/>
                <a:gd name="T1" fmla="*/ 22 h 23"/>
                <a:gd name="T2" fmla="*/ 0 w 85"/>
                <a:gd name="T3" fmla="*/ 22 h 23"/>
                <a:gd name="T4" fmla="*/ 0 w 85"/>
                <a:gd name="T5" fmla="*/ 0 h 23"/>
                <a:gd name="T6" fmla="*/ 84 w 85"/>
                <a:gd name="T7" fmla="*/ 0 h 23"/>
                <a:gd name="T8" fmla="*/ 81 w 85"/>
                <a:gd name="T9" fmla="*/ 3 h 23"/>
                <a:gd name="T10" fmla="*/ 81 w 85"/>
                <a:gd name="T11" fmla="*/ 19 h 23"/>
                <a:gd name="T12" fmla="*/ 2 w 85"/>
                <a:gd name="T13" fmla="*/ 19 h 23"/>
                <a:gd name="T14" fmla="*/ 2 w 85"/>
                <a:gd name="T15" fmla="*/ 3 h 23"/>
                <a:gd name="T16" fmla="*/ 81 w 85"/>
                <a:gd name="T17" fmla="*/ 3 h 23"/>
                <a:gd name="T18" fmla="*/ 79 w 85"/>
                <a:gd name="T19" fmla="*/ 5 h 23"/>
                <a:gd name="T20" fmla="*/ 79 w 85"/>
                <a:gd name="T21" fmla="*/ 17 h 23"/>
                <a:gd name="T22" fmla="*/ 5 w 85"/>
                <a:gd name="T23" fmla="*/ 17 h 23"/>
                <a:gd name="T24" fmla="*/ 5 w 85"/>
                <a:gd name="T25" fmla="*/ 5 h 23"/>
                <a:gd name="T26" fmla="*/ 79 w 85"/>
                <a:gd name="T27" fmla="*/ 5 h 23"/>
                <a:gd name="T28" fmla="*/ 76 w 85"/>
                <a:gd name="T29" fmla="*/ 7 h 23"/>
                <a:gd name="T30" fmla="*/ 76 w 85"/>
                <a:gd name="T31" fmla="*/ 14 h 23"/>
                <a:gd name="T32" fmla="*/ 7 w 85"/>
                <a:gd name="T33" fmla="*/ 14 h 23"/>
                <a:gd name="T34" fmla="*/ 7 w 85"/>
                <a:gd name="T35" fmla="*/ 7 h 23"/>
                <a:gd name="T36" fmla="*/ 76 w 85"/>
                <a:gd name="T37" fmla="*/ 7 h 23"/>
                <a:gd name="T38" fmla="*/ 74 w 85"/>
                <a:gd name="T39" fmla="*/ 11 h 23"/>
                <a:gd name="T40" fmla="*/ 74 w 85"/>
                <a:gd name="T41" fmla="*/ 11 h 23"/>
                <a:gd name="T42" fmla="*/ 9 w 85"/>
                <a:gd name="T43" fmla="*/ 11 h 23"/>
                <a:gd name="T44" fmla="*/ 9 w 85"/>
                <a:gd name="T45" fmla="*/ 11 h 23"/>
                <a:gd name="T46" fmla="*/ 74 w 85"/>
                <a:gd name="T47" fmla="*/ 11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5"/>
                <a:gd name="T73" fmla="*/ 0 h 23"/>
                <a:gd name="T74" fmla="*/ 85 w 85"/>
                <a:gd name="T75" fmla="*/ 23 h 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5" h="23">
                  <a:moveTo>
                    <a:pt x="84" y="22"/>
                  </a:moveTo>
                  <a:lnTo>
                    <a:pt x="0" y="22"/>
                  </a:lnTo>
                  <a:lnTo>
                    <a:pt x="0" y="0"/>
                  </a:lnTo>
                  <a:lnTo>
                    <a:pt x="84" y="0"/>
                  </a:lnTo>
                  <a:lnTo>
                    <a:pt x="81" y="3"/>
                  </a:lnTo>
                  <a:lnTo>
                    <a:pt x="81" y="19"/>
                  </a:lnTo>
                  <a:lnTo>
                    <a:pt x="2" y="19"/>
                  </a:lnTo>
                  <a:lnTo>
                    <a:pt x="2" y="3"/>
                  </a:lnTo>
                  <a:lnTo>
                    <a:pt x="81" y="3"/>
                  </a:lnTo>
                  <a:lnTo>
                    <a:pt x="79" y="5"/>
                  </a:lnTo>
                  <a:lnTo>
                    <a:pt x="79" y="17"/>
                  </a:lnTo>
                  <a:lnTo>
                    <a:pt x="5" y="17"/>
                  </a:lnTo>
                  <a:lnTo>
                    <a:pt x="5" y="5"/>
                  </a:lnTo>
                  <a:lnTo>
                    <a:pt x="79" y="5"/>
                  </a:lnTo>
                  <a:lnTo>
                    <a:pt x="76" y="7"/>
                  </a:lnTo>
                  <a:lnTo>
                    <a:pt x="76" y="14"/>
                  </a:lnTo>
                  <a:lnTo>
                    <a:pt x="7" y="14"/>
                  </a:lnTo>
                  <a:lnTo>
                    <a:pt x="7" y="7"/>
                  </a:lnTo>
                  <a:lnTo>
                    <a:pt x="76" y="7"/>
                  </a:lnTo>
                  <a:lnTo>
                    <a:pt x="74" y="11"/>
                  </a:lnTo>
                  <a:lnTo>
                    <a:pt x="9" y="11"/>
                  </a:lnTo>
                  <a:lnTo>
                    <a:pt x="74" y="11"/>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32" name="Freeform 572"/>
            <p:cNvSpPr>
              <a:spLocks/>
            </p:cNvSpPr>
            <p:nvPr/>
          </p:nvSpPr>
          <p:spPr bwMode="auto">
            <a:xfrm>
              <a:off x="3701" y="2325"/>
              <a:ext cx="17" cy="17"/>
            </a:xfrm>
            <a:custGeom>
              <a:avLst/>
              <a:gdLst>
                <a:gd name="T0" fmla="*/ 10 w 17"/>
                <a:gd name="T1" fmla="*/ 10 h 17"/>
                <a:gd name="T2" fmla="*/ 8 w 17"/>
                <a:gd name="T3" fmla="*/ 12 h 17"/>
                <a:gd name="T4" fmla="*/ 10 w 17"/>
                <a:gd name="T5" fmla="*/ 10 h 17"/>
                <a:gd name="T6" fmla="*/ 11 w 17"/>
                <a:gd name="T7" fmla="*/ 8 h 17"/>
                <a:gd name="T8" fmla="*/ 10 w 17"/>
                <a:gd name="T9" fmla="*/ 6 h 17"/>
                <a:gd name="T10" fmla="*/ 8 w 17"/>
                <a:gd name="T11" fmla="*/ 5 h 17"/>
                <a:gd name="T12" fmla="*/ 5 w 17"/>
                <a:gd name="T13" fmla="*/ 5 h 17"/>
                <a:gd name="T14" fmla="*/ 5 w 17"/>
                <a:gd name="T15" fmla="*/ 12 h 17"/>
                <a:gd name="T16" fmla="*/ 8 w 17"/>
                <a:gd name="T17" fmla="*/ 12 h 17"/>
                <a:gd name="T18" fmla="*/ 8 w 17"/>
                <a:gd name="T19" fmla="*/ 14 h 17"/>
                <a:gd name="T20" fmla="*/ 11 w 17"/>
                <a:gd name="T21" fmla="*/ 13 h 17"/>
                <a:gd name="T22" fmla="*/ 13 w 17"/>
                <a:gd name="T23" fmla="*/ 11 h 17"/>
                <a:gd name="T24" fmla="*/ 13 w 17"/>
                <a:gd name="T25" fmla="*/ 8 h 17"/>
                <a:gd name="T26" fmla="*/ 13 w 17"/>
                <a:gd name="T27" fmla="*/ 5 h 17"/>
                <a:gd name="T28" fmla="*/ 11 w 17"/>
                <a:gd name="T29" fmla="*/ 3 h 17"/>
                <a:gd name="T30" fmla="*/ 8 w 17"/>
                <a:gd name="T31" fmla="*/ 3 h 17"/>
                <a:gd name="T32" fmla="*/ 2 w 17"/>
                <a:gd name="T33" fmla="*/ 3 h 17"/>
                <a:gd name="T34" fmla="*/ 2 w 17"/>
                <a:gd name="T35" fmla="*/ 14 h 17"/>
                <a:gd name="T36" fmla="*/ 8 w 17"/>
                <a:gd name="T37" fmla="*/ 14 h 17"/>
                <a:gd name="T38" fmla="*/ 8 w 17"/>
                <a:gd name="T39" fmla="*/ 16 h 17"/>
                <a:gd name="T40" fmla="*/ 11 w 17"/>
                <a:gd name="T41" fmla="*/ 16 h 17"/>
                <a:gd name="T42" fmla="*/ 13 w 17"/>
                <a:gd name="T43" fmla="*/ 14 h 17"/>
                <a:gd name="T44" fmla="*/ 16 w 17"/>
                <a:gd name="T45" fmla="*/ 12 h 17"/>
                <a:gd name="T46" fmla="*/ 16 w 17"/>
                <a:gd name="T47" fmla="*/ 8 h 17"/>
                <a:gd name="T48" fmla="*/ 16 w 17"/>
                <a:gd name="T49" fmla="*/ 5 h 17"/>
                <a:gd name="T50" fmla="*/ 13 w 17"/>
                <a:gd name="T51" fmla="*/ 2 h 17"/>
                <a:gd name="T52" fmla="*/ 11 w 17"/>
                <a:gd name="T53" fmla="*/ 1 h 17"/>
                <a:gd name="T54" fmla="*/ 8 w 17"/>
                <a:gd name="T55" fmla="*/ 0 h 17"/>
                <a:gd name="T56" fmla="*/ 0 w 17"/>
                <a:gd name="T57" fmla="*/ 0 h 17"/>
                <a:gd name="T58" fmla="*/ 0 w 17"/>
                <a:gd name="T59" fmla="*/ 16 h 17"/>
                <a:gd name="T60" fmla="*/ 8 w 17"/>
                <a:gd name="T61" fmla="*/ 16 h 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
                <a:gd name="T94" fmla="*/ 0 h 17"/>
                <a:gd name="T95" fmla="*/ 17 w 17"/>
                <a:gd name="T96" fmla="*/ 17 h 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 h="17">
                  <a:moveTo>
                    <a:pt x="10" y="10"/>
                  </a:moveTo>
                  <a:lnTo>
                    <a:pt x="8" y="12"/>
                  </a:lnTo>
                  <a:lnTo>
                    <a:pt x="10" y="10"/>
                  </a:lnTo>
                  <a:lnTo>
                    <a:pt x="11" y="8"/>
                  </a:lnTo>
                  <a:lnTo>
                    <a:pt x="10" y="6"/>
                  </a:lnTo>
                  <a:lnTo>
                    <a:pt x="8" y="5"/>
                  </a:lnTo>
                  <a:lnTo>
                    <a:pt x="5" y="5"/>
                  </a:lnTo>
                  <a:lnTo>
                    <a:pt x="5" y="12"/>
                  </a:lnTo>
                  <a:lnTo>
                    <a:pt x="8" y="12"/>
                  </a:lnTo>
                  <a:lnTo>
                    <a:pt x="8" y="14"/>
                  </a:lnTo>
                  <a:lnTo>
                    <a:pt x="11" y="13"/>
                  </a:lnTo>
                  <a:lnTo>
                    <a:pt x="13" y="11"/>
                  </a:lnTo>
                  <a:lnTo>
                    <a:pt x="13" y="8"/>
                  </a:lnTo>
                  <a:lnTo>
                    <a:pt x="13" y="5"/>
                  </a:lnTo>
                  <a:lnTo>
                    <a:pt x="11" y="3"/>
                  </a:lnTo>
                  <a:lnTo>
                    <a:pt x="8" y="3"/>
                  </a:lnTo>
                  <a:lnTo>
                    <a:pt x="2" y="3"/>
                  </a:lnTo>
                  <a:lnTo>
                    <a:pt x="2" y="14"/>
                  </a:lnTo>
                  <a:lnTo>
                    <a:pt x="8" y="14"/>
                  </a:lnTo>
                  <a:lnTo>
                    <a:pt x="8" y="16"/>
                  </a:lnTo>
                  <a:lnTo>
                    <a:pt x="11" y="16"/>
                  </a:lnTo>
                  <a:lnTo>
                    <a:pt x="13" y="14"/>
                  </a:lnTo>
                  <a:lnTo>
                    <a:pt x="16" y="12"/>
                  </a:lnTo>
                  <a:lnTo>
                    <a:pt x="16" y="8"/>
                  </a:lnTo>
                  <a:lnTo>
                    <a:pt x="16" y="5"/>
                  </a:lnTo>
                  <a:lnTo>
                    <a:pt x="13" y="2"/>
                  </a:lnTo>
                  <a:lnTo>
                    <a:pt x="11" y="1"/>
                  </a:lnTo>
                  <a:lnTo>
                    <a:pt x="8" y="0"/>
                  </a:lnTo>
                  <a:lnTo>
                    <a:pt x="0" y="0"/>
                  </a:lnTo>
                  <a:lnTo>
                    <a:pt x="0" y="16"/>
                  </a:lnTo>
                  <a:lnTo>
                    <a:pt x="8" y="1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33" name="Freeform 573"/>
            <p:cNvSpPr>
              <a:spLocks/>
            </p:cNvSpPr>
            <p:nvPr/>
          </p:nvSpPr>
          <p:spPr bwMode="auto">
            <a:xfrm>
              <a:off x="3698" y="2322"/>
              <a:ext cx="17" cy="23"/>
            </a:xfrm>
            <a:custGeom>
              <a:avLst/>
              <a:gdLst>
                <a:gd name="T0" fmla="*/ 0 w 17"/>
                <a:gd name="T1" fmla="*/ 22 h 23"/>
                <a:gd name="T2" fmla="*/ 0 w 17"/>
                <a:gd name="T3" fmla="*/ 0 h 23"/>
                <a:gd name="T4" fmla="*/ 16 w 17"/>
                <a:gd name="T5" fmla="*/ 0 h 23"/>
                <a:gd name="T6" fmla="*/ 0 60000 65536"/>
                <a:gd name="T7" fmla="*/ 0 60000 65536"/>
                <a:gd name="T8" fmla="*/ 0 60000 65536"/>
                <a:gd name="T9" fmla="*/ 0 w 17"/>
                <a:gd name="T10" fmla="*/ 0 h 23"/>
                <a:gd name="T11" fmla="*/ 17 w 17"/>
                <a:gd name="T12" fmla="*/ 23 h 23"/>
              </a:gdLst>
              <a:ahLst/>
              <a:cxnLst>
                <a:cxn ang="T6">
                  <a:pos x="T0" y="T1"/>
                </a:cxn>
                <a:cxn ang="T7">
                  <a:pos x="T2" y="T3"/>
                </a:cxn>
                <a:cxn ang="T8">
                  <a:pos x="T4" y="T5"/>
                </a:cxn>
              </a:cxnLst>
              <a:rect l="T9" t="T10" r="T11" b="T12"/>
              <a:pathLst>
                <a:path w="17" h="23">
                  <a:moveTo>
                    <a:pt x="0" y="22"/>
                  </a:moveTo>
                  <a:lnTo>
                    <a:pt x="0" y="0"/>
                  </a:lnTo>
                  <a:lnTo>
                    <a:pt x="1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34" name="Freeform 574"/>
            <p:cNvSpPr>
              <a:spLocks/>
            </p:cNvSpPr>
            <p:nvPr/>
          </p:nvSpPr>
          <p:spPr bwMode="auto">
            <a:xfrm>
              <a:off x="3709" y="2322"/>
              <a:ext cx="17" cy="23"/>
            </a:xfrm>
            <a:custGeom>
              <a:avLst/>
              <a:gdLst>
                <a:gd name="T0" fmla="*/ 0 w 17"/>
                <a:gd name="T1" fmla="*/ 22 h 23"/>
                <a:gd name="T2" fmla="*/ 5 w 17"/>
                <a:gd name="T3" fmla="*/ 21 h 23"/>
                <a:gd name="T4" fmla="*/ 11 w 17"/>
                <a:gd name="T5" fmla="*/ 19 h 23"/>
                <a:gd name="T6" fmla="*/ 14 w 17"/>
                <a:gd name="T7" fmla="*/ 15 h 23"/>
                <a:gd name="T8" fmla="*/ 16 w 17"/>
                <a:gd name="T9" fmla="*/ 11 h 23"/>
                <a:gd name="T10" fmla="*/ 14 w 17"/>
                <a:gd name="T11" fmla="*/ 7 h 23"/>
                <a:gd name="T12" fmla="*/ 11 w 17"/>
                <a:gd name="T13" fmla="*/ 4 h 23"/>
                <a:gd name="T14" fmla="*/ 5 w 17"/>
                <a:gd name="T15" fmla="*/ 1 h 23"/>
                <a:gd name="T16" fmla="*/ 0 w 17"/>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3"/>
                <a:gd name="T29" fmla="*/ 17 w 17"/>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3">
                  <a:moveTo>
                    <a:pt x="0" y="22"/>
                  </a:moveTo>
                  <a:lnTo>
                    <a:pt x="5" y="21"/>
                  </a:lnTo>
                  <a:lnTo>
                    <a:pt x="11" y="19"/>
                  </a:lnTo>
                  <a:lnTo>
                    <a:pt x="14" y="15"/>
                  </a:lnTo>
                  <a:lnTo>
                    <a:pt x="16" y="11"/>
                  </a:lnTo>
                  <a:lnTo>
                    <a:pt x="14" y="7"/>
                  </a:lnTo>
                  <a:lnTo>
                    <a:pt x="11" y="4"/>
                  </a:lnTo>
                  <a:lnTo>
                    <a:pt x="5" y="1"/>
                  </a:lnTo>
                  <a:lnTo>
                    <a:pt x="0"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35" name="Line 575"/>
            <p:cNvSpPr>
              <a:spLocks noChangeShapeType="1"/>
            </p:cNvSpPr>
            <p:nvPr/>
          </p:nvSpPr>
          <p:spPr bwMode="auto">
            <a:xfrm flipH="1">
              <a:off x="3698" y="2344"/>
              <a:ext cx="11"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36" name="Freeform 576"/>
            <p:cNvSpPr>
              <a:spLocks/>
            </p:cNvSpPr>
            <p:nvPr/>
          </p:nvSpPr>
          <p:spPr bwMode="auto">
            <a:xfrm>
              <a:off x="3997" y="2257"/>
              <a:ext cx="165" cy="153"/>
            </a:xfrm>
            <a:custGeom>
              <a:avLst/>
              <a:gdLst>
                <a:gd name="T0" fmla="*/ 0 w 165"/>
                <a:gd name="T1" fmla="*/ 0 h 153"/>
                <a:gd name="T2" fmla="*/ 164 w 165"/>
                <a:gd name="T3" fmla="*/ 0 h 153"/>
                <a:gd name="T4" fmla="*/ 164 w 165"/>
                <a:gd name="T5" fmla="*/ 152 h 153"/>
                <a:gd name="T6" fmla="*/ 0 w 165"/>
                <a:gd name="T7" fmla="*/ 152 h 153"/>
                <a:gd name="T8" fmla="*/ 0 w 165"/>
                <a:gd name="T9" fmla="*/ 0 h 153"/>
                <a:gd name="T10" fmla="*/ 0 60000 65536"/>
                <a:gd name="T11" fmla="*/ 0 60000 65536"/>
                <a:gd name="T12" fmla="*/ 0 60000 65536"/>
                <a:gd name="T13" fmla="*/ 0 60000 65536"/>
                <a:gd name="T14" fmla="*/ 0 60000 65536"/>
                <a:gd name="T15" fmla="*/ 0 w 165"/>
                <a:gd name="T16" fmla="*/ 0 h 153"/>
                <a:gd name="T17" fmla="*/ 165 w 165"/>
                <a:gd name="T18" fmla="*/ 153 h 153"/>
              </a:gdLst>
              <a:ahLst/>
              <a:cxnLst>
                <a:cxn ang="T10">
                  <a:pos x="T0" y="T1"/>
                </a:cxn>
                <a:cxn ang="T11">
                  <a:pos x="T2" y="T3"/>
                </a:cxn>
                <a:cxn ang="T12">
                  <a:pos x="T4" y="T5"/>
                </a:cxn>
                <a:cxn ang="T13">
                  <a:pos x="T6" y="T7"/>
                </a:cxn>
                <a:cxn ang="T14">
                  <a:pos x="T8" y="T9"/>
                </a:cxn>
              </a:cxnLst>
              <a:rect l="T15" t="T16" r="T17" b="T18"/>
              <a:pathLst>
                <a:path w="165" h="153">
                  <a:moveTo>
                    <a:pt x="0" y="0"/>
                  </a:moveTo>
                  <a:lnTo>
                    <a:pt x="164" y="0"/>
                  </a:lnTo>
                  <a:lnTo>
                    <a:pt x="164" y="152"/>
                  </a:lnTo>
                  <a:lnTo>
                    <a:pt x="0" y="152"/>
                  </a:lnTo>
                  <a:lnTo>
                    <a:pt x="0" y="0"/>
                  </a:lnTo>
                </a:path>
              </a:pathLst>
            </a:custGeom>
            <a:solidFill>
              <a:schemeClr val="bg2"/>
            </a:solidFill>
            <a:ln w="19050" cap="rnd">
              <a:solidFill>
                <a:schemeClr val="tx1"/>
              </a:solidFill>
              <a:round/>
              <a:headEnd type="none" w="sm" len="sm"/>
              <a:tailEnd type="none" w="sm" len="sm"/>
            </a:ln>
          </p:spPr>
          <p:txBody>
            <a:bodyPr/>
            <a:lstStyle/>
            <a:p>
              <a:endParaRPr lang="en-US"/>
            </a:p>
          </p:txBody>
        </p:sp>
        <p:sp>
          <p:nvSpPr>
            <p:cNvPr id="71237" name="Line 577"/>
            <p:cNvSpPr>
              <a:spLocks noChangeShapeType="1"/>
            </p:cNvSpPr>
            <p:nvPr/>
          </p:nvSpPr>
          <p:spPr bwMode="auto">
            <a:xfrm>
              <a:off x="4021" y="2322"/>
              <a:ext cx="0" cy="2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38" name="Line 578"/>
            <p:cNvSpPr>
              <a:spLocks noChangeShapeType="1"/>
            </p:cNvSpPr>
            <p:nvPr/>
          </p:nvSpPr>
          <p:spPr bwMode="auto">
            <a:xfrm>
              <a:off x="4021" y="2322"/>
              <a:ext cx="1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39" name="Freeform 579"/>
            <p:cNvSpPr>
              <a:spLocks/>
            </p:cNvSpPr>
            <p:nvPr/>
          </p:nvSpPr>
          <p:spPr bwMode="auto">
            <a:xfrm>
              <a:off x="4031" y="2322"/>
              <a:ext cx="17" cy="23"/>
            </a:xfrm>
            <a:custGeom>
              <a:avLst/>
              <a:gdLst>
                <a:gd name="T0" fmla="*/ 0 w 17"/>
                <a:gd name="T1" fmla="*/ 22 h 23"/>
                <a:gd name="T2" fmla="*/ 5 w 17"/>
                <a:gd name="T3" fmla="*/ 21 h 23"/>
                <a:gd name="T4" fmla="*/ 11 w 17"/>
                <a:gd name="T5" fmla="*/ 19 h 23"/>
                <a:gd name="T6" fmla="*/ 14 w 17"/>
                <a:gd name="T7" fmla="*/ 15 h 23"/>
                <a:gd name="T8" fmla="*/ 16 w 17"/>
                <a:gd name="T9" fmla="*/ 11 h 23"/>
                <a:gd name="T10" fmla="*/ 14 w 17"/>
                <a:gd name="T11" fmla="*/ 7 h 23"/>
                <a:gd name="T12" fmla="*/ 11 w 17"/>
                <a:gd name="T13" fmla="*/ 4 h 23"/>
                <a:gd name="T14" fmla="*/ 5 w 17"/>
                <a:gd name="T15" fmla="*/ 1 h 23"/>
                <a:gd name="T16" fmla="*/ 0 w 17"/>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3"/>
                <a:gd name="T29" fmla="*/ 17 w 17"/>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3">
                  <a:moveTo>
                    <a:pt x="0" y="22"/>
                  </a:moveTo>
                  <a:lnTo>
                    <a:pt x="5" y="21"/>
                  </a:lnTo>
                  <a:lnTo>
                    <a:pt x="11" y="19"/>
                  </a:lnTo>
                  <a:lnTo>
                    <a:pt x="14" y="15"/>
                  </a:lnTo>
                  <a:lnTo>
                    <a:pt x="16" y="11"/>
                  </a:lnTo>
                  <a:lnTo>
                    <a:pt x="14" y="7"/>
                  </a:lnTo>
                  <a:lnTo>
                    <a:pt x="11" y="4"/>
                  </a:lnTo>
                  <a:lnTo>
                    <a:pt x="5" y="1"/>
                  </a:lnTo>
                  <a:lnTo>
                    <a:pt x="0"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40" name="Freeform 580"/>
            <p:cNvSpPr>
              <a:spLocks/>
            </p:cNvSpPr>
            <p:nvPr/>
          </p:nvSpPr>
          <p:spPr bwMode="auto">
            <a:xfrm>
              <a:off x="4021" y="2325"/>
              <a:ext cx="17" cy="20"/>
            </a:xfrm>
            <a:custGeom>
              <a:avLst/>
              <a:gdLst>
                <a:gd name="T0" fmla="*/ 16 w 17"/>
                <a:gd name="T1" fmla="*/ 19 h 20"/>
                <a:gd name="T2" fmla="*/ 0 w 17"/>
                <a:gd name="T3" fmla="*/ 19 h 20"/>
                <a:gd name="T4" fmla="*/ 3 w 17"/>
                <a:gd name="T5" fmla="*/ 16 h 20"/>
                <a:gd name="T6" fmla="*/ 16 w 17"/>
                <a:gd name="T7" fmla="*/ 16 h 20"/>
                <a:gd name="T8" fmla="*/ 3 w 17"/>
                <a:gd name="T9" fmla="*/ 16 h 20"/>
                <a:gd name="T10" fmla="*/ 3 w 17"/>
                <a:gd name="T11" fmla="*/ 0 h 20"/>
                <a:gd name="T12" fmla="*/ 16 w 17"/>
                <a:gd name="T13" fmla="*/ 0 h 20"/>
                <a:gd name="T14" fmla="*/ 0 60000 65536"/>
                <a:gd name="T15" fmla="*/ 0 60000 65536"/>
                <a:gd name="T16" fmla="*/ 0 60000 65536"/>
                <a:gd name="T17" fmla="*/ 0 60000 65536"/>
                <a:gd name="T18" fmla="*/ 0 60000 65536"/>
                <a:gd name="T19" fmla="*/ 0 60000 65536"/>
                <a:gd name="T20" fmla="*/ 0 60000 65536"/>
                <a:gd name="T21" fmla="*/ 0 w 17"/>
                <a:gd name="T22" fmla="*/ 0 h 20"/>
                <a:gd name="T23" fmla="*/ 17 w 17"/>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0">
                  <a:moveTo>
                    <a:pt x="16" y="19"/>
                  </a:moveTo>
                  <a:lnTo>
                    <a:pt x="0" y="19"/>
                  </a:lnTo>
                  <a:lnTo>
                    <a:pt x="3" y="16"/>
                  </a:lnTo>
                  <a:lnTo>
                    <a:pt x="16" y="16"/>
                  </a:lnTo>
                  <a:lnTo>
                    <a:pt x="3" y="16"/>
                  </a:lnTo>
                  <a:lnTo>
                    <a:pt x="3" y="0"/>
                  </a:lnTo>
                  <a:lnTo>
                    <a:pt x="16"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41" name="Freeform 581"/>
            <p:cNvSpPr>
              <a:spLocks/>
            </p:cNvSpPr>
            <p:nvPr/>
          </p:nvSpPr>
          <p:spPr bwMode="auto">
            <a:xfrm>
              <a:off x="4031" y="2325"/>
              <a:ext cx="17" cy="17"/>
            </a:xfrm>
            <a:custGeom>
              <a:avLst/>
              <a:gdLst>
                <a:gd name="T0" fmla="*/ 0 w 17"/>
                <a:gd name="T1" fmla="*/ 16 h 17"/>
                <a:gd name="T2" fmla="*/ 8 w 17"/>
                <a:gd name="T3" fmla="*/ 16 h 17"/>
                <a:gd name="T4" fmla="*/ 12 w 17"/>
                <a:gd name="T5" fmla="*/ 14 h 17"/>
                <a:gd name="T6" fmla="*/ 16 w 17"/>
                <a:gd name="T7" fmla="*/ 12 h 17"/>
                <a:gd name="T8" fmla="*/ 16 w 17"/>
                <a:gd name="T9" fmla="*/ 8 h 17"/>
                <a:gd name="T10" fmla="*/ 16 w 17"/>
                <a:gd name="T11" fmla="*/ 5 h 17"/>
                <a:gd name="T12" fmla="*/ 12 w 17"/>
                <a:gd name="T13" fmla="*/ 2 h 17"/>
                <a:gd name="T14" fmla="*/ 8 w 17"/>
                <a:gd name="T15" fmla="*/ 1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8" y="16"/>
                  </a:lnTo>
                  <a:lnTo>
                    <a:pt x="12" y="14"/>
                  </a:lnTo>
                  <a:lnTo>
                    <a:pt x="16" y="12"/>
                  </a:lnTo>
                  <a:lnTo>
                    <a:pt x="16" y="8"/>
                  </a:lnTo>
                  <a:lnTo>
                    <a:pt x="16" y="5"/>
                  </a:lnTo>
                  <a:lnTo>
                    <a:pt x="12" y="2"/>
                  </a:lnTo>
                  <a:lnTo>
                    <a:pt x="8" y="1"/>
                  </a:lnTo>
                  <a:lnTo>
                    <a:pt x="0"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42" name="Freeform 582"/>
            <p:cNvSpPr>
              <a:spLocks/>
            </p:cNvSpPr>
            <p:nvPr/>
          </p:nvSpPr>
          <p:spPr bwMode="auto">
            <a:xfrm>
              <a:off x="4026" y="2328"/>
              <a:ext cx="17" cy="17"/>
            </a:xfrm>
            <a:custGeom>
              <a:avLst/>
              <a:gdLst>
                <a:gd name="T0" fmla="*/ 7 w 17"/>
                <a:gd name="T1" fmla="*/ 16 h 17"/>
                <a:gd name="T2" fmla="*/ 0 w 17"/>
                <a:gd name="T3" fmla="*/ 16 h 17"/>
                <a:gd name="T4" fmla="*/ 0 w 17"/>
                <a:gd name="T5" fmla="*/ 0 h 17"/>
                <a:gd name="T6" fmla="*/ 7 w 17"/>
                <a:gd name="T7" fmla="*/ 0 h 17"/>
                <a:gd name="T8" fmla="*/ 7 w 17"/>
                <a:gd name="T9" fmla="*/ 16 h 17"/>
                <a:gd name="T10" fmla="*/ 13 w 17"/>
                <a:gd name="T11" fmla="*/ 14 h 17"/>
                <a:gd name="T12" fmla="*/ 14 w 17"/>
                <a:gd name="T13" fmla="*/ 11 h 17"/>
                <a:gd name="T14" fmla="*/ 16 w 17"/>
                <a:gd name="T15" fmla="*/ 7 h 17"/>
                <a:gd name="T16" fmla="*/ 14 w 17"/>
                <a:gd name="T17" fmla="*/ 2 h 17"/>
                <a:gd name="T18" fmla="*/ 13 w 17"/>
                <a:gd name="T19" fmla="*/ 0 h 17"/>
                <a:gd name="T20" fmla="*/ 7 w 17"/>
                <a:gd name="T21" fmla="*/ 0 h 17"/>
                <a:gd name="T22" fmla="*/ 7 w 17"/>
                <a:gd name="T23" fmla="*/ 13 h 17"/>
                <a:gd name="T24" fmla="*/ 2 w 17"/>
                <a:gd name="T25" fmla="*/ 13 h 17"/>
                <a:gd name="T26" fmla="*/ 2 w 17"/>
                <a:gd name="T27" fmla="*/ 2 h 17"/>
                <a:gd name="T28" fmla="*/ 7 w 17"/>
                <a:gd name="T29" fmla="*/ 2 h 17"/>
                <a:gd name="T30" fmla="*/ 7 w 17"/>
                <a:gd name="T31" fmla="*/ 13 h 17"/>
                <a:gd name="T32" fmla="*/ 11 w 17"/>
                <a:gd name="T33" fmla="*/ 10 h 17"/>
                <a:gd name="T34" fmla="*/ 13 w 17"/>
                <a:gd name="T35" fmla="*/ 7 h 17"/>
                <a:gd name="T36" fmla="*/ 11 w 17"/>
                <a:gd name="T37" fmla="*/ 4 h 17"/>
                <a:gd name="T38" fmla="*/ 7 w 17"/>
                <a:gd name="T39" fmla="*/ 2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7" y="16"/>
                  </a:moveTo>
                  <a:lnTo>
                    <a:pt x="0" y="16"/>
                  </a:lnTo>
                  <a:lnTo>
                    <a:pt x="0" y="0"/>
                  </a:lnTo>
                  <a:lnTo>
                    <a:pt x="7" y="0"/>
                  </a:lnTo>
                  <a:lnTo>
                    <a:pt x="7" y="16"/>
                  </a:lnTo>
                  <a:lnTo>
                    <a:pt x="13" y="14"/>
                  </a:lnTo>
                  <a:lnTo>
                    <a:pt x="14" y="11"/>
                  </a:lnTo>
                  <a:lnTo>
                    <a:pt x="16" y="7"/>
                  </a:lnTo>
                  <a:lnTo>
                    <a:pt x="14" y="2"/>
                  </a:lnTo>
                  <a:lnTo>
                    <a:pt x="13" y="0"/>
                  </a:lnTo>
                  <a:lnTo>
                    <a:pt x="7" y="0"/>
                  </a:lnTo>
                  <a:lnTo>
                    <a:pt x="7" y="13"/>
                  </a:lnTo>
                  <a:lnTo>
                    <a:pt x="2" y="13"/>
                  </a:lnTo>
                  <a:lnTo>
                    <a:pt x="2" y="2"/>
                  </a:lnTo>
                  <a:lnTo>
                    <a:pt x="7" y="2"/>
                  </a:lnTo>
                  <a:lnTo>
                    <a:pt x="7" y="13"/>
                  </a:lnTo>
                  <a:lnTo>
                    <a:pt x="11" y="10"/>
                  </a:lnTo>
                  <a:lnTo>
                    <a:pt x="13" y="7"/>
                  </a:lnTo>
                  <a:lnTo>
                    <a:pt x="11" y="4"/>
                  </a:lnTo>
                  <a:lnTo>
                    <a:pt x="7" y="2"/>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43" name="Line 583"/>
            <p:cNvSpPr>
              <a:spLocks noChangeShapeType="1"/>
            </p:cNvSpPr>
            <p:nvPr/>
          </p:nvSpPr>
          <p:spPr bwMode="auto">
            <a:xfrm>
              <a:off x="4065" y="2290"/>
              <a:ext cx="6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44" name="Freeform 584"/>
            <p:cNvSpPr>
              <a:spLocks/>
            </p:cNvSpPr>
            <p:nvPr/>
          </p:nvSpPr>
          <p:spPr bwMode="auto">
            <a:xfrm>
              <a:off x="4054" y="2279"/>
              <a:ext cx="86" cy="23"/>
            </a:xfrm>
            <a:custGeom>
              <a:avLst/>
              <a:gdLst>
                <a:gd name="T0" fmla="*/ 11 w 86"/>
                <a:gd name="T1" fmla="*/ 11 h 23"/>
                <a:gd name="T2" fmla="*/ 11 w 86"/>
                <a:gd name="T3" fmla="*/ 11 h 23"/>
                <a:gd name="T4" fmla="*/ 76 w 86"/>
                <a:gd name="T5" fmla="*/ 11 h 23"/>
                <a:gd name="T6" fmla="*/ 76 w 86"/>
                <a:gd name="T7" fmla="*/ 11 h 23"/>
                <a:gd name="T8" fmla="*/ 78 w 86"/>
                <a:gd name="T9" fmla="*/ 7 h 23"/>
                <a:gd name="T10" fmla="*/ 8 w 86"/>
                <a:gd name="T11" fmla="*/ 7 h 23"/>
                <a:gd name="T12" fmla="*/ 8 w 86"/>
                <a:gd name="T13" fmla="*/ 14 h 23"/>
                <a:gd name="T14" fmla="*/ 78 w 86"/>
                <a:gd name="T15" fmla="*/ 14 h 23"/>
                <a:gd name="T16" fmla="*/ 78 w 86"/>
                <a:gd name="T17" fmla="*/ 7 h 23"/>
                <a:gd name="T18" fmla="*/ 80 w 86"/>
                <a:gd name="T19" fmla="*/ 5 h 23"/>
                <a:gd name="T20" fmla="*/ 5 w 86"/>
                <a:gd name="T21" fmla="*/ 5 h 23"/>
                <a:gd name="T22" fmla="*/ 5 w 86"/>
                <a:gd name="T23" fmla="*/ 17 h 23"/>
                <a:gd name="T24" fmla="*/ 80 w 86"/>
                <a:gd name="T25" fmla="*/ 17 h 23"/>
                <a:gd name="T26" fmla="*/ 80 w 86"/>
                <a:gd name="T27" fmla="*/ 5 h 23"/>
                <a:gd name="T28" fmla="*/ 83 w 86"/>
                <a:gd name="T29" fmla="*/ 3 h 23"/>
                <a:gd name="T30" fmla="*/ 4 w 86"/>
                <a:gd name="T31" fmla="*/ 3 h 23"/>
                <a:gd name="T32" fmla="*/ 4 w 86"/>
                <a:gd name="T33" fmla="*/ 19 h 23"/>
                <a:gd name="T34" fmla="*/ 83 w 86"/>
                <a:gd name="T35" fmla="*/ 19 h 23"/>
                <a:gd name="T36" fmla="*/ 83 w 86"/>
                <a:gd name="T37" fmla="*/ 3 h 23"/>
                <a:gd name="T38" fmla="*/ 85 w 86"/>
                <a:gd name="T39" fmla="*/ 0 h 23"/>
                <a:gd name="T40" fmla="*/ 0 w 86"/>
                <a:gd name="T41" fmla="*/ 0 h 23"/>
                <a:gd name="T42" fmla="*/ 0 w 86"/>
                <a:gd name="T43" fmla="*/ 22 h 23"/>
                <a:gd name="T44" fmla="*/ 85 w 86"/>
                <a:gd name="T45" fmla="*/ 22 h 23"/>
                <a:gd name="T46" fmla="*/ 85 w 86"/>
                <a:gd name="T47" fmla="*/ 0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23"/>
                <a:gd name="T74" fmla="*/ 86 w 86"/>
                <a:gd name="T75" fmla="*/ 23 h 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23">
                  <a:moveTo>
                    <a:pt x="11" y="11"/>
                  </a:moveTo>
                  <a:lnTo>
                    <a:pt x="11" y="11"/>
                  </a:lnTo>
                  <a:lnTo>
                    <a:pt x="76" y="11"/>
                  </a:lnTo>
                  <a:lnTo>
                    <a:pt x="78" y="7"/>
                  </a:lnTo>
                  <a:lnTo>
                    <a:pt x="8" y="7"/>
                  </a:lnTo>
                  <a:lnTo>
                    <a:pt x="8" y="14"/>
                  </a:lnTo>
                  <a:lnTo>
                    <a:pt x="78" y="14"/>
                  </a:lnTo>
                  <a:lnTo>
                    <a:pt x="78" y="7"/>
                  </a:lnTo>
                  <a:lnTo>
                    <a:pt x="80" y="5"/>
                  </a:lnTo>
                  <a:lnTo>
                    <a:pt x="5" y="5"/>
                  </a:lnTo>
                  <a:lnTo>
                    <a:pt x="5" y="17"/>
                  </a:lnTo>
                  <a:lnTo>
                    <a:pt x="80" y="17"/>
                  </a:lnTo>
                  <a:lnTo>
                    <a:pt x="80" y="5"/>
                  </a:lnTo>
                  <a:lnTo>
                    <a:pt x="83" y="3"/>
                  </a:lnTo>
                  <a:lnTo>
                    <a:pt x="4" y="3"/>
                  </a:lnTo>
                  <a:lnTo>
                    <a:pt x="4" y="19"/>
                  </a:lnTo>
                  <a:lnTo>
                    <a:pt x="83" y="19"/>
                  </a:lnTo>
                  <a:lnTo>
                    <a:pt x="83" y="3"/>
                  </a:lnTo>
                  <a:lnTo>
                    <a:pt x="85" y="0"/>
                  </a:lnTo>
                  <a:lnTo>
                    <a:pt x="0" y="0"/>
                  </a:lnTo>
                  <a:lnTo>
                    <a:pt x="0" y="22"/>
                  </a:lnTo>
                  <a:lnTo>
                    <a:pt x="85" y="22"/>
                  </a:lnTo>
                  <a:lnTo>
                    <a:pt x="85"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45" name="Freeform 585"/>
            <p:cNvSpPr>
              <a:spLocks/>
            </p:cNvSpPr>
            <p:nvPr/>
          </p:nvSpPr>
          <p:spPr bwMode="auto">
            <a:xfrm>
              <a:off x="4070" y="2365"/>
              <a:ext cx="54" cy="24"/>
            </a:xfrm>
            <a:custGeom>
              <a:avLst/>
              <a:gdLst>
                <a:gd name="T0" fmla="*/ 44 w 54"/>
                <a:gd name="T1" fmla="*/ 11 h 24"/>
                <a:gd name="T2" fmla="*/ 11 w 54"/>
                <a:gd name="T3" fmla="*/ 11 h 24"/>
                <a:gd name="T4" fmla="*/ 11 w 54"/>
                <a:gd name="T5" fmla="*/ 12 h 24"/>
                <a:gd name="T6" fmla="*/ 44 w 54"/>
                <a:gd name="T7" fmla="*/ 12 h 24"/>
                <a:gd name="T8" fmla="*/ 44 w 54"/>
                <a:gd name="T9" fmla="*/ 11 h 24"/>
                <a:gd name="T10" fmla="*/ 46 w 54"/>
                <a:gd name="T11" fmla="*/ 8 h 24"/>
                <a:gd name="T12" fmla="*/ 8 w 54"/>
                <a:gd name="T13" fmla="*/ 8 h 24"/>
                <a:gd name="T14" fmla="*/ 8 w 54"/>
                <a:gd name="T15" fmla="*/ 15 h 24"/>
                <a:gd name="T16" fmla="*/ 46 w 54"/>
                <a:gd name="T17" fmla="*/ 15 h 24"/>
                <a:gd name="T18" fmla="*/ 46 w 54"/>
                <a:gd name="T19" fmla="*/ 8 h 24"/>
                <a:gd name="T20" fmla="*/ 48 w 54"/>
                <a:gd name="T21" fmla="*/ 6 h 24"/>
                <a:gd name="T22" fmla="*/ 5 w 54"/>
                <a:gd name="T23" fmla="*/ 6 h 24"/>
                <a:gd name="T24" fmla="*/ 5 w 54"/>
                <a:gd name="T25" fmla="*/ 17 h 24"/>
                <a:gd name="T26" fmla="*/ 48 w 54"/>
                <a:gd name="T27" fmla="*/ 17 h 24"/>
                <a:gd name="T28" fmla="*/ 48 w 54"/>
                <a:gd name="T29" fmla="*/ 6 h 24"/>
                <a:gd name="T30" fmla="*/ 52 w 54"/>
                <a:gd name="T31" fmla="*/ 4 h 24"/>
                <a:gd name="T32" fmla="*/ 3 w 54"/>
                <a:gd name="T33" fmla="*/ 4 h 24"/>
                <a:gd name="T34" fmla="*/ 3 w 54"/>
                <a:gd name="T35" fmla="*/ 19 h 24"/>
                <a:gd name="T36" fmla="*/ 52 w 54"/>
                <a:gd name="T37" fmla="*/ 19 h 24"/>
                <a:gd name="T38" fmla="*/ 52 w 54"/>
                <a:gd name="T39" fmla="*/ 4 h 24"/>
                <a:gd name="T40" fmla="*/ 53 w 54"/>
                <a:gd name="T41" fmla="*/ 0 h 24"/>
                <a:gd name="T42" fmla="*/ 0 w 54"/>
                <a:gd name="T43" fmla="*/ 0 h 24"/>
                <a:gd name="T44" fmla="*/ 0 w 54"/>
                <a:gd name="T45" fmla="*/ 23 h 24"/>
                <a:gd name="T46" fmla="*/ 53 w 54"/>
                <a:gd name="T47" fmla="*/ 23 h 24"/>
                <a:gd name="T48" fmla="*/ 53 w 54"/>
                <a:gd name="T49" fmla="*/ 0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24"/>
                <a:gd name="T77" fmla="*/ 54 w 54"/>
                <a:gd name="T78" fmla="*/ 24 h 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24">
                  <a:moveTo>
                    <a:pt x="44" y="11"/>
                  </a:moveTo>
                  <a:lnTo>
                    <a:pt x="11" y="11"/>
                  </a:lnTo>
                  <a:lnTo>
                    <a:pt x="11" y="12"/>
                  </a:lnTo>
                  <a:lnTo>
                    <a:pt x="44" y="12"/>
                  </a:lnTo>
                  <a:lnTo>
                    <a:pt x="44" y="11"/>
                  </a:lnTo>
                  <a:lnTo>
                    <a:pt x="46" y="8"/>
                  </a:lnTo>
                  <a:lnTo>
                    <a:pt x="8" y="8"/>
                  </a:lnTo>
                  <a:lnTo>
                    <a:pt x="8" y="15"/>
                  </a:lnTo>
                  <a:lnTo>
                    <a:pt x="46" y="15"/>
                  </a:lnTo>
                  <a:lnTo>
                    <a:pt x="46" y="8"/>
                  </a:lnTo>
                  <a:lnTo>
                    <a:pt x="48" y="6"/>
                  </a:lnTo>
                  <a:lnTo>
                    <a:pt x="5" y="6"/>
                  </a:lnTo>
                  <a:lnTo>
                    <a:pt x="5" y="17"/>
                  </a:lnTo>
                  <a:lnTo>
                    <a:pt x="48" y="17"/>
                  </a:lnTo>
                  <a:lnTo>
                    <a:pt x="48" y="6"/>
                  </a:lnTo>
                  <a:lnTo>
                    <a:pt x="52" y="4"/>
                  </a:lnTo>
                  <a:lnTo>
                    <a:pt x="3" y="4"/>
                  </a:lnTo>
                  <a:lnTo>
                    <a:pt x="3" y="19"/>
                  </a:lnTo>
                  <a:lnTo>
                    <a:pt x="52" y="19"/>
                  </a:lnTo>
                  <a:lnTo>
                    <a:pt x="52" y="4"/>
                  </a:lnTo>
                  <a:lnTo>
                    <a:pt x="53" y="0"/>
                  </a:lnTo>
                  <a:lnTo>
                    <a:pt x="0" y="0"/>
                  </a:lnTo>
                  <a:lnTo>
                    <a:pt x="0" y="23"/>
                  </a:lnTo>
                  <a:lnTo>
                    <a:pt x="53" y="23"/>
                  </a:lnTo>
                  <a:lnTo>
                    <a:pt x="53"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46" name="Line 586"/>
            <p:cNvSpPr>
              <a:spLocks noChangeShapeType="1"/>
            </p:cNvSpPr>
            <p:nvPr/>
          </p:nvSpPr>
          <p:spPr bwMode="auto">
            <a:xfrm flipH="1">
              <a:off x="1844" y="2725"/>
              <a:ext cx="47"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47" name="Line 587"/>
            <p:cNvSpPr>
              <a:spLocks noChangeShapeType="1"/>
            </p:cNvSpPr>
            <p:nvPr/>
          </p:nvSpPr>
          <p:spPr bwMode="auto">
            <a:xfrm>
              <a:off x="1962" y="2725"/>
              <a:ext cx="201"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48" name="Line 588"/>
            <p:cNvSpPr>
              <a:spLocks noChangeShapeType="1"/>
            </p:cNvSpPr>
            <p:nvPr/>
          </p:nvSpPr>
          <p:spPr bwMode="auto">
            <a:xfrm flipH="1">
              <a:off x="1962" y="2654"/>
              <a:ext cx="308"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49" name="Line 589"/>
            <p:cNvSpPr>
              <a:spLocks noChangeShapeType="1"/>
            </p:cNvSpPr>
            <p:nvPr/>
          </p:nvSpPr>
          <p:spPr bwMode="auto">
            <a:xfrm flipH="1">
              <a:off x="1906" y="2699"/>
              <a:ext cx="4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50" name="Line 590"/>
            <p:cNvSpPr>
              <a:spLocks noChangeShapeType="1"/>
            </p:cNvSpPr>
            <p:nvPr/>
          </p:nvSpPr>
          <p:spPr bwMode="auto">
            <a:xfrm>
              <a:off x="1906" y="2679"/>
              <a:ext cx="4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51" name="Line 591"/>
            <p:cNvSpPr>
              <a:spLocks noChangeShapeType="1"/>
            </p:cNvSpPr>
            <p:nvPr/>
          </p:nvSpPr>
          <p:spPr bwMode="auto">
            <a:xfrm flipH="1">
              <a:off x="1906" y="2720"/>
              <a:ext cx="4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52" name="Line 592"/>
            <p:cNvSpPr>
              <a:spLocks noChangeShapeType="1"/>
            </p:cNvSpPr>
            <p:nvPr/>
          </p:nvSpPr>
          <p:spPr bwMode="auto">
            <a:xfrm>
              <a:off x="1906" y="2658"/>
              <a:ext cx="4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53" name="Freeform 593"/>
            <p:cNvSpPr>
              <a:spLocks/>
            </p:cNvSpPr>
            <p:nvPr/>
          </p:nvSpPr>
          <p:spPr bwMode="auto">
            <a:xfrm>
              <a:off x="1898" y="2583"/>
              <a:ext cx="60" cy="60"/>
            </a:xfrm>
            <a:custGeom>
              <a:avLst/>
              <a:gdLst>
                <a:gd name="T0" fmla="*/ 59 w 60"/>
                <a:gd name="T1" fmla="*/ 29 h 60"/>
                <a:gd name="T2" fmla="*/ 58 w 60"/>
                <a:gd name="T3" fmla="*/ 23 h 60"/>
                <a:gd name="T4" fmla="*/ 56 w 60"/>
                <a:gd name="T5" fmla="*/ 17 h 60"/>
                <a:gd name="T6" fmla="*/ 52 w 60"/>
                <a:gd name="T7" fmla="*/ 11 h 60"/>
                <a:gd name="T8" fmla="*/ 48 w 60"/>
                <a:gd name="T9" fmla="*/ 6 h 60"/>
                <a:gd name="T10" fmla="*/ 42 w 60"/>
                <a:gd name="T11" fmla="*/ 3 h 60"/>
                <a:gd name="T12" fmla="*/ 36 w 60"/>
                <a:gd name="T13" fmla="*/ 1 h 60"/>
                <a:gd name="T14" fmla="*/ 29 w 60"/>
                <a:gd name="T15" fmla="*/ 0 h 60"/>
                <a:gd name="T16" fmla="*/ 23 w 60"/>
                <a:gd name="T17" fmla="*/ 1 h 60"/>
                <a:gd name="T18" fmla="*/ 16 w 60"/>
                <a:gd name="T19" fmla="*/ 3 h 60"/>
                <a:gd name="T20" fmla="*/ 11 w 60"/>
                <a:gd name="T21" fmla="*/ 6 h 60"/>
                <a:gd name="T22" fmla="*/ 6 w 60"/>
                <a:gd name="T23" fmla="*/ 11 h 60"/>
                <a:gd name="T24" fmla="*/ 2 w 60"/>
                <a:gd name="T25" fmla="*/ 17 h 60"/>
                <a:gd name="T26" fmla="*/ 0 w 60"/>
                <a:gd name="T27" fmla="*/ 23 h 60"/>
                <a:gd name="T28" fmla="*/ 0 w 60"/>
                <a:gd name="T29" fmla="*/ 29 h 60"/>
                <a:gd name="T30" fmla="*/ 0 w 60"/>
                <a:gd name="T31" fmla="*/ 36 h 60"/>
                <a:gd name="T32" fmla="*/ 2 w 60"/>
                <a:gd name="T33" fmla="*/ 42 h 60"/>
                <a:gd name="T34" fmla="*/ 6 w 60"/>
                <a:gd name="T35" fmla="*/ 48 h 60"/>
                <a:gd name="T36" fmla="*/ 11 w 60"/>
                <a:gd name="T37" fmla="*/ 52 h 60"/>
                <a:gd name="T38" fmla="*/ 16 w 60"/>
                <a:gd name="T39" fmla="*/ 56 h 60"/>
                <a:gd name="T40" fmla="*/ 23 w 60"/>
                <a:gd name="T41" fmla="*/ 58 h 60"/>
                <a:gd name="T42" fmla="*/ 29 w 60"/>
                <a:gd name="T43" fmla="*/ 59 h 60"/>
                <a:gd name="T44" fmla="*/ 36 w 60"/>
                <a:gd name="T45" fmla="*/ 58 h 60"/>
                <a:gd name="T46" fmla="*/ 42 w 60"/>
                <a:gd name="T47" fmla="*/ 56 h 60"/>
                <a:gd name="T48" fmla="*/ 48 w 60"/>
                <a:gd name="T49" fmla="*/ 52 h 60"/>
                <a:gd name="T50" fmla="*/ 52 w 60"/>
                <a:gd name="T51" fmla="*/ 48 h 60"/>
                <a:gd name="T52" fmla="*/ 56 w 60"/>
                <a:gd name="T53" fmla="*/ 42 h 60"/>
                <a:gd name="T54" fmla="*/ 58 w 60"/>
                <a:gd name="T55" fmla="*/ 36 h 60"/>
                <a:gd name="T56" fmla="*/ 59 w 60"/>
                <a:gd name="T57" fmla="*/ 29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59" y="29"/>
                  </a:moveTo>
                  <a:lnTo>
                    <a:pt x="58" y="23"/>
                  </a:lnTo>
                  <a:lnTo>
                    <a:pt x="56" y="17"/>
                  </a:lnTo>
                  <a:lnTo>
                    <a:pt x="52" y="11"/>
                  </a:lnTo>
                  <a:lnTo>
                    <a:pt x="48" y="6"/>
                  </a:lnTo>
                  <a:lnTo>
                    <a:pt x="42" y="3"/>
                  </a:lnTo>
                  <a:lnTo>
                    <a:pt x="36" y="1"/>
                  </a:lnTo>
                  <a:lnTo>
                    <a:pt x="29" y="0"/>
                  </a:lnTo>
                  <a:lnTo>
                    <a:pt x="23" y="1"/>
                  </a:lnTo>
                  <a:lnTo>
                    <a:pt x="16" y="3"/>
                  </a:lnTo>
                  <a:lnTo>
                    <a:pt x="11" y="6"/>
                  </a:lnTo>
                  <a:lnTo>
                    <a:pt x="6" y="11"/>
                  </a:lnTo>
                  <a:lnTo>
                    <a:pt x="2" y="17"/>
                  </a:lnTo>
                  <a:lnTo>
                    <a:pt x="0" y="23"/>
                  </a:lnTo>
                  <a:lnTo>
                    <a:pt x="0" y="29"/>
                  </a:lnTo>
                  <a:lnTo>
                    <a:pt x="0" y="36"/>
                  </a:lnTo>
                  <a:lnTo>
                    <a:pt x="2" y="42"/>
                  </a:lnTo>
                  <a:lnTo>
                    <a:pt x="6" y="48"/>
                  </a:lnTo>
                  <a:lnTo>
                    <a:pt x="11" y="52"/>
                  </a:lnTo>
                  <a:lnTo>
                    <a:pt x="16" y="56"/>
                  </a:lnTo>
                  <a:lnTo>
                    <a:pt x="23" y="58"/>
                  </a:lnTo>
                  <a:lnTo>
                    <a:pt x="29" y="59"/>
                  </a:lnTo>
                  <a:lnTo>
                    <a:pt x="36" y="58"/>
                  </a:lnTo>
                  <a:lnTo>
                    <a:pt x="42" y="56"/>
                  </a:lnTo>
                  <a:lnTo>
                    <a:pt x="48" y="52"/>
                  </a:lnTo>
                  <a:lnTo>
                    <a:pt x="52" y="48"/>
                  </a:lnTo>
                  <a:lnTo>
                    <a:pt x="56" y="42"/>
                  </a:lnTo>
                  <a:lnTo>
                    <a:pt x="58" y="36"/>
                  </a:lnTo>
                  <a:lnTo>
                    <a:pt x="59" y="29"/>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54" name="Line 594"/>
            <p:cNvSpPr>
              <a:spLocks noChangeShapeType="1"/>
            </p:cNvSpPr>
            <p:nvPr/>
          </p:nvSpPr>
          <p:spPr bwMode="auto">
            <a:xfrm flipH="1">
              <a:off x="1906" y="2592"/>
              <a:ext cx="43" cy="4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55" name="Line 595"/>
            <p:cNvSpPr>
              <a:spLocks noChangeShapeType="1"/>
            </p:cNvSpPr>
            <p:nvPr/>
          </p:nvSpPr>
          <p:spPr bwMode="auto">
            <a:xfrm>
              <a:off x="1891" y="2642"/>
              <a:ext cx="0" cy="1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56" name="Freeform 596"/>
            <p:cNvSpPr>
              <a:spLocks/>
            </p:cNvSpPr>
            <p:nvPr/>
          </p:nvSpPr>
          <p:spPr bwMode="auto">
            <a:xfrm>
              <a:off x="1891" y="2642"/>
              <a:ext cx="72" cy="96"/>
            </a:xfrm>
            <a:custGeom>
              <a:avLst/>
              <a:gdLst>
                <a:gd name="T0" fmla="*/ 0 w 72"/>
                <a:gd name="T1" fmla="*/ 0 h 96"/>
                <a:gd name="T2" fmla="*/ 71 w 72"/>
                <a:gd name="T3" fmla="*/ 0 h 96"/>
                <a:gd name="T4" fmla="*/ 71 w 72"/>
                <a:gd name="T5" fmla="*/ 95 h 96"/>
                <a:gd name="T6" fmla="*/ 0 w 72"/>
                <a:gd name="T7" fmla="*/ 95 h 96"/>
                <a:gd name="T8" fmla="*/ 0 w 72"/>
                <a:gd name="T9" fmla="*/ 83 h 96"/>
                <a:gd name="T10" fmla="*/ 0 60000 65536"/>
                <a:gd name="T11" fmla="*/ 0 60000 65536"/>
                <a:gd name="T12" fmla="*/ 0 60000 65536"/>
                <a:gd name="T13" fmla="*/ 0 60000 65536"/>
                <a:gd name="T14" fmla="*/ 0 60000 65536"/>
                <a:gd name="T15" fmla="*/ 0 w 72"/>
                <a:gd name="T16" fmla="*/ 0 h 96"/>
                <a:gd name="T17" fmla="*/ 72 w 72"/>
                <a:gd name="T18" fmla="*/ 96 h 96"/>
              </a:gdLst>
              <a:ahLst/>
              <a:cxnLst>
                <a:cxn ang="T10">
                  <a:pos x="T0" y="T1"/>
                </a:cxn>
                <a:cxn ang="T11">
                  <a:pos x="T2" y="T3"/>
                </a:cxn>
                <a:cxn ang="T12">
                  <a:pos x="T4" y="T5"/>
                </a:cxn>
                <a:cxn ang="T13">
                  <a:pos x="T6" y="T7"/>
                </a:cxn>
                <a:cxn ang="T14">
                  <a:pos x="T8" y="T9"/>
                </a:cxn>
              </a:cxnLst>
              <a:rect l="T15" t="T16" r="T17" b="T18"/>
              <a:pathLst>
                <a:path w="72" h="96">
                  <a:moveTo>
                    <a:pt x="0" y="0"/>
                  </a:moveTo>
                  <a:lnTo>
                    <a:pt x="71" y="0"/>
                  </a:lnTo>
                  <a:lnTo>
                    <a:pt x="71" y="95"/>
                  </a:lnTo>
                  <a:lnTo>
                    <a:pt x="0" y="95"/>
                  </a:lnTo>
                  <a:lnTo>
                    <a:pt x="0" y="83"/>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57" name="Line 597"/>
            <p:cNvSpPr>
              <a:spLocks noChangeShapeType="1"/>
            </p:cNvSpPr>
            <p:nvPr/>
          </p:nvSpPr>
          <p:spPr bwMode="auto">
            <a:xfrm>
              <a:off x="2342" y="2725"/>
              <a:ext cx="55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58" name="Line 598"/>
            <p:cNvSpPr>
              <a:spLocks noChangeShapeType="1"/>
            </p:cNvSpPr>
            <p:nvPr/>
          </p:nvSpPr>
          <p:spPr bwMode="auto">
            <a:xfrm>
              <a:off x="3077" y="2725"/>
              <a:ext cx="473"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59" name="Line 599"/>
            <p:cNvSpPr>
              <a:spLocks noChangeShapeType="1"/>
            </p:cNvSpPr>
            <p:nvPr/>
          </p:nvSpPr>
          <p:spPr bwMode="auto">
            <a:xfrm flipH="1">
              <a:off x="3077" y="2654"/>
              <a:ext cx="581"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60" name="Line 600"/>
            <p:cNvSpPr>
              <a:spLocks noChangeShapeType="1"/>
            </p:cNvSpPr>
            <p:nvPr/>
          </p:nvSpPr>
          <p:spPr bwMode="auto">
            <a:xfrm flipH="1">
              <a:off x="2342" y="2654"/>
              <a:ext cx="664"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61" name="Line 601"/>
            <p:cNvSpPr>
              <a:spLocks noChangeShapeType="1"/>
            </p:cNvSpPr>
            <p:nvPr/>
          </p:nvSpPr>
          <p:spPr bwMode="auto">
            <a:xfrm flipH="1">
              <a:off x="2138" y="2882"/>
              <a:ext cx="37" cy="3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62" name="Line 602"/>
            <p:cNvSpPr>
              <a:spLocks noChangeShapeType="1"/>
            </p:cNvSpPr>
            <p:nvPr/>
          </p:nvSpPr>
          <p:spPr bwMode="auto">
            <a:xfrm flipV="1">
              <a:off x="2141" y="2843"/>
              <a:ext cx="40" cy="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63" name="Line 603"/>
            <p:cNvSpPr>
              <a:spLocks noChangeShapeType="1"/>
            </p:cNvSpPr>
            <p:nvPr/>
          </p:nvSpPr>
          <p:spPr bwMode="auto">
            <a:xfrm flipV="1">
              <a:off x="2144" y="2800"/>
              <a:ext cx="45" cy="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64" name="Line 604"/>
            <p:cNvSpPr>
              <a:spLocks noChangeShapeType="1"/>
            </p:cNvSpPr>
            <p:nvPr/>
          </p:nvSpPr>
          <p:spPr bwMode="auto">
            <a:xfrm flipV="1">
              <a:off x="2264" y="2719"/>
              <a:ext cx="6" cy="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65" name="Line 605"/>
            <p:cNvSpPr>
              <a:spLocks noChangeShapeType="1"/>
            </p:cNvSpPr>
            <p:nvPr/>
          </p:nvSpPr>
          <p:spPr bwMode="auto">
            <a:xfrm flipH="1">
              <a:off x="2148" y="2686"/>
              <a:ext cx="122" cy="12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66" name="Line 606"/>
            <p:cNvSpPr>
              <a:spLocks noChangeShapeType="1"/>
            </p:cNvSpPr>
            <p:nvPr/>
          </p:nvSpPr>
          <p:spPr bwMode="auto">
            <a:xfrm flipV="1">
              <a:off x="2152" y="2655"/>
              <a:ext cx="117" cy="11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67" name="Line 607"/>
            <p:cNvSpPr>
              <a:spLocks noChangeShapeType="1"/>
            </p:cNvSpPr>
            <p:nvPr/>
          </p:nvSpPr>
          <p:spPr bwMode="auto">
            <a:xfrm flipH="1">
              <a:off x="2162" y="2662"/>
              <a:ext cx="65"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68" name="Line 608"/>
            <p:cNvSpPr>
              <a:spLocks noChangeShapeType="1"/>
            </p:cNvSpPr>
            <p:nvPr/>
          </p:nvSpPr>
          <p:spPr bwMode="auto">
            <a:xfrm flipH="1">
              <a:off x="2136" y="2921"/>
              <a:ext cx="32" cy="3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69" name="Line 609"/>
            <p:cNvSpPr>
              <a:spLocks noChangeShapeType="1"/>
            </p:cNvSpPr>
            <p:nvPr/>
          </p:nvSpPr>
          <p:spPr bwMode="auto">
            <a:xfrm flipH="1">
              <a:off x="2133" y="2961"/>
              <a:ext cx="29" cy="3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70" name="Line 610"/>
            <p:cNvSpPr>
              <a:spLocks noChangeShapeType="1"/>
            </p:cNvSpPr>
            <p:nvPr/>
          </p:nvSpPr>
          <p:spPr bwMode="auto">
            <a:xfrm flipH="1">
              <a:off x="2131" y="3001"/>
              <a:ext cx="25" cy="2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71" name="Line 611"/>
            <p:cNvSpPr>
              <a:spLocks noChangeShapeType="1"/>
            </p:cNvSpPr>
            <p:nvPr/>
          </p:nvSpPr>
          <p:spPr bwMode="auto">
            <a:xfrm flipH="1">
              <a:off x="2130" y="3041"/>
              <a:ext cx="19" cy="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72" name="Line 612"/>
            <p:cNvSpPr>
              <a:spLocks noChangeShapeType="1"/>
            </p:cNvSpPr>
            <p:nvPr/>
          </p:nvSpPr>
          <p:spPr bwMode="auto">
            <a:xfrm flipV="1">
              <a:off x="2136" y="3081"/>
              <a:ext cx="7" cy="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73" name="Line 613"/>
            <p:cNvSpPr>
              <a:spLocks noChangeShapeType="1"/>
            </p:cNvSpPr>
            <p:nvPr/>
          </p:nvSpPr>
          <p:spPr bwMode="auto">
            <a:xfrm>
              <a:off x="2147" y="2820"/>
              <a:ext cx="32" cy="3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74" name="Line 614"/>
            <p:cNvSpPr>
              <a:spLocks noChangeShapeType="1"/>
            </p:cNvSpPr>
            <p:nvPr/>
          </p:nvSpPr>
          <p:spPr bwMode="auto">
            <a:xfrm flipH="1" flipV="1">
              <a:off x="2144" y="2850"/>
              <a:ext cx="31" cy="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75" name="Line 615"/>
            <p:cNvSpPr>
              <a:spLocks noChangeShapeType="1"/>
            </p:cNvSpPr>
            <p:nvPr/>
          </p:nvSpPr>
          <p:spPr bwMode="auto">
            <a:xfrm>
              <a:off x="2141" y="2882"/>
              <a:ext cx="29" cy="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76" name="Line 616"/>
            <p:cNvSpPr>
              <a:spLocks noChangeShapeType="1"/>
            </p:cNvSpPr>
            <p:nvPr/>
          </p:nvSpPr>
          <p:spPr bwMode="auto">
            <a:xfrm flipH="1" flipV="1">
              <a:off x="2139" y="2913"/>
              <a:ext cx="27" cy="2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77" name="Line 617"/>
            <p:cNvSpPr>
              <a:spLocks noChangeShapeType="1"/>
            </p:cNvSpPr>
            <p:nvPr/>
          </p:nvSpPr>
          <p:spPr bwMode="auto">
            <a:xfrm>
              <a:off x="2136" y="2944"/>
              <a:ext cx="25" cy="2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78" name="Line 618"/>
            <p:cNvSpPr>
              <a:spLocks noChangeShapeType="1"/>
            </p:cNvSpPr>
            <p:nvPr/>
          </p:nvSpPr>
          <p:spPr bwMode="auto">
            <a:xfrm flipH="1" flipV="1">
              <a:off x="2134" y="2975"/>
              <a:ext cx="23" cy="2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79" name="Line 619"/>
            <p:cNvSpPr>
              <a:spLocks noChangeShapeType="1"/>
            </p:cNvSpPr>
            <p:nvPr/>
          </p:nvSpPr>
          <p:spPr bwMode="auto">
            <a:xfrm>
              <a:off x="2132" y="3006"/>
              <a:ext cx="20" cy="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80" name="Line 620"/>
            <p:cNvSpPr>
              <a:spLocks noChangeShapeType="1"/>
            </p:cNvSpPr>
            <p:nvPr/>
          </p:nvSpPr>
          <p:spPr bwMode="auto">
            <a:xfrm flipH="1" flipV="1">
              <a:off x="2130" y="3038"/>
              <a:ext cx="18" cy="1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81" name="Line 621"/>
            <p:cNvSpPr>
              <a:spLocks noChangeShapeType="1"/>
            </p:cNvSpPr>
            <p:nvPr/>
          </p:nvSpPr>
          <p:spPr bwMode="auto">
            <a:xfrm>
              <a:off x="2130" y="3072"/>
              <a:ext cx="12" cy="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82" name="Line 622"/>
            <p:cNvSpPr>
              <a:spLocks noChangeShapeType="1"/>
            </p:cNvSpPr>
            <p:nvPr/>
          </p:nvSpPr>
          <p:spPr bwMode="auto">
            <a:xfrm>
              <a:off x="2150" y="2790"/>
              <a:ext cx="34" cy="3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83" name="Line 623"/>
            <p:cNvSpPr>
              <a:spLocks noChangeShapeType="1"/>
            </p:cNvSpPr>
            <p:nvPr/>
          </p:nvSpPr>
          <p:spPr bwMode="auto">
            <a:xfrm flipH="1" flipV="1">
              <a:off x="2154" y="2760"/>
              <a:ext cx="37" cy="3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84" name="Line 624"/>
            <p:cNvSpPr>
              <a:spLocks noChangeShapeType="1"/>
            </p:cNvSpPr>
            <p:nvPr/>
          </p:nvSpPr>
          <p:spPr bwMode="auto">
            <a:xfrm>
              <a:off x="2160" y="2733"/>
              <a:ext cx="38" cy="3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85" name="Line 625"/>
            <p:cNvSpPr>
              <a:spLocks noChangeShapeType="1"/>
            </p:cNvSpPr>
            <p:nvPr/>
          </p:nvSpPr>
          <p:spPr bwMode="auto">
            <a:xfrm flipH="1" flipV="1">
              <a:off x="2169" y="2709"/>
              <a:ext cx="41" cy="4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86" name="Line 626"/>
            <p:cNvSpPr>
              <a:spLocks noChangeShapeType="1"/>
            </p:cNvSpPr>
            <p:nvPr/>
          </p:nvSpPr>
          <p:spPr bwMode="auto">
            <a:xfrm>
              <a:off x="2182" y="2688"/>
              <a:ext cx="47" cy="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87" name="Line 627"/>
            <p:cNvSpPr>
              <a:spLocks noChangeShapeType="1"/>
            </p:cNvSpPr>
            <p:nvPr/>
          </p:nvSpPr>
          <p:spPr bwMode="auto">
            <a:xfrm flipH="1" flipV="1">
              <a:off x="2201" y="2674"/>
              <a:ext cx="54" cy="5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88" name="Line 628"/>
            <p:cNvSpPr>
              <a:spLocks noChangeShapeType="1"/>
            </p:cNvSpPr>
            <p:nvPr/>
          </p:nvSpPr>
          <p:spPr bwMode="auto">
            <a:xfrm>
              <a:off x="2223" y="2662"/>
              <a:ext cx="47" cy="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89" name="Line 629"/>
            <p:cNvSpPr>
              <a:spLocks noChangeShapeType="1"/>
            </p:cNvSpPr>
            <p:nvPr/>
          </p:nvSpPr>
          <p:spPr bwMode="auto">
            <a:xfrm flipH="1" flipV="1">
              <a:off x="2251" y="2657"/>
              <a:ext cx="19" cy="1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90" name="Freeform 630"/>
            <p:cNvSpPr>
              <a:spLocks/>
            </p:cNvSpPr>
            <p:nvPr/>
          </p:nvSpPr>
          <p:spPr bwMode="auto">
            <a:xfrm>
              <a:off x="2270" y="2642"/>
              <a:ext cx="73" cy="96"/>
            </a:xfrm>
            <a:custGeom>
              <a:avLst/>
              <a:gdLst>
                <a:gd name="T0" fmla="*/ 0 w 73"/>
                <a:gd name="T1" fmla="*/ 12 h 96"/>
                <a:gd name="T2" fmla="*/ 0 w 73"/>
                <a:gd name="T3" fmla="*/ 0 h 96"/>
                <a:gd name="T4" fmla="*/ 72 w 73"/>
                <a:gd name="T5" fmla="*/ 0 h 96"/>
                <a:gd name="T6" fmla="*/ 72 w 73"/>
                <a:gd name="T7" fmla="*/ 95 h 96"/>
                <a:gd name="T8" fmla="*/ 0 w 73"/>
                <a:gd name="T9" fmla="*/ 95 h 96"/>
                <a:gd name="T10" fmla="*/ 0 60000 65536"/>
                <a:gd name="T11" fmla="*/ 0 60000 65536"/>
                <a:gd name="T12" fmla="*/ 0 60000 65536"/>
                <a:gd name="T13" fmla="*/ 0 60000 65536"/>
                <a:gd name="T14" fmla="*/ 0 60000 65536"/>
                <a:gd name="T15" fmla="*/ 0 w 73"/>
                <a:gd name="T16" fmla="*/ 0 h 96"/>
                <a:gd name="T17" fmla="*/ 73 w 73"/>
                <a:gd name="T18" fmla="*/ 96 h 96"/>
              </a:gdLst>
              <a:ahLst/>
              <a:cxnLst>
                <a:cxn ang="T10">
                  <a:pos x="T0" y="T1"/>
                </a:cxn>
                <a:cxn ang="T11">
                  <a:pos x="T2" y="T3"/>
                </a:cxn>
                <a:cxn ang="T12">
                  <a:pos x="T4" y="T5"/>
                </a:cxn>
                <a:cxn ang="T13">
                  <a:pos x="T6" y="T7"/>
                </a:cxn>
                <a:cxn ang="T14">
                  <a:pos x="T8" y="T9"/>
                </a:cxn>
              </a:cxnLst>
              <a:rect l="T15" t="T16" r="T17" b="T18"/>
              <a:pathLst>
                <a:path w="73" h="96">
                  <a:moveTo>
                    <a:pt x="0" y="12"/>
                  </a:moveTo>
                  <a:lnTo>
                    <a:pt x="0" y="0"/>
                  </a:lnTo>
                  <a:lnTo>
                    <a:pt x="72" y="0"/>
                  </a:lnTo>
                  <a:lnTo>
                    <a:pt x="72" y="95"/>
                  </a:lnTo>
                  <a:lnTo>
                    <a:pt x="0" y="9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91" name="Freeform 631"/>
            <p:cNvSpPr>
              <a:spLocks/>
            </p:cNvSpPr>
            <p:nvPr/>
          </p:nvSpPr>
          <p:spPr bwMode="auto">
            <a:xfrm>
              <a:off x="2270" y="2654"/>
              <a:ext cx="1" cy="84"/>
            </a:xfrm>
            <a:custGeom>
              <a:avLst/>
              <a:gdLst>
                <a:gd name="T0" fmla="*/ 0 w 1"/>
                <a:gd name="T1" fmla="*/ 0 h 84"/>
                <a:gd name="T2" fmla="*/ 0 w 1"/>
                <a:gd name="T3" fmla="*/ 71 h 84"/>
                <a:gd name="T4" fmla="*/ 0 w 1"/>
                <a:gd name="T5" fmla="*/ 83 h 84"/>
                <a:gd name="T6" fmla="*/ 0 60000 65536"/>
                <a:gd name="T7" fmla="*/ 0 60000 65536"/>
                <a:gd name="T8" fmla="*/ 0 60000 65536"/>
                <a:gd name="T9" fmla="*/ 0 w 1"/>
                <a:gd name="T10" fmla="*/ 0 h 84"/>
                <a:gd name="T11" fmla="*/ 1 w 1"/>
                <a:gd name="T12" fmla="*/ 84 h 84"/>
              </a:gdLst>
              <a:ahLst/>
              <a:cxnLst>
                <a:cxn ang="T6">
                  <a:pos x="T0" y="T1"/>
                </a:cxn>
                <a:cxn ang="T7">
                  <a:pos x="T2" y="T3"/>
                </a:cxn>
                <a:cxn ang="T8">
                  <a:pos x="T4" y="T5"/>
                </a:cxn>
              </a:cxnLst>
              <a:rect l="T9" t="T10" r="T11" b="T12"/>
              <a:pathLst>
                <a:path w="1" h="84">
                  <a:moveTo>
                    <a:pt x="0" y="0"/>
                  </a:moveTo>
                  <a:lnTo>
                    <a:pt x="0" y="71"/>
                  </a:lnTo>
                  <a:lnTo>
                    <a:pt x="0" y="83"/>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92" name="Freeform 632"/>
            <p:cNvSpPr>
              <a:spLocks/>
            </p:cNvSpPr>
            <p:nvPr/>
          </p:nvSpPr>
          <p:spPr bwMode="auto">
            <a:xfrm>
              <a:off x="2130" y="2654"/>
              <a:ext cx="141" cy="437"/>
            </a:xfrm>
            <a:custGeom>
              <a:avLst/>
              <a:gdLst>
                <a:gd name="T0" fmla="*/ 125 w 141"/>
                <a:gd name="T1" fmla="*/ 3 h 437"/>
                <a:gd name="T2" fmla="*/ 101 w 141"/>
                <a:gd name="T3" fmla="*/ 7 h 437"/>
                <a:gd name="T4" fmla="*/ 86 w 141"/>
                <a:gd name="T5" fmla="*/ 12 h 437"/>
                <a:gd name="T6" fmla="*/ 77 w 141"/>
                <a:gd name="T7" fmla="*/ 16 h 437"/>
                <a:gd name="T8" fmla="*/ 69 w 141"/>
                <a:gd name="T9" fmla="*/ 20 h 437"/>
                <a:gd name="T10" fmla="*/ 62 w 141"/>
                <a:gd name="T11" fmla="*/ 24 h 437"/>
                <a:gd name="T12" fmla="*/ 56 w 141"/>
                <a:gd name="T13" fmla="*/ 30 h 437"/>
                <a:gd name="T14" fmla="*/ 49 w 141"/>
                <a:gd name="T15" fmla="*/ 37 h 437"/>
                <a:gd name="T16" fmla="*/ 44 w 141"/>
                <a:gd name="T17" fmla="*/ 44 h 437"/>
                <a:gd name="T18" fmla="*/ 39 w 141"/>
                <a:gd name="T19" fmla="*/ 55 h 437"/>
                <a:gd name="T20" fmla="*/ 34 w 141"/>
                <a:gd name="T21" fmla="*/ 66 h 437"/>
                <a:gd name="T22" fmla="*/ 30 w 141"/>
                <a:gd name="T23" fmla="*/ 79 h 437"/>
                <a:gd name="T24" fmla="*/ 26 w 141"/>
                <a:gd name="T25" fmla="*/ 95 h 437"/>
                <a:gd name="T26" fmla="*/ 23 w 141"/>
                <a:gd name="T27" fmla="*/ 114 h 437"/>
                <a:gd name="T28" fmla="*/ 21 w 141"/>
                <a:gd name="T29" fmla="*/ 135 h 437"/>
                <a:gd name="T30" fmla="*/ 18 w 141"/>
                <a:gd name="T31" fmla="*/ 160 h 437"/>
                <a:gd name="T32" fmla="*/ 14 w 141"/>
                <a:gd name="T33" fmla="*/ 189 h 437"/>
                <a:gd name="T34" fmla="*/ 12 w 141"/>
                <a:gd name="T35" fmla="*/ 220 h 437"/>
                <a:gd name="T36" fmla="*/ 9 w 141"/>
                <a:gd name="T37" fmla="*/ 255 h 437"/>
                <a:gd name="T38" fmla="*/ 6 w 141"/>
                <a:gd name="T39" fmla="*/ 290 h 437"/>
                <a:gd name="T40" fmla="*/ 4 w 141"/>
                <a:gd name="T41" fmla="*/ 323 h 437"/>
                <a:gd name="T42" fmla="*/ 2 w 141"/>
                <a:gd name="T43" fmla="*/ 354 h 437"/>
                <a:gd name="T44" fmla="*/ 0 w 141"/>
                <a:gd name="T45" fmla="*/ 380 h 437"/>
                <a:gd name="T46" fmla="*/ 0 w 141"/>
                <a:gd name="T47" fmla="*/ 403 h 437"/>
                <a:gd name="T48" fmla="*/ 1 w 141"/>
                <a:gd name="T49" fmla="*/ 418 h 437"/>
                <a:gd name="T50" fmla="*/ 2 w 141"/>
                <a:gd name="T51" fmla="*/ 428 h 437"/>
                <a:gd name="T52" fmla="*/ 5 w 141"/>
                <a:gd name="T53" fmla="*/ 433 h 437"/>
                <a:gd name="T54" fmla="*/ 8 w 141"/>
                <a:gd name="T55" fmla="*/ 435 h 437"/>
                <a:gd name="T56" fmla="*/ 10 w 141"/>
                <a:gd name="T57" fmla="*/ 436 h 437"/>
                <a:gd name="T58" fmla="*/ 11 w 141"/>
                <a:gd name="T59" fmla="*/ 435 h 437"/>
                <a:gd name="T60" fmla="*/ 12 w 141"/>
                <a:gd name="T61" fmla="*/ 431 h 437"/>
                <a:gd name="T62" fmla="*/ 14 w 141"/>
                <a:gd name="T63" fmla="*/ 423 h 437"/>
                <a:gd name="T64" fmla="*/ 16 w 141"/>
                <a:gd name="T65" fmla="*/ 407 h 437"/>
                <a:gd name="T66" fmla="*/ 20 w 141"/>
                <a:gd name="T67" fmla="*/ 384 h 437"/>
                <a:gd name="T68" fmla="*/ 25 w 141"/>
                <a:gd name="T69" fmla="*/ 356 h 437"/>
                <a:gd name="T70" fmla="*/ 30 w 141"/>
                <a:gd name="T71" fmla="*/ 322 h 437"/>
                <a:gd name="T72" fmla="*/ 36 w 141"/>
                <a:gd name="T73" fmla="*/ 286 h 437"/>
                <a:gd name="T74" fmla="*/ 41 w 141"/>
                <a:gd name="T75" fmla="*/ 246 h 437"/>
                <a:gd name="T76" fmla="*/ 48 w 141"/>
                <a:gd name="T77" fmla="*/ 208 h 437"/>
                <a:gd name="T78" fmla="*/ 53 w 141"/>
                <a:gd name="T79" fmla="*/ 173 h 437"/>
                <a:gd name="T80" fmla="*/ 59 w 141"/>
                <a:gd name="T81" fmla="*/ 145 h 437"/>
                <a:gd name="T82" fmla="*/ 65 w 141"/>
                <a:gd name="T83" fmla="*/ 126 h 437"/>
                <a:gd name="T84" fmla="*/ 70 w 141"/>
                <a:gd name="T85" fmla="*/ 111 h 437"/>
                <a:gd name="T86" fmla="*/ 76 w 141"/>
                <a:gd name="T87" fmla="*/ 101 h 437"/>
                <a:gd name="T88" fmla="*/ 82 w 141"/>
                <a:gd name="T89" fmla="*/ 92 h 437"/>
                <a:gd name="T90" fmla="*/ 92 w 141"/>
                <a:gd name="T91" fmla="*/ 84 h 437"/>
                <a:gd name="T92" fmla="*/ 105 w 141"/>
                <a:gd name="T93" fmla="*/ 78 h 437"/>
                <a:gd name="T94" fmla="*/ 126 w 141"/>
                <a:gd name="T95" fmla="*/ 73 h 4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1"/>
                <a:gd name="T145" fmla="*/ 0 h 437"/>
                <a:gd name="T146" fmla="*/ 141 w 141"/>
                <a:gd name="T147" fmla="*/ 437 h 4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1" h="437">
                  <a:moveTo>
                    <a:pt x="140" y="0"/>
                  </a:moveTo>
                  <a:lnTo>
                    <a:pt x="125" y="3"/>
                  </a:lnTo>
                  <a:lnTo>
                    <a:pt x="112" y="4"/>
                  </a:lnTo>
                  <a:lnTo>
                    <a:pt x="101" y="7"/>
                  </a:lnTo>
                  <a:lnTo>
                    <a:pt x="93" y="9"/>
                  </a:lnTo>
                  <a:lnTo>
                    <a:pt x="86" y="12"/>
                  </a:lnTo>
                  <a:lnTo>
                    <a:pt x="81" y="14"/>
                  </a:lnTo>
                  <a:lnTo>
                    <a:pt x="77" y="16"/>
                  </a:lnTo>
                  <a:lnTo>
                    <a:pt x="73" y="18"/>
                  </a:lnTo>
                  <a:lnTo>
                    <a:pt x="69" y="20"/>
                  </a:lnTo>
                  <a:lnTo>
                    <a:pt x="65" y="22"/>
                  </a:lnTo>
                  <a:lnTo>
                    <a:pt x="62" y="24"/>
                  </a:lnTo>
                  <a:lnTo>
                    <a:pt x="59" y="28"/>
                  </a:lnTo>
                  <a:lnTo>
                    <a:pt x="56" y="30"/>
                  </a:lnTo>
                  <a:lnTo>
                    <a:pt x="53" y="33"/>
                  </a:lnTo>
                  <a:lnTo>
                    <a:pt x="49" y="37"/>
                  </a:lnTo>
                  <a:lnTo>
                    <a:pt x="47" y="40"/>
                  </a:lnTo>
                  <a:lnTo>
                    <a:pt x="44" y="44"/>
                  </a:lnTo>
                  <a:lnTo>
                    <a:pt x="41" y="49"/>
                  </a:lnTo>
                  <a:lnTo>
                    <a:pt x="39" y="55"/>
                  </a:lnTo>
                  <a:lnTo>
                    <a:pt x="36" y="60"/>
                  </a:lnTo>
                  <a:lnTo>
                    <a:pt x="34" y="66"/>
                  </a:lnTo>
                  <a:lnTo>
                    <a:pt x="32" y="72"/>
                  </a:lnTo>
                  <a:lnTo>
                    <a:pt x="30" y="79"/>
                  </a:lnTo>
                  <a:lnTo>
                    <a:pt x="28" y="87"/>
                  </a:lnTo>
                  <a:lnTo>
                    <a:pt x="26" y="95"/>
                  </a:lnTo>
                  <a:lnTo>
                    <a:pt x="25" y="104"/>
                  </a:lnTo>
                  <a:lnTo>
                    <a:pt x="23" y="114"/>
                  </a:lnTo>
                  <a:lnTo>
                    <a:pt x="22" y="123"/>
                  </a:lnTo>
                  <a:lnTo>
                    <a:pt x="21" y="135"/>
                  </a:lnTo>
                  <a:lnTo>
                    <a:pt x="18" y="146"/>
                  </a:lnTo>
                  <a:lnTo>
                    <a:pt x="18" y="160"/>
                  </a:lnTo>
                  <a:lnTo>
                    <a:pt x="16" y="173"/>
                  </a:lnTo>
                  <a:lnTo>
                    <a:pt x="14" y="189"/>
                  </a:lnTo>
                  <a:lnTo>
                    <a:pt x="14" y="204"/>
                  </a:lnTo>
                  <a:lnTo>
                    <a:pt x="12" y="220"/>
                  </a:lnTo>
                  <a:lnTo>
                    <a:pt x="10" y="238"/>
                  </a:lnTo>
                  <a:lnTo>
                    <a:pt x="9" y="255"/>
                  </a:lnTo>
                  <a:lnTo>
                    <a:pt x="8" y="273"/>
                  </a:lnTo>
                  <a:lnTo>
                    <a:pt x="6" y="290"/>
                  </a:lnTo>
                  <a:lnTo>
                    <a:pt x="5" y="306"/>
                  </a:lnTo>
                  <a:lnTo>
                    <a:pt x="4" y="323"/>
                  </a:lnTo>
                  <a:lnTo>
                    <a:pt x="2" y="339"/>
                  </a:lnTo>
                  <a:lnTo>
                    <a:pt x="2" y="354"/>
                  </a:lnTo>
                  <a:lnTo>
                    <a:pt x="1" y="368"/>
                  </a:lnTo>
                  <a:lnTo>
                    <a:pt x="0" y="380"/>
                  </a:lnTo>
                  <a:lnTo>
                    <a:pt x="0" y="392"/>
                  </a:lnTo>
                  <a:lnTo>
                    <a:pt x="0" y="403"/>
                  </a:lnTo>
                  <a:lnTo>
                    <a:pt x="0" y="412"/>
                  </a:lnTo>
                  <a:lnTo>
                    <a:pt x="1" y="418"/>
                  </a:lnTo>
                  <a:lnTo>
                    <a:pt x="2" y="424"/>
                  </a:lnTo>
                  <a:lnTo>
                    <a:pt x="2" y="428"/>
                  </a:lnTo>
                  <a:lnTo>
                    <a:pt x="4" y="431"/>
                  </a:lnTo>
                  <a:lnTo>
                    <a:pt x="5" y="433"/>
                  </a:lnTo>
                  <a:lnTo>
                    <a:pt x="6" y="435"/>
                  </a:lnTo>
                  <a:lnTo>
                    <a:pt x="8" y="435"/>
                  </a:lnTo>
                  <a:lnTo>
                    <a:pt x="9" y="436"/>
                  </a:lnTo>
                  <a:lnTo>
                    <a:pt x="10" y="436"/>
                  </a:lnTo>
                  <a:lnTo>
                    <a:pt x="11" y="435"/>
                  </a:lnTo>
                  <a:lnTo>
                    <a:pt x="12" y="431"/>
                  </a:lnTo>
                  <a:lnTo>
                    <a:pt x="13" y="428"/>
                  </a:lnTo>
                  <a:lnTo>
                    <a:pt x="14" y="423"/>
                  </a:lnTo>
                  <a:lnTo>
                    <a:pt x="14" y="416"/>
                  </a:lnTo>
                  <a:lnTo>
                    <a:pt x="16" y="407"/>
                  </a:lnTo>
                  <a:lnTo>
                    <a:pt x="18" y="396"/>
                  </a:lnTo>
                  <a:lnTo>
                    <a:pt x="20" y="384"/>
                  </a:lnTo>
                  <a:lnTo>
                    <a:pt x="22" y="371"/>
                  </a:lnTo>
                  <a:lnTo>
                    <a:pt x="25" y="356"/>
                  </a:lnTo>
                  <a:lnTo>
                    <a:pt x="27" y="341"/>
                  </a:lnTo>
                  <a:lnTo>
                    <a:pt x="30" y="322"/>
                  </a:lnTo>
                  <a:lnTo>
                    <a:pt x="33" y="305"/>
                  </a:lnTo>
                  <a:lnTo>
                    <a:pt x="36" y="286"/>
                  </a:lnTo>
                  <a:lnTo>
                    <a:pt x="38" y="266"/>
                  </a:lnTo>
                  <a:lnTo>
                    <a:pt x="41" y="246"/>
                  </a:lnTo>
                  <a:lnTo>
                    <a:pt x="45" y="227"/>
                  </a:lnTo>
                  <a:lnTo>
                    <a:pt x="48" y="208"/>
                  </a:lnTo>
                  <a:lnTo>
                    <a:pt x="51" y="190"/>
                  </a:lnTo>
                  <a:lnTo>
                    <a:pt x="53" y="173"/>
                  </a:lnTo>
                  <a:lnTo>
                    <a:pt x="57" y="159"/>
                  </a:lnTo>
                  <a:lnTo>
                    <a:pt x="59" y="145"/>
                  </a:lnTo>
                  <a:lnTo>
                    <a:pt x="62" y="135"/>
                  </a:lnTo>
                  <a:lnTo>
                    <a:pt x="65" y="126"/>
                  </a:lnTo>
                  <a:lnTo>
                    <a:pt x="68" y="118"/>
                  </a:lnTo>
                  <a:lnTo>
                    <a:pt x="70" y="111"/>
                  </a:lnTo>
                  <a:lnTo>
                    <a:pt x="73" y="106"/>
                  </a:lnTo>
                  <a:lnTo>
                    <a:pt x="76" y="101"/>
                  </a:lnTo>
                  <a:lnTo>
                    <a:pt x="79" y="96"/>
                  </a:lnTo>
                  <a:lnTo>
                    <a:pt x="82" y="92"/>
                  </a:lnTo>
                  <a:lnTo>
                    <a:pt x="86" y="88"/>
                  </a:lnTo>
                  <a:lnTo>
                    <a:pt x="92" y="84"/>
                  </a:lnTo>
                  <a:lnTo>
                    <a:pt x="97" y="81"/>
                  </a:lnTo>
                  <a:lnTo>
                    <a:pt x="105" y="78"/>
                  </a:lnTo>
                  <a:lnTo>
                    <a:pt x="115" y="75"/>
                  </a:lnTo>
                  <a:lnTo>
                    <a:pt x="126" y="73"/>
                  </a:lnTo>
                  <a:lnTo>
                    <a:pt x="140" y="71"/>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93" name="Freeform 633"/>
            <p:cNvSpPr>
              <a:spLocks/>
            </p:cNvSpPr>
            <p:nvPr/>
          </p:nvSpPr>
          <p:spPr bwMode="auto">
            <a:xfrm>
              <a:off x="2277" y="2583"/>
              <a:ext cx="60" cy="60"/>
            </a:xfrm>
            <a:custGeom>
              <a:avLst/>
              <a:gdLst>
                <a:gd name="T0" fmla="*/ 58 w 60"/>
                <a:gd name="T1" fmla="*/ 23 h 60"/>
                <a:gd name="T2" fmla="*/ 59 w 60"/>
                <a:gd name="T3" fmla="*/ 29 h 60"/>
                <a:gd name="T4" fmla="*/ 58 w 60"/>
                <a:gd name="T5" fmla="*/ 23 h 60"/>
                <a:gd name="T6" fmla="*/ 57 w 60"/>
                <a:gd name="T7" fmla="*/ 17 h 60"/>
                <a:gd name="T8" fmla="*/ 53 w 60"/>
                <a:gd name="T9" fmla="*/ 11 h 60"/>
                <a:gd name="T10" fmla="*/ 48 w 60"/>
                <a:gd name="T11" fmla="*/ 6 h 60"/>
                <a:gd name="T12" fmla="*/ 42 w 60"/>
                <a:gd name="T13" fmla="*/ 3 h 60"/>
                <a:gd name="T14" fmla="*/ 36 w 60"/>
                <a:gd name="T15" fmla="*/ 1 h 60"/>
                <a:gd name="T16" fmla="*/ 29 w 60"/>
                <a:gd name="T17" fmla="*/ 0 h 60"/>
                <a:gd name="T18" fmla="*/ 23 w 60"/>
                <a:gd name="T19" fmla="*/ 1 h 60"/>
                <a:gd name="T20" fmla="*/ 17 w 60"/>
                <a:gd name="T21" fmla="*/ 3 h 60"/>
                <a:gd name="T22" fmla="*/ 11 w 60"/>
                <a:gd name="T23" fmla="*/ 6 h 60"/>
                <a:gd name="T24" fmla="*/ 6 w 60"/>
                <a:gd name="T25" fmla="*/ 11 h 60"/>
                <a:gd name="T26" fmla="*/ 3 w 60"/>
                <a:gd name="T27" fmla="*/ 17 h 60"/>
                <a:gd name="T28" fmla="*/ 1 w 60"/>
                <a:gd name="T29" fmla="*/ 23 h 60"/>
                <a:gd name="T30" fmla="*/ 0 w 60"/>
                <a:gd name="T31" fmla="*/ 29 h 60"/>
                <a:gd name="T32" fmla="*/ 1 w 60"/>
                <a:gd name="T33" fmla="*/ 36 h 60"/>
                <a:gd name="T34" fmla="*/ 3 w 60"/>
                <a:gd name="T35" fmla="*/ 42 h 60"/>
                <a:gd name="T36" fmla="*/ 6 w 60"/>
                <a:gd name="T37" fmla="*/ 48 h 60"/>
                <a:gd name="T38" fmla="*/ 11 w 60"/>
                <a:gd name="T39" fmla="*/ 52 h 60"/>
                <a:gd name="T40" fmla="*/ 17 w 60"/>
                <a:gd name="T41" fmla="*/ 56 h 60"/>
                <a:gd name="T42" fmla="*/ 23 w 60"/>
                <a:gd name="T43" fmla="*/ 58 h 60"/>
                <a:gd name="T44" fmla="*/ 29 w 60"/>
                <a:gd name="T45" fmla="*/ 59 h 60"/>
                <a:gd name="T46" fmla="*/ 36 w 60"/>
                <a:gd name="T47" fmla="*/ 58 h 60"/>
                <a:gd name="T48" fmla="*/ 42 w 60"/>
                <a:gd name="T49" fmla="*/ 56 h 60"/>
                <a:gd name="T50" fmla="*/ 48 w 60"/>
                <a:gd name="T51" fmla="*/ 52 h 60"/>
                <a:gd name="T52" fmla="*/ 53 w 60"/>
                <a:gd name="T53" fmla="*/ 48 h 60"/>
                <a:gd name="T54" fmla="*/ 57 w 60"/>
                <a:gd name="T55" fmla="*/ 42 h 60"/>
                <a:gd name="T56" fmla="*/ 58 w 60"/>
                <a:gd name="T57" fmla="*/ 36 h 60"/>
                <a:gd name="T58" fmla="*/ 59 w 60"/>
                <a:gd name="T59" fmla="*/ 29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0"/>
                <a:gd name="T91" fmla="*/ 0 h 60"/>
                <a:gd name="T92" fmla="*/ 60 w 60"/>
                <a:gd name="T93" fmla="*/ 60 h 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0" h="60">
                  <a:moveTo>
                    <a:pt x="58" y="23"/>
                  </a:moveTo>
                  <a:lnTo>
                    <a:pt x="59" y="29"/>
                  </a:lnTo>
                  <a:lnTo>
                    <a:pt x="58" y="23"/>
                  </a:lnTo>
                  <a:lnTo>
                    <a:pt x="57" y="17"/>
                  </a:lnTo>
                  <a:lnTo>
                    <a:pt x="53" y="11"/>
                  </a:lnTo>
                  <a:lnTo>
                    <a:pt x="48" y="6"/>
                  </a:lnTo>
                  <a:lnTo>
                    <a:pt x="42" y="3"/>
                  </a:lnTo>
                  <a:lnTo>
                    <a:pt x="36" y="1"/>
                  </a:lnTo>
                  <a:lnTo>
                    <a:pt x="29" y="0"/>
                  </a:lnTo>
                  <a:lnTo>
                    <a:pt x="23" y="1"/>
                  </a:lnTo>
                  <a:lnTo>
                    <a:pt x="17" y="3"/>
                  </a:lnTo>
                  <a:lnTo>
                    <a:pt x="11" y="6"/>
                  </a:lnTo>
                  <a:lnTo>
                    <a:pt x="6" y="11"/>
                  </a:lnTo>
                  <a:lnTo>
                    <a:pt x="3" y="17"/>
                  </a:lnTo>
                  <a:lnTo>
                    <a:pt x="1" y="23"/>
                  </a:lnTo>
                  <a:lnTo>
                    <a:pt x="0" y="29"/>
                  </a:lnTo>
                  <a:lnTo>
                    <a:pt x="1" y="36"/>
                  </a:lnTo>
                  <a:lnTo>
                    <a:pt x="3" y="42"/>
                  </a:lnTo>
                  <a:lnTo>
                    <a:pt x="6" y="48"/>
                  </a:lnTo>
                  <a:lnTo>
                    <a:pt x="11" y="52"/>
                  </a:lnTo>
                  <a:lnTo>
                    <a:pt x="17" y="56"/>
                  </a:lnTo>
                  <a:lnTo>
                    <a:pt x="23" y="58"/>
                  </a:lnTo>
                  <a:lnTo>
                    <a:pt x="29" y="59"/>
                  </a:lnTo>
                  <a:lnTo>
                    <a:pt x="36" y="58"/>
                  </a:lnTo>
                  <a:lnTo>
                    <a:pt x="42" y="56"/>
                  </a:lnTo>
                  <a:lnTo>
                    <a:pt x="48" y="52"/>
                  </a:lnTo>
                  <a:lnTo>
                    <a:pt x="53" y="48"/>
                  </a:lnTo>
                  <a:lnTo>
                    <a:pt x="57" y="42"/>
                  </a:lnTo>
                  <a:lnTo>
                    <a:pt x="58" y="36"/>
                  </a:lnTo>
                  <a:lnTo>
                    <a:pt x="59" y="29"/>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294" name="Line 634"/>
            <p:cNvSpPr>
              <a:spLocks noChangeShapeType="1"/>
            </p:cNvSpPr>
            <p:nvPr/>
          </p:nvSpPr>
          <p:spPr bwMode="auto">
            <a:xfrm flipV="1">
              <a:off x="2285" y="2592"/>
              <a:ext cx="43" cy="4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95" name="Line 635"/>
            <p:cNvSpPr>
              <a:spLocks noChangeShapeType="1"/>
            </p:cNvSpPr>
            <p:nvPr/>
          </p:nvSpPr>
          <p:spPr bwMode="auto">
            <a:xfrm flipH="1">
              <a:off x="2286" y="2658"/>
              <a:ext cx="41"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96" name="Line 636"/>
            <p:cNvSpPr>
              <a:spLocks noChangeShapeType="1"/>
            </p:cNvSpPr>
            <p:nvPr/>
          </p:nvSpPr>
          <p:spPr bwMode="auto">
            <a:xfrm>
              <a:off x="2286" y="2720"/>
              <a:ext cx="41"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97" name="Line 637"/>
            <p:cNvSpPr>
              <a:spLocks noChangeShapeType="1"/>
            </p:cNvSpPr>
            <p:nvPr/>
          </p:nvSpPr>
          <p:spPr bwMode="auto">
            <a:xfrm flipH="1">
              <a:off x="2286" y="2679"/>
              <a:ext cx="41"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98" name="Line 638"/>
            <p:cNvSpPr>
              <a:spLocks noChangeShapeType="1"/>
            </p:cNvSpPr>
            <p:nvPr/>
          </p:nvSpPr>
          <p:spPr bwMode="auto">
            <a:xfrm>
              <a:off x="2286" y="2699"/>
              <a:ext cx="41"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299" name="Line 639"/>
            <p:cNvSpPr>
              <a:spLocks noChangeShapeType="1"/>
            </p:cNvSpPr>
            <p:nvPr/>
          </p:nvSpPr>
          <p:spPr bwMode="auto">
            <a:xfrm flipH="1">
              <a:off x="2873" y="2882"/>
              <a:ext cx="36" cy="3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00" name="Line 640"/>
            <p:cNvSpPr>
              <a:spLocks noChangeShapeType="1"/>
            </p:cNvSpPr>
            <p:nvPr/>
          </p:nvSpPr>
          <p:spPr bwMode="auto">
            <a:xfrm flipV="1">
              <a:off x="2876" y="2843"/>
              <a:ext cx="40" cy="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01" name="Line 641"/>
            <p:cNvSpPr>
              <a:spLocks noChangeShapeType="1"/>
            </p:cNvSpPr>
            <p:nvPr/>
          </p:nvSpPr>
          <p:spPr bwMode="auto">
            <a:xfrm flipV="1">
              <a:off x="2880" y="2800"/>
              <a:ext cx="44" cy="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02" name="Line 642"/>
            <p:cNvSpPr>
              <a:spLocks noChangeShapeType="1"/>
            </p:cNvSpPr>
            <p:nvPr/>
          </p:nvSpPr>
          <p:spPr bwMode="auto">
            <a:xfrm flipV="1">
              <a:off x="2999" y="2719"/>
              <a:ext cx="7" cy="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03" name="Line 643"/>
            <p:cNvSpPr>
              <a:spLocks noChangeShapeType="1"/>
            </p:cNvSpPr>
            <p:nvPr/>
          </p:nvSpPr>
          <p:spPr bwMode="auto">
            <a:xfrm flipH="1">
              <a:off x="2883" y="2686"/>
              <a:ext cx="123" cy="12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04" name="Line 644"/>
            <p:cNvSpPr>
              <a:spLocks noChangeShapeType="1"/>
            </p:cNvSpPr>
            <p:nvPr/>
          </p:nvSpPr>
          <p:spPr bwMode="auto">
            <a:xfrm flipV="1">
              <a:off x="2887" y="2655"/>
              <a:ext cx="116" cy="11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05" name="Line 645"/>
            <p:cNvSpPr>
              <a:spLocks noChangeShapeType="1"/>
            </p:cNvSpPr>
            <p:nvPr/>
          </p:nvSpPr>
          <p:spPr bwMode="auto">
            <a:xfrm flipH="1">
              <a:off x="2896" y="2662"/>
              <a:ext cx="67"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06" name="Line 646"/>
            <p:cNvSpPr>
              <a:spLocks noChangeShapeType="1"/>
            </p:cNvSpPr>
            <p:nvPr/>
          </p:nvSpPr>
          <p:spPr bwMode="auto">
            <a:xfrm flipH="1">
              <a:off x="2871" y="2921"/>
              <a:ext cx="32" cy="3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07" name="Line 647"/>
            <p:cNvSpPr>
              <a:spLocks noChangeShapeType="1"/>
            </p:cNvSpPr>
            <p:nvPr/>
          </p:nvSpPr>
          <p:spPr bwMode="auto">
            <a:xfrm flipH="1">
              <a:off x="2868" y="2961"/>
              <a:ext cx="29" cy="3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08" name="Line 648"/>
            <p:cNvSpPr>
              <a:spLocks noChangeShapeType="1"/>
            </p:cNvSpPr>
            <p:nvPr/>
          </p:nvSpPr>
          <p:spPr bwMode="auto">
            <a:xfrm flipH="1">
              <a:off x="2865" y="3001"/>
              <a:ext cx="26" cy="2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09" name="Line 649"/>
            <p:cNvSpPr>
              <a:spLocks noChangeShapeType="1"/>
            </p:cNvSpPr>
            <p:nvPr/>
          </p:nvSpPr>
          <p:spPr bwMode="auto">
            <a:xfrm flipH="1">
              <a:off x="2864" y="3041"/>
              <a:ext cx="20" cy="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10" name="Line 650"/>
            <p:cNvSpPr>
              <a:spLocks noChangeShapeType="1"/>
            </p:cNvSpPr>
            <p:nvPr/>
          </p:nvSpPr>
          <p:spPr bwMode="auto">
            <a:xfrm flipV="1">
              <a:off x="2871" y="3081"/>
              <a:ext cx="7" cy="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11" name="Line 651"/>
            <p:cNvSpPr>
              <a:spLocks noChangeShapeType="1"/>
            </p:cNvSpPr>
            <p:nvPr/>
          </p:nvSpPr>
          <p:spPr bwMode="auto">
            <a:xfrm>
              <a:off x="2882" y="2820"/>
              <a:ext cx="33" cy="3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12" name="Line 652"/>
            <p:cNvSpPr>
              <a:spLocks noChangeShapeType="1"/>
            </p:cNvSpPr>
            <p:nvPr/>
          </p:nvSpPr>
          <p:spPr bwMode="auto">
            <a:xfrm flipH="1" flipV="1">
              <a:off x="2879" y="2850"/>
              <a:ext cx="30" cy="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13" name="Line 653"/>
            <p:cNvSpPr>
              <a:spLocks noChangeShapeType="1"/>
            </p:cNvSpPr>
            <p:nvPr/>
          </p:nvSpPr>
          <p:spPr bwMode="auto">
            <a:xfrm>
              <a:off x="2876" y="2882"/>
              <a:ext cx="29" cy="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14" name="Line 654"/>
            <p:cNvSpPr>
              <a:spLocks noChangeShapeType="1"/>
            </p:cNvSpPr>
            <p:nvPr/>
          </p:nvSpPr>
          <p:spPr bwMode="auto">
            <a:xfrm flipH="1" flipV="1">
              <a:off x="2874" y="2913"/>
              <a:ext cx="27" cy="2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15" name="Line 655"/>
            <p:cNvSpPr>
              <a:spLocks noChangeShapeType="1"/>
            </p:cNvSpPr>
            <p:nvPr/>
          </p:nvSpPr>
          <p:spPr bwMode="auto">
            <a:xfrm>
              <a:off x="2872" y="2944"/>
              <a:ext cx="24" cy="2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16" name="Line 656"/>
            <p:cNvSpPr>
              <a:spLocks noChangeShapeType="1"/>
            </p:cNvSpPr>
            <p:nvPr/>
          </p:nvSpPr>
          <p:spPr bwMode="auto">
            <a:xfrm flipH="1" flipV="1">
              <a:off x="2868" y="2975"/>
              <a:ext cx="23" cy="2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17" name="Line 657"/>
            <p:cNvSpPr>
              <a:spLocks noChangeShapeType="1"/>
            </p:cNvSpPr>
            <p:nvPr/>
          </p:nvSpPr>
          <p:spPr bwMode="auto">
            <a:xfrm>
              <a:off x="2867" y="3006"/>
              <a:ext cx="20" cy="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18" name="Line 658"/>
            <p:cNvSpPr>
              <a:spLocks noChangeShapeType="1"/>
            </p:cNvSpPr>
            <p:nvPr/>
          </p:nvSpPr>
          <p:spPr bwMode="auto">
            <a:xfrm flipH="1" flipV="1">
              <a:off x="2865" y="3038"/>
              <a:ext cx="17" cy="1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19" name="Line 659"/>
            <p:cNvSpPr>
              <a:spLocks noChangeShapeType="1"/>
            </p:cNvSpPr>
            <p:nvPr/>
          </p:nvSpPr>
          <p:spPr bwMode="auto">
            <a:xfrm>
              <a:off x="2865" y="3072"/>
              <a:ext cx="12" cy="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20" name="Line 660"/>
            <p:cNvSpPr>
              <a:spLocks noChangeShapeType="1"/>
            </p:cNvSpPr>
            <p:nvPr/>
          </p:nvSpPr>
          <p:spPr bwMode="auto">
            <a:xfrm>
              <a:off x="2885" y="2790"/>
              <a:ext cx="34" cy="3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21" name="Line 661"/>
            <p:cNvSpPr>
              <a:spLocks noChangeShapeType="1"/>
            </p:cNvSpPr>
            <p:nvPr/>
          </p:nvSpPr>
          <p:spPr bwMode="auto">
            <a:xfrm flipH="1" flipV="1">
              <a:off x="2889" y="2760"/>
              <a:ext cx="36" cy="3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22" name="Line 662"/>
            <p:cNvSpPr>
              <a:spLocks noChangeShapeType="1"/>
            </p:cNvSpPr>
            <p:nvPr/>
          </p:nvSpPr>
          <p:spPr bwMode="auto">
            <a:xfrm>
              <a:off x="2895" y="2733"/>
              <a:ext cx="38" cy="3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23" name="Line 663"/>
            <p:cNvSpPr>
              <a:spLocks noChangeShapeType="1"/>
            </p:cNvSpPr>
            <p:nvPr/>
          </p:nvSpPr>
          <p:spPr bwMode="auto">
            <a:xfrm flipH="1" flipV="1">
              <a:off x="2904" y="2709"/>
              <a:ext cx="41" cy="4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24" name="Line 664"/>
            <p:cNvSpPr>
              <a:spLocks noChangeShapeType="1"/>
            </p:cNvSpPr>
            <p:nvPr/>
          </p:nvSpPr>
          <p:spPr bwMode="auto">
            <a:xfrm>
              <a:off x="2917" y="2688"/>
              <a:ext cx="46" cy="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25" name="Line 665"/>
            <p:cNvSpPr>
              <a:spLocks noChangeShapeType="1"/>
            </p:cNvSpPr>
            <p:nvPr/>
          </p:nvSpPr>
          <p:spPr bwMode="auto">
            <a:xfrm flipH="1" flipV="1">
              <a:off x="2935" y="2674"/>
              <a:ext cx="55" cy="5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26" name="Line 666"/>
            <p:cNvSpPr>
              <a:spLocks noChangeShapeType="1"/>
            </p:cNvSpPr>
            <p:nvPr/>
          </p:nvSpPr>
          <p:spPr bwMode="auto">
            <a:xfrm>
              <a:off x="2959" y="2662"/>
              <a:ext cx="47" cy="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27" name="Line 667"/>
            <p:cNvSpPr>
              <a:spLocks noChangeShapeType="1"/>
            </p:cNvSpPr>
            <p:nvPr/>
          </p:nvSpPr>
          <p:spPr bwMode="auto">
            <a:xfrm flipH="1" flipV="1">
              <a:off x="2986" y="2657"/>
              <a:ext cx="20" cy="1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28" name="Freeform 668"/>
            <p:cNvSpPr>
              <a:spLocks/>
            </p:cNvSpPr>
            <p:nvPr/>
          </p:nvSpPr>
          <p:spPr bwMode="auto">
            <a:xfrm>
              <a:off x="3006" y="2642"/>
              <a:ext cx="72" cy="96"/>
            </a:xfrm>
            <a:custGeom>
              <a:avLst/>
              <a:gdLst>
                <a:gd name="T0" fmla="*/ 0 w 72"/>
                <a:gd name="T1" fmla="*/ 12 h 96"/>
                <a:gd name="T2" fmla="*/ 0 w 72"/>
                <a:gd name="T3" fmla="*/ 0 h 96"/>
                <a:gd name="T4" fmla="*/ 71 w 72"/>
                <a:gd name="T5" fmla="*/ 0 h 96"/>
                <a:gd name="T6" fmla="*/ 71 w 72"/>
                <a:gd name="T7" fmla="*/ 95 h 96"/>
                <a:gd name="T8" fmla="*/ 0 w 72"/>
                <a:gd name="T9" fmla="*/ 95 h 96"/>
                <a:gd name="T10" fmla="*/ 0 60000 65536"/>
                <a:gd name="T11" fmla="*/ 0 60000 65536"/>
                <a:gd name="T12" fmla="*/ 0 60000 65536"/>
                <a:gd name="T13" fmla="*/ 0 60000 65536"/>
                <a:gd name="T14" fmla="*/ 0 60000 65536"/>
                <a:gd name="T15" fmla="*/ 0 w 72"/>
                <a:gd name="T16" fmla="*/ 0 h 96"/>
                <a:gd name="T17" fmla="*/ 72 w 72"/>
                <a:gd name="T18" fmla="*/ 96 h 96"/>
              </a:gdLst>
              <a:ahLst/>
              <a:cxnLst>
                <a:cxn ang="T10">
                  <a:pos x="T0" y="T1"/>
                </a:cxn>
                <a:cxn ang="T11">
                  <a:pos x="T2" y="T3"/>
                </a:cxn>
                <a:cxn ang="T12">
                  <a:pos x="T4" y="T5"/>
                </a:cxn>
                <a:cxn ang="T13">
                  <a:pos x="T6" y="T7"/>
                </a:cxn>
                <a:cxn ang="T14">
                  <a:pos x="T8" y="T9"/>
                </a:cxn>
              </a:cxnLst>
              <a:rect l="T15" t="T16" r="T17" b="T18"/>
              <a:pathLst>
                <a:path w="72" h="96">
                  <a:moveTo>
                    <a:pt x="0" y="12"/>
                  </a:moveTo>
                  <a:lnTo>
                    <a:pt x="0" y="0"/>
                  </a:lnTo>
                  <a:lnTo>
                    <a:pt x="71" y="0"/>
                  </a:lnTo>
                  <a:lnTo>
                    <a:pt x="71" y="95"/>
                  </a:lnTo>
                  <a:lnTo>
                    <a:pt x="0" y="9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329" name="Freeform 669"/>
            <p:cNvSpPr>
              <a:spLocks/>
            </p:cNvSpPr>
            <p:nvPr/>
          </p:nvSpPr>
          <p:spPr bwMode="auto">
            <a:xfrm>
              <a:off x="3006" y="2654"/>
              <a:ext cx="1" cy="84"/>
            </a:xfrm>
            <a:custGeom>
              <a:avLst/>
              <a:gdLst>
                <a:gd name="T0" fmla="*/ 0 w 1"/>
                <a:gd name="T1" fmla="*/ 0 h 84"/>
                <a:gd name="T2" fmla="*/ 0 w 1"/>
                <a:gd name="T3" fmla="*/ 71 h 84"/>
                <a:gd name="T4" fmla="*/ 0 w 1"/>
                <a:gd name="T5" fmla="*/ 83 h 84"/>
                <a:gd name="T6" fmla="*/ 0 60000 65536"/>
                <a:gd name="T7" fmla="*/ 0 60000 65536"/>
                <a:gd name="T8" fmla="*/ 0 60000 65536"/>
                <a:gd name="T9" fmla="*/ 0 w 1"/>
                <a:gd name="T10" fmla="*/ 0 h 84"/>
                <a:gd name="T11" fmla="*/ 1 w 1"/>
                <a:gd name="T12" fmla="*/ 84 h 84"/>
              </a:gdLst>
              <a:ahLst/>
              <a:cxnLst>
                <a:cxn ang="T6">
                  <a:pos x="T0" y="T1"/>
                </a:cxn>
                <a:cxn ang="T7">
                  <a:pos x="T2" y="T3"/>
                </a:cxn>
                <a:cxn ang="T8">
                  <a:pos x="T4" y="T5"/>
                </a:cxn>
              </a:cxnLst>
              <a:rect l="T9" t="T10" r="T11" b="T12"/>
              <a:pathLst>
                <a:path w="1" h="84">
                  <a:moveTo>
                    <a:pt x="0" y="0"/>
                  </a:moveTo>
                  <a:lnTo>
                    <a:pt x="0" y="71"/>
                  </a:lnTo>
                  <a:lnTo>
                    <a:pt x="0" y="83"/>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330" name="Freeform 670"/>
            <p:cNvSpPr>
              <a:spLocks/>
            </p:cNvSpPr>
            <p:nvPr/>
          </p:nvSpPr>
          <p:spPr bwMode="auto">
            <a:xfrm>
              <a:off x="2864" y="2654"/>
              <a:ext cx="143" cy="437"/>
            </a:xfrm>
            <a:custGeom>
              <a:avLst/>
              <a:gdLst>
                <a:gd name="T0" fmla="*/ 126 w 143"/>
                <a:gd name="T1" fmla="*/ 3 h 437"/>
                <a:gd name="T2" fmla="*/ 103 w 143"/>
                <a:gd name="T3" fmla="*/ 7 h 437"/>
                <a:gd name="T4" fmla="*/ 87 w 143"/>
                <a:gd name="T5" fmla="*/ 12 h 437"/>
                <a:gd name="T6" fmla="*/ 78 w 143"/>
                <a:gd name="T7" fmla="*/ 16 h 437"/>
                <a:gd name="T8" fmla="*/ 71 w 143"/>
                <a:gd name="T9" fmla="*/ 20 h 437"/>
                <a:gd name="T10" fmla="*/ 63 w 143"/>
                <a:gd name="T11" fmla="*/ 24 h 437"/>
                <a:gd name="T12" fmla="*/ 57 w 143"/>
                <a:gd name="T13" fmla="*/ 30 h 437"/>
                <a:gd name="T14" fmla="*/ 51 w 143"/>
                <a:gd name="T15" fmla="*/ 37 h 437"/>
                <a:gd name="T16" fmla="*/ 45 w 143"/>
                <a:gd name="T17" fmla="*/ 44 h 437"/>
                <a:gd name="T18" fmla="*/ 40 w 143"/>
                <a:gd name="T19" fmla="*/ 55 h 437"/>
                <a:gd name="T20" fmla="*/ 35 w 143"/>
                <a:gd name="T21" fmla="*/ 66 h 437"/>
                <a:gd name="T22" fmla="*/ 31 w 143"/>
                <a:gd name="T23" fmla="*/ 79 h 437"/>
                <a:gd name="T24" fmla="*/ 27 w 143"/>
                <a:gd name="T25" fmla="*/ 95 h 437"/>
                <a:gd name="T26" fmla="*/ 24 w 143"/>
                <a:gd name="T27" fmla="*/ 114 h 437"/>
                <a:gd name="T28" fmla="*/ 21 w 143"/>
                <a:gd name="T29" fmla="*/ 135 h 437"/>
                <a:gd name="T30" fmla="*/ 18 w 143"/>
                <a:gd name="T31" fmla="*/ 160 h 437"/>
                <a:gd name="T32" fmla="*/ 16 w 143"/>
                <a:gd name="T33" fmla="*/ 189 h 437"/>
                <a:gd name="T34" fmla="*/ 13 w 143"/>
                <a:gd name="T35" fmla="*/ 220 h 437"/>
                <a:gd name="T36" fmla="*/ 10 w 143"/>
                <a:gd name="T37" fmla="*/ 255 h 437"/>
                <a:gd name="T38" fmla="*/ 8 w 143"/>
                <a:gd name="T39" fmla="*/ 290 h 437"/>
                <a:gd name="T40" fmla="*/ 4 w 143"/>
                <a:gd name="T41" fmla="*/ 323 h 437"/>
                <a:gd name="T42" fmla="*/ 3 w 143"/>
                <a:gd name="T43" fmla="*/ 354 h 437"/>
                <a:gd name="T44" fmla="*/ 1 w 143"/>
                <a:gd name="T45" fmla="*/ 380 h 437"/>
                <a:gd name="T46" fmla="*/ 0 w 143"/>
                <a:gd name="T47" fmla="*/ 403 h 437"/>
                <a:gd name="T48" fmla="*/ 1 w 143"/>
                <a:gd name="T49" fmla="*/ 418 h 437"/>
                <a:gd name="T50" fmla="*/ 4 w 143"/>
                <a:gd name="T51" fmla="*/ 428 h 437"/>
                <a:gd name="T52" fmla="*/ 6 w 143"/>
                <a:gd name="T53" fmla="*/ 433 h 437"/>
                <a:gd name="T54" fmla="*/ 8 w 143"/>
                <a:gd name="T55" fmla="*/ 435 h 437"/>
                <a:gd name="T56" fmla="*/ 11 w 143"/>
                <a:gd name="T57" fmla="*/ 436 h 437"/>
                <a:gd name="T58" fmla="*/ 12 w 143"/>
                <a:gd name="T59" fmla="*/ 435 h 437"/>
                <a:gd name="T60" fmla="*/ 14 w 143"/>
                <a:gd name="T61" fmla="*/ 428 h 437"/>
                <a:gd name="T62" fmla="*/ 16 w 143"/>
                <a:gd name="T63" fmla="*/ 416 h 437"/>
                <a:gd name="T64" fmla="*/ 19 w 143"/>
                <a:gd name="T65" fmla="*/ 396 h 437"/>
                <a:gd name="T66" fmla="*/ 23 w 143"/>
                <a:gd name="T67" fmla="*/ 371 h 437"/>
                <a:gd name="T68" fmla="*/ 28 w 143"/>
                <a:gd name="T69" fmla="*/ 341 h 437"/>
                <a:gd name="T70" fmla="*/ 34 w 143"/>
                <a:gd name="T71" fmla="*/ 305 h 437"/>
                <a:gd name="T72" fmla="*/ 39 w 143"/>
                <a:gd name="T73" fmla="*/ 266 h 437"/>
                <a:gd name="T74" fmla="*/ 46 w 143"/>
                <a:gd name="T75" fmla="*/ 227 h 437"/>
                <a:gd name="T76" fmla="*/ 51 w 143"/>
                <a:gd name="T77" fmla="*/ 190 h 437"/>
                <a:gd name="T78" fmla="*/ 58 w 143"/>
                <a:gd name="T79" fmla="*/ 159 h 437"/>
                <a:gd name="T80" fmla="*/ 63 w 143"/>
                <a:gd name="T81" fmla="*/ 135 h 437"/>
                <a:gd name="T82" fmla="*/ 68 w 143"/>
                <a:gd name="T83" fmla="*/ 118 h 437"/>
                <a:gd name="T84" fmla="*/ 74 w 143"/>
                <a:gd name="T85" fmla="*/ 106 h 437"/>
                <a:gd name="T86" fmla="*/ 80 w 143"/>
                <a:gd name="T87" fmla="*/ 96 h 437"/>
                <a:gd name="T88" fmla="*/ 87 w 143"/>
                <a:gd name="T89" fmla="*/ 88 h 437"/>
                <a:gd name="T90" fmla="*/ 99 w 143"/>
                <a:gd name="T91" fmla="*/ 81 h 437"/>
                <a:gd name="T92" fmla="*/ 115 w 143"/>
                <a:gd name="T93" fmla="*/ 75 h 437"/>
                <a:gd name="T94" fmla="*/ 142 w 143"/>
                <a:gd name="T95" fmla="*/ 71 h 4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3"/>
                <a:gd name="T145" fmla="*/ 0 h 437"/>
                <a:gd name="T146" fmla="*/ 143 w 143"/>
                <a:gd name="T147" fmla="*/ 437 h 4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3" h="437">
                  <a:moveTo>
                    <a:pt x="142" y="0"/>
                  </a:moveTo>
                  <a:lnTo>
                    <a:pt x="126" y="3"/>
                  </a:lnTo>
                  <a:lnTo>
                    <a:pt x="113" y="4"/>
                  </a:lnTo>
                  <a:lnTo>
                    <a:pt x="103" y="7"/>
                  </a:lnTo>
                  <a:lnTo>
                    <a:pt x="94" y="9"/>
                  </a:lnTo>
                  <a:lnTo>
                    <a:pt x="87" y="12"/>
                  </a:lnTo>
                  <a:lnTo>
                    <a:pt x="82" y="14"/>
                  </a:lnTo>
                  <a:lnTo>
                    <a:pt x="78" y="16"/>
                  </a:lnTo>
                  <a:lnTo>
                    <a:pt x="74" y="18"/>
                  </a:lnTo>
                  <a:lnTo>
                    <a:pt x="71" y="20"/>
                  </a:lnTo>
                  <a:lnTo>
                    <a:pt x="67" y="22"/>
                  </a:lnTo>
                  <a:lnTo>
                    <a:pt x="63" y="24"/>
                  </a:lnTo>
                  <a:lnTo>
                    <a:pt x="60" y="28"/>
                  </a:lnTo>
                  <a:lnTo>
                    <a:pt x="57" y="30"/>
                  </a:lnTo>
                  <a:lnTo>
                    <a:pt x="54" y="33"/>
                  </a:lnTo>
                  <a:lnTo>
                    <a:pt x="51" y="37"/>
                  </a:lnTo>
                  <a:lnTo>
                    <a:pt x="47" y="40"/>
                  </a:lnTo>
                  <a:lnTo>
                    <a:pt x="45" y="44"/>
                  </a:lnTo>
                  <a:lnTo>
                    <a:pt x="42" y="49"/>
                  </a:lnTo>
                  <a:lnTo>
                    <a:pt x="40" y="55"/>
                  </a:lnTo>
                  <a:lnTo>
                    <a:pt x="37" y="60"/>
                  </a:lnTo>
                  <a:lnTo>
                    <a:pt x="35" y="66"/>
                  </a:lnTo>
                  <a:lnTo>
                    <a:pt x="33" y="72"/>
                  </a:lnTo>
                  <a:lnTo>
                    <a:pt x="31" y="79"/>
                  </a:lnTo>
                  <a:lnTo>
                    <a:pt x="29" y="87"/>
                  </a:lnTo>
                  <a:lnTo>
                    <a:pt x="27" y="95"/>
                  </a:lnTo>
                  <a:lnTo>
                    <a:pt x="25" y="104"/>
                  </a:lnTo>
                  <a:lnTo>
                    <a:pt x="24" y="114"/>
                  </a:lnTo>
                  <a:lnTo>
                    <a:pt x="23" y="123"/>
                  </a:lnTo>
                  <a:lnTo>
                    <a:pt x="21" y="135"/>
                  </a:lnTo>
                  <a:lnTo>
                    <a:pt x="19" y="146"/>
                  </a:lnTo>
                  <a:lnTo>
                    <a:pt x="18" y="160"/>
                  </a:lnTo>
                  <a:lnTo>
                    <a:pt x="17" y="173"/>
                  </a:lnTo>
                  <a:lnTo>
                    <a:pt x="16" y="189"/>
                  </a:lnTo>
                  <a:lnTo>
                    <a:pt x="14" y="204"/>
                  </a:lnTo>
                  <a:lnTo>
                    <a:pt x="13" y="220"/>
                  </a:lnTo>
                  <a:lnTo>
                    <a:pt x="12" y="238"/>
                  </a:lnTo>
                  <a:lnTo>
                    <a:pt x="10" y="255"/>
                  </a:lnTo>
                  <a:lnTo>
                    <a:pt x="8" y="273"/>
                  </a:lnTo>
                  <a:lnTo>
                    <a:pt x="8" y="290"/>
                  </a:lnTo>
                  <a:lnTo>
                    <a:pt x="6" y="306"/>
                  </a:lnTo>
                  <a:lnTo>
                    <a:pt x="4" y="323"/>
                  </a:lnTo>
                  <a:lnTo>
                    <a:pt x="4" y="339"/>
                  </a:lnTo>
                  <a:lnTo>
                    <a:pt x="3" y="354"/>
                  </a:lnTo>
                  <a:lnTo>
                    <a:pt x="1" y="368"/>
                  </a:lnTo>
                  <a:lnTo>
                    <a:pt x="1" y="380"/>
                  </a:lnTo>
                  <a:lnTo>
                    <a:pt x="0" y="392"/>
                  </a:lnTo>
                  <a:lnTo>
                    <a:pt x="0" y="403"/>
                  </a:lnTo>
                  <a:lnTo>
                    <a:pt x="0" y="412"/>
                  </a:lnTo>
                  <a:lnTo>
                    <a:pt x="1" y="418"/>
                  </a:lnTo>
                  <a:lnTo>
                    <a:pt x="3" y="424"/>
                  </a:lnTo>
                  <a:lnTo>
                    <a:pt x="4" y="428"/>
                  </a:lnTo>
                  <a:lnTo>
                    <a:pt x="4" y="431"/>
                  </a:lnTo>
                  <a:lnTo>
                    <a:pt x="6" y="433"/>
                  </a:lnTo>
                  <a:lnTo>
                    <a:pt x="8" y="435"/>
                  </a:lnTo>
                  <a:lnTo>
                    <a:pt x="10" y="436"/>
                  </a:lnTo>
                  <a:lnTo>
                    <a:pt x="11" y="436"/>
                  </a:lnTo>
                  <a:lnTo>
                    <a:pt x="12" y="435"/>
                  </a:lnTo>
                  <a:lnTo>
                    <a:pt x="13" y="431"/>
                  </a:lnTo>
                  <a:lnTo>
                    <a:pt x="14" y="428"/>
                  </a:lnTo>
                  <a:lnTo>
                    <a:pt x="15" y="423"/>
                  </a:lnTo>
                  <a:lnTo>
                    <a:pt x="16" y="416"/>
                  </a:lnTo>
                  <a:lnTo>
                    <a:pt x="17" y="407"/>
                  </a:lnTo>
                  <a:lnTo>
                    <a:pt x="19" y="396"/>
                  </a:lnTo>
                  <a:lnTo>
                    <a:pt x="21" y="384"/>
                  </a:lnTo>
                  <a:lnTo>
                    <a:pt x="23" y="371"/>
                  </a:lnTo>
                  <a:lnTo>
                    <a:pt x="25" y="356"/>
                  </a:lnTo>
                  <a:lnTo>
                    <a:pt x="28" y="341"/>
                  </a:lnTo>
                  <a:lnTo>
                    <a:pt x="31" y="322"/>
                  </a:lnTo>
                  <a:lnTo>
                    <a:pt x="34" y="305"/>
                  </a:lnTo>
                  <a:lnTo>
                    <a:pt x="37" y="286"/>
                  </a:lnTo>
                  <a:lnTo>
                    <a:pt x="39" y="266"/>
                  </a:lnTo>
                  <a:lnTo>
                    <a:pt x="43" y="246"/>
                  </a:lnTo>
                  <a:lnTo>
                    <a:pt x="46" y="227"/>
                  </a:lnTo>
                  <a:lnTo>
                    <a:pt x="48" y="208"/>
                  </a:lnTo>
                  <a:lnTo>
                    <a:pt x="51" y="190"/>
                  </a:lnTo>
                  <a:lnTo>
                    <a:pt x="55" y="173"/>
                  </a:lnTo>
                  <a:lnTo>
                    <a:pt x="58" y="159"/>
                  </a:lnTo>
                  <a:lnTo>
                    <a:pt x="60" y="145"/>
                  </a:lnTo>
                  <a:lnTo>
                    <a:pt x="63" y="135"/>
                  </a:lnTo>
                  <a:lnTo>
                    <a:pt x="66" y="126"/>
                  </a:lnTo>
                  <a:lnTo>
                    <a:pt x="68" y="118"/>
                  </a:lnTo>
                  <a:lnTo>
                    <a:pt x="71" y="111"/>
                  </a:lnTo>
                  <a:lnTo>
                    <a:pt x="74" y="106"/>
                  </a:lnTo>
                  <a:lnTo>
                    <a:pt x="77" y="101"/>
                  </a:lnTo>
                  <a:lnTo>
                    <a:pt x="80" y="96"/>
                  </a:lnTo>
                  <a:lnTo>
                    <a:pt x="83" y="92"/>
                  </a:lnTo>
                  <a:lnTo>
                    <a:pt x="87" y="88"/>
                  </a:lnTo>
                  <a:lnTo>
                    <a:pt x="92" y="84"/>
                  </a:lnTo>
                  <a:lnTo>
                    <a:pt x="99" y="81"/>
                  </a:lnTo>
                  <a:lnTo>
                    <a:pt x="106" y="78"/>
                  </a:lnTo>
                  <a:lnTo>
                    <a:pt x="115" y="75"/>
                  </a:lnTo>
                  <a:lnTo>
                    <a:pt x="127" y="73"/>
                  </a:lnTo>
                  <a:lnTo>
                    <a:pt x="142" y="71"/>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331" name="Freeform 671"/>
            <p:cNvSpPr>
              <a:spLocks/>
            </p:cNvSpPr>
            <p:nvPr/>
          </p:nvSpPr>
          <p:spPr bwMode="auto">
            <a:xfrm>
              <a:off x="3011" y="2583"/>
              <a:ext cx="61" cy="60"/>
            </a:xfrm>
            <a:custGeom>
              <a:avLst/>
              <a:gdLst>
                <a:gd name="T0" fmla="*/ 59 w 61"/>
                <a:gd name="T1" fmla="*/ 23 h 60"/>
                <a:gd name="T2" fmla="*/ 60 w 61"/>
                <a:gd name="T3" fmla="*/ 29 h 60"/>
                <a:gd name="T4" fmla="*/ 59 w 61"/>
                <a:gd name="T5" fmla="*/ 23 h 60"/>
                <a:gd name="T6" fmla="*/ 57 w 61"/>
                <a:gd name="T7" fmla="*/ 17 h 60"/>
                <a:gd name="T8" fmla="*/ 54 w 61"/>
                <a:gd name="T9" fmla="*/ 11 h 60"/>
                <a:gd name="T10" fmla="*/ 49 w 61"/>
                <a:gd name="T11" fmla="*/ 6 h 60"/>
                <a:gd name="T12" fmla="*/ 43 w 61"/>
                <a:gd name="T13" fmla="*/ 3 h 60"/>
                <a:gd name="T14" fmla="*/ 37 w 61"/>
                <a:gd name="T15" fmla="*/ 1 h 60"/>
                <a:gd name="T16" fmla="*/ 31 w 61"/>
                <a:gd name="T17" fmla="*/ 0 h 60"/>
                <a:gd name="T18" fmla="*/ 23 w 61"/>
                <a:gd name="T19" fmla="*/ 1 h 60"/>
                <a:gd name="T20" fmla="*/ 17 w 61"/>
                <a:gd name="T21" fmla="*/ 3 h 60"/>
                <a:gd name="T22" fmla="*/ 12 w 61"/>
                <a:gd name="T23" fmla="*/ 6 h 60"/>
                <a:gd name="T24" fmla="*/ 7 w 61"/>
                <a:gd name="T25" fmla="*/ 11 h 60"/>
                <a:gd name="T26" fmla="*/ 3 w 61"/>
                <a:gd name="T27" fmla="*/ 17 h 60"/>
                <a:gd name="T28" fmla="*/ 2 w 61"/>
                <a:gd name="T29" fmla="*/ 23 h 60"/>
                <a:gd name="T30" fmla="*/ 0 w 61"/>
                <a:gd name="T31" fmla="*/ 29 h 60"/>
                <a:gd name="T32" fmla="*/ 2 w 61"/>
                <a:gd name="T33" fmla="*/ 36 h 60"/>
                <a:gd name="T34" fmla="*/ 3 w 61"/>
                <a:gd name="T35" fmla="*/ 42 h 60"/>
                <a:gd name="T36" fmla="*/ 7 w 61"/>
                <a:gd name="T37" fmla="*/ 48 h 60"/>
                <a:gd name="T38" fmla="*/ 12 w 61"/>
                <a:gd name="T39" fmla="*/ 52 h 60"/>
                <a:gd name="T40" fmla="*/ 17 w 61"/>
                <a:gd name="T41" fmla="*/ 56 h 60"/>
                <a:gd name="T42" fmla="*/ 23 w 61"/>
                <a:gd name="T43" fmla="*/ 58 h 60"/>
                <a:gd name="T44" fmla="*/ 31 w 61"/>
                <a:gd name="T45" fmla="*/ 59 h 60"/>
                <a:gd name="T46" fmla="*/ 37 w 61"/>
                <a:gd name="T47" fmla="*/ 58 h 60"/>
                <a:gd name="T48" fmla="*/ 43 w 61"/>
                <a:gd name="T49" fmla="*/ 56 h 60"/>
                <a:gd name="T50" fmla="*/ 49 w 61"/>
                <a:gd name="T51" fmla="*/ 52 h 60"/>
                <a:gd name="T52" fmla="*/ 54 w 61"/>
                <a:gd name="T53" fmla="*/ 48 h 60"/>
                <a:gd name="T54" fmla="*/ 57 w 61"/>
                <a:gd name="T55" fmla="*/ 42 h 60"/>
                <a:gd name="T56" fmla="*/ 59 w 61"/>
                <a:gd name="T57" fmla="*/ 36 h 60"/>
                <a:gd name="T58" fmla="*/ 60 w 61"/>
                <a:gd name="T59" fmla="*/ 29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
                <a:gd name="T91" fmla="*/ 0 h 60"/>
                <a:gd name="T92" fmla="*/ 61 w 61"/>
                <a:gd name="T93" fmla="*/ 60 h 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 h="60">
                  <a:moveTo>
                    <a:pt x="59" y="23"/>
                  </a:moveTo>
                  <a:lnTo>
                    <a:pt x="60" y="29"/>
                  </a:lnTo>
                  <a:lnTo>
                    <a:pt x="59" y="23"/>
                  </a:lnTo>
                  <a:lnTo>
                    <a:pt x="57" y="17"/>
                  </a:lnTo>
                  <a:lnTo>
                    <a:pt x="54" y="11"/>
                  </a:lnTo>
                  <a:lnTo>
                    <a:pt x="49" y="6"/>
                  </a:lnTo>
                  <a:lnTo>
                    <a:pt x="43" y="3"/>
                  </a:lnTo>
                  <a:lnTo>
                    <a:pt x="37" y="1"/>
                  </a:lnTo>
                  <a:lnTo>
                    <a:pt x="31" y="0"/>
                  </a:lnTo>
                  <a:lnTo>
                    <a:pt x="23" y="1"/>
                  </a:lnTo>
                  <a:lnTo>
                    <a:pt x="17" y="3"/>
                  </a:lnTo>
                  <a:lnTo>
                    <a:pt x="12" y="6"/>
                  </a:lnTo>
                  <a:lnTo>
                    <a:pt x="7" y="11"/>
                  </a:lnTo>
                  <a:lnTo>
                    <a:pt x="3" y="17"/>
                  </a:lnTo>
                  <a:lnTo>
                    <a:pt x="2" y="23"/>
                  </a:lnTo>
                  <a:lnTo>
                    <a:pt x="0" y="29"/>
                  </a:lnTo>
                  <a:lnTo>
                    <a:pt x="2" y="36"/>
                  </a:lnTo>
                  <a:lnTo>
                    <a:pt x="3" y="42"/>
                  </a:lnTo>
                  <a:lnTo>
                    <a:pt x="7" y="48"/>
                  </a:lnTo>
                  <a:lnTo>
                    <a:pt x="12" y="52"/>
                  </a:lnTo>
                  <a:lnTo>
                    <a:pt x="17" y="56"/>
                  </a:lnTo>
                  <a:lnTo>
                    <a:pt x="23" y="58"/>
                  </a:lnTo>
                  <a:lnTo>
                    <a:pt x="31" y="59"/>
                  </a:lnTo>
                  <a:lnTo>
                    <a:pt x="37" y="58"/>
                  </a:lnTo>
                  <a:lnTo>
                    <a:pt x="43" y="56"/>
                  </a:lnTo>
                  <a:lnTo>
                    <a:pt x="49" y="52"/>
                  </a:lnTo>
                  <a:lnTo>
                    <a:pt x="54" y="48"/>
                  </a:lnTo>
                  <a:lnTo>
                    <a:pt x="57" y="42"/>
                  </a:lnTo>
                  <a:lnTo>
                    <a:pt x="59" y="36"/>
                  </a:lnTo>
                  <a:lnTo>
                    <a:pt x="60" y="29"/>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332" name="Line 672"/>
            <p:cNvSpPr>
              <a:spLocks noChangeShapeType="1"/>
            </p:cNvSpPr>
            <p:nvPr/>
          </p:nvSpPr>
          <p:spPr bwMode="auto">
            <a:xfrm flipV="1">
              <a:off x="3020" y="2592"/>
              <a:ext cx="43" cy="4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33" name="Line 673"/>
            <p:cNvSpPr>
              <a:spLocks noChangeShapeType="1"/>
            </p:cNvSpPr>
            <p:nvPr/>
          </p:nvSpPr>
          <p:spPr bwMode="auto">
            <a:xfrm flipH="1">
              <a:off x="3021" y="2658"/>
              <a:ext cx="4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34" name="Line 674"/>
            <p:cNvSpPr>
              <a:spLocks noChangeShapeType="1"/>
            </p:cNvSpPr>
            <p:nvPr/>
          </p:nvSpPr>
          <p:spPr bwMode="auto">
            <a:xfrm>
              <a:off x="3021" y="2720"/>
              <a:ext cx="4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35" name="Line 675"/>
            <p:cNvSpPr>
              <a:spLocks noChangeShapeType="1"/>
            </p:cNvSpPr>
            <p:nvPr/>
          </p:nvSpPr>
          <p:spPr bwMode="auto">
            <a:xfrm flipH="1">
              <a:off x="3021" y="2679"/>
              <a:ext cx="4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36" name="Line 676"/>
            <p:cNvSpPr>
              <a:spLocks noChangeShapeType="1"/>
            </p:cNvSpPr>
            <p:nvPr/>
          </p:nvSpPr>
          <p:spPr bwMode="auto">
            <a:xfrm>
              <a:off x="3021" y="2699"/>
              <a:ext cx="4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37" name="Line 677"/>
            <p:cNvSpPr>
              <a:spLocks noChangeShapeType="1"/>
            </p:cNvSpPr>
            <p:nvPr/>
          </p:nvSpPr>
          <p:spPr bwMode="auto">
            <a:xfrm>
              <a:off x="4241" y="2658"/>
              <a:ext cx="4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38" name="Line 678"/>
            <p:cNvSpPr>
              <a:spLocks noChangeShapeType="1"/>
            </p:cNvSpPr>
            <p:nvPr/>
          </p:nvSpPr>
          <p:spPr bwMode="auto">
            <a:xfrm flipH="1">
              <a:off x="4241" y="2720"/>
              <a:ext cx="4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39" name="Line 679"/>
            <p:cNvSpPr>
              <a:spLocks noChangeShapeType="1"/>
            </p:cNvSpPr>
            <p:nvPr/>
          </p:nvSpPr>
          <p:spPr bwMode="auto">
            <a:xfrm>
              <a:off x="4241" y="2679"/>
              <a:ext cx="4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40" name="Line 680"/>
            <p:cNvSpPr>
              <a:spLocks noChangeShapeType="1"/>
            </p:cNvSpPr>
            <p:nvPr/>
          </p:nvSpPr>
          <p:spPr bwMode="auto">
            <a:xfrm flipH="1">
              <a:off x="4241" y="2699"/>
              <a:ext cx="4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41" name="Line 681"/>
            <p:cNvSpPr>
              <a:spLocks noChangeShapeType="1"/>
            </p:cNvSpPr>
            <p:nvPr/>
          </p:nvSpPr>
          <p:spPr bwMode="auto">
            <a:xfrm>
              <a:off x="3729" y="2725"/>
              <a:ext cx="389"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42" name="Line 682"/>
            <p:cNvSpPr>
              <a:spLocks noChangeShapeType="1"/>
            </p:cNvSpPr>
            <p:nvPr/>
          </p:nvSpPr>
          <p:spPr bwMode="auto">
            <a:xfrm flipH="1">
              <a:off x="3729" y="2654"/>
              <a:ext cx="498"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43" name="Line 683"/>
            <p:cNvSpPr>
              <a:spLocks noChangeShapeType="1"/>
            </p:cNvSpPr>
            <p:nvPr/>
          </p:nvSpPr>
          <p:spPr bwMode="auto">
            <a:xfrm flipH="1">
              <a:off x="3673" y="2699"/>
              <a:ext cx="41"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44" name="Line 684"/>
            <p:cNvSpPr>
              <a:spLocks noChangeShapeType="1"/>
            </p:cNvSpPr>
            <p:nvPr/>
          </p:nvSpPr>
          <p:spPr bwMode="auto">
            <a:xfrm>
              <a:off x="3673" y="2679"/>
              <a:ext cx="41"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45" name="Line 685"/>
            <p:cNvSpPr>
              <a:spLocks noChangeShapeType="1"/>
            </p:cNvSpPr>
            <p:nvPr/>
          </p:nvSpPr>
          <p:spPr bwMode="auto">
            <a:xfrm flipH="1">
              <a:off x="3673" y="2720"/>
              <a:ext cx="41"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46" name="Line 686"/>
            <p:cNvSpPr>
              <a:spLocks noChangeShapeType="1"/>
            </p:cNvSpPr>
            <p:nvPr/>
          </p:nvSpPr>
          <p:spPr bwMode="auto">
            <a:xfrm>
              <a:off x="3673" y="2658"/>
              <a:ext cx="41"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47" name="Freeform 687"/>
            <p:cNvSpPr>
              <a:spLocks/>
            </p:cNvSpPr>
            <p:nvPr/>
          </p:nvSpPr>
          <p:spPr bwMode="auto">
            <a:xfrm>
              <a:off x="3663" y="2583"/>
              <a:ext cx="61" cy="60"/>
            </a:xfrm>
            <a:custGeom>
              <a:avLst/>
              <a:gdLst>
                <a:gd name="T0" fmla="*/ 60 w 61"/>
                <a:gd name="T1" fmla="*/ 29 h 60"/>
                <a:gd name="T2" fmla="*/ 59 w 61"/>
                <a:gd name="T3" fmla="*/ 23 h 60"/>
                <a:gd name="T4" fmla="*/ 57 w 61"/>
                <a:gd name="T5" fmla="*/ 17 h 60"/>
                <a:gd name="T6" fmla="*/ 54 w 61"/>
                <a:gd name="T7" fmla="*/ 11 h 60"/>
                <a:gd name="T8" fmla="*/ 48 w 61"/>
                <a:gd name="T9" fmla="*/ 6 h 60"/>
                <a:gd name="T10" fmla="*/ 43 w 61"/>
                <a:gd name="T11" fmla="*/ 3 h 60"/>
                <a:gd name="T12" fmla="*/ 37 w 61"/>
                <a:gd name="T13" fmla="*/ 1 h 60"/>
                <a:gd name="T14" fmla="*/ 30 w 61"/>
                <a:gd name="T15" fmla="*/ 0 h 60"/>
                <a:gd name="T16" fmla="*/ 23 w 61"/>
                <a:gd name="T17" fmla="*/ 1 h 60"/>
                <a:gd name="T18" fmla="*/ 17 w 61"/>
                <a:gd name="T19" fmla="*/ 3 h 60"/>
                <a:gd name="T20" fmla="*/ 12 w 61"/>
                <a:gd name="T21" fmla="*/ 6 h 60"/>
                <a:gd name="T22" fmla="*/ 7 w 61"/>
                <a:gd name="T23" fmla="*/ 11 h 60"/>
                <a:gd name="T24" fmla="*/ 4 w 61"/>
                <a:gd name="T25" fmla="*/ 17 h 60"/>
                <a:gd name="T26" fmla="*/ 1 w 61"/>
                <a:gd name="T27" fmla="*/ 23 h 60"/>
                <a:gd name="T28" fmla="*/ 0 w 61"/>
                <a:gd name="T29" fmla="*/ 29 h 60"/>
                <a:gd name="T30" fmla="*/ 1 w 61"/>
                <a:gd name="T31" fmla="*/ 36 h 60"/>
                <a:gd name="T32" fmla="*/ 4 w 61"/>
                <a:gd name="T33" fmla="*/ 42 h 60"/>
                <a:gd name="T34" fmla="*/ 7 w 61"/>
                <a:gd name="T35" fmla="*/ 48 h 60"/>
                <a:gd name="T36" fmla="*/ 12 w 61"/>
                <a:gd name="T37" fmla="*/ 52 h 60"/>
                <a:gd name="T38" fmla="*/ 17 w 61"/>
                <a:gd name="T39" fmla="*/ 56 h 60"/>
                <a:gd name="T40" fmla="*/ 23 w 61"/>
                <a:gd name="T41" fmla="*/ 58 h 60"/>
                <a:gd name="T42" fmla="*/ 30 w 61"/>
                <a:gd name="T43" fmla="*/ 59 h 60"/>
                <a:gd name="T44" fmla="*/ 37 w 61"/>
                <a:gd name="T45" fmla="*/ 58 h 60"/>
                <a:gd name="T46" fmla="*/ 43 w 61"/>
                <a:gd name="T47" fmla="*/ 56 h 60"/>
                <a:gd name="T48" fmla="*/ 48 w 61"/>
                <a:gd name="T49" fmla="*/ 52 h 60"/>
                <a:gd name="T50" fmla="*/ 54 w 61"/>
                <a:gd name="T51" fmla="*/ 48 h 60"/>
                <a:gd name="T52" fmla="*/ 57 w 61"/>
                <a:gd name="T53" fmla="*/ 42 h 60"/>
                <a:gd name="T54" fmla="*/ 59 w 61"/>
                <a:gd name="T55" fmla="*/ 36 h 60"/>
                <a:gd name="T56" fmla="*/ 60 w 61"/>
                <a:gd name="T57" fmla="*/ 29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60"/>
                <a:gd name="T89" fmla="*/ 61 w 61"/>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60">
                  <a:moveTo>
                    <a:pt x="60" y="29"/>
                  </a:moveTo>
                  <a:lnTo>
                    <a:pt x="59" y="23"/>
                  </a:lnTo>
                  <a:lnTo>
                    <a:pt x="57" y="17"/>
                  </a:lnTo>
                  <a:lnTo>
                    <a:pt x="54" y="11"/>
                  </a:lnTo>
                  <a:lnTo>
                    <a:pt x="48" y="6"/>
                  </a:lnTo>
                  <a:lnTo>
                    <a:pt x="43" y="3"/>
                  </a:lnTo>
                  <a:lnTo>
                    <a:pt x="37" y="1"/>
                  </a:lnTo>
                  <a:lnTo>
                    <a:pt x="30" y="0"/>
                  </a:lnTo>
                  <a:lnTo>
                    <a:pt x="23" y="1"/>
                  </a:lnTo>
                  <a:lnTo>
                    <a:pt x="17" y="3"/>
                  </a:lnTo>
                  <a:lnTo>
                    <a:pt x="12" y="6"/>
                  </a:lnTo>
                  <a:lnTo>
                    <a:pt x="7" y="11"/>
                  </a:lnTo>
                  <a:lnTo>
                    <a:pt x="4" y="17"/>
                  </a:lnTo>
                  <a:lnTo>
                    <a:pt x="1" y="23"/>
                  </a:lnTo>
                  <a:lnTo>
                    <a:pt x="0" y="29"/>
                  </a:lnTo>
                  <a:lnTo>
                    <a:pt x="1" y="36"/>
                  </a:lnTo>
                  <a:lnTo>
                    <a:pt x="4" y="42"/>
                  </a:lnTo>
                  <a:lnTo>
                    <a:pt x="7" y="48"/>
                  </a:lnTo>
                  <a:lnTo>
                    <a:pt x="12" y="52"/>
                  </a:lnTo>
                  <a:lnTo>
                    <a:pt x="17" y="56"/>
                  </a:lnTo>
                  <a:lnTo>
                    <a:pt x="23" y="58"/>
                  </a:lnTo>
                  <a:lnTo>
                    <a:pt x="30" y="59"/>
                  </a:lnTo>
                  <a:lnTo>
                    <a:pt x="37" y="58"/>
                  </a:lnTo>
                  <a:lnTo>
                    <a:pt x="43" y="56"/>
                  </a:lnTo>
                  <a:lnTo>
                    <a:pt x="48" y="52"/>
                  </a:lnTo>
                  <a:lnTo>
                    <a:pt x="54" y="48"/>
                  </a:lnTo>
                  <a:lnTo>
                    <a:pt x="57" y="42"/>
                  </a:lnTo>
                  <a:lnTo>
                    <a:pt x="59" y="36"/>
                  </a:lnTo>
                  <a:lnTo>
                    <a:pt x="60" y="29"/>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348" name="Line 688"/>
            <p:cNvSpPr>
              <a:spLocks noChangeShapeType="1"/>
            </p:cNvSpPr>
            <p:nvPr/>
          </p:nvSpPr>
          <p:spPr bwMode="auto">
            <a:xfrm flipH="1">
              <a:off x="3672" y="2592"/>
              <a:ext cx="42" cy="4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49" name="Freeform 689"/>
            <p:cNvSpPr>
              <a:spLocks/>
            </p:cNvSpPr>
            <p:nvPr/>
          </p:nvSpPr>
          <p:spPr bwMode="auto">
            <a:xfrm>
              <a:off x="3516" y="2654"/>
              <a:ext cx="143" cy="437"/>
            </a:xfrm>
            <a:custGeom>
              <a:avLst/>
              <a:gdLst>
                <a:gd name="T0" fmla="*/ 126 w 143"/>
                <a:gd name="T1" fmla="*/ 3 h 437"/>
                <a:gd name="T2" fmla="*/ 102 w 143"/>
                <a:gd name="T3" fmla="*/ 7 h 437"/>
                <a:gd name="T4" fmla="*/ 87 w 143"/>
                <a:gd name="T5" fmla="*/ 12 h 437"/>
                <a:gd name="T6" fmla="*/ 77 w 143"/>
                <a:gd name="T7" fmla="*/ 16 h 437"/>
                <a:gd name="T8" fmla="*/ 70 w 143"/>
                <a:gd name="T9" fmla="*/ 20 h 437"/>
                <a:gd name="T10" fmla="*/ 63 w 143"/>
                <a:gd name="T11" fmla="*/ 24 h 437"/>
                <a:gd name="T12" fmla="*/ 56 w 143"/>
                <a:gd name="T13" fmla="*/ 30 h 437"/>
                <a:gd name="T14" fmla="*/ 50 w 143"/>
                <a:gd name="T15" fmla="*/ 37 h 437"/>
                <a:gd name="T16" fmla="*/ 45 w 143"/>
                <a:gd name="T17" fmla="*/ 44 h 437"/>
                <a:gd name="T18" fmla="*/ 40 w 143"/>
                <a:gd name="T19" fmla="*/ 55 h 437"/>
                <a:gd name="T20" fmla="*/ 35 w 143"/>
                <a:gd name="T21" fmla="*/ 66 h 437"/>
                <a:gd name="T22" fmla="*/ 31 w 143"/>
                <a:gd name="T23" fmla="*/ 79 h 437"/>
                <a:gd name="T24" fmla="*/ 28 w 143"/>
                <a:gd name="T25" fmla="*/ 95 h 437"/>
                <a:gd name="T26" fmla="*/ 24 w 143"/>
                <a:gd name="T27" fmla="*/ 114 h 437"/>
                <a:gd name="T28" fmla="*/ 21 w 143"/>
                <a:gd name="T29" fmla="*/ 135 h 437"/>
                <a:gd name="T30" fmla="*/ 18 w 143"/>
                <a:gd name="T31" fmla="*/ 160 h 437"/>
                <a:gd name="T32" fmla="*/ 16 w 143"/>
                <a:gd name="T33" fmla="*/ 189 h 437"/>
                <a:gd name="T34" fmla="*/ 12 w 143"/>
                <a:gd name="T35" fmla="*/ 220 h 437"/>
                <a:gd name="T36" fmla="*/ 9 w 143"/>
                <a:gd name="T37" fmla="*/ 255 h 437"/>
                <a:gd name="T38" fmla="*/ 7 w 143"/>
                <a:gd name="T39" fmla="*/ 290 h 437"/>
                <a:gd name="T40" fmla="*/ 4 w 143"/>
                <a:gd name="T41" fmla="*/ 323 h 437"/>
                <a:gd name="T42" fmla="*/ 2 w 143"/>
                <a:gd name="T43" fmla="*/ 354 h 437"/>
                <a:gd name="T44" fmla="*/ 0 w 143"/>
                <a:gd name="T45" fmla="*/ 380 h 437"/>
                <a:gd name="T46" fmla="*/ 0 w 143"/>
                <a:gd name="T47" fmla="*/ 403 h 437"/>
                <a:gd name="T48" fmla="*/ 1 w 143"/>
                <a:gd name="T49" fmla="*/ 418 h 437"/>
                <a:gd name="T50" fmla="*/ 4 w 143"/>
                <a:gd name="T51" fmla="*/ 428 h 437"/>
                <a:gd name="T52" fmla="*/ 5 w 143"/>
                <a:gd name="T53" fmla="*/ 433 h 437"/>
                <a:gd name="T54" fmla="*/ 8 w 143"/>
                <a:gd name="T55" fmla="*/ 435 h 437"/>
                <a:gd name="T56" fmla="*/ 10 w 143"/>
                <a:gd name="T57" fmla="*/ 436 h 437"/>
                <a:gd name="T58" fmla="*/ 12 w 143"/>
                <a:gd name="T59" fmla="*/ 435 h 437"/>
                <a:gd name="T60" fmla="*/ 12 w 143"/>
                <a:gd name="T61" fmla="*/ 431 h 437"/>
                <a:gd name="T62" fmla="*/ 14 w 143"/>
                <a:gd name="T63" fmla="*/ 423 h 437"/>
                <a:gd name="T64" fmla="*/ 17 w 143"/>
                <a:gd name="T65" fmla="*/ 407 h 437"/>
                <a:gd name="T66" fmla="*/ 20 w 143"/>
                <a:gd name="T67" fmla="*/ 384 h 437"/>
                <a:gd name="T68" fmla="*/ 25 w 143"/>
                <a:gd name="T69" fmla="*/ 356 h 437"/>
                <a:gd name="T70" fmla="*/ 31 w 143"/>
                <a:gd name="T71" fmla="*/ 322 h 437"/>
                <a:gd name="T72" fmla="*/ 36 w 143"/>
                <a:gd name="T73" fmla="*/ 286 h 437"/>
                <a:gd name="T74" fmla="*/ 43 w 143"/>
                <a:gd name="T75" fmla="*/ 246 h 437"/>
                <a:gd name="T76" fmla="*/ 48 w 143"/>
                <a:gd name="T77" fmla="*/ 208 h 437"/>
                <a:gd name="T78" fmla="*/ 55 w 143"/>
                <a:gd name="T79" fmla="*/ 173 h 437"/>
                <a:gd name="T80" fmla="*/ 60 w 143"/>
                <a:gd name="T81" fmla="*/ 145 h 437"/>
                <a:gd name="T82" fmla="*/ 65 w 143"/>
                <a:gd name="T83" fmla="*/ 126 h 437"/>
                <a:gd name="T84" fmla="*/ 71 w 143"/>
                <a:gd name="T85" fmla="*/ 111 h 437"/>
                <a:gd name="T86" fmla="*/ 76 w 143"/>
                <a:gd name="T87" fmla="*/ 101 h 437"/>
                <a:gd name="T88" fmla="*/ 83 w 143"/>
                <a:gd name="T89" fmla="*/ 92 h 437"/>
                <a:gd name="T90" fmla="*/ 92 w 143"/>
                <a:gd name="T91" fmla="*/ 84 h 437"/>
                <a:gd name="T92" fmla="*/ 106 w 143"/>
                <a:gd name="T93" fmla="*/ 78 h 437"/>
                <a:gd name="T94" fmla="*/ 127 w 143"/>
                <a:gd name="T95" fmla="*/ 73 h 4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3"/>
                <a:gd name="T145" fmla="*/ 0 h 437"/>
                <a:gd name="T146" fmla="*/ 143 w 143"/>
                <a:gd name="T147" fmla="*/ 437 h 4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3" h="437">
                  <a:moveTo>
                    <a:pt x="142" y="0"/>
                  </a:moveTo>
                  <a:lnTo>
                    <a:pt x="126" y="3"/>
                  </a:lnTo>
                  <a:lnTo>
                    <a:pt x="112" y="4"/>
                  </a:lnTo>
                  <a:lnTo>
                    <a:pt x="102" y="7"/>
                  </a:lnTo>
                  <a:lnTo>
                    <a:pt x="94" y="9"/>
                  </a:lnTo>
                  <a:lnTo>
                    <a:pt x="87" y="12"/>
                  </a:lnTo>
                  <a:lnTo>
                    <a:pt x="82" y="14"/>
                  </a:lnTo>
                  <a:lnTo>
                    <a:pt x="77" y="16"/>
                  </a:lnTo>
                  <a:lnTo>
                    <a:pt x="73" y="18"/>
                  </a:lnTo>
                  <a:lnTo>
                    <a:pt x="70" y="20"/>
                  </a:lnTo>
                  <a:lnTo>
                    <a:pt x="66" y="22"/>
                  </a:lnTo>
                  <a:lnTo>
                    <a:pt x="63" y="24"/>
                  </a:lnTo>
                  <a:lnTo>
                    <a:pt x="60" y="28"/>
                  </a:lnTo>
                  <a:lnTo>
                    <a:pt x="56" y="30"/>
                  </a:lnTo>
                  <a:lnTo>
                    <a:pt x="53" y="33"/>
                  </a:lnTo>
                  <a:lnTo>
                    <a:pt x="50" y="37"/>
                  </a:lnTo>
                  <a:lnTo>
                    <a:pt x="48" y="40"/>
                  </a:lnTo>
                  <a:lnTo>
                    <a:pt x="45" y="44"/>
                  </a:lnTo>
                  <a:lnTo>
                    <a:pt x="42" y="49"/>
                  </a:lnTo>
                  <a:lnTo>
                    <a:pt x="40" y="55"/>
                  </a:lnTo>
                  <a:lnTo>
                    <a:pt x="37" y="60"/>
                  </a:lnTo>
                  <a:lnTo>
                    <a:pt x="35" y="66"/>
                  </a:lnTo>
                  <a:lnTo>
                    <a:pt x="32" y="72"/>
                  </a:lnTo>
                  <a:lnTo>
                    <a:pt x="31" y="79"/>
                  </a:lnTo>
                  <a:lnTo>
                    <a:pt x="29" y="87"/>
                  </a:lnTo>
                  <a:lnTo>
                    <a:pt x="28" y="95"/>
                  </a:lnTo>
                  <a:lnTo>
                    <a:pt x="25" y="104"/>
                  </a:lnTo>
                  <a:lnTo>
                    <a:pt x="24" y="114"/>
                  </a:lnTo>
                  <a:lnTo>
                    <a:pt x="22" y="123"/>
                  </a:lnTo>
                  <a:lnTo>
                    <a:pt x="21" y="135"/>
                  </a:lnTo>
                  <a:lnTo>
                    <a:pt x="20" y="146"/>
                  </a:lnTo>
                  <a:lnTo>
                    <a:pt x="18" y="160"/>
                  </a:lnTo>
                  <a:lnTo>
                    <a:pt x="17" y="173"/>
                  </a:lnTo>
                  <a:lnTo>
                    <a:pt x="16" y="189"/>
                  </a:lnTo>
                  <a:lnTo>
                    <a:pt x="14" y="204"/>
                  </a:lnTo>
                  <a:lnTo>
                    <a:pt x="12" y="220"/>
                  </a:lnTo>
                  <a:lnTo>
                    <a:pt x="11" y="238"/>
                  </a:lnTo>
                  <a:lnTo>
                    <a:pt x="9" y="255"/>
                  </a:lnTo>
                  <a:lnTo>
                    <a:pt x="8" y="273"/>
                  </a:lnTo>
                  <a:lnTo>
                    <a:pt x="7" y="290"/>
                  </a:lnTo>
                  <a:lnTo>
                    <a:pt x="5" y="306"/>
                  </a:lnTo>
                  <a:lnTo>
                    <a:pt x="4" y="323"/>
                  </a:lnTo>
                  <a:lnTo>
                    <a:pt x="4" y="339"/>
                  </a:lnTo>
                  <a:lnTo>
                    <a:pt x="2" y="354"/>
                  </a:lnTo>
                  <a:lnTo>
                    <a:pt x="1" y="368"/>
                  </a:lnTo>
                  <a:lnTo>
                    <a:pt x="0" y="380"/>
                  </a:lnTo>
                  <a:lnTo>
                    <a:pt x="0" y="392"/>
                  </a:lnTo>
                  <a:lnTo>
                    <a:pt x="0" y="403"/>
                  </a:lnTo>
                  <a:lnTo>
                    <a:pt x="0" y="412"/>
                  </a:lnTo>
                  <a:lnTo>
                    <a:pt x="1" y="418"/>
                  </a:lnTo>
                  <a:lnTo>
                    <a:pt x="2" y="424"/>
                  </a:lnTo>
                  <a:lnTo>
                    <a:pt x="4" y="428"/>
                  </a:lnTo>
                  <a:lnTo>
                    <a:pt x="4" y="431"/>
                  </a:lnTo>
                  <a:lnTo>
                    <a:pt x="5" y="433"/>
                  </a:lnTo>
                  <a:lnTo>
                    <a:pt x="7" y="435"/>
                  </a:lnTo>
                  <a:lnTo>
                    <a:pt x="8" y="435"/>
                  </a:lnTo>
                  <a:lnTo>
                    <a:pt x="9" y="436"/>
                  </a:lnTo>
                  <a:lnTo>
                    <a:pt x="10" y="436"/>
                  </a:lnTo>
                  <a:lnTo>
                    <a:pt x="11" y="436"/>
                  </a:lnTo>
                  <a:lnTo>
                    <a:pt x="12" y="435"/>
                  </a:lnTo>
                  <a:lnTo>
                    <a:pt x="12" y="431"/>
                  </a:lnTo>
                  <a:lnTo>
                    <a:pt x="13" y="428"/>
                  </a:lnTo>
                  <a:lnTo>
                    <a:pt x="14" y="423"/>
                  </a:lnTo>
                  <a:lnTo>
                    <a:pt x="16" y="416"/>
                  </a:lnTo>
                  <a:lnTo>
                    <a:pt x="17" y="407"/>
                  </a:lnTo>
                  <a:lnTo>
                    <a:pt x="19" y="396"/>
                  </a:lnTo>
                  <a:lnTo>
                    <a:pt x="20" y="384"/>
                  </a:lnTo>
                  <a:lnTo>
                    <a:pt x="23" y="371"/>
                  </a:lnTo>
                  <a:lnTo>
                    <a:pt x="25" y="356"/>
                  </a:lnTo>
                  <a:lnTo>
                    <a:pt x="28" y="341"/>
                  </a:lnTo>
                  <a:lnTo>
                    <a:pt x="31" y="322"/>
                  </a:lnTo>
                  <a:lnTo>
                    <a:pt x="34" y="305"/>
                  </a:lnTo>
                  <a:lnTo>
                    <a:pt x="36" y="286"/>
                  </a:lnTo>
                  <a:lnTo>
                    <a:pt x="40" y="266"/>
                  </a:lnTo>
                  <a:lnTo>
                    <a:pt x="43" y="246"/>
                  </a:lnTo>
                  <a:lnTo>
                    <a:pt x="45" y="227"/>
                  </a:lnTo>
                  <a:lnTo>
                    <a:pt x="48" y="208"/>
                  </a:lnTo>
                  <a:lnTo>
                    <a:pt x="52" y="190"/>
                  </a:lnTo>
                  <a:lnTo>
                    <a:pt x="55" y="173"/>
                  </a:lnTo>
                  <a:lnTo>
                    <a:pt x="57" y="159"/>
                  </a:lnTo>
                  <a:lnTo>
                    <a:pt x="60" y="145"/>
                  </a:lnTo>
                  <a:lnTo>
                    <a:pt x="63" y="135"/>
                  </a:lnTo>
                  <a:lnTo>
                    <a:pt x="65" y="126"/>
                  </a:lnTo>
                  <a:lnTo>
                    <a:pt x="68" y="118"/>
                  </a:lnTo>
                  <a:lnTo>
                    <a:pt x="71" y="111"/>
                  </a:lnTo>
                  <a:lnTo>
                    <a:pt x="74" y="106"/>
                  </a:lnTo>
                  <a:lnTo>
                    <a:pt x="76" y="101"/>
                  </a:lnTo>
                  <a:lnTo>
                    <a:pt x="79" y="96"/>
                  </a:lnTo>
                  <a:lnTo>
                    <a:pt x="83" y="92"/>
                  </a:lnTo>
                  <a:lnTo>
                    <a:pt x="87" y="88"/>
                  </a:lnTo>
                  <a:lnTo>
                    <a:pt x="92" y="84"/>
                  </a:lnTo>
                  <a:lnTo>
                    <a:pt x="99" y="81"/>
                  </a:lnTo>
                  <a:lnTo>
                    <a:pt x="106" y="78"/>
                  </a:lnTo>
                  <a:lnTo>
                    <a:pt x="115" y="75"/>
                  </a:lnTo>
                  <a:lnTo>
                    <a:pt x="127" y="73"/>
                  </a:lnTo>
                  <a:lnTo>
                    <a:pt x="142" y="71"/>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350" name="Freeform 690"/>
            <p:cNvSpPr>
              <a:spLocks/>
            </p:cNvSpPr>
            <p:nvPr/>
          </p:nvSpPr>
          <p:spPr bwMode="auto">
            <a:xfrm>
              <a:off x="3658" y="2642"/>
              <a:ext cx="72" cy="96"/>
            </a:xfrm>
            <a:custGeom>
              <a:avLst/>
              <a:gdLst>
                <a:gd name="T0" fmla="*/ 0 w 72"/>
                <a:gd name="T1" fmla="*/ 12 h 96"/>
                <a:gd name="T2" fmla="*/ 0 w 72"/>
                <a:gd name="T3" fmla="*/ 0 h 96"/>
                <a:gd name="T4" fmla="*/ 71 w 72"/>
                <a:gd name="T5" fmla="*/ 0 h 96"/>
                <a:gd name="T6" fmla="*/ 71 w 72"/>
                <a:gd name="T7" fmla="*/ 95 h 96"/>
                <a:gd name="T8" fmla="*/ 0 w 72"/>
                <a:gd name="T9" fmla="*/ 95 h 96"/>
                <a:gd name="T10" fmla="*/ 0 w 72"/>
                <a:gd name="T11" fmla="*/ 83 h 96"/>
                <a:gd name="T12" fmla="*/ 0 w 72"/>
                <a:gd name="T13" fmla="*/ 12 h 96"/>
                <a:gd name="T14" fmla="*/ 0 60000 65536"/>
                <a:gd name="T15" fmla="*/ 0 60000 65536"/>
                <a:gd name="T16" fmla="*/ 0 60000 65536"/>
                <a:gd name="T17" fmla="*/ 0 60000 65536"/>
                <a:gd name="T18" fmla="*/ 0 60000 65536"/>
                <a:gd name="T19" fmla="*/ 0 60000 65536"/>
                <a:gd name="T20" fmla="*/ 0 60000 65536"/>
                <a:gd name="T21" fmla="*/ 0 w 72"/>
                <a:gd name="T22" fmla="*/ 0 h 96"/>
                <a:gd name="T23" fmla="*/ 72 w 72"/>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96">
                  <a:moveTo>
                    <a:pt x="0" y="12"/>
                  </a:moveTo>
                  <a:lnTo>
                    <a:pt x="0" y="0"/>
                  </a:lnTo>
                  <a:lnTo>
                    <a:pt x="71" y="0"/>
                  </a:lnTo>
                  <a:lnTo>
                    <a:pt x="71" y="95"/>
                  </a:lnTo>
                  <a:lnTo>
                    <a:pt x="0" y="95"/>
                  </a:lnTo>
                  <a:lnTo>
                    <a:pt x="0" y="83"/>
                  </a:lnTo>
                  <a:lnTo>
                    <a:pt x="0" y="12"/>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351" name="Line 691"/>
            <p:cNvSpPr>
              <a:spLocks noChangeShapeType="1"/>
            </p:cNvSpPr>
            <p:nvPr/>
          </p:nvSpPr>
          <p:spPr bwMode="auto">
            <a:xfrm flipH="1">
              <a:off x="3525" y="2882"/>
              <a:ext cx="36" cy="3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52" name="Line 692"/>
            <p:cNvSpPr>
              <a:spLocks noChangeShapeType="1"/>
            </p:cNvSpPr>
            <p:nvPr/>
          </p:nvSpPr>
          <p:spPr bwMode="auto">
            <a:xfrm flipV="1">
              <a:off x="3528" y="2843"/>
              <a:ext cx="40" cy="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53" name="Line 693"/>
            <p:cNvSpPr>
              <a:spLocks noChangeShapeType="1"/>
            </p:cNvSpPr>
            <p:nvPr/>
          </p:nvSpPr>
          <p:spPr bwMode="auto">
            <a:xfrm flipV="1">
              <a:off x="3531" y="2800"/>
              <a:ext cx="45" cy="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54" name="Line 694"/>
            <p:cNvSpPr>
              <a:spLocks noChangeShapeType="1"/>
            </p:cNvSpPr>
            <p:nvPr/>
          </p:nvSpPr>
          <p:spPr bwMode="auto">
            <a:xfrm flipV="1">
              <a:off x="3651" y="2719"/>
              <a:ext cx="7" cy="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55" name="Line 695"/>
            <p:cNvSpPr>
              <a:spLocks noChangeShapeType="1"/>
            </p:cNvSpPr>
            <p:nvPr/>
          </p:nvSpPr>
          <p:spPr bwMode="auto">
            <a:xfrm flipH="1">
              <a:off x="3535" y="2686"/>
              <a:ext cx="123" cy="12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56" name="Line 696"/>
            <p:cNvSpPr>
              <a:spLocks noChangeShapeType="1"/>
            </p:cNvSpPr>
            <p:nvPr/>
          </p:nvSpPr>
          <p:spPr bwMode="auto">
            <a:xfrm flipV="1">
              <a:off x="3540" y="2655"/>
              <a:ext cx="115" cy="11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57" name="Line 697"/>
            <p:cNvSpPr>
              <a:spLocks noChangeShapeType="1"/>
            </p:cNvSpPr>
            <p:nvPr/>
          </p:nvSpPr>
          <p:spPr bwMode="auto">
            <a:xfrm flipH="1">
              <a:off x="3548" y="2662"/>
              <a:ext cx="66"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58" name="Line 698"/>
            <p:cNvSpPr>
              <a:spLocks noChangeShapeType="1"/>
            </p:cNvSpPr>
            <p:nvPr/>
          </p:nvSpPr>
          <p:spPr bwMode="auto">
            <a:xfrm flipH="1">
              <a:off x="3522" y="2921"/>
              <a:ext cx="33" cy="3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59" name="Line 699"/>
            <p:cNvSpPr>
              <a:spLocks noChangeShapeType="1"/>
            </p:cNvSpPr>
            <p:nvPr/>
          </p:nvSpPr>
          <p:spPr bwMode="auto">
            <a:xfrm flipH="1">
              <a:off x="3520" y="2961"/>
              <a:ext cx="29" cy="3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60" name="Line 700"/>
            <p:cNvSpPr>
              <a:spLocks noChangeShapeType="1"/>
            </p:cNvSpPr>
            <p:nvPr/>
          </p:nvSpPr>
          <p:spPr bwMode="auto">
            <a:xfrm flipH="1">
              <a:off x="3517" y="3001"/>
              <a:ext cx="26" cy="2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61" name="Line 701"/>
            <p:cNvSpPr>
              <a:spLocks noChangeShapeType="1"/>
            </p:cNvSpPr>
            <p:nvPr/>
          </p:nvSpPr>
          <p:spPr bwMode="auto">
            <a:xfrm flipH="1">
              <a:off x="3516" y="3041"/>
              <a:ext cx="20" cy="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62" name="Line 702"/>
            <p:cNvSpPr>
              <a:spLocks noChangeShapeType="1"/>
            </p:cNvSpPr>
            <p:nvPr/>
          </p:nvSpPr>
          <p:spPr bwMode="auto">
            <a:xfrm flipV="1">
              <a:off x="3522" y="3081"/>
              <a:ext cx="8" cy="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63" name="Line 703"/>
            <p:cNvSpPr>
              <a:spLocks noChangeShapeType="1"/>
            </p:cNvSpPr>
            <p:nvPr/>
          </p:nvSpPr>
          <p:spPr bwMode="auto">
            <a:xfrm flipH="1" flipV="1">
              <a:off x="3534" y="2820"/>
              <a:ext cx="32" cy="3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64" name="Line 704"/>
            <p:cNvSpPr>
              <a:spLocks noChangeShapeType="1"/>
            </p:cNvSpPr>
            <p:nvPr/>
          </p:nvSpPr>
          <p:spPr bwMode="auto">
            <a:xfrm>
              <a:off x="3531" y="2850"/>
              <a:ext cx="30" cy="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65" name="Line 705"/>
            <p:cNvSpPr>
              <a:spLocks noChangeShapeType="1"/>
            </p:cNvSpPr>
            <p:nvPr/>
          </p:nvSpPr>
          <p:spPr bwMode="auto">
            <a:xfrm flipH="1" flipV="1">
              <a:off x="3528" y="2882"/>
              <a:ext cx="29" cy="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66" name="Line 706"/>
            <p:cNvSpPr>
              <a:spLocks noChangeShapeType="1"/>
            </p:cNvSpPr>
            <p:nvPr/>
          </p:nvSpPr>
          <p:spPr bwMode="auto">
            <a:xfrm>
              <a:off x="3525" y="2913"/>
              <a:ext cx="27" cy="2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67" name="Line 707"/>
            <p:cNvSpPr>
              <a:spLocks noChangeShapeType="1"/>
            </p:cNvSpPr>
            <p:nvPr/>
          </p:nvSpPr>
          <p:spPr bwMode="auto">
            <a:xfrm>
              <a:off x="3523" y="2944"/>
              <a:ext cx="25" cy="2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68" name="Line 708"/>
            <p:cNvSpPr>
              <a:spLocks noChangeShapeType="1"/>
            </p:cNvSpPr>
            <p:nvPr/>
          </p:nvSpPr>
          <p:spPr bwMode="auto">
            <a:xfrm>
              <a:off x="3520" y="2975"/>
              <a:ext cx="24" cy="2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69" name="Line 709"/>
            <p:cNvSpPr>
              <a:spLocks noChangeShapeType="1"/>
            </p:cNvSpPr>
            <p:nvPr/>
          </p:nvSpPr>
          <p:spPr bwMode="auto">
            <a:xfrm flipH="1" flipV="1">
              <a:off x="3518" y="3006"/>
              <a:ext cx="21" cy="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70" name="Line 710"/>
            <p:cNvSpPr>
              <a:spLocks noChangeShapeType="1"/>
            </p:cNvSpPr>
            <p:nvPr/>
          </p:nvSpPr>
          <p:spPr bwMode="auto">
            <a:xfrm>
              <a:off x="3516" y="3038"/>
              <a:ext cx="18" cy="1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71" name="Line 711"/>
            <p:cNvSpPr>
              <a:spLocks noChangeShapeType="1"/>
            </p:cNvSpPr>
            <p:nvPr/>
          </p:nvSpPr>
          <p:spPr bwMode="auto">
            <a:xfrm flipH="1" flipV="1">
              <a:off x="3517" y="3072"/>
              <a:ext cx="12" cy="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72" name="Line 712"/>
            <p:cNvSpPr>
              <a:spLocks noChangeShapeType="1"/>
            </p:cNvSpPr>
            <p:nvPr/>
          </p:nvSpPr>
          <p:spPr bwMode="auto">
            <a:xfrm flipH="1" flipV="1">
              <a:off x="3537" y="2790"/>
              <a:ext cx="34" cy="3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73" name="Line 713"/>
            <p:cNvSpPr>
              <a:spLocks noChangeShapeType="1"/>
            </p:cNvSpPr>
            <p:nvPr/>
          </p:nvSpPr>
          <p:spPr bwMode="auto">
            <a:xfrm>
              <a:off x="3541" y="2760"/>
              <a:ext cx="36" cy="3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74" name="Line 714"/>
            <p:cNvSpPr>
              <a:spLocks noChangeShapeType="1"/>
            </p:cNvSpPr>
            <p:nvPr/>
          </p:nvSpPr>
          <p:spPr bwMode="auto">
            <a:xfrm flipH="1" flipV="1">
              <a:off x="3547" y="2733"/>
              <a:ext cx="37" cy="3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75" name="Line 715"/>
            <p:cNvSpPr>
              <a:spLocks noChangeShapeType="1"/>
            </p:cNvSpPr>
            <p:nvPr/>
          </p:nvSpPr>
          <p:spPr bwMode="auto">
            <a:xfrm>
              <a:off x="3556" y="2709"/>
              <a:ext cx="40" cy="4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76" name="Line 716"/>
            <p:cNvSpPr>
              <a:spLocks noChangeShapeType="1"/>
            </p:cNvSpPr>
            <p:nvPr/>
          </p:nvSpPr>
          <p:spPr bwMode="auto">
            <a:xfrm flipH="1" flipV="1">
              <a:off x="3568" y="2688"/>
              <a:ext cx="47" cy="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77" name="Line 717"/>
            <p:cNvSpPr>
              <a:spLocks noChangeShapeType="1"/>
            </p:cNvSpPr>
            <p:nvPr/>
          </p:nvSpPr>
          <p:spPr bwMode="auto">
            <a:xfrm>
              <a:off x="3588" y="2674"/>
              <a:ext cx="54" cy="5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78" name="Line 718"/>
            <p:cNvSpPr>
              <a:spLocks noChangeShapeType="1"/>
            </p:cNvSpPr>
            <p:nvPr/>
          </p:nvSpPr>
          <p:spPr bwMode="auto">
            <a:xfrm flipH="1" flipV="1">
              <a:off x="3611" y="2662"/>
              <a:ext cx="47" cy="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79" name="Line 719"/>
            <p:cNvSpPr>
              <a:spLocks noChangeShapeType="1"/>
            </p:cNvSpPr>
            <p:nvPr/>
          </p:nvSpPr>
          <p:spPr bwMode="auto">
            <a:xfrm>
              <a:off x="3639" y="2657"/>
              <a:ext cx="19" cy="1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80" name="Line 720"/>
            <p:cNvSpPr>
              <a:spLocks noChangeShapeType="1"/>
            </p:cNvSpPr>
            <p:nvPr/>
          </p:nvSpPr>
          <p:spPr bwMode="auto">
            <a:xfrm flipH="1">
              <a:off x="4094" y="2882"/>
              <a:ext cx="36" cy="3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81" name="Line 721"/>
            <p:cNvSpPr>
              <a:spLocks noChangeShapeType="1"/>
            </p:cNvSpPr>
            <p:nvPr/>
          </p:nvSpPr>
          <p:spPr bwMode="auto">
            <a:xfrm flipV="1">
              <a:off x="4097" y="2843"/>
              <a:ext cx="40" cy="3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82" name="Line 722"/>
            <p:cNvSpPr>
              <a:spLocks noChangeShapeType="1"/>
            </p:cNvSpPr>
            <p:nvPr/>
          </p:nvSpPr>
          <p:spPr bwMode="auto">
            <a:xfrm flipV="1">
              <a:off x="4100" y="2800"/>
              <a:ext cx="45" cy="4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83" name="Line 723"/>
            <p:cNvSpPr>
              <a:spLocks noChangeShapeType="1"/>
            </p:cNvSpPr>
            <p:nvPr/>
          </p:nvSpPr>
          <p:spPr bwMode="auto">
            <a:xfrm flipV="1">
              <a:off x="4220" y="2719"/>
              <a:ext cx="7" cy="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84" name="Line 724"/>
            <p:cNvSpPr>
              <a:spLocks noChangeShapeType="1"/>
            </p:cNvSpPr>
            <p:nvPr/>
          </p:nvSpPr>
          <p:spPr bwMode="auto">
            <a:xfrm flipH="1">
              <a:off x="4104" y="2686"/>
              <a:ext cx="123" cy="12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85" name="Line 725"/>
            <p:cNvSpPr>
              <a:spLocks noChangeShapeType="1"/>
            </p:cNvSpPr>
            <p:nvPr/>
          </p:nvSpPr>
          <p:spPr bwMode="auto">
            <a:xfrm flipV="1">
              <a:off x="4109" y="2655"/>
              <a:ext cx="115" cy="11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86" name="Line 726"/>
            <p:cNvSpPr>
              <a:spLocks noChangeShapeType="1"/>
            </p:cNvSpPr>
            <p:nvPr/>
          </p:nvSpPr>
          <p:spPr bwMode="auto">
            <a:xfrm flipH="1">
              <a:off x="4118" y="2662"/>
              <a:ext cx="65" cy="6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87" name="Line 727"/>
            <p:cNvSpPr>
              <a:spLocks noChangeShapeType="1"/>
            </p:cNvSpPr>
            <p:nvPr/>
          </p:nvSpPr>
          <p:spPr bwMode="auto">
            <a:xfrm flipH="1">
              <a:off x="4091" y="2921"/>
              <a:ext cx="34" cy="3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88" name="Line 728"/>
            <p:cNvSpPr>
              <a:spLocks noChangeShapeType="1"/>
            </p:cNvSpPr>
            <p:nvPr/>
          </p:nvSpPr>
          <p:spPr bwMode="auto">
            <a:xfrm flipH="1">
              <a:off x="4089" y="2961"/>
              <a:ext cx="29" cy="3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89" name="Line 729"/>
            <p:cNvSpPr>
              <a:spLocks noChangeShapeType="1"/>
            </p:cNvSpPr>
            <p:nvPr/>
          </p:nvSpPr>
          <p:spPr bwMode="auto">
            <a:xfrm flipH="1">
              <a:off x="4086" y="3001"/>
              <a:ext cx="26" cy="2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90" name="Line 730"/>
            <p:cNvSpPr>
              <a:spLocks noChangeShapeType="1"/>
            </p:cNvSpPr>
            <p:nvPr/>
          </p:nvSpPr>
          <p:spPr bwMode="auto">
            <a:xfrm flipH="1">
              <a:off x="4086" y="3041"/>
              <a:ext cx="20" cy="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91" name="Line 731"/>
            <p:cNvSpPr>
              <a:spLocks noChangeShapeType="1"/>
            </p:cNvSpPr>
            <p:nvPr/>
          </p:nvSpPr>
          <p:spPr bwMode="auto">
            <a:xfrm flipV="1">
              <a:off x="4091" y="3081"/>
              <a:ext cx="7" cy="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92" name="Line 732"/>
            <p:cNvSpPr>
              <a:spLocks noChangeShapeType="1"/>
            </p:cNvSpPr>
            <p:nvPr/>
          </p:nvSpPr>
          <p:spPr bwMode="auto">
            <a:xfrm>
              <a:off x="4102" y="2820"/>
              <a:ext cx="33" cy="3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93" name="Line 733"/>
            <p:cNvSpPr>
              <a:spLocks noChangeShapeType="1"/>
            </p:cNvSpPr>
            <p:nvPr/>
          </p:nvSpPr>
          <p:spPr bwMode="auto">
            <a:xfrm flipH="1" flipV="1">
              <a:off x="4100" y="2850"/>
              <a:ext cx="30" cy="3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94" name="Line 734"/>
            <p:cNvSpPr>
              <a:spLocks noChangeShapeType="1"/>
            </p:cNvSpPr>
            <p:nvPr/>
          </p:nvSpPr>
          <p:spPr bwMode="auto">
            <a:xfrm>
              <a:off x="4097" y="2882"/>
              <a:ext cx="29" cy="2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95" name="Line 735"/>
            <p:cNvSpPr>
              <a:spLocks noChangeShapeType="1"/>
            </p:cNvSpPr>
            <p:nvPr/>
          </p:nvSpPr>
          <p:spPr bwMode="auto">
            <a:xfrm flipH="1" flipV="1">
              <a:off x="4094" y="2913"/>
              <a:ext cx="28" cy="2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96" name="Line 736"/>
            <p:cNvSpPr>
              <a:spLocks noChangeShapeType="1"/>
            </p:cNvSpPr>
            <p:nvPr/>
          </p:nvSpPr>
          <p:spPr bwMode="auto">
            <a:xfrm>
              <a:off x="4092" y="2944"/>
              <a:ext cx="25" cy="2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97" name="Line 737"/>
            <p:cNvSpPr>
              <a:spLocks noChangeShapeType="1"/>
            </p:cNvSpPr>
            <p:nvPr/>
          </p:nvSpPr>
          <p:spPr bwMode="auto">
            <a:xfrm flipH="1" flipV="1">
              <a:off x="4090" y="2975"/>
              <a:ext cx="23" cy="2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98" name="Line 738"/>
            <p:cNvSpPr>
              <a:spLocks noChangeShapeType="1"/>
            </p:cNvSpPr>
            <p:nvPr/>
          </p:nvSpPr>
          <p:spPr bwMode="auto">
            <a:xfrm>
              <a:off x="4087" y="3006"/>
              <a:ext cx="21" cy="2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399" name="Line 739"/>
            <p:cNvSpPr>
              <a:spLocks noChangeShapeType="1"/>
            </p:cNvSpPr>
            <p:nvPr/>
          </p:nvSpPr>
          <p:spPr bwMode="auto">
            <a:xfrm flipH="1" flipV="1">
              <a:off x="4086" y="3038"/>
              <a:ext cx="17" cy="1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00" name="Line 740"/>
            <p:cNvSpPr>
              <a:spLocks noChangeShapeType="1"/>
            </p:cNvSpPr>
            <p:nvPr/>
          </p:nvSpPr>
          <p:spPr bwMode="auto">
            <a:xfrm>
              <a:off x="4086" y="3072"/>
              <a:ext cx="12" cy="11"/>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01" name="Line 741"/>
            <p:cNvSpPr>
              <a:spLocks noChangeShapeType="1"/>
            </p:cNvSpPr>
            <p:nvPr/>
          </p:nvSpPr>
          <p:spPr bwMode="auto">
            <a:xfrm>
              <a:off x="4106" y="2790"/>
              <a:ext cx="34" cy="3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02" name="Line 742"/>
            <p:cNvSpPr>
              <a:spLocks noChangeShapeType="1"/>
            </p:cNvSpPr>
            <p:nvPr/>
          </p:nvSpPr>
          <p:spPr bwMode="auto">
            <a:xfrm flipH="1" flipV="1">
              <a:off x="4110" y="2760"/>
              <a:ext cx="36" cy="3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03" name="Line 743"/>
            <p:cNvSpPr>
              <a:spLocks noChangeShapeType="1"/>
            </p:cNvSpPr>
            <p:nvPr/>
          </p:nvSpPr>
          <p:spPr bwMode="auto">
            <a:xfrm>
              <a:off x="4116" y="2733"/>
              <a:ext cx="37" cy="3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04" name="Line 744"/>
            <p:cNvSpPr>
              <a:spLocks noChangeShapeType="1"/>
            </p:cNvSpPr>
            <p:nvPr/>
          </p:nvSpPr>
          <p:spPr bwMode="auto">
            <a:xfrm flipH="1" flipV="1">
              <a:off x="4125" y="2709"/>
              <a:ext cx="40" cy="4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05" name="Line 745"/>
            <p:cNvSpPr>
              <a:spLocks noChangeShapeType="1"/>
            </p:cNvSpPr>
            <p:nvPr/>
          </p:nvSpPr>
          <p:spPr bwMode="auto">
            <a:xfrm>
              <a:off x="4138" y="2688"/>
              <a:ext cx="47" cy="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06" name="Line 746"/>
            <p:cNvSpPr>
              <a:spLocks noChangeShapeType="1"/>
            </p:cNvSpPr>
            <p:nvPr/>
          </p:nvSpPr>
          <p:spPr bwMode="auto">
            <a:xfrm flipH="1" flipV="1">
              <a:off x="4157" y="2674"/>
              <a:ext cx="53" cy="54"/>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07" name="Line 747"/>
            <p:cNvSpPr>
              <a:spLocks noChangeShapeType="1"/>
            </p:cNvSpPr>
            <p:nvPr/>
          </p:nvSpPr>
          <p:spPr bwMode="auto">
            <a:xfrm>
              <a:off x="4180" y="2662"/>
              <a:ext cx="47" cy="47"/>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08" name="Line 748"/>
            <p:cNvSpPr>
              <a:spLocks noChangeShapeType="1"/>
            </p:cNvSpPr>
            <p:nvPr/>
          </p:nvSpPr>
          <p:spPr bwMode="auto">
            <a:xfrm flipH="1" flipV="1">
              <a:off x="4207" y="2657"/>
              <a:ext cx="20" cy="19"/>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09" name="Freeform 749"/>
            <p:cNvSpPr>
              <a:spLocks/>
            </p:cNvSpPr>
            <p:nvPr/>
          </p:nvSpPr>
          <p:spPr bwMode="auto">
            <a:xfrm>
              <a:off x="4227" y="2642"/>
              <a:ext cx="72" cy="96"/>
            </a:xfrm>
            <a:custGeom>
              <a:avLst/>
              <a:gdLst>
                <a:gd name="T0" fmla="*/ 0 w 72"/>
                <a:gd name="T1" fmla="*/ 12 h 96"/>
                <a:gd name="T2" fmla="*/ 0 w 72"/>
                <a:gd name="T3" fmla="*/ 0 h 96"/>
                <a:gd name="T4" fmla="*/ 71 w 72"/>
                <a:gd name="T5" fmla="*/ 0 h 96"/>
                <a:gd name="T6" fmla="*/ 71 w 72"/>
                <a:gd name="T7" fmla="*/ 95 h 96"/>
                <a:gd name="T8" fmla="*/ 0 w 72"/>
                <a:gd name="T9" fmla="*/ 95 h 96"/>
                <a:gd name="T10" fmla="*/ 0 60000 65536"/>
                <a:gd name="T11" fmla="*/ 0 60000 65536"/>
                <a:gd name="T12" fmla="*/ 0 60000 65536"/>
                <a:gd name="T13" fmla="*/ 0 60000 65536"/>
                <a:gd name="T14" fmla="*/ 0 60000 65536"/>
                <a:gd name="T15" fmla="*/ 0 w 72"/>
                <a:gd name="T16" fmla="*/ 0 h 96"/>
                <a:gd name="T17" fmla="*/ 72 w 72"/>
                <a:gd name="T18" fmla="*/ 96 h 96"/>
              </a:gdLst>
              <a:ahLst/>
              <a:cxnLst>
                <a:cxn ang="T10">
                  <a:pos x="T0" y="T1"/>
                </a:cxn>
                <a:cxn ang="T11">
                  <a:pos x="T2" y="T3"/>
                </a:cxn>
                <a:cxn ang="T12">
                  <a:pos x="T4" y="T5"/>
                </a:cxn>
                <a:cxn ang="T13">
                  <a:pos x="T6" y="T7"/>
                </a:cxn>
                <a:cxn ang="T14">
                  <a:pos x="T8" y="T9"/>
                </a:cxn>
              </a:cxnLst>
              <a:rect l="T15" t="T16" r="T17" b="T18"/>
              <a:pathLst>
                <a:path w="72" h="96">
                  <a:moveTo>
                    <a:pt x="0" y="12"/>
                  </a:moveTo>
                  <a:lnTo>
                    <a:pt x="0" y="0"/>
                  </a:lnTo>
                  <a:lnTo>
                    <a:pt x="71" y="0"/>
                  </a:lnTo>
                  <a:lnTo>
                    <a:pt x="71" y="95"/>
                  </a:lnTo>
                  <a:lnTo>
                    <a:pt x="0" y="9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10" name="Freeform 750"/>
            <p:cNvSpPr>
              <a:spLocks/>
            </p:cNvSpPr>
            <p:nvPr/>
          </p:nvSpPr>
          <p:spPr bwMode="auto">
            <a:xfrm>
              <a:off x="4227" y="2654"/>
              <a:ext cx="1" cy="84"/>
            </a:xfrm>
            <a:custGeom>
              <a:avLst/>
              <a:gdLst>
                <a:gd name="T0" fmla="*/ 0 w 1"/>
                <a:gd name="T1" fmla="*/ 0 h 84"/>
                <a:gd name="T2" fmla="*/ 0 w 1"/>
                <a:gd name="T3" fmla="*/ 71 h 84"/>
                <a:gd name="T4" fmla="*/ 0 w 1"/>
                <a:gd name="T5" fmla="*/ 83 h 84"/>
                <a:gd name="T6" fmla="*/ 0 60000 65536"/>
                <a:gd name="T7" fmla="*/ 0 60000 65536"/>
                <a:gd name="T8" fmla="*/ 0 60000 65536"/>
                <a:gd name="T9" fmla="*/ 0 w 1"/>
                <a:gd name="T10" fmla="*/ 0 h 84"/>
                <a:gd name="T11" fmla="*/ 1 w 1"/>
                <a:gd name="T12" fmla="*/ 84 h 84"/>
              </a:gdLst>
              <a:ahLst/>
              <a:cxnLst>
                <a:cxn ang="T6">
                  <a:pos x="T0" y="T1"/>
                </a:cxn>
                <a:cxn ang="T7">
                  <a:pos x="T2" y="T3"/>
                </a:cxn>
                <a:cxn ang="T8">
                  <a:pos x="T4" y="T5"/>
                </a:cxn>
              </a:cxnLst>
              <a:rect l="T9" t="T10" r="T11" b="T12"/>
              <a:pathLst>
                <a:path w="1" h="84">
                  <a:moveTo>
                    <a:pt x="0" y="0"/>
                  </a:moveTo>
                  <a:lnTo>
                    <a:pt x="0" y="71"/>
                  </a:lnTo>
                  <a:lnTo>
                    <a:pt x="0" y="83"/>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11" name="Freeform 751"/>
            <p:cNvSpPr>
              <a:spLocks/>
            </p:cNvSpPr>
            <p:nvPr/>
          </p:nvSpPr>
          <p:spPr bwMode="auto">
            <a:xfrm>
              <a:off x="4086" y="2654"/>
              <a:ext cx="142" cy="437"/>
            </a:xfrm>
            <a:custGeom>
              <a:avLst/>
              <a:gdLst>
                <a:gd name="T0" fmla="*/ 125 w 142"/>
                <a:gd name="T1" fmla="*/ 3 h 437"/>
                <a:gd name="T2" fmla="*/ 101 w 142"/>
                <a:gd name="T3" fmla="*/ 7 h 437"/>
                <a:gd name="T4" fmla="*/ 86 w 142"/>
                <a:gd name="T5" fmla="*/ 12 h 437"/>
                <a:gd name="T6" fmla="*/ 76 w 142"/>
                <a:gd name="T7" fmla="*/ 16 h 437"/>
                <a:gd name="T8" fmla="*/ 68 w 142"/>
                <a:gd name="T9" fmla="*/ 20 h 437"/>
                <a:gd name="T10" fmla="*/ 62 w 142"/>
                <a:gd name="T11" fmla="*/ 24 h 437"/>
                <a:gd name="T12" fmla="*/ 55 w 142"/>
                <a:gd name="T13" fmla="*/ 30 h 437"/>
                <a:gd name="T14" fmla="*/ 49 w 142"/>
                <a:gd name="T15" fmla="*/ 37 h 437"/>
                <a:gd name="T16" fmla="*/ 44 w 142"/>
                <a:gd name="T17" fmla="*/ 44 h 437"/>
                <a:gd name="T18" fmla="*/ 39 w 142"/>
                <a:gd name="T19" fmla="*/ 55 h 437"/>
                <a:gd name="T20" fmla="*/ 34 w 142"/>
                <a:gd name="T21" fmla="*/ 66 h 437"/>
                <a:gd name="T22" fmla="*/ 30 w 142"/>
                <a:gd name="T23" fmla="*/ 79 h 437"/>
                <a:gd name="T24" fmla="*/ 26 w 142"/>
                <a:gd name="T25" fmla="*/ 95 h 437"/>
                <a:gd name="T26" fmla="*/ 23 w 142"/>
                <a:gd name="T27" fmla="*/ 114 h 437"/>
                <a:gd name="T28" fmla="*/ 20 w 142"/>
                <a:gd name="T29" fmla="*/ 135 h 437"/>
                <a:gd name="T30" fmla="*/ 17 w 142"/>
                <a:gd name="T31" fmla="*/ 160 h 437"/>
                <a:gd name="T32" fmla="*/ 14 w 142"/>
                <a:gd name="T33" fmla="*/ 189 h 437"/>
                <a:gd name="T34" fmla="*/ 12 w 142"/>
                <a:gd name="T35" fmla="*/ 220 h 437"/>
                <a:gd name="T36" fmla="*/ 9 w 142"/>
                <a:gd name="T37" fmla="*/ 255 h 437"/>
                <a:gd name="T38" fmla="*/ 6 w 142"/>
                <a:gd name="T39" fmla="*/ 290 h 437"/>
                <a:gd name="T40" fmla="*/ 4 w 142"/>
                <a:gd name="T41" fmla="*/ 323 h 437"/>
                <a:gd name="T42" fmla="*/ 1 w 142"/>
                <a:gd name="T43" fmla="*/ 354 h 437"/>
                <a:gd name="T44" fmla="*/ 0 w 142"/>
                <a:gd name="T45" fmla="*/ 380 h 437"/>
                <a:gd name="T46" fmla="*/ 0 w 142"/>
                <a:gd name="T47" fmla="*/ 403 h 437"/>
                <a:gd name="T48" fmla="*/ 0 w 142"/>
                <a:gd name="T49" fmla="*/ 418 h 437"/>
                <a:gd name="T50" fmla="*/ 2 w 142"/>
                <a:gd name="T51" fmla="*/ 428 h 437"/>
                <a:gd name="T52" fmla="*/ 5 w 142"/>
                <a:gd name="T53" fmla="*/ 433 h 437"/>
                <a:gd name="T54" fmla="*/ 7 w 142"/>
                <a:gd name="T55" fmla="*/ 435 h 437"/>
                <a:gd name="T56" fmla="*/ 9 w 142"/>
                <a:gd name="T57" fmla="*/ 436 h 437"/>
                <a:gd name="T58" fmla="*/ 11 w 142"/>
                <a:gd name="T59" fmla="*/ 435 h 437"/>
                <a:gd name="T60" fmla="*/ 12 w 142"/>
                <a:gd name="T61" fmla="*/ 431 h 437"/>
                <a:gd name="T62" fmla="*/ 13 w 142"/>
                <a:gd name="T63" fmla="*/ 423 h 437"/>
                <a:gd name="T64" fmla="*/ 16 w 142"/>
                <a:gd name="T65" fmla="*/ 407 h 437"/>
                <a:gd name="T66" fmla="*/ 20 w 142"/>
                <a:gd name="T67" fmla="*/ 384 h 437"/>
                <a:gd name="T68" fmla="*/ 24 w 142"/>
                <a:gd name="T69" fmla="*/ 356 h 437"/>
                <a:gd name="T70" fmla="*/ 30 w 142"/>
                <a:gd name="T71" fmla="*/ 322 h 437"/>
                <a:gd name="T72" fmla="*/ 36 w 142"/>
                <a:gd name="T73" fmla="*/ 286 h 437"/>
                <a:gd name="T74" fmla="*/ 41 w 142"/>
                <a:gd name="T75" fmla="*/ 246 h 437"/>
                <a:gd name="T76" fmla="*/ 47 w 142"/>
                <a:gd name="T77" fmla="*/ 208 h 437"/>
                <a:gd name="T78" fmla="*/ 53 w 142"/>
                <a:gd name="T79" fmla="*/ 173 h 437"/>
                <a:gd name="T80" fmla="*/ 59 w 142"/>
                <a:gd name="T81" fmla="*/ 145 h 437"/>
                <a:gd name="T82" fmla="*/ 64 w 142"/>
                <a:gd name="T83" fmla="*/ 126 h 437"/>
                <a:gd name="T84" fmla="*/ 70 w 142"/>
                <a:gd name="T85" fmla="*/ 111 h 437"/>
                <a:gd name="T86" fmla="*/ 75 w 142"/>
                <a:gd name="T87" fmla="*/ 101 h 437"/>
                <a:gd name="T88" fmla="*/ 82 w 142"/>
                <a:gd name="T89" fmla="*/ 92 h 437"/>
                <a:gd name="T90" fmla="*/ 91 w 142"/>
                <a:gd name="T91" fmla="*/ 84 h 437"/>
                <a:gd name="T92" fmla="*/ 105 w 142"/>
                <a:gd name="T93" fmla="*/ 78 h 437"/>
                <a:gd name="T94" fmla="*/ 126 w 142"/>
                <a:gd name="T95" fmla="*/ 73 h 4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2"/>
                <a:gd name="T145" fmla="*/ 0 h 437"/>
                <a:gd name="T146" fmla="*/ 142 w 142"/>
                <a:gd name="T147" fmla="*/ 437 h 4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2" h="437">
                  <a:moveTo>
                    <a:pt x="141" y="0"/>
                  </a:moveTo>
                  <a:lnTo>
                    <a:pt x="125" y="3"/>
                  </a:lnTo>
                  <a:lnTo>
                    <a:pt x="111" y="4"/>
                  </a:lnTo>
                  <a:lnTo>
                    <a:pt x="101" y="7"/>
                  </a:lnTo>
                  <a:lnTo>
                    <a:pt x="93" y="9"/>
                  </a:lnTo>
                  <a:lnTo>
                    <a:pt x="86" y="12"/>
                  </a:lnTo>
                  <a:lnTo>
                    <a:pt x="81" y="14"/>
                  </a:lnTo>
                  <a:lnTo>
                    <a:pt x="76" y="16"/>
                  </a:lnTo>
                  <a:lnTo>
                    <a:pt x="73" y="18"/>
                  </a:lnTo>
                  <a:lnTo>
                    <a:pt x="68" y="20"/>
                  </a:lnTo>
                  <a:lnTo>
                    <a:pt x="66" y="22"/>
                  </a:lnTo>
                  <a:lnTo>
                    <a:pt x="62" y="24"/>
                  </a:lnTo>
                  <a:lnTo>
                    <a:pt x="59" y="28"/>
                  </a:lnTo>
                  <a:lnTo>
                    <a:pt x="55" y="30"/>
                  </a:lnTo>
                  <a:lnTo>
                    <a:pt x="52" y="33"/>
                  </a:lnTo>
                  <a:lnTo>
                    <a:pt x="49" y="37"/>
                  </a:lnTo>
                  <a:lnTo>
                    <a:pt x="47" y="40"/>
                  </a:lnTo>
                  <a:lnTo>
                    <a:pt x="44" y="44"/>
                  </a:lnTo>
                  <a:lnTo>
                    <a:pt x="41" y="49"/>
                  </a:lnTo>
                  <a:lnTo>
                    <a:pt x="39" y="55"/>
                  </a:lnTo>
                  <a:lnTo>
                    <a:pt x="36" y="60"/>
                  </a:lnTo>
                  <a:lnTo>
                    <a:pt x="34" y="66"/>
                  </a:lnTo>
                  <a:lnTo>
                    <a:pt x="32" y="72"/>
                  </a:lnTo>
                  <a:lnTo>
                    <a:pt x="30" y="79"/>
                  </a:lnTo>
                  <a:lnTo>
                    <a:pt x="28" y="87"/>
                  </a:lnTo>
                  <a:lnTo>
                    <a:pt x="26" y="95"/>
                  </a:lnTo>
                  <a:lnTo>
                    <a:pt x="24" y="104"/>
                  </a:lnTo>
                  <a:lnTo>
                    <a:pt x="23" y="114"/>
                  </a:lnTo>
                  <a:lnTo>
                    <a:pt x="22" y="123"/>
                  </a:lnTo>
                  <a:lnTo>
                    <a:pt x="20" y="135"/>
                  </a:lnTo>
                  <a:lnTo>
                    <a:pt x="19" y="146"/>
                  </a:lnTo>
                  <a:lnTo>
                    <a:pt x="17" y="160"/>
                  </a:lnTo>
                  <a:lnTo>
                    <a:pt x="16" y="173"/>
                  </a:lnTo>
                  <a:lnTo>
                    <a:pt x="14" y="189"/>
                  </a:lnTo>
                  <a:lnTo>
                    <a:pt x="13" y="204"/>
                  </a:lnTo>
                  <a:lnTo>
                    <a:pt x="12" y="220"/>
                  </a:lnTo>
                  <a:lnTo>
                    <a:pt x="10" y="238"/>
                  </a:lnTo>
                  <a:lnTo>
                    <a:pt x="9" y="255"/>
                  </a:lnTo>
                  <a:lnTo>
                    <a:pt x="8" y="273"/>
                  </a:lnTo>
                  <a:lnTo>
                    <a:pt x="6" y="290"/>
                  </a:lnTo>
                  <a:lnTo>
                    <a:pt x="5" y="306"/>
                  </a:lnTo>
                  <a:lnTo>
                    <a:pt x="4" y="323"/>
                  </a:lnTo>
                  <a:lnTo>
                    <a:pt x="2" y="339"/>
                  </a:lnTo>
                  <a:lnTo>
                    <a:pt x="1" y="354"/>
                  </a:lnTo>
                  <a:lnTo>
                    <a:pt x="0" y="368"/>
                  </a:lnTo>
                  <a:lnTo>
                    <a:pt x="0" y="380"/>
                  </a:lnTo>
                  <a:lnTo>
                    <a:pt x="0" y="392"/>
                  </a:lnTo>
                  <a:lnTo>
                    <a:pt x="0" y="403"/>
                  </a:lnTo>
                  <a:lnTo>
                    <a:pt x="0" y="412"/>
                  </a:lnTo>
                  <a:lnTo>
                    <a:pt x="0" y="418"/>
                  </a:lnTo>
                  <a:lnTo>
                    <a:pt x="1" y="424"/>
                  </a:lnTo>
                  <a:lnTo>
                    <a:pt x="2" y="428"/>
                  </a:lnTo>
                  <a:lnTo>
                    <a:pt x="4" y="431"/>
                  </a:lnTo>
                  <a:lnTo>
                    <a:pt x="5" y="433"/>
                  </a:lnTo>
                  <a:lnTo>
                    <a:pt x="6" y="435"/>
                  </a:lnTo>
                  <a:lnTo>
                    <a:pt x="7" y="435"/>
                  </a:lnTo>
                  <a:lnTo>
                    <a:pt x="8" y="436"/>
                  </a:lnTo>
                  <a:lnTo>
                    <a:pt x="9" y="436"/>
                  </a:lnTo>
                  <a:lnTo>
                    <a:pt x="10" y="436"/>
                  </a:lnTo>
                  <a:lnTo>
                    <a:pt x="11" y="435"/>
                  </a:lnTo>
                  <a:lnTo>
                    <a:pt x="12" y="431"/>
                  </a:lnTo>
                  <a:lnTo>
                    <a:pt x="12" y="428"/>
                  </a:lnTo>
                  <a:lnTo>
                    <a:pt x="13" y="423"/>
                  </a:lnTo>
                  <a:lnTo>
                    <a:pt x="14" y="416"/>
                  </a:lnTo>
                  <a:lnTo>
                    <a:pt x="16" y="407"/>
                  </a:lnTo>
                  <a:lnTo>
                    <a:pt x="17" y="396"/>
                  </a:lnTo>
                  <a:lnTo>
                    <a:pt x="20" y="384"/>
                  </a:lnTo>
                  <a:lnTo>
                    <a:pt x="22" y="371"/>
                  </a:lnTo>
                  <a:lnTo>
                    <a:pt x="24" y="356"/>
                  </a:lnTo>
                  <a:lnTo>
                    <a:pt x="27" y="341"/>
                  </a:lnTo>
                  <a:lnTo>
                    <a:pt x="30" y="322"/>
                  </a:lnTo>
                  <a:lnTo>
                    <a:pt x="32" y="305"/>
                  </a:lnTo>
                  <a:lnTo>
                    <a:pt x="36" y="286"/>
                  </a:lnTo>
                  <a:lnTo>
                    <a:pt x="39" y="266"/>
                  </a:lnTo>
                  <a:lnTo>
                    <a:pt x="41" y="246"/>
                  </a:lnTo>
                  <a:lnTo>
                    <a:pt x="44" y="227"/>
                  </a:lnTo>
                  <a:lnTo>
                    <a:pt x="47" y="208"/>
                  </a:lnTo>
                  <a:lnTo>
                    <a:pt x="51" y="190"/>
                  </a:lnTo>
                  <a:lnTo>
                    <a:pt x="53" y="173"/>
                  </a:lnTo>
                  <a:lnTo>
                    <a:pt x="56" y="159"/>
                  </a:lnTo>
                  <a:lnTo>
                    <a:pt x="59" y="145"/>
                  </a:lnTo>
                  <a:lnTo>
                    <a:pt x="62" y="135"/>
                  </a:lnTo>
                  <a:lnTo>
                    <a:pt x="64" y="126"/>
                  </a:lnTo>
                  <a:lnTo>
                    <a:pt x="67" y="118"/>
                  </a:lnTo>
                  <a:lnTo>
                    <a:pt x="70" y="111"/>
                  </a:lnTo>
                  <a:lnTo>
                    <a:pt x="73" y="106"/>
                  </a:lnTo>
                  <a:lnTo>
                    <a:pt x="75" y="101"/>
                  </a:lnTo>
                  <a:lnTo>
                    <a:pt x="79" y="96"/>
                  </a:lnTo>
                  <a:lnTo>
                    <a:pt x="82" y="92"/>
                  </a:lnTo>
                  <a:lnTo>
                    <a:pt x="87" y="88"/>
                  </a:lnTo>
                  <a:lnTo>
                    <a:pt x="91" y="84"/>
                  </a:lnTo>
                  <a:lnTo>
                    <a:pt x="97" y="81"/>
                  </a:lnTo>
                  <a:lnTo>
                    <a:pt x="105" y="78"/>
                  </a:lnTo>
                  <a:lnTo>
                    <a:pt x="115" y="75"/>
                  </a:lnTo>
                  <a:lnTo>
                    <a:pt x="126" y="73"/>
                  </a:lnTo>
                  <a:lnTo>
                    <a:pt x="141" y="71"/>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12" name="Line 752"/>
            <p:cNvSpPr>
              <a:spLocks noChangeShapeType="1"/>
            </p:cNvSpPr>
            <p:nvPr/>
          </p:nvSpPr>
          <p:spPr bwMode="auto">
            <a:xfrm flipV="1">
              <a:off x="4240" y="2592"/>
              <a:ext cx="44" cy="4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13" name="Freeform 753"/>
            <p:cNvSpPr>
              <a:spLocks/>
            </p:cNvSpPr>
            <p:nvPr/>
          </p:nvSpPr>
          <p:spPr bwMode="auto">
            <a:xfrm>
              <a:off x="4232" y="2583"/>
              <a:ext cx="61" cy="60"/>
            </a:xfrm>
            <a:custGeom>
              <a:avLst/>
              <a:gdLst>
                <a:gd name="T0" fmla="*/ 59 w 61"/>
                <a:gd name="T1" fmla="*/ 23 h 60"/>
                <a:gd name="T2" fmla="*/ 60 w 61"/>
                <a:gd name="T3" fmla="*/ 29 h 60"/>
                <a:gd name="T4" fmla="*/ 59 w 61"/>
                <a:gd name="T5" fmla="*/ 23 h 60"/>
                <a:gd name="T6" fmla="*/ 57 w 61"/>
                <a:gd name="T7" fmla="*/ 17 h 60"/>
                <a:gd name="T8" fmla="*/ 53 w 61"/>
                <a:gd name="T9" fmla="*/ 11 h 60"/>
                <a:gd name="T10" fmla="*/ 48 w 61"/>
                <a:gd name="T11" fmla="*/ 6 h 60"/>
                <a:gd name="T12" fmla="*/ 43 w 61"/>
                <a:gd name="T13" fmla="*/ 3 h 60"/>
                <a:gd name="T14" fmla="*/ 36 w 61"/>
                <a:gd name="T15" fmla="*/ 1 h 60"/>
                <a:gd name="T16" fmla="*/ 30 w 61"/>
                <a:gd name="T17" fmla="*/ 0 h 60"/>
                <a:gd name="T18" fmla="*/ 24 w 61"/>
                <a:gd name="T19" fmla="*/ 1 h 60"/>
                <a:gd name="T20" fmla="*/ 17 w 61"/>
                <a:gd name="T21" fmla="*/ 3 h 60"/>
                <a:gd name="T22" fmla="*/ 12 w 61"/>
                <a:gd name="T23" fmla="*/ 6 h 60"/>
                <a:gd name="T24" fmla="*/ 7 w 61"/>
                <a:gd name="T25" fmla="*/ 11 h 60"/>
                <a:gd name="T26" fmla="*/ 4 w 61"/>
                <a:gd name="T27" fmla="*/ 17 h 60"/>
                <a:gd name="T28" fmla="*/ 1 w 61"/>
                <a:gd name="T29" fmla="*/ 23 h 60"/>
                <a:gd name="T30" fmla="*/ 0 w 61"/>
                <a:gd name="T31" fmla="*/ 29 h 60"/>
                <a:gd name="T32" fmla="*/ 1 w 61"/>
                <a:gd name="T33" fmla="*/ 36 h 60"/>
                <a:gd name="T34" fmla="*/ 4 w 61"/>
                <a:gd name="T35" fmla="*/ 42 h 60"/>
                <a:gd name="T36" fmla="*/ 7 w 61"/>
                <a:gd name="T37" fmla="*/ 48 h 60"/>
                <a:gd name="T38" fmla="*/ 12 w 61"/>
                <a:gd name="T39" fmla="*/ 52 h 60"/>
                <a:gd name="T40" fmla="*/ 17 w 61"/>
                <a:gd name="T41" fmla="*/ 56 h 60"/>
                <a:gd name="T42" fmla="*/ 24 w 61"/>
                <a:gd name="T43" fmla="*/ 58 h 60"/>
                <a:gd name="T44" fmla="*/ 30 w 61"/>
                <a:gd name="T45" fmla="*/ 59 h 60"/>
                <a:gd name="T46" fmla="*/ 36 w 61"/>
                <a:gd name="T47" fmla="*/ 58 h 60"/>
                <a:gd name="T48" fmla="*/ 43 w 61"/>
                <a:gd name="T49" fmla="*/ 56 h 60"/>
                <a:gd name="T50" fmla="*/ 48 w 61"/>
                <a:gd name="T51" fmla="*/ 52 h 60"/>
                <a:gd name="T52" fmla="*/ 53 w 61"/>
                <a:gd name="T53" fmla="*/ 48 h 60"/>
                <a:gd name="T54" fmla="*/ 57 w 61"/>
                <a:gd name="T55" fmla="*/ 42 h 60"/>
                <a:gd name="T56" fmla="*/ 59 w 61"/>
                <a:gd name="T57" fmla="*/ 36 h 60"/>
                <a:gd name="T58" fmla="*/ 60 w 61"/>
                <a:gd name="T59" fmla="*/ 29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
                <a:gd name="T91" fmla="*/ 0 h 60"/>
                <a:gd name="T92" fmla="*/ 61 w 61"/>
                <a:gd name="T93" fmla="*/ 60 h 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 h="60">
                  <a:moveTo>
                    <a:pt x="59" y="23"/>
                  </a:moveTo>
                  <a:lnTo>
                    <a:pt x="60" y="29"/>
                  </a:lnTo>
                  <a:lnTo>
                    <a:pt x="59" y="23"/>
                  </a:lnTo>
                  <a:lnTo>
                    <a:pt x="57" y="17"/>
                  </a:lnTo>
                  <a:lnTo>
                    <a:pt x="53" y="11"/>
                  </a:lnTo>
                  <a:lnTo>
                    <a:pt x="48" y="6"/>
                  </a:lnTo>
                  <a:lnTo>
                    <a:pt x="43" y="3"/>
                  </a:lnTo>
                  <a:lnTo>
                    <a:pt x="36" y="1"/>
                  </a:lnTo>
                  <a:lnTo>
                    <a:pt x="30" y="0"/>
                  </a:lnTo>
                  <a:lnTo>
                    <a:pt x="24" y="1"/>
                  </a:lnTo>
                  <a:lnTo>
                    <a:pt x="17" y="3"/>
                  </a:lnTo>
                  <a:lnTo>
                    <a:pt x="12" y="6"/>
                  </a:lnTo>
                  <a:lnTo>
                    <a:pt x="7" y="11"/>
                  </a:lnTo>
                  <a:lnTo>
                    <a:pt x="4" y="17"/>
                  </a:lnTo>
                  <a:lnTo>
                    <a:pt x="1" y="23"/>
                  </a:lnTo>
                  <a:lnTo>
                    <a:pt x="0" y="29"/>
                  </a:lnTo>
                  <a:lnTo>
                    <a:pt x="1" y="36"/>
                  </a:lnTo>
                  <a:lnTo>
                    <a:pt x="4" y="42"/>
                  </a:lnTo>
                  <a:lnTo>
                    <a:pt x="7" y="48"/>
                  </a:lnTo>
                  <a:lnTo>
                    <a:pt x="12" y="52"/>
                  </a:lnTo>
                  <a:lnTo>
                    <a:pt x="17" y="56"/>
                  </a:lnTo>
                  <a:lnTo>
                    <a:pt x="24" y="58"/>
                  </a:lnTo>
                  <a:lnTo>
                    <a:pt x="30" y="59"/>
                  </a:lnTo>
                  <a:lnTo>
                    <a:pt x="36" y="58"/>
                  </a:lnTo>
                  <a:lnTo>
                    <a:pt x="43" y="56"/>
                  </a:lnTo>
                  <a:lnTo>
                    <a:pt x="48" y="52"/>
                  </a:lnTo>
                  <a:lnTo>
                    <a:pt x="53" y="48"/>
                  </a:lnTo>
                  <a:lnTo>
                    <a:pt x="57" y="42"/>
                  </a:lnTo>
                  <a:lnTo>
                    <a:pt x="59" y="36"/>
                  </a:lnTo>
                  <a:lnTo>
                    <a:pt x="60" y="29"/>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14" name="Freeform 754"/>
            <p:cNvSpPr>
              <a:spLocks/>
            </p:cNvSpPr>
            <p:nvPr/>
          </p:nvSpPr>
          <p:spPr bwMode="auto">
            <a:xfrm>
              <a:off x="4298" y="2654"/>
              <a:ext cx="84" cy="72"/>
            </a:xfrm>
            <a:custGeom>
              <a:avLst/>
              <a:gdLst>
                <a:gd name="T0" fmla="*/ 0 w 84"/>
                <a:gd name="T1" fmla="*/ 0 h 72"/>
                <a:gd name="T2" fmla="*/ 83 w 84"/>
                <a:gd name="T3" fmla="*/ 0 h 72"/>
                <a:gd name="T4" fmla="*/ 83 w 84"/>
                <a:gd name="T5" fmla="*/ 71 h 72"/>
                <a:gd name="T6" fmla="*/ 0 w 84"/>
                <a:gd name="T7" fmla="*/ 71 h 72"/>
                <a:gd name="T8" fmla="*/ 0 60000 65536"/>
                <a:gd name="T9" fmla="*/ 0 60000 65536"/>
                <a:gd name="T10" fmla="*/ 0 60000 65536"/>
                <a:gd name="T11" fmla="*/ 0 60000 65536"/>
                <a:gd name="T12" fmla="*/ 0 w 84"/>
                <a:gd name="T13" fmla="*/ 0 h 72"/>
                <a:gd name="T14" fmla="*/ 84 w 84"/>
                <a:gd name="T15" fmla="*/ 72 h 72"/>
              </a:gdLst>
              <a:ahLst/>
              <a:cxnLst>
                <a:cxn ang="T8">
                  <a:pos x="T0" y="T1"/>
                </a:cxn>
                <a:cxn ang="T9">
                  <a:pos x="T2" y="T3"/>
                </a:cxn>
                <a:cxn ang="T10">
                  <a:pos x="T4" y="T5"/>
                </a:cxn>
                <a:cxn ang="T11">
                  <a:pos x="T6" y="T7"/>
                </a:cxn>
              </a:cxnLst>
              <a:rect l="T12" t="T13" r="T14" b="T15"/>
              <a:pathLst>
                <a:path w="84" h="72">
                  <a:moveTo>
                    <a:pt x="0" y="0"/>
                  </a:moveTo>
                  <a:lnTo>
                    <a:pt x="83" y="0"/>
                  </a:lnTo>
                  <a:lnTo>
                    <a:pt x="83" y="71"/>
                  </a:lnTo>
                  <a:lnTo>
                    <a:pt x="0" y="71"/>
                  </a:lnTo>
                </a:path>
              </a:pathLst>
            </a:custGeom>
            <a:solidFill>
              <a:srgbClr val="996633"/>
            </a:solidFill>
            <a:ln w="19050" cap="rnd">
              <a:solidFill>
                <a:schemeClr val="tx1"/>
              </a:solidFill>
              <a:round/>
              <a:headEnd type="none" w="sm" len="sm"/>
              <a:tailEnd type="none" w="sm" len="sm"/>
            </a:ln>
          </p:spPr>
          <p:txBody>
            <a:bodyPr/>
            <a:lstStyle/>
            <a:p>
              <a:endParaRPr lang="en-US"/>
            </a:p>
          </p:txBody>
        </p:sp>
        <p:sp>
          <p:nvSpPr>
            <p:cNvPr id="71415" name="Freeform 755"/>
            <p:cNvSpPr>
              <a:spLocks/>
            </p:cNvSpPr>
            <p:nvPr/>
          </p:nvSpPr>
          <p:spPr bwMode="auto">
            <a:xfrm>
              <a:off x="4062" y="3250"/>
              <a:ext cx="36" cy="54"/>
            </a:xfrm>
            <a:custGeom>
              <a:avLst/>
              <a:gdLst>
                <a:gd name="T0" fmla="*/ 35 w 36"/>
                <a:gd name="T1" fmla="*/ 8 h 54"/>
                <a:gd name="T2" fmla="*/ 30 w 36"/>
                <a:gd name="T3" fmla="*/ 2 h 54"/>
                <a:gd name="T4" fmla="*/ 23 w 36"/>
                <a:gd name="T5" fmla="*/ 0 h 54"/>
                <a:gd name="T6" fmla="*/ 12 w 36"/>
                <a:gd name="T7" fmla="*/ 0 h 54"/>
                <a:gd name="T8" fmla="*/ 5 w 36"/>
                <a:gd name="T9" fmla="*/ 2 h 54"/>
                <a:gd name="T10" fmla="*/ 0 w 36"/>
                <a:gd name="T11" fmla="*/ 8 h 54"/>
                <a:gd name="T12" fmla="*/ 0 w 36"/>
                <a:gd name="T13" fmla="*/ 12 h 54"/>
                <a:gd name="T14" fmla="*/ 2 w 36"/>
                <a:gd name="T15" fmla="*/ 18 h 54"/>
                <a:gd name="T16" fmla="*/ 5 w 36"/>
                <a:gd name="T17" fmla="*/ 19 h 54"/>
                <a:gd name="T18" fmla="*/ 10 w 36"/>
                <a:gd name="T19" fmla="*/ 23 h 54"/>
                <a:gd name="T20" fmla="*/ 24 w 36"/>
                <a:gd name="T21" fmla="*/ 27 h 54"/>
                <a:gd name="T22" fmla="*/ 30 w 36"/>
                <a:gd name="T23" fmla="*/ 30 h 54"/>
                <a:gd name="T24" fmla="*/ 32 w 36"/>
                <a:gd name="T25" fmla="*/ 32 h 54"/>
                <a:gd name="T26" fmla="*/ 35 w 36"/>
                <a:gd name="T27" fmla="*/ 38 h 54"/>
                <a:gd name="T28" fmla="*/ 35 w 36"/>
                <a:gd name="T29" fmla="*/ 45 h 54"/>
                <a:gd name="T30" fmla="*/ 30 w 36"/>
                <a:gd name="T31" fmla="*/ 50 h 54"/>
                <a:gd name="T32" fmla="*/ 23 w 36"/>
                <a:gd name="T33" fmla="*/ 53 h 54"/>
                <a:gd name="T34" fmla="*/ 12 w 36"/>
                <a:gd name="T35" fmla="*/ 53 h 54"/>
                <a:gd name="T36" fmla="*/ 5 w 36"/>
                <a:gd name="T37" fmla="*/ 50 h 54"/>
                <a:gd name="T38" fmla="*/ 0 w 36"/>
                <a:gd name="T39" fmla="*/ 45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54"/>
                <a:gd name="T62" fmla="*/ 36 w 36"/>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54">
                  <a:moveTo>
                    <a:pt x="35" y="8"/>
                  </a:moveTo>
                  <a:lnTo>
                    <a:pt x="30" y="2"/>
                  </a:lnTo>
                  <a:lnTo>
                    <a:pt x="23" y="0"/>
                  </a:lnTo>
                  <a:lnTo>
                    <a:pt x="12" y="0"/>
                  </a:lnTo>
                  <a:lnTo>
                    <a:pt x="5" y="2"/>
                  </a:lnTo>
                  <a:lnTo>
                    <a:pt x="0" y="8"/>
                  </a:lnTo>
                  <a:lnTo>
                    <a:pt x="0" y="12"/>
                  </a:lnTo>
                  <a:lnTo>
                    <a:pt x="2" y="18"/>
                  </a:lnTo>
                  <a:lnTo>
                    <a:pt x="5" y="19"/>
                  </a:lnTo>
                  <a:lnTo>
                    <a:pt x="10" y="23"/>
                  </a:lnTo>
                  <a:lnTo>
                    <a:pt x="24" y="27"/>
                  </a:lnTo>
                  <a:lnTo>
                    <a:pt x="30" y="30"/>
                  </a:lnTo>
                  <a:lnTo>
                    <a:pt x="32" y="32"/>
                  </a:lnTo>
                  <a:lnTo>
                    <a:pt x="35" y="38"/>
                  </a:lnTo>
                  <a:lnTo>
                    <a:pt x="35" y="45"/>
                  </a:lnTo>
                  <a:lnTo>
                    <a:pt x="30" y="50"/>
                  </a:lnTo>
                  <a:lnTo>
                    <a:pt x="23" y="53"/>
                  </a:lnTo>
                  <a:lnTo>
                    <a:pt x="12" y="53"/>
                  </a:lnTo>
                  <a:lnTo>
                    <a:pt x="5" y="50"/>
                  </a:lnTo>
                  <a:lnTo>
                    <a:pt x="0" y="4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16" name="Line 756"/>
            <p:cNvSpPr>
              <a:spLocks noChangeShapeType="1"/>
            </p:cNvSpPr>
            <p:nvPr/>
          </p:nvSpPr>
          <p:spPr bwMode="auto">
            <a:xfrm flipH="1" flipV="1">
              <a:off x="4112" y="3268"/>
              <a:ext cx="10" cy="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17" name="Line 757"/>
            <p:cNvSpPr>
              <a:spLocks noChangeShapeType="1"/>
            </p:cNvSpPr>
            <p:nvPr/>
          </p:nvSpPr>
          <p:spPr bwMode="auto">
            <a:xfrm flipH="1">
              <a:off x="4122" y="3268"/>
              <a:ext cx="11" cy="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18" name="Line 758"/>
            <p:cNvSpPr>
              <a:spLocks noChangeShapeType="1"/>
            </p:cNvSpPr>
            <p:nvPr/>
          </p:nvSpPr>
          <p:spPr bwMode="auto">
            <a:xfrm flipH="1" flipV="1">
              <a:off x="4133" y="3268"/>
              <a:ext cx="9" cy="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19" name="Line 759"/>
            <p:cNvSpPr>
              <a:spLocks noChangeShapeType="1"/>
            </p:cNvSpPr>
            <p:nvPr/>
          </p:nvSpPr>
          <p:spPr bwMode="auto">
            <a:xfrm flipH="1">
              <a:off x="4142" y="3268"/>
              <a:ext cx="11" cy="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20" name="Freeform 760"/>
            <p:cNvSpPr>
              <a:spLocks/>
            </p:cNvSpPr>
            <p:nvPr/>
          </p:nvSpPr>
          <p:spPr bwMode="auto">
            <a:xfrm>
              <a:off x="4168" y="3250"/>
              <a:ext cx="17" cy="17"/>
            </a:xfrm>
            <a:custGeom>
              <a:avLst/>
              <a:gdLst>
                <a:gd name="T0" fmla="*/ 0 w 17"/>
                <a:gd name="T1" fmla="*/ 6 h 17"/>
                <a:gd name="T2" fmla="*/ 6 w 17"/>
                <a:gd name="T3" fmla="*/ 16 h 17"/>
                <a:gd name="T4" fmla="*/ 16 w 17"/>
                <a:gd name="T5" fmla="*/ 6 h 17"/>
                <a:gd name="T6" fmla="*/ 6 w 17"/>
                <a:gd name="T7" fmla="*/ 0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6" y="16"/>
                  </a:lnTo>
                  <a:lnTo>
                    <a:pt x="16" y="6"/>
                  </a:lnTo>
                  <a:lnTo>
                    <a:pt x="6" y="0"/>
                  </a:lnTo>
                  <a:lnTo>
                    <a:pt x="0" y="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21" name="Line 761"/>
            <p:cNvSpPr>
              <a:spLocks noChangeShapeType="1"/>
            </p:cNvSpPr>
            <p:nvPr/>
          </p:nvSpPr>
          <p:spPr bwMode="auto">
            <a:xfrm>
              <a:off x="4170" y="3268"/>
              <a:ext cx="0" cy="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22" name="Line 762"/>
            <p:cNvSpPr>
              <a:spLocks noChangeShapeType="1"/>
            </p:cNvSpPr>
            <p:nvPr/>
          </p:nvSpPr>
          <p:spPr bwMode="auto">
            <a:xfrm flipV="1">
              <a:off x="4196" y="3250"/>
              <a:ext cx="0" cy="4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23" name="Freeform 763"/>
            <p:cNvSpPr>
              <a:spLocks/>
            </p:cNvSpPr>
            <p:nvPr/>
          </p:nvSpPr>
          <p:spPr bwMode="auto">
            <a:xfrm>
              <a:off x="4196" y="3293"/>
              <a:ext cx="17" cy="17"/>
            </a:xfrm>
            <a:custGeom>
              <a:avLst/>
              <a:gdLst>
                <a:gd name="T0" fmla="*/ 0 w 17"/>
                <a:gd name="T1" fmla="*/ 0 h 17"/>
                <a:gd name="T2" fmla="*/ 2 w 17"/>
                <a:gd name="T3" fmla="*/ 11 h 17"/>
                <a:gd name="T4" fmla="*/ 8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2" y="11"/>
                  </a:lnTo>
                  <a:lnTo>
                    <a:pt x="8" y="16"/>
                  </a:lnTo>
                  <a:lnTo>
                    <a:pt x="16" y="1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24" name="Line 764"/>
            <p:cNvSpPr>
              <a:spLocks noChangeShapeType="1"/>
            </p:cNvSpPr>
            <p:nvPr/>
          </p:nvSpPr>
          <p:spPr bwMode="auto">
            <a:xfrm flipH="1">
              <a:off x="4188" y="3268"/>
              <a:ext cx="18"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25" name="Freeform 765"/>
            <p:cNvSpPr>
              <a:spLocks/>
            </p:cNvSpPr>
            <p:nvPr/>
          </p:nvSpPr>
          <p:spPr bwMode="auto">
            <a:xfrm>
              <a:off x="4224" y="3268"/>
              <a:ext cx="31" cy="36"/>
            </a:xfrm>
            <a:custGeom>
              <a:avLst/>
              <a:gdLst>
                <a:gd name="T0" fmla="*/ 24 w 31"/>
                <a:gd name="T1" fmla="*/ 1 h 36"/>
                <a:gd name="T2" fmla="*/ 30 w 31"/>
                <a:gd name="T3" fmla="*/ 7 h 36"/>
                <a:gd name="T4" fmla="*/ 24 w 31"/>
                <a:gd name="T5" fmla="*/ 1 h 36"/>
                <a:gd name="T6" fmla="*/ 20 w 31"/>
                <a:gd name="T7" fmla="*/ 0 h 36"/>
                <a:gd name="T8" fmla="*/ 12 w 31"/>
                <a:gd name="T9" fmla="*/ 0 h 36"/>
                <a:gd name="T10" fmla="*/ 7 w 31"/>
                <a:gd name="T11" fmla="*/ 1 h 36"/>
                <a:gd name="T12" fmla="*/ 2 w 31"/>
                <a:gd name="T13" fmla="*/ 7 h 36"/>
                <a:gd name="T14" fmla="*/ 0 w 31"/>
                <a:gd name="T15" fmla="*/ 14 h 36"/>
                <a:gd name="T16" fmla="*/ 0 w 31"/>
                <a:gd name="T17" fmla="*/ 20 h 36"/>
                <a:gd name="T18" fmla="*/ 2 w 31"/>
                <a:gd name="T19" fmla="*/ 27 h 36"/>
                <a:gd name="T20" fmla="*/ 7 w 31"/>
                <a:gd name="T21" fmla="*/ 32 h 36"/>
                <a:gd name="T22" fmla="*/ 12 w 31"/>
                <a:gd name="T23" fmla="*/ 35 h 36"/>
                <a:gd name="T24" fmla="*/ 20 w 31"/>
                <a:gd name="T25" fmla="*/ 35 h 36"/>
                <a:gd name="T26" fmla="*/ 24 w 31"/>
                <a:gd name="T27" fmla="*/ 32 h 36"/>
                <a:gd name="T28" fmla="*/ 30 w 31"/>
                <a:gd name="T29" fmla="*/ 2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36"/>
                <a:gd name="T47" fmla="*/ 31 w 31"/>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36">
                  <a:moveTo>
                    <a:pt x="24" y="1"/>
                  </a:moveTo>
                  <a:lnTo>
                    <a:pt x="30" y="7"/>
                  </a:lnTo>
                  <a:lnTo>
                    <a:pt x="24" y="1"/>
                  </a:lnTo>
                  <a:lnTo>
                    <a:pt x="20" y="0"/>
                  </a:lnTo>
                  <a:lnTo>
                    <a:pt x="12" y="0"/>
                  </a:lnTo>
                  <a:lnTo>
                    <a:pt x="7" y="1"/>
                  </a:lnTo>
                  <a:lnTo>
                    <a:pt x="2" y="7"/>
                  </a:lnTo>
                  <a:lnTo>
                    <a:pt x="0" y="14"/>
                  </a:lnTo>
                  <a:lnTo>
                    <a:pt x="0" y="20"/>
                  </a:lnTo>
                  <a:lnTo>
                    <a:pt x="2" y="27"/>
                  </a:lnTo>
                  <a:lnTo>
                    <a:pt x="7" y="32"/>
                  </a:lnTo>
                  <a:lnTo>
                    <a:pt x="12" y="35"/>
                  </a:lnTo>
                  <a:lnTo>
                    <a:pt x="20" y="35"/>
                  </a:lnTo>
                  <a:lnTo>
                    <a:pt x="24" y="32"/>
                  </a:lnTo>
                  <a:lnTo>
                    <a:pt x="30" y="27"/>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26" name="Line 766"/>
            <p:cNvSpPr>
              <a:spLocks noChangeShapeType="1"/>
            </p:cNvSpPr>
            <p:nvPr/>
          </p:nvSpPr>
          <p:spPr bwMode="auto">
            <a:xfrm flipV="1">
              <a:off x="4269" y="3250"/>
              <a:ext cx="0" cy="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27" name="Line 767"/>
            <p:cNvSpPr>
              <a:spLocks noChangeShapeType="1"/>
            </p:cNvSpPr>
            <p:nvPr/>
          </p:nvSpPr>
          <p:spPr bwMode="auto">
            <a:xfrm flipH="1">
              <a:off x="4269" y="3269"/>
              <a:ext cx="7" cy="8"/>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28" name="Freeform 768"/>
            <p:cNvSpPr>
              <a:spLocks/>
            </p:cNvSpPr>
            <p:nvPr/>
          </p:nvSpPr>
          <p:spPr bwMode="auto">
            <a:xfrm>
              <a:off x="4276" y="3268"/>
              <a:ext cx="22" cy="36"/>
            </a:xfrm>
            <a:custGeom>
              <a:avLst/>
              <a:gdLst>
                <a:gd name="T0" fmla="*/ 0 w 22"/>
                <a:gd name="T1" fmla="*/ 1 h 36"/>
                <a:gd name="T2" fmla="*/ 6 w 22"/>
                <a:gd name="T3" fmla="*/ 0 h 36"/>
                <a:gd name="T4" fmla="*/ 13 w 22"/>
                <a:gd name="T5" fmla="*/ 0 h 36"/>
                <a:gd name="T6" fmla="*/ 19 w 22"/>
                <a:gd name="T7" fmla="*/ 1 h 36"/>
                <a:gd name="T8" fmla="*/ 21 w 22"/>
                <a:gd name="T9" fmla="*/ 9 h 36"/>
                <a:gd name="T10" fmla="*/ 21 w 22"/>
                <a:gd name="T11" fmla="*/ 35 h 36"/>
                <a:gd name="T12" fmla="*/ 0 60000 65536"/>
                <a:gd name="T13" fmla="*/ 0 60000 65536"/>
                <a:gd name="T14" fmla="*/ 0 60000 65536"/>
                <a:gd name="T15" fmla="*/ 0 60000 65536"/>
                <a:gd name="T16" fmla="*/ 0 60000 65536"/>
                <a:gd name="T17" fmla="*/ 0 60000 65536"/>
                <a:gd name="T18" fmla="*/ 0 w 22"/>
                <a:gd name="T19" fmla="*/ 0 h 36"/>
                <a:gd name="T20" fmla="*/ 22 w 2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2" h="36">
                  <a:moveTo>
                    <a:pt x="0" y="1"/>
                  </a:moveTo>
                  <a:lnTo>
                    <a:pt x="6" y="0"/>
                  </a:lnTo>
                  <a:lnTo>
                    <a:pt x="13" y="0"/>
                  </a:lnTo>
                  <a:lnTo>
                    <a:pt x="19" y="1"/>
                  </a:lnTo>
                  <a:lnTo>
                    <a:pt x="21" y="9"/>
                  </a:lnTo>
                  <a:lnTo>
                    <a:pt x="21"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29" name="Freeform 769"/>
            <p:cNvSpPr>
              <a:spLocks/>
            </p:cNvSpPr>
            <p:nvPr/>
          </p:nvSpPr>
          <p:spPr bwMode="auto">
            <a:xfrm>
              <a:off x="4024" y="3148"/>
              <a:ext cx="41" cy="55"/>
            </a:xfrm>
            <a:custGeom>
              <a:avLst/>
              <a:gdLst>
                <a:gd name="T0" fmla="*/ 0 w 41"/>
                <a:gd name="T1" fmla="*/ 54 h 55"/>
                <a:gd name="T2" fmla="*/ 20 w 41"/>
                <a:gd name="T3" fmla="*/ 0 h 55"/>
                <a:gd name="T4" fmla="*/ 40 w 41"/>
                <a:gd name="T5" fmla="*/ 54 h 55"/>
                <a:gd name="T6" fmla="*/ 0 60000 65536"/>
                <a:gd name="T7" fmla="*/ 0 60000 65536"/>
                <a:gd name="T8" fmla="*/ 0 60000 65536"/>
                <a:gd name="T9" fmla="*/ 0 w 41"/>
                <a:gd name="T10" fmla="*/ 0 h 55"/>
                <a:gd name="T11" fmla="*/ 41 w 41"/>
                <a:gd name="T12" fmla="*/ 55 h 55"/>
              </a:gdLst>
              <a:ahLst/>
              <a:cxnLst>
                <a:cxn ang="T6">
                  <a:pos x="T0" y="T1"/>
                </a:cxn>
                <a:cxn ang="T7">
                  <a:pos x="T2" y="T3"/>
                </a:cxn>
                <a:cxn ang="T8">
                  <a:pos x="T4" y="T5"/>
                </a:cxn>
              </a:cxnLst>
              <a:rect l="T9" t="T10" r="T11" b="T12"/>
              <a:pathLst>
                <a:path w="41" h="55">
                  <a:moveTo>
                    <a:pt x="0" y="54"/>
                  </a:moveTo>
                  <a:lnTo>
                    <a:pt x="20" y="0"/>
                  </a:lnTo>
                  <a:lnTo>
                    <a:pt x="40" y="5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30" name="Line 770"/>
            <p:cNvSpPr>
              <a:spLocks noChangeShapeType="1"/>
            </p:cNvSpPr>
            <p:nvPr/>
          </p:nvSpPr>
          <p:spPr bwMode="auto">
            <a:xfrm flipH="1">
              <a:off x="4031" y="3184"/>
              <a:ext cx="2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31" name="Line 771"/>
            <p:cNvSpPr>
              <a:spLocks noChangeShapeType="1"/>
            </p:cNvSpPr>
            <p:nvPr/>
          </p:nvSpPr>
          <p:spPr bwMode="auto">
            <a:xfrm>
              <a:off x="4079" y="3167"/>
              <a:ext cx="0" cy="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32" name="Freeform 772"/>
            <p:cNvSpPr>
              <a:spLocks/>
            </p:cNvSpPr>
            <p:nvPr/>
          </p:nvSpPr>
          <p:spPr bwMode="auto">
            <a:xfrm>
              <a:off x="4079" y="3167"/>
              <a:ext cx="29" cy="36"/>
            </a:xfrm>
            <a:custGeom>
              <a:avLst/>
              <a:gdLst>
                <a:gd name="T0" fmla="*/ 0 w 29"/>
                <a:gd name="T1" fmla="*/ 10 h 36"/>
                <a:gd name="T2" fmla="*/ 7 w 29"/>
                <a:gd name="T3" fmla="*/ 2 h 36"/>
                <a:gd name="T4" fmla="*/ 13 w 29"/>
                <a:gd name="T5" fmla="*/ 0 h 36"/>
                <a:gd name="T6" fmla="*/ 20 w 29"/>
                <a:gd name="T7" fmla="*/ 0 h 36"/>
                <a:gd name="T8" fmla="*/ 26 w 29"/>
                <a:gd name="T9" fmla="*/ 2 h 36"/>
                <a:gd name="T10" fmla="*/ 28 w 29"/>
                <a:gd name="T11" fmla="*/ 10 h 36"/>
                <a:gd name="T12" fmla="*/ 28 w 29"/>
                <a:gd name="T13" fmla="*/ 35 h 36"/>
                <a:gd name="T14" fmla="*/ 0 60000 65536"/>
                <a:gd name="T15" fmla="*/ 0 60000 65536"/>
                <a:gd name="T16" fmla="*/ 0 60000 65536"/>
                <a:gd name="T17" fmla="*/ 0 60000 65536"/>
                <a:gd name="T18" fmla="*/ 0 60000 65536"/>
                <a:gd name="T19" fmla="*/ 0 60000 65536"/>
                <a:gd name="T20" fmla="*/ 0 60000 65536"/>
                <a:gd name="T21" fmla="*/ 0 w 29"/>
                <a:gd name="T22" fmla="*/ 0 h 36"/>
                <a:gd name="T23" fmla="*/ 29 w 29"/>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6">
                  <a:moveTo>
                    <a:pt x="0" y="10"/>
                  </a:moveTo>
                  <a:lnTo>
                    <a:pt x="7" y="2"/>
                  </a:lnTo>
                  <a:lnTo>
                    <a:pt x="13" y="0"/>
                  </a:lnTo>
                  <a:lnTo>
                    <a:pt x="20" y="0"/>
                  </a:lnTo>
                  <a:lnTo>
                    <a:pt x="26" y="2"/>
                  </a:lnTo>
                  <a:lnTo>
                    <a:pt x="28" y="10"/>
                  </a:lnTo>
                  <a:lnTo>
                    <a:pt x="2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33" name="Line 773"/>
            <p:cNvSpPr>
              <a:spLocks noChangeShapeType="1"/>
            </p:cNvSpPr>
            <p:nvPr/>
          </p:nvSpPr>
          <p:spPr bwMode="auto">
            <a:xfrm flipV="1">
              <a:off x="4135" y="3148"/>
              <a:ext cx="0" cy="4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34" name="Freeform 774"/>
            <p:cNvSpPr>
              <a:spLocks/>
            </p:cNvSpPr>
            <p:nvPr/>
          </p:nvSpPr>
          <p:spPr bwMode="auto">
            <a:xfrm>
              <a:off x="4135" y="3191"/>
              <a:ext cx="17" cy="17"/>
            </a:xfrm>
            <a:custGeom>
              <a:avLst/>
              <a:gdLst>
                <a:gd name="T0" fmla="*/ 0 w 17"/>
                <a:gd name="T1" fmla="*/ 0 h 17"/>
                <a:gd name="T2" fmla="*/ 2 w 17"/>
                <a:gd name="T3" fmla="*/ 11 h 17"/>
                <a:gd name="T4" fmla="*/ 9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2" y="11"/>
                  </a:lnTo>
                  <a:lnTo>
                    <a:pt x="9" y="16"/>
                  </a:lnTo>
                  <a:lnTo>
                    <a:pt x="16" y="1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35" name="Line 775"/>
            <p:cNvSpPr>
              <a:spLocks noChangeShapeType="1"/>
            </p:cNvSpPr>
            <p:nvPr/>
          </p:nvSpPr>
          <p:spPr bwMode="auto">
            <a:xfrm flipH="1">
              <a:off x="4127" y="3167"/>
              <a:ext cx="18"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36" name="Freeform 776"/>
            <p:cNvSpPr>
              <a:spLocks/>
            </p:cNvSpPr>
            <p:nvPr/>
          </p:nvSpPr>
          <p:spPr bwMode="auto">
            <a:xfrm>
              <a:off x="4163" y="3167"/>
              <a:ext cx="31" cy="36"/>
            </a:xfrm>
            <a:custGeom>
              <a:avLst/>
              <a:gdLst>
                <a:gd name="T0" fmla="*/ 0 w 31"/>
                <a:gd name="T1" fmla="*/ 15 h 36"/>
                <a:gd name="T2" fmla="*/ 30 w 31"/>
                <a:gd name="T3" fmla="*/ 15 h 36"/>
                <a:gd name="T4" fmla="*/ 30 w 31"/>
                <a:gd name="T5" fmla="*/ 10 h 36"/>
                <a:gd name="T6" fmla="*/ 27 w 31"/>
                <a:gd name="T7" fmla="*/ 5 h 36"/>
                <a:gd name="T8" fmla="*/ 25 w 31"/>
                <a:gd name="T9" fmla="*/ 2 h 36"/>
                <a:gd name="T10" fmla="*/ 20 w 31"/>
                <a:gd name="T11" fmla="*/ 0 h 36"/>
                <a:gd name="T12" fmla="*/ 13 w 31"/>
                <a:gd name="T13" fmla="*/ 0 h 36"/>
                <a:gd name="T14" fmla="*/ 7 w 31"/>
                <a:gd name="T15" fmla="*/ 2 h 36"/>
                <a:gd name="T16" fmla="*/ 2 w 31"/>
                <a:gd name="T17" fmla="*/ 7 h 36"/>
                <a:gd name="T18" fmla="*/ 0 w 31"/>
                <a:gd name="T19" fmla="*/ 15 h 36"/>
                <a:gd name="T20" fmla="*/ 0 w 31"/>
                <a:gd name="T21" fmla="*/ 20 h 36"/>
                <a:gd name="T22" fmla="*/ 2 w 31"/>
                <a:gd name="T23" fmla="*/ 28 h 36"/>
                <a:gd name="T24" fmla="*/ 7 w 31"/>
                <a:gd name="T25" fmla="*/ 32 h 36"/>
                <a:gd name="T26" fmla="*/ 13 w 31"/>
                <a:gd name="T27" fmla="*/ 35 h 36"/>
                <a:gd name="T28" fmla="*/ 20 w 31"/>
                <a:gd name="T29" fmla="*/ 35 h 36"/>
                <a:gd name="T30" fmla="*/ 25 w 31"/>
                <a:gd name="T31" fmla="*/ 32 h 36"/>
                <a:gd name="T32" fmla="*/ 30 w 31"/>
                <a:gd name="T33" fmla="*/ 28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6"/>
                <a:gd name="T53" fmla="*/ 31 w 3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6">
                  <a:moveTo>
                    <a:pt x="0" y="15"/>
                  </a:moveTo>
                  <a:lnTo>
                    <a:pt x="30" y="15"/>
                  </a:lnTo>
                  <a:lnTo>
                    <a:pt x="30" y="10"/>
                  </a:lnTo>
                  <a:lnTo>
                    <a:pt x="27" y="5"/>
                  </a:lnTo>
                  <a:lnTo>
                    <a:pt x="25" y="2"/>
                  </a:lnTo>
                  <a:lnTo>
                    <a:pt x="20" y="0"/>
                  </a:lnTo>
                  <a:lnTo>
                    <a:pt x="13" y="0"/>
                  </a:lnTo>
                  <a:lnTo>
                    <a:pt x="7" y="2"/>
                  </a:lnTo>
                  <a:lnTo>
                    <a:pt x="2" y="7"/>
                  </a:lnTo>
                  <a:lnTo>
                    <a:pt x="0" y="15"/>
                  </a:lnTo>
                  <a:lnTo>
                    <a:pt x="0" y="20"/>
                  </a:lnTo>
                  <a:lnTo>
                    <a:pt x="2" y="28"/>
                  </a:lnTo>
                  <a:lnTo>
                    <a:pt x="7" y="32"/>
                  </a:lnTo>
                  <a:lnTo>
                    <a:pt x="13" y="35"/>
                  </a:lnTo>
                  <a:lnTo>
                    <a:pt x="20" y="35"/>
                  </a:lnTo>
                  <a:lnTo>
                    <a:pt x="25" y="32"/>
                  </a:lnTo>
                  <a:lnTo>
                    <a:pt x="30" y="28"/>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37" name="Freeform 777"/>
            <p:cNvSpPr>
              <a:spLocks/>
            </p:cNvSpPr>
            <p:nvPr/>
          </p:nvSpPr>
          <p:spPr bwMode="auto">
            <a:xfrm>
              <a:off x="4209" y="3167"/>
              <a:ext cx="17" cy="36"/>
            </a:xfrm>
            <a:custGeom>
              <a:avLst/>
              <a:gdLst>
                <a:gd name="T0" fmla="*/ 0 w 17"/>
                <a:gd name="T1" fmla="*/ 35 h 36"/>
                <a:gd name="T2" fmla="*/ 0 w 17"/>
                <a:gd name="T3" fmla="*/ 0 h 36"/>
                <a:gd name="T4" fmla="*/ 16 w 17"/>
                <a:gd name="T5" fmla="*/ 2 h 36"/>
                <a:gd name="T6" fmla="*/ 0 w 17"/>
                <a:gd name="T7" fmla="*/ 10 h 36"/>
                <a:gd name="T8" fmla="*/ 0 60000 65536"/>
                <a:gd name="T9" fmla="*/ 0 60000 65536"/>
                <a:gd name="T10" fmla="*/ 0 60000 65536"/>
                <a:gd name="T11" fmla="*/ 0 60000 65536"/>
                <a:gd name="T12" fmla="*/ 0 w 17"/>
                <a:gd name="T13" fmla="*/ 0 h 36"/>
                <a:gd name="T14" fmla="*/ 17 w 17"/>
                <a:gd name="T15" fmla="*/ 36 h 36"/>
              </a:gdLst>
              <a:ahLst/>
              <a:cxnLst>
                <a:cxn ang="T8">
                  <a:pos x="T0" y="T1"/>
                </a:cxn>
                <a:cxn ang="T9">
                  <a:pos x="T2" y="T3"/>
                </a:cxn>
                <a:cxn ang="T10">
                  <a:pos x="T4" y="T5"/>
                </a:cxn>
                <a:cxn ang="T11">
                  <a:pos x="T6" y="T7"/>
                </a:cxn>
              </a:cxnLst>
              <a:rect l="T12" t="T13" r="T14" b="T15"/>
              <a:pathLst>
                <a:path w="17" h="36">
                  <a:moveTo>
                    <a:pt x="0" y="35"/>
                  </a:moveTo>
                  <a:lnTo>
                    <a:pt x="0" y="0"/>
                  </a:lnTo>
                  <a:lnTo>
                    <a:pt x="16" y="2"/>
                  </a:lnTo>
                  <a:lnTo>
                    <a:pt x="0" y="1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38" name="Freeform 778"/>
            <p:cNvSpPr>
              <a:spLocks/>
            </p:cNvSpPr>
            <p:nvPr/>
          </p:nvSpPr>
          <p:spPr bwMode="auto">
            <a:xfrm>
              <a:off x="4216" y="3167"/>
              <a:ext cx="21" cy="36"/>
            </a:xfrm>
            <a:custGeom>
              <a:avLst/>
              <a:gdLst>
                <a:gd name="T0" fmla="*/ 0 w 21"/>
                <a:gd name="T1" fmla="*/ 2 h 36"/>
                <a:gd name="T2" fmla="*/ 4 w 21"/>
                <a:gd name="T3" fmla="*/ 0 h 36"/>
                <a:gd name="T4" fmla="*/ 12 w 21"/>
                <a:gd name="T5" fmla="*/ 0 h 36"/>
                <a:gd name="T6" fmla="*/ 17 w 21"/>
                <a:gd name="T7" fmla="*/ 2 h 36"/>
                <a:gd name="T8" fmla="*/ 20 w 21"/>
                <a:gd name="T9" fmla="*/ 10 h 36"/>
                <a:gd name="T10" fmla="*/ 20 w 21"/>
                <a:gd name="T11" fmla="*/ 35 h 36"/>
                <a:gd name="T12" fmla="*/ 0 60000 65536"/>
                <a:gd name="T13" fmla="*/ 0 60000 65536"/>
                <a:gd name="T14" fmla="*/ 0 60000 65536"/>
                <a:gd name="T15" fmla="*/ 0 60000 65536"/>
                <a:gd name="T16" fmla="*/ 0 60000 65536"/>
                <a:gd name="T17" fmla="*/ 0 60000 65536"/>
                <a:gd name="T18" fmla="*/ 0 w 21"/>
                <a:gd name="T19" fmla="*/ 0 h 36"/>
                <a:gd name="T20" fmla="*/ 21 w 21"/>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1" h="36">
                  <a:moveTo>
                    <a:pt x="0" y="2"/>
                  </a:moveTo>
                  <a:lnTo>
                    <a:pt x="4" y="0"/>
                  </a:lnTo>
                  <a:lnTo>
                    <a:pt x="12" y="0"/>
                  </a:lnTo>
                  <a:lnTo>
                    <a:pt x="17" y="2"/>
                  </a:lnTo>
                  <a:lnTo>
                    <a:pt x="20" y="10"/>
                  </a:lnTo>
                  <a:lnTo>
                    <a:pt x="20"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39" name="Freeform 779"/>
            <p:cNvSpPr>
              <a:spLocks/>
            </p:cNvSpPr>
            <p:nvPr/>
          </p:nvSpPr>
          <p:spPr bwMode="auto">
            <a:xfrm>
              <a:off x="4256" y="3167"/>
              <a:ext cx="17" cy="36"/>
            </a:xfrm>
            <a:custGeom>
              <a:avLst/>
              <a:gdLst>
                <a:gd name="T0" fmla="*/ 0 w 17"/>
                <a:gd name="T1" fmla="*/ 35 h 36"/>
                <a:gd name="T2" fmla="*/ 0 w 17"/>
                <a:gd name="T3" fmla="*/ 0 h 36"/>
                <a:gd name="T4" fmla="*/ 16 w 17"/>
                <a:gd name="T5" fmla="*/ 2 h 36"/>
                <a:gd name="T6" fmla="*/ 0 w 17"/>
                <a:gd name="T7" fmla="*/ 10 h 36"/>
                <a:gd name="T8" fmla="*/ 0 60000 65536"/>
                <a:gd name="T9" fmla="*/ 0 60000 65536"/>
                <a:gd name="T10" fmla="*/ 0 60000 65536"/>
                <a:gd name="T11" fmla="*/ 0 60000 65536"/>
                <a:gd name="T12" fmla="*/ 0 w 17"/>
                <a:gd name="T13" fmla="*/ 0 h 36"/>
                <a:gd name="T14" fmla="*/ 17 w 17"/>
                <a:gd name="T15" fmla="*/ 36 h 36"/>
              </a:gdLst>
              <a:ahLst/>
              <a:cxnLst>
                <a:cxn ang="T8">
                  <a:pos x="T0" y="T1"/>
                </a:cxn>
                <a:cxn ang="T9">
                  <a:pos x="T2" y="T3"/>
                </a:cxn>
                <a:cxn ang="T10">
                  <a:pos x="T4" y="T5"/>
                </a:cxn>
                <a:cxn ang="T11">
                  <a:pos x="T6" y="T7"/>
                </a:cxn>
              </a:cxnLst>
              <a:rect l="T12" t="T13" r="T14" b="T15"/>
              <a:pathLst>
                <a:path w="17" h="36">
                  <a:moveTo>
                    <a:pt x="0" y="35"/>
                  </a:moveTo>
                  <a:lnTo>
                    <a:pt x="0" y="0"/>
                  </a:lnTo>
                  <a:lnTo>
                    <a:pt x="16" y="2"/>
                  </a:lnTo>
                  <a:lnTo>
                    <a:pt x="0" y="1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40" name="Freeform 780"/>
            <p:cNvSpPr>
              <a:spLocks/>
            </p:cNvSpPr>
            <p:nvPr/>
          </p:nvSpPr>
          <p:spPr bwMode="auto">
            <a:xfrm>
              <a:off x="4264" y="3167"/>
              <a:ext cx="21" cy="36"/>
            </a:xfrm>
            <a:custGeom>
              <a:avLst/>
              <a:gdLst>
                <a:gd name="T0" fmla="*/ 0 w 21"/>
                <a:gd name="T1" fmla="*/ 2 h 36"/>
                <a:gd name="T2" fmla="*/ 5 w 21"/>
                <a:gd name="T3" fmla="*/ 0 h 36"/>
                <a:gd name="T4" fmla="*/ 12 w 21"/>
                <a:gd name="T5" fmla="*/ 0 h 36"/>
                <a:gd name="T6" fmla="*/ 18 w 21"/>
                <a:gd name="T7" fmla="*/ 2 h 36"/>
                <a:gd name="T8" fmla="*/ 20 w 21"/>
                <a:gd name="T9" fmla="*/ 10 h 36"/>
                <a:gd name="T10" fmla="*/ 20 w 21"/>
                <a:gd name="T11" fmla="*/ 35 h 36"/>
                <a:gd name="T12" fmla="*/ 0 60000 65536"/>
                <a:gd name="T13" fmla="*/ 0 60000 65536"/>
                <a:gd name="T14" fmla="*/ 0 60000 65536"/>
                <a:gd name="T15" fmla="*/ 0 60000 65536"/>
                <a:gd name="T16" fmla="*/ 0 60000 65536"/>
                <a:gd name="T17" fmla="*/ 0 60000 65536"/>
                <a:gd name="T18" fmla="*/ 0 w 21"/>
                <a:gd name="T19" fmla="*/ 0 h 36"/>
                <a:gd name="T20" fmla="*/ 21 w 21"/>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1" h="36">
                  <a:moveTo>
                    <a:pt x="0" y="2"/>
                  </a:moveTo>
                  <a:lnTo>
                    <a:pt x="5" y="0"/>
                  </a:lnTo>
                  <a:lnTo>
                    <a:pt x="12" y="0"/>
                  </a:lnTo>
                  <a:lnTo>
                    <a:pt x="18" y="2"/>
                  </a:lnTo>
                  <a:lnTo>
                    <a:pt x="20" y="10"/>
                  </a:lnTo>
                  <a:lnTo>
                    <a:pt x="20"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41" name="Freeform 781"/>
            <p:cNvSpPr>
              <a:spLocks/>
            </p:cNvSpPr>
            <p:nvPr/>
          </p:nvSpPr>
          <p:spPr bwMode="auto">
            <a:xfrm>
              <a:off x="4304" y="3167"/>
              <a:ext cx="32" cy="36"/>
            </a:xfrm>
            <a:custGeom>
              <a:avLst/>
              <a:gdLst>
                <a:gd name="T0" fmla="*/ 31 w 32"/>
                <a:gd name="T1" fmla="*/ 35 h 36"/>
                <a:gd name="T2" fmla="*/ 31 w 32"/>
                <a:gd name="T3" fmla="*/ 0 h 36"/>
                <a:gd name="T4" fmla="*/ 31 w 32"/>
                <a:gd name="T5" fmla="*/ 7 h 36"/>
                <a:gd name="T6" fmla="*/ 26 w 32"/>
                <a:gd name="T7" fmla="*/ 2 h 36"/>
                <a:gd name="T8" fmla="*/ 21 w 32"/>
                <a:gd name="T9" fmla="*/ 0 h 36"/>
                <a:gd name="T10" fmla="*/ 13 w 32"/>
                <a:gd name="T11" fmla="*/ 0 h 36"/>
                <a:gd name="T12" fmla="*/ 8 w 32"/>
                <a:gd name="T13" fmla="*/ 2 h 36"/>
                <a:gd name="T14" fmla="*/ 3 w 32"/>
                <a:gd name="T15" fmla="*/ 7 h 36"/>
                <a:gd name="T16" fmla="*/ 0 w 32"/>
                <a:gd name="T17" fmla="*/ 15 h 36"/>
                <a:gd name="T18" fmla="*/ 0 w 32"/>
                <a:gd name="T19" fmla="*/ 20 h 36"/>
                <a:gd name="T20" fmla="*/ 3 w 32"/>
                <a:gd name="T21" fmla="*/ 28 h 36"/>
                <a:gd name="T22" fmla="*/ 8 w 32"/>
                <a:gd name="T23" fmla="*/ 32 h 36"/>
                <a:gd name="T24" fmla="*/ 13 w 32"/>
                <a:gd name="T25" fmla="*/ 35 h 36"/>
                <a:gd name="T26" fmla="*/ 21 w 32"/>
                <a:gd name="T27" fmla="*/ 35 h 36"/>
                <a:gd name="T28" fmla="*/ 26 w 32"/>
                <a:gd name="T29" fmla="*/ 32 h 36"/>
                <a:gd name="T30" fmla="*/ 31 w 32"/>
                <a:gd name="T31" fmla="*/ 28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36"/>
                <a:gd name="T50" fmla="*/ 32 w 32"/>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36">
                  <a:moveTo>
                    <a:pt x="31" y="35"/>
                  </a:moveTo>
                  <a:lnTo>
                    <a:pt x="31" y="0"/>
                  </a:lnTo>
                  <a:lnTo>
                    <a:pt x="31" y="7"/>
                  </a:lnTo>
                  <a:lnTo>
                    <a:pt x="26" y="2"/>
                  </a:lnTo>
                  <a:lnTo>
                    <a:pt x="21" y="0"/>
                  </a:lnTo>
                  <a:lnTo>
                    <a:pt x="13" y="0"/>
                  </a:lnTo>
                  <a:lnTo>
                    <a:pt x="8" y="2"/>
                  </a:lnTo>
                  <a:lnTo>
                    <a:pt x="3" y="7"/>
                  </a:lnTo>
                  <a:lnTo>
                    <a:pt x="0" y="15"/>
                  </a:lnTo>
                  <a:lnTo>
                    <a:pt x="0" y="20"/>
                  </a:lnTo>
                  <a:lnTo>
                    <a:pt x="3" y="28"/>
                  </a:lnTo>
                  <a:lnTo>
                    <a:pt x="8" y="32"/>
                  </a:lnTo>
                  <a:lnTo>
                    <a:pt x="13" y="35"/>
                  </a:lnTo>
                  <a:lnTo>
                    <a:pt x="21" y="35"/>
                  </a:lnTo>
                  <a:lnTo>
                    <a:pt x="26" y="32"/>
                  </a:lnTo>
                  <a:lnTo>
                    <a:pt x="31" y="28"/>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42" name="Line 782"/>
            <p:cNvSpPr>
              <a:spLocks noChangeShapeType="1"/>
            </p:cNvSpPr>
            <p:nvPr/>
          </p:nvSpPr>
          <p:spPr bwMode="auto">
            <a:xfrm flipH="1">
              <a:off x="3954" y="3080"/>
              <a:ext cx="450"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43" name="Line 783"/>
            <p:cNvSpPr>
              <a:spLocks noChangeShapeType="1"/>
            </p:cNvSpPr>
            <p:nvPr/>
          </p:nvSpPr>
          <p:spPr bwMode="auto">
            <a:xfrm flipH="1">
              <a:off x="3400" y="3094"/>
              <a:ext cx="421"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44" name="Freeform 784"/>
            <p:cNvSpPr>
              <a:spLocks/>
            </p:cNvSpPr>
            <p:nvPr/>
          </p:nvSpPr>
          <p:spPr bwMode="auto">
            <a:xfrm>
              <a:off x="3385" y="3080"/>
              <a:ext cx="452" cy="308"/>
            </a:xfrm>
            <a:custGeom>
              <a:avLst/>
              <a:gdLst>
                <a:gd name="T0" fmla="*/ 436 w 452"/>
                <a:gd name="T1" fmla="*/ 14 h 308"/>
                <a:gd name="T2" fmla="*/ 436 w 452"/>
                <a:gd name="T3" fmla="*/ 292 h 308"/>
                <a:gd name="T4" fmla="*/ 15 w 452"/>
                <a:gd name="T5" fmla="*/ 292 h 308"/>
                <a:gd name="T6" fmla="*/ 15 w 452"/>
                <a:gd name="T7" fmla="*/ 14 h 308"/>
                <a:gd name="T8" fmla="*/ 11 w 452"/>
                <a:gd name="T9" fmla="*/ 11 h 308"/>
                <a:gd name="T10" fmla="*/ 440 w 452"/>
                <a:gd name="T11" fmla="*/ 11 h 308"/>
                <a:gd name="T12" fmla="*/ 440 w 452"/>
                <a:gd name="T13" fmla="*/ 296 h 308"/>
                <a:gd name="T14" fmla="*/ 11 w 452"/>
                <a:gd name="T15" fmla="*/ 296 h 308"/>
                <a:gd name="T16" fmla="*/ 11 w 452"/>
                <a:gd name="T17" fmla="*/ 11 h 308"/>
                <a:gd name="T18" fmla="*/ 8 w 452"/>
                <a:gd name="T19" fmla="*/ 7 h 308"/>
                <a:gd name="T20" fmla="*/ 443 w 452"/>
                <a:gd name="T21" fmla="*/ 7 h 308"/>
                <a:gd name="T22" fmla="*/ 443 w 452"/>
                <a:gd name="T23" fmla="*/ 299 h 308"/>
                <a:gd name="T24" fmla="*/ 8 w 452"/>
                <a:gd name="T25" fmla="*/ 299 h 308"/>
                <a:gd name="T26" fmla="*/ 8 w 452"/>
                <a:gd name="T27" fmla="*/ 7 h 308"/>
                <a:gd name="T28" fmla="*/ 4 w 452"/>
                <a:gd name="T29" fmla="*/ 3 h 308"/>
                <a:gd name="T30" fmla="*/ 447 w 452"/>
                <a:gd name="T31" fmla="*/ 3 h 308"/>
                <a:gd name="T32" fmla="*/ 447 w 452"/>
                <a:gd name="T33" fmla="*/ 303 h 308"/>
                <a:gd name="T34" fmla="*/ 4 w 452"/>
                <a:gd name="T35" fmla="*/ 303 h 308"/>
                <a:gd name="T36" fmla="*/ 4 w 452"/>
                <a:gd name="T37" fmla="*/ 3 h 308"/>
                <a:gd name="T38" fmla="*/ 0 w 452"/>
                <a:gd name="T39" fmla="*/ 0 h 308"/>
                <a:gd name="T40" fmla="*/ 451 w 452"/>
                <a:gd name="T41" fmla="*/ 0 h 308"/>
                <a:gd name="T42" fmla="*/ 451 w 452"/>
                <a:gd name="T43" fmla="*/ 307 h 308"/>
                <a:gd name="T44" fmla="*/ 0 w 452"/>
                <a:gd name="T45" fmla="*/ 307 h 308"/>
                <a:gd name="T46" fmla="*/ 0 w 452"/>
                <a:gd name="T47" fmla="*/ 0 h 3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52" h="308">
                  <a:moveTo>
                    <a:pt x="436" y="14"/>
                  </a:moveTo>
                  <a:lnTo>
                    <a:pt x="436" y="292"/>
                  </a:lnTo>
                  <a:lnTo>
                    <a:pt x="15" y="292"/>
                  </a:lnTo>
                  <a:lnTo>
                    <a:pt x="15" y="14"/>
                  </a:lnTo>
                  <a:lnTo>
                    <a:pt x="11" y="11"/>
                  </a:lnTo>
                  <a:lnTo>
                    <a:pt x="440" y="11"/>
                  </a:lnTo>
                  <a:lnTo>
                    <a:pt x="440" y="296"/>
                  </a:lnTo>
                  <a:lnTo>
                    <a:pt x="11" y="296"/>
                  </a:lnTo>
                  <a:lnTo>
                    <a:pt x="11" y="11"/>
                  </a:lnTo>
                  <a:lnTo>
                    <a:pt x="8" y="7"/>
                  </a:lnTo>
                  <a:lnTo>
                    <a:pt x="443" y="7"/>
                  </a:lnTo>
                  <a:lnTo>
                    <a:pt x="443" y="299"/>
                  </a:lnTo>
                  <a:lnTo>
                    <a:pt x="8" y="299"/>
                  </a:lnTo>
                  <a:lnTo>
                    <a:pt x="8" y="7"/>
                  </a:lnTo>
                  <a:lnTo>
                    <a:pt x="4" y="3"/>
                  </a:lnTo>
                  <a:lnTo>
                    <a:pt x="447" y="3"/>
                  </a:lnTo>
                  <a:lnTo>
                    <a:pt x="447" y="303"/>
                  </a:lnTo>
                  <a:lnTo>
                    <a:pt x="4" y="303"/>
                  </a:lnTo>
                  <a:lnTo>
                    <a:pt x="4" y="3"/>
                  </a:lnTo>
                  <a:lnTo>
                    <a:pt x="0" y="0"/>
                  </a:lnTo>
                  <a:lnTo>
                    <a:pt x="451" y="0"/>
                  </a:lnTo>
                  <a:lnTo>
                    <a:pt x="451" y="307"/>
                  </a:lnTo>
                  <a:lnTo>
                    <a:pt x="0" y="307"/>
                  </a:lnTo>
                  <a:lnTo>
                    <a:pt x="0" y="0"/>
                  </a:lnTo>
                </a:path>
              </a:pathLst>
            </a:custGeom>
            <a:solidFill>
              <a:schemeClr val="accent1"/>
            </a:solidFill>
            <a:ln w="19050" cap="rnd" cmpd="sng">
              <a:solidFill>
                <a:schemeClr val="tx1"/>
              </a:solidFill>
              <a:prstDash val="solid"/>
              <a:round/>
              <a:headEnd type="none" w="sm" len="sm"/>
              <a:tailEnd type="none" w="sm" len="sm"/>
            </a:ln>
            <a:effectLst>
              <a:outerShdw dist="107763" dir="2700000" algn="ctr" rotWithShape="0">
                <a:schemeClr val="bg2">
                  <a:alpha val="50000"/>
                </a:schemeClr>
              </a:outerShdw>
            </a:effectLst>
          </p:spPr>
          <p:txBody>
            <a:bodyPr/>
            <a:lstStyle/>
            <a:p>
              <a:endParaRPr lang="en-US"/>
            </a:p>
          </p:txBody>
        </p:sp>
        <p:sp>
          <p:nvSpPr>
            <p:cNvPr id="71445" name="Line 785"/>
            <p:cNvSpPr>
              <a:spLocks noChangeShapeType="1"/>
            </p:cNvSpPr>
            <p:nvPr/>
          </p:nvSpPr>
          <p:spPr bwMode="auto">
            <a:xfrm>
              <a:off x="3508" y="3198"/>
              <a:ext cx="0" cy="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46" name="Line 786"/>
            <p:cNvSpPr>
              <a:spLocks noChangeShapeType="1"/>
            </p:cNvSpPr>
            <p:nvPr/>
          </p:nvSpPr>
          <p:spPr bwMode="auto">
            <a:xfrm flipV="1">
              <a:off x="3508" y="3198"/>
              <a:ext cx="36" cy="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47" name="Line 787"/>
            <p:cNvSpPr>
              <a:spLocks noChangeShapeType="1"/>
            </p:cNvSpPr>
            <p:nvPr/>
          </p:nvSpPr>
          <p:spPr bwMode="auto">
            <a:xfrm>
              <a:off x="3520" y="3221"/>
              <a:ext cx="24" cy="3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48" name="Freeform 788"/>
            <p:cNvSpPr>
              <a:spLocks/>
            </p:cNvSpPr>
            <p:nvPr/>
          </p:nvSpPr>
          <p:spPr bwMode="auto">
            <a:xfrm>
              <a:off x="3561" y="3215"/>
              <a:ext cx="32" cy="37"/>
            </a:xfrm>
            <a:custGeom>
              <a:avLst/>
              <a:gdLst>
                <a:gd name="T0" fmla="*/ 0 w 32"/>
                <a:gd name="T1" fmla="*/ 16 h 37"/>
                <a:gd name="T2" fmla="*/ 31 w 32"/>
                <a:gd name="T3" fmla="*/ 16 h 37"/>
                <a:gd name="T4" fmla="*/ 31 w 32"/>
                <a:gd name="T5" fmla="*/ 11 h 37"/>
                <a:gd name="T6" fmla="*/ 27 w 32"/>
                <a:gd name="T7" fmla="*/ 6 h 37"/>
                <a:gd name="T8" fmla="*/ 25 w 32"/>
                <a:gd name="T9" fmla="*/ 4 h 37"/>
                <a:gd name="T10" fmla="*/ 20 w 32"/>
                <a:gd name="T11" fmla="*/ 0 h 37"/>
                <a:gd name="T12" fmla="*/ 13 w 32"/>
                <a:gd name="T13" fmla="*/ 0 h 37"/>
                <a:gd name="T14" fmla="*/ 7 w 32"/>
                <a:gd name="T15" fmla="*/ 4 h 37"/>
                <a:gd name="T16" fmla="*/ 3 w 32"/>
                <a:gd name="T17" fmla="*/ 8 h 37"/>
                <a:gd name="T18" fmla="*/ 0 w 32"/>
                <a:gd name="T19" fmla="*/ 16 h 37"/>
                <a:gd name="T20" fmla="*/ 0 w 32"/>
                <a:gd name="T21" fmla="*/ 21 h 37"/>
                <a:gd name="T22" fmla="*/ 3 w 32"/>
                <a:gd name="T23" fmla="*/ 29 h 37"/>
                <a:gd name="T24" fmla="*/ 7 w 32"/>
                <a:gd name="T25" fmla="*/ 34 h 37"/>
                <a:gd name="T26" fmla="*/ 13 w 32"/>
                <a:gd name="T27" fmla="*/ 36 h 37"/>
                <a:gd name="T28" fmla="*/ 20 w 32"/>
                <a:gd name="T29" fmla="*/ 36 h 37"/>
                <a:gd name="T30" fmla="*/ 25 w 32"/>
                <a:gd name="T31" fmla="*/ 34 h 37"/>
                <a:gd name="T32" fmla="*/ 31 w 32"/>
                <a:gd name="T33" fmla="*/ 29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7"/>
                <a:gd name="T53" fmla="*/ 32 w 32"/>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7">
                  <a:moveTo>
                    <a:pt x="0" y="16"/>
                  </a:moveTo>
                  <a:lnTo>
                    <a:pt x="31" y="16"/>
                  </a:lnTo>
                  <a:lnTo>
                    <a:pt x="31" y="11"/>
                  </a:lnTo>
                  <a:lnTo>
                    <a:pt x="27" y="6"/>
                  </a:lnTo>
                  <a:lnTo>
                    <a:pt x="25" y="4"/>
                  </a:lnTo>
                  <a:lnTo>
                    <a:pt x="20" y="0"/>
                  </a:lnTo>
                  <a:lnTo>
                    <a:pt x="13" y="0"/>
                  </a:lnTo>
                  <a:lnTo>
                    <a:pt x="7" y="4"/>
                  </a:lnTo>
                  <a:lnTo>
                    <a:pt x="3" y="8"/>
                  </a:lnTo>
                  <a:lnTo>
                    <a:pt x="0" y="16"/>
                  </a:lnTo>
                  <a:lnTo>
                    <a:pt x="0" y="21"/>
                  </a:lnTo>
                  <a:lnTo>
                    <a:pt x="3" y="29"/>
                  </a:lnTo>
                  <a:lnTo>
                    <a:pt x="7" y="34"/>
                  </a:lnTo>
                  <a:lnTo>
                    <a:pt x="13" y="36"/>
                  </a:lnTo>
                  <a:lnTo>
                    <a:pt x="20" y="36"/>
                  </a:lnTo>
                  <a:lnTo>
                    <a:pt x="25" y="34"/>
                  </a:lnTo>
                  <a:lnTo>
                    <a:pt x="31" y="29"/>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49" name="Line 789"/>
            <p:cNvSpPr>
              <a:spLocks noChangeShapeType="1"/>
            </p:cNvSpPr>
            <p:nvPr/>
          </p:nvSpPr>
          <p:spPr bwMode="auto">
            <a:xfrm flipH="1" flipV="1">
              <a:off x="3609" y="3215"/>
              <a:ext cx="15" cy="36"/>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50" name="Freeform 790"/>
            <p:cNvSpPr>
              <a:spLocks/>
            </p:cNvSpPr>
            <p:nvPr/>
          </p:nvSpPr>
          <p:spPr bwMode="auto">
            <a:xfrm>
              <a:off x="3607" y="3215"/>
              <a:ext cx="33" cy="55"/>
            </a:xfrm>
            <a:custGeom>
              <a:avLst/>
              <a:gdLst>
                <a:gd name="T0" fmla="*/ 32 w 33"/>
                <a:gd name="T1" fmla="*/ 0 h 55"/>
                <a:gd name="T2" fmla="*/ 17 w 33"/>
                <a:gd name="T3" fmla="*/ 36 h 55"/>
                <a:gd name="T4" fmla="*/ 12 w 33"/>
                <a:gd name="T5" fmla="*/ 47 h 55"/>
                <a:gd name="T6" fmla="*/ 7 w 33"/>
                <a:gd name="T7" fmla="*/ 51 h 55"/>
                <a:gd name="T8" fmla="*/ 2 w 33"/>
                <a:gd name="T9" fmla="*/ 54 h 55"/>
                <a:gd name="T10" fmla="*/ 0 w 33"/>
                <a:gd name="T11" fmla="*/ 54 h 55"/>
                <a:gd name="T12" fmla="*/ 0 60000 65536"/>
                <a:gd name="T13" fmla="*/ 0 60000 65536"/>
                <a:gd name="T14" fmla="*/ 0 60000 65536"/>
                <a:gd name="T15" fmla="*/ 0 60000 65536"/>
                <a:gd name="T16" fmla="*/ 0 60000 65536"/>
                <a:gd name="T17" fmla="*/ 0 60000 65536"/>
                <a:gd name="T18" fmla="*/ 0 w 33"/>
                <a:gd name="T19" fmla="*/ 0 h 55"/>
                <a:gd name="T20" fmla="*/ 33 w 33"/>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33" h="55">
                  <a:moveTo>
                    <a:pt x="32" y="0"/>
                  </a:moveTo>
                  <a:lnTo>
                    <a:pt x="17" y="36"/>
                  </a:lnTo>
                  <a:lnTo>
                    <a:pt x="12" y="47"/>
                  </a:lnTo>
                  <a:lnTo>
                    <a:pt x="7" y="51"/>
                  </a:lnTo>
                  <a:lnTo>
                    <a:pt x="2" y="54"/>
                  </a:lnTo>
                  <a:lnTo>
                    <a:pt x="0" y="54"/>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51" name="Freeform 791"/>
            <p:cNvSpPr>
              <a:spLocks/>
            </p:cNvSpPr>
            <p:nvPr/>
          </p:nvSpPr>
          <p:spPr bwMode="auto">
            <a:xfrm>
              <a:off x="3647" y="3215"/>
              <a:ext cx="31" cy="37"/>
            </a:xfrm>
            <a:custGeom>
              <a:avLst/>
              <a:gdLst>
                <a:gd name="T0" fmla="*/ 0 w 31"/>
                <a:gd name="T1" fmla="*/ 16 h 37"/>
                <a:gd name="T2" fmla="*/ 30 w 31"/>
                <a:gd name="T3" fmla="*/ 16 h 37"/>
                <a:gd name="T4" fmla="*/ 30 w 31"/>
                <a:gd name="T5" fmla="*/ 11 h 37"/>
                <a:gd name="T6" fmla="*/ 28 w 31"/>
                <a:gd name="T7" fmla="*/ 6 h 37"/>
                <a:gd name="T8" fmla="*/ 25 w 31"/>
                <a:gd name="T9" fmla="*/ 4 h 37"/>
                <a:gd name="T10" fmla="*/ 20 w 31"/>
                <a:gd name="T11" fmla="*/ 0 h 37"/>
                <a:gd name="T12" fmla="*/ 12 w 31"/>
                <a:gd name="T13" fmla="*/ 0 h 37"/>
                <a:gd name="T14" fmla="*/ 8 w 31"/>
                <a:gd name="T15" fmla="*/ 4 h 37"/>
                <a:gd name="T16" fmla="*/ 3 w 31"/>
                <a:gd name="T17" fmla="*/ 8 h 37"/>
                <a:gd name="T18" fmla="*/ 0 w 31"/>
                <a:gd name="T19" fmla="*/ 16 h 37"/>
                <a:gd name="T20" fmla="*/ 0 w 31"/>
                <a:gd name="T21" fmla="*/ 21 h 37"/>
                <a:gd name="T22" fmla="*/ 3 w 31"/>
                <a:gd name="T23" fmla="*/ 29 h 37"/>
                <a:gd name="T24" fmla="*/ 8 w 31"/>
                <a:gd name="T25" fmla="*/ 34 h 37"/>
                <a:gd name="T26" fmla="*/ 12 w 31"/>
                <a:gd name="T27" fmla="*/ 36 h 37"/>
                <a:gd name="T28" fmla="*/ 20 w 31"/>
                <a:gd name="T29" fmla="*/ 36 h 37"/>
                <a:gd name="T30" fmla="*/ 25 w 31"/>
                <a:gd name="T31" fmla="*/ 34 h 37"/>
                <a:gd name="T32" fmla="*/ 30 w 31"/>
                <a:gd name="T33" fmla="*/ 29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7"/>
                <a:gd name="T53" fmla="*/ 31 w 3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7">
                  <a:moveTo>
                    <a:pt x="0" y="16"/>
                  </a:moveTo>
                  <a:lnTo>
                    <a:pt x="30" y="16"/>
                  </a:lnTo>
                  <a:lnTo>
                    <a:pt x="30" y="11"/>
                  </a:lnTo>
                  <a:lnTo>
                    <a:pt x="28" y="6"/>
                  </a:lnTo>
                  <a:lnTo>
                    <a:pt x="25" y="4"/>
                  </a:lnTo>
                  <a:lnTo>
                    <a:pt x="20" y="0"/>
                  </a:lnTo>
                  <a:lnTo>
                    <a:pt x="12" y="0"/>
                  </a:lnTo>
                  <a:lnTo>
                    <a:pt x="8" y="4"/>
                  </a:lnTo>
                  <a:lnTo>
                    <a:pt x="3" y="8"/>
                  </a:lnTo>
                  <a:lnTo>
                    <a:pt x="0" y="16"/>
                  </a:lnTo>
                  <a:lnTo>
                    <a:pt x="0" y="21"/>
                  </a:lnTo>
                  <a:lnTo>
                    <a:pt x="3" y="29"/>
                  </a:lnTo>
                  <a:lnTo>
                    <a:pt x="8" y="34"/>
                  </a:lnTo>
                  <a:lnTo>
                    <a:pt x="12" y="36"/>
                  </a:lnTo>
                  <a:lnTo>
                    <a:pt x="20" y="36"/>
                  </a:lnTo>
                  <a:lnTo>
                    <a:pt x="25" y="34"/>
                  </a:lnTo>
                  <a:lnTo>
                    <a:pt x="30" y="29"/>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52" name="Freeform 792"/>
            <p:cNvSpPr>
              <a:spLocks/>
            </p:cNvSpPr>
            <p:nvPr/>
          </p:nvSpPr>
          <p:spPr bwMode="auto">
            <a:xfrm>
              <a:off x="3693" y="3215"/>
              <a:ext cx="21" cy="37"/>
            </a:xfrm>
            <a:custGeom>
              <a:avLst/>
              <a:gdLst>
                <a:gd name="T0" fmla="*/ 0 w 21"/>
                <a:gd name="T1" fmla="*/ 36 h 37"/>
                <a:gd name="T2" fmla="*/ 0 w 21"/>
                <a:gd name="T3" fmla="*/ 0 h 37"/>
                <a:gd name="T4" fmla="*/ 1 w 21"/>
                <a:gd name="T5" fmla="*/ 8 h 37"/>
                <a:gd name="T6" fmla="*/ 0 w 21"/>
                <a:gd name="T7" fmla="*/ 16 h 37"/>
                <a:gd name="T8" fmla="*/ 1 w 21"/>
                <a:gd name="T9" fmla="*/ 8 h 37"/>
                <a:gd name="T10" fmla="*/ 7 w 21"/>
                <a:gd name="T11" fmla="*/ 4 h 37"/>
                <a:gd name="T12" fmla="*/ 13 w 21"/>
                <a:gd name="T13" fmla="*/ 0 h 37"/>
                <a:gd name="T14" fmla="*/ 20 w 21"/>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37"/>
                <a:gd name="T26" fmla="*/ 21 w 21"/>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37">
                  <a:moveTo>
                    <a:pt x="0" y="36"/>
                  </a:moveTo>
                  <a:lnTo>
                    <a:pt x="0" y="0"/>
                  </a:lnTo>
                  <a:lnTo>
                    <a:pt x="1" y="8"/>
                  </a:lnTo>
                  <a:lnTo>
                    <a:pt x="0" y="16"/>
                  </a:lnTo>
                  <a:lnTo>
                    <a:pt x="1" y="8"/>
                  </a:lnTo>
                  <a:lnTo>
                    <a:pt x="7" y="4"/>
                  </a:lnTo>
                  <a:lnTo>
                    <a:pt x="13" y="0"/>
                  </a:lnTo>
                  <a:lnTo>
                    <a:pt x="20"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53" name="Line 793"/>
            <p:cNvSpPr>
              <a:spLocks noChangeShapeType="1"/>
            </p:cNvSpPr>
            <p:nvPr/>
          </p:nvSpPr>
          <p:spPr bwMode="auto">
            <a:xfrm>
              <a:off x="2751" y="3207"/>
              <a:ext cx="0" cy="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54" name="Line 794"/>
            <p:cNvSpPr>
              <a:spLocks noChangeShapeType="1"/>
            </p:cNvSpPr>
            <p:nvPr/>
          </p:nvSpPr>
          <p:spPr bwMode="auto">
            <a:xfrm>
              <a:off x="2733" y="3207"/>
              <a:ext cx="3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55" name="Line 795"/>
            <p:cNvSpPr>
              <a:spLocks noChangeShapeType="1"/>
            </p:cNvSpPr>
            <p:nvPr/>
          </p:nvSpPr>
          <p:spPr bwMode="auto">
            <a:xfrm>
              <a:off x="2779" y="3225"/>
              <a:ext cx="0" cy="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56" name="Freeform 796"/>
            <p:cNvSpPr>
              <a:spLocks/>
            </p:cNvSpPr>
            <p:nvPr/>
          </p:nvSpPr>
          <p:spPr bwMode="auto">
            <a:xfrm>
              <a:off x="2779" y="3225"/>
              <a:ext cx="21" cy="17"/>
            </a:xfrm>
            <a:custGeom>
              <a:avLst/>
              <a:gdLst>
                <a:gd name="T0" fmla="*/ 0 w 21"/>
                <a:gd name="T1" fmla="*/ 16 h 17"/>
                <a:gd name="T2" fmla="*/ 2 w 21"/>
                <a:gd name="T3" fmla="*/ 8 h 17"/>
                <a:gd name="T4" fmla="*/ 7 w 21"/>
                <a:gd name="T5" fmla="*/ 2 h 17"/>
                <a:gd name="T6" fmla="*/ 13 w 21"/>
                <a:gd name="T7" fmla="*/ 0 h 17"/>
                <a:gd name="T8" fmla="*/ 2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16"/>
                  </a:moveTo>
                  <a:lnTo>
                    <a:pt x="2" y="8"/>
                  </a:lnTo>
                  <a:lnTo>
                    <a:pt x="7" y="2"/>
                  </a:lnTo>
                  <a:lnTo>
                    <a:pt x="13" y="0"/>
                  </a:lnTo>
                  <a:lnTo>
                    <a:pt x="20"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57" name="Line 797"/>
            <p:cNvSpPr>
              <a:spLocks noChangeShapeType="1"/>
            </p:cNvSpPr>
            <p:nvPr/>
          </p:nvSpPr>
          <p:spPr bwMode="auto">
            <a:xfrm>
              <a:off x="2842" y="3225"/>
              <a:ext cx="0" cy="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58" name="Freeform 798"/>
            <p:cNvSpPr>
              <a:spLocks/>
            </p:cNvSpPr>
            <p:nvPr/>
          </p:nvSpPr>
          <p:spPr bwMode="auto">
            <a:xfrm>
              <a:off x="2812" y="3225"/>
              <a:ext cx="31" cy="36"/>
            </a:xfrm>
            <a:custGeom>
              <a:avLst/>
              <a:gdLst>
                <a:gd name="T0" fmla="*/ 30 w 31"/>
                <a:gd name="T1" fmla="*/ 7 h 36"/>
                <a:gd name="T2" fmla="*/ 25 w 31"/>
                <a:gd name="T3" fmla="*/ 2 h 36"/>
                <a:gd name="T4" fmla="*/ 20 w 31"/>
                <a:gd name="T5" fmla="*/ 0 h 36"/>
                <a:gd name="T6" fmla="*/ 12 w 31"/>
                <a:gd name="T7" fmla="*/ 0 h 36"/>
                <a:gd name="T8" fmla="*/ 8 w 31"/>
                <a:gd name="T9" fmla="*/ 2 h 36"/>
                <a:gd name="T10" fmla="*/ 2 w 31"/>
                <a:gd name="T11" fmla="*/ 7 h 36"/>
                <a:gd name="T12" fmla="*/ 0 w 31"/>
                <a:gd name="T13" fmla="*/ 14 h 36"/>
                <a:gd name="T14" fmla="*/ 0 w 31"/>
                <a:gd name="T15" fmla="*/ 20 h 36"/>
                <a:gd name="T16" fmla="*/ 2 w 31"/>
                <a:gd name="T17" fmla="*/ 27 h 36"/>
                <a:gd name="T18" fmla="*/ 8 w 31"/>
                <a:gd name="T19" fmla="*/ 33 h 36"/>
                <a:gd name="T20" fmla="*/ 12 w 31"/>
                <a:gd name="T21" fmla="*/ 35 h 36"/>
                <a:gd name="T22" fmla="*/ 20 w 31"/>
                <a:gd name="T23" fmla="*/ 35 h 36"/>
                <a:gd name="T24" fmla="*/ 25 w 31"/>
                <a:gd name="T25" fmla="*/ 33 h 36"/>
                <a:gd name="T26" fmla="*/ 30 w 31"/>
                <a:gd name="T27" fmla="*/ 2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
                <a:gd name="T43" fmla="*/ 0 h 36"/>
                <a:gd name="T44" fmla="*/ 31 w 31"/>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 h="36">
                  <a:moveTo>
                    <a:pt x="30" y="7"/>
                  </a:moveTo>
                  <a:lnTo>
                    <a:pt x="25" y="2"/>
                  </a:lnTo>
                  <a:lnTo>
                    <a:pt x="20" y="0"/>
                  </a:lnTo>
                  <a:lnTo>
                    <a:pt x="12" y="0"/>
                  </a:lnTo>
                  <a:lnTo>
                    <a:pt x="8" y="2"/>
                  </a:lnTo>
                  <a:lnTo>
                    <a:pt x="2" y="7"/>
                  </a:lnTo>
                  <a:lnTo>
                    <a:pt x="0" y="14"/>
                  </a:lnTo>
                  <a:lnTo>
                    <a:pt x="0" y="20"/>
                  </a:lnTo>
                  <a:lnTo>
                    <a:pt x="2" y="27"/>
                  </a:lnTo>
                  <a:lnTo>
                    <a:pt x="8" y="33"/>
                  </a:lnTo>
                  <a:lnTo>
                    <a:pt x="12" y="35"/>
                  </a:lnTo>
                  <a:lnTo>
                    <a:pt x="20" y="35"/>
                  </a:lnTo>
                  <a:lnTo>
                    <a:pt x="25" y="33"/>
                  </a:lnTo>
                  <a:lnTo>
                    <a:pt x="30" y="27"/>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59" name="Freeform 799"/>
            <p:cNvSpPr>
              <a:spLocks/>
            </p:cNvSpPr>
            <p:nvPr/>
          </p:nvSpPr>
          <p:spPr bwMode="auto">
            <a:xfrm>
              <a:off x="2860" y="3225"/>
              <a:ext cx="28" cy="36"/>
            </a:xfrm>
            <a:custGeom>
              <a:avLst/>
              <a:gdLst>
                <a:gd name="T0" fmla="*/ 0 w 28"/>
                <a:gd name="T1" fmla="*/ 35 h 36"/>
                <a:gd name="T2" fmla="*/ 0 w 28"/>
                <a:gd name="T3" fmla="*/ 0 h 36"/>
                <a:gd name="T4" fmla="*/ 0 w 28"/>
                <a:gd name="T5" fmla="*/ 9 h 36"/>
                <a:gd name="T6" fmla="*/ 8 w 28"/>
                <a:gd name="T7" fmla="*/ 2 h 36"/>
                <a:gd name="T8" fmla="*/ 12 w 28"/>
                <a:gd name="T9" fmla="*/ 0 h 36"/>
                <a:gd name="T10" fmla="*/ 20 w 28"/>
                <a:gd name="T11" fmla="*/ 0 h 36"/>
                <a:gd name="T12" fmla="*/ 25 w 28"/>
                <a:gd name="T13" fmla="*/ 2 h 36"/>
                <a:gd name="T14" fmla="*/ 27 w 28"/>
                <a:gd name="T15" fmla="*/ 9 h 36"/>
                <a:gd name="T16" fmla="*/ 27 w 28"/>
                <a:gd name="T17" fmla="*/ 35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36"/>
                <a:gd name="T29" fmla="*/ 28 w 28"/>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36">
                  <a:moveTo>
                    <a:pt x="0" y="35"/>
                  </a:moveTo>
                  <a:lnTo>
                    <a:pt x="0" y="0"/>
                  </a:lnTo>
                  <a:lnTo>
                    <a:pt x="0" y="9"/>
                  </a:lnTo>
                  <a:lnTo>
                    <a:pt x="8" y="2"/>
                  </a:lnTo>
                  <a:lnTo>
                    <a:pt x="12" y="0"/>
                  </a:lnTo>
                  <a:lnTo>
                    <a:pt x="20" y="0"/>
                  </a:lnTo>
                  <a:lnTo>
                    <a:pt x="25" y="2"/>
                  </a:lnTo>
                  <a:lnTo>
                    <a:pt x="27" y="9"/>
                  </a:lnTo>
                  <a:lnTo>
                    <a:pt x="27"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60" name="Freeform 800"/>
            <p:cNvSpPr>
              <a:spLocks/>
            </p:cNvSpPr>
            <p:nvPr/>
          </p:nvSpPr>
          <p:spPr bwMode="auto">
            <a:xfrm>
              <a:off x="2908" y="3225"/>
              <a:ext cx="28" cy="36"/>
            </a:xfrm>
            <a:custGeom>
              <a:avLst/>
              <a:gdLst>
                <a:gd name="T0" fmla="*/ 27 w 28"/>
                <a:gd name="T1" fmla="*/ 7 h 36"/>
                <a:gd name="T2" fmla="*/ 25 w 28"/>
                <a:gd name="T3" fmla="*/ 2 h 36"/>
                <a:gd name="T4" fmla="*/ 18 w 28"/>
                <a:gd name="T5" fmla="*/ 0 h 36"/>
                <a:gd name="T6" fmla="*/ 10 w 28"/>
                <a:gd name="T7" fmla="*/ 0 h 36"/>
                <a:gd name="T8" fmla="*/ 2 w 28"/>
                <a:gd name="T9" fmla="*/ 2 h 36"/>
                <a:gd name="T10" fmla="*/ 0 w 28"/>
                <a:gd name="T11" fmla="*/ 7 h 36"/>
                <a:gd name="T12" fmla="*/ 2 w 28"/>
                <a:gd name="T13" fmla="*/ 13 h 36"/>
                <a:gd name="T14" fmla="*/ 7 w 28"/>
                <a:gd name="T15" fmla="*/ 14 h 36"/>
                <a:gd name="T16" fmla="*/ 20 w 28"/>
                <a:gd name="T17" fmla="*/ 17 h 36"/>
                <a:gd name="T18" fmla="*/ 25 w 28"/>
                <a:gd name="T19" fmla="*/ 20 h 36"/>
                <a:gd name="T20" fmla="*/ 27 w 28"/>
                <a:gd name="T21" fmla="*/ 25 h 36"/>
                <a:gd name="T22" fmla="*/ 27 w 28"/>
                <a:gd name="T23" fmla="*/ 27 h 36"/>
                <a:gd name="T24" fmla="*/ 25 w 28"/>
                <a:gd name="T25" fmla="*/ 33 h 36"/>
                <a:gd name="T26" fmla="*/ 18 w 28"/>
                <a:gd name="T27" fmla="*/ 35 h 36"/>
                <a:gd name="T28" fmla="*/ 10 w 28"/>
                <a:gd name="T29" fmla="*/ 35 h 36"/>
                <a:gd name="T30" fmla="*/ 2 w 28"/>
                <a:gd name="T31" fmla="*/ 33 h 36"/>
                <a:gd name="T32" fmla="*/ 0 w 28"/>
                <a:gd name="T33" fmla="*/ 2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6"/>
                <a:gd name="T53" fmla="*/ 28 w 2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6">
                  <a:moveTo>
                    <a:pt x="27" y="7"/>
                  </a:moveTo>
                  <a:lnTo>
                    <a:pt x="25" y="2"/>
                  </a:lnTo>
                  <a:lnTo>
                    <a:pt x="18" y="0"/>
                  </a:lnTo>
                  <a:lnTo>
                    <a:pt x="10" y="0"/>
                  </a:lnTo>
                  <a:lnTo>
                    <a:pt x="2" y="2"/>
                  </a:lnTo>
                  <a:lnTo>
                    <a:pt x="0" y="7"/>
                  </a:lnTo>
                  <a:lnTo>
                    <a:pt x="2" y="13"/>
                  </a:lnTo>
                  <a:lnTo>
                    <a:pt x="7" y="14"/>
                  </a:lnTo>
                  <a:lnTo>
                    <a:pt x="20" y="17"/>
                  </a:lnTo>
                  <a:lnTo>
                    <a:pt x="25" y="20"/>
                  </a:lnTo>
                  <a:lnTo>
                    <a:pt x="27" y="25"/>
                  </a:lnTo>
                  <a:lnTo>
                    <a:pt x="27" y="27"/>
                  </a:lnTo>
                  <a:lnTo>
                    <a:pt x="25" y="33"/>
                  </a:lnTo>
                  <a:lnTo>
                    <a:pt x="18" y="35"/>
                  </a:lnTo>
                  <a:lnTo>
                    <a:pt x="10" y="35"/>
                  </a:lnTo>
                  <a:lnTo>
                    <a:pt x="2" y="33"/>
                  </a:lnTo>
                  <a:lnTo>
                    <a:pt x="0" y="27"/>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61" name="Freeform 801"/>
            <p:cNvSpPr>
              <a:spLocks/>
            </p:cNvSpPr>
            <p:nvPr/>
          </p:nvSpPr>
          <p:spPr bwMode="auto">
            <a:xfrm>
              <a:off x="2951" y="3225"/>
              <a:ext cx="17" cy="36"/>
            </a:xfrm>
            <a:custGeom>
              <a:avLst/>
              <a:gdLst>
                <a:gd name="T0" fmla="*/ 0 w 17"/>
                <a:gd name="T1" fmla="*/ 35 h 36"/>
                <a:gd name="T2" fmla="*/ 0 w 17"/>
                <a:gd name="T3" fmla="*/ 0 h 36"/>
                <a:gd name="T4" fmla="*/ 16 w 17"/>
                <a:gd name="T5" fmla="*/ 2 h 36"/>
                <a:gd name="T6" fmla="*/ 0 w 17"/>
                <a:gd name="T7" fmla="*/ 9 h 36"/>
                <a:gd name="T8" fmla="*/ 0 60000 65536"/>
                <a:gd name="T9" fmla="*/ 0 60000 65536"/>
                <a:gd name="T10" fmla="*/ 0 60000 65536"/>
                <a:gd name="T11" fmla="*/ 0 60000 65536"/>
                <a:gd name="T12" fmla="*/ 0 w 17"/>
                <a:gd name="T13" fmla="*/ 0 h 36"/>
                <a:gd name="T14" fmla="*/ 17 w 17"/>
                <a:gd name="T15" fmla="*/ 36 h 36"/>
              </a:gdLst>
              <a:ahLst/>
              <a:cxnLst>
                <a:cxn ang="T8">
                  <a:pos x="T0" y="T1"/>
                </a:cxn>
                <a:cxn ang="T9">
                  <a:pos x="T2" y="T3"/>
                </a:cxn>
                <a:cxn ang="T10">
                  <a:pos x="T4" y="T5"/>
                </a:cxn>
                <a:cxn ang="T11">
                  <a:pos x="T6" y="T7"/>
                </a:cxn>
              </a:cxnLst>
              <a:rect l="T12" t="T13" r="T14" b="T15"/>
              <a:pathLst>
                <a:path w="17" h="36">
                  <a:moveTo>
                    <a:pt x="0" y="35"/>
                  </a:moveTo>
                  <a:lnTo>
                    <a:pt x="0" y="0"/>
                  </a:lnTo>
                  <a:lnTo>
                    <a:pt x="16" y="2"/>
                  </a:lnTo>
                  <a:lnTo>
                    <a:pt x="0" y="9"/>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62" name="Freeform 802"/>
            <p:cNvSpPr>
              <a:spLocks/>
            </p:cNvSpPr>
            <p:nvPr/>
          </p:nvSpPr>
          <p:spPr bwMode="auto">
            <a:xfrm>
              <a:off x="2959" y="3225"/>
              <a:ext cx="20" cy="36"/>
            </a:xfrm>
            <a:custGeom>
              <a:avLst/>
              <a:gdLst>
                <a:gd name="T0" fmla="*/ 0 w 20"/>
                <a:gd name="T1" fmla="*/ 2 h 36"/>
                <a:gd name="T2" fmla="*/ 4 w 20"/>
                <a:gd name="T3" fmla="*/ 0 h 36"/>
                <a:gd name="T4" fmla="*/ 11 w 20"/>
                <a:gd name="T5" fmla="*/ 0 h 36"/>
                <a:gd name="T6" fmla="*/ 17 w 20"/>
                <a:gd name="T7" fmla="*/ 2 h 36"/>
                <a:gd name="T8" fmla="*/ 19 w 20"/>
                <a:gd name="T9" fmla="*/ 9 h 36"/>
                <a:gd name="T10" fmla="*/ 19 w 20"/>
                <a:gd name="T11" fmla="*/ 35 h 36"/>
                <a:gd name="T12" fmla="*/ 0 60000 65536"/>
                <a:gd name="T13" fmla="*/ 0 60000 65536"/>
                <a:gd name="T14" fmla="*/ 0 60000 65536"/>
                <a:gd name="T15" fmla="*/ 0 60000 65536"/>
                <a:gd name="T16" fmla="*/ 0 60000 65536"/>
                <a:gd name="T17" fmla="*/ 0 60000 65536"/>
                <a:gd name="T18" fmla="*/ 0 w 20"/>
                <a:gd name="T19" fmla="*/ 0 h 36"/>
                <a:gd name="T20" fmla="*/ 20 w 2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0" h="36">
                  <a:moveTo>
                    <a:pt x="0" y="2"/>
                  </a:moveTo>
                  <a:lnTo>
                    <a:pt x="4" y="0"/>
                  </a:lnTo>
                  <a:lnTo>
                    <a:pt x="11" y="0"/>
                  </a:lnTo>
                  <a:lnTo>
                    <a:pt x="17" y="2"/>
                  </a:lnTo>
                  <a:lnTo>
                    <a:pt x="19" y="9"/>
                  </a:lnTo>
                  <a:lnTo>
                    <a:pt x="19"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63" name="Freeform 803"/>
            <p:cNvSpPr>
              <a:spLocks/>
            </p:cNvSpPr>
            <p:nvPr/>
          </p:nvSpPr>
          <p:spPr bwMode="auto">
            <a:xfrm>
              <a:off x="2978" y="3225"/>
              <a:ext cx="29" cy="36"/>
            </a:xfrm>
            <a:custGeom>
              <a:avLst/>
              <a:gdLst>
                <a:gd name="T0" fmla="*/ 0 w 29"/>
                <a:gd name="T1" fmla="*/ 9 h 36"/>
                <a:gd name="T2" fmla="*/ 8 w 29"/>
                <a:gd name="T3" fmla="*/ 2 h 36"/>
                <a:gd name="T4" fmla="*/ 13 w 29"/>
                <a:gd name="T5" fmla="*/ 0 h 36"/>
                <a:gd name="T6" fmla="*/ 21 w 29"/>
                <a:gd name="T7" fmla="*/ 0 h 36"/>
                <a:gd name="T8" fmla="*/ 26 w 29"/>
                <a:gd name="T9" fmla="*/ 2 h 36"/>
                <a:gd name="T10" fmla="*/ 28 w 29"/>
                <a:gd name="T11" fmla="*/ 9 h 36"/>
                <a:gd name="T12" fmla="*/ 28 w 29"/>
                <a:gd name="T13" fmla="*/ 35 h 36"/>
                <a:gd name="T14" fmla="*/ 0 60000 65536"/>
                <a:gd name="T15" fmla="*/ 0 60000 65536"/>
                <a:gd name="T16" fmla="*/ 0 60000 65536"/>
                <a:gd name="T17" fmla="*/ 0 60000 65536"/>
                <a:gd name="T18" fmla="*/ 0 60000 65536"/>
                <a:gd name="T19" fmla="*/ 0 60000 65536"/>
                <a:gd name="T20" fmla="*/ 0 60000 65536"/>
                <a:gd name="T21" fmla="*/ 0 w 29"/>
                <a:gd name="T22" fmla="*/ 0 h 36"/>
                <a:gd name="T23" fmla="*/ 29 w 29"/>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6">
                  <a:moveTo>
                    <a:pt x="0" y="9"/>
                  </a:moveTo>
                  <a:lnTo>
                    <a:pt x="8" y="2"/>
                  </a:lnTo>
                  <a:lnTo>
                    <a:pt x="13" y="0"/>
                  </a:lnTo>
                  <a:lnTo>
                    <a:pt x="21" y="0"/>
                  </a:lnTo>
                  <a:lnTo>
                    <a:pt x="26" y="2"/>
                  </a:lnTo>
                  <a:lnTo>
                    <a:pt x="28" y="9"/>
                  </a:lnTo>
                  <a:lnTo>
                    <a:pt x="2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64" name="Freeform 804"/>
            <p:cNvSpPr>
              <a:spLocks/>
            </p:cNvSpPr>
            <p:nvPr/>
          </p:nvSpPr>
          <p:spPr bwMode="auto">
            <a:xfrm>
              <a:off x="3026" y="3225"/>
              <a:ext cx="32" cy="36"/>
            </a:xfrm>
            <a:custGeom>
              <a:avLst/>
              <a:gdLst>
                <a:gd name="T0" fmla="*/ 31 w 32"/>
                <a:gd name="T1" fmla="*/ 35 h 36"/>
                <a:gd name="T2" fmla="*/ 31 w 32"/>
                <a:gd name="T3" fmla="*/ 0 h 36"/>
                <a:gd name="T4" fmla="*/ 26 w 32"/>
                <a:gd name="T5" fmla="*/ 2 h 36"/>
                <a:gd name="T6" fmla="*/ 31 w 32"/>
                <a:gd name="T7" fmla="*/ 7 h 36"/>
                <a:gd name="T8" fmla="*/ 26 w 32"/>
                <a:gd name="T9" fmla="*/ 2 h 36"/>
                <a:gd name="T10" fmla="*/ 21 w 32"/>
                <a:gd name="T11" fmla="*/ 0 h 36"/>
                <a:gd name="T12" fmla="*/ 13 w 32"/>
                <a:gd name="T13" fmla="*/ 0 h 36"/>
                <a:gd name="T14" fmla="*/ 8 w 32"/>
                <a:gd name="T15" fmla="*/ 2 h 36"/>
                <a:gd name="T16" fmla="*/ 4 w 32"/>
                <a:gd name="T17" fmla="*/ 7 h 36"/>
                <a:gd name="T18" fmla="*/ 0 w 32"/>
                <a:gd name="T19" fmla="*/ 14 h 36"/>
                <a:gd name="T20" fmla="*/ 0 w 32"/>
                <a:gd name="T21" fmla="*/ 20 h 36"/>
                <a:gd name="T22" fmla="*/ 4 w 32"/>
                <a:gd name="T23" fmla="*/ 27 h 36"/>
                <a:gd name="T24" fmla="*/ 8 w 32"/>
                <a:gd name="T25" fmla="*/ 33 h 36"/>
                <a:gd name="T26" fmla="*/ 13 w 32"/>
                <a:gd name="T27" fmla="*/ 35 h 36"/>
                <a:gd name="T28" fmla="*/ 21 w 32"/>
                <a:gd name="T29" fmla="*/ 35 h 36"/>
                <a:gd name="T30" fmla="*/ 26 w 32"/>
                <a:gd name="T31" fmla="*/ 33 h 36"/>
                <a:gd name="T32" fmla="*/ 31 w 32"/>
                <a:gd name="T33" fmla="*/ 2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6"/>
                <a:gd name="T53" fmla="*/ 32 w 3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6">
                  <a:moveTo>
                    <a:pt x="31" y="35"/>
                  </a:moveTo>
                  <a:lnTo>
                    <a:pt x="31" y="0"/>
                  </a:lnTo>
                  <a:lnTo>
                    <a:pt x="26" y="2"/>
                  </a:lnTo>
                  <a:lnTo>
                    <a:pt x="31" y="7"/>
                  </a:lnTo>
                  <a:lnTo>
                    <a:pt x="26" y="2"/>
                  </a:lnTo>
                  <a:lnTo>
                    <a:pt x="21" y="0"/>
                  </a:lnTo>
                  <a:lnTo>
                    <a:pt x="13" y="0"/>
                  </a:lnTo>
                  <a:lnTo>
                    <a:pt x="8" y="2"/>
                  </a:lnTo>
                  <a:lnTo>
                    <a:pt x="4" y="7"/>
                  </a:lnTo>
                  <a:lnTo>
                    <a:pt x="0" y="14"/>
                  </a:lnTo>
                  <a:lnTo>
                    <a:pt x="0" y="20"/>
                  </a:lnTo>
                  <a:lnTo>
                    <a:pt x="4" y="27"/>
                  </a:lnTo>
                  <a:lnTo>
                    <a:pt x="8" y="33"/>
                  </a:lnTo>
                  <a:lnTo>
                    <a:pt x="13" y="35"/>
                  </a:lnTo>
                  <a:lnTo>
                    <a:pt x="21" y="35"/>
                  </a:lnTo>
                  <a:lnTo>
                    <a:pt x="26" y="33"/>
                  </a:lnTo>
                  <a:lnTo>
                    <a:pt x="31" y="27"/>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65" name="Line 805"/>
            <p:cNvSpPr>
              <a:spLocks noChangeShapeType="1"/>
            </p:cNvSpPr>
            <p:nvPr/>
          </p:nvSpPr>
          <p:spPr bwMode="auto">
            <a:xfrm flipV="1">
              <a:off x="3082" y="3207"/>
              <a:ext cx="0" cy="4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66" name="Freeform 806"/>
            <p:cNvSpPr>
              <a:spLocks/>
            </p:cNvSpPr>
            <p:nvPr/>
          </p:nvSpPr>
          <p:spPr bwMode="auto">
            <a:xfrm>
              <a:off x="3082" y="3250"/>
              <a:ext cx="17" cy="17"/>
            </a:xfrm>
            <a:custGeom>
              <a:avLst/>
              <a:gdLst>
                <a:gd name="T0" fmla="*/ 0 w 17"/>
                <a:gd name="T1" fmla="*/ 0 h 17"/>
                <a:gd name="T2" fmla="*/ 3 w 17"/>
                <a:gd name="T3" fmla="*/ 12 h 17"/>
                <a:gd name="T4" fmla="*/ 9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3" y="12"/>
                  </a:lnTo>
                  <a:lnTo>
                    <a:pt x="9" y="16"/>
                  </a:lnTo>
                  <a:lnTo>
                    <a:pt x="16" y="1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67" name="Line 807"/>
            <p:cNvSpPr>
              <a:spLocks noChangeShapeType="1"/>
            </p:cNvSpPr>
            <p:nvPr/>
          </p:nvSpPr>
          <p:spPr bwMode="auto">
            <a:xfrm flipH="1">
              <a:off x="3074" y="3225"/>
              <a:ext cx="18"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68" name="Freeform 808"/>
            <p:cNvSpPr>
              <a:spLocks/>
            </p:cNvSpPr>
            <p:nvPr/>
          </p:nvSpPr>
          <p:spPr bwMode="auto">
            <a:xfrm>
              <a:off x="3110" y="3225"/>
              <a:ext cx="32" cy="36"/>
            </a:xfrm>
            <a:custGeom>
              <a:avLst/>
              <a:gdLst>
                <a:gd name="T0" fmla="*/ 25 w 32"/>
                <a:gd name="T1" fmla="*/ 2 h 36"/>
                <a:gd name="T2" fmla="*/ 31 w 32"/>
                <a:gd name="T3" fmla="*/ 7 h 36"/>
                <a:gd name="T4" fmla="*/ 25 w 32"/>
                <a:gd name="T5" fmla="*/ 2 h 36"/>
                <a:gd name="T6" fmla="*/ 20 w 32"/>
                <a:gd name="T7" fmla="*/ 0 h 36"/>
                <a:gd name="T8" fmla="*/ 13 w 32"/>
                <a:gd name="T9" fmla="*/ 0 h 36"/>
                <a:gd name="T10" fmla="*/ 7 w 32"/>
                <a:gd name="T11" fmla="*/ 2 h 36"/>
                <a:gd name="T12" fmla="*/ 3 w 32"/>
                <a:gd name="T13" fmla="*/ 7 h 36"/>
                <a:gd name="T14" fmla="*/ 0 w 32"/>
                <a:gd name="T15" fmla="*/ 14 h 36"/>
                <a:gd name="T16" fmla="*/ 0 w 32"/>
                <a:gd name="T17" fmla="*/ 20 h 36"/>
                <a:gd name="T18" fmla="*/ 3 w 32"/>
                <a:gd name="T19" fmla="*/ 27 h 36"/>
                <a:gd name="T20" fmla="*/ 7 w 32"/>
                <a:gd name="T21" fmla="*/ 33 h 36"/>
                <a:gd name="T22" fmla="*/ 13 w 32"/>
                <a:gd name="T23" fmla="*/ 35 h 36"/>
                <a:gd name="T24" fmla="*/ 20 w 32"/>
                <a:gd name="T25" fmla="*/ 35 h 36"/>
                <a:gd name="T26" fmla="*/ 25 w 32"/>
                <a:gd name="T27" fmla="*/ 33 h 36"/>
                <a:gd name="T28" fmla="*/ 31 w 32"/>
                <a:gd name="T29" fmla="*/ 2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36"/>
                <a:gd name="T47" fmla="*/ 32 w 32"/>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36">
                  <a:moveTo>
                    <a:pt x="25" y="2"/>
                  </a:moveTo>
                  <a:lnTo>
                    <a:pt x="31" y="7"/>
                  </a:lnTo>
                  <a:lnTo>
                    <a:pt x="25" y="2"/>
                  </a:lnTo>
                  <a:lnTo>
                    <a:pt x="20" y="0"/>
                  </a:lnTo>
                  <a:lnTo>
                    <a:pt x="13" y="0"/>
                  </a:lnTo>
                  <a:lnTo>
                    <a:pt x="7" y="2"/>
                  </a:lnTo>
                  <a:lnTo>
                    <a:pt x="3" y="7"/>
                  </a:lnTo>
                  <a:lnTo>
                    <a:pt x="0" y="14"/>
                  </a:lnTo>
                  <a:lnTo>
                    <a:pt x="0" y="20"/>
                  </a:lnTo>
                  <a:lnTo>
                    <a:pt x="3" y="27"/>
                  </a:lnTo>
                  <a:lnTo>
                    <a:pt x="7" y="33"/>
                  </a:lnTo>
                  <a:lnTo>
                    <a:pt x="13" y="35"/>
                  </a:lnTo>
                  <a:lnTo>
                    <a:pt x="20" y="35"/>
                  </a:lnTo>
                  <a:lnTo>
                    <a:pt x="25" y="33"/>
                  </a:lnTo>
                  <a:lnTo>
                    <a:pt x="31" y="27"/>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69" name="Line 809"/>
            <p:cNvSpPr>
              <a:spLocks noChangeShapeType="1"/>
            </p:cNvSpPr>
            <p:nvPr/>
          </p:nvSpPr>
          <p:spPr bwMode="auto">
            <a:xfrm flipV="1">
              <a:off x="3156" y="3207"/>
              <a:ext cx="0" cy="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70" name="Freeform 810"/>
            <p:cNvSpPr>
              <a:spLocks/>
            </p:cNvSpPr>
            <p:nvPr/>
          </p:nvSpPr>
          <p:spPr bwMode="auto">
            <a:xfrm>
              <a:off x="3156" y="3225"/>
              <a:ext cx="29" cy="36"/>
            </a:xfrm>
            <a:custGeom>
              <a:avLst/>
              <a:gdLst>
                <a:gd name="T0" fmla="*/ 0 w 29"/>
                <a:gd name="T1" fmla="*/ 9 h 36"/>
                <a:gd name="T2" fmla="*/ 7 w 29"/>
                <a:gd name="T3" fmla="*/ 2 h 36"/>
                <a:gd name="T4" fmla="*/ 12 w 29"/>
                <a:gd name="T5" fmla="*/ 0 h 36"/>
                <a:gd name="T6" fmla="*/ 20 w 29"/>
                <a:gd name="T7" fmla="*/ 0 h 36"/>
                <a:gd name="T8" fmla="*/ 24 w 29"/>
                <a:gd name="T9" fmla="*/ 2 h 36"/>
                <a:gd name="T10" fmla="*/ 28 w 29"/>
                <a:gd name="T11" fmla="*/ 9 h 36"/>
                <a:gd name="T12" fmla="*/ 28 w 29"/>
                <a:gd name="T13" fmla="*/ 35 h 36"/>
                <a:gd name="T14" fmla="*/ 0 60000 65536"/>
                <a:gd name="T15" fmla="*/ 0 60000 65536"/>
                <a:gd name="T16" fmla="*/ 0 60000 65536"/>
                <a:gd name="T17" fmla="*/ 0 60000 65536"/>
                <a:gd name="T18" fmla="*/ 0 60000 65536"/>
                <a:gd name="T19" fmla="*/ 0 60000 65536"/>
                <a:gd name="T20" fmla="*/ 0 60000 65536"/>
                <a:gd name="T21" fmla="*/ 0 w 29"/>
                <a:gd name="T22" fmla="*/ 0 h 36"/>
                <a:gd name="T23" fmla="*/ 29 w 29"/>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6">
                  <a:moveTo>
                    <a:pt x="0" y="9"/>
                  </a:moveTo>
                  <a:lnTo>
                    <a:pt x="7" y="2"/>
                  </a:lnTo>
                  <a:lnTo>
                    <a:pt x="12" y="0"/>
                  </a:lnTo>
                  <a:lnTo>
                    <a:pt x="20" y="0"/>
                  </a:lnTo>
                  <a:lnTo>
                    <a:pt x="24" y="2"/>
                  </a:lnTo>
                  <a:lnTo>
                    <a:pt x="28" y="9"/>
                  </a:lnTo>
                  <a:lnTo>
                    <a:pt x="2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71" name="Line 811"/>
            <p:cNvSpPr>
              <a:spLocks noChangeShapeType="1"/>
            </p:cNvSpPr>
            <p:nvPr/>
          </p:nvSpPr>
          <p:spPr bwMode="auto">
            <a:xfrm flipH="1">
              <a:off x="2650" y="3080"/>
              <a:ext cx="617"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72" name="Line 812"/>
            <p:cNvSpPr>
              <a:spLocks noChangeShapeType="1"/>
            </p:cNvSpPr>
            <p:nvPr/>
          </p:nvSpPr>
          <p:spPr bwMode="auto">
            <a:xfrm flipH="1">
              <a:off x="1930" y="3094"/>
              <a:ext cx="58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73" name="Freeform 813"/>
            <p:cNvSpPr>
              <a:spLocks/>
            </p:cNvSpPr>
            <p:nvPr/>
          </p:nvSpPr>
          <p:spPr bwMode="auto">
            <a:xfrm>
              <a:off x="1915" y="3080"/>
              <a:ext cx="617" cy="308"/>
            </a:xfrm>
            <a:custGeom>
              <a:avLst/>
              <a:gdLst>
                <a:gd name="T0" fmla="*/ 601 w 617"/>
                <a:gd name="T1" fmla="*/ 14 h 308"/>
                <a:gd name="T2" fmla="*/ 601 w 617"/>
                <a:gd name="T3" fmla="*/ 292 h 308"/>
                <a:gd name="T4" fmla="*/ 15 w 617"/>
                <a:gd name="T5" fmla="*/ 292 h 308"/>
                <a:gd name="T6" fmla="*/ 15 w 617"/>
                <a:gd name="T7" fmla="*/ 14 h 308"/>
                <a:gd name="T8" fmla="*/ 11 w 617"/>
                <a:gd name="T9" fmla="*/ 11 h 308"/>
                <a:gd name="T10" fmla="*/ 605 w 617"/>
                <a:gd name="T11" fmla="*/ 11 h 308"/>
                <a:gd name="T12" fmla="*/ 605 w 617"/>
                <a:gd name="T13" fmla="*/ 296 h 308"/>
                <a:gd name="T14" fmla="*/ 11 w 617"/>
                <a:gd name="T15" fmla="*/ 296 h 308"/>
                <a:gd name="T16" fmla="*/ 11 w 617"/>
                <a:gd name="T17" fmla="*/ 11 h 308"/>
                <a:gd name="T18" fmla="*/ 7 w 617"/>
                <a:gd name="T19" fmla="*/ 7 h 308"/>
                <a:gd name="T20" fmla="*/ 609 w 617"/>
                <a:gd name="T21" fmla="*/ 7 h 308"/>
                <a:gd name="T22" fmla="*/ 609 w 617"/>
                <a:gd name="T23" fmla="*/ 299 h 308"/>
                <a:gd name="T24" fmla="*/ 7 w 617"/>
                <a:gd name="T25" fmla="*/ 299 h 308"/>
                <a:gd name="T26" fmla="*/ 7 w 617"/>
                <a:gd name="T27" fmla="*/ 7 h 308"/>
                <a:gd name="T28" fmla="*/ 4 w 617"/>
                <a:gd name="T29" fmla="*/ 3 h 308"/>
                <a:gd name="T30" fmla="*/ 612 w 617"/>
                <a:gd name="T31" fmla="*/ 3 h 308"/>
                <a:gd name="T32" fmla="*/ 612 w 617"/>
                <a:gd name="T33" fmla="*/ 303 h 308"/>
                <a:gd name="T34" fmla="*/ 4 w 617"/>
                <a:gd name="T35" fmla="*/ 303 h 308"/>
                <a:gd name="T36" fmla="*/ 4 w 617"/>
                <a:gd name="T37" fmla="*/ 3 h 308"/>
                <a:gd name="T38" fmla="*/ 0 w 617"/>
                <a:gd name="T39" fmla="*/ 0 h 308"/>
                <a:gd name="T40" fmla="*/ 616 w 617"/>
                <a:gd name="T41" fmla="*/ 0 h 308"/>
                <a:gd name="T42" fmla="*/ 616 w 617"/>
                <a:gd name="T43" fmla="*/ 307 h 308"/>
                <a:gd name="T44" fmla="*/ 0 w 617"/>
                <a:gd name="T45" fmla="*/ 307 h 308"/>
                <a:gd name="T46" fmla="*/ 0 w 617"/>
                <a:gd name="T47" fmla="*/ 0 h 3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17" h="308">
                  <a:moveTo>
                    <a:pt x="601" y="14"/>
                  </a:moveTo>
                  <a:lnTo>
                    <a:pt x="601" y="292"/>
                  </a:lnTo>
                  <a:lnTo>
                    <a:pt x="15" y="292"/>
                  </a:lnTo>
                  <a:lnTo>
                    <a:pt x="15" y="14"/>
                  </a:lnTo>
                  <a:lnTo>
                    <a:pt x="11" y="11"/>
                  </a:lnTo>
                  <a:lnTo>
                    <a:pt x="605" y="11"/>
                  </a:lnTo>
                  <a:lnTo>
                    <a:pt x="605" y="296"/>
                  </a:lnTo>
                  <a:lnTo>
                    <a:pt x="11" y="296"/>
                  </a:lnTo>
                  <a:lnTo>
                    <a:pt x="11" y="11"/>
                  </a:lnTo>
                  <a:lnTo>
                    <a:pt x="7" y="7"/>
                  </a:lnTo>
                  <a:lnTo>
                    <a:pt x="609" y="7"/>
                  </a:lnTo>
                  <a:lnTo>
                    <a:pt x="609" y="299"/>
                  </a:lnTo>
                  <a:lnTo>
                    <a:pt x="7" y="299"/>
                  </a:lnTo>
                  <a:lnTo>
                    <a:pt x="7" y="7"/>
                  </a:lnTo>
                  <a:lnTo>
                    <a:pt x="4" y="3"/>
                  </a:lnTo>
                  <a:lnTo>
                    <a:pt x="612" y="3"/>
                  </a:lnTo>
                  <a:lnTo>
                    <a:pt x="612" y="303"/>
                  </a:lnTo>
                  <a:lnTo>
                    <a:pt x="4" y="303"/>
                  </a:lnTo>
                  <a:lnTo>
                    <a:pt x="4" y="3"/>
                  </a:lnTo>
                  <a:lnTo>
                    <a:pt x="0" y="0"/>
                  </a:lnTo>
                  <a:lnTo>
                    <a:pt x="616" y="0"/>
                  </a:lnTo>
                  <a:lnTo>
                    <a:pt x="616" y="307"/>
                  </a:lnTo>
                  <a:lnTo>
                    <a:pt x="0" y="307"/>
                  </a:lnTo>
                  <a:lnTo>
                    <a:pt x="0" y="0"/>
                  </a:lnTo>
                </a:path>
              </a:pathLst>
            </a:custGeom>
            <a:solidFill>
              <a:schemeClr val="accent1"/>
            </a:solidFill>
            <a:ln w="19050" cap="rnd" cmpd="sng">
              <a:solidFill>
                <a:schemeClr val="tx1"/>
              </a:solidFill>
              <a:prstDash val="solid"/>
              <a:round/>
              <a:headEnd type="none" w="sm" len="sm"/>
              <a:tailEnd type="none" w="sm" len="sm"/>
            </a:ln>
            <a:effectLst>
              <a:outerShdw dist="107763" dir="2700000" algn="ctr" rotWithShape="0">
                <a:schemeClr val="bg2">
                  <a:alpha val="50000"/>
                </a:schemeClr>
              </a:outerShdw>
            </a:effectLst>
          </p:spPr>
          <p:txBody>
            <a:bodyPr/>
            <a:lstStyle/>
            <a:p>
              <a:endParaRPr lang="en-US"/>
            </a:p>
          </p:txBody>
        </p:sp>
        <p:sp>
          <p:nvSpPr>
            <p:cNvPr id="71474" name="Line 814"/>
            <p:cNvSpPr>
              <a:spLocks noChangeShapeType="1"/>
            </p:cNvSpPr>
            <p:nvPr/>
          </p:nvSpPr>
          <p:spPr bwMode="auto">
            <a:xfrm>
              <a:off x="2024" y="3207"/>
              <a:ext cx="0" cy="5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75" name="Line 815"/>
            <p:cNvSpPr>
              <a:spLocks noChangeShapeType="1"/>
            </p:cNvSpPr>
            <p:nvPr/>
          </p:nvSpPr>
          <p:spPr bwMode="auto">
            <a:xfrm>
              <a:off x="2006" y="3207"/>
              <a:ext cx="35"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76" name="Line 816"/>
            <p:cNvSpPr>
              <a:spLocks noChangeShapeType="1"/>
            </p:cNvSpPr>
            <p:nvPr/>
          </p:nvSpPr>
          <p:spPr bwMode="auto">
            <a:xfrm>
              <a:off x="2051" y="3225"/>
              <a:ext cx="0" cy="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77" name="Freeform 817"/>
            <p:cNvSpPr>
              <a:spLocks/>
            </p:cNvSpPr>
            <p:nvPr/>
          </p:nvSpPr>
          <p:spPr bwMode="auto">
            <a:xfrm>
              <a:off x="2051" y="3225"/>
              <a:ext cx="22" cy="17"/>
            </a:xfrm>
            <a:custGeom>
              <a:avLst/>
              <a:gdLst>
                <a:gd name="T0" fmla="*/ 0 w 22"/>
                <a:gd name="T1" fmla="*/ 16 h 17"/>
                <a:gd name="T2" fmla="*/ 3 w 22"/>
                <a:gd name="T3" fmla="*/ 8 h 17"/>
                <a:gd name="T4" fmla="*/ 8 w 22"/>
                <a:gd name="T5" fmla="*/ 2 h 17"/>
                <a:gd name="T6" fmla="*/ 13 w 22"/>
                <a:gd name="T7" fmla="*/ 0 h 17"/>
                <a:gd name="T8" fmla="*/ 21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16"/>
                  </a:moveTo>
                  <a:lnTo>
                    <a:pt x="3" y="8"/>
                  </a:lnTo>
                  <a:lnTo>
                    <a:pt x="8" y="2"/>
                  </a:lnTo>
                  <a:lnTo>
                    <a:pt x="13" y="0"/>
                  </a:lnTo>
                  <a:lnTo>
                    <a:pt x="21"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78" name="Line 818"/>
            <p:cNvSpPr>
              <a:spLocks noChangeShapeType="1"/>
            </p:cNvSpPr>
            <p:nvPr/>
          </p:nvSpPr>
          <p:spPr bwMode="auto">
            <a:xfrm>
              <a:off x="2115" y="3225"/>
              <a:ext cx="0" cy="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79" name="Freeform 819"/>
            <p:cNvSpPr>
              <a:spLocks/>
            </p:cNvSpPr>
            <p:nvPr/>
          </p:nvSpPr>
          <p:spPr bwMode="auto">
            <a:xfrm>
              <a:off x="2084" y="3225"/>
              <a:ext cx="32" cy="36"/>
            </a:xfrm>
            <a:custGeom>
              <a:avLst/>
              <a:gdLst>
                <a:gd name="T0" fmla="*/ 31 w 32"/>
                <a:gd name="T1" fmla="*/ 7 h 36"/>
                <a:gd name="T2" fmla="*/ 26 w 32"/>
                <a:gd name="T3" fmla="*/ 2 h 36"/>
                <a:gd name="T4" fmla="*/ 20 w 32"/>
                <a:gd name="T5" fmla="*/ 0 h 36"/>
                <a:gd name="T6" fmla="*/ 13 w 32"/>
                <a:gd name="T7" fmla="*/ 0 h 36"/>
                <a:gd name="T8" fmla="*/ 8 w 32"/>
                <a:gd name="T9" fmla="*/ 2 h 36"/>
                <a:gd name="T10" fmla="*/ 3 w 32"/>
                <a:gd name="T11" fmla="*/ 7 h 36"/>
                <a:gd name="T12" fmla="*/ 0 w 32"/>
                <a:gd name="T13" fmla="*/ 14 h 36"/>
                <a:gd name="T14" fmla="*/ 0 w 32"/>
                <a:gd name="T15" fmla="*/ 20 h 36"/>
                <a:gd name="T16" fmla="*/ 3 w 32"/>
                <a:gd name="T17" fmla="*/ 27 h 36"/>
                <a:gd name="T18" fmla="*/ 8 w 32"/>
                <a:gd name="T19" fmla="*/ 33 h 36"/>
                <a:gd name="T20" fmla="*/ 13 w 32"/>
                <a:gd name="T21" fmla="*/ 35 h 36"/>
                <a:gd name="T22" fmla="*/ 20 w 32"/>
                <a:gd name="T23" fmla="*/ 35 h 36"/>
                <a:gd name="T24" fmla="*/ 26 w 32"/>
                <a:gd name="T25" fmla="*/ 33 h 36"/>
                <a:gd name="T26" fmla="*/ 31 w 32"/>
                <a:gd name="T27" fmla="*/ 2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36"/>
                <a:gd name="T44" fmla="*/ 32 w 3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36">
                  <a:moveTo>
                    <a:pt x="31" y="7"/>
                  </a:moveTo>
                  <a:lnTo>
                    <a:pt x="26" y="2"/>
                  </a:lnTo>
                  <a:lnTo>
                    <a:pt x="20" y="0"/>
                  </a:lnTo>
                  <a:lnTo>
                    <a:pt x="13" y="0"/>
                  </a:lnTo>
                  <a:lnTo>
                    <a:pt x="8" y="2"/>
                  </a:lnTo>
                  <a:lnTo>
                    <a:pt x="3" y="7"/>
                  </a:lnTo>
                  <a:lnTo>
                    <a:pt x="0" y="14"/>
                  </a:lnTo>
                  <a:lnTo>
                    <a:pt x="0" y="20"/>
                  </a:lnTo>
                  <a:lnTo>
                    <a:pt x="3" y="27"/>
                  </a:lnTo>
                  <a:lnTo>
                    <a:pt x="8" y="33"/>
                  </a:lnTo>
                  <a:lnTo>
                    <a:pt x="13" y="35"/>
                  </a:lnTo>
                  <a:lnTo>
                    <a:pt x="20" y="35"/>
                  </a:lnTo>
                  <a:lnTo>
                    <a:pt x="26" y="33"/>
                  </a:lnTo>
                  <a:lnTo>
                    <a:pt x="31" y="27"/>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80" name="Freeform 820"/>
            <p:cNvSpPr>
              <a:spLocks/>
            </p:cNvSpPr>
            <p:nvPr/>
          </p:nvSpPr>
          <p:spPr bwMode="auto">
            <a:xfrm>
              <a:off x="2132" y="3225"/>
              <a:ext cx="29" cy="36"/>
            </a:xfrm>
            <a:custGeom>
              <a:avLst/>
              <a:gdLst>
                <a:gd name="T0" fmla="*/ 0 w 29"/>
                <a:gd name="T1" fmla="*/ 35 h 36"/>
                <a:gd name="T2" fmla="*/ 0 w 29"/>
                <a:gd name="T3" fmla="*/ 0 h 36"/>
                <a:gd name="T4" fmla="*/ 0 w 29"/>
                <a:gd name="T5" fmla="*/ 9 h 36"/>
                <a:gd name="T6" fmla="*/ 8 w 29"/>
                <a:gd name="T7" fmla="*/ 2 h 36"/>
                <a:gd name="T8" fmla="*/ 13 w 29"/>
                <a:gd name="T9" fmla="*/ 0 h 36"/>
                <a:gd name="T10" fmla="*/ 20 w 29"/>
                <a:gd name="T11" fmla="*/ 0 h 36"/>
                <a:gd name="T12" fmla="*/ 26 w 29"/>
                <a:gd name="T13" fmla="*/ 2 h 36"/>
                <a:gd name="T14" fmla="*/ 28 w 29"/>
                <a:gd name="T15" fmla="*/ 9 h 36"/>
                <a:gd name="T16" fmla="*/ 28 w 29"/>
                <a:gd name="T17" fmla="*/ 35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6"/>
                <a:gd name="T29" fmla="*/ 29 w 29"/>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6">
                  <a:moveTo>
                    <a:pt x="0" y="35"/>
                  </a:moveTo>
                  <a:lnTo>
                    <a:pt x="0" y="0"/>
                  </a:lnTo>
                  <a:lnTo>
                    <a:pt x="0" y="9"/>
                  </a:lnTo>
                  <a:lnTo>
                    <a:pt x="8" y="2"/>
                  </a:lnTo>
                  <a:lnTo>
                    <a:pt x="13" y="0"/>
                  </a:lnTo>
                  <a:lnTo>
                    <a:pt x="20" y="0"/>
                  </a:lnTo>
                  <a:lnTo>
                    <a:pt x="26" y="2"/>
                  </a:lnTo>
                  <a:lnTo>
                    <a:pt x="28" y="9"/>
                  </a:lnTo>
                  <a:lnTo>
                    <a:pt x="28" y="35"/>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81" name="Freeform 821"/>
            <p:cNvSpPr>
              <a:spLocks/>
            </p:cNvSpPr>
            <p:nvPr/>
          </p:nvSpPr>
          <p:spPr bwMode="auto">
            <a:xfrm>
              <a:off x="2180" y="3225"/>
              <a:ext cx="29" cy="36"/>
            </a:xfrm>
            <a:custGeom>
              <a:avLst/>
              <a:gdLst>
                <a:gd name="T0" fmla="*/ 28 w 29"/>
                <a:gd name="T1" fmla="*/ 7 h 36"/>
                <a:gd name="T2" fmla="*/ 26 w 29"/>
                <a:gd name="T3" fmla="*/ 2 h 36"/>
                <a:gd name="T4" fmla="*/ 18 w 29"/>
                <a:gd name="T5" fmla="*/ 0 h 36"/>
                <a:gd name="T6" fmla="*/ 11 w 29"/>
                <a:gd name="T7" fmla="*/ 0 h 36"/>
                <a:gd name="T8" fmla="*/ 3 w 29"/>
                <a:gd name="T9" fmla="*/ 2 h 36"/>
                <a:gd name="T10" fmla="*/ 0 w 29"/>
                <a:gd name="T11" fmla="*/ 7 h 36"/>
                <a:gd name="T12" fmla="*/ 3 w 29"/>
                <a:gd name="T13" fmla="*/ 13 h 36"/>
                <a:gd name="T14" fmla="*/ 8 w 29"/>
                <a:gd name="T15" fmla="*/ 14 h 36"/>
                <a:gd name="T16" fmla="*/ 21 w 29"/>
                <a:gd name="T17" fmla="*/ 17 h 36"/>
                <a:gd name="T18" fmla="*/ 26 w 29"/>
                <a:gd name="T19" fmla="*/ 20 h 36"/>
                <a:gd name="T20" fmla="*/ 28 w 29"/>
                <a:gd name="T21" fmla="*/ 25 h 36"/>
                <a:gd name="T22" fmla="*/ 28 w 29"/>
                <a:gd name="T23" fmla="*/ 27 h 36"/>
                <a:gd name="T24" fmla="*/ 26 w 29"/>
                <a:gd name="T25" fmla="*/ 33 h 36"/>
                <a:gd name="T26" fmla="*/ 18 w 29"/>
                <a:gd name="T27" fmla="*/ 35 h 36"/>
                <a:gd name="T28" fmla="*/ 11 w 29"/>
                <a:gd name="T29" fmla="*/ 35 h 36"/>
                <a:gd name="T30" fmla="*/ 3 w 29"/>
                <a:gd name="T31" fmla="*/ 33 h 36"/>
                <a:gd name="T32" fmla="*/ 0 w 29"/>
                <a:gd name="T33" fmla="*/ 2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36"/>
                <a:gd name="T53" fmla="*/ 29 w 2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36">
                  <a:moveTo>
                    <a:pt x="28" y="7"/>
                  </a:moveTo>
                  <a:lnTo>
                    <a:pt x="26" y="2"/>
                  </a:lnTo>
                  <a:lnTo>
                    <a:pt x="18" y="0"/>
                  </a:lnTo>
                  <a:lnTo>
                    <a:pt x="11" y="0"/>
                  </a:lnTo>
                  <a:lnTo>
                    <a:pt x="3" y="2"/>
                  </a:lnTo>
                  <a:lnTo>
                    <a:pt x="0" y="7"/>
                  </a:lnTo>
                  <a:lnTo>
                    <a:pt x="3" y="13"/>
                  </a:lnTo>
                  <a:lnTo>
                    <a:pt x="8" y="14"/>
                  </a:lnTo>
                  <a:lnTo>
                    <a:pt x="21" y="17"/>
                  </a:lnTo>
                  <a:lnTo>
                    <a:pt x="26" y="20"/>
                  </a:lnTo>
                  <a:lnTo>
                    <a:pt x="28" y="25"/>
                  </a:lnTo>
                  <a:lnTo>
                    <a:pt x="28" y="27"/>
                  </a:lnTo>
                  <a:lnTo>
                    <a:pt x="26" y="33"/>
                  </a:lnTo>
                  <a:lnTo>
                    <a:pt x="18" y="35"/>
                  </a:lnTo>
                  <a:lnTo>
                    <a:pt x="11" y="35"/>
                  </a:lnTo>
                  <a:lnTo>
                    <a:pt x="3" y="33"/>
                  </a:lnTo>
                  <a:lnTo>
                    <a:pt x="0" y="27"/>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82" name="Freeform 822"/>
            <p:cNvSpPr>
              <a:spLocks/>
            </p:cNvSpPr>
            <p:nvPr/>
          </p:nvSpPr>
          <p:spPr bwMode="auto">
            <a:xfrm>
              <a:off x="2223" y="3225"/>
              <a:ext cx="32" cy="36"/>
            </a:xfrm>
            <a:custGeom>
              <a:avLst/>
              <a:gdLst>
                <a:gd name="T0" fmla="*/ 31 w 32"/>
                <a:gd name="T1" fmla="*/ 7 h 36"/>
                <a:gd name="T2" fmla="*/ 26 w 32"/>
                <a:gd name="T3" fmla="*/ 2 h 36"/>
                <a:gd name="T4" fmla="*/ 20 w 32"/>
                <a:gd name="T5" fmla="*/ 0 h 36"/>
                <a:gd name="T6" fmla="*/ 13 w 32"/>
                <a:gd name="T7" fmla="*/ 0 h 36"/>
                <a:gd name="T8" fmla="*/ 8 w 32"/>
                <a:gd name="T9" fmla="*/ 2 h 36"/>
                <a:gd name="T10" fmla="*/ 3 w 32"/>
                <a:gd name="T11" fmla="*/ 7 h 36"/>
                <a:gd name="T12" fmla="*/ 0 w 32"/>
                <a:gd name="T13" fmla="*/ 14 h 36"/>
                <a:gd name="T14" fmla="*/ 0 w 32"/>
                <a:gd name="T15" fmla="*/ 20 h 36"/>
                <a:gd name="T16" fmla="*/ 3 w 32"/>
                <a:gd name="T17" fmla="*/ 27 h 36"/>
                <a:gd name="T18" fmla="*/ 8 w 32"/>
                <a:gd name="T19" fmla="*/ 33 h 36"/>
                <a:gd name="T20" fmla="*/ 13 w 32"/>
                <a:gd name="T21" fmla="*/ 35 h 36"/>
                <a:gd name="T22" fmla="*/ 20 w 32"/>
                <a:gd name="T23" fmla="*/ 35 h 36"/>
                <a:gd name="T24" fmla="*/ 26 w 32"/>
                <a:gd name="T25" fmla="*/ 33 h 36"/>
                <a:gd name="T26" fmla="*/ 31 w 32"/>
                <a:gd name="T27" fmla="*/ 27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36"/>
                <a:gd name="T44" fmla="*/ 32 w 3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36">
                  <a:moveTo>
                    <a:pt x="31" y="7"/>
                  </a:moveTo>
                  <a:lnTo>
                    <a:pt x="26" y="2"/>
                  </a:lnTo>
                  <a:lnTo>
                    <a:pt x="20" y="0"/>
                  </a:lnTo>
                  <a:lnTo>
                    <a:pt x="13" y="0"/>
                  </a:lnTo>
                  <a:lnTo>
                    <a:pt x="8" y="2"/>
                  </a:lnTo>
                  <a:lnTo>
                    <a:pt x="3" y="7"/>
                  </a:lnTo>
                  <a:lnTo>
                    <a:pt x="0" y="14"/>
                  </a:lnTo>
                  <a:lnTo>
                    <a:pt x="0" y="20"/>
                  </a:lnTo>
                  <a:lnTo>
                    <a:pt x="3" y="27"/>
                  </a:lnTo>
                  <a:lnTo>
                    <a:pt x="8" y="33"/>
                  </a:lnTo>
                  <a:lnTo>
                    <a:pt x="13" y="35"/>
                  </a:lnTo>
                  <a:lnTo>
                    <a:pt x="20" y="35"/>
                  </a:lnTo>
                  <a:lnTo>
                    <a:pt x="26" y="33"/>
                  </a:lnTo>
                  <a:lnTo>
                    <a:pt x="31" y="27"/>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83" name="Freeform 823"/>
            <p:cNvSpPr>
              <a:spLocks/>
            </p:cNvSpPr>
            <p:nvPr/>
          </p:nvSpPr>
          <p:spPr bwMode="auto">
            <a:xfrm>
              <a:off x="2269" y="3225"/>
              <a:ext cx="31" cy="36"/>
            </a:xfrm>
            <a:custGeom>
              <a:avLst/>
              <a:gdLst>
                <a:gd name="T0" fmla="*/ 0 w 31"/>
                <a:gd name="T1" fmla="*/ 14 h 36"/>
                <a:gd name="T2" fmla="*/ 30 w 31"/>
                <a:gd name="T3" fmla="*/ 14 h 36"/>
                <a:gd name="T4" fmla="*/ 30 w 31"/>
                <a:gd name="T5" fmla="*/ 9 h 36"/>
                <a:gd name="T6" fmla="*/ 28 w 31"/>
                <a:gd name="T7" fmla="*/ 5 h 36"/>
                <a:gd name="T8" fmla="*/ 25 w 31"/>
                <a:gd name="T9" fmla="*/ 2 h 36"/>
                <a:gd name="T10" fmla="*/ 21 w 31"/>
                <a:gd name="T11" fmla="*/ 0 h 36"/>
                <a:gd name="T12" fmla="*/ 13 w 31"/>
                <a:gd name="T13" fmla="*/ 0 h 36"/>
                <a:gd name="T14" fmla="*/ 8 w 31"/>
                <a:gd name="T15" fmla="*/ 2 h 36"/>
                <a:gd name="T16" fmla="*/ 2 w 31"/>
                <a:gd name="T17" fmla="*/ 7 h 36"/>
                <a:gd name="T18" fmla="*/ 0 w 31"/>
                <a:gd name="T19" fmla="*/ 14 h 36"/>
                <a:gd name="T20" fmla="*/ 0 w 31"/>
                <a:gd name="T21" fmla="*/ 20 h 36"/>
                <a:gd name="T22" fmla="*/ 2 w 31"/>
                <a:gd name="T23" fmla="*/ 27 h 36"/>
                <a:gd name="T24" fmla="*/ 8 w 31"/>
                <a:gd name="T25" fmla="*/ 33 h 36"/>
                <a:gd name="T26" fmla="*/ 13 w 31"/>
                <a:gd name="T27" fmla="*/ 35 h 36"/>
                <a:gd name="T28" fmla="*/ 21 w 31"/>
                <a:gd name="T29" fmla="*/ 35 h 36"/>
                <a:gd name="T30" fmla="*/ 25 w 31"/>
                <a:gd name="T31" fmla="*/ 33 h 36"/>
                <a:gd name="T32" fmla="*/ 30 w 31"/>
                <a:gd name="T33" fmla="*/ 2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6"/>
                <a:gd name="T53" fmla="*/ 31 w 3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6">
                  <a:moveTo>
                    <a:pt x="0" y="14"/>
                  </a:moveTo>
                  <a:lnTo>
                    <a:pt x="30" y="14"/>
                  </a:lnTo>
                  <a:lnTo>
                    <a:pt x="30" y="9"/>
                  </a:lnTo>
                  <a:lnTo>
                    <a:pt x="28" y="5"/>
                  </a:lnTo>
                  <a:lnTo>
                    <a:pt x="25" y="2"/>
                  </a:lnTo>
                  <a:lnTo>
                    <a:pt x="21" y="0"/>
                  </a:lnTo>
                  <a:lnTo>
                    <a:pt x="13" y="0"/>
                  </a:lnTo>
                  <a:lnTo>
                    <a:pt x="8" y="2"/>
                  </a:lnTo>
                  <a:lnTo>
                    <a:pt x="2" y="7"/>
                  </a:lnTo>
                  <a:lnTo>
                    <a:pt x="0" y="14"/>
                  </a:lnTo>
                  <a:lnTo>
                    <a:pt x="0" y="20"/>
                  </a:lnTo>
                  <a:lnTo>
                    <a:pt x="2" y="27"/>
                  </a:lnTo>
                  <a:lnTo>
                    <a:pt x="8" y="33"/>
                  </a:lnTo>
                  <a:lnTo>
                    <a:pt x="13" y="35"/>
                  </a:lnTo>
                  <a:lnTo>
                    <a:pt x="21" y="35"/>
                  </a:lnTo>
                  <a:lnTo>
                    <a:pt x="25" y="33"/>
                  </a:lnTo>
                  <a:lnTo>
                    <a:pt x="30" y="27"/>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84" name="Freeform 824"/>
            <p:cNvSpPr>
              <a:spLocks/>
            </p:cNvSpPr>
            <p:nvPr/>
          </p:nvSpPr>
          <p:spPr bwMode="auto">
            <a:xfrm>
              <a:off x="2314" y="3207"/>
              <a:ext cx="17" cy="17"/>
            </a:xfrm>
            <a:custGeom>
              <a:avLst/>
              <a:gdLst>
                <a:gd name="T0" fmla="*/ 0 w 17"/>
                <a:gd name="T1" fmla="*/ 6 h 17"/>
                <a:gd name="T2" fmla="*/ 8 w 17"/>
                <a:gd name="T3" fmla="*/ 16 h 17"/>
                <a:gd name="T4" fmla="*/ 16 w 17"/>
                <a:gd name="T5" fmla="*/ 6 h 17"/>
                <a:gd name="T6" fmla="*/ 8 w 17"/>
                <a:gd name="T7" fmla="*/ 0 h 17"/>
                <a:gd name="T8" fmla="*/ 0 w 17"/>
                <a:gd name="T9" fmla="*/ 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6"/>
                  </a:moveTo>
                  <a:lnTo>
                    <a:pt x="8" y="16"/>
                  </a:lnTo>
                  <a:lnTo>
                    <a:pt x="16" y="6"/>
                  </a:lnTo>
                  <a:lnTo>
                    <a:pt x="8" y="0"/>
                  </a:lnTo>
                  <a:lnTo>
                    <a:pt x="0" y="6"/>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85" name="Line 825"/>
            <p:cNvSpPr>
              <a:spLocks noChangeShapeType="1"/>
            </p:cNvSpPr>
            <p:nvPr/>
          </p:nvSpPr>
          <p:spPr bwMode="auto">
            <a:xfrm>
              <a:off x="2317" y="3225"/>
              <a:ext cx="0" cy="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86" name="Line 826"/>
            <p:cNvSpPr>
              <a:spLocks noChangeShapeType="1"/>
            </p:cNvSpPr>
            <p:nvPr/>
          </p:nvSpPr>
          <p:spPr bwMode="auto">
            <a:xfrm flipH="1" flipV="1">
              <a:off x="2334" y="3225"/>
              <a:ext cx="16" cy="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87" name="Line 827"/>
            <p:cNvSpPr>
              <a:spLocks noChangeShapeType="1"/>
            </p:cNvSpPr>
            <p:nvPr/>
          </p:nvSpPr>
          <p:spPr bwMode="auto">
            <a:xfrm flipH="1">
              <a:off x="2350" y="3225"/>
              <a:ext cx="15" cy="3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1488" name="Freeform 828"/>
            <p:cNvSpPr>
              <a:spLocks/>
            </p:cNvSpPr>
            <p:nvPr/>
          </p:nvSpPr>
          <p:spPr bwMode="auto">
            <a:xfrm>
              <a:off x="2421" y="3225"/>
              <a:ext cx="21" cy="36"/>
            </a:xfrm>
            <a:custGeom>
              <a:avLst/>
              <a:gdLst>
                <a:gd name="T0" fmla="*/ 0 w 21"/>
                <a:gd name="T1" fmla="*/ 35 h 36"/>
                <a:gd name="T2" fmla="*/ 0 w 21"/>
                <a:gd name="T3" fmla="*/ 0 h 36"/>
                <a:gd name="T4" fmla="*/ 2 w 21"/>
                <a:gd name="T5" fmla="*/ 7 h 36"/>
                <a:gd name="T6" fmla="*/ 0 w 21"/>
                <a:gd name="T7" fmla="*/ 14 h 36"/>
                <a:gd name="T8" fmla="*/ 2 w 21"/>
                <a:gd name="T9" fmla="*/ 7 h 36"/>
                <a:gd name="T10" fmla="*/ 8 w 21"/>
                <a:gd name="T11" fmla="*/ 2 h 36"/>
                <a:gd name="T12" fmla="*/ 12 w 21"/>
                <a:gd name="T13" fmla="*/ 0 h 36"/>
                <a:gd name="T14" fmla="*/ 20 w 21"/>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36"/>
                <a:gd name="T26" fmla="*/ 21 w 21"/>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36">
                  <a:moveTo>
                    <a:pt x="0" y="35"/>
                  </a:moveTo>
                  <a:lnTo>
                    <a:pt x="0" y="0"/>
                  </a:lnTo>
                  <a:lnTo>
                    <a:pt x="2" y="7"/>
                  </a:lnTo>
                  <a:lnTo>
                    <a:pt x="0" y="14"/>
                  </a:lnTo>
                  <a:lnTo>
                    <a:pt x="2" y="7"/>
                  </a:lnTo>
                  <a:lnTo>
                    <a:pt x="8" y="2"/>
                  </a:lnTo>
                  <a:lnTo>
                    <a:pt x="12" y="0"/>
                  </a:lnTo>
                  <a:lnTo>
                    <a:pt x="20" y="0"/>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89" name="Freeform 829"/>
            <p:cNvSpPr>
              <a:spLocks/>
            </p:cNvSpPr>
            <p:nvPr/>
          </p:nvSpPr>
          <p:spPr bwMode="auto">
            <a:xfrm>
              <a:off x="2375" y="3225"/>
              <a:ext cx="31" cy="36"/>
            </a:xfrm>
            <a:custGeom>
              <a:avLst/>
              <a:gdLst>
                <a:gd name="T0" fmla="*/ 0 w 31"/>
                <a:gd name="T1" fmla="*/ 14 h 36"/>
                <a:gd name="T2" fmla="*/ 30 w 31"/>
                <a:gd name="T3" fmla="*/ 14 h 36"/>
                <a:gd name="T4" fmla="*/ 30 w 31"/>
                <a:gd name="T5" fmla="*/ 9 h 36"/>
                <a:gd name="T6" fmla="*/ 28 w 31"/>
                <a:gd name="T7" fmla="*/ 5 h 36"/>
                <a:gd name="T8" fmla="*/ 26 w 31"/>
                <a:gd name="T9" fmla="*/ 2 h 36"/>
                <a:gd name="T10" fmla="*/ 20 w 31"/>
                <a:gd name="T11" fmla="*/ 0 h 36"/>
                <a:gd name="T12" fmla="*/ 13 w 31"/>
                <a:gd name="T13" fmla="*/ 0 h 36"/>
                <a:gd name="T14" fmla="*/ 7 w 31"/>
                <a:gd name="T15" fmla="*/ 2 h 36"/>
                <a:gd name="T16" fmla="*/ 2 w 31"/>
                <a:gd name="T17" fmla="*/ 7 h 36"/>
                <a:gd name="T18" fmla="*/ 0 w 31"/>
                <a:gd name="T19" fmla="*/ 14 h 36"/>
                <a:gd name="T20" fmla="*/ 0 w 31"/>
                <a:gd name="T21" fmla="*/ 20 h 36"/>
                <a:gd name="T22" fmla="*/ 2 w 31"/>
                <a:gd name="T23" fmla="*/ 27 h 36"/>
                <a:gd name="T24" fmla="*/ 7 w 31"/>
                <a:gd name="T25" fmla="*/ 33 h 36"/>
                <a:gd name="T26" fmla="*/ 13 w 31"/>
                <a:gd name="T27" fmla="*/ 35 h 36"/>
                <a:gd name="T28" fmla="*/ 20 w 31"/>
                <a:gd name="T29" fmla="*/ 35 h 36"/>
                <a:gd name="T30" fmla="*/ 26 w 31"/>
                <a:gd name="T31" fmla="*/ 33 h 36"/>
                <a:gd name="T32" fmla="*/ 30 w 31"/>
                <a:gd name="T33" fmla="*/ 2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6"/>
                <a:gd name="T53" fmla="*/ 31 w 3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6">
                  <a:moveTo>
                    <a:pt x="0" y="14"/>
                  </a:moveTo>
                  <a:lnTo>
                    <a:pt x="30" y="14"/>
                  </a:lnTo>
                  <a:lnTo>
                    <a:pt x="30" y="9"/>
                  </a:lnTo>
                  <a:lnTo>
                    <a:pt x="28" y="5"/>
                  </a:lnTo>
                  <a:lnTo>
                    <a:pt x="26" y="2"/>
                  </a:lnTo>
                  <a:lnTo>
                    <a:pt x="20" y="0"/>
                  </a:lnTo>
                  <a:lnTo>
                    <a:pt x="13" y="0"/>
                  </a:lnTo>
                  <a:lnTo>
                    <a:pt x="7" y="2"/>
                  </a:lnTo>
                  <a:lnTo>
                    <a:pt x="2" y="7"/>
                  </a:lnTo>
                  <a:lnTo>
                    <a:pt x="0" y="14"/>
                  </a:lnTo>
                  <a:lnTo>
                    <a:pt x="0" y="20"/>
                  </a:lnTo>
                  <a:lnTo>
                    <a:pt x="2" y="27"/>
                  </a:lnTo>
                  <a:lnTo>
                    <a:pt x="7" y="33"/>
                  </a:lnTo>
                  <a:lnTo>
                    <a:pt x="13" y="35"/>
                  </a:lnTo>
                  <a:lnTo>
                    <a:pt x="20" y="35"/>
                  </a:lnTo>
                  <a:lnTo>
                    <a:pt x="26" y="33"/>
                  </a:lnTo>
                  <a:lnTo>
                    <a:pt x="30" y="27"/>
                  </a:lnTo>
                </a:path>
              </a:pathLst>
            </a:custGeom>
            <a:noFill/>
            <a:ln w="1905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490" name="Rectangle 830"/>
            <p:cNvSpPr>
              <a:spLocks noChangeArrowheads="1"/>
            </p:cNvSpPr>
            <p:nvPr/>
          </p:nvSpPr>
          <p:spPr bwMode="auto">
            <a:xfrm>
              <a:off x="1280" y="2490"/>
              <a:ext cx="58" cy="80"/>
            </a:xfrm>
            <a:prstGeom prst="rect">
              <a:avLst/>
            </a:prstGeom>
            <a:solidFill>
              <a:srgbClr val="996633"/>
            </a:solidFill>
            <a:ln w="19050">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endParaRPr lang="en-US" altLang="en-US" sz="1800">
                <a:solidFill>
                  <a:schemeClr val="tx1"/>
                </a:solidFill>
                <a:latin typeface="Garamond" pitchFamily="18" charset="0"/>
              </a:endParaRPr>
            </a:p>
          </p:txBody>
        </p:sp>
      </p:grpSp>
      <p:sp>
        <p:nvSpPr>
          <p:cNvPr id="2" name="Rectangle 1"/>
          <p:cNvSpPr/>
          <p:nvPr/>
        </p:nvSpPr>
        <p:spPr>
          <a:xfrm>
            <a:off x="5334000" y="1193800"/>
            <a:ext cx="3581400" cy="1200329"/>
          </a:xfrm>
          <a:prstGeom prst="rect">
            <a:avLst/>
          </a:prstGeom>
        </p:spPr>
        <p:txBody>
          <a:bodyPr>
            <a:spAutoFit/>
          </a:bodyPr>
          <a:lstStyle/>
          <a:p>
            <a:pPr algn="ctr">
              <a:defRPr/>
            </a:pPr>
            <a:r>
              <a:rPr lang="en-US" sz="2400" dirty="0">
                <a:solidFill>
                  <a:schemeClr val="bg1"/>
                </a:solidFill>
                <a:latin typeface="+mn-lt"/>
              </a:rPr>
              <a:t>A </a:t>
            </a:r>
            <a:r>
              <a:rPr lang="en-US" sz="2400" b="1" dirty="0">
                <a:solidFill>
                  <a:schemeClr val="bg1"/>
                </a:solidFill>
                <a:latin typeface="+mn-lt"/>
              </a:rPr>
              <a:t>common</a:t>
            </a:r>
            <a:r>
              <a:rPr lang="en-US" sz="2400" dirty="0">
                <a:solidFill>
                  <a:schemeClr val="bg1"/>
                </a:solidFill>
                <a:latin typeface="+mn-lt"/>
              </a:rPr>
              <a:t> RF ground reduces shock/RF burn hazard and hum in devices</a:t>
            </a:r>
          </a:p>
        </p:txBody>
      </p:sp>
    </p:spTree>
    <p:extLst>
      <p:ext uri="{BB962C8B-B14F-4D97-AF65-F5344CB8AC3E}">
        <p14:creationId xmlns:p14="http://schemas.microsoft.com/office/powerpoint/2010/main" val="6892201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txBox="1">
            <a:spLocks noGrp="1"/>
          </p:cNvSpPr>
          <p:nvPr/>
        </p:nvSpPr>
        <p:spPr bwMode="auto">
          <a:xfrm>
            <a:off x="5867400" y="6477000"/>
            <a:ext cx="3276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0"/>
              </a:spcBef>
              <a:buClrTx/>
              <a:buSzTx/>
              <a:buFontTx/>
              <a:buNone/>
            </a:pPr>
            <a:r>
              <a:rPr lang="en-US" altLang="en-US" sz="1200">
                <a:solidFill>
                  <a:schemeClr val="tx1"/>
                </a:solidFill>
              </a:rPr>
              <a:t>Amateur Radio Practices</a:t>
            </a:r>
          </a:p>
        </p:txBody>
      </p:sp>
      <p:sp>
        <p:nvSpPr>
          <p:cNvPr id="71683" name="Slide Number Placeholder 4"/>
          <p:cNvSpPr txBox="1">
            <a:spLocks noGrp="1"/>
          </p:cNvSpPr>
          <p:nvPr/>
        </p:nvSpPr>
        <p:spPr bwMode="auto">
          <a:xfrm>
            <a:off x="4114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72AA2290-EFC8-4668-87C7-346B67C39BE7}" type="slidenum">
              <a:rPr lang="en-US" altLang="en-US" sz="1400">
                <a:solidFill>
                  <a:schemeClr val="tx1"/>
                </a:solidFill>
              </a:rPr>
              <a:pPr algn="r" eaLnBrk="1" hangingPunct="1">
                <a:spcBef>
                  <a:spcPct val="0"/>
                </a:spcBef>
                <a:buClrTx/>
                <a:buSzTx/>
                <a:buFontTx/>
                <a:buNone/>
              </a:pPr>
              <a:t>71</a:t>
            </a:fld>
            <a:endParaRPr lang="en-US" altLang="en-US" sz="1400">
              <a:solidFill>
                <a:schemeClr val="tx1"/>
              </a:solidFill>
            </a:endParaRPr>
          </a:p>
        </p:txBody>
      </p:sp>
      <p:sp>
        <p:nvSpPr>
          <p:cNvPr id="715781" name="Rectangle 5"/>
          <p:cNvSpPr>
            <a:spLocks noGrp="1" noRot="1" noChangeArrowheads="1"/>
          </p:cNvSpPr>
          <p:nvPr>
            <p:ph type="title" idx="4294967295"/>
          </p:nvPr>
        </p:nvSpPr>
        <p:spPr>
          <a:xfrm>
            <a:off x="0" y="-228600"/>
            <a:ext cx="8839200" cy="1600200"/>
          </a:xfrm>
        </p:spPr>
        <p:txBody>
          <a:bodyPr>
            <a:normAutofit/>
          </a:bodyPr>
          <a:lstStyle/>
          <a:p>
            <a:pPr eaLnBrk="1" hangingPunct="1">
              <a:defRPr/>
            </a:pPr>
            <a:r>
              <a:rPr lang="en-US" sz="4000" dirty="0" err="1">
                <a:solidFill>
                  <a:srgbClr val="FFFF66"/>
                </a:solidFill>
                <a:effectLst>
                  <a:outerShdw blurRad="38100" dist="38100" dir="2700000" algn="tl">
                    <a:srgbClr val="000000">
                      <a:alpha val="43137"/>
                    </a:srgbClr>
                  </a:outerShdw>
                </a:effectLst>
              </a:rPr>
              <a:t>Icom</a:t>
            </a:r>
            <a:r>
              <a:rPr lang="en-US" sz="4000" dirty="0">
                <a:solidFill>
                  <a:srgbClr val="FFFF66"/>
                </a:solidFill>
                <a:effectLst>
                  <a:outerShdw blurRad="38100" dist="38100" dir="2700000" algn="tl">
                    <a:srgbClr val="000000">
                      <a:alpha val="43137"/>
                    </a:srgbClr>
                  </a:outerShdw>
                </a:effectLst>
              </a:rPr>
              <a:t> IC-756ProIII IF DSP Receiver</a:t>
            </a:r>
          </a:p>
        </p:txBody>
      </p:sp>
      <p:pic>
        <p:nvPicPr>
          <p:cNvPr id="71685" name="Picture 8"/>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600200"/>
            <a:ext cx="9144000" cy="2509838"/>
          </a:xfrm>
          <a:noFill/>
          <a:extLst>
            <a:ext uri="{909E8E84-426E-40DD-AFC4-6F175D3DCCD1}">
              <a14:hiddenFill xmlns:a14="http://schemas.microsoft.com/office/drawing/2010/main">
                <a:solidFill>
                  <a:srgbClr val="FFFFFF"/>
                </a:solidFill>
              </a14:hiddenFill>
            </a:ext>
          </a:extLst>
        </p:spPr>
      </p:pic>
      <p:sp>
        <p:nvSpPr>
          <p:cNvPr id="71686" name="Rectangle 1"/>
          <p:cNvSpPr>
            <a:spLocks noChangeArrowheads="1"/>
          </p:cNvSpPr>
          <p:nvPr/>
        </p:nvSpPr>
        <p:spPr bwMode="auto">
          <a:xfrm>
            <a:off x="228600" y="4419600"/>
            <a:ext cx="861060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30000"/>
              </a:spcBef>
              <a:buClrTx/>
              <a:buSzTx/>
              <a:buFontTx/>
              <a:buNone/>
            </a:pPr>
            <a:r>
              <a:rPr lang="en-US" altLang="en-US" sz="1900">
                <a:solidFill>
                  <a:schemeClr val="tx1"/>
                </a:solidFill>
              </a:rPr>
              <a:t>Once the signal has been digitized, Digital Signal Processing (DSP) notch filter, adjustable bandpass filters and noise reduction filters can be applied. The primary advantage of an IF DSP system is that virtually any type of filter can be created and the unwanted signals can be removed without affecting AGC performance. DSP filtering allows virtually any filter shape to be created including a dual peak filter specifically to filter the mark and space tones of an RTTY signal.</a:t>
            </a:r>
          </a:p>
        </p:txBody>
      </p:sp>
    </p:spTree>
    <p:extLst>
      <p:ext uri="{BB962C8B-B14F-4D97-AF65-F5344CB8AC3E}">
        <p14:creationId xmlns:p14="http://schemas.microsoft.com/office/powerpoint/2010/main" val="18420715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228600"/>
            <a:ext cx="8534400" cy="1600200"/>
          </a:xfrm>
        </p:spPr>
        <p:txBody>
          <a:bodyPr>
            <a:normAutofit/>
          </a:bodyPr>
          <a:lstStyle/>
          <a:p>
            <a:r>
              <a:rPr lang="en-US" altLang="en-US" sz="4000" dirty="0">
                <a:solidFill>
                  <a:srgbClr val="FFFF00"/>
                </a:solidFill>
                <a:effectLst>
                  <a:outerShdw blurRad="38100" dist="38100" dir="2700000" algn="tl">
                    <a:srgbClr val="000000">
                      <a:alpha val="43137"/>
                    </a:srgbClr>
                  </a:outerShdw>
                </a:effectLst>
              </a:rPr>
              <a:t>Speech Processor</a:t>
            </a:r>
          </a:p>
        </p:txBody>
      </p:sp>
      <p:sp>
        <p:nvSpPr>
          <p:cNvPr id="72707" name="Content Placeholder 2"/>
          <p:cNvSpPr>
            <a:spLocks noGrp="1"/>
          </p:cNvSpPr>
          <p:nvPr>
            <p:ph idx="1"/>
          </p:nvPr>
        </p:nvSpPr>
        <p:spPr>
          <a:xfrm>
            <a:off x="457200" y="4343400"/>
            <a:ext cx="8229600" cy="1905000"/>
          </a:xfrm>
        </p:spPr>
        <p:txBody>
          <a:bodyPr/>
          <a:lstStyle/>
          <a:p>
            <a:pPr marL="0" indent="0"/>
            <a:r>
              <a:rPr lang="en-US" altLang="en-US" sz="2000">
                <a:solidFill>
                  <a:schemeClr val="tx1"/>
                </a:solidFill>
                <a:effectLst/>
              </a:rPr>
              <a:t>A speech processor is internal to modern radios and is designed to compress the dynamic range of transmitted audio which increases the average power output.  When properly adjusted, this will increase the signal intelligibility.  They are often overused to the point of distortion.</a:t>
            </a:r>
          </a:p>
        </p:txBody>
      </p:sp>
      <p:pic>
        <p:nvPicPr>
          <p:cNvPr id="72709" name="Picture 2" descr="http://www.tentec.com/product_images/g/893/715front_LEDLIT_bluewaveback-web__04067_zoom.jpg"/>
          <p:cNvPicPr>
            <a:picLocks noChangeAspect="1" noChangeArrowheads="1"/>
          </p:cNvPicPr>
          <p:nvPr/>
        </p:nvPicPr>
        <p:blipFill>
          <a:blip r:embed="rId2">
            <a:extLst>
              <a:ext uri="{28A0092B-C50C-407E-A947-70E740481C1C}">
                <a14:useLocalDpi xmlns:a14="http://schemas.microsoft.com/office/drawing/2010/main" val="0"/>
              </a:ext>
            </a:extLst>
          </a:blip>
          <a:srcRect l="8670" t="15051" r="7645" b="14439"/>
          <a:stretch>
            <a:fillRect/>
          </a:stretch>
        </p:blipFill>
        <p:spPr bwMode="auto">
          <a:xfrm>
            <a:off x="3733800" y="1524000"/>
            <a:ext cx="49593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1"/>
          <p:cNvSpPr txBox="1">
            <a:spLocks/>
          </p:cNvSpPr>
          <p:nvPr/>
        </p:nvSpPr>
        <p:spPr>
          <a:xfrm>
            <a:off x="3276600" y="646430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7"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72</a:t>
            </a:fld>
            <a:endParaRPr lang="en-US" altLang="en-US" sz="1400" dirty="0">
              <a:solidFill>
                <a:schemeClr val="bg1"/>
              </a:solidFill>
            </a:endParaRPr>
          </a:p>
        </p:txBody>
      </p:sp>
    </p:spTree>
    <p:extLst>
      <p:ext uri="{BB962C8B-B14F-4D97-AF65-F5344CB8AC3E}">
        <p14:creationId xmlns:p14="http://schemas.microsoft.com/office/powerpoint/2010/main" val="16624392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3124200"/>
          </a:xfrm>
        </p:spPr>
        <p:txBody>
          <a:bodyPr/>
          <a:lstStyle/>
          <a:p>
            <a:r>
              <a:rPr lang="en-US" dirty="0"/>
              <a:t>End of</a:t>
            </a:r>
            <a:br>
              <a:rPr lang="en-US" dirty="0"/>
            </a:br>
            <a:r>
              <a:rPr lang="en-US" dirty="0"/>
              <a:t>SUBELEMENT T4 </a:t>
            </a:r>
          </a:p>
        </p:txBody>
      </p:sp>
      <p:sp>
        <p:nvSpPr>
          <p:cNvPr id="3" name="Subtitle 2"/>
          <p:cNvSpPr>
            <a:spLocks noGrp="1"/>
          </p:cNvSpPr>
          <p:nvPr>
            <p:ph type="subTitle" idx="1"/>
          </p:nvPr>
        </p:nvSpPr>
        <p:spPr>
          <a:xfrm>
            <a:off x="1371600" y="3429000"/>
            <a:ext cx="6705600" cy="2743200"/>
          </a:xfrm>
        </p:spPr>
        <p:txBody>
          <a:bodyPr/>
          <a:lstStyle/>
          <a:p>
            <a:pPr algn="ctr"/>
            <a:r>
              <a:rPr lang="en-US" i="1" dirty="0"/>
              <a:t>Amateur radio practices and station set up</a:t>
            </a:r>
            <a:endParaRPr lang="en-US" dirty="0"/>
          </a:p>
          <a:p>
            <a:endParaRPr lang="en-US" dirty="0"/>
          </a:p>
        </p:txBody>
      </p:sp>
      <p:sp>
        <p:nvSpPr>
          <p:cNvPr id="4" name="Footer Placeholder 11"/>
          <p:cNvSpPr txBox="1">
            <a:spLocks/>
          </p:cNvSpPr>
          <p:nvPr/>
        </p:nvSpPr>
        <p:spPr>
          <a:xfrm>
            <a:off x="3276600" y="64166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95000"/>
                    <a:lumOff val="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Amateur Radio Practices 2022</a:t>
            </a:r>
          </a:p>
        </p:txBody>
      </p:sp>
      <p:sp>
        <p:nvSpPr>
          <p:cNvPr id="5" name="Slide Number Placeholder 4"/>
          <p:cNvSpPr txBox="1">
            <a:spLocks noGrp="1"/>
          </p:cNvSpPr>
          <p:nvPr/>
        </p:nvSpPr>
        <p:spPr bwMode="auto">
          <a:xfrm>
            <a:off x="8077200" y="6477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0"/>
              </a:spcBef>
              <a:buClrTx/>
              <a:buSzTx/>
              <a:buFontTx/>
              <a:buNone/>
            </a:pPr>
            <a:fld id="{8D1ED997-B907-446A-99DF-201224F290A7}" type="slidenum">
              <a:rPr lang="en-US" altLang="en-US" sz="1400">
                <a:solidFill>
                  <a:schemeClr val="bg1"/>
                </a:solidFill>
              </a:rPr>
              <a:pPr algn="r" eaLnBrk="1" hangingPunct="1">
                <a:spcBef>
                  <a:spcPct val="0"/>
                </a:spcBef>
                <a:buClrTx/>
                <a:buSzTx/>
                <a:buFontTx/>
                <a:buNone/>
              </a:pPr>
              <a:t>73</a:t>
            </a:fld>
            <a:endParaRPr lang="en-US" altLang="en-US" sz="1400" dirty="0">
              <a:solidFill>
                <a:schemeClr val="bg1"/>
              </a:solidFill>
            </a:endParaRPr>
          </a:p>
        </p:txBody>
      </p:sp>
    </p:spTree>
    <p:extLst>
      <p:ext uri="{BB962C8B-B14F-4D97-AF65-F5344CB8AC3E}">
        <p14:creationId xmlns:p14="http://schemas.microsoft.com/office/powerpoint/2010/main" val="2927184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Rectangle 2"/>
          <p:cNvSpPr>
            <a:spLocks noGrp="1" noRot="1" noChangeArrowheads="1"/>
          </p:cNvSpPr>
          <p:nvPr>
            <p:ph type="title"/>
          </p:nvPr>
        </p:nvSpPr>
        <p:spPr>
          <a:xfrm>
            <a:off x="152400" y="0"/>
            <a:ext cx="8839200" cy="1828800"/>
          </a:xfrm>
        </p:spPr>
        <p:txBody>
          <a:bodyPr>
            <a:normAutofit/>
          </a:bodyPr>
          <a:lstStyle/>
          <a:p>
            <a:pPr algn="ctr">
              <a:defRPr/>
            </a:pPr>
            <a:r>
              <a:rPr lang="en-US" sz="3600" dirty="0"/>
              <a:t>Band Pass Filter</a:t>
            </a:r>
          </a:p>
        </p:txBody>
      </p:sp>
      <p:sp>
        <p:nvSpPr>
          <p:cNvPr id="9221" name="Line 3"/>
          <p:cNvSpPr>
            <a:spLocks noChangeShapeType="1"/>
          </p:cNvSpPr>
          <p:nvPr/>
        </p:nvSpPr>
        <p:spPr bwMode="auto">
          <a:xfrm>
            <a:off x="3617913" y="1871663"/>
            <a:ext cx="1808162"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22" name="Group 4"/>
          <p:cNvGrpSpPr>
            <a:grpSpLocks/>
          </p:cNvGrpSpPr>
          <p:nvPr/>
        </p:nvGrpSpPr>
        <p:grpSpPr bwMode="auto">
          <a:xfrm>
            <a:off x="4962525" y="1824038"/>
            <a:ext cx="230188" cy="787400"/>
            <a:chOff x="3132" y="955"/>
            <a:chExt cx="145" cy="496"/>
          </a:xfrm>
        </p:grpSpPr>
        <p:sp>
          <p:nvSpPr>
            <p:cNvPr id="9342" name="Line 5"/>
            <p:cNvSpPr>
              <a:spLocks noChangeShapeType="1"/>
            </p:cNvSpPr>
            <p:nvPr/>
          </p:nvSpPr>
          <p:spPr bwMode="auto">
            <a:xfrm flipV="1">
              <a:off x="3205" y="985"/>
              <a:ext cx="0" cy="385"/>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43" name="Line 6"/>
            <p:cNvSpPr>
              <a:spLocks noChangeShapeType="1"/>
            </p:cNvSpPr>
            <p:nvPr/>
          </p:nvSpPr>
          <p:spPr bwMode="auto">
            <a:xfrm flipH="1">
              <a:off x="3132" y="1371"/>
              <a:ext cx="144"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44" name="Line 7"/>
            <p:cNvSpPr>
              <a:spLocks noChangeShapeType="1"/>
            </p:cNvSpPr>
            <p:nvPr/>
          </p:nvSpPr>
          <p:spPr bwMode="auto">
            <a:xfrm>
              <a:off x="3266" y="1437"/>
              <a:ext cx="11" cy="1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45" name="Freeform 8"/>
            <p:cNvSpPr>
              <a:spLocks/>
            </p:cNvSpPr>
            <p:nvPr/>
          </p:nvSpPr>
          <p:spPr bwMode="auto">
            <a:xfrm>
              <a:off x="3134" y="1415"/>
              <a:ext cx="133" cy="36"/>
            </a:xfrm>
            <a:custGeom>
              <a:avLst/>
              <a:gdLst>
                <a:gd name="T0" fmla="*/ 132 w 133"/>
                <a:gd name="T1" fmla="*/ 25 h 36"/>
                <a:gd name="T2" fmla="*/ 120 w 133"/>
                <a:gd name="T3" fmla="*/ 17 h 36"/>
                <a:gd name="T4" fmla="*/ 108 w 133"/>
                <a:gd name="T5" fmla="*/ 10 h 36"/>
                <a:gd name="T6" fmla="*/ 96 w 133"/>
                <a:gd name="T7" fmla="*/ 5 h 36"/>
                <a:gd name="T8" fmla="*/ 84 w 133"/>
                <a:gd name="T9" fmla="*/ 2 h 36"/>
                <a:gd name="T10" fmla="*/ 70 w 133"/>
                <a:gd name="T11" fmla="*/ 0 h 36"/>
                <a:gd name="T12" fmla="*/ 57 w 133"/>
                <a:gd name="T13" fmla="*/ 2 h 36"/>
                <a:gd name="T14" fmla="*/ 45 w 133"/>
                <a:gd name="T15" fmla="*/ 5 h 36"/>
                <a:gd name="T16" fmla="*/ 31 w 133"/>
                <a:gd name="T17" fmla="*/ 10 h 36"/>
                <a:gd name="T18" fmla="*/ 21 w 133"/>
                <a:gd name="T19" fmla="*/ 17 h 36"/>
                <a:gd name="T20" fmla="*/ 9 w 133"/>
                <a:gd name="T21" fmla="*/ 25 h 36"/>
                <a:gd name="T22" fmla="*/ 0 w 133"/>
                <a:gd name="T23" fmla="*/ 35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3" h="36">
                  <a:moveTo>
                    <a:pt x="132" y="25"/>
                  </a:moveTo>
                  <a:lnTo>
                    <a:pt x="120" y="17"/>
                  </a:lnTo>
                  <a:lnTo>
                    <a:pt x="108" y="10"/>
                  </a:lnTo>
                  <a:lnTo>
                    <a:pt x="96" y="5"/>
                  </a:lnTo>
                  <a:lnTo>
                    <a:pt x="84" y="2"/>
                  </a:lnTo>
                  <a:lnTo>
                    <a:pt x="70" y="0"/>
                  </a:lnTo>
                  <a:lnTo>
                    <a:pt x="57" y="2"/>
                  </a:lnTo>
                  <a:lnTo>
                    <a:pt x="45" y="5"/>
                  </a:lnTo>
                  <a:lnTo>
                    <a:pt x="31" y="10"/>
                  </a:lnTo>
                  <a:lnTo>
                    <a:pt x="21" y="17"/>
                  </a:lnTo>
                  <a:lnTo>
                    <a:pt x="9" y="25"/>
                  </a:lnTo>
                  <a:lnTo>
                    <a:pt x="0" y="35"/>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46" name="Freeform 9"/>
            <p:cNvSpPr>
              <a:spLocks/>
            </p:cNvSpPr>
            <p:nvPr/>
          </p:nvSpPr>
          <p:spPr bwMode="auto">
            <a:xfrm>
              <a:off x="3174" y="955"/>
              <a:ext cx="60" cy="59"/>
            </a:xfrm>
            <a:custGeom>
              <a:avLst/>
              <a:gdLst>
                <a:gd name="T0" fmla="*/ 30 w 60"/>
                <a:gd name="T1" fmla="*/ 30 h 59"/>
                <a:gd name="T2" fmla="*/ 30 w 60"/>
                <a:gd name="T3" fmla="*/ 27 h 59"/>
                <a:gd name="T4" fmla="*/ 28 w 60"/>
                <a:gd name="T5" fmla="*/ 27 h 59"/>
                <a:gd name="T6" fmla="*/ 26 w 60"/>
                <a:gd name="T7" fmla="*/ 30 h 59"/>
                <a:gd name="T8" fmla="*/ 26 w 60"/>
                <a:gd name="T9" fmla="*/ 34 h 59"/>
                <a:gd name="T10" fmla="*/ 30 w 60"/>
                <a:gd name="T11" fmla="*/ 36 h 59"/>
                <a:gd name="T12" fmla="*/ 34 w 60"/>
                <a:gd name="T13" fmla="*/ 34 h 59"/>
                <a:gd name="T14" fmla="*/ 36 w 60"/>
                <a:gd name="T15" fmla="*/ 30 h 59"/>
                <a:gd name="T16" fmla="*/ 36 w 60"/>
                <a:gd name="T17" fmla="*/ 23 h 59"/>
                <a:gd name="T18" fmla="*/ 30 w 60"/>
                <a:gd name="T19" fmla="*/ 21 h 59"/>
                <a:gd name="T20" fmla="*/ 24 w 60"/>
                <a:gd name="T21" fmla="*/ 23 h 59"/>
                <a:gd name="T22" fmla="*/ 20 w 60"/>
                <a:gd name="T23" fmla="*/ 30 h 59"/>
                <a:gd name="T24" fmla="*/ 22 w 60"/>
                <a:gd name="T25" fmla="*/ 38 h 59"/>
                <a:gd name="T26" fmla="*/ 30 w 60"/>
                <a:gd name="T27" fmla="*/ 42 h 59"/>
                <a:gd name="T28" fmla="*/ 40 w 60"/>
                <a:gd name="T29" fmla="*/ 40 h 59"/>
                <a:gd name="T30" fmla="*/ 44 w 60"/>
                <a:gd name="T31" fmla="*/ 30 h 59"/>
                <a:gd name="T32" fmla="*/ 40 w 60"/>
                <a:gd name="T33" fmla="*/ 19 h 59"/>
                <a:gd name="T34" fmla="*/ 30 w 60"/>
                <a:gd name="T35" fmla="*/ 15 h 59"/>
                <a:gd name="T36" fmla="*/ 18 w 60"/>
                <a:gd name="T37" fmla="*/ 17 h 59"/>
                <a:gd name="T38" fmla="*/ 12 w 60"/>
                <a:gd name="T39" fmla="*/ 30 h 59"/>
                <a:gd name="T40" fmla="*/ 16 w 60"/>
                <a:gd name="T41" fmla="*/ 45 h 59"/>
                <a:gd name="T42" fmla="*/ 30 w 60"/>
                <a:gd name="T43" fmla="*/ 51 h 59"/>
                <a:gd name="T44" fmla="*/ 44 w 60"/>
                <a:gd name="T45" fmla="*/ 45 h 59"/>
                <a:gd name="T46" fmla="*/ 50 w 60"/>
                <a:gd name="T47" fmla="*/ 30 h 59"/>
                <a:gd name="T48" fmla="*/ 44 w 60"/>
                <a:gd name="T49" fmla="*/ 15 h 59"/>
                <a:gd name="T50" fmla="*/ 30 w 60"/>
                <a:gd name="T51" fmla="*/ 6 h 59"/>
                <a:gd name="T52" fmla="*/ 12 w 60"/>
                <a:gd name="T53" fmla="*/ 12 h 59"/>
                <a:gd name="T54" fmla="*/ 6 w 60"/>
                <a:gd name="T55" fmla="*/ 30 h 59"/>
                <a:gd name="T56" fmla="*/ 12 w 60"/>
                <a:gd name="T57" fmla="*/ 49 h 59"/>
                <a:gd name="T58" fmla="*/ 30 w 60"/>
                <a:gd name="T59" fmla="*/ 58 h 59"/>
                <a:gd name="T60" fmla="*/ 48 w 60"/>
                <a:gd name="T61" fmla="*/ 51 h 59"/>
                <a:gd name="T62" fmla="*/ 59 w 60"/>
                <a:gd name="T63" fmla="*/ 30 h 59"/>
                <a:gd name="T64" fmla="*/ 59 w 60"/>
                <a:gd name="T65" fmla="*/ 23 h 59"/>
                <a:gd name="T66" fmla="*/ 52 w 60"/>
                <a:gd name="T67" fmla="*/ 10 h 59"/>
                <a:gd name="T68" fmla="*/ 42 w 60"/>
                <a:gd name="T69" fmla="*/ 2 h 59"/>
                <a:gd name="T70" fmla="*/ 30 w 60"/>
                <a:gd name="T71" fmla="*/ 0 h 59"/>
                <a:gd name="T72" fmla="*/ 16 w 60"/>
                <a:gd name="T73" fmla="*/ 2 h 59"/>
                <a:gd name="T74" fmla="*/ 8 w 60"/>
                <a:gd name="T75" fmla="*/ 10 h 59"/>
                <a:gd name="T76" fmla="*/ 2 w 60"/>
                <a:gd name="T77" fmla="*/ 23 h 59"/>
                <a:gd name="T78" fmla="*/ 2 w 60"/>
                <a:gd name="T79" fmla="*/ 36 h 59"/>
                <a:gd name="T80" fmla="*/ 8 w 60"/>
                <a:gd name="T81" fmla="*/ 49 h 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 h="59">
                  <a:moveTo>
                    <a:pt x="30" y="30"/>
                  </a:moveTo>
                  <a:lnTo>
                    <a:pt x="30" y="30"/>
                  </a:lnTo>
                  <a:lnTo>
                    <a:pt x="30" y="27"/>
                  </a:lnTo>
                  <a:lnTo>
                    <a:pt x="28" y="27"/>
                  </a:lnTo>
                  <a:lnTo>
                    <a:pt x="26" y="27"/>
                  </a:lnTo>
                  <a:lnTo>
                    <a:pt x="26" y="30"/>
                  </a:lnTo>
                  <a:lnTo>
                    <a:pt x="26" y="32"/>
                  </a:lnTo>
                  <a:lnTo>
                    <a:pt x="26" y="34"/>
                  </a:lnTo>
                  <a:lnTo>
                    <a:pt x="28" y="36"/>
                  </a:lnTo>
                  <a:lnTo>
                    <a:pt x="30" y="36"/>
                  </a:lnTo>
                  <a:lnTo>
                    <a:pt x="32" y="36"/>
                  </a:lnTo>
                  <a:lnTo>
                    <a:pt x="34" y="34"/>
                  </a:lnTo>
                  <a:lnTo>
                    <a:pt x="36" y="32"/>
                  </a:lnTo>
                  <a:lnTo>
                    <a:pt x="36" y="30"/>
                  </a:lnTo>
                  <a:lnTo>
                    <a:pt x="36" y="27"/>
                  </a:lnTo>
                  <a:lnTo>
                    <a:pt x="36" y="23"/>
                  </a:lnTo>
                  <a:lnTo>
                    <a:pt x="32" y="21"/>
                  </a:lnTo>
                  <a:lnTo>
                    <a:pt x="30" y="21"/>
                  </a:lnTo>
                  <a:lnTo>
                    <a:pt x="26" y="21"/>
                  </a:lnTo>
                  <a:lnTo>
                    <a:pt x="24" y="23"/>
                  </a:lnTo>
                  <a:lnTo>
                    <a:pt x="20" y="25"/>
                  </a:lnTo>
                  <a:lnTo>
                    <a:pt x="20" y="30"/>
                  </a:lnTo>
                  <a:lnTo>
                    <a:pt x="20" y="34"/>
                  </a:lnTo>
                  <a:lnTo>
                    <a:pt x="22" y="38"/>
                  </a:lnTo>
                  <a:lnTo>
                    <a:pt x="26" y="40"/>
                  </a:lnTo>
                  <a:lnTo>
                    <a:pt x="30" y="42"/>
                  </a:lnTo>
                  <a:lnTo>
                    <a:pt x="34" y="42"/>
                  </a:lnTo>
                  <a:lnTo>
                    <a:pt x="40" y="40"/>
                  </a:lnTo>
                  <a:lnTo>
                    <a:pt x="42" y="36"/>
                  </a:lnTo>
                  <a:lnTo>
                    <a:pt x="44" y="30"/>
                  </a:lnTo>
                  <a:lnTo>
                    <a:pt x="44" y="23"/>
                  </a:lnTo>
                  <a:lnTo>
                    <a:pt x="40" y="19"/>
                  </a:lnTo>
                  <a:lnTo>
                    <a:pt x="36" y="15"/>
                  </a:lnTo>
                  <a:lnTo>
                    <a:pt x="30" y="15"/>
                  </a:lnTo>
                  <a:lnTo>
                    <a:pt x="24" y="15"/>
                  </a:lnTo>
                  <a:lnTo>
                    <a:pt x="18" y="17"/>
                  </a:lnTo>
                  <a:lnTo>
                    <a:pt x="14" y="23"/>
                  </a:lnTo>
                  <a:lnTo>
                    <a:pt x="12" y="30"/>
                  </a:lnTo>
                  <a:lnTo>
                    <a:pt x="14" y="36"/>
                  </a:lnTo>
                  <a:lnTo>
                    <a:pt x="16" y="45"/>
                  </a:lnTo>
                  <a:lnTo>
                    <a:pt x="22" y="49"/>
                  </a:lnTo>
                  <a:lnTo>
                    <a:pt x="30" y="51"/>
                  </a:lnTo>
                  <a:lnTo>
                    <a:pt x="36" y="49"/>
                  </a:lnTo>
                  <a:lnTo>
                    <a:pt x="44" y="45"/>
                  </a:lnTo>
                  <a:lnTo>
                    <a:pt x="48" y="38"/>
                  </a:lnTo>
                  <a:lnTo>
                    <a:pt x="50" y="30"/>
                  </a:lnTo>
                  <a:lnTo>
                    <a:pt x="50" y="21"/>
                  </a:lnTo>
                  <a:lnTo>
                    <a:pt x="44" y="15"/>
                  </a:lnTo>
                  <a:lnTo>
                    <a:pt x="38" y="8"/>
                  </a:lnTo>
                  <a:lnTo>
                    <a:pt x="30" y="6"/>
                  </a:lnTo>
                  <a:lnTo>
                    <a:pt x="20" y="6"/>
                  </a:lnTo>
                  <a:lnTo>
                    <a:pt x="12" y="12"/>
                  </a:lnTo>
                  <a:lnTo>
                    <a:pt x="8" y="21"/>
                  </a:lnTo>
                  <a:lnTo>
                    <a:pt x="6" y="30"/>
                  </a:lnTo>
                  <a:lnTo>
                    <a:pt x="6" y="40"/>
                  </a:lnTo>
                  <a:lnTo>
                    <a:pt x="12" y="49"/>
                  </a:lnTo>
                  <a:lnTo>
                    <a:pt x="20" y="55"/>
                  </a:lnTo>
                  <a:lnTo>
                    <a:pt x="30" y="58"/>
                  </a:lnTo>
                  <a:lnTo>
                    <a:pt x="40" y="55"/>
                  </a:lnTo>
                  <a:lnTo>
                    <a:pt x="48" y="51"/>
                  </a:lnTo>
                  <a:lnTo>
                    <a:pt x="54" y="40"/>
                  </a:lnTo>
                  <a:lnTo>
                    <a:pt x="59" y="30"/>
                  </a:lnTo>
                  <a:lnTo>
                    <a:pt x="59" y="23"/>
                  </a:lnTo>
                  <a:lnTo>
                    <a:pt x="56" y="17"/>
                  </a:lnTo>
                  <a:lnTo>
                    <a:pt x="52" y="10"/>
                  </a:lnTo>
                  <a:lnTo>
                    <a:pt x="48" y="6"/>
                  </a:lnTo>
                  <a:lnTo>
                    <a:pt x="42" y="2"/>
                  </a:lnTo>
                  <a:lnTo>
                    <a:pt x="36" y="0"/>
                  </a:lnTo>
                  <a:lnTo>
                    <a:pt x="30" y="0"/>
                  </a:lnTo>
                  <a:lnTo>
                    <a:pt x="24" y="0"/>
                  </a:lnTo>
                  <a:lnTo>
                    <a:pt x="16" y="2"/>
                  </a:lnTo>
                  <a:lnTo>
                    <a:pt x="12" y="6"/>
                  </a:lnTo>
                  <a:lnTo>
                    <a:pt x="8" y="10"/>
                  </a:lnTo>
                  <a:lnTo>
                    <a:pt x="4" y="17"/>
                  </a:lnTo>
                  <a:lnTo>
                    <a:pt x="2" y="23"/>
                  </a:lnTo>
                  <a:lnTo>
                    <a:pt x="0" y="30"/>
                  </a:lnTo>
                  <a:lnTo>
                    <a:pt x="2" y="36"/>
                  </a:lnTo>
                  <a:lnTo>
                    <a:pt x="4" y="45"/>
                  </a:lnTo>
                  <a:lnTo>
                    <a:pt x="8" y="49"/>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47" name="Freeform 10"/>
            <p:cNvSpPr>
              <a:spLocks/>
            </p:cNvSpPr>
            <p:nvPr/>
          </p:nvSpPr>
          <p:spPr bwMode="auto">
            <a:xfrm>
              <a:off x="3183" y="985"/>
              <a:ext cx="51" cy="35"/>
            </a:xfrm>
            <a:custGeom>
              <a:avLst/>
              <a:gdLst>
                <a:gd name="T0" fmla="*/ 0 w 51"/>
                <a:gd name="T1" fmla="*/ 20 h 35"/>
                <a:gd name="T2" fmla="*/ 4 w 51"/>
                <a:gd name="T3" fmla="*/ 24 h 35"/>
                <a:gd name="T4" fmla="*/ 8 w 51"/>
                <a:gd name="T5" fmla="*/ 29 h 35"/>
                <a:gd name="T6" fmla="*/ 16 w 51"/>
                <a:gd name="T7" fmla="*/ 31 h 35"/>
                <a:gd name="T8" fmla="*/ 22 w 51"/>
                <a:gd name="T9" fmla="*/ 34 h 35"/>
                <a:gd name="T10" fmla="*/ 28 w 51"/>
                <a:gd name="T11" fmla="*/ 31 h 35"/>
                <a:gd name="T12" fmla="*/ 34 w 51"/>
                <a:gd name="T13" fmla="*/ 29 h 35"/>
                <a:gd name="T14" fmla="*/ 40 w 51"/>
                <a:gd name="T15" fmla="*/ 24 h 35"/>
                <a:gd name="T16" fmla="*/ 44 w 51"/>
                <a:gd name="T17" fmla="*/ 20 h 35"/>
                <a:gd name="T18" fmla="*/ 48 w 51"/>
                <a:gd name="T19" fmla="*/ 15 h 35"/>
                <a:gd name="T20" fmla="*/ 50 w 51"/>
                <a:gd name="T21" fmla="*/ 6 h 35"/>
                <a:gd name="T22" fmla="*/ 50 w 51"/>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1" h="35">
                  <a:moveTo>
                    <a:pt x="0" y="20"/>
                  </a:moveTo>
                  <a:lnTo>
                    <a:pt x="4" y="24"/>
                  </a:lnTo>
                  <a:lnTo>
                    <a:pt x="8" y="29"/>
                  </a:lnTo>
                  <a:lnTo>
                    <a:pt x="16" y="31"/>
                  </a:lnTo>
                  <a:lnTo>
                    <a:pt x="22" y="34"/>
                  </a:lnTo>
                  <a:lnTo>
                    <a:pt x="28" y="31"/>
                  </a:lnTo>
                  <a:lnTo>
                    <a:pt x="34" y="29"/>
                  </a:lnTo>
                  <a:lnTo>
                    <a:pt x="40" y="24"/>
                  </a:lnTo>
                  <a:lnTo>
                    <a:pt x="44" y="20"/>
                  </a:lnTo>
                  <a:lnTo>
                    <a:pt x="48" y="15"/>
                  </a:lnTo>
                  <a:lnTo>
                    <a:pt x="50" y="6"/>
                  </a:lnTo>
                  <a:lnTo>
                    <a:pt x="50" y="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223" name="Line 11"/>
          <p:cNvSpPr>
            <a:spLocks noChangeShapeType="1"/>
          </p:cNvSpPr>
          <p:nvPr/>
        </p:nvSpPr>
        <p:spPr bwMode="auto">
          <a:xfrm flipV="1">
            <a:off x="5430838" y="1787525"/>
            <a:ext cx="0" cy="84138"/>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 name="Line 12"/>
          <p:cNvSpPr>
            <a:spLocks noChangeShapeType="1"/>
          </p:cNvSpPr>
          <p:nvPr/>
        </p:nvSpPr>
        <p:spPr bwMode="auto">
          <a:xfrm>
            <a:off x="5634038" y="1787525"/>
            <a:ext cx="0" cy="84138"/>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5" name="Line 13"/>
          <p:cNvSpPr>
            <a:spLocks noChangeShapeType="1"/>
          </p:cNvSpPr>
          <p:nvPr/>
        </p:nvSpPr>
        <p:spPr bwMode="auto">
          <a:xfrm flipV="1">
            <a:off x="5837238" y="1787525"/>
            <a:ext cx="0" cy="84138"/>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 name="Line 14"/>
          <p:cNvSpPr>
            <a:spLocks noChangeShapeType="1"/>
          </p:cNvSpPr>
          <p:nvPr/>
        </p:nvSpPr>
        <p:spPr bwMode="auto">
          <a:xfrm>
            <a:off x="6038850" y="1787525"/>
            <a:ext cx="0" cy="84138"/>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7" name="Line 15"/>
          <p:cNvSpPr>
            <a:spLocks noChangeShapeType="1"/>
          </p:cNvSpPr>
          <p:nvPr/>
        </p:nvSpPr>
        <p:spPr bwMode="auto">
          <a:xfrm flipV="1">
            <a:off x="6245225" y="1787525"/>
            <a:ext cx="0" cy="84138"/>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8" name="Freeform 16"/>
          <p:cNvSpPr>
            <a:spLocks/>
          </p:cNvSpPr>
          <p:nvPr/>
        </p:nvSpPr>
        <p:spPr bwMode="auto">
          <a:xfrm>
            <a:off x="5430838" y="1676400"/>
            <a:ext cx="204787" cy="112713"/>
          </a:xfrm>
          <a:custGeom>
            <a:avLst/>
            <a:gdLst>
              <a:gd name="T0" fmla="*/ 2147483647 w 129"/>
              <a:gd name="T1" fmla="*/ 2147483647 h 71"/>
              <a:gd name="T2" fmla="*/ 2147483647 w 129"/>
              <a:gd name="T3" fmla="*/ 2147483647 h 71"/>
              <a:gd name="T4" fmla="*/ 2147483647 w 129"/>
              <a:gd name="T5" fmla="*/ 2147483647 h 71"/>
              <a:gd name="T6" fmla="*/ 2147483647 w 129"/>
              <a:gd name="T7" fmla="*/ 2147483647 h 71"/>
              <a:gd name="T8" fmla="*/ 2147483647 w 129"/>
              <a:gd name="T9" fmla="*/ 2147483647 h 71"/>
              <a:gd name="T10" fmla="*/ 2147483647 w 129"/>
              <a:gd name="T11" fmla="*/ 2147483647 h 71"/>
              <a:gd name="T12" fmla="*/ 2147483647 w 129"/>
              <a:gd name="T13" fmla="*/ 2147483647 h 71"/>
              <a:gd name="T14" fmla="*/ 2147483647 w 129"/>
              <a:gd name="T15" fmla="*/ 2147483647 h 71"/>
              <a:gd name="T16" fmla="*/ 2147483647 w 129"/>
              <a:gd name="T17" fmla="*/ 2147483647 h 71"/>
              <a:gd name="T18" fmla="*/ 2147483647 w 129"/>
              <a:gd name="T19" fmla="*/ 0 h 71"/>
              <a:gd name="T20" fmla="*/ 2147483647 w 129"/>
              <a:gd name="T21" fmla="*/ 0 h 71"/>
              <a:gd name="T22" fmla="*/ 2147483647 w 129"/>
              <a:gd name="T23" fmla="*/ 0 h 71"/>
              <a:gd name="T24" fmla="*/ 2147483647 w 129"/>
              <a:gd name="T25" fmla="*/ 2147483647 h 71"/>
              <a:gd name="T26" fmla="*/ 2147483647 w 129"/>
              <a:gd name="T27" fmla="*/ 2147483647 h 71"/>
              <a:gd name="T28" fmla="*/ 2147483647 w 129"/>
              <a:gd name="T29" fmla="*/ 2147483647 h 71"/>
              <a:gd name="T30" fmla="*/ 2147483647 w 129"/>
              <a:gd name="T31" fmla="*/ 2147483647 h 71"/>
              <a:gd name="T32" fmla="*/ 2147483647 w 129"/>
              <a:gd name="T33" fmla="*/ 2147483647 h 71"/>
              <a:gd name="T34" fmla="*/ 2147483647 w 129"/>
              <a:gd name="T35" fmla="*/ 2147483647 h 71"/>
              <a:gd name="T36" fmla="*/ 2147483647 w 129"/>
              <a:gd name="T37" fmla="*/ 2147483647 h 71"/>
              <a:gd name="T38" fmla="*/ 2147483647 w 129"/>
              <a:gd name="T39" fmla="*/ 2147483647 h 71"/>
              <a:gd name="T40" fmla="*/ 0 w 129"/>
              <a:gd name="T41" fmla="*/ 2147483647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71">
                <a:moveTo>
                  <a:pt x="128" y="70"/>
                </a:moveTo>
                <a:lnTo>
                  <a:pt x="128" y="59"/>
                </a:lnTo>
                <a:lnTo>
                  <a:pt x="124" y="48"/>
                </a:lnTo>
                <a:lnTo>
                  <a:pt x="120" y="37"/>
                </a:lnTo>
                <a:lnTo>
                  <a:pt x="116" y="28"/>
                </a:lnTo>
                <a:lnTo>
                  <a:pt x="108" y="19"/>
                </a:lnTo>
                <a:lnTo>
                  <a:pt x="102" y="13"/>
                </a:lnTo>
                <a:lnTo>
                  <a:pt x="92" y="6"/>
                </a:lnTo>
                <a:lnTo>
                  <a:pt x="84" y="2"/>
                </a:lnTo>
                <a:lnTo>
                  <a:pt x="72" y="0"/>
                </a:lnTo>
                <a:lnTo>
                  <a:pt x="64" y="0"/>
                </a:lnTo>
                <a:lnTo>
                  <a:pt x="53" y="0"/>
                </a:lnTo>
                <a:lnTo>
                  <a:pt x="45" y="2"/>
                </a:lnTo>
                <a:lnTo>
                  <a:pt x="35" y="6"/>
                </a:lnTo>
                <a:lnTo>
                  <a:pt x="25" y="13"/>
                </a:lnTo>
                <a:lnTo>
                  <a:pt x="19" y="19"/>
                </a:lnTo>
                <a:lnTo>
                  <a:pt x="11" y="28"/>
                </a:lnTo>
                <a:lnTo>
                  <a:pt x="7" y="37"/>
                </a:lnTo>
                <a:lnTo>
                  <a:pt x="3" y="48"/>
                </a:lnTo>
                <a:lnTo>
                  <a:pt x="1" y="59"/>
                </a:lnTo>
                <a:lnTo>
                  <a:pt x="0" y="7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9" name="Freeform 17"/>
          <p:cNvSpPr>
            <a:spLocks/>
          </p:cNvSpPr>
          <p:nvPr/>
        </p:nvSpPr>
        <p:spPr bwMode="auto">
          <a:xfrm>
            <a:off x="5634038" y="1676400"/>
            <a:ext cx="206375" cy="112713"/>
          </a:xfrm>
          <a:custGeom>
            <a:avLst/>
            <a:gdLst>
              <a:gd name="T0" fmla="*/ 2147483647 w 130"/>
              <a:gd name="T1" fmla="*/ 2147483647 h 71"/>
              <a:gd name="T2" fmla="*/ 2147483647 w 130"/>
              <a:gd name="T3" fmla="*/ 2147483647 h 71"/>
              <a:gd name="T4" fmla="*/ 2147483647 w 130"/>
              <a:gd name="T5" fmla="*/ 2147483647 h 71"/>
              <a:gd name="T6" fmla="*/ 2147483647 w 130"/>
              <a:gd name="T7" fmla="*/ 2147483647 h 71"/>
              <a:gd name="T8" fmla="*/ 2147483647 w 130"/>
              <a:gd name="T9" fmla="*/ 2147483647 h 71"/>
              <a:gd name="T10" fmla="*/ 2147483647 w 130"/>
              <a:gd name="T11" fmla="*/ 2147483647 h 71"/>
              <a:gd name="T12" fmla="*/ 2147483647 w 130"/>
              <a:gd name="T13" fmla="*/ 2147483647 h 71"/>
              <a:gd name="T14" fmla="*/ 2147483647 w 130"/>
              <a:gd name="T15" fmla="*/ 2147483647 h 71"/>
              <a:gd name="T16" fmla="*/ 2147483647 w 130"/>
              <a:gd name="T17" fmla="*/ 2147483647 h 71"/>
              <a:gd name="T18" fmla="*/ 2147483647 w 130"/>
              <a:gd name="T19" fmla="*/ 0 h 71"/>
              <a:gd name="T20" fmla="*/ 2147483647 w 130"/>
              <a:gd name="T21" fmla="*/ 0 h 71"/>
              <a:gd name="T22" fmla="*/ 2147483647 w 130"/>
              <a:gd name="T23" fmla="*/ 0 h 71"/>
              <a:gd name="T24" fmla="*/ 2147483647 w 130"/>
              <a:gd name="T25" fmla="*/ 2147483647 h 71"/>
              <a:gd name="T26" fmla="*/ 2147483647 w 130"/>
              <a:gd name="T27" fmla="*/ 2147483647 h 71"/>
              <a:gd name="T28" fmla="*/ 2147483647 w 130"/>
              <a:gd name="T29" fmla="*/ 2147483647 h 71"/>
              <a:gd name="T30" fmla="*/ 2147483647 w 130"/>
              <a:gd name="T31" fmla="*/ 2147483647 h 71"/>
              <a:gd name="T32" fmla="*/ 2147483647 w 130"/>
              <a:gd name="T33" fmla="*/ 2147483647 h 71"/>
              <a:gd name="T34" fmla="*/ 2147483647 w 130"/>
              <a:gd name="T35" fmla="*/ 2147483647 h 71"/>
              <a:gd name="T36" fmla="*/ 2147483647 w 130"/>
              <a:gd name="T37" fmla="*/ 2147483647 h 71"/>
              <a:gd name="T38" fmla="*/ 0 w 130"/>
              <a:gd name="T39" fmla="*/ 2147483647 h 71"/>
              <a:gd name="T40" fmla="*/ 0 w 130"/>
              <a:gd name="T41" fmla="*/ 2147483647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0" h="71">
                <a:moveTo>
                  <a:pt x="129" y="70"/>
                </a:moveTo>
                <a:lnTo>
                  <a:pt x="127" y="59"/>
                </a:lnTo>
                <a:lnTo>
                  <a:pt x="125" y="48"/>
                </a:lnTo>
                <a:lnTo>
                  <a:pt x="121" y="37"/>
                </a:lnTo>
                <a:lnTo>
                  <a:pt x="115" y="28"/>
                </a:lnTo>
                <a:lnTo>
                  <a:pt x="109" y="19"/>
                </a:lnTo>
                <a:lnTo>
                  <a:pt x="101" y="13"/>
                </a:lnTo>
                <a:lnTo>
                  <a:pt x="93" y="6"/>
                </a:lnTo>
                <a:lnTo>
                  <a:pt x="83" y="2"/>
                </a:lnTo>
                <a:lnTo>
                  <a:pt x="73" y="0"/>
                </a:lnTo>
                <a:lnTo>
                  <a:pt x="63" y="0"/>
                </a:lnTo>
                <a:lnTo>
                  <a:pt x="53" y="0"/>
                </a:lnTo>
                <a:lnTo>
                  <a:pt x="43" y="2"/>
                </a:lnTo>
                <a:lnTo>
                  <a:pt x="35" y="6"/>
                </a:lnTo>
                <a:lnTo>
                  <a:pt x="25" y="13"/>
                </a:lnTo>
                <a:lnTo>
                  <a:pt x="19" y="19"/>
                </a:lnTo>
                <a:lnTo>
                  <a:pt x="11" y="28"/>
                </a:lnTo>
                <a:lnTo>
                  <a:pt x="5" y="37"/>
                </a:lnTo>
                <a:lnTo>
                  <a:pt x="3" y="48"/>
                </a:lnTo>
                <a:lnTo>
                  <a:pt x="0" y="59"/>
                </a:lnTo>
                <a:lnTo>
                  <a:pt x="0" y="7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0" name="Freeform 18"/>
          <p:cNvSpPr>
            <a:spLocks/>
          </p:cNvSpPr>
          <p:nvPr/>
        </p:nvSpPr>
        <p:spPr bwMode="auto">
          <a:xfrm>
            <a:off x="5837238" y="1676400"/>
            <a:ext cx="203200" cy="112713"/>
          </a:xfrm>
          <a:custGeom>
            <a:avLst/>
            <a:gdLst>
              <a:gd name="T0" fmla="*/ 2147483647 w 128"/>
              <a:gd name="T1" fmla="*/ 2147483647 h 71"/>
              <a:gd name="T2" fmla="*/ 2147483647 w 128"/>
              <a:gd name="T3" fmla="*/ 2147483647 h 71"/>
              <a:gd name="T4" fmla="*/ 2147483647 w 128"/>
              <a:gd name="T5" fmla="*/ 2147483647 h 71"/>
              <a:gd name="T6" fmla="*/ 2147483647 w 128"/>
              <a:gd name="T7" fmla="*/ 2147483647 h 71"/>
              <a:gd name="T8" fmla="*/ 2147483647 w 128"/>
              <a:gd name="T9" fmla="*/ 2147483647 h 71"/>
              <a:gd name="T10" fmla="*/ 2147483647 w 128"/>
              <a:gd name="T11" fmla="*/ 2147483647 h 71"/>
              <a:gd name="T12" fmla="*/ 2147483647 w 128"/>
              <a:gd name="T13" fmla="*/ 2147483647 h 71"/>
              <a:gd name="T14" fmla="*/ 2147483647 w 128"/>
              <a:gd name="T15" fmla="*/ 2147483647 h 71"/>
              <a:gd name="T16" fmla="*/ 2147483647 w 128"/>
              <a:gd name="T17" fmla="*/ 2147483647 h 71"/>
              <a:gd name="T18" fmla="*/ 2147483647 w 128"/>
              <a:gd name="T19" fmla="*/ 0 h 71"/>
              <a:gd name="T20" fmla="*/ 2147483647 w 128"/>
              <a:gd name="T21" fmla="*/ 0 h 71"/>
              <a:gd name="T22" fmla="*/ 2147483647 w 128"/>
              <a:gd name="T23" fmla="*/ 0 h 71"/>
              <a:gd name="T24" fmla="*/ 2147483647 w 128"/>
              <a:gd name="T25" fmla="*/ 2147483647 h 71"/>
              <a:gd name="T26" fmla="*/ 2147483647 w 128"/>
              <a:gd name="T27" fmla="*/ 2147483647 h 71"/>
              <a:gd name="T28" fmla="*/ 2147483647 w 128"/>
              <a:gd name="T29" fmla="*/ 2147483647 h 71"/>
              <a:gd name="T30" fmla="*/ 2147483647 w 128"/>
              <a:gd name="T31" fmla="*/ 2147483647 h 71"/>
              <a:gd name="T32" fmla="*/ 2147483647 w 128"/>
              <a:gd name="T33" fmla="*/ 2147483647 h 71"/>
              <a:gd name="T34" fmla="*/ 2147483647 w 128"/>
              <a:gd name="T35" fmla="*/ 2147483647 h 71"/>
              <a:gd name="T36" fmla="*/ 2147483647 w 128"/>
              <a:gd name="T37" fmla="*/ 2147483647 h 71"/>
              <a:gd name="T38" fmla="*/ 0 w 128"/>
              <a:gd name="T39" fmla="*/ 2147483647 h 71"/>
              <a:gd name="T40" fmla="*/ 0 w 128"/>
              <a:gd name="T41" fmla="*/ 2147483647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8" h="71">
                <a:moveTo>
                  <a:pt x="127" y="70"/>
                </a:moveTo>
                <a:lnTo>
                  <a:pt x="127" y="59"/>
                </a:lnTo>
                <a:lnTo>
                  <a:pt x="125" y="48"/>
                </a:lnTo>
                <a:lnTo>
                  <a:pt x="121" y="37"/>
                </a:lnTo>
                <a:lnTo>
                  <a:pt x="115" y="28"/>
                </a:lnTo>
                <a:lnTo>
                  <a:pt x="109" y="19"/>
                </a:lnTo>
                <a:lnTo>
                  <a:pt x="101" y="13"/>
                </a:lnTo>
                <a:lnTo>
                  <a:pt x="91" y="6"/>
                </a:lnTo>
                <a:lnTo>
                  <a:pt x="83" y="2"/>
                </a:lnTo>
                <a:lnTo>
                  <a:pt x="73" y="0"/>
                </a:lnTo>
                <a:lnTo>
                  <a:pt x="63" y="0"/>
                </a:lnTo>
                <a:lnTo>
                  <a:pt x="53" y="0"/>
                </a:lnTo>
                <a:lnTo>
                  <a:pt x="43" y="2"/>
                </a:lnTo>
                <a:lnTo>
                  <a:pt x="33" y="6"/>
                </a:lnTo>
                <a:lnTo>
                  <a:pt x="25" y="13"/>
                </a:lnTo>
                <a:lnTo>
                  <a:pt x="17" y="19"/>
                </a:lnTo>
                <a:lnTo>
                  <a:pt x="11" y="28"/>
                </a:lnTo>
                <a:lnTo>
                  <a:pt x="5" y="37"/>
                </a:lnTo>
                <a:lnTo>
                  <a:pt x="1" y="48"/>
                </a:lnTo>
                <a:lnTo>
                  <a:pt x="0" y="59"/>
                </a:lnTo>
                <a:lnTo>
                  <a:pt x="0" y="7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1" name="Freeform 19"/>
          <p:cNvSpPr>
            <a:spLocks/>
          </p:cNvSpPr>
          <p:nvPr/>
        </p:nvSpPr>
        <p:spPr bwMode="auto">
          <a:xfrm>
            <a:off x="6038850" y="1676400"/>
            <a:ext cx="206375" cy="112713"/>
          </a:xfrm>
          <a:custGeom>
            <a:avLst/>
            <a:gdLst>
              <a:gd name="T0" fmla="*/ 2147483647 w 130"/>
              <a:gd name="T1" fmla="*/ 2147483647 h 71"/>
              <a:gd name="T2" fmla="*/ 2147483647 w 130"/>
              <a:gd name="T3" fmla="*/ 2147483647 h 71"/>
              <a:gd name="T4" fmla="*/ 2147483647 w 130"/>
              <a:gd name="T5" fmla="*/ 2147483647 h 71"/>
              <a:gd name="T6" fmla="*/ 2147483647 w 130"/>
              <a:gd name="T7" fmla="*/ 2147483647 h 71"/>
              <a:gd name="T8" fmla="*/ 2147483647 w 130"/>
              <a:gd name="T9" fmla="*/ 2147483647 h 71"/>
              <a:gd name="T10" fmla="*/ 2147483647 w 130"/>
              <a:gd name="T11" fmla="*/ 2147483647 h 71"/>
              <a:gd name="T12" fmla="*/ 2147483647 w 130"/>
              <a:gd name="T13" fmla="*/ 2147483647 h 71"/>
              <a:gd name="T14" fmla="*/ 2147483647 w 130"/>
              <a:gd name="T15" fmla="*/ 2147483647 h 71"/>
              <a:gd name="T16" fmla="*/ 2147483647 w 130"/>
              <a:gd name="T17" fmla="*/ 2147483647 h 71"/>
              <a:gd name="T18" fmla="*/ 2147483647 w 130"/>
              <a:gd name="T19" fmla="*/ 0 h 71"/>
              <a:gd name="T20" fmla="*/ 2147483647 w 130"/>
              <a:gd name="T21" fmla="*/ 0 h 71"/>
              <a:gd name="T22" fmla="*/ 2147483647 w 130"/>
              <a:gd name="T23" fmla="*/ 0 h 71"/>
              <a:gd name="T24" fmla="*/ 2147483647 w 130"/>
              <a:gd name="T25" fmla="*/ 2147483647 h 71"/>
              <a:gd name="T26" fmla="*/ 2147483647 w 130"/>
              <a:gd name="T27" fmla="*/ 2147483647 h 71"/>
              <a:gd name="T28" fmla="*/ 2147483647 w 130"/>
              <a:gd name="T29" fmla="*/ 2147483647 h 71"/>
              <a:gd name="T30" fmla="*/ 2147483647 w 130"/>
              <a:gd name="T31" fmla="*/ 2147483647 h 71"/>
              <a:gd name="T32" fmla="*/ 2147483647 w 130"/>
              <a:gd name="T33" fmla="*/ 2147483647 h 71"/>
              <a:gd name="T34" fmla="*/ 2147483647 w 130"/>
              <a:gd name="T35" fmla="*/ 2147483647 h 71"/>
              <a:gd name="T36" fmla="*/ 2147483647 w 130"/>
              <a:gd name="T37" fmla="*/ 2147483647 h 71"/>
              <a:gd name="T38" fmla="*/ 2147483647 w 130"/>
              <a:gd name="T39" fmla="*/ 2147483647 h 71"/>
              <a:gd name="T40" fmla="*/ 0 w 130"/>
              <a:gd name="T41" fmla="*/ 2147483647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0" h="71">
                <a:moveTo>
                  <a:pt x="129" y="70"/>
                </a:moveTo>
                <a:lnTo>
                  <a:pt x="129" y="59"/>
                </a:lnTo>
                <a:lnTo>
                  <a:pt x="125" y="48"/>
                </a:lnTo>
                <a:lnTo>
                  <a:pt x="121" y="37"/>
                </a:lnTo>
                <a:lnTo>
                  <a:pt x="117" y="28"/>
                </a:lnTo>
                <a:lnTo>
                  <a:pt x="109" y="19"/>
                </a:lnTo>
                <a:lnTo>
                  <a:pt x="101" y="13"/>
                </a:lnTo>
                <a:lnTo>
                  <a:pt x="93" y="6"/>
                </a:lnTo>
                <a:lnTo>
                  <a:pt x="85" y="2"/>
                </a:lnTo>
                <a:lnTo>
                  <a:pt x="73" y="0"/>
                </a:lnTo>
                <a:lnTo>
                  <a:pt x="65" y="0"/>
                </a:lnTo>
                <a:lnTo>
                  <a:pt x="53" y="0"/>
                </a:lnTo>
                <a:lnTo>
                  <a:pt x="45" y="2"/>
                </a:lnTo>
                <a:lnTo>
                  <a:pt x="35" y="6"/>
                </a:lnTo>
                <a:lnTo>
                  <a:pt x="25" y="13"/>
                </a:lnTo>
                <a:lnTo>
                  <a:pt x="19" y="19"/>
                </a:lnTo>
                <a:lnTo>
                  <a:pt x="11" y="28"/>
                </a:lnTo>
                <a:lnTo>
                  <a:pt x="7" y="37"/>
                </a:lnTo>
                <a:lnTo>
                  <a:pt x="3" y="48"/>
                </a:lnTo>
                <a:lnTo>
                  <a:pt x="1" y="59"/>
                </a:lnTo>
                <a:lnTo>
                  <a:pt x="0" y="7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32" name="Group 20"/>
          <p:cNvGrpSpPr>
            <a:grpSpLocks/>
          </p:cNvGrpSpPr>
          <p:nvPr/>
        </p:nvGrpSpPr>
        <p:grpSpPr bwMode="auto">
          <a:xfrm>
            <a:off x="6556375" y="3484563"/>
            <a:ext cx="471488" cy="122237"/>
            <a:chOff x="4136" y="2001"/>
            <a:chExt cx="297" cy="77"/>
          </a:xfrm>
        </p:grpSpPr>
        <p:sp>
          <p:nvSpPr>
            <p:cNvPr id="9340" name="Line 21"/>
            <p:cNvSpPr>
              <a:spLocks noChangeShapeType="1"/>
            </p:cNvSpPr>
            <p:nvPr/>
          </p:nvSpPr>
          <p:spPr bwMode="auto">
            <a:xfrm flipH="1">
              <a:off x="4262" y="2001"/>
              <a:ext cx="46" cy="76"/>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41" name="Freeform 22"/>
            <p:cNvSpPr>
              <a:spLocks/>
            </p:cNvSpPr>
            <p:nvPr/>
          </p:nvSpPr>
          <p:spPr bwMode="auto">
            <a:xfrm>
              <a:off x="4136" y="2001"/>
              <a:ext cx="297" cy="77"/>
            </a:xfrm>
            <a:custGeom>
              <a:avLst/>
              <a:gdLst>
                <a:gd name="T0" fmla="*/ 254 w 297"/>
                <a:gd name="T1" fmla="*/ 76 h 77"/>
                <a:gd name="T2" fmla="*/ 296 w 297"/>
                <a:gd name="T3" fmla="*/ 0 h 77"/>
                <a:gd name="T4" fmla="*/ 43 w 297"/>
                <a:gd name="T5" fmla="*/ 0 h 77"/>
                <a:gd name="T6" fmla="*/ 0 w 297"/>
                <a:gd name="T7" fmla="*/ 76 h 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7" h="77">
                  <a:moveTo>
                    <a:pt x="254" y="76"/>
                  </a:moveTo>
                  <a:lnTo>
                    <a:pt x="296" y="0"/>
                  </a:lnTo>
                  <a:lnTo>
                    <a:pt x="43" y="0"/>
                  </a:lnTo>
                  <a:lnTo>
                    <a:pt x="0" y="76"/>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233" name="Line 23"/>
          <p:cNvSpPr>
            <a:spLocks noChangeShapeType="1"/>
          </p:cNvSpPr>
          <p:nvPr/>
        </p:nvSpPr>
        <p:spPr bwMode="auto">
          <a:xfrm flipV="1">
            <a:off x="6829425" y="1871663"/>
            <a:ext cx="0" cy="611187"/>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34" name="Group 24"/>
          <p:cNvGrpSpPr>
            <a:grpSpLocks/>
          </p:cNvGrpSpPr>
          <p:nvPr/>
        </p:nvGrpSpPr>
        <p:grpSpPr bwMode="auto">
          <a:xfrm>
            <a:off x="6713538" y="2484438"/>
            <a:ext cx="227012" cy="127000"/>
            <a:chOff x="4229" y="1565"/>
            <a:chExt cx="143" cy="80"/>
          </a:xfrm>
        </p:grpSpPr>
        <p:sp>
          <p:nvSpPr>
            <p:cNvPr id="9338" name="Line 25"/>
            <p:cNvSpPr>
              <a:spLocks noChangeShapeType="1"/>
            </p:cNvSpPr>
            <p:nvPr/>
          </p:nvSpPr>
          <p:spPr bwMode="auto">
            <a:xfrm>
              <a:off x="4229" y="1565"/>
              <a:ext cx="142"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39" name="Freeform 26"/>
            <p:cNvSpPr>
              <a:spLocks/>
            </p:cNvSpPr>
            <p:nvPr/>
          </p:nvSpPr>
          <p:spPr bwMode="auto">
            <a:xfrm>
              <a:off x="4229" y="1609"/>
              <a:ext cx="143" cy="36"/>
            </a:xfrm>
            <a:custGeom>
              <a:avLst/>
              <a:gdLst>
                <a:gd name="T0" fmla="*/ 142 w 143"/>
                <a:gd name="T1" fmla="*/ 35 h 36"/>
                <a:gd name="T2" fmla="*/ 130 w 143"/>
                <a:gd name="T3" fmla="*/ 25 h 36"/>
                <a:gd name="T4" fmla="*/ 120 w 143"/>
                <a:gd name="T5" fmla="*/ 17 h 36"/>
                <a:gd name="T6" fmla="*/ 108 w 143"/>
                <a:gd name="T7" fmla="*/ 10 h 36"/>
                <a:gd name="T8" fmla="*/ 94 w 143"/>
                <a:gd name="T9" fmla="*/ 5 h 36"/>
                <a:gd name="T10" fmla="*/ 82 w 143"/>
                <a:gd name="T11" fmla="*/ 2 h 36"/>
                <a:gd name="T12" fmla="*/ 71 w 143"/>
                <a:gd name="T13" fmla="*/ 0 h 36"/>
                <a:gd name="T14" fmla="*/ 57 w 143"/>
                <a:gd name="T15" fmla="*/ 2 h 36"/>
                <a:gd name="T16" fmla="*/ 45 w 143"/>
                <a:gd name="T17" fmla="*/ 5 h 36"/>
                <a:gd name="T18" fmla="*/ 31 w 143"/>
                <a:gd name="T19" fmla="*/ 10 h 36"/>
                <a:gd name="T20" fmla="*/ 21 w 143"/>
                <a:gd name="T21" fmla="*/ 17 h 36"/>
                <a:gd name="T22" fmla="*/ 9 w 143"/>
                <a:gd name="T23" fmla="*/ 25 h 36"/>
                <a:gd name="T24" fmla="*/ 0 w 143"/>
                <a:gd name="T25" fmla="*/ 35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36">
                  <a:moveTo>
                    <a:pt x="142" y="35"/>
                  </a:moveTo>
                  <a:lnTo>
                    <a:pt x="130" y="25"/>
                  </a:lnTo>
                  <a:lnTo>
                    <a:pt x="120" y="17"/>
                  </a:lnTo>
                  <a:lnTo>
                    <a:pt x="108" y="10"/>
                  </a:lnTo>
                  <a:lnTo>
                    <a:pt x="94" y="5"/>
                  </a:lnTo>
                  <a:lnTo>
                    <a:pt x="82" y="2"/>
                  </a:lnTo>
                  <a:lnTo>
                    <a:pt x="71" y="0"/>
                  </a:lnTo>
                  <a:lnTo>
                    <a:pt x="57" y="2"/>
                  </a:lnTo>
                  <a:lnTo>
                    <a:pt x="45" y="5"/>
                  </a:lnTo>
                  <a:lnTo>
                    <a:pt x="31" y="10"/>
                  </a:lnTo>
                  <a:lnTo>
                    <a:pt x="21" y="17"/>
                  </a:lnTo>
                  <a:lnTo>
                    <a:pt x="9" y="25"/>
                  </a:lnTo>
                  <a:lnTo>
                    <a:pt x="0" y="35"/>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235" name="Line 27"/>
          <p:cNvSpPr>
            <a:spLocks noChangeShapeType="1"/>
          </p:cNvSpPr>
          <p:nvPr/>
        </p:nvSpPr>
        <p:spPr bwMode="auto">
          <a:xfrm>
            <a:off x="6829425" y="2555875"/>
            <a:ext cx="0" cy="930275"/>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6" name="Freeform 28"/>
          <p:cNvSpPr>
            <a:spLocks/>
          </p:cNvSpPr>
          <p:nvPr/>
        </p:nvSpPr>
        <p:spPr bwMode="auto">
          <a:xfrm>
            <a:off x="6780213" y="1825625"/>
            <a:ext cx="92075" cy="100013"/>
          </a:xfrm>
          <a:custGeom>
            <a:avLst/>
            <a:gdLst>
              <a:gd name="T0" fmla="*/ 2147483647 w 58"/>
              <a:gd name="T1" fmla="*/ 2147483647 h 63"/>
              <a:gd name="T2" fmla="*/ 2147483647 w 58"/>
              <a:gd name="T3" fmla="*/ 2147483647 h 63"/>
              <a:gd name="T4" fmla="*/ 2147483647 w 58"/>
              <a:gd name="T5" fmla="*/ 2147483647 h 63"/>
              <a:gd name="T6" fmla="*/ 2147483647 w 58"/>
              <a:gd name="T7" fmla="*/ 2147483647 h 63"/>
              <a:gd name="T8" fmla="*/ 2147483647 w 58"/>
              <a:gd name="T9" fmla="*/ 2147483647 h 63"/>
              <a:gd name="T10" fmla="*/ 2147483647 w 58"/>
              <a:gd name="T11" fmla="*/ 2147483647 h 63"/>
              <a:gd name="T12" fmla="*/ 2147483647 w 58"/>
              <a:gd name="T13" fmla="*/ 2147483647 h 63"/>
              <a:gd name="T14" fmla="*/ 2147483647 w 58"/>
              <a:gd name="T15" fmla="*/ 2147483647 h 63"/>
              <a:gd name="T16" fmla="*/ 2147483647 w 58"/>
              <a:gd name="T17" fmla="*/ 2147483647 h 63"/>
              <a:gd name="T18" fmla="*/ 2147483647 w 58"/>
              <a:gd name="T19" fmla="*/ 2147483647 h 63"/>
              <a:gd name="T20" fmla="*/ 2147483647 w 58"/>
              <a:gd name="T21" fmla="*/ 2147483647 h 63"/>
              <a:gd name="T22" fmla="*/ 2147483647 w 58"/>
              <a:gd name="T23" fmla="*/ 2147483647 h 63"/>
              <a:gd name="T24" fmla="*/ 2147483647 w 58"/>
              <a:gd name="T25" fmla="*/ 2147483647 h 63"/>
              <a:gd name="T26" fmla="*/ 2147483647 w 58"/>
              <a:gd name="T27" fmla="*/ 2147483647 h 63"/>
              <a:gd name="T28" fmla="*/ 2147483647 w 58"/>
              <a:gd name="T29" fmla="*/ 2147483647 h 63"/>
              <a:gd name="T30" fmla="*/ 2147483647 w 58"/>
              <a:gd name="T31" fmla="*/ 2147483647 h 63"/>
              <a:gd name="T32" fmla="*/ 2147483647 w 58"/>
              <a:gd name="T33" fmla="*/ 2147483647 h 63"/>
              <a:gd name="T34" fmla="*/ 2147483647 w 58"/>
              <a:gd name="T35" fmla="*/ 2147483647 h 63"/>
              <a:gd name="T36" fmla="*/ 2147483647 w 58"/>
              <a:gd name="T37" fmla="*/ 2147483647 h 63"/>
              <a:gd name="T38" fmla="*/ 2147483647 w 58"/>
              <a:gd name="T39" fmla="*/ 2147483647 h 63"/>
              <a:gd name="T40" fmla="*/ 2147483647 w 58"/>
              <a:gd name="T41" fmla="*/ 2147483647 h 63"/>
              <a:gd name="T42" fmla="*/ 2147483647 w 58"/>
              <a:gd name="T43" fmla="*/ 2147483647 h 63"/>
              <a:gd name="T44" fmla="*/ 2147483647 w 58"/>
              <a:gd name="T45" fmla="*/ 2147483647 h 63"/>
              <a:gd name="T46" fmla="*/ 2147483647 w 58"/>
              <a:gd name="T47" fmla="*/ 2147483647 h 63"/>
              <a:gd name="T48" fmla="*/ 2147483647 w 58"/>
              <a:gd name="T49" fmla="*/ 2147483647 h 63"/>
              <a:gd name="T50" fmla="*/ 2147483647 w 58"/>
              <a:gd name="T51" fmla="*/ 2147483647 h 63"/>
              <a:gd name="T52" fmla="*/ 2147483647 w 58"/>
              <a:gd name="T53" fmla="*/ 2147483647 h 63"/>
              <a:gd name="T54" fmla="*/ 2147483647 w 58"/>
              <a:gd name="T55" fmla="*/ 2147483647 h 63"/>
              <a:gd name="T56" fmla="*/ 2147483647 w 58"/>
              <a:gd name="T57" fmla="*/ 2147483647 h 63"/>
              <a:gd name="T58" fmla="*/ 2147483647 w 58"/>
              <a:gd name="T59" fmla="*/ 2147483647 h 63"/>
              <a:gd name="T60" fmla="*/ 2147483647 w 58"/>
              <a:gd name="T61" fmla="*/ 2147483647 h 63"/>
              <a:gd name="T62" fmla="*/ 2147483647 w 58"/>
              <a:gd name="T63" fmla="*/ 2147483647 h 63"/>
              <a:gd name="T64" fmla="*/ 2147483647 w 58"/>
              <a:gd name="T65" fmla="*/ 2147483647 h 63"/>
              <a:gd name="T66" fmla="*/ 2147483647 w 58"/>
              <a:gd name="T67" fmla="*/ 2147483647 h 63"/>
              <a:gd name="T68" fmla="*/ 2147483647 w 58"/>
              <a:gd name="T69" fmla="*/ 0 h 63"/>
              <a:gd name="T70" fmla="*/ 2147483647 w 58"/>
              <a:gd name="T71" fmla="*/ 0 h 63"/>
              <a:gd name="T72" fmla="*/ 2147483647 w 58"/>
              <a:gd name="T73" fmla="*/ 2147483647 h 63"/>
              <a:gd name="T74" fmla="*/ 2147483647 w 58"/>
              <a:gd name="T75" fmla="*/ 2147483647 h 63"/>
              <a:gd name="T76" fmla="*/ 0 w 58"/>
              <a:gd name="T77" fmla="*/ 2147483647 h 63"/>
              <a:gd name="T78" fmla="*/ 2147483647 w 58"/>
              <a:gd name="T79" fmla="*/ 2147483647 h 63"/>
              <a:gd name="T80" fmla="*/ 2147483647 w 58"/>
              <a:gd name="T81" fmla="*/ 2147483647 h 63"/>
              <a:gd name="T82" fmla="*/ 2147483647 w 58"/>
              <a:gd name="T83" fmla="*/ 2147483647 h 63"/>
              <a:gd name="T84" fmla="*/ 2147483647 w 58"/>
              <a:gd name="T85" fmla="*/ 2147483647 h 63"/>
              <a:gd name="T86" fmla="*/ 2147483647 w 58"/>
              <a:gd name="T87" fmla="*/ 2147483647 h 63"/>
              <a:gd name="T88" fmla="*/ 2147483647 w 58"/>
              <a:gd name="T89" fmla="*/ 2147483647 h 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8" h="63">
                <a:moveTo>
                  <a:pt x="29" y="29"/>
                </a:moveTo>
                <a:lnTo>
                  <a:pt x="29" y="29"/>
                </a:lnTo>
                <a:lnTo>
                  <a:pt x="29" y="27"/>
                </a:lnTo>
                <a:lnTo>
                  <a:pt x="27" y="27"/>
                </a:lnTo>
                <a:lnTo>
                  <a:pt x="25" y="27"/>
                </a:lnTo>
                <a:lnTo>
                  <a:pt x="25" y="29"/>
                </a:lnTo>
                <a:lnTo>
                  <a:pt x="25" y="32"/>
                </a:lnTo>
                <a:lnTo>
                  <a:pt x="25" y="34"/>
                </a:lnTo>
                <a:lnTo>
                  <a:pt x="25" y="36"/>
                </a:lnTo>
                <a:lnTo>
                  <a:pt x="29" y="36"/>
                </a:lnTo>
                <a:lnTo>
                  <a:pt x="33" y="34"/>
                </a:lnTo>
                <a:lnTo>
                  <a:pt x="33" y="32"/>
                </a:lnTo>
                <a:lnTo>
                  <a:pt x="35" y="29"/>
                </a:lnTo>
                <a:lnTo>
                  <a:pt x="35" y="27"/>
                </a:lnTo>
                <a:lnTo>
                  <a:pt x="33" y="23"/>
                </a:lnTo>
                <a:lnTo>
                  <a:pt x="31" y="21"/>
                </a:lnTo>
                <a:lnTo>
                  <a:pt x="29" y="21"/>
                </a:lnTo>
                <a:lnTo>
                  <a:pt x="25" y="21"/>
                </a:lnTo>
                <a:lnTo>
                  <a:pt x="21" y="23"/>
                </a:lnTo>
                <a:lnTo>
                  <a:pt x="19" y="25"/>
                </a:lnTo>
                <a:lnTo>
                  <a:pt x="17" y="29"/>
                </a:lnTo>
                <a:lnTo>
                  <a:pt x="17" y="34"/>
                </a:lnTo>
                <a:lnTo>
                  <a:pt x="21" y="38"/>
                </a:lnTo>
                <a:lnTo>
                  <a:pt x="23" y="40"/>
                </a:lnTo>
                <a:lnTo>
                  <a:pt x="29" y="42"/>
                </a:lnTo>
                <a:lnTo>
                  <a:pt x="33" y="42"/>
                </a:lnTo>
                <a:lnTo>
                  <a:pt x="37" y="40"/>
                </a:lnTo>
                <a:lnTo>
                  <a:pt x="41" y="36"/>
                </a:lnTo>
                <a:lnTo>
                  <a:pt x="41" y="29"/>
                </a:lnTo>
                <a:lnTo>
                  <a:pt x="41" y="23"/>
                </a:lnTo>
                <a:lnTo>
                  <a:pt x="39" y="19"/>
                </a:lnTo>
                <a:lnTo>
                  <a:pt x="33" y="14"/>
                </a:lnTo>
                <a:lnTo>
                  <a:pt x="29" y="14"/>
                </a:lnTo>
                <a:lnTo>
                  <a:pt x="21" y="14"/>
                </a:lnTo>
                <a:lnTo>
                  <a:pt x="17" y="17"/>
                </a:lnTo>
                <a:lnTo>
                  <a:pt x="13" y="23"/>
                </a:lnTo>
                <a:lnTo>
                  <a:pt x="11" y="29"/>
                </a:lnTo>
                <a:lnTo>
                  <a:pt x="11" y="36"/>
                </a:lnTo>
                <a:lnTo>
                  <a:pt x="15" y="44"/>
                </a:lnTo>
                <a:lnTo>
                  <a:pt x="21" y="49"/>
                </a:lnTo>
                <a:lnTo>
                  <a:pt x="29" y="51"/>
                </a:lnTo>
                <a:lnTo>
                  <a:pt x="35" y="49"/>
                </a:lnTo>
                <a:lnTo>
                  <a:pt x="41" y="44"/>
                </a:lnTo>
                <a:lnTo>
                  <a:pt x="47" y="38"/>
                </a:lnTo>
                <a:lnTo>
                  <a:pt x="49" y="29"/>
                </a:lnTo>
                <a:lnTo>
                  <a:pt x="47" y="21"/>
                </a:lnTo>
                <a:lnTo>
                  <a:pt x="43" y="14"/>
                </a:lnTo>
                <a:lnTo>
                  <a:pt x="37" y="8"/>
                </a:lnTo>
                <a:lnTo>
                  <a:pt x="29" y="6"/>
                </a:lnTo>
                <a:lnTo>
                  <a:pt x="19" y="6"/>
                </a:lnTo>
                <a:lnTo>
                  <a:pt x="11" y="12"/>
                </a:lnTo>
                <a:lnTo>
                  <a:pt x="5" y="21"/>
                </a:lnTo>
                <a:lnTo>
                  <a:pt x="5" y="29"/>
                </a:lnTo>
                <a:lnTo>
                  <a:pt x="5" y="40"/>
                </a:lnTo>
                <a:lnTo>
                  <a:pt x="9" y="49"/>
                </a:lnTo>
                <a:lnTo>
                  <a:pt x="19" y="55"/>
                </a:lnTo>
                <a:lnTo>
                  <a:pt x="29" y="57"/>
                </a:lnTo>
                <a:lnTo>
                  <a:pt x="39" y="55"/>
                </a:lnTo>
                <a:lnTo>
                  <a:pt x="47" y="51"/>
                </a:lnTo>
                <a:lnTo>
                  <a:pt x="53" y="40"/>
                </a:lnTo>
                <a:lnTo>
                  <a:pt x="55" y="29"/>
                </a:lnTo>
                <a:lnTo>
                  <a:pt x="57" y="29"/>
                </a:lnTo>
                <a:lnTo>
                  <a:pt x="57" y="23"/>
                </a:lnTo>
                <a:lnTo>
                  <a:pt x="53" y="17"/>
                </a:lnTo>
                <a:lnTo>
                  <a:pt x="51" y="10"/>
                </a:lnTo>
                <a:lnTo>
                  <a:pt x="45" y="6"/>
                </a:lnTo>
                <a:lnTo>
                  <a:pt x="41" y="2"/>
                </a:lnTo>
                <a:lnTo>
                  <a:pt x="33" y="0"/>
                </a:lnTo>
                <a:lnTo>
                  <a:pt x="29" y="0"/>
                </a:lnTo>
                <a:lnTo>
                  <a:pt x="21" y="0"/>
                </a:lnTo>
                <a:lnTo>
                  <a:pt x="15" y="2"/>
                </a:lnTo>
                <a:lnTo>
                  <a:pt x="9" y="6"/>
                </a:lnTo>
                <a:lnTo>
                  <a:pt x="5" y="10"/>
                </a:lnTo>
                <a:lnTo>
                  <a:pt x="3" y="17"/>
                </a:lnTo>
                <a:lnTo>
                  <a:pt x="0" y="23"/>
                </a:lnTo>
                <a:lnTo>
                  <a:pt x="0" y="29"/>
                </a:lnTo>
                <a:lnTo>
                  <a:pt x="0" y="36"/>
                </a:lnTo>
                <a:lnTo>
                  <a:pt x="3" y="44"/>
                </a:lnTo>
                <a:lnTo>
                  <a:pt x="5" y="49"/>
                </a:lnTo>
                <a:lnTo>
                  <a:pt x="9" y="53"/>
                </a:lnTo>
                <a:lnTo>
                  <a:pt x="15" y="57"/>
                </a:lnTo>
                <a:lnTo>
                  <a:pt x="21" y="59"/>
                </a:lnTo>
                <a:lnTo>
                  <a:pt x="29" y="62"/>
                </a:lnTo>
                <a:lnTo>
                  <a:pt x="33" y="59"/>
                </a:lnTo>
                <a:lnTo>
                  <a:pt x="41" y="57"/>
                </a:lnTo>
                <a:lnTo>
                  <a:pt x="45" y="53"/>
                </a:lnTo>
                <a:lnTo>
                  <a:pt x="51" y="49"/>
                </a:lnTo>
                <a:lnTo>
                  <a:pt x="53" y="44"/>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37" name="Group 29"/>
          <p:cNvGrpSpPr>
            <a:grpSpLocks/>
          </p:cNvGrpSpPr>
          <p:nvPr/>
        </p:nvGrpSpPr>
        <p:grpSpPr bwMode="auto">
          <a:xfrm>
            <a:off x="2979738" y="1714500"/>
            <a:ext cx="682625" cy="309563"/>
            <a:chOff x="1883" y="896"/>
            <a:chExt cx="430" cy="195"/>
          </a:xfrm>
        </p:grpSpPr>
        <p:sp>
          <p:nvSpPr>
            <p:cNvPr id="9334" name="Line 30"/>
            <p:cNvSpPr>
              <a:spLocks noChangeShapeType="1"/>
            </p:cNvSpPr>
            <p:nvPr/>
          </p:nvSpPr>
          <p:spPr bwMode="auto">
            <a:xfrm flipH="1">
              <a:off x="1883" y="994"/>
              <a:ext cx="356"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35" name="Line 31"/>
            <p:cNvSpPr>
              <a:spLocks noChangeShapeType="1"/>
            </p:cNvSpPr>
            <p:nvPr/>
          </p:nvSpPr>
          <p:spPr bwMode="auto">
            <a:xfrm>
              <a:off x="2239" y="897"/>
              <a:ext cx="0" cy="194"/>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36" name="Line 32"/>
            <p:cNvSpPr>
              <a:spLocks noChangeShapeType="1"/>
            </p:cNvSpPr>
            <p:nvPr/>
          </p:nvSpPr>
          <p:spPr bwMode="auto">
            <a:xfrm flipV="1">
              <a:off x="2299" y="896"/>
              <a:ext cx="10" cy="13"/>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37" name="Freeform 33"/>
            <p:cNvSpPr>
              <a:spLocks/>
            </p:cNvSpPr>
            <p:nvPr/>
          </p:nvSpPr>
          <p:spPr bwMode="auto">
            <a:xfrm>
              <a:off x="2282" y="907"/>
              <a:ext cx="31" cy="182"/>
            </a:xfrm>
            <a:custGeom>
              <a:avLst/>
              <a:gdLst>
                <a:gd name="T0" fmla="*/ 20 w 31"/>
                <a:gd name="T1" fmla="*/ 0 h 182"/>
                <a:gd name="T2" fmla="*/ 14 w 31"/>
                <a:gd name="T3" fmla="*/ 13 h 182"/>
                <a:gd name="T4" fmla="*/ 8 w 31"/>
                <a:gd name="T5" fmla="*/ 32 h 182"/>
                <a:gd name="T6" fmla="*/ 3 w 31"/>
                <a:gd name="T7" fmla="*/ 48 h 182"/>
                <a:gd name="T8" fmla="*/ 1 w 31"/>
                <a:gd name="T9" fmla="*/ 64 h 182"/>
                <a:gd name="T10" fmla="*/ 0 w 31"/>
                <a:gd name="T11" fmla="*/ 83 h 182"/>
                <a:gd name="T12" fmla="*/ 1 w 31"/>
                <a:gd name="T13" fmla="*/ 99 h 182"/>
                <a:gd name="T14" fmla="*/ 3 w 31"/>
                <a:gd name="T15" fmla="*/ 118 h 182"/>
                <a:gd name="T16" fmla="*/ 8 w 31"/>
                <a:gd name="T17" fmla="*/ 135 h 182"/>
                <a:gd name="T18" fmla="*/ 14 w 31"/>
                <a:gd name="T19" fmla="*/ 150 h 182"/>
                <a:gd name="T20" fmla="*/ 20 w 31"/>
                <a:gd name="T21" fmla="*/ 164 h 182"/>
                <a:gd name="T22" fmla="*/ 30 w 31"/>
                <a:gd name="T23" fmla="*/ 181 h 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182">
                  <a:moveTo>
                    <a:pt x="20" y="0"/>
                  </a:moveTo>
                  <a:lnTo>
                    <a:pt x="14" y="13"/>
                  </a:lnTo>
                  <a:lnTo>
                    <a:pt x="8" y="32"/>
                  </a:lnTo>
                  <a:lnTo>
                    <a:pt x="3" y="48"/>
                  </a:lnTo>
                  <a:lnTo>
                    <a:pt x="1" y="64"/>
                  </a:lnTo>
                  <a:lnTo>
                    <a:pt x="0" y="83"/>
                  </a:lnTo>
                  <a:lnTo>
                    <a:pt x="1" y="99"/>
                  </a:lnTo>
                  <a:lnTo>
                    <a:pt x="3" y="118"/>
                  </a:lnTo>
                  <a:lnTo>
                    <a:pt x="8" y="135"/>
                  </a:lnTo>
                  <a:lnTo>
                    <a:pt x="14" y="150"/>
                  </a:lnTo>
                  <a:lnTo>
                    <a:pt x="20" y="164"/>
                  </a:lnTo>
                  <a:lnTo>
                    <a:pt x="30" y="181"/>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238" name="Line 34"/>
          <p:cNvSpPr>
            <a:spLocks noChangeShapeType="1"/>
          </p:cNvSpPr>
          <p:nvPr/>
        </p:nvSpPr>
        <p:spPr bwMode="auto">
          <a:xfrm>
            <a:off x="1492250" y="1858963"/>
            <a:ext cx="312738"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9" name="Line 35"/>
          <p:cNvSpPr>
            <a:spLocks noChangeShapeType="1"/>
          </p:cNvSpPr>
          <p:nvPr/>
        </p:nvSpPr>
        <p:spPr bwMode="auto">
          <a:xfrm flipV="1">
            <a:off x="1493838" y="1860550"/>
            <a:ext cx="0" cy="458788"/>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0" name="Line 36"/>
          <p:cNvSpPr>
            <a:spLocks noChangeShapeType="1"/>
          </p:cNvSpPr>
          <p:nvPr/>
        </p:nvSpPr>
        <p:spPr bwMode="auto">
          <a:xfrm flipH="1">
            <a:off x="1422400" y="3470275"/>
            <a:ext cx="69850" cy="122238"/>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1" name="Freeform 37"/>
          <p:cNvSpPr>
            <a:spLocks/>
          </p:cNvSpPr>
          <p:nvPr/>
        </p:nvSpPr>
        <p:spPr bwMode="auto">
          <a:xfrm>
            <a:off x="1222375" y="3470275"/>
            <a:ext cx="471488" cy="123825"/>
          </a:xfrm>
          <a:custGeom>
            <a:avLst/>
            <a:gdLst>
              <a:gd name="T0" fmla="*/ 2147483647 w 297"/>
              <a:gd name="T1" fmla="*/ 2147483647 h 78"/>
              <a:gd name="T2" fmla="*/ 2147483647 w 297"/>
              <a:gd name="T3" fmla="*/ 0 h 78"/>
              <a:gd name="T4" fmla="*/ 2147483647 w 297"/>
              <a:gd name="T5" fmla="*/ 0 h 78"/>
              <a:gd name="T6" fmla="*/ 0 w 297"/>
              <a:gd name="T7" fmla="*/ 2147483647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7" h="78">
                <a:moveTo>
                  <a:pt x="254" y="77"/>
                </a:moveTo>
                <a:lnTo>
                  <a:pt x="296" y="0"/>
                </a:lnTo>
                <a:lnTo>
                  <a:pt x="43" y="0"/>
                </a:lnTo>
                <a:lnTo>
                  <a:pt x="0" y="77"/>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2" name="Freeform 38"/>
          <p:cNvSpPr>
            <a:spLocks/>
          </p:cNvSpPr>
          <p:nvPr/>
        </p:nvSpPr>
        <p:spPr bwMode="auto">
          <a:xfrm>
            <a:off x="1804988" y="1771650"/>
            <a:ext cx="1700212" cy="203200"/>
          </a:xfrm>
          <a:custGeom>
            <a:avLst/>
            <a:gdLst>
              <a:gd name="T0" fmla="*/ 0 w 959"/>
              <a:gd name="T1" fmla="*/ 2147483647 h 128"/>
              <a:gd name="T2" fmla="*/ 2147483647 w 959"/>
              <a:gd name="T3" fmla="*/ 0 h 128"/>
              <a:gd name="T4" fmla="*/ 2147483647 w 959"/>
              <a:gd name="T5" fmla="*/ 2147483647 h 128"/>
              <a:gd name="T6" fmla="*/ 2147483647 w 959"/>
              <a:gd name="T7" fmla="*/ 0 h 128"/>
              <a:gd name="T8" fmla="*/ 2147483647 w 959"/>
              <a:gd name="T9" fmla="*/ 2147483647 h 128"/>
              <a:gd name="T10" fmla="*/ 2147483647 w 959"/>
              <a:gd name="T11" fmla="*/ 0 h 128"/>
              <a:gd name="T12" fmla="*/ 2147483647 w 959"/>
              <a:gd name="T13" fmla="*/ 2147483647 h 128"/>
              <a:gd name="T14" fmla="*/ 2147483647 w 959"/>
              <a:gd name="T15" fmla="*/ 2147483647 h 128"/>
              <a:gd name="T16" fmla="*/ 2147483647 w 959"/>
              <a:gd name="T17" fmla="*/ 2147483647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9" h="128">
                <a:moveTo>
                  <a:pt x="0" y="62"/>
                </a:moveTo>
                <a:lnTo>
                  <a:pt x="22" y="0"/>
                </a:lnTo>
                <a:lnTo>
                  <a:pt x="70" y="127"/>
                </a:lnTo>
                <a:lnTo>
                  <a:pt x="115" y="0"/>
                </a:lnTo>
                <a:lnTo>
                  <a:pt x="161" y="127"/>
                </a:lnTo>
                <a:lnTo>
                  <a:pt x="208" y="0"/>
                </a:lnTo>
                <a:lnTo>
                  <a:pt x="254" y="127"/>
                </a:lnTo>
                <a:lnTo>
                  <a:pt x="277" y="62"/>
                </a:lnTo>
                <a:lnTo>
                  <a:pt x="958" y="62"/>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3" name="Freeform 39"/>
          <p:cNvSpPr>
            <a:spLocks/>
          </p:cNvSpPr>
          <p:nvPr/>
        </p:nvSpPr>
        <p:spPr bwMode="auto">
          <a:xfrm>
            <a:off x="1311275" y="2543175"/>
            <a:ext cx="309563" cy="293688"/>
          </a:xfrm>
          <a:custGeom>
            <a:avLst/>
            <a:gdLst>
              <a:gd name="T0" fmla="*/ 2147483647 w 195"/>
              <a:gd name="T1" fmla="*/ 2147483647 h 185"/>
              <a:gd name="T2" fmla="*/ 2147483647 w 195"/>
              <a:gd name="T3" fmla="*/ 2147483647 h 185"/>
              <a:gd name="T4" fmla="*/ 2147483647 w 195"/>
              <a:gd name="T5" fmla="*/ 2147483647 h 185"/>
              <a:gd name="T6" fmla="*/ 2147483647 w 195"/>
              <a:gd name="T7" fmla="*/ 2147483647 h 185"/>
              <a:gd name="T8" fmla="*/ 2147483647 w 195"/>
              <a:gd name="T9" fmla="*/ 2147483647 h 185"/>
              <a:gd name="T10" fmla="*/ 2147483647 w 195"/>
              <a:gd name="T11" fmla="*/ 2147483647 h 185"/>
              <a:gd name="T12" fmla="*/ 2147483647 w 195"/>
              <a:gd name="T13" fmla="*/ 2147483647 h 185"/>
              <a:gd name="T14" fmla="*/ 2147483647 w 195"/>
              <a:gd name="T15" fmla="*/ 2147483647 h 185"/>
              <a:gd name="T16" fmla="*/ 2147483647 w 195"/>
              <a:gd name="T17" fmla="*/ 2147483647 h 185"/>
              <a:gd name="T18" fmla="*/ 2147483647 w 195"/>
              <a:gd name="T19" fmla="*/ 2147483647 h 185"/>
              <a:gd name="T20" fmla="*/ 2147483647 w 195"/>
              <a:gd name="T21" fmla="*/ 2147483647 h 185"/>
              <a:gd name="T22" fmla="*/ 2147483647 w 195"/>
              <a:gd name="T23" fmla="*/ 2147483647 h 185"/>
              <a:gd name="T24" fmla="*/ 2147483647 w 195"/>
              <a:gd name="T25" fmla="*/ 0 h 185"/>
              <a:gd name="T26" fmla="*/ 2147483647 w 195"/>
              <a:gd name="T27" fmla="*/ 2147483647 h 185"/>
              <a:gd name="T28" fmla="*/ 2147483647 w 195"/>
              <a:gd name="T29" fmla="*/ 2147483647 h 185"/>
              <a:gd name="T30" fmla="*/ 2147483647 w 195"/>
              <a:gd name="T31" fmla="*/ 2147483647 h 185"/>
              <a:gd name="T32" fmla="*/ 2147483647 w 195"/>
              <a:gd name="T33" fmla="*/ 2147483647 h 185"/>
              <a:gd name="T34" fmla="*/ 2147483647 w 195"/>
              <a:gd name="T35" fmla="*/ 2147483647 h 185"/>
              <a:gd name="T36" fmla="*/ 2147483647 w 195"/>
              <a:gd name="T37" fmla="*/ 2147483647 h 185"/>
              <a:gd name="T38" fmla="*/ 2147483647 w 195"/>
              <a:gd name="T39" fmla="*/ 2147483647 h 185"/>
              <a:gd name="T40" fmla="*/ 2147483647 w 195"/>
              <a:gd name="T41" fmla="*/ 2147483647 h 185"/>
              <a:gd name="T42" fmla="*/ 2147483647 w 195"/>
              <a:gd name="T43" fmla="*/ 2147483647 h 185"/>
              <a:gd name="T44" fmla="*/ 2147483647 w 195"/>
              <a:gd name="T45" fmla="*/ 2147483647 h 185"/>
              <a:gd name="T46" fmla="*/ 2147483647 w 195"/>
              <a:gd name="T47" fmla="*/ 2147483647 h 185"/>
              <a:gd name="T48" fmla="*/ 2147483647 w 195"/>
              <a:gd name="T49" fmla="*/ 2147483647 h 185"/>
              <a:gd name="T50" fmla="*/ 2147483647 w 195"/>
              <a:gd name="T51" fmla="*/ 2147483647 h 185"/>
              <a:gd name="T52" fmla="*/ 2147483647 w 195"/>
              <a:gd name="T53" fmla="*/ 2147483647 h 185"/>
              <a:gd name="T54" fmla="*/ 2147483647 w 195"/>
              <a:gd name="T55" fmla="*/ 2147483647 h 185"/>
              <a:gd name="T56" fmla="*/ 2147483647 w 195"/>
              <a:gd name="T57" fmla="*/ 2147483647 h 185"/>
              <a:gd name="T58" fmla="*/ 2147483647 w 195"/>
              <a:gd name="T59" fmla="*/ 2147483647 h 185"/>
              <a:gd name="T60" fmla="*/ 2147483647 w 195"/>
              <a:gd name="T61" fmla="*/ 2147483647 h 185"/>
              <a:gd name="T62" fmla="*/ 2147483647 w 195"/>
              <a:gd name="T63" fmla="*/ 2147483647 h 185"/>
              <a:gd name="T64" fmla="*/ 2147483647 w 195"/>
              <a:gd name="T65" fmla="*/ 2147483647 h 185"/>
              <a:gd name="T66" fmla="*/ 2147483647 w 195"/>
              <a:gd name="T67" fmla="*/ 2147483647 h 185"/>
              <a:gd name="T68" fmla="*/ 2147483647 w 195"/>
              <a:gd name="T69" fmla="*/ 2147483647 h 185"/>
              <a:gd name="T70" fmla="*/ 2147483647 w 195"/>
              <a:gd name="T71" fmla="*/ 2147483647 h 185"/>
              <a:gd name="T72" fmla="*/ 2147483647 w 195"/>
              <a:gd name="T73" fmla="*/ 2147483647 h 185"/>
              <a:gd name="T74" fmla="*/ 2147483647 w 195"/>
              <a:gd name="T75" fmla="*/ 2147483647 h 185"/>
              <a:gd name="T76" fmla="*/ 2147483647 w 195"/>
              <a:gd name="T77" fmla="*/ 2147483647 h 185"/>
              <a:gd name="T78" fmla="*/ 2147483647 w 195"/>
              <a:gd name="T79" fmla="*/ 2147483647 h 185"/>
              <a:gd name="T80" fmla="*/ 2147483647 w 195"/>
              <a:gd name="T81" fmla="*/ 2147483647 h 185"/>
              <a:gd name="T82" fmla="*/ 2147483647 w 195"/>
              <a:gd name="T83" fmla="*/ 2147483647 h 185"/>
              <a:gd name="T84" fmla="*/ 2147483647 w 195"/>
              <a:gd name="T85" fmla="*/ 2147483647 h 1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5" h="185">
                <a:moveTo>
                  <a:pt x="0" y="92"/>
                </a:moveTo>
                <a:lnTo>
                  <a:pt x="1" y="85"/>
                </a:lnTo>
                <a:lnTo>
                  <a:pt x="3" y="81"/>
                </a:lnTo>
                <a:lnTo>
                  <a:pt x="7" y="74"/>
                </a:lnTo>
                <a:lnTo>
                  <a:pt x="9" y="68"/>
                </a:lnTo>
                <a:lnTo>
                  <a:pt x="11" y="64"/>
                </a:lnTo>
                <a:lnTo>
                  <a:pt x="13" y="57"/>
                </a:lnTo>
                <a:lnTo>
                  <a:pt x="15" y="53"/>
                </a:lnTo>
                <a:lnTo>
                  <a:pt x="17" y="47"/>
                </a:lnTo>
                <a:lnTo>
                  <a:pt x="19" y="42"/>
                </a:lnTo>
                <a:lnTo>
                  <a:pt x="23" y="38"/>
                </a:lnTo>
                <a:lnTo>
                  <a:pt x="25" y="34"/>
                </a:lnTo>
                <a:lnTo>
                  <a:pt x="27" y="29"/>
                </a:lnTo>
                <a:lnTo>
                  <a:pt x="29" y="25"/>
                </a:lnTo>
                <a:lnTo>
                  <a:pt x="31" y="21"/>
                </a:lnTo>
                <a:lnTo>
                  <a:pt x="33" y="17"/>
                </a:lnTo>
                <a:lnTo>
                  <a:pt x="35" y="14"/>
                </a:lnTo>
                <a:lnTo>
                  <a:pt x="39" y="10"/>
                </a:lnTo>
                <a:lnTo>
                  <a:pt x="41" y="8"/>
                </a:lnTo>
                <a:lnTo>
                  <a:pt x="43" y="6"/>
                </a:lnTo>
                <a:lnTo>
                  <a:pt x="45" y="4"/>
                </a:lnTo>
                <a:lnTo>
                  <a:pt x="47" y="2"/>
                </a:lnTo>
                <a:lnTo>
                  <a:pt x="51" y="2"/>
                </a:lnTo>
                <a:lnTo>
                  <a:pt x="53" y="2"/>
                </a:lnTo>
                <a:lnTo>
                  <a:pt x="55" y="0"/>
                </a:lnTo>
                <a:lnTo>
                  <a:pt x="57" y="0"/>
                </a:lnTo>
                <a:lnTo>
                  <a:pt x="59" y="0"/>
                </a:lnTo>
                <a:lnTo>
                  <a:pt x="61" y="2"/>
                </a:lnTo>
                <a:lnTo>
                  <a:pt x="63" y="2"/>
                </a:lnTo>
                <a:lnTo>
                  <a:pt x="67" y="2"/>
                </a:lnTo>
                <a:lnTo>
                  <a:pt x="67" y="4"/>
                </a:lnTo>
                <a:lnTo>
                  <a:pt x="71" y="6"/>
                </a:lnTo>
                <a:lnTo>
                  <a:pt x="73" y="8"/>
                </a:lnTo>
                <a:lnTo>
                  <a:pt x="75" y="10"/>
                </a:lnTo>
                <a:lnTo>
                  <a:pt x="77" y="14"/>
                </a:lnTo>
                <a:lnTo>
                  <a:pt x="79" y="17"/>
                </a:lnTo>
                <a:lnTo>
                  <a:pt x="83" y="21"/>
                </a:lnTo>
                <a:lnTo>
                  <a:pt x="85" y="25"/>
                </a:lnTo>
                <a:lnTo>
                  <a:pt x="87" y="29"/>
                </a:lnTo>
                <a:lnTo>
                  <a:pt x="89" y="34"/>
                </a:lnTo>
                <a:lnTo>
                  <a:pt x="91" y="38"/>
                </a:lnTo>
                <a:lnTo>
                  <a:pt x="93" y="42"/>
                </a:lnTo>
                <a:lnTo>
                  <a:pt x="95" y="47"/>
                </a:lnTo>
                <a:lnTo>
                  <a:pt x="98" y="53"/>
                </a:lnTo>
                <a:lnTo>
                  <a:pt x="100" y="57"/>
                </a:lnTo>
                <a:lnTo>
                  <a:pt x="102" y="64"/>
                </a:lnTo>
                <a:lnTo>
                  <a:pt x="104" y="68"/>
                </a:lnTo>
                <a:lnTo>
                  <a:pt x="106" y="74"/>
                </a:lnTo>
                <a:lnTo>
                  <a:pt x="110" y="81"/>
                </a:lnTo>
                <a:lnTo>
                  <a:pt x="110" y="85"/>
                </a:lnTo>
                <a:lnTo>
                  <a:pt x="114" y="92"/>
                </a:lnTo>
                <a:lnTo>
                  <a:pt x="116" y="98"/>
                </a:lnTo>
                <a:lnTo>
                  <a:pt x="118" y="102"/>
                </a:lnTo>
                <a:lnTo>
                  <a:pt x="120" y="109"/>
                </a:lnTo>
                <a:lnTo>
                  <a:pt x="122" y="115"/>
                </a:lnTo>
                <a:lnTo>
                  <a:pt x="124" y="119"/>
                </a:lnTo>
                <a:lnTo>
                  <a:pt x="126" y="126"/>
                </a:lnTo>
                <a:lnTo>
                  <a:pt x="130" y="132"/>
                </a:lnTo>
                <a:lnTo>
                  <a:pt x="132" y="136"/>
                </a:lnTo>
                <a:lnTo>
                  <a:pt x="134" y="141"/>
                </a:lnTo>
                <a:lnTo>
                  <a:pt x="136" y="145"/>
                </a:lnTo>
                <a:lnTo>
                  <a:pt x="138" y="151"/>
                </a:lnTo>
                <a:lnTo>
                  <a:pt x="140" y="156"/>
                </a:lnTo>
                <a:lnTo>
                  <a:pt x="144" y="158"/>
                </a:lnTo>
                <a:lnTo>
                  <a:pt x="144" y="162"/>
                </a:lnTo>
                <a:lnTo>
                  <a:pt x="148" y="166"/>
                </a:lnTo>
                <a:lnTo>
                  <a:pt x="150" y="169"/>
                </a:lnTo>
                <a:lnTo>
                  <a:pt x="152" y="173"/>
                </a:lnTo>
                <a:lnTo>
                  <a:pt x="154" y="175"/>
                </a:lnTo>
                <a:lnTo>
                  <a:pt x="156" y="177"/>
                </a:lnTo>
                <a:lnTo>
                  <a:pt x="160" y="179"/>
                </a:lnTo>
                <a:lnTo>
                  <a:pt x="162" y="181"/>
                </a:lnTo>
                <a:lnTo>
                  <a:pt x="164" y="181"/>
                </a:lnTo>
                <a:lnTo>
                  <a:pt x="166" y="184"/>
                </a:lnTo>
                <a:lnTo>
                  <a:pt x="168" y="184"/>
                </a:lnTo>
                <a:lnTo>
                  <a:pt x="170" y="184"/>
                </a:lnTo>
                <a:lnTo>
                  <a:pt x="172" y="184"/>
                </a:lnTo>
                <a:lnTo>
                  <a:pt x="176" y="184"/>
                </a:lnTo>
                <a:lnTo>
                  <a:pt x="178" y="181"/>
                </a:lnTo>
                <a:lnTo>
                  <a:pt x="180" y="181"/>
                </a:lnTo>
                <a:lnTo>
                  <a:pt x="182" y="179"/>
                </a:lnTo>
                <a:lnTo>
                  <a:pt x="184" y="177"/>
                </a:lnTo>
                <a:lnTo>
                  <a:pt x="186" y="175"/>
                </a:lnTo>
                <a:lnTo>
                  <a:pt x="188" y="173"/>
                </a:lnTo>
                <a:lnTo>
                  <a:pt x="192" y="169"/>
                </a:lnTo>
                <a:lnTo>
                  <a:pt x="194" y="166"/>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4" name="Freeform 40"/>
          <p:cNvSpPr>
            <a:spLocks/>
          </p:cNvSpPr>
          <p:nvPr/>
        </p:nvSpPr>
        <p:spPr bwMode="auto">
          <a:xfrm>
            <a:off x="1143000" y="2311400"/>
            <a:ext cx="701675" cy="755650"/>
          </a:xfrm>
          <a:custGeom>
            <a:avLst/>
            <a:gdLst>
              <a:gd name="T0" fmla="*/ 2147483647 w 442"/>
              <a:gd name="T1" fmla="*/ 2147483647 h 476"/>
              <a:gd name="T2" fmla="*/ 2147483647 w 442"/>
              <a:gd name="T3" fmla="*/ 2147483647 h 476"/>
              <a:gd name="T4" fmla="*/ 2147483647 w 442"/>
              <a:gd name="T5" fmla="*/ 2147483647 h 476"/>
              <a:gd name="T6" fmla="*/ 2147483647 w 442"/>
              <a:gd name="T7" fmla="*/ 2147483647 h 476"/>
              <a:gd name="T8" fmla="*/ 2147483647 w 442"/>
              <a:gd name="T9" fmla="*/ 2147483647 h 476"/>
              <a:gd name="T10" fmla="*/ 2147483647 w 442"/>
              <a:gd name="T11" fmla="*/ 2147483647 h 476"/>
              <a:gd name="T12" fmla="*/ 2147483647 w 442"/>
              <a:gd name="T13" fmla="*/ 2147483647 h 476"/>
              <a:gd name="T14" fmla="*/ 2147483647 w 442"/>
              <a:gd name="T15" fmla="*/ 2147483647 h 476"/>
              <a:gd name="T16" fmla="*/ 2147483647 w 442"/>
              <a:gd name="T17" fmla="*/ 0 h 476"/>
              <a:gd name="T18" fmla="*/ 2147483647 w 442"/>
              <a:gd name="T19" fmla="*/ 0 h 476"/>
              <a:gd name="T20" fmla="*/ 2147483647 w 442"/>
              <a:gd name="T21" fmla="*/ 2147483647 h 476"/>
              <a:gd name="T22" fmla="*/ 2147483647 w 442"/>
              <a:gd name="T23" fmla="*/ 2147483647 h 476"/>
              <a:gd name="T24" fmla="*/ 2147483647 w 442"/>
              <a:gd name="T25" fmla="*/ 2147483647 h 476"/>
              <a:gd name="T26" fmla="*/ 2147483647 w 442"/>
              <a:gd name="T27" fmla="*/ 2147483647 h 476"/>
              <a:gd name="T28" fmla="*/ 2147483647 w 442"/>
              <a:gd name="T29" fmla="*/ 2147483647 h 476"/>
              <a:gd name="T30" fmla="*/ 2147483647 w 442"/>
              <a:gd name="T31" fmla="*/ 2147483647 h 476"/>
              <a:gd name="T32" fmla="*/ 2147483647 w 442"/>
              <a:gd name="T33" fmla="*/ 2147483647 h 476"/>
              <a:gd name="T34" fmla="*/ 2147483647 w 442"/>
              <a:gd name="T35" fmla="*/ 2147483647 h 476"/>
              <a:gd name="T36" fmla="*/ 2147483647 w 442"/>
              <a:gd name="T37" fmla="*/ 2147483647 h 476"/>
              <a:gd name="T38" fmla="*/ 2147483647 w 442"/>
              <a:gd name="T39" fmla="*/ 2147483647 h 476"/>
              <a:gd name="T40" fmla="*/ 2147483647 w 442"/>
              <a:gd name="T41" fmla="*/ 2147483647 h 476"/>
              <a:gd name="T42" fmla="*/ 2147483647 w 442"/>
              <a:gd name="T43" fmla="*/ 2147483647 h 476"/>
              <a:gd name="T44" fmla="*/ 2147483647 w 442"/>
              <a:gd name="T45" fmla="*/ 2147483647 h 476"/>
              <a:gd name="T46" fmla="*/ 2147483647 w 442"/>
              <a:gd name="T47" fmla="*/ 2147483647 h 476"/>
              <a:gd name="T48" fmla="*/ 2147483647 w 442"/>
              <a:gd name="T49" fmla="*/ 2147483647 h 476"/>
              <a:gd name="T50" fmla="*/ 2147483647 w 442"/>
              <a:gd name="T51" fmla="*/ 2147483647 h 476"/>
              <a:gd name="T52" fmla="*/ 2147483647 w 442"/>
              <a:gd name="T53" fmla="*/ 2147483647 h 476"/>
              <a:gd name="T54" fmla="*/ 2147483647 w 442"/>
              <a:gd name="T55" fmla="*/ 2147483647 h 476"/>
              <a:gd name="T56" fmla="*/ 2147483647 w 442"/>
              <a:gd name="T57" fmla="*/ 2147483647 h 476"/>
              <a:gd name="T58" fmla="*/ 2147483647 w 442"/>
              <a:gd name="T59" fmla="*/ 2147483647 h 476"/>
              <a:gd name="T60" fmla="*/ 2147483647 w 442"/>
              <a:gd name="T61" fmla="*/ 2147483647 h 476"/>
              <a:gd name="T62" fmla="*/ 2147483647 w 442"/>
              <a:gd name="T63" fmla="*/ 2147483647 h 476"/>
              <a:gd name="T64" fmla="*/ 2147483647 w 442"/>
              <a:gd name="T65" fmla="*/ 2147483647 h 476"/>
              <a:gd name="T66" fmla="*/ 2147483647 w 442"/>
              <a:gd name="T67" fmla="*/ 2147483647 h 476"/>
              <a:gd name="T68" fmla="*/ 2147483647 w 442"/>
              <a:gd name="T69" fmla="*/ 2147483647 h 476"/>
              <a:gd name="T70" fmla="*/ 2147483647 w 442"/>
              <a:gd name="T71" fmla="*/ 2147483647 h 476"/>
              <a:gd name="T72" fmla="*/ 2147483647 w 442"/>
              <a:gd name="T73" fmla="*/ 2147483647 h 476"/>
              <a:gd name="T74" fmla="*/ 2147483647 w 442"/>
              <a:gd name="T75" fmla="*/ 2147483647 h 476"/>
              <a:gd name="T76" fmla="*/ 2147483647 w 442"/>
              <a:gd name="T77" fmla="*/ 2147483647 h 476"/>
              <a:gd name="T78" fmla="*/ 2147483647 w 442"/>
              <a:gd name="T79" fmla="*/ 2147483647 h 476"/>
              <a:gd name="T80" fmla="*/ 2147483647 w 442"/>
              <a:gd name="T81" fmla="*/ 2147483647 h 476"/>
              <a:gd name="T82" fmla="*/ 2147483647 w 442"/>
              <a:gd name="T83" fmla="*/ 2147483647 h 476"/>
              <a:gd name="T84" fmla="*/ 2147483647 w 442"/>
              <a:gd name="T85" fmla="*/ 2147483647 h 476"/>
              <a:gd name="T86" fmla="*/ 2147483647 w 442"/>
              <a:gd name="T87" fmla="*/ 2147483647 h 4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2" h="476">
                <a:moveTo>
                  <a:pt x="441" y="237"/>
                </a:moveTo>
                <a:lnTo>
                  <a:pt x="439" y="218"/>
                </a:lnTo>
                <a:lnTo>
                  <a:pt x="437" y="196"/>
                </a:lnTo>
                <a:lnTo>
                  <a:pt x="433" y="175"/>
                </a:lnTo>
                <a:lnTo>
                  <a:pt x="427" y="156"/>
                </a:lnTo>
                <a:lnTo>
                  <a:pt x="419" y="136"/>
                </a:lnTo>
                <a:lnTo>
                  <a:pt x="411" y="117"/>
                </a:lnTo>
                <a:lnTo>
                  <a:pt x="401" y="100"/>
                </a:lnTo>
                <a:lnTo>
                  <a:pt x="389" y="83"/>
                </a:lnTo>
                <a:lnTo>
                  <a:pt x="375" y="70"/>
                </a:lnTo>
                <a:lnTo>
                  <a:pt x="361" y="55"/>
                </a:lnTo>
                <a:lnTo>
                  <a:pt x="346" y="42"/>
                </a:lnTo>
                <a:lnTo>
                  <a:pt x="330" y="32"/>
                </a:lnTo>
                <a:lnTo>
                  <a:pt x="314" y="21"/>
                </a:lnTo>
                <a:lnTo>
                  <a:pt x="294" y="14"/>
                </a:lnTo>
                <a:lnTo>
                  <a:pt x="276" y="8"/>
                </a:lnTo>
                <a:lnTo>
                  <a:pt x="259" y="4"/>
                </a:lnTo>
                <a:lnTo>
                  <a:pt x="241" y="0"/>
                </a:lnTo>
                <a:lnTo>
                  <a:pt x="221" y="0"/>
                </a:lnTo>
                <a:lnTo>
                  <a:pt x="201" y="0"/>
                </a:lnTo>
                <a:lnTo>
                  <a:pt x="181" y="4"/>
                </a:lnTo>
                <a:lnTo>
                  <a:pt x="164" y="8"/>
                </a:lnTo>
                <a:lnTo>
                  <a:pt x="146" y="14"/>
                </a:lnTo>
                <a:lnTo>
                  <a:pt x="126" y="21"/>
                </a:lnTo>
                <a:lnTo>
                  <a:pt x="110" y="32"/>
                </a:lnTo>
                <a:lnTo>
                  <a:pt x="94" y="42"/>
                </a:lnTo>
                <a:lnTo>
                  <a:pt x="79" y="55"/>
                </a:lnTo>
                <a:lnTo>
                  <a:pt x="65" y="70"/>
                </a:lnTo>
                <a:lnTo>
                  <a:pt x="51" y="83"/>
                </a:lnTo>
                <a:lnTo>
                  <a:pt x="41" y="100"/>
                </a:lnTo>
                <a:lnTo>
                  <a:pt x="29" y="117"/>
                </a:lnTo>
                <a:lnTo>
                  <a:pt x="21" y="136"/>
                </a:lnTo>
                <a:lnTo>
                  <a:pt x="13" y="156"/>
                </a:lnTo>
                <a:lnTo>
                  <a:pt x="7" y="175"/>
                </a:lnTo>
                <a:lnTo>
                  <a:pt x="3" y="196"/>
                </a:lnTo>
                <a:lnTo>
                  <a:pt x="1" y="218"/>
                </a:lnTo>
                <a:lnTo>
                  <a:pt x="0" y="237"/>
                </a:lnTo>
                <a:lnTo>
                  <a:pt x="1" y="258"/>
                </a:lnTo>
                <a:lnTo>
                  <a:pt x="3" y="278"/>
                </a:lnTo>
                <a:lnTo>
                  <a:pt x="7" y="299"/>
                </a:lnTo>
                <a:lnTo>
                  <a:pt x="13" y="318"/>
                </a:lnTo>
                <a:lnTo>
                  <a:pt x="21" y="338"/>
                </a:lnTo>
                <a:lnTo>
                  <a:pt x="29" y="357"/>
                </a:lnTo>
                <a:lnTo>
                  <a:pt x="41" y="374"/>
                </a:lnTo>
                <a:lnTo>
                  <a:pt x="51" y="391"/>
                </a:lnTo>
                <a:lnTo>
                  <a:pt x="65" y="406"/>
                </a:lnTo>
                <a:lnTo>
                  <a:pt x="79" y="419"/>
                </a:lnTo>
                <a:lnTo>
                  <a:pt x="94" y="432"/>
                </a:lnTo>
                <a:lnTo>
                  <a:pt x="110" y="445"/>
                </a:lnTo>
                <a:lnTo>
                  <a:pt x="126" y="453"/>
                </a:lnTo>
                <a:lnTo>
                  <a:pt x="146" y="462"/>
                </a:lnTo>
                <a:lnTo>
                  <a:pt x="164" y="466"/>
                </a:lnTo>
                <a:lnTo>
                  <a:pt x="181" y="470"/>
                </a:lnTo>
                <a:lnTo>
                  <a:pt x="201" y="475"/>
                </a:lnTo>
                <a:lnTo>
                  <a:pt x="221" y="475"/>
                </a:lnTo>
                <a:lnTo>
                  <a:pt x="241" y="475"/>
                </a:lnTo>
                <a:lnTo>
                  <a:pt x="259" y="470"/>
                </a:lnTo>
                <a:lnTo>
                  <a:pt x="276" y="466"/>
                </a:lnTo>
                <a:lnTo>
                  <a:pt x="294" y="462"/>
                </a:lnTo>
                <a:lnTo>
                  <a:pt x="314" y="453"/>
                </a:lnTo>
                <a:lnTo>
                  <a:pt x="330" y="445"/>
                </a:lnTo>
                <a:lnTo>
                  <a:pt x="346" y="432"/>
                </a:lnTo>
                <a:lnTo>
                  <a:pt x="361" y="419"/>
                </a:lnTo>
                <a:lnTo>
                  <a:pt x="375" y="406"/>
                </a:lnTo>
                <a:lnTo>
                  <a:pt x="389" y="391"/>
                </a:lnTo>
                <a:lnTo>
                  <a:pt x="401" y="374"/>
                </a:lnTo>
                <a:lnTo>
                  <a:pt x="411" y="357"/>
                </a:lnTo>
                <a:lnTo>
                  <a:pt x="419" y="338"/>
                </a:lnTo>
                <a:lnTo>
                  <a:pt x="427" y="318"/>
                </a:lnTo>
                <a:lnTo>
                  <a:pt x="433" y="299"/>
                </a:lnTo>
                <a:lnTo>
                  <a:pt x="437" y="278"/>
                </a:lnTo>
                <a:lnTo>
                  <a:pt x="439" y="258"/>
                </a:lnTo>
                <a:lnTo>
                  <a:pt x="441" y="237"/>
                </a:lnTo>
                <a:lnTo>
                  <a:pt x="435" y="237"/>
                </a:lnTo>
                <a:lnTo>
                  <a:pt x="435" y="216"/>
                </a:lnTo>
                <a:lnTo>
                  <a:pt x="433" y="194"/>
                </a:lnTo>
                <a:lnTo>
                  <a:pt x="427" y="173"/>
                </a:lnTo>
                <a:lnTo>
                  <a:pt x="421" y="154"/>
                </a:lnTo>
                <a:lnTo>
                  <a:pt x="413" y="134"/>
                </a:lnTo>
                <a:lnTo>
                  <a:pt x="405" y="115"/>
                </a:lnTo>
                <a:lnTo>
                  <a:pt x="393" y="96"/>
                </a:lnTo>
                <a:lnTo>
                  <a:pt x="379" y="81"/>
                </a:lnTo>
                <a:lnTo>
                  <a:pt x="365" y="66"/>
                </a:lnTo>
                <a:lnTo>
                  <a:pt x="350" y="51"/>
                </a:lnTo>
                <a:lnTo>
                  <a:pt x="334" y="40"/>
                </a:lnTo>
                <a:lnTo>
                  <a:pt x="316" y="29"/>
                </a:lnTo>
                <a:lnTo>
                  <a:pt x="298" y="21"/>
                </a:lnTo>
                <a:lnTo>
                  <a:pt x="278" y="12"/>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5" name="Freeform 41"/>
          <p:cNvSpPr>
            <a:spLocks/>
          </p:cNvSpPr>
          <p:nvPr/>
        </p:nvSpPr>
        <p:spPr bwMode="auto">
          <a:xfrm>
            <a:off x="1619250" y="2689225"/>
            <a:ext cx="52388" cy="120650"/>
          </a:xfrm>
          <a:custGeom>
            <a:avLst/>
            <a:gdLst>
              <a:gd name="T0" fmla="*/ 0 w 33"/>
              <a:gd name="T1" fmla="*/ 2147483647 h 76"/>
              <a:gd name="T2" fmla="*/ 2147483647 w 33"/>
              <a:gd name="T3" fmla="*/ 2147483647 h 76"/>
              <a:gd name="T4" fmla="*/ 2147483647 w 33"/>
              <a:gd name="T5" fmla="*/ 2147483647 h 76"/>
              <a:gd name="T6" fmla="*/ 2147483647 w 33"/>
              <a:gd name="T7" fmla="*/ 2147483647 h 76"/>
              <a:gd name="T8" fmla="*/ 2147483647 w 33"/>
              <a:gd name="T9" fmla="*/ 2147483647 h 76"/>
              <a:gd name="T10" fmla="*/ 2147483647 w 33"/>
              <a:gd name="T11" fmla="*/ 2147483647 h 76"/>
              <a:gd name="T12" fmla="*/ 2147483647 w 33"/>
              <a:gd name="T13" fmla="*/ 2147483647 h 76"/>
              <a:gd name="T14" fmla="*/ 2147483647 w 33"/>
              <a:gd name="T15" fmla="*/ 2147483647 h 76"/>
              <a:gd name="T16" fmla="*/ 2147483647 w 33"/>
              <a:gd name="T17" fmla="*/ 2147483647 h 76"/>
              <a:gd name="T18" fmla="*/ 2147483647 w 33"/>
              <a:gd name="T19" fmla="*/ 2147483647 h 76"/>
              <a:gd name="T20" fmla="*/ 2147483647 w 33"/>
              <a:gd name="T21" fmla="*/ 2147483647 h 76"/>
              <a:gd name="T22" fmla="*/ 2147483647 w 33"/>
              <a:gd name="T23" fmla="*/ 2147483647 h 76"/>
              <a:gd name="T24" fmla="*/ 2147483647 w 33"/>
              <a:gd name="T25" fmla="*/ 2147483647 h 76"/>
              <a:gd name="T26" fmla="*/ 2147483647 w 33"/>
              <a:gd name="T27" fmla="*/ 2147483647 h 76"/>
              <a:gd name="T28" fmla="*/ 2147483647 w 33"/>
              <a:gd name="T29" fmla="*/ 2147483647 h 76"/>
              <a:gd name="T30" fmla="*/ 2147483647 w 33"/>
              <a:gd name="T31" fmla="*/ 0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76">
                <a:moveTo>
                  <a:pt x="0" y="75"/>
                </a:moveTo>
                <a:lnTo>
                  <a:pt x="1" y="70"/>
                </a:lnTo>
                <a:lnTo>
                  <a:pt x="3" y="66"/>
                </a:lnTo>
                <a:lnTo>
                  <a:pt x="5" y="64"/>
                </a:lnTo>
                <a:lnTo>
                  <a:pt x="7" y="60"/>
                </a:lnTo>
                <a:lnTo>
                  <a:pt x="9" y="53"/>
                </a:lnTo>
                <a:lnTo>
                  <a:pt x="13" y="49"/>
                </a:lnTo>
                <a:lnTo>
                  <a:pt x="15" y="45"/>
                </a:lnTo>
                <a:lnTo>
                  <a:pt x="16" y="40"/>
                </a:lnTo>
                <a:lnTo>
                  <a:pt x="18" y="34"/>
                </a:lnTo>
                <a:lnTo>
                  <a:pt x="20" y="27"/>
                </a:lnTo>
                <a:lnTo>
                  <a:pt x="24" y="23"/>
                </a:lnTo>
                <a:lnTo>
                  <a:pt x="26" y="17"/>
                </a:lnTo>
                <a:lnTo>
                  <a:pt x="28" y="10"/>
                </a:lnTo>
                <a:lnTo>
                  <a:pt x="30" y="6"/>
                </a:lnTo>
                <a:lnTo>
                  <a:pt x="32" y="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6" name="Freeform 42"/>
          <p:cNvSpPr>
            <a:spLocks/>
          </p:cNvSpPr>
          <p:nvPr/>
        </p:nvSpPr>
        <p:spPr bwMode="auto">
          <a:xfrm>
            <a:off x="1149350" y="2317750"/>
            <a:ext cx="682625" cy="742950"/>
          </a:xfrm>
          <a:custGeom>
            <a:avLst/>
            <a:gdLst>
              <a:gd name="T0" fmla="*/ 2147483647 w 430"/>
              <a:gd name="T1" fmla="*/ 2147483647 h 468"/>
              <a:gd name="T2" fmla="*/ 2147483647 w 430"/>
              <a:gd name="T3" fmla="*/ 0 h 468"/>
              <a:gd name="T4" fmla="*/ 2147483647 w 430"/>
              <a:gd name="T5" fmla="*/ 2147483647 h 468"/>
              <a:gd name="T6" fmla="*/ 2147483647 w 430"/>
              <a:gd name="T7" fmla="*/ 2147483647 h 468"/>
              <a:gd name="T8" fmla="*/ 2147483647 w 430"/>
              <a:gd name="T9" fmla="*/ 2147483647 h 468"/>
              <a:gd name="T10" fmla="*/ 2147483647 w 430"/>
              <a:gd name="T11" fmla="*/ 2147483647 h 468"/>
              <a:gd name="T12" fmla="*/ 2147483647 w 430"/>
              <a:gd name="T13" fmla="*/ 2147483647 h 468"/>
              <a:gd name="T14" fmla="*/ 2147483647 w 430"/>
              <a:gd name="T15" fmla="*/ 2147483647 h 468"/>
              <a:gd name="T16" fmla="*/ 2147483647 w 430"/>
              <a:gd name="T17" fmla="*/ 2147483647 h 468"/>
              <a:gd name="T18" fmla="*/ 0 w 430"/>
              <a:gd name="T19" fmla="*/ 2147483647 h 468"/>
              <a:gd name="T20" fmla="*/ 0 w 430"/>
              <a:gd name="T21" fmla="*/ 2147483647 h 468"/>
              <a:gd name="T22" fmla="*/ 2147483647 w 430"/>
              <a:gd name="T23" fmla="*/ 2147483647 h 468"/>
              <a:gd name="T24" fmla="*/ 2147483647 w 430"/>
              <a:gd name="T25" fmla="*/ 2147483647 h 468"/>
              <a:gd name="T26" fmla="*/ 2147483647 w 430"/>
              <a:gd name="T27" fmla="*/ 2147483647 h 468"/>
              <a:gd name="T28" fmla="*/ 2147483647 w 430"/>
              <a:gd name="T29" fmla="*/ 2147483647 h 468"/>
              <a:gd name="T30" fmla="*/ 2147483647 w 430"/>
              <a:gd name="T31" fmla="*/ 2147483647 h 468"/>
              <a:gd name="T32" fmla="*/ 2147483647 w 430"/>
              <a:gd name="T33" fmla="*/ 2147483647 h 468"/>
              <a:gd name="T34" fmla="*/ 2147483647 w 430"/>
              <a:gd name="T35" fmla="*/ 2147483647 h 468"/>
              <a:gd name="T36" fmla="*/ 2147483647 w 430"/>
              <a:gd name="T37" fmla="*/ 2147483647 h 468"/>
              <a:gd name="T38" fmla="*/ 2147483647 w 430"/>
              <a:gd name="T39" fmla="*/ 2147483647 h 468"/>
              <a:gd name="T40" fmla="*/ 2147483647 w 430"/>
              <a:gd name="T41" fmla="*/ 2147483647 h 468"/>
              <a:gd name="T42" fmla="*/ 2147483647 w 430"/>
              <a:gd name="T43" fmla="*/ 2147483647 h 468"/>
              <a:gd name="T44" fmla="*/ 2147483647 w 430"/>
              <a:gd name="T45" fmla="*/ 2147483647 h 468"/>
              <a:gd name="T46" fmla="*/ 2147483647 w 430"/>
              <a:gd name="T47" fmla="*/ 2147483647 h 468"/>
              <a:gd name="T48" fmla="*/ 2147483647 w 430"/>
              <a:gd name="T49" fmla="*/ 2147483647 h 468"/>
              <a:gd name="T50" fmla="*/ 2147483647 w 430"/>
              <a:gd name="T51" fmla="*/ 2147483647 h 468"/>
              <a:gd name="T52" fmla="*/ 2147483647 w 430"/>
              <a:gd name="T53" fmla="*/ 2147483647 h 468"/>
              <a:gd name="T54" fmla="*/ 2147483647 w 430"/>
              <a:gd name="T55" fmla="*/ 2147483647 h 468"/>
              <a:gd name="T56" fmla="*/ 2147483647 w 430"/>
              <a:gd name="T57" fmla="*/ 2147483647 h 468"/>
              <a:gd name="T58" fmla="*/ 2147483647 w 430"/>
              <a:gd name="T59" fmla="*/ 2147483647 h 468"/>
              <a:gd name="T60" fmla="*/ 2147483647 w 430"/>
              <a:gd name="T61" fmla="*/ 2147483647 h 468"/>
              <a:gd name="T62" fmla="*/ 2147483647 w 430"/>
              <a:gd name="T63" fmla="*/ 2147483647 h 468"/>
              <a:gd name="T64" fmla="*/ 2147483647 w 430"/>
              <a:gd name="T65" fmla="*/ 2147483647 h 468"/>
              <a:gd name="T66" fmla="*/ 2147483647 w 430"/>
              <a:gd name="T67" fmla="*/ 2147483647 h 468"/>
              <a:gd name="T68" fmla="*/ 2147483647 w 430"/>
              <a:gd name="T69" fmla="*/ 2147483647 h 468"/>
              <a:gd name="T70" fmla="*/ 2147483647 w 430"/>
              <a:gd name="T71" fmla="*/ 2147483647 h 468"/>
              <a:gd name="T72" fmla="*/ 2147483647 w 430"/>
              <a:gd name="T73" fmla="*/ 2147483647 h 468"/>
              <a:gd name="T74" fmla="*/ 2147483647 w 430"/>
              <a:gd name="T75" fmla="*/ 2147483647 h 468"/>
              <a:gd name="T76" fmla="*/ 2147483647 w 430"/>
              <a:gd name="T77" fmla="*/ 2147483647 h 468"/>
              <a:gd name="T78" fmla="*/ 2147483647 w 430"/>
              <a:gd name="T79" fmla="*/ 2147483647 h 468"/>
              <a:gd name="T80" fmla="*/ 2147483647 w 430"/>
              <a:gd name="T81" fmla="*/ 2147483647 h 468"/>
              <a:gd name="T82" fmla="*/ 2147483647 w 430"/>
              <a:gd name="T83" fmla="*/ 2147483647 h 468"/>
              <a:gd name="T84" fmla="*/ 2147483647 w 430"/>
              <a:gd name="T85" fmla="*/ 2147483647 h 468"/>
              <a:gd name="T86" fmla="*/ 2147483647 w 430"/>
              <a:gd name="T87" fmla="*/ 2147483647 h 468"/>
              <a:gd name="T88" fmla="*/ 2147483647 w 430"/>
              <a:gd name="T89" fmla="*/ 2147483647 h 468"/>
              <a:gd name="T90" fmla="*/ 2147483647 w 430"/>
              <a:gd name="T91" fmla="*/ 2147483647 h 468"/>
              <a:gd name="T92" fmla="*/ 2147483647 w 430"/>
              <a:gd name="T93" fmla="*/ 2147483647 h 468"/>
              <a:gd name="T94" fmla="*/ 2147483647 w 430"/>
              <a:gd name="T95" fmla="*/ 2147483647 h 468"/>
              <a:gd name="T96" fmla="*/ 2147483647 w 430"/>
              <a:gd name="T97" fmla="*/ 2147483647 h 468"/>
              <a:gd name="T98" fmla="*/ 2147483647 w 430"/>
              <a:gd name="T99" fmla="*/ 2147483647 h 468"/>
              <a:gd name="T100" fmla="*/ 2147483647 w 430"/>
              <a:gd name="T101" fmla="*/ 2147483647 h 4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0" h="468">
                <a:moveTo>
                  <a:pt x="272" y="8"/>
                </a:moveTo>
                <a:lnTo>
                  <a:pt x="255" y="4"/>
                </a:lnTo>
                <a:lnTo>
                  <a:pt x="235" y="2"/>
                </a:lnTo>
                <a:lnTo>
                  <a:pt x="215" y="0"/>
                </a:lnTo>
                <a:lnTo>
                  <a:pt x="195" y="2"/>
                </a:lnTo>
                <a:lnTo>
                  <a:pt x="175" y="4"/>
                </a:lnTo>
                <a:lnTo>
                  <a:pt x="156" y="8"/>
                </a:lnTo>
                <a:lnTo>
                  <a:pt x="136" y="17"/>
                </a:lnTo>
                <a:lnTo>
                  <a:pt x="118" y="25"/>
                </a:lnTo>
                <a:lnTo>
                  <a:pt x="100" y="36"/>
                </a:lnTo>
                <a:lnTo>
                  <a:pt x="85" y="47"/>
                </a:lnTo>
                <a:lnTo>
                  <a:pt x="69" y="62"/>
                </a:lnTo>
                <a:lnTo>
                  <a:pt x="55" y="77"/>
                </a:lnTo>
                <a:lnTo>
                  <a:pt x="43" y="92"/>
                </a:lnTo>
                <a:lnTo>
                  <a:pt x="31" y="111"/>
                </a:lnTo>
                <a:lnTo>
                  <a:pt x="21" y="130"/>
                </a:lnTo>
                <a:lnTo>
                  <a:pt x="13" y="149"/>
                </a:lnTo>
                <a:lnTo>
                  <a:pt x="7" y="169"/>
                </a:lnTo>
                <a:lnTo>
                  <a:pt x="3" y="190"/>
                </a:lnTo>
                <a:lnTo>
                  <a:pt x="0" y="212"/>
                </a:lnTo>
                <a:lnTo>
                  <a:pt x="0" y="233"/>
                </a:lnTo>
                <a:lnTo>
                  <a:pt x="0" y="254"/>
                </a:lnTo>
                <a:lnTo>
                  <a:pt x="3" y="276"/>
                </a:lnTo>
                <a:lnTo>
                  <a:pt x="7" y="297"/>
                </a:lnTo>
                <a:lnTo>
                  <a:pt x="13" y="319"/>
                </a:lnTo>
                <a:lnTo>
                  <a:pt x="21" y="336"/>
                </a:lnTo>
                <a:lnTo>
                  <a:pt x="31" y="357"/>
                </a:lnTo>
                <a:lnTo>
                  <a:pt x="43" y="374"/>
                </a:lnTo>
                <a:lnTo>
                  <a:pt x="55" y="392"/>
                </a:lnTo>
                <a:lnTo>
                  <a:pt x="69" y="407"/>
                </a:lnTo>
                <a:lnTo>
                  <a:pt x="85" y="419"/>
                </a:lnTo>
                <a:lnTo>
                  <a:pt x="100" y="432"/>
                </a:lnTo>
                <a:lnTo>
                  <a:pt x="118" y="441"/>
                </a:lnTo>
                <a:lnTo>
                  <a:pt x="136" y="452"/>
                </a:lnTo>
                <a:lnTo>
                  <a:pt x="156" y="458"/>
                </a:lnTo>
                <a:lnTo>
                  <a:pt x="175" y="462"/>
                </a:lnTo>
                <a:lnTo>
                  <a:pt x="195" y="467"/>
                </a:lnTo>
                <a:lnTo>
                  <a:pt x="215" y="467"/>
                </a:lnTo>
                <a:lnTo>
                  <a:pt x="235" y="467"/>
                </a:lnTo>
                <a:lnTo>
                  <a:pt x="255" y="462"/>
                </a:lnTo>
                <a:lnTo>
                  <a:pt x="272" y="458"/>
                </a:lnTo>
                <a:lnTo>
                  <a:pt x="292" y="452"/>
                </a:lnTo>
                <a:lnTo>
                  <a:pt x="310" y="441"/>
                </a:lnTo>
                <a:lnTo>
                  <a:pt x="328" y="432"/>
                </a:lnTo>
                <a:lnTo>
                  <a:pt x="343" y="419"/>
                </a:lnTo>
                <a:lnTo>
                  <a:pt x="359" y="407"/>
                </a:lnTo>
                <a:lnTo>
                  <a:pt x="373" y="392"/>
                </a:lnTo>
                <a:lnTo>
                  <a:pt x="387" y="374"/>
                </a:lnTo>
                <a:lnTo>
                  <a:pt x="399" y="357"/>
                </a:lnTo>
                <a:lnTo>
                  <a:pt x="407" y="336"/>
                </a:lnTo>
                <a:lnTo>
                  <a:pt x="415" y="319"/>
                </a:lnTo>
                <a:lnTo>
                  <a:pt x="421" y="297"/>
                </a:lnTo>
                <a:lnTo>
                  <a:pt x="427" y="276"/>
                </a:lnTo>
                <a:lnTo>
                  <a:pt x="429" y="254"/>
                </a:lnTo>
                <a:lnTo>
                  <a:pt x="429" y="233"/>
                </a:lnTo>
                <a:lnTo>
                  <a:pt x="425" y="233"/>
                </a:lnTo>
                <a:lnTo>
                  <a:pt x="425" y="212"/>
                </a:lnTo>
                <a:lnTo>
                  <a:pt x="421" y="192"/>
                </a:lnTo>
                <a:lnTo>
                  <a:pt x="417" y="171"/>
                </a:lnTo>
                <a:lnTo>
                  <a:pt x="411" y="152"/>
                </a:lnTo>
                <a:lnTo>
                  <a:pt x="403" y="130"/>
                </a:lnTo>
                <a:lnTo>
                  <a:pt x="395" y="113"/>
                </a:lnTo>
                <a:lnTo>
                  <a:pt x="383" y="96"/>
                </a:lnTo>
                <a:lnTo>
                  <a:pt x="371" y="79"/>
                </a:lnTo>
                <a:lnTo>
                  <a:pt x="355" y="64"/>
                </a:lnTo>
                <a:lnTo>
                  <a:pt x="342" y="51"/>
                </a:lnTo>
                <a:lnTo>
                  <a:pt x="326" y="38"/>
                </a:lnTo>
                <a:lnTo>
                  <a:pt x="308" y="29"/>
                </a:lnTo>
                <a:lnTo>
                  <a:pt x="290" y="21"/>
                </a:lnTo>
                <a:lnTo>
                  <a:pt x="272" y="14"/>
                </a:lnTo>
                <a:lnTo>
                  <a:pt x="253" y="8"/>
                </a:lnTo>
                <a:lnTo>
                  <a:pt x="235" y="6"/>
                </a:lnTo>
                <a:lnTo>
                  <a:pt x="215" y="6"/>
                </a:lnTo>
                <a:lnTo>
                  <a:pt x="195" y="6"/>
                </a:lnTo>
                <a:lnTo>
                  <a:pt x="175" y="8"/>
                </a:lnTo>
                <a:lnTo>
                  <a:pt x="156" y="14"/>
                </a:lnTo>
                <a:lnTo>
                  <a:pt x="138" y="21"/>
                </a:lnTo>
                <a:lnTo>
                  <a:pt x="120" y="29"/>
                </a:lnTo>
                <a:lnTo>
                  <a:pt x="104" y="38"/>
                </a:lnTo>
                <a:lnTo>
                  <a:pt x="86" y="51"/>
                </a:lnTo>
                <a:lnTo>
                  <a:pt x="73" y="64"/>
                </a:lnTo>
                <a:lnTo>
                  <a:pt x="59" y="79"/>
                </a:lnTo>
                <a:lnTo>
                  <a:pt x="45" y="96"/>
                </a:lnTo>
                <a:lnTo>
                  <a:pt x="35" y="113"/>
                </a:lnTo>
                <a:lnTo>
                  <a:pt x="25" y="130"/>
                </a:lnTo>
                <a:lnTo>
                  <a:pt x="17" y="152"/>
                </a:lnTo>
                <a:lnTo>
                  <a:pt x="11" y="171"/>
                </a:lnTo>
                <a:lnTo>
                  <a:pt x="7" y="192"/>
                </a:lnTo>
                <a:lnTo>
                  <a:pt x="3" y="212"/>
                </a:lnTo>
                <a:lnTo>
                  <a:pt x="3" y="233"/>
                </a:lnTo>
                <a:lnTo>
                  <a:pt x="3" y="254"/>
                </a:lnTo>
                <a:lnTo>
                  <a:pt x="7" y="276"/>
                </a:lnTo>
                <a:lnTo>
                  <a:pt x="11" y="295"/>
                </a:lnTo>
                <a:lnTo>
                  <a:pt x="17" y="314"/>
                </a:lnTo>
                <a:lnTo>
                  <a:pt x="25" y="336"/>
                </a:lnTo>
                <a:lnTo>
                  <a:pt x="35" y="353"/>
                </a:lnTo>
                <a:lnTo>
                  <a:pt x="45" y="370"/>
                </a:lnTo>
                <a:lnTo>
                  <a:pt x="59" y="387"/>
                </a:lnTo>
                <a:lnTo>
                  <a:pt x="73" y="402"/>
                </a:lnTo>
                <a:lnTo>
                  <a:pt x="86" y="415"/>
                </a:lnTo>
                <a:lnTo>
                  <a:pt x="104" y="428"/>
                </a:lnTo>
                <a:lnTo>
                  <a:pt x="120" y="437"/>
                </a:lnTo>
                <a:lnTo>
                  <a:pt x="138" y="445"/>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7" name="Freeform 43"/>
          <p:cNvSpPr>
            <a:spLocks/>
          </p:cNvSpPr>
          <p:nvPr/>
        </p:nvSpPr>
        <p:spPr bwMode="auto">
          <a:xfrm>
            <a:off x="1165225" y="2335213"/>
            <a:ext cx="661988" cy="719137"/>
          </a:xfrm>
          <a:custGeom>
            <a:avLst/>
            <a:gdLst>
              <a:gd name="T0" fmla="*/ 2147483647 w 417"/>
              <a:gd name="T1" fmla="*/ 2147483647 h 453"/>
              <a:gd name="T2" fmla="*/ 2147483647 w 417"/>
              <a:gd name="T3" fmla="*/ 2147483647 h 453"/>
              <a:gd name="T4" fmla="*/ 2147483647 w 417"/>
              <a:gd name="T5" fmla="*/ 2147483647 h 453"/>
              <a:gd name="T6" fmla="*/ 2147483647 w 417"/>
              <a:gd name="T7" fmla="*/ 2147483647 h 453"/>
              <a:gd name="T8" fmla="*/ 2147483647 w 417"/>
              <a:gd name="T9" fmla="*/ 2147483647 h 453"/>
              <a:gd name="T10" fmla="*/ 2147483647 w 417"/>
              <a:gd name="T11" fmla="*/ 2147483647 h 453"/>
              <a:gd name="T12" fmla="*/ 2147483647 w 417"/>
              <a:gd name="T13" fmla="*/ 2147483647 h 453"/>
              <a:gd name="T14" fmla="*/ 2147483647 w 417"/>
              <a:gd name="T15" fmla="*/ 2147483647 h 453"/>
              <a:gd name="T16" fmla="*/ 2147483647 w 417"/>
              <a:gd name="T17" fmla="*/ 2147483647 h 453"/>
              <a:gd name="T18" fmla="*/ 2147483647 w 417"/>
              <a:gd name="T19" fmla="*/ 2147483647 h 453"/>
              <a:gd name="T20" fmla="*/ 2147483647 w 417"/>
              <a:gd name="T21" fmla="*/ 2147483647 h 453"/>
              <a:gd name="T22" fmla="*/ 2147483647 w 417"/>
              <a:gd name="T23" fmla="*/ 2147483647 h 453"/>
              <a:gd name="T24" fmla="*/ 2147483647 w 417"/>
              <a:gd name="T25" fmla="*/ 2147483647 h 453"/>
              <a:gd name="T26" fmla="*/ 2147483647 w 417"/>
              <a:gd name="T27" fmla="*/ 2147483647 h 453"/>
              <a:gd name="T28" fmla="*/ 2147483647 w 417"/>
              <a:gd name="T29" fmla="*/ 2147483647 h 453"/>
              <a:gd name="T30" fmla="*/ 2147483647 w 417"/>
              <a:gd name="T31" fmla="*/ 2147483647 h 453"/>
              <a:gd name="T32" fmla="*/ 2147483647 w 417"/>
              <a:gd name="T33" fmla="*/ 2147483647 h 453"/>
              <a:gd name="T34" fmla="*/ 2147483647 w 417"/>
              <a:gd name="T35" fmla="*/ 2147483647 h 453"/>
              <a:gd name="T36" fmla="*/ 2147483647 w 417"/>
              <a:gd name="T37" fmla="*/ 2147483647 h 453"/>
              <a:gd name="T38" fmla="*/ 2147483647 w 417"/>
              <a:gd name="T39" fmla="*/ 0 h 453"/>
              <a:gd name="T40" fmla="*/ 2147483647 w 417"/>
              <a:gd name="T41" fmla="*/ 2147483647 h 453"/>
              <a:gd name="T42" fmla="*/ 2147483647 w 417"/>
              <a:gd name="T43" fmla="*/ 2147483647 h 453"/>
              <a:gd name="T44" fmla="*/ 2147483647 w 417"/>
              <a:gd name="T45" fmla="*/ 2147483647 h 453"/>
              <a:gd name="T46" fmla="*/ 2147483647 w 417"/>
              <a:gd name="T47" fmla="*/ 2147483647 h 453"/>
              <a:gd name="T48" fmla="*/ 2147483647 w 417"/>
              <a:gd name="T49" fmla="*/ 2147483647 h 453"/>
              <a:gd name="T50" fmla="*/ 2147483647 w 417"/>
              <a:gd name="T51" fmla="*/ 2147483647 h 453"/>
              <a:gd name="T52" fmla="*/ 2147483647 w 417"/>
              <a:gd name="T53" fmla="*/ 2147483647 h 453"/>
              <a:gd name="T54" fmla="*/ 0 w 417"/>
              <a:gd name="T55" fmla="*/ 2147483647 h 453"/>
              <a:gd name="T56" fmla="*/ 0 w 417"/>
              <a:gd name="T57" fmla="*/ 2147483647 h 453"/>
              <a:gd name="T58" fmla="*/ 2147483647 w 417"/>
              <a:gd name="T59" fmla="*/ 2147483647 h 453"/>
              <a:gd name="T60" fmla="*/ 2147483647 w 417"/>
              <a:gd name="T61" fmla="*/ 2147483647 h 453"/>
              <a:gd name="T62" fmla="*/ 2147483647 w 417"/>
              <a:gd name="T63" fmla="*/ 2147483647 h 453"/>
              <a:gd name="T64" fmla="*/ 2147483647 w 417"/>
              <a:gd name="T65" fmla="*/ 2147483647 h 453"/>
              <a:gd name="T66" fmla="*/ 2147483647 w 417"/>
              <a:gd name="T67" fmla="*/ 2147483647 h 453"/>
              <a:gd name="T68" fmla="*/ 2147483647 w 417"/>
              <a:gd name="T69" fmla="*/ 2147483647 h 453"/>
              <a:gd name="T70" fmla="*/ 2147483647 w 417"/>
              <a:gd name="T71" fmla="*/ 2147483647 h 453"/>
              <a:gd name="T72" fmla="*/ 2147483647 w 417"/>
              <a:gd name="T73" fmla="*/ 2147483647 h 453"/>
              <a:gd name="T74" fmla="*/ 2147483647 w 417"/>
              <a:gd name="T75" fmla="*/ 2147483647 h 453"/>
              <a:gd name="T76" fmla="*/ 2147483647 w 417"/>
              <a:gd name="T77" fmla="*/ 2147483647 h 453"/>
              <a:gd name="T78" fmla="*/ 2147483647 w 417"/>
              <a:gd name="T79" fmla="*/ 2147483647 h 453"/>
              <a:gd name="T80" fmla="*/ 2147483647 w 417"/>
              <a:gd name="T81" fmla="*/ 2147483647 h 453"/>
              <a:gd name="T82" fmla="*/ 2147483647 w 417"/>
              <a:gd name="T83" fmla="*/ 2147483647 h 453"/>
              <a:gd name="T84" fmla="*/ 2147483647 w 417"/>
              <a:gd name="T85" fmla="*/ 2147483647 h 453"/>
              <a:gd name="T86" fmla="*/ 2147483647 w 417"/>
              <a:gd name="T87" fmla="*/ 2147483647 h 453"/>
              <a:gd name="T88" fmla="*/ 2147483647 w 417"/>
              <a:gd name="T89" fmla="*/ 2147483647 h 453"/>
              <a:gd name="T90" fmla="*/ 2147483647 w 417"/>
              <a:gd name="T91" fmla="*/ 2147483647 h 453"/>
              <a:gd name="T92" fmla="*/ 2147483647 w 417"/>
              <a:gd name="T93" fmla="*/ 2147483647 h 453"/>
              <a:gd name="T94" fmla="*/ 2147483647 w 417"/>
              <a:gd name="T95" fmla="*/ 2147483647 h 453"/>
              <a:gd name="T96" fmla="*/ 2147483647 w 417"/>
              <a:gd name="T97" fmla="*/ 2147483647 h 453"/>
              <a:gd name="T98" fmla="*/ 2147483647 w 417"/>
              <a:gd name="T99" fmla="*/ 2147483647 h 453"/>
              <a:gd name="T100" fmla="*/ 2147483647 w 417"/>
              <a:gd name="T101" fmla="*/ 2147483647 h 4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7" h="453">
                <a:moveTo>
                  <a:pt x="130" y="434"/>
                </a:moveTo>
                <a:lnTo>
                  <a:pt x="147" y="443"/>
                </a:lnTo>
                <a:lnTo>
                  <a:pt x="167" y="447"/>
                </a:lnTo>
                <a:lnTo>
                  <a:pt x="187" y="449"/>
                </a:lnTo>
                <a:lnTo>
                  <a:pt x="207" y="452"/>
                </a:lnTo>
                <a:lnTo>
                  <a:pt x="226" y="449"/>
                </a:lnTo>
                <a:lnTo>
                  <a:pt x="244" y="447"/>
                </a:lnTo>
                <a:lnTo>
                  <a:pt x="264" y="443"/>
                </a:lnTo>
                <a:lnTo>
                  <a:pt x="281" y="434"/>
                </a:lnTo>
                <a:lnTo>
                  <a:pt x="299" y="426"/>
                </a:lnTo>
                <a:lnTo>
                  <a:pt x="317" y="417"/>
                </a:lnTo>
                <a:lnTo>
                  <a:pt x="333" y="404"/>
                </a:lnTo>
                <a:lnTo>
                  <a:pt x="346" y="392"/>
                </a:lnTo>
                <a:lnTo>
                  <a:pt x="362" y="377"/>
                </a:lnTo>
                <a:lnTo>
                  <a:pt x="374" y="359"/>
                </a:lnTo>
                <a:lnTo>
                  <a:pt x="386" y="342"/>
                </a:lnTo>
                <a:lnTo>
                  <a:pt x="394" y="325"/>
                </a:lnTo>
                <a:lnTo>
                  <a:pt x="402" y="304"/>
                </a:lnTo>
                <a:lnTo>
                  <a:pt x="408" y="284"/>
                </a:lnTo>
                <a:lnTo>
                  <a:pt x="412" y="265"/>
                </a:lnTo>
                <a:lnTo>
                  <a:pt x="416" y="244"/>
                </a:lnTo>
                <a:lnTo>
                  <a:pt x="416" y="222"/>
                </a:lnTo>
                <a:lnTo>
                  <a:pt x="412" y="222"/>
                </a:lnTo>
                <a:lnTo>
                  <a:pt x="412" y="203"/>
                </a:lnTo>
                <a:lnTo>
                  <a:pt x="408" y="182"/>
                </a:lnTo>
                <a:lnTo>
                  <a:pt x="404" y="160"/>
                </a:lnTo>
                <a:lnTo>
                  <a:pt x="398" y="141"/>
                </a:lnTo>
                <a:lnTo>
                  <a:pt x="390" y="124"/>
                </a:lnTo>
                <a:lnTo>
                  <a:pt x="380" y="104"/>
                </a:lnTo>
                <a:lnTo>
                  <a:pt x="370" y="87"/>
                </a:lnTo>
                <a:lnTo>
                  <a:pt x="358" y="72"/>
                </a:lnTo>
                <a:lnTo>
                  <a:pt x="345" y="57"/>
                </a:lnTo>
                <a:lnTo>
                  <a:pt x="331" y="44"/>
                </a:lnTo>
                <a:lnTo>
                  <a:pt x="315" y="32"/>
                </a:lnTo>
                <a:lnTo>
                  <a:pt x="297" y="23"/>
                </a:lnTo>
                <a:lnTo>
                  <a:pt x="279" y="14"/>
                </a:lnTo>
                <a:lnTo>
                  <a:pt x="262" y="8"/>
                </a:lnTo>
                <a:lnTo>
                  <a:pt x="244" y="4"/>
                </a:lnTo>
                <a:lnTo>
                  <a:pt x="226" y="0"/>
                </a:lnTo>
                <a:lnTo>
                  <a:pt x="207" y="0"/>
                </a:lnTo>
                <a:lnTo>
                  <a:pt x="187" y="0"/>
                </a:lnTo>
                <a:lnTo>
                  <a:pt x="167" y="4"/>
                </a:lnTo>
                <a:lnTo>
                  <a:pt x="149" y="8"/>
                </a:lnTo>
                <a:lnTo>
                  <a:pt x="132" y="14"/>
                </a:lnTo>
                <a:lnTo>
                  <a:pt x="114" y="23"/>
                </a:lnTo>
                <a:lnTo>
                  <a:pt x="96" y="32"/>
                </a:lnTo>
                <a:lnTo>
                  <a:pt x="82" y="44"/>
                </a:lnTo>
                <a:lnTo>
                  <a:pt x="67" y="57"/>
                </a:lnTo>
                <a:lnTo>
                  <a:pt x="55" y="72"/>
                </a:lnTo>
                <a:lnTo>
                  <a:pt x="43" y="87"/>
                </a:lnTo>
                <a:lnTo>
                  <a:pt x="31" y="104"/>
                </a:lnTo>
                <a:lnTo>
                  <a:pt x="21" y="124"/>
                </a:lnTo>
                <a:lnTo>
                  <a:pt x="13" y="141"/>
                </a:lnTo>
                <a:lnTo>
                  <a:pt x="7" y="160"/>
                </a:lnTo>
                <a:lnTo>
                  <a:pt x="3" y="182"/>
                </a:lnTo>
                <a:lnTo>
                  <a:pt x="0" y="203"/>
                </a:lnTo>
                <a:lnTo>
                  <a:pt x="0" y="222"/>
                </a:lnTo>
                <a:lnTo>
                  <a:pt x="0" y="244"/>
                </a:lnTo>
                <a:lnTo>
                  <a:pt x="3" y="263"/>
                </a:lnTo>
                <a:lnTo>
                  <a:pt x="7" y="284"/>
                </a:lnTo>
                <a:lnTo>
                  <a:pt x="13" y="304"/>
                </a:lnTo>
                <a:lnTo>
                  <a:pt x="21" y="321"/>
                </a:lnTo>
                <a:lnTo>
                  <a:pt x="31" y="340"/>
                </a:lnTo>
                <a:lnTo>
                  <a:pt x="43" y="357"/>
                </a:lnTo>
                <a:lnTo>
                  <a:pt x="55" y="372"/>
                </a:lnTo>
                <a:lnTo>
                  <a:pt x="67" y="387"/>
                </a:lnTo>
                <a:lnTo>
                  <a:pt x="82" y="402"/>
                </a:lnTo>
                <a:lnTo>
                  <a:pt x="96" y="413"/>
                </a:lnTo>
                <a:lnTo>
                  <a:pt x="114" y="422"/>
                </a:lnTo>
                <a:lnTo>
                  <a:pt x="132" y="430"/>
                </a:lnTo>
                <a:lnTo>
                  <a:pt x="149" y="439"/>
                </a:lnTo>
                <a:lnTo>
                  <a:pt x="167" y="443"/>
                </a:lnTo>
                <a:lnTo>
                  <a:pt x="187" y="445"/>
                </a:lnTo>
                <a:lnTo>
                  <a:pt x="207" y="445"/>
                </a:lnTo>
                <a:lnTo>
                  <a:pt x="226" y="445"/>
                </a:lnTo>
                <a:lnTo>
                  <a:pt x="244" y="443"/>
                </a:lnTo>
                <a:lnTo>
                  <a:pt x="262" y="439"/>
                </a:lnTo>
                <a:lnTo>
                  <a:pt x="279" y="430"/>
                </a:lnTo>
                <a:lnTo>
                  <a:pt x="297" y="422"/>
                </a:lnTo>
                <a:lnTo>
                  <a:pt x="315" y="413"/>
                </a:lnTo>
                <a:lnTo>
                  <a:pt x="331" y="402"/>
                </a:lnTo>
                <a:lnTo>
                  <a:pt x="345" y="387"/>
                </a:lnTo>
                <a:lnTo>
                  <a:pt x="358" y="372"/>
                </a:lnTo>
                <a:lnTo>
                  <a:pt x="370" y="357"/>
                </a:lnTo>
                <a:lnTo>
                  <a:pt x="380" y="340"/>
                </a:lnTo>
                <a:lnTo>
                  <a:pt x="390" y="321"/>
                </a:lnTo>
                <a:lnTo>
                  <a:pt x="398" y="304"/>
                </a:lnTo>
                <a:lnTo>
                  <a:pt x="404" y="284"/>
                </a:lnTo>
                <a:lnTo>
                  <a:pt x="408" y="263"/>
                </a:lnTo>
                <a:lnTo>
                  <a:pt x="412" y="244"/>
                </a:lnTo>
                <a:lnTo>
                  <a:pt x="412" y="222"/>
                </a:lnTo>
                <a:lnTo>
                  <a:pt x="408" y="222"/>
                </a:lnTo>
                <a:lnTo>
                  <a:pt x="406" y="203"/>
                </a:lnTo>
                <a:lnTo>
                  <a:pt x="404" y="182"/>
                </a:lnTo>
                <a:lnTo>
                  <a:pt x="400" y="162"/>
                </a:lnTo>
                <a:lnTo>
                  <a:pt x="394" y="143"/>
                </a:lnTo>
                <a:lnTo>
                  <a:pt x="386" y="126"/>
                </a:lnTo>
                <a:lnTo>
                  <a:pt x="378" y="107"/>
                </a:lnTo>
                <a:lnTo>
                  <a:pt x="366" y="89"/>
                </a:lnTo>
                <a:lnTo>
                  <a:pt x="354" y="74"/>
                </a:lnTo>
                <a:lnTo>
                  <a:pt x="343" y="62"/>
                </a:lnTo>
                <a:lnTo>
                  <a:pt x="327" y="47"/>
                </a:lnTo>
                <a:lnTo>
                  <a:pt x="311" y="36"/>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8" name="Freeform 44"/>
          <p:cNvSpPr>
            <a:spLocks/>
          </p:cNvSpPr>
          <p:nvPr/>
        </p:nvSpPr>
        <p:spPr bwMode="auto">
          <a:xfrm>
            <a:off x="1169988" y="2338388"/>
            <a:ext cx="642937" cy="698500"/>
          </a:xfrm>
          <a:custGeom>
            <a:avLst/>
            <a:gdLst>
              <a:gd name="T0" fmla="*/ 2147483647 w 405"/>
              <a:gd name="T1" fmla="*/ 2147483647 h 440"/>
              <a:gd name="T2" fmla="*/ 2147483647 w 405"/>
              <a:gd name="T3" fmla="*/ 2147483647 h 440"/>
              <a:gd name="T4" fmla="*/ 2147483647 w 405"/>
              <a:gd name="T5" fmla="*/ 2147483647 h 440"/>
              <a:gd name="T6" fmla="*/ 2147483647 w 405"/>
              <a:gd name="T7" fmla="*/ 2147483647 h 440"/>
              <a:gd name="T8" fmla="*/ 2147483647 w 405"/>
              <a:gd name="T9" fmla="*/ 2147483647 h 440"/>
              <a:gd name="T10" fmla="*/ 2147483647 w 405"/>
              <a:gd name="T11" fmla="*/ 2147483647 h 440"/>
              <a:gd name="T12" fmla="*/ 2147483647 w 405"/>
              <a:gd name="T13" fmla="*/ 0 h 440"/>
              <a:gd name="T14" fmla="*/ 2147483647 w 405"/>
              <a:gd name="T15" fmla="*/ 2147483647 h 440"/>
              <a:gd name="T16" fmla="*/ 2147483647 w 405"/>
              <a:gd name="T17" fmla="*/ 2147483647 h 440"/>
              <a:gd name="T18" fmla="*/ 2147483647 w 405"/>
              <a:gd name="T19" fmla="*/ 2147483647 h 440"/>
              <a:gd name="T20" fmla="*/ 2147483647 w 405"/>
              <a:gd name="T21" fmla="*/ 2147483647 h 440"/>
              <a:gd name="T22" fmla="*/ 2147483647 w 405"/>
              <a:gd name="T23" fmla="*/ 2147483647 h 440"/>
              <a:gd name="T24" fmla="*/ 2147483647 w 405"/>
              <a:gd name="T25" fmla="*/ 2147483647 h 440"/>
              <a:gd name="T26" fmla="*/ 2147483647 w 405"/>
              <a:gd name="T27" fmla="*/ 2147483647 h 440"/>
              <a:gd name="T28" fmla="*/ 2147483647 w 405"/>
              <a:gd name="T29" fmla="*/ 2147483647 h 440"/>
              <a:gd name="T30" fmla="*/ 2147483647 w 405"/>
              <a:gd name="T31" fmla="*/ 2147483647 h 440"/>
              <a:gd name="T32" fmla="*/ 2147483647 w 405"/>
              <a:gd name="T33" fmla="*/ 2147483647 h 440"/>
              <a:gd name="T34" fmla="*/ 2147483647 w 405"/>
              <a:gd name="T35" fmla="*/ 2147483647 h 440"/>
              <a:gd name="T36" fmla="*/ 2147483647 w 405"/>
              <a:gd name="T37" fmla="*/ 2147483647 h 440"/>
              <a:gd name="T38" fmla="*/ 2147483647 w 405"/>
              <a:gd name="T39" fmla="*/ 2147483647 h 440"/>
              <a:gd name="T40" fmla="*/ 2147483647 w 405"/>
              <a:gd name="T41" fmla="*/ 2147483647 h 440"/>
              <a:gd name="T42" fmla="*/ 2147483647 w 405"/>
              <a:gd name="T43" fmla="*/ 2147483647 h 440"/>
              <a:gd name="T44" fmla="*/ 2147483647 w 405"/>
              <a:gd name="T45" fmla="*/ 2147483647 h 440"/>
              <a:gd name="T46" fmla="*/ 0 w 405"/>
              <a:gd name="T47" fmla="*/ 2147483647 h 440"/>
              <a:gd name="T48" fmla="*/ 2147483647 w 405"/>
              <a:gd name="T49" fmla="*/ 2147483647 h 440"/>
              <a:gd name="T50" fmla="*/ 2147483647 w 405"/>
              <a:gd name="T51" fmla="*/ 2147483647 h 440"/>
              <a:gd name="T52" fmla="*/ 2147483647 w 405"/>
              <a:gd name="T53" fmla="*/ 2147483647 h 440"/>
              <a:gd name="T54" fmla="*/ 2147483647 w 405"/>
              <a:gd name="T55" fmla="*/ 2147483647 h 440"/>
              <a:gd name="T56" fmla="*/ 2147483647 w 405"/>
              <a:gd name="T57" fmla="*/ 2147483647 h 440"/>
              <a:gd name="T58" fmla="*/ 2147483647 w 405"/>
              <a:gd name="T59" fmla="*/ 2147483647 h 440"/>
              <a:gd name="T60" fmla="*/ 2147483647 w 405"/>
              <a:gd name="T61" fmla="*/ 2147483647 h 440"/>
              <a:gd name="T62" fmla="*/ 2147483647 w 405"/>
              <a:gd name="T63" fmla="*/ 2147483647 h 440"/>
              <a:gd name="T64" fmla="*/ 2147483647 w 405"/>
              <a:gd name="T65" fmla="*/ 2147483647 h 440"/>
              <a:gd name="T66" fmla="*/ 2147483647 w 405"/>
              <a:gd name="T67" fmla="*/ 2147483647 h 440"/>
              <a:gd name="T68" fmla="*/ 2147483647 w 405"/>
              <a:gd name="T69" fmla="*/ 2147483647 h 440"/>
              <a:gd name="T70" fmla="*/ 2147483647 w 405"/>
              <a:gd name="T71" fmla="*/ 2147483647 h 440"/>
              <a:gd name="T72" fmla="*/ 2147483647 w 405"/>
              <a:gd name="T73" fmla="*/ 2147483647 h 440"/>
              <a:gd name="T74" fmla="*/ 2147483647 w 405"/>
              <a:gd name="T75" fmla="*/ 2147483647 h 440"/>
              <a:gd name="T76" fmla="*/ 2147483647 w 405"/>
              <a:gd name="T77" fmla="*/ 2147483647 h 440"/>
              <a:gd name="T78" fmla="*/ 2147483647 w 405"/>
              <a:gd name="T79" fmla="*/ 2147483647 h 440"/>
              <a:gd name="T80" fmla="*/ 2147483647 w 405"/>
              <a:gd name="T81" fmla="*/ 2147483647 h 440"/>
              <a:gd name="T82" fmla="*/ 2147483647 w 405"/>
              <a:gd name="T83" fmla="*/ 2147483647 h 440"/>
              <a:gd name="T84" fmla="*/ 2147483647 w 405"/>
              <a:gd name="T85" fmla="*/ 2147483647 h 440"/>
              <a:gd name="T86" fmla="*/ 2147483647 w 405"/>
              <a:gd name="T87" fmla="*/ 2147483647 h 440"/>
              <a:gd name="T88" fmla="*/ 2147483647 w 405"/>
              <a:gd name="T89" fmla="*/ 2147483647 h 440"/>
              <a:gd name="T90" fmla="*/ 2147483647 w 405"/>
              <a:gd name="T91" fmla="*/ 2147483647 h 440"/>
              <a:gd name="T92" fmla="*/ 2147483647 w 405"/>
              <a:gd name="T93" fmla="*/ 2147483647 h 440"/>
              <a:gd name="T94" fmla="*/ 2147483647 w 405"/>
              <a:gd name="T95" fmla="*/ 2147483647 h 440"/>
              <a:gd name="T96" fmla="*/ 2147483647 w 405"/>
              <a:gd name="T97" fmla="*/ 2147483647 h 440"/>
              <a:gd name="T98" fmla="*/ 2147483647 w 405"/>
              <a:gd name="T99" fmla="*/ 2147483647 h 440"/>
              <a:gd name="T100" fmla="*/ 2147483647 w 405"/>
              <a:gd name="T101" fmla="*/ 2147483647 h 440"/>
              <a:gd name="T102" fmla="*/ 2147483647 w 405"/>
              <a:gd name="T103" fmla="*/ 2147483647 h 440"/>
              <a:gd name="T104" fmla="*/ 2147483647 w 405"/>
              <a:gd name="T105" fmla="*/ 2147483647 h 440"/>
              <a:gd name="T106" fmla="*/ 2147483647 w 405"/>
              <a:gd name="T107" fmla="*/ 2147483647 h 440"/>
              <a:gd name="T108" fmla="*/ 2147483647 w 405"/>
              <a:gd name="T109" fmla="*/ 2147483647 h 440"/>
              <a:gd name="T110" fmla="*/ 2147483647 w 405"/>
              <a:gd name="T111" fmla="*/ 2147483647 h 440"/>
              <a:gd name="T112" fmla="*/ 2147483647 w 405"/>
              <a:gd name="T113" fmla="*/ 2147483647 h 440"/>
              <a:gd name="T114" fmla="*/ 2147483647 w 405"/>
              <a:gd name="T115" fmla="*/ 2147483647 h 4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05" h="440">
                <a:moveTo>
                  <a:pt x="307" y="32"/>
                </a:moveTo>
                <a:lnTo>
                  <a:pt x="291" y="23"/>
                </a:lnTo>
                <a:lnTo>
                  <a:pt x="275" y="15"/>
                </a:lnTo>
                <a:lnTo>
                  <a:pt x="256" y="8"/>
                </a:lnTo>
                <a:lnTo>
                  <a:pt x="238" y="4"/>
                </a:lnTo>
                <a:lnTo>
                  <a:pt x="220" y="2"/>
                </a:lnTo>
                <a:lnTo>
                  <a:pt x="202" y="0"/>
                </a:lnTo>
                <a:lnTo>
                  <a:pt x="183" y="2"/>
                </a:lnTo>
                <a:lnTo>
                  <a:pt x="165" y="4"/>
                </a:lnTo>
                <a:lnTo>
                  <a:pt x="147" y="8"/>
                </a:lnTo>
                <a:lnTo>
                  <a:pt x="130" y="15"/>
                </a:lnTo>
                <a:lnTo>
                  <a:pt x="112" y="23"/>
                </a:lnTo>
                <a:lnTo>
                  <a:pt x="96" y="32"/>
                </a:lnTo>
                <a:lnTo>
                  <a:pt x="80" y="43"/>
                </a:lnTo>
                <a:lnTo>
                  <a:pt x="67" y="58"/>
                </a:lnTo>
                <a:lnTo>
                  <a:pt x="53" y="71"/>
                </a:lnTo>
                <a:lnTo>
                  <a:pt x="41" y="86"/>
                </a:lnTo>
                <a:lnTo>
                  <a:pt x="31" y="103"/>
                </a:lnTo>
                <a:lnTo>
                  <a:pt x="21" y="122"/>
                </a:lnTo>
                <a:lnTo>
                  <a:pt x="15" y="139"/>
                </a:lnTo>
                <a:lnTo>
                  <a:pt x="7" y="159"/>
                </a:lnTo>
                <a:lnTo>
                  <a:pt x="3" y="178"/>
                </a:lnTo>
                <a:lnTo>
                  <a:pt x="1" y="200"/>
                </a:lnTo>
                <a:lnTo>
                  <a:pt x="0" y="219"/>
                </a:lnTo>
                <a:lnTo>
                  <a:pt x="1" y="238"/>
                </a:lnTo>
                <a:lnTo>
                  <a:pt x="3" y="260"/>
                </a:lnTo>
                <a:lnTo>
                  <a:pt x="7" y="279"/>
                </a:lnTo>
                <a:lnTo>
                  <a:pt x="15" y="299"/>
                </a:lnTo>
                <a:lnTo>
                  <a:pt x="21" y="318"/>
                </a:lnTo>
                <a:lnTo>
                  <a:pt x="31" y="335"/>
                </a:lnTo>
                <a:lnTo>
                  <a:pt x="41" y="352"/>
                </a:lnTo>
                <a:lnTo>
                  <a:pt x="53" y="367"/>
                </a:lnTo>
                <a:lnTo>
                  <a:pt x="67" y="383"/>
                </a:lnTo>
                <a:lnTo>
                  <a:pt x="80" y="395"/>
                </a:lnTo>
                <a:lnTo>
                  <a:pt x="96" y="406"/>
                </a:lnTo>
                <a:lnTo>
                  <a:pt x="112" y="415"/>
                </a:lnTo>
                <a:lnTo>
                  <a:pt x="130" y="423"/>
                </a:lnTo>
                <a:lnTo>
                  <a:pt x="147" y="430"/>
                </a:lnTo>
                <a:lnTo>
                  <a:pt x="165" y="434"/>
                </a:lnTo>
                <a:lnTo>
                  <a:pt x="183" y="439"/>
                </a:lnTo>
                <a:lnTo>
                  <a:pt x="202" y="439"/>
                </a:lnTo>
                <a:lnTo>
                  <a:pt x="220" y="439"/>
                </a:lnTo>
                <a:lnTo>
                  <a:pt x="238" y="434"/>
                </a:lnTo>
                <a:lnTo>
                  <a:pt x="256" y="430"/>
                </a:lnTo>
                <a:lnTo>
                  <a:pt x="275" y="423"/>
                </a:lnTo>
                <a:lnTo>
                  <a:pt x="291" y="415"/>
                </a:lnTo>
                <a:lnTo>
                  <a:pt x="307" y="406"/>
                </a:lnTo>
                <a:lnTo>
                  <a:pt x="323" y="395"/>
                </a:lnTo>
                <a:lnTo>
                  <a:pt x="338" y="383"/>
                </a:lnTo>
                <a:lnTo>
                  <a:pt x="350" y="367"/>
                </a:lnTo>
                <a:lnTo>
                  <a:pt x="362" y="352"/>
                </a:lnTo>
                <a:lnTo>
                  <a:pt x="374" y="335"/>
                </a:lnTo>
                <a:lnTo>
                  <a:pt x="382" y="318"/>
                </a:lnTo>
                <a:lnTo>
                  <a:pt x="390" y="299"/>
                </a:lnTo>
                <a:lnTo>
                  <a:pt x="396" y="279"/>
                </a:lnTo>
                <a:lnTo>
                  <a:pt x="400" y="260"/>
                </a:lnTo>
                <a:lnTo>
                  <a:pt x="402" y="238"/>
                </a:lnTo>
                <a:lnTo>
                  <a:pt x="404" y="219"/>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9" name="Line 45"/>
          <p:cNvSpPr>
            <a:spLocks noChangeShapeType="1"/>
          </p:cNvSpPr>
          <p:nvPr/>
        </p:nvSpPr>
        <p:spPr bwMode="auto">
          <a:xfrm>
            <a:off x="1493838" y="3059113"/>
            <a:ext cx="0" cy="411162"/>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50" name="Group 46"/>
          <p:cNvGrpSpPr>
            <a:grpSpLocks/>
          </p:cNvGrpSpPr>
          <p:nvPr/>
        </p:nvGrpSpPr>
        <p:grpSpPr bwMode="auto">
          <a:xfrm>
            <a:off x="2660650" y="1806575"/>
            <a:ext cx="474663" cy="1784350"/>
            <a:chOff x="1676" y="1138"/>
            <a:chExt cx="299" cy="1124"/>
          </a:xfrm>
        </p:grpSpPr>
        <p:grpSp>
          <p:nvGrpSpPr>
            <p:cNvPr id="9319" name="Group 47"/>
            <p:cNvGrpSpPr>
              <a:grpSpLocks/>
            </p:cNvGrpSpPr>
            <p:nvPr/>
          </p:nvGrpSpPr>
          <p:grpSpPr bwMode="auto">
            <a:xfrm>
              <a:off x="1857" y="1426"/>
              <a:ext cx="115" cy="557"/>
              <a:chOff x="1869" y="1234"/>
              <a:chExt cx="115" cy="557"/>
            </a:xfrm>
          </p:grpSpPr>
          <p:sp>
            <p:nvSpPr>
              <p:cNvPr id="9325" name="Line 48"/>
              <p:cNvSpPr>
                <a:spLocks noChangeShapeType="1"/>
              </p:cNvSpPr>
              <p:nvPr/>
            </p:nvSpPr>
            <p:spPr bwMode="auto">
              <a:xfrm>
                <a:off x="1869" y="1234"/>
                <a:ext cx="48"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6" name="Line 49"/>
              <p:cNvSpPr>
                <a:spLocks noChangeShapeType="1"/>
              </p:cNvSpPr>
              <p:nvPr/>
            </p:nvSpPr>
            <p:spPr bwMode="auto">
              <a:xfrm flipH="1">
                <a:off x="1869" y="1372"/>
                <a:ext cx="48"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7" name="Line 50"/>
              <p:cNvSpPr>
                <a:spLocks noChangeShapeType="1"/>
              </p:cNvSpPr>
              <p:nvPr/>
            </p:nvSpPr>
            <p:spPr bwMode="auto">
              <a:xfrm>
                <a:off x="1869" y="1510"/>
                <a:ext cx="48"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8" name="Line 51"/>
              <p:cNvSpPr>
                <a:spLocks noChangeShapeType="1"/>
              </p:cNvSpPr>
              <p:nvPr/>
            </p:nvSpPr>
            <p:spPr bwMode="auto">
              <a:xfrm flipH="1">
                <a:off x="1869" y="1649"/>
                <a:ext cx="48"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9" name="Line 52"/>
              <p:cNvSpPr>
                <a:spLocks noChangeShapeType="1"/>
              </p:cNvSpPr>
              <p:nvPr/>
            </p:nvSpPr>
            <p:spPr bwMode="auto">
              <a:xfrm>
                <a:off x="1869" y="1788"/>
                <a:ext cx="48"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30" name="Freeform 53"/>
              <p:cNvSpPr>
                <a:spLocks/>
              </p:cNvSpPr>
              <p:nvPr/>
            </p:nvSpPr>
            <p:spPr bwMode="auto">
              <a:xfrm>
                <a:off x="1917" y="1235"/>
                <a:ext cx="67" cy="141"/>
              </a:xfrm>
              <a:custGeom>
                <a:avLst/>
                <a:gdLst>
                  <a:gd name="T0" fmla="*/ 0 w 67"/>
                  <a:gd name="T1" fmla="*/ 140 h 141"/>
                  <a:gd name="T2" fmla="*/ 10 w 67"/>
                  <a:gd name="T3" fmla="*/ 137 h 141"/>
                  <a:gd name="T4" fmla="*/ 20 w 67"/>
                  <a:gd name="T5" fmla="*/ 135 h 141"/>
                  <a:gd name="T6" fmla="*/ 31 w 67"/>
                  <a:gd name="T7" fmla="*/ 131 h 141"/>
                  <a:gd name="T8" fmla="*/ 38 w 67"/>
                  <a:gd name="T9" fmla="*/ 126 h 141"/>
                  <a:gd name="T10" fmla="*/ 47 w 67"/>
                  <a:gd name="T11" fmla="*/ 118 h 141"/>
                  <a:gd name="T12" fmla="*/ 53 w 67"/>
                  <a:gd name="T13" fmla="*/ 109 h 141"/>
                  <a:gd name="T14" fmla="*/ 60 w 67"/>
                  <a:gd name="T15" fmla="*/ 100 h 141"/>
                  <a:gd name="T16" fmla="*/ 64 w 67"/>
                  <a:gd name="T17" fmla="*/ 90 h 141"/>
                  <a:gd name="T18" fmla="*/ 66 w 67"/>
                  <a:gd name="T19" fmla="*/ 79 h 141"/>
                  <a:gd name="T20" fmla="*/ 66 w 67"/>
                  <a:gd name="T21" fmla="*/ 68 h 141"/>
                  <a:gd name="T22" fmla="*/ 66 w 67"/>
                  <a:gd name="T23" fmla="*/ 59 h 141"/>
                  <a:gd name="T24" fmla="*/ 64 w 67"/>
                  <a:gd name="T25" fmla="*/ 47 h 141"/>
                  <a:gd name="T26" fmla="*/ 60 w 67"/>
                  <a:gd name="T27" fmla="*/ 38 h 141"/>
                  <a:gd name="T28" fmla="*/ 53 w 67"/>
                  <a:gd name="T29" fmla="*/ 27 h 141"/>
                  <a:gd name="T30" fmla="*/ 47 w 67"/>
                  <a:gd name="T31" fmla="*/ 21 h 141"/>
                  <a:gd name="T32" fmla="*/ 38 w 67"/>
                  <a:gd name="T33" fmla="*/ 12 h 141"/>
                  <a:gd name="T34" fmla="*/ 31 w 67"/>
                  <a:gd name="T35" fmla="*/ 8 h 141"/>
                  <a:gd name="T36" fmla="*/ 20 w 67"/>
                  <a:gd name="T37" fmla="*/ 4 h 141"/>
                  <a:gd name="T38" fmla="*/ 10 w 67"/>
                  <a:gd name="T39" fmla="*/ 0 h 141"/>
                  <a:gd name="T40" fmla="*/ 0 w 67"/>
                  <a:gd name="T41" fmla="*/ 0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7" h="141">
                    <a:moveTo>
                      <a:pt x="0" y="140"/>
                    </a:moveTo>
                    <a:lnTo>
                      <a:pt x="10" y="137"/>
                    </a:lnTo>
                    <a:lnTo>
                      <a:pt x="20" y="135"/>
                    </a:lnTo>
                    <a:lnTo>
                      <a:pt x="31" y="131"/>
                    </a:lnTo>
                    <a:lnTo>
                      <a:pt x="38" y="126"/>
                    </a:lnTo>
                    <a:lnTo>
                      <a:pt x="47" y="118"/>
                    </a:lnTo>
                    <a:lnTo>
                      <a:pt x="53" y="109"/>
                    </a:lnTo>
                    <a:lnTo>
                      <a:pt x="60" y="100"/>
                    </a:lnTo>
                    <a:lnTo>
                      <a:pt x="64" y="90"/>
                    </a:lnTo>
                    <a:lnTo>
                      <a:pt x="66" y="79"/>
                    </a:lnTo>
                    <a:lnTo>
                      <a:pt x="66" y="68"/>
                    </a:lnTo>
                    <a:lnTo>
                      <a:pt x="66" y="59"/>
                    </a:lnTo>
                    <a:lnTo>
                      <a:pt x="64" y="47"/>
                    </a:lnTo>
                    <a:lnTo>
                      <a:pt x="60" y="38"/>
                    </a:lnTo>
                    <a:lnTo>
                      <a:pt x="53" y="27"/>
                    </a:lnTo>
                    <a:lnTo>
                      <a:pt x="47" y="21"/>
                    </a:lnTo>
                    <a:lnTo>
                      <a:pt x="38" y="12"/>
                    </a:lnTo>
                    <a:lnTo>
                      <a:pt x="31" y="8"/>
                    </a:lnTo>
                    <a:lnTo>
                      <a:pt x="20" y="4"/>
                    </a:lnTo>
                    <a:lnTo>
                      <a:pt x="10" y="0"/>
                    </a:lnTo>
                    <a:lnTo>
                      <a:pt x="0" y="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31" name="Freeform 54"/>
              <p:cNvSpPr>
                <a:spLocks/>
              </p:cNvSpPr>
              <p:nvPr/>
            </p:nvSpPr>
            <p:spPr bwMode="auto">
              <a:xfrm>
                <a:off x="1917" y="1372"/>
                <a:ext cx="67" cy="138"/>
              </a:xfrm>
              <a:custGeom>
                <a:avLst/>
                <a:gdLst>
                  <a:gd name="T0" fmla="*/ 0 w 67"/>
                  <a:gd name="T1" fmla="*/ 137 h 138"/>
                  <a:gd name="T2" fmla="*/ 10 w 67"/>
                  <a:gd name="T3" fmla="*/ 137 h 138"/>
                  <a:gd name="T4" fmla="*/ 20 w 67"/>
                  <a:gd name="T5" fmla="*/ 134 h 138"/>
                  <a:gd name="T6" fmla="*/ 31 w 67"/>
                  <a:gd name="T7" fmla="*/ 129 h 138"/>
                  <a:gd name="T8" fmla="*/ 38 w 67"/>
                  <a:gd name="T9" fmla="*/ 123 h 138"/>
                  <a:gd name="T10" fmla="*/ 47 w 67"/>
                  <a:gd name="T11" fmla="*/ 117 h 138"/>
                  <a:gd name="T12" fmla="*/ 53 w 67"/>
                  <a:gd name="T13" fmla="*/ 108 h 138"/>
                  <a:gd name="T14" fmla="*/ 60 w 67"/>
                  <a:gd name="T15" fmla="*/ 99 h 138"/>
                  <a:gd name="T16" fmla="*/ 64 w 67"/>
                  <a:gd name="T17" fmla="*/ 89 h 138"/>
                  <a:gd name="T18" fmla="*/ 66 w 67"/>
                  <a:gd name="T19" fmla="*/ 78 h 138"/>
                  <a:gd name="T20" fmla="*/ 66 w 67"/>
                  <a:gd name="T21" fmla="*/ 68 h 138"/>
                  <a:gd name="T22" fmla="*/ 66 w 67"/>
                  <a:gd name="T23" fmla="*/ 57 h 138"/>
                  <a:gd name="T24" fmla="*/ 64 w 67"/>
                  <a:gd name="T25" fmla="*/ 46 h 138"/>
                  <a:gd name="T26" fmla="*/ 60 w 67"/>
                  <a:gd name="T27" fmla="*/ 36 h 138"/>
                  <a:gd name="T28" fmla="*/ 53 w 67"/>
                  <a:gd name="T29" fmla="*/ 27 h 138"/>
                  <a:gd name="T30" fmla="*/ 47 w 67"/>
                  <a:gd name="T31" fmla="*/ 18 h 138"/>
                  <a:gd name="T32" fmla="*/ 38 w 67"/>
                  <a:gd name="T33" fmla="*/ 12 h 138"/>
                  <a:gd name="T34" fmla="*/ 31 w 67"/>
                  <a:gd name="T35" fmla="*/ 6 h 138"/>
                  <a:gd name="T36" fmla="*/ 20 w 67"/>
                  <a:gd name="T37" fmla="*/ 1 h 138"/>
                  <a:gd name="T38" fmla="*/ 10 w 67"/>
                  <a:gd name="T39" fmla="*/ 0 h 138"/>
                  <a:gd name="T40" fmla="*/ 0 w 67"/>
                  <a:gd name="T41" fmla="*/ 0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7" h="138">
                    <a:moveTo>
                      <a:pt x="0" y="137"/>
                    </a:moveTo>
                    <a:lnTo>
                      <a:pt x="10" y="137"/>
                    </a:lnTo>
                    <a:lnTo>
                      <a:pt x="20" y="134"/>
                    </a:lnTo>
                    <a:lnTo>
                      <a:pt x="31" y="129"/>
                    </a:lnTo>
                    <a:lnTo>
                      <a:pt x="38" y="123"/>
                    </a:lnTo>
                    <a:lnTo>
                      <a:pt x="47" y="117"/>
                    </a:lnTo>
                    <a:lnTo>
                      <a:pt x="53" y="108"/>
                    </a:lnTo>
                    <a:lnTo>
                      <a:pt x="60" y="99"/>
                    </a:lnTo>
                    <a:lnTo>
                      <a:pt x="64" y="89"/>
                    </a:lnTo>
                    <a:lnTo>
                      <a:pt x="66" y="78"/>
                    </a:lnTo>
                    <a:lnTo>
                      <a:pt x="66" y="68"/>
                    </a:lnTo>
                    <a:lnTo>
                      <a:pt x="66" y="57"/>
                    </a:lnTo>
                    <a:lnTo>
                      <a:pt x="64" y="46"/>
                    </a:lnTo>
                    <a:lnTo>
                      <a:pt x="60" y="36"/>
                    </a:lnTo>
                    <a:lnTo>
                      <a:pt x="53" y="27"/>
                    </a:lnTo>
                    <a:lnTo>
                      <a:pt x="47" y="18"/>
                    </a:lnTo>
                    <a:lnTo>
                      <a:pt x="38" y="12"/>
                    </a:lnTo>
                    <a:lnTo>
                      <a:pt x="31" y="6"/>
                    </a:lnTo>
                    <a:lnTo>
                      <a:pt x="20" y="1"/>
                    </a:lnTo>
                    <a:lnTo>
                      <a:pt x="10" y="0"/>
                    </a:lnTo>
                    <a:lnTo>
                      <a:pt x="0" y="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32" name="Freeform 55"/>
              <p:cNvSpPr>
                <a:spLocks/>
              </p:cNvSpPr>
              <p:nvPr/>
            </p:nvSpPr>
            <p:spPr bwMode="auto">
              <a:xfrm>
                <a:off x="1917" y="1512"/>
                <a:ext cx="67" cy="140"/>
              </a:xfrm>
              <a:custGeom>
                <a:avLst/>
                <a:gdLst>
                  <a:gd name="T0" fmla="*/ 0 w 67"/>
                  <a:gd name="T1" fmla="*/ 139 h 140"/>
                  <a:gd name="T2" fmla="*/ 10 w 67"/>
                  <a:gd name="T3" fmla="*/ 139 h 140"/>
                  <a:gd name="T4" fmla="*/ 20 w 67"/>
                  <a:gd name="T5" fmla="*/ 134 h 140"/>
                  <a:gd name="T6" fmla="*/ 31 w 67"/>
                  <a:gd name="T7" fmla="*/ 130 h 140"/>
                  <a:gd name="T8" fmla="*/ 38 w 67"/>
                  <a:gd name="T9" fmla="*/ 125 h 140"/>
                  <a:gd name="T10" fmla="*/ 47 w 67"/>
                  <a:gd name="T11" fmla="*/ 119 h 140"/>
                  <a:gd name="T12" fmla="*/ 53 w 67"/>
                  <a:gd name="T13" fmla="*/ 110 h 140"/>
                  <a:gd name="T14" fmla="*/ 60 w 67"/>
                  <a:gd name="T15" fmla="*/ 100 h 140"/>
                  <a:gd name="T16" fmla="*/ 64 w 67"/>
                  <a:gd name="T17" fmla="*/ 92 h 140"/>
                  <a:gd name="T18" fmla="*/ 66 w 67"/>
                  <a:gd name="T19" fmla="*/ 80 h 140"/>
                  <a:gd name="T20" fmla="*/ 66 w 67"/>
                  <a:gd name="T21" fmla="*/ 69 h 140"/>
                  <a:gd name="T22" fmla="*/ 66 w 67"/>
                  <a:gd name="T23" fmla="*/ 57 h 140"/>
                  <a:gd name="T24" fmla="*/ 64 w 67"/>
                  <a:gd name="T25" fmla="*/ 48 h 140"/>
                  <a:gd name="T26" fmla="*/ 60 w 67"/>
                  <a:gd name="T27" fmla="*/ 38 h 140"/>
                  <a:gd name="T28" fmla="*/ 53 w 67"/>
                  <a:gd name="T29" fmla="*/ 30 h 140"/>
                  <a:gd name="T30" fmla="*/ 47 w 67"/>
                  <a:gd name="T31" fmla="*/ 21 h 140"/>
                  <a:gd name="T32" fmla="*/ 38 w 67"/>
                  <a:gd name="T33" fmla="*/ 12 h 140"/>
                  <a:gd name="T34" fmla="*/ 31 w 67"/>
                  <a:gd name="T35" fmla="*/ 7 h 140"/>
                  <a:gd name="T36" fmla="*/ 20 w 67"/>
                  <a:gd name="T37" fmla="*/ 4 h 140"/>
                  <a:gd name="T38" fmla="*/ 10 w 67"/>
                  <a:gd name="T39" fmla="*/ 1 h 140"/>
                  <a:gd name="T40" fmla="*/ 0 w 67"/>
                  <a:gd name="T41" fmla="*/ 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7" h="140">
                    <a:moveTo>
                      <a:pt x="0" y="139"/>
                    </a:moveTo>
                    <a:lnTo>
                      <a:pt x="10" y="139"/>
                    </a:lnTo>
                    <a:lnTo>
                      <a:pt x="20" y="134"/>
                    </a:lnTo>
                    <a:lnTo>
                      <a:pt x="31" y="130"/>
                    </a:lnTo>
                    <a:lnTo>
                      <a:pt x="38" y="125"/>
                    </a:lnTo>
                    <a:lnTo>
                      <a:pt x="47" y="119"/>
                    </a:lnTo>
                    <a:lnTo>
                      <a:pt x="53" y="110"/>
                    </a:lnTo>
                    <a:lnTo>
                      <a:pt x="60" y="100"/>
                    </a:lnTo>
                    <a:lnTo>
                      <a:pt x="64" y="92"/>
                    </a:lnTo>
                    <a:lnTo>
                      <a:pt x="66" y="80"/>
                    </a:lnTo>
                    <a:lnTo>
                      <a:pt x="66" y="69"/>
                    </a:lnTo>
                    <a:lnTo>
                      <a:pt x="66" y="57"/>
                    </a:lnTo>
                    <a:lnTo>
                      <a:pt x="64" y="48"/>
                    </a:lnTo>
                    <a:lnTo>
                      <a:pt x="60" y="38"/>
                    </a:lnTo>
                    <a:lnTo>
                      <a:pt x="53" y="30"/>
                    </a:lnTo>
                    <a:lnTo>
                      <a:pt x="47" y="21"/>
                    </a:lnTo>
                    <a:lnTo>
                      <a:pt x="38" y="12"/>
                    </a:lnTo>
                    <a:lnTo>
                      <a:pt x="31" y="7"/>
                    </a:lnTo>
                    <a:lnTo>
                      <a:pt x="20" y="4"/>
                    </a:lnTo>
                    <a:lnTo>
                      <a:pt x="10" y="1"/>
                    </a:lnTo>
                    <a:lnTo>
                      <a:pt x="0" y="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33" name="Freeform 56"/>
              <p:cNvSpPr>
                <a:spLocks/>
              </p:cNvSpPr>
              <p:nvPr/>
            </p:nvSpPr>
            <p:spPr bwMode="auto">
              <a:xfrm>
                <a:off x="1917" y="1651"/>
                <a:ext cx="67" cy="140"/>
              </a:xfrm>
              <a:custGeom>
                <a:avLst/>
                <a:gdLst>
                  <a:gd name="T0" fmla="*/ 0 w 67"/>
                  <a:gd name="T1" fmla="*/ 139 h 140"/>
                  <a:gd name="T2" fmla="*/ 10 w 67"/>
                  <a:gd name="T3" fmla="*/ 136 h 140"/>
                  <a:gd name="T4" fmla="*/ 20 w 67"/>
                  <a:gd name="T5" fmla="*/ 134 h 140"/>
                  <a:gd name="T6" fmla="*/ 31 w 67"/>
                  <a:gd name="T7" fmla="*/ 130 h 140"/>
                  <a:gd name="T8" fmla="*/ 38 w 67"/>
                  <a:gd name="T9" fmla="*/ 125 h 140"/>
                  <a:gd name="T10" fmla="*/ 47 w 67"/>
                  <a:gd name="T11" fmla="*/ 117 h 140"/>
                  <a:gd name="T12" fmla="*/ 53 w 67"/>
                  <a:gd name="T13" fmla="*/ 108 h 140"/>
                  <a:gd name="T14" fmla="*/ 60 w 67"/>
                  <a:gd name="T15" fmla="*/ 100 h 140"/>
                  <a:gd name="T16" fmla="*/ 64 w 67"/>
                  <a:gd name="T17" fmla="*/ 89 h 140"/>
                  <a:gd name="T18" fmla="*/ 66 w 67"/>
                  <a:gd name="T19" fmla="*/ 78 h 140"/>
                  <a:gd name="T20" fmla="*/ 66 w 67"/>
                  <a:gd name="T21" fmla="*/ 68 h 140"/>
                  <a:gd name="T22" fmla="*/ 66 w 67"/>
                  <a:gd name="T23" fmla="*/ 57 h 140"/>
                  <a:gd name="T24" fmla="*/ 64 w 67"/>
                  <a:gd name="T25" fmla="*/ 46 h 140"/>
                  <a:gd name="T26" fmla="*/ 60 w 67"/>
                  <a:gd name="T27" fmla="*/ 38 h 140"/>
                  <a:gd name="T28" fmla="*/ 53 w 67"/>
                  <a:gd name="T29" fmla="*/ 27 h 140"/>
                  <a:gd name="T30" fmla="*/ 47 w 67"/>
                  <a:gd name="T31" fmla="*/ 21 h 140"/>
                  <a:gd name="T32" fmla="*/ 38 w 67"/>
                  <a:gd name="T33" fmla="*/ 12 h 140"/>
                  <a:gd name="T34" fmla="*/ 31 w 67"/>
                  <a:gd name="T35" fmla="*/ 7 h 140"/>
                  <a:gd name="T36" fmla="*/ 20 w 67"/>
                  <a:gd name="T37" fmla="*/ 4 h 140"/>
                  <a:gd name="T38" fmla="*/ 10 w 67"/>
                  <a:gd name="T39" fmla="*/ 0 h 140"/>
                  <a:gd name="T40" fmla="*/ 0 w 67"/>
                  <a:gd name="T41" fmla="*/ 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7" h="140">
                    <a:moveTo>
                      <a:pt x="0" y="139"/>
                    </a:moveTo>
                    <a:lnTo>
                      <a:pt x="10" y="136"/>
                    </a:lnTo>
                    <a:lnTo>
                      <a:pt x="20" y="134"/>
                    </a:lnTo>
                    <a:lnTo>
                      <a:pt x="31" y="130"/>
                    </a:lnTo>
                    <a:lnTo>
                      <a:pt x="38" y="125"/>
                    </a:lnTo>
                    <a:lnTo>
                      <a:pt x="47" y="117"/>
                    </a:lnTo>
                    <a:lnTo>
                      <a:pt x="53" y="108"/>
                    </a:lnTo>
                    <a:lnTo>
                      <a:pt x="60" y="100"/>
                    </a:lnTo>
                    <a:lnTo>
                      <a:pt x="64" y="89"/>
                    </a:lnTo>
                    <a:lnTo>
                      <a:pt x="66" y="78"/>
                    </a:lnTo>
                    <a:lnTo>
                      <a:pt x="66" y="68"/>
                    </a:lnTo>
                    <a:lnTo>
                      <a:pt x="66" y="57"/>
                    </a:lnTo>
                    <a:lnTo>
                      <a:pt x="64" y="46"/>
                    </a:lnTo>
                    <a:lnTo>
                      <a:pt x="60" y="38"/>
                    </a:lnTo>
                    <a:lnTo>
                      <a:pt x="53" y="27"/>
                    </a:lnTo>
                    <a:lnTo>
                      <a:pt x="47" y="21"/>
                    </a:lnTo>
                    <a:lnTo>
                      <a:pt x="38" y="12"/>
                    </a:lnTo>
                    <a:lnTo>
                      <a:pt x="31" y="7"/>
                    </a:lnTo>
                    <a:lnTo>
                      <a:pt x="20" y="4"/>
                    </a:lnTo>
                    <a:lnTo>
                      <a:pt x="10" y="0"/>
                    </a:lnTo>
                    <a:lnTo>
                      <a:pt x="0" y="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20" name="Line 57"/>
            <p:cNvSpPr>
              <a:spLocks noChangeShapeType="1"/>
            </p:cNvSpPr>
            <p:nvPr/>
          </p:nvSpPr>
          <p:spPr bwMode="auto">
            <a:xfrm flipH="1">
              <a:off x="1804" y="2184"/>
              <a:ext cx="41" cy="77"/>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1" name="Freeform 58"/>
            <p:cNvSpPr>
              <a:spLocks/>
            </p:cNvSpPr>
            <p:nvPr/>
          </p:nvSpPr>
          <p:spPr bwMode="auto">
            <a:xfrm>
              <a:off x="1676" y="2184"/>
              <a:ext cx="299" cy="78"/>
            </a:xfrm>
            <a:custGeom>
              <a:avLst/>
              <a:gdLst>
                <a:gd name="T0" fmla="*/ 254 w 299"/>
                <a:gd name="T1" fmla="*/ 77 h 78"/>
                <a:gd name="T2" fmla="*/ 298 w 299"/>
                <a:gd name="T3" fmla="*/ 0 h 78"/>
                <a:gd name="T4" fmla="*/ 43 w 299"/>
                <a:gd name="T5" fmla="*/ 0 h 78"/>
                <a:gd name="T6" fmla="*/ 0 w 299"/>
                <a:gd name="T7" fmla="*/ 77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9" h="78">
                  <a:moveTo>
                    <a:pt x="254" y="77"/>
                  </a:moveTo>
                  <a:lnTo>
                    <a:pt x="298" y="0"/>
                  </a:lnTo>
                  <a:lnTo>
                    <a:pt x="43" y="0"/>
                  </a:lnTo>
                  <a:lnTo>
                    <a:pt x="0" y="77"/>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2" name="Freeform 59"/>
            <p:cNvSpPr>
              <a:spLocks/>
            </p:cNvSpPr>
            <p:nvPr/>
          </p:nvSpPr>
          <p:spPr bwMode="auto">
            <a:xfrm>
              <a:off x="1816" y="1138"/>
              <a:ext cx="60" cy="63"/>
            </a:xfrm>
            <a:custGeom>
              <a:avLst/>
              <a:gdLst>
                <a:gd name="T0" fmla="*/ 30 w 60"/>
                <a:gd name="T1" fmla="*/ 29 h 63"/>
                <a:gd name="T2" fmla="*/ 28 w 60"/>
                <a:gd name="T3" fmla="*/ 27 h 63"/>
                <a:gd name="T4" fmla="*/ 26 w 60"/>
                <a:gd name="T5" fmla="*/ 27 h 63"/>
                <a:gd name="T6" fmla="*/ 26 w 60"/>
                <a:gd name="T7" fmla="*/ 32 h 63"/>
                <a:gd name="T8" fmla="*/ 26 w 60"/>
                <a:gd name="T9" fmla="*/ 36 h 63"/>
                <a:gd name="T10" fmla="*/ 30 w 60"/>
                <a:gd name="T11" fmla="*/ 36 h 63"/>
                <a:gd name="T12" fmla="*/ 34 w 60"/>
                <a:gd name="T13" fmla="*/ 32 h 63"/>
                <a:gd name="T14" fmla="*/ 36 w 60"/>
                <a:gd name="T15" fmla="*/ 27 h 63"/>
                <a:gd name="T16" fmla="*/ 32 w 60"/>
                <a:gd name="T17" fmla="*/ 21 h 63"/>
                <a:gd name="T18" fmla="*/ 26 w 60"/>
                <a:gd name="T19" fmla="*/ 21 h 63"/>
                <a:gd name="T20" fmla="*/ 20 w 60"/>
                <a:gd name="T21" fmla="*/ 25 h 63"/>
                <a:gd name="T22" fmla="*/ 18 w 60"/>
                <a:gd name="T23" fmla="*/ 34 h 63"/>
                <a:gd name="T24" fmla="*/ 24 w 60"/>
                <a:gd name="T25" fmla="*/ 40 h 63"/>
                <a:gd name="T26" fmla="*/ 34 w 60"/>
                <a:gd name="T27" fmla="*/ 42 h 63"/>
                <a:gd name="T28" fmla="*/ 42 w 60"/>
                <a:gd name="T29" fmla="*/ 36 h 63"/>
                <a:gd name="T30" fmla="*/ 42 w 60"/>
                <a:gd name="T31" fmla="*/ 23 h 63"/>
                <a:gd name="T32" fmla="*/ 34 w 60"/>
                <a:gd name="T33" fmla="*/ 14 h 63"/>
                <a:gd name="T34" fmla="*/ 22 w 60"/>
                <a:gd name="T35" fmla="*/ 14 h 63"/>
                <a:gd name="T36" fmla="*/ 14 w 60"/>
                <a:gd name="T37" fmla="*/ 23 h 63"/>
                <a:gd name="T38" fmla="*/ 12 w 60"/>
                <a:gd name="T39" fmla="*/ 36 h 63"/>
                <a:gd name="T40" fmla="*/ 22 w 60"/>
                <a:gd name="T41" fmla="*/ 49 h 63"/>
                <a:gd name="T42" fmla="*/ 36 w 60"/>
                <a:gd name="T43" fmla="*/ 49 h 63"/>
                <a:gd name="T44" fmla="*/ 48 w 60"/>
                <a:gd name="T45" fmla="*/ 38 h 63"/>
                <a:gd name="T46" fmla="*/ 48 w 60"/>
                <a:gd name="T47" fmla="*/ 21 h 63"/>
                <a:gd name="T48" fmla="*/ 38 w 60"/>
                <a:gd name="T49" fmla="*/ 8 h 63"/>
                <a:gd name="T50" fmla="*/ 20 w 60"/>
                <a:gd name="T51" fmla="*/ 6 h 63"/>
                <a:gd name="T52" fmla="*/ 6 w 60"/>
                <a:gd name="T53" fmla="*/ 21 h 63"/>
                <a:gd name="T54" fmla="*/ 6 w 60"/>
                <a:gd name="T55" fmla="*/ 40 h 63"/>
                <a:gd name="T56" fmla="*/ 20 w 60"/>
                <a:gd name="T57" fmla="*/ 55 h 63"/>
                <a:gd name="T58" fmla="*/ 40 w 60"/>
                <a:gd name="T59" fmla="*/ 55 h 63"/>
                <a:gd name="T60" fmla="*/ 54 w 60"/>
                <a:gd name="T61" fmla="*/ 40 h 63"/>
                <a:gd name="T62" fmla="*/ 59 w 60"/>
                <a:gd name="T63" fmla="*/ 29 h 63"/>
                <a:gd name="T64" fmla="*/ 54 w 60"/>
                <a:gd name="T65" fmla="*/ 17 h 63"/>
                <a:gd name="T66" fmla="*/ 46 w 60"/>
                <a:gd name="T67" fmla="*/ 6 h 63"/>
                <a:gd name="T68" fmla="*/ 34 w 60"/>
                <a:gd name="T69" fmla="*/ 0 h 63"/>
                <a:gd name="T70" fmla="*/ 22 w 60"/>
                <a:gd name="T71" fmla="*/ 0 h 63"/>
                <a:gd name="T72" fmla="*/ 10 w 60"/>
                <a:gd name="T73" fmla="*/ 6 h 63"/>
                <a:gd name="T74" fmla="*/ 4 w 60"/>
                <a:gd name="T75" fmla="*/ 17 h 63"/>
                <a:gd name="T76" fmla="*/ 0 w 60"/>
                <a:gd name="T77" fmla="*/ 29 h 63"/>
                <a:gd name="T78" fmla="*/ 4 w 60"/>
                <a:gd name="T79" fmla="*/ 44 h 63"/>
                <a:gd name="T80" fmla="*/ 10 w 60"/>
                <a:gd name="T81" fmla="*/ 53 h 63"/>
                <a:gd name="T82" fmla="*/ 22 w 60"/>
                <a:gd name="T83" fmla="*/ 59 h 63"/>
                <a:gd name="T84" fmla="*/ 34 w 60"/>
                <a:gd name="T85" fmla="*/ 59 h 63"/>
                <a:gd name="T86" fmla="*/ 46 w 60"/>
                <a:gd name="T87" fmla="*/ 53 h 63"/>
                <a:gd name="T88" fmla="*/ 54 w 60"/>
                <a:gd name="T89" fmla="*/ 44 h 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0" h="63">
                  <a:moveTo>
                    <a:pt x="30" y="29"/>
                  </a:moveTo>
                  <a:lnTo>
                    <a:pt x="30" y="29"/>
                  </a:lnTo>
                  <a:lnTo>
                    <a:pt x="30" y="27"/>
                  </a:lnTo>
                  <a:lnTo>
                    <a:pt x="28" y="27"/>
                  </a:lnTo>
                  <a:lnTo>
                    <a:pt x="26" y="27"/>
                  </a:lnTo>
                  <a:lnTo>
                    <a:pt x="26" y="29"/>
                  </a:lnTo>
                  <a:lnTo>
                    <a:pt x="26" y="32"/>
                  </a:lnTo>
                  <a:lnTo>
                    <a:pt x="26" y="34"/>
                  </a:lnTo>
                  <a:lnTo>
                    <a:pt x="26" y="36"/>
                  </a:lnTo>
                  <a:lnTo>
                    <a:pt x="30" y="36"/>
                  </a:lnTo>
                  <a:lnTo>
                    <a:pt x="34" y="34"/>
                  </a:lnTo>
                  <a:lnTo>
                    <a:pt x="34" y="32"/>
                  </a:lnTo>
                  <a:lnTo>
                    <a:pt x="36" y="29"/>
                  </a:lnTo>
                  <a:lnTo>
                    <a:pt x="36" y="27"/>
                  </a:lnTo>
                  <a:lnTo>
                    <a:pt x="34" y="23"/>
                  </a:lnTo>
                  <a:lnTo>
                    <a:pt x="32" y="21"/>
                  </a:lnTo>
                  <a:lnTo>
                    <a:pt x="30" y="21"/>
                  </a:lnTo>
                  <a:lnTo>
                    <a:pt x="26" y="21"/>
                  </a:lnTo>
                  <a:lnTo>
                    <a:pt x="22" y="23"/>
                  </a:lnTo>
                  <a:lnTo>
                    <a:pt x="20" y="25"/>
                  </a:lnTo>
                  <a:lnTo>
                    <a:pt x="18" y="29"/>
                  </a:lnTo>
                  <a:lnTo>
                    <a:pt x="18" y="34"/>
                  </a:lnTo>
                  <a:lnTo>
                    <a:pt x="22" y="38"/>
                  </a:lnTo>
                  <a:lnTo>
                    <a:pt x="24" y="40"/>
                  </a:lnTo>
                  <a:lnTo>
                    <a:pt x="30" y="42"/>
                  </a:lnTo>
                  <a:lnTo>
                    <a:pt x="34" y="42"/>
                  </a:lnTo>
                  <a:lnTo>
                    <a:pt x="38" y="40"/>
                  </a:lnTo>
                  <a:lnTo>
                    <a:pt x="42" y="36"/>
                  </a:lnTo>
                  <a:lnTo>
                    <a:pt x="42" y="29"/>
                  </a:lnTo>
                  <a:lnTo>
                    <a:pt x="42" y="23"/>
                  </a:lnTo>
                  <a:lnTo>
                    <a:pt x="40" y="19"/>
                  </a:lnTo>
                  <a:lnTo>
                    <a:pt x="34" y="14"/>
                  </a:lnTo>
                  <a:lnTo>
                    <a:pt x="30" y="14"/>
                  </a:lnTo>
                  <a:lnTo>
                    <a:pt x="22" y="14"/>
                  </a:lnTo>
                  <a:lnTo>
                    <a:pt x="18" y="17"/>
                  </a:lnTo>
                  <a:lnTo>
                    <a:pt x="14" y="23"/>
                  </a:lnTo>
                  <a:lnTo>
                    <a:pt x="12" y="29"/>
                  </a:lnTo>
                  <a:lnTo>
                    <a:pt x="12" y="36"/>
                  </a:lnTo>
                  <a:lnTo>
                    <a:pt x="16" y="44"/>
                  </a:lnTo>
                  <a:lnTo>
                    <a:pt x="22" y="49"/>
                  </a:lnTo>
                  <a:lnTo>
                    <a:pt x="30" y="51"/>
                  </a:lnTo>
                  <a:lnTo>
                    <a:pt x="36" y="49"/>
                  </a:lnTo>
                  <a:lnTo>
                    <a:pt x="42" y="44"/>
                  </a:lnTo>
                  <a:lnTo>
                    <a:pt x="48" y="38"/>
                  </a:lnTo>
                  <a:lnTo>
                    <a:pt x="50" y="29"/>
                  </a:lnTo>
                  <a:lnTo>
                    <a:pt x="48" y="21"/>
                  </a:lnTo>
                  <a:lnTo>
                    <a:pt x="44" y="14"/>
                  </a:lnTo>
                  <a:lnTo>
                    <a:pt x="38" y="8"/>
                  </a:lnTo>
                  <a:lnTo>
                    <a:pt x="30" y="6"/>
                  </a:lnTo>
                  <a:lnTo>
                    <a:pt x="20" y="6"/>
                  </a:lnTo>
                  <a:lnTo>
                    <a:pt x="12" y="12"/>
                  </a:lnTo>
                  <a:lnTo>
                    <a:pt x="6" y="21"/>
                  </a:lnTo>
                  <a:lnTo>
                    <a:pt x="6" y="29"/>
                  </a:lnTo>
                  <a:lnTo>
                    <a:pt x="6" y="40"/>
                  </a:lnTo>
                  <a:lnTo>
                    <a:pt x="10" y="49"/>
                  </a:lnTo>
                  <a:lnTo>
                    <a:pt x="20" y="55"/>
                  </a:lnTo>
                  <a:lnTo>
                    <a:pt x="30" y="57"/>
                  </a:lnTo>
                  <a:lnTo>
                    <a:pt x="40" y="55"/>
                  </a:lnTo>
                  <a:lnTo>
                    <a:pt x="48" y="51"/>
                  </a:lnTo>
                  <a:lnTo>
                    <a:pt x="54" y="40"/>
                  </a:lnTo>
                  <a:lnTo>
                    <a:pt x="56" y="29"/>
                  </a:lnTo>
                  <a:lnTo>
                    <a:pt x="59" y="29"/>
                  </a:lnTo>
                  <a:lnTo>
                    <a:pt x="59" y="23"/>
                  </a:lnTo>
                  <a:lnTo>
                    <a:pt x="54" y="17"/>
                  </a:lnTo>
                  <a:lnTo>
                    <a:pt x="52" y="10"/>
                  </a:lnTo>
                  <a:lnTo>
                    <a:pt x="46" y="6"/>
                  </a:lnTo>
                  <a:lnTo>
                    <a:pt x="42" y="2"/>
                  </a:lnTo>
                  <a:lnTo>
                    <a:pt x="34" y="0"/>
                  </a:lnTo>
                  <a:lnTo>
                    <a:pt x="30" y="0"/>
                  </a:lnTo>
                  <a:lnTo>
                    <a:pt x="22" y="0"/>
                  </a:lnTo>
                  <a:lnTo>
                    <a:pt x="16" y="2"/>
                  </a:lnTo>
                  <a:lnTo>
                    <a:pt x="10" y="6"/>
                  </a:lnTo>
                  <a:lnTo>
                    <a:pt x="6" y="10"/>
                  </a:lnTo>
                  <a:lnTo>
                    <a:pt x="4" y="17"/>
                  </a:lnTo>
                  <a:lnTo>
                    <a:pt x="0" y="23"/>
                  </a:lnTo>
                  <a:lnTo>
                    <a:pt x="0" y="29"/>
                  </a:lnTo>
                  <a:lnTo>
                    <a:pt x="0" y="36"/>
                  </a:lnTo>
                  <a:lnTo>
                    <a:pt x="4" y="44"/>
                  </a:lnTo>
                  <a:lnTo>
                    <a:pt x="6" y="49"/>
                  </a:lnTo>
                  <a:lnTo>
                    <a:pt x="10" y="53"/>
                  </a:lnTo>
                  <a:lnTo>
                    <a:pt x="16" y="57"/>
                  </a:lnTo>
                  <a:lnTo>
                    <a:pt x="22" y="59"/>
                  </a:lnTo>
                  <a:lnTo>
                    <a:pt x="30" y="62"/>
                  </a:lnTo>
                  <a:lnTo>
                    <a:pt x="34" y="59"/>
                  </a:lnTo>
                  <a:lnTo>
                    <a:pt x="42" y="57"/>
                  </a:lnTo>
                  <a:lnTo>
                    <a:pt x="46" y="53"/>
                  </a:lnTo>
                  <a:lnTo>
                    <a:pt x="52" y="49"/>
                  </a:lnTo>
                  <a:lnTo>
                    <a:pt x="54" y="44"/>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3" name="Line 60"/>
            <p:cNvSpPr>
              <a:spLocks noChangeShapeType="1"/>
            </p:cNvSpPr>
            <p:nvPr/>
          </p:nvSpPr>
          <p:spPr bwMode="auto">
            <a:xfrm flipV="1">
              <a:off x="1853" y="1154"/>
              <a:ext cx="0" cy="272"/>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4" name="Line 61"/>
            <p:cNvSpPr>
              <a:spLocks noChangeShapeType="1"/>
            </p:cNvSpPr>
            <p:nvPr/>
          </p:nvSpPr>
          <p:spPr bwMode="auto">
            <a:xfrm>
              <a:off x="1853" y="1977"/>
              <a:ext cx="0" cy="206"/>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51" name="Group 62"/>
          <p:cNvGrpSpPr>
            <a:grpSpLocks/>
          </p:cNvGrpSpPr>
          <p:nvPr/>
        </p:nvGrpSpPr>
        <p:grpSpPr bwMode="auto">
          <a:xfrm>
            <a:off x="4184650" y="2286000"/>
            <a:ext cx="196850" cy="914400"/>
            <a:chOff x="2651" y="1241"/>
            <a:chExt cx="115" cy="558"/>
          </a:xfrm>
        </p:grpSpPr>
        <p:sp>
          <p:nvSpPr>
            <p:cNvPr id="9310" name="Line 63"/>
            <p:cNvSpPr>
              <a:spLocks noChangeShapeType="1"/>
            </p:cNvSpPr>
            <p:nvPr/>
          </p:nvSpPr>
          <p:spPr bwMode="auto">
            <a:xfrm>
              <a:off x="2651" y="1241"/>
              <a:ext cx="49"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1" name="Line 64"/>
            <p:cNvSpPr>
              <a:spLocks noChangeShapeType="1"/>
            </p:cNvSpPr>
            <p:nvPr/>
          </p:nvSpPr>
          <p:spPr bwMode="auto">
            <a:xfrm flipH="1">
              <a:off x="2651" y="1381"/>
              <a:ext cx="49"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2" name="Line 65"/>
            <p:cNvSpPr>
              <a:spLocks noChangeShapeType="1"/>
            </p:cNvSpPr>
            <p:nvPr/>
          </p:nvSpPr>
          <p:spPr bwMode="auto">
            <a:xfrm>
              <a:off x="2651" y="1518"/>
              <a:ext cx="49"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3" name="Line 66"/>
            <p:cNvSpPr>
              <a:spLocks noChangeShapeType="1"/>
            </p:cNvSpPr>
            <p:nvPr/>
          </p:nvSpPr>
          <p:spPr bwMode="auto">
            <a:xfrm flipH="1">
              <a:off x="2651" y="1657"/>
              <a:ext cx="49"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4" name="Line 67"/>
            <p:cNvSpPr>
              <a:spLocks noChangeShapeType="1"/>
            </p:cNvSpPr>
            <p:nvPr/>
          </p:nvSpPr>
          <p:spPr bwMode="auto">
            <a:xfrm>
              <a:off x="2651" y="1796"/>
              <a:ext cx="49"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5" name="Freeform 68"/>
            <p:cNvSpPr>
              <a:spLocks/>
            </p:cNvSpPr>
            <p:nvPr/>
          </p:nvSpPr>
          <p:spPr bwMode="auto">
            <a:xfrm>
              <a:off x="2703" y="1244"/>
              <a:ext cx="63" cy="140"/>
            </a:xfrm>
            <a:custGeom>
              <a:avLst/>
              <a:gdLst>
                <a:gd name="T0" fmla="*/ 0 w 63"/>
                <a:gd name="T1" fmla="*/ 139 h 140"/>
                <a:gd name="T2" fmla="*/ 9 w 63"/>
                <a:gd name="T3" fmla="*/ 136 h 140"/>
                <a:gd name="T4" fmla="*/ 19 w 63"/>
                <a:gd name="T5" fmla="*/ 134 h 140"/>
                <a:gd name="T6" fmla="*/ 29 w 63"/>
                <a:gd name="T7" fmla="*/ 130 h 140"/>
                <a:gd name="T8" fmla="*/ 36 w 63"/>
                <a:gd name="T9" fmla="*/ 125 h 140"/>
                <a:gd name="T10" fmla="*/ 44 w 63"/>
                <a:gd name="T11" fmla="*/ 117 h 140"/>
                <a:gd name="T12" fmla="*/ 50 w 63"/>
                <a:gd name="T13" fmla="*/ 108 h 140"/>
                <a:gd name="T14" fmla="*/ 56 w 63"/>
                <a:gd name="T15" fmla="*/ 100 h 140"/>
                <a:gd name="T16" fmla="*/ 60 w 63"/>
                <a:gd name="T17" fmla="*/ 89 h 140"/>
                <a:gd name="T18" fmla="*/ 62 w 63"/>
                <a:gd name="T19" fmla="*/ 78 h 140"/>
                <a:gd name="T20" fmla="*/ 62 w 63"/>
                <a:gd name="T21" fmla="*/ 68 h 140"/>
                <a:gd name="T22" fmla="*/ 62 w 63"/>
                <a:gd name="T23" fmla="*/ 59 h 140"/>
                <a:gd name="T24" fmla="*/ 60 w 63"/>
                <a:gd name="T25" fmla="*/ 46 h 140"/>
                <a:gd name="T26" fmla="*/ 56 w 63"/>
                <a:gd name="T27" fmla="*/ 38 h 140"/>
                <a:gd name="T28" fmla="*/ 50 w 63"/>
                <a:gd name="T29" fmla="*/ 27 h 140"/>
                <a:gd name="T30" fmla="*/ 44 w 63"/>
                <a:gd name="T31" fmla="*/ 21 h 140"/>
                <a:gd name="T32" fmla="*/ 36 w 63"/>
                <a:gd name="T33" fmla="*/ 12 h 140"/>
                <a:gd name="T34" fmla="*/ 29 w 63"/>
                <a:gd name="T35" fmla="*/ 7 h 140"/>
                <a:gd name="T36" fmla="*/ 19 w 63"/>
                <a:gd name="T37" fmla="*/ 4 h 140"/>
                <a:gd name="T38" fmla="*/ 9 w 63"/>
                <a:gd name="T39" fmla="*/ 0 h 140"/>
                <a:gd name="T40" fmla="*/ 0 w 63"/>
                <a:gd name="T41" fmla="*/ 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140">
                  <a:moveTo>
                    <a:pt x="0" y="139"/>
                  </a:moveTo>
                  <a:lnTo>
                    <a:pt x="9" y="136"/>
                  </a:lnTo>
                  <a:lnTo>
                    <a:pt x="19" y="134"/>
                  </a:lnTo>
                  <a:lnTo>
                    <a:pt x="29" y="130"/>
                  </a:lnTo>
                  <a:lnTo>
                    <a:pt x="36" y="125"/>
                  </a:lnTo>
                  <a:lnTo>
                    <a:pt x="44" y="117"/>
                  </a:lnTo>
                  <a:lnTo>
                    <a:pt x="50" y="108"/>
                  </a:lnTo>
                  <a:lnTo>
                    <a:pt x="56" y="100"/>
                  </a:lnTo>
                  <a:lnTo>
                    <a:pt x="60" y="89"/>
                  </a:lnTo>
                  <a:lnTo>
                    <a:pt x="62" y="78"/>
                  </a:lnTo>
                  <a:lnTo>
                    <a:pt x="62" y="68"/>
                  </a:lnTo>
                  <a:lnTo>
                    <a:pt x="62" y="59"/>
                  </a:lnTo>
                  <a:lnTo>
                    <a:pt x="60" y="46"/>
                  </a:lnTo>
                  <a:lnTo>
                    <a:pt x="56" y="38"/>
                  </a:lnTo>
                  <a:lnTo>
                    <a:pt x="50" y="27"/>
                  </a:lnTo>
                  <a:lnTo>
                    <a:pt x="44" y="21"/>
                  </a:lnTo>
                  <a:lnTo>
                    <a:pt x="36" y="12"/>
                  </a:lnTo>
                  <a:lnTo>
                    <a:pt x="29" y="7"/>
                  </a:lnTo>
                  <a:lnTo>
                    <a:pt x="19" y="4"/>
                  </a:lnTo>
                  <a:lnTo>
                    <a:pt x="9" y="0"/>
                  </a:lnTo>
                  <a:lnTo>
                    <a:pt x="0" y="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6" name="Freeform 69"/>
            <p:cNvSpPr>
              <a:spLocks/>
            </p:cNvSpPr>
            <p:nvPr/>
          </p:nvSpPr>
          <p:spPr bwMode="auto">
            <a:xfrm>
              <a:off x="2703" y="1379"/>
              <a:ext cx="63" cy="140"/>
            </a:xfrm>
            <a:custGeom>
              <a:avLst/>
              <a:gdLst>
                <a:gd name="T0" fmla="*/ 0 w 63"/>
                <a:gd name="T1" fmla="*/ 139 h 140"/>
                <a:gd name="T2" fmla="*/ 9 w 63"/>
                <a:gd name="T3" fmla="*/ 139 h 140"/>
                <a:gd name="T4" fmla="*/ 19 w 63"/>
                <a:gd name="T5" fmla="*/ 136 h 140"/>
                <a:gd name="T6" fmla="*/ 29 w 63"/>
                <a:gd name="T7" fmla="*/ 131 h 140"/>
                <a:gd name="T8" fmla="*/ 36 w 63"/>
                <a:gd name="T9" fmla="*/ 125 h 140"/>
                <a:gd name="T10" fmla="*/ 44 w 63"/>
                <a:gd name="T11" fmla="*/ 119 h 140"/>
                <a:gd name="T12" fmla="*/ 50 w 63"/>
                <a:gd name="T13" fmla="*/ 110 h 140"/>
                <a:gd name="T14" fmla="*/ 56 w 63"/>
                <a:gd name="T15" fmla="*/ 101 h 140"/>
                <a:gd name="T16" fmla="*/ 60 w 63"/>
                <a:gd name="T17" fmla="*/ 90 h 140"/>
                <a:gd name="T18" fmla="*/ 62 w 63"/>
                <a:gd name="T19" fmla="*/ 79 h 140"/>
                <a:gd name="T20" fmla="*/ 62 w 63"/>
                <a:gd name="T21" fmla="*/ 69 h 140"/>
                <a:gd name="T22" fmla="*/ 62 w 63"/>
                <a:gd name="T23" fmla="*/ 58 h 140"/>
                <a:gd name="T24" fmla="*/ 60 w 63"/>
                <a:gd name="T25" fmla="*/ 47 h 140"/>
                <a:gd name="T26" fmla="*/ 56 w 63"/>
                <a:gd name="T27" fmla="*/ 36 h 140"/>
                <a:gd name="T28" fmla="*/ 50 w 63"/>
                <a:gd name="T29" fmla="*/ 27 h 140"/>
                <a:gd name="T30" fmla="*/ 44 w 63"/>
                <a:gd name="T31" fmla="*/ 18 h 140"/>
                <a:gd name="T32" fmla="*/ 36 w 63"/>
                <a:gd name="T33" fmla="*/ 12 h 140"/>
                <a:gd name="T34" fmla="*/ 29 w 63"/>
                <a:gd name="T35" fmla="*/ 6 h 140"/>
                <a:gd name="T36" fmla="*/ 19 w 63"/>
                <a:gd name="T37" fmla="*/ 1 h 140"/>
                <a:gd name="T38" fmla="*/ 9 w 63"/>
                <a:gd name="T39" fmla="*/ 0 h 140"/>
                <a:gd name="T40" fmla="*/ 0 w 63"/>
                <a:gd name="T41" fmla="*/ 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140">
                  <a:moveTo>
                    <a:pt x="0" y="139"/>
                  </a:moveTo>
                  <a:lnTo>
                    <a:pt x="9" y="139"/>
                  </a:lnTo>
                  <a:lnTo>
                    <a:pt x="19" y="136"/>
                  </a:lnTo>
                  <a:lnTo>
                    <a:pt x="29" y="131"/>
                  </a:lnTo>
                  <a:lnTo>
                    <a:pt x="36" y="125"/>
                  </a:lnTo>
                  <a:lnTo>
                    <a:pt x="44" y="119"/>
                  </a:lnTo>
                  <a:lnTo>
                    <a:pt x="50" y="110"/>
                  </a:lnTo>
                  <a:lnTo>
                    <a:pt x="56" y="101"/>
                  </a:lnTo>
                  <a:lnTo>
                    <a:pt x="60" y="90"/>
                  </a:lnTo>
                  <a:lnTo>
                    <a:pt x="62" y="79"/>
                  </a:lnTo>
                  <a:lnTo>
                    <a:pt x="62" y="69"/>
                  </a:lnTo>
                  <a:lnTo>
                    <a:pt x="62" y="58"/>
                  </a:lnTo>
                  <a:lnTo>
                    <a:pt x="60" y="47"/>
                  </a:lnTo>
                  <a:lnTo>
                    <a:pt x="56" y="36"/>
                  </a:lnTo>
                  <a:lnTo>
                    <a:pt x="50" y="27"/>
                  </a:lnTo>
                  <a:lnTo>
                    <a:pt x="44" y="18"/>
                  </a:lnTo>
                  <a:lnTo>
                    <a:pt x="36" y="12"/>
                  </a:lnTo>
                  <a:lnTo>
                    <a:pt x="29" y="6"/>
                  </a:lnTo>
                  <a:lnTo>
                    <a:pt x="19" y="1"/>
                  </a:lnTo>
                  <a:lnTo>
                    <a:pt x="9" y="0"/>
                  </a:lnTo>
                  <a:lnTo>
                    <a:pt x="0" y="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7" name="Freeform 70"/>
            <p:cNvSpPr>
              <a:spLocks/>
            </p:cNvSpPr>
            <p:nvPr/>
          </p:nvSpPr>
          <p:spPr bwMode="auto">
            <a:xfrm>
              <a:off x="2703" y="1520"/>
              <a:ext cx="63" cy="140"/>
            </a:xfrm>
            <a:custGeom>
              <a:avLst/>
              <a:gdLst>
                <a:gd name="T0" fmla="*/ 0 w 63"/>
                <a:gd name="T1" fmla="*/ 139 h 140"/>
                <a:gd name="T2" fmla="*/ 9 w 63"/>
                <a:gd name="T3" fmla="*/ 139 h 140"/>
                <a:gd name="T4" fmla="*/ 19 w 63"/>
                <a:gd name="T5" fmla="*/ 134 h 140"/>
                <a:gd name="T6" fmla="*/ 29 w 63"/>
                <a:gd name="T7" fmla="*/ 130 h 140"/>
                <a:gd name="T8" fmla="*/ 36 w 63"/>
                <a:gd name="T9" fmla="*/ 125 h 140"/>
                <a:gd name="T10" fmla="*/ 44 w 63"/>
                <a:gd name="T11" fmla="*/ 119 h 140"/>
                <a:gd name="T12" fmla="*/ 50 w 63"/>
                <a:gd name="T13" fmla="*/ 110 h 140"/>
                <a:gd name="T14" fmla="*/ 56 w 63"/>
                <a:gd name="T15" fmla="*/ 100 h 140"/>
                <a:gd name="T16" fmla="*/ 60 w 63"/>
                <a:gd name="T17" fmla="*/ 92 h 140"/>
                <a:gd name="T18" fmla="*/ 62 w 63"/>
                <a:gd name="T19" fmla="*/ 80 h 140"/>
                <a:gd name="T20" fmla="*/ 62 w 63"/>
                <a:gd name="T21" fmla="*/ 69 h 140"/>
                <a:gd name="T22" fmla="*/ 62 w 63"/>
                <a:gd name="T23" fmla="*/ 57 h 140"/>
                <a:gd name="T24" fmla="*/ 60 w 63"/>
                <a:gd name="T25" fmla="*/ 48 h 140"/>
                <a:gd name="T26" fmla="*/ 56 w 63"/>
                <a:gd name="T27" fmla="*/ 38 h 140"/>
                <a:gd name="T28" fmla="*/ 50 w 63"/>
                <a:gd name="T29" fmla="*/ 30 h 140"/>
                <a:gd name="T30" fmla="*/ 44 w 63"/>
                <a:gd name="T31" fmla="*/ 21 h 140"/>
                <a:gd name="T32" fmla="*/ 36 w 63"/>
                <a:gd name="T33" fmla="*/ 12 h 140"/>
                <a:gd name="T34" fmla="*/ 29 w 63"/>
                <a:gd name="T35" fmla="*/ 7 h 140"/>
                <a:gd name="T36" fmla="*/ 19 w 63"/>
                <a:gd name="T37" fmla="*/ 4 h 140"/>
                <a:gd name="T38" fmla="*/ 9 w 63"/>
                <a:gd name="T39" fmla="*/ 1 h 140"/>
                <a:gd name="T40" fmla="*/ 0 w 63"/>
                <a:gd name="T41" fmla="*/ 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140">
                  <a:moveTo>
                    <a:pt x="0" y="139"/>
                  </a:moveTo>
                  <a:lnTo>
                    <a:pt x="9" y="139"/>
                  </a:lnTo>
                  <a:lnTo>
                    <a:pt x="19" y="134"/>
                  </a:lnTo>
                  <a:lnTo>
                    <a:pt x="29" y="130"/>
                  </a:lnTo>
                  <a:lnTo>
                    <a:pt x="36" y="125"/>
                  </a:lnTo>
                  <a:lnTo>
                    <a:pt x="44" y="119"/>
                  </a:lnTo>
                  <a:lnTo>
                    <a:pt x="50" y="110"/>
                  </a:lnTo>
                  <a:lnTo>
                    <a:pt x="56" y="100"/>
                  </a:lnTo>
                  <a:lnTo>
                    <a:pt x="60" y="92"/>
                  </a:lnTo>
                  <a:lnTo>
                    <a:pt x="62" y="80"/>
                  </a:lnTo>
                  <a:lnTo>
                    <a:pt x="62" y="69"/>
                  </a:lnTo>
                  <a:lnTo>
                    <a:pt x="62" y="57"/>
                  </a:lnTo>
                  <a:lnTo>
                    <a:pt x="60" y="48"/>
                  </a:lnTo>
                  <a:lnTo>
                    <a:pt x="56" y="38"/>
                  </a:lnTo>
                  <a:lnTo>
                    <a:pt x="50" y="30"/>
                  </a:lnTo>
                  <a:lnTo>
                    <a:pt x="44" y="21"/>
                  </a:lnTo>
                  <a:lnTo>
                    <a:pt x="36" y="12"/>
                  </a:lnTo>
                  <a:lnTo>
                    <a:pt x="29" y="7"/>
                  </a:lnTo>
                  <a:lnTo>
                    <a:pt x="19" y="4"/>
                  </a:lnTo>
                  <a:lnTo>
                    <a:pt x="9" y="1"/>
                  </a:lnTo>
                  <a:lnTo>
                    <a:pt x="0" y="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 name="Freeform 71"/>
            <p:cNvSpPr>
              <a:spLocks/>
            </p:cNvSpPr>
            <p:nvPr/>
          </p:nvSpPr>
          <p:spPr bwMode="auto">
            <a:xfrm>
              <a:off x="2703" y="1659"/>
              <a:ext cx="63" cy="140"/>
            </a:xfrm>
            <a:custGeom>
              <a:avLst/>
              <a:gdLst>
                <a:gd name="T0" fmla="*/ 0 w 63"/>
                <a:gd name="T1" fmla="*/ 139 h 140"/>
                <a:gd name="T2" fmla="*/ 9 w 63"/>
                <a:gd name="T3" fmla="*/ 136 h 140"/>
                <a:gd name="T4" fmla="*/ 19 w 63"/>
                <a:gd name="T5" fmla="*/ 134 h 140"/>
                <a:gd name="T6" fmla="*/ 29 w 63"/>
                <a:gd name="T7" fmla="*/ 130 h 140"/>
                <a:gd name="T8" fmla="*/ 36 w 63"/>
                <a:gd name="T9" fmla="*/ 125 h 140"/>
                <a:gd name="T10" fmla="*/ 44 w 63"/>
                <a:gd name="T11" fmla="*/ 117 h 140"/>
                <a:gd name="T12" fmla="*/ 50 w 63"/>
                <a:gd name="T13" fmla="*/ 108 h 140"/>
                <a:gd name="T14" fmla="*/ 56 w 63"/>
                <a:gd name="T15" fmla="*/ 100 h 140"/>
                <a:gd name="T16" fmla="*/ 60 w 63"/>
                <a:gd name="T17" fmla="*/ 89 h 140"/>
                <a:gd name="T18" fmla="*/ 62 w 63"/>
                <a:gd name="T19" fmla="*/ 78 h 140"/>
                <a:gd name="T20" fmla="*/ 62 w 63"/>
                <a:gd name="T21" fmla="*/ 68 h 140"/>
                <a:gd name="T22" fmla="*/ 62 w 63"/>
                <a:gd name="T23" fmla="*/ 57 h 140"/>
                <a:gd name="T24" fmla="*/ 60 w 63"/>
                <a:gd name="T25" fmla="*/ 46 h 140"/>
                <a:gd name="T26" fmla="*/ 56 w 63"/>
                <a:gd name="T27" fmla="*/ 38 h 140"/>
                <a:gd name="T28" fmla="*/ 50 w 63"/>
                <a:gd name="T29" fmla="*/ 27 h 140"/>
                <a:gd name="T30" fmla="*/ 44 w 63"/>
                <a:gd name="T31" fmla="*/ 21 h 140"/>
                <a:gd name="T32" fmla="*/ 36 w 63"/>
                <a:gd name="T33" fmla="*/ 12 h 140"/>
                <a:gd name="T34" fmla="*/ 29 w 63"/>
                <a:gd name="T35" fmla="*/ 7 h 140"/>
                <a:gd name="T36" fmla="*/ 19 w 63"/>
                <a:gd name="T37" fmla="*/ 4 h 140"/>
                <a:gd name="T38" fmla="*/ 9 w 63"/>
                <a:gd name="T39" fmla="*/ 0 h 140"/>
                <a:gd name="T40" fmla="*/ 0 w 63"/>
                <a:gd name="T41" fmla="*/ 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140">
                  <a:moveTo>
                    <a:pt x="0" y="139"/>
                  </a:moveTo>
                  <a:lnTo>
                    <a:pt x="9" y="136"/>
                  </a:lnTo>
                  <a:lnTo>
                    <a:pt x="19" y="134"/>
                  </a:lnTo>
                  <a:lnTo>
                    <a:pt x="29" y="130"/>
                  </a:lnTo>
                  <a:lnTo>
                    <a:pt x="36" y="125"/>
                  </a:lnTo>
                  <a:lnTo>
                    <a:pt x="44" y="117"/>
                  </a:lnTo>
                  <a:lnTo>
                    <a:pt x="50" y="108"/>
                  </a:lnTo>
                  <a:lnTo>
                    <a:pt x="56" y="100"/>
                  </a:lnTo>
                  <a:lnTo>
                    <a:pt x="60" y="89"/>
                  </a:lnTo>
                  <a:lnTo>
                    <a:pt x="62" y="78"/>
                  </a:lnTo>
                  <a:lnTo>
                    <a:pt x="62" y="68"/>
                  </a:lnTo>
                  <a:lnTo>
                    <a:pt x="62" y="57"/>
                  </a:lnTo>
                  <a:lnTo>
                    <a:pt x="60" y="46"/>
                  </a:lnTo>
                  <a:lnTo>
                    <a:pt x="56" y="38"/>
                  </a:lnTo>
                  <a:lnTo>
                    <a:pt x="50" y="27"/>
                  </a:lnTo>
                  <a:lnTo>
                    <a:pt x="44" y="21"/>
                  </a:lnTo>
                  <a:lnTo>
                    <a:pt x="36" y="12"/>
                  </a:lnTo>
                  <a:lnTo>
                    <a:pt x="29" y="7"/>
                  </a:lnTo>
                  <a:lnTo>
                    <a:pt x="19" y="4"/>
                  </a:lnTo>
                  <a:lnTo>
                    <a:pt x="9" y="0"/>
                  </a:lnTo>
                  <a:lnTo>
                    <a:pt x="0" y="0"/>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252" name="Line 72"/>
          <p:cNvSpPr>
            <a:spLocks noChangeShapeType="1"/>
          </p:cNvSpPr>
          <p:nvPr/>
        </p:nvSpPr>
        <p:spPr bwMode="auto">
          <a:xfrm flipH="1">
            <a:off x="4106863" y="3482975"/>
            <a:ext cx="66675" cy="122238"/>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3" name="Freeform 73"/>
          <p:cNvSpPr>
            <a:spLocks/>
          </p:cNvSpPr>
          <p:nvPr/>
        </p:nvSpPr>
        <p:spPr bwMode="auto">
          <a:xfrm>
            <a:off x="3902075" y="3482975"/>
            <a:ext cx="476250" cy="123825"/>
          </a:xfrm>
          <a:custGeom>
            <a:avLst/>
            <a:gdLst>
              <a:gd name="T0" fmla="*/ 2147483647 w 300"/>
              <a:gd name="T1" fmla="*/ 2147483647 h 78"/>
              <a:gd name="T2" fmla="*/ 2147483647 w 300"/>
              <a:gd name="T3" fmla="*/ 0 h 78"/>
              <a:gd name="T4" fmla="*/ 2147483647 w 300"/>
              <a:gd name="T5" fmla="*/ 0 h 78"/>
              <a:gd name="T6" fmla="*/ 0 w 300"/>
              <a:gd name="T7" fmla="*/ 2147483647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0" h="78">
                <a:moveTo>
                  <a:pt x="255" y="77"/>
                </a:moveTo>
                <a:lnTo>
                  <a:pt x="299" y="0"/>
                </a:lnTo>
                <a:lnTo>
                  <a:pt x="43" y="0"/>
                </a:lnTo>
                <a:lnTo>
                  <a:pt x="0" y="77"/>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4" name="Freeform 74"/>
          <p:cNvSpPr>
            <a:spLocks/>
          </p:cNvSpPr>
          <p:nvPr/>
        </p:nvSpPr>
        <p:spPr bwMode="auto">
          <a:xfrm>
            <a:off x="4127500" y="1822450"/>
            <a:ext cx="92075" cy="101600"/>
          </a:xfrm>
          <a:custGeom>
            <a:avLst/>
            <a:gdLst>
              <a:gd name="T0" fmla="*/ 2147483647 w 58"/>
              <a:gd name="T1" fmla="*/ 2147483647 h 64"/>
              <a:gd name="T2" fmla="*/ 2147483647 w 58"/>
              <a:gd name="T3" fmla="*/ 2147483647 h 64"/>
              <a:gd name="T4" fmla="*/ 2147483647 w 58"/>
              <a:gd name="T5" fmla="*/ 2147483647 h 64"/>
              <a:gd name="T6" fmla="*/ 2147483647 w 58"/>
              <a:gd name="T7" fmla="*/ 2147483647 h 64"/>
              <a:gd name="T8" fmla="*/ 2147483647 w 58"/>
              <a:gd name="T9" fmla="*/ 2147483647 h 64"/>
              <a:gd name="T10" fmla="*/ 2147483647 w 58"/>
              <a:gd name="T11" fmla="*/ 2147483647 h 64"/>
              <a:gd name="T12" fmla="*/ 2147483647 w 58"/>
              <a:gd name="T13" fmla="*/ 2147483647 h 64"/>
              <a:gd name="T14" fmla="*/ 2147483647 w 58"/>
              <a:gd name="T15" fmla="*/ 2147483647 h 64"/>
              <a:gd name="T16" fmla="*/ 2147483647 w 58"/>
              <a:gd name="T17" fmla="*/ 2147483647 h 64"/>
              <a:gd name="T18" fmla="*/ 2147483647 w 58"/>
              <a:gd name="T19" fmla="*/ 2147483647 h 64"/>
              <a:gd name="T20" fmla="*/ 2147483647 w 58"/>
              <a:gd name="T21" fmla="*/ 2147483647 h 64"/>
              <a:gd name="T22" fmla="*/ 2147483647 w 58"/>
              <a:gd name="T23" fmla="*/ 2147483647 h 64"/>
              <a:gd name="T24" fmla="*/ 2147483647 w 58"/>
              <a:gd name="T25" fmla="*/ 2147483647 h 64"/>
              <a:gd name="T26" fmla="*/ 2147483647 w 58"/>
              <a:gd name="T27" fmla="*/ 2147483647 h 64"/>
              <a:gd name="T28" fmla="*/ 2147483647 w 58"/>
              <a:gd name="T29" fmla="*/ 2147483647 h 64"/>
              <a:gd name="T30" fmla="*/ 2147483647 w 58"/>
              <a:gd name="T31" fmla="*/ 2147483647 h 64"/>
              <a:gd name="T32" fmla="*/ 2147483647 w 58"/>
              <a:gd name="T33" fmla="*/ 2147483647 h 64"/>
              <a:gd name="T34" fmla="*/ 2147483647 w 58"/>
              <a:gd name="T35" fmla="*/ 2147483647 h 64"/>
              <a:gd name="T36" fmla="*/ 2147483647 w 58"/>
              <a:gd name="T37" fmla="*/ 2147483647 h 64"/>
              <a:gd name="T38" fmla="*/ 2147483647 w 58"/>
              <a:gd name="T39" fmla="*/ 2147483647 h 64"/>
              <a:gd name="T40" fmla="*/ 2147483647 w 58"/>
              <a:gd name="T41" fmla="*/ 2147483647 h 64"/>
              <a:gd name="T42" fmla="*/ 2147483647 w 58"/>
              <a:gd name="T43" fmla="*/ 2147483647 h 64"/>
              <a:gd name="T44" fmla="*/ 2147483647 w 58"/>
              <a:gd name="T45" fmla="*/ 2147483647 h 64"/>
              <a:gd name="T46" fmla="*/ 2147483647 w 58"/>
              <a:gd name="T47" fmla="*/ 2147483647 h 64"/>
              <a:gd name="T48" fmla="*/ 2147483647 w 58"/>
              <a:gd name="T49" fmla="*/ 2147483647 h 64"/>
              <a:gd name="T50" fmla="*/ 2147483647 w 58"/>
              <a:gd name="T51" fmla="*/ 2147483647 h 64"/>
              <a:gd name="T52" fmla="*/ 2147483647 w 58"/>
              <a:gd name="T53" fmla="*/ 2147483647 h 64"/>
              <a:gd name="T54" fmla="*/ 2147483647 w 58"/>
              <a:gd name="T55" fmla="*/ 2147483647 h 64"/>
              <a:gd name="T56" fmla="*/ 2147483647 w 58"/>
              <a:gd name="T57" fmla="*/ 2147483647 h 64"/>
              <a:gd name="T58" fmla="*/ 2147483647 w 58"/>
              <a:gd name="T59" fmla="*/ 2147483647 h 64"/>
              <a:gd name="T60" fmla="*/ 2147483647 w 58"/>
              <a:gd name="T61" fmla="*/ 2147483647 h 64"/>
              <a:gd name="T62" fmla="*/ 2147483647 w 58"/>
              <a:gd name="T63" fmla="*/ 2147483647 h 64"/>
              <a:gd name="T64" fmla="*/ 2147483647 w 58"/>
              <a:gd name="T65" fmla="*/ 2147483647 h 64"/>
              <a:gd name="T66" fmla="*/ 2147483647 w 58"/>
              <a:gd name="T67" fmla="*/ 2147483647 h 64"/>
              <a:gd name="T68" fmla="*/ 2147483647 w 58"/>
              <a:gd name="T69" fmla="*/ 0 h 64"/>
              <a:gd name="T70" fmla="*/ 2147483647 w 58"/>
              <a:gd name="T71" fmla="*/ 0 h 64"/>
              <a:gd name="T72" fmla="*/ 2147483647 w 58"/>
              <a:gd name="T73" fmla="*/ 2147483647 h 64"/>
              <a:gd name="T74" fmla="*/ 2147483647 w 58"/>
              <a:gd name="T75" fmla="*/ 2147483647 h 64"/>
              <a:gd name="T76" fmla="*/ 0 w 58"/>
              <a:gd name="T77" fmla="*/ 2147483647 h 64"/>
              <a:gd name="T78" fmla="*/ 2147483647 w 58"/>
              <a:gd name="T79" fmla="*/ 2147483647 h 64"/>
              <a:gd name="T80" fmla="*/ 2147483647 w 58"/>
              <a:gd name="T81" fmla="*/ 2147483647 h 64"/>
              <a:gd name="T82" fmla="*/ 2147483647 w 58"/>
              <a:gd name="T83" fmla="*/ 2147483647 h 64"/>
              <a:gd name="T84" fmla="*/ 2147483647 w 58"/>
              <a:gd name="T85" fmla="*/ 2147483647 h 64"/>
              <a:gd name="T86" fmla="*/ 2147483647 w 58"/>
              <a:gd name="T87" fmla="*/ 2147483647 h 64"/>
              <a:gd name="T88" fmla="*/ 2147483647 w 58"/>
              <a:gd name="T89" fmla="*/ 2147483647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8" h="64">
                <a:moveTo>
                  <a:pt x="29" y="30"/>
                </a:moveTo>
                <a:lnTo>
                  <a:pt x="29" y="30"/>
                </a:lnTo>
                <a:lnTo>
                  <a:pt x="29" y="28"/>
                </a:lnTo>
                <a:lnTo>
                  <a:pt x="27" y="28"/>
                </a:lnTo>
                <a:lnTo>
                  <a:pt x="25" y="28"/>
                </a:lnTo>
                <a:lnTo>
                  <a:pt x="25" y="30"/>
                </a:lnTo>
                <a:lnTo>
                  <a:pt x="25" y="32"/>
                </a:lnTo>
                <a:lnTo>
                  <a:pt x="25" y="34"/>
                </a:lnTo>
                <a:lnTo>
                  <a:pt x="25" y="36"/>
                </a:lnTo>
                <a:lnTo>
                  <a:pt x="29" y="36"/>
                </a:lnTo>
                <a:lnTo>
                  <a:pt x="33" y="34"/>
                </a:lnTo>
                <a:lnTo>
                  <a:pt x="33" y="32"/>
                </a:lnTo>
                <a:lnTo>
                  <a:pt x="35" y="30"/>
                </a:lnTo>
                <a:lnTo>
                  <a:pt x="35" y="28"/>
                </a:lnTo>
                <a:lnTo>
                  <a:pt x="33" y="23"/>
                </a:lnTo>
                <a:lnTo>
                  <a:pt x="31" y="21"/>
                </a:lnTo>
                <a:lnTo>
                  <a:pt x="29" y="21"/>
                </a:lnTo>
                <a:lnTo>
                  <a:pt x="25" y="21"/>
                </a:lnTo>
                <a:lnTo>
                  <a:pt x="21" y="23"/>
                </a:lnTo>
                <a:lnTo>
                  <a:pt x="19" y="26"/>
                </a:lnTo>
                <a:lnTo>
                  <a:pt x="17" y="30"/>
                </a:lnTo>
                <a:lnTo>
                  <a:pt x="17" y="34"/>
                </a:lnTo>
                <a:lnTo>
                  <a:pt x="21" y="39"/>
                </a:lnTo>
                <a:lnTo>
                  <a:pt x="23" y="41"/>
                </a:lnTo>
                <a:lnTo>
                  <a:pt x="29" y="43"/>
                </a:lnTo>
                <a:lnTo>
                  <a:pt x="33" y="43"/>
                </a:lnTo>
                <a:lnTo>
                  <a:pt x="37" y="41"/>
                </a:lnTo>
                <a:lnTo>
                  <a:pt x="41" y="36"/>
                </a:lnTo>
                <a:lnTo>
                  <a:pt x="41" y="30"/>
                </a:lnTo>
                <a:lnTo>
                  <a:pt x="41" y="23"/>
                </a:lnTo>
                <a:lnTo>
                  <a:pt x="39" y="19"/>
                </a:lnTo>
                <a:lnTo>
                  <a:pt x="33" y="15"/>
                </a:lnTo>
                <a:lnTo>
                  <a:pt x="29" y="15"/>
                </a:lnTo>
                <a:lnTo>
                  <a:pt x="21" y="15"/>
                </a:lnTo>
                <a:lnTo>
                  <a:pt x="17" y="17"/>
                </a:lnTo>
                <a:lnTo>
                  <a:pt x="13" y="23"/>
                </a:lnTo>
                <a:lnTo>
                  <a:pt x="11" y="30"/>
                </a:lnTo>
                <a:lnTo>
                  <a:pt x="11" y="36"/>
                </a:lnTo>
                <a:lnTo>
                  <a:pt x="15" y="45"/>
                </a:lnTo>
                <a:lnTo>
                  <a:pt x="21" y="49"/>
                </a:lnTo>
                <a:lnTo>
                  <a:pt x="29" y="52"/>
                </a:lnTo>
                <a:lnTo>
                  <a:pt x="35" y="49"/>
                </a:lnTo>
                <a:lnTo>
                  <a:pt x="41" y="45"/>
                </a:lnTo>
                <a:lnTo>
                  <a:pt x="47" y="39"/>
                </a:lnTo>
                <a:lnTo>
                  <a:pt x="49" y="30"/>
                </a:lnTo>
                <a:lnTo>
                  <a:pt x="47" y="21"/>
                </a:lnTo>
                <a:lnTo>
                  <a:pt x="43" y="15"/>
                </a:lnTo>
                <a:lnTo>
                  <a:pt x="37" y="8"/>
                </a:lnTo>
                <a:lnTo>
                  <a:pt x="29" y="6"/>
                </a:lnTo>
                <a:lnTo>
                  <a:pt x="19" y="6"/>
                </a:lnTo>
                <a:lnTo>
                  <a:pt x="11" y="13"/>
                </a:lnTo>
                <a:lnTo>
                  <a:pt x="5" y="21"/>
                </a:lnTo>
                <a:lnTo>
                  <a:pt x="5" y="30"/>
                </a:lnTo>
                <a:lnTo>
                  <a:pt x="5" y="41"/>
                </a:lnTo>
                <a:lnTo>
                  <a:pt x="9" y="49"/>
                </a:lnTo>
                <a:lnTo>
                  <a:pt x="19" y="56"/>
                </a:lnTo>
                <a:lnTo>
                  <a:pt x="29" y="58"/>
                </a:lnTo>
                <a:lnTo>
                  <a:pt x="39" y="56"/>
                </a:lnTo>
                <a:lnTo>
                  <a:pt x="47" y="52"/>
                </a:lnTo>
                <a:lnTo>
                  <a:pt x="53" y="41"/>
                </a:lnTo>
                <a:lnTo>
                  <a:pt x="55" y="30"/>
                </a:lnTo>
                <a:lnTo>
                  <a:pt x="57" y="30"/>
                </a:lnTo>
                <a:lnTo>
                  <a:pt x="57" y="23"/>
                </a:lnTo>
                <a:lnTo>
                  <a:pt x="53" y="17"/>
                </a:lnTo>
                <a:lnTo>
                  <a:pt x="51" y="10"/>
                </a:lnTo>
                <a:lnTo>
                  <a:pt x="45" y="6"/>
                </a:lnTo>
                <a:lnTo>
                  <a:pt x="41" y="2"/>
                </a:lnTo>
                <a:lnTo>
                  <a:pt x="33" y="0"/>
                </a:lnTo>
                <a:lnTo>
                  <a:pt x="29" y="0"/>
                </a:lnTo>
                <a:lnTo>
                  <a:pt x="21" y="0"/>
                </a:lnTo>
                <a:lnTo>
                  <a:pt x="15" y="2"/>
                </a:lnTo>
                <a:lnTo>
                  <a:pt x="9" y="6"/>
                </a:lnTo>
                <a:lnTo>
                  <a:pt x="5" y="10"/>
                </a:lnTo>
                <a:lnTo>
                  <a:pt x="3" y="17"/>
                </a:lnTo>
                <a:lnTo>
                  <a:pt x="0" y="23"/>
                </a:lnTo>
                <a:lnTo>
                  <a:pt x="0" y="30"/>
                </a:lnTo>
                <a:lnTo>
                  <a:pt x="0" y="36"/>
                </a:lnTo>
                <a:lnTo>
                  <a:pt x="3" y="45"/>
                </a:lnTo>
                <a:lnTo>
                  <a:pt x="5" y="49"/>
                </a:lnTo>
                <a:lnTo>
                  <a:pt x="9" y="54"/>
                </a:lnTo>
                <a:lnTo>
                  <a:pt x="15" y="58"/>
                </a:lnTo>
                <a:lnTo>
                  <a:pt x="21" y="60"/>
                </a:lnTo>
                <a:lnTo>
                  <a:pt x="29" y="63"/>
                </a:lnTo>
                <a:lnTo>
                  <a:pt x="33" y="60"/>
                </a:lnTo>
                <a:lnTo>
                  <a:pt x="41" y="58"/>
                </a:lnTo>
                <a:lnTo>
                  <a:pt x="45" y="54"/>
                </a:lnTo>
                <a:lnTo>
                  <a:pt x="51" y="49"/>
                </a:lnTo>
                <a:lnTo>
                  <a:pt x="53" y="45"/>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5" name="Line 75"/>
          <p:cNvSpPr>
            <a:spLocks noChangeShapeType="1"/>
          </p:cNvSpPr>
          <p:nvPr/>
        </p:nvSpPr>
        <p:spPr bwMode="auto">
          <a:xfrm flipH="1" flipV="1">
            <a:off x="4183063" y="1849438"/>
            <a:ext cx="7937" cy="436562"/>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6" name="Line 76"/>
          <p:cNvSpPr>
            <a:spLocks noChangeShapeType="1"/>
          </p:cNvSpPr>
          <p:nvPr/>
        </p:nvSpPr>
        <p:spPr bwMode="auto">
          <a:xfrm flipH="1">
            <a:off x="4179888" y="3192463"/>
            <a:ext cx="3175" cy="28575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7" name="Line 77"/>
          <p:cNvSpPr>
            <a:spLocks noChangeShapeType="1"/>
          </p:cNvSpPr>
          <p:nvPr/>
        </p:nvSpPr>
        <p:spPr bwMode="auto">
          <a:xfrm>
            <a:off x="6245225" y="1876425"/>
            <a:ext cx="1439863" cy="0"/>
          </a:xfrm>
          <a:prstGeom prst="line">
            <a:avLst/>
          </a:prstGeom>
          <a:noFill/>
          <a:ln w="1905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58" name="Group 78"/>
          <p:cNvGrpSpPr>
            <a:grpSpLocks/>
          </p:cNvGrpSpPr>
          <p:nvPr/>
        </p:nvGrpSpPr>
        <p:grpSpPr bwMode="auto">
          <a:xfrm>
            <a:off x="4835525" y="3509963"/>
            <a:ext cx="469900" cy="123825"/>
            <a:chOff x="3052" y="2017"/>
            <a:chExt cx="296" cy="78"/>
          </a:xfrm>
        </p:grpSpPr>
        <p:sp>
          <p:nvSpPr>
            <p:cNvPr id="9308" name="Line 79"/>
            <p:cNvSpPr>
              <a:spLocks noChangeShapeType="1"/>
            </p:cNvSpPr>
            <p:nvPr/>
          </p:nvSpPr>
          <p:spPr bwMode="auto">
            <a:xfrm flipH="1">
              <a:off x="3180" y="2017"/>
              <a:ext cx="41" cy="77"/>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09" name="Freeform 80"/>
            <p:cNvSpPr>
              <a:spLocks/>
            </p:cNvSpPr>
            <p:nvPr/>
          </p:nvSpPr>
          <p:spPr bwMode="auto">
            <a:xfrm>
              <a:off x="3052" y="2017"/>
              <a:ext cx="296" cy="78"/>
            </a:xfrm>
            <a:custGeom>
              <a:avLst/>
              <a:gdLst>
                <a:gd name="T0" fmla="*/ 253 w 296"/>
                <a:gd name="T1" fmla="*/ 77 h 78"/>
                <a:gd name="T2" fmla="*/ 295 w 296"/>
                <a:gd name="T3" fmla="*/ 0 h 78"/>
                <a:gd name="T4" fmla="*/ 42 w 296"/>
                <a:gd name="T5" fmla="*/ 0 h 78"/>
                <a:gd name="T6" fmla="*/ 0 w 296"/>
                <a:gd name="T7" fmla="*/ 77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6" h="78">
                  <a:moveTo>
                    <a:pt x="253" y="77"/>
                  </a:moveTo>
                  <a:lnTo>
                    <a:pt x="295" y="0"/>
                  </a:lnTo>
                  <a:lnTo>
                    <a:pt x="42" y="0"/>
                  </a:lnTo>
                  <a:lnTo>
                    <a:pt x="0" y="77"/>
                  </a:lnTo>
                </a:path>
              </a:pathLst>
            </a:custGeom>
            <a:noFill/>
            <a:ln w="1905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259" name="Line 81"/>
          <p:cNvSpPr>
            <a:spLocks noChangeShapeType="1"/>
          </p:cNvSpPr>
          <p:nvPr/>
        </p:nvSpPr>
        <p:spPr bwMode="auto">
          <a:xfrm>
            <a:off x="5080000" y="2557463"/>
            <a:ext cx="9525" cy="9525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60" name="Group 155"/>
          <p:cNvGrpSpPr>
            <a:grpSpLocks/>
          </p:cNvGrpSpPr>
          <p:nvPr/>
        </p:nvGrpSpPr>
        <p:grpSpPr bwMode="auto">
          <a:xfrm>
            <a:off x="2438400" y="3810000"/>
            <a:ext cx="3733800" cy="2514600"/>
            <a:chOff x="1536" y="2400"/>
            <a:chExt cx="2352" cy="1584"/>
          </a:xfrm>
        </p:grpSpPr>
        <p:sp>
          <p:nvSpPr>
            <p:cNvPr id="9261" name="Line 83"/>
            <p:cNvSpPr>
              <a:spLocks noChangeShapeType="1"/>
            </p:cNvSpPr>
            <p:nvPr/>
          </p:nvSpPr>
          <p:spPr bwMode="auto">
            <a:xfrm>
              <a:off x="1973" y="3711"/>
              <a:ext cx="183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2" name="Line 84"/>
            <p:cNvSpPr>
              <a:spLocks noChangeShapeType="1"/>
            </p:cNvSpPr>
            <p:nvPr/>
          </p:nvSpPr>
          <p:spPr bwMode="auto">
            <a:xfrm flipV="1">
              <a:off x="1972" y="2562"/>
              <a:ext cx="0" cy="11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3" name="Freeform 85"/>
            <p:cNvSpPr>
              <a:spLocks/>
            </p:cNvSpPr>
            <p:nvPr/>
          </p:nvSpPr>
          <p:spPr bwMode="auto">
            <a:xfrm>
              <a:off x="1776" y="2673"/>
              <a:ext cx="1637" cy="933"/>
            </a:xfrm>
            <a:custGeom>
              <a:avLst/>
              <a:gdLst>
                <a:gd name="T0" fmla="*/ 0 w 1637"/>
                <a:gd name="T1" fmla="*/ 928 h 933"/>
                <a:gd name="T2" fmla="*/ 404 w 1637"/>
                <a:gd name="T3" fmla="*/ 928 h 933"/>
                <a:gd name="T4" fmla="*/ 640 w 1637"/>
                <a:gd name="T5" fmla="*/ 0 h 933"/>
                <a:gd name="T6" fmla="*/ 1094 w 1637"/>
                <a:gd name="T7" fmla="*/ 0 h 933"/>
                <a:gd name="T8" fmla="*/ 1302 w 1637"/>
                <a:gd name="T9" fmla="*/ 932 h 933"/>
                <a:gd name="T10" fmla="*/ 1636 w 1637"/>
                <a:gd name="T11" fmla="*/ 932 h 9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7" h="933">
                  <a:moveTo>
                    <a:pt x="0" y="928"/>
                  </a:moveTo>
                  <a:lnTo>
                    <a:pt x="404" y="928"/>
                  </a:lnTo>
                  <a:lnTo>
                    <a:pt x="640" y="0"/>
                  </a:lnTo>
                  <a:lnTo>
                    <a:pt x="1094" y="0"/>
                  </a:lnTo>
                  <a:lnTo>
                    <a:pt x="1302" y="932"/>
                  </a:lnTo>
                  <a:lnTo>
                    <a:pt x="1636" y="932"/>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4" name="Line 86"/>
            <p:cNvSpPr>
              <a:spLocks noChangeShapeType="1"/>
            </p:cNvSpPr>
            <p:nvPr/>
          </p:nvSpPr>
          <p:spPr bwMode="auto">
            <a:xfrm flipV="1">
              <a:off x="2592" y="3580"/>
              <a:ext cx="0" cy="10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5" name="Line 87"/>
            <p:cNvSpPr>
              <a:spLocks noChangeShapeType="1"/>
            </p:cNvSpPr>
            <p:nvPr/>
          </p:nvSpPr>
          <p:spPr bwMode="auto">
            <a:xfrm flipV="1">
              <a:off x="2592" y="3408"/>
              <a:ext cx="0" cy="114"/>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6" name="Line 88"/>
            <p:cNvSpPr>
              <a:spLocks noChangeShapeType="1"/>
            </p:cNvSpPr>
            <p:nvPr/>
          </p:nvSpPr>
          <p:spPr bwMode="auto">
            <a:xfrm flipV="1">
              <a:off x="2592" y="3233"/>
              <a:ext cx="0" cy="11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7" name="Line 89"/>
            <p:cNvSpPr>
              <a:spLocks noChangeShapeType="1"/>
            </p:cNvSpPr>
            <p:nvPr/>
          </p:nvSpPr>
          <p:spPr bwMode="auto">
            <a:xfrm flipV="1">
              <a:off x="2592" y="3061"/>
              <a:ext cx="0" cy="11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8" name="Line 90"/>
            <p:cNvSpPr>
              <a:spLocks noChangeShapeType="1"/>
            </p:cNvSpPr>
            <p:nvPr/>
          </p:nvSpPr>
          <p:spPr bwMode="auto">
            <a:xfrm flipV="1">
              <a:off x="2592" y="2898"/>
              <a:ext cx="0" cy="10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9" name="Line 91"/>
            <p:cNvSpPr>
              <a:spLocks noChangeShapeType="1"/>
            </p:cNvSpPr>
            <p:nvPr/>
          </p:nvSpPr>
          <p:spPr bwMode="auto">
            <a:xfrm>
              <a:off x="3072" y="3580"/>
              <a:ext cx="0" cy="10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0" name="Line 92"/>
            <p:cNvSpPr>
              <a:spLocks noChangeShapeType="1"/>
            </p:cNvSpPr>
            <p:nvPr/>
          </p:nvSpPr>
          <p:spPr bwMode="auto">
            <a:xfrm flipV="1">
              <a:off x="3072" y="3408"/>
              <a:ext cx="0" cy="114"/>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1" name="Line 93"/>
            <p:cNvSpPr>
              <a:spLocks noChangeShapeType="1"/>
            </p:cNvSpPr>
            <p:nvPr/>
          </p:nvSpPr>
          <p:spPr bwMode="auto">
            <a:xfrm flipV="1">
              <a:off x="3072" y="3233"/>
              <a:ext cx="0" cy="11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2" name="Line 94"/>
            <p:cNvSpPr>
              <a:spLocks noChangeShapeType="1"/>
            </p:cNvSpPr>
            <p:nvPr/>
          </p:nvSpPr>
          <p:spPr bwMode="auto">
            <a:xfrm flipV="1">
              <a:off x="3072" y="3061"/>
              <a:ext cx="0" cy="11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3" name="Line 95"/>
            <p:cNvSpPr>
              <a:spLocks noChangeShapeType="1"/>
            </p:cNvSpPr>
            <p:nvPr/>
          </p:nvSpPr>
          <p:spPr bwMode="auto">
            <a:xfrm flipV="1">
              <a:off x="3072" y="2898"/>
              <a:ext cx="0" cy="10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4" name="Line 96"/>
            <p:cNvSpPr>
              <a:spLocks noChangeShapeType="1"/>
            </p:cNvSpPr>
            <p:nvPr/>
          </p:nvSpPr>
          <p:spPr bwMode="auto">
            <a:xfrm flipH="1">
              <a:off x="2332" y="2832"/>
              <a:ext cx="98"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5" name="Line 97"/>
            <p:cNvSpPr>
              <a:spLocks noChangeShapeType="1"/>
            </p:cNvSpPr>
            <p:nvPr/>
          </p:nvSpPr>
          <p:spPr bwMode="auto">
            <a:xfrm>
              <a:off x="2488" y="2832"/>
              <a:ext cx="114"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6" name="Line 98"/>
            <p:cNvSpPr>
              <a:spLocks noChangeShapeType="1"/>
            </p:cNvSpPr>
            <p:nvPr/>
          </p:nvSpPr>
          <p:spPr bwMode="auto">
            <a:xfrm>
              <a:off x="2660" y="2832"/>
              <a:ext cx="114"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7" name="Line 99"/>
            <p:cNvSpPr>
              <a:spLocks noChangeShapeType="1"/>
            </p:cNvSpPr>
            <p:nvPr/>
          </p:nvSpPr>
          <p:spPr bwMode="auto">
            <a:xfrm>
              <a:off x="2832" y="2832"/>
              <a:ext cx="114"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8" name="Line 100"/>
            <p:cNvSpPr>
              <a:spLocks noChangeShapeType="1"/>
            </p:cNvSpPr>
            <p:nvPr/>
          </p:nvSpPr>
          <p:spPr bwMode="auto">
            <a:xfrm>
              <a:off x="3004" y="2832"/>
              <a:ext cx="114"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9" name="Line 101"/>
            <p:cNvSpPr>
              <a:spLocks noChangeShapeType="1"/>
            </p:cNvSpPr>
            <p:nvPr/>
          </p:nvSpPr>
          <p:spPr bwMode="auto">
            <a:xfrm>
              <a:off x="3176" y="2832"/>
              <a:ext cx="98"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0" name="Line 102"/>
            <p:cNvSpPr>
              <a:spLocks noChangeShapeType="1"/>
            </p:cNvSpPr>
            <p:nvPr/>
          </p:nvSpPr>
          <p:spPr bwMode="auto">
            <a:xfrm flipH="1">
              <a:off x="3067" y="2673"/>
              <a:ext cx="7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1" name="Line 103"/>
            <p:cNvSpPr>
              <a:spLocks noChangeShapeType="1"/>
            </p:cNvSpPr>
            <p:nvPr/>
          </p:nvSpPr>
          <p:spPr bwMode="auto">
            <a:xfrm>
              <a:off x="3195" y="2673"/>
              <a:ext cx="11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2" name="Line 104"/>
            <p:cNvSpPr>
              <a:spLocks noChangeShapeType="1"/>
            </p:cNvSpPr>
            <p:nvPr/>
          </p:nvSpPr>
          <p:spPr bwMode="auto">
            <a:xfrm>
              <a:off x="3367" y="2673"/>
              <a:ext cx="11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3" name="Line 105"/>
            <p:cNvSpPr>
              <a:spLocks noChangeShapeType="1"/>
            </p:cNvSpPr>
            <p:nvPr/>
          </p:nvSpPr>
          <p:spPr bwMode="auto">
            <a:xfrm>
              <a:off x="3536" y="2673"/>
              <a:ext cx="7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4" name="Line 106"/>
            <p:cNvSpPr>
              <a:spLocks noChangeShapeType="1"/>
            </p:cNvSpPr>
            <p:nvPr/>
          </p:nvSpPr>
          <p:spPr bwMode="auto">
            <a:xfrm flipH="1">
              <a:off x="3340" y="2832"/>
              <a:ext cx="94"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5" name="Line 107"/>
            <p:cNvSpPr>
              <a:spLocks noChangeShapeType="1"/>
            </p:cNvSpPr>
            <p:nvPr/>
          </p:nvSpPr>
          <p:spPr bwMode="auto">
            <a:xfrm flipH="1" flipV="1">
              <a:off x="3706" y="3683"/>
              <a:ext cx="104" cy="2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6" name="Line 108"/>
            <p:cNvSpPr>
              <a:spLocks noChangeShapeType="1"/>
            </p:cNvSpPr>
            <p:nvPr/>
          </p:nvSpPr>
          <p:spPr bwMode="auto">
            <a:xfrm flipV="1">
              <a:off x="3706" y="3711"/>
              <a:ext cx="104" cy="2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7" name="Line 109"/>
            <p:cNvSpPr>
              <a:spLocks noChangeShapeType="1"/>
            </p:cNvSpPr>
            <p:nvPr/>
          </p:nvSpPr>
          <p:spPr bwMode="auto">
            <a:xfrm flipH="1">
              <a:off x="3707" y="3731"/>
              <a:ext cx="6" cy="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8" name="Freeform 110"/>
            <p:cNvSpPr>
              <a:spLocks/>
            </p:cNvSpPr>
            <p:nvPr/>
          </p:nvSpPr>
          <p:spPr bwMode="auto">
            <a:xfrm>
              <a:off x="3706" y="3683"/>
              <a:ext cx="33" cy="49"/>
            </a:xfrm>
            <a:custGeom>
              <a:avLst/>
              <a:gdLst>
                <a:gd name="T0" fmla="*/ 19 w 33"/>
                <a:gd name="T1" fmla="*/ 48 h 49"/>
                <a:gd name="T2" fmla="*/ 25 w 33"/>
                <a:gd name="T3" fmla="*/ 40 h 49"/>
                <a:gd name="T4" fmla="*/ 32 w 33"/>
                <a:gd name="T5" fmla="*/ 32 h 49"/>
                <a:gd name="T6" fmla="*/ 32 w 33"/>
                <a:gd name="T7" fmla="*/ 24 h 49"/>
                <a:gd name="T8" fmla="*/ 25 w 33"/>
                <a:gd name="T9" fmla="*/ 16 h 49"/>
                <a:gd name="T10" fmla="*/ 19 w 33"/>
                <a:gd name="T11" fmla="*/ 8 h 49"/>
                <a:gd name="T12" fmla="*/ 0 w 33"/>
                <a:gd name="T13" fmla="*/ 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49">
                  <a:moveTo>
                    <a:pt x="19" y="48"/>
                  </a:moveTo>
                  <a:lnTo>
                    <a:pt x="25" y="40"/>
                  </a:lnTo>
                  <a:lnTo>
                    <a:pt x="32" y="32"/>
                  </a:lnTo>
                  <a:lnTo>
                    <a:pt x="32" y="24"/>
                  </a:lnTo>
                  <a:lnTo>
                    <a:pt x="25" y="16"/>
                  </a:lnTo>
                  <a:lnTo>
                    <a:pt x="19" y="8"/>
                  </a:lnTo>
                  <a:lnTo>
                    <a:pt x="0"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9" name="Freeform 111"/>
            <p:cNvSpPr>
              <a:spLocks/>
            </p:cNvSpPr>
            <p:nvPr/>
          </p:nvSpPr>
          <p:spPr bwMode="auto">
            <a:xfrm>
              <a:off x="3715" y="3689"/>
              <a:ext cx="83" cy="45"/>
            </a:xfrm>
            <a:custGeom>
              <a:avLst/>
              <a:gdLst>
                <a:gd name="T0" fmla="*/ 0 w 83"/>
                <a:gd name="T1" fmla="*/ 0 h 45"/>
                <a:gd name="T2" fmla="*/ 82 w 83"/>
                <a:gd name="T3" fmla="*/ 22 h 45"/>
                <a:gd name="T4" fmla="*/ 0 w 83"/>
                <a:gd name="T5" fmla="*/ 44 h 45"/>
                <a:gd name="T6" fmla="*/ 4 w 83"/>
                <a:gd name="T7" fmla="*/ 36 h 45"/>
                <a:gd name="T8" fmla="*/ 6 w 83"/>
                <a:gd name="T9" fmla="*/ 26 h 45"/>
                <a:gd name="T10" fmla="*/ 6 w 83"/>
                <a:gd name="T11" fmla="*/ 18 h 45"/>
                <a:gd name="T12" fmla="*/ 4 w 83"/>
                <a:gd name="T13" fmla="*/ 8 h 45"/>
                <a:gd name="T14" fmla="*/ 0 w 83"/>
                <a:gd name="T15" fmla="*/ 0 h 45"/>
                <a:gd name="T16" fmla="*/ 6 w 83"/>
                <a:gd name="T17" fmla="*/ 6 h 45"/>
                <a:gd name="T18" fmla="*/ 70 w 83"/>
                <a:gd name="T19" fmla="*/ 22 h 45"/>
                <a:gd name="T20" fmla="*/ 6 w 83"/>
                <a:gd name="T21" fmla="*/ 38 h 45"/>
                <a:gd name="T22" fmla="*/ 8 w 83"/>
                <a:gd name="T23" fmla="*/ 30 h 45"/>
                <a:gd name="T24" fmla="*/ 10 w 83"/>
                <a:gd name="T25" fmla="*/ 22 h 45"/>
                <a:gd name="T26" fmla="*/ 8 w 83"/>
                <a:gd name="T27" fmla="*/ 14 h 45"/>
                <a:gd name="T28" fmla="*/ 6 w 83"/>
                <a:gd name="T29" fmla="*/ 6 h 45"/>
                <a:gd name="T30" fmla="*/ 12 w 83"/>
                <a:gd name="T31" fmla="*/ 10 h 45"/>
                <a:gd name="T32" fmla="*/ 56 w 83"/>
                <a:gd name="T33" fmla="*/ 22 h 45"/>
                <a:gd name="T34" fmla="*/ 12 w 83"/>
                <a:gd name="T35" fmla="*/ 34 h 45"/>
                <a:gd name="T36" fmla="*/ 14 w 83"/>
                <a:gd name="T37" fmla="*/ 26 h 45"/>
                <a:gd name="T38" fmla="*/ 14 w 83"/>
                <a:gd name="T39" fmla="*/ 18 h 45"/>
                <a:gd name="T40" fmla="*/ 12 w 83"/>
                <a:gd name="T41" fmla="*/ 10 h 45"/>
                <a:gd name="T42" fmla="*/ 16 w 83"/>
                <a:gd name="T43" fmla="*/ 14 h 45"/>
                <a:gd name="T44" fmla="*/ 42 w 83"/>
                <a:gd name="T45" fmla="*/ 22 h 45"/>
                <a:gd name="T46" fmla="*/ 16 w 83"/>
                <a:gd name="T47" fmla="*/ 30 h 45"/>
                <a:gd name="T48" fmla="*/ 16 w 83"/>
                <a:gd name="T49" fmla="*/ 14 h 45"/>
                <a:gd name="T50" fmla="*/ 20 w 83"/>
                <a:gd name="T51" fmla="*/ 20 h 45"/>
                <a:gd name="T52" fmla="*/ 30 w 83"/>
                <a:gd name="T53" fmla="*/ 22 h 45"/>
                <a:gd name="T54" fmla="*/ 20 w 83"/>
                <a:gd name="T55" fmla="*/ 24 h 45"/>
                <a:gd name="T56" fmla="*/ 20 w 83"/>
                <a:gd name="T57" fmla="*/ 20 h 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3" h="45">
                  <a:moveTo>
                    <a:pt x="0" y="0"/>
                  </a:moveTo>
                  <a:lnTo>
                    <a:pt x="82" y="22"/>
                  </a:lnTo>
                  <a:lnTo>
                    <a:pt x="0" y="44"/>
                  </a:lnTo>
                  <a:lnTo>
                    <a:pt x="4" y="36"/>
                  </a:lnTo>
                  <a:lnTo>
                    <a:pt x="6" y="26"/>
                  </a:lnTo>
                  <a:lnTo>
                    <a:pt x="6" y="18"/>
                  </a:lnTo>
                  <a:lnTo>
                    <a:pt x="4" y="8"/>
                  </a:lnTo>
                  <a:lnTo>
                    <a:pt x="0" y="0"/>
                  </a:lnTo>
                  <a:lnTo>
                    <a:pt x="6" y="6"/>
                  </a:lnTo>
                  <a:lnTo>
                    <a:pt x="70" y="22"/>
                  </a:lnTo>
                  <a:lnTo>
                    <a:pt x="6" y="38"/>
                  </a:lnTo>
                  <a:lnTo>
                    <a:pt x="8" y="30"/>
                  </a:lnTo>
                  <a:lnTo>
                    <a:pt x="10" y="22"/>
                  </a:lnTo>
                  <a:lnTo>
                    <a:pt x="8" y="14"/>
                  </a:lnTo>
                  <a:lnTo>
                    <a:pt x="6" y="6"/>
                  </a:lnTo>
                  <a:lnTo>
                    <a:pt x="12" y="10"/>
                  </a:lnTo>
                  <a:lnTo>
                    <a:pt x="56" y="22"/>
                  </a:lnTo>
                  <a:lnTo>
                    <a:pt x="12" y="34"/>
                  </a:lnTo>
                  <a:lnTo>
                    <a:pt x="14" y="26"/>
                  </a:lnTo>
                  <a:lnTo>
                    <a:pt x="14" y="18"/>
                  </a:lnTo>
                  <a:lnTo>
                    <a:pt x="12" y="10"/>
                  </a:lnTo>
                  <a:lnTo>
                    <a:pt x="16" y="14"/>
                  </a:lnTo>
                  <a:lnTo>
                    <a:pt x="42" y="22"/>
                  </a:lnTo>
                  <a:lnTo>
                    <a:pt x="16" y="30"/>
                  </a:lnTo>
                  <a:lnTo>
                    <a:pt x="16" y="14"/>
                  </a:lnTo>
                  <a:lnTo>
                    <a:pt x="20" y="20"/>
                  </a:lnTo>
                  <a:lnTo>
                    <a:pt x="30" y="22"/>
                  </a:lnTo>
                  <a:lnTo>
                    <a:pt x="20" y="24"/>
                  </a:lnTo>
                  <a:lnTo>
                    <a:pt x="20" y="2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0" name="Line 137"/>
            <p:cNvSpPr>
              <a:spLocks noChangeShapeType="1"/>
            </p:cNvSpPr>
            <p:nvPr/>
          </p:nvSpPr>
          <p:spPr bwMode="auto">
            <a:xfrm>
              <a:off x="3312" y="2928"/>
              <a:ext cx="0" cy="25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1" name="Line 138"/>
            <p:cNvSpPr>
              <a:spLocks noChangeShapeType="1"/>
            </p:cNvSpPr>
            <p:nvPr/>
          </p:nvSpPr>
          <p:spPr bwMode="auto">
            <a:xfrm flipV="1">
              <a:off x="3310" y="2400"/>
              <a:ext cx="0" cy="25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2" name="Freeform 139"/>
            <p:cNvSpPr>
              <a:spLocks/>
            </p:cNvSpPr>
            <p:nvPr/>
          </p:nvSpPr>
          <p:spPr bwMode="auto">
            <a:xfrm>
              <a:off x="3282" y="2556"/>
              <a:ext cx="57" cy="103"/>
            </a:xfrm>
            <a:custGeom>
              <a:avLst/>
              <a:gdLst>
                <a:gd name="T0" fmla="*/ 56 w 57"/>
                <a:gd name="T1" fmla="*/ 0 h 103"/>
                <a:gd name="T2" fmla="*/ 28 w 57"/>
                <a:gd name="T3" fmla="*/ 102 h 103"/>
                <a:gd name="T4" fmla="*/ 0 w 57"/>
                <a:gd name="T5" fmla="*/ 0 h 103"/>
                <a:gd name="T6" fmla="*/ 8 w 57"/>
                <a:gd name="T7" fmla="*/ 4 h 103"/>
                <a:gd name="T8" fmla="*/ 16 w 57"/>
                <a:gd name="T9" fmla="*/ 8 h 103"/>
                <a:gd name="T10" fmla="*/ 24 w 57"/>
                <a:gd name="T11" fmla="*/ 10 h 103"/>
                <a:gd name="T12" fmla="*/ 32 w 57"/>
                <a:gd name="T13" fmla="*/ 10 h 103"/>
                <a:gd name="T14" fmla="*/ 40 w 57"/>
                <a:gd name="T15" fmla="*/ 8 h 103"/>
                <a:gd name="T16" fmla="*/ 48 w 57"/>
                <a:gd name="T17" fmla="*/ 4 h 103"/>
                <a:gd name="T18" fmla="*/ 56 w 57"/>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103">
                  <a:moveTo>
                    <a:pt x="56" y="0"/>
                  </a:moveTo>
                  <a:lnTo>
                    <a:pt x="28" y="102"/>
                  </a:lnTo>
                  <a:lnTo>
                    <a:pt x="0" y="0"/>
                  </a:lnTo>
                  <a:lnTo>
                    <a:pt x="8" y="4"/>
                  </a:lnTo>
                  <a:lnTo>
                    <a:pt x="16" y="8"/>
                  </a:lnTo>
                  <a:lnTo>
                    <a:pt x="24" y="10"/>
                  </a:lnTo>
                  <a:lnTo>
                    <a:pt x="32" y="10"/>
                  </a:lnTo>
                  <a:lnTo>
                    <a:pt x="40" y="8"/>
                  </a:lnTo>
                  <a:lnTo>
                    <a:pt x="48" y="4"/>
                  </a:lnTo>
                  <a:lnTo>
                    <a:pt x="56" y="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3" name="Freeform 140"/>
            <p:cNvSpPr>
              <a:spLocks/>
            </p:cNvSpPr>
            <p:nvPr/>
          </p:nvSpPr>
          <p:spPr bwMode="auto">
            <a:xfrm>
              <a:off x="3288" y="2564"/>
              <a:ext cx="45" cy="83"/>
            </a:xfrm>
            <a:custGeom>
              <a:avLst/>
              <a:gdLst>
                <a:gd name="T0" fmla="*/ 44 w 45"/>
                <a:gd name="T1" fmla="*/ 0 h 83"/>
                <a:gd name="T2" fmla="*/ 22 w 45"/>
                <a:gd name="T3" fmla="*/ 82 h 83"/>
                <a:gd name="T4" fmla="*/ 0 w 45"/>
                <a:gd name="T5" fmla="*/ 0 h 83"/>
                <a:gd name="T6" fmla="*/ 8 w 45"/>
                <a:gd name="T7" fmla="*/ 4 h 83"/>
                <a:gd name="T8" fmla="*/ 18 w 45"/>
                <a:gd name="T9" fmla="*/ 6 h 83"/>
                <a:gd name="T10" fmla="*/ 26 w 45"/>
                <a:gd name="T11" fmla="*/ 6 h 83"/>
                <a:gd name="T12" fmla="*/ 36 w 45"/>
                <a:gd name="T13" fmla="*/ 4 h 83"/>
                <a:gd name="T14" fmla="*/ 44 w 45"/>
                <a:gd name="T15" fmla="*/ 0 h 83"/>
                <a:gd name="T16" fmla="*/ 38 w 45"/>
                <a:gd name="T17" fmla="*/ 6 h 83"/>
                <a:gd name="T18" fmla="*/ 22 w 45"/>
                <a:gd name="T19" fmla="*/ 68 h 83"/>
                <a:gd name="T20" fmla="*/ 6 w 45"/>
                <a:gd name="T21" fmla="*/ 6 h 83"/>
                <a:gd name="T22" fmla="*/ 14 w 45"/>
                <a:gd name="T23" fmla="*/ 8 h 83"/>
                <a:gd name="T24" fmla="*/ 22 w 45"/>
                <a:gd name="T25" fmla="*/ 8 h 83"/>
                <a:gd name="T26" fmla="*/ 30 w 45"/>
                <a:gd name="T27" fmla="*/ 8 h 83"/>
                <a:gd name="T28" fmla="*/ 38 w 45"/>
                <a:gd name="T29" fmla="*/ 6 h 83"/>
                <a:gd name="T30" fmla="*/ 34 w 45"/>
                <a:gd name="T31" fmla="*/ 10 h 83"/>
                <a:gd name="T32" fmla="*/ 22 w 45"/>
                <a:gd name="T33" fmla="*/ 54 h 83"/>
                <a:gd name="T34" fmla="*/ 10 w 45"/>
                <a:gd name="T35" fmla="*/ 10 h 83"/>
                <a:gd name="T36" fmla="*/ 18 w 45"/>
                <a:gd name="T37" fmla="*/ 12 h 83"/>
                <a:gd name="T38" fmla="*/ 26 w 45"/>
                <a:gd name="T39" fmla="*/ 12 h 83"/>
                <a:gd name="T40" fmla="*/ 34 w 45"/>
                <a:gd name="T41" fmla="*/ 10 h 83"/>
                <a:gd name="T42" fmla="*/ 30 w 45"/>
                <a:gd name="T43" fmla="*/ 14 h 83"/>
                <a:gd name="T44" fmla="*/ 22 w 45"/>
                <a:gd name="T45" fmla="*/ 42 h 83"/>
                <a:gd name="T46" fmla="*/ 14 w 45"/>
                <a:gd name="T47" fmla="*/ 14 h 83"/>
                <a:gd name="T48" fmla="*/ 30 w 45"/>
                <a:gd name="T49" fmla="*/ 14 h 83"/>
                <a:gd name="T50" fmla="*/ 24 w 45"/>
                <a:gd name="T51" fmla="*/ 18 h 83"/>
                <a:gd name="T52" fmla="*/ 22 w 45"/>
                <a:gd name="T53" fmla="*/ 28 h 83"/>
                <a:gd name="T54" fmla="*/ 20 w 45"/>
                <a:gd name="T55" fmla="*/ 18 h 83"/>
                <a:gd name="T56" fmla="*/ 24 w 45"/>
                <a:gd name="T57" fmla="*/ 18 h 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5" h="83">
                  <a:moveTo>
                    <a:pt x="44" y="0"/>
                  </a:moveTo>
                  <a:lnTo>
                    <a:pt x="22" y="82"/>
                  </a:lnTo>
                  <a:lnTo>
                    <a:pt x="0" y="0"/>
                  </a:lnTo>
                  <a:lnTo>
                    <a:pt x="8" y="4"/>
                  </a:lnTo>
                  <a:lnTo>
                    <a:pt x="18" y="6"/>
                  </a:lnTo>
                  <a:lnTo>
                    <a:pt x="26" y="6"/>
                  </a:lnTo>
                  <a:lnTo>
                    <a:pt x="36" y="4"/>
                  </a:lnTo>
                  <a:lnTo>
                    <a:pt x="44" y="0"/>
                  </a:lnTo>
                  <a:lnTo>
                    <a:pt x="38" y="6"/>
                  </a:lnTo>
                  <a:lnTo>
                    <a:pt x="22" y="68"/>
                  </a:lnTo>
                  <a:lnTo>
                    <a:pt x="6" y="6"/>
                  </a:lnTo>
                  <a:lnTo>
                    <a:pt x="14" y="8"/>
                  </a:lnTo>
                  <a:lnTo>
                    <a:pt x="22" y="8"/>
                  </a:lnTo>
                  <a:lnTo>
                    <a:pt x="30" y="8"/>
                  </a:lnTo>
                  <a:lnTo>
                    <a:pt x="38" y="6"/>
                  </a:lnTo>
                  <a:lnTo>
                    <a:pt x="34" y="10"/>
                  </a:lnTo>
                  <a:lnTo>
                    <a:pt x="22" y="54"/>
                  </a:lnTo>
                  <a:lnTo>
                    <a:pt x="10" y="10"/>
                  </a:lnTo>
                  <a:lnTo>
                    <a:pt x="18" y="12"/>
                  </a:lnTo>
                  <a:lnTo>
                    <a:pt x="26" y="12"/>
                  </a:lnTo>
                  <a:lnTo>
                    <a:pt x="34" y="10"/>
                  </a:lnTo>
                  <a:lnTo>
                    <a:pt x="30" y="14"/>
                  </a:lnTo>
                  <a:lnTo>
                    <a:pt x="22" y="42"/>
                  </a:lnTo>
                  <a:lnTo>
                    <a:pt x="14" y="14"/>
                  </a:lnTo>
                  <a:lnTo>
                    <a:pt x="30" y="14"/>
                  </a:lnTo>
                  <a:lnTo>
                    <a:pt x="24" y="18"/>
                  </a:lnTo>
                  <a:lnTo>
                    <a:pt x="22" y="28"/>
                  </a:lnTo>
                  <a:lnTo>
                    <a:pt x="20" y="18"/>
                  </a:lnTo>
                  <a:lnTo>
                    <a:pt x="24" y="18"/>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4" name="Line 141"/>
            <p:cNvSpPr>
              <a:spLocks noChangeShapeType="1"/>
            </p:cNvSpPr>
            <p:nvPr/>
          </p:nvSpPr>
          <p:spPr bwMode="auto">
            <a:xfrm flipH="1">
              <a:off x="3282" y="2885"/>
              <a:ext cx="28" cy="10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5" name="Line 142"/>
            <p:cNvSpPr>
              <a:spLocks noChangeShapeType="1"/>
            </p:cNvSpPr>
            <p:nvPr/>
          </p:nvSpPr>
          <p:spPr bwMode="auto">
            <a:xfrm flipH="1" flipV="1">
              <a:off x="3310" y="2885"/>
              <a:ext cx="28" cy="10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6" name="Line 143"/>
            <p:cNvSpPr>
              <a:spLocks noChangeShapeType="1"/>
            </p:cNvSpPr>
            <p:nvPr/>
          </p:nvSpPr>
          <p:spPr bwMode="auto">
            <a:xfrm>
              <a:off x="3330" y="2985"/>
              <a:ext cx="8" cy="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7" name="Freeform 144"/>
            <p:cNvSpPr>
              <a:spLocks/>
            </p:cNvSpPr>
            <p:nvPr/>
          </p:nvSpPr>
          <p:spPr bwMode="auto">
            <a:xfrm>
              <a:off x="3288" y="2900"/>
              <a:ext cx="45" cy="83"/>
            </a:xfrm>
            <a:custGeom>
              <a:avLst/>
              <a:gdLst>
                <a:gd name="T0" fmla="*/ 0 w 45"/>
                <a:gd name="T1" fmla="*/ 82 h 83"/>
                <a:gd name="T2" fmla="*/ 22 w 45"/>
                <a:gd name="T3" fmla="*/ 0 h 83"/>
                <a:gd name="T4" fmla="*/ 44 w 45"/>
                <a:gd name="T5" fmla="*/ 82 h 83"/>
                <a:gd name="T6" fmla="*/ 36 w 45"/>
                <a:gd name="T7" fmla="*/ 78 h 83"/>
                <a:gd name="T8" fmla="*/ 26 w 45"/>
                <a:gd name="T9" fmla="*/ 76 h 83"/>
                <a:gd name="T10" fmla="*/ 18 w 45"/>
                <a:gd name="T11" fmla="*/ 76 h 83"/>
                <a:gd name="T12" fmla="*/ 8 w 45"/>
                <a:gd name="T13" fmla="*/ 78 h 83"/>
                <a:gd name="T14" fmla="*/ 0 w 45"/>
                <a:gd name="T15" fmla="*/ 82 h 83"/>
                <a:gd name="T16" fmla="*/ 6 w 45"/>
                <a:gd name="T17" fmla="*/ 76 h 83"/>
                <a:gd name="T18" fmla="*/ 22 w 45"/>
                <a:gd name="T19" fmla="*/ 14 h 83"/>
                <a:gd name="T20" fmla="*/ 38 w 45"/>
                <a:gd name="T21" fmla="*/ 76 h 83"/>
                <a:gd name="T22" fmla="*/ 30 w 45"/>
                <a:gd name="T23" fmla="*/ 74 h 83"/>
                <a:gd name="T24" fmla="*/ 22 w 45"/>
                <a:gd name="T25" fmla="*/ 74 h 83"/>
                <a:gd name="T26" fmla="*/ 14 w 45"/>
                <a:gd name="T27" fmla="*/ 74 h 83"/>
                <a:gd name="T28" fmla="*/ 6 w 45"/>
                <a:gd name="T29" fmla="*/ 76 h 83"/>
                <a:gd name="T30" fmla="*/ 10 w 45"/>
                <a:gd name="T31" fmla="*/ 70 h 83"/>
                <a:gd name="T32" fmla="*/ 22 w 45"/>
                <a:gd name="T33" fmla="*/ 26 h 83"/>
                <a:gd name="T34" fmla="*/ 34 w 45"/>
                <a:gd name="T35" fmla="*/ 70 h 83"/>
                <a:gd name="T36" fmla="*/ 26 w 45"/>
                <a:gd name="T37" fmla="*/ 70 h 83"/>
                <a:gd name="T38" fmla="*/ 18 w 45"/>
                <a:gd name="T39" fmla="*/ 70 h 83"/>
                <a:gd name="T40" fmla="*/ 10 w 45"/>
                <a:gd name="T41" fmla="*/ 70 h 83"/>
                <a:gd name="T42" fmla="*/ 14 w 45"/>
                <a:gd name="T43" fmla="*/ 66 h 83"/>
                <a:gd name="T44" fmla="*/ 22 w 45"/>
                <a:gd name="T45" fmla="*/ 40 h 83"/>
                <a:gd name="T46" fmla="*/ 30 w 45"/>
                <a:gd name="T47" fmla="*/ 66 h 83"/>
                <a:gd name="T48" fmla="*/ 14 w 45"/>
                <a:gd name="T49" fmla="*/ 66 h 83"/>
                <a:gd name="T50" fmla="*/ 20 w 45"/>
                <a:gd name="T51" fmla="*/ 62 h 83"/>
                <a:gd name="T52" fmla="*/ 22 w 45"/>
                <a:gd name="T53" fmla="*/ 54 h 83"/>
                <a:gd name="T54" fmla="*/ 24 w 45"/>
                <a:gd name="T55" fmla="*/ 62 h 83"/>
                <a:gd name="T56" fmla="*/ 20 w 45"/>
                <a:gd name="T57" fmla="*/ 62 h 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5" h="83">
                  <a:moveTo>
                    <a:pt x="0" y="82"/>
                  </a:moveTo>
                  <a:lnTo>
                    <a:pt x="22" y="0"/>
                  </a:lnTo>
                  <a:lnTo>
                    <a:pt x="44" y="82"/>
                  </a:lnTo>
                  <a:lnTo>
                    <a:pt x="36" y="78"/>
                  </a:lnTo>
                  <a:lnTo>
                    <a:pt x="26" y="76"/>
                  </a:lnTo>
                  <a:lnTo>
                    <a:pt x="18" y="76"/>
                  </a:lnTo>
                  <a:lnTo>
                    <a:pt x="8" y="78"/>
                  </a:lnTo>
                  <a:lnTo>
                    <a:pt x="0" y="82"/>
                  </a:lnTo>
                  <a:lnTo>
                    <a:pt x="6" y="76"/>
                  </a:lnTo>
                  <a:lnTo>
                    <a:pt x="22" y="14"/>
                  </a:lnTo>
                  <a:lnTo>
                    <a:pt x="38" y="76"/>
                  </a:lnTo>
                  <a:lnTo>
                    <a:pt x="30" y="74"/>
                  </a:lnTo>
                  <a:lnTo>
                    <a:pt x="22" y="74"/>
                  </a:lnTo>
                  <a:lnTo>
                    <a:pt x="14" y="74"/>
                  </a:lnTo>
                  <a:lnTo>
                    <a:pt x="6" y="76"/>
                  </a:lnTo>
                  <a:lnTo>
                    <a:pt x="10" y="70"/>
                  </a:lnTo>
                  <a:lnTo>
                    <a:pt x="22" y="26"/>
                  </a:lnTo>
                  <a:lnTo>
                    <a:pt x="34" y="70"/>
                  </a:lnTo>
                  <a:lnTo>
                    <a:pt x="26" y="70"/>
                  </a:lnTo>
                  <a:lnTo>
                    <a:pt x="18" y="70"/>
                  </a:lnTo>
                  <a:lnTo>
                    <a:pt x="10" y="70"/>
                  </a:lnTo>
                  <a:lnTo>
                    <a:pt x="14" y="66"/>
                  </a:lnTo>
                  <a:lnTo>
                    <a:pt x="22" y="40"/>
                  </a:lnTo>
                  <a:lnTo>
                    <a:pt x="30" y="66"/>
                  </a:lnTo>
                  <a:lnTo>
                    <a:pt x="14" y="66"/>
                  </a:lnTo>
                  <a:lnTo>
                    <a:pt x="20" y="62"/>
                  </a:lnTo>
                  <a:lnTo>
                    <a:pt x="22" y="54"/>
                  </a:lnTo>
                  <a:lnTo>
                    <a:pt x="24" y="62"/>
                  </a:lnTo>
                  <a:lnTo>
                    <a:pt x="20" y="62"/>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8" name="Text Box 145"/>
            <p:cNvSpPr txBox="1">
              <a:spLocks noChangeArrowheads="1"/>
            </p:cNvSpPr>
            <p:nvPr/>
          </p:nvSpPr>
          <p:spPr bwMode="auto">
            <a:xfrm>
              <a:off x="3360" y="3216"/>
              <a:ext cx="48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600">
                  <a:solidFill>
                    <a:srgbClr val="FF0000"/>
                  </a:solidFill>
                  <a:latin typeface="Tahoma" pitchFamily="34" charset="0"/>
                </a:rPr>
                <a:t>Stop Band</a:t>
              </a:r>
            </a:p>
          </p:txBody>
        </p:sp>
        <p:sp>
          <p:nvSpPr>
            <p:cNvPr id="9299" name="Text Box 146"/>
            <p:cNvSpPr txBox="1">
              <a:spLocks noChangeArrowheads="1"/>
            </p:cNvSpPr>
            <p:nvPr/>
          </p:nvSpPr>
          <p:spPr bwMode="auto">
            <a:xfrm>
              <a:off x="3264" y="3696"/>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200">
                  <a:solidFill>
                    <a:schemeClr val="tx1"/>
                  </a:solidFill>
                </a:rPr>
                <a:t>High Frequency</a:t>
              </a:r>
            </a:p>
          </p:txBody>
        </p:sp>
        <p:sp>
          <p:nvSpPr>
            <p:cNvPr id="9300" name="Text Box 147"/>
            <p:cNvSpPr txBox="1">
              <a:spLocks noChangeArrowheads="1"/>
            </p:cNvSpPr>
            <p:nvPr/>
          </p:nvSpPr>
          <p:spPr bwMode="auto">
            <a:xfrm>
              <a:off x="1920" y="3696"/>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200">
                  <a:solidFill>
                    <a:schemeClr val="tx1"/>
                  </a:solidFill>
                </a:rPr>
                <a:t>Low Frequency</a:t>
              </a:r>
            </a:p>
          </p:txBody>
        </p:sp>
        <p:sp>
          <p:nvSpPr>
            <p:cNvPr id="9301" name="Text Box 148"/>
            <p:cNvSpPr txBox="1">
              <a:spLocks noChangeArrowheads="1"/>
            </p:cNvSpPr>
            <p:nvPr/>
          </p:nvSpPr>
          <p:spPr bwMode="auto">
            <a:xfrm>
              <a:off x="1536" y="3600"/>
              <a:ext cx="43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50000"/>
                </a:spcBef>
                <a:buClrTx/>
                <a:buSzTx/>
                <a:buFontTx/>
                <a:buNone/>
              </a:pPr>
              <a:r>
                <a:rPr lang="en-US" altLang="en-US" sz="1200">
                  <a:solidFill>
                    <a:schemeClr val="tx1"/>
                  </a:solidFill>
                </a:rPr>
                <a:t>40 dB</a:t>
              </a:r>
            </a:p>
          </p:txBody>
        </p:sp>
        <p:sp>
          <p:nvSpPr>
            <p:cNvPr id="9302" name="Text Box 149"/>
            <p:cNvSpPr txBox="1">
              <a:spLocks noChangeArrowheads="1"/>
            </p:cNvSpPr>
            <p:nvPr/>
          </p:nvSpPr>
          <p:spPr bwMode="auto">
            <a:xfrm>
              <a:off x="1536" y="2592"/>
              <a:ext cx="43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50000"/>
                </a:spcBef>
                <a:buClrTx/>
                <a:buSzTx/>
                <a:buFontTx/>
                <a:buNone/>
              </a:pPr>
              <a:r>
                <a:rPr lang="en-US" altLang="en-US" sz="1200">
                  <a:solidFill>
                    <a:schemeClr val="tx1"/>
                  </a:solidFill>
                </a:rPr>
                <a:t>0 dB</a:t>
              </a:r>
            </a:p>
          </p:txBody>
        </p:sp>
        <p:sp>
          <p:nvSpPr>
            <p:cNvPr id="9303" name="Text Box 150"/>
            <p:cNvSpPr txBox="1">
              <a:spLocks noChangeArrowheads="1"/>
            </p:cNvSpPr>
            <p:nvPr/>
          </p:nvSpPr>
          <p:spPr bwMode="auto">
            <a:xfrm>
              <a:off x="2928" y="3696"/>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50000"/>
                </a:spcBef>
                <a:buClrTx/>
                <a:buSzTx/>
                <a:buFontTx/>
                <a:buNone/>
              </a:pPr>
              <a:r>
                <a:rPr lang="en-US" altLang="en-US" sz="1600">
                  <a:solidFill>
                    <a:schemeClr val="tx1"/>
                  </a:solidFill>
                  <a:latin typeface="Garamond" pitchFamily="18" charset="0"/>
                </a:rPr>
                <a:t>f</a:t>
              </a:r>
              <a:r>
                <a:rPr lang="en-US" altLang="en-US" sz="1600" baseline="-25000">
                  <a:solidFill>
                    <a:schemeClr val="tx1"/>
                  </a:solidFill>
                  <a:latin typeface="Garamond" pitchFamily="18" charset="0"/>
                </a:rPr>
                <a:t>c</a:t>
              </a:r>
            </a:p>
          </p:txBody>
        </p:sp>
        <p:sp>
          <p:nvSpPr>
            <p:cNvPr id="9304" name="Text Box 151"/>
            <p:cNvSpPr txBox="1">
              <a:spLocks noChangeArrowheads="1"/>
            </p:cNvSpPr>
            <p:nvPr/>
          </p:nvSpPr>
          <p:spPr bwMode="auto">
            <a:xfrm>
              <a:off x="2448" y="3696"/>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50000"/>
                </a:spcBef>
                <a:buClrTx/>
                <a:buSzTx/>
                <a:buFontTx/>
                <a:buNone/>
              </a:pPr>
              <a:r>
                <a:rPr lang="en-US" altLang="en-US" sz="1600">
                  <a:solidFill>
                    <a:schemeClr val="tx1"/>
                  </a:solidFill>
                  <a:latin typeface="Garamond" pitchFamily="18" charset="0"/>
                </a:rPr>
                <a:t>f</a:t>
              </a:r>
              <a:r>
                <a:rPr lang="en-US" altLang="en-US" sz="1600" baseline="-25000">
                  <a:solidFill>
                    <a:schemeClr val="tx1"/>
                  </a:solidFill>
                  <a:latin typeface="Garamond" pitchFamily="18" charset="0"/>
                </a:rPr>
                <a:t>c</a:t>
              </a:r>
            </a:p>
          </p:txBody>
        </p:sp>
        <p:sp>
          <p:nvSpPr>
            <p:cNvPr id="9305" name="Text Box 152"/>
            <p:cNvSpPr txBox="1">
              <a:spLocks noChangeArrowheads="1"/>
            </p:cNvSpPr>
            <p:nvPr/>
          </p:nvSpPr>
          <p:spPr bwMode="auto">
            <a:xfrm>
              <a:off x="3264" y="2688"/>
              <a:ext cx="3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50000"/>
                </a:spcBef>
                <a:buClrTx/>
                <a:buSzTx/>
                <a:buFontTx/>
                <a:buNone/>
              </a:pPr>
              <a:r>
                <a:rPr lang="en-US" altLang="en-US" sz="1200">
                  <a:solidFill>
                    <a:schemeClr val="tx1"/>
                  </a:solidFill>
                </a:rPr>
                <a:t>-3 dB</a:t>
              </a:r>
            </a:p>
          </p:txBody>
        </p:sp>
        <p:sp>
          <p:nvSpPr>
            <p:cNvPr id="9306" name="Text Box 153"/>
            <p:cNvSpPr txBox="1">
              <a:spLocks noChangeArrowheads="1"/>
            </p:cNvSpPr>
            <p:nvPr/>
          </p:nvSpPr>
          <p:spPr bwMode="auto">
            <a:xfrm>
              <a:off x="1968" y="3216"/>
              <a:ext cx="43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600">
                  <a:solidFill>
                    <a:srgbClr val="FF0000"/>
                  </a:solidFill>
                  <a:latin typeface="Tahoma" pitchFamily="34" charset="0"/>
                </a:rPr>
                <a:t>Stop Band</a:t>
              </a:r>
            </a:p>
          </p:txBody>
        </p:sp>
        <p:sp>
          <p:nvSpPr>
            <p:cNvPr id="9307" name="Text Box 154"/>
            <p:cNvSpPr txBox="1">
              <a:spLocks noChangeArrowheads="1"/>
            </p:cNvSpPr>
            <p:nvPr/>
          </p:nvSpPr>
          <p:spPr bwMode="auto">
            <a:xfrm>
              <a:off x="2592" y="3216"/>
              <a:ext cx="48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50000"/>
                </a:spcBef>
                <a:buClrTx/>
                <a:buSzTx/>
                <a:buFontTx/>
                <a:buNone/>
              </a:pPr>
              <a:r>
                <a:rPr lang="en-US" altLang="en-US" sz="1600">
                  <a:solidFill>
                    <a:srgbClr val="66FF33"/>
                  </a:solidFill>
                  <a:latin typeface="Tahoma" pitchFamily="34" charset="0"/>
                </a:rPr>
                <a:t>Pass Band</a:t>
              </a:r>
            </a:p>
          </p:txBody>
        </p:sp>
      </p:grpSp>
    </p:spTree>
    <p:extLst>
      <p:ext uri="{BB962C8B-B14F-4D97-AF65-F5344CB8AC3E}">
        <p14:creationId xmlns:p14="http://schemas.microsoft.com/office/powerpoint/2010/main" val="393109458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Rot="1" noChangeArrowheads="1"/>
          </p:cNvSpPr>
          <p:nvPr>
            <p:ph type="title"/>
          </p:nvPr>
        </p:nvSpPr>
        <p:spPr>
          <a:xfrm>
            <a:off x="0" y="0"/>
            <a:ext cx="8839200" cy="1600200"/>
          </a:xfrm>
        </p:spPr>
        <p:txBody>
          <a:bodyPr>
            <a:normAutofit/>
          </a:bodyPr>
          <a:lstStyle/>
          <a:p>
            <a:pPr algn="ctr" eaLnBrk="1" hangingPunct="1">
              <a:defRPr/>
            </a:pPr>
            <a:r>
              <a:rPr lang="en-US" sz="3600" dirty="0"/>
              <a:t>Notch (Band Stop) Filter</a:t>
            </a:r>
          </a:p>
        </p:txBody>
      </p:sp>
      <p:grpSp>
        <p:nvGrpSpPr>
          <p:cNvPr id="10245" name="Group 136"/>
          <p:cNvGrpSpPr>
            <a:grpSpLocks/>
          </p:cNvGrpSpPr>
          <p:nvPr/>
        </p:nvGrpSpPr>
        <p:grpSpPr bwMode="auto">
          <a:xfrm>
            <a:off x="4679950" y="1665288"/>
            <a:ext cx="4090988" cy="2655887"/>
            <a:chOff x="768" y="1728"/>
            <a:chExt cx="2577" cy="1673"/>
          </a:xfrm>
        </p:grpSpPr>
        <p:sp>
          <p:nvSpPr>
            <p:cNvPr id="10248" name="Line 85"/>
            <p:cNvSpPr>
              <a:spLocks noChangeShapeType="1"/>
            </p:cNvSpPr>
            <p:nvPr/>
          </p:nvSpPr>
          <p:spPr bwMode="auto">
            <a:xfrm>
              <a:off x="1205" y="3039"/>
              <a:ext cx="183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49" name="Line 86"/>
            <p:cNvSpPr>
              <a:spLocks noChangeShapeType="1"/>
            </p:cNvSpPr>
            <p:nvPr/>
          </p:nvSpPr>
          <p:spPr bwMode="auto">
            <a:xfrm flipV="1">
              <a:off x="1204" y="1890"/>
              <a:ext cx="0" cy="11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50" name="Freeform 87"/>
            <p:cNvSpPr>
              <a:spLocks/>
            </p:cNvSpPr>
            <p:nvPr/>
          </p:nvSpPr>
          <p:spPr bwMode="auto">
            <a:xfrm flipV="1">
              <a:off x="1248" y="2016"/>
              <a:ext cx="1637" cy="933"/>
            </a:xfrm>
            <a:custGeom>
              <a:avLst/>
              <a:gdLst>
                <a:gd name="T0" fmla="*/ 0 w 1637"/>
                <a:gd name="T1" fmla="*/ 928 h 933"/>
                <a:gd name="T2" fmla="*/ 404 w 1637"/>
                <a:gd name="T3" fmla="*/ 928 h 933"/>
                <a:gd name="T4" fmla="*/ 640 w 1637"/>
                <a:gd name="T5" fmla="*/ 0 h 933"/>
                <a:gd name="T6" fmla="*/ 1094 w 1637"/>
                <a:gd name="T7" fmla="*/ 0 h 933"/>
                <a:gd name="T8" fmla="*/ 1302 w 1637"/>
                <a:gd name="T9" fmla="*/ 932 h 933"/>
                <a:gd name="T10" fmla="*/ 1636 w 1637"/>
                <a:gd name="T11" fmla="*/ 932 h 933"/>
                <a:gd name="T12" fmla="*/ 0 60000 65536"/>
                <a:gd name="T13" fmla="*/ 0 60000 65536"/>
                <a:gd name="T14" fmla="*/ 0 60000 65536"/>
                <a:gd name="T15" fmla="*/ 0 60000 65536"/>
                <a:gd name="T16" fmla="*/ 0 60000 65536"/>
                <a:gd name="T17" fmla="*/ 0 60000 65536"/>
                <a:gd name="T18" fmla="*/ 0 w 1637"/>
                <a:gd name="T19" fmla="*/ 0 h 933"/>
                <a:gd name="T20" fmla="*/ 1637 w 1637"/>
                <a:gd name="T21" fmla="*/ 933 h 933"/>
              </a:gdLst>
              <a:ahLst/>
              <a:cxnLst>
                <a:cxn ang="T12">
                  <a:pos x="T0" y="T1"/>
                </a:cxn>
                <a:cxn ang="T13">
                  <a:pos x="T2" y="T3"/>
                </a:cxn>
                <a:cxn ang="T14">
                  <a:pos x="T4" y="T5"/>
                </a:cxn>
                <a:cxn ang="T15">
                  <a:pos x="T6" y="T7"/>
                </a:cxn>
                <a:cxn ang="T16">
                  <a:pos x="T8" y="T9"/>
                </a:cxn>
                <a:cxn ang="T17">
                  <a:pos x="T10" y="T11"/>
                </a:cxn>
              </a:cxnLst>
              <a:rect l="T18" t="T19" r="T20" b="T21"/>
              <a:pathLst>
                <a:path w="1637" h="933">
                  <a:moveTo>
                    <a:pt x="0" y="928"/>
                  </a:moveTo>
                  <a:lnTo>
                    <a:pt x="404" y="928"/>
                  </a:lnTo>
                  <a:lnTo>
                    <a:pt x="640" y="0"/>
                  </a:lnTo>
                  <a:lnTo>
                    <a:pt x="1094" y="0"/>
                  </a:lnTo>
                  <a:lnTo>
                    <a:pt x="1302" y="932"/>
                  </a:lnTo>
                  <a:lnTo>
                    <a:pt x="1636" y="932"/>
                  </a:lnTo>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1" name="Line 88"/>
            <p:cNvSpPr>
              <a:spLocks noChangeShapeType="1"/>
            </p:cNvSpPr>
            <p:nvPr/>
          </p:nvSpPr>
          <p:spPr bwMode="auto">
            <a:xfrm flipV="1">
              <a:off x="1680" y="2908"/>
              <a:ext cx="0" cy="10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52" name="Line 89"/>
            <p:cNvSpPr>
              <a:spLocks noChangeShapeType="1"/>
            </p:cNvSpPr>
            <p:nvPr/>
          </p:nvSpPr>
          <p:spPr bwMode="auto">
            <a:xfrm flipV="1">
              <a:off x="1680" y="2736"/>
              <a:ext cx="0" cy="114"/>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53" name="Line 90"/>
            <p:cNvSpPr>
              <a:spLocks noChangeShapeType="1"/>
            </p:cNvSpPr>
            <p:nvPr/>
          </p:nvSpPr>
          <p:spPr bwMode="auto">
            <a:xfrm flipV="1">
              <a:off x="1680" y="2561"/>
              <a:ext cx="0" cy="1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54" name="Line 91"/>
            <p:cNvSpPr>
              <a:spLocks noChangeShapeType="1"/>
            </p:cNvSpPr>
            <p:nvPr/>
          </p:nvSpPr>
          <p:spPr bwMode="auto">
            <a:xfrm flipV="1">
              <a:off x="1680" y="2389"/>
              <a:ext cx="0" cy="1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55" name="Line 92"/>
            <p:cNvSpPr>
              <a:spLocks noChangeShapeType="1"/>
            </p:cNvSpPr>
            <p:nvPr/>
          </p:nvSpPr>
          <p:spPr bwMode="auto">
            <a:xfrm flipV="1">
              <a:off x="1680" y="2226"/>
              <a:ext cx="0" cy="10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10256" name="Group 134"/>
            <p:cNvGrpSpPr>
              <a:grpSpLocks/>
            </p:cNvGrpSpPr>
            <p:nvPr/>
          </p:nvGrpSpPr>
          <p:grpSpPr bwMode="auto">
            <a:xfrm>
              <a:off x="2533" y="2228"/>
              <a:ext cx="0" cy="788"/>
              <a:chOff x="2544" y="2226"/>
              <a:chExt cx="0" cy="788"/>
            </a:xfrm>
          </p:grpSpPr>
          <p:sp>
            <p:nvSpPr>
              <p:cNvPr id="10289" name="Line 93"/>
              <p:cNvSpPr>
                <a:spLocks noChangeShapeType="1"/>
              </p:cNvSpPr>
              <p:nvPr/>
            </p:nvSpPr>
            <p:spPr bwMode="auto">
              <a:xfrm>
                <a:off x="2544" y="2908"/>
                <a:ext cx="0" cy="10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90" name="Line 94"/>
              <p:cNvSpPr>
                <a:spLocks noChangeShapeType="1"/>
              </p:cNvSpPr>
              <p:nvPr/>
            </p:nvSpPr>
            <p:spPr bwMode="auto">
              <a:xfrm flipV="1">
                <a:off x="2544" y="2736"/>
                <a:ext cx="0" cy="114"/>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91" name="Line 95"/>
              <p:cNvSpPr>
                <a:spLocks noChangeShapeType="1"/>
              </p:cNvSpPr>
              <p:nvPr/>
            </p:nvSpPr>
            <p:spPr bwMode="auto">
              <a:xfrm flipV="1">
                <a:off x="2544" y="2561"/>
                <a:ext cx="0" cy="1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92" name="Line 96"/>
              <p:cNvSpPr>
                <a:spLocks noChangeShapeType="1"/>
              </p:cNvSpPr>
              <p:nvPr/>
            </p:nvSpPr>
            <p:spPr bwMode="auto">
              <a:xfrm flipV="1">
                <a:off x="2544" y="2389"/>
                <a:ext cx="0" cy="1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93" name="Line 97"/>
              <p:cNvSpPr>
                <a:spLocks noChangeShapeType="1"/>
              </p:cNvSpPr>
              <p:nvPr/>
            </p:nvSpPr>
            <p:spPr bwMode="auto">
              <a:xfrm flipV="1">
                <a:off x="2544" y="2226"/>
                <a:ext cx="0" cy="10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0257" name="Line 98"/>
            <p:cNvSpPr>
              <a:spLocks noChangeShapeType="1"/>
            </p:cNvSpPr>
            <p:nvPr/>
          </p:nvSpPr>
          <p:spPr bwMode="auto">
            <a:xfrm flipH="1">
              <a:off x="1564" y="2160"/>
              <a:ext cx="98"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58" name="Line 99"/>
            <p:cNvSpPr>
              <a:spLocks noChangeShapeType="1"/>
            </p:cNvSpPr>
            <p:nvPr/>
          </p:nvSpPr>
          <p:spPr bwMode="auto">
            <a:xfrm>
              <a:off x="1720" y="2160"/>
              <a:ext cx="114"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59" name="Line 100"/>
            <p:cNvSpPr>
              <a:spLocks noChangeShapeType="1"/>
            </p:cNvSpPr>
            <p:nvPr/>
          </p:nvSpPr>
          <p:spPr bwMode="auto">
            <a:xfrm>
              <a:off x="1892" y="2160"/>
              <a:ext cx="114"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60" name="Line 101"/>
            <p:cNvSpPr>
              <a:spLocks noChangeShapeType="1"/>
            </p:cNvSpPr>
            <p:nvPr/>
          </p:nvSpPr>
          <p:spPr bwMode="auto">
            <a:xfrm>
              <a:off x="2064" y="2160"/>
              <a:ext cx="114"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61" name="Line 102"/>
            <p:cNvSpPr>
              <a:spLocks noChangeShapeType="1"/>
            </p:cNvSpPr>
            <p:nvPr/>
          </p:nvSpPr>
          <p:spPr bwMode="auto">
            <a:xfrm>
              <a:off x="2236" y="2160"/>
              <a:ext cx="114"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62" name="Line 103"/>
            <p:cNvSpPr>
              <a:spLocks noChangeShapeType="1"/>
            </p:cNvSpPr>
            <p:nvPr/>
          </p:nvSpPr>
          <p:spPr bwMode="auto">
            <a:xfrm>
              <a:off x="2408" y="2160"/>
              <a:ext cx="98"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63" name="Line 108"/>
            <p:cNvSpPr>
              <a:spLocks noChangeShapeType="1"/>
            </p:cNvSpPr>
            <p:nvPr/>
          </p:nvSpPr>
          <p:spPr bwMode="auto">
            <a:xfrm flipH="1">
              <a:off x="2572" y="2160"/>
              <a:ext cx="94"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64" name="Line 109"/>
            <p:cNvSpPr>
              <a:spLocks noChangeShapeType="1"/>
            </p:cNvSpPr>
            <p:nvPr/>
          </p:nvSpPr>
          <p:spPr bwMode="auto">
            <a:xfrm flipH="1" flipV="1">
              <a:off x="2938" y="3011"/>
              <a:ext cx="104" cy="2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65" name="Line 110"/>
            <p:cNvSpPr>
              <a:spLocks noChangeShapeType="1"/>
            </p:cNvSpPr>
            <p:nvPr/>
          </p:nvSpPr>
          <p:spPr bwMode="auto">
            <a:xfrm flipV="1">
              <a:off x="2938" y="3039"/>
              <a:ext cx="104" cy="2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66" name="Line 111"/>
            <p:cNvSpPr>
              <a:spLocks noChangeShapeType="1"/>
            </p:cNvSpPr>
            <p:nvPr/>
          </p:nvSpPr>
          <p:spPr bwMode="auto">
            <a:xfrm flipH="1">
              <a:off x="2939" y="3059"/>
              <a:ext cx="6" cy="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67" name="Freeform 112"/>
            <p:cNvSpPr>
              <a:spLocks/>
            </p:cNvSpPr>
            <p:nvPr/>
          </p:nvSpPr>
          <p:spPr bwMode="auto">
            <a:xfrm>
              <a:off x="2938" y="3011"/>
              <a:ext cx="33" cy="49"/>
            </a:xfrm>
            <a:custGeom>
              <a:avLst/>
              <a:gdLst>
                <a:gd name="T0" fmla="*/ 19 w 33"/>
                <a:gd name="T1" fmla="*/ 48 h 49"/>
                <a:gd name="T2" fmla="*/ 25 w 33"/>
                <a:gd name="T3" fmla="*/ 40 h 49"/>
                <a:gd name="T4" fmla="*/ 32 w 33"/>
                <a:gd name="T5" fmla="*/ 32 h 49"/>
                <a:gd name="T6" fmla="*/ 32 w 33"/>
                <a:gd name="T7" fmla="*/ 24 h 49"/>
                <a:gd name="T8" fmla="*/ 25 w 33"/>
                <a:gd name="T9" fmla="*/ 16 h 49"/>
                <a:gd name="T10" fmla="*/ 19 w 33"/>
                <a:gd name="T11" fmla="*/ 8 h 49"/>
                <a:gd name="T12" fmla="*/ 0 w 33"/>
                <a:gd name="T13" fmla="*/ 0 h 49"/>
                <a:gd name="T14" fmla="*/ 0 60000 65536"/>
                <a:gd name="T15" fmla="*/ 0 60000 65536"/>
                <a:gd name="T16" fmla="*/ 0 60000 65536"/>
                <a:gd name="T17" fmla="*/ 0 60000 65536"/>
                <a:gd name="T18" fmla="*/ 0 60000 65536"/>
                <a:gd name="T19" fmla="*/ 0 60000 65536"/>
                <a:gd name="T20" fmla="*/ 0 60000 65536"/>
                <a:gd name="T21" fmla="*/ 0 w 33"/>
                <a:gd name="T22" fmla="*/ 0 h 49"/>
                <a:gd name="T23" fmla="*/ 33 w 33"/>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49">
                  <a:moveTo>
                    <a:pt x="19" y="48"/>
                  </a:moveTo>
                  <a:lnTo>
                    <a:pt x="25" y="40"/>
                  </a:lnTo>
                  <a:lnTo>
                    <a:pt x="32" y="32"/>
                  </a:lnTo>
                  <a:lnTo>
                    <a:pt x="32" y="24"/>
                  </a:lnTo>
                  <a:lnTo>
                    <a:pt x="25" y="16"/>
                  </a:lnTo>
                  <a:lnTo>
                    <a:pt x="19" y="8"/>
                  </a:lnTo>
                  <a:lnTo>
                    <a:pt x="0" y="0"/>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8" name="Freeform 113"/>
            <p:cNvSpPr>
              <a:spLocks/>
            </p:cNvSpPr>
            <p:nvPr/>
          </p:nvSpPr>
          <p:spPr bwMode="auto">
            <a:xfrm>
              <a:off x="2947" y="3017"/>
              <a:ext cx="83" cy="45"/>
            </a:xfrm>
            <a:custGeom>
              <a:avLst/>
              <a:gdLst>
                <a:gd name="T0" fmla="*/ 0 w 83"/>
                <a:gd name="T1" fmla="*/ 0 h 45"/>
                <a:gd name="T2" fmla="*/ 82 w 83"/>
                <a:gd name="T3" fmla="*/ 22 h 45"/>
                <a:gd name="T4" fmla="*/ 0 w 83"/>
                <a:gd name="T5" fmla="*/ 44 h 45"/>
                <a:gd name="T6" fmla="*/ 4 w 83"/>
                <a:gd name="T7" fmla="*/ 36 h 45"/>
                <a:gd name="T8" fmla="*/ 6 w 83"/>
                <a:gd name="T9" fmla="*/ 26 h 45"/>
                <a:gd name="T10" fmla="*/ 6 w 83"/>
                <a:gd name="T11" fmla="*/ 18 h 45"/>
                <a:gd name="T12" fmla="*/ 4 w 83"/>
                <a:gd name="T13" fmla="*/ 8 h 45"/>
                <a:gd name="T14" fmla="*/ 0 w 83"/>
                <a:gd name="T15" fmla="*/ 0 h 45"/>
                <a:gd name="T16" fmla="*/ 6 w 83"/>
                <a:gd name="T17" fmla="*/ 6 h 45"/>
                <a:gd name="T18" fmla="*/ 70 w 83"/>
                <a:gd name="T19" fmla="*/ 22 h 45"/>
                <a:gd name="T20" fmla="*/ 6 w 83"/>
                <a:gd name="T21" fmla="*/ 38 h 45"/>
                <a:gd name="T22" fmla="*/ 8 w 83"/>
                <a:gd name="T23" fmla="*/ 30 h 45"/>
                <a:gd name="T24" fmla="*/ 10 w 83"/>
                <a:gd name="T25" fmla="*/ 22 h 45"/>
                <a:gd name="T26" fmla="*/ 8 w 83"/>
                <a:gd name="T27" fmla="*/ 14 h 45"/>
                <a:gd name="T28" fmla="*/ 6 w 83"/>
                <a:gd name="T29" fmla="*/ 6 h 45"/>
                <a:gd name="T30" fmla="*/ 12 w 83"/>
                <a:gd name="T31" fmla="*/ 10 h 45"/>
                <a:gd name="T32" fmla="*/ 56 w 83"/>
                <a:gd name="T33" fmla="*/ 22 h 45"/>
                <a:gd name="T34" fmla="*/ 12 w 83"/>
                <a:gd name="T35" fmla="*/ 34 h 45"/>
                <a:gd name="T36" fmla="*/ 14 w 83"/>
                <a:gd name="T37" fmla="*/ 26 h 45"/>
                <a:gd name="T38" fmla="*/ 14 w 83"/>
                <a:gd name="T39" fmla="*/ 18 h 45"/>
                <a:gd name="T40" fmla="*/ 12 w 83"/>
                <a:gd name="T41" fmla="*/ 10 h 45"/>
                <a:gd name="T42" fmla="*/ 16 w 83"/>
                <a:gd name="T43" fmla="*/ 14 h 45"/>
                <a:gd name="T44" fmla="*/ 42 w 83"/>
                <a:gd name="T45" fmla="*/ 22 h 45"/>
                <a:gd name="T46" fmla="*/ 16 w 83"/>
                <a:gd name="T47" fmla="*/ 30 h 45"/>
                <a:gd name="T48" fmla="*/ 16 w 83"/>
                <a:gd name="T49" fmla="*/ 14 h 45"/>
                <a:gd name="T50" fmla="*/ 20 w 83"/>
                <a:gd name="T51" fmla="*/ 20 h 45"/>
                <a:gd name="T52" fmla="*/ 30 w 83"/>
                <a:gd name="T53" fmla="*/ 22 h 45"/>
                <a:gd name="T54" fmla="*/ 20 w 83"/>
                <a:gd name="T55" fmla="*/ 24 h 45"/>
                <a:gd name="T56" fmla="*/ 20 w 83"/>
                <a:gd name="T57" fmla="*/ 20 h 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45"/>
                <a:gd name="T89" fmla="*/ 83 w 83"/>
                <a:gd name="T90" fmla="*/ 45 h 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45">
                  <a:moveTo>
                    <a:pt x="0" y="0"/>
                  </a:moveTo>
                  <a:lnTo>
                    <a:pt x="82" y="22"/>
                  </a:lnTo>
                  <a:lnTo>
                    <a:pt x="0" y="44"/>
                  </a:lnTo>
                  <a:lnTo>
                    <a:pt x="4" y="36"/>
                  </a:lnTo>
                  <a:lnTo>
                    <a:pt x="6" y="26"/>
                  </a:lnTo>
                  <a:lnTo>
                    <a:pt x="6" y="18"/>
                  </a:lnTo>
                  <a:lnTo>
                    <a:pt x="4" y="8"/>
                  </a:lnTo>
                  <a:lnTo>
                    <a:pt x="0" y="0"/>
                  </a:lnTo>
                  <a:lnTo>
                    <a:pt x="6" y="6"/>
                  </a:lnTo>
                  <a:lnTo>
                    <a:pt x="70" y="22"/>
                  </a:lnTo>
                  <a:lnTo>
                    <a:pt x="6" y="38"/>
                  </a:lnTo>
                  <a:lnTo>
                    <a:pt x="8" y="30"/>
                  </a:lnTo>
                  <a:lnTo>
                    <a:pt x="10" y="22"/>
                  </a:lnTo>
                  <a:lnTo>
                    <a:pt x="8" y="14"/>
                  </a:lnTo>
                  <a:lnTo>
                    <a:pt x="6" y="6"/>
                  </a:lnTo>
                  <a:lnTo>
                    <a:pt x="12" y="10"/>
                  </a:lnTo>
                  <a:lnTo>
                    <a:pt x="56" y="22"/>
                  </a:lnTo>
                  <a:lnTo>
                    <a:pt x="12" y="34"/>
                  </a:lnTo>
                  <a:lnTo>
                    <a:pt x="14" y="26"/>
                  </a:lnTo>
                  <a:lnTo>
                    <a:pt x="14" y="18"/>
                  </a:lnTo>
                  <a:lnTo>
                    <a:pt x="12" y="10"/>
                  </a:lnTo>
                  <a:lnTo>
                    <a:pt x="16" y="14"/>
                  </a:lnTo>
                  <a:lnTo>
                    <a:pt x="42" y="22"/>
                  </a:lnTo>
                  <a:lnTo>
                    <a:pt x="16" y="30"/>
                  </a:lnTo>
                  <a:lnTo>
                    <a:pt x="16" y="14"/>
                  </a:lnTo>
                  <a:lnTo>
                    <a:pt x="20" y="20"/>
                  </a:lnTo>
                  <a:lnTo>
                    <a:pt x="30" y="22"/>
                  </a:lnTo>
                  <a:lnTo>
                    <a:pt x="20" y="24"/>
                  </a:lnTo>
                  <a:lnTo>
                    <a:pt x="20" y="20"/>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269" name="Group 132"/>
            <p:cNvGrpSpPr>
              <a:grpSpLocks/>
            </p:cNvGrpSpPr>
            <p:nvPr/>
          </p:nvGrpSpPr>
          <p:grpSpPr bwMode="auto">
            <a:xfrm>
              <a:off x="2640" y="1728"/>
              <a:ext cx="57" cy="259"/>
              <a:chOff x="2514" y="1728"/>
              <a:chExt cx="57" cy="259"/>
            </a:xfrm>
          </p:grpSpPr>
          <p:sp>
            <p:nvSpPr>
              <p:cNvPr id="10286" name="Line 115"/>
              <p:cNvSpPr>
                <a:spLocks noChangeShapeType="1"/>
              </p:cNvSpPr>
              <p:nvPr/>
            </p:nvSpPr>
            <p:spPr bwMode="auto">
              <a:xfrm flipV="1">
                <a:off x="2542" y="1728"/>
                <a:ext cx="0" cy="25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87" name="Freeform 116"/>
              <p:cNvSpPr>
                <a:spLocks/>
              </p:cNvSpPr>
              <p:nvPr/>
            </p:nvSpPr>
            <p:spPr bwMode="auto">
              <a:xfrm>
                <a:off x="2514" y="1884"/>
                <a:ext cx="57" cy="103"/>
              </a:xfrm>
              <a:custGeom>
                <a:avLst/>
                <a:gdLst>
                  <a:gd name="T0" fmla="*/ 56 w 57"/>
                  <a:gd name="T1" fmla="*/ 0 h 103"/>
                  <a:gd name="T2" fmla="*/ 28 w 57"/>
                  <a:gd name="T3" fmla="*/ 102 h 103"/>
                  <a:gd name="T4" fmla="*/ 0 w 57"/>
                  <a:gd name="T5" fmla="*/ 0 h 103"/>
                  <a:gd name="T6" fmla="*/ 8 w 57"/>
                  <a:gd name="T7" fmla="*/ 4 h 103"/>
                  <a:gd name="T8" fmla="*/ 16 w 57"/>
                  <a:gd name="T9" fmla="*/ 8 h 103"/>
                  <a:gd name="T10" fmla="*/ 24 w 57"/>
                  <a:gd name="T11" fmla="*/ 10 h 103"/>
                  <a:gd name="T12" fmla="*/ 32 w 57"/>
                  <a:gd name="T13" fmla="*/ 10 h 103"/>
                  <a:gd name="T14" fmla="*/ 40 w 57"/>
                  <a:gd name="T15" fmla="*/ 8 h 103"/>
                  <a:gd name="T16" fmla="*/ 48 w 57"/>
                  <a:gd name="T17" fmla="*/ 4 h 103"/>
                  <a:gd name="T18" fmla="*/ 56 w 57"/>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03"/>
                  <a:gd name="T32" fmla="*/ 57 w 57"/>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03">
                    <a:moveTo>
                      <a:pt x="56" y="0"/>
                    </a:moveTo>
                    <a:lnTo>
                      <a:pt x="28" y="102"/>
                    </a:lnTo>
                    <a:lnTo>
                      <a:pt x="0" y="0"/>
                    </a:lnTo>
                    <a:lnTo>
                      <a:pt x="8" y="4"/>
                    </a:lnTo>
                    <a:lnTo>
                      <a:pt x="16" y="8"/>
                    </a:lnTo>
                    <a:lnTo>
                      <a:pt x="24" y="10"/>
                    </a:lnTo>
                    <a:lnTo>
                      <a:pt x="32" y="10"/>
                    </a:lnTo>
                    <a:lnTo>
                      <a:pt x="40" y="8"/>
                    </a:lnTo>
                    <a:lnTo>
                      <a:pt x="48" y="4"/>
                    </a:lnTo>
                    <a:lnTo>
                      <a:pt x="56" y="0"/>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8" name="Freeform 117"/>
              <p:cNvSpPr>
                <a:spLocks/>
              </p:cNvSpPr>
              <p:nvPr/>
            </p:nvSpPr>
            <p:spPr bwMode="auto">
              <a:xfrm>
                <a:off x="2520" y="1892"/>
                <a:ext cx="45" cy="83"/>
              </a:xfrm>
              <a:custGeom>
                <a:avLst/>
                <a:gdLst>
                  <a:gd name="T0" fmla="*/ 44 w 45"/>
                  <a:gd name="T1" fmla="*/ 0 h 83"/>
                  <a:gd name="T2" fmla="*/ 22 w 45"/>
                  <a:gd name="T3" fmla="*/ 82 h 83"/>
                  <a:gd name="T4" fmla="*/ 0 w 45"/>
                  <a:gd name="T5" fmla="*/ 0 h 83"/>
                  <a:gd name="T6" fmla="*/ 8 w 45"/>
                  <a:gd name="T7" fmla="*/ 4 h 83"/>
                  <a:gd name="T8" fmla="*/ 18 w 45"/>
                  <a:gd name="T9" fmla="*/ 6 h 83"/>
                  <a:gd name="T10" fmla="*/ 26 w 45"/>
                  <a:gd name="T11" fmla="*/ 6 h 83"/>
                  <a:gd name="T12" fmla="*/ 36 w 45"/>
                  <a:gd name="T13" fmla="*/ 4 h 83"/>
                  <a:gd name="T14" fmla="*/ 44 w 45"/>
                  <a:gd name="T15" fmla="*/ 0 h 83"/>
                  <a:gd name="T16" fmla="*/ 38 w 45"/>
                  <a:gd name="T17" fmla="*/ 6 h 83"/>
                  <a:gd name="T18" fmla="*/ 22 w 45"/>
                  <a:gd name="T19" fmla="*/ 68 h 83"/>
                  <a:gd name="T20" fmla="*/ 6 w 45"/>
                  <a:gd name="T21" fmla="*/ 6 h 83"/>
                  <a:gd name="T22" fmla="*/ 14 w 45"/>
                  <a:gd name="T23" fmla="*/ 8 h 83"/>
                  <a:gd name="T24" fmla="*/ 22 w 45"/>
                  <a:gd name="T25" fmla="*/ 8 h 83"/>
                  <a:gd name="T26" fmla="*/ 30 w 45"/>
                  <a:gd name="T27" fmla="*/ 8 h 83"/>
                  <a:gd name="T28" fmla="*/ 38 w 45"/>
                  <a:gd name="T29" fmla="*/ 6 h 83"/>
                  <a:gd name="T30" fmla="*/ 34 w 45"/>
                  <a:gd name="T31" fmla="*/ 10 h 83"/>
                  <a:gd name="T32" fmla="*/ 22 w 45"/>
                  <a:gd name="T33" fmla="*/ 54 h 83"/>
                  <a:gd name="T34" fmla="*/ 10 w 45"/>
                  <a:gd name="T35" fmla="*/ 10 h 83"/>
                  <a:gd name="T36" fmla="*/ 18 w 45"/>
                  <a:gd name="T37" fmla="*/ 12 h 83"/>
                  <a:gd name="T38" fmla="*/ 26 w 45"/>
                  <a:gd name="T39" fmla="*/ 12 h 83"/>
                  <a:gd name="T40" fmla="*/ 34 w 45"/>
                  <a:gd name="T41" fmla="*/ 10 h 83"/>
                  <a:gd name="T42" fmla="*/ 30 w 45"/>
                  <a:gd name="T43" fmla="*/ 14 h 83"/>
                  <a:gd name="T44" fmla="*/ 22 w 45"/>
                  <a:gd name="T45" fmla="*/ 42 h 83"/>
                  <a:gd name="T46" fmla="*/ 14 w 45"/>
                  <a:gd name="T47" fmla="*/ 14 h 83"/>
                  <a:gd name="T48" fmla="*/ 30 w 45"/>
                  <a:gd name="T49" fmla="*/ 14 h 83"/>
                  <a:gd name="T50" fmla="*/ 24 w 45"/>
                  <a:gd name="T51" fmla="*/ 18 h 83"/>
                  <a:gd name="T52" fmla="*/ 22 w 45"/>
                  <a:gd name="T53" fmla="*/ 28 h 83"/>
                  <a:gd name="T54" fmla="*/ 20 w 45"/>
                  <a:gd name="T55" fmla="*/ 18 h 83"/>
                  <a:gd name="T56" fmla="*/ 24 w 45"/>
                  <a:gd name="T57" fmla="*/ 18 h 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
                  <a:gd name="T88" fmla="*/ 0 h 83"/>
                  <a:gd name="T89" fmla="*/ 45 w 45"/>
                  <a:gd name="T90" fmla="*/ 83 h 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 h="83">
                    <a:moveTo>
                      <a:pt x="44" y="0"/>
                    </a:moveTo>
                    <a:lnTo>
                      <a:pt x="22" y="82"/>
                    </a:lnTo>
                    <a:lnTo>
                      <a:pt x="0" y="0"/>
                    </a:lnTo>
                    <a:lnTo>
                      <a:pt x="8" y="4"/>
                    </a:lnTo>
                    <a:lnTo>
                      <a:pt x="18" y="6"/>
                    </a:lnTo>
                    <a:lnTo>
                      <a:pt x="26" y="6"/>
                    </a:lnTo>
                    <a:lnTo>
                      <a:pt x="36" y="4"/>
                    </a:lnTo>
                    <a:lnTo>
                      <a:pt x="44" y="0"/>
                    </a:lnTo>
                    <a:lnTo>
                      <a:pt x="38" y="6"/>
                    </a:lnTo>
                    <a:lnTo>
                      <a:pt x="22" y="68"/>
                    </a:lnTo>
                    <a:lnTo>
                      <a:pt x="6" y="6"/>
                    </a:lnTo>
                    <a:lnTo>
                      <a:pt x="14" y="8"/>
                    </a:lnTo>
                    <a:lnTo>
                      <a:pt x="22" y="8"/>
                    </a:lnTo>
                    <a:lnTo>
                      <a:pt x="30" y="8"/>
                    </a:lnTo>
                    <a:lnTo>
                      <a:pt x="38" y="6"/>
                    </a:lnTo>
                    <a:lnTo>
                      <a:pt x="34" y="10"/>
                    </a:lnTo>
                    <a:lnTo>
                      <a:pt x="22" y="54"/>
                    </a:lnTo>
                    <a:lnTo>
                      <a:pt x="10" y="10"/>
                    </a:lnTo>
                    <a:lnTo>
                      <a:pt x="18" y="12"/>
                    </a:lnTo>
                    <a:lnTo>
                      <a:pt x="26" y="12"/>
                    </a:lnTo>
                    <a:lnTo>
                      <a:pt x="34" y="10"/>
                    </a:lnTo>
                    <a:lnTo>
                      <a:pt x="30" y="14"/>
                    </a:lnTo>
                    <a:lnTo>
                      <a:pt x="22" y="42"/>
                    </a:lnTo>
                    <a:lnTo>
                      <a:pt x="14" y="14"/>
                    </a:lnTo>
                    <a:lnTo>
                      <a:pt x="30" y="14"/>
                    </a:lnTo>
                    <a:lnTo>
                      <a:pt x="24" y="18"/>
                    </a:lnTo>
                    <a:lnTo>
                      <a:pt x="22" y="28"/>
                    </a:lnTo>
                    <a:lnTo>
                      <a:pt x="20" y="18"/>
                    </a:lnTo>
                    <a:lnTo>
                      <a:pt x="24" y="18"/>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270" name="Group 133"/>
            <p:cNvGrpSpPr>
              <a:grpSpLocks/>
            </p:cNvGrpSpPr>
            <p:nvPr/>
          </p:nvGrpSpPr>
          <p:grpSpPr bwMode="auto">
            <a:xfrm>
              <a:off x="2640" y="2208"/>
              <a:ext cx="56" cy="301"/>
              <a:chOff x="2514" y="2213"/>
              <a:chExt cx="56" cy="301"/>
            </a:xfrm>
          </p:grpSpPr>
          <p:sp>
            <p:nvSpPr>
              <p:cNvPr id="10281" name="Line 114"/>
              <p:cNvSpPr>
                <a:spLocks noChangeShapeType="1"/>
              </p:cNvSpPr>
              <p:nvPr/>
            </p:nvSpPr>
            <p:spPr bwMode="auto">
              <a:xfrm>
                <a:off x="2544" y="2256"/>
                <a:ext cx="0" cy="25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82" name="Line 118"/>
              <p:cNvSpPr>
                <a:spLocks noChangeShapeType="1"/>
              </p:cNvSpPr>
              <p:nvPr/>
            </p:nvSpPr>
            <p:spPr bwMode="auto">
              <a:xfrm flipH="1">
                <a:off x="2514" y="2213"/>
                <a:ext cx="28" cy="10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83" name="Line 119"/>
              <p:cNvSpPr>
                <a:spLocks noChangeShapeType="1"/>
              </p:cNvSpPr>
              <p:nvPr/>
            </p:nvSpPr>
            <p:spPr bwMode="auto">
              <a:xfrm flipH="1" flipV="1">
                <a:off x="2542" y="2213"/>
                <a:ext cx="28" cy="10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84" name="Line 120"/>
              <p:cNvSpPr>
                <a:spLocks noChangeShapeType="1"/>
              </p:cNvSpPr>
              <p:nvPr/>
            </p:nvSpPr>
            <p:spPr bwMode="auto">
              <a:xfrm>
                <a:off x="2562" y="2313"/>
                <a:ext cx="8" cy="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85" name="Freeform 121"/>
              <p:cNvSpPr>
                <a:spLocks/>
              </p:cNvSpPr>
              <p:nvPr/>
            </p:nvSpPr>
            <p:spPr bwMode="auto">
              <a:xfrm>
                <a:off x="2520" y="2228"/>
                <a:ext cx="45" cy="83"/>
              </a:xfrm>
              <a:custGeom>
                <a:avLst/>
                <a:gdLst>
                  <a:gd name="T0" fmla="*/ 0 w 45"/>
                  <a:gd name="T1" fmla="*/ 82 h 83"/>
                  <a:gd name="T2" fmla="*/ 22 w 45"/>
                  <a:gd name="T3" fmla="*/ 0 h 83"/>
                  <a:gd name="T4" fmla="*/ 44 w 45"/>
                  <a:gd name="T5" fmla="*/ 82 h 83"/>
                  <a:gd name="T6" fmla="*/ 36 w 45"/>
                  <a:gd name="T7" fmla="*/ 78 h 83"/>
                  <a:gd name="T8" fmla="*/ 26 w 45"/>
                  <a:gd name="T9" fmla="*/ 76 h 83"/>
                  <a:gd name="T10" fmla="*/ 18 w 45"/>
                  <a:gd name="T11" fmla="*/ 76 h 83"/>
                  <a:gd name="T12" fmla="*/ 8 w 45"/>
                  <a:gd name="T13" fmla="*/ 78 h 83"/>
                  <a:gd name="T14" fmla="*/ 0 w 45"/>
                  <a:gd name="T15" fmla="*/ 82 h 83"/>
                  <a:gd name="T16" fmla="*/ 6 w 45"/>
                  <a:gd name="T17" fmla="*/ 76 h 83"/>
                  <a:gd name="T18" fmla="*/ 22 w 45"/>
                  <a:gd name="T19" fmla="*/ 14 h 83"/>
                  <a:gd name="T20" fmla="*/ 38 w 45"/>
                  <a:gd name="T21" fmla="*/ 76 h 83"/>
                  <a:gd name="T22" fmla="*/ 30 w 45"/>
                  <a:gd name="T23" fmla="*/ 74 h 83"/>
                  <a:gd name="T24" fmla="*/ 22 w 45"/>
                  <a:gd name="T25" fmla="*/ 74 h 83"/>
                  <a:gd name="T26" fmla="*/ 14 w 45"/>
                  <a:gd name="T27" fmla="*/ 74 h 83"/>
                  <a:gd name="T28" fmla="*/ 6 w 45"/>
                  <a:gd name="T29" fmla="*/ 76 h 83"/>
                  <a:gd name="T30" fmla="*/ 10 w 45"/>
                  <a:gd name="T31" fmla="*/ 70 h 83"/>
                  <a:gd name="T32" fmla="*/ 22 w 45"/>
                  <a:gd name="T33" fmla="*/ 26 h 83"/>
                  <a:gd name="T34" fmla="*/ 34 w 45"/>
                  <a:gd name="T35" fmla="*/ 70 h 83"/>
                  <a:gd name="T36" fmla="*/ 26 w 45"/>
                  <a:gd name="T37" fmla="*/ 70 h 83"/>
                  <a:gd name="T38" fmla="*/ 18 w 45"/>
                  <a:gd name="T39" fmla="*/ 70 h 83"/>
                  <a:gd name="T40" fmla="*/ 10 w 45"/>
                  <a:gd name="T41" fmla="*/ 70 h 83"/>
                  <a:gd name="T42" fmla="*/ 14 w 45"/>
                  <a:gd name="T43" fmla="*/ 66 h 83"/>
                  <a:gd name="T44" fmla="*/ 22 w 45"/>
                  <a:gd name="T45" fmla="*/ 40 h 83"/>
                  <a:gd name="T46" fmla="*/ 30 w 45"/>
                  <a:gd name="T47" fmla="*/ 66 h 83"/>
                  <a:gd name="T48" fmla="*/ 14 w 45"/>
                  <a:gd name="T49" fmla="*/ 66 h 83"/>
                  <a:gd name="T50" fmla="*/ 20 w 45"/>
                  <a:gd name="T51" fmla="*/ 62 h 83"/>
                  <a:gd name="T52" fmla="*/ 22 w 45"/>
                  <a:gd name="T53" fmla="*/ 54 h 83"/>
                  <a:gd name="T54" fmla="*/ 24 w 45"/>
                  <a:gd name="T55" fmla="*/ 62 h 83"/>
                  <a:gd name="T56" fmla="*/ 20 w 45"/>
                  <a:gd name="T57" fmla="*/ 62 h 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
                  <a:gd name="T88" fmla="*/ 0 h 83"/>
                  <a:gd name="T89" fmla="*/ 45 w 45"/>
                  <a:gd name="T90" fmla="*/ 83 h 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 h="83">
                    <a:moveTo>
                      <a:pt x="0" y="82"/>
                    </a:moveTo>
                    <a:lnTo>
                      <a:pt x="22" y="0"/>
                    </a:lnTo>
                    <a:lnTo>
                      <a:pt x="44" y="82"/>
                    </a:lnTo>
                    <a:lnTo>
                      <a:pt x="36" y="78"/>
                    </a:lnTo>
                    <a:lnTo>
                      <a:pt x="26" y="76"/>
                    </a:lnTo>
                    <a:lnTo>
                      <a:pt x="18" y="76"/>
                    </a:lnTo>
                    <a:lnTo>
                      <a:pt x="8" y="78"/>
                    </a:lnTo>
                    <a:lnTo>
                      <a:pt x="0" y="82"/>
                    </a:lnTo>
                    <a:lnTo>
                      <a:pt x="6" y="76"/>
                    </a:lnTo>
                    <a:lnTo>
                      <a:pt x="22" y="14"/>
                    </a:lnTo>
                    <a:lnTo>
                      <a:pt x="38" y="76"/>
                    </a:lnTo>
                    <a:lnTo>
                      <a:pt x="30" y="74"/>
                    </a:lnTo>
                    <a:lnTo>
                      <a:pt x="22" y="74"/>
                    </a:lnTo>
                    <a:lnTo>
                      <a:pt x="14" y="74"/>
                    </a:lnTo>
                    <a:lnTo>
                      <a:pt x="6" y="76"/>
                    </a:lnTo>
                    <a:lnTo>
                      <a:pt x="10" y="70"/>
                    </a:lnTo>
                    <a:lnTo>
                      <a:pt x="22" y="26"/>
                    </a:lnTo>
                    <a:lnTo>
                      <a:pt x="34" y="70"/>
                    </a:lnTo>
                    <a:lnTo>
                      <a:pt x="26" y="70"/>
                    </a:lnTo>
                    <a:lnTo>
                      <a:pt x="18" y="70"/>
                    </a:lnTo>
                    <a:lnTo>
                      <a:pt x="10" y="70"/>
                    </a:lnTo>
                    <a:lnTo>
                      <a:pt x="14" y="66"/>
                    </a:lnTo>
                    <a:lnTo>
                      <a:pt x="22" y="40"/>
                    </a:lnTo>
                    <a:lnTo>
                      <a:pt x="30" y="66"/>
                    </a:lnTo>
                    <a:lnTo>
                      <a:pt x="14" y="66"/>
                    </a:lnTo>
                    <a:lnTo>
                      <a:pt x="20" y="62"/>
                    </a:lnTo>
                    <a:lnTo>
                      <a:pt x="22" y="54"/>
                    </a:lnTo>
                    <a:lnTo>
                      <a:pt x="24" y="62"/>
                    </a:lnTo>
                    <a:lnTo>
                      <a:pt x="20" y="62"/>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271" name="Text Box 122"/>
            <p:cNvSpPr txBox="1">
              <a:spLocks noChangeArrowheads="1"/>
            </p:cNvSpPr>
            <p:nvPr/>
          </p:nvSpPr>
          <p:spPr bwMode="auto">
            <a:xfrm>
              <a:off x="1882" y="2546"/>
              <a:ext cx="48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50000"/>
                </a:spcBef>
                <a:buClrTx/>
                <a:buSzTx/>
                <a:buFontTx/>
                <a:buNone/>
              </a:pPr>
              <a:r>
                <a:rPr lang="en-US" altLang="en-US" sz="1600">
                  <a:solidFill>
                    <a:srgbClr val="FF0000"/>
                  </a:solidFill>
                  <a:latin typeface="Tahoma" pitchFamily="34" charset="0"/>
                </a:rPr>
                <a:t>Stop Band</a:t>
              </a:r>
            </a:p>
          </p:txBody>
        </p:sp>
        <p:sp>
          <p:nvSpPr>
            <p:cNvPr id="10272" name="Text Box 123"/>
            <p:cNvSpPr txBox="1">
              <a:spLocks noChangeArrowheads="1"/>
            </p:cNvSpPr>
            <p:nvPr/>
          </p:nvSpPr>
          <p:spPr bwMode="auto">
            <a:xfrm>
              <a:off x="2721" y="3113"/>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200">
                  <a:solidFill>
                    <a:schemeClr val="tx1"/>
                  </a:solidFill>
                </a:rPr>
                <a:t>High Frequency</a:t>
              </a:r>
            </a:p>
          </p:txBody>
        </p:sp>
        <p:sp>
          <p:nvSpPr>
            <p:cNvPr id="10273" name="Text Box 124"/>
            <p:cNvSpPr txBox="1">
              <a:spLocks noChangeArrowheads="1"/>
            </p:cNvSpPr>
            <p:nvPr/>
          </p:nvSpPr>
          <p:spPr bwMode="auto">
            <a:xfrm>
              <a:off x="907" y="3113"/>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1200">
                  <a:solidFill>
                    <a:schemeClr val="tx1"/>
                  </a:solidFill>
                </a:rPr>
                <a:t>Low Frequency</a:t>
              </a:r>
            </a:p>
          </p:txBody>
        </p:sp>
        <p:sp>
          <p:nvSpPr>
            <p:cNvPr id="10274" name="Text Box 125"/>
            <p:cNvSpPr txBox="1">
              <a:spLocks noChangeArrowheads="1"/>
            </p:cNvSpPr>
            <p:nvPr/>
          </p:nvSpPr>
          <p:spPr bwMode="auto">
            <a:xfrm>
              <a:off x="768" y="2928"/>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50000"/>
                </a:spcBef>
                <a:buClrTx/>
                <a:buSzTx/>
                <a:buFontTx/>
                <a:buNone/>
              </a:pPr>
              <a:r>
                <a:rPr lang="en-US" altLang="en-US" sz="1200">
                  <a:solidFill>
                    <a:schemeClr val="tx1"/>
                  </a:solidFill>
                </a:rPr>
                <a:t>40 dB</a:t>
              </a:r>
            </a:p>
          </p:txBody>
        </p:sp>
        <p:sp>
          <p:nvSpPr>
            <p:cNvPr id="10275" name="Text Box 126"/>
            <p:cNvSpPr txBox="1">
              <a:spLocks noChangeArrowheads="1"/>
            </p:cNvSpPr>
            <p:nvPr/>
          </p:nvSpPr>
          <p:spPr bwMode="auto">
            <a:xfrm>
              <a:off x="768" y="1920"/>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50000"/>
                </a:spcBef>
                <a:buClrTx/>
                <a:buSzTx/>
                <a:buFontTx/>
                <a:buNone/>
              </a:pPr>
              <a:r>
                <a:rPr lang="en-US" altLang="en-US" sz="1200">
                  <a:solidFill>
                    <a:schemeClr val="tx1"/>
                  </a:solidFill>
                </a:rPr>
                <a:t>0 dB</a:t>
              </a:r>
            </a:p>
          </p:txBody>
        </p:sp>
        <p:sp>
          <p:nvSpPr>
            <p:cNvPr id="10276" name="Text Box 127"/>
            <p:cNvSpPr txBox="1">
              <a:spLocks noChangeArrowheads="1"/>
            </p:cNvSpPr>
            <p:nvPr/>
          </p:nvSpPr>
          <p:spPr bwMode="auto">
            <a:xfrm>
              <a:off x="2358" y="3022"/>
              <a:ext cx="2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50000"/>
                </a:spcBef>
                <a:buClrTx/>
                <a:buSzTx/>
                <a:buFontTx/>
                <a:buNone/>
              </a:pPr>
              <a:r>
                <a:rPr lang="en-US" altLang="en-US" sz="1600">
                  <a:solidFill>
                    <a:schemeClr val="tx1"/>
                  </a:solidFill>
                  <a:latin typeface="Garamond" pitchFamily="18" charset="0"/>
                </a:rPr>
                <a:t>f</a:t>
              </a:r>
              <a:r>
                <a:rPr lang="en-US" altLang="en-US" sz="1600" baseline="-25000">
                  <a:solidFill>
                    <a:schemeClr val="tx1"/>
                  </a:solidFill>
                  <a:latin typeface="Garamond" pitchFamily="18" charset="0"/>
                </a:rPr>
                <a:t>c</a:t>
              </a:r>
            </a:p>
          </p:txBody>
        </p:sp>
        <p:sp>
          <p:nvSpPr>
            <p:cNvPr id="10277" name="Text Box 128"/>
            <p:cNvSpPr txBox="1">
              <a:spLocks noChangeArrowheads="1"/>
            </p:cNvSpPr>
            <p:nvPr/>
          </p:nvSpPr>
          <p:spPr bwMode="auto">
            <a:xfrm>
              <a:off x="1519" y="3022"/>
              <a:ext cx="2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50000"/>
                </a:spcBef>
                <a:buClrTx/>
                <a:buSzTx/>
                <a:buFontTx/>
                <a:buNone/>
              </a:pPr>
              <a:r>
                <a:rPr lang="en-US" altLang="en-US" sz="1600">
                  <a:solidFill>
                    <a:schemeClr val="tx1"/>
                  </a:solidFill>
                  <a:latin typeface="Garamond" pitchFamily="18" charset="0"/>
                </a:rPr>
                <a:t>f</a:t>
              </a:r>
              <a:r>
                <a:rPr lang="en-US" altLang="en-US" sz="1600" baseline="-25000">
                  <a:solidFill>
                    <a:schemeClr val="tx1"/>
                  </a:solidFill>
                  <a:latin typeface="Garamond" pitchFamily="18" charset="0"/>
                </a:rPr>
                <a:t>c</a:t>
              </a:r>
            </a:p>
          </p:txBody>
        </p:sp>
        <p:sp>
          <p:nvSpPr>
            <p:cNvPr id="10278" name="Text Box 129"/>
            <p:cNvSpPr txBox="1">
              <a:spLocks noChangeArrowheads="1"/>
            </p:cNvSpPr>
            <p:nvPr/>
          </p:nvSpPr>
          <p:spPr bwMode="auto">
            <a:xfrm>
              <a:off x="2688" y="2016"/>
              <a:ext cx="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r" eaLnBrk="1" hangingPunct="1">
                <a:spcBef>
                  <a:spcPct val="50000"/>
                </a:spcBef>
                <a:buClrTx/>
                <a:buSzTx/>
                <a:buFontTx/>
                <a:buNone/>
              </a:pPr>
              <a:r>
                <a:rPr lang="en-US" altLang="en-US" sz="1200">
                  <a:solidFill>
                    <a:schemeClr val="tx1"/>
                  </a:solidFill>
                </a:rPr>
                <a:t>-3 dB</a:t>
              </a:r>
            </a:p>
          </p:txBody>
        </p:sp>
        <p:sp>
          <p:nvSpPr>
            <p:cNvPr id="10279" name="Text Box 131"/>
            <p:cNvSpPr txBox="1">
              <a:spLocks noChangeArrowheads="1"/>
            </p:cNvSpPr>
            <p:nvPr/>
          </p:nvSpPr>
          <p:spPr bwMode="auto">
            <a:xfrm>
              <a:off x="1202" y="2546"/>
              <a:ext cx="48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50000"/>
                </a:spcBef>
                <a:buClrTx/>
                <a:buSzTx/>
                <a:buFontTx/>
                <a:buNone/>
              </a:pPr>
              <a:r>
                <a:rPr lang="en-US" altLang="en-US" sz="1600">
                  <a:solidFill>
                    <a:srgbClr val="66FF33"/>
                  </a:solidFill>
                  <a:latin typeface="Tahoma" pitchFamily="34" charset="0"/>
                </a:rPr>
                <a:t>Pass Band</a:t>
              </a:r>
            </a:p>
          </p:txBody>
        </p:sp>
        <p:sp>
          <p:nvSpPr>
            <p:cNvPr id="10280" name="Text Box 135"/>
            <p:cNvSpPr txBox="1">
              <a:spLocks noChangeArrowheads="1"/>
            </p:cNvSpPr>
            <p:nvPr/>
          </p:nvSpPr>
          <p:spPr bwMode="auto">
            <a:xfrm>
              <a:off x="2540" y="2546"/>
              <a:ext cx="48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50000"/>
                </a:spcBef>
                <a:buClrTx/>
                <a:buSzTx/>
                <a:buFontTx/>
                <a:buNone/>
              </a:pPr>
              <a:r>
                <a:rPr lang="en-US" altLang="en-US" sz="1600">
                  <a:solidFill>
                    <a:srgbClr val="66FF33"/>
                  </a:solidFill>
                  <a:latin typeface="Tahoma" pitchFamily="34" charset="0"/>
                </a:rPr>
                <a:t>Pass Band</a:t>
              </a:r>
            </a:p>
          </p:txBody>
        </p:sp>
      </p:grpSp>
      <p:sp>
        <p:nvSpPr>
          <p:cNvPr id="10246" name="Text Box 137"/>
          <p:cNvSpPr txBox="1">
            <a:spLocks noChangeArrowheads="1"/>
          </p:cNvSpPr>
          <p:nvPr/>
        </p:nvSpPr>
        <p:spPr bwMode="auto">
          <a:xfrm>
            <a:off x="611188" y="1295400"/>
            <a:ext cx="4032250" cy="398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2200" dirty="0">
                <a:solidFill>
                  <a:schemeClr val="tx1"/>
                </a:solidFill>
              </a:rPr>
              <a:t>There are notch filters built to notch out the powerful pager transmitters located just above the 2m band.</a:t>
            </a:r>
          </a:p>
          <a:p>
            <a:pPr eaLnBrk="1" hangingPunct="1">
              <a:spcBef>
                <a:spcPct val="50000"/>
              </a:spcBef>
              <a:buClrTx/>
              <a:buSzTx/>
              <a:buFontTx/>
              <a:buNone/>
            </a:pPr>
            <a:r>
              <a:rPr lang="en-US" altLang="en-US" sz="2200" dirty="0">
                <a:solidFill>
                  <a:schemeClr val="tx1"/>
                </a:solidFill>
              </a:rPr>
              <a:t>Very effective notch filters can be made with a 1/2 wavelength piece of coax shorted on one end connected to a coaxial “T” connector on the other.  These are often called “stubs”.</a:t>
            </a:r>
          </a:p>
        </p:txBody>
      </p:sp>
      <p:sp>
        <p:nvSpPr>
          <p:cNvPr id="10247" name="Text Box 138"/>
          <p:cNvSpPr txBox="1">
            <a:spLocks noChangeArrowheads="1"/>
          </p:cNvSpPr>
          <p:nvPr/>
        </p:nvSpPr>
        <p:spPr bwMode="auto">
          <a:xfrm>
            <a:off x="611188" y="5394325"/>
            <a:ext cx="79914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defRPr sz="2800">
                <a:solidFill>
                  <a:srgbClr val="FFFF66"/>
                </a:solidFill>
                <a:latin typeface="Arial" charset="0"/>
                <a:cs typeface="Arial" charset="0"/>
              </a:defRPr>
            </a:lvl1pPr>
            <a:lvl2pPr marL="742950" indent="-285750" eaLnBrk="0" hangingPunct="0">
              <a:spcBef>
                <a:spcPct val="20000"/>
              </a:spcBef>
              <a:buClr>
                <a:schemeClr val="accent2"/>
              </a:buClr>
              <a:buSzPct val="70000"/>
              <a:buFont typeface="Wingdings" pitchFamily="2" charset="2"/>
              <a:defRPr sz="2400" b="1">
                <a:solidFill>
                  <a:schemeClr val="tx1"/>
                </a:solidFill>
                <a:latin typeface="Arial"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50000"/>
              </a:spcBef>
              <a:buClrTx/>
              <a:buSzTx/>
              <a:buFontTx/>
              <a:buNone/>
            </a:pPr>
            <a:r>
              <a:rPr lang="en-US" altLang="en-US" sz="2200" dirty="0">
                <a:solidFill>
                  <a:schemeClr val="tx1"/>
                </a:solidFill>
              </a:rPr>
              <a:t>Repeaters use cavity notch filters that have very sharp skirts to keep the transmitter from interfering with the receiver, since they’re both active at the same time on very close frequencies.</a:t>
            </a:r>
          </a:p>
        </p:txBody>
      </p:sp>
    </p:spTree>
    <p:extLst>
      <p:ext uri="{BB962C8B-B14F-4D97-AF65-F5344CB8AC3E}">
        <p14:creationId xmlns:p14="http://schemas.microsoft.com/office/powerpoint/2010/main" val="2266085324"/>
      </p:ext>
    </p:extLst>
  </p:cSld>
  <p:clrMapOvr>
    <a:masterClrMapping/>
  </p:clrMapOvr>
</p:sld>
</file>

<file path=ppt/theme/theme1.xml><?xml version="1.0" encoding="utf-8"?>
<a:theme xmlns:a="http://schemas.openxmlformats.org/drawingml/2006/main" name="T4 - Radio Prac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ritannic Bold"/>
        <a:ea typeface=""/>
        <a:cs typeface=""/>
      </a:majorFont>
      <a:minorFont>
        <a:latin typeface="Times New Roman"/>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am 201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ritannic Bold"/>
        <a:ea typeface=""/>
        <a:cs typeface=""/>
      </a:majorFont>
      <a:minorFont>
        <a:latin typeface="Times New Roman"/>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T4 - Radio Practice</Template>
  <TotalTime>933</TotalTime>
  <Words>4576</Words>
  <Application>Microsoft Office PowerPoint</Application>
  <PresentationFormat>On-screen Show (4:3)</PresentationFormat>
  <Paragraphs>567</Paragraphs>
  <Slides>73</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73</vt:i4>
      </vt:variant>
    </vt:vector>
  </HeadingPairs>
  <TitlesOfParts>
    <vt:vector size="85" baseType="lpstr">
      <vt:lpstr>Arial</vt:lpstr>
      <vt:lpstr>Calibri</vt:lpstr>
      <vt:lpstr>Dutch801 Rm BT</vt:lpstr>
      <vt:lpstr>Eurostile</vt:lpstr>
      <vt:lpstr>Garamond</vt:lpstr>
      <vt:lpstr>Impact</vt:lpstr>
      <vt:lpstr>Lucida Sans Unicode</vt:lpstr>
      <vt:lpstr>Tahoma</vt:lpstr>
      <vt:lpstr>Times New Roman</vt:lpstr>
      <vt:lpstr>Wingdings</vt:lpstr>
      <vt:lpstr>T4 - Radio Practice</vt:lpstr>
      <vt:lpstr>1_Ham 2014 Theme</vt:lpstr>
      <vt:lpstr>SUBELEMENT T4 </vt:lpstr>
      <vt:lpstr>PowerPoint Presentation</vt:lpstr>
      <vt:lpstr>Communications Headset</vt:lpstr>
      <vt:lpstr>Power Supply</vt:lpstr>
      <vt:lpstr>PowerPoint Presentation</vt:lpstr>
      <vt:lpstr>Repeater Input/Output Offsets</vt:lpstr>
      <vt:lpstr>Low Pass  (top),   High Pass Filters</vt:lpstr>
      <vt:lpstr>Band Pass Filter</vt:lpstr>
      <vt:lpstr>Notch (Band Stop) Filter</vt:lpstr>
      <vt:lpstr>T4A01     Which of the following is an appropriate power supply rating for a typical 50 watt output mobile FM transceiver?</vt:lpstr>
      <vt:lpstr>T4A01     Which of the following is an appropriate power supply rating for a typical 50 watt output mobile FM transceiver?</vt:lpstr>
      <vt:lpstr>T4A02     Which of the following should be considered when selecting an accessory SWR meter?</vt:lpstr>
      <vt:lpstr>T4A02     Which of the following should be considered when selecting an accessory SWR meter?</vt:lpstr>
      <vt:lpstr>T4A03     Why are short heavy-gauge wires used for a transceiver’s DC power connections??</vt:lpstr>
      <vt:lpstr>T4A03     Why are short heavy-gauge wires used for a transceiver’s DC power connections??</vt:lpstr>
      <vt:lpstr>T4A04     How are the transceiver audio input and output connected in a station configured to operate using FT8?</vt:lpstr>
      <vt:lpstr>T4A04     How are the transceiver audio input and output connected in a station configured to operate using FT8?</vt:lpstr>
      <vt:lpstr>T4A05     Where should an RF power meter be installed?</vt:lpstr>
      <vt:lpstr>T4A05     Where should an RF power meter be installed?</vt:lpstr>
      <vt:lpstr>T4A06     What signals are used in a computer-radio interface for digital mode operation?</vt:lpstr>
      <vt:lpstr>T4A06     What signals are used in a computer-radio interface for digital mode operation?</vt:lpstr>
      <vt:lpstr>T4A07      Which of the following connections is made between a computer and a transceiver to use computer software when operating digital modes?</vt:lpstr>
      <vt:lpstr>T4A07      Which of the following connections is made between a computer and a transceiver to use computer software when operating digital modes?</vt:lpstr>
      <vt:lpstr>T4A08     Which of the following conductors is preferred for bonding at RF?</vt:lpstr>
      <vt:lpstr>T4A08     Which of the following conductors is preferred for bonding at RF?</vt:lpstr>
      <vt:lpstr>T4A09     How can you determine the length of time that equipment can be powered from a battery?</vt:lpstr>
      <vt:lpstr>T4A09     How can you determine the length of time that equipment can be powered from a battery?</vt:lpstr>
      <vt:lpstr>T4A10     What function is preformed with a transceiver and a digital mode hot spot?</vt:lpstr>
      <vt:lpstr>T4A10     What function is preformed with a transceiver and a digital mode hot spot?</vt:lpstr>
      <vt:lpstr>T4A11     Where should the negative power return of a mobile transceiver be connected to a vehicle?</vt:lpstr>
      <vt:lpstr>T4A11     Where should the negative power return of a mobile transceiver be connected to a vehicle?</vt:lpstr>
      <vt:lpstr>T4A12     What is an electronic keyer?</vt:lpstr>
      <vt:lpstr>T4A12     What is an electronic keyer?</vt:lpstr>
      <vt:lpstr>T4B - Operating controls</vt:lpstr>
      <vt:lpstr>Icom IC-7000 Multimode Transceiver</vt:lpstr>
      <vt:lpstr>T4B01     What is the effect of excessive microphone gain on SSB transmissions?</vt:lpstr>
      <vt:lpstr>T4B01     What is the effect of excessive microphone gain on SSB transmissions?</vt:lpstr>
      <vt:lpstr>T4B02  -  Which of the following can be used to enter a transceiver’s operating frequency?</vt:lpstr>
      <vt:lpstr>T4B02  -  Which of the following can be used to enter a transceiver’s operating frequency?</vt:lpstr>
      <vt:lpstr>T4B03  -  How is squelch adjusted so that a weak FM signal can be heard?</vt:lpstr>
      <vt:lpstr>T4B03  -  How is squelch adjusted so that a weak FM signal can be heard?</vt:lpstr>
      <vt:lpstr>T4B04     What is a way to enable quick access to a favorite frequency or channel on your transceiver?</vt:lpstr>
      <vt:lpstr>T4B04     What is a way to enable quick access to a favorite frequency or channel on your transceiver?</vt:lpstr>
      <vt:lpstr>G4A01 What is the purpose of the "notch filter" found on many HF transceivers?</vt:lpstr>
      <vt:lpstr>G4A01 What is the purpose of the "notch filter" found on many HF transceivers?</vt:lpstr>
      <vt:lpstr>T4B05    What does the scanning function of an FM transceiver do?</vt:lpstr>
      <vt:lpstr>T4B05    What does the scanning function of an FM transceiver do?</vt:lpstr>
      <vt:lpstr>T4B06     Which of the following controls could be used if the voice pitch of a single-sideband signal returning to your CQ call seems too high or low?</vt:lpstr>
      <vt:lpstr>T4B06     Which of the following controls could be used if the voice pitch of a single-sideband signal returning to your CQ call seems too high or low?</vt:lpstr>
      <vt:lpstr>T4B07 - What does a DMR “code plug” contain?</vt:lpstr>
      <vt:lpstr>T4B07 - What does a DMR “code plug” contain?</vt:lpstr>
      <vt:lpstr>Mode Channel Width</vt:lpstr>
      <vt:lpstr>T4B08    What is the advantage of having multiple receive bandwidth choices on a multimode transceiver?</vt:lpstr>
      <vt:lpstr>T4B08    What is the advantage of having multiple receive bandwidth choices on a multimode transceiver?</vt:lpstr>
      <vt:lpstr>T4B09     How is a specific group of stations selected on a digital voice transceiver?</vt:lpstr>
      <vt:lpstr>T4B09     How is a specific group of stations selected on a digital voice transceiver?</vt:lpstr>
      <vt:lpstr>T4B10      Which of the following receiver filter bandwidths provides the best signal-to-noise ratio for SSB reception?</vt:lpstr>
      <vt:lpstr>T4B10      Which of the following receiver filter bandwidths provides the best signal-to-noise ratio for SSB reception?</vt:lpstr>
      <vt:lpstr>T4B12     Which of the following must be programmed into a D-STAR digital transceiver before transmitting?</vt:lpstr>
      <vt:lpstr>T4B12     Which of the following must be programmed into a D-STAR digital transceiver before transmitting?</vt:lpstr>
      <vt:lpstr>T4B12   What is the result of tuning an FM receiver above or below a signal’s frequency?</vt:lpstr>
      <vt:lpstr>T4B12   What is the result of tuning an FM receiver above or below a signal’s frequency?</vt:lpstr>
      <vt:lpstr>Test Gear Used by Hams</vt:lpstr>
      <vt:lpstr>Oscilloscope</vt:lpstr>
      <vt:lpstr>Audio Distortion</vt:lpstr>
      <vt:lpstr>Field Strength Meter</vt:lpstr>
      <vt:lpstr>Multimeter</vt:lpstr>
      <vt:lpstr>Directional Wattmeter</vt:lpstr>
      <vt:lpstr>Antenna Analyzer</vt:lpstr>
      <vt:lpstr>Station Grounding</vt:lpstr>
      <vt:lpstr>Icom IC-756ProIII IF DSP Receiver</vt:lpstr>
      <vt:lpstr>Speech Processor</vt:lpstr>
      <vt:lpstr>End of SUBELEMENT T4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SUBELEMENT T4</dc:title>
  <dc:creator>Howard Schultz</dc:creator>
  <cp:lastModifiedBy>Daniel Stevens</cp:lastModifiedBy>
  <cp:revision>37</cp:revision>
  <dcterms:created xsi:type="dcterms:W3CDTF">2014-03-04T19:13:27Z</dcterms:created>
  <dcterms:modified xsi:type="dcterms:W3CDTF">2023-02-12T07:18:06Z</dcterms:modified>
</cp:coreProperties>
</file>