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25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389" r:id="rId10"/>
    <p:sldId id="390" r:id="rId11"/>
    <p:sldId id="378" r:id="rId12"/>
    <p:sldId id="258" r:id="rId13"/>
    <p:sldId id="265" r:id="rId14"/>
    <p:sldId id="379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92" r:id="rId27"/>
    <p:sldId id="279" r:id="rId28"/>
    <p:sldId id="280" r:id="rId29"/>
    <p:sldId id="281" r:id="rId30"/>
    <p:sldId id="282" r:id="rId31"/>
    <p:sldId id="283" r:id="rId32"/>
    <p:sldId id="284" r:id="rId33"/>
    <p:sldId id="393" r:id="rId34"/>
    <p:sldId id="394" r:id="rId35"/>
    <p:sldId id="285" r:id="rId36"/>
    <p:sldId id="286" r:id="rId37"/>
    <p:sldId id="395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396" r:id="rId46"/>
    <p:sldId id="297" r:id="rId47"/>
    <p:sldId id="380" r:id="rId48"/>
    <p:sldId id="299" r:id="rId49"/>
    <p:sldId id="397" r:id="rId50"/>
    <p:sldId id="301" r:id="rId51"/>
    <p:sldId id="302" r:id="rId52"/>
    <p:sldId id="303" r:id="rId53"/>
    <p:sldId id="304" r:id="rId54"/>
    <p:sldId id="383" r:id="rId55"/>
    <p:sldId id="382" r:id="rId56"/>
    <p:sldId id="305" r:id="rId57"/>
    <p:sldId id="384" r:id="rId58"/>
    <p:sldId id="398" r:id="rId59"/>
    <p:sldId id="399" r:id="rId60"/>
    <p:sldId id="311" r:id="rId61"/>
    <p:sldId id="287" r:id="rId62"/>
    <p:sldId id="313" r:id="rId63"/>
    <p:sldId id="312" r:id="rId64"/>
    <p:sldId id="400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401" r:id="rId87"/>
    <p:sldId id="314" r:id="rId88"/>
    <p:sldId id="340" r:id="rId89"/>
    <p:sldId id="341" r:id="rId90"/>
    <p:sldId id="342" r:id="rId91"/>
    <p:sldId id="343" r:id="rId92"/>
    <p:sldId id="344" r:id="rId93"/>
    <p:sldId id="402" r:id="rId94"/>
    <p:sldId id="403" r:id="rId95"/>
    <p:sldId id="347" r:id="rId96"/>
    <p:sldId id="348" r:id="rId97"/>
    <p:sldId id="391" r:id="rId98"/>
    <p:sldId id="349" r:id="rId99"/>
    <p:sldId id="350" r:id="rId100"/>
    <p:sldId id="351" r:id="rId101"/>
    <p:sldId id="387" r:id="rId102"/>
    <p:sldId id="353" r:id="rId103"/>
    <p:sldId id="354" r:id="rId104"/>
    <p:sldId id="355" r:id="rId105"/>
    <p:sldId id="356" r:id="rId106"/>
    <p:sldId id="357" r:id="rId107"/>
    <p:sldId id="388" r:id="rId108"/>
    <p:sldId id="359" r:id="rId109"/>
    <p:sldId id="360" r:id="rId110"/>
    <p:sldId id="361" r:id="rId111"/>
    <p:sldId id="362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55" autoAdjust="0"/>
    <p:restoredTop sz="92486" autoAdjust="0"/>
  </p:normalViewPr>
  <p:slideViewPr>
    <p:cSldViewPr>
      <p:cViewPr varScale="1">
        <p:scale>
          <a:sx n="69" d="100"/>
          <a:sy n="69" d="100"/>
        </p:scale>
        <p:origin x="6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6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1C58A-6BE6-4AEA-A1B9-000237EE5A1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124DA-73DD-480B-9E3A-44D6F0EC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4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Subelement</a:t>
            </a:r>
            <a:r>
              <a:rPr lang="en-US" baseline="0" dirty="0"/>
              <a:t> T6  Electronic and Electrical Components. </a:t>
            </a:r>
            <a:r>
              <a:rPr lang="en-US" dirty="0"/>
              <a:t>Technician Training</a:t>
            </a:r>
            <a:r>
              <a:rPr lang="en-US" baseline="0" dirty="0"/>
              <a:t> Slides for 2022 </a:t>
            </a:r>
            <a:r>
              <a:rPr lang="en-US" dirty="0"/>
              <a:t>Question Pool  Good through</a:t>
            </a:r>
            <a:r>
              <a:rPr lang="en-US" baseline="0" dirty="0"/>
              <a:t> June 30</a:t>
            </a:r>
            <a:r>
              <a:rPr lang="en-US" baseline="0"/>
              <a:t>, 2026  </a:t>
            </a:r>
            <a:r>
              <a:rPr lang="en-US" baseline="0" dirty="0"/>
              <a:t>Assembled by Washington Ham Trainers, Daniel Stevens KL7WM, Howard Schultz, W7HS. 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124DA-73DD-480B-9E3A-44D6F0EC05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4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FA36DD-CE91-4BE2-9AE3-731061DD2450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85E17C-128C-43A9-9F80-4CB59A6C44C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53C29A-4D8C-49DE-861C-D447831FE9FA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31290A-DF58-47DA-9326-892A88CC71E6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D24AA-C9CB-430F-9DC8-9ABA6E2891A3}" type="slidenum">
              <a:rPr lang="en-US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  <a:lumOff val="5000"/>
                  </a:schemeClr>
                </a:solidFill>
                <a:latin typeface="Dutch801 Rm BT" panose="02020603060505020304" pitchFamily="18" charset="0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6576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00433-5F74-4CCF-9244-2DD13FC5ACE3}" type="datetime1">
              <a:rPr lang="en-US" smtClean="0"/>
              <a:t>4/14/2024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5A2483EB-AB9C-40AC-9AA1-C2AD9590A9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Electronic and Electrical Components 2022</a:t>
            </a:r>
          </a:p>
        </p:txBody>
      </p:sp>
    </p:spTree>
    <p:extLst>
      <p:ext uri="{BB962C8B-B14F-4D97-AF65-F5344CB8AC3E}">
        <p14:creationId xmlns:p14="http://schemas.microsoft.com/office/powerpoint/2010/main" val="257506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5192-87CF-43AE-BCC6-B06747EF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Electronic and Electrical Components 2022</a:t>
            </a:r>
          </a:p>
        </p:txBody>
      </p:sp>
    </p:spTree>
    <p:extLst>
      <p:ext uri="{BB962C8B-B14F-4D97-AF65-F5344CB8AC3E}">
        <p14:creationId xmlns:p14="http://schemas.microsoft.com/office/powerpoint/2010/main" val="313869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F9F4-7ED8-4E03-963C-7926BEE78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Electronic and Electrical Components 2022</a:t>
            </a:r>
          </a:p>
        </p:txBody>
      </p:sp>
    </p:spTree>
    <p:extLst>
      <p:ext uri="{BB962C8B-B14F-4D97-AF65-F5344CB8AC3E}">
        <p14:creationId xmlns:p14="http://schemas.microsoft.com/office/powerpoint/2010/main" val="163952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>
            <a:lvl1pPr>
              <a:defRPr lang="en-US" sz="3200" kern="1200" dirty="0">
                <a:solidFill>
                  <a:schemeClr val="bg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3657600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2AE3-6B01-40D0-A19D-3F4C5E55364E}" type="datetime1">
              <a:rPr lang="en-US" smtClean="0"/>
              <a:t>4/14/2024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5A2483EB-AB9C-40AC-9AA1-C2AD9590A9D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4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55192-87CF-43AE-BCC6-B06747EF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Electronic and Electrical Components 2022</a:t>
            </a:r>
          </a:p>
        </p:txBody>
      </p:sp>
    </p:spTree>
    <p:extLst>
      <p:ext uri="{BB962C8B-B14F-4D97-AF65-F5344CB8AC3E}">
        <p14:creationId xmlns:p14="http://schemas.microsoft.com/office/powerpoint/2010/main" val="313869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AF9F4-7ED8-4E03-963C-7926BEE78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Electronic and Electrical Components 2022</a:t>
            </a:r>
          </a:p>
        </p:txBody>
      </p:sp>
    </p:spTree>
    <p:extLst>
      <p:ext uri="{BB962C8B-B14F-4D97-AF65-F5344CB8AC3E}">
        <p14:creationId xmlns:p14="http://schemas.microsoft.com/office/powerpoint/2010/main" val="163952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978F-90A5-41FE-BF73-D68FBF90E7BC}" type="datetime1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74C-4CDA-4B5E-BC59-7ADDB202E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9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31000">
              <a:schemeClr val="bg2">
                <a:lumMod val="66000"/>
                <a:lumOff val="34000"/>
              </a:schemeClr>
            </a:gs>
            <a:gs pos="87000">
              <a:schemeClr val="bg2">
                <a:lumMod val="75000"/>
                <a:alpha val="78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98AAB-A1B3-44F1-A854-A5EA8206B5D1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Electronic and Electrical Components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5A2483EB-AB9C-40AC-9AA1-C2AD9590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314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3200" kern="1200" dirty="0">
          <a:solidFill>
            <a:schemeClr val="bg1">
              <a:lumMod val="95000"/>
              <a:lumOff val="5000"/>
            </a:schemeClr>
          </a:solidFill>
          <a:latin typeface="Dutch801 Rm BT" panose="020206030605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0" kern="1200" dirty="0" smtClean="0">
          <a:solidFill>
            <a:schemeClr val="bg1">
              <a:lumMod val="95000"/>
              <a:lumOff val="5000"/>
            </a:schemeClr>
          </a:solidFill>
          <a:latin typeface="Eurostil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kern="1200" dirty="0" smtClean="0">
          <a:solidFill>
            <a:schemeClr val="bg1">
              <a:lumMod val="95000"/>
              <a:lumOff val="5000"/>
            </a:schemeClr>
          </a:solidFill>
          <a:latin typeface="Eurostil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0" kern="1200" dirty="0" smtClean="0">
          <a:solidFill>
            <a:schemeClr val="bg1">
              <a:lumMod val="95000"/>
              <a:lumOff val="5000"/>
            </a:schemeClr>
          </a:solidFill>
          <a:latin typeface="Eurostil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kern="1200" dirty="0" smtClean="0">
          <a:solidFill>
            <a:schemeClr val="bg1">
              <a:lumMod val="95000"/>
              <a:lumOff val="5000"/>
            </a:schemeClr>
          </a:solidFill>
          <a:latin typeface="Eurostil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400" b="0" kern="1200" dirty="0">
          <a:solidFill>
            <a:schemeClr val="bg1">
              <a:lumMod val="95000"/>
              <a:lumOff val="5000"/>
            </a:schemeClr>
          </a:solidFill>
          <a:latin typeface="Eurostil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1000">
              <a:schemeClr val="tx1"/>
            </a:gs>
            <a:gs pos="62000">
              <a:schemeClr val="bg2">
                <a:lumMod val="66000"/>
                <a:lumOff val="34000"/>
              </a:schemeClr>
            </a:gs>
            <a:gs pos="87000">
              <a:schemeClr val="bg2">
                <a:lumMod val="75000"/>
                <a:alpha val="78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BCBF0-06FA-40A5-ADE8-6BFC430CB149}" type="datetime1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Electronic and Electrical Components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5A2483EB-AB9C-40AC-9AA1-C2AD9590A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83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lang="en-US" sz="3200" kern="1200" dirty="0">
          <a:solidFill>
            <a:schemeClr val="bg1">
              <a:lumMod val="95000"/>
              <a:lumOff val="5000"/>
            </a:schemeClr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b="0" i="1" kern="1200" dirty="0" smtClean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US" sz="2400" b="0" i="1" kern="1200" dirty="0">
          <a:solidFill>
            <a:schemeClr val="bg1">
              <a:lumMod val="95000"/>
              <a:lumOff val="5000"/>
            </a:schemeClr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/graphics/tworks_fig3.jpg" TargetMode="Externa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www.ligitek-led.com/multilayer-ceramic-capacitor.htm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12" Type="http://schemas.openxmlformats.org/officeDocument/2006/relationships/image" Target="../media/image49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e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SUBELEMENT T6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Electronic and Electrical components;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[4 Exam Questions - 4 Groups]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741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T6A01 - What electrical component opposes the flow of current in a DC circuit?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Inductor</a:t>
            </a:r>
            <a:endParaRPr lang="en-US" sz="2800" dirty="0"/>
          </a:p>
          <a:p>
            <a:r>
              <a:rPr lang="en-US" sz="2800" i="1" dirty="0"/>
              <a:t>B. Resistor</a:t>
            </a:r>
            <a:endParaRPr lang="en-US" sz="2800" dirty="0"/>
          </a:p>
          <a:p>
            <a:r>
              <a:rPr lang="en-US" sz="2800" i="1" dirty="0"/>
              <a:t>C. </a:t>
            </a:r>
            <a:r>
              <a:rPr lang="en-US" sz="2800" dirty="0"/>
              <a:t>Inverter</a:t>
            </a:r>
          </a:p>
          <a:p>
            <a:r>
              <a:rPr lang="en-US" sz="2800" i="1" dirty="0"/>
              <a:t>D. Transformer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767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19050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T6D06 - What component changes 120V AC power to a lower AC voltage for other uses?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6400800" cy="3657600"/>
          </a:xfrm>
        </p:spPr>
        <p:txBody>
          <a:bodyPr/>
          <a:lstStyle/>
          <a:p>
            <a:r>
              <a:rPr lang="en-US" i="1" dirty="0"/>
              <a:t>A. Variable capacitor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Transformer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>
                <a:solidFill>
                  <a:schemeClr val="bg1"/>
                </a:solidFill>
              </a:rPr>
              <a:t>C. Transistor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dirty="0"/>
              <a:t>D. Diode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AB9617-9147-4427-B1BE-BBFC274861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t="4138" r="15866" b="2069"/>
          <a:stretch/>
        </p:blipFill>
        <p:spPr>
          <a:xfrm>
            <a:off x="5410200" y="2362200"/>
            <a:ext cx="2890345" cy="33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3202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T6D07 - Which of the following is commonly used as a visual indicator?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LED</a:t>
            </a:r>
            <a:endParaRPr lang="en-US" dirty="0"/>
          </a:p>
          <a:p>
            <a:r>
              <a:rPr lang="en-US" i="1" dirty="0"/>
              <a:t>B. FET</a:t>
            </a:r>
            <a:endParaRPr lang="en-US" dirty="0"/>
          </a:p>
          <a:p>
            <a:r>
              <a:rPr lang="en-US" i="1" dirty="0"/>
              <a:t>C. </a:t>
            </a:r>
            <a:r>
              <a:rPr lang="en-US" i="1" dirty="0" err="1"/>
              <a:t>Zener</a:t>
            </a:r>
            <a:r>
              <a:rPr lang="en-US" i="1" dirty="0"/>
              <a:t> diode</a:t>
            </a:r>
            <a:endParaRPr lang="en-US" dirty="0"/>
          </a:p>
          <a:p>
            <a:r>
              <a:rPr lang="en-US" i="1" dirty="0"/>
              <a:t>D. Bipolar transistor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8995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981200"/>
          </a:xfrm>
        </p:spPr>
        <p:txBody>
          <a:bodyPr>
            <a:normAutofit/>
          </a:bodyPr>
          <a:lstStyle/>
          <a:p>
            <a:r>
              <a:rPr lang="en-US" dirty="0"/>
              <a:t>T6D07 - Which of the following is commonly used as a visual indicator?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LED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FET</a:t>
            </a:r>
            <a:endParaRPr lang="en-US" dirty="0"/>
          </a:p>
          <a:p>
            <a:r>
              <a:rPr lang="en-US" i="1" dirty="0"/>
              <a:t>C. </a:t>
            </a:r>
            <a:r>
              <a:rPr lang="en-US" i="1" dirty="0" err="1"/>
              <a:t>Zener</a:t>
            </a:r>
            <a:r>
              <a:rPr lang="en-US" i="1" dirty="0"/>
              <a:t> diode</a:t>
            </a:r>
            <a:endParaRPr lang="en-US" dirty="0"/>
          </a:p>
          <a:p>
            <a:r>
              <a:rPr lang="en-US" i="1" dirty="0"/>
              <a:t>D. Bipolar transistor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9656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T6D08 - Which of the following is combined with an inductor to make a tuned circuit?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3124200" cy="3657600"/>
          </a:xfrm>
        </p:spPr>
        <p:txBody>
          <a:bodyPr/>
          <a:lstStyle/>
          <a:p>
            <a:r>
              <a:rPr lang="en-US" i="1" dirty="0"/>
              <a:t>A. Resistor</a:t>
            </a:r>
            <a:endParaRPr lang="en-US" dirty="0"/>
          </a:p>
          <a:p>
            <a:r>
              <a:rPr lang="en-US" i="1" dirty="0"/>
              <a:t>B. </a:t>
            </a:r>
            <a:r>
              <a:rPr lang="en-US" i="1" dirty="0" err="1"/>
              <a:t>Zener</a:t>
            </a:r>
            <a:r>
              <a:rPr lang="en-US" i="1" dirty="0"/>
              <a:t> diode</a:t>
            </a:r>
            <a:endParaRPr lang="en-US" dirty="0"/>
          </a:p>
          <a:p>
            <a:r>
              <a:rPr lang="en-US" i="1" dirty="0"/>
              <a:t>C. Potentiometer</a:t>
            </a:r>
            <a:endParaRPr lang="en-US" dirty="0"/>
          </a:p>
          <a:p>
            <a:r>
              <a:rPr lang="en-US" i="1" dirty="0"/>
              <a:t>D. Capacitor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1819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12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T6D08 - Which of the following is combined with an inductor to make a tuned circuit?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3124200" cy="3657600"/>
          </a:xfrm>
        </p:spPr>
        <p:txBody>
          <a:bodyPr/>
          <a:lstStyle/>
          <a:p>
            <a:r>
              <a:rPr lang="en-US" i="1" dirty="0"/>
              <a:t>A. Resistor</a:t>
            </a:r>
            <a:endParaRPr lang="en-US" dirty="0"/>
          </a:p>
          <a:p>
            <a:r>
              <a:rPr lang="en-US" i="1" dirty="0"/>
              <a:t>B. </a:t>
            </a:r>
            <a:r>
              <a:rPr lang="en-US" i="1" dirty="0" err="1"/>
              <a:t>Zener</a:t>
            </a:r>
            <a:r>
              <a:rPr lang="en-US" i="1" dirty="0"/>
              <a:t> diode</a:t>
            </a:r>
            <a:endParaRPr lang="en-US" dirty="0"/>
          </a:p>
          <a:p>
            <a:r>
              <a:rPr lang="en-US" i="1" dirty="0"/>
              <a:t>C. Potentiometer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Capacitor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124200"/>
            <a:ext cx="4648200" cy="261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318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9812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T6D09 -  What is the name of a device that combines several semiconductors and other components into one package?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057400"/>
            <a:ext cx="3733800" cy="3657600"/>
          </a:xfrm>
        </p:spPr>
        <p:txBody>
          <a:bodyPr/>
          <a:lstStyle/>
          <a:p>
            <a:r>
              <a:rPr lang="en-US" i="1" dirty="0"/>
              <a:t>A. Transducer</a:t>
            </a:r>
            <a:endParaRPr lang="en-US" dirty="0"/>
          </a:p>
          <a:p>
            <a:r>
              <a:rPr lang="en-US" i="1" dirty="0"/>
              <a:t>B. Multi-pole relay</a:t>
            </a:r>
            <a:endParaRPr lang="en-US" dirty="0"/>
          </a:p>
          <a:p>
            <a:r>
              <a:rPr lang="en-US" i="1" dirty="0"/>
              <a:t>C. Integrated circuit</a:t>
            </a:r>
            <a:endParaRPr lang="en-US" dirty="0"/>
          </a:p>
          <a:p>
            <a:r>
              <a:rPr lang="en-US" i="1" dirty="0"/>
              <a:t>D. Transformer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2016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9812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T6D09 -  What is the name of a device that combines several semiconductors and other components into one package?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057400"/>
            <a:ext cx="3733800" cy="3657600"/>
          </a:xfrm>
        </p:spPr>
        <p:txBody>
          <a:bodyPr/>
          <a:lstStyle/>
          <a:p>
            <a:r>
              <a:rPr lang="en-US" i="1" dirty="0"/>
              <a:t>A. Transducer</a:t>
            </a:r>
            <a:endParaRPr lang="en-US" dirty="0"/>
          </a:p>
          <a:p>
            <a:r>
              <a:rPr lang="en-US" i="1" dirty="0"/>
              <a:t>B. Multi-pole relay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Integrated circuit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Transformer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23FCB-9A22-4BE9-89FB-0B4787DF5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7769" r="13448" b="8816"/>
          <a:stretch/>
        </p:blipFill>
        <p:spPr>
          <a:xfrm>
            <a:off x="5410200" y="2123227"/>
            <a:ext cx="3037490" cy="1970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879B1-6EC1-4009-B99A-320DDACEA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104358"/>
            <a:ext cx="3037490" cy="20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69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T6D10 - What is the function of component 2 in Figure T1?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7391400" cy="3657600"/>
          </a:xfrm>
        </p:spPr>
        <p:txBody>
          <a:bodyPr/>
          <a:lstStyle/>
          <a:p>
            <a:r>
              <a:rPr lang="en-US" i="1" dirty="0"/>
              <a:t>A. Give off light when current flows through it</a:t>
            </a:r>
            <a:endParaRPr lang="en-US" dirty="0"/>
          </a:p>
          <a:p>
            <a:r>
              <a:rPr lang="en-US" i="1" dirty="0"/>
              <a:t>B. Supply electrical energy</a:t>
            </a:r>
            <a:endParaRPr lang="en-US" dirty="0"/>
          </a:p>
          <a:p>
            <a:r>
              <a:rPr lang="en-US" i="1" dirty="0"/>
              <a:t>C. Control the flow of current</a:t>
            </a:r>
            <a:endParaRPr lang="en-US" dirty="0"/>
          </a:p>
          <a:p>
            <a:r>
              <a:rPr lang="en-US" i="1" dirty="0"/>
              <a:t>D. Convert electrical energy into radio waves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0905" r="26054" b="9555"/>
          <a:stretch/>
        </p:blipFill>
        <p:spPr>
          <a:xfrm>
            <a:off x="2895600" y="3644815"/>
            <a:ext cx="2983753" cy="275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8879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T6D10 - What is the function of component 2 in Figure T1?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7391400" cy="3657600"/>
          </a:xfrm>
        </p:spPr>
        <p:txBody>
          <a:bodyPr/>
          <a:lstStyle/>
          <a:p>
            <a:r>
              <a:rPr lang="en-US" i="1" dirty="0"/>
              <a:t>A. Give off light when current flows through it</a:t>
            </a:r>
            <a:endParaRPr lang="en-US" dirty="0"/>
          </a:p>
          <a:p>
            <a:r>
              <a:rPr lang="en-US" i="1" dirty="0"/>
              <a:t>B. Supply electrical energy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Control the flow of current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Convert electrical energy into radio waves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0905" r="26054" b="9555"/>
          <a:stretch/>
        </p:blipFill>
        <p:spPr>
          <a:xfrm>
            <a:off x="2895600" y="3644815"/>
            <a:ext cx="2983753" cy="27559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267200" y="4191000"/>
            <a:ext cx="762000" cy="91440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8981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3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T6D11 - What of the following is a resonant or tuned circuit?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620000" cy="4038600"/>
          </a:xfrm>
        </p:spPr>
        <p:txBody>
          <a:bodyPr/>
          <a:lstStyle/>
          <a:p>
            <a:r>
              <a:rPr lang="en-US" i="1" dirty="0"/>
              <a:t>A. An inductor and a capacitor in series or parallel </a:t>
            </a:r>
            <a:endParaRPr lang="en-US" dirty="0"/>
          </a:p>
          <a:p>
            <a:r>
              <a:rPr lang="en-US" i="1" dirty="0"/>
              <a:t>B. A type of voltage regulator</a:t>
            </a:r>
            <a:endParaRPr lang="en-US" dirty="0"/>
          </a:p>
          <a:p>
            <a:r>
              <a:rPr lang="en-US" i="1" dirty="0"/>
              <a:t>C. A resistor circuit used for reducing standing wave ratio</a:t>
            </a:r>
            <a:endParaRPr lang="en-US" dirty="0"/>
          </a:p>
          <a:p>
            <a:r>
              <a:rPr lang="en-US" i="1" dirty="0"/>
              <a:t>D. A circuit designed to provide high fidelity audio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8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T6A01 - What electrical component opposes the flow of current in a DC circuit?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209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Inductor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Resistor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C. </a:t>
            </a:r>
            <a:r>
              <a:rPr lang="en-US" sz="2800" dirty="0"/>
              <a:t>Inverter</a:t>
            </a:r>
          </a:p>
          <a:p>
            <a:r>
              <a:rPr lang="en-US" sz="2800" i="1" dirty="0"/>
              <a:t>D. Transformer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DAA828-5A60-49A3-BA69-39572F106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12" y="3048000"/>
            <a:ext cx="41930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142832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36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T6D11 - What of the following is a resonant or tuned circuit?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2133600"/>
            <a:ext cx="7696200" cy="4038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An inductor and a capacitor in series or parallel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A type of voltage regulator</a:t>
            </a:r>
            <a:endParaRPr lang="en-US" dirty="0"/>
          </a:p>
          <a:p>
            <a:r>
              <a:rPr lang="en-US" i="1" dirty="0"/>
              <a:t>C. A resistor circuit used for reducing standing wave ratio</a:t>
            </a:r>
            <a:endParaRPr lang="en-US" dirty="0"/>
          </a:p>
          <a:p>
            <a:r>
              <a:rPr lang="en-US" i="1" dirty="0"/>
              <a:t>D. A circuit designed to provide high fidelity audio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6587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534400" cy="1524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Vacuum Tubes</a:t>
            </a:r>
          </a:p>
        </p:txBody>
      </p:sp>
      <p:sp>
        <p:nvSpPr>
          <p:cNvPr id="10752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84451" y="6235958"/>
            <a:ext cx="533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2349187C-1C0F-4346-A895-4AB9265D9873}" type="slidenum">
              <a:rPr lang="en-US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111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107525" name="Picture 2" descr="Inside a miniature tub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6099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6" name="TextBox 2"/>
          <p:cNvSpPr txBox="1">
            <a:spLocks noChangeArrowheads="1"/>
          </p:cNvSpPr>
          <p:nvPr/>
        </p:nvSpPr>
        <p:spPr bwMode="auto">
          <a:xfrm>
            <a:off x="381000" y="1219200"/>
            <a:ext cx="3810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  <a:t>Tubes regulate current flow between cathode and plate with a control grid.  Their size can also create unwanted capacitances.  A screen grid can be added to reduce grid-to-plate capacitance.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i="1" dirty="0">
              <a:solidFill>
                <a:schemeClr val="bg1">
                  <a:lumMod val="95000"/>
                  <a:lumOff val="5000"/>
                </a:schemeClr>
              </a:solidFill>
              <a:latin typeface="Eurostile" pitchFamily="34" charset="0"/>
              <a:cs typeface="+mn-cs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  <a:t>Although still used in high power applications (large amplifiers), they have been largely replaced with transistors.  The Field Effect Transistor (FET) has characteristics most similar to a tube.</a:t>
            </a:r>
          </a:p>
        </p:txBody>
      </p:sp>
    </p:spTree>
    <p:extLst>
      <p:ext uri="{BB962C8B-B14F-4D97-AF65-F5344CB8AC3E}">
        <p14:creationId xmlns:p14="http://schemas.microsoft.com/office/powerpoint/2010/main" val="97480979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377DB8-4C16-47EF-96DA-E7EE4D0C5854}" type="slidenum">
              <a:rPr lang="en-US" sz="1800" smtClean="0">
                <a:solidFill>
                  <a:schemeClr val="bg1"/>
                </a:solidFill>
              </a:rPr>
              <a:pPr>
                <a:defRPr/>
              </a:pPr>
              <a:t>112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Electronic and Electrical Components 2022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8548" name="Picture 2" descr="http://electronicdesign.com/content/content/64258/64258-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"/>
            <a:ext cx="50958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4" descr="http://people.uncw.edu/tompkinsj/112/texnh/images/Vacuum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285932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44731" y="0"/>
            <a:ext cx="29594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Impact" panose="020B0806030902050204" pitchFamily="34" charset="0"/>
              </a:rPr>
              <a:t>Vacuum Tubes</a:t>
            </a:r>
          </a:p>
        </p:txBody>
      </p:sp>
    </p:spTree>
    <p:extLst>
      <p:ext uri="{BB962C8B-B14F-4D97-AF65-F5344CB8AC3E}">
        <p14:creationId xmlns:p14="http://schemas.microsoft.com/office/powerpoint/2010/main" val="247715991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G6A07   Which of the following is a reason not to use wire-wound resistors in an RF circuit?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2000" i="1" dirty="0"/>
              <a:t>A. The resistor's tolerance value would not be adequate for such a circuit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B. The resistor's inductance could make circuit performance unpredictable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C. The resistor could overheat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D. The resistor's internal capacitance would detune the circuit</a:t>
            </a:r>
          </a:p>
        </p:txBody>
      </p:sp>
      <p:sp>
        <p:nvSpPr>
          <p:cNvPr id="10957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248400"/>
            <a:ext cx="5715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CC390EEC-A0C9-4567-83DC-C1A9C0042A84}" type="slidenum">
              <a:rPr lang="en-US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113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3548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G6A07   Which of the following is a reason not to use wire-wound resistors in an RF circuit?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en-US" sz="2000" i="1" dirty="0"/>
              <a:t>A. The resistor's tolerance value would not be adequate for such a circuit</a:t>
            </a:r>
          </a:p>
          <a:p>
            <a:pPr marL="457200" lvl="1" indent="0">
              <a:buNone/>
              <a:defRPr/>
            </a:pP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The resistor's inductance could make circuit performance unpredictable</a:t>
            </a:r>
          </a:p>
          <a:p>
            <a:pPr marL="457200" lvl="1" indent="0">
              <a:buNone/>
              <a:defRPr/>
            </a:pPr>
            <a:r>
              <a:rPr lang="en-US" sz="2000" i="1" dirty="0"/>
              <a:t>C. The resistor could overheat</a:t>
            </a:r>
          </a:p>
          <a:p>
            <a:pPr marL="457200" lvl="1" indent="0">
              <a:buNone/>
              <a:defRPr/>
            </a:pPr>
            <a:r>
              <a:rPr lang="en-US" sz="2000" i="1" dirty="0"/>
              <a:t>D. The resistor's internal capacitance would detune the circuit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  <p:sp>
        <p:nvSpPr>
          <p:cNvPr id="11059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458200" y="6200775"/>
            <a:ext cx="533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E01D84C9-35F3-49BD-A186-E17CA474D231}" type="slidenum">
              <a:rPr lang="en-US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114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1105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429570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4191000"/>
            <a:ext cx="3634443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940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G6A08  Which of the following describes a thermistor?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2000" i="1" dirty="0"/>
              <a:t>A. A resistor that is resistant to changes in value with temperature variations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B. A device having a specific change in resistance with temperature variations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C. A special type of transistor for use at very cold temperatures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D. A capacitor that changes value with temperature</a:t>
            </a:r>
          </a:p>
        </p:txBody>
      </p:sp>
      <p:sp>
        <p:nvSpPr>
          <p:cNvPr id="11162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9600" y="6248400"/>
            <a:ext cx="609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6E64DD3D-A30E-4EFF-86B3-4294FD6F5515}" type="slidenum">
              <a:rPr lang="en-US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115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13637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G6A08  Which of the following describes a thermistor?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en-US" sz="2000" i="1" dirty="0"/>
              <a:t>A. A resistor that is resistant to changes in value with temperature variations</a:t>
            </a:r>
          </a:p>
          <a:p>
            <a:pPr marL="457200" lvl="1" indent="0">
              <a:buNone/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A device having a specific change in resistance with temperature variations</a:t>
            </a:r>
          </a:p>
          <a:p>
            <a:pPr marL="457200" lvl="1" indent="0">
              <a:buNone/>
              <a:defRPr/>
            </a:pPr>
            <a:r>
              <a:rPr lang="en-US" sz="2000" i="1" dirty="0"/>
              <a:t>C. A special type of transistor for use at very cold temperatures</a:t>
            </a:r>
          </a:p>
          <a:p>
            <a:pPr marL="457200" lvl="1" indent="0">
              <a:buNone/>
              <a:defRPr/>
            </a:pPr>
            <a:r>
              <a:rPr lang="en-US" sz="2000" i="1" dirty="0"/>
              <a:t>D. A capacitor that changes value with temperature</a:t>
            </a:r>
          </a:p>
          <a:p>
            <a:pPr marL="457200" lvl="1" indent="0" eaLnBrk="1" hangingPunct="1">
              <a:buNone/>
              <a:defRPr/>
            </a:pPr>
            <a:endParaRPr lang="en-US" dirty="0"/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9600" y="6216212"/>
            <a:ext cx="609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443FF385-3AB4-47B0-A97B-9C162DF8C875}" type="slidenum">
              <a:rPr lang="en-US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116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1738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G6A11  Why would it be important to minimize the mutual inductance between two inductors?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2000" i="1" dirty="0"/>
              <a:t>A. To increase the energy transfer between circuits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B. To reduce unwanted coupling between circuits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C. To reduce conducted emissions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D. To increase the self-resonant frequency of the inductors</a:t>
            </a:r>
          </a:p>
        </p:txBody>
      </p:sp>
      <p:sp>
        <p:nvSpPr>
          <p:cNvPr id="11366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05800" y="6248400"/>
            <a:ext cx="533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81C8B0C1-FA94-4500-9D2D-6FCCA598A414}" type="slidenum">
              <a:rPr lang="en-US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117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236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9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G6A11  Why would it be important to minimize the mutual inductance between two inductors?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sz="2000" i="1" dirty="0"/>
              <a:t>A. To increase the energy transfer between circuits</a:t>
            </a:r>
          </a:p>
          <a:p>
            <a:pPr marL="457200" lvl="1" indent="0">
              <a:buNone/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To reduce unwanted coupling between circuits</a:t>
            </a:r>
          </a:p>
          <a:p>
            <a:pPr marL="457200" lvl="1" indent="0">
              <a:buNone/>
              <a:defRPr/>
            </a:pPr>
            <a:r>
              <a:rPr lang="en-US" sz="2000" i="1" dirty="0"/>
              <a:t>C. To reduce conducted emissions</a:t>
            </a:r>
          </a:p>
          <a:p>
            <a:pPr marL="457200" lvl="1" indent="0">
              <a:buNone/>
              <a:defRPr/>
            </a:pPr>
            <a:r>
              <a:rPr lang="en-US" sz="2000" i="1" dirty="0"/>
              <a:t>D. To increase the self-resonant frequency of the inductors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9600" y="6172200"/>
            <a:ext cx="533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E4E27F08-5E77-421E-9EE4-454158350307}" type="slidenum">
              <a:rPr lang="en-US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118</a:t>
            </a:fld>
            <a:endParaRPr lang="en-US" altLang="en-US" sz="12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1146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24472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t="7651" r="9795" b="13562"/>
          <a:stretch>
            <a:fillRect/>
          </a:stretch>
        </p:blipFill>
        <p:spPr bwMode="auto">
          <a:xfrm>
            <a:off x="4267200" y="3581400"/>
            <a:ext cx="3624938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48689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G6B02  What are two major ratings that must not be exceeded for silicon diode rectifiers?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n-US" sz="2000" i="1" dirty="0"/>
              <a:t>A. Peak inverse voltage; average forward current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B. Average power; average voltage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C. Capacitive reactance; avalanche voltage</a:t>
            </a:r>
          </a:p>
          <a:p>
            <a:pPr marL="457200" lvl="1" indent="0" eaLnBrk="1" hangingPunct="1">
              <a:buNone/>
              <a:defRPr/>
            </a:pPr>
            <a:r>
              <a:rPr lang="en-US" sz="2000" i="1" dirty="0"/>
              <a:t>D. Peak load impedance; peak voltage</a:t>
            </a:r>
          </a:p>
        </p:txBody>
      </p:sp>
      <p:sp>
        <p:nvSpPr>
          <p:cNvPr id="11571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382000" y="6172200"/>
            <a:ext cx="457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D061D15A-C918-4803-AD69-030B38EA470A}" type="slidenum">
              <a:rPr lang="en-US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119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873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T6A02 - What type of component is often used as an adjustable volume control?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Fixed resistor</a:t>
            </a:r>
            <a:endParaRPr lang="en-US" sz="2800" dirty="0"/>
          </a:p>
          <a:p>
            <a:r>
              <a:rPr lang="en-US" sz="2800" i="1" dirty="0"/>
              <a:t>B. Power resistor</a:t>
            </a:r>
            <a:endParaRPr lang="en-US" sz="2800" dirty="0"/>
          </a:p>
          <a:p>
            <a:r>
              <a:rPr lang="en-US" sz="2800" i="1" dirty="0"/>
              <a:t>C. Potentiometer</a:t>
            </a:r>
            <a:endParaRPr lang="en-US" sz="2800" dirty="0"/>
          </a:p>
          <a:p>
            <a:r>
              <a:rPr lang="en-US" sz="2800" i="1" dirty="0"/>
              <a:t>D. Transformer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7868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G6B02  What are two major ratings that must not be exceeded for silicon diode rectifiers?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Peak inverse voltage; average forward current</a:t>
            </a:r>
          </a:p>
          <a:p>
            <a:pPr marL="457200" lvl="1" indent="0">
              <a:buNone/>
              <a:defRPr/>
            </a:pPr>
            <a:r>
              <a:rPr lang="en-US" sz="2000" i="1" dirty="0"/>
              <a:t>B. Average power; average voltage</a:t>
            </a:r>
          </a:p>
          <a:p>
            <a:pPr marL="457200" lvl="1" indent="0">
              <a:buNone/>
              <a:defRPr/>
            </a:pPr>
            <a:r>
              <a:rPr lang="en-US" sz="2000" i="1" dirty="0"/>
              <a:t>C. Capacitive reactance; avalanche voltage</a:t>
            </a:r>
          </a:p>
          <a:p>
            <a:pPr marL="457200" lvl="1" indent="0">
              <a:buNone/>
              <a:defRPr/>
            </a:pPr>
            <a:r>
              <a:rPr lang="en-US" sz="2000" i="1" dirty="0"/>
              <a:t>D. Peak load impedance; peak voltage</a:t>
            </a:r>
          </a:p>
          <a:p>
            <a:pPr marL="0" indent="0" eaLnBrk="1" hangingPunct="1">
              <a:buNone/>
              <a:defRPr/>
            </a:pPr>
            <a:endParaRPr lang="en-US" sz="2000" i="1" dirty="0"/>
          </a:p>
        </p:txBody>
      </p:sp>
      <p:sp>
        <p:nvSpPr>
          <p:cNvPr id="11674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229600" y="6248400"/>
            <a:ext cx="609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fld id="{1FC35AD7-0A7F-432B-BE42-F15ECF771740}" type="slidenum">
              <a:rPr lang="en-US" altLang="en-US" sz="12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120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5180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/>
              <a:t>Connectors</a:t>
            </a:r>
            <a:br>
              <a:rPr lang="en-US" sz="4000" b="1" dirty="0">
                <a:solidFill>
                  <a:srgbClr val="FFFF00"/>
                </a:solidFill>
              </a:rPr>
            </a:br>
            <a:endParaRPr lang="en-US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305800" cy="46482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94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DE-9</a:t>
                      </a:r>
                      <a:endParaRPr lang="en-US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Serial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data</a:t>
                      </a:r>
                      <a:endParaRPr lang="en-US" sz="12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PL-259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RF,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Good to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~150MHz</a:t>
                      </a:r>
                      <a:endParaRPr lang="en-US" sz="12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DIN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effectLst/>
                        </a:rPr>
                        <a:t>Multiconductor</a:t>
                      </a:r>
                      <a:r>
                        <a:rPr lang="en-US" sz="1800" b="0" dirty="0">
                          <a:effectLst/>
                        </a:rPr>
                        <a:t> audio/control</a:t>
                      </a:r>
                      <a:endParaRPr lang="en-US" sz="12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N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Waterproof RF,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Good to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~10GHz</a:t>
                      </a:r>
                      <a:endParaRPr lang="en-US" sz="12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940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RCA</a:t>
                      </a:r>
                      <a:endParaRPr lang="en-US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Audio/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Video</a:t>
                      </a:r>
                      <a:endParaRPr lang="en-US" sz="12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SMA</a:t>
                      </a:r>
                      <a:endParaRPr lang="en-US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Small RF,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Good to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several GHz</a:t>
                      </a:r>
                      <a:endParaRPr lang="en-US" sz="1200" b="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DFB4C7-71DC-4FAD-8EA7-7D03E8848402}" type="slidenum">
              <a:rPr lang="en-US" smtClean="0"/>
              <a:pPr>
                <a:defRPr/>
              </a:pPr>
              <a:t>121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117784" name="Picture 2" descr="http://upload.wikimedia.org/wikipedia/commons/thumb/7/78/9_pin_d-sub_connector_male_closeup.jpg/220px-9_pin_d-sub_connector_male_close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1600200"/>
            <a:ext cx="199231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8" name="Picture 4" descr="https://encrypted-tbn0.gstatic.com/images?q=tbn:ANd9GcRvBCRkverdzvdIiaM9m_uDZXVQJ0Nh6_bZD81zOIIVlOneZPdP_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3" t="10666" r="6223" b="17778"/>
          <a:stretch>
            <a:fillRect/>
          </a:stretch>
        </p:blipFill>
        <p:spPr bwMode="auto">
          <a:xfrm>
            <a:off x="1954213" y="4648200"/>
            <a:ext cx="21034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89" name="Picture 6" descr="http://upload.wikimedia.org/wikipedia/commons/6/65/N_Connect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8" t="9254" r="19357" b="9923"/>
          <a:stretch>
            <a:fillRect/>
          </a:stretch>
        </p:blipFill>
        <p:spPr bwMode="auto">
          <a:xfrm>
            <a:off x="7010400" y="3171825"/>
            <a:ext cx="159385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90" name="Picture 8" descr="http://www.cablestogo.com/product-images/01690/200/01690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6" t="19359" r="6500" b="22141"/>
          <a:stretch>
            <a:fillRect/>
          </a:stretch>
        </p:blipFill>
        <p:spPr bwMode="auto">
          <a:xfrm>
            <a:off x="2463800" y="3395663"/>
            <a:ext cx="157956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91" name="Picture 10" descr="http://www.simplesolutions-uk.com/files/product-images/sma-male_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4" t="5200" r="5772" b="34587"/>
          <a:stretch>
            <a:fillRect/>
          </a:stretch>
        </p:blipFill>
        <p:spPr bwMode="auto">
          <a:xfrm>
            <a:off x="7086600" y="4676775"/>
            <a:ext cx="14986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92" name="Picture 12" descr="https://encrypted-tbn1.gstatic.com/images?q=tbn:ANd9GcSqiM9_sBCFn4Ff-KuXc-u9-mpiHtZdxyRLdfOMV2B2bOolp8x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4" r="27957" b="21547"/>
          <a:stretch>
            <a:fillRect/>
          </a:stretch>
        </p:blipFill>
        <p:spPr bwMode="auto">
          <a:xfrm>
            <a:off x="6400800" y="1846263"/>
            <a:ext cx="21844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26921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3048000"/>
          </a:xfrm>
        </p:spPr>
        <p:txBody>
          <a:bodyPr/>
          <a:lstStyle/>
          <a:p>
            <a:r>
              <a:rPr lang="en-US" dirty="0"/>
              <a:t>End of</a:t>
            </a:r>
            <a:br>
              <a:rPr lang="en-US" dirty="0"/>
            </a:br>
            <a:r>
              <a:rPr lang="en-US" dirty="0"/>
              <a:t>SUBELEMENT T6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743200"/>
          </a:xfrm>
        </p:spPr>
        <p:txBody>
          <a:bodyPr/>
          <a:lstStyle/>
          <a:p>
            <a:pPr algn="ctr"/>
            <a:r>
              <a:rPr lang="en-US" dirty="0"/>
              <a:t>Electrical components: semiconductors; circuit diagrams; component functions</a:t>
            </a:r>
          </a:p>
          <a:p>
            <a:pPr algn="ct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85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873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T6A02 - What type of component is often used as an adjustable volume control?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Fixed resistor</a:t>
            </a:r>
            <a:endParaRPr lang="en-US" sz="2800" dirty="0"/>
          </a:p>
          <a:p>
            <a:r>
              <a:rPr lang="en-US" sz="2800" i="1" dirty="0"/>
              <a:t>B. Power resistor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Potentiometer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D. Transformer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2" descr="http://upload.wikimedia.org/wikipedia/commons/thumb/b/b5/Potentiometer.jpg/225px-Potentiometer.jpg">
            <a:extLst>
              <a:ext uri="{FF2B5EF4-FFF2-40B4-BE49-F238E27FC236}">
                <a16:creationId xmlns:a16="http://schemas.microsoft.com/office/drawing/2014/main" id="{C6040EBD-7D9D-48A4-BED9-892E647A4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168852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etisystems.com/images/multifeatures.gif">
            <a:extLst>
              <a:ext uri="{FF2B5EF4-FFF2-40B4-BE49-F238E27FC236}">
                <a16:creationId xmlns:a16="http://schemas.microsoft.com/office/drawing/2014/main" id="{6D0C3BED-C7DF-43F9-AD89-2CDDA3F3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09093"/>
            <a:ext cx="4167946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5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/>
              <a:t>T6A03 - What electrical parameter is controlled by a potentiometer?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Inductance</a:t>
            </a:r>
            <a:endParaRPr lang="en-US" sz="2800" dirty="0"/>
          </a:p>
          <a:p>
            <a:r>
              <a:rPr lang="en-US" sz="2800" i="1" dirty="0"/>
              <a:t>B. Resistance</a:t>
            </a:r>
            <a:endParaRPr lang="en-US" sz="2800" dirty="0"/>
          </a:p>
          <a:p>
            <a:r>
              <a:rPr lang="en-US" sz="2800" i="1" dirty="0"/>
              <a:t>C. Capacitance</a:t>
            </a:r>
            <a:endParaRPr lang="en-US" sz="2800" dirty="0"/>
          </a:p>
          <a:p>
            <a:r>
              <a:rPr lang="en-US" sz="2800" i="1" dirty="0"/>
              <a:t>D. Field strength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1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/>
              <a:t>T6A03 - What electrical parameter is controlled by a potentiometer?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81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Inductance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B. Resistance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C. Capacitance</a:t>
            </a:r>
            <a:endParaRPr lang="en-US" sz="2800" dirty="0"/>
          </a:p>
          <a:p>
            <a:r>
              <a:rPr lang="en-US" sz="2800" i="1" dirty="0"/>
              <a:t>D. Field strength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2" descr="http://www.etisystems.com/images/multifeatur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4" t="19771" r="28176" b="20915"/>
          <a:stretch/>
        </p:blipFill>
        <p:spPr bwMode="auto">
          <a:xfrm>
            <a:off x="4495800" y="3429000"/>
            <a:ext cx="3222171" cy="245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232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T6A04 - What electrical component stores energy in an electric field?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Varistor</a:t>
            </a:r>
          </a:p>
          <a:p>
            <a:r>
              <a:rPr lang="en-US" sz="2800" i="1" dirty="0"/>
              <a:t>B. Capacitor</a:t>
            </a:r>
            <a:endParaRPr lang="en-US" sz="2800" dirty="0"/>
          </a:p>
          <a:p>
            <a:r>
              <a:rPr lang="en-US" sz="2800" i="1" dirty="0"/>
              <a:t>C. Inductor</a:t>
            </a:r>
            <a:endParaRPr lang="en-US" sz="2800" dirty="0"/>
          </a:p>
          <a:p>
            <a:r>
              <a:rPr lang="en-US" sz="2800" i="1" dirty="0"/>
              <a:t>D. Diode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85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T6A04 - What electrical component stores energy in an electric field?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6400800" cy="3657600"/>
          </a:xfrm>
        </p:spPr>
        <p:txBody>
          <a:bodyPr/>
          <a:lstStyle/>
          <a:p>
            <a:r>
              <a:rPr lang="en-US" i="1" dirty="0"/>
              <a:t>A. </a:t>
            </a:r>
            <a:r>
              <a:rPr lang="en-US" dirty="0"/>
              <a:t>Varistor</a:t>
            </a:r>
          </a:p>
          <a:p>
            <a:r>
              <a:rPr lang="en-US" sz="3200" b="1" i="1" dirty="0">
                <a:solidFill>
                  <a:srgbClr val="FFFF00"/>
                </a:solidFill>
              </a:rPr>
              <a:t>B. Capacitor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i="1" dirty="0"/>
              <a:t>C. Inductor</a:t>
            </a:r>
            <a:endParaRPr lang="en-US" dirty="0"/>
          </a:p>
          <a:p>
            <a:r>
              <a:rPr lang="en-US" i="1" dirty="0"/>
              <a:t>D. Diode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60763"/>
            <a:ext cx="5681663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741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T6A05 - What type of electrical component consists of conductive surfaces separated by an insulator?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Potentiometer</a:t>
            </a:r>
            <a:endParaRPr lang="en-US" sz="2800" dirty="0"/>
          </a:p>
          <a:p>
            <a:r>
              <a:rPr lang="en-US" sz="2800" i="1" dirty="0"/>
              <a:t>C. Oscillator</a:t>
            </a:r>
            <a:endParaRPr lang="en-US" sz="2800" dirty="0"/>
          </a:p>
          <a:p>
            <a:r>
              <a:rPr lang="en-US" sz="2800" i="1" dirty="0"/>
              <a:t>D. Capacitor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2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/>
              <a:t>T6A05 - What type of electrical component consists of conductive surfaces separated by an insulator?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Potentiometer</a:t>
            </a:r>
            <a:endParaRPr lang="en-US" sz="2800" dirty="0"/>
          </a:p>
          <a:p>
            <a:r>
              <a:rPr lang="en-US" sz="2800" i="1" dirty="0"/>
              <a:t>C. Oscillator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Capacitor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2613025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484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33400"/>
            <a:ext cx="7924800" cy="5715000"/>
          </a:xfrm>
        </p:spPr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T6A - Electrical components: </a:t>
            </a:r>
            <a:r>
              <a:rPr lang="en-US" b="1" dirty="0"/>
              <a:t>fixed and variable resistors; capacitors and inductors; fuses; switches; batteries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C000"/>
                </a:solidFill>
              </a:rPr>
              <a:t>T6B – Semiconductors: </a:t>
            </a:r>
            <a:r>
              <a:rPr lang="en-US" b="1" dirty="0"/>
              <a:t>basic principles and applications of solid state devices; diodes and transistors 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C000"/>
                </a:solidFill>
              </a:rPr>
              <a:t>T6C - Circuit diagrams: </a:t>
            </a:r>
            <a:r>
              <a:rPr lang="en-US" b="1" dirty="0"/>
              <a:t>use of schematics, Schematic symbols of basic components 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FFC000"/>
                </a:solidFill>
              </a:rPr>
              <a:t>T6D - Component functions: </a:t>
            </a:r>
            <a:r>
              <a:rPr lang="en-US" b="1" dirty="0"/>
              <a:t>rectifiers, relay, voltage regulators, meters, indicators, integrated circuits, transformers; Resonant circuit; Shielding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50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T6A06 - What type of electrical component stores energy in a magnetic field?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Varistor</a:t>
            </a:r>
          </a:p>
          <a:p>
            <a:r>
              <a:rPr lang="en-US" sz="2800" i="1" dirty="0"/>
              <a:t>B. Capacitor</a:t>
            </a:r>
            <a:endParaRPr lang="en-US" sz="2800" dirty="0"/>
          </a:p>
          <a:p>
            <a:r>
              <a:rPr lang="en-US" sz="2800" i="1" dirty="0"/>
              <a:t>C. Inductor</a:t>
            </a:r>
            <a:endParaRPr lang="en-US" sz="2800" dirty="0"/>
          </a:p>
          <a:p>
            <a:r>
              <a:rPr lang="en-US" sz="2800" i="1" dirty="0"/>
              <a:t>D. Diode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29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T6A06 - What type of electrical component stores energy in a magnetic field?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Varisto</a:t>
            </a:r>
            <a:r>
              <a:rPr lang="en-US" sz="2800" i="1" dirty="0"/>
              <a:t>r</a:t>
            </a:r>
            <a:endParaRPr lang="en-US" sz="2800" dirty="0"/>
          </a:p>
          <a:p>
            <a:r>
              <a:rPr lang="en-US" sz="2800" i="1" dirty="0"/>
              <a:t>B. Capacitor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Inductor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D. Diode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90800"/>
            <a:ext cx="41452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343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T6A07 - What electrical component is typically constructed of a coil of wire?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Switch</a:t>
            </a:r>
            <a:endParaRPr lang="en-US" sz="2800" dirty="0"/>
          </a:p>
          <a:p>
            <a:r>
              <a:rPr lang="en-US" sz="2800" i="1" dirty="0"/>
              <a:t>B. Capacitor</a:t>
            </a:r>
            <a:endParaRPr lang="en-US" sz="2800" dirty="0"/>
          </a:p>
          <a:p>
            <a:r>
              <a:rPr lang="en-US" sz="2800" i="1" dirty="0"/>
              <a:t>C. Diode</a:t>
            </a:r>
            <a:endParaRPr lang="en-US" sz="2800" dirty="0"/>
          </a:p>
          <a:p>
            <a:r>
              <a:rPr lang="en-US" sz="2800" i="1" dirty="0"/>
              <a:t>D. Inductor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779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T6A07 - What electrical component is typically constructed of a coil of wire?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Switch</a:t>
            </a:r>
            <a:endParaRPr lang="en-US" sz="2800" dirty="0"/>
          </a:p>
          <a:p>
            <a:r>
              <a:rPr lang="en-US" sz="2800" i="1" dirty="0"/>
              <a:t>B. Capacitor</a:t>
            </a:r>
            <a:endParaRPr lang="en-US" sz="2800" dirty="0"/>
          </a:p>
          <a:p>
            <a:r>
              <a:rPr lang="en-US" sz="2800" i="1" dirty="0"/>
              <a:t>C. Diode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Inductor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7175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318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/>
              <a:t>T6A08 - What is the function of an SPDT switch?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50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A single circuit if opened or closed</a:t>
            </a:r>
            <a:endParaRPr lang="en-US" sz="2800" dirty="0"/>
          </a:p>
          <a:p>
            <a:r>
              <a:rPr lang="en-US" sz="2800" i="1" dirty="0"/>
              <a:t>B. Two circuits are opened or closed</a:t>
            </a:r>
            <a:endParaRPr lang="en-US" sz="2800" dirty="0"/>
          </a:p>
          <a:p>
            <a:r>
              <a:rPr lang="en-US" sz="2800" i="1" dirty="0"/>
              <a:t>C. A single circuit is switched between one of two other circuits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Two circuits are each switched between one of two other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07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05000"/>
          </a:xfrm>
        </p:spPr>
        <p:txBody>
          <a:bodyPr>
            <a:normAutofit/>
          </a:bodyPr>
          <a:lstStyle/>
          <a:p>
            <a:r>
              <a:rPr lang="en-US" dirty="0"/>
              <a:t>T6A08 - What is the function of an SPDT switch?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50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A single circuit if opened or closed</a:t>
            </a:r>
            <a:endParaRPr lang="en-US" sz="2800" dirty="0"/>
          </a:p>
          <a:p>
            <a:r>
              <a:rPr lang="en-US" sz="2800" i="1" dirty="0"/>
              <a:t>B. Two circuits are opened or closed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 single circuit is switched between one of two other circuits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D. </a:t>
            </a:r>
            <a:r>
              <a:rPr lang="en-US" sz="2800" dirty="0"/>
              <a:t>Two circuits are each switched between one of two other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228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9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T6A09 - What electrical component is used to protect other circuit components from current overloads?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Fuse</a:t>
            </a:r>
            <a:endParaRPr lang="en-US" sz="2800" dirty="0"/>
          </a:p>
          <a:p>
            <a:r>
              <a:rPr lang="en-US" sz="2800" i="1" dirty="0"/>
              <a:t>B. </a:t>
            </a:r>
            <a:r>
              <a:rPr lang="en-US" sz="2800" dirty="0" err="1"/>
              <a:t>Thyrathon</a:t>
            </a:r>
            <a:endParaRPr lang="en-US" sz="2800" dirty="0"/>
          </a:p>
          <a:p>
            <a:r>
              <a:rPr lang="en-US" sz="2800" i="1" dirty="0"/>
              <a:t>C. </a:t>
            </a:r>
            <a:r>
              <a:rPr lang="en-US" sz="2800" dirty="0"/>
              <a:t>Varactor</a:t>
            </a:r>
          </a:p>
          <a:p>
            <a:r>
              <a:rPr lang="en-US" sz="2800" i="1" dirty="0"/>
              <a:t>D. All of these choices are correct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45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9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T6A09 - What electrical component is used to protect other circuit components from current overloads?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Fuse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i="1" dirty="0"/>
              <a:t>B. </a:t>
            </a:r>
            <a:r>
              <a:rPr lang="en-US" sz="3200" dirty="0" err="1"/>
              <a:t>Thyrathon</a:t>
            </a:r>
            <a:endParaRPr lang="en-US" sz="3200" dirty="0"/>
          </a:p>
          <a:p>
            <a:r>
              <a:rPr lang="en-US" sz="3200" i="1" dirty="0"/>
              <a:t>C. </a:t>
            </a:r>
            <a:r>
              <a:rPr lang="en-US" sz="3200" dirty="0"/>
              <a:t>Varactor</a:t>
            </a:r>
          </a:p>
          <a:p>
            <a:r>
              <a:rPr lang="en-US" sz="3200" i="1" dirty="0"/>
              <a:t>D. All of these choices are correct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09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T6A10 - Which of the following battery chemistries is rechargeable?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Nickel-metal hydride</a:t>
            </a:r>
            <a:endParaRPr lang="en-US" sz="2800" dirty="0"/>
          </a:p>
          <a:p>
            <a:r>
              <a:rPr lang="en-US" sz="2800" i="1" dirty="0"/>
              <a:t>B. Lithium-ion</a:t>
            </a:r>
            <a:endParaRPr lang="en-US" sz="2800" dirty="0"/>
          </a:p>
          <a:p>
            <a:r>
              <a:rPr lang="en-US" sz="2800" i="1" dirty="0"/>
              <a:t>C. Lead-acid gel-cell</a:t>
            </a:r>
            <a:endParaRPr lang="en-US" sz="2800" dirty="0"/>
          </a:p>
          <a:p>
            <a:r>
              <a:rPr lang="en-US" sz="2800" i="1" dirty="0"/>
              <a:t>D. All of these choices are correct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8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T6A10 - Which of the following battery chemistries is rechargeable?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Nickel-metal hydride</a:t>
            </a:r>
            <a:endParaRPr lang="en-US" sz="2800" dirty="0"/>
          </a:p>
          <a:p>
            <a:r>
              <a:rPr lang="en-US" sz="2800" i="1" dirty="0"/>
              <a:t>B. Lithium-ion</a:t>
            </a:r>
            <a:endParaRPr lang="en-US" sz="2800" dirty="0"/>
          </a:p>
          <a:p>
            <a:r>
              <a:rPr lang="en-US" sz="2800" i="1" dirty="0"/>
              <a:t>C. Lead-acid gel-cell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</a:rPr>
              <a:t>D. All of these choices are correct</a:t>
            </a:r>
            <a:endParaRPr lang="en-US" sz="3600" b="1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1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5192-87CF-43AE-BCC6-B06747EF362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-457200" y="328613"/>
            <a:ext cx="5662613" cy="661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Resistors</a:t>
            </a:r>
            <a:r>
              <a:rPr lang="en-US" altLang="en-US" dirty="0">
                <a:solidFill>
                  <a:schemeClr val="bg1"/>
                </a:solidFill>
                <a:effectLst/>
              </a:rPr>
              <a:t>	</a:t>
            </a:r>
          </a:p>
        </p:txBody>
      </p:sp>
      <p:pic>
        <p:nvPicPr>
          <p:cNvPr id="5124" name="Picture 2" descr="http://members.shaw.ca/roma/co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434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http://www.ebyte.it/library/educards/ee/ColorCodedResistors_4co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4800"/>
            <a:ext cx="1714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04800"/>
            <a:ext cx="296862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2"/>
          <p:cNvSpPr txBox="1">
            <a:spLocks noChangeArrowheads="1"/>
          </p:cNvSpPr>
          <p:nvPr/>
        </p:nvSpPr>
        <p:spPr bwMode="auto">
          <a:xfrm>
            <a:off x="5025736" y="3657600"/>
            <a:ext cx="39243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  <a:t>Resistors oppose the flow of current in a DC (or AC) circuit).  Their values are represented with the colored strips or numbers and will vary slightly with temperature.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bg1">
                  <a:lumMod val="95000"/>
                  <a:lumOff val="5000"/>
                </a:schemeClr>
              </a:solidFill>
              <a:latin typeface="Eurostile" pitchFamily="34" charset="0"/>
              <a:cs typeface="+mn-cs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  <a:t>A variable resistor is called a potentiometer and is often used for volume controls</a:t>
            </a:r>
          </a:p>
        </p:txBody>
      </p:sp>
      <p:pic>
        <p:nvPicPr>
          <p:cNvPr id="5128" name="Picture 2" descr="http://upload.wikimedia.org/wikipedia/commons/thumb/b/b5/Potentiometer.jpg/225px-Potentiome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196975"/>
            <a:ext cx="2143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426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9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T6A11 - Which of the following battery chemistries is not rechargeable?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Nickel-cadmium</a:t>
            </a:r>
            <a:endParaRPr lang="en-US" sz="2800" dirty="0"/>
          </a:p>
          <a:p>
            <a:r>
              <a:rPr lang="en-US" sz="2800" i="1" dirty="0"/>
              <a:t>B. Carbon-zinc</a:t>
            </a:r>
            <a:endParaRPr lang="en-US" sz="2800" dirty="0"/>
          </a:p>
          <a:p>
            <a:r>
              <a:rPr lang="en-US" sz="2800" i="1" dirty="0"/>
              <a:t>C. Lead-acid </a:t>
            </a:r>
            <a:endParaRPr lang="en-US" sz="2800" dirty="0"/>
          </a:p>
          <a:p>
            <a:r>
              <a:rPr lang="en-US" sz="2800" i="1" dirty="0"/>
              <a:t>D. Lithium-ion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89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9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T6A11 - Which of the following battery chemistries is not rechargeable?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Nickel-cadmium</a:t>
            </a:r>
            <a:endParaRPr lang="en-US" sz="2800" dirty="0"/>
          </a:p>
          <a:p>
            <a:r>
              <a:rPr lang="en-US" sz="3200" b="1" i="1" dirty="0">
                <a:solidFill>
                  <a:srgbClr val="FFFF00"/>
                </a:solidFill>
              </a:rPr>
              <a:t>B. Carbon-zinc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2800" i="1" dirty="0"/>
              <a:t>C. Lead-acid </a:t>
            </a:r>
            <a:endParaRPr lang="en-US" sz="2800" dirty="0"/>
          </a:p>
          <a:p>
            <a:r>
              <a:rPr lang="en-US" sz="2800" i="1" dirty="0"/>
              <a:t>D. Lithium-ion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13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T6A12 – What type of switch is represented by component 3 in figure T-2?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 Single-pole single-throw</a:t>
            </a:r>
            <a:endParaRPr lang="en-US" sz="2800" dirty="0"/>
          </a:p>
          <a:p>
            <a:r>
              <a:rPr lang="en-US" sz="2800" i="1" dirty="0"/>
              <a:t>B. </a:t>
            </a:r>
            <a:r>
              <a:rPr lang="en-US" sz="2800" dirty="0"/>
              <a:t> Single-pole double-throw</a:t>
            </a:r>
          </a:p>
          <a:p>
            <a:r>
              <a:rPr lang="en-US" sz="2800" i="1" dirty="0"/>
              <a:t>C. </a:t>
            </a:r>
            <a:r>
              <a:rPr lang="en-US" sz="2800" dirty="0"/>
              <a:t> Double-pole single-throw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 Double-pole double-throw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DE5F68-E58F-B705-1B32-6C6C6E7F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12437"/>
            <a:ext cx="6248399" cy="32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185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T6A12 – What type of switch is represented by component 3 in figure T-2?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6400800" cy="36576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Single-pole single-throw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B. </a:t>
            </a:r>
            <a:r>
              <a:rPr lang="en-US" sz="2800" dirty="0"/>
              <a:t> Single-pole double-throw</a:t>
            </a:r>
          </a:p>
          <a:p>
            <a:r>
              <a:rPr lang="en-US" sz="2800" i="1" dirty="0"/>
              <a:t>C. </a:t>
            </a:r>
            <a:r>
              <a:rPr lang="en-US" sz="2800" dirty="0"/>
              <a:t> Double-pole single-throw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 Double-pole double-throw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DE5F68-E58F-B705-1B32-6C6C6E7F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412437"/>
            <a:ext cx="6248399" cy="32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F233B9C-A013-28B2-2357-EB114E8DEB66}"/>
              </a:ext>
            </a:extLst>
          </p:cNvPr>
          <p:cNvSpPr/>
          <p:nvPr/>
        </p:nvSpPr>
        <p:spPr>
          <a:xfrm>
            <a:off x="4114800" y="33528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718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T6B – Semiconductors: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/>
              <a:t>basic principles and applications of solid state devices; diodes and transistors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93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458200" cy="17526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T6B01 - What is true about forward voltage drop in a diode?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It is lower in some diode types than is others</a:t>
            </a:r>
          </a:p>
          <a:p>
            <a:r>
              <a:rPr lang="en-US" sz="2800" i="1" dirty="0"/>
              <a:t>B. </a:t>
            </a:r>
            <a:r>
              <a:rPr lang="en-US" sz="2800" dirty="0"/>
              <a:t>It is proportional to peak inverse voltage</a:t>
            </a:r>
          </a:p>
          <a:p>
            <a:r>
              <a:rPr lang="en-US" sz="2800" i="1" dirty="0"/>
              <a:t>C. </a:t>
            </a:r>
            <a:r>
              <a:rPr lang="en-US" sz="2800" dirty="0"/>
              <a:t>It indicates that the diode is defective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It has no impact on the voltage delivered to the load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2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458200" cy="17526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T6B01 - What is true about forward voltage drop in a diode?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057400"/>
            <a:ext cx="6400800" cy="36576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lower in some diode types than is others</a:t>
            </a:r>
          </a:p>
          <a:p>
            <a:r>
              <a:rPr lang="en-US" sz="2800" i="1" dirty="0"/>
              <a:t>B. </a:t>
            </a:r>
            <a:r>
              <a:rPr lang="en-US" sz="2800" dirty="0"/>
              <a:t>It is proportional to peak inverse voltage</a:t>
            </a:r>
          </a:p>
          <a:p>
            <a:r>
              <a:rPr lang="en-US" sz="2800" i="1" dirty="0"/>
              <a:t>C. </a:t>
            </a:r>
            <a:r>
              <a:rPr lang="en-US" sz="2800" dirty="0"/>
              <a:t>It indicates that the diode is defective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It has no impact on the voltage delivered to the load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02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2133600"/>
          </a:xfrm>
        </p:spPr>
        <p:txBody>
          <a:bodyPr>
            <a:normAutofit/>
          </a:bodyPr>
          <a:lstStyle/>
          <a:p>
            <a:r>
              <a:rPr lang="en-US" dirty="0"/>
              <a:t>T6B02 - What electronic component allows current to flow in only one direction?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Fuse</a:t>
            </a:r>
            <a:endParaRPr lang="en-US" sz="2800" dirty="0"/>
          </a:p>
          <a:p>
            <a:r>
              <a:rPr lang="en-US" sz="2800" i="1" dirty="0"/>
              <a:t>C. Diode</a:t>
            </a:r>
            <a:endParaRPr lang="en-US" sz="2800" dirty="0"/>
          </a:p>
          <a:p>
            <a:r>
              <a:rPr lang="en-US" sz="2800" i="1" dirty="0"/>
              <a:t>D. Driven Element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99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534400" cy="2133600"/>
          </a:xfrm>
        </p:spPr>
        <p:txBody>
          <a:bodyPr>
            <a:normAutofit/>
          </a:bodyPr>
          <a:lstStyle/>
          <a:p>
            <a:r>
              <a:rPr lang="en-US" dirty="0"/>
              <a:t>T6B02 - What electronic component allows current to flow in only one direction?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981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Fuse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Diode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D. Driven Element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sp>
        <p:nvSpPr>
          <p:cNvPr id="6" name="AutoShape 2" descr="data:image/jpeg;base64,/9j/4AAQSkZJRgABAQAAAQABAAD/2wCEAAkGBwgHBhUIBxMRFhQVGCAYGBcYFhseHBwdJh0YHyAfIxwcKDQlJR8lHR8fLTUkMTEuLjA0Ih8zODMsNygwOisBCgoKDg0OGg8QGzckICU3LTctLTM1NzQ3LzQ1Nys3NzUyLCs2NDQvMDQ3Ny80LDgsNDYvNzYsLDA0LDcsLCw0LP/AABEIAJoBRgMBIgACEQEDEQH/xAAcAAEAAwADAQEAAAAAAAAAAAAABQYHAwQIAQL/xABMEAABAwMBAwgHAwYMBQUAAAABAAIDBAURIQYSMQcTFhciUZGSFEFSVGFxgTJV00JTcqGishUjNmN0lKOxwdHS4iUzN2LhJEOCk8L/xAAaAQEAAgMBAAAAAAAAAAAAAAAAAwQBAgUG/8QAKREBAAIBAgMGBwAAAAAAAAAAAAECAwQRIUFRBRIxYaHRExUiUnGB8P/aAAwDAQACEQMRAD8A3FERAREQEREBERAREQEREBERAREQERfCQ0Zcg+oiICIiAiIgIiICIiAiIgIiICIiAiIgIiICIiAiIgIiICp22u0dxtdaI7QGFtPEaqqBbk8yHtbut7nObzrgf5v4q4qlW7ZSa5V1Vdby+pifUSlojjmLRzDBuRhwaSCSN53/AMz8UE/dtobfao4n1Be7n8iIRsc8vO7vYAYCdQuCPay0utT7jIZGCJ/NPY+N4kEh3cM5vG8XO3m4AznIUHYbNdaV9DS1cbi2hmmjbIXMOYebe2F+hzq1zW445B0wvt0sl0NdUXCmi3iyuhqY2bzRzrG00UTgCTgHO/jONWj1aoJul2stU1NNNUGSH0du/K2aN0bms1w7dI1acHBGdRjio+n2uZXbTwW+nbNE10cr5GzwvjcQOb3HAvA7Ors/LXCjbtabttRNNcBTvp92FjIY5nM3pHMnZOd7m3ODWEsDRrntOOO/93Cku21F5jfLSzU0QpamBz5HRFwfK2IAhrHO7I3dD69dB6wnKDbC1V1UyGITtbKcQyvhe2KU4Jwx7hg5AJHDexplWBZraLFWPnpqSspLhvQvjdI+Wve6mHN4cHMbzji/tNbutLBjOuMLSkBERAREQEREBVvlI/kFW/0d/wC6VZFW+Uf+QVb/AEd/7pQZTsntJt9svs5Dd6mM11BI3e+0XSRAFwOXY3gBj17zQMDLVqmyG3dg2uj/AOFygSYyYX9mQd/Z9YHeMhdXki/6cUf6B/feultfyVWK/wAvptBmlqc7wlhGAXZzlzBgZzrvDDs+tBfVReVDaq57MvohbNz+Pn5t+83OnZ4dx1VXZtZtrydvFPtnC6rpBoKqPVwGgGXHifg/BJz2iunyobUWbaiC2VNkmbIBVDebwe37P2mnUfPgfUSg25ERAREQEREBERAVQoKq/wC00clwtlRHTwiR8cLeZEhfuOLC95cRoXtdhrcEDGuulvVLtbrvsnBJaoaKaoj5yR9O+F8QG697pNx/OPBaWucRvYIIwfgglDtE622qB+0MbmVM3YEEIMrnPAJduBmezuguydAMZOV0LvtxTwWdtdQRzud6THTyMdTy77C58e+HMAyHc27s+oksAznB690i2pbbaX03n5D2zUijMTJASQY2tMhH8W0EtcQQ44aeGVGUtkvFLZakmmnLjXU9SyN07ZZXxsNKXZke7V4EbsguwDoCRgkJZm3ENLd6yCvbO5sDoyBHTyOMcboInl0m6NO052h10OnZKmLltTbaF0cbOemfKznWsgifK7m9O2QwaN1GCeJ0GV07XQVhqbjVSxOYKksdGHFuSPRoWEHBOCHhw+ncoqzUl42aNPVupJZw6gp6eRkTo+cikiDtMPcGlrucOoJwW+vKCfm2utDKCGrgdJL6RnmmRRvfI7d+32AMjcOjs43TocFR9p20pJ6Wqr6pzuajqhBE0RP5wnmoTzfNgb5k5xzwRjIwc6BRtttd5sksF7kpnSvcarnqeJ7C+MTzNmbulxDXFu6GuwfXkZAXUqLBe66nluE9PKx38IekiGOoDJHRGmZCd2RjgBIMkkbwBLXNyQQSF4s18pLu58UIlZJHjfjljcx4BzunddxacHDhkaHuUmqlsfbXxXOW4Pp6yIFjY2mqqXSyu1JPZ33hrQeGuSS7Qeu2oCIiAiIgIiIOGsqYaKkfV1Tg1kbS9zjwDQCSfoAuhbLhUO2fF0uTd0lhlLGjVrTlzWHJ1eGYBPAnPAL87XUU1y2VqqGl1fJBIxo73FjgB9SupVW617Y7Nx1D2MeJId6Iuz2d9gwdPp4IO5XXGpk2b/hW0t3nc2JmxuGrm4DyzQ6Oc3IByQCQdQNe/Q1cNfRMrKU5ZI0Pae9pAIPgVC2q1WzY3Z504axnNwgzObnDtxhydfr4rn2Kop7bshSUVWCHsgja4H1O3RkfQ6IJpERBFbUWmW+2KS2QTPgdJjErM7zcOa7TBHHGOPrWedUF0++q7wd+ItYRBk/VBdPvqu8HfiJ1QXT76rvB34i1hEGT9UF0++q7wd+InVBdPvqu8HfiLWEQZP1QXT76rvB34iitrOS+42vZmor5btWSiOJzzG4Ow7Azg9s6H5LbVW+Uf+QVb/R3/ulB0+SL/pxR/oH996uCyTZTlC2f2Q5NaRlfJvzc2cQx4L/tu4+po+ZHwyutzfKDyl/87/h1A71a849v6nO+u40g+tBZ9s+VHZ+wuNvg/wDV1B7PMxajJyN1ztQNdN0bzvgsR2l2XvDK+C8XGmioW1cwZHDGC0s+z2tzPZ48Mg5zoF6D2P2B2f2RjBtsWZcYMz8OkPyP5I+Ax9VUeXb/AJts/pQ//CD89UN0++q7wd+InVBdPvqu8HfiLWEQZP1QXT76rvB34idUF0++q7wd+ItYRBk/VBdPvqu8HfiJ1QXT76rvB34i1hEGcbO8mdws17iuM11q5mxuyY3h267QjBy89/ctHREBERAUZtHc5LVazNTNDpXObHE08DI9wYzONd0E5J9QBUmq5tq0xxUte7O5BVxvf+i7fiyfg0yBx7g0n1ILDGHCMCQ5ONTjGT34UZfLlLanw1B3eZdK2KXIOW75DY3A93OFrSO52cjd1+XLZmy3Wq9KuEDHvwBvHOcDhwKidq6CkoNlm2e2sa3npoo42DP2nStc4j9Foe8/BpKC2IiICIiAiIgIiICIiAuCjo6ehiMNI0NaXOfgcMucXOOPVlxJ+pXOiDgrKSCth5mqaHNy12Dwy0hwz36gacFzoiAiIgIiICIiAiIgKL2ptcl72dntcTg0zRujDjwGRjOilEygo2xXJbs/sqG1Bbz9QP8A3ZAND/2M4N+erviryvmQmQg+qJvuzlp2gMRu8XOcy/fj7b27rtNeyRnh68qVyEyEH1E48EQEREBERAREQEREBcVTTw1dM6mqWhzHtLXNIyC0jBBHcQuVEH5jY2KMRszgDAyST4nUrilpKeapZUytBfHncJ/JyMEgcM40zxwSPWc86ICIiAiIgIiICIiAiKt3DbWz2+rdS1Bk3mnBwzI0JB/WCgsiKp9Ydh75fInWHYe+XyILYiqfWHYe+XyJ1h2Hvl8iC2Iqn1h2Hvl8idYdh75fIgtiKp9Ydh75fInWHYe+XyILYiqfWHYe+XyJ1h2Hvl8iC2Kn7Y1slVXC0RucI2tEk2CRv5JDGZH5PZcXD19gHsuIPJ1h2Hvl8iqdTtHQS3Weqy/Ekgc3s8AI42D5fZJ+pQVDlK2RoTZjdLXEyN8WrgxoaHM4HQaZHHPdn4LI16QqzDdLHIG6skje3xDgV5vQEREDhwWy8ju1tTcS6x3N5e5rd+J7jk7owC0n14yCPhnuCxpWXk3qDTbcUr2+uTd8wLf8UGy7ebNi5W91yte9HWQgvjljO684GSzeGDqM47j8zmx8ku18m1+y4mrcc/C7m5ToN44BD8DhvD5ah2BjC7I4rKeSa+0Wym2VwoaneEZJADRnVkjmjT5OKD0GiqfWHYe+XyJ1h2Hvl8iC2Iqn1h2Hvl8idYdh75fIgtiKp9Ydh75fInWHYe+XyILYiqfWHYe+XyJ1h2Hvl8iC2Iqn1h2Hvl8idYdh75fIgtiKp9Ydh75fIuzbNtLPc65tFTGTffoMsIHAnj9EFjREQEREBERAREQFFVWzlmq5zPUwRucdSSFKogheidg92i8E6J2D3aLwU0iCF6J2D3aLwTonYPdovBTSIIXonYPdovBOidg92i8FNIgheidg92i8E6J2D3aLwU0iCF6J2D3aLwTonYPdovBTSIIXonYPdovBUuts1DBeqimMTQGvBYP+0xxnT4b2+PoVpyq+1lqqHVTbrQML3BvNysb9osBJa5ueJYXO7PEhzsZIAIVS6yxWyxSysADY4nkAfok/rK83rZ+USe+XK2fwXZKG4PDyDI/0SdowDkNAc0HU4yfh686Zr0N2q+76/wDq0v8ApQQSKd6G7Vfd9f8A1aX/AEp0N2q+76/+rS/6UEErTyY0jqvbima0aNcXn4BrSf7wPFdMbGbVE4Fvr/6tL/pWvclewNfs9A643WNwnkG6G4zuM46kabziB8sD4oL1kDV3BZnyKWqj2j2nuF3rYw+PPZ3hpl73O8QG/rVo26kvstCbNs/S1Mk043C/m3NjjadCTK4Bu8RoNdOPdm08nGyUexuzLbcSHSuPOTOGcF5ABxn8kAADhnGcAkoO/wBE7B7tF4J0TsHu0XgppEEL0TsHu0XgnROwe7ReCmkQQvROwe7ReCdE7B7tF4KaRBC9E7B7tF4J0TsHu0XgppEEL0TsHu0XgnROwe7ReCmkQQvROwe7ReC5qPZ2z0VSKmkgja9vBwGo0x/cpREBERAREQEREBERAREQEREBERAREQEREBERARF162rZSMBcCSdA0cT/AOB3/wDhJnZmtZtO0OwirlftNJQEc9AcHgQ/T5cOK6Z23HqgP/2f7VHOWkeMrlez9RaN614fmPdb0VP6b/zH9p/tTpv/ADH9p/tWPjU6tvlmq+z1j3XBFT+nH8x/af7VVr5yzmx1fo9bQP11a4TgtcPgdz9S2rkrbhEoc2jz4Y7167R/dGsos12X5YbVf5uY5mSN41LS4HTvHDOPFaNTzRVMImgILXDIIW0WiZ2RWxXrWLzHCebkREWUYiIgIiICIiAiIgIiICIiAiIgIiICIiAiKjXun22dc3m2OPN5O72ouGTj7WvDCC8os49F5RPbPmhT0XlE9s+aFBo6LOPReUT2z5oU9F5RPbPmhQaOizj0XlE9s+aFPReUT2z5oUGjos49F5RPbPmhT0XlE9s+aFBo6LOPReUT2z5oU9F5RPbPmhQaOoOtfztxeT+Rhg8A4n65HlCqnovKJ7Z80K6DqfbTnXBzjnPa7UXHA/wwtbRunwW7szO261XeAVFuew8QN4fMaqmK4W1tYy0AXQgybp3jp8ccNOGFThwVPNHF6Tsy0zSYfURFA6YqxyiW9tZs46YDtREPHyyA76YOfoFZ1F7UY6OVGfzTv7it6TtaJQamkXw3rPSWM2ytkt1wZWQ8WOB+fePqNF6r5Pq7nqV9NnIGHt+R4/4H6leSl6B2Wiv0lribYiRKIWb5y0aboz9rTjhXb8L1l5jTfVp8tZ5bT+2xIs49F5RPbPmhT0XlE9s+aFSue0dFnHovKJ7Z80Kei8ontnzQoNHRZx6Lyie2fNCnovKJ7Z80KDR0Wcei8ontnzQp6Lyie2fNCg0dFnHovKJ7Z80Kei8ontnzQoNHRZx6Lyie2fNCpCwU+2rLvG67P/icnfBMZ0wcfZ144QXdERAREQEREBERAREQEREBERAREQEREBERAUHXM5q4uz+WA8fMANI+mG+KnFwVdLHVx7kmRg5BHEHvC1tG8JsOSKW4+Cs3moFPbnuPEjdHzOn92VTVoNZsxDWuBqJZjjgOwAP2V1uhVD+cm/Z/yVa+K9pdzS6/T4abTPGfJR0V46FUP5yb9n/JOhVD+cm/Z/yUfwLrPzbTdfRR1VeUe4to9nzTA9uYhoHwBBcflwH1WxdCqH85N+z/AJKtXbkYs93q/Sa+qrXO4DWIADuA3OCkx4LRbeVbWdq4rYppj8ZedLRQSXO5x0UXF7gPkPWfoMn6L1ZsDQ8xRvqiMB2Gt+Tc/wCOn0UZs5yTbPbPyGWndO9x4l7m5x3dlowPlr8Ve4o2QxiOIAADAA4AKfuzNt55ORGatME46+Ntt/KI5P2iIpFQ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155575" y="-1881188"/>
            <a:ext cx="83058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wgHBhUIBxMRFhQVGCAYGBcYFhseHBwdJh0YHyAfIxwcKDQlJR8lHR8fLTUkMTEuLjA0Ih8zODMsNygwOisBCgoKDg0OGg8QGzckICU3LTctLTM1NzQ3LzQ1Nys3NzUyLCs2NDQvMDQ3Ny80LDgsNDYvNzYsLDA0LDcsLCw0LP/AABEIAJoBRgMBIgACEQEDEQH/xAAcAAEAAwADAQEAAAAAAAAAAAAABQYHAwQIAQL/xABMEAABAwMBAwgHAwYMBQUAAAABAAIDBAURIQYSMQcTFhciUZGSFEFSVGFxgTJV00JTcqGishUjNmN0lKOxwdHS4iUzN2LhJEOCk8L/xAAaAQEAAgMBAAAAAAAAAAAAAAAAAwQBAgUG/8QAKREBAAIBAgMGBwAAAAAAAAAAAAECAwQRIUFRBRIxYaHRExUiUnGB8P/aAAwDAQACEQMRAD8A3FERAREQEREBERAREQEREBERAREQERfCQ0Zcg+oiICIiAiIgIiICIiAiIgIiICIiAiIgIiICIiAiIgIiICp22u0dxtdaI7QGFtPEaqqBbk8yHtbut7nObzrgf5v4q4qlW7ZSa5V1Vdby+pifUSlojjmLRzDBuRhwaSCSN53/AMz8UE/dtobfao4n1Be7n8iIRsc8vO7vYAYCdQuCPay0utT7jIZGCJ/NPY+N4kEh3cM5vG8XO3m4AznIUHYbNdaV9DS1cbi2hmmjbIXMOYebe2F+hzq1zW445B0wvt0sl0NdUXCmi3iyuhqY2bzRzrG00UTgCTgHO/jONWj1aoJul2stU1NNNUGSH0du/K2aN0bms1w7dI1acHBGdRjio+n2uZXbTwW+nbNE10cr5GzwvjcQOb3HAvA7Ors/LXCjbtabttRNNcBTvp92FjIY5nM3pHMnZOd7m3ODWEsDRrntOOO/93Cku21F5jfLSzU0QpamBz5HRFwfK2IAhrHO7I3dD69dB6wnKDbC1V1UyGITtbKcQyvhe2KU4Jwx7hg5AJHDexplWBZraLFWPnpqSspLhvQvjdI+Wve6mHN4cHMbzji/tNbutLBjOuMLSkBERAREQEREBVvlI/kFW/0d/wC6VZFW+Uf+QVb/AEd/7pQZTsntJt9svs5Dd6mM11BI3e+0XSRAFwOXY3gBj17zQMDLVqmyG3dg2uj/AOFygSYyYX9mQd/Z9YHeMhdXki/6cUf6B/feultfyVWK/wAvptBmlqc7wlhGAXZzlzBgZzrvDDs+tBfVReVDaq57MvohbNz+Pn5t+83OnZ4dx1VXZtZtrydvFPtnC6rpBoKqPVwGgGXHifg/BJz2iunyobUWbaiC2VNkmbIBVDebwe37P2mnUfPgfUSg25ERAREQEREBERAVQoKq/wC00clwtlRHTwiR8cLeZEhfuOLC95cRoXtdhrcEDGuulvVLtbrvsnBJaoaKaoj5yR9O+F8QG697pNx/OPBaWucRvYIIwfgglDtE622qB+0MbmVM3YEEIMrnPAJduBmezuguydAMZOV0LvtxTwWdtdQRzud6THTyMdTy77C58e+HMAyHc27s+oksAznB690i2pbbaX03n5D2zUijMTJASQY2tMhH8W0EtcQQ44aeGVGUtkvFLZakmmnLjXU9SyN07ZZXxsNKXZke7V4EbsguwDoCRgkJZm3ENLd6yCvbO5sDoyBHTyOMcboInl0m6NO052h10OnZKmLltTbaF0cbOemfKznWsgifK7m9O2QwaN1GCeJ0GV07XQVhqbjVSxOYKksdGHFuSPRoWEHBOCHhw+ncoqzUl42aNPVupJZw6gp6eRkTo+cikiDtMPcGlrucOoJwW+vKCfm2utDKCGrgdJL6RnmmRRvfI7d+32AMjcOjs43TocFR9p20pJ6Wqr6pzuajqhBE0RP5wnmoTzfNgb5k5xzwRjIwc6BRtttd5sksF7kpnSvcarnqeJ7C+MTzNmbulxDXFu6GuwfXkZAXUqLBe66nluE9PKx38IekiGOoDJHRGmZCd2RjgBIMkkbwBLXNyQQSF4s18pLu58UIlZJHjfjljcx4BzunddxacHDhkaHuUmqlsfbXxXOW4Pp6yIFjY2mqqXSyu1JPZ33hrQeGuSS7Qeu2oCIiAiIgIiIOGsqYaKkfV1Tg1kbS9zjwDQCSfoAuhbLhUO2fF0uTd0lhlLGjVrTlzWHJ1eGYBPAnPAL87XUU1y2VqqGl1fJBIxo73FjgB9SupVW617Y7Nx1D2MeJId6Iuz2d9gwdPp4IO5XXGpk2b/hW0t3nc2JmxuGrm4DyzQ6Oc3IByQCQdQNe/Q1cNfRMrKU5ZI0Pae9pAIPgVC2q1WzY3Z504axnNwgzObnDtxhydfr4rn2Kop7bshSUVWCHsgja4H1O3RkfQ6IJpERBFbUWmW+2KS2QTPgdJjErM7zcOa7TBHHGOPrWedUF0++q7wd+ItYRBk/VBdPvqu8HfiJ1QXT76rvB34i1hEGT9UF0++q7wd+InVBdPvqu8HfiLWEQZP1QXT76rvB34iitrOS+42vZmor5btWSiOJzzG4Ow7Azg9s6H5LbVW+Uf+QVb/R3/ulB0+SL/pxR/oH996uCyTZTlC2f2Q5NaRlfJvzc2cQx4L/tu4+po+ZHwyutzfKDyl/87/h1A71a849v6nO+u40g+tBZ9s+VHZ+wuNvg/wDV1B7PMxajJyN1ztQNdN0bzvgsR2l2XvDK+C8XGmioW1cwZHDGC0s+z2tzPZ48Mg5zoF6D2P2B2f2RjBtsWZcYMz8OkPyP5I+Ax9VUeXb/AJts/pQ//CD89UN0++q7wd+InVBdPvqu8HfiLWEQZP1QXT76rvB34idUF0++q7wd+ItYRBk/VBdPvqu8HfiJ1QXT76rvB34i1hEGcbO8mdws17iuM11q5mxuyY3h267QjBy89/ctHREBERAUZtHc5LVazNTNDpXObHE08DI9wYzONd0E5J9QBUmq5tq0xxUte7O5BVxvf+i7fiyfg0yBx7g0n1ILDGHCMCQ5ONTjGT34UZfLlLanw1B3eZdK2KXIOW75DY3A93OFrSO52cjd1+XLZmy3Wq9KuEDHvwBvHOcDhwKidq6CkoNlm2e2sa3npoo42DP2nStc4j9Foe8/BpKC2IiICIiAiIgIiICIiAuCjo6ehiMNI0NaXOfgcMucXOOPVlxJ+pXOiDgrKSCth5mqaHNy12Dwy0hwz36gacFzoiAiIgIiICIiAiIgKL2ptcl72dntcTg0zRujDjwGRjOilEygo2xXJbs/sqG1Bbz9QP8A3ZAND/2M4N+erviryvmQmQg+qJvuzlp2gMRu8XOcy/fj7b27rtNeyRnh68qVyEyEH1E48EQEREBERAREQEREBcVTTw1dM6mqWhzHtLXNIyC0jBBHcQuVEH5jY2KMRszgDAyST4nUrilpKeapZUytBfHncJ/JyMEgcM40zxwSPWc86ICIiAiIgIiICIiAiKt3DbWz2+rdS1Bk3mnBwzI0JB/WCgsiKp9Ydh75fInWHYe+XyILYiqfWHYe+XyJ1h2Hvl8iC2Iqn1h2Hvl8idYdh75fIgtiKp9Ydh75fInWHYe+XyILYiqfWHYe+XyJ1h2Hvl8iC2Kn7Y1slVXC0RucI2tEk2CRv5JDGZH5PZcXD19gHsuIPJ1h2Hvl8iqdTtHQS3Weqy/Ekgc3s8AI42D5fZJ+pQVDlK2RoTZjdLXEyN8WrgxoaHM4HQaZHHPdn4LI16QqzDdLHIG6skje3xDgV5vQEREDhwWy8ju1tTcS6x3N5e5rd+J7jk7owC0n14yCPhnuCxpWXk3qDTbcUr2+uTd8wLf8UGy7ebNi5W91yte9HWQgvjljO684GSzeGDqM47j8zmx8ku18m1+y4mrcc/C7m5ToN44BD8DhvD5ah2BjC7I4rKeSa+0Wym2VwoaneEZJADRnVkjmjT5OKD0GiqfWHYe+XyJ1h2Hvl8iC2Iqn1h2Hvl8idYdh75fIgtiKp9Ydh75fInWHYe+XyILYiqfWHYe+XyJ1h2Hvl8iC2Iqn1h2Hvl8idYdh75fIgtiKp9Ydh75fIuzbNtLPc65tFTGTffoMsIHAnj9EFjREQEREBERAREQFFVWzlmq5zPUwRucdSSFKogheidg92i8E6J2D3aLwU0iCF6J2D3aLwTonYPdovBTSIIXonYPdovBOidg92i8FNIgheidg92i8E6J2D3aLwU0iCF6J2D3aLwTonYPdovBTSIIXonYPdovBUuts1DBeqimMTQGvBYP+0xxnT4b2+PoVpyq+1lqqHVTbrQML3BvNysb9osBJa5ueJYXO7PEhzsZIAIVS6yxWyxSysADY4nkAfok/rK83rZ+USe+XK2fwXZKG4PDyDI/0SdowDkNAc0HU4yfh686Zr0N2q+76/wDq0v8ApQQSKd6G7Vfd9f8A1aX/AEp0N2q+76/+rS/6UEErTyY0jqvbima0aNcXn4BrSf7wPFdMbGbVE4Fvr/6tL/pWvclewNfs9A643WNwnkG6G4zuM46kabziB8sD4oL1kDV3BZnyKWqj2j2nuF3rYw+PPZ3hpl73O8QG/rVo26kvstCbNs/S1Mk043C/m3NjjadCTK4Bu8RoNdOPdm08nGyUexuzLbcSHSuPOTOGcF5ABxn8kAADhnGcAkoO/wBE7B7tF4J0TsHu0XgppEEL0TsHu0XgnROwe7ReCmkQQvROwe7ReCdE7B7tF4KaRBC9E7B7tF4J0TsHu0XgppEEL0TsHu0XgnROwe7ReCmkQQvROwe7ReC5qPZ2z0VSKmkgja9vBwGo0x/cpREBERAREQEREBERAREQEREBERAREQEREBERARF162rZSMBcCSdA0cT/AOB3/wDhJnZmtZtO0OwirlftNJQEc9AcHgQ/T5cOK6Z23HqgP/2f7VHOWkeMrlez9RaN614fmPdb0VP6b/zH9p/tTpv/ADH9p/tWPjU6tvlmq+z1j3XBFT+nH8x/af7VVr5yzmx1fo9bQP11a4TgtcPgdz9S2rkrbhEoc2jz4Y7167R/dGsos12X5YbVf5uY5mSN41LS4HTvHDOPFaNTzRVMImgILXDIIW0WiZ2RWxXrWLzHCebkREWUYiIgIiICIiAiIgIiICIiAiIgIiICIiAiKjXun22dc3m2OPN5O72ouGTj7WvDCC8os49F5RPbPmhT0XlE9s+aFBo6LOPReUT2z5oU9F5RPbPmhQaOizj0XlE9s+aFPReUT2z5oUGjos49F5RPbPmhT0XlE9s+aFBo6LOPReUT2z5oU9F5RPbPmhQaOoOtfztxeT+Rhg8A4n65HlCqnovKJ7Z80K6DqfbTnXBzjnPa7UXHA/wwtbRunwW7szO261XeAVFuew8QN4fMaqmK4W1tYy0AXQgybp3jp8ccNOGFThwVPNHF6Tsy0zSYfURFA6YqxyiW9tZs46YDtREPHyyA76YOfoFZ1F7UY6OVGfzTv7it6TtaJQamkXw3rPSWM2ytkt1wZWQ8WOB+fePqNF6r5Pq7nqV9NnIGHt+R4/4H6leSl6B2Wiv0lribYiRKIWb5y0aboz9rTjhXb8L1l5jTfVp8tZ5bT+2xIs49F5RPbPmhT0XlE9s+aFSue0dFnHovKJ7Z80Kei8ontnzQoNHRZx6Lyie2fNCnovKJ7Z80KDR0Wcei8ontnzQp6Lyie2fNCg0dFnHovKJ7Z80Kei8ontnzQoNHRZx6Lyie2fNCpCwU+2rLvG67P/icnfBMZ0wcfZ144QXdERAREQEREBERAREQEREBERAREQEREBERAUHXM5q4uz+WA8fMANI+mG+KnFwVdLHVx7kmRg5BHEHvC1tG8JsOSKW4+Cs3moFPbnuPEjdHzOn92VTVoNZsxDWuBqJZjjgOwAP2V1uhVD+cm/Z/yVa+K9pdzS6/T4abTPGfJR0V46FUP5yb9n/JOhVD+cm/Z/yUfwLrPzbTdfRR1VeUe4to9nzTA9uYhoHwBBcflwH1WxdCqH85N+z/AJKtXbkYs93q/Sa+qrXO4DWIADuA3OCkx4LRbeVbWdq4rYppj8ZedLRQSXO5x0UXF7gPkPWfoMn6L1ZsDQ8xRvqiMB2Gt+Tc/wCOn0UZs5yTbPbPyGWndO9x4l7m5x3dlowPlr8Ve4o2QxiOIAADAA4AKfuzNt55ORGatME46+Ntt/KI5P2iIpFQREQEREBERAREQEREBERAREQEREBERAREQEREBERAREQEREBERAREQEREBERAREQEREBERAREQEREBERAREQEREBERAREQEREH//Z"/>
          <p:cNvSpPr>
            <a:spLocks noChangeAspect="1" noChangeArrowheads="1"/>
          </p:cNvSpPr>
          <p:nvPr/>
        </p:nvSpPr>
        <p:spPr bwMode="auto">
          <a:xfrm>
            <a:off x="307975" y="-1728788"/>
            <a:ext cx="83058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31051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2" y="2052638"/>
            <a:ext cx="233362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889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T6B03 - Which of these components can be used as an electronic switch or amplifier?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Varistor</a:t>
            </a:r>
          </a:p>
          <a:p>
            <a:r>
              <a:rPr lang="en-US" sz="2800" i="1" dirty="0"/>
              <a:t>B. Potentiometer</a:t>
            </a:r>
            <a:endParaRPr lang="en-US" sz="2800" dirty="0"/>
          </a:p>
          <a:p>
            <a:r>
              <a:rPr lang="en-US" sz="2800" i="1" dirty="0"/>
              <a:t>C. Transistor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Thermistor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40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5192-87CF-43AE-BCC6-B06747EF36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358775"/>
            <a:ext cx="5422900" cy="63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Capacitors</a:t>
            </a:r>
          </a:p>
        </p:txBody>
      </p:sp>
      <p:sp>
        <p:nvSpPr>
          <p:cNvPr id="6148" name="AutoShape 2" descr="http://leandrocodorna.vilabol.uol.com.br/Capacitor.gif"/>
          <p:cNvSpPr>
            <a:spLocks noChangeAspect="1" noChangeArrowheads="1"/>
          </p:cNvSpPr>
          <p:nvPr/>
        </p:nvSpPr>
        <p:spPr bwMode="auto">
          <a:xfrm>
            <a:off x="571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6149" name="Picture 4" descr="http://leandrocodorna.vilabol.uol.com.br/Capacito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00400"/>
            <a:ext cx="37385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apacitor Manufacturer-View detailed information about multilayer ceramic capacitor by clicking he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147888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://www.guitarpartsusa.com/ccp51/media/images/product_detail/CAP-0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1419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"/>
            <a:ext cx="3157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2"/>
          <p:cNvSpPr txBox="1">
            <a:spLocks noChangeArrowheads="1"/>
          </p:cNvSpPr>
          <p:nvPr/>
        </p:nvSpPr>
        <p:spPr bwMode="auto">
          <a:xfrm>
            <a:off x="304800" y="5638800"/>
            <a:ext cx="33570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  <a:t>Electrolytic capacitors</a:t>
            </a:r>
            <a:br>
              <a:rPr lang="en-US" alt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</a:br>
            <a:r>
              <a:rPr lang="en-US" alt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  <a:t>(polarized)</a:t>
            </a:r>
          </a:p>
        </p:txBody>
      </p:sp>
      <p:sp>
        <p:nvSpPr>
          <p:cNvPr id="6154" name="TextBox 13"/>
          <p:cNvSpPr txBox="1">
            <a:spLocks noChangeArrowheads="1"/>
          </p:cNvSpPr>
          <p:nvPr/>
        </p:nvSpPr>
        <p:spPr bwMode="auto">
          <a:xfrm>
            <a:off x="6256338" y="1674813"/>
            <a:ext cx="3012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  <a:t>Ceramic capacitors</a:t>
            </a:r>
          </a:p>
        </p:txBody>
      </p:sp>
      <p:sp>
        <p:nvSpPr>
          <p:cNvPr id="6155" name="TextBox 2"/>
          <p:cNvSpPr txBox="1">
            <a:spLocks noChangeArrowheads="1"/>
          </p:cNvSpPr>
          <p:nvPr/>
        </p:nvSpPr>
        <p:spPr bwMode="auto">
          <a:xfrm>
            <a:off x="4114800" y="5156537"/>
            <a:ext cx="44529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  <a:t>Capacitors are conductive plates separated by an insulator and stores energy in an electric field (electrostatically)</a:t>
            </a:r>
          </a:p>
        </p:txBody>
      </p:sp>
      <p:sp>
        <p:nvSpPr>
          <p:cNvPr id="6156" name="TextBox 3"/>
          <p:cNvSpPr txBox="1">
            <a:spLocks noChangeArrowheads="1"/>
          </p:cNvSpPr>
          <p:nvPr/>
        </p:nvSpPr>
        <p:spPr bwMode="auto">
          <a:xfrm>
            <a:off x="2534525" y="1743075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  <a:t>Air Variable Capacitor</a:t>
            </a:r>
          </a:p>
        </p:txBody>
      </p:sp>
      <p:pic>
        <p:nvPicPr>
          <p:cNvPr id="6157" name="Picture 4" descr="http://hamwaves.com/antennas/capacitors/split-stator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336675"/>
            <a:ext cx="19240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846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T6B03 - Which of these components can be used as an electronic switch or amplifier?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Varistor</a:t>
            </a:r>
          </a:p>
          <a:p>
            <a:r>
              <a:rPr lang="en-US" sz="2800" i="1" dirty="0"/>
              <a:t>B. Potentiometer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Transistor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D. </a:t>
            </a:r>
            <a:r>
              <a:rPr lang="en-US" sz="2800" dirty="0"/>
              <a:t>Thermistor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2" descr="http://upload.wikimedia.org/wikipedia/commons/0/0e/Transistors-white.jpg">
            <a:extLst>
              <a:ext uri="{FF2B5EF4-FFF2-40B4-BE49-F238E27FC236}">
                <a16:creationId xmlns:a16="http://schemas.microsoft.com/office/drawing/2014/main" id="{746FC667-D9B4-D261-8C49-3B0CCD96B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14916" r="8339" b="12000"/>
          <a:stretch/>
        </p:blipFill>
        <p:spPr bwMode="auto">
          <a:xfrm>
            <a:off x="4343400" y="3048000"/>
            <a:ext cx="4407183" cy="278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260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9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T6B04 -  Which of the following components can consist of three layers of semiconductor material?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Alternator</a:t>
            </a:r>
            <a:endParaRPr lang="en-US" sz="2800" dirty="0"/>
          </a:p>
          <a:p>
            <a:r>
              <a:rPr lang="en-US" sz="2800" i="1" dirty="0"/>
              <a:t>B. Transistor</a:t>
            </a:r>
            <a:endParaRPr lang="en-US" sz="2800" dirty="0"/>
          </a:p>
          <a:p>
            <a:r>
              <a:rPr lang="en-US" sz="2800" i="1" dirty="0"/>
              <a:t>C. Triode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i="1" dirty="0" err="1"/>
              <a:t>Pentagrid</a:t>
            </a:r>
            <a:r>
              <a:rPr lang="en-US" sz="2800" i="1" dirty="0"/>
              <a:t> converter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41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59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975"/>
            <a:ext cx="7772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T6B04 -  Which of the following components can consist of three layers of semiconductor material?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Alternator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Transistor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C. Triode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i="1" dirty="0" err="1"/>
              <a:t>Pentagrid</a:t>
            </a:r>
            <a:r>
              <a:rPr lang="en-US" sz="2800" i="1" dirty="0"/>
              <a:t> converter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2" descr="http://upload.wikimedia.org/wikipedia/commons/0/0e/Transistors-white.jpg">
            <a:extLst>
              <a:ext uri="{FF2B5EF4-FFF2-40B4-BE49-F238E27FC236}">
                <a16:creationId xmlns:a16="http://schemas.microsoft.com/office/drawing/2014/main" id="{0637F687-F3E9-0A19-989D-05F59AC4D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14916" r="8339" b="12000"/>
          <a:stretch/>
        </p:blipFill>
        <p:spPr bwMode="auto">
          <a:xfrm>
            <a:off x="4343400" y="3535679"/>
            <a:ext cx="4407183" cy="278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66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9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T6B05 – What type of transistor has a gate, drain, and source?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Varistor</a:t>
            </a:r>
          </a:p>
          <a:p>
            <a:r>
              <a:rPr lang="en-US" sz="2800" i="1" dirty="0"/>
              <a:t>B. Field-effect</a:t>
            </a:r>
            <a:endParaRPr lang="en-US" sz="2800" dirty="0"/>
          </a:p>
          <a:p>
            <a:r>
              <a:rPr lang="en-US" sz="2800" i="1" dirty="0"/>
              <a:t>C. </a:t>
            </a:r>
            <a:r>
              <a:rPr lang="en-US" sz="2800" dirty="0" err="1"/>
              <a:t>Telsa</a:t>
            </a:r>
            <a:r>
              <a:rPr lang="en-US" sz="2800" dirty="0"/>
              <a:t>-effect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Bipolar junction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97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349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T6B05 – What type of transistor has a gate, drain, and source?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Varistor</a:t>
            </a:r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Field-effect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C. </a:t>
            </a:r>
            <a:r>
              <a:rPr lang="en-US" sz="2800" dirty="0" err="1"/>
              <a:t>Telsa</a:t>
            </a:r>
            <a:r>
              <a:rPr lang="en-US" sz="2800" dirty="0"/>
              <a:t>-effect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Bipolar junction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E6F39C-370A-9215-B1DC-CE9DE19E5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39354"/>
            <a:ext cx="4343400" cy="22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40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11175"/>
            <a:ext cx="83058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T6B06 - How is the cathode lead of a semiconductor diode often marked on the package?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With the word cathode</a:t>
            </a:r>
            <a:endParaRPr lang="en-US" sz="2800" dirty="0"/>
          </a:p>
          <a:p>
            <a:r>
              <a:rPr lang="en-US" sz="2800" i="1" dirty="0"/>
              <a:t>B. With a stripe</a:t>
            </a:r>
            <a:endParaRPr lang="en-US" sz="2800" dirty="0"/>
          </a:p>
          <a:p>
            <a:r>
              <a:rPr lang="en-US" sz="2800" i="1" dirty="0"/>
              <a:t>C. With the letter C</a:t>
            </a:r>
            <a:endParaRPr lang="en-US" sz="2800" dirty="0"/>
          </a:p>
          <a:p>
            <a:r>
              <a:rPr lang="en-US" sz="2800" i="1" dirty="0"/>
              <a:t>D. With the letter K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263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11175"/>
            <a:ext cx="83058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T6B06 - How is the cathode lead of a semiconductor diode often marked on the package?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With the word cathode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With a stripe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C. With the letter C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With the letter 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46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4D598A-E212-4505-AE5B-9550CBE14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2795815"/>
            <a:ext cx="3200400" cy="26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0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T6B07 - What causes a light-emitting diode </a:t>
            </a:r>
            <a:br>
              <a:rPr lang="en-US" dirty="0"/>
            </a:br>
            <a:r>
              <a:rPr lang="en-US" dirty="0"/>
              <a:t>( LED ) to omit light?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 Forward current</a:t>
            </a:r>
            <a:endParaRPr lang="en-US" sz="2800" dirty="0"/>
          </a:p>
          <a:p>
            <a:r>
              <a:rPr lang="en-US" sz="2800" i="1" dirty="0"/>
              <a:t>B.  Reverse current</a:t>
            </a:r>
            <a:endParaRPr lang="en-US" sz="2800" dirty="0"/>
          </a:p>
          <a:p>
            <a:r>
              <a:rPr lang="en-US" sz="2800" i="1" dirty="0"/>
              <a:t>C. </a:t>
            </a:r>
            <a:r>
              <a:rPr lang="en-US" sz="2800" dirty="0"/>
              <a:t> Capacitively-coupled RF signal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 Inductively-coupled RF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47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46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111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T6B07 - What causes a light-emitting diode </a:t>
            </a:r>
            <a:br>
              <a:rPr lang="en-US" dirty="0"/>
            </a:br>
            <a:r>
              <a:rPr lang="en-US" dirty="0"/>
              <a:t>( LED ) to omit light?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36576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Forward current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B.  Reverse current</a:t>
            </a:r>
            <a:endParaRPr lang="en-US" sz="2800" dirty="0"/>
          </a:p>
          <a:p>
            <a:r>
              <a:rPr lang="en-US" sz="2800" i="1" dirty="0"/>
              <a:t>C. </a:t>
            </a:r>
            <a:r>
              <a:rPr lang="en-US" sz="2800" dirty="0"/>
              <a:t> Capacitively-coupled RF signal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 Inductively-coupled RF signal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10" descr="led.jpg">
            <a:extLst>
              <a:ext uri="{FF2B5EF4-FFF2-40B4-BE49-F238E27FC236}">
                <a16:creationId xmlns:a16="http://schemas.microsoft.com/office/drawing/2014/main" id="{054B05D6-9C01-840D-E55B-07A1CBDC4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5146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176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T6B08 - What does the abbreviation FET stand for?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Frequency Emission Transmitter</a:t>
            </a:r>
            <a:endParaRPr lang="en-US" sz="2800" dirty="0"/>
          </a:p>
          <a:p>
            <a:r>
              <a:rPr lang="en-US" sz="2800" i="1" dirty="0"/>
              <a:t>B. Fast Electron Transistor</a:t>
            </a:r>
            <a:endParaRPr lang="en-US" sz="2800" dirty="0"/>
          </a:p>
          <a:p>
            <a:r>
              <a:rPr lang="en-US" sz="2800" i="1" dirty="0"/>
              <a:t>C. Free Electron Transition</a:t>
            </a:r>
            <a:endParaRPr lang="en-US" sz="2800" dirty="0"/>
          </a:p>
          <a:p>
            <a:r>
              <a:rPr lang="en-US" sz="2800" i="1" dirty="0"/>
              <a:t>D. Field Effect Transistor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79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5192-87CF-43AE-BCC6-B06747EF36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0" y="244475"/>
            <a:ext cx="5762625" cy="692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Inductors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9100"/>
            <a:ext cx="29400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www.magasia.com.tw/inducto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524000"/>
            <a:ext cx="56594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6" descr="http://wilcocorp.com/images/catalog/toroidal_inductors/toroidal_inductors_170.jpg"/>
          <p:cNvSpPr>
            <a:spLocks noChangeAspect="1" noChangeArrowheads="1"/>
          </p:cNvSpPr>
          <p:nvPr/>
        </p:nvSpPr>
        <p:spPr bwMode="auto">
          <a:xfrm>
            <a:off x="28575" y="-6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7175" name="Picture 8" descr="http://wilcocorp.com/images/catalog/toroidal_inductors/toroidal_inductors_1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1524000"/>
            <a:ext cx="20256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6096000" y="3962400"/>
            <a:ext cx="2819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</a:pPr>
            <a:r>
              <a:rPr lang="en-US" alt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  <a:cs typeface="+mn-cs"/>
              </a:rPr>
              <a:t>Inductors are generally coils of wire that store energy in a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42541188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T6B08 - What does the abbreviation FET stand for?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3657600"/>
          </a:xfrm>
        </p:spPr>
        <p:txBody>
          <a:bodyPr>
            <a:normAutofit/>
          </a:bodyPr>
          <a:lstStyle/>
          <a:p>
            <a:r>
              <a:rPr lang="en-US" sz="3200" i="1" dirty="0"/>
              <a:t>A. Frequency Emission Transmitter</a:t>
            </a:r>
            <a:endParaRPr lang="en-US" sz="3200" dirty="0"/>
          </a:p>
          <a:p>
            <a:r>
              <a:rPr lang="en-US" sz="3200" i="1" dirty="0"/>
              <a:t>B. Fast Electron Transistor</a:t>
            </a:r>
            <a:endParaRPr lang="en-US" sz="3200" dirty="0"/>
          </a:p>
          <a:p>
            <a:r>
              <a:rPr lang="en-US" sz="3200" i="1" dirty="0"/>
              <a:t>C. Free Electron Transition</a:t>
            </a:r>
            <a:endParaRPr lang="en-US" sz="32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Field Effect Transistor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18973"/>
            <a:ext cx="4343400" cy="22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03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10600" cy="213360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T6B09 - What are the names of the electrodes of a diode?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Plus and minus</a:t>
            </a:r>
            <a:endParaRPr lang="en-US" sz="2800" dirty="0"/>
          </a:p>
          <a:p>
            <a:r>
              <a:rPr lang="en-US" sz="2800" i="1" dirty="0"/>
              <a:t>B. Source and drain</a:t>
            </a:r>
            <a:endParaRPr lang="en-US" sz="2800" dirty="0"/>
          </a:p>
          <a:p>
            <a:r>
              <a:rPr lang="en-US" sz="2800" i="1" dirty="0"/>
              <a:t>C. Anode and cathode</a:t>
            </a:r>
            <a:endParaRPr lang="en-US" sz="2800" dirty="0"/>
          </a:p>
          <a:p>
            <a:r>
              <a:rPr lang="en-US" sz="2800" i="1" dirty="0"/>
              <a:t>D. Gate and base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51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10600" cy="2133600"/>
          </a:xfrm>
        </p:spPr>
        <p:txBody>
          <a:bodyPr>
            <a:noAutofit/>
          </a:bodyPr>
          <a:lstStyle/>
          <a:p>
            <a:br>
              <a:rPr lang="en-US" dirty="0"/>
            </a:br>
            <a:r>
              <a:rPr lang="en-US" dirty="0"/>
              <a:t>T6B09 - What are the names of the electrodes of a diode?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i="1" dirty="0"/>
              <a:t>A. Plus and minus</a:t>
            </a:r>
            <a:endParaRPr lang="en-US" sz="2800" dirty="0"/>
          </a:p>
          <a:p>
            <a:r>
              <a:rPr lang="en-US" sz="2800" i="1" dirty="0"/>
              <a:t>B. Source and drain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Anode and cathode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D. Gate and base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8" descr="http://upload.wikimedia.org/wikipedia/commons/thumb/b/b4/Diode_symbol.svg/220px-Diode_symbo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58" y="1918252"/>
            <a:ext cx="3923242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FF30CC-123E-5957-3A00-6C4FE9E39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09" y="3578087"/>
            <a:ext cx="3200400" cy="26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133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T6B10    Which of the following can provide power gain?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30475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Transformer</a:t>
            </a:r>
          </a:p>
          <a:p>
            <a:r>
              <a:rPr lang="en-US" sz="2800" dirty="0"/>
              <a:t>B. Transistor</a:t>
            </a:r>
          </a:p>
          <a:p>
            <a:r>
              <a:rPr lang="en-US" sz="2800" dirty="0"/>
              <a:t>C. Reactor</a:t>
            </a:r>
          </a:p>
          <a:p>
            <a:r>
              <a:rPr lang="en-US" sz="2800" dirty="0"/>
              <a:t>D. Resistor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53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79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T6B10    Which of the following can provide power gain?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30475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Transformer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Transistor</a:t>
            </a:r>
          </a:p>
          <a:p>
            <a:r>
              <a:rPr lang="en-US" sz="2800" dirty="0"/>
              <a:t>C. Reactor</a:t>
            </a:r>
          </a:p>
          <a:p>
            <a:r>
              <a:rPr lang="en-US" sz="2800" dirty="0"/>
              <a:t>D. Resistor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54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2" descr="http://upload.wikimedia.org/wikipedia/commons/0/0e/Transistors-white.jpg">
            <a:extLst>
              <a:ext uri="{FF2B5EF4-FFF2-40B4-BE49-F238E27FC236}">
                <a16:creationId xmlns:a16="http://schemas.microsoft.com/office/drawing/2014/main" id="{C6030AAD-5BE3-5F11-6D23-5C03EADAF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7" t="14916" r="8339" b="12000"/>
          <a:stretch/>
        </p:blipFill>
        <p:spPr bwMode="auto">
          <a:xfrm>
            <a:off x="4343400" y="3535679"/>
            <a:ext cx="4407183" cy="278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70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T6B11     What is the term that describes a device's ability to amplify a signal?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Gain</a:t>
            </a:r>
          </a:p>
          <a:p>
            <a:r>
              <a:rPr lang="en-US" sz="2800" dirty="0"/>
              <a:t>B. Forward resistance</a:t>
            </a:r>
          </a:p>
          <a:p>
            <a:r>
              <a:rPr lang="en-US" sz="2800" dirty="0"/>
              <a:t>C. Forward voltage drop</a:t>
            </a:r>
          </a:p>
          <a:p>
            <a:r>
              <a:rPr lang="en-US" sz="2800" dirty="0"/>
              <a:t>D. On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75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T6B11     What is the term that describes a device's ability to amplify a signal?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6400800" cy="3657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Gain</a:t>
            </a:r>
          </a:p>
          <a:p>
            <a:r>
              <a:rPr lang="en-US" sz="2800" dirty="0"/>
              <a:t>B. Forward resistance</a:t>
            </a:r>
          </a:p>
          <a:p>
            <a:r>
              <a:rPr lang="en-US" sz="2800" dirty="0"/>
              <a:t>C. Forward voltage drop</a:t>
            </a:r>
          </a:p>
          <a:p>
            <a:r>
              <a:rPr lang="en-US" sz="2800" dirty="0"/>
              <a:t>D. On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486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T6B12     What are the names of the electrodes of a bipolar junction </a:t>
            </a:r>
            <a:r>
              <a:rPr lang="en-US" dirty="0" err="1"/>
              <a:t>ttransistor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981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 Signal, bias, power</a:t>
            </a:r>
          </a:p>
          <a:p>
            <a:r>
              <a:rPr lang="en-US" sz="2800" dirty="0"/>
              <a:t>B.  Emitter, base, collector</a:t>
            </a:r>
          </a:p>
          <a:p>
            <a:r>
              <a:rPr lang="en-US" sz="2800" dirty="0"/>
              <a:t>C.  Input, output, supply</a:t>
            </a:r>
          </a:p>
          <a:p>
            <a:r>
              <a:rPr lang="en-US" sz="2800" dirty="0"/>
              <a:t>D.  Pole one, pole two,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57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774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1981200"/>
          </a:xfrm>
        </p:spPr>
        <p:txBody>
          <a:bodyPr>
            <a:noAutofit/>
          </a:bodyPr>
          <a:lstStyle/>
          <a:p>
            <a:r>
              <a:rPr lang="en-US" dirty="0"/>
              <a:t>T6B12     What are the names of the electrodes of a bipolar junction </a:t>
            </a:r>
            <a:r>
              <a:rPr lang="en-US" dirty="0" err="1"/>
              <a:t>ttransistor</a:t>
            </a:r>
            <a:r>
              <a:rPr lang="en-US" dirty="0"/>
              <a:t>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812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A.  Signal, bias, power</a:t>
            </a:r>
          </a:p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Emitter, base, collector</a:t>
            </a:r>
          </a:p>
          <a:p>
            <a:r>
              <a:rPr lang="en-US" sz="2800" dirty="0"/>
              <a:t>C.  Input, output, supply</a:t>
            </a:r>
          </a:p>
          <a:p>
            <a:r>
              <a:rPr lang="en-US" sz="2800" dirty="0"/>
              <a:t>D.  Pole one, pole two,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58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16" descr="http://hyperphysics.phy-astr.gsu.edu/hbase/solids/imgsol/tran1.gif">
            <a:extLst>
              <a:ext uri="{FF2B5EF4-FFF2-40B4-BE49-F238E27FC236}">
                <a16:creationId xmlns:a16="http://schemas.microsoft.com/office/drawing/2014/main" id="{DE71D2DD-DA4A-A344-BAAD-330604FD0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62325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695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>
            <a:normAutofit/>
          </a:bodyPr>
          <a:lstStyle/>
          <a:p>
            <a:r>
              <a:rPr lang="en-US" sz="3600" b="1" dirty="0"/>
              <a:t>T6C - Circuit diagrams; use of schematics, basic structure; Schematic   symbols of basic components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59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69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5192-87CF-43AE-BCC6-B06747EF36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0" y="239713"/>
            <a:ext cx="5143500" cy="63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Diode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1104900"/>
            <a:ext cx="8178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lvl="1" indent="-454025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rPr>
              <a:t>Electronic one-way “valve”, used e.g. in rectifiers</a:t>
            </a:r>
          </a:p>
          <a:p>
            <a:pPr marL="0" lvl="1" indent="-454025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rPr>
              <a:t>Mostly made of Si,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rPr>
              <a:t>Ga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Eurostile" pitchFamily="34" charset="0"/>
            </a:endParaRPr>
          </a:p>
          <a:p>
            <a:pPr marL="0" lvl="1" indent="-454025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rPr>
              <a:t>Different types: PN diodes, </a:t>
            </a:r>
            <a:r>
              <a:rPr lang="en-US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rPr>
              <a:t>Schottky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Eurostile" pitchFamily="34" charset="0"/>
            </a:endParaRPr>
          </a:p>
        </p:txBody>
      </p:sp>
      <p:pic>
        <p:nvPicPr>
          <p:cNvPr id="8198" name="Picture 4" descr="1N60P_Germanium_Point_Contact_Diode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3886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8" descr="photo_pont_dio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52575"/>
            <a:ext cx="2133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l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514600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6" descr="Dio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46388"/>
            <a:ext cx="2249488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6396" y="3000565"/>
            <a:ext cx="4267200" cy="18466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rPr>
              <a:t>Electrodes are called anode and cathode with the cathode indicated by a stripe</a:t>
            </a:r>
          </a:p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6399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95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</a:rPr>
              <a:t>Schematic Symbols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71663"/>
          <a:ext cx="8229600" cy="384333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1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8381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Resistor</a:t>
                      </a:r>
                      <a:endParaRPr lang="en-US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Capacitor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SPST Switch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509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Variable</a:t>
                      </a:r>
                      <a:br>
                        <a:rPr lang="en-US" sz="1800" b="1">
                          <a:effectLst/>
                        </a:rPr>
                      </a:br>
                      <a:r>
                        <a:rPr lang="en-US" sz="1800" b="1">
                          <a:effectLst/>
                        </a:rPr>
                        <a:t>Resistor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Lamp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LED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332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Transistor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Transformer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</a:rPr>
                        <a:t>Antenna</a:t>
                      </a:r>
                      <a:endParaRPr lang="en-US" sz="1200" b="1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0116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Battery</a:t>
                      </a:r>
                      <a:endParaRPr lang="en-US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Variable Inductor</a:t>
                      </a:r>
                      <a:endParaRPr lang="en-US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40EF75-C7D7-416B-A9C3-5E5100794388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200">
                <a:solidFill>
                  <a:schemeClr val="bg1">
                    <a:lumMod val="95000"/>
                    <a:lumOff val="5000"/>
                  </a:schemeClr>
                </a:solidFill>
              </a:rPr>
              <a:t>Electronic and Electrical Components 2022</a:t>
            </a:r>
            <a:endParaRPr lang="en-US" sz="1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8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219325"/>
            <a:ext cx="690563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83969" y="2082007"/>
            <a:ext cx="4381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2151063"/>
            <a:ext cx="5413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2946400"/>
            <a:ext cx="725487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021263" y="3001963"/>
            <a:ext cx="581025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874963"/>
            <a:ext cx="5810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792538"/>
            <a:ext cx="7143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822700"/>
            <a:ext cx="7731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8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3856038"/>
            <a:ext cx="6207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243138" y="4694238"/>
            <a:ext cx="511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0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2851" y="4618037"/>
            <a:ext cx="508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080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5192-87CF-43AE-BCC6-B06747EF362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95500"/>
            <a:ext cx="39243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657600" cy="5915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B2B10B-0D15-4466-AAC8-969795F82181}"/>
              </a:ext>
            </a:extLst>
          </p:cNvPr>
          <p:cNvSpPr txBox="1"/>
          <p:nvPr/>
        </p:nvSpPr>
        <p:spPr>
          <a:xfrm>
            <a:off x="762000" y="609599"/>
            <a:ext cx="3276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Other Circuit Information</a:t>
            </a:r>
          </a:p>
        </p:txBody>
      </p:sp>
    </p:spTree>
    <p:extLst>
      <p:ext uri="{BB962C8B-B14F-4D97-AF65-F5344CB8AC3E}">
        <p14:creationId xmlns:p14="http://schemas.microsoft.com/office/powerpoint/2010/main" val="21951912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T6C01 - What is the name of electrical wiring diagram that uses standard component symbols?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 Bill of materials</a:t>
            </a:r>
          </a:p>
          <a:p>
            <a:r>
              <a:rPr lang="en-US" sz="2800" i="1" dirty="0"/>
              <a:t>B. </a:t>
            </a:r>
            <a:r>
              <a:rPr lang="en-US" sz="2800" dirty="0"/>
              <a:t> Connector pinout</a:t>
            </a:r>
          </a:p>
          <a:p>
            <a:r>
              <a:rPr lang="en-US" sz="2800" i="1" dirty="0"/>
              <a:t>C.  Schematic symbols</a:t>
            </a:r>
            <a:endParaRPr lang="en-US" sz="2800" dirty="0"/>
          </a:p>
          <a:p>
            <a:r>
              <a:rPr lang="en-US" sz="2800" i="1" dirty="0"/>
              <a:t>D. </a:t>
            </a:r>
            <a:r>
              <a:rPr lang="en-US" sz="2800" dirty="0"/>
              <a:t> Low chart</a:t>
            </a:r>
            <a:r>
              <a:rPr lang="en-US" sz="2800" i="1" dirty="0"/>
              <a:t>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62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4883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T6C01 - What is the name of electrical wiring diagram that uses standard component symbols?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 Bill of materials</a:t>
            </a:r>
          </a:p>
          <a:p>
            <a:r>
              <a:rPr lang="en-US" sz="2800" i="1" dirty="0"/>
              <a:t>B. </a:t>
            </a:r>
            <a:r>
              <a:rPr lang="en-US" sz="2800" dirty="0"/>
              <a:t> Connector pinout</a:t>
            </a:r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Schematic symbols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D. </a:t>
            </a:r>
            <a:r>
              <a:rPr lang="en-US" sz="2800" dirty="0"/>
              <a:t> Low chart</a:t>
            </a:r>
            <a:r>
              <a:rPr lang="en-US" sz="2800" i="1" dirty="0"/>
              <a:t>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26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534400" cy="2057400"/>
          </a:xfrm>
        </p:spPr>
        <p:txBody>
          <a:bodyPr>
            <a:normAutofit/>
          </a:bodyPr>
          <a:lstStyle/>
          <a:p>
            <a:r>
              <a:rPr lang="en-US" dirty="0"/>
              <a:t>T6C02 - What is component 1 in figure T1?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2743200" cy="21336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Transistor</a:t>
            </a:r>
            <a:endParaRPr lang="en-US" sz="2800" dirty="0"/>
          </a:p>
          <a:p>
            <a:r>
              <a:rPr lang="en-US" sz="2800" i="1" dirty="0"/>
              <a:t>C. Battery</a:t>
            </a:r>
            <a:endParaRPr lang="en-US" sz="2800" dirty="0"/>
          </a:p>
          <a:p>
            <a:r>
              <a:rPr lang="en-US" sz="2800" i="1" dirty="0"/>
              <a:t>D. Connector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0905" r="26054" b="9555"/>
          <a:stretch/>
        </p:blipFill>
        <p:spPr>
          <a:xfrm>
            <a:off x="4343400" y="2057400"/>
            <a:ext cx="3886200" cy="35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828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534400" cy="2057400"/>
          </a:xfrm>
        </p:spPr>
        <p:txBody>
          <a:bodyPr>
            <a:normAutofit/>
          </a:bodyPr>
          <a:lstStyle/>
          <a:p>
            <a:r>
              <a:rPr lang="en-US" dirty="0"/>
              <a:t>T6C02 - What is component 1 in figure T1?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2743200" cy="2133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Resistor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Transistor</a:t>
            </a:r>
            <a:endParaRPr lang="en-US" dirty="0"/>
          </a:p>
          <a:p>
            <a:r>
              <a:rPr lang="en-US" i="1" dirty="0"/>
              <a:t>C. Battery</a:t>
            </a:r>
            <a:endParaRPr lang="en-US" dirty="0"/>
          </a:p>
          <a:p>
            <a:r>
              <a:rPr lang="en-US" i="1" dirty="0"/>
              <a:t>D. Connector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65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0905" r="26054" b="9555"/>
          <a:stretch/>
        </p:blipFill>
        <p:spPr>
          <a:xfrm>
            <a:off x="4343400" y="2057400"/>
            <a:ext cx="3886200" cy="35895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57800" y="3048000"/>
            <a:ext cx="762000" cy="804171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978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1752600"/>
          </a:xfrm>
        </p:spPr>
        <p:txBody>
          <a:bodyPr>
            <a:normAutofit/>
          </a:bodyPr>
          <a:lstStyle/>
          <a:p>
            <a:r>
              <a:rPr lang="en-US" dirty="0"/>
              <a:t>T6C03 - What is component 2 in figure T1?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524000"/>
            <a:ext cx="3276600" cy="25146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Transistor</a:t>
            </a:r>
            <a:endParaRPr lang="en-US" sz="2800" dirty="0"/>
          </a:p>
          <a:p>
            <a:r>
              <a:rPr lang="en-US" sz="2800" i="1" dirty="0"/>
              <a:t>C. Indicator lamp</a:t>
            </a:r>
            <a:endParaRPr lang="en-US" sz="2800" dirty="0"/>
          </a:p>
          <a:p>
            <a:r>
              <a:rPr lang="en-US" sz="2800" i="1" dirty="0"/>
              <a:t>D. Connector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0905" r="26054" b="9555"/>
          <a:stretch/>
        </p:blipFill>
        <p:spPr>
          <a:xfrm>
            <a:off x="4343400" y="2057400"/>
            <a:ext cx="3886200" cy="35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494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1752600"/>
          </a:xfrm>
        </p:spPr>
        <p:txBody>
          <a:bodyPr>
            <a:normAutofit/>
          </a:bodyPr>
          <a:lstStyle/>
          <a:p>
            <a:r>
              <a:rPr lang="en-US" dirty="0"/>
              <a:t>T6C03 - What is component 2 in figure T1?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524000"/>
            <a:ext cx="3276600" cy="25146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Transistor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C. Indicator lamp</a:t>
            </a:r>
            <a:endParaRPr lang="en-US" sz="2800" dirty="0"/>
          </a:p>
          <a:p>
            <a:r>
              <a:rPr lang="en-US" sz="2800" i="1" dirty="0"/>
              <a:t>D. Connector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67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0905" r="26054" b="9555"/>
          <a:stretch/>
        </p:blipFill>
        <p:spPr>
          <a:xfrm>
            <a:off x="4343400" y="2057400"/>
            <a:ext cx="3886200" cy="358954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72200" y="2819400"/>
            <a:ext cx="914400" cy="121920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41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1905000"/>
          </a:xfrm>
        </p:spPr>
        <p:txBody>
          <a:bodyPr>
            <a:normAutofit/>
          </a:bodyPr>
          <a:lstStyle/>
          <a:p>
            <a:r>
              <a:rPr lang="en-US" dirty="0"/>
              <a:t>T6C04 - What is component 3 in figure T1?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3276600" cy="2438400"/>
          </a:xfrm>
        </p:spPr>
        <p:txBody>
          <a:bodyPr/>
          <a:lstStyle/>
          <a:p>
            <a:r>
              <a:rPr lang="en-US" i="1" dirty="0"/>
              <a:t>A. Resistor</a:t>
            </a:r>
            <a:endParaRPr lang="en-US" dirty="0"/>
          </a:p>
          <a:p>
            <a:r>
              <a:rPr lang="en-US" i="1" dirty="0"/>
              <a:t>B. Transistor</a:t>
            </a:r>
            <a:endParaRPr lang="en-US" dirty="0"/>
          </a:p>
          <a:p>
            <a:r>
              <a:rPr lang="en-US" i="1" dirty="0"/>
              <a:t>C. Lamp</a:t>
            </a:r>
            <a:endParaRPr lang="en-US" dirty="0"/>
          </a:p>
          <a:p>
            <a:r>
              <a:rPr lang="en-US" i="1" dirty="0"/>
              <a:t>D. Ground symbol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68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0905" r="26054" b="9555"/>
          <a:stretch/>
        </p:blipFill>
        <p:spPr>
          <a:xfrm>
            <a:off x="4343400" y="2057400"/>
            <a:ext cx="3886200" cy="35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176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0"/>
            <a:ext cx="8458200" cy="1905000"/>
          </a:xfrm>
        </p:spPr>
        <p:txBody>
          <a:bodyPr>
            <a:normAutofit/>
          </a:bodyPr>
          <a:lstStyle/>
          <a:p>
            <a:r>
              <a:rPr lang="en-US" dirty="0"/>
              <a:t>T6C04 - What is component 3 in figure T1?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752600"/>
            <a:ext cx="3276600" cy="24384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Transistor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Lamp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D. Ground symbol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0905" r="26054" b="9555"/>
          <a:stretch/>
        </p:blipFill>
        <p:spPr>
          <a:xfrm>
            <a:off x="4343400" y="2057400"/>
            <a:ext cx="3886200" cy="35895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086600" y="2209800"/>
            <a:ext cx="533400" cy="76200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90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 descr="http://www.bbc.co.uk/schools/gcsebitesize/design/images/el_transistor_lead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629150"/>
            <a:ext cx="21526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https://encrypted-tbn1.gstatic.com/images?q=tbn:ANd9GcSIXn2E-cBlRg6Ze5nrNN2vxEsQjdfyipq52pzZ1KQpROPOzR7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"/>
            <a:ext cx="17414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5192-87CF-43AE-BCC6-B06747EF36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sp>
        <p:nvSpPr>
          <p:cNvPr id="9220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6553200" cy="63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+mn-cs"/>
              </a:rPr>
              <a:t>Transistors  (Bipolar)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139825"/>
            <a:ext cx="7772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8788" indent="-454025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rPr>
              <a:t>Can be used as an electronic switch or amplifier</a:t>
            </a:r>
          </a:p>
          <a:p>
            <a:pPr marL="458788" indent="-454025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rPr>
              <a:t>Comprised of three layers of semiconductor (PNP, NPN)</a:t>
            </a:r>
          </a:p>
          <a:p>
            <a:pPr marL="458788" indent="-454025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rPr>
              <a:t>Generally have three electrodes (emitter, base, collector)</a:t>
            </a:r>
          </a:p>
          <a:p>
            <a:pPr marL="458788" indent="-454025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Eurostile" pitchFamily="34" charset="0"/>
              </a:rPr>
              <a:t>Field Effect Transistors (FET) have source, drain and gate instead</a:t>
            </a:r>
          </a:p>
        </p:txBody>
      </p:sp>
      <p:sp>
        <p:nvSpPr>
          <p:cNvPr id="9223" name="AutoShape 8" descr="data:image/jpeg;base64,/9j/4AAQSkZJRgABAQAAAQABAAD/2wCEAAkGBhQREBUSEBQUFRQWFBQUFxUXFxQXFRgUFxUVFBUWFRUXHCYfFxkkGhQVHy8gIycpLCwsFh4yNTAqNSYrLCkBCQoKDgwOFw8PFCkdHBwpKSkpKSkpLCkpKSkpKSkpKSkpKSkpKSkpKSksKSwpKSkpKSwpKSkpLCkpKSksKSkpKf/AABEIALsBDgMBIgACEQEDEQH/xAAcAAEAAQUBAQAAAAAAAAAAAAAABAECAwUGBwj/xABBEAABAgQEBAIIBQAHCQAAAAABAAIDBBEhBRIxQQZRYXEigRMyUpGhscHwB0Jy0eEUIzNigpKiCBY1Q1R0lLPS/8QAGAEBAQEBAQAAAAAAAAAAAAAAAAECAwT/xAAgEQEBAQEAAgICAwAAAAAAAAAAAQIRMVESIQNBMlJx/9oADAMBAAIRAxEAPwD3FERAREQEREBERAREQEREBERAREQEREBERAREQEREBFSq02McUw4FQCHO5VsO5UG2ixg0VcQBzK5bHuOGQgRDI/UfoFx2NcXxI7qA16D1QsOH8MvjH0kwS1uvlz6d1jW+LzqZKcczbooECsQVuHAkHsBQjuvSsPny9rfSN9G8g+AkHTWnMLzud4rlcPbklQHxKUzaivUnXyXBYjxjHixhF9I4Oa4FpBIymtiOXyWJq9OPo8IuQ4B46bPwskSjZhg8TRo4aZ2dK6jbsV167oIiICIiAiIgIiICIiAiIgIiICIiAiIgIiICIiAiLFMTDWDM4gDmUGVQ5/FocEViOA6Wr7ly2PcfNYCIRAHtHXyC4CYxKLMOo3Nc6nU/ssfIdbxDx8XVbD8I5C7j3ouWgyseadoQ07X+JRzJeUDXzj6F1C2GAXRHi9CG6ltfzGgULFPxVYW+jlWPhN0zOaKnqaEkdli2jqPQS0i3NFc0uH5QRXtRclxHx1Ej1Y05Ifst87nmuXmsQdFOZzqk1NSTe1detrKODyUmPa2s0SMTqrAVQQ6rPLy5J0W+IlYRiESXitiwSWvaagj3UI3BrQ9CvoXhXiRk7LtitoHaPZ7L6fI6g8l4NLSAFC77966fgziZspHDv+W6jYn6SfW6UN+1ea1Ee2IrWOrcaK5aUREQEREBERAREQEREBERAREQEREBERAVC5azFcfhwAcxBd7I+vJed8RccvecoJodGt+pUtHcYzxfDgghpzOH+Uea82xrjB8dxAOY/wCkLWy0lHmnCtmmnb+VtokaVkW+KkSLT1RSx7rF17ETDuHnxjnim1NToOvIKRiPEUCVaYcBoL93VrQ9KLlsa4zix6gHK32W1A7LnnRK6krHLRKxabMWI6I5+Z5c6tjtYHMfWr8PgtfEFdVnNHa2PMcuo/ZGStTdw8gSfktjDAlyBeuUmreW9ac7g+5SYUInZSoUCopSgtY9DWve1z1KlMY0cvp581qRGGXkSbn9lOL2s0157KNFmevu+fZRok1RVE6NMV1KhRJ2miiPmCddAKD6fFYCfjX7qix7z+E3FH9IlTAiGsSBQDmYR9Q+VMvkF3i+b+AMXdKzsKLUhlckTl6N1nd6Wd/hX0e1IqqIioIiICIiAiIgIiICIiAiIgIiIKErzbj3i2IIxl4DyxrLPLbOc+lSMwuGgEC29daUXpDivGOPZIwZ6L7MQiID1eKkf5g6izaNLGmnu1e6/MkqZgbJehdGdQtvl572J15fNaZ8elytdM4k01a0VPw96xR0eMcb2MOXaIbaZa0BdTlXZcdMTTnGrjfv9Vji9CD97qnJWQUBVcivbDt12+qzw4VDUnzH0WkY4MOp+9FMZBA1NtVYIwFrdzbzUd8yRWvb3pwTHzF6N++awxIo3P32UN0wT0WIxFeiU+Y030t9OywOiXP8/ZVjTsFJgSdfWUGBrSdLqbLSXtX6bKTClqaBTIMvz++6vBigw7/f3uvoXhebMWTgPOphNr3Ayn5LxLD8OdEIEMVqaZqW7NH5vkvb+HcOMCVhQnGpa2/c3PzVI2SIiKIiICIiAiIgIiICIiAiKhKnRVWkq171rpvFGtNB4joQNu5+mq563IsiZFj07c15nx9i0rMOpDjQw6GxzXuIJhk1GWHmFi8Gp1sCt9j06HNDosR8KG01yteRnNLCoGZ55AGm50BXmuN4XHxGIIbIAlYEIlvpHjK5wIvQADNXUAV1u6pK4zVta+LhsQnQXWc5xaTe1NaWANu+6xS8B77moBW6mMChy7iw1cQfC/mNnNaPkrZmTitZmpQb+0O42Hy3XX5SJxhZCaBQ/wA16JDl61JO1rLC1wFyfMo6Ztaux6d+yualSC4CwueywPjHmsMSLWpr+/3ZY3OqujMZ4kehtqsJNbqyiyw4ZdYIq1ZoEqXKTBkgLlToUJOIjwZUDZTIcBXhoFK+7c9hqtrhuDvimgBaDSgHrefsqohQYN6AZnchr58vNdDgnDhixWNifnNAACWVF7ka2525c102A8FNYBmHWg59TuV3WHSDYY8IpaivER8H4dhS48Iq72j9BsFtgiKNiIqAoKoiICIiAiIgIiICIrXOooKlYY8cNFXGg+9OqjRsUGjBXrt5c1qpmc8W73cgbDpWltrAV5rjrfpYyz+IFzT+RgFy6xI6+yPiVpIuMNDaQWmI8+qMpa2ntEmlRrYcrlSpuCYn9qQBswaeZ39/uWFsMN9UC/Kt15r7rcjWQMKc5/pY7jEfsNQ29bV600sKbqXHlS4GpodNyffX67lbLLSw8+fmeXTRYojFm69NOWj4GxhLwMzhXxPoaNAuBajR2A081wGP8Rw4ZLYPjNKV/IOn97yt1XovEToLmmHmMW1CwOIgjWmcj+0cOQsKXXmuJcHsaC5jnHKK0duKVNTubW0XXGf7Jb6cm55ed6cth/C28tCAbQclIiYRkZ6SN/VMoCLeJ4Oga3nrqtQ+cpUM0rqdabV2B6L0S98OdjJlvfsrqV0V8rCLxU/fVbKBKgfut8REgSROqnwoVLBZ4cGuizwW3ysGdw12aP1O2PQK8RZDl9zp1t81nlYDotoIo32yD/pbv3W5wbhGJHcC85qHTSG3y3Pdeh4LwiyGKnxHmRbyWuJ1yfDvBBJzOBru513/AMBd/hGAshCgb5raSsmANFMaxVPLDLyoaNlIAVUWWpOCIiKIiICIiAiIgIipVBVUJWCZnWs9Y9gLk9gtdNTznDX0bdNfEeQqNPJY1uQTJnEA2oaC53IaD9R0Hz6LXzEUuvFO1WtGnOobqeVT8Fll5Zx9Twj2iBmrzApQedSpcGQa29KnUk8+fdcrbryrWtlnuHi8DTtuR1P7W7qjmNaMoFvvf6LZxmnQKC4NBofFzA9UfqJ+S5301EJsEvqbUGpOg7/deyrkDRVtf1Uuf0N2HX3lS4rqUz2po0DTs3n1PuWvnI5cTsOQ5j2jv8lni96xCISKksHJpqTTu3fy8ytRisw6K2lAxlNNz1cd1sGyhcaNBJ+99lcyWawkvymgrza01628z5Kdk/S8c7CwN7wKDKzZzq0pTUNFz8itfjs1DkyGNhviRHNq15oGi+UOrv4iKtbUgald5Mso3O94aCKlxNxbnz9643iiZZMvh5Q7LDY5gOmbMRU0GgtTrW61mW/y+k76eaYhIxIodFiuLnD3NsM1BYDnQCygmX0JvQUvTToAu7jMtS3Lp1suWxLDDDOZvqH4Hr0XbOksYpBtSVsTlZ6x6Aak9husGEy7nOLYdKkHUWF9ab/yu44f4DcTncLnV7tfIflC7Rzrm5HB4scgEGG0/kHru/Ufy9gu/wAA4JDGjMKAfkA+fMrpcI4dZCFgK897dd1v4UvQLbNQZPDWtFAABy5dFsIUuAsjWK9S1ZFoCuRFGhERAREQEWKamWw2OiRHNYxoLnOcQ1rWi5LibAAblaX/AH8w/wD6+T/8iB/9oN+iwyc2yLDbEhPa9jhVr2kOa4cw4WI7LMgIqEqDHxQCoZ4j7h5n9lLqTyJkSKGiriAOZstXMYo59oVGjd7hen91p+ZUV8QxX7vcNhTK07VrYfEqZBwit4pB/uD1PPd3nbouPy1rwqHAhucasFTvEdUg9Ru7yoOq2kvhwbcnM7ny7U0HZS2tA0VsSKGipNB1WpmZ8orSiwzEyG6+4XPuUSNPucS2ED30+enmr5eQp69yaV8ue5+AWLq68KwOe6IeTe9j3I9Y9B7wqhmUeHbfT3eyPj1U8wljitAFSaAc1OTKtU6GUMsAKxDQcvzdKNWV07U5YIqfaIt5BXMk6nM7xO3Nf208lnyWsDYZcKAZWWqNz+tx0WNzcvqgGmlalvcfutn6E0penLb3KjpVbzhHKT8g+IauJPyHYbLWxcEK7h0srf6D0W/gd48+iYA4qkHg0xTRwsdQeS9EbhgropsGSDdlZiF047Afw8hS5zCrjT81LdrVPcrrZeTApbyUwQ1dRdIxxY2Gr1VEaEREBERAREQEREHP/iD/AMJnv+0mP/U5fO/CTpb+j/1+ETM6/O7+uhxZljaWoykIZaj6r6P4ykXx8Om4MJuaJEl4zGNqBVzmOa0VJAFzuvJeEIOP4ZL/ANHgSEFzM74lYkSHmq6lfVmGiluSD1/hmXZDk4DYUMwmCEwthOLi5gLQ7IS/xEitL3spU3PtYLmp2aNf47rTymJzBlYJmWthRnMrGDbtY/kDmcB7yVbAkHxDYUG73annlafWPU/Fctb++RWSanS6zzrpDbcnuBd3wCyy2FvePGcjfZHrHo523ZvvWwlMOZD0FzqTqe55dNFKUn4/3aMcGXDQAAAAryaKPM4g1mpvy3WvJiR6U8LPO/bcpfyfrJxImsUA8MMZnfD+fJYYOHvec0Vx7cvoPn2U2Ww9rNBfnv79vJSQKKfD96OscGCGgACgGyyEqJM4oyGcrjf3+VFrokzEjWAo2vUWv7+wTW+fU+xNm8SDahtzz2HLuobZZ8Y1eTqKAbDry/hS5TCw2ldfv3fPqtg2GBYCgSYt+9IhwpAAUIFOX78ys7YPZZqKtF0meDHkVCxZUWuDD6JXCGr6KqotyKtFVEBERAREQEREBERAREQEREGti4sDEdBZ67aZqiwzNztoN6ivmCtXldFeQKvN6uPqt6VGh6BbaZwlrozYoJDg0sdTRzD+U+d6qXBghgAaABoFxubb9qgyODNZQu8ThubAfpaLDvr1Wm/EPjkYTLMjmCYofFELKHhlKse+tS019Snmupc8DVeUf7RTwcMlyNDNNPvgRl0nPERkk/x4aHsE5IzMtDiUyxXXbQ08XiYyrQCDVtbbL0PEIzy4NZoRUkEbkgXOg6rw7jGRnYEnh81iUSDNysN0IQ5drTCd4oWZoc4N8XhhgHX4r3jDJ1seDCjsrliw2RG1FDle0PbUbGhCaz2cGCVwoC7ru59eYB+Z+C2DIYH7nU+aq5wGq1k9jbW2Zc89h+6x3OF8tjEjBupWnncWc45YQ8+nPp5rDAk4kY5n1A1B3p9FuJWQawWH31O6zzW/8PDWyWC1o6Ld2/3v8luIcEDQK+iLpnMz4RWiIi2CIiAiIgIiICIiAiIgIiICIiAiIgIiICIiCi1uN4mYDWvDatzhrz7IcKNcRyzZQe62SsjQQ9pa4VBFCDuFirGmiy0SM72Wg0qb/wCVunmbd1C414Bh4nKw5eLFexsN7XhzQ0uJDHMvUU0eSuoawAUCwzM61gufLdZzJifdPLzaR/AKVa9ro8xMx2tIIhvcAy2xoK0pagovQpnEGQmhraaUAFKDYaaLXTGIPiHK2or+Ua/4jsFIksFpeIankPVH1J6rPzu/qC2awyNEPic2nd37KTKYU1l9TzOv8eS82/FziCYiTsrhMpFMEzGQxIgqHUe8saMwvTwuJA1sp+EfgwyUjQY8pOzTXsiw4kQOc0w4rQ4GI1zWBvrAEXLtVvP48xHpLQrlRqqugIiICIiAiIgIiICIiAiIgIiIKVVVSiqgIiICIiAiIgIiIKIqqiyMM5AL2OYHFpc0gObqCRqFosKknxBSYqHseWu3zkaOadgRfuukVAFLiXyMECVDdgO315qQiLUnB5d+K/B80+ZlsTw9giRpcgOh2zOa12dhAqMwBLgRr4rbrNhH4g4lNRoUJuExYI9NDbGixXOyMh5h6UtDmMqcualztqvS1RUGqqoFV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9224" name="AutoShape 10" descr="data:image/jpeg;base64,/9j/4AAQSkZJRgABAQAAAQABAAD/2wCEAAkGBhQREBUSEBQUFRQWFBQUFxUXFxQXFRgUFxUVFBUWFRUXHCYfFxkkGhQVHy8gIycpLCwsFh4yNTAqNSYrLCkBCQoKDgwOFw8PFCkdHBwpKSkpKSkpLCkpKSkpKSkpKSkpKSkpKSkpKSksKSwpKSkpKSwpKSkpLCkpKSksKSkpKf/AABEIALsBDgMBIgACEQEDEQH/xAAcAAEAAQUBAQAAAAAAAAAAAAAABAECAwUGBwj/xABBEAABAgQEBAIIBQAHCQAAAAABAAIDBBEhBRIxQQZRYXEigRMyUpGhscHwB0Jy0eEUIzNigpKiCBY1Q1R0lLPS/8QAGAEBAQEBAQAAAAAAAAAAAAAAAAECAwT/xAAgEQEBAQEAAgICAwAAAAAAAAAAAQIRMVESIQNBMlJx/9oADAMBAAIRAxEAPwD3FERAREQEREBERAREQEREBERAREQEREBERAREQEREBFSq02McUw4FQCHO5VsO5UG2ixg0VcQBzK5bHuOGQgRDI/UfoFx2NcXxI7qA16D1QsOH8MvjH0kwS1uvlz6d1jW+LzqZKcczbooECsQVuHAkHsBQjuvSsPny9rfSN9G8g+AkHTWnMLzud4rlcPbklQHxKUzaivUnXyXBYjxjHixhF9I4Oa4FpBIymtiOXyWJq9OPo8IuQ4B46bPwskSjZhg8TRo4aZ2dK6jbsV167oIiICIiAiIgIiICIiAiIgIiICIiAiIgIiICIiAiLFMTDWDM4gDmUGVQ5/FocEViOA6Wr7ly2PcfNYCIRAHtHXyC4CYxKLMOo3Nc6nU/ssfIdbxDx8XVbD8I5C7j3ouWgyseadoQ07X+JRzJeUDXzj6F1C2GAXRHi9CG6ltfzGgULFPxVYW+jlWPhN0zOaKnqaEkdli2jqPQS0i3NFc0uH5QRXtRclxHx1Ej1Y05Ifst87nmuXmsQdFOZzqk1NSTe1detrKODyUmPa2s0SMTqrAVQQ6rPLy5J0W+IlYRiESXitiwSWvaagj3UI3BrQ9CvoXhXiRk7LtitoHaPZ7L6fI6g8l4NLSAFC77966fgziZspHDv+W6jYn6SfW6UN+1ea1Ee2IrWOrcaK5aUREQEREBERAREQEREBERAREQEREBERAVC5azFcfhwAcxBd7I+vJed8RccvecoJodGt+pUtHcYzxfDgghpzOH+Uea82xrjB8dxAOY/wCkLWy0lHmnCtmmnb+VtokaVkW+KkSLT1RSx7rF17ETDuHnxjnim1NToOvIKRiPEUCVaYcBoL93VrQ9KLlsa4zix6gHK32W1A7LnnRK6krHLRKxabMWI6I5+Z5c6tjtYHMfWr8PgtfEFdVnNHa2PMcuo/ZGStTdw8gSfktjDAlyBeuUmreW9ac7g+5SYUInZSoUCopSgtY9DWve1z1KlMY0cvp581qRGGXkSbn9lOL2s0157KNFmevu+fZRok1RVE6NMV1KhRJ2miiPmCddAKD6fFYCfjX7qix7z+E3FH9IlTAiGsSBQDmYR9Q+VMvkF3i+b+AMXdKzsKLUhlckTl6N1nd6Wd/hX0e1IqqIioIiICIiAiIgIiICIiAiIgIiIKErzbj3i2IIxl4DyxrLPLbOc+lSMwuGgEC29daUXpDivGOPZIwZ6L7MQiID1eKkf5g6izaNLGmnu1e6/MkqZgbJehdGdQtvl572J15fNaZ8elytdM4k01a0VPw96xR0eMcb2MOXaIbaZa0BdTlXZcdMTTnGrjfv9Vji9CD97qnJWQUBVcivbDt12+qzw4VDUnzH0WkY4MOp+9FMZBA1NtVYIwFrdzbzUd8yRWvb3pwTHzF6N++awxIo3P32UN0wT0WIxFeiU+Y030t9OywOiXP8/ZVjTsFJgSdfWUGBrSdLqbLSXtX6bKTClqaBTIMvz++6vBigw7/f3uvoXhebMWTgPOphNr3Ayn5LxLD8OdEIEMVqaZqW7NH5vkvb+HcOMCVhQnGpa2/c3PzVI2SIiKIiICIiAiIgIiICIiAiKhKnRVWkq171rpvFGtNB4joQNu5+mq563IsiZFj07c15nx9i0rMOpDjQw6GxzXuIJhk1GWHmFi8Gp1sCt9j06HNDosR8KG01yteRnNLCoGZ55AGm50BXmuN4XHxGIIbIAlYEIlvpHjK5wIvQADNXUAV1u6pK4zVta+LhsQnQXWc5xaTe1NaWANu+6xS8B77moBW6mMChy7iw1cQfC/mNnNaPkrZmTitZmpQb+0O42Hy3XX5SJxhZCaBQ/wA16JDl61JO1rLC1wFyfMo6Ztaux6d+yualSC4CwueywPjHmsMSLWpr+/3ZY3OqujMZ4kehtqsJNbqyiyw4ZdYIq1ZoEqXKTBkgLlToUJOIjwZUDZTIcBXhoFK+7c9hqtrhuDvimgBaDSgHrefsqohQYN6AZnchr58vNdDgnDhixWNifnNAACWVF7ka2525c102A8FNYBmHWg59TuV3WHSDYY8IpaivER8H4dhS48Iq72j9BsFtgiKNiIqAoKoiICIiAiIgIiICIrXOooKlYY8cNFXGg+9OqjRsUGjBXrt5c1qpmc8W73cgbDpWltrAV5rjrfpYyz+IFzT+RgFy6xI6+yPiVpIuMNDaQWmI8+qMpa2ntEmlRrYcrlSpuCYn9qQBswaeZ39/uWFsMN9UC/Kt15r7rcjWQMKc5/pY7jEfsNQ29bV600sKbqXHlS4GpodNyffX67lbLLSw8+fmeXTRYojFm69NOWj4GxhLwMzhXxPoaNAuBajR2A081wGP8Rw4ZLYPjNKV/IOn97yt1XovEToLmmHmMW1CwOIgjWmcj+0cOQsKXXmuJcHsaC5jnHKK0duKVNTubW0XXGf7Jb6cm55ed6cth/C28tCAbQclIiYRkZ6SN/VMoCLeJ4Oga3nrqtQ+cpUM0rqdabV2B6L0S98OdjJlvfsrqV0V8rCLxU/fVbKBKgfut8REgSROqnwoVLBZ4cGuizwW3ysGdw12aP1O2PQK8RZDl9zp1t81nlYDotoIo32yD/pbv3W5wbhGJHcC85qHTSG3y3Pdeh4LwiyGKnxHmRbyWuJ1yfDvBBJzOBru513/AMBd/hGAshCgb5raSsmANFMaxVPLDLyoaNlIAVUWWpOCIiKIiICIiAiIgIipVBVUJWCZnWs9Y9gLk9gtdNTznDX0bdNfEeQqNPJY1uQTJnEA2oaC53IaD9R0Hz6LXzEUuvFO1WtGnOobqeVT8Fll5Zx9Twj2iBmrzApQedSpcGQa29KnUk8+fdcrbryrWtlnuHi8DTtuR1P7W7qjmNaMoFvvf6LZxmnQKC4NBofFzA9UfqJ+S5301EJsEvqbUGpOg7/deyrkDRVtf1Uuf0N2HX3lS4rqUz2po0DTs3n1PuWvnI5cTsOQ5j2jv8lni96xCISKksHJpqTTu3fy8ytRisw6K2lAxlNNz1cd1sGyhcaNBJ+99lcyWawkvymgrza01628z5Kdk/S8c7CwN7wKDKzZzq0pTUNFz8itfjs1DkyGNhviRHNq15oGi+UOrv4iKtbUgald5Mso3O94aCKlxNxbnz9643iiZZMvh5Q7LDY5gOmbMRU0GgtTrW61mW/y+k76eaYhIxIodFiuLnD3NsM1BYDnQCygmX0JvQUvTToAu7jMtS3Lp1suWxLDDDOZvqH4Hr0XbOksYpBtSVsTlZ6x6Aak9husGEy7nOLYdKkHUWF9ab/yu44f4DcTncLnV7tfIflC7Rzrm5HB4scgEGG0/kHru/Ufy9gu/wAA4JDGjMKAfkA+fMrpcI4dZCFgK897dd1v4UvQLbNQZPDWtFAABy5dFsIUuAsjWK9S1ZFoCuRFGhERAREQEWKamWw2OiRHNYxoLnOcQ1rWi5LibAAblaX/AH8w/wD6+T/8iB/9oN+iwyc2yLDbEhPa9jhVr2kOa4cw4WI7LMgIqEqDHxQCoZ4j7h5n9lLqTyJkSKGiriAOZstXMYo59oVGjd7hen91p+ZUV8QxX7vcNhTK07VrYfEqZBwit4pB/uD1PPd3nbouPy1rwqHAhucasFTvEdUg9Ru7yoOq2kvhwbcnM7ny7U0HZS2tA0VsSKGipNB1WpmZ8orSiwzEyG6+4XPuUSNPucS2ED30+enmr5eQp69yaV8ue5+AWLq68KwOe6IeTe9j3I9Y9B7wqhmUeHbfT3eyPj1U8wljitAFSaAc1OTKtU6GUMsAKxDQcvzdKNWV07U5YIqfaIt5BXMk6nM7xO3Nf208lnyWsDYZcKAZWWqNz+tx0WNzcvqgGmlalvcfutn6E0penLb3KjpVbzhHKT8g+IauJPyHYbLWxcEK7h0srf6D0W/gd48+iYA4qkHg0xTRwsdQeS9EbhgropsGSDdlZiF047Afw8hS5zCrjT81LdrVPcrrZeTApbyUwQ1dRdIxxY2Gr1VEaEREBERAREQEREHP/iD/AMJnv+0mP/U5fO/CTpb+j/1+ETM6/O7+uhxZljaWoykIZaj6r6P4ykXx8Om4MJuaJEl4zGNqBVzmOa0VJAFzuvJeEIOP4ZL/ANHgSEFzM74lYkSHmq6lfVmGiluSD1/hmXZDk4DYUMwmCEwthOLi5gLQ7IS/xEitL3spU3PtYLmp2aNf47rTymJzBlYJmWthRnMrGDbtY/kDmcB7yVbAkHxDYUG73annlafWPU/Fctb++RWSanS6zzrpDbcnuBd3wCyy2FvePGcjfZHrHo523ZvvWwlMOZD0FzqTqe55dNFKUn4/3aMcGXDQAAAAryaKPM4g1mpvy3WvJiR6U8LPO/bcpfyfrJxImsUA8MMZnfD+fJYYOHvec0Vx7cvoPn2U2Ww9rNBfnv79vJSQKKfD96OscGCGgACgGyyEqJM4oyGcrjf3+VFrokzEjWAo2vUWv7+wTW+fU+xNm8SDahtzz2HLuobZZ8Y1eTqKAbDry/hS5TCw2ldfv3fPqtg2GBYCgSYt+9IhwpAAUIFOX78ys7YPZZqKtF0meDHkVCxZUWuDD6JXCGr6KqotyKtFVEBERAREQEREBERAREQEREGti4sDEdBZ67aZqiwzNztoN6ivmCtXldFeQKvN6uPqt6VGh6BbaZwlrozYoJDg0sdTRzD+U+d6qXBghgAaABoFxubb9qgyODNZQu8ThubAfpaLDvr1Wm/EPjkYTLMjmCYofFELKHhlKse+tS019Snmupc8DVeUf7RTwcMlyNDNNPvgRl0nPERkk/x4aHsE5IzMtDiUyxXXbQ08XiYyrQCDVtbbL0PEIzy4NZoRUkEbkgXOg6rw7jGRnYEnh81iUSDNysN0IQ5drTCd4oWZoc4N8XhhgHX4r3jDJ1seDCjsrliw2RG1FDle0PbUbGhCaz2cGCVwoC7ru59eYB+Z+C2DIYH7nU+aq5wGq1k9jbW2Zc89h+6x3OF8tjEjBupWnncWc45YQ8+nPp5rDAk4kY5n1A1B3p9FuJWQawWH31O6zzW/8PDWyWC1o6Ld2/3v8luIcEDQK+iLpnMz4RWiIi2CIiAiIgIiICIiAiIgIiICIiAiIgIiICIiCi1uN4mYDWvDatzhrz7IcKNcRyzZQe62SsjQQ9pa4VBFCDuFirGmiy0SM72Wg0qb/wCVunmbd1C414Bh4nKw5eLFexsN7XhzQ0uJDHMvUU0eSuoawAUCwzM61gufLdZzJifdPLzaR/AKVa9ro8xMx2tIIhvcAy2xoK0pagovQpnEGQmhraaUAFKDYaaLXTGIPiHK2or+Ua/4jsFIksFpeIankPVH1J6rPzu/qC2awyNEPic2nd37KTKYU1l9TzOv8eS82/FziCYiTsrhMpFMEzGQxIgqHUe8saMwvTwuJA1sp+EfgwyUjQY8pOzTXsiw4kQOc0w4rQ4GI1zWBvrAEXLtVvP48xHpLQrlRqqugIiICIiAiIgIiICIiAiIgIiIKVVVSiqgIiICIiAiIgIiIKIqqiyMM5AL2OYHFpc0gObqCRqFosKknxBSYqHseWu3zkaOadgRfuukVAFLiXyMECVDdgO315qQiLUnB5d+K/B80+ZlsTw9giRpcgOh2zOa12dhAqMwBLgRr4rbrNhH4g4lNRoUJuExYI9NDbGixXOyMh5h6UtDmMqcualztqvS1RUGqqoFVAREQEREBERAREQEREBERAREQEREBERAREQEREBERB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defRPr sz="2800">
                <a:solidFill>
                  <a:srgbClr val="FFFF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9225" name="Picture 6" descr="http://www.mojotone.com/15015-HF-Power-Amp-NPN-180W-120V-Transistor-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9" t="4736" r="11983"/>
          <a:stretch>
            <a:fillRect/>
          </a:stretch>
        </p:blipFill>
        <p:spPr bwMode="auto">
          <a:xfrm>
            <a:off x="4116388" y="2982913"/>
            <a:ext cx="1370012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" descr="http://1.bp.blogspot.com/_VOG3Cj5D8GE/TNonUXKeLUI/AAAAAAAAABs/F0V5njWpfdU/s1600/Electronic_component_transisto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895600"/>
            <a:ext cx="33940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6" descr="http://hyperphysics.phy-astr.gsu.edu/hbase/solids/imgsol/tran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44825"/>
            <a:ext cx="3810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648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T6C05 - What is component 4 in figure T1?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2971800" cy="21336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Transistor</a:t>
            </a:r>
            <a:endParaRPr lang="en-US" sz="2800" dirty="0"/>
          </a:p>
          <a:p>
            <a:r>
              <a:rPr lang="en-US" sz="2800" i="1" dirty="0"/>
              <a:t>C. </a:t>
            </a:r>
            <a:r>
              <a:rPr lang="en-US" sz="2800" dirty="0"/>
              <a:t>Ground symbol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Battery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0905" r="26054" b="9555"/>
          <a:stretch/>
        </p:blipFill>
        <p:spPr>
          <a:xfrm>
            <a:off x="4343400" y="2057400"/>
            <a:ext cx="3886200" cy="358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021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T6C05 - What is component 4 in figure T1?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828800"/>
            <a:ext cx="2971800" cy="2133600"/>
          </a:xfrm>
        </p:spPr>
        <p:txBody>
          <a:bodyPr>
            <a:normAutofit lnSpcReduction="10000"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Transistor</a:t>
            </a:r>
            <a:endParaRPr lang="en-US" sz="2800" dirty="0"/>
          </a:p>
          <a:p>
            <a:r>
              <a:rPr lang="en-US" sz="2800" i="1" dirty="0"/>
              <a:t>C. </a:t>
            </a:r>
            <a:r>
              <a:rPr lang="en-US" sz="2800" dirty="0"/>
              <a:t>Ground symbol</a:t>
            </a:r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71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0905" r="26054" b="9555"/>
          <a:stretch/>
        </p:blipFill>
        <p:spPr>
          <a:xfrm>
            <a:off x="4343400" y="2057400"/>
            <a:ext cx="3886200" cy="358954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91400" y="2971800"/>
            <a:ext cx="762000" cy="76200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05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T6C06 -  What is component 6 in figure T2?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3352800" cy="25146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Capacitor</a:t>
            </a:r>
            <a:endParaRPr lang="en-US" sz="2800" dirty="0"/>
          </a:p>
          <a:p>
            <a:r>
              <a:rPr lang="en-US" sz="2800" i="1" dirty="0"/>
              <a:t>C. Regulator IC</a:t>
            </a:r>
            <a:endParaRPr lang="en-US" sz="2800" dirty="0"/>
          </a:p>
          <a:p>
            <a:r>
              <a:rPr lang="en-US" sz="2800" i="1" dirty="0"/>
              <a:t>D. Transistor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72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24569" r="6754" b="15086"/>
          <a:stretch/>
        </p:blipFill>
        <p:spPr>
          <a:xfrm>
            <a:off x="3810000" y="3352800"/>
            <a:ext cx="4593020" cy="22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648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T6C06 -  What is component 6 in figure T2?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3352800" cy="25146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Capacitor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C. Regulator IC</a:t>
            </a:r>
            <a:endParaRPr lang="en-US" sz="2800" dirty="0"/>
          </a:p>
          <a:p>
            <a:r>
              <a:rPr lang="en-US" sz="2800" i="1" dirty="0"/>
              <a:t>D. Transistor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73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24569" r="6754" b="15086"/>
          <a:stretch/>
        </p:blipFill>
        <p:spPr>
          <a:xfrm>
            <a:off x="3810000" y="3352800"/>
            <a:ext cx="4593020" cy="22071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48400" y="4267200"/>
            <a:ext cx="533400" cy="38100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7611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T6C07 - What is component 8 in figure T2?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4114800" cy="25146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Inductor</a:t>
            </a:r>
            <a:endParaRPr lang="en-US" sz="2800" dirty="0"/>
          </a:p>
          <a:p>
            <a:r>
              <a:rPr lang="en-US" sz="2800" i="1" dirty="0"/>
              <a:t>C. Regulator IC</a:t>
            </a:r>
            <a:endParaRPr lang="en-US" sz="2800" dirty="0"/>
          </a:p>
          <a:p>
            <a:r>
              <a:rPr lang="en-US" sz="2800" i="1" dirty="0"/>
              <a:t>D. Light emitting diode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74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24569" r="6754" b="15086"/>
          <a:stretch/>
        </p:blipFill>
        <p:spPr>
          <a:xfrm>
            <a:off x="4017580" y="4041227"/>
            <a:ext cx="4593020" cy="22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8050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T6C07 - What is component 8 in figure T2?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524000"/>
            <a:ext cx="4114800" cy="2514600"/>
          </a:xfrm>
        </p:spPr>
        <p:txBody>
          <a:bodyPr>
            <a:normAutofit/>
          </a:bodyPr>
          <a:lstStyle/>
          <a:p>
            <a:r>
              <a:rPr lang="en-US" sz="2800" i="1" dirty="0"/>
              <a:t>A. Resistor</a:t>
            </a:r>
            <a:endParaRPr lang="en-US" sz="2800" dirty="0"/>
          </a:p>
          <a:p>
            <a:r>
              <a:rPr lang="en-US" sz="2800" i="1" dirty="0"/>
              <a:t>B. Inductor</a:t>
            </a:r>
            <a:endParaRPr lang="en-US" sz="2800" dirty="0"/>
          </a:p>
          <a:p>
            <a:r>
              <a:rPr lang="en-US" sz="2800" i="1" dirty="0"/>
              <a:t>C. Regulator IC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Light emitting diode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75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24569" r="6754" b="15086"/>
          <a:stretch/>
        </p:blipFill>
        <p:spPr>
          <a:xfrm>
            <a:off x="3886200" y="3736427"/>
            <a:ext cx="4593020" cy="22071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854059" y="4724400"/>
            <a:ext cx="533400" cy="38100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284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T6C08 - What is component 9 in figure T2?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40386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Variable capacitor</a:t>
            </a:r>
            <a:endParaRPr lang="en-US" sz="2800" dirty="0"/>
          </a:p>
          <a:p>
            <a:r>
              <a:rPr lang="en-US" sz="2800" i="1" dirty="0"/>
              <a:t>B. Variable inductor</a:t>
            </a:r>
            <a:endParaRPr lang="en-US" sz="2800" dirty="0"/>
          </a:p>
          <a:p>
            <a:r>
              <a:rPr lang="en-US" sz="2800" i="1" dirty="0"/>
              <a:t>C. Variable resistor</a:t>
            </a:r>
            <a:endParaRPr lang="en-US" sz="2800" dirty="0"/>
          </a:p>
          <a:p>
            <a:r>
              <a:rPr lang="en-US" sz="2800" i="1" dirty="0"/>
              <a:t>D. Variable transformer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76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24569" r="6754" b="15086"/>
          <a:stretch/>
        </p:blipFill>
        <p:spPr>
          <a:xfrm>
            <a:off x="3810000" y="3352800"/>
            <a:ext cx="4593020" cy="22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5083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T6C08 - What is component 9 in figure T2?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40386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Variable capacitor</a:t>
            </a:r>
            <a:endParaRPr lang="en-US" sz="2800" dirty="0"/>
          </a:p>
          <a:p>
            <a:r>
              <a:rPr lang="en-US" sz="2800" i="1" dirty="0"/>
              <a:t>B. Variable inductor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Variable resistor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D. Variable transformer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77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24569" r="6754" b="15086"/>
          <a:stretch/>
        </p:blipFill>
        <p:spPr>
          <a:xfrm>
            <a:off x="3810000" y="3352800"/>
            <a:ext cx="4593020" cy="22071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239000" y="3505200"/>
            <a:ext cx="457200" cy="60960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022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T6C09 - What is component 4 in figure T2?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371600"/>
            <a:ext cx="38862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Variable inductor</a:t>
            </a:r>
            <a:endParaRPr lang="en-US" sz="2800" dirty="0"/>
          </a:p>
          <a:p>
            <a:r>
              <a:rPr lang="en-US" sz="2800" i="1" dirty="0"/>
              <a:t>B. Double-pole switch</a:t>
            </a:r>
            <a:endParaRPr lang="en-US" sz="2800" dirty="0"/>
          </a:p>
          <a:p>
            <a:r>
              <a:rPr lang="en-US" sz="2800" i="1" dirty="0"/>
              <a:t>C. Potentiometer</a:t>
            </a:r>
            <a:endParaRPr lang="en-US" sz="2800" dirty="0"/>
          </a:p>
          <a:p>
            <a:r>
              <a:rPr lang="en-US" sz="2800" i="1" dirty="0"/>
              <a:t>D. Transformer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78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24569" r="6754" b="15086"/>
          <a:stretch/>
        </p:blipFill>
        <p:spPr>
          <a:xfrm>
            <a:off x="3810000" y="3352800"/>
            <a:ext cx="4593020" cy="220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474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T6C09 - What is component 4 in figure T2?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371600"/>
            <a:ext cx="38862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Variable inductor</a:t>
            </a:r>
            <a:endParaRPr lang="en-US" sz="2800" dirty="0"/>
          </a:p>
          <a:p>
            <a:r>
              <a:rPr lang="en-US" sz="2800" i="1" dirty="0"/>
              <a:t>B. Double-pole switch</a:t>
            </a:r>
            <a:endParaRPr lang="en-US" sz="2800" dirty="0"/>
          </a:p>
          <a:p>
            <a:r>
              <a:rPr lang="en-US" sz="2800" i="1" dirty="0"/>
              <a:t>C. Potentiometer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Transformer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79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0" t="24569" r="6754" b="15086"/>
          <a:stretch/>
        </p:blipFill>
        <p:spPr>
          <a:xfrm>
            <a:off x="3810000" y="3352800"/>
            <a:ext cx="4593020" cy="220717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105400" y="3862552"/>
            <a:ext cx="762000" cy="938048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1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i="1">
                <a:solidFill>
                  <a:schemeClr val="tx1"/>
                </a:solidFill>
              </a:rPr>
              <a:t>Transistors  (FET)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494B6E-9D9D-1C49-6D7B-73E1A66CD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F66AC-857F-E931-2ADD-7D5F3CBD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74C-4CDA-4B5E-BC59-7ADDB202E5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75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T6C10 - What is component 3 in figure T3?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447800"/>
            <a:ext cx="3733800" cy="2362200"/>
          </a:xfrm>
        </p:spPr>
        <p:txBody>
          <a:bodyPr>
            <a:normAutofit/>
          </a:bodyPr>
          <a:lstStyle/>
          <a:p>
            <a:r>
              <a:rPr lang="en-US" sz="2800" i="1" dirty="0"/>
              <a:t>A. Connector</a:t>
            </a:r>
            <a:endParaRPr lang="en-US" sz="2800" dirty="0"/>
          </a:p>
          <a:p>
            <a:r>
              <a:rPr lang="en-US" sz="2800" i="1" dirty="0"/>
              <a:t>B. Meter</a:t>
            </a:r>
            <a:endParaRPr lang="en-US" sz="2800" dirty="0"/>
          </a:p>
          <a:p>
            <a:r>
              <a:rPr lang="en-US" sz="2800" i="1" dirty="0"/>
              <a:t>C. Variable capacitor</a:t>
            </a:r>
            <a:endParaRPr lang="en-US" sz="2800" dirty="0"/>
          </a:p>
          <a:p>
            <a:r>
              <a:rPr lang="en-US" sz="2800" i="1" dirty="0"/>
              <a:t>D. Variable inductor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3" t="3376" r="24330" b="12715"/>
          <a:stretch/>
        </p:blipFill>
        <p:spPr>
          <a:xfrm>
            <a:off x="5334000" y="2743200"/>
            <a:ext cx="2795752" cy="306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660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T6C10 - What is component 3 in figure T3?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447800"/>
            <a:ext cx="3733800" cy="2362200"/>
          </a:xfrm>
        </p:spPr>
        <p:txBody>
          <a:bodyPr>
            <a:normAutofit/>
          </a:bodyPr>
          <a:lstStyle/>
          <a:p>
            <a:r>
              <a:rPr lang="en-US" sz="2800" i="1" dirty="0"/>
              <a:t>A. Connector</a:t>
            </a:r>
            <a:endParaRPr lang="en-US" sz="2800" dirty="0"/>
          </a:p>
          <a:p>
            <a:r>
              <a:rPr lang="en-US" sz="2800" i="1" dirty="0"/>
              <a:t>B. Meter</a:t>
            </a:r>
            <a:endParaRPr lang="en-US" sz="2800" dirty="0"/>
          </a:p>
          <a:p>
            <a:r>
              <a:rPr lang="en-US" sz="2800" i="1" dirty="0"/>
              <a:t>C. Variable capacitor</a:t>
            </a:r>
            <a:endParaRPr lang="en-US" sz="2800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Variable inductor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81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3" t="3376" r="24330" b="12715"/>
          <a:stretch/>
        </p:blipFill>
        <p:spPr>
          <a:xfrm>
            <a:off x="5334000" y="2743200"/>
            <a:ext cx="2795752" cy="306902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50876" y="4114800"/>
            <a:ext cx="762000" cy="938048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4048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T6C11 - What is component 4 in figure T3?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4478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Antenna</a:t>
            </a:r>
            <a:endParaRPr lang="en-US" sz="2800" dirty="0"/>
          </a:p>
          <a:p>
            <a:r>
              <a:rPr lang="en-US" sz="2800" i="1" dirty="0"/>
              <a:t>B. Transmitter</a:t>
            </a:r>
            <a:endParaRPr lang="en-US" sz="2800" dirty="0"/>
          </a:p>
          <a:p>
            <a:r>
              <a:rPr lang="en-US" sz="2800" i="1" dirty="0"/>
              <a:t>C. Dummy load</a:t>
            </a:r>
            <a:endParaRPr lang="en-US" sz="2800" dirty="0"/>
          </a:p>
          <a:p>
            <a:r>
              <a:rPr lang="en-US" sz="2800" i="1" dirty="0"/>
              <a:t>D. Ground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82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3" t="3376" r="24330" b="12715"/>
          <a:stretch/>
        </p:blipFill>
        <p:spPr>
          <a:xfrm>
            <a:off x="5334000" y="2743200"/>
            <a:ext cx="2795752" cy="306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809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T6C11 - What is component 4 in figure T3?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447800"/>
            <a:ext cx="6400800" cy="3657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Antenna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Transmitter</a:t>
            </a:r>
            <a:endParaRPr lang="en-US" dirty="0"/>
          </a:p>
          <a:p>
            <a:r>
              <a:rPr lang="en-US" i="1" dirty="0"/>
              <a:t>C. Dummy load</a:t>
            </a:r>
            <a:endParaRPr lang="en-US" dirty="0"/>
          </a:p>
          <a:p>
            <a:r>
              <a:rPr lang="en-US" i="1" dirty="0"/>
              <a:t>D. Ground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83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3" t="3376" r="24330" b="12715"/>
          <a:stretch/>
        </p:blipFill>
        <p:spPr>
          <a:xfrm>
            <a:off x="5334000" y="2743200"/>
            <a:ext cx="2795752" cy="306902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91400" y="2895600"/>
            <a:ext cx="483476" cy="685800"/>
          </a:xfrm>
          <a:prstGeom prst="round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210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T6C12 – Which of the following is accurately represented in electrical schematics?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 Wire lengths</a:t>
            </a:r>
          </a:p>
          <a:p>
            <a:r>
              <a:rPr lang="en-US" sz="2800" i="1" dirty="0"/>
              <a:t>B. </a:t>
            </a:r>
            <a:r>
              <a:rPr lang="en-US" sz="2800" dirty="0"/>
              <a:t> Physical appearance of components</a:t>
            </a:r>
          </a:p>
          <a:p>
            <a:r>
              <a:rPr lang="en-US" sz="2800" i="1" dirty="0"/>
              <a:t>C. </a:t>
            </a:r>
            <a:r>
              <a:rPr lang="en-US" sz="2800" dirty="0"/>
              <a:t> Component connections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 All these choices are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84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769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T6C12 – Which of the following is accurately represented in electrical schematics?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0574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</a:t>
            </a:r>
            <a:r>
              <a:rPr lang="en-US" sz="2800" dirty="0"/>
              <a:t> Wire lengths</a:t>
            </a:r>
          </a:p>
          <a:p>
            <a:r>
              <a:rPr lang="en-US" sz="2800" i="1" dirty="0"/>
              <a:t>B. </a:t>
            </a:r>
            <a:r>
              <a:rPr lang="en-US" sz="2800" dirty="0"/>
              <a:t> Physical appearance of components</a:t>
            </a:r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Component connections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 All these choices are correct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85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649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5192-87CF-43AE-BCC6-B06747EF362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533400"/>
            <a:ext cx="5744789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59" y="2986096"/>
            <a:ext cx="2905930" cy="288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886200"/>
            <a:ext cx="3193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Simple AM radio</a:t>
            </a:r>
          </a:p>
        </p:txBody>
      </p:sp>
    </p:spTree>
    <p:extLst>
      <p:ext uri="{BB962C8B-B14F-4D97-AF65-F5344CB8AC3E}">
        <p14:creationId xmlns:p14="http://schemas.microsoft.com/office/powerpoint/2010/main" val="67069207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T6D - Component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057400"/>
            <a:ext cx="7391400" cy="4114800"/>
          </a:xfrm>
        </p:spPr>
        <p:txBody>
          <a:bodyPr/>
          <a:lstStyle/>
          <a:p>
            <a:pPr algn="ctr"/>
            <a:r>
              <a:rPr lang="en-US" dirty="0"/>
              <a:t>rectifiers, relay, voltage regulators, meters, indicators, integrated circuits, transformers; Resonant circuit; Shielding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87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36655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T6D01 - Which of the following devices or circuits changes an alternating current into a varying direct current signal?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32004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Transformer</a:t>
            </a:r>
            <a:endParaRPr lang="en-US" sz="2800" dirty="0"/>
          </a:p>
          <a:p>
            <a:r>
              <a:rPr lang="en-US" sz="2800" i="1" dirty="0"/>
              <a:t>B. Rectifier</a:t>
            </a:r>
            <a:endParaRPr lang="en-US" sz="2800" dirty="0"/>
          </a:p>
          <a:p>
            <a:r>
              <a:rPr lang="en-US" sz="2800" i="1" dirty="0"/>
              <a:t>C. Amplifier</a:t>
            </a:r>
            <a:endParaRPr lang="en-US" sz="2800" dirty="0"/>
          </a:p>
          <a:p>
            <a:r>
              <a:rPr lang="en-US" sz="2800" i="1" dirty="0"/>
              <a:t>D. Reflector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88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0755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905000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T6D01 - Which of the following devices or circuits changes an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alternating current </a:t>
            </a:r>
            <a:r>
              <a:rPr lang="en-US" dirty="0"/>
              <a:t>into a varying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current</a:t>
            </a:r>
            <a:r>
              <a:rPr lang="en-US" dirty="0"/>
              <a:t> signal?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057400"/>
            <a:ext cx="3200400" cy="3657600"/>
          </a:xfrm>
        </p:spPr>
        <p:txBody>
          <a:bodyPr/>
          <a:lstStyle/>
          <a:p>
            <a:r>
              <a:rPr lang="en-US" i="1" dirty="0"/>
              <a:t>A. Transformer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Rectifier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C. Amplifier</a:t>
            </a:r>
            <a:endParaRPr lang="en-US" dirty="0"/>
          </a:p>
          <a:p>
            <a:r>
              <a:rPr lang="en-US" i="1" dirty="0"/>
              <a:t>D. Reflector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89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33" y="3429000"/>
            <a:ext cx="3894617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64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b="1" i="1">
                <a:solidFill>
                  <a:schemeClr val="tx1"/>
                </a:solidFill>
              </a:rPr>
              <a:t>Transformer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FF1CE-D7F8-407D-1FE0-65FF8019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5A43C3-637E-8B3A-DA39-E7043500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74C-4CDA-4B5E-BC59-7ADDB202E5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167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T6D02 - What is a relay?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86106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A electrically controlled switch</a:t>
            </a:r>
            <a:endParaRPr lang="en-US" sz="2800" dirty="0"/>
          </a:p>
          <a:p>
            <a:r>
              <a:rPr lang="en-US" sz="2800" i="1" dirty="0"/>
              <a:t>B. A current controlled amplifier</a:t>
            </a:r>
            <a:endParaRPr lang="en-US" sz="2800" dirty="0"/>
          </a:p>
          <a:p>
            <a:r>
              <a:rPr lang="en-US" sz="2800" i="1" dirty="0"/>
              <a:t>C. An </a:t>
            </a:r>
            <a:r>
              <a:rPr lang="en-US" sz="2800" dirty="0"/>
              <a:t>inverting amplifier</a:t>
            </a:r>
          </a:p>
          <a:p>
            <a:r>
              <a:rPr lang="en-US" sz="2800" i="1" dirty="0"/>
              <a:t>D. A pass transistor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90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7272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T6D02 - What is a relay?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8458200" cy="36576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A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electrically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tch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i="1" dirty="0"/>
              <a:t>B. A current controlled amplifier</a:t>
            </a:r>
            <a:endParaRPr lang="en-US" sz="2800" dirty="0"/>
          </a:p>
          <a:p>
            <a:r>
              <a:rPr lang="en-US" sz="2800" i="1" dirty="0"/>
              <a:t>C. An </a:t>
            </a:r>
            <a:r>
              <a:rPr lang="en-US" sz="2800" dirty="0"/>
              <a:t>inverting </a:t>
            </a:r>
            <a:r>
              <a:rPr lang="en-US" sz="2800" dirty="0" err="1"/>
              <a:t>ampofier</a:t>
            </a:r>
            <a:endParaRPr lang="en-US" sz="2800" dirty="0"/>
          </a:p>
          <a:p>
            <a:r>
              <a:rPr lang="en-US" sz="2800" i="1" dirty="0"/>
              <a:t>D. A pass transistor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91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8505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0175"/>
            <a:ext cx="8534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T6D03 – Which of the following is a reason to use shielded wire?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3914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  To decrease the resistance of DC power connections</a:t>
            </a:r>
            <a:endParaRPr lang="en-US" sz="2800" dirty="0"/>
          </a:p>
          <a:p>
            <a:r>
              <a:rPr lang="en-US" sz="2800" i="1" dirty="0"/>
              <a:t>B. </a:t>
            </a:r>
            <a:r>
              <a:rPr lang="en-US" sz="2800" dirty="0"/>
              <a:t>  To increase the current carrying capability of the wire</a:t>
            </a:r>
          </a:p>
          <a:p>
            <a:r>
              <a:rPr lang="en-US" sz="2800" i="1" dirty="0"/>
              <a:t>C. </a:t>
            </a:r>
            <a:r>
              <a:rPr lang="en-US" sz="2800" dirty="0"/>
              <a:t>  To prevent coupling of unwanted signals to or from the wire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  To couple the wire to other </a:t>
            </a:r>
            <a:r>
              <a:rPr lang="en-US" sz="2800" dirty="0" err="1"/>
              <a:t>siognals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92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78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0175"/>
            <a:ext cx="8534400" cy="1470025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T6D03 – Which of the following is a reason to use shielded wire?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7391400" cy="3657600"/>
          </a:xfrm>
        </p:spPr>
        <p:txBody>
          <a:bodyPr>
            <a:normAutofit/>
          </a:bodyPr>
          <a:lstStyle/>
          <a:p>
            <a:r>
              <a:rPr lang="en-US" sz="2800" i="1" dirty="0"/>
              <a:t>A.   To decrease the resistance of DC power connections</a:t>
            </a:r>
            <a:endParaRPr lang="en-US" sz="2800" dirty="0"/>
          </a:p>
          <a:p>
            <a:r>
              <a:rPr lang="en-US" sz="2800" i="1" dirty="0"/>
              <a:t>B. </a:t>
            </a:r>
            <a:r>
              <a:rPr lang="en-US" sz="2800" dirty="0"/>
              <a:t>  To increase the current carrying capability of the wire</a:t>
            </a:r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To prevent coupling of unwanted signals to or from the wire</a:t>
            </a:r>
          </a:p>
          <a:p>
            <a:r>
              <a:rPr lang="en-US" sz="2800" i="1" dirty="0"/>
              <a:t>D. </a:t>
            </a:r>
            <a:r>
              <a:rPr lang="en-US" sz="2800" dirty="0"/>
              <a:t>  To couple the wire to other </a:t>
            </a:r>
            <a:r>
              <a:rPr lang="en-US" sz="2800" dirty="0" err="1"/>
              <a:t>siognals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93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600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T6D04 - Which of the following displays an electrical quantity as a numeric value?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Potentiometer</a:t>
            </a:r>
            <a:endParaRPr lang="en-US" dirty="0"/>
          </a:p>
          <a:p>
            <a:r>
              <a:rPr lang="en-US" i="1" dirty="0"/>
              <a:t>B. Transistor</a:t>
            </a:r>
            <a:endParaRPr lang="en-US" dirty="0"/>
          </a:p>
          <a:p>
            <a:r>
              <a:rPr lang="en-US" i="1" dirty="0"/>
              <a:t>C. Meter</a:t>
            </a:r>
            <a:endParaRPr lang="en-US" dirty="0"/>
          </a:p>
          <a:p>
            <a:r>
              <a:rPr lang="en-US" i="1" dirty="0"/>
              <a:t>D. Relay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94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400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T6D04 - Which of the following displays an electrical quantity as a numeric value?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A. Potentiometer</a:t>
            </a:r>
            <a:endParaRPr lang="en-US" dirty="0"/>
          </a:p>
          <a:p>
            <a:r>
              <a:rPr lang="en-US" i="1" dirty="0"/>
              <a:t>B. Transistor</a:t>
            </a:r>
            <a:endParaRPr lang="en-US" dirty="0"/>
          </a:p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Meter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D. Relay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95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6"/>
          <a:stretch/>
        </p:blipFill>
        <p:spPr>
          <a:xfrm>
            <a:off x="3930856" y="3827342"/>
            <a:ext cx="4711289" cy="2529008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495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F6918-A4A1-4D10-B536-2E1D707417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B55192-87CF-43AE-BCC6-B06747EF362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28D9C-4C89-4B41-B614-2AB9B605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Electronic and Electrical Components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22A73-F82D-4377-8BB3-3C130747E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6"/>
          <a:stretch/>
        </p:blipFill>
        <p:spPr>
          <a:xfrm>
            <a:off x="491678" y="1981200"/>
            <a:ext cx="8150467" cy="4375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7F5D44-EFAE-48B4-BDF6-4360377DE5B3}"/>
              </a:ext>
            </a:extLst>
          </p:cNvPr>
          <p:cNvSpPr txBox="1"/>
          <p:nvPr/>
        </p:nvSpPr>
        <p:spPr>
          <a:xfrm>
            <a:off x="1981200" y="457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 Black" panose="020B0A04020102020204" pitchFamily="34" charset="0"/>
              </a:rPr>
              <a:t>Receiver VU Meter</a:t>
            </a:r>
          </a:p>
        </p:txBody>
      </p:sp>
    </p:spTree>
    <p:extLst>
      <p:ext uri="{BB962C8B-B14F-4D97-AF65-F5344CB8AC3E}">
        <p14:creationId xmlns:p14="http://schemas.microsoft.com/office/powerpoint/2010/main" val="104729042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T6D05 - What type of circuit controls the amount of voltage from a power supply?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i="1" dirty="0"/>
              <a:t>A. Regulator</a:t>
            </a:r>
            <a:endParaRPr lang="en-US" dirty="0"/>
          </a:p>
          <a:p>
            <a:r>
              <a:rPr lang="en-US" i="1" dirty="0"/>
              <a:t>B. Oscillator</a:t>
            </a:r>
            <a:endParaRPr lang="en-US" dirty="0"/>
          </a:p>
          <a:p>
            <a:r>
              <a:rPr lang="en-US" i="1" dirty="0"/>
              <a:t>C. Filter</a:t>
            </a:r>
            <a:endParaRPr lang="en-US" dirty="0"/>
          </a:p>
          <a:p>
            <a:r>
              <a:rPr lang="en-US" i="1" dirty="0"/>
              <a:t>D. Phase inverter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97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20987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06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T6D05 - What type of circuit controls the amount of voltage from a power supply?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657600"/>
          </a:xfrm>
        </p:spPr>
        <p:txBody>
          <a:bodyPr/>
          <a:lstStyle/>
          <a:p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Regulator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i="1" dirty="0"/>
              <a:t>B. Oscillator</a:t>
            </a:r>
            <a:endParaRPr lang="en-US" dirty="0"/>
          </a:p>
          <a:p>
            <a:r>
              <a:rPr lang="en-US" i="1" dirty="0"/>
              <a:t>C. Filter</a:t>
            </a:r>
            <a:endParaRPr lang="en-US" dirty="0"/>
          </a:p>
          <a:p>
            <a:r>
              <a:rPr lang="en-US" i="1" dirty="0"/>
              <a:t>D. Phase inverter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98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8317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534400" cy="1905000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T6D06 - What component changes 120V AC power to a lower AC voltage for other uses?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81200"/>
            <a:ext cx="6400800" cy="3657600"/>
          </a:xfrm>
        </p:spPr>
        <p:txBody>
          <a:bodyPr/>
          <a:lstStyle/>
          <a:p>
            <a:r>
              <a:rPr lang="en-US" i="1" dirty="0"/>
              <a:t>A. Variable capacitor</a:t>
            </a:r>
            <a:endParaRPr lang="en-US" dirty="0"/>
          </a:p>
          <a:p>
            <a:r>
              <a:rPr lang="en-US" i="1" dirty="0"/>
              <a:t>B. Transformer</a:t>
            </a:r>
            <a:endParaRPr lang="en-US" dirty="0"/>
          </a:p>
          <a:p>
            <a:r>
              <a:rPr lang="en-US" i="1" dirty="0"/>
              <a:t>C. Transistor</a:t>
            </a:r>
            <a:endParaRPr lang="en-US" dirty="0"/>
          </a:p>
          <a:p>
            <a:r>
              <a:rPr lang="en-US" i="1" dirty="0"/>
              <a:t>D. Diode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83EB-AB9C-40AC-9AA1-C2AD9590A9DB}" type="slidenum">
              <a:rPr lang="en-US" smtClean="0"/>
              <a:t>99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Electronic and Electrical Components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55895"/>
      </p:ext>
    </p:extLst>
  </p:cSld>
  <p:clrMapOvr>
    <a:masterClrMapping/>
  </p:clrMapOvr>
</p:sld>
</file>

<file path=ppt/theme/theme1.xml><?xml version="1.0" encoding="utf-8"?>
<a:theme xmlns:a="http://schemas.openxmlformats.org/drawingml/2006/main" name="Howard Te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ritannic Bold"/>
        <a:ea typeface=""/>
        <a:cs typeface=""/>
      </a:majorFont>
      <a:minorFont>
        <a:latin typeface="Times New Roman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am 2014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ritannic Bold"/>
        <a:ea typeface=""/>
        <a:cs typeface=""/>
      </a:majorFont>
      <a:minorFont>
        <a:latin typeface="Times New Roman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Howard Temp</Template>
  <TotalTime>3011</TotalTime>
  <Words>4778</Words>
  <Application>Microsoft Office PowerPoint</Application>
  <PresentationFormat>On-screen Show (4:3)</PresentationFormat>
  <Paragraphs>846</Paragraphs>
  <Slides>122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122</vt:i4>
      </vt:variant>
    </vt:vector>
  </HeadingPairs>
  <TitlesOfParts>
    <vt:vector size="135" baseType="lpstr">
      <vt:lpstr>Arial</vt:lpstr>
      <vt:lpstr>Arial Black</vt:lpstr>
      <vt:lpstr>Calibri</vt:lpstr>
      <vt:lpstr>Courier New</vt:lpstr>
      <vt:lpstr>Dutch801 Rm BT</vt:lpstr>
      <vt:lpstr>Eurostile</vt:lpstr>
      <vt:lpstr>Garamond</vt:lpstr>
      <vt:lpstr>Impact</vt:lpstr>
      <vt:lpstr>Lucida Sans Unicode</vt:lpstr>
      <vt:lpstr>Times New Roman</vt:lpstr>
      <vt:lpstr>Wingdings</vt:lpstr>
      <vt:lpstr>Howard Temp</vt:lpstr>
      <vt:lpstr>1_Ham 2014 Theme</vt:lpstr>
      <vt:lpstr>SUBELEMENT T6 </vt:lpstr>
      <vt:lpstr>PowerPoint Presentation</vt:lpstr>
      <vt:lpstr>Resistors </vt:lpstr>
      <vt:lpstr>Capacitors</vt:lpstr>
      <vt:lpstr>Inductors</vt:lpstr>
      <vt:lpstr>Diode</vt:lpstr>
      <vt:lpstr>Transistors  (Bipolar)</vt:lpstr>
      <vt:lpstr>Transistors  (FET)</vt:lpstr>
      <vt:lpstr>Transformer</vt:lpstr>
      <vt:lpstr>T6A01 - What electrical component opposes the flow of current in a DC circuit? </vt:lpstr>
      <vt:lpstr>T6A01 - What electrical component opposes the flow of current in a DC circuit? </vt:lpstr>
      <vt:lpstr>  T6A02 - What type of component is often used as an adjustable volume control? </vt:lpstr>
      <vt:lpstr>  T6A02 - What type of component is often used as an adjustable volume control? </vt:lpstr>
      <vt:lpstr>T6A03 - What electrical parameter is controlled by a potentiometer? </vt:lpstr>
      <vt:lpstr>T6A03 - What electrical parameter is controlled by a potentiometer? </vt:lpstr>
      <vt:lpstr>  T6A04 - What electrical component stores energy in an electric field?</vt:lpstr>
      <vt:lpstr>  T6A04 - What electrical component stores energy in an electric field?</vt:lpstr>
      <vt:lpstr>T6A05 - What type of electrical component consists of conductive surfaces separated by an insulator? </vt:lpstr>
      <vt:lpstr>T6A05 - What type of electrical component consists of conductive surfaces separated by an insulator? </vt:lpstr>
      <vt:lpstr>  T6A06 - What type of electrical component stores energy in a magnetic field? </vt:lpstr>
      <vt:lpstr>  T6A06 - What type of electrical component stores energy in a magnetic field? </vt:lpstr>
      <vt:lpstr>  T6A07 - What electrical component is typically constructed of a coil of wire?</vt:lpstr>
      <vt:lpstr>  T6A07 - What electrical component is typically constructed of a coil of wire?</vt:lpstr>
      <vt:lpstr>T6A08 - What is the function of an SPDT switch? </vt:lpstr>
      <vt:lpstr>T6A08 - What is the function of an SPDT switch? </vt:lpstr>
      <vt:lpstr>  T6A09 - What electrical component is used to protect other circuit components from current overloads?</vt:lpstr>
      <vt:lpstr>  T6A09 - What electrical component is used to protect other circuit components from current overloads?</vt:lpstr>
      <vt:lpstr>  T6A10 - Which of the following battery chemistries is rechargeable? </vt:lpstr>
      <vt:lpstr>  T6A10 - Which of the following battery chemistries is rechargeable? </vt:lpstr>
      <vt:lpstr>  T6A11 - Which of the following battery chemistries is not rechargeable? </vt:lpstr>
      <vt:lpstr>  T6A11 - Which of the following battery chemistries is not rechargeable? </vt:lpstr>
      <vt:lpstr>  T6A12 – What type of switch is represented by component 3 in figure T-2? </vt:lpstr>
      <vt:lpstr>  T6A12 – What type of switch is represented by component 3 in figure T-2? </vt:lpstr>
      <vt:lpstr>T6B – Semiconductors: </vt:lpstr>
      <vt:lpstr>  T6B01 - What is true about forward voltage drop in a diode? </vt:lpstr>
      <vt:lpstr>  T6B01 - What is true about forward voltage drop in a diode? </vt:lpstr>
      <vt:lpstr>T6B02 - What electronic component allows current to flow in only one direction? </vt:lpstr>
      <vt:lpstr>T6B02 - What electronic component allows current to flow in only one direction? </vt:lpstr>
      <vt:lpstr>  T6B03 - Which of these components can be used as an electronic switch or amplifier? </vt:lpstr>
      <vt:lpstr>  T6B03 - Which of these components can be used as an electronic switch or amplifier? </vt:lpstr>
      <vt:lpstr>  T6B04 -  Which of the following components can consist of three layers of semiconductor material? </vt:lpstr>
      <vt:lpstr>  T6B04 -  Which of the following components can consist of three layers of semiconductor material? </vt:lpstr>
      <vt:lpstr>T6B05 – What type of transistor has a gate, drain, and source?</vt:lpstr>
      <vt:lpstr>T6B05 – What type of transistor has a gate, drain, and source?</vt:lpstr>
      <vt:lpstr>  T6B06 - How is the cathode lead of a semiconductor diode often marked on the package? </vt:lpstr>
      <vt:lpstr>  T6B06 - How is the cathode lead of a semiconductor diode often marked on the package? </vt:lpstr>
      <vt:lpstr>T6B07 - What causes a light-emitting diode  ( LED ) to omit light?</vt:lpstr>
      <vt:lpstr>T6B07 - What causes a light-emitting diode  ( LED ) to omit light?</vt:lpstr>
      <vt:lpstr>T6B08 - What does the abbreviation FET stand for?</vt:lpstr>
      <vt:lpstr>T6B08 - What does the abbreviation FET stand for?</vt:lpstr>
      <vt:lpstr> T6B09 - What are the names of the electrodes of a diode?  </vt:lpstr>
      <vt:lpstr> T6B09 - What are the names of the electrodes of a diode?  </vt:lpstr>
      <vt:lpstr>T6B10    Which of the following can provide power gain?</vt:lpstr>
      <vt:lpstr>T6B10    Which of the following can provide power gain?</vt:lpstr>
      <vt:lpstr>T6B11     What is the term that describes a device's ability to amplify a signal?  </vt:lpstr>
      <vt:lpstr>T6B11     What is the term that describes a device's ability to amplify a signal?  </vt:lpstr>
      <vt:lpstr>T6B12     What are the names of the electrodes of a bipolar junction ttransistor?  </vt:lpstr>
      <vt:lpstr>T6B12     What are the names of the electrodes of a bipolar junction ttransistor?  </vt:lpstr>
      <vt:lpstr>PowerPoint Presentation</vt:lpstr>
      <vt:lpstr>Schematic Symbols</vt:lpstr>
      <vt:lpstr>PowerPoint Presentation</vt:lpstr>
      <vt:lpstr>  T6C01 - What is the name of electrical wiring diagram that uses standard component symbols? </vt:lpstr>
      <vt:lpstr>  T6C01 - What is the name of electrical wiring diagram that uses standard component symbols? </vt:lpstr>
      <vt:lpstr>T6C02 - What is component 1 in figure T1? </vt:lpstr>
      <vt:lpstr>T6C02 - What is component 1 in figure T1? </vt:lpstr>
      <vt:lpstr>T6C03 - What is component 2 in figure T1? </vt:lpstr>
      <vt:lpstr>T6C03 - What is component 2 in figure T1? </vt:lpstr>
      <vt:lpstr>T6C04 - What is component 3 in figure T1? </vt:lpstr>
      <vt:lpstr>T6C04 - What is component 3 in figure T1? </vt:lpstr>
      <vt:lpstr>  T6C05 - What is component 4 in figure T1?</vt:lpstr>
      <vt:lpstr>  T6C05 - What is component 4 in figure T1?</vt:lpstr>
      <vt:lpstr>T6C06 -  What is component 6 in figure T2? </vt:lpstr>
      <vt:lpstr>T6C06 -  What is component 6 in figure T2? </vt:lpstr>
      <vt:lpstr>  T6C07 - What is component 8 in figure T2? </vt:lpstr>
      <vt:lpstr>  T6C07 - What is component 8 in figure T2? </vt:lpstr>
      <vt:lpstr>  T6C08 - What is component 9 in figure T2? </vt:lpstr>
      <vt:lpstr>  T6C08 - What is component 9 in figure T2? </vt:lpstr>
      <vt:lpstr>  T6C09 - What is component 4 in figure T2? </vt:lpstr>
      <vt:lpstr>  T6C09 - What is component 4 in figure T2? </vt:lpstr>
      <vt:lpstr>  T6C10 - What is component 3 in figure T3? </vt:lpstr>
      <vt:lpstr>  T6C10 - What is component 3 in figure T3? </vt:lpstr>
      <vt:lpstr>  T6C11 - What is component 4 in figure T3? </vt:lpstr>
      <vt:lpstr>  T6C11 - What is component 4 in figure T3? </vt:lpstr>
      <vt:lpstr>  T6C12 – Which of the following is accurately represented in electrical schematics?</vt:lpstr>
      <vt:lpstr>  T6C12 – Which of the following is accurately represented in electrical schematics?</vt:lpstr>
      <vt:lpstr>PowerPoint Presentation</vt:lpstr>
      <vt:lpstr>T6D - Component functions</vt:lpstr>
      <vt:lpstr>  T6D01 - Which of the following devices or circuits changes an alternating current into a varying direct current signal? </vt:lpstr>
      <vt:lpstr>  T6D01 - Which of the following devices or circuits changes an alternating current into a varying direct current signal? </vt:lpstr>
      <vt:lpstr>  T6D02 - What is a relay? </vt:lpstr>
      <vt:lpstr>  T6D02 - What is a relay? </vt:lpstr>
      <vt:lpstr>  T6D03 – Which of the following is a reason to use shielded wire? </vt:lpstr>
      <vt:lpstr>  T6D03 – Which of the following is a reason to use shielded wire? </vt:lpstr>
      <vt:lpstr>  T6D04 - Which of the following displays an electrical quantity as a numeric value?</vt:lpstr>
      <vt:lpstr>  T6D04 - Which of the following displays an electrical quantity as a numeric value?</vt:lpstr>
      <vt:lpstr>PowerPoint Presentation</vt:lpstr>
      <vt:lpstr>  T6D05 - What type of circuit controls the amount of voltage from a power supply? </vt:lpstr>
      <vt:lpstr>  T6D05 - What type of circuit controls the amount of voltage from a power supply? </vt:lpstr>
      <vt:lpstr>  T6D06 - What component changes 120V AC power to a lower AC voltage for other uses? </vt:lpstr>
      <vt:lpstr>  T6D06 - What component changes 120V AC power to a lower AC voltage for other uses? </vt:lpstr>
      <vt:lpstr>T6D07 - Which of the following is commonly used as a visual indicator? </vt:lpstr>
      <vt:lpstr>T6D07 - Which of the following is commonly used as a visual indicator? </vt:lpstr>
      <vt:lpstr>  T6D08 - Which of the following is combined with an inductor to make a tuned circuit? </vt:lpstr>
      <vt:lpstr>  T6D08 - Which of the following is combined with an inductor to make a tuned circuit? </vt:lpstr>
      <vt:lpstr>  T6D09 -  What is the name of a device that combines several semiconductors and other components into one package? </vt:lpstr>
      <vt:lpstr>  T6D09 -  What is the name of a device that combines several semiconductors and other components into one package? </vt:lpstr>
      <vt:lpstr>  T6D10 - What is the function of component 2 in Figure T1?</vt:lpstr>
      <vt:lpstr>  T6D10 - What is the function of component 2 in Figure T1?</vt:lpstr>
      <vt:lpstr>  T6D11 - What of the following is a resonant or tuned circuit? </vt:lpstr>
      <vt:lpstr>  T6D11 - What of the following is a resonant or tuned circuit? </vt:lpstr>
      <vt:lpstr>Vacuum Tubes</vt:lpstr>
      <vt:lpstr>PowerPoint Presentation</vt:lpstr>
      <vt:lpstr>G6A07   Which of the following is a reason not to use wire-wound resistors in an RF circuit?</vt:lpstr>
      <vt:lpstr>G6A07   Which of the following is a reason not to use wire-wound resistors in an RF circuit?</vt:lpstr>
      <vt:lpstr>G6A08  Which of the following describes a thermistor?</vt:lpstr>
      <vt:lpstr>G6A08  Which of the following describes a thermistor?</vt:lpstr>
      <vt:lpstr>G6A11  Why would it be important to minimize the mutual inductance between two inductors?</vt:lpstr>
      <vt:lpstr>G6A11  Why would it be important to minimize the mutual inductance between two inductors?</vt:lpstr>
      <vt:lpstr>G6B02  What are two major ratings that must not be exceeded for silicon diode rectifiers?</vt:lpstr>
      <vt:lpstr>G6B02  What are two major ratings that must not be exceeded for silicon diode rectifiers?</vt:lpstr>
      <vt:lpstr>Connectors </vt:lpstr>
      <vt:lpstr>End of SUBELEMENT T6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SUBELEMENT T6 </dc:title>
  <dc:creator>Howard Schultz</dc:creator>
  <cp:lastModifiedBy>Daniel Stevens</cp:lastModifiedBy>
  <cp:revision>69</cp:revision>
  <dcterms:created xsi:type="dcterms:W3CDTF">2014-03-05T14:51:56Z</dcterms:created>
  <dcterms:modified xsi:type="dcterms:W3CDTF">2024-04-14T19:58:23Z</dcterms:modified>
</cp:coreProperties>
</file>