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98"/>
  </p:notesMasterIdLst>
  <p:sldIdLst>
    <p:sldId id="256" r:id="rId2"/>
    <p:sldId id="257" r:id="rId3"/>
    <p:sldId id="258" r:id="rId4"/>
    <p:sldId id="259" r:id="rId5"/>
    <p:sldId id="260" r:id="rId6"/>
    <p:sldId id="261" r:id="rId7"/>
    <p:sldId id="36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62" r:id="rId16"/>
    <p:sldId id="271" r:id="rId17"/>
    <p:sldId id="369" r:id="rId18"/>
    <p:sldId id="273" r:id="rId19"/>
    <p:sldId id="274" r:id="rId20"/>
    <p:sldId id="275" r:id="rId21"/>
    <p:sldId id="363" r:id="rId22"/>
    <p:sldId id="277" r:id="rId23"/>
    <p:sldId id="370" r:id="rId24"/>
    <p:sldId id="279" r:id="rId25"/>
    <p:sldId id="280" r:id="rId26"/>
    <p:sldId id="281" r:id="rId27"/>
    <p:sldId id="282" r:id="rId28"/>
    <p:sldId id="364" r:id="rId29"/>
    <p:sldId id="284" r:id="rId30"/>
    <p:sldId id="285" r:id="rId31"/>
    <p:sldId id="286" r:id="rId32"/>
    <p:sldId id="287" r:id="rId33"/>
    <p:sldId id="288" r:id="rId34"/>
    <p:sldId id="371" r:id="rId35"/>
    <p:sldId id="290" r:id="rId36"/>
    <p:sldId id="291" r:id="rId37"/>
    <p:sldId id="292" r:id="rId38"/>
    <p:sldId id="293" r:id="rId39"/>
    <p:sldId id="294" r:id="rId40"/>
    <p:sldId id="372" r:id="rId41"/>
    <p:sldId id="296" r:id="rId42"/>
    <p:sldId id="373" r:id="rId43"/>
    <p:sldId id="298" r:id="rId44"/>
    <p:sldId id="374" r:id="rId45"/>
    <p:sldId id="300" r:id="rId46"/>
    <p:sldId id="375" r:id="rId47"/>
    <p:sldId id="302" r:id="rId48"/>
    <p:sldId id="303" r:id="rId49"/>
    <p:sldId id="306" r:id="rId50"/>
    <p:sldId id="310" r:id="rId51"/>
    <p:sldId id="311" r:id="rId52"/>
    <p:sldId id="312" r:id="rId53"/>
    <p:sldId id="307" r:id="rId54"/>
    <p:sldId id="376" r:id="rId55"/>
    <p:sldId id="309" r:id="rId56"/>
    <p:sldId id="313" r:id="rId57"/>
    <p:sldId id="314" r:id="rId58"/>
    <p:sldId id="377" r:id="rId59"/>
    <p:sldId id="316" r:id="rId60"/>
    <p:sldId id="317" r:id="rId61"/>
    <p:sldId id="318" r:id="rId62"/>
    <p:sldId id="378" r:id="rId63"/>
    <p:sldId id="320" r:id="rId64"/>
    <p:sldId id="321" r:id="rId65"/>
    <p:sldId id="322" r:id="rId66"/>
    <p:sldId id="379" r:id="rId67"/>
    <p:sldId id="324" r:id="rId68"/>
    <p:sldId id="325" r:id="rId69"/>
    <p:sldId id="326" r:id="rId70"/>
    <p:sldId id="380" r:id="rId71"/>
    <p:sldId id="328" r:id="rId72"/>
    <p:sldId id="382" r:id="rId73"/>
    <p:sldId id="330" r:id="rId74"/>
    <p:sldId id="331" r:id="rId75"/>
    <p:sldId id="336" r:id="rId76"/>
    <p:sldId id="337" r:id="rId77"/>
    <p:sldId id="338" r:id="rId78"/>
    <p:sldId id="339" r:id="rId79"/>
    <p:sldId id="383" r:id="rId80"/>
    <p:sldId id="341" r:id="rId81"/>
    <p:sldId id="384" r:id="rId82"/>
    <p:sldId id="343" r:id="rId83"/>
    <p:sldId id="385" r:id="rId84"/>
    <p:sldId id="347" r:id="rId85"/>
    <p:sldId id="386" r:id="rId86"/>
    <p:sldId id="349" r:id="rId87"/>
    <p:sldId id="387" r:id="rId88"/>
    <p:sldId id="351" r:id="rId89"/>
    <p:sldId id="388" r:id="rId90"/>
    <p:sldId id="353" r:id="rId91"/>
    <p:sldId id="389" r:id="rId92"/>
    <p:sldId id="355" r:id="rId93"/>
    <p:sldId id="390" r:id="rId94"/>
    <p:sldId id="357" r:id="rId95"/>
    <p:sldId id="391" r:id="rId96"/>
    <p:sldId id="361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6" autoAdjust="0"/>
    <p:restoredTop sz="88054" autoAdjust="0"/>
  </p:normalViewPr>
  <p:slideViewPr>
    <p:cSldViewPr>
      <p:cViewPr varScale="1">
        <p:scale>
          <a:sx n="66" d="100"/>
          <a:sy n="66" d="100"/>
        </p:scale>
        <p:origin x="7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65369-CC68-4325-B96D-6896AF08C50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5E5C-572F-4495-8E9E-CF656E554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8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Subelement</a:t>
            </a:r>
            <a:r>
              <a:rPr lang="en-US" baseline="0" dirty="0"/>
              <a:t> T7  Practical Circuits. </a:t>
            </a:r>
            <a:r>
              <a:rPr lang="en-US" dirty="0"/>
              <a:t>Technician Training</a:t>
            </a:r>
            <a:r>
              <a:rPr lang="en-US" baseline="0" dirty="0"/>
              <a:t> Slides for 2022 </a:t>
            </a:r>
            <a:r>
              <a:rPr lang="en-US" dirty="0"/>
              <a:t>Question Pool  Good through</a:t>
            </a:r>
            <a:r>
              <a:rPr lang="en-US" baseline="0" dirty="0"/>
              <a:t> June 30, 2022  Assembled by Washington Ham Trainers, Daniel Stevens KL7WM, Howard Schultz, W7HS.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E5C-572F-4495-8E9E-CF656E5545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5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b="1" dirty="0"/>
              <a:t>The upper right meter </a:t>
            </a:r>
            <a:r>
              <a:rPr lang="en-US" dirty="0"/>
              <a:t>shows</a:t>
            </a:r>
            <a:r>
              <a:rPr lang="en-US" baseline="0" dirty="0"/>
              <a:t> a good low SWR.  The forward power needle (right one) is full scale and </a:t>
            </a:r>
            <a:r>
              <a:rPr lang="en-US" baseline="0" dirty="0" err="1"/>
              <a:t>pointig</a:t>
            </a:r>
            <a:r>
              <a:rPr lang="en-US" baseline="0" dirty="0"/>
              <a:t> to 11:30. The Reflected power needle is resting on the 0 Wattage line.  This SWR is read where the needles cross, or on the 1 to 1 line.</a:t>
            </a:r>
          </a:p>
          <a:p>
            <a:r>
              <a:rPr lang="en-US" b="1" dirty="0"/>
              <a:t>The</a:t>
            </a:r>
            <a:r>
              <a:rPr lang="en-US" b="1" baseline="0" dirty="0"/>
              <a:t> </a:t>
            </a:r>
            <a:r>
              <a:rPr lang="en-US" b="1" dirty="0"/>
              <a:t>lower center meter</a:t>
            </a:r>
            <a:r>
              <a:rPr lang="en-US" b="1" baseline="0" dirty="0"/>
              <a:t> </a:t>
            </a:r>
            <a:r>
              <a:rPr lang="en-US" baseline="0" dirty="0"/>
              <a:t>shows high SWR.   Forward power needle is on 1 and the Reverse power needle is by the 0.6 point  These needles cross by the 5 to 1 line, which is high SWR.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E5C-572F-4495-8E9E-CF656E55458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6576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0411-537B-4E7C-9B26-2DD402607FA5}" type="datetime1">
              <a:rPr lang="en-US" smtClean="0"/>
              <a:t>11/11/2023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5A2483EB-AB9C-40AC-9AA1-C2AD9590A9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Practical Circuits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4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E8CA2-7091-44FC-9E21-A94051BD6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81985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tx1"/>
            </a:gs>
            <a:gs pos="62000">
              <a:schemeClr val="bg2">
                <a:lumMod val="66000"/>
                <a:lumOff val="34000"/>
              </a:schemeClr>
            </a:gs>
            <a:gs pos="87000">
              <a:schemeClr val="bg2">
                <a:lumMod val="75000"/>
                <a:alpha val="78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6D9B4-4B06-4BB4-9D95-70C964E25669}" type="datetime1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Practical Circuits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5A2483EB-AB9C-40AC-9AA1-C2AD9590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83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lang="en-US" sz="3200" kern="1200" dirty="0">
          <a:solidFill>
            <a:schemeClr val="bg1">
              <a:lumMod val="95000"/>
              <a:lumOff val="5000"/>
            </a:schemeClr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b="0" i="1" kern="1200" dirty="0" smtClean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b="0" i="1" kern="1200" dirty="0" smtClean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b="0" i="1" kern="1200" dirty="0" smtClean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b="0" i="1" kern="1200" dirty="0" smtClean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400" b="0" i="1" kern="1200" dirty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SUBELEMENT  T7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Practical Circuits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[4 Exam Questions - 4 Groups]</a:t>
            </a:r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Practical Circuits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4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981200"/>
          </a:xfrm>
        </p:spPr>
        <p:txBody>
          <a:bodyPr>
            <a:normAutofit/>
          </a:bodyPr>
          <a:lstStyle/>
          <a:p>
            <a:r>
              <a:rPr lang="en-US" dirty="0"/>
              <a:t>T7A04 - Which term describes the ability of a receiver to discriminate between multiple signals?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Discrimination ratio</a:t>
            </a:r>
            <a:endParaRPr lang="en-US" dirty="0"/>
          </a:p>
          <a:p>
            <a:r>
              <a:rPr lang="en-US" i="1" dirty="0"/>
              <a:t>B. Sensitivity</a:t>
            </a:r>
            <a:endParaRPr lang="en-US" dirty="0"/>
          </a:p>
          <a:p>
            <a:r>
              <a:rPr lang="en-US" i="1" dirty="0"/>
              <a:t>C. Selectivity</a:t>
            </a:r>
            <a:endParaRPr lang="en-US" dirty="0"/>
          </a:p>
          <a:p>
            <a:r>
              <a:rPr lang="en-US" i="1" dirty="0"/>
              <a:t>D. Harmonic Distortion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3514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981200"/>
          </a:xfrm>
        </p:spPr>
        <p:txBody>
          <a:bodyPr>
            <a:normAutofit/>
          </a:bodyPr>
          <a:lstStyle/>
          <a:p>
            <a:r>
              <a:rPr lang="en-US" dirty="0"/>
              <a:t>T7A04 - Which term describes the ability of a receiver to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discriminate </a:t>
            </a:r>
            <a:r>
              <a:rPr lang="en-US" dirty="0"/>
              <a:t>between multiple signals?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Discrimination ratio</a:t>
            </a:r>
            <a:endParaRPr lang="en-US" dirty="0"/>
          </a:p>
          <a:p>
            <a:r>
              <a:rPr lang="en-US" i="1" dirty="0"/>
              <a:t>B. Sensitivity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Selectivity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Harmonic Distortion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47599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T7A05 - What is the name of a circuit that generates a signal of a specific frequency?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Reactance modulator</a:t>
            </a:r>
            <a:endParaRPr lang="en-US" dirty="0"/>
          </a:p>
          <a:p>
            <a:r>
              <a:rPr lang="en-US" i="1" dirty="0"/>
              <a:t>B. Product detector</a:t>
            </a:r>
            <a:endParaRPr lang="en-US" dirty="0"/>
          </a:p>
          <a:p>
            <a:r>
              <a:rPr lang="en-US" i="1" dirty="0"/>
              <a:t>C. Low-pass filter</a:t>
            </a:r>
            <a:endParaRPr lang="en-US" dirty="0"/>
          </a:p>
          <a:p>
            <a:r>
              <a:rPr lang="en-US" i="1" dirty="0"/>
              <a:t>D. Oscillator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61980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T7A05 - What is the name of a circuit that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generates a signal </a:t>
            </a:r>
            <a:r>
              <a:rPr lang="en-US" dirty="0"/>
              <a:t>of a specific frequency?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Reactance modulator</a:t>
            </a:r>
            <a:endParaRPr lang="en-US" dirty="0"/>
          </a:p>
          <a:p>
            <a:r>
              <a:rPr lang="en-US" i="1" dirty="0"/>
              <a:t>B. Product detector</a:t>
            </a:r>
            <a:endParaRPr lang="en-US" dirty="0"/>
          </a:p>
          <a:p>
            <a:r>
              <a:rPr lang="en-US" i="1" dirty="0"/>
              <a:t>C. Low-pass filter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Oscillator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7733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534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T7A06 - What device converts the RF input and output of a transceiver to another band?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High-pass filter</a:t>
            </a:r>
            <a:endParaRPr lang="en-US" dirty="0"/>
          </a:p>
          <a:p>
            <a:r>
              <a:rPr lang="en-US" i="1" dirty="0"/>
              <a:t>B. Low-pass filter</a:t>
            </a:r>
            <a:endParaRPr lang="en-US" dirty="0"/>
          </a:p>
          <a:p>
            <a:r>
              <a:rPr lang="en-US" i="1" dirty="0"/>
              <a:t>C. </a:t>
            </a:r>
            <a:r>
              <a:rPr lang="en-US" i="1" dirty="0" err="1"/>
              <a:t>Transverter</a:t>
            </a:r>
            <a:endParaRPr lang="en-US" dirty="0"/>
          </a:p>
          <a:p>
            <a:r>
              <a:rPr lang="en-US" i="1" dirty="0"/>
              <a:t>D. Phase converter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16773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534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T7A06 - What device converts the RF input and output of a transceiver to another band?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High-pass filter</a:t>
            </a:r>
            <a:endParaRPr lang="en-US" dirty="0"/>
          </a:p>
          <a:p>
            <a:r>
              <a:rPr lang="en-US" i="1" dirty="0"/>
              <a:t>B. Low-pass filter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Transverter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Phase converter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56989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T7A07 -  What is the function of a transceiver’s “PTT” input?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229600" cy="3657600"/>
          </a:xfrm>
        </p:spPr>
        <p:txBody>
          <a:bodyPr/>
          <a:lstStyle/>
          <a:p>
            <a:r>
              <a:rPr lang="en-US" i="1" dirty="0"/>
              <a:t>A.    Input for a key used to send CW</a:t>
            </a:r>
            <a:endParaRPr lang="en-US" dirty="0"/>
          </a:p>
          <a:p>
            <a:r>
              <a:rPr lang="en-US" i="1" dirty="0"/>
              <a:t>B.    Switches transceiver from receive to transmit when grounded</a:t>
            </a:r>
            <a:endParaRPr lang="en-US" dirty="0"/>
          </a:p>
          <a:p>
            <a:pPr marL="457200" indent="-457200">
              <a:buAutoNum type="alphaUcPeriod" startAt="3"/>
            </a:pPr>
            <a:r>
              <a:rPr lang="en-US" dirty="0"/>
              <a:t>Provides a transit tuning tone when grounded</a:t>
            </a:r>
          </a:p>
          <a:p>
            <a:pPr marL="457200" indent="-457200">
              <a:buAutoNum type="alphaUcPeriod" startAt="3"/>
            </a:pPr>
            <a:r>
              <a:rPr lang="en-US" dirty="0"/>
              <a:t>Input for a preamplifier tuning tone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26371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T7A07 -  What is the function of a transceiver’s “PTT” input?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229600" cy="3657600"/>
          </a:xfrm>
        </p:spPr>
        <p:txBody>
          <a:bodyPr/>
          <a:lstStyle/>
          <a:p>
            <a:r>
              <a:rPr lang="en-US" i="1" dirty="0"/>
              <a:t>A.    Input for a key used to send CW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  Switches transceiver from receive to transmit when grounded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lphaUcPeriod" startAt="3"/>
            </a:pPr>
            <a:r>
              <a:rPr lang="en-US" dirty="0"/>
              <a:t>Provides a transit tuning tone when grounded</a:t>
            </a:r>
          </a:p>
          <a:p>
            <a:pPr marL="457200" indent="-457200">
              <a:buAutoNum type="alphaUcPeriod" startAt="3"/>
            </a:pPr>
            <a:r>
              <a:rPr lang="en-US" dirty="0"/>
              <a:t>Input for a preamplifier tuning tone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4168698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T7A08 - Which of the following describes combining speech with an RF carrier signal?-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6400800" cy="3657600"/>
          </a:xfrm>
        </p:spPr>
        <p:txBody>
          <a:bodyPr/>
          <a:lstStyle/>
          <a:p>
            <a:r>
              <a:rPr lang="en-US" i="1" dirty="0"/>
              <a:t>A. Impedance matching</a:t>
            </a:r>
            <a:endParaRPr lang="en-US" dirty="0"/>
          </a:p>
          <a:p>
            <a:r>
              <a:rPr lang="en-US" i="1" dirty="0"/>
              <a:t>B. Oscillation</a:t>
            </a:r>
            <a:endParaRPr lang="en-US" dirty="0"/>
          </a:p>
          <a:p>
            <a:r>
              <a:rPr lang="en-US" i="1" dirty="0"/>
              <a:t>C. Modulation</a:t>
            </a:r>
            <a:endParaRPr lang="en-US" dirty="0"/>
          </a:p>
          <a:p>
            <a:r>
              <a:rPr lang="en-US" i="1" dirty="0"/>
              <a:t>D. Low-pass filtering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67022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T7A08 - Which of the following describes combining speech with an RF carrier signal?-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6400800" cy="3657600"/>
          </a:xfrm>
        </p:spPr>
        <p:txBody>
          <a:bodyPr/>
          <a:lstStyle/>
          <a:p>
            <a:r>
              <a:rPr lang="en-US" i="1" dirty="0"/>
              <a:t>A. Impedance matching</a:t>
            </a:r>
            <a:endParaRPr lang="en-US" dirty="0"/>
          </a:p>
          <a:p>
            <a:r>
              <a:rPr lang="en-US" i="1" dirty="0"/>
              <a:t>B. Oscillation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Modulation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Low-pass filtering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81254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839200" cy="6172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  <a:ea typeface="+mj-ea"/>
                <a:cs typeface="+mj-cs"/>
              </a:rPr>
              <a:t>T7A – Station equipment</a:t>
            </a:r>
            <a:r>
              <a:rPr lang="en-US" sz="2800" b="1" dirty="0">
                <a:solidFill>
                  <a:srgbClr val="FFC000"/>
                </a:solidFill>
                <a:latin typeface="Dutch801 Rm BT" panose="02020603060505020304" pitchFamily="18" charset="0"/>
                <a:ea typeface="+mj-ea"/>
                <a:cs typeface="+mj-cs"/>
              </a:rPr>
              <a:t>: </a:t>
            </a:r>
            <a:r>
              <a:rPr lang="en-US" sz="2000" b="1" dirty="0">
                <a:latin typeface="Dutch801 Rm BT" panose="02020603060505020304" pitchFamily="18" charset="0"/>
                <a:ea typeface="+mj-ea"/>
                <a:cs typeface="+mj-cs"/>
              </a:rPr>
              <a:t>receivers; transceivers; transmitters amplifiers, receive amplifiers, transverters; Basic radio circuit concepts and terminology; sensitivity, selectivity, mixers, oscillators, PTT, modulations</a:t>
            </a:r>
          </a:p>
          <a:p>
            <a:endParaRPr lang="en-US" sz="1600" b="1" dirty="0">
              <a:solidFill>
                <a:srgbClr val="FFC000"/>
              </a:solidFill>
              <a:latin typeface="Dutch801 Rm BT" panose="02020603060505020304" pitchFamily="18" charset="0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  <a:ea typeface="+mj-ea"/>
                <a:cs typeface="+mj-cs"/>
              </a:rPr>
              <a:t>T7B –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  <a:ea typeface="+mj-ea"/>
                <a:cs typeface="+mj-cs"/>
              </a:rPr>
              <a:t>Symtoms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  <a:ea typeface="+mj-ea"/>
                <a:cs typeface="+mj-cs"/>
              </a:rPr>
              <a:t>; </a:t>
            </a:r>
            <a:r>
              <a:rPr lang="en-US" sz="2000" b="1" dirty="0">
                <a:latin typeface="Dutch801 Rm BT" panose="02020603060505020304" pitchFamily="18" charset="0"/>
                <a:ea typeface="+mj-ea"/>
                <a:cs typeface="+mj-cs"/>
              </a:rPr>
              <a:t>causes and cures of common transmitter and receiver problems: overload and overdrive, distortion, interference and consumer electronics, RF feedback</a:t>
            </a:r>
          </a:p>
          <a:p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tch801 Rm BT" panose="02020603060505020304" pitchFamily="18" charset="0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  <a:ea typeface="+mj-ea"/>
                <a:cs typeface="+mj-cs"/>
              </a:rPr>
              <a:t>T7C – Antenna and transmission line measurements and troubleshooting: </a:t>
            </a:r>
            <a:r>
              <a:rPr lang="en-US" sz="2000" b="1" dirty="0">
                <a:latin typeface="Dutch801 Rm BT" panose="02020603060505020304" pitchFamily="18" charset="0"/>
                <a:ea typeface="+mj-ea"/>
                <a:cs typeface="+mj-cs"/>
              </a:rPr>
              <a:t>measuring SWR, effects of high SWR, causes of feed ling failures; Basic coaxial cable characteristics; Use of dummy loads when testing </a:t>
            </a:r>
          </a:p>
          <a:p>
            <a:endParaRPr lang="en-US" sz="1400" b="1" dirty="0">
              <a:solidFill>
                <a:srgbClr val="FFC000"/>
              </a:solidFill>
              <a:latin typeface="Dutch801 Rm BT" panose="02020603060505020304" pitchFamily="18" charset="0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  <a:ea typeface="+mj-ea"/>
                <a:cs typeface="+mj-cs"/>
              </a:rPr>
              <a:t>T7D – Using basic test instruments: </a:t>
            </a:r>
            <a:r>
              <a:rPr lang="en-US" sz="2000" b="1" dirty="0">
                <a:latin typeface="Dutch801 Rm BT" panose="02020603060505020304" pitchFamily="18" charset="0"/>
                <a:ea typeface="+mj-ea"/>
                <a:cs typeface="+mj-cs"/>
              </a:rPr>
              <a:t>voltmeter, ammeter, and ohmmeter; Soldering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006892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2057400"/>
          </a:xfrm>
        </p:spPr>
        <p:txBody>
          <a:bodyPr>
            <a:normAutofit/>
          </a:bodyPr>
          <a:lstStyle/>
          <a:p>
            <a:r>
              <a:rPr lang="en-US" dirty="0"/>
              <a:t>T7A09 – What is the function of the SSB/CW – FM switch on a VHF power amplifier?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239000" cy="3657600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i="1" dirty="0"/>
              <a:t>Change the mode of the transmitted signal</a:t>
            </a:r>
          </a:p>
          <a:p>
            <a:pPr marL="457200" indent="-457200">
              <a:buAutoNum type="alphaUcPeriod"/>
            </a:pPr>
            <a:r>
              <a:rPr lang="en-US" dirty="0"/>
              <a:t>Set the amplifier for proper operation in the selected mode</a:t>
            </a:r>
          </a:p>
          <a:p>
            <a:pPr marL="457200" indent="-457200">
              <a:buAutoNum type="alphaUcPeriod"/>
            </a:pPr>
            <a:r>
              <a:rPr lang="en-US" dirty="0"/>
              <a:t>Change the frequency range of the amplifier to operate in the proper segment of the band</a:t>
            </a:r>
          </a:p>
          <a:p>
            <a:pPr marL="457200" indent="-457200">
              <a:buAutoNum type="alphaUcPeriod"/>
            </a:pPr>
            <a:r>
              <a:rPr lang="en-US" dirty="0"/>
              <a:t>Reduce the received signal noise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907877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2057400"/>
          </a:xfrm>
        </p:spPr>
        <p:txBody>
          <a:bodyPr>
            <a:normAutofit/>
          </a:bodyPr>
          <a:lstStyle/>
          <a:p>
            <a:r>
              <a:rPr lang="en-US" dirty="0"/>
              <a:t>T7A09 – What is the function of the SSB/CW – FM switch on a VHF power amplifier?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239000" cy="3657600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i="1" dirty="0"/>
              <a:t>Change the mode of the transmitted signal</a:t>
            </a:r>
          </a:p>
          <a:p>
            <a:pPr marL="457200" indent="-457200">
              <a:buAutoNum type="alphaUcPeriod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the amplifier for proper operation in the selected mode</a:t>
            </a:r>
          </a:p>
          <a:p>
            <a:pPr marL="457200" indent="-457200">
              <a:buAutoNum type="alphaUcPeriod"/>
            </a:pPr>
            <a:r>
              <a:rPr lang="en-US" dirty="0"/>
              <a:t>Change the frequency range of the amplifier to operate in the proper segment of the band</a:t>
            </a:r>
          </a:p>
          <a:p>
            <a:pPr marL="457200" indent="-457200">
              <a:buAutoNum type="alphaUcPeriod"/>
            </a:pPr>
            <a:r>
              <a:rPr lang="en-US" dirty="0"/>
              <a:t>Reduce the received signal noise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02675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2575"/>
            <a:ext cx="80010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T7A10 - What device increases the transmitted output power from a transceiver?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657600"/>
          </a:xfrm>
        </p:spPr>
        <p:txBody>
          <a:bodyPr/>
          <a:lstStyle/>
          <a:p>
            <a:r>
              <a:rPr lang="en-US" i="1" dirty="0"/>
              <a:t>A. A voltage divider</a:t>
            </a:r>
            <a:endParaRPr lang="en-US" dirty="0"/>
          </a:p>
          <a:p>
            <a:r>
              <a:rPr lang="en-US" i="1" dirty="0"/>
              <a:t>B. An RF power amplifier</a:t>
            </a:r>
            <a:endParaRPr lang="en-US" dirty="0"/>
          </a:p>
          <a:p>
            <a:r>
              <a:rPr lang="en-US" i="1" dirty="0"/>
              <a:t>C. An impedance network</a:t>
            </a:r>
            <a:endParaRPr lang="en-US" dirty="0"/>
          </a:p>
          <a:p>
            <a:r>
              <a:rPr lang="en-US" i="1" dirty="0"/>
              <a:t>D. All of these choices are correct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627114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2575"/>
            <a:ext cx="80010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T7A10 - What device increases the transmitted output power from a transceiver?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657600"/>
          </a:xfrm>
        </p:spPr>
        <p:txBody>
          <a:bodyPr/>
          <a:lstStyle/>
          <a:p>
            <a:r>
              <a:rPr lang="en-US" i="1" dirty="0"/>
              <a:t>A. A voltage divider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An RF power amplifier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C. An impedance network</a:t>
            </a:r>
            <a:endParaRPr lang="en-US" dirty="0"/>
          </a:p>
          <a:p>
            <a:r>
              <a:rPr lang="en-US" i="1" dirty="0"/>
              <a:t>D. All of these choices are correct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8B574-DD6E-20ED-66CD-E80EB68DC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4" b="16351"/>
          <a:stretch/>
        </p:blipFill>
        <p:spPr>
          <a:xfrm>
            <a:off x="4114800" y="3920468"/>
            <a:ext cx="3886200" cy="23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73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T7A11 - Where is an RF preamplifier installed?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772400" cy="4419600"/>
          </a:xfrm>
        </p:spPr>
        <p:txBody>
          <a:bodyPr/>
          <a:lstStyle/>
          <a:p>
            <a:r>
              <a:rPr lang="en-US" i="1" dirty="0"/>
              <a:t>A. Between the antenna and receiver</a:t>
            </a:r>
            <a:endParaRPr lang="en-US" dirty="0"/>
          </a:p>
          <a:p>
            <a:r>
              <a:rPr lang="en-US" i="1" dirty="0"/>
              <a:t>B. At the output of the transmitter's power amplifier</a:t>
            </a:r>
            <a:endParaRPr lang="en-US" dirty="0"/>
          </a:p>
          <a:p>
            <a:r>
              <a:rPr lang="en-US" i="1" dirty="0"/>
              <a:t>C. Between a transmitter and antenna tuner</a:t>
            </a:r>
            <a:endParaRPr lang="en-US" dirty="0"/>
          </a:p>
          <a:p>
            <a:r>
              <a:rPr lang="en-US" i="1" dirty="0"/>
              <a:t>D. At the output of the receiver audio </a:t>
            </a:r>
            <a:r>
              <a:rPr lang="en-US" i="1" dirty="0" err="1"/>
              <a:t>ampplifier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098784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T7A11 - Where is an RF preamplifier installed?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772400" cy="44196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Between the antenna and receiver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At the output of the transmitter's power amplifier</a:t>
            </a:r>
            <a:endParaRPr lang="en-US" dirty="0"/>
          </a:p>
          <a:p>
            <a:r>
              <a:rPr lang="en-US" i="1" dirty="0"/>
              <a:t>C. Between a transmitter and antenna tuner</a:t>
            </a:r>
            <a:endParaRPr lang="en-US" dirty="0"/>
          </a:p>
          <a:p>
            <a:r>
              <a:rPr lang="en-US" i="1" dirty="0"/>
              <a:t>D. At the  output of the receiver audio </a:t>
            </a:r>
            <a:r>
              <a:rPr lang="en-US" i="1" dirty="0" err="1"/>
              <a:t>ampifier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199649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2575"/>
            <a:ext cx="7772400" cy="1470025"/>
          </a:xfrm>
        </p:spPr>
        <p:txBody>
          <a:bodyPr/>
          <a:lstStyle/>
          <a:p>
            <a:r>
              <a:rPr lang="en-US" dirty="0"/>
              <a:t>T7B – Symptoms: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848600" cy="4267200"/>
          </a:xfrm>
        </p:spPr>
        <p:txBody>
          <a:bodyPr/>
          <a:lstStyle/>
          <a:p>
            <a:r>
              <a:rPr lang="en-US" sz="2400" b="1" dirty="0">
                <a:latin typeface="Dutch801 Rm BT" panose="02020603060505020304" pitchFamily="18" charset="0"/>
                <a:ea typeface="+mj-ea"/>
                <a:cs typeface="+mj-cs"/>
              </a:rPr>
              <a:t>causes and cures of common transmitter and receiver problems: overload and overdrive, distortion, interference and consumer electronics, RF feedback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7217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496300" cy="20574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T7B01  - What can you do if you are told your FM handheld or mobile transceiver is over-deviating?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Talk louder into the microphone</a:t>
            </a:r>
            <a:endParaRPr lang="en-US" dirty="0"/>
          </a:p>
          <a:p>
            <a:r>
              <a:rPr lang="en-US" i="1" dirty="0"/>
              <a:t>B. Let the transceiver cool off</a:t>
            </a:r>
            <a:endParaRPr lang="en-US" dirty="0"/>
          </a:p>
          <a:p>
            <a:r>
              <a:rPr lang="en-US" i="1" dirty="0"/>
              <a:t>C. Change to a higher power level</a:t>
            </a:r>
            <a:endParaRPr lang="en-US" dirty="0"/>
          </a:p>
          <a:p>
            <a:r>
              <a:rPr lang="en-US" i="1" dirty="0"/>
              <a:t>D. Talk farther away from the microphone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4002789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496300" cy="20574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T7B01  - What can you do if you are told your FM handheld or mobile transceiver is over-deviating?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Talk louder into the microphone</a:t>
            </a:r>
            <a:endParaRPr lang="en-US" dirty="0"/>
          </a:p>
          <a:p>
            <a:r>
              <a:rPr lang="en-US" i="1" dirty="0"/>
              <a:t>B. Let the transceiver cool off</a:t>
            </a:r>
            <a:endParaRPr lang="en-US" dirty="0"/>
          </a:p>
          <a:p>
            <a:r>
              <a:rPr lang="en-US" i="1" dirty="0"/>
              <a:t>C. Change to a higher power level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Talk farther away from the microphone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74913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2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T7B02 - What would cause a broadcast AM or FM radio to receive an amateur radio transmission unintentionally?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848600" cy="4267200"/>
          </a:xfrm>
        </p:spPr>
        <p:txBody>
          <a:bodyPr/>
          <a:lstStyle/>
          <a:p>
            <a:r>
              <a:rPr lang="en-US" i="1" dirty="0"/>
              <a:t>A. The receiver is unable to reject strong signals outside the AM or FM band</a:t>
            </a:r>
            <a:endParaRPr lang="en-US" dirty="0"/>
          </a:p>
          <a:p>
            <a:r>
              <a:rPr lang="en-US" i="1" dirty="0"/>
              <a:t>B. The microphone gain of the transmitter is turned up too high</a:t>
            </a:r>
            <a:endParaRPr lang="en-US" dirty="0"/>
          </a:p>
          <a:p>
            <a:r>
              <a:rPr lang="en-US" i="1" dirty="0"/>
              <a:t>C. The audio amplifier of the transmitter is overloaded</a:t>
            </a:r>
            <a:endParaRPr lang="en-US" dirty="0"/>
          </a:p>
          <a:p>
            <a:r>
              <a:rPr lang="en-US" i="1" dirty="0"/>
              <a:t>D. The deviation of an FM transmitter is set too low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00829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</a:rPr>
              <a:t>Receiver Technology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>
                <a:latin typeface="Dutch801 Rm BT" panose="02020603060505020304" pitchFamily="18" charset="0"/>
                <a:ea typeface="+mj-ea"/>
                <a:cs typeface="+mj-cs"/>
              </a:rPr>
              <a:t>Current receivers are largely </a:t>
            </a:r>
            <a:r>
              <a:rPr lang="en-US" altLang="en-US" b="1" dirty="0" err="1">
                <a:latin typeface="Dutch801 Rm BT" panose="02020603060505020304" pitchFamily="18" charset="0"/>
                <a:ea typeface="+mj-ea"/>
                <a:cs typeface="+mj-cs"/>
              </a:rPr>
              <a:t>superheterodyne</a:t>
            </a:r>
            <a:endParaRPr lang="en-US" altLang="en-US" b="1" dirty="0">
              <a:latin typeface="Dutch801 Rm BT" panose="02020603060505020304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en-US" b="1" dirty="0" err="1">
                <a:latin typeface="Dutch801 Rm BT" panose="02020603060505020304" pitchFamily="18" charset="0"/>
                <a:ea typeface="+mj-ea"/>
                <a:cs typeface="+mj-cs"/>
              </a:rPr>
              <a:t>Superheterodyne</a:t>
            </a:r>
            <a:r>
              <a:rPr lang="en-US" altLang="en-US" b="1" dirty="0">
                <a:latin typeface="Dutch801 Rm BT" panose="02020603060505020304" pitchFamily="18" charset="0"/>
                <a:ea typeface="+mj-ea"/>
                <a:cs typeface="+mj-cs"/>
              </a:rPr>
              <a:t> receivers convert the receive frequency to lower Intermediate Frequencies (IF) to allow filtering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latin typeface="Dutch801 Rm BT" panose="02020603060505020304" pitchFamily="18" charset="0"/>
                <a:ea typeface="+mj-ea"/>
                <a:cs typeface="+mj-cs"/>
              </a:rPr>
              <a:t>Multiple conversions makes a more selective receiver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latin typeface="Dutch801 Rm BT" panose="02020603060505020304" pitchFamily="18" charset="0"/>
                <a:ea typeface="+mj-ea"/>
                <a:cs typeface="+mj-cs"/>
              </a:rPr>
              <a:t>The final stage includes a Detector that extracts the audio from the modulated carrier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latin typeface="Dutch801 Rm BT" panose="02020603060505020304" pitchFamily="18" charset="0"/>
                <a:ea typeface="+mj-ea"/>
                <a:cs typeface="+mj-cs"/>
              </a:rPr>
              <a:t>A CW/SSB detector is called a Product Detector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latin typeface="Dutch801 Rm BT" panose="02020603060505020304" pitchFamily="18" charset="0"/>
                <a:ea typeface="+mj-ea"/>
                <a:cs typeface="+mj-cs"/>
              </a:rPr>
              <a:t>An FM detector is called a Discriminator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888072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2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T7B02 - What would cause a broadcast AM or FM radio to receive an amateur radio transmission unintentionally?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848600" cy="42672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The receiver is unable to reject strong signals outside the AM or FM band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The microphone gain of the transmitter is turned up too high</a:t>
            </a:r>
            <a:endParaRPr lang="en-US" dirty="0"/>
          </a:p>
          <a:p>
            <a:r>
              <a:rPr lang="en-US" i="1" dirty="0"/>
              <a:t>C. The audio amplifier of the transmitter is overloaded</a:t>
            </a:r>
            <a:endParaRPr lang="en-US" dirty="0"/>
          </a:p>
          <a:p>
            <a:r>
              <a:rPr lang="en-US" i="1" dirty="0"/>
              <a:t>D. The deviation of an FM transmitter is set too low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085702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T7B03 - Which of the following may be a cause of radio frequency interference?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Fundamental overload</a:t>
            </a:r>
            <a:endParaRPr lang="en-US" dirty="0"/>
          </a:p>
          <a:p>
            <a:r>
              <a:rPr lang="en-US" i="1" dirty="0"/>
              <a:t>B. Harmonics</a:t>
            </a:r>
            <a:endParaRPr lang="en-US" dirty="0"/>
          </a:p>
          <a:p>
            <a:r>
              <a:rPr lang="en-US" i="1" dirty="0"/>
              <a:t>C. Spurious emissions</a:t>
            </a:r>
            <a:endParaRPr lang="en-US" dirty="0"/>
          </a:p>
          <a:p>
            <a:r>
              <a:rPr lang="en-US" i="1" dirty="0"/>
              <a:t>D. All of these choices are correct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292787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T7B03 - Which of the following may be a cause of radio frequency interference?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Fundamental overload</a:t>
            </a:r>
            <a:endParaRPr lang="en-US" dirty="0"/>
          </a:p>
          <a:p>
            <a:r>
              <a:rPr lang="en-US" i="1" dirty="0"/>
              <a:t>B. Harmonics</a:t>
            </a:r>
            <a:endParaRPr lang="en-US" dirty="0"/>
          </a:p>
          <a:p>
            <a:r>
              <a:rPr lang="en-US" i="1" dirty="0"/>
              <a:t>C. Spurious emissions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All of these choices are correct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346412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T7B04 - Which of the following could you use to cure distorted audio caused by RF current on the shield of a microphone cable?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657600"/>
          </a:xfrm>
        </p:spPr>
        <p:txBody>
          <a:bodyPr/>
          <a:lstStyle/>
          <a:p>
            <a:r>
              <a:rPr lang="en-US" i="1" dirty="0"/>
              <a:t>A.   Band-pass filter</a:t>
            </a:r>
            <a:endParaRPr lang="en-US" dirty="0"/>
          </a:p>
          <a:p>
            <a:r>
              <a:rPr lang="en-US" i="1" dirty="0"/>
              <a:t>B.   Low-pass filter</a:t>
            </a:r>
            <a:endParaRPr lang="en-US" dirty="0"/>
          </a:p>
          <a:p>
            <a:r>
              <a:rPr lang="en-US" i="1" dirty="0"/>
              <a:t>C.   Preamplifier</a:t>
            </a:r>
            <a:endParaRPr lang="en-US" dirty="0"/>
          </a:p>
          <a:p>
            <a:r>
              <a:rPr lang="en-US" i="1" dirty="0"/>
              <a:t>D.   Ferrite choke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973797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T7B04 - Which of the following could you use to cure distorted audio caused by RF current on the shield of a microphone cable?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6400800" cy="3657600"/>
          </a:xfrm>
        </p:spPr>
        <p:txBody>
          <a:bodyPr/>
          <a:lstStyle/>
          <a:p>
            <a:r>
              <a:rPr lang="en-US" i="1" dirty="0"/>
              <a:t>A.   Band-pass filter</a:t>
            </a:r>
            <a:endParaRPr lang="en-US" dirty="0"/>
          </a:p>
          <a:p>
            <a:r>
              <a:rPr lang="en-US" i="1" dirty="0"/>
              <a:t>B.   Low-pass filter</a:t>
            </a:r>
            <a:endParaRPr lang="en-US" dirty="0"/>
          </a:p>
          <a:p>
            <a:r>
              <a:rPr lang="en-US" i="1" dirty="0"/>
              <a:t>C.   Preamplifier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  Ferrite choke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4" name="Picture 8" descr="http://wilcocorp.com/images/catalog/toroidal_inductors/toroidal_inductors_170.jpg">
            <a:extLst>
              <a:ext uri="{FF2B5EF4-FFF2-40B4-BE49-F238E27FC236}">
                <a16:creationId xmlns:a16="http://schemas.microsoft.com/office/drawing/2014/main" id="{8F4CA0CA-0066-1A1C-F7CA-5DC2D166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49" y="3101974"/>
            <a:ext cx="29940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D4B32A5-B620-A888-7C95-F455A0F32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67212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15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T7B05 - How can fundamental overload of a non-amateur radio or TV receiver by an amateur signal be reduced or eliminated?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696200" cy="4038600"/>
          </a:xfrm>
        </p:spPr>
        <p:txBody>
          <a:bodyPr/>
          <a:lstStyle/>
          <a:p>
            <a:r>
              <a:rPr lang="en-US" i="1" dirty="0"/>
              <a:t>A. Block the amateur signal with a filter at the antenna input of the affected receiver</a:t>
            </a:r>
            <a:endParaRPr lang="en-US" dirty="0"/>
          </a:p>
          <a:p>
            <a:r>
              <a:rPr lang="en-US" i="1" dirty="0"/>
              <a:t>B. Block the interfering signal with a filter on the amateur transmitter</a:t>
            </a:r>
            <a:endParaRPr lang="en-US" dirty="0"/>
          </a:p>
          <a:p>
            <a:r>
              <a:rPr lang="en-US" i="1" dirty="0"/>
              <a:t>C. Switch the transmitter from FM to SSB</a:t>
            </a:r>
            <a:endParaRPr lang="en-US" dirty="0"/>
          </a:p>
          <a:p>
            <a:r>
              <a:rPr lang="en-US" i="1" dirty="0"/>
              <a:t>D. Switch the transmitter to a narrow-band mode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737373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T7B05 - How can fundamental overload of a non-amateur radio or TV receiver by an amateur signal be reduced or eliminated?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696200" cy="40386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Block the amateur signal with a filter at the antenna input of the affected receiver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Block the interfering signal with a filter on the amateur transmitter</a:t>
            </a:r>
            <a:endParaRPr lang="en-US" dirty="0"/>
          </a:p>
          <a:p>
            <a:r>
              <a:rPr lang="en-US" i="1" dirty="0"/>
              <a:t>C. Switch the transmitter from FM to SSB</a:t>
            </a:r>
            <a:endParaRPr lang="en-US" dirty="0"/>
          </a:p>
          <a:p>
            <a:r>
              <a:rPr lang="en-US" i="1" dirty="0"/>
              <a:t>D. Switch the transmitter to a narrow-band mode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495273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22098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T7B06 - Which of the following actions should you take if a neighbor tells you that your station’s transmissions are interfering with their radio or TV reception?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696200" cy="3962400"/>
          </a:xfrm>
        </p:spPr>
        <p:txBody>
          <a:bodyPr>
            <a:normAutofit/>
          </a:bodyPr>
          <a:lstStyle/>
          <a:p>
            <a:r>
              <a:rPr lang="en-US" i="1" dirty="0"/>
              <a:t>A. Make sure that your station is functioning properly and that it does not cause interference to your own radio or television when it is tuned to the same channel </a:t>
            </a:r>
            <a:endParaRPr lang="en-US" dirty="0"/>
          </a:p>
          <a:p>
            <a:r>
              <a:rPr lang="en-US" i="1" dirty="0"/>
              <a:t>B. Immediately turn off your transmitter and contact the nearest FCC office for assistance</a:t>
            </a:r>
            <a:endParaRPr lang="en-US" dirty="0"/>
          </a:p>
          <a:p>
            <a:r>
              <a:rPr lang="en-US" i="1" dirty="0"/>
              <a:t>C. Install a harmonic </a:t>
            </a:r>
            <a:r>
              <a:rPr lang="en-US" i="1" dirty="0" err="1"/>
              <a:t>doubler</a:t>
            </a:r>
            <a:r>
              <a:rPr lang="en-US" i="1" dirty="0"/>
              <a:t> on the output of your transmitter and tune it until the interference is eliminated</a:t>
            </a:r>
            <a:endParaRPr lang="en-US" dirty="0"/>
          </a:p>
          <a:p>
            <a:r>
              <a:rPr lang="en-US" i="1" dirty="0"/>
              <a:t>D. </a:t>
            </a:r>
            <a:r>
              <a:rPr lang="en-US" dirty="0"/>
              <a:t>All these choices are correct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933523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22098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T7B06 - Which of the following actions should you take if a neighbor tells you that your station’s transmissions are interfering with their radio or TV reception?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696200" cy="3962400"/>
          </a:xfrm>
        </p:spPr>
        <p:txBody>
          <a:bodyPr>
            <a:normAutofit fontScale="92500"/>
          </a:bodyPr>
          <a:lstStyle/>
          <a:p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Make sure that your station is functioning properly and that it does not cause interference to your own radio or television when it is tuned to the same channel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B. Immediately turn off your transmitter and contact the nearest FCC office for assistance</a:t>
            </a:r>
            <a:endParaRPr lang="en-US" sz="2800" dirty="0"/>
          </a:p>
          <a:p>
            <a:r>
              <a:rPr lang="en-US" sz="2800" i="1" dirty="0"/>
              <a:t>C. Install a harmonic </a:t>
            </a:r>
            <a:r>
              <a:rPr lang="en-US" sz="2800" i="1" dirty="0" err="1"/>
              <a:t>doubler</a:t>
            </a:r>
            <a:r>
              <a:rPr lang="en-US" sz="2800" i="1" dirty="0"/>
              <a:t> on the output of your transmitter and tune it until the interference is eliminated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dirty="0"/>
              <a:t>All these choices are correct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525375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534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T7B07 - Which of the following can reduce overload of a VHF transceiver by a nearby FM broadcast station?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6400800" cy="3657600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/>
              <a:t>Installing an RF preamplifier</a:t>
            </a:r>
          </a:p>
          <a:p>
            <a:pPr marL="457200" indent="-457200">
              <a:buAutoNum type="alphaUcPeriod"/>
            </a:pPr>
            <a:r>
              <a:rPr lang="en-US" dirty="0"/>
              <a:t>Using double-shielded coaxial cable</a:t>
            </a:r>
          </a:p>
          <a:p>
            <a:pPr marL="457200" indent="-457200">
              <a:buAutoNum type="alphaUcPeriod"/>
            </a:pPr>
            <a:r>
              <a:rPr lang="en-US" dirty="0"/>
              <a:t>Installing bypass capacitors on the microphone cable</a:t>
            </a:r>
          </a:p>
          <a:p>
            <a:pPr marL="457200" indent="-457200">
              <a:buAutoNum type="alphaUcPeriod"/>
            </a:pPr>
            <a:r>
              <a:rPr lang="en-US" dirty="0"/>
              <a:t>Installing a band-reject filter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93755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T7A01 - Which term describes the ability of a receiver to detect the presence of a signal?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 Linearity</a:t>
            </a:r>
            <a:endParaRPr lang="en-US" dirty="0"/>
          </a:p>
          <a:p>
            <a:r>
              <a:rPr lang="en-US" i="1" dirty="0"/>
              <a:t>B. Sensitivity</a:t>
            </a:r>
            <a:endParaRPr lang="en-US" dirty="0"/>
          </a:p>
          <a:p>
            <a:r>
              <a:rPr lang="en-US" i="1" dirty="0"/>
              <a:t>C. Selectivity</a:t>
            </a:r>
            <a:endParaRPr lang="en-US" dirty="0"/>
          </a:p>
          <a:p>
            <a:r>
              <a:rPr lang="en-US" i="1" dirty="0"/>
              <a:t>D. Total Harmonic Distortion</a:t>
            </a:r>
            <a:endParaRPr lang="en-US" dirty="0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Practical Circuits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79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534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T7B07 - Which of the following can reduce overload of a VHF transceiver by a nearby FM broadcast station?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6400800" cy="3657600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/>
              <a:t>Installing an RF preamplifier</a:t>
            </a:r>
          </a:p>
          <a:p>
            <a:pPr marL="457200" indent="-457200">
              <a:buAutoNum type="alphaUcPeriod"/>
            </a:pPr>
            <a:r>
              <a:rPr lang="en-US" dirty="0"/>
              <a:t>Using double-shielded coaxial cable</a:t>
            </a:r>
          </a:p>
          <a:p>
            <a:pPr marL="457200" indent="-457200">
              <a:buAutoNum type="alphaUcPeriod"/>
            </a:pPr>
            <a:r>
              <a:rPr lang="en-US" dirty="0"/>
              <a:t>Installing bypass capacitors on the microphone cable</a:t>
            </a:r>
          </a:p>
          <a:p>
            <a:pPr marL="457200" indent="-457200">
              <a:buAutoNum type="alphaUcPeriod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Installing a band-reject filter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046048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839200" cy="17526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T7B08 - What should you do if something in a neighbor’s home is causing harmful interference to your amateur station?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53400" cy="3733800"/>
          </a:xfrm>
        </p:spPr>
        <p:txBody>
          <a:bodyPr/>
          <a:lstStyle/>
          <a:p>
            <a:r>
              <a:rPr lang="en-US" i="1" dirty="0"/>
              <a:t>A. Work with your neighbor to identify the offending device</a:t>
            </a:r>
            <a:endParaRPr lang="en-US" dirty="0"/>
          </a:p>
          <a:p>
            <a:r>
              <a:rPr lang="en-US" i="1" dirty="0"/>
              <a:t>B. Politely inform your neighbor that FCC rules prohibit the use of devices </a:t>
            </a:r>
            <a:r>
              <a:rPr lang="en-US" dirty="0"/>
              <a:t>that</a:t>
            </a:r>
            <a:r>
              <a:rPr lang="en-US" i="1" dirty="0"/>
              <a:t> cause interference</a:t>
            </a:r>
            <a:endParaRPr lang="en-US" dirty="0"/>
          </a:p>
          <a:p>
            <a:r>
              <a:rPr lang="en-US" i="1" dirty="0"/>
              <a:t>C. </a:t>
            </a:r>
            <a:r>
              <a:rPr lang="en-US" dirty="0"/>
              <a:t>Make sure</a:t>
            </a:r>
            <a:r>
              <a:rPr lang="en-US" i="1" dirty="0"/>
              <a:t> your station meets the standards of good amateur practice</a:t>
            </a:r>
            <a:endParaRPr lang="en-US" dirty="0"/>
          </a:p>
          <a:p>
            <a:r>
              <a:rPr lang="en-US" i="1" dirty="0"/>
              <a:t>D. All of these choices are correct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667848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839200" cy="17526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T7B08 - What should you do if something in a neighbor’s home is causing harmful interference to your amateur station?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53400" cy="3733800"/>
          </a:xfrm>
        </p:spPr>
        <p:txBody>
          <a:bodyPr/>
          <a:lstStyle/>
          <a:p>
            <a:r>
              <a:rPr lang="en-US" i="1" dirty="0"/>
              <a:t>A. Work with your neighbor to identify the offending device</a:t>
            </a:r>
            <a:endParaRPr lang="en-US" dirty="0"/>
          </a:p>
          <a:p>
            <a:r>
              <a:rPr lang="en-US" i="1" dirty="0"/>
              <a:t>B. Politely inform your neighbor that FCC rules prohibit the use of devices </a:t>
            </a:r>
            <a:r>
              <a:rPr lang="en-US" dirty="0"/>
              <a:t>that</a:t>
            </a:r>
            <a:r>
              <a:rPr lang="en-US" i="1" dirty="0"/>
              <a:t> cause interference</a:t>
            </a:r>
            <a:endParaRPr lang="en-US" dirty="0"/>
          </a:p>
          <a:p>
            <a:r>
              <a:rPr lang="en-US" i="1" dirty="0"/>
              <a:t>C. </a:t>
            </a:r>
            <a:r>
              <a:rPr lang="en-US" dirty="0"/>
              <a:t>Make sure</a:t>
            </a:r>
            <a:r>
              <a:rPr lang="en-US" i="1" dirty="0"/>
              <a:t> your station meets the standards of good amateur practice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All of these choices are correct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743852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T7B09 – What should be the first step to resolve non-fiber optic cable TV interference caused by your amateur radio transmission?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229600" cy="4572000"/>
          </a:xfrm>
        </p:spPr>
        <p:txBody>
          <a:bodyPr>
            <a:normAutofit/>
          </a:bodyPr>
          <a:lstStyle/>
          <a:p>
            <a:r>
              <a:rPr lang="en-US" i="1" dirty="0"/>
              <a:t>A.   Add a low-pass filter to the TV antenna input</a:t>
            </a:r>
            <a:endParaRPr lang="en-US" dirty="0"/>
          </a:p>
          <a:p>
            <a:r>
              <a:rPr lang="en-US" i="1" dirty="0"/>
              <a:t>B.   Add a high-pass filter to the TV antenna input</a:t>
            </a:r>
            <a:endParaRPr lang="en-US" dirty="0"/>
          </a:p>
          <a:p>
            <a:r>
              <a:rPr lang="en-US" i="1" dirty="0"/>
              <a:t>C.   Add a preamplifier to the TV antenna input</a:t>
            </a:r>
            <a:endParaRPr lang="en-US" dirty="0"/>
          </a:p>
          <a:p>
            <a:r>
              <a:rPr lang="en-US" i="1" dirty="0"/>
              <a:t>D. </a:t>
            </a:r>
            <a:r>
              <a:rPr lang="en-US" dirty="0"/>
              <a:t> Be sure all TV feed line coaxial connectors are installed properly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322476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T7B09 – What should be the first step to resolve non-fiber optic cable TV interference caused by your amateur radio transmission?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229600" cy="4572000"/>
          </a:xfrm>
        </p:spPr>
        <p:txBody>
          <a:bodyPr>
            <a:normAutofit/>
          </a:bodyPr>
          <a:lstStyle/>
          <a:p>
            <a:r>
              <a:rPr lang="en-US" i="1" dirty="0"/>
              <a:t>A.   Add a low-pass filter to the TV antenna input</a:t>
            </a:r>
            <a:endParaRPr lang="en-US" dirty="0"/>
          </a:p>
          <a:p>
            <a:r>
              <a:rPr lang="en-US" i="1" dirty="0"/>
              <a:t>B.   Add a high-pass filter to the TV antenna input</a:t>
            </a:r>
            <a:endParaRPr lang="en-US" dirty="0"/>
          </a:p>
          <a:p>
            <a:r>
              <a:rPr lang="en-US" i="1" dirty="0"/>
              <a:t>C.   Add a preamplifier to the TV antenna input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sure all TV feed line coaxial connectors are installed properly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4231212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T7B10 - What might be the problem if you receive a report that your audio signal through an FM repeater is distorted or unintelligible?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86000"/>
            <a:ext cx="6096000" cy="3886200"/>
          </a:xfrm>
        </p:spPr>
        <p:txBody>
          <a:bodyPr/>
          <a:lstStyle/>
          <a:p>
            <a:r>
              <a:rPr lang="en-US" i="1" dirty="0"/>
              <a:t>A. Your transmitter may be slightly off frequency</a:t>
            </a:r>
            <a:endParaRPr lang="en-US" dirty="0"/>
          </a:p>
          <a:p>
            <a:r>
              <a:rPr lang="en-US" i="1" dirty="0"/>
              <a:t>B. Your batteries </a:t>
            </a:r>
            <a:r>
              <a:rPr lang="en-US" dirty="0"/>
              <a:t>are</a:t>
            </a:r>
            <a:r>
              <a:rPr lang="en-US" i="1" dirty="0"/>
              <a:t> running low</a:t>
            </a:r>
            <a:endParaRPr lang="en-US" dirty="0"/>
          </a:p>
          <a:p>
            <a:r>
              <a:rPr lang="en-US" i="1" dirty="0"/>
              <a:t>C. You could be in a bad location</a:t>
            </a:r>
            <a:endParaRPr lang="en-US" dirty="0"/>
          </a:p>
          <a:p>
            <a:r>
              <a:rPr lang="en-US" i="1" dirty="0"/>
              <a:t>D. All of these choices are correct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066882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T7B10 - What might be the problem if you receive a report that your audio signal through an FM repeater is distorted or unintelligible?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86000"/>
            <a:ext cx="6096000" cy="3886200"/>
          </a:xfrm>
        </p:spPr>
        <p:txBody>
          <a:bodyPr/>
          <a:lstStyle/>
          <a:p>
            <a:r>
              <a:rPr lang="en-US" i="1" dirty="0"/>
              <a:t>A. Your transmitter may be slightly off frequency</a:t>
            </a:r>
            <a:endParaRPr lang="en-US" dirty="0"/>
          </a:p>
          <a:p>
            <a:r>
              <a:rPr lang="en-US" i="1" dirty="0"/>
              <a:t>B. Your batteries </a:t>
            </a:r>
            <a:r>
              <a:rPr lang="en-US" dirty="0"/>
              <a:t>are</a:t>
            </a:r>
            <a:r>
              <a:rPr lang="en-US" i="1" dirty="0"/>
              <a:t> running low</a:t>
            </a:r>
            <a:endParaRPr lang="en-US" dirty="0"/>
          </a:p>
          <a:p>
            <a:r>
              <a:rPr lang="en-US" i="1" dirty="0"/>
              <a:t>C. You could be in a bad location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All of these choices are correct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4847015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T7B11 - What is a symptom of RF feedback in a transmitter or transceiver?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8382000" cy="4267200"/>
          </a:xfrm>
        </p:spPr>
        <p:txBody>
          <a:bodyPr/>
          <a:lstStyle/>
          <a:p>
            <a:r>
              <a:rPr lang="en-US" i="1" dirty="0"/>
              <a:t>A. Excessive SWR at the antenna connection</a:t>
            </a:r>
            <a:endParaRPr lang="en-US" dirty="0"/>
          </a:p>
          <a:p>
            <a:r>
              <a:rPr lang="en-US" i="1" dirty="0"/>
              <a:t>B. The transmitter will not stay on the desired frequency</a:t>
            </a:r>
            <a:endParaRPr lang="en-US" dirty="0"/>
          </a:p>
          <a:p>
            <a:r>
              <a:rPr lang="en-US" i="1" dirty="0"/>
              <a:t>C. Reports of garbled, distorted, or unintelligible transmissions</a:t>
            </a:r>
            <a:endParaRPr lang="en-US" dirty="0"/>
          </a:p>
          <a:p>
            <a:r>
              <a:rPr lang="en-US" i="1" dirty="0"/>
              <a:t>D. Frequent blowing of power supply fuses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813515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T7B11 - What is a symptom of RF feedback in a transmitter or transceiver?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8382000" cy="4267200"/>
          </a:xfrm>
        </p:spPr>
        <p:txBody>
          <a:bodyPr/>
          <a:lstStyle/>
          <a:p>
            <a:r>
              <a:rPr lang="en-US" i="1" dirty="0"/>
              <a:t>A. Excessive SWR at the antenna connection</a:t>
            </a:r>
            <a:endParaRPr lang="en-US" dirty="0"/>
          </a:p>
          <a:p>
            <a:r>
              <a:rPr lang="en-US" i="1" dirty="0"/>
              <a:t>B. The transmitter will not stay on the desired frequency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Reports of garbled, distorted, or unintelligible transmissions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Frequent blowing of power supply fuses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979759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438400"/>
          </a:xfrm>
        </p:spPr>
        <p:txBody>
          <a:bodyPr/>
          <a:lstStyle/>
          <a:p>
            <a:r>
              <a:rPr lang="en-US" dirty="0"/>
              <a:t>T7C – Antenna and transmissions line measurements and troubleshooting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measuring SWR, effects of high SWR, causes of feed line failures; Basic coaxial cable characteristics; Use of dummy loads when testing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34374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T7A01 - Which term describes the ability of a receiver to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 </a:t>
            </a:r>
            <a:r>
              <a:rPr lang="en-US" dirty="0"/>
              <a:t>the presence of a signal?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 Linearity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 Sensitivity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C. Selectivity</a:t>
            </a:r>
            <a:endParaRPr lang="en-US" dirty="0"/>
          </a:p>
          <a:p>
            <a:r>
              <a:rPr lang="en-US" i="1" dirty="0"/>
              <a:t>D. Total Harmonic Distortion</a:t>
            </a:r>
            <a:endParaRPr lang="en-US" dirty="0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Practical Circuits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358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29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</a:rPr>
              <a:t>Feedlines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72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b="1" dirty="0" err="1"/>
              <a:t>Feedlines</a:t>
            </a:r>
            <a:r>
              <a:rPr lang="en-US" sz="2200" dirty="0"/>
              <a:t> carry RF signals from the radio to the antenna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/>
              <a:t>Common feedlines </a:t>
            </a:r>
            <a:r>
              <a:rPr lang="en-US" sz="2200" dirty="0"/>
              <a:t>are coax, twin lead, ladder or window line </a:t>
            </a:r>
            <a:endParaRPr lang="en-US" sz="2200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/>
              <a:t>The longer </a:t>
            </a:r>
            <a:r>
              <a:rPr lang="en-US" sz="2200" dirty="0"/>
              <a:t>the </a:t>
            </a:r>
            <a:r>
              <a:rPr lang="en-US" sz="2200" dirty="0" err="1"/>
              <a:t>feedline</a:t>
            </a:r>
            <a:r>
              <a:rPr lang="en-US" sz="2200" dirty="0"/>
              <a:t>, the </a:t>
            </a:r>
            <a:r>
              <a:rPr lang="en-US" sz="2200" b="1" dirty="0"/>
              <a:t>more loss </a:t>
            </a:r>
            <a:r>
              <a:rPr lang="en-US" sz="2200" dirty="0"/>
              <a:t>that occurs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/>
              <a:t>Larger </a:t>
            </a:r>
            <a:r>
              <a:rPr lang="en-US" sz="2200" b="1" dirty="0" err="1"/>
              <a:t>feedlines</a:t>
            </a:r>
            <a:r>
              <a:rPr lang="en-US" sz="2200" b="1" dirty="0"/>
              <a:t> </a:t>
            </a:r>
            <a:r>
              <a:rPr lang="en-US" sz="2200" dirty="0"/>
              <a:t>generally have </a:t>
            </a:r>
            <a:r>
              <a:rPr lang="en-US" sz="2200" b="1" dirty="0"/>
              <a:t>less loss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/>
              <a:t>Loss</a:t>
            </a:r>
            <a:r>
              <a:rPr lang="en-US" sz="2200" dirty="0"/>
              <a:t> is caused by RF energy being converted to </a:t>
            </a:r>
            <a:r>
              <a:rPr lang="en-US" sz="2200" b="1" dirty="0"/>
              <a:t>heat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 err="1"/>
              <a:t>Feedline</a:t>
            </a:r>
            <a:r>
              <a:rPr lang="en-US" sz="2200" b="1" dirty="0"/>
              <a:t> impedance </a:t>
            </a:r>
            <a:r>
              <a:rPr lang="en-US" sz="2200" dirty="0"/>
              <a:t>must </a:t>
            </a:r>
            <a:r>
              <a:rPr lang="en-US" sz="2200" b="1" dirty="0"/>
              <a:t>match</a:t>
            </a:r>
            <a:r>
              <a:rPr lang="en-US" sz="2200" dirty="0"/>
              <a:t> the radio and antenna for maximum power transfer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/>
              <a:t>Air dielectric </a:t>
            </a:r>
            <a:r>
              <a:rPr lang="en-US" sz="2200" dirty="0"/>
              <a:t>in coax is low loss but may allow water entry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/>
              <a:t>Ultraviolet light </a:t>
            </a:r>
            <a:r>
              <a:rPr lang="en-US" sz="2200" dirty="0"/>
              <a:t>degrades insulation which may crack and allow water entry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/>
              <a:t>Corrosion</a:t>
            </a:r>
            <a:r>
              <a:rPr lang="en-US" sz="2200" dirty="0"/>
              <a:t> from </a:t>
            </a:r>
            <a:r>
              <a:rPr lang="en-US" sz="2200" b="1" dirty="0"/>
              <a:t>water</a:t>
            </a:r>
            <a:r>
              <a:rPr lang="en-US" sz="2200" dirty="0"/>
              <a:t> exposure is the #1 coax killer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Practical Circuits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87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Antenna Analyzer and SWR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04800" y="1114425"/>
            <a:ext cx="8458200" cy="4905375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dirty="0">
                <a:latin typeface="Arial Black" panose="020B0A04020102020204" pitchFamily="34" charset="0"/>
              </a:rPr>
              <a:t>Antenna analyzers can be used to verify antenna impedance (match).  </a:t>
            </a:r>
          </a:p>
          <a:p>
            <a:pPr marL="0" indent="0"/>
            <a:r>
              <a:rPr lang="en-US" altLang="en-US" dirty="0">
                <a:latin typeface="Arial Black" panose="020B0A04020102020204" pitchFamily="34" charset="0"/>
              </a:rPr>
              <a:t>A perfect SWR of 1:1 is ideal but anything less than 2:1 is OK and over 3:1 the antenna should be checked.</a:t>
            </a:r>
          </a:p>
          <a:p>
            <a:pPr marL="0" indent="0"/>
            <a:r>
              <a:rPr lang="en-US" altLang="en-US" dirty="0">
                <a:latin typeface="Arial Black" panose="020B0A04020102020204" pitchFamily="34" charset="0"/>
              </a:rPr>
              <a:t>SWR is not a performance measurement </a:t>
            </a:r>
          </a:p>
          <a:p>
            <a:pPr marL="0" indent="0"/>
            <a:r>
              <a:rPr lang="en-US" altLang="en-US" dirty="0">
                <a:latin typeface="Arial Black" panose="020B0A04020102020204" pitchFamily="34" charset="0"/>
              </a:rPr>
              <a:t>Dummy loads are perfect at 1:1 but don’t transmit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Practical Circuits 2022</a:t>
            </a:r>
            <a:endParaRPr lang="en-US" dirty="0"/>
          </a:p>
        </p:txBody>
      </p:sp>
      <p:pic>
        <p:nvPicPr>
          <p:cNvPr id="58374" name="Picture 2" descr="http://www.w4rt.com/images/miniVNA-titan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0" b="21635"/>
          <a:stretch>
            <a:fillRect/>
          </a:stretch>
        </p:blipFill>
        <p:spPr bwMode="auto">
          <a:xfrm>
            <a:off x="2495992" y="4105275"/>
            <a:ext cx="596220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099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Practical Circuits 2022</a:t>
            </a:r>
            <a:endParaRPr lang="en-US" dirty="0"/>
          </a:p>
        </p:txBody>
      </p:sp>
      <p:pic>
        <p:nvPicPr>
          <p:cNvPr id="59396" name="Picture 2" descr="http://cq-amateur-radio.com/cq_highlights/2013_cq/2013_06_cq/2013_dayton_new_products/MFJ/MFJ-266/2013_MFJ-26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7432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 descr="http://cache.cart-imgs.fc2.com/user_img/radiation/64cf50f31a55ff12a1e9fb906b83a7c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r="47087"/>
          <a:stretch/>
        </p:blipFill>
        <p:spPr bwMode="auto">
          <a:xfrm>
            <a:off x="3429000" y="1135117"/>
            <a:ext cx="2438400" cy="4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2956911" cy="2217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19" y="2827283"/>
            <a:ext cx="1587671" cy="35433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38400" y="-76200"/>
            <a:ext cx="670560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Antenna and SWR Analyzers</a:t>
            </a:r>
          </a:p>
        </p:txBody>
      </p:sp>
    </p:spTree>
    <p:extLst>
      <p:ext uri="{BB962C8B-B14F-4D97-AF65-F5344CB8AC3E}">
        <p14:creationId xmlns:p14="http://schemas.microsoft.com/office/powerpoint/2010/main" val="4222594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812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T7C01 - What is the primary purpose of a dummy load?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305800" cy="4267200"/>
          </a:xfrm>
        </p:spPr>
        <p:txBody>
          <a:bodyPr/>
          <a:lstStyle/>
          <a:p>
            <a:r>
              <a:rPr lang="en-US" i="1" dirty="0"/>
              <a:t>A. To prevent transmitting </a:t>
            </a:r>
            <a:r>
              <a:rPr lang="en-US" i="1" dirty="0" err="1"/>
              <a:t>signa;ls</a:t>
            </a:r>
            <a:r>
              <a:rPr lang="en-US" i="1" dirty="0"/>
              <a:t> over the air when making test</a:t>
            </a:r>
            <a:endParaRPr lang="en-US" dirty="0"/>
          </a:p>
          <a:p>
            <a:r>
              <a:rPr lang="en-US" i="1" dirty="0"/>
              <a:t>B. To prevent over-modulation of your transmitter</a:t>
            </a:r>
            <a:endParaRPr lang="en-US" dirty="0"/>
          </a:p>
          <a:p>
            <a:r>
              <a:rPr lang="en-US" i="1" dirty="0"/>
              <a:t>C. To improve the </a:t>
            </a:r>
            <a:r>
              <a:rPr lang="en-US" dirty="0"/>
              <a:t>efficiency of an</a:t>
            </a:r>
            <a:r>
              <a:rPr lang="en-US" i="1" dirty="0"/>
              <a:t> antenna</a:t>
            </a:r>
            <a:endParaRPr lang="en-US" dirty="0"/>
          </a:p>
          <a:p>
            <a:r>
              <a:rPr lang="en-US" i="1" dirty="0"/>
              <a:t>D. To improve the signal to noise ratio of your receiver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1232211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812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T7C01 - What is the primary purpose of a dummy load?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305800" cy="42672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To prevent transmitting signals over the air when making test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To prevent over-modulation of your transmitter</a:t>
            </a:r>
            <a:endParaRPr lang="en-US" dirty="0"/>
          </a:p>
          <a:p>
            <a:r>
              <a:rPr lang="en-US" i="1" dirty="0"/>
              <a:t>C. To improve the </a:t>
            </a:r>
            <a:r>
              <a:rPr lang="en-US" dirty="0"/>
              <a:t>efficiency of an</a:t>
            </a:r>
            <a:r>
              <a:rPr lang="en-US" i="1" dirty="0"/>
              <a:t> antenna</a:t>
            </a:r>
            <a:endParaRPr lang="en-US" dirty="0"/>
          </a:p>
          <a:p>
            <a:r>
              <a:rPr lang="en-US" i="1" dirty="0"/>
              <a:t>D. To improve the signal to noise ratio of your receiver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80A49-BFBB-CD35-C170-1F9A835414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28851"/>
          <a:stretch/>
        </p:blipFill>
        <p:spPr>
          <a:xfrm>
            <a:off x="6579167" y="3130970"/>
            <a:ext cx="2086303" cy="2812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B1C3D4-13ED-E0E0-249D-C45FDCADD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34846"/>
            <a:ext cx="3660044" cy="21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884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T7C02 - Which of the following is used to determine if an antenna is resonant at the desired operating frequency?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A. A VTVM</a:t>
            </a:r>
          </a:p>
          <a:p>
            <a:r>
              <a:rPr lang="en-US" dirty="0"/>
              <a:t>B. An antenna analyzer</a:t>
            </a:r>
          </a:p>
          <a:p>
            <a:r>
              <a:rPr lang="en-US" dirty="0"/>
              <a:t>C. A Q meter</a:t>
            </a:r>
          </a:p>
          <a:p>
            <a:r>
              <a:rPr lang="en-US" dirty="0"/>
              <a:t>D. A frequency counter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4400401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T7C02 - Which of the following is used to determine if an antenna is resonant at the desired operating frequency?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A. A VTVM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An antenna analyzer</a:t>
            </a:r>
          </a:p>
          <a:p>
            <a:r>
              <a:rPr lang="en-US" dirty="0"/>
              <a:t>C. A Q meter</a:t>
            </a:r>
          </a:p>
          <a:p>
            <a:r>
              <a:rPr lang="en-US" dirty="0"/>
              <a:t>D. A frequency counter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035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T7C03 – What does a dummy load consist of?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077200" cy="4114800"/>
          </a:xfrm>
        </p:spPr>
        <p:txBody>
          <a:bodyPr/>
          <a:lstStyle/>
          <a:p>
            <a:r>
              <a:rPr lang="en-US" i="1" dirty="0"/>
              <a:t>A.   A high-gain amplifier and a TR switch</a:t>
            </a:r>
            <a:endParaRPr lang="en-US" dirty="0"/>
          </a:p>
          <a:p>
            <a:r>
              <a:rPr lang="en-US" i="1" dirty="0"/>
              <a:t>B.   A non-inductive resistor mounted on a heat sink</a:t>
            </a:r>
            <a:endParaRPr lang="en-US" dirty="0"/>
          </a:p>
          <a:p>
            <a:pPr marL="457200" indent="-457200">
              <a:buAutoNum type="alphaUcPeriod" startAt="3"/>
            </a:pPr>
            <a:r>
              <a:rPr lang="en-US" dirty="0"/>
              <a:t>A low-voltage power supply and a DC relay</a:t>
            </a:r>
          </a:p>
          <a:p>
            <a:pPr marL="457200" indent="-457200">
              <a:buAutoNum type="alphaUcPeriod" startAt="3"/>
            </a:pPr>
            <a:r>
              <a:rPr lang="en-US" dirty="0"/>
              <a:t>A 50-ohm reactance used t terminate a transmission line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9675170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T7C03 – What does a dummy load consist of?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077200" cy="4114800"/>
          </a:xfrm>
        </p:spPr>
        <p:txBody>
          <a:bodyPr/>
          <a:lstStyle/>
          <a:p>
            <a:r>
              <a:rPr lang="en-US" i="1" dirty="0"/>
              <a:t>A.   A high-gain amplifier and a TR switch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 A non-inductive resistor mounted on a heat sink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lphaUcPeriod" startAt="3"/>
            </a:pPr>
            <a:r>
              <a:rPr lang="en-US" dirty="0"/>
              <a:t>A low-voltage power supply and a DC relay</a:t>
            </a:r>
          </a:p>
          <a:p>
            <a:pPr marL="457200" indent="-457200">
              <a:buAutoNum type="alphaUcPeriod" startAt="3"/>
            </a:pPr>
            <a:r>
              <a:rPr lang="en-US" dirty="0"/>
              <a:t>A 50-ohm reactance used t terminate a transmission line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67781-2B14-022A-5CAC-77615E807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r="30575" b="56629"/>
          <a:stretch/>
        </p:blipFill>
        <p:spPr>
          <a:xfrm>
            <a:off x="3581400" y="3276600"/>
            <a:ext cx="4466896" cy="29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47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2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T7C04 - What reading on an SWR meter indicates a perfect impedance match between the antenna and the feed line?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</a:t>
            </a:r>
            <a:r>
              <a:rPr lang="en-US" dirty="0"/>
              <a:t>  50:50</a:t>
            </a:r>
          </a:p>
          <a:p>
            <a:r>
              <a:rPr lang="en-US" i="1" dirty="0"/>
              <a:t>B. </a:t>
            </a:r>
            <a:r>
              <a:rPr lang="en-US" dirty="0"/>
              <a:t>  Zero</a:t>
            </a:r>
          </a:p>
          <a:p>
            <a:r>
              <a:rPr lang="en-US" i="1" dirty="0"/>
              <a:t>C.   1 to 1</a:t>
            </a:r>
            <a:endParaRPr lang="en-US" dirty="0"/>
          </a:p>
          <a:p>
            <a:r>
              <a:rPr lang="en-US" i="1" dirty="0"/>
              <a:t>D. </a:t>
            </a:r>
            <a:r>
              <a:rPr lang="en-US" dirty="0"/>
              <a:t>  Full Scale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94684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T7A02 - What is a transceiver?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057400"/>
            <a:ext cx="7086600" cy="3657600"/>
          </a:xfrm>
        </p:spPr>
        <p:txBody>
          <a:bodyPr/>
          <a:lstStyle/>
          <a:p>
            <a:r>
              <a:rPr lang="en-US" i="1" dirty="0"/>
              <a:t>A.   A device that combines a receiver and transmitter</a:t>
            </a:r>
            <a:endParaRPr lang="en-US" dirty="0"/>
          </a:p>
          <a:p>
            <a:r>
              <a:rPr lang="en-US" i="1" dirty="0"/>
              <a:t>B.   A device for matching feed line impedance to 50 ohms</a:t>
            </a:r>
            <a:endParaRPr lang="en-US" dirty="0"/>
          </a:p>
          <a:p>
            <a:r>
              <a:rPr lang="en-US" i="1" dirty="0"/>
              <a:t>C.   A device for automatically sending and decoding Morse code</a:t>
            </a:r>
            <a:endParaRPr lang="en-US" dirty="0"/>
          </a:p>
          <a:p>
            <a:r>
              <a:rPr lang="en-US" i="1" dirty="0"/>
              <a:t>D.   A device for converting receiver and transmitter frequencies to another band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6513290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2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T7C04 - What reading on an SWR meter indicates a perfect impedance match between the antenna and the feed line?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</a:t>
            </a:r>
            <a:r>
              <a:rPr lang="en-US" dirty="0"/>
              <a:t>  50:50</a:t>
            </a:r>
          </a:p>
          <a:p>
            <a:r>
              <a:rPr lang="en-US" i="1" dirty="0"/>
              <a:t>B. </a:t>
            </a:r>
            <a:r>
              <a:rPr lang="en-US" dirty="0"/>
              <a:t>  Zero</a:t>
            </a:r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 1 to 1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</a:t>
            </a:r>
            <a:r>
              <a:rPr lang="en-US" dirty="0"/>
              <a:t>  Full Scale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5651243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05800" cy="2133600"/>
          </a:xfrm>
        </p:spPr>
        <p:txBody>
          <a:bodyPr>
            <a:normAutofit/>
          </a:bodyPr>
          <a:lstStyle/>
          <a:p>
            <a:r>
              <a:rPr lang="en-US" dirty="0"/>
              <a:t>T7C05 – Why do most solid-state transmitters reduce output power as SWR increases beyond a certain level?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6400800" cy="3657600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i="1" dirty="0"/>
              <a:t>To protect the output amplifier transistors</a:t>
            </a:r>
          </a:p>
          <a:p>
            <a:pPr marL="457200" indent="-457200">
              <a:buAutoNum type="alphaUcPeriod"/>
            </a:pPr>
            <a:r>
              <a:rPr lang="en-US" dirty="0"/>
              <a:t>To comply with FCC rules on spectral purity</a:t>
            </a:r>
          </a:p>
          <a:p>
            <a:pPr marL="457200" indent="-457200">
              <a:buAutoNum type="alphaUcPeriod"/>
            </a:pPr>
            <a:r>
              <a:rPr lang="en-US" dirty="0"/>
              <a:t>Because power supplies cannot supply enough current at high SWR</a:t>
            </a:r>
          </a:p>
          <a:p>
            <a:pPr marL="457200" indent="-457200">
              <a:buAutoNum type="alphaUcPeriod"/>
            </a:pPr>
            <a:r>
              <a:rPr lang="en-US" dirty="0"/>
              <a:t>To  lower the SWR on the transmission 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933126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05800" cy="2133600"/>
          </a:xfrm>
        </p:spPr>
        <p:txBody>
          <a:bodyPr>
            <a:normAutofit/>
          </a:bodyPr>
          <a:lstStyle/>
          <a:p>
            <a:r>
              <a:rPr lang="en-US" dirty="0"/>
              <a:t>T7C05 – Why do most solid-state transmitters reduce output power as SWR increases beyond a certain level?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6400800" cy="3657600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protect the output amplifier transistors</a:t>
            </a:r>
          </a:p>
          <a:p>
            <a:pPr marL="457200" indent="-457200">
              <a:buAutoNum type="alphaUcPeriod"/>
            </a:pPr>
            <a:r>
              <a:rPr lang="en-US" dirty="0"/>
              <a:t>To comply with FCC rules on spectral purity</a:t>
            </a:r>
          </a:p>
          <a:p>
            <a:pPr marL="457200" indent="-457200">
              <a:buAutoNum type="alphaUcPeriod"/>
            </a:pPr>
            <a:r>
              <a:rPr lang="en-US" dirty="0"/>
              <a:t>Because power supplies cannot supply enough current at high SWR</a:t>
            </a:r>
          </a:p>
          <a:p>
            <a:pPr marL="457200" indent="-457200">
              <a:buAutoNum type="alphaUcPeriod"/>
            </a:pPr>
            <a:r>
              <a:rPr lang="en-US" dirty="0"/>
              <a:t>To  lower the SWR on the transmission 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4051342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T7C06 - What does an SWR reading of 4:1 indicate?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Loss of -4dB</a:t>
            </a:r>
            <a:endParaRPr lang="en-US" dirty="0"/>
          </a:p>
          <a:p>
            <a:r>
              <a:rPr lang="en-US" i="1" dirty="0"/>
              <a:t>B. Good impedance match</a:t>
            </a:r>
            <a:endParaRPr lang="en-US" dirty="0"/>
          </a:p>
          <a:p>
            <a:r>
              <a:rPr lang="en-US" i="1" dirty="0"/>
              <a:t>C. Gain of +4dB</a:t>
            </a:r>
            <a:endParaRPr lang="en-US" dirty="0"/>
          </a:p>
          <a:p>
            <a:r>
              <a:rPr lang="en-US" i="1" dirty="0"/>
              <a:t>D. Impedance mismatch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5401551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T7C06 - What does an SWR reading of 4:1 indicate?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Loss of -4dB</a:t>
            </a:r>
            <a:endParaRPr lang="en-US" dirty="0"/>
          </a:p>
          <a:p>
            <a:r>
              <a:rPr lang="en-US" i="1" dirty="0"/>
              <a:t>B. Good impedance match</a:t>
            </a:r>
            <a:endParaRPr lang="en-US" dirty="0"/>
          </a:p>
          <a:p>
            <a:r>
              <a:rPr lang="en-US" i="1" dirty="0"/>
              <a:t>C. Gain of +4dB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Impedance mismatch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491273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48600" cy="19050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T7C07 - What happens to power lost in a</a:t>
            </a:r>
            <a:br>
              <a:rPr lang="en-US" dirty="0"/>
            </a:br>
            <a:r>
              <a:rPr lang="en-US" dirty="0"/>
              <a:t> feed line?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7772400" cy="4343400"/>
          </a:xfrm>
        </p:spPr>
        <p:txBody>
          <a:bodyPr/>
          <a:lstStyle/>
          <a:p>
            <a:r>
              <a:rPr lang="en-US" i="1" dirty="0"/>
              <a:t>A. It increases the SWR</a:t>
            </a:r>
            <a:endParaRPr lang="en-US" dirty="0"/>
          </a:p>
          <a:p>
            <a:r>
              <a:rPr lang="en-US" i="1" dirty="0"/>
              <a:t>B. It </a:t>
            </a:r>
            <a:r>
              <a:rPr lang="en-US" dirty="0"/>
              <a:t>is radiated as harmonics</a:t>
            </a:r>
          </a:p>
          <a:p>
            <a:r>
              <a:rPr lang="en-US" i="1" dirty="0"/>
              <a:t>C. It is converted into heat</a:t>
            </a:r>
            <a:endParaRPr lang="en-US" dirty="0"/>
          </a:p>
          <a:p>
            <a:r>
              <a:rPr lang="en-US" i="1" dirty="0"/>
              <a:t>D. It </a:t>
            </a:r>
            <a:r>
              <a:rPr lang="en-US" dirty="0"/>
              <a:t>distorts the signal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2497116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48600" cy="19050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T7C07 - What happens to power lost in a</a:t>
            </a:r>
            <a:br>
              <a:rPr lang="en-US" dirty="0"/>
            </a:br>
            <a:r>
              <a:rPr lang="en-US" dirty="0"/>
              <a:t> feed line?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7772400" cy="4343400"/>
          </a:xfrm>
        </p:spPr>
        <p:txBody>
          <a:bodyPr/>
          <a:lstStyle/>
          <a:p>
            <a:r>
              <a:rPr lang="en-US" i="1" dirty="0"/>
              <a:t>A. It increases the SWR</a:t>
            </a:r>
            <a:endParaRPr lang="en-US" dirty="0"/>
          </a:p>
          <a:p>
            <a:r>
              <a:rPr lang="en-US" i="1" dirty="0"/>
              <a:t>B. It </a:t>
            </a:r>
            <a:r>
              <a:rPr lang="en-US" dirty="0"/>
              <a:t>is radiated as harmonics</a:t>
            </a:r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It is converted into heat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It </a:t>
            </a:r>
            <a:r>
              <a:rPr lang="en-US" dirty="0"/>
              <a:t>distorts the signal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D5445-5FD9-66AB-60BF-DDC0CF157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1999"/>
            <a:ext cx="5867400" cy="1727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88D76-50F5-E7D6-36AA-BB85628C6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71" y="3171416"/>
            <a:ext cx="3061138" cy="229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67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T7C08 - What instrument can be use to determine SWR?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Voltmeter</a:t>
            </a:r>
            <a:endParaRPr lang="en-US" dirty="0"/>
          </a:p>
          <a:p>
            <a:r>
              <a:rPr lang="en-US" i="1" dirty="0"/>
              <a:t>B. Ohmmeter</a:t>
            </a:r>
            <a:endParaRPr lang="en-US" dirty="0"/>
          </a:p>
          <a:p>
            <a:r>
              <a:rPr lang="en-US" i="1" dirty="0"/>
              <a:t>C. Iambic pentameter</a:t>
            </a:r>
            <a:endParaRPr lang="en-US" dirty="0"/>
          </a:p>
          <a:p>
            <a:r>
              <a:rPr lang="en-US" i="1" dirty="0"/>
              <a:t>D. Directional wattmeter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4990232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T7C08 - What instrument can be use to determine SWR?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Voltmeter</a:t>
            </a:r>
            <a:endParaRPr lang="en-US" dirty="0"/>
          </a:p>
          <a:p>
            <a:r>
              <a:rPr lang="en-US" i="1" dirty="0"/>
              <a:t>B. Ohmmeter</a:t>
            </a:r>
            <a:endParaRPr lang="en-US" dirty="0"/>
          </a:p>
          <a:p>
            <a:r>
              <a:rPr lang="en-US" i="1" dirty="0"/>
              <a:t>C. Iambic pentameter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</a:rPr>
              <a:t>D. Directional wattmeter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6" name="Picture 5" descr="zdw-cn-801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90962"/>
            <a:ext cx="31623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4108" r="53661" b="34390"/>
          <a:stretch>
            <a:fillRect/>
          </a:stretch>
        </p:blipFill>
        <p:spPr bwMode="auto">
          <a:xfrm>
            <a:off x="6324600" y="2019300"/>
            <a:ext cx="2365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38650"/>
            <a:ext cx="2162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6574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050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T7C09 - Which of the following causes failure of coaxial cables?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6400800" cy="3657600"/>
          </a:xfrm>
        </p:spPr>
        <p:txBody>
          <a:bodyPr/>
          <a:lstStyle/>
          <a:p>
            <a:r>
              <a:rPr lang="en-US" i="1" dirty="0"/>
              <a:t>A.     Moisture contamination</a:t>
            </a:r>
            <a:endParaRPr lang="en-US" dirty="0"/>
          </a:p>
          <a:p>
            <a:pPr marL="457200" indent="-457200">
              <a:buAutoNum type="alphaUcPeriod" startAt="2"/>
            </a:pPr>
            <a:r>
              <a:rPr lang="en-US" dirty="0"/>
              <a:t>Solder flux contamination</a:t>
            </a:r>
          </a:p>
          <a:p>
            <a:pPr marL="457200" indent="-457200">
              <a:buAutoNum type="alphaUcPeriod" startAt="2"/>
            </a:pPr>
            <a:r>
              <a:rPr lang="en-US" i="1" dirty="0"/>
              <a:t>Rapid fluctuation in the transmitter output power</a:t>
            </a:r>
            <a:endParaRPr lang="en-US" dirty="0"/>
          </a:p>
          <a:p>
            <a:r>
              <a:rPr lang="en-US" i="1" dirty="0"/>
              <a:t>D.    Operation at 100% duty cycle for an extended period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74181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T7A02 - What is a transceiver?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057400"/>
            <a:ext cx="7086600" cy="36576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   A device that combines a receiver and transmitter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  A device for matching feed line impedance to 50 ohms</a:t>
            </a:r>
            <a:endParaRPr lang="en-US" dirty="0"/>
          </a:p>
          <a:p>
            <a:r>
              <a:rPr lang="en-US" i="1" dirty="0"/>
              <a:t>C.   A device for automatically sending and decoding Morse code</a:t>
            </a:r>
            <a:endParaRPr lang="en-US" dirty="0"/>
          </a:p>
          <a:p>
            <a:r>
              <a:rPr lang="en-US" i="1" dirty="0"/>
              <a:t>D.   A device for converting receiver and transmitter frequencies to another band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533149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050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T7C09 - Which of the following causes failure of coaxial cables?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6400800" cy="36576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</a:rPr>
              <a:t>A.     Moisture contamination</a:t>
            </a:r>
            <a:endParaRPr lang="en-US" sz="3600" b="1" dirty="0">
              <a:solidFill>
                <a:srgbClr val="FFFF00"/>
              </a:solidFill>
            </a:endParaRPr>
          </a:p>
          <a:p>
            <a:pPr marL="457200" indent="-457200">
              <a:buAutoNum type="alphaUcPeriod" startAt="2"/>
            </a:pPr>
            <a:r>
              <a:rPr lang="en-US" dirty="0"/>
              <a:t>Solder flux contamination</a:t>
            </a:r>
          </a:p>
          <a:p>
            <a:pPr marL="457200" indent="-457200">
              <a:buAutoNum type="alphaUcPeriod" startAt="2"/>
            </a:pPr>
            <a:r>
              <a:rPr lang="en-US" i="1" dirty="0"/>
              <a:t>Rapid fluctuation in the transmitter output power</a:t>
            </a:r>
            <a:endParaRPr lang="en-US" dirty="0"/>
          </a:p>
          <a:p>
            <a:r>
              <a:rPr lang="en-US" i="1" dirty="0"/>
              <a:t>D.    Operation at 100% duty cycle for an extended period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AAB50F-B337-E343-B503-1B2CA01B7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22713"/>
            <a:ext cx="3148013" cy="2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97351F0-B757-F3A3-5937-784232CBD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31685" r="16380" b="9489"/>
          <a:stretch>
            <a:fillRect/>
          </a:stretch>
        </p:blipFill>
        <p:spPr bwMode="auto">
          <a:xfrm>
            <a:off x="5486400" y="3810000"/>
            <a:ext cx="3429000" cy="259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4793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9050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T7C10 - Why should the outer jacket of coaxial cable be resistant to ultraviolet light?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458200" cy="4191000"/>
          </a:xfrm>
        </p:spPr>
        <p:txBody>
          <a:bodyPr/>
          <a:lstStyle/>
          <a:p>
            <a:r>
              <a:rPr lang="en-US" i="1" dirty="0"/>
              <a:t>A. Ultraviolet resistant jackets prevent harmonic radiation</a:t>
            </a:r>
            <a:endParaRPr lang="en-US" dirty="0"/>
          </a:p>
          <a:p>
            <a:r>
              <a:rPr lang="en-US" i="1" dirty="0"/>
              <a:t>B. Ultraviolet light can increase losses in the cable’s jacket</a:t>
            </a:r>
            <a:endParaRPr lang="en-US" dirty="0"/>
          </a:p>
          <a:p>
            <a:r>
              <a:rPr lang="en-US" i="1" dirty="0"/>
              <a:t>C. Ultraviolet and RF signals can mix, causing interference</a:t>
            </a:r>
            <a:endParaRPr lang="en-US" dirty="0"/>
          </a:p>
          <a:p>
            <a:r>
              <a:rPr lang="en-US" i="1" dirty="0"/>
              <a:t>D. Ultraviolet light can damage the jacket and allow water to enter the cable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1080135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9050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T7C10 - Why should the outer jacket of coaxial cable be resistant to ultraviolet light?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458200" cy="4191000"/>
          </a:xfrm>
        </p:spPr>
        <p:txBody>
          <a:bodyPr/>
          <a:lstStyle/>
          <a:p>
            <a:r>
              <a:rPr lang="en-US" i="1" dirty="0"/>
              <a:t>A. Ultraviolet resistant jackets prevent harmonic radiation</a:t>
            </a:r>
            <a:endParaRPr lang="en-US" dirty="0"/>
          </a:p>
          <a:p>
            <a:r>
              <a:rPr lang="en-US" i="1" dirty="0"/>
              <a:t>B. Ultraviolet light can increase losses in the cable’s jacket</a:t>
            </a:r>
            <a:endParaRPr lang="en-US" dirty="0"/>
          </a:p>
          <a:p>
            <a:r>
              <a:rPr lang="en-US" i="1" dirty="0"/>
              <a:t>C. Ultraviolet and RF signals can mix, causing interference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Ultraviolet light can damage the jacket and allow water to enter the cable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81E97-0FEC-72E7-26D9-47C3DB66C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628527"/>
            <a:ext cx="7315200" cy="17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964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T7C11 - What is a disadvantage of air core coaxial cable when compared to foam or solid dielectric types?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8229600" cy="4343400"/>
          </a:xfrm>
        </p:spPr>
        <p:txBody>
          <a:bodyPr/>
          <a:lstStyle/>
          <a:p>
            <a:r>
              <a:rPr lang="en-US" i="1" dirty="0"/>
              <a:t>A. It has more loss per foot</a:t>
            </a:r>
            <a:endParaRPr lang="en-US" dirty="0"/>
          </a:p>
          <a:p>
            <a:r>
              <a:rPr lang="en-US" i="1" dirty="0"/>
              <a:t>B. It cannot be used for VHF or UHF antennas</a:t>
            </a:r>
            <a:endParaRPr lang="en-US" dirty="0"/>
          </a:p>
          <a:p>
            <a:r>
              <a:rPr lang="en-US" i="1" dirty="0"/>
              <a:t>C. It requires special techniques to prevent water absorption</a:t>
            </a:r>
            <a:endParaRPr lang="en-US" dirty="0"/>
          </a:p>
          <a:p>
            <a:r>
              <a:rPr lang="en-US" i="1" dirty="0"/>
              <a:t>D. It cannot be used at below freezing temperatures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0061516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T7C11 - What is a disadvantage of air core coaxial cable when compared to foam or solid dielectric types?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8229600" cy="4343400"/>
          </a:xfrm>
        </p:spPr>
        <p:txBody>
          <a:bodyPr/>
          <a:lstStyle/>
          <a:p>
            <a:r>
              <a:rPr lang="en-US" i="1" dirty="0"/>
              <a:t>A. It has more loss per foot</a:t>
            </a:r>
            <a:endParaRPr lang="en-US" dirty="0"/>
          </a:p>
          <a:p>
            <a:r>
              <a:rPr lang="en-US" i="1" dirty="0"/>
              <a:t>B. It cannot be used for VHF or UHF antennas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It requires special techniques to prevent water absorption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It cannot be used at below freezing temperatures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9" y="4042166"/>
            <a:ext cx="3019078" cy="231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1792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/>
          <a:lstStyle/>
          <a:p>
            <a:r>
              <a:rPr lang="en-US" dirty="0"/>
              <a:t>T7D – Using basic test instruments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Voltmeters ammeter, and ohmmeter; Soldering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9899285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21336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T7D01 - Which instrument would you use to measure electric potential?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A.   An ammeter</a:t>
            </a:r>
          </a:p>
          <a:p>
            <a:r>
              <a:rPr lang="en-US" dirty="0"/>
              <a:t>B.   A voltmeter</a:t>
            </a:r>
          </a:p>
          <a:p>
            <a:r>
              <a:rPr lang="en-US" dirty="0"/>
              <a:t>C.   A wavemeter</a:t>
            </a:r>
          </a:p>
          <a:p>
            <a:r>
              <a:rPr lang="en-US" dirty="0"/>
              <a:t>D.   An ohmmeter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6072346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21336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T7D01 - Which instrument would you use to measure electric potential?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A.   An ammeter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 A voltmeter</a:t>
            </a:r>
          </a:p>
          <a:p>
            <a:r>
              <a:rPr lang="en-US" dirty="0"/>
              <a:t>C.   A wavemeter</a:t>
            </a:r>
          </a:p>
          <a:p>
            <a:r>
              <a:rPr lang="en-US" dirty="0"/>
              <a:t>D.   An ohmmeter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2672912" cy="436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50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873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T7D02 - How is a voltmeter connected to a component to measure applied voltage?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6096000" cy="2895600"/>
          </a:xfrm>
        </p:spPr>
        <p:txBody>
          <a:bodyPr/>
          <a:lstStyle/>
          <a:p>
            <a:r>
              <a:rPr lang="en-US" i="1" dirty="0"/>
              <a:t>A.   In series</a:t>
            </a:r>
            <a:endParaRPr lang="en-US" dirty="0"/>
          </a:p>
          <a:p>
            <a:r>
              <a:rPr lang="en-US" i="1" dirty="0"/>
              <a:t>B.   In parallel</a:t>
            </a:r>
            <a:endParaRPr lang="en-US" dirty="0"/>
          </a:p>
          <a:p>
            <a:r>
              <a:rPr lang="en-US" i="1" dirty="0"/>
              <a:t>C.   In quadrature</a:t>
            </a:r>
            <a:endParaRPr lang="en-US" dirty="0"/>
          </a:p>
          <a:p>
            <a:r>
              <a:rPr lang="en-US" i="1" dirty="0"/>
              <a:t>D.   In phase</a:t>
            </a:r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2118334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873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T7D02 - How is a voltmeter connected to a component to measure applied voltage?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6096000" cy="2895600"/>
          </a:xfrm>
        </p:spPr>
        <p:txBody>
          <a:bodyPr/>
          <a:lstStyle/>
          <a:p>
            <a:r>
              <a:rPr lang="en-US" i="1" dirty="0"/>
              <a:t>A.   In series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 In parallel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C.   In quadrature</a:t>
            </a:r>
            <a:endParaRPr lang="en-US" dirty="0"/>
          </a:p>
          <a:p>
            <a:r>
              <a:rPr lang="en-US" i="1" dirty="0"/>
              <a:t>D.   In phase</a:t>
            </a:r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88FE2-96F3-7151-FE8A-AC19EB6F2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1200"/>
            <a:ext cx="2574846" cy="38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T7A03 - Which of the following is used to convert a radio signal from one frequency to another?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Phase splitter</a:t>
            </a:r>
            <a:endParaRPr lang="en-US" dirty="0"/>
          </a:p>
          <a:p>
            <a:r>
              <a:rPr lang="en-US" i="1" dirty="0"/>
              <a:t>B. Mixer</a:t>
            </a:r>
            <a:endParaRPr lang="en-US" dirty="0"/>
          </a:p>
          <a:p>
            <a:r>
              <a:rPr lang="en-US" i="1" dirty="0"/>
              <a:t>C. Inverter</a:t>
            </a:r>
            <a:endParaRPr lang="en-US" dirty="0"/>
          </a:p>
          <a:p>
            <a:r>
              <a:rPr lang="en-US" i="1" dirty="0"/>
              <a:t>D. Amplifier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7153462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9812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T7D03 – When configured to measure current, how is a multimeter connected to a component?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657600"/>
          </a:xfrm>
        </p:spPr>
        <p:txBody>
          <a:bodyPr/>
          <a:lstStyle/>
          <a:p>
            <a:r>
              <a:rPr lang="en-US" i="1" dirty="0"/>
              <a:t>A. In series</a:t>
            </a:r>
            <a:endParaRPr lang="en-US" dirty="0"/>
          </a:p>
          <a:p>
            <a:r>
              <a:rPr lang="en-US" i="1" dirty="0"/>
              <a:t>B. In parallel </a:t>
            </a:r>
            <a:endParaRPr lang="en-US" dirty="0"/>
          </a:p>
          <a:p>
            <a:r>
              <a:rPr lang="en-US" i="1" dirty="0"/>
              <a:t>C. In quadrature</a:t>
            </a:r>
            <a:endParaRPr lang="en-US" dirty="0"/>
          </a:p>
          <a:p>
            <a:r>
              <a:rPr lang="en-US" i="1" dirty="0"/>
              <a:t>D. In phase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9409285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9812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T7D03 – When configured to measure current, how is a multimeter connected to a component?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6576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In series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In parallel </a:t>
            </a:r>
            <a:endParaRPr lang="en-US" dirty="0"/>
          </a:p>
          <a:p>
            <a:r>
              <a:rPr lang="en-US" i="1" dirty="0"/>
              <a:t>C. In quadrature</a:t>
            </a:r>
            <a:endParaRPr lang="en-US" dirty="0"/>
          </a:p>
          <a:p>
            <a:r>
              <a:rPr lang="en-US" i="1" dirty="0"/>
              <a:t>D. In phase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04938-75CF-A887-872C-243A19F0C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21" y="2247900"/>
            <a:ext cx="250170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979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T7D04 - Which instrument is used to measure electric current?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5334000" cy="41148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i="1" dirty="0"/>
              <a:t>.   An ohmmeter</a:t>
            </a:r>
            <a:endParaRPr lang="en-US" dirty="0"/>
          </a:p>
          <a:p>
            <a:r>
              <a:rPr lang="en-US" i="1" dirty="0"/>
              <a:t>B.   A  electrometer</a:t>
            </a:r>
            <a:endParaRPr lang="en-US" dirty="0"/>
          </a:p>
          <a:p>
            <a:r>
              <a:rPr lang="en-US" i="1" dirty="0"/>
              <a:t>C.   A voltmeter</a:t>
            </a:r>
            <a:endParaRPr lang="en-US" dirty="0"/>
          </a:p>
          <a:p>
            <a:r>
              <a:rPr lang="en-US" i="1" dirty="0"/>
              <a:t>D.   An ammeter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23239164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T7D04 - Which instrument is used to measure electric current?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5334000" cy="41148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i="1" dirty="0"/>
              <a:t>.   An ohmmeter</a:t>
            </a:r>
            <a:endParaRPr lang="en-US" dirty="0"/>
          </a:p>
          <a:p>
            <a:r>
              <a:rPr lang="en-US" i="1" dirty="0"/>
              <a:t>B.   A  electrometer</a:t>
            </a:r>
            <a:endParaRPr lang="en-US" dirty="0"/>
          </a:p>
          <a:p>
            <a:r>
              <a:rPr lang="en-US" i="1" dirty="0"/>
              <a:t>C.   A voltmeter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  An ammeter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285FB-1863-CDDB-FDF8-FE1356C3B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r="22335"/>
          <a:stretch/>
        </p:blipFill>
        <p:spPr>
          <a:xfrm>
            <a:off x="5715000" y="2032000"/>
            <a:ext cx="3016469" cy="444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DA580C-7450-4D52-CD36-25CEBDFCA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t="3218"/>
          <a:stretch/>
        </p:blipFill>
        <p:spPr>
          <a:xfrm>
            <a:off x="1003988" y="4186743"/>
            <a:ext cx="2438400" cy="25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747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991600" cy="19050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T7D06 - Which of the following can damage a multimeter?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8077200" cy="4419600"/>
          </a:xfrm>
        </p:spPr>
        <p:txBody>
          <a:bodyPr/>
          <a:lstStyle/>
          <a:p>
            <a:r>
              <a:rPr lang="en-US" i="1" dirty="0"/>
              <a:t>A.   Attempting to measure resistance using the voltage setting</a:t>
            </a:r>
            <a:endParaRPr lang="en-US" dirty="0"/>
          </a:p>
          <a:p>
            <a:r>
              <a:rPr lang="en-US" i="1" dirty="0"/>
              <a:t>B.   Failing to connect one of the probes to ground</a:t>
            </a:r>
            <a:endParaRPr lang="en-US" dirty="0"/>
          </a:p>
          <a:p>
            <a:r>
              <a:rPr lang="en-US" i="1" dirty="0"/>
              <a:t>C.   Attempting to measure voltage when using the resistance setting</a:t>
            </a:r>
            <a:endParaRPr lang="en-US" dirty="0"/>
          </a:p>
          <a:p>
            <a:r>
              <a:rPr lang="en-US" i="1" dirty="0"/>
              <a:t>D.   Not allowing it to warm up properly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1910293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991600" cy="19050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T7D06 - Which of the following can damage a multimeter?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8077200" cy="4419600"/>
          </a:xfrm>
        </p:spPr>
        <p:txBody>
          <a:bodyPr/>
          <a:lstStyle/>
          <a:p>
            <a:r>
              <a:rPr lang="en-US" i="1" dirty="0"/>
              <a:t>A.   Attempting to measure resistance using the voltage setting</a:t>
            </a:r>
            <a:endParaRPr lang="en-US" dirty="0"/>
          </a:p>
          <a:p>
            <a:r>
              <a:rPr lang="en-US" i="1" dirty="0"/>
              <a:t>B.   Failing to connect one of the probes to ground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 Attempting to measure voltage when using the resistance setting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  Not allowing it to warm up properly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5723551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T7D07 - Which of the following measurements are made using a multimeter?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657600"/>
          </a:xfrm>
        </p:spPr>
        <p:txBody>
          <a:bodyPr/>
          <a:lstStyle/>
          <a:p>
            <a:r>
              <a:rPr lang="en-US" i="1" dirty="0"/>
              <a:t>A.   Signal strength and noise</a:t>
            </a:r>
            <a:endParaRPr lang="en-US" dirty="0"/>
          </a:p>
          <a:p>
            <a:r>
              <a:rPr lang="en-US" i="1" dirty="0"/>
              <a:t>B.   Impedance and reactance</a:t>
            </a:r>
            <a:endParaRPr lang="en-US" dirty="0"/>
          </a:p>
          <a:p>
            <a:r>
              <a:rPr lang="en-US" i="1" dirty="0"/>
              <a:t>C.   Voltage and resistance</a:t>
            </a:r>
            <a:endParaRPr lang="en-US" dirty="0"/>
          </a:p>
          <a:p>
            <a:r>
              <a:rPr lang="en-US" i="1" dirty="0"/>
              <a:t>D. </a:t>
            </a:r>
            <a:r>
              <a:rPr lang="en-US" dirty="0"/>
              <a:t>  All these choices are correct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41978642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T7D07 - Which of the following measurements are made using a multimeter?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657600"/>
          </a:xfrm>
        </p:spPr>
        <p:txBody>
          <a:bodyPr/>
          <a:lstStyle/>
          <a:p>
            <a:r>
              <a:rPr lang="en-US" i="1" dirty="0"/>
              <a:t>A.   Signal strength and noise</a:t>
            </a:r>
            <a:endParaRPr lang="en-US" dirty="0"/>
          </a:p>
          <a:p>
            <a:r>
              <a:rPr lang="en-US" i="1" dirty="0"/>
              <a:t>B.   Impedance and reactance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 Voltage and resistance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</a:t>
            </a:r>
            <a:r>
              <a:rPr lang="en-US" dirty="0"/>
              <a:t>  All these choices are correct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8F662-70AF-64CB-DA5D-75A98EF3A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39" y="2182262"/>
            <a:ext cx="2912363" cy="398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87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8288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T7D08 - Which of the following types of solder  should not be used for radio and electronic applications?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86000"/>
            <a:ext cx="6400800" cy="3657600"/>
          </a:xfrm>
        </p:spPr>
        <p:txBody>
          <a:bodyPr/>
          <a:lstStyle/>
          <a:p>
            <a:r>
              <a:rPr lang="en-US" i="1" dirty="0"/>
              <a:t>A.   Acid-core solder</a:t>
            </a:r>
            <a:endParaRPr lang="en-US" dirty="0"/>
          </a:p>
          <a:p>
            <a:r>
              <a:rPr lang="en-US" i="1" dirty="0"/>
              <a:t>B. </a:t>
            </a:r>
            <a:r>
              <a:rPr lang="en-US" dirty="0"/>
              <a:t>  Lead-tin solder</a:t>
            </a:r>
          </a:p>
          <a:p>
            <a:r>
              <a:rPr lang="en-US" i="1" dirty="0"/>
              <a:t>C.   Rosin-core solder</a:t>
            </a:r>
            <a:endParaRPr lang="en-US" dirty="0"/>
          </a:p>
          <a:p>
            <a:r>
              <a:rPr lang="en-US" i="1" dirty="0"/>
              <a:t>D. </a:t>
            </a:r>
            <a:r>
              <a:rPr lang="en-US" dirty="0"/>
              <a:t>  Tin-copper</a:t>
            </a:r>
            <a:r>
              <a:rPr lang="en-US" i="1" dirty="0"/>
              <a:t> solder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26513314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8288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T7D08 - Which of the following types of solder  should </a:t>
            </a:r>
            <a:r>
              <a:rPr lang="en-US" u="sng" dirty="0"/>
              <a:t>not </a:t>
            </a:r>
            <a:r>
              <a:rPr lang="en-US" dirty="0"/>
              <a:t>be used for radio and electronic applications?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86000"/>
            <a:ext cx="6400800" cy="36576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 Acid-core solder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</a:t>
            </a:r>
            <a:r>
              <a:rPr lang="en-US" dirty="0"/>
              <a:t>  Lead-tin solder</a:t>
            </a:r>
          </a:p>
          <a:p>
            <a:r>
              <a:rPr lang="en-US" i="1" dirty="0"/>
              <a:t>C.   Rosin-core solder</a:t>
            </a:r>
            <a:endParaRPr lang="en-US" dirty="0"/>
          </a:p>
          <a:p>
            <a:r>
              <a:rPr lang="en-US" i="1" dirty="0"/>
              <a:t>D. </a:t>
            </a:r>
            <a:r>
              <a:rPr lang="en-US" dirty="0"/>
              <a:t>  Tin-copper</a:t>
            </a:r>
            <a:r>
              <a:rPr lang="en-US" i="1" dirty="0"/>
              <a:t> solder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16670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T7A03 - Which of the following is used to convert a radio signal from one frequency to another?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Phase splitter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Mixer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C. Inverter</a:t>
            </a:r>
            <a:endParaRPr lang="en-US" dirty="0"/>
          </a:p>
          <a:p>
            <a:r>
              <a:rPr lang="en-US" i="1" dirty="0"/>
              <a:t>D. Amplifier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613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T7D09 - What is the characteristic appearance of a cold tin-lead solder joint?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6400800" cy="3657600"/>
          </a:xfrm>
        </p:spPr>
        <p:txBody>
          <a:bodyPr/>
          <a:lstStyle/>
          <a:p>
            <a:r>
              <a:rPr lang="en-US" i="1" dirty="0"/>
              <a:t>A.   Dark black spots</a:t>
            </a:r>
            <a:endParaRPr lang="en-US" dirty="0"/>
          </a:p>
          <a:p>
            <a:r>
              <a:rPr lang="en-US" i="1" dirty="0"/>
              <a:t>B.   A bright or shiny surface</a:t>
            </a:r>
            <a:endParaRPr lang="en-US" dirty="0"/>
          </a:p>
          <a:p>
            <a:r>
              <a:rPr lang="en-US" i="1" dirty="0"/>
              <a:t>C.   A rough or lumpy surface</a:t>
            </a:r>
            <a:endParaRPr lang="en-US" dirty="0"/>
          </a:p>
          <a:p>
            <a:r>
              <a:rPr lang="en-US" i="1" dirty="0"/>
              <a:t>D.   Excessive solder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8923909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T7D09 - What is the characteristic appearance of a cold tin-lead solder joint?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6400800" cy="3657600"/>
          </a:xfrm>
        </p:spPr>
        <p:txBody>
          <a:bodyPr/>
          <a:lstStyle/>
          <a:p>
            <a:r>
              <a:rPr lang="en-US" i="1" dirty="0"/>
              <a:t>A.   Dark black spots</a:t>
            </a:r>
            <a:endParaRPr lang="en-US" dirty="0"/>
          </a:p>
          <a:p>
            <a:r>
              <a:rPr lang="en-US" i="1" dirty="0"/>
              <a:t>B.   A bright or shiny surface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 A rough or lumpy surface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  Excessive solder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  <p:pic>
        <p:nvPicPr>
          <p:cNvPr id="4" name="Picture 11" descr="http://softsolder.files.wordpress.com/2010/12/cimg5578-cold-solder-joint-in-usb-memory.jpg">
            <a:extLst>
              <a:ext uri="{FF2B5EF4-FFF2-40B4-BE49-F238E27FC236}">
                <a16:creationId xmlns:a16="http://schemas.microsoft.com/office/drawing/2014/main" id="{BCD1A167-C745-4563-32B6-1BFD5BF1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9" t="11183" r="18896" b="11208"/>
          <a:stretch>
            <a:fillRect/>
          </a:stretch>
        </p:blipFill>
        <p:spPr bwMode="auto">
          <a:xfrm>
            <a:off x="6096000" y="1905000"/>
            <a:ext cx="2514600" cy="44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7970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458200" cy="24384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T7D10 - What reading indicates that an ohmmeter is connected across a large, discharged capacitor?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98750"/>
            <a:ext cx="6400800" cy="3657600"/>
          </a:xfrm>
        </p:spPr>
        <p:txBody>
          <a:bodyPr/>
          <a:lstStyle/>
          <a:p>
            <a:r>
              <a:rPr lang="en-US" i="1" dirty="0"/>
              <a:t>A.   Increasing resistance with time</a:t>
            </a:r>
            <a:endParaRPr lang="en-US" dirty="0"/>
          </a:p>
          <a:p>
            <a:r>
              <a:rPr lang="en-US" i="1" dirty="0"/>
              <a:t>B. </a:t>
            </a:r>
            <a:r>
              <a:rPr lang="en-US" dirty="0"/>
              <a:t>  Decreasing resistance with time</a:t>
            </a:r>
          </a:p>
          <a:p>
            <a:r>
              <a:rPr lang="en-US" i="1" dirty="0"/>
              <a:t>C. </a:t>
            </a:r>
            <a:r>
              <a:rPr lang="en-US" dirty="0"/>
              <a:t>  Steady full-scale reading</a:t>
            </a:r>
          </a:p>
          <a:p>
            <a:r>
              <a:rPr lang="en-US" i="1" dirty="0"/>
              <a:t>D.   Alternating between open and short circuit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8773896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458200" cy="24384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T7D10 - What reading indicates that an ohmmeter is connected across a large, discharged capacitor?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98750"/>
            <a:ext cx="6400800" cy="36576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 Increasing resistance with time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</a:t>
            </a:r>
            <a:r>
              <a:rPr lang="en-US" dirty="0"/>
              <a:t>  Decreasing resistance with time</a:t>
            </a:r>
          </a:p>
          <a:p>
            <a:r>
              <a:rPr lang="en-US" i="1" dirty="0"/>
              <a:t>C. </a:t>
            </a:r>
            <a:r>
              <a:rPr lang="en-US" dirty="0"/>
              <a:t>  Steady full-scale reading</a:t>
            </a:r>
          </a:p>
          <a:p>
            <a:r>
              <a:rPr lang="en-US" i="1" dirty="0"/>
              <a:t>D.   Alternating between open and short circuit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30929768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/>
              <a:t>T7D11 - Which of the following precautions should be taken when measuring in-circuit resistance with an ohmmeter?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696200" cy="4191000"/>
          </a:xfrm>
        </p:spPr>
        <p:txBody>
          <a:bodyPr/>
          <a:lstStyle/>
          <a:p>
            <a:r>
              <a:rPr lang="en-US" i="1" dirty="0"/>
              <a:t>A. Ensure that the applied voltages are correct</a:t>
            </a:r>
            <a:endParaRPr lang="en-US" dirty="0"/>
          </a:p>
          <a:p>
            <a:r>
              <a:rPr lang="en-US" i="1" dirty="0"/>
              <a:t>B. Ensure that the circuit is not powered</a:t>
            </a:r>
            <a:endParaRPr lang="en-US" dirty="0"/>
          </a:p>
          <a:p>
            <a:r>
              <a:rPr lang="en-US" i="1" dirty="0"/>
              <a:t>C. Ensure that the circuit is grounded</a:t>
            </a:r>
            <a:endParaRPr lang="en-US" dirty="0"/>
          </a:p>
          <a:p>
            <a:r>
              <a:rPr lang="en-US" i="1" dirty="0"/>
              <a:t>D. Ensure that the circuit is operating at the correct frequency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14848207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/>
              <a:t>T7D11 - Which of the following precautions should be taken when measuring in-circuit resistance with an ohmmeter?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696200" cy="4191000"/>
          </a:xfrm>
        </p:spPr>
        <p:txBody>
          <a:bodyPr/>
          <a:lstStyle/>
          <a:p>
            <a:r>
              <a:rPr lang="en-US" i="1" dirty="0"/>
              <a:t>A. Ensure that the applied voltages are correct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Ensure that the circuit is not powered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C. Ensure that the circuit is grounded</a:t>
            </a:r>
            <a:endParaRPr lang="en-US" dirty="0"/>
          </a:p>
          <a:p>
            <a:r>
              <a:rPr lang="en-US" i="1" dirty="0"/>
              <a:t>D. Ensure that the circuit is operating at the correct frequency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Practical Circuits 2022</a:t>
            </a:r>
          </a:p>
        </p:txBody>
      </p:sp>
    </p:spTree>
    <p:extLst>
      <p:ext uri="{BB962C8B-B14F-4D97-AF65-F5344CB8AC3E}">
        <p14:creationId xmlns:p14="http://schemas.microsoft.com/office/powerpoint/2010/main" val="8566858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3657600"/>
          </a:xfrm>
        </p:spPr>
        <p:txBody>
          <a:bodyPr/>
          <a:lstStyle/>
          <a:p>
            <a:r>
              <a:rPr lang="en-US" dirty="0"/>
              <a:t>End of</a:t>
            </a:r>
            <a:br>
              <a:rPr lang="en-US" dirty="0"/>
            </a:br>
            <a:r>
              <a:rPr lang="en-US" dirty="0"/>
              <a:t>SUBELEMENT  T7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590800"/>
          </a:xfrm>
        </p:spPr>
        <p:txBody>
          <a:bodyPr/>
          <a:lstStyle/>
          <a:p>
            <a:pPr algn="ctr"/>
            <a:r>
              <a:rPr lang="en-US" b="1" dirty="0"/>
              <a:t>Station equipment: common transmitter and receiver problems; antenna measurements; troubleshooting; basic repair and testing </a:t>
            </a:r>
          </a:p>
          <a:p>
            <a:pPr algn="ctr"/>
            <a:endParaRPr lang="en-US" b="1" dirty="0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Practical Circuits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71981"/>
      </p:ext>
    </p:extLst>
  </p:cSld>
  <p:clrMapOvr>
    <a:masterClrMapping/>
  </p:clrMapOvr>
</p:sld>
</file>

<file path=ppt/theme/theme1.xml><?xml version="1.0" encoding="utf-8"?>
<a:theme xmlns:a="http://schemas.openxmlformats.org/drawingml/2006/main" name="1_Ham 2014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ritannic Bold"/>
        <a:ea typeface=""/>
        <a:cs typeface=""/>
      </a:majorFont>
      <a:minorFont>
        <a:latin typeface="Times New Roman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Howard Temp</Template>
  <TotalTime>16494</TotalTime>
  <Words>4917</Words>
  <Application>Microsoft Office PowerPoint</Application>
  <PresentationFormat>On-screen Show (4:3)</PresentationFormat>
  <Paragraphs>575</Paragraphs>
  <Slides>96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5" baseType="lpstr">
      <vt:lpstr>Arial</vt:lpstr>
      <vt:lpstr>Arial Black</vt:lpstr>
      <vt:lpstr>Calibri</vt:lpstr>
      <vt:lpstr>Dutch801 Rm BT</vt:lpstr>
      <vt:lpstr>Eurostile</vt:lpstr>
      <vt:lpstr>Impact</vt:lpstr>
      <vt:lpstr>Lucida Sans Unicode</vt:lpstr>
      <vt:lpstr>Times New Roman</vt:lpstr>
      <vt:lpstr>1_Ham 2014 Theme</vt:lpstr>
      <vt:lpstr>SUBELEMENT  T7 </vt:lpstr>
      <vt:lpstr>PowerPoint Presentation</vt:lpstr>
      <vt:lpstr>Receiver Technology</vt:lpstr>
      <vt:lpstr>  T7A01 - Which term describes the ability of a receiver to detect the presence of a signal?</vt:lpstr>
      <vt:lpstr>  T7A01 - Which term describes the ability of a receiver to detect the presence of a signal?</vt:lpstr>
      <vt:lpstr>  T7A02 - What is a transceiver? </vt:lpstr>
      <vt:lpstr>  T7A02 - What is a transceiver? </vt:lpstr>
      <vt:lpstr>T7A03 - Which of the following is used to convert a radio signal from one frequency to another?</vt:lpstr>
      <vt:lpstr>T7A03 - Which of the following is used to convert a radio signal from one frequency to another?</vt:lpstr>
      <vt:lpstr>T7A04 - Which term describes the ability of a receiver to discriminate between multiple signals?</vt:lpstr>
      <vt:lpstr>T7A04 - Which term describes the ability of a receiver to discriminate between multiple signals?</vt:lpstr>
      <vt:lpstr>  T7A05 - What is the name of a circuit that generates a signal of a specific frequency?</vt:lpstr>
      <vt:lpstr>  T7A05 - What is the name of a circuit that generates a signal of a specific frequency?</vt:lpstr>
      <vt:lpstr>  T7A06 - What device converts the RF input and output of a transceiver to another band? </vt:lpstr>
      <vt:lpstr>  T7A06 - What device converts the RF input and output of a transceiver to another band? </vt:lpstr>
      <vt:lpstr>T7A07 -  What is the function of a transceiver’s “PTT” input?</vt:lpstr>
      <vt:lpstr>T7A07 -  What is the function of a transceiver’s “PTT” input?</vt:lpstr>
      <vt:lpstr>  T7A08 - Which of the following describes combining speech with an RF carrier signal?-</vt:lpstr>
      <vt:lpstr>  T7A08 - Which of the following describes combining speech with an RF carrier signal?-</vt:lpstr>
      <vt:lpstr>T7A09 – What is the function of the SSB/CW – FM switch on a VHF power amplifier? </vt:lpstr>
      <vt:lpstr>T7A09 – What is the function of the SSB/CW – FM switch on a VHF power amplifier? </vt:lpstr>
      <vt:lpstr>  T7A10 - What device increases the transmitted output power from a transceiver? </vt:lpstr>
      <vt:lpstr>  T7A10 - What device increases the transmitted output power from a transceiver? </vt:lpstr>
      <vt:lpstr>  T7A11 - Where is an RF preamplifier installed? </vt:lpstr>
      <vt:lpstr>  T7A11 - Where is an RF preamplifier installed? </vt:lpstr>
      <vt:lpstr>T7B – Symptoms:</vt:lpstr>
      <vt:lpstr>  T7B01  - What can you do if you are told your FM handheld or mobile transceiver is over-deviating? </vt:lpstr>
      <vt:lpstr>  T7B01  - What can you do if you are told your FM handheld or mobile transceiver is over-deviating? </vt:lpstr>
      <vt:lpstr>  T7B02 - What would cause a broadcast AM or FM radio to receive an amateur radio transmission unintentionally?</vt:lpstr>
      <vt:lpstr>  T7B02 - What would cause a broadcast AM or FM radio to receive an amateur radio transmission unintentionally?</vt:lpstr>
      <vt:lpstr>  T7B03 - Which of the following may be a cause of radio frequency interference?</vt:lpstr>
      <vt:lpstr>  T7B03 - Which of the following may be a cause of radio frequency interference?</vt:lpstr>
      <vt:lpstr>  T7B04 - Which of the following could you use to cure distorted audio caused by RF current on the shield of a microphone cable? </vt:lpstr>
      <vt:lpstr>  T7B04 - Which of the following could you use to cure distorted audio caused by RF current on the shield of a microphone cable? </vt:lpstr>
      <vt:lpstr>  T7B05 - How can fundamental overload of a non-amateur radio or TV receiver by an amateur signal be reduced or eliminated? </vt:lpstr>
      <vt:lpstr>  T7B05 - How can fundamental overload of a non-amateur radio or TV receiver by an amateur signal be reduced or eliminated? </vt:lpstr>
      <vt:lpstr>  T7B06 - Which of the following actions should you take if a neighbor tells you that your station’s transmissions are interfering with their radio or TV reception? </vt:lpstr>
      <vt:lpstr>  T7B06 - Which of the following actions should you take if a neighbor tells you that your station’s transmissions are interfering with their radio or TV reception? </vt:lpstr>
      <vt:lpstr>  T7B07 - Which of the following can reduce overload of a VHF transceiver by a nearby FM broadcast station? </vt:lpstr>
      <vt:lpstr>  T7B07 - Which of the following can reduce overload of a VHF transceiver by a nearby FM broadcast station? </vt:lpstr>
      <vt:lpstr>  T7B08 - What should you do if something in a neighbor’s home is causing harmful interference to your amateur station? </vt:lpstr>
      <vt:lpstr>  T7B08 - What should you do if something in a neighbor’s home is causing harmful interference to your amateur station? </vt:lpstr>
      <vt:lpstr>  T7B09 – What should be the first step to resolve non-fiber optic cable TV interference caused by your amateur radio transmission? </vt:lpstr>
      <vt:lpstr>  T7B09 – What should be the first step to resolve non-fiber optic cable TV interference caused by your amateur radio transmission? </vt:lpstr>
      <vt:lpstr>  T7B10 - What might be the problem if you receive a report that your audio signal through an FM repeater is distorted or unintelligible? </vt:lpstr>
      <vt:lpstr>  T7B10 - What might be the problem if you receive a report that your audio signal through an FM repeater is distorted or unintelligible? </vt:lpstr>
      <vt:lpstr>  T7B11 - What is a symptom of RF feedback in a transmitter or transceiver? </vt:lpstr>
      <vt:lpstr>  T7B11 - What is a symptom of RF feedback in a transmitter or transceiver? </vt:lpstr>
      <vt:lpstr>T7C – Antenna and transmissions line measurements and troubleshooting</vt:lpstr>
      <vt:lpstr>Feedlines</vt:lpstr>
      <vt:lpstr>Antenna Analyzer and SWR</vt:lpstr>
      <vt:lpstr>Antenna and SWR Analyzers</vt:lpstr>
      <vt:lpstr>  T7C01 - What is the primary purpose of a dummy load? </vt:lpstr>
      <vt:lpstr>  T7C01 - What is the primary purpose of a dummy load? </vt:lpstr>
      <vt:lpstr>  T7C02 - Which of the following is used to determine if an antenna is resonant at the desired operating frequency? </vt:lpstr>
      <vt:lpstr>  T7C02 - Which of the following is used to determine if an antenna is resonant at the desired operating frequency? </vt:lpstr>
      <vt:lpstr>  T7C03 – What does a dummy load consist of? </vt:lpstr>
      <vt:lpstr>  T7C03 – What does a dummy load consist of? </vt:lpstr>
      <vt:lpstr>  T7C04 - What reading on an SWR meter indicates a perfect impedance match between the antenna and the feed line?</vt:lpstr>
      <vt:lpstr>  T7C04 - What reading on an SWR meter indicates a perfect impedance match between the antenna and the feed line?</vt:lpstr>
      <vt:lpstr>T7C05 – Why do most solid-state transmitters reduce output power as SWR increases beyond a certain level?</vt:lpstr>
      <vt:lpstr>T7C05 – Why do most solid-state transmitters reduce output power as SWR increases beyond a certain level?</vt:lpstr>
      <vt:lpstr>  T7C06 - What does an SWR reading of 4:1 indicate?</vt:lpstr>
      <vt:lpstr>  T7C06 - What does an SWR reading of 4:1 indicate?</vt:lpstr>
      <vt:lpstr>  T7C07 - What happens to power lost in a  feed line?</vt:lpstr>
      <vt:lpstr>  T7C07 - What happens to power lost in a  feed line?</vt:lpstr>
      <vt:lpstr>  T7C08 - What instrument can be use to determine SWR?</vt:lpstr>
      <vt:lpstr>  T7C08 - What instrument can be use to determine SWR?</vt:lpstr>
      <vt:lpstr>  T7C09 - Which of the following causes failure of coaxial cables? </vt:lpstr>
      <vt:lpstr>  T7C09 - Which of the following causes failure of coaxial cables? </vt:lpstr>
      <vt:lpstr>  T7C10 - Why should the outer jacket of coaxial cable be resistant to ultraviolet light? </vt:lpstr>
      <vt:lpstr>  T7C10 - Why should the outer jacket of coaxial cable be resistant to ultraviolet light? </vt:lpstr>
      <vt:lpstr>  T7C11 - What is a disadvantage of air core coaxial cable when compared to foam or solid dielectric types? </vt:lpstr>
      <vt:lpstr>  T7C11 - What is a disadvantage of air core coaxial cable when compared to foam or solid dielectric types? </vt:lpstr>
      <vt:lpstr>T7D – Using basic test instruments</vt:lpstr>
      <vt:lpstr>  T7D01 - Which instrument would you use to measure electric potential?</vt:lpstr>
      <vt:lpstr>  T7D01 - Which instrument would you use to measure electric potential?</vt:lpstr>
      <vt:lpstr>  T7D02 - How is a voltmeter connected to a component to measure applied voltage? </vt:lpstr>
      <vt:lpstr>  T7D02 - How is a voltmeter connected to a component to measure applied voltage? </vt:lpstr>
      <vt:lpstr>  T7D03 – When configured to measure current, how is a multimeter connected to a component? </vt:lpstr>
      <vt:lpstr>  T7D03 – When configured to measure current, how is a multimeter connected to a component? </vt:lpstr>
      <vt:lpstr>T7D04 - Which instrument is used to measure electric current?</vt:lpstr>
      <vt:lpstr>T7D04 - Which instrument is used to measure electric current?</vt:lpstr>
      <vt:lpstr>  T7D06 - Which of the following can damage a multimeter?</vt:lpstr>
      <vt:lpstr>  T7D06 - Which of the following can damage a multimeter?</vt:lpstr>
      <vt:lpstr>  T7D07 - Which of the following measurements are made using a multimeter?</vt:lpstr>
      <vt:lpstr>  T7D07 - Which of the following measurements are made using a multimeter?</vt:lpstr>
      <vt:lpstr>  T7D08 - Which of the following types of solder  should not be used for radio and electronic applications? </vt:lpstr>
      <vt:lpstr>  T7D08 - Which of the following types of solder  should not be used for radio and electronic applications? </vt:lpstr>
      <vt:lpstr>  T7D09 - What is the characteristic appearance of a cold tin-lead solder joint?</vt:lpstr>
      <vt:lpstr>  T7D09 - What is the characteristic appearance of a cold tin-lead solder joint?</vt:lpstr>
      <vt:lpstr>  T7D10 - What reading indicates that an ohmmeter is connected across a large, discharged capacitor?</vt:lpstr>
      <vt:lpstr>  T7D10 - What reading indicates that an ohmmeter is connected across a large, discharged capacitor?</vt:lpstr>
      <vt:lpstr>T7D11 - Which of the following precautions should be taken when measuring in-circuit resistance with an ohmmeter?</vt:lpstr>
      <vt:lpstr>T7D11 - Which of the following precautions should be taken when measuring in-circuit resistance with an ohmmeter?</vt:lpstr>
      <vt:lpstr>End of SUBELEMENT  T7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SUBELEMENT  T7</dc:title>
  <dc:creator>Howard Schultz</dc:creator>
  <cp:lastModifiedBy>Daniel Stevens</cp:lastModifiedBy>
  <cp:revision>60</cp:revision>
  <dcterms:created xsi:type="dcterms:W3CDTF">2014-03-14T13:25:39Z</dcterms:created>
  <dcterms:modified xsi:type="dcterms:W3CDTF">2023-11-12T04:50:20Z</dcterms:modified>
</cp:coreProperties>
</file>