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32"/>
  </p:notesMasterIdLst>
  <p:sldIdLst>
    <p:sldId id="256" r:id="rId2"/>
    <p:sldId id="257" r:id="rId3"/>
    <p:sldId id="258" r:id="rId4"/>
    <p:sldId id="259" r:id="rId5"/>
    <p:sldId id="427" r:id="rId6"/>
    <p:sldId id="428" r:id="rId7"/>
    <p:sldId id="260" r:id="rId8"/>
    <p:sldId id="261" r:id="rId9"/>
    <p:sldId id="262" r:id="rId10"/>
    <p:sldId id="263" r:id="rId11"/>
    <p:sldId id="264" r:id="rId12"/>
    <p:sldId id="265" r:id="rId13"/>
    <p:sldId id="266" r:id="rId14"/>
    <p:sldId id="267" r:id="rId15"/>
    <p:sldId id="431" r:id="rId16"/>
    <p:sldId id="269" r:id="rId17"/>
    <p:sldId id="270" r:id="rId18"/>
    <p:sldId id="271" r:id="rId19"/>
    <p:sldId id="380" r:id="rId20"/>
    <p:sldId id="273" r:id="rId21"/>
    <p:sldId id="381" r:id="rId22"/>
    <p:sldId id="275" r:id="rId23"/>
    <p:sldId id="382" r:id="rId24"/>
    <p:sldId id="277" r:id="rId25"/>
    <p:sldId id="383" r:id="rId26"/>
    <p:sldId id="279" r:id="rId27"/>
    <p:sldId id="384" r:id="rId28"/>
    <p:sldId id="281" r:id="rId29"/>
    <p:sldId id="385" r:id="rId30"/>
    <p:sldId id="283" r:id="rId31"/>
    <p:sldId id="386" r:id="rId32"/>
    <p:sldId id="285" r:id="rId33"/>
    <p:sldId id="387" r:id="rId34"/>
    <p:sldId id="432" r:id="rId35"/>
    <p:sldId id="433" r:id="rId36"/>
    <p:sldId id="293" r:id="rId37"/>
    <p:sldId id="294" r:id="rId38"/>
    <p:sldId id="295" r:id="rId39"/>
    <p:sldId id="296" r:id="rId40"/>
    <p:sldId id="287" r:id="rId41"/>
    <p:sldId id="297" r:id="rId42"/>
    <p:sldId id="298" r:id="rId43"/>
    <p:sldId id="299" r:id="rId44"/>
    <p:sldId id="288" r:id="rId45"/>
    <p:sldId id="388" r:id="rId46"/>
    <p:sldId id="290" r:id="rId47"/>
    <p:sldId id="389" r:id="rId48"/>
    <p:sldId id="292" r:id="rId49"/>
    <p:sldId id="390" r:id="rId50"/>
    <p:sldId id="302" r:id="rId51"/>
    <p:sldId id="391" r:id="rId52"/>
    <p:sldId id="304" r:id="rId53"/>
    <p:sldId id="305" r:id="rId54"/>
    <p:sldId id="306" r:id="rId55"/>
    <p:sldId id="307" r:id="rId56"/>
    <p:sldId id="308" r:id="rId57"/>
    <p:sldId id="300" r:id="rId58"/>
    <p:sldId id="309" r:id="rId59"/>
    <p:sldId id="392" r:id="rId60"/>
    <p:sldId id="311" r:id="rId61"/>
    <p:sldId id="393" r:id="rId62"/>
    <p:sldId id="313" r:id="rId63"/>
    <p:sldId id="394" r:id="rId64"/>
    <p:sldId id="315" r:id="rId65"/>
    <p:sldId id="434" r:id="rId66"/>
    <p:sldId id="317" r:id="rId67"/>
    <p:sldId id="435" r:id="rId68"/>
    <p:sldId id="318" r:id="rId69"/>
    <p:sldId id="436" r:id="rId70"/>
    <p:sldId id="319" r:id="rId71"/>
    <p:sldId id="320" r:id="rId72"/>
    <p:sldId id="437" r:id="rId73"/>
    <p:sldId id="322" r:id="rId74"/>
    <p:sldId id="400" r:id="rId75"/>
    <p:sldId id="324" r:id="rId76"/>
    <p:sldId id="438" r:id="rId77"/>
    <p:sldId id="326" r:id="rId78"/>
    <p:sldId id="440" r:id="rId79"/>
    <p:sldId id="329" r:id="rId80"/>
    <p:sldId id="328" r:id="rId81"/>
    <p:sldId id="441" r:id="rId82"/>
    <p:sldId id="334" r:id="rId83"/>
    <p:sldId id="331" r:id="rId84"/>
    <p:sldId id="442" r:id="rId85"/>
    <p:sldId id="405" r:id="rId86"/>
    <p:sldId id="444" r:id="rId87"/>
    <p:sldId id="336" r:id="rId88"/>
    <p:sldId id="445" r:id="rId89"/>
    <p:sldId id="453" r:id="rId90"/>
    <p:sldId id="338" r:id="rId91"/>
    <p:sldId id="446" r:id="rId92"/>
    <p:sldId id="340" r:id="rId93"/>
    <p:sldId id="447" r:id="rId94"/>
    <p:sldId id="342" r:id="rId95"/>
    <p:sldId id="409" r:id="rId96"/>
    <p:sldId id="348" r:id="rId97"/>
    <p:sldId id="349" r:id="rId98"/>
    <p:sldId id="430" r:id="rId99"/>
    <p:sldId id="352" r:id="rId100"/>
    <p:sldId id="351" r:id="rId101"/>
    <p:sldId id="454" r:id="rId102"/>
    <p:sldId id="412" r:id="rId103"/>
    <p:sldId id="455" r:id="rId104"/>
    <p:sldId id="357" r:id="rId105"/>
    <p:sldId id="356" r:id="rId106"/>
    <p:sldId id="413" r:id="rId107"/>
    <p:sldId id="414" r:id="rId108"/>
    <p:sldId id="359" r:id="rId109"/>
    <p:sldId id="362" r:id="rId110"/>
    <p:sldId id="361" r:id="rId111"/>
    <p:sldId id="456" r:id="rId112"/>
    <p:sldId id="364" r:id="rId113"/>
    <p:sldId id="415" r:id="rId114"/>
    <p:sldId id="366" r:id="rId115"/>
    <p:sldId id="417" r:id="rId116"/>
    <p:sldId id="368" r:id="rId117"/>
    <p:sldId id="457" r:id="rId118"/>
    <p:sldId id="370" r:id="rId119"/>
    <p:sldId id="458" r:id="rId120"/>
    <p:sldId id="372" r:id="rId121"/>
    <p:sldId id="459" r:id="rId122"/>
    <p:sldId id="425" r:id="rId123"/>
    <p:sldId id="460" r:id="rId124"/>
    <p:sldId id="423" r:id="rId125"/>
    <p:sldId id="461" r:id="rId126"/>
    <p:sldId id="375" r:id="rId127"/>
    <p:sldId id="376" r:id="rId128"/>
    <p:sldId id="377" r:id="rId129"/>
    <p:sldId id="378" r:id="rId130"/>
    <p:sldId id="379"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00" autoAdjust="0"/>
    <p:restoredTop sz="94660"/>
  </p:normalViewPr>
  <p:slideViewPr>
    <p:cSldViewPr>
      <p:cViewPr varScale="1">
        <p:scale>
          <a:sx n="71" d="100"/>
          <a:sy n="71" d="100"/>
        </p:scale>
        <p:origin x="5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39197-D0DA-4F6D-B875-8F07AC78382C}" type="datetimeFigureOut">
              <a:rPr lang="en-US" smtClean="0"/>
              <a:t>11/11/2023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AEBA8-A0C9-4438-8C88-325BD089930B}" type="slidenum">
              <a:rPr lang="en-US" smtClean="0"/>
              <a:t>‹#›</a:t>
            </a:fld>
            <a:endParaRPr lang="en-US"/>
          </a:p>
        </p:txBody>
      </p:sp>
    </p:spTree>
    <p:extLst>
      <p:ext uri="{BB962C8B-B14F-4D97-AF65-F5344CB8AC3E}">
        <p14:creationId xmlns:p14="http://schemas.microsoft.com/office/powerpoint/2010/main" val="15578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Subelement</a:t>
            </a:r>
            <a:r>
              <a:rPr lang="en-US" baseline="0" dirty="0"/>
              <a:t> T8  Signals and Emissions. </a:t>
            </a:r>
            <a:r>
              <a:rPr lang="en-US" dirty="0"/>
              <a:t>Technician Training</a:t>
            </a:r>
            <a:r>
              <a:rPr lang="en-US" baseline="0" dirty="0"/>
              <a:t> Slides for 2022 </a:t>
            </a:r>
            <a:r>
              <a:rPr lang="en-US" dirty="0"/>
              <a:t>Question Pool  Good through</a:t>
            </a:r>
            <a:r>
              <a:rPr lang="en-US" baseline="0" dirty="0"/>
              <a:t> June 30, 2026  Assembled by Washington Ham Trainers, Daniel Stevens KL7WM, Howard Schultz, W7HS.  </a:t>
            </a:r>
            <a:endParaRPr lang="en-US" dirty="0"/>
          </a:p>
          <a:p>
            <a:endParaRPr lang="en-US" dirty="0"/>
          </a:p>
        </p:txBody>
      </p:sp>
      <p:sp>
        <p:nvSpPr>
          <p:cNvPr id="4" name="Slide Number Placeholder 3"/>
          <p:cNvSpPr>
            <a:spLocks noGrp="1"/>
          </p:cNvSpPr>
          <p:nvPr>
            <p:ph type="sldNum" sz="quarter" idx="10"/>
          </p:nvPr>
        </p:nvSpPr>
        <p:spPr/>
        <p:txBody>
          <a:bodyPr/>
          <a:lstStyle/>
          <a:p>
            <a:fld id="{C78AEBA8-A0C9-4438-8C88-325BD089930B}" type="slidenum">
              <a:rPr lang="en-US" smtClean="0"/>
              <a:t>1</a:t>
            </a:fld>
            <a:endParaRPr lang="en-US"/>
          </a:p>
        </p:txBody>
      </p:sp>
    </p:spTree>
    <p:extLst>
      <p:ext uri="{BB962C8B-B14F-4D97-AF65-F5344CB8AC3E}">
        <p14:creationId xmlns:p14="http://schemas.microsoft.com/office/powerpoint/2010/main" val="92291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2F7D8B-36E4-4694-94E9-3D9C1311D051}" type="slidenum">
              <a:rPr lang="en-US" altLang="en-US" smtClean="0">
                <a:latin typeface="Garamond" pitchFamily="18" charset="0"/>
              </a:rPr>
              <a:pPr eaLnBrk="1" hangingPunct="1">
                <a:spcBef>
                  <a:spcPct val="0"/>
                </a:spcBef>
              </a:pPr>
              <a:t>4</a:t>
            </a:fld>
            <a:endParaRPr lang="en-US" altLang="en-US">
              <a:latin typeface="Garamond" pitchFamily="18"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the identical sidebands.  They peak and dip together.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D71856-5236-4830-B30B-A40B6BABCC53}" type="slidenum">
              <a:rPr lang="en-US" altLang="en-US" smtClean="0">
                <a:latin typeface="Garamond" pitchFamily="18" charset="0"/>
              </a:rPr>
              <a:pPr eaLnBrk="1" hangingPunct="1">
                <a:spcBef>
                  <a:spcPct val="0"/>
                </a:spcBef>
              </a:pPr>
              <a:t>43</a:t>
            </a:fld>
            <a:endParaRPr lang="en-US" altLang="en-US">
              <a:latin typeface="Garamond" pitchFamily="18"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Most astronauts are licensed hams.  Most often they get their Technician licenses so they are allowed to operate the ISS radio station.</a:t>
            </a:r>
          </a:p>
          <a:p>
            <a:endParaRPr lang="en-US" altLang="en-US"/>
          </a:p>
          <a:p>
            <a:r>
              <a:rPr lang="en-US" altLang="en-US"/>
              <a:t>Photo from NASA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AEBA8-A0C9-4438-8C88-325BD089930B}" type="slidenum">
              <a:rPr lang="en-US" smtClean="0"/>
              <a:t>64</a:t>
            </a:fld>
            <a:endParaRPr lang="en-US"/>
          </a:p>
        </p:txBody>
      </p:sp>
    </p:spTree>
    <p:extLst>
      <p:ext uri="{BB962C8B-B14F-4D97-AF65-F5344CB8AC3E}">
        <p14:creationId xmlns:p14="http://schemas.microsoft.com/office/powerpoint/2010/main" val="376505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AEBA8-A0C9-4438-8C88-325BD089930B}" type="slidenum">
              <a:rPr lang="en-US" smtClean="0"/>
              <a:t>65</a:t>
            </a:fld>
            <a:endParaRPr lang="en-US"/>
          </a:p>
        </p:txBody>
      </p:sp>
    </p:spTree>
    <p:extLst>
      <p:ext uri="{BB962C8B-B14F-4D97-AF65-F5344CB8AC3E}">
        <p14:creationId xmlns:p14="http://schemas.microsoft.com/office/powerpoint/2010/main" val="36668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01D215-CD07-463C-9DD1-2E16DF9FADFE}" type="slidenum">
              <a:rPr lang="en-US" altLang="en-US" smtClean="0">
                <a:latin typeface="Garamond" pitchFamily="18" charset="0"/>
              </a:rPr>
              <a:pPr eaLnBrk="1" hangingPunct="1">
                <a:spcBef>
                  <a:spcPct val="0"/>
                </a:spcBef>
              </a:pPr>
              <a:t>79</a:t>
            </a:fld>
            <a:endParaRPr lang="en-US" altLang="en-US">
              <a:latin typeface="Garamond" pitchFamily="18"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grid map is courtesy Icom America and is downloadable from their web site at http://www.icomamerica.com.</a:t>
            </a:r>
          </a:p>
          <a:p>
            <a:r>
              <a:rPr lang="en-US" altLang="en-US"/>
              <a:t>Two letter designator followed by a number ranging from 1 to 100 representing  1° latitude x 2° longitude square area of the earth.</a:t>
            </a:r>
          </a:p>
          <a:p>
            <a:pPr lvl="1"/>
            <a:r>
              <a:rPr lang="en-US" altLang="en-US"/>
              <a:t>The earth is divided into 20° Latitude x 10° Longitude squares starting on the date line at the south pole and going North and East. </a:t>
            </a:r>
          </a:p>
          <a:p>
            <a:pPr lvl="1"/>
            <a:r>
              <a:rPr lang="en-US" altLang="en-US"/>
              <a:t>Each square is given a two letter designator labeled East and North starting with AA and Ending with RR </a:t>
            </a:r>
          </a:p>
          <a:p>
            <a:pPr lvl="1"/>
            <a:r>
              <a:rPr lang="en-US" altLang="en-US"/>
              <a:t>An – In are West of GMT, Jn – Rn are east of GMT</a:t>
            </a:r>
          </a:p>
          <a:p>
            <a:pPr lvl="1"/>
            <a:r>
              <a:rPr lang="en-US" altLang="en-US"/>
              <a:t>nA – n I are South of the equator, nJ – nR are North of the equator</a:t>
            </a:r>
          </a:p>
          <a:p>
            <a:pPr lvl="1"/>
            <a:r>
              <a:rPr lang="en-US" altLang="en-US"/>
              <a:t>Each square is further divided into 100 1°x2° squares and given a number starting in the lower left corner of the square and are labeled up and right</a:t>
            </a:r>
          </a:p>
          <a:p>
            <a:pPr lvl="1"/>
            <a:r>
              <a:rPr lang="en-US" altLang="en-US"/>
              <a:t>Seattle is in CN-87, Los Angles DM-04</a:t>
            </a:r>
          </a:p>
          <a:p>
            <a:pPr lvl="1"/>
            <a:r>
              <a:rPr lang="en-US" altLang="en-US"/>
              <a:t>Spokane is in DN-17 </a:t>
            </a:r>
          </a:p>
          <a:p>
            <a:endParaRPr lang="en-US" altLang="en-US"/>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lang="en-US" sz="3200" kern="1200" dirty="0">
                <a:solidFill>
                  <a:schemeClr val="bg1">
                    <a:lumMod val="95000"/>
                    <a:lumOff val="5000"/>
                  </a:schemeClr>
                </a:solidFill>
                <a:latin typeface="Impact" panose="020B0806030902050204" pitchFamily="34" charset="0"/>
                <a:ea typeface="+mj-ea"/>
                <a:cs typeface="+mj-cs"/>
              </a:defRPr>
            </a:lvl1pPr>
          </a:lstStyle>
          <a:p>
            <a:br>
              <a:rPr lang="en-US" dirty="0"/>
            </a:br>
            <a:br>
              <a:rPr lang="en-US" dirty="0"/>
            </a:br>
            <a:r>
              <a:rPr lang="en-US" dirty="0"/>
              <a:t>Click to edit Master title style</a:t>
            </a:r>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70110C-AA94-4281-B753-4A0DEF6A20D1}" type="datetime1">
              <a:rPr lang="en-US" smtClean="0"/>
              <a:t>11/11/2023</a:t>
            </a:fld>
            <a:endParaRPr lang="en-US"/>
          </a:p>
        </p:txBody>
      </p:sp>
      <p:sp>
        <p:nvSpPr>
          <p:cNvPr id="5" name="Footer Placeholder 4"/>
          <p:cNvSpPr>
            <a:spLocks noGrp="1"/>
          </p:cNvSpPr>
          <p:nvPr>
            <p:ph type="ftr" sz="quarter" idx="11"/>
          </p:nvPr>
        </p:nvSpPr>
        <p:spPr/>
        <p:txBody>
          <a:bodyPr/>
          <a:lstStyle/>
          <a:p>
            <a:r>
              <a:rPr lang="en-US"/>
              <a:t>Signals and Emissions 2022</a:t>
            </a:r>
          </a:p>
        </p:txBody>
      </p:sp>
      <p:sp>
        <p:nvSpPr>
          <p:cNvPr id="6" name="Slide Number Placeholder 5"/>
          <p:cNvSpPr>
            <a:spLocks noGrp="1"/>
          </p:cNvSpPr>
          <p:nvPr>
            <p:ph type="sldNum" sz="quarter" idx="12"/>
          </p:nvPr>
        </p:nvSpPr>
        <p:spPr/>
        <p:txBody>
          <a:bodyPr/>
          <a:lstStyle/>
          <a:p>
            <a:fld id="{5A2483EB-AB9C-40AC-9AA1-C2AD9590A9DB}" type="slidenum">
              <a:rPr lang="en-US" smtClean="0"/>
              <a:t>‹#›</a:t>
            </a:fld>
            <a:endParaRPr lang="en-US"/>
          </a:p>
        </p:txBody>
      </p:sp>
    </p:spTree>
    <p:extLst>
      <p:ext uri="{BB962C8B-B14F-4D97-AF65-F5344CB8AC3E}">
        <p14:creationId xmlns:p14="http://schemas.microsoft.com/office/powerpoint/2010/main" val="250984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a:t>Click to edit Master title style</a:t>
            </a:r>
          </a:p>
        </p:txBody>
      </p:sp>
      <p:sp>
        <p:nvSpPr>
          <p:cNvPr id="3" name="Content Placeholder 2"/>
          <p:cNvSpPr>
            <a:spLocks noGrp="1"/>
          </p:cNvSpPr>
          <p:nvPr>
            <p:ph sz="half" idx="1"/>
          </p:nvPr>
        </p:nvSpPr>
        <p:spPr>
          <a:xfrm>
            <a:off x="0" y="2514600"/>
            <a:ext cx="4495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514600"/>
            <a:ext cx="4495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867400" y="6477000"/>
            <a:ext cx="3276600" cy="381000"/>
          </a:xfrm>
        </p:spPr>
        <p:txBody>
          <a:bodyPr/>
          <a:lstStyle>
            <a:lvl1pPr>
              <a:defRPr/>
            </a:lvl1pPr>
          </a:lstStyle>
          <a:p>
            <a:pPr>
              <a:defRPr/>
            </a:pPr>
            <a:r>
              <a:rPr lang="en-US"/>
              <a:t>Signals and Emissions 2022</a:t>
            </a:r>
          </a:p>
        </p:txBody>
      </p:sp>
      <p:sp>
        <p:nvSpPr>
          <p:cNvPr id="6" name="Slide Number Placeholder 5"/>
          <p:cNvSpPr>
            <a:spLocks noGrp="1"/>
          </p:cNvSpPr>
          <p:nvPr>
            <p:ph type="sldNum" sz="quarter" idx="11"/>
          </p:nvPr>
        </p:nvSpPr>
        <p:spPr>
          <a:xfrm>
            <a:off x="4114800" y="6553200"/>
            <a:ext cx="914400" cy="304800"/>
          </a:xfrm>
        </p:spPr>
        <p:txBody>
          <a:bodyPr/>
          <a:lstStyle>
            <a:lvl1pPr>
              <a:defRPr/>
            </a:lvl1pPr>
          </a:lstStyle>
          <a:p>
            <a:pPr>
              <a:defRPr/>
            </a:pPr>
            <a:fld id="{3CE17DAA-6C4A-428F-8EB9-0919B2B9050F}" type="slidenum">
              <a:rPr lang="en-US"/>
              <a:pPr>
                <a:defRPr/>
              </a:pPr>
              <a:t>‹#›</a:t>
            </a:fld>
            <a:endParaRPr lang="en-US"/>
          </a:p>
        </p:txBody>
      </p:sp>
    </p:spTree>
    <p:extLst>
      <p:ext uri="{BB962C8B-B14F-4D97-AF65-F5344CB8AC3E}">
        <p14:creationId xmlns:p14="http://schemas.microsoft.com/office/powerpoint/2010/main" val="235291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111A05EB-1916-4CFF-8F31-800DC94BF493}"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t>Signals and Emissions 2022</a:t>
            </a:r>
          </a:p>
        </p:txBody>
      </p:sp>
    </p:spTree>
    <p:extLst>
      <p:ext uri="{BB962C8B-B14F-4D97-AF65-F5344CB8AC3E}">
        <p14:creationId xmlns:p14="http://schemas.microsoft.com/office/powerpoint/2010/main" val="361919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0E3F34BB-78F3-4F02-A8A4-07B2214D8045}" type="slidenum">
              <a:rPr lang="en-US"/>
              <a:pPr>
                <a:defRPr/>
              </a:pPr>
              <a:t>‹#›</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r>
              <a:rPr lang="en-US"/>
              <a:t>Signals and Emissions 2022</a:t>
            </a:r>
          </a:p>
        </p:txBody>
      </p:sp>
    </p:spTree>
    <p:extLst>
      <p:ext uri="{BB962C8B-B14F-4D97-AF65-F5344CB8AC3E}">
        <p14:creationId xmlns:p14="http://schemas.microsoft.com/office/powerpoint/2010/main" val="2765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a:t>Click to edit Master title style</a:t>
            </a:r>
          </a:p>
        </p:txBody>
      </p:sp>
      <p:sp>
        <p:nvSpPr>
          <p:cNvPr id="3" name="Text Placeholder 2"/>
          <p:cNvSpPr>
            <a:spLocks noGrp="1"/>
          </p:cNvSpPr>
          <p:nvPr>
            <p:ph type="body" sz="half" idx="1"/>
          </p:nvPr>
        </p:nvSpPr>
        <p:spPr>
          <a:xfrm>
            <a:off x="0" y="2514600"/>
            <a:ext cx="4495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495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867400" y="6477000"/>
            <a:ext cx="3276600" cy="381000"/>
          </a:xfrm>
        </p:spPr>
        <p:txBody>
          <a:bodyPr/>
          <a:lstStyle>
            <a:lvl1pPr>
              <a:defRPr/>
            </a:lvl1pPr>
          </a:lstStyle>
          <a:p>
            <a:pPr>
              <a:defRPr/>
            </a:pPr>
            <a:r>
              <a:rPr lang="en-US"/>
              <a:t>Signals and Emissions 2022</a:t>
            </a:r>
          </a:p>
        </p:txBody>
      </p:sp>
      <p:sp>
        <p:nvSpPr>
          <p:cNvPr id="6" name="Slide Number Placeholder 5"/>
          <p:cNvSpPr>
            <a:spLocks noGrp="1"/>
          </p:cNvSpPr>
          <p:nvPr>
            <p:ph type="sldNum" sz="quarter" idx="11"/>
          </p:nvPr>
        </p:nvSpPr>
        <p:spPr>
          <a:xfrm>
            <a:off x="4114800" y="6553200"/>
            <a:ext cx="914400" cy="304800"/>
          </a:xfrm>
        </p:spPr>
        <p:txBody>
          <a:bodyPr/>
          <a:lstStyle>
            <a:lvl1pPr>
              <a:defRPr/>
            </a:lvl1pPr>
          </a:lstStyle>
          <a:p>
            <a:pPr>
              <a:defRPr/>
            </a:pPr>
            <a:fld id="{03C591AC-F178-4EEF-B257-FE354C6966D7}" type="slidenum">
              <a:rPr lang="en-US"/>
              <a:pPr>
                <a:defRPr/>
              </a:pPr>
              <a:t>‹#›</a:t>
            </a:fld>
            <a:endParaRPr lang="en-US"/>
          </a:p>
        </p:txBody>
      </p:sp>
    </p:spTree>
    <p:extLst>
      <p:ext uri="{BB962C8B-B14F-4D97-AF65-F5344CB8AC3E}">
        <p14:creationId xmlns:p14="http://schemas.microsoft.com/office/powerpoint/2010/main" val="3862452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1000">
              <a:schemeClr val="tx1"/>
            </a:gs>
            <a:gs pos="62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CE039-1A57-4D40-A6AD-A1BAD50568FC}" type="datetime1">
              <a:rPr lang="en-US" smtClean="0"/>
              <a:t>11/11/2023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r>
              <a:rPr lang="en-US"/>
              <a:t>Signals and Emissions 2022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1279083715"/>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i="1"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n.wikipedia.org/wiki/Image:NTSC-PAL-SECAM.png" TargetMode="Externa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audio" Target="file:///C:\My%20Documents\Classes\Technician\ssb.wav" TargetMode="Externa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rmAutofit/>
          </a:bodyPr>
          <a:lstStyle/>
          <a:p>
            <a:r>
              <a:rPr lang="en-US" sz="3600" dirty="0"/>
              <a:t>SUBELEMENT  T8</a:t>
            </a:r>
          </a:p>
        </p:txBody>
      </p:sp>
      <p:sp>
        <p:nvSpPr>
          <p:cNvPr id="3" name="Subtitle 2"/>
          <p:cNvSpPr>
            <a:spLocks noGrp="1"/>
          </p:cNvSpPr>
          <p:nvPr>
            <p:ph type="subTitle" idx="1"/>
          </p:nvPr>
        </p:nvSpPr>
        <p:spPr/>
        <p:txBody>
          <a:bodyPr>
            <a:normAutofit/>
          </a:bodyPr>
          <a:lstStyle/>
          <a:p>
            <a:pPr algn="ctr"/>
            <a:r>
              <a:rPr lang="en-US" sz="2800" dirty="0"/>
              <a:t>Signals and Emissions</a:t>
            </a:r>
          </a:p>
          <a:p>
            <a:pPr algn="ctr"/>
            <a:endParaRPr lang="en-US" sz="2800" dirty="0"/>
          </a:p>
          <a:p>
            <a:pPr algn="ctr"/>
            <a:r>
              <a:rPr lang="en-US" sz="2800" dirty="0"/>
              <a:t>[4 Exam Questions - 4 Groups]</a:t>
            </a:r>
          </a:p>
        </p:txBody>
      </p:sp>
      <p:sp>
        <p:nvSpPr>
          <p:cNvPr id="5" name="Slide Number Placeholder 4"/>
          <p:cNvSpPr>
            <a:spLocks noGrp="1"/>
          </p:cNvSpPr>
          <p:nvPr>
            <p:ph type="sldNum" sz="quarter" idx="12"/>
          </p:nvPr>
        </p:nvSpPr>
        <p:spPr>
          <a:xfrm>
            <a:off x="6553200" y="6356350"/>
            <a:ext cx="2133600" cy="365125"/>
          </a:xfrm>
        </p:spPr>
        <p:txBody>
          <a:bodyPr/>
          <a:lstStyle/>
          <a:p>
            <a:fld id="{5A2483EB-AB9C-40AC-9AA1-C2AD9590A9DB}" type="slidenum">
              <a:rPr lang="en-US" smtClean="0"/>
              <a:t>1</a:t>
            </a:fld>
            <a:endParaRPr lang="en-US"/>
          </a:p>
        </p:txBody>
      </p:sp>
      <p:sp>
        <p:nvSpPr>
          <p:cNvPr id="4" name="Footer Placeholder 3"/>
          <p:cNvSpPr>
            <a:spLocks noGrp="1"/>
          </p:cNvSpPr>
          <p:nvPr>
            <p:ph type="ftr" sz="quarter" idx="11"/>
          </p:nvPr>
        </p:nvSpPr>
        <p:spPr>
          <a:xfrm>
            <a:off x="3124200" y="6356350"/>
            <a:ext cx="2895600" cy="365125"/>
          </a:xfrm>
        </p:spPr>
        <p:txBody>
          <a:bodyPr/>
          <a:lstStyle/>
          <a:p>
            <a:r>
              <a:rPr lang="en-US"/>
              <a:t>Signals and Emissions 2022</a:t>
            </a:r>
            <a:endParaRPr lang="en-US" dirty="0"/>
          </a:p>
        </p:txBody>
      </p:sp>
    </p:spTree>
    <p:extLst>
      <p:ext uri="{BB962C8B-B14F-4D97-AF65-F5344CB8AC3E}">
        <p14:creationId xmlns:p14="http://schemas.microsoft.com/office/powerpoint/2010/main" val="213874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Rot="1" noChangeArrowheads="1"/>
          </p:cNvSpPr>
          <p:nvPr>
            <p:ph type="title"/>
          </p:nvPr>
        </p:nvSpPr>
        <p:spPr>
          <a:xfrm>
            <a:off x="457200" y="274638"/>
            <a:ext cx="8229600" cy="1143000"/>
          </a:xfrm>
        </p:spPr>
        <p:txBody>
          <a:bodyPr>
            <a:noAutofit/>
          </a:bodyPr>
          <a:lstStyle/>
          <a:p>
            <a:pPr algn="ctr">
              <a:defRPr/>
            </a:pPr>
            <a:r>
              <a:rPr lang="en-US" sz="4000" dirty="0">
                <a:solidFill>
                  <a:schemeClr val="bg1"/>
                </a:solidFill>
              </a:rPr>
              <a:t>Common Required Bandwidth</a:t>
            </a:r>
            <a:br>
              <a:rPr lang="en-US" sz="4000" dirty="0">
                <a:solidFill>
                  <a:schemeClr val="bg1"/>
                </a:solidFill>
              </a:rPr>
            </a:br>
            <a:endParaRPr lang="en-US" sz="4000" dirty="0">
              <a:solidFill>
                <a:schemeClr val="bg1"/>
              </a:solidFill>
            </a:endParaRPr>
          </a:p>
        </p:txBody>
      </p:sp>
      <p:sp>
        <p:nvSpPr>
          <p:cNvPr id="1090563" name="Rectangle 3"/>
          <p:cNvSpPr>
            <a:spLocks noGrp="1" noChangeArrowheads="1"/>
          </p:cNvSpPr>
          <p:nvPr>
            <p:ph sz="half" idx="1"/>
          </p:nvPr>
        </p:nvSpPr>
        <p:spPr>
          <a:xfrm>
            <a:off x="762000" y="1752600"/>
            <a:ext cx="3581400" cy="4114800"/>
          </a:xfrm>
        </p:spPr>
        <p:txBody>
          <a:bodyPr/>
          <a:lstStyle/>
          <a:p>
            <a:pPr marL="0" indent="0">
              <a:defRPr/>
            </a:pPr>
            <a:r>
              <a:rPr lang="en-US" sz="2200" b="1" dirty="0"/>
              <a:t>CW</a:t>
            </a:r>
            <a:r>
              <a:rPr lang="en-US" sz="2200" dirty="0"/>
              <a:t> </a:t>
            </a:r>
            <a:r>
              <a:rPr lang="en-US" sz="2200" dirty="0">
                <a:solidFill>
                  <a:schemeClr val="tx1"/>
                </a:solidFill>
              </a:rPr>
              <a:t>– 5-10Hz</a:t>
            </a:r>
          </a:p>
          <a:p>
            <a:pPr marL="0" indent="0">
              <a:defRPr/>
            </a:pPr>
            <a:r>
              <a:rPr lang="en-US" sz="2200" b="1" dirty="0"/>
              <a:t>Phone / Voice</a:t>
            </a:r>
          </a:p>
          <a:p>
            <a:pPr marL="457200" lvl="1" indent="4763">
              <a:defRPr/>
            </a:pPr>
            <a:r>
              <a:rPr lang="en-US" sz="2000" dirty="0"/>
              <a:t>SSB  - 2-3 kHz</a:t>
            </a:r>
          </a:p>
          <a:p>
            <a:pPr marL="457200" lvl="1" indent="4763">
              <a:defRPr/>
            </a:pPr>
            <a:r>
              <a:rPr lang="en-US" sz="2000" dirty="0"/>
              <a:t>AM –  4-6 kHz</a:t>
            </a:r>
          </a:p>
          <a:p>
            <a:pPr marL="457200" lvl="1" indent="4763">
              <a:defRPr/>
            </a:pPr>
            <a:r>
              <a:rPr lang="en-US" sz="2000" dirty="0"/>
              <a:t>FM –  5-15 kHz</a:t>
            </a:r>
          </a:p>
          <a:p>
            <a:pPr marL="0" indent="0">
              <a:defRPr/>
            </a:pPr>
            <a:r>
              <a:rPr lang="en-US" sz="2200" b="1" dirty="0"/>
              <a:t>Digital</a:t>
            </a:r>
          </a:p>
          <a:p>
            <a:pPr marL="457200" lvl="1" indent="4763">
              <a:defRPr/>
            </a:pPr>
            <a:r>
              <a:rPr lang="en-US" sz="2000" dirty="0"/>
              <a:t>PSK31 – 31 Hz</a:t>
            </a:r>
          </a:p>
          <a:p>
            <a:pPr marL="457200" lvl="1" indent="4763">
              <a:defRPr/>
            </a:pPr>
            <a:r>
              <a:rPr lang="en-US" sz="2000" dirty="0"/>
              <a:t>RTTY – 250 Hz</a:t>
            </a:r>
          </a:p>
          <a:p>
            <a:pPr marL="0" indent="0">
              <a:defRPr/>
            </a:pPr>
            <a:r>
              <a:rPr lang="en-US" sz="2200" b="1" dirty="0"/>
              <a:t>Slow Scan TV </a:t>
            </a:r>
            <a:r>
              <a:rPr lang="en-US" sz="2200" dirty="0">
                <a:solidFill>
                  <a:schemeClr val="tx1"/>
                </a:solidFill>
              </a:rPr>
              <a:t>– 3 KHz</a:t>
            </a:r>
          </a:p>
          <a:p>
            <a:pPr marL="0" indent="0">
              <a:defRPr/>
            </a:pPr>
            <a:r>
              <a:rPr lang="en-US" sz="2200" b="1" dirty="0"/>
              <a:t>Fast Scan TV </a:t>
            </a:r>
            <a:r>
              <a:rPr lang="en-US" sz="2200" dirty="0">
                <a:solidFill>
                  <a:schemeClr val="tx1"/>
                </a:solidFill>
              </a:rPr>
              <a:t>– 6 </a:t>
            </a:r>
            <a:r>
              <a:rPr lang="en-US" sz="2200" dirty="0" err="1">
                <a:solidFill>
                  <a:schemeClr val="tx1"/>
                </a:solidFill>
              </a:rPr>
              <a:t>Mhz</a:t>
            </a:r>
            <a:endParaRPr lang="en-US" sz="2200" dirty="0">
              <a:solidFill>
                <a:schemeClr val="tx1"/>
              </a:solidFill>
            </a:endParaRPr>
          </a:p>
        </p:txBody>
      </p:sp>
      <p:sp>
        <p:nvSpPr>
          <p:cNvPr id="1090564" name="Rectangle 4"/>
          <p:cNvSpPr>
            <a:spLocks noGrp="1" noChangeArrowheads="1"/>
          </p:cNvSpPr>
          <p:nvPr>
            <p:ph sz="half" idx="2"/>
          </p:nvPr>
        </p:nvSpPr>
        <p:spPr>
          <a:xfrm>
            <a:off x="4660900" y="2514600"/>
            <a:ext cx="4483100" cy="4114800"/>
          </a:xfrm>
        </p:spPr>
        <p:txBody>
          <a:bodyPr/>
          <a:lstStyle/>
          <a:p>
            <a:pPr marL="0" indent="0">
              <a:defRPr/>
            </a:pPr>
            <a:endParaRPr lang="en-US" sz="2200"/>
          </a:p>
          <a:p>
            <a:pPr marL="0" indent="0">
              <a:defRPr/>
            </a:pPr>
            <a:endParaRPr lang="en-US" sz="2200"/>
          </a:p>
        </p:txBody>
      </p:sp>
      <p:sp>
        <p:nvSpPr>
          <p:cNvPr id="7" name="Slide Number Placeholder 5"/>
          <p:cNvSpPr>
            <a:spLocks noGrp="1"/>
          </p:cNvSpPr>
          <p:nvPr>
            <p:ph type="sldNum" sz="quarter" idx="10"/>
          </p:nvPr>
        </p:nvSpPr>
        <p:spPr>
          <a:xfrm>
            <a:off x="304800" y="6248400"/>
            <a:ext cx="5715000" cy="476250"/>
          </a:xfrm>
        </p:spPr>
        <p:txBody>
          <a:bodyPr/>
          <a:lstStyle/>
          <a:p>
            <a:pPr algn="l">
              <a:defRPr/>
            </a:pPr>
            <a:fld id="{E305D51F-D23C-4769-8F8B-D48365B020FD}" type="slidenum">
              <a:rPr lang="en-US"/>
              <a:pPr algn="l">
                <a:defRPr/>
              </a:pPr>
              <a:t>10</a:t>
            </a:fld>
            <a:endParaRPr lang="en-US"/>
          </a:p>
        </p:txBody>
      </p:sp>
      <p:sp>
        <p:nvSpPr>
          <p:cNvPr id="6" name="Footer Placeholder 4"/>
          <p:cNvSpPr>
            <a:spLocks noGrp="1"/>
          </p:cNvSpPr>
          <p:nvPr>
            <p:ph type="ftr" sz="quarter" idx="11"/>
          </p:nvPr>
        </p:nvSpPr>
        <p:spPr>
          <a:xfrm>
            <a:off x="6553200" y="6248400"/>
            <a:ext cx="2133600" cy="476250"/>
          </a:xfrm>
        </p:spPr>
        <p:txBody>
          <a:bodyPr/>
          <a:lstStyle/>
          <a:p>
            <a:pPr algn="r">
              <a:defRPr/>
            </a:pPr>
            <a:r>
              <a:rPr lang="en-US"/>
              <a:t>Signals and Emissions 2022</a:t>
            </a:r>
          </a:p>
        </p:txBody>
      </p:sp>
      <p:pic>
        <p:nvPicPr>
          <p:cNvPr id="12295" name="Picture 5" descr="Fig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00200"/>
            <a:ext cx="5029200" cy="450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617831"/>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sz="3600" dirty="0"/>
              <a:t> </a:t>
            </a:r>
            <a:br>
              <a:rPr lang="en-US" sz="3600" dirty="0"/>
            </a:br>
            <a:r>
              <a:rPr lang="en-US" sz="3600" dirty="0"/>
              <a:t>T8D02 - What is a “</a:t>
            </a:r>
            <a:r>
              <a:rPr lang="en-US" sz="3600" dirty="0" err="1"/>
              <a:t>talkgroup</a:t>
            </a:r>
            <a:r>
              <a:rPr lang="en-US" sz="3600" dirty="0"/>
              <a:t>” on a DMR repeater?</a:t>
            </a:r>
          </a:p>
        </p:txBody>
      </p:sp>
      <p:sp>
        <p:nvSpPr>
          <p:cNvPr id="3" name="Subtitle 2"/>
          <p:cNvSpPr>
            <a:spLocks noGrp="1"/>
          </p:cNvSpPr>
          <p:nvPr>
            <p:ph type="subTitle" idx="1"/>
          </p:nvPr>
        </p:nvSpPr>
        <p:spPr>
          <a:xfrm>
            <a:off x="762000" y="2514600"/>
            <a:ext cx="7467600" cy="3657600"/>
          </a:xfrm>
        </p:spPr>
        <p:txBody>
          <a:bodyPr>
            <a:normAutofit/>
          </a:bodyPr>
          <a:lstStyle/>
          <a:p>
            <a:r>
              <a:rPr lang="en-US" sz="2800" i="1" dirty="0"/>
              <a:t>A. </a:t>
            </a:r>
            <a:r>
              <a:rPr lang="en-US" sz="2800" dirty="0"/>
              <a:t>  A group of operators sharing common interests</a:t>
            </a:r>
          </a:p>
          <a:p>
            <a:r>
              <a:rPr lang="en-US" sz="2800" i="1" dirty="0"/>
              <a:t>B. </a:t>
            </a:r>
            <a:r>
              <a:rPr lang="en-US" sz="2800" dirty="0"/>
              <a:t>  A way for groups of users to share a channel at different times without hearing other users on the channel</a:t>
            </a:r>
          </a:p>
          <a:p>
            <a:r>
              <a:rPr lang="en-US" sz="2800" i="1" dirty="0"/>
              <a:t>C.   A protocol that increases the signal-to-noise ration when multiple repeaters are linked together</a:t>
            </a:r>
            <a:endParaRPr lang="en-US" sz="2800" dirty="0"/>
          </a:p>
          <a:p>
            <a:r>
              <a:rPr lang="en-US" sz="2800" i="1" dirty="0"/>
              <a:t>D. </a:t>
            </a:r>
            <a:r>
              <a:rPr lang="en-US" sz="2800" dirty="0"/>
              <a:t>  A net that meets at a specified time</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100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666780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sz="3600" dirty="0"/>
              <a:t> </a:t>
            </a:r>
            <a:br>
              <a:rPr lang="en-US" sz="3600" dirty="0"/>
            </a:br>
            <a:r>
              <a:rPr lang="en-US" sz="3600" dirty="0"/>
              <a:t>T8D02 - What is a “</a:t>
            </a:r>
            <a:r>
              <a:rPr lang="en-US" sz="3600" dirty="0" err="1"/>
              <a:t>talkgroup</a:t>
            </a:r>
            <a:r>
              <a:rPr lang="en-US" sz="3600" dirty="0"/>
              <a:t>” on a DMR repeater?</a:t>
            </a:r>
          </a:p>
        </p:txBody>
      </p:sp>
      <p:sp>
        <p:nvSpPr>
          <p:cNvPr id="3" name="Subtitle 2"/>
          <p:cNvSpPr>
            <a:spLocks noGrp="1"/>
          </p:cNvSpPr>
          <p:nvPr>
            <p:ph type="subTitle" idx="1"/>
          </p:nvPr>
        </p:nvSpPr>
        <p:spPr>
          <a:xfrm>
            <a:off x="762000" y="2514600"/>
            <a:ext cx="7467600" cy="3657600"/>
          </a:xfrm>
        </p:spPr>
        <p:txBody>
          <a:bodyPr>
            <a:normAutofit lnSpcReduction="10000"/>
          </a:bodyPr>
          <a:lstStyle/>
          <a:p>
            <a:r>
              <a:rPr lang="en-US" sz="2800" i="1" dirty="0"/>
              <a:t>A. </a:t>
            </a:r>
            <a:r>
              <a:rPr lang="en-US" sz="2800" dirty="0"/>
              <a:t>  A group of operators sharing common interests</a:t>
            </a:r>
          </a:p>
          <a:p>
            <a:r>
              <a:rPr lang="en-US" sz="3600" b="1" i="1" dirty="0">
                <a:solidFill>
                  <a:srgbClr val="FFFF00"/>
                </a:solidFill>
                <a:effectLst>
                  <a:outerShdw blurRad="38100" dist="38100" dir="2700000" algn="tl">
                    <a:srgbClr val="000000">
                      <a:alpha val="43137"/>
                    </a:srgbClr>
                  </a:outerShdw>
                </a:effectLst>
              </a:rPr>
              <a:t>B. </a:t>
            </a:r>
            <a:r>
              <a:rPr lang="en-US" sz="3600" b="1" dirty="0">
                <a:solidFill>
                  <a:srgbClr val="FFFF00"/>
                </a:solidFill>
                <a:effectLst>
                  <a:outerShdw blurRad="38100" dist="38100" dir="2700000" algn="tl">
                    <a:srgbClr val="000000">
                      <a:alpha val="43137"/>
                    </a:srgbClr>
                  </a:outerShdw>
                </a:effectLst>
              </a:rPr>
              <a:t>  A way for groups of users to share a channel at different times without hearing other users on the channel</a:t>
            </a:r>
          </a:p>
          <a:p>
            <a:r>
              <a:rPr lang="en-US" sz="2800" i="1" dirty="0"/>
              <a:t>C.   A protocol that increases the signal-to-noise ration when multiple repeaters are linked together</a:t>
            </a:r>
            <a:endParaRPr lang="en-US" sz="2800" dirty="0"/>
          </a:p>
          <a:p>
            <a:r>
              <a:rPr lang="en-US" sz="2800" i="1" dirty="0"/>
              <a:t>D. </a:t>
            </a:r>
            <a:r>
              <a:rPr lang="en-US" sz="2800" dirty="0"/>
              <a:t>  A net that meets at a specified time</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101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5608342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382000" cy="2209800"/>
          </a:xfrm>
        </p:spPr>
        <p:txBody>
          <a:bodyPr>
            <a:noAutofit/>
          </a:bodyPr>
          <a:lstStyle/>
          <a:p>
            <a:r>
              <a:rPr lang="en-US" dirty="0"/>
              <a:t> </a:t>
            </a:r>
            <a:br>
              <a:rPr lang="en-US" dirty="0"/>
            </a:br>
            <a:r>
              <a:rPr lang="en-US" dirty="0"/>
              <a:t>T8D03 – What kind of data can be transmitted by APRS?</a:t>
            </a:r>
            <a:br>
              <a:rPr lang="en-US" dirty="0"/>
            </a:br>
            <a:endParaRPr lang="en-US" dirty="0"/>
          </a:p>
        </p:txBody>
      </p:sp>
      <p:sp>
        <p:nvSpPr>
          <p:cNvPr id="3" name="Subtitle 2"/>
          <p:cNvSpPr>
            <a:spLocks noGrp="1"/>
          </p:cNvSpPr>
          <p:nvPr>
            <p:ph type="subTitle" idx="1"/>
          </p:nvPr>
        </p:nvSpPr>
        <p:spPr>
          <a:xfrm>
            <a:off x="762000" y="2667000"/>
            <a:ext cx="8229600" cy="3810000"/>
          </a:xfrm>
        </p:spPr>
        <p:txBody>
          <a:bodyPr>
            <a:normAutofit/>
          </a:bodyPr>
          <a:lstStyle/>
          <a:p>
            <a:r>
              <a:rPr lang="en-US" sz="2800" i="1" dirty="0"/>
              <a:t>A. </a:t>
            </a:r>
            <a:r>
              <a:rPr lang="en-US" sz="2800" dirty="0"/>
              <a:t>  GPS position data</a:t>
            </a:r>
          </a:p>
          <a:p>
            <a:r>
              <a:rPr lang="en-US" sz="2800" i="1" dirty="0"/>
              <a:t>B. </a:t>
            </a:r>
            <a:r>
              <a:rPr lang="en-US" sz="2800" dirty="0"/>
              <a:t>  Text messages</a:t>
            </a:r>
          </a:p>
          <a:p>
            <a:r>
              <a:rPr lang="en-US" sz="2800" i="1" dirty="0"/>
              <a:t>C. </a:t>
            </a:r>
            <a:r>
              <a:rPr lang="en-US" sz="2800" dirty="0"/>
              <a:t>  Weather </a:t>
            </a:r>
            <a:r>
              <a:rPr lang="en-US" sz="2800" i="1" dirty="0"/>
              <a:t>data</a:t>
            </a:r>
            <a:endParaRPr lang="en-US" sz="2800" dirty="0"/>
          </a:p>
          <a:p>
            <a:r>
              <a:rPr lang="en-US" sz="2800" i="1" dirty="0"/>
              <a:t>D. </a:t>
            </a:r>
            <a:r>
              <a:rPr lang="en-US" sz="2800" dirty="0"/>
              <a:t>  All these choices are correct</a:t>
            </a:r>
            <a:r>
              <a:rPr lang="en-US" sz="2800" i="1" dirty="0"/>
              <a:t> </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102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5992828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382000" cy="2209800"/>
          </a:xfrm>
        </p:spPr>
        <p:txBody>
          <a:bodyPr>
            <a:noAutofit/>
          </a:bodyPr>
          <a:lstStyle/>
          <a:p>
            <a:r>
              <a:rPr lang="en-US" dirty="0"/>
              <a:t> </a:t>
            </a:r>
            <a:br>
              <a:rPr lang="en-US" dirty="0"/>
            </a:br>
            <a:r>
              <a:rPr lang="en-US" dirty="0"/>
              <a:t>T8D03 – What kind of data can be transmitted by APRS?</a:t>
            </a:r>
            <a:br>
              <a:rPr lang="en-US" dirty="0"/>
            </a:br>
            <a:endParaRPr lang="en-US" dirty="0"/>
          </a:p>
        </p:txBody>
      </p:sp>
      <p:sp>
        <p:nvSpPr>
          <p:cNvPr id="3" name="Subtitle 2"/>
          <p:cNvSpPr>
            <a:spLocks noGrp="1"/>
          </p:cNvSpPr>
          <p:nvPr>
            <p:ph type="subTitle" idx="1"/>
          </p:nvPr>
        </p:nvSpPr>
        <p:spPr>
          <a:xfrm>
            <a:off x="762000" y="2667000"/>
            <a:ext cx="8229600" cy="3810000"/>
          </a:xfrm>
        </p:spPr>
        <p:txBody>
          <a:bodyPr>
            <a:normAutofit/>
          </a:bodyPr>
          <a:lstStyle/>
          <a:p>
            <a:r>
              <a:rPr lang="en-US" sz="2800" i="1" dirty="0"/>
              <a:t>A. </a:t>
            </a:r>
            <a:r>
              <a:rPr lang="en-US" sz="2800" dirty="0"/>
              <a:t>  GPS position data</a:t>
            </a:r>
          </a:p>
          <a:p>
            <a:r>
              <a:rPr lang="en-US" sz="2800" i="1" dirty="0"/>
              <a:t>B. </a:t>
            </a:r>
            <a:r>
              <a:rPr lang="en-US" sz="2800" dirty="0"/>
              <a:t>  Text messages</a:t>
            </a:r>
          </a:p>
          <a:p>
            <a:r>
              <a:rPr lang="en-US" sz="2800" i="1" dirty="0"/>
              <a:t>C. </a:t>
            </a:r>
            <a:r>
              <a:rPr lang="en-US" sz="2800" dirty="0"/>
              <a:t>  Weather </a:t>
            </a:r>
            <a:r>
              <a:rPr lang="en-US" sz="2800" i="1" dirty="0"/>
              <a:t>data</a:t>
            </a:r>
            <a:endParaRPr lang="en-US" sz="2800" dirty="0"/>
          </a:p>
          <a:p>
            <a:r>
              <a:rPr lang="en-US" sz="3600" b="1" i="1" dirty="0">
                <a:solidFill>
                  <a:srgbClr val="FFFF00"/>
                </a:solidFill>
                <a:effectLst>
                  <a:outerShdw blurRad="38100" dist="38100" dir="2700000" algn="tl">
                    <a:srgbClr val="000000">
                      <a:alpha val="43137"/>
                    </a:srgbClr>
                  </a:outerShdw>
                </a:effectLst>
              </a:rPr>
              <a:t>D. </a:t>
            </a:r>
            <a:r>
              <a:rPr lang="en-US" sz="3600" b="1" dirty="0">
                <a:solidFill>
                  <a:srgbClr val="FFFF00"/>
                </a:solidFill>
                <a:effectLst>
                  <a:outerShdw blurRad="38100" dist="38100" dir="2700000" algn="tl">
                    <a:srgbClr val="000000">
                      <a:alpha val="43137"/>
                    </a:srgbClr>
                  </a:outerShdw>
                </a:effectLst>
              </a:rPr>
              <a:t>  All these choices are correct</a:t>
            </a:r>
            <a:r>
              <a:rPr lang="en-US" sz="3600" b="1" i="1" dirty="0">
                <a:solidFill>
                  <a:srgbClr val="FFFF00"/>
                </a:solidFill>
                <a:effectLst>
                  <a:outerShdw blurRad="38100" dist="38100" dir="2700000" algn="tl">
                    <a:srgbClr val="000000">
                      <a:alpha val="43137"/>
                    </a:srgbClr>
                  </a:outerShdw>
                </a:effectLst>
              </a:rPr>
              <a:t> </a:t>
            </a:r>
            <a:endParaRPr lang="en-US" sz="3600" b="1" dirty="0">
              <a:solidFill>
                <a:srgbClr val="FFFF00"/>
              </a:solidFill>
              <a:effectLst>
                <a:outerShdw blurRad="38100" dist="38100" dir="2700000" algn="tl">
                  <a:srgbClr val="000000">
                    <a:alpha val="43137"/>
                  </a:srgbClr>
                </a:outerShdw>
              </a:effectLst>
            </a:endParaRP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103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085922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Rot="1" noChangeArrowheads="1"/>
          </p:cNvSpPr>
          <p:nvPr>
            <p:ph type="title"/>
          </p:nvPr>
        </p:nvSpPr>
        <p:spPr>
          <a:xfrm>
            <a:off x="152400" y="304800"/>
            <a:ext cx="8839200" cy="1600200"/>
          </a:xfrm>
        </p:spPr>
        <p:txBody>
          <a:bodyPr>
            <a:normAutofit/>
          </a:bodyPr>
          <a:lstStyle/>
          <a:p>
            <a:pPr algn="ctr">
              <a:defRPr/>
            </a:pPr>
            <a:r>
              <a:rPr lang="en-US" sz="3600" dirty="0">
                <a:solidFill>
                  <a:schemeClr val="bg1"/>
                </a:solidFill>
              </a:rPr>
              <a:t>National Television Systems Committee</a:t>
            </a:r>
            <a:br>
              <a:rPr lang="en-US" sz="3600" dirty="0">
                <a:solidFill>
                  <a:schemeClr val="bg1"/>
                </a:solidFill>
              </a:rPr>
            </a:br>
            <a:r>
              <a:rPr lang="en-US" sz="3600" dirty="0">
                <a:solidFill>
                  <a:schemeClr val="bg1"/>
                </a:solidFill>
              </a:rPr>
              <a:t>(NTSC)</a:t>
            </a:r>
          </a:p>
        </p:txBody>
      </p:sp>
      <p:sp>
        <p:nvSpPr>
          <p:cNvPr id="1099779" name="Rectangle 3"/>
          <p:cNvSpPr>
            <a:spLocks noGrp="1" noChangeArrowheads="1"/>
          </p:cNvSpPr>
          <p:nvPr>
            <p:ph idx="1"/>
          </p:nvPr>
        </p:nvSpPr>
        <p:spPr>
          <a:xfrm>
            <a:off x="0" y="1600200"/>
            <a:ext cx="9144000" cy="5029200"/>
          </a:xfrm>
        </p:spPr>
        <p:txBody>
          <a:bodyPr>
            <a:normAutofit/>
          </a:bodyPr>
          <a:lstStyle/>
          <a:p>
            <a:pPr>
              <a:defRPr/>
            </a:pPr>
            <a:r>
              <a:rPr lang="en-US" i="1" dirty="0"/>
              <a:t>Television Standards</a:t>
            </a:r>
          </a:p>
          <a:p>
            <a:pPr marL="744538" lvl="1" indent="-342900">
              <a:buFont typeface="Wingdings" panose="05000000000000000000" pitchFamily="2" charset="2"/>
              <a:buChar char="Ø"/>
              <a:defRPr/>
            </a:pPr>
            <a:r>
              <a:rPr lang="en-US" i="1" dirty="0"/>
              <a:t>NTSC – Canada, US, Japan, South Korea</a:t>
            </a:r>
          </a:p>
          <a:p>
            <a:pPr marL="744538" lvl="1" indent="-342900">
              <a:buFont typeface="Wingdings" panose="05000000000000000000" pitchFamily="2" charset="2"/>
              <a:buChar char="Ø"/>
              <a:defRPr/>
            </a:pPr>
            <a:r>
              <a:rPr lang="en-US" i="1" dirty="0"/>
              <a:t>PAL</a:t>
            </a:r>
          </a:p>
          <a:p>
            <a:pPr marL="744538" lvl="1" indent="-342900">
              <a:buFont typeface="Wingdings" panose="05000000000000000000" pitchFamily="2" charset="2"/>
              <a:buChar char="Ø"/>
              <a:defRPr/>
            </a:pPr>
            <a:r>
              <a:rPr lang="en-US" i="1" dirty="0"/>
              <a:t>SECAM </a:t>
            </a:r>
          </a:p>
        </p:txBody>
      </p:sp>
      <p:sp>
        <p:nvSpPr>
          <p:cNvPr id="6" name="Slide Number Placeholder 4"/>
          <p:cNvSpPr>
            <a:spLocks noGrp="1"/>
          </p:cNvSpPr>
          <p:nvPr>
            <p:ph type="sldNum" sz="quarter" idx="10"/>
          </p:nvPr>
        </p:nvSpPr>
        <p:spPr>
          <a:xfrm>
            <a:off x="304800" y="6248400"/>
            <a:ext cx="5715000" cy="476250"/>
          </a:xfrm>
        </p:spPr>
        <p:txBody>
          <a:bodyPr/>
          <a:lstStyle/>
          <a:p>
            <a:pPr algn="l">
              <a:defRPr/>
            </a:pPr>
            <a:fld id="{49F6C944-931F-440E-A00A-D0516977BBC9}" type="slidenum">
              <a:rPr lang="en-US"/>
              <a:pPr algn="l">
                <a:defRPr/>
              </a:pPr>
              <a:t>104</a:t>
            </a:fld>
            <a:endParaRPr lang="en-US"/>
          </a:p>
        </p:txBody>
      </p:sp>
      <p:sp>
        <p:nvSpPr>
          <p:cNvPr id="5" name="Footer Placeholder 3"/>
          <p:cNvSpPr>
            <a:spLocks noGrp="1"/>
          </p:cNvSpPr>
          <p:nvPr>
            <p:ph type="ftr" sz="quarter" idx="11"/>
          </p:nvPr>
        </p:nvSpPr>
        <p:spPr>
          <a:xfrm>
            <a:off x="6553200" y="6248400"/>
            <a:ext cx="2133600" cy="476250"/>
          </a:xfrm>
        </p:spPr>
        <p:txBody>
          <a:bodyPr/>
          <a:lstStyle/>
          <a:p>
            <a:pPr algn="r">
              <a:defRPr/>
            </a:pPr>
            <a:r>
              <a:rPr lang="en-US"/>
              <a:t>Signals and Emissions 2022</a:t>
            </a:r>
            <a:endParaRPr lang="en-US" dirty="0"/>
          </a:p>
        </p:txBody>
      </p:sp>
      <p:pic>
        <p:nvPicPr>
          <p:cNvPr id="101382" name="Picture 5" descr="██ NTSC██ PAL, or switching to PAL██ SECAM██ no information">
            <a:hlinkClick r:id="rId2" tooltip="██ NTSC██ PAL, or switching to PAL██ SECAM██ no informa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667000"/>
            <a:ext cx="65532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1449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T8D04 - What type of transmission is indicated by the term NTSC?</a:t>
            </a:r>
            <a:br>
              <a:rPr lang="en-US" dirty="0"/>
            </a:br>
            <a:endParaRPr lang="en-US" dirty="0"/>
          </a:p>
        </p:txBody>
      </p:sp>
      <p:sp>
        <p:nvSpPr>
          <p:cNvPr id="3" name="Subtitle 2"/>
          <p:cNvSpPr>
            <a:spLocks noGrp="1"/>
          </p:cNvSpPr>
          <p:nvPr>
            <p:ph type="subTitle" idx="1"/>
          </p:nvPr>
        </p:nvSpPr>
        <p:spPr>
          <a:xfrm>
            <a:off x="1066800" y="2057400"/>
            <a:ext cx="7391400" cy="4419600"/>
          </a:xfrm>
        </p:spPr>
        <p:txBody>
          <a:bodyPr>
            <a:normAutofit/>
          </a:bodyPr>
          <a:lstStyle/>
          <a:p>
            <a:r>
              <a:rPr lang="en-US" sz="2800" i="1" dirty="0"/>
              <a:t>A. A Normal Transmission mode in Static Circuit</a:t>
            </a:r>
            <a:endParaRPr lang="en-US" sz="2800" dirty="0"/>
          </a:p>
          <a:p>
            <a:r>
              <a:rPr lang="en-US" sz="2800" i="1" dirty="0"/>
              <a:t>B. A special mode for earth satellite uplink</a:t>
            </a:r>
            <a:endParaRPr lang="en-US" sz="2800" dirty="0"/>
          </a:p>
          <a:p>
            <a:r>
              <a:rPr lang="en-US" sz="2800" i="1" dirty="0"/>
              <a:t>C. An analog fast scan color TV signal</a:t>
            </a:r>
            <a:endParaRPr lang="en-US" sz="2800" dirty="0"/>
          </a:p>
          <a:p>
            <a:r>
              <a:rPr lang="en-US" sz="2800" i="1" dirty="0"/>
              <a:t>D. A frame compression scheme for TV signals</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105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1793761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T8D04 - What type of transmission is indicated by the term NTSC?</a:t>
            </a:r>
            <a:br>
              <a:rPr lang="en-US" dirty="0"/>
            </a:br>
            <a:endParaRPr lang="en-US" dirty="0"/>
          </a:p>
        </p:txBody>
      </p:sp>
      <p:sp>
        <p:nvSpPr>
          <p:cNvPr id="3" name="Subtitle 2"/>
          <p:cNvSpPr>
            <a:spLocks noGrp="1"/>
          </p:cNvSpPr>
          <p:nvPr>
            <p:ph type="subTitle" idx="1"/>
          </p:nvPr>
        </p:nvSpPr>
        <p:spPr>
          <a:xfrm>
            <a:off x="1066800" y="2057400"/>
            <a:ext cx="7391400" cy="4419600"/>
          </a:xfrm>
        </p:spPr>
        <p:txBody>
          <a:bodyPr>
            <a:normAutofit/>
          </a:bodyPr>
          <a:lstStyle/>
          <a:p>
            <a:r>
              <a:rPr lang="en-US" sz="2800" i="1" dirty="0"/>
              <a:t>A. A Normal Transmission mode in Static Circuit</a:t>
            </a:r>
            <a:endParaRPr lang="en-US" sz="2800" dirty="0"/>
          </a:p>
          <a:p>
            <a:r>
              <a:rPr lang="en-US" sz="2800" i="1" dirty="0"/>
              <a:t>B. A special mode for earth satellite uplink</a:t>
            </a:r>
            <a:endParaRPr lang="en-US" sz="2800" dirty="0"/>
          </a:p>
          <a:p>
            <a:r>
              <a:rPr lang="en-US" sz="3600" b="1" i="1" dirty="0">
                <a:solidFill>
                  <a:srgbClr val="FFFF00"/>
                </a:solidFill>
                <a:effectLst>
                  <a:outerShdw blurRad="38100" dist="38100" dir="2700000" algn="tl">
                    <a:srgbClr val="000000">
                      <a:alpha val="43137"/>
                    </a:srgbClr>
                  </a:outerShdw>
                </a:effectLst>
              </a:rPr>
              <a:t>C. An analog fast scan color TV signal</a:t>
            </a:r>
            <a:endParaRPr lang="en-US" sz="3600" b="1" dirty="0">
              <a:solidFill>
                <a:srgbClr val="FFFF00"/>
              </a:solidFill>
              <a:effectLst>
                <a:outerShdw blurRad="38100" dist="38100" dir="2700000" algn="tl">
                  <a:srgbClr val="000000">
                    <a:alpha val="43137"/>
                  </a:srgbClr>
                </a:outerShdw>
              </a:effectLst>
            </a:endParaRPr>
          </a:p>
          <a:p>
            <a:r>
              <a:rPr lang="en-US" sz="2800" i="1" dirty="0"/>
              <a:t>D. A frame compression scheme for TV signals</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106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1391267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981200"/>
          </a:xfrm>
        </p:spPr>
        <p:txBody>
          <a:bodyPr>
            <a:noAutofit/>
          </a:bodyPr>
          <a:lstStyle/>
          <a:p>
            <a:r>
              <a:rPr lang="en-US" dirty="0"/>
              <a:t> </a:t>
            </a:r>
            <a:br>
              <a:rPr lang="en-US" dirty="0"/>
            </a:br>
            <a:r>
              <a:rPr lang="en-US" dirty="0"/>
              <a:t>T8D05 - Which of the following is an application of APRS?</a:t>
            </a:r>
            <a:br>
              <a:rPr lang="en-US" dirty="0"/>
            </a:br>
            <a:endParaRPr lang="en-US" dirty="0"/>
          </a:p>
        </p:txBody>
      </p:sp>
      <p:sp>
        <p:nvSpPr>
          <p:cNvPr id="3" name="Subtitle 2"/>
          <p:cNvSpPr>
            <a:spLocks noGrp="1"/>
          </p:cNvSpPr>
          <p:nvPr>
            <p:ph type="subTitle" idx="1"/>
          </p:nvPr>
        </p:nvSpPr>
        <p:spPr>
          <a:xfrm>
            <a:off x="685800" y="2133600"/>
            <a:ext cx="8382000" cy="4267200"/>
          </a:xfrm>
        </p:spPr>
        <p:txBody>
          <a:bodyPr>
            <a:normAutofit/>
          </a:bodyPr>
          <a:lstStyle/>
          <a:p>
            <a:r>
              <a:rPr lang="en-US" sz="2800" i="1" dirty="0"/>
              <a:t>A. Providing real time tactical digital communications in conjunction with a map showing the locations of stations</a:t>
            </a:r>
            <a:endParaRPr lang="en-US" sz="2800" dirty="0"/>
          </a:p>
          <a:p>
            <a:r>
              <a:rPr lang="en-US" sz="2800" i="1" dirty="0"/>
              <a:t>B. Showing automatically the number of packets transmitted via PACTOR during a specific time interval</a:t>
            </a:r>
            <a:endParaRPr lang="en-US" sz="2800" dirty="0"/>
          </a:p>
          <a:p>
            <a:r>
              <a:rPr lang="en-US" sz="2800" i="1" dirty="0"/>
              <a:t>C. Providing voice over Internet connection between repeaters</a:t>
            </a:r>
            <a:endParaRPr lang="en-US" sz="2800" dirty="0"/>
          </a:p>
          <a:p>
            <a:r>
              <a:rPr lang="en-US" sz="2800" i="1" dirty="0"/>
              <a:t>D. Providing information on the number of stations signed into a repeater</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107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7829035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981200"/>
          </a:xfrm>
        </p:spPr>
        <p:txBody>
          <a:bodyPr>
            <a:noAutofit/>
          </a:bodyPr>
          <a:lstStyle/>
          <a:p>
            <a:r>
              <a:rPr lang="en-US" dirty="0"/>
              <a:t> </a:t>
            </a:r>
            <a:br>
              <a:rPr lang="en-US" dirty="0"/>
            </a:br>
            <a:r>
              <a:rPr lang="en-US" dirty="0"/>
              <a:t>T8D05 - Which of the following is an application of APRS?</a:t>
            </a:r>
            <a:br>
              <a:rPr lang="en-US" dirty="0"/>
            </a:br>
            <a:endParaRPr lang="en-US" dirty="0"/>
          </a:p>
        </p:txBody>
      </p:sp>
      <p:sp>
        <p:nvSpPr>
          <p:cNvPr id="3" name="Subtitle 2"/>
          <p:cNvSpPr>
            <a:spLocks noGrp="1"/>
          </p:cNvSpPr>
          <p:nvPr>
            <p:ph type="subTitle" idx="1"/>
          </p:nvPr>
        </p:nvSpPr>
        <p:spPr>
          <a:xfrm>
            <a:off x="685800" y="2133600"/>
            <a:ext cx="8382000" cy="42672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Providing real time tactical digital communications in conjunction with a map showing the locations of stations</a:t>
            </a:r>
            <a:endParaRPr lang="en-US" sz="3600" b="1" dirty="0">
              <a:solidFill>
                <a:srgbClr val="FFFF00"/>
              </a:solidFill>
              <a:effectLst>
                <a:outerShdw blurRad="38100" dist="38100" dir="2700000" algn="tl">
                  <a:srgbClr val="000000">
                    <a:alpha val="43137"/>
                  </a:srgbClr>
                </a:outerShdw>
              </a:effectLst>
            </a:endParaRPr>
          </a:p>
          <a:p>
            <a:r>
              <a:rPr lang="en-US" sz="2800" i="1" dirty="0"/>
              <a:t>B. Showing automatically the number of packets transmitted via PACTOR during a specific time interval</a:t>
            </a:r>
            <a:endParaRPr lang="en-US" sz="2800" dirty="0"/>
          </a:p>
          <a:p>
            <a:r>
              <a:rPr lang="en-US" sz="2800" i="1" dirty="0"/>
              <a:t>C. Providing voice over Internet connection between repeaters</a:t>
            </a:r>
            <a:endParaRPr lang="en-US" sz="2800" dirty="0"/>
          </a:p>
          <a:p>
            <a:r>
              <a:rPr lang="en-US" sz="2800" i="1" dirty="0"/>
              <a:t>D. Providing information on the number of stations signed into a repeater</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108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8624466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Rot="1" noChangeArrowheads="1"/>
          </p:cNvSpPr>
          <p:nvPr>
            <p:ph type="title"/>
          </p:nvPr>
        </p:nvSpPr>
        <p:spPr>
          <a:xfrm>
            <a:off x="304800" y="0"/>
            <a:ext cx="8534400" cy="1447800"/>
          </a:xfrm>
        </p:spPr>
        <p:txBody>
          <a:bodyPr/>
          <a:lstStyle/>
          <a:p>
            <a:pPr algn="ctr">
              <a:defRPr/>
            </a:pPr>
            <a:r>
              <a:rPr lang="en-US" sz="4000" dirty="0">
                <a:solidFill>
                  <a:schemeClr val="bg1"/>
                </a:solidFill>
              </a:rPr>
              <a:t>PSK31 Digital Mode</a:t>
            </a:r>
          </a:p>
        </p:txBody>
      </p:sp>
      <p:sp>
        <p:nvSpPr>
          <p:cNvPr id="8" name="Slide Number Placeholder 5"/>
          <p:cNvSpPr>
            <a:spLocks noGrp="1"/>
          </p:cNvSpPr>
          <p:nvPr>
            <p:ph type="sldNum" sz="quarter" idx="10"/>
          </p:nvPr>
        </p:nvSpPr>
        <p:spPr>
          <a:xfrm>
            <a:off x="304800" y="6248400"/>
            <a:ext cx="5715000" cy="476250"/>
          </a:xfrm>
        </p:spPr>
        <p:txBody>
          <a:bodyPr/>
          <a:lstStyle/>
          <a:p>
            <a:pPr algn="l">
              <a:defRPr/>
            </a:pPr>
            <a:fld id="{DB1018FA-DC14-40AC-B220-F5D6DA3C7BA0}" type="slidenum">
              <a:rPr lang="en-US"/>
              <a:pPr algn="l">
                <a:defRPr/>
              </a:pPr>
              <a:t>109</a:t>
            </a:fld>
            <a:endParaRPr lang="en-US"/>
          </a:p>
        </p:txBody>
      </p:sp>
      <p:sp>
        <p:nvSpPr>
          <p:cNvPr id="7" name="Footer Placeholder 4"/>
          <p:cNvSpPr>
            <a:spLocks noGrp="1"/>
          </p:cNvSpPr>
          <p:nvPr>
            <p:ph type="ftr" sz="quarter" idx="11"/>
          </p:nvPr>
        </p:nvSpPr>
        <p:spPr>
          <a:xfrm>
            <a:off x="6553200" y="6248400"/>
            <a:ext cx="2133600" cy="476250"/>
          </a:xfrm>
        </p:spPr>
        <p:txBody>
          <a:bodyPr/>
          <a:lstStyle/>
          <a:p>
            <a:pPr algn="r">
              <a:defRPr/>
            </a:pPr>
            <a:r>
              <a:rPr lang="en-US"/>
              <a:t>Signals and Emissions 2022</a:t>
            </a:r>
            <a:endParaRPr lang="en-US" dirty="0"/>
          </a:p>
        </p:txBody>
      </p:sp>
      <p:grpSp>
        <p:nvGrpSpPr>
          <p:cNvPr id="106501" name="Group 9"/>
          <p:cNvGrpSpPr>
            <a:grpSpLocks/>
          </p:cNvGrpSpPr>
          <p:nvPr/>
        </p:nvGrpSpPr>
        <p:grpSpPr bwMode="auto">
          <a:xfrm>
            <a:off x="166688" y="1600200"/>
            <a:ext cx="8748712" cy="2613025"/>
            <a:chOff x="105" y="1296"/>
            <a:chExt cx="5511" cy="1646"/>
          </a:xfrm>
        </p:grpSpPr>
        <p:pic>
          <p:nvPicPr>
            <p:cNvPr id="106503" name="Picture 4" descr="mixdis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 y="1296"/>
              <a:ext cx="5511" cy="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504" name="Picture 5" descr="3sigs"/>
            <p:cNvPicPr>
              <a:picLocks noChangeAspect="1" noChangeArrowheads="1"/>
            </p:cNvPicPr>
            <p:nvPr/>
          </p:nvPicPr>
          <p:blipFill>
            <a:blip r:embed="rId3">
              <a:extLst>
                <a:ext uri="{28A0092B-C50C-407E-A947-70E740481C1C}">
                  <a14:useLocalDpi xmlns:a14="http://schemas.microsoft.com/office/drawing/2010/main" val="0"/>
                </a:ext>
              </a:extLst>
            </a:blip>
            <a:srcRect r="3488"/>
            <a:stretch>
              <a:fillRect/>
            </a:stretch>
          </p:blipFill>
          <p:spPr bwMode="auto">
            <a:xfrm>
              <a:off x="1296" y="2064"/>
              <a:ext cx="3984" cy="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6502" name="Text Box 6"/>
          <p:cNvSpPr txBox="1">
            <a:spLocks noChangeArrowheads="1"/>
          </p:cNvSpPr>
          <p:nvPr/>
        </p:nvSpPr>
        <p:spPr bwMode="auto">
          <a:xfrm>
            <a:off x="533400" y="4724400"/>
            <a:ext cx="82423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50000"/>
              </a:spcBef>
              <a:defRPr/>
            </a:pPr>
            <a:r>
              <a:rPr lang="en-US" altLang="en-US" sz="2400" b="1" i="1" dirty="0">
                <a:solidFill>
                  <a:srgbClr val="FFC000"/>
                </a:solidFill>
                <a:latin typeface="Eurostile" pitchFamily="34" charset="0"/>
                <a:cs typeface="+mn-cs"/>
              </a:rPr>
              <a:t>PSK31</a:t>
            </a:r>
            <a:r>
              <a:rPr lang="en-US" altLang="en-US" sz="2400" i="1" dirty="0">
                <a:solidFill>
                  <a:schemeClr val="bg1">
                    <a:lumMod val="95000"/>
                    <a:lumOff val="5000"/>
                  </a:schemeClr>
                </a:solidFill>
                <a:latin typeface="Eurostile" pitchFamily="34" charset="0"/>
                <a:cs typeface="+mn-cs"/>
              </a:rPr>
              <a:t> is a low speed, narrow bandwidth data mode that provides VERY EFFICIENT keyboard to keyboard chat capability.  PSK31 is not error-corrected.</a:t>
            </a:r>
          </a:p>
        </p:txBody>
      </p:sp>
    </p:spTree>
    <p:extLst>
      <p:ext uri="{BB962C8B-B14F-4D97-AF65-F5344CB8AC3E}">
        <p14:creationId xmlns:p14="http://schemas.microsoft.com/office/powerpoint/2010/main" val="170803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Rot="1" noChangeArrowheads="1"/>
          </p:cNvSpPr>
          <p:nvPr>
            <p:ph type="title"/>
          </p:nvPr>
        </p:nvSpPr>
        <p:spPr>
          <a:xfrm>
            <a:off x="152400" y="0"/>
            <a:ext cx="8839200" cy="1600200"/>
          </a:xfrm>
        </p:spPr>
        <p:txBody>
          <a:bodyPr/>
          <a:lstStyle/>
          <a:p>
            <a:pPr algn="ctr">
              <a:defRPr/>
            </a:pPr>
            <a:r>
              <a:rPr lang="en-US" sz="3600" dirty="0">
                <a:solidFill>
                  <a:schemeClr val="bg1"/>
                </a:solidFill>
              </a:rPr>
              <a:t>Amateur Television Signal</a:t>
            </a:r>
          </a:p>
        </p:txBody>
      </p:sp>
      <p:pic>
        <p:nvPicPr>
          <p:cNvPr id="1331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2222" r="4839" b="2222"/>
          <a:stretch>
            <a:fillRect/>
          </a:stretch>
        </p:blipFill>
        <p:spPr>
          <a:xfrm>
            <a:off x="4191000" y="1600200"/>
            <a:ext cx="4343400" cy="2971800"/>
          </a:xfrm>
        </p:spPr>
      </p:pic>
      <p:pic>
        <p:nvPicPr>
          <p:cNvPr id="13319"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 y="3962400"/>
            <a:ext cx="3352800" cy="2265363"/>
          </a:xfr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10"/>
          </p:nvPr>
        </p:nvSpPr>
        <p:spPr>
          <a:xfrm>
            <a:off x="8610600" y="6248400"/>
            <a:ext cx="304800" cy="476250"/>
          </a:xfrm>
        </p:spPr>
        <p:txBody>
          <a:bodyPr/>
          <a:lstStyle/>
          <a:p>
            <a:pPr algn="l">
              <a:defRPr/>
            </a:pPr>
            <a:fld id="{5A92CED7-011D-406C-AE66-F53F79D6D504}" type="slidenum">
              <a:rPr lang="en-US"/>
              <a:pPr algn="l">
                <a:defRPr/>
              </a:pPr>
              <a:t>11</a:t>
            </a:fld>
            <a:endParaRPr lang="en-US" dirty="0"/>
          </a:p>
        </p:txBody>
      </p:sp>
      <p:sp>
        <p:nvSpPr>
          <p:cNvPr id="2" name="Footer Placeholder 1"/>
          <p:cNvSpPr>
            <a:spLocks noGrp="1"/>
          </p:cNvSpPr>
          <p:nvPr>
            <p:ph type="ftr" sz="quarter" idx="11"/>
          </p:nvPr>
        </p:nvSpPr>
        <p:spPr/>
        <p:txBody>
          <a:bodyPr/>
          <a:lstStyle/>
          <a:p>
            <a:pPr>
              <a:defRPr/>
            </a:pPr>
            <a:r>
              <a:rPr lang="en-US"/>
              <a:t>Signals and Emissions 2022</a:t>
            </a:r>
          </a:p>
        </p:txBody>
      </p:sp>
      <p:sp>
        <p:nvSpPr>
          <p:cNvPr id="13318" name="Text Box 4"/>
          <p:cNvSpPr txBox="1">
            <a:spLocks noChangeArrowheads="1"/>
          </p:cNvSpPr>
          <p:nvPr/>
        </p:nvSpPr>
        <p:spPr bwMode="auto">
          <a:xfrm>
            <a:off x="457200" y="1524000"/>
            <a:ext cx="3429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b="1" dirty="0">
                <a:solidFill>
                  <a:schemeClr val="bg1">
                    <a:lumMod val="95000"/>
                    <a:lumOff val="5000"/>
                  </a:schemeClr>
                </a:solidFill>
                <a:latin typeface="Eurostile" pitchFamily="34" charset="0"/>
                <a:cs typeface="+mn-cs"/>
              </a:rPr>
              <a:t>A 6 MHz ATV video channel with the video carrier 1.25 MHz up from the lower edge.  The color subcarrier is at 3.58 MHz and the sound subcarrier at 4.5 MHz above the video carrier.</a:t>
            </a:r>
          </a:p>
        </p:txBody>
      </p:sp>
      <p:sp>
        <p:nvSpPr>
          <p:cNvPr id="13320" name="Text Box 6"/>
          <p:cNvSpPr txBox="1">
            <a:spLocks noChangeArrowheads="1"/>
          </p:cNvSpPr>
          <p:nvPr/>
        </p:nvSpPr>
        <p:spPr bwMode="auto">
          <a:xfrm>
            <a:off x="4191000" y="5029200"/>
            <a:ext cx="4267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pPr>
            <a:r>
              <a:rPr lang="en-US" altLang="en-US" sz="1800" b="1" dirty="0">
                <a:solidFill>
                  <a:schemeClr val="bg1">
                    <a:lumMod val="95000"/>
                    <a:lumOff val="5000"/>
                  </a:schemeClr>
                </a:solidFill>
                <a:latin typeface="Eurostile" pitchFamily="34" charset="0"/>
                <a:cs typeface="+mn-cs"/>
              </a:rPr>
              <a:t>The Luminance, Chrominance and Audio carriers are visible in the spectrum plot at left</a:t>
            </a:r>
          </a:p>
        </p:txBody>
      </p:sp>
    </p:spTree>
    <p:extLst>
      <p:ext uri="{BB962C8B-B14F-4D97-AF65-F5344CB8AC3E}">
        <p14:creationId xmlns:p14="http://schemas.microsoft.com/office/powerpoint/2010/main" val="4054516705"/>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1752600"/>
          </a:xfrm>
        </p:spPr>
        <p:txBody>
          <a:bodyPr>
            <a:noAutofit/>
          </a:bodyPr>
          <a:lstStyle/>
          <a:p>
            <a:r>
              <a:rPr lang="en-US" sz="3600" dirty="0"/>
              <a:t> </a:t>
            </a:r>
            <a:br>
              <a:rPr lang="en-US" sz="3600" dirty="0"/>
            </a:br>
            <a:r>
              <a:rPr lang="en-US" sz="3600" dirty="0"/>
              <a:t>T8D06 - What does the abbreviation PSK mean?</a:t>
            </a:r>
          </a:p>
        </p:txBody>
      </p:sp>
      <p:sp>
        <p:nvSpPr>
          <p:cNvPr id="3" name="Subtitle 2"/>
          <p:cNvSpPr>
            <a:spLocks noGrp="1"/>
          </p:cNvSpPr>
          <p:nvPr>
            <p:ph type="subTitle" idx="1"/>
          </p:nvPr>
        </p:nvSpPr>
        <p:spPr>
          <a:xfrm>
            <a:off x="1143000" y="2057400"/>
            <a:ext cx="6400800" cy="3657600"/>
          </a:xfrm>
        </p:spPr>
        <p:txBody>
          <a:bodyPr>
            <a:normAutofit/>
          </a:bodyPr>
          <a:lstStyle/>
          <a:p>
            <a:r>
              <a:rPr lang="en-US" sz="2800" i="1" dirty="0"/>
              <a:t>A. Pulse Shift Keying</a:t>
            </a:r>
            <a:endParaRPr lang="en-US" sz="2800" dirty="0"/>
          </a:p>
          <a:p>
            <a:r>
              <a:rPr lang="en-US" sz="2800" i="1" dirty="0"/>
              <a:t>B. Phase Shift Keying</a:t>
            </a:r>
            <a:endParaRPr lang="en-US" sz="2800" dirty="0"/>
          </a:p>
          <a:p>
            <a:r>
              <a:rPr lang="en-US" sz="2800" i="1" dirty="0"/>
              <a:t>C. Packet Short Keying</a:t>
            </a:r>
            <a:endParaRPr lang="en-US" sz="2800" dirty="0"/>
          </a:p>
          <a:p>
            <a:r>
              <a:rPr lang="en-US" sz="2800" i="1" dirty="0"/>
              <a:t>D. Phased Slide Keying</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110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4877043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1752600"/>
          </a:xfrm>
        </p:spPr>
        <p:txBody>
          <a:bodyPr>
            <a:noAutofit/>
          </a:bodyPr>
          <a:lstStyle/>
          <a:p>
            <a:r>
              <a:rPr lang="en-US" sz="3600" dirty="0"/>
              <a:t> </a:t>
            </a:r>
            <a:br>
              <a:rPr lang="en-US" sz="3600" dirty="0"/>
            </a:br>
            <a:r>
              <a:rPr lang="en-US" sz="3600" dirty="0"/>
              <a:t>T8D06 - What does the abbreviation PSK mean?</a:t>
            </a:r>
          </a:p>
        </p:txBody>
      </p:sp>
      <p:sp>
        <p:nvSpPr>
          <p:cNvPr id="3" name="Subtitle 2"/>
          <p:cNvSpPr>
            <a:spLocks noGrp="1"/>
          </p:cNvSpPr>
          <p:nvPr>
            <p:ph type="subTitle" idx="1"/>
          </p:nvPr>
        </p:nvSpPr>
        <p:spPr>
          <a:xfrm>
            <a:off x="1143000" y="2057400"/>
            <a:ext cx="6400800" cy="3657600"/>
          </a:xfrm>
        </p:spPr>
        <p:txBody>
          <a:bodyPr>
            <a:normAutofit/>
          </a:bodyPr>
          <a:lstStyle/>
          <a:p>
            <a:r>
              <a:rPr lang="en-US" sz="2800" i="1" dirty="0"/>
              <a:t>A. Pulse Shift Keying</a:t>
            </a:r>
            <a:endParaRPr lang="en-US" sz="2800" dirty="0"/>
          </a:p>
          <a:p>
            <a:r>
              <a:rPr lang="en-US" sz="3600" b="1" i="1" dirty="0">
                <a:solidFill>
                  <a:srgbClr val="FFFF00"/>
                </a:solidFill>
                <a:effectLst>
                  <a:outerShdw blurRad="38100" dist="38100" dir="2700000" algn="tl">
                    <a:srgbClr val="000000">
                      <a:alpha val="43137"/>
                    </a:srgbClr>
                  </a:outerShdw>
                </a:effectLst>
              </a:rPr>
              <a:t>B. Phase Shift Keying</a:t>
            </a:r>
            <a:endParaRPr lang="en-US" sz="3600" b="1" dirty="0">
              <a:solidFill>
                <a:srgbClr val="FFFF00"/>
              </a:solidFill>
              <a:effectLst>
                <a:outerShdw blurRad="38100" dist="38100" dir="2700000" algn="tl">
                  <a:srgbClr val="000000">
                    <a:alpha val="43137"/>
                  </a:srgbClr>
                </a:outerShdw>
              </a:effectLst>
            </a:endParaRPr>
          </a:p>
          <a:p>
            <a:r>
              <a:rPr lang="en-US" sz="2800" i="1" dirty="0"/>
              <a:t>C. Packet Short Keying</a:t>
            </a:r>
            <a:endParaRPr lang="en-US" sz="2800" dirty="0"/>
          </a:p>
          <a:p>
            <a:r>
              <a:rPr lang="en-US" sz="2800" i="1" dirty="0"/>
              <a:t>D. Phased Slide Keying</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111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5715884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229600" cy="1470025"/>
          </a:xfrm>
        </p:spPr>
        <p:txBody>
          <a:bodyPr>
            <a:noAutofit/>
          </a:bodyPr>
          <a:lstStyle/>
          <a:p>
            <a:r>
              <a:rPr lang="en-US" sz="3600" dirty="0"/>
              <a:t> </a:t>
            </a:r>
            <a:br>
              <a:rPr lang="en-US" sz="3600" dirty="0"/>
            </a:br>
            <a:r>
              <a:rPr lang="en-US" sz="3600" dirty="0"/>
              <a:t>T8D07 - Which of the following describes DMR ?</a:t>
            </a:r>
            <a:br>
              <a:rPr lang="en-US" sz="3600" dirty="0"/>
            </a:br>
            <a:endParaRPr lang="en-US" sz="3600" dirty="0"/>
          </a:p>
        </p:txBody>
      </p:sp>
      <p:sp>
        <p:nvSpPr>
          <p:cNvPr id="3" name="Subtitle 2"/>
          <p:cNvSpPr>
            <a:spLocks noGrp="1"/>
          </p:cNvSpPr>
          <p:nvPr>
            <p:ph type="subTitle" idx="1"/>
          </p:nvPr>
        </p:nvSpPr>
        <p:spPr>
          <a:xfrm>
            <a:off x="609600" y="2209800"/>
            <a:ext cx="8229600" cy="3962400"/>
          </a:xfrm>
        </p:spPr>
        <p:txBody>
          <a:bodyPr>
            <a:normAutofit/>
          </a:bodyPr>
          <a:lstStyle/>
          <a:p>
            <a:r>
              <a:rPr lang="en-US" sz="2800" dirty="0"/>
              <a:t>A. A technique for time-multiplexing two digital voice signals on a single 12.5 kHz repeater channel</a:t>
            </a:r>
          </a:p>
          <a:p>
            <a:r>
              <a:rPr lang="en-US" sz="2800" dirty="0"/>
              <a:t>B. An automatic position tracking mode for FM mobiles communicating through repeaters</a:t>
            </a:r>
          </a:p>
          <a:p>
            <a:r>
              <a:rPr lang="en-US" sz="2800" dirty="0"/>
              <a:t>C. An automatic computer logging technique for hands-off logging when communicating while operating a vehicle</a:t>
            </a:r>
          </a:p>
          <a:p>
            <a:r>
              <a:rPr lang="en-US" sz="2800" dirty="0"/>
              <a:t>D. A digital technique for transmitting on two repeater inputs simultaneously for automatic error correction</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112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8398239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229600" cy="1470025"/>
          </a:xfrm>
        </p:spPr>
        <p:txBody>
          <a:bodyPr>
            <a:noAutofit/>
          </a:bodyPr>
          <a:lstStyle/>
          <a:p>
            <a:r>
              <a:rPr lang="en-US" sz="3600" dirty="0"/>
              <a:t> </a:t>
            </a:r>
            <a:br>
              <a:rPr lang="en-US" sz="3600" dirty="0"/>
            </a:br>
            <a:r>
              <a:rPr lang="en-US" sz="3600" dirty="0"/>
              <a:t>T8D07 - Which of the following describes DMR ?</a:t>
            </a:r>
          </a:p>
        </p:txBody>
      </p:sp>
      <p:sp>
        <p:nvSpPr>
          <p:cNvPr id="3" name="Subtitle 2"/>
          <p:cNvSpPr>
            <a:spLocks noGrp="1"/>
          </p:cNvSpPr>
          <p:nvPr>
            <p:ph type="subTitle" idx="1"/>
          </p:nvPr>
        </p:nvSpPr>
        <p:spPr>
          <a:xfrm>
            <a:off x="609600" y="2209800"/>
            <a:ext cx="8229600" cy="3962400"/>
          </a:xfrm>
        </p:spPr>
        <p:txBody>
          <a:bodyPr>
            <a:normAutofit lnSpcReduction="10000"/>
          </a:bodyPr>
          <a:lstStyle/>
          <a:p>
            <a:r>
              <a:rPr lang="en-US" sz="3600" b="1" dirty="0">
                <a:solidFill>
                  <a:srgbClr val="FFFF00"/>
                </a:solidFill>
                <a:effectLst>
                  <a:outerShdw blurRad="38100" dist="38100" dir="2700000" algn="tl">
                    <a:srgbClr val="000000">
                      <a:alpha val="43137"/>
                    </a:srgbClr>
                  </a:outerShdw>
                </a:effectLst>
              </a:rPr>
              <a:t>A. A technique for time-multiplexing two digital voice signals on a single 12.5 kHz repeater channel</a:t>
            </a:r>
          </a:p>
          <a:p>
            <a:r>
              <a:rPr lang="en-US" sz="2800" dirty="0"/>
              <a:t>B. An automatic position tracking mode for FM mobiles communicating through repeaters</a:t>
            </a:r>
          </a:p>
          <a:p>
            <a:r>
              <a:rPr lang="en-US" sz="2800" dirty="0"/>
              <a:t>C. An automatic computer logging technique for hands-off logging when communicating while operating a vehicle</a:t>
            </a:r>
          </a:p>
          <a:p>
            <a:r>
              <a:rPr lang="en-US" sz="2800" dirty="0"/>
              <a:t>D. A digital technique for transmitting on two repeater inputs simultaneously for automatic error correction</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113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8217743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t> </a:t>
            </a:r>
            <a:br>
              <a:rPr lang="en-US" sz="3600" dirty="0"/>
            </a:br>
            <a:r>
              <a:rPr lang="en-US" sz="3600" dirty="0"/>
              <a:t>T8D08 - Which of the following is included in packet transmissions?</a:t>
            </a:r>
          </a:p>
        </p:txBody>
      </p:sp>
      <p:sp>
        <p:nvSpPr>
          <p:cNvPr id="3" name="Subtitle 2"/>
          <p:cNvSpPr>
            <a:spLocks noGrp="1"/>
          </p:cNvSpPr>
          <p:nvPr>
            <p:ph type="subTitle" idx="1"/>
          </p:nvPr>
        </p:nvSpPr>
        <p:spPr>
          <a:xfrm>
            <a:off x="762000" y="1905000"/>
            <a:ext cx="7772400" cy="4038600"/>
          </a:xfrm>
        </p:spPr>
        <p:txBody>
          <a:bodyPr>
            <a:normAutofit/>
          </a:bodyPr>
          <a:lstStyle/>
          <a:p>
            <a:r>
              <a:rPr lang="en-US" sz="2800" i="1" dirty="0"/>
              <a:t>A. A check sum which permits error detection</a:t>
            </a:r>
            <a:endParaRPr lang="en-US" sz="2800" dirty="0"/>
          </a:p>
          <a:p>
            <a:r>
              <a:rPr lang="en-US" sz="2800" i="1" dirty="0"/>
              <a:t>B. A header which contains the call sign of the station to which the information is being sent</a:t>
            </a:r>
            <a:endParaRPr lang="en-US" sz="2800" dirty="0"/>
          </a:p>
          <a:p>
            <a:r>
              <a:rPr lang="en-US" sz="2800" i="1" dirty="0"/>
              <a:t>C. Automatic repeat request in case of error</a:t>
            </a:r>
            <a:endParaRPr lang="en-US" sz="2800" dirty="0"/>
          </a:p>
          <a:p>
            <a:r>
              <a:rPr lang="en-US" sz="2800" i="1" dirty="0"/>
              <a:t>D. All of these choices are correct </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114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8922568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t> </a:t>
            </a:r>
            <a:br>
              <a:rPr lang="en-US" sz="3600" dirty="0"/>
            </a:br>
            <a:r>
              <a:rPr lang="en-US" sz="3600" dirty="0"/>
              <a:t>T8D08 - Which of the following is included in packet transmissions?</a:t>
            </a:r>
          </a:p>
        </p:txBody>
      </p:sp>
      <p:sp>
        <p:nvSpPr>
          <p:cNvPr id="3" name="Subtitle 2"/>
          <p:cNvSpPr>
            <a:spLocks noGrp="1"/>
          </p:cNvSpPr>
          <p:nvPr>
            <p:ph type="subTitle" idx="1"/>
          </p:nvPr>
        </p:nvSpPr>
        <p:spPr>
          <a:xfrm>
            <a:off x="762000" y="1905000"/>
            <a:ext cx="7772400" cy="4038600"/>
          </a:xfrm>
        </p:spPr>
        <p:txBody>
          <a:bodyPr>
            <a:normAutofit/>
          </a:bodyPr>
          <a:lstStyle/>
          <a:p>
            <a:r>
              <a:rPr lang="en-US" sz="2800" i="1" dirty="0"/>
              <a:t>A. A check sum which permits error detection</a:t>
            </a:r>
            <a:endParaRPr lang="en-US" sz="2800" dirty="0"/>
          </a:p>
          <a:p>
            <a:r>
              <a:rPr lang="en-US" sz="2800" i="1" dirty="0"/>
              <a:t>B. A header which contains the call sign of the station to which the information is being sent</a:t>
            </a:r>
            <a:endParaRPr lang="en-US" sz="2800" dirty="0"/>
          </a:p>
          <a:p>
            <a:r>
              <a:rPr lang="en-US" sz="2800" i="1" dirty="0"/>
              <a:t>C. Automatic repeat request in case of error</a:t>
            </a:r>
            <a:endParaRPr lang="en-US" sz="2800" dirty="0"/>
          </a:p>
          <a:p>
            <a:r>
              <a:rPr lang="en-US" sz="3600" b="1" i="1" dirty="0">
                <a:solidFill>
                  <a:srgbClr val="FFFF00"/>
                </a:solidFill>
                <a:effectLst>
                  <a:outerShdw blurRad="38100" dist="38100" dir="2700000" algn="tl">
                    <a:srgbClr val="000000">
                      <a:alpha val="43137"/>
                    </a:srgbClr>
                  </a:outerShdw>
                </a:effectLst>
              </a:rPr>
              <a:t>D. All of these choices are correct </a:t>
            </a:r>
            <a:endParaRPr lang="en-US" sz="3600"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115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7757948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981200"/>
          </a:xfrm>
        </p:spPr>
        <p:txBody>
          <a:bodyPr>
            <a:noAutofit/>
          </a:bodyPr>
          <a:lstStyle/>
          <a:p>
            <a:r>
              <a:rPr lang="en-US" sz="3600" dirty="0"/>
              <a:t> </a:t>
            </a:r>
            <a:br>
              <a:rPr lang="en-US" sz="3600" dirty="0"/>
            </a:br>
            <a:r>
              <a:rPr lang="en-US" sz="3600" dirty="0"/>
              <a:t>T8D09 - What is CW?</a:t>
            </a:r>
            <a:br>
              <a:rPr lang="en-US" sz="3600" dirty="0"/>
            </a:br>
            <a:endParaRPr lang="en-US" sz="3600" dirty="0"/>
          </a:p>
        </p:txBody>
      </p:sp>
      <p:sp>
        <p:nvSpPr>
          <p:cNvPr id="3" name="Subtitle 2"/>
          <p:cNvSpPr>
            <a:spLocks noGrp="1"/>
          </p:cNvSpPr>
          <p:nvPr>
            <p:ph type="subTitle" idx="1"/>
          </p:nvPr>
        </p:nvSpPr>
        <p:spPr/>
        <p:txBody>
          <a:bodyPr>
            <a:normAutofit/>
          </a:bodyPr>
          <a:lstStyle/>
          <a:p>
            <a:r>
              <a:rPr lang="en-US" sz="2800" i="1" dirty="0"/>
              <a:t>A. </a:t>
            </a:r>
            <a:r>
              <a:rPr lang="en-US" sz="2800" dirty="0"/>
              <a:t>  A type of electromagnetic propagation</a:t>
            </a:r>
          </a:p>
          <a:p>
            <a:r>
              <a:rPr lang="en-US" sz="2800" i="1" dirty="0"/>
              <a:t>B. </a:t>
            </a:r>
            <a:r>
              <a:rPr lang="en-US" sz="2800" dirty="0"/>
              <a:t>  A digital mode used primarily on 2 meter FM</a:t>
            </a:r>
          </a:p>
          <a:p>
            <a:r>
              <a:rPr lang="en-US" sz="2800" i="1" dirty="0"/>
              <a:t>C.   A technique for coil winding</a:t>
            </a:r>
            <a:endParaRPr lang="en-US" sz="2800" dirty="0"/>
          </a:p>
          <a:p>
            <a:r>
              <a:rPr lang="en-US" sz="2800" i="1" dirty="0"/>
              <a:t>D. </a:t>
            </a:r>
            <a:r>
              <a:rPr lang="en-US" sz="2800" dirty="0"/>
              <a:t>  Another name for a Morse code transmission</a:t>
            </a: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116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40544611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981200"/>
          </a:xfrm>
        </p:spPr>
        <p:txBody>
          <a:bodyPr>
            <a:noAutofit/>
          </a:bodyPr>
          <a:lstStyle/>
          <a:p>
            <a:r>
              <a:rPr lang="en-US" sz="3600" dirty="0"/>
              <a:t> </a:t>
            </a:r>
            <a:br>
              <a:rPr lang="en-US" sz="3600" dirty="0"/>
            </a:br>
            <a:r>
              <a:rPr lang="en-US" sz="3600" dirty="0"/>
              <a:t>T8D09 - What is CW?</a:t>
            </a:r>
            <a:br>
              <a:rPr lang="en-US" sz="3600" dirty="0"/>
            </a:br>
            <a:endParaRPr lang="en-US" sz="3600" dirty="0"/>
          </a:p>
        </p:txBody>
      </p:sp>
      <p:sp>
        <p:nvSpPr>
          <p:cNvPr id="3" name="Subtitle 2"/>
          <p:cNvSpPr>
            <a:spLocks noGrp="1"/>
          </p:cNvSpPr>
          <p:nvPr>
            <p:ph type="subTitle" idx="1"/>
          </p:nvPr>
        </p:nvSpPr>
        <p:spPr/>
        <p:txBody>
          <a:bodyPr>
            <a:normAutofit/>
          </a:bodyPr>
          <a:lstStyle/>
          <a:p>
            <a:r>
              <a:rPr lang="en-US" sz="2800" i="1" dirty="0"/>
              <a:t>A. </a:t>
            </a:r>
            <a:r>
              <a:rPr lang="en-US" sz="2800" dirty="0"/>
              <a:t>  A type of electromagnetic propagation</a:t>
            </a:r>
          </a:p>
          <a:p>
            <a:r>
              <a:rPr lang="en-US" sz="2800" i="1" dirty="0"/>
              <a:t>B. </a:t>
            </a:r>
            <a:r>
              <a:rPr lang="en-US" sz="2800" dirty="0"/>
              <a:t>  A digital mode used primarily on 2 meter FM</a:t>
            </a:r>
          </a:p>
          <a:p>
            <a:r>
              <a:rPr lang="en-US" sz="2800" i="1" dirty="0"/>
              <a:t>C.   A technique for coil winding</a:t>
            </a:r>
            <a:endParaRPr lang="en-US" sz="2800" dirty="0"/>
          </a:p>
          <a:p>
            <a:r>
              <a:rPr lang="en-US" sz="3600" b="1" i="1" dirty="0">
                <a:solidFill>
                  <a:srgbClr val="FFFF00"/>
                </a:solidFill>
                <a:effectLst>
                  <a:outerShdw blurRad="38100" dist="38100" dir="2700000" algn="tl">
                    <a:srgbClr val="000000">
                      <a:alpha val="43137"/>
                    </a:srgbClr>
                  </a:outerShdw>
                </a:effectLst>
              </a:rPr>
              <a:t>D. </a:t>
            </a:r>
            <a:r>
              <a:rPr lang="en-US" sz="3600" b="1" dirty="0">
                <a:solidFill>
                  <a:srgbClr val="FFFF00"/>
                </a:solidFill>
                <a:effectLst>
                  <a:outerShdw blurRad="38100" dist="38100" dir="2700000" algn="tl">
                    <a:srgbClr val="000000">
                      <a:alpha val="43137"/>
                    </a:srgbClr>
                  </a:outerShdw>
                </a:effectLst>
              </a:rPr>
              <a:t>  Another name for a Morse code transmission</a:t>
            </a: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117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9189099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905000"/>
          </a:xfrm>
        </p:spPr>
        <p:txBody>
          <a:bodyPr>
            <a:noAutofit/>
          </a:bodyPr>
          <a:lstStyle/>
          <a:p>
            <a:r>
              <a:rPr lang="en-US" dirty="0"/>
              <a:t> </a:t>
            </a:r>
            <a:br>
              <a:rPr lang="en-US" dirty="0"/>
            </a:br>
            <a:r>
              <a:rPr lang="en-US" dirty="0"/>
              <a:t>T8D10 - Which of the following operating activities is supported by digital mode software in the WSJT suite?</a:t>
            </a:r>
          </a:p>
        </p:txBody>
      </p:sp>
      <p:sp>
        <p:nvSpPr>
          <p:cNvPr id="3" name="Subtitle 2"/>
          <p:cNvSpPr>
            <a:spLocks noGrp="1"/>
          </p:cNvSpPr>
          <p:nvPr>
            <p:ph type="subTitle" idx="1"/>
          </p:nvPr>
        </p:nvSpPr>
        <p:spPr>
          <a:xfrm>
            <a:off x="990600" y="2438400"/>
            <a:ext cx="7239000" cy="3886200"/>
          </a:xfrm>
        </p:spPr>
        <p:txBody>
          <a:bodyPr>
            <a:normAutofit/>
          </a:bodyPr>
          <a:lstStyle/>
          <a:p>
            <a:r>
              <a:rPr lang="en-US" sz="2800" dirty="0"/>
              <a:t>A.    Earth-Moon-Earth</a:t>
            </a:r>
            <a:br>
              <a:rPr lang="en-US" sz="2800" dirty="0"/>
            </a:br>
            <a:r>
              <a:rPr lang="en-US" sz="2800" dirty="0"/>
              <a:t>B.   Weak-signal propagation beacons</a:t>
            </a:r>
            <a:br>
              <a:rPr lang="en-US" sz="2800" dirty="0"/>
            </a:br>
            <a:r>
              <a:rPr lang="en-US" sz="2800" dirty="0"/>
              <a:t>C.   Meteor scatter</a:t>
            </a:r>
            <a:br>
              <a:rPr lang="en-US" sz="2800" dirty="0"/>
            </a:br>
            <a:r>
              <a:rPr lang="en-US" sz="2800" dirty="0"/>
              <a:t>D.   All of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118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5205589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905000"/>
          </a:xfrm>
        </p:spPr>
        <p:txBody>
          <a:bodyPr>
            <a:noAutofit/>
          </a:bodyPr>
          <a:lstStyle/>
          <a:p>
            <a:r>
              <a:rPr lang="en-US" dirty="0"/>
              <a:t> </a:t>
            </a:r>
            <a:br>
              <a:rPr lang="en-US" dirty="0"/>
            </a:br>
            <a:r>
              <a:rPr lang="en-US" dirty="0"/>
              <a:t>T8D10 - Which of the following operating activities is supported by digital mode software in the WSJT suite?</a:t>
            </a:r>
          </a:p>
        </p:txBody>
      </p:sp>
      <p:sp>
        <p:nvSpPr>
          <p:cNvPr id="3" name="Subtitle 2"/>
          <p:cNvSpPr>
            <a:spLocks noGrp="1"/>
          </p:cNvSpPr>
          <p:nvPr>
            <p:ph type="subTitle" idx="1"/>
          </p:nvPr>
        </p:nvSpPr>
        <p:spPr>
          <a:xfrm>
            <a:off x="990600" y="2438400"/>
            <a:ext cx="7239000" cy="3886200"/>
          </a:xfrm>
        </p:spPr>
        <p:txBody>
          <a:bodyPr>
            <a:normAutofit/>
          </a:bodyPr>
          <a:lstStyle/>
          <a:p>
            <a:r>
              <a:rPr lang="en-US" sz="2800" dirty="0"/>
              <a:t>A.    Earth-Moon-Earth</a:t>
            </a:r>
            <a:br>
              <a:rPr lang="en-US" sz="2800" dirty="0"/>
            </a:br>
            <a:r>
              <a:rPr lang="en-US" sz="2800" dirty="0"/>
              <a:t>B.   Weak-signal propagation beacons</a:t>
            </a:r>
            <a:br>
              <a:rPr lang="en-US" sz="2800" dirty="0"/>
            </a:br>
            <a:r>
              <a:rPr lang="en-US" sz="2800" dirty="0"/>
              <a:t>C.   Meteor scatter</a:t>
            </a:r>
            <a:br>
              <a:rPr lang="en-US" sz="2800" dirty="0"/>
            </a:br>
            <a:r>
              <a:rPr lang="en-US" sz="3600" b="1" dirty="0">
                <a:solidFill>
                  <a:srgbClr val="FFFF00"/>
                </a:solidFill>
                <a:effectLst>
                  <a:outerShdw blurRad="38100" dist="38100" dir="2700000" algn="tl">
                    <a:srgbClr val="000000">
                      <a:alpha val="43137"/>
                    </a:srgbClr>
                  </a:outerShdw>
                </a:effectLst>
              </a:rPr>
              <a:t>D.   All of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119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61766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T8A01 - Which of the following is a form of amplitude modulation?</a:t>
            </a:r>
          </a:p>
        </p:txBody>
      </p:sp>
      <p:sp>
        <p:nvSpPr>
          <p:cNvPr id="3" name="Subtitle 2"/>
          <p:cNvSpPr>
            <a:spLocks noGrp="1"/>
          </p:cNvSpPr>
          <p:nvPr>
            <p:ph type="subTitle" idx="1"/>
          </p:nvPr>
        </p:nvSpPr>
        <p:spPr>
          <a:xfrm>
            <a:off x="1143000" y="2286000"/>
            <a:ext cx="6629400" cy="3886200"/>
          </a:xfrm>
        </p:spPr>
        <p:txBody>
          <a:bodyPr>
            <a:normAutofit/>
          </a:bodyPr>
          <a:lstStyle/>
          <a:p>
            <a:r>
              <a:rPr lang="en-US" sz="2800" i="1" dirty="0"/>
              <a:t>A. Spread-spectrum</a:t>
            </a:r>
            <a:endParaRPr lang="en-US" sz="2800" dirty="0"/>
          </a:p>
          <a:p>
            <a:r>
              <a:rPr lang="en-US" sz="2800" i="1" dirty="0"/>
              <a:t>B. Packet radio</a:t>
            </a:r>
            <a:endParaRPr lang="en-US" sz="2800" dirty="0"/>
          </a:p>
          <a:p>
            <a:r>
              <a:rPr lang="en-US" sz="2800" i="1" dirty="0"/>
              <a:t>C. Single sideband</a:t>
            </a:r>
            <a:endParaRPr lang="en-US" sz="2800" dirty="0"/>
          </a:p>
          <a:p>
            <a:r>
              <a:rPr lang="en-US" sz="2800" i="1" dirty="0"/>
              <a:t>D. Phase shift keying</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134757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10600" cy="1752600"/>
          </a:xfrm>
        </p:spPr>
        <p:txBody>
          <a:bodyPr>
            <a:normAutofit/>
          </a:bodyPr>
          <a:lstStyle/>
          <a:p>
            <a:r>
              <a:rPr lang="en-US" sz="3600" dirty="0"/>
              <a:t> </a:t>
            </a:r>
            <a:br>
              <a:rPr lang="en-US" sz="3600" dirty="0"/>
            </a:br>
            <a:r>
              <a:rPr lang="en-US" sz="3600" dirty="0"/>
              <a:t>T8D11 - What is an ARQ transmission system?</a:t>
            </a:r>
          </a:p>
        </p:txBody>
      </p:sp>
      <p:sp>
        <p:nvSpPr>
          <p:cNvPr id="3" name="Subtitle 2"/>
          <p:cNvSpPr>
            <a:spLocks noGrp="1"/>
          </p:cNvSpPr>
          <p:nvPr>
            <p:ph type="subTitle" idx="1"/>
          </p:nvPr>
        </p:nvSpPr>
        <p:spPr>
          <a:xfrm>
            <a:off x="533400" y="1981200"/>
            <a:ext cx="8229600" cy="4191000"/>
          </a:xfrm>
        </p:spPr>
        <p:txBody>
          <a:bodyPr>
            <a:normAutofit/>
          </a:bodyPr>
          <a:lstStyle/>
          <a:p>
            <a:r>
              <a:rPr lang="en-US" sz="2800" i="1" dirty="0"/>
              <a:t>A.   A special transmission format limited to video signals</a:t>
            </a:r>
            <a:endParaRPr lang="en-US" sz="2800" dirty="0"/>
          </a:p>
          <a:p>
            <a:r>
              <a:rPr lang="en-US" sz="2800" i="1" dirty="0"/>
              <a:t>B.  A system used to encrypt command signals to an amateur radio satellite</a:t>
            </a:r>
            <a:endParaRPr lang="en-US" sz="2800" dirty="0"/>
          </a:p>
          <a:p>
            <a:r>
              <a:rPr lang="en-US" sz="2800" i="1" dirty="0"/>
              <a:t>C.  An error correction method in which the receiving station detects errors and sends a request for retransmission</a:t>
            </a:r>
            <a:endParaRPr lang="en-US" sz="2800" dirty="0"/>
          </a:p>
          <a:p>
            <a:r>
              <a:rPr lang="en-US" sz="2800" i="1" dirty="0"/>
              <a:t>D. A method of compressing </a:t>
            </a:r>
            <a:r>
              <a:rPr lang="en-US" sz="2800" dirty="0"/>
              <a:t>da</a:t>
            </a:r>
            <a:r>
              <a:rPr lang="en-US" sz="2800" i="1" dirty="0"/>
              <a:t>ta using autonomous reiterative Q codes prior to final encoding</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120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9616388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10600" cy="1752600"/>
          </a:xfrm>
        </p:spPr>
        <p:txBody>
          <a:bodyPr>
            <a:normAutofit/>
          </a:bodyPr>
          <a:lstStyle/>
          <a:p>
            <a:r>
              <a:rPr lang="en-US" sz="3600" dirty="0"/>
              <a:t> </a:t>
            </a:r>
            <a:br>
              <a:rPr lang="en-US" sz="3600" dirty="0"/>
            </a:br>
            <a:r>
              <a:rPr lang="en-US" sz="3600" dirty="0"/>
              <a:t>T8D11 - What is an ARQ transmission system?</a:t>
            </a:r>
          </a:p>
        </p:txBody>
      </p:sp>
      <p:sp>
        <p:nvSpPr>
          <p:cNvPr id="3" name="Subtitle 2"/>
          <p:cNvSpPr>
            <a:spLocks noGrp="1"/>
          </p:cNvSpPr>
          <p:nvPr>
            <p:ph type="subTitle" idx="1"/>
          </p:nvPr>
        </p:nvSpPr>
        <p:spPr>
          <a:xfrm>
            <a:off x="533400" y="1981200"/>
            <a:ext cx="8229600" cy="4191000"/>
          </a:xfrm>
        </p:spPr>
        <p:txBody>
          <a:bodyPr>
            <a:normAutofit/>
          </a:bodyPr>
          <a:lstStyle/>
          <a:p>
            <a:r>
              <a:rPr lang="en-US" sz="2800" i="1" dirty="0"/>
              <a:t>A.   A special transmission format limited to video signals</a:t>
            </a:r>
            <a:endParaRPr lang="en-US" sz="2800" dirty="0"/>
          </a:p>
          <a:p>
            <a:r>
              <a:rPr lang="en-US" sz="2800" i="1" dirty="0"/>
              <a:t>B.  A system used to encrypt command signals to an amateur radio satellite</a:t>
            </a:r>
            <a:endParaRPr lang="en-US" sz="2800" dirty="0"/>
          </a:p>
          <a:p>
            <a:r>
              <a:rPr lang="en-US" sz="3600" b="1" i="1" dirty="0">
                <a:solidFill>
                  <a:srgbClr val="FFFF00"/>
                </a:solidFill>
                <a:effectLst>
                  <a:outerShdw blurRad="38100" dist="38100" dir="2700000" algn="tl">
                    <a:srgbClr val="000000">
                      <a:alpha val="43137"/>
                    </a:srgbClr>
                  </a:outerShdw>
                </a:effectLst>
              </a:rPr>
              <a:t>C.  An error correction method in which the receiving station detects errors and sends a request for retransmission</a:t>
            </a:r>
            <a:endParaRPr lang="en-US" sz="3600" b="1" dirty="0">
              <a:solidFill>
                <a:srgbClr val="FFFF00"/>
              </a:solidFill>
              <a:effectLst>
                <a:outerShdw blurRad="38100" dist="38100" dir="2700000" algn="tl">
                  <a:srgbClr val="000000">
                    <a:alpha val="43137"/>
                  </a:srgbClr>
                </a:outerShdw>
              </a:effectLst>
            </a:endParaRPr>
          </a:p>
          <a:p>
            <a:r>
              <a:rPr lang="en-US" sz="2800" i="1" dirty="0"/>
              <a:t>D. A method of compressing </a:t>
            </a:r>
            <a:r>
              <a:rPr lang="en-US" sz="2800" dirty="0"/>
              <a:t>da</a:t>
            </a:r>
            <a:r>
              <a:rPr lang="en-US" sz="2800" i="1" dirty="0"/>
              <a:t>ta using autonomous reiterative Q codes prior to final encoding</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121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6788679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610600" cy="1752600"/>
          </a:xfrm>
        </p:spPr>
        <p:txBody>
          <a:bodyPr>
            <a:noAutofit/>
          </a:bodyPr>
          <a:lstStyle/>
          <a:p>
            <a:r>
              <a:rPr lang="en-US" dirty="0"/>
              <a:t> </a:t>
            </a:r>
            <a:br>
              <a:rPr lang="en-US" dirty="0"/>
            </a:br>
            <a:r>
              <a:rPr lang="en-US" sz="3600" dirty="0"/>
              <a:t>T8D12 - Which of the following best describes an amateur radio mesh network</a:t>
            </a:r>
            <a:r>
              <a:rPr lang="en-US" dirty="0"/>
              <a:t>?</a:t>
            </a:r>
            <a:br>
              <a:rPr lang="en-US" dirty="0"/>
            </a:br>
            <a:br>
              <a:rPr lang="en-US" dirty="0"/>
            </a:br>
            <a:endParaRPr lang="en-US" dirty="0"/>
          </a:p>
        </p:txBody>
      </p:sp>
      <p:sp>
        <p:nvSpPr>
          <p:cNvPr id="3" name="Subtitle 2"/>
          <p:cNvSpPr>
            <a:spLocks noGrp="1"/>
          </p:cNvSpPr>
          <p:nvPr>
            <p:ph type="subTitle" idx="1"/>
          </p:nvPr>
        </p:nvSpPr>
        <p:spPr>
          <a:xfrm>
            <a:off x="533400" y="2362200"/>
            <a:ext cx="8229600" cy="4191000"/>
          </a:xfrm>
        </p:spPr>
        <p:txBody>
          <a:bodyPr>
            <a:normAutofit/>
          </a:bodyPr>
          <a:lstStyle/>
          <a:p>
            <a:r>
              <a:rPr lang="en-US" sz="2800" dirty="0"/>
              <a:t>A.    An amateur-radio-based data network using commercial Wi-Fi gear with modified firmware</a:t>
            </a:r>
          </a:p>
          <a:p>
            <a:r>
              <a:rPr lang="en-US" sz="2800" dirty="0"/>
              <a:t>B.   A wide-bandwidth digital voice mode employing DRM protocols</a:t>
            </a:r>
          </a:p>
          <a:p>
            <a:r>
              <a:rPr lang="en-US" sz="2800" dirty="0"/>
              <a:t>C.   A satellite communications network using modified commercial satellite TV hardware</a:t>
            </a:r>
          </a:p>
          <a:p>
            <a:r>
              <a:rPr lang="en-US" sz="2800" dirty="0"/>
              <a:t>D.   An internet linking protocol used to network repeaters</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122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9745200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610600" cy="1752600"/>
          </a:xfrm>
        </p:spPr>
        <p:txBody>
          <a:bodyPr>
            <a:noAutofit/>
          </a:bodyPr>
          <a:lstStyle/>
          <a:p>
            <a:r>
              <a:rPr lang="en-US" dirty="0"/>
              <a:t> </a:t>
            </a:r>
            <a:br>
              <a:rPr lang="en-US" dirty="0"/>
            </a:br>
            <a:r>
              <a:rPr lang="en-US" sz="3600" dirty="0"/>
              <a:t>T8D12 - Which of the following best describes an amateur radio mesh network</a:t>
            </a:r>
            <a:r>
              <a:rPr lang="en-US" dirty="0"/>
              <a:t>?</a:t>
            </a:r>
            <a:br>
              <a:rPr lang="en-US" dirty="0"/>
            </a:br>
            <a:br>
              <a:rPr lang="en-US" dirty="0"/>
            </a:br>
            <a:endParaRPr lang="en-US" dirty="0"/>
          </a:p>
        </p:txBody>
      </p:sp>
      <p:sp>
        <p:nvSpPr>
          <p:cNvPr id="3" name="Subtitle 2"/>
          <p:cNvSpPr>
            <a:spLocks noGrp="1"/>
          </p:cNvSpPr>
          <p:nvPr>
            <p:ph type="subTitle" idx="1"/>
          </p:nvPr>
        </p:nvSpPr>
        <p:spPr>
          <a:xfrm>
            <a:off x="533400" y="2362200"/>
            <a:ext cx="8229600" cy="4191000"/>
          </a:xfrm>
        </p:spPr>
        <p:txBody>
          <a:bodyPr>
            <a:normAutofit/>
          </a:bodyPr>
          <a:lstStyle/>
          <a:p>
            <a:r>
              <a:rPr lang="en-US" sz="3600" b="1" dirty="0">
                <a:solidFill>
                  <a:srgbClr val="FFFF00"/>
                </a:solidFill>
                <a:effectLst>
                  <a:outerShdw blurRad="38100" dist="38100" dir="2700000" algn="tl">
                    <a:srgbClr val="000000">
                      <a:alpha val="43137"/>
                    </a:srgbClr>
                  </a:outerShdw>
                </a:effectLst>
              </a:rPr>
              <a:t>A.    An amateur-radio-based data network using commercial Wi-Fi gear with modified firmware</a:t>
            </a:r>
          </a:p>
          <a:p>
            <a:r>
              <a:rPr lang="en-US" sz="2800" dirty="0"/>
              <a:t>B.   A wide-bandwidth digital voice mode employing DRM protocols</a:t>
            </a:r>
          </a:p>
          <a:p>
            <a:r>
              <a:rPr lang="en-US" sz="2800" dirty="0"/>
              <a:t>C.   A satellite communications network using modified commercial satellite TV hardware</a:t>
            </a:r>
          </a:p>
          <a:p>
            <a:r>
              <a:rPr lang="en-US" sz="2800" dirty="0"/>
              <a:t>D.   An internet linking protocol used to network repeaters</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123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5832119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610600" cy="762000"/>
          </a:xfrm>
        </p:spPr>
        <p:txBody>
          <a:bodyPr>
            <a:noAutofit/>
          </a:bodyPr>
          <a:lstStyle/>
          <a:p>
            <a:r>
              <a:rPr lang="en-US" sz="3600" dirty="0"/>
              <a:t> </a:t>
            </a:r>
            <a:br>
              <a:rPr lang="en-US" sz="3600" dirty="0"/>
            </a:br>
            <a:r>
              <a:rPr lang="en-US" sz="3600" dirty="0"/>
              <a:t>T8D13 - What is FT8?</a:t>
            </a:r>
            <a:br>
              <a:rPr lang="en-US" sz="3600" dirty="0"/>
            </a:br>
            <a:br>
              <a:rPr lang="en-US" sz="3600" dirty="0"/>
            </a:br>
            <a:br>
              <a:rPr lang="en-US" sz="3600" dirty="0"/>
            </a:br>
            <a:endParaRPr lang="en-US" sz="3600" dirty="0"/>
          </a:p>
        </p:txBody>
      </p:sp>
      <p:sp>
        <p:nvSpPr>
          <p:cNvPr id="3" name="Subtitle 2"/>
          <p:cNvSpPr>
            <a:spLocks noGrp="1"/>
          </p:cNvSpPr>
          <p:nvPr>
            <p:ph type="subTitle" idx="1"/>
          </p:nvPr>
        </p:nvSpPr>
        <p:spPr>
          <a:xfrm>
            <a:off x="762000" y="1981200"/>
            <a:ext cx="8229600" cy="4191000"/>
          </a:xfrm>
        </p:spPr>
        <p:txBody>
          <a:bodyPr>
            <a:normAutofit/>
          </a:bodyPr>
          <a:lstStyle/>
          <a:p>
            <a:r>
              <a:rPr lang="en-US" sz="2800" dirty="0"/>
              <a:t>A.   A wideband FM voice mode</a:t>
            </a:r>
          </a:p>
          <a:p>
            <a:r>
              <a:rPr lang="en-US" sz="2800" dirty="0"/>
              <a:t>B.   A digital mode capable of operating in low signal-to-noise conditions </a:t>
            </a:r>
          </a:p>
          <a:p>
            <a:r>
              <a:rPr lang="en-US" sz="2800" dirty="0"/>
              <a:t>C.   An eight channel multiplex mode for FM repeaters</a:t>
            </a:r>
          </a:p>
          <a:p>
            <a:r>
              <a:rPr lang="en-US" sz="2800" dirty="0"/>
              <a:t>D.   A digital slow scan TV mode with forward error correction and automatic color compensation</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124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0014412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610600" cy="762000"/>
          </a:xfrm>
        </p:spPr>
        <p:txBody>
          <a:bodyPr>
            <a:noAutofit/>
          </a:bodyPr>
          <a:lstStyle/>
          <a:p>
            <a:r>
              <a:rPr lang="en-US" sz="3600" dirty="0"/>
              <a:t> </a:t>
            </a:r>
            <a:br>
              <a:rPr lang="en-US" sz="3600" dirty="0"/>
            </a:br>
            <a:r>
              <a:rPr lang="en-US" sz="3600" dirty="0"/>
              <a:t>T8D13 - What is FT8?</a:t>
            </a:r>
            <a:br>
              <a:rPr lang="en-US" sz="3600" dirty="0"/>
            </a:br>
            <a:br>
              <a:rPr lang="en-US" sz="3600" dirty="0"/>
            </a:br>
            <a:br>
              <a:rPr lang="en-US" sz="3600" dirty="0"/>
            </a:br>
            <a:endParaRPr lang="en-US" sz="3600" dirty="0"/>
          </a:p>
        </p:txBody>
      </p:sp>
      <p:sp>
        <p:nvSpPr>
          <p:cNvPr id="3" name="Subtitle 2"/>
          <p:cNvSpPr>
            <a:spLocks noGrp="1"/>
          </p:cNvSpPr>
          <p:nvPr>
            <p:ph type="subTitle" idx="1"/>
          </p:nvPr>
        </p:nvSpPr>
        <p:spPr>
          <a:xfrm>
            <a:off x="762000" y="1981200"/>
            <a:ext cx="8229600" cy="4191000"/>
          </a:xfrm>
        </p:spPr>
        <p:txBody>
          <a:bodyPr>
            <a:normAutofit/>
          </a:bodyPr>
          <a:lstStyle/>
          <a:p>
            <a:r>
              <a:rPr lang="en-US" sz="2800" dirty="0"/>
              <a:t>A.   A wideband FM voice mode</a:t>
            </a:r>
          </a:p>
          <a:p>
            <a:r>
              <a:rPr lang="en-US" sz="3600" b="1" dirty="0">
                <a:solidFill>
                  <a:srgbClr val="FFFF00"/>
                </a:solidFill>
                <a:effectLst>
                  <a:outerShdw blurRad="38100" dist="38100" dir="2700000" algn="tl">
                    <a:srgbClr val="000000">
                      <a:alpha val="43137"/>
                    </a:srgbClr>
                  </a:outerShdw>
                </a:effectLst>
              </a:rPr>
              <a:t>B.   A digital mode capable of operating in low signal-to-noise conditions </a:t>
            </a:r>
          </a:p>
          <a:p>
            <a:r>
              <a:rPr lang="en-US" sz="2800" dirty="0"/>
              <a:t>C.   An eight channel multiplex mode for FM repeaters</a:t>
            </a:r>
          </a:p>
          <a:p>
            <a:r>
              <a:rPr lang="en-US" sz="2800" dirty="0"/>
              <a:t>D.   A digital slow scan TV mode with forward error correction and automatic color compensation</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125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7847700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normAutofit fontScale="90000"/>
          </a:bodyPr>
          <a:lstStyle/>
          <a:p>
            <a:pPr eaLnBrk="1" hangingPunct="1">
              <a:defRPr/>
            </a:pPr>
            <a:r>
              <a:rPr lang="en-US" dirty="0">
                <a:solidFill>
                  <a:srgbClr val="FFFF00"/>
                </a:solidFill>
                <a:effectLst>
                  <a:outerShdw blurRad="38100" dist="38100" dir="2700000" algn="tl">
                    <a:srgbClr val="000000">
                      <a:alpha val="43137"/>
                    </a:srgbClr>
                  </a:outerShdw>
                </a:effectLst>
              </a:rPr>
              <a:t>G8B11   How does forward error correction allow the receiver to correct errors in received data packets?</a:t>
            </a:r>
          </a:p>
        </p:txBody>
      </p:sp>
      <p:sp>
        <p:nvSpPr>
          <p:cNvPr id="48131" name="Rectangle 3"/>
          <p:cNvSpPr>
            <a:spLocks noGrp="1" noChangeArrowheads="1"/>
          </p:cNvSpPr>
          <p:nvPr>
            <p:ph idx="1"/>
          </p:nvPr>
        </p:nvSpPr>
        <p:spPr>
          <a:xfrm>
            <a:off x="152400" y="1981200"/>
            <a:ext cx="8763000" cy="4144963"/>
          </a:xfrm>
        </p:spPr>
        <p:txBody>
          <a:bodyPr>
            <a:normAutofit/>
          </a:bodyPr>
          <a:lstStyle/>
          <a:p>
            <a:pPr marL="457200" lvl="1" indent="0" eaLnBrk="1" hangingPunct="1">
              <a:buNone/>
              <a:defRPr/>
            </a:pPr>
            <a:r>
              <a:rPr lang="en-US" i="1" dirty="0"/>
              <a:t>A. By controlling transmitter output power for optimum signal strength</a:t>
            </a:r>
          </a:p>
          <a:p>
            <a:pPr marL="457200" lvl="1" indent="0" eaLnBrk="1" hangingPunct="1">
              <a:buNone/>
              <a:defRPr/>
            </a:pPr>
            <a:r>
              <a:rPr lang="en-US" i="1" dirty="0"/>
              <a:t>B. By using the </a:t>
            </a:r>
            <a:r>
              <a:rPr lang="en-US" i="1" dirty="0" err="1"/>
              <a:t>varicode</a:t>
            </a:r>
            <a:r>
              <a:rPr lang="en-US" i="1" dirty="0"/>
              <a:t> character set</a:t>
            </a:r>
          </a:p>
          <a:p>
            <a:pPr marL="457200" lvl="1" indent="0" eaLnBrk="1" hangingPunct="1">
              <a:buNone/>
              <a:defRPr/>
            </a:pPr>
            <a:r>
              <a:rPr lang="en-US" i="1" dirty="0"/>
              <a:t>C. By transmitting redundant information with the data</a:t>
            </a:r>
          </a:p>
          <a:p>
            <a:pPr marL="457200" lvl="1" indent="0" eaLnBrk="1" hangingPunct="1">
              <a:buNone/>
              <a:defRPr/>
            </a:pPr>
            <a:r>
              <a:rPr lang="en-US" i="1" dirty="0"/>
              <a:t>D. By using a parity bit with each character</a:t>
            </a:r>
          </a:p>
        </p:txBody>
      </p:sp>
      <p:sp>
        <p:nvSpPr>
          <p:cNvPr id="2" name="Footer Placeholder 1">
            <a:extLst>
              <a:ext uri="{FF2B5EF4-FFF2-40B4-BE49-F238E27FC236}">
                <a16:creationId xmlns:a16="http://schemas.microsoft.com/office/drawing/2014/main" id="{94AF64C2-4C37-52A4-BDE5-DB2DAAF269EE}"/>
              </a:ext>
            </a:extLst>
          </p:cNvPr>
          <p:cNvSpPr>
            <a:spLocks noGrp="1"/>
          </p:cNvSpPr>
          <p:nvPr>
            <p:ph type="ftr" sz="quarter" idx="11"/>
          </p:nvPr>
        </p:nvSpPr>
        <p:spPr/>
        <p:txBody>
          <a:bodyPr/>
          <a:lstStyle/>
          <a:p>
            <a:pPr>
              <a:defRPr/>
            </a:pPr>
            <a:r>
              <a:rPr lang="en-US"/>
              <a:t>Signals and Emissions 2022</a:t>
            </a:r>
          </a:p>
        </p:txBody>
      </p:sp>
      <p:sp>
        <p:nvSpPr>
          <p:cNvPr id="3" name="Slide Number Placeholder 2">
            <a:extLst>
              <a:ext uri="{FF2B5EF4-FFF2-40B4-BE49-F238E27FC236}">
                <a16:creationId xmlns:a16="http://schemas.microsoft.com/office/drawing/2014/main" id="{05394C3D-2ABC-2DF3-CD71-6D765EBCAB86}"/>
              </a:ext>
            </a:extLst>
          </p:cNvPr>
          <p:cNvSpPr>
            <a:spLocks noGrp="1"/>
          </p:cNvSpPr>
          <p:nvPr>
            <p:ph type="sldNum" sz="quarter" idx="10"/>
          </p:nvPr>
        </p:nvSpPr>
        <p:spPr/>
        <p:txBody>
          <a:bodyPr/>
          <a:lstStyle/>
          <a:p>
            <a:pPr>
              <a:defRPr/>
            </a:pPr>
            <a:fld id="{111A05EB-1916-4CFF-8F31-800DC94BF493}" type="slidenum">
              <a:rPr lang="en-US" smtClean="0"/>
              <a:pPr>
                <a:defRPr/>
              </a:pPr>
              <a:t>126</a:t>
            </a:fld>
            <a:endParaRPr lang="en-US"/>
          </a:p>
        </p:txBody>
      </p:sp>
    </p:spTree>
    <p:extLst>
      <p:ext uri="{BB962C8B-B14F-4D97-AF65-F5344CB8AC3E}">
        <p14:creationId xmlns:p14="http://schemas.microsoft.com/office/powerpoint/2010/main" val="41645193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normAutofit fontScale="90000"/>
          </a:bodyPr>
          <a:lstStyle/>
          <a:p>
            <a:pPr eaLnBrk="1" hangingPunct="1">
              <a:defRPr/>
            </a:pPr>
            <a:r>
              <a:rPr lang="en-US" dirty="0">
                <a:solidFill>
                  <a:srgbClr val="FFFF00"/>
                </a:solidFill>
                <a:effectLst>
                  <a:outerShdw blurRad="38100" dist="38100" dir="2700000" algn="tl">
                    <a:srgbClr val="000000">
                      <a:alpha val="43137"/>
                    </a:srgbClr>
                  </a:outerShdw>
                </a:effectLst>
              </a:rPr>
              <a:t>G8B11   How does forward error correction allow the receiver to correct errors in received data packets?</a:t>
            </a:r>
          </a:p>
        </p:txBody>
      </p:sp>
      <p:sp>
        <p:nvSpPr>
          <p:cNvPr id="48131" name="Rectangle 3"/>
          <p:cNvSpPr>
            <a:spLocks noGrp="1" noChangeArrowheads="1"/>
          </p:cNvSpPr>
          <p:nvPr>
            <p:ph idx="1"/>
          </p:nvPr>
        </p:nvSpPr>
        <p:spPr>
          <a:xfrm>
            <a:off x="152400" y="1981200"/>
            <a:ext cx="8763000" cy="4144963"/>
          </a:xfrm>
        </p:spPr>
        <p:txBody>
          <a:bodyPr>
            <a:normAutofit/>
          </a:bodyPr>
          <a:lstStyle/>
          <a:p>
            <a:pPr marL="457200" lvl="1" indent="0" eaLnBrk="1" hangingPunct="1">
              <a:buNone/>
              <a:defRPr/>
            </a:pPr>
            <a:r>
              <a:rPr lang="en-US" i="1" dirty="0"/>
              <a:t>A. By controlling transmitter output power for optimum signal strength</a:t>
            </a:r>
          </a:p>
          <a:p>
            <a:pPr marL="457200" lvl="1" indent="0" eaLnBrk="1" hangingPunct="1">
              <a:buNone/>
              <a:defRPr/>
            </a:pPr>
            <a:r>
              <a:rPr lang="en-US" i="1" dirty="0"/>
              <a:t>B. By using the </a:t>
            </a:r>
            <a:r>
              <a:rPr lang="en-US" i="1" dirty="0" err="1"/>
              <a:t>varicode</a:t>
            </a:r>
            <a:r>
              <a:rPr lang="en-US" i="1" dirty="0"/>
              <a:t> character set</a:t>
            </a:r>
          </a:p>
          <a:p>
            <a:pPr marL="457200" lvl="1" indent="0" eaLnBrk="1" hangingPunct="1">
              <a:buNone/>
              <a:defRPr/>
            </a:pPr>
            <a:r>
              <a:rPr lang="en-US" sz="2800" b="1" i="1" dirty="0">
                <a:solidFill>
                  <a:srgbClr val="FFFF00"/>
                </a:solidFill>
                <a:effectLst>
                  <a:outerShdw blurRad="38100" dist="38100" dir="2700000" algn="tl">
                    <a:srgbClr val="000000">
                      <a:alpha val="43137"/>
                    </a:srgbClr>
                  </a:outerShdw>
                </a:effectLst>
              </a:rPr>
              <a:t>C. By transmitting redundant information with the data</a:t>
            </a:r>
          </a:p>
          <a:p>
            <a:pPr marL="457200" lvl="1" indent="0" eaLnBrk="1" hangingPunct="1">
              <a:buNone/>
              <a:defRPr/>
            </a:pPr>
            <a:r>
              <a:rPr lang="en-US" i="1" dirty="0"/>
              <a:t>D. By using a parity bit with each character</a:t>
            </a:r>
          </a:p>
        </p:txBody>
      </p:sp>
      <p:sp>
        <p:nvSpPr>
          <p:cNvPr id="2" name="Footer Placeholder 1">
            <a:extLst>
              <a:ext uri="{FF2B5EF4-FFF2-40B4-BE49-F238E27FC236}">
                <a16:creationId xmlns:a16="http://schemas.microsoft.com/office/drawing/2014/main" id="{17935708-E926-139B-4D24-72DFBBC73518}"/>
              </a:ext>
            </a:extLst>
          </p:cNvPr>
          <p:cNvSpPr>
            <a:spLocks noGrp="1"/>
          </p:cNvSpPr>
          <p:nvPr>
            <p:ph type="ftr" sz="quarter" idx="11"/>
          </p:nvPr>
        </p:nvSpPr>
        <p:spPr/>
        <p:txBody>
          <a:bodyPr/>
          <a:lstStyle/>
          <a:p>
            <a:pPr>
              <a:defRPr/>
            </a:pPr>
            <a:r>
              <a:rPr lang="en-US"/>
              <a:t>Signals and Emissions 2022</a:t>
            </a:r>
          </a:p>
        </p:txBody>
      </p:sp>
      <p:sp>
        <p:nvSpPr>
          <p:cNvPr id="3" name="Slide Number Placeholder 2">
            <a:extLst>
              <a:ext uri="{FF2B5EF4-FFF2-40B4-BE49-F238E27FC236}">
                <a16:creationId xmlns:a16="http://schemas.microsoft.com/office/drawing/2014/main" id="{FDD86689-5AD2-E81B-1803-DCAFC6D1DF2B}"/>
              </a:ext>
            </a:extLst>
          </p:cNvPr>
          <p:cNvSpPr>
            <a:spLocks noGrp="1"/>
          </p:cNvSpPr>
          <p:nvPr>
            <p:ph type="sldNum" sz="quarter" idx="10"/>
          </p:nvPr>
        </p:nvSpPr>
        <p:spPr/>
        <p:txBody>
          <a:bodyPr/>
          <a:lstStyle/>
          <a:p>
            <a:pPr>
              <a:defRPr/>
            </a:pPr>
            <a:fld id="{111A05EB-1916-4CFF-8F31-800DC94BF493}" type="slidenum">
              <a:rPr lang="en-US" smtClean="0"/>
              <a:pPr>
                <a:defRPr/>
              </a:pPr>
              <a:t>127</a:t>
            </a:fld>
            <a:endParaRPr lang="en-US"/>
          </a:p>
        </p:txBody>
      </p:sp>
    </p:spTree>
    <p:extLst>
      <p:ext uri="{BB962C8B-B14F-4D97-AF65-F5344CB8AC3E}">
        <p14:creationId xmlns:p14="http://schemas.microsoft.com/office/powerpoint/2010/main" val="21908775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r>
              <a:rPr lang="en-US" dirty="0">
                <a:solidFill>
                  <a:srgbClr val="FFFF00"/>
                </a:solidFill>
                <a:effectLst>
                  <a:outerShdw blurRad="38100" dist="38100" dir="2700000" algn="tl">
                    <a:srgbClr val="000000">
                      <a:alpha val="43137"/>
                    </a:srgbClr>
                  </a:outerShdw>
                </a:effectLst>
              </a:rPr>
              <a:t>G8B12    What is the relationship between transmitted symbol rate and bandwidth?</a:t>
            </a:r>
          </a:p>
        </p:txBody>
      </p:sp>
      <p:sp>
        <p:nvSpPr>
          <p:cNvPr id="50179" name="Rectangle 3"/>
          <p:cNvSpPr>
            <a:spLocks noGrp="1" noChangeArrowheads="1"/>
          </p:cNvSpPr>
          <p:nvPr>
            <p:ph idx="1"/>
          </p:nvPr>
        </p:nvSpPr>
        <p:spPr>
          <a:xfrm>
            <a:off x="457200" y="2057400"/>
            <a:ext cx="8229600" cy="4068763"/>
          </a:xfrm>
        </p:spPr>
        <p:txBody>
          <a:bodyPr>
            <a:normAutofit/>
          </a:bodyPr>
          <a:lstStyle/>
          <a:p>
            <a:pPr marL="457200" lvl="1" indent="0" eaLnBrk="1" hangingPunct="1">
              <a:buNone/>
              <a:defRPr/>
            </a:pPr>
            <a:r>
              <a:rPr lang="en-US" i="1" dirty="0"/>
              <a:t>A. Symbol rate and bandwidth are not related</a:t>
            </a:r>
          </a:p>
          <a:p>
            <a:pPr marL="457200" lvl="1" indent="0" eaLnBrk="1" hangingPunct="1">
              <a:buNone/>
              <a:defRPr/>
            </a:pPr>
            <a:r>
              <a:rPr lang="en-US" i="1" dirty="0"/>
              <a:t>B. Higher symbol rates require higher bandwidth</a:t>
            </a:r>
          </a:p>
          <a:p>
            <a:pPr marL="457200" lvl="1" indent="0" eaLnBrk="1" hangingPunct="1">
              <a:buNone/>
              <a:defRPr/>
            </a:pPr>
            <a:r>
              <a:rPr lang="en-US" i="1" dirty="0"/>
              <a:t>C. Lower symbol rates require higher bandwidth</a:t>
            </a:r>
          </a:p>
          <a:p>
            <a:pPr marL="457200" lvl="1" indent="0" eaLnBrk="1" hangingPunct="1">
              <a:buNone/>
              <a:defRPr/>
            </a:pPr>
            <a:r>
              <a:rPr lang="en-US" i="1" dirty="0"/>
              <a:t>D. Bandwidth is constant for data mode signals</a:t>
            </a:r>
          </a:p>
        </p:txBody>
      </p:sp>
      <p:sp>
        <p:nvSpPr>
          <p:cNvPr id="2" name="Footer Placeholder 1">
            <a:extLst>
              <a:ext uri="{FF2B5EF4-FFF2-40B4-BE49-F238E27FC236}">
                <a16:creationId xmlns:a16="http://schemas.microsoft.com/office/drawing/2014/main" id="{B5202FE2-EF58-D78F-8339-9516C6188111}"/>
              </a:ext>
            </a:extLst>
          </p:cNvPr>
          <p:cNvSpPr>
            <a:spLocks noGrp="1"/>
          </p:cNvSpPr>
          <p:nvPr>
            <p:ph type="ftr" sz="quarter" idx="11"/>
          </p:nvPr>
        </p:nvSpPr>
        <p:spPr/>
        <p:txBody>
          <a:bodyPr/>
          <a:lstStyle/>
          <a:p>
            <a:pPr>
              <a:defRPr/>
            </a:pPr>
            <a:r>
              <a:rPr lang="en-US"/>
              <a:t>Signals and Emissions 2022</a:t>
            </a:r>
          </a:p>
        </p:txBody>
      </p:sp>
      <p:sp>
        <p:nvSpPr>
          <p:cNvPr id="3" name="Slide Number Placeholder 2">
            <a:extLst>
              <a:ext uri="{FF2B5EF4-FFF2-40B4-BE49-F238E27FC236}">
                <a16:creationId xmlns:a16="http://schemas.microsoft.com/office/drawing/2014/main" id="{6F8EEF62-75F4-CE6A-1CF7-B4A75A97B37A}"/>
              </a:ext>
            </a:extLst>
          </p:cNvPr>
          <p:cNvSpPr>
            <a:spLocks noGrp="1"/>
          </p:cNvSpPr>
          <p:nvPr>
            <p:ph type="sldNum" sz="quarter" idx="10"/>
          </p:nvPr>
        </p:nvSpPr>
        <p:spPr/>
        <p:txBody>
          <a:bodyPr/>
          <a:lstStyle/>
          <a:p>
            <a:pPr>
              <a:defRPr/>
            </a:pPr>
            <a:fld id="{111A05EB-1916-4CFF-8F31-800DC94BF493}" type="slidenum">
              <a:rPr lang="en-US" smtClean="0"/>
              <a:pPr>
                <a:defRPr/>
              </a:pPr>
              <a:t>128</a:t>
            </a:fld>
            <a:endParaRPr lang="en-US"/>
          </a:p>
        </p:txBody>
      </p:sp>
    </p:spTree>
    <p:extLst>
      <p:ext uri="{BB962C8B-B14F-4D97-AF65-F5344CB8AC3E}">
        <p14:creationId xmlns:p14="http://schemas.microsoft.com/office/powerpoint/2010/main" val="31219577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r>
              <a:rPr lang="en-US" dirty="0">
                <a:solidFill>
                  <a:srgbClr val="FFFF00"/>
                </a:solidFill>
                <a:effectLst>
                  <a:outerShdw blurRad="38100" dist="38100" dir="2700000" algn="tl">
                    <a:srgbClr val="000000">
                      <a:alpha val="43137"/>
                    </a:srgbClr>
                  </a:outerShdw>
                </a:effectLst>
              </a:rPr>
              <a:t>G8B12    What is the relationship between transmitted symbol rate and bandwidth?</a:t>
            </a:r>
          </a:p>
        </p:txBody>
      </p:sp>
      <p:sp>
        <p:nvSpPr>
          <p:cNvPr id="50179" name="Rectangle 3"/>
          <p:cNvSpPr>
            <a:spLocks noGrp="1" noChangeArrowheads="1"/>
          </p:cNvSpPr>
          <p:nvPr>
            <p:ph idx="1"/>
          </p:nvPr>
        </p:nvSpPr>
        <p:spPr>
          <a:xfrm>
            <a:off x="457200" y="2057400"/>
            <a:ext cx="8229600" cy="4068763"/>
          </a:xfrm>
        </p:spPr>
        <p:txBody>
          <a:bodyPr>
            <a:normAutofit/>
          </a:bodyPr>
          <a:lstStyle/>
          <a:p>
            <a:pPr marL="457200" lvl="1" indent="0" eaLnBrk="1" hangingPunct="1">
              <a:buNone/>
              <a:defRPr/>
            </a:pPr>
            <a:r>
              <a:rPr lang="en-US" i="1" dirty="0"/>
              <a:t>A. Symbol rate and bandwidth are not related</a:t>
            </a:r>
          </a:p>
          <a:p>
            <a:pPr marL="457200" lvl="1" indent="0" eaLnBrk="1" hangingPunct="1">
              <a:buNone/>
              <a:defRPr/>
            </a:pPr>
            <a:r>
              <a:rPr lang="en-US" sz="2800" b="1" i="1" dirty="0">
                <a:solidFill>
                  <a:srgbClr val="FFFF00"/>
                </a:solidFill>
                <a:effectLst>
                  <a:outerShdw blurRad="38100" dist="38100" dir="2700000" algn="tl">
                    <a:srgbClr val="000000">
                      <a:alpha val="43137"/>
                    </a:srgbClr>
                  </a:outerShdw>
                </a:effectLst>
              </a:rPr>
              <a:t>B. Higher symbol rates require higher bandwidth</a:t>
            </a:r>
          </a:p>
          <a:p>
            <a:pPr marL="457200" lvl="1" indent="0" eaLnBrk="1" hangingPunct="1">
              <a:buNone/>
              <a:defRPr/>
            </a:pPr>
            <a:r>
              <a:rPr lang="en-US" i="1" dirty="0"/>
              <a:t>C. Lower symbol rates require higher bandwidth</a:t>
            </a:r>
          </a:p>
          <a:p>
            <a:pPr marL="457200" lvl="1" indent="0" eaLnBrk="1" hangingPunct="1">
              <a:buNone/>
              <a:defRPr/>
            </a:pPr>
            <a:r>
              <a:rPr lang="en-US" i="1" dirty="0"/>
              <a:t>D. Bandwidth is constant for data mode signals</a:t>
            </a:r>
          </a:p>
        </p:txBody>
      </p:sp>
      <p:sp>
        <p:nvSpPr>
          <p:cNvPr id="2" name="Footer Placeholder 1">
            <a:extLst>
              <a:ext uri="{FF2B5EF4-FFF2-40B4-BE49-F238E27FC236}">
                <a16:creationId xmlns:a16="http://schemas.microsoft.com/office/drawing/2014/main" id="{21D49DE3-4417-79D5-02E5-E16250F40899}"/>
              </a:ext>
            </a:extLst>
          </p:cNvPr>
          <p:cNvSpPr>
            <a:spLocks noGrp="1"/>
          </p:cNvSpPr>
          <p:nvPr>
            <p:ph type="ftr" sz="quarter" idx="11"/>
          </p:nvPr>
        </p:nvSpPr>
        <p:spPr/>
        <p:txBody>
          <a:bodyPr/>
          <a:lstStyle/>
          <a:p>
            <a:pPr>
              <a:defRPr/>
            </a:pPr>
            <a:r>
              <a:rPr lang="en-US"/>
              <a:t>Signals and Emissions 2022</a:t>
            </a:r>
          </a:p>
        </p:txBody>
      </p:sp>
      <p:sp>
        <p:nvSpPr>
          <p:cNvPr id="3" name="Slide Number Placeholder 2">
            <a:extLst>
              <a:ext uri="{FF2B5EF4-FFF2-40B4-BE49-F238E27FC236}">
                <a16:creationId xmlns:a16="http://schemas.microsoft.com/office/drawing/2014/main" id="{88127B40-2180-0C90-916A-927EA9A7619B}"/>
              </a:ext>
            </a:extLst>
          </p:cNvPr>
          <p:cNvSpPr>
            <a:spLocks noGrp="1"/>
          </p:cNvSpPr>
          <p:nvPr>
            <p:ph type="sldNum" sz="quarter" idx="10"/>
          </p:nvPr>
        </p:nvSpPr>
        <p:spPr/>
        <p:txBody>
          <a:bodyPr/>
          <a:lstStyle/>
          <a:p>
            <a:pPr>
              <a:defRPr/>
            </a:pPr>
            <a:fld id="{111A05EB-1916-4CFF-8F31-800DC94BF493}" type="slidenum">
              <a:rPr lang="en-US" smtClean="0"/>
              <a:pPr>
                <a:defRPr/>
              </a:pPr>
              <a:t>129</a:t>
            </a:fld>
            <a:endParaRPr lang="en-US"/>
          </a:p>
        </p:txBody>
      </p:sp>
    </p:spTree>
    <p:extLst>
      <p:ext uri="{BB962C8B-B14F-4D97-AF65-F5344CB8AC3E}">
        <p14:creationId xmlns:p14="http://schemas.microsoft.com/office/powerpoint/2010/main" val="219739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T8A01 - Which of the following is a form of amplitude modulation?</a:t>
            </a:r>
          </a:p>
        </p:txBody>
      </p:sp>
      <p:sp>
        <p:nvSpPr>
          <p:cNvPr id="3" name="Subtitle 2"/>
          <p:cNvSpPr>
            <a:spLocks noGrp="1"/>
          </p:cNvSpPr>
          <p:nvPr>
            <p:ph type="subTitle" idx="1"/>
          </p:nvPr>
        </p:nvSpPr>
        <p:spPr>
          <a:xfrm>
            <a:off x="1143000" y="2286000"/>
            <a:ext cx="6629400" cy="3886200"/>
          </a:xfrm>
        </p:spPr>
        <p:txBody>
          <a:bodyPr>
            <a:normAutofit/>
          </a:bodyPr>
          <a:lstStyle/>
          <a:p>
            <a:r>
              <a:rPr lang="en-US" sz="2800" i="1" dirty="0"/>
              <a:t>A. Spread-spectrum</a:t>
            </a:r>
            <a:endParaRPr lang="en-US" sz="2800" dirty="0"/>
          </a:p>
          <a:p>
            <a:r>
              <a:rPr lang="en-US" sz="2800" i="1" dirty="0"/>
              <a:t>B. Packet radio</a:t>
            </a:r>
            <a:endParaRPr lang="en-US" sz="2800" dirty="0"/>
          </a:p>
          <a:p>
            <a:r>
              <a:rPr lang="en-US" sz="3600" b="1" i="1" dirty="0">
                <a:solidFill>
                  <a:srgbClr val="FFFF00"/>
                </a:solidFill>
                <a:effectLst>
                  <a:outerShdw blurRad="38100" dist="38100" dir="2700000" algn="tl">
                    <a:srgbClr val="000000">
                      <a:alpha val="43137"/>
                    </a:srgbClr>
                  </a:outerShdw>
                </a:effectLst>
              </a:rPr>
              <a:t>C. Single sideband</a:t>
            </a:r>
            <a:endParaRPr lang="en-US" sz="3600" b="1" dirty="0">
              <a:solidFill>
                <a:srgbClr val="FFFF00"/>
              </a:solidFill>
              <a:effectLst>
                <a:outerShdw blurRad="38100" dist="38100" dir="2700000" algn="tl">
                  <a:srgbClr val="000000">
                    <a:alpha val="43137"/>
                  </a:srgbClr>
                </a:outerShdw>
              </a:effectLst>
            </a:endParaRPr>
          </a:p>
          <a:p>
            <a:r>
              <a:rPr lang="en-US" sz="2800" i="1" dirty="0"/>
              <a:t>D. Phase shift keying</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461750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276600"/>
          </a:xfrm>
        </p:spPr>
        <p:txBody>
          <a:bodyPr/>
          <a:lstStyle/>
          <a:p>
            <a:r>
              <a:rPr lang="en-US" dirty="0"/>
              <a:t>End of</a:t>
            </a:r>
            <a:br>
              <a:rPr lang="en-US" dirty="0"/>
            </a:br>
            <a:r>
              <a:rPr lang="en-US" dirty="0"/>
              <a:t>SUBELEMENT  T8</a:t>
            </a:r>
          </a:p>
        </p:txBody>
      </p:sp>
      <p:sp>
        <p:nvSpPr>
          <p:cNvPr id="3" name="Subtitle 2"/>
          <p:cNvSpPr>
            <a:spLocks noGrp="1"/>
          </p:cNvSpPr>
          <p:nvPr>
            <p:ph type="subTitle" idx="1"/>
          </p:nvPr>
        </p:nvSpPr>
        <p:spPr>
          <a:xfrm>
            <a:off x="1371600" y="3657600"/>
            <a:ext cx="6400800" cy="2514600"/>
          </a:xfrm>
        </p:spPr>
        <p:txBody>
          <a:bodyPr/>
          <a:lstStyle/>
          <a:p>
            <a:pPr algn="ctr"/>
            <a:r>
              <a:rPr lang="en-US" dirty="0"/>
              <a:t>Modulation modes: amateur satellite operation; operating activities; non-voice communications </a:t>
            </a:r>
          </a:p>
          <a:p>
            <a:pPr algn="ctr"/>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5A2483EB-AB9C-40AC-9AA1-C2AD9590A9DB}" type="slidenum">
              <a:rPr lang="en-US" smtClean="0"/>
              <a:t>130</a:t>
            </a:fld>
            <a:endParaRPr lang="en-US"/>
          </a:p>
        </p:txBody>
      </p:sp>
      <p:sp>
        <p:nvSpPr>
          <p:cNvPr id="4" name="Footer Placeholder 3"/>
          <p:cNvSpPr>
            <a:spLocks noGrp="1"/>
          </p:cNvSpPr>
          <p:nvPr>
            <p:ph type="ftr" sz="quarter" idx="11"/>
          </p:nvPr>
        </p:nvSpPr>
        <p:spPr>
          <a:xfrm>
            <a:off x="3124200" y="6356350"/>
            <a:ext cx="2895600" cy="365125"/>
          </a:xfrm>
        </p:spPr>
        <p:txBody>
          <a:bodyPr/>
          <a:lstStyle/>
          <a:p>
            <a:r>
              <a:rPr lang="en-US"/>
              <a:t>Signals and Emissions 2022</a:t>
            </a:r>
            <a:endParaRPr lang="en-US" dirty="0"/>
          </a:p>
        </p:txBody>
      </p:sp>
    </p:spTree>
    <p:extLst>
      <p:ext uri="{BB962C8B-B14F-4D97-AF65-F5344CB8AC3E}">
        <p14:creationId xmlns:p14="http://schemas.microsoft.com/office/powerpoint/2010/main" val="86130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458200" cy="1752600"/>
          </a:xfrm>
        </p:spPr>
        <p:txBody>
          <a:bodyPr>
            <a:noAutofit/>
          </a:bodyPr>
          <a:lstStyle/>
          <a:p>
            <a:r>
              <a:rPr lang="en-US" dirty="0"/>
              <a:t> </a:t>
            </a:r>
            <a:br>
              <a:rPr lang="en-US" dirty="0"/>
            </a:br>
            <a:r>
              <a:rPr lang="en-US" dirty="0"/>
              <a:t>T8A02 - What type of modulation is commonly used for VHF packet radio transmissions?</a:t>
            </a:r>
          </a:p>
        </p:txBody>
      </p:sp>
      <p:sp>
        <p:nvSpPr>
          <p:cNvPr id="3" name="Subtitle 2"/>
          <p:cNvSpPr>
            <a:spLocks noGrp="1"/>
          </p:cNvSpPr>
          <p:nvPr>
            <p:ph type="subTitle" idx="1"/>
          </p:nvPr>
        </p:nvSpPr>
        <p:spPr>
          <a:xfrm>
            <a:off x="1371600" y="2133600"/>
            <a:ext cx="6400800" cy="3657600"/>
          </a:xfrm>
        </p:spPr>
        <p:txBody>
          <a:bodyPr>
            <a:normAutofit/>
          </a:bodyPr>
          <a:lstStyle/>
          <a:p>
            <a:r>
              <a:rPr lang="en-US" sz="2800" i="1" dirty="0"/>
              <a:t>A. FM or PM</a:t>
            </a:r>
            <a:endParaRPr lang="en-US" sz="2800" dirty="0"/>
          </a:p>
          <a:p>
            <a:r>
              <a:rPr lang="en-US" sz="2800" i="1" dirty="0"/>
              <a:t>B. SSB</a:t>
            </a:r>
            <a:endParaRPr lang="en-US" sz="2800" dirty="0"/>
          </a:p>
          <a:p>
            <a:r>
              <a:rPr lang="en-US" sz="2800" i="1" dirty="0"/>
              <a:t>C. AM</a:t>
            </a:r>
            <a:endParaRPr lang="en-US" sz="2800" dirty="0"/>
          </a:p>
          <a:p>
            <a:r>
              <a:rPr lang="en-US" sz="2800" i="1" dirty="0"/>
              <a:t>D. </a:t>
            </a:r>
            <a:r>
              <a:rPr lang="en-US" sz="2800" dirty="0"/>
              <a:t>PSK</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17105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458200" cy="1752600"/>
          </a:xfrm>
        </p:spPr>
        <p:txBody>
          <a:bodyPr>
            <a:noAutofit/>
          </a:bodyPr>
          <a:lstStyle/>
          <a:p>
            <a:r>
              <a:rPr lang="en-US" dirty="0"/>
              <a:t> </a:t>
            </a:r>
            <a:br>
              <a:rPr lang="en-US" dirty="0"/>
            </a:br>
            <a:r>
              <a:rPr lang="en-US" dirty="0"/>
              <a:t>T8A02 - What type of modulation is commonly used for VHF packet radio transmissions?</a:t>
            </a:r>
          </a:p>
        </p:txBody>
      </p:sp>
      <p:sp>
        <p:nvSpPr>
          <p:cNvPr id="3" name="Subtitle 2"/>
          <p:cNvSpPr>
            <a:spLocks noGrp="1"/>
          </p:cNvSpPr>
          <p:nvPr>
            <p:ph type="subTitle" idx="1"/>
          </p:nvPr>
        </p:nvSpPr>
        <p:spPr>
          <a:xfrm>
            <a:off x="1371600" y="2133600"/>
            <a:ext cx="6400800" cy="36576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FM or PM</a:t>
            </a:r>
            <a:endParaRPr lang="en-US" sz="3600" b="1" dirty="0">
              <a:solidFill>
                <a:srgbClr val="FFFF00"/>
              </a:solidFill>
              <a:effectLst>
                <a:outerShdw blurRad="38100" dist="38100" dir="2700000" algn="tl">
                  <a:srgbClr val="000000">
                    <a:alpha val="43137"/>
                  </a:srgbClr>
                </a:outerShdw>
              </a:effectLst>
            </a:endParaRPr>
          </a:p>
          <a:p>
            <a:r>
              <a:rPr lang="en-US" sz="2800" i="1" dirty="0"/>
              <a:t>B. SSB</a:t>
            </a:r>
            <a:endParaRPr lang="en-US" sz="2800" dirty="0"/>
          </a:p>
          <a:p>
            <a:r>
              <a:rPr lang="en-US" sz="2800" i="1" dirty="0"/>
              <a:t>C. AM</a:t>
            </a:r>
            <a:endParaRPr lang="en-US" sz="2800" dirty="0"/>
          </a:p>
          <a:p>
            <a:r>
              <a:rPr lang="en-US" sz="2800" i="1" dirty="0"/>
              <a:t>D. </a:t>
            </a:r>
            <a:r>
              <a:rPr lang="en-US" sz="2800" dirty="0"/>
              <a:t>PSK</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127803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T8A03 - Which type of voice mode is often used for long-distance (weak signal) contacts on the VHF and UHF bands?</a:t>
            </a:r>
          </a:p>
        </p:txBody>
      </p:sp>
      <p:sp>
        <p:nvSpPr>
          <p:cNvPr id="3" name="Subtitle 2"/>
          <p:cNvSpPr>
            <a:spLocks noGrp="1"/>
          </p:cNvSpPr>
          <p:nvPr>
            <p:ph type="subTitle" idx="1"/>
          </p:nvPr>
        </p:nvSpPr>
        <p:spPr/>
        <p:txBody>
          <a:bodyPr>
            <a:normAutofit/>
          </a:bodyPr>
          <a:lstStyle/>
          <a:p>
            <a:r>
              <a:rPr lang="en-US" sz="2800" i="1" dirty="0"/>
              <a:t>A. FM</a:t>
            </a:r>
            <a:endParaRPr lang="en-US" sz="2800" dirty="0"/>
          </a:p>
          <a:p>
            <a:r>
              <a:rPr lang="en-US" sz="2800" i="1" dirty="0"/>
              <a:t>B. DRM</a:t>
            </a:r>
            <a:endParaRPr lang="en-US" sz="2800" dirty="0"/>
          </a:p>
          <a:p>
            <a:r>
              <a:rPr lang="en-US" sz="2800" i="1" dirty="0"/>
              <a:t>C. SSB</a:t>
            </a:r>
            <a:endParaRPr lang="en-US" sz="2800" dirty="0"/>
          </a:p>
          <a:p>
            <a:r>
              <a:rPr lang="en-US" sz="2800" i="1" dirty="0"/>
              <a:t>D. PM</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11590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T8A03 - Which type of voice mode is often used for long-distance (weak signal) contacts on the VHF and UHF bands?</a:t>
            </a:r>
          </a:p>
        </p:txBody>
      </p:sp>
      <p:sp>
        <p:nvSpPr>
          <p:cNvPr id="3" name="Subtitle 2"/>
          <p:cNvSpPr>
            <a:spLocks noGrp="1"/>
          </p:cNvSpPr>
          <p:nvPr>
            <p:ph type="subTitle" idx="1"/>
          </p:nvPr>
        </p:nvSpPr>
        <p:spPr/>
        <p:txBody>
          <a:bodyPr>
            <a:normAutofit/>
          </a:bodyPr>
          <a:lstStyle/>
          <a:p>
            <a:r>
              <a:rPr lang="en-US" sz="2800" i="1" dirty="0"/>
              <a:t>A. FM</a:t>
            </a:r>
            <a:endParaRPr lang="en-US" sz="2800" dirty="0"/>
          </a:p>
          <a:p>
            <a:r>
              <a:rPr lang="en-US" sz="2800" i="1" dirty="0"/>
              <a:t>B. DRM</a:t>
            </a:r>
            <a:endParaRPr lang="en-US" sz="2800" dirty="0"/>
          </a:p>
          <a:p>
            <a:r>
              <a:rPr lang="en-US" sz="3600" b="1" i="1" dirty="0">
                <a:solidFill>
                  <a:srgbClr val="FFFF00"/>
                </a:solidFill>
                <a:effectLst>
                  <a:outerShdw blurRad="38100" dist="38100" dir="2700000" algn="tl">
                    <a:srgbClr val="000000">
                      <a:alpha val="43137"/>
                    </a:srgbClr>
                  </a:outerShdw>
                </a:effectLst>
              </a:rPr>
              <a:t>C. SSB</a:t>
            </a:r>
            <a:endParaRPr lang="en-US" sz="3600" b="1" dirty="0">
              <a:solidFill>
                <a:srgbClr val="FFFF00"/>
              </a:solidFill>
              <a:effectLst>
                <a:outerShdw blurRad="38100" dist="38100" dir="2700000" algn="tl">
                  <a:srgbClr val="000000">
                    <a:alpha val="43137"/>
                  </a:srgbClr>
                </a:outerShdw>
              </a:effectLst>
            </a:endParaRPr>
          </a:p>
          <a:p>
            <a:r>
              <a:rPr lang="en-US" sz="2800" i="1" dirty="0"/>
              <a:t>D. PM</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546105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610600" cy="1905000"/>
          </a:xfrm>
        </p:spPr>
        <p:txBody>
          <a:bodyPr>
            <a:noAutofit/>
          </a:bodyPr>
          <a:lstStyle/>
          <a:p>
            <a:r>
              <a:rPr lang="en-US" dirty="0"/>
              <a:t> </a:t>
            </a:r>
            <a:br>
              <a:rPr lang="en-US" dirty="0"/>
            </a:br>
            <a:r>
              <a:rPr lang="en-US" dirty="0"/>
              <a:t>T8A04 - Which type of modulation is commonly used for VHF and UHF voice repeaters?</a:t>
            </a:r>
            <a:br>
              <a:rPr lang="en-US" dirty="0"/>
            </a:br>
            <a:endParaRPr lang="en-US" dirty="0"/>
          </a:p>
        </p:txBody>
      </p:sp>
      <p:sp>
        <p:nvSpPr>
          <p:cNvPr id="3" name="Subtitle 2"/>
          <p:cNvSpPr>
            <a:spLocks noGrp="1"/>
          </p:cNvSpPr>
          <p:nvPr>
            <p:ph type="subTitle" idx="1"/>
          </p:nvPr>
        </p:nvSpPr>
        <p:spPr/>
        <p:txBody>
          <a:bodyPr>
            <a:normAutofit/>
          </a:bodyPr>
          <a:lstStyle/>
          <a:p>
            <a:r>
              <a:rPr lang="en-US" sz="2800" dirty="0"/>
              <a:t>A. AM</a:t>
            </a:r>
          </a:p>
          <a:p>
            <a:r>
              <a:rPr lang="en-US" sz="2800" dirty="0"/>
              <a:t>B. SSB</a:t>
            </a:r>
          </a:p>
          <a:p>
            <a:r>
              <a:rPr lang="en-US" sz="2800" dirty="0"/>
              <a:t>C. PSK</a:t>
            </a:r>
          </a:p>
          <a:p>
            <a:r>
              <a:rPr lang="en-US" sz="2800" dirty="0"/>
              <a:t>D. FM or PM</a:t>
            </a: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413267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610600" cy="1905000"/>
          </a:xfrm>
        </p:spPr>
        <p:txBody>
          <a:bodyPr>
            <a:noAutofit/>
          </a:bodyPr>
          <a:lstStyle/>
          <a:p>
            <a:r>
              <a:rPr lang="en-US" dirty="0"/>
              <a:t> </a:t>
            </a:r>
            <a:br>
              <a:rPr lang="en-US" dirty="0"/>
            </a:br>
            <a:r>
              <a:rPr lang="en-US" dirty="0"/>
              <a:t>T8A04 - Which type of modulation is commonly used for VHF and UHF voice repeaters?</a:t>
            </a:r>
            <a:br>
              <a:rPr lang="en-US" dirty="0"/>
            </a:br>
            <a:endParaRPr lang="en-US" dirty="0"/>
          </a:p>
        </p:txBody>
      </p:sp>
      <p:sp>
        <p:nvSpPr>
          <p:cNvPr id="3" name="Subtitle 2"/>
          <p:cNvSpPr>
            <a:spLocks noGrp="1"/>
          </p:cNvSpPr>
          <p:nvPr>
            <p:ph type="subTitle" idx="1"/>
          </p:nvPr>
        </p:nvSpPr>
        <p:spPr/>
        <p:txBody>
          <a:bodyPr>
            <a:normAutofit/>
          </a:bodyPr>
          <a:lstStyle/>
          <a:p>
            <a:r>
              <a:rPr lang="en-US" sz="2800" dirty="0"/>
              <a:t>A. AM</a:t>
            </a:r>
          </a:p>
          <a:p>
            <a:r>
              <a:rPr lang="en-US" sz="2800" dirty="0"/>
              <a:t>B. SSB</a:t>
            </a:r>
          </a:p>
          <a:p>
            <a:r>
              <a:rPr lang="en-US" sz="2800" dirty="0"/>
              <a:t>C. PSK</a:t>
            </a:r>
          </a:p>
          <a:p>
            <a:r>
              <a:rPr lang="en-US" sz="3600" b="1" dirty="0">
                <a:solidFill>
                  <a:srgbClr val="FFFF00"/>
                </a:solidFill>
                <a:effectLst>
                  <a:outerShdw blurRad="38100" dist="38100" dir="2700000" algn="tl">
                    <a:srgbClr val="000000">
                      <a:alpha val="43137"/>
                    </a:srgbClr>
                  </a:outerShdw>
                </a:effectLst>
              </a:rPr>
              <a:t>D. FM or PM</a:t>
            </a: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36754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85800"/>
            <a:ext cx="8610600" cy="5867400"/>
          </a:xfrm>
        </p:spPr>
        <p:txBody>
          <a:bodyPr>
            <a:normAutofit lnSpcReduction="10000"/>
          </a:bodyPr>
          <a:lstStyle/>
          <a:p>
            <a:r>
              <a:rPr lang="en-US" b="1" dirty="0">
                <a:solidFill>
                  <a:srgbClr val="FFFF00"/>
                </a:solidFill>
                <a:effectLst>
                  <a:outerShdw blurRad="38100" dist="38100" dir="2700000" algn="tl">
                    <a:srgbClr val="000000">
                      <a:alpha val="43137"/>
                    </a:srgbClr>
                  </a:outerShdw>
                </a:effectLst>
              </a:rPr>
              <a:t>T8A – Basic characteristic of FM and SB: </a:t>
            </a:r>
            <a:r>
              <a:rPr lang="en-US" b="1" dirty="0"/>
              <a:t>bandwidth of various modulation modes;  CW, SSB, FM, fast-scan TV;  Choice of emission type: selection of USB vs LSB, use of SSB for weak signal work, use of FM for VHF packet and repeaters</a:t>
            </a:r>
          </a:p>
          <a:p>
            <a:endParaRPr lang="en-US" b="1" dirty="0"/>
          </a:p>
          <a:p>
            <a:r>
              <a:rPr lang="en-US" b="1" dirty="0">
                <a:solidFill>
                  <a:srgbClr val="FFFF00"/>
                </a:solidFill>
                <a:effectLst>
                  <a:outerShdw blurRad="38100" dist="38100" dir="2700000" algn="tl">
                    <a:srgbClr val="000000">
                      <a:alpha val="43137"/>
                    </a:srgbClr>
                  </a:outerShdw>
                </a:effectLst>
              </a:rPr>
              <a:t>T8B - Amateur satellite operation: </a:t>
            </a:r>
            <a:r>
              <a:rPr lang="en-US" b="1" dirty="0"/>
              <a:t>Doppler shift, basic orbits, operating protocols; modulation mode selection, transmitter power considerations, telemetry and telecommand, satellite tracking programs, beacons, uplink and downlink mode definitions, spin fading, definition of “LEO”, setting uplink powers </a:t>
            </a:r>
          </a:p>
          <a:p>
            <a:endParaRPr lang="en-US" b="1" dirty="0"/>
          </a:p>
          <a:p>
            <a:r>
              <a:rPr lang="en-US" b="1" dirty="0">
                <a:solidFill>
                  <a:srgbClr val="FFC000"/>
                </a:solidFill>
                <a:effectLst>
                  <a:outerShdw blurRad="38100" dist="38100" dir="2700000" algn="tl">
                    <a:srgbClr val="000000">
                      <a:alpha val="43137"/>
                    </a:srgbClr>
                  </a:outerShdw>
                </a:effectLst>
              </a:rPr>
              <a:t>T8C – Operating activities: </a:t>
            </a:r>
            <a:r>
              <a:rPr lang="en-US" b="1" dirty="0"/>
              <a:t>radio direction </a:t>
            </a:r>
            <a:r>
              <a:rPr lang="en-US" b="1" dirty="0" err="1"/>
              <a:t>finding;,contests</a:t>
            </a:r>
            <a:r>
              <a:rPr lang="en-US" b="1" dirty="0"/>
              <a:t>, linking over the internet, exchanging grid locators</a:t>
            </a:r>
          </a:p>
          <a:p>
            <a:endParaRPr lang="en-US" b="1" dirty="0"/>
          </a:p>
          <a:p>
            <a:r>
              <a:rPr lang="en-US" b="1" dirty="0">
                <a:solidFill>
                  <a:srgbClr val="FFC000"/>
                </a:solidFill>
                <a:effectLst>
                  <a:outerShdw blurRad="38100" dist="38100" dir="2700000" algn="tl">
                    <a:srgbClr val="000000">
                      <a:alpha val="43137"/>
                    </a:srgbClr>
                  </a:outerShdw>
                </a:effectLst>
              </a:rPr>
              <a:t>T8D – Non-voice communications</a:t>
            </a:r>
            <a:r>
              <a:rPr lang="en-US" b="1" dirty="0">
                <a:solidFill>
                  <a:srgbClr val="FFC000"/>
                </a:solidFill>
              </a:rPr>
              <a:t>: </a:t>
            </a:r>
            <a:r>
              <a:rPr lang="en-US" b="1" dirty="0"/>
              <a:t>image signals and definition of NTSC, CW, packet radio, PSK, APRS, error-detection and correction, amateur radio networking, Digital Mobile Radio, WSJT modes, Broadband-Hamnet</a:t>
            </a:r>
          </a:p>
        </p:txBody>
      </p:sp>
      <p:sp>
        <p:nvSpPr>
          <p:cNvPr id="5" name="Slide Number Placeholder 4"/>
          <p:cNvSpPr>
            <a:spLocks noGrp="1"/>
          </p:cNvSpPr>
          <p:nvPr>
            <p:ph type="sldNum" sz="quarter" idx="12"/>
          </p:nvPr>
        </p:nvSpPr>
        <p:spPr>
          <a:xfrm>
            <a:off x="6553200" y="6356350"/>
            <a:ext cx="2133600" cy="365125"/>
          </a:xfrm>
        </p:spPr>
        <p:txBody>
          <a:bodyPr/>
          <a:lstStyle/>
          <a:p>
            <a:fld id="{5A2483EB-AB9C-40AC-9AA1-C2AD9590A9DB}" type="slidenum">
              <a:rPr lang="en-US" smtClean="0"/>
              <a:t>2</a:t>
            </a:fld>
            <a:endParaRPr lang="en-US"/>
          </a:p>
        </p:txBody>
      </p:sp>
      <p:sp>
        <p:nvSpPr>
          <p:cNvPr id="4" name="Footer Placeholder 3"/>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261915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1828800"/>
          </a:xfrm>
        </p:spPr>
        <p:txBody>
          <a:bodyPr>
            <a:normAutofit/>
          </a:bodyPr>
          <a:lstStyle/>
          <a:p>
            <a:r>
              <a:rPr lang="en-US" dirty="0"/>
              <a:t>T8A05 - Which of the following types of signal has the narrowest bandwidth?</a:t>
            </a:r>
          </a:p>
        </p:txBody>
      </p:sp>
      <p:sp>
        <p:nvSpPr>
          <p:cNvPr id="3" name="Subtitle 2"/>
          <p:cNvSpPr>
            <a:spLocks noGrp="1"/>
          </p:cNvSpPr>
          <p:nvPr>
            <p:ph type="subTitle" idx="1"/>
          </p:nvPr>
        </p:nvSpPr>
        <p:spPr/>
        <p:txBody>
          <a:bodyPr>
            <a:normAutofit/>
          </a:bodyPr>
          <a:lstStyle/>
          <a:p>
            <a:r>
              <a:rPr lang="en-US" sz="2800" i="1" dirty="0"/>
              <a:t>A. FM voice</a:t>
            </a:r>
            <a:endParaRPr lang="en-US" sz="2800" dirty="0"/>
          </a:p>
          <a:p>
            <a:r>
              <a:rPr lang="en-US" sz="2800" i="1" dirty="0"/>
              <a:t>B. SSB voice</a:t>
            </a:r>
            <a:endParaRPr lang="en-US" sz="2800" dirty="0"/>
          </a:p>
          <a:p>
            <a:r>
              <a:rPr lang="en-US" sz="2800" i="1" dirty="0"/>
              <a:t>C. CW</a:t>
            </a:r>
            <a:endParaRPr lang="en-US" sz="2800" dirty="0"/>
          </a:p>
          <a:p>
            <a:r>
              <a:rPr lang="en-US" sz="2800" i="1" dirty="0"/>
              <a:t>D. Slow-scan TV</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282874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1828800"/>
          </a:xfrm>
        </p:spPr>
        <p:txBody>
          <a:bodyPr>
            <a:normAutofit/>
          </a:bodyPr>
          <a:lstStyle/>
          <a:p>
            <a:r>
              <a:rPr lang="en-US" dirty="0"/>
              <a:t>T8A05 - Which of the following types of signal has the narrowest bandwidth?</a:t>
            </a:r>
          </a:p>
        </p:txBody>
      </p:sp>
      <p:sp>
        <p:nvSpPr>
          <p:cNvPr id="3" name="Subtitle 2"/>
          <p:cNvSpPr>
            <a:spLocks noGrp="1"/>
          </p:cNvSpPr>
          <p:nvPr>
            <p:ph type="subTitle" idx="1"/>
          </p:nvPr>
        </p:nvSpPr>
        <p:spPr/>
        <p:txBody>
          <a:bodyPr>
            <a:normAutofit/>
          </a:bodyPr>
          <a:lstStyle/>
          <a:p>
            <a:r>
              <a:rPr lang="en-US" sz="2800" i="1" dirty="0"/>
              <a:t>A. FM voice</a:t>
            </a:r>
            <a:endParaRPr lang="en-US" sz="2800" dirty="0"/>
          </a:p>
          <a:p>
            <a:r>
              <a:rPr lang="en-US" sz="2800" i="1" dirty="0"/>
              <a:t>B. SSB voice</a:t>
            </a:r>
            <a:endParaRPr lang="en-US" sz="2800" dirty="0"/>
          </a:p>
          <a:p>
            <a:r>
              <a:rPr lang="en-US" sz="3600" b="1" i="1" dirty="0">
                <a:solidFill>
                  <a:srgbClr val="FFFF00"/>
                </a:solidFill>
                <a:effectLst>
                  <a:outerShdw blurRad="38100" dist="38100" dir="2700000" algn="tl">
                    <a:srgbClr val="000000">
                      <a:alpha val="43137"/>
                    </a:srgbClr>
                  </a:outerShdw>
                </a:effectLst>
              </a:rPr>
              <a:t>C. CW</a:t>
            </a:r>
            <a:endParaRPr lang="en-US" sz="3600" b="1" dirty="0">
              <a:solidFill>
                <a:srgbClr val="FFFF00"/>
              </a:solidFill>
              <a:effectLst>
                <a:outerShdw blurRad="38100" dist="38100" dir="2700000" algn="tl">
                  <a:srgbClr val="000000">
                    <a:alpha val="43137"/>
                  </a:srgbClr>
                </a:outerShdw>
              </a:effectLst>
            </a:endParaRPr>
          </a:p>
          <a:p>
            <a:r>
              <a:rPr lang="en-US" sz="2800" i="1" dirty="0"/>
              <a:t>D. Slow-scan TV</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65352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T8A06 - Which sideband is normally used for 10 meter HF, VHF and UHF single-sideband communications?</a:t>
            </a:r>
          </a:p>
        </p:txBody>
      </p:sp>
      <p:sp>
        <p:nvSpPr>
          <p:cNvPr id="3" name="Subtitle 2"/>
          <p:cNvSpPr>
            <a:spLocks noGrp="1"/>
          </p:cNvSpPr>
          <p:nvPr>
            <p:ph type="subTitle" idx="1"/>
          </p:nvPr>
        </p:nvSpPr>
        <p:spPr/>
        <p:txBody>
          <a:bodyPr>
            <a:normAutofit/>
          </a:bodyPr>
          <a:lstStyle/>
          <a:p>
            <a:r>
              <a:rPr lang="en-US" sz="2800" i="1" dirty="0"/>
              <a:t>A. Upper sideband</a:t>
            </a:r>
            <a:endParaRPr lang="en-US" sz="2800" dirty="0"/>
          </a:p>
          <a:p>
            <a:r>
              <a:rPr lang="en-US" sz="2800" i="1" dirty="0"/>
              <a:t>B. Lower sideband</a:t>
            </a:r>
            <a:endParaRPr lang="en-US" sz="2800" dirty="0"/>
          </a:p>
          <a:p>
            <a:r>
              <a:rPr lang="en-US" sz="2800" i="1" dirty="0"/>
              <a:t>C. Suppressed sideband</a:t>
            </a:r>
            <a:endParaRPr lang="en-US" sz="2800" dirty="0"/>
          </a:p>
          <a:p>
            <a:r>
              <a:rPr lang="en-US" sz="2800" i="1" dirty="0"/>
              <a:t>D. Inverted sideband</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18889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T8A06 - Which sideband is normally used for 10 meter HF, VHF and UHF single-sideband communications?</a:t>
            </a:r>
          </a:p>
        </p:txBody>
      </p:sp>
      <p:sp>
        <p:nvSpPr>
          <p:cNvPr id="3" name="Subtitle 2"/>
          <p:cNvSpPr>
            <a:spLocks noGrp="1"/>
          </p:cNvSpPr>
          <p:nvPr>
            <p:ph type="subTitle" idx="1"/>
          </p:nvPr>
        </p:nvSpPr>
        <p:spPr/>
        <p:txBody>
          <a:bodyPr>
            <a:normAutofit/>
          </a:bodyPr>
          <a:lstStyle/>
          <a:p>
            <a:r>
              <a:rPr lang="en-US" sz="3600" b="1" i="1" dirty="0">
                <a:solidFill>
                  <a:srgbClr val="FFFF00"/>
                </a:solidFill>
                <a:effectLst>
                  <a:outerShdw blurRad="38100" dist="38100" dir="2700000" algn="tl">
                    <a:srgbClr val="000000">
                      <a:alpha val="43137"/>
                    </a:srgbClr>
                  </a:outerShdw>
                </a:effectLst>
              </a:rPr>
              <a:t>A. Upper sideband</a:t>
            </a:r>
            <a:endParaRPr lang="en-US" sz="3600" b="1" dirty="0">
              <a:solidFill>
                <a:srgbClr val="FFFF00"/>
              </a:solidFill>
              <a:effectLst>
                <a:outerShdw blurRad="38100" dist="38100" dir="2700000" algn="tl">
                  <a:srgbClr val="000000">
                    <a:alpha val="43137"/>
                  </a:srgbClr>
                </a:outerShdw>
              </a:effectLst>
            </a:endParaRPr>
          </a:p>
          <a:p>
            <a:r>
              <a:rPr lang="en-US" sz="2800" i="1" dirty="0"/>
              <a:t>B. Lower sideband</a:t>
            </a:r>
            <a:endParaRPr lang="en-US" sz="2800" dirty="0"/>
          </a:p>
          <a:p>
            <a:r>
              <a:rPr lang="en-US" sz="2800" i="1" dirty="0"/>
              <a:t>C. Suppressed sideband</a:t>
            </a:r>
            <a:endParaRPr lang="en-US" sz="2800" dirty="0"/>
          </a:p>
          <a:p>
            <a:r>
              <a:rPr lang="en-US" sz="2800" i="1" dirty="0"/>
              <a:t>D. Inverted sideband</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928351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676400"/>
          </a:xfrm>
        </p:spPr>
        <p:txBody>
          <a:bodyPr>
            <a:normAutofit/>
          </a:bodyPr>
          <a:lstStyle/>
          <a:p>
            <a:r>
              <a:rPr lang="en-US" dirty="0"/>
              <a:t> </a:t>
            </a:r>
            <a:br>
              <a:rPr lang="en-US" dirty="0"/>
            </a:br>
            <a:r>
              <a:rPr lang="en-US" dirty="0"/>
              <a:t>T8A07 - What is a characteristic of single sideband (SSB) compare to FM?</a:t>
            </a:r>
          </a:p>
        </p:txBody>
      </p:sp>
      <p:sp>
        <p:nvSpPr>
          <p:cNvPr id="3" name="Subtitle 2"/>
          <p:cNvSpPr>
            <a:spLocks noGrp="1"/>
          </p:cNvSpPr>
          <p:nvPr>
            <p:ph type="subTitle" idx="1"/>
          </p:nvPr>
        </p:nvSpPr>
        <p:spPr>
          <a:xfrm>
            <a:off x="685800" y="2133600"/>
            <a:ext cx="7696200" cy="3505200"/>
          </a:xfrm>
        </p:spPr>
        <p:txBody>
          <a:bodyPr>
            <a:normAutofit/>
          </a:bodyPr>
          <a:lstStyle/>
          <a:p>
            <a:r>
              <a:rPr lang="en-US" sz="2800" i="1" dirty="0"/>
              <a:t>A. SSB signals are easier to tune</a:t>
            </a:r>
            <a:endParaRPr lang="en-US" sz="2800" dirty="0"/>
          </a:p>
          <a:p>
            <a:r>
              <a:rPr lang="en-US" sz="2800" i="1" dirty="0"/>
              <a:t>B. SSB signals are less susceptible to interference</a:t>
            </a:r>
            <a:endParaRPr lang="en-US" sz="2800" dirty="0"/>
          </a:p>
          <a:p>
            <a:r>
              <a:rPr lang="en-US" sz="2800" i="1" dirty="0"/>
              <a:t>C. SSB signals have narrower bandwidth</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797264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676400"/>
          </a:xfrm>
        </p:spPr>
        <p:txBody>
          <a:bodyPr>
            <a:normAutofit/>
          </a:bodyPr>
          <a:lstStyle/>
          <a:p>
            <a:r>
              <a:rPr lang="en-US" dirty="0"/>
              <a:t> </a:t>
            </a:r>
            <a:br>
              <a:rPr lang="en-US" dirty="0"/>
            </a:br>
            <a:r>
              <a:rPr lang="en-US" dirty="0"/>
              <a:t>T8A07 - What is a characteristic of single sideband (SSB) compare to FM?</a:t>
            </a:r>
          </a:p>
        </p:txBody>
      </p:sp>
      <p:sp>
        <p:nvSpPr>
          <p:cNvPr id="3" name="Subtitle 2"/>
          <p:cNvSpPr>
            <a:spLocks noGrp="1"/>
          </p:cNvSpPr>
          <p:nvPr>
            <p:ph type="subTitle" idx="1"/>
          </p:nvPr>
        </p:nvSpPr>
        <p:spPr>
          <a:xfrm>
            <a:off x="685800" y="2133600"/>
            <a:ext cx="7696200" cy="3505200"/>
          </a:xfrm>
        </p:spPr>
        <p:txBody>
          <a:bodyPr>
            <a:normAutofit/>
          </a:bodyPr>
          <a:lstStyle/>
          <a:p>
            <a:r>
              <a:rPr lang="en-US" sz="2800" i="1" dirty="0"/>
              <a:t>A. SSB signals are easier to tune</a:t>
            </a:r>
            <a:endParaRPr lang="en-US" sz="2800" dirty="0"/>
          </a:p>
          <a:p>
            <a:r>
              <a:rPr lang="en-US" sz="2800" i="1" dirty="0"/>
              <a:t>B. SSB signals are less susceptible to interference</a:t>
            </a:r>
            <a:endParaRPr lang="en-US" sz="2800" dirty="0"/>
          </a:p>
          <a:p>
            <a:r>
              <a:rPr lang="en-US" sz="3600" b="1" i="1" dirty="0">
                <a:solidFill>
                  <a:srgbClr val="FFFF00"/>
                </a:solidFill>
                <a:effectLst>
                  <a:outerShdw blurRad="38100" dist="38100" dir="2700000" algn="tl">
                    <a:srgbClr val="000000">
                      <a:alpha val="43137"/>
                    </a:srgbClr>
                  </a:outerShdw>
                </a:effectLst>
              </a:rPr>
              <a:t>C. SSB signals have narrower bandwidth</a:t>
            </a:r>
            <a:endParaRPr lang="en-US" sz="3600" b="1" dirty="0">
              <a:solidFill>
                <a:srgbClr val="FFFF00"/>
              </a:solidFill>
              <a:effectLst>
                <a:outerShdw blurRad="38100" dist="38100" dir="2700000" algn="tl">
                  <a:srgbClr val="000000">
                    <a:alpha val="43137"/>
                  </a:srgbClr>
                </a:outerShdw>
              </a:effectLst>
            </a:endParaRPr>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333737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86800" cy="1752600"/>
          </a:xfrm>
        </p:spPr>
        <p:txBody>
          <a:bodyPr>
            <a:noAutofit/>
          </a:bodyPr>
          <a:lstStyle/>
          <a:p>
            <a:r>
              <a:rPr lang="en-US" dirty="0"/>
              <a:t> </a:t>
            </a:r>
            <a:br>
              <a:rPr lang="en-US" dirty="0"/>
            </a:br>
            <a:r>
              <a:rPr lang="en-US" dirty="0"/>
              <a:t>T8A08 - What is the approximate bandwidth of a typical single sideband  ( SSB )  voice signal?</a:t>
            </a:r>
            <a:br>
              <a:rPr lang="en-US" dirty="0"/>
            </a:br>
            <a:endParaRPr lang="en-US" dirty="0"/>
          </a:p>
        </p:txBody>
      </p:sp>
      <p:sp>
        <p:nvSpPr>
          <p:cNvPr id="3" name="Subtitle 2"/>
          <p:cNvSpPr>
            <a:spLocks noGrp="1"/>
          </p:cNvSpPr>
          <p:nvPr>
            <p:ph type="subTitle" idx="1"/>
          </p:nvPr>
        </p:nvSpPr>
        <p:spPr>
          <a:xfrm>
            <a:off x="1371600" y="2362200"/>
            <a:ext cx="6400800" cy="3657600"/>
          </a:xfrm>
        </p:spPr>
        <p:txBody>
          <a:bodyPr>
            <a:normAutofit/>
          </a:bodyPr>
          <a:lstStyle/>
          <a:p>
            <a:r>
              <a:rPr lang="en-US" sz="2800" i="1" dirty="0"/>
              <a:t>A. 1 kHz</a:t>
            </a:r>
            <a:endParaRPr lang="en-US" sz="2800" dirty="0"/>
          </a:p>
          <a:p>
            <a:r>
              <a:rPr lang="en-US" sz="2800" i="1" dirty="0"/>
              <a:t>B. 3 kHz</a:t>
            </a:r>
            <a:endParaRPr lang="en-US" sz="2800" dirty="0"/>
          </a:p>
          <a:p>
            <a:r>
              <a:rPr lang="en-US" sz="2800" i="1" dirty="0"/>
              <a:t>C. 6 kHz</a:t>
            </a:r>
            <a:endParaRPr lang="en-US" sz="2800" dirty="0"/>
          </a:p>
          <a:p>
            <a:r>
              <a:rPr lang="en-US" sz="2800" i="1" dirty="0"/>
              <a:t>D. 15 kHz</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260556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86800" cy="1752600"/>
          </a:xfrm>
        </p:spPr>
        <p:txBody>
          <a:bodyPr>
            <a:noAutofit/>
          </a:bodyPr>
          <a:lstStyle/>
          <a:p>
            <a:r>
              <a:rPr lang="en-US" dirty="0"/>
              <a:t> </a:t>
            </a:r>
            <a:br>
              <a:rPr lang="en-US" dirty="0"/>
            </a:br>
            <a:r>
              <a:rPr lang="en-US" dirty="0"/>
              <a:t>T8A08 - What is the approximate bandwidth of a typical single sideband  ( SSB )  voice signal?</a:t>
            </a:r>
            <a:br>
              <a:rPr lang="en-US" dirty="0"/>
            </a:br>
            <a:endParaRPr lang="en-US" dirty="0"/>
          </a:p>
        </p:txBody>
      </p:sp>
      <p:sp>
        <p:nvSpPr>
          <p:cNvPr id="3" name="Subtitle 2"/>
          <p:cNvSpPr>
            <a:spLocks noGrp="1"/>
          </p:cNvSpPr>
          <p:nvPr>
            <p:ph type="subTitle" idx="1"/>
          </p:nvPr>
        </p:nvSpPr>
        <p:spPr>
          <a:xfrm>
            <a:off x="1371600" y="2362200"/>
            <a:ext cx="6400800" cy="3657600"/>
          </a:xfrm>
        </p:spPr>
        <p:txBody>
          <a:bodyPr>
            <a:normAutofit/>
          </a:bodyPr>
          <a:lstStyle/>
          <a:p>
            <a:r>
              <a:rPr lang="en-US" sz="2800" i="1" dirty="0"/>
              <a:t>A. 1 kHz</a:t>
            </a:r>
            <a:endParaRPr lang="en-US" sz="2800" dirty="0"/>
          </a:p>
          <a:p>
            <a:r>
              <a:rPr lang="en-US" sz="3600" b="1" i="1" dirty="0">
                <a:solidFill>
                  <a:srgbClr val="FFFF00"/>
                </a:solidFill>
                <a:effectLst>
                  <a:outerShdw blurRad="38100" dist="38100" dir="2700000" algn="tl">
                    <a:srgbClr val="000000">
                      <a:alpha val="43137"/>
                    </a:srgbClr>
                  </a:outerShdw>
                </a:effectLst>
              </a:rPr>
              <a:t>B. 3 kHz</a:t>
            </a:r>
            <a:endParaRPr lang="en-US" sz="3600" b="1" dirty="0">
              <a:solidFill>
                <a:srgbClr val="FFFF00"/>
              </a:solidFill>
              <a:effectLst>
                <a:outerShdw blurRad="38100" dist="38100" dir="2700000" algn="tl">
                  <a:srgbClr val="000000">
                    <a:alpha val="43137"/>
                  </a:srgbClr>
                </a:outerShdw>
              </a:effectLst>
            </a:endParaRPr>
          </a:p>
          <a:p>
            <a:r>
              <a:rPr lang="en-US" sz="2800" i="1" dirty="0"/>
              <a:t>C. 6 kHz</a:t>
            </a:r>
            <a:endParaRPr lang="en-US" sz="2800" dirty="0"/>
          </a:p>
          <a:p>
            <a:r>
              <a:rPr lang="en-US" sz="2800" i="1" dirty="0"/>
              <a:t>D. 15 kHz</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608347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1752600"/>
          </a:xfrm>
        </p:spPr>
        <p:txBody>
          <a:bodyPr>
            <a:noAutofit/>
          </a:bodyPr>
          <a:lstStyle/>
          <a:p>
            <a:r>
              <a:rPr lang="en-US" dirty="0"/>
              <a:t> </a:t>
            </a:r>
            <a:br>
              <a:rPr lang="en-US" dirty="0"/>
            </a:br>
            <a:r>
              <a:rPr lang="en-US" dirty="0"/>
              <a:t>T8A09 - What is the approximate bandwidth of a VHF repeater FM voice signal?</a:t>
            </a:r>
            <a:br>
              <a:rPr lang="en-US" dirty="0"/>
            </a:br>
            <a:endParaRPr lang="en-US" dirty="0"/>
          </a:p>
        </p:txBody>
      </p:sp>
      <p:sp>
        <p:nvSpPr>
          <p:cNvPr id="3" name="Subtitle 2"/>
          <p:cNvSpPr>
            <a:spLocks noGrp="1"/>
          </p:cNvSpPr>
          <p:nvPr>
            <p:ph type="subTitle" idx="1"/>
          </p:nvPr>
        </p:nvSpPr>
        <p:spPr>
          <a:xfrm>
            <a:off x="1066800" y="2057400"/>
            <a:ext cx="6400800" cy="3657600"/>
          </a:xfrm>
        </p:spPr>
        <p:txBody>
          <a:bodyPr>
            <a:normAutofit/>
          </a:bodyPr>
          <a:lstStyle/>
          <a:p>
            <a:r>
              <a:rPr lang="en-US" sz="2800" i="1" dirty="0"/>
              <a:t>A. Less than 500 Hz </a:t>
            </a:r>
            <a:endParaRPr lang="en-US" sz="2800" dirty="0"/>
          </a:p>
          <a:p>
            <a:r>
              <a:rPr lang="en-US" sz="2800" i="1" dirty="0"/>
              <a:t>B. About 150 kHz</a:t>
            </a:r>
            <a:endParaRPr lang="en-US" sz="2800" dirty="0"/>
          </a:p>
          <a:p>
            <a:r>
              <a:rPr lang="en-US" sz="2800" i="1" dirty="0"/>
              <a:t>C. Between 10 and 15 kHz</a:t>
            </a:r>
            <a:endParaRPr lang="en-US" sz="2800" dirty="0"/>
          </a:p>
          <a:p>
            <a:r>
              <a:rPr lang="en-US" sz="2800" i="1" dirty="0"/>
              <a:t>D. Between 50 and 125 kHz</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694766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1752600"/>
          </a:xfrm>
        </p:spPr>
        <p:txBody>
          <a:bodyPr>
            <a:noAutofit/>
          </a:bodyPr>
          <a:lstStyle/>
          <a:p>
            <a:r>
              <a:rPr lang="en-US" dirty="0"/>
              <a:t> </a:t>
            </a:r>
            <a:br>
              <a:rPr lang="en-US" dirty="0"/>
            </a:br>
            <a:r>
              <a:rPr lang="en-US" dirty="0"/>
              <a:t>T8A09 - What is the approximate bandwidth of a VHF repeater FM voice signal?</a:t>
            </a:r>
            <a:br>
              <a:rPr lang="en-US" dirty="0"/>
            </a:br>
            <a:endParaRPr lang="en-US" dirty="0"/>
          </a:p>
        </p:txBody>
      </p:sp>
      <p:sp>
        <p:nvSpPr>
          <p:cNvPr id="3" name="Subtitle 2"/>
          <p:cNvSpPr>
            <a:spLocks noGrp="1"/>
          </p:cNvSpPr>
          <p:nvPr>
            <p:ph type="subTitle" idx="1"/>
          </p:nvPr>
        </p:nvSpPr>
        <p:spPr>
          <a:xfrm>
            <a:off x="1066800" y="2057400"/>
            <a:ext cx="6400800" cy="3657600"/>
          </a:xfrm>
        </p:spPr>
        <p:txBody>
          <a:bodyPr>
            <a:normAutofit/>
          </a:bodyPr>
          <a:lstStyle/>
          <a:p>
            <a:r>
              <a:rPr lang="en-US" sz="2800" i="1" dirty="0"/>
              <a:t>A. Less than 500 Hz </a:t>
            </a:r>
            <a:endParaRPr lang="en-US" sz="2800" dirty="0"/>
          </a:p>
          <a:p>
            <a:r>
              <a:rPr lang="en-US" sz="2800" i="1" dirty="0"/>
              <a:t>B. About 150 kHz</a:t>
            </a:r>
            <a:endParaRPr lang="en-US" sz="2800" dirty="0"/>
          </a:p>
          <a:p>
            <a:r>
              <a:rPr lang="en-US" sz="3600" b="1" i="1" dirty="0">
                <a:solidFill>
                  <a:srgbClr val="FFFF00"/>
                </a:solidFill>
                <a:effectLst>
                  <a:outerShdw blurRad="38100" dist="38100" dir="2700000" algn="tl">
                    <a:srgbClr val="000000">
                      <a:alpha val="43137"/>
                    </a:srgbClr>
                  </a:outerShdw>
                </a:effectLst>
              </a:rPr>
              <a:t>C. Between 10 and 15 kHz</a:t>
            </a:r>
            <a:endParaRPr lang="en-US" sz="3600" b="1" dirty="0">
              <a:solidFill>
                <a:srgbClr val="FFFF00"/>
              </a:solidFill>
              <a:effectLst>
                <a:outerShdw blurRad="38100" dist="38100" dir="2700000" algn="tl">
                  <a:srgbClr val="000000">
                    <a:alpha val="43137"/>
                  </a:srgbClr>
                </a:outerShdw>
              </a:effectLst>
            </a:endParaRPr>
          </a:p>
          <a:p>
            <a:r>
              <a:rPr lang="en-US" sz="2800" i="1" dirty="0"/>
              <a:t>D. Between 50 and 125 kHz</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83327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Rot="1" noChangeArrowheads="1"/>
          </p:cNvSpPr>
          <p:nvPr>
            <p:ph type="title"/>
          </p:nvPr>
        </p:nvSpPr>
        <p:spPr>
          <a:xfrm>
            <a:off x="152400" y="0"/>
            <a:ext cx="8839200" cy="1600200"/>
          </a:xfrm>
        </p:spPr>
        <p:txBody>
          <a:bodyPr/>
          <a:lstStyle/>
          <a:p>
            <a:pPr algn="ctr">
              <a:defRPr/>
            </a:pPr>
            <a:r>
              <a:rPr lang="en-US" sz="3600" b="1" dirty="0">
                <a:solidFill>
                  <a:schemeClr val="bg1"/>
                </a:solidFill>
              </a:rPr>
              <a:t> Sample Emission Modes</a:t>
            </a:r>
          </a:p>
        </p:txBody>
      </p:sp>
      <p:graphicFrame>
        <p:nvGraphicFramePr>
          <p:cNvPr id="1082485" name="Group 117"/>
          <p:cNvGraphicFramePr>
            <a:graphicFrameLocks noGrp="1"/>
          </p:cNvGraphicFramePr>
          <p:nvPr>
            <p:ph sz="half" idx="1"/>
          </p:nvPr>
        </p:nvGraphicFramePr>
        <p:xfrm>
          <a:off x="457200" y="1600200"/>
          <a:ext cx="8153400" cy="4819649"/>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4267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dirty="0">
                          <a:ln>
                            <a:noFill/>
                          </a:ln>
                          <a:solidFill>
                            <a:srgbClr val="FFFF00"/>
                          </a:solidFill>
                          <a:effectLst>
                            <a:outerShdw blurRad="38100" dist="38100" dir="2700000" algn="tl">
                              <a:srgbClr val="000000"/>
                            </a:outerShdw>
                          </a:effectLst>
                          <a:latin typeface="Tahoma" pitchFamily="34" charset="0"/>
                        </a:rPr>
                        <a:t>Mode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ahoma" pitchFamily="34" charset="0"/>
                        </a:rPr>
                        <a:t>Type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ahoma" pitchFamily="34" charset="0"/>
                        </a:rPr>
                        <a:t>Bandwidth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ahoma" pitchFamily="34" charset="0"/>
                        </a:rPr>
                        <a:t>Content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chemeClr val="tx1"/>
                          </a:solidFill>
                          <a:effectLst/>
                          <a:latin typeface="Tahoma" pitchFamily="34" charset="0"/>
                        </a:rPr>
                        <a:t>CW</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Telegraphy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10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Text 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SSB</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Telephony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2800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Voice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AM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Telephony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6 kHz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Voice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FM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Telephony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5-15 kHz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Voice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2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SSTV / Fax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Image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2800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Image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ATV</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Image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6 MHz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Image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chemeClr val="tx1"/>
                          </a:solidFill>
                          <a:effectLst/>
                          <a:latin typeface="Tahoma" pitchFamily="34" charset="0"/>
                        </a:rPr>
                        <a:t>PSK31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Data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31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Text 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RTTY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Data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250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Text 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7011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Pactor</a:t>
                      </a:r>
                      <a:br>
                        <a:rPr kumimoji="0" lang="en-US" sz="2000" b="1" i="0" u="none" strike="noStrike" cap="none" normalizeH="0" baseline="0">
                          <a:ln>
                            <a:noFill/>
                          </a:ln>
                          <a:solidFill>
                            <a:schemeClr val="tx1"/>
                          </a:solidFill>
                          <a:effectLst/>
                          <a:latin typeface="Tahoma" pitchFamily="34" charset="0"/>
                        </a:rPr>
                      </a:br>
                      <a:r>
                        <a:rPr kumimoji="0" lang="en-US" sz="2000" b="1" i="0" u="none" strike="noStrike" cap="none" normalizeH="0" baseline="0">
                          <a:ln>
                            <a:noFill/>
                          </a:ln>
                          <a:solidFill>
                            <a:schemeClr val="tx1"/>
                          </a:solidFill>
                          <a:effectLst/>
                          <a:latin typeface="Tahoma" pitchFamily="34" charset="0"/>
                        </a:rPr>
                        <a:t>(I, II, III)</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Data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500-2800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Binary 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064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AX.25 Packet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Data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10-20 kHz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Binary 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65" name="Footer Placeholder 4"/>
          <p:cNvSpPr>
            <a:spLocks noGrp="1"/>
          </p:cNvSpPr>
          <p:nvPr>
            <p:ph type="ftr" sz="quarter" idx="10"/>
          </p:nvPr>
        </p:nvSpPr>
        <p:spPr/>
        <p:txBody>
          <a:bodyPr/>
          <a:lstStyle/>
          <a:p>
            <a:pPr>
              <a:defRPr/>
            </a:pPr>
            <a:r>
              <a:rPr lang="en-US"/>
              <a:t>Signals and Emissions 2022</a:t>
            </a:r>
          </a:p>
        </p:txBody>
      </p:sp>
      <p:sp>
        <p:nvSpPr>
          <p:cNvPr id="66" name="Slide Number Placeholder 5"/>
          <p:cNvSpPr>
            <a:spLocks noGrp="1"/>
          </p:cNvSpPr>
          <p:nvPr>
            <p:ph type="sldNum" sz="quarter" idx="11"/>
          </p:nvPr>
        </p:nvSpPr>
        <p:spPr/>
        <p:txBody>
          <a:bodyPr/>
          <a:lstStyle/>
          <a:p>
            <a:pPr>
              <a:defRPr/>
            </a:pPr>
            <a:fld id="{6E6419D9-8387-4B16-A551-2A734B183F18}" type="slidenum">
              <a:rPr lang="en-US"/>
              <a:pPr>
                <a:defRPr/>
              </a:pPr>
              <a:t>3</a:t>
            </a:fld>
            <a:endParaRPr lang="en-US"/>
          </a:p>
        </p:txBody>
      </p:sp>
    </p:spTree>
    <p:extLst>
      <p:ext uri="{BB962C8B-B14F-4D97-AF65-F5344CB8AC3E}">
        <p14:creationId xmlns:p14="http://schemas.microsoft.com/office/powerpoint/2010/main" val="62563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05800" cy="1981200"/>
          </a:xfrm>
        </p:spPr>
        <p:txBody>
          <a:bodyPr>
            <a:noAutofit/>
          </a:bodyPr>
          <a:lstStyle/>
          <a:p>
            <a:r>
              <a:rPr lang="en-US" dirty="0"/>
              <a:t> </a:t>
            </a:r>
            <a:br>
              <a:rPr lang="en-US" dirty="0"/>
            </a:br>
            <a:r>
              <a:rPr lang="en-US" dirty="0"/>
              <a:t>T8A10 - What is the approximate bandwidth of AM fast-scan TV transmissions?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More than 10 MHz</a:t>
            </a:r>
            <a:endParaRPr lang="en-US" sz="2800" dirty="0"/>
          </a:p>
          <a:p>
            <a:r>
              <a:rPr lang="en-US" sz="2800" i="1" dirty="0"/>
              <a:t>B. About 6 MHz</a:t>
            </a:r>
            <a:endParaRPr lang="en-US" sz="2800" dirty="0"/>
          </a:p>
          <a:p>
            <a:r>
              <a:rPr lang="en-US" sz="2800" i="1" dirty="0"/>
              <a:t>C. About 3 MHz</a:t>
            </a:r>
            <a:endParaRPr lang="en-US" sz="2800" dirty="0"/>
          </a:p>
          <a:p>
            <a:r>
              <a:rPr lang="en-US" sz="2800" i="1" dirty="0"/>
              <a:t>D. About 1 MHz</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47276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05800" cy="1981200"/>
          </a:xfrm>
        </p:spPr>
        <p:txBody>
          <a:bodyPr>
            <a:noAutofit/>
          </a:bodyPr>
          <a:lstStyle/>
          <a:p>
            <a:r>
              <a:rPr lang="en-US" dirty="0"/>
              <a:t> </a:t>
            </a:r>
            <a:br>
              <a:rPr lang="en-US" dirty="0"/>
            </a:br>
            <a:r>
              <a:rPr lang="en-US" dirty="0"/>
              <a:t>T8A10 - What is the approximate bandwidth of AM fast-scan TV transmissions?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More than 10 MHz</a:t>
            </a:r>
            <a:endParaRPr lang="en-US" sz="2800" dirty="0"/>
          </a:p>
          <a:p>
            <a:r>
              <a:rPr lang="en-US" sz="3600" b="1" i="1" dirty="0">
                <a:solidFill>
                  <a:srgbClr val="FFFF00"/>
                </a:solidFill>
                <a:effectLst>
                  <a:outerShdw blurRad="38100" dist="38100" dir="2700000" algn="tl">
                    <a:srgbClr val="000000">
                      <a:alpha val="43137"/>
                    </a:srgbClr>
                  </a:outerShdw>
                </a:effectLst>
              </a:rPr>
              <a:t>B. About 6 MHz</a:t>
            </a:r>
            <a:endParaRPr lang="en-US" sz="3600" b="1" dirty="0">
              <a:solidFill>
                <a:srgbClr val="FFFF00"/>
              </a:solidFill>
              <a:effectLst>
                <a:outerShdw blurRad="38100" dist="38100" dir="2700000" algn="tl">
                  <a:srgbClr val="000000">
                    <a:alpha val="43137"/>
                  </a:srgbClr>
                </a:outerShdw>
              </a:effectLst>
            </a:endParaRPr>
          </a:p>
          <a:p>
            <a:r>
              <a:rPr lang="en-US" sz="2800" i="1" dirty="0"/>
              <a:t>C. About 3 MHz</a:t>
            </a:r>
            <a:endParaRPr lang="en-US" sz="2800" dirty="0"/>
          </a:p>
          <a:p>
            <a:r>
              <a:rPr lang="en-US" sz="2800" i="1" dirty="0"/>
              <a:t>D. About 1 MHz</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65842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T8A11 - What is the approximate bandwidth required to transmit a CW signal?</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2.4 kHz</a:t>
            </a:r>
            <a:endParaRPr lang="en-US" sz="2800" dirty="0"/>
          </a:p>
          <a:p>
            <a:r>
              <a:rPr lang="en-US" sz="2800" i="1" dirty="0"/>
              <a:t>B. 150 Hz</a:t>
            </a:r>
            <a:endParaRPr lang="en-US" sz="2800" dirty="0"/>
          </a:p>
          <a:p>
            <a:r>
              <a:rPr lang="en-US" sz="2800" i="1" dirty="0"/>
              <a:t>C. 1000 Hz</a:t>
            </a:r>
            <a:endParaRPr lang="en-US" sz="2800" dirty="0"/>
          </a:p>
          <a:p>
            <a:r>
              <a:rPr lang="en-US" sz="2800" i="1" dirty="0"/>
              <a:t>D. 15 kHz</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193813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T8A11 - What is the approximate  bandwidth required to transmit a CW signal?</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2.4 kHz</a:t>
            </a:r>
            <a:endParaRPr lang="en-US" sz="2800" dirty="0"/>
          </a:p>
          <a:p>
            <a:r>
              <a:rPr lang="en-US" sz="3600" b="1" i="1" dirty="0">
                <a:solidFill>
                  <a:srgbClr val="FFFF00"/>
                </a:solidFill>
                <a:effectLst>
                  <a:outerShdw blurRad="38100" dist="38100" dir="2700000" algn="tl">
                    <a:srgbClr val="000000">
                      <a:alpha val="43137"/>
                    </a:srgbClr>
                  </a:outerShdw>
                </a:effectLst>
              </a:rPr>
              <a:t>B. 150 Hz</a:t>
            </a:r>
            <a:endParaRPr lang="en-US" sz="3600" b="1" dirty="0">
              <a:solidFill>
                <a:srgbClr val="FFFF00"/>
              </a:solidFill>
              <a:effectLst>
                <a:outerShdw blurRad="38100" dist="38100" dir="2700000" algn="tl">
                  <a:srgbClr val="000000">
                    <a:alpha val="43137"/>
                  </a:srgbClr>
                </a:outerShdw>
              </a:effectLst>
            </a:endParaRPr>
          </a:p>
          <a:p>
            <a:r>
              <a:rPr lang="en-US" sz="2800" i="1" dirty="0"/>
              <a:t>C. 1000 Hz</a:t>
            </a:r>
            <a:endParaRPr lang="en-US" sz="2800" dirty="0"/>
          </a:p>
          <a:p>
            <a:r>
              <a:rPr lang="en-US" sz="2800" i="1" dirty="0"/>
              <a:t>D. 15 kHz</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570527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T8A12 – Which of the following is a disadvantage of FM compared with single sideband?</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a:t>
            </a:r>
            <a:r>
              <a:rPr lang="en-US" sz="2800" dirty="0"/>
              <a:t>  Voice quality is poorer</a:t>
            </a:r>
          </a:p>
          <a:p>
            <a:r>
              <a:rPr lang="en-US" sz="2800" i="1" dirty="0"/>
              <a:t>B. </a:t>
            </a:r>
            <a:r>
              <a:rPr lang="en-US" sz="2800" dirty="0"/>
              <a:t>  Only one signal can be received at a time</a:t>
            </a:r>
          </a:p>
          <a:p>
            <a:r>
              <a:rPr lang="en-US" sz="2800" i="1" dirty="0"/>
              <a:t>C. </a:t>
            </a:r>
            <a:r>
              <a:rPr lang="en-US" sz="2800" dirty="0"/>
              <a:t>  FM signals are harder to tune</a:t>
            </a:r>
          </a:p>
          <a:p>
            <a:r>
              <a:rPr lang="en-US" sz="2800" i="1" dirty="0"/>
              <a:t>D. </a:t>
            </a:r>
            <a:r>
              <a:rPr lang="en-US" sz="2800" dirty="0"/>
              <a:t>  All these choices ae </a:t>
            </a:r>
            <a:r>
              <a:rPr lang="en-US" sz="2800" dirty="0" err="1"/>
              <a:t>corect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573297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T8A12 – Which of the following is a disadvantage of FM compared with single sideband?</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a:t>
            </a:r>
            <a:r>
              <a:rPr lang="en-US" sz="2800" dirty="0"/>
              <a:t>  Voice quality is poorer</a:t>
            </a:r>
          </a:p>
          <a:p>
            <a:r>
              <a:rPr lang="en-US" sz="3600" b="1" i="1" dirty="0">
                <a:solidFill>
                  <a:srgbClr val="FFFF00"/>
                </a:solidFill>
                <a:effectLst>
                  <a:outerShdw blurRad="38100" dist="38100" dir="2700000" algn="tl">
                    <a:srgbClr val="000000">
                      <a:alpha val="43137"/>
                    </a:srgbClr>
                  </a:outerShdw>
                </a:effectLst>
              </a:rPr>
              <a:t>B. </a:t>
            </a:r>
            <a:r>
              <a:rPr lang="en-US" sz="3600" b="1" dirty="0">
                <a:solidFill>
                  <a:srgbClr val="FFFF00"/>
                </a:solidFill>
                <a:effectLst>
                  <a:outerShdw blurRad="38100" dist="38100" dir="2700000" algn="tl">
                    <a:srgbClr val="000000">
                      <a:alpha val="43137"/>
                    </a:srgbClr>
                  </a:outerShdw>
                </a:effectLst>
              </a:rPr>
              <a:t>  Only one signal can be received at a time</a:t>
            </a:r>
          </a:p>
          <a:p>
            <a:r>
              <a:rPr lang="en-US" sz="2800" i="1" dirty="0"/>
              <a:t>C. </a:t>
            </a:r>
            <a:r>
              <a:rPr lang="en-US" sz="2800" dirty="0"/>
              <a:t>  FM signals are harder to tune</a:t>
            </a:r>
          </a:p>
          <a:p>
            <a:r>
              <a:rPr lang="en-US" sz="2800" i="1" dirty="0"/>
              <a:t>D. </a:t>
            </a:r>
            <a:r>
              <a:rPr lang="en-US" sz="2800" dirty="0"/>
              <a:t>  All these choices ae </a:t>
            </a:r>
            <a:r>
              <a:rPr lang="en-US" sz="2800" dirty="0" err="1"/>
              <a:t>corect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327757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Rot="1" noChangeArrowheads="1"/>
          </p:cNvSpPr>
          <p:nvPr>
            <p:ph type="title"/>
          </p:nvPr>
        </p:nvSpPr>
        <p:spPr>
          <a:xfrm>
            <a:off x="76200" y="228600"/>
            <a:ext cx="8991600" cy="1828800"/>
          </a:xfrm>
        </p:spPr>
        <p:txBody>
          <a:bodyPr>
            <a:noAutofit/>
          </a:bodyPr>
          <a:lstStyle/>
          <a:p>
            <a:pPr eaLnBrk="1" hangingPunct="1">
              <a:defRPr/>
            </a:pPr>
            <a:r>
              <a:rPr lang="en-US" sz="2900" dirty="0">
                <a:solidFill>
                  <a:srgbClr val="FFFF00"/>
                </a:solidFill>
                <a:effectLst>
                  <a:outerShdw blurRad="38100" dist="38100" dir="2700000" algn="tl">
                    <a:srgbClr val="000000">
                      <a:alpha val="43137"/>
                    </a:srgbClr>
                  </a:outerShdw>
                </a:effectLst>
              </a:rPr>
              <a:t>G4D11   How close to the upper edge of the 20 meter General Class band should your displayed carrier frequency be when using 3 kHz wide USB?</a:t>
            </a:r>
          </a:p>
        </p:txBody>
      </p:sp>
      <p:sp>
        <p:nvSpPr>
          <p:cNvPr id="1456131" name="Rectangle 3"/>
          <p:cNvSpPr>
            <a:spLocks noGrp="1" noChangeArrowheads="1"/>
          </p:cNvSpPr>
          <p:nvPr>
            <p:ph idx="1"/>
          </p:nvPr>
        </p:nvSpPr>
        <p:spPr>
          <a:xfrm>
            <a:off x="609600" y="2209800"/>
            <a:ext cx="7696200" cy="3581400"/>
          </a:xfrm>
        </p:spPr>
        <p:txBody>
          <a:bodyPr>
            <a:normAutofit/>
          </a:bodyPr>
          <a:lstStyle/>
          <a:p>
            <a:pPr marL="457200" lvl="1" indent="0" eaLnBrk="1" hangingPunct="1">
              <a:buNone/>
              <a:defRPr/>
            </a:pPr>
            <a:r>
              <a:rPr lang="en-US" i="1" dirty="0"/>
              <a:t>A. 3 kHz above the edge of the band</a:t>
            </a:r>
          </a:p>
          <a:p>
            <a:pPr marL="457200" lvl="1" indent="0" eaLnBrk="1" hangingPunct="1">
              <a:buNone/>
              <a:defRPr/>
            </a:pPr>
            <a:r>
              <a:rPr lang="en-US" i="1" dirty="0"/>
              <a:t>B. 3 kHz below the edge of the band</a:t>
            </a:r>
          </a:p>
          <a:p>
            <a:pPr marL="457200" lvl="1" indent="0" eaLnBrk="1" hangingPunct="1">
              <a:buNone/>
              <a:defRPr/>
            </a:pPr>
            <a:r>
              <a:rPr lang="en-US" i="1" dirty="0"/>
              <a:t>C. Your displayed carrier frequency may be set at the edge of the band</a:t>
            </a:r>
          </a:p>
          <a:p>
            <a:pPr marL="457200" lvl="1" indent="0" eaLnBrk="1" hangingPunct="1">
              <a:buNone/>
              <a:defRPr/>
            </a:pPr>
            <a:r>
              <a:rPr lang="en-US" i="1" dirty="0"/>
              <a:t>D. Center your signal on the edge of the band</a:t>
            </a:r>
          </a:p>
        </p:txBody>
      </p:sp>
      <p:sp>
        <p:nvSpPr>
          <p:cNvPr id="36866" name="Slide Number Placeholder 4"/>
          <p:cNvSpPr>
            <a:spLocks noGrp="1"/>
          </p:cNvSpPr>
          <p:nvPr>
            <p:ph type="sldNum" sz="quarter" idx="10"/>
          </p:nvPr>
        </p:nvSpPr>
        <p:spPr>
          <a:xfrm>
            <a:off x="304800" y="6248400"/>
            <a:ext cx="5715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EDE2DF13-6C7C-4FE9-BB7F-01DF54DD4EA9}" type="slidenum">
              <a:rPr lang="en-US" altLang="en-US" sz="1200" smtClean="0">
                <a:solidFill>
                  <a:schemeClr val="tx1"/>
                </a:solidFill>
              </a:rPr>
              <a:pPr algn="l" eaLnBrk="1" hangingPunct="1">
                <a:spcBef>
                  <a:spcPct val="0"/>
                </a:spcBef>
                <a:buClrTx/>
                <a:buSzTx/>
                <a:buFontTx/>
                <a:buNone/>
              </a:pPr>
              <a:t>36</a:t>
            </a:fld>
            <a:endParaRPr lang="en-US" altLang="en-US" sz="1200">
              <a:solidFill>
                <a:schemeClr val="tx1"/>
              </a:solidFill>
            </a:endParaRPr>
          </a:p>
        </p:txBody>
      </p:sp>
      <p:sp>
        <p:nvSpPr>
          <p:cNvPr id="2" name="Footer Placeholder 1"/>
          <p:cNvSpPr>
            <a:spLocks noGrp="1"/>
          </p:cNvSpPr>
          <p:nvPr>
            <p:ph type="ftr" sz="quarter" idx="11"/>
          </p:nvPr>
        </p:nvSpPr>
        <p:spPr/>
        <p:txBody>
          <a:bodyPr/>
          <a:lstStyle/>
          <a:p>
            <a:pPr>
              <a:defRPr/>
            </a:pPr>
            <a:r>
              <a:rPr lang="en-US"/>
              <a:t>Signals and Emissions 2022</a:t>
            </a:r>
          </a:p>
        </p:txBody>
      </p:sp>
    </p:spTree>
    <p:extLst>
      <p:ext uri="{BB962C8B-B14F-4D97-AF65-F5344CB8AC3E}">
        <p14:creationId xmlns:p14="http://schemas.microsoft.com/office/powerpoint/2010/main" val="645289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Rot="1" noChangeArrowheads="1"/>
          </p:cNvSpPr>
          <p:nvPr>
            <p:ph type="title"/>
          </p:nvPr>
        </p:nvSpPr>
        <p:spPr>
          <a:xfrm>
            <a:off x="76200" y="228600"/>
            <a:ext cx="8991600" cy="1828800"/>
          </a:xfrm>
        </p:spPr>
        <p:txBody>
          <a:bodyPr>
            <a:noAutofit/>
          </a:bodyPr>
          <a:lstStyle/>
          <a:p>
            <a:pPr eaLnBrk="1" hangingPunct="1">
              <a:defRPr/>
            </a:pPr>
            <a:r>
              <a:rPr lang="en-US" sz="2900" dirty="0">
                <a:solidFill>
                  <a:srgbClr val="FFFF00"/>
                </a:solidFill>
                <a:effectLst>
                  <a:outerShdw blurRad="38100" dist="38100" dir="2700000" algn="tl">
                    <a:srgbClr val="000000">
                      <a:alpha val="43137"/>
                    </a:srgbClr>
                  </a:outerShdw>
                </a:effectLst>
              </a:rPr>
              <a:t>G4D11   How close to the upper edge of the 20 meter General Class band should your displayed carrier frequency be when using 3 kHz wide USB?</a:t>
            </a:r>
          </a:p>
        </p:txBody>
      </p:sp>
      <p:sp>
        <p:nvSpPr>
          <p:cNvPr id="1456131" name="Rectangle 3"/>
          <p:cNvSpPr>
            <a:spLocks noGrp="1" noChangeArrowheads="1"/>
          </p:cNvSpPr>
          <p:nvPr>
            <p:ph idx="1"/>
          </p:nvPr>
        </p:nvSpPr>
        <p:spPr>
          <a:xfrm>
            <a:off x="609600" y="2209800"/>
            <a:ext cx="7696200" cy="3581400"/>
          </a:xfrm>
        </p:spPr>
        <p:txBody>
          <a:bodyPr>
            <a:normAutofit/>
          </a:bodyPr>
          <a:lstStyle/>
          <a:p>
            <a:pPr marL="457200" lvl="1" indent="0" eaLnBrk="1" hangingPunct="1">
              <a:buNone/>
              <a:defRPr/>
            </a:pPr>
            <a:r>
              <a:rPr lang="en-US" i="1" dirty="0"/>
              <a:t>A. 3 kHz above the edge of the band</a:t>
            </a:r>
          </a:p>
          <a:p>
            <a:pPr marL="457200" lvl="1" indent="0" eaLnBrk="1" hangingPunct="1">
              <a:buNone/>
              <a:defRPr/>
            </a:pPr>
            <a:r>
              <a:rPr lang="en-US" sz="3600" b="1" i="1" dirty="0">
                <a:solidFill>
                  <a:srgbClr val="FFFF00"/>
                </a:solidFill>
                <a:effectLst>
                  <a:outerShdw blurRad="38100" dist="38100" dir="2700000" algn="tl">
                    <a:srgbClr val="000000">
                      <a:alpha val="43137"/>
                    </a:srgbClr>
                  </a:outerShdw>
                </a:effectLst>
              </a:rPr>
              <a:t>B. 3 kHz below the edge of the band</a:t>
            </a:r>
          </a:p>
          <a:p>
            <a:pPr marL="457200" lvl="1" indent="0" eaLnBrk="1" hangingPunct="1">
              <a:buNone/>
              <a:defRPr/>
            </a:pPr>
            <a:r>
              <a:rPr lang="en-US" i="1" dirty="0"/>
              <a:t>C. Your displayed carrier frequency may be set at the edge of the band</a:t>
            </a:r>
          </a:p>
          <a:p>
            <a:pPr marL="457200" lvl="1" indent="0" eaLnBrk="1" hangingPunct="1">
              <a:buNone/>
              <a:defRPr/>
            </a:pPr>
            <a:r>
              <a:rPr lang="en-US" i="1" dirty="0"/>
              <a:t>D. Center your signal on the edge of the band</a:t>
            </a:r>
          </a:p>
        </p:txBody>
      </p:sp>
      <p:sp>
        <p:nvSpPr>
          <p:cNvPr id="36866" name="Slide Number Placeholder 4"/>
          <p:cNvSpPr>
            <a:spLocks noGrp="1"/>
          </p:cNvSpPr>
          <p:nvPr>
            <p:ph type="sldNum" sz="quarter" idx="10"/>
          </p:nvPr>
        </p:nvSpPr>
        <p:spPr>
          <a:xfrm>
            <a:off x="304800" y="6248400"/>
            <a:ext cx="5715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EDE2DF13-6C7C-4FE9-BB7F-01DF54DD4EA9}" type="slidenum">
              <a:rPr lang="en-US" altLang="en-US" sz="1200" smtClean="0">
                <a:solidFill>
                  <a:schemeClr val="tx1"/>
                </a:solidFill>
              </a:rPr>
              <a:pPr algn="l" eaLnBrk="1" hangingPunct="1">
                <a:spcBef>
                  <a:spcPct val="0"/>
                </a:spcBef>
                <a:buClrTx/>
                <a:buSzTx/>
                <a:buFontTx/>
                <a:buNone/>
              </a:pPr>
              <a:t>37</a:t>
            </a:fld>
            <a:endParaRPr lang="en-US" altLang="en-US" sz="1200">
              <a:solidFill>
                <a:schemeClr val="tx1"/>
              </a:solidFill>
            </a:endParaRPr>
          </a:p>
        </p:txBody>
      </p:sp>
      <p:sp>
        <p:nvSpPr>
          <p:cNvPr id="2" name="Footer Placeholder 1"/>
          <p:cNvSpPr>
            <a:spLocks noGrp="1"/>
          </p:cNvSpPr>
          <p:nvPr>
            <p:ph type="ftr" sz="quarter" idx="11"/>
          </p:nvPr>
        </p:nvSpPr>
        <p:spPr/>
        <p:txBody>
          <a:bodyPr/>
          <a:lstStyle/>
          <a:p>
            <a:pPr>
              <a:defRPr/>
            </a:pPr>
            <a:r>
              <a:rPr lang="en-US"/>
              <a:t>Signals and Emissions 2022</a:t>
            </a:r>
          </a:p>
        </p:txBody>
      </p:sp>
    </p:spTree>
    <p:extLst>
      <p:ext uri="{BB962C8B-B14F-4D97-AF65-F5344CB8AC3E}">
        <p14:creationId xmlns:p14="http://schemas.microsoft.com/office/powerpoint/2010/main" val="871382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fontScale="90000"/>
          </a:bodyPr>
          <a:lstStyle/>
          <a:p>
            <a:pPr eaLnBrk="1" hangingPunct="1">
              <a:defRPr/>
            </a:pPr>
            <a:r>
              <a:rPr lang="en-US" dirty="0">
                <a:solidFill>
                  <a:srgbClr val="FFFF00"/>
                </a:solidFill>
                <a:effectLst>
                  <a:outerShdw blurRad="38100" dist="38100" dir="2700000" algn="tl">
                    <a:srgbClr val="000000">
                      <a:alpha val="43137"/>
                    </a:srgbClr>
                  </a:outerShdw>
                </a:effectLst>
              </a:rPr>
              <a:t>G8A12   What signal(s) would be found at the output of a properly adjusted balanced modulator?</a:t>
            </a:r>
          </a:p>
        </p:txBody>
      </p:sp>
      <p:sp>
        <p:nvSpPr>
          <p:cNvPr id="25603" name="Rectangle 3"/>
          <p:cNvSpPr>
            <a:spLocks noGrp="1" noChangeArrowheads="1"/>
          </p:cNvSpPr>
          <p:nvPr>
            <p:ph idx="1"/>
          </p:nvPr>
        </p:nvSpPr>
        <p:spPr>
          <a:xfrm>
            <a:off x="457200" y="1905000"/>
            <a:ext cx="8001000" cy="4221163"/>
          </a:xfrm>
        </p:spPr>
        <p:txBody>
          <a:bodyPr>
            <a:normAutofit/>
          </a:bodyPr>
          <a:lstStyle/>
          <a:p>
            <a:pPr marL="457200" lvl="1" indent="0" eaLnBrk="1" hangingPunct="1">
              <a:buNone/>
              <a:defRPr/>
            </a:pPr>
            <a:r>
              <a:rPr lang="en-US" i="1" dirty="0"/>
              <a:t>A. Both upper and lower sidebands</a:t>
            </a:r>
          </a:p>
          <a:p>
            <a:pPr marL="457200" lvl="1" indent="0" eaLnBrk="1" hangingPunct="1">
              <a:buNone/>
              <a:defRPr/>
            </a:pPr>
            <a:r>
              <a:rPr lang="en-US" i="1" dirty="0"/>
              <a:t>B. Either upper or lower sideband, but not both</a:t>
            </a:r>
          </a:p>
          <a:p>
            <a:pPr marL="457200" lvl="1" indent="0" eaLnBrk="1" hangingPunct="1">
              <a:buNone/>
              <a:defRPr/>
            </a:pPr>
            <a:r>
              <a:rPr lang="en-US" i="1" dirty="0"/>
              <a:t>C. Both upper and lower sidebands and the carrier</a:t>
            </a:r>
          </a:p>
          <a:p>
            <a:pPr marL="457200" lvl="1" indent="0" eaLnBrk="1" hangingPunct="1">
              <a:buNone/>
              <a:defRPr/>
            </a:pPr>
            <a:r>
              <a:rPr lang="en-US" i="1" dirty="0"/>
              <a:t>D. The modulating signal and the unmodulated carrier</a:t>
            </a:r>
          </a:p>
        </p:txBody>
      </p:sp>
      <p:sp>
        <p:nvSpPr>
          <p:cNvPr id="3" name="Slide Number Placeholder 2"/>
          <p:cNvSpPr>
            <a:spLocks noGrp="1"/>
          </p:cNvSpPr>
          <p:nvPr>
            <p:ph type="sldNum" sz="quarter" idx="10"/>
          </p:nvPr>
        </p:nvSpPr>
        <p:spPr/>
        <p:txBody>
          <a:bodyPr/>
          <a:lstStyle/>
          <a:p>
            <a:pPr>
              <a:defRPr/>
            </a:pPr>
            <a:fld id="{111A05EB-1916-4CFF-8F31-800DC94BF493}" type="slidenum">
              <a:rPr lang="en-US" smtClean="0"/>
              <a:pPr>
                <a:defRPr/>
              </a:pPr>
              <a:t>38</a:t>
            </a:fld>
            <a:endParaRPr lang="en-US"/>
          </a:p>
        </p:txBody>
      </p:sp>
      <p:sp>
        <p:nvSpPr>
          <p:cNvPr id="2" name="Footer Placeholder 1"/>
          <p:cNvSpPr>
            <a:spLocks noGrp="1"/>
          </p:cNvSpPr>
          <p:nvPr>
            <p:ph type="ftr" sz="quarter" idx="11"/>
          </p:nvPr>
        </p:nvSpPr>
        <p:spPr/>
        <p:txBody>
          <a:bodyPr/>
          <a:lstStyle/>
          <a:p>
            <a:pPr>
              <a:defRPr/>
            </a:pPr>
            <a:r>
              <a:rPr lang="en-US"/>
              <a:t>Signals and Emissions 2022</a:t>
            </a:r>
          </a:p>
        </p:txBody>
      </p:sp>
    </p:spTree>
    <p:extLst>
      <p:ext uri="{BB962C8B-B14F-4D97-AF65-F5344CB8AC3E}">
        <p14:creationId xmlns:p14="http://schemas.microsoft.com/office/powerpoint/2010/main" val="2052774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fontScale="90000"/>
          </a:bodyPr>
          <a:lstStyle/>
          <a:p>
            <a:pPr eaLnBrk="1" hangingPunct="1">
              <a:defRPr/>
            </a:pPr>
            <a:r>
              <a:rPr lang="en-US" dirty="0">
                <a:solidFill>
                  <a:srgbClr val="FFFF00"/>
                </a:solidFill>
                <a:effectLst>
                  <a:outerShdw blurRad="38100" dist="38100" dir="2700000" algn="tl">
                    <a:srgbClr val="000000">
                      <a:alpha val="43137"/>
                    </a:srgbClr>
                  </a:outerShdw>
                </a:effectLst>
              </a:rPr>
              <a:t>G8A12   What signal(s) would be found at the output of a properly adjusted balanced modulator?</a:t>
            </a:r>
          </a:p>
        </p:txBody>
      </p:sp>
      <p:sp>
        <p:nvSpPr>
          <p:cNvPr id="25603" name="Rectangle 3"/>
          <p:cNvSpPr>
            <a:spLocks noGrp="1" noChangeArrowheads="1"/>
          </p:cNvSpPr>
          <p:nvPr>
            <p:ph idx="1"/>
          </p:nvPr>
        </p:nvSpPr>
        <p:spPr>
          <a:xfrm>
            <a:off x="457200" y="1905000"/>
            <a:ext cx="8001000" cy="4221163"/>
          </a:xfrm>
        </p:spPr>
        <p:txBody>
          <a:bodyPr>
            <a:normAutofit/>
          </a:bodyPr>
          <a:lstStyle/>
          <a:p>
            <a:pPr marL="457200" lvl="1" indent="0" eaLnBrk="1" hangingPunct="1">
              <a:buNone/>
              <a:defRPr/>
            </a:pPr>
            <a:r>
              <a:rPr lang="en-US" sz="3600" b="1" i="1" dirty="0">
                <a:solidFill>
                  <a:srgbClr val="FFFF00"/>
                </a:solidFill>
                <a:effectLst>
                  <a:outerShdw blurRad="38100" dist="38100" dir="2700000" algn="tl">
                    <a:srgbClr val="000000">
                      <a:alpha val="43137"/>
                    </a:srgbClr>
                  </a:outerShdw>
                </a:effectLst>
              </a:rPr>
              <a:t>A. Both upper and lower sidebands</a:t>
            </a:r>
          </a:p>
          <a:p>
            <a:pPr marL="457200" lvl="1" indent="0" eaLnBrk="1" hangingPunct="1">
              <a:buNone/>
              <a:defRPr/>
            </a:pPr>
            <a:r>
              <a:rPr lang="en-US" i="1" dirty="0"/>
              <a:t>B. Either upper or lower sideband, but not both</a:t>
            </a:r>
          </a:p>
          <a:p>
            <a:pPr marL="457200" lvl="1" indent="0" eaLnBrk="1" hangingPunct="1">
              <a:buNone/>
              <a:defRPr/>
            </a:pPr>
            <a:r>
              <a:rPr lang="en-US" i="1" dirty="0"/>
              <a:t>C. Both upper and lower sidebands and the carrier</a:t>
            </a:r>
          </a:p>
          <a:p>
            <a:pPr marL="457200" lvl="1" indent="0" eaLnBrk="1" hangingPunct="1">
              <a:buNone/>
              <a:defRPr/>
            </a:pPr>
            <a:r>
              <a:rPr lang="en-US" i="1" dirty="0"/>
              <a:t>D. The modulating signal and the unmodulated carrier</a:t>
            </a:r>
          </a:p>
        </p:txBody>
      </p:sp>
      <p:sp>
        <p:nvSpPr>
          <p:cNvPr id="3" name="Slide Number Placeholder 2"/>
          <p:cNvSpPr>
            <a:spLocks noGrp="1"/>
          </p:cNvSpPr>
          <p:nvPr>
            <p:ph type="sldNum" sz="quarter" idx="10"/>
          </p:nvPr>
        </p:nvSpPr>
        <p:spPr/>
        <p:txBody>
          <a:bodyPr/>
          <a:lstStyle/>
          <a:p>
            <a:pPr>
              <a:defRPr/>
            </a:pPr>
            <a:fld id="{111A05EB-1916-4CFF-8F31-800DC94BF493}" type="slidenum">
              <a:rPr lang="en-US" smtClean="0"/>
              <a:pPr>
                <a:defRPr/>
              </a:pPr>
              <a:t>39</a:t>
            </a:fld>
            <a:endParaRPr lang="en-US"/>
          </a:p>
        </p:txBody>
      </p:sp>
      <p:sp>
        <p:nvSpPr>
          <p:cNvPr id="2" name="Footer Placeholder 1"/>
          <p:cNvSpPr>
            <a:spLocks noGrp="1"/>
          </p:cNvSpPr>
          <p:nvPr>
            <p:ph type="ftr" sz="quarter" idx="11"/>
          </p:nvPr>
        </p:nvSpPr>
        <p:spPr/>
        <p:txBody>
          <a:bodyPr/>
          <a:lstStyle/>
          <a:p>
            <a:pPr>
              <a:defRPr/>
            </a:pPr>
            <a:r>
              <a:rPr lang="en-US"/>
              <a:t>Signals and Emissions 2022</a:t>
            </a:r>
          </a:p>
        </p:txBody>
      </p:sp>
    </p:spTree>
    <p:extLst>
      <p:ext uri="{BB962C8B-B14F-4D97-AF65-F5344CB8AC3E}">
        <p14:creationId xmlns:p14="http://schemas.microsoft.com/office/powerpoint/2010/main" val="114085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Rot="1" noChangeArrowheads="1"/>
          </p:cNvSpPr>
          <p:nvPr>
            <p:ph type="title"/>
          </p:nvPr>
        </p:nvSpPr>
        <p:spPr>
          <a:xfrm>
            <a:off x="152400" y="0"/>
            <a:ext cx="8839200" cy="1752600"/>
          </a:xfrm>
        </p:spPr>
        <p:txBody>
          <a:bodyPr>
            <a:normAutofit/>
          </a:bodyPr>
          <a:lstStyle/>
          <a:p>
            <a:pPr algn="ctr">
              <a:defRPr/>
            </a:pPr>
            <a:r>
              <a:rPr lang="en-US" sz="4000" b="1" dirty="0">
                <a:solidFill>
                  <a:schemeClr val="bg1"/>
                </a:solidFill>
              </a:rPr>
              <a:t>Amplitude Modulation</a:t>
            </a:r>
          </a:p>
        </p:txBody>
      </p:sp>
      <p:sp>
        <p:nvSpPr>
          <p:cNvPr id="8" name="Slide Number Placeholder 4"/>
          <p:cNvSpPr>
            <a:spLocks noGrp="1"/>
          </p:cNvSpPr>
          <p:nvPr>
            <p:ph type="sldNum" sz="quarter" idx="10"/>
          </p:nvPr>
        </p:nvSpPr>
        <p:spPr>
          <a:xfrm>
            <a:off x="8490452" y="6305550"/>
            <a:ext cx="457200" cy="476250"/>
          </a:xfrm>
        </p:spPr>
        <p:txBody>
          <a:bodyPr/>
          <a:lstStyle/>
          <a:p>
            <a:pPr algn="l">
              <a:defRPr/>
            </a:pPr>
            <a:fld id="{E9F5BBE2-FFE0-40CB-AD9F-551B722CE8B1}" type="slidenum">
              <a:rPr lang="en-US"/>
              <a:pPr algn="l">
                <a:defRPr/>
              </a:pPr>
              <a:t>4</a:t>
            </a:fld>
            <a:endParaRPr lang="en-US" dirty="0"/>
          </a:p>
        </p:txBody>
      </p:sp>
      <p:sp>
        <p:nvSpPr>
          <p:cNvPr id="2" name="Footer Placeholder 1"/>
          <p:cNvSpPr>
            <a:spLocks noGrp="1"/>
          </p:cNvSpPr>
          <p:nvPr>
            <p:ph type="ftr" sz="quarter" idx="11"/>
          </p:nvPr>
        </p:nvSpPr>
        <p:spPr/>
        <p:txBody>
          <a:bodyPr/>
          <a:lstStyle/>
          <a:p>
            <a:pPr>
              <a:defRPr/>
            </a:pPr>
            <a:r>
              <a:rPr lang="en-US"/>
              <a:t>Signals and Emissions 2022</a:t>
            </a:r>
          </a:p>
        </p:txBody>
      </p:sp>
      <p:pic>
        <p:nvPicPr>
          <p:cNvPr id="819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528763"/>
            <a:ext cx="33623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33813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1589" name="Rectangle 5"/>
          <p:cNvSpPr>
            <a:spLocks noChangeArrowheads="1"/>
          </p:cNvSpPr>
          <p:nvPr/>
        </p:nvSpPr>
        <p:spPr bwMode="auto">
          <a:xfrm>
            <a:off x="4498975" y="1793875"/>
            <a:ext cx="3991477"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3200" b="1" dirty="0">
                <a:solidFill>
                  <a:schemeClr val="bg1">
                    <a:lumMod val="95000"/>
                    <a:lumOff val="5000"/>
                  </a:schemeClr>
                </a:solidFill>
                <a:latin typeface="Eurostile" pitchFamily="34" charset="0"/>
              </a:rPr>
              <a:t>An unmodulated RF</a:t>
            </a:r>
          </a:p>
          <a:p>
            <a:pPr>
              <a:defRPr/>
            </a:pPr>
            <a:r>
              <a:rPr lang="en-US" sz="3200" b="1" dirty="0">
                <a:solidFill>
                  <a:schemeClr val="bg1">
                    <a:lumMod val="95000"/>
                    <a:lumOff val="5000"/>
                  </a:schemeClr>
                </a:solidFill>
                <a:latin typeface="Eurostile" pitchFamily="34" charset="0"/>
              </a:rPr>
              <a:t>carrier wave</a:t>
            </a:r>
          </a:p>
        </p:txBody>
      </p:sp>
      <p:sp>
        <p:nvSpPr>
          <p:cNvPr id="1091590" name="Rectangle 6"/>
          <p:cNvSpPr>
            <a:spLocks noChangeArrowheads="1"/>
          </p:cNvSpPr>
          <p:nvPr/>
        </p:nvSpPr>
        <p:spPr bwMode="auto">
          <a:xfrm>
            <a:off x="4495800" y="4038600"/>
            <a:ext cx="4111625" cy="181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sz="2800" b="1" dirty="0">
                <a:solidFill>
                  <a:schemeClr val="bg1">
                    <a:lumMod val="95000"/>
                    <a:lumOff val="5000"/>
                  </a:schemeClr>
                </a:solidFill>
                <a:latin typeface="Eurostile" pitchFamily="34" charset="0"/>
              </a:rPr>
              <a:t>A carrier wave amplitude</a:t>
            </a:r>
          </a:p>
          <a:p>
            <a:pPr>
              <a:defRPr/>
            </a:pPr>
            <a:r>
              <a:rPr lang="en-US" sz="2800" b="1" dirty="0">
                <a:solidFill>
                  <a:schemeClr val="bg1">
                    <a:lumMod val="95000"/>
                    <a:lumOff val="5000"/>
                  </a:schemeClr>
                </a:solidFill>
                <a:latin typeface="Eurostile" pitchFamily="34" charset="0"/>
              </a:rPr>
              <a:t>modulated (AM) with a simple audio tone</a:t>
            </a:r>
          </a:p>
        </p:txBody>
      </p:sp>
    </p:spTree>
    <p:extLst>
      <p:ext uri="{BB962C8B-B14F-4D97-AF65-F5344CB8AC3E}">
        <p14:creationId xmlns:p14="http://schemas.microsoft.com/office/powerpoint/2010/main" val="2219159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T8B - Amateur satellite operation</a:t>
            </a:r>
          </a:p>
        </p:txBody>
      </p:sp>
      <p:sp>
        <p:nvSpPr>
          <p:cNvPr id="3" name="Subtitle 2"/>
          <p:cNvSpPr>
            <a:spLocks noGrp="1"/>
          </p:cNvSpPr>
          <p:nvPr>
            <p:ph type="subTitle" idx="1"/>
          </p:nvPr>
        </p:nvSpPr>
        <p:spPr/>
        <p:txBody>
          <a:bodyPr>
            <a:normAutofit/>
          </a:bodyPr>
          <a:lstStyle/>
          <a:p>
            <a:pPr algn="ctr"/>
            <a:r>
              <a:rPr lang="en-US" sz="2800" b="1" dirty="0"/>
              <a:t>Doppler shift, basic orbits, operating protocols; modulation mode selection, transmitter power considerations, telemetry and telecommand, satellite tracking programs, beacons, uplink and downlink mode definitions, spin fading, definition of “LEO”, setting uplink powers</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41706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76200" y="457200"/>
            <a:ext cx="8915400" cy="2057400"/>
          </a:xfrm>
        </p:spPr>
        <p:txBody>
          <a:bodyPr>
            <a:normAutofit/>
          </a:bodyPr>
          <a:lstStyle/>
          <a:p>
            <a:pPr eaLnBrk="1" hangingPunct="1">
              <a:defRPr/>
            </a:pPr>
            <a:r>
              <a:rPr lang="en-US" dirty="0">
                <a:solidFill>
                  <a:srgbClr val="FFFF00"/>
                </a:solidFill>
                <a:effectLst>
                  <a:outerShdw blurRad="38100" dist="38100" dir="2700000" algn="tl">
                    <a:srgbClr val="000000">
                      <a:alpha val="43137"/>
                    </a:srgbClr>
                  </a:outerShdw>
                </a:effectLst>
              </a:rPr>
              <a:t>G8B01   What receiver stage combines a 14.250 MHz input signal with a 13.795 MHz oscillator signal to produce a 455 kHz intermediate frequency (IF) signal?</a:t>
            </a:r>
          </a:p>
        </p:txBody>
      </p:sp>
      <p:sp>
        <p:nvSpPr>
          <p:cNvPr id="27651" name="Rectangle 3"/>
          <p:cNvSpPr>
            <a:spLocks noGrp="1" noChangeArrowheads="1"/>
          </p:cNvSpPr>
          <p:nvPr>
            <p:ph idx="1"/>
          </p:nvPr>
        </p:nvSpPr>
        <p:spPr>
          <a:xfrm>
            <a:off x="304800" y="2514600"/>
            <a:ext cx="8534400" cy="3611563"/>
          </a:xfrm>
        </p:spPr>
        <p:txBody>
          <a:bodyPr>
            <a:normAutofit/>
          </a:bodyPr>
          <a:lstStyle/>
          <a:p>
            <a:pPr marL="457200" lvl="1" indent="0" eaLnBrk="1" hangingPunct="1">
              <a:buNone/>
              <a:defRPr/>
            </a:pPr>
            <a:r>
              <a:rPr lang="en-US" i="1" dirty="0"/>
              <a:t>A. Mixer</a:t>
            </a:r>
          </a:p>
          <a:p>
            <a:pPr marL="457200" lvl="1" indent="0" eaLnBrk="1" hangingPunct="1">
              <a:buNone/>
              <a:defRPr/>
            </a:pPr>
            <a:r>
              <a:rPr lang="en-US" i="1" dirty="0"/>
              <a:t>B. BFO</a:t>
            </a:r>
          </a:p>
          <a:p>
            <a:pPr marL="457200" lvl="1" indent="0" eaLnBrk="1" hangingPunct="1">
              <a:buNone/>
              <a:defRPr/>
            </a:pPr>
            <a:r>
              <a:rPr lang="en-US" i="1" dirty="0"/>
              <a:t>C. VFO</a:t>
            </a:r>
          </a:p>
          <a:p>
            <a:pPr marL="457200" lvl="1" indent="0" eaLnBrk="1" hangingPunct="1">
              <a:buNone/>
              <a:defRPr/>
            </a:pPr>
            <a:r>
              <a:rPr lang="en-US" i="1" dirty="0"/>
              <a:t>D. Discriminator</a:t>
            </a:r>
          </a:p>
        </p:txBody>
      </p:sp>
      <p:sp>
        <p:nvSpPr>
          <p:cNvPr id="3" name="Slide Number Placeholder 2"/>
          <p:cNvSpPr>
            <a:spLocks noGrp="1"/>
          </p:cNvSpPr>
          <p:nvPr>
            <p:ph type="sldNum" sz="quarter" idx="10"/>
          </p:nvPr>
        </p:nvSpPr>
        <p:spPr/>
        <p:txBody>
          <a:bodyPr/>
          <a:lstStyle/>
          <a:p>
            <a:pPr>
              <a:defRPr/>
            </a:pPr>
            <a:fld id="{111A05EB-1916-4CFF-8F31-800DC94BF493}" type="slidenum">
              <a:rPr lang="en-US" smtClean="0"/>
              <a:pPr>
                <a:defRPr/>
              </a:pPr>
              <a:t>41</a:t>
            </a:fld>
            <a:endParaRPr lang="en-US"/>
          </a:p>
        </p:txBody>
      </p:sp>
      <p:sp>
        <p:nvSpPr>
          <p:cNvPr id="2" name="Footer Placeholder 1"/>
          <p:cNvSpPr>
            <a:spLocks noGrp="1"/>
          </p:cNvSpPr>
          <p:nvPr>
            <p:ph type="ftr" sz="quarter" idx="11"/>
          </p:nvPr>
        </p:nvSpPr>
        <p:spPr/>
        <p:txBody>
          <a:bodyPr/>
          <a:lstStyle/>
          <a:p>
            <a:pPr>
              <a:defRPr/>
            </a:pPr>
            <a:r>
              <a:rPr lang="en-US"/>
              <a:t>Signals and Emissions 2022</a:t>
            </a:r>
          </a:p>
        </p:txBody>
      </p:sp>
    </p:spTree>
    <p:extLst>
      <p:ext uri="{BB962C8B-B14F-4D97-AF65-F5344CB8AC3E}">
        <p14:creationId xmlns:p14="http://schemas.microsoft.com/office/powerpoint/2010/main" val="756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76200" y="457200"/>
            <a:ext cx="8915400" cy="2057400"/>
          </a:xfrm>
        </p:spPr>
        <p:txBody>
          <a:bodyPr>
            <a:normAutofit/>
          </a:bodyPr>
          <a:lstStyle/>
          <a:p>
            <a:pPr eaLnBrk="1" hangingPunct="1">
              <a:defRPr/>
            </a:pPr>
            <a:r>
              <a:rPr lang="en-US" dirty="0">
                <a:solidFill>
                  <a:srgbClr val="FFFF00"/>
                </a:solidFill>
                <a:effectLst>
                  <a:outerShdw blurRad="38100" dist="38100" dir="2700000" algn="tl">
                    <a:srgbClr val="000000">
                      <a:alpha val="43137"/>
                    </a:srgbClr>
                  </a:outerShdw>
                </a:effectLst>
              </a:rPr>
              <a:t>G8B01   What receiver stage combines a 14.250 MHz input signal with a 13.795 MHz oscillator signal to produce a 455 kHz intermediate frequency (IF) signal?</a:t>
            </a:r>
          </a:p>
        </p:txBody>
      </p:sp>
      <p:sp>
        <p:nvSpPr>
          <p:cNvPr id="27651" name="Rectangle 3"/>
          <p:cNvSpPr>
            <a:spLocks noGrp="1" noChangeArrowheads="1"/>
          </p:cNvSpPr>
          <p:nvPr>
            <p:ph idx="1"/>
          </p:nvPr>
        </p:nvSpPr>
        <p:spPr>
          <a:xfrm>
            <a:off x="304800" y="2514600"/>
            <a:ext cx="8534400" cy="3611563"/>
          </a:xfrm>
        </p:spPr>
        <p:txBody>
          <a:bodyPr>
            <a:normAutofit/>
          </a:bodyPr>
          <a:lstStyle/>
          <a:p>
            <a:pPr marL="457200" lvl="1" indent="0" eaLnBrk="1" hangingPunct="1">
              <a:buNone/>
              <a:defRPr/>
            </a:pPr>
            <a:r>
              <a:rPr lang="en-US" sz="3600" b="1" i="1" dirty="0">
                <a:solidFill>
                  <a:srgbClr val="FFFF00"/>
                </a:solidFill>
                <a:effectLst>
                  <a:outerShdw blurRad="38100" dist="38100" dir="2700000" algn="tl">
                    <a:srgbClr val="000000">
                      <a:alpha val="43137"/>
                    </a:srgbClr>
                  </a:outerShdw>
                </a:effectLst>
              </a:rPr>
              <a:t>A. Mixer</a:t>
            </a:r>
          </a:p>
          <a:p>
            <a:pPr marL="457200" lvl="1" indent="0" eaLnBrk="1" hangingPunct="1">
              <a:buNone/>
              <a:defRPr/>
            </a:pPr>
            <a:r>
              <a:rPr lang="en-US" i="1" dirty="0"/>
              <a:t>B. BFO</a:t>
            </a:r>
          </a:p>
          <a:p>
            <a:pPr marL="457200" lvl="1" indent="0" eaLnBrk="1" hangingPunct="1">
              <a:buNone/>
              <a:defRPr/>
            </a:pPr>
            <a:r>
              <a:rPr lang="en-US" i="1" dirty="0"/>
              <a:t>C. VFO</a:t>
            </a:r>
          </a:p>
          <a:p>
            <a:pPr marL="457200" lvl="1" indent="0" eaLnBrk="1" hangingPunct="1">
              <a:buNone/>
              <a:defRPr/>
            </a:pPr>
            <a:r>
              <a:rPr lang="en-US" i="1" dirty="0"/>
              <a:t>D. Discriminator</a:t>
            </a:r>
          </a:p>
        </p:txBody>
      </p:sp>
      <p:sp>
        <p:nvSpPr>
          <p:cNvPr id="3" name="Slide Number Placeholder 2"/>
          <p:cNvSpPr>
            <a:spLocks noGrp="1"/>
          </p:cNvSpPr>
          <p:nvPr>
            <p:ph type="sldNum" sz="quarter" idx="10"/>
          </p:nvPr>
        </p:nvSpPr>
        <p:spPr/>
        <p:txBody>
          <a:bodyPr/>
          <a:lstStyle/>
          <a:p>
            <a:pPr>
              <a:defRPr/>
            </a:pPr>
            <a:fld id="{111A05EB-1916-4CFF-8F31-800DC94BF493}" type="slidenum">
              <a:rPr lang="en-US" smtClean="0"/>
              <a:pPr>
                <a:defRPr/>
              </a:pPr>
              <a:t>42</a:t>
            </a:fld>
            <a:endParaRPr lang="en-US"/>
          </a:p>
        </p:txBody>
      </p:sp>
      <p:sp>
        <p:nvSpPr>
          <p:cNvPr id="2" name="Footer Placeholder 1"/>
          <p:cNvSpPr>
            <a:spLocks noGrp="1"/>
          </p:cNvSpPr>
          <p:nvPr>
            <p:ph type="ftr" sz="quarter" idx="11"/>
          </p:nvPr>
        </p:nvSpPr>
        <p:spPr/>
        <p:txBody>
          <a:bodyPr/>
          <a:lstStyle/>
          <a:p>
            <a:pPr>
              <a:defRPr/>
            </a:pPr>
            <a:r>
              <a:rPr lang="en-US"/>
              <a:t>Signals and Emissions 2022</a:t>
            </a:r>
          </a:p>
        </p:txBody>
      </p:sp>
    </p:spTree>
    <p:extLst>
      <p:ext uri="{BB962C8B-B14F-4D97-AF65-F5344CB8AC3E}">
        <p14:creationId xmlns:p14="http://schemas.microsoft.com/office/powerpoint/2010/main" val="466651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Rot="1" noChangeArrowheads="1"/>
          </p:cNvSpPr>
          <p:nvPr>
            <p:ph type="title"/>
          </p:nvPr>
        </p:nvSpPr>
        <p:spPr/>
        <p:txBody>
          <a:bodyPr/>
          <a:lstStyle/>
          <a:p>
            <a:pPr>
              <a:defRPr/>
            </a:pPr>
            <a:r>
              <a:rPr lang="en-US"/>
              <a:t>Susan J. Helms, KC7NHZ</a:t>
            </a:r>
            <a:br>
              <a:rPr lang="en-US"/>
            </a:br>
            <a:r>
              <a:rPr lang="en-US"/>
              <a:t>Flight Engineer - ISS</a:t>
            </a:r>
          </a:p>
        </p:txBody>
      </p:sp>
      <p:pic>
        <p:nvPicPr>
          <p:cNvPr id="45061" name="Picture 3" descr="s104e509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2057400"/>
            <a:ext cx="60674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0"/>
          </p:nvPr>
        </p:nvSpPr>
        <p:spPr>
          <a:xfrm>
            <a:off x="8534400" y="6248400"/>
            <a:ext cx="381000" cy="476250"/>
          </a:xfrm>
        </p:spPr>
        <p:txBody>
          <a:bodyPr/>
          <a:lstStyle/>
          <a:p>
            <a:pPr algn="l">
              <a:defRPr/>
            </a:pPr>
            <a:fld id="{31D34816-CEAD-48BB-B5D4-681DE1A64133}" type="slidenum">
              <a:rPr lang="en-US"/>
              <a:pPr algn="l">
                <a:defRPr/>
              </a:pPr>
              <a:t>43</a:t>
            </a:fld>
            <a:endParaRPr lang="en-US" dirty="0"/>
          </a:p>
        </p:txBody>
      </p:sp>
      <p:sp>
        <p:nvSpPr>
          <p:cNvPr id="2" name="Footer Placeholder 1"/>
          <p:cNvSpPr>
            <a:spLocks noGrp="1"/>
          </p:cNvSpPr>
          <p:nvPr>
            <p:ph type="ftr" sz="quarter" idx="11"/>
          </p:nvPr>
        </p:nvSpPr>
        <p:spPr/>
        <p:txBody>
          <a:bodyPr/>
          <a:lstStyle/>
          <a:p>
            <a:pPr>
              <a:defRPr/>
            </a:pPr>
            <a:r>
              <a:rPr lang="en-US"/>
              <a:t>Signals and Emissions 2022</a:t>
            </a:r>
          </a:p>
        </p:txBody>
      </p:sp>
    </p:spTree>
    <p:extLst>
      <p:ext uri="{BB962C8B-B14F-4D97-AF65-F5344CB8AC3E}">
        <p14:creationId xmlns:p14="http://schemas.microsoft.com/office/powerpoint/2010/main" val="951169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11682" cy="1905000"/>
          </a:xfrm>
        </p:spPr>
        <p:txBody>
          <a:bodyPr>
            <a:normAutofit/>
          </a:bodyPr>
          <a:lstStyle/>
          <a:p>
            <a:r>
              <a:rPr lang="en-US" dirty="0"/>
              <a:t>T8B01     What telemetry information is typically transmitted by satellite beacons?</a:t>
            </a:r>
          </a:p>
        </p:txBody>
      </p:sp>
      <p:sp>
        <p:nvSpPr>
          <p:cNvPr id="3" name="Subtitle 2"/>
          <p:cNvSpPr>
            <a:spLocks noGrp="1"/>
          </p:cNvSpPr>
          <p:nvPr>
            <p:ph type="subTitle" idx="1"/>
          </p:nvPr>
        </p:nvSpPr>
        <p:spPr>
          <a:xfrm>
            <a:off x="685800" y="2286000"/>
            <a:ext cx="7924800" cy="3886200"/>
          </a:xfrm>
        </p:spPr>
        <p:txBody>
          <a:bodyPr>
            <a:normAutofit/>
          </a:bodyPr>
          <a:lstStyle/>
          <a:p>
            <a:r>
              <a:rPr lang="en-US" sz="2800" dirty="0"/>
              <a:t>A. The signal strength of received signals</a:t>
            </a:r>
          </a:p>
          <a:p>
            <a:r>
              <a:rPr lang="en-US" sz="2800" dirty="0"/>
              <a:t>B. Time of day accurate to plus or minus 1/10 second</a:t>
            </a:r>
          </a:p>
          <a:p>
            <a:r>
              <a:rPr lang="en-US" sz="2800" dirty="0"/>
              <a:t>C. Health and status of the satellite</a:t>
            </a:r>
          </a:p>
          <a:p>
            <a:r>
              <a:rPr lang="en-US" sz="2800" dirty="0"/>
              <a:t>D. All of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219897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11682" cy="1905000"/>
          </a:xfrm>
        </p:spPr>
        <p:txBody>
          <a:bodyPr>
            <a:normAutofit/>
          </a:bodyPr>
          <a:lstStyle/>
          <a:p>
            <a:r>
              <a:rPr lang="en-US" dirty="0"/>
              <a:t>T8B01     What telemetry information is typically transmitted by satellite beacons?</a:t>
            </a:r>
          </a:p>
        </p:txBody>
      </p:sp>
      <p:sp>
        <p:nvSpPr>
          <p:cNvPr id="3" name="Subtitle 2"/>
          <p:cNvSpPr>
            <a:spLocks noGrp="1"/>
          </p:cNvSpPr>
          <p:nvPr>
            <p:ph type="subTitle" idx="1"/>
          </p:nvPr>
        </p:nvSpPr>
        <p:spPr>
          <a:xfrm>
            <a:off x="685800" y="2286000"/>
            <a:ext cx="7924800" cy="3886200"/>
          </a:xfrm>
        </p:spPr>
        <p:txBody>
          <a:bodyPr>
            <a:normAutofit/>
          </a:bodyPr>
          <a:lstStyle/>
          <a:p>
            <a:r>
              <a:rPr lang="en-US" sz="2800" dirty="0"/>
              <a:t>A. The signal strength of received signals</a:t>
            </a:r>
          </a:p>
          <a:p>
            <a:r>
              <a:rPr lang="en-US" sz="2800" dirty="0"/>
              <a:t>B. Time of day accurate to plus or minus 1/10 second</a:t>
            </a:r>
          </a:p>
          <a:p>
            <a:r>
              <a:rPr lang="en-US" sz="3600" b="1" dirty="0">
                <a:solidFill>
                  <a:srgbClr val="FFFF00"/>
                </a:solidFill>
                <a:effectLst>
                  <a:outerShdw blurRad="38100" dist="38100" dir="2700000" algn="tl">
                    <a:srgbClr val="000000">
                      <a:alpha val="43137"/>
                    </a:srgbClr>
                  </a:outerShdw>
                </a:effectLst>
              </a:rPr>
              <a:t>C. Health and status of the satellite</a:t>
            </a:r>
          </a:p>
          <a:p>
            <a:r>
              <a:rPr lang="en-US" sz="2800" dirty="0"/>
              <a:t>D. All of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0112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2057400"/>
          </a:xfrm>
        </p:spPr>
        <p:txBody>
          <a:bodyPr>
            <a:noAutofit/>
          </a:bodyPr>
          <a:lstStyle/>
          <a:p>
            <a:r>
              <a:rPr lang="en-US" dirty="0"/>
              <a:t>T8B02      What is the impact of using excessive effective radiated power on a satellite uplink?</a:t>
            </a:r>
          </a:p>
        </p:txBody>
      </p:sp>
      <p:sp>
        <p:nvSpPr>
          <p:cNvPr id="3" name="Subtitle 2"/>
          <p:cNvSpPr>
            <a:spLocks noGrp="1"/>
          </p:cNvSpPr>
          <p:nvPr>
            <p:ph type="subTitle" idx="1"/>
          </p:nvPr>
        </p:nvSpPr>
        <p:spPr>
          <a:xfrm>
            <a:off x="762000" y="2286000"/>
            <a:ext cx="7924800" cy="4114800"/>
          </a:xfrm>
        </p:spPr>
        <p:txBody>
          <a:bodyPr>
            <a:normAutofit/>
          </a:bodyPr>
          <a:lstStyle/>
          <a:p>
            <a:r>
              <a:rPr lang="en-US" sz="2800" dirty="0"/>
              <a:t>A. Possibility of commanding the satellite to an improper mode</a:t>
            </a:r>
          </a:p>
          <a:p>
            <a:r>
              <a:rPr lang="en-US" sz="2800" dirty="0"/>
              <a:t>B. Blocking access by other users</a:t>
            </a:r>
          </a:p>
          <a:p>
            <a:r>
              <a:rPr lang="en-US" sz="2800" dirty="0"/>
              <a:t>C. Overloading the satellite batteries</a:t>
            </a:r>
          </a:p>
          <a:p>
            <a:r>
              <a:rPr lang="en-US" sz="2800" dirty="0"/>
              <a:t>D. Possibility of rebooting the satellite control computer</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216381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2057400"/>
          </a:xfrm>
        </p:spPr>
        <p:txBody>
          <a:bodyPr>
            <a:noAutofit/>
          </a:bodyPr>
          <a:lstStyle/>
          <a:p>
            <a:r>
              <a:rPr lang="en-US" dirty="0"/>
              <a:t>T8B02      What is the impact of using excessive effective radiated power on a satellite uplink?</a:t>
            </a:r>
          </a:p>
        </p:txBody>
      </p:sp>
      <p:sp>
        <p:nvSpPr>
          <p:cNvPr id="3" name="Subtitle 2"/>
          <p:cNvSpPr>
            <a:spLocks noGrp="1"/>
          </p:cNvSpPr>
          <p:nvPr>
            <p:ph type="subTitle" idx="1"/>
          </p:nvPr>
        </p:nvSpPr>
        <p:spPr>
          <a:xfrm>
            <a:off x="762000" y="2286000"/>
            <a:ext cx="7924800" cy="4114800"/>
          </a:xfrm>
        </p:spPr>
        <p:txBody>
          <a:bodyPr>
            <a:normAutofit/>
          </a:bodyPr>
          <a:lstStyle/>
          <a:p>
            <a:r>
              <a:rPr lang="en-US" sz="2800" dirty="0"/>
              <a:t>A. Possibility of commanding the satellite to an improper mode</a:t>
            </a:r>
          </a:p>
          <a:p>
            <a:r>
              <a:rPr lang="en-US" sz="3600" b="1" dirty="0">
                <a:solidFill>
                  <a:srgbClr val="FFFF00"/>
                </a:solidFill>
                <a:effectLst>
                  <a:outerShdw blurRad="38100" dist="38100" dir="2700000" algn="tl">
                    <a:srgbClr val="000000">
                      <a:alpha val="43137"/>
                    </a:srgbClr>
                  </a:outerShdw>
                </a:effectLst>
              </a:rPr>
              <a:t>B. Blocking access by other users</a:t>
            </a:r>
          </a:p>
          <a:p>
            <a:r>
              <a:rPr lang="en-US" sz="2800" dirty="0"/>
              <a:t>C. Overloading the satellite batteries</a:t>
            </a:r>
          </a:p>
          <a:p>
            <a:r>
              <a:rPr lang="en-US" sz="2800" dirty="0"/>
              <a:t>D. Possibility of rebooting the satellite control computer</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583664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752600"/>
          </a:xfrm>
        </p:spPr>
        <p:txBody>
          <a:bodyPr>
            <a:noAutofit/>
          </a:bodyPr>
          <a:lstStyle/>
          <a:p>
            <a:r>
              <a:rPr lang="en-US" dirty="0"/>
              <a:t> </a:t>
            </a:r>
            <a:br>
              <a:rPr lang="en-US" dirty="0"/>
            </a:br>
            <a:r>
              <a:rPr lang="en-US" dirty="0"/>
              <a:t>T8B03 - Which of the following are provided by satellite tracking programs?</a:t>
            </a:r>
            <a:br>
              <a:rPr lang="en-US" dirty="0"/>
            </a:br>
            <a:endParaRPr lang="en-US" dirty="0"/>
          </a:p>
        </p:txBody>
      </p:sp>
      <p:sp>
        <p:nvSpPr>
          <p:cNvPr id="3" name="Subtitle 2"/>
          <p:cNvSpPr>
            <a:spLocks noGrp="1"/>
          </p:cNvSpPr>
          <p:nvPr>
            <p:ph type="subTitle" idx="1"/>
          </p:nvPr>
        </p:nvSpPr>
        <p:spPr>
          <a:xfrm>
            <a:off x="609600" y="2057400"/>
            <a:ext cx="8001000" cy="4343400"/>
          </a:xfrm>
        </p:spPr>
        <p:txBody>
          <a:bodyPr>
            <a:normAutofit/>
          </a:bodyPr>
          <a:lstStyle/>
          <a:p>
            <a:r>
              <a:rPr lang="en-US" sz="2800" i="1" dirty="0"/>
              <a:t>A. Maps showing the real-time position of the satellite track over the earth</a:t>
            </a:r>
            <a:endParaRPr lang="en-US" sz="2800" dirty="0"/>
          </a:p>
          <a:p>
            <a:r>
              <a:rPr lang="en-US" sz="2800" i="1" dirty="0"/>
              <a:t>B. The time, azimuth, and elevation of the start, maximum altitude, and end of a pass</a:t>
            </a:r>
            <a:endParaRPr lang="en-US" sz="2800" dirty="0"/>
          </a:p>
          <a:p>
            <a:r>
              <a:rPr lang="en-US" sz="2800" i="1" dirty="0"/>
              <a:t>C. The apparent frequency of the satellite transmission, including effects of Doppler shift</a:t>
            </a:r>
            <a:endParaRPr lang="en-US" sz="2800" dirty="0"/>
          </a:p>
          <a:p>
            <a:r>
              <a:rPr lang="en-US" sz="2800" i="1" dirty="0"/>
              <a:t>D. All of these answers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4273454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752600"/>
          </a:xfrm>
        </p:spPr>
        <p:txBody>
          <a:bodyPr>
            <a:noAutofit/>
          </a:bodyPr>
          <a:lstStyle/>
          <a:p>
            <a:r>
              <a:rPr lang="en-US" dirty="0"/>
              <a:t> </a:t>
            </a:r>
            <a:br>
              <a:rPr lang="en-US" dirty="0"/>
            </a:br>
            <a:r>
              <a:rPr lang="en-US" dirty="0"/>
              <a:t>T8B03 - Which of the following are provided by satellite tracking programs?</a:t>
            </a:r>
            <a:br>
              <a:rPr lang="en-US" dirty="0"/>
            </a:br>
            <a:endParaRPr lang="en-US" dirty="0"/>
          </a:p>
        </p:txBody>
      </p:sp>
      <p:sp>
        <p:nvSpPr>
          <p:cNvPr id="3" name="Subtitle 2"/>
          <p:cNvSpPr>
            <a:spLocks noGrp="1"/>
          </p:cNvSpPr>
          <p:nvPr>
            <p:ph type="subTitle" idx="1"/>
          </p:nvPr>
        </p:nvSpPr>
        <p:spPr>
          <a:xfrm>
            <a:off x="609600" y="2057400"/>
            <a:ext cx="8001000" cy="4343400"/>
          </a:xfrm>
        </p:spPr>
        <p:txBody>
          <a:bodyPr>
            <a:normAutofit/>
          </a:bodyPr>
          <a:lstStyle/>
          <a:p>
            <a:r>
              <a:rPr lang="en-US" sz="2800" i="1" dirty="0"/>
              <a:t>A. Maps showing the real-time position of the satellite track over the earth</a:t>
            </a:r>
            <a:endParaRPr lang="en-US" sz="2800" dirty="0"/>
          </a:p>
          <a:p>
            <a:r>
              <a:rPr lang="en-US" sz="2800" i="1" dirty="0"/>
              <a:t>B. The time, azimuth, and elevation of the start, maximum altitude, and end of a pass</a:t>
            </a:r>
            <a:endParaRPr lang="en-US" sz="2800" dirty="0"/>
          </a:p>
          <a:p>
            <a:r>
              <a:rPr lang="en-US" sz="2800" i="1" dirty="0"/>
              <a:t>C. The apparent frequency of the satellite transmission, including effects of Doppler shift</a:t>
            </a:r>
            <a:endParaRPr lang="en-US" sz="2800" dirty="0">
              <a:solidFill>
                <a:srgbClr val="FFFF00"/>
              </a:solidFill>
            </a:endParaRPr>
          </a:p>
          <a:p>
            <a:r>
              <a:rPr lang="en-US" sz="3600" b="1" i="1" dirty="0">
                <a:solidFill>
                  <a:srgbClr val="FFFF00"/>
                </a:solidFill>
                <a:effectLst>
                  <a:outerShdw blurRad="38100" dist="38100" dir="2700000" algn="tl">
                    <a:srgbClr val="000000">
                      <a:alpha val="43137"/>
                    </a:srgbClr>
                  </a:outerShdw>
                </a:effectLst>
              </a:rPr>
              <a:t>D. All of these answers are correct</a:t>
            </a:r>
            <a:endParaRPr lang="en-US" sz="3600" b="1" dirty="0">
              <a:solidFill>
                <a:srgbClr val="FFFF00"/>
              </a:solidFill>
              <a:effectLst>
                <a:outerShdw blurRad="38100" dist="38100" dir="2700000" algn="tl">
                  <a:srgbClr val="000000">
                    <a:alpha val="43137"/>
                  </a:srgbClr>
                </a:outerShdw>
              </a:effectLst>
            </a:endParaRP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dirty="0"/>
              <a:t>Signals and Emissions 2022</a:t>
            </a:r>
          </a:p>
        </p:txBody>
      </p:sp>
    </p:spTree>
    <p:extLst>
      <p:ext uri="{BB962C8B-B14F-4D97-AF65-F5344CB8AC3E}">
        <p14:creationId xmlns:p14="http://schemas.microsoft.com/office/powerpoint/2010/main" val="195643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ECC8-FC62-4054-8C40-00D9581B83BB}"/>
              </a:ext>
            </a:extLst>
          </p:cNvPr>
          <p:cNvSpPr>
            <a:spLocks noGrp="1"/>
          </p:cNvSpPr>
          <p:nvPr>
            <p:ph type="title"/>
          </p:nvPr>
        </p:nvSpPr>
        <p:spPr/>
        <p:txBody>
          <a:bodyPr/>
          <a:lstStyle/>
          <a:p>
            <a:r>
              <a:rPr lang="en-US" dirty="0"/>
              <a:t>SDR AM Signal</a:t>
            </a:r>
          </a:p>
        </p:txBody>
      </p:sp>
      <p:pic>
        <p:nvPicPr>
          <p:cNvPr id="7" name="Content Placeholder 6">
            <a:extLst>
              <a:ext uri="{FF2B5EF4-FFF2-40B4-BE49-F238E27FC236}">
                <a16:creationId xmlns:a16="http://schemas.microsoft.com/office/drawing/2014/main" id="{5533BDB6-16B8-4425-B7B4-7320B67442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4" name="Slide Number Placeholder 3">
            <a:extLst>
              <a:ext uri="{FF2B5EF4-FFF2-40B4-BE49-F238E27FC236}">
                <a16:creationId xmlns:a16="http://schemas.microsoft.com/office/drawing/2014/main" id="{73F812C6-EC0B-4728-97EE-9F8A28C9D554}"/>
              </a:ext>
            </a:extLst>
          </p:cNvPr>
          <p:cNvSpPr>
            <a:spLocks noGrp="1"/>
          </p:cNvSpPr>
          <p:nvPr>
            <p:ph type="sldNum" sz="quarter" idx="10"/>
          </p:nvPr>
        </p:nvSpPr>
        <p:spPr/>
        <p:txBody>
          <a:bodyPr/>
          <a:lstStyle/>
          <a:p>
            <a:pPr>
              <a:defRPr/>
            </a:pPr>
            <a:fld id="{111A05EB-1916-4CFF-8F31-800DC94BF493}" type="slidenum">
              <a:rPr lang="en-US" smtClean="0"/>
              <a:pPr>
                <a:defRPr/>
              </a:pPr>
              <a:t>5</a:t>
            </a:fld>
            <a:endParaRPr lang="en-US"/>
          </a:p>
        </p:txBody>
      </p:sp>
      <p:sp>
        <p:nvSpPr>
          <p:cNvPr id="5" name="Footer Placeholder 4">
            <a:extLst>
              <a:ext uri="{FF2B5EF4-FFF2-40B4-BE49-F238E27FC236}">
                <a16:creationId xmlns:a16="http://schemas.microsoft.com/office/drawing/2014/main" id="{4BCCE6A8-31D1-44D3-A365-729D2C3AA140}"/>
              </a:ext>
            </a:extLst>
          </p:cNvPr>
          <p:cNvSpPr>
            <a:spLocks noGrp="1"/>
          </p:cNvSpPr>
          <p:nvPr>
            <p:ph type="ftr" sz="quarter" idx="11"/>
          </p:nvPr>
        </p:nvSpPr>
        <p:spPr/>
        <p:txBody>
          <a:bodyPr/>
          <a:lstStyle/>
          <a:p>
            <a:pPr>
              <a:defRPr/>
            </a:pPr>
            <a:r>
              <a:rPr lang="en-US"/>
              <a:t>Signals and Emissions 2022</a:t>
            </a:r>
          </a:p>
        </p:txBody>
      </p:sp>
    </p:spTree>
    <p:extLst>
      <p:ext uri="{BB962C8B-B14F-4D97-AF65-F5344CB8AC3E}">
        <p14:creationId xmlns:p14="http://schemas.microsoft.com/office/powerpoint/2010/main" val="1485779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8097"/>
            <a:ext cx="8610600" cy="1875503"/>
          </a:xfrm>
        </p:spPr>
        <p:txBody>
          <a:bodyPr>
            <a:normAutofit/>
          </a:bodyPr>
          <a:lstStyle/>
          <a:p>
            <a:r>
              <a:rPr lang="en-US" dirty="0"/>
              <a:t>T8B04    What mode of transmission is commonly used by amateur radio satellites?</a:t>
            </a:r>
          </a:p>
        </p:txBody>
      </p:sp>
      <p:sp>
        <p:nvSpPr>
          <p:cNvPr id="3" name="Subtitle 2"/>
          <p:cNvSpPr>
            <a:spLocks noGrp="1"/>
          </p:cNvSpPr>
          <p:nvPr>
            <p:ph type="subTitle" idx="1"/>
          </p:nvPr>
        </p:nvSpPr>
        <p:spPr>
          <a:xfrm>
            <a:off x="838200" y="2286000"/>
            <a:ext cx="7086600" cy="3657600"/>
          </a:xfrm>
        </p:spPr>
        <p:txBody>
          <a:bodyPr>
            <a:normAutofit/>
          </a:bodyPr>
          <a:lstStyle/>
          <a:p>
            <a:r>
              <a:rPr lang="en-US" sz="2800" dirty="0"/>
              <a:t>A. SSB</a:t>
            </a:r>
          </a:p>
          <a:p>
            <a:r>
              <a:rPr lang="en-US" sz="2800" dirty="0"/>
              <a:t>B. FM</a:t>
            </a:r>
          </a:p>
          <a:p>
            <a:r>
              <a:rPr lang="en-US" sz="2800" dirty="0"/>
              <a:t>C. CW/data</a:t>
            </a:r>
          </a:p>
          <a:p>
            <a:r>
              <a:rPr lang="en-US" sz="2800" dirty="0"/>
              <a:t>D. All of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823770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8097"/>
            <a:ext cx="8610600" cy="1875503"/>
          </a:xfrm>
        </p:spPr>
        <p:txBody>
          <a:bodyPr>
            <a:normAutofit/>
          </a:bodyPr>
          <a:lstStyle/>
          <a:p>
            <a:r>
              <a:rPr lang="en-US" dirty="0"/>
              <a:t>T8B04    What mode of transmission is commonly used by amateur radio satellites?</a:t>
            </a:r>
          </a:p>
        </p:txBody>
      </p:sp>
      <p:sp>
        <p:nvSpPr>
          <p:cNvPr id="3" name="Subtitle 2"/>
          <p:cNvSpPr>
            <a:spLocks noGrp="1"/>
          </p:cNvSpPr>
          <p:nvPr>
            <p:ph type="subTitle" idx="1"/>
          </p:nvPr>
        </p:nvSpPr>
        <p:spPr>
          <a:xfrm>
            <a:off x="838200" y="2286000"/>
            <a:ext cx="7086600" cy="3657600"/>
          </a:xfrm>
        </p:spPr>
        <p:txBody>
          <a:bodyPr>
            <a:normAutofit/>
          </a:bodyPr>
          <a:lstStyle/>
          <a:p>
            <a:r>
              <a:rPr lang="en-US" sz="2800" dirty="0"/>
              <a:t>A. SSB</a:t>
            </a:r>
          </a:p>
          <a:p>
            <a:r>
              <a:rPr lang="en-US" sz="2800" dirty="0"/>
              <a:t>B. FM</a:t>
            </a:r>
          </a:p>
          <a:p>
            <a:r>
              <a:rPr lang="en-US" sz="2800" dirty="0"/>
              <a:t>C. CW/data</a:t>
            </a:r>
          </a:p>
          <a:p>
            <a:r>
              <a:rPr lang="en-US" sz="3600" b="1" dirty="0">
                <a:solidFill>
                  <a:srgbClr val="FFFF00"/>
                </a:solidFill>
                <a:effectLst>
                  <a:outerShdw blurRad="38100" dist="38100" dir="2700000" algn="tl">
                    <a:srgbClr val="000000">
                      <a:alpha val="43137"/>
                    </a:srgbClr>
                  </a:outerShdw>
                </a:effectLst>
              </a:rPr>
              <a:t>D. All of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51</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480420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6375"/>
            <a:ext cx="7772400" cy="1470025"/>
          </a:xfrm>
        </p:spPr>
        <p:txBody>
          <a:bodyPr>
            <a:noAutofit/>
          </a:bodyPr>
          <a:lstStyle/>
          <a:p>
            <a:r>
              <a:rPr lang="en-US" dirty="0"/>
              <a:t> </a:t>
            </a:r>
            <a:br>
              <a:rPr lang="en-US" dirty="0"/>
            </a:br>
            <a:r>
              <a:rPr lang="en-US" dirty="0"/>
              <a:t>T8B05 - What is a satellite beacon?</a:t>
            </a:r>
            <a:br>
              <a:rPr lang="en-US" dirty="0"/>
            </a:br>
            <a:endParaRPr lang="en-US" dirty="0"/>
          </a:p>
        </p:txBody>
      </p:sp>
      <p:sp>
        <p:nvSpPr>
          <p:cNvPr id="3" name="Subtitle 2"/>
          <p:cNvSpPr>
            <a:spLocks noGrp="1"/>
          </p:cNvSpPr>
          <p:nvPr>
            <p:ph type="subTitle" idx="1"/>
          </p:nvPr>
        </p:nvSpPr>
        <p:spPr>
          <a:xfrm>
            <a:off x="914400" y="1600200"/>
            <a:ext cx="7543800" cy="4572000"/>
          </a:xfrm>
        </p:spPr>
        <p:txBody>
          <a:bodyPr>
            <a:normAutofit/>
          </a:bodyPr>
          <a:lstStyle/>
          <a:p>
            <a:r>
              <a:rPr lang="en-US" sz="2800" i="1" dirty="0"/>
              <a:t>A. The primary transmit antenna on the satellite</a:t>
            </a:r>
            <a:endParaRPr lang="en-US" sz="2800" dirty="0"/>
          </a:p>
          <a:p>
            <a:r>
              <a:rPr lang="en-US" sz="2800" i="1" dirty="0"/>
              <a:t>B. An indicator light that that shows where to point your antenna</a:t>
            </a:r>
            <a:endParaRPr lang="en-US" sz="2800" dirty="0"/>
          </a:p>
          <a:p>
            <a:r>
              <a:rPr lang="en-US" sz="2800" i="1" dirty="0"/>
              <a:t>C. A reflective surface on the satellite</a:t>
            </a:r>
            <a:endParaRPr lang="en-US" sz="2800" dirty="0"/>
          </a:p>
          <a:p>
            <a:r>
              <a:rPr lang="en-US" sz="2800" i="1" dirty="0"/>
              <a:t>D. A transmission from a space satellite that contains status information </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267420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6375"/>
            <a:ext cx="7772400" cy="1470025"/>
          </a:xfrm>
        </p:spPr>
        <p:txBody>
          <a:bodyPr>
            <a:noAutofit/>
          </a:bodyPr>
          <a:lstStyle/>
          <a:p>
            <a:r>
              <a:rPr lang="en-US" dirty="0"/>
              <a:t> </a:t>
            </a:r>
            <a:br>
              <a:rPr lang="en-US" dirty="0"/>
            </a:br>
            <a:r>
              <a:rPr lang="en-US" dirty="0"/>
              <a:t>T8B05 - What is a satellite beacon?</a:t>
            </a:r>
            <a:br>
              <a:rPr lang="en-US" dirty="0"/>
            </a:br>
            <a:endParaRPr lang="en-US" dirty="0"/>
          </a:p>
        </p:txBody>
      </p:sp>
      <p:sp>
        <p:nvSpPr>
          <p:cNvPr id="3" name="Subtitle 2"/>
          <p:cNvSpPr>
            <a:spLocks noGrp="1"/>
          </p:cNvSpPr>
          <p:nvPr>
            <p:ph type="subTitle" idx="1"/>
          </p:nvPr>
        </p:nvSpPr>
        <p:spPr>
          <a:xfrm>
            <a:off x="914400" y="1600200"/>
            <a:ext cx="7543800" cy="4572000"/>
          </a:xfrm>
        </p:spPr>
        <p:txBody>
          <a:bodyPr>
            <a:normAutofit/>
          </a:bodyPr>
          <a:lstStyle/>
          <a:p>
            <a:r>
              <a:rPr lang="en-US" sz="2800" i="1" dirty="0"/>
              <a:t>A. The primary transmit antenna on the satellite</a:t>
            </a:r>
            <a:endParaRPr lang="en-US" sz="2800" dirty="0"/>
          </a:p>
          <a:p>
            <a:r>
              <a:rPr lang="en-US" sz="2800" i="1" dirty="0"/>
              <a:t>B. An indicator light that that shows where to point your antenna</a:t>
            </a:r>
            <a:endParaRPr lang="en-US" sz="2800" dirty="0"/>
          </a:p>
          <a:p>
            <a:r>
              <a:rPr lang="en-US" sz="2800" i="1" dirty="0"/>
              <a:t>C. A reflective surface on the satellite</a:t>
            </a:r>
            <a:endParaRPr lang="en-US" sz="2800" dirty="0"/>
          </a:p>
          <a:p>
            <a:r>
              <a:rPr lang="en-US" sz="3600" b="1" i="1" dirty="0">
                <a:solidFill>
                  <a:srgbClr val="FFFF00"/>
                </a:solidFill>
                <a:effectLst>
                  <a:outerShdw blurRad="38100" dist="38100" dir="2700000" algn="tl">
                    <a:srgbClr val="000000">
                      <a:alpha val="43137"/>
                    </a:srgbClr>
                  </a:outerShdw>
                </a:effectLst>
              </a:rPr>
              <a:t>D. A transmission from a satellite that contains status information </a:t>
            </a:r>
            <a:endParaRPr lang="en-US" sz="3600"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4020532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a:bodyPr>
          <a:lstStyle/>
          <a:p>
            <a:r>
              <a:rPr lang="en-US" dirty="0"/>
              <a:t> </a:t>
            </a:r>
            <a:br>
              <a:rPr lang="en-US" dirty="0"/>
            </a:br>
            <a:r>
              <a:rPr lang="en-US" dirty="0"/>
              <a:t>T8B06 - Which of the following are inputs to a satellite tracking program?</a:t>
            </a:r>
          </a:p>
        </p:txBody>
      </p:sp>
      <p:sp>
        <p:nvSpPr>
          <p:cNvPr id="3" name="Subtitle 2"/>
          <p:cNvSpPr>
            <a:spLocks noGrp="1"/>
          </p:cNvSpPr>
          <p:nvPr>
            <p:ph type="subTitle" idx="1"/>
          </p:nvPr>
        </p:nvSpPr>
        <p:spPr>
          <a:xfrm>
            <a:off x="1143000" y="2362200"/>
            <a:ext cx="7162800" cy="3657600"/>
          </a:xfrm>
        </p:spPr>
        <p:txBody>
          <a:bodyPr>
            <a:normAutofit/>
          </a:bodyPr>
          <a:lstStyle/>
          <a:p>
            <a:r>
              <a:rPr lang="en-US" sz="2800" i="1" dirty="0"/>
              <a:t>A. The  satellite transmitted power</a:t>
            </a:r>
            <a:endParaRPr lang="en-US" sz="2800" dirty="0"/>
          </a:p>
          <a:p>
            <a:r>
              <a:rPr lang="en-US" sz="2800" i="1" dirty="0"/>
              <a:t>B. The </a:t>
            </a:r>
            <a:r>
              <a:rPr lang="en-US" sz="2800" i="1" dirty="0" err="1"/>
              <a:t>Keplerian</a:t>
            </a:r>
            <a:r>
              <a:rPr lang="en-US" sz="2800" i="1" dirty="0"/>
              <a:t> elements</a:t>
            </a:r>
            <a:endParaRPr lang="en-US" sz="2800" dirty="0"/>
          </a:p>
          <a:p>
            <a:r>
              <a:rPr lang="en-US" sz="2800" i="1" dirty="0"/>
              <a:t>C. The last observed time of zero Doppler shift</a:t>
            </a:r>
            <a:endParaRPr lang="en-US" sz="2800" dirty="0"/>
          </a:p>
          <a:p>
            <a:r>
              <a:rPr lang="en-US" sz="2800" i="1" dirty="0"/>
              <a:t>D. All of these answers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367174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a:bodyPr>
          <a:lstStyle/>
          <a:p>
            <a:r>
              <a:rPr lang="en-US" dirty="0"/>
              <a:t> </a:t>
            </a:r>
            <a:br>
              <a:rPr lang="en-US" dirty="0"/>
            </a:br>
            <a:r>
              <a:rPr lang="en-US" dirty="0"/>
              <a:t>T8B06 - Which of the following are inputs to a satellite tracking program?</a:t>
            </a:r>
          </a:p>
        </p:txBody>
      </p:sp>
      <p:sp>
        <p:nvSpPr>
          <p:cNvPr id="3" name="Subtitle 2"/>
          <p:cNvSpPr>
            <a:spLocks noGrp="1"/>
          </p:cNvSpPr>
          <p:nvPr>
            <p:ph type="subTitle" idx="1"/>
          </p:nvPr>
        </p:nvSpPr>
        <p:spPr>
          <a:xfrm>
            <a:off x="1143000" y="2362200"/>
            <a:ext cx="7162800" cy="3657600"/>
          </a:xfrm>
        </p:spPr>
        <p:txBody>
          <a:bodyPr>
            <a:normAutofit/>
          </a:bodyPr>
          <a:lstStyle/>
          <a:p>
            <a:r>
              <a:rPr lang="en-US" sz="2800" i="1" dirty="0"/>
              <a:t>A. The </a:t>
            </a:r>
            <a:r>
              <a:rPr lang="en-US" sz="2800" dirty="0"/>
              <a:t>s</a:t>
            </a:r>
            <a:r>
              <a:rPr lang="en-US" sz="2800" i="1" dirty="0"/>
              <a:t>atellite transmitted power</a:t>
            </a:r>
            <a:endParaRPr lang="en-US" sz="2800" dirty="0"/>
          </a:p>
          <a:p>
            <a:r>
              <a:rPr lang="en-US" sz="3600" b="1" i="1" dirty="0">
                <a:solidFill>
                  <a:srgbClr val="FFFF00"/>
                </a:solidFill>
                <a:effectLst>
                  <a:outerShdw blurRad="38100" dist="38100" dir="2700000" algn="tl">
                    <a:srgbClr val="000000">
                      <a:alpha val="43137"/>
                    </a:srgbClr>
                  </a:outerShdw>
                </a:effectLst>
              </a:rPr>
              <a:t>B. The </a:t>
            </a:r>
            <a:r>
              <a:rPr lang="en-US" sz="3600" b="1" i="1" dirty="0" err="1">
                <a:solidFill>
                  <a:srgbClr val="FFFF00"/>
                </a:solidFill>
                <a:effectLst>
                  <a:outerShdw blurRad="38100" dist="38100" dir="2700000" algn="tl">
                    <a:srgbClr val="000000">
                      <a:alpha val="43137"/>
                    </a:srgbClr>
                  </a:outerShdw>
                </a:effectLst>
              </a:rPr>
              <a:t>Keplerian</a:t>
            </a:r>
            <a:r>
              <a:rPr lang="en-US" sz="3600" b="1" i="1" dirty="0">
                <a:solidFill>
                  <a:srgbClr val="FFFF00"/>
                </a:solidFill>
                <a:effectLst>
                  <a:outerShdw blurRad="38100" dist="38100" dir="2700000" algn="tl">
                    <a:srgbClr val="000000">
                      <a:alpha val="43137"/>
                    </a:srgbClr>
                  </a:outerShdw>
                </a:effectLst>
              </a:rPr>
              <a:t> elements</a:t>
            </a:r>
            <a:endParaRPr lang="en-US" sz="3600" b="1" dirty="0">
              <a:solidFill>
                <a:srgbClr val="FFFF00"/>
              </a:solidFill>
              <a:effectLst>
                <a:outerShdw blurRad="38100" dist="38100" dir="2700000" algn="tl">
                  <a:srgbClr val="000000">
                    <a:alpha val="43137"/>
                  </a:srgbClr>
                </a:outerShdw>
              </a:effectLst>
            </a:endParaRPr>
          </a:p>
          <a:p>
            <a:r>
              <a:rPr lang="en-US" sz="2800" i="1" dirty="0"/>
              <a:t>C. The last observed time of zero Doppler shift</a:t>
            </a:r>
            <a:endParaRPr lang="en-US" sz="2800" dirty="0"/>
          </a:p>
          <a:p>
            <a:r>
              <a:rPr lang="en-US" sz="2800" i="1" dirty="0"/>
              <a:t>D. All of these answers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491469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err="1"/>
              <a:t>Keplerian</a:t>
            </a:r>
            <a:r>
              <a:rPr lang="en-US" sz="4000" dirty="0"/>
              <a:t> Data Sample</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200400"/>
            <a:ext cx="7084521" cy="2793181"/>
          </a:xfrm>
          <a:prstGeom prst="rect">
            <a:avLst/>
          </a:prstGeom>
          <a:solidFill>
            <a:schemeClr val="tx1"/>
          </a:solidFill>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2086" b="88952"/>
          <a:stretch/>
        </p:blipFill>
        <p:spPr>
          <a:xfrm>
            <a:off x="914400" y="1752600"/>
            <a:ext cx="6934362" cy="788424"/>
          </a:xfrm>
          <a:prstGeom prst="rect">
            <a:avLst/>
          </a:prstGeom>
        </p:spPr>
      </p:pic>
    </p:spTree>
    <p:extLst>
      <p:ext uri="{BB962C8B-B14F-4D97-AF65-F5344CB8AC3E}">
        <p14:creationId xmlns:p14="http://schemas.microsoft.com/office/powerpoint/2010/main" val="95741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Rot="1" noChangeArrowheads="1"/>
          </p:cNvSpPr>
          <p:nvPr>
            <p:ph type="title"/>
          </p:nvPr>
        </p:nvSpPr>
        <p:spPr>
          <a:xfrm>
            <a:off x="152400" y="0"/>
            <a:ext cx="8839200" cy="1600200"/>
          </a:xfrm>
        </p:spPr>
        <p:txBody>
          <a:bodyPr/>
          <a:lstStyle/>
          <a:p>
            <a:pPr algn="ctr">
              <a:defRPr/>
            </a:pPr>
            <a:r>
              <a:rPr lang="en-US" sz="4000" dirty="0">
                <a:solidFill>
                  <a:schemeClr val="bg1"/>
                </a:solidFill>
              </a:rPr>
              <a:t>Doppler Shift</a:t>
            </a:r>
          </a:p>
        </p:txBody>
      </p:sp>
      <p:pic>
        <p:nvPicPr>
          <p:cNvPr id="46085" name="Picture 5" descr="dopplersub"/>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tretch>
            <a:fillRect/>
          </a:stretch>
        </p:blipFill>
        <p:spPr>
          <a:xfrm>
            <a:off x="4191000" y="2160270"/>
            <a:ext cx="466725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4"/>
          <p:cNvSpPr>
            <a:spLocks noGrp="1"/>
          </p:cNvSpPr>
          <p:nvPr>
            <p:ph type="sldNum" sz="quarter" idx="10"/>
          </p:nvPr>
        </p:nvSpPr>
        <p:spPr>
          <a:xfrm>
            <a:off x="8534400" y="6248400"/>
            <a:ext cx="381000" cy="476250"/>
          </a:xfrm>
        </p:spPr>
        <p:txBody>
          <a:bodyPr/>
          <a:lstStyle/>
          <a:p>
            <a:pPr algn="l">
              <a:defRPr/>
            </a:pPr>
            <a:fld id="{4C893817-7F5E-4344-BF0C-A1F39431A4FC}" type="slidenum">
              <a:rPr lang="en-US"/>
              <a:pPr algn="l">
                <a:defRPr/>
              </a:pPr>
              <a:t>57</a:t>
            </a:fld>
            <a:endParaRPr lang="en-US" dirty="0"/>
          </a:p>
        </p:txBody>
      </p:sp>
      <p:sp>
        <p:nvSpPr>
          <p:cNvPr id="2" name="Footer Placeholder 1"/>
          <p:cNvSpPr>
            <a:spLocks noGrp="1"/>
          </p:cNvSpPr>
          <p:nvPr>
            <p:ph type="ftr" sz="quarter" idx="11"/>
          </p:nvPr>
        </p:nvSpPr>
        <p:spPr/>
        <p:txBody>
          <a:bodyPr/>
          <a:lstStyle/>
          <a:p>
            <a:pPr>
              <a:defRPr/>
            </a:pPr>
            <a:r>
              <a:rPr lang="en-US"/>
              <a:t>Signals and Emissions 2022</a:t>
            </a:r>
          </a:p>
        </p:txBody>
      </p:sp>
      <p:sp>
        <p:nvSpPr>
          <p:cNvPr id="46086" name="Text Box 7"/>
          <p:cNvSpPr txBox="1">
            <a:spLocks noChangeArrowheads="1"/>
          </p:cNvSpPr>
          <p:nvPr/>
        </p:nvSpPr>
        <p:spPr bwMode="auto">
          <a:xfrm>
            <a:off x="304800" y="1905000"/>
            <a:ext cx="36576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400" i="1" dirty="0">
                <a:solidFill>
                  <a:schemeClr val="bg1">
                    <a:lumMod val="95000"/>
                    <a:lumOff val="5000"/>
                  </a:schemeClr>
                </a:solidFill>
                <a:latin typeface="Eurostile" pitchFamily="34" charset="0"/>
                <a:cs typeface="+mn-cs"/>
              </a:rPr>
              <a:t>Doppler shift is a change in frequency as an object moves.  The wave in front of the object is compressed and expanded behind.</a:t>
            </a:r>
          </a:p>
          <a:p>
            <a:pPr eaLnBrk="1" hangingPunct="1">
              <a:spcBef>
                <a:spcPct val="50000"/>
              </a:spcBef>
              <a:buClrTx/>
              <a:buSzTx/>
              <a:buFontTx/>
              <a:buNone/>
            </a:pPr>
            <a:r>
              <a:rPr lang="en-US" altLang="en-US" sz="2400" i="1" dirty="0">
                <a:solidFill>
                  <a:schemeClr val="bg1">
                    <a:lumMod val="95000"/>
                    <a:lumOff val="5000"/>
                  </a:schemeClr>
                </a:solidFill>
                <a:latin typeface="Eurostile" pitchFamily="34" charset="0"/>
                <a:cs typeface="+mn-cs"/>
              </a:rPr>
              <a:t>To a fixed observer, the shortened wavelength in front causes the frequency to increase.  As the object passes, the longer wavelength behind will cause the frequency to shift down.</a:t>
            </a:r>
          </a:p>
        </p:txBody>
      </p:sp>
    </p:spTree>
    <p:extLst>
      <p:ext uri="{BB962C8B-B14F-4D97-AF65-F5344CB8AC3E}">
        <p14:creationId xmlns:p14="http://schemas.microsoft.com/office/powerpoint/2010/main" val="769672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1470025"/>
          </a:xfrm>
        </p:spPr>
        <p:txBody>
          <a:bodyPr>
            <a:noAutofit/>
          </a:bodyPr>
          <a:lstStyle/>
          <a:p>
            <a:r>
              <a:rPr lang="en-US" dirty="0"/>
              <a:t> </a:t>
            </a:r>
            <a:br>
              <a:rPr lang="en-US" dirty="0"/>
            </a:br>
            <a:r>
              <a:rPr lang="en-US" dirty="0"/>
              <a:t>T8B07 - With is Doppler shift in reference to satellite communications?</a:t>
            </a:r>
          </a:p>
        </p:txBody>
      </p:sp>
      <p:sp>
        <p:nvSpPr>
          <p:cNvPr id="3" name="Subtitle 2"/>
          <p:cNvSpPr>
            <a:spLocks noGrp="1"/>
          </p:cNvSpPr>
          <p:nvPr>
            <p:ph type="subTitle" idx="1"/>
          </p:nvPr>
        </p:nvSpPr>
        <p:spPr>
          <a:xfrm>
            <a:off x="685800" y="1828800"/>
            <a:ext cx="8001000" cy="4343400"/>
          </a:xfrm>
        </p:spPr>
        <p:txBody>
          <a:bodyPr>
            <a:normAutofit/>
          </a:bodyPr>
          <a:lstStyle/>
          <a:p>
            <a:r>
              <a:rPr lang="en-US" sz="2800" i="1" dirty="0"/>
              <a:t>A. A change in the satellite orbit</a:t>
            </a:r>
            <a:endParaRPr lang="en-US" sz="2800" dirty="0"/>
          </a:p>
          <a:p>
            <a:r>
              <a:rPr lang="en-US" sz="2800" i="1" dirty="0"/>
              <a:t>B. A mode where the satellite receives signals on one band and transmits on another</a:t>
            </a:r>
            <a:endParaRPr lang="en-US" sz="2800" dirty="0"/>
          </a:p>
          <a:p>
            <a:r>
              <a:rPr lang="en-US" sz="2800" i="1" dirty="0"/>
              <a:t>C. An observed change in signal frequency caused by relative motion between the satellite and the earth station</a:t>
            </a:r>
            <a:endParaRPr lang="en-US" sz="2800" dirty="0"/>
          </a:p>
          <a:p>
            <a:r>
              <a:rPr lang="en-US" sz="2800" i="1" dirty="0"/>
              <a:t>D. A special digital communications mode for some satellites</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123143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1470025"/>
          </a:xfrm>
        </p:spPr>
        <p:txBody>
          <a:bodyPr>
            <a:noAutofit/>
          </a:bodyPr>
          <a:lstStyle/>
          <a:p>
            <a:r>
              <a:rPr lang="en-US" dirty="0"/>
              <a:t> </a:t>
            </a:r>
            <a:br>
              <a:rPr lang="en-US" dirty="0"/>
            </a:br>
            <a:r>
              <a:rPr lang="en-US" dirty="0"/>
              <a:t>T8B07 - With is Doppler shift in reference to satellite communications?</a:t>
            </a:r>
          </a:p>
        </p:txBody>
      </p:sp>
      <p:sp>
        <p:nvSpPr>
          <p:cNvPr id="3" name="Subtitle 2"/>
          <p:cNvSpPr>
            <a:spLocks noGrp="1"/>
          </p:cNvSpPr>
          <p:nvPr>
            <p:ph type="subTitle" idx="1"/>
          </p:nvPr>
        </p:nvSpPr>
        <p:spPr>
          <a:xfrm>
            <a:off x="685800" y="1828800"/>
            <a:ext cx="8001000" cy="4343400"/>
          </a:xfrm>
        </p:spPr>
        <p:txBody>
          <a:bodyPr>
            <a:normAutofit/>
          </a:bodyPr>
          <a:lstStyle/>
          <a:p>
            <a:r>
              <a:rPr lang="en-US" sz="2800" i="1" dirty="0"/>
              <a:t>A. A change in the satellite orbit</a:t>
            </a:r>
            <a:endParaRPr lang="en-US" sz="2800" dirty="0"/>
          </a:p>
          <a:p>
            <a:r>
              <a:rPr lang="en-US" sz="2800" i="1" dirty="0"/>
              <a:t>B. A mode where the satellite receives signals on one band and transmits on another</a:t>
            </a:r>
            <a:endParaRPr lang="en-US" sz="2800" dirty="0"/>
          </a:p>
          <a:p>
            <a:r>
              <a:rPr lang="en-US" sz="3600" b="1" i="1" dirty="0">
                <a:solidFill>
                  <a:srgbClr val="FFFF00"/>
                </a:solidFill>
                <a:effectLst>
                  <a:outerShdw blurRad="38100" dist="38100" dir="2700000" algn="tl">
                    <a:srgbClr val="000000">
                      <a:alpha val="43137"/>
                    </a:srgbClr>
                  </a:outerShdw>
                </a:effectLst>
              </a:rPr>
              <a:t>C. An observed change in signal frequency caused by relative motion between the satellite and the earth station</a:t>
            </a:r>
            <a:endParaRPr lang="en-US" sz="3600" b="1" dirty="0">
              <a:solidFill>
                <a:srgbClr val="FFFF00"/>
              </a:solidFill>
              <a:effectLst>
                <a:outerShdw blurRad="38100" dist="38100" dir="2700000" algn="tl">
                  <a:srgbClr val="000000">
                    <a:alpha val="43137"/>
                  </a:srgbClr>
                </a:outerShdw>
              </a:effectLst>
            </a:endParaRPr>
          </a:p>
          <a:p>
            <a:r>
              <a:rPr lang="en-US" sz="2800" i="1" dirty="0"/>
              <a:t>D. A special digital communications mode for some satellites</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91095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E121-1799-469A-95E7-06B97704721B}"/>
              </a:ext>
            </a:extLst>
          </p:cNvPr>
          <p:cNvSpPr>
            <a:spLocks noGrp="1"/>
          </p:cNvSpPr>
          <p:nvPr>
            <p:ph type="title"/>
          </p:nvPr>
        </p:nvSpPr>
        <p:spPr/>
        <p:txBody>
          <a:bodyPr>
            <a:normAutofit/>
          </a:bodyPr>
          <a:lstStyle/>
          <a:p>
            <a:r>
              <a:rPr lang="en-US" sz="4000" dirty="0"/>
              <a:t>SSB Signal</a:t>
            </a:r>
          </a:p>
        </p:txBody>
      </p:sp>
      <p:pic>
        <p:nvPicPr>
          <p:cNvPr id="7" name="Content Placeholder 6">
            <a:extLst>
              <a:ext uri="{FF2B5EF4-FFF2-40B4-BE49-F238E27FC236}">
                <a16:creationId xmlns:a16="http://schemas.microsoft.com/office/drawing/2014/main" id="{7200EB5D-BF1C-4E82-9EDA-95B43A3818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72381"/>
            <a:ext cx="7772400" cy="5181601"/>
          </a:xfrm>
        </p:spPr>
      </p:pic>
      <p:sp>
        <p:nvSpPr>
          <p:cNvPr id="4" name="Slide Number Placeholder 3">
            <a:extLst>
              <a:ext uri="{FF2B5EF4-FFF2-40B4-BE49-F238E27FC236}">
                <a16:creationId xmlns:a16="http://schemas.microsoft.com/office/drawing/2014/main" id="{88C6FF2C-15E1-47EE-8041-7E941BBBB6C7}"/>
              </a:ext>
            </a:extLst>
          </p:cNvPr>
          <p:cNvSpPr>
            <a:spLocks noGrp="1"/>
          </p:cNvSpPr>
          <p:nvPr>
            <p:ph type="sldNum" sz="quarter" idx="10"/>
          </p:nvPr>
        </p:nvSpPr>
        <p:spPr/>
        <p:txBody>
          <a:bodyPr/>
          <a:lstStyle/>
          <a:p>
            <a:pPr>
              <a:defRPr/>
            </a:pPr>
            <a:fld id="{111A05EB-1916-4CFF-8F31-800DC94BF493}" type="slidenum">
              <a:rPr lang="en-US" smtClean="0"/>
              <a:pPr>
                <a:defRPr/>
              </a:pPr>
              <a:t>6</a:t>
            </a:fld>
            <a:endParaRPr lang="en-US"/>
          </a:p>
        </p:txBody>
      </p:sp>
      <p:sp>
        <p:nvSpPr>
          <p:cNvPr id="5" name="Footer Placeholder 4">
            <a:extLst>
              <a:ext uri="{FF2B5EF4-FFF2-40B4-BE49-F238E27FC236}">
                <a16:creationId xmlns:a16="http://schemas.microsoft.com/office/drawing/2014/main" id="{C4721ECE-A2EC-4530-A4BF-81422F28ED28}"/>
              </a:ext>
            </a:extLst>
          </p:cNvPr>
          <p:cNvSpPr>
            <a:spLocks noGrp="1"/>
          </p:cNvSpPr>
          <p:nvPr>
            <p:ph type="ftr" sz="quarter" idx="11"/>
          </p:nvPr>
        </p:nvSpPr>
        <p:spPr/>
        <p:txBody>
          <a:bodyPr/>
          <a:lstStyle/>
          <a:p>
            <a:pPr>
              <a:defRPr/>
            </a:pPr>
            <a:r>
              <a:rPr lang="en-US"/>
              <a:t>Signals and Emissions 2022</a:t>
            </a:r>
          </a:p>
        </p:txBody>
      </p:sp>
    </p:spTree>
    <p:extLst>
      <p:ext uri="{BB962C8B-B14F-4D97-AF65-F5344CB8AC3E}">
        <p14:creationId xmlns:p14="http://schemas.microsoft.com/office/powerpoint/2010/main" val="3256764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T8B08 - What is meant by the statement that a satellite is operating in mode U/V?</a:t>
            </a:r>
            <a:br>
              <a:rPr lang="en-US" dirty="0"/>
            </a:br>
            <a:endParaRPr lang="en-US" dirty="0"/>
          </a:p>
        </p:txBody>
      </p:sp>
      <p:sp>
        <p:nvSpPr>
          <p:cNvPr id="3" name="Subtitle 2"/>
          <p:cNvSpPr>
            <a:spLocks noGrp="1"/>
          </p:cNvSpPr>
          <p:nvPr>
            <p:ph type="subTitle" idx="1"/>
          </p:nvPr>
        </p:nvSpPr>
        <p:spPr>
          <a:xfrm>
            <a:off x="685800" y="1981200"/>
            <a:ext cx="7772400" cy="4495800"/>
          </a:xfrm>
        </p:spPr>
        <p:txBody>
          <a:bodyPr>
            <a:normAutofit/>
          </a:bodyPr>
          <a:lstStyle/>
          <a:p>
            <a:r>
              <a:rPr lang="en-US" sz="2800" i="1" dirty="0"/>
              <a:t>A. The satellite uplink is in the 15 meter band and the downlink is in the 10 meter band</a:t>
            </a:r>
            <a:endParaRPr lang="en-US" sz="2800" dirty="0"/>
          </a:p>
          <a:p>
            <a:r>
              <a:rPr lang="en-US" sz="2800" i="1" dirty="0"/>
              <a:t>B. The satellite uplink is in the 70 cm band and the downlink is in the 2 meter band</a:t>
            </a:r>
            <a:endParaRPr lang="en-US" sz="2800" dirty="0"/>
          </a:p>
          <a:p>
            <a:r>
              <a:rPr lang="en-US" sz="2800" i="1" dirty="0"/>
              <a:t>C. The satellite operates using ultraviolet frequencies</a:t>
            </a:r>
            <a:endParaRPr lang="en-US" sz="2800" dirty="0"/>
          </a:p>
          <a:p>
            <a:r>
              <a:rPr lang="en-US" sz="2800" i="1" dirty="0"/>
              <a:t>D. The satellite frequencies are usually variable</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399993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T8B08 - What is meant by the statement that a satellite is operating in mode U/V?</a:t>
            </a:r>
            <a:br>
              <a:rPr lang="en-US" dirty="0"/>
            </a:br>
            <a:endParaRPr lang="en-US" dirty="0"/>
          </a:p>
        </p:txBody>
      </p:sp>
      <p:sp>
        <p:nvSpPr>
          <p:cNvPr id="3" name="Subtitle 2"/>
          <p:cNvSpPr>
            <a:spLocks noGrp="1"/>
          </p:cNvSpPr>
          <p:nvPr>
            <p:ph type="subTitle" idx="1"/>
          </p:nvPr>
        </p:nvSpPr>
        <p:spPr>
          <a:xfrm>
            <a:off x="685800" y="1981200"/>
            <a:ext cx="7772400" cy="4495800"/>
          </a:xfrm>
        </p:spPr>
        <p:txBody>
          <a:bodyPr>
            <a:normAutofit/>
          </a:bodyPr>
          <a:lstStyle/>
          <a:p>
            <a:r>
              <a:rPr lang="en-US" sz="2800" i="1" dirty="0"/>
              <a:t>A. The satellite uplink is in the 15 meter band and the downlink is in the 10 meter band</a:t>
            </a:r>
            <a:endParaRPr lang="en-US" sz="2800" dirty="0"/>
          </a:p>
          <a:p>
            <a:r>
              <a:rPr lang="en-US" sz="3600" b="1" i="1" dirty="0">
                <a:solidFill>
                  <a:srgbClr val="FFFF00"/>
                </a:solidFill>
                <a:effectLst>
                  <a:outerShdw blurRad="38100" dist="38100" dir="2700000" algn="tl">
                    <a:srgbClr val="000000">
                      <a:alpha val="43137"/>
                    </a:srgbClr>
                  </a:outerShdw>
                </a:effectLst>
              </a:rPr>
              <a:t>B. The satellite uplink is in the 70 cm band and the downlink is in the 2 meter band</a:t>
            </a:r>
            <a:endParaRPr lang="en-US" sz="3600" b="1" dirty="0">
              <a:solidFill>
                <a:srgbClr val="FFFF00"/>
              </a:solidFill>
              <a:effectLst>
                <a:outerShdw blurRad="38100" dist="38100" dir="2700000" algn="tl">
                  <a:srgbClr val="000000">
                    <a:alpha val="43137"/>
                  </a:srgbClr>
                </a:outerShdw>
              </a:effectLst>
            </a:endParaRPr>
          </a:p>
          <a:p>
            <a:r>
              <a:rPr lang="en-US" sz="2800" i="1" dirty="0"/>
              <a:t>C. The satellite operates using ultraviolet frequencies</a:t>
            </a:r>
            <a:endParaRPr lang="en-US" sz="2800" dirty="0"/>
          </a:p>
          <a:p>
            <a:r>
              <a:rPr lang="en-US" sz="2800" i="1" dirty="0"/>
              <a:t>D. The satellite frequencies are usually variable</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098436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T8B09 - What causes spin fading of satellite signals?</a:t>
            </a:r>
            <a:br>
              <a:rPr lang="en-US" dirty="0"/>
            </a:br>
            <a:endParaRPr lang="en-US" dirty="0"/>
          </a:p>
        </p:txBody>
      </p:sp>
      <p:sp>
        <p:nvSpPr>
          <p:cNvPr id="3" name="Subtitle 2"/>
          <p:cNvSpPr>
            <a:spLocks noGrp="1"/>
          </p:cNvSpPr>
          <p:nvPr>
            <p:ph type="subTitle" idx="1"/>
          </p:nvPr>
        </p:nvSpPr>
        <p:spPr>
          <a:xfrm>
            <a:off x="762000" y="1981200"/>
            <a:ext cx="7696200" cy="4572000"/>
          </a:xfrm>
        </p:spPr>
        <p:txBody>
          <a:bodyPr>
            <a:normAutofit/>
          </a:bodyPr>
          <a:lstStyle/>
          <a:p>
            <a:r>
              <a:rPr lang="en-US" sz="2800" i="1" dirty="0"/>
              <a:t>A. Circular polarized noise interference radiated from the sun </a:t>
            </a:r>
            <a:endParaRPr lang="en-US" sz="2800" dirty="0"/>
          </a:p>
          <a:p>
            <a:r>
              <a:rPr lang="en-US" sz="2800" i="1" dirty="0"/>
              <a:t>B. Rotation of the satellite and its antennas</a:t>
            </a:r>
            <a:endParaRPr lang="en-US" sz="2800" dirty="0"/>
          </a:p>
          <a:p>
            <a:r>
              <a:rPr lang="en-US" sz="2800" i="1" dirty="0"/>
              <a:t>C. Doppler shift of the received signal</a:t>
            </a:r>
            <a:endParaRPr lang="en-US" sz="2800" dirty="0"/>
          </a:p>
          <a:p>
            <a:r>
              <a:rPr lang="en-US" sz="2800" i="1" dirty="0"/>
              <a:t>D. Interfering signals within the satellite uplink band </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6525163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T8B09 - What causes spin fading of satellite signals?</a:t>
            </a:r>
            <a:br>
              <a:rPr lang="en-US" dirty="0"/>
            </a:br>
            <a:endParaRPr lang="en-US" dirty="0"/>
          </a:p>
        </p:txBody>
      </p:sp>
      <p:sp>
        <p:nvSpPr>
          <p:cNvPr id="3" name="Subtitle 2"/>
          <p:cNvSpPr>
            <a:spLocks noGrp="1"/>
          </p:cNvSpPr>
          <p:nvPr>
            <p:ph type="subTitle" idx="1"/>
          </p:nvPr>
        </p:nvSpPr>
        <p:spPr>
          <a:xfrm>
            <a:off x="762000" y="1981200"/>
            <a:ext cx="7696200" cy="4572000"/>
          </a:xfrm>
        </p:spPr>
        <p:txBody>
          <a:bodyPr>
            <a:normAutofit/>
          </a:bodyPr>
          <a:lstStyle/>
          <a:p>
            <a:r>
              <a:rPr lang="en-US" sz="2800" i="1" dirty="0"/>
              <a:t>A. Circular polarized noise interference radiated from the sun </a:t>
            </a:r>
            <a:endParaRPr lang="en-US" sz="2800" dirty="0"/>
          </a:p>
          <a:p>
            <a:r>
              <a:rPr lang="en-US" sz="3600" b="1" i="1" dirty="0">
                <a:solidFill>
                  <a:srgbClr val="FFFF00"/>
                </a:solidFill>
                <a:effectLst>
                  <a:outerShdw blurRad="38100" dist="38100" dir="2700000" algn="tl">
                    <a:srgbClr val="000000">
                      <a:alpha val="43137"/>
                    </a:srgbClr>
                  </a:outerShdw>
                </a:effectLst>
              </a:rPr>
              <a:t>B. Rotation of the satellite and its antennas</a:t>
            </a:r>
            <a:endParaRPr lang="en-US" sz="3600" b="1" dirty="0">
              <a:solidFill>
                <a:srgbClr val="FFFF00"/>
              </a:solidFill>
              <a:effectLst>
                <a:outerShdw blurRad="38100" dist="38100" dir="2700000" algn="tl">
                  <a:srgbClr val="000000">
                    <a:alpha val="43137"/>
                  </a:srgbClr>
                </a:outerShdw>
              </a:effectLst>
            </a:endParaRPr>
          </a:p>
          <a:p>
            <a:r>
              <a:rPr lang="en-US" sz="2800" i="1" dirty="0"/>
              <a:t>C. Doppler shift of the received signal</a:t>
            </a:r>
            <a:endParaRPr lang="en-US" sz="2800" dirty="0"/>
          </a:p>
          <a:p>
            <a:r>
              <a:rPr lang="en-US" sz="2800" i="1" dirty="0"/>
              <a:t>D. Interfering signals within the satellite uplink band </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4254041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T8B10 - What is a LEO satellite?</a:t>
            </a:r>
            <a:br>
              <a:rPr lang="en-US" dirty="0"/>
            </a:br>
            <a:endParaRPr lang="en-US" dirty="0"/>
          </a:p>
        </p:txBody>
      </p:sp>
      <p:sp>
        <p:nvSpPr>
          <p:cNvPr id="3" name="Subtitle 2"/>
          <p:cNvSpPr>
            <a:spLocks noGrp="1"/>
          </p:cNvSpPr>
          <p:nvPr>
            <p:ph type="subTitle" idx="1"/>
          </p:nvPr>
        </p:nvSpPr>
        <p:spPr>
          <a:xfrm>
            <a:off x="838200" y="2362200"/>
            <a:ext cx="7391400" cy="3810000"/>
          </a:xfrm>
        </p:spPr>
        <p:txBody>
          <a:bodyPr>
            <a:normAutofit/>
          </a:bodyPr>
          <a:lstStyle/>
          <a:p>
            <a:pPr marL="514350" indent="-514350">
              <a:buAutoNum type="alphaUcPeriod"/>
            </a:pPr>
            <a:r>
              <a:rPr lang="en-US" sz="2800" dirty="0"/>
              <a:t>A sun synchronous satellite</a:t>
            </a:r>
          </a:p>
          <a:p>
            <a:pPr marL="514350" indent="-514350">
              <a:buAutoNum type="alphaUcPeriod"/>
            </a:pPr>
            <a:r>
              <a:rPr lang="en-US" sz="2800" i="1" dirty="0"/>
              <a:t>A highly elliptical orbit satellite</a:t>
            </a:r>
            <a:endParaRPr lang="en-US" sz="2800" dirty="0"/>
          </a:p>
          <a:p>
            <a:r>
              <a:rPr lang="en-US" sz="2800" i="1" dirty="0"/>
              <a:t>C. </a:t>
            </a:r>
            <a:r>
              <a:rPr lang="en-US" sz="2800" dirty="0"/>
              <a:t>  A satellite in low energy operation mode</a:t>
            </a:r>
          </a:p>
          <a:p>
            <a:r>
              <a:rPr lang="en-US" sz="2800" i="1" dirty="0"/>
              <a:t>D. </a:t>
            </a:r>
            <a:r>
              <a:rPr lang="en-US" sz="2800" dirty="0"/>
              <a:t>  A satellite in low earth orbit</a:t>
            </a: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484088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457200"/>
            <a:ext cx="7772400" cy="1470025"/>
          </a:xfrm>
        </p:spPr>
        <p:txBody>
          <a:bodyPr>
            <a:noAutofit/>
          </a:bodyPr>
          <a:lstStyle/>
          <a:p>
            <a:r>
              <a:rPr lang="en-US" dirty="0"/>
              <a:t> </a:t>
            </a:r>
            <a:br>
              <a:rPr lang="en-US" dirty="0"/>
            </a:br>
            <a:r>
              <a:rPr lang="en-US" dirty="0"/>
              <a:t>T8B10 - What is a LEO satellite?</a:t>
            </a:r>
            <a:br>
              <a:rPr lang="en-US" dirty="0"/>
            </a:br>
            <a:endParaRPr lang="en-US" dirty="0"/>
          </a:p>
        </p:txBody>
      </p:sp>
      <p:sp>
        <p:nvSpPr>
          <p:cNvPr id="3" name="Subtitle 2"/>
          <p:cNvSpPr>
            <a:spLocks noGrp="1"/>
          </p:cNvSpPr>
          <p:nvPr>
            <p:ph type="subTitle" idx="1"/>
          </p:nvPr>
        </p:nvSpPr>
        <p:spPr>
          <a:xfrm>
            <a:off x="838200" y="2362200"/>
            <a:ext cx="7391400" cy="3810000"/>
          </a:xfrm>
        </p:spPr>
        <p:txBody>
          <a:bodyPr>
            <a:normAutofit/>
          </a:bodyPr>
          <a:lstStyle/>
          <a:p>
            <a:pPr marL="514350" indent="-514350">
              <a:buAutoNum type="alphaUcPeriod"/>
            </a:pPr>
            <a:r>
              <a:rPr lang="en-US" sz="2800" dirty="0"/>
              <a:t>A sun synchronous satellite</a:t>
            </a:r>
          </a:p>
          <a:p>
            <a:pPr marL="514350" indent="-514350">
              <a:buAutoNum type="alphaUcPeriod"/>
            </a:pPr>
            <a:r>
              <a:rPr lang="en-US" sz="2800" i="1" dirty="0"/>
              <a:t>A highly elliptical orbit satellite</a:t>
            </a:r>
            <a:endParaRPr lang="en-US" sz="2800" dirty="0"/>
          </a:p>
          <a:p>
            <a:r>
              <a:rPr lang="en-US" sz="2800" i="1" dirty="0"/>
              <a:t>C. </a:t>
            </a:r>
            <a:r>
              <a:rPr lang="en-US" sz="2800" dirty="0"/>
              <a:t>  A satellite in low energy operation mode</a:t>
            </a:r>
          </a:p>
          <a:p>
            <a:r>
              <a:rPr lang="en-US" sz="3600" b="1" i="1" dirty="0">
                <a:solidFill>
                  <a:srgbClr val="FFFF00"/>
                </a:solidFill>
                <a:effectLst>
                  <a:outerShdw blurRad="38100" dist="38100" dir="2700000" algn="tl">
                    <a:srgbClr val="000000">
                      <a:alpha val="43137"/>
                    </a:srgbClr>
                  </a:outerShdw>
                </a:effectLst>
              </a:rPr>
              <a:t>D. </a:t>
            </a:r>
            <a:r>
              <a:rPr lang="en-US" sz="3600" b="1" dirty="0">
                <a:solidFill>
                  <a:srgbClr val="FFFF00"/>
                </a:solidFill>
                <a:effectLst>
                  <a:outerShdw blurRad="38100" dist="38100" dir="2700000" algn="tl">
                    <a:srgbClr val="000000">
                      <a:alpha val="43137"/>
                    </a:srgbClr>
                  </a:outerShdw>
                </a:effectLst>
              </a:rPr>
              <a:t>  A satellite in low earth orbit</a:t>
            </a: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3319568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87375"/>
            <a:ext cx="7772400" cy="1470025"/>
          </a:xfrm>
        </p:spPr>
        <p:txBody>
          <a:bodyPr>
            <a:noAutofit/>
          </a:bodyPr>
          <a:lstStyle/>
          <a:p>
            <a:r>
              <a:rPr lang="en-US" dirty="0"/>
              <a:t> </a:t>
            </a:r>
            <a:br>
              <a:rPr lang="en-US" dirty="0"/>
            </a:br>
            <a:r>
              <a:rPr lang="en-US" dirty="0"/>
              <a:t>T8B11 - Who may receive telemetry from a space station?</a:t>
            </a:r>
            <a:br>
              <a:rPr lang="en-US" dirty="0"/>
            </a:br>
            <a:endParaRPr lang="en-US" dirty="0"/>
          </a:p>
        </p:txBody>
      </p:sp>
      <p:sp>
        <p:nvSpPr>
          <p:cNvPr id="3" name="Subtitle 2"/>
          <p:cNvSpPr>
            <a:spLocks noGrp="1"/>
          </p:cNvSpPr>
          <p:nvPr>
            <p:ph type="subTitle" idx="1"/>
          </p:nvPr>
        </p:nvSpPr>
        <p:spPr>
          <a:xfrm>
            <a:off x="1143000" y="2133600"/>
            <a:ext cx="6400800" cy="4343400"/>
          </a:xfrm>
        </p:spPr>
        <p:txBody>
          <a:bodyPr>
            <a:normAutofit/>
          </a:bodyPr>
          <a:lstStyle/>
          <a:p>
            <a:r>
              <a:rPr lang="en-US" sz="2800" dirty="0"/>
              <a:t>A.   Anyone</a:t>
            </a:r>
            <a:br>
              <a:rPr lang="en-US" sz="2800" dirty="0"/>
            </a:br>
            <a:r>
              <a:rPr lang="en-US" sz="2800" dirty="0"/>
              <a:t>B.   A licensed radio amateur with a transmitter equipped for interrogating the satellite</a:t>
            </a:r>
            <a:br>
              <a:rPr lang="en-US" sz="2800" dirty="0"/>
            </a:br>
            <a:r>
              <a:rPr lang="en-US" sz="2800" dirty="0"/>
              <a:t>C.   A licensed radio amateur who has been certified by the protocol developer</a:t>
            </a:r>
          </a:p>
          <a:p>
            <a:r>
              <a:rPr lang="en-US" sz="2800" dirty="0"/>
              <a:t>D.   A licensed radio amateur who has registered for an access code from AMSAT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022464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87375"/>
            <a:ext cx="7772400" cy="1470025"/>
          </a:xfrm>
        </p:spPr>
        <p:txBody>
          <a:bodyPr>
            <a:noAutofit/>
          </a:bodyPr>
          <a:lstStyle/>
          <a:p>
            <a:r>
              <a:rPr lang="en-US" dirty="0"/>
              <a:t> </a:t>
            </a:r>
            <a:br>
              <a:rPr lang="en-US" dirty="0"/>
            </a:br>
            <a:r>
              <a:rPr lang="en-US" dirty="0"/>
              <a:t>T8B11 - Who may receive telemetry from a space station?</a:t>
            </a:r>
            <a:br>
              <a:rPr lang="en-US" dirty="0"/>
            </a:br>
            <a:endParaRPr lang="en-US" dirty="0"/>
          </a:p>
        </p:txBody>
      </p:sp>
      <p:sp>
        <p:nvSpPr>
          <p:cNvPr id="3" name="Subtitle 2"/>
          <p:cNvSpPr>
            <a:spLocks noGrp="1"/>
          </p:cNvSpPr>
          <p:nvPr>
            <p:ph type="subTitle" idx="1"/>
          </p:nvPr>
        </p:nvSpPr>
        <p:spPr>
          <a:xfrm>
            <a:off x="1143000" y="2133600"/>
            <a:ext cx="6400800" cy="4343400"/>
          </a:xfrm>
        </p:spPr>
        <p:txBody>
          <a:bodyPr>
            <a:normAutofit/>
          </a:bodyPr>
          <a:lstStyle/>
          <a:p>
            <a:r>
              <a:rPr lang="en-US" sz="3600" b="1" dirty="0">
                <a:solidFill>
                  <a:srgbClr val="FFFF00"/>
                </a:solidFill>
                <a:effectLst>
                  <a:outerShdw blurRad="38100" dist="38100" dir="2700000" algn="tl">
                    <a:srgbClr val="000000">
                      <a:alpha val="43137"/>
                    </a:srgbClr>
                  </a:outerShdw>
                </a:effectLst>
              </a:rPr>
              <a:t>A.   Anyone</a:t>
            </a:r>
            <a:br>
              <a:rPr lang="en-US" sz="2800" dirty="0"/>
            </a:br>
            <a:r>
              <a:rPr lang="en-US" sz="2800" dirty="0"/>
              <a:t>B.   A licensed radio amateur with a transmitter equipped for interrogating the satellite</a:t>
            </a:r>
            <a:br>
              <a:rPr lang="en-US" sz="2800" dirty="0"/>
            </a:br>
            <a:r>
              <a:rPr lang="en-US" sz="2800" dirty="0"/>
              <a:t>C.   A licensed radio amateur who has been certified by the protocol developer</a:t>
            </a:r>
          </a:p>
          <a:p>
            <a:r>
              <a:rPr lang="en-US" sz="2800" dirty="0"/>
              <a:t>D.   A licensed radio amateur who has registered for an access code from AMSAT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25086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1175"/>
            <a:ext cx="7772400" cy="1470025"/>
          </a:xfrm>
        </p:spPr>
        <p:txBody>
          <a:bodyPr>
            <a:noAutofit/>
          </a:bodyPr>
          <a:lstStyle/>
          <a:p>
            <a:r>
              <a:rPr lang="en-US" dirty="0"/>
              <a:t>T8B12     Which of the following is a way to determine whether your uplink power is neither too low nor too high?</a:t>
            </a:r>
          </a:p>
        </p:txBody>
      </p:sp>
      <p:sp>
        <p:nvSpPr>
          <p:cNvPr id="3" name="Subtitle 2"/>
          <p:cNvSpPr>
            <a:spLocks noGrp="1"/>
          </p:cNvSpPr>
          <p:nvPr>
            <p:ph type="subTitle" idx="1"/>
          </p:nvPr>
        </p:nvSpPr>
        <p:spPr>
          <a:xfrm>
            <a:off x="1219200" y="2195512"/>
            <a:ext cx="6400800" cy="4343400"/>
          </a:xfrm>
        </p:spPr>
        <p:txBody>
          <a:bodyPr>
            <a:normAutofit/>
          </a:bodyPr>
          <a:lstStyle/>
          <a:p>
            <a:r>
              <a:rPr lang="en-US" sz="2800" dirty="0"/>
              <a:t>A.   Check your signal strength report in the telemetry data</a:t>
            </a:r>
          </a:p>
          <a:p>
            <a:r>
              <a:rPr lang="en-US" sz="2800" dirty="0"/>
              <a:t>B.   Listen for distortion on your downlink signal</a:t>
            </a:r>
          </a:p>
          <a:p>
            <a:r>
              <a:rPr lang="en-US" sz="2800" dirty="0"/>
              <a:t>C.   Your signal strength on the downlink should be about the same as the beacon</a:t>
            </a:r>
          </a:p>
          <a:p>
            <a:r>
              <a:rPr lang="en-US" sz="2800" dirty="0"/>
              <a:t>D.   All of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361214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1175"/>
            <a:ext cx="7772400" cy="1470025"/>
          </a:xfrm>
        </p:spPr>
        <p:txBody>
          <a:bodyPr>
            <a:noAutofit/>
          </a:bodyPr>
          <a:lstStyle/>
          <a:p>
            <a:r>
              <a:rPr lang="en-US" dirty="0"/>
              <a:t>T8B12     Which of the following is a way to determine whether your uplink power is neither too low nor too high?</a:t>
            </a:r>
          </a:p>
        </p:txBody>
      </p:sp>
      <p:sp>
        <p:nvSpPr>
          <p:cNvPr id="3" name="Subtitle 2"/>
          <p:cNvSpPr>
            <a:spLocks noGrp="1"/>
          </p:cNvSpPr>
          <p:nvPr>
            <p:ph type="subTitle" idx="1"/>
          </p:nvPr>
        </p:nvSpPr>
        <p:spPr>
          <a:xfrm>
            <a:off x="1219200" y="2195512"/>
            <a:ext cx="6400800" cy="4343400"/>
          </a:xfrm>
        </p:spPr>
        <p:txBody>
          <a:bodyPr>
            <a:normAutofit/>
          </a:bodyPr>
          <a:lstStyle/>
          <a:p>
            <a:r>
              <a:rPr lang="en-US" sz="2800" dirty="0"/>
              <a:t>A.   Check your signal strength report in the telemetry data</a:t>
            </a:r>
          </a:p>
          <a:p>
            <a:r>
              <a:rPr lang="en-US" sz="2800" dirty="0"/>
              <a:t>B.   Listen for distortion on your downlink signal</a:t>
            </a:r>
          </a:p>
          <a:p>
            <a:r>
              <a:rPr lang="en-US" sz="3600" b="1" dirty="0">
                <a:solidFill>
                  <a:srgbClr val="FFFF00"/>
                </a:solidFill>
                <a:effectLst>
                  <a:outerShdw blurRad="38100" dist="38100" dir="2700000" algn="tl">
                    <a:srgbClr val="000000">
                      <a:alpha val="43137"/>
                    </a:srgbClr>
                  </a:outerShdw>
                </a:effectLst>
              </a:rPr>
              <a:t>C.   Your signal strength on the downlink should be about the same as the beacon</a:t>
            </a:r>
          </a:p>
          <a:p>
            <a:r>
              <a:rPr lang="en-US" sz="2800" dirty="0"/>
              <a:t>D.   All of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10054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Rot="1" noChangeArrowheads="1"/>
          </p:cNvSpPr>
          <p:nvPr>
            <p:ph type="title"/>
          </p:nvPr>
        </p:nvSpPr>
        <p:spPr>
          <a:xfrm>
            <a:off x="152400" y="0"/>
            <a:ext cx="8839200" cy="1676400"/>
          </a:xfrm>
        </p:spPr>
        <p:txBody>
          <a:bodyPr>
            <a:normAutofit/>
          </a:bodyPr>
          <a:lstStyle/>
          <a:p>
            <a:pPr algn="ctr">
              <a:defRPr/>
            </a:pPr>
            <a:r>
              <a:rPr lang="en-US" sz="4000" b="1" dirty="0">
                <a:solidFill>
                  <a:schemeClr val="bg1"/>
                </a:solidFill>
              </a:rPr>
              <a:t>Amplitude Modulation</a:t>
            </a:r>
          </a:p>
        </p:txBody>
      </p:sp>
      <p:sp>
        <p:nvSpPr>
          <p:cNvPr id="8" name="Slide Number Placeholder 4"/>
          <p:cNvSpPr>
            <a:spLocks noGrp="1"/>
          </p:cNvSpPr>
          <p:nvPr>
            <p:ph type="sldNum" sz="quarter" idx="10"/>
          </p:nvPr>
        </p:nvSpPr>
        <p:spPr>
          <a:xfrm>
            <a:off x="8578850" y="6324600"/>
            <a:ext cx="381000" cy="476250"/>
          </a:xfrm>
        </p:spPr>
        <p:txBody>
          <a:bodyPr/>
          <a:lstStyle/>
          <a:p>
            <a:pPr algn="l">
              <a:defRPr/>
            </a:pPr>
            <a:fld id="{ED09A3EA-3CD0-43CD-BC77-7CCC994EFA8E}" type="slidenum">
              <a:rPr lang="en-US"/>
              <a:pPr algn="l">
                <a:defRPr/>
              </a:pPr>
              <a:t>7</a:t>
            </a:fld>
            <a:endParaRPr lang="en-US"/>
          </a:p>
        </p:txBody>
      </p:sp>
      <p:sp>
        <p:nvSpPr>
          <p:cNvPr id="2" name="Footer Placeholder 1"/>
          <p:cNvSpPr>
            <a:spLocks noGrp="1"/>
          </p:cNvSpPr>
          <p:nvPr>
            <p:ph type="ftr" sz="quarter" idx="11"/>
          </p:nvPr>
        </p:nvSpPr>
        <p:spPr/>
        <p:txBody>
          <a:bodyPr/>
          <a:lstStyle/>
          <a:p>
            <a:pPr>
              <a:defRPr/>
            </a:pPr>
            <a:r>
              <a:rPr lang="en-US"/>
              <a:t>Signals and Emissions 2022</a:t>
            </a:r>
          </a:p>
        </p:txBody>
      </p:sp>
      <p:pic>
        <p:nvPicPr>
          <p:cNvPr id="922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38600"/>
            <a:ext cx="32861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3286125" cy="230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3637" name="Rectangle 5"/>
          <p:cNvSpPr>
            <a:spLocks noChangeArrowheads="1"/>
          </p:cNvSpPr>
          <p:nvPr/>
        </p:nvSpPr>
        <p:spPr bwMode="auto">
          <a:xfrm>
            <a:off x="4475163" y="1833563"/>
            <a:ext cx="3621184"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sz="2400" b="1" dirty="0">
                <a:solidFill>
                  <a:schemeClr val="bg1">
                    <a:lumMod val="95000"/>
                    <a:lumOff val="5000"/>
                  </a:schemeClr>
                </a:solidFill>
                <a:latin typeface="Eurostile" pitchFamily="34" charset="0"/>
              </a:rPr>
              <a:t>An unmodulated RF</a:t>
            </a:r>
          </a:p>
          <a:p>
            <a:pPr>
              <a:defRPr/>
            </a:pPr>
            <a:r>
              <a:rPr lang="en-US" sz="2400" b="1" dirty="0">
                <a:solidFill>
                  <a:schemeClr val="bg1">
                    <a:lumMod val="95000"/>
                    <a:lumOff val="5000"/>
                  </a:schemeClr>
                </a:solidFill>
                <a:latin typeface="Eurostile" pitchFamily="34" charset="0"/>
              </a:rPr>
              <a:t>carrier requires narrow</a:t>
            </a:r>
          </a:p>
          <a:p>
            <a:pPr>
              <a:defRPr/>
            </a:pPr>
            <a:r>
              <a:rPr lang="en-US" sz="2400" b="1" dirty="0">
                <a:solidFill>
                  <a:schemeClr val="bg1">
                    <a:lumMod val="95000"/>
                    <a:lumOff val="5000"/>
                  </a:schemeClr>
                </a:solidFill>
                <a:latin typeface="Eurostile" pitchFamily="34" charset="0"/>
              </a:rPr>
              <a:t>bandwidth</a:t>
            </a:r>
          </a:p>
        </p:txBody>
      </p:sp>
      <p:sp>
        <p:nvSpPr>
          <p:cNvPr id="1093638" name="Rectangle 6"/>
          <p:cNvSpPr>
            <a:spLocks noChangeArrowheads="1"/>
          </p:cNvSpPr>
          <p:nvPr/>
        </p:nvSpPr>
        <p:spPr bwMode="auto">
          <a:xfrm>
            <a:off x="4419600" y="3657600"/>
            <a:ext cx="4349750" cy="193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sz="2400" b="1" dirty="0">
                <a:solidFill>
                  <a:schemeClr val="bg1">
                    <a:lumMod val="95000"/>
                    <a:lumOff val="5000"/>
                  </a:schemeClr>
                </a:solidFill>
                <a:latin typeface="Eurostile" pitchFamily="34" charset="0"/>
              </a:rPr>
              <a:t>Modulation of the carrier</a:t>
            </a:r>
          </a:p>
          <a:p>
            <a:pPr>
              <a:defRPr/>
            </a:pPr>
            <a:r>
              <a:rPr lang="en-US" sz="2400" b="1" dirty="0">
                <a:solidFill>
                  <a:schemeClr val="bg1">
                    <a:lumMod val="95000"/>
                    <a:lumOff val="5000"/>
                  </a:schemeClr>
                </a:solidFill>
                <a:latin typeface="Eurostile" pitchFamily="34" charset="0"/>
              </a:rPr>
              <a:t>creates sidebands. This</a:t>
            </a:r>
          </a:p>
          <a:p>
            <a:pPr>
              <a:defRPr/>
            </a:pPr>
            <a:r>
              <a:rPr lang="en-US" sz="2400" b="1" dirty="0">
                <a:solidFill>
                  <a:schemeClr val="bg1">
                    <a:lumMod val="95000"/>
                    <a:lumOff val="5000"/>
                  </a:schemeClr>
                </a:solidFill>
                <a:latin typeface="Eurostile" pitchFamily="34" charset="0"/>
              </a:rPr>
              <a:t>requires more bandwidth.</a:t>
            </a:r>
          </a:p>
          <a:p>
            <a:pPr>
              <a:defRPr/>
            </a:pPr>
            <a:r>
              <a:rPr lang="en-US" sz="2400" b="1" dirty="0">
                <a:solidFill>
                  <a:schemeClr val="bg1">
                    <a:lumMod val="95000"/>
                    <a:lumOff val="5000"/>
                  </a:schemeClr>
                </a:solidFill>
                <a:latin typeface="Eurostile" pitchFamily="34" charset="0"/>
              </a:rPr>
              <a:t>Transmitter power is spread across this bandwidth</a:t>
            </a:r>
          </a:p>
        </p:txBody>
      </p:sp>
    </p:spTree>
    <p:extLst>
      <p:ext uri="{BB962C8B-B14F-4D97-AF65-F5344CB8AC3E}">
        <p14:creationId xmlns:p14="http://schemas.microsoft.com/office/powerpoint/2010/main" val="3568345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438400"/>
          </a:xfrm>
        </p:spPr>
        <p:txBody>
          <a:bodyPr/>
          <a:lstStyle/>
          <a:p>
            <a:r>
              <a:rPr lang="en-US" dirty="0"/>
              <a:t>T8C – Operating activities</a:t>
            </a:r>
          </a:p>
        </p:txBody>
      </p:sp>
      <p:sp>
        <p:nvSpPr>
          <p:cNvPr id="3" name="Subtitle 2"/>
          <p:cNvSpPr>
            <a:spLocks noGrp="1"/>
          </p:cNvSpPr>
          <p:nvPr>
            <p:ph type="subTitle" idx="1"/>
          </p:nvPr>
        </p:nvSpPr>
        <p:spPr/>
        <p:txBody>
          <a:bodyPr>
            <a:normAutofit/>
          </a:bodyPr>
          <a:lstStyle/>
          <a:p>
            <a:pPr algn="ctr"/>
            <a:r>
              <a:rPr lang="en-US" sz="2800" b="1" dirty="0"/>
              <a:t>radio direction finding; radio control; contests; linking over the Internet; exchanging grid locators </a:t>
            </a:r>
          </a:p>
          <a:p>
            <a:pPr algn="ctr"/>
            <a:r>
              <a:rPr lang="en-US" sz="2800" dirty="0"/>
              <a:t> </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977194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2133600"/>
          </a:xfrm>
        </p:spPr>
        <p:txBody>
          <a:bodyPr>
            <a:normAutofit/>
          </a:bodyPr>
          <a:lstStyle/>
          <a:p>
            <a:r>
              <a:rPr lang="en-US" dirty="0"/>
              <a:t> </a:t>
            </a:r>
            <a:br>
              <a:rPr lang="en-US" dirty="0"/>
            </a:br>
            <a:r>
              <a:rPr lang="en-US" dirty="0"/>
              <a:t>T8C01 - Which of the following methods is used to locate sources of noise interference or jamming?</a:t>
            </a:r>
            <a:br>
              <a:rPr lang="en-US" dirty="0"/>
            </a:br>
            <a:endParaRPr lang="en-US" dirty="0"/>
          </a:p>
        </p:txBody>
      </p:sp>
      <p:sp>
        <p:nvSpPr>
          <p:cNvPr id="3" name="Subtitle 2"/>
          <p:cNvSpPr>
            <a:spLocks noGrp="1"/>
          </p:cNvSpPr>
          <p:nvPr>
            <p:ph type="subTitle" idx="1"/>
          </p:nvPr>
        </p:nvSpPr>
        <p:spPr>
          <a:xfrm>
            <a:off x="1143000" y="2133600"/>
            <a:ext cx="6400800" cy="3657600"/>
          </a:xfrm>
        </p:spPr>
        <p:txBody>
          <a:bodyPr>
            <a:normAutofit/>
          </a:bodyPr>
          <a:lstStyle/>
          <a:p>
            <a:r>
              <a:rPr lang="en-US" sz="2800" i="1" dirty="0"/>
              <a:t>A.    Echolocation</a:t>
            </a:r>
            <a:endParaRPr lang="en-US" sz="2800" dirty="0"/>
          </a:p>
          <a:p>
            <a:r>
              <a:rPr lang="en-US" sz="2800" i="1" dirty="0"/>
              <a:t>B.    Doppler radar </a:t>
            </a:r>
            <a:endParaRPr lang="en-US" sz="2800" dirty="0"/>
          </a:p>
          <a:p>
            <a:r>
              <a:rPr lang="en-US" sz="2800" i="1" dirty="0"/>
              <a:t>C.   Radio direction finding</a:t>
            </a:r>
            <a:endParaRPr lang="en-US" sz="2800" dirty="0"/>
          </a:p>
          <a:p>
            <a:r>
              <a:rPr lang="en-US" sz="2800" i="1" dirty="0"/>
              <a:t>D.   Phase locking</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630047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2133600"/>
          </a:xfrm>
        </p:spPr>
        <p:txBody>
          <a:bodyPr>
            <a:normAutofit/>
          </a:bodyPr>
          <a:lstStyle/>
          <a:p>
            <a:r>
              <a:rPr lang="en-US" dirty="0"/>
              <a:t> </a:t>
            </a:r>
            <a:br>
              <a:rPr lang="en-US" dirty="0"/>
            </a:br>
            <a:r>
              <a:rPr lang="en-US" dirty="0"/>
              <a:t>T8C01 - Which of the following methods is used to locate sources of noise interference or jamming?</a:t>
            </a:r>
            <a:br>
              <a:rPr lang="en-US" dirty="0"/>
            </a:br>
            <a:endParaRPr lang="en-US" dirty="0"/>
          </a:p>
        </p:txBody>
      </p:sp>
      <p:sp>
        <p:nvSpPr>
          <p:cNvPr id="3" name="Subtitle 2"/>
          <p:cNvSpPr>
            <a:spLocks noGrp="1"/>
          </p:cNvSpPr>
          <p:nvPr>
            <p:ph type="subTitle" idx="1"/>
          </p:nvPr>
        </p:nvSpPr>
        <p:spPr>
          <a:xfrm>
            <a:off x="1143000" y="2133600"/>
            <a:ext cx="6400800" cy="3657600"/>
          </a:xfrm>
        </p:spPr>
        <p:txBody>
          <a:bodyPr>
            <a:normAutofit/>
          </a:bodyPr>
          <a:lstStyle/>
          <a:p>
            <a:r>
              <a:rPr lang="en-US" sz="2800" i="1" dirty="0"/>
              <a:t>A.    Echolocation</a:t>
            </a:r>
            <a:endParaRPr lang="en-US" sz="2800" dirty="0"/>
          </a:p>
          <a:p>
            <a:r>
              <a:rPr lang="en-US" sz="2800" i="1" dirty="0"/>
              <a:t>B.    Doppler radar </a:t>
            </a:r>
            <a:endParaRPr lang="en-US" sz="2800" dirty="0"/>
          </a:p>
          <a:p>
            <a:r>
              <a:rPr lang="en-US" sz="3600" b="1" i="1" dirty="0">
                <a:solidFill>
                  <a:srgbClr val="FFFF00"/>
                </a:solidFill>
                <a:effectLst>
                  <a:outerShdw blurRad="38100" dist="38100" dir="2700000" algn="tl">
                    <a:srgbClr val="000000">
                      <a:alpha val="43137"/>
                    </a:srgbClr>
                  </a:outerShdw>
                </a:effectLst>
              </a:rPr>
              <a:t>C.   Radio direction finding</a:t>
            </a:r>
            <a:endParaRPr lang="en-US" sz="3600" b="1" dirty="0">
              <a:solidFill>
                <a:srgbClr val="FFFF00"/>
              </a:solidFill>
              <a:effectLst>
                <a:outerShdw blurRad="38100" dist="38100" dir="2700000" algn="tl">
                  <a:srgbClr val="000000">
                    <a:alpha val="43137"/>
                  </a:srgbClr>
                </a:outerShdw>
              </a:effectLst>
            </a:endParaRPr>
          </a:p>
          <a:p>
            <a:r>
              <a:rPr lang="en-US" sz="2800" i="1" dirty="0"/>
              <a:t>D.   Phase locking</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5776125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a:bodyPr>
          <a:lstStyle/>
          <a:p>
            <a:r>
              <a:rPr lang="en-US" dirty="0"/>
              <a:t> </a:t>
            </a:r>
            <a:br>
              <a:rPr lang="en-US" dirty="0"/>
            </a:br>
            <a:r>
              <a:rPr lang="en-US" dirty="0"/>
              <a:t>T8C02 - Which of these items would be useful for a hidden transmitter hunt?</a:t>
            </a:r>
          </a:p>
        </p:txBody>
      </p:sp>
      <p:sp>
        <p:nvSpPr>
          <p:cNvPr id="3" name="Subtitle 2"/>
          <p:cNvSpPr>
            <a:spLocks noGrp="1"/>
          </p:cNvSpPr>
          <p:nvPr>
            <p:ph type="subTitle" idx="1"/>
          </p:nvPr>
        </p:nvSpPr>
        <p:spPr>
          <a:xfrm>
            <a:off x="1219200" y="2286000"/>
            <a:ext cx="6400800" cy="3657600"/>
          </a:xfrm>
        </p:spPr>
        <p:txBody>
          <a:bodyPr>
            <a:normAutofit/>
          </a:bodyPr>
          <a:lstStyle/>
          <a:p>
            <a:r>
              <a:rPr lang="en-US" sz="2800" i="1" dirty="0"/>
              <a:t>A.   Calibrated SWR meter</a:t>
            </a:r>
            <a:endParaRPr lang="en-US" sz="2800" dirty="0"/>
          </a:p>
          <a:p>
            <a:r>
              <a:rPr lang="en-US" sz="2800" i="1" dirty="0"/>
              <a:t>B.   A directional antenna</a:t>
            </a:r>
            <a:endParaRPr lang="en-US" sz="2800" dirty="0"/>
          </a:p>
          <a:p>
            <a:r>
              <a:rPr lang="en-US" sz="2800" i="1" dirty="0"/>
              <a:t>C.   A calibrated noise bridge</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5142011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a:bodyPr>
          <a:lstStyle/>
          <a:p>
            <a:r>
              <a:rPr lang="en-US" dirty="0"/>
              <a:t> </a:t>
            </a:r>
            <a:br>
              <a:rPr lang="en-US" dirty="0"/>
            </a:br>
            <a:r>
              <a:rPr lang="en-US" dirty="0"/>
              <a:t>T8C02 - Which of these items would be useful for a hidden transmitter hunt?</a:t>
            </a:r>
          </a:p>
        </p:txBody>
      </p:sp>
      <p:sp>
        <p:nvSpPr>
          <p:cNvPr id="3" name="Subtitle 2"/>
          <p:cNvSpPr>
            <a:spLocks noGrp="1"/>
          </p:cNvSpPr>
          <p:nvPr>
            <p:ph type="subTitle" idx="1"/>
          </p:nvPr>
        </p:nvSpPr>
        <p:spPr>
          <a:xfrm>
            <a:off x="1219200" y="2286000"/>
            <a:ext cx="6400800" cy="3657600"/>
          </a:xfrm>
        </p:spPr>
        <p:txBody>
          <a:bodyPr>
            <a:normAutofit/>
          </a:bodyPr>
          <a:lstStyle/>
          <a:p>
            <a:r>
              <a:rPr lang="en-US" sz="2800" i="1" dirty="0"/>
              <a:t>A.   Calibrated SWR meter</a:t>
            </a:r>
            <a:endParaRPr lang="en-US" sz="2800" dirty="0"/>
          </a:p>
          <a:p>
            <a:r>
              <a:rPr lang="en-US" sz="3600" b="1" i="1" dirty="0">
                <a:solidFill>
                  <a:srgbClr val="FFFF00"/>
                </a:solidFill>
                <a:effectLst>
                  <a:outerShdw blurRad="38100" dist="38100" dir="2700000" algn="tl">
                    <a:srgbClr val="000000">
                      <a:alpha val="43137"/>
                    </a:srgbClr>
                  </a:outerShdw>
                </a:effectLst>
              </a:rPr>
              <a:t>B.   A directional antenna</a:t>
            </a:r>
            <a:endParaRPr lang="en-US" sz="3600" b="1" dirty="0">
              <a:solidFill>
                <a:srgbClr val="FFFF00"/>
              </a:solidFill>
              <a:effectLst>
                <a:outerShdw blurRad="38100" dist="38100" dir="2700000" algn="tl">
                  <a:srgbClr val="000000">
                    <a:alpha val="43137"/>
                  </a:srgbClr>
                </a:outerShdw>
              </a:effectLst>
            </a:endParaRPr>
          </a:p>
          <a:p>
            <a:r>
              <a:rPr lang="en-US" sz="2800" i="1" dirty="0"/>
              <a:t>C.   A calibrated noise bridge</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460083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905000"/>
          </a:xfrm>
        </p:spPr>
        <p:txBody>
          <a:bodyPr>
            <a:noAutofit/>
          </a:bodyPr>
          <a:lstStyle/>
          <a:p>
            <a:r>
              <a:rPr lang="en-US" dirty="0"/>
              <a:t> </a:t>
            </a:r>
            <a:br>
              <a:rPr lang="en-US" dirty="0"/>
            </a:br>
            <a:r>
              <a:rPr lang="en-US" dirty="0"/>
              <a:t>T8C03 - What operating activity involves contacting as many stations as possible during a specified period?</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Simulated emergency exercises</a:t>
            </a:r>
            <a:endParaRPr lang="en-US" sz="2800" dirty="0"/>
          </a:p>
          <a:p>
            <a:r>
              <a:rPr lang="en-US" sz="2800" i="1" dirty="0"/>
              <a:t>B.   Net operations</a:t>
            </a:r>
            <a:endParaRPr lang="en-US" sz="2800" dirty="0"/>
          </a:p>
          <a:p>
            <a:r>
              <a:rPr lang="en-US" sz="2800" i="1" dirty="0"/>
              <a:t>C.   Public service events</a:t>
            </a:r>
            <a:endParaRPr lang="en-US" sz="2800" dirty="0"/>
          </a:p>
          <a:p>
            <a:r>
              <a:rPr lang="en-US" sz="2800" i="1" dirty="0"/>
              <a:t>D.   Contesting</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928299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905000"/>
          </a:xfrm>
        </p:spPr>
        <p:txBody>
          <a:bodyPr>
            <a:noAutofit/>
          </a:bodyPr>
          <a:lstStyle/>
          <a:p>
            <a:r>
              <a:rPr lang="en-US" dirty="0"/>
              <a:t> </a:t>
            </a:r>
            <a:br>
              <a:rPr lang="en-US" dirty="0"/>
            </a:br>
            <a:r>
              <a:rPr lang="en-US" dirty="0"/>
              <a:t>T8C03 - What operating activity involves contacting as many stations as possible during a specified period?</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Simulated emergency exercises</a:t>
            </a:r>
            <a:endParaRPr lang="en-US" sz="2800" dirty="0"/>
          </a:p>
          <a:p>
            <a:r>
              <a:rPr lang="en-US" sz="2800" i="1" dirty="0"/>
              <a:t>B.   Net operations</a:t>
            </a:r>
            <a:endParaRPr lang="en-US" sz="2800" dirty="0"/>
          </a:p>
          <a:p>
            <a:r>
              <a:rPr lang="en-US" sz="2800" i="1" dirty="0"/>
              <a:t>C.   Public service events</a:t>
            </a:r>
            <a:endParaRPr lang="en-US" sz="2800" dirty="0"/>
          </a:p>
          <a:p>
            <a:r>
              <a:rPr lang="en-US" sz="3600" b="1" i="1" dirty="0">
                <a:solidFill>
                  <a:srgbClr val="FFFF00"/>
                </a:solidFill>
                <a:effectLst>
                  <a:outerShdw blurRad="38100" dist="38100" dir="2700000" algn="tl">
                    <a:srgbClr val="000000">
                      <a:alpha val="43137"/>
                    </a:srgbClr>
                  </a:outerShdw>
                </a:effectLst>
              </a:rPr>
              <a:t>D.   Contesting</a:t>
            </a:r>
            <a:endParaRPr lang="en-US" sz="3600"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4598604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1981200"/>
          </a:xfrm>
        </p:spPr>
        <p:txBody>
          <a:bodyPr>
            <a:noAutofit/>
          </a:bodyPr>
          <a:lstStyle/>
          <a:p>
            <a:r>
              <a:rPr lang="en-US" dirty="0"/>
              <a:t> </a:t>
            </a:r>
            <a:br>
              <a:rPr lang="en-US" dirty="0"/>
            </a:br>
            <a:r>
              <a:rPr lang="en-US" dirty="0"/>
              <a:t>T8C04 - Which of the following is good procedure when contacting another station in a contest?</a:t>
            </a:r>
            <a:br>
              <a:rPr lang="en-US" dirty="0"/>
            </a:br>
            <a:endParaRPr lang="en-US" dirty="0"/>
          </a:p>
        </p:txBody>
      </p:sp>
      <p:sp>
        <p:nvSpPr>
          <p:cNvPr id="3" name="Subtitle 2"/>
          <p:cNvSpPr>
            <a:spLocks noGrp="1"/>
          </p:cNvSpPr>
          <p:nvPr>
            <p:ph type="subTitle" idx="1"/>
          </p:nvPr>
        </p:nvSpPr>
        <p:spPr>
          <a:xfrm>
            <a:off x="914400" y="2438400"/>
            <a:ext cx="7162800" cy="4267200"/>
          </a:xfrm>
        </p:spPr>
        <p:txBody>
          <a:bodyPr>
            <a:normAutofit/>
          </a:bodyPr>
          <a:lstStyle/>
          <a:p>
            <a:r>
              <a:rPr lang="en-US" sz="2800" i="1" dirty="0"/>
              <a:t>A.   </a:t>
            </a:r>
            <a:r>
              <a:rPr lang="en-US" sz="2800" dirty="0"/>
              <a:t>S</a:t>
            </a:r>
            <a:r>
              <a:rPr lang="en-US" sz="2800" i="1" dirty="0"/>
              <a:t>ign only the last two letters of your call if there are </a:t>
            </a:r>
            <a:r>
              <a:rPr lang="en-US" sz="2800" dirty="0"/>
              <a:t>many  other</a:t>
            </a:r>
            <a:r>
              <a:rPr lang="en-US" sz="2800" i="1" dirty="0"/>
              <a:t> stations calling</a:t>
            </a:r>
            <a:endParaRPr lang="en-US" sz="2800" dirty="0"/>
          </a:p>
          <a:p>
            <a:r>
              <a:rPr lang="en-US" sz="2800" i="1" dirty="0"/>
              <a:t>B.   </a:t>
            </a:r>
            <a:r>
              <a:rPr lang="en-US" sz="2800" dirty="0"/>
              <a:t>Contact</a:t>
            </a:r>
            <a:r>
              <a:rPr lang="en-US" sz="2800" i="1" dirty="0"/>
              <a:t> the station twice to be sure that you are in his log</a:t>
            </a:r>
            <a:endParaRPr lang="en-US" sz="2800" dirty="0"/>
          </a:p>
          <a:p>
            <a:r>
              <a:rPr lang="en-US" sz="2800" i="1" dirty="0"/>
              <a:t>C.   Send only the minimum information needed for proper identification and the contest exchange</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302933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1981200"/>
          </a:xfrm>
        </p:spPr>
        <p:txBody>
          <a:bodyPr>
            <a:noAutofit/>
          </a:bodyPr>
          <a:lstStyle/>
          <a:p>
            <a:r>
              <a:rPr lang="en-US" dirty="0"/>
              <a:t> </a:t>
            </a:r>
            <a:br>
              <a:rPr lang="en-US" dirty="0"/>
            </a:br>
            <a:r>
              <a:rPr lang="en-US" dirty="0"/>
              <a:t>T8C04 - Which of the following is good procedure when contacting another station in a contest?</a:t>
            </a:r>
            <a:br>
              <a:rPr lang="en-US" dirty="0"/>
            </a:br>
            <a:endParaRPr lang="en-US" dirty="0"/>
          </a:p>
        </p:txBody>
      </p:sp>
      <p:sp>
        <p:nvSpPr>
          <p:cNvPr id="3" name="Subtitle 2"/>
          <p:cNvSpPr>
            <a:spLocks noGrp="1"/>
          </p:cNvSpPr>
          <p:nvPr>
            <p:ph type="subTitle" idx="1"/>
          </p:nvPr>
        </p:nvSpPr>
        <p:spPr>
          <a:xfrm>
            <a:off x="914400" y="2438400"/>
            <a:ext cx="7162800" cy="4267200"/>
          </a:xfrm>
        </p:spPr>
        <p:txBody>
          <a:bodyPr>
            <a:normAutofit/>
          </a:bodyPr>
          <a:lstStyle/>
          <a:p>
            <a:r>
              <a:rPr lang="en-US" sz="2800" i="1" dirty="0"/>
              <a:t>A.   </a:t>
            </a:r>
            <a:r>
              <a:rPr lang="en-US" sz="2800" dirty="0"/>
              <a:t>S</a:t>
            </a:r>
            <a:r>
              <a:rPr lang="en-US" sz="2800" i="1" dirty="0"/>
              <a:t>ign only the last two letters of your call if there are </a:t>
            </a:r>
            <a:r>
              <a:rPr lang="en-US" sz="2800" dirty="0"/>
              <a:t>many  other</a:t>
            </a:r>
            <a:r>
              <a:rPr lang="en-US" sz="2800" i="1" dirty="0"/>
              <a:t> stations calling</a:t>
            </a:r>
            <a:endParaRPr lang="en-US" sz="2800" dirty="0"/>
          </a:p>
          <a:p>
            <a:r>
              <a:rPr lang="en-US" sz="2800" i="1" dirty="0"/>
              <a:t>B.   </a:t>
            </a:r>
            <a:r>
              <a:rPr lang="en-US" sz="2800" dirty="0"/>
              <a:t>Contact</a:t>
            </a:r>
            <a:r>
              <a:rPr lang="en-US" sz="2800" i="1" dirty="0"/>
              <a:t> the station twice to be sure that you are in his log</a:t>
            </a:r>
            <a:endParaRPr lang="en-US" sz="2800" dirty="0"/>
          </a:p>
          <a:p>
            <a:r>
              <a:rPr lang="en-US" sz="3600" b="1" i="1" dirty="0">
                <a:solidFill>
                  <a:srgbClr val="FFFF00"/>
                </a:solidFill>
                <a:effectLst>
                  <a:outerShdw blurRad="38100" dist="38100" dir="2700000" algn="tl">
                    <a:srgbClr val="000000">
                      <a:alpha val="43137"/>
                    </a:srgbClr>
                  </a:outerShdw>
                </a:effectLst>
              </a:rPr>
              <a:t>C.   Send only the minimum information needed for proper identification and the contest exchange</a:t>
            </a:r>
            <a:endParaRPr lang="en-US" sz="3600" b="1" dirty="0">
              <a:solidFill>
                <a:srgbClr val="FFFF00"/>
              </a:solidFill>
              <a:effectLst>
                <a:outerShdw blurRad="38100" dist="38100" dir="2700000" algn="tl">
                  <a:srgbClr val="000000">
                    <a:alpha val="43137"/>
                  </a:srgbClr>
                </a:outerShdw>
              </a:effectLst>
            </a:endParaRPr>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0392885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Rot="1" noChangeArrowheads="1"/>
          </p:cNvSpPr>
          <p:nvPr>
            <p:ph type="title"/>
          </p:nvPr>
        </p:nvSpPr>
        <p:spPr>
          <a:xfrm>
            <a:off x="152400" y="0"/>
            <a:ext cx="8839200" cy="1143000"/>
          </a:xfrm>
        </p:spPr>
        <p:txBody>
          <a:bodyPr/>
          <a:lstStyle/>
          <a:p>
            <a:pPr algn="ctr">
              <a:defRPr/>
            </a:pPr>
            <a:r>
              <a:rPr lang="en-US" sz="4000" dirty="0">
                <a:solidFill>
                  <a:schemeClr val="bg1"/>
                </a:solidFill>
              </a:rPr>
              <a:t>Maidenhead Grids</a:t>
            </a:r>
          </a:p>
        </p:txBody>
      </p:sp>
      <p:pic>
        <p:nvPicPr>
          <p:cNvPr id="77829" name="Picture 3" descr="Local Gri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92" t="1819" r="5319" b="25024"/>
          <a:stretch>
            <a:fillRect/>
          </a:stretch>
        </p:blipFill>
        <p:spPr>
          <a:xfrm>
            <a:off x="990600" y="1066800"/>
            <a:ext cx="7239000" cy="479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4"/>
          <p:cNvSpPr>
            <a:spLocks noGrp="1"/>
          </p:cNvSpPr>
          <p:nvPr>
            <p:ph type="sldNum" sz="quarter" idx="10"/>
          </p:nvPr>
        </p:nvSpPr>
        <p:spPr>
          <a:xfrm>
            <a:off x="8458200" y="6214050"/>
            <a:ext cx="381000" cy="476250"/>
          </a:xfrm>
        </p:spPr>
        <p:txBody>
          <a:bodyPr/>
          <a:lstStyle/>
          <a:p>
            <a:pPr algn="l">
              <a:defRPr/>
            </a:pPr>
            <a:fld id="{CBAD1728-B6B8-4C0A-A963-C8A8FC942C37}" type="slidenum">
              <a:rPr lang="en-US"/>
              <a:pPr algn="l">
                <a:defRPr/>
              </a:pPr>
              <a:t>79</a:t>
            </a:fld>
            <a:endParaRPr lang="en-US" dirty="0"/>
          </a:p>
        </p:txBody>
      </p:sp>
      <p:sp>
        <p:nvSpPr>
          <p:cNvPr id="77830" name="Text Box 4"/>
          <p:cNvSpPr txBox="1">
            <a:spLocks noChangeArrowheads="1"/>
          </p:cNvSpPr>
          <p:nvPr/>
        </p:nvSpPr>
        <p:spPr bwMode="auto">
          <a:xfrm>
            <a:off x="990600" y="5867400"/>
            <a:ext cx="723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600" i="1" dirty="0">
                <a:solidFill>
                  <a:schemeClr val="bg1">
                    <a:lumMod val="95000"/>
                    <a:lumOff val="5000"/>
                  </a:schemeClr>
                </a:solidFill>
                <a:latin typeface="Eurostile" pitchFamily="34" charset="0"/>
                <a:cs typeface="+mn-cs"/>
              </a:rPr>
              <a:t>Two letters and two numbers define an area 1° latitude x 2° longitude anywhere in the world.  Seattle is CN87, Portland CN85</a:t>
            </a:r>
            <a:endParaRPr lang="en-US" altLang="en-US" sz="1800" dirty="0">
              <a:solidFill>
                <a:schemeClr val="tx1"/>
              </a:solidFill>
              <a:latin typeface="Tahoma" pitchFamily="34" charset="0"/>
            </a:endParaRPr>
          </a:p>
        </p:txBody>
      </p:sp>
      <p:sp>
        <p:nvSpPr>
          <p:cNvPr id="2" name="Footer Placeholder 1">
            <a:extLst>
              <a:ext uri="{FF2B5EF4-FFF2-40B4-BE49-F238E27FC236}">
                <a16:creationId xmlns:a16="http://schemas.microsoft.com/office/drawing/2014/main" id="{EA90582E-D7FB-1E85-F350-C568F22E7F1B}"/>
              </a:ext>
            </a:extLst>
          </p:cNvPr>
          <p:cNvSpPr>
            <a:spLocks noGrp="1"/>
          </p:cNvSpPr>
          <p:nvPr>
            <p:ph type="ftr" sz="quarter" idx="11"/>
          </p:nvPr>
        </p:nvSpPr>
        <p:spPr/>
        <p:txBody>
          <a:bodyPr/>
          <a:lstStyle/>
          <a:p>
            <a:pPr>
              <a:defRPr/>
            </a:pPr>
            <a:r>
              <a:rPr lang="en-US"/>
              <a:t>Signals and Emissions 2022</a:t>
            </a:r>
          </a:p>
        </p:txBody>
      </p:sp>
    </p:spTree>
    <p:extLst>
      <p:ext uri="{BB962C8B-B14F-4D97-AF65-F5344CB8AC3E}">
        <p14:creationId xmlns:p14="http://schemas.microsoft.com/office/powerpoint/2010/main" val="339429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Rot="1" noChangeArrowheads="1"/>
          </p:cNvSpPr>
          <p:nvPr>
            <p:ph type="title"/>
          </p:nvPr>
        </p:nvSpPr>
        <p:spPr>
          <a:xfrm>
            <a:off x="152400" y="0"/>
            <a:ext cx="8839200" cy="1903413"/>
          </a:xfrm>
        </p:spPr>
        <p:txBody>
          <a:bodyPr/>
          <a:lstStyle/>
          <a:p>
            <a:pPr algn="ctr">
              <a:defRPr/>
            </a:pPr>
            <a:r>
              <a:rPr lang="en-US" sz="4000" b="1" dirty="0">
                <a:solidFill>
                  <a:schemeClr val="bg1"/>
                </a:solidFill>
              </a:rPr>
              <a:t>AM and SSB</a:t>
            </a:r>
          </a:p>
        </p:txBody>
      </p:sp>
      <p:sp>
        <p:nvSpPr>
          <p:cNvPr id="15" name="Slide Number Placeholder 4"/>
          <p:cNvSpPr>
            <a:spLocks noGrp="1"/>
          </p:cNvSpPr>
          <p:nvPr>
            <p:ph type="sldNum" sz="quarter" idx="10"/>
          </p:nvPr>
        </p:nvSpPr>
        <p:spPr>
          <a:xfrm>
            <a:off x="8601075" y="6248400"/>
            <a:ext cx="381000" cy="476250"/>
          </a:xfrm>
        </p:spPr>
        <p:txBody>
          <a:bodyPr/>
          <a:lstStyle/>
          <a:p>
            <a:pPr algn="l">
              <a:defRPr/>
            </a:pPr>
            <a:fld id="{5F15047D-5349-4344-8124-63418525D661}" type="slidenum">
              <a:rPr lang="en-US"/>
              <a:pPr algn="l">
                <a:defRPr/>
              </a:pPr>
              <a:t>8</a:t>
            </a:fld>
            <a:endParaRPr lang="en-US"/>
          </a:p>
        </p:txBody>
      </p:sp>
      <p:sp>
        <p:nvSpPr>
          <p:cNvPr id="2" name="Footer Placeholder 1"/>
          <p:cNvSpPr>
            <a:spLocks noGrp="1"/>
          </p:cNvSpPr>
          <p:nvPr>
            <p:ph type="ftr" sz="quarter" idx="11"/>
          </p:nvPr>
        </p:nvSpPr>
        <p:spPr/>
        <p:txBody>
          <a:bodyPr/>
          <a:lstStyle/>
          <a:p>
            <a:pPr>
              <a:defRPr/>
            </a:pPr>
            <a:r>
              <a:rPr lang="en-US"/>
              <a:t>Signals and Emissions 2022</a:t>
            </a:r>
          </a:p>
        </p:txBody>
      </p:sp>
      <p:grpSp>
        <p:nvGrpSpPr>
          <p:cNvPr id="10245" name="Group 3"/>
          <p:cNvGrpSpPr>
            <a:grpSpLocks/>
          </p:cNvGrpSpPr>
          <p:nvPr/>
        </p:nvGrpSpPr>
        <p:grpSpPr bwMode="auto">
          <a:xfrm>
            <a:off x="762000" y="1752600"/>
            <a:ext cx="3514725" cy="2552700"/>
            <a:chOff x="480" y="1200"/>
            <a:chExt cx="2214" cy="1608"/>
          </a:xfrm>
        </p:grpSpPr>
        <p:pic>
          <p:nvPicPr>
            <p:cNvPr id="1024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200"/>
              <a:ext cx="2214" cy="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50" name="Group 5"/>
            <p:cNvGrpSpPr>
              <a:grpSpLocks/>
            </p:cNvGrpSpPr>
            <p:nvPr/>
          </p:nvGrpSpPr>
          <p:grpSpPr bwMode="auto">
            <a:xfrm>
              <a:off x="1200" y="2208"/>
              <a:ext cx="288" cy="240"/>
              <a:chOff x="960" y="1536"/>
              <a:chExt cx="288" cy="240"/>
            </a:xfrm>
          </p:grpSpPr>
          <p:sp>
            <p:nvSpPr>
              <p:cNvPr id="10254" name="Line 6"/>
              <p:cNvSpPr>
                <a:spLocks noChangeShapeType="1"/>
              </p:cNvSpPr>
              <p:nvPr/>
            </p:nvSpPr>
            <p:spPr bwMode="auto">
              <a:xfrm>
                <a:off x="960" y="1536"/>
                <a:ext cx="288" cy="240"/>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7"/>
              <p:cNvSpPr>
                <a:spLocks noChangeShapeType="1"/>
              </p:cNvSpPr>
              <p:nvPr/>
            </p:nvSpPr>
            <p:spPr bwMode="auto">
              <a:xfrm flipH="1">
                <a:off x="960" y="1536"/>
                <a:ext cx="240" cy="240"/>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51" name="Group 8"/>
            <p:cNvGrpSpPr>
              <a:grpSpLocks/>
            </p:cNvGrpSpPr>
            <p:nvPr/>
          </p:nvGrpSpPr>
          <p:grpSpPr bwMode="auto">
            <a:xfrm>
              <a:off x="1440" y="1824"/>
              <a:ext cx="288" cy="240"/>
              <a:chOff x="1200" y="1056"/>
              <a:chExt cx="288" cy="240"/>
            </a:xfrm>
          </p:grpSpPr>
          <p:sp>
            <p:nvSpPr>
              <p:cNvPr id="10252" name="Line 9"/>
              <p:cNvSpPr>
                <a:spLocks noChangeShapeType="1"/>
              </p:cNvSpPr>
              <p:nvPr/>
            </p:nvSpPr>
            <p:spPr bwMode="auto">
              <a:xfrm flipH="1">
                <a:off x="1248" y="1056"/>
                <a:ext cx="240" cy="240"/>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0"/>
              <p:cNvSpPr>
                <a:spLocks noChangeShapeType="1"/>
              </p:cNvSpPr>
              <p:nvPr/>
            </p:nvSpPr>
            <p:spPr bwMode="auto">
              <a:xfrm>
                <a:off x="1200" y="1056"/>
                <a:ext cx="288" cy="240"/>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94667" name="Rectangle 11"/>
          <p:cNvSpPr>
            <a:spLocks noChangeArrowheads="1"/>
          </p:cNvSpPr>
          <p:nvPr/>
        </p:nvSpPr>
        <p:spPr bwMode="auto">
          <a:xfrm>
            <a:off x="4495800" y="1676400"/>
            <a:ext cx="4133850" cy="193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sz="2400" b="1" dirty="0">
                <a:solidFill>
                  <a:schemeClr val="bg1">
                    <a:lumMod val="95000"/>
                    <a:lumOff val="5000"/>
                  </a:schemeClr>
                </a:solidFill>
                <a:latin typeface="Eurostile" pitchFamily="34" charset="0"/>
              </a:rPr>
              <a:t>The carrier contains no</a:t>
            </a:r>
          </a:p>
          <a:p>
            <a:pPr>
              <a:defRPr/>
            </a:pPr>
            <a:r>
              <a:rPr lang="en-US" sz="2400" b="1" dirty="0">
                <a:solidFill>
                  <a:schemeClr val="bg1">
                    <a:lumMod val="95000"/>
                    <a:lumOff val="5000"/>
                  </a:schemeClr>
                </a:solidFill>
                <a:latin typeface="Eurostile" pitchFamily="34" charset="0"/>
              </a:rPr>
              <a:t>audio information.</a:t>
            </a:r>
          </a:p>
          <a:p>
            <a:pPr>
              <a:defRPr/>
            </a:pPr>
            <a:endParaRPr lang="en-US" sz="2400" dirty="0">
              <a:effectLst>
                <a:outerShdw blurRad="38100" dist="38100" dir="2700000" algn="tl">
                  <a:srgbClr val="000000"/>
                </a:outerShdw>
              </a:effectLst>
              <a:latin typeface="Tahoma" pitchFamily="34" charset="0"/>
            </a:endParaRPr>
          </a:p>
          <a:p>
            <a:pPr>
              <a:defRPr/>
            </a:pPr>
            <a:r>
              <a:rPr lang="en-US" sz="2400" b="1" dirty="0">
                <a:solidFill>
                  <a:schemeClr val="bg1">
                    <a:lumMod val="95000"/>
                    <a:lumOff val="5000"/>
                  </a:schemeClr>
                </a:solidFill>
                <a:latin typeface="Eurostile" pitchFamily="34" charset="0"/>
              </a:rPr>
              <a:t>The sidebands contain</a:t>
            </a:r>
          </a:p>
          <a:p>
            <a:pPr>
              <a:defRPr/>
            </a:pPr>
            <a:r>
              <a:rPr lang="en-US" sz="2400" b="1" dirty="0">
                <a:solidFill>
                  <a:schemeClr val="bg1">
                    <a:lumMod val="95000"/>
                    <a:lumOff val="5000"/>
                  </a:schemeClr>
                </a:solidFill>
                <a:latin typeface="Eurostile" pitchFamily="34" charset="0"/>
              </a:rPr>
              <a:t>duplicate audio information</a:t>
            </a:r>
          </a:p>
        </p:txBody>
      </p:sp>
      <p:sp>
        <p:nvSpPr>
          <p:cNvPr id="1094668" name="Rectangle 12"/>
          <p:cNvSpPr>
            <a:spLocks noChangeArrowheads="1"/>
          </p:cNvSpPr>
          <p:nvPr/>
        </p:nvSpPr>
        <p:spPr bwMode="auto">
          <a:xfrm>
            <a:off x="838200" y="4572000"/>
            <a:ext cx="7762875" cy="157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sz="2400" b="1" dirty="0">
                <a:solidFill>
                  <a:schemeClr val="bg1">
                    <a:lumMod val="95000"/>
                    <a:lumOff val="5000"/>
                  </a:schemeClr>
                </a:solidFill>
                <a:latin typeface="Eurostile" pitchFamily="34" charset="0"/>
              </a:rPr>
              <a:t>By filtering out the carrier and one sideband,</a:t>
            </a:r>
          </a:p>
          <a:p>
            <a:pPr>
              <a:defRPr/>
            </a:pPr>
            <a:r>
              <a:rPr lang="en-US" sz="2400" b="1" dirty="0">
                <a:solidFill>
                  <a:schemeClr val="bg1">
                    <a:lumMod val="95000"/>
                    <a:lumOff val="5000"/>
                  </a:schemeClr>
                </a:solidFill>
                <a:latin typeface="Eurostile" pitchFamily="34" charset="0"/>
              </a:rPr>
              <a:t>we save spectrum and concentrate our RF</a:t>
            </a:r>
          </a:p>
          <a:p>
            <a:pPr>
              <a:defRPr/>
            </a:pPr>
            <a:r>
              <a:rPr lang="en-US" sz="2400" b="1" dirty="0">
                <a:solidFill>
                  <a:schemeClr val="bg1">
                    <a:lumMod val="95000"/>
                    <a:lumOff val="5000"/>
                  </a:schemeClr>
                </a:solidFill>
                <a:latin typeface="Eurostile" pitchFamily="34" charset="0"/>
              </a:rPr>
              <a:t>energy into a narrower bandwidth.  SSB is</a:t>
            </a:r>
          </a:p>
          <a:p>
            <a:pPr>
              <a:defRPr/>
            </a:pPr>
            <a:r>
              <a:rPr lang="en-US" sz="2400" b="1" dirty="0">
                <a:solidFill>
                  <a:schemeClr val="bg1">
                    <a:lumMod val="95000"/>
                    <a:lumOff val="5000"/>
                  </a:schemeClr>
                </a:solidFill>
                <a:latin typeface="Eurostile" pitchFamily="34" charset="0"/>
              </a:rPr>
              <a:t>therefore more efficient.</a:t>
            </a:r>
          </a:p>
        </p:txBody>
      </p:sp>
      <p:pic>
        <p:nvPicPr>
          <p:cNvPr id="1094669" name="ssb.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632700" y="401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465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252" fill="hold"/>
                                        <p:tgtEl>
                                          <p:spTgt spid="109466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94669"/>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179" y="282575"/>
            <a:ext cx="7772400" cy="1470025"/>
          </a:xfrm>
        </p:spPr>
        <p:txBody>
          <a:bodyPr>
            <a:noAutofit/>
          </a:bodyPr>
          <a:lstStyle/>
          <a:p>
            <a:r>
              <a:rPr lang="en-US" dirty="0"/>
              <a:t> </a:t>
            </a:r>
            <a:br>
              <a:rPr lang="en-US" dirty="0"/>
            </a:br>
            <a:r>
              <a:rPr lang="en-US" dirty="0"/>
              <a:t>T8C05 - What is a grid locator?</a:t>
            </a:r>
            <a:br>
              <a:rPr lang="en-US" dirty="0"/>
            </a:br>
            <a:endParaRPr lang="en-US" dirty="0"/>
          </a:p>
        </p:txBody>
      </p:sp>
      <p:sp>
        <p:nvSpPr>
          <p:cNvPr id="3" name="Subtitle 2"/>
          <p:cNvSpPr>
            <a:spLocks noGrp="1"/>
          </p:cNvSpPr>
          <p:nvPr>
            <p:ph type="subTitle" idx="1"/>
          </p:nvPr>
        </p:nvSpPr>
        <p:spPr>
          <a:xfrm>
            <a:off x="457200" y="1905000"/>
            <a:ext cx="8077200" cy="4648200"/>
          </a:xfrm>
        </p:spPr>
        <p:txBody>
          <a:bodyPr>
            <a:normAutofit/>
          </a:bodyPr>
          <a:lstStyle/>
          <a:p>
            <a:r>
              <a:rPr lang="en-US" sz="2800" i="1" dirty="0"/>
              <a:t>A.   A letter-number designator assigned to a geographic location</a:t>
            </a:r>
            <a:endParaRPr lang="en-US" sz="2800" dirty="0"/>
          </a:p>
          <a:p>
            <a:r>
              <a:rPr lang="en-US" sz="2800" i="1" dirty="0"/>
              <a:t>B.   A letter-number designator assigned to an azimuth and elevation</a:t>
            </a:r>
            <a:endParaRPr lang="en-US" sz="2800" dirty="0"/>
          </a:p>
          <a:p>
            <a:r>
              <a:rPr lang="en-US" sz="2800" i="1" dirty="0"/>
              <a:t>C.   An instrument for neutralizing a final amplifier</a:t>
            </a:r>
            <a:endParaRPr lang="en-US" sz="2800" dirty="0"/>
          </a:p>
          <a:p>
            <a:r>
              <a:rPr lang="en-US" sz="2800" i="1" dirty="0"/>
              <a:t>D.   An instrument for radio direction finding</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0177143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179" y="282575"/>
            <a:ext cx="7772400" cy="1470025"/>
          </a:xfrm>
        </p:spPr>
        <p:txBody>
          <a:bodyPr>
            <a:noAutofit/>
          </a:bodyPr>
          <a:lstStyle/>
          <a:p>
            <a:r>
              <a:rPr lang="en-US" dirty="0"/>
              <a:t> </a:t>
            </a:r>
            <a:br>
              <a:rPr lang="en-US" dirty="0"/>
            </a:br>
            <a:r>
              <a:rPr lang="en-US" dirty="0"/>
              <a:t>T8C05 - What is a grid locator?</a:t>
            </a:r>
            <a:br>
              <a:rPr lang="en-US" dirty="0"/>
            </a:br>
            <a:endParaRPr lang="en-US" dirty="0"/>
          </a:p>
        </p:txBody>
      </p:sp>
      <p:sp>
        <p:nvSpPr>
          <p:cNvPr id="3" name="Subtitle 2"/>
          <p:cNvSpPr>
            <a:spLocks noGrp="1"/>
          </p:cNvSpPr>
          <p:nvPr>
            <p:ph type="subTitle" idx="1"/>
          </p:nvPr>
        </p:nvSpPr>
        <p:spPr>
          <a:xfrm>
            <a:off x="457200" y="1905000"/>
            <a:ext cx="8077200" cy="46482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A letter-number designator assigned to a geographic location</a:t>
            </a:r>
            <a:endParaRPr lang="en-US" sz="3600" b="1" dirty="0">
              <a:solidFill>
                <a:srgbClr val="FFFF00"/>
              </a:solidFill>
              <a:effectLst>
                <a:outerShdw blurRad="38100" dist="38100" dir="2700000" algn="tl">
                  <a:srgbClr val="000000">
                    <a:alpha val="43137"/>
                  </a:srgbClr>
                </a:outerShdw>
              </a:effectLst>
            </a:endParaRPr>
          </a:p>
          <a:p>
            <a:r>
              <a:rPr lang="en-US" sz="2800" i="1" dirty="0"/>
              <a:t>B.   A letter-number designator assigned to an azimuth and elevation</a:t>
            </a:r>
            <a:endParaRPr lang="en-US" sz="2800" dirty="0"/>
          </a:p>
          <a:p>
            <a:r>
              <a:rPr lang="en-US" sz="2800" i="1" dirty="0"/>
              <a:t>C.   An instrument for neutralizing a final amplifier</a:t>
            </a:r>
            <a:endParaRPr lang="en-US" sz="2800" dirty="0"/>
          </a:p>
          <a:p>
            <a:r>
              <a:rPr lang="en-US" sz="2800" i="1" dirty="0"/>
              <a:t>D.   An instrument for radio direction finding</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7991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Rot="1" noChangeArrowheads="1"/>
          </p:cNvSpPr>
          <p:nvPr>
            <p:ph type="title"/>
          </p:nvPr>
        </p:nvSpPr>
        <p:spPr>
          <a:xfrm>
            <a:off x="152400" y="0"/>
            <a:ext cx="8839200" cy="1600200"/>
          </a:xfrm>
        </p:spPr>
        <p:txBody>
          <a:bodyPr>
            <a:normAutofit/>
          </a:bodyPr>
          <a:lstStyle/>
          <a:p>
            <a:pPr algn="ctr">
              <a:defRPr/>
            </a:pPr>
            <a:r>
              <a:rPr lang="en-US" sz="4400" dirty="0" err="1"/>
              <a:t>EchoLink</a:t>
            </a:r>
            <a:r>
              <a:rPr lang="en-US" sz="4400" dirty="0"/>
              <a:t>® and IRLP</a:t>
            </a:r>
          </a:p>
        </p:txBody>
      </p:sp>
      <p:sp>
        <p:nvSpPr>
          <p:cNvPr id="6" name="Slide Number Placeholder 4"/>
          <p:cNvSpPr>
            <a:spLocks noGrp="1"/>
          </p:cNvSpPr>
          <p:nvPr>
            <p:ph type="sldNum" sz="quarter" idx="10"/>
          </p:nvPr>
        </p:nvSpPr>
        <p:spPr>
          <a:xfrm>
            <a:off x="304800" y="6248400"/>
            <a:ext cx="5715000" cy="476250"/>
          </a:xfrm>
        </p:spPr>
        <p:txBody>
          <a:bodyPr/>
          <a:lstStyle/>
          <a:p>
            <a:pPr algn="l">
              <a:defRPr/>
            </a:pPr>
            <a:fld id="{F0BE6C14-48A5-4B75-B178-EBF4F76BD943}" type="slidenum">
              <a:rPr lang="en-US"/>
              <a:pPr algn="l">
                <a:defRPr/>
              </a:pPr>
              <a:t>82</a:t>
            </a:fld>
            <a:endParaRPr lang="en-US"/>
          </a:p>
        </p:txBody>
      </p:sp>
      <p:pic>
        <p:nvPicPr>
          <p:cNvPr id="87045" name="Picture 4" descr="Linking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67056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 Box 5"/>
          <p:cNvSpPr txBox="1">
            <a:spLocks noChangeArrowheads="1"/>
          </p:cNvSpPr>
          <p:nvPr/>
        </p:nvSpPr>
        <p:spPr bwMode="auto">
          <a:xfrm>
            <a:off x="457200" y="1226036"/>
            <a:ext cx="8229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1800" i="1" dirty="0" err="1">
                <a:solidFill>
                  <a:schemeClr val="bg1">
                    <a:lumMod val="95000"/>
                    <a:lumOff val="5000"/>
                  </a:schemeClr>
                </a:solidFill>
                <a:latin typeface="Eurostile" pitchFamily="34" charset="0"/>
                <a:cs typeface="+mn-cs"/>
              </a:rPr>
              <a:t>EchoLink</a:t>
            </a:r>
            <a:r>
              <a:rPr lang="en-US" altLang="en-US" sz="1800" i="1" dirty="0">
                <a:solidFill>
                  <a:schemeClr val="bg1">
                    <a:lumMod val="95000"/>
                    <a:lumOff val="5000"/>
                  </a:schemeClr>
                </a:solidFill>
                <a:latin typeface="Eurostile" pitchFamily="34" charset="0"/>
                <a:cs typeface="+mn-cs"/>
              </a:rPr>
              <a:t>® software allows licensed Amateur Radio stations to communicate with one another over the Internet, using voice-over-IP (VoIP) technology</a:t>
            </a:r>
            <a:r>
              <a:rPr lang="en-US" altLang="en-US" sz="1800" dirty="0">
                <a:solidFill>
                  <a:schemeClr val="tx1"/>
                </a:solidFill>
              </a:rPr>
              <a:t>.  </a:t>
            </a:r>
          </a:p>
        </p:txBody>
      </p:sp>
      <p:sp>
        <p:nvSpPr>
          <p:cNvPr id="2" name="TextBox 1"/>
          <p:cNvSpPr txBox="1"/>
          <p:nvPr/>
        </p:nvSpPr>
        <p:spPr>
          <a:xfrm>
            <a:off x="2133600" y="6254234"/>
            <a:ext cx="1005403" cy="369332"/>
          </a:xfrm>
          <a:prstGeom prst="rect">
            <a:avLst/>
          </a:prstGeom>
          <a:solidFill>
            <a:schemeClr val="tx1"/>
          </a:solidFill>
        </p:spPr>
        <p:txBody>
          <a:bodyPr wrap="none" rtlCol="0">
            <a:spAutoFit/>
          </a:bodyPr>
          <a:lstStyle/>
          <a:p>
            <a:r>
              <a:rPr lang="en-US" dirty="0">
                <a:solidFill>
                  <a:schemeClr val="bg1"/>
                </a:solidFill>
              </a:rPr>
              <a:t>Gateway</a:t>
            </a:r>
          </a:p>
        </p:txBody>
      </p:sp>
      <p:sp>
        <p:nvSpPr>
          <p:cNvPr id="9" name="TextBox 8"/>
          <p:cNvSpPr txBox="1"/>
          <p:nvPr/>
        </p:nvSpPr>
        <p:spPr>
          <a:xfrm>
            <a:off x="6172200" y="6254234"/>
            <a:ext cx="1005403" cy="369332"/>
          </a:xfrm>
          <a:prstGeom prst="rect">
            <a:avLst/>
          </a:prstGeom>
          <a:solidFill>
            <a:schemeClr val="tx1"/>
          </a:solidFill>
        </p:spPr>
        <p:txBody>
          <a:bodyPr wrap="none" rtlCol="0">
            <a:spAutoFit/>
          </a:bodyPr>
          <a:lstStyle/>
          <a:p>
            <a:r>
              <a:rPr lang="en-US" dirty="0">
                <a:solidFill>
                  <a:schemeClr val="bg1"/>
                </a:solidFill>
              </a:rPr>
              <a:t>Gateway</a:t>
            </a:r>
          </a:p>
        </p:txBody>
      </p:sp>
      <p:sp>
        <p:nvSpPr>
          <p:cNvPr id="3" name="Footer Placeholder 2">
            <a:extLst>
              <a:ext uri="{FF2B5EF4-FFF2-40B4-BE49-F238E27FC236}">
                <a16:creationId xmlns:a16="http://schemas.microsoft.com/office/drawing/2014/main" id="{3FA23AEC-356B-BF1B-E7BB-7290A61E2534}"/>
              </a:ext>
            </a:extLst>
          </p:cNvPr>
          <p:cNvSpPr>
            <a:spLocks noGrp="1"/>
          </p:cNvSpPr>
          <p:nvPr>
            <p:ph type="ftr" sz="quarter" idx="11"/>
          </p:nvPr>
        </p:nvSpPr>
        <p:spPr/>
        <p:txBody>
          <a:bodyPr/>
          <a:lstStyle/>
          <a:p>
            <a:pPr>
              <a:defRPr/>
            </a:pPr>
            <a:r>
              <a:rPr lang="en-US"/>
              <a:t>Signals and Emissions 2022</a:t>
            </a:r>
          </a:p>
        </p:txBody>
      </p:sp>
    </p:spTree>
    <p:extLst>
      <p:ext uri="{BB962C8B-B14F-4D97-AF65-F5344CB8AC3E}">
        <p14:creationId xmlns:p14="http://schemas.microsoft.com/office/powerpoint/2010/main" val="11018875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Autofit/>
          </a:bodyPr>
          <a:lstStyle/>
          <a:p>
            <a:r>
              <a:rPr lang="en-US" sz="3600" dirty="0"/>
              <a:t> </a:t>
            </a:r>
            <a:br>
              <a:rPr lang="en-US" sz="3600" dirty="0"/>
            </a:br>
            <a:r>
              <a:rPr lang="en-US" sz="3600" dirty="0"/>
              <a:t>T8C06 - How is over the air to IRLP node accomplished?</a:t>
            </a:r>
            <a:br>
              <a:rPr lang="en-US" sz="3600" dirty="0"/>
            </a:br>
            <a:endParaRPr lang="en-US" sz="3600" dirty="0"/>
          </a:p>
        </p:txBody>
      </p:sp>
      <p:sp>
        <p:nvSpPr>
          <p:cNvPr id="3" name="Subtitle 2"/>
          <p:cNvSpPr>
            <a:spLocks noGrp="1"/>
          </p:cNvSpPr>
          <p:nvPr>
            <p:ph type="subTitle" idx="1"/>
          </p:nvPr>
        </p:nvSpPr>
        <p:spPr>
          <a:xfrm>
            <a:off x="914400" y="1936750"/>
            <a:ext cx="7239000" cy="4419600"/>
          </a:xfrm>
        </p:spPr>
        <p:txBody>
          <a:bodyPr>
            <a:normAutofit/>
          </a:bodyPr>
          <a:lstStyle/>
          <a:p>
            <a:r>
              <a:rPr lang="en-US" sz="2800" i="1" dirty="0"/>
              <a:t>A.   By obtaining a password which is sent via voice to the node</a:t>
            </a:r>
            <a:endParaRPr lang="en-US" sz="2800" dirty="0"/>
          </a:p>
          <a:p>
            <a:r>
              <a:rPr lang="en-US" sz="2800" i="1" dirty="0"/>
              <a:t>B.   By using DTMF signals</a:t>
            </a:r>
            <a:endParaRPr lang="en-US" sz="2800" dirty="0"/>
          </a:p>
          <a:p>
            <a:r>
              <a:rPr lang="en-US" sz="2800" i="1" dirty="0"/>
              <a:t>C.   By entering the proper Internet password</a:t>
            </a:r>
            <a:endParaRPr lang="en-US" sz="2800" dirty="0"/>
          </a:p>
          <a:p>
            <a:r>
              <a:rPr lang="en-US" sz="2800" i="1" dirty="0"/>
              <a:t>D  . By using CTCSS tone codes</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38518900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Autofit/>
          </a:bodyPr>
          <a:lstStyle/>
          <a:p>
            <a:r>
              <a:rPr lang="en-US" sz="3600" dirty="0"/>
              <a:t> </a:t>
            </a:r>
            <a:br>
              <a:rPr lang="en-US" sz="3600" dirty="0"/>
            </a:br>
            <a:r>
              <a:rPr lang="en-US" sz="3600" dirty="0"/>
              <a:t>T8C06 - How is over the air to IRLP node accomplished?</a:t>
            </a:r>
            <a:br>
              <a:rPr lang="en-US" sz="3600" dirty="0"/>
            </a:br>
            <a:endParaRPr lang="en-US" sz="3600" dirty="0"/>
          </a:p>
        </p:txBody>
      </p:sp>
      <p:sp>
        <p:nvSpPr>
          <p:cNvPr id="3" name="Subtitle 2"/>
          <p:cNvSpPr>
            <a:spLocks noGrp="1"/>
          </p:cNvSpPr>
          <p:nvPr>
            <p:ph type="subTitle" idx="1"/>
          </p:nvPr>
        </p:nvSpPr>
        <p:spPr>
          <a:xfrm>
            <a:off x="914400" y="1936750"/>
            <a:ext cx="7239000" cy="4419600"/>
          </a:xfrm>
        </p:spPr>
        <p:txBody>
          <a:bodyPr>
            <a:normAutofit/>
          </a:bodyPr>
          <a:lstStyle/>
          <a:p>
            <a:r>
              <a:rPr lang="en-US" sz="2800" i="1" dirty="0"/>
              <a:t>A.   By obtaining a password which is sent via voice to the node</a:t>
            </a:r>
            <a:endParaRPr lang="en-US" sz="2800" dirty="0"/>
          </a:p>
          <a:p>
            <a:r>
              <a:rPr lang="en-US" sz="3600" b="1" i="1" dirty="0">
                <a:solidFill>
                  <a:srgbClr val="FFFF00"/>
                </a:solidFill>
                <a:effectLst>
                  <a:outerShdw blurRad="38100" dist="38100" dir="2700000" algn="tl">
                    <a:srgbClr val="000000">
                      <a:alpha val="43137"/>
                    </a:srgbClr>
                  </a:outerShdw>
                </a:effectLst>
              </a:rPr>
              <a:t>B.   By using DTMF signals</a:t>
            </a:r>
            <a:endParaRPr lang="en-US" sz="3600" b="1" dirty="0">
              <a:solidFill>
                <a:srgbClr val="FFFF00"/>
              </a:solidFill>
              <a:effectLst>
                <a:outerShdw blurRad="38100" dist="38100" dir="2700000" algn="tl">
                  <a:srgbClr val="000000">
                    <a:alpha val="43137"/>
                  </a:srgbClr>
                </a:outerShdw>
              </a:effectLst>
            </a:endParaRPr>
          </a:p>
          <a:p>
            <a:r>
              <a:rPr lang="en-US" sz="2800" i="1" dirty="0"/>
              <a:t>C.   By entering the proper Internet password</a:t>
            </a:r>
            <a:endParaRPr lang="en-US" sz="2800" dirty="0"/>
          </a:p>
          <a:p>
            <a:r>
              <a:rPr lang="en-US" sz="2800" i="1" dirty="0"/>
              <a:t>D  . By using CTCSS tone codes</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pic>
        <p:nvPicPr>
          <p:cNvPr id="6" name="Picture 5">
            <a:extLst>
              <a:ext uri="{FF2B5EF4-FFF2-40B4-BE49-F238E27FC236}">
                <a16:creationId xmlns:a16="http://schemas.microsoft.com/office/drawing/2014/main" id="{661B3DFD-E68C-B99C-85D1-3F47F140776C}"/>
              </a:ext>
            </a:extLst>
          </p:cNvPr>
          <p:cNvPicPr>
            <a:picLocks noChangeAspect="1"/>
          </p:cNvPicPr>
          <p:nvPr/>
        </p:nvPicPr>
        <p:blipFill rotWithShape="1">
          <a:blip r:embed="rId2">
            <a:extLst>
              <a:ext uri="{28A0092B-C50C-407E-A947-70E740481C1C}">
                <a14:useLocalDpi xmlns:a14="http://schemas.microsoft.com/office/drawing/2010/main" val="0"/>
              </a:ext>
            </a:extLst>
          </a:blip>
          <a:srcRect l="37862" b="27786"/>
          <a:stretch/>
        </p:blipFill>
        <p:spPr>
          <a:xfrm>
            <a:off x="6248400" y="3492336"/>
            <a:ext cx="2590800" cy="2679701"/>
          </a:xfrm>
          <a:prstGeom prst="rect">
            <a:avLst/>
          </a:prstGeom>
        </p:spPr>
      </p:pic>
    </p:spTree>
    <p:extLst>
      <p:ext uri="{BB962C8B-B14F-4D97-AF65-F5344CB8AC3E}">
        <p14:creationId xmlns:p14="http://schemas.microsoft.com/office/powerpoint/2010/main" val="36632068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10600" cy="1676400"/>
          </a:xfrm>
        </p:spPr>
        <p:txBody>
          <a:bodyPr>
            <a:noAutofit/>
          </a:bodyPr>
          <a:lstStyle/>
          <a:p>
            <a:r>
              <a:rPr lang="en-US" dirty="0"/>
              <a:t>T8C07 - What is Voice Over Internet Protocol </a:t>
            </a:r>
            <a:br>
              <a:rPr lang="en-US" dirty="0"/>
            </a:br>
            <a:r>
              <a:rPr lang="en-US" dirty="0"/>
              <a:t>( VoIP ) ?</a:t>
            </a:r>
            <a:br>
              <a:rPr lang="en-US" dirty="0"/>
            </a:br>
            <a:br>
              <a:rPr lang="en-US" dirty="0"/>
            </a:br>
            <a:endParaRPr lang="en-US" dirty="0"/>
          </a:p>
        </p:txBody>
      </p:sp>
      <p:sp>
        <p:nvSpPr>
          <p:cNvPr id="3" name="Subtitle 2"/>
          <p:cNvSpPr>
            <a:spLocks noGrp="1"/>
          </p:cNvSpPr>
          <p:nvPr>
            <p:ph type="subTitle" idx="1"/>
          </p:nvPr>
        </p:nvSpPr>
        <p:spPr>
          <a:xfrm>
            <a:off x="762000" y="1752600"/>
            <a:ext cx="7391400" cy="3657600"/>
          </a:xfrm>
        </p:spPr>
        <p:txBody>
          <a:bodyPr>
            <a:noAutofit/>
          </a:bodyPr>
          <a:lstStyle/>
          <a:p>
            <a:r>
              <a:rPr lang="en-US" sz="2800" dirty="0"/>
              <a:t>A.   A set of rules specifying how to identify your station when linked over the internet to another station</a:t>
            </a:r>
          </a:p>
          <a:p>
            <a:r>
              <a:rPr lang="en-US" sz="2800" dirty="0"/>
              <a:t>B.   A technique employed to “spot” DX stations via the internet</a:t>
            </a:r>
          </a:p>
          <a:p>
            <a:r>
              <a:rPr lang="en-US" sz="2800" dirty="0"/>
              <a:t>C.   A technique for measuring the modulation quality of a transmitter using remote sites monitored via the internet</a:t>
            </a:r>
          </a:p>
          <a:p>
            <a:r>
              <a:rPr lang="en-US" sz="2800" dirty="0"/>
              <a:t>D.   A method of delivering voice communications over the internet using digital techniques</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0120972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10600" cy="1676400"/>
          </a:xfrm>
        </p:spPr>
        <p:txBody>
          <a:bodyPr>
            <a:noAutofit/>
          </a:bodyPr>
          <a:lstStyle/>
          <a:p>
            <a:r>
              <a:rPr lang="en-US" dirty="0"/>
              <a:t>T8C07 - What is Voice Over Internet Protocol </a:t>
            </a:r>
            <a:br>
              <a:rPr lang="en-US" dirty="0"/>
            </a:br>
            <a:r>
              <a:rPr lang="en-US" dirty="0"/>
              <a:t>( VoIP ) ?</a:t>
            </a:r>
            <a:br>
              <a:rPr lang="en-US" dirty="0"/>
            </a:br>
            <a:br>
              <a:rPr lang="en-US" dirty="0"/>
            </a:br>
            <a:endParaRPr lang="en-US" dirty="0"/>
          </a:p>
        </p:txBody>
      </p:sp>
      <p:sp>
        <p:nvSpPr>
          <p:cNvPr id="3" name="Subtitle 2"/>
          <p:cNvSpPr>
            <a:spLocks noGrp="1"/>
          </p:cNvSpPr>
          <p:nvPr>
            <p:ph type="subTitle" idx="1"/>
          </p:nvPr>
        </p:nvSpPr>
        <p:spPr>
          <a:xfrm>
            <a:off x="762000" y="1752600"/>
            <a:ext cx="7391400" cy="3657600"/>
          </a:xfrm>
        </p:spPr>
        <p:txBody>
          <a:bodyPr>
            <a:noAutofit/>
          </a:bodyPr>
          <a:lstStyle/>
          <a:p>
            <a:r>
              <a:rPr lang="en-US" sz="2800" dirty="0"/>
              <a:t>A.   A set of rules specifying how to identify your station when linked over the internet to another station</a:t>
            </a:r>
          </a:p>
          <a:p>
            <a:r>
              <a:rPr lang="en-US" sz="2800" dirty="0"/>
              <a:t>B.   A technique employed to “spot” DX stations via the internet</a:t>
            </a:r>
          </a:p>
          <a:p>
            <a:r>
              <a:rPr lang="en-US" sz="2800" dirty="0"/>
              <a:t>C.   A technique for measuring the modulation quality of a transmitter using remote sites monitored via the internet</a:t>
            </a:r>
          </a:p>
          <a:p>
            <a:r>
              <a:rPr lang="en-US" sz="3600" b="1" dirty="0">
                <a:solidFill>
                  <a:srgbClr val="FFFF00"/>
                </a:solidFill>
                <a:effectLst>
                  <a:outerShdw blurRad="38100" dist="38100" dir="2700000" algn="tl">
                    <a:srgbClr val="000000">
                      <a:alpha val="43137"/>
                    </a:srgbClr>
                  </a:outerShdw>
                </a:effectLst>
              </a:rPr>
              <a:t>D.   A method of delivering voice communications over the internet using digital techniques</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677869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2209800"/>
          </a:xfrm>
        </p:spPr>
        <p:txBody>
          <a:bodyPr>
            <a:normAutofit/>
          </a:bodyPr>
          <a:lstStyle/>
          <a:p>
            <a:r>
              <a:rPr lang="en-US" dirty="0"/>
              <a:t> </a:t>
            </a:r>
            <a:br>
              <a:rPr lang="en-US" dirty="0"/>
            </a:br>
            <a:r>
              <a:rPr lang="en-US" dirty="0"/>
              <a:t>T8C08 - What is the Internet Radio Linking Project </a:t>
            </a:r>
            <a:br>
              <a:rPr lang="en-US" dirty="0"/>
            </a:br>
            <a:r>
              <a:rPr lang="en-US" dirty="0"/>
              <a:t>( IRLP ) ?</a:t>
            </a:r>
            <a:br>
              <a:rPr lang="en-US" dirty="0"/>
            </a:br>
            <a:endParaRPr lang="en-US" dirty="0"/>
          </a:p>
        </p:txBody>
      </p:sp>
      <p:sp>
        <p:nvSpPr>
          <p:cNvPr id="3" name="Subtitle 2"/>
          <p:cNvSpPr>
            <a:spLocks noGrp="1"/>
          </p:cNvSpPr>
          <p:nvPr>
            <p:ph type="subTitle" idx="1"/>
          </p:nvPr>
        </p:nvSpPr>
        <p:spPr>
          <a:xfrm>
            <a:off x="685800" y="1981200"/>
            <a:ext cx="8153400" cy="3810000"/>
          </a:xfrm>
        </p:spPr>
        <p:txBody>
          <a:bodyPr>
            <a:normAutofit/>
          </a:bodyPr>
          <a:lstStyle/>
          <a:p>
            <a:r>
              <a:rPr lang="en-US" sz="2800" dirty="0"/>
              <a:t>A.   A technique to connect amateur radio systems, such as repeaters, via the internet using Voice Over Internet Protocol ( VoIP )</a:t>
            </a:r>
          </a:p>
          <a:p>
            <a:r>
              <a:rPr lang="en-US" sz="2800" dirty="0"/>
              <a:t>B.   A system for providing access to websites via amateur radio</a:t>
            </a:r>
          </a:p>
          <a:p>
            <a:r>
              <a:rPr lang="en-US" sz="2800" dirty="0"/>
              <a:t>C.   A system for informing amateurs in real time of the frequency of active DX stations</a:t>
            </a:r>
          </a:p>
          <a:p>
            <a:r>
              <a:rPr lang="en-US" sz="2800" dirty="0"/>
              <a:t>D.   A technique for measuring signal strength of an amateur transmitter via the internet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4335118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2209800"/>
          </a:xfrm>
        </p:spPr>
        <p:txBody>
          <a:bodyPr>
            <a:normAutofit/>
          </a:bodyPr>
          <a:lstStyle/>
          <a:p>
            <a:r>
              <a:rPr lang="en-US" dirty="0"/>
              <a:t> </a:t>
            </a:r>
            <a:br>
              <a:rPr lang="en-US" dirty="0"/>
            </a:br>
            <a:r>
              <a:rPr lang="en-US" dirty="0"/>
              <a:t>T8C08 - What is the Internet Radio Linking Project </a:t>
            </a:r>
            <a:br>
              <a:rPr lang="en-US" dirty="0"/>
            </a:br>
            <a:r>
              <a:rPr lang="en-US" dirty="0"/>
              <a:t>( IRLP ) ?</a:t>
            </a:r>
            <a:br>
              <a:rPr lang="en-US" dirty="0"/>
            </a:br>
            <a:endParaRPr lang="en-US" dirty="0"/>
          </a:p>
        </p:txBody>
      </p:sp>
      <p:sp>
        <p:nvSpPr>
          <p:cNvPr id="3" name="Subtitle 2"/>
          <p:cNvSpPr>
            <a:spLocks noGrp="1"/>
          </p:cNvSpPr>
          <p:nvPr>
            <p:ph type="subTitle" idx="1"/>
          </p:nvPr>
        </p:nvSpPr>
        <p:spPr>
          <a:xfrm>
            <a:off x="685800" y="1981200"/>
            <a:ext cx="8153400" cy="3810000"/>
          </a:xfrm>
        </p:spPr>
        <p:txBody>
          <a:bodyPr>
            <a:normAutofit lnSpcReduction="10000"/>
          </a:bodyPr>
          <a:lstStyle/>
          <a:p>
            <a:r>
              <a:rPr lang="en-US" sz="3600" b="1" dirty="0">
                <a:solidFill>
                  <a:srgbClr val="FFFF00"/>
                </a:solidFill>
                <a:effectLst>
                  <a:outerShdw blurRad="38100" dist="38100" dir="2700000" algn="tl">
                    <a:srgbClr val="000000">
                      <a:alpha val="43137"/>
                    </a:srgbClr>
                  </a:outerShdw>
                </a:effectLst>
              </a:rPr>
              <a:t>A.   A technique to connect amateur radio systems, such as repeaters, via the internet using Voice Over Internet Protocol ( VoIP )</a:t>
            </a:r>
          </a:p>
          <a:p>
            <a:r>
              <a:rPr lang="en-US" sz="2800" dirty="0"/>
              <a:t>B.   A system for providing access to websites via amateur radio</a:t>
            </a:r>
          </a:p>
          <a:p>
            <a:r>
              <a:rPr lang="en-US" sz="2800" dirty="0"/>
              <a:t>C.   A system for informing amateurs in real time of the frequency of active DX stations</a:t>
            </a:r>
          </a:p>
          <a:p>
            <a:r>
              <a:rPr lang="en-US" sz="2800" dirty="0"/>
              <a:t>D.   A technique for measuring signal strength of an amateur transmitter via the internet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4753451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Rot="1" noChangeArrowheads="1"/>
          </p:cNvSpPr>
          <p:nvPr>
            <p:ph type="title"/>
          </p:nvPr>
        </p:nvSpPr>
        <p:spPr>
          <a:xfrm>
            <a:off x="152400" y="0"/>
            <a:ext cx="8839200" cy="1600200"/>
          </a:xfrm>
        </p:spPr>
        <p:txBody>
          <a:bodyPr>
            <a:normAutofit/>
          </a:bodyPr>
          <a:lstStyle/>
          <a:p>
            <a:pPr algn="ctr">
              <a:defRPr/>
            </a:pPr>
            <a:r>
              <a:rPr lang="en-US" sz="4400" dirty="0" err="1"/>
              <a:t>EchoLink</a:t>
            </a:r>
            <a:r>
              <a:rPr lang="en-US" sz="4400" dirty="0"/>
              <a:t>® and IRLP</a:t>
            </a:r>
          </a:p>
        </p:txBody>
      </p:sp>
      <p:sp>
        <p:nvSpPr>
          <p:cNvPr id="6" name="Slide Number Placeholder 4"/>
          <p:cNvSpPr>
            <a:spLocks noGrp="1"/>
          </p:cNvSpPr>
          <p:nvPr>
            <p:ph type="sldNum" sz="quarter" idx="12"/>
          </p:nvPr>
        </p:nvSpPr>
        <p:spPr>
          <a:xfrm>
            <a:off x="7885509" y="5883276"/>
            <a:ext cx="573161"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fld id="{38752DA0-3CEA-4DF9-8961-20A862C6E7E5}" type="slidenum">
              <a:rPr lang="en-US" smtClean="0"/>
              <a:pPr>
                <a:defRPr/>
              </a:pPr>
              <a:t>89</a:t>
            </a:fld>
            <a:endParaRPr lang="en-US"/>
          </a:p>
        </p:txBody>
      </p:sp>
      <p:pic>
        <p:nvPicPr>
          <p:cNvPr id="87045" name="Picture 4" descr="Linking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19300"/>
            <a:ext cx="67056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 Box 5"/>
          <p:cNvSpPr txBox="1">
            <a:spLocks noChangeArrowheads="1"/>
          </p:cNvSpPr>
          <p:nvPr/>
        </p:nvSpPr>
        <p:spPr bwMode="auto">
          <a:xfrm>
            <a:off x="457200" y="1226036"/>
            <a:ext cx="8229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2200" i="1" dirty="0" err="1">
                <a:solidFill>
                  <a:schemeClr val="tx1"/>
                </a:solidFill>
                <a:latin typeface="Eurostile" pitchFamily="34" charset="0"/>
                <a:cs typeface="+mn-cs"/>
              </a:rPr>
              <a:t>EchoLink</a:t>
            </a:r>
            <a:r>
              <a:rPr lang="en-US" altLang="en-US" sz="2200" i="1" dirty="0">
                <a:solidFill>
                  <a:schemeClr val="tx1"/>
                </a:solidFill>
                <a:latin typeface="Eurostile" pitchFamily="34" charset="0"/>
                <a:cs typeface="+mn-cs"/>
              </a:rPr>
              <a:t>® software allows licensed Amateur Radio stations to communicate with one another over the Internet, using voice-over-IP (VoIP) technology</a:t>
            </a:r>
            <a:r>
              <a:rPr lang="en-US" altLang="en-US" sz="2200" dirty="0">
                <a:solidFill>
                  <a:schemeClr val="tx1"/>
                </a:solidFill>
              </a:rPr>
              <a:t>.  </a:t>
            </a:r>
          </a:p>
        </p:txBody>
      </p:sp>
      <p:sp>
        <p:nvSpPr>
          <p:cNvPr id="2" name="TextBox 1"/>
          <p:cNvSpPr txBox="1"/>
          <p:nvPr/>
        </p:nvSpPr>
        <p:spPr>
          <a:xfrm>
            <a:off x="2133600" y="6254234"/>
            <a:ext cx="1005403" cy="369332"/>
          </a:xfrm>
          <a:prstGeom prst="rect">
            <a:avLst/>
          </a:prstGeom>
          <a:solidFill>
            <a:schemeClr val="tx1"/>
          </a:solidFill>
        </p:spPr>
        <p:txBody>
          <a:bodyPr wrap="none" rtlCol="0">
            <a:spAutoFit/>
          </a:bodyPr>
          <a:lstStyle/>
          <a:p>
            <a:r>
              <a:rPr lang="en-US" dirty="0">
                <a:solidFill>
                  <a:schemeClr val="bg1"/>
                </a:solidFill>
              </a:rPr>
              <a:t>Gateway</a:t>
            </a:r>
          </a:p>
        </p:txBody>
      </p:sp>
      <p:sp>
        <p:nvSpPr>
          <p:cNvPr id="9" name="TextBox 8"/>
          <p:cNvSpPr txBox="1"/>
          <p:nvPr/>
        </p:nvSpPr>
        <p:spPr>
          <a:xfrm>
            <a:off x="6172200" y="6254234"/>
            <a:ext cx="1005403" cy="369332"/>
          </a:xfrm>
          <a:prstGeom prst="rect">
            <a:avLst/>
          </a:prstGeom>
          <a:solidFill>
            <a:schemeClr val="tx1"/>
          </a:solidFill>
        </p:spPr>
        <p:txBody>
          <a:bodyPr wrap="none" rtlCol="0">
            <a:spAutoFit/>
          </a:bodyPr>
          <a:lstStyle/>
          <a:p>
            <a:r>
              <a:rPr lang="en-US" dirty="0">
                <a:solidFill>
                  <a:schemeClr val="bg1"/>
                </a:solidFill>
              </a:rPr>
              <a:t>Gateway</a:t>
            </a:r>
          </a:p>
        </p:txBody>
      </p:sp>
    </p:spTree>
    <p:extLst>
      <p:ext uri="{BB962C8B-B14F-4D97-AF65-F5344CB8AC3E}">
        <p14:creationId xmlns:p14="http://schemas.microsoft.com/office/powerpoint/2010/main" val="302362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Rot="1" noChangeArrowheads="1"/>
          </p:cNvSpPr>
          <p:nvPr>
            <p:ph type="title"/>
          </p:nvPr>
        </p:nvSpPr>
        <p:spPr>
          <a:xfrm>
            <a:off x="152400" y="0"/>
            <a:ext cx="8839200" cy="1371600"/>
          </a:xfrm>
        </p:spPr>
        <p:txBody>
          <a:bodyPr/>
          <a:lstStyle/>
          <a:p>
            <a:pPr algn="ctr">
              <a:defRPr/>
            </a:pPr>
            <a:r>
              <a:rPr lang="en-US" sz="4000" b="1" dirty="0">
                <a:solidFill>
                  <a:schemeClr val="bg1"/>
                </a:solidFill>
              </a:rPr>
              <a:t>Frequency Modulation</a:t>
            </a:r>
          </a:p>
        </p:txBody>
      </p:sp>
      <p:sp>
        <p:nvSpPr>
          <p:cNvPr id="99" name="Slide Number Placeholder 4"/>
          <p:cNvSpPr>
            <a:spLocks noGrp="1"/>
          </p:cNvSpPr>
          <p:nvPr>
            <p:ph type="sldNum" sz="quarter" idx="10"/>
          </p:nvPr>
        </p:nvSpPr>
        <p:spPr>
          <a:xfrm>
            <a:off x="8562975" y="6220877"/>
            <a:ext cx="304800" cy="476250"/>
          </a:xfrm>
        </p:spPr>
        <p:txBody>
          <a:bodyPr/>
          <a:lstStyle/>
          <a:p>
            <a:pPr algn="l">
              <a:defRPr/>
            </a:pPr>
            <a:fld id="{E1B1B69E-7239-4405-8E98-E98E5C3E91F8}" type="slidenum">
              <a:rPr lang="en-US"/>
              <a:pPr algn="l">
                <a:defRPr/>
              </a:pPr>
              <a:t>9</a:t>
            </a:fld>
            <a:endParaRPr lang="en-US"/>
          </a:p>
        </p:txBody>
      </p:sp>
      <p:sp>
        <p:nvSpPr>
          <p:cNvPr id="2" name="Footer Placeholder 1"/>
          <p:cNvSpPr>
            <a:spLocks noGrp="1"/>
          </p:cNvSpPr>
          <p:nvPr>
            <p:ph type="ftr" sz="quarter" idx="11"/>
          </p:nvPr>
        </p:nvSpPr>
        <p:spPr/>
        <p:txBody>
          <a:bodyPr/>
          <a:lstStyle/>
          <a:p>
            <a:pPr>
              <a:defRPr/>
            </a:pPr>
            <a:r>
              <a:rPr lang="en-US"/>
              <a:t>Signals and Emissions 2022</a:t>
            </a:r>
          </a:p>
        </p:txBody>
      </p:sp>
      <p:sp>
        <p:nvSpPr>
          <p:cNvPr id="1095683" name="Rectangle 3"/>
          <p:cNvSpPr>
            <a:spLocks noChangeArrowheads="1"/>
          </p:cNvSpPr>
          <p:nvPr/>
        </p:nvSpPr>
        <p:spPr bwMode="auto">
          <a:xfrm>
            <a:off x="4067175" y="1643063"/>
            <a:ext cx="4706938"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sz="2000" b="1" dirty="0">
                <a:solidFill>
                  <a:schemeClr val="bg1">
                    <a:lumMod val="95000"/>
                    <a:lumOff val="5000"/>
                  </a:schemeClr>
                </a:solidFill>
                <a:latin typeface="Eurostile" pitchFamily="34" charset="0"/>
              </a:rPr>
              <a:t>Unmodulated carrier, full power at all times</a:t>
            </a:r>
          </a:p>
        </p:txBody>
      </p:sp>
      <p:sp>
        <p:nvSpPr>
          <p:cNvPr id="1095684" name="Rectangle 4"/>
          <p:cNvSpPr>
            <a:spLocks noChangeArrowheads="1"/>
          </p:cNvSpPr>
          <p:nvPr/>
        </p:nvSpPr>
        <p:spPr bwMode="auto">
          <a:xfrm>
            <a:off x="4067175" y="3014663"/>
            <a:ext cx="464820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sz="2000" b="1" dirty="0">
                <a:solidFill>
                  <a:schemeClr val="bg1">
                    <a:lumMod val="95000"/>
                    <a:lumOff val="5000"/>
                  </a:schemeClr>
                </a:solidFill>
                <a:latin typeface="Eurostile" pitchFamily="34" charset="0"/>
              </a:rPr>
              <a:t>Waveform of modulating signal</a:t>
            </a:r>
          </a:p>
        </p:txBody>
      </p:sp>
      <p:sp>
        <p:nvSpPr>
          <p:cNvPr id="1095685" name="Rectangle 5"/>
          <p:cNvSpPr>
            <a:spLocks noChangeArrowheads="1"/>
          </p:cNvSpPr>
          <p:nvPr/>
        </p:nvSpPr>
        <p:spPr bwMode="auto">
          <a:xfrm>
            <a:off x="4067175" y="4005263"/>
            <a:ext cx="480060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sz="2000" b="1" dirty="0">
                <a:solidFill>
                  <a:schemeClr val="bg1">
                    <a:lumMod val="95000"/>
                    <a:lumOff val="5000"/>
                  </a:schemeClr>
                </a:solidFill>
                <a:latin typeface="Eurostile" pitchFamily="34" charset="0"/>
              </a:rPr>
              <a:t>Modulated carrier with frequency deviation and constant amplitude</a:t>
            </a:r>
          </a:p>
        </p:txBody>
      </p:sp>
      <p:grpSp>
        <p:nvGrpSpPr>
          <p:cNvPr id="11272" name="Group 98"/>
          <p:cNvGrpSpPr>
            <a:grpSpLocks/>
          </p:cNvGrpSpPr>
          <p:nvPr/>
        </p:nvGrpSpPr>
        <p:grpSpPr bwMode="auto">
          <a:xfrm>
            <a:off x="720725" y="1504950"/>
            <a:ext cx="3225800" cy="3463925"/>
            <a:chOff x="432" y="1248"/>
            <a:chExt cx="2032" cy="2182"/>
          </a:xfrm>
        </p:grpSpPr>
        <p:grpSp>
          <p:nvGrpSpPr>
            <p:cNvPr id="11274" name="Group 95"/>
            <p:cNvGrpSpPr>
              <a:grpSpLocks/>
            </p:cNvGrpSpPr>
            <p:nvPr/>
          </p:nvGrpSpPr>
          <p:grpSpPr bwMode="auto">
            <a:xfrm>
              <a:off x="432" y="2160"/>
              <a:ext cx="2016" cy="346"/>
              <a:chOff x="432" y="2459"/>
              <a:chExt cx="2016" cy="346"/>
            </a:xfrm>
          </p:grpSpPr>
          <p:sp>
            <p:nvSpPr>
              <p:cNvPr id="11362" name="Line 14"/>
              <p:cNvSpPr>
                <a:spLocks noChangeShapeType="1"/>
              </p:cNvSpPr>
              <p:nvPr/>
            </p:nvSpPr>
            <p:spPr bwMode="auto">
              <a:xfrm>
                <a:off x="432" y="2631"/>
                <a:ext cx="2016"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3" name="Freeform 18"/>
              <p:cNvSpPr>
                <a:spLocks/>
              </p:cNvSpPr>
              <p:nvPr/>
            </p:nvSpPr>
            <p:spPr bwMode="auto">
              <a:xfrm>
                <a:off x="458" y="2459"/>
                <a:ext cx="1964" cy="346"/>
              </a:xfrm>
              <a:custGeom>
                <a:avLst/>
                <a:gdLst>
                  <a:gd name="T0" fmla="*/ 270 w 1600"/>
                  <a:gd name="T1" fmla="*/ 142 h 346"/>
                  <a:gd name="T2" fmla="*/ 787 w 1600"/>
                  <a:gd name="T3" fmla="*/ 85 h 346"/>
                  <a:gd name="T4" fmla="*/ 1296 w 1600"/>
                  <a:gd name="T5" fmla="*/ 40 h 346"/>
                  <a:gd name="T6" fmla="*/ 1814 w 1600"/>
                  <a:gd name="T7" fmla="*/ 10 h 346"/>
                  <a:gd name="T8" fmla="*/ 2347 w 1600"/>
                  <a:gd name="T9" fmla="*/ 0 h 346"/>
                  <a:gd name="T10" fmla="*/ 2863 w 1600"/>
                  <a:gd name="T11" fmla="*/ 10 h 346"/>
                  <a:gd name="T12" fmla="*/ 3383 w 1600"/>
                  <a:gd name="T13" fmla="*/ 40 h 346"/>
                  <a:gd name="T14" fmla="*/ 3895 w 1600"/>
                  <a:gd name="T15" fmla="*/ 85 h 346"/>
                  <a:gd name="T16" fmla="*/ 4424 w 1600"/>
                  <a:gd name="T17" fmla="*/ 142 h 346"/>
                  <a:gd name="T18" fmla="*/ 4943 w 1600"/>
                  <a:gd name="T19" fmla="*/ 202 h 346"/>
                  <a:gd name="T20" fmla="*/ 5460 w 1600"/>
                  <a:gd name="T21" fmla="*/ 258 h 346"/>
                  <a:gd name="T22" fmla="*/ 5980 w 1600"/>
                  <a:gd name="T23" fmla="*/ 304 h 346"/>
                  <a:gd name="T24" fmla="*/ 6485 w 1600"/>
                  <a:gd name="T25" fmla="*/ 334 h 346"/>
                  <a:gd name="T26" fmla="*/ 7032 w 1600"/>
                  <a:gd name="T27" fmla="*/ 345 h 346"/>
                  <a:gd name="T28" fmla="*/ 7544 w 1600"/>
                  <a:gd name="T29" fmla="*/ 334 h 346"/>
                  <a:gd name="T30" fmla="*/ 8062 w 1600"/>
                  <a:gd name="T31" fmla="*/ 304 h 346"/>
                  <a:gd name="T32" fmla="*/ 8579 w 1600"/>
                  <a:gd name="T33" fmla="*/ 258 h 346"/>
                  <a:gd name="T34" fmla="*/ 9092 w 1600"/>
                  <a:gd name="T35" fmla="*/ 202 h 346"/>
                  <a:gd name="T36" fmla="*/ 9624 w 1600"/>
                  <a:gd name="T37" fmla="*/ 142 h 346"/>
                  <a:gd name="T38" fmla="*/ 10132 w 1600"/>
                  <a:gd name="T39" fmla="*/ 85 h 346"/>
                  <a:gd name="T40" fmla="*/ 10651 w 1600"/>
                  <a:gd name="T41" fmla="*/ 40 h 346"/>
                  <a:gd name="T42" fmla="*/ 11173 w 1600"/>
                  <a:gd name="T43" fmla="*/ 10 h 346"/>
                  <a:gd name="T44" fmla="*/ 11708 w 1600"/>
                  <a:gd name="T45" fmla="*/ 0 h 346"/>
                  <a:gd name="T46" fmla="*/ 12226 w 1600"/>
                  <a:gd name="T47" fmla="*/ 10 h 346"/>
                  <a:gd name="T48" fmla="*/ 12737 w 1600"/>
                  <a:gd name="T49" fmla="*/ 40 h 346"/>
                  <a:gd name="T50" fmla="*/ 13255 w 1600"/>
                  <a:gd name="T51" fmla="*/ 85 h 346"/>
                  <a:gd name="T52" fmla="*/ 13775 w 1600"/>
                  <a:gd name="T53" fmla="*/ 142 h 346"/>
                  <a:gd name="T54" fmla="*/ 14299 w 1600"/>
                  <a:gd name="T55" fmla="*/ 202 h 346"/>
                  <a:gd name="T56" fmla="*/ 14821 w 1600"/>
                  <a:gd name="T57" fmla="*/ 258 h 346"/>
                  <a:gd name="T58" fmla="*/ 15334 w 1600"/>
                  <a:gd name="T59" fmla="*/ 304 h 346"/>
                  <a:gd name="T60" fmla="*/ 15851 w 1600"/>
                  <a:gd name="T61" fmla="*/ 334 h 346"/>
                  <a:gd name="T62" fmla="*/ 16375 w 1600"/>
                  <a:gd name="T63" fmla="*/ 345 h 346"/>
                  <a:gd name="T64" fmla="*/ 16903 w 1600"/>
                  <a:gd name="T65" fmla="*/ 334 h 346"/>
                  <a:gd name="T66" fmla="*/ 17417 w 1600"/>
                  <a:gd name="T67" fmla="*/ 304 h 346"/>
                  <a:gd name="T68" fmla="*/ 17929 w 1600"/>
                  <a:gd name="T69" fmla="*/ 258 h 346"/>
                  <a:gd name="T70" fmla="*/ 18460 w 1600"/>
                  <a:gd name="T71" fmla="*/ 202 h 3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0" h="346">
                    <a:moveTo>
                      <a:pt x="0" y="172"/>
                    </a:moveTo>
                    <a:lnTo>
                      <a:pt x="23" y="142"/>
                    </a:lnTo>
                    <a:lnTo>
                      <a:pt x="45" y="112"/>
                    </a:lnTo>
                    <a:lnTo>
                      <a:pt x="67" y="85"/>
                    </a:lnTo>
                    <a:lnTo>
                      <a:pt x="89" y="61"/>
                    </a:lnTo>
                    <a:lnTo>
                      <a:pt x="111" y="40"/>
                    </a:lnTo>
                    <a:lnTo>
                      <a:pt x="134" y="22"/>
                    </a:lnTo>
                    <a:lnTo>
                      <a:pt x="156" y="10"/>
                    </a:lnTo>
                    <a:lnTo>
                      <a:pt x="178" y="2"/>
                    </a:lnTo>
                    <a:lnTo>
                      <a:pt x="200" y="0"/>
                    </a:lnTo>
                    <a:lnTo>
                      <a:pt x="222" y="2"/>
                    </a:lnTo>
                    <a:lnTo>
                      <a:pt x="245" y="10"/>
                    </a:lnTo>
                    <a:lnTo>
                      <a:pt x="267" y="22"/>
                    </a:lnTo>
                    <a:lnTo>
                      <a:pt x="289" y="40"/>
                    </a:lnTo>
                    <a:lnTo>
                      <a:pt x="311" y="61"/>
                    </a:lnTo>
                    <a:lnTo>
                      <a:pt x="333" y="85"/>
                    </a:lnTo>
                    <a:lnTo>
                      <a:pt x="356" y="112"/>
                    </a:lnTo>
                    <a:lnTo>
                      <a:pt x="378" y="142"/>
                    </a:lnTo>
                    <a:lnTo>
                      <a:pt x="400" y="172"/>
                    </a:lnTo>
                    <a:lnTo>
                      <a:pt x="422" y="202"/>
                    </a:lnTo>
                    <a:lnTo>
                      <a:pt x="444" y="231"/>
                    </a:lnTo>
                    <a:lnTo>
                      <a:pt x="467" y="258"/>
                    </a:lnTo>
                    <a:lnTo>
                      <a:pt x="489" y="283"/>
                    </a:lnTo>
                    <a:lnTo>
                      <a:pt x="511" y="304"/>
                    </a:lnTo>
                    <a:lnTo>
                      <a:pt x="533" y="321"/>
                    </a:lnTo>
                    <a:lnTo>
                      <a:pt x="555" y="334"/>
                    </a:lnTo>
                    <a:lnTo>
                      <a:pt x="578" y="342"/>
                    </a:lnTo>
                    <a:lnTo>
                      <a:pt x="600" y="345"/>
                    </a:lnTo>
                    <a:lnTo>
                      <a:pt x="622" y="342"/>
                    </a:lnTo>
                    <a:lnTo>
                      <a:pt x="644" y="334"/>
                    </a:lnTo>
                    <a:lnTo>
                      <a:pt x="666" y="321"/>
                    </a:lnTo>
                    <a:lnTo>
                      <a:pt x="689" y="304"/>
                    </a:lnTo>
                    <a:lnTo>
                      <a:pt x="711" y="283"/>
                    </a:lnTo>
                    <a:lnTo>
                      <a:pt x="733" y="258"/>
                    </a:lnTo>
                    <a:lnTo>
                      <a:pt x="755" y="231"/>
                    </a:lnTo>
                    <a:lnTo>
                      <a:pt x="777" y="202"/>
                    </a:lnTo>
                    <a:lnTo>
                      <a:pt x="800" y="172"/>
                    </a:lnTo>
                    <a:lnTo>
                      <a:pt x="822" y="142"/>
                    </a:lnTo>
                    <a:lnTo>
                      <a:pt x="844" y="112"/>
                    </a:lnTo>
                    <a:lnTo>
                      <a:pt x="866" y="85"/>
                    </a:lnTo>
                    <a:lnTo>
                      <a:pt x="889" y="61"/>
                    </a:lnTo>
                    <a:lnTo>
                      <a:pt x="911" y="40"/>
                    </a:lnTo>
                    <a:lnTo>
                      <a:pt x="933" y="22"/>
                    </a:lnTo>
                    <a:lnTo>
                      <a:pt x="955" y="10"/>
                    </a:lnTo>
                    <a:lnTo>
                      <a:pt x="977" y="2"/>
                    </a:lnTo>
                    <a:lnTo>
                      <a:pt x="1000" y="0"/>
                    </a:lnTo>
                    <a:lnTo>
                      <a:pt x="1022" y="2"/>
                    </a:lnTo>
                    <a:lnTo>
                      <a:pt x="1044" y="10"/>
                    </a:lnTo>
                    <a:lnTo>
                      <a:pt x="1066" y="22"/>
                    </a:lnTo>
                    <a:lnTo>
                      <a:pt x="1088" y="40"/>
                    </a:lnTo>
                    <a:lnTo>
                      <a:pt x="1111" y="61"/>
                    </a:lnTo>
                    <a:lnTo>
                      <a:pt x="1133" y="85"/>
                    </a:lnTo>
                    <a:lnTo>
                      <a:pt x="1155" y="112"/>
                    </a:lnTo>
                    <a:lnTo>
                      <a:pt x="1177" y="142"/>
                    </a:lnTo>
                    <a:lnTo>
                      <a:pt x="1199" y="172"/>
                    </a:lnTo>
                    <a:lnTo>
                      <a:pt x="1222" y="202"/>
                    </a:lnTo>
                    <a:lnTo>
                      <a:pt x="1244" y="231"/>
                    </a:lnTo>
                    <a:lnTo>
                      <a:pt x="1266" y="258"/>
                    </a:lnTo>
                    <a:lnTo>
                      <a:pt x="1288" y="283"/>
                    </a:lnTo>
                    <a:lnTo>
                      <a:pt x="1310" y="304"/>
                    </a:lnTo>
                    <a:lnTo>
                      <a:pt x="1333" y="321"/>
                    </a:lnTo>
                    <a:lnTo>
                      <a:pt x="1355" y="334"/>
                    </a:lnTo>
                    <a:lnTo>
                      <a:pt x="1377" y="342"/>
                    </a:lnTo>
                    <a:lnTo>
                      <a:pt x="1399" y="345"/>
                    </a:lnTo>
                    <a:lnTo>
                      <a:pt x="1421" y="342"/>
                    </a:lnTo>
                    <a:lnTo>
                      <a:pt x="1444" y="334"/>
                    </a:lnTo>
                    <a:lnTo>
                      <a:pt x="1466" y="321"/>
                    </a:lnTo>
                    <a:lnTo>
                      <a:pt x="1488" y="304"/>
                    </a:lnTo>
                    <a:lnTo>
                      <a:pt x="1510" y="283"/>
                    </a:lnTo>
                    <a:lnTo>
                      <a:pt x="1532" y="258"/>
                    </a:lnTo>
                    <a:lnTo>
                      <a:pt x="1555" y="231"/>
                    </a:lnTo>
                    <a:lnTo>
                      <a:pt x="1577" y="202"/>
                    </a:lnTo>
                    <a:lnTo>
                      <a:pt x="1599" y="17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75" name="Group 94"/>
            <p:cNvGrpSpPr>
              <a:grpSpLocks/>
            </p:cNvGrpSpPr>
            <p:nvPr/>
          </p:nvGrpSpPr>
          <p:grpSpPr bwMode="auto">
            <a:xfrm>
              <a:off x="432" y="1248"/>
              <a:ext cx="2032" cy="692"/>
              <a:chOff x="432" y="1248"/>
              <a:chExt cx="2032" cy="692"/>
            </a:xfrm>
          </p:grpSpPr>
          <p:sp>
            <p:nvSpPr>
              <p:cNvPr id="11303" name="Freeform 7"/>
              <p:cNvSpPr>
                <a:spLocks/>
              </p:cNvSpPr>
              <p:nvPr/>
            </p:nvSpPr>
            <p:spPr bwMode="auto">
              <a:xfrm>
                <a:off x="458" y="1254"/>
                <a:ext cx="373" cy="681"/>
              </a:xfrm>
              <a:custGeom>
                <a:avLst/>
                <a:gdLst>
                  <a:gd name="T0" fmla="*/ 38 w 304"/>
                  <a:gd name="T1" fmla="*/ 222 h 681"/>
                  <a:gd name="T2" fmla="*/ 107 w 304"/>
                  <a:gd name="T3" fmla="*/ 41 h 681"/>
                  <a:gd name="T4" fmla="*/ 168 w 304"/>
                  <a:gd name="T5" fmla="*/ 0 h 681"/>
                  <a:gd name="T6" fmla="*/ 245 w 304"/>
                  <a:gd name="T7" fmla="*/ 118 h 681"/>
                  <a:gd name="T8" fmla="*/ 310 w 304"/>
                  <a:gd name="T9" fmla="*/ 340 h 681"/>
                  <a:gd name="T10" fmla="*/ 380 w 304"/>
                  <a:gd name="T11" fmla="*/ 562 h 681"/>
                  <a:gd name="T12" fmla="*/ 453 w 304"/>
                  <a:gd name="T13" fmla="*/ 680 h 681"/>
                  <a:gd name="T14" fmla="*/ 519 w 304"/>
                  <a:gd name="T15" fmla="*/ 639 h 681"/>
                  <a:gd name="T16" fmla="*/ 589 w 304"/>
                  <a:gd name="T17" fmla="*/ 458 h 681"/>
                  <a:gd name="T18" fmla="*/ 667 w 304"/>
                  <a:gd name="T19" fmla="*/ 222 h 681"/>
                  <a:gd name="T20" fmla="*/ 723 w 304"/>
                  <a:gd name="T21" fmla="*/ 41 h 681"/>
                  <a:gd name="T22" fmla="*/ 809 w 304"/>
                  <a:gd name="T23" fmla="*/ 0 h 681"/>
                  <a:gd name="T24" fmla="*/ 881 w 304"/>
                  <a:gd name="T25" fmla="*/ 118 h 681"/>
                  <a:gd name="T26" fmla="*/ 928 w 304"/>
                  <a:gd name="T27" fmla="*/ 340 h 681"/>
                  <a:gd name="T28" fmla="*/ 1004 w 304"/>
                  <a:gd name="T29" fmla="*/ 562 h 681"/>
                  <a:gd name="T30" fmla="*/ 1081 w 304"/>
                  <a:gd name="T31" fmla="*/ 680 h 681"/>
                  <a:gd name="T32" fmla="*/ 1139 w 304"/>
                  <a:gd name="T33" fmla="*/ 639 h 681"/>
                  <a:gd name="T34" fmla="*/ 1218 w 304"/>
                  <a:gd name="T35" fmla="*/ 458 h 681"/>
                  <a:gd name="T36" fmla="*/ 1287 w 304"/>
                  <a:gd name="T37" fmla="*/ 222 h 681"/>
                  <a:gd name="T38" fmla="*/ 1340 w 304"/>
                  <a:gd name="T39" fmla="*/ 41 h 681"/>
                  <a:gd name="T40" fmla="*/ 1425 w 304"/>
                  <a:gd name="T41" fmla="*/ 0 h 681"/>
                  <a:gd name="T42" fmla="*/ 1494 w 304"/>
                  <a:gd name="T43" fmla="*/ 118 h 681"/>
                  <a:gd name="T44" fmla="*/ 1557 w 304"/>
                  <a:gd name="T45" fmla="*/ 340 h 681"/>
                  <a:gd name="T46" fmla="*/ 1634 w 304"/>
                  <a:gd name="T47" fmla="*/ 562 h 681"/>
                  <a:gd name="T48" fmla="*/ 1699 w 304"/>
                  <a:gd name="T49" fmla="*/ 680 h 681"/>
                  <a:gd name="T50" fmla="*/ 1772 w 304"/>
                  <a:gd name="T51" fmla="*/ 639 h 681"/>
                  <a:gd name="T52" fmla="*/ 1838 w 304"/>
                  <a:gd name="T53" fmla="*/ 458 h 681"/>
                  <a:gd name="T54" fmla="*/ 1910 w 304"/>
                  <a:gd name="T55" fmla="*/ 222 h 681"/>
                  <a:gd name="T56" fmla="*/ 1969 w 304"/>
                  <a:gd name="T57" fmla="*/ 41 h 681"/>
                  <a:gd name="T58" fmla="*/ 2044 w 304"/>
                  <a:gd name="T59" fmla="*/ 0 h 681"/>
                  <a:gd name="T60" fmla="*/ 2107 w 304"/>
                  <a:gd name="T61" fmla="*/ 118 h 681"/>
                  <a:gd name="T62" fmla="*/ 2174 w 304"/>
                  <a:gd name="T63" fmla="*/ 340 h 681"/>
                  <a:gd name="T64" fmla="*/ 2249 w 304"/>
                  <a:gd name="T65" fmla="*/ 562 h 681"/>
                  <a:gd name="T66" fmla="*/ 2313 w 304"/>
                  <a:gd name="T67" fmla="*/ 680 h 681"/>
                  <a:gd name="T68" fmla="*/ 2377 w 304"/>
                  <a:gd name="T69" fmla="*/ 639 h 681"/>
                  <a:gd name="T70" fmla="*/ 2460 w 304"/>
                  <a:gd name="T71" fmla="*/ 458 h 681"/>
                  <a:gd name="T72" fmla="*/ 2514 w 304"/>
                  <a:gd name="T73" fmla="*/ 222 h 681"/>
                  <a:gd name="T74" fmla="*/ 2585 w 304"/>
                  <a:gd name="T75" fmla="*/ 41 h 681"/>
                  <a:gd name="T76" fmla="*/ 2660 w 304"/>
                  <a:gd name="T77" fmla="*/ 0 h 681"/>
                  <a:gd name="T78" fmla="*/ 2724 w 304"/>
                  <a:gd name="T79" fmla="*/ 118 h 681"/>
                  <a:gd name="T80" fmla="*/ 2793 w 304"/>
                  <a:gd name="T81" fmla="*/ 340 h 681"/>
                  <a:gd name="T82" fmla="*/ 2866 w 304"/>
                  <a:gd name="T83" fmla="*/ 562 h 681"/>
                  <a:gd name="T84" fmla="*/ 2932 w 304"/>
                  <a:gd name="T85" fmla="*/ 680 h 681"/>
                  <a:gd name="T86" fmla="*/ 3005 w 304"/>
                  <a:gd name="T87" fmla="*/ 639 h 681"/>
                  <a:gd name="T88" fmla="*/ 3077 w 304"/>
                  <a:gd name="T89" fmla="*/ 458 h 681"/>
                  <a:gd name="T90" fmla="*/ 3139 w 304"/>
                  <a:gd name="T91" fmla="*/ 222 h 681"/>
                  <a:gd name="T92" fmla="*/ 3215 w 304"/>
                  <a:gd name="T93" fmla="*/ 41 h 681"/>
                  <a:gd name="T94" fmla="*/ 3282 w 304"/>
                  <a:gd name="T95" fmla="*/ 0 h 681"/>
                  <a:gd name="T96" fmla="*/ 3352 w 304"/>
                  <a:gd name="T97" fmla="*/ 118 h 681"/>
                  <a:gd name="T98" fmla="*/ 3416 w 304"/>
                  <a:gd name="T99" fmla="*/ 340 h 681"/>
                  <a:gd name="T100" fmla="*/ 3502 w 304"/>
                  <a:gd name="T101" fmla="*/ 562 h 6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4" h="681">
                    <a:moveTo>
                      <a:pt x="0" y="340"/>
                    </a:moveTo>
                    <a:lnTo>
                      <a:pt x="3" y="222"/>
                    </a:lnTo>
                    <a:lnTo>
                      <a:pt x="6" y="118"/>
                    </a:lnTo>
                    <a:lnTo>
                      <a:pt x="9" y="41"/>
                    </a:lnTo>
                    <a:lnTo>
                      <a:pt x="12" y="0"/>
                    </a:lnTo>
                    <a:lnTo>
                      <a:pt x="15" y="0"/>
                    </a:lnTo>
                    <a:lnTo>
                      <a:pt x="18" y="41"/>
                    </a:lnTo>
                    <a:lnTo>
                      <a:pt x="21" y="118"/>
                    </a:lnTo>
                    <a:lnTo>
                      <a:pt x="24" y="222"/>
                    </a:lnTo>
                    <a:lnTo>
                      <a:pt x="27" y="340"/>
                    </a:lnTo>
                    <a:lnTo>
                      <a:pt x="30" y="458"/>
                    </a:lnTo>
                    <a:lnTo>
                      <a:pt x="33" y="562"/>
                    </a:lnTo>
                    <a:lnTo>
                      <a:pt x="36" y="639"/>
                    </a:lnTo>
                    <a:lnTo>
                      <a:pt x="39" y="680"/>
                    </a:lnTo>
                    <a:lnTo>
                      <a:pt x="42" y="680"/>
                    </a:lnTo>
                    <a:lnTo>
                      <a:pt x="45" y="639"/>
                    </a:lnTo>
                    <a:lnTo>
                      <a:pt x="48" y="562"/>
                    </a:lnTo>
                    <a:lnTo>
                      <a:pt x="51" y="458"/>
                    </a:lnTo>
                    <a:lnTo>
                      <a:pt x="54" y="340"/>
                    </a:lnTo>
                    <a:lnTo>
                      <a:pt x="57" y="222"/>
                    </a:lnTo>
                    <a:lnTo>
                      <a:pt x="60" y="118"/>
                    </a:lnTo>
                    <a:lnTo>
                      <a:pt x="63" y="41"/>
                    </a:lnTo>
                    <a:lnTo>
                      <a:pt x="65" y="0"/>
                    </a:lnTo>
                    <a:lnTo>
                      <a:pt x="69" y="0"/>
                    </a:lnTo>
                    <a:lnTo>
                      <a:pt x="72" y="41"/>
                    </a:lnTo>
                    <a:lnTo>
                      <a:pt x="75" y="118"/>
                    </a:lnTo>
                    <a:lnTo>
                      <a:pt x="77" y="222"/>
                    </a:lnTo>
                    <a:lnTo>
                      <a:pt x="80" y="340"/>
                    </a:lnTo>
                    <a:lnTo>
                      <a:pt x="84" y="458"/>
                    </a:lnTo>
                    <a:lnTo>
                      <a:pt x="86" y="562"/>
                    </a:lnTo>
                    <a:lnTo>
                      <a:pt x="89" y="639"/>
                    </a:lnTo>
                    <a:lnTo>
                      <a:pt x="92" y="680"/>
                    </a:lnTo>
                    <a:lnTo>
                      <a:pt x="95" y="680"/>
                    </a:lnTo>
                    <a:lnTo>
                      <a:pt x="98" y="639"/>
                    </a:lnTo>
                    <a:lnTo>
                      <a:pt x="101" y="562"/>
                    </a:lnTo>
                    <a:lnTo>
                      <a:pt x="104" y="458"/>
                    </a:lnTo>
                    <a:lnTo>
                      <a:pt x="107" y="340"/>
                    </a:lnTo>
                    <a:lnTo>
                      <a:pt x="110" y="222"/>
                    </a:lnTo>
                    <a:lnTo>
                      <a:pt x="113" y="118"/>
                    </a:lnTo>
                    <a:lnTo>
                      <a:pt x="116" y="41"/>
                    </a:lnTo>
                    <a:lnTo>
                      <a:pt x="119" y="0"/>
                    </a:lnTo>
                    <a:lnTo>
                      <a:pt x="122" y="0"/>
                    </a:lnTo>
                    <a:lnTo>
                      <a:pt x="125" y="41"/>
                    </a:lnTo>
                    <a:lnTo>
                      <a:pt x="128" y="118"/>
                    </a:lnTo>
                    <a:lnTo>
                      <a:pt x="131" y="222"/>
                    </a:lnTo>
                    <a:lnTo>
                      <a:pt x="134" y="340"/>
                    </a:lnTo>
                    <a:lnTo>
                      <a:pt x="137" y="458"/>
                    </a:lnTo>
                    <a:lnTo>
                      <a:pt x="140" y="562"/>
                    </a:lnTo>
                    <a:lnTo>
                      <a:pt x="143" y="639"/>
                    </a:lnTo>
                    <a:lnTo>
                      <a:pt x="146" y="680"/>
                    </a:lnTo>
                    <a:lnTo>
                      <a:pt x="149" y="680"/>
                    </a:lnTo>
                    <a:lnTo>
                      <a:pt x="152" y="639"/>
                    </a:lnTo>
                    <a:lnTo>
                      <a:pt x="154" y="562"/>
                    </a:lnTo>
                    <a:lnTo>
                      <a:pt x="158" y="458"/>
                    </a:lnTo>
                    <a:lnTo>
                      <a:pt x="161" y="340"/>
                    </a:lnTo>
                    <a:lnTo>
                      <a:pt x="164" y="222"/>
                    </a:lnTo>
                    <a:lnTo>
                      <a:pt x="166" y="118"/>
                    </a:lnTo>
                    <a:lnTo>
                      <a:pt x="169" y="41"/>
                    </a:lnTo>
                    <a:lnTo>
                      <a:pt x="172" y="0"/>
                    </a:lnTo>
                    <a:lnTo>
                      <a:pt x="175" y="0"/>
                    </a:lnTo>
                    <a:lnTo>
                      <a:pt x="178" y="41"/>
                    </a:lnTo>
                    <a:lnTo>
                      <a:pt x="181" y="118"/>
                    </a:lnTo>
                    <a:lnTo>
                      <a:pt x="184" y="222"/>
                    </a:lnTo>
                    <a:lnTo>
                      <a:pt x="187" y="340"/>
                    </a:lnTo>
                    <a:lnTo>
                      <a:pt x="190" y="458"/>
                    </a:lnTo>
                    <a:lnTo>
                      <a:pt x="193" y="562"/>
                    </a:lnTo>
                    <a:lnTo>
                      <a:pt x="196" y="639"/>
                    </a:lnTo>
                    <a:lnTo>
                      <a:pt x="199" y="680"/>
                    </a:lnTo>
                    <a:lnTo>
                      <a:pt x="202" y="680"/>
                    </a:lnTo>
                    <a:lnTo>
                      <a:pt x="204" y="639"/>
                    </a:lnTo>
                    <a:lnTo>
                      <a:pt x="207" y="562"/>
                    </a:lnTo>
                    <a:lnTo>
                      <a:pt x="211" y="458"/>
                    </a:lnTo>
                    <a:lnTo>
                      <a:pt x="214" y="340"/>
                    </a:lnTo>
                    <a:lnTo>
                      <a:pt x="216" y="222"/>
                    </a:lnTo>
                    <a:lnTo>
                      <a:pt x="219" y="118"/>
                    </a:lnTo>
                    <a:lnTo>
                      <a:pt x="222" y="41"/>
                    </a:lnTo>
                    <a:lnTo>
                      <a:pt x="225" y="0"/>
                    </a:lnTo>
                    <a:lnTo>
                      <a:pt x="228" y="0"/>
                    </a:lnTo>
                    <a:lnTo>
                      <a:pt x="231" y="41"/>
                    </a:lnTo>
                    <a:lnTo>
                      <a:pt x="234" y="118"/>
                    </a:lnTo>
                    <a:lnTo>
                      <a:pt x="237" y="222"/>
                    </a:lnTo>
                    <a:lnTo>
                      <a:pt x="240" y="340"/>
                    </a:lnTo>
                    <a:lnTo>
                      <a:pt x="243" y="458"/>
                    </a:lnTo>
                    <a:lnTo>
                      <a:pt x="246" y="562"/>
                    </a:lnTo>
                    <a:lnTo>
                      <a:pt x="249" y="639"/>
                    </a:lnTo>
                    <a:lnTo>
                      <a:pt x="252" y="680"/>
                    </a:lnTo>
                    <a:lnTo>
                      <a:pt x="255" y="680"/>
                    </a:lnTo>
                    <a:lnTo>
                      <a:pt x="258" y="639"/>
                    </a:lnTo>
                    <a:lnTo>
                      <a:pt x="261" y="562"/>
                    </a:lnTo>
                    <a:lnTo>
                      <a:pt x="264" y="458"/>
                    </a:lnTo>
                    <a:lnTo>
                      <a:pt x="267" y="340"/>
                    </a:lnTo>
                    <a:lnTo>
                      <a:pt x="270" y="222"/>
                    </a:lnTo>
                    <a:lnTo>
                      <a:pt x="273" y="118"/>
                    </a:lnTo>
                    <a:lnTo>
                      <a:pt x="276" y="41"/>
                    </a:lnTo>
                    <a:lnTo>
                      <a:pt x="279" y="0"/>
                    </a:lnTo>
                    <a:lnTo>
                      <a:pt x="282" y="0"/>
                    </a:lnTo>
                    <a:lnTo>
                      <a:pt x="285" y="41"/>
                    </a:lnTo>
                    <a:lnTo>
                      <a:pt x="288" y="118"/>
                    </a:lnTo>
                    <a:lnTo>
                      <a:pt x="291" y="222"/>
                    </a:lnTo>
                    <a:lnTo>
                      <a:pt x="293" y="340"/>
                    </a:lnTo>
                    <a:lnTo>
                      <a:pt x="296" y="458"/>
                    </a:lnTo>
                    <a:lnTo>
                      <a:pt x="300" y="562"/>
                    </a:lnTo>
                    <a:lnTo>
                      <a:pt x="303" y="639"/>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4" name="Freeform 8"/>
              <p:cNvSpPr>
                <a:spLocks/>
              </p:cNvSpPr>
              <p:nvPr/>
            </p:nvSpPr>
            <p:spPr bwMode="auto">
              <a:xfrm>
                <a:off x="830" y="1254"/>
                <a:ext cx="371" cy="681"/>
              </a:xfrm>
              <a:custGeom>
                <a:avLst/>
                <a:gdLst>
                  <a:gd name="T0" fmla="*/ 2 w 302"/>
                  <a:gd name="T1" fmla="*/ 680 h 681"/>
                  <a:gd name="T2" fmla="*/ 92 w 302"/>
                  <a:gd name="T3" fmla="*/ 639 h 681"/>
                  <a:gd name="T4" fmla="*/ 163 w 302"/>
                  <a:gd name="T5" fmla="*/ 458 h 681"/>
                  <a:gd name="T6" fmla="*/ 243 w 302"/>
                  <a:gd name="T7" fmla="*/ 222 h 681"/>
                  <a:gd name="T8" fmla="*/ 302 w 302"/>
                  <a:gd name="T9" fmla="*/ 41 h 681"/>
                  <a:gd name="T10" fmla="*/ 371 w 302"/>
                  <a:gd name="T11" fmla="*/ 0 h 681"/>
                  <a:gd name="T12" fmla="*/ 451 w 302"/>
                  <a:gd name="T13" fmla="*/ 118 h 681"/>
                  <a:gd name="T14" fmla="*/ 520 w 302"/>
                  <a:gd name="T15" fmla="*/ 340 h 681"/>
                  <a:gd name="T16" fmla="*/ 587 w 302"/>
                  <a:gd name="T17" fmla="*/ 562 h 681"/>
                  <a:gd name="T18" fmla="*/ 662 w 302"/>
                  <a:gd name="T19" fmla="*/ 680 h 681"/>
                  <a:gd name="T20" fmla="*/ 725 w 302"/>
                  <a:gd name="T21" fmla="*/ 639 h 681"/>
                  <a:gd name="T22" fmla="*/ 811 w 302"/>
                  <a:gd name="T23" fmla="*/ 458 h 681"/>
                  <a:gd name="T24" fmla="*/ 885 w 302"/>
                  <a:gd name="T25" fmla="*/ 222 h 681"/>
                  <a:gd name="T26" fmla="*/ 939 w 302"/>
                  <a:gd name="T27" fmla="*/ 41 h 681"/>
                  <a:gd name="T28" fmla="*/ 999 w 302"/>
                  <a:gd name="T29" fmla="*/ 0 h 681"/>
                  <a:gd name="T30" fmla="*/ 1087 w 302"/>
                  <a:gd name="T31" fmla="*/ 118 h 681"/>
                  <a:gd name="T32" fmla="*/ 1141 w 302"/>
                  <a:gd name="T33" fmla="*/ 340 h 681"/>
                  <a:gd name="T34" fmla="*/ 1224 w 302"/>
                  <a:gd name="T35" fmla="*/ 562 h 681"/>
                  <a:gd name="T36" fmla="*/ 1294 w 302"/>
                  <a:gd name="T37" fmla="*/ 680 h 681"/>
                  <a:gd name="T38" fmla="*/ 1359 w 302"/>
                  <a:gd name="T39" fmla="*/ 639 h 681"/>
                  <a:gd name="T40" fmla="*/ 1418 w 302"/>
                  <a:gd name="T41" fmla="*/ 458 h 681"/>
                  <a:gd name="T42" fmla="*/ 1504 w 302"/>
                  <a:gd name="T43" fmla="*/ 222 h 681"/>
                  <a:gd name="T44" fmla="*/ 1558 w 302"/>
                  <a:gd name="T45" fmla="*/ 41 h 681"/>
                  <a:gd name="T46" fmla="*/ 1640 w 302"/>
                  <a:gd name="T47" fmla="*/ 0 h 681"/>
                  <a:gd name="T48" fmla="*/ 1703 w 302"/>
                  <a:gd name="T49" fmla="*/ 118 h 681"/>
                  <a:gd name="T50" fmla="*/ 1775 w 302"/>
                  <a:gd name="T51" fmla="*/ 340 h 681"/>
                  <a:gd name="T52" fmla="*/ 1848 w 302"/>
                  <a:gd name="T53" fmla="*/ 562 h 681"/>
                  <a:gd name="T54" fmla="*/ 1914 w 302"/>
                  <a:gd name="T55" fmla="*/ 680 h 681"/>
                  <a:gd name="T56" fmla="*/ 1982 w 302"/>
                  <a:gd name="T57" fmla="*/ 639 h 681"/>
                  <a:gd name="T58" fmla="*/ 2060 w 302"/>
                  <a:gd name="T59" fmla="*/ 458 h 681"/>
                  <a:gd name="T60" fmla="*/ 2120 w 302"/>
                  <a:gd name="T61" fmla="*/ 222 h 681"/>
                  <a:gd name="T62" fmla="*/ 2195 w 302"/>
                  <a:gd name="T63" fmla="*/ 41 h 681"/>
                  <a:gd name="T64" fmla="*/ 2270 w 302"/>
                  <a:gd name="T65" fmla="*/ 0 h 681"/>
                  <a:gd name="T66" fmla="*/ 2343 w 302"/>
                  <a:gd name="T67" fmla="*/ 118 h 681"/>
                  <a:gd name="T68" fmla="*/ 2404 w 302"/>
                  <a:gd name="T69" fmla="*/ 340 h 681"/>
                  <a:gd name="T70" fmla="*/ 2475 w 302"/>
                  <a:gd name="T71" fmla="*/ 562 h 681"/>
                  <a:gd name="T72" fmla="*/ 2545 w 302"/>
                  <a:gd name="T73" fmla="*/ 680 h 681"/>
                  <a:gd name="T74" fmla="*/ 2604 w 302"/>
                  <a:gd name="T75" fmla="*/ 639 h 681"/>
                  <a:gd name="T76" fmla="*/ 2681 w 302"/>
                  <a:gd name="T77" fmla="*/ 458 h 681"/>
                  <a:gd name="T78" fmla="*/ 2748 w 302"/>
                  <a:gd name="T79" fmla="*/ 222 h 681"/>
                  <a:gd name="T80" fmla="*/ 2823 w 302"/>
                  <a:gd name="T81" fmla="*/ 41 h 681"/>
                  <a:gd name="T82" fmla="*/ 2902 w 302"/>
                  <a:gd name="T83" fmla="*/ 0 h 681"/>
                  <a:gd name="T84" fmla="*/ 2953 w 302"/>
                  <a:gd name="T85" fmla="*/ 118 h 681"/>
                  <a:gd name="T86" fmla="*/ 3040 w 302"/>
                  <a:gd name="T87" fmla="*/ 340 h 681"/>
                  <a:gd name="T88" fmla="*/ 3109 w 302"/>
                  <a:gd name="T89" fmla="*/ 562 h 681"/>
                  <a:gd name="T90" fmla="*/ 3173 w 302"/>
                  <a:gd name="T91" fmla="*/ 680 h 681"/>
                  <a:gd name="T92" fmla="*/ 3251 w 302"/>
                  <a:gd name="T93" fmla="*/ 639 h 681"/>
                  <a:gd name="T94" fmla="*/ 3321 w 302"/>
                  <a:gd name="T95" fmla="*/ 458 h 681"/>
                  <a:gd name="T96" fmla="*/ 3400 w 302"/>
                  <a:gd name="T97" fmla="*/ 222 h 681"/>
                  <a:gd name="T98" fmla="*/ 3457 w 302"/>
                  <a:gd name="T99" fmla="*/ 41 h 681"/>
                  <a:gd name="T100" fmla="*/ 3522 w 302"/>
                  <a:gd name="T101" fmla="*/ 0 h 6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2" h="681">
                    <a:moveTo>
                      <a:pt x="0" y="639"/>
                    </a:moveTo>
                    <a:lnTo>
                      <a:pt x="2" y="680"/>
                    </a:lnTo>
                    <a:lnTo>
                      <a:pt x="5" y="680"/>
                    </a:lnTo>
                    <a:lnTo>
                      <a:pt x="8" y="639"/>
                    </a:lnTo>
                    <a:lnTo>
                      <a:pt x="11" y="562"/>
                    </a:lnTo>
                    <a:lnTo>
                      <a:pt x="14" y="458"/>
                    </a:lnTo>
                    <a:lnTo>
                      <a:pt x="17" y="340"/>
                    </a:lnTo>
                    <a:lnTo>
                      <a:pt x="20" y="222"/>
                    </a:lnTo>
                    <a:lnTo>
                      <a:pt x="23" y="118"/>
                    </a:lnTo>
                    <a:lnTo>
                      <a:pt x="26" y="41"/>
                    </a:lnTo>
                    <a:lnTo>
                      <a:pt x="29" y="0"/>
                    </a:lnTo>
                    <a:lnTo>
                      <a:pt x="32" y="0"/>
                    </a:lnTo>
                    <a:lnTo>
                      <a:pt x="35" y="41"/>
                    </a:lnTo>
                    <a:lnTo>
                      <a:pt x="38" y="118"/>
                    </a:lnTo>
                    <a:lnTo>
                      <a:pt x="41" y="222"/>
                    </a:lnTo>
                    <a:lnTo>
                      <a:pt x="44" y="340"/>
                    </a:lnTo>
                    <a:lnTo>
                      <a:pt x="47" y="458"/>
                    </a:lnTo>
                    <a:lnTo>
                      <a:pt x="50" y="562"/>
                    </a:lnTo>
                    <a:lnTo>
                      <a:pt x="53" y="639"/>
                    </a:lnTo>
                    <a:lnTo>
                      <a:pt x="56" y="680"/>
                    </a:lnTo>
                    <a:lnTo>
                      <a:pt x="59" y="680"/>
                    </a:lnTo>
                    <a:lnTo>
                      <a:pt x="62" y="639"/>
                    </a:lnTo>
                    <a:lnTo>
                      <a:pt x="65" y="562"/>
                    </a:lnTo>
                    <a:lnTo>
                      <a:pt x="68" y="458"/>
                    </a:lnTo>
                    <a:lnTo>
                      <a:pt x="71" y="340"/>
                    </a:lnTo>
                    <a:lnTo>
                      <a:pt x="74" y="222"/>
                    </a:lnTo>
                    <a:lnTo>
                      <a:pt x="77" y="118"/>
                    </a:lnTo>
                    <a:lnTo>
                      <a:pt x="80" y="41"/>
                    </a:lnTo>
                    <a:lnTo>
                      <a:pt x="82" y="0"/>
                    </a:lnTo>
                    <a:lnTo>
                      <a:pt x="85" y="0"/>
                    </a:lnTo>
                    <a:lnTo>
                      <a:pt x="89" y="41"/>
                    </a:lnTo>
                    <a:lnTo>
                      <a:pt x="91" y="118"/>
                    </a:lnTo>
                    <a:lnTo>
                      <a:pt x="94" y="222"/>
                    </a:lnTo>
                    <a:lnTo>
                      <a:pt x="97" y="340"/>
                    </a:lnTo>
                    <a:lnTo>
                      <a:pt x="100" y="458"/>
                    </a:lnTo>
                    <a:lnTo>
                      <a:pt x="103" y="562"/>
                    </a:lnTo>
                    <a:lnTo>
                      <a:pt x="106" y="639"/>
                    </a:lnTo>
                    <a:lnTo>
                      <a:pt x="109" y="680"/>
                    </a:lnTo>
                    <a:lnTo>
                      <a:pt x="112" y="680"/>
                    </a:lnTo>
                    <a:lnTo>
                      <a:pt x="115" y="639"/>
                    </a:lnTo>
                    <a:lnTo>
                      <a:pt x="118" y="562"/>
                    </a:lnTo>
                    <a:lnTo>
                      <a:pt x="120" y="458"/>
                    </a:lnTo>
                    <a:lnTo>
                      <a:pt x="124" y="340"/>
                    </a:lnTo>
                    <a:lnTo>
                      <a:pt x="127" y="222"/>
                    </a:lnTo>
                    <a:lnTo>
                      <a:pt x="129" y="118"/>
                    </a:lnTo>
                    <a:lnTo>
                      <a:pt x="132" y="41"/>
                    </a:lnTo>
                    <a:lnTo>
                      <a:pt x="135" y="0"/>
                    </a:lnTo>
                    <a:lnTo>
                      <a:pt x="138" y="0"/>
                    </a:lnTo>
                    <a:lnTo>
                      <a:pt x="141" y="41"/>
                    </a:lnTo>
                    <a:lnTo>
                      <a:pt x="144" y="118"/>
                    </a:lnTo>
                    <a:lnTo>
                      <a:pt x="147" y="222"/>
                    </a:lnTo>
                    <a:lnTo>
                      <a:pt x="150" y="340"/>
                    </a:lnTo>
                    <a:lnTo>
                      <a:pt x="153" y="458"/>
                    </a:lnTo>
                    <a:lnTo>
                      <a:pt x="156" y="562"/>
                    </a:lnTo>
                    <a:lnTo>
                      <a:pt x="159" y="639"/>
                    </a:lnTo>
                    <a:lnTo>
                      <a:pt x="162" y="680"/>
                    </a:lnTo>
                    <a:lnTo>
                      <a:pt x="165" y="680"/>
                    </a:lnTo>
                    <a:lnTo>
                      <a:pt x="168" y="639"/>
                    </a:lnTo>
                    <a:lnTo>
                      <a:pt x="171" y="562"/>
                    </a:lnTo>
                    <a:lnTo>
                      <a:pt x="174" y="458"/>
                    </a:lnTo>
                    <a:lnTo>
                      <a:pt x="177" y="340"/>
                    </a:lnTo>
                    <a:lnTo>
                      <a:pt x="180" y="222"/>
                    </a:lnTo>
                    <a:lnTo>
                      <a:pt x="183" y="118"/>
                    </a:lnTo>
                    <a:lnTo>
                      <a:pt x="186" y="41"/>
                    </a:lnTo>
                    <a:lnTo>
                      <a:pt x="189" y="0"/>
                    </a:lnTo>
                    <a:lnTo>
                      <a:pt x="192" y="0"/>
                    </a:lnTo>
                    <a:lnTo>
                      <a:pt x="195" y="41"/>
                    </a:lnTo>
                    <a:lnTo>
                      <a:pt x="198" y="118"/>
                    </a:lnTo>
                    <a:lnTo>
                      <a:pt x="201" y="222"/>
                    </a:lnTo>
                    <a:lnTo>
                      <a:pt x="204" y="340"/>
                    </a:lnTo>
                    <a:lnTo>
                      <a:pt x="207" y="458"/>
                    </a:lnTo>
                    <a:lnTo>
                      <a:pt x="209" y="562"/>
                    </a:lnTo>
                    <a:lnTo>
                      <a:pt x="213" y="639"/>
                    </a:lnTo>
                    <a:lnTo>
                      <a:pt x="216" y="680"/>
                    </a:lnTo>
                    <a:lnTo>
                      <a:pt x="219" y="680"/>
                    </a:lnTo>
                    <a:lnTo>
                      <a:pt x="221" y="639"/>
                    </a:lnTo>
                    <a:lnTo>
                      <a:pt x="224" y="562"/>
                    </a:lnTo>
                    <a:lnTo>
                      <a:pt x="227" y="458"/>
                    </a:lnTo>
                    <a:lnTo>
                      <a:pt x="230" y="340"/>
                    </a:lnTo>
                    <a:lnTo>
                      <a:pt x="233" y="222"/>
                    </a:lnTo>
                    <a:lnTo>
                      <a:pt x="236" y="118"/>
                    </a:lnTo>
                    <a:lnTo>
                      <a:pt x="239" y="41"/>
                    </a:lnTo>
                    <a:lnTo>
                      <a:pt x="242" y="0"/>
                    </a:lnTo>
                    <a:lnTo>
                      <a:pt x="245" y="0"/>
                    </a:lnTo>
                    <a:lnTo>
                      <a:pt x="248" y="41"/>
                    </a:lnTo>
                    <a:lnTo>
                      <a:pt x="251" y="118"/>
                    </a:lnTo>
                    <a:lnTo>
                      <a:pt x="254" y="222"/>
                    </a:lnTo>
                    <a:lnTo>
                      <a:pt x="257" y="340"/>
                    </a:lnTo>
                    <a:lnTo>
                      <a:pt x="260" y="458"/>
                    </a:lnTo>
                    <a:lnTo>
                      <a:pt x="263" y="562"/>
                    </a:lnTo>
                    <a:lnTo>
                      <a:pt x="266" y="639"/>
                    </a:lnTo>
                    <a:lnTo>
                      <a:pt x="269" y="680"/>
                    </a:lnTo>
                    <a:lnTo>
                      <a:pt x="272" y="680"/>
                    </a:lnTo>
                    <a:lnTo>
                      <a:pt x="275" y="639"/>
                    </a:lnTo>
                    <a:lnTo>
                      <a:pt x="278" y="562"/>
                    </a:lnTo>
                    <a:lnTo>
                      <a:pt x="281" y="458"/>
                    </a:lnTo>
                    <a:lnTo>
                      <a:pt x="284" y="340"/>
                    </a:lnTo>
                    <a:lnTo>
                      <a:pt x="287" y="222"/>
                    </a:lnTo>
                    <a:lnTo>
                      <a:pt x="290" y="118"/>
                    </a:lnTo>
                    <a:lnTo>
                      <a:pt x="293" y="41"/>
                    </a:lnTo>
                    <a:lnTo>
                      <a:pt x="296" y="0"/>
                    </a:lnTo>
                    <a:lnTo>
                      <a:pt x="298" y="0"/>
                    </a:lnTo>
                    <a:lnTo>
                      <a:pt x="301" y="41"/>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5" name="Freeform 9"/>
              <p:cNvSpPr>
                <a:spLocks/>
              </p:cNvSpPr>
              <p:nvPr/>
            </p:nvSpPr>
            <p:spPr bwMode="auto">
              <a:xfrm>
                <a:off x="1199" y="1254"/>
                <a:ext cx="374" cy="681"/>
              </a:xfrm>
              <a:custGeom>
                <a:avLst/>
                <a:gdLst>
                  <a:gd name="T0" fmla="*/ 48 w 304"/>
                  <a:gd name="T1" fmla="*/ 118 h 681"/>
                  <a:gd name="T2" fmla="*/ 111 w 304"/>
                  <a:gd name="T3" fmla="*/ 340 h 681"/>
                  <a:gd name="T4" fmla="*/ 176 w 304"/>
                  <a:gd name="T5" fmla="*/ 562 h 681"/>
                  <a:gd name="T6" fmla="*/ 256 w 304"/>
                  <a:gd name="T7" fmla="*/ 680 h 681"/>
                  <a:gd name="T8" fmla="*/ 328 w 304"/>
                  <a:gd name="T9" fmla="*/ 639 h 681"/>
                  <a:gd name="T10" fmla="*/ 404 w 304"/>
                  <a:gd name="T11" fmla="*/ 458 h 681"/>
                  <a:gd name="T12" fmla="*/ 477 w 304"/>
                  <a:gd name="T13" fmla="*/ 222 h 681"/>
                  <a:gd name="T14" fmla="*/ 540 w 304"/>
                  <a:gd name="T15" fmla="*/ 41 h 681"/>
                  <a:gd name="T16" fmla="*/ 611 w 304"/>
                  <a:gd name="T17" fmla="*/ 0 h 681"/>
                  <a:gd name="T18" fmla="*/ 684 w 304"/>
                  <a:gd name="T19" fmla="*/ 118 h 681"/>
                  <a:gd name="T20" fmla="*/ 752 w 304"/>
                  <a:gd name="T21" fmla="*/ 340 h 681"/>
                  <a:gd name="T22" fmla="*/ 817 w 304"/>
                  <a:gd name="T23" fmla="*/ 562 h 681"/>
                  <a:gd name="T24" fmla="*/ 892 w 304"/>
                  <a:gd name="T25" fmla="*/ 680 h 681"/>
                  <a:gd name="T26" fmla="*/ 962 w 304"/>
                  <a:gd name="T27" fmla="*/ 639 h 681"/>
                  <a:gd name="T28" fmla="*/ 1036 w 304"/>
                  <a:gd name="T29" fmla="*/ 458 h 681"/>
                  <a:gd name="T30" fmla="*/ 1100 w 304"/>
                  <a:gd name="T31" fmla="*/ 222 h 681"/>
                  <a:gd name="T32" fmla="*/ 1184 w 304"/>
                  <a:gd name="T33" fmla="*/ 41 h 681"/>
                  <a:gd name="T34" fmla="*/ 1246 w 304"/>
                  <a:gd name="T35" fmla="*/ 0 h 681"/>
                  <a:gd name="T36" fmla="*/ 1320 w 304"/>
                  <a:gd name="T37" fmla="*/ 118 h 681"/>
                  <a:gd name="T38" fmla="*/ 1400 w 304"/>
                  <a:gd name="T39" fmla="*/ 340 h 681"/>
                  <a:gd name="T40" fmla="*/ 1479 w 304"/>
                  <a:gd name="T41" fmla="*/ 562 h 681"/>
                  <a:gd name="T42" fmla="*/ 1533 w 304"/>
                  <a:gd name="T43" fmla="*/ 680 h 681"/>
                  <a:gd name="T44" fmla="*/ 1615 w 304"/>
                  <a:gd name="T45" fmla="*/ 639 h 681"/>
                  <a:gd name="T46" fmla="*/ 1665 w 304"/>
                  <a:gd name="T47" fmla="*/ 458 h 681"/>
                  <a:gd name="T48" fmla="*/ 1761 w 304"/>
                  <a:gd name="T49" fmla="*/ 222 h 681"/>
                  <a:gd name="T50" fmla="*/ 1821 w 304"/>
                  <a:gd name="T51" fmla="*/ 41 h 681"/>
                  <a:gd name="T52" fmla="*/ 1886 w 304"/>
                  <a:gd name="T53" fmla="*/ 0 h 681"/>
                  <a:gd name="T54" fmla="*/ 1960 w 304"/>
                  <a:gd name="T55" fmla="*/ 118 h 681"/>
                  <a:gd name="T56" fmla="*/ 2032 w 304"/>
                  <a:gd name="T57" fmla="*/ 340 h 681"/>
                  <a:gd name="T58" fmla="*/ 2105 w 304"/>
                  <a:gd name="T59" fmla="*/ 562 h 681"/>
                  <a:gd name="T60" fmla="*/ 2181 w 304"/>
                  <a:gd name="T61" fmla="*/ 680 h 681"/>
                  <a:gd name="T62" fmla="*/ 2248 w 304"/>
                  <a:gd name="T63" fmla="*/ 639 h 681"/>
                  <a:gd name="T64" fmla="*/ 2320 w 304"/>
                  <a:gd name="T65" fmla="*/ 458 h 681"/>
                  <a:gd name="T66" fmla="*/ 2388 w 304"/>
                  <a:gd name="T67" fmla="*/ 222 h 681"/>
                  <a:gd name="T68" fmla="*/ 2459 w 304"/>
                  <a:gd name="T69" fmla="*/ 41 h 681"/>
                  <a:gd name="T70" fmla="*/ 2545 w 304"/>
                  <a:gd name="T71" fmla="*/ 0 h 681"/>
                  <a:gd name="T72" fmla="*/ 2596 w 304"/>
                  <a:gd name="T73" fmla="*/ 118 h 681"/>
                  <a:gd name="T74" fmla="*/ 2683 w 304"/>
                  <a:gd name="T75" fmla="*/ 340 h 681"/>
                  <a:gd name="T76" fmla="*/ 2755 w 304"/>
                  <a:gd name="T77" fmla="*/ 562 h 681"/>
                  <a:gd name="T78" fmla="*/ 2828 w 304"/>
                  <a:gd name="T79" fmla="*/ 680 h 681"/>
                  <a:gd name="T80" fmla="*/ 2887 w 304"/>
                  <a:gd name="T81" fmla="*/ 639 h 681"/>
                  <a:gd name="T82" fmla="*/ 2965 w 304"/>
                  <a:gd name="T83" fmla="*/ 458 h 681"/>
                  <a:gd name="T84" fmla="*/ 3025 w 304"/>
                  <a:gd name="T85" fmla="*/ 222 h 681"/>
                  <a:gd name="T86" fmla="*/ 3100 w 304"/>
                  <a:gd name="T87" fmla="*/ 41 h 681"/>
                  <a:gd name="T88" fmla="*/ 3173 w 304"/>
                  <a:gd name="T89" fmla="*/ 0 h 681"/>
                  <a:gd name="T90" fmla="*/ 3242 w 304"/>
                  <a:gd name="T91" fmla="*/ 118 h 681"/>
                  <a:gd name="T92" fmla="*/ 3317 w 304"/>
                  <a:gd name="T93" fmla="*/ 340 h 681"/>
                  <a:gd name="T94" fmla="*/ 3391 w 304"/>
                  <a:gd name="T95" fmla="*/ 562 h 681"/>
                  <a:gd name="T96" fmla="*/ 3462 w 304"/>
                  <a:gd name="T97" fmla="*/ 680 h 681"/>
                  <a:gd name="T98" fmla="*/ 3535 w 304"/>
                  <a:gd name="T99" fmla="*/ 639 h 681"/>
                  <a:gd name="T100" fmla="*/ 3610 w 304"/>
                  <a:gd name="T101" fmla="*/ 458 h 6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4" h="681">
                    <a:moveTo>
                      <a:pt x="0" y="41"/>
                    </a:moveTo>
                    <a:lnTo>
                      <a:pt x="4" y="118"/>
                    </a:lnTo>
                    <a:lnTo>
                      <a:pt x="7" y="222"/>
                    </a:lnTo>
                    <a:lnTo>
                      <a:pt x="9" y="340"/>
                    </a:lnTo>
                    <a:lnTo>
                      <a:pt x="12" y="458"/>
                    </a:lnTo>
                    <a:lnTo>
                      <a:pt x="15" y="562"/>
                    </a:lnTo>
                    <a:lnTo>
                      <a:pt x="18" y="639"/>
                    </a:lnTo>
                    <a:lnTo>
                      <a:pt x="21" y="680"/>
                    </a:lnTo>
                    <a:lnTo>
                      <a:pt x="24" y="680"/>
                    </a:lnTo>
                    <a:lnTo>
                      <a:pt x="27" y="639"/>
                    </a:lnTo>
                    <a:lnTo>
                      <a:pt x="30" y="562"/>
                    </a:lnTo>
                    <a:lnTo>
                      <a:pt x="33" y="458"/>
                    </a:lnTo>
                    <a:lnTo>
                      <a:pt x="36" y="340"/>
                    </a:lnTo>
                    <a:lnTo>
                      <a:pt x="39" y="222"/>
                    </a:lnTo>
                    <a:lnTo>
                      <a:pt x="42" y="118"/>
                    </a:lnTo>
                    <a:lnTo>
                      <a:pt x="45" y="41"/>
                    </a:lnTo>
                    <a:lnTo>
                      <a:pt x="47" y="0"/>
                    </a:lnTo>
                    <a:lnTo>
                      <a:pt x="50" y="0"/>
                    </a:lnTo>
                    <a:lnTo>
                      <a:pt x="53" y="41"/>
                    </a:lnTo>
                    <a:lnTo>
                      <a:pt x="57" y="118"/>
                    </a:lnTo>
                    <a:lnTo>
                      <a:pt x="59" y="222"/>
                    </a:lnTo>
                    <a:lnTo>
                      <a:pt x="62" y="340"/>
                    </a:lnTo>
                    <a:lnTo>
                      <a:pt x="65" y="458"/>
                    </a:lnTo>
                    <a:lnTo>
                      <a:pt x="68" y="562"/>
                    </a:lnTo>
                    <a:lnTo>
                      <a:pt x="71" y="639"/>
                    </a:lnTo>
                    <a:lnTo>
                      <a:pt x="74" y="680"/>
                    </a:lnTo>
                    <a:lnTo>
                      <a:pt x="77" y="680"/>
                    </a:lnTo>
                    <a:lnTo>
                      <a:pt x="80" y="639"/>
                    </a:lnTo>
                    <a:lnTo>
                      <a:pt x="83" y="562"/>
                    </a:lnTo>
                    <a:lnTo>
                      <a:pt x="86" y="458"/>
                    </a:lnTo>
                    <a:lnTo>
                      <a:pt x="89" y="340"/>
                    </a:lnTo>
                    <a:lnTo>
                      <a:pt x="92" y="222"/>
                    </a:lnTo>
                    <a:lnTo>
                      <a:pt x="95" y="118"/>
                    </a:lnTo>
                    <a:lnTo>
                      <a:pt x="98" y="41"/>
                    </a:lnTo>
                    <a:lnTo>
                      <a:pt x="101" y="0"/>
                    </a:lnTo>
                    <a:lnTo>
                      <a:pt x="104" y="0"/>
                    </a:lnTo>
                    <a:lnTo>
                      <a:pt x="107" y="41"/>
                    </a:lnTo>
                    <a:lnTo>
                      <a:pt x="110" y="118"/>
                    </a:lnTo>
                    <a:lnTo>
                      <a:pt x="113" y="222"/>
                    </a:lnTo>
                    <a:lnTo>
                      <a:pt x="116" y="340"/>
                    </a:lnTo>
                    <a:lnTo>
                      <a:pt x="119" y="458"/>
                    </a:lnTo>
                    <a:lnTo>
                      <a:pt x="122" y="562"/>
                    </a:lnTo>
                    <a:lnTo>
                      <a:pt x="125" y="639"/>
                    </a:lnTo>
                    <a:lnTo>
                      <a:pt x="128" y="680"/>
                    </a:lnTo>
                    <a:lnTo>
                      <a:pt x="131" y="680"/>
                    </a:lnTo>
                    <a:lnTo>
                      <a:pt x="134" y="639"/>
                    </a:lnTo>
                    <a:lnTo>
                      <a:pt x="136" y="562"/>
                    </a:lnTo>
                    <a:lnTo>
                      <a:pt x="139" y="458"/>
                    </a:lnTo>
                    <a:lnTo>
                      <a:pt x="142" y="340"/>
                    </a:lnTo>
                    <a:lnTo>
                      <a:pt x="146" y="222"/>
                    </a:lnTo>
                    <a:lnTo>
                      <a:pt x="148" y="118"/>
                    </a:lnTo>
                    <a:lnTo>
                      <a:pt x="151" y="41"/>
                    </a:lnTo>
                    <a:lnTo>
                      <a:pt x="154" y="0"/>
                    </a:lnTo>
                    <a:lnTo>
                      <a:pt x="157" y="0"/>
                    </a:lnTo>
                    <a:lnTo>
                      <a:pt x="160" y="41"/>
                    </a:lnTo>
                    <a:lnTo>
                      <a:pt x="163" y="118"/>
                    </a:lnTo>
                    <a:lnTo>
                      <a:pt x="166" y="222"/>
                    </a:lnTo>
                    <a:lnTo>
                      <a:pt x="169" y="340"/>
                    </a:lnTo>
                    <a:lnTo>
                      <a:pt x="172" y="458"/>
                    </a:lnTo>
                    <a:lnTo>
                      <a:pt x="175" y="562"/>
                    </a:lnTo>
                    <a:lnTo>
                      <a:pt x="178" y="639"/>
                    </a:lnTo>
                    <a:lnTo>
                      <a:pt x="181" y="680"/>
                    </a:lnTo>
                    <a:lnTo>
                      <a:pt x="184" y="680"/>
                    </a:lnTo>
                    <a:lnTo>
                      <a:pt x="187" y="639"/>
                    </a:lnTo>
                    <a:lnTo>
                      <a:pt x="190" y="562"/>
                    </a:lnTo>
                    <a:lnTo>
                      <a:pt x="193" y="458"/>
                    </a:lnTo>
                    <a:lnTo>
                      <a:pt x="196" y="340"/>
                    </a:lnTo>
                    <a:lnTo>
                      <a:pt x="199" y="222"/>
                    </a:lnTo>
                    <a:lnTo>
                      <a:pt x="202" y="118"/>
                    </a:lnTo>
                    <a:lnTo>
                      <a:pt x="205" y="41"/>
                    </a:lnTo>
                    <a:lnTo>
                      <a:pt x="208" y="0"/>
                    </a:lnTo>
                    <a:lnTo>
                      <a:pt x="211" y="0"/>
                    </a:lnTo>
                    <a:lnTo>
                      <a:pt x="214" y="41"/>
                    </a:lnTo>
                    <a:lnTo>
                      <a:pt x="216" y="118"/>
                    </a:lnTo>
                    <a:lnTo>
                      <a:pt x="220" y="222"/>
                    </a:lnTo>
                    <a:lnTo>
                      <a:pt x="223" y="340"/>
                    </a:lnTo>
                    <a:lnTo>
                      <a:pt x="226" y="458"/>
                    </a:lnTo>
                    <a:lnTo>
                      <a:pt x="228" y="562"/>
                    </a:lnTo>
                    <a:lnTo>
                      <a:pt x="231" y="639"/>
                    </a:lnTo>
                    <a:lnTo>
                      <a:pt x="235" y="680"/>
                    </a:lnTo>
                    <a:lnTo>
                      <a:pt x="237" y="680"/>
                    </a:lnTo>
                    <a:lnTo>
                      <a:pt x="240" y="639"/>
                    </a:lnTo>
                    <a:lnTo>
                      <a:pt x="243" y="562"/>
                    </a:lnTo>
                    <a:lnTo>
                      <a:pt x="246" y="458"/>
                    </a:lnTo>
                    <a:lnTo>
                      <a:pt x="249" y="340"/>
                    </a:lnTo>
                    <a:lnTo>
                      <a:pt x="252" y="222"/>
                    </a:lnTo>
                    <a:lnTo>
                      <a:pt x="255" y="118"/>
                    </a:lnTo>
                    <a:lnTo>
                      <a:pt x="258" y="41"/>
                    </a:lnTo>
                    <a:lnTo>
                      <a:pt x="261" y="0"/>
                    </a:lnTo>
                    <a:lnTo>
                      <a:pt x="264" y="0"/>
                    </a:lnTo>
                    <a:lnTo>
                      <a:pt x="267" y="41"/>
                    </a:lnTo>
                    <a:lnTo>
                      <a:pt x="270" y="118"/>
                    </a:lnTo>
                    <a:lnTo>
                      <a:pt x="273" y="222"/>
                    </a:lnTo>
                    <a:lnTo>
                      <a:pt x="276" y="340"/>
                    </a:lnTo>
                    <a:lnTo>
                      <a:pt x="279" y="458"/>
                    </a:lnTo>
                    <a:lnTo>
                      <a:pt x="282" y="562"/>
                    </a:lnTo>
                    <a:lnTo>
                      <a:pt x="285" y="639"/>
                    </a:lnTo>
                    <a:lnTo>
                      <a:pt x="288" y="680"/>
                    </a:lnTo>
                    <a:lnTo>
                      <a:pt x="291" y="680"/>
                    </a:lnTo>
                    <a:lnTo>
                      <a:pt x="294" y="639"/>
                    </a:lnTo>
                    <a:lnTo>
                      <a:pt x="297" y="562"/>
                    </a:lnTo>
                    <a:lnTo>
                      <a:pt x="300" y="458"/>
                    </a:lnTo>
                    <a:lnTo>
                      <a:pt x="303" y="34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6" name="Freeform 10"/>
              <p:cNvSpPr>
                <a:spLocks/>
              </p:cNvSpPr>
              <p:nvPr/>
            </p:nvSpPr>
            <p:spPr bwMode="auto">
              <a:xfrm>
                <a:off x="1571" y="1254"/>
                <a:ext cx="371" cy="681"/>
              </a:xfrm>
              <a:custGeom>
                <a:avLst/>
                <a:gdLst>
                  <a:gd name="T0" fmla="*/ 2 w 302"/>
                  <a:gd name="T1" fmla="*/ 222 h 681"/>
                  <a:gd name="T2" fmla="*/ 108 w 302"/>
                  <a:gd name="T3" fmla="*/ 41 h 681"/>
                  <a:gd name="T4" fmla="*/ 163 w 302"/>
                  <a:gd name="T5" fmla="*/ 0 h 681"/>
                  <a:gd name="T6" fmla="*/ 246 w 302"/>
                  <a:gd name="T7" fmla="*/ 118 h 681"/>
                  <a:gd name="T8" fmla="*/ 302 w 302"/>
                  <a:gd name="T9" fmla="*/ 340 h 681"/>
                  <a:gd name="T10" fmla="*/ 371 w 302"/>
                  <a:gd name="T11" fmla="*/ 562 h 681"/>
                  <a:gd name="T12" fmla="*/ 451 w 302"/>
                  <a:gd name="T13" fmla="*/ 680 h 681"/>
                  <a:gd name="T14" fmla="*/ 520 w 302"/>
                  <a:gd name="T15" fmla="*/ 639 h 681"/>
                  <a:gd name="T16" fmla="*/ 587 w 302"/>
                  <a:gd name="T17" fmla="*/ 458 h 681"/>
                  <a:gd name="T18" fmla="*/ 660 w 302"/>
                  <a:gd name="T19" fmla="*/ 222 h 681"/>
                  <a:gd name="T20" fmla="*/ 725 w 302"/>
                  <a:gd name="T21" fmla="*/ 41 h 681"/>
                  <a:gd name="T22" fmla="*/ 794 w 302"/>
                  <a:gd name="T23" fmla="*/ 0 h 681"/>
                  <a:gd name="T24" fmla="*/ 867 w 302"/>
                  <a:gd name="T25" fmla="*/ 118 h 681"/>
                  <a:gd name="T26" fmla="*/ 929 w 302"/>
                  <a:gd name="T27" fmla="*/ 340 h 681"/>
                  <a:gd name="T28" fmla="*/ 999 w 302"/>
                  <a:gd name="T29" fmla="*/ 562 h 681"/>
                  <a:gd name="T30" fmla="*/ 1087 w 302"/>
                  <a:gd name="T31" fmla="*/ 680 h 681"/>
                  <a:gd name="T32" fmla="*/ 1141 w 302"/>
                  <a:gd name="T33" fmla="*/ 639 h 681"/>
                  <a:gd name="T34" fmla="*/ 1224 w 302"/>
                  <a:gd name="T35" fmla="*/ 458 h 681"/>
                  <a:gd name="T36" fmla="*/ 1294 w 302"/>
                  <a:gd name="T37" fmla="*/ 222 h 681"/>
                  <a:gd name="T38" fmla="*/ 1359 w 302"/>
                  <a:gd name="T39" fmla="*/ 41 h 681"/>
                  <a:gd name="T40" fmla="*/ 1429 w 302"/>
                  <a:gd name="T41" fmla="*/ 0 h 681"/>
                  <a:gd name="T42" fmla="*/ 1504 w 302"/>
                  <a:gd name="T43" fmla="*/ 118 h 681"/>
                  <a:gd name="T44" fmla="*/ 1566 w 302"/>
                  <a:gd name="T45" fmla="*/ 340 h 681"/>
                  <a:gd name="T46" fmla="*/ 1642 w 302"/>
                  <a:gd name="T47" fmla="*/ 562 h 681"/>
                  <a:gd name="T48" fmla="*/ 1703 w 302"/>
                  <a:gd name="T49" fmla="*/ 680 h 681"/>
                  <a:gd name="T50" fmla="*/ 1787 w 302"/>
                  <a:gd name="T51" fmla="*/ 639 h 681"/>
                  <a:gd name="T52" fmla="*/ 1848 w 302"/>
                  <a:gd name="T53" fmla="*/ 458 h 681"/>
                  <a:gd name="T54" fmla="*/ 1914 w 302"/>
                  <a:gd name="T55" fmla="*/ 222 h 681"/>
                  <a:gd name="T56" fmla="*/ 1982 w 302"/>
                  <a:gd name="T57" fmla="*/ 41 h 681"/>
                  <a:gd name="T58" fmla="*/ 2060 w 302"/>
                  <a:gd name="T59" fmla="*/ 0 h 681"/>
                  <a:gd name="T60" fmla="*/ 2120 w 302"/>
                  <a:gd name="T61" fmla="*/ 118 h 681"/>
                  <a:gd name="T62" fmla="*/ 2195 w 302"/>
                  <a:gd name="T63" fmla="*/ 340 h 681"/>
                  <a:gd name="T64" fmla="*/ 2270 w 302"/>
                  <a:gd name="T65" fmla="*/ 562 h 681"/>
                  <a:gd name="T66" fmla="*/ 2343 w 302"/>
                  <a:gd name="T67" fmla="*/ 680 h 681"/>
                  <a:gd name="T68" fmla="*/ 2404 w 302"/>
                  <a:gd name="T69" fmla="*/ 639 h 681"/>
                  <a:gd name="T70" fmla="*/ 2478 w 302"/>
                  <a:gd name="T71" fmla="*/ 458 h 681"/>
                  <a:gd name="T72" fmla="*/ 2545 w 302"/>
                  <a:gd name="T73" fmla="*/ 222 h 681"/>
                  <a:gd name="T74" fmla="*/ 2629 w 302"/>
                  <a:gd name="T75" fmla="*/ 41 h 681"/>
                  <a:gd name="T76" fmla="*/ 2697 w 302"/>
                  <a:gd name="T77" fmla="*/ 0 h 681"/>
                  <a:gd name="T78" fmla="*/ 2748 w 302"/>
                  <a:gd name="T79" fmla="*/ 118 h 681"/>
                  <a:gd name="T80" fmla="*/ 2840 w 302"/>
                  <a:gd name="T81" fmla="*/ 340 h 681"/>
                  <a:gd name="T82" fmla="*/ 2902 w 302"/>
                  <a:gd name="T83" fmla="*/ 562 h 681"/>
                  <a:gd name="T84" fmla="*/ 2953 w 302"/>
                  <a:gd name="T85" fmla="*/ 680 h 681"/>
                  <a:gd name="T86" fmla="*/ 3040 w 302"/>
                  <a:gd name="T87" fmla="*/ 639 h 681"/>
                  <a:gd name="T88" fmla="*/ 3109 w 302"/>
                  <a:gd name="T89" fmla="*/ 458 h 681"/>
                  <a:gd name="T90" fmla="*/ 3173 w 302"/>
                  <a:gd name="T91" fmla="*/ 222 h 681"/>
                  <a:gd name="T92" fmla="*/ 3251 w 302"/>
                  <a:gd name="T93" fmla="*/ 41 h 681"/>
                  <a:gd name="T94" fmla="*/ 3313 w 302"/>
                  <a:gd name="T95" fmla="*/ 0 h 681"/>
                  <a:gd name="T96" fmla="*/ 3376 w 302"/>
                  <a:gd name="T97" fmla="*/ 118 h 681"/>
                  <a:gd name="T98" fmla="*/ 3456 w 302"/>
                  <a:gd name="T99" fmla="*/ 340 h 681"/>
                  <a:gd name="T100" fmla="*/ 3522 w 302"/>
                  <a:gd name="T101" fmla="*/ 562 h 6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2" h="681">
                    <a:moveTo>
                      <a:pt x="0" y="340"/>
                    </a:moveTo>
                    <a:lnTo>
                      <a:pt x="2" y="222"/>
                    </a:lnTo>
                    <a:lnTo>
                      <a:pt x="6" y="118"/>
                    </a:lnTo>
                    <a:lnTo>
                      <a:pt x="9" y="41"/>
                    </a:lnTo>
                    <a:lnTo>
                      <a:pt x="12" y="0"/>
                    </a:lnTo>
                    <a:lnTo>
                      <a:pt x="14" y="0"/>
                    </a:lnTo>
                    <a:lnTo>
                      <a:pt x="17" y="41"/>
                    </a:lnTo>
                    <a:lnTo>
                      <a:pt x="21" y="118"/>
                    </a:lnTo>
                    <a:lnTo>
                      <a:pt x="23" y="222"/>
                    </a:lnTo>
                    <a:lnTo>
                      <a:pt x="26" y="340"/>
                    </a:lnTo>
                    <a:lnTo>
                      <a:pt x="29" y="458"/>
                    </a:lnTo>
                    <a:lnTo>
                      <a:pt x="32" y="562"/>
                    </a:lnTo>
                    <a:lnTo>
                      <a:pt x="35" y="639"/>
                    </a:lnTo>
                    <a:lnTo>
                      <a:pt x="38" y="680"/>
                    </a:lnTo>
                    <a:lnTo>
                      <a:pt x="41" y="680"/>
                    </a:lnTo>
                    <a:lnTo>
                      <a:pt x="44" y="639"/>
                    </a:lnTo>
                    <a:lnTo>
                      <a:pt x="47" y="562"/>
                    </a:lnTo>
                    <a:lnTo>
                      <a:pt x="50" y="458"/>
                    </a:lnTo>
                    <a:lnTo>
                      <a:pt x="52" y="340"/>
                    </a:lnTo>
                    <a:lnTo>
                      <a:pt x="55" y="222"/>
                    </a:lnTo>
                    <a:lnTo>
                      <a:pt x="59" y="118"/>
                    </a:lnTo>
                    <a:lnTo>
                      <a:pt x="62" y="41"/>
                    </a:lnTo>
                    <a:lnTo>
                      <a:pt x="64" y="0"/>
                    </a:lnTo>
                    <a:lnTo>
                      <a:pt x="67" y="0"/>
                    </a:lnTo>
                    <a:lnTo>
                      <a:pt x="70" y="41"/>
                    </a:lnTo>
                    <a:lnTo>
                      <a:pt x="73" y="118"/>
                    </a:lnTo>
                    <a:lnTo>
                      <a:pt x="76" y="222"/>
                    </a:lnTo>
                    <a:lnTo>
                      <a:pt x="79" y="340"/>
                    </a:lnTo>
                    <a:lnTo>
                      <a:pt x="82" y="458"/>
                    </a:lnTo>
                    <a:lnTo>
                      <a:pt x="85" y="562"/>
                    </a:lnTo>
                    <a:lnTo>
                      <a:pt x="88" y="639"/>
                    </a:lnTo>
                    <a:lnTo>
                      <a:pt x="91" y="680"/>
                    </a:lnTo>
                    <a:lnTo>
                      <a:pt x="94" y="680"/>
                    </a:lnTo>
                    <a:lnTo>
                      <a:pt x="97" y="639"/>
                    </a:lnTo>
                    <a:lnTo>
                      <a:pt x="100" y="562"/>
                    </a:lnTo>
                    <a:lnTo>
                      <a:pt x="103" y="458"/>
                    </a:lnTo>
                    <a:lnTo>
                      <a:pt x="106" y="340"/>
                    </a:lnTo>
                    <a:lnTo>
                      <a:pt x="109" y="222"/>
                    </a:lnTo>
                    <a:lnTo>
                      <a:pt x="112" y="118"/>
                    </a:lnTo>
                    <a:lnTo>
                      <a:pt x="115" y="41"/>
                    </a:lnTo>
                    <a:lnTo>
                      <a:pt x="118" y="0"/>
                    </a:lnTo>
                    <a:lnTo>
                      <a:pt x="121" y="0"/>
                    </a:lnTo>
                    <a:lnTo>
                      <a:pt x="124" y="41"/>
                    </a:lnTo>
                    <a:lnTo>
                      <a:pt x="127" y="118"/>
                    </a:lnTo>
                    <a:lnTo>
                      <a:pt x="130" y="222"/>
                    </a:lnTo>
                    <a:lnTo>
                      <a:pt x="133" y="340"/>
                    </a:lnTo>
                    <a:lnTo>
                      <a:pt x="136" y="458"/>
                    </a:lnTo>
                    <a:lnTo>
                      <a:pt x="139" y="562"/>
                    </a:lnTo>
                    <a:lnTo>
                      <a:pt x="141" y="639"/>
                    </a:lnTo>
                    <a:lnTo>
                      <a:pt x="144" y="680"/>
                    </a:lnTo>
                    <a:lnTo>
                      <a:pt x="148" y="680"/>
                    </a:lnTo>
                    <a:lnTo>
                      <a:pt x="151" y="639"/>
                    </a:lnTo>
                    <a:lnTo>
                      <a:pt x="153" y="562"/>
                    </a:lnTo>
                    <a:lnTo>
                      <a:pt x="156" y="458"/>
                    </a:lnTo>
                    <a:lnTo>
                      <a:pt x="159" y="340"/>
                    </a:lnTo>
                    <a:lnTo>
                      <a:pt x="162" y="222"/>
                    </a:lnTo>
                    <a:lnTo>
                      <a:pt x="165" y="118"/>
                    </a:lnTo>
                    <a:lnTo>
                      <a:pt x="168" y="41"/>
                    </a:lnTo>
                    <a:lnTo>
                      <a:pt x="171" y="0"/>
                    </a:lnTo>
                    <a:lnTo>
                      <a:pt x="174" y="0"/>
                    </a:lnTo>
                    <a:lnTo>
                      <a:pt x="177" y="41"/>
                    </a:lnTo>
                    <a:lnTo>
                      <a:pt x="180" y="118"/>
                    </a:lnTo>
                    <a:lnTo>
                      <a:pt x="183" y="222"/>
                    </a:lnTo>
                    <a:lnTo>
                      <a:pt x="186" y="340"/>
                    </a:lnTo>
                    <a:lnTo>
                      <a:pt x="189" y="458"/>
                    </a:lnTo>
                    <a:lnTo>
                      <a:pt x="192" y="562"/>
                    </a:lnTo>
                    <a:lnTo>
                      <a:pt x="195" y="639"/>
                    </a:lnTo>
                    <a:lnTo>
                      <a:pt x="198" y="680"/>
                    </a:lnTo>
                    <a:lnTo>
                      <a:pt x="201" y="680"/>
                    </a:lnTo>
                    <a:lnTo>
                      <a:pt x="204" y="639"/>
                    </a:lnTo>
                    <a:lnTo>
                      <a:pt x="207" y="562"/>
                    </a:lnTo>
                    <a:lnTo>
                      <a:pt x="210" y="458"/>
                    </a:lnTo>
                    <a:lnTo>
                      <a:pt x="213" y="340"/>
                    </a:lnTo>
                    <a:lnTo>
                      <a:pt x="216" y="222"/>
                    </a:lnTo>
                    <a:lnTo>
                      <a:pt x="219" y="118"/>
                    </a:lnTo>
                    <a:lnTo>
                      <a:pt x="222" y="41"/>
                    </a:lnTo>
                    <a:lnTo>
                      <a:pt x="225" y="0"/>
                    </a:lnTo>
                    <a:lnTo>
                      <a:pt x="228" y="0"/>
                    </a:lnTo>
                    <a:lnTo>
                      <a:pt x="231" y="41"/>
                    </a:lnTo>
                    <a:lnTo>
                      <a:pt x="233" y="118"/>
                    </a:lnTo>
                    <a:lnTo>
                      <a:pt x="237" y="222"/>
                    </a:lnTo>
                    <a:lnTo>
                      <a:pt x="240" y="340"/>
                    </a:lnTo>
                    <a:lnTo>
                      <a:pt x="242" y="458"/>
                    </a:lnTo>
                    <a:lnTo>
                      <a:pt x="245" y="562"/>
                    </a:lnTo>
                    <a:lnTo>
                      <a:pt x="248" y="639"/>
                    </a:lnTo>
                    <a:lnTo>
                      <a:pt x="251" y="680"/>
                    </a:lnTo>
                    <a:lnTo>
                      <a:pt x="254" y="680"/>
                    </a:lnTo>
                    <a:lnTo>
                      <a:pt x="257" y="639"/>
                    </a:lnTo>
                    <a:lnTo>
                      <a:pt x="260" y="562"/>
                    </a:lnTo>
                    <a:lnTo>
                      <a:pt x="263" y="458"/>
                    </a:lnTo>
                    <a:lnTo>
                      <a:pt x="266" y="340"/>
                    </a:lnTo>
                    <a:lnTo>
                      <a:pt x="269" y="222"/>
                    </a:lnTo>
                    <a:lnTo>
                      <a:pt x="271" y="118"/>
                    </a:lnTo>
                    <a:lnTo>
                      <a:pt x="275" y="41"/>
                    </a:lnTo>
                    <a:lnTo>
                      <a:pt x="278" y="0"/>
                    </a:lnTo>
                    <a:lnTo>
                      <a:pt x="280" y="0"/>
                    </a:lnTo>
                    <a:lnTo>
                      <a:pt x="283" y="41"/>
                    </a:lnTo>
                    <a:lnTo>
                      <a:pt x="286" y="118"/>
                    </a:lnTo>
                    <a:lnTo>
                      <a:pt x="290" y="222"/>
                    </a:lnTo>
                    <a:lnTo>
                      <a:pt x="292" y="340"/>
                    </a:lnTo>
                    <a:lnTo>
                      <a:pt x="295" y="458"/>
                    </a:lnTo>
                    <a:lnTo>
                      <a:pt x="298" y="562"/>
                    </a:lnTo>
                    <a:lnTo>
                      <a:pt x="301" y="639"/>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7" name="Freeform 11"/>
              <p:cNvSpPr>
                <a:spLocks/>
              </p:cNvSpPr>
              <p:nvPr/>
            </p:nvSpPr>
            <p:spPr bwMode="auto">
              <a:xfrm>
                <a:off x="1941" y="1254"/>
                <a:ext cx="372" cy="681"/>
              </a:xfrm>
              <a:custGeom>
                <a:avLst/>
                <a:gdLst>
                  <a:gd name="T0" fmla="*/ 39 w 303"/>
                  <a:gd name="T1" fmla="*/ 680 h 681"/>
                  <a:gd name="T2" fmla="*/ 108 w 303"/>
                  <a:gd name="T3" fmla="*/ 639 h 681"/>
                  <a:gd name="T4" fmla="*/ 171 w 303"/>
                  <a:gd name="T5" fmla="*/ 458 h 681"/>
                  <a:gd name="T6" fmla="*/ 246 w 303"/>
                  <a:gd name="T7" fmla="*/ 222 h 681"/>
                  <a:gd name="T8" fmla="*/ 317 w 303"/>
                  <a:gd name="T9" fmla="*/ 41 h 681"/>
                  <a:gd name="T10" fmla="*/ 389 w 303"/>
                  <a:gd name="T11" fmla="*/ 0 h 681"/>
                  <a:gd name="T12" fmla="*/ 455 w 303"/>
                  <a:gd name="T13" fmla="*/ 118 h 681"/>
                  <a:gd name="T14" fmla="*/ 525 w 303"/>
                  <a:gd name="T15" fmla="*/ 340 h 681"/>
                  <a:gd name="T16" fmla="*/ 604 w 303"/>
                  <a:gd name="T17" fmla="*/ 562 h 681"/>
                  <a:gd name="T18" fmla="*/ 673 w 303"/>
                  <a:gd name="T19" fmla="*/ 680 h 681"/>
                  <a:gd name="T20" fmla="*/ 742 w 303"/>
                  <a:gd name="T21" fmla="*/ 639 h 681"/>
                  <a:gd name="T22" fmla="*/ 792 w 303"/>
                  <a:gd name="T23" fmla="*/ 458 h 681"/>
                  <a:gd name="T24" fmla="*/ 869 w 303"/>
                  <a:gd name="T25" fmla="*/ 222 h 681"/>
                  <a:gd name="T26" fmla="*/ 928 w 303"/>
                  <a:gd name="T27" fmla="*/ 41 h 681"/>
                  <a:gd name="T28" fmla="*/ 1014 w 303"/>
                  <a:gd name="T29" fmla="*/ 0 h 681"/>
                  <a:gd name="T30" fmla="*/ 1087 w 303"/>
                  <a:gd name="T31" fmla="*/ 118 h 681"/>
                  <a:gd name="T32" fmla="*/ 1139 w 303"/>
                  <a:gd name="T33" fmla="*/ 340 h 681"/>
                  <a:gd name="T34" fmla="*/ 1224 w 303"/>
                  <a:gd name="T35" fmla="*/ 562 h 681"/>
                  <a:gd name="T36" fmla="*/ 1290 w 303"/>
                  <a:gd name="T37" fmla="*/ 680 h 681"/>
                  <a:gd name="T38" fmla="*/ 1358 w 303"/>
                  <a:gd name="T39" fmla="*/ 639 h 681"/>
                  <a:gd name="T40" fmla="*/ 1429 w 303"/>
                  <a:gd name="T41" fmla="*/ 458 h 681"/>
                  <a:gd name="T42" fmla="*/ 1503 w 303"/>
                  <a:gd name="T43" fmla="*/ 222 h 681"/>
                  <a:gd name="T44" fmla="*/ 1580 w 303"/>
                  <a:gd name="T45" fmla="*/ 41 h 681"/>
                  <a:gd name="T46" fmla="*/ 1640 w 303"/>
                  <a:gd name="T47" fmla="*/ 0 h 681"/>
                  <a:gd name="T48" fmla="*/ 1705 w 303"/>
                  <a:gd name="T49" fmla="*/ 118 h 681"/>
                  <a:gd name="T50" fmla="*/ 1788 w 303"/>
                  <a:gd name="T51" fmla="*/ 340 h 681"/>
                  <a:gd name="T52" fmla="*/ 1848 w 303"/>
                  <a:gd name="T53" fmla="*/ 562 h 681"/>
                  <a:gd name="T54" fmla="*/ 1913 w 303"/>
                  <a:gd name="T55" fmla="*/ 680 h 681"/>
                  <a:gd name="T56" fmla="*/ 1974 w 303"/>
                  <a:gd name="T57" fmla="*/ 639 h 681"/>
                  <a:gd name="T58" fmla="*/ 2056 w 303"/>
                  <a:gd name="T59" fmla="*/ 458 h 681"/>
                  <a:gd name="T60" fmla="*/ 2123 w 303"/>
                  <a:gd name="T61" fmla="*/ 222 h 681"/>
                  <a:gd name="T62" fmla="*/ 2195 w 303"/>
                  <a:gd name="T63" fmla="*/ 41 h 681"/>
                  <a:gd name="T64" fmla="*/ 2265 w 303"/>
                  <a:gd name="T65" fmla="*/ 0 h 681"/>
                  <a:gd name="T66" fmla="*/ 2315 w 303"/>
                  <a:gd name="T67" fmla="*/ 118 h 681"/>
                  <a:gd name="T68" fmla="*/ 2403 w 303"/>
                  <a:gd name="T69" fmla="*/ 340 h 681"/>
                  <a:gd name="T70" fmla="*/ 2470 w 303"/>
                  <a:gd name="T71" fmla="*/ 562 h 681"/>
                  <a:gd name="T72" fmla="*/ 2533 w 303"/>
                  <a:gd name="T73" fmla="*/ 680 h 681"/>
                  <a:gd name="T74" fmla="*/ 2606 w 303"/>
                  <a:gd name="T75" fmla="*/ 639 h 681"/>
                  <a:gd name="T76" fmla="*/ 2674 w 303"/>
                  <a:gd name="T77" fmla="*/ 458 h 681"/>
                  <a:gd name="T78" fmla="*/ 2735 w 303"/>
                  <a:gd name="T79" fmla="*/ 222 h 681"/>
                  <a:gd name="T80" fmla="*/ 2813 w 303"/>
                  <a:gd name="T81" fmla="*/ 41 h 681"/>
                  <a:gd name="T82" fmla="*/ 2884 w 303"/>
                  <a:gd name="T83" fmla="*/ 0 h 681"/>
                  <a:gd name="T84" fmla="*/ 2950 w 303"/>
                  <a:gd name="T85" fmla="*/ 118 h 681"/>
                  <a:gd name="T86" fmla="*/ 3032 w 303"/>
                  <a:gd name="T87" fmla="*/ 340 h 681"/>
                  <a:gd name="T88" fmla="*/ 3099 w 303"/>
                  <a:gd name="T89" fmla="*/ 562 h 681"/>
                  <a:gd name="T90" fmla="*/ 3155 w 303"/>
                  <a:gd name="T91" fmla="*/ 680 h 681"/>
                  <a:gd name="T92" fmla="*/ 3235 w 303"/>
                  <a:gd name="T93" fmla="*/ 639 h 681"/>
                  <a:gd name="T94" fmla="*/ 3309 w 303"/>
                  <a:gd name="T95" fmla="*/ 458 h 681"/>
                  <a:gd name="T96" fmla="*/ 3358 w 303"/>
                  <a:gd name="T97" fmla="*/ 222 h 681"/>
                  <a:gd name="T98" fmla="*/ 3444 w 303"/>
                  <a:gd name="T99" fmla="*/ 41 h 681"/>
                  <a:gd name="T100" fmla="*/ 3509 w 303"/>
                  <a:gd name="T101" fmla="*/ 0 h 6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3" h="681">
                    <a:moveTo>
                      <a:pt x="0" y="639"/>
                    </a:moveTo>
                    <a:lnTo>
                      <a:pt x="3" y="680"/>
                    </a:lnTo>
                    <a:lnTo>
                      <a:pt x="6" y="680"/>
                    </a:lnTo>
                    <a:lnTo>
                      <a:pt x="9" y="639"/>
                    </a:lnTo>
                    <a:lnTo>
                      <a:pt x="12" y="562"/>
                    </a:lnTo>
                    <a:lnTo>
                      <a:pt x="15" y="458"/>
                    </a:lnTo>
                    <a:lnTo>
                      <a:pt x="18" y="340"/>
                    </a:lnTo>
                    <a:lnTo>
                      <a:pt x="21" y="222"/>
                    </a:lnTo>
                    <a:lnTo>
                      <a:pt x="24" y="118"/>
                    </a:lnTo>
                    <a:lnTo>
                      <a:pt x="27" y="41"/>
                    </a:lnTo>
                    <a:lnTo>
                      <a:pt x="30" y="0"/>
                    </a:lnTo>
                    <a:lnTo>
                      <a:pt x="33" y="0"/>
                    </a:lnTo>
                    <a:lnTo>
                      <a:pt x="36" y="41"/>
                    </a:lnTo>
                    <a:lnTo>
                      <a:pt x="39" y="118"/>
                    </a:lnTo>
                    <a:lnTo>
                      <a:pt x="42" y="222"/>
                    </a:lnTo>
                    <a:lnTo>
                      <a:pt x="45" y="340"/>
                    </a:lnTo>
                    <a:lnTo>
                      <a:pt x="48" y="458"/>
                    </a:lnTo>
                    <a:lnTo>
                      <a:pt x="51" y="562"/>
                    </a:lnTo>
                    <a:lnTo>
                      <a:pt x="54" y="639"/>
                    </a:lnTo>
                    <a:lnTo>
                      <a:pt x="57" y="680"/>
                    </a:lnTo>
                    <a:lnTo>
                      <a:pt x="59" y="680"/>
                    </a:lnTo>
                    <a:lnTo>
                      <a:pt x="63" y="639"/>
                    </a:lnTo>
                    <a:lnTo>
                      <a:pt x="66" y="562"/>
                    </a:lnTo>
                    <a:lnTo>
                      <a:pt x="68" y="458"/>
                    </a:lnTo>
                    <a:lnTo>
                      <a:pt x="71" y="340"/>
                    </a:lnTo>
                    <a:lnTo>
                      <a:pt x="74" y="222"/>
                    </a:lnTo>
                    <a:lnTo>
                      <a:pt x="77" y="118"/>
                    </a:lnTo>
                    <a:lnTo>
                      <a:pt x="80" y="41"/>
                    </a:lnTo>
                    <a:lnTo>
                      <a:pt x="83" y="0"/>
                    </a:lnTo>
                    <a:lnTo>
                      <a:pt x="86" y="0"/>
                    </a:lnTo>
                    <a:lnTo>
                      <a:pt x="89" y="41"/>
                    </a:lnTo>
                    <a:lnTo>
                      <a:pt x="92" y="118"/>
                    </a:lnTo>
                    <a:lnTo>
                      <a:pt x="95" y="222"/>
                    </a:lnTo>
                    <a:lnTo>
                      <a:pt x="98" y="340"/>
                    </a:lnTo>
                    <a:lnTo>
                      <a:pt x="101" y="458"/>
                    </a:lnTo>
                    <a:lnTo>
                      <a:pt x="104" y="562"/>
                    </a:lnTo>
                    <a:lnTo>
                      <a:pt x="107" y="639"/>
                    </a:lnTo>
                    <a:lnTo>
                      <a:pt x="110" y="680"/>
                    </a:lnTo>
                    <a:lnTo>
                      <a:pt x="113" y="680"/>
                    </a:lnTo>
                    <a:lnTo>
                      <a:pt x="116" y="639"/>
                    </a:lnTo>
                    <a:lnTo>
                      <a:pt x="119" y="562"/>
                    </a:lnTo>
                    <a:lnTo>
                      <a:pt x="122" y="458"/>
                    </a:lnTo>
                    <a:lnTo>
                      <a:pt x="125" y="340"/>
                    </a:lnTo>
                    <a:lnTo>
                      <a:pt x="128" y="222"/>
                    </a:lnTo>
                    <a:lnTo>
                      <a:pt x="131" y="118"/>
                    </a:lnTo>
                    <a:lnTo>
                      <a:pt x="134" y="41"/>
                    </a:lnTo>
                    <a:lnTo>
                      <a:pt x="137" y="0"/>
                    </a:lnTo>
                    <a:lnTo>
                      <a:pt x="140" y="0"/>
                    </a:lnTo>
                    <a:lnTo>
                      <a:pt x="143" y="41"/>
                    </a:lnTo>
                    <a:lnTo>
                      <a:pt x="146" y="118"/>
                    </a:lnTo>
                    <a:lnTo>
                      <a:pt x="148" y="222"/>
                    </a:lnTo>
                    <a:lnTo>
                      <a:pt x="152" y="340"/>
                    </a:lnTo>
                    <a:lnTo>
                      <a:pt x="155" y="458"/>
                    </a:lnTo>
                    <a:lnTo>
                      <a:pt x="158" y="562"/>
                    </a:lnTo>
                    <a:lnTo>
                      <a:pt x="160" y="639"/>
                    </a:lnTo>
                    <a:lnTo>
                      <a:pt x="163" y="680"/>
                    </a:lnTo>
                    <a:lnTo>
                      <a:pt x="166" y="680"/>
                    </a:lnTo>
                    <a:lnTo>
                      <a:pt x="169" y="639"/>
                    </a:lnTo>
                    <a:lnTo>
                      <a:pt x="172" y="562"/>
                    </a:lnTo>
                    <a:lnTo>
                      <a:pt x="175" y="458"/>
                    </a:lnTo>
                    <a:lnTo>
                      <a:pt x="178" y="340"/>
                    </a:lnTo>
                    <a:lnTo>
                      <a:pt x="181" y="222"/>
                    </a:lnTo>
                    <a:lnTo>
                      <a:pt x="184" y="118"/>
                    </a:lnTo>
                    <a:lnTo>
                      <a:pt x="187" y="41"/>
                    </a:lnTo>
                    <a:lnTo>
                      <a:pt x="190" y="0"/>
                    </a:lnTo>
                    <a:lnTo>
                      <a:pt x="193" y="0"/>
                    </a:lnTo>
                    <a:lnTo>
                      <a:pt x="196" y="41"/>
                    </a:lnTo>
                    <a:lnTo>
                      <a:pt x="198" y="118"/>
                    </a:lnTo>
                    <a:lnTo>
                      <a:pt x="201" y="222"/>
                    </a:lnTo>
                    <a:lnTo>
                      <a:pt x="205" y="340"/>
                    </a:lnTo>
                    <a:lnTo>
                      <a:pt x="207" y="458"/>
                    </a:lnTo>
                    <a:lnTo>
                      <a:pt x="210" y="562"/>
                    </a:lnTo>
                    <a:lnTo>
                      <a:pt x="213" y="639"/>
                    </a:lnTo>
                    <a:lnTo>
                      <a:pt x="216" y="680"/>
                    </a:lnTo>
                    <a:lnTo>
                      <a:pt x="219" y="680"/>
                    </a:lnTo>
                    <a:lnTo>
                      <a:pt x="222" y="639"/>
                    </a:lnTo>
                    <a:lnTo>
                      <a:pt x="225" y="562"/>
                    </a:lnTo>
                    <a:lnTo>
                      <a:pt x="228" y="458"/>
                    </a:lnTo>
                    <a:lnTo>
                      <a:pt x="231" y="340"/>
                    </a:lnTo>
                    <a:lnTo>
                      <a:pt x="234" y="222"/>
                    </a:lnTo>
                    <a:lnTo>
                      <a:pt x="237" y="118"/>
                    </a:lnTo>
                    <a:lnTo>
                      <a:pt x="240" y="41"/>
                    </a:lnTo>
                    <a:lnTo>
                      <a:pt x="243" y="0"/>
                    </a:lnTo>
                    <a:lnTo>
                      <a:pt x="246" y="0"/>
                    </a:lnTo>
                    <a:lnTo>
                      <a:pt x="249" y="41"/>
                    </a:lnTo>
                    <a:lnTo>
                      <a:pt x="252" y="118"/>
                    </a:lnTo>
                    <a:lnTo>
                      <a:pt x="255" y="222"/>
                    </a:lnTo>
                    <a:lnTo>
                      <a:pt x="258" y="340"/>
                    </a:lnTo>
                    <a:lnTo>
                      <a:pt x="261" y="458"/>
                    </a:lnTo>
                    <a:lnTo>
                      <a:pt x="264" y="562"/>
                    </a:lnTo>
                    <a:lnTo>
                      <a:pt x="267" y="639"/>
                    </a:lnTo>
                    <a:lnTo>
                      <a:pt x="270" y="680"/>
                    </a:lnTo>
                    <a:lnTo>
                      <a:pt x="273" y="680"/>
                    </a:lnTo>
                    <a:lnTo>
                      <a:pt x="276" y="639"/>
                    </a:lnTo>
                    <a:lnTo>
                      <a:pt x="279" y="562"/>
                    </a:lnTo>
                    <a:lnTo>
                      <a:pt x="282" y="458"/>
                    </a:lnTo>
                    <a:lnTo>
                      <a:pt x="285" y="340"/>
                    </a:lnTo>
                    <a:lnTo>
                      <a:pt x="287" y="222"/>
                    </a:lnTo>
                    <a:lnTo>
                      <a:pt x="290" y="118"/>
                    </a:lnTo>
                    <a:lnTo>
                      <a:pt x="293" y="41"/>
                    </a:lnTo>
                    <a:lnTo>
                      <a:pt x="297" y="0"/>
                    </a:lnTo>
                    <a:lnTo>
                      <a:pt x="299" y="0"/>
                    </a:lnTo>
                    <a:lnTo>
                      <a:pt x="302" y="41"/>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8" name="Freeform 12"/>
              <p:cNvSpPr>
                <a:spLocks/>
              </p:cNvSpPr>
              <p:nvPr/>
            </p:nvSpPr>
            <p:spPr bwMode="auto">
              <a:xfrm>
                <a:off x="2312" y="1254"/>
                <a:ext cx="110" cy="681"/>
              </a:xfrm>
              <a:custGeom>
                <a:avLst/>
                <a:gdLst>
                  <a:gd name="T0" fmla="*/ 0 w 90"/>
                  <a:gd name="T1" fmla="*/ 41 h 681"/>
                  <a:gd name="T2" fmla="*/ 35 w 90"/>
                  <a:gd name="T3" fmla="*/ 118 h 681"/>
                  <a:gd name="T4" fmla="*/ 65 w 90"/>
                  <a:gd name="T5" fmla="*/ 222 h 681"/>
                  <a:gd name="T6" fmla="*/ 97 w 90"/>
                  <a:gd name="T7" fmla="*/ 340 h 681"/>
                  <a:gd name="T8" fmla="*/ 133 w 90"/>
                  <a:gd name="T9" fmla="*/ 458 h 681"/>
                  <a:gd name="T10" fmla="*/ 163 w 90"/>
                  <a:gd name="T11" fmla="*/ 562 h 681"/>
                  <a:gd name="T12" fmla="*/ 199 w 90"/>
                  <a:gd name="T13" fmla="*/ 639 h 681"/>
                  <a:gd name="T14" fmla="*/ 241 w 90"/>
                  <a:gd name="T15" fmla="*/ 680 h 681"/>
                  <a:gd name="T16" fmla="*/ 264 w 90"/>
                  <a:gd name="T17" fmla="*/ 680 h 681"/>
                  <a:gd name="T18" fmla="*/ 297 w 90"/>
                  <a:gd name="T19" fmla="*/ 639 h 681"/>
                  <a:gd name="T20" fmla="*/ 331 w 90"/>
                  <a:gd name="T21" fmla="*/ 562 h 681"/>
                  <a:gd name="T22" fmla="*/ 363 w 90"/>
                  <a:gd name="T23" fmla="*/ 458 h 681"/>
                  <a:gd name="T24" fmla="*/ 403 w 90"/>
                  <a:gd name="T25" fmla="*/ 340 h 681"/>
                  <a:gd name="T26" fmla="*/ 441 w 90"/>
                  <a:gd name="T27" fmla="*/ 222 h 681"/>
                  <a:gd name="T28" fmla="*/ 463 w 90"/>
                  <a:gd name="T29" fmla="*/ 118 h 681"/>
                  <a:gd name="T30" fmla="*/ 495 w 90"/>
                  <a:gd name="T31" fmla="*/ 41 h 681"/>
                  <a:gd name="T32" fmla="*/ 539 w 90"/>
                  <a:gd name="T33" fmla="*/ 0 h 681"/>
                  <a:gd name="T34" fmla="*/ 566 w 90"/>
                  <a:gd name="T35" fmla="*/ 0 h 681"/>
                  <a:gd name="T36" fmla="*/ 603 w 90"/>
                  <a:gd name="T37" fmla="*/ 41 h 681"/>
                  <a:gd name="T38" fmla="*/ 634 w 90"/>
                  <a:gd name="T39" fmla="*/ 118 h 681"/>
                  <a:gd name="T40" fmla="*/ 664 w 90"/>
                  <a:gd name="T41" fmla="*/ 222 h 681"/>
                  <a:gd name="T42" fmla="*/ 700 w 90"/>
                  <a:gd name="T43" fmla="*/ 340 h 681"/>
                  <a:gd name="T44" fmla="*/ 737 w 90"/>
                  <a:gd name="T45" fmla="*/ 458 h 681"/>
                  <a:gd name="T46" fmla="*/ 765 w 90"/>
                  <a:gd name="T47" fmla="*/ 562 h 681"/>
                  <a:gd name="T48" fmla="*/ 805 w 90"/>
                  <a:gd name="T49" fmla="*/ 639 h 681"/>
                  <a:gd name="T50" fmla="*/ 813 w 90"/>
                  <a:gd name="T51" fmla="*/ 680 h 681"/>
                  <a:gd name="T52" fmla="*/ 856 w 90"/>
                  <a:gd name="T53" fmla="*/ 680 h 681"/>
                  <a:gd name="T54" fmla="*/ 896 w 90"/>
                  <a:gd name="T55" fmla="*/ 639 h 681"/>
                  <a:gd name="T56" fmla="*/ 935 w 90"/>
                  <a:gd name="T57" fmla="*/ 562 h 681"/>
                  <a:gd name="T58" fmla="*/ 947 w 90"/>
                  <a:gd name="T59" fmla="*/ 458 h 681"/>
                  <a:gd name="T60" fmla="*/ 992 w 90"/>
                  <a:gd name="T61" fmla="*/ 340 h 6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0" h="681">
                    <a:moveTo>
                      <a:pt x="0" y="41"/>
                    </a:moveTo>
                    <a:lnTo>
                      <a:pt x="3" y="118"/>
                    </a:lnTo>
                    <a:lnTo>
                      <a:pt x="6" y="222"/>
                    </a:lnTo>
                    <a:lnTo>
                      <a:pt x="9" y="340"/>
                    </a:lnTo>
                    <a:lnTo>
                      <a:pt x="12" y="458"/>
                    </a:lnTo>
                    <a:lnTo>
                      <a:pt x="15" y="562"/>
                    </a:lnTo>
                    <a:lnTo>
                      <a:pt x="18" y="639"/>
                    </a:lnTo>
                    <a:lnTo>
                      <a:pt x="21" y="680"/>
                    </a:lnTo>
                    <a:lnTo>
                      <a:pt x="24" y="680"/>
                    </a:lnTo>
                    <a:lnTo>
                      <a:pt x="27" y="639"/>
                    </a:lnTo>
                    <a:lnTo>
                      <a:pt x="30" y="562"/>
                    </a:lnTo>
                    <a:lnTo>
                      <a:pt x="33" y="458"/>
                    </a:lnTo>
                    <a:lnTo>
                      <a:pt x="36" y="340"/>
                    </a:lnTo>
                    <a:lnTo>
                      <a:pt x="39" y="222"/>
                    </a:lnTo>
                    <a:lnTo>
                      <a:pt x="42" y="118"/>
                    </a:lnTo>
                    <a:lnTo>
                      <a:pt x="45" y="41"/>
                    </a:lnTo>
                    <a:lnTo>
                      <a:pt x="48" y="0"/>
                    </a:lnTo>
                    <a:lnTo>
                      <a:pt x="51" y="0"/>
                    </a:lnTo>
                    <a:lnTo>
                      <a:pt x="54" y="41"/>
                    </a:lnTo>
                    <a:lnTo>
                      <a:pt x="57" y="118"/>
                    </a:lnTo>
                    <a:lnTo>
                      <a:pt x="60" y="222"/>
                    </a:lnTo>
                    <a:lnTo>
                      <a:pt x="63" y="340"/>
                    </a:lnTo>
                    <a:lnTo>
                      <a:pt x="66" y="458"/>
                    </a:lnTo>
                    <a:lnTo>
                      <a:pt x="69" y="562"/>
                    </a:lnTo>
                    <a:lnTo>
                      <a:pt x="72" y="639"/>
                    </a:lnTo>
                    <a:lnTo>
                      <a:pt x="74" y="680"/>
                    </a:lnTo>
                    <a:lnTo>
                      <a:pt x="77" y="680"/>
                    </a:lnTo>
                    <a:lnTo>
                      <a:pt x="80" y="639"/>
                    </a:lnTo>
                    <a:lnTo>
                      <a:pt x="84" y="562"/>
                    </a:lnTo>
                    <a:lnTo>
                      <a:pt x="86" y="458"/>
                    </a:lnTo>
                    <a:lnTo>
                      <a:pt x="89" y="34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9" name="Line 13"/>
              <p:cNvSpPr>
                <a:spLocks noChangeShapeType="1"/>
              </p:cNvSpPr>
              <p:nvPr/>
            </p:nvSpPr>
            <p:spPr bwMode="auto">
              <a:xfrm flipH="1">
                <a:off x="432" y="1594"/>
                <a:ext cx="2016"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0" name="Line 40"/>
              <p:cNvSpPr>
                <a:spLocks noChangeShapeType="1"/>
              </p:cNvSpPr>
              <p:nvPr/>
            </p:nvSpPr>
            <p:spPr bwMode="auto">
              <a:xfrm>
                <a:off x="458" y="1940"/>
                <a:ext cx="5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1" name="Line 41"/>
              <p:cNvSpPr>
                <a:spLocks noChangeShapeType="1"/>
              </p:cNvSpPr>
              <p:nvPr/>
            </p:nvSpPr>
            <p:spPr bwMode="auto">
              <a:xfrm>
                <a:off x="538" y="1940"/>
                <a:ext cx="52"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2" name="Line 42"/>
              <p:cNvSpPr>
                <a:spLocks noChangeShapeType="1"/>
              </p:cNvSpPr>
              <p:nvPr/>
            </p:nvSpPr>
            <p:spPr bwMode="auto">
              <a:xfrm>
                <a:off x="617"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3" name="Line 43"/>
              <p:cNvSpPr>
                <a:spLocks noChangeShapeType="1"/>
              </p:cNvSpPr>
              <p:nvPr/>
            </p:nvSpPr>
            <p:spPr bwMode="auto">
              <a:xfrm>
                <a:off x="697"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4" name="Line 44"/>
              <p:cNvSpPr>
                <a:spLocks noChangeShapeType="1"/>
              </p:cNvSpPr>
              <p:nvPr/>
            </p:nvSpPr>
            <p:spPr bwMode="auto">
              <a:xfrm>
                <a:off x="777"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5" name="Line 45"/>
              <p:cNvSpPr>
                <a:spLocks noChangeShapeType="1"/>
              </p:cNvSpPr>
              <p:nvPr/>
            </p:nvSpPr>
            <p:spPr bwMode="auto">
              <a:xfrm>
                <a:off x="856" y="1940"/>
                <a:ext cx="5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6" name="Line 46"/>
              <p:cNvSpPr>
                <a:spLocks noChangeShapeType="1"/>
              </p:cNvSpPr>
              <p:nvPr/>
            </p:nvSpPr>
            <p:spPr bwMode="auto">
              <a:xfrm>
                <a:off x="935"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7" name="Line 47"/>
              <p:cNvSpPr>
                <a:spLocks noChangeShapeType="1"/>
              </p:cNvSpPr>
              <p:nvPr/>
            </p:nvSpPr>
            <p:spPr bwMode="auto">
              <a:xfrm>
                <a:off x="1015"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8" name="Line 48"/>
              <p:cNvSpPr>
                <a:spLocks noChangeShapeType="1"/>
              </p:cNvSpPr>
              <p:nvPr/>
            </p:nvSpPr>
            <p:spPr bwMode="auto">
              <a:xfrm>
                <a:off x="1095"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9" name="Line 49"/>
              <p:cNvSpPr>
                <a:spLocks noChangeShapeType="1"/>
              </p:cNvSpPr>
              <p:nvPr/>
            </p:nvSpPr>
            <p:spPr bwMode="auto">
              <a:xfrm>
                <a:off x="1175"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0" name="Line 50"/>
              <p:cNvSpPr>
                <a:spLocks noChangeShapeType="1"/>
              </p:cNvSpPr>
              <p:nvPr/>
            </p:nvSpPr>
            <p:spPr bwMode="auto">
              <a:xfrm>
                <a:off x="1253" y="1940"/>
                <a:ext cx="5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1" name="Line 51"/>
              <p:cNvSpPr>
                <a:spLocks noChangeShapeType="1"/>
              </p:cNvSpPr>
              <p:nvPr/>
            </p:nvSpPr>
            <p:spPr bwMode="auto">
              <a:xfrm>
                <a:off x="1333"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2" name="Line 52"/>
              <p:cNvSpPr>
                <a:spLocks noChangeShapeType="1"/>
              </p:cNvSpPr>
              <p:nvPr/>
            </p:nvSpPr>
            <p:spPr bwMode="auto">
              <a:xfrm>
                <a:off x="1413"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3" name="Line 53"/>
              <p:cNvSpPr>
                <a:spLocks noChangeShapeType="1"/>
              </p:cNvSpPr>
              <p:nvPr/>
            </p:nvSpPr>
            <p:spPr bwMode="auto">
              <a:xfrm>
                <a:off x="1493"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4" name="Line 54"/>
              <p:cNvSpPr>
                <a:spLocks noChangeShapeType="1"/>
              </p:cNvSpPr>
              <p:nvPr/>
            </p:nvSpPr>
            <p:spPr bwMode="auto">
              <a:xfrm>
                <a:off x="1573" y="1940"/>
                <a:ext cx="52"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5" name="Line 55"/>
              <p:cNvSpPr>
                <a:spLocks noChangeShapeType="1"/>
              </p:cNvSpPr>
              <p:nvPr/>
            </p:nvSpPr>
            <p:spPr bwMode="auto">
              <a:xfrm>
                <a:off x="1652"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6" name="Line 56"/>
              <p:cNvSpPr>
                <a:spLocks noChangeShapeType="1"/>
              </p:cNvSpPr>
              <p:nvPr/>
            </p:nvSpPr>
            <p:spPr bwMode="auto">
              <a:xfrm>
                <a:off x="1731" y="1940"/>
                <a:ext cx="5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7" name="Line 57"/>
              <p:cNvSpPr>
                <a:spLocks noChangeShapeType="1"/>
              </p:cNvSpPr>
              <p:nvPr/>
            </p:nvSpPr>
            <p:spPr bwMode="auto">
              <a:xfrm>
                <a:off x="1811"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8" name="Line 58"/>
              <p:cNvSpPr>
                <a:spLocks noChangeShapeType="1"/>
              </p:cNvSpPr>
              <p:nvPr/>
            </p:nvSpPr>
            <p:spPr bwMode="auto">
              <a:xfrm>
                <a:off x="1891" y="1940"/>
                <a:ext cx="52"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9" name="Line 59"/>
              <p:cNvSpPr>
                <a:spLocks noChangeShapeType="1"/>
              </p:cNvSpPr>
              <p:nvPr/>
            </p:nvSpPr>
            <p:spPr bwMode="auto">
              <a:xfrm>
                <a:off x="1970"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0" name="Line 60"/>
              <p:cNvSpPr>
                <a:spLocks noChangeShapeType="1"/>
              </p:cNvSpPr>
              <p:nvPr/>
            </p:nvSpPr>
            <p:spPr bwMode="auto">
              <a:xfrm>
                <a:off x="2050"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1" name="Line 61"/>
              <p:cNvSpPr>
                <a:spLocks noChangeShapeType="1"/>
              </p:cNvSpPr>
              <p:nvPr/>
            </p:nvSpPr>
            <p:spPr bwMode="auto">
              <a:xfrm>
                <a:off x="2129" y="1940"/>
                <a:ext cx="5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2" name="Line 62"/>
              <p:cNvSpPr>
                <a:spLocks noChangeShapeType="1"/>
              </p:cNvSpPr>
              <p:nvPr/>
            </p:nvSpPr>
            <p:spPr bwMode="auto">
              <a:xfrm>
                <a:off x="2209" y="1940"/>
                <a:ext cx="52"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3" name="Line 63"/>
              <p:cNvSpPr>
                <a:spLocks noChangeShapeType="1"/>
              </p:cNvSpPr>
              <p:nvPr/>
            </p:nvSpPr>
            <p:spPr bwMode="auto">
              <a:xfrm>
                <a:off x="2288"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4" name="Line 64"/>
              <p:cNvSpPr>
                <a:spLocks noChangeShapeType="1"/>
              </p:cNvSpPr>
              <p:nvPr/>
            </p:nvSpPr>
            <p:spPr bwMode="auto">
              <a:xfrm>
                <a:off x="2368" y="1940"/>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5" name="Line 65"/>
              <p:cNvSpPr>
                <a:spLocks noChangeShapeType="1"/>
              </p:cNvSpPr>
              <p:nvPr/>
            </p:nvSpPr>
            <p:spPr bwMode="auto">
              <a:xfrm flipH="1">
                <a:off x="458" y="1248"/>
                <a:ext cx="5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6" name="Line 66"/>
              <p:cNvSpPr>
                <a:spLocks noChangeShapeType="1"/>
              </p:cNvSpPr>
              <p:nvPr/>
            </p:nvSpPr>
            <p:spPr bwMode="auto">
              <a:xfrm>
                <a:off x="538" y="1248"/>
                <a:ext cx="52"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7" name="Line 67"/>
              <p:cNvSpPr>
                <a:spLocks noChangeShapeType="1"/>
              </p:cNvSpPr>
              <p:nvPr/>
            </p:nvSpPr>
            <p:spPr bwMode="auto">
              <a:xfrm>
                <a:off x="617"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8" name="Line 68"/>
              <p:cNvSpPr>
                <a:spLocks noChangeShapeType="1"/>
              </p:cNvSpPr>
              <p:nvPr/>
            </p:nvSpPr>
            <p:spPr bwMode="auto">
              <a:xfrm>
                <a:off x="697"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9" name="Line 69"/>
              <p:cNvSpPr>
                <a:spLocks noChangeShapeType="1"/>
              </p:cNvSpPr>
              <p:nvPr/>
            </p:nvSpPr>
            <p:spPr bwMode="auto">
              <a:xfrm>
                <a:off x="777"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0" name="Line 70"/>
              <p:cNvSpPr>
                <a:spLocks noChangeShapeType="1"/>
              </p:cNvSpPr>
              <p:nvPr/>
            </p:nvSpPr>
            <p:spPr bwMode="auto">
              <a:xfrm>
                <a:off x="856" y="1248"/>
                <a:ext cx="5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1" name="Line 71"/>
              <p:cNvSpPr>
                <a:spLocks noChangeShapeType="1"/>
              </p:cNvSpPr>
              <p:nvPr/>
            </p:nvSpPr>
            <p:spPr bwMode="auto">
              <a:xfrm>
                <a:off x="935"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2" name="Line 72"/>
              <p:cNvSpPr>
                <a:spLocks noChangeShapeType="1"/>
              </p:cNvSpPr>
              <p:nvPr/>
            </p:nvSpPr>
            <p:spPr bwMode="auto">
              <a:xfrm>
                <a:off x="1015"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3" name="Line 73"/>
              <p:cNvSpPr>
                <a:spLocks noChangeShapeType="1"/>
              </p:cNvSpPr>
              <p:nvPr/>
            </p:nvSpPr>
            <p:spPr bwMode="auto">
              <a:xfrm>
                <a:off x="1095"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4" name="Line 74"/>
              <p:cNvSpPr>
                <a:spLocks noChangeShapeType="1"/>
              </p:cNvSpPr>
              <p:nvPr/>
            </p:nvSpPr>
            <p:spPr bwMode="auto">
              <a:xfrm>
                <a:off x="1175"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5" name="Line 75"/>
              <p:cNvSpPr>
                <a:spLocks noChangeShapeType="1"/>
              </p:cNvSpPr>
              <p:nvPr/>
            </p:nvSpPr>
            <p:spPr bwMode="auto">
              <a:xfrm>
                <a:off x="1253" y="1248"/>
                <a:ext cx="5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6" name="Line 76"/>
              <p:cNvSpPr>
                <a:spLocks noChangeShapeType="1"/>
              </p:cNvSpPr>
              <p:nvPr/>
            </p:nvSpPr>
            <p:spPr bwMode="auto">
              <a:xfrm>
                <a:off x="1333"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7" name="Line 77"/>
              <p:cNvSpPr>
                <a:spLocks noChangeShapeType="1"/>
              </p:cNvSpPr>
              <p:nvPr/>
            </p:nvSpPr>
            <p:spPr bwMode="auto">
              <a:xfrm>
                <a:off x="1413"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8" name="Line 78"/>
              <p:cNvSpPr>
                <a:spLocks noChangeShapeType="1"/>
              </p:cNvSpPr>
              <p:nvPr/>
            </p:nvSpPr>
            <p:spPr bwMode="auto">
              <a:xfrm>
                <a:off x="1493"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9" name="Line 79"/>
              <p:cNvSpPr>
                <a:spLocks noChangeShapeType="1"/>
              </p:cNvSpPr>
              <p:nvPr/>
            </p:nvSpPr>
            <p:spPr bwMode="auto">
              <a:xfrm>
                <a:off x="1573" y="1248"/>
                <a:ext cx="52"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0" name="Line 80"/>
              <p:cNvSpPr>
                <a:spLocks noChangeShapeType="1"/>
              </p:cNvSpPr>
              <p:nvPr/>
            </p:nvSpPr>
            <p:spPr bwMode="auto">
              <a:xfrm>
                <a:off x="1652"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1" name="Line 81"/>
              <p:cNvSpPr>
                <a:spLocks noChangeShapeType="1"/>
              </p:cNvSpPr>
              <p:nvPr/>
            </p:nvSpPr>
            <p:spPr bwMode="auto">
              <a:xfrm>
                <a:off x="1731" y="1248"/>
                <a:ext cx="5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2" name="Line 82"/>
              <p:cNvSpPr>
                <a:spLocks noChangeShapeType="1"/>
              </p:cNvSpPr>
              <p:nvPr/>
            </p:nvSpPr>
            <p:spPr bwMode="auto">
              <a:xfrm>
                <a:off x="1811"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3" name="Line 83"/>
              <p:cNvSpPr>
                <a:spLocks noChangeShapeType="1"/>
              </p:cNvSpPr>
              <p:nvPr/>
            </p:nvSpPr>
            <p:spPr bwMode="auto">
              <a:xfrm>
                <a:off x="1891" y="1248"/>
                <a:ext cx="52"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4" name="Line 84"/>
              <p:cNvSpPr>
                <a:spLocks noChangeShapeType="1"/>
              </p:cNvSpPr>
              <p:nvPr/>
            </p:nvSpPr>
            <p:spPr bwMode="auto">
              <a:xfrm>
                <a:off x="1970"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5" name="Line 85"/>
              <p:cNvSpPr>
                <a:spLocks noChangeShapeType="1"/>
              </p:cNvSpPr>
              <p:nvPr/>
            </p:nvSpPr>
            <p:spPr bwMode="auto">
              <a:xfrm>
                <a:off x="2050"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6" name="Line 86"/>
              <p:cNvSpPr>
                <a:spLocks noChangeShapeType="1"/>
              </p:cNvSpPr>
              <p:nvPr/>
            </p:nvSpPr>
            <p:spPr bwMode="auto">
              <a:xfrm>
                <a:off x="2129" y="1248"/>
                <a:ext cx="5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7" name="Line 87"/>
              <p:cNvSpPr>
                <a:spLocks noChangeShapeType="1"/>
              </p:cNvSpPr>
              <p:nvPr/>
            </p:nvSpPr>
            <p:spPr bwMode="auto">
              <a:xfrm>
                <a:off x="2209" y="1248"/>
                <a:ext cx="52"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8" name="Line 88"/>
              <p:cNvSpPr>
                <a:spLocks noChangeShapeType="1"/>
              </p:cNvSpPr>
              <p:nvPr/>
            </p:nvSpPr>
            <p:spPr bwMode="auto">
              <a:xfrm>
                <a:off x="2288" y="1248"/>
                <a:ext cx="5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9" name="Line 89"/>
              <p:cNvSpPr>
                <a:spLocks noChangeShapeType="1"/>
              </p:cNvSpPr>
              <p:nvPr/>
            </p:nvSpPr>
            <p:spPr bwMode="auto">
              <a:xfrm>
                <a:off x="2336" y="1248"/>
                <a:ext cx="12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0" name="Line 90"/>
              <p:cNvSpPr>
                <a:spLocks noChangeShapeType="1"/>
              </p:cNvSpPr>
              <p:nvPr/>
            </p:nvSpPr>
            <p:spPr bwMode="auto">
              <a:xfrm>
                <a:off x="432" y="1248"/>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1" name="Line 91"/>
              <p:cNvSpPr>
                <a:spLocks noChangeShapeType="1"/>
              </p:cNvSpPr>
              <p:nvPr/>
            </p:nvSpPr>
            <p:spPr bwMode="auto">
              <a:xfrm>
                <a:off x="432" y="1940"/>
                <a:ext cx="201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76" name="Group 96"/>
            <p:cNvGrpSpPr>
              <a:grpSpLocks/>
            </p:cNvGrpSpPr>
            <p:nvPr/>
          </p:nvGrpSpPr>
          <p:grpSpPr bwMode="auto">
            <a:xfrm>
              <a:off x="432" y="2736"/>
              <a:ext cx="2028" cy="694"/>
              <a:chOff x="420" y="3148"/>
              <a:chExt cx="2028" cy="694"/>
            </a:xfrm>
          </p:grpSpPr>
          <p:sp>
            <p:nvSpPr>
              <p:cNvPr id="11277" name="Line 15"/>
              <p:cNvSpPr>
                <a:spLocks noChangeShapeType="1"/>
              </p:cNvSpPr>
              <p:nvPr/>
            </p:nvSpPr>
            <p:spPr bwMode="auto">
              <a:xfrm flipH="1">
                <a:off x="432" y="3495"/>
                <a:ext cx="2016"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Freeform 16"/>
              <p:cNvSpPr>
                <a:spLocks/>
              </p:cNvSpPr>
              <p:nvPr/>
            </p:nvSpPr>
            <p:spPr bwMode="auto">
              <a:xfrm>
                <a:off x="458" y="3149"/>
                <a:ext cx="134" cy="692"/>
              </a:xfrm>
              <a:custGeom>
                <a:avLst/>
                <a:gdLst>
                  <a:gd name="T0" fmla="*/ 2 w 109"/>
                  <a:gd name="T1" fmla="*/ 286 h 692"/>
                  <a:gd name="T2" fmla="*/ 73 w 109"/>
                  <a:gd name="T3" fmla="*/ 173 h 692"/>
                  <a:gd name="T4" fmla="*/ 111 w 109"/>
                  <a:gd name="T5" fmla="*/ 81 h 692"/>
                  <a:gd name="T6" fmla="*/ 162 w 109"/>
                  <a:gd name="T7" fmla="*/ 21 h 692"/>
                  <a:gd name="T8" fmla="*/ 205 w 109"/>
                  <a:gd name="T9" fmla="*/ 0 h 692"/>
                  <a:gd name="T10" fmla="*/ 245 w 109"/>
                  <a:gd name="T11" fmla="*/ 21 h 692"/>
                  <a:gd name="T12" fmla="*/ 290 w 109"/>
                  <a:gd name="T13" fmla="*/ 81 h 692"/>
                  <a:gd name="T14" fmla="*/ 317 w 109"/>
                  <a:gd name="T15" fmla="*/ 173 h 692"/>
                  <a:gd name="T16" fmla="*/ 370 w 109"/>
                  <a:gd name="T17" fmla="*/ 286 h 692"/>
                  <a:gd name="T18" fmla="*/ 408 w 109"/>
                  <a:gd name="T19" fmla="*/ 406 h 692"/>
                  <a:gd name="T20" fmla="*/ 455 w 109"/>
                  <a:gd name="T21" fmla="*/ 519 h 692"/>
                  <a:gd name="T22" fmla="*/ 479 w 109"/>
                  <a:gd name="T23" fmla="*/ 610 h 692"/>
                  <a:gd name="T24" fmla="*/ 540 w 109"/>
                  <a:gd name="T25" fmla="*/ 670 h 692"/>
                  <a:gd name="T26" fmla="*/ 575 w 109"/>
                  <a:gd name="T27" fmla="*/ 691 h 692"/>
                  <a:gd name="T28" fmla="*/ 617 w 109"/>
                  <a:gd name="T29" fmla="*/ 670 h 692"/>
                  <a:gd name="T30" fmla="*/ 665 w 109"/>
                  <a:gd name="T31" fmla="*/ 610 h 692"/>
                  <a:gd name="T32" fmla="*/ 707 w 109"/>
                  <a:gd name="T33" fmla="*/ 519 h 692"/>
                  <a:gd name="T34" fmla="*/ 751 w 109"/>
                  <a:gd name="T35" fmla="*/ 406 h 692"/>
                  <a:gd name="T36" fmla="*/ 793 w 109"/>
                  <a:gd name="T37" fmla="*/ 286 h 692"/>
                  <a:gd name="T38" fmla="*/ 818 w 109"/>
                  <a:gd name="T39" fmla="*/ 173 h 692"/>
                  <a:gd name="T40" fmla="*/ 845 w 109"/>
                  <a:gd name="T41" fmla="*/ 81 h 692"/>
                  <a:gd name="T42" fmla="*/ 885 w 109"/>
                  <a:gd name="T43" fmla="*/ 21 h 692"/>
                  <a:gd name="T44" fmla="*/ 923 w 109"/>
                  <a:gd name="T45" fmla="*/ 0 h 692"/>
                  <a:gd name="T46" fmla="*/ 933 w 109"/>
                  <a:gd name="T47" fmla="*/ 21 h 692"/>
                  <a:gd name="T48" fmla="*/ 977 w 109"/>
                  <a:gd name="T49" fmla="*/ 81 h 692"/>
                  <a:gd name="T50" fmla="*/ 1003 w 109"/>
                  <a:gd name="T51" fmla="*/ 173 h 692"/>
                  <a:gd name="T52" fmla="*/ 1039 w 109"/>
                  <a:gd name="T53" fmla="*/ 286 h 692"/>
                  <a:gd name="T54" fmla="*/ 1068 w 109"/>
                  <a:gd name="T55" fmla="*/ 406 h 692"/>
                  <a:gd name="T56" fmla="*/ 1094 w 109"/>
                  <a:gd name="T57" fmla="*/ 519 h 692"/>
                  <a:gd name="T58" fmla="*/ 1135 w 109"/>
                  <a:gd name="T59" fmla="*/ 610 h 692"/>
                  <a:gd name="T60" fmla="*/ 1167 w 109"/>
                  <a:gd name="T61" fmla="*/ 670 h 692"/>
                  <a:gd name="T62" fmla="*/ 1201 w 109"/>
                  <a:gd name="T63" fmla="*/ 691 h 692"/>
                  <a:gd name="T64" fmla="*/ 1233 w 109"/>
                  <a:gd name="T65" fmla="*/ 670 h 692"/>
                  <a:gd name="T66" fmla="*/ 1253 w 109"/>
                  <a:gd name="T67" fmla="*/ 610 h 692"/>
                  <a:gd name="T68" fmla="*/ 1296 w 109"/>
                  <a:gd name="T69" fmla="*/ 519 h 6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 h="692">
                    <a:moveTo>
                      <a:pt x="0" y="346"/>
                    </a:moveTo>
                    <a:lnTo>
                      <a:pt x="2" y="286"/>
                    </a:lnTo>
                    <a:lnTo>
                      <a:pt x="4" y="228"/>
                    </a:lnTo>
                    <a:lnTo>
                      <a:pt x="6" y="173"/>
                    </a:lnTo>
                    <a:lnTo>
                      <a:pt x="8" y="124"/>
                    </a:lnTo>
                    <a:lnTo>
                      <a:pt x="9" y="81"/>
                    </a:lnTo>
                    <a:lnTo>
                      <a:pt x="11" y="46"/>
                    </a:lnTo>
                    <a:lnTo>
                      <a:pt x="13" y="21"/>
                    </a:lnTo>
                    <a:lnTo>
                      <a:pt x="15" y="6"/>
                    </a:lnTo>
                    <a:lnTo>
                      <a:pt x="17" y="0"/>
                    </a:lnTo>
                    <a:lnTo>
                      <a:pt x="18" y="6"/>
                    </a:lnTo>
                    <a:lnTo>
                      <a:pt x="20" y="21"/>
                    </a:lnTo>
                    <a:lnTo>
                      <a:pt x="22" y="46"/>
                    </a:lnTo>
                    <a:lnTo>
                      <a:pt x="24" y="81"/>
                    </a:lnTo>
                    <a:lnTo>
                      <a:pt x="26" y="124"/>
                    </a:lnTo>
                    <a:lnTo>
                      <a:pt x="27" y="173"/>
                    </a:lnTo>
                    <a:lnTo>
                      <a:pt x="29" y="228"/>
                    </a:lnTo>
                    <a:lnTo>
                      <a:pt x="31" y="286"/>
                    </a:lnTo>
                    <a:lnTo>
                      <a:pt x="32" y="346"/>
                    </a:lnTo>
                    <a:lnTo>
                      <a:pt x="34" y="406"/>
                    </a:lnTo>
                    <a:lnTo>
                      <a:pt x="36" y="464"/>
                    </a:lnTo>
                    <a:lnTo>
                      <a:pt x="38" y="519"/>
                    </a:lnTo>
                    <a:lnTo>
                      <a:pt x="39" y="568"/>
                    </a:lnTo>
                    <a:lnTo>
                      <a:pt x="41" y="610"/>
                    </a:lnTo>
                    <a:lnTo>
                      <a:pt x="43" y="645"/>
                    </a:lnTo>
                    <a:lnTo>
                      <a:pt x="45" y="670"/>
                    </a:lnTo>
                    <a:lnTo>
                      <a:pt x="47" y="686"/>
                    </a:lnTo>
                    <a:lnTo>
                      <a:pt x="48" y="691"/>
                    </a:lnTo>
                    <a:lnTo>
                      <a:pt x="50" y="686"/>
                    </a:lnTo>
                    <a:lnTo>
                      <a:pt x="52" y="670"/>
                    </a:lnTo>
                    <a:lnTo>
                      <a:pt x="54" y="645"/>
                    </a:lnTo>
                    <a:lnTo>
                      <a:pt x="56" y="610"/>
                    </a:lnTo>
                    <a:lnTo>
                      <a:pt x="57" y="568"/>
                    </a:lnTo>
                    <a:lnTo>
                      <a:pt x="59" y="519"/>
                    </a:lnTo>
                    <a:lnTo>
                      <a:pt x="61" y="464"/>
                    </a:lnTo>
                    <a:lnTo>
                      <a:pt x="63" y="406"/>
                    </a:lnTo>
                    <a:lnTo>
                      <a:pt x="65" y="346"/>
                    </a:lnTo>
                    <a:lnTo>
                      <a:pt x="66" y="286"/>
                    </a:lnTo>
                    <a:lnTo>
                      <a:pt x="67" y="228"/>
                    </a:lnTo>
                    <a:lnTo>
                      <a:pt x="69" y="173"/>
                    </a:lnTo>
                    <a:lnTo>
                      <a:pt x="70" y="124"/>
                    </a:lnTo>
                    <a:lnTo>
                      <a:pt x="71" y="81"/>
                    </a:lnTo>
                    <a:lnTo>
                      <a:pt x="72" y="46"/>
                    </a:lnTo>
                    <a:lnTo>
                      <a:pt x="74" y="21"/>
                    </a:lnTo>
                    <a:lnTo>
                      <a:pt x="75" y="6"/>
                    </a:lnTo>
                    <a:lnTo>
                      <a:pt x="77" y="0"/>
                    </a:lnTo>
                    <a:lnTo>
                      <a:pt x="78" y="6"/>
                    </a:lnTo>
                    <a:lnTo>
                      <a:pt x="79" y="21"/>
                    </a:lnTo>
                    <a:lnTo>
                      <a:pt x="80" y="46"/>
                    </a:lnTo>
                    <a:lnTo>
                      <a:pt x="82" y="81"/>
                    </a:lnTo>
                    <a:lnTo>
                      <a:pt x="83" y="124"/>
                    </a:lnTo>
                    <a:lnTo>
                      <a:pt x="84" y="173"/>
                    </a:lnTo>
                    <a:lnTo>
                      <a:pt x="86" y="228"/>
                    </a:lnTo>
                    <a:lnTo>
                      <a:pt x="87" y="286"/>
                    </a:lnTo>
                    <a:lnTo>
                      <a:pt x="88" y="346"/>
                    </a:lnTo>
                    <a:lnTo>
                      <a:pt x="90" y="406"/>
                    </a:lnTo>
                    <a:lnTo>
                      <a:pt x="91" y="464"/>
                    </a:lnTo>
                    <a:lnTo>
                      <a:pt x="92" y="519"/>
                    </a:lnTo>
                    <a:lnTo>
                      <a:pt x="94" y="568"/>
                    </a:lnTo>
                    <a:lnTo>
                      <a:pt x="95" y="610"/>
                    </a:lnTo>
                    <a:lnTo>
                      <a:pt x="96" y="645"/>
                    </a:lnTo>
                    <a:lnTo>
                      <a:pt x="98" y="670"/>
                    </a:lnTo>
                    <a:lnTo>
                      <a:pt x="99" y="686"/>
                    </a:lnTo>
                    <a:lnTo>
                      <a:pt x="101" y="691"/>
                    </a:lnTo>
                    <a:lnTo>
                      <a:pt x="102" y="686"/>
                    </a:lnTo>
                    <a:lnTo>
                      <a:pt x="103" y="670"/>
                    </a:lnTo>
                    <a:lnTo>
                      <a:pt x="104" y="645"/>
                    </a:lnTo>
                    <a:lnTo>
                      <a:pt x="105" y="610"/>
                    </a:lnTo>
                    <a:lnTo>
                      <a:pt x="107" y="568"/>
                    </a:lnTo>
                    <a:lnTo>
                      <a:pt x="108" y="519"/>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Freeform 17"/>
              <p:cNvSpPr>
                <a:spLocks/>
              </p:cNvSpPr>
              <p:nvPr/>
            </p:nvSpPr>
            <p:spPr bwMode="auto">
              <a:xfrm>
                <a:off x="590" y="3149"/>
                <a:ext cx="149" cy="692"/>
              </a:xfrm>
              <a:custGeom>
                <a:avLst/>
                <a:gdLst>
                  <a:gd name="T0" fmla="*/ 2 w 121"/>
                  <a:gd name="T1" fmla="*/ 464 h 692"/>
                  <a:gd name="T2" fmla="*/ 59 w 121"/>
                  <a:gd name="T3" fmla="*/ 346 h 692"/>
                  <a:gd name="T4" fmla="*/ 73 w 121"/>
                  <a:gd name="T5" fmla="*/ 228 h 692"/>
                  <a:gd name="T6" fmla="*/ 111 w 121"/>
                  <a:gd name="T7" fmla="*/ 124 h 692"/>
                  <a:gd name="T8" fmla="*/ 137 w 121"/>
                  <a:gd name="T9" fmla="*/ 46 h 692"/>
                  <a:gd name="T10" fmla="*/ 163 w 121"/>
                  <a:gd name="T11" fmla="*/ 6 h 692"/>
                  <a:gd name="T12" fmla="*/ 176 w 121"/>
                  <a:gd name="T13" fmla="*/ 6 h 692"/>
                  <a:gd name="T14" fmla="*/ 217 w 121"/>
                  <a:gd name="T15" fmla="*/ 46 h 692"/>
                  <a:gd name="T16" fmla="*/ 248 w 121"/>
                  <a:gd name="T17" fmla="*/ 124 h 692"/>
                  <a:gd name="T18" fmla="*/ 267 w 121"/>
                  <a:gd name="T19" fmla="*/ 228 h 692"/>
                  <a:gd name="T20" fmla="*/ 300 w 121"/>
                  <a:gd name="T21" fmla="*/ 346 h 692"/>
                  <a:gd name="T22" fmla="*/ 329 w 121"/>
                  <a:gd name="T23" fmla="*/ 464 h 692"/>
                  <a:gd name="T24" fmla="*/ 347 w 121"/>
                  <a:gd name="T25" fmla="*/ 568 h 692"/>
                  <a:gd name="T26" fmla="*/ 376 w 121"/>
                  <a:gd name="T27" fmla="*/ 645 h 692"/>
                  <a:gd name="T28" fmla="*/ 405 w 121"/>
                  <a:gd name="T29" fmla="*/ 686 h 692"/>
                  <a:gd name="T30" fmla="*/ 426 w 121"/>
                  <a:gd name="T31" fmla="*/ 686 h 692"/>
                  <a:gd name="T32" fmla="*/ 463 w 121"/>
                  <a:gd name="T33" fmla="*/ 645 h 692"/>
                  <a:gd name="T34" fmla="*/ 479 w 121"/>
                  <a:gd name="T35" fmla="*/ 568 h 692"/>
                  <a:gd name="T36" fmla="*/ 513 w 121"/>
                  <a:gd name="T37" fmla="*/ 464 h 692"/>
                  <a:gd name="T38" fmla="*/ 526 w 121"/>
                  <a:gd name="T39" fmla="*/ 346 h 692"/>
                  <a:gd name="T40" fmla="*/ 570 w 121"/>
                  <a:gd name="T41" fmla="*/ 228 h 692"/>
                  <a:gd name="T42" fmla="*/ 589 w 121"/>
                  <a:gd name="T43" fmla="*/ 124 h 692"/>
                  <a:gd name="T44" fmla="*/ 623 w 121"/>
                  <a:gd name="T45" fmla="*/ 46 h 692"/>
                  <a:gd name="T46" fmla="*/ 646 w 121"/>
                  <a:gd name="T47" fmla="*/ 6 h 692"/>
                  <a:gd name="T48" fmla="*/ 683 w 121"/>
                  <a:gd name="T49" fmla="*/ 6 h 692"/>
                  <a:gd name="T50" fmla="*/ 702 w 121"/>
                  <a:gd name="T51" fmla="*/ 46 h 692"/>
                  <a:gd name="T52" fmla="*/ 727 w 121"/>
                  <a:gd name="T53" fmla="*/ 124 h 692"/>
                  <a:gd name="T54" fmla="*/ 756 w 121"/>
                  <a:gd name="T55" fmla="*/ 228 h 692"/>
                  <a:gd name="T56" fmla="*/ 778 w 121"/>
                  <a:gd name="T57" fmla="*/ 346 h 692"/>
                  <a:gd name="T58" fmla="*/ 798 w 121"/>
                  <a:gd name="T59" fmla="*/ 464 h 692"/>
                  <a:gd name="T60" fmla="*/ 841 w 121"/>
                  <a:gd name="T61" fmla="*/ 568 h 692"/>
                  <a:gd name="T62" fmla="*/ 864 w 121"/>
                  <a:gd name="T63" fmla="*/ 645 h 692"/>
                  <a:gd name="T64" fmla="*/ 893 w 121"/>
                  <a:gd name="T65" fmla="*/ 686 h 692"/>
                  <a:gd name="T66" fmla="*/ 905 w 121"/>
                  <a:gd name="T67" fmla="*/ 686 h 692"/>
                  <a:gd name="T68" fmla="*/ 944 w 121"/>
                  <a:gd name="T69" fmla="*/ 645 h 692"/>
                  <a:gd name="T70" fmla="*/ 979 w 121"/>
                  <a:gd name="T71" fmla="*/ 568 h 692"/>
                  <a:gd name="T72" fmla="*/ 995 w 121"/>
                  <a:gd name="T73" fmla="*/ 464 h 692"/>
                  <a:gd name="T74" fmla="*/ 1015 w 121"/>
                  <a:gd name="T75" fmla="*/ 346 h 692"/>
                  <a:gd name="T76" fmla="*/ 1064 w 121"/>
                  <a:gd name="T77" fmla="*/ 228 h 692"/>
                  <a:gd name="T78" fmla="*/ 1100 w 121"/>
                  <a:gd name="T79" fmla="*/ 124 h 692"/>
                  <a:gd name="T80" fmla="*/ 1114 w 121"/>
                  <a:gd name="T81" fmla="*/ 46 h 692"/>
                  <a:gd name="T82" fmla="*/ 1151 w 121"/>
                  <a:gd name="T83" fmla="*/ 6 h 692"/>
                  <a:gd name="T84" fmla="*/ 1188 w 121"/>
                  <a:gd name="T85" fmla="*/ 6 h 692"/>
                  <a:gd name="T86" fmla="*/ 1225 w 121"/>
                  <a:gd name="T87" fmla="*/ 46 h 692"/>
                  <a:gd name="T88" fmla="*/ 1250 w 121"/>
                  <a:gd name="T89" fmla="*/ 124 h 692"/>
                  <a:gd name="T90" fmla="*/ 1284 w 121"/>
                  <a:gd name="T91" fmla="*/ 228 h 692"/>
                  <a:gd name="T92" fmla="*/ 1318 w 121"/>
                  <a:gd name="T93" fmla="*/ 346 h 692"/>
                  <a:gd name="T94" fmla="*/ 1355 w 121"/>
                  <a:gd name="T95" fmla="*/ 464 h 692"/>
                  <a:gd name="T96" fmla="*/ 1374 w 121"/>
                  <a:gd name="T97" fmla="*/ 568 h 692"/>
                  <a:gd name="T98" fmla="*/ 1411 w 121"/>
                  <a:gd name="T99" fmla="*/ 645 h 692"/>
                  <a:gd name="T100" fmla="*/ 1453 w 121"/>
                  <a:gd name="T101" fmla="*/ 686 h 6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1" h="692">
                    <a:moveTo>
                      <a:pt x="0" y="519"/>
                    </a:moveTo>
                    <a:lnTo>
                      <a:pt x="2" y="464"/>
                    </a:lnTo>
                    <a:lnTo>
                      <a:pt x="3" y="406"/>
                    </a:lnTo>
                    <a:lnTo>
                      <a:pt x="5" y="346"/>
                    </a:lnTo>
                    <a:lnTo>
                      <a:pt x="5" y="286"/>
                    </a:lnTo>
                    <a:lnTo>
                      <a:pt x="6" y="228"/>
                    </a:lnTo>
                    <a:lnTo>
                      <a:pt x="8" y="173"/>
                    </a:lnTo>
                    <a:lnTo>
                      <a:pt x="9" y="124"/>
                    </a:lnTo>
                    <a:lnTo>
                      <a:pt x="10" y="81"/>
                    </a:lnTo>
                    <a:lnTo>
                      <a:pt x="11" y="46"/>
                    </a:lnTo>
                    <a:lnTo>
                      <a:pt x="12" y="21"/>
                    </a:lnTo>
                    <a:lnTo>
                      <a:pt x="13" y="6"/>
                    </a:lnTo>
                    <a:lnTo>
                      <a:pt x="14" y="0"/>
                    </a:lnTo>
                    <a:lnTo>
                      <a:pt x="15" y="6"/>
                    </a:lnTo>
                    <a:lnTo>
                      <a:pt x="17" y="21"/>
                    </a:lnTo>
                    <a:lnTo>
                      <a:pt x="18" y="46"/>
                    </a:lnTo>
                    <a:lnTo>
                      <a:pt x="19" y="81"/>
                    </a:lnTo>
                    <a:lnTo>
                      <a:pt x="20" y="124"/>
                    </a:lnTo>
                    <a:lnTo>
                      <a:pt x="21" y="173"/>
                    </a:lnTo>
                    <a:lnTo>
                      <a:pt x="22" y="228"/>
                    </a:lnTo>
                    <a:lnTo>
                      <a:pt x="23" y="286"/>
                    </a:lnTo>
                    <a:lnTo>
                      <a:pt x="24" y="346"/>
                    </a:lnTo>
                    <a:lnTo>
                      <a:pt x="26" y="406"/>
                    </a:lnTo>
                    <a:lnTo>
                      <a:pt x="27" y="464"/>
                    </a:lnTo>
                    <a:lnTo>
                      <a:pt x="27" y="519"/>
                    </a:lnTo>
                    <a:lnTo>
                      <a:pt x="29" y="568"/>
                    </a:lnTo>
                    <a:lnTo>
                      <a:pt x="30" y="610"/>
                    </a:lnTo>
                    <a:lnTo>
                      <a:pt x="31" y="645"/>
                    </a:lnTo>
                    <a:lnTo>
                      <a:pt x="32" y="670"/>
                    </a:lnTo>
                    <a:lnTo>
                      <a:pt x="33" y="686"/>
                    </a:lnTo>
                    <a:lnTo>
                      <a:pt x="35" y="691"/>
                    </a:lnTo>
                    <a:lnTo>
                      <a:pt x="35" y="686"/>
                    </a:lnTo>
                    <a:lnTo>
                      <a:pt x="37" y="670"/>
                    </a:lnTo>
                    <a:lnTo>
                      <a:pt x="38" y="645"/>
                    </a:lnTo>
                    <a:lnTo>
                      <a:pt x="39" y="610"/>
                    </a:lnTo>
                    <a:lnTo>
                      <a:pt x="40" y="568"/>
                    </a:lnTo>
                    <a:lnTo>
                      <a:pt x="41" y="519"/>
                    </a:lnTo>
                    <a:lnTo>
                      <a:pt x="42" y="464"/>
                    </a:lnTo>
                    <a:lnTo>
                      <a:pt x="43" y="406"/>
                    </a:lnTo>
                    <a:lnTo>
                      <a:pt x="44" y="346"/>
                    </a:lnTo>
                    <a:lnTo>
                      <a:pt x="45" y="286"/>
                    </a:lnTo>
                    <a:lnTo>
                      <a:pt x="47" y="228"/>
                    </a:lnTo>
                    <a:lnTo>
                      <a:pt x="48" y="173"/>
                    </a:lnTo>
                    <a:lnTo>
                      <a:pt x="48" y="124"/>
                    </a:lnTo>
                    <a:lnTo>
                      <a:pt x="50" y="81"/>
                    </a:lnTo>
                    <a:lnTo>
                      <a:pt x="51" y="46"/>
                    </a:lnTo>
                    <a:lnTo>
                      <a:pt x="52" y="21"/>
                    </a:lnTo>
                    <a:lnTo>
                      <a:pt x="53" y="6"/>
                    </a:lnTo>
                    <a:lnTo>
                      <a:pt x="54" y="0"/>
                    </a:lnTo>
                    <a:lnTo>
                      <a:pt x="56" y="6"/>
                    </a:lnTo>
                    <a:lnTo>
                      <a:pt x="56" y="21"/>
                    </a:lnTo>
                    <a:lnTo>
                      <a:pt x="58" y="46"/>
                    </a:lnTo>
                    <a:lnTo>
                      <a:pt x="59" y="81"/>
                    </a:lnTo>
                    <a:lnTo>
                      <a:pt x="60" y="124"/>
                    </a:lnTo>
                    <a:lnTo>
                      <a:pt x="61" y="173"/>
                    </a:lnTo>
                    <a:lnTo>
                      <a:pt x="62" y="228"/>
                    </a:lnTo>
                    <a:lnTo>
                      <a:pt x="63" y="286"/>
                    </a:lnTo>
                    <a:lnTo>
                      <a:pt x="64" y="346"/>
                    </a:lnTo>
                    <a:lnTo>
                      <a:pt x="65" y="406"/>
                    </a:lnTo>
                    <a:lnTo>
                      <a:pt x="66" y="464"/>
                    </a:lnTo>
                    <a:lnTo>
                      <a:pt x="68" y="519"/>
                    </a:lnTo>
                    <a:lnTo>
                      <a:pt x="69" y="568"/>
                    </a:lnTo>
                    <a:lnTo>
                      <a:pt x="70" y="610"/>
                    </a:lnTo>
                    <a:lnTo>
                      <a:pt x="71" y="645"/>
                    </a:lnTo>
                    <a:lnTo>
                      <a:pt x="72" y="670"/>
                    </a:lnTo>
                    <a:lnTo>
                      <a:pt x="73" y="686"/>
                    </a:lnTo>
                    <a:lnTo>
                      <a:pt x="74" y="691"/>
                    </a:lnTo>
                    <a:lnTo>
                      <a:pt x="75" y="686"/>
                    </a:lnTo>
                    <a:lnTo>
                      <a:pt x="77" y="670"/>
                    </a:lnTo>
                    <a:lnTo>
                      <a:pt x="78" y="645"/>
                    </a:lnTo>
                    <a:lnTo>
                      <a:pt x="79" y="610"/>
                    </a:lnTo>
                    <a:lnTo>
                      <a:pt x="80" y="568"/>
                    </a:lnTo>
                    <a:lnTo>
                      <a:pt x="81" y="519"/>
                    </a:lnTo>
                    <a:lnTo>
                      <a:pt x="82" y="464"/>
                    </a:lnTo>
                    <a:lnTo>
                      <a:pt x="83" y="406"/>
                    </a:lnTo>
                    <a:lnTo>
                      <a:pt x="84" y="346"/>
                    </a:lnTo>
                    <a:lnTo>
                      <a:pt x="86" y="286"/>
                    </a:lnTo>
                    <a:lnTo>
                      <a:pt x="87" y="228"/>
                    </a:lnTo>
                    <a:lnTo>
                      <a:pt x="89" y="173"/>
                    </a:lnTo>
                    <a:lnTo>
                      <a:pt x="90" y="124"/>
                    </a:lnTo>
                    <a:lnTo>
                      <a:pt x="91" y="81"/>
                    </a:lnTo>
                    <a:lnTo>
                      <a:pt x="92" y="46"/>
                    </a:lnTo>
                    <a:lnTo>
                      <a:pt x="93" y="21"/>
                    </a:lnTo>
                    <a:lnTo>
                      <a:pt x="95" y="6"/>
                    </a:lnTo>
                    <a:lnTo>
                      <a:pt x="96" y="0"/>
                    </a:lnTo>
                    <a:lnTo>
                      <a:pt x="98" y="6"/>
                    </a:lnTo>
                    <a:lnTo>
                      <a:pt x="99" y="21"/>
                    </a:lnTo>
                    <a:lnTo>
                      <a:pt x="101" y="46"/>
                    </a:lnTo>
                    <a:lnTo>
                      <a:pt x="102" y="81"/>
                    </a:lnTo>
                    <a:lnTo>
                      <a:pt x="103" y="124"/>
                    </a:lnTo>
                    <a:lnTo>
                      <a:pt x="104" y="173"/>
                    </a:lnTo>
                    <a:lnTo>
                      <a:pt x="106" y="228"/>
                    </a:lnTo>
                    <a:lnTo>
                      <a:pt x="107" y="286"/>
                    </a:lnTo>
                    <a:lnTo>
                      <a:pt x="108" y="346"/>
                    </a:lnTo>
                    <a:lnTo>
                      <a:pt x="110" y="406"/>
                    </a:lnTo>
                    <a:lnTo>
                      <a:pt x="111" y="464"/>
                    </a:lnTo>
                    <a:lnTo>
                      <a:pt x="112" y="519"/>
                    </a:lnTo>
                    <a:lnTo>
                      <a:pt x="114" y="568"/>
                    </a:lnTo>
                    <a:lnTo>
                      <a:pt x="115" y="610"/>
                    </a:lnTo>
                    <a:lnTo>
                      <a:pt x="116" y="645"/>
                    </a:lnTo>
                    <a:lnTo>
                      <a:pt x="117" y="670"/>
                    </a:lnTo>
                    <a:lnTo>
                      <a:pt x="119" y="686"/>
                    </a:lnTo>
                    <a:lnTo>
                      <a:pt x="120" y="691"/>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Freeform 19"/>
              <p:cNvSpPr>
                <a:spLocks/>
              </p:cNvSpPr>
              <p:nvPr/>
            </p:nvSpPr>
            <p:spPr bwMode="auto">
              <a:xfrm>
                <a:off x="738" y="3495"/>
                <a:ext cx="21" cy="346"/>
              </a:xfrm>
              <a:custGeom>
                <a:avLst/>
                <a:gdLst>
                  <a:gd name="T0" fmla="*/ 0 w 17"/>
                  <a:gd name="T1" fmla="*/ 345 h 346"/>
                  <a:gd name="T2" fmla="*/ 2 w 17"/>
                  <a:gd name="T3" fmla="*/ 340 h 346"/>
                  <a:gd name="T4" fmla="*/ 49 w 17"/>
                  <a:gd name="T5" fmla="*/ 324 h 346"/>
                  <a:gd name="T6" fmla="*/ 61 w 17"/>
                  <a:gd name="T7" fmla="*/ 299 h 346"/>
                  <a:gd name="T8" fmla="*/ 99 w 17"/>
                  <a:gd name="T9" fmla="*/ 264 h 346"/>
                  <a:gd name="T10" fmla="*/ 115 w 17"/>
                  <a:gd name="T11" fmla="*/ 222 h 346"/>
                  <a:gd name="T12" fmla="*/ 122 w 17"/>
                  <a:gd name="T13" fmla="*/ 173 h 346"/>
                  <a:gd name="T14" fmla="*/ 151 w 17"/>
                  <a:gd name="T15" fmla="*/ 118 h 346"/>
                  <a:gd name="T16" fmla="*/ 175 w 17"/>
                  <a:gd name="T17" fmla="*/ 60 h 346"/>
                  <a:gd name="T18" fmla="*/ 208 w 17"/>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46">
                    <a:moveTo>
                      <a:pt x="0" y="345"/>
                    </a:moveTo>
                    <a:lnTo>
                      <a:pt x="2" y="340"/>
                    </a:lnTo>
                    <a:lnTo>
                      <a:pt x="4" y="324"/>
                    </a:lnTo>
                    <a:lnTo>
                      <a:pt x="5" y="299"/>
                    </a:lnTo>
                    <a:lnTo>
                      <a:pt x="8" y="264"/>
                    </a:lnTo>
                    <a:lnTo>
                      <a:pt x="9" y="222"/>
                    </a:lnTo>
                    <a:lnTo>
                      <a:pt x="10" y="173"/>
                    </a:lnTo>
                    <a:lnTo>
                      <a:pt x="12" y="118"/>
                    </a:lnTo>
                    <a:lnTo>
                      <a:pt x="14" y="60"/>
                    </a:lnTo>
                    <a:lnTo>
                      <a:pt x="16"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1" name="Freeform 20"/>
              <p:cNvSpPr>
                <a:spLocks/>
              </p:cNvSpPr>
              <p:nvPr/>
            </p:nvSpPr>
            <p:spPr bwMode="auto">
              <a:xfrm>
                <a:off x="755" y="3149"/>
                <a:ext cx="146" cy="692"/>
              </a:xfrm>
              <a:custGeom>
                <a:avLst/>
                <a:gdLst>
                  <a:gd name="T0" fmla="*/ 0 w 119"/>
                  <a:gd name="T1" fmla="*/ 228 h 692"/>
                  <a:gd name="T2" fmla="*/ 38 w 119"/>
                  <a:gd name="T3" fmla="*/ 124 h 692"/>
                  <a:gd name="T4" fmla="*/ 58 w 119"/>
                  <a:gd name="T5" fmla="*/ 46 h 692"/>
                  <a:gd name="T6" fmla="*/ 87 w 119"/>
                  <a:gd name="T7" fmla="*/ 6 h 692"/>
                  <a:gd name="T8" fmla="*/ 107 w 119"/>
                  <a:gd name="T9" fmla="*/ 6 h 692"/>
                  <a:gd name="T10" fmla="*/ 137 w 119"/>
                  <a:gd name="T11" fmla="*/ 46 h 692"/>
                  <a:gd name="T12" fmla="*/ 163 w 119"/>
                  <a:gd name="T13" fmla="*/ 124 h 692"/>
                  <a:gd name="T14" fmla="*/ 198 w 119"/>
                  <a:gd name="T15" fmla="*/ 228 h 692"/>
                  <a:gd name="T16" fmla="*/ 206 w 119"/>
                  <a:gd name="T17" fmla="*/ 346 h 692"/>
                  <a:gd name="T18" fmla="*/ 245 w 119"/>
                  <a:gd name="T19" fmla="*/ 464 h 692"/>
                  <a:gd name="T20" fmla="*/ 270 w 119"/>
                  <a:gd name="T21" fmla="*/ 568 h 692"/>
                  <a:gd name="T22" fmla="*/ 298 w 119"/>
                  <a:gd name="T23" fmla="*/ 645 h 692"/>
                  <a:gd name="T24" fmla="*/ 310 w 119"/>
                  <a:gd name="T25" fmla="*/ 686 h 692"/>
                  <a:gd name="T26" fmla="*/ 336 w 119"/>
                  <a:gd name="T27" fmla="*/ 686 h 692"/>
                  <a:gd name="T28" fmla="*/ 366 w 119"/>
                  <a:gd name="T29" fmla="*/ 645 h 692"/>
                  <a:gd name="T30" fmla="*/ 406 w 119"/>
                  <a:gd name="T31" fmla="*/ 568 h 692"/>
                  <a:gd name="T32" fmla="*/ 412 w 119"/>
                  <a:gd name="T33" fmla="*/ 464 h 692"/>
                  <a:gd name="T34" fmla="*/ 449 w 119"/>
                  <a:gd name="T35" fmla="*/ 346 h 692"/>
                  <a:gd name="T36" fmla="*/ 466 w 119"/>
                  <a:gd name="T37" fmla="*/ 228 h 692"/>
                  <a:gd name="T38" fmla="*/ 499 w 119"/>
                  <a:gd name="T39" fmla="*/ 124 h 692"/>
                  <a:gd name="T40" fmla="*/ 518 w 119"/>
                  <a:gd name="T41" fmla="*/ 46 h 692"/>
                  <a:gd name="T42" fmla="*/ 551 w 119"/>
                  <a:gd name="T43" fmla="*/ 6 h 692"/>
                  <a:gd name="T44" fmla="*/ 572 w 119"/>
                  <a:gd name="T45" fmla="*/ 6 h 692"/>
                  <a:gd name="T46" fmla="*/ 589 w 119"/>
                  <a:gd name="T47" fmla="*/ 46 h 692"/>
                  <a:gd name="T48" fmla="*/ 620 w 119"/>
                  <a:gd name="T49" fmla="*/ 124 h 692"/>
                  <a:gd name="T50" fmla="*/ 659 w 119"/>
                  <a:gd name="T51" fmla="*/ 228 h 692"/>
                  <a:gd name="T52" fmla="*/ 676 w 119"/>
                  <a:gd name="T53" fmla="*/ 346 h 692"/>
                  <a:gd name="T54" fmla="*/ 718 w 119"/>
                  <a:gd name="T55" fmla="*/ 464 h 692"/>
                  <a:gd name="T56" fmla="*/ 723 w 119"/>
                  <a:gd name="T57" fmla="*/ 568 h 692"/>
                  <a:gd name="T58" fmla="*/ 751 w 119"/>
                  <a:gd name="T59" fmla="*/ 645 h 692"/>
                  <a:gd name="T60" fmla="*/ 780 w 119"/>
                  <a:gd name="T61" fmla="*/ 686 h 692"/>
                  <a:gd name="T62" fmla="*/ 809 w 119"/>
                  <a:gd name="T63" fmla="*/ 686 h 692"/>
                  <a:gd name="T64" fmla="*/ 837 w 119"/>
                  <a:gd name="T65" fmla="*/ 645 h 692"/>
                  <a:gd name="T66" fmla="*/ 861 w 119"/>
                  <a:gd name="T67" fmla="*/ 568 h 692"/>
                  <a:gd name="T68" fmla="*/ 882 w 119"/>
                  <a:gd name="T69" fmla="*/ 464 h 692"/>
                  <a:gd name="T70" fmla="*/ 910 w 119"/>
                  <a:gd name="T71" fmla="*/ 346 h 692"/>
                  <a:gd name="T72" fmla="*/ 934 w 119"/>
                  <a:gd name="T73" fmla="*/ 228 h 692"/>
                  <a:gd name="T74" fmla="*/ 977 w 119"/>
                  <a:gd name="T75" fmla="*/ 124 h 692"/>
                  <a:gd name="T76" fmla="*/ 997 w 119"/>
                  <a:gd name="T77" fmla="*/ 46 h 692"/>
                  <a:gd name="T78" fmla="*/ 1033 w 119"/>
                  <a:gd name="T79" fmla="*/ 6 h 692"/>
                  <a:gd name="T80" fmla="*/ 1056 w 119"/>
                  <a:gd name="T81" fmla="*/ 6 h 692"/>
                  <a:gd name="T82" fmla="*/ 1088 w 119"/>
                  <a:gd name="T83" fmla="*/ 46 h 692"/>
                  <a:gd name="T84" fmla="*/ 1129 w 119"/>
                  <a:gd name="T85" fmla="*/ 124 h 692"/>
                  <a:gd name="T86" fmla="*/ 1146 w 119"/>
                  <a:gd name="T87" fmla="*/ 228 h 692"/>
                  <a:gd name="T88" fmla="*/ 1186 w 119"/>
                  <a:gd name="T89" fmla="*/ 346 h 692"/>
                  <a:gd name="T90" fmla="*/ 1221 w 119"/>
                  <a:gd name="T91" fmla="*/ 464 h 692"/>
                  <a:gd name="T92" fmla="*/ 1260 w 119"/>
                  <a:gd name="T93" fmla="*/ 568 h 692"/>
                  <a:gd name="T94" fmla="*/ 1287 w 119"/>
                  <a:gd name="T95" fmla="*/ 645 h 692"/>
                  <a:gd name="T96" fmla="*/ 1326 w 119"/>
                  <a:gd name="T97" fmla="*/ 686 h 692"/>
                  <a:gd name="T98" fmla="*/ 1335 w 119"/>
                  <a:gd name="T99" fmla="*/ 686 h 692"/>
                  <a:gd name="T100" fmla="*/ 1369 w 119"/>
                  <a:gd name="T101" fmla="*/ 645 h 6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9" h="692">
                    <a:moveTo>
                      <a:pt x="0" y="286"/>
                    </a:moveTo>
                    <a:lnTo>
                      <a:pt x="0" y="228"/>
                    </a:lnTo>
                    <a:lnTo>
                      <a:pt x="2" y="173"/>
                    </a:lnTo>
                    <a:lnTo>
                      <a:pt x="3" y="124"/>
                    </a:lnTo>
                    <a:lnTo>
                      <a:pt x="4" y="81"/>
                    </a:lnTo>
                    <a:lnTo>
                      <a:pt x="5" y="46"/>
                    </a:lnTo>
                    <a:lnTo>
                      <a:pt x="6" y="21"/>
                    </a:lnTo>
                    <a:lnTo>
                      <a:pt x="7" y="6"/>
                    </a:lnTo>
                    <a:lnTo>
                      <a:pt x="8" y="0"/>
                    </a:lnTo>
                    <a:lnTo>
                      <a:pt x="9" y="6"/>
                    </a:lnTo>
                    <a:lnTo>
                      <a:pt x="10" y="21"/>
                    </a:lnTo>
                    <a:lnTo>
                      <a:pt x="12" y="46"/>
                    </a:lnTo>
                    <a:lnTo>
                      <a:pt x="13" y="81"/>
                    </a:lnTo>
                    <a:lnTo>
                      <a:pt x="14" y="124"/>
                    </a:lnTo>
                    <a:lnTo>
                      <a:pt x="15" y="173"/>
                    </a:lnTo>
                    <a:lnTo>
                      <a:pt x="16" y="228"/>
                    </a:lnTo>
                    <a:lnTo>
                      <a:pt x="17" y="286"/>
                    </a:lnTo>
                    <a:lnTo>
                      <a:pt x="18" y="346"/>
                    </a:lnTo>
                    <a:lnTo>
                      <a:pt x="19" y="406"/>
                    </a:lnTo>
                    <a:lnTo>
                      <a:pt x="21" y="464"/>
                    </a:lnTo>
                    <a:lnTo>
                      <a:pt x="21" y="519"/>
                    </a:lnTo>
                    <a:lnTo>
                      <a:pt x="23" y="568"/>
                    </a:lnTo>
                    <a:lnTo>
                      <a:pt x="24" y="610"/>
                    </a:lnTo>
                    <a:lnTo>
                      <a:pt x="25" y="645"/>
                    </a:lnTo>
                    <a:lnTo>
                      <a:pt x="26" y="670"/>
                    </a:lnTo>
                    <a:lnTo>
                      <a:pt x="27" y="686"/>
                    </a:lnTo>
                    <a:lnTo>
                      <a:pt x="28" y="691"/>
                    </a:lnTo>
                    <a:lnTo>
                      <a:pt x="29" y="686"/>
                    </a:lnTo>
                    <a:lnTo>
                      <a:pt x="30" y="670"/>
                    </a:lnTo>
                    <a:lnTo>
                      <a:pt x="31" y="645"/>
                    </a:lnTo>
                    <a:lnTo>
                      <a:pt x="33" y="610"/>
                    </a:lnTo>
                    <a:lnTo>
                      <a:pt x="34" y="568"/>
                    </a:lnTo>
                    <a:lnTo>
                      <a:pt x="35" y="519"/>
                    </a:lnTo>
                    <a:lnTo>
                      <a:pt x="36" y="464"/>
                    </a:lnTo>
                    <a:lnTo>
                      <a:pt x="37" y="406"/>
                    </a:lnTo>
                    <a:lnTo>
                      <a:pt x="38" y="346"/>
                    </a:lnTo>
                    <a:lnTo>
                      <a:pt x="39" y="286"/>
                    </a:lnTo>
                    <a:lnTo>
                      <a:pt x="40" y="228"/>
                    </a:lnTo>
                    <a:lnTo>
                      <a:pt x="42" y="173"/>
                    </a:lnTo>
                    <a:lnTo>
                      <a:pt x="43" y="124"/>
                    </a:lnTo>
                    <a:lnTo>
                      <a:pt x="44" y="81"/>
                    </a:lnTo>
                    <a:lnTo>
                      <a:pt x="45" y="46"/>
                    </a:lnTo>
                    <a:lnTo>
                      <a:pt x="46" y="21"/>
                    </a:lnTo>
                    <a:lnTo>
                      <a:pt x="47" y="6"/>
                    </a:lnTo>
                    <a:lnTo>
                      <a:pt x="48" y="0"/>
                    </a:lnTo>
                    <a:lnTo>
                      <a:pt x="49" y="6"/>
                    </a:lnTo>
                    <a:lnTo>
                      <a:pt x="51" y="21"/>
                    </a:lnTo>
                    <a:lnTo>
                      <a:pt x="51" y="46"/>
                    </a:lnTo>
                    <a:lnTo>
                      <a:pt x="53" y="81"/>
                    </a:lnTo>
                    <a:lnTo>
                      <a:pt x="54" y="124"/>
                    </a:lnTo>
                    <a:lnTo>
                      <a:pt x="55" y="173"/>
                    </a:lnTo>
                    <a:lnTo>
                      <a:pt x="56" y="228"/>
                    </a:lnTo>
                    <a:lnTo>
                      <a:pt x="57" y="286"/>
                    </a:lnTo>
                    <a:lnTo>
                      <a:pt x="58" y="346"/>
                    </a:lnTo>
                    <a:lnTo>
                      <a:pt x="59" y="406"/>
                    </a:lnTo>
                    <a:lnTo>
                      <a:pt x="61" y="464"/>
                    </a:lnTo>
                    <a:lnTo>
                      <a:pt x="61" y="519"/>
                    </a:lnTo>
                    <a:lnTo>
                      <a:pt x="63" y="568"/>
                    </a:lnTo>
                    <a:lnTo>
                      <a:pt x="64" y="610"/>
                    </a:lnTo>
                    <a:lnTo>
                      <a:pt x="65" y="645"/>
                    </a:lnTo>
                    <a:lnTo>
                      <a:pt x="66" y="670"/>
                    </a:lnTo>
                    <a:lnTo>
                      <a:pt x="67" y="686"/>
                    </a:lnTo>
                    <a:lnTo>
                      <a:pt x="68" y="691"/>
                    </a:lnTo>
                    <a:lnTo>
                      <a:pt x="69" y="686"/>
                    </a:lnTo>
                    <a:lnTo>
                      <a:pt x="70" y="670"/>
                    </a:lnTo>
                    <a:lnTo>
                      <a:pt x="72" y="645"/>
                    </a:lnTo>
                    <a:lnTo>
                      <a:pt x="72" y="610"/>
                    </a:lnTo>
                    <a:lnTo>
                      <a:pt x="74" y="568"/>
                    </a:lnTo>
                    <a:lnTo>
                      <a:pt x="75" y="519"/>
                    </a:lnTo>
                    <a:lnTo>
                      <a:pt x="76" y="464"/>
                    </a:lnTo>
                    <a:lnTo>
                      <a:pt x="77" y="406"/>
                    </a:lnTo>
                    <a:lnTo>
                      <a:pt x="78" y="346"/>
                    </a:lnTo>
                    <a:lnTo>
                      <a:pt x="79" y="286"/>
                    </a:lnTo>
                    <a:lnTo>
                      <a:pt x="81" y="228"/>
                    </a:lnTo>
                    <a:lnTo>
                      <a:pt x="82" y="173"/>
                    </a:lnTo>
                    <a:lnTo>
                      <a:pt x="84" y="124"/>
                    </a:lnTo>
                    <a:lnTo>
                      <a:pt x="85" y="81"/>
                    </a:lnTo>
                    <a:lnTo>
                      <a:pt x="86" y="46"/>
                    </a:lnTo>
                    <a:lnTo>
                      <a:pt x="87" y="21"/>
                    </a:lnTo>
                    <a:lnTo>
                      <a:pt x="89" y="6"/>
                    </a:lnTo>
                    <a:lnTo>
                      <a:pt x="90" y="0"/>
                    </a:lnTo>
                    <a:lnTo>
                      <a:pt x="91" y="6"/>
                    </a:lnTo>
                    <a:lnTo>
                      <a:pt x="93" y="21"/>
                    </a:lnTo>
                    <a:lnTo>
                      <a:pt x="94" y="46"/>
                    </a:lnTo>
                    <a:lnTo>
                      <a:pt x="96" y="81"/>
                    </a:lnTo>
                    <a:lnTo>
                      <a:pt x="97" y="124"/>
                    </a:lnTo>
                    <a:lnTo>
                      <a:pt x="99" y="173"/>
                    </a:lnTo>
                    <a:lnTo>
                      <a:pt x="99" y="228"/>
                    </a:lnTo>
                    <a:lnTo>
                      <a:pt x="101" y="286"/>
                    </a:lnTo>
                    <a:lnTo>
                      <a:pt x="102" y="346"/>
                    </a:lnTo>
                    <a:lnTo>
                      <a:pt x="103" y="406"/>
                    </a:lnTo>
                    <a:lnTo>
                      <a:pt x="105" y="464"/>
                    </a:lnTo>
                    <a:lnTo>
                      <a:pt x="106" y="519"/>
                    </a:lnTo>
                    <a:lnTo>
                      <a:pt x="108" y="568"/>
                    </a:lnTo>
                    <a:lnTo>
                      <a:pt x="109" y="610"/>
                    </a:lnTo>
                    <a:lnTo>
                      <a:pt x="110" y="645"/>
                    </a:lnTo>
                    <a:lnTo>
                      <a:pt x="112" y="670"/>
                    </a:lnTo>
                    <a:lnTo>
                      <a:pt x="113" y="686"/>
                    </a:lnTo>
                    <a:lnTo>
                      <a:pt x="114" y="691"/>
                    </a:lnTo>
                    <a:lnTo>
                      <a:pt x="115" y="686"/>
                    </a:lnTo>
                    <a:lnTo>
                      <a:pt x="117" y="670"/>
                    </a:lnTo>
                    <a:lnTo>
                      <a:pt x="118" y="645"/>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2" name="Line 21"/>
              <p:cNvSpPr>
                <a:spLocks noChangeShapeType="1"/>
              </p:cNvSpPr>
              <p:nvPr/>
            </p:nvSpPr>
            <p:spPr bwMode="auto">
              <a:xfrm flipH="1">
                <a:off x="752" y="3435"/>
                <a:ext cx="3" cy="6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3" name="Freeform 22"/>
              <p:cNvSpPr>
                <a:spLocks/>
              </p:cNvSpPr>
              <p:nvPr/>
            </p:nvSpPr>
            <p:spPr bwMode="auto">
              <a:xfrm>
                <a:off x="900" y="3149"/>
                <a:ext cx="272" cy="692"/>
              </a:xfrm>
              <a:custGeom>
                <a:avLst/>
                <a:gdLst>
                  <a:gd name="T0" fmla="*/ 2 w 222"/>
                  <a:gd name="T1" fmla="*/ 610 h 692"/>
                  <a:gd name="T2" fmla="*/ 47 w 222"/>
                  <a:gd name="T3" fmla="*/ 519 h 692"/>
                  <a:gd name="T4" fmla="*/ 87 w 222"/>
                  <a:gd name="T5" fmla="*/ 406 h 692"/>
                  <a:gd name="T6" fmla="*/ 111 w 222"/>
                  <a:gd name="T7" fmla="*/ 286 h 692"/>
                  <a:gd name="T8" fmla="*/ 162 w 222"/>
                  <a:gd name="T9" fmla="*/ 173 h 692"/>
                  <a:gd name="T10" fmla="*/ 198 w 222"/>
                  <a:gd name="T11" fmla="*/ 81 h 692"/>
                  <a:gd name="T12" fmla="*/ 241 w 222"/>
                  <a:gd name="T13" fmla="*/ 21 h 692"/>
                  <a:gd name="T14" fmla="*/ 272 w 222"/>
                  <a:gd name="T15" fmla="*/ 0 h 692"/>
                  <a:gd name="T16" fmla="*/ 308 w 222"/>
                  <a:gd name="T17" fmla="*/ 21 h 692"/>
                  <a:gd name="T18" fmla="*/ 365 w 222"/>
                  <a:gd name="T19" fmla="*/ 81 h 692"/>
                  <a:gd name="T20" fmla="*/ 407 w 222"/>
                  <a:gd name="T21" fmla="*/ 173 h 692"/>
                  <a:gd name="T22" fmla="*/ 442 w 222"/>
                  <a:gd name="T23" fmla="*/ 286 h 692"/>
                  <a:gd name="T24" fmla="*/ 475 w 222"/>
                  <a:gd name="T25" fmla="*/ 406 h 692"/>
                  <a:gd name="T26" fmla="*/ 512 w 222"/>
                  <a:gd name="T27" fmla="*/ 519 h 692"/>
                  <a:gd name="T28" fmla="*/ 566 w 222"/>
                  <a:gd name="T29" fmla="*/ 610 h 692"/>
                  <a:gd name="T30" fmla="*/ 611 w 222"/>
                  <a:gd name="T31" fmla="*/ 670 h 692"/>
                  <a:gd name="T32" fmla="*/ 647 w 222"/>
                  <a:gd name="T33" fmla="*/ 691 h 692"/>
                  <a:gd name="T34" fmla="*/ 693 w 222"/>
                  <a:gd name="T35" fmla="*/ 670 h 692"/>
                  <a:gd name="T36" fmla="*/ 719 w 222"/>
                  <a:gd name="T37" fmla="*/ 610 h 692"/>
                  <a:gd name="T38" fmla="*/ 768 w 222"/>
                  <a:gd name="T39" fmla="*/ 519 h 692"/>
                  <a:gd name="T40" fmla="*/ 814 w 222"/>
                  <a:gd name="T41" fmla="*/ 406 h 692"/>
                  <a:gd name="T42" fmla="*/ 849 w 222"/>
                  <a:gd name="T43" fmla="*/ 286 h 692"/>
                  <a:gd name="T44" fmla="*/ 904 w 222"/>
                  <a:gd name="T45" fmla="*/ 173 h 692"/>
                  <a:gd name="T46" fmla="*/ 948 w 222"/>
                  <a:gd name="T47" fmla="*/ 81 h 692"/>
                  <a:gd name="T48" fmla="*/ 997 w 222"/>
                  <a:gd name="T49" fmla="*/ 21 h 692"/>
                  <a:gd name="T50" fmla="*/ 1052 w 222"/>
                  <a:gd name="T51" fmla="*/ 0 h 692"/>
                  <a:gd name="T52" fmla="*/ 1108 w 222"/>
                  <a:gd name="T53" fmla="*/ 21 h 692"/>
                  <a:gd name="T54" fmla="*/ 1158 w 222"/>
                  <a:gd name="T55" fmla="*/ 81 h 692"/>
                  <a:gd name="T56" fmla="*/ 1212 w 222"/>
                  <a:gd name="T57" fmla="*/ 173 h 692"/>
                  <a:gd name="T58" fmla="*/ 1255 w 222"/>
                  <a:gd name="T59" fmla="*/ 286 h 692"/>
                  <a:gd name="T60" fmla="*/ 1312 w 222"/>
                  <a:gd name="T61" fmla="*/ 406 h 692"/>
                  <a:gd name="T62" fmla="*/ 1361 w 222"/>
                  <a:gd name="T63" fmla="*/ 519 h 692"/>
                  <a:gd name="T64" fmla="*/ 1413 w 222"/>
                  <a:gd name="T65" fmla="*/ 610 h 692"/>
                  <a:gd name="T66" fmla="*/ 1468 w 222"/>
                  <a:gd name="T67" fmla="*/ 670 h 692"/>
                  <a:gd name="T68" fmla="*/ 1512 w 222"/>
                  <a:gd name="T69" fmla="*/ 691 h 692"/>
                  <a:gd name="T70" fmla="*/ 1571 w 222"/>
                  <a:gd name="T71" fmla="*/ 670 h 692"/>
                  <a:gd name="T72" fmla="*/ 1620 w 222"/>
                  <a:gd name="T73" fmla="*/ 610 h 692"/>
                  <a:gd name="T74" fmla="*/ 1668 w 222"/>
                  <a:gd name="T75" fmla="*/ 519 h 692"/>
                  <a:gd name="T76" fmla="*/ 1714 w 222"/>
                  <a:gd name="T77" fmla="*/ 406 h 692"/>
                  <a:gd name="T78" fmla="*/ 1773 w 222"/>
                  <a:gd name="T79" fmla="*/ 286 h 692"/>
                  <a:gd name="T80" fmla="*/ 1834 w 222"/>
                  <a:gd name="T81" fmla="*/ 173 h 692"/>
                  <a:gd name="T82" fmla="*/ 1913 w 222"/>
                  <a:gd name="T83" fmla="*/ 81 h 692"/>
                  <a:gd name="T84" fmla="*/ 1969 w 222"/>
                  <a:gd name="T85" fmla="*/ 21 h 692"/>
                  <a:gd name="T86" fmla="*/ 2039 w 222"/>
                  <a:gd name="T87" fmla="*/ 0 h 692"/>
                  <a:gd name="T88" fmla="*/ 2100 w 222"/>
                  <a:gd name="T89" fmla="*/ 21 h 692"/>
                  <a:gd name="T90" fmla="*/ 2165 w 222"/>
                  <a:gd name="T91" fmla="*/ 81 h 692"/>
                  <a:gd name="T92" fmla="*/ 2232 w 222"/>
                  <a:gd name="T93" fmla="*/ 173 h 692"/>
                  <a:gd name="T94" fmla="*/ 2297 w 222"/>
                  <a:gd name="T95" fmla="*/ 286 h 692"/>
                  <a:gd name="T96" fmla="*/ 2371 w 222"/>
                  <a:gd name="T97" fmla="*/ 406 h 692"/>
                  <a:gd name="T98" fmla="*/ 2435 w 222"/>
                  <a:gd name="T99" fmla="*/ 519 h 692"/>
                  <a:gd name="T100" fmla="*/ 2498 w 222"/>
                  <a:gd name="T101" fmla="*/ 610 h 6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2" h="692">
                    <a:moveTo>
                      <a:pt x="0" y="645"/>
                    </a:moveTo>
                    <a:lnTo>
                      <a:pt x="2" y="610"/>
                    </a:lnTo>
                    <a:lnTo>
                      <a:pt x="3" y="568"/>
                    </a:lnTo>
                    <a:lnTo>
                      <a:pt x="4" y="519"/>
                    </a:lnTo>
                    <a:lnTo>
                      <a:pt x="6" y="464"/>
                    </a:lnTo>
                    <a:lnTo>
                      <a:pt x="7" y="406"/>
                    </a:lnTo>
                    <a:lnTo>
                      <a:pt x="8" y="346"/>
                    </a:lnTo>
                    <a:lnTo>
                      <a:pt x="10" y="286"/>
                    </a:lnTo>
                    <a:lnTo>
                      <a:pt x="12" y="228"/>
                    </a:lnTo>
                    <a:lnTo>
                      <a:pt x="14" y="173"/>
                    </a:lnTo>
                    <a:lnTo>
                      <a:pt x="15" y="124"/>
                    </a:lnTo>
                    <a:lnTo>
                      <a:pt x="17" y="81"/>
                    </a:lnTo>
                    <a:lnTo>
                      <a:pt x="19" y="46"/>
                    </a:lnTo>
                    <a:lnTo>
                      <a:pt x="20" y="21"/>
                    </a:lnTo>
                    <a:lnTo>
                      <a:pt x="23" y="6"/>
                    </a:lnTo>
                    <a:lnTo>
                      <a:pt x="24" y="0"/>
                    </a:lnTo>
                    <a:lnTo>
                      <a:pt x="26" y="6"/>
                    </a:lnTo>
                    <a:lnTo>
                      <a:pt x="27" y="21"/>
                    </a:lnTo>
                    <a:lnTo>
                      <a:pt x="29" y="46"/>
                    </a:lnTo>
                    <a:lnTo>
                      <a:pt x="32" y="81"/>
                    </a:lnTo>
                    <a:lnTo>
                      <a:pt x="33" y="124"/>
                    </a:lnTo>
                    <a:lnTo>
                      <a:pt x="35" y="173"/>
                    </a:lnTo>
                    <a:lnTo>
                      <a:pt x="36" y="228"/>
                    </a:lnTo>
                    <a:lnTo>
                      <a:pt x="38" y="286"/>
                    </a:lnTo>
                    <a:lnTo>
                      <a:pt x="40" y="346"/>
                    </a:lnTo>
                    <a:lnTo>
                      <a:pt x="42" y="406"/>
                    </a:lnTo>
                    <a:lnTo>
                      <a:pt x="44" y="464"/>
                    </a:lnTo>
                    <a:lnTo>
                      <a:pt x="45" y="519"/>
                    </a:lnTo>
                    <a:lnTo>
                      <a:pt x="47" y="568"/>
                    </a:lnTo>
                    <a:lnTo>
                      <a:pt x="49" y="610"/>
                    </a:lnTo>
                    <a:lnTo>
                      <a:pt x="51" y="645"/>
                    </a:lnTo>
                    <a:lnTo>
                      <a:pt x="53" y="670"/>
                    </a:lnTo>
                    <a:lnTo>
                      <a:pt x="54" y="686"/>
                    </a:lnTo>
                    <a:lnTo>
                      <a:pt x="56" y="691"/>
                    </a:lnTo>
                    <a:lnTo>
                      <a:pt x="58" y="686"/>
                    </a:lnTo>
                    <a:lnTo>
                      <a:pt x="60" y="670"/>
                    </a:lnTo>
                    <a:lnTo>
                      <a:pt x="61" y="645"/>
                    </a:lnTo>
                    <a:lnTo>
                      <a:pt x="63" y="610"/>
                    </a:lnTo>
                    <a:lnTo>
                      <a:pt x="65" y="568"/>
                    </a:lnTo>
                    <a:lnTo>
                      <a:pt x="67" y="519"/>
                    </a:lnTo>
                    <a:lnTo>
                      <a:pt x="68" y="464"/>
                    </a:lnTo>
                    <a:lnTo>
                      <a:pt x="71" y="406"/>
                    </a:lnTo>
                    <a:lnTo>
                      <a:pt x="72" y="346"/>
                    </a:lnTo>
                    <a:lnTo>
                      <a:pt x="74" y="286"/>
                    </a:lnTo>
                    <a:lnTo>
                      <a:pt x="77" y="228"/>
                    </a:lnTo>
                    <a:lnTo>
                      <a:pt x="78" y="173"/>
                    </a:lnTo>
                    <a:lnTo>
                      <a:pt x="81" y="124"/>
                    </a:lnTo>
                    <a:lnTo>
                      <a:pt x="83" y="81"/>
                    </a:lnTo>
                    <a:lnTo>
                      <a:pt x="86" y="46"/>
                    </a:lnTo>
                    <a:lnTo>
                      <a:pt x="87" y="21"/>
                    </a:lnTo>
                    <a:lnTo>
                      <a:pt x="90" y="6"/>
                    </a:lnTo>
                    <a:lnTo>
                      <a:pt x="92" y="0"/>
                    </a:lnTo>
                    <a:lnTo>
                      <a:pt x="94" y="6"/>
                    </a:lnTo>
                    <a:lnTo>
                      <a:pt x="96" y="21"/>
                    </a:lnTo>
                    <a:lnTo>
                      <a:pt x="99" y="46"/>
                    </a:lnTo>
                    <a:lnTo>
                      <a:pt x="101" y="81"/>
                    </a:lnTo>
                    <a:lnTo>
                      <a:pt x="103" y="124"/>
                    </a:lnTo>
                    <a:lnTo>
                      <a:pt x="105" y="173"/>
                    </a:lnTo>
                    <a:lnTo>
                      <a:pt x="108" y="228"/>
                    </a:lnTo>
                    <a:lnTo>
                      <a:pt x="110" y="286"/>
                    </a:lnTo>
                    <a:lnTo>
                      <a:pt x="112" y="346"/>
                    </a:lnTo>
                    <a:lnTo>
                      <a:pt x="114" y="406"/>
                    </a:lnTo>
                    <a:lnTo>
                      <a:pt x="116" y="464"/>
                    </a:lnTo>
                    <a:lnTo>
                      <a:pt x="119" y="519"/>
                    </a:lnTo>
                    <a:lnTo>
                      <a:pt x="121" y="568"/>
                    </a:lnTo>
                    <a:lnTo>
                      <a:pt x="123" y="610"/>
                    </a:lnTo>
                    <a:lnTo>
                      <a:pt x="125" y="645"/>
                    </a:lnTo>
                    <a:lnTo>
                      <a:pt x="128" y="670"/>
                    </a:lnTo>
                    <a:lnTo>
                      <a:pt x="129" y="686"/>
                    </a:lnTo>
                    <a:lnTo>
                      <a:pt x="132" y="691"/>
                    </a:lnTo>
                    <a:lnTo>
                      <a:pt x="134" y="686"/>
                    </a:lnTo>
                    <a:lnTo>
                      <a:pt x="137" y="670"/>
                    </a:lnTo>
                    <a:lnTo>
                      <a:pt x="139" y="645"/>
                    </a:lnTo>
                    <a:lnTo>
                      <a:pt x="141" y="610"/>
                    </a:lnTo>
                    <a:lnTo>
                      <a:pt x="143" y="568"/>
                    </a:lnTo>
                    <a:lnTo>
                      <a:pt x="146" y="519"/>
                    </a:lnTo>
                    <a:lnTo>
                      <a:pt x="147" y="464"/>
                    </a:lnTo>
                    <a:lnTo>
                      <a:pt x="150" y="406"/>
                    </a:lnTo>
                    <a:lnTo>
                      <a:pt x="152" y="346"/>
                    </a:lnTo>
                    <a:lnTo>
                      <a:pt x="155" y="286"/>
                    </a:lnTo>
                    <a:lnTo>
                      <a:pt x="158" y="228"/>
                    </a:lnTo>
                    <a:lnTo>
                      <a:pt x="161" y="173"/>
                    </a:lnTo>
                    <a:lnTo>
                      <a:pt x="164" y="124"/>
                    </a:lnTo>
                    <a:lnTo>
                      <a:pt x="167" y="81"/>
                    </a:lnTo>
                    <a:lnTo>
                      <a:pt x="170" y="46"/>
                    </a:lnTo>
                    <a:lnTo>
                      <a:pt x="172" y="21"/>
                    </a:lnTo>
                    <a:lnTo>
                      <a:pt x="175" y="6"/>
                    </a:lnTo>
                    <a:lnTo>
                      <a:pt x="178" y="0"/>
                    </a:lnTo>
                    <a:lnTo>
                      <a:pt x="181" y="6"/>
                    </a:lnTo>
                    <a:lnTo>
                      <a:pt x="184" y="21"/>
                    </a:lnTo>
                    <a:lnTo>
                      <a:pt x="186" y="46"/>
                    </a:lnTo>
                    <a:lnTo>
                      <a:pt x="189" y="81"/>
                    </a:lnTo>
                    <a:lnTo>
                      <a:pt x="192" y="124"/>
                    </a:lnTo>
                    <a:lnTo>
                      <a:pt x="195" y="173"/>
                    </a:lnTo>
                    <a:lnTo>
                      <a:pt x="198" y="228"/>
                    </a:lnTo>
                    <a:lnTo>
                      <a:pt x="201" y="286"/>
                    </a:lnTo>
                    <a:lnTo>
                      <a:pt x="204" y="346"/>
                    </a:lnTo>
                    <a:lnTo>
                      <a:pt x="207" y="406"/>
                    </a:lnTo>
                    <a:lnTo>
                      <a:pt x="210" y="464"/>
                    </a:lnTo>
                    <a:lnTo>
                      <a:pt x="213" y="519"/>
                    </a:lnTo>
                    <a:lnTo>
                      <a:pt x="215" y="568"/>
                    </a:lnTo>
                    <a:lnTo>
                      <a:pt x="218" y="610"/>
                    </a:lnTo>
                    <a:lnTo>
                      <a:pt x="221" y="645"/>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Freeform 23"/>
              <p:cNvSpPr>
                <a:spLocks/>
              </p:cNvSpPr>
              <p:nvPr/>
            </p:nvSpPr>
            <p:spPr bwMode="auto">
              <a:xfrm>
                <a:off x="1171" y="3149"/>
                <a:ext cx="270" cy="692"/>
              </a:xfrm>
              <a:custGeom>
                <a:avLst/>
                <a:gdLst>
                  <a:gd name="T0" fmla="*/ 39 w 220"/>
                  <a:gd name="T1" fmla="*/ 670 h 692"/>
                  <a:gd name="T2" fmla="*/ 108 w 220"/>
                  <a:gd name="T3" fmla="*/ 691 h 692"/>
                  <a:gd name="T4" fmla="*/ 171 w 220"/>
                  <a:gd name="T5" fmla="*/ 670 h 692"/>
                  <a:gd name="T6" fmla="*/ 245 w 220"/>
                  <a:gd name="T7" fmla="*/ 610 h 692"/>
                  <a:gd name="T8" fmla="*/ 317 w 220"/>
                  <a:gd name="T9" fmla="*/ 519 h 692"/>
                  <a:gd name="T10" fmla="*/ 369 w 220"/>
                  <a:gd name="T11" fmla="*/ 406 h 692"/>
                  <a:gd name="T12" fmla="*/ 449 w 220"/>
                  <a:gd name="T13" fmla="*/ 286 h 692"/>
                  <a:gd name="T14" fmla="*/ 512 w 220"/>
                  <a:gd name="T15" fmla="*/ 173 h 692"/>
                  <a:gd name="T16" fmla="*/ 576 w 220"/>
                  <a:gd name="T17" fmla="*/ 81 h 692"/>
                  <a:gd name="T18" fmla="*/ 644 w 220"/>
                  <a:gd name="T19" fmla="*/ 21 h 692"/>
                  <a:gd name="T20" fmla="*/ 718 w 220"/>
                  <a:gd name="T21" fmla="*/ 0 h 692"/>
                  <a:gd name="T22" fmla="*/ 771 w 220"/>
                  <a:gd name="T23" fmla="*/ 21 h 692"/>
                  <a:gd name="T24" fmla="*/ 837 w 220"/>
                  <a:gd name="T25" fmla="*/ 81 h 692"/>
                  <a:gd name="T26" fmla="*/ 917 w 220"/>
                  <a:gd name="T27" fmla="*/ 173 h 692"/>
                  <a:gd name="T28" fmla="*/ 978 w 220"/>
                  <a:gd name="T29" fmla="*/ 286 h 692"/>
                  <a:gd name="T30" fmla="*/ 1049 w 220"/>
                  <a:gd name="T31" fmla="*/ 406 h 692"/>
                  <a:gd name="T32" fmla="*/ 1125 w 220"/>
                  <a:gd name="T33" fmla="*/ 519 h 692"/>
                  <a:gd name="T34" fmla="*/ 1186 w 220"/>
                  <a:gd name="T35" fmla="*/ 610 h 692"/>
                  <a:gd name="T36" fmla="*/ 1251 w 220"/>
                  <a:gd name="T37" fmla="*/ 670 h 692"/>
                  <a:gd name="T38" fmla="*/ 1327 w 220"/>
                  <a:gd name="T39" fmla="*/ 691 h 692"/>
                  <a:gd name="T40" fmla="*/ 1381 w 220"/>
                  <a:gd name="T41" fmla="*/ 670 h 692"/>
                  <a:gd name="T42" fmla="*/ 1456 w 220"/>
                  <a:gd name="T43" fmla="*/ 610 h 692"/>
                  <a:gd name="T44" fmla="*/ 1523 w 220"/>
                  <a:gd name="T45" fmla="*/ 519 h 692"/>
                  <a:gd name="T46" fmla="*/ 1589 w 220"/>
                  <a:gd name="T47" fmla="*/ 406 h 692"/>
                  <a:gd name="T48" fmla="*/ 1643 w 220"/>
                  <a:gd name="T49" fmla="*/ 286 h 692"/>
                  <a:gd name="T50" fmla="*/ 1695 w 220"/>
                  <a:gd name="T51" fmla="*/ 173 h 692"/>
                  <a:gd name="T52" fmla="*/ 1749 w 220"/>
                  <a:gd name="T53" fmla="*/ 81 h 692"/>
                  <a:gd name="T54" fmla="*/ 1804 w 220"/>
                  <a:gd name="T55" fmla="*/ 21 h 692"/>
                  <a:gd name="T56" fmla="*/ 1851 w 220"/>
                  <a:gd name="T57" fmla="*/ 0 h 692"/>
                  <a:gd name="T58" fmla="*/ 1897 w 220"/>
                  <a:gd name="T59" fmla="*/ 21 h 692"/>
                  <a:gd name="T60" fmla="*/ 1969 w 220"/>
                  <a:gd name="T61" fmla="*/ 81 h 692"/>
                  <a:gd name="T62" fmla="*/ 2009 w 220"/>
                  <a:gd name="T63" fmla="*/ 173 h 692"/>
                  <a:gd name="T64" fmla="*/ 2059 w 220"/>
                  <a:gd name="T65" fmla="*/ 286 h 692"/>
                  <a:gd name="T66" fmla="*/ 2107 w 220"/>
                  <a:gd name="T67" fmla="*/ 406 h 692"/>
                  <a:gd name="T68" fmla="*/ 2176 w 220"/>
                  <a:gd name="T69" fmla="*/ 519 h 692"/>
                  <a:gd name="T70" fmla="*/ 2219 w 220"/>
                  <a:gd name="T71" fmla="*/ 610 h 692"/>
                  <a:gd name="T72" fmla="*/ 2272 w 220"/>
                  <a:gd name="T73" fmla="*/ 670 h 692"/>
                  <a:gd name="T74" fmla="*/ 2315 w 220"/>
                  <a:gd name="T75" fmla="*/ 691 h 692"/>
                  <a:gd name="T76" fmla="*/ 2375 w 220"/>
                  <a:gd name="T77" fmla="*/ 670 h 692"/>
                  <a:gd name="T78" fmla="*/ 2424 w 220"/>
                  <a:gd name="T79" fmla="*/ 610 h 692"/>
                  <a:gd name="T80" fmla="*/ 2474 w 220"/>
                  <a:gd name="T81" fmla="*/ 519 h 692"/>
                  <a:gd name="T82" fmla="*/ 2523 w 220"/>
                  <a:gd name="T83" fmla="*/ 406 h 6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0" h="692">
                    <a:moveTo>
                      <a:pt x="0" y="645"/>
                    </a:moveTo>
                    <a:lnTo>
                      <a:pt x="3" y="670"/>
                    </a:lnTo>
                    <a:lnTo>
                      <a:pt x="6" y="686"/>
                    </a:lnTo>
                    <a:lnTo>
                      <a:pt x="9" y="691"/>
                    </a:lnTo>
                    <a:lnTo>
                      <a:pt x="12" y="686"/>
                    </a:lnTo>
                    <a:lnTo>
                      <a:pt x="15" y="670"/>
                    </a:lnTo>
                    <a:lnTo>
                      <a:pt x="18" y="645"/>
                    </a:lnTo>
                    <a:lnTo>
                      <a:pt x="21" y="610"/>
                    </a:lnTo>
                    <a:lnTo>
                      <a:pt x="23" y="568"/>
                    </a:lnTo>
                    <a:lnTo>
                      <a:pt x="27" y="519"/>
                    </a:lnTo>
                    <a:lnTo>
                      <a:pt x="29" y="464"/>
                    </a:lnTo>
                    <a:lnTo>
                      <a:pt x="32" y="406"/>
                    </a:lnTo>
                    <a:lnTo>
                      <a:pt x="35" y="346"/>
                    </a:lnTo>
                    <a:lnTo>
                      <a:pt x="38" y="286"/>
                    </a:lnTo>
                    <a:lnTo>
                      <a:pt x="40" y="228"/>
                    </a:lnTo>
                    <a:lnTo>
                      <a:pt x="44" y="173"/>
                    </a:lnTo>
                    <a:lnTo>
                      <a:pt x="46" y="124"/>
                    </a:lnTo>
                    <a:lnTo>
                      <a:pt x="49" y="81"/>
                    </a:lnTo>
                    <a:lnTo>
                      <a:pt x="52" y="46"/>
                    </a:lnTo>
                    <a:lnTo>
                      <a:pt x="55" y="21"/>
                    </a:lnTo>
                    <a:lnTo>
                      <a:pt x="58" y="6"/>
                    </a:lnTo>
                    <a:lnTo>
                      <a:pt x="61" y="0"/>
                    </a:lnTo>
                    <a:lnTo>
                      <a:pt x="64" y="6"/>
                    </a:lnTo>
                    <a:lnTo>
                      <a:pt x="66" y="21"/>
                    </a:lnTo>
                    <a:lnTo>
                      <a:pt x="70" y="46"/>
                    </a:lnTo>
                    <a:lnTo>
                      <a:pt x="72" y="81"/>
                    </a:lnTo>
                    <a:lnTo>
                      <a:pt x="75" y="124"/>
                    </a:lnTo>
                    <a:lnTo>
                      <a:pt x="78" y="173"/>
                    </a:lnTo>
                    <a:lnTo>
                      <a:pt x="81" y="228"/>
                    </a:lnTo>
                    <a:lnTo>
                      <a:pt x="84" y="286"/>
                    </a:lnTo>
                    <a:lnTo>
                      <a:pt x="87" y="346"/>
                    </a:lnTo>
                    <a:lnTo>
                      <a:pt x="90" y="406"/>
                    </a:lnTo>
                    <a:lnTo>
                      <a:pt x="93" y="464"/>
                    </a:lnTo>
                    <a:lnTo>
                      <a:pt x="96" y="519"/>
                    </a:lnTo>
                    <a:lnTo>
                      <a:pt x="99" y="568"/>
                    </a:lnTo>
                    <a:lnTo>
                      <a:pt x="101" y="610"/>
                    </a:lnTo>
                    <a:lnTo>
                      <a:pt x="104" y="645"/>
                    </a:lnTo>
                    <a:lnTo>
                      <a:pt x="107" y="670"/>
                    </a:lnTo>
                    <a:lnTo>
                      <a:pt x="110" y="686"/>
                    </a:lnTo>
                    <a:lnTo>
                      <a:pt x="113" y="691"/>
                    </a:lnTo>
                    <a:lnTo>
                      <a:pt x="116" y="686"/>
                    </a:lnTo>
                    <a:lnTo>
                      <a:pt x="118" y="670"/>
                    </a:lnTo>
                    <a:lnTo>
                      <a:pt x="121" y="645"/>
                    </a:lnTo>
                    <a:lnTo>
                      <a:pt x="124" y="610"/>
                    </a:lnTo>
                    <a:lnTo>
                      <a:pt x="127" y="568"/>
                    </a:lnTo>
                    <a:lnTo>
                      <a:pt x="130" y="519"/>
                    </a:lnTo>
                    <a:lnTo>
                      <a:pt x="133" y="464"/>
                    </a:lnTo>
                    <a:lnTo>
                      <a:pt x="136" y="406"/>
                    </a:lnTo>
                    <a:lnTo>
                      <a:pt x="139" y="346"/>
                    </a:lnTo>
                    <a:lnTo>
                      <a:pt x="141" y="286"/>
                    </a:lnTo>
                    <a:lnTo>
                      <a:pt x="144" y="228"/>
                    </a:lnTo>
                    <a:lnTo>
                      <a:pt x="145" y="173"/>
                    </a:lnTo>
                    <a:lnTo>
                      <a:pt x="148" y="124"/>
                    </a:lnTo>
                    <a:lnTo>
                      <a:pt x="150" y="81"/>
                    </a:lnTo>
                    <a:lnTo>
                      <a:pt x="152" y="46"/>
                    </a:lnTo>
                    <a:lnTo>
                      <a:pt x="154" y="21"/>
                    </a:lnTo>
                    <a:lnTo>
                      <a:pt x="157" y="6"/>
                    </a:lnTo>
                    <a:lnTo>
                      <a:pt x="159" y="0"/>
                    </a:lnTo>
                    <a:lnTo>
                      <a:pt x="161" y="6"/>
                    </a:lnTo>
                    <a:lnTo>
                      <a:pt x="163" y="21"/>
                    </a:lnTo>
                    <a:lnTo>
                      <a:pt x="165" y="46"/>
                    </a:lnTo>
                    <a:lnTo>
                      <a:pt x="168" y="81"/>
                    </a:lnTo>
                    <a:lnTo>
                      <a:pt x="170" y="124"/>
                    </a:lnTo>
                    <a:lnTo>
                      <a:pt x="172" y="173"/>
                    </a:lnTo>
                    <a:lnTo>
                      <a:pt x="174" y="228"/>
                    </a:lnTo>
                    <a:lnTo>
                      <a:pt x="177" y="286"/>
                    </a:lnTo>
                    <a:lnTo>
                      <a:pt x="179" y="346"/>
                    </a:lnTo>
                    <a:lnTo>
                      <a:pt x="181" y="406"/>
                    </a:lnTo>
                    <a:lnTo>
                      <a:pt x="183" y="464"/>
                    </a:lnTo>
                    <a:lnTo>
                      <a:pt x="186" y="519"/>
                    </a:lnTo>
                    <a:lnTo>
                      <a:pt x="187" y="568"/>
                    </a:lnTo>
                    <a:lnTo>
                      <a:pt x="190" y="610"/>
                    </a:lnTo>
                    <a:lnTo>
                      <a:pt x="192" y="645"/>
                    </a:lnTo>
                    <a:lnTo>
                      <a:pt x="195" y="670"/>
                    </a:lnTo>
                    <a:lnTo>
                      <a:pt x="196" y="686"/>
                    </a:lnTo>
                    <a:lnTo>
                      <a:pt x="199" y="691"/>
                    </a:lnTo>
                    <a:lnTo>
                      <a:pt x="201" y="686"/>
                    </a:lnTo>
                    <a:lnTo>
                      <a:pt x="203" y="670"/>
                    </a:lnTo>
                    <a:lnTo>
                      <a:pt x="205" y="645"/>
                    </a:lnTo>
                    <a:lnTo>
                      <a:pt x="208" y="610"/>
                    </a:lnTo>
                    <a:lnTo>
                      <a:pt x="210" y="568"/>
                    </a:lnTo>
                    <a:lnTo>
                      <a:pt x="212" y="519"/>
                    </a:lnTo>
                    <a:lnTo>
                      <a:pt x="214" y="464"/>
                    </a:lnTo>
                    <a:lnTo>
                      <a:pt x="216" y="406"/>
                    </a:lnTo>
                    <a:lnTo>
                      <a:pt x="219" y="3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Freeform 24"/>
              <p:cNvSpPr>
                <a:spLocks/>
              </p:cNvSpPr>
              <p:nvPr/>
            </p:nvSpPr>
            <p:spPr bwMode="auto">
              <a:xfrm>
                <a:off x="2323" y="3149"/>
                <a:ext cx="99" cy="692"/>
              </a:xfrm>
              <a:custGeom>
                <a:avLst/>
                <a:gdLst>
                  <a:gd name="T0" fmla="*/ 0 w 81"/>
                  <a:gd name="T1" fmla="*/ 346 h 692"/>
                  <a:gd name="T2" fmla="*/ 35 w 81"/>
                  <a:gd name="T3" fmla="*/ 286 h 692"/>
                  <a:gd name="T4" fmla="*/ 43 w 81"/>
                  <a:gd name="T5" fmla="*/ 228 h 692"/>
                  <a:gd name="T6" fmla="*/ 79 w 81"/>
                  <a:gd name="T7" fmla="*/ 173 h 692"/>
                  <a:gd name="T8" fmla="*/ 97 w 81"/>
                  <a:gd name="T9" fmla="*/ 124 h 692"/>
                  <a:gd name="T10" fmla="*/ 133 w 81"/>
                  <a:gd name="T11" fmla="*/ 81 h 692"/>
                  <a:gd name="T12" fmla="*/ 145 w 81"/>
                  <a:gd name="T13" fmla="*/ 46 h 692"/>
                  <a:gd name="T14" fmla="*/ 177 w 81"/>
                  <a:gd name="T15" fmla="*/ 21 h 692"/>
                  <a:gd name="T16" fmla="*/ 199 w 81"/>
                  <a:gd name="T17" fmla="*/ 6 h 692"/>
                  <a:gd name="T18" fmla="*/ 216 w 81"/>
                  <a:gd name="T19" fmla="*/ 0 h 692"/>
                  <a:gd name="T20" fmla="*/ 243 w 81"/>
                  <a:gd name="T21" fmla="*/ 6 h 692"/>
                  <a:gd name="T22" fmla="*/ 274 w 81"/>
                  <a:gd name="T23" fmla="*/ 21 h 692"/>
                  <a:gd name="T24" fmla="*/ 297 w 81"/>
                  <a:gd name="T25" fmla="*/ 46 h 692"/>
                  <a:gd name="T26" fmla="*/ 323 w 81"/>
                  <a:gd name="T27" fmla="*/ 81 h 692"/>
                  <a:gd name="T28" fmla="*/ 335 w 81"/>
                  <a:gd name="T29" fmla="*/ 124 h 692"/>
                  <a:gd name="T30" fmla="*/ 379 w 81"/>
                  <a:gd name="T31" fmla="*/ 173 h 692"/>
                  <a:gd name="T32" fmla="*/ 403 w 81"/>
                  <a:gd name="T33" fmla="*/ 228 h 692"/>
                  <a:gd name="T34" fmla="*/ 409 w 81"/>
                  <a:gd name="T35" fmla="*/ 286 h 692"/>
                  <a:gd name="T36" fmla="*/ 444 w 81"/>
                  <a:gd name="T37" fmla="*/ 346 h 692"/>
                  <a:gd name="T38" fmla="*/ 463 w 81"/>
                  <a:gd name="T39" fmla="*/ 406 h 692"/>
                  <a:gd name="T40" fmla="*/ 495 w 81"/>
                  <a:gd name="T41" fmla="*/ 464 h 692"/>
                  <a:gd name="T42" fmla="*/ 519 w 81"/>
                  <a:gd name="T43" fmla="*/ 519 h 692"/>
                  <a:gd name="T44" fmla="*/ 543 w 81"/>
                  <a:gd name="T45" fmla="*/ 568 h 692"/>
                  <a:gd name="T46" fmla="*/ 566 w 81"/>
                  <a:gd name="T47" fmla="*/ 610 h 692"/>
                  <a:gd name="T48" fmla="*/ 603 w 81"/>
                  <a:gd name="T49" fmla="*/ 645 h 692"/>
                  <a:gd name="T50" fmla="*/ 605 w 81"/>
                  <a:gd name="T51" fmla="*/ 670 h 692"/>
                  <a:gd name="T52" fmla="*/ 647 w 81"/>
                  <a:gd name="T53" fmla="*/ 686 h 692"/>
                  <a:gd name="T54" fmla="*/ 664 w 81"/>
                  <a:gd name="T55" fmla="*/ 691 h 692"/>
                  <a:gd name="T56" fmla="*/ 700 w 81"/>
                  <a:gd name="T57" fmla="*/ 686 h 692"/>
                  <a:gd name="T58" fmla="*/ 710 w 81"/>
                  <a:gd name="T59" fmla="*/ 670 h 692"/>
                  <a:gd name="T60" fmla="*/ 739 w 81"/>
                  <a:gd name="T61" fmla="*/ 645 h 692"/>
                  <a:gd name="T62" fmla="*/ 765 w 81"/>
                  <a:gd name="T63" fmla="*/ 610 h 692"/>
                  <a:gd name="T64" fmla="*/ 791 w 81"/>
                  <a:gd name="T65" fmla="*/ 568 h 692"/>
                  <a:gd name="T66" fmla="*/ 812 w 81"/>
                  <a:gd name="T67" fmla="*/ 519 h 692"/>
                  <a:gd name="T68" fmla="*/ 846 w 81"/>
                  <a:gd name="T69" fmla="*/ 464 h 692"/>
                  <a:gd name="T70" fmla="*/ 868 w 81"/>
                  <a:gd name="T71" fmla="*/ 406 h 692"/>
                  <a:gd name="T72" fmla="*/ 896 w 81"/>
                  <a:gd name="T73" fmla="*/ 346 h 6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 h="692">
                    <a:moveTo>
                      <a:pt x="0" y="346"/>
                    </a:moveTo>
                    <a:lnTo>
                      <a:pt x="3" y="286"/>
                    </a:lnTo>
                    <a:lnTo>
                      <a:pt x="4" y="228"/>
                    </a:lnTo>
                    <a:lnTo>
                      <a:pt x="7" y="173"/>
                    </a:lnTo>
                    <a:lnTo>
                      <a:pt x="9" y="124"/>
                    </a:lnTo>
                    <a:lnTo>
                      <a:pt x="12" y="81"/>
                    </a:lnTo>
                    <a:lnTo>
                      <a:pt x="13" y="46"/>
                    </a:lnTo>
                    <a:lnTo>
                      <a:pt x="16" y="21"/>
                    </a:lnTo>
                    <a:lnTo>
                      <a:pt x="18" y="6"/>
                    </a:lnTo>
                    <a:lnTo>
                      <a:pt x="20" y="0"/>
                    </a:lnTo>
                    <a:lnTo>
                      <a:pt x="22" y="6"/>
                    </a:lnTo>
                    <a:lnTo>
                      <a:pt x="25" y="21"/>
                    </a:lnTo>
                    <a:lnTo>
                      <a:pt x="27" y="46"/>
                    </a:lnTo>
                    <a:lnTo>
                      <a:pt x="29" y="81"/>
                    </a:lnTo>
                    <a:lnTo>
                      <a:pt x="31" y="124"/>
                    </a:lnTo>
                    <a:lnTo>
                      <a:pt x="34" y="173"/>
                    </a:lnTo>
                    <a:lnTo>
                      <a:pt x="36" y="228"/>
                    </a:lnTo>
                    <a:lnTo>
                      <a:pt x="38" y="286"/>
                    </a:lnTo>
                    <a:lnTo>
                      <a:pt x="40" y="346"/>
                    </a:lnTo>
                    <a:lnTo>
                      <a:pt x="42" y="406"/>
                    </a:lnTo>
                    <a:lnTo>
                      <a:pt x="45" y="464"/>
                    </a:lnTo>
                    <a:lnTo>
                      <a:pt x="47" y="519"/>
                    </a:lnTo>
                    <a:lnTo>
                      <a:pt x="49" y="568"/>
                    </a:lnTo>
                    <a:lnTo>
                      <a:pt x="51" y="610"/>
                    </a:lnTo>
                    <a:lnTo>
                      <a:pt x="54" y="645"/>
                    </a:lnTo>
                    <a:lnTo>
                      <a:pt x="55" y="670"/>
                    </a:lnTo>
                    <a:lnTo>
                      <a:pt x="58" y="686"/>
                    </a:lnTo>
                    <a:lnTo>
                      <a:pt x="60" y="691"/>
                    </a:lnTo>
                    <a:lnTo>
                      <a:pt x="63" y="686"/>
                    </a:lnTo>
                    <a:lnTo>
                      <a:pt x="64" y="670"/>
                    </a:lnTo>
                    <a:lnTo>
                      <a:pt x="67" y="645"/>
                    </a:lnTo>
                    <a:lnTo>
                      <a:pt x="69" y="610"/>
                    </a:lnTo>
                    <a:lnTo>
                      <a:pt x="71" y="568"/>
                    </a:lnTo>
                    <a:lnTo>
                      <a:pt x="73" y="519"/>
                    </a:lnTo>
                    <a:lnTo>
                      <a:pt x="76" y="464"/>
                    </a:lnTo>
                    <a:lnTo>
                      <a:pt x="78" y="406"/>
                    </a:lnTo>
                    <a:lnTo>
                      <a:pt x="80" y="3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Freeform 25"/>
              <p:cNvSpPr>
                <a:spLocks/>
              </p:cNvSpPr>
              <p:nvPr/>
            </p:nvSpPr>
            <p:spPr bwMode="auto">
              <a:xfrm>
                <a:off x="2195" y="3149"/>
                <a:ext cx="129" cy="692"/>
              </a:xfrm>
              <a:custGeom>
                <a:avLst/>
                <a:gdLst>
                  <a:gd name="T0" fmla="*/ 0 w 105"/>
                  <a:gd name="T1" fmla="*/ 346 h 692"/>
                  <a:gd name="T2" fmla="*/ 39 w 105"/>
                  <a:gd name="T3" fmla="*/ 286 h 692"/>
                  <a:gd name="T4" fmla="*/ 72 w 105"/>
                  <a:gd name="T5" fmla="*/ 228 h 692"/>
                  <a:gd name="T6" fmla="*/ 108 w 105"/>
                  <a:gd name="T7" fmla="*/ 173 h 692"/>
                  <a:gd name="T8" fmla="*/ 139 w 105"/>
                  <a:gd name="T9" fmla="*/ 124 h 692"/>
                  <a:gd name="T10" fmla="*/ 171 w 105"/>
                  <a:gd name="T11" fmla="*/ 81 h 692"/>
                  <a:gd name="T12" fmla="*/ 210 w 105"/>
                  <a:gd name="T13" fmla="*/ 46 h 692"/>
                  <a:gd name="T14" fmla="*/ 243 w 105"/>
                  <a:gd name="T15" fmla="*/ 21 h 692"/>
                  <a:gd name="T16" fmla="*/ 270 w 105"/>
                  <a:gd name="T17" fmla="*/ 6 h 692"/>
                  <a:gd name="T18" fmla="*/ 302 w 105"/>
                  <a:gd name="T19" fmla="*/ 0 h 692"/>
                  <a:gd name="T20" fmla="*/ 345 w 105"/>
                  <a:gd name="T21" fmla="*/ 6 h 692"/>
                  <a:gd name="T22" fmla="*/ 371 w 105"/>
                  <a:gd name="T23" fmla="*/ 21 h 692"/>
                  <a:gd name="T24" fmla="*/ 412 w 105"/>
                  <a:gd name="T25" fmla="*/ 46 h 692"/>
                  <a:gd name="T26" fmla="*/ 451 w 105"/>
                  <a:gd name="T27" fmla="*/ 81 h 692"/>
                  <a:gd name="T28" fmla="*/ 478 w 105"/>
                  <a:gd name="T29" fmla="*/ 124 h 692"/>
                  <a:gd name="T30" fmla="*/ 521 w 105"/>
                  <a:gd name="T31" fmla="*/ 173 h 692"/>
                  <a:gd name="T32" fmla="*/ 554 w 105"/>
                  <a:gd name="T33" fmla="*/ 228 h 692"/>
                  <a:gd name="T34" fmla="*/ 587 w 105"/>
                  <a:gd name="T35" fmla="*/ 286 h 692"/>
                  <a:gd name="T36" fmla="*/ 616 w 105"/>
                  <a:gd name="T37" fmla="*/ 346 h 692"/>
                  <a:gd name="T38" fmla="*/ 660 w 105"/>
                  <a:gd name="T39" fmla="*/ 406 h 692"/>
                  <a:gd name="T40" fmla="*/ 681 w 105"/>
                  <a:gd name="T41" fmla="*/ 464 h 692"/>
                  <a:gd name="T42" fmla="*/ 721 w 105"/>
                  <a:gd name="T43" fmla="*/ 519 h 692"/>
                  <a:gd name="T44" fmla="*/ 747 w 105"/>
                  <a:gd name="T45" fmla="*/ 568 h 692"/>
                  <a:gd name="T46" fmla="*/ 794 w 105"/>
                  <a:gd name="T47" fmla="*/ 610 h 692"/>
                  <a:gd name="T48" fmla="*/ 817 w 105"/>
                  <a:gd name="T49" fmla="*/ 645 h 692"/>
                  <a:gd name="T50" fmla="*/ 845 w 105"/>
                  <a:gd name="T51" fmla="*/ 670 h 692"/>
                  <a:gd name="T52" fmla="*/ 886 w 105"/>
                  <a:gd name="T53" fmla="*/ 686 h 692"/>
                  <a:gd name="T54" fmla="*/ 924 w 105"/>
                  <a:gd name="T55" fmla="*/ 691 h 692"/>
                  <a:gd name="T56" fmla="*/ 966 w 105"/>
                  <a:gd name="T57" fmla="*/ 686 h 692"/>
                  <a:gd name="T58" fmla="*/ 996 w 105"/>
                  <a:gd name="T59" fmla="*/ 670 h 692"/>
                  <a:gd name="T60" fmla="*/ 1028 w 105"/>
                  <a:gd name="T61" fmla="*/ 645 h 692"/>
                  <a:gd name="T62" fmla="*/ 1065 w 105"/>
                  <a:gd name="T63" fmla="*/ 610 h 692"/>
                  <a:gd name="T64" fmla="*/ 1095 w 105"/>
                  <a:gd name="T65" fmla="*/ 568 h 692"/>
                  <a:gd name="T66" fmla="*/ 1135 w 105"/>
                  <a:gd name="T67" fmla="*/ 519 h 692"/>
                  <a:gd name="T68" fmla="*/ 1154 w 105"/>
                  <a:gd name="T69" fmla="*/ 464 h 692"/>
                  <a:gd name="T70" fmla="*/ 1198 w 105"/>
                  <a:gd name="T71" fmla="*/ 406 h 692"/>
                  <a:gd name="T72" fmla="*/ 1233 w 105"/>
                  <a:gd name="T73" fmla="*/ 346 h 6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5" h="692">
                    <a:moveTo>
                      <a:pt x="0" y="346"/>
                    </a:moveTo>
                    <a:lnTo>
                      <a:pt x="3" y="286"/>
                    </a:lnTo>
                    <a:lnTo>
                      <a:pt x="6" y="228"/>
                    </a:lnTo>
                    <a:lnTo>
                      <a:pt x="9" y="173"/>
                    </a:lnTo>
                    <a:lnTo>
                      <a:pt x="12" y="124"/>
                    </a:lnTo>
                    <a:lnTo>
                      <a:pt x="15" y="81"/>
                    </a:lnTo>
                    <a:lnTo>
                      <a:pt x="18" y="46"/>
                    </a:lnTo>
                    <a:lnTo>
                      <a:pt x="20" y="21"/>
                    </a:lnTo>
                    <a:lnTo>
                      <a:pt x="23" y="6"/>
                    </a:lnTo>
                    <a:lnTo>
                      <a:pt x="26" y="0"/>
                    </a:lnTo>
                    <a:lnTo>
                      <a:pt x="29" y="6"/>
                    </a:lnTo>
                    <a:lnTo>
                      <a:pt x="32" y="21"/>
                    </a:lnTo>
                    <a:lnTo>
                      <a:pt x="35" y="46"/>
                    </a:lnTo>
                    <a:lnTo>
                      <a:pt x="38" y="81"/>
                    </a:lnTo>
                    <a:lnTo>
                      <a:pt x="41" y="124"/>
                    </a:lnTo>
                    <a:lnTo>
                      <a:pt x="44" y="173"/>
                    </a:lnTo>
                    <a:lnTo>
                      <a:pt x="47" y="228"/>
                    </a:lnTo>
                    <a:lnTo>
                      <a:pt x="50" y="286"/>
                    </a:lnTo>
                    <a:lnTo>
                      <a:pt x="52" y="346"/>
                    </a:lnTo>
                    <a:lnTo>
                      <a:pt x="55" y="406"/>
                    </a:lnTo>
                    <a:lnTo>
                      <a:pt x="58" y="464"/>
                    </a:lnTo>
                    <a:lnTo>
                      <a:pt x="61" y="519"/>
                    </a:lnTo>
                    <a:lnTo>
                      <a:pt x="63" y="568"/>
                    </a:lnTo>
                    <a:lnTo>
                      <a:pt x="67" y="610"/>
                    </a:lnTo>
                    <a:lnTo>
                      <a:pt x="69" y="645"/>
                    </a:lnTo>
                    <a:lnTo>
                      <a:pt x="72" y="670"/>
                    </a:lnTo>
                    <a:lnTo>
                      <a:pt x="75" y="686"/>
                    </a:lnTo>
                    <a:lnTo>
                      <a:pt x="78" y="691"/>
                    </a:lnTo>
                    <a:lnTo>
                      <a:pt x="81" y="686"/>
                    </a:lnTo>
                    <a:lnTo>
                      <a:pt x="84" y="670"/>
                    </a:lnTo>
                    <a:lnTo>
                      <a:pt x="87" y="645"/>
                    </a:lnTo>
                    <a:lnTo>
                      <a:pt x="90" y="610"/>
                    </a:lnTo>
                    <a:lnTo>
                      <a:pt x="93" y="568"/>
                    </a:lnTo>
                    <a:lnTo>
                      <a:pt x="96" y="519"/>
                    </a:lnTo>
                    <a:lnTo>
                      <a:pt x="98" y="464"/>
                    </a:lnTo>
                    <a:lnTo>
                      <a:pt x="101" y="406"/>
                    </a:lnTo>
                    <a:lnTo>
                      <a:pt x="104" y="3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7" name="Freeform 26"/>
              <p:cNvSpPr>
                <a:spLocks/>
              </p:cNvSpPr>
              <p:nvPr/>
            </p:nvSpPr>
            <p:spPr bwMode="auto">
              <a:xfrm>
                <a:off x="2069" y="3149"/>
                <a:ext cx="106" cy="692"/>
              </a:xfrm>
              <a:custGeom>
                <a:avLst/>
                <a:gdLst>
                  <a:gd name="T0" fmla="*/ 0 w 87"/>
                  <a:gd name="T1" fmla="*/ 346 h 692"/>
                  <a:gd name="T2" fmla="*/ 34 w 87"/>
                  <a:gd name="T3" fmla="*/ 286 h 692"/>
                  <a:gd name="T4" fmla="*/ 50 w 87"/>
                  <a:gd name="T5" fmla="*/ 228 h 692"/>
                  <a:gd name="T6" fmla="*/ 89 w 87"/>
                  <a:gd name="T7" fmla="*/ 173 h 692"/>
                  <a:gd name="T8" fmla="*/ 110 w 87"/>
                  <a:gd name="T9" fmla="*/ 124 h 692"/>
                  <a:gd name="T10" fmla="*/ 157 w 87"/>
                  <a:gd name="T11" fmla="*/ 81 h 692"/>
                  <a:gd name="T12" fmla="*/ 163 w 87"/>
                  <a:gd name="T13" fmla="*/ 46 h 692"/>
                  <a:gd name="T14" fmla="*/ 208 w 87"/>
                  <a:gd name="T15" fmla="*/ 21 h 692"/>
                  <a:gd name="T16" fmla="*/ 239 w 87"/>
                  <a:gd name="T17" fmla="*/ 6 h 692"/>
                  <a:gd name="T18" fmla="*/ 270 w 87"/>
                  <a:gd name="T19" fmla="*/ 0 h 692"/>
                  <a:gd name="T20" fmla="*/ 295 w 87"/>
                  <a:gd name="T21" fmla="*/ 6 h 692"/>
                  <a:gd name="T22" fmla="*/ 331 w 87"/>
                  <a:gd name="T23" fmla="*/ 21 h 692"/>
                  <a:gd name="T24" fmla="*/ 359 w 87"/>
                  <a:gd name="T25" fmla="*/ 46 h 692"/>
                  <a:gd name="T26" fmla="*/ 401 w 87"/>
                  <a:gd name="T27" fmla="*/ 81 h 692"/>
                  <a:gd name="T28" fmla="*/ 433 w 87"/>
                  <a:gd name="T29" fmla="*/ 124 h 692"/>
                  <a:gd name="T30" fmla="*/ 457 w 87"/>
                  <a:gd name="T31" fmla="*/ 173 h 692"/>
                  <a:gd name="T32" fmla="*/ 491 w 87"/>
                  <a:gd name="T33" fmla="*/ 228 h 692"/>
                  <a:gd name="T34" fmla="*/ 514 w 87"/>
                  <a:gd name="T35" fmla="*/ 286 h 692"/>
                  <a:gd name="T36" fmla="*/ 552 w 87"/>
                  <a:gd name="T37" fmla="*/ 346 h 692"/>
                  <a:gd name="T38" fmla="*/ 573 w 87"/>
                  <a:gd name="T39" fmla="*/ 406 h 692"/>
                  <a:gd name="T40" fmla="*/ 603 w 87"/>
                  <a:gd name="T41" fmla="*/ 464 h 692"/>
                  <a:gd name="T42" fmla="*/ 643 w 87"/>
                  <a:gd name="T43" fmla="*/ 519 h 692"/>
                  <a:gd name="T44" fmla="*/ 679 w 87"/>
                  <a:gd name="T45" fmla="*/ 568 h 692"/>
                  <a:gd name="T46" fmla="*/ 698 w 87"/>
                  <a:gd name="T47" fmla="*/ 610 h 692"/>
                  <a:gd name="T48" fmla="*/ 735 w 87"/>
                  <a:gd name="T49" fmla="*/ 645 h 692"/>
                  <a:gd name="T50" fmla="*/ 768 w 87"/>
                  <a:gd name="T51" fmla="*/ 670 h 692"/>
                  <a:gd name="T52" fmla="*/ 797 w 87"/>
                  <a:gd name="T53" fmla="*/ 686 h 692"/>
                  <a:gd name="T54" fmla="*/ 827 w 87"/>
                  <a:gd name="T55" fmla="*/ 691 h 692"/>
                  <a:gd name="T56" fmla="*/ 850 w 87"/>
                  <a:gd name="T57" fmla="*/ 686 h 692"/>
                  <a:gd name="T58" fmla="*/ 888 w 87"/>
                  <a:gd name="T59" fmla="*/ 670 h 692"/>
                  <a:gd name="T60" fmla="*/ 919 w 87"/>
                  <a:gd name="T61" fmla="*/ 645 h 6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692">
                    <a:moveTo>
                      <a:pt x="0" y="346"/>
                    </a:moveTo>
                    <a:lnTo>
                      <a:pt x="3" y="286"/>
                    </a:lnTo>
                    <a:lnTo>
                      <a:pt x="5" y="228"/>
                    </a:lnTo>
                    <a:lnTo>
                      <a:pt x="8" y="173"/>
                    </a:lnTo>
                    <a:lnTo>
                      <a:pt x="11" y="124"/>
                    </a:lnTo>
                    <a:lnTo>
                      <a:pt x="14" y="81"/>
                    </a:lnTo>
                    <a:lnTo>
                      <a:pt x="16" y="46"/>
                    </a:lnTo>
                    <a:lnTo>
                      <a:pt x="20" y="21"/>
                    </a:lnTo>
                    <a:lnTo>
                      <a:pt x="22" y="6"/>
                    </a:lnTo>
                    <a:lnTo>
                      <a:pt x="25" y="0"/>
                    </a:lnTo>
                    <a:lnTo>
                      <a:pt x="28" y="6"/>
                    </a:lnTo>
                    <a:lnTo>
                      <a:pt x="31" y="21"/>
                    </a:lnTo>
                    <a:lnTo>
                      <a:pt x="34" y="46"/>
                    </a:lnTo>
                    <a:lnTo>
                      <a:pt x="37" y="81"/>
                    </a:lnTo>
                    <a:lnTo>
                      <a:pt x="40" y="124"/>
                    </a:lnTo>
                    <a:lnTo>
                      <a:pt x="43" y="173"/>
                    </a:lnTo>
                    <a:lnTo>
                      <a:pt x="46" y="228"/>
                    </a:lnTo>
                    <a:lnTo>
                      <a:pt x="48" y="286"/>
                    </a:lnTo>
                    <a:lnTo>
                      <a:pt x="51" y="346"/>
                    </a:lnTo>
                    <a:lnTo>
                      <a:pt x="54" y="406"/>
                    </a:lnTo>
                    <a:lnTo>
                      <a:pt x="57" y="464"/>
                    </a:lnTo>
                    <a:lnTo>
                      <a:pt x="60" y="519"/>
                    </a:lnTo>
                    <a:lnTo>
                      <a:pt x="63" y="568"/>
                    </a:lnTo>
                    <a:lnTo>
                      <a:pt x="66" y="610"/>
                    </a:lnTo>
                    <a:lnTo>
                      <a:pt x="69" y="645"/>
                    </a:lnTo>
                    <a:lnTo>
                      <a:pt x="72" y="670"/>
                    </a:lnTo>
                    <a:lnTo>
                      <a:pt x="75" y="686"/>
                    </a:lnTo>
                    <a:lnTo>
                      <a:pt x="77" y="691"/>
                    </a:lnTo>
                    <a:lnTo>
                      <a:pt x="80" y="686"/>
                    </a:lnTo>
                    <a:lnTo>
                      <a:pt x="83" y="670"/>
                    </a:lnTo>
                    <a:lnTo>
                      <a:pt x="86" y="645"/>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8" name="Freeform 27"/>
              <p:cNvSpPr>
                <a:spLocks/>
              </p:cNvSpPr>
              <p:nvPr/>
            </p:nvSpPr>
            <p:spPr bwMode="auto">
              <a:xfrm>
                <a:off x="2174" y="3495"/>
                <a:ext cx="22" cy="300"/>
              </a:xfrm>
              <a:custGeom>
                <a:avLst/>
                <a:gdLst>
                  <a:gd name="T0" fmla="*/ 0 w 18"/>
                  <a:gd name="T1" fmla="*/ 299 h 300"/>
                  <a:gd name="T2" fmla="*/ 35 w 18"/>
                  <a:gd name="T3" fmla="*/ 264 h 300"/>
                  <a:gd name="T4" fmla="*/ 65 w 18"/>
                  <a:gd name="T5" fmla="*/ 222 h 300"/>
                  <a:gd name="T6" fmla="*/ 89 w 18"/>
                  <a:gd name="T7" fmla="*/ 173 h 300"/>
                  <a:gd name="T8" fmla="*/ 119 w 18"/>
                  <a:gd name="T9" fmla="*/ 118 h 300"/>
                  <a:gd name="T10" fmla="*/ 161 w 18"/>
                  <a:gd name="T11" fmla="*/ 60 h 300"/>
                  <a:gd name="T12" fmla="*/ 197 w 1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00">
                    <a:moveTo>
                      <a:pt x="0" y="299"/>
                    </a:moveTo>
                    <a:lnTo>
                      <a:pt x="3" y="264"/>
                    </a:lnTo>
                    <a:lnTo>
                      <a:pt x="6" y="222"/>
                    </a:lnTo>
                    <a:lnTo>
                      <a:pt x="8" y="173"/>
                    </a:lnTo>
                    <a:lnTo>
                      <a:pt x="11" y="118"/>
                    </a:lnTo>
                    <a:lnTo>
                      <a:pt x="14" y="60"/>
                    </a:lnTo>
                    <a:lnTo>
                      <a:pt x="17"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9" name="Freeform 28"/>
              <p:cNvSpPr>
                <a:spLocks/>
              </p:cNvSpPr>
              <p:nvPr/>
            </p:nvSpPr>
            <p:spPr bwMode="auto">
              <a:xfrm>
                <a:off x="1969" y="3149"/>
                <a:ext cx="101" cy="692"/>
              </a:xfrm>
              <a:custGeom>
                <a:avLst/>
                <a:gdLst>
                  <a:gd name="T0" fmla="*/ 0 w 82"/>
                  <a:gd name="T1" fmla="*/ 346 h 692"/>
                  <a:gd name="T2" fmla="*/ 39 w 82"/>
                  <a:gd name="T3" fmla="*/ 286 h 692"/>
                  <a:gd name="T4" fmla="*/ 59 w 82"/>
                  <a:gd name="T5" fmla="*/ 228 h 692"/>
                  <a:gd name="T6" fmla="*/ 90 w 82"/>
                  <a:gd name="T7" fmla="*/ 173 h 692"/>
                  <a:gd name="T8" fmla="*/ 111 w 82"/>
                  <a:gd name="T9" fmla="*/ 124 h 692"/>
                  <a:gd name="T10" fmla="*/ 145 w 82"/>
                  <a:gd name="T11" fmla="*/ 81 h 692"/>
                  <a:gd name="T12" fmla="*/ 163 w 82"/>
                  <a:gd name="T13" fmla="*/ 46 h 692"/>
                  <a:gd name="T14" fmla="*/ 201 w 82"/>
                  <a:gd name="T15" fmla="*/ 21 h 692"/>
                  <a:gd name="T16" fmla="*/ 220 w 82"/>
                  <a:gd name="T17" fmla="*/ 6 h 692"/>
                  <a:gd name="T18" fmla="*/ 256 w 82"/>
                  <a:gd name="T19" fmla="*/ 0 h 692"/>
                  <a:gd name="T20" fmla="*/ 271 w 82"/>
                  <a:gd name="T21" fmla="*/ 6 h 692"/>
                  <a:gd name="T22" fmla="*/ 305 w 82"/>
                  <a:gd name="T23" fmla="*/ 21 h 692"/>
                  <a:gd name="T24" fmla="*/ 334 w 82"/>
                  <a:gd name="T25" fmla="*/ 46 h 692"/>
                  <a:gd name="T26" fmla="*/ 371 w 82"/>
                  <a:gd name="T27" fmla="*/ 81 h 692"/>
                  <a:gd name="T28" fmla="*/ 376 w 82"/>
                  <a:gd name="T29" fmla="*/ 124 h 692"/>
                  <a:gd name="T30" fmla="*/ 418 w 82"/>
                  <a:gd name="T31" fmla="*/ 173 h 692"/>
                  <a:gd name="T32" fmla="*/ 438 w 82"/>
                  <a:gd name="T33" fmla="*/ 228 h 692"/>
                  <a:gd name="T34" fmla="*/ 463 w 82"/>
                  <a:gd name="T35" fmla="*/ 286 h 692"/>
                  <a:gd name="T36" fmla="*/ 480 w 82"/>
                  <a:gd name="T37" fmla="*/ 346 h 692"/>
                  <a:gd name="T38" fmla="*/ 525 w 82"/>
                  <a:gd name="T39" fmla="*/ 406 h 692"/>
                  <a:gd name="T40" fmla="*/ 543 w 82"/>
                  <a:gd name="T41" fmla="*/ 464 h 692"/>
                  <a:gd name="T42" fmla="*/ 570 w 82"/>
                  <a:gd name="T43" fmla="*/ 519 h 692"/>
                  <a:gd name="T44" fmla="*/ 591 w 82"/>
                  <a:gd name="T45" fmla="*/ 568 h 692"/>
                  <a:gd name="T46" fmla="*/ 623 w 82"/>
                  <a:gd name="T47" fmla="*/ 610 h 692"/>
                  <a:gd name="T48" fmla="*/ 664 w 82"/>
                  <a:gd name="T49" fmla="*/ 645 h 692"/>
                  <a:gd name="T50" fmla="*/ 685 w 82"/>
                  <a:gd name="T51" fmla="*/ 670 h 692"/>
                  <a:gd name="T52" fmla="*/ 702 w 82"/>
                  <a:gd name="T53" fmla="*/ 686 h 692"/>
                  <a:gd name="T54" fmla="*/ 728 w 82"/>
                  <a:gd name="T55" fmla="*/ 691 h 692"/>
                  <a:gd name="T56" fmla="*/ 767 w 82"/>
                  <a:gd name="T57" fmla="*/ 686 h 692"/>
                  <a:gd name="T58" fmla="*/ 781 w 82"/>
                  <a:gd name="T59" fmla="*/ 670 h 692"/>
                  <a:gd name="T60" fmla="*/ 818 w 82"/>
                  <a:gd name="T61" fmla="*/ 645 h 692"/>
                  <a:gd name="T62" fmla="*/ 844 w 82"/>
                  <a:gd name="T63" fmla="*/ 610 h 692"/>
                  <a:gd name="T64" fmla="*/ 877 w 82"/>
                  <a:gd name="T65" fmla="*/ 568 h 692"/>
                  <a:gd name="T66" fmla="*/ 897 w 82"/>
                  <a:gd name="T67" fmla="*/ 519 h 692"/>
                  <a:gd name="T68" fmla="*/ 934 w 82"/>
                  <a:gd name="T69" fmla="*/ 464 h 692"/>
                  <a:gd name="T70" fmla="*/ 945 w 82"/>
                  <a:gd name="T71" fmla="*/ 406 h 692"/>
                  <a:gd name="T72" fmla="*/ 990 w 82"/>
                  <a:gd name="T73" fmla="*/ 346 h 6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2" h="692">
                    <a:moveTo>
                      <a:pt x="0" y="346"/>
                    </a:moveTo>
                    <a:lnTo>
                      <a:pt x="3" y="286"/>
                    </a:lnTo>
                    <a:lnTo>
                      <a:pt x="5" y="228"/>
                    </a:lnTo>
                    <a:lnTo>
                      <a:pt x="7" y="173"/>
                    </a:lnTo>
                    <a:lnTo>
                      <a:pt x="9" y="124"/>
                    </a:lnTo>
                    <a:lnTo>
                      <a:pt x="12" y="81"/>
                    </a:lnTo>
                    <a:lnTo>
                      <a:pt x="13" y="46"/>
                    </a:lnTo>
                    <a:lnTo>
                      <a:pt x="16" y="21"/>
                    </a:lnTo>
                    <a:lnTo>
                      <a:pt x="18" y="6"/>
                    </a:lnTo>
                    <a:lnTo>
                      <a:pt x="21" y="0"/>
                    </a:lnTo>
                    <a:lnTo>
                      <a:pt x="22" y="6"/>
                    </a:lnTo>
                    <a:lnTo>
                      <a:pt x="25" y="21"/>
                    </a:lnTo>
                    <a:lnTo>
                      <a:pt x="27" y="46"/>
                    </a:lnTo>
                    <a:lnTo>
                      <a:pt x="30" y="81"/>
                    </a:lnTo>
                    <a:lnTo>
                      <a:pt x="31" y="124"/>
                    </a:lnTo>
                    <a:lnTo>
                      <a:pt x="34" y="173"/>
                    </a:lnTo>
                    <a:lnTo>
                      <a:pt x="36" y="228"/>
                    </a:lnTo>
                    <a:lnTo>
                      <a:pt x="38" y="286"/>
                    </a:lnTo>
                    <a:lnTo>
                      <a:pt x="40" y="346"/>
                    </a:lnTo>
                    <a:lnTo>
                      <a:pt x="43" y="406"/>
                    </a:lnTo>
                    <a:lnTo>
                      <a:pt x="45" y="464"/>
                    </a:lnTo>
                    <a:lnTo>
                      <a:pt x="47" y="519"/>
                    </a:lnTo>
                    <a:lnTo>
                      <a:pt x="49" y="568"/>
                    </a:lnTo>
                    <a:lnTo>
                      <a:pt x="51" y="610"/>
                    </a:lnTo>
                    <a:lnTo>
                      <a:pt x="54" y="645"/>
                    </a:lnTo>
                    <a:lnTo>
                      <a:pt x="56" y="670"/>
                    </a:lnTo>
                    <a:lnTo>
                      <a:pt x="58" y="686"/>
                    </a:lnTo>
                    <a:lnTo>
                      <a:pt x="60" y="691"/>
                    </a:lnTo>
                    <a:lnTo>
                      <a:pt x="63" y="686"/>
                    </a:lnTo>
                    <a:lnTo>
                      <a:pt x="64" y="670"/>
                    </a:lnTo>
                    <a:lnTo>
                      <a:pt x="67" y="645"/>
                    </a:lnTo>
                    <a:lnTo>
                      <a:pt x="69" y="610"/>
                    </a:lnTo>
                    <a:lnTo>
                      <a:pt x="72" y="568"/>
                    </a:lnTo>
                    <a:lnTo>
                      <a:pt x="74" y="519"/>
                    </a:lnTo>
                    <a:lnTo>
                      <a:pt x="76" y="464"/>
                    </a:lnTo>
                    <a:lnTo>
                      <a:pt x="78" y="406"/>
                    </a:lnTo>
                    <a:lnTo>
                      <a:pt x="81" y="3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Freeform 29"/>
              <p:cNvSpPr>
                <a:spLocks/>
              </p:cNvSpPr>
              <p:nvPr/>
            </p:nvSpPr>
            <p:spPr bwMode="auto">
              <a:xfrm>
                <a:off x="1892" y="3149"/>
                <a:ext cx="78" cy="692"/>
              </a:xfrm>
              <a:custGeom>
                <a:avLst/>
                <a:gdLst>
                  <a:gd name="T0" fmla="*/ 0 w 64"/>
                  <a:gd name="T1" fmla="*/ 346 h 692"/>
                  <a:gd name="T2" fmla="*/ 1 w 64"/>
                  <a:gd name="T3" fmla="*/ 286 h 692"/>
                  <a:gd name="T4" fmla="*/ 35 w 64"/>
                  <a:gd name="T5" fmla="*/ 228 h 692"/>
                  <a:gd name="T6" fmla="*/ 52 w 64"/>
                  <a:gd name="T7" fmla="*/ 173 h 692"/>
                  <a:gd name="T8" fmla="*/ 77 w 64"/>
                  <a:gd name="T9" fmla="*/ 124 h 692"/>
                  <a:gd name="T10" fmla="*/ 89 w 64"/>
                  <a:gd name="T11" fmla="*/ 81 h 692"/>
                  <a:gd name="T12" fmla="*/ 108 w 64"/>
                  <a:gd name="T13" fmla="*/ 46 h 692"/>
                  <a:gd name="T14" fmla="*/ 132 w 64"/>
                  <a:gd name="T15" fmla="*/ 21 h 692"/>
                  <a:gd name="T16" fmla="*/ 158 w 64"/>
                  <a:gd name="T17" fmla="*/ 6 h 692"/>
                  <a:gd name="T18" fmla="*/ 161 w 64"/>
                  <a:gd name="T19" fmla="*/ 0 h 692"/>
                  <a:gd name="T20" fmla="*/ 193 w 64"/>
                  <a:gd name="T21" fmla="*/ 6 h 692"/>
                  <a:gd name="T22" fmla="*/ 199 w 64"/>
                  <a:gd name="T23" fmla="*/ 21 h 692"/>
                  <a:gd name="T24" fmla="*/ 235 w 64"/>
                  <a:gd name="T25" fmla="*/ 46 h 692"/>
                  <a:gd name="T26" fmla="*/ 239 w 64"/>
                  <a:gd name="T27" fmla="*/ 81 h 692"/>
                  <a:gd name="T28" fmla="*/ 254 w 64"/>
                  <a:gd name="T29" fmla="*/ 124 h 692"/>
                  <a:gd name="T30" fmla="*/ 291 w 64"/>
                  <a:gd name="T31" fmla="*/ 173 h 692"/>
                  <a:gd name="T32" fmla="*/ 296 w 64"/>
                  <a:gd name="T33" fmla="*/ 228 h 692"/>
                  <a:gd name="T34" fmla="*/ 330 w 64"/>
                  <a:gd name="T35" fmla="*/ 286 h 692"/>
                  <a:gd name="T36" fmla="*/ 332 w 64"/>
                  <a:gd name="T37" fmla="*/ 346 h 692"/>
                  <a:gd name="T38" fmla="*/ 355 w 64"/>
                  <a:gd name="T39" fmla="*/ 406 h 692"/>
                  <a:gd name="T40" fmla="*/ 378 w 64"/>
                  <a:gd name="T41" fmla="*/ 464 h 692"/>
                  <a:gd name="T42" fmla="*/ 402 w 64"/>
                  <a:gd name="T43" fmla="*/ 519 h 692"/>
                  <a:gd name="T44" fmla="*/ 425 w 64"/>
                  <a:gd name="T45" fmla="*/ 568 h 692"/>
                  <a:gd name="T46" fmla="*/ 433 w 64"/>
                  <a:gd name="T47" fmla="*/ 610 h 692"/>
                  <a:gd name="T48" fmla="*/ 453 w 64"/>
                  <a:gd name="T49" fmla="*/ 645 h 692"/>
                  <a:gd name="T50" fmla="*/ 477 w 64"/>
                  <a:gd name="T51" fmla="*/ 670 h 692"/>
                  <a:gd name="T52" fmla="*/ 494 w 64"/>
                  <a:gd name="T53" fmla="*/ 686 h 692"/>
                  <a:gd name="T54" fmla="*/ 518 w 64"/>
                  <a:gd name="T55" fmla="*/ 691 h 692"/>
                  <a:gd name="T56" fmla="*/ 528 w 64"/>
                  <a:gd name="T57" fmla="*/ 686 h 692"/>
                  <a:gd name="T58" fmla="*/ 552 w 64"/>
                  <a:gd name="T59" fmla="*/ 670 h 692"/>
                  <a:gd name="T60" fmla="*/ 569 w 64"/>
                  <a:gd name="T61" fmla="*/ 645 h 692"/>
                  <a:gd name="T62" fmla="*/ 597 w 64"/>
                  <a:gd name="T63" fmla="*/ 610 h 692"/>
                  <a:gd name="T64" fmla="*/ 602 w 64"/>
                  <a:gd name="T65" fmla="*/ 568 h 692"/>
                  <a:gd name="T66" fmla="*/ 626 w 64"/>
                  <a:gd name="T67" fmla="*/ 519 h 692"/>
                  <a:gd name="T68" fmla="*/ 644 w 64"/>
                  <a:gd name="T69" fmla="*/ 464 h 692"/>
                  <a:gd name="T70" fmla="*/ 673 w 64"/>
                  <a:gd name="T71" fmla="*/ 406 h 692"/>
                  <a:gd name="T72" fmla="*/ 685 w 64"/>
                  <a:gd name="T73" fmla="*/ 346 h 6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692">
                    <a:moveTo>
                      <a:pt x="0" y="346"/>
                    </a:moveTo>
                    <a:lnTo>
                      <a:pt x="1" y="286"/>
                    </a:lnTo>
                    <a:lnTo>
                      <a:pt x="3" y="228"/>
                    </a:lnTo>
                    <a:lnTo>
                      <a:pt x="5" y="173"/>
                    </a:lnTo>
                    <a:lnTo>
                      <a:pt x="7" y="124"/>
                    </a:lnTo>
                    <a:lnTo>
                      <a:pt x="8" y="81"/>
                    </a:lnTo>
                    <a:lnTo>
                      <a:pt x="10" y="46"/>
                    </a:lnTo>
                    <a:lnTo>
                      <a:pt x="12" y="21"/>
                    </a:lnTo>
                    <a:lnTo>
                      <a:pt x="14" y="6"/>
                    </a:lnTo>
                    <a:lnTo>
                      <a:pt x="15" y="0"/>
                    </a:lnTo>
                    <a:lnTo>
                      <a:pt x="17" y="6"/>
                    </a:lnTo>
                    <a:lnTo>
                      <a:pt x="19" y="21"/>
                    </a:lnTo>
                    <a:lnTo>
                      <a:pt x="21" y="46"/>
                    </a:lnTo>
                    <a:lnTo>
                      <a:pt x="22" y="81"/>
                    </a:lnTo>
                    <a:lnTo>
                      <a:pt x="24" y="124"/>
                    </a:lnTo>
                    <a:lnTo>
                      <a:pt x="27" y="173"/>
                    </a:lnTo>
                    <a:lnTo>
                      <a:pt x="28" y="228"/>
                    </a:lnTo>
                    <a:lnTo>
                      <a:pt x="30" y="286"/>
                    </a:lnTo>
                    <a:lnTo>
                      <a:pt x="31" y="346"/>
                    </a:lnTo>
                    <a:lnTo>
                      <a:pt x="33" y="406"/>
                    </a:lnTo>
                    <a:lnTo>
                      <a:pt x="35" y="464"/>
                    </a:lnTo>
                    <a:lnTo>
                      <a:pt x="37" y="519"/>
                    </a:lnTo>
                    <a:lnTo>
                      <a:pt x="39" y="568"/>
                    </a:lnTo>
                    <a:lnTo>
                      <a:pt x="40" y="610"/>
                    </a:lnTo>
                    <a:lnTo>
                      <a:pt x="42" y="645"/>
                    </a:lnTo>
                    <a:lnTo>
                      <a:pt x="44" y="670"/>
                    </a:lnTo>
                    <a:lnTo>
                      <a:pt x="46" y="686"/>
                    </a:lnTo>
                    <a:lnTo>
                      <a:pt x="48" y="691"/>
                    </a:lnTo>
                    <a:lnTo>
                      <a:pt x="49" y="686"/>
                    </a:lnTo>
                    <a:lnTo>
                      <a:pt x="51" y="670"/>
                    </a:lnTo>
                    <a:lnTo>
                      <a:pt x="53" y="645"/>
                    </a:lnTo>
                    <a:lnTo>
                      <a:pt x="55" y="610"/>
                    </a:lnTo>
                    <a:lnTo>
                      <a:pt x="56" y="568"/>
                    </a:lnTo>
                    <a:lnTo>
                      <a:pt x="58" y="519"/>
                    </a:lnTo>
                    <a:lnTo>
                      <a:pt x="60" y="464"/>
                    </a:lnTo>
                    <a:lnTo>
                      <a:pt x="62" y="406"/>
                    </a:lnTo>
                    <a:lnTo>
                      <a:pt x="63" y="3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1" name="Freeform 30"/>
              <p:cNvSpPr>
                <a:spLocks/>
              </p:cNvSpPr>
              <p:nvPr/>
            </p:nvSpPr>
            <p:spPr bwMode="auto">
              <a:xfrm>
                <a:off x="1833" y="3149"/>
                <a:ext cx="39" cy="646"/>
              </a:xfrm>
              <a:custGeom>
                <a:avLst/>
                <a:gdLst>
                  <a:gd name="T0" fmla="*/ 0 w 32"/>
                  <a:gd name="T1" fmla="*/ 346 h 646"/>
                  <a:gd name="T2" fmla="*/ 1 w 32"/>
                  <a:gd name="T3" fmla="*/ 286 h 646"/>
                  <a:gd name="T4" fmla="*/ 2 w 32"/>
                  <a:gd name="T5" fmla="*/ 228 h 646"/>
                  <a:gd name="T6" fmla="*/ 43 w 32"/>
                  <a:gd name="T7" fmla="*/ 173 h 646"/>
                  <a:gd name="T8" fmla="*/ 52 w 32"/>
                  <a:gd name="T9" fmla="*/ 124 h 646"/>
                  <a:gd name="T10" fmla="*/ 63 w 32"/>
                  <a:gd name="T11" fmla="*/ 81 h 646"/>
                  <a:gd name="T12" fmla="*/ 77 w 32"/>
                  <a:gd name="T13" fmla="*/ 46 h 646"/>
                  <a:gd name="T14" fmla="*/ 94 w 32"/>
                  <a:gd name="T15" fmla="*/ 21 h 646"/>
                  <a:gd name="T16" fmla="*/ 108 w 32"/>
                  <a:gd name="T17" fmla="*/ 6 h 646"/>
                  <a:gd name="T18" fmla="*/ 132 w 32"/>
                  <a:gd name="T19" fmla="*/ 0 h 646"/>
                  <a:gd name="T20" fmla="*/ 140 w 32"/>
                  <a:gd name="T21" fmla="*/ 6 h 646"/>
                  <a:gd name="T22" fmla="*/ 158 w 32"/>
                  <a:gd name="T23" fmla="*/ 21 h 646"/>
                  <a:gd name="T24" fmla="*/ 161 w 32"/>
                  <a:gd name="T25" fmla="*/ 46 h 646"/>
                  <a:gd name="T26" fmla="*/ 193 w 32"/>
                  <a:gd name="T27" fmla="*/ 81 h 646"/>
                  <a:gd name="T28" fmla="*/ 196 w 32"/>
                  <a:gd name="T29" fmla="*/ 124 h 646"/>
                  <a:gd name="T30" fmla="*/ 199 w 32"/>
                  <a:gd name="T31" fmla="*/ 173 h 646"/>
                  <a:gd name="T32" fmla="*/ 235 w 32"/>
                  <a:gd name="T33" fmla="*/ 228 h 646"/>
                  <a:gd name="T34" fmla="*/ 239 w 32"/>
                  <a:gd name="T35" fmla="*/ 286 h 646"/>
                  <a:gd name="T36" fmla="*/ 254 w 32"/>
                  <a:gd name="T37" fmla="*/ 346 h 646"/>
                  <a:gd name="T38" fmla="*/ 271 w 32"/>
                  <a:gd name="T39" fmla="*/ 406 h 646"/>
                  <a:gd name="T40" fmla="*/ 291 w 32"/>
                  <a:gd name="T41" fmla="*/ 464 h 646"/>
                  <a:gd name="T42" fmla="*/ 296 w 32"/>
                  <a:gd name="T43" fmla="*/ 519 h 646"/>
                  <a:gd name="T44" fmla="*/ 310 w 32"/>
                  <a:gd name="T45" fmla="*/ 568 h 646"/>
                  <a:gd name="T46" fmla="*/ 330 w 32"/>
                  <a:gd name="T47" fmla="*/ 610 h 646"/>
                  <a:gd name="T48" fmla="*/ 332 w 32"/>
                  <a:gd name="T49" fmla="*/ 645 h 6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 h="646">
                    <a:moveTo>
                      <a:pt x="0" y="346"/>
                    </a:moveTo>
                    <a:lnTo>
                      <a:pt x="1" y="286"/>
                    </a:lnTo>
                    <a:lnTo>
                      <a:pt x="2" y="228"/>
                    </a:lnTo>
                    <a:lnTo>
                      <a:pt x="4" y="173"/>
                    </a:lnTo>
                    <a:lnTo>
                      <a:pt x="5" y="124"/>
                    </a:lnTo>
                    <a:lnTo>
                      <a:pt x="6" y="81"/>
                    </a:lnTo>
                    <a:lnTo>
                      <a:pt x="7" y="46"/>
                    </a:lnTo>
                    <a:lnTo>
                      <a:pt x="9" y="21"/>
                    </a:lnTo>
                    <a:lnTo>
                      <a:pt x="10" y="6"/>
                    </a:lnTo>
                    <a:lnTo>
                      <a:pt x="12" y="0"/>
                    </a:lnTo>
                    <a:lnTo>
                      <a:pt x="13" y="6"/>
                    </a:lnTo>
                    <a:lnTo>
                      <a:pt x="14" y="21"/>
                    </a:lnTo>
                    <a:lnTo>
                      <a:pt x="15" y="46"/>
                    </a:lnTo>
                    <a:lnTo>
                      <a:pt x="17" y="81"/>
                    </a:lnTo>
                    <a:lnTo>
                      <a:pt x="18" y="124"/>
                    </a:lnTo>
                    <a:lnTo>
                      <a:pt x="19" y="173"/>
                    </a:lnTo>
                    <a:lnTo>
                      <a:pt x="21" y="228"/>
                    </a:lnTo>
                    <a:lnTo>
                      <a:pt x="22" y="286"/>
                    </a:lnTo>
                    <a:lnTo>
                      <a:pt x="24" y="346"/>
                    </a:lnTo>
                    <a:lnTo>
                      <a:pt x="25" y="406"/>
                    </a:lnTo>
                    <a:lnTo>
                      <a:pt x="27" y="464"/>
                    </a:lnTo>
                    <a:lnTo>
                      <a:pt x="28" y="519"/>
                    </a:lnTo>
                    <a:lnTo>
                      <a:pt x="29" y="568"/>
                    </a:lnTo>
                    <a:lnTo>
                      <a:pt x="30" y="610"/>
                    </a:lnTo>
                    <a:lnTo>
                      <a:pt x="31" y="645"/>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2" name="Freeform 31"/>
              <p:cNvSpPr>
                <a:spLocks/>
              </p:cNvSpPr>
              <p:nvPr/>
            </p:nvSpPr>
            <p:spPr bwMode="auto">
              <a:xfrm>
                <a:off x="1871" y="3495"/>
                <a:ext cx="22" cy="346"/>
              </a:xfrm>
              <a:custGeom>
                <a:avLst/>
                <a:gdLst>
                  <a:gd name="T0" fmla="*/ 0 w 18"/>
                  <a:gd name="T1" fmla="*/ 299 h 346"/>
                  <a:gd name="T2" fmla="*/ 2 w 18"/>
                  <a:gd name="T3" fmla="*/ 324 h 346"/>
                  <a:gd name="T4" fmla="*/ 35 w 18"/>
                  <a:gd name="T5" fmla="*/ 340 h 346"/>
                  <a:gd name="T6" fmla="*/ 53 w 18"/>
                  <a:gd name="T7" fmla="*/ 345 h 346"/>
                  <a:gd name="T8" fmla="*/ 65 w 18"/>
                  <a:gd name="T9" fmla="*/ 340 h 346"/>
                  <a:gd name="T10" fmla="*/ 79 w 18"/>
                  <a:gd name="T11" fmla="*/ 324 h 346"/>
                  <a:gd name="T12" fmla="*/ 97 w 18"/>
                  <a:gd name="T13" fmla="*/ 299 h 346"/>
                  <a:gd name="T14" fmla="*/ 109 w 18"/>
                  <a:gd name="T15" fmla="*/ 264 h 346"/>
                  <a:gd name="T16" fmla="*/ 119 w 18"/>
                  <a:gd name="T17" fmla="*/ 222 h 346"/>
                  <a:gd name="T18" fmla="*/ 145 w 18"/>
                  <a:gd name="T19" fmla="*/ 173 h 346"/>
                  <a:gd name="T20" fmla="*/ 161 w 18"/>
                  <a:gd name="T21" fmla="*/ 118 h 346"/>
                  <a:gd name="T22" fmla="*/ 163 w 18"/>
                  <a:gd name="T23" fmla="*/ 60 h 346"/>
                  <a:gd name="T24" fmla="*/ 197 w 18"/>
                  <a:gd name="T25" fmla="*/ 0 h 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46">
                    <a:moveTo>
                      <a:pt x="0" y="299"/>
                    </a:moveTo>
                    <a:lnTo>
                      <a:pt x="2" y="324"/>
                    </a:lnTo>
                    <a:lnTo>
                      <a:pt x="3" y="340"/>
                    </a:lnTo>
                    <a:lnTo>
                      <a:pt x="5" y="345"/>
                    </a:lnTo>
                    <a:lnTo>
                      <a:pt x="6" y="340"/>
                    </a:lnTo>
                    <a:lnTo>
                      <a:pt x="7" y="324"/>
                    </a:lnTo>
                    <a:lnTo>
                      <a:pt x="9" y="299"/>
                    </a:lnTo>
                    <a:lnTo>
                      <a:pt x="10" y="264"/>
                    </a:lnTo>
                    <a:lnTo>
                      <a:pt x="11" y="222"/>
                    </a:lnTo>
                    <a:lnTo>
                      <a:pt x="13" y="173"/>
                    </a:lnTo>
                    <a:lnTo>
                      <a:pt x="14" y="118"/>
                    </a:lnTo>
                    <a:lnTo>
                      <a:pt x="15" y="60"/>
                    </a:lnTo>
                    <a:lnTo>
                      <a:pt x="17"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3" name="Freeform 32"/>
              <p:cNvSpPr>
                <a:spLocks/>
              </p:cNvSpPr>
              <p:nvPr/>
            </p:nvSpPr>
            <p:spPr bwMode="auto">
              <a:xfrm>
                <a:off x="1783" y="3149"/>
                <a:ext cx="51" cy="692"/>
              </a:xfrm>
              <a:custGeom>
                <a:avLst/>
                <a:gdLst>
                  <a:gd name="T0" fmla="*/ 0 w 42"/>
                  <a:gd name="T1" fmla="*/ 346 h 692"/>
                  <a:gd name="T2" fmla="*/ 2 w 42"/>
                  <a:gd name="T3" fmla="*/ 286 h 692"/>
                  <a:gd name="T4" fmla="*/ 34 w 42"/>
                  <a:gd name="T5" fmla="*/ 228 h 692"/>
                  <a:gd name="T6" fmla="*/ 41 w 42"/>
                  <a:gd name="T7" fmla="*/ 173 h 692"/>
                  <a:gd name="T8" fmla="*/ 50 w 42"/>
                  <a:gd name="T9" fmla="*/ 124 h 692"/>
                  <a:gd name="T10" fmla="*/ 61 w 42"/>
                  <a:gd name="T11" fmla="*/ 81 h 692"/>
                  <a:gd name="T12" fmla="*/ 74 w 42"/>
                  <a:gd name="T13" fmla="*/ 46 h 692"/>
                  <a:gd name="T14" fmla="*/ 90 w 42"/>
                  <a:gd name="T15" fmla="*/ 21 h 692"/>
                  <a:gd name="T16" fmla="*/ 90 w 42"/>
                  <a:gd name="T17" fmla="*/ 6 h 692"/>
                  <a:gd name="T18" fmla="*/ 109 w 42"/>
                  <a:gd name="T19" fmla="*/ 0 h 692"/>
                  <a:gd name="T20" fmla="*/ 129 w 42"/>
                  <a:gd name="T21" fmla="*/ 6 h 692"/>
                  <a:gd name="T22" fmla="*/ 132 w 42"/>
                  <a:gd name="T23" fmla="*/ 21 h 692"/>
                  <a:gd name="T24" fmla="*/ 140 w 42"/>
                  <a:gd name="T25" fmla="*/ 46 h 692"/>
                  <a:gd name="T26" fmla="*/ 157 w 42"/>
                  <a:gd name="T27" fmla="*/ 81 h 692"/>
                  <a:gd name="T28" fmla="*/ 170 w 42"/>
                  <a:gd name="T29" fmla="*/ 124 h 692"/>
                  <a:gd name="T30" fmla="*/ 170 w 42"/>
                  <a:gd name="T31" fmla="*/ 173 h 692"/>
                  <a:gd name="T32" fmla="*/ 191 w 42"/>
                  <a:gd name="T33" fmla="*/ 228 h 692"/>
                  <a:gd name="T34" fmla="*/ 202 w 42"/>
                  <a:gd name="T35" fmla="*/ 286 h 692"/>
                  <a:gd name="T36" fmla="*/ 222 w 42"/>
                  <a:gd name="T37" fmla="*/ 346 h 692"/>
                  <a:gd name="T38" fmla="*/ 234 w 42"/>
                  <a:gd name="T39" fmla="*/ 406 h 692"/>
                  <a:gd name="T40" fmla="*/ 236 w 42"/>
                  <a:gd name="T41" fmla="*/ 464 h 692"/>
                  <a:gd name="T42" fmla="*/ 245 w 42"/>
                  <a:gd name="T43" fmla="*/ 519 h 692"/>
                  <a:gd name="T44" fmla="*/ 250 w 42"/>
                  <a:gd name="T45" fmla="*/ 568 h 692"/>
                  <a:gd name="T46" fmla="*/ 270 w 42"/>
                  <a:gd name="T47" fmla="*/ 610 h 692"/>
                  <a:gd name="T48" fmla="*/ 284 w 42"/>
                  <a:gd name="T49" fmla="*/ 645 h 692"/>
                  <a:gd name="T50" fmla="*/ 287 w 42"/>
                  <a:gd name="T51" fmla="*/ 670 h 692"/>
                  <a:gd name="T52" fmla="*/ 304 w 42"/>
                  <a:gd name="T53" fmla="*/ 686 h 692"/>
                  <a:gd name="T54" fmla="*/ 304 w 42"/>
                  <a:gd name="T55" fmla="*/ 691 h 692"/>
                  <a:gd name="T56" fmla="*/ 328 w 42"/>
                  <a:gd name="T57" fmla="*/ 686 h 692"/>
                  <a:gd name="T58" fmla="*/ 342 w 42"/>
                  <a:gd name="T59" fmla="*/ 670 h 692"/>
                  <a:gd name="T60" fmla="*/ 349 w 42"/>
                  <a:gd name="T61" fmla="*/ 645 h 692"/>
                  <a:gd name="T62" fmla="*/ 365 w 42"/>
                  <a:gd name="T63" fmla="*/ 610 h 692"/>
                  <a:gd name="T64" fmla="*/ 369 w 42"/>
                  <a:gd name="T65" fmla="*/ 568 h 692"/>
                  <a:gd name="T66" fmla="*/ 393 w 42"/>
                  <a:gd name="T67" fmla="*/ 519 h 692"/>
                  <a:gd name="T68" fmla="*/ 393 w 42"/>
                  <a:gd name="T69" fmla="*/ 464 h 692"/>
                  <a:gd name="T70" fmla="*/ 398 w 42"/>
                  <a:gd name="T71" fmla="*/ 406 h 692"/>
                  <a:gd name="T72" fmla="*/ 424 w 42"/>
                  <a:gd name="T73" fmla="*/ 346 h 6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692">
                    <a:moveTo>
                      <a:pt x="0" y="346"/>
                    </a:moveTo>
                    <a:lnTo>
                      <a:pt x="2" y="286"/>
                    </a:lnTo>
                    <a:lnTo>
                      <a:pt x="3" y="228"/>
                    </a:lnTo>
                    <a:lnTo>
                      <a:pt x="4" y="173"/>
                    </a:lnTo>
                    <a:lnTo>
                      <a:pt x="5" y="124"/>
                    </a:lnTo>
                    <a:lnTo>
                      <a:pt x="6" y="81"/>
                    </a:lnTo>
                    <a:lnTo>
                      <a:pt x="7" y="46"/>
                    </a:lnTo>
                    <a:lnTo>
                      <a:pt x="9" y="21"/>
                    </a:lnTo>
                    <a:lnTo>
                      <a:pt x="9" y="6"/>
                    </a:lnTo>
                    <a:lnTo>
                      <a:pt x="11" y="0"/>
                    </a:lnTo>
                    <a:lnTo>
                      <a:pt x="12" y="6"/>
                    </a:lnTo>
                    <a:lnTo>
                      <a:pt x="13" y="21"/>
                    </a:lnTo>
                    <a:lnTo>
                      <a:pt x="14" y="46"/>
                    </a:lnTo>
                    <a:lnTo>
                      <a:pt x="15" y="81"/>
                    </a:lnTo>
                    <a:lnTo>
                      <a:pt x="17" y="124"/>
                    </a:lnTo>
                    <a:lnTo>
                      <a:pt x="17" y="173"/>
                    </a:lnTo>
                    <a:lnTo>
                      <a:pt x="18" y="228"/>
                    </a:lnTo>
                    <a:lnTo>
                      <a:pt x="20" y="286"/>
                    </a:lnTo>
                    <a:lnTo>
                      <a:pt x="21" y="346"/>
                    </a:lnTo>
                    <a:lnTo>
                      <a:pt x="22" y="406"/>
                    </a:lnTo>
                    <a:lnTo>
                      <a:pt x="23" y="464"/>
                    </a:lnTo>
                    <a:lnTo>
                      <a:pt x="24" y="519"/>
                    </a:lnTo>
                    <a:lnTo>
                      <a:pt x="25" y="568"/>
                    </a:lnTo>
                    <a:lnTo>
                      <a:pt x="26" y="610"/>
                    </a:lnTo>
                    <a:lnTo>
                      <a:pt x="27" y="645"/>
                    </a:lnTo>
                    <a:lnTo>
                      <a:pt x="28" y="670"/>
                    </a:lnTo>
                    <a:lnTo>
                      <a:pt x="30" y="686"/>
                    </a:lnTo>
                    <a:lnTo>
                      <a:pt x="30" y="691"/>
                    </a:lnTo>
                    <a:lnTo>
                      <a:pt x="32" y="686"/>
                    </a:lnTo>
                    <a:lnTo>
                      <a:pt x="33" y="670"/>
                    </a:lnTo>
                    <a:lnTo>
                      <a:pt x="34" y="645"/>
                    </a:lnTo>
                    <a:lnTo>
                      <a:pt x="35" y="610"/>
                    </a:lnTo>
                    <a:lnTo>
                      <a:pt x="36" y="568"/>
                    </a:lnTo>
                    <a:lnTo>
                      <a:pt x="38" y="519"/>
                    </a:lnTo>
                    <a:lnTo>
                      <a:pt x="38" y="464"/>
                    </a:lnTo>
                    <a:lnTo>
                      <a:pt x="39" y="406"/>
                    </a:lnTo>
                    <a:lnTo>
                      <a:pt x="41" y="3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4" name="Freeform 33"/>
              <p:cNvSpPr>
                <a:spLocks/>
              </p:cNvSpPr>
              <p:nvPr/>
            </p:nvSpPr>
            <p:spPr bwMode="auto">
              <a:xfrm>
                <a:off x="1735" y="3149"/>
                <a:ext cx="49" cy="692"/>
              </a:xfrm>
              <a:custGeom>
                <a:avLst/>
                <a:gdLst>
                  <a:gd name="T0" fmla="*/ 0 w 40"/>
                  <a:gd name="T1" fmla="*/ 346 h 692"/>
                  <a:gd name="T2" fmla="*/ 1 w 40"/>
                  <a:gd name="T3" fmla="*/ 286 h 692"/>
                  <a:gd name="T4" fmla="*/ 2 w 40"/>
                  <a:gd name="T5" fmla="*/ 228 h 692"/>
                  <a:gd name="T6" fmla="*/ 38 w 40"/>
                  <a:gd name="T7" fmla="*/ 173 h 692"/>
                  <a:gd name="T8" fmla="*/ 47 w 40"/>
                  <a:gd name="T9" fmla="*/ 124 h 692"/>
                  <a:gd name="T10" fmla="*/ 58 w 40"/>
                  <a:gd name="T11" fmla="*/ 81 h 692"/>
                  <a:gd name="T12" fmla="*/ 71 w 40"/>
                  <a:gd name="T13" fmla="*/ 46 h 692"/>
                  <a:gd name="T14" fmla="*/ 91 w 40"/>
                  <a:gd name="T15" fmla="*/ 21 h 692"/>
                  <a:gd name="T16" fmla="*/ 91 w 40"/>
                  <a:gd name="T17" fmla="*/ 6 h 692"/>
                  <a:gd name="T18" fmla="*/ 111 w 40"/>
                  <a:gd name="T19" fmla="*/ 0 h 692"/>
                  <a:gd name="T20" fmla="*/ 131 w 40"/>
                  <a:gd name="T21" fmla="*/ 6 h 692"/>
                  <a:gd name="T22" fmla="*/ 136 w 40"/>
                  <a:gd name="T23" fmla="*/ 21 h 692"/>
                  <a:gd name="T24" fmla="*/ 160 w 40"/>
                  <a:gd name="T25" fmla="*/ 46 h 692"/>
                  <a:gd name="T26" fmla="*/ 162 w 40"/>
                  <a:gd name="T27" fmla="*/ 81 h 692"/>
                  <a:gd name="T28" fmla="*/ 167 w 40"/>
                  <a:gd name="T29" fmla="*/ 124 h 692"/>
                  <a:gd name="T30" fmla="*/ 196 w 40"/>
                  <a:gd name="T31" fmla="*/ 173 h 692"/>
                  <a:gd name="T32" fmla="*/ 205 w 40"/>
                  <a:gd name="T33" fmla="*/ 228 h 692"/>
                  <a:gd name="T34" fmla="*/ 205 w 40"/>
                  <a:gd name="T35" fmla="*/ 286 h 692"/>
                  <a:gd name="T36" fmla="*/ 240 w 40"/>
                  <a:gd name="T37" fmla="*/ 346 h 692"/>
                  <a:gd name="T38" fmla="*/ 243 w 40"/>
                  <a:gd name="T39" fmla="*/ 406 h 692"/>
                  <a:gd name="T40" fmla="*/ 251 w 40"/>
                  <a:gd name="T41" fmla="*/ 464 h 692"/>
                  <a:gd name="T42" fmla="*/ 258 w 40"/>
                  <a:gd name="T43" fmla="*/ 519 h 692"/>
                  <a:gd name="T44" fmla="*/ 272 w 40"/>
                  <a:gd name="T45" fmla="*/ 568 h 692"/>
                  <a:gd name="T46" fmla="*/ 294 w 40"/>
                  <a:gd name="T47" fmla="*/ 610 h 692"/>
                  <a:gd name="T48" fmla="*/ 298 w 40"/>
                  <a:gd name="T49" fmla="*/ 645 h 692"/>
                  <a:gd name="T50" fmla="*/ 307 w 40"/>
                  <a:gd name="T51" fmla="*/ 670 h 692"/>
                  <a:gd name="T52" fmla="*/ 333 w 40"/>
                  <a:gd name="T53" fmla="*/ 686 h 692"/>
                  <a:gd name="T54" fmla="*/ 333 w 40"/>
                  <a:gd name="T55" fmla="*/ 691 h 692"/>
                  <a:gd name="T56" fmla="*/ 360 w 40"/>
                  <a:gd name="T57" fmla="*/ 686 h 692"/>
                  <a:gd name="T58" fmla="*/ 365 w 40"/>
                  <a:gd name="T59" fmla="*/ 670 h 692"/>
                  <a:gd name="T60" fmla="*/ 376 w 40"/>
                  <a:gd name="T61" fmla="*/ 645 h 692"/>
                  <a:gd name="T62" fmla="*/ 387 w 40"/>
                  <a:gd name="T63" fmla="*/ 610 h 692"/>
                  <a:gd name="T64" fmla="*/ 407 w 40"/>
                  <a:gd name="T65" fmla="*/ 568 h 692"/>
                  <a:gd name="T66" fmla="*/ 408 w 40"/>
                  <a:gd name="T67" fmla="*/ 519 h 692"/>
                  <a:gd name="T68" fmla="*/ 441 w 40"/>
                  <a:gd name="T69" fmla="*/ 464 h 692"/>
                  <a:gd name="T70" fmla="*/ 447 w 40"/>
                  <a:gd name="T71" fmla="*/ 406 h 692"/>
                  <a:gd name="T72" fmla="*/ 447 w 40"/>
                  <a:gd name="T73" fmla="*/ 346 h 6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 h="692">
                    <a:moveTo>
                      <a:pt x="0" y="346"/>
                    </a:moveTo>
                    <a:lnTo>
                      <a:pt x="1" y="286"/>
                    </a:lnTo>
                    <a:lnTo>
                      <a:pt x="2" y="228"/>
                    </a:lnTo>
                    <a:lnTo>
                      <a:pt x="3" y="173"/>
                    </a:lnTo>
                    <a:lnTo>
                      <a:pt x="4" y="124"/>
                    </a:lnTo>
                    <a:lnTo>
                      <a:pt x="5" y="81"/>
                    </a:lnTo>
                    <a:lnTo>
                      <a:pt x="6" y="46"/>
                    </a:lnTo>
                    <a:lnTo>
                      <a:pt x="8" y="21"/>
                    </a:lnTo>
                    <a:lnTo>
                      <a:pt x="8" y="6"/>
                    </a:lnTo>
                    <a:lnTo>
                      <a:pt x="10" y="0"/>
                    </a:lnTo>
                    <a:lnTo>
                      <a:pt x="11" y="6"/>
                    </a:lnTo>
                    <a:lnTo>
                      <a:pt x="12" y="21"/>
                    </a:lnTo>
                    <a:lnTo>
                      <a:pt x="13" y="46"/>
                    </a:lnTo>
                    <a:lnTo>
                      <a:pt x="14" y="81"/>
                    </a:lnTo>
                    <a:lnTo>
                      <a:pt x="15" y="124"/>
                    </a:lnTo>
                    <a:lnTo>
                      <a:pt x="16" y="173"/>
                    </a:lnTo>
                    <a:lnTo>
                      <a:pt x="18" y="228"/>
                    </a:lnTo>
                    <a:lnTo>
                      <a:pt x="18" y="286"/>
                    </a:lnTo>
                    <a:lnTo>
                      <a:pt x="20" y="346"/>
                    </a:lnTo>
                    <a:lnTo>
                      <a:pt x="21" y="406"/>
                    </a:lnTo>
                    <a:lnTo>
                      <a:pt x="22" y="464"/>
                    </a:lnTo>
                    <a:lnTo>
                      <a:pt x="23" y="519"/>
                    </a:lnTo>
                    <a:lnTo>
                      <a:pt x="24" y="568"/>
                    </a:lnTo>
                    <a:lnTo>
                      <a:pt x="25" y="610"/>
                    </a:lnTo>
                    <a:lnTo>
                      <a:pt x="26" y="645"/>
                    </a:lnTo>
                    <a:lnTo>
                      <a:pt x="27" y="670"/>
                    </a:lnTo>
                    <a:lnTo>
                      <a:pt x="29" y="686"/>
                    </a:lnTo>
                    <a:lnTo>
                      <a:pt x="29" y="691"/>
                    </a:lnTo>
                    <a:lnTo>
                      <a:pt x="31" y="686"/>
                    </a:lnTo>
                    <a:lnTo>
                      <a:pt x="32" y="670"/>
                    </a:lnTo>
                    <a:lnTo>
                      <a:pt x="33" y="645"/>
                    </a:lnTo>
                    <a:lnTo>
                      <a:pt x="34" y="610"/>
                    </a:lnTo>
                    <a:lnTo>
                      <a:pt x="35" y="568"/>
                    </a:lnTo>
                    <a:lnTo>
                      <a:pt x="36" y="519"/>
                    </a:lnTo>
                    <a:lnTo>
                      <a:pt x="38" y="464"/>
                    </a:lnTo>
                    <a:lnTo>
                      <a:pt x="39" y="406"/>
                    </a:lnTo>
                    <a:lnTo>
                      <a:pt x="39" y="3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5" name="Freeform 34"/>
              <p:cNvSpPr>
                <a:spLocks/>
              </p:cNvSpPr>
              <p:nvPr/>
            </p:nvSpPr>
            <p:spPr bwMode="auto">
              <a:xfrm>
                <a:off x="1676" y="3149"/>
                <a:ext cx="60" cy="692"/>
              </a:xfrm>
              <a:custGeom>
                <a:avLst/>
                <a:gdLst>
                  <a:gd name="T0" fmla="*/ 0 w 49"/>
                  <a:gd name="T1" fmla="*/ 346 h 692"/>
                  <a:gd name="T2" fmla="*/ 1 w 49"/>
                  <a:gd name="T3" fmla="*/ 286 h 692"/>
                  <a:gd name="T4" fmla="*/ 2 w 49"/>
                  <a:gd name="T5" fmla="*/ 228 h 692"/>
                  <a:gd name="T6" fmla="*/ 36 w 49"/>
                  <a:gd name="T7" fmla="*/ 173 h 692"/>
                  <a:gd name="T8" fmla="*/ 54 w 49"/>
                  <a:gd name="T9" fmla="*/ 124 h 692"/>
                  <a:gd name="T10" fmla="*/ 66 w 49"/>
                  <a:gd name="T11" fmla="*/ 81 h 692"/>
                  <a:gd name="T12" fmla="*/ 89 w 49"/>
                  <a:gd name="T13" fmla="*/ 46 h 692"/>
                  <a:gd name="T14" fmla="*/ 99 w 49"/>
                  <a:gd name="T15" fmla="*/ 21 h 692"/>
                  <a:gd name="T16" fmla="*/ 121 w 49"/>
                  <a:gd name="T17" fmla="*/ 6 h 692"/>
                  <a:gd name="T18" fmla="*/ 133 w 49"/>
                  <a:gd name="T19" fmla="*/ 0 h 692"/>
                  <a:gd name="T20" fmla="*/ 148 w 49"/>
                  <a:gd name="T21" fmla="*/ 6 h 692"/>
                  <a:gd name="T22" fmla="*/ 162 w 49"/>
                  <a:gd name="T23" fmla="*/ 21 h 692"/>
                  <a:gd name="T24" fmla="*/ 163 w 49"/>
                  <a:gd name="T25" fmla="*/ 46 h 692"/>
                  <a:gd name="T26" fmla="*/ 198 w 49"/>
                  <a:gd name="T27" fmla="*/ 81 h 692"/>
                  <a:gd name="T28" fmla="*/ 200 w 49"/>
                  <a:gd name="T29" fmla="*/ 124 h 692"/>
                  <a:gd name="T30" fmla="*/ 222 w 49"/>
                  <a:gd name="T31" fmla="*/ 173 h 692"/>
                  <a:gd name="T32" fmla="*/ 242 w 49"/>
                  <a:gd name="T33" fmla="*/ 228 h 692"/>
                  <a:gd name="T34" fmla="*/ 256 w 49"/>
                  <a:gd name="T35" fmla="*/ 286 h 692"/>
                  <a:gd name="T36" fmla="*/ 272 w 49"/>
                  <a:gd name="T37" fmla="*/ 346 h 692"/>
                  <a:gd name="T38" fmla="*/ 294 w 49"/>
                  <a:gd name="T39" fmla="*/ 406 h 692"/>
                  <a:gd name="T40" fmla="*/ 296 w 49"/>
                  <a:gd name="T41" fmla="*/ 464 h 692"/>
                  <a:gd name="T42" fmla="*/ 313 w 49"/>
                  <a:gd name="T43" fmla="*/ 519 h 692"/>
                  <a:gd name="T44" fmla="*/ 333 w 49"/>
                  <a:gd name="T45" fmla="*/ 568 h 692"/>
                  <a:gd name="T46" fmla="*/ 334 w 49"/>
                  <a:gd name="T47" fmla="*/ 610 h 692"/>
                  <a:gd name="T48" fmla="*/ 362 w 49"/>
                  <a:gd name="T49" fmla="*/ 645 h 692"/>
                  <a:gd name="T50" fmla="*/ 367 w 49"/>
                  <a:gd name="T51" fmla="*/ 670 h 692"/>
                  <a:gd name="T52" fmla="*/ 383 w 49"/>
                  <a:gd name="T53" fmla="*/ 686 h 692"/>
                  <a:gd name="T54" fmla="*/ 408 w 49"/>
                  <a:gd name="T55" fmla="*/ 691 h 692"/>
                  <a:gd name="T56" fmla="*/ 409 w 49"/>
                  <a:gd name="T57" fmla="*/ 686 h 692"/>
                  <a:gd name="T58" fmla="*/ 441 w 49"/>
                  <a:gd name="T59" fmla="*/ 670 h 692"/>
                  <a:gd name="T60" fmla="*/ 449 w 49"/>
                  <a:gd name="T61" fmla="*/ 645 h 692"/>
                  <a:gd name="T62" fmla="*/ 465 w 49"/>
                  <a:gd name="T63" fmla="*/ 610 h 692"/>
                  <a:gd name="T64" fmla="*/ 469 w 49"/>
                  <a:gd name="T65" fmla="*/ 568 h 692"/>
                  <a:gd name="T66" fmla="*/ 500 w 49"/>
                  <a:gd name="T67" fmla="*/ 519 h 692"/>
                  <a:gd name="T68" fmla="*/ 501 w 49"/>
                  <a:gd name="T69" fmla="*/ 464 h 692"/>
                  <a:gd name="T70" fmla="*/ 520 w 49"/>
                  <a:gd name="T71" fmla="*/ 406 h 692"/>
                  <a:gd name="T72" fmla="*/ 542 w 49"/>
                  <a:gd name="T73" fmla="*/ 346 h 6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 h="692">
                    <a:moveTo>
                      <a:pt x="0" y="346"/>
                    </a:moveTo>
                    <a:lnTo>
                      <a:pt x="1" y="286"/>
                    </a:lnTo>
                    <a:lnTo>
                      <a:pt x="2" y="228"/>
                    </a:lnTo>
                    <a:lnTo>
                      <a:pt x="3" y="173"/>
                    </a:lnTo>
                    <a:lnTo>
                      <a:pt x="5" y="124"/>
                    </a:lnTo>
                    <a:lnTo>
                      <a:pt x="6" y="81"/>
                    </a:lnTo>
                    <a:lnTo>
                      <a:pt x="8" y="46"/>
                    </a:lnTo>
                    <a:lnTo>
                      <a:pt x="9" y="21"/>
                    </a:lnTo>
                    <a:lnTo>
                      <a:pt x="11" y="6"/>
                    </a:lnTo>
                    <a:lnTo>
                      <a:pt x="12" y="0"/>
                    </a:lnTo>
                    <a:lnTo>
                      <a:pt x="13" y="6"/>
                    </a:lnTo>
                    <a:lnTo>
                      <a:pt x="14" y="21"/>
                    </a:lnTo>
                    <a:lnTo>
                      <a:pt x="15" y="46"/>
                    </a:lnTo>
                    <a:lnTo>
                      <a:pt x="17" y="81"/>
                    </a:lnTo>
                    <a:lnTo>
                      <a:pt x="18" y="124"/>
                    </a:lnTo>
                    <a:lnTo>
                      <a:pt x="20" y="173"/>
                    </a:lnTo>
                    <a:lnTo>
                      <a:pt x="21" y="228"/>
                    </a:lnTo>
                    <a:lnTo>
                      <a:pt x="23" y="286"/>
                    </a:lnTo>
                    <a:lnTo>
                      <a:pt x="24" y="346"/>
                    </a:lnTo>
                    <a:lnTo>
                      <a:pt x="25" y="406"/>
                    </a:lnTo>
                    <a:lnTo>
                      <a:pt x="26" y="464"/>
                    </a:lnTo>
                    <a:lnTo>
                      <a:pt x="28" y="519"/>
                    </a:lnTo>
                    <a:lnTo>
                      <a:pt x="29" y="568"/>
                    </a:lnTo>
                    <a:lnTo>
                      <a:pt x="30" y="610"/>
                    </a:lnTo>
                    <a:lnTo>
                      <a:pt x="32" y="645"/>
                    </a:lnTo>
                    <a:lnTo>
                      <a:pt x="33" y="670"/>
                    </a:lnTo>
                    <a:lnTo>
                      <a:pt x="34" y="686"/>
                    </a:lnTo>
                    <a:lnTo>
                      <a:pt x="36" y="691"/>
                    </a:lnTo>
                    <a:lnTo>
                      <a:pt x="37" y="686"/>
                    </a:lnTo>
                    <a:lnTo>
                      <a:pt x="38" y="670"/>
                    </a:lnTo>
                    <a:lnTo>
                      <a:pt x="40" y="645"/>
                    </a:lnTo>
                    <a:lnTo>
                      <a:pt x="41" y="610"/>
                    </a:lnTo>
                    <a:lnTo>
                      <a:pt x="42" y="568"/>
                    </a:lnTo>
                    <a:lnTo>
                      <a:pt x="44" y="519"/>
                    </a:lnTo>
                    <a:lnTo>
                      <a:pt x="45" y="464"/>
                    </a:lnTo>
                    <a:lnTo>
                      <a:pt x="46" y="406"/>
                    </a:lnTo>
                    <a:lnTo>
                      <a:pt x="48" y="3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6" name="Freeform 35"/>
              <p:cNvSpPr>
                <a:spLocks/>
              </p:cNvSpPr>
              <p:nvPr/>
            </p:nvSpPr>
            <p:spPr bwMode="auto">
              <a:xfrm>
                <a:off x="1627" y="3149"/>
                <a:ext cx="50" cy="692"/>
              </a:xfrm>
              <a:custGeom>
                <a:avLst/>
                <a:gdLst>
                  <a:gd name="T0" fmla="*/ 0 w 41"/>
                  <a:gd name="T1" fmla="*/ 346 h 692"/>
                  <a:gd name="T2" fmla="*/ 1 w 41"/>
                  <a:gd name="T3" fmla="*/ 286 h 692"/>
                  <a:gd name="T4" fmla="*/ 2 w 41"/>
                  <a:gd name="T5" fmla="*/ 228 h 692"/>
                  <a:gd name="T6" fmla="*/ 35 w 41"/>
                  <a:gd name="T7" fmla="*/ 173 h 692"/>
                  <a:gd name="T8" fmla="*/ 43 w 41"/>
                  <a:gd name="T9" fmla="*/ 124 h 692"/>
                  <a:gd name="T10" fmla="*/ 52 w 41"/>
                  <a:gd name="T11" fmla="*/ 81 h 692"/>
                  <a:gd name="T12" fmla="*/ 63 w 41"/>
                  <a:gd name="T13" fmla="*/ 46 h 692"/>
                  <a:gd name="T14" fmla="*/ 77 w 41"/>
                  <a:gd name="T15" fmla="*/ 21 h 692"/>
                  <a:gd name="T16" fmla="*/ 94 w 41"/>
                  <a:gd name="T17" fmla="*/ 6 h 692"/>
                  <a:gd name="T18" fmla="*/ 109 w 41"/>
                  <a:gd name="T19" fmla="*/ 0 h 692"/>
                  <a:gd name="T20" fmla="*/ 115 w 41"/>
                  <a:gd name="T21" fmla="*/ 6 h 692"/>
                  <a:gd name="T22" fmla="*/ 133 w 41"/>
                  <a:gd name="T23" fmla="*/ 21 h 692"/>
                  <a:gd name="T24" fmla="*/ 140 w 41"/>
                  <a:gd name="T25" fmla="*/ 46 h 692"/>
                  <a:gd name="T26" fmla="*/ 159 w 41"/>
                  <a:gd name="T27" fmla="*/ 81 h 692"/>
                  <a:gd name="T28" fmla="*/ 162 w 41"/>
                  <a:gd name="T29" fmla="*/ 124 h 692"/>
                  <a:gd name="T30" fmla="*/ 171 w 41"/>
                  <a:gd name="T31" fmla="*/ 173 h 692"/>
                  <a:gd name="T32" fmla="*/ 198 w 41"/>
                  <a:gd name="T33" fmla="*/ 228 h 692"/>
                  <a:gd name="T34" fmla="*/ 199 w 41"/>
                  <a:gd name="T35" fmla="*/ 286 h 692"/>
                  <a:gd name="T36" fmla="*/ 209 w 41"/>
                  <a:gd name="T37" fmla="*/ 346 h 692"/>
                  <a:gd name="T38" fmla="*/ 237 w 41"/>
                  <a:gd name="T39" fmla="*/ 406 h 692"/>
                  <a:gd name="T40" fmla="*/ 241 w 41"/>
                  <a:gd name="T41" fmla="*/ 464 h 692"/>
                  <a:gd name="T42" fmla="*/ 243 w 41"/>
                  <a:gd name="T43" fmla="*/ 519 h 692"/>
                  <a:gd name="T44" fmla="*/ 255 w 41"/>
                  <a:gd name="T45" fmla="*/ 568 h 692"/>
                  <a:gd name="T46" fmla="*/ 271 w 41"/>
                  <a:gd name="T47" fmla="*/ 610 h 692"/>
                  <a:gd name="T48" fmla="*/ 294 w 41"/>
                  <a:gd name="T49" fmla="*/ 645 h 692"/>
                  <a:gd name="T50" fmla="*/ 294 w 41"/>
                  <a:gd name="T51" fmla="*/ 670 h 692"/>
                  <a:gd name="T52" fmla="*/ 311 w 41"/>
                  <a:gd name="T53" fmla="*/ 686 h 692"/>
                  <a:gd name="T54" fmla="*/ 330 w 41"/>
                  <a:gd name="T55" fmla="*/ 691 h 692"/>
                  <a:gd name="T56" fmla="*/ 332 w 41"/>
                  <a:gd name="T57" fmla="*/ 686 h 692"/>
                  <a:gd name="T58" fmla="*/ 352 w 41"/>
                  <a:gd name="T59" fmla="*/ 670 h 692"/>
                  <a:gd name="T60" fmla="*/ 359 w 41"/>
                  <a:gd name="T61" fmla="*/ 645 h 692"/>
                  <a:gd name="T62" fmla="*/ 361 w 41"/>
                  <a:gd name="T63" fmla="*/ 610 h 692"/>
                  <a:gd name="T64" fmla="*/ 379 w 41"/>
                  <a:gd name="T65" fmla="*/ 568 h 692"/>
                  <a:gd name="T66" fmla="*/ 402 w 41"/>
                  <a:gd name="T67" fmla="*/ 519 h 692"/>
                  <a:gd name="T68" fmla="*/ 402 w 41"/>
                  <a:gd name="T69" fmla="*/ 464 h 692"/>
                  <a:gd name="T70" fmla="*/ 429 w 41"/>
                  <a:gd name="T71" fmla="*/ 406 h 692"/>
                  <a:gd name="T72" fmla="*/ 438 w 41"/>
                  <a:gd name="T73" fmla="*/ 346 h 6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 h="692">
                    <a:moveTo>
                      <a:pt x="0" y="346"/>
                    </a:moveTo>
                    <a:lnTo>
                      <a:pt x="1" y="286"/>
                    </a:lnTo>
                    <a:lnTo>
                      <a:pt x="2" y="228"/>
                    </a:lnTo>
                    <a:lnTo>
                      <a:pt x="3" y="173"/>
                    </a:lnTo>
                    <a:lnTo>
                      <a:pt x="4" y="124"/>
                    </a:lnTo>
                    <a:lnTo>
                      <a:pt x="5" y="81"/>
                    </a:lnTo>
                    <a:lnTo>
                      <a:pt x="6" y="46"/>
                    </a:lnTo>
                    <a:lnTo>
                      <a:pt x="7" y="21"/>
                    </a:lnTo>
                    <a:lnTo>
                      <a:pt x="9" y="6"/>
                    </a:lnTo>
                    <a:lnTo>
                      <a:pt x="10" y="0"/>
                    </a:lnTo>
                    <a:lnTo>
                      <a:pt x="11" y="6"/>
                    </a:lnTo>
                    <a:lnTo>
                      <a:pt x="12" y="21"/>
                    </a:lnTo>
                    <a:lnTo>
                      <a:pt x="13" y="46"/>
                    </a:lnTo>
                    <a:lnTo>
                      <a:pt x="14" y="81"/>
                    </a:lnTo>
                    <a:lnTo>
                      <a:pt x="15" y="124"/>
                    </a:lnTo>
                    <a:lnTo>
                      <a:pt x="16" y="173"/>
                    </a:lnTo>
                    <a:lnTo>
                      <a:pt x="18" y="228"/>
                    </a:lnTo>
                    <a:lnTo>
                      <a:pt x="19" y="286"/>
                    </a:lnTo>
                    <a:lnTo>
                      <a:pt x="20" y="346"/>
                    </a:lnTo>
                    <a:lnTo>
                      <a:pt x="21" y="406"/>
                    </a:lnTo>
                    <a:lnTo>
                      <a:pt x="22" y="464"/>
                    </a:lnTo>
                    <a:lnTo>
                      <a:pt x="23" y="519"/>
                    </a:lnTo>
                    <a:lnTo>
                      <a:pt x="24" y="568"/>
                    </a:lnTo>
                    <a:lnTo>
                      <a:pt x="25" y="610"/>
                    </a:lnTo>
                    <a:lnTo>
                      <a:pt x="27" y="645"/>
                    </a:lnTo>
                    <a:lnTo>
                      <a:pt x="27" y="670"/>
                    </a:lnTo>
                    <a:lnTo>
                      <a:pt x="29" y="686"/>
                    </a:lnTo>
                    <a:lnTo>
                      <a:pt x="30" y="691"/>
                    </a:lnTo>
                    <a:lnTo>
                      <a:pt x="31" y="686"/>
                    </a:lnTo>
                    <a:lnTo>
                      <a:pt x="32" y="670"/>
                    </a:lnTo>
                    <a:lnTo>
                      <a:pt x="33" y="645"/>
                    </a:lnTo>
                    <a:lnTo>
                      <a:pt x="34" y="610"/>
                    </a:lnTo>
                    <a:lnTo>
                      <a:pt x="35" y="568"/>
                    </a:lnTo>
                    <a:lnTo>
                      <a:pt x="37" y="519"/>
                    </a:lnTo>
                    <a:lnTo>
                      <a:pt x="37" y="464"/>
                    </a:lnTo>
                    <a:lnTo>
                      <a:pt x="39" y="406"/>
                    </a:lnTo>
                    <a:lnTo>
                      <a:pt x="40" y="3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7" name="Freeform 36"/>
              <p:cNvSpPr>
                <a:spLocks/>
              </p:cNvSpPr>
              <p:nvPr/>
            </p:nvSpPr>
            <p:spPr bwMode="auto">
              <a:xfrm>
                <a:off x="1576" y="3149"/>
                <a:ext cx="43" cy="692"/>
              </a:xfrm>
              <a:custGeom>
                <a:avLst/>
                <a:gdLst>
                  <a:gd name="T0" fmla="*/ 0 w 35"/>
                  <a:gd name="T1" fmla="*/ 346 h 692"/>
                  <a:gd name="T2" fmla="*/ 2 w 35"/>
                  <a:gd name="T3" fmla="*/ 286 h 692"/>
                  <a:gd name="T4" fmla="*/ 39 w 35"/>
                  <a:gd name="T5" fmla="*/ 228 h 692"/>
                  <a:gd name="T6" fmla="*/ 48 w 35"/>
                  <a:gd name="T7" fmla="*/ 173 h 692"/>
                  <a:gd name="T8" fmla="*/ 59 w 35"/>
                  <a:gd name="T9" fmla="*/ 124 h 692"/>
                  <a:gd name="T10" fmla="*/ 72 w 35"/>
                  <a:gd name="T11" fmla="*/ 81 h 692"/>
                  <a:gd name="T12" fmla="*/ 92 w 35"/>
                  <a:gd name="T13" fmla="*/ 46 h 692"/>
                  <a:gd name="T14" fmla="*/ 92 w 35"/>
                  <a:gd name="T15" fmla="*/ 21 h 692"/>
                  <a:gd name="T16" fmla="*/ 113 w 35"/>
                  <a:gd name="T17" fmla="*/ 6 h 692"/>
                  <a:gd name="T18" fmla="*/ 133 w 35"/>
                  <a:gd name="T19" fmla="*/ 0 h 692"/>
                  <a:gd name="T20" fmla="*/ 139 w 35"/>
                  <a:gd name="T21" fmla="*/ 6 h 692"/>
                  <a:gd name="T22" fmla="*/ 161 w 35"/>
                  <a:gd name="T23" fmla="*/ 21 h 692"/>
                  <a:gd name="T24" fmla="*/ 163 w 35"/>
                  <a:gd name="T25" fmla="*/ 46 h 692"/>
                  <a:gd name="T26" fmla="*/ 171 w 35"/>
                  <a:gd name="T27" fmla="*/ 81 h 692"/>
                  <a:gd name="T28" fmla="*/ 200 w 35"/>
                  <a:gd name="T29" fmla="*/ 124 h 692"/>
                  <a:gd name="T30" fmla="*/ 200 w 35"/>
                  <a:gd name="T31" fmla="*/ 173 h 692"/>
                  <a:gd name="T32" fmla="*/ 210 w 35"/>
                  <a:gd name="T33" fmla="*/ 228 h 692"/>
                  <a:gd name="T34" fmla="*/ 243 w 35"/>
                  <a:gd name="T35" fmla="*/ 286 h 692"/>
                  <a:gd name="T36" fmla="*/ 246 w 35"/>
                  <a:gd name="T37" fmla="*/ 346 h 692"/>
                  <a:gd name="T38" fmla="*/ 258 w 35"/>
                  <a:gd name="T39" fmla="*/ 406 h 692"/>
                  <a:gd name="T40" fmla="*/ 270 w 35"/>
                  <a:gd name="T41" fmla="*/ 464 h 692"/>
                  <a:gd name="T42" fmla="*/ 281 w 35"/>
                  <a:gd name="T43" fmla="*/ 519 h 692"/>
                  <a:gd name="T44" fmla="*/ 299 w 35"/>
                  <a:gd name="T45" fmla="*/ 568 h 692"/>
                  <a:gd name="T46" fmla="*/ 302 w 35"/>
                  <a:gd name="T47" fmla="*/ 610 h 692"/>
                  <a:gd name="T48" fmla="*/ 317 w 35"/>
                  <a:gd name="T49" fmla="*/ 645 h 692"/>
                  <a:gd name="T50" fmla="*/ 345 w 35"/>
                  <a:gd name="T51" fmla="*/ 670 h 692"/>
                  <a:gd name="T52" fmla="*/ 356 w 35"/>
                  <a:gd name="T53" fmla="*/ 686 h 692"/>
                  <a:gd name="T54" fmla="*/ 367 w 35"/>
                  <a:gd name="T55" fmla="*/ 691 h 692"/>
                  <a:gd name="T56" fmla="*/ 371 w 35"/>
                  <a:gd name="T57" fmla="*/ 686 h 692"/>
                  <a:gd name="T58" fmla="*/ 389 w 35"/>
                  <a:gd name="T59" fmla="*/ 670 h 692"/>
                  <a:gd name="T60" fmla="*/ 408 w 35"/>
                  <a:gd name="T61" fmla="*/ 645 h 6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5" h="692">
                    <a:moveTo>
                      <a:pt x="0" y="346"/>
                    </a:moveTo>
                    <a:lnTo>
                      <a:pt x="2" y="286"/>
                    </a:lnTo>
                    <a:lnTo>
                      <a:pt x="3" y="228"/>
                    </a:lnTo>
                    <a:lnTo>
                      <a:pt x="4" y="173"/>
                    </a:lnTo>
                    <a:lnTo>
                      <a:pt x="5" y="124"/>
                    </a:lnTo>
                    <a:lnTo>
                      <a:pt x="6" y="81"/>
                    </a:lnTo>
                    <a:lnTo>
                      <a:pt x="8" y="46"/>
                    </a:lnTo>
                    <a:lnTo>
                      <a:pt x="8" y="21"/>
                    </a:lnTo>
                    <a:lnTo>
                      <a:pt x="10" y="6"/>
                    </a:lnTo>
                    <a:lnTo>
                      <a:pt x="11" y="0"/>
                    </a:lnTo>
                    <a:lnTo>
                      <a:pt x="12" y="6"/>
                    </a:lnTo>
                    <a:lnTo>
                      <a:pt x="13" y="21"/>
                    </a:lnTo>
                    <a:lnTo>
                      <a:pt x="14" y="46"/>
                    </a:lnTo>
                    <a:lnTo>
                      <a:pt x="15" y="81"/>
                    </a:lnTo>
                    <a:lnTo>
                      <a:pt x="17" y="124"/>
                    </a:lnTo>
                    <a:lnTo>
                      <a:pt x="17" y="173"/>
                    </a:lnTo>
                    <a:lnTo>
                      <a:pt x="18" y="228"/>
                    </a:lnTo>
                    <a:lnTo>
                      <a:pt x="20" y="286"/>
                    </a:lnTo>
                    <a:lnTo>
                      <a:pt x="21" y="346"/>
                    </a:lnTo>
                    <a:lnTo>
                      <a:pt x="22" y="406"/>
                    </a:lnTo>
                    <a:lnTo>
                      <a:pt x="23" y="464"/>
                    </a:lnTo>
                    <a:lnTo>
                      <a:pt x="24" y="519"/>
                    </a:lnTo>
                    <a:lnTo>
                      <a:pt x="25" y="568"/>
                    </a:lnTo>
                    <a:lnTo>
                      <a:pt x="26" y="610"/>
                    </a:lnTo>
                    <a:lnTo>
                      <a:pt x="27" y="645"/>
                    </a:lnTo>
                    <a:lnTo>
                      <a:pt x="29" y="670"/>
                    </a:lnTo>
                    <a:lnTo>
                      <a:pt x="30" y="686"/>
                    </a:lnTo>
                    <a:lnTo>
                      <a:pt x="31" y="691"/>
                    </a:lnTo>
                    <a:lnTo>
                      <a:pt x="32" y="686"/>
                    </a:lnTo>
                    <a:lnTo>
                      <a:pt x="33" y="670"/>
                    </a:lnTo>
                    <a:lnTo>
                      <a:pt x="34" y="645"/>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8" name="Freeform 37"/>
              <p:cNvSpPr>
                <a:spLocks/>
              </p:cNvSpPr>
              <p:nvPr/>
            </p:nvSpPr>
            <p:spPr bwMode="auto">
              <a:xfrm>
                <a:off x="1618" y="3495"/>
                <a:ext cx="21" cy="300"/>
              </a:xfrm>
              <a:custGeom>
                <a:avLst/>
                <a:gdLst>
                  <a:gd name="T0" fmla="*/ 0 w 17"/>
                  <a:gd name="T1" fmla="*/ 299 h 300"/>
                  <a:gd name="T2" fmla="*/ 2 w 17"/>
                  <a:gd name="T3" fmla="*/ 264 h 300"/>
                  <a:gd name="T4" fmla="*/ 49 w 17"/>
                  <a:gd name="T5" fmla="*/ 222 h 300"/>
                  <a:gd name="T6" fmla="*/ 115 w 17"/>
                  <a:gd name="T7" fmla="*/ 173 h 300"/>
                  <a:gd name="T8" fmla="*/ 115 w 17"/>
                  <a:gd name="T9" fmla="*/ 118 h 300"/>
                  <a:gd name="T10" fmla="*/ 168 w 17"/>
                  <a:gd name="T11" fmla="*/ 60 h 300"/>
                  <a:gd name="T12" fmla="*/ 208 w 17"/>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00">
                    <a:moveTo>
                      <a:pt x="0" y="299"/>
                    </a:moveTo>
                    <a:lnTo>
                      <a:pt x="2" y="264"/>
                    </a:lnTo>
                    <a:lnTo>
                      <a:pt x="4" y="222"/>
                    </a:lnTo>
                    <a:lnTo>
                      <a:pt x="9" y="173"/>
                    </a:lnTo>
                    <a:lnTo>
                      <a:pt x="9" y="118"/>
                    </a:lnTo>
                    <a:lnTo>
                      <a:pt x="13" y="60"/>
                    </a:lnTo>
                    <a:lnTo>
                      <a:pt x="16"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9" name="Freeform 38"/>
              <p:cNvSpPr>
                <a:spLocks/>
              </p:cNvSpPr>
              <p:nvPr/>
            </p:nvSpPr>
            <p:spPr bwMode="auto">
              <a:xfrm>
                <a:off x="1517" y="3149"/>
                <a:ext cx="61" cy="692"/>
              </a:xfrm>
              <a:custGeom>
                <a:avLst/>
                <a:gdLst>
                  <a:gd name="T0" fmla="*/ 0 w 49"/>
                  <a:gd name="T1" fmla="*/ 346 h 692"/>
                  <a:gd name="T2" fmla="*/ 2 w 49"/>
                  <a:gd name="T3" fmla="*/ 286 h 692"/>
                  <a:gd name="T4" fmla="*/ 40 w 49"/>
                  <a:gd name="T5" fmla="*/ 228 h 692"/>
                  <a:gd name="T6" fmla="*/ 62 w 49"/>
                  <a:gd name="T7" fmla="*/ 173 h 692"/>
                  <a:gd name="T8" fmla="*/ 77 w 49"/>
                  <a:gd name="T9" fmla="*/ 124 h 692"/>
                  <a:gd name="T10" fmla="*/ 110 w 49"/>
                  <a:gd name="T11" fmla="*/ 81 h 692"/>
                  <a:gd name="T12" fmla="*/ 120 w 49"/>
                  <a:gd name="T13" fmla="*/ 46 h 692"/>
                  <a:gd name="T14" fmla="*/ 137 w 49"/>
                  <a:gd name="T15" fmla="*/ 21 h 692"/>
                  <a:gd name="T16" fmla="*/ 171 w 49"/>
                  <a:gd name="T17" fmla="*/ 6 h 692"/>
                  <a:gd name="T18" fmla="*/ 183 w 49"/>
                  <a:gd name="T19" fmla="*/ 0 h 692"/>
                  <a:gd name="T20" fmla="*/ 185 w 49"/>
                  <a:gd name="T21" fmla="*/ 6 h 692"/>
                  <a:gd name="T22" fmla="*/ 213 w 49"/>
                  <a:gd name="T23" fmla="*/ 21 h 692"/>
                  <a:gd name="T24" fmla="*/ 230 w 49"/>
                  <a:gd name="T25" fmla="*/ 46 h 692"/>
                  <a:gd name="T26" fmla="*/ 243 w 49"/>
                  <a:gd name="T27" fmla="*/ 81 h 692"/>
                  <a:gd name="T28" fmla="*/ 284 w 49"/>
                  <a:gd name="T29" fmla="*/ 124 h 692"/>
                  <a:gd name="T30" fmla="*/ 286 w 49"/>
                  <a:gd name="T31" fmla="*/ 173 h 692"/>
                  <a:gd name="T32" fmla="*/ 303 w 49"/>
                  <a:gd name="T33" fmla="*/ 228 h 692"/>
                  <a:gd name="T34" fmla="*/ 322 w 49"/>
                  <a:gd name="T35" fmla="*/ 286 h 692"/>
                  <a:gd name="T36" fmla="*/ 354 w 49"/>
                  <a:gd name="T37" fmla="*/ 346 h 692"/>
                  <a:gd name="T38" fmla="*/ 356 w 49"/>
                  <a:gd name="T39" fmla="*/ 406 h 692"/>
                  <a:gd name="T40" fmla="*/ 377 w 49"/>
                  <a:gd name="T41" fmla="*/ 464 h 692"/>
                  <a:gd name="T42" fmla="*/ 401 w 49"/>
                  <a:gd name="T43" fmla="*/ 519 h 692"/>
                  <a:gd name="T44" fmla="*/ 411 w 49"/>
                  <a:gd name="T45" fmla="*/ 568 h 692"/>
                  <a:gd name="T46" fmla="*/ 443 w 49"/>
                  <a:gd name="T47" fmla="*/ 610 h 692"/>
                  <a:gd name="T48" fmla="*/ 451 w 49"/>
                  <a:gd name="T49" fmla="*/ 645 h 692"/>
                  <a:gd name="T50" fmla="*/ 469 w 49"/>
                  <a:gd name="T51" fmla="*/ 670 h 692"/>
                  <a:gd name="T52" fmla="*/ 489 w 49"/>
                  <a:gd name="T53" fmla="*/ 686 h 692"/>
                  <a:gd name="T54" fmla="*/ 512 w 49"/>
                  <a:gd name="T55" fmla="*/ 691 h 692"/>
                  <a:gd name="T56" fmla="*/ 527 w 49"/>
                  <a:gd name="T57" fmla="*/ 686 h 692"/>
                  <a:gd name="T58" fmla="*/ 549 w 49"/>
                  <a:gd name="T59" fmla="*/ 670 h 692"/>
                  <a:gd name="T60" fmla="*/ 561 w 49"/>
                  <a:gd name="T61" fmla="*/ 645 h 692"/>
                  <a:gd name="T62" fmla="*/ 584 w 49"/>
                  <a:gd name="T63" fmla="*/ 610 h 692"/>
                  <a:gd name="T64" fmla="*/ 609 w 49"/>
                  <a:gd name="T65" fmla="*/ 568 h 692"/>
                  <a:gd name="T66" fmla="*/ 621 w 49"/>
                  <a:gd name="T67" fmla="*/ 519 h 692"/>
                  <a:gd name="T68" fmla="*/ 637 w 49"/>
                  <a:gd name="T69" fmla="*/ 464 h 692"/>
                  <a:gd name="T70" fmla="*/ 669 w 49"/>
                  <a:gd name="T71" fmla="*/ 406 h 692"/>
                  <a:gd name="T72" fmla="*/ 669 w 49"/>
                  <a:gd name="T73" fmla="*/ 346 h 6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 h="692">
                    <a:moveTo>
                      <a:pt x="0" y="346"/>
                    </a:moveTo>
                    <a:lnTo>
                      <a:pt x="2" y="286"/>
                    </a:lnTo>
                    <a:lnTo>
                      <a:pt x="3" y="228"/>
                    </a:lnTo>
                    <a:lnTo>
                      <a:pt x="5" y="173"/>
                    </a:lnTo>
                    <a:lnTo>
                      <a:pt x="6" y="124"/>
                    </a:lnTo>
                    <a:lnTo>
                      <a:pt x="8" y="81"/>
                    </a:lnTo>
                    <a:lnTo>
                      <a:pt x="9" y="46"/>
                    </a:lnTo>
                    <a:lnTo>
                      <a:pt x="10" y="21"/>
                    </a:lnTo>
                    <a:lnTo>
                      <a:pt x="12" y="6"/>
                    </a:lnTo>
                    <a:lnTo>
                      <a:pt x="13" y="0"/>
                    </a:lnTo>
                    <a:lnTo>
                      <a:pt x="14" y="6"/>
                    </a:lnTo>
                    <a:lnTo>
                      <a:pt x="15" y="21"/>
                    </a:lnTo>
                    <a:lnTo>
                      <a:pt x="17" y="46"/>
                    </a:lnTo>
                    <a:lnTo>
                      <a:pt x="18" y="81"/>
                    </a:lnTo>
                    <a:lnTo>
                      <a:pt x="20" y="124"/>
                    </a:lnTo>
                    <a:lnTo>
                      <a:pt x="21" y="173"/>
                    </a:lnTo>
                    <a:lnTo>
                      <a:pt x="22" y="228"/>
                    </a:lnTo>
                    <a:lnTo>
                      <a:pt x="23" y="286"/>
                    </a:lnTo>
                    <a:lnTo>
                      <a:pt x="25" y="346"/>
                    </a:lnTo>
                    <a:lnTo>
                      <a:pt x="26" y="406"/>
                    </a:lnTo>
                    <a:lnTo>
                      <a:pt x="27" y="464"/>
                    </a:lnTo>
                    <a:lnTo>
                      <a:pt x="29" y="519"/>
                    </a:lnTo>
                    <a:lnTo>
                      <a:pt x="30" y="568"/>
                    </a:lnTo>
                    <a:lnTo>
                      <a:pt x="32" y="610"/>
                    </a:lnTo>
                    <a:lnTo>
                      <a:pt x="33" y="645"/>
                    </a:lnTo>
                    <a:lnTo>
                      <a:pt x="34" y="670"/>
                    </a:lnTo>
                    <a:lnTo>
                      <a:pt x="35" y="686"/>
                    </a:lnTo>
                    <a:lnTo>
                      <a:pt x="37" y="691"/>
                    </a:lnTo>
                    <a:lnTo>
                      <a:pt x="38" y="686"/>
                    </a:lnTo>
                    <a:lnTo>
                      <a:pt x="39" y="670"/>
                    </a:lnTo>
                    <a:lnTo>
                      <a:pt x="41" y="645"/>
                    </a:lnTo>
                    <a:lnTo>
                      <a:pt x="42" y="610"/>
                    </a:lnTo>
                    <a:lnTo>
                      <a:pt x="44" y="568"/>
                    </a:lnTo>
                    <a:lnTo>
                      <a:pt x="45" y="519"/>
                    </a:lnTo>
                    <a:lnTo>
                      <a:pt x="46" y="464"/>
                    </a:lnTo>
                    <a:lnTo>
                      <a:pt x="48" y="406"/>
                    </a:lnTo>
                    <a:lnTo>
                      <a:pt x="48" y="3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0" name="Freeform 39"/>
              <p:cNvSpPr>
                <a:spLocks/>
              </p:cNvSpPr>
              <p:nvPr/>
            </p:nvSpPr>
            <p:spPr bwMode="auto">
              <a:xfrm>
                <a:off x="1440" y="3149"/>
                <a:ext cx="79" cy="692"/>
              </a:xfrm>
              <a:custGeom>
                <a:avLst/>
                <a:gdLst>
                  <a:gd name="T0" fmla="*/ 0 w 64"/>
                  <a:gd name="T1" fmla="*/ 346 h 692"/>
                  <a:gd name="T2" fmla="*/ 2 w 64"/>
                  <a:gd name="T3" fmla="*/ 286 h 692"/>
                  <a:gd name="T4" fmla="*/ 40 w 64"/>
                  <a:gd name="T5" fmla="*/ 228 h 692"/>
                  <a:gd name="T6" fmla="*/ 60 w 64"/>
                  <a:gd name="T7" fmla="*/ 173 h 692"/>
                  <a:gd name="T8" fmla="*/ 91 w 64"/>
                  <a:gd name="T9" fmla="*/ 124 h 692"/>
                  <a:gd name="T10" fmla="*/ 112 w 64"/>
                  <a:gd name="T11" fmla="*/ 81 h 692"/>
                  <a:gd name="T12" fmla="*/ 138 w 64"/>
                  <a:gd name="T13" fmla="*/ 46 h 692"/>
                  <a:gd name="T14" fmla="*/ 151 w 64"/>
                  <a:gd name="T15" fmla="*/ 21 h 692"/>
                  <a:gd name="T16" fmla="*/ 170 w 64"/>
                  <a:gd name="T17" fmla="*/ 6 h 692"/>
                  <a:gd name="T18" fmla="*/ 207 w 64"/>
                  <a:gd name="T19" fmla="*/ 0 h 692"/>
                  <a:gd name="T20" fmla="*/ 223 w 64"/>
                  <a:gd name="T21" fmla="*/ 6 h 692"/>
                  <a:gd name="T22" fmla="*/ 256 w 64"/>
                  <a:gd name="T23" fmla="*/ 21 h 692"/>
                  <a:gd name="T24" fmla="*/ 259 w 64"/>
                  <a:gd name="T25" fmla="*/ 46 h 692"/>
                  <a:gd name="T26" fmla="*/ 284 w 64"/>
                  <a:gd name="T27" fmla="*/ 81 h 692"/>
                  <a:gd name="T28" fmla="*/ 316 w 64"/>
                  <a:gd name="T29" fmla="*/ 124 h 692"/>
                  <a:gd name="T30" fmla="*/ 339 w 64"/>
                  <a:gd name="T31" fmla="*/ 173 h 692"/>
                  <a:gd name="T32" fmla="*/ 363 w 64"/>
                  <a:gd name="T33" fmla="*/ 228 h 692"/>
                  <a:gd name="T34" fmla="*/ 376 w 64"/>
                  <a:gd name="T35" fmla="*/ 286 h 692"/>
                  <a:gd name="T36" fmla="*/ 395 w 64"/>
                  <a:gd name="T37" fmla="*/ 346 h 692"/>
                  <a:gd name="T38" fmla="*/ 427 w 64"/>
                  <a:gd name="T39" fmla="*/ 406 h 692"/>
                  <a:gd name="T40" fmla="*/ 433 w 64"/>
                  <a:gd name="T41" fmla="*/ 464 h 692"/>
                  <a:gd name="T42" fmla="*/ 464 w 64"/>
                  <a:gd name="T43" fmla="*/ 519 h 692"/>
                  <a:gd name="T44" fmla="*/ 485 w 64"/>
                  <a:gd name="T45" fmla="*/ 568 h 692"/>
                  <a:gd name="T46" fmla="*/ 516 w 64"/>
                  <a:gd name="T47" fmla="*/ 610 h 692"/>
                  <a:gd name="T48" fmla="*/ 527 w 64"/>
                  <a:gd name="T49" fmla="*/ 645 h 692"/>
                  <a:gd name="T50" fmla="*/ 553 w 64"/>
                  <a:gd name="T51" fmla="*/ 670 h 692"/>
                  <a:gd name="T52" fmla="*/ 573 w 64"/>
                  <a:gd name="T53" fmla="*/ 686 h 692"/>
                  <a:gd name="T54" fmla="*/ 599 w 64"/>
                  <a:gd name="T55" fmla="*/ 691 h 692"/>
                  <a:gd name="T56" fmla="*/ 632 w 64"/>
                  <a:gd name="T57" fmla="*/ 686 h 692"/>
                  <a:gd name="T58" fmla="*/ 637 w 64"/>
                  <a:gd name="T59" fmla="*/ 670 h 692"/>
                  <a:gd name="T60" fmla="*/ 659 w 64"/>
                  <a:gd name="T61" fmla="*/ 645 h 692"/>
                  <a:gd name="T62" fmla="*/ 690 w 64"/>
                  <a:gd name="T63" fmla="*/ 610 h 692"/>
                  <a:gd name="T64" fmla="*/ 707 w 64"/>
                  <a:gd name="T65" fmla="*/ 568 h 692"/>
                  <a:gd name="T66" fmla="*/ 739 w 64"/>
                  <a:gd name="T67" fmla="*/ 519 h 692"/>
                  <a:gd name="T68" fmla="*/ 743 w 64"/>
                  <a:gd name="T69" fmla="*/ 464 h 692"/>
                  <a:gd name="T70" fmla="*/ 780 w 64"/>
                  <a:gd name="T71" fmla="*/ 406 h 692"/>
                  <a:gd name="T72" fmla="*/ 786 w 64"/>
                  <a:gd name="T73" fmla="*/ 346 h 6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692">
                    <a:moveTo>
                      <a:pt x="0" y="346"/>
                    </a:moveTo>
                    <a:lnTo>
                      <a:pt x="2" y="286"/>
                    </a:lnTo>
                    <a:lnTo>
                      <a:pt x="3" y="228"/>
                    </a:lnTo>
                    <a:lnTo>
                      <a:pt x="5" y="173"/>
                    </a:lnTo>
                    <a:lnTo>
                      <a:pt x="7" y="124"/>
                    </a:lnTo>
                    <a:lnTo>
                      <a:pt x="9" y="81"/>
                    </a:lnTo>
                    <a:lnTo>
                      <a:pt x="11" y="46"/>
                    </a:lnTo>
                    <a:lnTo>
                      <a:pt x="12" y="21"/>
                    </a:lnTo>
                    <a:lnTo>
                      <a:pt x="14" y="6"/>
                    </a:lnTo>
                    <a:lnTo>
                      <a:pt x="16" y="0"/>
                    </a:lnTo>
                    <a:lnTo>
                      <a:pt x="18" y="6"/>
                    </a:lnTo>
                    <a:lnTo>
                      <a:pt x="20" y="21"/>
                    </a:lnTo>
                    <a:lnTo>
                      <a:pt x="21" y="46"/>
                    </a:lnTo>
                    <a:lnTo>
                      <a:pt x="23" y="81"/>
                    </a:lnTo>
                    <a:lnTo>
                      <a:pt x="25" y="124"/>
                    </a:lnTo>
                    <a:lnTo>
                      <a:pt x="27" y="173"/>
                    </a:lnTo>
                    <a:lnTo>
                      <a:pt x="29" y="228"/>
                    </a:lnTo>
                    <a:lnTo>
                      <a:pt x="30" y="286"/>
                    </a:lnTo>
                    <a:lnTo>
                      <a:pt x="32" y="346"/>
                    </a:lnTo>
                    <a:lnTo>
                      <a:pt x="34" y="406"/>
                    </a:lnTo>
                    <a:lnTo>
                      <a:pt x="35" y="464"/>
                    </a:lnTo>
                    <a:lnTo>
                      <a:pt x="37" y="519"/>
                    </a:lnTo>
                    <a:lnTo>
                      <a:pt x="39" y="568"/>
                    </a:lnTo>
                    <a:lnTo>
                      <a:pt x="41" y="610"/>
                    </a:lnTo>
                    <a:lnTo>
                      <a:pt x="42" y="645"/>
                    </a:lnTo>
                    <a:lnTo>
                      <a:pt x="44" y="670"/>
                    </a:lnTo>
                    <a:lnTo>
                      <a:pt x="46" y="686"/>
                    </a:lnTo>
                    <a:lnTo>
                      <a:pt x="48" y="691"/>
                    </a:lnTo>
                    <a:lnTo>
                      <a:pt x="50" y="686"/>
                    </a:lnTo>
                    <a:lnTo>
                      <a:pt x="51" y="670"/>
                    </a:lnTo>
                    <a:lnTo>
                      <a:pt x="53" y="645"/>
                    </a:lnTo>
                    <a:lnTo>
                      <a:pt x="55" y="610"/>
                    </a:lnTo>
                    <a:lnTo>
                      <a:pt x="57" y="568"/>
                    </a:lnTo>
                    <a:lnTo>
                      <a:pt x="59" y="519"/>
                    </a:lnTo>
                    <a:lnTo>
                      <a:pt x="60" y="464"/>
                    </a:lnTo>
                    <a:lnTo>
                      <a:pt x="62" y="406"/>
                    </a:lnTo>
                    <a:lnTo>
                      <a:pt x="63" y="3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1" name="Line 92"/>
              <p:cNvSpPr>
                <a:spLocks noChangeShapeType="1"/>
              </p:cNvSpPr>
              <p:nvPr/>
            </p:nvSpPr>
            <p:spPr bwMode="auto">
              <a:xfrm>
                <a:off x="420" y="3148"/>
                <a:ext cx="201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2" name="Line 93"/>
              <p:cNvSpPr>
                <a:spLocks noChangeShapeType="1"/>
              </p:cNvSpPr>
              <p:nvPr/>
            </p:nvSpPr>
            <p:spPr bwMode="auto">
              <a:xfrm>
                <a:off x="432" y="3842"/>
                <a:ext cx="201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273" name="Text Box 97"/>
          <p:cNvSpPr txBox="1">
            <a:spLocks noChangeArrowheads="1"/>
          </p:cNvSpPr>
          <p:nvPr/>
        </p:nvSpPr>
        <p:spPr bwMode="auto">
          <a:xfrm>
            <a:off x="466725" y="5135563"/>
            <a:ext cx="8458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000" b="1" dirty="0">
                <a:solidFill>
                  <a:schemeClr val="bg1">
                    <a:lumMod val="95000"/>
                    <a:lumOff val="5000"/>
                  </a:schemeClr>
                </a:solidFill>
                <a:latin typeface="Eurostile" pitchFamily="34" charset="0"/>
                <a:cs typeface="+mn-cs"/>
              </a:rPr>
              <a:t>“Over modulation” called “over deviation” on FM, causes the signal to become wider and potentially cause adjacent channel interference.  Phase Modulation (PM) uses a reactance modulator and is similar to FM and can be received with the same equipment.</a:t>
            </a:r>
          </a:p>
        </p:txBody>
      </p:sp>
    </p:spTree>
    <p:extLst>
      <p:ext uri="{BB962C8B-B14F-4D97-AF65-F5344CB8AC3E}">
        <p14:creationId xmlns:p14="http://schemas.microsoft.com/office/powerpoint/2010/main" val="32803464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458200" cy="1905000"/>
          </a:xfrm>
        </p:spPr>
        <p:txBody>
          <a:bodyPr>
            <a:noAutofit/>
          </a:bodyPr>
          <a:lstStyle/>
          <a:p>
            <a:r>
              <a:rPr lang="en-US" dirty="0"/>
              <a:t> </a:t>
            </a:r>
            <a:br>
              <a:rPr lang="en-US" dirty="0"/>
            </a:br>
            <a:r>
              <a:rPr lang="en-US" dirty="0"/>
              <a:t>T8C09 – Which of the following protocols enables an amateur station to transmit through a repeater without using a radio to </a:t>
            </a:r>
            <a:r>
              <a:rPr lang="en-US" dirty="0" err="1"/>
              <a:t>initate</a:t>
            </a:r>
            <a:r>
              <a:rPr lang="en-US" dirty="0"/>
              <a:t> the transmission?</a:t>
            </a:r>
            <a:br>
              <a:rPr lang="en-US" dirty="0"/>
            </a:br>
            <a:endParaRPr lang="en-US" dirty="0"/>
          </a:p>
        </p:txBody>
      </p:sp>
      <p:sp>
        <p:nvSpPr>
          <p:cNvPr id="3" name="Subtitle 2"/>
          <p:cNvSpPr>
            <a:spLocks noGrp="1"/>
          </p:cNvSpPr>
          <p:nvPr>
            <p:ph type="subTitle" idx="1"/>
          </p:nvPr>
        </p:nvSpPr>
        <p:spPr>
          <a:xfrm>
            <a:off x="990600" y="2286000"/>
            <a:ext cx="7772400" cy="3886200"/>
          </a:xfrm>
        </p:spPr>
        <p:txBody>
          <a:bodyPr>
            <a:normAutofit/>
          </a:bodyPr>
          <a:lstStyle/>
          <a:p>
            <a:pPr marL="514350" indent="-514350">
              <a:buAutoNum type="alphaUcPeriod"/>
            </a:pPr>
            <a:r>
              <a:rPr lang="en-US" sz="2800" i="1" dirty="0"/>
              <a:t> IRLP</a:t>
            </a:r>
          </a:p>
          <a:p>
            <a:pPr marL="514350" indent="-514350">
              <a:buAutoNum type="alphaUcPeriod"/>
            </a:pPr>
            <a:r>
              <a:rPr lang="en-US" sz="2800" dirty="0"/>
              <a:t> D-STAR</a:t>
            </a:r>
            <a:endParaRPr lang="en-US" sz="2800" i="1" dirty="0"/>
          </a:p>
          <a:p>
            <a:pPr marL="514350" indent="-514350">
              <a:buAutoNum type="alphaUcPeriod" startAt="3"/>
            </a:pPr>
            <a:r>
              <a:rPr lang="en-US" sz="2800" dirty="0"/>
              <a:t> DMR</a:t>
            </a:r>
          </a:p>
          <a:p>
            <a:pPr marL="514350" indent="-514350">
              <a:buAutoNum type="alphaUcPeriod" startAt="3"/>
            </a:pPr>
            <a:r>
              <a:rPr lang="en-US" sz="2800" dirty="0"/>
              <a:t> </a:t>
            </a:r>
            <a:r>
              <a:rPr lang="en-US" sz="2800" dirty="0" err="1"/>
              <a:t>Echolink</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90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0383766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458200" cy="1905000"/>
          </a:xfrm>
        </p:spPr>
        <p:txBody>
          <a:bodyPr>
            <a:noAutofit/>
          </a:bodyPr>
          <a:lstStyle/>
          <a:p>
            <a:r>
              <a:rPr lang="en-US" dirty="0"/>
              <a:t> </a:t>
            </a:r>
            <a:br>
              <a:rPr lang="en-US" dirty="0"/>
            </a:br>
            <a:r>
              <a:rPr lang="en-US" dirty="0"/>
              <a:t>T8C09 – Which of the following protocols enables an amateur station to transmit through a repeater without using a radio to </a:t>
            </a:r>
            <a:r>
              <a:rPr lang="en-US" dirty="0" err="1"/>
              <a:t>initate</a:t>
            </a:r>
            <a:r>
              <a:rPr lang="en-US" dirty="0"/>
              <a:t> the transmission?</a:t>
            </a:r>
            <a:br>
              <a:rPr lang="en-US" dirty="0"/>
            </a:br>
            <a:endParaRPr lang="en-US" dirty="0"/>
          </a:p>
        </p:txBody>
      </p:sp>
      <p:sp>
        <p:nvSpPr>
          <p:cNvPr id="3" name="Subtitle 2"/>
          <p:cNvSpPr>
            <a:spLocks noGrp="1"/>
          </p:cNvSpPr>
          <p:nvPr>
            <p:ph type="subTitle" idx="1"/>
          </p:nvPr>
        </p:nvSpPr>
        <p:spPr>
          <a:xfrm>
            <a:off x="990600" y="2286000"/>
            <a:ext cx="7772400" cy="3886200"/>
          </a:xfrm>
        </p:spPr>
        <p:txBody>
          <a:bodyPr>
            <a:normAutofit/>
          </a:bodyPr>
          <a:lstStyle/>
          <a:p>
            <a:pPr marL="514350" indent="-514350">
              <a:buAutoNum type="alphaUcPeriod"/>
            </a:pPr>
            <a:r>
              <a:rPr lang="en-US" sz="2800" i="1" dirty="0"/>
              <a:t> IRLP</a:t>
            </a:r>
          </a:p>
          <a:p>
            <a:pPr marL="514350" indent="-514350">
              <a:buAutoNum type="alphaUcPeriod"/>
            </a:pPr>
            <a:r>
              <a:rPr lang="en-US" sz="2800" dirty="0"/>
              <a:t> D-STAR</a:t>
            </a:r>
            <a:endParaRPr lang="en-US" sz="2800" i="1" dirty="0"/>
          </a:p>
          <a:p>
            <a:pPr marL="514350" indent="-514350">
              <a:buAutoNum type="alphaUcPeriod" startAt="3"/>
            </a:pPr>
            <a:r>
              <a:rPr lang="en-US" sz="2800" dirty="0"/>
              <a:t> DMR</a:t>
            </a:r>
          </a:p>
          <a:p>
            <a:pPr marL="514350" indent="-514350">
              <a:buAutoNum type="alphaUcPeriod" startAt="3"/>
            </a:pPr>
            <a:r>
              <a:rPr lang="en-US" sz="3600" b="1" dirty="0">
                <a:solidFill>
                  <a:srgbClr val="FFFF00"/>
                </a:solidFill>
                <a:effectLst>
                  <a:outerShdw blurRad="38100" dist="38100" dir="2700000" algn="tl">
                    <a:srgbClr val="000000">
                      <a:alpha val="43137"/>
                    </a:srgbClr>
                  </a:outerShdw>
                </a:effectLst>
              </a:rPr>
              <a:t> </a:t>
            </a:r>
            <a:r>
              <a:rPr lang="en-US" sz="3600" b="1" dirty="0" err="1">
                <a:solidFill>
                  <a:srgbClr val="FFFF00"/>
                </a:solidFill>
                <a:effectLst>
                  <a:outerShdw blurRad="38100" dist="38100" dir="2700000" algn="tl">
                    <a:srgbClr val="000000">
                      <a:alpha val="43137"/>
                    </a:srgbClr>
                  </a:outerShdw>
                </a:effectLst>
              </a:rPr>
              <a:t>Echolink</a:t>
            </a:r>
            <a:endParaRPr lang="en-US" sz="3600"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91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5883742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752600"/>
          </a:xfrm>
        </p:spPr>
        <p:txBody>
          <a:bodyPr>
            <a:noAutofit/>
          </a:bodyPr>
          <a:lstStyle/>
          <a:p>
            <a:r>
              <a:rPr lang="en-US" dirty="0"/>
              <a:t> </a:t>
            </a:r>
            <a:br>
              <a:rPr lang="en-US" dirty="0"/>
            </a:br>
            <a:r>
              <a:rPr lang="en-US" dirty="0"/>
              <a:t>T8C10 - What is required before using  </a:t>
            </a:r>
            <a:r>
              <a:rPr lang="en-US" dirty="0" err="1"/>
              <a:t>EchoLink</a:t>
            </a:r>
            <a:r>
              <a:rPr lang="en-US" dirty="0"/>
              <a:t> system?</a:t>
            </a:r>
            <a:br>
              <a:rPr lang="en-US" dirty="0"/>
            </a:br>
            <a:endParaRPr lang="en-US" dirty="0"/>
          </a:p>
        </p:txBody>
      </p:sp>
      <p:sp>
        <p:nvSpPr>
          <p:cNvPr id="3" name="Subtitle 2"/>
          <p:cNvSpPr>
            <a:spLocks noGrp="1"/>
          </p:cNvSpPr>
          <p:nvPr>
            <p:ph type="subTitle" idx="1"/>
          </p:nvPr>
        </p:nvSpPr>
        <p:spPr>
          <a:xfrm>
            <a:off x="838200" y="2362200"/>
            <a:ext cx="7543800" cy="3810000"/>
          </a:xfrm>
        </p:spPr>
        <p:txBody>
          <a:bodyPr>
            <a:normAutofit/>
          </a:bodyPr>
          <a:lstStyle/>
          <a:p>
            <a:r>
              <a:rPr lang="en-US" sz="2800" dirty="0"/>
              <a:t>A.   Complete the required </a:t>
            </a:r>
            <a:r>
              <a:rPr lang="en-US" sz="2800" dirty="0" err="1"/>
              <a:t>EchoLink</a:t>
            </a:r>
            <a:r>
              <a:rPr lang="en-US" sz="2800" dirty="0"/>
              <a:t> training</a:t>
            </a:r>
            <a:br>
              <a:rPr lang="en-US" sz="2800" dirty="0"/>
            </a:br>
            <a:r>
              <a:rPr lang="en-US" sz="2800" dirty="0"/>
              <a:t>B.   Purchased a license to use the </a:t>
            </a:r>
            <a:r>
              <a:rPr lang="en-US" sz="2800" dirty="0" err="1"/>
              <a:t>EchoLink</a:t>
            </a:r>
            <a:r>
              <a:rPr lang="en-US" sz="2800" dirty="0"/>
              <a:t> software</a:t>
            </a:r>
            <a:br>
              <a:rPr lang="en-US" sz="2800" dirty="0"/>
            </a:br>
            <a:r>
              <a:rPr lang="en-US" sz="2800" dirty="0"/>
              <a:t>C.   Register your call sign and provide proof of license</a:t>
            </a:r>
          </a:p>
          <a:p>
            <a:r>
              <a:rPr lang="en-US" sz="2800" dirty="0"/>
              <a:t>D.  All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92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25624794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752600"/>
          </a:xfrm>
        </p:spPr>
        <p:txBody>
          <a:bodyPr>
            <a:noAutofit/>
          </a:bodyPr>
          <a:lstStyle/>
          <a:p>
            <a:r>
              <a:rPr lang="en-US" dirty="0"/>
              <a:t> </a:t>
            </a:r>
            <a:br>
              <a:rPr lang="en-US" dirty="0"/>
            </a:br>
            <a:r>
              <a:rPr lang="en-US" dirty="0"/>
              <a:t>T8C10 - What is required before using  </a:t>
            </a:r>
            <a:r>
              <a:rPr lang="en-US" dirty="0" err="1"/>
              <a:t>EchoLink</a:t>
            </a:r>
            <a:r>
              <a:rPr lang="en-US" dirty="0"/>
              <a:t> system?</a:t>
            </a:r>
            <a:br>
              <a:rPr lang="en-US" dirty="0"/>
            </a:br>
            <a:endParaRPr lang="en-US" dirty="0"/>
          </a:p>
        </p:txBody>
      </p:sp>
      <p:sp>
        <p:nvSpPr>
          <p:cNvPr id="3" name="Subtitle 2"/>
          <p:cNvSpPr>
            <a:spLocks noGrp="1"/>
          </p:cNvSpPr>
          <p:nvPr>
            <p:ph type="subTitle" idx="1"/>
          </p:nvPr>
        </p:nvSpPr>
        <p:spPr>
          <a:xfrm>
            <a:off x="838200" y="2362200"/>
            <a:ext cx="7543800" cy="3810000"/>
          </a:xfrm>
        </p:spPr>
        <p:txBody>
          <a:bodyPr>
            <a:normAutofit/>
          </a:bodyPr>
          <a:lstStyle/>
          <a:p>
            <a:r>
              <a:rPr lang="en-US" sz="2800" dirty="0"/>
              <a:t>A.   Complete the required </a:t>
            </a:r>
            <a:r>
              <a:rPr lang="en-US" sz="2800" dirty="0" err="1"/>
              <a:t>EchoLink</a:t>
            </a:r>
            <a:r>
              <a:rPr lang="en-US" sz="2800" dirty="0"/>
              <a:t> training</a:t>
            </a:r>
            <a:br>
              <a:rPr lang="en-US" sz="2800" dirty="0"/>
            </a:br>
            <a:r>
              <a:rPr lang="en-US" sz="2800" dirty="0"/>
              <a:t>B.   Purchased a license to use the </a:t>
            </a:r>
            <a:r>
              <a:rPr lang="en-US" sz="2800" dirty="0" err="1"/>
              <a:t>EchoLink</a:t>
            </a:r>
            <a:r>
              <a:rPr lang="en-US" sz="2800" dirty="0"/>
              <a:t> software</a:t>
            </a:r>
            <a:br>
              <a:rPr lang="en-US" sz="2800" dirty="0"/>
            </a:br>
            <a:r>
              <a:rPr lang="en-US" sz="3600" b="1" dirty="0">
                <a:solidFill>
                  <a:srgbClr val="FFFF00"/>
                </a:solidFill>
                <a:effectLst>
                  <a:outerShdw blurRad="38100" dist="38100" dir="2700000" algn="tl">
                    <a:srgbClr val="000000">
                      <a:alpha val="43137"/>
                    </a:srgbClr>
                  </a:outerShdw>
                </a:effectLst>
              </a:rPr>
              <a:t>C.   Register your call sign and provide proof of license</a:t>
            </a:r>
          </a:p>
          <a:p>
            <a:r>
              <a:rPr lang="en-US" sz="2800" dirty="0"/>
              <a:t>D.  All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93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42522726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305800" cy="1905000"/>
          </a:xfrm>
        </p:spPr>
        <p:txBody>
          <a:bodyPr>
            <a:noAutofit/>
          </a:bodyPr>
          <a:lstStyle/>
          <a:p>
            <a:r>
              <a:rPr lang="en-US" dirty="0"/>
              <a:t> </a:t>
            </a:r>
            <a:br>
              <a:rPr lang="en-US" dirty="0"/>
            </a:br>
            <a:r>
              <a:rPr lang="en-US" dirty="0"/>
              <a:t>T8C11 - What is an amateur radio station that connects other amateur stations to the Internet?</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A gateway</a:t>
            </a:r>
            <a:endParaRPr lang="en-US" sz="2800" dirty="0"/>
          </a:p>
          <a:p>
            <a:r>
              <a:rPr lang="en-US" sz="2800" i="1" dirty="0"/>
              <a:t>B. A repeater</a:t>
            </a:r>
            <a:endParaRPr lang="en-US" sz="2800" dirty="0"/>
          </a:p>
          <a:p>
            <a:r>
              <a:rPr lang="en-US" sz="2800" i="1" dirty="0"/>
              <a:t>C. A </a:t>
            </a:r>
            <a:r>
              <a:rPr lang="en-US" sz="2800" i="1" dirty="0" err="1"/>
              <a:t>digipeater</a:t>
            </a:r>
            <a:endParaRPr lang="en-US" sz="2800" dirty="0"/>
          </a:p>
          <a:p>
            <a:r>
              <a:rPr lang="en-US" sz="2800" i="1" dirty="0"/>
              <a:t>D. A beacon</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94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4689090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305800" cy="1905000"/>
          </a:xfrm>
        </p:spPr>
        <p:txBody>
          <a:bodyPr>
            <a:noAutofit/>
          </a:bodyPr>
          <a:lstStyle/>
          <a:p>
            <a:r>
              <a:rPr lang="en-US" dirty="0"/>
              <a:t> </a:t>
            </a:r>
            <a:br>
              <a:rPr lang="en-US" dirty="0"/>
            </a:br>
            <a:r>
              <a:rPr lang="en-US" dirty="0"/>
              <a:t>T8C11 - What is an amateur radio station that connects other amateur stations to the Internet?</a:t>
            </a:r>
            <a:br>
              <a:rPr lang="en-US" dirty="0"/>
            </a:br>
            <a:endParaRPr lang="en-US" dirty="0"/>
          </a:p>
        </p:txBody>
      </p:sp>
      <p:sp>
        <p:nvSpPr>
          <p:cNvPr id="3" name="Subtitle 2"/>
          <p:cNvSpPr>
            <a:spLocks noGrp="1"/>
          </p:cNvSpPr>
          <p:nvPr>
            <p:ph type="subTitle" idx="1"/>
          </p:nvPr>
        </p:nvSpPr>
        <p:spPr/>
        <p:txBody>
          <a:bodyPr>
            <a:normAutofit/>
          </a:bodyPr>
          <a:lstStyle/>
          <a:p>
            <a:r>
              <a:rPr lang="en-US" sz="3600" b="1" i="1" dirty="0">
                <a:solidFill>
                  <a:srgbClr val="FFFF00"/>
                </a:solidFill>
                <a:effectLst>
                  <a:outerShdw blurRad="38100" dist="38100" dir="2700000" algn="tl">
                    <a:srgbClr val="000000">
                      <a:alpha val="43137"/>
                    </a:srgbClr>
                  </a:outerShdw>
                </a:effectLst>
              </a:rPr>
              <a:t>A. A gateway</a:t>
            </a:r>
            <a:endParaRPr lang="en-US" sz="3600" b="1" dirty="0">
              <a:solidFill>
                <a:srgbClr val="FFFF00"/>
              </a:solidFill>
              <a:effectLst>
                <a:outerShdw blurRad="38100" dist="38100" dir="2700000" algn="tl">
                  <a:srgbClr val="000000">
                    <a:alpha val="43137"/>
                  </a:srgbClr>
                </a:outerShdw>
              </a:effectLst>
            </a:endParaRPr>
          </a:p>
          <a:p>
            <a:r>
              <a:rPr lang="en-US" sz="2800" i="1" dirty="0"/>
              <a:t>B. A repeater</a:t>
            </a:r>
            <a:endParaRPr lang="en-US" sz="2800" dirty="0"/>
          </a:p>
          <a:p>
            <a:r>
              <a:rPr lang="en-US" sz="2800" i="1" dirty="0"/>
              <a:t>C. A </a:t>
            </a:r>
            <a:r>
              <a:rPr lang="en-US" sz="2800" i="1" dirty="0" err="1"/>
              <a:t>digipeater</a:t>
            </a:r>
            <a:endParaRPr lang="en-US" sz="2800" dirty="0"/>
          </a:p>
          <a:p>
            <a:r>
              <a:rPr lang="en-US" sz="2800" i="1" dirty="0"/>
              <a:t>D. A beacon</a:t>
            </a:r>
            <a:endParaRPr lang="en-US" sz="2800" dirty="0"/>
          </a:p>
          <a:p>
            <a:endParaRPr lang="en-US" sz="32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95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41357062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1175"/>
            <a:ext cx="7772400" cy="1470025"/>
          </a:xfrm>
        </p:spPr>
        <p:txBody>
          <a:bodyPr>
            <a:normAutofit/>
          </a:bodyPr>
          <a:lstStyle/>
          <a:p>
            <a:r>
              <a:rPr lang="en-US" sz="3600" dirty="0"/>
              <a:t>T8D – Non-voice communications</a:t>
            </a:r>
          </a:p>
        </p:txBody>
      </p:sp>
      <p:sp>
        <p:nvSpPr>
          <p:cNvPr id="3" name="Subtitle 2"/>
          <p:cNvSpPr>
            <a:spLocks noGrp="1"/>
          </p:cNvSpPr>
          <p:nvPr>
            <p:ph type="subTitle" idx="1"/>
          </p:nvPr>
        </p:nvSpPr>
        <p:spPr/>
        <p:txBody>
          <a:bodyPr>
            <a:normAutofit/>
          </a:bodyPr>
          <a:lstStyle/>
          <a:p>
            <a:pPr algn="ctr"/>
            <a:r>
              <a:rPr lang="en-US" sz="2800" dirty="0"/>
              <a:t>Non-voice and digital communications; image signals and definition of NTSC, CW, packet radio, PSK, APRS, error-detection and correction, amateur radio networking, Digital Mobile Radio, WSJT ,odes, Broadband-Hamnet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96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7622491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534400" cy="1828800"/>
          </a:xfrm>
        </p:spPr>
        <p:txBody>
          <a:bodyPr>
            <a:normAutofit/>
          </a:bodyPr>
          <a:lstStyle/>
          <a:p>
            <a:r>
              <a:rPr lang="en-US" dirty="0"/>
              <a:t>T8D01 - Which of the following is a digital communications mode?</a:t>
            </a:r>
          </a:p>
        </p:txBody>
      </p:sp>
      <p:sp>
        <p:nvSpPr>
          <p:cNvPr id="3" name="Subtitle 2"/>
          <p:cNvSpPr>
            <a:spLocks noGrp="1"/>
          </p:cNvSpPr>
          <p:nvPr>
            <p:ph type="subTitle" idx="1"/>
          </p:nvPr>
        </p:nvSpPr>
        <p:spPr/>
        <p:txBody>
          <a:bodyPr>
            <a:normAutofit/>
          </a:bodyPr>
          <a:lstStyle/>
          <a:p>
            <a:r>
              <a:rPr lang="en-US" sz="2800" i="1" dirty="0"/>
              <a:t>A. Packet</a:t>
            </a:r>
            <a:r>
              <a:rPr lang="en-US" sz="2800" dirty="0"/>
              <a:t> radio</a:t>
            </a:r>
          </a:p>
          <a:p>
            <a:r>
              <a:rPr lang="en-US" sz="2800" i="1" dirty="0"/>
              <a:t> B. </a:t>
            </a:r>
            <a:r>
              <a:rPr lang="en-US" sz="2800" dirty="0"/>
              <a:t>IEEE  802.11</a:t>
            </a:r>
          </a:p>
          <a:p>
            <a:r>
              <a:rPr lang="en-US" sz="2800" i="1" dirty="0"/>
              <a:t>C. FT8</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97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1277765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534400" cy="1828800"/>
          </a:xfrm>
        </p:spPr>
        <p:txBody>
          <a:bodyPr>
            <a:normAutofit/>
          </a:bodyPr>
          <a:lstStyle/>
          <a:p>
            <a:r>
              <a:rPr lang="en-US" dirty="0"/>
              <a:t>T8D01 - Which of the following is a digital communications mode?</a:t>
            </a:r>
          </a:p>
        </p:txBody>
      </p:sp>
      <p:sp>
        <p:nvSpPr>
          <p:cNvPr id="3" name="Subtitle 2"/>
          <p:cNvSpPr>
            <a:spLocks noGrp="1"/>
          </p:cNvSpPr>
          <p:nvPr>
            <p:ph type="subTitle" idx="1"/>
          </p:nvPr>
        </p:nvSpPr>
        <p:spPr/>
        <p:txBody>
          <a:bodyPr>
            <a:normAutofit/>
          </a:bodyPr>
          <a:lstStyle/>
          <a:p>
            <a:r>
              <a:rPr lang="en-US" sz="2800" i="1" dirty="0"/>
              <a:t>A. Packet</a:t>
            </a:r>
            <a:r>
              <a:rPr lang="en-US" sz="2800" dirty="0"/>
              <a:t> radio</a:t>
            </a:r>
          </a:p>
          <a:p>
            <a:r>
              <a:rPr lang="en-US" sz="2800" i="1" dirty="0"/>
              <a:t> B. </a:t>
            </a:r>
            <a:r>
              <a:rPr lang="en-US" sz="2800" dirty="0"/>
              <a:t>IEEE  802.11</a:t>
            </a:r>
          </a:p>
          <a:p>
            <a:r>
              <a:rPr lang="en-US" sz="2800" i="1" dirty="0"/>
              <a:t>C. FT8</a:t>
            </a:r>
            <a:endParaRPr lang="en-US" sz="2800" dirty="0"/>
          </a:p>
          <a:p>
            <a:r>
              <a:rPr lang="en-US" sz="3600" b="1" i="1" dirty="0">
                <a:solidFill>
                  <a:srgbClr val="FFFF00"/>
                </a:solidFill>
                <a:effectLst>
                  <a:outerShdw blurRad="38100" dist="38100" dir="2700000" algn="tl">
                    <a:srgbClr val="000000">
                      <a:alpha val="43137"/>
                    </a:srgbClr>
                  </a:outerShdw>
                </a:effectLst>
              </a:rPr>
              <a:t>D. All of these choices are correct</a:t>
            </a:r>
            <a:endParaRPr lang="en-US" sz="3600" b="1" dirty="0">
              <a:solidFill>
                <a:srgbClr val="FFFF00"/>
              </a:solidFill>
              <a:effectLst>
                <a:outerShdw blurRad="38100" dist="38100" dir="2700000" algn="tl">
                  <a:srgbClr val="000000">
                    <a:alpha val="43137"/>
                  </a:srgbClr>
                </a:outerShdw>
              </a:effectLst>
            </a:endParaRP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98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Signals and Emissions 2022</a:t>
            </a:r>
          </a:p>
        </p:txBody>
      </p:sp>
    </p:spTree>
    <p:extLst>
      <p:ext uri="{BB962C8B-B14F-4D97-AF65-F5344CB8AC3E}">
        <p14:creationId xmlns:p14="http://schemas.microsoft.com/office/powerpoint/2010/main" val="1298911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Rot="1" noChangeArrowheads="1"/>
          </p:cNvSpPr>
          <p:nvPr>
            <p:ph type="title"/>
          </p:nvPr>
        </p:nvSpPr>
        <p:spPr>
          <a:xfrm>
            <a:off x="0" y="0"/>
            <a:ext cx="9144000" cy="1600200"/>
          </a:xfrm>
        </p:spPr>
        <p:txBody>
          <a:bodyPr>
            <a:normAutofit/>
          </a:bodyPr>
          <a:lstStyle/>
          <a:p>
            <a:pPr algn="ctr">
              <a:defRPr/>
            </a:pPr>
            <a:r>
              <a:rPr lang="en-US" sz="4000" dirty="0">
                <a:solidFill>
                  <a:schemeClr val="bg1"/>
                </a:solidFill>
              </a:rPr>
              <a:t>APRS</a:t>
            </a:r>
            <a:br>
              <a:rPr lang="en-US" sz="4000" dirty="0">
                <a:solidFill>
                  <a:schemeClr val="bg1"/>
                </a:solidFill>
              </a:rPr>
            </a:br>
            <a:r>
              <a:rPr lang="en-US" sz="4000" dirty="0">
                <a:solidFill>
                  <a:schemeClr val="bg1"/>
                </a:solidFill>
              </a:rPr>
              <a:t>Automatic Position Reporting System</a:t>
            </a:r>
          </a:p>
        </p:txBody>
      </p:sp>
      <p:sp>
        <p:nvSpPr>
          <p:cNvPr id="96261" name="Rectangle 3"/>
          <p:cNvSpPr>
            <a:spLocks noGrp="1" noChangeArrowheads="1"/>
          </p:cNvSpPr>
          <p:nvPr>
            <p:ph type="body" sz="half" idx="1"/>
          </p:nvPr>
        </p:nvSpPr>
        <p:spPr>
          <a:xfrm>
            <a:off x="76200" y="1987685"/>
            <a:ext cx="4267200" cy="4114800"/>
          </a:xfrm>
        </p:spPr>
        <p:txBody>
          <a:bodyPr>
            <a:normAutofit/>
          </a:bodyPr>
          <a:lstStyle/>
          <a:p>
            <a:r>
              <a:rPr lang="en-US" altLang="en-US" i="1" dirty="0"/>
              <a:t>Real-time </a:t>
            </a:r>
          </a:p>
          <a:p>
            <a:r>
              <a:rPr lang="en-US" altLang="en-US" i="1" dirty="0"/>
              <a:t>location </a:t>
            </a:r>
          </a:p>
          <a:p>
            <a:r>
              <a:rPr lang="en-US" altLang="en-US" i="1" dirty="0"/>
              <a:t>Mapping</a:t>
            </a:r>
          </a:p>
          <a:p>
            <a:r>
              <a:rPr lang="en-US" altLang="en-US" dirty="0"/>
              <a:t>Texting</a:t>
            </a:r>
            <a:endParaRPr lang="en-US" altLang="en-US" i="1" dirty="0"/>
          </a:p>
        </p:txBody>
      </p:sp>
      <p:pic>
        <p:nvPicPr>
          <p:cNvPr id="96262" name="Picture 5" descr="APRSPoint P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8344"/>
          <a:stretch>
            <a:fillRect/>
          </a:stretch>
        </p:blipFill>
        <p:spPr>
          <a:xfrm>
            <a:off x="2133600" y="1640816"/>
            <a:ext cx="6795041" cy="4808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Footer Placeholder 4"/>
          <p:cNvSpPr>
            <a:spLocks noGrp="1"/>
          </p:cNvSpPr>
          <p:nvPr>
            <p:ph type="ftr" sz="quarter" idx="10"/>
          </p:nvPr>
        </p:nvSpPr>
        <p:spPr/>
        <p:txBody>
          <a:bodyPr/>
          <a:lstStyle/>
          <a:p>
            <a:pPr>
              <a:defRPr/>
            </a:pPr>
            <a:r>
              <a:rPr lang="en-US"/>
              <a:t>Signals and Emissions 2022</a:t>
            </a:r>
            <a:endParaRPr lang="en-US" dirty="0"/>
          </a:p>
        </p:txBody>
      </p:sp>
      <p:sp>
        <p:nvSpPr>
          <p:cNvPr id="6" name="Slide Number Placeholder 5"/>
          <p:cNvSpPr>
            <a:spLocks noGrp="1"/>
          </p:cNvSpPr>
          <p:nvPr>
            <p:ph type="sldNum" sz="quarter" idx="11"/>
          </p:nvPr>
        </p:nvSpPr>
        <p:spPr/>
        <p:txBody>
          <a:bodyPr/>
          <a:lstStyle/>
          <a:p>
            <a:pPr>
              <a:defRPr/>
            </a:pPr>
            <a:fld id="{94DEED82-6E96-4DA2-99C5-F9229B6CBC33}" type="slidenum">
              <a:rPr lang="en-US"/>
              <a:pPr>
                <a:defRPr/>
              </a:pPr>
              <a:t>99</a:t>
            </a:fld>
            <a:endParaRPr lang="en-US"/>
          </a:p>
        </p:txBody>
      </p:sp>
    </p:spTree>
    <p:extLst>
      <p:ext uri="{BB962C8B-B14F-4D97-AF65-F5344CB8AC3E}">
        <p14:creationId xmlns:p14="http://schemas.microsoft.com/office/powerpoint/2010/main" val="3472418390"/>
      </p:ext>
    </p:extLst>
  </p:cSld>
  <p:clrMapOvr>
    <a:masterClrMapping/>
  </p:clrMapOvr>
</p:sld>
</file>

<file path=ppt/theme/theme1.xml><?xml version="1.0" encoding="utf-8"?>
<a:theme xmlns:a="http://schemas.openxmlformats.org/drawingml/2006/main" name="1_Ham 201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 Ham Temp</Template>
  <TotalTime>2065</TotalTime>
  <Words>7075</Words>
  <Application>Microsoft Office PowerPoint</Application>
  <PresentationFormat>On-screen Show (4:3)</PresentationFormat>
  <Paragraphs>931</Paragraphs>
  <Slides>130</Slides>
  <Notes>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130</vt:i4>
      </vt:variant>
    </vt:vector>
  </HeadingPairs>
  <TitlesOfParts>
    <vt:vector size="140" baseType="lpstr">
      <vt:lpstr>Arial</vt:lpstr>
      <vt:lpstr>Calibri</vt:lpstr>
      <vt:lpstr>Eurostile</vt:lpstr>
      <vt:lpstr>Garamond</vt:lpstr>
      <vt:lpstr>Impact</vt:lpstr>
      <vt:lpstr>Lucida Sans Unicode</vt:lpstr>
      <vt:lpstr>Tahoma</vt:lpstr>
      <vt:lpstr>Times New Roman</vt:lpstr>
      <vt:lpstr>Wingdings</vt:lpstr>
      <vt:lpstr>1_Ham 2014 Theme</vt:lpstr>
      <vt:lpstr>SUBELEMENT  T8</vt:lpstr>
      <vt:lpstr>PowerPoint Presentation</vt:lpstr>
      <vt:lpstr> Sample Emission Modes</vt:lpstr>
      <vt:lpstr>Amplitude Modulation</vt:lpstr>
      <vt:lpstr>SDR AM Signal</vt:lpstr>
      <vt:lpstr>SSB Signal</vt:lpstr>
      <vt:lpstr>Amplitude Modulation</vt:lpstr>
      <vt:lpstr>AM and SSB</vt:lpstr>
      <vt:lpstr>Frequency Modulation</vt:lpstr>
      <vt:lpstr>Common Required Bandwidth </vt:lpstr>
      <vt:lpstr>Amateur Television Signal</vt:lpstr>
      <vt:lpstr>  T8A01 - Which of the following is a form of amplitude modulation?</vt:lpstr>
      <vt:lpstr>  T8A01 - Which of the following is a form of amplitude modulation?</vt:lpstr>
      <vt:lpstr>  T8A02 - What type of modulation is commonly used for VHF packet radio transmissions?</vt:lpstr>
      <vt:lpstr>  T8A02 - What type of modulation is commonly used for VHF packet radio transmissions?</vt:lpstr>
      <vt:lpstr>  T8A03 - Which type of voice mode is often used for long-distance (weak signal) contacts on the VHF and UHF bands?</vt:lpstr>
      <vt:lpstr>  T8A03 - Which type of voice mode is often used for long-distance (weak signal) contacts on the VHF and UHF bands?</vt:lpstr>
      <vt:lpstr>  T8A04 - Which type of modulation is commonly used for VHF and UHF voice repeaters? </vt:lpstr>
      <vt:lpstr>  T8A04 - Which type of modulation is commonly used for VHF and UHF voice repeaters? </vt:lpstr>
      <vt:lpstr>T8A05 - Which of the following types of signal has the narrowest bandwidth?</vt:lpstr>
      <vt:lpstr>T8A05 - Which of the following types of signal has the narrowest bandwidth?</vt:lpstr>
      <vt:lpstr>  T8A06 - Which sideband is normally used for 10 meter HF, VHF and UHF single-sideband communications?</vt:lpstr>
      <vt:lpstr>  T8A06 - Which sideband is normally used for 10 meter HF, VHF and UHF single-sideband communications?</vt:lpstr>
      <vt:lpstr>  T8A07 - What is a characteristic of single sideband (SSB) compare to FM?</vt:lpstr>
      <vt:lpstr>  T8A07 - What is a characteristic of single sideband (SSB) compare to FM?</vt:lpstr>
      <vt:lpstr>  T8A08 - What is the approximate bandwidth of a typical single sideband  ( SSB )  voice signal? </vt:lpstr>
      <vt:lpstr>  T8A08 - What is the approximate bandwidth of a typical single sideband  ( SSB )  voice signal? </vt:lpstr>
      <vt:lpstr>  T8A09 - What is the approximate bandwidth of a VHF repeater FM voice signal? </vt:lpstr>
      <vt:lpstr>  T8A09 - What is the approximate bandwidth of a VHF repeater FM voice signal? </vt:lpstr>
      <vt:lpstr>  T8A10 - What is the approximate bandwidth of AM fast-scan TV transmissions? </vt:lpstr>
      <vt:lpstr>  T8A10 - What is the approximate bandwidth of AM fast-scan TV transmissions? </vt:lpstr>
      <vt:lpstr>  T8A11 - What is the approximate bandwidth required to transmit a CW signal? </vt:lpstr>
      <vt:lpstr>  T8A11 - What is the approximate  bandwidth required to transmit a CW signal? </vt:lpstr>
      <vt:lpstr>  T8A12 – Which of the following is a disadvantage of FM compared with single sideband? </vt:lpstr>
      <vt:lpstr>  T8A12 – Which of the following is a disadvantage of FM compared with single sideband? </vt:lpstr>
      <vt:lpstr>G4D11   How close to the upper edge of the 20 meter General Class band should your displayed carrier frequency be when using 3 kHz wide USB?</vt:lpstr>
      <vt:lpstr>G4D11   How close to the upper edge of the 20 meter General Class band should your displayed carrier frequency be when using 3 kHz wide USB?</vt:lpstr>
      <vt:lpstr>G8A12   What signal(s) would be found at the output of a properly adjusted balanced modulator?</vt:lpstr>
      <vt:lpstr>G8A12   What signal(s) would be found at the output of a properly adjusted balanced modulator?</vt:lpstr>
      <vt:lpstr>T8B - Amateur satellite operation</vt:lpstr>
      <vt:lpstr>G8B01   What receiver stage combines a 14.250 MHz input signal with a 13.795 MHz oscillator signal to produce a 455 kHz intermediate frequency (IF) signal?</vt:lpstr>
      <vt:lpstr>G8B01   What receiver stage combines a 14.250 MHz input signal with a 13.795 MHz oscillator signal to produce a 455 kHz intermediate frequency (IF) signal?</vt:lpstr>
      <vt:lpstr>Susan J. Helms, KC7NHZ Flight Engineer - ISS</vt:lpstr>
      <vt:lpstr>T8B01     What telemetry information is typically transmitted by satellite beacons?</vt:lpstr>
      <vt:lpstr>T8B01     What telemetry information is typically transmitted by satellite beacons?</vt:lpstr>
      <vt:lpstr>T8B02      What is the impact of using excessive effective radiated power on a satellite uplink?</vt:lpstr>
      <vt:lpstr>T8B02      What is the impact of using excessive effective radiated power on a satellite uplink?</vt:lpstr>
      <vt:lpstr>  T8B03 - Which of the following are provided by satellite tracking programs? </vt:lpstr>
      <vt:lpstr>  T8B03 - Which of the following are provided by satellite tracking programs? </vt:lpstr>
      <vt:lpstr>T8B04    What mode of transmission is commonly used by amateur radio satellites?</vt:lpstr>
      <vt:lpstr>T8B04    What mode of transmission is commonly used by amateur radio satellites?</vt:lpstr>
      <vt:lpstr>  T8B05 - What is a satellite beacon? </vt:lpstr>
      <vt:lpstr>  T8B05 - What is a satellite beacon? </vt:lpstr>
      <vt:lpstr>  T8B06 - Which of the following are inputs to a satellite tracking program?</vt:lpstr>
      <vt:lpstr>  T8B06 - Which of the following are inputs to a satellite tracking program?</vt:lpstr>
      <vt:lpstr>Keplerian Data Sample</vt:lpstr>
      <vt:lpstr>Doppler Shift</vt:lpstr>
      <vt:lpstr>  T8B07 - With is Doppler shift in reference to satellite communications?</vt:lpstr>
      <vt:lpstr>  T8B07 - With is Doppler shift in reference to satellite communications?</vt:lpstr>
      <vt:lpstr>  T8B08 - What is meant by the statement that a satellite is operating in mode U/V? </vt:lpstr>
      <vt:lpstr>  T8B08 - What is meant by the statement that a satellite is operating in mode U/V? </vt:lpstr>
      <vt:lpstr>  T8B09 - What causes spin fading of satellite signals? </vt:lpstr>
      <vt:lpstr>  T8B09 - What causes spin fading of satellite signals? </vt:lpstr>
      <vt:lpstr>  T8B10 - What is a LEO satellite? </vt:lpstr>
      <vt:lpstr>  T8B10 - What is a LEO satellite? </vt:lpstr>
      <vt:lpstr>  T8B11 - Who may receive telemetry from a space station? </vt:lpstr>
      <vt:lpstr>  T8B11 - Who may receive telemetry from a space station? </vt:lpstr>
      <vt:lpstr>T8B12     Which of the following is a way to determine whether your uplink power is neither too low nor too high?</vt:lpstr>
      <vt:lpstr>T8B12     Which of the following is a way to determine whether your uplink power is neither too low nor too high?</vt:lpstr>
      <vt:lpstr>T8C – Operating activities</vt:lpstr>
      <vt:lpstr>  T8C01 - Which of the following methods is used to locate sources of noise interference or jamming? </vt:lpstr>
      <vt:lpstr>  T8C01 - Which of the following methods is used to locate sources of noise interference or jamming? </vt:lpstr>
      <vt:lpstr>  T8C02 - Which of these items would be useful for a hidden transmitter hunt?</vt:lpstr>
      <vt:lpstr>  T8C02 - Which of these items would be useful for a hidden transmitter hunt?</vt:lpstr>
      <vt:lpstr>  T8C03 - What operating activity involves contacting as many stations as possible during a specified period? </vt:lpstr>
      <vt:lpstr>  T8C03 - What operating activity involves contacting as many stations as possible during a specified period? </vt:lpstr>
      <vt:lpstr>  T8C04 - Which of the following is good procedure when contacting another station in a contest? </vt:lpstr>
      <vt:lpstr>  T8C04 - Which of the following is good procedure when contacting another station in a contest? </vt:lpstr>
      <vt:lpstr>Maidenhead Grids</vt:lpstr>
      <vt:lpstr>  T8C05 - What is a grid locator? </vt:lpstr>
      <vt:lpstr>  T8C05 - What is a grid locator? </vt:lpstr>
      <vt:lpstr>EchoLink® and IRLP</vt:lpstr>
      <vt:lpstr>  T8C06 - How is over the air to IRLP node accomplished? </vt:lpstr>
      <vt:lpstr>  T8C06 - How is over the air to IRLP node accomplished? </vt:lpstr>
      <vt:lpstr>T8C07 - What is Voice Over Internet Protocol  ( VoIP ) ?  </vt:lpstr>
      <vt:lpstr>T8C07 - What is Voice Over Internet Protocol  ( VoIP ) ?  </vt:lpstr>
      <vt:lpstr>  T8C08 - What is the Internet Radio Linking Project  ( IRLP ) ? </vt:lpstr>
      <vt:lpstr>  T8C08 - What is the Internet Radio Linking Project  ( IRLP ) ? </vt:lpstr>
      <vt:lpstr>EchoLink® and IRLP</vt:lpstr>
      <vt:lpstr>  T8C09 – Which of the following protocols enables an amateur station to transmit through a repeater without using a radio to initate the transmission? </vt:lpstr>
      <vt:lpstr>  T8C09 – Which of the following protocols enables an amateur station to transmit through a repeater without using a radio to initate the transmission? </vt:lpstr>
      <vt:lpstr>  T8C10 - What is required before using  EchoLink system? </vt:lpstr>
      <vt:lpstr>  T8C10 - What is required before using  EchoLink system? </vt:lpstr>
      <vt:lpstr>  T8C11 - What is an amateur radio station that connects other amateur stations to the Internet? </vt:lpstr>
      <vt:lpstr>  T8C11 - What is an amateur radio station that connects other amateur stations to the Internet? </vt:lpstr>
      <vt:lpstr>T8D – Non-voice communications</vt:lpstr>
      <vt:lpstr>T8D01 - Which of the following is a digital communications mode?</vt:lpstr>
      <vt:lpstr>T8D01 - Which of the following is a digital communications mode?</vt:lpstr>
      <vt:lpstr>APRS Automatic Position Reporting System</vt:lpstr>
      <vt:lpstr>  T8D02 - What is a “talkgroup” on a DMR repeater?</vt:lpstr>
      <vt:lpstr>  T8D02 - What is a “talkgroup” on a DMR repeater?</vt:lpstr>
      <vt:lpstr>  T8D03 – What kind of data can be transmitted by APRS? </vt:lpstr>
      <vt:lpstr>  T8D03 – What kind of data can be transmitted by APRS? </vt:lpstr>
      <vt:lpstr>National Television Systems Committee (NTSC)</vt:lpstr>
      <vt:lpstr>  T8D04 - What type of transmission is indicated by the term NTSC? </vt:lpstr>
      <vt:lpstr>  T8D04 - What type of transmission is indicated by the term NTSC? </vt:lpstr>
      <vt:lpstr>  T8D05 - Which of the following is an application of APRS? </vt:lpstr>
      <vt:lpstr>  T8D05 - Which of the following is an application of APRS? </vt:lpstr>
      <vt:lpstr>PSK31 Digital Mode</vt:lpstr>
      <vt:lpstr>  T8D06 - What does the abbreviation PSK mean?</vt:lpstr>
      <vt:lpstr>  T8D06 - What does the abbreviation PSK mean?</vt:lpstr>
      <vt:lpstr>  T8D07 - Which of the following describes DMR ? </vt:lpstr>
      <vt:lpstr>  T8D07 - Which of the following describes DMR ?</vt:lpstr>
      <vt:lpstr>  T8D08 - Which of the following is included in packet transmissions?</vt:lpstr>
      <vt:lpstr>  T8D08 - Which of the following is included in packet transmissions?</vt:lpstr>
      <vt:lpstr>  T8D09 - What is CW? </vt:lpstr>
      <vt:lpstr>  T8D09 - What is CW? </vt:lpstr>
      <vt:lpstr>  T8D10 - Which of the following operating activities is supported by digital mode software in the WSJT suite?</vt:lpstr>
      <vt:lpstr>  T8D10 - Which of the following operating activities is supported by digital mode software in the WSJT suite?</vt:lpstr>
      <vt:lpstr>  T8D11 - What is an ARQ transmission system?</vt:lpstr>
      <vt:lpstr>  T8D11 - What is an ARQ transmission system?</vt:lpstr>
      <vt:lpstr>  T8D12 - Which of the following best describes an amateur radio mesh network?  </vt:lpstr>
      <vt:lpstr>  T8D12 - Which of the following best describes an amateur radio mesh network?  </vt:lpstr>
      <vt:lpstr>  T8D13 - What is FT8?   </vt:lpstr>
      <vt:lpstr>  T8D13 - What is FT8?   </vt:lpstr>
      <vt:lpstr>G8B11   How does forward error correction allow the receiver to correct errors in received data packets?</vt:lpstr>
      <vt:lpstr>G8B11   How does forward error correction allow the receiver to correct errors in received data packets?</vt:lpstr>
      <vt:lpstr>G8B12    What is the relationship between transmitted symbol rate and bandwidth?</vt:lpstr>
      <vt:lpstr>G8B12    What is the relationship between transmitted symbol rate and bandwidth?</vt:lpstr>
      <vt:lpstr>End of SUBELEMENT  T8</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T8</dc:title>
  <dc:creator>Howard Schultz</dc:creator>
  <cp:lastModifiedBy>Daniel Stevens</cp:lastModifiedBy>
  <cp:revision>55</cp:revision>
  <dcterms:created xsi:type="dcterms:W3CDTF">2014-03-14T18:34:49Z</dcterms:created>
  <dcterms:modified xsi:type="dcterms:W3CDTF">2023-11-12T04:55:31Z</dcterms:modified>
</cp:coreProperties>
</file>